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5" r:id="rId1"/>
  </p:sldMasterIdLst>
  <p:notesMasterIdLst>
    <p:notesMasterId r:id="rId84"/>
  </p:notesMasterIdLst>
  <p:handoutMasterIdLst>
    <p:handoutMasterId r:id="rId85"/>
  </p:handoutMasterIdLst>
  <p:sldIdLst>
    <p:sldId id="276" r:id="rId2"/>
    <p:sldId id="312" r:id="rId3"/>
    <p:sldId id="384" r:id="rId4"/>
    <p:sldId id="402" r:id="rId5"/>
    <p:sldId id="386" r:id="rId6"/>
    <p:sldId id="385" r:id="rId7"/>
    <p:sldId id="357" r:id="rId8"/>
    <p:sldId id="358" r:id="rId9"/>
    <p:sldId id="359" r:id="rId10"/>
    <p:sldId id="376" r:id="rId11"/>
    <p:sldId id="355" r:id="rId12"/>
    <p:sldId id="316" r:id="rId13"/>
    <p:sldId id="377" r:id="rId14"/>
    <p:sldId id="403" r:id="rId15"/>
    <p:sldId id="404" r:id="rId16"/>
    <p:sldId id="405" r:id="rId17"/>
    <p:sldId id="317" r:id="rId18"/>
    <p:sldId id="318" r:id="rId19"/>
    <p:sldId id="335" r:id="rId20"/>
    <p:sldId id="393" r:id="rId21"/>
    <p:sldId id="394" r:id="rId22"/>
    <p:sldId id="370" r:id="rId23"/>
    <p:sldId id="371" r:id="rId24"/>
    <p:sldId id="372" r:id="rId25"/>
    <p:sldId id="380" r:id="rId26"/>
    <p:sldId id="373" r:id="rId27"/>
    <p:sldId id="374" r:id="rId28"/>
    <p:sldId id="395" r:id="rId29"/>
    <p:sldId id="375" r:id="rId30"/>
    <p:sldId id="319" r:id="rId31"/>
    <p:sldId id="336" r:id="rId32"/>
    <p:sldId id="337" r:id="rId33"/>
    <p:sldId id="320" r:id="rId34"/>
    <p:sldId id="338" r:id="rId35"/>
    <p:sldId id="339" r:id="rId36"/>
    <p:sldId id="345" r:id="rId37"/>
    <p:sldId id="346" r:id="rId38"/>
    <p:sldId id="347" r:id="rId39"/>
    <p:sldId id="348" r:id="rId40"/>
    <p:sldId id="349" r:id="rId41"/>
    <p:sldId id="351" r:id="rId42"/>
    <p:sldId id="353" r:id="rId43"/>
    <p:sldId id="354" r:id="rId44"/>
    <p:sldId id="406" r:id="rId45"/>
    <p:sldId id="407" r:id="rId46"/>
    <p:sldId id="360" r:id="rId47"/>
    <p:sldId id="326" r:id="rId48"/>
    <p:sldId id="388" r:id="rId49"/>
    <p:sldId id="389" r:id="rId50"/>
    <p:sldId id="401" r:id="rId51"/>
    <p:sldId id="392" r:id="rId52"/>
    <p:sldId id="390" r:id="rId53"/>
    <p:sldId id="391" r:id="rId54"/>
    <p:sldId id="396" r:id="rId55"/>
    <p:sldId id="397" r:id="rId56"/>
    <p:sldId id="398" r:id="rId57"/>
    <p:sldId id="387" r:id="rId58"/>
    <p:sldId id="356" r:id="rId59"/>
    <p:sldId id="327" r:id="rId60"/>
    <p:sldId id="328" r:id="rId61"/>
    <p:sldId id="329" r:id="rId62"/>
    <p:sldId id="340" r:id="rId63"/>
    <p:sldId id="381" r:id="rId64"/>
    <p:sldId id="382" r:id="rId65"/>
    <p:sldId id="330" r:id="rId66"/>
    <p:sldId id="383" r:id="rId67"/>
    <p:sldId id="399" r:id="rId68"/>
    <p:sldId id="331" r:id="rId69"/>
    <p:sldId id="400" r:id="rId70"/>
    <p:sldId id="379" r:id="rId71"/>
    <p:sldId id="341" r:id="rId72"/>
    <p:sldId id="332" r:id="rId73"/>
    <p:sldId id="361" r:id="rId74"/>
    <p:sldId id="362" r:id="rId75"/>
    <p:sldId id="363" r:id="rId76"/>
    <p:sldId id="364" r:id="rId77"/>
    <p:sldId id="365" r:id="rId78"/>
    <p:sldId id="366" r:id="rId79"/>
    <p:sldId id="367" r:id="rId80"/>
    <p:sldId id="368" r:id="rId81"/>
    <p:sldId id="369" r:id="rId82"/>
    <p:sldId id="378" r:id="rId83"/>
  </p:sldIdLst>
  <p:sldSz cx="9144000" cy="6858000" type="screen4x3"/>
  <p:notesSz cx="7315200" cy="9601200"/>
  <p:embeddedFontLst>
    <p:embeddedFont>
      <p:font typeface="Handscript SF" pitchFamily="2" charset="0"/>
      <p:regular r:id="rId8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00CC"/>
    <a:srgbClr val="FF9900"/>
    <a:srgbClr val="FF9933"/>
    <a:srgbClr val="66FFFF"/>
    <a:srgbClr val="00FFFF"/>
    <a:srgbClr val="FFFF99"/>
    <a:srgbClr val="0000CC"/>
    <a:srgbClr val="33CC33"/>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03" autoAdjust="0"/>
    <p:restoredTop sz="94638" autoAdjust="0"/>
  </p:normalViewPr>
  <p:slideViewPr>
    <p:cSldViewPr snapToGrid="0">
      <p:cViewPr>
        <p:scale>
          <a:sx n="70" d="100"/>
          <a:sy n="70" d="100"/>
        </p:scale>
        <p:origin x="-216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30"/>
    </p:cViewPr>
  </p:sorterViewPr>
  <p:notesViewPr>
    <p:cSldViewPr snapToGrid="0">
      <p:cViewPr varScale="1">
        <p:scale>
          <a:sx n="63" d="100"/>
          <a:sy n="63" d="100"/>
        </p:scale>
        <p:origin x="-2796" y="-114"/>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33.wmf"/><Relationship Id="rId5" Type="http://schemas.openxmlformats.org/officeDocument/2006/relationships/image" Target="../media/image69.w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4.wmf"/><Relationship Id="rId3"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image" Target="../media/image83.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5" Type="http://schemas.openxmlformats.org/officeDocument/2006/relationships/image" Target="../media/image7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 Id="rId14"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image" Target="../media/image90.wmf"/><Relationship Id="rId3" Type="http://schemas.openxmlformats.org/officeDocument/2006/relationships/image" Target="../media/image88.wmf"/><Relationship Id="rId7" Type="http://schemas.openxmlformats.org/officeDocument/2006/relationships/image" Target="../media/image76.wmf"/><Relationship Id="rId12" Type="http://schemas.openxmlformats.org/officeDocument/2006/relationships/image" Target="../media/image81.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75.wmf"/><Relationship Id="rId11" Type="http://schemas.openxmlformats.org/officeDocument/2006/relationships/image" Target="../media/image80.wmf"/><Relationship Id="rId5" Type="http://schemas.openxmlformats.org/officeDocument/2006/relationships/image" Target="../media/image74.wmf"/><Relationship Id="rId10" Type="http://schemas.openxmlformats.org/officeDocument/2006/relationships/image" Target="../media/image79.wmf"/><Relationship Id="rId4" Type="http://schemas.openxmlformats.org/officeDocument/2006/relationships/image" Target="../media/image89.wmf"/><Relationship Id="rId9" Type="http://schemas.openxmlformats.org/officeDocument/2006/relationships/image" Target="../media/image78.wmf"/><Relationship Id="rId14" Type="http://schemas.openxmlformats.org/officeDocument/2006/relationships/image" Target="../media/image9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1.wmf"/><Relationship Id="rId3" Type="http://schemas.openxmlformats.org/officeDocument/2006/relationships/image" Target="../media/image94.wmf"/><Relationship Id="rId7" Type="http://schemas.openxmlformats.org/officeDocument/2006/relationships/image" Target="../media/image75.wmf"/><Relationship Id="rId12" Type="http://schemas.openxmlformats.org/officeDocument/2006/relationships/image" Target="../media/image80.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96.wmf"/><Relationship Id="rId10" Type="http://schemas.openxmlformats.org/officeDocument/2006/relationships/image" Target="../media/image78.wmf"/><Relationship Id="rId4" Type="http://schemas.openxmlformats.org/officeDocument/2006/relationships/image" Target="../media/image95.wmf"/><Relationship Id="rId9" Type="http://schemas.openxmlformats.org/officeDocument/2006/relationships/image" Target="../media/image77.wmf"/><Relationship Id="rId14"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98.wmf"/><Relationship Id="rId6" Type="http://schemas.openxmlformats.org/officeDocument/2006/relationships/image" Target="../media/image78.wmf"/><Relationship Id="rId5" Type="http://schemas.openxmlformats.org/officeDocument/2006/relationships/image" Target="../media/image77.wmf"/><Relationship Id="rId10" Type="http://schemas.openxmlformats.org/officeDocument/2006/relationships/image" Target="../media/image99.wmf"/><Relationship Id="rId4" Type="http://schemas.openxmlformats.org/officeDocument/2006/relationships/image" Target="../media/image76.wmf"/><Relationship Id="rId9"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110.wmf"/><Relationship Id="rId3" Type="http://schemas.openxmlformats.org/officeDocument/2006/relationships/image" Target="../media/image101.wmf"/><Relationship Id="rId7" Type="http://schemas.openxmlformats.org/officeDocument/2006/relationships/image" Target="../media/image104.wmf"/><Relationship Id="rId12" Type="http://schemas.openxmlformats.org/officeDocument/2006/relationships/image" Target="../media/image109.wmf"/><Relationship Id="rId2" Type="http://schemas.openxmlformats.org/officeDocument/2006/relationships/image" Target="../media/image73.wmf"/><Relationship Id="rId1" Type="http://schemas.openxmlformats.org/officeDocument/2006/relationships/image" Target="../media/image100.wmf"/><Relationship Id="rId6" Type="http://schemas.openxmlformats.org/officeDocument/2006/relationships/image" Target="../media/image103.wmf"/><Relationship Id="rId11" Type="http://schemas.openxmlformats.org/officeDocument/2006/relationships/image" Target="../media/image108.wmf"/><Relationship Id="rId5" Type="http://schemas.openxmlformats.org/officeDocument/2006/relationships/image" Target="../media/image76.wmf"/><Relationship Id="rId10" Type="http://schemas.openxmlformats.org/officeDocument/2006/relationships/image" Target="../media/image107.wmf"/><Relationship Id="rId4" Type="http://schemas.openxmlformats.org/officeDocument/2006/relationships/image" Target="../media/image102.wmf"/><Relationship Id="rId9" Type="http://schemas.openxmlformats.org/officeDocument/2006/relationships/image" Target="../media/image10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113.wmf"/><Relationship Id="rId7" Type="http://schemas.openxmlformats.org/officeDocument/2006/relationships/image" Target="../media/image103.wmf"/><Relationship Id="rId12" Type="http://schemas.openxmlformats.org/officeDocument/2006/relationships/image" Target="../media/image115.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76.wmf"/><Relationship Id="rId11" Type="http://schemas.openxmlformats.org/officeDocument/2006/relationships/image" Target="../media/image107.wmf"/><Relationship Id="rId5" Type="http://schemas.openxmlformats.org/officeDocument/2006/relationships/image" Target="../media/image102.wmf"/><Relationship Id="rId10" Type="http://schemas.openxmlformats.org/officeDocument/2006/relationships/image" Target="../media/image114.wmf"/><Relationship Id="rId4" Type="http://schemas.openxmlformats.org/officeDocument/2006/relationships/image" Target="../media/image101.wmf"/><Relationship Id="rId9" Type="http://schemas.openxmlformats.org/officeDocument/2006/relationships/image" Target="../media/image10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33.wmf"/><Relationship Id="rId1" Type="http://schemas.openxmlformats.org/officeDocument/2006/relationships/image" Target="../media/image112.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5" Type="http://schemas.openxmlformats.org/officeDocument/2006/relationships/image" Target="../media/image147.wmf"/><Relationship Id="rId4" Type="http://schemas.openxmlformats.org/officeDocument/2006/relationships/image" Target="../media/image146.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image" Target="../media/image150.wmf"/><Relationship Id="rId7" Type="http://schemas.openxmlformats.org/officeDocument/2006/relationships/image" Target="../media/image154.wmf"/><Relationship Id="rId2" Type="http://schemas.openxmlformats.org/officeDocument/2006/relationships/image" Target="../media/image149.wmf"/><Relationship Id="rId1" Type="http://schemas.openxmlformats.org/officeDocument/2006/relationships/image" Target="../media/image148.wmf"/><Relationship Id="rId6" Type="http://schemas.openxmlformats.org/officeDocument/2006/relationships/image" Target="../media/image153.wmf"/><Relationship Id="rId5" Type="http://schemas.openxmlformats.org/officeDocument/2006/relationships/image" Target="../media/image152.wmf"/><Relationship Id="rId4" Type="http://schemas.openxmlformats.org/officeDocument/2006/relationships/image" Target="../media/image15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5" Type="http://schemas.openxmlformats.org/officeDocument/2006/relationships/image" Target="../media/image147.wmf"/><Relationship Id="rId4" Type="http://schemas.openxmlformats.org/officeDocument/2006/relationships/image" Target="../media/image14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0.wmf"/><Relationship Id="rId7" Type="http://schemas.openxmlformats.org/officeDocument/2006/relationships/image" Target="../media/image18.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 Id="rId4" Type="http://schemas.openxmlformats.org/officeDocument/2006/relationships/image" Target="../media/image162.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65.wmf"/><Relationship Id="rId7" Type="http://schemas.openxmlformats.org/officeDocument/2006/relationships/image" Target="../media/image144.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5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5" Type="http://schemas.openxmlformats.org/officeDocument/2006/relationships/image" Target="../media/image172.wmf"/><Relationship Id="rId4" Type="http://schemas.openxmlformats.org/officeDocument/2006/relationships/image" Target="../media/image17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44.wmf"/><Relationship Id="rId1" Type="http://schemas.openxmlformats.org/officeDocument/2006/relationships/image" Target="../media/image158.wmf"/><Relationship Id="rId5" Type="http://schemas.openxmlformats.org/officeDocument/2006/relationships/image" Target="../media/image175.wmf"/><Relationship Id="rId4" Type="http://schemas.openxmlformats.org/officeDocument/2006/relationships/image" Target="../media/image17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44.wmf"/><Relationship Id="rId1" Type="http://schemas.openxmlformats.org/officeDocument/2006/relationships/image" Target="../media/image158.wmf"/><Relationship Id="rId5" Type="http://schemas.openxmlformats.org/officeDocument/2006/relationships/image" Target="../media/image146.wmf"/><Relationship Id="rId4" Type="http://schemas.openxmlformats.org/officeDocument/2006/relationships/image" Target="../media/image17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58.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6" Type="http://schemas.openxmlformats.org/officeDocument/2006/relationships/image" Target="../media/image191.wmf"/><Relationship Id="rId5" Type="http://schemas.openxmlformats.org/officeDocument/2006/relationships/image" Target="../media/image190.wmf"/><Relationship Id="rId4" Type="http://schemas.openxmlformats.org/officeDocument/2006/relationships/image" Target="../media/image18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9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9" Type="http://schemas.openxmlformats.org/officeDocument/2006/relationships/image" Target="../media/image2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 Id="rId6" Type="http://schemas.openxmlformats.org/officeDocument/2006/relationships/image" Target="../media/image195.wmf"/><Relationship Id="rId5" Type="http://schemas.openxmlformats.org/officeDocument/2006/relationships/image" Target="../media/image194.wmf"/><Relationship Id="rId4" Type="http://schemas.openxmlformats.org/officeDocument/2006/relationships/image" Target="../media/image19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195.wmf"/><Relationship Id="rId5" Type="http://schemas.openxmlformats.org/officeDocument/2006/relationships/image" Target="../media/image194.wmf"/><Relationship Id="rId4" Type="http://schemas.openxmlformats.org/officeDocument/2006/relationships/image" Target="../media/image203.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194.wmf"/><Relationship Id="rId1" Type="http://schemas.openxmlformats.org/officeDocument/2006/relationships/image" Target="../media/image204.wmf"/><Relationship Id="rId4" Type="http://schemas.openxmlformats.org/officeDocument/2006/relationships/image" Target="../media/image195.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195.wmf"/><Relationship Id="rId5" Type="http://schemas.openxmlformats.org/officeDocument/2006/relationships/image" Target="../media/image209.wmf"/><Relationship Id="rId4" Type="http://schemas.openxmlformats.org/officeDocument/2006/relationships/image" Target="../media/image194.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202.wmf"/><Relationship Id="rId1" Type="http://schemas.openxmlformats.org/officeDocument/2006/relationships/image" Target="../media/image210.wmf"/><Relationship Id="rId4" Type="http://schemas.openxmlformats.org/officeDocument/2006/relationships/image" Target="../media/image195.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wmf"/><Relationship Id="rId6" Type="http://schemas.openxmlformats.org/officeDocument/2006/relationships/image" Target="../media/image216.wmf"/><Relationship Id="rId5" Type="http://schemas.openxmlformats.org/officeDocument/2006/relationships/image" Target="../media/image215.wmf"/><Relationship Id="rId4" Type="http://schemas.openxmlformats.org/officeDocument/2006/relationships/image" Target="../media/image21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8.wmf"/><Relationship Id="rId1" Type="http://schemas.openxmlformats.org/officeDocument/2006/relationships/image" Target="../media/image217.wmf"/><Relationship Id="rId4" Type="http://schemas.openxmlformats.org/officeDocument/2006/relationships/image" Target="../media/image219.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21.wmf"/><Relationship Id="rId1" Type="http://schemas.openxmlformats.org/officeDocument/2006/relationships/image" Target="../media/image22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image" Target="../media/image227.wmf"/><Relationship Id="rId7" Type="http://schemas.openxmlformats.org/officeDocument/2006/relationships/image" Target="../media/image231.wmf"/><Relationship Id="rId2" Type="http://schemas.openxmlformats.org/officeDocument/2006/relationships/image" Target="../media/image226.wmf"/><Relationship Id="rId1" Type="http://schemas.openxmlformats.org/officeDocument/2006/relationships/image" Target="../media/image225.wmf"/><Relationship Id="rId6" Type="http://schemas.openxmlformats.org/officeDocument/2006/relationships/image" Target="../media/image230.wmf"/><Relationship Id="rId5" Type="http://schemas.openxmlformats.org/officeDocument/2006/relationships/image" Target="../media/image229.wmf"/><Relationship Id="rId4" Type="http://schemas.openxmlformats.org/officeDocument/2006/relationships/image" Target="../media/image228.wmf"/><Relationship Id="rId9" Type="http://schemas.openxmlformats.org/officeDocument/2006/relationships/image" Target="../media/image23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 Id="rId4" Type="http://schemas.openxmlformats.org/officeDocument/2006/relationships/image" Target="../media/image222.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24.wmf"/><Relationship Id="rId1" Type="http://schemas.openxmlformats.org/officeDocument/2006/relationships/image" Target="../media/image236.wmf"/><Relationship Id="rId4" Type="http://schemas.openxmlformats.org/officeDocument/2006/relationships/image" Target="../media/image222.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41.wmf"/><Relationship Id="rId2" Type="http://schemas.openxmlformats.org/officeDocument/2006/relationships/image" Target="../media/image35.wmf"/><Relationship Id="rId1" Type="http://schemas.openxmlformats.org/officeDocument/2006/relationships/image" Target="../media/image240.wmf"/><Relationship Id="rId4" Type="http://schemas.openxmlformats.org/officeDocument/2006/relationships/image" Target="../media/image242.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244.wmf"/><Relationship Id="rId1" Type="http://schemas.openxmlformats.org/officeDocument/2006/relationships/image" Target="../media/image24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46.wmf"/><Relationship Id="rId1" Type="http://schemas.openxmlformats.org/officeDocument/2006/relationships/image" Target="../media/image245.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7.wmf"/><Relationship Id="rId1" Type="http://schemas.openxmlformats.org/officeDocument/2006/relationships/image" Target="../media/image244.wmf"/><Relationship Id="rId5" Type="http://schemas.openxmlformats.org/officeDocument/2006/relationships/image" Target="../media/image249.wmf"/><Relationship Id="rId4" Type="http://schemas.openxmlformats.org/officeDocument/2006/relationships/image" Target="../media/image248.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4" Type="http://schemas.openxmlformats.org/officeDocument/2006/relationships/image" Target="../media/image25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55.wmf"/><Relationship Id="rId1" Type="http://schemas.openxmlformats.org/officeDocument/2006/relationships/image" Target="../media/image254.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258.wmf"/><Relationship Id="rId2" Type="http://schemas.openxmlformats.org/officeDocument/2006/relationships/image" Target="../media/image257.wmf"/><Relationship Id="rId1" Type="http://schemas.openxmlformats.org/officeDocument/2006/relationships/image" Target="../media/image256.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 Id="rId4" Type="http://schemas.openxmlformats.org/officeDocument/2006/relationships/image" Target="../media/image262.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67.wmf"/><Relationship Id="rId1" Type="http://schemas.openxmlformats.org/officeDocument/2006/relationships/image" Target="../media/image266.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 Id="rId4" Type="http://schemas.openxmlformats.org/officeDocument/2006/relationships/image" Target="../media/image271.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277.wmf"/><Relationship Id="rId2" Type="http://schemas.openxmlformats.org/officeDocument/2006/relationships/image" Target="../media/image276.wmf"/><Relationship Id="rId1" Type="http://schemas.openxmlformats.org/officeDocument/2006/relationships/image" Target="../media/image27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image" Target="../media/image279.wmf"/><Relationship Id="rId1" Type="http://schemas.openxmlformats.org/officeDocument/2006/relationships/image" Target="../media/image278.wmf"/><Relationship Id="rId6" Type="http://schemas.openxmlformats.org/officeDocument/2006/relationships/image" Target="../media/image283.wmf"/><Relationship Id="rId5" Type="http://schemas.openxmlformats.org/officeDocument/2006/relationships/image" Target="../media/image282.wmf"/><Relationship Id="rId4" Type="http://schemas.openxmlformats.org/officeDocument/2006/relationships/image" Target="../media/image281.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286.wmf"/><Relationship Id="rId2" Type="http://schemas.openxmlformats.org/officeDocument/2006/relationships/image" Target="../media/image285.wmf"/><Relationship Id="rId1" Type="http://schemas.openxmlformats.org/officeDocument/2006/relationships/image" Target="../media/image284.wmf"/><Relationship Id="rId5" Type="http://schemas.openxmlformats.org/officeDocument/2006/relationships/image" Target="../media/image288.wmf"/><Relationship Id="rId4" Type="http://schemas.openxmlformats.org/officeDocument/2006/relationships/image" Target="../media/image28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90.wmf"/><Relationship Id="rId1" Type="http://schemas.openxmlformats.org/officeDocument/2006/relationships/image" Target="../media/image28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72707"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72708"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72709"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a:defRPr sz="1300">
                <a:latin typeface="Times New Roman" pitchFamily="18" charset="0"/>
              </a:defRPr>
            </a:lvl1pPr>
          </a:lstStyle>
          <a:p>
            <a:fld id="{F4F19F04-040D-430C-A9C9-11935340502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8650" cy="481013"/>
          </a:xfrm>
          <a:prstGeom prst="rect">
            <a:avLst/>
          </a:prstGeom>
          <a:noFill/>
          <a:ln w="12700">
            <a:noFill/>
            <a:miter lim="800000"/>
            <a:headEnd type="none" w="sm" len="sm"/>
            <a:tailEnd type="none" w="sm" len="sm"/>
          </a:ln>
          <a:effectLst/>
        </p:spPr>
        <p:txBody>
          <a:bodyPr vert="horz" wrap="none" lIns="96616" tIns="48308" rIns="96616" bIns="48308"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50179" name="Rectangle 3"/>
          <p:cNvSpPr>
            <a:spLocks noGrp="1" noChangeArrowheads="1"/>
          </p:cNvSpPr>
          <p:nvPr>
            <p:ph type="dt" idx="1"/>
          </p:nvPr>
        </p:nvSpPr>
        <p:spPr bwMode="auto">
          <a:xfrm>
            <a:off x="4146550" y="0"/>
            <a:ext cx="3168650" cy="481013"/>
          </a:xfrm>
          <a:prstGeom prst="rect">
            <a:avLst/>
          </a:prstGeom>
          <a:noFill/>
          <a:ln w="12700">
            <a:noFill/>
            <a:miter lim="800000"/>
            <a:headEnd type="none" w="sm" len="sm"/>
            <a:tailEnd type="none" w="sm" len="sm"/>
          </a:ln>
          <a:effectLst/>
        </p:spPr>
        <p:txBody>
          <a:bodyPr vert="horz" wrap="none" lIns="96616" tIns="48308" rIns="96616" bIns="48308"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5018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none" lIns="96616" tIns="48308" rIns="96616" bIns="483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120188"/>
            <a:ext cx="3168650" cy="481012"/>
          </a:xfrm>
          <a:prstGeom prst="rect">
            <a:avLst/>
          </a:prstGeom>
          <a:noFill/>
          <a:ln w="12700">
            <a:noFill/>
            <a:miter lim="800000"/>
            <a:headEnd type="none" w="sm" len="sm"/>
            <a:tailEnd type="none" w="sm" len="sm"/>
          </a:ln>
          <a:effectLst/>
        </p:spPr>
        <p:txBody>
          <a:bodyPr vert="horz" wrap="none" lIns="96616" tIns="48308" rIns="96616" bIns="48308"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50183" name="Rectangle 7"/>
          <p:cNvSpPr>
            <a:spLocks noGrp="1" noChangeArrowheads="1"/>
          </p:cNvSpPr>
          <p:nvPr>
            <p:ph type="sldNum" sz="quarter" idx="5"/>
          </p:nvPr>
        </p:nvSpPr>
        <p:spPr bwMode="auto">
          <a:xfrm>
            <a:off x="4146550" y="9120188"/>
            <a:ext cx="3168650" cy="481012"/>
          </a:xfrm>
          <a:prstGeom prst="rect">
            <a:avLst/>
          </a:prstGeom>
          <a:noFill/>
          <a:ln w="12700">
            <a:noFill/>
            <a:miter lim="800000"/>
            <a:headEnd type="none" w="sm" len="sm"/>
            <a:tailEnd type="none" w="sm" len="sm"/>
          </a:ln>
          <a:effectLst/>
        </p:spPr>
        <p:txBody>
          <a:bodyPr vert="horz" wrap="none" lIns="96616" tIns="48308" rIns="96616" bIns="48308" numCol="1" anchor="b" anchorCtr="0" compatLnSpc="1">
            <a:prstTxWarp prst="textNoShape">
              <a:avLst/>
            </a:prstTxWarp>
          </a:bodyPr>
          <a:lstStyle>
            <a:lvl1pPr algn="r" defTabSz="966788">
              <a:defRPr sz="1300">
                <a:latin typeface="Times New Roman" pitchFamily="18" charset="0"/>
              </a:defRPr>
            </a:lvl1pPr>
          </a:lstStyle>
          <a:p>
            <a:fld id="{4691A9F3-6D14-44BB-B9B5-35BC483EE75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80748-23AC-4EB1-8F7E-C8C93711AA4D}" type="slidenum">
              <a:rPr lang="en-US"/>
              <a:pPr/>
              <a:t>1</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84FAD-0C28-408A-B0CF-9E1FA5E77E9E}" type="slidenum">
              <a:rPr lang="en-US"/>
              <a:pPr/>
              <a:t>10</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13F3-3B66-42AB-AEEF-09A0A7596AF4}" type="slidenum">
              <a:rPr lang="en-US"/>
              <a:pPr/>
              <a:t>11</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FB7FE-E891-4E69-9B7D-C1C265DAB055}" type="slidenum">
              <a:rPr lang="en-US"/>
              <a:pPr/>
              <a:t>12</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70534-A2EF-4ABD-BBD7-878EC3358F9E}" type="slidenum">
              <a:rPr lang="en-US"/>
              <a:pPr/>
              <a:t>13</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94112-FAB3-4F60-BF7B-E987A4AE5E53}" type="slidenum">
              <a:rPr lang="en-US"/>
              <a:pPr/>
              <a:t>14</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94112-FAB3-4F60-BF7B-E987A4AE5E53}" type="slidenum">
              <a:rPr lang="en-US"/>
              <a:pPr/>
              <a:t>15</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94112-FAB3-4F60-BF7B-E987A4AE5E53}" type="slidenum">
              <a:rPr lang="en-US"/>
              <a:pPr/>
              <a:t>16</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201BD-DB2D-4598-B2BE-6307639F36FF}" type="slidenum">
              <a:rPr lang="en-US"/>
              <a:pPr/>
              <a:t>17</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D2DBE-6C9A-44DC-8A26-BD1CDA085E0E}" type="slidenum">
              <a:rPr lang="en-US"/>
              <a:pPr/>
              <a:t>18</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A83F7-0EED-4FF2-A8C5-C4FD83C84A5E}" type="slidenum">
              <a:rPr lang="en-US"/>
              <a:pPr/>
              <a:t>19</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867DD-4090-4870-A44C-4E969C05CC4F}" type="slidenum">
              <a:rPr lang="en-US"/>
              <a:pPr/>
              <a:t>2</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211F1-5399-42AD-8D86-421F7F7D79B4}" type="slidenum">
              <a:rPr lang="en-US"/>
              <a:pPr/>
              <a:t>20</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28DEA-A76F-40F2-981C-B920F852B2CB}" type="slidenum">
              <a:rPr lang="en-US"/>
              <a:pPr/>
              <a:t>21</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43EFA-7622-4392-B20D-2F286E43B41D}" type="slidenum">
              <a:rPr lang="en-US"/>
              <a:pPr/>
              <a:t>22</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36CA6-29A0-4EF0-99CD-F99AD0DC9F73}" type="slidenum">
              <a:rPr lang="en-US"/>
              <a:pPr/>
              <a:t>23</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245B9-6AFB-4E9A-A663-EB498F71E022}" type="slidenum">
              <a:rPr lang="en-US"/>
              <a:pPr/>
              <a:t>24</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A5A4E-1429-49F8-873E-1ECBB1F197A5}" type="slidenum">
              <a:rPr lang="en-US"/>
              <a:pPr/>
              <a:t>25</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74EA9-20CF-4968-A197-342B6D39C638}" type="slidenum">
              <a:rPr lang="en-US"/>
              <a:pPr/>
              <a:t>26</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61727-BA7F-4344-A9E5-55F4FF68D73D}" type="slidenum">
              <a:rPr lang="en-US"/>
              <a:pPr/>
              <a:t>27</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A0844-DD43-4156-985F-E85C44C25D37}" type="slidenum">
              <a:rPr lang="en-US"/>
              <a:pPr/>
              <a:t>28</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98490-4CA2-440E-94E3-2409664E3E5C}" type="slidenum">
              <a:rPr lang="en-US"/>
              <a:pPr/>
              <a:t>29</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29909-09BD-430F-9FBF-F1F3B91A213D}" type="slidenum">
              <a:rPr lang="en-US"/>
              <a:pPr/>
              <a:t>3</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E948C-D1EA-4E0C-BDD9-24FB2734A8A8}" type="slidenum">
              <a:rPr lang="en-US"/>
              <a:pPr/>
              <a:t>30</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9DE3F-71D1-4DE7-8E42-359E9BCE537D}" type="slidenum">
              <a:rPr lang="en-US"/>
              <a:pPr/>
              <a:t>31</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EEDAA-822C-493B-B17F-2A48AC11433C}" type="slidenum">
              <a:rPr lang="en-US"/>
              <a:pPr/>
              <a:t>32</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39F65-12BF-4F30-AA33-E6D97EAD3CB3}" type="slidenum">
              <a:rPr lang="en-US"/>
              <a:pPr/>
              <a:t>33</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3B262-F61F-420C-BF64-B855413AD4CB}" type="slidenum">
              <a:rPr lang="en-US"/>
              <a:pPr/>
              <a:t>34</a:t>
            </a:fld>
            <a:endParaRPr 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116E5-51FC-4261-BFF4-1D25A2EBD799}" type="slidenum">
              <a:rPr lang="en-US"/>
              <a:pPr/>
              <a:t>35</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66612-562F-4294-9E11-FF18DCAEFDD9}" type="slidenum">
              <a:rPr lang="en-US"/>
              <a:pPr/>
              <a:t>36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8145C-BADC-4230-98B3-13AD042BD824}" type="slidenum">
              <a:rPr lang="en-US"/>
              <a:pPr/>
              <a:t>37</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FDD78-C86F-4131-BDE7-A55E91C63446}" type="slidenum">
              <a:rPr lang="en-US"/>
              <a:pPr/>
              <a:t>38</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EDB61-8FDA-4536-B5CB-32EE2F5A37DA}" type="slidenum">
              <a:rPr lang="en-US"/>
              <a:pPr/>
              <a:t>39</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29909-09BD-430F-9FBF-F1F3B91A213D}" type="slidenum">
              <a:rPr lang="en-US"/>
              <a:pPr/>
              <a:t>4</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8B859-A9A6-44F0-8193-68C71A5924D2}" type="slidenum">
              <a:rPr lang="en-US"/>
              <a:pPr/>
              <a:t>40</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30B8B-817F-4634-A791-D189C3C1DDE5}" type="slidenum">
              <a:rPr lang="en-US"/>
              <a:pPr/>
              <a:t>41</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2A5C-0826-49FA-8C50-2F80B785E874}" type="slidenum">
              <a:rPr lang="en-US"/>
              <a:pPr/>
              <a:t>42</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4C872-C909-4C38-85EC-6F2FEE011C5A}" type="slidenum">
              <a:rPr lang="en-US"/>
              <a:pPr/>
              <a:t>43</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2A5C-0826-49FA-8C50-2F80B785E874}" type="slidenum">
              <a:rPr lang="en-US"/>
              <a:pPr/>
              <a:t>44</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2A5C-0826-49FA-8C50-2F80B785E874}" type="slidenum">
              <a:rPr lang="en-US"/>
              <a:pPr/>
              <a:t>45</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A9C11-A708-41C8-A4EB-937E1355C6FF}" type="slidenum">
              <a:rPr lang="en-US"/>
              <a:pPr/>
              <a:t>46</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E5E39-F284-4CF3-B95A-CB2A582F65A7}" type="slidenum">
              <a:rPr lang="en-US"/>
              <a:pPr/>
              <a:t>47</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6089B-F575-4F64-9033-4A2483277D94}" type="slidenum">
              <a:rPr lang="en-US"/>
              <a:pPr/>
              <a:t>48</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71A2D-A63B-4D15-BD30-777D6575FD42}" type="slidenum">
              <a:rPr lang="en-US"/>
              <a:pPr/>
              <a:t>49</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16BEC-0DF8-4835-B20E-9ECC87635834}" type="slidenum">
              <a:rPr lang="en-US"/>
              <a:pPr/>
              <a:t>5</a:t>
            </a:fld>
            <a:endParaRPr lang="en-US"/>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3835E-38B4-4D11-8249-5E707A698DB2}" type="slidenum">
              <a:rPr lang="en-US"/>
              <a:pPr/>
              <a:t>50</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033AB-9CF3-467C-BADD-842A4642BAA5}" type="slidenum">
              <a:rPr lang="en-US"/>
              <a:pPr/>
              <a:t>51</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7D964-D551-4466-963F-8F2DCCF790BA}" type="slidenum">
              <a:rPr lang="en-US"/>
              <a:pPr/>
              <a:t>52</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47878-B69B-4C12-A619-F1494194BED6}" type="slidenum">
              <a:rPr lang="en-US"/>
              <a:pPr/>
              <a:t>53</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ECBE1-FE72-45E5-9B82-C76F961BC434}" type="slidenum">
              <a:rPr lang="en-US"/>
              <a:pPr/>
              <a:t>54</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AD378-EF9E-4FC0-97C5-9DE304B42FB4}" type="slidenum">
              <a:rPr lang="en-US"/>
              <a:pPr/>
              <a:t>55</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E454D-D294-4E0A-BC4A-F042C21ECBF9}" type="slidenum">
              <a:rPr lang="en-US"/>
              <a:pPr/>
              <a:t>56</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CB104-D655-4F40-A61D-E13D7B6A16FE}" type="slidenum">
              <a:rPr lang="en-US"/>
              <a:pPr/>
              <a:t>57</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56D54-5912-4864-9E59-F701FDA558A1}" type="slidenum">
              <a:rPr lang="en-US"/>
              <a:pPr/>
              <a:t>58</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9FB45-E585-4839-B40A-D9B56A66ECBE}" type="slidenum">
              <a:rPr lang="en-US"/>
              <a:pPr/>
              <a:t>59</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5F96A-9B36-4313-9EC7-6B580F025B67}" type="slidenum">
              <a:rPr lang="en-US"/>
              <a:pPr/>
              <a:t>6</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F70AD-9BD8-4D74-957B-0A4FDE9D2B4A}" type="slidenum">
              <a:rPr lang="en-US"/>
              <a:pPr/>
              <a:t>60</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26997-576A-4E7B-A190-3E234ADFA4EB}" type="slidenum">
              <a:rPr lang="en-US"/>
              <a:pPr/>
              <a:t>61</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12EEB-3562-46DB-9735-CF076BC34055}" type="slidenum">
              <a:rPr lang="en-US"/>
              <a:pPr/>
              <a:t>62</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7FB18-13BC-4158-9EF0-EAAC63E22D91}" type="slidenum">
              <a:rPr lang="en-US"/>
              <a:pPr/>
              <a:t>63</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5C151-94CA-4BDE-BFD9-C4991232D37C}" type="slidenum">
              <a:rPr lang="en-US"/>
              <a:pPr/>
              <a:t>64</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C9645-0191-46F0-BE43-02FCFFCC2059}" type="slidenum">
              <a:rPr lang="en-US"/>
              <a:pPr/>
              <a:t>65</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D08C9-AFC8-4893-97CC-E97A3CB6ADEA}" type="slidenum">
              <a:rPr lang="en-US"/>
              <a:pPr/>
              <a:t>66</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34A60-A1F4-44EF-90AC-ADD274771F58}" type="slidenum">
              <a:rPr lang="en-US"/>
              <a:pPr/>
              <a:t>67</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C7FAF-3D33-45C8-8EFF-B7826D884770}" type="slidenum">
              <a:rPr lang="en-US"/>
              <a:pPr/>
              <a:t>68</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12A52-E113-4AB5-A7FE-E637A3D3D382}" type="slidenum">
              <a:rPr lang="en-US"/>
              <a:pPr/>
              <a:t>69</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94112-FAB3-4F60-BF7B-E987A4AE5E53}" type="slidenum">
              <a:rPr lang="en-US"/>
              <a:pPr/>
              <a:t>7</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6C501-6EDC-4616-8E0B-AF9ED4E7891E}" type="slidenum">
              <a:rPr lang="en-US"/>
              <a:pPr/>
              <a:t>70</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7199E-979C-4070-8554-326F4309C269}" type="slidenum">
              <a:rPr lang="en-US"/>
              <a:pPr/>
              <a:t>71</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59319-9265-4111-842F-431C9B823002}" type="slidenum">
              <a:rPr lang="en-US"/>
              <a:pPr/>
              <a:t>72</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B7D98-DB95-49E2-B9F4-88CC93BF0F9E}" type="slidenum">
              <a:rPr lang="en-US"/>
              <a:pPr/>
              <a:t>73</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D89C1-7C73-4726-89A9-096DA785FD67}" type="slidenum">
              <a:rPr lang="en-US"/>
              <a:pPr/>
              <a:t>74</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87A07-7DDC-4DE5-AA2E-613B2738E9A3}" type="slidenum">
              <a:rPr lang="en-US"/>
              <a:pPr/>
              <a:t>75</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E09ED-D484-4C6C-A52A-96C6F1267AC2}" type="slidenum">
              <a:rPr lang="en-US"/>
              <a:pPr/>
              <a:t>76</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87C32-65BB-4A2E-850E-D648851C85BB}" type="slidenum">
              <a:rPr lang="en-US"/>
              <a:pPr/>
              <a:t>77</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E7A88-0E78-4785-BD22-7CEFE1B76100}" type="slidenum">
              <a:rPr lang="en-US"/>
              <a:pPr/>
              <a:t>78</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2D6B5-DCB0-4D2D-97E6-4154F52C8ED7}" type="slidenum">
              <a:rPr lang="en-US"/>
              <a:pPr/>
              <a:t>79</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A2AEF-52B3-486D-AEB7-0F33D97854E1}" type="slidenum">
              <a:rPr lang="en-US"/>
              <a:pPr/>
              <a:t>8</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72D8D-B60F-4931-8D1E-A72E50F1F429}" type="slidenum">
              <a:rPr lang="en-US"/>
              <a:pPr/>
              <a:t>80</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AA81B-4C3D-4491-A3B0-718D61D0F1D7}" type="slidenum">
              <a:rPr lang="en-US"/>
              <a:pPr/>
              <a:t>81</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BC620-A90B-43F5-B747-A9E1E42A1AA7}" type="slidenum">
              <a:rPr lang="en-US"/>
              <a:pPr/>
              <a:t>82</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8EED5-475D-421F-820B-100B9C512DD9}" type="slidenum">
              <a:rPr lang="en-US"/>
              <a:pPr/>
              <a:t>9</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400" y="6479227"/>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9EC8B01B-AB65-47F0-8B70-CE1F2A5F8BBE}" type="slidenum">
              <a:rPr lang="en-US" kern="0" smtClean="0"/>
              <a:pPr fontAlgn="auto">
                <a:spcBef>
                  <a:spcPts val="0"/>
                </a:spcBef>
                <a:spcAft>
                  <a:spcPts val="0"/>
                </a:spcAft>
                <a:defRPr/>
              </a:pPr>
              <a:t>‹#›</a:t>
            </a:fld>
            <a:endParaRPr lang="en-US" kern="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996752" y="6479227"/>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9EC8B01B-AB65-47F0-8B70-CE1F2A5F8BBE}" type="slidenum">
              <a:rPr lang="en-US" kern="0" smtClean="0"/>
              <a:pPr fontAlgn="auto">
                <a:spcBef>
                  <a:spcPts val="0"/>
                </a:spcBef>
                <a:spcAft>
                  <a:spcPts val="0"/>
                </a:spcAft>
                <a:defRPr/>
              </a:pPr>
              <a:t>‹#›</a:t>
            </a:fld>
            <a:endParaRPr lang="en-US" kern="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989936" y="6492830"/>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9EC8B01B-AB65-47F0-8B70-CE1F2A5F8BBE}" type="slidenum">
              <a:rPr lang="en-US" kern="0" smtClean="0"/>
              <a:pPr fontAlgn="auto">
                <a:spcBef>
                  <a:spcPts val="0"/>
                </a:spcBef>
                <a:spcAft>
                  <a:spcPts val="0"/>
                </a:spcAft>
                <a:defRPr/>
              </a:pPr>
              <a:t>‹#›</a:t>
            </a:fld>
            <a:endParaRPr lang="en-US" kern="0"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400" y="6479227"/>
            <a:ext cx="2133600" cy="365125"/>
          </a:xfrm>
          <a:prstGeom prst="rect">
            <a:avLst/>
          </a:prstGeom>
        </p:spPr>
        <p:txBody>
          <a:bodyPr vert="horz" lIns="91440" tIns="45720" rIns="91440" bIns="45720" rtlCol="0" anchor="ctr"/>
          <a:lstStyle>
            <a:lvl1pPr algn="r">
              <a:defRPr sz="1200" baseline="0">
                <a:solidFill>
                  <a:schemeClr val="bg2"/>
                </a:solidFill>
              </a:defRPr>
            </a:lvl1pPr>
          </a:lstStyle>
          <a:p>
            <a:pPr fontAlgn="auto">
              <a:spcBef>
                <a:spcPts val="0"/>
              </a:spcBef>
              <a:spcAft>
                <a:spcPts val="0"/>
              </a:spcAft>
              <a:defRPr/>
            </a:pPr>
            <a:fld id="{9EC8B01B-AB65-47F0-8B70-CE1F2A5F8BBE}" type="slidenum">
              <a:rPr lang="en-US" kern="0" smtClean="0"/>
              <a:pPr fontAlgn="auto">
                <a:spcBef>
                  <a:spcPts val="0"/>
                </a:spcBef>
                <a:spcAft>
                  <a:spcPts val="0"/>
                </a:spcAft>
                <a:defRPr/>
              </a:pPr>
              <a:t>‹#›</a:t>
            </a:fld>
            <a:endParaRPr lang="en-US" kern="0" dirty="0" smtClean="0"/>
          </a:p>
        </p:txBody>
      </p:sp>
    </p:spTree>
  </p:cSld>
  <p:clrMap bg1="dk2" tx1="lt1" bg2="dk1" tx2="lt2" accent1="accent1" accent2="accent2" accent3="accent3" accent4="accent4" accent5="accent5" accent6="accent6" hlink="hlink" folHlink="folHlink"/>
  <p:sldLayoutIdLst>
    <p:sldLayoutId id="2147483657" r:id="rId1"/>
    <p:sldLayoutId id="2147483662" r:id="rId2"/>
    <p:sldLayoutId id="2147483667" r:id="rId3"/>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6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20.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oleObject" Target="../embeddings/oleObject87.bin"/><Relationship Id="rId3" Type="http://schemas.openxmlformats.org/officeDocument/2006/relationships/notesSlide" Target="../notesSlides/notesSlide22.xml"/><Relationship Id="rId7" Type="http://schemas.openxmlformats.org/officeDocument/2006/relationships/oleObject" Target="../embeddings/oleObject81.bin"/><Relationship Id="rId12" Type="http://schemas.openxmlformats.org/officeDocument/2006/relationships/oleObject" Target="../embeddings/oleObject86.bin"/><Relationship Id="rId17" Type="http://schemas.openxmlformats.org/officeDocument/2006/relationships/oleObject" Target="../embeddings/oleObject91.bin"/><Relationship Id="rId2" Type="http://schemas.openxmlformats.org/officeDocument/2006/relationships/slideLayout" Target="../slideLayouts/slideLayout2.xml"/><Relationship Id="rId16" Type="http://schemas.openxmlformats.org/officeDocument/2006/relationships/oleObject" Target="../embeddings/oleObject90.bin"/><Relationship Id="rId1" Type="http://schemas.openxmlformats.org/officeDocument/2006/relationships/vmlDrawing" Target="../drawings/vmlDrawing21.vml"/><Relationship Id="rId6" Type="http://schemas.openxmlformats.org/officeDocument/2006/relationships/oleObject" Target="../embeddings/oleObject80.bin"/><Relationship Id="rId11" Type="http://schemas.openxmlformats.org/officeDocument/2006/relationships/oleObject" Target="../embeddings/oleObject85.bin"/><Relationship Id="rId5" Type="http://schemas.openxmlformats.org/officeDocument/2006/relationships/oleObject" Target="../embeddings/oleObject79.bin"/><Relationship Id="rId15" Type="http://schemas.openxmlformats.org/officeDocument/2006/relationships/oleObject" Target="../embeddings/oleObject89.bin"/><Relationship Id="rId10" Type="http://schemas.openxmlformats.org/officeDocument/2006/relationships/oleObject" Target="../embeddings/oleObject84.bin"/><Relationship Id="rId4" Type="http://schemas.openxmlformats.org/officeDocument/2006/relationships/oleObject" Target="../embeddings/oleObject78.bin"/><Relationship Id="rId9" Type="http://schemas.openxmlformats.org/officeDocument/2006/relationships/oleObject" Target="../embeddings/oleObject83.bin"/><Relationship Id="rId14" Type="http://schemas.openxmlformats.org/officeDocument/2006/relationships/oleObject" Target="../embeddings/oleObject8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oleObject" Target="../embeddings/oleObject101.bin"/><Relationship Id="rId3" Type="http://schemas.openxmlformats.org/officeDocument/2006/relationships/notesSlide" Target="../notesSlides/notesSlide23.xml"/><Relationship Id="rId7" Type="http://schemas.openxmlformats.org/officeDocument/2006/relationships/oleObject" Target="../embeddings/oleObject95.bin"/><Relationship Id="rId12" Type="http://schemas.openxmlformats.org/officeDocument/2006/relationships/oleObject" Target="../embeddings/oleObject100.bin"/><Relationship Id="rId17"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oleObject" Target="../embeddings/oleObject104.bin"/><Relationship Id="rId1" Type="http://schemas.openxmlformats.org/officeDocument/2006/relationships/vmlDrawing" Target="../drawings/vmlDrawing22.vml"/><Relationship Id="rId6" Type="http://schemas.openxmlformats.org/officeDocument/2006/relationships/oleObject" Target="../embeddings/oleObject94.bin"/><Relationship Id="rId11" Type="http://schemas.openxmlformats.org/officeDocument/2006/relationships/oleObject" Target="../embeddings/oleObject99.bin"/><Relationship Id="rId5" Type="http://schemas.openxmlformats.org/officeDocument/2006/relationships/oleObject" Target="../embeddings/oleObject93.bin"/><Relationship Id="rId15" Type="http://schemas.openxmlformats.org/officeDocument/2006/relationships/oleObject" Target="../embeddings/oleObject103.bin"/><Relationship Id="rId10" Type="http://schemas.openxmlformats.org/officeDocument/2006/relationships/oleObject" Target="../embeddings/oleObject98.bin"/><Relationship Id="rId4" Type="http://schemas.openxmlformats.org/officeDocument/2006/relationships/oleObject" Target="../embeddings/oleObject92.bin"/><Relationship Id="rId9" Type="http://schemas.openxmlformats.org/officeDocument/2006/relationships/oleObject" Target="../embeddings/oleObject97.bin"/><Relationship Id="rId14" Type="http://schemas.openxmlformats.org/officeDocument/2006/relationships/oleObject" Target="../embeddings/oleObject10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oleObject" Target="../embeddings/oleObject115.bin"/><Relationship Id="rId3" Type="http://schemas.openxmlformats.org/officeDocument/2006/relationships/notesSlide" Target="../notesSlides/notesSlide24.xml"/><Relationship Id="rId7" Type="http://schemas.openxmlformats.org/officeDocument/2006/relationships/oleObject" Target="../embeddings/oleObject109.bin"/><Relationship Id="rId12" Type="http://schemas.openxmlformats.org/officeDocument/2006/relationships/oleObject" Target="../embeddings/oleObject114.bin"/><Relationship Id="rId17" Type="http://schemas.openxmlformats.org/officeDocument/2006/relationships/oleObject" Target="../embeddings/oleObject119.bin"/><Relationship Id="rId2" Type="http://schemas.openxmlformats.org/officeDocument/2006/relationships/slideLayout" Target="../slideLayouts/slideLayout2.xml"/><Relationship Id="rId16" Type="http://schemas.openxmlformats.org/officeDocument/2006/relationships/oleObject" Target="../embeddings/oleObject118.bin"/><Relationship Id="rId1" Type="http://schemas.openxmlformats.org/officeDocument/2006/relationships/vmlDrawing" Target="../drawings/vmlDrawing23.vml"/><Relationship Id="rId6" Type="http://schemas.openxmlformats.org/officeDocument/2006/relationships/oleObject" Target="../embeddings/oleObject108.bin"/><Relationship Id="rId11" Type="http://schemas.openxmlformats.org/officeDocument/2006/relationships/oleObject" Target="../embeddings/oleObject113.bin"/><Relationship Id="rId5" Type="http://schemas.openxmlformats.org/officeDocument/2006/relationships/oleObject" Target="../embeddings/oleObject107.bin"/><Relationship Id="rId15" Type="http://schemas.openxmlformats.org/officeDocument/2006/relationships/oleObject" Target="../embeddings/oleObject11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 Id="rId14" Type="http://schemas.openxmlformats.org/officeDocument/2006/relationships/oleObject" Target="../embeddings/oleObject11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oleObject" Target="../embeddings/oleObject129.bin"/><Relationship Id="rId3" Type="http://schemas.openxmlformats.org/officeDocument/2006/relationships/notesSlide" Target="../notesSlides/notesSlide25.xml"/><Relationship Id="rId7" Type="http://schemas.openxmlformats.org/officeDocument/2006/relationships/oleObject" Target="../embeddings/oleObject123.bin"/><Relationship Id="rId12"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22.bin"/><Relationship Id="rId11" Type="http://schemas.openxmlformats.org/officeDocument/2006/relationships/oleObject" Target="../embeddings/oleObject127.bin"/><Relationship Id="rId5" Type="http://schemas.openxmlformats.org/officeDocument/2006/relationships/oleObject" Target="../embeddings/oleObject121.bin"/><Relationship Id="rId10" Type="http://schemas.openxmlformats.org/officeDocument/2006/relationships/oleObject" Target="../embeddings/oleObject126.bin"/><Relationship Id="rId4" Type="http://schemas.openxmlformats.org/officeDocument/2006/relationships/oleObject" Target="../embeddings/oleObject120.bin"/><Relationship Id="rId9" Type="http://schemas.openxmlformats.org/officeDocument/2006/relationships/oleObject" Target="../embeddings/oleObject12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oleObject" Target="../embeddings/oleObject139.bin"/><Relationship Id="rId3" Type="http://schemas.openxmlformats.org/officeDocument/2006/relationships/notesSlide" Target="../notesSlides/notesSlide26.xml"/><Relationship Id="rId7" Type="http://schemas.openxmlformats.org/officeDocument/2006/relationships/oleObject" Target="../embeddings/oleObject133.bin"/><Relationship Id="rId12" Type="http://schemas.openxmlformats.org/officeDocument/2006/relationships/oleObject" Target="../embeddings/oleObject138.bin"/><Relationship Id="rId2" Type="http://schemas.openxmlformats.org/officeDocument/2006/relationships/slideLayout" Target="../slideLayouts/slideLayout2.xml"/><Relationship Id="rId16" Type="http://schemas.openxmlformats.org/officeDocument/2006/relationships/oleObject" Target="../embeddings/oleObject142.bin"/><Relationship Id="rId1" Type="http://schemas.openxmlformats.org/officeDocument/2006/relationships/vmlDrawing" Target="../drawings/vmlDrawing25.vml"/><Relationship Id="rId6" Type="http://schemas.openxmlformats.org/officeDocument/2006/relationships/oleObject" Target="../embeddings/oleObject132.bin"/><Relationship Id="rId11" Type="http://schemas.openxmlformats.org/officeDocument/2006/relationships/oleObject" Target="../embeddings/oleObject137.bin"/><Relationship Id="rId5" Type="http://schemas.openxmlformats.org/officeDocument/2006/relationships/oleObject" Target="../embeddings/oleObject131.bin"/><Relationship Id="rId15" Type="http://schemas.openxmlformats.org/officeDocument/2006/relationships/oleObject" Target="../embeddings/oleObject141.bin"/><Relationship Id="rId10" Type="http://schemas.openxmlformats.org/officeDocument/2006/relationships/oleObject" Target="../embeddings/oleObject136.bin"/><Relationship Id="rId4" Type="http://schemas.openxmlformats.org/officeDocument/2006/relationships/oleObject" Target="../embeddings/oleObject130.bin"/><Relationship Id="rId9" Type="http://schemas.openxmlformats.org/officeDocument/2006/relationships/oleObject" Target="../embeddings/oleObject135.bin"/><Relationship Id="rId14" Type="http://schemas.openxmlformats.org/officeDocument/2006/relationships/oleObject" Target="../embeddings/oleObject14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oleObject" Target="../embeddings/oleObject152.bin"/><Relationship Id="rId3" Type="http://schemas.openxmlformats.org/officeDocument/2006/relationships/notesSlide" Target="../notesSlides/notesSlide27.xml"/><Relationship Id="rId7" Type="http://schemas.openxmlformats.org/officeDocument/2006/relationships/oleObject" Target="../embeddings/oleObject146.bin"/><Relationship Id="rId12"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45.bin"/><Relationship Id="rId11" Type="http://schemas.openxmlformats.org/officeDocument/2006/relationships/oleObject" Target="../embeddings/oleObject150.bin"/><Relationship Id="rId5" Type="http://schemas.openxmlformats.org/officeDocument/2006/relationships/oleObject" Target="../embeddings/oleObject144.bin"/><Relationship Id="rId15" Type="http://schemas.openxmlformats.org/officeDocument/2006/relationships/oleObject" Target="../embeddings/oleObject154.bin"/><Relationship Id="rId10" Type="http://schemas.openxmlformats.org/officeDocument/2006/relationships/oleObject" Target="../embeddings/oleObject149.bin"/><Relationship Id="rId4" Type="http://schemas.openxmlformats.org/officeDocument/2006/relationships/oleObject" Target="../embeddings/oleObject143.bin"/><Relationship Id="rId9" Type="http://schemas.openxmlformats.org/officeDocument/2006/relationships/oleObject" Target="../embeddings/oleObject148.bin"/><Relationship Id="rId14" Type="http://schemas.openxmlformats.org/officeDocument/2006/relationships/oleObject" Target="../embeddings/oleObject15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notesSlide" Target="../notesSlides/notesSlide28.xml"/><Relationship Id="rId7"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57.bin"/><Relationship Id="rId5" Type="http://schemas.openxmlformats.org/officeDocument/2006/relationships/oleObject" Target="../embeddings/oleObject156.bin"/><Relationship Id="rId4" Type="http://schemas.openxmlformats.org/officeDocument/2006/relationships/oleObject" Target="../embeddings/oleObject155.bin"/><Relationship Id="rId9" Type="http://schemas.openxmlformats.org/officeDocument/2006/relationships/oleObject" Target="../embeddings/oleObject16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162.bin"/><Relationship Id="rId4" Type="http://schemas.openxmlformats.org/officeDocument/2006/relationships/oleObject" Target="../embeddings/oleObject16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65.bin"/><Relationship Id="rId5" Type="http://schemas.openxmlformats.org/officeDocument/2006/relationships/oleObject" Target="../embeddings/oleObject164.bin"/><Relationship Id="rId4" Type="http://schemas.openxmlformats.org/officeDocument/2006/relationships/oleObject" Target="../embeddings/oleObject16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69.bin"/><Relationship Id="rId5" Type="http://schemas.openxmlformats.org/officeDocument/2006/relationships/oleObject" Target="../embeddings/oleObject168.bin"/><Relationship Id="rId4" Type="http://schemas.openxmlformats.org/officeDocument/2006/relationships/oleObject" Target="../embeddings/oleObject16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17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174.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73.bin"/><Relationship Id="rId5" Type="http://schemas.openxmlformats.org/officeDocument/2006/relationships/oleObject" Target="../embeddings/oleObject172.bin"/><Relationship Id="rId4" Type="http://schemas.openxmlformats.org/officeDocument/2006/relationships/oleObject" Target="../embeddings/oleObject17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77.bin"/><Relationship Id="rId5" Type="http://schemas.openxmlformats.org/officeDocument/2006/relationships/oleObject" Target="../embeddings/oleObject176.bin"/><Relationship Id="rId4" Type="http://schemas.openxmlformats.org/officeDocument/2006/relationships/oleObject" Target="../embeddings/oleObject17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oleObject" Target="../embeddings/oleObject181.bin"/><Relationship Id="rId4" Type="http://schemas.openxmlformats.org/officeDocument/2006/relationships/oleObject" Target="../embeddings/oleObject18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notesSlide" Target="../notesSlides/notesSlide38.xml"/><Relationship Id="rId7"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186.bin"/><Relationship Id="rId5" Type="http://schemas.openxmlformats.org/officeDocument/2006/relationships/oleObject" Target="../embeddings/oleObject185.bin"/><Relationship Id="rId4" Type="http://schemas.openxmlformats.org/officeDocument/2006/relationships/oleObject" Target="../embeddings/oleObject184.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3.bin"/><Relationship Id="rId3" Type="http://schemas.openxmlformats.org/officeDocument/2006/relationships/notesSlide" Target="../notesSlides/notesSlide39.xml"/><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91.bin"/><Relationship Id="rId11" Type="http://schemas.openxmlformats.org/officeDocument/2006/relationships/oleObject" Target="../embeddings/oleObject196.bin"/><Relationship Id="rId5" Type="http://schemas.openxmlformats.org/officeDocument/2006/relationships/oleObject" Target="../embeddings/oleObject190.bin"/><Relationship Id="rId10" Type="http://schemas.openxmlformats.org/officeDocument/2006/relationships/oleObject" Target="../embeddings/oleObject195.bin"/><Relationship Id="rId4" Type="http://schemas.openxmlformats.org/officeDocument/2006/relationships/oleObject" Target="../embeddings/oleObject189.bin"/><Relationship Id="rId9" Type="http://schemas.openxmlformats.org/officeDocument/2006/relationships/oleObject" Target="../embeddings/oleObject19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01.bin"/><Relationship Id="rId3" Type="http://schemas.openxmlformats.org/officeDocument/2006/relationships/notesSlide" Target="../notesSlides/notesSlide40.xml"/><Relationship Id="rId7" Type="http://schemas.openxmlformats.org/officeDocument/2006/relationships/oleObject" Target="../embeddings/oleObject200.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199.bin"/><Relationship Id="rId5" Type="http://schemas.openxmlformats.org/officeDocument/2006/relationships/oleObject" Target="../embeddings/oleObject198.bin"/><Relationship Id="rId4" Type="http://schemas.openxmlformats.org/officeDocument/2006/relationships/oleObject" Target="../embeddings/oleObject19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oleObject" Target="../embeddings/oleObject205.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04.bin"/><Relationship Id="rId5" Type="http://schemas.openxmlformats.org/officeDocument/2006/relationships/oleObject" Target="../embeddings/oleObject203.bin"/><Relationship Id="rId4" Type="http://schemas.openxmlformats.org/officeDocument/2006/relationships/oleObject" Target="../embeddings/oleObject202.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10.bin"/><Relationship Id="rId3" Type="http://schemas.openxmlformats.org/officeDocument/2006/relationships/notesSlide" Target="../notesSlides/notesSlide42.xml"/><Relationship Id="rId7" Type="http://schemas.openxmlformats.org/officeDocument/2006/relationships/oleObject" Target="../embeddings/oleObject209.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08.bin"/><Relationship Id="rId11" Type="http://schemas.openxmlformats.org/officeDocument/2006/relationships/oleObject" Target="../embeddings/oleObject213.bin"/><Relationship Id="rId5" Type="http://schemas.openxmlformats.org/officeDocument/2006/relationships/oleObject" Target="../embeddings/oleObject207.bin"/><Relationship Id="rId10" Type="http://schemas.openxmlformats.org/officeDocument/2006/relationships/oleObject" Target="../embeddings/oleObject212.bin"/><Relationship Id="rId4" Type="http://schemas.openxmlformats.org/officeDocument/2006/relationships/oleObject" Target="../embeddings/oleObject206.bin"/><Relationship Id="rId9" Type="http://schemas.openxmlformats.org/officeDocument/2006/relationships/oleObject" Target="../embeddings/oleObject21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notesSlide" Target="../notesSlides/notesSlide43.xml"/><Relationship Id="rId7"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16.bin"/><Relationship Id="rId5" Type="http://schemas.openxmlformats.org/officeDocument/2006/relationships/oleObject" Target="../embeddings/oleObject215.bin"/><Relationship Id="rId4" Type="http://schemas.openxmlformats.org/officeDocument/2006/relationships/oleObject" Target="../embeddings/oleObject214.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23.bin"/><Relationship Id="rId3" Type="http://schemas.openxmlformats.org/officeDocument/2006/relationships/notesSlide" Target="../notesSlides/notesSlide44.xml"/><Relationship Id="rId7" Type="http://schemas.openxmlformats.org/officeDocument/2006/relationships/oleObject" Target="../embeddings/oleObject22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21.bin"/><Relationship Id="rId5" Type="http://schemas.openxmlformats.org/officeDocument/2006/relationships/oleObject" Target="../embeddings/oleObject220.bin"/><Relationship Id="rId4" Type="http://schemas.openxmlformats.org/officeDocument/2006/relationships/oleObject" Target="../embeddings/oleObject21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28.bin"/><Relationship Id="rId3" Type="http://schemas.openxmlformats.org/officeDocument/2006/relationships/notesSlide" Target="../notesSlides/notesSlide45.xml"/><Relationship Id="rId7" Type="http://schemas.openxmlformats.org/officeDocument/2006/relationships/oleObject" Target="../embeddings/oleObject227.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226.bin"/><Relationship Id="rId5" Type="http://schemas.openxmlformats.org/officeDocument/2006/relationships/oleObject" Target="../embeddings/oleObject225.bin"/><Relationship Id="rId4" Type="http://schemas.openxmlformats.org/officeDocument/2006/relationships/oleObject" Target="../embeddings/oleObject22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oleObject" Target="../embeddings/oleObject231.bin"/><Relationship Id="rId5" Type="http://schemas.openxmlformats.org/officeDocument/2006/relationships/oleObject" Target="../embeddings/oleObject230.bin"/><Relationship Id="rId4" Type="http://schemas.openxmlformats.org/officeDocument/2006/relationships/oleObject" Target="../embeddings/oleObject22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oleObject" Target="../embeddings/oleObject232.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37.bin"/><Relationship Id="rId3" Type="http://schemas.openxmlformats.org/officeDocument/2006/relationships/notesSlide" Target="../notesSlides/notesSlide48.xml"/><Relationship Id="rId7" Type="http://schemas.openxmlformats.org/officeDocument/2006/relationships/oleObject" Target="../embeddings/oleObject236.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235.bin"/><Relationship Id="rId5" Type="http://schemas.openxmlformats.org/officeDocument/2006/relationships/oleObject" Target="../embeddings/oleObject234.bin"/><Relationship Id="rId4" Type="http://schemas.openxmlformats.org/officeDocument/2006/relationships/oleObject" Target="../embeddings/oleObject233.bin"/><Relationship Id="rId9" Type="http://schemas.openxmlformats.org/officeDocument/2006/relationships/oleObject" Target="../embeddings/oleObject238.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43.bin"/><Relationship Id="rId3" Type="http://schemas.openxmlformats.org/officeDocument/2006/relationships/notesSlide" Target="../notesSlides/notesSlide49.xml"/><Relationship Id="rId7" Type="http://schemas.openxmlformats.org/officeDocument/2006/relationships/oleObject" Target="../embeddings/oleObject242.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241.bin"/><Relationship Id="rId5" Type="http://schemas.openxmlformats.org/officeDocument/2006/relationships/oleObject" Target="../embeddings/oleObject240.bin"/><Relationship Id="rId4" Type="http://schemas.openxmlformats.org/officeDocument/2006/relationships/oleObject" Target="../embeddings/oleObject239.bin"/><Relationship Id="rId9" Type="http://schemas.openxmlformats.org/officeDocument/2006/relationships/oleObject" Target="../embeddings/oleObject24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xml"/><Relationship Id="rId7" Type="http://schemas.openxmlformats.org/officeDocument/2006/relationships/oleObject" Target="../embeddings/oleObject19.bin"/><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oleObject" Target="../embeddings/oleObject17.bin"/><Relationship Id="rId10" Type="http://schemas.openxmlformats.org/officeDocument/2006/relationships/oleObject" Target="../embeddings/oleObject22.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247.bin"/><Relationship Id="rId5" Type="http://schemas.openxmlformats.org/officeDocument/2006/relationships/oleObject" Target="../embeddings/oleObject246.bin"/><Relationship Id="rId4" Type="http://schemas.openxmlformats.org/officeDocument/2006/relationships/oleObject" Target="../embeddings/oleObject24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250.bin"/><Relationship Id="rId5" Type="http://schemas.openxmlformats.org/officeDocument/2006/relationships/oleObject" Target="../embeddings/oleObject249.bin"/><Relationship Id="rId4" Type="http://schemas.openxmlformats.org/officeDocument/2006/relationships/oleObject" Target="../embeddings/oleObject248.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55.bin"/><Relationship Id="rId3" Type="http://schemas.openxmlformats.org/officeDocument/2006/relationships/notesSlide" Target="../notesSlides/notesSlide52.xml"/><Relationship Id="rId7" Type="http://schemas.openxmlformats.org/officeDocument/2006/relationships/oleObject" Target="../embeddings/oleObject254.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253.bin"/><Relationship Id="rId5" Type="http://schemas.openxmlformats.org/officeDocument/2006/relationships/oleObject" Target="../embeddings/oleObject252.bin"/><Relationship Id="rId4" Type="http://schemas.openxmlformats.org/officeDocument/2006/relationships/oleObject" Target="../embeddings/oleObject251.bin"/><Relationship Id="rId9" Type="http://schemas.openxmlformats.org/officeDocument/2006/relationships/oleObject" Target="../embeddings/oleObject256.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61.bin"/><Relationship Id="rId3" Type="http://schemas.openxmlformats.org/officeDocument/2006/relationships/notesSlide" Target="../notesSlides/notesSlide53.xml"/><Relationship Id="rId7" Type="http://schemas.openxmlformats.org/officeDocument/2006/relationships/oleObject" Target="../embeddings/oleObject260.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259.bin"/><Relationship Id="rId5" Type="http://schemas.openxmlformats.org/officeDocument/2006/relationships/oleObject" Target="../embeddings/oleObject258.bin"/><Relationship Id="rId4" Type="http://schemas.openxmlformats.org/officeDocument/2006/relationships/oleObject" Target="../embeddings/oleObject257.bin"/><Relationship Id="rId9" Type="http://schemas.openxmlformats.org/officeDocument/2006/relationships/oleObject" Target="../embeddings/oleObject26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oleObject" Target="../embeddings/oleObject266.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265.bin"/><Relationship Id="rId5" Type="http://schemas.openxmlformats.org/officeDocument/2006/relationships/oleObject" Target="../embeddings/oleObject264.bin"/><Relationship Id="rId4" Type="http://schemas.openxmlformats.org/officeDocument/2006/relationships/oleObject" Target="../embeddings/oleObject26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71.bin"/><Relationship Id="rId3" Type="http://schemas.openxmlformats.org/officeDocument/2006/relationships/notesSlide" Target="../notesSlides/notesSlide55.xml"/><Relationship Id="rId7" Type="http://schemas.openxmlformats.org/officeDocument/2006/relationships/oleObject" Target="../embeddings/oleObject270.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269.bin"/><Relationship Id="rId5" Type="http://schemas.openxmlformats.org/officeDocument/2006/relationships/oleObject" Target="../embeddings/oleObject268.bin"/><Relationship Id="rId4" Type="http://schemas.openxmlformats.org/officeDocument/2006/relationships/oleObject" Target="../embeddings/oleObject267.bin"/><Relationship Id="rId9" Type="http://schemas.openxmlformats.org/officeDocument/2006/relationships/oleObject" Target="../embeddings/oleObject27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oleObject" Target="../embeddings/oleObject276.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275.bin"/><Relationship Id="rId5" Type="http://schemas.openxmlformats.org/officeDocument/2006/relationships/oleObject" Target="../embeddings/oleObject274.bin"/><Relationship Id="rId4" Type="http://schemas.openxmlformats.org/officeDocument/2006/relationships/oleObject" Target="../embeddings/oleObject273.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81.bin"/><Relationship Id="rId3" Type="http://schemas.openxmlformats.org/officeDocument/2006/relationships/notesSlide" Target="../notesSlides/notesSlide57.xml"/><Relationship Id="rId7"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279.bin"/><Relationship Id="rId5" Type="http://schemas.openxmlformats.org/officeDocument/2006/relationships/oleObject" Target="../embeddings/oleObject278.bin"/><Relationship Id="rId4" Type="http://schemas.openxmlformats.org/officeDocument/2006/relationships/oleObject" Target="../embeddings/oleObject277.bin"/><Relationship Id="rId9" Type="http://schemas.openxmlformats.org/officeDocument/2006/relationships/oleObject" Target="../embeddings/oleObject28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oleObject" Target="../embeddings/oleObject286.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285.bin"/><Relationship Id="rId5" Type="http://schemas.openxmlformats.org/officeDocument/2006/relationships/oleObject" Target="../embeddings/oleObject284.bin"/><Relationship Id="rId4" Type="http://schemas.openxmlformats.org/officeDocument/2006/relationships/oleObject" Target="../embeddings/oleObject28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oleObject" Target="../embeddings/oleObject288.bin"/><Relationship Id="rId4" Type="http://schemas.openxmlformats.org/officeDocument/2006/relationships/oleObject" Target="../embeddings/oleObject28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6.xml"/><Relationship Id="rId7" Type="http://schemas.openxmlformats.org/officeDocument/2006/relationships/oleObject" Target="../embeddings/oleObject28.bin"/><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291.bin"/><Relationship Id="rId5" Type="http://schemas.openxmlformats.org/officeDocument/2006/relationships/oleObject" Target="../embeddings/oleObject290.bin"/><Relationship Id="rId4" Type="http://schemas.openxmlformats.org/officeDocument/2006/relationships/oleObject" Target="../embeddings/oleObject289.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96.bin"/><Relationship Id="rId3" Type="http://schemas.openxmlformats.org/officeDocument/2006/relationships/notesSlide" Target="../notesSlides/notesSlide61.xml"/><Relationship Id="rId7" Type="http://schemas.openxmlformats.org/officeDocument/2006/relationships/oleObject" Target="../embeddings/oleObject295.bin"/><Relationship Id="rId12" Type="http://schemas.openxmlformats.org/officeDocument/2006/relationships/oleObject" Target="../embeddings/oleObject300.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294.bin"/><Relationship Id="rId11" Type="http://schemas.openxmlformats.org/officeDocument/2006/relationships/oleObject" Target="../embeddings/oleObject299.bin"/><Relationship Id="rId5" Type="http://schemas.openxmlformats.org/officeDocument/2006/relationships/oleObject" Target="../embeddings/oleObject293.bin"/><Relationship Id="rId10" Type="http://schemas.openxmlformats.org/officeDocument/2006/relationships/oleObject" Target="../embeddings/oleObject298.bin"/><Relationship Id="rId4" Type="http://schemas.openxmlformats.org/officeDocument/2006/relationships/oleObject" Target="../embeddings/oleObject292.bin"/><Relationship Id="rId9" Type="http://schemas.openxmlformats.org/officeDocument/2006/relationships/oleObject" Target="../embeddings/oleObject297.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05.bin"/><Relationship Id="rId3" Type="http://schemas.openxmlformats.org/officeDocument/2006/relationships/notesSlide" Target="../notesSlides/notesSlide62.xml"/><Relationship Id="rId7" Type="http://schemas.openxmlformats.org/officeDocument/2006/relationships/oleObject" Target="../embeddings/oleObject304.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303.bin"/><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oleObject" Target="../embeddings/oleObject309.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308.bin"/><Relationship Id="rId5" Type="http://schemas.openxmlformats.org/officeDocument/2006/relationships/oleObject" Target="../embeddings/oleObject307.bin"/><Relationship Id="rId4" Type="http://schemas.openxmlformats.org/officeDocument/2006/relationships/oleObject" Target="../embeddings/oleObject30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63.vml"/><Relationship Id="rId4" Type="http://schemas.openxmlformats.org/officeDocument/2006/relationships/oleObject" Target="../embeddings/oleObject31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oleObject" Target="../embeddings/oleObject31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oleObject" Target="../embeddings/oleObject315.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314.bin"/><Relationship Id="rId5" Type="http://schemas.openxmlformats.org/officeDocument/2006/relationships/oleObject" Target="../embeddings/oleObject313.bin"/><Relationship Id="rId4" Type="http://schemas.openxmlformats.org/officeDocument/2006/relationships/oleObject" Target="../embeddings/oleObject31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oleObject" Target="../embeddings/oleObject317.bin"/><Relationship Id="rId4" Type="http://schemas.openxmlformats.org/officeDocument/2006/relationships/oleObject" Target="../embeddings/oleObject31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320.bin"/><Relationship Id="rId5" Type="http://schemas.openxmlformats.org/officeDocument/2006/relationships/oleObject" Target="../embeddings/oleObject319.bin"/><Relationship Id="rId4" Type="http://schemas.openxmlformats.org/officeDocument/2006/relationships/oleObject" Target="../embeddings/oleObject318.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25.bin"/><Relationship Id="rId3" Type="http://schemas.openxmlformats.org/officeDocument/2006/relationships/notesSlide" Target="../notesSlides/notesSlide69.xml"/><Relationship Id="rId7" Type="http://schemas.openxmlformats.org/officeDocument/2006/relationships/oleObject" Target="../embeddings/oleObject324.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323.bin"/><Relationship Id="rId5" Type="http://schemas.openxmlformats.org/officeDocument/2006/relationships/oleObject" Target="../embeddings/oleObject322.bin"/><Relationship Id="rId4" Type="http://schemas.openxmlformats.org/officeDocument/2006/relationships/oleObject" Target="../embeddings/oleObject32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oleObject" Target="../embeddings/oleObject329.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328.bin"/><Relationship Id="rId5" Type="http://schemas.openxmlformats.org/officeDocument/2006/relationships/oleObject" Target="../embeddings/oleObject327.bin"/><Relationship Id="rId4" Type="http://schemas.openxmlformats.org/officeDocument/2006/relationships/oleObject" Target="../embeddings/oleObject326.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oleObject" Target="../embeddings/oleObject331.bin"/><Relationship Id="rId4" Type="http://schemas.openxmlformats.org/officeDocument/2006/relationships/oleObject" Target="../embeddings/oleObject33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334.bin"/><Relationship Id="rId5" Type="http://schemas.openxmlformats.org/officeDocument/2006/relationships/oleObject" Target="../embeddings/oleObject333.bin"/><Relationship Id="rId4" Type="http://schemas.openxmlformats.org/officeDocument/2006/relationships/oleObject" Target="../embeddings/oleObject33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oleObject" Target="../embeddings/oleObject338.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337.bin"/><Relationship Id="rId5" Type="http://schemas.openxmlformats.org/officeDocument/2006/relationships/oleObject" Target="../embeddings/oleObject336.bin"/><Relationship Id="rId4" Type="http://schemas.openxmlformats.org/officeDocument/2006/relationships/oleObject" Target="../embeddings/oleObject33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341.bin"/><Relationship Id="rId5" Type="http://schemas.openxmlformats.org/officeDocument/2006/relationships/oleObject" Target="../embeddings/oleObject340.bin"/><Relationship Id="rId4" Type="http://schemas.openxmlformats.org/officeDocument/2006/relationships/oleObject" Target="../embeddings/oleObject33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74.vml"/><Relationship Id="rId5" Type="http://schemas.openxmlformats.org/officeDocument/2006/relationships/oleObject" Target="../embeddings/oleObject343.bin"/><Relationship Id="rId4" Type="http://schemas.openxmlformats.org/officeDocument/2006/relationships/oleObject" Target="../embeddings/oleObject342.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oleObject" Target="../embeddings/oleObject347.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oleObject" Target="../embeddings/oleObject350.bin"/><Relationship Id="rId5" Type="http://schemas.openxmlformats.org/officeDocument/2006/relationships/oleObject" Target="../embeddings/oleObject349.bin"/><Relationship Id="rId4" Type="http://schemas.openxmlformats.org/officeDocument/2006/relationships/oleObject" Target="../embeddings/oleObject348.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353.bin"/><Relationship Id="rId5" Type="http://schemas.openxmlformats.org/officeDocument/2006/relationships/oleObject" Target="../embeddings/oleObject352.bin"/><Relationship Id="rId4" Type="http://schemas.openxmlformats.org/officeDocument/2006/relationships/oleObject" Target="../embeddings/oleObject351.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58.bin"/><Relationship Id="rId3" Type="http://schemas.openxmlformats.org/officeDocument/2006/relationships/notesSlide" Target="../notesSlides/notesSlide79.xml"/><Relationship Id="rId7" Type="http://schemas.openxmlformats.org/officeDocument/2006/relationships/oleObject" Target="../embeddings/oleObject357.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356.bin"/><Relationship Id="rId5" Type="http://schemas.openxmlformats.org/officeDocument/2006/relationships/oleObject" Target="../embeddings/oleObject355.bin"/><Relationship Id="rId4" Type="http://schemas.openxmlformats.org/officeDocument/2006/relationships/oleObject" Target="../embeddings/oleObject354.bin"/><Relationship Id="rId9" Type="http://schemas.openxmlformats.org/officeDocument/2006/relationships/oleObject" Target="../embeddings/oleObject3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64.bin"/><Relationship Id="rId3" Type="http://schemas.openxmlformats.org/officeDocument/2006/relationships/notesSlide" Target="../notesSlides/notesSlide80.xml"/><Relationship Id="rId7" Type="http://schemas.openxmlformats.org/officeDocument/2006/relationships/oleObject" Target="../embeddings/oleObject363.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oleObject" Target="../embeddings/oleObject362.bin"/><Relationship Id="rId5" Type="http://schemas.openxmlformats.org/officeDocument/2006/relationships/oleObject" Target="../embeddings/oleObject361.bin"/><Relationship Id="rId4" Type="http://schemas.openxmlformats.org/officeDocument/2006/relationships/oleObject" Target="../embeddings/oleObject36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367.bin"/><Relationship Id="rId5" Type="http://schemas.openxmlformats.org/officeDocument/2006/relationships/oleObject" Target="../embeddings/oleObject366.bin"/><Relationship Id="rId4" Type="http://schemas.openxmlformats.org/officeDocument/2006/relationships/oleObject" Target="../embeddings/oleObject365.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3076575" y="2546350"/>
            <a:ext cx="2765425" cy="701675"/>
          </a:xfrm>
          <a:prstGeom prst="rect">
            <a:avLst/>
          </a:prstGeom>
          <a:noFill/>
          <a:ln w="9525">
            <a:noFill/>
            <a:miter lim="800000"/>
            <a:headEnd/>
            <a:tailEnd/>
          </a:ln>
          <a:effectLst/>
        </p:spPr>
        <p:txBody>
          <a:bodyPr wrap="none">
            <a:spAutoFit/>
          </a:bodyPr>
          <a:lstStyle/>
          <a:p>
            <a:pPr algn="ctr" eaLnBrk="0" hangingPunct="0"/>
            <a:r>
              <a:rPr lang="en-US" sz="2000">
                <a:solidFill>
                  <a:schemeClr val="bg2"/>
                </a:solidFill>
              </a:rPr>
              <a:t>Prof. David R. Jackson</a:t>
            </a:r>
          </a:p>
          <a:p>
            <a:pPr algn="ctr" eaLnBrk="0" hangingPunct="0"/>
            <a:r>
              <a:rPr lang="en-US" sz="2000">
                <a:solidFill>
                  <a:schemeClr val="bg2"/>
                </a:solidFill>
              </a:rPr>
              <a:t>Dept. of ECE</a:t>
            </a:r>
          </a:p>
        </p:txBody>
      </p:sp>
      <p:sp>
        <p:nvSpPr>
          <p:cNvPr id="174084" name="Rectangle 4"/>
          <p:cNvSpPr>
            <a:spLocks noChangeArrowheads="1"/>
          </p:cNvSpPr>
          <p:nvPr/>
        </p:nvSpPr>
        <p:spPr bwMode="auto">
          <a:xfrm>
            <a:off x="4575175" y="4194175"/>
            <a:ext cx="2667000" cy="701675"/>
          </a:xfrm>
          <a:prstGeom prst="rect">
            <a:avLst/>
          </a:prstGeom>
          <a:noFill/>
          <a:ln w="9525">
            <a:noFill/>
            <a:miter lim="800000"/>
            <a:headEnd/>
            <a:tailEnd/>
          </a:ln>
          <a:effectLst/>
        </p:spPr>
        <p:txBody>
          <a:bodyPr>
            <a:spAutoFit/>
          </a:bodyPr>
          <a:lstStyle/>
          <a:p>
            <a:pPr algn="ctr" eaLnBrk="0" hangingPunct="0"/>
            <a:r>
              <a:rPr lang="en-US" sz="4000">
                <a:solidFill>
                  <a:schemeClr val="bg1"/>
                </a:solidFill>
              </a:rPr>
              <a:t>Notes 1</a:t>
            </a:r>
          </a:p>
        </p:txBody>
      </p:sp>
      <p:sp>
        <p:nvSpPr>
          <p:cNvPr id="174086" name="Text Box 6"/>
          <p:cNvSpPr txBox="1">
            <a:spLocks noChangeArrowheads="1"/>
          </p:cNvSpPr>
          <p:nvPr/>
        </p:nvSpPr>
        <p:spPr bwMode="auto">
          <a:xfrm>
            <a:off x="927145" y="360363"/>
            <a:ext cx="7118350" cy="1190625"/>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ECE 6340 </a:t>
            </a:r>
          </a:p>
          <a:p>
            <a:pPr algn="ctr"/>
            <a:r>
              <a:rPr lang="en-US" sz="3600" dirty="0">
                <a:solidFill>
                  <a:srgbClr val="FF9933"/>
                </a:solidFill>
                <a:effectLst>
                  <a:outerShdw blurRad="38100" dist="38100" dir="2700000" algn="tl">
                    <a:srgbClr val="C0C0C0"/>
                  </a:outerShdw>
                </a:effectLst>
              </a:rPr>
              <a:t>Intermediate EM Waves</a:t>
            </a:r>
          </a:p>
        </p:txBody>
      </p:sp>
      <p:sp>
        <p:nvSpPr>
          <p:cNvPr id="174099" name="Text Box 19"/>
          <p:cNvSpPr txBox="1">
            <a:spLocks noChangeArrowheads="1"/>
          </p:cNvSpPr>
          <p:nvPr/>
        </p:nvSpPr>
        <p:spPr bwMode="auto">
          <a:xfrm>
            <a:off x="3798888" y="1854200"/>
            <a:ext cx="1471612" cy="461665"/>
          </a:xfrm>
          <a:prstGeom prst="rect">
            <a:avLst/>
          </a:prstGeom>
          <a:noFill/>
          <a:ln w="12700">
            <a:noFill/>
            <a:miter lim="800000"/>
            <a:headEnd type="none" w="sm" len="sm"/>
            <a:tailEnd type="none" w="sm" len="sm"/>
          </a:ln>
          <a:effectLst/>
        </p:spPr>
        <p:txBody>
          <a:bodyPr>
            <a:spAutoFit/>
          </a:bodyPr>
          <a:lstStyle/>
          <a:p>
            <a:pPr eaLnBrk="0" hangingPunct="0"/>
            <a:r>
              <a:rPr lang="en-US" sz="2400" b="1" dirty="0">
                <a:solidFill>
                  <a:schemeClr val="bg2"/>
                </a:solidFill>
              </a:rPr>
              <a:t>Fall </a:t>
            </a:r>
            <a:r>
              <a:rPr lang="en-US" sz="2400" b="1" dirty="0" smtClean="0">
                <a:solidFill>
                  <a:schemeClr val="bg2"/>
                </a:solidFill>
              </a:rPr>
              <a:t>2016</a:t>
            </a:r>
            <a:endParaRPr lang="en-US" sz="2400" dirty="0"/>
          </a:p>
        </p:txBody>
      </p:sp>
      <p:pic>
        <p:nvPicPr>
          <p:cNvPr id="2" name="Picture 1" descr="E:\My Documents\Classes\6340\Images\Maxwell cup 1.jpg"/>
          <p:cNvPicPr>
            <a:picLocks noChangeAspect="1" noChangeArrowheads="1"/>
          </p:cNvPicPr>
          <p:nvPr/>
        </p:nvPicPr>
        <p:blipFill>
          <a:blip r:embed="rId3" cstate="print"/>
          <a:srcRect/>
          <a:stretch>
            <a:fillRect/>
          </a:stretch>
        </p:blipFill>
        <p:spPr bwMode="auto">
          <a:xfrm>
            <a:off x="290451" y="3930732"/>
            <a:ext cx="2651662" cy="2651662"/>
          </a:xfrm>
          <a:prstGeom prst="rect">
            <a:avLst/>
          </a:prstGeom>
          <a:noFill/>
        </p:spPr>
      </p:pic>
      <p:sp>
        <p:nvSpPr>
          <p:cNvPr id="9" name="Slide Number Placeholder 8"/>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a:t>
            </a:fld>
            <a:endParaRPr lang="en-US"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1633538" y="5157788"/>
            <a:ext cx="3554412" cy="1120775"/>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448515" name="Text Box 3"/>
          <p:cNvSpPr txBox="1">
            <a:spLocks noChangeArrowheads="1"/>
          </p:cNvSpPr>
          <p:nvPr/>
        </p:nvSpPr>
        <p:spPr bwMode="auto">
          <a:xfrm>
            <a:off x="0" y="0"/>
            <a:ext cx="9144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Integral Form of Continuity Equation (cont.)</a:t>
            </a:r>
          </a:p>
        </p:txBody>
      </p:sp>
      <p:sp>
        <p:nvSpPr>
          <p:cNvPr id="448516" name="Text Box 4"/>
          <p:cNvSpPr txBox="1">
            <a:spLocks noChangeArrowheads="1"/>
          </p:cNvSpPr>
          <p:nvPr/>
        </p:nvSpPr>
        <p:spPr bwMode="auto">
          <a:xfrm>
            <a:off x="704850" y="2353175"/>
            <a:ext cx="5614988" cy="457200"/>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Assume </a:t>
            </a:r>
            <a:r>
              <a:rPr lang="en-US" sz="2400" i="1">
                <a:solidFill>
                  <a:schemeClr val="bg1"/>
                </a:solidFill>
                <a:latin typeface="Times New Roman" pitchFamily="18" charset="0"/>
              </a:rPr>
              <a:t>V</a:t>
            </a:r>
            <a:r>
              <a:rPr lang="en-US" sz="2000">
                <a:solidFill>
                  <a:schemeClr val="bg1"/>
                </a:solidFill>
              </a:rPr>
              <a:t> is </a:t>
            </a:r>
            <a:r>
              <a:rPr lang="en-US" sz="2000">
                <a:solidFill>
                  <a:schemeClr val="hlink"/>
                </a:solidFill>
              </a:rPr>
              <a:t>stationary</a:t>
            </a:r>
            <a:r>
              <a:rPr lang="en-US" sz="2000">
                <a:solidFill>
                  <a:schemeClr val="bg1"/>
                </a:solidFill>
              </a:rPr>
              <a:t> (not changing with time):</a:t>
            </a:r>
          </a:p>
        </p:txBody>
      </p:sp>
      <p:sp>
        <p:nvSpPr>
          <p:cNvPr id="448517" name="Text Box 5"/>
          <p:cNvSpPr txBox="1">
            <a:spLocks noChangeArrowheads="1"/>
          </p:cNvSpPr>
          <p:nvPr/>
        </p:nvSpPr>
        <p:spPr bwMode="auto">
          <a:xfrm>
            <a:off x="603250" y="5484813"/>
            <a:ext cx="91916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448518" name="Object 6"/>
          <p:cNvGraphicFramePr>
            <a:graphicFrameLocks noChangeAspect="1"/>
          </p:cNvGraphicFramePr>
          <p:nvPr/>
        </p:nvGraphicFramePr>
        <p:xfrm>
          <a:off x="3017650" y="910138"/>
          <a:ext cx="3527425" cy="1084262"/>
        </p:xfrm>
        <a:graphic>
          <a:graphicData uri="http://schemas.openxmlformats.org/presentationml/2006/ole">
            <p:oleObj spid="_x0000_s448518" name="Equation" r:id="rId4" imgW="1447560" imgH="444240" progId="Equation.DSMT4">
              <p:embed/>
            </p:oleObj>
          </a:graphicData>
        </a:graphic>
      </p:graphicFrame>
      <p:graphicFrame>
        <p:nvGraphicFramePr>
          <p:cNvPr id="448519" name="Object 7"/>
          <p:cNvGraphicFramePr>
            <a:graphicFrameLocks noChangeAspect="1"/>
          </p:cNvGraphicFramePr>
          <p:nvPr/>
        </p:nvGraphicFramePr>
        <p:xfrm>
          <a:off x="2212975" y="3083425"/>
          <a:ext cx="4548188" cy="1082675"/>
        </p:xfrm>
        <a:graphic>
          <a:graphicData uri="http://schemas.openxmlformats.org/presentationml/2006/ole">
            <p:oleObj spid="_x0000_s448519" name="Equation" r:id="rId5" imgW="1866600" imgH="444240" progId="Equation.DSMT4">
              <p:embed/>
            </p:oleObj>
          </a:graphicData>
        </a:graphic>
      </p:graphicFrame>
      <p:graphicFrame>
        <p:nvGraphicFramePr>
          <p:cNvPr id="448520" name="Object 8"/>
          <p:cNvGraphicFramePr>
            <a:graphicFrameLocks noChangeAspect="1"/>
          </p:cNvGraphicFramePr>
          <p:nvPr/>
        </p:nvGraphicFramePr>
        <p:xfrm>
          <a:off x="1789113" y="5199063"/>
          <a:ext cx="3152775" cy="1092200"/>
        </p:xfrm>
        <a:graphic>
          <a:graphicData uri="http://schemas.openxmlformats.org/presentationml/2006/ole">
            <p:oleObj spid="_x0000_s448520" name="Equation" r:id="rId6" imgW="1282680" imgH="444240" progId="Equation.DSMT4">
              <p:embed/>
            </p:oleObj>
          </a:graphicData>
        </a:graphic>
      </p:graphicFrame>
      <p:sp>
        <p:nvSpPr>
          <p:cNvPr id="448522" name="Text Box 10"/>
          <p:cNvSpPr txBox="1">
            <a:spLocks noChangeArrowheads="1"/>
          </p:cNvSpPr>
          <p:nvPr/>
        </p:nvSpPr>
        <p:spPr bwMode="auto">
          <a:xfrm>
            <a:off x="5378450" y="5461000"/>
            <a:ext cx="2933700"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2"/>
                </a:solidFill>
                <a:sym typeface="Wingdings" pitchFamily="2" charset="2"/>
              </a:rPr>
              <a:t></a:t>
            </a:r>
            <a:r>
              <a:rPr lang="en-US" sz="2000">
                <a:solidFill>
                  <a:schemeClr val="bg2"/>
                </a:solidFill>
              </a:rPr>
              <a:t>  charge conservation</a:t>
            </a:r>
          </a:p>
        </p:txBody>
      </p:sp>
      <p:sp>
        <p:nvSpPr>
          <p:cNvPr id="448523" name="Text Box 11"/>
          <p:cNvSpPr txBox="1">
            <a:spLocks noChangeArrowheads="1"/>
          </p:cNvSpPr>
          <p:nvPr/>
        </p:nvSpPr>
        <p:spPr bwMode="auto">
          <a:xfrm>
            <a:off x="896500" y="1241863"/>
            <a:ext cx="193516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 we have</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10</a:t>
            </a:fld>
            <a:endParaRPr lang="en-US" kern="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Text Box 3"/>
          <p:cNvSpPr txBox="1">
            <a:spLocks noChangeArrowheads="1"/>
          </p:cNvSpPr>
          <p:nvPr/>
        </p:nvSpPr>
        <p:spPr bwMode="auto">
          <a:xfrm>
            <a:off x="203200" y="0"/>
            <a:ext cx="89408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Integral Form of Continuity Equation (cont.)</a:t>
            </a:r>
          </a:p>
        </p:txBody>
      </p:sp>
      <p:graphicFrame>
        <p:nvGraphicFramePr>
          <p:cNvPr id="417800" name="Object 8"/>
          <p:cNvGraphicFramePr>
            <a:graphicFrameLocks noChangeAspect="1"/>
          </p:cNvGraphicFramePr>
          <p:nvPr/>
        </p:nvGraphicFramePr>
        <p:xfrm>
          <a:off x="3024188" y="1243013"/>
          <a:ext cx="3122612" cy="1092200"/>
        </p:xfrm>
        <a:graphic>
          <a:graphicData uri="http://schemas.openxmlformats.org/presentationml/2006/ole">
            <p:oleObj spid="_x0000_s417800" name="Equation" r:id="rId4" imgW="1269720" imgH="444240" progId="Equation.DSMT4">
              <p:embed/>
            </p:oleObj>
          </a:graphicData>
        </a:graphic>
      </p:graphicFrame>
      <p:sp>
        <p:nvSpPr>
          <p:cNvPr id="417858" name="Text Box 66"/>
          <p:cNvSpPr txBox="1">
            <a:spLocks noChangeArrowheads="1"/>
          </p:cNvSpPr>
          <p:nvPr/>
        </p:nvSpPr>
        <p:spPr bwMode="auto">
          <a:xfrm>
            <a:off x="594302" y="5566146"/>
            <a:ext cx="7981950" cy="7016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Charge that enters the region </a:t>
            </a:r>
            <a:r>
              <a:rPr lang="en-US" sz="2000" dirty="0" smtClean="0">
                <a:solidFill>
                  <a:schemeClr val="bg1"/>
                </a:solidFill>
              </a:rPr>
              <a:t>from the current flow must </a:t>
            </a:r>
            <a:r>
              <a:rPr lang="en-US" sz="2000" dirty="0">
                <a:solidFill>
                  <a:schemeClr val="bg1"/>
                </a:solidFill>
              </a:rPr>
              <a:t>stay there, and this results in an increase of total charge inside the region.</a:t>
            </a:r>
          </a:p>
        </p:txBody>
      </p:sp>
      <p:grpSp>
        <p:nvGrpSpPr>
          <p:cNvPr id="26" name="Group 25"/>
          <p:cNvGrpSpPr/>
          <p:nvPr/>
        </p:nvGrpSpPr>
        <p:grpSpPr>
          <a:xfrm>
            <a:off x="2979738" y="2995613"/>
            <a:ext cx="4437182" cy="2019300"/>
            <a:chOff x="2979738" y="2995613"/>
            <a:chExt cx="4437182" cy="2019300"/>
          </a:xfrm>
        </p:grpSpPr>
        <p:sp>
          <p:nvSpPr>
            <p:cNvPr id="417814" name="Text Box 22"/>
            <p:cNvSpPr txBox="1">
              <a:spLocks noChangeArrowheads="1"/>
            </p:cNvSpPr>
            <p:nvPr/>
          </p:nvSpPr>
          <p:spPr bwMode="auto">
            <a:xfrm>
              <a:off x="5795963" y="3052763"/>
              <a:ext cx="1620957" cy="461665"/>
            </a:xfrm>
            <a:prstGeom prst="rect">
              <a:avLst/>
            </a:prstGeom>
            <a:noFill/>
            <a:ln w="12700">
              <a:noFill/>
              <a:miter lim="800000"/>
              <a:headEnd type="none" w="sm" len="sm"/>
              <a:tailEnd type="none" w="sm" len="sm"/>
            </a:ln>
            <a:effectLst/>
          </p:spPr>
          <p:txBody>
            <a:bodyPr wrap="none">
              <a:spAutoFit/>
            </a:bodyPr>
            <a:lstStyle/>
            <a:p>
              <a:r>
                <a:rPr lang="en-US" sz="2400" i="1" dirty="0" smtClean="0">
                  <a:solidFill>
                    <a:schemeClr val="bg2"/>
                  </a:solidFill>
                  <a:latin typeface="Times New Roman" pitchFamily="18" charset="0"/>
                </a:rPr>
                <a:t>S </a:t>
              </a:r>
              <a:r>
                <a:rPr lang="en-US" sz="2400" dirty="0" smtClean="0">
                  <a:solidFill>
                    <a:schemeClr val="bg2"/>
                  </a:solidFill>
                  <a:latin typeface="Times New Roman" pitchFamily="18" charset="0"/>
                </a:rPr>
                <a:t>(</a:t>
              </a:r>
              <a:r>
                <a:rPr lang="en-US" dirty="0" smtClean="0">
                  <a:solidFill>
                    <a:schemeClr val="bg2"/>
                  </a:solidFill>
                  <a:latin typeface="+mj-lt"/>
                </a:rPr>
                <a:t>stationary</a:t>
              </a:r>
              <a:r>
                <a:rPr lang="en-US" sz="2400" dirty="0" smtClean="0">
                  <a:solidFill>
                    <a:schemeClr val="bg2"/>
                  </a:solidFill>
                  <a:latin typeface="Times New Roman" pitchFamily="18" charset="0"/>
                </a:rPr>
                <a:t>)</a:t>
              </a:r>
              <a:endParaRPr lang="en-US" sz="2400" dirty="0">
                <a:solidFill>
                  <a:schemeClr val="bg2"/>
                </a:solidFill>
              </a:endParaRPr>
            </a:p>
          </p:txBody>
        </p:sp>
        <p:sp>
          <p:nvSpPr>
            <p:cNvPr id="417803" name="Freeform 11"/>
            <p:cNvSpPr>
              <a:spLocks/>
            </p:cNvSpPr>
            <p:nvPr/>
          </p:nvSpPr>
          <p:spPr bwMode="auto">
            <a:xfrm>
              <a:off x="3094038" y="2995613"/>
              <a:ext cx="2662237" cy="1939925"/>
            </a:xfrm>
            <a:custGeom>
              <a:avLst/>
              <a:gdLst/>
              <a:ahLst/>
              <a:cxnLst>
                <a:cxn ang="0">
                  <a:pos x="103" y="138"/>
                </a:cxn>
                <a:cxn ang="0">
                  <a:pos x="35" y="317"/>
                </a:cxn>
                <a:cxn ang="0">
                  <a:pos x="5" y="524"/>
                </a:cxn>
                <a:cxn ang="0">
                  <a:pos x="36" y="793"/>
                </a:cxn>
                <a:cxn ang="0">
                  <a:pos x="218" y="971"/>
                </a:cxn>
                <a:cxn ang="0">
                  <a:pos x="467" y="1089"/>
                </a:cxn>
                <a:cxn ang="0">
                  <a:pos x="737" y="1207"/>
                </a:cxn>
                <a:cxn ang="0">
                  <a:pos x="946" y="1180"/>
                </a:cxn>
                <a:cxn ang="0">
                  <a:pos x="1154" y="1167"/>
                </a:cxn>
                <a:cxn ang="0">
                  <a:pos x="1371" y="1047"/>
                </a:cxn>
                <a:cxn ang="0">
                  <a:pos x="1529" y="848"/>
                </a:cxn>
                <a:cxn ang="0">
                  <a:pos x="1651" y="626"/>
                </a:cxn>
                <a:cxn ang="0">
                  <a:pos x="1667" y="458"/>
                </a:cxn>
                <a:cxn ang="0">
                  <a:pos x="1591" y="243"/>
                </a:cxn>
                <a:cxn ang="0">
                  <a:pos x="1476" y="165"/>
                </a:cxn>
                <a:cxn ang="0">
                  <a:pos x="1383" y="114"/>
                </a:cxn>
                <a:cxn ang="0">
                  <a:pos x="1187" y="58"/>
                </a:cxn>
                <a:cxn ang="0">
                  <a:pos x="956" y="49"/>
                </a:cxn>
                <a:cxn ang="0">
                  <a:pos x="707" y="60"/>
                </a:cxn>
                <a:cxn ang="0">
                  <a:pos x="432" y="5"/>
                </a:cxn>
                <a:cxn ang="0">
                  <a:pos x="255" y="23"/>
                </a:cxn>
                <a:cxn ang="0">
                  <a:pos x="103" y="138"/>
                </a:cxn>
              </a:cxnLst>
              <a:rect l="0" t="0" r="r" b="b"/>
              <a:pathLst>
                <a:path w="1677" h="1222">
                  <a:moveTo>
                    <a:pt x="103" y="138"/>
                  </a:moveTo>
                  <a:cubicBezTo>
                    <a:pt x="74" y="193"/>
                    <a:pt x="52" y="252"/>
                    <a:pt x="35" y="317"/>
                  </a:cubicBezTo>
                  <a:cubicBezTo>
                    <a:pt x="20" y="379"/>
                    <a:pt x="5" y="444"/>
                    <a:pt x="5" y="524"/>
                  </a:cubicBezTo>
                  <a:cubicBezTo>
                    <a:pt x="5" y="603"/>
                    <a:pt x="0" y="719"/>
                    <a:pt x="36" y="793"/>
                  </a:cubicBezTo>
                  <a:cubicBezTo>
                    <a:pt x="73" y="867"/>
                    <a:pt x="147" y="922"/>
                    <a:pt x="218" y="971"/>
                  </a:cubicBezTo>
                  <a:cubicBezTo>
                    <a:pt x="290" y="1021"/>
                    <a:pt x="381" y="1049"/>
                    <a:pt x="467" y="1089"/>
                  </a:cubicBezTo>
                  <a:cubicBezTo>
                    <a:pt x="554" y="1129"/>
                    <a:pt x="657" y="1192"/>
                    <a:pt x="737" y="1207"/>
                  </a:cubicBezTo>
                  <a:cubicBezTo>
                    <a:pt x="818" y="1222"/>
                    <a:pt x="877" y="1186"/>
                    <a:pt x="946" y="1180"/>
                  </a:cubicBezTo>
                  <a:cubicBezTo>
                    <a:pt x="1016" y="1175"/>
                    <a:pt x="1085" y="1190"/>
                    <a:pt x="1154" y="1167"/>
                  </a:cubicBezTo>
                  <a:cubicBezTo>
                    <a:pt x="1224" y="1144"/>
                    <a:pt x="1309" y="1101"/>
                    <a:pt x="1371" y="1047"/>
                  </a:cubicBezTo>
                  <a:cubicBezTo>
                    <a:pt x="1433" y="994"/>
                    <a:pt x="1482" y="918"/>
                    <a:pt x="1529" y="848"/>
                  </a:cubicBezTo>
                  <a:cubicBezTo>
                    <a:pt x="1576" y="778"/>
                    <a:pt x="1628" y="691"/>
                    <a:pt x="1651" y="626"/>
                  </a:cubicBezTo>
                  <a:cubicBezTo>
                    <a:pt x="1674" y="561"/>
                    <a:pt x="1677" y="522"/>
                    <a:pt x="1667" y="458"/>
                  </a:cubicBezTo>
                  <a:cubicBezTo>
                    <a:pt x="1657" y="394"/>
                    <a:pt x="1623" y="292"/>
                    <a:pt x="1591" y="243"/>
                  </a:cubicBezTo>
                  <a:cubicBezTo>
                    <a:pt x="1559" y="194"/>
                    <a:pt x="1511" y="186"/>
                    <a:pt x="1476" y="165"/>
                  </a:cubicBezTo>
                  <a:cubicBezTo>
                    <a:pt x="1441" y="144"/>
                    <a:pt x="1431" y="132"/>
                    <a:pt x="1383" y="114"/>
                  </a:cubicBezTo>
                  <a:cubicBezTo>
                    <a:pt x="1335" y="96"/>
                    <a:pt x="1258" y="69"/>
                    <a:pt x="1187" y="58"/>
                  </a:cubicBezTo>
                  <a:cubicBezTo>
                    <a:pt x="1116" y="47"/>
                    <a:pt x="1036" y="49"/>
                    <a:pt x="956" y="49"/>
                  </a:cubicBezTo>
                  <a:cubicBezTo>
                    <a:pt x="876" y="49"/>
                    <a:pt x="793" y="68"/>
                    <a:pt x="707" y="60"/>
                  </a:cubicBezTo>
                  <a:cubicBezTo>
                    <a:pt x="620" y="53"/>
                    <a:pt x="508" y="11"/>
                    <a:pt x="432" y="5"/>
                  </a:cubicBezTo>
                  <a:cubicBezTo>
                    <a:pt x="356" y="0"/>
                    <a:pt x="311" y="0"/>
                    <a:pt x="255" y="23"/>
                  </a:cubicBezTo>
                  <a:cubicBezTo>
                    <a:pt x="200" y="43"/>
                    <a:pt x="135" y="114"/>
                    <a:pt x="103" y="138"/>
                  </a:cubicBezTo>
                  <a:close/>
                </a:path>
              </a:pathLst>
            </a:custGeom>
            <a:gradFill rotWithShape="1">
              <a:gsLst>
                <a:gs pos="0">
                  <a:srgbClr val="C0C0C0"/>
                </a:gs>
                <a:gs pos="100000">
                  <a:srgbClr val="C0C0C0">
                    <a:gamma/>
                    <a:shade val="66275"/>
                    <a:invGamma/>
                  </a:srgbClr>
                </a:gs>
              </a:gsLst>
              <a:path path="rect">
                <a:fillToRect l="50000" t="50000" r="50000" b="50000"/>
              </a:path>
            </a:gradFill>
            <a:ln w="12700" cap="flat" cmpd="sng">
              <a:solidFill>
                <a:schemeClr val="bg2"/>
              </a:solidFill>
              <a:prstDash val="solid"/>
              <a:round/>
              <a:headEnd type="none" w="sm" len="sm"/>
              <a:tailEnd type="none" w="sm" len="sm"/>
            </a:ln>
            <a:effectLst/>
          </p:spPr>
          <p:txBody>
            <a:bodyPr wrap="none"/>
            <a:lstStyle/>
            <a:p>
              <a:endParaRPr lang="en-US"/>
            </a:p>
          </p:txBody>
        </p:sp>
        <p:sp>
          <p:nvSpPr>
            <p:cNvPr id="417804" name="Text Box 12"/>
            <p:cNvSpPr txBox="1">
              <a:spLocks noChangeArrowheads="1"/>
            </p:cNvSpPr>
            <p:nvPr/>
          </p:nvSpPr>
          <p:spPr bwMode="auto">
            <a:xfrm>
              <a:off x="4141788" y="3706813"/>
              <a:ext cx="665162"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a:solidFill>
                    <a:schemeClr val="folHlink"/>
                  </a:solidFill>
                  <a:latin typeface="Times New Roman" pitchFamily="18" charset="0"/>
                </a:rPr>
                <a:t>Q</a:t>
              </a:r>
              <a:r>
                <a:rPr lang="en-US" sz="2000" i="1" baseline="-25000">
                  <a:solidFill>
                    <a:schemeClr val="folHlink"/>
                  </a:solidFill>
                  <a:latin typeface="Times New Roman" pitchFamily="18" charset="0"/>
                </a:rPr>
                <a:t>encl</a:t>
              </a:r>
              <a:endParaRPr lang="en-US" sz="2000" i="1">
                <a:solidFill>
                  <a:schemeClr val="folHlink"/>
                </a:solidFill>
                <a:latin typeface="Times New Roman" pitchFamily="18" charset="0"/>
              </a:endParaRPr>
            </a:p>
          </p:txBody>
        </p:sp>
        <p:sp>
          <p:nvSpPr>
            <p:cNvPr id="417807" name="Line 15"/>
            <p:cNvSpPr>
              <a:spLocks noChangeShapeType="1"/>
            </p:cNvSpPr>
            <p:nvPr/>
          </p:nvSpPr>
          <p:spPr bwMode="auto">
            <a:xfrm rot="8047814" flipH="1" flipV="1">
              <a:off x="5003006" y="4531520"/>
              <a:ext cx="250825" cy="474662"/>
            </a:xfrm>
            <a:prstGeom prst="line">
              <a:avLst/>
            </a:prstGeom>
            <a:noFill/>
            <a:ln w="38100">
              <a:solidFill>
                <a:schemeClr val="bg1"/>
              </a:solidFill>
              <a:round/>
              <a:headEnd type="triangle" w="sm" len="med"/>
              <a:tailEnd type="none" w="sm" len="sm"/>
            </a:ln>
            <a:effectLst/>
          </p:spPr>
          <p:txBody>
            <a:bodyPr wrap="none"/>
            <a:lstStyle/>
            <a:p>
              <a:endParaRPr lang="en-US"/>
            </a:p>
          </p:txBody>
        </p:sp>
        <p:sp>
          <p:nvSpPr>
            <p:cNvPr id="417808" name="Line 16"/>
            <p:cNvSpPr>
              <a:spLocks noChangeShapeType="1"/>
            </p:cNvSpPr>
            <p:nvPr/>
          </p:nvSpPr>
          <p:spPr bwMode="auto">
            <a:xfrm rot="7563783" flipV="1">
              <a:off x="3244057" y="3029744"/>
              <a:ext cx="11112" cy="53975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17809" name="Line 17"/>
            <p:cNvSpPr>
              <a:spLocks noChangeShapeType="1"/>
            </p:cNvSpPr>
            <p:nvPr/>
          </p:nvSpPr>
          <p:spPr bwMode="auto">
            <a:xfrm rot="2320550" flipV="1">
              <a:off x="3908425" y="4614863"/>
              <a:ext cx="73025" cy="40005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17810" name="Line 18"/>
            <p:cNvSpPr>
              <a:spLocks noChangeShapeType="1"/>
            </p:cNvSpPr>
            <p:nvPr/>
          </p:nvSpPr>
          <p:spPr bwMode="auto">
            <a:xfrm rot="2818330" flipH="1">
              <a:off x="5076031" y="2886870"/>
              <a:ext cx="193675" cy="474662"/>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17811" name="Line 19"/>
            <p:cNvSpPr>
              <a:spLocks noChangeShapeType="1"/>
            </p:cNvSpPr>
            <p:nvPr/>
          </p:nvSpPr>
          <p:spPr bwMode="auto">
            <a:xfrm rot="-5400000">
              <a:off x="3217863" y="4130675"/>
              <a:ext cx="0" cy="38100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17812" name="Line 20"/>
            <p:cNvSpPr>
              <a:spLocks noChangeShapeType="1"/>
            </p:cNvSpPr>
            <p:nvPr/>
          </p:nvSpPr>
          <p:spPr bwMode="auto">
            <a:xfrm rot="5400000">
              <a:off x="5663407" y="3655218"/>
              <a:ext cx="0" cy="544513"/>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17813" name="Text Box 21"/>
            <p:cNvSpPr txBox="1">
              <a:spLocks noChangeArrowheads="1"/>
            </p:cNvSpPr>
            <p:nvPr/>
          </p:nvSpPr>
          <p:spPr bwMode="auto">
            <a:xfrm>
              <a:off x="6157913" y="3773488"/>
              <a:ext cx="579437"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u="sng" dirty="0">
                  <a:solidFill>
                    <a:schemeClr val="bg2"/>
                  </a:solidFill>
                  <a:latin typeface="Handscript SF" pitchFamily="2" charset="0"/>
                </a:rPr>
                <a:t>J</a:t>
              </a:r>
              <a:endParaRPr lang="en-US" sz="2000" dirty="0">
                <a:solidFill>
                  <a:schemeClr val="bg2"/>
                </a:solidFill>
                <a:latin typeface="Handscript SF" pitchFamily="2" charset="0"/>
              </a:endParaRPr>
            </a:p>
          </p:txBody>
        </p:sp>
        <p:sp>
          <p:nvSpPr>
            <p:cNvPr id="417818" name="Text Box 26"/>
            <p:cNvSpPr txBox="1">
              <a:spLocks noChangeArrowheads="1"/>
            </p:cNvSpPr>
            <p:nvPr/>
          </p:nvSpPr>
          <p:spPr bwMode="auto">
            <a:xfrm>
              <a:off x="4860925" y="3708400"/>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a:t>
              </a:r>
            </a:p>
          </p:txBody>
        </p:sp>
        <p:sp>
          <p:nvSpPr>
            <p:cNvPr id="417819" name="Text Box 27"/>
            <p:cNvSpPr txBox="1">
              <a:spLocks noChangeArrowheads="1"/>
            </p:cNvSpPr>
            <p:nvPr/>
          </p:nvSpPr>
          <p:spPr bwMode="auto">
            <a:xfrm>
              <a:off x="4581525" y="3289300"/>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a:t>
              </a:r>
            </a:p>
          </p:txBody>
        </p:sp>
        <p:sp>
          <p:nvSpPr>
            <p:cNvPr id="417820" name="Text Box 28"/>
            <p:cNvSpPr txBox="1">
              <a:spLocks noChangeArrowheads="1"/>
            </p:cNvSpPr>
            <p:nvPr/>
          </p:nvSpPr>
          <p:spPr bwMode="auto">
            <a:xfrm>
              <a:off x="3895725" y="3289300"/>
              <a:ext cx="317500" cy="366713"/>
            </a:xfrm>
            <a:prstGeom prst="rect">
              <a:avLst/>
            </a:prstGeom>
            <a:noFill/>
            <a:ln w="12700">
              <a:noFill/>
              <a:miter lim="800000"/>
              <a:headEnd type="none" w="sm" len="sm"/>
              <a:tailEnd type="none" w="sm" len="sm"/>
            </a:ln>
            <a:effectLst/>
          </p:spPr>
          <p:txBody>
            <a:bodyPr>
              <a:spAutoFit/>
            </a:bodyPr>
            <a:lstStyle/>
            <a:p>
              <a:r>
                <a:rPr lang="en-US">
                  <a:solidFill>
                    <a:schemeClr val="folHlink"/>
                  </a:solidFill>
                </a:rPr>
                <a:t>+</a:t>
              </a:r>
            </a:p>
          </p:txBody>
        </p:sp>
        <p:sp>
          <p:nvSpPr>
            <p:cNvPr id="417821" name="Text Box 29"/>
            <p:cNvSpPr txBox="1">
              <a:spLocks noChangeArrowheads="1"/>
            </p:cNvSpPr>
            <p:nvPr/>
          </p:nvSpPr>
          <p:spPr bwMode="auto">
            <a:xfrm>
              <a:off x="4543425" y="4203700"/>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a:t>
              </a:r>
            </a:p>
          </p:txBody>
        </p:sp>
        <p:sp>
          <p:nvSpPr>
            <p:cNvPr id="417822" name="Text Box 30"/>
            <p:cNvSpPr txBox="1">
              <a:spLocks noChangeArrowheads="1"/>
            </p:cNvSpPr>
            <p:nvPr/>
          </p:nvSpPr>
          <p:spPr bwMode="auto">
            <a:xfrm>
              <a:off x="3908425" y="4165600"/>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a:t>
              </a:r>
            </a:p>
          </p:txBody>
        </p:sp>
        <p:sp>
          <p:nvSpPr>
            <p:cNvPr id="417823" name="Text Box 31"/>
            <p:cNvSpPr txBox="1">
              <a:spLocks noChangeArrowheads="1"/>
            </p:cNvSpPr>
            <p:nvPr/>
          </p:nvSpPr>
          <p:spPr bwMode="auto">
            <a:xfrm>
              <a:off x="3692525" y="3695700"/>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a:t>
              </a:r>
            </a:p>
          </p:txBody>
        </p:sp>
        <p:sp>
          <p:nvSpPr>
            <p:cNvPr id="417859" name="Line 67"/>
            <p:cNvSpPr>
              <a:spLocks noChangeShapeType="1"/>
            </p:cNvSpPr>
            <p:nvPr/>
          </p:nvSpPr>
          <p:spPr bwMode="auto">
            <a:xfrm rot="7563783" flipV="1">
              <a:off x="4013994" y="2790032"/>
              <a:ext cx="84137" cy="546100"/>
            </a:xfrm>
            <a:prstGeom prst="line">
              <a:avLst/>
            </a:prstGeom>
            <a:noFill/>
            <a:ln w="38100">
              <a:solidFill>
                <a:schemeClr val="bg1"/>
              </a:solidFill>
              <a:round/>
              <a:headEnd type="none" w="sm" len="sm"/>
              <a:tailEnd type="triangle" w="sm" len="sm"/>
            </a:ln>
            <a:effectLst/>
          </p:spPr>
          <p:txBody>
            <a:bodyPr wrap="none"/>
            <a:lstStyle/>
            <a:p>
              <a:endParaRPr lang="en-US"/>
            </a:p>
          </p:txBody>
        </p:sp>
        <p:cxnSp>
          <p:nvCxnSpPr>
            <p:cNvPr id="25" name="Straight Arrow Connector 24"/>
            <p:cNvCxnSpPr/>
            <p:nvPr/>
          </p:nvCxnSpPr>
          <p:spPr bwMode="auto">
            <a:xfrm flipH="1" flipV="1">
              <a:off x="5237018" y="4251366"/>
              <a:ext cx="261257" cy="130628"/>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graphicFrame>
          <p:nvGraphicFramePr>
            <p:cNvPr id="417801" name="Object 9"/>
            <p:cNvGraphicFramePr>
              <a:graphicFrameLocks noChangeAspect="1"/>
            </p:cNvGraphicFramePr>
            <p:nvPr/>
          </p:nvGraphicFramePr>
          <p:xfrm>
            <a:off x="5576394" y="4310743"/>
            <a:ext cx="329165" cy="309336"/>
          </p:xfrm>
          <a:graphic>
            <a:graphicData uri="http://schemas.openxmlformats.org/presentationml/2006/ole">
              <p:oleObj spid="_x0000_s417801" name="Equation" r:id="rId5" imgW="215640" imgH="203040" progId="Equation.DSMT4">
                <p:embed/>
              </p:oleObj>
            </a:graphicData>
          </a:graphic>
        </p:graphicFrame>
      </p:grpSp>
      <p:sp>
        <p:nvSpPr>
          <p:cNvPr id="27" name="Slide Number Placeholder 2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11</a:t>
            </a:fld>
            <a:endParaRPr lang="en-US" kern="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6" name="Text Box 4"/>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Generalized Continuity Equation</a:t>
            </a:r>
          </a:p>
        </p:txBody>
      </p:sp>
      <p:sp>
        <p:nvSpPr>
          <p:cNvPr id="376837" name="Text Box 5"/>
          <p:cNvSpPr txBox="1">
            <a:spLocks noChangeArrowheads="1"/>
          </p:cNvSpPr>
          <p:nvPr/>
        </p:nvSpPr>
        <p:spPr bwMode="auto">
          <a:xfrm>
            <a:off x="971880" y="894958"/>
            <a:ext cx="5268913" cy="457200"/>
          </a:xfrm>
          <a:prstGeom prst="rect">
            <a:avLst/>
          </a:prstGeom>
          <a:noFill/>
          <a:ln w="12700">
            <a:noFill/>
            <a:miter lim="800000"/>
            <a:headEnd type="none" w="sm" len="sm"/>
            <a:tailEnd type="none" w="sm" len="sm"/>
          </a:ln>
          <a:effectLst/>
        </p:spPr>
        <p:txBody>
          <a:bodyPr wrap="none">
            <a:spAutoFit/>
          </a:bodyPr>
          <a:lstStyle/>
          <a:p>
            <a:r>
              <a:rPr lang="en-US" sz="2400" dirty="0">
                <a:solidFill>
                  <a:schemeClr val="bg1"/>
                </a:solidFill>
              </a:rPr>
              <a:t>Assume </a:t>
            </a:r>
            <a:r>
              <a:rPr lang="en-US" sz="2400" i="1" dirty="0">
                <a:solidFill>
                  <a:schemeClr val="bg1"/>
                </a:solidFill>
                <a:latin typeface="Times New Roman" pitchFamily="18" charset="0"/>
              </a:rPr>
              <a:t>S</a:t>
            </a:r>
            <a:r>
              <a:rPr lang="en-US" sz="2400" dirty="0">
                <a:solidFill>
                  <a:schemeClr val="bg1"/>
                </a:solidFill>
              </a:rPr>
              <a:t> is moving (e.g., expanding)</a:t>
            </a:r>
          </a:p>
        </p:txBody>
      </p:sp>
      <p:grpSp>
        <p:nvGrpSpPr>
          <p:cNvPr id="376883" name="Group 51"/>
          <p:cNvGrpSpPr>
            <a:grpSpLocks/>
          </p:cNvGrpSpPr>
          <p:nvPr/>
        </p:nvGrpSpPr>
        <p:grpSpPr bwMode="auto">
          <a:xfrm>
            <a:off x="3068638" y="1573213"/>
            <a:ext cx="3922712" cy="2317750"/>
            <a:chOff x="1933" y="991"/>
            <a:chExt cx="2471" cy="1460"/>
          </a:xfrm>
        </p:grpSpPr>
        <p:sp>
          <p:nvSpPr>
            <p:cNvPr id="376844" name="Freeform 12"/>
            <p:cNvSpPr>
              <a:spLocks/>
            </p:cNvSpPr>
            <p:nvPr/>
          </p:nvSpPr>
          <p:spPr bwMode="auto">
            <a:xfrm>
              <a:off x="2039" y="1292"/>
              <a:ext cx="1531" cy="1072"/>
            </a:xfrm>
            <a:custGeom>
              <a:avLst/>
              <a:gdLst/>
              <a:ahLst/>
              <a:cxnLst>
                <a:cxn ang="0">
                  <a:pos x="93" y="121"/>
                </a:cxn>
                <a:cxn ang="0">
                  <a:pos x="31" y="278"/>
                </a:cxn>
                <a:cxn ang="0">
                  <a:pos x="4" y="459"/>
                </a:cxn>
                <a:cxn ang="0">
                  <a:pos x="33" y="696"/>
                </a:cxn>
                <a:cxn ang="0">
                  <a:pos x="196" y="852"/>
                </a:cxn>
                <a:cxn ang="0">
                  <a:pos x="419" y="955"/>
                </a:cxn>
                <a:cxn ang="0">
                  <a:pos x="661" y="1059"/>
                </a:cxn>
                <a:cxn ang="0">
                  <a:pos x="849" y="1035"/>
                </a:cxn>
                <a:cxn ang="0">
                  <a:pos x="1036" y="1024"/>
                </a:cxn>
                <a:cxn ang="0">
                  <a:pos x="1230" y="919"/>
                </a:cxn>
                <a:cxn ang="0">
                  <a:pos x="1372" y="744"/>
                </a:cxn>
                <a:cxn ang="0">
                  <a:pos x="1489" y="572"/>
                </a:cxn>
                <a:cxn ang="0">
                  <a:pos x="1521" y="412"/>
                </a:cxn>
                <a:cxn ang="0">
                  <a:pos x="1427" y="213"/>
                </a:cxn>
                <a:cxn ang="0">
                  <a:pos x="1324" y="145"/>
                </a:cxn>
                <a:cxn ang="0">
                  <a:pos x="1241" y="100"/>
                </a:cxn>
                <a:cxn ang="0">
                  <a:pos x="1041" y="52"/>
                </a:cxn>
                <a:cxn ang="0">
                  <a:pos x="857" y="43"/>
                </a:cxn>
                <a:cxn ang="0">
                  <a:pos x="634" y="53"/>
                </a:cxn>
                <a:cxn ang="0">
                  <a:pos x="388" y="5"/>
                </a:cxn>
                <a:cxn ang="0">
                  <a:pos x="229" y="20"/>
                </a:cxn>
                <a:cxn ang="0">
                  <a:pos x="93" y="121"/>
                </a:cxn>
              </a:cxnLst>
              <a:rect l="0" t="0" r="r" b="b"/>
              <a:pathLst>
                <a:path w="1531" h="1072">
                  <a:moveTo>
                    <a:pt x="93" y="121"/>
                  </a:moveTo>
                  <a:cubicBezTo>
                    <a:pt x="67" y="169"/>
                    <a:pt x="46" y="221"/>
                    <a:pt x="31" y="278"/>
                  </a:cubicBezTo>
                  <a:cubicBezTo>
                    <a:pt x="18" y="333"/>
                    <a:pt x="4" y="389"/>
                    <a:pt x="4" y="459"/>
                  </a:cubicBezTo>
                  <a:cubicBezTo>
                    <a:pt x="4" y="529"/>
                    <a:pt x="0" y="631"/>
                    <a:pt x="33" y="696"/>
                  </a:cubicBezTo>
                  <a:cubicBezTo>
                    <a:pt x="65" y="761"/>
                    <a:pt x="132" y="809"/>
                    <a:pt x="196" y="852"/>
                  </a:cubicBezTo>
                  <a:cubicBezTo>
                    <a:pt x="260" y="895"/>
                    <a:pt x="342" y="920"/>
                    <a:pt x="419" y="955"/>
                  </a:cubicBezTo>
                  <a:cubicBezTo>
                    <a:pt x="497" y="990"/>
                    <a:pt x="589" y="1045"/>
                    <a:pt x="661" y="1059"/>
                  </a:cubicBezTo>
                  <a:cubicBezTo>
                    <a:pt x="733" y="1072"/>
                    <a:pt x="787" y="1040"/>
                    <a:pt x="849" y="1035"/>
                  </a:cubicBezTo>
                  <a:cubicBezTo>
                    <a:pt x="912" y="1030"/>
                    <a:pt x="973" y="1044"/>
                    <a:pt x="1036" y="1024"/>
                  </a:cubicBezTo>
                  <a:cubicBezTo>
                    <a:pt x="1098" y="1004"/>
                    <a:pt x="1174" y="965"/>
                    <a:pt x="1230" y="919"/>
                  </a:cubicBezTo>
                  <a:cubicBezTo>
                    <a:pt x="1286" y="872"/>
                    <a:pt x="1329" y="802"/>
                    <a:pt x="1372" y="744"/>
                  </a:cubicBezTo>
                  <a:cubicBezTo>
                    <a:pt x="1415" y="686"/>
                    <a:pt x="1464" y="627"/>
                    <a:pt x="1489" y="572"/>
                  </a:cubicBezTo>
                  <a:cubicBezTo>
                    <a:pt x="1514" y="517"/>
                    <a:pt x="1531" y="472"/>
                    <a:pt x="1521" y="412"/>
                  </a:cubicBezTo>
                  <a:cubicBezTo>
                    <a:pt x="1511" y="352"/>
                    <a:pt x="1460" y="257"/>
                    <a:pt x="1427" y="213"/>
                  </a:cubicBezTo>
                  <a:cubicBezTo>
                    <a:pt x="1394" y="169"/>
                    <a:pt x="1355" y="163"/>
                    <a:pt x="1324" y="145"/>
                  </a:cubicBezTo>
                  <a:cubicBezTo>
                    <a:pt x="1293" y="126"/>
                    <a:pt x="1288" y="115"/>
                    <a:pt x="1241" y="100"/>
                  </a:cubicBezTo>
                  <a:cubicBezTo>
                    <a:pt x="1194" y="85"/>
                    <a:pt x="1105" y="62"/>
                    <a:pt x="1041" y="52"/>
                  </a:cubicBezTo>
                  <a:cubicBezTo>
                    <a:pt x="977" y="42"/>
                    <a:pt x="925" y="43"/>
                    <a:pt x="857" y="43"/>
                  </a:cubicBezTo>
                  <a:cubicBezTo>
                    <a:pt x="789" y="43"/>
                    <a:pt x="712" y="60"/>
                    <a:pt x="634" y="53"/>
                  </a:cubicBezTo>
                  <a:cubicBezTo>
                    <a:pt x="557" y="46"/>
                    <a:pt x="456" y="10"/>
                    <a:pt x="388" y="5"/>
                  </a:cubicBezTo>
                  <a:cubicBezTo>
                    <a:pt x="320" y="0"/>
                    <a:pt x="279" y="0"/>
                    <a:pt x="229" y="20"/>
                  </a:cubicBezTo>
                  <a:cubicBezTo>
                    <a:pt x="180" y="38"/>
                    <a:pt x="121" y="100"/>
                    <a:pt x="93" y="121"/>
                  </a:cubicBezTo>
                  <a:close/>
                </a:path>
              </a:pathLst>
            </a:custGeom>
            <a:gradFill rotWithShape="1">
              <a:gsLst>
                <a:gs pos="0">
                  <a:srgbClr val="C0C0C0"/>
                </a:gs>
                <a:gs pos="100000">
                  <a:srgbClr val="C0C0C0">
                    <a:gamma/>
                    <a:shade val="66275"/>
                    <a:invGamma/>
                  </a:srgbClr>
                </a:gs>
              </a:gsLst>
              <a:path path="rect">
                <a:fillToRect l="50000" t="50000" r="50000" b="50000"/>
              </a:path>
            </a:gradFill>
            <a:ln w="12700" cap="flat" cmpd="sng">
              <a:solidFill>
                <a:schemeClr val="bg2"/>
              </a:solidFill>
              <a:prstDash val="solid"/>
              <a:round/>
              <a:headEnd type="none" w="sm" len="sm"/>
              <a:tailEnd type="none" w="sm" len="sm"/>
            </a:ln>
            <a:effectLst/>
          </p:spPr>
          <p:txBody>
            <a:bodyPr wrap="none"/>
            <a:lstStyle/>
            <a:p>
              <a:endParaRPr lang="en-US"/>
            </a:p>
          </p:txBody>
        </p:sp>
        <p:sp>
          <p:nvSpPr>
            <p:cNvPr id="376851" name="Text Box 19"/>
            <p:cNvSpPr txBox="1">
              <a:spLocks noChangeArrowheads="1"/>
            </p:cNvSpPr>
            <p:nvPr/>
          </p:nvSpPr>
          <p:spPr bwMode="auto">
            <a:xfrm>
              <a:off x="2584" y="1706"/>
              <a:ext cx="577" cy="25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a:solidFill>
                    <a:schemeClr val="bg2"/>
                  </a:solidFill>
                  <a:latin typeface="Times New Roman" pitchFamily="18" charset="0"/>
                </a:rPr>
                <a:t>Q</a:t>
              </a:r>
              <a:r>
                <a:rPr lang="en-US" sz="2000" i="1" baseline="-25000">
                  <a:solidFill>
                    <a:schemeClr val="bg2"/>
                  </a:solidFill>
                  <a:latin typeface="Times New Roman" pitchFamily="18" charset="0"/>
                </a:rPr>
                <a:t>encl</a:t>
              </a:r>
              <a:endParaRPr lang="en-US" sz="2000" i="1">
                <a:solidFill>
                  <a:schemeClr val="bg2"/>
                </a:solidFill>
                <a:latin typeface="Times New Roman" pitchFamily="18" charset="0"/>
              </a:endParaRPr>
            </a:p>
          </p:txBody>
        </p:sp>
        <p:sp>
          <p:nvSpPr>
            <p:cNvPr id="376852" name="Line 20"/>
            <p:cNvSpPr>
              <a:spLocks noChangeShapeType="1"/>
            </p:cNvSpPr>
            <p:nvPr/>
          </p:nvSpPr>
          <p:spPr bwMode="auto">
            <a:xfrm>
              <a:off x="2682" y="1158"/>
              <a:ext cx="110" cy="36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3" name="Line 21"/>
            <p:cNvSpPr>
              <a:spLocks noChangeShapeType="1"/>
            </p:cNvSpPr>
            <p:nvPr/>
          </p:nvSpPr>
          <p:spPr bwMode="auto">
            <a:xfrm flipV="1">
              <a:off x="2648" y="2180"/>
              <a:ext cx="70" cy="271"/>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4" name="Line 22"/>
            <p:cNvSpPr>
              <a:spLocks noChangeShapeType="1"/>
            </p:cNvSpPr>
            <p:nvPr/>
          </p:nvSpPr>
          <p:spPr bwMode="auto">
            <a:xfrm rot="8047814">
              <a:off x="3116" y="2152"/>
              <a:ext cx="7" cy="27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5" name="Line 23"/>
            <p:cNvSpPr>
              <a:spLocks noChangeShapeType="1"/>
            </p:cNvSpPr>
            <p:nvPr/>
          </p:nvSpPr>
          <p:spPr bwMode="auto">
            <a:xfrm rot="8047814" flipV="1">
              <a:off x="2199" y="1219"/>
              <a:ext cx="2" cy="28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6" name="Line 24"/>
            <p:cNvSpPr>
              <a:spLocks noChangeShapeType="1"/>
            </p:cNvSpPr>
            <p:nvPr/>
          </p:nvSpPr>
          <p:spPr bwMode="auto">
            <a:xfrm rot="2320550" flipV="1">
              <a:off x="2244" y="2001"/>
              <a:ext cx="25" cy="28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7" name="Line 25"/>
            <p:cNvSpPr>
              <a:spLocks noChangeShapeType="1"/>
            </p:cNvSpPr>
            <p:nvPr/>
          </p:nvSpPr>
          <p:spPr bwMode="auto">
            <a:xfrm rot="2320550" flipH="1">
              <a:off x="3216" y="1190"/>
              <a:ext cx="22" cy="35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8" name="Line 26"/>
            <p:cNvSpPr>
              <a:spLocks noChangeShapeType="1"/>
            </p:cNvSpPr>
            <p:nvPr/>
          </p:nvSpPr>
          <p:spPr bwMode="auto">
            <a:xfrm rot="5400000" flipV="1">
              <a:off x="2073" y="1672"/>
              <a:ext cx="0" cy="28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59" name="Line 27"/>
            <p:cNvSpPr>
              <a:spLocks noChangeShapeType="1"/>
            </p:cNvSpPr>
            <p:nvPr/>
          </p:nvSpPr>
          <p:spPr bwMode="auto">
            <a:xfrm rot="16200000" flipV="1">
              <a:off x="3404" y="1885"/>
              <a:ext cx="56" cy="27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376860" name="Text Box 28"/>
            <p:cNvSpPr txBox="1">
              <a:spLocks noChangeArrowheads="1"/>
            </p:cNvSpPr>
            <p:nvPr/>
          </p:nvSpPr>
          <p:spPr bwMode="auto">
            <a:xfrm>
              <a:off x="3605" y="1722"/>
              <a:ext cx="327" cy="25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u="sng">
                  <a:solidFill>
                    <a:schemeClr val="bg2"/>
                  </a:solidFill>
                  <a:latin typeface="Handscript SF" pitchFamily="2" charset="0"/>
                </a:rPr>
                <a:t>J</a:t>
              </a:r>
              <a:endParaRPr lang="en-US" sz="2000">
                <a:solidFill>
                  <a:schemeClr val="bg2"/>
                </a:solidFill>
                <a:latin typeface="Handscript SF" pitchFamily="2" charset="0"/>
              </a:endParaRPr>
            </a:p>
          </p:txBody>
        </p:sp>
        <p:sp>
          <p:nvSpPr>
            <p:cNvPr id="376862" name="Text Box 30"/>
            <p:cNvSpPr txBox="1">
              <a:spLocks noChangeArrowheads="1"/>
            </p:cNvSpPr>
            <p:nvPr/>
          </p:nvSpPr>
          <p:spPr bwMode="auto">
            <a:xfrm>
              <a:off x="2973" y="991"/>
              <a:ext cx="212"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S</a:t>
              </a:r>
              <a:endParaRPr lang="en-US" sz="2400">
                <a:solidFill>
                  <a:schemeClr val="bg2"/>
                </a:solidFill>
              </a:endParaRPr>
            </a:p>
          </p:txBody>
        </p:sp>
        <p:sp>
          <p:nvSpPr>
            <p:cNvPr id="376865" name="AutoShape 33"/>
            <p:cNvSpPr>
              <a:spLocks noChangeArrowheads="1"/>
            </p:cNvSpPr>
            <p:nvPr/>
          </p:nvSpPr>
          <p:spPr bwMode="auto">
            <a:xfrm rot="-412797">
              <a:off x="3513" y="1440"/>
              <a:ext cx="331" cy="6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76866" name="Text Box 34"/>
            <p:cNvSpPr txBox="1">
              <a:spLocks noChangeArrowheads="1"/>
            </p:cNvSpPr>
            <p:nvPr/>
          </p:nvSpPr>
          <p:spPr bwMode="auto">
            <a:xfrm>
              <a:off x="3897" y="1291"/>
              <a:ext cx="507" cy="288"/>
            </a:xfrm>
            <a:prstGeom prst="rect">
              <a:avLst/>
            </a:prstGeom>
            <a:noFill/>
            <a:ln w="12700">
              <a:noFill/>
              <a:miter lim="800000"/>
              <a:headEnd type="none" w="sm" len="sm"/>
              <a:tailEnd type="none" w="sm" len="sm"/>
            </a:ln>
            <a:effectLst/>
          </p:spPr>
          <p:txBody>
            <a:bodyPr wrap="none">
              <a:spAutoFit/>
            </a:bodyPr>
            <a:lstStyle/>
            <a:p>
              <a:r>
                <a:rPr lang="en-US" sz="2400" i="1" u="sng">
                  <a:solidFill>
                    <a:schemeClr val="bg2"/>
                  </a:solidFill>
                  <a:latin typeface="Times New Roman" pitchFamily="18" charset="0"/>
                </a:rPr>
                <a:t>v</a:t>
              </a:r>
              <a:r>
                <a:rPr lang="en-US" sz="2400" i="1" baseline="-25000">
                  <a:solidFill>
                    <a:schemeClr val="bg2"/>
                  </a:solidFill>
                  <a:latin typeface="Times New Roman" pitchFamily="18" charset="0"/>
                </a:rPr>
                <a:t>s</a:t>
              </a:r>
              <a:r>
                <a:rPr lang="en-US" sz="2400">
                  <a:solidFill>
                    <a:schemeClr val="bg2"/>
                  </a:solidFill>
                </a:rPr>
                <a:t> (</a:t>
              </a:r>
              <a:r>
                <a:rPr lang="en-US" sz="2400" i="1" u="sng">
                  <a:solidFill>
                    <a:schemeClr val="bg2"/>
                  </a:solidFill>
                  <a:latin typeface="Times New Roman" pitchFamily="18" charset="0"/>
                </a:rPr>
                <a:t>r</a:t>
              </a:r>
              <a:r>
                <a:rPr lang="en-US" sz="2400">
                  <a:solidFill>
                    <a:schemeClr val="bg2"/>
                  </a:solidFill>
                </a:rPr>
                <a:t>)</a:t>
              </a:r>
            </a:p>
          </p:txBody>
        </p:sp>
        <p:sp>
          <p:nvSpPr>
            <p:cNvPr id="376867" name="Oval 35"/>
            <p:cNvSpPr>
              <a:spLocks noChangeArrowheads="1"/>
            </p:cNvSpPr>
            <p:nvPr/>
          </p:nvSpPr>
          <p:spPr bwMode="auto">
            <a:xfrm>
              <a:off x="3425" y="1470"/>
              <a:ext cx="63" cy="61"/>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grpSp>
      <p:graphicFrame>
        <p:nvGraphicFramePr>
          <p:cNvPr id="376874" name="Object 42"/>
          <p:cNvGraphicFramePr>
            <a:graphicFrameLocks noChangeAspect="1"/>
          </p:cNvGraphicFramePr>
          <p:nvPr/>
        </p:nvGraphicFramePr>
        <p:xfrm>
          <a:off x="1999570" y="4151539"/>
          <a:ext cx="4892675" cy="1012825"/>
        </p:xfrm>
        <a:graphic>
          <a:graphicData uri="http://schemas.openxmlformats.org/presentationml/2006/ole">
            <p:oleObj spid="_x0000_s376874" name="Equation" r:id="rId4" imgW="2145960" imgH="444240" progId="Equation.DSMT4">
              <p:embed/>
            </p:oleObj>
          </a:graphicData>
        </a:graphic>
      </p:graphicFrame>
      <p:graphicFrame>
        <p:nvGraphicFramePr>
          <p:cNvPr id="376877" name="Object 45"/>
          <p:cNvGraphicFramePr>
            <a:graphicFrameLocks noChangeAspect="1"/>
          </p:cNvGraphicFramePr>
          <p:nvPr/>
        </p:nvGraphicFramePr>
        <p:xfrm>
          <a:off x="2078038" y="5454650"/>
          <a:ext cx="4489450" cy="955675"/>
        </p:xfrm>
        <a:graphic>
          <a:graphicData uri="http://schemas.openxmlformats.org/presentationml/2006/ole">
            <p:oleObj spid="_x0000_s376877" name="Equation" r:id="rId5" imgW="1968480" imgH="419040" progId="Equation.DSMT4">
              <p:embed/>
            </p:oleObj>
          </a:graphicData>
        </a:graphic>
      </p:graphicFrame>
      <p:graphicFrame>
        <p:nvGraphicFramePr>
          <p:cNvPr id="376880" name="Object 48"/>
          <p:cNvGraphicFramePr>
            <a:graphicFrameLocks noChangeAspect="1"/>
          </p:cNvGraphicFramePr>
          <p:nvPr/>
        </p:nvGraphicFramePr>
        <p:xfrm>
          <a:off x="4800600" y="5764213"/>
          <a:ext cx="957263" cy="868362"/>
        </p:xfrm>
        <a:graphic>
          <a:graphicData uri="http://schemas.openxmlformats.org/presentationml/2006/ole">
            <p:oleObj spid="_x0000_s376880" name="Equation" r:id="rId6" imgW="571320" imgH="380880" progId="Equation.DSMT4">
              <p:embed/>
            </p:oleObj>
          </a:graphicData>
        </a:graphic>
      </p:graphicFrame>
      <p:sp>
        <p:nvSpPr>
          <p:cNvPr id="376881" name="Text Box 49"/>
          <p:cNvSpPr txBox="1">
            <a:spLocks noChangeArrowheads="1"/>
          </p:cNvSpPr>
          <p:nvPr/>
        </p:nvSpPr>
        <p:spPr bwMode="auto">
          <a:xfrm>
            <a:off x="3968750" y="6359525"/>
            <a:ext cx="4217308" cy="338554"/>
          </a:xfrm>
          <a:prstGeom prst="rect">
            <a:avLst/>
          </a:prstGeom>
          <a:noFill/>
          <a:ln w="12700">
            <a:noFill/>
            <a:miter lim="800000"/>
            <a:headEnd type="none" w="sm" len="sm"/>
            <a:tailEnd type="none" w="sm" len="sm"/>
          </a:ln>
          <a:effectLst/>
        </p:spPr>
        <p:txBody>
          <a:bodyPr wrap="none">
            <a:spAutoFit/>
          </a:bodyPr>
          <a:lstStyle/>
          <a:p>
            <a:r>
              <a:rPr lang="en-US" sz="1600" dirty="0" smtClean="0">
                <a:solidFill>
                  <a:schemeClr val="bg1"/>
                </a:solidFill>
              </a:rPr>
              <a:t>Difference </a:t>
            </a:r>
            <a:r>
              <a:rPr lang="en-US" sz="1600" dirty="0">
                <a:solidFill>
                  <a:schemeClr val="bg1"/>
                </a:solidFill>
              </a:rPr>
              <a:t>in charge and surface velocities!</a:t>
            </a:r>
          </a:p>
        </p:txBody>
      </p:sp>
      <p:sp>
        <p:nvSpPr>
          <p:cNvPr id="376882" name="Text Box 50"/>
          <p:cNvSpPr txBox="1">
            <a:spLocks noChangeArrowheads="1"/>
          </p:cNvSpPr>
          <p:nvPr/>
        </p:nvSpPr>
        <p:spPr bwMode="auto">
          <a:xfrm>
            <a:off x="6321425" y="2995613"/>
            <a:ext cx="2622550" cy="611187"/>
          </a:xfrm>
          <a:prstGeom prst="rect">
            <a:avLst/>
          </a:prstGeom>
          <a:noFill/>
          <a:ln w="12700">
            <a:noFill/>
            <a:miter lim="800000"/>
            <a:headEnd type="none" w="sm" len="sm"/>
            <a:tailEnd type="none" w="sm" len="sm"/>
          </a:ln>
          <a:effectLst/>
        </p:spPr>
        <p:txBody>
          <a:bodyPr>
            <a:spAutoFit/>
          </a:bodyPr>
          <a:lstStyle/>
          <a:p>
            <a:pPr algn="ctr"/>
            <a:r>
              <a:rPr lang="en-US" sz="1600" dirty="0" smtClean="0">
                <a:solidFill>
                  <a:schemeClr val="bg2"/>
                </a:solidFill>
              </a:rPr>
              <a:t>Here</a:t>
            </a:r>
            <a:r>
              <a:rPr lang="en-US" i="1" dirty="0" smtClean="0">
                <a:solidFill>
                  <a:schemeClr val="bg2"/>
                </a:solidFill>
                <a:latin typeface="Times New Roman" pitchFamily="18" charset="0"/>
              </a:rPr>
              <a:t> </a:t>
            </a:r>
            <a:r>
              <a:rPr lang="en-US" i="1" dirty="0" err="1">
                <a:solidFill>
                  <a:schemeClr val="bg2"/>
                </a:solidFill>
                <a:latin typeface="Times New Roman" pitchFamily="18" charset="0"/>
              </a:rPr>
              <a:t>v</a:t>
            </a:r>
            <a:r>
              <a:rPr lang="en-US" i="1" baseline="-25000" dirty="0" err="1">
                <a:solidFill>
                  <a:schemeClr val="bg2"/>
                </a:solidFill>
                <a:latin typeface="Times New Roman" pitchFamily="18" charset="0"/>
              </a:rPr>
              <a:t>s</a:t>
            </a:r>
            <a:r>
              <a:rPr lang="en-US" sz="1600" dirty="0">
                <a:solidFill>
                  <a:schemeClr val="bg2"/>
                </a:solidFill>
              </a:rPr>
              <a:t> denotes the velocity of the surface.</a:t>
            </a:r>
          </a:p>
        </p:txBody>
      </p:sp>
      <p:sp>
        <p:nvSpPr>
          <p:cNvPr id="27" name="Slide Number Placeholder 2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12</a:t>
            </a:fld>
            <a:endParaRPr lang="en-US" kern="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Text Box 3"/>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Generalized Continuity Equation (cont.) </a:t>
            </a:r>
          </a:p>
        </p:txBody>
      </p:sp>
      <p:graphicFrame>
        <p:nvGraphicFramePr>
          <p:cNvPr id="449557" name="Object 21"/>
          <p:cNvGraphicFramePr>
            <a:graphicFrameLocks noChangeAspect="1"/>
          </p:cNvGraphicFramePr>
          <p:nvPr/>
        </p:nvGraphicFramePr>
        <p:xfrm>
          <a:off x="728428" y="2714171"/>
          <a:ext cx="2257425" cy="608013"/>
        </p:xfrm>
        <a:graphic>
          <a:graphicData uri="http://schemas.openxmlformats.org/presentationml/2006/ole">
            <p:oleObj spid="_x0000_s449557" name="Equation" r:id="rId4" imgW="990360" imgH="266400" progId="Equation.DSMT4">
              <p:embed/>
            </p:oleObj>
          </a:graphicData>
        </a:graphic>
      </p:graphicFrame>
      <p:sp>
        <p:nvSpPr>
          <p:cNvPr id="449561" name="Text Box 25"/>
          <p:cNvSpPr txBox="1">
            <a:spLocks noChangeArrowheads="1"/>
          </p:cNvSpPr>
          <p:nvPr/>
        </p:nvSpPr>
        <p:spPr bwMode="auto">
          <a:xfrm>
            <a:off x="384546" y="981446"/>
            <a:ext cx="8201025" cy="457200"/>
          </a:xfrm>
          <a:prstGeom prst="rect">
            <a:avLst/>
          </a:prstGeom>
          <a:noFill/>
          <a:ln w="12700">
            <a:noFill/>
            <a:miter lim="800000"/>
            <a:headEnd type="none" w="sm" len="sm"/>
            <a:tailEnd type="none" w="sm" len="sm"/>
          </a:ln>
          <a:effectLst/>
        </p:spPr>
        <p:txBody>
          <a:bodyPr wrap="none">
            <a:spAutoFit/>
          </a:bodyPr>
          <a:lstStyle/>
          <a:p>
            <a:r>
              <a:rPr lang="en-US" sz="2400" dirty="0">
                <a:solidFill>
                  <a:schemeClr val="bg1"/>
                </a:solidFill>
              </a:rPr>
              <a:t>Define the current density in the </a:t>
            </a:r>
            <a:r>
              <a:rPr lang="en-US" sz="2400" dirty="0">
                <a:solidFill>
                  <a:schemeClr val="hlink"/>
                </a:solidFill>
              </a:rPr>
              <a:t>moving coordinate system</a:t>
            </a:r>
            <a:r>
              <a:rPr lang="en-US" sz="2400" dirty="0">
                <a:solidFill>
                  <a:schemeClr val="bg1"/>
                </a:solidFill>
              </a:rPr>
              <a:t>:</a:t>
            </a:r>
          </a:p>
        </p:txBody>
      </p:sp>
      <p:graphicFrame>
        <p:nvGraphicFramePr>
          <p:cNvPr id="449562" name="Object 26"/>
          <p:cNvGraphicFramePr>
            <a:graphicFrameLocks noChangeAspect="1"/>
          </p:cNvGraphicFramePr>
          <p:nvPr/>
        </p:nvGraphicFramePr>
        <p:xfrm>
          <a:off x="711653" y="4582885"/>
          <a:ext cx="2720975" cy="955675"/>
        </p:xfrm>
        <a:graphic>
          <a:graphicData uri="http://schemas.openxmlformats.org/presentationml/2006/ole">
            <p:oleObj spid="_x0000_s449562" name="Equation" r:id="rId5" imgW="1193760" imgH="419040" progId="Equation.DSMT4">
              <p:embed/>
            </p:oleObj>
          </a:graphicData>
        </a:graphic>
      </p:graphicFrame>
      <p:grpSp>
        <p:nvGrpSpPr>
          <p:cNvPr id="449564" name="Group 28"/>
          <p:cNvGrpSpPr>
            <a:grpSpLocks/>
          </p:cNvGrpSpPr>
          <p:nvPr/>
        </p:nvGrpSpPr>
        <p:grpSpPr bwMode="auto">
          <a:xfrm>
            <a:off x="4795838" y="2170113"/>
            <a:ext cx="3922712" cy="2317750"/>
            <a:chOff x="1933" y="991"/>
            <a:chExt cx="2471" cy="1460"/>
          </a:xfrm>
        </p:grpSpPr>
        <p:sp>
          <p:nvSpPr>
            <p:cNvPr id="449565" name="Freeform 29"/>
            <p:cNvSpPr>
              <a:spLocks/>
            </p:cNvSpPr>
            <p:nvPr/>
          </p:nvSpPr>
          <p:spPr bwMode="auto">
            <a:xfrm>
              <a:off x="2039" y="1292"/>
              <a:ext cx="1531" cy="1072"/>
            </a:xfrm>
            <a:custGeom>
              <a:avLst/>
              <a:gdLst/>
              <a:ahLst/>
              <a:cxnLst>
                <a:cxn ang="0">
                  <a:pos x="93" y="121"/>
                </a:cxn>
                <a:cxn ang="0">
                  <a:pos x="31" y="278"/>
                </a:cxn>
                <a:cxn ang="0">
                  <a:pos x="4" y="459"/>
                </a:cxn>
                <a:cxn ang="0">
                  <a:pos x="33" y="696"/>
                </a:cxn>
                <a:cxn ang="0">
                  <a:pos x="196" y="852"/>
                </a:cxn>
                <a:cxn ang="0">
                  <a:pos x="419" y="955"/>
                </a:cxn>
                <a:cxn ang="0">
                  <a:pos x="661" y="1059"/>
                </a:cxn>
                <a:cxn ang="0">
                  <a:pos x="849" y="1035"/>
                </a:cxn>
                <a:cxn ang="0">
                  <a:pos x="1036" y="1024"/>
                </a:cxn>
                <a:cxn ang="0">
                  <a:pos x="1230" y="919"/>
                </a:cxn>
                <a:cxn ang="0">
                  <a:pos x="1372" y="744"/>
                </a:cxn>
                <a:cxn ang="0">
                  <a:pos x="1489" y="572"/>
                </a:cxn>
                <a:cxn ang="0">
                  <a:pos x="1521" y="412"/>
                </a:cxn>
                <a:cxn ang="0">
                  <a:pos x="1427" y="213"/>
                </a:cxn>
                <a:cxn ang="0">
                  <a:pos x="1324" y="145"/>
                </a:cxn>
                <a:cxn ang="0">
                  <a:pos x="1241" y="100"/>
                </a:cxn>
                <a:cxn ang="0">
                  <a:pos x="1041" y="52"/>
                </a:cxn>
                <a:cxn ang="0">
                  <a:pos x="857" y="43"/>
                </a:cxn>
                <a:cxn ang="0">
                  <a:pos x="634" y="53"/>
                </a:cxn>
                <a:cxn ang="0">
                  <a:pos x="388" y="5"/>
                </a:cxn>
                <a:cxn ang="0">
                  <a:pos x="229" y="20"/>
                </a:cxn>
                <a:cxn ang="0">
                  <a:pos x="93" y="121"/>
                </a:cxn>
              </a:cxnLst>
              <a:rect l="0" t="0" r="r" b="b"/>
              <a:pathLst>
                <a:path w="1531" h="1072">
                  <a:moveTo>
                    <a:pt x="93" y="121"/>
                  </a:moveTo>
                  <a:cubicBezTo>
                    <a:pt x="67" y="169"/>
                    <a:pt x="46" y="221"/>
                    <a:pt x="31" y="278"/>
                  </a:cubicBezTo>
                  <a:cubicBezTo>
                    <a:pt x="18" y="333"/>
                    <a:pt x="4" y="389"/>
                    <a:pt x="4" y="459"/>
                  </a:cubicBezTo>
                  <a:cubicBezTo>
                    <a:pt x="4" y="529"/>
                    <a:pt x="0" y="631"/>
                    <a:pt x="33" y="696"/>
                  </a:cubicBezTo>
                  <a:cubicBezTo>
                    <a:pt x="65" y="761"/>
                    <a:pt x="132" y="809"/>
                    <a:pt x="196" y="852"/>
                  </a:cubicBezTo>
                  <a:cubicBezTo>
                    <a:pt x="260" y="895"/>
                    <a:pt x="342" y="920"/>
                    <a:pt x="419" y="955"/>
                  </a:cubicBezTo>
                  <a:cubicBezTo>
                    <a:pt x="497" y="990"/>
                    <a:pt x="589" y="1045"/>
                    <a:pt x="661" y="1059"/>
                  </a:cubicBezTo>
                  <a:cubicBezTo>
                    <a:pt x="733" y="1072"/>
                    <a:pt x="787" y="1040"/>
                    <a:pt x="849" y="1035"/>
                  </a:cubicBezTo>
                  <a:cubicBezTo>
                    <a:pt x="912" y="1030"/>
                    <a:pt x="973" y="1044"/>
                    <a:pt x="1036" y="1024"/>
                  </a:cubicBezTo>
                  <a:cubicBezTo>
                    <a:pt x="1098" y="1004"/>
                    <a:pt x="1174" y="965"/>
                    <a:pt x="1230" y="919"/>
                  </a:cubicBezTo>
                  <a:cubicBezTo>
                    <a:pt x="1286" y="872"/>
                    <a:pt x="1329" y="802"/>
                    <a:pt x="1372" y="744"/>
                  </a:cubicBezTo>
                  <a:cubicBezTo>
                    <a:pt x="1415" y="686"/>
                    <a:pt x="1464" y="627"/>
                    <a:pt x="1489" y="572"/>
                  </a:cubicBezTo>
                  <a:cubicBezTo>
                    <a:pt x="1514" y="517"/>
                    <a:pt x="1531" y="472"/>
                    <a:pt x="1521" y="412"/>
                  </a:cubicBezTo>
                  <a:cubicBezTo>
                    <a:pt x="1511" y="352"/>
                    <a:pt x="1460" y="257"/>
                    <a:pt x="1427" y="213"/>
                  </a:cubicBezTo>
                  <a:cubicBezTo>
                    <a:pt x="1394" y="169"/>
                    <a:pt x="1355" y="163"/>
                    <a:pt x="1324" y="145"/>
                  </a:cubicBezTo>
                  <a:cubicBezTo>
                    <a:pt x="1293" y="126"/>
                    <a:pt x="1288" y="115"/>
                    <a:pt x="1241" y="100"/>
                  </a:cubicBezTo>
                  <a:cubicBezTo>
                    <a:pt x="1194" y="85"/>
                    <a:pt x="1105" y="62"/>
                    <a:pt x="1041" y="52"/>
                  </a:cubicBezTo>
                  <a:cubicBezTo>
                    <a:pt x="977" y="42"/>
                    <a:pt x="925" y="43"/>
                    <a:pt x="857" y="43"/>
                  </a:cubicBezTo>
                  <a:cubicBezTo>
                    <a:pt x="789" y="43"/>
                    <a:pt x="712" y="60"/>
                    <a:pt x="634" y="53"/>
                  </a:cubicBezTo>
                  <a:cubicBezTo>
                    <a:pt x="557" y="46"/>
                    <a:pt x="456" y="10"/>
                    <a:pt x="388" y="5"/>
                  </a:cubicBezTo>
                  <a:cubicBezTo>
                    <a:pt x="320" y="0"/>
                    <a:pt x="279" y="0"/>
                    <a:pt x="229" y="20"/>
                  </a:cubicBezTo>
                  <a:cubicBezTo>
                    <a:pt x="180" y="38"/>
                    <a:pt x="121" y="100"/>
                    <a:pt x="93" y="121"/>
                  </a:cubicBezTo>
                  <a:close/>
                </a:path>
              </a:pathLst>
            </a:custGeom>
            <a:gradFill rotWithShape="1">
              <a:gsLst>
                <a:gs pos="0">
                  <a:srgbClr val="C0C0C0"/>
                </a:gs>
                <a:gs pos="100000">
                  <a:srgbClr val="C0C0C0">
                    <a:gamma/>
                    <a:shade val="66275"/>
                    <a:invGamma/>
                  </a:srgbClr>
                </a:gs>
              </a:gsLst>
              <a:path path="rect">
                <a:fillToRect l="50000" t="50000" r="50000" b="50000"/>
              </a:path>
            </a:gradFill>
            <a:ln w="12700" cap="flat" cmpd="sng">
              <a:solidFill>
                <a:schemeClr val="bg2"/>
              </a:solidFill>
              <a:prstDash val="solid"/>
              <a:round/>
              <a:headEnd type="none" w="sm" len="sm"/>
              <a:tailEnd type="none" w="sm" len="sm"/>
            </a:ln>
            <a:effectLst/>
          </p:spPr>
          <p:txBody>
            <a:bodyPr wrap="none"/>
            <a:lstStyle/>
            <a:p>
              <a:endParaRPr lang="en-US"/>
            </a:p>
          </p:txBody>
        </p:sp>
        <p:sp>
          <p:nvSpPr>
            <p:cNvPr id="449566" name="Text Box 30"/>
            <p:cNvSpPr txBox="1">
              <a:spLocks noChangeArrowheads="1"/>
            </p:cNvSpPr>
            <p:nvPr/>
          </p:nvSpPr>
          <p:spPr bwMode="auto">
            <a:xfrm>
              <a:off x="2584" y="1706"/>
              <a:ext cx="577" cy="25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a:solidFill>
                    <a:schemeClr val="bg2"/>
                  </a:solidFill>
                  <a:latin typeface="Times New Roman" pitchFamily="18" charset="0"/>
                </a:rPr>
                <a:t>Q</a:t>
              </a:r>
              <a:r>
                <a:rPr lang="en-US" sz="2000" i="1" baseline="-25000">
                  <a:solidFill>
                    <a:schemeClr val="bg2"/>
                  </a:solidFill>
                  <a:latin typeface="Times New Roman" pitchFamily="18" charset="0"/>
                </a:rPr>
                <a:t>encl</a:t>
              </a:r>
              <a:endParaRPr lang="en-US" sz="2000" i="1">
                <a:solidFill>
                  <a:schemeClr val="bg2"/>
                </a:solidFill>
                <a:latin typeface="Times New Roman" pitchFamily="18" charset="0"/>
              </a:endParaRPr>
            </a:p>
          </p:txBody>
        </p:sp>
        <p:sp>
          <p:nvSpPr>
            <p:cNvPr id="449567" name="Line 31"/>
            <p:cNvSpPr>
              <a:spLocks noChangeShapeType="1"/>
            </p:cNvSpPr>
            <p:nvPr/>
          </p:nvSpPr>
          <p:spPr bwMode="auto">
            <a:xfrm>
              <a:off x="2682" y="1158"/>
              <a:ext cx="110" cy="36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68" name="Line 32"/>
            <p:cNvSpPr>
              <a:spLocks noChangeShapeType="1"/>
            </p:cNvSpPr>
            <p:nvPr/>
          </p:nvSpPr>
          <p:spPr bwMode="auto">
            <a:xfrm flipV="1">
              <a:off x="2648" y="2180"/>
              <a:ext cx="70" cy="271"/>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69" name="Line 33"/>
            <p:cNvSpPr>
              <a:spLocks noChangeShapeType="1"/>
            </p:cNvSpPr>
            <p:nvPr/>
          </p:nvSpPr>
          <p:spPr bwMode="auto">
            <a:xfrm rot="8047814">
              <a:off x="3116" y="2152"/>
              <a:ext cx="7" cy="27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70" name="Line 34"/>
            <p:cNvSpPr>
              <a:spLocks noChangeShapeType="1"/>
            </p:cNvSpPr>
            <p:nvPr/>
          </p:nvSpPr>
          <p:spPr bwMode="auto">
            <a:xfrm rot="8047814" flipV="1">
              <a:off x="2199" y="1219"/>
              <a:ext cx="2" cy="28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71" name="Line 35"/>
            <p:cNvSpPr>
              <a:spLocks noChangeShapeType="1"/>
            </p:cNvSpPr>
            <p:nvPr/>
          </p:nvSpPr>
          <p:spPr bwMode="auto">
            <a:xfrm rot="2320550" flipV="1">
              <a:off x="2244" y="2001"/>
              <a:ext cx="25" cy="28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72" name="Line 36"/>
            <p:cNvSpPr>
              <a:spLocks noChangeShapeType="1"/>
            </p:cNvSpPr>
            <p:nvPr/>
          </p:nvSpPr>
          <p:spPr bwMode="auto">
            <a:xfrm rot="2320550" flipH="1">
              <a:off x="3216" y="1190"/>
              <a:ext cx="22" cy="35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73" name="Line 37"/>
            <p:cNvSpPr>
              <a:spLocks noChangeShapeType="1"/>
            </p:cNvSpPr>
            <p:nvPr/>
          </p:nvSpPr>
          <p:spPr bwMode="auto">
            <a:xfrm rot="5400000" flipV="1">
              <a:off x="2073" y="1672"/>
              <a:ext cx="0" cy="280"/>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74" name="Line 38"/>
            <p:cNvSpPr>
              <a:spLocks noChangeShapeType="1"/>
            </p:cNvSpPr>
            <p:nvPr/>
          </p:nvSpPr>
          <p:spPr bwMode="auto">
            <a:xfrm rot="16200000" flipV="1">
              <a:off x="3404" y="1885"/>
              <a:ext cx="56" cy="279"/>
            </a:xfrm>
            <a:prstGeom prst="line">
              <a:avLst/>
            </a:prstGeom>
            <a:noFill/>
            <a:ln w="38100">
              <a:solidFill>
                <a:schemeClr val="bg1"/>
              </a:solidFill>
              <a:round/>
              <a:headEnd type="none" w="sm" len="sm"/>
              <a:tailEnd type="triangle" w="sm" len="sm"/>
            </a:ln>
            <a:effectLst/>
          </p:spPr>
          <p:txBody>
            <a:bodyPr wrap="none"/>
            <a:lstStyle/>
            <a:p>
              <a:endParaRPr lang="en-US"/>
            </a:p>
          </p:txBody>
        </p:sp>
        <p:sp>
          <p:nvSpPr>
            <p:cNvPr id="449575" name="Text Box 39"/>
            <p:cNvSpPr txBox="1">
              <a:spLocks noChangeArrowheads="1"/>
            </p:cNvSpPr>
            <p:nvPr/>
          </p:nvSpPr>
          <p:spPr bwMode="auto">
            <a:xfrm>
              <a:off x="3605" y="1722"/>
              <a:ext cx="327" cy="250"/>
            </a:xfrm>
            <a:prstGeom prst="rect">
              <a:avLst/>
            </a:prstGeom>
            <a:noFill/>
            <a:ln w="12700">
              <a:noFill/>
              <a:miter lim="800000"/>
              <a:headEnd type="none" w="sm" len="sm"/>
              <a:tailEnd type="none" w="sm" len="sm"/>
            </a:ln>
            <a:effectLst/>
          </p:spPr>
          <p:txBody>
            <a:bodyPr>
              <a:spAutoFit/>
            </a:bodyPr>
            <a:lstStyle/>
            <a:p>
              <a:pPr>
                <a:spcBef>
                  <a:spcPct val="50000"/>
                </a:spcBef>
              </a:pPr>
              <a:r>
                <a:rPr lang="en-US" sz="2000" i="1" u="sng">
                  <a:solidFill>
                    <a:schemeClr val="bg2"/>
                  </a:solidFill>
                  <a:latin typeface="Handscript SF" pitchFamily="2" charset="0"/>
                </a:rPr>
                <a:t>J</a:t>
              </a:r>
              <a:endParaRPr lang="en-US" sz="2000">
                <a:solidFill>
                  <a:schemeClr val="bg2"/>
                </a:solidFill>
                <a:latin typeface="Handscript SF" pitchFamily="2" charset="0"/>
              </a:endParaRPr>
            </a:p>
          </p:txBody>
        </p:sp>
        <p:sp>
          <p:nvSpPr>
            <p:cNvPr id="449576" name="Text Box 40"/>
            <p:cNvSpPr txBox="1">
              <a:spLocks noChangeArrowheads="1"/>
            </p:cNvSpPr>
            <p:nvPr/>
          </p:nvSpPr>
          <p:spPr bwMode="auto">
            <a:xfrm>
              <a:off x="2973" y="991"/>
              <a:ext cx="212"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S</a:t>
              </a:r>
              <a:endParaRPr lang="en-US" sz="2400">
                <a:solidFill>
                  <a:schemeClr val="bg2"/>
                </a:solidFill>
              </a:endParaRPr>
            </a:p>
          </p:txBody>
        </p:sp>
        <p:sp>
          <p:nvSpPr>
            <p:cNvPr id="449577" name="AutoShape 41"/>
            <p:cNvSpPr>
              <a:spLocks noChangeArrowheads="1"/>
            </p:cNvSpPr>
            <p:nvPr/>
          </p:nvSpPr>
          <p:spPr bwMode="auto">
            <a:xfrm rot="-412797">
              <a:off x="3513" y="1440"/>
              <a:ext cx="331" cy="6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49578" name="Text Box 42"/>
            <p:cNvSpPr txBox="1">
              <a:spLocks noChangeArrowheads="1"/>
            </p:cNvSpPr>
            <p:nvPr/>
          </p:nvSpPr>
          <p:spPr bwMode="auto">
            <a:xfrm>
              <a:off x="3897" y="1291"/>
              <a:ext cx="507" cy="288"/>
            </a:xfrm>
            <a:prstGeom prst="rect">
              <a:avLst/>
            </a:prstGeom>
            <a:noFill/>
            <a:ln w="12700">
              <a:noFill/>
              <a:miter lim="800000"/>
              <a:headEnd type="none" w="sm" len="sm"/>
              <a:tailEnd type="none" w="sm" len="sm"/>
            </a:ln>
            <a:effectLst/>
          </p:spPr>
          <p:txBody>
            <a:bodyPr wrap="none">
              <a:spAutoFit/>
            </a:bodyPr>
            <a:lstStyle/>
            <a:p>
              <a:r>
                <a:rPr lang="en-US" sz="2400" i="1" u="sng">
                  <a:solidFill>
                    <a:schemeClr val="bg2"/>
                  </a:solidFill>
                  <a:latin typeface="Times New Roman" pitchFamily="18" charset="0"/>
                </a:rPr>
                <a:t>v</a:t>
              </a:r>
              <a:r>
                <a:rPr lang="en-US" sz="2400" i="1" baseline="-25000">
                  <a:solidFill>
                    <a:schemeClr val="bg2"/>
                  </a:solidFill>
                  <a:latin typeface="Times New Roman" pitchFamily="18" charset="0"/>
                </a:rPr>
                <a:t>s</a:t>
              </a:r>
              <a:r>
                <a:rPr lang="en-US" sz="2400">
                  <a:solidFill>
                    <a:schemeClr val="bg2"/>
                  </a:solidFill>
                </a:rPr>
                <a:t> (</a:t>
              </a:r>
              <a:r>
                <a:rPr lang="en-US" sz="2400" i="1" u="sng">
                  <a:solidFill>
                    <a:schemeClr val="bg2"/>
                  </a:solidFill>
                  <a:latin typeface="Times New Roman" pitchFamily="18" charset="0"/>
                </a:rPr>
                <a:t>r</a:t>
              </a:r>
              <a:r>
                <a:rPr lang="en-US" sz="2400">
                  <a:solidFill>
                    <a:schemeClr val="bg2"/>
                  </a:solidFill>
                </a:rPr>
                <a:t>)</a:t>
              </a:r>
            </a:p>
          </p:txBody>
        </p:sp>
        <p:sp>
          <p:nvSpPr>
            <p:cNvPr id="449579" name="Oval 43"/>
            <p:cNvSpPr>
              <a:spLocks noChangeArrowheads="1"/>
            </p:cNvSpPr>
            <p:nvPr/>
          </p:nvSpPr>
          <p:spPr bwMode="auto">
            <a:xfrm>
              <a:off x="3425" y="1470"/>
              <a:ext cx="63" cy="61"/>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grpSp>
      <p:sp>
        <p:nvSpPr>
          <p:cNvPr id="25" name="Slide Number Placeholder 24"/>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13</a:t>
            </a:fld>
            <a:endParaRPr lang="en-US" kern="0" dirty="0" smtClean="0"/>
          </a:p>
        </p:txBody>
      </p:sp>
      <p:sp>
        <p:nvSpPr>
          <p:cNvPr id="24" name="TextBox 23"/>
          <p:cNvSpPr txBox="1"/>
          <p:nvPr/>
        </p:nvSpPr>
        <p:spPr>
          <a:xfrm>
            <a:off x="718457" y="2100943"/>
            <a:ext cx="997389" cy="400110"/>
          </a:xfrm>
          <a:prstGeom prst="rect">
            <a:avLst/>
          </a:prstGeom>
          <a:noFill/>
        </p:spPr>
        <p:txBody>
          <a:bodyPr wrap="none" rtlCol="0">
            <a:spAutoFit/>
          </a:bodyPr>
          <a:lstStyle/>
          <a:p>
            <a:r>
              <a:rPr lang="en-US" sz="2000" dirty="0" smtClean="0">
                <a:solidFill>
                  <a:schemeClr val="bg1"/>
                </a:solidFill>
              </a:rPr>
              <a:t>Define:</a:t>
            </a:r>
            <a:endParaRPr lang="en-US" sz="2000" dirty="0">
              <a:solidFill>
                <a:schemeClr val="bg1"/>
              </a:solidFill>
            </a:endParaRPr>
          </a:p>
        </p:txBody>
      </p:sp>
      <p:sp>
        <p:nvSpPr>
          <p:cNvPr id="26" name="TextBox 25"/>
          <p:cNvSpPr txBox="1"/>
          <p:nvPr/>
        </p:nvSpPr>
        <p:spPr>
          <a:xfrm>
            <a:off x="740229" y="4016831"/>
            <a:ext cx="1866217" cy="400110"/>
          </a:xfrm>
          <a:prstGeom prst="rect">
            <a:avLst/>
          </a:prstGeom>
          <a:noFill/>
        </p:spPr>
        <p:txBody>
          <a:bodyPr wrap="none" rtlCol="0">
            <a:spAutoFit/>
          </a:bodyPr>
          <a:lstStyle/>
          <a:p>
            <a:r>
              <a:rPr lang="en-US" sz="2000" dirty="0" smtClean="0">
                <a:solidFill>
                  <a:schemeClr val="bg1"/>
                </a:solidFill>
              </a:rPr>
              <a:t>Then we have: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1419225" y="0"/>
            <a:ext cx="6503988" cy="641350"/>
          </a:xfrm>
          <a:prstGeom prst="rect">
            <a:avLst/>
          </a:prstGeom>
          <a:noFill/>
          <a:ln w="12700">
            <a:noFill/>
            <a:miter lim="800000"/>
            <a:headEnd type="none" w="sm" len="sm"/>
            <a:tailEnd type="none" w="sm" len="sm"/>
          </a:ln>
          <a:effectLst/>
        </p:spPr>
        <p:txBody>
          <a:bodyPr>
            <a:spAutoFit/>
          </a:bodyPr>
          <a:lstStyle/>
          <a:p>
            <a:pPr algn="ctr"/>
            <a:r>
              <a:rPr lang="en-US" sz="3600" dirty="0" smtClean="0">
                <a:solidFill>
                  <a:srgbClr val="FF9933"/>
                </a:solidFill>
                <a:effectLst>
                  <a:outerShdw blurRad="38100" dist="38100" dir="2700000" algn="tl">
                    <a:srgbClr val="C0C0C0"/>
                  </a:outerShdw>
                </a:effectLst>
              </a:rPr>
              <a:t>Relaxation </a:t>
            </a:r>
            <a:r>
              <a:rPr lang="en-US" sz="3600" dirty="0">
                <a:solidFill>
                  <a:srgbClr val="FF9933"/>
                </a:solidFill>
                <a:effectLst>
                  <a:outerShdw blurRad="38100" dist="38100" dir="2700000" algn="tl">
                    <a:srgbClr val="C0C0C0"/>
                  </a:outerShdw>
                </a:effectLst>
              </a:rPr>
              <a:t>Equation</a:t>
            </a:r>
          </a:p>
        </p:txBody>
      </p:sp>
      <p:sp>
        <p:nvSpPr>
          <p:cNvPr id="428035" name="Text Box 3"/>
          <p:cNvSpPr txBox="1">
            <a:spLocks noChangeArrowheads="1"/>
          </p:cNvSpPr>
          <p:nvPr/>
        </p:nvSpPr>
        <p:spPr bwMode="auto">
          <a:xfrm>
            <a:off x="760413" y="917026"/>
            <a:ext cx="401263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Start from the </a:t>
            </a:r>
            <a:r>
              <a:rPr lang="en-US" sz="2000" u="sng" dirty="0" smtClean="0">
                <a:solidFill>
                  <a:schemeClr val="bg1"/>
                </a:solidFill>
              </a:rPr>
              <a:t>continuity equation</a:t>
            </a:r>
            <a:r>
              <a:rPr lang="en-US" sz="2000" dirty="0" smtClean="0">
                <a:solidFill>
                  <a:schemeClr val="bg1"/>
                </a:solidFill>
              </a:rPr>
              <a:t>:</a:t>
            </a:r>
            <a:endParaRPr lang="en-US" sz="2000" dirty="0">
              <a:solidFill>
                <a:schemeClr val="bg1"/>
              </a:solidFill>
            </a:endParaRPr>
          </a:p>
        </p:txBody>
      </p:sp>
      <p:sp>
        <p:nvSpPr>
          <p:cNvPr id="428037" name="Text Box 5"/>
          <p:cNvSpPr txBox="1">
            <a:spLocks noChangeArrowheads="1"/>
          </p:cNvSpPr>
          <p:nvPr/>
        </p:nvSpPr>
        <p:spPr bwMode="auto">
          <a:xfrm>
            <a:off x="410262" y="2708464"/>
            <a:ext cx="7900111"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Assume a </a:t>
            </a:r>
            <a:r>
              <a:rPr lang="en-US" sz="2000" u="sng" dirty="0" smtClean="0">
                <a:solidFill>
                  <a:schemeClr val="bg1"/>
                </a:solidFill>
              </a:rPr>
              <a:t>homogeneous</a:t>
            </a:r>
            <a:r>
              <a:rPr lang="en-US" sz="2000" dirty="0" smtClean="0">
                <a:solidFill>
                  <a:schemeClr val="bg1"/>
                </a:solidFill>
              </a:rPr>
              <a:t> conducting medium that obeys Ohm’s law:</a:t>
            </a:r>
            <a:endParaRPr lang="en-US" sz="2000" dirty="0">
              <a:solidFill>
                <a:schemeClr val="bg1"/>
              </a:solidFill>
            </a:endParaRPr>
          </a:p>
        </p:txBody>
      </p:sp>
      <p:sp>
        <p:nvSpPr>
          <p:cNvPr id="428039" name="Text Box 7"/>
          <p:cNvSpPr txBox="1">
            <a:spLocks noChangeArrowheads="1"/>
          </p:cNvSpPr>
          <p:nvPr/>
        </p:nvSpPr>
        <p:spPr bwMode="auto">
          <a:xfrm>
            <a:off x="508409" y="3910757"/>
            <a:ext cx="1934216"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We then have</a:t>
            </a:r>
            <a:endParaRPr lang="en-US" sz="2000" dirty="0">
              <a:solidFill>
                <a:schemeClr val="bg1"/>
              </a:solidFill>
            </a:endParaRPr>
          </a:p>
        </p:txBody>
      </p:sp>
      <p:graphicFrame>
        <p:nvGraphicFramePr>
          <p:cNvPr id="428040" name="Object 8"/>
          <p:cNvGraphicFramePr>
            <a:graphicFrameLocks noChangeAspect="1"/>
          </p:cNvGraphicFramePr>
          <p:nvPr/>
        </p:nvGraphicFramePr>
        <p:xfrm>
          <a:off x="3575043" y="3294733"/>
          <a:ext cx="1373188" cy="568325"/>
        </p:xfrm>
        <a:graphic>
          <a:graphicData uri="http://schemas.openxmlformats.org/presentationml/2006/ole">
            <p:oleObj spid="_x0000_s637956" name="Equation" r:id="rId4" imgW="545760" imgH="253800" progId="Equation.DSMT4">
              <p:embed/>
            </p:oleObj>
          </a:graphicData>
        </a:graphic>
      </p:graphicFrame>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14</a:t>
            </a:fld>
            <a:endParaRPr lang="en-US" kern="0" dirty="0" smtClean="0"/>
          </a:p>
        </p:txBody>
      </p:sp>
      <p:graphicFrame>
        <p:nvGraphicFramePr>
          <p:cNvPr id="637958" name="Object 6"/>
          <p:cNvGraphicFramePr>
            <a:graphicFrameLocks noChangeAspect="1"/>
          </p:cNvGraphicFramePr>
          <p:nvPr/>
        </p:nvGraphicFramePr>
        <p:xfrm>
          <a:off x="3294962" y="1384347"/>
          <a:ext cx="2219325" cy="1025525"/>
        </p:xfrm>
        <a:graphic>
          <a:graphicData uri="http://schemas.openxmlformats.org/presentationml/2006/ole">
            <p:oleObj spid="_x0000_s637958" name="Equation" r:id="rId5" imgW="850680" imgH="393480" progId="Equation.DSMT4">
              <p:embed/>
            </p:oleObj>
          </a:graphicData>
        </a:graphic>
      </p:graphicFrame>
      <p:graphicFrame>
        <p:nvGraphicFramePr>
          <p:cNvPr id="637959" name="Object 7"/>
          <p:cNvGraphicFramePr>
            <a:graphicFrameLocks noChangeAspect="1"/>
          </p:cNvGraphicFramePr>
          <p:nvPr/>
        </p:nvGraphicFramePr>
        <p:xfrm>
          <a:off x="2545379" y="4371924"/>
          <a:ext cx="4933594" cy="893246"/>
        </p:xfrm>
        <a:graphic>
          <a:graphicData uri="http://schemas.openxmlformats.org/presentationml/2006/ole">
            <p:oleObj spid="_x0000_s637959" name="Equation" r:id="rId6" imgW="2171520" imgH="393480" progId="Equation.DSMT4">
              <p:embed/>
            </p:oleObj>
          </a:graphicData>
        </a:graphic>
      </p:graphicFrame>
      <p:graphicFrame>
        <p:nvGraphicFramePr>
          <p:cNvPr id="637960" name="Object 8"/>
          <p:cNvGraphicFramePr>
            <a:graphicFrameLocks noChangeAspect="1"/>
          </p:cNvGraphicFramePr>
          <p:nvPr/>
        </p:nvGraphicFramePr>
        <p:xfrm>
          <a:off x="3857292" y="5710902"/>
          <a:ext cx="1874838" cy="893762"/>
        </p:xfrm>
        <a:graphic>
          <a:graphicData uri="http://schemas.openxmlformats.org/presentationml/2006/ole">
            <p:oleObj spid="_x0000_s637960" name="Equation" r:id="rId7" imgW="825480" imgH="393480" progId="Equation.DSMT4">
              <p:embed/>
            </p:oleObj>
          </a:graphicData>
        </a:graphic>
      </p:graphicFrame>
      <p:sp>
        <p:nvSpPr>
          <p:cNvPr id="14" name="Text Box 7"/>
          <p:cNvSpPr txBox="1">
            <a:spLocks noChangeArrowheads="1"/>
          </p:cNvSpPr>
          <p:nvPr/>
        </p:nvSpPr>
        <p:spPr bwMode="auto">
          <a:xfrm>
            <a:off x="2380751" y="5627450"/>
            <a:ext cx="1017541"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Hence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36171" y="5312229"/>
            <a:ext cx="7021286" cy="1360714"/>
          </a:xfrm>
          <a:prstGeom prst="rect">
            <a:avLst/>
          </a:prstGeom>
          <a:solidFill>
            <a:srgbClr val="FFCCFF"/>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8034" name="Text Box 2"/>
          <p:cNvSpPr txBox="1">
            <a:spLocks noChangeArrowheads="1"/>
          </p:cNvSpPr>
          <p:nvPr/>
        </p:nvSpPr>
        <p:spPr bwMode="auto">
          <a:xfrm>
            <a:off x="1419225" y="0"/>
            <a:ext cx="6503988" cy="641350"/>
          </a:xfrm>
          <a:prstGeom prst="rect">
            <a:avLst/>
          </a:prstGeom>
          <a:noFill/>
          <a:ln w="12700">
            <a:noFill/>
            <a:miter lim="800000"/>
            <a:headEnd type="none" w="sm" len="sm"/>
            <a:tailEnd type="none" w="sm" len="sm"/>
          </a:ln>
          <a:effectLst/>
        </p:spPr>
        <p:txBody>
          <a:bodyPr>
            <a:spAutoFit/>
          </a:bodyPr>
          <a:lstStyle/>
          <a:p>
            <a:pPr algn="ctr"/>
            <a:r>
              <a:rPr lang="en-US" sz="3600" dirty="0" smtClean="0">
                <a:solidFill>
                  <a:srgbClr val="FF9933"/>
                </a:solidFill>
                <a:effectLst>
                  <a:outerShdw blurRad="38100" dist="38100" dir="2700000" algn="tl">
                    <a:srgbClr val="C0C0C0"/>
                  </a:outerShdw>
                </a:effectLst>
              </a:rPr>
              <a:t>Relaxation Equation (cont.)</a:t>
            </a:r>
            <a:endParaRPr lang="en-US" sz="3600" dirty="0">
              <a:solidFill>
                <a:srgbClr val="FF9933"/>
              </a:solidFill>
              <a:effectLst>
                <a:outerShdw blurRad="38100" dist="38100" dir="2700000" algn="tl">
                  <a:srgbClr val="C0C0C0"/>
                </a:outerShdw>
              </a:effectLst>
            </a:endParaRP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15</a:t>
            </a:fld>
            <a:endParaRPr lang="en-US" kern="0" dirty="0" smtClean="0"/>
          </a:p>
        </p:txBody>
      </p:sp>
      <p:graphicFrame>
        <p:nvGraphicFramePr>
          <p:cNvPr id="637960" name="Object 8"/>
          <p:cNvGraphicFramePr>
            <a:graphicFrameLocks noChangeAspect="1"/>
          </p:cNvGraphicFramePr>
          <p:nvPr/>
        </p:nvGraphicFramePr>
        <p:xfrm>
          <a:off x="3420564" y="1070663"/>
          <a:ext cx="1874838" cy="893762"/>
        </p:xfrm>
        <a:graphic>
          <a:graphicData uri="http://schemas.openxmlformats.org/presentationml/2006/ole">
            <p:oleObj spid="_x0000_s640005" name="Equation" r:id="rId4" imgW="825480" imgH="393480" progId="Equation.DSMT4">
              <p:embed/>
            </p:oleObj>
          </a:graphicData>
        </a:graphic>
      </p:graphicFrame>
      <p:sp>
        <p:nvSpPr>
          <p:cNvPr id="14" name="Text Box 7"/>
          <p:cNvSpPr txBox="1">
            <a:spLocks noChangeArrowheads="1"/>
          </p:cNvSpPr>
          <p:nvPr/>
        </p:nvSpPr>
        <p:spPr bwMode="auto">
          <a:xfrm>
            <a:off x="811258" y="2474817"/>
            <a:ext cx="6845137"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For an initial charge density </a:t>
            </a:r>
            <a:r>
              <a:rPr lang="en-US" sz="2000" i="1" dirty="0" smtClean="0">
                <a:solidFill>
                  <a:schemeClr val="bg1"/>
                </a:solidFill>
                <a:latin typeface="+mn-lt"/>
                <a:sym typeface="Symbol"/>
              </a:rPr>
              <a:t></a:t>
            </a:r>
            <a:r>
              <a:rPr lang="en-US" sz="2000" i="1" baseline="-25000" dirty="0" smtClean="0">
                <a:solidFill>
                  <a:schemeClr val="bg1"/>
                </a:solidFill>
                <a:latin typeface="+mn-lt"/>
                <a:sym typeface="Symbol"/>
              </a:rPr>
              <a:t>v</a:t>
            </a:r>
            <a:r>
              <a:rPr lang="en-US" sz="2000" dirty="0" smtClean="0">
                <a:solidFill>
                  <a:schemeClr val="bg1"/>
                </a:solidFill>
                <a:latin typeface="+mn-lt"/>
                <a:sym typeface="Symbol"/>
              </a:rPr>
              <a:t> (</a:t>
            </a:r>
            <a:r>
              <a:rPr lang="en-US" sz="2000" i="1" u="sng" dirty="0" smtClean="0">
                <a:solidFill>
                  <a:schemeClr val="bg1"/>
                </a:solidFill>
                <a:latin typeface="+mn-lt"/>
                <a:sym typeface="Symbol"/>
              </a:rPr>
              <a:t>r</a:t>
            </a:r>
            <a:r>
              <a:rPr lang="en-US" sz="2000" dirty="0" smtClean="0">
                <a:solidFill>
                  <a:schemeClr val="bg1"/>
                </a:solidFill>
                <a:latin typeface="+mn-lt"/>
                <a:sym typeface="Symbol"/>
              </a:rPr>
              <a:t>,0) at </a:t>
            </a:r>
            <a:r>
              <a:rPr lang="en-US" sz="2000" i="1" dirty="0" smtClean="0">
                <a:solidFill>
                  <a:schemeClr val="bg1"/>
                </a:solidFill>
                <a:latin typeface="+mn-lt"/>
                <a:sym typeface="Symbol"/>
              </a:rPr>
              <a:t>t</a:t>
            </a:r>
            <a:r>
              <a:rPr lang="en-US" sz="2000" dirty="0" smtClean="0">
                <a:solidFill>
                  <a:schemeClr val="bg1"/>
                </a:solidFill>
                <a:latin typeface="+mn-lt"/>
                <a:sym typeface="Symbol"/>
              </a:rPr>
              <a:t> = 0 </a:t>
            </a:r>
            <a:r>
              <a:rPr lang="en-US" sz="2000" dirty="0" smtClean="0">
                <a:solidFill>
                  <a:schemeClr val="bg1"/>
                </a:solidFill>
                <a:sym typeface="Symbol"/>
              </a:rPr>
              <a:t>we have:</a:t>
            </a:r>
            <a:endParaRPr lang="en-US" sz="2000" dirty="0">
              <a:solidFill>
                <a:schemeClr val="bg1"/>
              </a:solidFill>
            </a:endParaRPr>
          </a:p>
        </p:txBody>
      </p:sp>
      <p:graphicFrame>
        <p:nvGraphicFramePr>
          <p:cNvPr id="640006" name="Object 8"/>
          <p:cNvGraphicFramePr>
            <a:graphicFrameLocks noChangeAspect="1"/>
          </p:cNvGraphicFramePr>
          <p:nvPr/>
        </p:nvGraphicFramePr>
        <p:xfrm>
          <a:off x="2586038" y="3251200"/>
          <a:ext cx="3548062" cy="604838"/>
        </p:xfrm>
        <a:graphic>
          <a:graphicData uri="http://schemas.openxmlformats.org/presentationml/2006/ole">
            <p:oleObj spid="_x0000_s640006" name="Equation" r:id="rId5" imgW="1562040" imgH="266400" progId="Equation.DSMT4">
              <p:embed/>
            </p:oleObj>
          </a:graphicData>
        </a:graphic>
      </p:graphicFrame>
      <p:sp>
        <p:nvSpPr>
          <p:cNvPr id="13" name="TextBox 12"/>
          <p:cNvSpPr txBox="1"/>
          <p:nvPr/>
        </p:nvSpPr>
        <p:spPr>
          <a:xfrm>
            <a:off x="846161" y="4244455"/>
            <a:ext cx="7519917" cy="646331"/>
          </a:xfrm>
          <a:prstGeom prst="rect">
            <a:avLst/>
          </a:prstGeom>
          <a:noFill/>
        </p:spPr>
        <p:txBody>
          <a:bodyPr wrap="square" rtlCol="0">
            <a:spAutoFit/>
          </a:bodyPr>
          <a:lstStyle/>
          <a:p>
            <a:pPr algn="ctr"/>
            <a:r>
              <a:rPr lang="en-US" dirty="0" smtClean="0">
                <a:solidFill>
                  <a:schemeClr val="bg2"/>
                </a:solidFill>
              </a:rPr>
              <a:t>In a conducting medium the charge density dissipates very quickly and is zero in steady state!</a:t>
            </a:r>
            <a:endParaRPr lang="en-US" dirty="0">
              <a:solidFill>
                <a:schemeClr val="bg2"/>
              </a:solidFill>
            </a:endParaRPr>
          </a:p>
        </p:txBody>
      </p:sp>
      <p:sp>
        <p:nvSpPr>
          <p:cNvPr id="8" name="TextBox 7"/>
          <p:cNvSpPr txBox="1"/>
          <p:nvPr/>
        </p:nvSpPr>
        <p:spPr>
          <a:xfrm>
            <a:off x="1037111" y="5386449"/>
            <a:ext cx="1146468" cy="369332"/>
          </a:xfrm>
          <a:prstGeom prst="rect">
            <a:avLst/>
          </a:prstGeom>
          <a:noFill/>
        </p:spPr>
        <p:txBody>
          <a:bodyPr wrap="none" rtlCol="0">
            <a:spAutoFit/>
          </a:bodyPr>
          <a:lstStyle/>
          <a:p>
            <a:r>
              <a:rPr lang="en-US" dirty="0" smtClean="0">
                <a:solidFill>
                  <a:schemeClr val="bg2"/>
                </a:solidFill>
              </a:rPr>
              <a:t>Example:</a:t>
            </a:r>
            <a:endParaRPr lang="en-US" dirty="0">
              <a:solidFill>
                <a:schemeClr val="bg2"/>
              </a:solidFill>
            </a:endParaRPr>
          </a:p>
        </p:txBody>
      </p:sp>
      <p:graphicFrame>
        <p:nvGraphicFramePr>
          <p:cNvPr id="640007" name="Object 8"/>
          <p:cNvGraphicFramePr>
            <a:graphicFrameLocks noChangeAspect="1"/>
          </p:cNvGraphicFramePr>
          <p:nvPr/>
        </p:nvGraphicFramePr>
        <p:xfrm>
          <a:off x="2519363" y="5581650"/>
          <a:ext cx="2705100" cy="684213"/>
        </p:xfrm>
        <a:graphic>
          <a:graphicData uri="http://schemas.openxmlformats.org/presentationml/2006/ole">
            <p:oleObj spid="_x0000_s640007" name="Equation" r:id="rId6" imgW="2108160" imgH="533160" progId="Equation.DSMT4">
              <p:embed/>
            </p:oleObj>
          </a:graphicData>
        </a:graphic>
      </p:graphicFrame>
      <p:graphicFrame>
        <p:nvGraphicFramePr>
          <p:cNvPr id="640008" name="Object 8"/>
          <p:cNvGraphicFramePr>
            <a:graphicFrameLocks noChangeAspect="1"/>
          </p:cNvGraphicFramePr>
          <p:nvPr/>
        </p:nvGraphicFramePr>
        <p:xfrm>
          <a:off x="5983288" y="5584825"/>
          <a:ext cx="1565275" cy="504825"/>
        </p:xfrm>
        <a:graphic>
          <a:graphicData uri="http://schemas.openxmlformats.org/presentationml/2006/ole">
            <p:oleObj spid="_x0000_s640008" name="Equation" r:id="rId7" imgW="1218960" imgH="393480" progId="Equation.DSMT4">
              <p:embed/>
            </p:oleObj>
          </a:graphicData>
        </a:graphic>
      </p:graphicFrame>
      <p:sp>
        <p:nvSpPr>
          <p:cNvPr id="11" name="Right Arrow 10"/>
          <p:cNvSpPr/>
          <p:nvPr/>
        </p:nvSpPr>
        <p:spPr bwMode="auto">
          <a:xfrm>
            <a:off x="5304314" y="5712031"/>
            <a:ext cx="380010" cy="225631"/>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2576933" y="6293923"/>
            <a:ext cx="2308645" cy="276999"/>
          </a:xfrm>
          <a:prstGeom prst="rect">
            <a:avLst/>
          </a:prstGeom>
          <a:noFill/>
        </p:spPr>
        <p:txBody>
          <a:bodyPr wrap="none" rtlCol="0">
            <a:spAutoFit/>
          </a:bodyPr>
          <a:lstStyle/>
          <a:p>
            <a:r>
              <a:rPr lang="en-US" sz="1200" dirty="0" smtClean="0">
                <a:solidFill>
                  <a:schemeClr val="bg2"/>
                </a:solidFill>
              </a:rPr>
              <a:t>(use low-frequency permittivity)</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1419225" y="0"/>
            <a:ext cx="6503988" cy="1200329"/>
          </a:xfrm>
          <a:prstGeom prst="rect">
            <a:avLst/>
          </a:prstGeom>
          <a:noFill/>
          <a:ln w="12700">
            <a:noFill/>
            <a:miter lim="800000"/>
            <a:headEnd type="none" w="sm" len="sm"/>
            <a:tailEnd type="none" w="sm" len="sm"/>
          </a:ln>
          <a:effectLst/>
        </p:spPr>
        <p:txBody>
          <a:bodyPr>
            <a:spAutoFit/>
          </a:bodyPr>
          <a:lstStyle/>
          <a:p>
            <a:pPr algn="ctr"/>
            <a:r>
              <a:rPr lang="en-US" sz="3600" dirty="0" smtClean="0">
                <a:solidFill>
                  <a:srgbClr val="FF9933"/>
                </a:solidFill>
                <a:effectLst>
                  <a:outerShdw blurRad="38100" dist="38100" dir="2700000" algn="tl">
                    <a:srgbClr val="C0C0C0"/>
                  </a:outerShdw>
                </a:effectLst>
              </a:rPr>
              <a:t>Time-Harmonic Steady State Charge Density</a:t>
            </a:r>
            <a:endParaRPr lang="en-US" sz="3600" dirty="0">
              <a:solidFill>
                <a:srgbClr val="FF9933"/>
              </a:solidFill>
              <a:effectLst>
                <a:outerShdw blurRad="38100" dist="38100" dir="2700000" algn="tl">
                  <a:srgbClr val="C0C0C0"/>
                </a:outerShdw>
              </a:effectLst>
            </a:endParaRP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16</a:t>
            </a:fld>
            <a:endParaRPr lang="en-US" kern="0" dirty="0" smtClean="0"/>
          </a:p>
        </p:txBody>
      </p:sp>
      <p:sp>
        <p:nvSpPr>
          <p:cNvPr id="15" name="TextBox 14"/>
          <p:cNvSpPr txBox="1"/>
          <p:nvPr/>
        </p:nvSpPr>
        <p:spPr>
          <a:xfrm>
            <a:off x="403910" y="1629770"/>
            <a:ext cx="8243246" cy="646331"/>
          </a:xfrm>
          <a:prstGeom prst="rect">
            <a:avLst/>
          </a:prstGeom>
          <a:noFill/>
        </p:spPr>
        <p:txBody>
          <a:bodyPr wrap="square" rtlCol="0">
            <a:spAutoFit/>
          </a:bodyPr>
          <a:lstStyle/>
          <a:p>
            <a:r>
              <a:rPr lang="en-US" b="1" dirty="0" smtClean="0">
                <a:solidFill>
                  <a:schemeClr val="bg2"/>
                </a:solidFill>
              </a:rPr>
              <a:t>An interesting fact: </a:t>
            </a:r>
            <a:r>
              <a:rPr lang="en-US" dirty="0" smtClean="0">
                <a:solidFill>
                  <a:schemeClr val="bg2"/>
                </a:solidFill>
              </a:rPr>
              <a:t>In the time-harmonic (sinusoidal) steady state, there is never any charge density inside of a homogenous, source-free* region.</a:t>
            </a:r>
            <a:endParaRPr lang="en-US" dirty="0">
              <a:solidFill>
                <a:schemeClr val="bg2"/>
              </a:solidFill>
            </a:endParaRPr>
          </a:p>
        </p:txBody>
      </p:sp>
      <p:sp>
        <p:nvSpPr>
          <p:cNvPr id="16" name="TextBox 15"/>
          <p:cNvSpPr txBox="1"/>
          <p:nvPr/>
        </p:nvSpPr>
        <p:spPr>
          <a:xfrm>
            <a:off x="2783656" y="3401541"/>
            <a:ext cx="3125856" cy="369332"/>
          </a:xfrm>
          <a:prstGeom prst="rect">
            <a:avLst/>
          </a:prstGeom>
          <a:noFill/>
        </p:spPr>
        <p:txBody>
          <a:bodyPr wrap="none" rtlCol="0">
            <a:spAutoFit/>
          </a:bodyPr>
          <a:lstStyle/>
          <a:p>
            <a:r>
              <a:rPr lang="en-US" dirty="0" smtClean="0">
                <a:solidFill>
                  <a:schemeClr val="bg1"/>
                </a:solidFill>
              </a:rPr>
              <a:t>(You will prove this in HW 1.)</a:t>
            </a:r>
            <a:endParaRPr lang="en-US" dirty="0">
              <a:solidFill>
                <a:schemeClr val="bg1"/>
              </a:solidFill>
            </a:endParaRPr>
          </a:p>
        </p:txBody>
      </p:sp>
      <p:sp>
        <p:nvSpPr>
          <p:cNvPr id="10" name="TextBox 9"/>
          <p:cNvSpPr txBox="1"/>
          <p:nvPr/>
        </p:nvSpPr>
        <p:spPr>
          <a:xfrm>
            <a:off x="1012371" y="4455181"/>
            <a:ext cx="7478486" cy="923330"/>
          </a:xfrm>
          <a:prstGeom prst="rect">
            <a:avLst/>
          </a:prstGeom>
          <a:noFill/>
        </p:spPr>
        <p:txBody>
          <a:bodyPr wrap="square" rtlCol="0">
            <a:spAutoFit/>
          </a:bodyPr>
          <a:lstStyle/>
          <a:p>
            <a:pPr marL="119063" indent="-119063" algn="just"/>
            <a:r>
              <a:rPr lang="en-US" dirty="0" smtClean="0">
                <a:solidFill>
                  <a:schemeClr val="bg2"/>
                </a:solidFill>
              </a:rPr>
              <a:t>* The term “source-free” means that there are no current sources that have been placed inside the body. Hence, the only current that exists inside the body is </a:t>
            </a:r>
            <a:r>
              <a:rPr lang="en-US" u="sng" dirty="0" smtClean="0">
                <a:solidFill>
                  <a:schemeClr val="bg2"/>
                </a:solidFill>
              </a:rPr>
              <a:t>conduction</a:t>
            </a:r>
            <a:r>
              <a:rPr lang="en-US" dirty="0" smtClean="0">
                <a:solidFill>
                  <a:schemeClr val="bg2"/>
                </a:solidFill>
              </a:rPr>
              <a:t> current, which is given by Ohm’s law.</a:t>
            </a:r>
            <a:endParaRPr lang="en-US" dirty="0">
              <a:solidFill>
                <a:schemeClr val="bg2"/>
              </a:solidFill>
            </a:endParaRPr>
          </a:p>
        </p:txBody>
      </p:sp>
      <p:graphicFrame>
        <p:nvGraphicFramePr>
          <p:cNvPr id="653313" name="Object 8"/>
          <p:cNvGraphicFramePr>
            <a:graphicFrameLocks noChangeAspect="1"/>
          </p:cNvGraphicFramePr>
          <p:nvPr/>
        </p:nvGraphicFramePr>
        <p:xfrm>
          <a:off x="765175" y="2422525"/>
          <a:ext cx="7466013" cy="519113"/>
        </p:xfrm>
        <a:graphic>
          <a:graphicData uri="http://schemas.openxmlformats.org/presentationml/2006/ole">
            <p:oleObj spid="_x0000_s653313" name="Equation" r:id="rId4" imgW="3288960" imgH="2286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903" name="Rectangle 47"/>
          <p:cNvSpPr>
            <a:spLocks noChangeArrowheads="1"/>
          </p:cNvSpPr>
          <p:nvPr/>
        </p:nvSpPr>
        <p:spPr bwMode="auto">
          <a:xfrm>
            <a:off x="1930400" y="4953000"/>
            <a:ext cx="4953000" cy="1727200"/>
          </a:xfrm>
          <a:prstGeom prst="rect">
            <a:avLst/>
          </a:prstGeom>
          <a:solidFill>
            <a:srgbClr val="DDDDDD"/>
          </a:solidFill>
          <a:ln w="12700">
            <a:solidFill>
              <a:schemeClr val="tx1"/>
            </a:solidFill>
            <a:miter lim="800000"/>
            <a:headEnd type="none" w="sm" len="sm"/>
            <a:tailEnd type="none" w="sm" len="sm"/>
          </a:ln>
          <a:effectLst/>
        </p:spPr>
        <p:txBody>
          <a:bodyPr wrap="none" anchor="ctr"/>
          <a:lstStyle/>
          <a:p>
            <a:endParaRPr lang="en-US"/>
          </a:p>
        </p:txBody>
      </p:sp>
      <p:sp>
        <p:nvSpPr>
          <p:cNvPr id="377859" name="Text Box 3"/>
          <p:cNvSpPr txBox="1">
            <a:spLocks noChangeArrowheads="1"/>
          </p:cNvSpPr>
          <p:nvPr/>
        </p:nvSpPr>
        <p:spPr bwMode="auto">
          <a:xfrm>
            <a:off x="187325" y="0"/>
            <a:ext cx="8637588" cy="701675"/>
          </a:xfrm>
          <a:prstGeom prst="rect">
            <a:avLst/>
          </a:prstGeom>
          <a:noFill/>
          <a:ln w="12700">
            <a:noFill/>
            <a:miter lim="800000"/>
            <a:headEnd type="none" w="sm" len="sm"/>
            <a:tailEnd type="none" w="sm" len="sm"/>
          </a:ln>
          <a:effectLst/>
        </p:spPr>
        <p:txBody>
          <a:bodyPr>
            <a:spAutoFit/>
          </a:bodyPr>
          <a:lstStyle/>
          <a:p>
            <a:pPr algn="ctr"/>
            <a:r>
              <a:rPr lang="en-US" sz="4000" dirty="0">
                <a:solidFill>
                  <a:srgbClr val="FF9933"/>
                </a:solidFill>
                <a:effectLst>
                  <a:outerShdw blurRad="38100" dist="38100" dir="2700000" algn="tl">
                    <a:srgbClr val="C0C0C0"/>
                  </a:outerShdw>
                </a:effectLst>
              </a:rPr>
              <a:t>Integral Forms of Maxwell’s </a:t>
            </a:r>
            <a:r>
              <a:rPr lang="en-US" sz="4000" dirty="0" err="1">
                <a:solidFill>
                  <a:srgbClr val="FF9933"/>
                </a:solidFill>
                <a:effectLst>
                  <a:outerShdw blurRad="38100" dist="38100" dir="2700000" algn="tl">
                    <a:srgbClr val="C0C0C0"/>
                  </a:outerShdw>
                </a:effectLst>
              </a:rPr>
              <a:t>Eqs</a:t>
            </a:r>
            <a:r>
              <a:rPr lang="en-US" sz="4000" dirty="0">
                <a:solidFill>
                  <a:srgbClr val="FF9933"/>
                </a:solidFill>
                <a:effectLst>
                  <a:outerShdw blurRad="38100" dist="38100" dir="2700000" algn="tl">
                    <a:srgbClr val="C0C0C0"/>
                  </a:outerShdw>
                </a:effectLst>
              </a:rPr>
              <a:t>.</a:t>
            </a:r>
          </a:p>
        </p:txBody>
      </p:sp>
      <p:sp>
        <p:nvSpPr>
          <p:cNvPr id="377860" name="Text Box 4"/>
          <p:cNvSpPr txBox="1">
            <a:spLocks noChangeArrowheads="1"/>
          </p:cNvSpPr>
          <p:nvPr/>
        </p:nvSpPr>
        <p:spPr bwMode="auto">
          <a:xfrm>
            <a:off x="736600" y="2200275"/>
            <a:ext cx="2455863"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bg1"/>
                </a:solidFill>
              </a:rPr>
              <a:t>Stokes’s Theorem:</a:t>
            </a:r>
          </a:p>
        </p:txBody>
      </p:sp>
      <p:graphicFrame>
        <p:nvGraphicFramePr>
          <p:cNvPr id="377883" name="Object 27"/>
          <p:cNvGraphicFramePr>
            <a:graphicFrameLocks noChangeAspect="1"/>
          </p:cNvGraphicFramePr>
          <p:nvPr/>
        </p:nvGraphicFramePr>
        <p:xfrm>
          <a:off x="2976563" y="965200"/>
          <a:ext cx="2641600" cy="963613"/>
        </p:xfrm>
        <a:graphic>
          <a:graphicData uri="http://schemas.openxmlformats.org/presentationml/2006/ole">
            <p:oleObj spid="_x0000_s377883" name="Equation" r:id="rId4" imgW="1079280" imgH="393480" progId="Equation.DSMT4">
              <p:embed/>
            </p:oleObj>
          </a:graphicData>
        </a:graphic>
      </p:graphicFrame>
      <p:graphicFrame>
        <p:nvGraphicFramePr>
          <p:cNvPr id="377884" name="Object 28"/>
          <p:cNvGraphicFramePr>
            <a:graphicFrameLocks noChangeAspect="1"/>
          </p:cNvGraphicFramePr>
          <p:nvPr/>
        </p:nvGraphicFramePr>
        <p:xfrm>
          <a:off x="2466975" y="5078413"/>
          <a:ext cx="4044950" cy="1498600"/>
        </p:xfrm>
        <a:graphic>
          <a:graphicData uri="http://schemas.openxmlformats.org/presentationml/2006/ole">
            <p:oleObj spid="_x0000_s377884" name="Equation" r:id="rId5" imgW="1714320" imgH="634680" progId="Equation.DSMT4">
              <p:embed/>
            </p:oleObj>
          </a:graphicData>
        </a:graphic>
      </p:graphicFrame>
      <p:grpSp>
        <p:nvGrpSpPr>
          <p:cNvPr id="22" name="Group 21"/>
          <p:cNvGrpSpPr/>
          <p:nvPr/>
        </p:nvGrpSpPr>
        <p:grpSpPr>
          <a:xfrm>
            <a:off x="1804988" y="2787650"/>
            <a:ext cx="4100512" cy="2024063"/>
            <a:chOff x="1804988" y="2787650"/>
            <a:chExt cx="4100512" cy="2024063"/>
          </a:xfrm>
        </p:grpSpPr>
        <p:grpSp>
          <p:nvGrpSpPr>
            <p:cNvPr id="377899" name="Group 43"/>
            <p:cNvGrpSpPr>
              <a:grpSpLocks/>
            </p:cNvGrpSpPr>
            <p:nvPr/>
          </p:nvGrpSpPr>
          <p:grpSpPr bwMode="auto">
            <a:xfrm>
              <a:off x="1804988" y="2787650"/>
              <a:ext cx="4100512" cy="2024063"/>
              <a:chOff x="1633" y="1852"/>
              <a:chExt cx="2583" cy="1275"/>
            </a:xfrm>
          </p:grpSpPr>
          <p:sp>
            <p:nvSpPr>
              <p:cNvPr id="377876" name="Freeform 20"/>
              <p:cNvSpPr>
                <a:spLocks/>
              </p:cNvSpPr>
              <p:nvPr/>
            </p:nvSpPr>
            <p:spPr bwMode="auto">
              <a:xfrm>
                <a:off x="1639" y="2314"/>
                <a:ext cx="1962" cy="472"/>
              </a:xfrm>
              <a:custGeom>
                <a:avLst/>
                <a:gdLst/>
                <a:ahLst/>
                <a:cxnLst>
                  <a:cxn ang="0">
                    <a:pos x="1347" y="34"/>
                  </a:cxn>
                  <a:cxn ang="0">
                    <a:pos x="584" y="134"/>
                  </a:cxn>
                  <a:cxn ang="0">
                    <a:pos x="256" y="180"/>
                  </a:cxn>
                  <a:cxn ang="0">
                    <a:pos x="3" y="334"/>
                  </a:cxn>
                  <a:cxn ang="0">
                    <a:pos x="240" y="472"/>
                  </a:cxn>
                  <a:cxn ang="0">
                    <a:pos x="778" y="510"/>
                  </a:cxn>
                  <a:cxn ang="0">
                    <a:pos x="1347" y="541"/>
                  </a:cxn>
                  <a:cxn ang="0">
                    <a:pos x="1866" y="533"/>
                  </a:cxn>
                  <a:cxn ang="0">
                    <a:pos x="2215" y="464"/>
                  </a:cxn>
                  <a:cxn ang="0">
                    <a:pos x="2414" y="387"/>
                  </a:cxn>
                  <a:cxn ang="0">
                    <a:pos x="2675" y="188"/>
                  </a:cxn>
                  <a:cxn ang="0">
                    <a:pos x="2179" y="26"/>
                  </a:cxn>
                  <a:cxn ang="0">
                    <a:pos x="1347" y="34"/>
                  </a:cxn>
                </a:cxnLst>
                <a:rect l="0" t="0" r="r" b="b"/>
                <a:pathLst>
                  <a:path w="2714" h="546">
                    <a:moveTo>
                      <a:pt x="1347" y="34"/>
                    </a:moveTo>
                    <a:cubicBezTo>
                      <a:pt x="1050" y="49"/>
                      <a:pt x="766" y="110"/>
                      <a:pt x="584" y="134"/>
                    </a:cubicBezTo>
                    <a:cubicBezTo>
                      <a:pt x="402" y="158"/>
                      <a:pt x="352" y="147"/>
                      <a:pt x="256" y="180"/>
                    </a:cubicBezTo>
                    <a:cubicBezTo>
                      <a:pt x="159" y="213"/>
                      <a:pt x="6" y="285"/>
                      <a:pt x="3" y="334"/>
                    </a:cubicBezTo>
                    <a:cubicBezTo>
                      <a:pt x="0" y="383"/>
                      <a:pt x="111" y="443"/>
                      <a:pt x="240" y="472"/>
                    </a:cubicBezTo>
                    <a:cubicBezTo>
                      <a:pt x="369" y="501"/>
                      <a:pt x="594" y="499"/>
                      <a:pt x="778" y="510"/>
                    </a:cubicBezTo>
                    <a:cubicBezTo>
                      <a:pt x="962" y="521"/>
                      <a:pt x="1166" y="537"/>
                      <a:pt x="1347" y="541"/>
                    </a:cubicBezTo>
                    <a:cubicBezTo>
                      <a:pt x="1528" y="545"/>
                      <a:pt x="1721" y="546"/>
                      <a:pt x="1866" y="533"/>
                    </a:cubicBezTo>
                    <a:cubicBezTo>
                      <a:pt x="2011" y="520"/>
                      <a:pt x="2124" y="488"/>
                      <a:pt x="2215" y="464"/>
                    </a:cubicBezTo>
                    <a:cubicBezTo>
                      <a:pt x="2306" y="440"/>
                      <a:pt x="2337" y="433"/>
                      <a:pt x="2414" y="387"/>
                    </a:cubicBezTo>
                    <a:cubicBezTo>
                      <a:pt x="2491" y="341"/>
                      <a:pt x="2714" y="248"/>
                      <a:pt x="2675" y="188"/>
                    </a:cubicBezTo>
                    <a:cubicBezTo>
                      <a:pt x="2636" y="128"/>
                      <a:pt x="2400" y="52"/>
                      <a:pt x="2179" y="26"/>
                    </a:cubicBezTo>
                    <a:cubicBezTo>
                      <a:pt x="1958" y="0"/>
                      <a:pt x="1520" y="32"/>
                      <a:pt x="1347" y="34"/>
                    </a:cubicBezTo>
                    <a:close/>
                  </a:path>
                </a:pathLst>
              </a:custGeom>
              <a:noFill/>
              <a:ln w="19050" cap="flat" cmpd="sng">
                <a:solidFill>
                  <a:srgbClr val="969696"/>
                </a:solidFill>
                <a:prstDash val="dash"/>
                <a:round/>
                <a:headEnd type="none" w="sm" len="sm"/>
                <a:tailEnd type="none" w="sm" len="sm"/>
              </a:ln>
              <a:effectLst/>
            </p:spPr>
            <p:txBody>
              <a:bodyPr wrap="none"/>
              <a:lstStyle/>
              <a:p>
                <a:endParaRPr lang="en-US"/>
              </a:p>
            </p:txBody>
          </p:sp>
          <p:sp>
            <p:nvSpPr>
              <p:cNvPr id="377877" name="Freeform 21"/>
              <p:cNvSpPr>
                <a:spLocks/>
              </p:cNvSpPr>
              <p:nvPr/>
            </p:nvSpPr>
            <p:spPr bwMode="auto">
              <a:xfrm>
                <a:off x="1633" y="1893"/>
                <a:ext cx="1945" cy="892"/>
              </a:xfrm>
              <a:custGeom>
                <a:avLst/>
                <a:gdLst/>
                <a:ahLst/>
                <a:cxnLst>
                  <a:cxn ang="0">
                    <a:pos x="2691" y="674"/>
                  </a:cxn>
                  <a:cxn ang="0">
                    <a:pos x="2621" y="748"/>
                  </a:cxn>
                  <a:cxn ang="0">
                    <a:pos x="2504" y="820"/>
                  </a:cxn>
                  <a:cxn ang="0">
                    <a:pos x="2336" y="907"/>
                  </a:cxn>
                  <a:cxn ang="0">
                    <a:pos x="1916" y="1012"/>
                  </a:cxn>
                  <a:cxn ang="0">
                    <a:pos x="1463" y="1030"/>
                  </a:cxn>
                  <a:cxn ang="0">
                    <a:pos x="933" y="1004"/>
                  </a:cxn>
                  <a:cxn ang="0">
                    <a:pos x="472" y="989"/>
                  </a:cxn>
                  <a:cxn ang="0">
                    <a:pos x="180" y="935"/>
                  </a:cxn>
                  <a:cxn ang="0">
                    <a:pos x="11" y="812"/>
                  </a:cxn>
                  <a:cxn ang="0">
                    <a:pos x="249" y="344"/>
                  </a:cxn>
                  <a:cxn ang="0">
                    <a:pos x="549" y="167"/>
                  </a:cxn>
                  <a:cxn ang="0">
                    <a:pos x="894" y="59"/>
                  </a:cxn>
                  <a:cxn ang="0">
                    <a:pos x="1340" y="6"/>
                  </a:cxn>
                  <a:cxn ang="0">
                    <a:pos x="1831" y="29"/>
                  </a:cxn>
                  <a:cxn ang="0">
                    <a:pos x="2353" y="182"/>
                  </a:cxn>
                  <a:cxn ang="0">
                    <a:pos x="2615" y="459"/>
                  </a:cxn>
                  <a:cxn ang="0">
                    <a:pos x="2691" y="674"/>
                  </a:cxn>
                </a:cxnLst>
                <a:rect l="0" t="0" r="r" b="b"/>
                <a:pathLst>
                  <a:path w="2691" h="1032">
                    <a:moveTo>
                      <a:pt x="2691" y="674"/>
                    </a:moveTo>
                    <a:cubicBezTo>
                      <a:pt x="2679" y="686"/>
                      <a:pt x="2652" y="724"/>
                      <a:pt x="2621" y="748"/>
                    </a:cubicBezTo>
                    <a:cubicBezTo>
                      <a:pt x="2590" y="772"/>
                      <a:pt x="2551" y="794"/>
                      <a:pt x="2504" y="820"/>
                    </a:cubicBezTo>
                    <a:cubicBezTo>
                      <a:pt x="2457" y="846"/>
                      <a:pt x="2434" y="875"/>
                      <a:pt x="2336" y="907"/>
                    </a:cubicBezTo>
                    <a:cubicBezTo>
                      <a:pt x="2238" y="939"/>
                      <a:pt x="2061" y="992"/>
                      <a:pt x="1916" y="1012"/>
                    </a:cubicBezTo>
                    <a:cubicBezTo>
                      <a:pt x="1771" y="1032"/>
                      <a:pt x="1627" y="1031"/>
                      <a:pt x="1463" y="1030"/>
                    </a:cubicBezTo>
                    <a:cubicBezTo>
                      <a:pt x="1299" y="1029"/>
                      <a:pt x="1098" y="1011"/>
                      <a:pt x="933" y="1004"/>
                    </a:cubicBezTo>
                    <a:cubicBezTo>
                      <a:pt x="768" y="997"/>
                      <a:pt x="597" y="1000"/>
                      <a:pt x="472" y="989"/>
                    </a:cubicBezTo>
                    <a:cubicBezTo>
                      <a:pt x="347" y="978"/>
                      <a:pt x="257" y="964"/>
                      <a:pt x="180" y="935"/>
                    </a:cubicBezTo>
                    <a:cubicBezTo>
                      <a:pt x="103" y="906"/>
                      <a:pt x="0" y="910"/>
                      <a:pt x="11" y="812"/>
                    </a:cubicBezTo>
                    <a:cubicBezTo>
                      <a:pt x="22" y="714"/>
                      <a:pt x="159" y="451"/>
                      <a:pt x="249" y="344"/>
                    </a:cubicBezTo>
                    <a:cubicBezTo>
                      <a:pt x="339" y="237"/>
                      <a:pt x="442" y="214"/>
                      <a:pt x="549" y="167"/>
                    </a:cubicBezTo>
                    <a:cubicBezTo>
                      <a:pt x="656" y="120"/>
                      <a:pt x="762" y="86"/>
                      <a:pt x="894" y="59"/>
                    </a:cubicBezTo>
                    <a:cubicBezTo>
                      <a:pt x="1026" y="32"/>
                      <a:pt x="1184" y="11"/>
                      <a:pt x="1340" y="6"/>
                    </a:cubicBezTo>
                    <a:cubicBezTo>
                      <a:pt x="1496" y="1"/>
                      <a:pt x="1662" y="0"/>
                      <a:pt x="1831" y="29"/>
                    </a:cubicBezTo>
                    <a:cubicBezTo>
                      <a:pt x="2000" y="58"/>
                      <a:pt x="2222" y="110"/>
                      <a:pt x="2353" y="182"/>
                    </a:cubicBezTo>
                    <a:cubicBezTo>
                      <a:pt x="2484" y="254"/>
                      <a:pt x="2559" y="377"/>
                      <a:pt x="2615" y="459"/>
                    </a:cubicBezTo>
                    <a:cubicBezTo>
                      <a:pt x="2671" y="541"/>
                      <a:pt x="2675" y="629"/>
                      <a:pt x="2691" y="674"/>
                    </a:cubicBezTo>
                  </a:path>
                </a:pathLst>
              </a:custGeom>
              <a:solidFill>
                <a:srgbClr val="99CCFF">
                  <a:alpha val="36000"/>
                </a:srgbClr>
              </a:solidFill>
              <a:ln w="28575" cap="flat" cmpd="sng">
                <a:solidFill>
                  <a:schemeClr val="bg2"/>
                </a:solidFill>
                <a:prstDash val="solid"/>
                <a:round/>
                <a:headEnd type="none" w="sm" len="sm"/>
                <a:tailEnd type="none" w="sm" len="sm"/>
              </a:ln>
              <a:effectLst/>
            </p:spPr>
            <p:txBody>
              <a:bodyPr wrap="none"/>
              <a:lstStyle/>
              <a:p>
                <a:endParaRPr lang="en-US"/>
              </a:p>
            </p:txBody>
          </p:sp>
          <p:sp>
            <p:nvSpPr>
              <p:cNvPr id="377878" name="Line 22"/>
              <p:cNvSpPr>
                <a:spLocks noChangeShapeType="1"/>
              </p:cNvSpPr>
              <p:nvPr/>
            </p:nvSpPr>
            <p:spPr bwMode="auto">
              <a:xfrm>
                <a:off x="2810" y="2774"/>
                <a:ext cx="207" cy="0"/>
              </a:xfrm>
              <a:prstGeom prst="line">
                <a:avLst/>
              </a:prstGeom>
              <a:noFill/>
              <a:ln w="12700">
                <a:solidFill>
                  <a:schemeClr val="bg2"/>
                </a:solidFill>
                <a:round/>
                <a:headEnd type="none" w="sm" len="sm"/>
                <a:tailEnd type="triangle" w="lg" len="lg"/>
              </a:ln>
              <a:effectLst/>
            </p:spPr>
            <p:txBody>
              <a:bodyPr wrap="none"/>
              <a:lstStyle/>
              <a:p>
                <a:endParaRPr lang="en-US"/>
              </a:p>
            </p:txBody>
          </p:sp>
          <p:sp>
            <p:nvSpPr>
              <p:cNvPr id="377879" name="Rectangle 23"/>
              <p:cNvSpPr>
                <a:spLocks noChangeArrowheads="1"/>
              </p:cNvSpPr>
              <p:nvPr/>
            </p:nvSpPr>
            <p:spPr bwMode="auto">
              <a:xfrm>
                <a:off x="2793" y="2839"/>
                <a:ext cx="244"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C</a:t>
                </a:r>
                <a:endParaRPr lang="en-US" sz="2400" baseline="-25000">
                  <a:solidFill>
                    <a:schemeClr val="bg2"/>
                  </a:solidFill>
                  <a:latin typeface="Times New Roman" pitchFamily="18" charset="0"/>
                </a:endParaRPr>
              </a:p>
            </p:txBody>
          </p:sp>
          <p:sp>
            <p:nvSpPr>
              <p:cNvPr id="377880" name="Rectangle 24"/>
              <p:cNvSpPr>
                <a:spLocks noChangeArrowheads="1"/>
              </p:cNvSpPr>
              <p:nvPr/>
            </p:nvSpPr>
            <p:spPr bwMode="auto">
              <a:xfrm>
                <a:off x="3502" y="1852"/>
                <a:ext cx="714"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S</a:t>
                </a:r>
                <a:r>
                  <a:rPr lang="en-US" sz="2000" i="1">
                    <a:solidFill>
                      <a:schemeClr val="bg2"/>
                    </a:solidFill>
                    <a:latin typeface="Times New Roman" pitchFamily="18" charset="0"/>
                    <a:sym typeface="Symbol" pitchFamily="18" charset="2"/>
                  </a:rPr>
                  <a:t> </a:t>
                </a:r>
                <a:r>
                  <a:rPr lang="en-US" sz="2000">
                    <a:solidFill>
                      <a:schemeClr val="bg2"/>
                    </a:solidFill>
                    <a:sym typeface="Symbol" pitchFamily="18" charset="2"/>
                  </a:rPr>
                  <a:t>(open)</a:t>
                </a:r>
                <a:endParaRPr lang="en-US" sz="2000" baseline="-25000">
                  <a:solidFill>
                    <a:schemeClr val="bg2"/>
                  </a:solidFill>
                </a:endParaRPr>
              </a:p>
            </p:txBody>
          </p:sp>
          <p:sp>
            <p:nvSpPr>
              <p:cNvPr id="377881" name="Line 25"/>
              <p:cNvSpPr>
                <a:spLocks noChangeShapeType="1"/>
              </p:cNvSpPr>
              <p:nvPr/>
            </p:nvSpPr>
            <p:spPr bwMode="auto">
              <a:xfrm>
                <a:off x="3394" y="2490"/>
                <a:ext cx="339" cy="40"/>
              </a:xfrm>
              <a:prstGeom prst="line">
                <a:avLst/>
              </a:prstGeom>
              <a:noFill/>
              <a:ln w="38100">
                <a:solidFill>
                  <a:schemeClr val="bg2"/>
                </a:solidFill>
                <a:round/>
                <a:headEnd type="oval" w="med" len="med"/>
                <a:tailEnd type="triangle" w="med" len="med"/>
              </a:ln>
              <a:effectLst/>
            </p:spPr>
            <p:txBody>
              <a:bodyPr wrap="none"/>
              <a:lstStyle/>
              <a:p>
                <a:endParaRPr lang="en-US"/>
              </a:p>
            </p:txBody>
          </p:sp>
          <p:graphicFrame>
            <p:nvGraphicFramePr>
              <p:cNvPr id="377882" name="Object 26"/>
              <p:cNvGraphicFramePr>
                <a:graphicFrameLocks noChangeAspect="1"/>
              </p:cNvGraphicFramePr>
              <p:nvPr/>
            </p:nvGraphicFramePr>
            <p:xfrm>
              <a:off x="3581" y="2560"/>
              <a:ext cx="126" cy="242"/>
            </p:xfrm>
            <a:graphic>
              <a:graphicData uri="http://schemas.openxmlformats.org/presentationml/2006/ole">
                <p:oleObj spid="_x0000_s377882" name="Equation" r:id="rId6" imgW="126720" imgH="203040" progId="Equation.DSMT4">
                  <p:embed/>
                </p:oleObj>
              </a:graphicData>
            </a:graphic>
          </p:graphicFrame>
        </p:grpSp>
        <p:sp>
          <p:nvSpPr>
            <p:cNvPr id="377893" name="Freeform 37"/>
            <p:cNvSpPr>
              <a:spLocks/>
            </p:cNvSpPr>
            <p:nvPr/>
          </p:nvSpPr>
          <p:spPr bwMode="auto">
            <a:xfrm rot="21299214">
              <a:off x="2046288" y="3860800"/>
              <a:ext cx="1949450" cy="206375"/>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77895" name="Freeform 39"/>
            <p:cNvSpPr>
              <a:spLocks/>
            </p:cNvSpPr>
            <p:nvPr/>
          </p:nvSpPr>
          <p:spPr bwMode="auto">
            <a:xfrm rot="21299214">
              <a:off x="2212975" y="3640138"/>
              <a:ext cx="1666875" cy="176213"/>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77896" name="Freeform 40"/>
            <p:cNvSpPr>
              <a:spLocks/>
            </p:cNvSpPr>
            <p:nvPr/>
          </p:nvSpPr>
          <p:spPr bwMode="auto">
            <a:xfrm rot="21299214">
              <a:off x="2381250" y="3259138"/>
              <a:ext cx="1239837" cy="12700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grpSp>
      <p:sp>
        <p:nvSpPr>
          <p:cNvPr id="377901" name="Text Box 45"/>
          <p:cNvSpPr txBox="1">
            <a:spLocks noChangeArrowheads="1"/>
          </p:cNvSpPr>
          <p:nvPr/>
        </p:nvSpPr>
        <p:spPr bwMode="auto">
          <a:xfrm>
            <a:off x="5902325" y="4049713"/>
            <a:ext cx="2876550" cy="366712"/>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Note: right-hand rule for </a:t>
            </a:r>
            <a:r>
              <a:rPr lang="en-US" i="1">
                <a:solidFill>
                  <a:schemeClr val="bg2"/>
                </a:solidFill>
                <a:latin typeface="Times New Roman" pitchFamily="18" charset="0"/>
              </a:rPr>
              <a:t>C</a:t>
            </a:r>
            <a:r>
              <a:rPr lang="en-US">
                <a:solidFill>
                  <a:schemeClr val="bg2"/>
                </a:solidFill>
              </a:rPr>
              <a:t>.</a:t>
            </a:r>
          </a:p>
        </p:txBody>
      </p:sp>
      <p:sp>
        <p:nvSpPr>
          <p:cNvPr id="377902" name="Text Box 46"/>
          <p:cNvSpPr txBox="1">
            <a:spLocks noChangeArrowheads="1"/>
          </p:cNvSpPr>
          <p:nvPr/>
        </p:nvSpPr>
        <p:spPr bwMode="auto">
          <a:xfrm>
            <a:off x="6029325" y="1293813"/>
            <a:ext cx="1647825" cy="366712"/>
          </a:xfrm>
          <a:prstGeom prst="rect">
            <a:avLst/>
          </a:prstGeom>
          <a:noFill/>
          <a:ln w="12700">
            <a:noFill/>
            <a:miter lim="800000"/>
            <a:headEnd type="none" w="sm" len="sm"/>
            <a:tailEnd type="none" w="sm" len="sm"/>
          </a:ln>
          <a:effectLst/>
        </p:spPr>
        <p:txBody>
          <a:bodyPr wrap="none">
            <a:spAutoFit/>
          </a:bodyPr>
          <a:lstStyle/>
          <a:p>
            <a:r>
              <a:rPr lang="en-US" b="1">
                <a:solidFill>
                  <a:schemeClr val="bg1"/>
                </a:solidFill>
              </a:rPr>
              <a:t>Ampere's law</a:t>
            </a:r>
          </a:p>
        </p:txBody>
      </p:sp>
      <p:sp>
        <p:nvSpPr>
          <p:cNvPr id="24" name="Slide Number Placeholder 2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17</a:t>
            </a:fld>
            <a:endParaRPr lang="en-US" kern="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254000" y="0"/>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Integral Forms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sp>
        <p:nvSpPr>
          <p:cNvPr id="379907" name="Text Box 3"/>
          <p:cNvSpPr txBox="1">
            <a:spLocks noChangeArrowheads="1"/>
          </p:cNvSpPr>
          <p:nvPr/>
        </p:nvSpPr>
        <p:spPr bwMode="auto">
          <a:xfrm>
            <a:off x="598558" y="984274"/>
            <a:ext cx="5568950"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Integrate Ampere’s law over the </a:t>
            </a:r>
            <a:r>
              <a:rPr lang="en-US" sz="2000" u="sng" dirty="0">
                <a:solidFill>
                  <a:schemeClr val="bg1"/>
                </a:solidFill>
              </a:rPr>
              <a:t>open</a:t>
            </a:r>
            <a:r>
              <a:rPr lang="en-US" sz="2000" dirty="0">
                <a:solidFill>
                  <a:schemeClr val="bg1"/>
                </a:solidFill>
              </a:rPr>
              <a:t> surface </a:t>
            </a:r>
            <a:r>
              <a:rPr lang="en-US" sz="2000" i="1" dirty="0">
                <a:solidFill>
                  <a:schemeClr val="bg1"/>
                </a:solidFill>
                <a:latin typeface="Times New Roman" pitchFamily="18" charset="0"/>
              </a:rPr>
              <a:t>S</a:t>
            </a:r>
            <a:r>
              <a:rPr lang="en-US" sz="2000" dirty="0">
                <a:solidFill>
                  <a:schemeClr val="bg1"/>
                </a:solidFill>
              </a:rPr>
              <a:t>:</a:t>
            </a:r>
          </a:p>
        </p:txBody>
      </p:sp>
      <p:graphicFrame>
        <p:nvGraphicFramePr>
          <p:cNvPr id="379918" name="Object 14"/>
          <p:cNvGraphicFramePr>
            <a:graphicFrameLocks noChangeAspect="1"/>
          </p:cNvGraphicFramePr>
          <p:nvPr/>
        </p:nvGraphicFramePr>
        <p:xfrm>
          <a:off x="1730375" y="1606550"/>
          <a:ext cx="5367338" cy="954088"/>
        </p:xfrm>
        <a:graphic>
          <a:graphicData uri="http://schemas.openxmlformats.org/presentationml/2006/ole">
            <p:oleObj spid="_x0000_s379918" name="Equation" r:id="rId4" imgW="2501640" imgH="444240" progId="Equation.DSMT4">
              <p:embed/>
            </p:oleObj>
          </a:graphicData>
        </a:graphic>
      </p:graphicFrame>
      <p:graphicFrame>
        <p:nvGraphicFramePr>
          <p:cNvPr id="379920" name="Object 16"/>
          <p:cNvGraphicFramePr>
            <a:graphicFrameLocks noChangeAspect="1"/>
          </p:cNvGraphicFramePr>
          <p:nvPr/>
        </p:nvGraphicFramePr>
        <p:xfrm>
          <a:off x="2043113" y="3336925"/>
          <a:ext cx="4743450" cy="1019175"/>
        </p:xfrm>
        <a:graphic>
          <a:graphicData uri="http://schemas.openxmlformats.org/presentationml/2006/ole">
            <p:oleObj spid="_x0000_s379920" name="Equation" r:id="rId5" imgW="2070000" imgH="444240" progId="Equation.DSMT4">
              <p:embed/>
            </p:oleObj>
          </a:graphicData>
        </a:graphic>
      </p:graphicFrame>
      <p:graphicFrame>
        <p:nvGraphicFramePr>
          <p:cNvPr id="379921" name="Object 17"/>
          <p:cNvGraphicFramePr>
            <a:graphicFrameLocks noChangeAspect="1"/>
          </p:cNvGraphicFramePr>
          <p:nvPr/>
        </p:nvGraphicFramePr>
        <p:xfrm>
          <a:off x="2526393" y="4712154"/>
          <a:ext cx="3629025" cy="1016000"/>
        </p:xfrm>
        <a:graphic>
          <a:graphicData uri="http://schemas.openxmlformats.org/presentationml/2006/ole">
            <p:oleObj spid="_x0000_s379921" name="Equation" r:id="rId6" imgW="1587240" imgH="444240" progId="Equation.DSMT4">
              <p:embed/>
            </p:oleObj>
          </a:graphicData>
        </a:graphic>
      </p:graphicFrame>
      <p:sp>
        <p:nvSpPr>
          <p:cNvPr id="379927" name="Text Box 23"/>
          <p:cNvSpPr txBox="1">
            <a:spLocks noChangeArrowheads="1"/>
          </p:cNvSpPr>
          <p:nvPr/>
        </p:nvSpPr>
        <p:spPr bwMode="auto">
          <a:xfrm>
            <a:off x="1654175" y="4560888"/>
            <a:ext cx="409575"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or</a:t>
            </a:r>
          </a:p>
        </p:txBody>
      </p:sp>
      <p:sp>
        <p:nvSpPr>
          <p:cNvPr id="379928" name="Text Box 24"/>
          <p:cNvSpPr txBox="1">
            <a:spLocks noChangeArrowheads="1"/>
          </p:cNvSpPr>
          <p:nvPr/>
        </p:nvSpPr>
        <p:spPr bwMode="auto">
          <a:xfrm>
            <a:off x="1670050" y="5988050"/>
            <a:ext cx="6103938" cy="457200"/>
          </a:xfrm>
          <a:prstGeom prst="rect">
            <a:avLst/>
          </a:prstGeom>
          <a:solidFill>
            <a:srgbClr val="FFFF99"/>
          </a:solidFill>
          <a:ln w="12700">
            <a:solidFill>
              <a:srgbClr val="FFFF99"/>
            </a:solidFill>
            <a:miter lim="800000"/>
            <a:headEnd type="none" w="sm" len="sm"/>
            <a:tailEnd type="none" w="sm" len="sm"/>
          </a:ln>
          <a:effectLst/>
        </p:spPr>
        <p:txBody>
          <a:bodyPr>
            <a:spAutoFit/>
          </a:bodyPr>
          <a:lstStyle/>
          <a:p>
            <a:r>
              <a:rPr lang="en-US" sz="2000" dirty="0">
                <a:solidFill>
                  <a:schemeClr val="bg2"/>
                </a:solidFill>
              </a:rPr>
              <a:t>(The current </a:t>
            </a:r>
            <a:r>
              <a:rPr lang="en-US" sz="2400" i="1" dirty="0">
                <a:solidFill>
                  <a:schemeClr val="bg2"/>
                </a:solidFill>
                <a:latin typeface="Times New Roman" pitchFamily="18" charset="0"/>
              </a:rPr>
              <a:t>i</a:t>
            </a:r>
            <a:r>
              <a:rPr lang="en-US" sz="2400" i="1" baseline="-25000" dirty="0">
                <a:solidFill>
                  <a:schemeClr val="bg2"/>
                </a:solidFill>
                <a:latin typeface="Times New Roman" pitchFamily="18" charset="0"/>
              </a:rPr>
              <a:t>s</a:t>
            </a:r>
            <a:r>
              <a:rPr lang="en-US" sz="2400" dirty="0">
                <a:solidFill>
                  <a:schemeClr val="bg2"/>
                </a:solidFill>
              </a:rPr>
              <a:t> </a:t>
            </a:r>
            <a:r>
              <a:rPr lang="en-US" sz="2000" dirty="0" err="1">
                <a:solidFill>
                  <a:schemeClr val="bg2"/>
                </a:solidFill>
              </a:rPr>
              <a:t>is</a:t>
            </a:r>
            <a:r>
              <a:rPr lang="en-US" sz="2000" dirty="0">
                <a:solidFill>
                  <a:schemeClr val="bg2"/>
                </a:solidFill>
              </a:rPr>
              <a:t> the current though the surface </a:t>
            </a:r>
            <a:r>
              <a:rPr lang="en-US" sz="2400" i="1" dirty="0">
                <a:solidFill>
                  <a:schemeClr val="bg2"/>
                </a:solidFill>
                <a:latin typeface="Times New Roman" pitchFamily="18" charset="0"/>
              </a:rPr>
              <a:t>S.</a:t>
            </a:r>
            <a:r>
              <a:rPr lang="en-US" sz="2000" dirty="0">
                <a:solidFill>
                  <a:schemeClr val="bg2"/>
                </a:solidFill>
              </a:rPr>
              <a:t>)</a:t>
            </a:r>
          </a:p>
        </p:txBody>
      </p:sp>
      <p:sp>
        <p:nvSpPr>
          <p:cNvPr id="379929" name="Text Box 25"/>
          <p:cNvSpPr txBox="1">
            <a:spLocks noChangeArrowheads="1"/>
          </p:cNvSpPr>
          <p:nvPr/>
        </p:nvSpPr>
        <p:spPr bwMode="auto">
          <a:xfrm>
            <a:off x="363538" y="2855913"/>
            <a:ext cx="3330575"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Apply Stokes’s theorem:</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18</a:t>
            </a:fld>
            <a:endParaRPr lang="en-US" kern="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0" name="Rectangle 8"/>
          <p:cNvSpPr>
            <a:spLocks noChangeArrowheads="1"/>
          </p:cNvSpPr>
          <p:nvPr/>
        </p:nvSpPr>
        <p:spPr bwMode="auto">
          <a:xfrm>
            <a:off x="2056828" y="1170672"/>
            <a:ext cx="4121150" cy="1106488"/>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557056" name="Object 1024"/>
          <p:cNvGraphicFramePr>
            <a:graphicFrameLocks noChangeAspect="1"/>
          </p:cNvGraphicFramePr>
          <p:nvPr/>
        </p:nvGraphicFramePr>
        <p:xfrm>
          <a:off x="2260028" y="1165910"/>
          <a:ext cx="3832225" cy="1073150"/>
        </p:xfrm>
        <a:graphic>
          <a:graphicData uri="http://schemas.openxmlformats.org/presentationml/2006/ole">
            <p:oleObj spid="_x0000_s557056" name="Equation" r:id="rId4" imgW="1587240" imgH="444240" progId="Equation.DSMT4">
              <p:embed/>
            </p:oleObj>
          </a:graphicData>
        </a:graphic>
      </p:graphicFrame>
      <p:sp>
        <p:nvSpPr>
          <p:cNvPr id="397324" name="Text Box 12"/>
          <p:cNvSpPr txBox="1">
            <a:spLocks noChangeArrowheads="1"/>
          </p:cNvSpPr>
          <p:nvPr/>
        </p:nvSpPr>
        <p:spPr bwMode="auto">
          <a:xfrm>
            <a:off x="726622" y="2605995"/>
            <a:ext cx="7396163" cy="762000"/>
          </a:xfrm>
          <a:prstGeom prst="rect">
            <a:avLst/>
          </a:prstGeom>
          <a:noFill/>
          <a:ln w="12700">
            <a:noFill/>
            <a:miter lim="800000"/>
            <a:headEnd type="none" w="sm" len="sm"/>
            <a:tailEnd type="none" w="sm" len="sm"/>
          </a:ln>
          <a:effectLst/>
        </p:spPr>
        <p:txBody>
          <a:bodyPr>
            <a:spAutoFit/>
          </a:bodyPr>
          <a:lstStyle/>
          <a:p>
            <a:r>
              <a:rPr lang="en-US" sz="2000" b="1" dirty="0">
                <a:solidFill>
                  <a:schemeClr val="bg2"/>
                </a:solidFill>
              </a:rPr>
              <a:t>Note:</a:t>
            </a:r>
            <a:r>
              <a:rPr lang="en-US" sz="2000" dirty="0">
                <a:solidFill>
                  <a:schemeClr val="bg2"/>
                </a:solidFill>
              </a:rPr>
              <a:t> In </a:t>
            </a:r>
            <a:r>
              <a:rPr lang="en-US" sz="2000" dirty="0">
                <a:solidFill>
                  <a:schemeClr val="hlink"/>
                </a:solidFill>
              </a:rPr>
              <a:t>statics</a:t>
            </a:r>
            <a:r>
              <a:rPr lang="en-US" sz="2000" dirty="0">
                <a:solidFill>
                  <a:schemeClr val="bg2"/>
                </a:solidFill>
              </a:rPr>
              <a:t>, </a:t>
            </a:r>
            <a:r>
              <a:rPr lang="en-US" sz="2400" i="1" dirty="0">
                <a:solidFill>
                  <a:schemeClr val="bg2"/>
                </a:solidFill>
                <a:latin typeface="Times New Roman" pitchFamily="18" charset="0"/>
              </a:rPr>
              <a:t>i</a:t>
            </a:r>
            <a:r>
              <a:rPr lang="en-US" sz="2400" i="1" baseline="-25000" dirty="0">
                <a:solidFill>
                  <a:schemeClr val="bg2"/>
                </a:solidFill>
                <a:latin typeface="Times New Roman" pitchFamily="18" charset="0"/>
              </a:rPr>
              <a:t>s</a:t>
            </a:r>
            <a:r>
              <a:rPr lang="en-US" sz="2400" baseline="-25000" dirty="0">
                <a:solidFill>
                  <a:schemeClr val="bg2"/>
                </a:solidFill>
              </a:rPr>
              <a:t> </a:t>
            </a:r>
            <a:r>
              <a:rPr lang="en-US" sz="2000" baseline="-25000" dirty="0">
                <a:solidFill>
                  <a:schemeClr val="bg2"/>
                </a:solidFill>
              </a:rPr>
              <a:t> </a:t>
            </a:r>
            <a:r>
              <a:rPr lang="en-US" sz="2000" dirty="0" err="1">
                <a:solidFill>
                  <a:schemeClr val="bg2"/>
                </a:solidFill>
              </a:rPr>
              <a:t>is</a:t>
            </a:r>
            <a:r>
              <a:rPr lang="en-US" sz="2000" dirty="0">
                <a:solidFill>
                  <a:schemeClr val="bg2"/>
                </a:solidFill>
              </a:rPr>
              <a:t> independent of the shape of </a:t>
            </a:r>
            <a:r>
              <a:rPr lang="en-US" sz="2000" i="1" dirty="0">
                <a:solidFill>
                  <a:schemeClr val="bg2"/>
                </a:solidFill>
                <a:latin typeface="Times New Roman" pitchFamily="18" charset="0"/>
              </a:rPr>
              <a:t>S</a:t>
            </a:r>
            <a:r>
              <a:rPr lang="en-US" sz="2000" dirty="0">
                <a:solidFill>
                  <a:schemeClr val="bg2"/>
                </a:solidFill>
                <a:latin typeface="Times New Roman" pitchFamily="18" charset="0"/>
              </a:rPr>
              <a:t>,</a:t>
            </a:r>
            <a:r>
              <a:rPr lang="en-US" sz="2000" i="1" dirty="0">
                <a:solidFill>
                  <a:schemeClr val="bg2"/>
                </a:solidFill>
                <a:latin typeface="Times New Roman" pitchFamily="18" charset="0"/>
              </a:rPr>
              <a:t> </a:t>
            </a:r>
            <a:r>
              <a:rPr lang="en-US" sz="2000" dirty="0">
                <a:solidFill>
                  <a:schemeClr val="bg2"/>
                </a:solidFill>
              </a:rPr>
              <a:t>since the last term is zero and the LHS is independent of the shape of </a:t>
            </a:r>
            <a:r>
              <a:rPr lang="en-US" sz="2000" i="1" dirty="0">
                <a:solidFill>
                  <a:schemeClr val="bg2"/>
                </a:solidFill>
                <a:latin typeface="Times New Roman" pitchFamily="18" charset="0"/>
              </a:rPr>
              <a:t>S</a:t>
            </a:r>
            <a:r>
              <a:rPr lang="en-US" sz="2000" dirty="0">
                <a:solidFill>
                  <a:schemeClr val="bg2"/>
                </a:solidFill>
              </a:rPr>
              <a:t>.</a:t>
            </a:r>
          </a:p>
        </p:txBody>
      </p:sp>
      <p:sp>
        <p:nvSpPr>
          <p:cNvPr id="397326" name="Text Box 14"/>
          <p:cNvSpPr txBox="1">
            <a:spLocks noChangeArrowheads="1"/>
          </p:cNvSpPr>
          <p:nvPr/>
        </p:nvSpPr>
        <p:spPr bwMode="auto">
          <a:xfrm>
            <a:off x="6627241" y="1489760"/>
            <a:ext cx="1819275"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bg1"/>
                </a:solidFill>
              </a:rPr>
              <a:t>Ampere’s law</a:t>
            </a:r>
          </a:p>
        </p:txBody>
      </p:sp>
      <p:sp>
        <p:nvSpPr>
          <p:cNvPr id="397314" name="Rectangle 2"/>
          <p:cNvSpPr>
            <a:spLocks noChangeArrowheads="1"/>
          </p:cNvSpPr>
          <p:nvPr/>
        </p:nvSpPr>
        <p:spPr bwMode="auto">
          <a:xfrm>
            <a:off x="2306638" y="4354513"/>
            <a:ext cx="4068762" cy="10541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557057" name="Object 1025"/>
          <p:cNvGraphicFramePr>
            <a:graphicFrameLocks noChangeAspect="1"/>
          </p:cNvGraphicFramePr>
          <p:nvPr/>
        </p:nvGraphicFramePr>
        <p:xfrm>
          <a:off x="2603500" y="4368800"/>
          <a:ext cx="3497263" cy="1073150"/>
        </p:xfrm>
        <a:graphic>
          <a:graphicData uri="http://schemas.openxmlformats.org/presentationml/2006/ole">
            <p:oleObj spid="_x0000_s557057" name="Equation" r:id="rId5" imgW="1396800" imgH="444240" progId="Equation.DSMT4">
              <p:embed/>
            </p:oleObj>
          </a:graphicData>
        </a:graphic>
      </p:graphicFrame>
      <p:sp>
        <p:nvSpPr>
          <p:cNvPr id="397323" name="Text Box 11"/>
          <p:cNvSpPr txBox="1">
            <a:spLocks noChangeArrowheads="1"/>
          </p:cNvSpPr>
          <p:nvPr/>
        </p:nvSpPr>
        <p:spPr bwMode="auto">
          <a:xfrm>
            <a:off x="911678" y="3860573"/>
            <a:ext cx="121602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Similarly:</a:t>
            </a:r>
          </a:p>
        </p:txBody>
      </p:sp>
      <p:sp>
        <p:nvSpPr>
          <p:cNvPr id="397325" name="Text Box 13"/>
          <p:cNvSpPr txBox="1">
            <a:spLocks noChangeArrowheads="1"/>
          </p:cNvSpPr>
          <p:nvPr/>
        </p:nvSpPr>
        <p:spPr bwMode="auto">
          <a:xfrm>
            <a:off x="636588" y="5711825"/>
            <a:ext cx="7931150" cy="701675"/>
          </a:xfrm>
          <a:prstGeom prst="rect">
            <a:avLst/>
          </a:prstGeom>
          <a:noFill/>
          <a:ln w="12700">
            <a:noFill/>
            <a:miter lim="800000"/>
            <a:headEnd type="none" w="sm" len="sm"/>
            <a:tailEnd type="none" w="sm" len="sm"/>
          </a:ln>
          <a:effectLst/>
        </p:spPr>
        <p:txBody>
          <a:bodyPr>
            <a:spAutoFit/>
          </a:bodyPr>
          <a:lstStyle/>
          <a:p>
            <a:r>
              <a:rPr lang="en-US" sz="2000" b="1" dirty="0">
                <a:solidFill>
                  <a:schemeClr val="bg2"/>
                </a:solidFill>
              </a:rPr>
              <a:t>Note:</a:t>
            </a:r>
            <a:r>
              <a:rPr lang="en-US" sz="2000" dirty="0">
                <a:solidFill>
                  <a:schemeClr val="bg2"/>
                </a:solidFill>
              </a:rPr>
              <a:t> In </a:t>
            </a:r>
            <a:r>
              <a:rPr lang="en-US" sz="2000" dirty="0">
                <a:solidFill>
                  <a:schemeClr val="hlink"/>
                </a:solidFill>
              </a:rPr>
              <a:t>statics</a:t>
            </a:r>
            <a:r>
              <a:rPr lang="en-US" sz="2000" dirty="0">
                <a:solidFill>
                  <a:schemeClr val="bg2"/>
                </a:solidFill>
              </a:rPr>
              <a:t>, the voltage drop around a closed path is always zero (the voltage drop is unique).</a:t>
            </a:r>
          </a:p>
        </p:txBody>
      </p:sp>
      <p:sp>
        <p:nvSpPr>
          <p:cNvPr id="397327" name="Text Box 15"/>
          <p:cNvSpPr txBox="1">
            <a:spLocks noChangeArrowheads="1"/>
          </p:cNvSpPr>
          <p:nvPr/>
        </p:nvSpPr>
        <p:spPr bwMode="auto">
          <a:xfrm>
            <a:off x="6618619" y="4687888"/>
            <a:ext cx="1847850" cy="396875"/>
          </a:xfrm>
          <a:prstGeom prst="rect">
            <a:avLst/>
          </a:prstGeom>
          <a:noFill/>
          <a:ln w="12700">
            <a:noFill/>
            <a:miter lim="800000"/>
            <a:headEnd type="none" w="sm" len="sm"/>
            <a:tailEnd type="none" w="sm" len="sm"/>
          </a:ln>
          <a:effectLst/>
        </p:spPr>
        <p:txBody>
          <a:bodyPr wrap="none">
            <a:spAutoFit/>
          </a:bodyPr>
          <a:lstStyle/>
          <a:p>
            <a:r>
              <a:rPr lang="en-US" sz="2000" b="1" dirty="0">
                <a:solidFill>
                  <a:schemeClr val="bg1"/>
                </a:solidFill>
              </a:rPr>
              <a:t>Faraday’s law</a:t>
            </a:r>
          </a:p>
        </p:txBody>
      </p:sp>
      <p:sp>
        <p:nvSpPr>
          <p:cNvPr id="397328" name="Text Box 16"/>
          <p:cNvSpPr txBox="1">
            <a:spLocks noChangeArrowheads="1"/>
          </p:cNvSpPr>
          <p:nvPr/>
        </p:nvSpPr>
        <p:spPr bwMode="auto">
          <a:xfrm>
            <a:off x="254000" y="0"/>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Integral Forms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sp>
        <p:nvSpPr>
          <p:cNvPr id="14" name="Slide Number Placeholder 1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19</a:t>
            </a:fld>
            <a:endParaRPr lang="en-US" kern="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63" name="Rectangle 27"/>
          <p:cNvSpPr>
            <a:spLocks noChangeArrowheads="1"/>
          </p:cNvSpPr>
          <p:nvPr/>
        </p:nvSpPr>
        <p:spPr bwMode="auto">
          <a:xfrm>
            <a:off x="1076325" y="2717413"/>
            <a:ext cx="7200776" cy="375761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47138" name="Text Box 2"/>
          <p:cNvSpPr txBox="1">
            <a:spLocks noChangeArrowheads="1"/>
          </p:cNvSpPr>
          <p:nvPr/>
        </p:nvSpPr>
        <p:spPr bwMode="auto">
          <a:xfrm>
            <a:off x="2109149" y="0"/>
            <a:ext cx="49418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Maxwell’s Equations</a:t>
            </a:r>
          </a:p>
        </p:txBody>
      </p:sp>
      <p:graphicFrame>
        <p:nvGraphicFramePr>
          <p:cNvPr id="347166" name="Object 30"/>
          <p:cNvGraphicFramePr>
            <a:graphicFrameLocks noChangeAspect="1"/>
          </p:cNvGraphicFramePr>
          <p:nvPr/>
        </p:nvGraphicFramePr>
        <p:xfrm>
          <a:off x="1631950" y="5847963"/>
          <a:ext cx="6434138" cy="555625"/>
        </p:xfrm>
        <a:graphic>
          <a:graphicData uri="http://schemas.openxmlformats.org/presentationml/2006/ole">
            <p:oleObj spid="_x0000_s347166" name="Equation" r:id="rId4" imgW="2501640" imgH="215640" progId="Equation.DSMT4">
              <p:embed/>
            </p:oleObj>
          </a:graphicData>
        </a:graphic>
      </p:graphicFrame>
      <p:graphicFrame>
        <p:nvGraphicFramePr>
          <p:cNvPr id="347204" name="Object 68"/>
          <p:cNvGraphicFramePr>
            <a:graphicFrameLocks noChangeAspect="1"/>
          </p:cNvGraphicFramePr>
          <p:nvPr/>
        </p:nvGraphicFramePr>
        <p:xfrm>
          <a:off x="1584325" y="4873238"/>
          <a:ext cx="4843463" cy="574675"/>
        </p:xfrm>
        <a:graphic>
          <a:graphicData uri="http://schemas.openxmlformats.org/presentationml/2006/ole">
            <p:oleObj spid="_x0000_s347204" name="Equation" r:id="rId5" imgW="1930320" imgH="228600" progId="Equation.DSMT4">
              <p:embed/>
            </p:oleObj>
          </a:graphicData>
        </a:graphic>
      </p:graphicFrame>
      <p:graphicFrame>
        <p:nvGraphicFramePr>
          <p:cNvPr id="347205" name="Object 69"/>
          <p:cNvGraphicFramePr>
            <a:graphicFrameLocks noChangeAspect="1"/>
          </p:cNvGraphicFramePr>
          <p:nvPr/>
        </p:nvGraphicFramePr>
        <p:xfrm>
          <a:off x="1263650" y="3761988"/>
          <a:ext cx="5397500" cy="977900"/>
        </p:xfrm>
        <a:graphic>
          <a:graphicData uri="http://schemas.openxmlformats.org/presentationml/2006/ole">
            <p:oleObj spid="_x0000_s347205" name="Equation" r:id="rId6" imgW="2171520" imgH="393480" progId="Equation.DSMT4">
              <p:embed/>
            </p:oleObj>
          </a:graphicData>
        </a:graphic>
      </p:graphicFrame>
      <p:graphicFrame>
        <p:nvGraphicFramePr>
          <p:cNvPr id="347206" name="Object 70"/>
          <p:cNvGraphicFramePr>
            <a:graphicFrameLocks noChangeAspect="1"/>
          </p:cNvGraphicFramePr>
          <p:nvPr/>
        </p:nvGraphicFramePr>
        <p:xfrm>
          <a:off x="1452563" y="2792025"/>
          <a:ext cx="5327650" cy="995363"/>
        </p:xfrm>
        <a:graphic>
          <a:graphicData uri="http://schemas.openxmlformats.org/presentationml/2006/ole">
            <p:oleObj spid="_x0000_s347206" name="Equation" r:id="rId7" imgW="2108160" imgH="393480" progId="Equation.DSMT4">
              <p:embed/>
            </p:oleObj>
          </a:graphicData>
        </a:graphic>
      </p:graphicFrame>
      <p:graphicFrame>
        <p:nvGraphicFramePr>
          <p:cNvPr id="347207" name="Object 71"/>
          <p:cNvGraphicFramePr>
            <a:graphicFrameLocks noChangeAspect="1"/>
          </p:cNvGraphicFramePr>
          <p:nvPr/>
        </p:nvGraphicFramePr>
        <p:xfrm>
          <a:off x="1562740" y="1028309"/>
          <a:ext cx="5773737" cy="1320800"/>
        </p:xfrm>
        <a:graphic>
          <a:graphicData uri="http://schemas.openxmlformats.org/presentationml/2006/ole">
            <p:oleObj spid="_x0000_s347207" name="Equation" r:id="rId8" imgW="2552400" imgH="58392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a:t>
            </a:fld>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47205"/>
                                        </p:tgtEl>
                                        <p:attrNameLst>
                                          <p:attrName>style.visibility</p:attrName>
                                        </p:attrNameLst>
                                      </p:cBhvr>
                                      <p:to>
                                        <p:strVal val="visible"/>
                                      </p:to>
                                    </p:set>
                                    <p:animEffect transition="in" filter="blinds(horizontal)">
                                      <p:cBhvr>
                                        <p:cTn id="11" dur="500"/>
                                        <p:tgtEl>
                                          <p:spTgt spid="34720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47204"/>
                                        </p:tgtEl>
                                        <p:attrNameLst>
                                          <p:attrName>style.visibility</p:attrName>
                                        </p:attrNameLst>
                                      </p:cBhvr>
                                      <p:to>
                                        <p:strVal val="visible"/>
                                      </p:to>
                                    </p:set>
                                    <p:animEffect transition="in" filter="box(in)">
                                      <p:cBhvr>
                                        <p:cTn id="16" dur="500"/>
                                        <p:tgtEl>
                                          <p:spTgt spid="34720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47166"/>
                                        </p:tgtEl>
                                        <p:attrNameLst>
                                          <p:attrName>style.visibility</p:attrName>
                                        </p:attrNameLst>
                                      </p:cBhvr>
                                      <p:to>
                                        <p:strVal val="visible"/>
                                      </p:to>
                                    </p:set>
                                    <p:anim calcmode="lin" valueType="num">
                                      <p:cBhvr additive="base">
                                        <p:cTn id="21" dur="500" fill="hold"/>
                                        <p:tgtEl>
                                          <p:spTgt spid="347166"/>
                                        </p:tgtEl>
                                        <p:attrNameLst>
                                          <p:attrName>ppt_x</p:attrName>
                                        </p:attrNameLst>
                                      </p:cBhvr>
                                      <p:tavLst>
                                        <p:tav tm="0">
                                          <p:val>
                                            <p:strVal val="1+#ppt_w/2"/>
                                          </p:val>
                                        </p:tav>
                                        <p:tav tm="100000">
                                          <p:val>
                                            <p:strVal val="#ppt_x"/>
                                          </p:val>
                                        </p:tav>
                                      </p:tavLst>
                                    </p:anim>
                                    <p:anim calcmode="lin" valueType="num">
                                      <p:cBhvr additive="base">
                                        <p:cTn id="22" dur="500" fill="hold"/>
                                        <p:tgtEl>
                                          <p:spTgt spid="347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50" name="Rectangle 26"/>
          <p:cNvSpPr>
            <a:spLocks noChangeArrowheads="1"/>
          </p:cNvSpPr>
          <p:nvPr/>
        </p:nvSpPr>
        <p:spPr bwMode="auto">
          <a:xfrm>
            <a:off x="4305300" y="2590800"/>
            <a:ext cx="4470400" cy="1854200"/>
          </a:xfrm>
          <a:prstGeom prst="rect">
            <a:avLst/>
          </a:prstGeom>
          <a:solidFill>
            <a:srgbClr val="DDDDDD"/>
          </a:solidFill>
          <a:ln w="12700">
            <a:solidFill>
              <a:schemeClr val="tx1"/>
            </a:solidFill>
            <a:miter lim="800000"/>
            <a:headEnd type="none" w="sm" len="sm"/>
            <a:tailEnd type="none" w="sm" len="sm"/>
          </a:ln>
          <a:effectLst/>
        </p:spPr>
        <p:txBody>
          <a:bodyPr wrap="none" anchor="ctr"/>
          <a:lstStyle/>
          <a:p>
            <a:endParaRPr lang="en-US"/>
          </a:p>
        </p:txBody>
      </p:sp>
      <p:sp>
        <p:nvSpPr>
          <p:cNvPr id="538629" name="Text Box 5"/>
          <p:cNvSpPr txBox="1">
            <a:spLocks noChangeArrowheads="1"/>
          </p:cNvSpPr>
          <p:nvPr/>
        </p:nvSpPr>
        <p:spPr bwMode="auto">
          <a:xfrm>
            <a:off x="4811713" y="1106488"/>
            <a:ext cx="2424112"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bg1"/>
                </a:solidFill>
              </a:rPr>
              <a:t>Electric Gauss law</a:t>
            </a:r>
          </a:p>
        </p:txBody>
      </p:sp>
      <p:sp>
        <p:nvSpPr>
          <p:cNvPr id="538635" name="Text Box 11"/>
          <p:cNvSpPr txBox="1">
            <a:spLocks noChangeArrowheads="1"/>
          </p:cNvSpPr>
          <p:nvPr/>
        </p:nvSpPr>
        <p:spPr bwMode="auto">
          <a:xfrm>
            <a:off x="254000" y="-4695"/>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Integral Forms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graphicFrame>
        <p:nvGraphicFramePr>
          <p:cNvPr id="538636" name="Object 12"/>
          <p:cNvGraphicFramePr>
            <a:graphicFrameLocks noChangeAspect="1"/>
          </p:cNvGraphicFramePr>
          <p:nvPr/>
        </p:nvGraphicFramePr>
        <p:xfrm>
          <a:off x="2867025" y="1019175"/>
          <a:ext cx="1563688" cy="563563"/>
        </p:xfrm>
        <a:graphic>
          <a:graphicData uri="http://schemas.openxmlformats.org/presentationml/2006/ole">
            <p:oleObj spid="_x0000_s538636" name="Equation" r:id="rId4" imgW="634680" imgH="228600" progId="Equation.DSMT4">
              <p:embed/>
            </p:oleObj>
          </a:graphicData>
        </a:graphic>
      </p:graphicFrame>
      <p:sp>
        <p:nvSpPr>
          <p:cNvPr id="538637" name="Text Box 13"/>
          <p:cNvSpPr txBox="1">
            <a:spLocks noChangeArrowheads="1"/>
          </p:cNvSpPr>
          <p:nvPr/>
        </p:nvSpPr>
        <p:spPr bwMode="auto">
          <a:xfrm>
            <a:off x="4564063" y="2093913"/>
            <a:ext cx="2751137" cy="396875"/>
          </a:xfrm>
          <a:prstGeom prst="rect">
            <a:avLst/>
          </a:prstGeom>
          <a:noFill/>
          <a:ln w="12700">
            <a:noFill/>
            <a:miter lim="800000"/>
            <a:headEnd type="none" w="sm" len="sm"/>
            <a:tailEnd type="none" w="sm" len="sm"/>
          </a:ln>
          <a:effectLst/>
        </p:spPr>
        <p:txBody>
          <a:bodyPr>
            <a:spAutoFit/>
          </a:bodyPr>
          <a:lstStyle/>
          <a:p>
            <a:r>
              <a:rPr lang="en-US" sz="2000" b="1">
                <a:solidFill>
                  <a:schemeClr val="bg1"/>
                </a:solidFill>
              </a:rPr>
              <a:t>Divergence theorem:</a:t>
            </a:r>
          </a:p>
        </p:txBody>
      </p:sp>
      <p:graphicFrame>
        <p:nvGraphicFramePr>
          <p:cNvPr id="538646" name="Object 22"/>
          <p:cNvGraphicFramePr>
            <a:graphicFrameLocks noChangeAspect="1"/>
          </p:cNvGraphicFramePr>
          <p:nvPr/>
        </p:nvGraphicFramePr>
        <p:xfrm>
          <a:off x="4502150" y="2751138"/>
          <a:ext cx="3952875" cy="1593850"/>
        </p:xfrm>
        <a:graphic>
          <a:graphicData uri="http://schemas.openxmlformats.org/presentationml/2006/ole">
            <p:oleObj spid="_x0000_s538646" name="Equation" r:id="rId5" imgW="1574640" imgH="634680" progId="Equation.DSMT4">
              <p:embed/>
            </p:oleObj>
          </a:graphicData>
        </a:graphic>
      </p:graphicFrame>
      <p:grpSp>
        <p:nvGrpSpPr>
          <p:cNvPr id="538651" name="Group 27"/>
          <p:cNvGrpSpPr>
            <a:grpSpLocks/>
          </p:cNvGrpSpPr>
          <p:nvPr/>
        </p:nvGrpSpPr>
        <p:grpSpPr bwMode="auto">
          <a:xfrm>
            <a:off x="195263" y="1898650"/>
            <a:ext cx="3556000" cy="2817813"/>
            <a:chOff x="203" y="1380"/>
            <a:chExt cx="2240" cy="1775"/>
          </a:xfrm>
        </p:grpSpPr>
        <p:sp>
          <p:nvSpPr>
            <p:cNvPr id="538638" name="Freeform 14"/>
            <p:cNvSpPr>
              <a:spLocks/>
            </p:cNvSpPr>
            <p:nvPr/>
          </p:nvSpPr>
          <p:spPr bwMode="auto">
            <a:xfrm>
              <a:off x="203" y="1678"/>
              <a:ext cx="1997" cy="1477"/>
            </a:xfrm>
            <a:custGeom>
              <a:avLst/>
              <a:gdLst/>
              <a:ahLst/>
              <a:cxnLst>
                <a:cxn ang="0">
                  <a:pos x="1845" y="226"/>
                </a:cxn>
                <a:cxn ang="0">
                  <a:pos x="1989" y="474"/>
                </a:cxn>
                <a:cxn ang="0">
                  <a:pos x="1797" y="706"/>
                </a:cxn>
                <a:cxn ang="0">
                  <a:pos x="1373" y="802"/>
                </a:cxn>
                <a:cxn ang="0">
                  <a:pos x="1269" y="954"/>
                </a:cxn>
                <a:cxn ang="0">
                  <a:pos x="1517" y="1098"/>
                </a:cxn>
                <a:cxn ang="0">
                  <a:pos x="1693" y="1314"/>
                </a:cxn>
                <a:cxn ang="0">
                  <a:pos x="1437" y="1466"/>
                </a:cxn>
                <a:cxn ang="0">
                  <a:pos x="757" y="1378"/>
                </a:cxn>
                <a:cxn ang="0">
                  <a:pos x="261" y="1090"/>
                </a:cxn>
                <a:cxn ang="0">
                  <a:pos x="29" y="738"/>
                </a:cxn>
                <a:cxn ang="0">
                  <a:pos x="85" y="410"/>
                </a:cxn>
                <a:cxn ang="0">
                  <a:pos x="379" y="143"/>
                </a:cxn>
                <a:cxn ang="0">
                  <a:pos x="628" y="50"/>
                </a:cxn>
                <a:cxn ang="0">
                  <a:pos x="951" y="4"/>
                </a:cxn>
                <a:cxn ang="0">
                  <a:pos x="1305" y="24"/>
                </a:cxn>
                <a:cxn ang="0">
                  <a:pos x="1701" y="146"/>
                </a:cxn>
                <a:cxn ang="0">
                  <a:pos x="1837" y="226"/>
                </a:cxn>
              </a:cxnLst>
              <a:rect l="0" t="0" r="r" b="b"/>
              <a:pathLst>
                <a:path w="1997" h="1477">
                  <a:moveTo>
                    <a:pt x="1845" y="226"/>
                  </a:moveTo>
                  <a:cubicBezTo>
                    <a:pt x="1869" y="267"/>
                    <a:pt x="1997" y="394"/>
                    <a:pt x="1989" y="474"/>
                  </a:cubicBezTo>
                  <a:cubicBezTo>
                    <a:pt x="1981" y="554"/>
                    <a:pt x="1900" y="651"/>
                    <a:pt x="1797" y="706"/>
                  </a:cubicBezTo>
                  <a:cubicBezTo>
                    <a:pt x="1694" y="761"/>
                    <a:pt x="1461" y="761"/>
                    <a:pt x="1373" y="802"/>
                  </a:cubicBezTo>
                  <a:cubicBezTo>
                    <a:pt x="1285" y="843"/>
                    <a:pt x="1245" y="905"/>
                    <a:pt x="1269" y="954"/>
                  </a:cubicBezTo>
                  <a:cubicBezTo>
                    <a:pt x="1293" y="1003"/>
                    <a:pt x="1446" y="1038"/>
                    <a:pt x="1517" y="1098"/>
                  </a:cubicBezTo>
                  <a:cubicBezTo>
                    <a:pt x="1588" y="1158"/>
                    <a:pt x="1706" y="1253"/>
                    <a:pt x="1693" y="1314"/>
                  </a:cubicBezTo>
                  <a:cubicBezTo>
                    <a:pt x="1680" y="1375"/>
                    <a:pt x="1593" y="1455"/>
                    <a:pt x="1437" y="1466"/>
                  </a:cubicBezTo>
                  <a:cubicBezTo>
                    <a:pt x="1281" y="1477"/>
                    <a:pt x="953" y="1441"/>
                    <a:pt x="757" y="1378"/>
                  </a:cubicBezTo>
                  <a:cubicBezTo>
                    <a:pt x="561" y="1315"/>
                    <a:pt x="382" y="1197"/>
                    <a:pt x="261" y="1090"/>
                  </a:cubicBezTo>
                  <a:cubicBezTo>
                    <a:pt x="140" y="983"/>
                    <a:pt x="58" y="851"/>
                    <a:pt x="29" y="738"/>
                  </a:cubicBezTo>
                  <a:cubicBezTo>
                    <a:pt x="0" y="625"/>
                    <a:pt x="27" y="509"/>
                    <a:pt x="85" y="410"/>
                  </a:cubicBezTo>
                  <a:cubicBezTo>
                    <a:pt x="143" y="311"/>
                    <a:pt x="289" y="203"/>
                    <a:pt x="379" y="143"/>
                  </a:cubicBezTo>
                  <a:cubicBezTo>
                    <a:pt x="469" y="83"/>
                    <a:pt x="533" y="73"/>
                    <a:pt x="628" y="50"/>
                  </a:cubicBezTo>
                  <a:cubicBezTo>
                    <a:pt x="724" y="27"/>
                    <a:pt x="838" y="9"/>
                    <a:pt x="951" y="4"/>
                  </a:cubicBezTo>
                  <a:cubicBezTo>
                    <a:pt x="1063" y="0"/>
                    <a:pt x="1180" y="0"/>
                    <a:pt x="1305" y="24"/>
                  </a:cubicBezTo>
                  <a:cubicBezTo>
                    <a:pt x="1430" y="48"/>
                    <a:pt x="1612" y="112"/>
                    <a:pt x="1701" y="146"/>
                  </a:cubicBezTo>
                  <a:cubicBezTo>
                    <a:pt x="1790" y="180"/>
                    <a:pt x="1809" y="209"/>
                    <a:pt x="1837" y="226"/>
                  </a:cubicBezTo>
                </a:path>
              </a:pathLst>
            </a:custGeom>
            <a:solidFill>
              <a:srgbClr val="99CCFF">
                <a:alpha val="36000"/>
              </a:srgbClr>
            </a:solidFill>
            <a:ln w="28575" cap="flat" cmpd="sng">
              <a:solidFill>
                <a:schemeClr val="bg2"/>
              </a:solidFill>
              <a:prstDash val="solid"/>
              <a:round/>
              <a:headEnd type="none" w="sm" len="sm"/>
              <a:tailEnd type="none" w="sm" len="sm"/>
            </a:ln>
            <a:effectLst/>
          </p:spPr>
          <p:txBody>
            <a:bodyPr wrap="none"/>
            <a:lstStyle/>
            <a:p>
              <a:endParaRPr lang="en-US"/>
            </a:p>
          </p:txBody>
        </p:sp>
        <p:sp>
          <p:nvSpPr>
            <p:cNvPr id="538639" name="Rectangle 15"/>
            <p:cNvSpPr>
              <a:spLocks noChangeArrowheads="1"/>
            </p:cNvSpPr>
            <p:nvPr/>
          </p:nvSpPr>
          <p:spPr bwMode="auto">
            <a:xfrm>
              <a:off x="1318" y="1380"/>
              <a:ext cx="8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S</a:t>
              </a:r>
              <a:r>
                <a:rPr lang="en-US" sz="2000" i="1">
                  <a:solidFill>
                    <a:schemeClr val="bg2"/>
                  </a:solidFill>
                  <a:latin typeface="Times New Roman" pitchFamily="18" charset="0"/>
                  <a:sym typeface="Symbol" pitchFamily="18" charset="2"/>
                </a:rPr>
                <a:t> </a:t>
              </a:r>
              <a:r>
                <a:rPr lang="en-US" sz="2000">
                  <a:solidFill>
                    <a:schemeClr val="bg2"/>
                  </a:solidFill>
                  <a:sym typeface="Symbol" pitchFamily="18" charset="2"/>
                </a:rPr>
                <a:t>(closed)</a:t>
              </a:r>
              <a:endParaRPr lang="en-US" sz="2000" baseline="-25000">
                <a:solidFill>
                  <a:schemeClr val="bg2"/>
                </a:solidFill>
              </a:endParaRPr>
            </a:p>
          </p:txBody>
        </p:sp>
        <p:sp>
          <p:nvSpPr>
            <p:cNvPr id="538640" name="Line 16"/>
            <p:cNvSpPr>
              <a:spLocks noChangeShapeType="1"/>
            </p:cNvSpPr>
            <p:nvPr/>
          </p:nvSpPr>
          <p:spPr bwMode="auto">
            <a:xfrm flipV="1">
              <a:off x="2010" y="1922"/>
              <a:ext cx="283" cy="160"/>
            </a:xfrm>
            <a:prstGeom prst="line">
              <a:avLst/>
            </a:prstGeom>
            <a:noFill/>
            <a:ln w="38100">
              <a:solidFill>
                <a:schemeClr val="bg2"/>
              </a:solidFill>
              <a:round/>
              <a:headEnd type="oval" w="med" len="med"/>
              <a:tailEnd type="triangle" w="med" len="med"/>
            </a:ln>
            <a:effectLst/>
          </p:spPr>
          <p:txBody>
            <a:bodyPr wrap="none"/>
            <a:lstStyle/>
            <a:p>
              <a:endParaRPr lang="en-US"/>
            </a:p>
          </p:txBody>
        </p:sp>
        <p:graphicFrame>
          <p:nvGraphicFramePr>
            <p:cNvPr id="538641" name="Object 17"/>
            <p:cNvGraphicFramePr>
              <a:graphicFrameLocks noChangeAspect="1"/>
            </p:cNvGraphicFramePr>
            <p:nvPr/>
          </p:nvGraphicFramePr>
          <p:xfrm>
            <a:off x="2317" y="1912"/>
            <a:ext cx="126" cy="242"/>
          </p:xfrm>
          <a:graphic>
            <a:graphicData uri="http://schemas.openxmlformats.org/presentationml/2006/ole">
              <p:oleObj spid="_x0000_s538641" name="Equation" r:id="rId6" imgW="126720" imgH="203040" progId="Equation.DSMT4">
                <p:embed/>
              </p:oleObj>
            </a:graphicData>
          </a:graphic>
        </p:graphicFrame>
        <p:sp>
          <p:nvSpPr>
            <p:cNvPr id="538642" name="Freeform 18"/>
            <p:cNvSpPr>
              <a:spLocks/>
            </p:cNvSpPr>
            <p:nvPr/>
          </p:nvSpPr>
          <p:spPr bwMode="auto">
            <a:xfrm rot="-300786">
              <a:off x="657" y="2232"/>
              <a:ext cx="1228" cy="13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538643" name="Freeform 19"/>
            <p:cNvSpPr>
              <a:spLocks/>
            </p:cNvSpPr>
            <p:nvPr/>
          </p:nvSpPr>
          <p:spPr bwMode="auto">
            <a:xfrm rot="-300786">
              <a:off x="762" y="2093"/>
              <a:ext cx="1050" cy="111"/>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538644" name="Freeform 20"/>
            <p:cNvSpPr>
              <a:spLocks/>
            </p:cNvSpPr>
            <p:nvPr/>
          </p:nvSpPr>
          <p:spPr bwMode="auto">
            <a:xfrm rot="-300786">
              <a:off x="868" y="1853"/>
              <a:ext cx="781" cy="8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538645" name="Rectangle 21"/>
            <p:cNvSpPr>
              <a:spLocks noChangeArrowheads="1"/>
            </p:cNvSpPr>
            <p:nvPr/>
          </p:nvSpPr>
          <p:spPr bwMode="auto">
            <a:xfrm>
              <a:off x="942" y="2468"/>
              <a:ext cx="233"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V</a:t>
              </a:r>
              <a:endParaRPr lang="en-US" sz="2000" baseline="-25000">
                <a:solidFill>
                  <a:schemeClr val="bg2"/>
                </a:solidFill>
              </a:endParaRPr>
            </a:p>
          </p:txBody>
        </p:sp>
        <p:sp>
          <p:nvSpPr>
            <p:cNvPr id="538647" name="Freeform 23"/>
            <p:cNvSpPr>
              <a:spLocks/>
            </p:cNvSpPr>
            <p:nvPr/>
          </p:nvSpPr>
          <p:spPr bwMode="auto">
            <a:xfrm rot="-515132">
              <a:off x="1212" y="2940"/>
              <a:ext cx="585" cy="96"/>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grpSp>
      <p:graphicFrame>
        <p:nvGraphicFramePr>
          <p:cNvPr id="538648" name="Object 24"/>
          <p:cNvGraphicFramePr>
            <a:graphicFrameLocks noChangeAspect="1"/>
          </p:cNvGraphicFramePr>
          <p:nvPr/>
        </p:nvGraphicFramePr>
        <p:xfrm>
          <a:off x="1030288" y="5695950"/>
          <a:ext cx="2832100" cy="858838"/>
        </p:xfrm>
        <a:graphic>
          <a:graphicData uri="http://schemas.openxmlformats.org/presentationml/2006/ole">
            <p:oleObj spid="_x0000_s538648" name="Equation" r:id="rId7" imgW="1257120" imgH="380880" progId="Equation.DSMT4">
              <p:embed/>
            </p:oleObj>
          </a:graphicData>
        </a:graphic>
      </p:graphicFrame>
      <p:graphicFrame>
        <p:nvGraphicFramePr>
          <p:cNvPr id="538649" name="Object 25"/>
          <p:cNvGraphicFramePr>
            <a:graphicFrameLocks noChangeAspect="1"/>
          </p:cNvGraphicFramePr>
          <p:nvPr/>
        </p:nvGraphicFramePr>
        <p:xfrm>
          <a:off x="6189663" y="5294094"/>
          <a:ext cx="2316162" cy="858838"/>
        </p:xfrm>
        <a:graphic>
          <a:graphicData uri="http://schemas.openxmlformats.org/presentationml/2006/ole">
            <p:oleObj spid="_x0000_s538649" name="Equation" r:id="rId8" imgW="1028520" imgH="380880" progId="Equation.DSMT4">
              <p:embed/>
            </p:oleObj>
          </a:graphicData>
        </a:graphic>
      </p:graphicFrame>
      <p:sp>
        <p:nvSpPr>
          <p:cNvPr id="538652" name="Text Box 28"/>
          <p:cNvSpPr txBox="1">
            <a:spLocks noChangeArrowheads="1"/>
          </p:cNvSpPr>
          <p:nvPr/>
        </p:nvSpPr>
        <p:spPr bwMode="auto">
          <a:xfrm>
            <a:off x="215900" y="4976813"/>
            <a:ext cx="4940300" cy="641350"/>
          </a:xfrm>
          <a:prstGeom prst="rect">
            <a:avLst/>
          </a:prstGeom>
          <a:noFill/>
          <a:ln w="12700">
            <a:noFill/>
            <a:miter lim="800000"/>
            <a:headEnd type="none" w="sm" len="sm"/>
            <a:tailEnd type="none" w="sm" len="sm"/>
          </a:ln>
          <a:effectLst/>
        </p:spPr>
        <p:txBody>
          <a:bodyPr>
            <a:spAutoFit/>
          </a:bodyPr>
          <a:lstStyle/>
          <a:p>
            <a:r>
              <a:rPr lang="en-US">
                <a:solidFill>
                  <a:schemeClr val="bg1"/>
                </a:solidFill>
              </a:rPr>
              <a:t>Integrate the electric Gauss law throughout </a:t>
            </a:r>
            <a:r>
              <a:rPr lang="en-US" i="1">
                <a:solidFill>
                  <a:schemeClr val="bg1"/>
                </a:solidFill>
                <a:latin typeface="Times New Roman" pitchFamily="18" charset="0"/>
              </a:rPr>
              <a:t>V </a:t>
            </a:r>
            <a:r>
              <a:rPr lang="en-US">
                <a:solidFill>
                  <a:schemeClr val="bg1"/>
                </a:solidFill>
              </a:rPr>
              <a:t>and apply the divergence theorem:</a:t>
            </a:r>
          </a:p>
        </p:txBody>
      </p:sp>
      <p:sp>
        <p:nvSpPr>
          <p:cNvPr id="538653" name="Text Box 29"/>
          <p:cNvSpPr txBox="1">
            <a:spLocks noChangeArrowheads="1"/>
          </p:cNvSpPr>
          <p:nvPr/>
        </p:nvSpPr>
        <p:spPr bwMode="auto">
          <a:xfrm>
            <a:off x="6464300" y="4765457"/>
            <a:ext cx="2019300" cy="366712"/>
          </a:xfrm>
          <a:prstGeom prst="rect">
            <a:avLst/>
          </a:prstGeom>
          <a:noFill/>
          <a:ln w="12700">
            <a:noFill/>
            <a:miter lim="800000"/>
            <a:headEnd type="none" w="sm" len="sm"/>
            <a:tailEnd type="none" w="sm" len="sm"/>
          </a:ln>
          <a:effectLst/>
        </p:spPr>
        <p:txBody>
          <a:bodyPr>
            <a:spAutoFit/>
          </a:bodyPr>
          <a:lstStyle/>
          <a:p>
            <a:r>
              <a:rPr lang="en-US">
                <a:solidFill>
                  <a:schemeClr val="bg1"/>
                </a:solidFill>
              </a:rPr>
              <a:t>Hence we have</a:t>
            </a:r>
          </a:p>
        </p:txBody>
      </p:sp>
      <p:sp>
        <p:nvSpPr>
          <p:cNvPr id="24" name="Slide Number Placeholder 2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20</a:t>
            </a:fld>
            <a:endParaRPr lang="en-US" kern="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4214813" y="1627188"/>
            <a:ext cx="2608262"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bg1"/>
                </a:solidFill>
              </a:rPr>
              <a:t>Magnetic Gauss law</a:t>
            </a:r>
          </a:p>
        </p:txBody>
      </p:sp>
      <p:sp>
        <p:nvSpPr>
          <p:cNvPr id="540675" name="Text Box 3"/>
          <p:cNvSpPr txBox="1">
            <a:spLocks noChangeArrowheads="1"/>
          </p:cNvSpPr>
          <p:nvPr/>
        </p:nvSpPr>
        <p:spPr bwMode="auto">
          <a:xfrm>
            <a:off x="254000" y="200025"/>
            <a:ext cx="8890000"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Integral Forms of Maxwell’s Eqs. (cont.)</a:t>
            </a:r>
          </a:p>
        </p:txBody>
      </p:sp>
      <p:graphicFrame>
        <p:nvGraphicFramePr>
          <p:cNvPr id="540676" name="Object 4"/>
          <p:cNvGraphicFramePr>
            <a:graphicFrameLocks noChangeAspect="1"/>
          </p:cNvGraphicFramePr>
          <p:nvPr/>
        </p:nvGraphicFramePr>
        <p:xfrm>
          <a:off x="2420938" y="1604963"/>
          <a:ext cx="1438275" cy="533400"/>
        </p:xfrm>
        <a:graphic>
          <a:graphicData uri="http://schemas.openxmlformats.org/presentationml/2006/ole">
            <p:oleObj spid="_x0000_s540676" name="Equation" r:id="rId4" imgW="583920" imgH="215640" progId="Equation.DSMT4">
              <p:embed/>
            </p:oleObj>
          </a:graphicData>
        </a:graphic>
      </p:graphicFrame>
      <p:graphicFrame>
        <p:nvGraphicFramePr>
          <p:cNvPr id="540689" name="Object 17"/>
          <p:cNvGraphicFramePr>
            <a:graphicFrameLocks noChangeAspect="1"/>
          </p:cNvGraphicFramePr>
          <p:nvPr/>
        </p:nvGraphicFramePr>
        <p:xfrm>
          <a:off x="3198813" y="3689350"/>
          <a:ext cx="1971675" cy="858838"/>
        </p:xfrm>
        <a:graphic>
          <a:graphicData uri="http://schemas.openxmlformats.org/presentationml/2006/ole">
            <p:oleObj spid="_x0000_s540689" name="Equation" r:id="rId5" imgW="876240" imgH="380880" progId="Equation.DSMT4">
              <p:embed/>
            </p:oleObj>
          </a:graphicData>
        </a:graphic>
      </p:graphicFrame>
      <p:sp>
        <p:nvSpPr>
          <p:cNvPr id="540690" name="AutoShape 18"/>
          <p:cNvSpPr>
            <a:spLocks noChangeArrowheads="1"/>
          </p:cNvSpPr>
          <p:nvPr/>
        </p:nvSpPr>
        <p:spPr bwMode="auto">
          <a:xfrm>
            <a:off x="4000500" y="2578100"/>
            <a:ext cx="495300" cy="685800"/>
          </a:xfrm>
          <a:prstGeom prst="downArrow">
            <a:avLst>
              <a:gd name="adj1" fmla="val 50000"/>
              <a:gd name="adj2" fmla="val 34615"/>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sp>
        <p:nvSpPr>
          <p:cNvPr id="540691" name="Text Box 19"/>
          <p:cNvSpPr txBox="1">
            <a:spLocks noChangeArrowheads="1"/>
          </p:cNvSpPr>
          <p:nvPr/>
        </p:nvSpPr>
        <p:spPr bwMode="auto">
          <a:xfrm>
            <a:off x="4772025" y="2656838"/>
            <a:ext cx="2838450" cy="366712"/>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Apply divergence theorem</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21</a:t>
            </a:fld>
            <a:endParaRPr lang="en-US" kern="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371" name="Object 3"/>
          <p:cNvGraphicFramePr>
            <a:graphicFrameLocks noChangeAspect="1"/>
          </p:cNvGraphicFramePr>
          <p:nvPr/>
        </p:nvGraphicFramePr>
        <p:xfrm>
          <a:off x="1512660" y="4781778"/>
          <a:ext cx="6257925" cy="1068387"/>
        </p:xfrm>
        <a:graphic>
          <a:graphicData uri="http://schemas.openxmlformats.org/presentationml/2006/ole">
            <p:oleObj spid="_x0000_s442371" name="Equation" r:id="rId4" imgW="3124080" imgH="533160" progId="Equation.DSMT4">
              <p:embed/>
            </p:oleObj>
          </a:graphicData>
        </a:graphic>
      </p:graphicFrame>
      <p:sp>
        <p:nvSpPr>
          <p:cNvPr id="442380" name="Text Box 12"/>
          <p:cNvSpPr txBox="1">
            <a:spLocks noChangeArrowheads="1"/>
          </p:cNvSpPr>
          <p:nvPr/>
        </p:nvSpPr>
        <p:spPr bwMode="auto">
          <a:xfrm>
            <a:off x="254000" y="0"/>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a:t>
            </a:r>
          </a:p>
        </p:txBody>
      </p:sp>
      <p:sp>
        <p:nvSpPr>
          <p:cNvPr id="442416" name="Line 48"/>
          <p:cNvSpPr>
            <a:spLocks noChangeShapeType="1"/>
          </p:cNvSpPr>
          <p:nvPr/>
        </p:nvSpPr>
        <p:spPr bwMode="auto">
          <a:xfrm flipV="1">
            <a:off x="6279943" y="4923492"/>
            <a:ext cx="1441450" cy="846138"/>
          </a:xfrm>
          <a:prstGeom prst="line">
            <a:avLst/>
          </a:prstGeom>
          <a:noFill/>
          <a:ln w="19050">
            <a:solidFill>
              <a:srgbClr val="FF0000"/>
            </a:solidFill>
            <a:round/>
            <a:headEnd type="none" w="med" len="med"/>
            <a:tailEnd type="none" w="med" len="med"/>
          </a:ln>
          <a:effectLst/>
        </p:spPr>
        <p:txBody>
          <a:bodyPr wrap="none"/>
          <a:lstStyle/>
          <a:p>
            <a:endParaRPr lang="en-US"/>
          </a:p>
        </p:txBody>
      </p:sp>
      <p:sp>
        <p:nvSpPr>
          <p:cNvPr id="442418" name="Text Box 50"/>
          <p:cNvSpPr txBox="1">
            <a:spLocks noChangeArrowheads="1"/>
          </p:cNvSpPr>
          <p:nvPr/>
        </p:nvSpPr>
        <p:spPr bwMode="auto">
          <a:xfrm>
            <a:off x="1457702" y="4406143"/>
            <a:ext cx="6481763"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Evaluate the LHS of Ampere’s law on the path shown:</a:t>
            </a:r>
          </a:p>
        </p:txBody>
      </p:sp>
      <p:sp>
        <p:nvSpPr>
          <p:cNvPr id="442419" name="Text Box 51"/>
          <p:cNvSpPr txBox="1">
            <a:spLocks noChangeArrowheads="1"/>
          </p:cNvSpPr>
          <p:nvPr/>
        </p:nvSpPr>
        <p:spPr bwMode="auto">
          <a:xfrm>
            <a:off x="3793116" y="979080"/>
            <a:ext cx="5111750" cy="946150"/>
          </a:xfrm>
          <a:prstGeom prst="rect">
            <a:avLst/>
          </a:prstGeom>
          <a:noFill/>
          <a:ln w="12700">
            <a:noFill/>
            <a:miter lim="800000"/>
            <a:headEnd type="none" w="sm" len="sm"/>
            <a:tailEnd type="none" w="sm" len="sm"/>
          </a:ln>
          <a:effectLst/>
        </p:spPr>
        <p:txBody>
          <a:bodyPr>
            <a:spAutoFit/>
          </a:bodyPr>
          <a:lstStyle/>
          <a:p>
            <a:r>
              <a:rPr lang="en-US" dirty="0">
                <a:solidFill>
                  <a:schemeClr val="bg1"/>
                </a:solidFill>
              </a:rPr>
              <a:t>We allow for a </a:t>
            </a:r>
            <a:r>
              <a:rPr lang="en-US" dirty="0">
                <a:solidFill>
                  <a:schemeClr val="hlink"/>
                </a:solidFill>
              </a:rPr>
              <a:t>surface current density</a:t>
            </a:r>
            <a:r>
              <a:rPr lang="en-US" dirty="0">
                <a:solidFill>
                  <a:schemeClr val="bg1"/>
                </a:solidFill>
              </a:rPr>
              <a:t>. The narrow rectangular path </a:t>
            </a:r>
            <a:r>
              <a:rPr lang="en-US" i="1" dirty="0">
                <a:solidFill>
                  <a:schemeClr val="bg1"/>
                </a:solidFill>
                <a:latin typeface="Times New Roman" pitchFamily="18" charset="0"/>
              </a:rPr>
              <a:t>C</a:t>
            </a:r>
            <a:r>
              <a:rPr lang="en-US" dirty="0">
                <a:solidFill>
                  <a:schemeClr val="bg1"/>
                </a:solidFill>
              </a:rPr>
              <a:t> is chosen arbitrarily oriented in the </a:t>
            </a:r>
            <a:r>
              <a:rPr lang="en-US" dirty="0" smtClean="0">
                <a:solidFill>
                  <a:schemeClr val="bg1"/>
                </a:solidFill>
              </a:rPr>
              <a:t>tangential direction    </a:t>
            </a:r>
            <a:r>
              <a:rPr lang="en-US" dirty="0" smtClean="0">
                <a:solidFill>
                  <a:schemeClr val="bg1"/>
                </a:solidFill>
                <a:sym typeface="Symbol" pitchFamily="18" charset="2"/>
              </a:rPr>
              <a:t>as </a:t>
            </a:r>
            <a:r>
              <a:rPr lang="en-US" dirty="0">
                <a:solidFill>
                  <a:schemeClr val="bg1"/>
                </a:solidFill>
                <a:sym typeface="Symbol" pitchFamily="18" charset="2"/>
              </a:rPr>
              <a:t>shown</a:t>
            </a:r>
            <a:r>
              <a:rPr lang="en-US" dirty="0">
                <a:solidFill>
                  <a:schemeClr val="bg1"/>
                </a:solidFill>
              </a:rPr>
              <a:t>.</a:t>
            </a:r>
          </a:p>
        </p:txBody>
      </p:sp>
      <p:graphicFrame>
        <p:nvGraphicFramePr>
          <p:cNvPr id="442426" name="Object 58"/>
          <p:cNvGraphicFramePr>
            <a:graphicFrameLocks noChangeAspect="1"/>
          </p:cNvGraphicFramePr>
          <p:nvPr/>
        </p:nvGraphicFramePr>
        <p:xfrm>
          <a:off x="5782729" y="1928618"/>
          <a:ext cx="858837" cy="355600"/>
        </p:xfrm>
        <a:graphic>
          <a:graphicData uri="http://schemas.openxmlformats.org/presentationml/2006/ole">
            <p:oleObj spid="_x0000_s442426" name="Equation" r:id="rId5" imgW="431640" imgH="177480" progId="Equation.DSMT4">
              <p:embed/>
            </p:oleObj>
          </a:graphicData>
        </a:graphic>
      </p:graphicFrame>
      <p:sp>
        <p:nvSpPr>
          <p:cNvPr id="39" name="TextBox 38"/>
          <p:cNvSpPr txBox="1"/>
          <p:nvPr/>
        </p:nvSpPr>
        <p:spPr>
          <a:xfrm>
            <a:off x="4215740" y="2513492"/>
            <a:ext cx="4301177" cy="369332"/>
          </a:xfrm>
          <a:prstGeom prst="rect">
            <a:avLst/>
          </a:prstGeom>
          <a:solidFill>
            <a:srgbClr val="66FFFF"/>
          </a:solidFill>
        </p:spPr>
        <p:txBody>
          <a:bodyPr wrap="none" rtlCol="0">
            <a:spAutoFit/>
          </a:bodyPr>
          <a:lstStyle/>
          <a:p>
            <a:r>
              <a:rPr lang="en-US" dirty="0" smtClean="0">
                <a:solidFill>
                  <a:schemeClr val="bg2"/>
                </a:solidFill>
              </a:rPr>
              <a:t>The unit normal points towards region 1.</a:t>
            </a:r>
            <a:endParaRPr lang="en-US" dirty="0">
              <a:solidFill>
                <a:schemeClr val="bg2"/>
              </a:solidFill>
            </a:endParaRPr>
          </a:p>
        </p:txBody>
      </p:sp>
      <p:graphicFrame>
        <p:nvGraphicFramePr>
          <p:cNvPr id="442427" name="Object 59"/>
          <p:cNvGraphicFramePr>
            <a:graphicFrameLocks noChangeAspect="1"/>
          </p:cNvGraphicFramePr>
          <p:nvPr/>
        </p:nvGraphicFramePr>
        <p:xfrm>
          <a:off x="4811713" y="2995613"/>
          <a:ext cx="3252787" cy="868362"/>
        </p:xfrm>
        <a:graphic>
          <a:graphicData uri="http://schemas.openxmlformats.org/presentationml/2006/ole">
            <p:oleObj spid="_x0000_s442427" name="Equation" r:id="rId6" imgW="1663560" imgH="444240" progId="Equation.DSMT4">
              <p:embed/>
            </p:oleObj>
          </a:graphicData>
        </a:graphic>
      </p:graphicFrame>
      <p:sp>
        <p:nvSpPr>
          <p:cNvPr id="42" name="Slide Number Placeholder 4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22</a:t>
            </a:fld>
            <a:endParaRPr lang="en-US" kern="0" dirty="0" smtClean="0"/>
          </a:p>
        </p:txBody>
      </p:sp>
      <p:graphicFrame>
        <p:nvGraphicFramePr>
          <p:cNvPr id="41" name="Object 40"/>
          <p:cNvGraphicFramePr>
            <a:graphicFrameLocks noChangeAspect="1"/>
          </p:cNvGraphicFramePr>
          <p:nvPr/>
        </p:nvGraphicFramePr>
        <p:xfrm>
          <a:off x="7339116" y="1556191"/>
          <a:ext cx="232395" cy="371832"/>
        </p:xfrm>
        <a:graphic>
          <a:graphicData uri="http://schemas.openxmlformats.org/presentationml/2006/ole">
            <p:oleObj spid="_x0000_s442428" name="Equation" r:id="rId7" imgW="126720" imgH="203040" progId="Equation.DSMT4">
              <p:embed/>
            </p:oleObj>
          </a:graphicData>
        </a:graphic>
      </p:graphicFrame>
      <p:grpSp>
        <p:nvGrpSpPr>
          <p:cNvPr id="52" name="Group 51"/>
          <p:cNvGrpSpPr/>
          <p:nvPr/>
        </p:nvGrpSpPr>
        <p:grpSpPr>
          <a:xfrm>
            <a:off x="479425" y="1038674"/>
            <a:ext cx="3494088" cy="2689226"/>
            <a:chOff x="479425" y="1212850"/>
            <a:chExt cx="3494088" cy="2689226"/>
          </a:xfrm>
        </p:grpSpPr>
        <p:sp>
          <p:nvSpPr>
            <p:cNvPr id="442400" name="Freeform 32"/>
            <p:cNvSpPr>
              <a:spLocks/>
            </p:cNvSpPr>
            <p:nvPr/>
          </p:nvSpPr>
          <p:spPr bwMode="auto">
            <a:xfrm>
              <a:off x="479425" y="1212850"/>
              <a:ext cx="2644775" cy="2003425"/>
            </a:xfrm>
            <a:custGeom>
              <a:avLst/>
              <a:gdLst/>
              <a:ahLst/>
              <a:cxnLst>
                <a:cxn ang="0">
                  <a:pos x="140" y="976"/>
                </a:cxn>
                <a:cxn ang="0">
                  <a:pos x="310" y="840"/>
                </a:cxn>
                <a:cxn ang="0">
                  <a:pos x="558" y="696"/>
                </a:cxn>
                <a:cxn ang="0">
                  <a:pos x="798" y="608"/>
                </a:cxn>
                <a:cxn ang="0">
                  <a:pos x="954" y="562"/>
                </a:cxn>
                <a:cxn ang="0">
                  <a:pos x="1050" y="546"/>
                </a:cxn>
                <a:cxn ang="0">
                  <a:pos x="1370" y="506"/>
                </a:cxn>
                <a:cxn ang="0">
                  <a:pos x="1322" y="284"/>
                </a:cxn>
                <a:cxn ang="0">
                  <a:pos x="1182" y="72"/>
                </a:cxn>
                <a:cxn ang="0">
                  <a:pos x="792" y="0"/>
                </a:cxn>
                <a:cxn ang="0">
                  <a:pos x="436" y="96"/>
                </a:cxn>
                <a:cxn ang="0">
                  <a:pos x="90" y="322"/>
                </a:cxn>
                <a:cxn ang="0">
                  <a:pos x="0" y="548"/>
                </a:cxn>
                <a:cxn ang="0">
                  <a:pos x="18" y="752"/>
                </a:cxn>
                <a:cxn ang="0">
                  <a:pos x="140" y="976"/>
                </a:cxn>
              </a:cxnLst>
              <a:rect l="0" t="0" r="r" b="b"/>
              <a:pathLst>
                <a:path w="1370" h="976">
                  <a:moveTo>
                    <a:pt x="140" y="976"/>
                  </a:moveTo>
                  <a:lnTo>
                    <a:pt x="310" y="840"/>
                  </a:lnTo>
                  <a:lnTo>
                    <a:pt x="558" y="696"/>
                  </a:lnTo>
                  <a:lnTo>
                    <a:pt x="798" y="608"/>
                  </a:lnTo>
                  <a:lnTo>
                    <a:pt x="954" y="562"/>
                  </a:lnTo>
                  <a:lnTo>
                    <a:pt x="1050" y="546"/>
                  </a:lnTo>
                  <a:lnTo>
                    <a:pt x="1370" y="506"/>
                  </a:lnTo>
                  <a:lnTo>
                    <a:pt x="1322" y="284"/>
                  </a:lnTo>
                  <a:lnTo>
                    <a:pt x="1182" y="72"/>
                  </a:lnTo>
                  <a:lnTo>
                    <a:pt x="792" y="0"/>
                  </a:lnTo>
                  <a:lnTo>
                    <a:pt x="436" y="96"/>
                  </a:lnTo>
                  <a:lnTo>
                    <a:pt x="90" y="322"/>
                  </a:lnTo>
                  <a:lnTo>
                    <a:pt x="0" y="548"/>
                  </a:lnTo>
                  <a:lnTo>
                    <a:pt x="18" y="752"/>
                  </a:lnTo>
                  <a:lnTo>
                    <a:pt x="140" y="976"/>
                  </a:lnTo>
                  <a:close/>
                </a:path>
              </a:pathLst>
            </a:custGeom>
            <a:pattFill prst="ltVert">
              <a:fgClr>
                <a:srgbClr val="FFFF00"/>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442399" name="Freeform 31"/>
            <p:cNvSpPr>
              <a:spLocks/>
            </p:cNvSpPr>
            <p:nvPr/>
          </p:nvSpPr>
          <p:spPr bwMode="auto">
            <a:xfrm>
              <a:off x="741363" y="2243138"/>
              <a:ext cx="2455863" cy="1658938"/>
            </a:xfrm>
            <a:custGeom>
              <a:avLst/>
              <a:gdLst/>
              <a:ahLst/>
              <a:cxnLst>
                <a:cxn ang="0">
                  <a:pos x="0" y="480"/>
                </a:cxn>
                <a:cxn ang="0">
                  <a:pos x="168" y="348"/>
                </a:cxn>
                <a:cxn ang="0">
                  <a:pos x="310" y="250"/>
                </a:cxn>
                <a:cxn ang="0">
                  <a:pos x="486" y="174"/>
                </a:cxn>
                <a:cxn ang="0">
                  <a:pos x="726" y="82"/>
                </a:cxn>
                <a:cxn ang="0">
                  <a:pos x="938" y="36"/>
                </a:cxn>
                <a:cxn ang="0">
                  <a:pos x="1242" y="0"/>
                </a:cxn>
                <a:cxn ang="0">
                  <a:pos x="1272" y="184"/>
                </a:cxn>
                <a:cxn ang="0">
                  <a:pos x="1234" y="334"/>
                </a:cxn>
                <a:cxn ang="0">
                  <a:pos x="1132" y="564"/>
                </a:cxn>
                <a:cxn ang="0">
                  <a:pos x="628" y="808"/>
                </a:cxn>
                <a:cxn ang="0">
                  <a:pos x="492" y="808"/>
                </a:cxn>
                <a:cxn ang="0">
                  <a:pos x="214" y="758"/>
                </a:cxn>
                <a:cxn ang="0">
                  <a:pos x="80" y="572"/>
                </a:cxn>
                <a:cxn ang="0">
                  <a:pos x="0" y="480"/>
                </a:cxn>
              </a:cxnLst>
              <a:rect l="0" t="0" r="r" b="b"/>
              <a:pathLst>
                <a:path w="1272" h="808">
                  <a:moveTo>
                    <a:pt x="0" y="480"/>
                  </a:moveTo>
                  <a:lnTo>
                    <a:pt x="168" y="348"/>
                  </a:lnTo>
                  <a:lnTo>
                    <a:pt x="310" y="250"/>
                  </a:lnTo>
                  <a:lnTo>
                    <a:pt x="486" y="174"/>
                  </a:lnTo>
                  <a:lnTo>
                    <a:pt x="726" y="82"/>
                  </a:lnTo>
                  <a:lnTo>
                    <a:pt x="938" y="36"/>
                  </a:lnTo>
                  <a:lnTo>
                    <a:pt x="1242" y="0"/>
                  </a:lnTo>
                  <a:lnTo>
                    <a:pt x="1272" y="184"/>
                  </a:lnTo>
                  <a:lnTo>
                    <a:pt x="1234" y="334"/>
                  </a:lnTo>
                  <a:lnTo>
                    <a:pt x="1132" y="564"/>
                  </a:lnTo>
                  <a:lnTo>
                    <a:pt x="628" y="808"/>
                  </a:lnTo>
                  <a:lnTo>
                    <a:pt x="492" y="808"/>
                  </a:lnTo>
                  <a:lnTo>
                    <a:pt x="214" y="758"/>
                  </a:lnTo>
                  <a:lnTo>
                    <a:pt x="80" y="572"/>
                  </a:lnTo>
                  <a:lnTo>
                    <a:pt x="0" y="480"/>
                  </a:lnTo>
                  <a:close/>
                </a:path>
              </a:pathLst>
            </a:custGeom>
            <a:pattFill prst="wdDnDiag">
              <a:fgClr>
                <a:srgbClr val="CCFFFF"/>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442381" name="Freeform 13"/>
            <p:cNvSpPr>
              <a:spLocks/>
            </p:cNvSpPr>
            <p:nvPr/>
          </p:nvSpPr>
          <p:spPr bwMode="auto">
            <a:xfrm>
              <a:off x="735013" y="2247900"/>
              <a:ext cx="2419350" cy="984250"/>
            </a:xfrm>
            <a:custGeom>
              <a:avLst/>
              <a:gdLst/>
              <a:ahLst/>
              <a:cxnLst>
                <a:cxn ang="0">
                  <a:pos x="0" y="480"/>
                </a:cxn>
                <a:cxn ang="0">
                  <a:pos x="318" y="252"/>
                </a:cxn>
                <a:cxn ang="0">
                  <a:pos x="774" y="72"/>
                </a:cxn>
                <a:cxn ang="0">
                  <a:pos x="1254" y="0"/>
                </a:cxn>
              </a:cxnLst>
              <a:rect l="0" t="0" r="r" b="b"/>
              <a:pathLst>
                <a:path w="1254" h="480">
                  <a:moveTo>
                    <a:pt x="0" y="480"/>
                  </a:moveTo>
                  <a:cubicBezTo>
                    <a:pt x="94" y="400"/>
                    <a:pt x="189" y="320"/>
                    <a:pt x="318" y="252"/>
                  </a:cubicBezTo>
                  <a:cubicBezTo>
                    <a:pt x="447" y="184"/>
                    <a:pt x="618" y="114"/>
                    <a:pt x="774" y="72"/>
                  </a:cubicBezTo>
                  <a:cubicBezTo>
                    <a:pt x="930" y="30"/>
                    <a:pt x="1092" y="15"/>
                    <a:pt x="1254" y="0"/>
                  </a:cubicBezTo>
                </a:path>
              </a:pathLst>
            </a:custGeom>
            <a:noFill/>
            <a:ln w="28575" cap="flat" cmpd="sng">
              <a:solidFill>
                <a:schemeClr val="bg2"/>
              </a:solidFill>
              <a:prstDash val="solid"/>
              <a:round/>
              <a:headEnd type="none" w="sm" len="sm"/>
              <a:tailEnd type="none" w="sm" len="sm"/>
            </a:ln>
            <a:effectLst/>
          </p:spPr>
          <p:txBody>
            <a:bodyPr wrap="none"/>
            <a:lstStyle/>
            <a:p>
              <a:endParaRPr lang="en-US"/>
            </a:p>
          </p:txBody>
        </p:sp>
        <p:sp>
          <p:nvSpPr>
            <p:cNvPr id="442385" name="Line 17"/>
            <p:cNvSpPr>
              <a:spLocks noChangeShapeType="1"/>
            </p:cNvSpPr>
            <p:nvPr/>
          </p:nvSpPr>
          <p:spPr bwMode="auto">
            <a:xfrm flipH="1" flipV="1">
              <a:off x="2162175" y="2268538"/>
              <a:ext cx="69850" cy="228600"/>
            </a:xfrm>
            <a:prstGeom prst="line">
              <a:avLst/>
            </a:prstGeom>
            <a:noFill/>
            <a:ln w="28575">
              <a:solidFill>
                <a:schemeClr val="bg2"/>
              </a:solidFill>
              <a:round/>
              <a:headEnd type="none" w="sm" len="sm"/>
              <a:tailEnd type="triangle" w="med" len="med"/>
            </a:ln>
            <a:effectLst/>
          </p:spPr>
          <p:txBody>
            <a:bodyPr wrap="none"/>
            <a:lstStyle/>
            <a:p>
              <a:endParaRPr lang="en-US"/>
            </a:p>
          </p:txBody>
        </p:sp>
        <p:sp>
          <p:nvSpPr>
            <p:cNvPr id="442386" name="Line 18"/>
            <p:cNvSpPr>
              <a:spLocks noChangeShapeType="1"/>
            </p:cNvSpPr>
            <p:nvPr/>
          </p:nvSpPr>
          <p:spPr bwMode="auto">
            <a:xfrm flipH="1" flipV="1">
              <a:off x="1182688" y="2732088"/>
              <a:ext cx="119063" cy="225425"/>
            </a:xfrm>
            <a:prstGeom prst="line">
              <a:avLst/>
            </a:prstGeom>
            <a:noFill/>
            <a:ln w="28575">
              <a:solidFill>
                <a:schemeClr val="bg2"/>
              </a:solidFill>
              <a:round/>
              <a:headEnd type="triangle" w="med" len="med"/>
              <a:tailEnd type="none" w="sm" len="sm"/>
            </a:ln>
            <a:effectLst/>
          </p:spPr>
          <p:txBody>
            <a:bodyPr wrap="none"/>
            <a:lstStyle/>
            <a:p>
              <a:endParaRPr lang="en-US"/>
            </a:p>
          </p:txBody>
        </p:sp>
        <p:graphicFrame>
          <p:nvGraphicFramePr>
            <p:cNvPr id="442387" name="Object 19"/>
            <p:cNvGraphicFramePr>
              <a:graphicFrameLocks noChangeAspect="1"/>
            </p:cNvGraphicFramePr>
            <p:nvPr/>
          </p:nvGraphicFramePr>
          <p:xfrm>
            <a:off x="1639888" y="2089150"/>
            <a:ext cx="336550" cy="336550"/>
          </p:xfrm>
          <a:graphic>
            <a:graphicData uri="http://schemas.openxmlformats.org/presentationml/2006/ole">
              <p:oleObj spid="_x0000_s442387" name="Equation" r:id="rId8" imgW="215640" imgH="203040" progId="Equation.DSMT4">
                <p:embed/>
              </p:oleObj>
            </a:graphicData>
          </a:graphic>
        </p:graphicFrame>
        <p:graphicFrame>
          <p:nvGraphicFramePr>
            <p:cNvPr id="442388" name="Object 20"/>
            <p:cNvGraphicFramePr>
              <a:graphicFrameLocks noChangeAspect="1"/>
            </p:cNvGraphicFramePr>
            <p:nvPr/>
          </p:nvGraphicFramePr>
          <p:xfrm>
            <a:off x="1701800" y="2655888"/>
            <a:ext cx="336550" cy="338138"/>
          </p:xfrm>
          <a:graphic>
            <a:graphicData uri="http://schemas.openxmlformats.org/presentationml/2006/ole">
              <p:oleObj spid="_x0000_s442388" name="Equation" r:id="rId9" imgW="215640" imgH="203040" progId="Equation.DSMT4">
                <p:embed/>
              </p:oleObj>
            </a:graphicData>
          </a:graphic>
        </p:graphicFrame>
        <p:graphicFrame>
          <p:nvGraphicFramePr>
            <p:cNvPr id="442389" name="Object 21"/>
            <p:cNvGraphicFramePr>
              <a:graphicFrameLocks noChangeAspect="1"/>
            </p:cNvGraphicFramePr>
            <p:nvPr/>
          </p:nvGraphicFramePr>
          <p:xfrm>
            <a:off x="651328" y="2728686"/>
            <a:ext cx="219075" cy="296863"/>
          </p:xfrm>
          <a:graphic>
            <a:graphicData uri="http://schemas.openxmlformats.org/presentationml/2006/ole">
              <p:oleObj spid="_x0000_s442389" name="Equation" r:id="rId10" imgW="139680" imgH="177480" progId="Equation.DSMT4">
                <p:embed/>
              </p:oleObj>
            </a:graphicData>
          </a:graphic>
        </p:graphicFrame>
        <p:sp>
          <p:nvSpPr>
            <p:cNvPr id="442390" name="Oval 22"/>
            <p:cNvSpPr>
              <a:spLocks noChangeArrowheads="1"/>
            </p:cNvSpPr>
            <p:nvPr/>
          </p:nvSpPr>
          <p:spPr bwMode="auto">
            <a:xfrm>
              <a:off x="1317625" y="2649538"/>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442391" name="Oval 23"/>
            <p:cNvSpPr>
              <a:spLocks noChangeArrowheads="1"/>
            </p:cNvSpPr>
            <p:nvPr/>
          </p:nvSpPr>
          <p:spPr bwMode="auto">
            <a:xfrm>
              <a:off x="1371600" y="2705100"/>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442392" name="Oval 24"/>
            <p:cNvSpPr>
              <a:spLocks noChangeArrowheads="1"/>
            </p:cNvSpPr>
            <p:nvPr/>
          </p:nvSpPr>
          <p:spPr bwMode="auto">
            <a:xfrm>
              <a:off x="1938338" y="2374900"/>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442393" name="Oval 25"/>
            <p:cNvSpPr>
              <a:spLocks noChangeArrowheads="1"/>
            </p:cNvSpPr>
            <p:nvPr/>
          </p:nvSpPr>
          <p:spPr bwMode="auto">
            <a:xfrm>
              <a:off x="1992313" y="2430463"/>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442394" name="Oval 26"/>
            <p:cNvSpPr>
              <a:spLocks noChangeArrowheads="1"/>
            </p:cNvSpPr>
            <p:nvPr/>
          </p:nvSpPr>
          <p:spPr bwMode="auto">
            <a:xfrm>
              <a:off x="1722438" y="2457450"/>
              <a:ext cx="161925" cy="171450"/>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442395" name="Oval 27"/>
            <p:cNvSpPr>
              <a:spLocks noChangeArrowheads="1"/>
            </p:cNvSpPr>
            <p:nvPr/>
          </p:nvSpPr>
          <p:spPr bwMode="auto">
            <a:xfrm>
              <a:off x="1776413" y="2513013"/>
              <a:ext cx="53975" cy="53975"/>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442396" name="Oval 28"/>
            <p:cNvSpPr>
              <a:spLocks noChangeArrowheads="1"/>
            </p:cNvSpPr>
            <p:nvPr/>
          </p:nvSpPr>
          <p:spPr bwMode="auto">
            <a:xfrm>
              <a:off x="1514475" y="2551113"/>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442397" name="Oval 29"/>
            <p:cNvSpPr>
              <a:spLocks noChangeArrowheads="1"/>
            </p:cNvSpPr>
            <p:nvPr/>
          </p:nvSpPr>
          <p:spPr bwMode="auto">
            <a:xfrm>
              <a:off x="1568450" y="2606675"/>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442384" name="Freeform 16"/>
            <p:cNvSpPr>
              <a:spLocks/>
            </p:cNvSpPr>
            <p:nvPr/>
          </p:nvSpPr>
          <p:spPr bwMode="auto">
            <a:xfrm>
              <a:off x="1209675" y="2310039"/>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triangle" w="med" len="med"/>
              <a:tailEnd type="none" w="med" len="med"/>
            </a:ln>
            <a:effectLst/>
          </p:spPr>
          <p:txBody>
            <a:bodyPr wrap="none"/>
            <a:lstStyle/>
            <a:p>
              <a:endParaRPr lang="en-US"/>
            </a:p>
          </p:txBody>
        </p:sp>
        <p:sp>
          <p:nvSpPr>
            <p:cNvPr id="442383" name="Freeform 15"/>
            <p:cNvSpPr>
              <a:spLocks/>
            </p:cNvSpPr>
            <p:nvPr/>
          </p:nvSpPr>
          <p:spPr bwMode="auto">
            <a:xfrm>
              <a:off x="1325563" y="2517775"/>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none" w="sm" len="sm"/>
              <a:tailEnd type="triangle" w="med" len="med"/>
            </a:ln>
            <a:effectLst/>
          </p:spPr>
          <p:txBody>
            <a:bodyPr wrap="none"/>
            <a:lstStyle/>
            <a:p>
              <a:endParaRPr lang="en-US"/>
            </a:p>
          </p:txBody>
        </p:sp>
        <p:graphicFrame>
          <p:nvGraphicFramePr>
            <p:cNvPr id="442401" name="Object 33"/>
            <p:cNvGraphicFramePr>
              <a:graphicFrameLocks noChangeAspect="1"/>
            </p:cNvGraphicFramePr>
            <p:nvPr/>
          </p:nvGraphicFramePr>
          <p:xfrm>
            <a:off x="2536825" y="1404938"/>
            <a:ext cx="247650" cy="419100"/>
          </p:xfrm>
          <a:graphic>
            <a:graphicData uri="http://schemas.openxmlformats.org/presentationml/2006/ole">
              <p:oleObj spid="_x0000_s442401" name="Equation" r:id="rId11" imgW="126720" imgH="203040" progId="Equation.DSMT4">
                <p:embed/>
              </p:oleObj>
            </a:graphicData>
          </a:graphic>
        </p:graphicFrame>
        <p:sp>
          <p:nvSpPr>
            <p:cNvPr id="442402" name="Line 34"/>
            <p:cNvSpPr>
              <a:spLocks noChangeShapeType="1"/>
            </p:cNvSpPr>
            <p:nvPr/>
          </p:nvSpPr>
          <p:spPr bwMode="auto">
            <a:xfrm flipH="1" flipV="1">
              <a:off x="2382838" y="1549400"/>
              <a:ext cx="138113" cy="755650"/>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442406" name="Object 38"/>
            <p:cNvGraphicFramePr>
              <a:graphicFrameLocks noChangeAspect="1"/>
            </p:cNvGraphicFramePr>
            <p:nvPr/>
          </p:nvGraphicFramePr>
          <p:xfrm>
            <a:off x="941388" y="1587500"/>
            <a:ext cx="1262063" cy="495300"/>
          </p:xfrm>
          <a:graphic>
            <a:graphicData uri="http://schemas.openxmlformats.org/presentationml/2006/ole">
              <p:oleObj spid="_x0000_s442406" name="Equation" r:id="rId12" imgW="647640" imgH="253800" progId="Equation.DSMT4">
                <p:embed/>
              </p:oleObj>
            </a:graphicData>
          </a:graphic>
        </p:graphicFrame>
        <p:graphicFrame>
          <p:nvGraphicFramePr>
            <p:cNvPr id="442407" name="Object 39"/>
            <p:cNvGraphicFramePr>
              <a:graphicFrameLocks noChangeAspect="1"/>
            </p:cNvGraphicFramePr>
            <p:nvPr/>
          </p:nvGraphicFramePr>
          <p:xfrm>
            <a:off x="2611438" y="2925763"/>
            <a:ext cx="1362075" cy="495300"/>
          </p:xfrm>
          <a:graphic>
            <a:graphicData uri="http://schemas.openxmlformats.org/presentationml/2006/ole">
              <p:oleObj spid="_x0000_s442407" name="Equation" r:id="rId13" imgW="698400" imgH="253800" progId="Equation.DSMT4">
                <p:embed/>
              </p:oleObj>
            </a:graphicData>
          </a:graphic>
        </p:graphicFrame>
        <p:graphicFrame>
          <p:nvGraphicFramePr>
            <p:cNvPr id="442408" name="Object 40"/>
            <p:cNvGraphicFramePr>
              <a:graphicFrameLocks noChangeAspect="1"/>
            </p:cNvGraphicFramePr>
            <p:nvPr/>
          </p:nvGraphicFramePr>
          <p:xfrm>
            <a:off x="1916112" y="3163660"/>
            <a:ext cx="414338" cy="322263"/>
          </p:xfrm>
          <a:graphic>
            <a:graphicData uri="http://schemas.openxmlformats.org/presentationml/2006/ole">
              <p:oleObj spid="_x0000_s442408" name="Equation" r:id="rId14" imgW="228600" imgH="177480" progId="Equation.DSMT4">
                <p:embed/>
              </p:oleObj>
            </a:graphicData>
          </a:graphic>
        </p:graphicFrame>
        <p:sp>
          <p:nvSpPr>
            <p:cNvPr id="442409" name="AutoShape 41"/>
            <p:cNvSpPr>
              <a:spLocks noChangeAspect="1" noChangeArrowheads="1" noTextEdit="1"/>
            </p:cNvSpPr>
            <p:nvPr/>
          </p:nvSpPr>
          <p:spPr bwMode="auto">
            <a:xfrm>
              <a:off x="2241550" y="2401888"/>
              <a:ext cx="450850" cy="531813"/>
            </a:xfrm>
            <a:prstGeom prst="rect">
              <a:avLst/>
            </a:prstGeom>
            <a:noFill/>
            <a:ln w="9525">
              <a:noFill/>
              <a:miter lim="800000"/>
              <a:headEnd/>
              <a:tailEnd/>
            </a:ln>
          </p:spPr>
          <p:txBody>
            <a:bodyPr/>
            <a:lstStyle/>
            <a:p>
              <a:endParaRPr lang="en-US"/>
            </a:p>
          </p:txBody>
        </p:sp>
        <p:graphicFrame>
          <p:nvGraphicFramePr>
            <p:cNvPr id="442420" name="Object 52"/>
            <p:cNvGraphicFramePr>
              <a:graphicFrameLocks noChangeAspect="1"/>
            </p:cNvGraphicFramePr>
            <p:nvPr/>
          </p:nvGraphicFramePr>
          <p:xfrm>
            <a:off x="947738" y="2197100"/>
            <a:ext cx="298450" cy="368300"/>
          </p:xfrm>
          <a:graphic>
            <a:graphicData uri="http://schemas.openxmlformats.org/presentationml/2006/ole">
              <p:oleObj spid="_x0000_s442420" name="Equation" r:id="rId15" imgW="164880" imgH="203040" progId="Equation.DSMT4">
                <p:embed/>
              </p:oleObj>
            </a:graphicData>
          </a:graphic>
        </p:graphicFrame>
        <p:sp>
          <p:nvSpPr>
            <p:cNvPr id="442421" name="Line 53"/>
            <p:cNvSpPr>
              <a:spLocks noChangeShapeType="1"/>
            </p:cNvSpPr>
            <p:nvPr/>
          </p:nvSpPr>
          <p:spPr bwMode="auto">
            <a:xfrm flipH="1">
              <a:off x="1285875" y="2354263"/>
              <a:ext cx="287338" cy="149225"/>
            </a:xfrm>
            <a:prstGeom prst="line">
              <a:avLst/>
            </a:prstGeom>
            <a:noFill/>
            <a:ln w="28575">
              <a:solidFill>
                <a:schemeClr val="hlink"/>
              </a:solidFill>
              <a:round/>
              <a:headEnd type="none" w="sm" len="sm"/>
              <a:tailEnd type="triangle" w="med" len="med"/>
            </a:ln>
            <a:effectLst/>
          </p:spPr>
          <p:txBody>
            <a:bodyPr wrap="none"/>
            <a:lstStyle/>
            <a:p>
              <a:endParaRPr lang="en-US"/>
            </a:p>
          </p:txBody>
        </p:sp>
        <p:cxnSp>
          <p:nvCxnSpPr>
            <p:cNvPr id="45" name="Straight Arrow Connector 44"/>
            <p:cNvCxnSpPr/>
            <p:nvPr/>
          </p:nvCxnSpPr>
          <p:spPr bwMode="auto">
            <a:xfrm flipV="1">
              <a:off x="1447801" y="2895600"/>
              <a:ext cx="881742" cy="380995"/>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aphicFrame>
          <p:nvGraphicFramePr>
            <p:cNvPr id="442429" name="Object 61"/>
            <p:cNvGraphicFramePr>
              <a:graphicFrameLocks noChangeAspect="1"/>
            </p:cNvGraphicFramePr>
            <p:nvPr/>
          </p:nvGraphicFramePr>
          <p:xfrm>
            <a:off x="2322513" y="2347464"/>
            <a:ext cx="371475" cy="471487"/>
          </p:xfrm>
          <a:graphic>
            <a:graphicData uri="http://schemas.openxmlformats.org/presentationml/2006/ole">
              <p:oleObj spid="_x0000_s442429" name="Equation" r:id="rId16" imgW="190440" imgH="228600" progId="Equation.DSMT4">
                <p:embed/>
              </p:oleObj>
            </a:graphicData>
          </a:graphic>
        </p:graphicFrame>
        <p:cxnSp>
          <p:nvCxnSpPr>
            <p:cNvPr id="49" name="Straight Arrow Connector 48"/>
            <p:cNvCxnSpPr/>
            <p:nvPr/>
          </p:nvCxnSpPr>
          <p:spPr bwMode="auto">
            <a:xfrm>
              <a:off x="1012371" y="2830286"/>
              <a:ext cx="119743" cy="217714"/>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pSp>
      <p:sp>
        <p:nvSpPr>
          <p:cNvPr id="43" name="TextBox 42"/>
          <p:cNvSpPr txBox="1"/>
          <p:nvPr/>
        </p:nvSpPr>
        <p:spPr>
          <a:xfrm>
            <a:off x="522516" y="3808022"/>
            <a:ext cx="3028207" cy="461665"/>
          </a:xfrm>
          <a:prstGeom prst="rect">
            <a:avLst/>
          </a:prstGeom>
          <a:noFill/>
          <a:ln>
            <a:solidFill>
              <a:schemeClr val="bg2"/>
            </a:solidFill>
          </a:ln>
        </p:spPr>
        <p:txBody>
          <a:bodyPr wrap="square" rtlCol="0">
            <a:spAutoFit/>
          </a:bodyPr>
          <a:lstStyle/>
          <a:p>
            <a:pPr algn="ctr"/>
            <a:r>
              <a:rPr lang="en-US" sz="1200" b="1" dirty="0" smtClean="0">
                <a:solidFill>
                  <a:schemeClr val="bg2"/>
                </a:solidFill>
              </a:rPr>
              <a:t>Note:</a:t>
            </a:r>
            <a:r>
              <a:rPr lang="en-US" sz="1200" dirty="0" smtClean="0">
                <a:solidFill>
                  <a:schemeClr val="bg2"/>
                </a:solidFill>
              </a:rPr>
              <a:t> The surface current does not have to be perpendicular to the surface.</a:t>
            </a:r>
            <a:endParaRPr lang="en-US" sz="1200" dirty="0">
              <a:solidFill>
                <a:schemeClr val="bg2"/>
              </a:solidFill>
            </a:endParaRPr>
          </a:p>
        </p:txBody>
      </p:sp>
      <p:sp>
        <p:nvSpPr>
          <p:cNvPr id="53" name="TextBox 52"/>
          <p:cNvSpPr txBox="1"/>
          <p:nvPr/>
        </p:nvSpPr>
        <p:spPr>
          <a:xfrm>
            <a:off x="1828800" y="5921827"/>
            <a:ext cx="455574" cy="400110"/>
          </a:xfrm>
          <a:prstGeom prst="rect">
            <a:avLst/>
          </a:prstGeom>
          <a:noFill/>
        </p:spPr>
        <p:txBody>
          <a:bodyPr wrap="none" rtlCol="0">
            <a:spAutoFit/>
          </a:bodyPr>
          <a:lstStyle/>
          <a:p>
            <a:r>
              <a:rPr lang="en-US" sz="2000" dirty="0" smtClean="0">
                <a:solidFill>
                  <a:schemeClr val="bg1"/>
                </a:solidFill>
              </a:rPr>
              <a:t>so</a:t>
            </a:r>
            <a:endParaRPr lang="en-US" sz="2000" dirty="0">
              <a:solidFill>
                <a:schemeClr val="bg1"/>
              </a:solidFill>
            </a:endParaRPr>
          </a:p>
        </p:txBody>
      </p:sp>
      <p:graphicFrame>
        <p:nvGraphicFramePr>
          <p:cNvPr id="442430" name="Object 62"/>
          <p:cNvGraphicFramePr>
            <a:graphicFrameLocks noChangeAspect="1"/>
          </p:cNvGraphicFramePr>
          <p:nvPr/>
        </p:nvGraphicFramePr>
        <p:xfrm>
          <a:off x="2513466" y="5847443"/>
          <a:ext cx="3994150" cy="787400"/>
        </p:xfrm>
        <a:graphic>
          <a:graphicData uri="http://schemas.openxmlformats.org/presentationml/2006/ole">
            <p:oleObj spid="_x0000_s442430" name="Equation" r:id="rId17" imgW="1993680" imgH="3934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3395" name="Object 3"/>
          <p:cNvGraphicFramePr>
            <a:graphicFrameLocks noChangeAspect="1"/>
          </p:cNvGraphicFramePr>
          <p:nvPr/>
        </p:nvGraphicFramePr>
        <p:xfrm>
          <a:off x="4179888" y="1836738"/>
          <a:ext cx="4383087" cy="1339850"/>
        </p:xfrm>
        <a:graphic>
          <a:graphicData uri="http://schemas.openxmlformats.org/presentationml/2006/ole">
            <p:oleObj spid="_x0000_s443395" name="Equation" r:id="rId4" imgW="2158920" imgH="660240" progId="Equation.DSMT4">
              <p:embed/>
            </p:oleObj>
          </a:graphicData>
        </a:graphic>
      </p:graphicFrame>
      <p:sp>
        <p:nvSpPr>
          <p:cNvPr id="443396" name="Text Box 4"/>
          <p:cNvSpPr txBox="1">
            <a:spLocks noChangeArrowheads="1"/>
          </p:cNvSpPr>
          <p:nvPr/>
        </p:nvSpPr>
        <p:spPr bwMode="auto">
          <a:xfrm>
            <a:off x="254000" y="-4695"/>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sp>
        <p:nvSpPr>
          <p:cNvPr id="443425" name="Text Box 33"/>
          <p:cNvSpPr txBox="1">
            <a:spLocks noChangeArrowheads="1"/>
          </p:cNvSpPr>
          <p:nvPr/>
        </p:nvSpPr>
        <p:spPr bwMode="auto">
          <a:xfrm>
            <a:off x="3684588" y="1364325"/>
            <a:ext cx="5187950"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Evaluate the RHS of Ampere’s law for path:</a:t>
            </a:r>
          </a:p>
        </p:txBody>
      </p:sp>
      <p:sp>
        <p:nvSpPr>
          <p:cNvPr id="443546" name="Text Box 154"/>
          <p:cNvSpPr txBox="1">
            <a:spLocks noChangeArrowheads="1"/>
          </p:cNvSpPr>
          <p:nvPr/>
        </p:nvSpPr>
        <p:spPr bwMode="auto">
          <a:xfrm>
            <a:off x="496888" y="4900613"/>
            <a:ext cx="8134350" cy="396875"/>
          </a:xfrm>
          <a:prstGeom prst="rect">
            <a:avLst/>
          </a:prstGeom>
          <a:noFill/>
          <a:ln w="12700">
            <a:noFill/>
            <a:miter lim="800000"/>
            <a:headEnd type="none" w="sm" len="sm"/>
            <a:tailEnd type="none" w="sm" len="sm"/>
          </a:ln>
          <a:effectLst/>
        </p:spPr>
        <p:txBody>
          <a:bodyPr>
            <a:spAutoFit/>
          </a:bodyPr>
          <a:lstStyle/>
          <a:p>
            <a:r>
              <a:rPr lang="en-US" sz="2000" dirty="0" smtClean="0">
                <a:solidFill>
                  <a:schemeClr val="bg1"/>
                </a:solidFill>
              </a:rPr>
              <a:t>Next, </a:t>
            </a:r>
            <a:r>
              <a:rPr lang="en-US" sz="2000" dirty="0">
                <a:solidFill>
                  <a:schemeClr val="bg1"/>
                </a:solidFill>
              </a:rPr>
              <a:t>for the displacement current term in ampere's law, we have</a:t>
            </a:r>
          </a:p>
        </p:txBody>
      </p:sp>
      <p:graphicFrame>
        <p:nvGraphicFramePr>
          <p:cNvPr id="443547" name="Object 155"/>
          <p:cNvGraphicFramePr>
            <a:graphicFrameLocks noChangeAspect="1"/>
          </p:cNvGraphicFramePr>
          <p:nvPr/>
        </p:nvGraphicFramePr>
        <p:xfrm>
          <a:off x="3419475" y="5405438"/>
          <a:ext cx="2320925" cy="903287"/>
        </p:xfrm>
        <a:graphic>
          <a:graphicData uri="http://schemas.openxmlformats.org/presentationml/2006/ole">
            <p:oleObj spid="_x0000_s443547" name="Equation" r:id="rId5" imgW="1143000" imgH="444240" progId="Equation.DSMT4">
              <p:embed/>
            </p:oleObj>
          </a:graphicData>
        </a:graphic>
      </p:graphicFrame>
      <p:sp>
        <p:nvSpPr>
          <p:cNvPr id="443548" name="Text Box 156"/>
          <p:cNvSpPr txBox="1">
            <a:spLocks noChangeArrowheads="1"/>
          </p:cNvSpPr>
          <p:nvPr/>
        </p:nvSpPr>
        <p:spPr bwMode="auto">
          <a:xfrm>
            <a:off x="3827101" y="3653170"/>
            <a:ext cx="5262979" cy="369332"/>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bg2"/>
                </a:solidFill>
              </a:rPr>
              <a:t>where we have used the following vector identity:</a:t>
            </a:r>
            <a:endParaRPr lang="en-US" dirty="0">
              <a:solidFill>
                <a:schemeClr val="bg2"/>
              </a:solidFill>
            </a:endParaRPr>
          </a:p>
        </p:txBody>
      </p:sp>
      <p:graphicFrame>
        <p:nvGraphicFramePr>
          <p:cNvPr id="2" name="Object 156"/>
          <p:cNvGraphicFramePr>
            <a:graphicFrameLocks noChangeAspect="1"/>
          </p:cNvGraphicFramePr>
          <p:nvPr/>
        </p:nvGraphicFramePr>
        <p:xfrm>
          <a:off x="5290758" y="4104912"/>
          <a:ext cx="3319462" cy="379467"/>
        </p:xfrm>
        <a:graphic>
          <a:graphicData uri="http://schemas.openxmlformats.org/presentationml/2006/ole">
            <p:oleObj spid="_x0000_s443548" name="Equation" r:id="rId6" imgW="2222280" imgH="253800" progId="Equation.DSMT4">
              <p:embed/>
            </p:oleObj>
          </a:graphicData>
        </a:graphic>
      </p:graphicFrame>
      <p:graphicFrame>
        <p:nvGraphicFramePr>
          <p:cNvPr id="443549" name="Object 157"/>
          <p:cNvGraphicFramePr>
            <a:graphicFrameLocks noChangeAspect="1"/>
          </p:cNvGraphicFramePr>
          <p:nvPr/>
        </p:nvGraphicFramePr>
        <p:xfrm>
          <a:off x="6089650" y="5630863"/>
          <a:ext cx="1366838" cy="379412"/>
        </p:xfrm>
        <a:graphic>
          <a:graphicData uri="http://schemas.openxmlformats.org/presentationml/2006/ole">
            <p:oleObj spid="_x0000_s443549" name="Equation" r:id="rId7" imgW="914400" imgH="253800" progId="Equation.DSMT4">
              <p:embed/>
            </p:oleObj>
          </a:graphicData>
        </a:graphic>
      </p:graphicFrame>
      <p:sp>
        <p:nvSpPr>
          <p:cNvPr id="43" name="Slide Number Placeholder 4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23</a:t>
            </a:fld>
            <a:endParaRPr lang="en-US" kern="0" dirty="0" smtClean="0"/>
          </a:p>
        </p:txBody>
      </p:sp>
      <p:grpSp>
        <p:nvGrpSpPr>
          <p:cNvPr id="44" name="Group 43"/>
          <p:cNvGrpSpPr/>
          <p:nvPr/>
        </p:nvGrpSpPr>
        <p:grpSpPr>
          <a:xfrm>
            <a:off x="316135" y="1038674"/>
            <a:ext cx="3494088" cy="2689226"/>
            <a:chOff x="479425" y="1212850"/>
            <a:chExt cx="3494088" cy="2689226"/>
          </a:xfrm>
        </p:grpSpPr>
        <p:sp>
          <p:nvSpPr>
            <p:cNvPr id="74" name="Freeform 32"/>
            <p:cNvSpPr>
              <a:spLocks/>
            </p:cNvSpPr>
            <p:nvPr/>
          </p:nvSpPr>
          <p:spPr bwMode="auto">
            <a:xfrm>
              <a:off x="479425" y="1212850"/>
              <a:ext cx="2644775" cy="2003425"/>
            </a:xfrm>
            <a:custGeom>
              <a:avLst/>
              <a:gdLst/>
              <a:ahLst/>
              <a:cxnLst>
                <a:cxn ang="0">
                  <a:pos x="140" y="976"/>
                </a:cxn>
                <a:cxn ang="0">
                  <a:pos x="310" y="840"/>
                </a:cxn>
                <a:cxn ang="0">
                  <a:pos x="558" y="696"/>
                </a:cxn>
                <a:cxn ang="0">
                  <a:pos x="798" y="608"/>
                </a:cxn>
                <a:cxn ang="0">
                  <a:pos x="954" y="562"/>
                </a:cxn>
                <a:cxn ang="0">
                  <a:pos x="1050" y="546"/>
                </a:cxn>
                <a:cxn ang="0">
                  <a:pos x="1370" y="506"/>
                </a:cxn>
                <a:cxn ang="0">
                  <a:pos x="1322" y="284"/>
                </a:cxn>
                <a:cxn ang="0">
                  <a:pos x="1182" y="72"/>
                </a:cxn>
                <a:cxn ang="0">
                  <a:pos x="792" y="0"/>
                </a:cxn>
                <a:cxn ang="0">
                  <a:pos x="436" y="96"/>
                </a:cxn>
                <a:cxn ang="0">
                  <a:pos x="90" y="322"/>
                </a:cxn>
                <a:cxn ang="0">
                  <a:pos x="0" y="548"/>
                </a:cxn>
                <a:cxn ang="0">
                  <a:pos x="18" y="752"/>
                </a:cxn>
                <a:cxn ang="0">
                  <a:pos x="140" y="976"/>
                </a:cxn>
              </a:cxnLst>
              <a:rect l="0" t="0" r="r" b="b"/>
              <a:pathLst>
                <a:path w="1370" h="976">
                  <a:moveTo>
                    <a:pt x="140" y="976"/>
                  </a:moveTo>
                  <a:lnTo>
                    <a:pt x="310" y="840"/>
                  </a:lnTo>
                  <a:lnTo>
                    <a:pt x="558" y="696"/>
                  </a:lnTo>
                  <a:lnTo>
                    <a:pt x="798" y="608"/>
                  </a:lnTo>
                  <a:lnTo>
                    <a:pt x="954" y="562"/>
                  </a:lnTo>
                  <a:lnTo>
                    <a:pt x="1050" y="546"/>
                  </a:lnTo>
                  <a:lnTo>
                    <a:pt x="1370" y="506"/>
                  </a:lnTo>
                  <a:lnTo>
                    <a:pt x="1322" y="284"/>
                  </a:lnTo>
                  <a:lnTo>
                    <a:pt x="1182" y="72"/>
                  </a:lnTo>
                  <a:lnTo>
                    <a:pt x="792" y="0"/>
                  </a:lnTo>
                  <a:lnTo>
                    <a:pt x="436" y="96"/>
                  </a:lnTo>
                  <a:lnTo>
                    <a:pt x="90" y="322"/>
                  </a:lnTo>
                  <a:lnTo>
                    <a:pt x="0" y="548"/>
                  </a:lnTo>
                  <a:lnTo>
                    <a:pt x="18" y="752"/>
                  </a:lnTo>
                  <a:lnTo>
                    <a:pt x="140" y="976"/>
                  </a:lnTo>
                  <a:close/>
                </a:path>
              </a:pathLst>
            </a:custGeom>
            <a:pattFill prst="ltVert">
              <a:fgClr>
                <a:srgbClr val="FFFF00"/>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75" name="Freeform 31"/>
            <p:cNvSpPr>
              <a:spLocks/>
            </p:cNvSpPr>
            <p:nvPr/>
          </p:nvSpPr>
          <p:spPr bwMode="auto">
            <a:xfrm>
              <a:off x="741363" y="2243138"/>
              <a:ext cx="2455863" cy="1658938"/>
            </a:xfrm>
            <a:custGeom>
              <a:avLst/>
              <a:gdLst/>
              <a:ahLst/>
              <a:cxnLst>
                <a:cxn ang="0">
                  <a:pos x="0" y="480"/>
                </a:cxn>
                <a:cxn ang="0">
                  <a:pos x="168" y="348"/>
                </a:cxn>
                <a:cxn ang="0">
                  <a:pos x="310" y="250"/>
                </a:cxn>
                <a:cxn ang="0">
                  <a:pos x="486" y="174"/>
                </a:cxn>
                <a:cxn ang="0">
                  <a:pos x="726" y="82"/>
                </a:cxn>
                <a:cxn ang="0">
                  <a:pos x="938" y="36"/>
                </a:cxn>
                <a:cxn ang="0">
                  <a:pos x="1242" y="0"/>
                </a:cxn>
                <a:cxn ang="0">
                  <a:pos x="1272" y="184"/>
                </a:cxn>
                <a:cxn ang="0">
                  <a:pos x="1234" y="334"/>
                </a:cxn>
                <a:cxn ang="0">
                  <a:pos x="1132" y="564"/>
                </a:cxn>
                <a:cxn ang="0">
                  <a:pos x="628" y="808"/>
                </a:cxn>
                <a:cxn ang="0">
                  <a:pos x="492" y="808"/>
                </a:cxn>
                <a:cxn ang="0">
                  <a:pos x="214" y="758"/>
                </a:cxn>
                <a:cxn ang="0">
                  <a:pos x="80" y="572"/>
                </a:cxn>
                <a:cxn ang="0">
                  <a:pos x="0" y="480"/>
                </a:cxn>
              </a:cxnLst>
              <a:rect l="0" t="0" r="r" b="b"/>
              <a:pathLst>
                <a:path w="1272" h="808">
                  <a:moveTo>
                    <a:pt x="0" y="480"/>
                  </a:moveTo>
                  <a:lnTo>
                    <a:pt x="168" y="348"/>
                  </a:lnTo>
                  <a:lnTo>
                    <a:pt x="310" y="250"/>
                  </a:lnTo>
                  <a:lnTo>
                    <a:pt x="486" y="174"/>
                  </a:lnTo>
                  <a:lnTo>
                    <a:pt x="726" y="82"/>
                  </a:lnTo>
                  <a:lnTo>
                    <a:pt x="938" y="36"/>
                  </a:lnTo>
                  <a:lnTo>
                    <a:pt x="1242" y="0"/>
                  </a:lnTo>
                  <a:lnTo>
                    <a:pt x="1272" y="184"/>
                  </a:lnTo>
                  <a:lnTo>
                    <a:pt x="1234" y="334"/>
                  </a:lnTo>
                  <a:lnTo>
                    <a:pt x="1132" y="564"/>
                  </a:lnTo>
                  <a:lnTo>
                    <a:pt x="628" y="808"/>
                  </a:lnTo>
                  <a:lnTo>
                    <a:pt x="492" y="808"/>
                  </a:lnTo>
                  <a:lnTo>
                    <a:pt x="214" y="758"/>
                  </a:lnTo>
                  <a:lnTo>
                    <a:pt x="80" y="572"/>
                  </a:lnTo>
                  <a:lnTo>
                    <a:pt x="0" y="480"/>
                  </a:lnTo>
                  <a:close/>
                </a:path>
              </a:pathLst>
            </a:custGeom>
            <a:pattFill prst="wdDnDiag">
              <a:fgClr>
                <a:srgbClr val="CCFFFF"/>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76" name="Freeform 13"/>
            <p:cNvSpPr>
              <a:spLocks/>
            </p:cNvSpPr>
            <p:nvPr/>
          </p:nvSpPr>
          <p:spPr bwMode="auto">
            <a:xfrm>
              <a:off x="735013" y="2247900"/>
              <a:ext cx="2419350" cy="984250"/>
            </a:xfrm>
            <a:custGeom>
              <a:avLst/>
              <a:gdLst/>
              <a:ahLst/>
              <a:cxnLst>
                <a:cxn ang="0">
                  <a:pos x="0" y="480"/>
                </a:cxn>
                <a:cxn ang="0">
                  <a:pos x="318" y="252"/>
                </a:cxn>
                <a:cxn ang="0">
                  <a:pos x="774" y="72"/>
                </a:cxn>
                <a:cxn ang="0">
                  <a:pos x="1254" y="0"/>
                </a:cxn>
              </a:cxnLst>
              <a:rect l="0" t="0" r="r" b="b"/>
              <a:pathLst>
                <a:path w="1254" h="480">
                  <a:moveTo>
                    <a:pt x="0" y="480"/>
                  </a:moveTo>
                  <a:cubicBezTo>
                    <a:pt x="94" y="400"/>
                    <a:pt x="189" y="320"/>
                    <a:pt x="318" y="252"/>
                  </a:cubicBezTo>
                  <a:cubicBezTo>
                    <a:pt x="447" y="184"/>
                    <a:pt x="618" y="114"/>
                    <a:pt x="774" y="72"/>
                  </a:cubicBezTo>
                  <a:cubicBezTo>
                    <a:pt x="930" y="30"/>
                    <a:pt x="1092" y="15"/>
                    <a:pt x="1254" y="0"/>
                  </a:cubicBezTo>
                </a:path>
              </a:pathLst>
            </a:custGeom>
            <a:noFill/>
            <a:ln w="28575" cap="flat" cmpd="sng">
              <a:solidFill>
                <a:schemeClr val="bg2"/>
              </a:solidFill>
              <a:prstDash val="solid"/>
              <a:round/>
              <a:headEnd type="none" w="sm" len="sm"/>
              <a:tailEnd type="none" w="sm" len="sm"/>
            </a:ln>
            <a:effectLst/>
          </p:spPr>
          <p:txBody>
            <a:bodyPr wrap="none"/>
            <a:lstStyle/>
            <a:p>
              <a:endParaRPr lang="en-US"/>
            </a:p>
          </p:txBody>
        </p:sp>
        <p:sp>
          <p:nvSpPr>
            <p:cNvPr id="77" name="Line 17"/>
            <p:cNvSpPr>
              <a:spLocks noChangeShapeType="1"/>
            </p:cNvSpPr>
            <p:nvPr/>
          </p:nvSpPr>
          <p:spPr bwMode="auto">
            <a:xfrm flipH="1" flipV="1">
              <a:off x="2162175" y="2268538"/>
              <a:ext cx="69850" cy="228600"/>
            </a:xfrm>
            <a:prstGeom prst="line">
              <a:avLst/>
            </a:prstGeom>
            <a:noFill/>
            <a:ln w="28575">
              <a:solidFill>
                <a:schemeClr val="bg2"/>
              </a:solidFill>
              <a:round/>
              <a:headEnd type="none" w="sm" len="sm"/>
              <a:tailEnd type="triangle" w="med" len="med"/>
            </a:ln>
            <a:effectLst/>
          </p:spPr>
          <p:txBody>
            <a:bodyPr wrap="none"/>
            <a:lstStyle/>
            <a:p>
              <a:endParaRPr lang="en-US"/>
            </a:p>
          </p:txBody>
        </p:sp>
        <p:sp>
          <p:nvSpPr>
            <p:cNvPr id="78" name="Line 18"/>
            <p:cNvSpPr>
              <a:spLocks noChangeShapeType="1"/>
            </p:cNvSpPr>
            <p:nvPr/>
          </p:nvSpPr>
          <p:spPr bwMode="auto">
            <a:xfrm flipH="1" flipV="1">
              <a:off x="1182688" y="2732088"/>
              <a:ext cx="119063" cy="225425"/>
            </a:xfrm>
            <a:prstGeom prst="line">
              <a:avLst/>
            </a:prstGeom>
            <a:noFill/>
            <a:ln w="28575">
              <a:solidFill>
                <a:schemeClr val="bg2"/>
              </a:solidFill>
              <a:round/>
              <a:headEnd type="triangle" w="med" len="med"/>
              <a:tailEnd type="none" w="sm" len="sm"/>
            </a:ln>
            <a:effectLst/>
          </p:spPr>
          <p:txBody>
            <a:bodyPr wrap="none"/>
            <a:lstStyle/>
            <a:p>
              <a:endParaRPr lang="en-US"/>
            </a:p>
          </p:txBody>
        </p:sp>
        <p:graphicFrame>
          <p:nvGraphicFramePr>
            <p:cNvPr id="79" name="Object 19"/>
            <p:cNvGraphicFramePr>
              <a:graphicFrameLocks noChangeAspect="1"/>
            </p:cNvGraphicFramePr>
            <p:nvPr/>
          </p:nvGraphicFramePr>
          <p:xfrm>
            <a:off x="1639888" y="2089150"/>
            <a:ext cx="336550" cy="336550"/>
          </p:xfrm>
          <a:graphic>
            <a:graphicData uri="http://schemas.openxmlformats.org/presentationml/2006/ole">
              <p:oleObj spid="_x0000_s443559" name="Equation" r:id="rId8" imgW="215640" imgH="203040" progId="Equation.DSMT4">
                <p:embed/>
              </p:oleObj>
            </a:graphicData>
          </a:graphic>
        </p:graphicFrame>
        <p:graphicFrame>
          <p:nvGraphicFramePr>
            <p:cNvPr id="80" name="Object 20"/>
            <p:cNvGraphicFramePr>
              <a:graphicFrameLocks noChangeAspect="1"/>
            </p:cNvGraphicFramePr>
            <p:nvPr/>
          </p:nvGraphicFramePr>
          <p:xfrm>
            <a:off x="1701800" y="2655888"/>
            <a:ext cx="336550" cy="338138"/>
          </p:xfrm>
          <a:graphic>
            <a:graphicData uri="http://schemas.openxmlformats.org/presentationml/2006/ole">
              <p:oleObj spid="_x0000_s443560" name="Equation" r:id="rId9" imgW="215640" imgH="203040" progId="Equation.DSMT4">
                <p:embed/>
              </p:oleObj>
            </a:graphicData>
          </a:graphic>
        </p:graphicFrame>
        <p:graphicFrame>
          <p:nvGraphicFramePr>
            <p:cNvPr id="81" name="Object 21"/>
            <p:cNvGraphicFramePr>
              <a:graphicFrameLocks noChangeAspect="1"/>
            </p:cNvGraphicFramePr>
            <p:nvPr/>
          </p:nvGraphicFramePr>
          <p:xfrm>
            <a:off x="651328" y="2728686"/>
            <a:ext cx="219075" cy="296863"/>
          </p:xfrm>
          <a:graphic>
            <a:graphicData uri="http://schemas.openxmlformats.org/presentationml/2006/ole">
              <p:oleObj spid="_x0000_s443561" name="Equation" r:id="rId10" imgW="139680" imgH="177480" progId="Equation.DSMT4">
                <p:embed/>
              </p:oleObj>
            </a:graphicData>
          </a:graphic>
        </p:graphicFrame>
        <p:sp>
          <p:nvSpPr>
            <p:cNvPr id="82" name="Oval 22"/>
            <p:cNvSpPr>
              <a:spLocks noChangeArrowheads="1"/>
            </p:cNvSpPr>
            <p:nvPr/>
          </p:nvSpPr>
          <p:spPr bwMode="auto">
            <a:xfrm>
              <a:off x="1317625" y="2649538"/>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83" name="Oval 23"/>
            <p:cNvSpPr>
              <a:spLocks noChangeArrowheads="1"/>
            </p:cNvSpPr>
            <p:nvPr/>
          </p:nvSpPr>
          <p:spPr bwMode="auto">
            <a:xfrm>
              <a:off x="1371600" y="2705100"/>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84" name="Oval 24"/>
            <p:cNvSpPr>
              <a:spLocks noChangeArrowheads="1"/>
            </p:cNvSpPr>
            <p:nvPr/>
          </p:nvSpPr>
          <p:spPr bwMode="auto">
            <a:xfrm>
              <a:off x="1938338" y="2374900"/>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85" name="Oval 25"/>
            <p:cNvSpPr>
              <a:spLocks noChangeArrowheads="1"/>
            </p:cNvSpPr>
            <p:nvPr/>
          </p:nvSpPr>
          <p:spPr bwMode="auto">
            <a:xfrm>
              <a:off x="1992313" y="2430463"/>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86" name="Oval 26"/>
            <p:cNvSpPr>
              <a:spLocks noChangeArrowheads="1"/>
            </p:cNvSpPr>
            <p:nvPr/>
          </p:nvSpPr>
          <p:spPr bwMode="auto">
            <a:xfrm>
              <a:off x="1722438" y="2457450"/>
              <a:ext cx="161925" cy="171450"/>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87" name="Oval 27"/>
            <p:cNvSpPr>
              <a:spLocks noChangeArrowheads="1"/>
            </p:cNvSpPr>
            <p:nvPr/>
          </p:nvSpPr>
          <p:spPr bwMode="auto">
            <a:xfrm>
              <a:off x="1776413" y="2513013"/>
              <a:ext cx="53975" cy="53975"/>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88" name="Oval 28"/>
            <p:cNvSpPr>
              <a:spLocks noChangeArrowheads="1"/>
            </p:cNvSpPr>
            <p:nvPr/>
          </p:nvSpPr>
          <p:spPr bwMode="auto">
            <a:xfrm>
              <a:off x="1514475" y="2551113"/>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89" name="Oval 29"/>
            <p:cNvSpPr>
              <a:spLocks noChangeArrowheads="1"/>
            </p:cNvSpPr>
            <p:nvPr/>
          </p:nvSpPr>
          <p:spPr bwMode="auto">
            <a:xfrm>
              <a:off x="1568450" y="2606675"/>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90" name="Freeform 16"/>
            <p:cNvSpPr>
              <a:spLocks/>
            </p:cNvSpPr>
            <p:nvPr/>
          </p:nvSpPr>
          <p:spPr bwMode="auto">
            <a:xfrm>
              <a:off x="1209675" y="2310039"/>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triangle" w="med" len="med"/>
              <a:tailEnd type="none" w="med" len="med"/>
            </a:ln>
            <a:effectLst/>
          </p:spPr>
          <p:txBody>
            <a:bodyPr wrap="none"/>
            <a:lstStyle/>
            <a:p>
              <a:endParaRPr lang="en-US"/>
            </a:p>
          </p:txBody>
        </p:sp>
        <p:sp>
          <p:nvSpPr>
            <p:cNvPr id="91" name="Freeform 15"/>
            <p:cNvSpPr>
              <a:spLocks/>
            </p:cNvSpPr>
            <p:nvPr/>
          </p:nvSpPr>
          <p:spPr bwMode="auto">
            <a:xfrm>
              <a:off x="1325563" y="2517775"/>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none" w="sm" len="sm"/>
              <a:tailEnd type="triangle" w="med" len="med"/>
            </a:ln>
            <a:effectLst/>
          </p:spPr>
          <p:txBody>
            <a:bodyPr wrap="none"/>
            <a:lstStyle/>
            <a:p>
              <a:endParaRPr lang="en-US"/>
            </a:p>
          </p:txBody>
        </p:sp>
        <p:graphicFrame>
          <p:nvGraphicFramePr>
            <p:cNvPr id="92" name="Object 33"/>
            <p:cNvGraphicFramePr>
              <a:graphicFrameLocks noChangeAspect="1"/>
            </p:cNvGraphicFramePr>
            <p:nvPr/>
          </p:nvGraphicFramePr>
          <p:xfrm>
            <a:off x="2536825" y="1404938"/>
            <a:ext cx="247650" cy="419100"/>
          </p:xfrm>
          <a:graphic>
            <a:graphicData uri="http://schemas.openxmlformats.org/presentationml/2006/ole">
              <p:oleObj spid="_x0000_s443562" name="Equation" r:id="rId11" imgW="126720" imgH="203040" progId="Equation.DSMT4">
                <p:embed/>
              </p:oleObj>
            </a:graphicData>
          </a:graphic>
        </p:graphicFrame>
        <p:sp>
          <p:nvSpPr>
            <p:cNvPr id="93" name="Line 34"/>
            <p:cNvSpPr>
              <a:spLocks noChangeShapeType="1"/>
            </p:cNvSpPr>
            <p:nvPr/>
          </p:nvSpPr>
          <p:spPr bwMode="auto">
            <a:xfrm flipH="1" flipV="1">
              <a:off x="2382838" y="1549400"/>
              <a:ext cx="138113" cy="755650"/>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94" name="Object 38"/>
            <p:cNvGraphicFramePr>
              <a:graphicFrameLocks noChangeAspect="1"/>
            </p:cNvGraphicFramePr>
            <p:nvPr/>
          </p:nvGraphicFramePr>
          <p:xfrm>
            <a:off x="941388" y="1587500"/>
            <a:ext cx="1262063" cy="495300"/>
          </p:xfrm>
          <a:graphic>
            <a:graphicData uri="http://schemas.openxmlformats.org/presentationml/2006/ole">
              <p:oleObj spid="_x0000_s443563" name="Equation" r:id="rId12" imgW="647640" imgH="253800" progId="Equation.DSMT4">
                <p:embed/>
              </p:oleObj>
            </a:graphicData>
          </a:graphic>
        </p:graphicFrame>
        <p:graphicFrame>
          <p:nvGraphicFramePr>
            <p:cNvPr id="95" name="Object 39"/>
            <p:cNvGraphicFramePr>
              <a:graphicFrameLocks noChangeAspect="1"/>
            </p:cNvGraphicFramePr>
            <p:nvPr/>
          </p:nvGraphicFramePr>
          <p:xfrm>
            <a:off x="2611438" y="2925763"/>
            <a:ext cx="1362075" cy="495300"/>
          </p:xfrm>
          <a:graphic>
            <a:graphicData uri="http://schemas.openxmlformats.org/presentationml/2006/ole">
              <p:oleObj spid="_x0000_s443564" name="Equation" r:id="rId13" imgW="698400" imgH="253800" progId="Equation.DSMT4">
                <p:embed/>
              </p:oleObj>
            </a:graphicData>
          </a:graphic>
        </p:graphicFrame>
        <p:graphicFrame>
          <p:nvGraphicFramePr>
            <p:cNvPr id="96" name="Object 40"/>
            <p:cNvGraphicFramePr>
              <a:graphicFrameLocks noChangeAspect="1"/>
            </p:cNvGraphicFramePr>
            <p:nvPr/>
          </p:nvGraphicFramePr>
          <p:xfrm>
            <a:off x="1916112" y="3163660"/>
            <a:ext cx="414338" cy="322263"/>
          </p:xfrm>
          <a:graphic>
            <a:graphicData uri="http://schemas.openxmlformats.org/presentationml/2006/ole">
              <p:oleObj spid="_x0000_s443565" name="Equation" r:id="rId14" imgW="228600" imgH="177480" progId="Equation.DSMT4">
                <p:embed/>
              </p:oleObj>
            </a:graphicData>
          </a:graphic>
        </p:graphicFrame>
        <p:sp>
          <p:nvSpPr>
            <p:cNvPr id="97" name="AutoShape 41"/>
            <p:cNvSpPr>
              <a:spLocks noChangeAspect="1" noChangeArrowheads="1" noTextEdit="1"/>
            </p:cNvSpPr>
            <p:nvPr/>
          </p:nvSpPr>
          <p:spPr bwMode="auto">
            <a:xfrm>
              <a:off x="2241550" y="2401888"/>
              <a:ext cx="450850" cy="531813"/>
            </a:xfrm>
            <a:prstGeom prst="rect">
              <a:avLst/>
            </a:prstGeom>
            <a:noFill/>
            <a:ln w="9525">
              <a:noFill/>
              <a:miter lim="800000"/>
              <a:headEnd/>
              <a:tailEnd/>
            </a:ln>
          </p:spPr>
          <p:txBody>
            <a:bodyPr/>
            <a:lstStyle/>
            <a:p>
              <a:endParaRPr lang="en-US"/>
            </a:p>
          </p:txBody>
        </p:sp>
        <p:graphicFrame>
          <p:nvGraphicFramePr>
            <p:cNvPr id="98" name="Object 52"/>
            <p:cNvGraphicFramePr>
              <a:graphicFrameLocks noChangeAspect="1"/>
            </p:cNvGraphicFramePr>
            <p:nvPr/>
          </p:nvGraphicFramePr>
          <p:xfrm>
            <a:off x="947738" y="2197100"/>
            <a:ext cx="298450" cy="368300"/>
          </p:xfrm>
          <a:graphic>
            <a:graphicData uri="http://schemas.openxmlformats.org/presentationml/2006/ole">
              <p:oleObj spid="_x0000_s443566" name="Equation" r:id="rId15" imgW="164880" imgH="203040" progId="Equation.DSMT4">
                <p:embed/>
              </p:oleObj>
            </a:graphicData>
          </a:graphic>
        </p:graphicFrame>
        <p:sp>
          <p:nvSpPr>
            <p:cNvPr id="99" name="Line 53"/>
            <p:cNvSpPr>
              <a:spLocks noChangeShapeType="1"/>
            </p:cNvSpPr>
            <p:nvPr/>
          </p:nvSpPr>
          <p:spPr bwMode="auto">
            <a:xfrm flipH="1">
              <a:off x="1285875" y="2354263"/>
              <a:ext cx="287338" cy="149225"/>
            </a:xfrm>
            <a:prstGeom prst="line">
              <a:avLst/>
            </a:prstGeom>
            <a:noFill/>
            <a:ln w="28575">
              <a:solidFill>
                <a:schemeClr val="hlink"/>
              </a:solidFill>
              <a:round/>
              <a:headEnd type="none" w="sm" len="sm"/>
              <a:tailEnd type="triangle" w="med" len="med"/>
            </a:ln>
            <a:effectLst/>
          </p:spPr>
          <p:txBody>
            <a:bodyPr wrap="none"/>
            <a:lstStyle/>
            <a:p>
              <a:endParaRPr lang="en-US"/>
            </a:p>
          </p:txBody>
        </p:sp>
        <p:cxnSp>
          <p:nvCxnSpPr>
            <p:cNvPr id="100" name="Straight Arrow Connector 99"/>
            <p:cNvCxnSpPr/>
            <p:nvPr/>
          </p:nvCxnSpPr>
          <p:spPr bwMode="auto">
            <a:xfrm flipV="1">
              <a:off x="1447801" y="2895600"/>
              <a:ext cx="881742" cy="380995"/>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aphicFrame>
          <p:nvGraphicFramePr>
            <p:cNvPr id="101" name="Object 61"/>
            <p:cNvGraphicFramePr>
              <a:graphicFrameLocks noChangeAspect="1"/>
            </p:cNvGraphicFramePr>
            <p:nvPr/>
          </p:nvGraphicFramePr>
          <p:xfrm>
            <a:off x="2322290" y="2347464"/>
            <a:ext cx="373063" cy="471487"/>
          </p:xfrm>
          <a:graphic>
            <a:graphicData uri="http://schemas.openxmlformats.org/presentationml/2006/ole">
              <p:oleObj spid="_x0000_s443567" name="Equation" r:id="rId16" imgW="190440" imgH="228600" progId="Equation.DSMT4">
                <p:embed/>
              </p:oleObj>
            </a:graphicData>
          </a:graphic>
        </p:graphicFrame>
        <p:cxnSp>
          <p:nvCxnSpPr>
            <p:cNvPr id="102" name="Straight Arrow Connector 101"/>
            <p:cNvCxnSpPr/>
            <p:nvPr/>
          </p:nvCxnSpPr>
          <p:spPr bwMode="auto">
            <a:xfrm>
              <a:off x="1012371" y="2830286"/>
              <a:ext cx="119743" cy="217714"/>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pSp>
      <p:graphicFrame>
        <p:nvGraphicFramePr>
          <p:cNvPr id="443568" name="Object 176"/>
          <p:cNvGraphicFramePr>
            <a:graphicFrameLocks noChangeAspect="1"/>
          </p:cNvGraphicFramePr>
          <p:nvPr/>
        </p:nvGraphicFramePr>
        <p:xfrm>
          <a:off x="1009196" y="3982131"/>
          <a:ext cx="1341438" cy="488950"/>
        </p:xfrm>
        <a:graphic>
          <a:graphicData uri="http://schemas.openxmlformats.org/presentationml/2006/ole">
            <p:oleObj spid="_x0000_s443568" name="Equation" r:id="rId17" imgW="660240" imgH="24120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4419" name="Object 3"/>
          <p:cNvGraphicFramePr>
            <a:graphicFrameLocks noChangeAspect="1"/>
          </p:cNvGraphicFramePr>
          <p:nvPr/>
        </p:nvGraphicFramePr>
        <p:xfrm>
          <a:off x="4056063" y="1652588"/>
          <a:ext cx="3762375" cy="658812"/>
        </p:xfrm>
        <a:graphic>
          <a:graphicData uri="http://schemas.openxmlformats.org/presentationml/2006/ole">
            <p:oleObj spid="_x0000_s444419" name="Equation" r:id="rId4" imgW="1739880" imgH="304560" progId="Equation.DSMT4">
              <p:embed/>
            </p:oleObj>
          </a:graphicData>
        </a:graphic>
      </p:graphicFrame>
      <p:sp>
        <p:nvSpPr>
          <p:cNvPr id="444420" name="Text Box 4"/>
          <p:cNvSpPr txBox="1">
            <a:spLocks noChangeArrowheads="1"/>
          </p:cNvSpPr>
          <p:nvPr/>
        </p:nvSpPr>
        <p:spPr bwMode="auto">
          <a:xfrm>
            <a:off x="254000" y="-18343"/>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graphicFrame>
        <p:nvGraphicFramePr>
          <p:cNvPr id="444481" name="Object 65"/>
          <p:cNvGraphicFramePr>
            <a:graphicFrameLocks noChangeAspect="1"/>
          </p:cNvGraphicFramePr>
          <p:nvPr/>
        </p:nvGraphicFramePr>
        <p:xfrm>
          <a:off x="3800164" y="5800086"/>
          <a:ext cx="2746375" cy="576262"/>
        </p:xfrm>
        <a:graphic>
          <a:graphicData uri="http://schemas.openxmlformats.org/presentationml/2006/ole">
            <p:oleObj spid="_x0000_s444481" name="Equation" r:id="rId5" imgW="1269720" imgH="266400" progId="Equation.DSMT4">
              <p:embed/>
            </p:oleObj>
          </a:graphicData>
        </a:graphic>
      </p:graphicFrame>
      <p:graphicFrame>
        <p:nvGraphicFramePr>
          <p:cNvPr id="444483" name="Object 67"/>
          <p:cNvGraphicFramePr>
            <a:graphicFrameLocks noChangeAspect="1"/>
          </p:cNvGraphicFramePr>
          <p:nvPr/>
        </p:nvGraphicFramePr>
        <p:xfrm>
          <a:off x="2776539" y="3526493"/>
          <a:ext cx="4894262" cy="381931"/>
        </p:xfrm>
        <a:graphic>
          <a:graphicData uri="http://schemas.openxmlformats.org/presentationml/2006/ole">
            <p:oleObj spid="_x0000_s444483" name="Equation" r:id="rId6" imgW="2603160" imgH="203040" progId="Equation.DSMT4">
              <p:embed/>
            </p:oleObj>
          </a:graphicData>
        </a:graphic>
      </p:graphicFrame>
      <p:graphicFrame>
        <p:nvGraphicFramePr>
          <p:cNvPr id="444544" name="Object 128"/>
          <p:cNvGraphicFramePr>
            <a:graphicFrameLocks noChangeAspect="1"/>
          </p:cNvGraphicFramePr>
          <p:nvPr/>
        </p:nvGraphicFramePr>
        <p:xfrm>
          <a:off x="3078163" y="4713288"/>
          <a:ext cx="4557712" cy="657225"/>
        </p:xfrm>
        <a:graphic>
          <a:graphicData uri="http://schemas.openxmlformats.org/presentationml/2006/ole">
            <p:oleObj spid="_x0000_s444544" name="Equation" r:id="rId7" imgW="2108160" imgH="304560" progId="Equation.DSMT4">
              <p:embed/>
            </p:oleObj>
          </a:graphicData>
        </a:graphic>
      </p:graphicFrame>
      <p:graphicFrame>
        <p:nvGraphicFramePr>
          <p:cNvPr id="444545" name="Object 129"/>
          <p:cNvGraphicFramePr>
            <a:graphicFrameLocks noChangeAspect="1"/>
          </p:cNvGraphicFramePr>
          <p:nvPr/>
        </p:nvGraphicFramePr>
        <p:xfrm>
          <a:off x="3575050" y="3963988"/>
          <a:ext cx="3214688" cy="685800"/>
        </p:xfrm>
        <a:graphic>
          <a:graphicData uri="http://schemas.openxmlformats.org/presentationml/2006/ole">
            <p:oleObj spid="_x0000_s444545" name="Equation" r:id="rId8" imgW="1485720" imgH="317160" progId="Equation.DSMT4">
              <p:embed/>
            </p:oleObj>
          </a:graphicData>
        </a:graphic>
      </p:graphicFrame>
      <p:sp>
        <p:nvSpPr>
          <p:cNvPr id="444576" name="Text Box 160"/>
          <p:cNvSpPr txBox="1">
            <a:spLocks noChangeArrowheads="1"/>
          </p:cNvSpPr>
          <p:nvPr/>
        </p:nvSpPr>
        <p:spPr bwMode="auto">
          <a:xfrm>
            <a:off x="3506788" y="1192213"/>
            <a:ext cx="250825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Hence, we have</a:t>
            </a:r>
          </a:p>
        </p:txBody>
      </p:sp>
      <p:sp>
        <p:nvSpPr>
          <p:cNvPr id="444577" name="Text Box 161"/>
          <p:cNvSpPr txBox="1">
            <a:spLocks noChangeArrowheads="1"/>
          </p:cNvSpPr>
          <p:nvPr/>
        </p:nvSpPr>
        <p:spPr bwMode="auto">
          <a:xfrm>
            <a:off x="368300" y="4837113"/>
            <a:ext cx="2641600" cy="369332"/>
          </a:xfrm>
          <a:prstGeom prst="rect">
            <a:avLst/>
          </a:prstGeom>
          <a:noFill/>
          <a:ln w="12700">
            <a:noFill/>
            <a:miter lim="800000"/>
            <a:headEnd type="none" w="sm" len="sm"/>
            <a:tailEnd type="none" w="sm" len="sm"/>
          </a:ln>
          <a:effectLst/>
        </p:spPr>
        <p:txBody>
          <a:bodyPr wrap="square">
            <a:spAutoFit/>
          </a:bodyPr>
          <a:lstStyle/>
          <a:p>
            <a:r>
              <a:rPr lang="en-US" dirty="0" smtClean="0">
                <a:solidFill>
                  <a:schemeClr val="bg1"/>
                </a:solidFill>
              </a:rPr>
              <a:t>This may be written as:</a:t>
            </a:r>
            <a:endParaRPr lang="en-US" dirty="0">
              <a:solidFill>
                <a:schemeClr val="bg1"/>
              </a:solidFill>
            </a:endParaRPr>
          </a:p>
        </p:txBody>
      </p:sp>
      <p:sp>
        <p:nvSpPr>
          <p:cNvPr id="104" name="Text Box 161"/>
          <p:cNvSpPr txBox="1">
            <a:spLocks noChangeArrowheads="1"/>
          </p:cNvSpPr>
          <p:nvPr/>
        </p:nvSpPr>
        <p:spPr bwMode="auto">
          <a:xfrm>
            <a:off x="2748987" y="5859711"/>
            <a:ext cx="990600" cy="369332"/>
          </a:xfrm>
          <a:prstGeom prst="rect">
            <a:avLst/>
          </a:prstGeom>
          <a:noFill/>
          <a:ln w="12700">
            <a:noFill/>
            <a:miter lim="800000"/>
            <a:headEnd type="none" w="sm" len="sm"/>
            <a:tailEnd type="none" w="sm" len="sm"/>
          </a:ln>
          <a:effectLst/>
        </p:spPr>
        <p:txBody>
          <a:bodyPr wrap="square">
            <a:spAutoFit/>
          </a:bodyPr>
          <a:lstStyle/>
          <a:p>
            <a:r>
              <a:rPr lang="en-US" dirty="0" smtClean="0">
                <a:solidFill>
                  <a:schemeClr val="bg1"/>
                </a:solidFill>
              </a:rPr>
              <a:t>Hence</a:t>
            </a:r>
            <a:endParaRPr lang="en-US" dirty="0">
              <a:solidFill>
                <a:schemeClr val="bg1"/>
              </a:solidFill>
            </a:endParaRPr>
          </a:p>
        </p:txBody>
      </p:sp>
      <p:sp>
        <p:nvSpPr>
          <p:cNvPr id="44" name="Slide Number Placeholder 4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24</a:t>
            </a:fld>
            <a:endParaRPr lang="en-US" kern="0" dirty="0" smtClean="0"/>
          </a:p>
        </p:txBody>
      </p:sp>
      <p:grpSp>
        <p:nvGrpSpPr>
          <p:cNvPr id="42" name="Group 41"/>
          <p:cNvGrpSpPr/>
          <p:nvPr/>
        </p:nvGrpSpPr>
        <p:grpSpPr>
          <a:xfrm>
            <a:off x="316135" y="929814"/>
            <a:ext cx="3494088" cy="2689226"/>
            <a:chOff x="479425" y="1212850"/>
            <a:chExt cx="3494088" cy="2689226"/>
          </a:xfrm>
        </p:grpSpPr>
        <p:sp>
          <p:nvSpPr>
            <p:cNvPr id="43" name="Freeform 32"/>
            <p:cNvSpPr>
              <a:spLocks/>
            </p:cNvSpPr>
            <p:nvPr/>
          </p:nvSpPr>
          <p:spPr bwMode="auto">
            <a:xfrm>
              <a:off x="479425" y="1212850"/>
              <a:ext cx="2644775" cy="2003425"/>
            </a:xfrm>
            <a:custGeom>
              <a:avLst/>
              <a:gdLst/>
              <a:ahLst/>
              <a:cxnLst>
                <a:cxn ang="0">
                  <a:pos x="140" y="976"/>
                </a:cxn>
                <a:cxn ang="0">
                  <a:pos x="310" y="840"/>
                </a:cxn>
                <a:cxn ang="0">
                  <a:pos x="558" y="696"/>
                </a:cxn>
                <a:cxn ang="0">
                  <a:pos x="798" y="608"/>
                </a:cxn>
                <a:cxn ang="0">
                  <a:pos x="954" y="562"/>
                </a:cxn>
                <a:cxn ang="0">
                  <a:pos x="1050" y="546"/>
                </a:cxn>
                <a:cxn ang="0">
                  <a:pos x="1370" y="506"/>
                </a:cxn>
                <a:cxn ang="0">
                  <a:pos x="1322" y="284"/>
                </a:cxn>
                <a:cxn ang="0">
                  <a:pos x="1182" y="72"/>
                </a:cxn>
                <a:cxn ang="0">
                  <a:pos x="792" y="0"/>
                </a:cxn>
                <a:cxn ang="0">
                  <a:pos x="436" y="96"/>
                </a:cxn>
                <a:cxn ang="0">
                  <a:pos x="90" y="322"/>
                </a:cxn>
                <a:cxn ang="0">
                  <a:pos x="0" y="548"/>
                </a:cxn>
                <a:cxn ang="0">
                  <a:pos x="18" y="752"/>
                </a:cxn>
                <a:cxn ang="0">
                  <a:pos x="140" y="976"/>
                </a:cxn>
              </a:cxnLst>
              <a:rect l="0" t="0" r="r" b="b"/>
              <a:pathLst>
                <a:path w="1370" h="976">
                  <a:moveTo>
                    <a:pt x="140" y="976"/>
                  </a:moveTo>
                  <a:lnTo>
                    <a:pt x="310" y="840"/>
                  </a:lnTo>
                  <a:lnTo>
                    <a:pt x="558" y="696"/>
                  </a:lnTo>
                  <a:lnTo>
                    <a:pt x="798" y="608"/>
                  </a:lnTo>
                  <a:lnTo>
                    <a:pt x="954" y="562"/>
                  </a:lnTo>
                  <a:lnTo>
                    <a:pt x="1050" y="546"/>
                  </a:lnTo>
                  <a:lnTo>
                    <a:pt x="1370" y="506"/>
                  </a:lnTo>
                  <a:lnTo>
                    <a:pt x="1322" y="284"/>
                  </a:lnTo>
                  <a:lnTo>
                    <a:pt x="1182" y="72"/>
                  </a:lnTo>
                  <a:lnTo>
                    <a:pt x="792" y="0"/>
                  </a:lnTo>
                  <a:lnTo>
                    <a:pt x="436" y="96"/>
                  </a:lnTo>
                  <a:lnTo>
                    <a:pt x="90" y="322"/>
                  </a:lnTo>
                  <a:lnTo>
                    <a:pt x="0" y="548"/>
                  </a:lnTo>
                  <a:lnTo>
                    <a:pt x="18" y="752"/>
                  </a:lnTo>
                  <a:lnTo>
                    <a:pt x="140" y="976"/>
                  </a:lnTo>
                  <a:close/>
                </a:path>
              </a:pathLst>
            </a:custGeom>
            <a:pattFill prst="ltVert">
              <a:fgClr>
                <a:srgbClr val="FFFF00"/>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45" name="Freeform 31"/>
            <p:cNvSpPr>
              <a:spLocks/>
            </p:cNvSpPr>
            <p:nvPr/>
          </p:nvSpPr>
          <p:spPr bwMode="auto">
            <a:xfrm>
              <a:off x="741363" y="2243138"/>
              <a:ext cx="2455863" cy="1658938"/>
            </a:xfrm>
            <a:custGeom>
              <a:avLst/>
              <a:gdLst/>
              <a:ahLst/>
              <a:cxnLst>
                <a:cxn ang="0">
                  <a:pos x="0" y="480"/>
                </a:cxn>
                <a:cxn ang="0">
                  <a:pos x="168" y="348"/>
                </a:cxn>
                <a:cxn ang="0">
                  <a:pos x="310" y="250"/>
                </a:cxn>
                <a:cxn ang="0">
                  <a:pos x="486" y="174"/>
                </a:cxn>
                <a:cxn ang="0">
                  <a:pos x="726" y="82"/>
                </a:cxn>
                <a:cxn ang="0">
                  <a:pos x="938" y="36"/>
                </a:cxn>
                <a:cxn ang="0">
                  <a:pos x="1242" y="0"/>
                </a:cxn>
                <a:cxn ang="0">
                  <a:pos x="1272" y="184"/>
                </a:cxn>
                <a:cxn ang="0">
                  <a:pos x="1234" y="334"/>
                </a:cxn>
                <a:cxn ang="0">
                  <a:pos x="1132" y="564"/>
                </a:cxn>
                <a:cxn ang="0">
                  <a:pos x="628" y="808"/>
                </a:cxn>
                <a:cxn ang="0">
                  <a:pos x="492" y="808"/>
                </a:cxn>
                <a:cxn ang="0">
                  <a:pos x="214" y="758"/>
                </a:cxn>
                <a:cxn ang="0">
                  <a:pos x="80" y="572"/>
                </a:cxn>
                <a:cxn ang="0">
                  <a:pos x="0" y="480"/>
                </a:cxn>
              </a:cxnLst>
              <a:rect l="0" t="0" r="r" b="b"/>
              <a:pathLst>
                <a:path w="1272" h="808">
                  <a:moveTo>
                    <a:pt x="0" y="480"/>
                  </a:moveTo>
                  <a:lnTo>
                    <a:pt x="168" y="348"/>
                  </a:lnTo>
                  <a:lnTo>
                    <a:pt x="310" y="250"/>
                  </a:lnTo>
                  <a:lnTo>
                    <a:pt x="486" y="174"/>
                  </a:lnTo>
                  <a:lnTo>
                    <a:pt x="726" y="82"/>
                  </a:lnTo>
                  <a:lnTo>
                    <a:pt x="938" y="36"/>
                  </a:lnTo>
                  <a:lnTo>
                    <a:pt x="1242" y="0"/>
                  </a:lnTo>
                  <a:lnTo>
                    <a:pt x="1272" y="184"/>
                  </a:lnTo>
                  <a:lnTo>
                    <a:pt x="1234" y="334"/>
                  </a:lnTo>
                  <a:lnTo>
                    <a:pt x="1132" y="564"/>
                  </a:lnTo>
                  <a:lnTo>
                    <a:pt x="628" y="808"/>
                  </a:lnTo>
                  <a:lnTo>
                    <a:pt x="492" y="808"/>
                  </a:lnTo>
                  <a:lnTo>
                    <a:pt x="214" y="758"/>
                  </a:lnTo>
                  <a:lnTo>
                    <a:pt x="80" y="572"/>
                  </a:lnTo>
                  <a:lnTo>
                    <a:pt x="0" y="480"/>
                  </a:lnTo>
                  <a:close/>
                </a:path>
              </a:pathLst>
            </a:custGeom>
            <a:pattFill prst="wdDnDiag">
              <a:fgClr>
                <a:srgbClr val="CCFFFF"/>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46" name="Freeform 13"/>
            <p:cNvSpPr>
              <a:spLocks/>
            </p:cNvSpPr>
            <p:nvPr/>
          </p:nvSpPr>
          <p:spPr bwMode="auto">
            <a:xfrm>
              <a:off x="735013" y="2247900"/>
              <a:ext cx="2419350" cy="984250"/>
            </a:xfrm>
            <a:custGeom>
              <a:avLst/>
              <a:gdLst/>
              <a:ahLst/>
              <a:cxnLst>
                <a:cxn ang="0">
                  <a:pos x="0" y="480"/>
                </a:cxn>
                <a:cxn ang="0">
                  <a:pos x="318" y="252"/>
                </a:cxn>
                <a:cxn ang="0">
                  <a:pos x="774" y="72"/>
                </a:cxn>
                <a:cxn ang="0">
                  <a:pos x="1254" y="0"/>
                </a:cxn>
              </a:cxnLst>
              <a:rect l="0" t="0" r="r" b="b"/>
              <a:pathLst>
                <a:path w="1254" h="480">
                  <a:moveTo>
                    <a:pt x="0" y="480"/>
                  </a:moveTo>
                  <a:cubicBezTo>
                    <a:pt x="94" y="400"/>
                    <a:pt x="189" y="320"/>
                    <a:pt x="318" y="252"/>
                  </a:cubicBezTo>
                  <a:cubicBezTo>
                    <a:pt x="447" y="184"/>
                    <a:pt x="618" y="114"/>
                    <a:pt x="774" y="72"/>
                  </a:cubicBezTo>
                  <a:cubicBezTo>
                    <a:pt x="930" y="30"/>
                    <a:pt x="1092" y="15"/>
                    <a:pt x="1254" y="0"/>
                  </a:cubicBezTo>
                </a:path>
              </a:pathLst>
            </a:custGeom>
            <a:noFill/>
            <a:ln w="28575" cap="flat" cmpd="sng">
              <a:solidFill>
                <a:schemeClr val="bg2"/>
              </a:solidFill>
              <a:prstDash val="solid"/>
              <a:round/>
              <a:headEnd type="none" w="sm" len="sm"/>
              <a:tailEnd type="none" w="sm" len="sm"/>
            </a:ln>
            <a:effectLst/>
          </p:spPr>
          <p:txBody>
            <a:bodyPr wrap="none"/>
            <a:lstStyle/>
            <a:p>
              <a:endParaRPr lang="en-US"/>
            </a:p>
          </p:txBody>
        </p:sp>
        <p:sp>
          <p:nvSpPr>
            <p:cNvPr id="47" name="Line 17"/>
            <p:cNvSpPr>
              <a:spLocks noChangeShapeType="1"/>
            </p:cNvSpPr>
            <p:nvPr/>
          </p:nvSpPr>
          <p:spPr bwMode="auto">
            <a:xfrm flipH="1" flipV="1">
              <a:off x="2162175" y="2268538"/>
              <a:ext cx="69850" cy="228600"/>
            </a:xfrm>
            <a:prstGeom prst="line">
              <a:avLst/>
            </a:prstGeom>
            <a:noFill/>
            <a:ln w="28575">
              <a:solidFill>
                <a:schemeClr val="bg2"/>
              </a:solidFill>
              <a:round/>
              <a:headEnd type="none" w="sm" len="sm"/>
              <a:tailEnd type="triangle" w="med" len="med"/>
            </a:ln>
            <a:effectLst/>
          </p:spPr>
          <p:txBody>
            <a:bodyPr wrap="none"/>
            <a:lstStyle/>
            <a:p>
              <a:endParaRPr lang="en-US"/>
            </a:p>
          </p:txBody>
        </p:sp>
        <p:sp>
          <p:nvSpPr>
            <p:cNvPr id="48" name="Line 18"/>
            <p:cNvSpPr>
              <a:spLocks noChangeShapeType="1"/>
            </p:cNvSpPr>
            <p:nvPr/>
          </p:nvSpPr>
          <p:spPr bwMode="auto">
            <a:xfrm flipH="1" flipV="1">
              <a:off x="1182688" y="2732088"/>
              <a:ext cx="119063" cy="225425"/>
            </a:xfrm>
            <a:prstGeom prst="line">
              <a:avLst/>
            </a:prstGeom>
            <a:noFill/>
            <a:ln w="28575">
              <a:solidFill>
                <a:schemeClr val="bg2"/>
              </a:solidFill>
              <a:round/>
              <a:headEnd type="triangle" w="med" len="med"/>
              <a:tailEnd type="none" w="sm" len="sm"/>
            </a:ln>
            <a:effectLst/>
          </p:spPr>
          <p:txBody>
            <a:bodyPr wrap="none"/>
            <a:lstStyle/>
            <a:p>
              <a:endParaRPr lang="en-US"/>
            </a:p>
          </p:txBody>
        </p:sp>
        <p:graphicFrame>
          <p:nvGraphicFramePr>
            <p:cNvPr id="49" name="Object 19"/>
            <p:cNvGraphicFramePr>
              <a:graphicFrameLocks noChangeAspect="1"/>
            </p:cNvGraphicFramePr>
            <p:nvPr/>
          </p:nvGraphicFramePr>
          <p:xfrm>
            <a:off x="1639888" y="2089150"/>
            <a:ext cx="336550" cy="336550"/>
          </p:xfrm>
          <a:graphic>
            <a:graphicData uri="http://schemas.openxmlformats.org/presentationml/2006/ole">
              <p:oleObj spid="_x0000_s444579" name="Equation" r:id="rId9" imgW="215640" imgH="203040" progId="Equation.DSMT4">
                <p:embed/>
              </p:oleObj>
            </a:graphicData>
          </a:graphic>
        </p:graphicFrame>
        <p:graphicFrame>
          <p:nvGraphicFramePr>
            <p:cNvPr id="50" name="Object 20"/>
            <p:cNvGraphicFramePr>
              <a:graphicFrameLocks noChangeAspect="1"/>
            </p:cNvGraphicFramePr>
            <p:nvPr/>
          </p:nvGraphicFramePr>
          <p:xfrm>
            <a:off x="1701800" y="2655888"/>
            <a:ext cx="336550" cy="338138"/>
          </p:xfrm>
          <a:graphic>
            <a:graphicData uri="http://schemas.openxmlformats.org/presentationml/2006/ole">
              <p:oleObj spid="_x0000_s444580" name="Equation" r:id="rId10" imgW="215640" imgH="203040" progId="Equation.DSMT4">
                <p:embed/>
              </p:oleObj>
            </a:graphicData>
          </a:graphic>
        </p:graphicFrame>
        <p:graphicFrame>
          <p:nvGraphicFramePr>
            <p:cNvPr id="51" name="Object 21"/>
            <p:cNvGraphicFramePr>
              <a:graphicFrameLocks noChangeAspect="1"/>
            </p:cNvGraphicFramePr>
            <p:nvPr/>
          </p:nvGraphicFramePr>
          <p:xfrm>
            <a:off x="651328" y="2728686"/>
            <a:ext cx="219075" cy="296863"/>
          </p:xfrm>
          <a:graphic>
            <a:graphicData uri="http://schemas.openxmlformats.org/presentationml/2006/ole">
              <p:oleObj spid="_x0000_s444581" name="Equation" r:id="rId11" imgW="139680" imgH="177480" progId="Equation.DSMT4">
                <p:embed/>
              </p:oleObj>
            </a:graphicData>
          </a:graphic>
        </p:graphicFrame>
        <p:sp>
          <p:nvSpPr>
            <p:cNvPr id="52" name="Oval 22"/>
            <p:cNvSpPr>
              <a:spLocks noChangeArrowheads="1"/>
            </p:cNvSpPr>
            <p:nvPr/>
          </p:nvSpPr>
          <p:spPr bwMode="auto">
            <a:xfrm>
              <a:off x="1317625" y="2649538"/>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53" name="Oval 23"/>
            <p:cNvSpPr>
              <a:spLocks noChangeArrowheads="1"/>
            </p:cNvSpPr>
            <p:nvPr/>
          </p:nvSpPr>
          <p:spPr bwMode="auto">
            <a:xfrm>
              <a:off x="1371600" y="2705100"/>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54" name="Oval 24"/>
            <p:cNvSpPr>
              <a:spLocks noChangeArrowheads="1"/>
            </p:cNvSpPr>
            <p:nvPr/>
          </p:nvSpPr>
          <p:spPr bwMode="auto">
            <a:xfrm>
              <a:off x="1938338" y="2374900"/>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55" name="Oval 25"/>
            <p:cNvSpPr>
              <a:spLocks noChangeArrowheads="1"/>
            </p:cNvSpPr>
            <p:nvPr/>
          </p:nvSpPr>
          <p:spPr bwMode="auto">
            <a:xfrm>
              <a:off x="1992313" y="2430463"/>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56" name="Oval 26"/>
            <p:cNvSpPr>
              <a:spLocks noChangeArrowheads="1"/>
            </p:cNvSpPr>
            <p:nvPr/>
          </p:nvSpPr>
          <p:spPr bwMode="auto">
            <a:xfrm>
              <a:off x="1722438" y="2457450"/>
              <a:ext cx="161925" cy="171450"/>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57" name="Oval 27"/>
            <p:cNvSpPr>
              <a:spLocks noChangeArrowheads="1"/>
            </p:cNvSpPr>
            <p:nvPr/>
          </p:nvSpPr>
          <p:spPr bwMode="auto">
            <a:xfrm>
              <a:off x="1776413" y="2513013"/>
              <a:ext cx="53975" cy="53975"/>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58" name="Oval 28"/>
            <p:cNvSpPr>
              <a:spLocks noChangeArrowheads="1"/>
            </p:cNvSpPr>
            <p:nvPr/>
          </p:nvSpPr>
          <p:spPr bwMode="auto">
            <a:xfrm>
              <a:off x="1514475" y="2551113"/>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59" name="Oval 29"/>
            <p:cNvSpPr>
              <a:spLocks noChangeArrowheads="1"/>
            </p:cNvSpPr>
            <p:nvPr/>
          </p:nvSpPr>
          <p:spPr bwMode="auto">
            <a:xfrm>
              <a:off x="1568450" y="2606675"/>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60" name="Freeform 16"/>
            <p:cNvSpPr>
              <a:spLocks/>
            </p:cNvSpPr>
            <p:nvPr/>
          </p:nvSpPr>
          <p:spPr bwMode="auto">
            <a:xfrm>
              <a:off x="1209675" y="2310039"/>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triangle" w="med" len="med"/>
              <a:tailEnd type="none" w="med" len="med"/>
            </a:ln>
            <a:effectLst/>
          </p:spPr>
          <p:txBody>
            <a:bodyPr wrap="none"/>
            <a:lstStyle/>
            <a:p>
              <a:endParaRPr lang="en-US"/>
            </a:p>
          </p:txBody>
        </p:sp>
        <p:sp>
          <p:nvSpPr>
            <p:cNvPr id="61" name="Freeform 15"/>
            <p:cNvSpPr>
              <a:spLocks/>
            </p:cNvSpPr>
            <p:nvPr/>
          </p:nvSpPr>
          <p:spPr bwMode="auto">
            <a:xfrm>
              <a:off x="1325563" y="2517775"/>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none" w="sm" len="sm"/>
              <a:tailEnd type="triangle" w="med" len="med"/>
            </a:ln>
            <a:effectLst/>
          </p:spPr>
          <p:txBody>
            <a:bodyPr wrap="none"/>
            <a:lstStyle/>
            <a:p>
              <a:endParaRPr lang="en-US"/>
            </a:p>
          </p:txBody>
        </p:sp>
        <p:graphicFrame>
          <p:nvGraphicFramePr>
            <p:cNvPr id="62" name="Object 33"/>
            <p:cNvGraphicFramePr>
              <a:graphicFrameLocks noChangeAspect="1"/>
            </p:cNvGraphicFramePr>
            <p:nvPr/>
          </p:nvGraphicFramePr>
          <p:xfrm>
            <a:off x="2536825" y="1404938"/>
            <a:ext cx="247650" cy="419100"/>
          </p:xfrm>
          <a:graphic>
            <a:graphicData uri="http://schemas.openxmlformats.org/presentationml/2006/ole">
              <p:oleObj spid="_x0000_s444582" name="Equation" r:id="rId12" imgW="126720" imgH="203040" progId="Equation.DSMT4">
                <p:embed/>
              </p:oleObj>
            </a:graphicData>
          </a:graphic>
        </p:graphicFrame>
        <p:sp>
          <p:nvSpPr>
            <p:cNvPr id="63" name="Line 34"/>
            <p:cNvSpPr>
              <a:spLocks noChangeShapeType="1"/>
            </p:cNvSpPr>
            <p:nvPr/>
          </p:nvSpPr>
          <p:spPr bwMode="auto">
            <a:xfrm flipH="1" flipV="1">
              <a:off x="2382838" y="1549400"/>
              <a:ext cx="138113" cy="755650"/>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64" name="Object 38"/>
            <p:cNvGraphicFramePr>
              <a:graphicFrameLocks noChangeAspect="1"/>
            </p:cNvGraphicFramePr>
            <p:nvPr/>
          </p:nvGraphicFramePr>
          <p:xfrm>
            <a:off x="941388" y="1587500"/>
            <a:ext cx="1262063" cy="495300"/>
          </p:xfrm>
          <a:graphic>
            <a:graphicData uri="http://schemas.openxmlformats.org/presentationml/2006/ole">
              <p:oleObj spid="_x0000_s444583" name="Equation" r:id="rId13" imgW="647640" imgH="253800" progId="Equation.DSMT4">
                <p:embed/>
              </p:oleObj>
            </a:graphicData>
          </a:graphic>
        </p:graphicFrame>
        <p:graphicFrame>
          <p:nvGraphicFramePr>
            <p:cNvPr id="65" name="Object 39"/>
            <p:cNvGraphicFramePr>
              <a:graphicFrameLocks noChangeAspect="1"/>
            </p:cNvGraphicFramePr>
            <p:nvPr/>
          </p:nvGraphicFramePr>
          <p:xfrm>
            <a:off x="2611438" y="2925763"/>
            <a:ext cx="1362075" cy="495300"/>
          </p:xfrm>
          <a:graphic>
            <a:graphicData uri="http://schemas.openxmlformats.org/presentationml/2006/ole">
              <p:oleObj spid="_x0000_s444584" name="Equation" r:id="rId14" imgW="698400" imgH="253800" progId="Equation.DSMT4">
                <p:embed/>
              </p:oleObj>
            </a:graphicData>
          </a:graphic>
        </p:graphicFrame>
        <p:graphicFrame>
          <p:nvGraphicFramePr>
            <p:cNvPr id="66" name="Object 40"/>
            <p:cNvGraphicFramePr>
              <a:graphicFrameLocks noChangeAspect="1"/>
            </p:cNvGraphicFramePr>
            <p:nvPr/>
          </p:nvGraphicFramePr>
          <p:xfrm>
            <a:off x="1916112" y="3163660"/>
            <a:ext cx="414338" cy="322263"/>
          </p:xfrm>
          <a:graphic>
            <a:graphicData uri="http://schemas.openxmlformats.org/presentationml/2006/ole">
              <p:oleObj spid="_x0000_s444585" name="Equation" r:id="rId15" imgW="228600" imgH="177480" progId="Equation.DSMT4">
                <p:embed/>
              </p:oleObj>
            </a:graphicData>
          </a:graphic>
        </p:graphicFrame>
        <p:sp>
          <p:nvSpPr>
            <p:cNvPr id="67" name="AutoShape 41"/>
            <p:cNvSpPr>
              <a:spLocks noChangeAspect="1" noChangeArrowheads="1" noTextEdit="1"/>
            </p:cNvSpPr>
            <p:nvPr/>
          </p:nvSpPr>
          <p:spPr bwMode="auto">
            <a:xfrm>
              <a:off x="2241550" y="2401888"/>
              <a:ext cx="450850" cy="531813"/>
            </a:xfrm>
            <a:prstGeom prst="rect">
              <a:avLst/>
            </a:prstGeom>
            <a:noFill/>
            <a:ln w="9525">
              <a:noFill/>
              <a:miter lim="800000"/>
              <a:headEnd/>
              <a:tailEnd/>
            </a:ln>
          </p:spPr>
          <p:txBody>
            <a:bodyPr/>
            <a:lstStyle/>
            <a:p>
              <a:endParaRPr lang="en-US"/>
            </a:p>
          </p:txBody>
        </p:sp>
        <p:graphicFrame>
          <p:nvGraphicFramePr>
            <p:cNvPr id="68" name="Object 52"/>
            <p:cNvGraphicFramePr>
              <a:graphicFrameLocks noChangeAspect="1"/>
            </p:cNvGraphicFramePr>
            <p:nvPr/>
          </p:nvGraphicFramePr>
          <p:xfrm>
            <a:off x="947738" y="2197100"/>
            <a:ext cx="298450" cy="368300"/>
          </p:xfrm>
          <a:graphic>
            <a:graphicData uri="http://schemas.openxmlformats.org/presentationml/2006/ole">
              <p:oleObj spid="_x0000_s444586" name="Equation" r:id="rId16" imgW="164880" imgH="203040" progId="Equation.DSMT4">
                <p:embed/>
              </p:oleObj>
            </a:graphicData>
          </a:graphic>
        </p:graphicFrame>
        <p:sp>
          <p:nvSpPr>
            <p:cNvPr id="69" name="Line 53"/>
            <p:cNvSpPr>
              <a:spLocks noChangeShapeType="1"/>
            </p:cNvSpPr>
            <p:nvPr/>
          </p:nvSpPr>
          <p:spPr bwMode="auto">
            <a:xfrm flipH="1">
              <a:off x="1285875" y="2354263"/>
              <a:ext cx="287338" cy="149225"/>
            </a:xfrm>
            <a:prstGeom prst="line">
              <a:avLst/>
            </a:prstGeom>
            <a:noFill/>
            <a:ln w="28575">
              <a:solidFill>
                <a:schemeClr val="hlink"/>
              </a:solidFill>
              <a:round/>
              <a:headEnd type="none" w="sm" len="sm"/>
              <a:tailEnd type="triangle" w="med" len="med"/>
            </a:ln>
            <a:effectLst/>
          </p:spPr>
          <p:txBody>
            <a:bodyPr wrap="none"/>
            <a:lstStyle/>
            <a:p>
              <a:endParaRPr lang="en-US"/>
            </a:p>
          </p:txBody>
        </p:sp>
        <p:cxnSp>
          <p:nvCxnSpPr>
            <p:cNvPr id="70" name="Straight Arrow Connector 69"/>
            <p:cNvCxnSpPr/>
            <p:nvPr/>
          </p:nvCxnSpPr>
          <p:spPr bwMode="auto">
            <a:xfrm flipV="1">
              <a:off x="1447801" y="2895600"/>
              <a:ext cx="881742" cy="380995"/>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aphicFrame>
          <p:nvGraphicFramePr>
            <p:cNvPr id="71" name="Object 61"/>
            <p:cNvGraphicFramePr>
              <a:graphicFrameLocks noChangeAspect="1"/>
            </p:cNvGraphicFramePr>
            <p:nvPr/>
          </p:nvGraphicFramePr>
          <p:xfrm>
            <a:off x="2322290" y="2348374"/>
            <a:ext cx="373063" cy="471487"/>
          </p:xfrm>
          <a:graphic>
            <a:graphicData uri="http://schemas.openxmlformats.org/presentationml/2006/ole">
              <p:oleObj spid="_x0000_s444587" name="Equation" r:id="rId17" imgW="190440" imgH="228600" progId="Equation.DSMT4">
                <p:embed/>
              </p:oleObj>
            </a:graphicData>
          </a:graphic>
        </p:graphicFrame>
        <p:cxnSp>
          <p:nvCxnSpPr>
            <p:cNvPr id="72" name="Straight Arrow Connector 71"/>
            <p:cNvCxnSpPr/>
            <p:nvPr/>
          </p:nvCxnSpPr>
          <p:spPr bwMode="auto">
            <a:xfrm>
              <a:off x="1012371" y="2830286"/>
              <a:ext cx="119743" cy="217714"/>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3" name="Text Box 5"/>
          <p:cNvSpPr txBox="1">
            <a:spLocks noChangeArrowheads="1"/>
          </p:cNvSpPr>
          <p:nvPr/>
        </p:nvSpPr>
        <p:spPr bwMode="auto">
          <a:xfrm>
            <a:off x="254000" y="-4695"/>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graphicFrame>
        <p:nvGraphicFramePr>
          <p:cNvPr id="452616" name="Object 8"/>
          <p:cNvGraphicFramePr>
            <a:graphicFrameLocks noChangeAspect="1"/>
          </p:cNvGraphicFramePr>
          <p:nvPr/>
        </p:nvGraphicFramePr>
        <p:xfrm>
          <a:off x="5301549" y="2446059"/>
          <a:ext cx="2306638" cy="549275"/>
        </p:xfrm>
        <a:graphic>
          <a:graphicData uri="http://schemas.openxmlformats.org/presentationml/2006/ole">
            <p:oleObj spid="_x0000_s452616" name="Equation" r:id="rId4" imgW="1066680" imgH="253800" progId="Equation.DSMT4">
              <p:embed/>
            </p:oleObj>
          </a:graphicData>
        </a:graphic>
      </p:graphicFrame>
      <p:sp>
        <p:nvSpPr>
          <p:cNvPr id="452679" name="Text Box 71"/>
          <p:cNvSpPr txBox="1">
            <a:spLocks noChangeArrowheads="1"/>
          </p:cNvSpPr>
          <p:nvPr/>
        </p:nvSpPr>
        <p:spPr bwMode="auto">
          <a:xfrm>
            <a:off x="4055362" y="1828522"/>
            <a:ext cx="4857750"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Similarly, from Faraday's law, we have</a:t>
            </a:r>
          </a:p>
        </p:txBody>
      </p:sp>
      <p:sp>
        <p:nvSpPr>
          <p:cNvPr id="452680" name="Text Box 72"/>
          <p:cNvSpPr txBox="1">
            <a:spLocks noChangeArrowheads="1"/>
          </p:cNvSpPr>
          <p:nvPr/>
        </p:nvSpPr>
        <p:spPr bwMode="auto">
          <a:xfrm>
            <a:off x="767402" y="4598277"/>
            <a:ext cx="7960513" cy="369332"/>
          </a:xfrm>
          <a:prstGeom prst="rect">
            <a:avLst/>
          </a:prstGeom>
          <a:noFill/>
          <a:ln w="12700">
            <a:solidFill>
              <a:schemeClr val="bg2"/>
            </a:solidFill>
            <a:miter lim="800000"/>
            <a:headEnd type="none" w="sm" len="sm"/>
            <a:tailEnd type="none" w="sm" len="sm"/>
          </a:ln>
          <a:effectLst/>
        </p:spPr>
        <p:txBody>
          <a:bodyPr wrap="none">
            <a:spAutoFit/>
          </a:bodyPr>
          <a:lstStyle/>
          <a:p>
            <a:r>
              <a:rPr lang="en-US" dirty="0">
                <a:solidFill>
                  <a:schemeClr val="bg2"/>
                </a:solidFill>
              </a:rPr>
              <a:t>Note: The existence of an electric surface current does not affect </a:t>
            </a:r>
            <a:r>
              <a:rPr lang="en-US" dirty="0" smtClean="0">
                <a:solidFill>
                  <a:schemeClr val="bg2"/>
                </a:solidFill>
              </a:rPr>
              <a:t> this </a:t>
            </a:r>
            <a:r>
              <a:rPr lang="en-US" dirty="0">
                <a:solidFill>
                  <a:schemeClr val="bg2"/>
                </a:solidFill>
              </a:rPr>
              <a:t>result.</a:t>
            </a:r>
          </a:p>
        </p:txBody>
      </p:sp>
      <p:sp>
        <p:nvSpPr>
          <p:cNvPr id="66" name="Slide Number Placeholder 65"/>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25</a:t>
            </a:fld>
            <a:endParaRPr lang="en-US" kern="0" dirty="0" smtClean="0"/>
          </a:p>
        </p:txBody>
      </p:sp>
      <p:grpSp>
        <p:nvGrpSpPr>
          <p:cNvPr id="67" name="Group 66"/>
          <p:cNvGrpSpPr/>
          <p:nvPr/>
        </p:nvGrpSpPr>
        <p:grpSpPr>
          <a:xfrm>
            <a:off x="316135" y="929814"/>
            <a:ext cx="3494088" cy="2689226"/>
            <a:chOff x="479425" y="1212850"/>
            <a:chExt cx="3494088" cy="2689226"/>
          </a:xfrm>
        </p:grpSpPr>
        <p:sp>
          <p:nvSpPr>
            <p:cNvPr id="68" name="Freeform 32"/>
            <p:cNvSpPr>
              <a:spLocks/>
            </p:cNvSpPr>
            <p:nvPr/>
          </p:nvSpPr>
          <p:spPr bwMode="auto">
            <a:xfrm>
              <a:off x="479425" y="1212850"/>
              <a:ext cx="2644775" cy="2003425"/>
            </a:xfrm>
            <a:custGeom>
              <a:avLst/>
              <a:gdLst/>
              <a:ahLst/>
              <a:cxnLst>
                <a:cxn ang="0">
                  <a:pos x="140" y="976"/>
                </a:cxn>
                <a:cxn ang="0">
                  <a:pos x="310" y="840"/>
                </a:cxn>
                <a:cxn ang="0">
                  <a:pos x="558" y="696"/>
                </a:cxn>
                <a:cxn ang="0">
                  <a:pos x="798" y="608"/>
                </a:cxn>
                <a:cxn ang="0">
                  <a:pos x="954" y="562"/>
                </a:cxn>
                <a:cxn ang="0">
                  <a:pos x="1050" y="546"/>
                </a:cxn>
                <a:cxn ang="0">
                  <a:pos x="1370" y="506"/>
                </a:cxn>
                <a:cxn ang="0">
                  <a:pos x="1322" y="284"/>
                </a:cxn>
                <a:cxn ang="0">
                  <a:pos x="1182" y="72"/>
                </a:cxn>
                <a:cxn ang="0">
                  <a:pos x="792" y="0"/>
                </a:cxn>
                <a:cxn ang="0">
                  <a:pos x="436" y="96"/>
                </a:cxn>
                <a:cxn ang="0">
                  <a:pos x="90" y="322"/>
                </a:cxn>
                <a:cxn ang="0">
                  <a:pos x="0" y="548"/>
                </a:cxn>
                <a:cxn ang="0">
                  <a:pos x="18" y="752"/>
                </a:cxn>
                <a:cxn ang="0">
                  <a:pos x="140" y="976"/>
                </a:cxn>
              </a:cxnLst>
              <a:rect l="0" t="0" r="r" b="b"/>
              <a:pathLst>
                <a:path w="1370" h="976">
                  <a:moveTo>
                    <a:pt x="140" y="976"/>
                  </a:moveTo>
                  <a:lnTo>
                    <a:pt x="310" y="840"/>
                  </a:lnTo>
                  <a:lnTo>
                    <a:pt x="558" y="696"/>
                  </a:lnTo>
                  <a:lnTo>
                    <a:pt x="798" y="608"/>
                  </a:lnTo>
                  <a:lnTo>
                    <a:pt x="954" y="562"/>
                  </a:lnTo>
                  <a:lnTo>
                    <a:pt x="1050" y="546"/>
                  </a:lnTo>
                  <a:lnTo>
                    <a:pt x="1370" y="506"/>
                  </a:lnTo>
                  <a:lnTo>
                    <a:pt x="1322" y="284"/>
                  </a:lnTo>
                  <a:lnTo>
                    <a:pt x="1182" y="72"/>
                  </a:lnTo>
                  <a:lnTo>
                    <a:pt x="792" y="0"/>
                  </a:lnTo>
                  <a:lnTo>
                    <a:pt x="436" y="96"/>
                  </a:lnTo>
                  <a:lnTo>
                    <a:pt x="90" y="322"/>
                  </a:lnTo>
                  <a:lnTo>
                    <a:pt x="0" y="548"/>
                  </a:lnTo>
                  <a:lnTo>
                    <a:pt x="18" y="752"/>
                  </a:lnTo>
                  <a:lnTo>
                    <a:pt x="140" y="976"/>
                  </a:lnTo>
                  <a:close/>
                </a:path>
              </a:pathLst>
            </a:custGeom>
            <a:pattFill prst="ltVert">
              <a:fgClr>
                <a:srgbClr val="FFFF00"/>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69" name="Freeform 31"/>
            <p:cNvSpPr>
              <a:spLocks/>
            </p:cNvSpPr>
            <p:nvPr/>
          </p:nvSpPr>
          <p:spPr bwMode="auto">
            <a:xfrm>
              <a:off x="741363" y="2243138"/>
              <a:ext cx="2455863" cy="1658938"/>
            </a:xfrm>
            <a:custGeom>
              <a:avLst/>
              <a:gdLst/>
              <a:ahLst/>
              <a:cxnLst>
                <a:cxn ang="0">
                  <a:pos x="0" y="480"/>
                </a:cxn>
                <a:cxn ang="0">
                  <a:pos x="168" y="348"/>
                </a:cxn>
                <a:cxn ang="0">
                  <a:pos x="310" y="250"/>
                </a:cxn>
                <a:cxn ang="0">
                  <a:pos x="486" y="174"/>
                </a:cxn>
                <a:cxn ang="0">
                  <a:pos x="726" y="82"/>
                </a:cxn>
                <a:cxn ang="0">
                  <a:pos x="938" y="36"/>
                </a:cxn>
                <a:cxn ang="0">
                  <a:pos x="1242" y="0"/>
                </a:cxn>
                <a:cxn ang="0">
                  <a:pos x="1272" y="184"/>
                </a:cxn>
                <a:cxn ang="0">
                  <a:pos x="1234" y="334"/>
                </a:cxn>
                <a:cxn ang="0">
                  <a:pos x="1132" y="564"/>
                </a:cxn>
                <a:cxn ang="0">
                  <a:pos x="628" y="808"/>
                </a:cxn>
                <a:cxn ang="0">
                  <a:pos x="492" y="808"/>
                </a:cxn>
                <a:cxn ang="0">
                  <a:pos x="214" y="758"/>
                </a:cxn>
                <a:cxn ang="0">
                  <a:pos x="80" y="572"/>
                </a:cxn>
                <a:cxn ang="0">
                  <a:pos x="0" y="480"/>
                </a:cxn>
              </a:cxnLst>
              <a:rect l="0" t="0" r="r" b="b"/>
              <a:pathLst>
                <a:path w="1272" h="808">
                  <a:moveTo>
                    <a:pt x="0" y="480"/>
                  </a:moveTo>
                  <a:lnTo>
                    <a:pt x="168" y="348"/>
                  </a:lnTo>
                  <a:lnTo>
                    <a:pt x="310" y="250"/>
                  </a:lnTo>
                  <a:lnTo>
                    <a:pt x="486" y="174"/>
                  </a:lnTo>
                  <a:lnTo>
                    <a:pt x="726" y="82"/>
                  </a:lnTo>
                  <a:lnTo>
                    <a:pt x="938" y="36"/>
                  </a:lnTo>
                  <a:lnTo>
                    <a:pt x="1242" y="0"/>
                  </a:lnTo>
                  <a:lnTo>
                    <a:pt x="1272" y="184"/>
                  </a:lnTo>
                  <a:lnTo>
                    <a:pt x="1234" y="334"/>
                  </a:lnTo>
                  <a:lnTo>
                    <a:pt x="1132" y="564"/>
                  </a:lnTo>
                  <a:lnTo>
                    <a:pt x="628" y="808"/>
                  </a:lnTo>
                  <a:lnTo>
                    <a:pt x="492" y="808"/>
                  </a:lnTo>
                  <a:lnTo>
                    <a:pt x="214" y="758"/>
                  </a:lnTo>
                  <a:lnTo>
                    <a:pt x="80" y="572"/>
                  </a:lnTo>
                  <a:lnTo>
                    <a:pt x="0" y="480"/>
                  </a:lnTo>
                  <a:close/>
                </a:path>
              </a:pathLst>
            </a:custGeom>
            <a:pattFill prst="wdDnDiag">
              <a:fgClr>
                <a:srgbClr val="CCFFFF"/>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70" name="Freeform 13"/>
            <p:cNvSpPr>
              <a:spLocks/>
            </p:cNvSpPr>
            <p:nvPr/>
          </p:nvSpPr>
          <p:spPr bwMode="auto">
            <a:xfrm>
              <a:off x="735013" y="2247900"/>
              <a:ext cx="2419350" cy="984250"/>
            </a:xfrm>
            <a:custGeom>
              <a:avLst/>
              <a:gdLst/>
              <a:ahLst/>
              <a:cxnLst>
                <a:cxn ang="0">
                  <a:pos x="0" y="480"/>
                </a:cxn>
                <a:cxn ang="0">
                  <a:pos x="318" y="252"/>
                </a:cxn>
                <a:cxn ang="0">
                  <a:pos x="774" y="72"/>
                </a:cxn>
                <a:cxn ang="0">
                  <a:pos x="1254" y="0"/>
                </a:cxn>
              </a:cxnLst>
              <a:rect l="0" t="0" r="r" b="b"/>
              <a:pathLst>
                <a:path w="1254" h="480">
                  <a:moveTo>
                    <a:pt x="0" y="480"/>
                  </a:moveTo>
                  <a:cubicBezTo>
                    <a:pt x="94" y="400"/>
                    <a:pt x="189" y="320"/>
                    <a:pt x="318" y="252"/>
                  </a:cubicBezTo>
                  <a:cubicBezTo>
                    <a:pt x="447" y="184"/>
                    <a:pt x="618" y="114"/>
                    <a:pt x="774" y="72"/>
                  </a:cubicBezTo>
                  <a:cubicBezTo>
                    <a:pt x="930" y="30"/>
                    <a:pt x="1092" y="15"/>
                    <a:pt x="1254" y="0"/>
                  </a:cubicBezTo>
                </a:path>
              </a:pathLst>
            </a:custGeom>
            <a:noFill/>
            <a:ln w="28575" cap="flat" cmpd="sng">
              <a:solidFill>
                <a:schemeClr val="bg2"/>
              </a:solidFill>
              <a:prstDash val="solid"/>
              <a:round/>
              <a:headEnd type="none" w="sm" len="sm"/>
              <a:tailEnd type="none" w="sm" len="sm"/>
            </a:ln>
            <a:effectLst/>
          </p:spPr>
          <p:txBody>
            <a:bodyPr wrap="none"/>
            <a:lstStyle/>
            <a:p>
              <a:endParaRPr lang="en-US"/>
            </a:p>
          </p:txBody>
        </p:sp>
        <p:sp>
          <p:nvSpPr>
            <p:cNvPr id="71" name="Line 17"/>
            <p:cNvSpPr>
              <a:spLocks noChangeShapeType="1"/>
            </p:cNvSpPr>
            <p:nvPr/>
          </p:nvSpPr>
          <p:spPr bwMode="auto">
            <a:xfrm flipH="1" flipV="1">
              <a:off x="2162175" y="2268538"/>
              <a:ext cx="69850" cy="228600"/>
            </a:xfrm>
            <a:prstGeom prst="line">
              <a:avLst/>
            </a:prstGeom>
            <a:noFill/>
            <a:ln w="28575">
              <a:solidFill>
                <a:schemeClr val="bg2"/>
              </a:solidFill>
              <a:round/>
              <a:headEnd type="none" w="sm" len="sm"/>
              <a:tailEnd type="triangle" w="med" len="med"/>
            </a:ln>
            <a:effectLst/>
          </p:spPr>
          <p:txBody>
            <a:bodyPr wrap="none"/>
            <a:lstStyle/>
            <a:p>
              <a:endParaRPr lang="en-US"/>
            </a:p>
          </p:txBody>
        </p:sp>
        <p:sp>
          <p:nvSpPr>
            <p:cNvPr id="72" name="Line 18"/>
            <p:cNvSpPr>
              <a:spLocks noChangeShapeType="1"/>
            </p:cNvSpPr>
            <p:nvPr/>
          </p:nvSpPr>
          <p:spPr bwMode="auto">
            <a:xfrm flipH="1" flipV="1">
              <a:off x="1182688" y="2732088"/>
              <a:ext cx="119063" cy="225425"/>
            </a:xfrm>
            <a:prstGeom prst="line">
              <a:avLst/>
            </a:prstGeom>
            <a:noFill/>
            <a:ln w="28575">
              <a:solidFill>
                <a:schemeClr val="bg2"/>
              </a:solidFill>
              <a:round/>
              <a:headEnd type="triangle" w="med" len="med"/>
              <a:tailEnd type="none" w="sm" len="sm"/>
            </a:ln>
            <a:effectLst/>
          </p:spPr>
          <p:txBody>
            <a:bodyPr wrap="none"/>
            <a:lstStyle/>
            <a:p>
              <a:endParaRPr lang="en-US"/>
            </a:p>
          </p:txBody>
        </p:sp>
        <p:graphicFrame>
          <p:nvGraphicFramePr>
            <p:cNvPr id="73" name="Object 19"/>
            <p:cNvGraphicFramePr>
              <a:graphicFrameLocks noChangeAspect="1"/>
            </p:cNvGraphicFramePr>
            <p:nvPr/>
          </p:nvGraphicFramePr>
          <p:xfrm>
            <a:off x="1639888" y="2089150"/>
            <a:ext cx="336550" cy="336550"/>
          </p:xfrm>
          <a:graphic>
            <a:graphicData uri="http://schemas.openxmlformats.org/presentationml/2006/ole">
              <p:oleObj spid="_x0000_s452702" name="Equation" r:id="rId5" imgW="215640" imgH="203040" progId="Equation.DSMT4">
                <p:embed/>
              </p:oleObj>
            </a:graphicData>
          </a:graphic>
        </p:graphicFrame>
        <p:graphicFrame>
          <p:nvGraphicFramePr>
            <p:cNvPr id="74" name="Object 20"/>
            <p:cNvGraphicFramePr>
              <a:graphicFrameLocks noChangeAspect="1"/>
            </p:cNvGraphicFramePr>
            <p:nvPr/>
          </p:nvGraphicFramePr>
          <p:xfrm>
            <a:off x="1701800" y="2655888"/>
            <a:ext cx="336550" cy="338138"/>
          </p:xfrm>
          <a:graphic>
            <a:graphicData uri="http://schemas.openxmlformats.org/presentationml/2006/ole">
              <p:oleObj spid="_x0000_s452703" name="Equation" r:id="rId6" imgW="215640" imgH="203040" progId="Equation.DSMT4">
                <p:embed/>
              </p:oleObj>
            </a:graphicData>
          </a:graphic>
        </p:graphicFrame>
        <p:graphicFrame>
          <p:nvGraphicFramePr>
            <p:cNvPr id="75" name="Object 21"/>
            <p:cNvGraphicFramePr>
              <a:graphicFrameLocks noChangeAspect="1"/>
            </p:cNvGraphicFramePr>
            <p:nvPr/>
          </p:nvGraphicFramePr>
          <p:xfrm>
            <a:off x="651328" y="2728686"/>
            <a:ext cx="219075" cy="296863"/>
          </p:xfrm>
          <a:graphic>
            <a:graphicData uri="http://schemas.openxmlformats.org/presentationml/2006/ole">
              <p:oleObj spid="_x0000_s452704" name="Equation" r:id="rId7" imgW="139680" imgH="177480" progId="Equation.DSMT4">
                <p:embed/>
              </p:oleObj>
            </a:graphicData>
          </a:graphic>
        </p:graphicFrame>
        <p:sp>
          <p:nvSpPr>
            <p:cNvPr id="76" name="Oval 22"/>
            <p:cNvSpPr>
              <a:spLocks noChangeArrowheads="1"/>
            </p:cNvSpPr>
            <p:nvPr/>
          </p:nvSpPr>
          <p:spPr bwMode="auto">
            <a:xfrm>
              <a:off x="1317625" y="2649538"/>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77" name="Oval 23"/>
            <p:cNvSpPr>
              <a:spLocks noChangeArrowheads="1"/>
            </p:cNvSpPr>
            <p:nvPr/>
          </p:nvSpPr>
          <p:spPr bwMode="auto">
            <a:xfrm>
              <a:off x="1371600" y="2705100"/>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78" name="Oval 24"/>
            <p:cNvSpPr>
              <a:spLocks noChangeArrowheads="1"/>
            </p:cNvSpPr>
            <p:nvPr/>
          </p:nvSpPr>
          <p:spPr bwMode="auto">
            <a:xfrm>
              <a:off x="1938338" y="2374900"/>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79" name="Oval 25"/>
            <p:cNvSpPr>
              <a:spLocks noChangeArrowheads="1"/>
            </p:cNvSpPr>
            <p:nvPr/>
          </p:nvSpPr>
          <p:spPr bwMode="auto">
            <a:xfrm>
              <a:off x="1992313" y="2430463"/>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80" name="Oval 26"/>
            <p:cNvSpPr>
              <a:spLocks noChangeArrowheads="1"/>
            </p:cNvSpPr>
            <p:nvPr/>
          </p:nvSpPr>
          <p:spPr bwMode="auto">
            <a:xfrm>
              <a:off x="1722438" y="2457450"/>
              <a:ext cx="161925" cy="171450"/>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81" name="Oval 27"/>
            <p:cNvSpPr>
              <a:spLocks noChangeArrowheads="1"/>
            </p:cNvSpPr>
            <p:nvPr/>
          </p:nvSpPr>
          <p:spPr bwMode="auto">
            <a:xfrm>
              <a:off x="1776413" y="2513013"/>
              <a:ext cx="53975" cy="53975"/>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82" name="Oval 28"/>
            <p:cNvSpPr>
              <a:spLocks noChangeArrowheads="1"/>
            </p:cNvSpPr>
            <p:nvPr/>
          </p:nvSpPr>
          <p:spPr bwMode="auto">
            <a:xfrm>
              <a:off x="1514475" y="2551113"/>
              <a:ext cx="161925" cy="173038"/>
            </a:xfrm>
            <a:prstGeom prst="ellipse">
              <a:avLst/>
            </a:prstGeom>
            <a:noFill/>
            <a:ln w="28575">
              <a:solidFill>
                <a:schemeClr val="bg1"/>
              </a:solidFill>
              <a:round/>
              <a:headEnd type="none" w="sm" len="sm"/>
              <a:tailEnd type="none" w="sm" len="sm"/>
            </a:ln>
            <a:effectLst/>
          </p:spPr>
          <p:txBody>
            <a:bodyPr wrap="none" anchor="ctr"/>
            <a:lstStyle/>
            <a:p>
              <a:endParaRPr lang="en-US"/>
            </a:p>
          </p:txBody>
        </p:sp>
        <p:sp>
          <p:nvSpPr>
            <p:cNvPr id="83" name="Oval 29"/>
            <p:cNvSpPr>
              <a:spLocks noChangeArrowheads="1"/>
            </p:cNvSpPr>
            <p:nvPr/>
          </p:nvSpPr>
          <p:spPr bwMode="auto">
            <a:xfrm>
              <a:off x="1568450" y="2606675"/>
              <a:ext cx="53975" cy="55563"/>
            </a:xfrm>
            <a:prstGeom prst="ellipse">
              <a:avLst/>
            </a:prstGeom>
            <a:solidFill>
              <a:schemeClr val="bg1"/>
            </a:solidFill>
            <a:ln w="28575">
              <a:solidFill>
                <a:schemeClr val="bg1"/>
              </a:solidFill>
              <a:round/>
              <a:headEnd type="none" w="sm" len="sm"/>
              <a:tailEnd type="none" w="sm" len="sm"/>
            </a:ln>
            <a:effectLst/>
          </p:spPr>
          <p:txBody>
            <a:bodyPr wrap="none" anchor="ctr"/>
            <a:lstStyle/>
            <a:p>
              <a:endParaRPr lang="en-US"/>
            </a:p>
          </p:txBody>
        </p:sp>
        <p:sp>
          <p:nvSpPr>
            <p:cNvPr id="84" name="Freeform 16"/>
            <p:cNvSpPr>
              <a:spLocks/>
            </p:cNvSpPr>
            <p:nvPr/>
          </p:nvSpPr>
          <p:spPr bwMode="auto">
            <a:xfrm>
              <a:off x="1209675" y="2310039"/>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triangle" w="med" len="med"/>
              <a:tailEnd type="none" w="med" len="med"/>
            </a:ln>
            <a:effectLst/>
          </p:spPr>
          <p:txBody>
            <a:bodyPr wrap="none"/>
            <a:lstStyle/>
            <a:p>
              <a:endParaRPr lang="en-US"/>
            </a:p>
          </p:txBody>
        </p:sp>
        <p:sp>
          <p:nvSpPr>
            <p:cNvPr id="85" name="Freeform 15"/>
            <p:cNvSpPr>
              <a:spLocks/>
            </p:cNvSpPr>
            <p:nvPr/>
          </p:nvSpPr>
          <p:spPr bwMode="auto">
            <a:xfrm>
              <a:off x="1325563" y="2517775"/>
              <a:ext cx="890588" cy="382588"/>
            </a:xfrm>
            <a:custGeom>
              <a:avLst/>
              <a:gdLst/>
              <a:ahLst/>
              <a:cxnLst>
                <a:cxn ang="0">
                  <a:pos x="0" y="186"/>
                </a:cxn>
                <a:cxn ang="0">
                  <a:pos x="210" y="90"/>
                </a:cxn>
                <a:cxn ang="0">
                  <a:pos x="462" y="0"/>
                </a:cxn>
              </a:cxnLst>
              <a:rect l="0" t="0" r="r" b="b"/>
              <a:pathLst>
                <a:path w="462" h="186">
                  <a:moveTo>
                    <a:pt x="0" y="186"/>
                  </a:moveTo>
                  <a:cubicBezTo>
                    <a:pt x="35" y="169"/>
                    <a:pt x="133" y="121"/>
                    <a:pt x="210" y="90"/>
                  </a:cubicBezTo>
                  <a:cubicBezTo>
                    <a:pt x="287" y="59"/>
                    <a:pt x="410" y="19"/>
                    <a:pt x="462" y="0"/>
                  </a:cubicBezTo>
                </a:path>
              </a:pathLst>
            </a:custGeom>
            <a:noFill/>
            <a:ln w="28575" cap="flat" cmpd="sng">
              <a:solidFill>
                <a:schemeClr val="bg2"/>
              </a:solidFill>
              <a:prstDash val="dash"/>
              <a:round/>
              <a:headEnd type="none" w="sm" len="sm"/>
              <a:tailEnd type="triangle" w="med" len="med"/>
            </a:ln>
            <a:effectLst/>
          </p:spPr>
          <p:txBody>
            <a:bodyPr wrap="none"/>
            <a:lstStyle/>
            <a:p>
              <a:endParaRPr lang="en-US"/>
            </a:p>
          </p:txBody>
        </p:sp>
        <p:graphicFrame>
          <p:nvGraphicFramePr>
            <p:cNvPr id="86" name="Object 33"/>
            <p:cNvGraphicFramePr>
              <a:graphicFrameLocks noChangeAspect="1"/>
            </p:cNvGraphicFramePr>
            <p:nvPr/>
          </p:nvGraphicFramePr>
          <p:xfrm>
            <a:off x="2536825" y="1404938"/>
            <a:ext cx="247650" cy="419100"/>
          </p:xfrm>
          <a:graphic>
            <a:graphicData uri="http://schemas.openxmlformats.org/presentationml/2006/ole">
              <p:oleObj spid="_x0000_s452705" name="Equation" r:id="rId8" imgW="126720" imgH="203040" progId="Equation.DSMT4">
                <p:embed/>
              </p:oleObj>
            </a:graphicData>
          </a:graphic>
        </p:graphicFrame>
        <p:sp>
          <p:nvSpPr>
            <p:cNvPr id="87" name="Line 34"/>
            <p:cNvSpPr>
              <a:spLocks noChangeShapeType="1"/>
            </p:cNvSpPr>
            <p:nvPr/>
          </p:nvSpPr>
          <p:spPr bwMode="auto">
            <a:xfrm flipH="1" flipV="1">
              <a:off x="2382838" y="1549400"/>
              <a:ext cx="138113" cy="755650"/>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88" name="Object 38"/>
            <p:cNvGraphicFramePr>
              <a:graphicFrameLocks noChangeAspect="1"/>
            </p:cNvGraphicFramePr>
            <p:nvPr/>
          </p:nvGraphicFramePr>
          <p:xfrm>
            <a:off x="941388" y="1587500"/>
            <a:ext cx="1262063" cy="495300"/>
          </p:xfrm>
          <a:graphic>
            <a:graphicData uri="http://schemas.openxmlformats.org/presentationml/2006/ole">
              <p:oleObj spid="_x0000_s452706" name="Equation" r:id="rId9" imgW="647640" imgH="253800" progId="Equation.DSMT4">
                <p:embed/>
              </p:oleObj>
            </a:graphicData>
          </a:graphic>
        </p:graphicFrame>
        <p:graphicFrame>
          <p:nvGraphicFramePr>
            <p:cNvPr id="89" name="Object 39"/>
            <p:cNvGraphicFramePr>
              <a:graphicFrameLocks noChangeAspect="1"/>
            </p:cNvGraphicFramePr>
            <p:nvPr/>
          </p:nvGraphicFramePr>
          <p:xfrm>
            <a:off x="2611438" y="2925763"/>
            <a:ext cx="1362075" cy="495300"/>
          </p:xfrm>
          <a:graphic>
            <a:graphicData uri="http://schemas.openxmlformats.org/presentationml/2006/ole">
              <p:oleObj spid="_x0000_s452707" name="Equation" r:id="rId10" imgW="698400" imgH="253800" progId="Equation.DSMT4">
                <p:embed/>
              </p:oleObj>
            </a:graphicData>
          </a:graphic>
        </p:graphicFrame>
        <p:graphicFrame>
          <p:nvGraphicFramePr>
            <p:cNvPr id="90" name="Object 40"/>
            <p:cNvGraphicFramePr>
              <a:graphicFrameLocks noChangeAspect="1"/>
            </p:cNvGraphicFramePr>
            <p:nvPr/>
          </p:nvGraphicFramePr>
          <p:xfrm>
            <a:off x="1916112" y="3163660"/>
            <a:ext cx="414338" cy="322263"/>
          </p:xfrm>
          <a:graphic>
            <a:graphicData uri="http://schemas.openxmlformats.org/presentationml/2006/ole">
              <p:oleObj spid="_x0000_s452708" name="Equation" r:id="rId11" imgW="228600" imgH="177480" progId="Equation.DSMT4">
                <p:embed/>
              </p:oleObj>
            </a:graphicData>
          </a:graphic>
        </p:graphicFrame>
        <p:sp>
          <p:nvSpPr>
            <p:cNvPr id="91" name="AutoShape 41"/>
            <p:cNvSpPr>
              <a:spLocks noChangeAspect="1" noChangeArrowheads="1" noTextEdit="1"/>
            </p:cNvSpPr>
            <p:nvPr/>
          </p:nvSpPr>
          <p:spPr bwMode="auto">
            <a:xfrm>
              <a:off x="2241550" y="2401888"/>
              <a:ext cx="450850" cy="531813"/>
            </a:xfrm>
            <a:prstGeom prst="rect">
              <a:avLst/>
            </a:prstGeom>
            <a:noFill/>
            <a:ln w="9525">
              <a:noFill/>
              <a:miter lim="800000"/>
              <a:headEnd/>
              <a:tailEnd/>
            </a:ln>
          </p:spPr>
          <p:txBody>
            <a:bodyPr/>
            <a:lstStyle/>
            <a:p>
              <a:endParaRPr lang="en-US"/>
            </a:p>
          </p:txBody>
        </p:sp>
        <p:graphicFrame>
          <p:nvGraphicFramePr>
            <p:cNvPr id="92" name="Object 52"/>
            <p:cNvGraphicFramePr>
              <a:graphicFrameLocks noChangeAspect="1"/>
            </p:cNvGraphicFramePr>
            <p:nvPr/>
          </p:nvGraphicFramePr>
          <p:xfrm>
            <a:off x="947738" y="2197100"/>
            <a:ext cx="298450" cy="368300"/>
          </p:xfrm>
          <a:graphic>
            <a:graphicData uri="http://schemas.openxmlformats.org/presentationml/2006/ole">
              <p:oleObj spid="_x0000_s452709" name="Equation" r:id="rId12" imgW="164880" imgH="203040" progId="Equation.DSMT4">
                <p:embed/>
              </p:oleObj>
            </a:graphicData>
          </a:graphic>
        </p:graphicFrame>
        <p:sp>
          <p:nvSpPr>
            <p:cNvPr id="93" name="Line 53"/>
            <p:cNvSpPr>
              <a:spLocks noChangeShapeType="1"/>
            </p:cNvSpPr>
            <p:nvPr/>
          </p:nvSpPr>
          <p:spPr bwMode="auto">
            <a:xfrm flipH="1">
              <a:off x="1285875" y="2354263"/>
              <a:ext cx="287338" cy="149225"/>
            </a:xfrm>
            <a:prstGeom prst="line">
              <a:avLst/>
            </a:prstGeom>
            <a:noFill/>
            <a:ln w="28575">
              <a:solidFill>
                <a:schemeClr val="hlink"/>
              </a:solidFill>
              <a:round/>
              <a:headEnd type="none" w="sm" len="sm"/>
              <a:tailEnd type="triangle" w="med" len="med"/>
            </a:ln>
            <a:effectLst/>
          </p:spPr>
          <p:txBody>
            <a:bodyPr wrap="none"/>
            <a:lstStyle/>
            <a:p>
              <a:endParaRPr lang="en-US"/>
            </a:p>
          </p:txBody>
        </p:sp>
        <p:cxnSp>
          <p:nvCxnSpPr>
            <p:cNvPr id="94" name="Straight Arrow Connector 93"/>
            <p:cNvCxnSpPr/>
            <p:nvPr/>
          </p:nvCxnSpPr>
          <p:spPr bwMode="auto">
            <a:xfrm flipV="1">
              <a:off x="1447801" y="2895600"/>
              <a:ext cx="881742" cy="380995"/>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aphicFrame>
          <p:nvGraphicFramePr>
            <p:cNvPr id="95" name="Object 61"/>
            <p:cNvGraphicFramePr>
              <a:graphicFrameLocks noChangeAspect="1"/>
            </p:cNvGraphicFramePr>
            <p:nvPr/>
          </p:nvGraphicFramePr>
          <p:xfrm>
            <a:off x="2322290" y="2348374"/>
            <a:ext cx="373063" cy="471487"/>
          </p:xfrm>
          <a:graphic>
            <a:graphicData uri="http://schemas.openxmlformats.org/presentationml/2006/ole">
              <p:oleObj spid="_x0000_s452710" name="Equation" r:id="rId13" imgW="190440" imgH="228600" progId="Equation.DSMT4">
                <p:embed/>
              </p:oleObj>
            </a:graphicData>
          </a:graphic>
        </p:graphicFrame>
        <p:cxnSp>
          <p:nvCxnSpPr>
            <p:cNvPr id="96" name="Straight Arrow Connector 95"/>
            <p:cNvCxnSpPr/>
            <p:nvPr/>
          </p:nvCxnSpPr>
          <p:spPr bwMode="auto">
            <a:xfrm>
              <a:off x="1012371" y="2830286"/>
              <a:ext cx="119743" cy="217714"/>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5" name="Text Box 5"/>
          <p:cNvSpPr txBox="1">
            <a:spLocks noChangeArrowheads="1"/>
          </p:cNvSpPr>
          <p:nvPr/>
        </p:nvSpPr>
        <p:spPr bwMode="auto">
          <a:xfrm>
            <a:off x="254000" y="-4695"/>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graphicFrame>
        <p:nvGraphicFramePr>
          <p:cNvPr id="445476" name="Object 36"/>
          <p:cNvGraphicFramePr>
            <a:graphicFrameLocks noChangeAspect="1"/>
          </p:cNvGraphicFramePr>
          <p:nvPr/>
        </p:nvGraphicFramePr>
        <p:xfrm>
          <a:off x="758825" y="4613049"/>
          <a:ext cx="8167688" cy="1162050"/>
        </p:xfrm>
        <a:graphic>
          <a:graphicData uri="http://schemas.openxmlformats.org/presentationml/2006/ole">
            <p:oleObj spid="_x0000_s445476" name="Equation" r:id="rId4" imgW="3746160" imgH="533160" progId="Equation.DSMT4">
              <p:embed/>
            </p:oleObj>
          </a:graphicData>
        </a:graphic>
      </p:graphicFrame>
      <p:sp>
        <p:nvSpPr>
          <p:cNvPr id="445479" name="Line 39"/>
          <p:cNvSpPr>
            <a:spLocks noChangeShapeType="1"/>
          </p:cNvSpPr>
          <p:nvPr/>
        </p:nvSpPr>
        <p:spPr bwMode="auto">
          <a:xfrm flipV="1">
            <a:off x="6739612" y="4770438"/>
            <a:ext cx="1441450" cy="846138"/>
          </a:xfrm>
          <a:prstGeom prst="line">
            <a:avLst/>
          </a:prstGeom>
          <a:noFill/>
          <a:ln w="19050">
            <a:solidFill>
              <a:srgbClr val="FF0000"/>
            </a:solidFill>
            <a:round/>
            <a:headEnd type="none" w="med" len="med"/>
            <a:tailEnd type="none" w="med" len="med"/>
          </a:ln>
          <a:effectLst/>
        </p:spPr>
        <p:txBody>
          <a:bodyPr wrap="none"/>
          <a:lstStyle/>
          <a:p>
            <a:endParaRPr lang="en-US"/>
          </a:p>
        </p:txBody>
      </p:sp>
      <p:sp>
        <p:nvSpPr>
          <p:cNvPr id="445481" name="Text Box 41"/>
          <p:cNvSpPr txBox="1">
            <a:spLocks noChangeArrowheads="1"/>
          </p:cNvSpPr>
          <p:nvPr/>
        </p:nvSpPr>
        <p:spPr bwMode="auto">
          <a:xfrm>
            <a:off x="4365625" y="1789113"/>
            <a:ext cx="184150" cy="366712"/>
          </a:xfrm>
          <a:prstGeom prst="rect">
            <a:avLst/>
          </a:prstGeom>
          <a:noFill/>
          <a:ln w="12700">
            <a:noFill/>
            <a:miter lim="800000"/>
            <a:headEnd type="none" w="sm" len="sm"/>
            <a:tailEnd type="none" w="sm" len="sm"/>
          </a:ln>
          <a:effectLst/>
        </p:spPr>
        <p:txBody>
          <a:bodyPr wrap="none">
            <a:spAutoFit/>
          </a:bodyPr>
          <a:lstStyle/>
          <a:p>
            <a:endParaRPr lang="en-US"/>
          </a:p>
        </p:txBody>
      </p:sp>
      <p:sp>
        <p:nvSpPr>
          <p:cNvPr id="445483" name="Text Box 43"/>
          <p:cNvSpPr txBox="1">
            <a:spLocks noChangeArrowheads="1"/>
          </p:cNvSpPr>
          <p:nvPr/>
        </p:nvSpPr>
        <p:spPr bwMode="auto">
          <a:xfrm>
            <a:off x="647700" y="4105275"/>
            <a:ext cx="6256338"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Evaluate LHS of </a:t>
            </a:r>
            <a:r>
              <a:rPr lang="en-US" sz="2000">
                <a:solidFill>
                  <a:schemeClr val="hlink"/>
                </a:solidFill>
              </a:rPr>
              <a:t>Gauss’s law</a:t>
            </a:r>
            <a:r>
              <a:rPr lang="en-US" sz="2000">
                <a:solidFill>
                  <a:schemeClr val="bg1"/>
                </a:solidFill>
              </a:rPr>
              <a:t> over the surface shown:</a:t>
            </a:r>
          </a:p>
        </p:txBody>
      </p:sp>
      <p:sp>
        <p:nvSpPr>
          <p:cNvPr id="445486" name="Text Box 46"/>
          <p:cNvSpPr txBox="1">
            <a:spLocks noChangeArrowheads="1"/>
          </p:cNvSpPr>
          <p:nvPr/>
        </p:nvSpPr>
        <p:spPr bwMode="auto">
          <a:xfrm>
            <a:off x="4070743" y="1598860"/>
            <a:ext cx="3205162" cy="366712"/>
          </a:xfrm>
          <a:prstGeom prst="rect">
            <a:avLst/>
          </a:prstGeom>
          <a:noFill/>
          <a:ln w="12700">
            <a:noFill/>
            <a:miter lim="800000"/>
            <a:headEnd type="none" w="sm" len="sm"/>
            <a:tailEnd type="none" w="sm" len="sm"/>
          </a:ln>
          <a:effectLst/>
        </p:spPr>
        <p:txBody>
          <a:bodyPr>
            <a:spAutoFit/>
          </a:bodyPr>
          <a:lstStyle/>
          <a:p>
            <a:r>
              <a:rPr lang="en-US" dirty="0">
                <a:solidFill>
                  <a:schemeClr val="bg1"/>
                </a:solidFill>
              </a:rPr>
              <a:t>A “pillbox” surface is chosen.</a:t>
            </a:r>
          </a:p>
        </p:txBody>
      </p:sp>
      <p:sp>
        <p:nvSpPr>
          <p:cNvPr id="445487" name="Text Box 47"/>
          <p:cNvSpPr txBox="1">
            <a:spLocks noChangeArrowheads="1"/>
          </p:cNvSpPr>
          <p:nvPr/>
        </p:nvSpPr>
        <p:spPr bwMode="auto">
          <a:xfrm>
            <a:off x="3514210" y="715489"/>
            <a:ext cx="5138737"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A </a:t>
            </a:r>
            <a:r>
              <a:rPr lang="en-US" sz="2000" dirty="0">
                <a:solidFill>
                  <a:schemeClr val="hlink"/>
                </a:solidFill>
              </a:rPr>
              <a:t>surface charge density</a:t>
            </a:r>
            <a:r>
              <a:rPr lang="en-US" sz="2000" dirty="0">
                <a:solidFill>
                  <a:schemeClr val="bg1"/>
                </a:solidFill>
              </a:rPr>
              <a:t> is now allowed.</a:t>
            </a:r>
          </a:p>
        </p:txBody>
      </p:sp>
      <p:graphicFrame>
        <p:nvGraphicFramePr>
          <p:cNvPr id="445498" name="Object 58"/>
          <p:cNvGraphicFramePr>
            <a:graphicFrameLocks noChangeAspect="1"/>
          </p:cNvGraphicFramePr>
          <p:nvPr/>
        </p:nvGraphicFramePr>
        <p:xfrm>
          <a:off x="5299013" y="2058906"/>
          <a:ext cx="858837" cy="355600"/>
        </p:xfrm>
        <a:graphic>
          <a:graphicData uri="http://schemas.openxmlformats.org/presentationml/2006/ole">
            <p:oleObj spid="_x0000_s445498" name="Equation" r:id="rId5" imgW="431640" imgH="177480" progId="Equation.DSMT4">
              <p:embed/>
            </p:oleObj>
          </a:graphicData>
        </a:graphic>
      </p:graphicFrame>
      <p:graphicFrame>
        <p:nvGraphicFramePr>
          <p:cNvPr id="445500" name="Object 60"/>
          <p:cNvGraphicFramePr>
            <a:graphicFrameLocks noChangeAspect="1"/>
          </p:cNvGraphicFramePr>
          <p:nvPr/>
        </p:nvGraphicFramePr>
        <p:xfrm>
          <a:off x="4454525" y="3135313"/>
          <a:ext cx="2430463" cy="784225"/>
        </p:xfrm>
        <a:graphic>
          <a:graphicData uri="http://schemas.openxmlformats.org/presentationml/2006/ole">
            <p:oleObj spid="_x0000_s445500" name="Equation" r:id="rId6" imgW="1180800" imgH="380880" progId="Equation.DSMT4">
              <p:embed/>
            </p:oleObj>
          </a:graphicData>
        </a:graphic>
      </p:graphicFrame>
      <p:sp>
        <p:nvSpPr>
          <p:cNvPr id="34" name="TextBox 33"/>
          <p:cNvSpPr txBox="1"/>
          <p:nvPr/>
        </p:nvSpPr>
        <p:spPr>
          <a:xfrm>
            <a:off x="3633849" y="2576946"/>
            <a:ext cx="4301177" cy="369332"/>
          </a:xfrm>
          <a:prstGeom prst="rect">
            <a:avLst/>
          </a:prstGeom>
          <a:solidFill>
            <a:srgbClr val="66FFFF"/>
          </a:solidFill>
        </p:spPr>
        <p:txBody>
          <a:bodyPr wrap="none" rtlCol="0">
            <a:spAutoFit/>
          </a:bodyPr>
          <a:lstStyle/>
          <a:p>
            <a:r>
              <a:rPr lang="en-US" dirty="0" smtClean="0">
                <a:solidFill>
                  <a:schemeClr val="bg2"/>
                </a:solidFill>
              </a:rPr>
              <a:t>The unit normal points towards region 1.</a:t>
            </a:r>
            <a:endParaRPr lang="en-US" dirty="0">
              <a:solidFill>
                <a:schemeClr val="bg2"/>
              </a:solidFill>
            </a:endParaRPr>
          </a:p>
        </p:txBody>
      </p:sp>
      <p:sp>
        <p:nvSpPr>
          <p:cNvPr id="33" name="Slide Number Placeholder 3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26</a:t>
            </a:fld>
            <a:endParaRPr lang="en-US" kern="0" dirty="0" smtClean="0"/>
          </a:p>
        </p:txBody>
      </p:sp>
      <p:sp>
        <p:nvSpPr>
          <p:cNvPr id="35" name="TextBox 34"/>
          <p:cNvSpPr txBox="1"/>
          <p:nvPr/>
        </p:nvSpPr>
        <p:spPr>
          <a:xfrm>
            <a:off x="3253838" y="1116281"/>
            <a:ext cx="5689314" cy="307777"/>
          </a:xfrm>
          <a:prstGeom prst="rect">
            <a:avLst/>
          </a:prstGeom>
          <a:noFill/>
        </p:spPr>
        <p:txBody>
          <a:bodyPr wrap="none" rtlCol="0">
            <a:spAutoFit/>
          </a:bodyPr>
          <a:lstStyle/>
          <a:p>
            <a:r>
              <a:rPr lang="en-US" sz="1400" dirty="0" smtClean="0">
                <a:solidFill>
                  <a:schemeClr val="bg2"/>
                </a:solidFill>
              </a:rPr>
              <a:t>There could also be a surface current, but it does not affect the result.</a:t>
            </a:r>
            <a:endParaRPr lang="en-US" sz="1400" dirty="0">
              <a:solidFill>
                <a:schemeClr val="bg2"/>
              </a:solidFill>
            </a:endParaRPr>
          </a:p>
        </p:txBody>
      </p:sp>
      <p:grpSp>
        <p:nvGrpSpPr>
          <p:cNvPr id="37" name="Group 36"/>
          <p:cNvGrpSpPr/>
          <p:nvPr/>
        </p:nvGrpSpPr>
        <p:grpSpPr>
          <a:xfrm>
            <a:off x="161925" y="933450"/>
            <a:ext cx="2801938" cy="2689226"/>
            <a:chOff x="161925" y="933450"/>
            <a:chExt cx="2801938" cy="2689226"/>
          </a:xfrm>
        </p:grpSpPr>
        <p:sp>
          <p:nvSpPr>
            <p:cNvPr id="445446" name="Freeform 6"/>
            <p:cNvSpPr>
              <a:spLocks/>
            </p:cNvSpPr>
            <p:nvPr/>
          </p:nvSpPr>
          <p:spPr bwMode="auto">
            <a:xfrm>
              <a:off x="161925" y="933450"/>
              <a:ext cx="2644775" cy="2003425"/>
            </a:xfrm>
            <a:custGeom>
              <a:avLst/>
              <a:gdLst/>
              <a:ahLst/>
              <a:cxnLst>
                <a:cxn ang="0">
                  <a:pos x="140" y="976"/>
                </a:cxn>
                <a:cxn ang="0">
                  <a:pos x="310" y="840"/>
                </a:cxn>
                <a:cxn ang="0">
                  <a:pos x="558" y="696"/>
                </a:cxn>
                <a:cxn ang="0">
                  <a:pos x="798" y="608"/>
                </a:cxn>
                <a:cxn ang="0">
                  <a:pos x="954" y="562"/>
                </a:cxn>
                <a:cxn ang="0">
                  <a:pos x="1050" y="546"/>
                </a:cxn>
                <a:cxn ang="0">
                  <a:pos x="1370" y="506"/>
                </a:cxn>
                <a:cxn ang="0">
                  <a:pos x="1322" y="284"/>
                </a:cxn>
                <a:cxn ang="0">
                  <a:pos x="1182" y="72"/>
                </a:cxn>
                <a:cxn ang="0">
                  <a:pos x="792" y="0"/>
                </a:cxn>
                <a:cxn ang="0">
                  <a:pos x="436" y="96"/>
                </a:cxn>
                <a:cxn ang="0">
                  <a:pos x="90" y="322"/>
                </a:cxn>
                <a:cxn ang="0">
                  <a:pos x="0" y="548"/>
                </a:cxn>
                <a:cxn ang="0">
                  <a:pos x="18" y="752"/>
                </a:cxn>
                <a:cxn ang="0">
                  <a:pos x="140" y="976"/>
                </a:cxn>
              </a:cxnLst>
              <a:rect l="0" t="0" r="r" b="b"/>
              <a:pathLst>
                <a:path w="1370" h="976">
                  <a:moveTo>
                    <a:pt x="140" y="976"/>
                  </a:moveTo>
                  <a:lnTo>
                    <a:pt x="310" y="840"/>
                  </a:lnTo>
                  <a:lnTo>
                    <a:pt x="558" y="696"/>
                  </a:lnTo>
                  <a:lnTo>
                    <a:pt x="798" y="608"/>
                  </a:lnTo>
                  <a:lnTo>
                    <a:pt x="954" y="562"/>
                  </a:lnTo>
                  <a:lnTo>
                    <a:pt x="1050" y="546"/>
                  </a:lnTo>
                  <a:lnTo>
                    <a:pt x="1370" y="506"/>
                  </a:lnTo>
                  <a:lnTo>
                    <a:pt x="1322" y="284"/>
                  </a:lnTo>
                  <a:lnTo>
                    <a:pt x="1182" y="72"/>
                  </a:lnTo>
                  <a:lnTo>
                    <a:pt x="792" y="0"/>
                  </a:lnTo>
                  <a:lnTo>
                    <a:pt x="436" y="96"/>
                  </a:lnTo>
                  <a:lnTo>
                    <a:pt x="90" y="322"/>
                  </a:lnTo>
                  <a:lnTo>
                    <a:pt x="0" y="548"/>
                  </a:lnTo>
                  <a:lnTo>
                    <a:pt x="18" y="752"/>
                  </a:lnTo>
                  <a:lnTo>
                    <a:pt x="140" y="976"/>
                  </a:lnTo>
                  <a:close/>
                </a:path>
              </a:pathLst>
            </a:custGeom>
            <a:pattFill prst="ltVert">
              <a:fgClr>
                <a:srgbClr val="FFFF00"/>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445447" name="Freeform 7"/>
            <p:cNvSpPr>
              <a:spLocks/>
            </p:cNvSpPr>
            <p:nvPr/>
          </p:nvSpPr>
          <p:spPr bwMode="auto">
            <a:xfrm>
              <a:off x="423863" y="1963738"/>
              <a:ext cx="2455863" cy="1658938"/>
            </a:xfrm>
            <a:custGeom>
              <a:avLst/>
              <a:gdLst/>
              <a:ahLst/>
              <a:cxnLst>
                <a:cxn ang="0">
                  <a:pos x="0" y="480"/>
                </a:cxn>
                <a:cxn ang="0">
                  <a:pos x="168" y="348"/>
                </a:cxn>
                <a:cxn ang="0">
                  <a:pos x="310" y="250"/>
                </a:cxn>
                <a:cxn ang="0">
                  <a:pos x="486" y="174"/>
                </a:cxn>
                <a:cxn ang="0">
                  <a:pos x="726" y="82"/>
                </a:cxn>
                <a:cxn ang="0">
                  <a:pos x="938" y="36"/>
                </a:cxn>
                <a:cxn ang="0">
                  <a:pos x="1242" y="0"/>
                </a:cxn>
                <a:cxn ang="0">
                  <a:pos x="1272" y="184"/>
                </a:cxn>
                <a:cxn ang="0">
                  <a:pos x="1234" y="334"/>
                </a:cxn>
                <a:cxn ang="0">
                  <a:pos x="1132" y="564"/>
                </a:cxn>
                <a:cxn ang="0">
                  <a:pos x="628" y="808"/>
                </a:cxn>
                <a:cxn ang="0">
                  <a:pos x="492" y="808"/>
                </a:cxn>
                <a:cxn ang="0">
                  <a:pos x="214" y="758"/>
                </a:cxn>
                <a:cxn ang="0">
                  <a:pos x="80" y="572"/>
                </a:cxn>
                <a:cxn ang="0">
                  <a:pos x="0" y="480"/>
                </a:cxn>
              </a:cxnLst>
              <a:rect l="0" t="0" r="r" b="b"/>
              <a:pathLst>
                <a:path w="1272" h="808">
                  <a:moveTo>
                    <a:pt x="0" y="480"/>
                  </a:moveTo>
                  <a:lnTo>
                    <a:pt x="168" y="348"/>
                  </a:lnTo>
                  <a:lnTo>
                    <a:pt x="310" y="250"/>
                  </a:lnTo>
                  <a:lnTo>
                    <a:pt x="486" y="174"/>
                  </a:lnTo>
                  <a:lnTo>
                    <a:pt x="726" y="82"/>
                  </a:lnTo>
                  <a:lnTo>
                    <a:pt x="938" y="36"/>
                  </a:lnTo>
                  <a:lnTo>
                    <a:pt x="1242" y="0"/>
                  </a:lnTo>
                  <a:lnTo>
                    <a:pt x="1272" y="184"/>
                  </a:lnTo>
                  <a:lnTo>
                    <a:pt x="1234" y="334"/>
                  </a:lnTo>
                  <a:lnTo>
                    <a:pt x="1132" y="564"/>
                  </a:lnTo>
                  <a:lnTo>
                    <a:pt x="628" y="808"/>
                  </a:lnTo>
                  <a:lnTo>
                    <a:pt x="492" y="808"/>
                  </a:lnTo>
                  <a:lnTo>
                    <a:pt x="214" y="758"/>
                  </a:lnTo>
                  <a:lnTo>
                    <a:pt x="80" y="572"/>
                  </a:lnTo>
                  <a:lnTo>
                    <a:pt x="0" y="480"/>
                  </a:lnTo>
                  <a:close/>
                </a:path>
              </a:pathLst>
            </a:custGeom>
            <a:pattFill prst="wdDnDiag">
              <a:fgClr>
                <a:srgbClr val="CCFFFF"/>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445448" name="Freeform 8"/>
            <p:cNvSpPr>
              <a:spLocks/>
            </p:cNvSpPr>
            <p:nvPr/>
          </p:nvSpPr>
          <p:spPr bwMode="auto">
            <a:xfrm>
              <a:off x="417513" y="1968500"/>
              <a:ext cx="2419350" cy="984250"/>
            </a:xfrm>
            <a:custGeom>
              <a:avLst/>
              <a:gdLst/>
              <a:ahLst/>
              <a:cxnLst>
                <a:cxn ang="0">
                  <a:pos x="0" y="480"/>
                </a:cxn>
                <a:cxn ang="0">
                  <a:pos x="318" y="252"/>
                </a:cxn>
                <a:cxn ang="0">
                  <a:pos x="774" y="72"/>
                </a:cxn>
                <a:cxn ang="0">
                  <a:pos x="1254" y="0"/>
                </a:cxn>
              </a:cxnLst>
              <a:rect l="0" t="0" r="r" b="b"/>
              <a:pathLst>
                <a:path w="1254" h="480">
                  <a:moveTo>
                    <a:pt x="0" y="480"/>
                  </a:moveTo>
                  <a:cubicBezTo>
                    <a:pt x="94" y="400"/>
                    <a:pt x="189" y="320"/>
                    <a:pt x="318" y="252"/>
                  </a:cubicBezTo>
                  <a:cubicBezTo>
                    <a:pt x="447" y="184"/>
                    <a:pt x="618" y="114"/>
                    <a:pt x="774" y="72"/>
                  </a:cubicBezTo>
                  <a:cubicBezTo>
                    <a:pt x="930" y="30"/>
                    <a:pt x="1092" y="15"/>
                    <a:pt x="1254" y="0"/>
                  </a:cubicBezTo>
                </a:path>
              </a:pathLst>
            </a:custGeom>
            <a:noFill/>
            <a:ln w="28575" cap="flat" cmpd="sng">
              <a:solidFill>
                <a:schemeClr val="bg2"/>
              </a:solidFill>
              <a:prstDash val="solid"/>
              <a:round/>
              <a:headEnd type="none" w="sm" len="sm"/>
              <a:tailEnd type="none" w="sm" len="sm"/>
            </a:ln>
            <a:effectLst/>
          </p:spPr>
          <p:txBody>
            <a:bodyPr wrap="none"/>
            <a:lstStyle/>
            <a:p>
              <a:endParaRPr lang="en-US"/>
            </a:p>
          </p:txBody>
        </p:sp>
        <p:graphicFrame>
          <p:nvGraphicFramePr>
            <p:cNvPr id="445451" name="Object 11"/>
            <p:cNvGraphicFramePr>
              <a:graphicFrameLocks noChangeAspect="1"/>
            </p:cNvGraphicFramePr>
            <p:nvPr/>
          </p:nvGraphicFramePr>
          <p:xfrm>
            <a:off x="1644650" y="2503488"/>
            <a:ext cx="354013" cy="293688"/>
          </p:xfrm>
          <a:graphic>
            <a:graphicData uri="http://schemas.openxmlformats.org/presentationml/2006/ole">
              <p:oleObj spid="_x0000_s445451" name="Equation" r:id="rId7" imgW="228600" imgH="177480" progId="Equation.DSMT4">
                <p:embed/>
              </p:oleObj>
            </a:graphicData>
          </a:graphic>
        </p:graphicFrame>
        <p:graphicFrame>
          <p:nvGraphicFramePr>
            <p:cNvPr id="445452" name="Object 12"/>
            <p:cNvGraphicFramePr>
              <a:graphicFrameLocks noChangeAspect="1"/>
            </p:cNvGraphicFramePr>
            <p:nvPr/>
          </p:nvGraphicFramePr>
          <p:xfrm>
            <a:off x="1162050" y="2516188"/>
            <a:ext cx="295275" cy="338138"/>
          </p:xfrm>
          <a:graphic>
            <a:graphicData uri="http://schemas.openxmlformats.org/presentationml/2006/ole">
              <p:oleObj spid="_x0000_s445452" name="Equation" r:id="rId8" imgW="190440" imgH="203040" progId="Equation.DSMT4">
                <p:embed/>
              </p:oleObj>
            </a:graphicData>
          </a:graphic>
        </p:graphicFrame>
        <p:graphicFrame>
          <p:nvGraphicFramePr>
            <p:cNvPr id="445453" name="Object 13"/>
            <p:cNvGraphicFramePr>
              <a:graphicFrameLocks noChangeAspect="1"/>
            </p:cNvGraphicFramePr>
            <p:nvPr/>
          </p:nvGraphicFramePr>
          <p:xfrm>
            <a:off x="1887538" y="2068513"/>
            <a:ext cx="219075" cy="296863"/>
          </p:xfrm>
          <a:graphic>
            <a:graphicData uri="http://schemas.openxmlformats.org/presentationml/2006/ole">
              <p:oleObj spid="_x0000_s445453" name="Equation" r:id="rId9" imgW="139680" imgH="177480" progId="Equation.DSMT4">
                <p:embed/>
              </p:oleObj>
            </a:graphicData>
          </a:graphic>
        </p:graphicFrame>
        <p:sp>
          <p:nvSpPr>
            <p:cNvPr id="445465" name="Line 25"/>
            <p:cNvSpPr>
              <a:spLocks noChangeShapeType="1"/>
            </p:cNvSpPr>
            <p:nvPr/>
          </p:nvSpPr>
          <p:spPr bwMode="auto">
            <a:xfrm flipH="1" flipV="1">
              <a:off x="415636" y="2327563"/>
              <a:ext cx="196192" cy="344301"/>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445466" name="Object 26"/>
            <p:cNvGraphicFramePr>
              <a:graphicFrameLocks noChangeAspect="1"/>
            </p:cNvGraphicFramePr>
            <p:nvPr/>
          </p:nvGraphicFramePr>
          <p:xfrm>
            <a:off x="1701800" y="1168400"/>
            <a:ext cx="1262063" cy="495300"/>
          </p:xfrm>
          <a:graphic>
            <a:graphicData uri="http://schemas.openxmlformats.org/presentationml/2006/ole">
              <p:oleObj spid="_x0000_s445466" name="Equation" r:id="rId10" imgW="647640" imgH="253800" progId="Equation.DSMT4">
                <p:embed/>
              </p:oleObj>
            </a:graphicData>
          </a:graphic>
        </p:graphicFrame>
        <p:graphicFrame>
          <p:nvGraphicFramePr>
            <p:cNvPr id="445467" name="Object 27"/>
            <p:cNvGraphicFramePr>
              <a:graphicFrameLocks noChangeAspect="1"/>
            </p:cNvGraphicFramePr>
            <p:nvPr/>
          </p:nvGraphicFramePr>
          <p:xfrm>
            <a:off x="1285875" y="2794000"/>
            <a:ext cx="1362075" cy="495300"/>
          </p:xfrm>
          <a:graphic>
            <a:graphicData uri="http://schemas.openxmlformats.org/presentationml/2006/ole">
              <p:oleObj spid="_x0000_s445467" name="Equation" r:id="rId11" imgW="698400" imgH="253800" progId="Equation.DSMT4">
                <p:embed/>
              </p:oleObj>
            </a:graphicData>
          </a:graphic>
        </p:graphicFrame>
        <p:sp>
          <p:nvSpPr>
            <p:cNvPr id="445469" name="AutoShape 29"/>
            <p:cNvSpPr>
              <a:spLocks noChangeAspect="1" noChangeArrowheads="1" noTextEdit="1"/>
            </p:cNvSpPr>
            <p:nvPr/>
          </p:nvSpPr>
          <p:spPr bwMode="auto">
            <a:xfrm>
              <a:off x="1924050" y="2122488"/>
              <a:ext cx="450850" cy="531813"/>
            </a:xfrm>
            <a:prstGeom prst="rect">
              <a:avLst/>
            </a:prstGeom>
            <a:noFill/>
            <a:ln w="9525">
              <a:noFill/>
              <a:miter lim="800000"/>
              <a:headEnd/>
              <a:tailEnd/>
            </a:ln>
          </p:spPr>
          <p:txBody>
            <a:bodyPr/>
            <a:lstStyle/>
            <a:p>
              <a:endParaRPr lang="en-US"/>
            </a:p>
          </p:txBody>
        </p:sp>
        <p:sp>
          <p:nvSpPr>
            <p:cNvPr id="445474" name="AutoShape 34"/>
            <p:cNvSpPr>
              <a:spLocks noChangeArrowheads="1"/>
            </p:cNvSpPr>
            <p:nvPr/>
          </p:nvSpPr>
          <p:spPr bwMode="auto">
            <a:xfrm rot="20403103">
              <a:off x="1171575" y="2043113"/>
              <a:ext cx="698500" cy="446088"/>
            </a:xfrm>
            <a:prstGeom prst="can">
              <a:avLst>
                <a:gd name="adj" fmla="val 25000"/>
              </a:avLst>
            </a:prstGeom>
            <a:noFill/>
            <a:ln w="12700">
              <a:solidFill>
                <a:schemeClr val="bg2"/>
              </a:solidFill>
              <a:round/>
              <a:headEnd type="none" w="sm" len="sm"/>
              <a:tailEnd type="none" w="sm" len="sm"/>
            </a:ln>
            <a:effectLst/>
          </p:spPr>
          <p:txBody>
            <a:bodyPr wrap="none" anchor="ctr"/>
            <a:lstStyle/>
            <a:p>
              <a:pPr algn="ctr"/>
              <a:endParaRPr lang="en-US"/>
            </a:p>
          </p:txBody>
        </p:sp>
        <p:graphicFrame>
          <p:nvGraphicFramePr>
            <p:cNvPr id="445475" name="Object 35"/>
            <p:cNvGraphicFramePr>
              <a:graphicFrameLocks noChangeAspect="1"/>
            </p:cNvGraphicFramePr>
            <p:nvPr/>
          </p:nvGraphicFramePr>
          <p:xfrm>
            <a:off x="836613" y="2000250"/>
            <a:ext cx="317500" cy="336550"/>
          </p:xfrm>
          <a:graphic>
            <a:graphicData uri="http://schemas.openxmlformats.org/presentationml/2006/ole">
              <p:oleObj spid="_x0000_s445475" name="Equation" r:id="rId12" imgW="203040" imgH="203040" progId="Equation.DSMT4">
                <p:embed/>
              </p:oleObj>
            </a:graphicData>
          </a:graphic>
        </p:graphicFrame>
        <p:graphicFrame>
          <p:nvGraphicFramePr>
            <p:cNvPr id="445484" name="Object 44"/>
            <p:cNvGraphicFramePr>
              <a:graphicFrameLocks noChangeAspect="1"/>
            </p:cNvGraphicFramePr>
            <p:nvPr/>
          </p:nvGraphicFramePr>
          <p:xfrm>
            <a:off x="1095375" y="1177925"/>
            <a:ext cx="411163" cy="522288"/>
          </p:xfrm>
          <a:graphic>
            <a:graphicData uri="http://schemas.openxmlformats.org/presentationml/2006/ole">
              <p:oleObj spid="_x0000_s445484" name="Equation" r:id="rId13" imgW="190440" imgH="228600" progId="Equation.DSMT4">
                <p:embed/>
              </p:oleObj>
            </a:graphicData>
          </a:graphic>
        </p:graphicFrame>
        <p:graphicFrame>
          <p:nvGraphicFramePr>
            <p:cNvPr id="445489" name="Object 49"/>
            <p:cNvGraphicFramePr>
              <a:graphicFrameLocks noChangeAspect="1"/>
            </p:cNvGraphicFramePr>
            <p:nvPr/>
          </p:nvGraphicFramePr>
          <p:xfrm>
            <a:off x="2290763" y="1646238"/>
            <a:ext cx="293688" cy="376238"/>
          </p:xfrm>
          <a:graphic>
            <a:graphicData uri="http://schemas.openxmlformats.org/presentationml/2006/ole">
              <p:oleObj spid="_x0000_s445489" name="Equation" r:id="rId14" imgW="190440" imgH="228600" progId="Equation.DSMT4">
                <p:embed/>
              </p:oleObj>
            </a:graphicData>
          </a:graphic>
        </p:graphicFrame>
        <p:sp>
          <p:nvSpPr>
            <p:cNvPr id="445490" name="Text Box 50"/>
            <p:cNvSpPr txBox="1">
              <a:spLocks noChangeArrowheads="1"/>
            </p:cNvSpPr>
            <p:nvPr/>
          </p:nvSpPr>
          <p:spPr bwMode="auto">
            <a:xfrm>
              <a:off x="1147763" y="2105025"/>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445491" name="Text Box 51"/>
            <p:cNvSpPr txBox="1">
              <a:spLocks noChangeArrowheads="1"/>
            </p:cNvSpPr>
            <p:nvPr/>
          </p:nvSpPr>
          <p:spPr bwMode="auto">
            <a:xfrm>
              <a:off x="1409700" y="2014538"/>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445492" name="Text Box 52"/>
            <p:cNvSpPr txBox="1">
              <a:spLocks noChangeArrowheads="1"/>
            </p:cNvSpPr>
            <p:nvPr/>
          </p:nvSpPr>
          <p:spPr bwMode="auto">
            <a:xfrm>
              <a:off x="1779588" y="1863725"/>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445493" name="Text Box 53"/>
            <p:cNvSpPr txBox="1">
              <a:spLocks noChangeArrowheads="1"/>
            </p:cNvSpPr>
            <p:nvPr/>
          </p:nvSpPr>
          <p:spPr bwMode="auto">
            <a:xfrm>
              <a:off x="712788" y="2311400"/>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445494" name="Text Box 54"/>
            <p:cNvSpPr txBox="1">
              <a:spLocks noChangeArrowheads="1"/>
            </p:cNvSpPr>
            <p:nvPr/>
          </p:nvSpPr>
          <p:spPr bwMode="auto">
            <a:xfrm>
              <a:off x="2092325" y="1793875"/>
              <a:ext cx="317500" cy="366713"/>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36" name="Line 25"/>
            <p:cNvSpPr>
              <a:spLocks noChangeShapeType="1"/>
            </p:cNvSpPr>
            <p:nvPr/>
          </p:nvSpPr>
          <p:spPr bwMode="auto">
            <a:xfrm flipH="1" flipV="1">
              <a:off x="1338634" y="1735446"/>
              <a:ext cx="138113" cy="400050"/>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445501" name="Object 61"/>
            <p:cNvGraphicFramePr>
              <a:graphicFrameLocks noChangeAspect="1"/>
            </p:cNvGraphicFramePr>
            <p:nvPr/>
          </p:nvGraphicFramePr>
          <p:xfrm>
            <a:off x="330901" y="1736663"/>
            <a:ext cx="274638" cy="492125"/>
          </p:xfrm>
          <a:graphic>
            <a:graphicData uri="http://schemas.openxmlformats.org/presentationml/2006/ole">
              <p:oleObj spid="_x0000_s445501" name="Equation" r:id="rId15" imgW="126720" imgH="215640" progId="Equation.DSMT4">
                <p:embed/>
              </p:oleObj>
            </a:graphicData>
          </a:graphic>
        </p:graphicFrame>
      </p:grpSp>
      <p:graphicFrame>
        <p:nvGraphicFramePr>
          <p:cNvPr id="445502" name="Object 62"/>
          <p:cNvGraphicFramePr>
            <a:graphicFrameLocks noChangeAspect="1"/>
          </p:cNvGraphicFramePr>
          <p:nvPr/>
        </p:nvGraphicFramePr>
        <p:xfrm>
          <a:off x="2516642" y="5799138"/>
          <a:ext cx="4651375" cy="857250"/>
        </p:xfrm>
        <a:graphic>
          <a:graphicData uri="http://schemas.openxmlformats.org/presentationml/2006/ole">
            <p:oleObj spid="_x0000_s445502" name="Equation" r:id="rId16" imgW="2133360" imgH="393480" progId="Equation.DSMT4">
              <p:embed/>
            </p:oleObj>
          </a:graphicData>
        </a:graphic>
      </p:graphicFrame>
      <p:sp>
        <p:nvSpPr>
          <p:cNvPr id="38" name="TextBox 37"/>
          <p:cNvSpPr txBox="1"/>
          <p:nvPr/>
        </p:nvSpPr>
        <p:spPr>
          <a:xfrm>
            <a:off x="1828800" y="5921827"/>
            <a:ext cx="455574" cy="400110"/>
          </a:xfrm>
          <a:prstGeom prst="rect">
            <a:avLst/>
          </a:prstGeom>
          <a:noFill/>
        </p:spPr>
        <p:txBody>
          <a:bodyPr wrap="none" rtlCol="0">
            <a:spAutoFit/>
          </a:bodyPr>
          <a:lstStyle/>
          <a:p>
            <a:r>
              <a:rPr lang="en-US" sz="2000" dirty="0" smtClean="0">
                <a:solidFill>
                  <a:schemeClr val="bg1"/>
                </a:solidFill>
              </a:rPr>
              <a:t>so</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254000" y="8953"/>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graphicFrame>
        <p:nvGraphicFramePr>
          <p:cNvPr id="446479" name="Object 15"/>
          <p:cNvGraphicFramePr>
            <a:graphicFrameLocks noChangeAspect="1"/>
          </p:cNvGraphicFramePr>
          <p:nvPr/>
        </p:nvGraphicFramePr>
        <p:xfrm>
          <a:off x="5127255" y="1581652"/>
          <a:ext cx="2722336" cy="1381323"/>
        </p:xfrm>
        <a:graphic>
          <a:graphicData uri="http://schemas.openxmlformats.org/presentationml/2006/ole">
            <p:oleObj spid="_x0000_s446479" name="Equation" r:id="rId4" imgW="1549080" imgH="787320" progId="Equation.DSMT4">
              <p:embed/>
            </p:oleObj>
          </a:graphicData>
        </a:graphic>
      </p:graphicFrame>
      <p:sp>
        <p:nvSpPr>
          <p:cNvPr id="446497" name="Text Box 33"/>
          <p:cNvSpPr txBox="1">
            <a:spLocks noChangeArrowheads="1"/>
          </p:cNvSpPr>
          <p:nvPr/>
        </p:nvSpPr>
        <p:spPr bwMode="auto">
          <a:xfrm>
            <a:off x="4986646" y="1049358"/>
            <a:ext cx="2979738"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1"/>
                </a:solidFill>
              </a:rPr>
              <a:t>RHS of Gauss’s law:</a:t>
            </a:r>
          </a:p>
        </p:txBody>
      </p:sp>
      <p:graphicFrame>
        <p:nvGraphicFramePr>
          <p:cNvPr id="446538" name="Object 74"/>
          <p:cNvGraphicFramePr>
            <a:graphicFrameLocks noChangeAspect="1"/>
          </p:cNvGraphicFramePr>
          <p:nvPr/>
        </p:nvGraphicFramePr>
        <p:xfrm>
          <a:off x="2324100" y="4552950"/>
          <a:ext cx="2239963" cy="527050"/>
        </p:xfrm>
        <a:graphic>
          <a:graphicData uri="http://schemas.openxmlformats.org/presentationml/2006/ole">
            <p:oleObj spid="_x0000_s446538" name="Equation" r:id="rId5" imgW="1079280" imgH="253800" progId="Equation.DSMT4">
              <p:embed/>
            </p:oleObj>
          </a:graphicData>
        </a:graphic>
      </p:graphicFrame>
      <p:graphicFrame>
        <p:nvGraphicFramePr>
          <p:cNvPr id="446539" name="Object 75"/>
          <p:cNvGraphicFramePr>
            <a:graphicFrameLocks noChangeAspect="1"/>
          </p:cNvGraphicFramePr>
          <p:nvPr/>
        </p:nvGraphicFramePr>
        <p:xfrm>
          <a:off x="2298700" y="5962650"/>
          <a:ext cx="2212975" cy="527050"/>
        </p:xfrm>
        <a:graphic>
          <a:graphicData uri="http://schemas.openxmlformats.org/presentationml/2006/ole">
            <p:oleObj spid="_x0000_s446539" name="Equation" r:id="rId6" imgW="1066680" imgH="253800" progId="Equation.DSMT4">
              <p:embed/>
            </p:oleObj>
          </a:graphicData>
        </a:graphic>
      </p:graphicFrame>
      <p:sp>
        <p:nvSpPr>
          <p:cNvPr id="446540" name="Text Box 76"/>
          <p:cNvSpPr txBox="1">
            <a:spLocks noChangeArrowheads="1"/>
          </p:cNvSpPr>
          <p:nvPr/>
        </p:nvSpPr>
        <p:spPr bwMode="auto">
          <a:xfrm>
            <a:off x="1122363" y="4106863"/>
            <a:ext cx="1960562"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Hence we have</a:t>
            </a:r>
          </a:p>
        </p:txBody>
      </p:sp>
      <p:sp>
        <p:nvSpPr>
          <p:cNvPr id="446541" name="Text Box 77"/>
          <p:cNvSpPr txBox="1">
            <a:spLocks noChangeArrowheads="1"/>
          </p:cNvSpPr>
          <p:nvPr/>
        </p:nvSpPr>
        <p:spPr bwMode="auto">
          <a:xfrm>
            <a:off x="677863" y="5503863"/>
            <a:ext cx="4602162"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Similarly</a:t>
            </a:r>
            <a:r>
              <a:rPr lang="en-US">
                <a:solidFill>
                  <a:schemeClr val="bg1"/>
                </a:solidFill>
              </a:rPr>
              <a:t>, from the magnetic Gauss law:</a:t>
            </a:r>
          </a:p>
        </p:txBody>
      </p:sp>
      <p:sp>
        <p:nvSpPr>
          <p:cNvPr id="32" name="Slide Number Placeholder 3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27</a:t>
            </a:fld>
            <a:endParaRPr lang="en-US" kern="0" dirty="0" smtClean="0"/>
          </a:p>
        </p:txBody>
      </p:sp>
      <p:grpSp>
        <p:nvGrpSpPr>
          <p:cNvPr id="31" name="Group 57"/>
          <p:cNvGrpSpPr>
            <a:grpSpLocks/>
          </p:cNvGrpSpPr>
          <p:nvPr/>
        </p:nvGrpSpPr>
        <p:grpSpPr bwMode="auto">
          <a:xfrm>
            <a:off x="423182" y="933450"/>
            <a:ext cx="2801938" cy="2689225"/>
            <a:chOff x="102" y="588"/>
            <a:chExt cx="1765" cy="1694"/>
          </a:xfrm>
        </p:grpSpPr>
        <p:sp>
          <p:nvSpPr>
            <p:cNvPr id="33" name="Freeform 6"/>
            <p:cNvSpPr>
              <a:spLocks/>
            </p:cNvSpPr>
            <p:nvPr/>
          </p:nvSpPr>
          <p:spPr bwMode="auto">
            <a:xfrm>
              <a:off x="102" y="588"/>
              <a:ext cx="1666" cy="1262"/>
            </a:xfrm>
            <a:custGeom>
              <a:avLst/>
              <a:gdLst/>
              <a:ahLst/>
              <a:cxnLst>
                <a:cxn ang="0">
                  <a:pos x="140" y="976"/>
                </a:cxn>
                <a:cxn ang="0">
                  <a:pos x="310" y="840"/>
                </a:cxn>
                <a:cxn ang="0">
                  <a:pos x="558" y="696"/>
                </a:cxn>
                <a:cxn ang="0">
                  <a:pos x="798" y="608"/>
                </a:cxn>
                <a:cxn ang="0">
                  <a:pos x="954" y="562"/>
                </a:cxn>
                <a:cxn ang="0">
                  <a:pos x="1050" y="546"/>
                </a:cxn>
                <a:cxn ang="0">
                  <a:pos x="1370" y="506"/>
                </a:cxn>
                <a:cxn ang="0">
                  <a:pos x="1322" y="284"/>
                </a:cxn>
                <a:cxn ang="0">
                  <a:pos x="1182" y="72"/>
                </a:cxn>
                <a:cxn ang="0">
                  <a:pos x="792" y="0"/>
                </a:cxn>
                <a:cxn ang="0">
                  <a:pos x="436" y="96"/>
                </a:cxn>
                <a:cxn ang="0">
                  <a:pos x="90" y="322"/>
                </a:cxn>
                <a:cxn ang="0">
                  <a:pos x="0" y="548"/>
                </a:cxn>
                <a:cxn ang="0">
                  <a:pos x="18" y="752"/>
                </a:cxn>
                <a:cxn ang="0">
                  <a:pos x="140" y="976"/>
                </a:cxn>
              </a:cxnLst>
              <a:rect l="0" t="0" r="r" b="b"/>
              <a:pathLst>
                <a:path w="1370" h="976">
                  <a:moveTo>
                    <a:pt x="140" y="976"/>
                  </a:moveTo>
                  <a:lnTo>
                    <a:pt x="310" y="840"/>
                  </a:lnTo>
                  <a:lnTo>
                    <a:pt x="558" y="696"/>
                  </a:lnTo>
                  <a:lnTo>
                    <a:pt x="798" y="608"/>
                  </a:lnTo>
                  <a:lnTo>
                    <a:pt x="954" y="562"/>
                  </a:lnTo>
                  <a:lnTo>
                    <a:pt x="1050" y="546"/>
                  </a:lnTo>
                  <a:lnTo>
                    <a:pt x="1370" y="506"/>
                  </a:lnTo>
                  <a:lnTo>
                    <a:pt x="1322" y="284"/>
                  </a:lnTo>
                  <a:lnTo>
                    <a:pt x="1182" y="72"/>
                  </a:lnTo>
                  <a:lnTo>
                    <a:pt x="792" y="0"/>
                  </a:lnTo>
                  <a:lnTo>
                    <a:pt x="436" y="96"/>
                  </a:lnTo>
                  <a:lnTo>
                    <a:pt x="90" y="322"/>
                  </a:lnTo>
                  <a:lnTo>
                    <a:pt x="0" y="548"/>
                  </a:lnTo>
                  <a:lnTo>
                    <a:pt x="18" y="752"/>
                  </a:lnTo>
                  <a:lnTo>
                    <a:pt x="140" y="976"/>
                  </a:lnTo>
                  <a:close/>
                </a:path>
              </a:pathLst>
            </a:custGeom>
            <a:pattFill prst="ltVert">
              <a:fgClr>
                <a:srgbClr val="FFFF00"/>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34" name="Freeform 7"/>
            <p:cNvSpPr>
              <a:spLocks/>
            </p:cNvSpPr>
            <p:nvPr/>
          </p:nvSpPr>
          <p:spPr bwMode="auto">
            <a:xfrm>
              <a:off x="267" y="1237"/>
              <a:ext cx="1547" cy="1045"/>
            </a:xfrm>
            <a:custGeom>
              <a:avLst/>
              <a:gdLst/>
              <a:ahLst/>
              <a:cxnLst>
                <a:cxn ang="0">
                  <a:pos x="0" y="480"/>
                </a:cxn>
                <a:cxn ang="0">
                  <a:pos x="168" y="348"/>
                </a:cxn>
                <a:cxn ang="0">
                  <a:pos x="310" y="250"/>
                </a:cxn>
                <a:cxn ang="0">
                  <a:pos x="486" y="174"/>
                </a:cxn>
                <a:cxn ang="0">
                  <a:pos x="726" y="82"/>
                </a:cxn>
                <a:cxn ang="0">
                  <a:pos x="938" y="36"/>
                </a:cxn>
                <a:cxn ang="0">
                  <a:pos x="1242" y="0"/>
                </a:cxn>
                <a:cxn ang="0">
                  <a:pos x="1272" y="184"/>
                </a:cxn>
                <a:cxn ang="0">
                  <a:pos x="1234" y="334"/>
                </a:cxn>
                <a:cxn ang="0">
                  <a:pos x="1132" y="564"/>
                </a:cxn>
                <a:cxn ang="0">
                  <a:pos x="628" y="808"/>
                </a:cxn>
                <a:cxn ang="0">
                  <a:pos x="492" y="808"/>
                </a:cxn>
                <a:cxn ang="0">
                  <a:pos x="214" y="758"/>
                </a:cxn>
                <a:cxn ang="0">
                  <a:pos x="80" y="572"/>
                </a:cxn>
                <a:cxn ang="0">
                  <a:pos x="0" y="480"/>
                </a:cxn>
              </a:cxnLst>
              <a:rect l="0" t="0" r="r" b="b"/>
              <a:pathLst>
                <a:path w="1272" h="808">
                  <a:moveTo>
                    <a:pt x="0" y="480"/>
                  </a:moveTo>
                  <a:lnTo>
                    <a:pt x="168" y="348"/>
                  </a:lnTo>
                  <a:lnTo>
                    <a:pt x="310" y="250"/>
                  </a:lnTo>
                  <a:lnTo>
                    <a:pt x="486" y="174"/>
                  </a:lnTo>
                  <a:lnTo>
                    <a:pt x="726" y="82"/>
                  </a:lnTo>
                  <a:lnTo>
                    <a:pt x="938" y="36"/>
                  </a:lnTo>
                  <a:lnTo>
                    <a:pt x="1242" y="0"/>
                  </a:lnTo>
                  <a:lnTo>
                    <a:pt x="1272" y="184"/>
                  </a:lnTo>
                  <a:lnTo>
                    <a:pt x="1234" y="334"/>
                  </a:lnTo>
                  <a:lnTo>
                    <a:pt x="1132" y="564"/>
                  </a:lnTo>
                  <a:lnTo>
                    <a:pt x="628" y="808"/>
                  </a:lnTo>
                  <a:lnTo>
                    <a:pt x="492" y="808"/>
                  </a:lnTo>
                  <a:lnTo>
                    <a:pt x="214" y="758"/>
                  </a:lnTo>
                  <a:lnTo>
                    <a:pt x="80" y="572"/>
                  </a:lnTo>
                  <a:lnTo>
                    <a:pt x="0" y="480"/>
                  </a:lnTo>
                  <a:close/>
                </a:path>
              </a:pathLst>
            </a:custGeom>
            <a:pattFill prst="wdDnDiag">
              <a:fgClr>
                <a:srgbClr val="CCFFFF"/>
              </a:fgClr>
              <a:bgClr>
                <a:schemeClr val="tx1"/>
              </a:bgClr>
            </a:pattFill>
            <a:ln w="12700" cap="flat" cmpd="sng">
              <a:solidFill>
                <a:schemeClr val="tx1"/>
              </a:solidFill>
              <a:prstDash val="solid"/>
              <a:round/>
              <a:headEnd type="none" w="sm" len="sm"/>
              <a:tailEnd type="none" w="sm" len="sm"/>
            </a:ln>
            <a:effectLst/>
          </p:spPr>
          <p:txBody>
            <a:bodyPr wrap="none"/>
            <a:lstStyle/>
            <a:p>
              <a:endParaRPr lang="en-US"/>
            </a:p>
          </p:txBody>
        </p:sp>
        <p:sp>
          <p:nvSpPr>
            <p:cNvPr id="35" name="Freeform 8"/>
            <p:cNvSpPr>
              <a:spLocks/>
            </p:cNvSpPr>
            <p:nvPr/>
          </p:nvSpPr>
          <p:spPr bwMode="auto">
            <a:xfrm>
              <a:off x="263" y="1240"/>
              <a:ext cx="1524" cy="620"/>
            </a:xfrm>
            <a:custGeom>
              <a:avLst/>
              <a:gdLst/>
              <a:ahLst/>
              <a:cxnLst>
                <a:cxn ang="0">
                  <a:pos x="0" y="480"/>
                </a:cxn>
                <a:cxn ang="0">
                  <a:pos x="318" y="252"/>
                </a:cxn>
                <a:cxn ang="0">
                  <a:pos x="774" y="72"/>
                </a:cxn>
                <a:cxn ang="0">
                  <a:pos x="1254" y="0"/>
                </a:cxn>
              </a:cxnLst>
              <a:rect l="0" t="0" r="r" b="b"/>
              <a:pathLst>
                <a:path w="1254" h="480">
                  <a:moveTo>
                    <a:pt x="0" y="480"/>
                  </a:moveTo>
                  <a:cubicBezTo>
                    <a:pt x="94" y="400"/>
                    <a:pt x="189" y="320"/>
                    <a:pt x="318" y="252"/>
                  </a:cubicBezTo>
                  <a:cubicBezTo>
                    <a:pt x="447" y="184"/>
                    <a:pt x="618" y="114"/>
                    <a:pt x="774" y="72"/>
                  </a:cubicBezTo>
                  <a:cubicBezTo>
                    <a:pt x="930" y="30"/>
                    <a:pt x="1092" y="15"/>
                    <a:pt x="1254" y="0"/>
                  </a:cubicBezTo>
                </a:path>
              </a:pathLst>
            </a:custGeom>
            <a:noFill/>
            <a:ln w="28575" cap="flat" cmpd="sng">
              <a:solidFill>
                <a:schemeClr val="bg2"/>
              </a:solidFill>
              <a:prstDash val="solid"/>
              <a:round/>
              <a:headEnd type="none" w="sm" len="sm"/>
              <a:tailEnd type="none" w="sm" len="sm"/>
            </a:ln>
            <a:effectLst/>
          </p:spPr>
          <p:txBody>
            <a:bodyPr wrap="none"/>
            <a:lstStyle/>
            <a:p>
              <a:endParaRPr lang="en-US"/>
            </a:p>
          </p:txBody>
        </p:sp>
        <p:graphicFrame>
          <p:nvGraphicFramePr>
            <p:cNvPr id="36" name="Object 11"/>
            <p:cNvGraphicFramePr>
              <a:graphicFrameLocks noChangeAspect="1"/>
            </p:cNvGraphicFramePr>
            <p:nvPr/>
          </p:nvGraphicFramePr>
          <p:xfrm>
            <a:off x="1036" y="1577"/>
            <a:ext cx="223" cy="185"/>
          </p:xfrm>
          <a:graphic>
            <a:graphicData uri="http://schemas.openxmlformats.org/presentationml/2006/ole">
              <p:oleObj spid="_x0000_s446540" name="Equation" r:id="rId7" imgW="228600" imgH="177480" progId="Equation.DSMT4">
                <p:embed/>
              </p:oleObj>
            </a:graphicData>
          </a:graphic>
        </p:graphicFrame>
        <p:graphicFrame>
          <p:nvGraphicFramePr>
            <p:cNvPr id="37" name="Object 12"/>
            <p:cNvGraphicFramePr>
              <a:graphicFrameLocks noChangeAspect="1"/>
            </p:cNvGraphicFramePr>
            <p:nvPr/>
          </p:nvGraphicFramePr>
          <p:xfrm>
            <a:off x="732" y="1585"/>
            <a:ext cx="186" cy="213"/>
          </p:xfrm>
          <a:graphic>
            <a:graphicData uri="http://schemas.openxmlformats.org/presentationml/2006/ole">
              <p:oleObj spid="_x0000_s446541" name="Equation" r:id="rId8" imgW="190440" imgH="203040" progId="Equation.DSMT4">
                <p:embed/>
              </p:oleObj>
            </a:graphicData>
          </a:graphic>
        </p:graphicFrame>
        <p:graphicFrame>
          <p:nvGraphicFramePr>
            <p:cNvPr id="38" name="Object 13"/>
            <p:cNvGraphicFramePr>
              <a:graphicFrameLocks noChangeAspect="1"/>
            </p:cNvGraphicFramePr>
            <p:nvPr/>
          </p:nvGraphicFramePr>
          <p:xfrm>
            <a:off x="1189" y="1303"/>
            <a:ext cx="138" cy="187"/>
          </p:xfrm>
          <a:graphic>
            <a:graphicData uri="http://schemas.openxmlformats.org/presentationml/2006/ole">
              <p:oleObj spid="_x0000_s446542" name="Equation" r:id="rId9" imgW="139680" imgH="177480" progId="Equation.DSMT4">
                <p:embed/>
              </p:oleObj>
            </a:graphicData>
          </a:graphic>
        </p:graphicFrame>
        <p:sp>
          <p:nvSpPr>
            <p:cNvPr id="39" name="Line 25"/>
            <p:cNvSpPr>
              <a:spLocks noChangeShapeType="1"/>
            </p:cNvSpPr>
            <p:nvPr/>
          </p:nvSpPr>
          <p:spPr bwMode="auto">
            <a:xfrm flipH="1" flipV="1">
              <a:off x="837" y="1072"/>
              <a:ext cx="87" cy="252"/>
            </a:xfrm>
            <a:prstGeom prst="line">
              <a:avLst/>
            </a:prstGeom>
            <a:noFill/>
            <a:ln w="28575">
              <a:solidFill>
                <a:schemeClr val="bg2"/>
              </a:solidFill>
              <a:round/>
              <a:headEnd type="none" w="sm" len="sm"/>
              <a:tailEnd type="triangle" w="med" len="med"/>
            </a:ln>
            <a:effectLst/>
          </p:spPr>
          <p:txBody>
            <a:bodyPr wrap="none"/>
            <a:lstStyle/>
            <a:p>
              <a:endParaRPr lang="en-US"/>
            </a:p>
          </p:txBody>
        </p:sp>
        <p:graphicFrame>
          <p:nvGraphicFramePr>
            <p:cNvPr id="40" name="Object 26"/>
            <p:cNvGraphicFramePr>
              <a:graphicFrameLocks noChangeAspect="1"/>
            </p:cNvGraphicFramePr>
            <p:nvPr/>
          </p:nvGraphicFramePr>
          <p:xfrm>
            <a:off x="1072" y="736"/>
            <a:ext cx="795" cy="312"/>
          </p:xfrm>
          <a:graphic>
            <a:graphicData uri="http://schemas.openxmlformats.org/presentationml/2006/ole">
              <p:oleObj spid="_x0000_s446543" name="Equation" r:id="rId10" imgW="647640" imgH="253800" progId="Equation.DSMT4">
                <p:embed/>
              </p:oleObj>
            </a:graphicData>
          </a:graphic>
        </p:graphicFrame>
        <p:graphicFrame>
          <p:nvGraphicFramePr>
            <p:cNvPr id="41" name="Object 27"/>
            <p:cNvGraphicFramePr>
              <a:graphicFrameLocks noChangeAspect="1"/>
            </p:cNvGraphicFramePr>
            <p:nvPr/>
          </p:nvGraphicFramePr>
          <p:xfrm>
            <a:off x="810" y="1760"/>
            <a:ext cx="858" cy="312"/>
          </p:xfrm>
          <a:graphic>
            <a:graphicData uri="http://schemas.openxmlformats.org/presentationml/2006/ole">
              <p:oleObj spid="_x0000_s446544" name="Equation" r:id="rId11" imgW="698400" imgH="253800" progId="Equation.DSMT4">
                <p:embed/>
              </p:oleObj>
            </a:graphicData>
          </a:graphic>
        </p:graphicFrame>
        <p:sp>
          <p:nvSpPr>
            <p:cNvPr id="42" name="AutoShape 29"/>
            <p:cNvSpPr>
              <a:spLocks noChangeAspect="1" noChangeArrowheads="1" noTextEdit="1"/>
            </p:cNvSpPr>
            <p:nvPr/>
          </p:nvSpPr>
          <p:spPr bwMode="auto">
            <a:xfrm>
              <a:off x="1212" y="1337"/>
              <a:ext cx="284" cy="335"/>
            </a:xfrm>
            <a:prstGeom prst="rect">
              <a:avLst/>
            </a:prstGeom>
            <a:noFill/>
            <a:ln w="9525">
              <a:noFill/>
              <a:miter lim="800000"/>
              <a:headEnd/>
              <a:tailEnd/>
            </a:ln>
          </p:spPr>
          <p:txBody>
            <a:bodyPr/>
            <a:lstStyle/>
            <a:p>
              <a:endParaRPr lang="en-US"/>
            </a:p>
          </p:txBody>
        </p:sp>
        <p:sp>
          <p:nvSpPr>
            <p:cNvPr id="43" name="AutoShape 34"/>
            <p:cNvSpPr>
              <a:spLocks noChangeArrowheads="1"/>
            </p:cNvSpPr>
            <p:nvPr/>
          </p:nvSpPr>
          <p:spPr bwMode="auto">
            <a:xfrm rot="-1196897">
              <a:off x="738" y="1287"/>
              <a:ext cx="440" cy="281"/>
            </a:xfrm>
            <a:prstGeom prst="can">
              <a:avLst>
                <a:gd name="adj" fmla="val 25000"/>
              </a:avLst>
            </a:prstGeom>
            <a:noFill/>
            <a:ln w="12700">
              <a:solidFill>
                <a:schemeClr val="bg2"/>
              </a:solidFill>
              <a:round/>
              <a:headEnd type="none" w="sm" len="sm"/>
              <a:tailEnd type="none" w="sm" len="sm"/>
            </a:ln>
            <a:effectLst/>
          </p:spPr>
          <p:txBody>
            <a:bodyPr wrap="none" anchor="ctr"/>
            <a:lstStyle/>
            <a:p>
              <a:pPr algn="ctr"/>
              <a:endParaRPr lang="en-US"/>
            </a:p>
          </p:txBody>
        </p:sp>
        <p:graphicFrame>
          <p:nvGraphicFramePr>
            <p:cNvPr id="44" name="Object 35"/>
            <p:cNvGraphicFramePr>
              <a:graphicFrameLocks noChangeAspect="1"/>
            </p:cNvGraphicFramePr>
            <p:nvPr/>
          </p:nvGraphicFramePr>
          <p:xfrm>
            <a:off x="527" y="1260"/>
            <a:ext cx="200" cy="212"/>
          </p:xfrm>
          <a:graphic>
            <a:graphicData uri="http://schemas.openxmlformats.org/presentationml/2006/ole">
              <p:oleObj spid="_x0000_s446545" name="Equation" r:id="rId12" imgW="203040" imgH="203040" progId="Equation.DSMT4">
                <p:embed/>
              </p:oleObj>
            </a:graphicData>
          </a:graphic>
        </p:graphicFrame>
        <p:graphicFrame>
          <p:nvGraphicFramePr>
            <p:cNvPr id="45" name="Object 44"/>
            <p:cNvGraphicFramePr>
              <a:graphicFrameLocks noChangeAspect="1"/>
            </p:cNvGraphicFramePr>
            <p:nvPr/>
          </p:nvGraphicFramePr>
          <p:xfrm>
            <a:off x="733" y="751"/>
            <a:ext cx="173" cy="311"/>
          </p:xfrm>
          <a:graphic>
            <a:graphicData uri="http://schemas.openxmlformats.org/presentationml/2006/ole">
              <p:oleObj spid="_x0000_s446546" name="Equation" r:id="rId13" imgW="126720" imgH="215640" progId="Equation.DSMT4">
                <p:embed/>
              </p:oleObj>
            </a:graphicData>
          </a:graphic>
        </p:graphicFrame>
        <p:graphicFrame>
          <p:nvGraphicFramePr>
            <p:cNvPr id="46" name="Object 49"/>
            <p:cNvGraphicFramePr>
              <a:graphicFrameLocks noChangeAspect="1"/>
            </p:cNvGraphicFramePr>
            <p:nvPr/>
          </p:nvGraphicFramePr>
          <p:xfrm>
            <a:off x="1443" y="1037"/>
            <a:ext cx="185" cy="237"/>
          </p:xfrm>
          <a:graphic>
            <a:graphicData uri="http://schemas.openxmlformats.org/presentationml/2006/ole">
              <p:oleObj spid="_x0000_s446547" name="Equation" r:id="rId14" imgW="190440" imgH="228600" progId="Equation.DSMT4">
                <p:embed/>
              </p:oleObj>
            </a:graphicData>
          </a:graphic>
        </p:graphicFrame>
        <p:sp>
          <p:nvSpPr>
            <p:cNvPr id="47" name="Text Box 50"/>
            <p:cNvSpPr txBox="1">
              <a:spLocks noChangeArrowheads="1"/>
            </p:cNvSpPr>
            <p:nvPr/>
          </p:nvSpPr>
          <p:spPr bwMode="auto">
            <a:xfrm>
              <a:off x="723" y="1326"/>
              <a:ext cx="200" cy="231"/>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48" name="Text Box 51"/>
            <p:cNvSpPr txBox="1">
              <a:spLocks noChangeArrowheads="1"/>
            </p:cNvSpPr>
            <p:nvPr/>
          </p:nvSpPr>
          <p:spPr bwMode="auto">
            <a:xfrm>
              <a:off x="888" y="1269"/>
              <a:ext cx="200" cy="231"/>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49" name="Text Box 52"/>
            <p:cNvSpPr txBox="1">
              <a:spLocks noChangeArrowheads="1"/>
            </p:cNvSpPr>
            <p:nvPr/>
          </p:nvSpPr>
          <p:spPr bwMode="auto">
            <a:xfrm>
              <a:off x="1121" y="1174"/>
              <a:ext cx="200" cy="231"/>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50" name="Text Box 53"/>
            <p:cNvSpPr txBox="1">
              <a:spLocks noChangeArrowheads="1"/>
            </p:cNvSpPr>
            <p:nvPr/>
          </p:nvSpPr>
          <p:spPr bwMode="auto">
            <a:xfrm>
              <a:off x="449" y="1456"/>
              <a:ext cx="200" cy="231"/>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sp>
          <p:nvSpPr>
            <p:cNvPr id="51" name="Text Box 54"/>
            <p:cNvSpPr txBox="1">
              <a:spLocks noChangeArrowheads="1"/>
            </p:cNvSpPr>
            <p:nvPr/>
          </p:nvSpPr>
          <p:spPr bwMode="auto">
            <a:xfrm>
              <a:off x="1318" y="1130"/>
              <a:ext cx="200" cy="231"/>
            </a:xfrm>
            <a:prstGeom prst="rect">
              <a:avLst/>
            </a:prstGeom>
            <a:noFill/>
            <a:ln w="12700">
              <a:noFill/>
              <a:miter lim="800000"/>
              <a:headEnd type="none" w="sm" len="sm"/>
              <a:tailEnd type="none" w="sm" len="sm"/>
            </a:ln>
            <a:effectLst/>
          </p:spPr>
          <p:txBody>
            <a:bodyPr wrap="none">
              <a:spAutoFit/>
            </a:bodyPr>
            <a:lstStyle/>
            <a:p>
              <a:r>
                <a:rPr lang="en-US">
                  <a:solidFill>
                    <a:schemeClr val="hlink"/>
                  </a:solidFill>
                </a:rPr>
                <a:t>+</a:t>
              </a:r>
            </a:p>
          </p:txBody>
        </p:sp>
      </p:grpSp>
      <p:graphicFrame>
        <p:nvGraphicFramePr>
          <p:cNvPr id="446548" name="Object 84"/>
          <p:cNvGraphicFramePr>
            <a:graphicFrameLocks noChangeAspect="1"/>
          </p:cNvGraphicFramePr>
          <p:nvPr/>
        </p:nvGraphicFramePr>
        <p:xfrm>
          <a:off x="4814786" y="3606573"/>
          <a:ext cx="3211513" cy="554037"/>
        </p:xfrm>
        <a:graphic>
          <a:graphicData uri="http://schemas.openxmlformats.org/presentationml/2006/ole">
            <p:oleObj spid="_x0000_s446548" name="Equation" r:id="rId15" imgW="1473120" imgH="253800" progId="Equation.DSMT4">
              <p:embed/>
            </p:oleObj>
          </a:graphicData>
        </a:graphic>
      </p:graphicFrame>
      <p:sp>
        <p:nvSpPr>
          <p:cNvPr id="52" name="Text Box 76"/>
          <p:cNvSpPr txBox="1">
            <a:spLocks noChangeArrowheads="1"/>
          </p:cNvSpPr>
          <p:nvPr/>
        </p:nvSpPr>
        <p:spPr bwMode="auto">
          <a:xfrm>
            <a:off x="3554826" y="3119232"/>
            <a:ext cx="4152260"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Hence Gauss’s law gives us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 Box 2"/>
          <p:cNvSpPr txBox="1">
            <a:spLocks noChangeArrowheads="1"/>
          </p:cNvSpPr>
          <p:nvPr/>
        </p:nvSpPr>
        <p:spPr bwMode="auto">
          <a:xfrm>
            <a:off x="254000" y="8953"/>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Boundary Form of Maxwell’s </a:t>
            </a:r>
            <a:r>
              <a:rPr lang="en-US" sz="3600" dirty="0" err="1">
                <a:solidFill>
                  <a:srgbClr val="FF9933"/>
                </a:solidFill>
                <a:effectLst>
                  <a:outerShdw blurRad="38100" dist="38100" dir="2700000" algn="tl">
                    <a:srgbClr val="C0C0C0"/>
                  </a:outerShdw>
                </a:effectLst>
              </a:rPr>
              <a:t>Eqs</a:t>
            </a:r>
            <a:r>
              <a:rPr lang="en-US" sz="3600" dirty="0">
                <a:solidFill>
                  <a:srgbClr val="FF9933"/>
                </a:solidFill>
                <a:effectLst>
                  <a:outerShdw blurRad="38100" dist="38100" dir="2700000" algn="tl">
                    <a:srgbClr val="C0C0C0"/>
                  </a:outerShdw>
                </a:effectLst>
              </a:rPr>
              <a:t>. (cont.)</a:t>
            </a:r>
          </a:p>
        </p:txBody>
      </p:sp>
      <p:graphicFrame>
        <p:nvGraphicFramePr>
          <p:cNvPr id="542746" name="Object 26"/>
          <p:cNvGraphicFramePr>
            <a:graphicFrameLocks noChangeAspect="1"/>
          </p:cNvGraphicFramePr>
          <p:nvPr/>
        </p:nvGraphicFramePr>
        <p:xfrm>
          <a:off x="4841668" y="1765187"/>
          <a:ext cx="2239963" cy="527050"/>
        </p:xfrm>
        <a:graphic>
          <a:graphicData uri="http://schemas.openxmlformats.org/presentationml/2006/ole">
            <p:oleObj spid="_x0000_s542746" name="Equation" r:id="rId4" imgW="1079280" imgH="253800" progId="Equation.DSMT4">
              <p:embed/>
            </p:oleObj>
          </a:graphicData>
        </a:graphic>
      </p:graphicFrame>
      <p:sp>
        <p:nvSpPr>
          <p:cNvPr id="542748" name="Text Box 28"/>
          <p:cNvSpPr txBox="1">
            <a:spLocks noChangeArrowheads="1"/>
          </p:cNvSpPr>
          <p:nvPr/>
        </p:nvSpPr>
        <p:spPr bwMode="auto">
          <a:xfrm>
            <a:off x="1296078" y="6035008"/>
            <a:ext cx="1530244" cy="396875"/>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In general:</a:t>
            </a:r>
            <a:endParaRPr lang="en-US" sz="2000" dirty="0">
              <a:solidFill>
                <a:schemeClr val="bg1"/>
              </a:solidFill>
            </a:endParaRPr>
          </a:p>
        </p:txBody>
      </p:sp>
      <p:graphicFrame>
        <p:nvGraphicFramePr>
          <p:cNvPr id="542750" name="Object 30"/>
          <p:cNvGraphicFramePr>
            <a:graphicFrameLocks noChangeAspect="1"/>
          </p:cNvGraphicFramePr>
          <p:nvPr/>
        </p:nvGraphicFramePr>
        <p:xfrm>
          <a:off x="1815893" y="1723912"/>
          <a:ext cx="1563688" cy="563563"/>
        </p:xfrm>
        <a:graphic>
          <a:graphicData uri="http://schemas.openxmlformats.org/presentationml/2006/ole">
            <p:oleObj spid="_x0000_s542750" name="Equation" r:id="rId5" imgW="634680" imgH="228600" progId="Equation.DSMT4">
              <p:embed/>
            </p:oleObj>
          </a:graphicData>
        </a:graphic>
      </p:graphicFrame>
      <p:graphicFrame>
        <p:nvGraphicFramePr>
          <p:cNvPr id="542751" name="Object 31"/>
          <p:cNvGraphicFramePr>
            <a:graphicFrameLocks noChangeAspect="1"/>
          </p:cNvGraphicFramePr>
          <p:nvPr/>
        </p:nvGraphicFramePr>
        <p:xfrm>
          <a:off x="1287463" y="3132138"/>
          <a:ext cx="2001837" cy="838200"/>
        </p:xfrm>
        <a:graphic>
          <a:graphicData uri="http://schemas.openxmlformats.org/presentationml/2006/ole">
            <p:oleObj spid="_x0000_s542751" name="Equation" r:id="rId6" imgW="939600" imgH="393480" progId="Equation.DSMT4">
              <p:embed/>
            </p:oleObj>
          </a:graphicData>
        </a:graphic>
      </p:graphicFrame>
      <p:graphicFrame>
        <p:nvGraphicFramePr>
          <p:cNvPr id="542752" name="Object 32"/>
          <p:cNvGraphicFramePr>
            <a:graphicFrameLocks noChangeAspect="1"/>
          </p:cNvGraphicFramePr>
          <p:nvPr/>
        </p:nvGraphicFramePr>
        <p:xfrm>
          <a:off x="4814082" y="3220448"/>
          <a:ext cx="2947988" cy="774700"/>
        </p:xfrm>
        <a:graphic>
          <a:graphicData uri="http://schemas.openxmlformats.org/presentationml/2006/ole">
            <p:oleObj spid="_x0000_s542752" name="Equation" r:id="rId7" imgW="1498320" imgH="393480" progId="Equation.DSMT4">
              <p:embed/>
            </p:oleObj>
          </a:graphicData>
        </a:graphic>
      </p:graphicFrame>
      <p:sp>
        <p:nvSpPr>
          <p:cNvPr id="542753" name="AutoShape 33"/>
          <p:cNvSpPr>
            <a:spLocks noChangeArrowheads="1"/>
          </p:cNvSpPr>
          <p:nvPr/>
        </p:nvSpPr>
        <p:spPr bwMode="auto">
          <a:xfrm>
            <a:off x="3772682" y="3468098"/>
            <a:ext cx="749300" cy="317500"/>
          </a:xfrm>
          <a:prstGeom prst="rightArrow">
            <a:avLst>
              <a:gd name="adj1" fmla="val 50000"/>
              <a:gd name="adj2" fmla="val 59000"/>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sp>
        <p:nvSpPr>
          <p:cNvPr id="542754" name="AutoShape 34"/>
          <p:cNvSpPr>
            <a:spLocks noChangeArrowheads="1"/>
          </p:cNvSpPr>
          <p:nvPr/>
        </p:nvSpPr>
        <p:spPr bwMode="auto">
          <a:xfrm>
            <a:off x="3711368" y="1873137"/>
            <a:ext cx="749300" cy="317500"/>
          </a:xfrm>
          <a:prstGeom prst="rightArrow">
            <a:avLst>
              <a:gd name="adj1" fmla="val 50000"/>
              <a:gd name="adj2" fmla="val 59000"/>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sp>
        <p:nvSpPr>
          <p:cNvPr id="542755" name="Text Box 35"/>
          <p:cNvSpPr txBox="1">
            <a:spLocks noChangeArrowheads="1"/>
          </p:cNvSpPr>
          <p:nvPr/>
        </p:nvSpPr>
        <p:spPr bwMode="auto">
          <a:xfrm>
            <a:off x="869879" y="772438"/>
            <a:ext cx="7192962" cy="396875"/>
          </a:xfrm>
          <a:prstGeom prst="rect">
            <a:avLst/>
          </a:prstGeom>
          <a:noFill/>
          <a:ln w="12700">
            <a:noFill/>
            <a:miter lim="800000"/>
            <a:headEnd type="none" w="sm" len="sm"/>
            <a:tailEnd type="none" w="sm" len="sm"/>
          </a:ln>
          <a:effectLst/>
        </p:spPr>
        <p:txBody>
          <a:bodyPr>
            <a:spAutoFit/>
          </a:bodyPr>
          <a:lstStyle/>
          <a:p>
            <a:pPr algn="ctr"/>
            <a:r>
              <a:rPr lang="en-US" sz="2000" dirty="0">
                <a:solidFill>
                  <a:srgbClr val="FF0000"/>
                </a:solidFill>
              </a:rPr>
              <a:t>We </a:t>
            </a:r>
            <a:r>
              <a:rPr lang="en-US" sz="2000" dirty="0" smtClean="0">
                <a:solidFill>
                  <a:srgbClr val="FF0000"/>
                </a:solidFill>
              </a:rPr>
              <a:t>also </a:t>
            </a:r>
            <a:r>
              <a:rPr lang="en-US" sz="2000" dirty="0">
                <a:solidFill>
                  <a:srgbClr val="FF0000"/>
                </a:solidFill>
              </a:rPr>
              <a:t>have a boundary form of the </a:t>
            </a:r>
            <a:r>
              <a:rPr lang="en-US" sz="2000" u="sng" dirty="0">
                <a:solidFill>
                  <a:srgbClr val="FF0000"/>
                </a:solidFill>
              </a:rPr>
              <a:t>continuity equation</a:t>
            </a:r>
            <a:r>
              <a:rPr lang="en-US" sz="2000" dirty="0">
                <a:solidFill>
                  <a:srgbClr val="FF0000"/>
                </a:solidFill>
              </a:rPr>
              <a:t>.</a:t>
            </a:r>
          </a:p>
        </p:txBody>
      </p:sp>
      <p:sp>
        <p:nvSpPr>
          <p:cNvPr id="12" name="TextBox 11"/>
          <p:cNvSpPr txBox="1"/>
          <p:nvPr/>
        </p:nvSpPr>
        <p:spPr>
          <a:xfrm>
            <a:off x="700644" y="4263242"/>
            <a:ext cx="7932717" cy="646331"/>
          </a:xfrm>
          <a:prstGeom prst="rect">
            <a:avLst/>
          </a:prstGeom>
          <a:noFill/>
        </p:spPr>
        <p:txBody>
          <a:bodyPr wrap="square" rtlCol="0">
            <a:spAutoFit/>
          </a:bodyPr>
          <a:lstStyle/>
          <a:p>
            <a:r>
              <a:rPr lang="en-US" b="1" dirty="0" smtClean="0">
                <a:solidFill>
                  <a:schemeClr val="bg2"/>
                </a:solidFill>
              </a:rPr>
              <a:t>Note:</a:t>
            </a:r>
            <a:r>
              <a:rPr lang="en-US" dirty="0" smtClean="0">
                <a:solidFill>
                  <a:schemeClr val="bg2"/>
                </a:solidFill>
              </a:rPr>
              <a:t> If a surface current exists, this may give rise to another surface charge density term:</a:t>
            </a:r>
            <a:endParaRPr lang="en-US" dirty="0">
              <a:solidFill>
                <a:schemeClr val="bg2"/>
              </a:solidFill>
            </a:endParaRPr>
          </a:p>
        </p:txBody>
      </p:sp>
      <p:graphicFrame>
        <p:nvGraphicFramePr>
          <p:cNvPr id="2" name="Object 33"/>
          <p:cNvGraphicFramePr>
            <a:graphicFrameLocks noChangeAspect="1"/>
          </p:cNvGraphicFramePr>
          <p:nvPr/>
        </p:nvGraphicFramePr>
        <p:xfrm>
          <a:off x="1982354" y="4844770"/>
          <a:ext cx="2076825" cy="748507"/>
        </p:xfrm>
        <a:graphic>
          <a:graphicData uri="http://schemas.openxmlformats.org/presentationml/2006/ole">
            <p:oleObj spid="_x0000_s542753" name="Equation" r:id="rId8" imgW="1091880" imgH="393480" progId="Equation.DSMT4">
              <p:embed/>
            </p:oleObj>
          </a:graphicData>
        </a:graphic>
      </p:graphicFrame>
      <p:graphicFrame>
        <p:nvGraphicFramePr>
          <p:cNvPr id="3" name="Object 34"/>
          <p:cNvGraphicFramePr>
            <a:graphicFrameLocks noChangeAspect="1"/>
          </p:cNvGraphicFramePr>
          <p:nvPr/>
        </p:nvGraphicFramePr>
        <p:xfrm>
          <a:off x="2749550" y="5853113"/>
          <a:ext cx="3959225" cy="747712"/>
        </p:xfrm>
        <a:graphic>
          <a:graphicData uri="http://schemas.openxmlformats.org/presentationml/2006/ole">
            <p:oleObj spid="_x0000_s542754" name="Equation" r:id="rId9" imgW="2082600" imgH="393480" progId="Equation.DSMT4">
              <p:embed/>
            </p:oleObj>
          </a:graphicData>
        </a:graphic>
      </p:graphicFrame>
      <p:sp>
        <p:nvSpPr>
          <p:cNvPr id="15" name="Text Box 28"/>
          <p:cNvSpPr txBox="1">
            <a:spLocks noChangeArrowheads="1"/>
          </p:cNvSpPr>
          <p:nvPr/>
        </p:nvSpPr>
        <p:spPr bwMode="auto">
          <a:xfrm>
            <a:off x="2149128" y="2612937"/>
            <a:ext cx="4284662" cy="396875"/>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Noting the similarity, we can write:</a:t>
            </a:r>
          </a:p>
        </p:txBody>
      </p:sp>
      <p:sp>
        <p:nvSpPr>
          <p:cNvPr id="16" name="Slide Number Placeholder 15"/>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28</a:t>
            </a:fld>
            <a:endParaRPr lang="en-US" kern="0" dirty="0" smtClean="0"/>
          </a:p>
        </p:txBody>
      </p:sp>
      <p:sp>
        <p:nvSpPr>
          <p:cNvPr id="17" name="TextBox 16"/>
          <p:cNvSpPr txBox="1"/>
          <p:nvPr/>
        </p:nvSpPr>
        <p:spPr>
          <a:xfrm>
            <a:off x="2581702" y="1244871"/>
            <a:ext cx="4143122" cy="369332"/>
          </a:xfrm>
          <a:prstGeom prst="rect">
            <a:avLst/>
          </a:prstGeom>
          <a:noFill/>
        </p:spPr>
        <p:txBody>
          <a:bodyPr wrap="none" rtlCol="0">
            <a:spAutoFit/>
          </a:bodyPr>
          <a:lstStyle/>
          <a:p>
            <a:r>
              <a:rPr lang="en-US" dirty="0" smtClean="0">
                <a:solidFill>
                  <a:schemeClr val="bg2"/>
                </a:solidFill>
              </a:rPr>
              <a:t>From B.C. derivation with Gauss’s law:</a:t>
            </a:r>
            <a:endParaRPr lang="en-US" dirty="0">
              <a:solidFill>
                <a:schemeClr val="bg2"/>
              </a:solidFill>
            </a:endParaRPr>
          </a:p>
        </p:txBody>
      </p:sp>
      <p:sp>
        <p:nvSpPr>
          <p:cNvPr id="18" name="TextBox 17"/>
          <p:cNvSpPr txBox="1"/>
          <p:nvPr/>
        </p:nvSpPr>
        <p:spPr>
          <a:xfrm>
            <a:off x="4358246" y="5047019"/>
            <a:ext cx="2698175" cy="369332"/>
          </a:xfrm>
          <a:prstGeom prst="rect">
            <a:avLst/>
          </a:prstGeom>
          <a:noFill/>
        </p:spPr>
        <p:txBody>
          <a:bodyPr wrap="none" rtlCol="0">
            <a:spAutoFit/>
          </a:bodyPr>
          <a:lstStyle/>
          <a:p>
            <a:r>
              <a:rPr lang="en-US" dirty="0" smtClean="0">
                <a:solidFill>
                  <a:schemeClr val="bg2"/>
                </a:solidFill>
              </a:rPr>
              <a:t>(2-D continuity equation)</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165100" y="817916"/>
            <a:ext cx="8826500" cy="4013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47492" name="Text Box 4"/>
          <p:cNvSpPr txBox="1">
            <a:spLocks noChangeArrowheads="1"/>
          </p:cNvSpPr>
          <p:nvPr/>
        </p:nvSpPr>
        <p:spPr bwMode="auto">
          <a:xfrm>
            <a:off x="254000" y="0"/>
            <a:ext cx="88900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Summary of Maxwell Equations</a:t>
            </a:r>
          </a:p>
        </p:txBody>
      </p:sp>
      <p:graphicFrame>
        <p:nvGraphicFramePr>
          <p:cNvPr id="447507" name="Object 19"/>
          <p:cNvGraphicFramePr>
            <a:graphicFrameLocks noChangeAspect="1"/>
          </p:cNvGraphicFramePr>
          <p:nvPr/>
        </p:nvGraphicFramePr>
        <p:xfrm>
          <a:off x="276225" y="925866"/>
          <a:ext cx="8578850" cy="3876675"/>
        </p:xfrm>
        <a:graphic>
          <a:graphicData uri="http://schemas.openxmlformats.org/presentationml/2006/ole">
            <p:oleObj spid="_x0000_s447507" name="Equation" r:id="rId4" imgW="4495680" imgH="2031840" progId="Equation.DSMT4">
              <p:embed/>
            </p:oleObj>
          </a:graphicData>
        </a:graphic>
      </p:graphicFrame>
      <p:graphicFrame>
        <p:nvGraphicFramePr>
          <p:cNvPr id="447508" name="Object 20"/>
          <p:cNvGraphicFramePr>
            <a:graphicFrameLocks noChangeAspect="1"/>
          </p:cNvGraphicFramePr>
          <p:nvPr/>
        </p:nvGraphicFramePr>
        <p:xfrm>
          <a:off x="96838" y="5008563"/>
          <a:ext cx="8951912" cy="1179512"/>
        </p:xfrm>
        <a:graphic>
          <a:graphicData uri="http://schemas.openxmlformats.org/presentationml/2006/ole">
            <p:oleObj spid="_x0000_s447508" name="Equation" r:id="rId5" imgW="5549760" imgH="660240" progId="Equation.DSMT4">
              <p:embed/>
            </p:oleObj>
          </a:graphicData>
        </a:graphic>
      </p:graphicFrame>
      <p:sp>
        <p:nvSpPr>
          <p:cNvPr id="7" name="Slide Number Placeholder 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29</a:t>
            </a:fld>
            <a:endParaRPr lang="en-US" kern="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7" name="Text Box 3"/>
          <p:cNvSpPr txBox="1">
            <a:spLocks noChangeArrowheads="1"/>
          </p:cNvSpPr>
          <p:nvPr/>
        </p:nvSpPr>
        <p:spPr bwMode="auto">
          <a:xfrm>
            <a:off x="2132899" y="0"/>
            <a:ext cx="49418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Current Density</a:t>
            </a:r>
          </a:p>
        </p:txBody>
      </p:sp>
      <p:graphicFrame>
        <p:nvGraphicFramePr>
          <p:cNvPr id="518153" name="Object 9"/>
          <p:cNvGraphicFramePr>
            <a:graphicFrameLocks noChangeAspect="1"/>
          </p:cNvGraphicFramePr>
          <p:nvPr/>
        </p:nvGraphicFramePr>
        <p:xfrm>
          <a:off x="2282825" y="1291939"/>
          <a:ext cx="3062288" cy="698500"/>
        </p:xfrm>
        <a:graphic>
          <a:graphicData uri="http://schemas.openxmlformats.org/presentationml/2006/ole">
            <p:oleObj spid="_x0000_s518153" name="Equation" r:id="rId4" imgW="1168200" imgH="266400" progId="Equation.DSMT4">
              <p:embed/>
            </p:oleObj>
          </a:graphicData>
        </a:graphic>
      </p:graphicFrame>
      <p:grpSp>
        <p:nvGrpSpPr>
          <p:cNvPr id="518216" name="Group 72"/>
          <p:cNvGrpSpPr>
            <a:grpSpLocks/>
          </p:cNvGrpSpPr>
          <p:nvPr/>
        </p:nvGrpSpPr>
        <p:grpSpPr bwMode="auto">
          <a:xfrm>
            <a:off x="1203325" y="2999186"/>
            <a:ext cx="2120900" cy="2312988"/>
            <a:chOff x="862" y="1781"/>
            <a:chExt cx="1336" cy="1457"/>
          </a:xfrm>
        </p:grpSpPr>
        <p:sp>
          <p:nvSpPr>
            <p:cNvPr id="518154" name="Oval 10"/>
            <p:cNvSpPr>
              <a:spLocks noChangeArrowheads="1"/>
            </p:cNvSpPr>
            <p:nvPr/>
          </p:nvSpPr>
          <p:spPr bwMode="auto">
            <a:xfrm>
              <a:off x="928" y="2605"/>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5" name="Oval 11"/>
            <p:cNvSpPr>
              <a:spLocks noChangeArrowheads="1"/>
            </p:cNvSpPr>
            <p:nvPr/>
          </p:nvSpPr>
          <p:spPr bwMode="auto">
            <a:xfrm>
              <a:off x="1118" y="2554"/>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6" name="Oval 12"/>
            <p:cNvSpPr>
              <a:spLocks noChangeArrowheads="1"/>
            </p:cNvSpPr>
            <p:nvPr/>
          </p:nvSpPr>
          <p:spPr bwMode="auto">
            <a:xfrm>
              <a:off x="862" y="279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7" name="Oval 13"/>
            <p:cNvSpPr>
              <a:spLocks noChangeArrowheads="1"/>
            </p:cNvSpPr>
            <p:nvPr/>
          </p:nvSpPr>
          <p:spPr bwMode="auto">
            <a:xfrm>
              <a:off x="1354" y="267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8" name="Oval 14"/>
            <p:cNvSpPr>
              <a:spLocks noChangeArrowheads="1"/>
            </p:cNvSpPr>
            <p:nvPr/>
          </p:nvSpPr>
          <p:spPr bwMode="auto">
            <a:xfrm>
              <a:off x="1140" y="309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9" name="Oval 15"/>
            <p:cNvSpPr>
              <a:spLocks noChangeArrowheads="1"/>
            </p:cNvSpPr>
            <p:nvPr/>
          </p:nvSpPr>
          <p:spPr bwMode="auto">
            <a:xfrm>
              <a:off x="1356" y="2492"/>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0" name="Oval 16"/>
            <p:cNvSpPr>
              <a:spLocks noChangeArrowheads="1"/>
            </p:cNvSpPr>
            <p:nvPr/>
          </p:nvSpPr>
          <p:spPr bwMode="auto">
            <a:xfrm>
              <a:off x="1127" y="270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1" name="Oval 17"/>
            <p:cNvSpPr>
              <a:spLocks noChangeArrowheads="1"/>
            </p:cNvSpPr>
            <p:nvPr/>
          </p:nvSpPr>
          <p:spPr bwMode="auto">
            <a:xfrm>
              <a:off x="930" y="2960"/>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3" name="Oval 19"/>
            <p:cNvSpPr>
              <a:spLocks noChangeArrowheads="1"/>
            </p:cNvSpPr>
            <p:nvPr/>
          </p:nvSpPr>
          <p:spPr bwMode="auto">
            <a:xfrm>
              <a:off x="1364" y="285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4" name="Oval 20"/>
            <p:cNvSpPr>
              <a:spLocks noChangeArrowheads="1"/>
            </p:cNvSpPr>
            <p:nvPr/>
          </p:nvSpPr>
          <p:spPr bwMode="auto">
            <a:xfrm>
              <a:off x="1120" y="285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6" name="Oval 22"/>
            <p:cNvSpPr>
              <a:spLocks noChangeArrowheads="1"/>
            </p:cNvSpPr>
            <p:nvPr/>
          </p:nvSpPr>
          <p:spPr bwMode="auto">
            <a:xfrm>
              <a:off x="1346" y="299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7" name="Oval 23"/>
            <p:cNvSpPr>
              <a:spLocks noChangeArrowheads="1"/>
            </p:cNvSpPr>
            <p:nvPr/>
          </p:nvSpPr>
          <p:spPr bwMode="auto">
            <a:xfrm>
              <a:off x="1519" y="276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0" name="Oval 26"/>
            <p:cNvSpPr>
              <a:spLocks noChangeArrowheads="1"/>
            </p:cNvSpPr>
            <p:nvPr/>
          </p:nvSpPr>
          <p:spPr bwMode="auto">
            <a:xfrm>
              <a:off x="1320" y="3169"/>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2" name="Oval 28"/>
            <p:cNvSpPr>
              <a:spLocks noChangeArrowheads="1"/>
            </p:cNvSpPr>
            <p:nvPr/>
          </p:nvSpPr>
          <p:spPr bwMode="auto">
            <a:xfrm>
              <a:off x="1666" y="2906"/>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5" name="Oval 31"/>
            <p:cNvSpPr>
              <a:spLocks noChangeArrowheads="1"/>
            </p:cNvSpPr>
            <p:nvPr/>
          </p:nvSpPr>
          <p:spPr bwMode="auto">
            <a:xfrm>
              <a:off x="1558" y="3082"/>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7" name="Line 33"/>
            <p:cNvSpPr>
              <a:spLocks noChangeShapeType="1"/>
            </p:cNvSpPr>
            <p:nvPr/>
          </p:nvSpPr>
          <p:spPr bwMode="auto">
            <a:xfrm flipV="1">
              <a:off x="1538" y="2305"/>
              <a:ext cx="172" cy="223"/>
            </a:xfrm>
            <a:prstGeom prst="line">
              <a:avLst/>
            </a:prstGeom>
            <a:noFill/>
            <a:ln w="38100">
              <a:solidFill>
                <a:schemeClr val="hlink"/>
              </a:solidFill>
              <a:round/>
              <a:headEnd type="none" w="sm" len="sm"/>
              <a:tailEnd type="triangle" w="med" len="med"/>
            </a:ln>
            <a:effectLst/>
          </p:spPr>
          <p:txBody>
            <a:bodyPr wrap="none"/>
            <a:lstStyle/>
            <a:p>
              <a:endParaRPr lang="en-US"/>
            </a:p>
          </p:txBody>
        </p:sp>
        <p:graphicFrame>
          <p:nvGraphicFramePr>
            <p:cNvPr id="518178" name="Object 34"/>
            <p:cNvGraphicFramePr>
              <a:graphicFrameLocks noChangeAspect="1"/>
            </p:cNvGraphicFramePr>
            <p:nvPr/>
          </p:nvGraphicFramePr>
          <p:xfrm>
            <a:off x="1867" y="2034"/>
            <a:ext cx="189" cy="356"/>
          </p:xfrm>
          <a:graphic>
            <a:graphicData uri="http://schemas.openxmlformats.org/presentationml/2006/ole">
              <p:oleObj spid="_x0000_s518178" name="Equation" r:id="rId5" imgW="114120" imgH="215640" progId="Equation.DSMT4">
                <p:embed/>
              </p:oleObj>
            </a:graphicData>
          </a:graphic>
        </p:graphicFrame>
        <p:sp>
          <p:nvSpPr>
            <p:cNvPr id="518179" name="Line 35"/>
            <p:cNvSpPr>
              <a:spLocks noChangeShapeType="1"/>
            </p:cNvSpPr>
            <p:nvPr/>
          </p:nvSpPr>
          <p:spPr bwMode="auto">
            <a:xfrm flipV="1">
              <a:off x="1418" y="1961"/>
              <a:ext cx="258" cy="369"/>
            </a:xfrm>
            <a:prstGeom prst="line">
              <a:avLst/>
            </a:prstGeom>
            <a:noFill/>
            <a:ln w="57150">
              <a:solidFill>
                <a:schemeClr val="bg1"/>
              </a:solidFill>
              <a:round/>
              <a:headEnd type="none" w="sm" len="sm"/>
              <a:tailEnd type="triangle" w="sm" len="sm"/>
            </a:ln>
            <a:effectLst/>
          </p:spPr>
          <p:txBody>
            <a:bodyPr wrap="none"/>
            <a:lstStyle/>
            <a:p>
              <a:endParaRPr lang="en-US"/>
            </a:p>
          </p:txBody>
        </p:sp>
        <p:graphicFrame>
          <p:nvGraphicFramePr>
            <p:cNvPr id="518180" name="Object 36"/>
            <p:cNvGraphicFramePr>
              <a:graphicFrameLocks noChangeAspect="1"/>
            </p:cNvGraphicFramePr>
            <p:nvPr/>
          </p:nvGraphicFramePr>
          <p:xfrm>
            <a:off x="1201" y="1781"/>
            <a:ext cx="254" cy="339"/>
          </p:xfrm>
          <a:graphic>
            <a:graphicData uri="http://schemas.openxmlformats.org/presentationml/2006/ole">
              <p:oleObj spid="_x0000_s518180" name="Equation" r:id="rId6" imgW="190440" imgH="253800" progId="Equation.DSMT4">
                <p:embed/>
              </p:oleObj>
            </a:graphicData>
          </a:graphic>
        </p:graphicFrame>
        <p:graphicFrame>
          <p:nvGraphicFramePr>
            <p:cNvPr id="518181" name="Object 37"/>
            <p:cNvGraphicFramePr>
              <a:graphicFrameLocks noChangeAspect="1"/>
            </p:cNvGraphicFramePr>
            <p:nvPr/>
          </p:nvGraphicFramePr>
          <p:xfrm>
            <a:off x="1883" y="2582"/>
            <a:ext cx="315" cy="378"/>
          </p:xfrm>
          <a:graphic>
            <a:graphicData uri="http://schemas.openxmlformats.org/presentationml/2006/ole">
              <p:oleObj spid="_x0000_s518181" name="Equation" r:id="rId7" imgW="190440" imgH="228600" progId="Equation.DSMT4">
                <p:embed/>
              </p:oleObj>
            </a:graphicData>
          </a:graphic>
        </p:graphicFrame>
      </p:grpSp>
      <p:sp>
        <p:nvSpPr>
          <p:cNvPr id="518217" name="Text Box 73"/>
          <p:cNvSpPr txBox="1">
            <a:spLocks noChangeArrowheads="1"/>
          </p:cNvSpPr>
          <p:nvPr/>
        </p:nvSpPr>
        <p:spPr bwMode="auto">
          <a:xfrm>
            <a:off x="390525" y="5976938"/>
            <a:ext cx="8467725" cy="641350"/>
          </a:xfrm>
          <a:prstGeom prst="rect">
            <a:avLst/>
          </a:prstGeom>
          <a:noFill/>
          <a:ln w="12700">
            <a:noFill/>
            <a:miter lim="800000"/>
            <a:headEnd type="none" w="sm" len="sm"/>
            <a:tailEnd type="none" w="sm" len="sm"/>
          </a:ln>
          <a:effectLst/>
        </p:spPr>
        <p:txBody>
          <a:bodyPr>
            <a:spAutoFit/>
          </a:bodyPr>
          <a:lstStyle/>
          <a:p>
            <a:r>
              <a:rPr lang="en-US" dirty="0">
                <a:solidFill>
                  <a:schemeClr val="bg1"/>
                </a:solidFill>
              </a:rPr>
              <a:t>Note: The charge density </a:t>
            </a:r>
            <a:r>
              <a:rPr lang="en-US" i="1" dirty="0">
                <a:solidFill>
                  <a:schemeClr val="bg1"/>
                </a:solidFill>
                <a:latin typeface="Times New Roman" pitchFamily="18" charset="0"/>
                <a:sym typeface="Symbol" pitchFamily="18" charset="2"/>
              </a:rPr>
              <a:t></a:t>
            </a:r>
            <a:r>
              <a:rPr lang="en-US" i="1" baseline="-25000" dirty="0">
                <a:solidFill>
                  <a:schemeClr val="bg1"/>
                </a:solidFill>
                <a:latin typeface="Times New Roman" pitchFamily="18" charset="0"/>
                <a:sym typeface="Symbol" pitchFamily="18" charset="2"/>
              </a:rPr>
              <a:t>v</a:t>
            </a:r>
            <a:r>
              <a:rPr lang="en-US" dirty="0">
                <a:solidFill>
                  <a:schemeClr val="bg1"/>
                </a:solidFill>
                <a:sym typeface="Symbol" pitchFamily="18" charset="2"/>
              </a:rPr>
              <a:t> is the "free charge density" (the charge density that is free to move in the </a:t>
            </a:r>
            <a:r>
              <a:rPr lang="en-US" dirty="0" smtClean="0">
                <a:solidFill>
                  <a:schemeClr val="bg1"/>
                </a:solidFill>
                <a:sym typeface="Symbol" pitchFamily="18" charset="2"/>
              </a:rPr>
              <a:t>material – usually electrons or ions).</a:t>
            </a:r>
            <a:r>
              <a:rPr lang="en-US" dirty="0" smtClean="0">
                <a:solidFill>
                  <a:schemeClr val="bg1"/>
                </a:solidFill>
              </a:rPr>
              <a:t> </a:t>
            </a:r>
            <a:endParaRPr lang="en-US" dirty="0">
              <a:solidFill>
                <a:schemeClr val="bg1"/>
              </a:solidFill>
            </a:endParaRPr>
          </a:p>
        </p:txBody>
      </p:sp>
      <p:sp>
        <p:nvSpPr>
          <p:cNvPr id="518218" name="Text Box 74"/>
          <p:cNvSpPr txBox="1">
            <a:spLocks noChangeArrowheads="1"/>
          </p:cNvSpPr>
          <p:nvPr/>
        </p:nvSpPr>
        <p:spPr bwMode="auto">
          <a:xfrm>
            <a:off x="5854890" y="1243013"/>
            <a:ext cx="2974785" cy="830997"/>
          </a:xfrm>
          <a:prstGeom prst="rect">
            <a:avLst/>
          </a:prstGeom>
          <a:noFill/>
          <a:ln w="12700">
            <a:solidFill>
              <a:schemeClr val="bg2"/>
            </a:solidFill>
            <a:miter lim="800000"/>
            <a:headEnd type="none" w="sm" len="sm"/>
            <a:tailEnd type="none" w="sm" len="sm"/>
          </a:ln>
          <a:effectLst/>
        </p:spPr>
        <p:txBody>
          <a:bodyPr wrap="square">
            <a:spAutoFit/>
          </a:bodyPr>
          <a:lstStyle/>
          <a:p>
            <a:pPr algn="ctr"/>
            <a:r>
              <a:rPr lang="en-US" sz="1600" dirty="0" smtClean="0">
                <a:solidFill>
                  <a:schemeClr val="bg1"/>
                </a:solidFill>
              </a:rPr>
              <a:t>The current </a:t>
            </a:r>
            <a:r>
              <a:rPr lang="en-US" sz="1600" dirty="0">
                <a:solidFill>
                  <a:schemeClr val="bg1"/>
                </a:solidFill>
              </a:rPr>
              <a:t>density vector points in the direction that positive charges are moving. </a:t>
            </a:r>
          </a:p>
        </p:txBody>
      </p:sp>
      <p:grpSp>
        <p:nvGrpSpPr>
          <p:cNvPr id="518221" name="Group 77"/>
          <p:cNvGrpSpPr>
            <a:grpSpLocks/>
          </p:cNvGrpSpPr>
          <p:nvPr/>
        </p:nvGrpSpPr>
        <p:grpSpPr bwMode="auto">
          <a:xfrm>
            <a:off x="5354638" y="2621361"/>
            <a:ext cx="3046412" cy="2582863"/>
            <a:chOff x="3373" y="1806"/>
            <a:chExt cx="1919" cy="1627"/>
          </a:xfrm>
        </p:grpSpPr>
        <p:graphicFrame>
          <p:nvGraphicFramePr>
            <p:cNvPr id="518176" name="Object 32"/>
            <p:cNvGraphicFramePr>
              <a:graphicFrameLocks noChangeAspect="1"/>
            </p:cNvGraphicFramePr>
            <p:nvPr/>
          </p:nvGraphicFramePr>
          <p:xfrm>
            <a:off x="4599" y="2687"/>
            <a:ext cx="693" cy="419"/>
          </p:xfrm>
          <a:graphic>
            <a:graphicData uri="http://schemas.openxmlformats.org/presentationml/2006/ole">
              <p:oleObj spid="_x0000_s518176" name="Equation" r:id="rId8" imgW="419040" imgH="253800" progId="Equation.DSMT4">
                <p:embed/>
              </p:oleObj>
            </a:graphicData>
          </a:graphic>
        </p:graphicFrame>
        <p:sp>
          <p:nvSpPr>
            <p:cNvPr id="518184" name="Oval 40"/>
            <p:cNvSpPr>
              <a:spLocks noChangeArrowheads="1"/>
            </p:cNvSpPr>
            <p:nvPr/>
          </p:nvSpPr>
          <p:spPr bwMode="auto">
            <a:xfrm>
              <a:off x="3549" y="2509"/>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85" name="Oval 41"/>
            <p:cNvSpPr>
              <a:spLocks noChangeArrowheads="1"/>
            </p:cNvSpPr>
            <p:nvPr/>
          </p:nvSpPr>
          <p:spPr bwMode="auto">
            <a:xfrm>
              <a:off x="3820" y="245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86" name="Oval 42"/>
            <p:cNvSpPr>
              <a:spLocks noChangeArrowheads="1"/>
            </p:cNvSpPr>
            <p:nvPr/>
          </p:nvSpPr>
          <p:spPr bwMode="auto">
            <a:xfrm>
              <a:off x="3560" y="2693"/>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87" name="Oval 43"/>
            <p:cNvSpPr>
              <a:spLocks noChangeArrowheads="1"/>
            </p:cNvSpPr>
            <p:nvPr/>
          </p:nvSpPr>
          <p:spPr bwMode="auto">
            <a:xfrm>
              <a:off x="4038" y="265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88" name="Oval 44"/>
            <p:cNvSpPr>
              <a:spLocks noChangeArrowheads="1"/>
            </p:cNvSpPr>
            <p:nvPr/>
          </p:nvSpPr>
          <p:spPr bwMode="auto">
            <a:xfrm>
              <a:off x="3815" y="2986"/>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89" name="Oval 45"/>
            <p:cNvSpPr>
              <a:spLocks noChangeArrowheads="1"/>
            </p:cNvSpPr>
            <p:nvPr/>
          </p:nvSpPr>
          <p:spPr bwMode="auto">
            <a:xfrm>
              <a:off x="4039" y="250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0" name="Oval 46"/>
            <p:cNvSpPr>
              <a:spLocks noChangeArrowheads="1"/>
            </p:cNvSpPr>
            <p:nvPr/>
          </p:nvSpPr>
          <p:spPr bwMode="auto">
            <a:xfrm>
              <a:off x="3811" y="2632"/>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1" name="Oval 47"/>
            <p:cNvSpPr>
              <a:spLocks noChangeArrowheads="1"/>
            </p:cNvSpPr>
            <p:nvPr/>
          </p:nvSpPr>
          <p:spPr bwMode="auto">
            <a:xfrm>
              <a:off x="3560" y="2864"/>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2" name="Oval 48"/>
            <p:cNvSpPr>
              <a:spLocks noChangeArrowheads="1"/>
            </p:cNvSpPr>
            <p:nvPr/>
          </p:nvSpPr>
          <p:spPr bwMode="auto">
            <a:xfrm>
              <a:off x="4030" y="280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3" name="Oval 49"/>
            <p:cNvSpPr>
              <a:spLocks noChangeArrowheads="1"/>
            </p:cNvSpPr>
            <p:nvPr/>
          </p:nvSpPr>
          <p:spPr bwMode="auto">
            <a:xfrm>
              <a:off x="3813" y="2805"/>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4" name="Oval 50"/>
            <p:cNvSpPr>
              <a:spLocks noChangeArrowheads="1"/>
            </p:cNvSpPr>
            <p:nvPr/>
          </p:nvSpPr>
          <p:spPr bwMode="auto">
            <a:xfrm>
              <a:off x="4030" y="294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6" name="Oval 52"/>
            <p:cNvSpPr>
              <a:spLocks noChangeArrowheads="1"/>
            </p:cNvSpPr>
            <p:nvPr/>
          </p:nvSpPr>
          <p:spPr bwMode="auto">
            <a:xfrm>
              <a:off x="4031" y="309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7" name="Oval 53"/>
            <p:cNvSpPr>
              <a:spLocks noChangeArrowheads="1"/>
            </p:cNvSpPr>
            <p:nvPr/>
          </p:nvSpPr>
          <p:spPr bwMode="auto">
            <a:xfrm>
              <a:off x="4247" y="2713"/>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8" name="Oval 54"/>
            <p:cNvSpPr>
              <a:spLocks noChangeArrowheads="1"/>
            </p:cNvSpPr>
            <p:nvPr/>
          </p:nvSpPr>
          <p:spPr bwMode="auto">
            <a:xfrm>
              <a:off x="4247" y="2870"/>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99" name="Line 55"/>
            <p:cNvSpPr>
              <a:spLocks noChangeShapeType="1"/>
            </p:cNvSpPr>
            <p:nvPr/>
          </p:nvSpPr>
          <p:spPr bwMode="auto">
            <a:xfrm flipV="1">
              <a:off x="4231" y="2200"/>
              <a:ext cx="163" cy="232"/>
            </a:xfrm>
            <a:prstGeom prst="line">
              <a:avLst/>
            </a:prstGeom>
            <a:noFill/>
            <a:ln w="38100">
              <a:solidFill>
                <a:schemeClr val="hlink"/>
              </a:solidFill>
              <a:round/>
              <a:headEnd type="none" w="sm" len="sm"/>
              <a:tailEnd type="triangle" w="med" len="med"/>
            </a:ln>
            <a:effectLst/>
          </p:spPr>
          <p:txBody>
            <a:bodyPr wrap="none"/>
            <a:lstStyle/>
            <a:p>
              <a:endParaRPr lang="en-US"/>
            </a:p>
          </p:txBody>
        </p:sp>
        <p:graphicFrame>
          <p:nvGraphicFramePr>
            <p:cNvPr id="518200" name="Object 56"/>
            <p:cNvGraphicFramePr>
              <a:graphicFrameLocks noChangeAspect="1"/>
            </p:cNvGraphicFramePr>
            <p:nvPr/>
          </p:nvGraphicFramePr>
          <p:xfrm>
            <a:off x="4560" y="1938"/>
            <a:ext cx="189" cy="356"/>
          </p:xfrm>
          <a:graphic>
            <a:graphicData uri="http://schemas.openxmlformats.org/presentationml/2006/ole">
              <p:oleObj spid="_x0000_s518200" name="Equation" r:id="rId9" imgW="114120" imgH="215640" progId="Equation.DSMT4">
                <p:embed/>
              </p:oleObj>
            </a:graphicData>
          </a:graphic>
        </p:graphicFrame>
        <p:sp>
          <p:nvSpPr>
            <p:cNvPr id="518201" name="Line 57"/>
            <p:cNvSpPr>
              <a:spLocks noChangeShapeType="1"/>
            </p:cNvSpPr>
            <p:nvPr/>
          </p:nvSpPr>
          <p:spPr bwMode="auto">
            <a:xfrm flipV="1">
              <a:off x="4111" y="1993"/>
              <a:ext cx="249" cy="318"/>
            </a:xfrm>
            <a:prstGeom prst="line">
              <a:avLst/>
            </a:prstGeom>
            <a:noFill/>
            <a:ln w="57150">
              <a:solidFill>
                <a:schemeClr val="bg1"/>
              </a:solidFill>
              <a:round/>
              <a:headEnd type="none" w="sm" len="sm"/>
              <a:tailEnd type="triangle" w="sm" len="sm"/>
            </a:ln>
            <a:effectLst/>
          </p:spPr>
          <p:txBody>
            <a:bodyPr wrap="none"/>
            <a:lstStyle/>
            <a:p>
              <a:endParaRPr lang="en-US"/>
            </a:p>
          </p:txBody>
        </p:sp>
        <p:graphicFrame>
          <p:nvGraphicFramePr>
            <p:cNvPr id="518202" name="Object 58"/>
            <p:cNvGraphicFramePr>
              <a:graphicFrameLocks noChangeAspect="1"/>
            </p:cNvGraphicFramePr>
            <p:nvPr/>
          </p:nvGraphicFramePr>
          <p:xfrm>
            <a:off x="3877" y="1806"/>
            <a:ext cx="254" cy="339"/>
          </p:xfrm>
          <a:graphic>
            <a:graphicData uri="http://schemas.openxmlformats.org/presentationml/2006/ole">
              <p:oleObj spid="_x0000_s518202" name="Equation" r:id="rId10" imgW="190440" imgH="253800" progId="Equation.DSMT4">
                <p:embed/>
              </p:oleObj>
            </a:graphicData>
          </a:graphic>
        </p:graphicFrame>
        <p:sp>
          <p:nvSpPr>
            <p:cNvPr id="518204" name="Oval 60"/>
            <p:cNvSpPr>
              <a:spLocks noChangeArrowheads="1"/>
            </p:cNvSpPr>
            <p:nvPr/>
          </p:nvSpPr>
          <p:spPr bwMode="auto">
            <a:xfrm>
              <a:off x="4247" y="3036"/>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206" name="Oval 62"/>
            <p:cNvSpPr>
              <a:spLocks noChangeArrowheads="1"/>
            </p:cNvSpPr>
            <p:nvPr/>
          </p:nvSpPr>
          <p:spPr bwMode="auto">
            <a:xfrm>
              <a:off x="3557" y="3032"/>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207" name="Oval 63"/>
            <p:cNvSpPr>
              <a:spLocks noChangeArrowheads="1"/>
            </p:cNvSpPr>
            <p:nvPr/>
          </p:nvSpPr>
          <p:spPr bwMode="auto">
            <a:xfrm>
              <a:off x="3812" y="312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208" name="Line 64"/>
            <p:cNvSpPr>
              <a:spLocks noChangeShapeType="1"/>
            </p:cNvSpPr>
            <p:nvPr/>
          </p:nvSpPr>
          <p:spPr bwMode="auto">
            <a:xfrm flipH="1" flipV="1">
              <a:off x="3544" y="2338"/>
              <a:ext cx="146" cy="190"/>
            </a:xfrm>
            <a:prstGeom prst="line">
              <a:avLst/>
            </a:prstGeom>
            <a:noFill/>
            <a:ln w="38100">
              <a:solidFill>
                <a:schemeClr val="hlink"/>
              </a:solidFill>
              <a:round/>
              <a:headEnd type="none" w="sm" len="sm"/>
              <a:tailEnd type="triangle" w="med" len="med"/>
            </a:ln>
            <a:effectLst/>
          </p:spPr>
          <p:txBody>
            <a:bodyPr wrap="none"/>
            <a:lstStyle/>
            <a:p>
              <a:endParaRPr lang="en-US"/>
            </a:p>
          </p:txBody>
        </p:sp>
        <p:sp>
          <p:nvSpPr>
            <p:cNvPr id="518209" name="Line 65"/>
            <p:cNvSpPr>
              <a:spLocks noChangeShapeType="1"/>
            </p:cNvSpPr>
            <p:nvPr/>
          </p:nvSpPr>
          <p:spPr bwMode="auto">
            <a:xfrm flipH="1">
              <a:off x="3373" y="3147"/>
              <a:ext cx="138" cy="190"/>
            </a:xfrm>
            <a:prstGeom prst="line">
              <a:avLst/>
            </a:prstGeom>
            <a:noFill/>
            <a:ln w="38100">
              <a:solidFill>
                <a:schemeClr val="hlink"/>
              </a:solidFill>
              <a:round/>
              <a:headEnd type="none" w="sm" len="sm"/>
              <a:tailEnd type="triangle" w="med" len="med"/>
            </a:ln>
            <a:effectLst/>
          </p:spPr>
          <p:txBody>
            <a:bodyPr wrap="none"/>
            <a:lstStyle/>
            <a:p>
              <a:endParaRPr lang="en-US"/>
            </a:p>
          </p:txBody>
        </p:sp>
        <p:sp>
          <p:nvSpPr>
            <p:cNvPr id="518210" name="Line 66"/>
            <p:cNvSpPr>
              <a:spLocks noChangeShapeType="1"/>
            </p:cNvSpPr>
            <p:nvPr/>
          </p:nvSpPr>
          <p:spPr bwMode="auto">
            <a:xfrm>
              <a:off x="4095" y="3199"/>
              <a:ext cx="172" cy="190"/>
            </a:xfrm>
            <a:prstGeom prst="line">
              <a:avLst/>
            </a:prstGeom>
            <a:noFill/>
            <a:ln w="38100">
              <a:solidFill>
                <a:schemeClr val="hlink"/>
              </a:solidFill>
              <a:round/>
              <a:headEnd type="none" w="sm" len="sm"/>
              <a:tailEnd type="triangle" w="med" len="med"/>
            </a:ln>
            <a:effectLst/>
          </p:spPr>
          <p:txBody>
            <a:bodyPr wrap="none"/>
            <a:lstStyle/>
            <a:p>
              <a:endParaRPr lang="en-US"/>
            </a:p>
          </p:txBody>
        </p:sp>
        <p:sp>
          <p:nvSpPr>
            <p:cNvPr id="518212" name="Line 68"/>
            <p:cNvSpPr>
              <a:spLocks noChangeShapeType="1"/>
            </p:cNvSpPr>
            <p:nvPr/>
          </p:nvSpPr>
          <p:spPr bwMode="auto">
            <a:xfrm flipH="1" flipV="1">
              <a:off x="3577" y="2173"/>
              <a:ext cx="146" cy="190"/>
            </a:xfrm>
            <a:prstGeom prst="line">
              <a:avLst/>
            </a:prstGeom>
            <a:noFill/>
            <a:ln w="57150">
              <a:solidFill>
                <a:schemeClr val="bg1"/>
              </a:solidFill>
              <a:round/>
              <a:headEnd type="none" w="sm" len="sm"/>
              <a:tailEnd type="triangle" w="sm" len="sm"/>
            </a:ln>
            <a:effectLst/>
          </p:spPr>
          <p:txBody>
            <a:bodyPr wrap="none"/>
            <a:lstStyle/>
            <a:p>
              <a:endParaRPr lang="en-US"/>
            </a:p>
          </p:txBody>
        </p:sp>
        <p:sp>
          <p:nvSpPr>
            <p:cNvPr id="518213" name="Line 69"/>
            <p:cNvSpPr>
              <a:spLocks noChangeShapeType="1"/>
            </p:cNvSpPr>
            <p:nvPr/>
          </p:nvSpPr>
          <p:spPr bwMode="auto">
            <a:xfrm flipH="1">
              <a:off x="3469" y="3243"/>
              <a:ext cx="138" cy="190"/>
            </a:xfrm>
            <a:prstGeom prst="line">
              <a:avLst/>
            </a:prstGeom>
            <a:noFill/>
            <a:ln w="57150">
              <a:solidFill>
                <a:schemeClr val="bg1"/>
              </a:solidFill>
              <a:round/>
              <a:headEnd type="none" w="sm" len="sm"/>
              <a:tailEnd type="triangle" w="sm" len="sm"/>
            </a:ln>
            <a:effectLst/>
          </p:spPr>
          <p:txBody>
            <a:bodyPr wrap="none"/>
            <a:lstStyle/>
            <a:p>
              <a:endParaRPr lang="en-US"/>
            </a:p>
          </p:txBody>
        </p:sp>
        <p:sp>
          <p:nvSpPr>
            <p:cNvPr id="518214" name="Line 70"/>
            <p:cNvSpPr>
              <a:spLocks noChangeShapeType="1"/>
            </p:cNvSpPr>
            <p:nvPr/>
          </p:nvSpPr>
          <p:spPr bwMode="auto">
            <a:xfrm>
              <a:off x="4308" y="3241"/>
              <a:ext cx="172" cy="190"/>
            </a:xfrm>
            <a:prstGeom prst="line">
              <a:avLst/>
            </a:prstGeom>
            <a:noFill/>
            <a:ln w="57150">
              <a:solidFill>
                <a:schemeClr val="bg1"/>
              </a:solidFill>
              <a:round/>
              <a:headEnd type="none" w="sm" len="sm"/>
              <a:tailEnd type="triangle" w="sm" len="sm"/>
            </a:ln>
            <a:effectLst/>
          </p:spPr>
          <p:txBody>
            <a:bodyPr wrap="none"/>
            <a:lstStyle/>
            <a:p>
              <a:endParaRPr lang="en-US"/>
            </a:p>
          </p:txBody>
        </p:sp>
        <p:sp>
          <p:nvSpPr>
            <p:cNvPr id="518219" name="Oval 75"/>
            <p:cNvSpPr>
              <a:spLocks noChangeArrowheads="1"/>
            </p:cNvSpPr>
            <p:nvPr/>
          </p:nvSpPr>
          <p:spPr bwMode="auto">
            <a:xfrm>
              <a:off x="4247" y="253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grpSp>
      <p:sp>
        <p:nvSpPr>
          <p:cNvPr id="518222" name="Text Box 78"/>
          <p:cNvSpPr txBox="1">
            <a:spLocks noChangeArrowheads="1"/>
          </p:cNvSpPr>
          <p:nvPr/>
        </p:nvSpPr>
        <p:spPr bwMode="auto">
          <a:xfrm>
            <a:off x="3679825" y="3905649"/>
            <a:ext cx="1499128" cy="307777"/>
          </a:xfrm>
          <a:prstGeom prst="rect">
            <a:avLst/>
          </a:prstGeom>
          <a:noFill/>
          <a:ln w="12700">
            <a:noFill/>
            <a:miter lim="800000"/>
            <a:headEnd type="none" w="sm" len="sm"/>
            <a:tailEnd type="none" w="sm" len="sm"/>
          </a:ln>
          <a:effectLst/>
        </p:spPr>
        <p:txBody>
          <a:bodyPr wrap="none">
            <a:spAutoFit/>
          </a:bodyPr>
          <a:lstStyle/>
          <a:p>
            <a:r>
              <a:rPr lang="en-US" sz="1400" dirty="0" smtClean="0">
                <a:solidFill>
                  <a:schemeClr val="bg2"/>
                </a:solidFill>
              </a:rPr>
              <a:t>Positive </a:t>
            </a:r>
            <a:r>
              <a:rPr lang="en-US" sz="1400" dirty="0">
                <a:solidFill>
                  <a:schemeClr val="bg2"/>
                </a:solidFill>
              </a:rPr>
              <a:t>charges</a:t>
            </a:r>
          </a:p>
        </p:txBody>
      </p:sp>
      <p:sp>
        <p:nvSpPr>
          <p:cNvPr id="60" name="Slide Number Placeholder 5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a:t>
            </a:fld>
            <a:endParaRPr lang="en-US" kern="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Text Box 4"/>
          <p:cNvSpPr txBox="1">
            <a:spLocks noChangeArrowheads="1"/>
          </p:cNvSpPr>
          <p:nvPr/>
        </p:nvSpPr>
        <p:spPr bwMode="auto">
          <a:xfrm>
            <a:off x="328613" y="2403475"/>
            <a:ext cx="2039937" cy="45720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If </a:t>
            </a:r>
            <a:r>
              <a:rPr lang="en-US" sz="2400" i="1" dirty="0">
                <a:solidFill>
                  <a:schemeClr val="bg1"/>
                </a:solidFill>
                <a:latin typeface="Times New Roman" pitchFamily="18" charset="0"/>
              </a:rPr>
              <a:t>S</a:t>
            </a:r>
            <a:r>
              <a:rPr lang="en-US" sz="2000" dirty="0">
                <a:solidFill>
                  <a:schemeClr val="bg1"/>
                </a:solidFill>
              </a:rPr>
              <a:t> is </a:t>
            </a:r>
            <a:r>
              <a:rPr lang="en-US" sz="2000" dirty="0">
                <a:solidFill>
                  <a:schemeClr val="hlink"/>
                </a:solidFill>
              </a:rPr>
              <a:t>stationary</a:t>
            </a:r>
            <a:r>
              <a:rPr lang="en-US" sz="2000" dirty="0">
                <a:solidFill>
                  <a:srgbClr val="FF0000"/>
                </a:solidFill>
              </a:rPr>
              <a:t>:</a:t>
            </a:r>
          </a:p>
        </p:txBody>
      </p:sp>
      <p:graphicFrame>
        <p:nvGraphicFramePr>
          <p:cNvPr id="380941" name="Object 13"/>
          <p:cNvGraphicFramePr>
            <a:graphicFrameLocks noChangeAspect="1"/>
          </p:cNvGraphicFramePr>
          <p:nvPr/>
        </p:nvGraphicFramePr>
        <p:xfrm>
          <a:off x="311150" y="2990850"/>
          <a:ext cx="4716463" cy="1050925"/>
        </p:xfrm>
        <a:graphic>
          <a:graphicData uri="http://schemas.openxmlformats.org/presentationml/2006/ole">
            <p:oleObj spid="_x0000_s380941" name="Equation" r:id="rId4" imgW="1993680" imgH="444240" progId="Equation.DSMT4">
              <p:embed/>
            </p:oleObj>
          </a:graphicData>
        </a:graphic>
      </p:graphicFrame>
      <p:graphicFrame>
        <p:nvGraphicFramePr>
          <p:cNvPr id="380942" name="Object 14"/>
          <p:cNvGraphicFramePr>
            <a:graphicFrameLocks noChangeAspect="1"/>
          </p:cNvGraphicFramePr>
          <p:nvPr/>
        </p:nvGraphicFramePr>
        <p:xfrm>
          <a:off x="1646238" y="4667250"/>
          <a:ext cx="2320925" cy="1069975"/>
        </p:xfrm>
        <a:graphic>
          <a:graphicData uri="http://schemas.openxmlformats.org/presentationml/2006/ole">
            <p:oleObj spid="_x0000_s380942" name="Equation" r:id="rId5" imgW="965160" imgH="444240" progId="Equation.DSMT4">
              <p:embed/>
            </p:oleObj>
          </a:graphicData>
        </a:graphic>
      </p:graphicFrame>
      <p:sp>
        <p:nvSpPr>
          <p:cNvPr id="380943" name="Text Box 15"/>
          <p:cNvSpPr txBox="1">
            <a:spLocks noChangeArrowheads="1"/>
          </p:cNvSpPr>
          <p:nvPr/>
        </p:nvSpPr>
        <p:spPr bwMode="auto">
          <a:xfrm>
            <a:off x="453900" y="4936425"/>
            <a:ext cx="98901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Hence:</a:t>
            </a:r>
          </a:p>
        </p:txBody>
      </p:sp>
      <p:sp>
        <p:nvSpPr>
          <p:cNvPr id="380945" name="Text Box 17"/>
          <p:cNvSpPr txBox="1">
            <a:spLocks noChangeArrowheads="1"/>
          </p:cNvSpPr>
          <p:nvPr/>
        </p:nvSpPr>
        <p:spPr bwMode="auto">
          <a:xfrm>
            <a:off x="5516563" y="3219450"/>
            <a:ext cx="3386137" cy="457200"/>
          </a:xfrm>
          <a:prstGeom prst="rect">
            <a:avLst/>
          </a:prstGeom>
          <a:noFill/>
          <a:ln w="12700">
            <a:noFill/>
            <a:miter lim="800000"/>
            <a:headEnd type="none" w="sm" len="sm"/>
            <a:tailEnd type="none" w="sm" len="sm"/>
          </a:ln>
          <a:effectLst/>
        </p:spPr>
        <p:txBody>
          <a:bodyPr>
            <a:spAutoFit/>
          </a:bodyPr>
          <a:lstStyle/>
          <a:p>
            <a:r>
              <a:rPr lang="en-US" sz="2400" i="1" dirty="0">
                <a:solidFill>
                  <a:schemeClr val="bg2"/>
                </a:solidFill>
                <a:sym typeface="Symbol" pitchFamily="18" charset="2"/>
              </a:rPr>
              <a:t></a:t>
            </a:r>
            <a:r>
              <a:rPr lang="en-US" sz="2400" dirty="0">
                <a:solidFill>
                  <a:schemeClr val="bg2"/>
                </a:solidFill>
                <a:sym typeface="Symbol" pitchFamily="18" charset="2"/>
              </a:rPr>
              <a:t> </a:t>
            </a:r>
            <a:r>
              <a:rPr lang="en-US" sz="2000" dirty="0">
                <a:solidFill>
                  <a:schemeClr val="bg2"/>
                </a:solidFill>
                <a:latin typeface="+mn-lt"/>
                <a:sym typeface="Symbol" pitchFamily="18" charset="2"/>
              </a:rPr>
              <a:t>=</a:t>
            </a:r>
            <a:r>
              <a:rPr lang="en-US" sz="2000" dirty="0">
                <a:solidFill>
                  <a:schemeClr val="bg2"/>
                </a:solidFill>
                <a:sym typeface="Symbol" pitchFamily="18" charset="2"/>
              </a:rPr>
              <a:t> magnetic flux through </a:t>
            </a:r>
            <a:r>
              <a:rPr lang="en-US" sz="2000" i="1" dirty="0">
                <a:solidFill>
                  <a:schemeClr val="bg2"/>
                </a:solidFill>
                <a:latin typeface="Times New Roman" pitchFamily="18" charset="0"/>
                <a:sym typeface="Symbol" pitchFamily="18" charset="2"/>
              </a:rPr>
              <a:t>S</a:t>
            </a:r>
            <a:endParaRPr lang="en-US" sz="2000" i="1" dirty="0">
              <a:solidFill>
                <a:schemeClr val="bg2"/>
              </a:solidFill>
              <a:latin typeface="Times New Roman" pitchFamily="18" charset="0"/>
            </a:endParaRPr>
          </a:p>
        </p:txBody>
      </p:sp>
      <p:sp>
        <p:nvSpPr>
          <p:cNvPr id="380961" name="Text Box 33"/>
          <p:cNvSpPr txBox="1">
            <a:spLocks noChangeArrowheads="1"/>
          </p:cNvSpPr>
          <p:nvPr/>
        </p:nvSpPr>
        <p:spPr bwMode="auto">
          <a:xfrm>
            <a:off x="2399045" y="0"/>
            <a:ext cx="4105275"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Faraday’s Law</a:t>
            </a:r>
          </a:p>
        </p:txBody>
      </p:sp>
      <p:grpSp>
        <p:nvGrpSpPr>
          <p:cNvPr id="30" name="Group 29"/>
          <p:cNvGrpSpPr/>
          <p:nvPr/>
        </p:nvGrpSpPr>
        <p:grpSpPr>
          <a:xfrm>
            <a:off x="4800600" y="4138613"/>
            <a:ext cx="3833813" cy="2419350"/>
            <a:chOff x="4800600" y="4138613"/>
            <a:chExt cx="3833813" cy="2419350"/>
          </a:xfrm>
        </p:grpSpPr>
        <p:sp>
          <p:nvSpPr>
            <p:cNvPr id="380954" name="Freeform 26"/>
            <p:cNvSpPr>
              <a:spLocks/>
            </p:cNvSpPr>
            <p:nvPr/>
          </p:nvSpPr>
          <p:spPr bwMode="auto">
            <a:xfrm>
              <a:off x="6951663" y="4241801"/>
              <a:ext cx="325438" cy="757238"/>
            </a:xfrm>
            <a:custGeom>
              <a:avLst/>
              <a:gdLst/>
              <a:ahLst/>
              <a:cxnLst>
                <a:cxn ang="0">
                  <a:pos x="0" y="477"/>
                </a:cxn>
                <a:cxn ang="0">
                  <a:pos x="17" y="402"/>
                </a:cxn>
                <a:cxn ang="0">
                  <a:pos x="105" y="172"/>
                </a:cxn>
                <a:cxn ang="0">
                  <a:pos x="205" y="0"/>
                </a:cxn>
              </a:cxnLst>
              <a:rect l="0" t="0" r="r" b="b"/>
              <a:pathLst>
                <a:path w="205" h="477">
                  <a:moveTo>
                    <a:pt x="0" y="477"/>
                  </a:moveTo>
                  <a:cubicBezTo>
                    <a:pt x="3" y="465"/>
                    <a:pt x="0" y="453"/>
                    <a:pt x="17" y="402"/>
                  </a:cubicBezTo>
                  <a:cubicBezTo>
                    <a:pt x="34" y="351"/>
                    <a:pt x="74" y="239"/>
                    <a:pt x="105" y="172"/>
                  </a:cubicBezTo>
                  <a:cubicBezTo>
                    <a:pt x="136" y="105"/>
                    <a:pt x="184" y="36"/>
                    <a:pt x="205" y="0"/>
                  </a:cubicBezTo>
                </a:path>
              </a:pathLst>
            </a:custGeom>
            <a:noFill/>
            <a:ln w="28575" cap="flat" cmpd="sng">
              <a:solidFill>
                <a:schemeClr val="bg1"/>
              </a:solidFill>
              <a:prstDash val="solid"/>
              <a:round/>
              <a:headEnd type="oval" w="med" len="med"/>
              <a:tailEnd type="triangle" w="med" len="med"/>
            </a:ln>
            <a:effectLst/>
          </p:spPr>
          <p:txBody>
            <a:bodyPr wrap="none"/>
            <a:lstStyle/>
            <a:p>
              <a:endParaRPr lang="en-US"/>
            </a:p>
          </p:txBody>
        </p:sp>
        <p:sp>
          <p:nvSpPr>
            <p:cNvPr id="380956" name="Freeform 28"/>
            <p:cNvSpPr>
              <a:spLocks/>
            </p:cNvSpPr>
            <p:nvPr/>
          </p:nvSpPr>
          <p:spPr bwMode="auto">
            <a:xfrm>
              <a:off x="5475288" y="4205288"/>
              <a:ext cx="279400" cy="687388"/>
            </a:xfrm>
            <a:custGeom>
              <a:avLst/>
              <a:gdLst/>
              <a:ahLst/>
              <a:cxnLst>
                <a:cxn ang="0">
                  <a:pos x="176" y="433"/>
                </a:cxn>
                <a:cxn ang="0">
                  <a:pos x="92" y="192"/>
                </a:cxn>
                <a:cxn ang="0">
                  <a:pos x="0" y="0"/>
                </a:cxn>
              </a:cxnLst>
              <a:rect l="0" t="0" r="r" b="b"/>
              <a:pathLst>
                <a:path w="176" h="433">
                  <a:moveTo>
                    <a:pt x="176" y="433"/>
                  </a:moveTo>
                  <a:cubicBezTo>
                    <a:pt x="162" y="393"/>
                    <a:pt x="121" y="264"/>
                    <a:pt x="92" y="192"/>
                  </a:cubicBezTo>
                  <a:cubicBezTo>
                    <a:pt x="63" y="120"/>
                    <a:pt x="31" y="60"/>
                    <a:pt x="0" y="0"/>
                  </a:cubicBezTo>
                </a:path>
              </a:pathLst>
            </a:custGeom>
            <a:noFill/>
            <a:ln w="28575" cap="flat" cmpd="sng">
              <a:solidFill>
                <a:schemeClr val="bg1"/>
              </a:solidFill>
              <a:prstDash val="solid"/>
              <a:round/>
              <a:headEnd type="oval" w="med" len="med"/>
              <a:tailEnd type="triangle" w="med" len="med"/>
            </a:ln>
            <a:effectLst/>
          </p:spPr>
          <p:txBody>
            <a:bodyPr wrap="none"/>
            <a:lstStyle/>
            <a:p>
              <a:endParaRPr lang="en-US"/>
            </a:p>
          </p:txBody>
        </p:sp>
        <p:sp>
          <p:nvSpPr>
            <p:cNvPr id="380957" name="Freeform 29"/>
            <p:cNvSpPr>
              <a:spLocks/>
            </p:cNvSpPr>
            <p:nvPr/>
          </p:nvSpPr>
          <p:spPr bwMode="auto">
            <a:xfrm>
              <a:off x="6378575" y="4138613"/>
              <a:ext cx="65088" cy="820738"/>
            </a:xfrm>
            <a:custGeom>
              <a:avLst/>
              <a:gdLst/>
              <a:ahLst/>
              <a:cxnLst>
                <a:cxn ang="0">
                  <a:pos x="26" y="517"/>
                </a:cxn>
                <a:cxn ang="0">
                  <a:pos x="37" y="283"/>
                </a:cxn>
                <a:cxn ang="0">
                  <a:pos x="0" y="0"/>
                </a:cxn>
              </a:cxnLst>
              <a:rect l="0" t="0" r="r" b="b"/>
              <a:pathLst>
                <a:path w="41" h="517">
                  <a:moveTo>
                    <a:pt x="26" y="517"/>
                  </a:moveTo>
                  <a:cubicBezTo>
                    <a:pt x="28" y="477"/>
                    <a:pt x="41" y="369"/>
                    <a:pt x="37" y="283"/>
                  </a:cubicBezTo>
                  <a:cubicBezTo>
                    <a:pt x="33" y="197"/>
                    <a:pt x="8" y="59"/>
                    <a:pt x="0" y="0"/>
                  </a:cubicBezTo>
                </a:path>
              </a:pathLst>
            </a:custGeom>
            <a:noFill/>
            <a:ln w="28575" cap="flat" cmpd="sng">
              <a:solidFill>
                <a:schemeClr val="bg1"/>
              </a:solidFill>
              <a:prstDash val="solid"/>
              <a:round/>
              <a:headEnd type="oval" w="med" len="med"/>
              <a:tailEnd type="triangle" w="med" len="med"/>
            </a:ln>
            <a:effectLst/>
          </p:spPr>
          <p:txBody>
            <a:bodyPr wrap="none"/>
            <a:lstStyle/>
            <a:p>
              <a:endParaRPr lang="en-US"/>
            </a:p>
          </p:txBody>
        </p:sp>
        <p:sp>
          <p:nvSpPr>
            <p:cNvPr id="380963" name="Freeform 35"/>
            <p:cNvSpPr>
              <a:spLocks/>
            </p:cNvSpPr>
            <p:nvPr/>
          </p:nvSpPr>
          <p:spPr bwMode="auto">
            <a:xfrm>
              <a:off x="4800600" y="5324476"/>
              <a:ext cx="3114675" cy="749300"/>
            </a:xfrm>
            <a:custGeom>
              <a:avLst/>
              <a:gdLst/>
              <a:ahLst/>
              <a:cxnLst>
                <a:cxn ang="0">
                  <a:pos x="1347" y="34"/>
                </a:cxn>
                <a:cxn ang="0">
                  <a:pos x="584" y="134"/>
                </a:cxn>
                <a:cxn ang="0">
                  <a:pos x="256" y="180"/>
                </a:cxn>
                <a:cxn ang="0">
                  <a:pos x="3" y="334"/>
                </a:cxn>
                <a:cxn ang="0">
                  <a:pos x="240" y="472"/>
                </a:cxn>
                <a:cxn ang="0">
                  <a:pos x="778" y="510"/>
                </a:cxn>
                <a:cxn ang="0">
                  <a:pos x="1347" y="541"/>
                </a:cxn>
                <a:cxn ang="0">
                  <a:pos x="1866" y="533"/>
                </a:cxn>
                <a:cxn ang="0">
                  <a:pos x="2215" y="464"/>
                </a:cxn>
                <a:cxn ang="0">
                  <a:pos x="2414" y="387"/>
                </a:cxn>
                <a:cxn ang="0">
                  <a:pos x="2675" y="188"/>
                </a:cxn>
                <a:cxn ang="0">
                  <a:pos x="2179" y="26"/>
                </a:cxn>
                <a:cxn ang="0">
                  <a:pos x="1347" y="34"/>
                </a:cxn>
              </a:cxnLst>
              <a:rect l="0" t="0" r="r" b="b"/>
              <a:pathLst>
                <a:path w="2714" h="546">
                  <a:moveTo>
                    <a:pt x="1347" y="34"/>
                  </a:moveTo>
                  <a:cubicBezTo>
                    <a:pt x="1050" y="49"/>
                    <a:pt x="766" y="110"/>
                    <a:pt x="584" y="134"/>
                  </a:cubicBezTo>
                  <a:cubicBezTo>
                    <a:pt x="402" y="158"/>
                    <a:pt x="352" y="147"/>
                    <a:pt x="256" y="180"/>
                  </a:cubicBezTo>
                  <a:cubicBezTo>
                    <a:pt x="159" y="213"/>
                    <a:pt x="6" y="285"/>
                    <a:pt x="3" y="334"/>
                  </a:cubicBezTo>
                  <a:cubicBezTo>
                    <a:pt x="0" y="383"/>
                    <a:pt x="111" y="443"/>
                    <a:pt x="240" y="472"/>
                  </a:cubicBezTo>
                  <a:cubicBezTo>
                    <a:pt x="369" y="501"/>
                    <a:pt x="594" y="499"/>
                    <a:pt x="778" y="510"/>
                  </a:cubicBezTo>
                  <a:cubicBezTo>
                    <a:pt x="962" y="521"/>
                    <a:pt x="1166" y="537"/>
                    <a:pt x="1347" y="541"/>
                  </a:cubicBezTo>
                  <a:cubicBezTo>
                    <a:pt x="1528" y="545"/>
                    <a:pt x="1721" y="546"/>
                    <a:pt x="1866" y="533"/>
                  </a:cubicBezTo>
                  <a:cubicBezTo>
                    <a:pt x="2011" y="520"/>
                    <a:pt x="2124" y="488"/>
                    <a:pt x="2215" y="464"/>
                  </a:cubicBezTo>
                  <a:cubicBezTo>
                    <a:pt x="2306" y="440"/>
                    <a:pt x="2337" y="433"/>
                    <a:pt x="2414" y="387"/>
                  </a:cubicBezTo>
                  <a:cubicBezTo>
                    <a:pt x="2491" y="341"/>
                    <a:pt x="2714" y="248"/>
                    <a:pt x="2675" y="188"/>
                  </a:cubicBezTo>
                  <a:cubicBezTo>
                    <a:pt x="2636" y="128"/>
                    <a:pt x="2400" y="52"/>
                    <a:pt x="2179" y="26"/>
                  </a:cubicBezTo>
                  <a:cubicBezTo>
                    <a:pt x="1958" y="0"/>
                    <a:pt x="1520" y="32"/>
                    <a:pt x="1347" y="34"/>
                  </a:cubicBezTo>
                  <a:close/>
                </a:path>
              </a:pathLst>
            </a:custGeom>
            <a:noFill/>
            <a:ln w="19050" cap="flat" cmpd="sng">
              <a:solidFill>
                <a:srgbClr val="969696"/>
              </a:solidFill>
              <a:prstDash val="dash"/>
              <a:round/>
              <a:headEnd type="none" w="sm" len="sm"/>
              <a:tailEnd type="none" w="sm" len="sm"/>
            </a:ln>
            <a:effectLst/>
          </p:spPr>
          <p:txBody>
            <a:bodyPr wrap="none"/>
            <a:lstStyle/>
            <a:p>
              <a:endParaRPr lang="en-US"/>
            </a:p>
          </p:txBody>
        </p:sp>
        <p:sp>
          <p:nvSpPr>
            <p:cNvPr id="380964" name="Freeform 36"/>
            <p:cNvSpPr>
              <a:spLocks/>
            </p:cNvSpPr>
            <p:nvPr/>
          </p:nvSpPr>
          <p:spPr bwMode="auto">
            <a:xfrm>
              <a:off x="4803775" y="4656138"/>
              <a:ext cx="3087688" cy="1416050"/>
            </a:xfrm>
            <a:custGeom>
              <a:avLst/>
              <a:gdLst/>
              <a:ahLst/>
              <a:cxnLst>
                <a:cxn ang="0">
                  <a:pos x="2691" y="674"/>
                </a:cxn>
                <a:cxn ang="0">
                  <a:pos x="2621" y="748"/>
                </a:cxn>
                <a:cxn ang="0">
                  <a:pos x="2504" y="820"/>
                </a:cxn>
                <a:cxn ang="0">
                  <a:pos x="2336" y="907"/>
                </a:cxn>
                <a:cxn ang="0">
                  <a:pos x="1916" y="1012"/>
                </a:cxn>
                <a:cxn ang="0">
                  <a:pos x="1463" y="1030"/>
                </a:cxn>
                <a:cxn ang="0">
                  <a:pos x="933" y="1004"/>
                </a:cxn>
                <a:cxn ang="0">
                  <a:pos x="472" y="989"/>
                </a:cxn>
                <a:cxn ang="0">
                  <a:pos x="180" y="935"/>
                </a:cxn>
                <a:cxn ang="0">
                  <a:pos x="11" y="812"/>
                </a:cxn>
                <a:cxn ang="0">
                  <a:pos x="249" y="344"/>
                </a:cxn>
                <a:cxn ang="0">
                  <a:pos x="549" y="167"/>
                </a:cxn>
                <a:cxn ang="0">
                  <a:pos x="894" y="59"/>
                </a:cxn>
                <a:cxn ang="0">
                  <a:pos x="1340" y="6"/>
                </a:cxn>
                <a:cxn ang="0">
                  <a:pos x="1831" y="29"/>
                </a:cxn>
                <a:cxn ang="0">
                  <a:pos x="2353" y="182"/>
                </a:cxn>
                <a:cxn ang="0">
                  <a:pos x="2615" y="459"/>
                </a:cxn>
                <a:cxn ang="0">
                  <a:pos x="2691" y="674"/>
                </a:cxn>
              </a:cxnLst>
              <a:rect l="0" t="0" r="r" b="b"/>
              <a:pathLst>
                <a:path w="2691" h="1032">
                  <a:moveTo>
                    <a:pt x="2691" y="674"/>
                  </a:moveTo>
                  <a:cubicBezTo>
                    <a:pt x="2679" y="686"/>
                    <a:pt x="2652" y="724"/>
                    <a:pt x="2621" y="748"/>
                  </a:cubicBezTo>
                  <a:cubicBezTo>
                    <a:pt x="2590" y="772"/>
                    <a:pt x="2551" y="794"/>
                    <a:pt x="2504" y="820"/>
                  </a:cubicBezTo>
                  <a:cubicBezTo>
                    <a:pt x="2457" y="846"/>
                    <a:pt x="2434" y="875"/>
                    <a:pt x="2336" y="907"/>
                  </a:cubicBezTo>
                  <a:cubicBezTo>
                    <a:pt x="2238" y="939"/>
                    <a:pt x="2061" y="992"/>
                    <a:pt x="1916" y="1012"/>
                  </a:cubicBezTo>
                  <a:cubicBezTo>
                    <a:pt x="1771" y="1032"/>
                    <a:pt x="1627" y="1031"/>
                    <a:pt x="1463" y="1030"/>
                  </a:cubicBezTo>
                  <a:cubicBezTo>
                    <a:pt x="1299" y="1029"/>
                    <a:pt x="1098" y="1011"/>
                    <a:pt x="933" y="1004"/>
                  </a:cubicBezTo>
                  <a:cubicBezTo>
                    <a:pt x="768" y="997"/>
                    <a:pt x="597" y="1000"/>
                    <a:pt x="472" y="989"/>
                  </a:cubicBezTo>
                  <a:cubicBezTo>
                    <a:pt x="347" y="978"/>
                    <a:pt x="257" y="964"/>
                    <a:pt x="180" y="935"/>
                  </a:cubicBezTo>
                  <a:cubicBezTo>
                    <a:pt x="103" y="906"/>
                    <a:pt x="0" y="910"/>
                    <a:pt x="11" y="812"/>
                  </a:cubicBezTo>
                  <a:cubicBezTo>
                    <a:pt x="22" y="714"/>
                    <a:pt x="159" y="451"/>
                    <a:pt x="249" y="344"/>
                  </a:cubicBezTo>
                  <a:cubicBezTo>
                    <a:pt x="339" y="237"/>
                    <a:pt x="442" y="214"/>
                    <a:pt x="549" y="167"/>
                  </a:cubicBezTo>
                  <a:cubicBezTo>
                    <a:pt x="656" y="120"/>
                    <a:pt x="762" y="86"/>
                    <a:pt x="894" y="59"/>
                  </a:cubicBezTo>
                  <a:cubicBezTo>
                    <a:pt x="1026" y="32"/>
                    <a:pt x="1184" y="11"/>
                    <a:pt x="1340" y="6"/>
                  </a:cubicBezTo>
                  <a:cubicBezTo>
                    <a:pt x="1496" y="1"/>
                    <a:pt x="1662" y="0"/>
                    <a:pt x="1831" y="29"/>
                  </a:cubicBezTo>
                  <a:cubicBezTo>
                    <a:pt x="2000" y="58"/>
                    <a:pt x="2222" y="110"/>
                    <a:pt x="2353" y="182"/>
                  </a:cubicBezTo>
                  <a:cubicBezTo>
                    <a:pt x="2484" y="254"/>
                    <a:pt x="2559" y="377"/>
                    <a:pt x="2615" y="459"/>
                  </a:cubicBezTo>
                  <a:cubicBezTo>
                    <a:pt x="2671" y="541"/>
                    <a:pt x="2675" y="629"/>
                    <a:pt x="2691" y="674"/>
                  </a:cubicBezTo>
                </a:path>
              </a:pathLst>
            </a:custGeom>
            <a:solidFill>
              <a:srgbClr val="99CCFF">
                <a:alpha val="36000"/>
              </a:srgbClr>
            </a:solidFill>
            <a:ln w="28575" cap="flat" cmpd="sng">
              <a:solidFill>
                <a:schemeClr val="bg2"/>
              </a:solidFill>
              <a:prstDash val="solid"/>
              <a:round/>
              <a:headEnd type="none" w="sm" len="sm"/>
              <a:tailEnd type="none" w="sm" len="sm"/>
            </a:ln>
            <a:effectLst/>
          </p:spPr>
          <p:txBody>
            <a:bodyPr wrap="none"/>
            <a:lstStyle/>
            <a:p>
              <a:endParaRPr lang="en-US"/>
            </a:p>
          </p:txBody>
        </p:sp>
        <p:sp>
          <p:nvSpPr>
            <p:cNvPr id="380965" name="Line 37"/>
            <p:cNvSpPr>
              <a:spLocks noChangeShapeType="1"/>
            </p:cNvSpPr>
            <p:nvPr/>
          </p:nvSpPr>
          <p:spPr bwMode="auto">
            <a:xfrm>
              <a:off x="6635750" y="6053963"/>
              <a:ext cx="204437" cy="14328"/>
            </a:xfrm>
            <a:prstGeom prst="line">
              <a:avLst/>
            </a:prstGeom>
            <a:noFill/>
            <a:ln w="12700">
              <a:solidFill>
                <a:schemeClr val="bg2"/>
              </a:solidFill>
              <a:round/>
              <a:headEnd type="none" w="sm" len="sm"/>
              <a:tailEnd type="triangle" w="lg" len="lg"/>
            </a:ln>
            <a:effectLst/>
          </p:spPr>
          <p:txBody>
            <a:bodyPr wrap="none"/>
            <a:lstStyle/>
            <a:p>
              <a:endParaRPr lang="en-US"/>
            </a:p>
          </p:txBody>
        </p:sp>
        <p:sp>
          <p:nvSpPr>
            <p:cNvPr id="380966" name="Rectangle 38"/>
            <p:cNvSpPr>
              <a:spLocks noChangeArrowheads="1"/>
            </p:cNvSpPr>
            <p:nvPr/>
          </p:nvSpPr>
          <p:spPr bwMode="auto">
            <a:xfrm>
              <a:off x="6442075" y="6100763"/>
              <a:ext cx="387350"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C</a:t>
              </a:r>
              <a:endParaRPr lang="en-US" sz="2400" baseline="-25000">
                <a:solidFill>
                  <a:schemeClr val="bg2"/>
                </a:solidFill>
                <a:latin typeface="Times New Roman" pitchFamily="18" charset="0"/>
              </a:endParaRPr>
            </a:p>
          </p:txBody>
        </p:sp>
        <p:sp>
          <p:nvSpPr>
            <p:cNvPr id="380967" name="Rectangle 39"/>
            <p:cNvSpPr>
              <a:spLocks noChangeArrowheads="1"/>
            </p:cNvSpPr>
            <p:nvPr/>
          </p:nvSpPr>
          <p:spPr bwMode="auto">
            <a:xfrm>
              <a:off x="7500938" y="4433888"/>
              <a:ext cx="1133475"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S</a:t>
              </a:r>
              <a:r>
                <a:rPr lang="en-US" sz="2000" i="1">
                  <a:solidFill>
                    <a:schemeClr val="bg2"/>
                  </a:solidFill>
                  <a:latin typeface="Times New Roman" pitchFamily="18" charset="0"/>
                  <a:sym typeface="Symbol" pitchFamily="18" charset="2"/>
                </a:rPr>
                <a:t> </a:t>
              </a:r>
              <a:r>
                <a:rPr lang="en-US" sz="2000">
                  <a:solidFill>
                    <a:schemeClr val="bg2"/>
                  </a:solidFill>
                  <a:sym typeface="Symbol" pitchFamily="18" charset="2"/>
                </a:rPr>
                <a:t>(open)</a:t>
              </a:r>
              <a:endParaRPr lang="en-US" sz="2000" baseline="-25000">
                <a:solidFill>
                  <a:schemeClr val="bg2"/>
                </a:solidFill>
              </a:endParaRPr>
            </a:p>
          </p:txBody>
        </p:sp>
        <p:sp>
          <p:nvSpPr>
            <p:cNvPr id="380968" name="Line 40"/>
            <p:cNvSpPr>
              <a:spLocks noChangeShapeType="1"/>
            </p:cNvSpPr>
            <p:nvPr/>
          </p:nvSpPr>
          <p:spPr bwMode="auto">
            <a:xfrm>
              <a:off x="7586663" y="5603876"/>
              <a:ext cx="538163" cy="63500"/>
            </a:xfrm>
            <a:prstGeom prst="line">
              <a:avLst/>
            </a:prstGeom>
            <a:noFill/>
            <a:ln w="38100">
              <a:solidFill>
                <a:schemeClr val="bg2"/>
              </a:solidFill>
              <a:round/>
              <a:headEnd type="oval" w="med" len="med"/>
              <a:tailEnd type="triangle" w="med" len="med"/>
            </a:ln>
            <a:effectLst/>
          </p:spPr>
          <p:txBody>
            <a:bodyPr wrap="none"/>
            <a:lstStyle/>
            <a:p>
              <a:endParaRPr lang="en-US"/>
            </a:p>
          </p:txBody>
        </p:sp>
        <p:graphicFrame>
          <p:nvGraphicFramePr>
            <p:cNvPr id="380969" name="Object 41"/>
            <p:cNvGraphicFramePr>
              <a:graphicFrameLocks noChangeAspect="1"/>
            </p:cNvGraphicFramePr>
            <p:nvPr/>
          </p:nvGraphicFramePr>
          <p:xfrm>
            <a:off x="7883525" y="5715000"/>
            <a:ext cx="200025" cy="384175"/>
          </p:xfrm>
          <a:graphic>
            <a:graphicData uri="http://schemas.openxmlformats.org/presentationml/2006/ole">
              <p:oleObj spid="_x0000_s380969" name="Equation" r:id="rId6" imgW="126720" imgH="203040" progId="Equation.DSMT4">
                <p:embed/>
              </p:oleObj>
            </a:graphicData>
          </a:graphic>
        </p:graphicFrame>
        <p:sp>
          <p:nvSpPr>
            <p:cNvPr id="380970" name="Freeform 42"/>
            <p:cNvSpPr>
              <a:spLocks/>
            </p:cNvSpPr>
            <p:nvPr/>
          </p:nvSpPr>
          <p:spPr bwMode="auto">
            <a:xfrm>
              <a:off x="5522913" y="4918076"/>
              <a:ext cx="285750" cy="1106488"/>
            </a:xfrm>
            <a:custGeom>
              <a:avLst/>
              <a:gdLst/>
              <a:ahLst/>
              <a:cxnLst>
                <a:cxn ang="0">
                  <a:pos x="0" y="697"/>
                </a:cxn>
                <a:cxn ang="0">
                  <a:pos x="155" y="341"/>
                </a:cxn>
                <a:cxn ang="0">
                  <a:pos x="151" y="0"/>
                </a:cxn>
              </a:cxnLst>
              <a:rect l="0" t="0" r="r" b="b"/>
              <a:pathLst>
                <a:path w="180" h="697">
                  <a:moveTo>
                    <a:pt x="0" y="697"/>
                  </a:moveTo>
                  <a:cubicBezTo>
                    <a:pt x="26" y="638"/>
                    <a:pt x="130" y="457"/>
                    <a:pt x="155" y="341"/>
                  </a:cubicBezTo>
                  <a:cubicBezTo>
                    <a:pt x="180" y="225"/>
                    <a:pt x="152" y="71"/>
                    <a:pt x="151" y="0"/>
                  </a:cubicBezTo>
                </a:path>
              </a:pathLst>
            </a:custGeom>
            <a:noFill/>
            <a:ln w="28575" cap="flat" cmpd="sng">
              <a:solidFill>
                <a:schemeClr val="bg1"/>
              </a:solidFill>
              <a:prstDash val="dash"/>
              <a:round/>
              <a:headEnd type="none" w="sm" len="sm"/>
              <a:tailEnd type="none" w="med" len="med"/>
            </a:ln>
            <a:effectLst/>
          </p:spPr>
          <p:txBody>
            <a:bodyPr wrap="none"/>
            <a:lstStyle/>
            <a:p>
              <a:endParaRPr lang="en-US"/>
            </a:p>
          </p:txBody>
        </p:sp>
        <p:sp>
          <p:nvSpPr>
            <p:cNvPr id="380971" name="Freeform 43"/>
            <p:cNvSpPr>
              <a:spLocks/>
            </p:cNvSpPr>
            <p:nvPr/>
          </p:nvSpPr>
          <p:spPr bwMode="auto">
            <a:xfrm>
              <a:off x="5232400" y="6040438"/>
              <a:ext cx="261938" cy="290513"/>
            </a:xfrm>
            <a:custGeom>
              <a:avLst/>
              <a:gdLst/>
              <a:ahLst/>
              <a:cxnLst>
                <a:cxn ang="0">
                  <a:pos x="0" y="183"/>
                </a:cxn>
                <a:cxn ang="0">
                  <a:pos x="165" y="0"/>
                </a:cxn>
              </a:cxnLst>
              <a:rect l="0" t="0" r="r" b="b"/>
              <a:pathLst>
                <a:path w="165" h="183">
                  <a:moveTo>
                    <a:pt x="0" y="183"/>
                  </a:moveTo>
                  <a:cubicBezTo>
                    <a:pt x="28" y="153"/>
                    <a:pt x="131" y="38"/>
                    <a:pt x="165" y="0"/>
                  </a:cubicBezTo>
                </a:path>
              </a:pathLst>
            </a:custGeom>
            <a:noFill/>
            <a:ln w="28575" cap="flat" cmpd="sng">
              <a:solidFill>
                <a:schemeClr val="bg1"/>
              </a:solidFill>
              <a:prstDash val="solid"/>
              <a:round/>
              <a:headEnd type="none" w="sm" len="sm"/>
              <a:tailEnd type="none" w="med" len="med"/>
            </a:ln>
            <a:effectLst/>
          </p:spPr>
          <p:txBody>
            <a:bodyPr wrap="none"/>
            <a:lstStyle/>
            <a:p>
              <a:endParaRPr lang="en-US"/>
            </a:p>
          </p:txBody>
        </p:sp>
        <p:sp>
          <p:nvSpPr>
            <p:cNvPr id="380972" name="Freeform 44"/>
            <p:cNvSpPr>
              <a:spLocks/>
            </p:cNvSpPr>
            <p:nvPr/>
          </p:nvSpPr>
          <p:spPr bwMode="auto">
            <a:xfrm>
              <a:off x="6161088" y="5022851"/>
              <a:ext cx="246063" cy="1046163"/>
            </a:xfrm>
            <a:custGeom>
              <a:avLst/>
              <a:gdLst/>
              <a:ahLst/>
              <a:cxnLst>
                <a:cxn ang="0">
                  <a:pos x="0" y="659"/>
                </a:cxn>
                <a:cxn ang="0">
                  <a:pos x="34" y="446"/>
                </a:cxn>
                <a:cxn ang="0">
                  <a:pos x="155" y="0"/>
                </a:cxn>
              </a:cxnLst>
              <a:rect l="0" t="0" r="r" b="b"/>
              <a:pathLst>
                <a:path w="155" h="659">
                  <a:moveTo>
                    <a:pt x="0" y="659"/>
                  </a:moveTo>
                  <a:cubicBezTo>
                    <a:pt x="7" y="624"/>
                    <a:pt x="8" y="556"/>
                    <a:pt x="34" y="446"/>
                  </a:cubicBezTo>
                  <a:cubicBezTo>
                    <a:pt x="60" y="336"/>
                    <a:pt x="130" y="93"/>
                    <a:pt x="155" y="0"/>
                  </a:cubicBezTo>
                </a:path>
              </a:pathLst>
            </a:custGeom>
            <a:noFill/>
            <a:ln w="28575" cap="flat" cmpd="sng">
              <a:solidFill>
                <a:schemeClr val="bg1"/>
              </a:solidFill>
              <a:prstDash val="dash"/>
              <a:round/>
              <a:headEnd type="none" w="sm" len="sm"/>
              <a:tailEnd type="none" w="med" len="med"/>
            </a:ln>
            <a:effectLst/>
          </p:spPr>
          <p:txBody>
            <a:bodyPr wrap="none"/>
            <a:lstStyle/>
            <a:p>
              <a:endParaRPr lang="en-US"/>
            </a:p>
          </p:txBody>
        </p:sp>
        <p:sp>
          <p:nvSpPr>
            <p:cNvPr id="380973" name="Freeform 45"/>
            <p:cNvSpPr>
              <a:spLocks/>
            </p:cNvSpPr>
            <p:nvPr/>
          </p:nvSpPr>
          <p:spPr bwMode="auto">
            <a:xfrm>
              <a:off x="6124575" y="6069013"/>
              <a:ext cx="36513" cy="409575"/>
            </a:xfrm>
            <a:custGeom>
              <a:avLst/>
              <a:gdLst/>
              <a:ahLst/>
              <a:cxnLst>
                <a:cxn ang="0">
                  <a:pos x="0" y="258"/>
                </a:cxn>
                <a:cxn ang="0">
                  <a:pos x="23" y="0"/>
                </a:cxn>
              </a:cxnLst>
              <a:rect l="0" t="0" r="r" b="b"/>
              <a:pathLst>
                <a:path w="23" h="258">
                  <a:moveTo>
                    <a:pt x="0" y="258"/>
                  </a:moveTo>
                  <a:cubicBezTo>
                    <a:pt x="4" y="215"/>
                    <a:pt x="18" y="54"/>
                    <a:pt x="23" y="0"/>
                  </a:cubicBezTo>
                </a:path>
              </a:pathLst>
            </a:custGeom>
            <a:noFill/>
            <a:ln w="28575" cap="flat" cmpd="sng">
              <a:solidFill>
                <a:schemeClr val="bg1"/>
              </a:solidFill>
              <a:prstDash val="solid"/>
              <a:round/>
              <a:headEnd type="none" w="sm" len="sm"/>
              <a:tailEnd type="none" w="med" len="med"/>
            </a:ln>
            <a:effectLst/>
          </p:spPr>
          <p:txBody>
            <a:bodyPr wrap="none"/>
            <a:lstStyle/>
            <a:p>
              <a:endParaRPr lang="en-US"/>
            </a:p>
          </p:txBody>
        </p:sp>
        <p:sp>
          <p:nvSpPr>
            <p:cNvPr id="380974" name="Freeform 46"/>
            <p:cNvSpPr>
              <a:spLocks/>
            </p:cNvSpPr>
            <p:nvPr/>
          </p:nvSpPr>
          <p:spPr bwMode="auto">
            <a:xfrm>
              <a:off x="6850063" y="5080001"/>
              <a:ext cx="71438" cy="947738"/>
            </a:xfrm>
            <a:custGeom>
              <a:avLst/>
              <a:gdLst/>
              <a:ahLst/>
              <a:cxnLst>
                <a:cxn ang="0">
                  <a:pos x="37" y="597"/>
                </a:cxn>
                <a:cxn ang="0">
                  <a:pos x="3" y="380"/>
                </a:cxn>
                <a:cxn ang="0">
                  <a:pos x="20" y="121"/>
                </a:cxn>
                <a:cxn ang="0">
                  <a:pos x="45" y="0"/>
                </a:cxn>
              </a:cxnLst>
              <a:rect l="0" t="0" r="r" b="b"/>
              <a:pathLst>
                <a:path w="45" h="597">
                  <a:moveTo>
                    <a:pt x="37" y="597"/>
                  </a:moveTo>
                  <a:cubicBezTo>
                    <a:pt x="31" y="561"/>
                    <a:pt x="6" y="459"/>
                    <a:pt x="3" y="380"/>
                  </a:cubicBezTo>
                  <a:cubicBezTo>
                    <a:pt x="0" y="301"/>
                    <a:pt x="13" y="184"/>
                    <a:pt x="20" y="121"/>
                  </a:cubicBezTo>
                  <a:cubicBezTo>
                    <a:pt x="27" y="58"/>
                    <a:pt x="40" y="25"/>
                    <a:pt x="45" y="0"/>
                  </a:cubicBezTo>
                </a:path>
              </a:pathLst>
            </a:custGeom>
            <a:noFill/>
            <a:ln w="28575" cap="flat" cmpd="sng">
              <a:solidFill>
                <a:schemeClr val="bg1"/>
              </a:solidFill>
              <a:prstDash val="dash"/>
              <a:round/>
              <a:headEnd type="none" w="sm" len="sm"/>
              <a:tailEnd type="none" w="med" len="med"/>
            </a:ln>
            <a:effectLst/>
          </p:spPr>
          <p:txBody>
            <a:bodyPr wrap="none"/>
            <a:lstStyle/>
            <a:p>
              <a:endParaRPr lang="en-US"/>
            </a:p>
          </p:txBody>
        </p:sp>
        <p:sp>
          <p:nvSpPr>
            <p:cNvPr id="380975" name="Freeform 47"/>
            <p:cNvSpPr>
              <a:spLocks/>
            </p:cNvSpPr>
            <p:nvPr/>
          </p:nvSpPr>
          <p:spPr bwMode="auto">
            <a:xfrm>
              <a:off x="6915150" y="6064251"/>
              <a:ext cx="244475" cy="458788"/>
            </a:xfrm>
            <a:custGeom>
              <a:avLst/>
              <a:gdLst/>
              <a:ahLst/>
              <a:cxnLst>
                <a:cxn ang="0">
                  <a:pos x="154" y="289"/>
                </a:cxn>
                <a:cxn ang="0">
                  <a:pos x="70" y="180"/>
                </a:cxn>
                <a:cxn ang="0">
                  <a:pos x="0" y="0"/>
                </a:cxn>
              </a:cxnLst>
              <a:rect l="0" t="0" r="r" b="b"/>
              <a:pathLst>
                <a:path w="154" h="289">
                  <a:moveTo>
                    <a:pt x="154" y="289"/>
                  </a:moveTo>
                  <a:cubicBezTo>
                    <a:pt x="124" y="258"/>
                    <a:pt x="96" y="228"/>
                    <a:pt x="70" y="180"/>
                  </a:cubicBezTo>
                  <a:cubicBezTo>
                    <a:pt x="44" y="132"/>
                    <a:pt x="15" y="37"/>
                    <a:pt x="0" y="0"/>
                  </a:cubicBezTo>
                </a:path>
              </a:pathLst>
            </a:custGeom>
            <a:noFill/>
            <a:ln w="28575" cap="flat" cmpd="sng">
              <a:solidFill>
                <a:schemeClr val="bg1"/>
              </a:solidFill>
              <a:prstDash val="solid"/>
              <a:round/>
              <a:headEnd type="none" w="sm" len="sm"/>
              <a:tailEnd type="none" w="med" len="med"/>
            </a:ln>
            <a:effectLst/>
          </p:spPr>
          <p:txBody>
            <a:bodyPr wrap="none"/>
            <a:lstStyle/>
            <a:p>
              <a:endParaRPr lang="en-US"/>
            </a:p>
          </p:txBody>
        </p:sp>
        <p:sp>
          <p:nvSpPr>
            <p:cNvPr id="380976" name="Freeform 48"/>
            <p:cNvSpPr>
              <a:spLocks/>
            </p:cNvSpPr>
            <p:nvPr/>
          </p:nvSpPr>
          <p:spPr bwMode="auto">
            <a:xfrm rot="21299214">
              <a:off x="5100638" y="5657851"/>
              <a:ext cx="1949450" cy="206375"/>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80977" name="Freeform 49"/>
            <p:cNvSpPr>
              <a:spLocks/>
            </p:cNvSpPr>
            <p:nvPr/>
          </p:nvSpPr>
          <p:spPr bwMode="auto">
            <a:xfrm rot="21299214">
              <a:off x="5267325" y="5437188"/>
              <a:ext cx="1666875" cy="176213"/>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80978" name="Freeform 50"/>
            <p:cNvSpPr>
              <a:spLocks/>
            </p:cNvSpPr>
            <p:nvPr/>
          </p:nvSpPr>
          <p:spPr bwMode="auto">
            <a:xfrm rot="21299214">
              <a:off x="5435600" y="5056188"/>
              <a:ext cx="1239838" cy="12700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grpSp>
      <p:graphicFrame>
        <p:nvGraphicFramePr>
          <p:cNvPr id="380982" name="Object 54"/>
          <p:cNvGraphicFramePr>
            <a:graphicFrameLocks noChangeAspect="1"/>
          </p:cNvGraphicFramePr>
          <p:nvPr/>
        </p:nvGraphicFramePr>
        <p:xfrm>
          <a:off x="2641153" y="890459"/>
          <a:ext cx="3784600" cy="1077913"/>
        </p:xfrm>
        <a:graphic>
          <a:graphicData uri="http://schemas.openxmlformats.org/presentationml/2006/ole">
            <p:oleObj spid="_x0000_s380982" name="Equation" r:id="rId7" imgW="1562040" imgH="444240" progId="Equation.DSMT4">
              <p:embed/>
            </p:oleObj>
          </a:graphicData>
        </a:graphic>
      </p:graphicFrame>
      <p:sp>
        <p:nvSpPr>
          <p:cNvPr id="32" name="Slide Number Placeholder 3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30</a:t>
            </a:fld>
            <a:endParaRPr lang="en-US" kern="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2" name="Text Box 6"/>
          <p:cNvSpPr txBox="1">
            <a:spLocks noChangeArrowheads="1"/>
          </p:cNvSpPr>
          <p:nvPr/>
        </p:nvSpPr>
        <p:spPr bwMode="auto">
          <a:xfrm>
            <a:off x="419100" y="1214438"/>
            <a:ext cx="3732213" cy="457200"/>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If </a:t>
            </a:r>
            <a:r>
              <a:rPr lang="en-US" sz="2400" i="1">
                <a:solidFill>
                  <a:schemeClr val="bg1"/>
                </a:solidFill>
                <a:latin typeface="Times New Roman" pitchFamily="18" charset="0"/>
              </a:rPr>
              <a:t>S</a:t>
            </a:r>
            <a:r>
              <a:rPr lang="en-US" sz="2000">
                <a:solidFill>
                  <a:schemeClr val="bg1"/>
                </a:solidFill>
              </a:rPr>
              <a:t> is moving (e.g., expanding):</a:t>
            </a:r>
          </a:p>
        </p:txBody>
      </p:sp>
      <p:graphicFrame>
        <p:nvGraphicFramePr>
          <p:cNvPr id="558080" name="Object 0"/>
          <p:cNvGraphicFramePr>
            <a:graphicFrameLocks noChangeAspect="1"/>
          </p:cNvGraphicFramePr>
          <p:nvPr/>
        </p:nvGraphicFramePr>
        <p:xfrm>
          <a:off x="3523281" y="4060001"/>
          <a:ext cx="3240087" cy="1031875"/>
        </p:xfrm>
        <a:graphic>
          <a:graphicData uri="http://schemas.openxmlformats.org/presentationml/2006/ole">
            <p:oleObj spid="_x0000_s558080" name="Equation" r:id="rId4" imgW="1396800" imgH="444240" progId="Equation.DSMT4">
              <p:embed/>
            </p:oleObj>
          </a:graphicData>
        </a:graphic>
      </p:graphicFrame>
      <p:sp>
        <p:nvSpPr>
          <p:cNvPr id="398368" name="Text Box 32"/>
          <p:cNvSpPr txBox="1">
            <a:spLocks noChangeArrowheads="1"/>
          </p:cNvSpPr>
          <p:nvPr/>
        </p:nvSpPr>
        <p:spPr bwMode="auto">
          <a:xfrm>
            <a:off x="488950" y="3709988"/>
            <a:ext cx="3105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hlink"/>
                </a:solidFill>
              </a:rPr>
              <a:t>Previous form is still valid:</a:t>
            </a:r>
          </a:p>
        </p:txBody>
      </p:sp>
      <p:sp>
        <p:nvSpPr>
          <p:cNvPr id="398369" name="Text Box 33"/>
          <p:cNvSpPr txBox="1">
            <a:spLocks noChangeArrowheads="1"/>
          </p:cNvSpPr>
          <p:nvPr/>
        </p:nvSpPr>
        <p:spPr bwMode="auto">
          <a:xfrm>
            <a:off x="1763713" y="5348288"/>
            <a:ext cx="1327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However, </a:t>
            </a:r>
          </a:p>
        </p:txBody>
      </p:sp>
      <p:sp>
        <p:nvSpPr>
          <p:cNvPr id="398374" name="Text Box 38"/>
          <p:cNvSpPr txBox="1">
            <a:spLocks noChangeArrowheads="1"/>
          </p:cNvSpPr>
          <p:nvPr/>
        </p:nvSpPr>
        <p:spPr bwMode="auto">
          <a:xfrm>
            <a:off x="1804679" y="0"/>
            <a:ext cx="541813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Faraday’s Law (cont.)</a:t>
            </a:r>
          </a:p>
        </p:txBody>
      </p:sp>
      <p:graphicFrame>
        <p:nvGraphicFramePr>
          <p:cNvPr id="558081" name="Object 1"/>
          <p:cNvGraphicFramePr>
            <a:graphicFrameLocks noChangeAspect="1"/>
          </p:cNvGraphicFramePr>
          <p:nvPr/>
        </p:nvGraphicFramePr>
        <p:xfrm>
          <a:off x="3121025" y="5580063"/>
          <a:ext cx="4687888" cy="1052512"/>
        </p:xfrm>
        <a:graphic>
          <a:graphicData uri="http://schemas.openxmlformats.org/presentationml/2006/ole">
            <p:oleObj spid="_x0000_s558081" name="Equation" r:id="rId5" imgW="2145960" imgH="482400" progId="Equation.DSMT4">
              <p:embed/>
            </p:oleObj>
          </a:graphicData>
        </a:graphic>
      </p:graphicFrame>
      <p:grpSp>
        <p:nvGrpSpPr>
          <p:cNvPr id="29" name="Group 28"/>
          <p:cNvGrpSpPr/>
          <p:nvPr/>
        </p:nvGrpSpPr>
        <p:grpSpPr>
          <a:xfrm>
            <a:off x="3783013" y="1319213"/>
            <a:ext cx="3209926" cy="2538412"/>
            <a:chOff x="3783013" y="1319213"/>
            <a:chExt cx="3209926" cy="2538412"/>
          </a:xfrm>
        </p:grpSpPr>
        <p:sp>
          <p:nvSpPr>
            <p:cNvPr id="398381" name="Freeform 45"/>
            <p:cNvSpPr>
              <a:spLocks/>
            </p:cNvSpPr>
            <p:nvPr/>
          </p:nvSpPr>
          <p:spPr bwMode="auto">
            <a:xfrm>
              <a:off x="3854451" y="1968500"/>
              <a:ext cx="3087688" cy="1416050"/>
            </a:xfrm>
            <a:custGeom>
              <a:avLst/>
              <a:gdLst/>
              <a:ahLst/>
              <a:cxnLst>
                <a:cxn ang="0">
                  <a:pos x="2691" y="674"/>
                </a:cxn>
                <a:cxn ang="0">
                  <a:pos x="2621" y="748"/>
                </a:cxn>
                <a:cxn ang="0">
                  <a:pos x="2504" y="820"/>
                </a:cxn>
                <a:cxn ang="0">
                  <a:pos x="2336" y="907"/>
                </a:cxn>
                <a:cxn ang="0">
                  <a:pos x="1916" y="1012"/>
                </a:cxn>
                <a:cxn ang="0">
                  <a:pos x="1463" y="1030"/>
                </a:cxn>
                <a:cxn ang="0">
                  <a:pos x="933" y="1004"/>
                </a:cxn>
                <a:cxn ang="0">
                  <a:pos x="472" y="989"/>
                </a:cxn>
                <a:cxn ang="0">
                  <a:pos x="180" y="935"/>
                </a:cxn>
                <a:cxn ang="0">
                  <a:pos x="11" y="812"/>
                </a:cxn>
                <a:cxn ang="0">
                  <a:pos x="249" y="344"/>
                </a:cxn>
                <a:cxn ang="0">
                  <a:pos x="549" y="167"/>
                </a:cxn>
                <a:cxn ang="0">
                  <a:pos x="894" y="59"/>
                </a:cxn>
                <a:cxn ang="0">
                  <a:pos x="1340" y="6"/>
                </a:cxn>
                <a:cxn ang="0">
                  <a:pos x="1831" y="29"/>
                </a:cxn>
                <a:cxn ang="0">
                  <a:pos x="2353" y="182"/>
                </a:cxn>
                <a:cxn ang="0">
                  <a:pos x="2615" y="459"/>
                </a:cxn>
                <a:cxn ang="0">
                  <a:pos x="2691" y="674"/>
                </a:cxn>
              </a:cxnLst>
              <a:rect l="0" t="0" r="r" b="b"/>
              <a:pathLst>
                <a:path w="2691" h="1032">
                  <a:moveTo>
                    <a:pt x="2691" y="674"/>
                  </a:moveTo>
                  <a:cubicBezTo>
                    <a:pt x="2679" y="686"/>
                    <a:pt x="2652" y="724"/>
                    <a:pt x="2621" y="748"/>
                  </a:cubicBezTo>
                  <a:cubicBezTo>
                    <a:pt x="2590" y="772"/>
                    <a:pt x="2551" y="794"/>
                    <a:pt x="2504" y="820"/>
                  </a:cubicBezTo>
                  <a:cubicBezTo>
                    <a:pt x="2457" y="846"/>
                    <a:pt x="2434" y="875"/>
                    <a:pt x="2336" y="907"/>
                  </a:cubicBezTo>
                  <a:cubicBezTo>
                    <a:pt x="2238" y="939"/>
                    <a:pt x="2061" y="992"/>
                    <a:pt x="1916" y="1012"/>
                  </a:cubicBezTo>
                  <a:cubicBezTo>
                    <a:pt x="1771" y="1032"/>
                    <a:pt x="1627" y="1031"/>
                    <a:pt x="1463" y="1030"/>
                  </a:cubicBezTo>
                  <a:cubicBezTo>
                    <a:pt x="1299" y="1029"/>
                    <a:pt x="1098" y="1011"/>
                    <a:pt x="933" y="1004"/>
                  </a:cubicBezTo>
                  <a:cubicBezTo>
                    <a:pt x="768" y="997"/>
                    <a:pt x="597" y="1000"/>
                    <a:pt x="472" y="989"/>
                  </a:cubicBezTo>
                  <a:cubicBezTo>
                    <a:pt x="347" y="978"/>
                    <a:pt x="257" y="964"/>
                    <a:pt x="180" y="935"/>
                  </a:cubicBezTo>
                  <a:cubicBezTo>
                    <a:pt x="103" y="906"/>
                    <a:pt x="0" y="910"/>
                    <a:pt x="11" y="812"/>
                  </a:cubicBezTo>
                  <a:cubicBezTo>
                    <a:pt x="22" y="714"/>
                    <a:pt x="159" y="451"/>
                    <a:pt x="249" y="344"/>
                  </a:cubicBezTo>
                  <a:cubicBezTo>
                    <a:pt x="339" y="237"/>
                    <a:pt x="442" y="214"/>
                    <a:pt x="549" y="167"/>
                  </a:cubicBezTo>
                  <a:cubicBezTo>
                    <a:pt x="656" y="120"/>
                    <a:pt x="762" y="86"/>
                    <a:pt x="894" y="59"/>
                  </a:cubicBezTo>
                  <a:cubicBezTo>
                    <a:pt x="1026" y="32"/>
                    <a:pt x="1184" y="11"/>
                    <a:pt x="1340" y="6"/>
                  </a:cubicBezTo>
                  <a:cubicBezTo>
                    <a:pt x="1496" y="1"/>
                    <a:pt x="1662" y="0"/>
                    <a:pt x="1831" y="29"/>
                  </a:cubicBezTo>
                  <a:cubicBezTo>
                    <a:pt x="2000" y="58"/>
                    <a:pt x="2222" y="110"/>
                    <a:pt x="2353" y="182"/>
                  </a:cubicBezTo>
                  <a:cubicBezTo>
                    <a:pt x="2484" y="254"/>
                    <a:pt x="2559" y="377"/>
                    <a:pt x="2615" y="459"/>
                  </a:cubicBezTo>
                  <a:cubicBezTo>
                    <a:pt x="2671" y="541"/>
                    <a:pt x="2675" y="629"/>
                    <a:pt x="2691" y="674"/>
                  </a:cubicBezTo>
                </a:path>
              </a:pathLst>
            </a:custGeom>
            <a:solidFill>
              <a:srgbClr val="99CCFF">
                <a:alpha val="36000"/>
              </a:srgbClr>
            </a:solidFill>
            <a:ln w="28575" cap="flat" cmpd="sng">
              <a:solidFill>
                <a:schemeClr val="bg2"/>
              </a:solidFill>
              <a:prstDash val="solid"/>
              <a:round/>
              <a:headEnd type="none" w="sm" len="sm"/>
              <a:tailEnd type="none" w="sm" len="sm"/>
            </a:ln>
            <a:effectLst/>
          </p:spPr>
          <p:txBody>
            <a:bodyPr wrap="none"/>
            <a:lstStyle/>
            <a:p>
              <a:endParaRPr lang="en-US"/>
            </a:p>
          </p:txBody>
        </p:sp>
        <p:sp>
          <p:nvSpPr>
            <p:cNvPr id="398395" name="Freeform 59"/>
            <p:cNvSpPr>
              <a:spLocks/>
            </p:cNvSpPr>
            <p:nvPr/>
          </p:nvSpPr>
          <p:spPr bwMode="auto">
            <a:xfrm rot="21299214">
              <a:off x="4498976" y="2355850"/>
              <a:ext cx="1239838" cy="12700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98357" name="AutoShape 21"/>
            <p:cNvSpPr>
              <a:spLocks noChangeArrowheads="1"/>
            </p:cNvSpPr>
            <p:nvPr/>
          </p:nvSpPr>
          <p:spPr bwMode="auto">
            <a:xfrm rot="18911218">
              <a:off x="6473826" y="2020888"/>
              <a:ext cx="519113"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98358" name="AutoShape 22"/>
            <p:cNvSpPr>
              <a:spLocks noChangeArrowheads="1"/>
            </p:cNvSpPr>
            <p:nvPr/>
          </p:nvSpPr>
          <p:spPr bwMode="auto">
            <a:xfrm rot="13016338">
              <a:off x="3783013" y="1992313"/>
              <a:ext cx="604838"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98360" name="Oval 24"/>
            <p:cNvSpPr>
              <a:spLocks noChangeArrowheads="1"/>
            </p:cNvSpPr>
            <p:nvPr/>
          </p:nvSpPr>
          <p:spPr bwMode="auto">
            <a:xfrm>
              <a:off x="6054726" y="292735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398361" name="Oval 25"/>
            <p:cNvSpPr>
              <a:spLocks noChangeArrowheads="1"/>
            </p:cNvSpPr>
            <p:nvPr/>
          </p:nvSpPr>
          <p:spPr bwMode="auto">
            <a:xfrm>
              <a:off x="6427788" y="228600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398362" name="Oval 26"/>
            <p:cNvSpPr>
              <a:spLocks noChangeArrowheads="1"/>
            </p:cNvSpPr>
            <p:nvPr/>
          </p:nvSpPr>
          <p:spPr bwMode="auto">
            <a:xfrm>
              <a:off x="4397376" y="231140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398363" name="Oval 27"/>
            <p:cNvSpPr>
              <a:spLocks noChangeArrowheads="1"/>
            </p:cNvSpPr>
            <p:nvPr/>
          </p:nvSpPr>
          <p:spPr bwMode="auto">
            <a:xfrm>
              <a:off x="4856163" y="292100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398365" name="Oval 29"/>
            <p:cNvSpPr>
              <a:spLocks noChangeArrowheads="1"/>
            </p:cNvSpPr>
            <p:nvPr/>
          </p:nvSpPr>
          <p:spPr bwMode="auto">
            <a:xfrm>
              <a:off x="5419726" y="2024063"/>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398366" name="AutoShape 30"/>
            <p:cNvSpPr>
              <a:spLocks noChangeArrowheads="1"/>
            </p:cNvSpPr>
            <p:nvPr/>
          </p:nvSpPr>
          <p:spPr bwMode="auto">
            <a:xfrm rot="18417217">
              <a:off x="5376863" y="16240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98371" name="Text Box 35"/>
            <p:cNvSpPr txBox="1">
              <a:spLocks noChangeArrowheads="1"/>
            </p:cNvSpPr>
            <p:nvPr/>
          </p:nvSpPr>
          <p:spPr bwMode="auto">
            <a:xfrm>
              <a:off x="6376988" y="1374775"/>
              <a:ext cx="398463" cy="457200"/>
            </a:xfrm>
            <a:prstGeom prst="rect">
              <a:avLst/>
            </a:prstGeom>
            <a:noFill/>
            <a:ln w="12700">
              <a:noFill/>
              <a:miter lim="800000"/>
              <a:headEnd type="none" w="sm" len="sm"/>
              <a:tailEnd type="none" w="sm" len="sm"/>
            </a:ln>
            <a:effectLst/>
          </p:spPr>
          <p:txBody>
            <a:bodyPr wrap="none">
              <a:spAutoFit/>
            </a:bodyPr>
            <a:lstStyle/>
            <a:p>
              <a:r>
                <a:rPr lang="en-US" sz="2400" i="1" u="sng">
                  <a:solidFill>
                    <a:schemeClr val="hlink"/>
                  </a:solidFill>
                  <a:latin typeface="Times New Roman" pitchFamily="18" charset="0"/>
                </a:rPr>
                <a:t>v</a:t>
              </a:r>
              <a:r>
                <a:rPr lang="en-US" sz="2400" i="1" baseline="-25000">
                  <a:solidFill>
                    <a:schemeClr val="hlink"/>
                  </a:solidFill>
                  <a:latin typeface="Times New Roman" pitchFamily="18" charset="0"/>
                </a:rPr>
                <a:t>s</a:t>
              </a:r>
            </a:p>
          </p:txBody>
        </p:sp>
        <p:sp>
          <p:nvSpPr>
            <p:cNvPr id="398380" name="Freeform 44"/>
            <p:cNvSpPr>
              <a:spLocks/>
            </p:cNvSpPr>
            <p:nvPr/>
          </p:nvSpPr>
          <p:spPr bwMode="auto">
            <a:xfrm>
              <a:off x="3863976" y="2624138"/>
              <a:ext cx="3114675" cy="749300"/>
            </a:xfrm>
            <a:custGeom>
              <a:avLst/>
              <a:gdLst/>
              <a:ahLst/>
              <a:cxnLst>
                <a:cxn ang="0">
                  <a:pos x="1347" y="34"/>
                </a:cxn>
                <a:cxn ang="0">
                  <a:pos x="584" y="134"/>
                </a:cxn>
                <a:cxn ang="0">
                  <a:pos x="256" y="180"/>
                </a:cxn>
                <a:cxn ang="0">
                  <a:pos x="3" y="334"/>
                </a:cxn>
                <a:cxn ang="0">
                  <a:pos x="240" y="472"/>
                </a:cxn>
                <a:cxn ang="0">
                  <a:pos x="778" y="510"/>
                </a:cxn>
                <a:cxn ang="0">
                  <a:pos x="1347" y="541"/>
                </a:cxn>
                <a:cxn ang="0">
                  <a:pos x="1866" y="533"/>
                </a:cxn>
                <a:cxn ang="0">
                  <a:pos x="2215" y="464"/>
                </a:cxn>
                <a:cxn ang="0">
                  <a:pos x="2414" y="387"/>
                </a:cxn>
                <a:cxn ang="0">
                  <a:pos x="2675" y="188"/>
                </a:cxn>
                <a:cxn ang="0">
                  <a:pos x="2179" y="26"/>
                </a:cxn>
                <a:cxn ang="0">
                  <a:pos x="1347" y="34"/>
                </a:cxn>
              </a:cxnLst>
              <a:rect l="0" t="0" r="r" b="b"/>
              <a:pathLst>
                <a:path w="2714" h="546">
                  <a:moveTo>
                    <a:pt x="1347" y="34"/>
                  </a:moveTo>
                  <a:cubicBezTo>
                    <a:pt x="1050" y="49"/>
                    <a:pt x="766" y="110"/>
                    <a:pt x="584" y="134"/>
                  </a:cubicBezTo>
                  <a:cubicBezTo>
                    <a:pt x="402" y="158"/>
                    <a:pt x="352" y="147"/>
                    <a:pt x="256" y="180"/>
                  </a:cubicBezTo>
                  <a:cubicBezTo>
                    <a:pt x="159" y="213"/>
                    <a:pt x="6" y="285"/>
                    <a:pt x="3" y="334"/>
                  </a:cubicBezTo>
                  <a:cubicBezTo>
                    <a:pt x="0" y="383"/>
                    <a:pt x="111" y="443"/>
                    <a:pt x="240" y="472"/>
                  </a:cubicBezTo>
                  <a:cubicBezTo>
                    <a:pt x="369" y="501"/>
                    <a:pt x="594" y="499"/>
                    <a:pt x="778" y="510"/>
                  </a:cubicBezTo>
                  <a:cubicBezTo>
                    <a:pt x="962" y="521"/>
                    <a:pt x="1166" y="537"/>
                    <a:pt x="1347" y="541"/>
                  </a:cubicBezTo>
                  <a:cubicBezTo>
                    <a:pt x="1528" y="545"/>
                    <a:pt x="1721" y="546"/>
                    <a:pt x="1866" y="533"/>
                  </a:cubicBezTo>
                  <a:cubicBezTo>
                    <a:pt x="2011" y="520"/>
                    <a:pt x="2124" y="488"/>
                    <a:pt x="2215" y="464"/>
                  </a:cubicBezTo>
                  <a:cubicBezTo>
                    <a:pt x="2306" y="440"/>
                    <a:pt x="2337" y="433"/>
                    <a:pt x="2414" y="387"/>
                  </a:cubicBezTo>
                  <a:cubicBezTo>
                    <a:pt x="2491" y="341"/>
                    <a:pt x="2714" y="248"/>
                    <a:pt x="2675" y="188"/>
                  </a:cubicBezTo>
                  <a:cubicBezTo>
                    <a:pt x="2636" y="128"/>
                    <a:pt x="2400" y="52"/>
                    <a:pt x="2179" y="26"/>
                  </a:cubicBezTo>
                  <a:cubicBezTo>
                    <a:pt x="1958" y="0"/>
                    <a:pt x="1520" y="32"/>
                    <a:pt x="1347" y="34"/>
                  </a:cubicBezTo>
                  <a:close/>
                </a:path>
              </a:pathLst>
            </a:custGeom>
            <a:noFill/>
            <a:ln w="19050" cap="flat" cmpd="sng">
              <a:solidFill>
                <a:srgbClr val="969696"/>
              </a:solidFill>
              <a:prstDash val="dash"/>
              <a:round/>
              <a:headEnd type="none" w="sm" len="sm"/>
              <a:tailEnd type="none" w="sm" len="sm"/>
            </a:ln>
            <a:effectLst/>
          </p:spPr>
          <p:txBody>
            <a:bodyPr wrap="none"/>
            <a:lstStyle/>
            <a:p>
              <a:endParaRPr lang="en-US"/>
            </a:p>
          </p:txBody>
        </p:sp>
        <p:sp>
          <p:nvSpPr>
            <p:cNvPr id="398382" name="Line 46"/>
            <p:cNvSpPr>
              <a:spLocks noChangeShapeType="1"/>
            </p:cNvSpPr>
            <p:nvPr/>
          </p:nvSpPr>
          <p:spPr bwMode="auto">
            <a:xfrm flipV="1">
              <a:off x="5699126" y="3372592"/>
              <a:ext cx="250412" cy="4783"/>
            </a:xfrm>
            <a:prstGeom prst="line">
              <a:avLst/>
            </a:prstGeom>
            <a:noFill/>
            <a:ln w="12700">
              <a:solidFill>
                <a:schemeClr val="bg2"/>
              </a:solidFill>
              <a:round/>
              <a:headEnd type="none" w="sm" len="sm"/>
              <a:tailEnd type="triangle" w="lg" len="lg"/>
            </a:ln>
            <a:effectLst/>
          </p:spPr>
          <p:txBody>
            <a:bodyPr wrap="none"/>
            <a:lstStyle/>
            <a:p>
              <a:endParaRPr lang="en-US"/>
            </a:p>
          </p:txBody>
        </p:sp>
        <p:sp>
          <p:nvSpPr>
            <p:cNvPr id="398383" name="Rectangle 47"/>
            <p:cNvSpPr>
              <a:spLocks noChangeArrowheads="1"/>
            </p:cNvSpPr>
            <p:nvPr/>
          </p:nvSpPr>
          <p:spPr bwMode="auto">
            <a:xfrm>
              <a:off x="5505451" y="3400425"/>
              <a:ext cx="387350" cy="457200"/>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sym typeface="Symbol" pitchFamily="18" charset="2"/>
                </a:rPr>
                <a:t>C</a:t>
              </a:r>
              <a:endParaRPr lang="en-US" sz="2400" baseline="-25000" dirty="0">
                <a:solidFill>
                  <a:schemeClr val="bg2"/>
                </a:solidFill>
                <a:latin typeface="Times New Roman" pitchFamily="18" charset="0"/>
              </a:endParaRPr>
            </a:p>
          </p:txBody>
        </p:sp>
        <p:sp>
          <p:nvSpPr>
            <p:cNvPr id="398393" name="Freeform 57"/>
            <p:cNvSpPr>
              <a:spLocks/>
            </p:cNvSpPr>
            <p:nvPr/>
          </p:nvSpPr>
          <p:spPr bwMode="auto">
            <a:xfrm rot="21299214">
              <a:off x="4164013" y="2957513"/>
              <a:ext cx="1949450" cy="206375"/>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98394" name="Freeform 58"/>
            <p:cNvSpPr>
              <a:spLocks/>
            </p:cNvSpPr>
            <p:nvPr/>
          </p:nvSpPr>
          <p:spPr bwMode="auto">
            <a:xfrm rot="21299214">
              <a:off x="4330701" y="2736850"/>
              <a:ext cx="1666875" cy="176212"/>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398356" name="AutoShape 20"/>
            <p:cNvSpPr>
              <a:spLocks noChangeArrowheads="1"/>
            </p:cNvSpPr>
            <p:nvPr/>
          </p:nvSpPr>
          <p:spPr bwMode="auto">
            <a:xfrm rot="19127253">
              <a:off x="6088063" y="2668588"/>
              <a:ext cx="55880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98359" name="AutoShape 23"/>
            <p:cNvSpPr>
              <a:spLocks noChangeArrowheads="1"/>
            </p:cNvSpPr>
            <p:nvPr/>
          </p:nvSpPr>
          <p:spPr bwMode="auto">
            <a:xfrm rot="11850326">
              <a:off x="3938588" y="2725738"/>
              <a:ext cx="827088"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sp>
        <p:nvSpPr>
          <p:cNvPr id="30" name="Slide Number Placeholder 2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31</a:t>
            </a:fld>
            <a:endParaRPr lang="en-US" kern="0" dirty="0" smtClean="0"/>
          </a:p>
        </p:txBody>
      </p:sp>
      <p:graphicFrame>
        <p:nvGraphicFramePr>
          <p:cNvPr id="558082" name="Object 2"/>
          <p:cNvGraphicFramePr>
            <a:graphicFrameLocks noChangeAspect="1"/>
          </p:cNvGraphicFramePr>
          <p:nvPr/>
        </p:nvGraphicFramePr>
        <p:xfrm>
          <a:off x="7298028" y="4156365"/>
          <a:ext cx="959968" cy="817954"/>
        </p:xfrm>
        <a:graphic>
          <a:graphicData uri="http://schemas.openxmlformats.org/presentationml/2006/ole">
            <p:oleObj spid="_x0000_s558082" name="Equation" r:id="rId6" imgW="596880" imgH="50796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64" name="Object 4"/>
          <p:cNvGraphicFramePr>
            <a:graphicFrameLocks noChangeAspect="1"/>
          </p:cNvGraphicFramePr>
          <p:nvPr/>
        </p:nvGraphicFramePr>
        <p:xfrm>
          <a:off x="1483673" y="2069200"/>
          <a:ext cx="6289675" cy="1084263"/>
        </p:xfrm>
        <a:graphic>
          <a:graphicData uri="http://schemas.openxmlformats.org/presentationml/2006/ole">
            <p:oleObj spid="_x0000_s399364" name="Equation" r:id="rId4" imgW="2577960" imgH="444240" progId="Equation.DSMT4">
              <p:embed/>
            </p:oleObj>
          </a:graphicData>
        </a:graphic>
      </p:graphicFrame>
      <p:sp>
        <p:nvSpPr>
          <p:cNvPr id="399366" name="Text Box 6"/>
          <p:cNvSpPr txBox="1">
            <a:spLocks noChangeArrowheads="1"/>
          </p:cNvSpPr>
          <p:nvPr/>
        </p:nvSpPr>
        <p:spPr bwMode="auto">
          <a:xfrm>
            <a:off x="755650" y="1443038"/>
            <a:ext cx="389096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Vector identity for a moving path:</a:t>
            </a:r>
          </a:p>
        </p:txBody>
      </p:sp>
      <p:sp>
        <p:nvSpPr>
          <p:cNvPr id="399399" name="Text Box 39"/>
          <p:cNvSpPr txBox="1">
            <a:spLocks noChangeArrowheads="1"/>
          </p:cNvSpPr>
          <p:nvPr/>
        </p:nvSpPr>
        <p:spPr bwMode="auto">
          <a:xfrm>
            <a:off x="1763736" y="0"/>
            <a:ext cx="541813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Faraday’s Law (cont.)</a:t>
            </a:r>
          </a:p>
        </p:txBody>
      </p:sp>
      <p:sp>
        <p:nvSpPr>
          <p:cNvPr id="399421" name="Text Box 61"/>
          <p:cNvSpPr txBox="1">
            <a:spLocks noChangeArrowheads="1"/>
          </p:cNvSpPr>
          <p:nvPr/>
        </p:nvSpPr>
        <p:spPr bwMode="auto">
          <a:xfrm>
            <a:off x="5215908" y="5260004"/>
            <a:ext cx="3678709" cy="400110"/>
          </a:xfrm>
          <a:prstGeom prst="rect">
            <a:avLst/>
          </a:prstGeom>
          <a:noFill/>
          <a:ln w="12700">
            <a:noFill/>
            <a:miter lim="800000"/>
            <a:headEnd type="none" w="sm" len="sm"/>
            <a:tailEnd type="none" w="sm" len="sm"/>
          </a:ln>
          <a:effectLst/>
        </p:spPr>
        <p:txBody>
          <a:bodyPr wrap="square">
            <a:spAutoFit/>
          </a:bodyPr>
          <a:lstStyle/>
          <a:p>
            <a:r>
              <a:rPr lang="en-US" sz="2000" dirty="0">
                <a:solidFill>
                  <a:schemeClr val="bg1"/>
                </a:solidFill>
              </a:rPr>
              <a:t>(See appendix for </a:t>
            </a:r>
            <a:r>
              <a:rPr lang="en-US" sz="2000" dirty="0" smtClean="0">
                <a:solidFill>
                  <a:schemeClr val="bg1"/>
                </a:solidFill>
              </a:rPr>
              <a:t>derivation.) </a:t>
            </a:r>
            <a:endParaRPr lang="en-US" sz="2000" dirty="0">
              <a:solidFill>
                <a:schemeClr val="bg1"/>
              </a:solidFill>
            </a:endParaRPr>
          </a:p>
        </p:txBody>
      </p:sp>
      <p:grpSp>
        <p:nvGrpSpPr>
          <p:cNvPr id="45" name="Group 44"/>
          <p:cNvGrpSpPr/>
          <p:nvPr/>
        </p:nvGrpSpPr>
        <p:grpSpPr>
          <a:xfrm>
            <a:off x="1194192" y="3444896"/>
            <a:ext cx="3209926" cy="2538412"/>
            <a:chOff x="3783013" y="1319213"/>
            <a:chExt cx="3209926" cy="2538412"/>
          </a:xfrm>
        </p:grpSpPr>
        <p:sp>
          <p:nvSpPr>
            <p:cNvPr id="46" name="Freeform 45"/>
            <p:cNvSpPr>
              <a:spLocks/>
            </p:cNvSpPr>
            <p:nvPr/>
          </p:nvSpPr>
          <p:spPr bwMode="auto">
            <a:xfrm>
              <a:off x="3854451" y="1968500"/>
              <a:ext cx="3087688" cy="1416050"/>
            </a:xfrm>
            <a:custGeom>
              <a:avLst/>
              <a:gdLst/>
              <a:ahLst/>
              <a:cxnLst>
                <a:cxn ang="0">
                  <a:pos x="2691" y="674"/>
                </a:cxn>
                <a:cxn ang="0">
                  <a:pos x="2621" y="748"/>
                </a:cxn>
                <a:cxn ang="0">
                  <a:pos x="2504" y="820"/>
                </a:cxn>
                <a:cxn ang="0">
                  <a:pos x="2336" y="907"/>
                </a:cxn>
                <a:cxn ang="0">
                  <a:pos x="1916" y="1012"/>
                </a:cxn>
                <a:cxn ang="0">
                  <a:pos x="1463" y="1030"/>
                </a:cxn>
                <a:cxn ang="0">
                  <a:pos x="933" y="1004"/>
                </a:cxn>
                <a:cxn ang="0">
                  <a:pos x="472" y="989"/>
                </a:cxn>
                <a:cxn ang="0">
                  <a:pos x="180" y="935"/>
                </a:cxn>
                <a:cxn ang="0">
                  <a:pos x="11" y="812"/>
                </a:cxn>
                <a:cxn ang="0">
                  <a:pos x="249" y="344"/>
                </a:cxn>
                <a:cxn ang="0">
                  <a:pos x="549" y="167"/>
                </a:cxn>
                <a:cxn ang="0">
                  <a:pos x="894" y="59"/>
                </a:cxn>
                <a:cxn ang="0">
                  <a:pos x="1340" y="6"/>
                </a:cxn>
                <a:cxn ang="0">
                  <a:pos x="1831" y="29"/>
                </a:cxn>
                <a:cxn ang="0">
                  <a:pos x="2353" y="182"/>
                </a:cxn>
                <a:cxn ang="0">
                  <a:pos x="2615" y="459"/>
                </a:cxn>
                <a:cxn ang="0">
                  <a:pos x="2691" y="674"/>
                </a:cxn>
              </a:cxnLst>
              <a:rect l="0" t="0" r="r" b="b"/>
              <a:pathLst>
                <a:path w="2691" h="1032">
                  <a:moveTo>
                    <a:pt x="2691" y="674"/>
                  </a:moveTo>
                  <a:cubicBezTo>
                    <a:pt x="2679" y="686"/>
                    <a:pt x="2652" y="724"/>
                    <a:pt x="2621" y="748"/>
                  </a:cubicBezTo>
                  <a:cubicBezTo>
                    <a:pt x="2590" y="772"/>
                    <a:pt x="2551" y="794"/>
                    <a:pt x="2504" y="820"/>
                  </a:cubicBezTo>
                  <a:cubicBezTo>
                    <a:pt x="2457" y="846"/>
                    <a:pt x="2434" y="875"/>
                    <a:pt x="2336" y="907"/>
                  </a:cubicBezTo>
                  <a:cubicBezTo>
                    <a:pt x="2238" y="939"/>
                    <a:pt x="2061" y="992"/>
                    <a:pt x="1916" y="1012"/>
                  </a:cubicBezTo>
                  <a:cubicBezTo>
                    <a:pt x="1771" y="1032"/>
                    <a:pt x="1627" y="1031"/>
                    <a:pt x="1463" y="1030"/>
                  </a:cubicBezTo>
                  <a:cubicBezTo>
                    <a:pt x="1299" y="1029"/>
                    <a:pt x="1098" y="1011"/>
                    <a:pt x="933" y="1004"/>
                  </a:cubicBezTo>
                  <a:cubicBezTo>
                    <a:pt x="768" y="997"/>
                    <a:pt x="597" y="1000"/>
                    <a:pt x="472" y="989"/>
                  </a:cubicBezTo>
                  <a:cubicBezTo>
                    <a:pt x="347" y="978"/>
                    <a:pt x="257" y="964"/>
                    <a:pt x="180" y="935"/>
                  </a:cubicBezTo>
                  <a:cubicBezTo>
                    <a:pt x="103" y="906"/>
                    <a:pt x="0" y="910"/>
                    <a:pt x="11" y="812"/>
                  </a:cubicBezTo>
                  <a:cubicBezTo>
                    <a:pt x="22" y="714"/>
                    <a:pt x="159" y="451"/>
                    <a:pt x="249" y="344"/>
                  </a:cubicBezTo>
                  <a:cubicBezTo>
                    <a:pt x="339" y="237"/>
                    <a:pt x="442" y="214"/>
                    <a:pt x="549" y="167"/>
                  </a:cubicBezTo>
                  <a:cubicBezTo>
                    <a:pt x="656" y="120"/>
                    <a:pt x="762" y="86"/>
                    <a:pt x="894" y="59"/>
                  </a:cubicBezTo>
                  <a:cubicBezTo>
                    <a:pt x="1026" y="32"/>
                    <a:pt x="1184" y="11"/>
                    <a:pt x="1340" y="6"/>
                  </a:cubicBezTo>
                  <a:cubicBezTo>
                    <a:pt x="1496" y="1"/>
                    <a:pt x="1662" y="0"/>
                    <a:pt x="1831" y="29"/>
                  </a:cubicBezTo>
                  <a:cubicBezTo>
                    <a:pt x="2000" y="58"/>
                    <a:pt x="2222" y="110"/>
                    <a:pt x="2353" y="182"/>
                  </a:cubicBezTo>
                  <a:cubicBezTo>
                    <a:pt x="2484" y="254"/>
                    <a:pt x="2559" y="377"/>
                    <a:pt x="2615" y="459"/>
                  </a:cubicBezTo>
                  <a:cubicBezTo>
                    <a:pt x="2671" y="541"/>
                    <a:pt x="2675" y="629"/>
                    <a:pt x="2691" y="674"/>
                  </a:cubicBezTo>
                </a:path>
              </a:pathLst>
            </a:custGeom>
            <a:solidFill>
              <a:srgbClr val="99CCFF">
                <a:alpha val="36000"/>
              </a:srgbClr>
            </a:solidFill>
            <a:ln w="28575" cap="flat" cmpd="sng">
              <a:solidFill>
                <a:schemeClr val="bg2"/>
              </a:solidFill>
              <a:prstDash val="solid"/>
              <a:round/>
              <a:headEnd type="none" w="sm" len="sm"/>
              <a:tailEnd type="none" w="sm" len="sm"/>
            </a:ln>
            <a:effectLst/>
          </p:spPr>
          <p:txBody>
            <a:bodyPr wrap="none"/>
            <a:lstStyle/>
            <a:p>
              <a:endParaRPr lang="en-US"/>
            </a:p>
          </p:txBody>
        </p:sp>
        <p:sp>
          <p:nvSpPr>
            <p:cNvPr id="47" name="Freeform 59"/>
            <p:cNvSpPr>
              <a:spLocks/>
            </p:cNvSpPr>
            <p:nvPr/>
          </p:nvSpPr>
          <p:spPr bwMode="auto">
            <a:xfrm rot="21299214">
              <a:off x="4498976" y="2355850"/>
              <a:ext cx="1239838" cy="12700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48" name="AutoShape 21"/>
            <p:cNvSpPr>
              <a:spLocks noChangeArrowheads="1"/>
            </p:cNvSpPr>
            <p:nvPr/>
          </p:nvSpPr>
          <p:spPr bwMode="auto">
            <a:xfrm rot="18911218">
              <a:off x="6473826" y="2020888"/>
              <a:ext cx="519113"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9" name="AutoShape 22"/>
            <p:cNvSpPr>
              <a:spLocks noChangeArrowheads="1"/>
            </p:cNvSpPr>
            <p:nvPr/>
          </p:nvSpPr>
          <p:spPr bwMode="auto">
            <a:xfrm rot="13016338">
              <a:off x="3783013" y="1992313"/>
              <a:ext cx="604838"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50" name="Oval 24"/>
            <p:cNvSpPr>
              <a:spLocks noChangeArrowheads="1"/>
            </p:cNvSpPr>
            <p:nvPr/>
          </p:nvSpPr>
          <p:spPr bwMode="auto">
            <a:xfrm>
              <a:off x="6054726" y="292735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51" name="Oval 25"/>
            <p:cNvSpPr>
              <a:spLocks noChangeArrowheads="1"/>
            </p:cNvSpPr>
            <p:nvPr/>
          </p:nvSpPr>
          <p:spPr bwMode="auto">
            <a:xfrm>
              <a:off x="6427788" y="228600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52" name="Oval 26"/>
            <p:cNvSpPr>
              <a:spLocks noChangeArrowheads="1"/>
            </p:cNvSpPr>
            <p:nvPr/>
          </p:nvSpPr>
          <p:spPr bwMode="auto">
            <a:xfrm>
              <a:off x="4397376" y="231140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53" name="Oval 27"/>
            <p:cNvSpPr>
              <a:spLocks noChangeArrowheads="1"/>
            </p:cNvSpPr>
            <p:nvPr/>
          </p:nvSpPr>
          <p:spPr bwMode="auto">
            <a:xfrm>
              <a:off x="4856163" y="2921000"/>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54" name="Oval 29"/>
            <p:cNvSpPr>
              <a:spLocks noChangeArrowheads="1"/>
            </p:cNvSpPr>
            <p:nvPr/>
          </p:nvSpPr>
          <p:spPr bwMode="auto">
            <a:xfrm>
              <a:off x="5419726" y="2024063"/>
              <a:ext cx="106363" cy="88900"/>
            </a:xfrm>
            <a:prstGeom prst="ellipse">
              <a:avLst/>
            </a:prstGeom>
            <a:solidFill>
              <a:schemeClr val="accent1"/>
            </a:solidFill>
            <a:ln w="12700">
              <a:solidFill>
                <a:schemeClr val="bg2"/>
              </a:solidFill>
              <a:round/>
              <a:headEnd type="none" w="sm" len="sm"/>
              <a:tailEnd type="none" w="sm" len="sm"/>
            </a:ln>
            <a:effectLst/>
          </p:spPr>
          <p:txBody>
            <a:bodyPr wrap="none" anchor="ctr"/>
            <a:lstStyle/>
            <a:p>
              <a:endParaRPr lang="en-US"/>
            </a:p>
          </p:txBody>
        </p:sp>
        <p:sp>
          <p:nvSpPr>
            <p:cNvPr id="55" name="AutoShape 30"/>
            <p:cNvSpPr>
              <a:spLocks noChangeArrowheads="1"/>
            </p:cNvSpPr>
            <p:nvPr/>
          </p:nvSpPr>
          <p:spPr bwMode="auto">
            <a:xfrm rot="18417217">
              <a:off x="5376863" y="16240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56" name="Text Box 35"/>
            <p:cNvSpPr txBox="1">
              <a:spLocks noChangeArrowheads="1"/>
            </p:cNvSpPr>
            <p:nvPr/>
          </p:nvSpPr>
          <p:spPr bwMode="auto">
            <a:xfrm>
              <a:off x="6376988" y="1374775"/>
              <a:ext cx="398463" cy="457200"/>
            </a:xfrm>
            <a:prstGeom prst="rect">
              <a:avLst/>
            </a:prstGeom>
            <a:noFill/>
            <a:ln w="12700">
              <a:noFill/>
              <a:miter lim="800000"/>
              <a:headEnd type="none" w="sm" len="sm"/>
              <a:tailEnd type="none" w="sm" len="sm"/>
            </a:ln>
            <a:effectLst/>
          </p:spPr>
          <p:txBody>
            <a:bodyPr wrap="none">
              <a:spAutoFit/>
            </a:bodyPr>
            <a:lstStyle/>
            <a:p>
              <a:r>
                <a:rPr lang="en-US" sz="2400" i="1" u="sng">
                  <a:solidFill>
                    <a:schemeClr val="hlink"/>
                  </a:solidFill>
                  <a:latin typeface="Times New Roman" pitchFamily="18" charset="0"/>
                </a:rPr>
                <a:t>v</a:t>
              </a:r>
              <a:r>
                <a:rPr lang="en-US" sz="2400" i="1" baseline="-25000">
                  <a:solidFill>
                    <a:schemeClr val="hlink"/>
                  </a:solidFill>
                  <a:latin typeface="Times New Roman" pitchFamily="18" charset="0"/>
                </a:rPr>
                <a:t>s</a:t>
              </a:r>
            </a:p>
          </p:txBody>
        </p:sp>
        <p:sp>
          <p:nvSpPr>
            <p:cNvPr id="57" name="Freeform 44"/>
            <p:cNvSpPr>
              <a:spLocks/>
            </p:cNvSpPr>
            <p:nvPr/>
          </p:nvSpPr>
          <p:spPr bwMode="auto">
            <a:xfrm>
              <a:off x="3863976" y="2624138"/>
              <a:ext cx="3114675" cy="749300"/>
            </a:xfrm>
            <a:custGeom>
              <a:avLst/>
              <a:gdLst/>
              <a:ahLst/>
              <a:cxnLst>
                <a:cxn ang="0">
                  <a:pos x="1347" y="34"/>
                </a:cxn>
                <a:cxn ang="0">
                  <a:pos x="584" y="134"/>
                </a:cxn>
                <a:cxn ang="0">
                  <a:pos x="256" y="180"/>
                </a:cxn>
                <a:cxn ang="0">
                  <a:pos x="3" y="334"/>
                </a:cxn>
                <a:cxn ang="0">
                  <a:pos x="240" y="472"/>
                </a:cxn>
                <a:cxn ang="0">
                  <a:pos x="778" y="510"/>
                </a:cxn>
                <a:cxn ang="0">
                  <a:pos x="1347" y="541"/>
                </a:cxn>
                <a:cxn ang="0">
                  <a:pos x="1866" y="533"/>
                </a:cxn>
                <a:cxn ang="0">
                  <a:pos x="2215" y="464"/>
                </a:cxn>
                <a:cxn ang="0">
                  <a:pos x="2414" y="387"/>
                </a:cxn>
                <a:cxn ang="0">
                  <a:pos x="2675" y="188"/>
                </a:cxn>
                <a:cxn ang="0">
                  <a:pos x="2179" y="26"/>
                </a:cxn>
                <a:cxn ang="0">
                  <a:pos x="1347" y="34"/>
                </a:cxn>
              </a:cxnLst>
              <a:rect l="0" t="0" r="r" b="b"/>
              <a:pathLst>
                <a:path w="2714" h="546">
                  <a:moveTo>
                    <a:pt x="1347" y="34"/>
                  </a:moveTo>
                  <a:cubicBezTo>
                    <a:pt x="1050" y="49"/>
                    <a:pt x="766" y="110"/>
                    <a:pt x="584" y="134"/>
                  </a:cubicBezTo>
                  <a:cubicBezTo>
                    <a:pt x="402" y="158"/>
                    <a:pt x="352" y="147"/>
                    <a:pt x="256" y="180"/>
                  </a:cubicBezTo>
                  <a:cubicBezTo>
                    <a:pt x="159" y="213"/>
                    <a:pt x="6" y="285"/>
                    <a:pt x="3" y="334"/>
                  </a:cubicBezTo>
                  <a:cubicBezTo>
                    <a:pt x="0" y="383"/>
                    <a:pt x="111" y="443"/>
                    <a:pt x="240" y="472"/>
                  </a:cubicBezTo>
                  <a:cubicBezTo>
                    <a:pt x="369" y="501"/>
                    <a:pt x="594" y="499"/>
                    <a:pt x="778" y="510"/>
                  </a:cubicBezTo>
                  <a:cubicBezTo>
                    <a:pt x="962" y="521"/>
                    <a:pt x="1166" y="537"/>
                    <a:pt x="1347" y="541"/>
                  </a:cubicBezTo>
                  <a:cubicBezTo>
                    <a:pt x="1528" y="545"/>
                    <a:pt x="1721" y="546"/>
                    <a:pt x="1866" y="533"/>
                  </a:cubicBezTo>
                  <a:cubicBezTo>
                    <a:pt x="2011" y="520"/>
                    <a:pt x="2124" y="488"/>
                    <a:pt x="2215" y="464"/>
                  </a:cubicBezTo>
                  <a:cubicBezTo>
                    <a:pt x="2306" y="440"/>
                    <a:pt x="2337" y="433"/>
                    <a:pt x="2414" y="387"/>
                  </a:cubicBezTo>
                  <a:cubicBezTo>
                    <a:pt x="2491" y="341"/>
                    <a:pt x="2714" y="248"/>
                    <a:pt x="2675" y="188"/>
                  </a:cubicBezTo>
                  <a:cubicBezTo>
                    <a:pt x="2636" y="128"/>
                    <a:pt x="2400" y="52"/>
                    <a:pt x="2179" y="26"/>
                  </a:cubicBezTo>
                  <a:cubicBezTo>
                    <a:pt x="1958" y="0"/>
                    <a:pt x="1520" y="32"/>
                    <a:pt x="1347" y="34"/>
                  </a:cubicBezTo>
                  <a:close/>
                </a:path>
              </a:pathLst>
            </a:custGeom>
            <a:noFill/>
            <a:ln w="19050" cap="flat" cmpd="sng">
              <a:solidFill>
                <a:srgbClr val="969696"/>
              </a:solidFill>
              <a:prstDash val="dash"/>
              <a:round/>
              <a:headEnd type="none" w="sm" len="sm"/>
              <a:tailEnd type="none" w="sm" len="sm"/>
            </a:ln>
            <a:effectLst/>
          </p:spPr>
          <p:txBody>
            <a:bodyPr wrap="none"/>
            <a:lstStyle/>
            <a:p>
              <a:endParaRPr lang="en-US"/>
            </a:p>
          </p:txBody>
        </p:sp>
        <p:sp>
          <p:nvSpPr>
            <p:cNvPr id="58" name="Line 46"/>
            <p:cNvSpPr>
              <a:spLocks noChangeShapeType="1"/>
            </p:cNvSpPr>
            <p:nvPr/>
          </p:nvSpPr>
          <p:spPr bwMode="auto">
            <a:xfrm flipV="1">
              <a:off x="5699126" y="3372592"/>
              <a:ext cx="250412" cy="4783"/>
            </a:xfrm>
            <a:prstGeom prst="line">
              <a:avLst/>
            </a:prstGeom>
            <a:noFill/>
            <a:ln w="12700">
              <a:solidFill>
                <a:schemeClr val="bg2"/>
              </a:solidFill>
              <a:round/>
              <a:headEnd type="none" w="sm" len="sm"/>
              <a:tailEnd type="triangle" w="lg" len="lg"/>
            </a:ln>
            <a:effectLst/>
          </p:spPr>
          <p:txBody>
            <a:bodyPr wrap="none"/>
            <a:lstStyle/>
            <a:p>
              <a:endParaRPr lang="en-US"/>
            </a:p>
          </p:txBody>
        </p:sp>
        <p:sp>
          <p:nvSpPr>
            <p:cNvPr id="59" name="Rectangle 47"/>
            <p:cNvSpPr>
              <a:spLocks noChangeArrowheads="1"/>
            </p:cNvSpPr>
            <p:nvPr/>
          </p:nvSpPr>
          <p:spPr bwMode="auto">
            <a:xfrm>
              <a:off x="5505451" y="3400425"/>
              <a:ext cx="387350" cy="457200"/>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sym typeface="Symbol" pitchFamily="18" charset="2"/>
                </a:rPr>
                <a:t>C</a:t>
              </a:r>
              <a:endParaRPr lang="en-US" sz="2400" baseline="-25000" dirty="0">
                <a:solidFill>
                  <a:schemeClr val="bg2"/>
                </a:solidFill>
                <a:latin typeface="Times New Roman" pitchFamily="18" charset="0"/>
              </a:endParaRPr>
            </a:p>
          </p:txBody>
        </p:sp>
        <p:sp>
          <p:nvSpPr>
            <p:cNvPr id="60" name="Freeform 57"/>
            <p:cNvSpPr>
              <a:spLocks/>
            </p:cNvSpPr>
            <p:nvPr/>
          </p:nvSpPr>
          <p:spPr bwMode="auto">
            <a:xfrm rot="21299214">
              <a:off x="4164013" y="2957513"/>
              <a:ext cx="1949450" cy="206375"/>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61" name="Freeform 58"/>
            <p:cNvSpPr>
              <a:spLocks/>
            </p:cNvSpPr>
            <p:nvPr/>
          </p:nvSpPr>
          <p:spPr bwMode="auto">
            <a:xfrm rot="21299214">
              <a:off x="4330701" y="2736850"/>
              <a:ext cx="1666875" cy="176212"/>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62" name="AutoShape 20"/>
            <p:cNvSpPr>
              <a:spLocks noChangeArrowheads="1"/>
            </p:cNvSpPr>
            <p:nvPr/>
          </p:nvSpPr>
          <p:spPr bwMode="auto">
            <a:xfrm rot="19127253">
              <a:off x="6088063" y="2668588"/>
              <a:ext cx="55880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63" name="AutoShape 23"/>
            <p:cNvSpPr>
              <a:spLocks noChangeArrowheads="1"/>
            </p:cNvSpPr>
            <p:nvPr/>
          </p:nvSpPr>
          <p:spPr bwMode="auto">
            <a:xfrm rot="11850326">
              <a:off x="3938588" y="2725738"/>
              <a:ext cx="827088"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sp>
        <p:nvSpPr>
          <p:cNvPr id="27" name="TextBox 26"/>
          <p:cNvSpPr txBox="1"/>
          <p:nvPr/>
        </p:nvSpPr>
        <p:spPr>
          <a:xfrm>
            <a:off x="5036024" y="3411941"/>
            <a:ext cx="2164375" cy="369332"/>
          </a:xfrm>
          <a:prstGeom prst="rect">
            <a:avLst/>
          </a:prstGeom>
          <a:noFill/>
        </p:spPr>
        <p:txBody>
          <a:bodyPr wrap="none" rtlCol="0">
            <a:spAutoFit/>
          </a:bodyPr>
          <a:lstStyle/>
          <a:p>
            <a:r>
              <a:rPr lang="en-US" dirty="0" smtClean="0">
                <a:solidFill>
                  <a:schemeClr val="bg2"/>
                </a:solidFill>
              </a:rPr>
              <a:t>“Helmholtz identity”</a:t>
            </a:r>
            <a:endParaRPr lang="en-US" dirty="0">
              <a:solidFill>
                <a:schemeClr val="bg2"/>
              </a:solidFill>
            </a:endParaRPr>
          </a:p>
        </p:txBody>
      </p:sp>
      <p:sp>
        <p:nvSpPr>
          <p:cNvPr id="28" name="Slide Number Placeholder 27"/>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32</a:t>
            </a:fld>
            <a:endParaRPr lang="en-US" kern="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Text Box 1027"/>
          <p:cNvSpPr txBox="1">
            <a:spLocks noChangeArrowheads="1"/>
          </p:cNvSpPr>
          <p:nvPr/>
        </p:nvSpPr>
        <p:spPr bwMode="auto">
          <a:xfrm>
            <a:off x="1338463" y="1341483"/>
            <a:ext cx="124142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Start with</a:t>
            </a:r>
          </a:p>
        </p:txBody>
      </p:sp>
      <p:graphicFrame>
        <p:nvGraphicFramePr>
          <p:cNvPr id="381960" name="Object 1032"/>
          <p:cNvGraphicFramePr>
            <a:graphicFrameLocks noChangeAspect="1"/>
          </p:cNvGraphicFramePr>
          <p:nvPr/>
        </p:nvGraphicFramePr>
        <p:xfrm>
          <a:off x="2152650" y="3319508"/>
          <a:ext cx="4581525" cy="1055687"/>
        </p:xfrm>
        <a:graphic>
          <a:graphicData uri="http://schemas.openxmlformats.org/presentationml/2006/ole">
            <p:oleObj spid="_x0000_s381960" name="Equation" r:id="rId4" imgW="1930320" imgH="444240" progId="Equation.DSMT4">
              <p:embed/>
            </p:oleObj>
          </a:graphicData>
        </a:graphic>
      </p:graphicFrame>
      <p:graphicFrame>
        <p:nvGraphicFramePr>
          <p:cNvPr id="381962" name="Object 1034"/>
          <p:cNvGraphicFramePr>
            <a:graphicFrameLocks noChangeAspect="1"/>
          </p:cNvGraphicFramePr>
          <p:nvPr/>
        </p:nvGraphicFramePr>
        <p:xfrm>
          <a:off x="2463800" y="5068888"/>
          <a:ext cx="4257675" cy="1182687"/>
        </p:xfrm>
        <a:graphic>
          <a:graphicData uri="http://schemas.openxmlformats.org/presentationml/2006/ole">
            <p:oleObj spid="_x0000_s381962" name="Equation" r:id="rId5" imgW="1600200" imgH="444240" progId="Equation.DSMT4">
              <p:embed/>
            </p:oleObj>
          </a:graphicData>
        </a:graphic>
      </p:graphicFrame>
      <p:graphicFrame>
        <p:nvGraphicFramePr>
          <p:cNvPr id="381965" name="Object 1037"/>
          <p:cNvGraphicFramePr>
            <a:graphicFrameLocks noChangeAspect="1"/>
          </p:cNvGraphicFramePr>
          <p:nvPr/>
        </p:nvGraphicFramePr>
        <p:xfrm>
          <a:off x="2822575" y="1097008"/>
          <a:ext cx="3076575" cy="979487"/>
        </p:xfrm>
        <a:graphic>
          <a:graphicData uri="http://schemas.openxmlformats.org/presentationml/2006/ole">
            <p:oleObj spid="_x0000_s381965" name="Equation" r:id="rId6" imgW="1396800" imgH="444240" progId="Equation.DSMT4">
              <p:embed/>
            </p:oleObj>
          </a:graphicData>
        </a:graphic>
      </p:graphicFrame>
      <p:graphicFrame>
        <p:nvGraphicFramePr>
          <p:cNvPr id="381966" name="Object 1038"/>
          <p:cNvGraphicFramePr>
            <a:graphicFrameLocks noChangeAspect="1"/>
          </p:cNvGraphicFramePr>
          <p:nvPr/>
        </p:nvGraphicFramePr>
        <p:xfrm>
          <a:off x="2500313" y="2235245"/>
          <a:ext cx="5435600" cy="936625"/>
        </p:xfrm>
        <a:graphic>
          <a:graphicData uri="http://schemas.openxmlformats.org/presentationml/2006/ole">
            <p:oleObj spid="_x0000_s381966" name="Equation" r:id="rId7" imgW="2577960" imgH="444240" progId="Equation.DSMT4">
              <p:embed/>
            </p:oleObj>
          </a:graphicData>
        </a:graphic>
      </p:graphicFrame>
      <p:sp>
        <p:nvSpPr>
          <p:cNvPr id="381967" name="Text Box 1039"/>
          <p:cNvSpPr txBox="1">
            <a:spLocks noChangeArrowheads="1"/>
          </p:cNvSpPr>
          <p:nvPr/>
        </p:nvSpPr>
        <p:spPr bwMode="auto">
          <a:xfrm>
            <a:off x="1019813" y="3576745"/>
            <a:ext cx="919162"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Hence</a:t>
            </a:r>
          </a:p>
        </p:txBody>
      </p:sp>
      <p:sp>
        <p:nvSpPr>
          <p:cNvPr id="381968" name="Text Box 1040"/>
          <p:cNvSpPr txBox="1">
            <a:spLocks noChangeArrowheads="1"/>
          </p:cNvSpPr>
          <p:nvPr/>
        </p:nvSpPr>
        <p:spPr bwMode="auto">
          <a:xfrm>
            <a:off x="967550" y="2436095"/>
            <a:ext cx="124301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Then use</a:t>
            </a:r>
          </a:p>
        </p:txBody>
      </p:sp>
      <p:sp>
        <p:nvSpPr>
          <p:cNvPr id="381969" name="Text Box 1041"/>
          <p:cNvSpPr txBox="1">
            <a:spLocks noChangeArrowheads="1"/>
          </p:cNvSpPr>
          <p:nvPr/>
        </p:nvSpPr>
        <p:spPr bwMode="auto">
          <a:xfrm>
            <a:off x="1879323" y="4776788"/>
            <a:ext cx="4095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or</a:t>
            </a:r>
          </a:p>
        </p:txBody>
      </p:sp>
      <p:sp>
        <p:nvSpPr>
          <p:cNvPr id="381971" name="Text Box 1043"/>
          <p:cNvSpPr txBox="1">
            <a:spLocks noChangeArrowheads="1"/>
          </p:cNvSpPr>
          <p:nvPr/>
        </p:nvSpPr>
        <p:spPr bwMode="auto">
          <a:xfrm>
            <a:off x="1791031" y="0"/>
            <a:ext cx="541813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Faraday’s Law (cont.)</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33</a:t>
            </a:fld>
            <a:endParaRPr lang="en-US" kern="0" dirty="0" smtClean="0"/>
          </a:p>
        </p:txBody>
      </p:sp>
      <p:sp>
        <p:nvSpPr>
          <p:cNvPr id="12" name="TextBox 11"/>
          <p:cNvSpPr txBox="1"/>
          <p:nvPr/>
        </p:nvSpPr>
        <p:spPr>
          <a:xfrm>
            <a:off x="6578221" y="3016156"/>
            <a:ext cx="2164375" cy="369332"/>
          </a:xfrm>
          <a:prstGeom prst="rect">
            <a:avLst/>
          </a:prstGeom>
          <a:noFill/>
        </p:spPr>
        <p:txBody>
          <a:bodyPr wrap="none" rtlCol="0">
            <a:spAutoFit/>
          </a:bodyPr>
          <a:lstStyle/>
          <a:p>
            <a:r>
              <a:rPr lang="en-US" dirty="0" smtClean="0">
                <a:solidFill>
                  <a:schemeClr val="bg2"/>
                </a:solidFill>
              </a:rPr>
              <a:t>“Helmholtz identity”</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5" name="Rectangle 11"/>
          <p:cNvSpPr>
            <a:spLocks noChangeArrowheads="1"/>
          </p:cNvSpPr>
          <p:nvPr/>
        </p:nvSpPr>
        <p:spPr bwMode="auto">
          <a:xfrm>
            <a:off x="2265363" y="2765656"/>
            <a:ext cx="4692650" cy="12319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00386" name="Rectangle 2"/>
          <p:cNvSpPr>
            <a:spLocks noChangeArrowheads="1"/>
          </p:cNvSpPr>
          <p:nvPr/>
        </p:nvSpPr>
        <p:spPr bwMode="auto">
          <a:xfrm>
            <a:off x="3138942" y="4925563"/>
            <a:ext cx="2811462" cy="13509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400390" name="Object 6"/>
          <p:cNvGraphicFramePr>
            <a:graphicFrameLocks noChangeAspect="1"/>
          </p:cNvGraphicFramePr>
          <p:nvPr/>
        </p:nvGraphicFramePr>
        <p:xfrm>
          <a:off x="2537279" y="1130753"/>
          <a:ext cx="4000500" cy="1111250"/>
        </p:xfrm>
        <a:graphic>
          <a:graphicData uri="http://schemas.openxmlformats.org/presentationml/2006/ole">
            <p:oleObj spid="_x0000_s400390" name="Equation" r:id="rId4" imgW="1600200" imgH="444240" progId="Equation.DSMT4">
              <p:embed/>
            </p:oleObj>
          </a:graphicData>
        </a:graphic>
      </p:graphicFrame>
      <p:graphicFrame>
        <p:nvGraphicFramePr>
          <p:cNvPr id="400391" name="Object 7"/>
          <p:cNvGraphicFramePr>
            <a:graphicFrameLocks noChangeAspect="1"/>
          </p:cNvGraphicFramePr>
          <p:nvPr/>
        </p:nvGraphicFramePr>
        <p:xfrm>
          <a:off x="3336925" y="5059363"/>
          <a:ext cx="2365375" cy="1095375"/>
        </p:xfrm>
        <a:graphic>
          <a:graphicData uri="http://schemas.openxmlformats.org/presentationml/2006/ole">
            <p:oleObj spid="_x0000_s400391" name="Equation" r:id="rId5" imgW="850680" imgH="393480" progId="Equation.DSMT4">
              <p:embed/>
            </p:oleObj>
          </a:graphicData>
        </a:graphic>
      </p:graphicFrame>
      <p:graphicFrame>
        <p:nvGraphicFramePr>
          <p:cNvPr id="400393" name="Object 9"/>
          <p:cNvGraphicFramePr>
            <a:graphicFrameLocks noChangeAspect="1"/>
          </p:cNvGraphicFramePr>
          <p:nvPr/>
        </p:nvGraphicFramePr>
        <p:xfrm>
          <a:off x="2654300" y="2951163"/>
          <a:ext cx="4000500" cy="984250"/>
        </p:xfrm>
        <a:graphic>
          <a:graphicData uri="http://schemas.openxmlformats.org/presentationml/2006/ole">
            <p:oleObj spid="_x0000_s400393" name="Equation" r:id="rId6" imgW="1600200" imgH="393480" progId="Equation.DSMT4">
              <p:embed/>
            </p:oleObj>
          </a:graphicData>
        </a:graphic>
      </p:graphicFrame>
      <p:sp>
        <p:nvSpPr>
          <p:cNvPr id="400394" name="Text Box 10"/>
          <p:cNvSpPr txBox="1">
            <a:spLocks noChangeArrowheads="1"/>
          </p:cNvSpPr>
          <p:nvPr/>
        </p:nvSpPr>
        <p:spPr bwMode="auto">
          <a:xfrm>
            <a:off x="1054554" y="2444754"/>
            <a:ext cx="91916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Define</a:t>
            </a:r>
          </a:p>
        </p:txBody>
      </p:sp>
      <p:sp>
        <p:nvSpPr>
          <p:cNvPr id="400396" name="Text Box 12"/>
          <p:cNvSpPr txBox="1">
            <a:spLocks noChangeArrowheads="1"/>
          </p:cNvSpPr>
          <p:nvPr/>
        </p:nvSpPr>
        <p:spPr bwMode="auto">
          <a:xfrm>
            <a:off x="2016175" y="4614660"/>
            <a:ext cx="763587"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Then</a:t>
            </a:r>
          </a:p>
        </p:txBody>
      </p:sp>
      <p:sp>
        <p:nvSpPr>
          <p:cNvPr id="400398" name="Text Box 14"/>
          <p:cNvSpPr txBox="1">
            <a:spLocks noChangeArrowheads="1"/>
          </p:cNvSpPr>
          <p:nvPr/>
        </p:nvSpPr>
        <p:spPr bwMode="auto">
          <a:xfrm>
            <a:off x="1818327" y="0"/>
            <a:ext cx="541813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Faraday’s Law (cont.)</a:t>
            </a: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34</a:t>
            </a:fld>
            <a:endParaRPr lang="en-US" kern="0" dirty="0" smtClean="0"/>
          </a:p>
        </p:txBody>
      </p:sp>
      <p:sp>
        <p:nvSpPr>
          <p:cNvPr id="11" name="TextBox 10"/>
          <p:cNvSpPr txBox="1"/>
          <p:nvPr/>
        </p:nvSpPr>
        <p:spPr>
          <a:xfrm>
            <a:off x="7172695" y="3050972"/>
            <a:ext cx="1733798" cy="646331"/>
          </a:xfrm>
          <a:prstGeom prst="rect">
            <a:avLst/>
          </a:prstGeom>
          <a:noFill/>
        </p:spPr>
        <p:txBody>
          <a:bodyPr wrap="square" rtlCol="0">
            <a:spAutoFit/>
          </a:bodyPr>
          <a:lstStyle/>
          <a:p>
            <a:r>
              <a:rPr lang="en-US" dirty="0" smtClean="0">
                <a:solidFill>
                  <a:schemeClr val="bg2"/>
                </a:solidFill>
              </a:rPr>
              <a:t>EMF around a closed path </a:t>
            </a:r>
            <a:r>
              <a:rPr lang="en-US" i="1" dirty="0" smtClean="0">
                <a:solidFill>
                  <a:schemeClr val="bg2"/>
                </a:solidFill>
                <a:latin typeface="+mn-lt"/>
              </a:rPr>
              <a:t>C</a:t>
            </a:r>
            <a:endParaRPr lang="en-US" i="1" dirty="0">
              <a:solidFill>
                <a:schemeClr val="bg2"/>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20" name="Rectangle 12"/>
          <p:cNvSpPr>
            <a:spLocks noChangeArrowheads="1"/>
          </p:cNvSpPr>
          <p:nvPr/>
        </p:nvSpPr>
        <p:spPr bwMode="auto">
          <a:xfrm>
            <a:off x="797173" y="939166"/>
            <a:ext cx="4692650" cy="12319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01410" name="Rectangle 2"/>
          <p:cNvSpPr>
            <a:spLocks noChangeArrowheads="1"/>
          </p:cNvSpPr>
          <p:nvPr/>
        </p:nvSpPr>
        <p:spPr bwMode="auto">
          <a:xfrm>
            <a:off x="424539" y="2610293"/>
            <a:ext cx="5344886" cy="12319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01412" name="Text Box 4"/>
          <p:cNvSpPr txBox="1">
            <a:spLocks noChangeArrowheads="1"/>
          </p:cNvSpPr>
          <p:nvPr/>
        </p:nvSpPr>
        <p:spPr bwMode="auto">
          <a:xfrm>
            <a:off x="200973"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Two Forms of Faraday’s Law</a:t>
            </a:r>
          </a:p>
        </p:txBody>
      </p:sp>
      <p:graphicFrame>
        <p:nvGraphicFramePr>
          <p:cNvPr id="401418" name="Object 10"/>
          <p:cNvGraphicFramePr>
            <a:graphicFrameLocks noChangeAspect="1"/>
          </p:cNvGraphicFramePr>
          <p:nvPr/>
        </p:nvGraphicFramePr>
        <p:xfrm>
          <a:off x="495750" y="2703966"/>
          <a:ext cx="5207000" cy="1111250"/>
        </p:xfrm>
        <a:graphic>
          <a:graphicData uri="http://schemas.openxmlformats.org/presentationml/2006/ole">
            <p:oleObj spid="_x0000_s401418" name="Equation" r:id="rId4" imgW="2082600" imgH="444240" progId="Equation.DSMT4">
              <p:embed/>
            </p:oleObj>
          </a:graphicData>
        </a:graphic>
      </p:graphicFrame>
      <p:graphicFrame>
        <p:nvGraphicFramePr>
          <p:cNvPr id="401419" name="Object 11"/>
          <p:cNvGraphicFramePr>
            <a:graphicFrameLocks noChangeAspect="1"/>
          </p:cNvGraphicFramePr>
          <p:nvPr/>
        </p:nvGraphicFramePr>
        <p:xfrm>
          <a:off x="902370" y="1022350"/>
          <a:ext cx="4348162" cy="1127125"/>
        </p:xfrm>
        <a:graphic>
          <a:graphicData uri="http://schemas.openxmlformats.org/presentationml/2006/ole">
            <p:oleObj spid="_x0000_s401419" name="Equation" r:id="rId5" imgW="1714320" imgH="444240" progId="Equation.DSMT4">
              <p:embed/>
            </p:oleObj>
          </a:graphicData>
        </a:graphic>
      </p:graphicFrame>
      <p:sp>
        <p:nvSpPr>
          <p:cNvPr id="401421" name="Text Box 13"/>
          <p:cNvSpPr txBox="1">
            <a:spLocks noChangeArrowheads="1"/>
          </p:cNvSpPr>
          <p:nvPr/>
        </p:nvSpPr>
        <p:spPr bwMode="auto">
          <a:xfrm>
            <a:off x="5737022" y="1193162"/>
            <a:ext cx="2851806" cy="707886"/>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The “direct” or “voltage”</a:t>
            </a:r>
          </a:p>
          <a:p>
            <a:r>
              <a:rPr lang="en-US" sz="2000" dirty="0" smtClean="0">
                <a:solidFill>
                  <a:schemeClr val="bg1"/>
                </a:solidFill>
              </a:rPr>
              <a:t>Form of Faraday’s </a:t>
            </a:r>
            <a:r>
              <a:rPr lang="en-US" sz="2000" dirty="0">
                <a:solidFill>
                  <a:schemeClr val="bg1"/>
                </a:solidFill>
              </a:rPr>
              <a:t>law</a:t>
            </a:r>
          </a:p>
        </p:txBody>
      </p:sp>
      <p:sp>
        <p:nvSpPr>
          <p:cNvPr id="401422" name="Text Box 14"/>
          <p:cNvSpPr txBox="1">
            <a:spLocks noChangeArrowheads="1"/>
          </p:cNvSpPr>
          <p:nvPr/>
        </p:nvSpPr>
        <p:spPr bwMode="auto">
          <a:xfrm>
            <a:off x="5802084" y="2908764"/>
            <a:ext cx="3254828" cy="707886"/>
          </a:xfrm>
          <a:prstGeom prst="rect">
            <a:avLst/>
          </a:prstGeom>
          <a:noFill/>
          <a:ln w="12700">
            <a:noFill/>
            <a:miter lim="800000"/>
            <a:headEnd type="none" w="sm" len="sm"/>
            <a:tailEnd type="none" w="sm" len="sm"/>
          </a:ln>
          <a:effectLst/>
        </p:spPr>
        <p:txBody>
          <a:bodyPr wrap="square">
            <a:spAutoFit/>
          </a:bodyPr>
          <a:lstStyle/>
          <a:p>
            <a:pPr algn="ctr"/>
            <a:r>
              <a:rPr lang="en-US" sz="2000" dirty="0" smtClean="0">
                <a:solidFill>
                  <a:schemeClr val="bg1"/>
                </a:solidFill>
              </a:rPr>
              <a:t>The “alternative” or “EMF” form of Faraday’s </a:t>
            </a:r>
            <a:r>
              <a:rPr lang="en-US" sz="2000" dirty="0">
                <a:solidFill>
                  <a:schemeClr val="bg1"/>
                </a:solidFill>
              </a:rPr>
              <a:t>law</a:t>
            </a:r>
          </a:p>
        </p:txBody>
      </p:sp>
      <p:sp>
        <p:nvSpPr>
          <p:cNvPr id="9" name="TextBox 8"/>
          <p:cNvSpPr txBox="1"/>
          <p:nvPr/>
        </p:nvSpPr>
        <p:spPr>
          <a:xfrm>
            <a:off x="418654" y="4208306"/>
            <a:ext cx="8507632" cy="646331"/>
          </a:xfrm>
          <a:prstGeom prst="rect">
            <a:avLst/>
          </a:prstGeom>
          <a:noFill/>
        </p:spPr>
        <p:txBody>
          <a:bodyPr wrap="square" rtlCol="0">
            <a:spAutoFit/>
          </a:bodyPr>
          <a:lstStyle/>
          <a:p>
            <a:r>
              <a:rPr lang="en-US" b="1" dirty="0" smtClean="0">
                <a:solidFill>
                  <a:schemeClr val="bg2"/>
                </a:solidFill>
              </a:rPr>
              <a:t>Note:</a:t>
            </a:r>
            <a:r>
              <a:rPr lang="en-US" dirty="0" smtClean="0">
                <a:solidFill>
                  <a:schemeClr val="bg2"/>
                </a:solidFill>
              </a:rPr>
              <a:t> The path </a:t>
            </a:r>
            <a:r>
              <a:rPr lang="en-US" i="1" dirty="0" smtClean="0">
                <a:solidFill>
                  <a:schemeClr val="bg2"/>
                </a:solidFill>
                <a:latin typeface="+mn-lt"/>
              </a:rPr>
              <a:t>C</a:t>
            </a:r>
            <a:r>
              <a:rPr lang="en-US" dirty="0" smtClean="0">
                <a:solidFill>
                  <a:schemeClr val="bg2"/>
                </a:solidFill>
              </a:rPr>
              <a:t> means </a:t>
            </a:r>
            <a:r>
              <a:rPr lang="en-US" i="1" dirty="0" smtClean="0">
                <a:solidFill>
                  <a:schemeClr val="bg2"/>
                </a:solidFill>
                <a:latin typeface="+mn-lt"/>
              </a:rPr>
              <a:t>C</a:t>
            </a:r>
            <a:r>
              <a:rPr lang="en-US" dirty="0" smtClean="0">
                <a:solidFill>
                  <a:schemeClr val="bg2"/>
                </a:solidFill>
              </a:rPr>
              <a:t>(</a:t>
            </a:r>
            <a:r>
              <a:rPr lang="en-US" i="1" dirty="0" smtClean="0">
                <a:solidFill>
                  <a:schemeClr val="bg2"/>
                </a:solidFill>
                <a:latin typeface="+mn-lt"/>
              </a:rPr>
              <a:t>t</a:t>
            </a:r>
            <a:r>
              <a:rPr lang="en-US" dirty="0" smtClean="0">
                <a:solidFill>
                  <a:schemeClr val="bg2"/>
                </a:solidFill>
              </a:rPr>
              <a:t>), a fixed path that is evaluated at a given time </a:t>
            </a:r>
            <a:r>
              <a:rPr lang="en-US" i="1" dirty="0" smtClean="0">
                <a:solidFill>
                  <a:schemeClr val="bg2"/>
                </a:solidFill>
                <a:latin typeface="+mn-lt"/>
              </a:rPr>
              <a:t>t</a:t>
            </a:r>
            <a:r>
              <a:rPr lang="en-US" dirty="0" smtClean="0">
                <a:solidFill>
                  <a:schemeClr val="bg2"/>
                </a:solidFill>
              </a:rPr>
              <a:t>. That is, </a:t>
            </a:r>
            <a:r>
              <a:rPr lang="en-US" i="1" dirty="0" smtClean="0">
                <a:solidFill>
                  <a:schemeClr val="bg2"/>
                </a:solidFill>
                <a:latin typeface="Times New Roman"/>
              </a:rPr>
              <a:t>C</a:t>
            </a:r>
            <a:r>
              <a:rPr lang="en-US" dirty="0" smtClean="0">
                <a:solidFill>
                  <a:schemeClr val="bg2"/>
                </a:solidFill>
              </a:rPr>
              <a:t> </a:t>
            </a:r>
            <a:r>
              <a:rPr lang="en-US" dirty="0" smtClean="0">
                <a:solidFill>
                  <a:schemeClr val="bg2"/>
                </a:solidFill>
                <a:latin typeface="+mn-lt"/>
              </a:rPr>
              <a:t>=</a:t>
            </a:r>
            <a:r>
              <a:rPr lang="en-US" dirty="0" smtClean="0">
                <a:solidFill>
                  <a:schemeClr val="bg2"/>
                </a:solidFill>
              </a:rPr>
              <a:t> </a:t>
            </a:r>
            <a:r>
              <a:rPr lang="en-US" i="1" dirty="0" smtClean="0">
                <a:solidFill>
                  <a:schemeClr val="bg2"/>
                </a:solidFill>
                <a:latin typeface="Times New Roman"/>
              </a:rPr>
              <a:t>C</a:t>
            </a:r>
            <a:r>
              <a:rPr lang="en-US" dirty="0" smtClean="0">
                <a:solidFill>
                  <a:schemeClr val="bg2"/>
                </a:solidFill>
              </a:rPr>
              <a:t>(</a:t>
            </a:r>
            <a:r>
              <a:rPr lang="en-US" i="1" dirty="0" smtClean="0">
                <a:solidFill>
                  <a:schemeClr val="bg2"/>
                </a:solidFill>
                <a:latin typeface="Times New Roman"/>
              </a:rPr>
              <a:t>t</a:t>
            </a:r>
            <a:r>
              <a:rPr lang="en-US" dirty="0" smtClean="0">
                <a:solidFill>
                  <a:schemeClr val="bg2"/>
                </a:solidFill>
              </a:rPr>
              <a:t>) is a “snapshot” of the moving path. The same comment for </a:t>
            </a:r>
            <a:r>
              <a:rPr lang="en-US" i="1" dirty="0" smtClean="0">
                <a:solidFill>
                  <a:schemeClr val="bg2"/>
                </a:solidFill>
                <a:latin typeface="Times New Roman"/>
              </a:rPr>
              <a:t>S</a:t>
            </a:r>
            <a:r>
              <a:rPr lang="en-US" dirty="0" smtClean="0">
                <a:solidFill>
                  <a:schemeClr val="bg2"/>
                </a:solidFill>
              </a:rPr>
              <a:t> </a:t>
            </a:r>
            <a:r>
              <a:rPr lang="en-US" dirty="0" smtClean="0">
                <a:solidFill>
                  <a:schemeClr val="bg2"/>
                </a:solidFill>
                <a:latin typeface="+mn-lt"/>
              </a:rPr>
              <a:t>=</a:t>
            </a:r>
            <a:r>
              <a:rPr lang="en-US" dirty="0" smtClean="0">
                <a:solidFill>
                  <a:schemeClr val="bg2"/>
                </a:solidFill>
              </a:rPr>
              <a:t> </a:t>
            </a:r>
            <a:r>
              <a:rPr lang="en-US" i="1" dirty="0" smtClean="0">
                <a:solidFill>
                  <a:schemeClr val="bg2"/>
                </a:solidFill>
                <a:latin typeface="+mn-lt"/>
              </a:rPr>
              <a:t>S</a:t>
            </a:r>
            <a:r>
              <a:rPr lang="en-US" dirty="0" smtClean="0">
                <a:solidFill>
                  <a:schemeClr val="bg2"/>
                </a:solidFill>
              </a:rPr>
              <a:t>(</a:t>
            </a:r>
            <a:r>
              <a:rPr lang="en-US" i="1" dirty="0" smtClean="0">
                <a:solidFill>
                  <a:schemeClr val="bg2"/>
                </a:solidFill>
                <a:latin typeface="Times New Roman"/>
              </a:rPr>
              <a:t>t</a:t>
            </a:r>
            <a:r>
              <a:rPr lang="en-US" dirty="0" smtClean="0">
                <a:solidFill>
                  <a:schemeClr val="bg2"/>
                </a:solidFill>
              </a:rPr>
              <a:t>).</a:t>
            </a:r>
            <a:endParaRPr lang="en-US" dirty="0">
              <a:solidFill>
                <a:schemeClr val="bg2"/>
              </a:solidFill>
            </a:endParaRP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35</a:t>
            </a:fld>
            <a:endParaRPr lang="en-US" kern="0" dirty="0" smtClean="0"/>
          </a:p>
        </p:txBody>
      </p:sp>
      <p:sp>
        <p:nvSpPr>
          <p:cNvPr id="11" name="TextBox 10"/>
          <p:cNvSpPr txBox="1"/>
          <p:nvPr/>
        </p:nvSpPr>
        <p:spPr>
          <a:xfrm flipH="1">
            <a:off x="446314" y="5213267"/>
            <a:ext cx="8284028" cy="1077218"/>
          </a:xfrm>
          <a:prstGeom prst="rect">
            <a:avLst/>
          </a:prstGeom>
          <a:noFill/>
          <a:ln>
            <a:solidFill>
              <a:schemeClr val="bg2"/>
            </a:solidFill>
          </a:ln>
        </p:spPr>
        <p:txBody>
          <a:bodyPr wrap="square" rtlCol="0">
            <a:spAutoFit/>
          </a:bodyPr>
          <a:lstStyle/>
          <a:p>
            <a:r>
              <a:rPr lang="en-US" sz="1600" b="1" dirty="0" smtClean="0">
                <a:solidFill>
                  <a:schemeClr val="bg2"/>
                </a:solidFill>
              </a:rPr>
              <a:t>Practical note: </a:t>
            </a:r>
            <a:r>
              <a:rPr lang="en-US" sz="1600" dirty="0" smtClean="0">
                <a:solidFill>
                  <a:schemeClr val="bg2"/>
                </a:solidFill>
              </a:rPr>
              <a:t>The voltage form of Faraday’s law is usually easier to work with if you want to calculate the voltage drop around a closed path. The EMF form of Faraday’s law is usually easier to work with if you wish to calculate the EMF around a closed path. Either equation can be used to calculate either voltage drop or EMF, however. </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1374775" y="1439689"/>
            <a:ext cx="4451350" cy="12319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07555" name="Rectangle 3"/>
          <p:cNvSpPr>
            <a:spLocks noChangeArrowheads="1"/>
          </p:cNvSpPr>
          <p:nvPr/>
        </p:nvSpPr>
        <p:spPr bwMode="auto">
          <a:xfrm>
            <a:off x="973138" y="3895552"/>
            <a:ext cx="6483350" cy="12319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07556" name="Text Box 4"/>
          <p:cNvSpPr txBox="1">
            <a:spLocks noChangeArrowheads="1"/>
          </p:cNvSpPr>
          <p:nvPr/>
        </p:nvSpPr>
        <p:spPr bwMode="auto">
          <a:xfrm>
            <a:off x="173677"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Two Forms of Ampere’s Law</a:t>
            </a:r>
          </a:p>
        </p:txBody>
      </p:sp>
      <p:sp>
        <p:nvSpPr>
          <p:cNvPr id="407559" name="Text Box 7"/>
          <p:cNvSpPr txBox="1">
            <a:spLocks noChangeArrowheads="1"/>
          </p:cNvSpPr>
          <p:nvPr/>
        </p:nvSpPr>
        <p:spPr bwMode="auto">
          <a:xfrm>
            <a:off x="6125664" y="1818802"/>
            <a:ext cx="2016125" cy="457200"/>
          </a:xfrm>
          <a:prstGeom prst="rect">
            <a:avLst/>
          </a:prstGeom>
          <a:noFill/>
          <a:ln w="12700">
            <a:noFill/>
            <a:miter lim="800000"/>
            <a:headEnd type="none" w="sm" len="sm"/>
            <a:tailEnd type="none" w="sm" len="sm"/>
          </a:ln>
          <a:effectLst/>
        </p:spPr>
        <p:txBody>
          <a:bodyPr wrap="none">
            <a:spAutoFit/>
          </a:bodyPr>
          <a:lstStyle/>
          <a:p>
            <a:r>
              <a:rPr lang="en-US" sz="2400" dirty="0">
                <a:solidFill>
                  <a:schemeClr val="bg1"/>
                </a:solidFill>
              </a:rPr>
              <a:t>Ampere’s law</a:t>
            </a:r>
          </a:p>
        </p:txBody>
      </p:sp>
      <p:sp>
        <p:nvSpPr>
          <p:cNvPr id="407560" name="Text Box 8"/>
          <p:cNvSpPr txBox="1">
            <a:spLocks noChangeArrowheads="1"/>
          </p:cNvSpPr>
          <p:nvPr/>
        </p:nvSpPr>
        <p:spPr bwMode="auto">
          <a:xfrm>
            <a:off x="2183145" y="5403358"/>
            <a:ext cx="4224337" cy="457200"/>
          </a:xfrm>
          <a:prstGeom prst="rect">
            <a:avLst/>
          </a:prstGeom>
          <a:noFill/>
          <a:ln w="12700">
            <a:noFill/>
            <a:miter lim="800000"/>
            <a:headEnd type="none" w="sm" len="sm"/>
            <a:tailEnd type="none" w="sm" len="sm"/>
          </a:ln>
          <a:effectLst/>
        </p:spPr>
        <p:txBody>
          <a:bodyPr>
            <a:spAutoFit/>
          </a:bodyPr>
          <a:lstStyle/>
          <a:p>
            <a:r>
              <a:rPr lang="en-US" sz="2400" dirty="0" smtClean="0">
                <a:solidFill>
                  <a:schemeClr val="bg1"/>
                </a:solidFill>
              </a:rPr>
              <a:t>“Alternative” </a:t>
            </a:r>
            <a:r>
              <a:rPr lang="en-US" sz="2400" dirty="0">
                <a:solidFill>
                  <a:schemeClr val="bg1"/>
                </a:solidFill>
              </a:rPr>
              <a:t>Ampere’s law</a:t>
            </a:r>
          </a:p>
        </p:txBody>
      </p:sp>
      <p:graphicFrame>
        <p:nvGraphicFramePr>
          <p:cNvPr id="559104" name="Object 1024"/>
          <p:cNvGraphicFramePr>
            <a:graphicFrameLocks noChangeAspect="1"/>
          </p:cNvGraphicFramePr>
          <p:nvPr/>
        </p:nvGraphicFramePr>
        <p:xfrm>
          <a:off x="1758950" y="1566689"/>
          <a:ext cx="3832225" cy="1073150"/>
        </p:xfrm>
        <a:graphic>
          <a:graphicData uri="http://schemas.openxmlformats.org/presentationml/2006/ole">
            <p:oleObj spid="_x0000_s559104" name="Equation" r:id="rId4" imgW="1587240" imgH="444240" progId="Equation.DSMT4">
              <p:embed/>
            </p:oleObj>
          </a:graphicData>
        </a:graphic>
      </p:graphicFrame>
      <p:graphicFrame>
        <p:nvGraphicFramePr>
          <p:cNvPr id="559105" name="Object 1025"/>
          <p:cNvGraphicFramePr>
            <a:graphicFrameLocks noChangeAspect="1"/>
          </p:cNvGraphicFramePr>
          <p:nvPr/>
        </p:nvGraphicFramePr>
        <p:xfrm>
          <a:off x="1068388" y="3932064"/>
          <a:ext cx="6316662" cy="1073150"/>
        </p:xfrm>
        <a:graphic>
          <a:graphicData uri="http://schemas.openxmlformats.org/presentationml/2006/ole">
            <p:oleObj spid="_x0000_s559105" name="Equation" r:id="rId5" imgW="2616120" imgH="44424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36</a:t>
            </a:fld>
            <a:endParaRPr lang="en-US" kern="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0" name="Text Box 4"/>
          <p:cNvSpPr txBox="1">
            <a:spLocks noChangeArrowheads="1"/>
          </p:cNvSpPr>
          <p:nvPr/>
        </p:nvSpPr>
        <p:spPr bwMode="auto">
          <a:xfrm>
            <a:off x="2665413" y="27981"/>
            <a:ext cx="3668712"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a:t>
            </a:r>
          </a:p>
        </p:txBody>
      </p:sp>
      <p:graphicFrame>
        <p:nvGraphicFramePr>
          <p:cNvPr id="408700" name="Object 124"/>
          <p:cNvGraphicFramePr>
            <a:graphicFrameLocks noChangeAspect="1"/>
          </p:cNvGraphicFramePr>
          <p:nvPr/>
        </p:nvGraphicFramePr>
        <p:xfrm>
          <a:off x="655638" y="1527175"/>
          <a:ext cx="2330450" cy="614363"/>
        </p:xfrm>
        <a:graphic>
          <a:graphicData uri="http://schemas.openxmlformats.org/presentationml/2006/ole">
            <p:oleObj spid="_x0000_s408700" name="Equation" r:id="rId4" imgW="965160" imgH="253800" progId="Equation.DSMT4">
              <p:embed/>
            </p:oleObj>
          </a:graphicData>
        </a:graphic>
      </p:graphicFrame>
      <p:graphicFrame>
        <p:nvGraphicFramePr>
          <p:cNvPr id="408702" name="Object 126"/>
          <p:cNvGraphicFramePr>
            <a:graphicFrameLocks noChangeAspect="1"/>
          </p:cNvGraphicFramePr>
          <p:nvPr/>
        </p:nvGraphicFramePr>
        <p:xfrm>
          <a:off x="1209675" y="2368550"/>
          <a:ext cx="1123950" cy="536575"/>
        </p:xfrm>
        <a:graphic>
          <a:graphicData uri="http://schemas.openxmlformats.org/presentationml/2006/ole">
            <p:oleObj spid="_x0000_s408702" name="Equation" r:id="rId5" imgW="533160" imgH="253800" progId="Equation.DSMT4">
              <p:embed/>
            </p:oleObj>
          </a:graphicData>
        </a:graphic>
      </p:graphicFrame>
      <p:grpSp>
        <p:nvGrpSpPr>
          <p:cNvPr id="123" name="Group 122"/>
          <p:cNvGrpSpPr/>
          <p:nvPr/>
        </p:nvGrpSpPr>
        <p:grpSpPr>
          <a:xfrm>
            <a:off x="113972" y="4565168"/>
            <a:ext cx="6151586" cy="1965325"/>
            <a:chOff x="84903" y="4544263"/>
            <a:chExt cx="6151586" cy="1965325"/>
          </a:xfrm>
        </p:grpSpPr>
        <p:sp>
          <p:nvSpPr>
            <p:cNvPr id="408720" name="Rectangle 144"/>
            <p:cNvSpPr>
              <a:spLocks noChangeArrowheads="1"/>
            </p:cNvSpPr>
            <p:nvPr/>
          </p:nvSpPr>
          <p:spPr bwMode="auto">
            <a:xfrm>
              <a:off x="84903" y="4544263"/>
              <a:ext cx="6144327" cy="1965325"/>
            </a:xfrm>
            <a:prstGeom prst="rect">
              <a:avLst/>
            </a:prstGeom>
            <a:solidFill>
              <a:srgbClr val="FFCCFF"/>
            </a:solidFill>
            <a:ln w="12700">
              <a:solidFill>
                <a:schemeClr val="tx1"/>
              </a:solidFill>
              <a:miter lim="800000"/>
              <a:headEnd type="none" w="sm" len="sm"/>
              <a:tailEnd type="none" w="sm" len="sm"/>
            </a:ln>
            <a:effectLst/>
          </p:spPr>
          <p:txBody>
            <a:bodyPr wrap="none" anchor="ctr"/>
            <a:lstStyle/>
            <a:p>
              <a:endParaRPr lang="en-US"/>
            </a:p>
          </p:txBody>
        </p:sp>
        <p:sp>
          <p:nvSpPr>
            <p:cNvPr id="408703" name="Text Box 127"/>
            <p:cNvSpPr txBox="1">
              <a:spLocks noChangeArrowheads="1"/>
            </p:cNvSpPr>
            <p:nvPr/>
          </p:nvSpPr>
          <p:spPr bwMode="auto">
            <a:xfrm>
              <a:off x="114300" y="4791075"/>
              <a:ext cx="6122189"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2"/>
                  </a:solidFill>
                </a:rPr>
                <a:t>1) Find </a:t>
              </a:r>
              <a:r>
                <a:rPr lang="en-US" sz="2000" dirty="0">
                  <a:solidFill>
                    <a:schemeClr val="bg2"/>
                  </a:solidFill>
                </a:rPr>
                <a:t>the voltage drop </a:t>
              </a:r>
              <a:r>
                <a:rPr lang="en-US" sz="2000" dirty="0">
                  <a:solidFill>
                    <a:schemeClr val="bg2"/>
                  </a:solidFill>
                  <a:latin typeface="Handscript SF" pitchFamily="2" charset="0"/>
                </a:rPr>
                <a:t>V</a:t>
              </a:r>
              <a:r>
                <a:rPr lang="en-US" sz="2000" dirty="0">
                  <a:solidFill>
                    <a:schemeClr val="bg2"/>
                  </a:solidFill>
                  <a:latin typeface="Times New Roman" pitchFamily="18" charset="0"/>
                </a:rPr>
                <a:t>(</a:t>
              </a:r>
              <a:r>
                <a:rPr lang="en-US" sz="2000" i="1" dirty="0">
                  <a:solidFill>
                    <a:schemeClr val="bg2"/>
                  </a:solidFill>
                  <a:latin typeface="Times New Roman" pitchFamily="18" charset="0"/>
                </a:rPr>
                <a:t>t</a:t>
              </a:r>
              <a:r>
                <a:rPr lang="en-US" sz="2000" dirty="0">
                  <a:solidFill>
                    <a:schemeClr val="bg2"/>
                  </a:solidFill>
                  <a:latin typeface="Times New Roman" pitchFamily="18" charset="0"/>
                </a:rPr>
                <a:t>)</a:t>
              </a:r>
              <a:r>
                <a:rPr lang="en-US" sz="2000" dirty="0">
                  <a:solidFill>
                    <a:schemeClr val="bg2"/>
                  </a:solidFill>
                </a:rPr>
                <a:t> around the closed path.</a:t>
              </a:r>
            </a:p>
          </p:txBody>
        </p:sp>
        <p:sp>
          <p:nvSpPr>
            <p:cNvPr id="408704" name="Text Box 128"/>
            <p:cNvSpPr txBox="1">
              <a:spLocks noChangeArrowheads="1"/>
            </p:cNvSpPr>
            <p:nvPr/>
          </p:nvSpPr>
          <p:spPr bwMode="auto">
            <a:xfrm>
              <a:off x="133350" y="5781675"/>
              <a:ext cx="535274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2"/>
                  </a:solidFill>
                </a:rPr>
                <a:t>3) Find </a:t>
              </a:r>
              <a:r>
                <a:rPr lang="en-US" sz="2000" dirty="0">
                  <a:solidFill>
                    <a:schemeClr val="bg2"/>
                  </a:solidFill>
                </a:rPr>
                <a:t>the EMF drop around the closed path.</a:t>
              </a:r>
            </a:p>
          </p:txBody>
        </p:sp>
        <p:sp>
          <p:nvSpPr>
            <p:cNvPr id="408708" name="Text Box 132"/>
            <p:cNvSpPr txBox="1">
              <a:spLocks noChangeArrowheads="1"/>
            </p:cNvSpPr>
            <p:nvPr/>
          </p:nvSpPr>
          <p:spPr bwMode="auto">
            <a:xfrm>
              <a:off x="127000" y="5275263"/>
              <a:ext cx="4185761"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2"/>
                  </a:solidFill>
                </a:rPr>
                <a:t>2) Find </a:t>
              </a:r>
              <a:r>
                <a:rPr lang="en-US" sz="2000" dirty="0">
                  <a:solidFill>
                    <a:schemeClr val="bg2"/>
                  </a:solidFill>
                </a:rPr>
                <a:t>the electric field on the path</a:t>
              </a:r>
            </a:p>
          </p:txBody>
        </p:sp>
      </p:grpSp>
      <p:sp>
        <p:nvSpPr>
          <p:cNvPr id="408713" name="Text Box 137"/>
          <p:cNvSpPr txBox="1">
            <a:spLocks noChangeArrowheads="1"/>
          </p:cNvSpPr>
          <p:nvPr/>
        </p:nvSpPr>
        <p:spPr bwMode="auto">
          <a:xfrm>
            <a:off x="542925" y="3273425"/>
            <a:ext cx="2973891" cy="400110"/>
          </a:xfrm>
          <a:prstGeom prst="rect">
            <a:avLst/>
          </a:prstGeom>
          <a:noFill/>
          <a:ln w="12700">
            <a:noFill/>
            <a:miter lim="800000"/>
            <a:headEnd type="none" w="sm" len="sm"/>
            <a:tailEnd type="none" w="sm" len="sm"/>
          </a:ln>
          <a:effectLst/>
        </p:spPr>
        <p:txBody>
          <a:bodyPr wrap="none">
            <a:spAutoFit/>
          </a:bodyPr>
          <a:lstStyle/>
          <a:p>
            <a:r>
              <a:rPr lang="en-US" b="1" dirty="0">
                <a:solidFill>
                  <a:schemeClr val="bg2"/>
                </a:solidFill>
              </a:rPr>
              <a:t>Note:</a:t>
            </a:r>
            <a:r>
              <a:rPr lang="en-US" dirty="0">
                <a:solidFill>
                  <a:schemeClr val="bg2"/>
                </a:solidFill>
              </a:rPr>
              <a:t> </a:t>
            </a:r>
            <a:r>
              <a:rPr lang="en-US" sz="2000" i="1" dirty="0">
                <a:solidFill>
                  <a:schemeClr val="bg2"/>
                </a:solidFill>
                <a:latin typeface="Times New Roman" pitchFamily="18" charset="0"/>
              </a:rPr>
              <a:t>t</a:t>
            </a:r>
            <a:r>
              <a:rPr lang="en-US" sz="2000" dirty="0">
                <a:solidFill>
                  <a:schemeClr val="bg2"/>
                </a:solidFill>
                <a:latin typeface="Times New Roman" pitchFamily="18" charset="0"/>
              </a:rPr>
              <a:t> </a:t>
            </a:r>
            <a:r>
              <a:rPr lang="en-US" dirty="0">
                <a:solidFill>
                  <a:schemeClr val="bg2"/>
                </a:solidFill>
              </a:rPr>
              <a:t>is in [</a:t>
            </a:r>
            <a:r>
              <a:rPr lang="en-US" dirty="0">
                <a:solidFill>
                  <a:schemeClr val="bg2"/>
                </a:solidFill>
                <a:latin typeface="Times New Roman" pitchFamily="18" charset="0"/>
              </a:rPr>
              <a:t>s</a:t>
            </a:r>
            <a:r>
              <a:rPr lang="en-US" dirty="0">
                <a:solidFill>
                  <a:schemeClr val="bg2"/>
                </a:solidFill>
              </a:rPr>
              <a:t>], </a:t>
            </a:r>
            <a:r>
              <a:rPr lang="en-US" sz="2000" i="1" dirty="0">
                <a:solidFill>
                  <a:schemeClr val="bg2"/>
                </a:solidFill>
                <a:sym typeface="Symbol" pitchFamily="18" charset="2"/>
              </a:rPr>
              <a:t></a:t>
            </a:r>
            <a:r>
              <a:rPr lang="en-US" dirty="0">
                <a:solidFill>
                  <a:schemeClr val="bg2"/>
                </a:solidFill>
                <a:sym typeface="Symbol" pitchFamily="18" charset="2"/>
              </a:rPr>
              <a:t>  is in [</a:t>
            </a:r>
            <a:r>
              <a:rPr lang="en-US" dirty="0">
                <a:solidFill>
                  <a:schemeClr val="bg2"/>
                </a:solidFill>
                <a:latin typeface="Times New Roman" pitchFamily="18" charset="0"/>
                <a:sym typeface="Symbol" pitchFamily="18" charset="2"/>
              </a:rPr>
              <a:t>m</a:t>
            </a:r>
            <a:r>
              <a:rPr lang="en-US" dirty="0" smtClean="0">
                <a:solidFill>
                  <a:schemeClr val="bg2"/>
                </a:solidFill>
                <a:sym typeface="Symbol" pitchFamily="18" charset="2"/>
              </a:rPr>
              <a:t>].</a:t>
            </a:r>
            <a:r>
              <a:rPr lang="en-US" dirty="0" smtClean="0">
                <a:solidFill>
                  <a:schemeClr val="bg2"/>
                </a:solidFill>
              </a:rPr>
              <a:t> </a:t>
            </a:r>
            <a:endParaRPr lang="en-US" dirty="0">
              <a:solidFill>
                <a:schemeClr val="bg2"/>
              </a:solidFill>
            </a:endParaRPr>
          </a:p>
        </p:txBody>
      </p:sp>
      <p:sp>
        <p:nvSpPr>
          <p:cNvPr id="408714" name="Text Box 138"/>
          <p:cNvSpPr txBox="1">
            <a:spLocks noChangeArrowheads="1"/>
          </p:cNvSpPr>
          <p:nvPr/>
        </p:nvSpPr>
        <p:spPr bwMode="auto">
          <a:xfrm>
            <a:off x="6499134" y="4834888"/>
            <a:ext cx="2490481" cy="1323439"/>
          </a:xfrm>
          <a:prstGeom prst="rect">
            <a:avLst/>
          </a:prstGeom>
          <a:noFill/>
          <a:ln w="12700">
            <a:solidFill>
              <a:schemeClr val="bg2"/>
            </a:solidFill>
            <a:miter lim="800000"/>
            <a:headEnd type="none" w="sm" len="sm"/>
            <a:tailEnd type="none" w="sm" len="sm"/>
          </a:ln>
          <a:effectLst/>
        </p:spPr>
        <p:txBody>
          <a:bodyPr wrap="square">
            <a:spAutoFit/>
          </a:bodyPr>
          <a:lstStyle/>
          <a:p>
            <a:pPr algn="ctr"/>
            <a:r>
              <a:rPr lang="en-US" sz="1600" b="1" dirty="0">
                <a:solidFill>
                  <a:schemeClr val="bg2"/>
                </a:solidFill>
              </a:rPr>
              <a:t>Practical note: </a:t>
            </a:r>
            <a:r>
              <a:rPr lang="en-US" sz="1600" dirty="0">
                <a:solidFill>
                  <a:schemeClr val="bg2"/>
                </a:solidFill>
              </a:rPr>
              <a:t>At </a:t>
            </a:r>
            <a:r>
              <a:rPr lang="en-US" sz="1600" dirty="0" smtClean="0">
                <a:solidFill>
                  <a:schemeClr val="bg2"/>
                </a:solidFill>
              </a:rPr>
              <a:t>a nonzero frequency the magnetic </a:t>
            </a:r>
            <a:r>
              <a:rPr lang="en-US" sz="1600" dirty="0">
                <a:solidFill>
                  <a:schemeClr val="bg2"/>
                </a:solidFill>
              </a:rPr>
              <a:t>field </a:t>
            </a:r>
            <a:r>
              <a:rPr lang="en-US" sz="1600" dirty="0" smtClean="0">
                <a:solidFill>
                  <a:schemeClr val="bg2"/>
                </a:solidFill>
              </a:rPr>
              <a:t>must have some radial variation, but this is ignored here. </a:t>
            </a:r>
            <a:endParaRPr lang="en-US" sz="1600" dirty="0">
              <a:solidFill>
                <a:schemeClr val="bg2"/>
              </a:solidFill>
            </a:endParaRPr>
          </a:p>
        </p:txBody>
      </p:sp>
      <p:grpSp>
        <p:nvGrpSpPr>
          <p:cNvPr id="122" name="Group 121"/>
          <p:cNvGrpSpPr/>
          <p:nvPr/>
        </p:nvGrpSpPr>
        <p:grpSpPr>
          <a:xfrm>
            <a:off x="4284615" y="493292"/>
            <a:ext cx="4318001" cy="3897313"/>
            <a:chOff x="4148138" y="873125"/>
            <a:chExt cx="4318001" cy="3897313"/>
          </a:xfrm>
        </p:grpSpPr>
        <p:sp>
          <p:nvSpPr>
            <p:cNvPr id="408586" name="Line 10"/>
            <p:cNvSpPr>
              <a:spLocks noChangeShapeType="1"/>
            </p:cNvSpPr>
            <p:nvPr/>
          </p:nvSpPr>
          <p:spPr bwMode="auto">
            <a:xfrm>
              <a:off x="4148138" y="3033713"/>
              <a:ext cx="3922712" cy="0"/>
            </a:xfrm>
            <a:prstGeom prst="line">
              <a:avLst/>
            </a:prstGeom>
            <a:noFill/>
            <a:ln w="12700">
              <a:solidFill>
                <a:schemeClr val="bg2"/>
              </a:solidFill>
              <a:round/>
              <a:headEnd type="none" w="sm" len="sm"/>
              <a:tailEnd type="none" w="sm" len="sm"/>
            </a:ln>
            <a:effectLst/>
          </p:spPr>
          <p:txBody>
            <a:bodyPr wrap="none"/>
            <a:lstStyle/>
            <a:p>
              <a:endParaRPr lang="en-US"/>
            </a:p>
          </p:txBody>
        </p:sp>
        <p:grpSp>
          <p:nvGrpSpPr>
            <p:cNvPr id="408711" name="Group 135"/>
            <p:cNvGrpSpPr>
              <a:grpSpLocks/>
            </p:cNvGrpSpPr>
            <p:nvPr/>
          </p:nvGrpSpPr>
          <p:grpSpPr bwMode="auto">
            <a:xfrm>
              <a:off x="4864101" y="873125"/>
              <a:ext cx="3602038" cy="3897313"/>
              <a:chOff x="3064" y="550"/>
              <a:chExt cx="2269" cy="2455"/>
            </a:xfrm>
          </p:grpSpPr>
          <p:sp>
            <p:nvSpPr>
              <p:cNvPr id="408585" name="Line 9"/>
              <p:cNvSpPr>
                <a:spLocks noChangeShapeType="1"/>
              </p:cNvSpPr>
              <p:nvPr/>
            </p:nvSpPr>
            <p:spPr bwMode="auto">
              <a:xfrm flipH="1">
                <a:off x="3764" y="960"/>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08587" name="Oval 11"/>
              <p:cNvSpPr>
                <a:spLocks noChangeArrowheads="1"/>
              </p:cNvSpPr>
              <p:nvPr/>
            </p:nvSpPr>
            <p:spPr bwMode="auto">
              <a:xfrm>
                <a:off x="3064" y="1227"/>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08588" name="Text Box 12"/>
              <p:cNvSpPr txBox="1">
                <a:spLocks noChangeArrowheads="1"/>
              </p:cNvSpPr>
              <p:nvPr/>
            </p:nvSpPr>
            <p:spPr bwMode="auto">
              <a:xfrm>
                <a:off x="5132" y="1738"/>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08589" name="Text Box 13"/>
              <p:cNvSpPr txBox="1">
                <a:spLocks noChangeArrowheads="1"/>
              </p:cNvSpPr>
              <p:nvPr/>
            </p:nvSpPr>
            <p:spPr bwMode="auto">
              <a:xfrm>
                <a:off x="3645" y="550"/>
                <a:ext cx="20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y</a:t>
                </a:r>
              </a:p>
            </p:txBody>
          </p:sp>
          <p:sp>
            <p:nvSpPr>
              <p:cNvPr id="408590" name="Line 14"/>
              <p:cNvSpPr>
                <a:spLocks noChangeShapeType="1"/>
              </p:cNvSpPr>
              <p:nvPr/>
            </p:nvSpPr>
            <p:spPr bwMode="auto">
              <a:xfrm flipV="1">
                <a:off x="3774" y="1695"/>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08591" name="Text Box 15"/>
              <p:cNvSpPr txBox="1">
                <a:spLocks noChangeArrowheads="1"/>
              </p:cNvSpPr>
              <p:nvPr/>
            </p:nvSpPr>
            <p:spPr bwMode="auto">
              <a:xfrm>
                <a:off x="3821" y="1530"/>
                <a:ext cx="2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a:t>
                </a:r>
                <a:endParaRPr lang="en-US" sz="2400" i="1">
                  <a:solidFill>
                    <a:schemeClr val="bg2"/>
                  </a:solidFill>
                  <a:latin typeface="Times New Roman" pitchFamily="18" charset="0"/>
                </a:endParaRPr>
              </a:p>
            </p:txBody>
          </p:sp>
          <p:grpSp>
            <p:nvGrpSpPr>
              <p:cNvPr id="408623" name="Group 47"/>
              <p:cNvGrpSpPr>
                <a:grpSpLocks/>
              </p:cNvGrpSpPr>
              <p:nvPr/>
            </p:nvGrpSpPr>
            <p:grpSpPr bwMode="auto">
              <a:xfrm>
                <a:off x="3379" y="1025"/>
                <a:ext cx="131" cy="1554"/>
                <a:chOff x="1024" y="1272"/>
                <a:chExt cx="131" cy="1554"/>
              </a:xfrm>
            </p:grpSpPr>
            <p:grpSp>
              <p:nvGrpSpPr>
                <p:cNvPr id="408604" name="Group 28"/>
                <p:cNvGrpSpPr>
                  <a:grpSpLocks/>
                </p:cNvGrpSpPr>
                <p:nvPr/>
              </p:nvGrpSpPr>
              <p:grpSpPr bwMode="auto">
                <a:xfrm>
                  <a:off x="1024" y="1272"/>
                  <a:ext cx="126" cy="126"/>
                  <a:chOff x="791" y="3922"/>
                  <a:chExt cx="126" cy="126"/>
                </a:xfrm>
              </p:grpSpPr>
              <p:sp>
                <p:nvSpPr>
                  <p:cNvPr id="408605" name="Oval 2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06" name="Oval 3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07" name="Group 31"/>
                <p:cNvGrpSpPr>
                  <a:grpSpLocks/>
                </p:cNvGrpSpPr>
                <p:nvPr/>
              </p:nvGrpSpPr>
              <p:grpSpPr bwMode="auto">
                <a:xfrm>
                  <a:off x="1029" y="1540"/>
                  <a:ext cx="126" cy="126"/>
                  <a:chOff x="791" y="3922"/>
                  <a:chExt cx="126" cy="126"/>
                </a:xfrm>
              </p:grpSpPr>
              <p:sp>
                <p:nvSpPr>
                  <p:cNvPr id="408608" name="Oval 3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09" name="Oval 3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10" name="Group 34"/>
                <p:cNvGrpSpPr>
                  <a:grpSpLocks/>
                </p:cNvGrpSpPr>
                <p:nvPr/>
              </p:nvGrpSpPr>
              <p:grpSpPr bwMode="auto">
                <a:xfrm>
                  <a:off x="1024" y="1814"/>
                  <a:ext cx="126" cy="126"/>
                  <a:chOff x="791" y="3922"/>
                  <a:chExt cx="126" cy="126"/>
                </a:xfrm>
              </p:grpSpPr>
              <p:sp>
                <p:nvSpPr>
                  <p:cNvPr id="408611" name="Oval 3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12" name="Oval 3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13" name="Group 37"/>
                <p:cNvGrpSpPr>
                  <a:grpSpLocks/>
                </p:cNvGrpSpPr>
                <p:nvPr/>
              </p:nvGrpSpPr>
              <p:grpSpPr bwMode="auto">
                <a:xfrm>
                  <a:off x="1029" y="2102"/>
                  <a:ext cx="126" cy="126"/>
                  <a:chOff x="791" y="3922"/>
                  <a:chExt cx="126" cy="126"/>
                </a:xfrm>
              </p:grpSpPr>
              <p:sp>
                <p:nvSpPr>
                  <p:cNvPr id="408614" name="Oval 3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15" name="Oval 3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16" name="Group 40"/>
                <p:cNvGrpSpPr>
                  <a:grpSpLocks/>
                </p:cNvGrpSpPr>
                <p:nvPr/>
              </p:nvGrpSpPr>
              <p:grpSpPr bwMode="auto">
                <a:xfrm>
                  <a:off x="1025" y="2386"/>
                  <a:ext cx="126" cy="126"/>
                  <a:chOff x="791" y="3922"/>
                  <a:chExt cx="126" cy="126"/>
                </a:xfrm>
              </p:grpSpPr>
              <p:sp>
                <p:nvSpPr>
                  <p:cNvPr id="408617" name="Oval 4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18" name="Oval 4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19" name="Group 43"/>
                <p:cNvGrpSpPr>
                  <a:grpSpLocks/>
                </p:cNvGrpSpPr>
                <p:nvPr/>
              </p:nvGrpSpPr>
              <p:grpSpPr bwMode="auto">
                <a:xfrm>
                  <a:off x="1028" y="2700"/>
                  <a:ext cx="126" cy="126"/>
                  <a:chOff x="791" y="3922"/>
                  <a:chExt cx="126" cy="126"/>
                </a:xfrm>
              </p:grpSpPr>
              <p:sp>
                <p:nvSpPr>
                  <p:cNvPr id="408620" name="Oval 4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21" name="Oval 4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8624" name="Group 48"/>
              <p:cNvGrpSpPr>
                <a:grpSpLocks/>
              </p:cNvGrpSpPr>
              <p:nvPr/>
            </p:nvGrpSpPr>
            <p:grpSpPr bwMode="auto">
              <a:xfrm>
                <a:off x="3700" y="1026"/>
                <a:ext cx="131" cy="1554"/>
                <a:chOff x="1024" y="1272"/>
                <a:chExt cx="131" cy="1554"/>
              </a:xfrm>
            </p:grpSpPr>
            <p:grpSp>
              <p:nvGrpSpPr>
                <p:cNvPr id="408625" name="Group 49"/>
                <p:cNvGrpSpPr>
                  <a:grpSpLocks/>
                </p:cNvGrpSpPr>
                <p:nvPr/>
              </p:nvGrpSpPr>
              <p:grpSpPr bwMode="auto">
                <a:xfrm>
                  <a:off x="1024" y="1272"/>
                  <a:ext cx="126" cy="126"/>
                  <a:chOff x="791" y="3922"/>
                  <a:chExt cx="126" cy="126"/>
                </a:xfrm>
              </p:grpSpPr>
              <p:sp>
                <p:nvSpPr>
                  <p:cNvPr id="408626" name="Oval 5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27" name="Oval 5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28" name="Group 52"/>
                <p:cNvGrpSpPr>
                  <a:grpSpLocks/>
                </p:cNvGrpSpPr>
                <p:nvPr/>
              </p:nvGrpSpPr>
              <p:grpSpPr bwMode="auto">
                <a:xfrm>
                  <a:off x="1029" y="1540"/>
                  <a:ext cx="126" cy="126"/>
                  <a:chOff x="791" y="3922"/>
                  <a:chExt cx="126" cy="126"/>
                </a:xfrm>
              </p:grpSpPr>
              <p:sp>
                <p:nvSpPr>
                  <p:cNvPr id="408629" name="Oval 5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30" name="Oval 5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31" name="Group 55"/>
                <p:cNvGrpSpPr>
                  <a:grpSpLocks/>
                </p:cNvGrpSpPr>
                <p:nvPr/>
              </p:nvGrpSpPr>
              <p:grpSpPr bwMode="auto">
                <a:xfrm>
                  <a:off x="1024" y="1814"/>
                  <a:ext cx="126" cy="126"/>
                  <a:chOff x="791" y="3922"/>
                  <a:chExt cx="126" cy="126"/>
                </a:xfrm>
              </p:grpSpPr>
              <p:sp>
                <p:nvSpPr>
                  <p:cNvPr id="408632" name="Oval 5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33" name="Oval 5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34" name="Group 58"/>
                <p:cNvGrpSpPr>
                  <a:grpSpLocks/>
                </p:cNvGrpSpPr>
                <p:nvPr/>
              </p:nvGrpSpPr>
              <p:grpSpPr bwMode="auto">
                <a:xfrm>
                  <a:off x="1029" y="2102"/>
                  <a:ext cx="126" cy="126"/>
                  <a:chOff x="791" y="3922"/>
                  <a:chExt cx="126" cy="126"/>
                </a:xfrm>
              </p:grpSpPr>
              <p:sp>
                <p:nvSpPr>
                  <p:cNvPr id="408635" name="Oval 5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36" name="Oval 6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37" name="Group 61"/>
                <p:cNvGrpSpPr>
                  <a:grpSpLocks/>
                </p:cNvGrpSpPr>
                <p:nvPr/>
              </p:nvGrpSpPr>
              <p:grpSpPr bwMode="auto">
                <a:xfrm>
                  <a:off x="1025" y="2386"/>
                  <a:ext cx="126" cy="126"/>
                  <a:chOff x="791" y="3922"/>
                  <a:chExt cx="126" cy="126"/>
                </a:xfrm>
              </p:grpSpPr>
              <p:sp>
                <p:nvSpPr>
                  <p:cNvPr id="408638" name="Oval 6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39" name="Oval 6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40" name="Group 64"/>
                <p:cNvGrpSpPr>
                  <a:grpSpLocks/>
                </p:cNvGrpSpPr>
                <p:nvPr/>
              </p:nvGrpSpPr>
              <p:grpSpPr bwMode="auto">
                <a:xfrm>
                  <a:off x="1028" y="2700"/>
                  <a:ext cx="126" cy="126"/>
                  <a:chOff x="791" y="3922"/>
                  <a:chExt cx="126" cy="126"/>
                </a:xfrm>
              </p:grpSpPr>
              <p:sp>
                <p:nvSpPr>
                  <p:cNvPr id="408641" name="Oval 6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42" name="Oval 6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8643" name="Group 67"/>
              <p:cNvGrpSpPr>
                <a:grpSpLocks/>
              </p:cNvGrpSpPr>
              <p:nvPr/>
            </p:nvGrpSpPr>
            <p:grpSpPr bwMode="auto">
              <a:xfrm>
                <a:off x="4059" y="1020"/>
                <a:ext cx="131" cy="1554"/>
                <a:chOff x="1024" y="1272"/>
                <a:chExt cx="131" cy="1554"/>
              </a:xfrm>
            </p:grpSpPr>
            <p:grpSp>
              <p:nvGrpSpPr>
                <p:cNvPr id="408644" name="Group 68"/>
                <p:cNvGrpSpPr>
                  <a:grpSpLocks/>
                </p:cNvGrpSpPr>
                <p:nvPr/>
              </p:nvGrpSpPr>
              <p:grpSpPr bwMode="auto">
                <a:xfrm>
                  <a:off x="1024" y="1272"/>
                  <a:ext cx="126" cy="126"/>
                  <a:chOff x="791" y="3922"/>
                  <a:chExt cx="126" cy="126"/>
                </a:xfrm>
              </p:grpSpPr>
              <p:sp>
                <p:nvSpPr>
                  <p:cNvPr id="408645" name="Oval 6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46" name="Oval 7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47" name="Group 71"/>
                <p:cNvGrpSpPr>
                  <a:grpSpLocks/>
                </p:cNvGrpSpPr>
                <p:nvPr/>
              </p:nvGrpSpPr>
              <p:grpSpPr bwMode="auto">
                <a:xfrm>
                  <a:off x="1029" y="1540"/>
                  <a:ext cx="126" cy="126"/>
                  <a:chOff x="791" y="3922"/>
                  <a:chExt cx="126" cy="126"/>
                </a:xfrm>
              </p:grpSpPr>
              <p:sp>
                <p:nvSpPr>
                  <p:cNvPr id="408648" name="Oval 7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49" name="Oval 7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50" name="Group 74"/>
                <p:cNvGrpSpPr>
                  <a:grpSpLocks/>
                </p:cNvGrpSpPr>
                <p:nvPr/>
              </p:nvGrpSpPr>
              <p:grpSpPr bwMode="auto">
                <a:xfrm>
                  <a:off x="1024" y="1814"/>
                  <a:ext cx="126" cy="126"/>
                  <a:chOff x="791" y="3922"/>
                  <a:chExt cx="126" cy="126"/>
                </a:xfrm>
              </p:grpSpPr>
              <p:sp>
                <p:nvSpPr>
                  <p:cNvPr id="408651" name="Oval 7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52" name="Oval 7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53" name="Group 77"/>
                <p:cNvGrpSpPr>
                  <a:grpSpLocks/>
                </p:cNvGrpSpPr>
                <p:nvPr/>
              </p:nvGrpSpPr>
              <p:grpSpPr bwMode="auto">
                <a:xfrm>
                  <a:off x="1029" y="2102"/>
                  <a:ext cx="126" cy="126"/>
                  <a:chOff x="791" y="3922"/>
                  <a:chExt cx="126" cy="126"/>
                </a:xfrm>
              </p:grpSpPr>
              <p:sp>
                <p:nvSpPr>
                  <p:cNvPr id="408654" name="Oval 7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55" name="Oval 7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56" name="Group 80"/>
                <p:cNvGrpSpPr>
                  <a:grpSpLocks/>
                </p:cNvGrpSpPr>
                <p:nvPr/>
              </p:nvGrpSpPr>
              <p:grpSpPr bwMode="auto">
                <a:xfrm>
                  <a:off x="1025" y="2386"/>
                  <a:ext cx="126" cy="126"/>
                  <a:chOff x="791" y="3922"/>
                  <a:chExt cx="126" cy="126"/>
                </a:xfrm>
              </p:grpSpPr>
              <p:sp>
                <p:nvSpPr>
                  <p:cNvPr id="408657" name="Oval 8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58" name="Oval 8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59" name="Group 83"/>
                <p:cNvGrpSpPr>
                  <a:grpSpLocks/>
                </p:cNvGrpSpPr>
                <p:nvPr/>
              </p:nvGrpSpPr>
              <p:grpSpPr bwMode="auto">
                <a:xfrm>
                  <a:off x="1028" y="2700"/>
                  <a:ext cx="126" cy="126"/>
                  <a:chOff x="791" y="3922"/>
                  <a:chExt cx="126" cy="126"/>
                </a:xfrm>
              </p:grpSpPr>
              <p:sp>
                <p:nvSpPr>
                  <p:cNvPr id="408660" name="Oval 8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61" name="Oval 8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8662" name="Group 86"/>
              <p:cNvGrpSpPr>
                <a:grpSpLocks/>
              </p:cNvGrpSpPr>
              <p:nvPr/>
            </p:nvGrpSpPr>
            <p:grpSpPr bwMode="auto">
              <a:xfrm>
                <a:off x="3065" y="1028"/>
                <a:ext cx="131" cy="1554"/>
                <a:chOff x="1024" y="1272"/>
                <a:chExt cx="131" cy="1554"/>
              </a:xfrm>
            </p:grpSpPr>
            <p:grpSp>
              <p:nvGrpSpPr>
                <p:cNvPr id="408663" name="Group 87"/>
                <p:cNvGrpSpPr>
                  <a:grpSpLocks/>
                </p:cNvGrpSpPr>
                <p:nvPr/>
              </p:nvGrpSpPr>
              <p:grpSpPr bwMode="auto">
                <a:xfrm>
                  <a:off x="1024" y="1272"/>
                  <a:ext cx="126" cy="126"/>
                  <a:chOff x="791" y="3922"/>
                  <a:chExt cx="126" cy="126"/>
                </a:xfrm>
              </p:grpSpPr>
              <p:sp>
                <p:nvSpPr>
                  <p:cNvPr id="408664" name="Oval 8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65" name="Oval 8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66" name="Group 90"/>
                <p:cNvGrpSpPr>
                  <a:grpSpLocks/>
                </p:cNvGrpSpPr>
                <p:nvPr/>
              </p:nvGrpSpPr>
              <p:grpSpPr bwMode="auto">
                <a:xfrm>
                  <a:off x="1029" y="1540"/>
                  <a:ext cx="126" cy="126"/>
                  <a:chOff x="791" y="3922"/>
                  <a:chExt cx="126" cy="126"/>
                </a:xfrm>
              </p:grpSpPr>
              <p:sp>
                <p:nvSpPr>
                  <p:cNvPr id="408667" name="Oval 9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68" name="Oval 9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69" name="Group 93"/>
                <p:cNvGrpSpPr>
                  <a:grpSpLocks/>
                </p:cNvGrpSpPr>
                <p:nvPr/>
              </p:nvGrpSpPr>
              <p:grpSpPr bwMode="auto">
                <a:xfrm>
                  <a:off x="1024" y="1814"/>
                  <a:ext cx="126" cy="126"/>
                  <a:chOff x="791" y="3922"/>
                  <a:chExt cx="126" cy="126"/>
                </a:xfrm>
              </p:grpSpPr>
              <p:sp>
                <p:nvSpPr>
                  <p:cNvPr id="408670" name="Oval 9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71" name="Oval 9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72" name="Group 96"/>
                <p:cNvGrpSpPr>
                  <a:grpSpLocks/>
                </p:cNvGrpSpPr>
                <p:nvPr/>
              </p:nvGrpSpPr>
              <p:grpSpPr bwMode="auto">
                <a:xfrm>
                  <a:off x="1029" y="2102"/>
                  <a:ext cx="126" cy="126"/>
                  <a:chOff x="791" y="3922"/>
                  <a:chExt cx="126" cy="126"/>
                </a:xfrm>
              </p:grpSpPr>
              <p:sp>
                <p:nvSpPr>
                  <p:cNvPr id="408673" name="Oval 9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74" name="Oval 9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75" name="Group 99"/>
                <p:cNvGrpSpPr>
                  <a:grpSpLocks/>
                </p:cNvGrpSpPr>
                <p:nvPr/>
              </p:nvGrpSpPr>
              <p:grpSpPr bwMode="auto">
                <a:xfrm>
                  <a:off x="1025" y="2386"/>
                  <a:ext cx="126" cy="126"/>
                  <a:chOff x="791" y="3922"/>
                  <a:chExt cx="126" cy="126"/>
                </a:xfrm>
              </p:grpSpPr>
              <p:sp>
                <p:nvSpPr>
                  <p:cNvPr id="408676" name="Oval 10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77" name="Oval 10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78" name="Group 102"/>
                <p:cNvGrpSpPr>
                  <a:grpSpLocks/>
                </p:cNvGrpSpPr>
                <p:nvPr/>
              </p:nvGrpSpPr>
              <p:grpSpPr bwMode="auto">
                <a:xfrm>
                  <a:off x="1028" y="2700"/>
                  <a:ext cx="126" cy="126"/>
                  <a:chOff x="791" y="3922"/>
                  <a:chExt cx="126" cy="126"/>
                </a:xfrm>
              </p:grpSpPr>
              <p:sp>
                <p:nvSpPr>
                  <p:cNvPr id="408679" name="Oval 10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80" name="Oval 10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8681" name="Group 105"/>
              <p:cNvGrpSpPr>
                <a:grpSpLocks/>
              </p:cNvGrpSpPr>
              <p:nvPr/>
            </p:nvGrpSpPr>
            <p:grpSpPr bwMode="auto">
              <a:xfrm>
                <a:off x="4389" y="1023"/>
                <a:ext cx="131" cy="1554"/>
                <a:chOff x="1024" y="1272"/>
                <a:chExt cx="131" cy="1554"/>
              </a:xfrm>
            </p:grpSpPr>
            <p:grpSp>
              <p:nvGrpSpPr>
                <p:cNvPr id="408682" name="Group 106"/>
                <p:cNvGrpSpPr>
                  <a:grpSpLocks/>
                </p:cNvGrpSpPr>
                <p:nvPr/>
              </p:nvGrpSpPr>
              <p:grpSpPr bwMode="auto">
                <a:xfrm>
                  <a:off x="1024" y="1272"/>
                  <a:ext cx="126" cy="126"/>
                  <a:chOff x="791" y="3922"/>
                  <a:chExt cx="126" cy="126"/>
                </a:xfrm>
              </p:grpSpPr>
              <p:sp>
                <p:nvSpPr>
                  <p:cNvPr id="408683" name="Oval 10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84" name="Oval 10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85" name="Group 109"/>
                <p:cNvGrpSpPr>
                  <a:grpSpLocks/>
                </p:cNvGrpSpPr>
                <p:nvPr/>
              </p:nvGrpSpPr>
              <p:grpSpPr bwMode="auto">
                <a:xfrm>
                  <a:off x="1029" y="1540"/>
                  <a:ext cx="126" cy="126"/>
                  <a:chOff x="791" y="3922"/>
                  <a:chExt cx="126" cy="126"/>
                </a:xfrm>
              </p:grpSpPr>
              <p:sp>
                <p:nvSpPr>
                  <p:cNvPr id="408686" name="Oval 11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87" name="Oval 11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88" name="Group 112"/>
                <p:cNvGrpSpPr>
                  <a:grpSpLocks/>
                </p:cNvGrpSpPr>
                <p:nvPr/>
              </p:nvGrpSpPr>
              <p:grpSpPr bwMode="auto">
                <a:xfrm>
                  <a:off x="1024" y="1814"/>
                  <a:ext cx="126" cy="126"/>
                  <a:chOff x="791" y="3922"/>
                  <a:chExt cx="126" cy="126"/>
                </a:xfrm>
              </p:grpSpPr>
              <p:sp>
                <p:nvSpPr>
                  <p:cNvPr id="408689" name="Oval 11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90" name="Oval 11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91" name="Group 115"/>
                <p:cNvGrpSpPr>
                  <a:grpSpLocks/>
                </p:cNvGrpSpPr>
                <p:nvPr/>
              </p:nvGrpSpPr>
              <p:grpSpPr bwMode="auto">
                <a:xfrm>
                  <a:off x="1029" y="2102"/>
                  <a:ext cx="126" cy="126"/>
                  <a:chOff x="791" y="3922"/>
                  <a:chExt cx="126" cy="126"/>
                </a:xfrm>
              </p:grpSpPr>
              <p:sp>
                <p:nvSpPr>
                  <p:cNvPr id="408692" name="Oval 11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93" name="Oval 11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94" name="Group 118"/>
                <p:cNvGrpSpPr>
                  <a:grpSpLocks/>
                </p:cNvGrpSpPr>
                <p:nvPr/>
              </p:nvGrpSpPr>
              <p:grpSpPr bwMode="auto">
                <a:xfrm>
                  <a:off x="1025" y="2386"/>
                  <a:ext cx="126" cy="126"/>
                  <a:chOff x="791" y="3922"/>
                  <a:chExt cx="126" cy="126"/>
                </a:xfrm>
              </p:grpSpPr>
              <p:sp>
                <p:nvSpPr>
                  <p:cNvPr id="408695" name="Oval 11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96" name="Oval 12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8697" name="Group 121"/>
                <p:cNvGrpSpPr>
                  <a:grpSpLocks/>
                </p:cNvGrpSpPr>
                <p:nvPr/>
              </p:nvGrpSpPr>
              <p:grpSpPr bwMode="auto">
                <a:xfrm>
                  <a:off x="1028" y="2700"/>
                  <a:ext cx="126" cy="126"/>
                  <a:chOff x="791" y="3922"/>
                  <a:chExt cx="126" cy="126"/>
                </a:xfrm>
              </p:grpSpPr>
              <p:sp>
                <p:nvSpPr>
                  <p:cNvPr id="408698" name="Oval 1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8699" name="Oval 1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sp>
            <p:nvSpPr>
              <p:cNvPr id="408705" name="Freeform 129"/>
              <p:cNvSpPr>
                <a:spLocks/>
              </p:cNvSpPr>
              <p:nvPr/>
            </p:nvSpPr>
            <p:spPr bwMode="auto">
              <a:xfrm>
                <a:off x="4294" y="2314"/>
                <a:ext cx="528" cy="576"/>
              </a:xfrm>
              <a:custGeom>
                <a:avLst/>
                <a:gdLst/>
                <a:ahLst/>
                <a:cxnLst>
                  <a:cxn ang="0">
                    <a:pos x="0" y="576"/>
                  </a:cxn>
                  <a:cxn ang="0">
                    <a:pos x="150" y="492"/>
                  </a:cxn>
                  <a:cxn ang="0">
                    <a:pos x="239" y="423"/>
                  </a:cxn>
                  <a:cxn ang="0">
                    <a:pos x="339" y="323"/>
                  </a:cxn>
                  <a:cxn ang="0">
                    <a:pos x="426" y="210"/>
                  </a:cxn>
                  <a:cxn ang="0">
                    <a:pos x="471" y="129"/>
                  </a:cxn>
                  <a:cxn ang="0">
                    <a:pos x="528" y="0"/>
                  </a:cxn>
                </a:cxnLst>
                <a:rect l="0" t="0" r="r" b="b"/>
                <a:pathLst>
                  <a:path w="528" h="576">
                    <a:moveTo>
                      <a:pt x="0" y="576"/>
                    </a:moveTo>
                    <a:cubicBezTo>
                      <a:pt x="25" y="562"/>
                      <a:pt x="110" y="517"/>
                      <a:pt x="150" y="492"/>
                    </a:cubicBezTo>
                    <a:cubicBezTo>
                      <a:pt x="190" y="467"/>
                      <a:pt x="208" y="451"/>
                      <a:pt x="239" y="423"/>
                    </a:cubicBezTo>
                    <a:cubicBezTo>
                      <a:pt x="270" y="395"/>
                      <a:pt x="308" y="358"/>
                      <a:pt x="339" y="323"/>
                    </a:cubicBezTo>
                    <a:cubicBezTo>
                      <a:pt x="370" y="288"/>
                      <a:pt x="404" y="242"/>
                      <a:pt x="426" y="210"/>
                    </a:cubicBezTo>
                    <a:cubicBezTo>
                      <a:pt x="448" y="178"/>
                      <a:pt x="454" y="164"/>
                      <a:pt x="471" y="129"/>
                    </a:cubicBezTo>
                    <a:cubicBezTo>
                      <a:pt x="488" y="94"/>
                      <a:pt x="516" y="27"/>
                      <a:pt x="528" y="0"/>
                    </a:cubicBezTo>
                  </a:path>
                </a:pathLst>
              </a:custGeom>
              <a:noFill/>
              <a:ln w="12700" cap="flat" cmpd="sng">
                <a:solidFill>
                  <a:schemeClr val="bg2"/>
                </a:solidFill>
                <a:prstDash val="solid"/>
                <a:round/>
                <a:headEnd type="none" w="sm" len="sm"/>
                <a:tailEnd type="triangle" w="med" len="med"/>
              </a:ln>
              <a:effectLst/>
            </p:spPr>
            <p:txBody>
              <a:bodyPr wrap="none"/>
              <a:lstStyle/>
              <a:p>
                <a:endParaRPr lang="en-US"/>
              </a:p>
            </p:txBody>
          </p:sp>
          <p:sp>
            <p:nvSpPr>
              <p:cNvPr id="408706" name="Text Box 130"/>
              <p:cNvSpPr txBox="1">
                <a:spLocks noChangeArrowheads="1"/>
              </p:cNvSpPr>
              <p:nvPr/>
            </p:nvSpPr>
            <p:spPr bwMode="auto">
              <a:xfrm>
                <a:off x="4724" y="2622"/>
                <a:ext cx="244"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C</a:t>
                </a:r>
              </a:p>
            </p:txBody>
          </p:sp>
        </p:grpSp>
        <p:sp>
          <p:nvSpPr>
            <p:cNvPr id="408715" name="AutoShape 139"/>
            <p:cNvSpPr>
              <a:spLocks noChangeArrowheads="1"/>
            </p:cNvSpPr>
            <p:nvPr/>
          </p:nvSpPr>
          <p:spPr bwMode="auto">
            <a:xfrm rot="-46010577">
              <a:off x="6596063" y="19288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08716" name="AutoShape 140"/>
            <p:cNvSpPr>
              <a:spLocks noChangeArrowheads="1"/>
            </p:cNvSpPr>
            <p:nvPr/>
          </p:nvSpPr>
          <p:spPr bwMode="auto">
            <a:xfrm rot="-35203260">
              <a:off x="4589463" y="40370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08717" name="AutoShape 141"/>
            <p:cNvSpPr>
              <a:spLocks noChangeArrowheads="1"/>
            </p:cNvSpPr>
            <p:nvPr/>
          </p:nvSpPr>
          <p:spPr bwMode="auto">
            <a:xfrm rot="-40528539">
              <a:off x="6646863" y="39862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08718" name="AutoShape 142"/>
            <p:cNvSpPr>
              <a:spLocks noChangeArrowheads="1"/>
            </p:cNvSpPr>
            <p:nvPr/>
          </p:nvSpPr>
          <p:spPr bwMode="auto">
            <a:xfrm rot="-29728539">
              <a:off x="4564063" y="18907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sp>
        <p:nvSpPr>
          <p:cNvPr id="124" name="Slide Number Placeholder 12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37</a:t>
            </a:fld>
            <a:endParaRPr lang="en-US" kern="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3" name="Rectangle 113"/>
          <p:cNvSpPr>
            <a:spLocks noChangeArrowheads="1"/>
          </p:cNvSpPr>
          <p:nvPr/>
        </p:nvSpPr>
        <p:spPr bwMode="auto">
          <a:xfrm>
            <a:off x="143825" y="5745706"/>
            <a:ext cx="4521200" cy="990693"/>
          </a:xfrm>
          <a:prstGeom prst="rect">
            <a:avLst/>
          </a:prstGeom>
          <a:solidFill>
            <a:srgbClr val="FFCCFF"/>
          </a:solidFill>
          <a:ln w="12700">
            <a:solidFill>
              <a:schemeClr val="tx1"/>
            </a:solidFill>
            <a:miter lim="800000"/>
            <a:headEnd type="none" w="sm" len="sm"/>
            <a:tailEnd type="none" w="sm" len="sm"/>
          </a:ln>
          <a:effectLst/>
        </p:spPr>
        <p:txBody>
          <a:bodyPr wrap="none" anchor="ctr"/>
          <a:lstStyle/>
          <a:p>
            <a:endParaRPr lang="en-US"/>
          </a:p>
        </p:txBody>
      </p:sp>
      <p:sp>
        <p:nvSpPr>
          <p:cNvPr id="409602" name="Text Box 2"/>
          <p:cNvSpPr txBox="1">
            <a:spLocks noChangeArrowheads="1"/>
          </p:cNvSpPr>
          <p:nvPr/>
        </p:nvSpPr>
        <p:spPr bwMode="auto">
          <a:xfrm>
            <a:off x="2515288"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60128" name="Object 1024"/>
          <p:cNvGraphicFramePr>
            <a:graphicFrameLocks noChangeAspect="1"/>
          </p:cNvGraphicFramePr>
          <p:nvPr/>
        </p:nvGraphicFramePr>
        <p:xfrm>
          <a:off x="6872164" y="4741657"/>
          <a:ext cx="1792287" cy="473075"/>
        </p:xfrm>
        <a:graphic>
          <a:graphicData uri="http://schemas.openxmlformats.org/presentationml/2006/ole">
            <p:oleObj spid="_x0000_s560128" name="Equation" r:id="rId4" imgW="965160" imgH="253800" progId="Equation.DSMT4">
              <p:embed/>
            </p:oleObj>
          </a:graphicData>
        </a:graphic>
      </p:graphicFrame>
      <p:graphicFrame>
        <p:nvGraphicFramePr>
          <p:cNvPr id="560129" name="Object 1025"/>
          <p:cNvGraphicFramePr>
            <a:graphicFrameLocks noChangeAspect="1"/>
          </p:cNvGraphicFramePr>
          <p:nvPr/>
        </p:nvGraphicFramePr>
        <p:xfrm>
          <a:off x="7313101" y="5184446"/>
          <a:ext cx="904875" cy="431800"/>
        </p:xfrm>
        <a:graphic>
          <a:graphicData uri="http://schemas.openxmlformats.org/presentationml/2006/ole">
            <p:oleObj spid="_x0000_s560129" name="Equation" r:id="rId5" imgW="533160" imgH="253800" progId="Equation.DSMT4">
              <p:embed/>
            </p:oleObj>
          </a:graphicData>
        </a:graphic>
      </p:graphicFrame>
      <p:graphicFrame>
        <p:nvGraphicFramePr>
          <p:cNvPr id="560130" name="Object 1026"/>
          <p:cNvGraphicFramePr>
            <a:graphicFrameLocks noChangeAspect="1"/>
          </p:cNvGraphicFramePr>
          <p:nvPr/>
        </p:nvGraphicFramePr>
        <p:xfrm>
          <a:off x="215900" y="1635125"/>
          <a:ext cx="3213100" cy="3871913"/>
        </p:xfrm>
        <a:graphic>
          <a:graphicData uri="http://schemas.openxmlformats.org/presentationml/2006/ole">
            <p:oleObj spid="_x0000_s560130" name="Equation" r:id="rId6" imgW="1701720" imgH="2057400" progId="Equation.DSMT4">
              <p:embed/>
            </p:oleObj>
          </a:graphicData>
        </a:graphic>
      </p:graphicFrame>
      <p:graphicFrame>
        <p:nvGraphicFramePr>
          <p:cNvPr id="560131" name="Object 1027"/>
          <p:cNvGraphicFramePr>
            <a:graphicFrameLocks noChangeAspect="1"/>
          </p:cNvGraphicFramePr>
          <p:nvPr/>
        </p:nvGraphicFramePr>
        <p:xfrm>
          <a:off x="234313" y="5950896"/>
          <a:ext cx="4043362" cy="742950"/>
        </p:xfrm>
        <a:graphic>
          <a:graphicData uri="http://schemas.openxmlformats.org/presentationml/2006/ole">
            <p:oleObj spid="_x0000_s560131" name="Equation" r:id="rId7" imgW="2070000" imgH="380880" progId="Equation.DSMT4">
              <p:embed/>
            </p:oleObj>
          </a:graphicData>
        </a:graphic>
      </p:graphicFrame>
      <p:sp>
        <p:nvSpPr>
          <p:cNvPr id="409714" name="Text Box 114"/>
          <p:cNvSpPr txBox="1">
            <a:spLocks noChangeArrowheads="1"/>
          </p:cNvSpPr>
          <p:nvPr/>
        </p:nvSpPr>
        <p:spPr bwMode="auto">
          <a:xfrm>
            <a:off x="182302" y="722773"/>
            <a:ext cx="4329070" cy="707886"/>
          </a:xfrm>
          <a:prstGeom prst="rect">
            <a:avLst/>
          </a:prstGeom>
          <a:noFill/>
          <a:ln w="12700">
            <a:noFill/>
            <a:miter lim="800000"/>
            <a:headEnd type="none" w="sm" len="sm"/>
            <a:tailEnd type="none" w="sm" len="sm"/>
          </a:ln>
          <a:effectLst/>
        </p:spPr>
        <p:txBody>
          <a:bodyPr wrap="none">
            <a:spAutoFit/>
          </a:bodyPr>
          <a:lstStyle/>
          <a:p>
            <a:pPr marL="457200" indent="-457200">
              <a:buAutoNum type="arabicParenBoth"/>
            </a:pPr>
            <a:r>
              <a:rPr lang="en-US" sz="2000" dirty="0" smtClean="0">
                <a:solidFill>
                  <a:srgbClr val="CC00CC"/>
                </a:solidFill>
              </a:rPr>
              <a:t>Voltage drop</a:t>
            </a:r>
          </a:p>
          <a:p>
            <a:pPr marL="457200" indent="-457200"/>
            <a:r>
              <a:rPr lang="en-US" sz="2000" dirty="0" smtClean="0">
                <a:solidFill>
                  <a:schemeClr val="bg1"/>
                </a:solidFill>
              </a:rPr>
              <a:t> </a:t>
            </a:r>
            <a:r>
              <a:rPr lang="en-US" dirty="0">
                <a:solidFill>
                  <a:srgbClr val="FF0000"/>
                </a:solidFill>
              </a:rPr>
              <a:t>(from </a:t>
            </a:r>
            <a:r>
              <a:rPr lang="en-US" dirty="0" smtClean="0">
                <a:solidFill>
                  <a:srgbClr val="FF0000"/>
                </a:solidFill>
              </a:rPr>
              <a:t>the </a:t>
            </a:r>
            <a:r>
              <a:rPr lang="en-US" u="sng" dirty="0" smtClean="0">
                <a:solidFill>
                  <a:srgbClr val="FF0000"/>
                </a:solidFill>
              </a:rPr>
              <a:t>voltage</a:t>
            </a:r>
            <a:r>
              <a:rPr lang="en-US" dirty="0" smtClean="0">
                <a:solidFill>
                  <a:srgbClr val="FF0000"/>
                </a:solidFill>
              </a:rPr>
              <a:t> form of Faraday’s </a:t>
            </a:r>
            <a:r>
              <a:rPr lang="en-US" dirty="0">
                <a:solidFill>
                  <a:srgbClr val="FF0000"/>
                </a:solidFill>
              </a:rPr>
              <a:t>law)</a:t>
            </a:r>
          </a:p>
        </p:txBody>
      </p:sp>
      <p:sp>
        <p:nvSpPr>
          <p:cNvPr id="409720" name="Text Box 120"/>
          <p:cNvSpPr txBox="1">
            <a:spLocks noChangeArrowheads="1"/>
          </p:cNvSpPr>
          <p:nvPr/>
        </p:nvSpPr>
        <p:spPr bwMode="auto">
          <a:xfrm>
            <a:off x="5162550" y="5918263"/>
            <a:ext cx="3548063" cy="641350"/>
          </a:xfrm>
          <a:prstGeom prst="rect">
            <a:avLst/>
          </a:prstGeom>
          <a:noFill/>
          <a:ln w="12700">
            <a:noFill/>
            <a:miter lim="800000"/>
            <a:headEnd type="none" w="sm" len="sm"/>
            <a:tailEnd type="none" w="sm" len="sm"/>
          </a:ln>
          <a:effectLst/>
        </p:spPr>
        <p:txBody>
          <a:bodyPr>
            <a:spAutoFit/>
          </a:bodyPr>
          <a:lstStyle/>
          <a:p>
            <a:pPr algn="ctr"/>
            <a:r>
              <a:rPr lang="en-US" dirty="0">
                <a:solidFill>
                  <a:schemeClr val="bg1"/>
                </a:solidFill>
              </a:rPr>
              <a:t>Would </a:t>
            </a:r>
            <a:r>
              <a:rPr lang="en-US" dirty="0" smtClean="0">
                <a:solidFill>
                  <a:schemeClr val="bg1"/>
                </a:solidFill>
              </a:rPr>
              <a:t>this result </a:t>
            </a:r>
            <a:r>
              <a:rPr lang="en-US" dirty="0">
                <a:solidFill>
                  <a:schemeClr val="bg1"/>
                </a:solidFill>
              </a:rPr>
              <a:t>change if the path were not moving? No!</a:t>
            </a:r>
          </a:p>
        </p:txBody>
      </p:sp>
      <p:sp>
        <p:nvSpPr>
          <p:cNvPr id="409743" name="Text Box 143"/>
          <p:cNvSpPr txBox="1">
            <a:spLocks noChangeArrowheads="1"/>
          </p:cNvSpPr>
          <p:nvPr/>
        </p:nvSpPr>
        <p:spPr bwMode="auto">
          <a:xfrm>
            <a:off x="2893579" y="3417186"/>
            <a:ext cx="1630920" cy="523220"/>
          </a:xfrm>
          <a:prstGeom prst="rect">
            <a:avLst/>
          </a:prstGeom>
          <a:noFill/>
          <a:ln w="12700">
            <a:solidFill>
              <a:schemeClr val="bg2"/>
            </a:solidFill>
            <a:miter lim="800000"/>
            <a:headEnd type="none" w="sm" len="sm"/>
            <a:tailEnd type="none" w="sm" len="sm"/>
          </a:ln>
          <a:effectLst/>
        </p:spPr>
        <p:txBody>
          <a:bodyPr wrap="square">
            <a:spAutoFit/>
          </a:bodyPr>
          <a:lstStyle/>
          <a:p>
            <a:pPr algn="ctr"/>
            <a:r>
              <a:rPr lang="en-US" sz="1400" dirty="0">
                <a:solidFill>
                  <a:schemeClr val="bg2"/>
                </a:solidFill>
                <a:latin typeface="Handscript SF" pitchFamily="2" charset="0"/>
              </a:rPr>
              <a:t>B</a:t>
            </a:r>
            <a:r>
              <a:rPr lang="en-US" sz="1400" i="1" baseline="-25000" dirty="0">
                <a:solidFill>
                  <a:schemeClr val="bg2"/>
                </a:solidFill>
                <a:latin typeface="Times New Roman" pitchFamily="18" charset="0"/>
              </a:rPr>
              <a:t>z</a:t>
            </a:r>
            <a:r>
              <a:rPr lang="en-US" sz="1400" dirty="0">
                <a:solidFill>
                  <a:schemeClr val="bg2"/>
                </a:solidFill>
              </a:rPr>
              <a:t> is independent of (</a:t>
            </a:r>
            <a:r>
              <a:rPr lang="en-US" sz="1400" i="1" dirty="0">
                <a:solidFill>
                  <a:schemeClr val="bg2"/>
                </a:solidFill>
                <a:latin typeface="Times New Roman" pitchFamily="18" charset="0"/>
              </a:rPr>
              <a:t>x</a:t>
            </a:r>
            <a:r>
              <a:rPr lang="en-US" sz="1400" dirty="0">
                <a:solidFill>
                  <a:schemeClr val="bg2"/>
                </a:solidFill>
              </a:rPr>
              <a:t>,</a:t>
            </a:r>
            <a:r>
              <a:rPr lang="en-US" sz="1400" i="1" dirty="0">
                <a:solidFill>
                  <a:schemeClr val="bg2"/>
                </a:solidFill>
                <a:latin typeface="Times New Roman" pitchFamily="18" charset="0"/>
              </a:rPr>
              <a:t>y</a:t>
            </a:r>
            <a:r>
              <a:rPr lang="en-US" sz="1400" dirty="0">
                <a:solidFill>
                  <a:schemeClr val="bg2"/>
                </a:solidFill>
              </a:rPr>
              <a:t>).</a:t>
            </a:r>
          </a:p>
        </p:txBody>
      </p:sp>
      <p:cxnSp>
        <p:nvCxnSpPr>
          <p:cNvPr id="125" name="Straight Arrow Connector 124"/>
          <p:cNvCxnSpPr/>
          <p:nvPr/>
        </p:nvCxnSpPr>
        <p:spPr bwMode="auto">
          <a:xfrm flipH="1" flipV="1">
            <a:off x="3125338" y="5281685"/>
            <a:ext cx="2182932" cy="786606"/>
          </a:xfrm>
          <a:prstGeom prst="straightConnector1">
            <a:avLst/>
          </a:prstGeom>
          <a:solidFill>
            <a:schemeClr val="accent1"/>
          </a:solidFill>
          <a:ln w="12700" cap="flat" cmpd="sng" algn="ctr">
            <a:solidFill>
              <a:schemeClr val="bg1"/>
            </a:solidFill>
            <a:prstDash val="solid"/>
            <a:round/>
            <a:headEnd type="none" w="sm" len="sm"/>
            <a:tailEnd type="arrow"/>
          </a:ln>
          <a:effectLst/>
        </p:spPr>
      </p:cxnSp>
      <p:sp>
        <p:nvSpPr>
          <p:cNvPr id="127" name="Slide Number Placeholder 12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38</a:t>
            </a:fld>
            <a:endParaRPr lang="en-US" kern="0" dirty="0" smtClean="0"/>
          </a:p>
        </p:txBody>
      </p:sp>
      <p:grpSp>
        <p:nvGrpSpPr>
          <p:cNvPr id="130" name="Group 129"/>
          <p:cNvGrpSpPr/>
          <p:nvPr/>
        </p:nvGrpSpPr>
        <p:grpSpPr>
          <a:xfrm>
            <a:off x="4482749" y="810686"/>
            <a:ext cx="4346576" cy="3897312"/>
            <a:chOff x="4482749" y="810686"/>
            <a:chExt cx="4346576" cy="3897312"/>
          </a:xfrm>
        </p:grpSpPr>
        <p:grpSp>
          <p:nvGrpSpPr>
            <p:cNvPr id="409740" name="Group 140"/>
            <p:cNvGrpSpPr>
              <a:grpSpLocks/>
            </p:cNvGrpSpPr>
            <p:nvPr/>
          </p:nvGrpSpPr>
          <p:grpSpPr bwMode="auto">
            <a:xfrm>
              <a:off x="4482749" y="810686"/>
              <a:ext cx="4346576" cy="3897312"/>
              <a:chOff x="2755" y="717"/>
              <a:chExt cx="2738" cy="2455"/>
            </a:xfrm>
          </p:grpSpPr>
          <p:sp>
            <p:nvSpPr>
              <p:cNvPr id="409604" name="Line 4"/>
              <p:cNvSpPr>
                <a:spLocks noChangeShapeType="1"/>
              </p:cNvSpPr>
              <p:nvPr/>
            </p:nvSpPr>
            <p:spPr bwMode="auto">
              <a:xfrm flipH="1">
                <a:off x="3906" y="112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09605" name="Line 5"/>
              <p:cNvSpPr>
                <a:spLocks noChangeShapeType="1"/>
              </p:cNvSpPr>
              <p:nvPr/>
            </p:nvSpPr>
            <p:spPr bwMode="auto">
              <a:xfrm>
                <a:off x="2755" y="207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09606" name="Oval 6"/>
              <p:cNvSpPr>
                <a:spLocks noChangeArrowheads="1"/>
              </p:cNvSpPr>
              <p:nvPr/>
            </p:nvSpPr>
            <p:spPr bwMode="auto">
              <a:xfrm>
                <a:off x="3206" y="139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09607" name="Text Box 7"/>
              <p:cNvSpPr txBox="1">
                <a:spLocks noChangeArrowheads="1"/>
              </p:cNvSpPr>
              <p:nvPr/>
            </p:nvSpPr>
            <p:spPr bwMode="auto">
              <a:xfrm>
                <a:off x="5292" y="1905"/>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09608" name="Text Box 8"/>
              <p:cNvSpPr txBox="1">
                <a:spLocks noChangeArrowheads="1"/>
              </p:cNvSpPr>
              <p:nvPr/>
            </p:nvSpPr>
            <p:spPr bwMode="auto">
              <a:xfrm>
                <a:off x="3787" y="717"/>
                <a:ext cx="20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y</a:t>
                </a:r>
              </a:p>
            </p:txBody>
          </p:sp>
          <p:sp>
            <p:nvSpPr>
              <p:cNvPr id="409609" name="Line 9"/>
              <p:cNvSpPr>
                <a:spLocks noChangeShapeType="1"/>
              </p:cNvSpPr>
              <p:nvPr/>
            </p:nvSpPr>
            <p:spPr bwMode="auto">
              <a:xfrm flipV="1">
                <a:off x="3916" y="186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09610" name="Text Box 10"/>
              <p:cNvSpPr txBox="1">
                <a:spLocks noChangeArrowheads="1"/>
              </p:cNvSpPr>
              <p:nvPr/>
            </p:nvSpPr>
            <p:spPr bwMode="auto">
              <a:xfrm>
                <a:off x="3963" y="1697"/>
                <a:ext cx="2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a:t>
                </a:r>
                <a:endParaRPr lang="en-US" sz="2400" i="1">
                  <a:solidFill>
                    <a:schemeClr val="bg2"/>
                  </a:solidFill>
                  <a:latin typeface="Times New Roman" pitchFamily="18" charset="0"/>
                </a:endParaRPr>
              </a:p>
            </p:txBody>
          </p:sp>
          <p:grpSp>
            <p:nvGrpSpPr>
              <p:cNvPr id="409611" name="Group 11"/>
              <p:cNvGrpSpPr>
                <a:grpSpLocks/>
              </p:cNvGrpSpPr>
              <p:nvPr/>
            </p:nvGrpSpPr>
            <p:grpSpPr bwMode="auto">
              <a:xfrm>
                <a:off x="3521" y="1192"/>
                <a:ext cx="131" cy="1554"/>
                <a:chOff x="1024" y="1272"/>
                <a:chExt cx="131" cy="1554"/>
              </a:xfrm>
            </p:grpSpPr>
            <p:grpSp>
              <p:nvGrpSpPr>
                <p:cNvPr id="409612" name="Group 12"/>
                <p:cNvGrpSpPr>
                  <a:grpSpLocks/>
                </p:cNvGrpSpPr>
                <p:nvPr/>
              </p:nvGrpSpPr>
              <p:grpSpPr bwMode="auto">
                <a:xfrm>
                  <a:off x="1024" y="1272"/>
                  <a:ext cx="126" cy="126"/>
                  <a:chOff x="791" y="3922"/>
                  <a:chExt cx="126" cy="126"/>
                </a:xfrm>
              </p:grpSpPr>
              <p:sp>
                <p:nvSpPr>
                  <p:cNvPr id="409613" name="Oval 1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14" name="Oval 1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15" name="Group 15"/>
                <p:cNvGrpSpPr>
                  <a:grpSpLocks/>
                </p:cNvGrpSpPr>
                <p:nvPr/>
              </p:nvGrpSpPr>
              <p:grpSpPr bwMode="auto">
                <a:xfrm>
                  <a:off x="1029" y="1540"/>
                  <a:ext cx="126" cy="126"/>
                  <a:chOff x="791" y="3922"/>
                  <a:chExt cx="126" cy="126"/>
                </a:xfrm>
              </p:grpSpPr>
              <p:sp>
                <p:nvSpPr>
                  <p:cNvPr id="409616" name="Oval 1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17" name="Oval 1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18" name="Group 18"/>
                <p:cNvGrpSpPr>
                  <a:grpSpLocks/>
                </p:cNvGrpSpPr>
                <p:nvPr/>
              </p:nvGrpSpPr>
              <p:grpSpPr bwMode="auto">
                <a:xfrm>
                  <a:off x="1024" y="1814"/>
                  <a:ext cx="126" cy="126"/>
                  <a:chOff x="791" y="3922"/>
                  <a:chExt cx="126" cy="126"/>
                </a:xfrm>
              </p:grpSpPr>
              <p:sp>
                <p:nvSpPr>
                  <p:cNvPr id="409619" name="Oval 1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20" name="Oval 2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21" name="Group 21"/>
                <p:cNvGrpSpPr>
                  <a:grpSpLocks/>
                </p:cNvGrpSpPr>
                <p:nvPr/>
              </p:nvGrpSpPr>
              <p:grpSpPr bwMode="auto">
                <a:xfrm>
                  <a:off x="1029" y="2102"/>
                  <a:ext cx="126" cy="126"/>
                  <a:chOff x="791" y="3922"/>
                  <a:chExt cx="126" cy="126"/>
                </a:xfrm>
              </p:grpSpPr>
              <p:sp>
                <p:nvSpPr>
                  <p:cNvPr id="409622" name="Oval 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23" name="Oval 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24" name="Group 24"/>
                <p:cNvGrpSpPr>
                  <a:grpSpLocks/>
                </p:cNvGrpSpPr>
                <p:nvPr/>
              </p:nvGrpSpPr>
              <p:grpSpPr bwMode="auto">
                <a:xfrm>
                  <a:off x="1025" y="2386"/>
                  <a:ext cx="126" cy="126"/>
                  <a:chOff x="791" y="3922"/>
                  <a:chExt cx="126" cy="126"/>
                </a:xfrm>
              </p:grpSpPr>
              <p:sp>
                <p:nvSpPr>
                  <p:cNvPr id="409625" name="Oval 2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26" name="Oval 2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27" name="Group 27"/>
                <p:cNvGrpSpPr>
                  <a:grpSpLocks/>
                </p:cNvGrpSpPr>
                <p:nvPr/>
              </p:nvGrpSpPr>
              <p:grpSpPr bwMode="auto">
                <a:xfrm>
                  <a:off x="1028" y="2700"/>
                  <a:ext cx="126" cy="126"/>
                  <a:chOff x="791" y="3922"/>
                  <a:chExt cx="126" cy="126"/>
                </a:xfrm>
              </p:grpSpPr>
              <p:sp>
                <p:nvSpPr>
                  <p:cNvPr id="409628" name="Oval 2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29" name="Oval 2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9630" name="Group 30"/>
              <p:cNvGrpSpPr>
                <a:grpSpLocks/>
              </p:cNvGrpSpPr>
              <p:nvPr/>
            </p:nvGrpSpPr>
            <p:grpSpPr bwMode="auto">
              <a:xfrm>
                <a:off x="3834" y="1193"/>
                <a:ext cx="131" cy="1554"/>
                <a:chOff x="1024" y="1272"/>
                <a:chExt cx="131" cy="1554"/>
              </a:xfrm>
            </p:grpSpPr>
            <p:grpSp>
              <p:nvGrpSpPr>
                <p:cNvPr id="409631" name="Group 31"/>
                <p:cNvGrpSpPr>
                  <a:grpSpLocks/>
                </p:cNvGrpSpPr>
                <p:nvPr/>
              </p:nvGrpSpPr>
              <p:grpSpPr bwMode="auto">
                <a:xfrm>
                  <a:off x="1024" y="1272"/>
                  <a:ext cx="126" cy="126"/>
                  <a:chOff x="791" y="3922"/>
                  <a:chExt cx="126" cy="126"/>
                </a:xfrm>
              </p:grpSpPr>
              <p:sp>
                <p:nvSpPr>
                  <p:cNvPr id="409632" name="Oval 3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33" name="Oval 3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34" name="Group 34"/>
                <p:cNvGrpSpPr>
                  <a:grpSpLocks/>
                </p:cNvGrpSpPr>
                <p:nvPr/>
              </p:nvGrpSpPr>
              <p:grpSpPr bwMode="auto">
                <a:xfrm>
                  <a:off x="1029" y="1540"/>
                  <a:ext cx="126" cy="126"/>
                  <a:chOff x="791" y="3922"/>
                  <a:chExt cx="126" cy="126"/>
                </a:xfrm>
              </p:grpSpPr>
              <p:sp>
                <p:nvSpPr>
                  <p:cNvPr id="409635" name="Oval 3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36" name="Oval 3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37" name="Group 37"/>
                <p:cNvGrpSpPr>
                  <a:grpSpLocks/>
                </p:cNvGrpSpPr>
                <p:nvPr/>
              </p:nvGrpSpPr>
              <p:grpSpPr bwMode="auto">
                <a:xfrm>
                  <a:off x="1024" y="1814"/>
                  <a:ext cx="126" cy="126"/>
                  <a:chOff x="791" y="3922"/>
                  <a:chExt cx="126" cy="126"/>
                </a:xfrm>
              </p:grpSpPr>
              <p:sp>
                <p:nvSpPr>
                  <p:cNvPr id="409638" name="Oval 3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39" name="Oval 3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40" name="Group 40"/>
                <p:cNvGrpSpPr>
                  <a:grpSpLocks/>
                </p:cNvGrpSpPr>
                <p:nvPr/>
              </p:nvGrpSpPr>
              <p:grpSpPr bwMode="auto">
                <a:xfrm>
                  <a:off x="1029" y="2102"/>
                  <a:ext cx="126" cy="126"/>
                  <a:chOff x="791" y="3922"/>
                  <a:chExt cx="126" cy="126"/>
                </a:xfrm>
              </p:grpSpPr>
              <p:sp>
                <p:nvSpPr>
                  <p:cNvPr id="409641" name="Oval 4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42" name="Oval 4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43" name="Group 43"/>
                <p:cNvGrpSpPr>
                  <a:grpSpLocks/>
                </p:cNvGrpSpPr>
                <p:nvPr/>
              </p:nvGrpSpPr>
              <p:grpSpPr bwMode="auto">
                <a:xfrm>
                  <a:off x="1025" y="2386"/>
                  <a:ext cx="126" cy="126"/>
                  <a:chOff x="791" y="3922"/>
                  <a:chExt cx="126" cy="126"/>
                </a:xfrm>
              </p:grpSpPr>
              <p:sp>
                <p:nvSpPr>
                  <p:cNvPr id="409644" name="Oval 4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45" name="Oval 4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46" name="Group 46"/>
                <p:cNvGrpSpPr>
                  <a:grpSpLocks/>
                </p:cNvGrpSpPr>
                <p:nvPr/>
              </p:nvGrpSpPr>
              <p:grpSpPr bwMode="auto">
                <a:xfrm>
                  <a:off x="1028" y="2700"/>
                  <a:ext cx="126" cy="126"/>
                  <a:chOff x="791" y="3922"/>
                  <a:chExt cx="126" cy="126"/>
                </a:xfrm>
              </p:grpSpPr>
              <p:sp>
                <p:nvSpPr>
                  <p:cNvPr id="409647" name="Oval 4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48" name="Oval 4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9649" name="Group 49"/>
              <p:cNvGrpSpPr>
                <a:grpSpLocks/>
              </p:cNvGrpSpPr>
              <p:nvPr/>
            </p:nvGrpSpPr>
            <p:grpSpPr bwMode="auto">
              <a:xfrm>
                <a:off x="4201" y="1187"/>
                <a:ext cx="131" cy="1554"/>
                <a:chOff x="1024" y="1272"/>
                <a:chExt cx="131" cy="1554"/>
              </a:xfrm>
            </p:grpSpPr>
            <p:grpSp>
              <p:nvGrpSpPr>
                <p:cNvPr id="409650" name="Group 50"/>
                <p:cNvGrpSpPr>
                  <a:grpSpLocks/>
                </p:cNvGrpSpPr>
                <p:nvPr/>
              </p:nvGrpSpPr>
              <p:grpSpPr bwMode="auto">
                <a:xfrm>
                  <a:off x="1024" y="1272"/>
                  <a:ext cx="126" cy="126"/>
                  <a:chOff x="791" y="3922"/>
                  <a:chExt cx="126" cy="126"/>
                </a:xfrm>
              </p:grpSpPr>
              <p:sp>
                <p:nvSpPr>
                  <p:cNvPr id="409651" name="Oval 5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52" name="Oval 5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53" name="Group 53"/>
                <p:cNvGrpSpPr>
                  <a:grpSpLocks/>
                </p:cNvGrpSpPr>
                <p:nvPr/>
              </p:nvGrpSpPr>
              <p:grpSpPr bwMode="auto">
                <a:xfrm>
                  <a:off x="1029" y="1540"/>
                  <a:ext cx="126" cy="126"/>
                  <a:chOff x="791" y="3922"/>
                  <a:chExt cx="126" cy="126"/>
                </a:xfrm>
              </p:grpSpPr>
              <p:sp>
                <p:nvSpPr>
                  <p:cNvPr id="409654" name="Oval 5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55" name="Oval 5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56" name="Group 56"/>
                <p:cNvGrpSpPr>
                  <a:grpSpLocks/>
                </p:cNvGrpSpPr>
                <p:nvPr/>
              </p:nvGrpSpPr>
              <p:grpSpPr bwMode="auto">
                <a:xfrm>
                  <a:off x="1024" y="1814"/>
                  <a:ext cx="126" cy="126"/>
                  <a:chOff x="791" y="3922"/>
                  <a:chExt cx="126" cy="126"/>
                </a:xfrm>
              </p:grpSpPr>
              <p:sp>
                <p:nvSpPr>
                  <p:cNvPr id="409657" name="Oval 5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58" name="Oval 5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59" name="Group 59"/>
                <p:cNvGrpSpPr>
                  <a:grpSpLocks/>
                </p:cNvGrpSpPr>
                <p:nvPr/>
              </p:nvGrpSpPr>
              <p:grpSpPr bwMode="auto">
                <a:xfrm>
                  <a:off x="1029" y="2102"/>
                  <a:ext cx="126" cy="126"/>
                  <a:chOff x="791" y="3922"/>
                  <a:chExt cx="126" cy="126"/>
                </a:xfrm>
              </p:grpSpPr>
              <p:sp>
                <p:nvSpPr>
                  <p:cNvPr id="409660" name="Oval 6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61" name="Oval 6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62" name="Group 62"/>
                <p:cNvGrpSpPr>
                  <a:grpSpLocks/>
                </p:cNvGrpSpPr>
                <p:nvPr/>
              </p:nvGrpSpPr>
              <p:grpSpPr bwMode="auto">
                <a:xfrm>
                  <a:off x="1025" y="2386"/>
                  <a:ext cx="126" cy="126"/>
                  <a:chOff x="791" y="3922"/>
                  <a:chExt cx="126" cy="126"/>
                </a:xfrm>
              </p:grpSpPr>
              <p:sp>
                <p:nvSpPr>
                  <p:cNvPr id="409663" name="Oval 6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64" name="Oval 6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65" name="Group 65"/>
                <p:cNvGrpSpPr>
                  <a:grpSpLocks/>
                </p:cNvGrpSpPr>
                <p:nvPr/>
              </p:nvGrpSpPr>
              <p:grpSpPr bwMode="auto">
                <a:xfrm>
                  <a:off x="1028" y="2700"/>
                  <a:ext cx="126" cy="126"/>
                  <a:chOff x="791" y="3922"/>
                  <a:chExt cx="126" cy="126"/>
                </a:xfrm>
              </p:grpSpPr>
              <p:sp>
                <p:nvSpPr>
                  <p:cNvPr id="409666" name="Oval 6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67" name="Oval 6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9668" name="Group 68"/>
              <p:cNvGrpSpPr>
                <a:grpSpLocks/>
              </p:cNvGrpSpPr>
              <p:nvPr/>
            </p:nvGrpSpPr>
            <p:grpSpPr bwMode="auto">
              <a:xfrm>
                <a:off x="3207" y="1195"/>
                <a:ext cx="131" cy="1554"/>
                <a:chOff x="1024" y="1272"/>
                <a:chExt cx="131" cy="1554"/>
              </a:xfrm>
            </p:grpSpPr>
            <p:grpSp>
              <p:nvGrpSpPr>
                <p:cNvPr id="409669" name="Group 69"/>
                <p:cNvGrpSpPr>
                  <a:grpSpLocks/>
                </p:cNvGrpSpPr>
                <p:nvPr/>
              </p:nvGrpSpPr>
              <p:grpSpPr bwMode="auto">
                <a:xfrm>
                  <a:off x="1024" y="1272"/>
                  <a:ext cx="126" cy="126"/>
                  <a:chOff x="791" y="3922"/>
                  <a:chExt cx="126" cy="126"/>
                </a:xfrm>
              </p:grpSpPr>
              <p:sp>
                <p:nvSpPr>
                  <p:cNvPr id="409670" name="Oval 7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71" name="Oval 7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72" name="Group 72"/>
                <p:cNvGrpSpPr>
                  <a:grpSpLocks/>
                </p:cNvGrpSpPr>
                <p:nvPr/>
              </p:nvGrpSpPr>
              <p:grpSpPr bwMode="auto">
                <a:xfrm>
                  <a:off x="1029" y="1540"/>
                  <a:ext cx="126" cy="126"/>
                  <a:chOff x="791" y="3922"/>
                  <a:chExt cx="126" cy="126"/>
                </a:xfrm>
              </p:grpSpPr>
              <p:sp>
                <p:nvSpPr>
                  <p:cNvPr id="409673" name="Oval 7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74" name="Oval 7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75" name="Group 75"/>
                <p:cNvGrpSpPr>
                  <a:grpSpLocks/>
                </p:cNvGrpSpPr>
                <p:nvPr/>
              </p:nvGrpSpPr>
              <p:grpSpPr bwMode="auto">
                <a:xfrm>
                  <a:off x="1024" y="1814"/>
                  <a:ext cx="126" cy="126"/>
                  <a:chOff x="791" y="3922"/>
                  <a:chExt cx="126" cy="126"/>
                </a:xfrm>
              </p:grpSpPr>
              <p:sp>
                <p:nvSpPr>
                  <p:cNvPr id="409676" name="Oval 7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77" name="Oval 7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78" name="Group 78"/>
                <p:cNvGrpSpPr>
                  <a:grpSpLocks/>
                </p:cNvGrpSpPr>
                <p:nvPr/>
              </p:nvGrpSpPr>
              <p:grpSpPr bwMode="auto">
                <a:xfrm>
                  <a:off x="1029" y="2102"/>
                  <a:ext cx="126" cy="126"/>
                  <a:chOff x="791" y="3922"/>
                  <a:chExt cx="126" cy="126"/>
                </a:xfrm>
              </p:grpSpPr>
              <p:sp>
                <p:nvSpPr>
                  <p:cNvPr id="409679" name="Oval 7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80" name="Oval 8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81" name="Group 81"/>
                <p:cNvGrpSpPr>
                  <a:grpSpLocks/>
                </p:cNvGrpSpPr>
                <p:nvPr/>
              </p:nvGrpSpPr>
              <p:grpSpPr bwMode="auto">
                <a:xfrm>
                  <a:off x="1025" y="2386"/>
                  <a:ext cx="126" cy="126"/>
                  <a:chOff x="791" y="3922"/>
                  <a:chExt cx="126" cy="126"/>
                </a:xfrm>
              </p:grpSpPr>
              <p:sp>
                <p:nvSpPr>
                  <p:cNvPr id="409682" name="Oval 8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83" name="Oval 8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84" name="Group 84"/>
                <p:cNvGrpSpPr>
                  <a:grpSpLocks/>
                </p:cNvGrpSpPr>
                <p:nvPr/>
              </p:nvGrpSpPr>
              <p:grpSpPr bwMode="auto">
                <a:xfrm>
                  <a:off x="1028" y="2700"/>
                  <a:ext cx="126" cy="126"/>
                  <a:chOff x="791" y="3922"/>
                  <a:chExt cx="126" cy="126"/>
                </a:xfrm>
              </p:grpSpPr>
              <p:sp>
                <p:nvSpPr>
                  <p:cNvPr id="409685" name="Oval 8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86" name="Oval 8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09687" name="Group 87"/>
              <p:cNvGrpSpPr>
                <a:grpSpLocks/>
              </p:cNvGrpSpPr>
              <p:nvPr/>
            </p:nvGrpSpPr>
            <p:grpSpPr bwMode="auto">
              <a:xfrm>
                <a:off x="4531" y="1190"/>
                <a:ext cx="131" cy="1554"/>
                <a:chOff x="1024" y="1272"/>
                <a:chExt cx="131" cy="1554"/>
              </a:xfrm>
            </p:grpSpPr>
            <p:grpSp>
              <p:nvGrpSpPr>
                <p:cNvPr id="409688" name="Group 88"/>
                <p:cNvGrpSpPr>
                  <a:grpSpLocks/>
                </p:cNvGrpSpPr>
                <p:nvPr/>
              </p:nvGrpSpPr>
              <p:grpSpPr bwMode="auto">
                <a:xfrm>
                  <a:off x="1024" y="1272"/>
                  <a:ext cx="126" cy="126"/>
                  <a:chOff x="791" y="3922"/>
                  <a:chExt cx="126" cy="126"/>
                </a:xfrm>
              </p:grpSpPr>
              <p:sp>
                <p:nvSpPr>
                  <p:cNvPr id="409689" name="Oval 8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90" name="Oval 9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91" name="Group 91"/>
                <p:cNvGrpSpPr>
                  <a:grpSpLocks/>
                </p:cNvGrpSpPr>
                <p:nvPr/>
              </p:nvGrpSpPr>
              <p:grpSpPr bwMode="auto">
                <a:xfrm>
                  <a:off x="1029" y="1540"/>
                  <a:ext cx="126" cy="126"/>
                  <a:chOff x="791" y="3922"/>
                  <a:chExt cx="126" cy="126"/>
                </a:xfrm>
              </p:grpSpPr>
              <p:sp>
                <p:nvSpPr>
                  <p:cNvPr id="409692" name="Oval 9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93" name="Oval 9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94" name="Group 94"/>
                <p:cNvGrpSpPr>
                  <a:grpSpLocks/>
                </p:cNvGrpSpPr>
                <p:nvPr/>
              </p:nvGrpSpPr>
              <p:grpSpPr bwMode="auto">
                <a:xfrm>
                  <a:off x="1024" y="1814"/>
                  <a:ext cx="126" cy="126"/>
                  <a:chOff x="791" y="3922"/>
                  <a:chExt cx="126" cy="126"/>
                </a:xfrm>
              </p:grpSpPr>
              <p:sp>
                <p:nvSpPr>
                  <p:cNvPr id="409695" name="Oval 9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96" name="Oval 9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697" name="Group 97"/>
                <p:cNvGrpSpPr>
                  <a:grpSpLocks/>
                </p:cNvGrpSpPr>
                <p:nvPr/>
              </p:nvGrpSpPr>
              <p:grpSpPr bwMode="auto">
                <a:xfrm>
                  <a:off x="1029" y="2102"/>
                  <a:ext cx="126" cy="126"/>
                  <a:chOff x="791" y="3922"/>
                  <a:chExt cx="126" cy="126"/>
                </a:xfrm>
              </p:grpSpPr>
              <p:sp>
                <p:nvSpPr>
                  <p:cNvPr id="409698" name="Oval 9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699" name="Oval 9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700" name="Group 100"/>
                <p:cNvGrpSpPr>
                  <a:grpSpLocks/>
                </p:cNvGrpSpPr>
                <p:nvPr/>
              </p:nvGrpSpPr>
              <p:grpSpPr bwMode="auto">
                <a:xfrm>
                  <a:off x="1025" y="2386"/>
                  <a:ext cx="126" cy="126"/>
                  <a:chOff x="791" y="3922"/>
                  <a:chExt cx="126" cy="126"/>
                </a:xfrm>
              </p:grpSpPr>
              <p:sp>
                <p:nvSpPr>
                  <p:cNvPr id="409701" name="Oval 10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702" name="Oval 10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09703" name="Group 103"/>
                <p:cNvGrpSpPr>
                  <a:grpSpLocks/>
                </p:cNvGrpSpPr>
                <p:nvPr/>
              </p:nvGrpSpPr>
              <p:grpSpPr bwMode="auto">
                <a:xfrm>
                  <a:off x="1028" y="2700"/>
                  <a:ext cx="126" cy="126"/>
                  <a:chOff x="791" y="3922"/>
                  <a:chExt cx="126" cy="126"/>
                </a:xfrm>
              </p:grpSpPr>
              <p:sp>
                <p:nvSpPr>
                  <p:cNvPr id="409704" name="Oval 10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09705" name="Oval 10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409716" name="AutoShape 116"/>
            <p:cNvSpPr>
              <a:spLocks noChangeArrowheads="1"/>
            </p:cNvSpPr>
            <p:nvPr/>
          </p:nvSpPr>
          <p:spPr bwMode="auto">
            <a:xfrm rot="18789423">
              <a:off x="6946547" y="18044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09717" name="AutoShape 117"/>
            <p:cNvSpPr>
              <a:spLocks noChangeArrowheads="1"/>
            </p:cNvSpPr>
            <p:nvPr/>
          </p:nvSpPr>
          <p:spPr bwMode="auto">
            <a:xfrm rot="7996740">
              <a:off x="4939947" y="39126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09718" name="AutoShape 118"/>
            <p:cNvSpPr>
              <a:spLocks noChangeArrowheads="1"/>
            </p:cNvSpPr>
            <p:nvPr/>
          </p:nvSpPr>
          <p:spPr bwMode="auto">
            <a:xfrm rot="2671461">
              <a:off x="6997347" y="38618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09719" name="AutoShape 119"/>
            <p:cNvSpPr>
              <a:spLocks noChangeArrowheads="1"/>
            </p:cNvSpPr>
            <p:nvPr/>
          </p:nvSpPr>
          <p:spPr bwMode="auto">
            <a:xfrm rot="13471461">
              <a:off x="4914547" y="17663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409737" name="Group 137"/>
            <p:cNvGrpSpPr>
              <a:grpSpLocks/>
            </p:cNvGrpSpPr>
            <p:nvPr/>
          </p:nvGrpSpPr>
          <p:grpSpPr bwMode="auto">
            <a:xfrm>
              <a:off x="8050422" y="2131173"/>
              <a:ext cx="200025" cy="200025"/>
              <a:chOff x="791" y="3922"/>
              <a:chExt cx="126" cy="126"/>
            </a:xfrm>
          </p:grpSpPr>
          <p:sp>
            <p:nvSpPr>
              <p:cNvPr id="409738" name="Oval 138"/>
              <p:cNvSpPr>
                <a:spLocks noChangeArrowheads="1"/>
              </p:cNvSpPr>
              <p:nvPr/>
            </p:nvSpPr>
            <p:spPr bwMode="auto">
              <a:xfrm>
                <a:off x="826" y="3948"/>
                <a:ext cx="56" cy="56"/>
              </a:xfrm>
              <a:prstGeom prst="ellipse">
                <a:avLst/>
              </a:prstGeom>
              <a:solidFill>
                <a:schemeClr val="bg1"/>
              </a:solidFill>
              <a:ln w="12700">
                <a:solidFill>
                  <a:schemeClr val="bg2"/>
                </a:solidFill>
                <a:round/>
                <a:headEnd type="none" w="sm" len="sm"/>
                <a:tailEnd type="none" w="sm" len="sm"/>
              </a:ln>
              <a:effectLst/>
            </p:spPr>
            <p:txBody>
              <a:bodyPr wrap="none" anchor="ctr"/>
              <a:lstStyle/>
              <a:p>
                <a:endParaRPr lang="en-US"/>
              </a:p>
            </p:txBody>
          </p:sp>
          <p:sp>
            <p:nvSpPr>
              <p:cNvPr id="409739" name="Oval 139"/>
              <p:cNvSpPr>
                <a:spLocks noChangeArrowheads="1"/>
              </p:cNvSpPr>
              <p:nvPr/>
            </p:nvSpPr>
            <p:spPr bwMode="auto">
              <a:xfrm>
                <a:off x="791" y="3922"/>
                <a:ext cx="126" cy="126"/>
              </a:xfrm>
              <a:prstGeom prst="ellipse">
                <a:avLst/>
              </a:prstGeom>
              <a:noFill/>
              <a:ln w="28575">
                <a:solidFill>
                  <a:schemeClr val="bg2"/>
                </a:solidFill>
                <a:round/>
                <a:headEnd type="none" w="sm" len="sm"/>
                <a:tailEnd type="none" w="sm" len="sm"/>
              </a:ln>
              <a:effectLst/>
            </p:spPr>
            <p:txBody>
              <a:bodyPr wrap="none" anchor="ctr"/>
              <a:lstStyle/>
              <a:p>
                <a:endParaRPr lang="en-US"/>
              </a:p>
            </p:txBody>
          </p:sp>
        </p:grpSp>
        <p:graphicFrame>
          <p:nvGraphicFramePr>
            <p:cNvPr id="560132" name="Object 1028"/>
            <p:cNvGraphicFramePr>
              <a:graphicFrameLocks noChangeAspect="1"/>
            </p:cNvGraphicFramePr>
            <p:nvPr/>
          </p:nvGraphicFramePr>
          <p:xfrm>
            <a:off x="8194306" y="1652079"/>
            <a:ext cx="272837" cy="436539"/>
          </p:xfrm>
          <a:graphic>
            <a:graphicData uri="http://schemas.openxmlformats.org/presentationml/2006/ole">
              <p:oleObj spid="_x0000_s560132" name="Equation" r:id="rId8" imgW="126720" imgH="203040" progId="Equation.DSMT4">
                <p:embed/>
              </p:oleObj>
            </a:graphicData>
          </a:graphic>
        </p:graphicFrame>
        <p:sp>
          <p:nvSpPr>
            <p:cNvPr id="409742" name="Text Box 142"/>
            <p:cNvSpPr txBox="1">
              <a:spLocks noChangeArrowheads="1"/>
            </p:cNvSpPr>
            <p:nvPr/>
          </p:nvSpPr>
          <p:spPr bwMode="auto">
            <a:xfrm>
              <a:off x="7354538" y="1102168"/>
              <a:ext cx="1428596" cy="369332"/>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bg2"/>
                  </a:solidFill>
                </a:rPr>
                <a:t>Unit </a:t>
              </a:r>
              <a:r>
                <a:rPr lang="en-US" dirty="0">
                  <a:solidFill>
                    <a:schemeClr val="bg2"/>
                  </a:solidFill>
                </a:rPr>
                <a:t>normal:</a:t>
              </a:r>
            </a:p>
          </p:txBody>
        </p:sp>
        <p:sp>
          <p:nvSpPr>
            <p:cNvPr id="126" name="Freeform 129"/>
            <p:cNvSpPr>
              <a:spLocks/>
            </p:cNvSpPr>
            <p:nvPr/>
          </p:nvSpPr>
          <p:spPr bwMode="auto">
            <a:xfrm>
              <a:off x="7273835" y="3543024"/>
              <a:ext cx="838200" cy="914400"/>
            </a:xfrm>
            <a:custGeom>
              <a:avLst/>
              <a:gdLst/>
              <a:ahLst/>
              <a:cxnLst>
                <a:cxn ang="0">
                  <a:pos x="0" y="576"/>
                </a:cxn>
                <a:cxn ang="0">
                  <a:pos x="150" y="492"/>
                </a:cxn>
                <a:cxn ang="0">
                  <a:pos x="239" y="423"/>
                </a:cxn>
                <a:cxn ang="0">
                  <a:pos x="339" y="323"/>
                </a:cxn>
                <a:cxn ang="0">
                  <a:pos x="426" y="210"/>
                </a:cxn>
                <a:cxn ang="0">
                  <a:pos x="471" y="129"/>
                </a:cxn>
                <a:cxn ang="0">
                  <a:pos x="528" y="0"/>
                </a:cxn>
              </a:cxnLst>
              <a:rect l="0" t="0" r="r" b="b"/>
              <a:pathLst>
                <a:path w="528" h="576">
                  <a:moveTo>
                    <a:pt x="0" y="576"/>
                  </a:moveTo>
                  <a:cubicBezTo>
                    <a:pt x="25" y="562"/>
                    <a:pt x="110" y="517"/>
                    <a:pt x="150" y="492"/>
                  </a:cubicBezTo>
                  <a:cubicBezTo>
                    <a:pt x="190" y="467"/>
                    <a:pt x="208" y="451"/>
                    <a:pt x="239" y="423"/>
                  </a:cubicBezTo>
                  <a:cubicBezTo>
                    <a:pt x="270" y="395"/>
                    <a:pt x="308" y="358"/>
                    <a:pt x="339" y="323"/>
                  </a:cubicBezTo>
                  <a:cubicBezTo>
                    <a:pt x="370" y="288"/>
                    <a:pt x="404" y="242"/>
                    <a:pt x="426" y="210"/>
                  </a:cubicBezTo>
                  <a:cubicBezTo>
                    <a:pt x="448" y="178"/>
                    <a:pt x="454" y="164"/>
                    <a:pt x="471" y="129"/>
                  </a:cubicBezTo>
                  <a:cubicBezTo>
                    <a:pt x="488" y="94"/>
                    <a:pt x="516" y="27"/>
                    <a:pt x="528" y="0"/>
                  </a:cubicBezTo>
                </a:path>
              </a:pathLst>
            </a:custGeom>
            <a:noFill/>
            <a:ln w="12700" cap="flat" cmpd="sng">
              <a:solidFill>
                <a:schemeClr val="bg2"/>
              </a:solidFill>
              <a:prstDash val="solid"/>
              <a:round/>
              <a:headEnd type="none" w="sm" len="sm"/>
              <a:tailEnd type="triangle" w="med" len="med"/>
            </a:ln>
            <a:effectLst/>
          </p:spPr>
          <p:txBody>
            <a:bodyPr wrap="none"/>
            <a:lstStyle/>
            <a:p>
              <a:endParaRPr lang="en-US"/>
            </a:p>
          </p:txBody>
        </p:sp>
        <p:sp>
          <p:nvSpPr>
            <p:cNvPr id="129" name="Text Box 130"/>
            <p:cNvSpPr txBox="1">
              <a:spLocks noChangeArrowheads="1"/>
            </p:cNvSpPr>
            <p:nvPr/>
          </p:nvSpPr>
          <p:spPr bwMode="auto">
            <a:xfrm>
              <a:off x="7908962" y="3972597"/>
              <a:ext cx="387350" cy="457200"/>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C</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2476240"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410734" name="Object 110"/>
          <p:cNvGraphicFramePr>
            <a:graphicFrameLocks noChangeAspect="1"/>
          </p:cNvGraphicFramePr>
          <p:nvPr/>
        </p:nvGraphicFramePr>
        <p:xfrm>
          <a:off x="1047750" y="2436813"/>
          <a:ext cx="2108200" cy="893762"/>
        </p:xfrm>
        <a:graphic>
          <a:graphicData uri="http://schemas.openxmlformats.org/presentationml/2006/ole">
            <p:oleObj spid="_x0000_s410734" name="Equation" r:id="rId4" imgW="1079280" imgH="457200" progId="Equation.DSMT4">
              <p:embed/>
            </p:oleObj>
          </a:graphicData>
        </a:graphic>
      </p:graphicFrame>
      <p:graphicFrame>
        <p:nvGraphicFramePr>
          <p:cNvPr id="410736" name="Object 112"/>
          <p:cNvGraphicFramePr>
            <a:graphicFrameLocks noChangeAspect="1"/>
          </p:cNvGraphicFramePr>
          <p:nvPr/>
        </p:nvGraphicFramePr>
        <p:xfrm>
          <a:off x="846138" y="1560513"/>
          <a:ext cx="2678112" cy="495300"/>
        </p:xfrm>
        <a:graphic>
          <a:graphicData uri="http://schemas.openxmlformats.org/presentationml/2006/ole">
            <p:oleObj spid="_x0000_s410736" name="Equation" r:id="rId5" imgW="1371600" imgH="253800" progId="Equation.DSMT4">
              <p:embed/>
            </p:oleObj>
          </a:graphicData>
        </a:graphic>
      </p:graphicFrame>
      <p:grpSp>
        <p:nvGrpSpPr>
          <p:cNvPr id="410848" name="Group 224"/>
          <p:cNvGrpSpPr>
            <a:grpSpLocks/>
          </p:cNvGrpSpPr>
          <p:nvPr/>
        </p:nvGrpSpPr>
        <p:grpSpPr bwMode="auto">
          <a:xfrm>
            <a:off x="265113" y="5483225"/>
            <a:ext cx="3546866" cy="1016000"/>
            <a:chOff x="128" y="3480"/>
            <a:chExt cx="2208" cy="640"/>
          </a:xfrm>
        </p:grpSpPr>
        <p:sp>
          <p:nvSpPr>
            <p:cNvPr id="410739" name="Rectangle 115"/>
            <p:cNvSpPr>
              <a:spLocks noChangeArrowheads="1"/>
            </p:cNvSpPr>
            <p:nvPr/>
          </p:nvSpPr>
          <p:spPr bwMode="auto">
            <a:xfrm>
              <a:off x="128" y="3480"/>
              <a:ext cx="2208" cy="640"/>
            </a:xfrm>
            <a:prstGeom prst="rect">
              <a:avLst/>
            </a:prstGeom>
            <a:solidFill>
              <a:srgbClr val="FFCCFF"/>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410737" name="Object 113"/>
            <p:cNvGraphicFramePr>
              <a:graphicFrameLocks noChangeAspect="1"/>
            </p:cNvGraphicFramePr>
            <p:nvPr/>
          </p:nvGraphicFramePr>
          <p:xfrm>
            <a:off x="367" y="3559"/>
            <a:ext cx="1639" cy="485"/>
          </p:xfrm>
          <a:graphic>
            <a:graphicData uri="http://schemas.openxmlformats.org/presentationml/2006/ole">
              <p:oleObj spid="_x0000_s410737" name="Equation" r:id="rId6" imgW="1333440" imgH="393480" progId="Equation.DSMT4">
                <p:embed/>
              </p:oleObj>
            </a:graphicData>
          </a:graphic>
        </p:graphicFrame>
      </p:grpSp>
      <p:sp>
        <p:nvSpPr>
          <p:cNvPr id="410738" name="Text Box 114"/>
          <p:cNvSpPr txBox="1">
            <a:spLocks noChangeArrowheads="1"/>
          </p:cNvSpPr>
          <p:nvPr/>
        </p:nvSpPr>
        <p:spPr bwMode="auto">
          <a:xfrm>
            <a:off x="4140077" y="5201766"/>
            <a:ext cx="4551363" cy="671513"/>
          </a:xfrm>
          <a:prstGeom prst="rect">
            <a:avLst/>
          </a:prstGeom>
          <a:noFill/>
          <a:ln w="12700">
            <a:noFill/>
            <a:miter lim="800000"/>
            <a:headEnd type="none" w="sm" len="sm"/>
            <a:tailEnd type="none" w="sm" len="sm"/>
          </a:ln>
          <a:effectLst/>
        </p:spPr>
        <p:txBody>
          <a:bodyPr>
            <a:spAutoFit/>
          </a:bodyPr>
          <a:lstStyle/>
          <a:p>
            <a:r>
              <a:rPr lang="en-US" b="1" dirty="0">
                <a:solidFill>
                  <a:schemeClr val="bg2"/>
                </a:solidFill>
              </a:rPr>
              <a:t>Note:</a:t>
            </a:r>
            <a:r>
              <a:rPr lang="en-US" dirty="0">
                <a:solidFill>
                  <a:schemeClr val="bg2"/>
                </a:solidFill>
              </a:rPr>
              <a:t> There is no </a:t>
            </a:r>
            <a:r>
              <a:rPr lang="en-US" sz="2000" i="1" dirty="0">
                <a:solidFill>
                  <a:schemeClr val="bg2"/>
                </a:solidFill>
                <a:sym typeface="Symbol" pitchFamily="18" charset="2"/>
              </a:rPr>
              <a:t></a:t>
            </a:r>
            <a:r>
              <a:rPr lang="en-US" dirty="0">
                <a:solidFill>
                  <a:schemeClr val="bg2"/>
                </a:solidFill>
                <a:sym typeface="Symbol" pitchFamily="18" charset="2"/>
              </a:rPr>
              <a:t>  or </a:t>
            </a:r>
            <a:r>
              <a:rPr lang="en-US" sz="2000" i="1" dirty="0">
                <a:solidFill>
                  <a:schemeClr val="bg2"/>
                </a:solidFill>
                <a:latin typeface="Times New Roman" pitchFamily="18" charset="0"/>
                <a:sym typeface="Symbol" pitchFamily="18" charset="2"/>
              </a:rPr>
              <a:t>z</a:t>
            </a:r>
            <a:r>
              <a:rPr lang="en-US" dirty="0">
                <a:solidFill>
                  <a:schemeClr val="bg2"/>
                </a:solidFill>
                <a:sym typeface="Symbol" pitchFamily="18" charset="2"/>
              </a:rPr>
              <a:t> </a:t>
            </a:r>
            <a:r>
              <a:rPr lang="en-US" dirty="0" smtClean="0">
                <a:solidFill>
                  <a:schemeClr val="bg2"/>
                </a:solidFill>
                <a:sym typeface="Symbol" pitchFamily="18" charset="2"/>
              </a:rPr>
              <a:t>component of </a:t>
            </a:r>
            <a:r>
              <a:rPr lang="en-US" u="sng" dirty="0" smtClean="0">
                <a:solidFill>
                  <a:schemeClr val="bg2"/>
                </a:solidFill>
                <a:latin typeface="Handscript SF" pitchFamily="2" charset="0"/>
                <a:sym typeface="Symbol" pitchFamily="18" charset="2"/>
              </a:rPr>
              <a:t>E</a:t>
            </a:r>
            <a:r>
              <a:rPr lang="en-US" dirty="0" smtClean="0">
                <a:solidFill>
                  <a:schemeClr val="bg2"/>
                </a:solidFill>
                <a:sym typeface="Symbol" pitchFamily="18" charset="2"/>
              </a:rPr>
              <a:t> </a:t>
            </a:r>
            <a:r>
              <a:rPr lang="en-US" dirty="0">
                <a:solidFill>
                  <a:schemeClr val="bg2"/>
                </a:solidFill>
                <a:sym typeface="Symbol" pitchFamily="18" charset="2"/>
              </a:rPr>
              <a:t>(seen from the curl of the magnetic field): </a:t>
            </a:r>
          </a:p>
        </p:txBody>
      </p:sp>
      <p:sp>
        <p:nvSpPr>
          <p:cNvPr id="410740" name="Text Box 116"/>
          <p:cNvSpPr txBox="1">
            <a:spLocks noChangeArrowheads="1"/>
          </p:cNvSpPr>
          <p:nvPr/>
        </p:nvSpPr>
        <p:spPr bwMode="auto">
          <a:xfrm>
            <a:off x="325438" y="887638"/>
            <a:ext cx="4349268" cy="400110"/>
          </a:xfrm>
          <a:prstGeom prst="rect">
            <a:avLst/>
          </a:prstGeom>
          <a:noFill/>
          <a:ln w="12700">
            <a:noFill/>
            <a:miter lim="800000"/>
            <a:headEnd type="none" w="sm" len="sm"/>
            <a:tailEnd type="none" w="sm" len="sm"/>
          </a:ln>
          <a:effectLst/>
        </p:spPr>
        <p:txBody>
          <a:bodyPr wrap="none">
            <a:spAutoFit/>
          </a:bodyPr>
          <a:lstStyle/>
          <a:p>
            <a:r>
              <a:rPr lang="en-US" sz="2000" dirty="0">
                <a:solidFill>
                  <a:srgbClr val="CC00CC"/>
                </a:solidFill>
              </a:rPr>
              <a:t>(2) Electric </a:t>
            </a:r>
            <a:r>
              <a:rPr lang="en-US" sz="2000" dirty="0" smtClean="0">
                <a:solidFill>
                  <a:srgbClr val="CC00CC"/>
                </a:solidFill>
              </a:rPr>
              <a:t>field</a:t>
            </a:r>
            <a:r>
              <a:rPr lang="en-US" dirty="0" smtClean="0">
                <a:solidFill>
                  <a:srgbClr val="CC00CC"/>
                </a:solidFill>
              </a:rPr>
              <a:t> </a:t>
            </a:r>
            <a:r>
              <a:rPr lang="en-US" dirty="0">
                <a:solidFill>
                  <a:srgbClr val="CC00CC"/>
                </a:solidFill>
              </a:rPr>
              <a:t>(from </a:t>
            </a:r>
            <a:r>
              <a:rPr lang="en-US" dirty="0" smtClean="0">
                <a:solidFill>
                  <a:srgbClr val="CC00CC"/>
                </a:solidFill>
              </a:rPr>
              <a:t>the voltage </a:t>
            </a:r>
            <a:r>
              <a:rPr lang="en-US" dirty="0">
                <a:solidFill>
                  <a:srgbClr val="CC00CC"/>
                </a:solidFill>
              </a:rPr>
              <a:t>drop)</a:t>
            </a:r>
          </a:p>
        </p:txBody>
      </p:sp>
      <p:grpSp>
        <p:nvGrpSpPr>
          <p:cNvPr id="410741" name="Group 117"/>
          <p:cNvGrpSpPr>
            <a:grpSpLocks/>
          </p:cNvGrpSpPr>
          <p:nvPr/>
        </p:nvGrpSpPr>
        <p:grpSpPr bwMode="auto">
          <a:xfrm>
            <a:off x="4373563" y="1138238"/>
            <a:ext cx="4305300" cy="3897312"/>
            <a:chOff x="2755" y="717"/>
            <a:chExt cx="2712" cy="2455"/>
          </a:xfrm>
        </p:grpSpPr>
        <p:sp>
          <p:nvSpPr>
            <p:cNvPr id="410742" name="Line 118"/>
            <p:cNvSpPr>
              <a:spLocks noChangeShapeType="1"/>
            </p:cNvSpPr>
            <p:nvPr/>
          </p:nvSpPr>
          <p:spPr bwMode="auto">
            <a:xfrm flipH="1">
              <a:off x="3906" y="112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0743" name="Line 119"/>
            <p:cNvSpPr>
              <a:spLocks noChangeShapeType="1"/>
            </p:cNvSpPr>
            <p:nvPr/>
          </p:nvSpPr>
          <p:spPr bwMode="auto">
            <a:xfrm>
              <a:off x="2755" y="207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0744" name="Oval 120"/>
            <p:cNvSpPr>
              <a:spLocks noChangeArrowheads="1"/>
            </p:cNvSpPr>
            <p:nvPr/>
          </p:nvSpPr>
          <p:spPr bwMode="auto">
            <a:xfrm>
              <a:off x="3206" y="139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10745" name="Text Box 121"/>
            <p:cNvSpPr txBox="1">
              <a:spLocks noChangeArrowheads="1"/>
            </p:cNvSpPr>
            <p:nvPr/>
          </p:nvSpPr>
          <p:spPr bwMode="auto">
            <a:xfrm>
              <a:off x="5266" y="1914"/>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10746" name="Text Box 122"/>
            <p:cNvSpPr txBox="1">
              <a:spLocks noChangeArrowheads="1"/>
            </p:cNvSpPr>
            <p:nvPr/>
          </p:nvSpPr>
          <p:spPr bwMode="auto">
            <a:xfrm>
              <a:off x="3787" y="717"/>
              <a:ext cx="20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y</a:t>
              </a:r>
            </a:p>
          </p:txBody>
        </p:sp>
        <p:sp>
          <p:nvSpPr>
            <p:cNvPr id="410747" name="Line 123"/>
            <p:cNvSpPr>
              <a:spLocks noChangeShapeType="1"/>
            </p:cNvSpPr>
            <p:nvPr/>
          </p:nvSpPr>
          <p:spPr bwMode="auto">
            <a:xfrm flipV="1">
              <a:off x="3916" y="186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10748" name="Text Box 124"/>
            <p:cNvSpPr txBox="1">
              <a:spLocks noChangeArrowheads="1"/>
            </p:cNvSpPr>
            <p:nvPr/>
          </p:nvSpPr>
          <p:spPr bwMode="auto">
            <a:xfrm>
              <a:off x="3963" y="1697"/>
              <a:ext cx="2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a:t>
              </a:r>
              <a:endParaRPr lang="en-US" sz="2400" i="1">
                <a:solidFill>
                  <a:schemeClr val="bg2"/>
                </a:solidFill>
                <a:latin typeface="Times New Roman" pitchFamily="18" charset="0"/>
              </a:endParaRPr>
            </a:p>
          </p:txBody>
        </p:sp>
        <p:grpSp>
          <p:nvGrpSpPr>
            <p:cNvPr id="410749" name="Group 125"/>
            <p:cNvGrpSpPr>
              <a:grpSpLocks/>
            </p:cNvGrpSpPr>
            <p:nvPr/>
          </p:nvGrpSpPr>
          <p:grpSpPr bwMode="auto">
            <a:xfrm>
              <a:off x="3521" y="1192"/>
              <a:ext cx="131" cy="1554"/>
              <a:chOff x="1024" y="1272"/>
              <a:chExt cx="131" cy="1554"/>
            </a:xfrm>
          </p:grpSpPr>
          <p:grpSp>
            <p:nvGrpSpPr>
              <p:cNvPr id="410750" name="Group 126"/>
              <p:cNvGrpSpPr>
                <a:grpSpLocks/>
              </p:cNvGrpSpPr>
              <p:nvPr/>
            </p:nvGrpSpPr>
            <p:grpSpPr bwMode="auto">
              <a:xfrm>
                <a:off x="1024" y="1272"/>
                <a:ext cx="126" cy="126"/>
                <a:chOff x="791" y="3922"/>
                <a:chExt cx="126" cy="126"/>
              </a:xfrm>
            </p:grpSpPr>
            <p:sp>
              <p:nvSpPr>
                <p:cNvPr id="410751" name="Oval 12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52" name="Oval 12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53" name="Group 129"/>
              <p:cNvGrpSpPr>
                <a:grpSpLocks/>
              </p:cNvGrpSpPr>
              <p:nvPr/>
            </p:nvGrpSpPr>
            <p:grpSpPr bwMode="auto">
              <a:xfrm>
                <a:off x="1029" y="1540"/>
                <a:ext cx="126" cy="126"/>
                <a:chOff x="791" y="3922"/>
                <a:chExt cx="126" cy="126"/>
              </a:xfrm>
            </p:grpSpPr>
            <p:sp>
              <p:nvSpPr>
                <p:cNvPr id="410754" name="Oval 13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55" name="Oval 13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56" name="Group 132"/>
              <p:cNvGrpSpPr>
                <a:grpSpLocks/>
              </p:cNvGrpSpPr>
              <p:nvPr/>
            </p:nvGrpSpPr>
            <p:grpSpPr bwMode="auto">
              <a:xfrm>
                <a:off x="1024" y="1814"/>
                <a:ext cx="126" cy="126"/>
                <a:chOff x="791" y="3922"/>
                <a:chExt cx="126" cy="126"/>
              </a:xfrm>
            </p:grpSpPr>
            <p:sp>
              <p:nvSpPr>
                <p:cNvPr id="410757" name="Oval 13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58" name="Oval 13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59" name="Group 135"/>
              <p:cNvGrpSpPr>
                <a:grpSpLocks/>
              </p:cNvGrpSpPr>
              <p:nvPr/>
            </p:nvGrpSpPr>
            <p:grpSpPr bwMode="auto">
              <a:xfrm>
                <a:off x="1029" y="2102"/>
                <a:ext cx="126" cy="126"/>
                <a:chOff x="791" y="3922"/>
                <a:chExt cx="126" cy="126"/>
              </a:xfrm>
            </p:grpSpPr>
            <p:sp>
              <p:nvSpPr>
                <p:cNvPr id="410760" name="Oval 13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61" name="Oval 13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62" name="Group 138"/>
              <p:cNvGrpSpPr>
                <a:grpSpLocks/>
              </p:cNvGrpSpPr>
              <p:nvPr/>
            </p:nvGrpSpPr>
            <p:grpSpPr bwMode="auto">
              <a:xfrm>
                <a:off x="1025" y="2386"/>
                <a:ext cx="126" cy="126"/>
                <a:chOff x="791" y="3922"/>
                <a:chExt cx="126" cy="126"/>
              </a:xfrm>
            </p:grpSpPr>
            <p:sp>
              <p:nvSpPr>
                <p:cNvPr id="410763" name="Oval 13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64" name="Oval 14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65" name="Group 141"/>
              <p:cNvGrpSpPr>
                <a:grpSpLocks/>
              </p:cNvGrpSpPr>
              <p:nvPr/>
            </p:nvGrpSpPr>
            <p:grpSpPr bwMode="auto">
              <a:xfrm>
                <a:off x="1028" y="2700"/>
                <a:ext cx="126" cy="126"/>
                <a:chOff x="791" y="3922"/>
                <a:chExt cx="126" cy="126"/>
              </a:xfrm>
            </p:grpSpPr>
            <p:sp>
              <p:nvSpPr>
                <p:cNvPr id="410766" name="Oval 14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67" name="Oval 14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0768" name="Group 144"/>
            <p:cNvGrpSpPr>
              <a:grpSpLocks/>
            </p:cNvGrpSpPr>
            <p:nvPr/>
          </p:nvGrpSpPr>
          <p:grpSpPr bwMode="auto">
            <a:xfrm>
              <a:off x="3834" y="1193"/>
              <a:ext cx="131" cy="1554"/>
              <a:chOff x="1024" y="1272"/>
              <a:chExt cx="131" cy="1554"/>
            </a:xfrm>
          </p:grpSpPr>
          <p:grpSp>
            <p:nvGrpSpPr>
              <p:cNvPr id="410769" name="Group 145"/>
              <p:cNvGrpSpPr>
                <a:grpSpLocks/>
              </p:cNvGrpSpPr>
              <p:nvPr/>
            </p:nvGrpSpPr>
            <p:grpSpPr bwMode="auto">
              <a:xfrm>
                <a:off x="1024" y="1272"/>
                <a:ext cx="126" cy="126"/>
                <a:chOff x="791" y="3922"/>
                <a:chExt cx="126" cy="126"/>
              </a:xfrm>
            </p:grpSpPr>
            <p:sp>
              <p:nvSpPr>
                <p:cNvPr id="410770" name="Oval 14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71" name="Oval 14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72" name="Group 148"/>
              <p:cNvGrpSpPr>
                <a:grpSpLocks/>
              </p:cNvGrpSpPr>
              <p:nvPr/>
            </p:nvGrpSpPr>
            <p:grpSpPr bwMode="auto">
              <a:xfrm>
                <a:off x="1029" y="1540"/>
                <a:ext cx="126" cy="126"/>
                <a:chOff x="791" y="3922"/>
                <a:chExt cx="126" cy="126"/>
              </a:xfrm>
            </p:grpSpPr>
            <p:sp>
              <p:nvSpPr>
                <p:cNvPr id="410773" name="Oval 14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74" name="Oval 15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75" name="Group 151"/>
              <p:cNvGrpSpPr>
                <a:grpSpLocks/>
              </p:cNvGrpSpPr>
              <p:nvPr/>
            </p:nvGrpSpPr>
            <p:grpSpPr bwMode="auto">
              <a:xfrm>
                <a:off x="1024" y="1814"/>
                <a:ext cx="126" cy="126"/>
                <a:chOff x="791" y="3922"/>
                <a:chExt cx="126" cy="126"/>
              </a:xfrm>
            </p:grpSpPr>
            <p:sp>
              <p:nvSpPr>
                <p:cNvPr id="410776" name="Oval 15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77" name="Oval 15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78" name="Group 154"/>
              <p:cNvGrpSpPr>
                <a:grpSpLocks/>
              </p:cNvGrpSpPr>
              <p:nvPr/>
            </p:nvGrpSpPr>
            <p:grpSpPr bwMode="auto">
              <a:xfrm>
                <a:off x="1029" y="2102"/>
                <a:ext cx="126" cy="126"/>
                <a:chOff x="791" y="3922"/>
                <a:chExt cx="126" cy="126"/>
              </a:xfrm>
            </p:grpSpPr>
            <p:sp>
              <p:nvSpPr>
                <p:cNvPr id="410779" name="Oval 15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80" name="Oval 15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81" name="Group 157"/>
              <p:cNvGrpSpPr>
                <a:grpSpLocks/>
              </p:cNvGrpSpPr>
              <p:nvPr/>
            </p:nvGrpSpPr>
            <p:grpSpPr bwMode="auto">
              <a:xfrm>
                <a:off x="1025" y="2386"/>
                <a:ext cx="126" cy="126"/>
                <a:chOff x="791" y="3922"/>
                <a:chExt cx="126" cy="126"/>
              </a:xfrm>
            </p:grpSpPr>
            <p:sp>
              <p:nvSpPr>
                <p:cNvPr id="410782" name="Oval 15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83" name="Oval 15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84" name="Group 160"/>
              <p:cNvGrpSpPr>
                <a:grpSpLocks/>
              </p:cNvGrpSpPr>
              <p:nvPr/>
            </p:nvGrpSpPr>
            <p:grpSpPr bwMode="auto">
              <a:xfrm>
                <a:off x="1028" y="2700"/>
                <a:ext cx="126" cy="126"/>
                <a:chOff x="791" y="3922"/>
                <a:chExt cx="126" cy="126"/>
              </a:xfrm>
            </p:grpSpPr>
            <p:sp>
              <p:nvSpPr>
                <p:cNvPr id="410785" name="Oval 16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86" name="Oval 16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0787" name="Group 163"/>
            <p:cNvGrpSpPr>
              <a:grpSpLocks/>
            </p:cNvGrpSpPr>
            <p:nvPr/>
          </p:nvGrpSpPr>
          <p:grpSpPr bwMode="auto">
            <a:xfrm>
              <a:off x="4201" y="1187"/>
              <a:ext cx="131" cy="1554"/>
              <a:chOff x="1024" y="1272"/>
              <a:chExt cx="131" cy="1554"/>
            </a:xfrm>
          </p:grpSpPr>
          <p:grpSp>
            <p:nvGrpSpPr>
              <p:cNvPr id="410788" name="Group 164"/>
              <p:cNvGrpSpPr>
                <a:grpSpLocks/>
              </p:cNvGrpSpPr>
              <p:nvPr/>
            </p:nvGrpSpPr>
            <p:grpSpPr bwMode="auto">
              <a:xfrm>
                <a:off x="1024" y="1272"/>
                <a:ext cx="126" cy="126"/>
                <a:chOff x="791" y="3922"/>
                <a:chExt cx="126" cy="126"/>
              </a:xfrm>
            </p:grpSpPr>
            <p:sp>
              <p:nvSpPr>
                <p:cNvPr id="410789" name="Oval 16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90" name="Oval 16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91" name="Group 167"/>
              <p:cNvGrpSpPr>
                <a:grpSpLocks/>
              </p:cNvGrpSpPr>
              <p:nvPr/>
            </p:nvGrpSpPr>
            <p:grpSpPr bwMode="auto">
              <a:xfrm>
                <a:off x="1029" y="1540"/>
                <a:ext cx="126" cy="126"/>
                <a:chOff x="791" y="3922"/>
                <a:chExt cx="126" cy="126"/>
              </a:xfrm>
            </p:grpSpPr>
            <p:sp>
              <p:nvSpPr>
                <p:cNvPr id="410792" name="Oval 16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93" name="Oval 16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94" name="Group 170"/>
              <p:cNvGrpSpPr>
                <a:grpSpLocks/>
              </p:cNvGrpSpPr>
              <p:nvPr/>
            </p:nvGrpSpPr>
            <p:grpSpPr bwMode="auto">
              <a:xfrm>
                <a:off x="1024" y="1814"/>
                <a:ext cx="126" cy="126"/>
                <a:chOff x="791" y="3922"/>
                <a:chExt cx="126" cy="126"/>
              </a:xfrm>
            </p:grpSpPr>
            <p:sp>
              <p:nvSpPr>
                <p:cNvPr id="410795" name="Oval 17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96" name="Oval 17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797" name="Group 173"/>
              <p:cNvGrpSpPr>
                <a:grpSpLocks/>
              </p:cNvGrpSpPr>
              <p:nvPr/>
            </p:nvGrpSpPr>
            <p:grpSpPr bwMode="auto">
              <a:xfrm>
                <a:off x="1029" y="2102"/>
                <a:ext cx="126" cy="126"/>
                <a:chOff x="791" y="3922"/>
                <a:chExt cx="126" cy="126"/>
              </a:xfrm>
            </p:grpSpPr>
            <p:sp>
              <p:nvSpPr>
                <p:cNvPr id="410798" name="Oval 17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799" name="Oval 17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00" name="Group 176"/>
              <p:cNvGrpSpPr>
                <a:grpSpLocks/>
              </p:cNvGrpSpPr>
              <p:nvPr/>
            </p:nvGrpSpPr>
            <p:grpSpPr bwMode="auto">
              <a:xfrm>
                <a:off x="1025" y="2386"/>
                <a:ext cx="126" cy="126"/>
                <a:chOff x="791" y="3922"/>
                <a:chExt cx="126" cy="126"/>
              </a:xfrm>
            </p:grpSpPr>
            <p:sp>
              <p:nvSpPr>
                <p:cNvPr id="410801" name="Oval 17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02" name="Oval 17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03" name="Group 179"/>
              <p:cNvGrpSpPr>
                <a:grpSpLocks/>
              </p:cNvGrpSpPr>
              <p:nvPr/>
            </p:nvGrpSpPr>
            <p:grpSpPr bwMode="auto">
              <a:xfrm>
                <a:off x="1028" y="2700"/>
                <a:ext cx="126" cy="126"/>
                <a:chOff x="791" y="3922"/>
                <a:chExt cx="126" cy="126"/>
              </a:xfrm>
            </p:grpSpPr>
            <p:sp>
              <p:nvSpPr>
                <p:cNvPr id="410804" name="Oval 18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05" name="Oval 18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0806" name="Group 182"/>
            <p:cNvGrpSpPr>
              <a:grpSpLocks/>
            </p:cNvGrpSpPr>
            <p:nvPr/>
          </p:nvGrpSpPr>
          <p:grpSpPr bwMode="auto">
            <a:xfrm>
              <a:off x="3207" y="1195"/>
              <a:ext cx="131" cy="1554"/>
              <a:chOff x="1024" y="1272"/>
              <a:chExt cx="131" cy="1554"/>
            </a:xfrm>
          </p:grpSpPr>
          <p:grpSp>
            <p:nvGrpSpPr>
              <p:cNvPr id="410807" name="Group 183"/>
              <p:cNvGrpSpPr>
                <a:grpSpLocks/>
              </p:cNvGrpSpPr>
              <p:nvPr/>
            </p:nvGrpSpPr>
            <p:grpSpPr bwMode="auto">
              <a:xfrm>
                <a:off x="1024" y="1272"/>
                <a:ext cx="126" cy="126"/>
                <a:chOff x="791" y="3922"/>
                <a:chExt cx="126" cy="126"/>
              </a:xfrm>
            </p:grpSpPr>
            <p:sp>
              <p:nvSpPr>
                <p:cNvPr id="410808" name="Oval 18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09" name="Oval 18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10" name="Group 186"/>
              <p:cNvGrpSpPr>
                <a:grpSpLocks/>
              </p:cNvGrpSpPr>
              <p:nvPr/>
            </p:nvGrpSpPr>
            <p:grpSpPr bwMode="auto">
              <a:xfrm>
                <a:off x="1029" y="1540"/>
                <a:ext cx="126" cy="126"/>
                <a:chOff x="791" y="3922"/>
                <a:chExt cx="126" cy="126"/>
              </a:xfrm>
            </p:grpSpPr>
            <p:sp>
              <p:nvSpPr>
                <p:cNvPr id="410811" name="Oval 18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12" name="Oval 18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13" name="Group 189"/>
              <p:cNvGrpSpPr>
                <a:grpSpLocks/>
              </p:cNvGrpSpPr>
              <p:nvPr/>
            </p:nvGrpSpPr>
            <p:grpSpPr bwMode="auto">
              <a:xfrm>
                <a:off x="1024" y="1814"/>
                <a:ext cx="126" cy="126"/>
                <a:chOff x="791" y="3922"/>
                <a:chExt cx="126" cy="126"/>
              </a:xfrm>
            </p:grpSpPr>
            <p:sp>
              <p:nvSpPr>
                <p:cNvPr id="410814" name="Oval 19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15" name="Oval 19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16" name="Group 192"/>
              <p:cNvGrpSpPr>
                <a:grpSpLocks/>
              </p:cNvGrpSpPr>
              <p:nvPr/>
            </p:nvGrpSpPr>
            <p:grpSpPr bwMode="auto">
              <a:xfrm>
                <a:off x="1029" y="2102"/>
                <a:ext cx="126" cy="126"/>
                <a:chOff x="791" y="3922"/>
                <a:chExt cx="126" cy="126"/>
              </a:xfrm>
            </p:grpSpPr>
            <p:sp>
              <p:nvSpPr>
                <p:cNvPr id="410817" name="Oval 19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18" name="Oval 19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19" name="Group 195"/>
              <p:cNvGrpSpPr>
                <a:grpSpLocks/>
              </p:cNvGrpSpPr>
              <p:nvPr/>
            </p:nvGrpSpPr>
            <p:grpSpPr bwMode="auto">
              <a:xfrm>
                <a:off x="1025" y="2386"/>
                <a:ext cx="126" cy="126"/>
                <a:chOff x="791" y="3922"/>
                <a:chExt cx="126" cy="126"/>
              </a:xfrm>
            </p:grpSpPr>
            <p:sp>
              <p:nvSpPr>
                <p:cNvPr id="410820" name="Oval 19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21" name="Oval 19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22" name="Group 198"/>
              <p:cNvGrpSpPr>
                <a:grpSpLocks/>
              </p:cNvGrpSpPr>
              <p:nvPr/>
            </p:nvGrpSpPr>
            <p:grpSpPr bwMode="auto">
              <a:xfrm>
                <a:off x="1028" y="2700"/>
                <a:ext cx="126" cy="126"/>
                <a:chOff x="791" y="3922"/>
                <a:chExt cx="126" cy="126"/>
              </a:xfrm>
            </p:grpSpPr>
            <p:sp>
              <p:nvSpPr>
                <p:cNvPr id="410823" name="Oval 19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24" name="Oval 20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0825" name="Group 201"/>
            <p:cNvGrpSpPr>
              <a:grpSpLocks/>
            </p:cNvGrpSpPr>
            <p:nvPr/>
          </p:nvGrpSpPr>
          <p:grpSpPr bwMode="auto">
            <a:xfrm>
              <a:off x="4531" y="1190"/>
              <a:ext cx="131" cy="1554"/>
              <a:chOff x="1024" y="1272"/>
              <a:chExt cx="131" cy="1554"/>
            </a:xfrm>
          </p:grpSpPr>
          <p:grpSp>
            <p:nvGrpSpPr>
              <p:cNvPr id="410826" name="Group 202"/>
              <p:cNvGrpSpPr>
                <a:grpSpLocks/>
              </p:cNvGrpSpPr>
              <p:nvPr/>
            </p:nvGrpSpPr>
            <p:grpSpPr bwMode="auto">
              <a:xfrm>
                <a:off x="1024" y="1272"/>
                <a:ext cx="126" cy="126"/>
                <a:chOff x="791" y="3922"/>
                <a:chExt cx="126" cy="126"/>
              </a:xfrm>
            </p:grpSpPr>
            <p:sp>
              <p:nvSpPr>
                <p:cNvPr id="410827" name="Oval 20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28" name="Oval 20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29" name="Group 205"/>
              <p:cNvGrpSpPr>
                <a:grpSpLocks/>
              </p:cNvGrpSpPr>
              <p:nvPr/>
            </p:nvGrpSpPr>
            <p:grpSpPr bwMode="auto">
              <a:xfrm>
                <a:off x="1029" y="1540"/>
                <a:ext cx="126" cy="126"/>
                <a:chOff x="791" y="3922"/>
                <a:chExt cx="126" cy="126"/>
              </a:xfrm>
            </p:grpSpPr>
            <p:sp>
              <p:nvSpPr>
                <p:cNvPr id="410830" name="Oval 20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31" name="Oval 20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32" name="Group 208"/>
              <p:cNvGrpSpPr>
                <a:grpSpLocks/>
              </p:cNvGrpSpPr>
              <p:nvPr/>
            </p:nvGrpSpPr>
            <p:grpSpPr bwMode="auto">
              <a:xfrm>
                <a:off x="1024" y="1814"/>
                <a:ext cx="126" cy="126"/>
                <a:chOff x="791" y="3922"/>
                <a:chExt cx="126" cy="126"/>
              </a:xfrm>
            </p:grpSpPr>
            <p:sp>
              <p:nvSpPr>
                <p:cNvPr id="410833" name="Oval 20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34" name="Oval 21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35" name="Group 211"/>
              <p:cNvGrpSpPr>
                <a:grpSpLocks/>
              </p:cNvGrpSpPr>
              <p:nvPr/>
            </p:nvGrpSpPr>
            <p:grpSpPr bwMode="auto">
              <a:xfrm>
                <a:off x="1029" y="2102"/>
                <a:ext cx="126" cy="126"/>
                <a:chOff x="791" y="3922"/>
                <a:chExt cx="126" cy="126"/>
              </a:xfrm>
            </p:grpSpPr>
            <p:sp>
              <p:nvSpPr>
                <p:cNvPr id="410836" name="Oval 21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37" name="Oval 21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38" name="Group 214"/>
              <p:cNvGrpSpPr>
                <a:grpSpLocks/>
              </p:cNvGrpSpPr>
              <p:nvPr/>
            </p:nvGrpSpPr>
            <p:grpSpPr bwMode="auto">
              <a:xfrm>
                <a:off x="1025" y="2386"/>
                <a:ext cx="126" cy="126"/>
                <a:chOff x="791" y="3922"/>
                <a:chExt cx="126" cy="126"/>
              </a:xfrm>
            </p:grpSpPr>
            <p:sp>
              <p:nvSpPr>
                <p:cNvPr id="410839" name="Oval 21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40" name="Oval 21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0841" name="Group 217"/>
              <p:cNvGrpSpPr>
                <a:grpSpLocks/>
              </p:cNvGrpSpPr>
              <p:nvPr/>
            </p:nvGrpSpPr>
            <p:grpSpPr bwMode="auto">
              <a:xfrm>
                <a:off x="1028" y="2700"/>
                <a:ext cx="126" cy="126"/>
                <a:chOff x="791" y="3922"/>
                <a:chExt cx="126" cy="126"/>
              </a:xfrm>
            </p:grpSpPr>
            <p:sp>
              <p:nvSpPr>
                <p:cNvPr id="410842" name="Oval 21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0843" name="Oval 21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410844" name="AutoShape 220"/>
          <p:cNvSpPr>
            <a:spLocks noChangeArrowheads="1"/>
          </p:cNvSpPr>
          <p:nvPr/>
        </p:nvSpPr>
        <p:spPr bwMode="auto">
          <a:xfrm rot="-46010577">
            <a:off x="6850063" y="22336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0845" name="AutoShape 221"/>
          <p:cNvSpPr>
            <a:spLocks noChangeArrowheads="1"/>
          </p:cNvSpPr>
          <p:nvPr/>
        </p:nvSpPr>
        <p:spPr bwMode="auto">
          <a:xfrm rot="-35203260">
            <a:off x="4843463" y="43418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0846" name="AutoShape 222"/>
          <p:cNvSpPr>
            <a:spLocks noChangeArrowheads="1"/>
          </p:cNvSpPr>
          <p:nvPr/>
        </p:nvSpPr>
        <p:spPr bwMode="auto">
          <a:xfrm rot="-40528539">
            <a:off x="6900863" y="42910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0847" name="AutoShape 223"/>
          <p:cNvSpPr>
            <a:spLocks noChangeArrowheads="1"/>
          </p:cNvSpPr>
          <p:nvPr/>
        </p:nvSpPr>
        <p:spPr bwMode="auto">
          <a:xfrm rot="-29728539">
            <a:off x="4818063" y="21955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410849" name="Object 225"/>
          <p:cNvGraphicFramePr>
            <a:graphicFrameLocks noChangeAspect="1"/>
          </p:cNvGraphicFramePr>
          <p:nvPr/>
        </p:nvGraphicFramePr>
        <p:xfrm>
          <a:off x="1563688" y="4575175"/>
          <a:ext cx="1711325" cy="768350"/>
        </p:xfrm>
        <a:graphic>
          <a:graphicData uri="http://schemas.openxmlformats.org/presentationml/2006/ole">
            <p:oleObj spid="_x0000_s410849" name="Equation" r:id="rId7" imgW="876240" imgH="393480" progId="Equation.DSMT4">
              <p:embed/>
            </p:oleObj>
          </a:graphicData>
        </a:graphic>
      </p:graphicFrame>
      <p:graphicFrame>
        <p:nvGraphicFramePr>
          <p:cNvPr id="410850" name="Object 226"/>
          <p:cNvGraphicFramePr>
            <a:graphicFrameLocks noChangeAspect="1"/>
          </p:cNvGraphicFramePr>
          <p:nvPr/>
        </p:nvGraphicFramePr>
        <p:xfrm>
          <a:off x="969963" y="3448050"/>
          <a:ext cx="1909762" cy="868363"/>
        </p:xfrm>
        <a:graphic>
          <a:graphicData uri="http://schemas.openxmlformats.org/presentationml/2006/ole">
            <p:oleObj spid="_x0000_s410850" name="Equation" r:id="rId8" imgW="977760" imgH="444240" progId="Equation.DSMT4">
              <p:embed/>
            </p:oleObj>
          </a:graphicData>
        </a:graphic>
      </p:graphicFrame>
      <p:sp>
        <p:nvSpPr>
          <p:cNvPr id="410851" name="Text Box 227"/>
          <p:cNvSpPr txBox="1">
            <a:spLocks noChangeArrowheads="1"/>
          </p:cNvSpPr>
          <p:nvPr/>
        </p:nvSpPr>
        <p:spPr bwMode="auto">
          <a:xfrm>
            <a:off x="1010331" y="4451352"/>
            <a:ext cx="452437"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so</a:t>
            </a:r>
          </a:p>
        </p:txBody>
      </p:sp>
      <p:graphicFrame>
        <p:nvGraphicFramePr>
          <p:cNvPr id="410852" name="Object 228"/>
          <p:cNvGraphicFramePr>
            <a:graphicFrameLocks noChangeAspect="1"/>
          </p:cNvGraphicFramePr>
          <p:nvPr/>
        </p:nvGraphicFramePr>
        <p:xfrm>
          <a:off x="4878883" y="5930900"/>
          <a:ext cx="2601912" cy="495300"/>
        </p:xfrm>
        <a:graphic>
          <a:graphicData uri="http://schemas.openxmlformats.org/presentationml/2006/ole">
            <p:oleObj spid="_x0000_s410852" name="Equation" r:id="rId9" imgW="1333440" imgH="253800" progId="Equation.DSMT4">
              <p:embed/>
            </p:oleObj>
          </a:graphicData>
        </a:graphic>
      </p:graphicFrame>
      <p:graphicFrame>
        <p:nvGraphicFramePr>
          <p:cNvPr id="410853" name="Object 229"/>
          <p:cNvGraphicFramePr>
            <a:graphicFrameLocks noChangeAspect="1"/>
          </p:cNvGraphicFramePr>
          <p:nvPr/>
        </p:nvGraphicFramePr>
        <p:xfrm>
          <a:off x="7677770" y="1772523"/>
          <a:ext cx="1252476" cy="392746"/>
        </p:xfrm>
        <a:graphic>
          <a:graphicData uri="http://schemas.openxmlformats.org/presentationml/2006/ole">
            <p:oleObj spid="_x0000_s410853" name="Equation" r:id="rId10" imgW="850680" imgH="266400" progId="Equation.DSMT4">
              <p:embed/>
            </p:oleObj>
          </a:graphicData>
        </a:graphic>
      </p:graphicFrame>
      <p:sp>
        <p:nvSpPr>
          <p:cNvPr id="124" name="Slide Number Placeholder 12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39</a:t>
            </a:fld>
            <a:endParaRPr lang="en-US" kern="0" dirty="0" smtClean="0"/>
          </a:p>
        </p:txBody>
      </p:sp>
      <p:graphicFrame>
        <p:nvGraphicFramePr>
          <p:cNvPr id="410854" name="Object 230"/>
          <p:cNvGraphicFramePr>
            <a:graphicFrameLocks noChangeAspect="1"/>
          </p:cNvGraphicFramePr>
          <p:nvPr/>
        </p:nvGraphicFramePr>
        <p:xfrm>
          <a:off x="7131937" y="1162286"/>
          <a:ext cx="1750806" cy="582314"/>
        </p:xfrm>
        <a:graphic>
          <a:graphicData uri="http://schemas.openxmlformats.org/presentationml/2006/ole">
            <p:oleObj spid="_x0000_s410854" name="Equation" r:id="rId11" imgW="1143000" imgH="38088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7" name="Text Box 3"/>
          <p:cNvSpPr txBox="1">
            <a:spLocks noChangeArrowheads="1"/>
          </p:cNvSpPr>
          <p:nvPr/>
        </p:nvSpPr>
        <p:spPr bwMode="auto">
          <a:xfrm>
            <a:off x="2132899" y="0"/>
            <a:ext cx="49418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Current </a:t>
            </a:r>
            <a:r>
              <a:rPr lang="en-US" sz="3600" dirty="0" smtClean="0">
                <a:solidFill>
                  <a:srgbClr val="FF9933"/>
                </a:solidFill>
                <a:effectLst>
                  <a:outerShdw blurRad="38100" dist="38100" dir="2700000" algn="tl">
                    <a:srgbClr val="C0C0C0"/>
                  </a:outerShdw>
                </a:effectLst>
              </a:rPr>
              <a:t>Density (cont.)</a:t>
            </a:r>
            <a:endParaRPr lang="en-US" sz="3600" dirty="0">
              <a:solidFill>
                <a:srgbClr val="FF9933"/>
              </a:solidFill>
              <a:effectLst>
                <a:outerShdw blurRad="38100" dist="38100" dir="2700000" algn="tl">
                  <a:srgbClr val="C0C0C0"/>
                </a:outerShdw>
              </a:effectLst>
            </a:endParaRPr>
          </a:p>
        </p:txBody>
      </p:sp>
      <p:grpSp>
        <p:nvGrpSpPr>
          <p:cNvPr id="2" name="Group 72"/>
          <p:cNvGrpSpPr>
            <a:grpSpLocks/>
          </p:cNvGrpSpPr>
          <p:nvPr/>
        </p:nvGrpSpPr>
        <p:grpSpPr bwMode="auto">
          <a:xfrm>
            <a:off x="5788972" y="1006613"/>
            <a:ext cx="2120900" cy="2312988"/>
            <a:chOff x="862" y="1781"/>
            <a:chExt cx="1336" cy="1457"/>
          </a:xfrm>
        </p:grpSpPr>
        <p:sp>
          <p:nvSpPr>
            <p:cNvPr id="518154" name="Oval 10"/>
            <p:cNvSpPr>
              <a:spLocks noChangeArrowheads="1"/>
            </p:cNvSpPr>
            <p:nvPr/>
          </p:nvSpPr>
          <p:spPr bwMode="auto">
            <a:xfrm>
              <a:off x="928" y="2605"/>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5" name="Oval 11"/>
            <p:cNvSpPr>
              <a:spLocks noChangeArrowheads="1"/>
            </p:cNvSpPr>
            <p:nvPr/>
          </p:nvSpPr>
          <p:spPr bwMode="auto">
            <a:xfrm>
              <a:off x="1118" y="2554"/>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6" name="Oval 12"/>
            <p:cNvSpPr>
              <a:spLocks noChangeArrowheads="1"/>
            </p:cNvSpPr>
            <p:nvPr/>
          </p:nvSpPr>
          <p:spPr bwMode="auto">
            <a:xfrm>
              <a:off x="862" y="279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7" name="Oval 13"/>
            <p:cNvSpPr>
              <a:spLocks noChangeArrowheads="1"/>
            </p:cNvSpPr>
            <p:nvPr/>
          </p:nvSpPr>
          <p:spPr bwMode="auto">
            <a:xfrm>
              <a:off x="1354" y="267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8" name="Oval 14"/>
            <p:cNvSpPr>
              <a:spLocks noChangeArrowheads="1"/>
            </p:cNvSpPr>
            <p:nvPr/>
          </p:nvSpPr>
          <p:spPr bwMode="auto">
            <a:xfrm>
              <a:off x="1140" y="309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59" name="Oval 15"/>
            <p:cNvSpPr>
              <a:spLocks noChangeArrowheads="1"/>
            </p:cNvSpPr>
            <p:nvPr/>
          </p:nvSpPr>
          <p:spPr bwMode="auto">
            <a:xfrm>
              <a:off x="1356" y="2492"/>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0" name="Oval 16"/>
            <p:cNvSpPr>
              <a:spLocks noChangeArrowheads="1"/>
            </p:cNvSpPr>
            <p:nvPr/>
          </p:nvSpPr>
          <p:spPr bwMode="auto">
            <a:xfrm>
              <a:off x="1127" y="270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1" name="Oval 17"/>
            <p:cNvSpPr>
              <a:spLocks noChangeArrowheads="1"/>
            </p:cNvSpPr>
            <p:nvPr/>
          </p:nvSpPr>
          <p:spPr bwMode="auto">
            <a:xfrm>
              <a:off x="930" y="2960"/>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3" name="Oval 19"/>
            <p:cNvSpPr>
              <a:spLocks noChangeArrowheads="1"/>
            </p:cNvSpPr>
            <p:nvPr/>
          </p:nvSpPr>
          <p:spPr bwMode="auto">
            <a:xfrm>
              <a:off x="1364" y="2851"/>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4" name="Oval 20"/>
            <p:cNvSpPr>
              <a:spLocks noChangeArrowheads="1"/>
            </p:cNvSpPr>
            <p:nvPr/>
          </p:nvSpPr>
          <p:spPr bwMode="auto">
            <a:xfrm>
              <a:off x="1120" y="285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6" name="Oval 22"/>
            <p:cNvSpPr>
              <a:spLocks noChangeArrowheads="1"/>
            </p:cNvSpPr>
            <p:nvPr/>
          </p:nvSpPr>
          <p:spPr bwMode="auto">
            <a:xfrm>
              <a:off x="1346" y="2998"/>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67" name="Oval 23"/>
            <p:cNvSpPr>
              <a:spLocks noChangeArrowheads="1"/>
            </p:cNvSpPr>
            <p:nvPr/>
          </p:nvSpPr>
          <p:spPr bwMode="auto">
            <a:xfrm>
              <a:off x="1519" y="2767"/>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0" name="Oval 26"/>
            <p:cNvSpPr>
              <a:spLocks noChangeArrowheads="1"/>
            </p:cNvSpPr>
            <p:nvPr/>
          </p:nvSpPr>
          <p:spPr bwMode="auto">
            <a:xfrm>
              <a:off x="1320" y="3169"/>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2" name="Oval 28"/>
            <p:cNvSpPr>
              <a:spLocks noChangeArrowheads="1"/>
            </p:cNvSpPr>
            <p:nvPr/>
          </p:nvSpPr>
          <p:spPr bwMode="auto">
            <a:xfrm>
              <a:off x="1666" y="2906"/>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5" name="Oval 31"/>
            <p:cNvSpPr>
              <a:spLocks noChangeArrowheads="1"/>
            </p:cNvSpPr>
            <p:nvPr/>
          </p:nvSpPr>
          <p:spPr bwMode="auto">
            <a:xfrm>
              <a:off x="1558" y="3082"/>
              <a:ext cx="69" cy="69"/>
            </a:xfrm>
            <a:prstGeom prst="ellipse">
              <a:avLst/>
            </a:prstGeom>
            <a:solidFill>
              <a:schemeClr val="folHlink"/>
            </a:solidFill>
            <a:ln w="12700">
              <a:solidFill>
                <a:schemeClr val="bg2"/>
              </a:solidFill>
              <a:round/>
              <a:headEnd type="none" w="sm" len="sm"/>
              <a:tailEnd type="none" w="sm" len="sm"/>
            </a:ln>
            <a:effectLst/>
          </p:spPr>
          <p:txBody>
            <a:bodyPr wrap="none" anchor="ctr"/>
            <a:lstStyle/>
            <a:p>
              <a:endParaRPr lang="en-US"/>
            </a:p>
          </p:txBody>
        </p:sp>
        <p:sp>
          <p:nvSpPr>
            <p:cNvPr id="518177" name="Line 33"/>
            <p:cNvSpPr>
              <a:spLocks noChangeShapeType="1"/>
            </p:cNvSpPr>
            <p:nvPr/>
          </p:nvSpPr>
          <p:spPr bwMode="auto">
            <a:xfrm flipV="1">
              <a:off x="1538" y="2305"/>
              <a:ext cx="172" cy="223"/>
            </a:xfrm>
            <a:prstGeom prst="line">
              <a:avLst/>
            </a:prstGeom>
            <a:noFill/>
            <a:ln w="38100">
              <a:solidFill>
                <a:schemeClr val="hlink"/>
              </a:solidFill>
              <a:round/>
              <a:headEnd type="none" w="sm" len="sm"/>
              <a:tailEnd type="triangle" w="med" len="med"/>
            </a:ln>
            <a:effectLst/>
          </p:spPr>
          <p:txBody>
            <a:bodyPr wrap="none"/>
            <a:lstStyle/>
            <a:p>
              <a:endParaRPr lang="en-US"/>
            </a:p>
          </p:txBody>
        </p:sp>
        <p:graphicFrame>
          <p:nvGraphicFramePr>
            <p:cNvPr id="518178" name="Object 34"/>
            <p:cNvGraphicFramePr>
              <a:graphicFrameLocks noChangeAspect="1"/>
            </p:cNvGraphicFramePr>
            <p:nvPr/>
          </p:nvGraphicFramePr>
          <p:xfrm>
            <a:off x="1867" y="2034"/>
            <a:ext cx="189" cy="356"/>
          </p:xfrm>
          <a:graphic>
            <a:graphicData uri="http://schemas.openxmlformats.org/presentationml/2006/ole">
              <p:oleObj spid="_x0000_s636934" name="Equation" r:id="rId4" imgW="114120" imgH="215640" progId="Equation.DSMT4">
                <p:embed/>
              </p:oleObj>
            </a:graphicData>
          </a:graphic>
        </p:graphicFrame>
        <p:sp>
          <p:nvSpPr>
            <p:cNvPr id="518179" name="Line 35"/>
            <p:cNvSpPr>
              <a:spLocks noChangeShapeType="1"/>
            </p:cNvSpPr>
            <p:nvPr/>
          </p:nvSpPr>
          <p:spPr bwMode="auto">
            <a:xfrm flipV="1">
              <a:off x="1418" y="1961"/>
              <a:ext cx="258" cy="369"/>
            </a:xfrm>
            <a:prstGeom prst="line">
              <a:avLst/>
            </a:prstGeom>
            <a:noFill/>
            <a:ln w="57150">
              <a:solidFill>
                <a:schemeClr val="bg1"/>
              </a:solidFill>
              <a:round/>
              <a:headEnd type="none" w="sm" len="sm"/>
              <a:tailEnd type="triangle" w="sm" len="sm"/>
            </a:ln>
            <a:effectLst/>
          </p:spPr>
          <p:txBody>
            <a:bodyPr wrap="none"/>
            <a:lstStyle/>
            <a:p>
              <a:endParaRPr lang="en-US"/>
            </a:p>
          </p:txBody>
        </p:sp>
        <p:graphicFrame>
          <p:nvGraphicFramePr>
            <p:cNvPr id="518180" name="Object 36"/>
            <p:cNvGraphicFramePr>
              <a:graphicFrameLocks noChangeAspect="1"/>
            </p:cNvGraphicFramePr>
            <p:nvPr/>
          </p:nvGraphicFramePr>
          <p:xfrm>
            <a:off x="1201" y="1781"/>
            <a:ext cx="254" cy="339"/>
          </p:xfrm>
          <a:graphic>
            <a:graphicData uri="http://schemas.openxmlformats.org/presentationml/2006/ole">
              <p:oleObj spid="_x0000_s636935" name="Equation" r:id="rId5" imgW="190440" imgH="253800" progId="Equation.DSMT4">
                <p:embed/>
              </p:oleObj>
            </a:graphicData>
          </a:graphic>
        </p:graphicFrame>
        <p:graphicFrame>
          <p:nvGraphicFramePr>
            <p:cNvPr id="518181" name="Object 37"/>
            <p:cNvGraphicFramePr>
              <a:graphicFrameLocks noChangeAspect="1"/>
            </p:cNvGraphicFramePr>
            <p:nvPr/>
          </p:nvGraphicFramePr>
          <p:xfrm>
            <a:off x="1883" y="2582"/>
            <a:ext cx="315" cy="378"/>
          </p:xfrm>
          <a:graphic>
            <a:graphicData uri="http://schemas.openxmlformats.org/presentationml/2006/ole">
              <p:oleObj spid="_x0000_s636936" name="Equation" r:id="rId6" imgW="190440" imgH="228600" progId="Equation.DSMT4">
                <p:embed/>
              </p:oleObj>
            </a:graphicData>
          </a:graphic>
        </p:graphicFrame>
      </p:grpSp>
      <p:sp>
        <p:nvSpPr>
          <p:cNvPr id="518217" name="Text Box 73"/>
          <p:cNvSpPr txBox="1">
            <a:spLocks noChangeArrowheads="1"/>
          </p:cNvSpPr>
          <p:nvPr/>
        </p:nvSpPr>
        <p:spPr bwMode="auto">
          <a:xfrm>
            <a:off x="581593" y="1527767"/>
            <a:ext cx="4088378" cy="923330"/>
          </a:xfrm>
          <a:prstGeom prst="rect">
            <a:avLst/>
          </a:prstGeom>
          <a:noFill/>
          <a:ln w="12700">
            <a:solidFill>
              <a:schemeClr val="bg2"/>
            </a:solidFill>
            <a:miter lim="800000"/>
            <a:headEnd type="none" w="sm" len="sm"/>
            <a:tailEnd type="none" w="sm" len="sm"/>
          </a:ln>
          <a:effectLst/>
        </p:spPr>
        <p:txBody>
          <a:bodyPr wrap="square">
            <a:spAutoFit/>
          </a:bodyPr>
          <a:lstStyle/>
          <a:p>
            <a:pPr algn="ctr"/>
            <a:r>
              <a:rPr lang="en-US" dirty="0" smtClean="0">
                <a:solidFill>
                  <a:schemeClr val="bg1"/>
                </a:solidFill>
              </a:rPr>
              <a:t>The </a:t>
            </a:r>
            <a:r>
              <a:rPr lang="en-US" dirty="0">
                <a:solidFill>
                  <a:schemeClr val="bg1"/>
                </a:solidFill>
              </a:rPr>
              <a:t>charge density </a:t>
            </a:r>
            <a:r>
              <a:rPr lang="en-US" i="1" dirty="0">
                <a:solidFill>
                  <a:schemeClr val="bg1"/>
                </a:solidFill>
                <a:latin typeface="Times New Roman" pitchFamily="18" charset="0"/>
                <a:sym typeface="Symbol" pitchFamily="18" charset="2"/>
              </a:rPr>
              <a:t></a:t>
            </a:r>
            <a:r>
              <a:rPr lang="en-US" i="1" baseline="-25000" dirty="0">
                <a:solidFill>
                  <a:schemeClr val="bg1"/>
                </a:solidFill>
                <a:latin typeface="Times New Roman" pitchFamily="18" charset="0"/>
                <a:sym typeface="Symbol" pitchFamily="18" charset="2"/>
              </a:rPr>
              <a:t>v</a:t>
            </a:r>
            <a:r>
              <a:rPr lang="en-US" dirty="0">
                <a:solidFill>
                  <a:schemeClr val="bg1"/>
                </a:solidFill>
                <a:sym typeface="Symbol" pitchFamily="18" charset="2"/>
              </a:rPr>
              <a:t> is the "free charge density" (the charge density that is </a:t>
            </a:r>
            <a:r>
              <a:rPr lang="en-US" u="sng" dirty="0">
                <a:solidFill>
                  <a:schemeClr val="bg1"/>
                </a:solidFill>
                <a:sym typeface="Symbol" pitchFamily="18" charset="2"/>
              </a:rPr>
              <a:t>free to move</a:t>
            </a:r>
            <a:r>
              <a:rPr lang="en-US" dirty="0">
                <a:solidFill>
                  <a:schemeClr val="bg1"/>
                </a:solidFill>
                <a:sym typeface="Symbol" pitchFamily="18" charset="2"/>
              </a:rPr>
              <a:t> in the material).</a:t>
            </a:r>
            <a:r>
              <a:rPr lang="en-US" dirty="0">
                <a:solidFill>
                  <a:schemeClr val="bg1"/>
                </a:solidFill>
              </a:rPr>
              <a:t> </a:t>
            </a:r>
          </a:p>
        </p:txBody>
      </p:sp>
      <p:sp>
        <p:nvSpPr>
          <p:cNvPr id="60" name="Slide Number Placeholder 5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a:t>
            </a:fld>
            <a:endParaRPr lang="en-US" kern="0" dirty="0" smtClean="0"/>
          </a:p>
        </p:txBody>
      </p:sp>
      <p:sp>
        <p:nvSpPr>
          <p:cNvPr id="59" name="TextBox 58"/>
          <p:cNvSpPr txBox="1"/>
          <p:nvPr/>
        </p:nvSpPr>
        <p:spPr>
          <a:xfrm>
            <a:off x="341195" y="3875965"/>
            <a:ext cx="8038531" cy="2123658"/>
          </a:xfrm>
          <a:prstGeom prst="rect">
            <a:avLst/>
          </a:prstGeom>
          <a:noFill/>
        </p:spPr>
        <p:txBody>
          <a:bodyPr wrap="square" rtlCol="0">
            <a:spAutoFit/>
          </a:bodyPr>
          <a:lstStyle/>
          <a:p>
            <a:pPr marL="177800" indent="-177800">
              <a:spcAft>
                <a:spcPts val="1200"/>
              </a:spcAft>
              <a:buFont typeface="Wingdings" pitchFamily="2" charset="2"/>
              <a:buChar char="§"/>
            </a:pPr>
            <a:r>
              <a:rPr lang="en-US" sz="1600" dirty="0" smtClean="0">
                <a:solidFill>
                  <a:schemeClr val="bg2"/>
                </a:solidFill>
              </a:rPr>
              <a:t> A copper wire: </a:t>
            </a:r>
            <a:r>
              <a:rPr lang="en-US" sz="1600" i="1" dirty="0" smtClean="0">
                <a:solidFill>
                  <a:schemeClr val="bg2"/>
                </a:solidFill>
                <a:latin typeface="+mn-lt"/>
                <a:sym typeface="Symbol"/>
              </a:rPr>
              <a:t></a:t>
            </a:r>
            <a:r>
              <a:rPr lang="en-US" sz="1600" i="1" baseline="-25000" dirty="0" smtClean="0">
                <a:solidFill>
                  <a:schemeClr val="bg2"/>
                </a:solidFill>
                <a:latin typeface="+mn-lt"/>
                <a:sym typeface="Symbol"/>
              </a:rPr>
              <a:t>v</a:t>
            </a:r>
            <a:r>
              <a:rPr lang="en-US" sz="1600" dirty="0" smtClean="0">
                <a:solidFill>
                  <a:schemeClr val="bg2"/>
                </a:solidFill>
                <a:sym typeface="Symbol"/>
              </a:rPr>
              <a:t> is the charge density of the electrons in the conduction band that are free to move (the wire itself is neutral, however).</a:t>
            </a:r>
          </a:p>
          <a:p>
            <a:pPr marL="177800" indent="-177800">
              <a:spcAft>
                <a:spcPts val="1200"/>
              </a:spcAft>
              <a:buFont typeface="Wingdings" pitchFamily="2" charset="2"/>
              <a:buChar char="§"/>
            </a:pPr>
            <a:r>
              <a:rPr lang="en-US" sz="1600" dirty="0" smtClean="0">
                <a:solidFill>
                  <a:schemeClr val="bg2"/>
                </a:solidFill>
                <a:sym typeface="Symbol"/>
              </a:rPr>
              <a:t> Saltwater: </a:t>
            </a:r>
            <a:r>
              <a:rPr lang="en-US" sz="1600" i="1" dirty="0" smtClean="0">
                <a:solidFill>
                  <a:schemeClr val="bg2"/>
                </a:solidFill>
                <a:latin typeface="+mn-lt"/>
                <a:sym typeface="Symbol"/>
              </a:rPr>
              <a:t></a:t>
            </a:r>
            <a:r>
              <a:rPr lang="en-US" sz="1600" i="1" baseline="-25000" dirty="0" smtClean="0">
                <a:solidFill>
                  <a:schemeClr val="bg2"/>
                </a:solidFill>
                <a:latin typeface="+mn-lt"/>
                <a:sym typeface="Symbol"/>
              </a:rPr>
              <a:t>v</a:t>
            </a:r>
            <a:r>
              <a:rPr lang="en-US" sz="1600" dirty="0" smtClean="0">
                <a:solidFill>
                  <a:schemeClr val="bg2"/>
                </a:solidFill>
                <a:sym typeface="Symbol"/>
              </a:rPr>
              <a:t> is the charge density of the Na (+) or </a:t>
            </a:r>
            <a:r>
              <a:rPr lang="en-US" sz="1600" dirty="0" err="1" smtClean="0">
                <a:solidFill>
                  <a:schemeClr val="bg2"/>
                </a:solidFill>
                <a:sym typeface="Symbol"/>
              </a:rPr>
              <a:t>Cl</a:t>
            </a:r>
            <a:r>
              <a:rPr lang="en-US" sz="1600" dirty="0" smtClean="0">
                <a:solidFill>
                  <a:schemeClr val="bg2"/>
                </a:solidFill>
                <a:sym typeface="Symbol"/>
              </a:rPr>
              <a:t> (-) ions that are free to move. (There will be two currents densities, one from the Na ions and one from the </a:t>
            </a:r>
            <a:r>
              <a:rPr lang="en-US" sz="1600" dirty="0" err="1" smtClean="0">
                <a:solidFill>
                  <a:schemeClr val="bg2"/>
                </a:solidFill>
                <a:sym typeface="Symbol"/>
              </a:rPr>
              <a:t>Cl</a:t>
            </a:r>
            <a:r>
              <a:rPr lang="en-US" sz="1600" dirty="0" smtClean="0">
                <a:solidFill>
                  <a:schemeClr val="bg2"/>
                </a:solidFill>
                <a:sym typeface="Symbol"/>
              </a:rPr>
              <a:t> ions. The two current densities will be in the same direction.)</a:t>
            </a:r>
          </a:p>
          <a:p>
            <a:pPr marL="177800" indent="-177800">
              <a:spcAft>
                <a:spcPts val="1200"/>
              </a:spcAft>
              <a:buFont typeface="Wingdings" pitchFamily="2" charset="2"/>
              <a:buChar char="§"/>
            </a:pPr>
            <a:r>
              <a:rPr lang="en-US" sz="1600" dirty="0" smtClean="0">
                <a:solidFill>
                  <a:schemeClr val="bg2"/>
                </a:solidFill>
                <a:sym typeface="Symbol"/>
              </a:rPr>
              <a:t>A electron beam: </a:t>
            </a:r>
            <a:r>
              <a:rPr lang="en-US" sz="1600" i="1" dirty="0" smtClean="0">
                <a:solidFill>
                  <a:schemeClr val="bg2"/>
                </a:solidFill>
                <a:sym typeface="Symbol"/>
              </a:rPr>
              <a:t></a:t>
            </a:r>
            <a:r>
              <a:rPr lang="en-US" sz="1600" i="1" baseline="-25000" dirty="0" smtClean="0">
                <a:solidFill>
                  <a:schemeClr val="bg2"/>
                </a:solidFill>
                <a:latin typeface="+mn-lt"/>
                <a:sym typeface="Symbol"/>
              </a:rPr>
              <a:t>v</a:t>
            </a:r>
            <a:r>
              <a:rPr lang="en-US" sz="1600" dirty="0" smtClean="0">
                <a:solidFill>
                  <a:schemeClr val="bg2"/>
                </a:solidFill>
                <a:sym typeface="Symbol"/>
              </a:rPr>
              <a:t> is the charge density of the electrons in the beam (a negative number).</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2640013" y="5667"/>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61152" name="Object 0"/>
          <p:cNvGraphicFramePr>
            <a:graphicFrameLocks noChangeAspect="1"/>
          </p:cNvGraphicFramePr>
          <p:nvPr/>
        </p:nvGraphicFramePr>
        <p:xfrm>
          <a:off x="231775" y="1795463"/>
          <a:ext cx="3771900" cy="1047750"/>
        </p:xfrm>
        <a:graphic>
          <a:graphicData uri="http://schemas.openxmlformats.org/presentationml/2006/ole">
            <p:oleObj spid="_x0000_s561152" name="Equation" r:id="rId4" imgW="1600200" imgH="444240" progId="Equation.DSMT4">
              <p:embed/>
            </p:oleObj>
          </a:graphicData>
        </a:graphic>
      </p:graphicFrame>
      <p:graphicFrame>
        <p:nvGraphicFramePr>
          <p:cNvPr id="561153" name="Object 1"/>
          <p:cNvGraphicFramePr>
            <a:graphicFrameLocks noChangeAspect="1"/>
          </p:cNvGraphicFramePr>
          <p:nvPr/>
        </p:nvGraphicFramePr>
        <p:xfrm>
          <a:off x="781050" y="2824163"/>
          <a:ext cx="2546350" cy="3232150"/>
        </p:xfrm>
        <a:graphic>
          <a:graphicData uri="http://schemas.openxmlformats.org/presentationml/2006/ole">
            <p:oleObj spid="_x0000_s561153" name="Equation" r:id="rId5" imgW="1079280" imgH="1371600" progId="Equation.DSMT4">
              <p:embed/>
            </p:oleObj>
          </a:graphicData>
        </a:graphic>
      </p:graphicFrame>
      <p:sp>
        <p:nvSpPr>
          <p:cNvPr id="411761" name="Text Box 113"/>
          <p:cNvSpPr txBox="1">
            <a:spLocks noChangeArrowheads="1"/>
          </p:cNvSpPr>
          <p:nvPr/>
        </p:nvSpPr>
        <p:spPr bwMode="auto">
          <a:xfrm>
            <a:off x="382134" y="990827"/>
            <a:ext cx="4072590" cy="707886"/>
          </a:xfrm>
          <a:prstGeom prst="rect">
            <a:avLst/>
          </a:prstGeom>
          <a:noFill/>
          <a:ln w="12700">
            <a:noFill/>
            <a:miter lim="800000"/>
            <a:headEnd type="none" w="sm" len="sm"/>
            <a:tailEnd type="none" w="sm" len="sm"/>
          </a:ln>
          <a:effectLst/>
        </p:spPr>
        <p:txBody>
          <a:bodyPr wrap="none">
            <a:spAutoFit/>
          </a:bodyPr>
          <a:lstStyle/>
          <a:p>
            <a:r>
              <a:rPr lang="en-US" sz="2000" dirty="0">
                <a:solidFill>
                  <a:srgbClr val="CC00CC"/>
                </a:solidFill>
              </a:rPr>
              <a:t>(3) </a:t>
            </a:r>
            <a:r>
              <a:rPr lang="en-US" sz="2000" dirty="0" smtClean="0">
                <a:solidFill>
                  <a:srgbClr val="CC00CC"/>
                </a:solidFill>
              </a:rPr>
              <a:t>EMF</a:t>
            </a:r>
          </a:p>
          <a:p>
            <a:r>
              <a:rPr lang="en-US" sz="2000" dirty="0" smtClean="0">
                <a:solidFill>
                  <a:schemeClr val="bg1"/>
                </a:solidFill>
              </a:rPr>
              <a:t> </a:t>
            </a:r>
            <a:r>
              <a:rPr lang="en-US" dirty="0">
                <a:solidFill>
                  <a:srgbClr val="FF0000"/>
                </a:solidFill>
              </a:rPr>
              <a:t>(from </a:t>
            </a:r>
            <a:r>
              <a:rPr lang="en-US" dirty="0" smtClean="0">
                <a:solidFill>
                  <a:srgbClr val="FF0000"/>
                </a:solidFill>
              </a:rPr>
              <a:t>the </a:t>
            </a:r>
            <a:r>
              <a:rPr lang="en-US" u="sng" dirty="0" smtClean="0">
                <a:solidFill>
                  <a:srgbClr val="FF0000"/>
                </a:solidFill>
              </a:rPr>
              <a:t>EMF</a:t>
            </a:r>
            <a:r>
              <a:rPr lang="en-US" dirty="0" smtClean="0">
                <a:solidFill>
                  <a:srgbClr val="FF0000"/>
                </a:solidFill>
              </a:rPr>
              <a:t> form of Faraday’s </a:t>
            </a:r>
            <a:r>
              <a:rPr lang="en-US" dirty="0">
                <a:solidFill>
                  <a:srgbClr val="FF0000"/>
                </a:solidFill>
              </a:rPr>
              <a:t>law)</a:t>
            </a:r>
          </a:p>
        </p:txBody>
      </p:sp>
      <p:graphicFrame>
        <p:nvGraphicFramePr>
          <p:cNvPr id="561154" name="Object 2"/>
          <p:cNvGraphicFramePr>
            <a:graphicFrameLocks noChangeAspect="1"/>
          </p:cNvGraphicFramePr>
          <p:nvPr/>
        </p:nvGraphicFramePr>
        <p:xfrm>
          <a:off x="5167313" y="5243513"/>
          <a:ext cx="2036762" cy="474662"/>
        </p:xfrm>
        <a:graphic>
          <a:graphicData uri="http://schemas.openxmlformats.org/presentationml/2006/ole">
            <p:oleObj spid="_x0000_s561154" name="Equation" r:id="rId6" imgW="1091880" imgH="253800" progId="Equation.DSMT4">
              <p:embed/>
            </p:oleObj>
          </a:graphicData>
        </a:graphic>
      </p:graphicFrame>
      <p:graphicFrame>
        <p:nvGraphicFramePr>
          <p:cNvPr id="561155" name="Object 3"/>
          <p:cNvGraphicFramePr>
            <a:graphicFrameLocks noChangeAspect="1"/>
          </p:cNvGraphicFramePr>
          <p:nvPr/>
        </p:nvGraphicFramePr>
        <p:xfrm>
          <a:off x="5844844" y="5747676"/>
          <a:ext cx="849313" cy="406400"/>
        </p:xfrm>
        <a:graphic>
          <a:graphicData uri="http://schemas.openxmlformats.org/presentationml/2006/ole">
            <p:oleObj spid="_x0000_s561155" name="Equation" r:id="rId7" imgW="533160" imgH="253800" progId="Equation.DSMT4">
              <p:embed/>
            </p:oleObj>
          </a:graphicData>
        </a:graphic>
      </p:graphicFrame>
      <p:sp>
        <p:nvSpPr>
          <p:cNvPr id="117" name="Slide Number Placeholder 11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40</a:t>
            </a:fld>
            <a:endParaRPr lang="en-US" kern="0" dirty="0" smtClean="0"/>
          </a:p>
        </p:txBody>
      </p:sp>
      <p:grpSp>
        <p:nvGrpSpPr>
          <p:cNvPr id="116" name="Group 115"/>
          <p:cNvGrpSpPr/>
          <p:nvPr/>
        </p:nvGrpSpPr>
        <p:grpSpPr>
          <a:xfrm>
            <a:off x="4292743" y="1131320"/>
            <a:ext cx="4346576" cy="3897312"/>
            <a:chOff x="4482749" y="810686"/>
            <a:chExt cx="4346576" cy="3897312"/>
          </a:xfrm>
        </p:grpSpPr>
        <p:grpSp>
          <p:nvGrpSpPr>
            <p:cNvPr id="118" name="Group 140"/>
            <p:cNvGrpSpPr>
              <a:grpSpLocks/>
            </p:cNvGrpSpPr>
            <p:nvPr/>
          </p:nvGrpSpPr>
          <p:grpSpPr bwMode="auto">
            <a:xfrm>
              <a:off x="4482749" y="810686"/>
              <a:ext cx="4346576" cy="3897312"/>
              <a:chOff x="2755" y="717"/>
              <a:chExt cx="2738" cy="2455"/>
            </a:xfrm>
          </p:grpSpPr>
          <p:sp>
            <p:nvSpPr>
              <p:cNvPr id="130" name="Line 4"/>
              <p:cNvSpPr>
                <a:spLocks noChangeShapeType="1"/>
              </p:cNvSpPr>
              <p:nvPr/>
            </p:nvSpPr>
            <p:spPr bwMode="auto">
              <a:xfrm flipH="1">
                <a:off x="3906" y="112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131" name="Line 5"/>
              <p:cNvSpPr>
                <a:spLocks noChangeShapeType="1"/>
              </p:cNvSpPr>
              <p:nvPr/>
            </p:nvSpPr>
            <p:spPr bwMode="auto">
              <a:xfrm>
                <a:off x="2755" y="207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132" name="Oval 6"/>
              <p:cNvSpPr>
                <a:spLocks noChangeArrowheads="1"/>
              </p:cNvSpPr>
              <p:nvPr/>
            </p:nvSpPr>
            <p:spPr bwMode="auto">
              <a:xfrm>
                <a:off x="3206" y="139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133" name="Text Box 7"/>
              <p:cNvSpPr txBox="1">
                <a:spLocks noChangeArrowheads="1"/>
              </p:cNvSpPr>
              <p:nvPr/>
            </p:nvSpPr>
            <p:spPr bwMode="auto">
              <a:xfrm>
                <a:off x="5292" y="1905"/>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134" name="Text Box 8"/>
              <p:cNvSpPr txBox="1">
                <a:spLocks noChangeArrowheads="1"/>
              </p:cNvSpPr>
              <p:nvPr/>
            </p:nvSpPr>
            <p:spPr bwMode="auto">
              <a:xfrm>
                <a:off x="3787" y="717"/>
                <a:ext cx="20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y</a:t>
                </a:r>
              </a:p>
            </p:txBody>
          </p:sp>
          <p:sp>
            <p:nvSpPr>
              <p:cNvPr id="135" name="Line 9"/>
              <p:cNvSpPr>
                <a:spLocks noChangeShapeType="1"/>
              </p:cNvSpPr>
              <p:nvPr/>
            </p:nvSpPr>
            <p:spPr bwMode="auto">
              <a:xfrm flipV="1">
                <a:off x="3916" y="186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136" name="Text Box 10"/>
              <p:cNvSpPr txBox="1">
                <a:spLocks noChangeArrowheads="1"/>
              </p:cNvSpPr>
              <p:nvPr/>
            </p:nvSpPr>
            <p:spPr bwMode="auto">
              <a:xfrm>
                <a:off x="3963" y="1697"/>
                <a:ext cx="2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a:t>
                </a:r>
                <a:endParaRPr lang="en-US" sz="2400" i="1">
                  <a:solidFill>
                    <a:schemeClr val="bg2"/>
                  </a:solidFill>
                  <a:latin typeface="Times New Roman" pitchFamily="18" charset="0"/>
                </a:endParaRPr>
              </a:p>
            </p:txBody>
          </p:sp>
          <p:grpSp>
            <p:nvGrpSpPr>
              <p:cNvPr id="137" name="Group 11"/>
              <p:cNvGrpSpPr>
                <a:grpSpLocks/>
              </p:cNvGrpSpPr>
              <p:nvPr/>
            </p:nvGrpSpPr>
            <p:grpSpPr bwMode="auto">
              <a:xfrm>
                <a:off x="3521" y="1192"/>
                <a:ext cx="131" cy="1554"/>
                <a:chOff x="1024" y="1272"/>
                <a:chExt cx="131" cy="1554"/>
              </a:xfrm>
            </p:grpSpPr>
            <p:grpSp>
              <p:nvGrpSpPr>
                <p:cNvPr id="214" name="Group 12"/>
                <p:cNvGrpSpPr>
                  <a:grpSpLocks/>
                </p:cNvGrpSpPr>
                <p:nvPr/>
              </p:nvGrpSpPr>
              <p:grpSpPr bwMode="auto">
                <a:xfrm>
                  <a:off x="1024" y="1272"/>
                  <a:ext cx="126" cy="126"/>
                  <a:chOff x="791" y="3922"/>
                  <a:chExt cx="126" cy="126"/>
                </a:xfrm>
              </p:grpSpPr>
              <p:sp>
                <p:nvSpPr>
                  <p:cNvPr id="230" name="Oval 1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31" name="Oval 1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5" name="Group 15"/>
                <p:cNvGrpSpPr>
                  <a:grpSpLocks/>
                </p:cNvGrpSpPr>
                <p:nvPr/>
              </p:nvGrpSpPr>
              <p:grpSpPr bwMode="auto">
                <a:xfrm>
                  <a:off x="1029" y="1540"/>
                  <a:ext cx="126" cy="126"/>
                  <a:chOff x="791" y="3922"/>
                  <a:chExt cx="126" cy="126"/>
                </a:xfrm>
              </p:grpSpPr>
              <p:sp>
                <p:nvSpPr>
                  <p:cNvPr id="228" name="Oval 1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29" name="Oval 1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6" name="Group 18"/>
                <p:cNvGrpSpPr>
                  <a:grpSpLocks/>
                </p:cNvGrpSpPr>
                <p:nvPr/>
              </p:nvGrpSpPr>
              <p:grpSpPr bwMode="auto">
                <a:xfrm>
                  <a:off x="1024" y="1814"/>
                  <a:ext cx="126" cy="126"/>
                  <a:chOff x="791" y="3922"/>
                  <a:chExt cx="126" cy="126"/>
                </a:xfrm>
              </p:grpSpPr>
              <p:sp>
                <p:nvSpPr>
                  <p:cNvPr id="226" name="Oval 1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27" name="Oval 2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7" name="Group 21"/>
                <p:cNvGrpSpPr>
                  <a:grpSpLocks/>
                </p:cNvGrpSpPr>
                <p:nvPr/>
              </p:nvGrpSpPr>
              <p:grpSpPr bwMode="auto">
                <a:xfrm>
                  <a:off x="1029" y="2102"/>
                  <a:ext cx="126" cy="126"/>
                  <a:chOff x="791" y="3922"/>
                  <a:chExt cx="126" cy="126"/>
                </a:xfrm>
              </p:grpSpPr>
              <p:sp>
                <p:nvSpPr>
                  <p:cNvPr id="224" name="Oval 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25" name="Oval 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8" name="Group 24"/>
                <p:cNvGrpSpPr>
                  <a:grpSpLocks/>
                </p:cNvGrpSpPr>
                <p:nvPr/>
              </p:nvGrpSpPr>
              <p:grpSpPr bwMode="auto">
                <a:xfrm>
                  <a:off x="1025" y="2386"/>
                  <a:ext cx="126" cy="126"/>
                  <a:chOff x="791" y="3922"/>
                  <a:chExt cx="126" cy="126"/>
                </a:xfrm>
              </p:grpSpPr>
              <p:sp>
                <p:nvSpPr>
                  <p:cNvPr id="222" name="Oval 2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23" name="Oval 2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9" name="Group 27"/>
                <p:cNvGrpSpPr>
                  <a:grpSpLocks/>
                </p:cNvGrpSpPr>
                <p:nvPr/>
              </p:nvGrpSpPr>
              <p:grpSpPr bwMode="auto">
                <a:xfrm>
                  <a:off x="1028" y="2700"/>
                  <a:ext cx="126" cy="126"/>
                  <a:chOff x="791" y="3922"/>
                  <a:chExt cx="126" cy="126"/>
                </a:xfrm>
              </p:grpSpPr>
              <p:sp>
                <p:nvSpPr>
                  <p:cNvPr id="220" name="Oval 2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21" name="Oval 2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38" name="Group 30"/>
              <p:cNvGrpSpPr>
                <a:grpSpLocks/>
              </p:cNvGrpSpPr>
              <p:nvPr/>
            </p:nvGrpSpPr>
            <p:grpSpPr bwMode="auto">
              <a:xfrm>
                <a:off x="3834" y="1193"/>
                <a:ext cx="131" cy="1554"/>
                <a:chOff x="1024" y="1272"/>
                <a:chExt cx="131" cy="1554"/>
              </a:xfrm>
            </p:grpSpPr>
            <p:grpSp>
              <p:nvGrpSpPr>
                <p:cNvPr id="196" name="Group 31"/>
                <p:cNvGrpSpPr>
                  <a:grpSpLocks/>
                </p:cNvGrpSpPr>
                <p:nvPr/>
              </p:nvGrpSpPr>
              <p:grpSpPr bwMode="auto">
                <a:xfrm>
                  <a:off x="1024" y="1272"/>
                  <a:ext cx="126" cy="126"/>
                  <a:chOff x="791" y="3922"/>
                  <a:chExt cx="126" cy="126"/>
                </a:xfrm>
              </p:grpSpPr>
              <p:sp>
                <p:nvSpPr>
                  <p:cNvPr id="212" name="Oval 3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13" name="Oval 3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97" name="Group 34"/>
                <p:cNvGrpSpPr>
                  <a:grpSpLocks/>
                </p:cNvGrpSpPr>
                <p:nvPr/>
              </p:nvGrpSpPr>
              <p:grpSpPr bwMode="auto">
                <a:xfrm>
                  <a:off x="1029" y="1540"/>
                  <a:ext cx="126" cy="126"/>
                  <a:chOff x="791" y="3922"/>
                  <a:chExt cx="126" cy="126"/>
                </a:xfrm>
              </p:grpSpPr>
              <p:sp>
                <p:nvSpPr>
                  <p:cNvPr id="210" name="Oval 3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11" name="Oval 3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98" name="Group 37"/>
                <p:cNvGrpSpPr>
                  <a:grpSpLocks/>
                </p:cNvGrpSpPr>
                <p:nvPr/>
              </p:nvGrpSpPr>
              <p:grpSpPr bwMode="auto">
                <a:xfrm>
                  <a:off x="1024" y="1814"/>
                  <a:ext cx="126" cy="126"/>
                  <a:chOff x="791" y="3922"/>
                  <a:chExt cx="126" cy="126"/>
                </a:xfrm>
              </p:grpSpPr>
              <p:sp>
                <p:nvSpPr>
                  <p:cNvPr id="208" name="Oval 3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09" name="Oval 3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99" name="Group 40"/>
                <p:cNvGrpSpPr>
                  <a:grpSpLocks/>
                </p:cNvGrpSpPr>
                <p:nvPr/>
              </p:nvGrpSpPr>
              <p:grpSpPr bwMode="auto">
                <a:xfrm>
                  <a:off x="1029" y="2102"/>
                  <a:ext cx="126" cy="126"/>
                  <a:chOff x="791" y="3922"/>
                  <a:chExt cx="126" cy="126"/>
                </a:xfrm>
              </p:grpSpPr>
              <p:sp>
                <p:nvSpPr>
                  <p:cNvPr id="206" name="Oval 4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07" name="Oval 4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00" name="Group 43"/>
                <p:cNvGrpSpPr>
                  <a:grpSpLocks/>
                </p:cNvGrpSpPr>
                <p:nvPr/>
              </p:nvGrpSpPr>
              <p:grpSpPr bwMode="auto">
                <a:xfrm>
                  <a:off x="1025" y="2386"/>
                  <a:ext cx="126" cy="126"/>
                  <a:chOff x="791" y="3922"/>
                  <a:chExt cx="126" cy="126"/>
                </a:xfrm>
              </p:grpSpPr>
              <p:sp>
                <p:nvSpPr>
                  <p:cNvPr id="204" name="Oval 4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05" name="Oval 4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01" name="Group 46"/>
                <p:cNvGrpSpPr>
                  <a:grpSpLocks/>
                </p:cNvGrpSpPr>
                <p:nvPr/>
              </p:nvGrpSpPr>
              <p:grpSpPr bwMode="auto">
                <a:xfrm>
                  <a:off x="1028" y="2700"/>
                  <a:ext cx="126" cy="126"/>
                  <a:chOff x="791" y="3922"/>
                  <a:chExt cx="126" cy="126"/>
                </a:xfrm>
              </p:grpSpPr>
              <p:sp>
                <p:nvSpPr>
                  <p:cNvPr id="202" name="Oval 4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203" name="Oval 4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39" name="Group 49"/>
              <p:cNvGrpSpPr>
                <a:grpSpLocks/>
              </p:cNvGrpSpPr>
              <p:nvPr/>
            </p:nvGrpSpPr>
            <p:grpSpPr bwMode="auto">
              <a:xfrm>
                <a:off x="4201" y="1187"/>
                <a:ext cx="131" cy="1554"/>
                <a:chOff x="1024" y="1272"/>
                <a:chExt cx="131" cy="1554"/>
              </a:xfrm>
            </p:grpSpPr>
            <p:grpSp>
              <p:nvGrpSpPr>
                <p:cNvPr id="178" name="Group 50"/>
                <p:cNvGrpSpPr>
                  <a:grpSpLocks/>
                </p:cNvGrpSpPr>
                <p:nvPr/>
              </p:nvGrpSpPr>
              <p:grpSpPr bwMode="auto">
                <a:xfrm>
                  <a:off x="1024" y="1272"/>
                  <a:ext cx="126" cy="126"/>
                  <a:chOff x="791" y="3922"/>
                  <a:chExt cx="126" cy="126"/>
                </a:xfrm>
              </p:grpSpPr>
              <p:sp>
                <p:nvSpPr>
                  <p:cNvPr id="194" name="Oval 5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95" name="Oval 5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79" name="Group 53"/>
                <p:cNvGrpSpPr>
                  <a:grpSpLocks/>
                </p:cNvGrpSpPr>
                <p:nvPr/>
              </p:nvGrpSpPr>
              <p:grpSpPr bwMode="auto">
                <a:xfrm>
                  <a:off x="1029" y="1540"/>
                  <a:ext cx="126" cy="126"/>
                  <a:chOff x="791" y="3922"/>
                  <a:chExt cx="126" cy="126"/>
                </a:xfrm>
              </p:grpSpPr>
              <p:sp>
                <p:nvSpPr>
                  <p:cNvPr id="192" name="Oval 5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93" name="Oval 5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80" name="Group 56"/>
                <p:cNvGrpSpPr>
                  <a:grpSpLocks/>
                </p:cNvGrpSpPr>
                <p:nvPr/>
              </p:nvGrpSpPr>
              <p:grpSpPr bwMode="auto">
                <a:xfrm>
                  <a:off x="1024" y="1814"/>
                  <a:ext cx="126" cy="126"/>
                  <a:chOff x="791" y="3922"/>
                  <a:chExt cx="126" cy="126"/>
                </a:xfrm>
              </p:grpSpPr>
              <p:sp>
                <p:nvSpPr>
                  <p:cNvPr id="190" name="Oval 5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91" name="Oval 5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81" name="Group 59"/>
                <p:cNvGrpSpPr>
                  <a:grpSpLocks/>
                </p:cNvGrpSpPr>
                <p:nvPr/>
              </p:nvGrpSpPr>
              <p:grpSpPr bwMode="auto">
                <a:xfrm>
                  <a:off x="1029" y="2102"/>
                  <a:ext cx="126" cy="126"/>
                  <a:chOff x="791" y="3922"/>
                  <a:chExt cx="126" cy="126"/>
                </a:xfrm>
              </p:grpSpPr>
              <p:sp>
                <p:nvSpPr>
                  <p:cNvPr id="188" name="Oval 6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89" name="Oval 6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82" name="Group 62"/>
                <p:cNvGrpSpPr>
                  <a:grpSpLocks/>
                </p:cNvGrpSpPr>
                <p:nvPr/>
              </p:nvGrpSpPr>
              <p:grpSpPr bwMode="auto">
                <a:xfrm>
                  <a:off x="1025" y="2386"/>
                  <a:ext cx="126" cy="126"/>
                  <a:chOff x="791" y="3922"/>
                  <a:chExt cx="126" cy="126"/>
                </a:xfrm>
              </p:grpSpPr>
              <p:sp>
                <p:nvSpPr>
                  <p:cNvPr id="186" name="Oval 6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87" name="Oval 6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83" name="Group 65"/>
                <p:cNvGrpSpPr>
                  <a:grpSpLocks/>
                </p:cNvGrpSpPr>
                <p:nvPr/>
              </p:nvGrpSpPr>
              <p:grpSpPr bwMode="auto">
                <a:xfrm>
                  <a:off x="1028" y="2700"/>
                  <a:ext cx="126" cy="126"/>
                  <a:chOff x="791" y="3922"/>
                  <a:chExt cx="126" cy="126"/>
                </a:xfrm>
              </p:grpSpPr>
              <p:sp>
                <p:nvSpPr>
                  <p:cNvPr id="184" name="Oval 6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85" name="Oval 6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40" name="Group 68"/>
              <p:cNvGrpSpPr>
                <a:grpSpLocks/>
              </p:cNvGrpSpPr>
              <p:nvPr/>
            </p:nvGrpSpPr>
            <p:grpSpPr bwMode="auto">
              <a:xfrm>
                <a:off x="3207" y="1195"/>
                <a:ext cx="131" cy="1554"/>
                <a:chOff x="1024" y="1272"/>
                <a:chExt cx="131" cy="1554"/>
              </a:xfrm>
            </p:grpSpPr>
            <p:grpSp>
              <p:nvGrpSpPr>
                <p:cNvPr id="160" name="Group 69"/>
                <p:cNvGrpSpPr>
                  <a:grpSpLocks/>
                </p:cNvGrpSpPr>
                <p:nvPr/>
              </p:nvGrpSpPr>
              <p:grpSpPr bwMode="auto">
                <a:xfrm>
                  <a:off x="1024" y="1272"/>
                  <a:ext cx="126" cy="126"/>
                  <a:chOff x="791" y="3922"/>
                  <a:chExt cx="126" cy="126"/>
                </a:xfrm>
              </p:grpSpPr>
              <p:sp>
                <p:nvSpPr>
                  <p:cNvPr id="176" name="Oval 7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77" name="Oval 7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1" name="Group 72"/>
                <p:cNvGrpSpPr>
                  <a:grpSpLocks/>
                </p:cNvGrpSpPr>
                <p:nvPr/>
              </p:nvGrpSpPr>
              <p:grpSpPr bwMode="auto">
                <a:xfrm>
                  <a:off x="1029" y="1540"/>
                  <a:ext cx="126" cy="126"/>
                  <a:chOff x="791" y="3922"/>
                  <a:chExt cx="126" cy="126"/>
                </a:xfrm>
              </p:grpSpPr>
              <p:sp>
                <p:nvSpPr>
                  <p:cNvPr id="174" name="Oval 7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75" name="Oval 7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2" name="Group 75"/>
                <p:cNvGrpSpPr>
                  <a:grpSpLocks/>
                </p:cNvGrpSpPr>
                <p:nvPr/>
              </p:nvGrpSpPr>
              <p:grpSpPr bwMode="auto">
                <a:xfrm>
                  <a:off x="1024" y="1814"/>
                  <a:ext cx="126" cy="126"/>
                  <a:chOff x="791" y="3922"/>
                  <a:chExt cx="126" cy="126"/>
                </a:xfrm>
              </p:grpSpPr>
              <p:sp>
                <p:nvSpPr>
                  <p:cNvPr id="172" name="Oval 7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73" name="Oval 7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3" name="Group 78"/>
                <p:cNvGrpSpPr>
                  <a:grpSpLocks/>
                </p:cNvGrpSpPr>
                <p:nvPr/>
              </p:nvGrpSpPr>
              <p:grpSpPr bwMode="auto">
                <a:xfrm>
                  <a:off x="1029" y="2102"/>
                  <a:ext cx="126" cy="126"/>
                  <a:chOff x="791" y="3922"/>
                  <a:chExt cx="126" cy="126"/>
                </a:xfrm>
              </p:grpSpPr>
              <p:sp>
                <p:nvSpPr>
                  <p:cNvPr id="170" name="Oval 7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71" name="Oval 8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4" name="Group 81"/>
                <p:cNvGrpSpPr>
                  <a:grpSpLocks/>
                </p:cNvGrpSpPr>
                <p:nvPr/>
              </p:nvGrpSpPr>
              <p:grpSpPr bwMode="auto">
                <a:xfrm>
                  <a:off x="1025" y="2386"/>
                  <a:ext cx="126" cy="126"/>
                  <a:chOff x="791" y="3922"/>
                  <a:chExt cx="126" cy="126"/>
                </a:xfrm>
              </p:grpSpPr>
              <p:sp>
                <p:nvSpPr>
                  <p:cNvPr id="168" name="Oval 8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69" name="Oval 8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5" name="Group 84"/>
                <p:cNvGrpSpPr>
                  <a:grpSpLocks/>
                </p:cNvGrpSpPr>
                <p:nvPr/>
              </p:nvGrpSpPr>
              <p:grpSpPr bwMode="auto">
                <a:xfrm>
                  <a:off x="1028" y="2700"/>
                  <a:ext cx="126" cy="126"/>
                  <a:chOff x="791" y="3922"/>
                  <a:chExt cx="126" cy="126"/>
                </a:xfrm>
              </p:grpSpPr>
              <p:sp>
                <p:nvSpPr>
                  <p:cNvPr id="166" name="Oval 8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67" name="Oval 8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41" name="Group 87"/>
              <p:cNvGrpSpPr>
                <a:grpSpLocks/>
              </p:cNvGrpSpPr>
              <p:nvPr/>
            </p:nvGrpSpPr>
            <p:grpSpPr bwMode="auto">
              <a:xfrm>
                <a:off x="4531" y="1190"/>
                <a:ext cx="131" cy="1554"/>
                <a:chOff x="1024" y="1272"/>
                <a:chExt cx="131" cy="1554"/>
              </a:xfrm>
            </p:grpSpPr>
            <p:grpSp>
              <p:nvGrpSpPr>
                <p:cNvPr id="142" name="Group 88"/>
                <p:cNvGrpSpPr>
                  <a:grpSpLocks/>
                </p:cNvGrpSpPr>
                <p:nvPr/>
              </p:nvGrpSpPr>
              <p:grpSpPr bwMode="auto">
                <a:xfrm>
                  <a:off x="1024" y="1272"/>
                  <a:ext cx="126" cy="126"/>
                  <a:chOff x="791" y="3922"/>
                  <a:chExt cx="126" cy="126"/>
                </a:xfrm>
              </p:grpSpPr>
              <p:sp>
                <p:nvSpPr>
                  <p:cNvPr id="158" name="Oval 8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59" name="Oval 9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3" name="Group 91"/>
                <p:cNvGrpSpPr>
                  <a:grpSpLocks/>
                </p:cNvGrpSpPr>
                <p:nvPr/>
              </p:nvGrpSpPr>
              <p:grpSpPr bwMode="auto">
                <a:xfrm>
                  <a:off x="1029" y="1540"/>
                  <a:ext cx="126" cy="126"/>
                  <a:chOff x="791" y="3922"/>
                  <a:chExt cx="126" cy="126"/>
                </a:xfrm>
              </p:grpSpPr>
              <p:sp>
                <p:nvSpPr>
                  <p:cNvPr id="156" name="Oval 9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57" name="Oval 9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4" name="Group 94"/>
                <p:cNvGrpSpPr>
                  <a:grpSpLocks/>
                </p:cNvGrpSpPr>
                <p:nvPr/>
              </p:nvGrpSpPr>
              <p:grpSpPr bwMode="auto">
                <a:xfrm>
                  <a:off x="1024" y="1814"/>
                  <a:ext cx="126" cy="126"/>
                  <a:chOff x="791" y="3922"/>
                  <a:chExt cx="126" cy="126"/>
                </a:xfrm>
              </p:grpSpPr>
              <p:sp>
                <p:nvSpPr>
                  <p:cNvPr id="154" name="Oval 9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55" name="Oval 9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5" name="Group 97"/>
                <p:cNvGrpSpPr>
                  <a:grpSpLocks/>
                </p:cNvGrpSpPr>
                <p:nvPr/>
              </p:nvGrpSpPr>
              <p:grpSpPr bwMode="auto">
                <a:xfrm>
                  <a:off x="1029" y="2102"/>
                  <a:ext cx="126" cy="126"/>
                  <a:chOff x="791" y="3922"/>
                  <a:chExt cx="126" cy="126"/>
                </a:xfrm>
              </p:grpSpPr>
              <p:sp>
                <p:nvSpPr>
                  <p:cNvPr id="152" name="Oval 9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53" name="Oval 9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6" name="Group 100"/>
                <p:cNvGrpSpPr>
                  <a:grpSpLocks/>
                </p:cNvGrpSpPr>
                <p:nvPr/>
              </p:nvGrpSpPr>
              <p:grpSpPr bwMode="auto">
                <a:xfrm>
                  <a:off x="1025" y="2386"/>
                  <a:ext cx="126" cy="126"/>
                  <a:chOff x="791" y="3922"/>
                  <a:chExt cx="126" cy="126"/>
                </a:xfrm>
              </p:grpSpPr>
              <p:sp>
                <p:nvSpPr>
                  <p:cNvPr id="150" name="Oval 10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51" name="Oval 10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7" name="Group 103"/>
                <p:cNvGrpSpPr>
                  <a:grpSpLocks/>
                </p:cNvGrpSpPr>
                <p:nvPr/>
              </p:nvGrpSpPr>
              <p:grpSpPr bwMode="auto">
                <a:xfrm>
                  <a:off x="1028" y="2700"/>
                  <a:ext cx="126" cy="126"/>
                  <a:chOff x="791" y="3922"/>
                  <a:chExt cx="126" cy="126"/>
                </a:xfrm>
              </p:grpSpPr>
              <p:sp>
                <p:nvSpPr>
                  <p:cNvPr id="148" name="Oval 10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149" name="Oval 10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119" name="AutoShape 116"/>
            <p:cNvSpPr>
              <a:spLocks noChangeArrowheads="1"/>
            </p:cNvSpPr>
            <p:nvPr/>
          </p:nvSpPr>
          <p:spPr bwMode="auto">
            <a:xfrm rot="18789423">
              <a:off x="6946547" y="18044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120" name="AutoShape 117"/>
            <p:cNvSpPr>
              <a:spLocks noChangeArrowheads="1"/>
            </p:cNvSpPr>
            <p:nvPr/>
          </p:nvSpPr>
          <p:spPr bwMode="auto">
            <a:xfrm rot="7996740">
              <a:off x="4939947" y="39126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121" name="AutoShape 118"/>
            <p:cNvSpPr>
              <a:spLocks noChangeArrowheads="1"/>
            </p:cNvSpPr>
            <p:nvPr/>
          </p:nvSpPr>
          <p:spPr bwMode="auto">
            <a:xfrm rot="2671461">
              <a:off x="6997347" y="38618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122" name="AutoShape 119"/>
            <p:cNvSpPr>
              <a:spLocks noChangeArrowheads="1"/>
            </p:cNvSpPr>
            <p:nvPr/>
          </p:nvSpPr>
          <p:spPr bwMode="auto">
            <a:xfrm rot="13471461">
              <a:off x="4914547" y="1766361"/>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123" name="Group 137"/>
            <p:cNvGrpSpPr>
              <a:grpSpLocks/>
            </p:cNvGrpSpPr>
            <p:nvPr/>
          </p:nvGrpSpPr>
          <p:grpSpPr bwMode="auto">
            <a:xfrm>
              <a:off x="8050422" y="2131173"/>
              <a:ext cx="200025" cy="200025"/>
              <a:chOff x="791" y="3922"/>
              <a:chExt cx="126" cy="126"/>
            </a:xfrm>
          </p:grpSpPr>
          <p:sp>
            <p:nvSpPr>
              <p:cNvPr id="128" name="Oval 138"/>
              <p:cNvSpPr>
                <a:spLocks noChangeArrowheads="1"/>
              </p:cNvSpPr>
              <p:nvPr/>
            </p:nvSpPr>
            <p:spPr bwMode="auto">
              <a:xfrm>
                <a:off x="826" y="3948"/>
                <a:ext cx="56" cy="56"/>
              </a:xfrm>
              <a:prstGeom prst="ellipse">
                <a:avLst/>
              </a:prstGeom>
              <a:solidFill>
                <a:schemeClr val="bg1"/>
              </a:solidFill>
              <a:ln w="12700">
                <a:solidFill>
                  <a:schemeClr val="bg2"/>
                </a:solidFill>
                <a:round/>
                <a:headEnd type="none" w="sm" len="sm"/>
                <a:tailEnd type="none" w="sm" len="sm"/>
              </a:ln>
              <a:effectLst/>
            </p:spPr>
            <p:txBody>
              <a:bodyPr wrap="none" anchor="ctr"/>
              <a:lstStyle/>
              <a:p>
                <a:endParaRPr lang="en-US"/>
              </a:p>
            </p:txBody>
          </p:sp>
          <p:sp>
            <p:nvSpPr>
              <p:cNvPr id="129" name="Oval 139"/>
              <p:cNvSpPr>
                <a:spLocks noChangeArrowheads="1"/>
              </p:cNvSpPr>
              <p:nvPr/>
            </p:nvSpPr>
            <p:spPr bwMode="auto">
              <a:xfrm>
                <a:off x="791" y="3922"/>
                <a:ext cx="126" cy="126"/>
              </a:xfrm>
              <a:prstGeom prst="ellipse">
                <a:avLst/>
              </a:prstGeom>
              <a:noFill/>
              <a:ln w="28575">
                <a:solidFill>
                  <a:schemeClr val="bg2"/>
                </a:solidFill>
                <a:round/>
                <a:headEnd type="none" w="sm" len="sm"/>
                <a:tailEnd type="none" w="sm" len="sm"/>
              </a:ln>
              <a:effectLst/>
            </p:spPr>
            <p:txBody>
              <a:bodyPr wrap="none" anchor="ctr"/>
              <a:lstStyle/>
              <a:p>
                <a:endParaRPr lang="en-US"/>
              </a:p>
            </p:txBody>
          </p:sp>
        </p:grpSp>
        <p:graphicFrame>
          <p:nvGraphicFramePr>
            <p:cNvPr id="124" name="Object 1028"/>
            <p:cNvGraphicFramePr>
              <a:graphicFrameLocks noChangeAspect="1"/>
            </p:cNvGraphicFramePr>
            <p:nvPr/>
          </p:nvGraphicFramePr>
          <p:xfrm>
            <a:off x="8194306" y="1652079"/>
            <a:ext cx="272837" cy="436539"/>
          </p:xfrm>
          <a:graphic>
            <a:graphicData uri="http://schemas.openxmlformats.org/presentationml/2006/ole">
              <p:oleObj spid="_x0000_s561156" name="Equation" r:id="rId8" imgW="126720" imgH="203040" progId="Equation.DSMT4">
                <p:embed/>
              </p:oleObj>
            </a:graphicData>
          </a:graphic>
        </p:graphicFrame>
        <p:sp>
          <p:nvSpPr>
            <p:cNvPr id="125" name="Text Box 142"/>
            <p:cNvSpPr txBox="1">
              <a:spLocks noChangeArrowheads="1"/>
            </p:cNvSpPr>
            <p:nvPr/>
          </p:nvSpPr>
          <p:spPr bwMode="auto">
            <a:xfrm>
              <a:off x="7354538" y="1102168"/>
              <a:ext cx="1428596" cy="369332"/>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bg2"/>
                  </a:solidFill>
                </a:rPr>
                <a:t>Unit </a:t>
              </a:r>
              <a:r>
                <a:rPr lang="en-US" dirty="0">
                  <a:solidFill>
                    <a:schemeClr val="bg2"/>
                  </a:solidFill>
                </a:rPr>
                <a:t>normal:</a:t>
              </a:r>
            </a:p>
          </p:txBody>
        </p:sp>
        <p:sp>
          <p:nvSpPr>
            <p:cNvPr id="126" name="Freeform 129"/>
            <p:cNvSpPr>
              <a:spLocks/>
            </p:cNvSpPr>
            <p:nvPr/>
          </p:nvSpPr>
          <p:spPr bwMode="auto">
            <a:xfrm>
              <a:off x="7273835" y="3543024"/>
              <a:ext cx="838200" cy="914400"/>
            </a:xfrm>
            <a:custGeom>
              <a:avLst/>
              <a:gdLst/>
              <a:ahLst/>
              <a:cxnLst>
                <a:cxn ang="0">
                  <a:pos x="0" y="576"/>
                </a:cxn>
                <a:cxn ang="0">
                  <a:pos x="150" y="492"/>
                </a:cxn>
                <a:cxn ang="0">
                  <a:pos x="239" y="423"/>
                </a:cxn>
                <a:cxn ang="0">
                  <a:pos x="339" y="323"/>
                </a:cxn>
                <a:cxn ang="0">
                  <a:pos x="426" y="210"/>
                </a:cxn>
                <a:cxn ang="0">
                  <a:pos x="471" y="129"/>
                </a:cxn>
                <a:cxn ang="0">
                  <a:pos x="528" y="0"/>
                </a:cxn>
              </a:cxnLst>
              <a:rect l="0" t="0" r="r" b="b"/>
              <a:pathLst>
                <a:path w="528" h="576">
                  <a:moveTo>
                    <a:pt x="0" y="576"/>
                  </a:moveTo>
                  <a:cubicBezTo>
                    <a:pt x="25" y="562"/>
                    <a:pt x="110" y="517"/>
                    <a:pt x="150" y="492"/>
                  </a:cubicBezTo>
                  <a:cubicBezTo>
                    <a:pt x="190" y="467"/>
                    <a:pt x="208" y="451"/>
                    <a:pt x="239" y="423"/>
                  </a:cubicBezTo>
                  <a:cubicBezTo>
                    <a:pt x="270" y="395"/>
                    <a:pt x="308" y="358"/>
                    <a:pt x="339" y="323"/>
                  </a:cubicBezTo>
                  <a:cubicBezTo>
                    <a:pt x="370" y="288"/>
                    <a:pt x="404" y="242"/>
                    <a:pt x="426" y="210"/>
                  </a:cubicBezTo>
                  <a:cubicBezTo>
                    <a:pt x="448" y="178"/>
                    <a:pt x="454" y="164"/>
                    <a:pt x="471" y="129"/>
                  </a:cubicBezTo>
                  <a:cubicBezTo>
                    <a:pt x="488" y="94"/>
                    <a:pt x="516" y="27"/>
                    <a:pt x="528" y="0"/>
                  </a:cubicBezTo>
                </a:path>
              </a:pathLst>
            </a:custGeom>
            <a:noFill/>
            <a:ln w="12700" cap="flat" cmpd="sng">
              <a:solidFill>
                <a:schemeClr val="bg2"/>
              </a:solidFill>
              <a:prstDash val="solid"/>
              <a:round/>
              <a:headEnd type="none" w="sm" len="sm"/>
              <a:tailEnd type="triangle" w="med" len="med"/>
            </a:ln>
            <a:effectLst/>
          </p:spPr>
          <p:txBody>
            <a:bodyPr wrap="none"/>
            <a:lstStyle/>
            <a:p>
              <a:endParaRPr lang="en-US"/>
            </a:p>
          </p:txBody>
        </p:sp>
        <p:sp>
          <p:nvSpPr>
            <p:cNvPr id="127" name="Text Box 130"/>
            <p:cNvSpPr txBox="1">
              <a:spLocks noChangeArrowheads="1"/>
            </p:cNvSpPr>
            <p:nvPr/>
          </p:nvSpPr>
          <p:spPr bwMode="auto">
            <a:xfrm>
              <a:off x="7908962" y="3972597"/>
              <a:ext cx="387350" cy="457200"/>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C</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807" name="Rectangle 111"/>
          <p:cNvSpPr>
            <a:spLocks noChangeArrowheads="1"/>
          </p:cNvSpPr>
          <p:nvPr/>
        </p:nvSpPr>
        <p:spPr bwMode="auto">
          <a:xfrm>
            <a:off x="3238500" y="4838700"/>
            <a:ext cx="4864100" cy="1778000"/>
          </a:xfrm>
          <a:prstGeom prst="rect">
            <a:avLst/>
          </a:prstGeom>
          <a:solidFill>
            <a:srgbClr val="FFCCFF"/>
          </a:solidFill>
          <a:ln w="12700">
            <a:solidFill>
              <a:schemeClr val="tx1"/>
            </a:solidFill>
            <a:miter lim="800000"/>
            <a:headEnd type="none" w="sm" len="sm"/>
            <a:tailEnd type="none" w="sm" len="sm"/>
          </a:ln>
          <a:effectLst/>
        </p:spPr>
        <p:txBody>
          <a:bodyPr wrap="none" anchor="ctr"/>
          <a:lstStyle/>
          <a:p>
            <a:endParaRPr lang="en-US"/>
          </a:p>
        </p:txBody>
      </p:sp>
      <p:sp>
        <p:nvSpPr>
          <p:cNvPr id="413698" name="Text Box 2"/>
          <p:cNvSpPr txBox="1">
            <a:spLocks noChangeArrowheads="1"/>
          </p:cNvSpPr>
          <p:nvPr/>
        </p:nvSpPr>
        <p:spPr bwMode="auto">
          <a:xfrm>
            <a:off x="2517183"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413802" name="Object 106"/>
          <p:cNvGraphicFramePr>
            <a:graphicFrameLocks noChangeAspect="1"/>
          </p:cNvGraphicFramePr>
          <p:nvPr/>
        </p:nvGraphicFramePr>
        <p:xfrm>
          <a:off x="684213" y="1254125"/>
          <a:ext cx="2427287" cy="657225"/>
        </p:xfrm>
        <a:graphic>
          <a:graphicData uri="http://schemas.openxmlformats.org/presentationml/2006/ole">
            <p:oleObj spid="_x0000_s413802" name="Equation" r:id="rId4" imgW="1028520" imgH="279360" progId="Equation.DSMT4">
              <p:embed/>
            </p:oleObj>
          </a:graphicData>
        </a:graphic>
      </p:graphicFrame>
      <p:graphicFrame>
        <p:nvGraphicFramePr>
          <p:cNvPr id="413803" name="Object 107"/>
          <p:cNvGraphicFramePr>
            <a:graphicFrameLocks noChangeAspect="1"/>
          </p:cNvGraphicFramePr>
          <p:nvPr/>
        </p:nvGraphicFramePr>
        <p:xfrm>
          <a:off x="479425" y="2474913"/>
          <a:ext cx="2908300" cy="1497012"/>
        </p:xfrm>
        <a:graphic>
          <a:graphicData uri="http://schemas.openxmlformats.org/presentationml/2006/ole">
            <p:oleObj spid="_x0000_s413803" name="Equation" r:id="rId5" imgW="1231560" imgH="634680" progId="Equation.DSMT4">
              <p:embed/>
            </p:oleObj>
          </a:graphicData>
        </a:graphic>
      </p:graphicFrame>
      <p:graphicFrame>
        <p:nvGraphicFramePr>
          <p:cNvPr id="413804" name="Object 108"/>
          <p:cNvGraphicFramePr>
            <a:graphicFrameLocks noChangeAspect="1"/>
          </p:cNvGraphicFramePr>
          <p:nvPr/>
        </p:nvGraphicFramePr>
        <p:xfrm>
          <a:off x="666750" y="5207000"/>
          <a:ext cx="1739900" cy="803275"/>
        </p:xfrm>
        <a:graphic>
          <a:graphicData uri="http://schemas.openxmlformats.org/presentationml/2006/ole">
            <p:oleObj spid="_x0000_s413804" name="Equation" r:id="rId6" imgW="850680" imgH="393480" progId="Equation.DSMT4">
              <p:embed/>
            </p:oleObj>
          </a:graphicData>
        </a:graphic>
      </p:graphicFrame>
      <p:graphicFrame>
        <p:nvGraphicFramePr>
          <p:cNvPr id="413806" name="Object 110"/>
          <p:cNvGraphicFramePr>
            <a:graphicFrameLocks noChangeAspect="1"/>
          </p:cNvGraphicFramePr>
          <p:nvPr/>
        </p:nvGraphicFramePr>
        <p:xfrm>
          <a:off x="3719513" y="5207000"/>
          <a:ext cx="3748087" cy="1077913"/>
        </p:xfrm>
        <a:graphic>
          <a:graphicData uri="http://schemas.openxmlformats.org/presentationml/2006/ole">
            <p:oleObj spid="_x0000_s413806" name="Equation" r:id="rId7" imgW="1587240" imgH="457200" progId="Equation.DSMT4">
              <p:embed/>
            </p:oleObj>
          </a:graphicData>
        </a:graphic>
      </p:graphicFrame>
      <p:grpSp>
        <p:nvGrpSpPr>
          <p:cNvPr id="413808" name="Group 112"/>
          <p:cNvGrpSpPr>
            <a:grpSpLocks/>
          </p:cNvGrpSpPr>
          <p:nvPr/>
        </p:nvGrpSpPr>
        <p:grpSpPr bwMode="auto">
          <a:xfrm>
            <a:off x="4310064" y="820738"/>
            <a:ext cx="4291013" cy="3897312"/>
            <a:chOff x="2755" y="717"/>
            <a:chExt cx="2703" cy="2455"/>
          </a:xfrm>
        </p:grpSpPr>
        <p:sp>
          <p:nvSpPr>
            <p:cNvPr id="413809" name="Line 113"/>
            <p:cNvSpPr>
              <a:spLocks noChangeShapeType="1"/>
            </p:cNvSpPr>
            <p:nvPr/>
          </p:nvSpPr>
          <p:spPr bwMode="auto">
            <a:xfrm flipH="1">
              <a:off x="3906" y="112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3810" name="Line 114"/>
            <p:cNvSpPr>
              <a:spLocks noChangeShapeType="1"/>
            </p:cNvSpPr>
            <p:nvPr/>
          </p:nvSpPr>
          <p:spPr bwMode="auto">
            <a:xfrm>
              <a:off x="2755" y="207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3811" name="Oval 115"/>
            <p:cNvSpPr>
              <a:spLocks noChangeArrowheads="1"/>
            </p:cNvSpPr>
            <p:nvPr/>
          </p:nvSpPr>
          <p:spPr bwMode="auto">
            <a:xfrm>
              <a:off x="3206" y="139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13812" name="Text Box 116"/>
            <p:cNvSpPr txBox="1">
              <a:spLocks noChangeArrowheads="1"/>
            </p:cNvSpPr>
            <p:nvPr/>
          </p:nvSpPr>
          <p:spPr bwMode="auto">
            <a:xfrm>
              <a:off x="5257" y="1896"/>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13813" name="Text Box 117"/>
            <p:cNvSpPr txBox="1">
              <a:spLocks noChangeArrowheads="1"/>
            </p:cNvSpPr>
            <p:nvPr/>
          </p:nvSpPr>
          <p:spPr bwMode="auto">
            <a:xfrm>
              <a:off x="3787" y="717"/>
              <a:ext cx="20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y</a:t>
              </a:r>
            </a:p>
          </p:txBody>
        </p:sp>
        <p:sp>
          <p:nvSpPr>
            <p:cNvPr id="413814" name="Line 118"/>
            <p:cNvSpPr>
              <a:spLocks noChangeShapeType="1"/>
            </p:cNvSpPr>
            <p:nvPr/>
          </p:nvSpPr>
          <p:spPr bwMode="auto">
            <a:xfrm flipV="1">
              <a:off x="3916" y="186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13815" name="Text Box 119"/>
            <p:cNvSpPr txBox="1">
              <a:spLocks noChangeArrowheads="1"/>
            </p:cNvSpPr>
            <p:nvPr/>
          </p:nvSpPr>
          <p:spPr bwMode="auto">
            <a:xfrm>
              <a:off x="3963" y="1697"/>
              <a:ext cx="2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a:t>
              </a:r>
              <a:endParaRPr lang="en-US" sz="2400" i="1">
                <a:solidFill>
                  <a:schemeClr val="bg2"/>
                </a:solidFill>
                <a:latin typeface="Times New Roman" pitchFamily="18" charset="0"/>
              </a:endParaRPr>
            </a:p>
          </p:txBody>
        </p:sp>
        <p:grpSp>
          <p:nvGrpSpPr>
            <p:cNvPr id="413816" name="Group 120"/>
            <p:cNvGrpSpPr>
              <a:grpSpLocks/>
            </p:cNvGrpSpPr>
            <p:nvPr/>
          </p:nvGrpSpPr>
          <p:grpSpPr bwMode="auto">
            <a:xfrm>
              <a:off x="3521" y="1192"/>
              <a:ext cx="131" cy="1554"/>
              <a:chOff x="1024" y="1272"/>
              <a:chExt cx="131" cy="1554"/>
            </a:xfrm>
          </p:grpSpPr>
          <p:grpSp>
            <p:nvGrpSpPr>
              <p:cNvPr id="413817" name="Group 121"/>
              <p:cNvGrpSpPr>
                <a:grpSpLocks/>
              </p:cNvGrpSpPr>
              <p:nvPr/>
            </p:nvGrpSpPr>
            <p:grpSpPr bwMode="auto">
              <a:xfrm>
                <a:off x="1024" y="1272"/>
                <a:ext cx="126" cy="126"/>
                <a:chOff x="791" y="3922"/>
                <a:chExt cx="126" cy="126"/>
              </a:xfrm>
            </p:grpSpPr>
            <p:sp>
              <p:nvSpPr>
                <p:cNvPr id="413818" name="Oval 1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19" name="Oval 1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20" name="Group 124"/>
              <p:cNvGrpSpPr>
                <a:grpSpLocks/>
              </p:cNvGrpSpPr>
              <p:nvPr/>
            </p:nvGrpSpPr>
            <p:grpSpPr bwMode="auto">
              <a:xfrm>
                <a:off x="1029" y="1540"/>
                <a:ext cx="126" cy="126"/>
                <a:chOff x="791" y="3922"/>
                <a:chExt cx="126" cy="126"/>
              </a:xfrm>
            </p:grpSpPr>
            <p:sp>
              <p:nvSpPr>
                <p:cNvPr id="413821" name="Oval 12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22" name="Oval 12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23" name="Group 127"/>
              <p:cNvGrpSpPr>
                <a:grpSpLocks/>
              </p:cNvGrpSpPr>
              <p:nvPr/>
            </p:nvGrpSpPr>
            <p:grpSpPr bwMode="auto">
              <a:xfrm>
                <a:off x="1024" y="1814"/>
                <a:ext cx="126" cy="126"/>
                <a:chOff x="791" y="3922"/>
                <a:chExt cx="126" cy="126"/>
              </a:xfrm>
            </p:grpSpPr>
            <p:sp>
              <p:nvSpPr>
                <p:cNvPr id="413824" name="Oval 12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25" name="Oval 12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26" name="Group 130"/>
              <p:cNvGrpSpPr>
                <a:grpSpLocks/>
              </p:cNvGrpSpPr>
              <p:nvPr/>
            </p:nvGrpSpPr>
            <p:grpSpPr bwMode="auto">
              <a:xfrm>
                <a:off x="1029" y="2102"/>
                <a:ext cx="126" cy="126"/>
                <a:chOff x="791" y="3922"/>
                <a:chExt cx="126" cy="126"/>
              </a:xfrm>
            </p:grpSpPr>
            <p:sp>
              <p:nvSpPr>
                <p:cNvPr id="413827" name="Oval 13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28" name="Oval 13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29" name="Group 133"/>
              <p:cNvGrpSpPr>
                <a:grpSpLocks/>
              </p:cNvGrpSpPr>
              <p:nvPr/>
            </p:nvGrpSpPr>
            <p:grpSpPr bwMode="auto">
              <a:xfrm>
                <a:off x="1025" y="2386"/>
                <a:ext cx="126" cy="126"/>
                <a:chOff x="791" y="3922"/>
                <a:chExt cx="126" cy="126"/>
              </a:xfrm>
            </p:grpSpPr>
            <p:sp>
              <p:nvSpPr>
                <p:cNvPr id="413830" name="Oval 13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31" name="Oval 13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32" name="Group 136"/>
              <p:cNvGrpSpPr>
                <a:grpSpLocks/>
              </p:cNvGrpSpPr>
              <p:nvPr/>
            </p:nvGrpSpPr>
            <p:grpSpPr bwMode="auto">
              <a:xfrm>
                <a:off x="1028" y="2700"/>
                <a:ext cx="126" cy="126"/>
                <a:chOff x="791" y="3922"/>
                <a:chExt cx="126" cy="126"/>
              </a:xfrm>
            </p:grpSpPr>
            <p:sp>
              <p:nvSpPr>
                <p:cNvPr id="413833" name="Oval 13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34" name="Oval 13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3835" name="Group 139"/>
            <p:cNvGrpSpPr>
              <a:grpSpLocks/>
            </p:cNvGrpSpPr>
            <p:nvPr/>
          </p:nvGrpSpPr>
          <p:grpSpPr bwMode="auto">
            <a:xfrm>
              <a:off x="3834" y="1193"/>
              <a:ext cx="131" cy="1554"/>
              <a:chOff x="1024" y="1272"/>
              <a:chExt cx="131" cy="1554"/>
            </a:xfrm>
          </p:grpSpPr>
          <p:grpSp>
            <p:nvGrpSpPr>
              <p:cNvPr id="413836" name="Group 140"/>
              <p:cNvGrpSpPr>
                <a:grpSpLocks/>
              </p:cNvGrpSpPr>
              <p:nvPr/>
            </p:nvGrpSpPr>
            <p:grpSpPr bwMode="auto">
              <a:xfrm>
                <a:off x="1024" y="1272"/>
                <a:ext cx="126" cy="126"/>
                <a:chOff x="791" y="3922"/>
                <a:chExt cx="126" cy="126"/>
              </a:xfrm>
            </p:grpSpPr>
            <p:sp>
              <p:nvSpPr>
                <p:cNvPr id="413837" name="Oval 14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38" name="Oval 14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39" name="Group 143"/>
              <p:cNvGrpSpPr>
                <a:grpSpLocks/>
              </p:cNvGrpSpPr>
              <p:nvPr/>
            </p:nvGrpSpPr>
            <p:grpSpPr bwMode="auto">
              <a:xfrm>
                <a:off x="1029" y="1540"/>
                <a:ext cx="126" cy="126"/>
                <a:chOff x="791" y="3922"/>
                <a:chExt cx="126" cy="126"/>
              </a:xfrm>
            </p:grpSpPr>
            <p:sp>
              <p:nvSpPr>
                <p:cNvPr id="413840" name="Oval 14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41" name="Oval 14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42" name="Group 146"/>
              <p:cNvGrpSpPr>
                <a:grpSpLocks/>
              </p:cNvGrpSpPr>
              <p:nvPr/>
            </p:nvGrpSpPr>
            <p:grpSpPr bwMode="auto">
              <a:xfrm>
                <a:off x="1024" y="1814"/>
                <a:ext cx="126" cy="126"/>
                <a:chOff x="791" y="3922"/>
                <a:chExt cx="126" cy="126"/>
              </a:xfrm>
            </p:grpSpPr>
            <p:sp>
              <p:nvSpPr>
                <p:cNvPr id="413843" name="Oval 14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44" name="Oval 14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45" name="Group 149"/>
              <p:cNvGrpSpPr>
                <a:grpSpLocks/>
              </p:cNvGrpSpPr>
              <p:nvPr/>
            </p:nvGrpSpPr>
            <p:grpSpPr bwMode="auto">
              <a:xfrm>
                <a:off x="1029" y="2102"/>
                <a:ext cx="126" cy="126"/>
                <a:chOff x="791" y="3922"/>
                <a:chExt cx="126" cy="126"/>
              </a:xfrm>
            </p:grpSpPr>
            <p:sp>
              <p:nvSpPr>
                <p:cNvPr id="413846" name="Oval 15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47" name="Oval 15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48" name="Group 152"/>
              <p:cNvGrpSpPr>
                <a:grpSpLocks/>
              </p:cNvGrpSpPr>
              <p:nvPr/>
            </p:nvGrpSpPr>
            <p:grpSpPr bwMode="auto">
              <a:xfrm>
                <a:off x="1025" y="2386"/>
                <a:ext cx="126" cy="126"/>
                <a:chOff x="791" y="3922"/>
                <a:chExt cx="126" cy="126"/>
              </a:xfrm>
            </p:grpSpPr>
            <p:sp>
              <p:nvSpPr>
                <p:cNvPr id="413849" name="Oval 15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50" name="Oval 15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51" name="Group 155"/>
              <p:cNvGrpSpPr>
                <a:grpSpLocks/>
              </p:cNvGrpSpPr>
              <p:nvPr/>
            </p:nvGrpSpPr>
            <p:grpSpPr bwMode="auto">
              <a:xfrm>
                <a:off x="1028" y="2700"/>
                <a:ext cx="126" cy="126"/>
                <a:chOff x="791" y="3922"/>
                <a:chExt cx="126" cy="126"/>
              </a:xfrm>
            </p:grpSpPr>
            <p:sp>
              <p:nvSpPr>
                <p:cNvPr id="413852" name="Oval 15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53" name="Oval 15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3854" name="Group 158"/>
            <p:cNvGrpSpPr>
              <a:grpSpLocks/>
            </p:cNvGrpSpPr>
            <p:nvPr/>
          </p:nvGrpSpPr>
          <p:grpSpPr bwMode="auto">
            <a:xfrm>
              <a:off x="4201" y="1187"/>
              <a:ext cx="131" cy="1554"/>
              <a:chOff x="1024" y="1272"/>
              <a:chExt cx="131" cy="1554"/>
            </a:xfrm>
          </p:grpSpPr>
          <p:grpSp>
            <p:nvGrpSpPr>
              <p:cNvPr id="413855" name="Group 159"/>
              <p:cNvGrpSpPr>
                <a:grpSpLocks/>
              </p:cNvGrpSpPr>
              <p:nvPr/>
            </p:nvGrpSpPr>
            <p:grpSpPr bwMode="auto">
              <a:xfrm>
                <a:off x="1024" y="1272"/>
                <a:ext cx="126" cy="126"/>
                <a:chOff x="791" y="3922"/>
                <a:chExt cx="126" cy="126"/>
              </a:xfrm>
            </p:grpSpPr>
            <p:sp>
              <p:nvSpPr>
                <p:cNvPr id="413856" name="Oval 16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57" name="Oval 16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58" name="Group 162"/>
              <p:cNvGrpSpPr>
                <a:grpSpLocks/>
              </p:cNvGrpSpPr>
              <p:nvPr/>
            </p:nvGrpSpPr>
            <p:grpSpPr bwMode="auto">
              <a:xfrm>
                <a:off x="1029" y="1540"/>
                <a:ext cx="126" cy="126"/>
                <a:chOff x="791" y="3922"/>
                <a:chExt cx="126" cy="126"/>
              </a:xfrm>
            </p:grpSpPr>
            <p:sp>
              <p:nvSpPr>
                <p:cNvPr id="413859" name="Oval 16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60" name="Oval 16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61" name="Group 165"/>
              <p:cNvGrpSpPr>
                <a:grpSpLocks/>
              </p:cNvGrpSpPr>
              <p:nvPr/>
            </p:nvGrpSpPr>
            <p:grpSpPr bwMode="auto">
              <a:xfrm>
                <a:off x="1024" y="1814"/>
                <a:ext cx="126" cy="126"/>
                <a:chOff x="791" y="3922"/>
                <a:chExt cx="126" cy="126"/>
              </a:xfrm>
            </p:grpSpPr>
            <p:sp>
              <p:nvSpPr>
                <p:cNvPr id="413862" name="Oval 16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63" name="Oval 16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64" name="Group 168"/>
              <p:cNvGrpSpPr>
                <a:grpSpLocks/>
              </p:cNvGrpSpPr>
              <p:nvPr/>
            </p:nvGrpSpPr>
            <p:grpSpPr bwMode="auto">
              <a:xfrm>
                <a:off x="1029" y="2102"/>
                <a:ext cx="126" cy="126"/>
                <a:chOff x="791" y="3922"/>
                <a:chExt cx="126" cy="126"/>
              </a:xfrm>
            </p:grpSpPr>
            <p:sp>
              <p:nvSpPr>
                <p:cNvPr id="413865" name="Oval 16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66" name="Oval 17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67" name="Group 171"/>
              <p:cNvGrpSpPr>
                <a:grpSpLocks/>
              </p:cNvGrpSpPr>
              <p:nvPr/>
            </p:nvGrpSpPr>
            <p:grpSpPr bwMode="auto">
              <a:xfrm>
                <a:off x="1025" y="2386"/>
                <a:ext cx="126" cy="126"/>
                <a:chOff x="791" y="3922"/>
                <a:chExt cx="126" cy="126"/>
              </a:xfrm>
            </p:grpSpPr>
            <p:sp>
              <p:nvSpPr>
                <p:cNvPr id="413868" name="Oval 17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69" name="Oval 17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70" name="Group 174"/>
              <p:cNvGrpSpPr>
                <a:grpSpLocks/>
              </p:cNvGrpSpPr>
              <p:nvPr/>
            </p:nvGrpSpPr>
            <p:grpSpPr bwMode="auto">
              <a:xfrm>
                <a:off x="1028" y="2700"/>
                <a:ext cx="126" cy="126"/>
                <a:chOff x="791" y="3922"/>
                <a:chExt cx="126" cy="126"/>
              </a:xfrm>
            </p:grpSpPr>
            <p:sp>
              <p:nvSpPr>
                <p:cNvPr id="413871" name="Oval 17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72" name="Oval 17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3873" name="Group 177"/>
            <p:cNvGrpSpPr>
              <a:grpSpLocks/>
            </p:cNvGrpSpPr>
            <p:nvPr/>
          </p:nvGrpSpPr>
          <p:grpSpPr bwMode="auto">
            <a:xfrm>
              <a:off x="3207" y="1195"/>
              <a:ext cx="131" cy="1554"/>
              <a:chOff x="1024" y="1272"/>
              <a:chExt cx="131" cy="1554"/>
            </a:xfrm>
          </p:grpSpPr>
          <p:grpSp>
            <p:nvGrpSpPr>
              <p:cNvPr id="413874" name="Group 178"/>
              <p:cNvGrpSpPr>
                <a:grpSpLocks/>
              </p:cNvGrpSpPr>
              <p:nvPr/>
            </p:nvGrpSpPr>
            <p:grpSpPr bwMode="auto">
              <a:xfrm>
                <a:off x="1024" y="1272"/>
                <a:ext cx="126" cy="126"/>
                <a:chOff x="791" y="3922"/>
                <a:chExt cx="126" cy="126"/>
              </a:xfrm>
            </p:grpSpPr>
            <p:sp>
              <p:nvSpPr>
                <p:cNvPr id="413875" name="Oval 17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76" name="Oval 18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77" name="Group 181"/>
              <p:cNvGrpSpPr>
                <a:grpSpLocks/>
              </p:cNvGrpSpPr>
              <p:nvPr/>
            </p:nvGrpSpPr>
            <p:grpSpPr bwMode="auto">
              <a:xfrm>
                <a:off x="1029" y="1540"/>
                <a:ext cx="126" cy="126"/>
                <a:chOff x="791" y="3922"/>
                <a:chExt cx="126" cy="126"/>
              </a:xfrm>
            </p:grpSpPr>
            <p:sp>
              <p:nvSpPr>
                <p:cNvPr id="413878" name="Oval 18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79" name="Oval 18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80" name="Group 184"/>
              <p:cNvGrpSpPr>
                <a:grpSpLocks/>
              </p:cNvGrpSpPr>
              <p:nvPr/>
            </p:nvGrpSpPr>
            <p:grpSpPr bwMode="auto">
              <a:xfrm>
                <a:off x="1024" y="1814"/>
                <a:ext cx="126" cy="126"/>
                <a:chOff x="791" y="3922"/>
                <a:chExt cx="126" cy="126"/>
              </a:xfrm>
            </p:grpSpPr>
            <p:sp>
              <p:nvSpPr>
                <p:cNvPr id="413881" name="Oval 18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82" name="Oval 18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83" name="Group 187"/>
              <p:cNvGrpSpPr>
                <a:grpSpLocks/>
              </p:cNvGrpSpPr>
              <p:nvPr/>
            </p:nvGrpSpPr>
            <p:grpSpPr bwMode="auto">
              <a:xfrm>
                <a:off x="1029" y="2102"/>
                <a:ext cx="126" cy="126"/>
                <a:chOff x="791" y="3922"/>
                <a:chExt cx="126" cy="126"/>
              </a:xfrm>
            </p:grpSpPr>
            <p:sp>
              <p:nvSpPr>
                <p:cNvPr id="413884" name="Oval 18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85" name="Oval 18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86" name="Group 190"/>
              <p:cNvGrpSpPr>
                <a:grpSpLocks/>
              </p:cNvGrpSpPr>
              <p:nvPr/>
            </p:nvGrpSpPr>
            <p:grpSpPr bwMode="auto">
              <a:xfrm>
                <a:off x="1025" y="2386"/>
                <a:ext cx="126" cy="126"/>
                <a:chOff x="791" y="3922"/>
                <a:chExt cx="126" cy="126"/>
              </a:xfrm>
            </p:grpSpPr>
            <p:sp>
              <p:nvSpPr>
                <p:cNvPr id="413887" name="Oval 19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88" name="Oval 19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89" name="Group 193"/>
              <p:cNvGrpSpPr>
                <a:grpSpLocks/>
              </p:cNvGrpSpPr>
              <p:nvPr/>
            </p:nvGrpSpPr>
            <p:grpSpPr bwMode="auto">
              <a:xfrm>
                <a:off x="1028" y="2700"/>
                <a:ext cx="126" cy="126"/>
                <a:chOff x="791" y="3922"/>
                <a:chExt cx="126" cy="126"/>
              </a:xfrm>
            </p:grpSpPr>
            <p:sp>
              <p:nvSpPr>
                <p:cNvPr id="413890" name="Oval 19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91" name="Oval 19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3892" name="Group 196"/>
            <p:cNvGrpSpPr>
              <a:grpSpLocks/>
            </p:cNvGrpSpPr>
            <p:nvPr/>
          </p:nvGrpSpPr>
          <p:grpSpPr bwMode="auto">
            <a:xfrm>
              <a:off x="4531" y="1190"/>
              <a:ext cx="131" cy="1554"/>
              <a:chOff x="1024" y="1272"/>
              <a:chExt cx="131" cy="1554"/>
            </a:xfrm>
          </p:grpSpPr>
          <p:grpSp>
            <p:nvGrpSpPr>
              <p:cNvPr id="413893" name="Group 197"/>
              <p:cNvGrpSpPr>
                <a:grpSpLocks/>
              </p:cNvGrpSpPr>
              <p:nvPr/>
            </p:nvGrpSpPr>
            <p:grpSpPr bwMode="auto">
              <a:xfrm>
                <a:off x="1024" y="1272"/>
                <a:ext cx="126" cy="126"/>
                <a:chOff x="791" y="3922"/>
                <a:chExt cx="126" cy="126"/>
              </a:xfrm>
            </p:grpSpPr>
            <p:sp>
              <p:nvSpPr>
                <p:cNvPr id="413894" name="Oval 19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95" name="Oval 19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96" name="Group 200"/>
              <p:cNvGrpSpPr>
                <a:grpSpLocks/>
              </p:cNvGrpSpPr>
              <p:nvPr/>
            </p:nvGrpSpPr>
            <p:grpSpPr bwMode="auto">
              <a:xfrm>
                <a:off x="1029" y="1540"/>
                <a:ext cx="126" cy="126"/>
                <a:chOff x="791" y="3922"/>
                <a:chExt cx="126" cy="126"/>
              </a:xfrm>
            </p:grpSpPr>
            <p:sp>
              <p:nvSpPr>
                <p:cNvPr id="413897" name="Oval 20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898" name="Oval 20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899" name="Group 203"/>
              <p:cNvGrpSpPr>
                <a:grpSpLocks/>
              </p:cNvGrpSpPr>
              <p:nvPr/>
            </p:nvGrpSpPr>
            <p:grpSpPr bwMode="auto">
              <a:xfrm>
                <a:off x="1024" y="1814"/>
                <a:ext cx="126" cy="126"/>
                <a:chOff x="791" y="3922"/>
                <a:chExt cx="126" cy="126"/>
              </a:xfrm>
            </p:grpSpPr>
            <p:sp>
              <p:nvSpPr>
                <p:cNvPr id="413900" name="Oval 20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901" name="Oval 20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902" name="Group 206"/>
              <p:cNvGrpSpPr>
                <a:grpSpLocks/>
              </p:cNvGrpSpPr>
              <p:nvPr/>
            </p:nvGrpSpPr>
            <p:grpSpPr bwMode="auto">
              <a:xfrm>
                <a:off x="1029" y="2102"/>
                <a:ext cx="126" cy="126"/>
                <a:chOff x="791" y="3922"/>
                <a:chExt cx="126" cy="126"/>
              </a:xfrm>
            </p:grpSpPr>
            <p:sp>
              <p:nvSpPr>
                <p:cNvPr id="413903" name="Oval 20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904" name="Oval 20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905" name="Group 209"/>
              <p:cNvGrpSpPr>
                <a:grpSpLocks/>
              </p:cNvGrpSpPr>
              <p:nvPr/>
            </p:nvGrpSpPr>
            <p:grpSpPr bwMode="auto">
              <a:xfrm>
                <a:off x="1025" y="2386"/>
                <a:ext cx="126" cy="126"/>
                <a:chOff x="791" y="3922"/>
                <a:chExt cx="126" cy="126"/>
              </a:xfrm>
            </p:grpSpPr>
            <p:sp>
              <p:nvSpPr>
                <p:cNvPr id="413906" name="Oval 21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907" name="Oval 21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3908" name="Group 212"/>
              <p:cNvGrpSpPr>
                <a:grpSpLocks/>
              </p:cNvGrpSpPr>
              <p:nvPr/>
            </p:nvGrpSpPr>
            <p:grpSpPr bwMode="auto">
              <a:xfrm>
                <a:off x="1028" y="2700"/>
                <a:ext cx="126" cy="126"/>
                <a:chOff x="791" y="3922"/>
                <a:chExt cx="126" cy="126"/>
              </a:xfrm>
            </p:grpSpPr>
            <p:sp>
              <p:nvSpPr>
                <p:cNvPr id="413909" name="Oval 21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3910" name="Oval 21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413911" name="AutoShape 215"/>
          <p:cNvSpPr>
            <a:spLocks noChangeArrowheads="1"/>
          </p:cNvSpPr>
          <p:nvPr/>
        </p:nvSpPr>
        <p:spPr bwMode="auto">
          <a:xfrm rot="-46010577">
            <a:off x="6761163" y="19288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3912" name="AutoShape 216"/>
          <p:cNvSpPr>
            <a:spLocks noChangeArrowheads="1"/>
          </p:cNvSpPr>
          <p:nvPr/>
        </p:nvSpPr>
        <p:spPr bwMode="auto">
          <a:xfrm rot="-35203260">
            <a:off x="4754563" y="40370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3913" name="AutoShape 217"/>
          <p:cNvSpPr>
            <a:spLocks noChangeArrowheads="1"/>
          </p:cNvSpPr>
          <p:nvPr/>
        </p:nvSpPr>
        <p:spPr bwMode="auto">
          <a:xfrm rot="-40528539">
            <a:off x="6811963" y="39862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3914" name="AutoShape 218"/>
          <p:cNvSpPr>
            <a:spLocks noChangeArrowheads="1"/>
          </p:cNvSpPr>
          <p:nvPr/>
        </p:nvSpPr>
        <p:spPr bwMode="auto">
          <a:xfrm rot="-29728539">
            <a:off x="4729163" y="1890713"/>
            <a:ext cx="75565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3915" name="Text Box 219"/>
          <p:cNvSpPr txBox="1">
            <a:spLocks noChangeArrowheads="1"/>
          </p:cNvSpPr>
          <p:nvPr/>
        </p:nvSpPr>
        <p:spPr bwMode="auto">
          <a:xfrm>
            <a:off x="2760663" y="2160588"/>
            <a:ext cx="1467068"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1"/>
                </a:solidFill>
              </a:rPr>
              <a:t>P</a:t>
            </a:r>
            <a:r>
              <a:rPr lang="en-US" dirty="0" smtClean="0">
                <a:solidFill>
                  <a:schemeClr val="bg1"/>
                </a:solidFill>
              </a:rPr>
              <a:t>ath </a:t>
            </a:r>
            <a:r>
              <a:rPr lang="en-US" dirty="0">
                <a:solidFill>
                  <a:schemeClr val="bg1"/>
                </a:solidFill>
              </a:rPr>
              <a:t>moving</a:t>
            </a:r>
          </a:p>
        </p:txBody>
      </p:sp>
      <p:sp>
        <p:nvSpPr>
          <p:cNvPr id="413916" name="Line 220"/>
          <p:cNvSpPr>
            <a:spLocks noChangeShapeType="1"/>
          </p:cNvSpPr>
          <p:nvPr/>
        </p:nvSpPr>
        <p:spPr bwMode="auto">
          <a:xfrm flipH="1">
            <a:off x="2224088" y="2470150"/>
            <a:ext cx="573087" cy="312738"/>
          </a:xfrm>
          <a:prstGeom prst="line">
            <a:avLst/>
          </a:prstGeom>
          <a:noFill/>
          <a:ln w="12700">
            <a:solidFill>
              <a:schemeClr val="bg1"/>
            </a:solidFill>
            <a:round/>
            <a:headEnd type="none" w="sm" len="sm"/>
            <a:tailEnd type="triangle" w="med" len="med"/>
          </a:ln>
          <a:effectLst/>
        </p:spPr>
        <p:txBody>
          <a:bodyPr wrap="none"/>
          <a:lstStyle/>
          <a:p>
            <a:endParaRPr lang="en-US"/>
          </a:p>
        </p:txBody>
      </p:sp>
      <p:sp>
        <p:nvSpPr>
          <p:cNvPr id="413917" name="Text Box 221"/>
          <p:cNvSpPr txBox="1">
            <a:spLocks noChangeArrowheads="1"/>
          </p:cNvSpPr>
          <p:nvPr/>
        </p:nvSpPr>
        <p:spPr bwMode="auto">
          <a:xfrm>
            <a:off x="2844800" y="4156075"/>
            <a:ext cx="1685077"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1"/>
                </a:solidFill>
              </a:rPr>
              <a:t>F</a:t>
            </a:r>
            <a:r>
              <a:rPr lang="en-US" dirty="0" smtClean="0">
                <a:solidFill>
                  <a:schemeClr val="bg1"/>
                </a:solidFill>
              </a:rPr>
              <a:t>ield </a:t>
            </a:r>
            <a:r>
              <a:rPr lang="en-US" dirty="0">
                <a:solidFill>
                  <a:schemeClr val="bg1"/>
                </a:solidFill>
              </a:rPr>
              <a:t>changing</a:t>
            </a:r>
          </a:p>
        </p:txBody>
      </p:sp>
      <p:sp>
        <p:nvSpPr>
          <p:cNvPr id="413918" name="Line 222"/>
          <p:cNvSpPr>
            <a:spLocks noChangeShapeType="1"/>
          </p:cNvSpPr>
          <p:nvPr/>
        </p:nvSpPr>
        <p:spPr bwMode="auto">
          <a:xfrm flipH="1" flipV="1">
            <a:off x="2281238" y="3916363"/>
            <a:ext cx="461962" cy="300037"/>
          </a:xfrm>
          <a:prstGeom prst="line">
            <a:avLst/>
          </a:prstGeom>
          <a:noFill/>
          <a:ln w="12700">
            <a:solidFill>
              <a:schemeClr val="bg1"/>
            </a:solidFill>
            <a:round/>
            <a:headEnd type="none" w="sm" len="sm"/>
            <a:tailEnd type="triangle" w="med" len="med"/>
          </a:ln>
          <a:effectLst/>
        </p:spPr>
        <p:txBody>
          <a:bodyPr wrap="none"/>
          <a:lstStyle/>
          <a:p>
            <a:endParaRPr lang="en-US"/>
          </a:p>
        </p:txBody>
      </p:sp>
      <p:sp>
        <p:nvSpPr>
          <p:cNvPr id="121" name="Slide Number Placeholder 12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41</a:t>
            </a:fld>
            <a:endParaRPr lang="en-US" kern="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Text Box 1027"/>
          <p:cNvSpPr txBox="1">
            <a:spLocks noChangeArrowheads="1"/>
          </p:cNvSpPr>
          <p:nvPr/>
        </p:nvSpPr>
        <p:spPr bwMode="auto">
          <a:xfrm>
            <a:off x="2489888"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sp>
        <p:nvSpPr>
          <p:cNvPr id="415855" name="Text Box 1135"/>
          <p:cNvSpPr txBox="1">
            <a:spLocks noChangeArrowheads="1"/>
          </p:cNvSpPr>
          <p:nvPr/>
        </p:nvSpPr>
        <p:spPr bwMode="auto">
          <a:xfrm>
            <a:off x="330200" y="842735"/>
            <a:ext cx="6053901" cy="677108"/>
          </a:xfrm>
          <a:prstGeom prst="rect">
            <a:avLst/>
          </a:prstGeom>
          <a:noFill/>
          <a:ln w="12700">
            <a:noFill/>
            <a:miter lim="800000"/>
            <a:headEnd type="none" w="sm" len="sm"/>
            <a:tailEnd type="none" w="sm" len="sm"/>
          </a:ln>
          <a:effectLst/>
        </p:spPr>
        <p:txBody>
          <a:bodyPr wrap="none">
            <a:spAutoFit/>
          </a:bodyPr>
          <a:lstStyle/>
          <a:p>
            <a:r>
              <a:rPr lang="en-US" sz="2000" dirty="0">
                <a:solidFill>
                  <a:srgbClr val="CC00CC"/>
                </a:solidFill>
              </a:rPr>
              <a:t>Electric </a:t>
            </a:r>
            <a:r>
              <a:rPr lang="en-US" sz="2000" dirty="0" smtClean="0">
                <a:solidFill>
                  <a:srgbClr val="CC00CC"/>
                </a:solidFill>
              </a:rPr>
              <a:t>field and voltage drop</a:t>
            </a:r>
            <a:endParaRPr lang="en-US" sz="2000" dirty="0">
              <a:solidFill>
                <a:srgbClr val="CC00CC"/>
              </a:solidFill>
            </a:endParaRPr>
          </a:p>
          <a:p>
            <a:r>
              <a:rPr lang="en-US" dirty="0" smtClean="0">
                <a:solidFill>
                  <a:srgbClr val="FF0000"/>
                </a:solidFill>
              </a:rPr>
              <a:t>(Alternative </a:t>
            </a:r>
            <a:r>
              <a:rPr lang="en-US" dirty="0">
                <a:solidFill>
                  <a:srgbClr val="FF0000"/>
                </a:solidFill>
              </a:rPr>
              <a:t>method: </a:t>
            </a:r>
            <a:r>
              <a:rPr lang="en-US" dirty="0" smtClean="0">
                <a:solidFill>
                  <a:srgbClr val="FF0000"/>
                </a:solidFill>
              </a:rPr>
              <a:t>from the </a:t>
            </a:r>
            <a:r>
              <a:rPr lang="en-US" u="sng" dirty="0" smtClean="0">
                <a:solidFill>
                  <a:srgbClr val="FF0000"/>
                </a:solidFill>
              </a:rPr>
              <a:t>EMF</a:t>
            </a:r>
            <a:r>
              <a:rPr lang="en-US" dirty="0" smtClean="0">
                <a:solidFill>
                  <a:srgbClr val="FF0000"/>
                </a:solidFill>
              </a:rPr>
              <a:t> form of Faraday’s </a:t>
            </a:r>
            <a:r>
              <a:rPr lang="en-US" dirty="0">
                <a:solidFill>
                  <a:srgbClr val="FF0000"/>
                </a:solidFill>
              </a:rPr>
              <a:t>law)</a:t>
            </a:r>
          </a:p>
        </p:txBody>
      </p:sp>
      <p:graphicFrame>
        <p:nvGraphicFramePr>
          <p:cNvPr id="415856" name="Object 1136"/>
          <p:cNvGraphicFramePr>
            <a:graphicFrameLocks noChangeAspect="1"/>
          </p:cNvGraphicFramePr>
          <p:nvPr/>
        </p:nvGraphicFramePr>
        <p:xfrm>
          <a:off x="195948" y="2495094"/>
          <a:ext cx="3424238" cy="790575"/>
        </p:xfrm>
        <a:graphic>
          <a:graphicData uri="http://schemas.openxmlformats.org/presentationml/2006/ole">
            <p:oleObj spid="_x0000_s415856" name="Equation" r:id="rId4" imgW="1701720" imgH="393480" progId="Equation.DSMT4">
              <p:embed/>
            </p:oleObj>
          </a:graphicData>
        </a:graphic>
      </p:graphicFrame>
      <p:graphicFrame>
        <p:nvGraphicFramePr>
          <p:cNvPr id="415857" name="Object 1137"/>
          <p:cNvGraphicFramePr>
            <a:graphicFrameLocks noChangeAspect="1"/>
          </p:cNvGraphicFramePr>
          <p:nvPr/>
        </p:nvGraphicFramePr>
        <p:xfrm>
          <a:off x="93663" y="3348038"/>
          <a:ext cx="3754437" cy="790575"/>
        </p:xfrm>
        <a:graphic>
          <a:graphicData uri="http://schemas.openxmlformats.org/presentationml/2006/ole">
            <p:oleObj spid="_x0000_s415857" name="Equation" r:id="rId5" imgW="1866600" imgH="393480" progId="Equation.DSMT4">
              <p:embed/>
            </p:oleObj>
          </a:graphicData>
        </a:graphic>
      </p:graphicFrame>
      <p:graphicFrame>
        <p:nvGraphicFramePr>
          <p:cNvPr id="415858" name="Object 1138"/>
          <p:cNvGraphicFramePr>
            <a:graphicFrameLocks noChangeAspect="1"/>
          </p:cNvGraphicFramePr>
          <p:nvPr/>
        </p:nvGraphicFramePr>
        <p:xfrm>
          <a:off x="359456" y="4860926"/>
          <a:ext cx="2886075" cy="790575"/>
        </p:xfrm>
        <a:graphic>
          <a:graphicData uri="http://schemas.openxmlformats.org/presentationml/2006/ole">
            <p:oleObj spid="_x0000_s415858" name="Equation" r:id="rId6" imgW="1434960" imgH="393480" progId="Equation.DSMT4">
              <p:embed/>
            </p:oleObj>
          </a:graphicData>
        </a:graphic>
      </p:graphicFrame>
      <p:sp>
        <p:nvSpPr>
          <p:cNvPr id="415859" name="Text Box 1139"/>
          <p:cNvSpPr txBox="1">
            <a:spLocks noChangeArrowheads="1"/>
          </p:cNvSpPr>
          <p:nvPr/>
        </p:nvSpPr>
        <p:spPr bwMode="auto">
          <a:xfrm>
            <a:off x="356281" y="4407354"/>
            <a:ext cx="2382837" cy="457200"/>
          </a:xfrm>
          <a:prstGeom prst="rect">
            <a:avLst/>
          </a:prstGeom>
          <a:noFill/>
          <a:ln w="12700">
            <a:noFill/>
            <a:miter lim="800000"/>
            <a:headEnd type="none" w="sm" len="sm"/>
            <a:tailEnd type="none" w="sm" len="sm"/>
          </a:ln>
          <a:effectLst/>
        </p:spPr>
        <p:txBody>
          <a:bodyPr>
            <a:spAutoFit/>
          </a:bodyPr>
          <a:lstStyle/>
          <a:p>
            <a:r>
              <a:rPr lang="en-US" dirty="0">
                <a:solidFill>
                  <a:schemeClr val="bg1"/>
                </a:solidFill>
              </a:rPr>
              <a:t>Since </a:t>
            </a:r>
            <a:r>
              <a:rPr lang="en-US" sz="2400" i="1" dirty="0" err="1">
                <a:solidFill>
                  <a:schemeClr val="bg1"/>
                </a:solidFill>
                <a:latin typeface="Times New Roman" pitchFamily="18" charset="0"/>
              </a:rPr>
              <a:t>v</a:t>
            </a:r>
            <a:r>
              <a:rPr lang="en-US" sz="2000" i="1" baseline="-25000" dirty="0" err="1">
                <a:solidFill>
                  <a:schemeClr val="bg1"/>
                </a:solidFill>
              </a:rPr>
              <a:t>s</a:t>
            </a:r>
            <a:r>
              <a:rPr lang="en-US" sz="2400" i="1" baseline="-25000" dirty="0">
                <a:solidFill>
                  <a:schemeClr val="bg1"/>
                </a:solidFill>
                <a:sym typeface="Symbol" pitchFamily="18" charset="2"/>
              </a:rPr>
              <a:t></a:t>
            </a:r>
            <a:r>
              <a:rPr lang="en-US" dirty="0">
                <a:solidFill>
                  <a:schemeClr val="bg1"/>
                </a:solidFill>
                <a:sym typeface="Symbol" pitchFamily="18" charset="2"/>
              </a:rPr>
              <a:t> </a:t>
            </a:r>
            <a:r>
              <a:rPr lang="en-US" dirty="0">
                <a:solidFill>
                  <a:schemeClr val="bg1"/>
                </a:solidFill>
                <a:latin typeface="Times New Roman" pitchFamily="18" charset="0"/>
                <a:sym typeface="Symbol" pitchFamily="18" charset="2"/>
              </a:rPr>
              <a:t>= 1</a:t>
            </a:r>
            <a:r>
              <a:rPr lang="en-US" dirty="0">
                <a:solidFill>
                  <a:schemeClr val="bg1"/>
                </a:solidFill>
                <a:sym typeface="Symbol" pitchFamily="18" charset="2"/>
              </a:rPr>
              <a:t> [</a:t>
            </a:r>
            <a:r>
              <a:rPr lang="en-US" dirty="0">
                <a:solidFill>
                  <a:schemeClr val="bg1"/>
                </a:solidFill>
                <a:latin typeface="+mn-lt"/>
                <a:sym typeface="Symbol" pitchFamily="18" charset="2"/>
              </a:rPr>
              <a:t>m/s</a:t>
            </a:r>
            <a:r>
              <a:rPr lang="en-US" dirty="0">
                <a:solidFill>
                  <a:schemeClr val="bg1"/>
                </a:solidFill>
                <a:sym typeface="Symbol" pitchFamily="18" charset="2"/>
              </a:rPr>
              <a:t>]:</a:t>
            </a:r>
            <a:endParaRPr lang="en-US" dirty="0">
              <a:solidFill>
                <a:schemeClr val="bg1"/>
              </a:solidFill>
            </a:endParaRPr>
          </a:p>
        </p:txBody>
      </p:sp>
      <p:graphicFrame>
        <p:nvGraphicFramePr>
          <p:cNvPr id="415860" name="Object 1140"/>
          <p:cNvGraphicFramePr>
            <a:graphicFrameLocks noChangeAspect="1"/>
          </p:cNvGraphicFramePr>
          <p:nvPr/>
        </p:nvGraphicFramePr>
        <p:xfrm>
          <a:off x="409575" y="5658754"/>
          <a:ext cx="2735263" cy="841375"/>
        </p:xfrm>
        <a:graphic>
          <a:graphicData uri="http://schemas.openxmlformats.org/presentationml/2006/ole">
            <p:oleObj spid="_x0000_s415860" name="Equation" r:id="rId7" imgW="1358640" imgH="419040" progId="Equation.DSMT4">
              <p:embed/>
            </p:oleObj>
          </a:graphicData>
        </a:graphic>
      </p:graphicFrame>
      <p:graphicFrame>
        <p:nvGraphicFramePr>
          <p:cNvPr id="415861" name="Object 1141"/>
          <p:cNvGraphicFramePr>
            <a:graphicFrameLocks noChangeAspect="1"/>
          </p:cNvGraphicFramePr>
          <p:nvPr/>
        </p:nvGraphicFramePr>
        <p:xfrm>
          <a:off x="4795838" y="5824538"/>
          <a:ext cx="2886075" cy="790575"/>
        </p:xfrm>
        <a:graphic>
          <a:graphicData uri="http://schemas.openxmlformats.org/presentationml/2006/ole">
            <p:oleObj spid="_x0000_s415861" name="Equation" r:id="rId8" imgW="1434960" imgH="393480" progId="Equation.DSMT4">
              <p:embed/>
            </p:oleObj>
          </a:graphicData>
        </a:graphic>
      </p:graphicFrame>
      <p:grpSp>
        <p:nvGrpSpPr>
          <p:cNvPr id="415867" name="Group 1147"/>
          <p:cNvGrpSpPr>
            <a:grpSpLocks/>
          </p:cNvGrpSpPr>
          <p:nvPr/>
        </p:nvGrpSpPr>
        <p:grpSpPr bwMode="auto">
          <a:xfrm>
            <a:off x="4449763" y="1751961"/>
            <a:ext cx="4318000" cy="3897312"/>
            <a:chOff x="2683" y="837"/>
            <a:chExt cx="2720" cy="2455"/>
          </a:xfrm>
        </p:grpSpPr>
        <p:grpSp>
          <p:nvGrpSpPr>
            <p:cNvPr id="415862" name="Group 1142"/>
            <p:cNvGrpSpPr>
              <a:grpSpLocks/>
            </p:cNvGrpSpPr>
            <p:nvPr/>
          </p:nvGrpSpPr>
          <p:grpSpPr bwMode="auto">
            <a:xfrm>
              <a:off x="2683" y="837"/>
              <a:ext cx="2720" cy="2455"/>
              <a:chOff x="2683" y="837"/>
              <a:chExt cx="2720" cy="2455"/>
            </a:xfrm>
          </p:grpSpPr>
          <p:sp>
            <p:nvSpPr>
              <p:cNvPr id="415751" name="Line 1031"/>
              <p:cNvSpPr>
                <a:spLocks noChangeShapeType="1"/>
              </p:cNvSpPr>
              <p:nvPr/>
            </p:nvSpPr>
            <p:spPr bwMode="auto">
              <a:xfrm flipH="1">
                <a:off x="3834" y="124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5752" name="Line 1032"/>
              <p:cNvSpPr>
                <a:spLocks noChangeShapeType="1"/>
              </p:cNvSpPr>
              <p:nvPr/>
            </p:nvSpPr>
            <p:spPr bwMode="auto">
              <a:xfrm>
                <a:off x="2683" y="219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5753" name="Oval 1033"/>
              <p:cNvSpPr>
                <a:spLocks noChangeArrowheads="1"/>
              </p:cNvSpPr>
              <p:nvPr/>
            </p:nvSpPr>
            <p:spPr bwMode="auto">
              <a:xfrm>
                <a:off x="3134" y="151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15754" name="Text Box 1034"/>
              <p:cNvSpPr txBox="1">
                <a:spLocks noChangeArrowheads="1"/>
              </p:cNvSpPr>
              <p:nvPr/>
            </p:nvSpPr>
            <p:spPr bwMode="auto">
              <a:xfrm>
                <a:off x="5202" y="2034"/>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15755" name="Text Box 1035"/>
              <p:cNvSpPr txBox="1">
                <a:spLocks noChangeArrowheads="1"/>
              </p:cNvSpPr>
              <p:nvPr/>
            </p:nvSpPr>
            <p:spPr bwMode="auto">
              <a:xfrm>
                <a:off x="3741" y="837"/>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y</a:t>
                </a:r>
              </a:p>
            </p:txBody>
          </p:sp>
          <p:sp>
            <p:nvSpPr>
              <p:cNvPr id="415756" name="Line 1036"/>
              <p:cNvSpPr>
                <a:spLocks noChangeShapeType="1"/>
              </p:cNvSpPr>
              <p:nvPr/>
            </p:nvSpPr>
            <p:spPr bwMode="auto">
              <a:xfrm flipV="1">
                <a:off x="3844" y="198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15757" name="Text Box 1037"/>
              <p:cNvSpPr txBox="1">
                <a:spLocks noChangeArrowheads="1"/>
              </p:cNvSpPr>
              <p:nvPr/>
            </p:nvSpPr>
            <p:spPr bwMode="auto">
              <a:xfrm>
                <a:off x="3891" y="1817"/>
                <a:ext cx="221"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a:t>
                </a:r>
                <a:endParaRPr lang="en-US" sz="2400" i="1">
                  <a:solidFill>
                    <a:schemeClr val="bg2"/>
                  </a:solidFill>
                  <a:latin typeface="Times New Roman" pitchFamily="18" charset="0"/>
                </a:endParaRPr>
              </a:p>
            </p:txBody>
          </p:sp>
          <p:grpSp>
            <p:nvGrpSpPr>
              <p:cNvPr id="415758" name="Group 1038"/>
              <p:cNvGrpSpPr>
                <a:grpSpLocks/>
              </p:cNvGrpSpPr>
              <p:nvPr/>
            </p:nvGrpSpPr>
            <p:grpSpPr bwMode="auto">
              <a:xfrm>
                <a:off x="3449" y="1312"/>
                <a:ext cx="131" cy="1554"/>
                <a:chOff x="1024" y="1272"/>
                <a:chExt cx="131" cy="1554"/>
              </a:xfrm>
            </p:grpSpPr>
            <p:grpSp>
              <p:nvGrpSpPr>
                <p:cNvPr id="415759" name="Group 1039"/>
                <p:cNvGrpSpPr>
                  <a:grpSpLocks/>
                </p:cNvGrpSpPr>
                <p:nvPr/>
              </p:nvGrpSpPr>
              <p:grpSpPr bwMode="auto">
                <a:xfrm>
                  <a:off x="1024" y="1272"/>
                  <a:ext cx="126" cy="126"/>
                  <a:chOff x="791" y="3922"/>
                  <a:chExt cx="126" cy="126"/>
                </a:xfrm>
              </p:grpSpPr>
              <p:sp>
                <p:nvSpPr>
                  <p:cNvPr id="415760" name="Oval 104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1" name="Oval 104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62" name="Group 1042"/>
                <p:cNvGrpSpPr>
                  <a:grpSpLocks/>
                </p:cNvGrpSpPr>
                <p:nvPr/>
              </p:nvGrpSpPr>
              <p:grpSpPr bwMode="auto">
                <a:xfrm>
                  <a:off x="1029" y="1540"/>
                  <a:ext cx="126" cy="126"/>
                  <a:chOff x="791" y="3922"/>
                  <a:chExt cx="126" cy="126"/>
                </a:xfrm>
              </p:grpSpPr>
              <p:sp>
                <p:nvSpPr>
                  <p:cNvPr id="415763" name="Oval 104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4" name="Oval 104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65" name="Group 1045"/>
                <p:cNvGrpSpPr>
                  <a:grpSpLocks/>
                </p:cNvGrpSpPr>
                <p:nvPr/>
              </p:nvGrpSpPr>
              <p:grpSpPr bwMode="auto">
                <a:xfrm>
                  <a:off x="1024" y="1814"/>
                  <a:ext cx="126" cy="126"/>
                  <a:chOff x="791" y="3922"/>
                  <a:chExt cx="126" cy="126"/>
                </a:xfrm>
              </p:grpSpPr>
              <p:sp>
                <p:nvSpPr>
                  <p:cNvPr id="415766" name="Oval 104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7" name="Oval 104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68" name="Group 1048"/>
                <p:cNvGrpSpPr>
                  <a:grpSpLocks/>
                </p:cNvGrpSpPr>
                <p:nvPr/>
              </p:nvGrpSpPr>
              <p:grpSpPr bwMode="auto">
                <a:xfrm>
                  <a:off x="1029" y="2102"/>
                  <a:ext cx="126" cy="126"/>
                  <a:chOff x="791" y="3922"/>
                  <a:chExt cx="126" cy="126"/>
                </a:xfrm>
              </p:grpSpPr>
              <p:sp>
                <p:nvSpPr>
                  <p:cNvPr id="415769" name="Oval 104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0" name="Oval 105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71" name="Group 1051"/>
                <p:cNvGrpSpPr>
                  <a:grpSpLocks/>
                </p:cNvGrpSpPr>
                <p:nvPr/>
              </p:nvGrpSpPr>
              <p:grpSpPr bwMode="auto">
                <a:xfrm>
                  <a:off x="1025" y="2386"/>
                  <a:ext cx="126" cy="126"/>
                  <a:chOff x="791" y="3922"/>
                  <a:chExt cx="126" cy="126"/>
                </a:xfrm>
              </p:grpSpPr>
              <p:sp>
                <p:nvSpPr>
                  <p:cNvPr id="415772" name="Oval 105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3" name="Oval 105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74" name="Group 1054"/>
                <p:cNvGrpSpPr>
                  <a:grpSpLocks/>
                </p:cNvGrpSpPr>
                <p:nvPr/>
              </p:nvGrpSpPr>
              <p:grpSpPr bwMode="auto">
                <a:xfrm>
                  <a:off x="1028" y="2700"/>
                  <a:ext cx="126" cy="126"/>
                  <a:chOff x="791" y="3922"/>
                  <a:chExt cx="126" cy="126"/>
                </a:xfrm>
              </p:grpSpPr>
              <p:sp>
                <p:nvSpPr>
                  <p:cNvPr id="415775" name="Oval 105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6" name="Oval 105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5777" name="Group 1057"/>
              <p:cNvGrpSpPr>
                <a:grpSpLocks/>
              </p:cNvGrpSpPr>
              <p:nvPr/>
            </p:nvGrpSpPr>
            <p:grpSpPr bwMode="auto">
              <a:xfrm>
                <a:off x="3762" y="1313"/>
                <a:ext cx="131" cy="1554"/>
                <a:chOff x="1024" y="1272"/>
                <a:chExt cx="131" cy="1554"/>
              </a:xfrm>
            </p:grpSpPr>
            <p:grpSp>
              <p:nvGrpSpPr>
                <p:cNvPr id="415778" name="Group 1058"/>
                <p:cNvGrpSpPr>
                  <a:grpSpLocks/>
                </p:cNvGrpSpPr>
                <p:nvPr/>
              </p:nvGrpSpPr>
              <p:grpSpPr bwMode="auto">
                <a:xfrm>
                  <a:off x="1024" y="1272"/>
                  <a:ext cx="126" cy="126"/>
                  <a:chOff x="791" y="3922"/>
                  <a:chExt cx="126" cy="126"/>
                </a:xfrm>
              </p:grpSpPr>
              <p:sp>
                <p:nvSpPr>
                  <p:cNvPr id="415779" name="Oval 105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0" name="Oval 106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81" name="Group 1061"/>
                <p:cNvGrpSpPr>
                  <a:grpSpLocks/>
                </p:cNvGrpSpPr>
                <p:nvPr/>
              </p:nvGrpSpPr>
              <p:grpSpPr bwMode="auto">
                <a:xfrm>
                  <a:off x="1029" y="1540"/>
                  <a:ext cx="126" cy="126"/>
                  <a:chOff x="791" y="3922"/>
                  <a:chExt cx="126" cy="126"/>
                </a:xfrm>
              </p:grpSpPr>
              <p:sp>
                <p:nvSpPr>
                  <p:cNvPr id="415782" name="Oval 106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3" name="Oval 106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84" name="Group 1064"/>
                <p:cNvGrpSpPr>
                  <a:grpSpLocks/>
                </p:cNvGrpSpPr>
                <p:nvPr/>
              </p:nvGrpSpPr>
              <p:grpSpPr bwMode="auto">
                <a:xfrm>
                  <a:off x="1024" y="1814"/>
                  <a:ext cx="126" cy="126"/>
                  <a:chOff x="791" y="3922"/>
                  <a:chExt cx="126" cy="126"/>
                </a:xfrm>
              </p:grpSpPr>
              <p:sp>
                <p:nvSpPr>
                  <p:cNvPr id="415785" name="Oval 106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6" name="Oval 106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87" name="Group 1067"/>
                <p:cNvGrpSpPr>
                  <a:grpSpLocks/>
                </p:cNvGrpSpPr>
                <p:nvPr/>
              </p:nvGrpSpPr>
              <p:grpSpPr bwMode="auto">
                <a:xfrm>
                  <a:off x="1029" y="2102"/>
                  <a:ext cx="126" cy="126"/>
                  <a:chOff x="791" y="3922"/>
                  <a:chExt cx="126" cy="126"/>
                </a:xfrm>
              </p:grpSpPr>
              <p:sp>
                <p:nvSpPr>
                  <p:cNvPr id="415788" name="Oval 106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9" name="Oval 106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90" name="Group 1070"/>
                <p:cNvGrpSpPr>
                  <a:grpSpLocks/>
                </p:cNvGrpSpPr>
                <p:nvPr/>
              </p:nvGrpSpPr>
              <p:grpSpPr bwMode="auto">
                <a:xfrm>
                  <a:off x="1025" y="2386"/>
                  <a:ext cx="126" cy="126"/>
                  <a:chOff x="791" y="3922"/>
                  <a:chExt cx="126" cy="126"/>
                </a:xfrm>
              </p:grpSpPr>
              <p:sp>
                <p:nvSpPr>
                  <p:cNvPr id="415791" name="Oval 107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2" name="Oval 107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93" name="Group 1073"/>
                <p:cNvGrpSpPr>
                  <a:grpSpLocks/>
                </p:cNvGrpSpPr>
                <p:nvPr/>
              </p:nvGrpSpPr>
              <p:grpSpPr bwMode="auto">
                <a:xfrm>
                  <a:off x="1028" y="2700"/>
                  <a:ext cx="126" cy="126"/>
                  <a:chOff x="791" y="3922"/>
                  <a:chExt cx="126" cy="126"/>
                </a:xfrm>
              </p:grpSpPr>
              <p:sp>
                <p:nvSpPr>
                  <p:cNvPr id="415794" name="Oval 107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5" name="Oval 107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5796" name="Group 1076"/>
              <p:cNvGrpSpPr>
                <a:grpSpLocks/>
              </p:cNvGrpSpPr>
              <p:nvPr/>
            </p:nvGrpSpPr>
            <p:grpSpPr bwMode="auto">
              <a:xfrm>
                <a:off x="4129" y="1307"/>
                <a:ext cx="131" cy="1554"/>
                <a:chOff x="1024" y="1272"/>
                <a:chExt cx="131" cy="1554"/>
              </a:xfrm>
            </p:grpSpPr>
            <p:grpSp>
              <p:nvGrpSpPr>
                <p:cNvPr id="415797" name="Group 1077"/>
                <p:cNvGrpSpPr>
                  <a:grpSpLocks/>
                </p:cNvGrpSpPr>
                <p:nvPr/>
              </p:nvGrpSpPr>
              <p:grpSpPr bwMode="auto">
                <a:xfrm>
                  <a:off x="1024" y="1272"/>
                  <a:ext cx="126" cy="126"/>
                  <a:chOff x="791" y="3922"/>
                  <a:chExt cx="126" cy="126"/>
                </a:xfrm>
              </p:grpSpPr>
              <p:sp>
                <p:nvSpPr>
                  <p:cNvPr id="415798" name="Oval 107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9" name="Oval 107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00" name="Group 1080"/>
                <p:cNvGrpSpPr>
                  <a:grpSpLocks/>
                </p:cNvGrpSpPr>
                <p:nvPr/>
              </p:nvGrpSpPr>
              <p:grpSpPr bwMode="auto">
                <a:xfrm>
                  <a:off x="1029" y="1540"/>
                  <a:ext cx="126" cy="126"/>
                  <a:chOff x="791" y="3922"/>
                  <a:chExt cx="126" cy="126"/>
                </a:xfrm>
              </p:grpSpPr>
              <p:sp>
                <p:nvSpPr>
                  <p:cNvPr id="415801" name="Oval 108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2" name="Oval 108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03" name="Group 1083"/>
                <p:cNvGrpSpPr>
                  <a:grpSpLocks/>
                </p:cNvGrpSpPr>
                <p:nvPr/>
              </p:nvGrpSpPr>
              <p:grpSpPr bwMode="auto">
                <a:xfrm>
                  <a:off x="1024" y="1814"/>
                  <a:ext cx="126" cy="126"/>
                  <a:chOff x="791" y="3922"/>
                  <a:chExt cx="126" cy="126"/>
                </a:xfrm>
              </p:grpSpPr>
              <p:sp>
                <p:nvSpPr>
                  <p:cNvPr id="415804" name="Oval 108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5" name="Oval 108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06" name="Group 1086"/>
                <p:cNvGrpSpPr>
                  <a:grpSpLocks/>
                </p:cNvGrpSpPr>
                <p:nvPr/>
              </p:nvGrpSpPr>
              <p:grpSpPr bwMode="auto">
                <a:xfrm>
                  <a:off x="1029" y="2102"/>
                  <a:ext cx="126" cy="126"/>
                  <a:chOff x="791" y="3922"/>
                  <a:chExt cx="126" cy="126"/>
                </a:xfrm>
              </p:grpSpPr>
              <p:sp>
                <p:nvSpPr>
                  <p:cNvPr id="415807" name="Oval 108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8" name="Oval 108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09" name="Group 1089"/>
                <p:cNvGrpSpPr>
                  <a:grpSpLocks/>
                </p:cNvGrpSpPr>
                <p:nvPr/>
              </p:nvGrpSpPr>
              <p:grpSpPr bwMode="auto">
                <a:xfrm>
                  <a:off x="1025" y="2386"/>
                  <a:ext cx="126" cy="126"/>
                  <a:chOff x="791" y="3922"/>
                  <a:chExt cx="126" cy="126"/>
                </a:xfrm>
              </p:grpSpPr>
              <p:sp>
                <p:nvSpPr>
                  <p:cNvPr id="415810" name="Oval 109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1" name="Oval 109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12" name="Group 1092"/>
                <p:cNvGrpSpPr>
                  <a:grpSpLocks/>
                </p:cNvGrpSpPr>
                <p:nvPr/>
              </p:nvGrpSpPr>
              <p:grpSpPr bwMode="auto">
                <a:xfrm>
                  <a:off x="1028" y="2700"/>
                  <a:ext cx="126" cy="126"/>
                  <a:chOff x="791" y="3922"/>
                  <a:chExt cx="126" cy="126"/>
                </a:xfrm>
              </p:grpSpPr>
              <p:sp>
                <p:nvSpPr>
                  <p:cNvPr id="415813" name="Oval 109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4" name="Oval 109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5815" name="Group 1095"/>
              <p:cNvGrpSpPr>
                <a:grpSpLocks/>
              </p:cNvGrpSpPr>
              <p:nvPr/>
            </p:nvGrpSpPr>
            <p:grpSpPr bwMode="auto">
              <a:xfrm>
                <a:off x="3135" y="1315"/>
                <a:ext cx="131" cy="1554"/>
                <a:chOff x="1024" y="1272"/>
                <a:chExt cx="131" cy="1554"/>
              </a:xfrm>
            </p:grpSpPr>
            <p:grpSp>
              <p:nvGrpSpPr>
                <p:cNvPr id="415816" name="Group 1096"/>
                <p:cNvGrpSpPr>
                  <a:grpSpLocks/>
                </p:cNvGrpSpPr>
                <p:nvPr/>
              </p:nvGrpSpPr>
              <p:grpSpPr bwMode="auto">
                <a:xfrm>
                  <a:off x="1024" y="1272"/>
                  <a:ext cx="126" cy="126"/>
                  <a:chOff x="791" y="3922"/>
                  <a:chExt cx="126" cy="126"/>
                </a:xfrm>
              </p:grpSpPr>
              <p:sp>
                <p:nvSpPr>
                  <p:cNvPr id="415817" name="Oval 109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8" name="Oval 109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19" name="Group 1099"/>
                <p:cNvGrpSpPr>
                  <a:grpSpLocks/>
                </p:cNvGrpSpPr>
                <p:nvPr/>
              </p:nvGrpSpPr>
              <p:grpSpPr bwMode="auto">
                <a:xfrm>
                  <a:off x="1029" y="1540"/>
                  <a:ext cx="126" cy="126"/>
                  <a:chOff x="791" y="3922"/>
                  <a:chExt cx="126" cy="126"/>
                </a:xfrm>
              </p:grpSpPr>
              <p:sp>
                <p:nvSpPr>
                  <p:cNvPr id="415820" name="Oval 110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1" name="Oval 110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22" name="Group 1102"/>
                <p:cNvGrpSpPr>
                  <a:grpSpLocks/>
                </p:cNvGrpSpPr>
                <p:nvPr/>
              </p:nvGrpSpPr>
              <p:grpSpPr bwMode="auto">
                <a:xfrm>
                  <a:off x="1024" y="1814"/>
                  <a:ext cx="126" cy="126"/>
                  <a:chOff x="791" y="3922"/>
                  <a:chExt cx="126" cy="126"/>
                </a:xfrm>
              </p:grpSpPr>
              <p:sp>
                <p:nvSpPr>
                  <p:cNvPr id="415823" name="Oval 110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4" name="Oval 110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25" name="Group 1105"/>
                <p:cNvGrpSpPr>
                  <a:grpSpLocks/>
                </p:cNvGrpSpPr>
                <p:nvPr/>
              </p:nvGrpSpPr>
              <p:grpSpPr bwMode="auto">
                <a:xfrm>
                  <a:off x="1029" y="2102"/>
                  <a:ext cx="126" cy="126"/>
                  <a:chOff x="791" y="3922"/>
                  <a:chExt cx="126" cy="126"/>
                </a:xfrm>
              </p:grpSpPr>
              <p:sp>
                <p:nvSpPr>
                  <p:cNvPr id="415826" name="Oval 110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7" name="Oval 110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28" name="Group 1108"/>
                <p:cNvGrpSpPr>
                  <a:grpSpLocks/>
                </p:cNvGrpSpPr>
                <p:nvPr/>
              </p:nvGrpSpPr>
              <p:grpSpPr bwMode="auto">
                <a:xfrm>
                  <a:off x="1025" y="2386"/>
                  <a:ext cx="126" cy="126"/>
                  <a:chOff x="791" y="3922"/>
                  <a:chExt cx="126" cy="126"/>
                </a:xfrm>
              </p:grpSpPr>
              <p:sp>
                <p:nvSpPr>
                  <p:cNvPr id="415829" name="Oval 110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0" name="Oval 111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31" name="Group 1111"/>
                <p:cNvGrpSpPr>
                  <a:grpSpLocks/>
                </p:cNvGrpSpPr>
                <p:nvPr/>
              </p:nvGrpSpPr>
              <p:grpSpPr bwMode="auto">
                <a:xfrm>
                  <a:off x="1028" y="2700"/>
                  <a:ext cx="126" cy="126"/>
                  <a:chOff x="791" y="3922"/>
                  <a:chExt cx="126" cy="126"/>
                </a:xfrm>
              </p:grpSpPr>
              <p:sp>
                <p:nvSpPr>
                  <p:cNvPr id="415832" name="Oval 111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3" name="Oval 111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5834" name="Group 1114"/>
              <p:cNvGrpSpPr>
                <a:grpSpLocks/>
              </p:cNvGrpSpPr>
              <p:nvPr/>
            </p:nvGrpSpPr>
            <p:grpSpPr bwMode="auto">
              <a:xfrm>
                <a:off x="4459" y="1310"/>
                <a:ext cx="131" cy="1554"/>
                <a:chOff x="1024" y="1272"/>
                <a:chExt cx="131" cy="1554"/>
              </a:xfrm>
            </p:grpSpPr>
            <p:grpSp>
              <p:nvGrpSpPr>
                <p:cNvPr id="415835" name="Group 1115"/>
                <p:cNvGrpSpPr>
                  <a:grpSpLocks/>
                </p:cNvGrpSpPr>
                <p:nvPr/>
              </p:nvGrpSpPr>
              <p:grpSpPr bwMode="auto">
                <a:xfrm>
                  <a:off x="1024" y="1272"/>
                  <a:ext cx="126" cy="126"/>
                  <a:chOff x="791" y="3922"/>
                  <a:chExt cx="126" cy="126"/>
                </a:xfrm>
              </p:grpSpPr>
              <p:sp>
                <p:nvSpPr>
                  <p:cNvPr id="415836" name="Oval 111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7" name="Oval 111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38" name="Group 1118"/>
                <p:cNvGrpSpPr>
                  <a:grpSpLocks/>
                </p:cNvGrpSpPr>
                <p:nvPr/>
              </p:nvGrpSpPr>
              <p:grpSpPr bwMode="auto">
                <a:xfrm>
                  <a:off x="1029" y="1540"/>
                  <a:ext cx="126" cy="126"/>
                  <a:chOff x="791" y="3922"/>
                  <a:chExt cx="126" cy="126"/>
                </a:xfrm>
              </p:grpSpPr>
              <p:sp>
                <p:nvSpPr>
                  <p:cNvPr id="415839" name="Oval 111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0" name="Oval 112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41" name="Group 1121"/>
                <p:cNvGrpSpPr>
                  <a:grpSpLocks/>
                </p:cNvGrpSpPr>
                <p:nvPr/>
              </p:nvGrpSpPr>
              <p:grpSpPr bwMode="auto">
                <a:xfrm>
                  <a:off x="1024" y="1814"/>
                  <a:ext cx="126" cy="126"/>
                  <a:chOff x="791" y="3922"/>
                  <a:chExt cx="126" cy="126"/>
                </a:xfrm>
              </p:grpSpPr>
              <p:sp>
                <p:nvSpPr>
                  <p:cNvPr id="415842" name="Oval 11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3" name="Oval 11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44" name="Group 1124"/>
                <p:cNvGrpSpPr>
                  <a:grpSpLocks/>
                </p:cNvGrpSpPr>
                <p:nvPr/>
              </p:nvGrpSpPr>
              <p:grpSpPr bwMode="auto">
                <a:xfrm>
                  <a:off x="1029" y="2102"/>
                  <a:ext cx="126" cy="126"/>
                  <a:chOff x="791" y="3922"/>
                  <a:chExt cx="126" cy="126"/>
                </a:xfrm>
              </p:grpSpPr>
              <p:sp>
                <p:nvSpPr>
                  <p:cNvPr id="415845" name="Oval 112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6" name="Oval 112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47" name="Group 1127"/>
                <p:cNvGrpSpPr>
                  <a:grpSpLocks/>
                </p:cNvGrpSpPr>
                <p:nvPr/>
              </p:nvGrpSpPr>
              <p:grpSpPr bwMode="auto">
                <a:xfrm>
                  <a:off x="1025" y="2386"/>
                  <a:ext cx="126" cy="126"/>
                  <a:chOff x="791" y="3922"/>
                  <a:chExt cx="126" cy="126"/>
                </a:xfrm>
              </p:grpSpPr>
              <p:sp>
                <p:nvSpPr>
                  <p:cNvPr id="415848" name="Oval 112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9" name="Oval 112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50" name="Group 1130"/>
                <p:cNvGrpSpPr>
                  <a:grpSpLocks/>
                </p:cNvGrpSpPr>
                <p:nvPr/>
              </p:nvGrpSpPr>
              <p:grpSpPr bwMode="auto">
                <a:xfrm>
                  <a:off x="1028" y="2700"/>
                  <a:ext cx="126" cy="126"/>
                  <a:chOff x="791" y="3922"/>
                  <a:chExt cx="126" cy="126"/>
                </a:xfrm>
              </p:grpSpPr>
              <p:sp>
                <p:nvSpPr>
                  <p:cNvPr id="415851" name="Oval 113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52" name="Oval 113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415863" name="AutoShape 1143"/>
            <p:cNvSpPr>
              <a:spLocks noChangeArrowheads="1"/>
            </p:cNvSpPr>
            <p:nvPr/>
          </p:nvSpPr>
          <p:spPr bwMode="auto">
            <a:xfrm rot="-46010577">
              <a:off x="4259" y="1511"/>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4" name="AutoShape 1144"/>
            <p:cNvSpPr>
              <a:spLocks noChangeArrowheads="1"/>
            </p:cNvSpPr>
            <p:nvPr/>
          </p:nvSpPr>
          <p:spPr bwMode="auto">
            <a:xfrm rot="-35203260">
              <a:off x="2995" y="2839"/>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5" name="AutoShape 1145"/>
            <p:cNvSpPr>
              <a:spLocks noChangeArrowheads="1"/>
            </p:cNvSpPr>
            <p:nvPr/>
          </p:nvSpPr>
          <p:spPr bwMode="auto">
            <a:xfrm rot="-40528539">
              <a:off x="4291" y="2807"/>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6" name="AutoShape 1146"/>
            <p:cNvSpPr>
              <a:spLocks noChangeArrowheads="1"/>
            </p:cNvSpPr>
            <p:nvPr/>
          </p:nvSpPr>
          <p:spPr bwMode="auto">
            <a:xfrm rot="-29728539">
              <a:off x="2979" y="1487"/>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graphicFrame>
        <p:nvGraphicFramePr>
          <p:cNvPr id="415868" name="Object 1148"/>
          <p:cNvGraphicFramePr>
            <a:graphicFrameLocks noChangeAspect="1"/>
          </p:cNvGraphicFramePr>
          <p:nvPr/>
        </p:nvGraphicFramePr>
        <p:xfrm>
          <a:off x="6777038" y="1368425"/>
          <a:ext cx="2036762" cy="474663"/>
        </p:xfrm>
        <a:graphic>
          <a:graphicData uri="http://schemas.openxmlformats.org/presentationml/2006/ole">
            <p:oleObj spid="_x0000_s415868" name="Equation" r:id="rId9" imgW="1091880" imgH="253800" progId="Equation.DSMT4">
              <p:embed/>
            </p:oleObj>
          </a:graphicData>
        </a:graphic>
      </p:graphicFrame>
      <p:graphicFrame>
        <p:nvGraphicFramePr>
          <p:cNvPr id="415869" name="Object 1149"/>
          <p:cNvGraphicFramePr>
            <a:graphicFrameLocks noChangeAspect="1"/>
          </p:cNvGraphicFramePr>
          <p:nvPr/>
        </p:nvGraphicFramePr>
        <p:xfrm>
          <a:off x="7413625" y="1790700"/>
          <a:ext cx="849313" cy="406400"/>
        </p:xfrm>
        <a:graphic>
          <a:graphicData uri="http://schemas.openxmlformats.org/presentationml/2006/ole">
            <p:oleObj spid="_x0000_s415869" name="Equation" r:id="rId10" imgW="533160" imgH="253800" progId="Equation.DSMT4">
              <p:embed/>
            </p:oleObj>
          </a:graphicData>
        </a:graphic>
      </p:graphicFrame>
      <p:sp>
        <p:nvSpPr>
          <p:cNvPr id="415870" name="Text Box 1150"/>
          <p:cNvSpPr txBox="1">
            <a:spLocks noChangeArrowheads="1"/>
          </p:cNvSpPr>
          <p:nvPr/>
        </p:nvSpPr>
        <p:spPr bwMode="auto">
          <a:xfrm>
            <a:off x="4168094" y="6026358"/>
            <a:ext cx="554037" cy="366713"/>
          </a:xfrm>
          <a:prstGeom prst="rect">
            <a:avLst/>
          </a:prstGeom>
          <a:noFill/>
          <a:ln w="12700">
            <a:noFill/>
            <a:miter lim="800000"/>
            <a:headEnd type="none" w="sm" len="sm"/>
            <a:tailEnd type="none" w="sm" len="sm"/>
          </a:ln>
          <a:effectLst/>
        </p:spPr>
        <p:txBody>
          <a:bodyPr>
            <a:spAutoFit/>
          </a:bodyPr>
          <a:lstStyle/>
          <a:p>
            <a:pPr algn="ctr"/>
            <a:r>
              <a:rPr lang="en-US" dirty="0">
                <a:solidFill>
                  <a:schemeClr val="bg1"/>
                </a:solidFill>
              </a:rPr>
              <a:t>so</a:t>
            </a:r>
          </a:p>
        </p:txBody>
      </p:sp>
      <p:sp>
        <p:nvSpPr>
          <p:cNvPr id="123" name="Slide Number Placeholder 12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42</a:t>
            </a:fld>
            <a:endParaRPr lang="en-US" kern="0" dirty="0" smtClean="0"/>
          </a:p>
        </p:txBody>
      </p:sp>
      <p:graphicFrame>
        <p:nvGraphicFramePr>
          <p:cNvPr id="2" name="Object 1150"/>
          <p:cNvGraphicFramePr>
            <a:graphicFrameLocks noChangeAspect="1"/>
          </p:cNvGraphicFramePr>
          <p:nvPr/>
        </p:nvGraphicFramePr>
        <p:xfrm>
          <a:off x="1102178" y="1571171"/>
          <a:ext cx="1739900" cy="803275"/>
        </p:xfrm>
        <a:graphic>
          <a:graphicData uri="http://schemas.openxmlformats.org/presentationml/2006/ole">
            <p:oleObj spid="_x0000_s415870" name="Equation" r:id="rId11" imgW="850680" imgH="39348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 Box 2"/>
          <p:cNvSpPr txBox="1">
            <a:spLocks noChangeArrowheads="1"/>
          </p:cNvSpPr>
          <p:nvPr/>
        </p:nvSpPr>
        <p:spPr bwMode="auto">
          <a:xfrm>
            <a:off x="2517183"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416881" name="Object 113"/>
          <p:cNvGraphicFramePr>
            <a:graphicFrameLocks noChangeAspect="1"/>
          </p:cNvGraphicFramePr>
          <p:nvPr/>
        </p:nvGraphicFramePr>
        <p:xfrm>
          <a:off x="591168" y="1036348"/>
          <a:ext cx="4835855" cy="2202523"/>
        </p:xfrm>
        <a:graphic>
          <a:graphicData uri="http://schemas.openxmlformats.org/presentationml/2006/ole">
            <p:oleObj spid="_x0000_s416881" name="Equation" r:id="rId4" imgW="2755800" imgH="1257120" progId="Equation.DSMT4">
              <p:embed/>
            </p:oleObj>
          </a:graphicData>
        </a:graphic>
      </p:graphicFrame>
      <p:graphicFrame>
        <p:nvGraphicFramePr>
          <p:cNvPr id="416884" name="Object 116"/>
          <p:cNvGraphicFramePr>
            <a:graphicFrameLocks noChangeAspect="1"/>
          </p:cNvGraphicFramePr>
          <p:nvPr/>
        </p:nvGraphicFramePr>
        <p:xfrm>
          <a:off x="719138" y="3607687"/>
          <a:ext cx="2630487" cy="790575"/>
        </p:xfrm>
        <a:graphic>
          <a:graphicData uri="http://schemas.openxmlformats.org/presentationml/2006/ole">
            <p:oleObj spid="_x0000_s416884" name="Equation" r:id="rId5" imgW="1307880" imgH="393480" progId="Equation.DSMT4">
              <p:embed/>
            </p:oleObj>
          </a:graphicData>
        </a:graphic>
      </p:graphicFrame>
      <p:graphicFrame>
        <p:nvGraphicFramePr>
          <p:cNvPr id="416887" name="Object 119"/>
          <p:cNvGraphicFramePr>
            <a:graphicFrameLocks noChangeAspect="1"/>
          </p:cNvGraphicFramePr>
          <p:nvPr/>
        </p:nvGraphicFramePr>
        <p:xfrm>
          <a:off x="817191" y="5308332"/>
          <a:ext cx="2849562" cy="769937"/>
        </p:xfrm>
        <a:graphic>
          <a:graphicData uri="http://schemas.openxmlformats.org/presentationml/2006/ole">
            <p:oleObj spid="_x0000_s416887" name="Equation" r:id="rId6" imgW="1460160" imgH="39348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43</a:t>
            </a:fld>
            <a:endParaRPr lang="en-US" kern="0" dirty="0" smtClean="0"/>
          </a:p>
        </p:txBody>
      </p:sp>
      <p:sp>
        <p:nvSpPr>
          <p:cNvPr id="12" name="Right Arrow 11"/>
          <p:cNvSpPr/>
          <p:nvPr/>
        </p:nvSpPr>
        <p:spPr bwMode="auto">
          <a:xfrm>
            <a:off x="3788229" y="3883232"/>
            <a:ext cx="783771" cy="273134"/>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416888" name="Object 120"/>
          <p:cNvGraphicFramePr>
            <a:graphicFrameLocks noChangeAspect="1"/>
          </p:cNvGraphicFramePr>
          <p:nvPr/>
        </p:nvGraphicFramePr>
        <p:xfrm>
          <a:off x="4961907" y="3653600"/>
          <a:ext cx="3167063" cy="790575"/>
        </p:xfrm>
        <a:graphic>
          <a:graphicData uri="http://schemas.openxmlformats.org/presentationml/2006/ole">
            <p:oleObj spid="_x0000_s416888" name="Equation" r:id="rId7" imgW="1574640" imgH="393480" progId="Equation.DSMT4">
              <p:embed/>
            </p:oleObj>
          </a:graphicData>
        </a:graphic>
      </p:graphicFrame>
      <p:graphicFrame>
        <p:nvGraphicFramePr>
          <p:cNvPr id="416889" name="Object 121"/>
          <p:cNvGraphicFramePr>
            <a:graphicFrameLocks noChangeAspect="1"/>
          </p:cNvGraphicFramePr>
          <p:nvPr/>
        </p:nvGraphicFramePr>
        <p:xfrm>
          <a:off x="5024994" y="5181167"/>
          <a:ext cx="2681288" cy="458787"/>
        </p:xfrm>
        <a:graphic>
          <a:graphicData uri="http://schemas.openxmlformats.org/presentationml/2006/ole">
            <p:oleObj spid="_x0000_s416889" name="Equation" r:id="rId8" imgW="1333440" imgH="228600" progId="Equation.DSMT4">
              <p:embed/>
            </p:oleObj>
          </a:graphicData>
        </a:graphic>
      </p:graphicFrame>
      <p:cxnSp>
        <p:nvCxnSpPr>
          <p:cNvPr id="18" name="Straight Arrow Connector 17"/>
          <p:cNvCxnSpPr/>
          <p:nvPr/>
        </p:nvCxnSpPr>
        <p:spPr bwMode="auto">
          <a:xfrm>
            <a:off x="2113808" y="4500750"/>
            <a:ext cx="0" cy="581891"/>
          </a:xfrm>
          <a:prstGeom prst="straightConnector1">
            <a:avLst/>
          </a:prstGeom>
          <a:solidFill>
            <a:schemeClr val="accent1"/>
          </a:solidFill>
          <a:ln w="38100" cap="flat" cmpd="sng" algn="ctr">
            <a:solidFill>
              <a:schemeClr val="bg2"/>
            </a:solidFill>
            <a:prstDash val="solid"/>
            <a:round/>
            <a:headEnd type="none" w="sm" len="sm"/>
            <a:tailEnd type="arrow"/>
          </a:ln>
          <a:effectLst/>
        </p:spPr>
      </p:cxnSp>
      <p:cxnSp>
        <p:nvCxnSpPr>
          <p:cNvPr id="19" name="Straight Arrow Connector 18"/>
          <p:cNvCxnSpPr/>
          <p:nvPr/>
        </p:nvCxnSpPr>
        <p:spPr bwMode="auto">
          <a:xfrm>
            <a:off x="6280067" y="4427519"/>
            <a:ext cx="0" cy="581891"/>
          </a:xfrm>
          <a:prstGeom prst="straightConnector1">
            <a:avLst/>
          </a:prstGeom>
          <a:solidFill>
            <a:schemeClr val="accent1"/>
          </a:solidFill>
          <a:ln w="38100" cap="flat" cmpd="sng" algn="ctr">
            <a:solidFill>
              <a:schemeClr val="bg2"/>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Text Box 1027"/>
          <p:cNvSpPr txBox="1">
            <a:spLocks noChangeArrowheads="1"/>
          </p:cNvSpPr>
          <p:nvPr/>
        </p:nvSpPr>
        <p:spPr bwMode="auto">
          <a:xfrm>
            <a:off x="2489888"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sp>
        <p:nvSpPr>
          <p:cNvPr id="415855" name="Text Box 1135"/>
          <p:cNvSpPr txBox="1">
            <a:spLocks noChangeArrowheads="1"/>
          </p:cNvSpPr>
          <p:nvPr/>
        </p:nvSpPr>
        <p:spPr bwMode="auto">
          <a:xfrm>
            <a:off x="406400" y="984250"/>
            <a:ext cx="6310382" cy="677108"/>
          </a:xfrm>
          <a:prstGeom prst="rect">
            <a:avLst/>
          </a:prstGeom>
          <a:noFill/>
          <a:ln w="12700">
            <a:noFill/>
            <a:miter lim="800000"/>
            <a:headEnd type="none" w="sm" len="sm"/>
            <a:tailEnd type="none" w="sm" len="sm"/>
          </a:ln>
          <a:effectLst/>
        </p:spPr>
        <p:txBody>
          <a:bodyPr wrap="none">
            <a:spAutoFit/>
          </a:bodyPr>
          <a:lstStyle/>
          <a:p>
            <a:r>
              <a:rPr lang="en-US" sz="2000" dirty="0" smtClean="0">
                <a:solidFill>
                  <a:srgbClr val="CC00CC"/>
                </a:solidFill>
              </a:rPr>
              <a:t>EMF</a:t>
            </a:r>
          </a:p>
          <a:p>
            <a:r>
              <a:rPr lang="en-US" dirty="0" smtClean="0">
                <a:solidFill>
                  <a:srgbClr val="FF0000"/>
                </a:solidFill>
              </a:rPr>
              <a:t>(Alternative </a:t>
            </a:r>
            <a:r>
              <a:rPr lang="en-US" dirty="0">
                <a:solidFill>
                  <a:srgbClr val="FF0000"/>
                </a:solidFill>
              </a:rPr>
              <a:t>method: </a:t>
            </a:r>
            <a:r>
              <a:rPr lang="en-US" dirty="0" smtClean="0">
                <a:solidFill>
                  <a:srgbClr val="FF0000"/>
                </a:solidFill>
              </a:rPr>
              <a:t>from the </a:t>
            </a:r>
            <a:r>
              <a:rPr lang="en-US" u="sng" dirty="0" smtClean="0">
                <a:solidFill>
                  <a:srgbClr val="FF0000"/>
                </a:solidFill>
              </a:rPr>
              <a:t>voltage</a:t>
            </a:r>
            <a:r>
              <a:rPr lang="en-US" dirty="0" smtClean="0">
                <a:solidFill>
                  <a:srgbClr val="FF0000"/>
                </a:solidFill>
              </a:rPr>
              <a:t> form of Faraday’s </a:t>
            </a:r>
            <a:r>
              <a:rPr lang="en-US" dirty="0">
                <a:solidFill>
                  <a:srgbClr val="FF0000"/>
                </a:solidFill>
              </a:rPr>
              <a:t>law)</a:t>
            </a:r>
          </a:p>
        </p:txBody>
      </p:sp>
      <p:sp>
        <p:nvSpPr>
          <p:cNvPr id="415859" name="Text Box 1139"/>
          <p:cNvSpPr txBox="1">
            <a:spLocks noChangeArrowheads="1"/>
          </p:cNvSpPr>
          <p:nvPr/>
        </p:nvSpPr>
        <p:spPr bwMode="auto">
          <a:xfrm>
            <a:off x="5625956" y="5684942"/>
            <a:ext cx="2382837" cy="457200"/>
          </a:xfrm>
          <a:prstGeom prst="rect">
            <a:avLst/>
          </a:prstGeom>
          <a:noFill/>
          <a:ln w="12700">
            <a:noFill/>
            <a:miter lim="800000"/>
            <a:headEnd type="none" w="sm" len="sm"/>
            <a:tailEnd type="none" w="sm" len="sm"/>
          </a:ln>
          <a:effectLst/>
        </p:spPr>
        <p:txBody>
          <a:bodyPr>
            <a:spAutoFit/>
          </a:bodyPr>
          <a:lstStyle/>
          <a:p>
            <a:pPr algn="ctr"/>
            <a:r>
              <a:rPr lang="en-US" sz="2400" i="1" dirty="0" err="1" smtClean="0">
                <a:solidFill>
                  <a:schemeClr val="bg1"/>
                </a:solidFill>
                <a:latin typeface="Times New Roman" pitchFamily="18" charset="0"/>
              </a:rPr>
              <a:t>v</a:t>
            </a:r>
            <a:r>
              <a:rPr lang="en-US" sz="2000" i="1" baseline="-25000" dirty="0" err="1" smtClean="0">
                <a:solidFill>
                  <a:schemeClr val="bg1"/>
                </a:solidFill>
              </a:rPr>
              <a:t>s</a:t>
            </a:r>
            <a:r>
              <a:rPr lang="en-US" sz="2400" i="1" baseline="-25000" dirty="0">
                <a:solidFill>
                  <a:schemeClr val="bg1"/>
                </a:solidFill>
                <a:sym typeface="Symbol" pitchFamily="18" charset="2"/>
              </a:rPr>
              <a:t></a:t>
            </a:r>
            <a:r>
              <a:rPr lang="en-US" dirty="0">
                <a:solidFill>
                  <a:schemeClr val="bg1"/>
                </a:solidFill>
                <a:sym typeface="Symbol" pitchFamily="18" charset="2"/>
              </a:rPr>
              <a:t> </a:t>
            </a:r>
            <a:r>
              <a:rPr lang="en-US" dirty="0">
                <a:solidFill>
                  <a:schemeClr val="bg1"/>
                </a:solidFill>
                <a:latin typeface="Times New Roman" pitchFamily="18" charset="0"/>
                <a:sym typeface="Symbol" pitchFamily="18" charset="2"/>
              </a:rPr>
              <a:t>= 1</a:t>
            </a:r>
            <a:r>
              <a:rPr lang="en-US" dirty="0">
                <a:solidFill>
                  <a:schemeClr val="bg1"/>
                </a:solidFill>
                <a:sym typeface="Symbol" pitchFamily="18" charset="2"/>
              </a:rPr>
              <a:t> [</a:t>
            </a:r>
            <a:r>
              <a:rPr lang="en-US" dirty="0">
                <a:solidFill>
                  <a:schemeClr val="bg1"/>
                </a:solidFill>
                <a:latin typeface="+mn-lt"/>
                <a:sym typeface="Symbol" pitchFamily="18" charset="2"/>
              </a:rPr>
              <a:t>m/s</a:t>
            </a:r>
            <a:r>
              <a:rPr lang="en-US" dirty="0" smtClean="0">
                <a:solidFill>
                  <a:schemeClr val="bg1"/>
                </a:solidFill>
                <a:sym typeface="Symbol" pitchFamily="18" charset="2"/>
              </a:rPr>
              <a:t>]</a:t>
            </a:r>
            <a:endParaRPr lang="en-US" dirty="0">
              <a:solidFill>
                <a:schemeClr val="bg1"/>
              </a:solidFill>
            </a:endParaRPr>
          </a:p>
        </p:txBody>
      </p:sp>
      <p:grpSp>
        <p:nvGrpSpPr>
          <p:cNvPr id="2" name="Group 1147"/>
          <p:cNvGrpSpPr>
            <a:grpSpLocks/>
          </p:cNvGrpSpPr>
          <p:nvPr/>
        </p:nvGrpSpPr>
        <p:grpSpPr bwMode="auto">
          <a:xfrm>
            <a:off x="4853516" y="1550081"/>
            <a:ext cx="4318000" cy="3897312"/>
            <a:chOff x="2683" y="837"/>
            <a:chExt cx="2720" cy="2455"/>
          </a:xfrm>
        </p:grpSpPr>
        <p:grpSp>
          <p:nvGrpSpPr>
            <p:cNvPr id="3" name="Group 1142"/>
            <p:cNvGrpSpPr>
              <a:grpSpLocks/>
            </p:cNvGrpSpPr>
            <p:nvPr/>
          </p:nvGrpSpPr>
          <p:grpSpPr bwMode="auto">
            <a:xfrm>
              <a:off x="2683" y="837"/>
              <a:ext cx="2720" cy="2455"/>
              <a:chOff x="2683" y="837"/>
              <a:chExt cx="2720" cy="2455"/>
            </a:xfrm>
          </p:grpSpPr>
          <p:sp>
            <p:nvSpPr>
              <p:cNvPr id="415751" name="Line 1031"/>
              <p:cNvSpPr>
                <a:spLocks noChangeShapeType="1"/>
              </p:cNvSpPr>
              <p:nvPr/>
            </p:nvSpPr>
            <p:spPr bwMode="auto">
              <a:xfrm flipH="1">
                <a:off x="3834" y="124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5752" name="Line 1032"/>
              <p:cNvSpPr>
                <a:spLocks noChangeShapeType="1"/>
              </p:cNvSpPr>
              <p:nvPr/>
            </p:nvSpPr>
            <p:spPr bwMode="auto">
              <a:xfrm>
                <a:off x="2683" y="219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5753" name="Oval 1033"/>
              <p:cNvSpPr>
                <a:spLocks noChangeArrowheads="1"/>
              </p:cNvSpPr>
              <p:nvPr/>
            </p:nvSpPr>
            <p:spPr bwMode="auto">
              <a:xfrm>
                <a:off x="3134" y="151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15754" name="Text Box 1034"/>
              <p:cNvSpPr txBox="1">
                <a:spLocks noChangeArrowheads="1"/>
              </p:cNvSpPr>
              <p:nvPr/>
            </p:nvSpPr>
            <p:spPr bwMode="auto">
              <a:xfrm>
                <a:off x="5202" y="2034"/>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15755" name="Text Box 1035"/>
              <p:cNvSpPr txBox="1">
                <a:spLocks noChangeArrowheads="1"/>
              </p:cNvSpPr>
              <p:nvPr/>
            </p:nvSpPr>
            <p:spPr bwMode="auto">
              <a:xfrm>
                <a:off x="3741" y="837"/>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y</a:t>
                </a:r>
              </a:p>
            </p:txBody>
          </p:sp>
          <p:sp>
            <p:nvSpPr>
              <p:cNvPr id="415756" name="Line 1036"/>
              <p:cNvSpPr>
                <a:spLocks noChangeShapeType="1"/>
              </p:cNvSpPr>
              <p:nvPr/>
            </p:nvSpPr>
            <p:spPr bwMode="auto">
              <a:xfrm flipV="1">
                <a:off x="3844" y="198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15757" name="Text Box 1037"/>
              <p:cNvSpPr txBox="1">
                <a:spLocks noChangeArrowheads="1"/>
              </p:cNvSpPr>
              <p:nvPr/>
            </p:nvSpPr>
            <p:spPr bwMode="auto">
              <a:xfrm>
                <a:off x="3891" y="1817"/>
                <a:ext cx="22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sym typeface="Symbol" pitchFamily="18" charset="2"/>
                  </a:rPr>
                  <a:t></a:t>
                </a:r>
                <a:endParaRPr lang="en-US" sz="2400" i="1" dirty="0">
                  <a:solidFill>
                    <a:schemeClr val="bg2"/>
                  </a:solidFill>
                  <a:latin typeface="Times New Roman" pitchFamily="18" charset="0"/>
                </a:endParaRPr>
              </a:p>
            </p:txBody>
          </p:sp>
          <p:grpSp>
            <p:nvGrpSpPr>
              <p:cNvPr id="4" name="Group 1038"/>
              <p:cNvGrpSpPr>
                <a:grpSpLocks/>
              </p:cNvGrpSpPr>
              <p:nvPr/>
            </p:nvGrpSpPr>
            <p:grpSpPr bwMode="auto">
              <a:xfrm>
                <a:off x="3449" y="1312"/>
                <a:ext cx="131" cy="1554"/>
                <a:chOff x="1024" y="1272"/>
                <a:chExt cx="131" cy="1554"/>
              </a:xfrm>
            </p:grpSpPr>
            <p:grpSp>
              <p:nvGrpSpPr>
                <p:cNvPr id="5" name="Group 1039"/>
                <p:cNvGrpSpPr>
                  <a:grpSpLocks/>
                </p:cNvGrpSpPr>
                <p:nvPr/>
              </p:nvGrpSpPr>
              <p:grpSpPr bwMode="auto">
                <a:xfrm>
                  <a:off x="1024" y="1272"/>
                  <a:ext cx="126" cy="126"/>
                  <a:chOff x="791" y="3922"/>
                  <a:chExt cx="126" cy="126"/>
                </a:xfrm>
              </p:grpSpPr>
              <p:sp>
                <p:nvSpPr>
                  <p:cNvPr id="415760" name="Oval 104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1" name="Oval 104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6" name="Group 1042"/>
                <p:cNvGrpSpPr>
                  <a:grpSpLocks/>
                </p:cNvGrpSpPr>
                <p:nvPr/>
              </p:nvGrpSpPr>
              <p:grpSpPr bwMode="auto">
                <a:xfrm>
                  <a:off x="1029" y="1540"/>
                  <a:ext cx="126" cy="126"/>
                  <a:chOff x="791" y="3922"/>
                  <a:chExt cx="126" cy="126"/>
                </a:xfrm>
              </p:grpSpPr>
              <p:sp>
                <p:nvSpPr>
                  <p:cNvPr id="415763" name="Oval 104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4" name="Oval 104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7" name="Group 1045"/>
                <p:cNvGrpSpPr>
                  <a:grpSpLocks/>
                </p:cNvGrpSpPr>
                <p:nvPr/>
              </p:nvGrpSpPr>
              <p:grpSpPr bwMode="auto">
                <a:xfrm>
                  <a:off x="1024" y="1814"/>
                  <a:ext cx="126" cy="126"/>
                  <a:chOff x="791" y="3922"/>
                  <a:chExt cx="126" cy="126"/>
                </a:xfrm>
              </p:grpSpPr>
              <p:sp>
                <p:nvSpPr>
                  <p:cNvPr id="415766" name="Oval 104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7" name="Oval 104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8" name="Group 1048"/>
                <p:cNvGrpSpPr>
                  <a:grpSpLocks/>
                </p:cNvGrpSpPr>
                <p:nvPr/>
              </p:nvGrpSpPr>
              <p:grpSpPr bwMode="auto">
                <a:xfrm>
                  <a:off x="1029" y="2102"/>
                  <a:ext cx="126" cy="126"/>
                  <a:chOff x="791" y="3922"/>
                  <a:chExt cx="126" cy="126"/>
                </a:xfrm>
              </p:grpSpPr>
              <p:sp>
                <p:nvSpPr>
                  <p:cNvPr id="415769" name="Oval 104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0" name="Oval 105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9" name="Group 1051"/>
                <p:cNvGrpSpPr>
                  <a:grpSpLocks/>
                </p:cNvGrpSpPr>
                <p:nvPr/>
              </p:nvGrpSpPr>
              <p:grpSpPr bwMode="auto">
                <a:xfrm>
                  <a:off x="1025" y="2386"/>
                  <a:ext cx="126" cy="126"/>
                  <a:chOff x="791" y="3922"/>
                  <a:chExt cx="126" cy="126"/>
                </a:xfrm>
              </p:grpSpPr>
              <p:sp>
                <p:nvSpPr>
                  <p:cNvPr id="415772" name="Oval 105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3" name="Oval 105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0" name="Group 1054"/>
                <p:cNvGrpSpPr>
                  <a:grpSpLocks/>
                </p:cNvGrpSpPr>
                <p:nvPr/>
              </p:nvGrpSpPr>
              <p:grpSpPr bwMode="auto">
                <a:xfrm>
                  <a:off x="1028" y="2700"/>
                  <a:ext cx="126" cy="126"/>
                  <a:chOff x="791" y="3922"/>
                  <a:chExt cx="126" cy="126"/>
                </a:xfrm>
              </p:grpSpPr>
              <p:sp>
                <p:nvSpPr>
                  <p:cNvPr id="415775" name="Oval 105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6" name="Oval 105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1" name="Group 1057"/>
              <p:cNvGrpSpPr>
                <a:grpSpLocks/>
              </p:cNvGrpSpPr>
              <p:nvPr/>
            </p:nvGrpSpPr>
            <p:grpSpPr bwMode="auto">
              <a:xfrm>
                <a:off x="3762" y="1313"/>
                <a:ext cx="131" cy="1554"/>
                <a:chOff x="1024" y="1272"/>
                <a:chExt cx="131" cy="1554"/>
              </a:xfrm>
            </p:grpSpPr>
            <p:grpSp>
              <p:nvGrpSpPr>
                <p:cNvPr id="12" name="Group 1058"/>
                <p:cNvGrpSpPr>
                  <a:grpSpLocks/>
                </p:cNvGrpSpPr>
                <p:nvPr/>
              </p:nvGrpSpPr>
              <p:grpSpPr bwMode="auto">
                <a:xfrm>
                  <a:off x="1024" y="1272"/>
                  <a:ext cx="126" cy="126"/>
                  <a:chOff x="791" y="3922"/>
                  <a:chExt cx="126" cy="126"/>
                </a:xfrm>
              </p:grpSpPr>
              <p:sp>
                <p:nvSpPr>
                  <p:cNvPr id="415779" name="Oval 105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0" name="Oval 106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3" name="Group 1061"/>
                <p:cNvGrpSpPr>
                  <a:grpSpLocks/>
                </p:cNvGrpSpPr>
                <p:nvPr/>
              </p:nvGrpSpPr>
              <p:grpSpPr bwMode="auto">
                <a:xfrm>
                  <a:off x="1029" y="1540"/>
                  <a:ext cx="126" cy="126"/>
                  <a:chOff x="791" y="3922"/>
                  <a:chExt cx="126" cy="126"/>
                </a:xfrm>
              </p:grpSpPr>
              <p:sp>
                <p:nvSpPr>
                  <p:cNvPr id="415782" name="Oval 106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3" name="Oval 106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 name="Group 1064"/>
                <p:cNvGrpSpPr>
                  <a:grpSpLocks/>
                </p:cNvGrpSpPr>
                <p:nvPr/>
              </p:nvGrpSpPr>
              <p:grpSpPr bwMode="auto">
                <a:xfrm>
                  <a:off x="1024" y="1814"/>
                  <a:ext cx="126" cy="126"/>
                  <a:chOff x="791" y="3922"/>
                  <a:chExt cx="126" cy="126"/>
                </a:xfrm>
              </p:grpSpPr>
              <p:sp>
                <p:nvSpPr>
                  <p:cNvPr id="415785" name="Oval 106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6" name="Oval 106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5" name="Group 1067"/>
                <p:cNvGrpSpPr>
                  <a:grpSpLocks/>
                </p:cNvGrpSpPr>
                <p:nvPr/>
              </p:nvGrpSpPr>
              <p:grpSpPr bwMode="auto">
                <a:xfrm>
                  <a:off x="1029" y="2102"/>
                  <a:ext cx="126" cy="126"/>
                  <a:chOff x="791" y="3922"/>
                  <a:chExt cx="126" cy="126"/>
                </a:xfrm>
              </p:grpSpPr>
              <p:sp>
                <p:nvSpPr>
                  <p:cNvPr id="415788" name="Oval 106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9" name="Oval 106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 name="Group 1070"/>
                <p:cNvGrpSpPr>
                  <a:grpSpLocks/>
                </p:cNvGrpSpPr>
                <p:nvPr/>
              </p:nvGrpSpPr>
              <p:grpSpPr bwMode="auto">
                <a:xfrm>
                  <a:off x="1025" y="2386"/>
                  <a:ext cx="126" cy="126"/>
                  <a:chOff x="791" y="3922"/>
                  <a:chExt cx="126" cy="126"/>
                </a:xfrm>
              </p:grpSpPr>
              <p:sp>
                <p:nvSpPr>
                  <p:cNvPr id="415791" name="Oval 107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2" name="Oval 107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7" name="Group 1073"/>
                <p:cNvGrpSpPr>
                  <a:grpSpLocks/>
                </p:cNvGrpSpPr>
                <p:nvPr/>
              </p:nvGrpSpPr>
              <p:grpSpPr bwMode="auto">
                <a:xfrm>
                  <a:off x="1028" y="2700"/>
                  <a:ext cx="126" cy="126"/>
                  <a:chOff x="791" y="3922"/>
                  <a:chExt cx="126" cy="126"/>
                </a:xfrm>
              </p:grpSpPr>
              <p:sp>
                <p:nvSpPr>
                  <p:cNvPr id="415794" name="Oval 107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5" name="Oval 107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8" name="Group 1076"/>
              <p:cNvGrpSpPr>
                <a:grpSpLocks/>
              </p:cNvGrpSpPr>
              <p:nvPr/>
            </p:nvGrpSpPr>
            <p:grpSpPr bwMode="auto">
              <a:xfrm>
                <a:off x="4129" y="1307"/>
                <a:ext cx="131" cy="1554"/>
                <a:chOff x="1024" y="1272"/>
                <a:chExt cx="131" cy="1554"/>
              </a:xfrm>
            </p:grpSpPr>
            <p:grpSp>
              <p:nvGrpSpPr>
                <p:cNvPr id="19" name="Group 1077"/>
                <p:cNvGrpSpPr>
                  <a:grpSpLocks/>
                </p:cNvGrpSpPr>
                <p:nvPr/>
              </p:nvGrpSpPr>
              <p:grpSpPr bwMode="auto">
                <a:xfrm>
                  <a:off x="1024" y="1272"/>
                  <a:ext cx="126" cy="126"/>
                  <a:chOff x="791" y="3922"/>
                  <a:chExt cx="126" cy="126"/>
                </a:xfrm>
              </p:grpSpPr>
              <p:sp>
                <p:nvSpPr>
                  <p:cNvPr id="415798" name="Oval 107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9" name="Oval 107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0" name="Group 1080"/>
                <p:cNvGrpSpPr>
                  <a:grpSpLocks/>
                </p:cNvGrpSpPr>
                <p:nvPr/>
              </p:nvGrpSpPr>
              <p:grpSpPr bwMode="auto">
                <a:xfrm>
                  <a:off x="1029" y="1540"/>
                  <a:ext cx="126" cy="126"/>
                  <a:chOff x="791" y="3922"/>
                  <a:chExt cx="126" cy="126"/>
                </a:xfrm>
              </p:grpSpPr>
              <p:sp>
                <p:nvSpPr>
                  <p:cNvPr id="415801" name="Oval 108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2" name="Oval 108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 name="Group 1083"/>
                <p:cNvGrpSpPr>
                  <a:grpSpLocks/>
                </p:cNvGrpSpPr>
                <p:nvPr/>
              </p:nvGrpSpPr>
              <p:grpSpPr bwMode="auto">
                <a:xfrm>
                  <a:off x="1024" y="1814"/>
                  <a:ext cx="126" cy="126"/>
                  <a:chOff x="791" y="3922"/>
                  <a:chExt cx="126" cy="126"/>
                </a:xfrm>
              </p:grpSpPr>
              <p:sp>
                <p:nvSpPr>
                  <p:cNvPr id="415804" name="Oval 108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5" name="Oval 108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2" name="Group 1086"/>
                <p:cNvGrpSpPr>
                  <a:grpSpLocks/>
                </p:cNvGrpSpPr>
                <p:nvPr/>
              </p:nvGrpSpPr>
              <p:grpSpPr bwMode="auto">
                <a:xfrm>
                  <a:off x="1029" y="2102"/>
                  <a:ext cx="126" cy="126"/>
                  <a:chOff x="791" y="3922"/>
                  <a:chExt cx="126" cy="126"/>
                </a:xfrm>
              </p:grpSpPr>
              <p:sp>
                <p:nvSpPr>
                  <p:cNvPr id="415807" name="Oval 108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8" name="Oval 108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3" name="Group 1089"/>
                <p:cNvGrpSpPr>
                  <a:grpSpLocks/>
                </p:cNvGrpSpPr>
                <p:nvPr/>
              </p:nvGrpSpPr>
              <p:grpSpPr bwMode="auto">
                <a:xfrm>
                  <a:off x="1025" y="2386"/>
                  <a:ext cx="126" cy="126"/>
                  <a:chOff x="791" y="3922"/>
                  <a:chExt cx="126" cy="126"/>
                </a:xfrm>
              </p:grpSpPr>
              <p:sp>
                <p:nvSpPr>
                  <p:cNvPr id="415810" name="Oval 109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1" name="Oval 109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4" name="Group 1092"/>
                <p:cNvGrpSpPr>
                  <a:grpSpLocks/>
                </p:cNvGrpSpPr>
                <p:nvPr/>
              </p:nvGrpSpPr>
              <p:grpSpPr bwMode="auto">
                <a:xfrm>
                  <a:off x="1028" y="2700"/>
                  <a:ext cx="126" cy="126"/>
                  <a:chOff x="791" y="3922"/>
                  <a:chExt cx="126" cy="126"/>
                </a:xfrm>
              </p:grpSpPr>
              <p:sp>
                <p:nvSpPr>
                  <p:cNvPr id="415813" name="Oval 109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4" name="Oval 109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25" name="Group 1095"/>
              <p:cNvGrpSpPr>
                <a:grpSpLocks/>
              </p:cNvGrpSpPr>
              <p:nvPr/>
            </p:nvGrpSpPr>
            <p:grpSpPr bwMode="auto">
              <a:xfrm>
                <a:off x="3135" y="1315"/>
                <a:ext cx="131" cy="1554"/>
                <a:chOff x="1024" y="1272"/>
                <a:chExt cx="131" cy="1554"/>
              </a:xfrm>
            </p:grpSpPr>
            <p:grpSp>
              <p:nvGrpSpPr>
                <p:cNvPr id="26" name="Group 1096"/>
                <p:cNvGrpSpPr>
                  <a:grpSpLocks/>
                </p:cNvGrpSpPr>
                <p:nvPr/>
              </p:nvGrpSpPr>
              <p:grpSpPr bwMode="auto">
                <a:xfrm>
                  <a:off x="1024" y="1272"/>
                  <a:ext cx="126" cy="126"/>
                  <a:chOff x="791" y="3922"/>
                  <a:chExt cx="126" cy="126"/>
                </a:xfrm>
              </p:grpSpPr>
              <p:sp>
                <p:nvSpPr>
                  <p:cNvPr id="415817" name="Oval 109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8" name="Oval 109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7" name="Group 1099"/>
                <p:cNvGrpSpPr>
                  <a:grpSpLocks/>
                </p:cNvGrpSpPr>
                <p:nvPr/>
              </p:nvGrpSpPr>
              <p:grpSpPr bwMode="auto">
                <a:xfrm>
                  <a:off x="1029" y="1540"/>
                  <a:ext cx="126" cy="126"/>
                  <a:chOff x="791" y="3922"/>
                  <a:chExt cx="126" cy="126"/>
                </a:xfrm>
              </p:grpSpPr>
              <p:sp>
                <p:nvSpPr>
                  <p:cNvPr id="415820" name="Oval 110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1" name="Oval 110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8" name="Group 1102"/>
                <p:cNvGrpSpPr>
                  <a:grpSpLocks/>
                </p:cNvGrpSpPr>
                <p:nvPr/>
              </p:nvGrpSpPr>
              <p:grpSpPr bwMode="auto">
                <a:xfrm>
                  <a:off x="1024" y="1814"/>
                  <a:ext cx="126" cy="126"/>
                  <a:chOff x="791" y="3922"/>
                  <a:chExt cx="126" cy="126"/>
                </a:xfrm>
              </p:grpSpPr>
              <p:sp>
                <p:nvSpPr>
                  <p:cNvPr id="415823" name="Oval 110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4" name="Oval 110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9" name="Group 1105"/>
                <p:cNvGrpSpPr>
                  <a:grpSpLocks/>
                </p:cNvGrpSpPr>
                <p:nvPr/>
              </p:nvGrpSpPr>
              <p:grpSpPr bwMode="auto">
                <a:xfrm>
                  <a:off x="1029" y="2102"/>
                  <a:ext cx="126" cy="126"/>
                  <a:chOff x="791" y="3922"/>
                  <a:chExt cx="126" cy="126"/>
                </a:xfrm>
              </p:grpSpPr>
              <p:sp>
                <p:nvSpPr>
                  <p:cNvPr id="415826" name="Oval 110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7" name="Oval 110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30" name="Group 1108"/>
                <p:cNvGrpSpPr>
                  <a:grpSpLocks/>
                </p:cNvGrpSpPr>
                <p:nvPr/>
              </p:nvGrpSpPr>
              <p:grpSpPr bwMode="auto">
                <a:xfrm>
                  <a:off x="1025" y="2386"/>
                  <a:ext cx="126" cy="126"/>
                  <a:chOff x="791" y="3922"/>
                  <a:chExt cx="126" cy="126"/>
                </a:xfrm>
              </p:grpSpPr>
              <p:sp>
                <p:nvSpPr>
                  <p:cNvPr id="415829" name="Oval 110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0" name="Oval 111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31" name="Group 1111"/>
                <p:cNvGrpSpPr>
                  <a:grpSpLocks/>
                </p:cNvGrpSpPr>
                <p:nvPr/>
              </p:nvGrpSpPr>
              <p:grpSpPr bwMode="auto">
                <a:xfrm>
                  <a:off x="1028" y="2700"/>
                  <a:ext cx="126" cy="126"/>
                  <a:chOff x="791" y="3922"/>
                  <a:chExt cx="126" cy="126"/>
                </a:xfrm>
              </p:grpSpPr>
              <p:sp>
                <p:nvSpPr>
                  <p:cNvPr id="415832" name="Oval 111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3" name="Oval 111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5744" name="Group 1114"/>
              <p:cNvGrpSpPr>
                <a:grpSpLocks/>
              </p:cNvGrpSpPr>
              <p:nvPr/>
            </p:nvGrpSpPr>
            <p:grpSpPr bwMode="auto">
              <a:xfrm>
                <a:off x="4459" y="1310"/>
                <a:ext cx="131" cy="1554"/>
                <a:chOff x="1024" y="1272"/>
                <a:chExt cx="131" cy="1554"/>
              </a:xfrm>
            </p:grpSpPr>
            <p:grpSp>
              <p:nvGrpSpPr>
                <p:cNvPr id="415745" name="Group 1115"/>
                <p:cNvGrpSpPr>
                  <a:grpSpLocks/>
                </p:cNvGrpSpPr>
                <p:nvPr/>
              </p:nvGrpSpPr>
              <p:grpSpPr bwMode="auto">
                <a:xfrm>
                  <a:off x="1024" y="1272"/>
                  <a:ext cx="126" cy="126"/>
                  <a:chOff x="791" y="3922"/>
                  <a:chExt cx="126" cy="126"/>
                </a:xfrm>
              </p:grpSpPr>
              <p:sp>
                <p:nvSpPr>
                  <p:cNvPr id="415836" name="Oval 111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7" name="Oval 111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46" name="Group 1118"/>
                <p:cNvGrpSpPr>
                  <a:grpSpLocks/>
                </p:cNvGrpSpPr>
                <p:nvPr/>
              </p:nvGrpSpPr>
              <p:grpSpPr bwMode="auto">
                <a:xfrm>
                  <a:off x="1029" y="1540"/>
                  <a:ext cx="126" cy="126"/>
                  <a:chOff x="791" y="3922"/>
                  <a:chExt cx="126" cy="126"/>
                </a:xfrm>
              </p:grpSpPr>
              <p:sp>
                <p:nvSpPr>
                  <p:cNvPr id="415839" name="Oval 111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0" name="Oval 112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48" name="Group 1121"/>
                <p:cNvGrpSpPr>
                  <a:grpSpLocks/>
                </p:cNvGrpSpPr>
                <p:nvPr/>
              </p:nvGrpSpPr>
              <p:grpSpPr bwMode="auto">
                <a:xfrm>
                  <a:off x="1024" y="1814"/>
                  <a:ext cx="126" cy="126"/>
                  <a:chOff x="791" y="3922"/>
                  <a:chExt cx="126" cy="126"/>
                </a:xfrm>
              </p:grpSpPr>
              <p:sp>
                <p:nvSpPr>
                  <p:cNvPr id="415842" name="Oval 11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3" name="Oval 11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49" name="Group 1124"/>
                <p:cNvGrpSpPr>
                  <a:grpSpLocks/>
                </p:cNvGrpSpPr>
                <p:nvPr/>
              </p:nvGrpSpPr>
              <p:grpSpPr bwMode="auto">
                <a:xfrm>
                  <a:off x="1029" y="2102"/>
                  <a:ext cx="126" cy="126"/>
                  <a:chOff x="791" y="3922"/>
                  <a:chExt cx="126" cy="126"/>
                </a:xfrm>
              </p:grpSpPr>
              <p:sp>
                <p:nvSpPr>
                  <p:cNvPr id="415845" name="Oval 112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6" name="Oval 112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50" name="Group 1127"/>
                <p:cNvGrpSpPr>
                  <a:grpSpLocks/>
                </p:cNvGrpSpPr>
                <p:nvPr/>
              </p:nvGrpSpPr>
              <p:grpSpPr bwMode="auto">
                <a:xfrm>
                  <a:off x="1025" y="2386"/>
                  <a:ext cx="126" cy="126"/>
                  <a:chOff x="791" y="3922"/>
                  <a:chExt cx="126" cy="126"/>
                </a:xfrm>
              </p:grpSpPr>
              <p:sp>
                <p:nvSpPr>
                  <p:cNvPr id="415848" name="Oval 112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9" name="Oval 112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758" name="Group 1130"/>
                <p:cNvGrpSpPr>
                  <a:grpSpLocks/>
                </p:cNvGrpSpPr>
                <p:nvPr/>
              </p:nvGrpSpPr>
              <p:grpSpPr bwMode="auto">
                <a:xfrm>
                  <a:off x="1028" y="2700"/>
                  <a:ext cx="126" cy="126"/>
                  <a:chOff x="791" y="3922"/>
                  <a:chExt cx="126" cy="126"/>
                </a:xfrm>
              </p:grpSpPr>
              <p:sp>
                <p:nvSpPr>
                  <p:cNvPr id="415851" name="Oval 113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52" name="Oval 113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415863" name="AutoShape 1143"/>
            <p:cNvSpPr>
              <a:spLocks noChangeArrowheads="1"/>
            </p:cNvSpPr>
            <p:nvPr/>
          </p:nvSpPr>
          <p:spPr bwMode="auto">
            <a:xfrm rot="-46010577">
              <a:off x="4259" y="1511"/>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4" name="AutoShape 1144"/>
            <p:cNvSpPr>
              <a:spLocks noChangeArrowheads="1"/>
            </p:cNvSpPr>
            <p:nvPr/>
          </p:nvSpPr>
          <p:spPr bwMode="auto">
            <a:xfrm rot="-35203260">
              <a:off x="2995" y="2839"/>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5" name="AutoShape 1145"/>
            <p:cNvSpPr>
              <a:spLocks noChangeArrowheads="1"/>
            </p:cNvSpPr>
            <p:nvPr/>
          </p:nvSpPr>
          <p:spPr bwMode="auto">
            <a:xfrm rot="-40528539">
              <a:off x="4291" y="2807"/>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6" name="AutoShape 1146"/>
            <p:cNvSpPr>
              <a:spLocks noChangeArrowheads="1"/>
            </p:cNvSpPr>
            <p:nvPr/>
          </p:nvSpPr>
          <p:spPr bwMode="auto">
            <a:xfrm rot="-29728539">
              <a:off x="2979" y="1487"/>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graphicFrame>
        <p:nvGraphicFramePr>
          <p:cNvPr id="415868" name="Object 1148"/>
          <p:cNvGraphicFramePr>
            <a:graphicFrameLocks noChangeAspect="1"/>
          </p:cNvGraphicFramePr>
          <p:nvPr/>
        </p:nvGraphicFramePr>
        <p:xfrm>
          <a:off x="6610784" y="857786"/>
          <a:ext cx="2036762" cy="474663"/>
        </p:xfrm>
        <a:graphic>
          <a:graphicData uri="http://schemas.openxmlformats.org/presentationml/2006/ole">
            <p:oleObj spid="_x0000_s720903" name="Equation" r:id="rId4" imgW="1091880" imgH="253800" progId="Equation.DSMT4">
              <p:embed/>
            </p:oleObj>
          </a:graphicData>
        </a:graphic>
      </p:graphicFrame>
      <p:graphicFrame>
        <p:nvGraphicFramePr>
          <p:cNvPr id="415869" name="Object 1149"/>
          <p:cNvGraphicFramePr>
            <a:graphicFrameLocks noChangeAspect="1"/>
          </p:cNvGraphicFramePr>
          <p:nvPr/>
        </p:nvGraphicFramePr>
        <p:xfrm>
          <a:off x="7247371" y="1280061"/>
          <a:ext cx="849313" cy="406400"/>
        </p:xfrm>
        <a:graphic>
          <a:graphicData uri="http://schemas.openxmlformats.org/presentationml/2006/ole">
            <p:oleObj spid="_x0000_s720904" name="Equation" r:id="rId5" imgW="533160" imgH="253800" progId="Equation.DSMT4">
              <p:embed/>
            </p:oleObj>
          </a:graphicData>
        </a:graphic>
      </p:graphicFrame>
      <p:sp>
        <p:nvSpPr>
          <p:cNvPr id="123" name="Slide Number Placeholder 12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44</a:t>
            </a:fld>
            <a:endParaRPr lang="en-US" kern="0" dirty="0" smtClean="0"/>
          </a:p>
        </p:txBody>
      </p:sp>
      <p:graphicFrame>
        <p:nvGraphicFramePr>
          <p:cNvPr id="720905" name="Object 9"/>
          <p:cNvGraphicFramePr>
            <a:graphicFrameLocks noChangeAspect="1"/>
          </p:cNvGraphicFramePr>
          <p:nvPr/>
        </p:nvGraphicFramePr>
        <p:xfrm>
          <a:off x="626835" y="1882671"/>
          <a:ext cx="2357438" cy="495300"/>
        </p:xfrm>
        <a:graphic>
          <a:graphicData uri="http://schemas.openxmlformats.org/presentationml/2006/ole">
            <p:oleObj spid="_x0000_s720905" name="Equation" r:id="rId6" imgW="1206360" imgH="253800" progId="Equation.DSMT4">
              <p:embed/>
            </p:oleObj>
          </a:graphicData>
        </a:graphic>
      </p:graphicFrame>
      <p:graphicFrame>
        <p:nvGraphicFramePr>
          <p:cNvPr id="720906" name="Object 10"/>
          <p:cNvGraphicFramePr>
            <a:graphicFrameLocks noChangeAspect="1"/>
          </p:cNvGraphicFramePr>
          <p:nvPr/>
        </p:nvGraphicFramePr>
        <p:xfrm>
          <a:off x="456952" y="2658527"/>
          <a:ext cx="3265488" cy="1408112"/>
        </p:xfrm>
        <a:graphic>
          <a:graphicData uri="http://schemas.openxmlformats.org/presentationml/2006/ole">
            <p:oleObj spid="_x0000_s720906" name="Equation" r:id="rId7" imgW="1828800" imgH="787320" progId="Equation.DSMT4">
              <p:embed/>
            </p:oleObj>
          </a:graphicData>
        </a:graphic>
      </p:graphicFrame>
      <p:graphicFrame>
        <p:nvGraphicFramePr>
          <p:cNvPr id="720907" name="Object 11"/>
          <p:cNvGraphicFramePr>
            <a:graphicFrameLocks noChangeAspect="1"/>
          </p:cNvGraphicFramePr>
          <p:nvPr/>
        </p:nvGraphicFramePr>
        <p:xfrm>
          <a:off x="616795" y="4354492"/>
          <a:ext cx="4359275" cy="1725613"/>
        </p:xfrm>
        <a:graphic>
          <a:graphicData uri="http://schemas.openxmlformats.org/presentationml/2006/ole">
            <p:oleObj spid="_x0000_s720907" name="Equation" r:id="rId8" imgW="3085920" imgH="1218960" progId="Equation.DSMT4">
              <p:embed/>
            </p:oleObj>
          </a:graphicData>
        </a:graphic>
      </p:graphicFrame>
      <p:sp>
        <p:nvSpPr>
          <p:cNvPr id="125" name="TextBox 124"/>
          <p:cNvSpPr txBox="1"/>
          <p:nvPr/>
        </p:nvSpPr>
        <p:spPr>
          <a:xfrm>
            <a:off x="3040085" y="1923803"/>
            <a:ext cx="2283638" cy="369332"/>
          </a:xfrm>
          <a:prstGeom prst="rect">
            <a:avLst/>
          </a:prstGeom>
          <a:noFill/>
        </p:spPr>
        <p:txBody>
          <a:bodyPr wrap="none" rtlCol="0">
            <a:spAutoFit/>
          </a:bodyPr>
          <a:lstStyle/>
          <a:p>
            <a:r>
              <a:rPr lang="en-US" dirty="0" smtClean="0">
                <a:solidFill>
                  <a:schemeClr val="bg1"/>
                </a:solidFill>
              </a:rPr>
              <a:t>(from Faraday’s law)</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Text Box 1027"/>
          <p:cNvSpPr txBox="1">
            <a:spLocks noChangeArrowheads="1"/>
          </p:cNvSpPr>
          <p:nvPr/>
        </p:nvSpPr>
        <p:spPr bwMode="auto">
          <a:xfrm>
            <a:off x="2489888" y="0"/>
            <a:ext cx="41592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sp>
        <p:nvSpPr>
          <p:cNvPr id="415859" name="Text Box 1139"/>
          <p:cNvSpPr txBox="1">
            <a:spLocks noChangeArrowheads="1"/>
          </p:cNvSpPr>
          <p:nvPr/>
        </p:nvSpPr>
        <p:spPr bwMode="auto">
          <a:xfrm>
            <a:off x="5210319" y="5613689"/>
            <a:ext cx="2382837" cy="457200"/>
          </a:xfrm>
          <a:prstGeom prst="rect">
            <a:avLst/>
          </a:prstGeom>
          <a:noFill/>
          <a:ln w="12700">
            <a:noFill/>
            <a:miter lim="800000"/>
            <a:headEnd type="none" w="sm" len="sm"/>
            <a:tailEnd type="none" w="sm" len="sm"/>
          </a:ln>
          <a:effectLst/>
        </p:spPr>
        <p:txBody>
          <a:bodyPr>
            <a:spAutoFit/>
          </a:bodyPr>
          <a:lstStyle/>
          <a:p>
            <a:pPr algn="ctr"/>
            <a:r>
              <a:rPr lang="en-US" sz="2400" i="1" dirty="0" err="1" smtClean="0">
                <a:solidFill>
                  <a:schemeClr val="bg1"/>
                </a:solidFill>
                <a:latin typeface="Times New Roman" pitchFamily="18" charset="0"/>
              </a:rPr>
              <a:t>v</a:t>
            </a:r>
            <a:r>
              <a:rPr lang="en-US" sz="2000" i="1" baseline="-25000" dirty="0" err="1" smtClean="0">
                <a:solidFill>
                  <a:schemeClr val="bg1"/>
                </a:solidFill>
              </a:rPr>
              <a:t>s</a:t>
            </a:r>
            <a:r>
              <a:rPr lang="en-US" sz="2400" i="1" baseline="-25000" dirty="0">
                <a:solidFill>
                  <a:schemeClr val="bg1"/>
                </a:solidFill>
                <a:sym typeface="Symbol" pitchFamily="18" charset="2"/>
              </a:rPr>
              <a:t></a:t>
            </a:r>
            <a:r>
              <a:rPr lang="en-US" dirty="0">
                <a:solidFill>
                  <a:schemeClr val="bg1"/>
                </a:solidFill>
                <a:sym typeface="Symbol" pitchFamily="18" charset="2"/>
              </a:rPr>
              <a:t> </a:t>
            </a:r>
            <a:r>
              <a:rPr lang="en-US" dirty="0">
                <a:solidFill>
                  <a:schemeClr val="bg1"/>
                </a:solidFill>
                <a:latin typeface="Times New Roman" pitchFamily="18" charset="0"/>
                <a:sym typeface="Symbol" pitchFamily="18" charset="2"/>
              </a:rPr>
              <a:t>= 1</a:t>
            </a:r>
            <a:r>
              <a:rPr lang="en-US" dirty="0">
                <a:solidFill>
                  <a:schemeClr val="bg1"/>
                </a:solidFill>
                <a:sym typeface="Symbol" pitchFamily="18" charset="2"/>
              </a:rPr>
              <a:t> [</a:t>
            </a:r>
            <a:r>
              <a:rPr lang="en-US" dirty="0">
                <a:solidFill>
                  <a:schemeClr val="bg1"/>
                </a:solidFill>
                <a:latin typeface="+mn-lt"/>
                <a:sym typeface="Symbol" pitchFamily="18" charset="2"/>
              </a:rPr>
              <a:t>m/s</a:t>
            </a:r>
            <a:r>
              <a:rPr lang="en-US" dirty="0" smtClean="0">
                <a:solidFill>
                  <a:schemeClr val="bg1"/>
                </a:solidFill>
                <a:sym typeface="Symbol" pitchFamily="18" charset="2"/>
              </a:rPr>
              <a:t>]</a:t>
            </a:r>
            <a:endParaRPr lang="en-US" dirty="0">
              <a:solidFill>
                <a:schemeClr val="bg1"/>
              </a:solidFill>
            </a:endParaRPr>
          </a:p>
        </p:txBody>
      </p:sp>
      <p:grpSp>
        <p:nvGrpSpPr>
          <p:cNvPr id="2" name="Group 1147"/>
          <p:cNvGrpSpPr>
            <a:grpSpLocks/>
          </p:cNvGrpSpPr>
          <p:nvPr/>
        </p:nvGrpSpPr>
        <p:grpSpPr bwMode="auto">
          <a:xfrm>
            <a:off x="4604141" y="1550081"/>
            <a:ext cx="4318000" cy="3897312"/>
            <a:chOff x="2683" y="837"/>
            <a:chExt cx="2720" cy="2455"/>
          </a:xfrm>
        </p:grpSpPr>
        <p:grpSp>
          <p:nvGrpSpPr>
            <p:cNvPr id="3" name="Group 1142"/>
            <p:cNvGrpSpPr>
              <a:grpSpLocks/>
            </p:cNvGrpSpPr>
            <p:nvPr/>
          </p:nvGrpSpPr>
          <p:grpSpPr bwMode="auto">
            <a:xfrm>
              <a:off x="2683" y="837"/>
              <a:ext cx="2720" cy="2455"/>
              <a:chOff x="2683" y="837"/>
              <a:chExt cx="2720" cy="2455"/>
            </a:xfrm>
          </p:grpSpPr>
          <p:sp>
            <p:nvSpPr>
              <p:cNvPr id="415751" name="Line 1031"/>
              <p:cNvSpPr>
                <a:spLocks noChangeShapeType="1"/>
              </p:cNvSpPr>
              <p:nvPr/>
            </p:nvSpPr>
            <p:spPr bwMode="auto">
              <a:xfrm flipH="1">
                <a:off x="3834" y="1247"/>
                <a:ext cx="2" cy="2045"/>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5752" name="Line 1032"/>
              <p:cNvSpPr>
                <a:spLocks noChangeShapeType="1"/>
              </p:cNvSpPr>
              <p:nvPr/>
            </p:nvSpPr>
            <p:spPr bwMode="auto">
              <a:xfrm>
                <a:off x="2683" y="2198"/>
                <a:ext cx="2471" cy="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415753" name="Oval 1033"/>
              <p:cNvSpPr>
                <a:spLocks noChangeArrowheads="1"/>
              </p:cNvSpPr>
              <p:nvPr/>
            </p:nvSpPr>
            <p:spPr bwMode="auto">
              <a:xfrm>
                <a:off x="3134" y="1514"/>
                <a:ext cx="1369" cy="1369"/>
              </a:xfrm>
              <a:prstGeom prst="ellipse">
                <a:avLst/>
              </a:prstGeom>
              <a:noFill/>
              <a:ln w="38100">
                <a:solidFill>
                  <a:srgbClr val="FF9933"/>
                </a:solidFill>
                <a:prstDash val="dash"/>
                <a:round/>
                <a:headEnd type="none" w="sm" len="sm"/>
                <a:tailEnd type="none" w="sm" len="sm"/>
              </a:ln>
              <a:effectLst/>
            </p:spPr>
            <p:txBody>
              <a:bodyPr wrap="none" anchor="ctr"/>
              <a:lstStyle/>
              <a:p>
                <a:endParaRPr lang="en-US"/>
              </a:p>
            </p:txBody>
          </p:sp>
          <p:sp>
            <p:nvSpPr>
              <p:cNvPr id="415754" name="Text Box 1034"/>
              <p:cNvSpPr txBox="1">
                <a:spLocks noChangeArrowheads="1"/>
              </p:cNvSpPr>
              <p:nvPr/>
            </p:nvSpPr>
            <p:spPr bwMode="auto">
              <a:xfrm>
                <a:off x="5202" y="2034"/>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x</a:t>
                </a:r>
              </a:p>
            </p:txBody>
          </p:sp>
          <p:sp>
            <p:nvSpPr>
              <p:cNvPr id="415755" name="Text Box 1035"/>
              <p:cNvSpPr txBox="1">
                <a:spLocks noChangeArrowheads="1"/>
              </p:cNvSpPr>
              <p:nvPr/>
            </p:nvSpPr>
            <p:spPr bwMode="auto">
              <a:xfrm>
                <a:off x="3741" y="837"/>
                <a:ext cx="20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rPr>
                  <a:t>y</a:t>
                </a:r>
              </a:p>
            </p:txBody>
          </p:sp>
          <p:sp>
            <p:nvSpPr>
              <p:cNvPr id="415756" name="Line 1036"/>
              <p:cNvSpPr>
                <a:spLocks noChangeShapeType="1"/>
              </p:cNvSpPr>
              <p:nvPr/>
            </p:nvSpPr>
            <p:spPr bwMode="auto">
              <a:xfrm flipV="1">
                <a:off x="3844" y="1982"/>
                <a:ext cx="576" cy="216"/>
              </a:xfrm>
              <a:prstGeom prst="line">
                <a:avLst/>
              </a:prstGeom>
              <a:noFill/>
              <a:ln w="12700">
                <a:solidFill>
                  <a:schemeClr val="bg2"/>
                </a:solidFill>
                <a:round/>
                <a:headEnd type="none" w="sm" len="sm"/>
                <a:tailEnd type="triangle" w="med" len="med"/>
              </a:ln>
              <a:effectLst/>
            </p:spPr>
            <p:txBody>
              <a:bodyPr wrap="none"/>
              <a:lstStyle/>
              <a:p>
                <a:endParaRPr lang="en-US"/>
              </a:p>
            </p:txBody>
          </p:sp>
          <p:sp>
            <p:nvSpPr>
              <p:cNvPr id="415757" name="Text Box 1037"/>
              <p:cNvSpPr txBox="1">
                <a:spLocks noChangeArrowheads="1"/>
              </p:cNvSpPr>
              <p:nvPr/>
            </p:nvSpPr>
            <p:spPr bwMode="auto">
              <a:xfrm>
                <a:off x="3891" y="1817"/>
                <a:ext cx="221" cy="288"/>
              </a:xfrm>
              <a:prstGeom prst="rect">
                <a:avLst/>
              </a:prstGeom>
              <a:noFill/>
              <a:ln w="12700">
                <a:noFill/>
                <a:miter lim="800000"/>
                <a:headEnd type="none" w="sm" len="sm"/>
                <a:tailEnd type="none" w="sm" len="sm"/>
              </a:ln>
              <a:effectLst/>
            </p:spPr>
            <p:txBody>
              <a:bodyPr wrap="none">
                <a:spAutoFit/>
              </a:bodyPr>
              <a:lstStyle/>
              <a:p>
                <a:r>
                  <a:rPr lang="en-US" sz="2400" i="1" dirty="0">
                    <a:solidFill>
                      <a:schemeClr val="bg2"/>
                    </a:solidFill>
                    <a:latin typeface="Times New Roman" pitchFamily="18" charset="0"/>
                    <a:sym typeface="Symbol" pitchFamily="18" charset="2"/>
                  </a:rPr>
                  <a:t></a:t>
                </a:r>
                <a:endParaRPr lang="en-US" sz="2400" i="1" dirty="0">
                  <a:solidFill>
                    <a:schemeClr val="bg2"/>
                  </a:solidFill>
                  <a:latin typeface="Times New Roman" pitchFamily="18" charset="0"/>
                </a:endParaRPr>
              </a:p>
            </p:txBody>
          </p:sp>
          <p:grpSp>
            <p:nvGrpSpPr>
              <p:cNvPr id="4" name="Group 1038"/>
              <p:cNvGrpSpPr>
                <a:grpSpLocks/>
              </p:cNvGrpSpPr>
              <p:nvPr/>
            </p:nvGrpSpPr>
            <p:grpSpPr bwMode="auto">
              <a:xfrm>
                <a:off x="3449" y="1312"/>
                <a:ext cx="131" cy="1554"/>
                <a:chOff x="1024" y="1272"/>
                <a:chExt cx="131" cy="1554"/>
              </a:xfrm>
            </p:grpSpPr>
            <p:grpSp>
              <p:nvGrpSpPr>
                <p:cNvPr id="5" name="Group 1039"/>
                <p:cNvGrpSpPr>
                  <a:grpSpLocks/>
                </p:cNvGrpSpPr>
                <p:nvPr/>
              </p:nvGrpSpPr>
              <p:grpSpPr bwMode="auto">
                <a:xfrm>
                  <a:off x="1024" y="1272"/>
                  <a:ext cx="126" cy="126"/>
                  <a:chOff x="791" y="3922"/>
                  <a:chExt cx="126" cy="126"/>
                </a:xfrm>
              </p:grpSpPr>
              <p:sp>
                <p:nvSpPr>
                  <p:cNvPr id="415760" name="Oval 104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1" name="Oval 104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6" name="Group 1042"/>
                <p:cNvGrpSpPr>
                  <a:grpSpLocks/>
                </p:cNvGrpSpPr>
                <p:nvPr/>
              </p:nvGrpSpPr>
              <p:grpSpPr bwMode="auto">
                <a:xfrm>
                  <a:off x="1029" y="1540"/>
                  <a:ext cx="126" cy="126"/>
                  <a:chOff x="791" y="3922"/>
                  <a:chExt cx="126" cy="126"/>
                </a:xfrm>
              </p:grpSpPr>
              <p:sp>
                <p:nvSpPr>
                  <p:cNvPr id="415763" name="Oval 104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4" name="Oval 104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7" name="Group 1045"/>
                <p:cNvGrpSpPr>
                  <a:grpSpLocks/>
                </p:cNvGrpSpPr>
                <p:nvPr/>
              </p:nvGrpSpPr>
              <p:grpSpPr bwMode="auto">
                <a:xfrm>
                  <a:off x="1024" y="1814"/>
                  <a:ext cx="126" cy="126"/>
                  <a:chOff x="791" y="3922"/>
                  <a:chExt cx="126" cy="126"/>
                </a:xfrm>
              </p:grpSpPr>
              <p:sp>
                <p:nvSpPr>
                  <p:cNvPr id="415766" name="Oval 104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67" name="Oval 104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8" name="Group 1048"/>
                <p:cNvGrpSpPr>
                  <a:grpSpLocks/>
                </p:cNvGrpSpPr>
                <p:nvPr/>
              </p:nvGrpSpPr>
              <p:grpSpPr bwMode="auto">
                <a:xfrm>
                  <a:off x="1029" y="2102"/>
                  <a:ext cx="126" cy="126"/>
                  <a:chOff x="791" y="3922"/>
                  <a:chExt cx="126" cy="126"/>
                </a:xfrm>
              </p:grpSpPr>
              <p:sp>
                <p:nvSpPr>
                  <p:cNvPr id="415769" name="Oval 104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0" name="Oval 105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9" name="Group 1051"/>
                <p:cNvGrpSpPr>
                  <a:grpSpLocks/>
                </p:cNvGrpSpPr>
                <p:nvPr/>
              </p:nvGrpSpPr>
              <p:grpSpPr bwMode="auto">
                <a:xfrm>
                  <a:off x="1025" y="2386"/>
                  <a:ext cx="126" cy="126"/>
                  <a:chOff x="791" y="3922"/>
                  <a:chExt cx="126" cy="126"/>
                </a:xfrm>
              </p:grpSpPr>
              <p:sp>
                <p:nvSpPr>
                  <p:cNvPr id="415772" name="Oval 105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3" name="Oval 105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0" name="Group 1054"/>
                <p:cNvGrpSpPr>
                  <a:grpSpLocks/>
                </p:cNvGrpSpPr>
                <p:nvPr/>
              </p:nvGrpSpPr>
              <p:grpSpPr bwMode="auto">
                <a:xfrm>
                  <a:off x="1028" y="2700"/>
                  <a:ext cx="126" cy="126"/>
                  <a:chOff x="791" y="3922"/>
                  <a:chExt cx="126" cy="126"/>
                </a:xfrm>
              </p:grpSpPr>
              <p:sp>
                <p:nvSpPr>
                  <p:cNvPr id="415775" name="Oval 105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76" name="Oval 105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1" name="Group 1057"/>
              <p:cNvGrpSpPr>
                <a:grpSpLocks/>
              </p:cNvGrpSpPr>
              <p:nvPr/>
            </p:nvGrpSpPr>
            <p:grpSpPr bwMode="auto">
              <a:xfrm>
                <a:off x="3762" y="1313"/>
                <a:ext cx="131" cy="1554"/>
                <a:chOff x="1024" y="1272"/>
                <a:chExt cx="131" cy="1554"/>
              </a:xfrm>
            </p:grpSpPr>
            <p:grpSp>
              <p:nvGrpSpPr>
                <p:cNvPr id="12" name="Group 1058"/>
                <p:cNvGrpSpPr>
                  <a:grpSpLocks/>
                </p:cNvGrpSpPr>
                <p:nvPr/>
              </p:nvGrpSpPr>
              <p:grpSpPr bwMode="auto">
                <a:xfrm>
                  <a:off x="1024" y="1272"/>
                  <a:ext cx="126" cy="126"/>
                  <a:chOff x="791" y="3922"/>
                  <a:chExt cx="126" cy="126"/>
                </a:xfrm>
              </p:grpSpPr>
              <p:sp>
                <p:nvSpPr>
                  <p:cNvPr id="415779" name="Oval 105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0" name="Oval 106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3" name="Group 1061"/>
                <p:cNvGrpSpPr>
                  <a:grpSpLocks/>
                </p:cNvGrpSpPr>
                <p:nvPr/>
              </p:nvGrpSpPr>
              <p:grpSpPr bwMode="auto">
                <a:xfrm>
                  <a:off x="1029" y="1540"/>
                  <a:ext cx="126" cy="126"/>
                  <a:chOff x="791" y="3922"/>
                  <a:chExt cx="126" cy="126"/>
                </a:xfrm>
              </p:grpSpPr>
              <p:sp>
                <p:nvSpPr>
                  <p:cNvPr id="415782" name="Oval 106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3" name="Oval 106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4" name="Group 1064"/>
                <p:cNvGrpSpPr>
                  <a:grpSpLocks/>
                </p:cNvGrpSpPr>
                <p:nvPr/>
              </p:nvGrpSpPr>
              <p:grpSpPr bwMode="auto">
                <a:xfrm>
                  <a:off x="1024" y="1814"/>
                  <a:ext cx="126" cy="126"/>
                  <a:chOff x="791" y="3922"/>
                  <a:chExt cx="126" cy="126"/>
                </a:xfrm>
              </p:grpSpPr>
              <p:sp>
                <p:nvSpPr>
                  <p:cNvPr id="415785" name="Oval 106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6" name="Oval 106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5" name="Group 1067"/>
                <p:cNvGrpSpPr>
                  <a:grpSpLocks/>
                </p:cNvGrpSpPr>
                <p:nvPr/>
              </p:nvGrpSpPr>
              <p:grpSpPr bwMode="auto">
                <a:xfrm>
                  <a:off x="1029" y="2102"/>
                  <a:ext cx="126" cy="126"/>
                  <a:chOff x="791" y="3922"/>
                  <a:chExt cx="126" cy="126"/>
                </a:xfrm>
              </p:grpSpPr>
              <p:sp>
                <p:nvSpPr>
                  <p:cNvPr id="415788" name="Oval 106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89" name="Oval 106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6" name="Group 1070"/>
                <p:cNvGrpSpPr>
                  <a:grpSpLocks/>
                </p:cNvGrpSpPr>
                <p:nvPr/>
              </p:nvGrpSpPr>
              <p:grpSpPr bwMode="auto">
                <a:xfrm>
                  <a:off x="1025" y="2386"/>
                  <a:ext cx="126" cy="126"/>
                  <a:chOff x="791" y="3922"/>
                  <a:chExt cx="126" cy="126"/>
                </a:xfrm>
              </p:grpSpPr>
              <p:sp>
                <p:nvSpPr>
                  <p:cNvPr id="415791" name="Oval 107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2" name="Oval 107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17" name="Group 1073"/>
                <p:cNvGrpSpPr>
                  <a:grpSpLocks/>
                </p:cNvGrpSpPr>
                <p:nvPr/>
              </p:nvGrpSpPr>
              <p:grpSpPr bwMode="auto">
                <a:xfrm>
                  <a:off x="1028" y="2700"/>
                  <a:ext cx="126" cy="126"/>
                  <a:chOff x="791" y="3922"/>
                  <a:chExt cx="126" cy="126"/>
                </a:xfrm>
              </p:grpSpPr>
              <p:sp>
                <p:nvSpPr>
                  <p:cNvPr id="415794" name="Oval 107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5" name="Oval 107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18" name="Group 1076"/>
              <p:cNvGrpSpPr>
                <a:grpSpLocks/>
              </p:cNvGrpSpPr>
              <p:nvPr/>
            </p:nvGrpSpPr>
            <p:grpSpPr bwMode="auto">
              <a:xfrm>
                <a:off x="4129" y="1307"/>
                <a:ext cx="131" cy="1554"/>
                <a:chOff x="1024" y="1272"/>
                <a:chExt cx="131" cy="1554"/>
              </a:xfrm>
            </p:grpSpPr>
            <p:grpSp>
              <p:nvGrpSpPr>
                <p:cNvPr id="19" name="Group 1077"/>
                <p:cNvGrpSpPr>
                  <a:grpSpLocks/>
                </p:cNvGrpSpPr>
                <p:nvPr/>
              </p:nvGrpSpPr>
              <p:grpSpPr bwMode="auto">
                <a:xfrm>
                  <a:off x="1024" y="1272"/>
                  <a:ext cx="126" cy="126"/>
                  <a:chOff x="791" y="3922"/>
                  <a:chExt cx="126" cy="126"/>
                </a:xfrm>
              </p:grpSpPr>
              <p:sp>
                <p:nvSpPr>
                  <p:cNvPr id="415798" name="Oval 107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799" name="Oval 107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0" name="Group 1080"/>
                <p:cNvGrpSpPr>
                  <a:grpSpLocks/>
                </p:cNvGrpSpPr>
                <p:nvPr/>
              </p:nvGrpSpPr>
              <p:grpSpPr bwMode="auto">
                <a:xfrm>
                  <a:off x="1029" y="1540"/>
                  <a:ext cx="126" cy="126"/>
                  <a:chOff x="791" y="3922"/>
                  <a:chExt cx="126" cy="126"/>
                </a:xfrm>
              </p:grpSpPr>
              <p:sp>
                <p:nvSpPr>
                  <p:cNvPr id="415801" name="Oval 108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2" name="Oval 108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1" name="Group 1083"/>
                <p:cNvGrpSpPr>
                  <a:grpSpLocks/>
                </p:cNvGrpSpPr>
                <p:nvPr/>
              </p:nvGrpSpPr>
              <p:grpSpPr bwMode="auto">
                <a:xfrm>
                  <a:off x="1024" y="1814"/>
                  <a:ext cx="126" cy="126"/>
                  <a:chOff x="791" y="3922"/>
                  <a:chExt cx="126" cy="126"/>
                </a:xfrm>
              </p:grpSpPr>
              <p:sp>
                <p:nvSpPr>
                  <p:cNvPr id="415804" name="Oval 1084"/>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5" name="Oval 1085"/>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2" name="Group 1086"/>
                <p:cNvGrpSpPr>
                  <a:grpSpLocks/>
                </p:cNvGrpSpPr>
                <p:nvPr/>
              </p:nvGrpSpPr>
              <p:grpSpPr bwMode="auto">
                <a:xfrm>
                  <a:off x="1029" y="2102"/>
                  <a:ext cx="126" cy="126"/>
                  <a:chOff x="791" y="3922"/>
                  <a:chExt cx="126" cy="126"/>
                </a:xfrm>
              </p:grpSpPr>
              <p:sp>
                <p:nvSpPr>
                  <p:cNvPr id="415807" name="Oval 108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08" name="Oval 108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3" name="Group 1089"/>
                <p:cNvGrpSpPr>
                  <a:grpSpLocks/>
                </p:cNvGrpSpPr>
                <p:nvPr/>
              </p:nvGrpSpPr>
              <p:grpSpPr bwMode="auto">
                <a:xfrm>
                  <a:off x="1025" y="2386"/>
                  <a:ext cx="126" cy="126"/>
                  <a:chOff x="791" y="3922"/>
                  <a:chExt cx="126" cy="126"/>
                </a:xfrm>
              </p:grpSpPr>
              <p:sp>
                <p:nvSpPr>
                  <p:cNvPr id="415810" name="Oval 109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1" name="Oval 109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4" name="Group 1092"/>
                <p:cNvGrpSpPr>
                  <a:grpSpLocks/>
                </p:cNvGrpSpPr>
                <p:nvPr/>
              </p:nvGrpSpPr>
              <p:grpSpPr bwMode="auto">
                <a:xfrm>
                  <a:off x="1028" y="2700"/>
                  <a:ext cx="126" cy="126"/>
                  <a:chOff x="791" y="3922"/>
                  <a:chExt cx="126" cy="126"/>
                </a:xfrm>
              </p:grpSpPr>
              <p:sp>
                <p:nvSpPr>
                  <p:cNvPr id="415813" name="Oval 109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4" name="Oval 109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25" name="Group 1095"/>
              <p:cNvGrpSpPr>
                <a:grpSpLocks/>
              </p:cNvGrpSpPr>
              <p:nvPr/>
            </p:nvGrpSpPr>
            <p:grpSpPr bwMode="auto">
              <a:xfrm>
                <a:off x="3135" y="1315"/>
                <a:ext cx="131" cy="1554"/>
                <a:chOff x="1024" y="1272"/>
                <a:chExt cx="131" cy="1554"/>
              </a:xfrm>
            </p:grpSpPr>
            <p:grpSp>
              <p:nvGrpSpPr>
                <p:cNvPr id="26" name="Group 1096"/>
                <p:cNvGrpSpPr>
                  <a:grpSpLocks/>
                </p:cNvGrpSpPr>
                <p:nvPr/>
              </p:nvGrpSpPr>
              <p:grpSpPr bwMode="auto">
                <a:xfrm>
                  <a:off x="1024" y="1272"/>
                  <a:ext cx="126" cy="126"/>
                  <a:chOff x="791" y="3922"/>
                  <a:chExt cx="126" cy="126"/>
                </a:xfrm>
              </p:grpSpPr>
              <p:sp>
                <p:nvSpPr>
                  <p:cNvPr id="415817" name="Oval 1097"/>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18" name="Oval 1098"/>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7" name="Group 1099"/>
                <p:cNvGrpSpPr>
                  <a:grpSpLocks/>
                </p:cNvGrpSpPr>
                <p:nvPr/>
              </p:nvGrpSpPr>
              <p:grpSpPr bwMode="auto">
                <a:xfrm>
                  <a:off x="1029" y="1540"/>
                  <a:ext cx="126" cy="126"/>
                  <a:chOff x="791" y="3922"/>
                  <a:chExt cx="126" cy="126"/>
                </a:xfrm>
              </p:grpSpPr>
              <p:sp>
                <p:nvSpPr>
                  <p:cNvPr id="415820" name="Oval 1100"/>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1" name="Oval 1101"/>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8" name="Group 1102"/>
                <p:cNvGrpSpPr>
                  <a:grpSpLocks/>
                </p:cNvGrpSpPr>
                <p:nvPr/>
              </p:nvGrpSpPr>
              <p:grpSpPr bwMode="auto">
                <a:xfrm>
                  <a:off x="1024" y="1814"/>
                  <a:ext cx="126" cy="126"/>
                  <a:chOff x="791" y="3922"/>
                  <a:chExt cx="126" cy="126"/>
                </a:xfrm>
              </p:grpSpPr>
              <p:sp>
                <p:nvSpPr>
                  <p:cNvPr id="415823" name="Oval 1103"/>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4" name="Oval 1104"/>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29" name="Group 1105"/>
                <p:cNvGrpSpPr>
                  <a:grpSpLocks/>
                </p:cNvGrpSpPr>
                <p:nvPr/>
              </p:nvGrpSpPr>
              <p:grpSpPr bwMode="auto">
                <a:xfrm>
                  <a:off x="1029" y="2102"/>
                  <a:ext cx="126" cy="126"/>
                  <a:chOff x="791" y="3922"/>
                  <a:chExt cx="126" cy="126"/>
                </a:xfrm>
              </p:grpSpPr>
              <p:sp>
                <p:nvSpPr>
                  <p:cNvPr id="415826" name="Oval 110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27" name="Oval 110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30" name="Group 1108"/>
                <p:cNvGrpSpPr>
                  <a:grpSpLocks/>
                </p:cNvGrpSpPr>
                <p:nvPr/>
              </p:nvGrpSpPr>
              <p:grpSpPr bwMode="auto">
                <a:xfrm>
                  <a:off x="1025" y="2386"/>
                  <a:ext cx="126" cy="126"/>
                  <a:chOff x="791" y="3922"/>
                  <a:chExt cx="126" cy="126"/>
                </a:xfrm>
              </p:grpSpPr>
              <p:sp>
                <p:nvSpPr>
                  <p:cNvPr id="415829" name="Oval 110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0" name="Oval 111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31" name="Group 1111"/>
                <p:cNvGrpSpPr>
                  <a:grpSpLocks/>
                </p:cNvGrpSpPr>
                <p:nvPr/>
              </p:nvGrpSpPr>
              <p:grpSpPr bwMode="auto">
                <a:xfrm>
                  <a:off x="1028" y="2700"/>
                  <a:ext cx="126" cy="126"/>
                  <a:chOff x="791" y="3922"/>
                  <a:chExt cx="126" cy="126"/>
                </a:xfrm>
              </p:grpSpPr>
              <p:sp>
                <p:nvSpPr>
                  <p:cNvPr id="415832" name="Oval 111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3" name="Oval 111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nvGrpSpPr>
              <p:cNvPr id="415841" name="Group 1114"/>
              <p:cNvGrpSpPr>
                <a:grpSpLocks/>
              </p:cNvGrpSpPr>
              <p:nvPr/>
            </p:nvGrpSpPr>
            <p:grpSpPr bwMode="auto">
              <a:xfrm>
                <a:off x="4459" y="1310"/>
                <a:ext cx="131" cy="1554"/>
                <a:chOff x="1024" y="1272"/>
                <a:chExt cx="131" cy="1554"/>
              </a:xfrm>
            </p:grpSpPr>
            <p:grpSp>
              <p:nvGrpSpPr>
                <p:cNvPr id="415844" name="Group 1115"/>
                <p:cNvGrpSpPr>
                  <a:grpSpLocks/>
                </p:cNvGrpSpPr>
                <p:nvPr/>
              </p:nvGrpSpPr>
              <p:grpSpPr bwMode="auto">
                <a:xfrm>
                  <a:off x="1024" y="1272"/>
                  <a:ext cx="126" cy="126"/>
                  <a:chOff x="791" y="3922"/>
                  <a:chExt cx="126" cy="126"/>
                </a:xfrm>
              </p:grpSpPr>
              <p:sp>
                <p:nvSpPr>
                  <p:cNvPr id="415836" name="Oval 1116"/>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37" name="Oval 1117"/>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47" name="Group 1118"/>
                <p:cNvGrpSpPr>
                  <a:grpSpLocks/>
                </p:cNvGrpSpPr>
                <p:nvPr/>
              </p:nvGrpSpPr>
              <p:grpSpPr bwMode="auto">
                <a:xfrm>
                  <a:off x="1029" y="1540"/>
                  <a:ext cx="126" cy="126"/>
                  <a:chOff x="791" y="3922"/>
                  <a:chExt cx="126" cy="126"/>
                </a:xfrm>
              </p:grpSpPr>
              <p:sp>
                <p:nvSpPr>
                  <p:cNvPr id="415839" name="Oval 1119"/>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0" name="Oval 1120"/>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50" name="Group 1121"/>
                <p:cNvGrpSpPr>
                  <a:grpSpLocks/>
                </p:cNvGrpSpPr>
                <p:nvPr/>
              </p:nvGrpSpPr>
              <p:grpSpPr bwMode="auto">
                <a:xfrm>
                  <a:off x="1024" y="1814"/>
                  <a:ext cx="126" cy="126"/>
                  <a:chOff x="791" y="3922"/>
                  <a:chExt cx="126" cy="126"/>
                </a:xfrm>
              </p:grpSpPr>
              <p:sp>
                <p:nvSpPr>
                  <p:cNvPr id="415842" name="Oval 1122"/>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3" name="Oval 1123"/>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53" name="Group 1124"/>
                <p:cNvGrpSpPr>
                  <a:grpSpLocks/>
                </p:cNvGrpSpPr>
                <p:nvPr/>
              </p:nvGrpSpPr>
              <p:grpSpPr bwMode="auto">
                <a:xfrm>
                  <a:off x="1029" y="2102"/>
                  <a:ext cx="126" cy="126"/>
                  <a:chOff x="791" y="3922"/>
                  <a:chExt cx="126" cy="126"/>
                </a:xfrm>
              </p:grpSpPr>
              <p:sp>
                <p:nvSpPr>
                  <p:cNvPr id="415845" name="Oval 1125"/>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6" name="Oval 1126"/>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54" name="Group 1127"/>
                <p:cNvGrpSpPr>
                  <a:grpSpLocks/>
                </p:cNvGrpSpPr>
                <p:nvPr/>
              </p:nvGrpSpPr>
              <p:grpSpPr bwMode="auto">
                <a:xfrm>
                  <a:off x="1025" y="2386"/>
                  <a:ext cx="126" cy="126"/>
                  <a:chOff x="791" y="3922"/>
                  <a:chExt cx="126" cy="126"/>
                </a:xfrm>
              </p:grpSpPr>
              <p:sp>
                <p:nvSpPr>
                  <p:cNvPr id="415848" name="Oval 1128"/>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49" name="Oval 1129"/>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nvGrpSpPr>
                <p:cNvPr id="415857" name="Group 1130"/>
                <p:cNvGrpSpPr>
                  <a:grpSpLocks/>
                </p:cNvGrpSpPr>
                <p:nvPr/>
              </p:nvGrpSpPr>
              <p:grpSpPr bwMode="auto">
                <a:xfrm>
                  <a:off x="1028" y="2700"/>
                  <a:ext cx="126" cy="126"/>
                  <a:chOff x="791" y="3922"/>
                  <a:chExt cx="126" cy="126"/>
                </a:xfrm>
              </p:grpSpPr>
              <p:sp>
                <p:nvSpPr>
                  <p:cNvPr id="415851" name="Oval 1131"/>
                  <p:cNvSpPr>
                    <a:spLocks noChangeArrowheads="1"/>
                  </p:cNvSpPr>
                  <p:nvPr/>
                </p:nvSpPr>
                <p:spPr bwMode="auto">
                  <a:xfrm>
                    <a:off x="826" y="3957"/>
                    <a:ext cx="56" cy="56"/>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415852" name="Oval 1132"/>
                  <p:cNvSpPr>
                    <a:spLocks noChangeArrowheads="1"/>
                  </p:cNvSpPr>
                  <p:nvPr/>
                </p:nvSpPr>
                <p:spPr bwMode="auto">
                  <a:xfrm>
                    <a:off x="791" y="3922"/>
                    <a:ext cx="126" cy="126"/>
                  </a:xfrm>
                  <a:prstGeom prst="ellipse">
                    <a:avLst/>
                  </a:prstGeom>
                  <a:noFill/>
                  <a:ln w="28575">
                    <a:solidFill>
                      <a:schemeClr val="bg1"/>
                    </a:solidFill>
                    <a:round/>
                    <a:headEnd type="none" w="sm" len="sm"/>
                    <a:tailEnd type="none" w="sm" len="sm"/>
                  </a:ln>
                  <a:effectLst/>
                </p:spPr>
                <p:txBody>
                  <a:bodyPr wrap="none" anchor="ctr"/>
                  <a:lstStyle/>
                  <a:p>
                    <a:endParaRPr lang="en-US"/>
                  </a:p>
                </p:txBody>
              </p:sp>
            </p:grpSp>
          </p:grpSp>
        </p:grpSp>
        <p:sp>
          <p:nvSpPr>
            <p:cNvPr id="415863" name="AutoShape 1143"/>
            <p:cNvSpPr>
              <a:spLocks noChangeArrowheads="1"/>
            </p:cNvSpPr>
            <p:nvPr/>
          </p:nvSpPr>
          <p:spPr bwMode="auto">
            <a:xfrm rot="-46010577">
              <a:off x="4259" y="1511"/>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4" name="AutoShape 1144"/>
            <p:cNvSpPr>
              <a:spLocks noChangeArrowheads="1"/>
            </p:cNvSpPr>
            <p:nvPr/>
          </p:nvSpPr>
          <p:spPr bwMode="auto">
            <a:xfrm rot="-35203260">
              <a:off x="2995" y="2839"/>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5" name="AutoShape 1145"/>
            <p:cNvSpPr>
              <a:spLocks noChangeArrowheads="1"/>
            </p:cNvSpPr>
            <p:nvPr/>
          </p:nvSpPr>
          <p:spPr bwMode="auto">
            <a:xfrm rot="-40528539">
              <a:off x="4291" y="2807"/>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15866" name="AutoShape 1146"/>
            <p:cNvSpPr>
              <a:spLocks noChangeArrowheads="1"/>
            </p:cNvSpPr>
            <p:nvPr/>
          </p:nvSpPr>
          <p:spPr bwMode="auto">
            <a:xfrm rot="-29728539">
              <a:off x="2979" y="1487"/>
              <a:ext cx="476" cy="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graphicFrame>
        <p:nvGraphicFramePr>
          <p:cNvPr id="415868" name="Object 1148"/>
          <p:cNvGraphicFramePr>
            <a:graphicFrameLocks noChangeAspect="1"/>
          </p:cNvGraphicFramePr>
          <p:nvPr/>
        </p:nvGraphicFramePr>
        <p:xfrm>
          <a:off x="6610784" y="857786"/>
          <a:ext cx="2036762" cy="474663"/>
        </p:xfrm>
        <a:graphic>
          <a:graphicData uri="http://schemas.openxmlformats.org/presentationml/2006/ole">
            <p:oleObj spid="_x0000_s721923" name="Equation" r:id="rId4" imgW="1091880" imgH="253800" progId="Equation.DSMT4">
              <p:embed/>
            </p:oleObj>
          </a:graphicData>
        </a:graphic>
      </p:graphicFrame>
      <p:graphicFrame>
        <p:nvGraphicFramePr>
          <p:cNvPr id="415869" name="Object 1149"/>
          <p:cNvGraphicFramePr>
            <a:graphicFrameLocks noChangeAspect="1"/>
          </p:cNvGraphicFramePr>
          <p:nvPr/>
        </p:nvGraphicFramePr>
        <p:xfrm>
          <a:off x="7247371" y="1280061"/>
          <a:ext cx="849313" cy="406400"/>
        </p:xfrm>
        <a:graphic>
          <a:graphicData uri="http://schemas.openxmlformats.org/presentationml/2006/ole">
            <p:oleObj spid="_x0000_s721924" name="Equation" r:id="rId5" imgW="533160" imgH="253800" progId="Equation.DSMT4">
              <p:embed/>
            </p:oleObj>
          </a:graphicData>
        </a:graphic>
      </p:graphicFrame>
      <p:sp>
        <p:nvSpPr>
          <p:cNvPr id="415870" name="Text Box 1150"/>
          <p:cNvSpPr txBox="1">
            <a:spLocks noChangeArrowheads="1"/>
          </p:cNvSpPr>
          <p:nvPr/>
        </p:nvSpPr>
        <p:spPr bwMode="auto">
          <a:xfrm>
            <a:off x="1749488" y="3484852"/>
            <a:ext cx="954127"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Hence</a:t>
            </a:r>
            <a:endParaRPr lang="en-US" sz="2000" dirty="0">
              <a:solidFill>
                <a:schemeClr val="bg1"/>
              </a:solidFill>
            </a:endParaRPr>
          </a:p>
        </p:txBody>
      </p:sp>
      <p:sp>
        <p:nvSpPr>
          <p:cNvPr id="123" name="Slide Number Placeholder 12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45</a:t>
            </a:fld>
            <a:endParaRPr lang="en-US" kern="0" dirty="0" smtClean="0"/>
          </a:p>
        </p:txBody>
      </p:sp>
      <p:graphicFrame>
        <p:nvGraphicFramePr>
          <p:cNvPr id="721928" name="Object 8"/>
          <p:cNvGraphicFramePr>
            <a:graphicFrameLocks noChangeAspect="1"/>
          </p:cNvGraphicFramePr>
          <p:nvPr/>
        </p:nvGraphicFramePr>
        <p:xfrm>
          <a:off x="457200" y="5468485"/>
          <a:ext cx="3854450" cy="454025"/>
        </p:xfrm>
        <a:graphic>
          <a:graphicData uri="http://schemas.openxmlformats.org/presentationml/2006/ole">
            <p:oleObj spid="_x0000_s721928" name="Equation" r:id="rId6" imgW="2158920" imgH="253800" progId="Equation.DSMT4">
              <p:embed/>
            </p:oleObj>
          </a:graphicData>
        </a:graphic>
      </p:graphicFrame>
      <p:graphicFrame>
        <p:nvGraphicFramePr>
          <p:cNvPr id="721929" name="Object 9"/>
          <p:cNvGraphicFramePr>
            <a:graphicFrameLocks noChangeAspect="1"/>
          </p:cNvGraphicFramePr>
          <p:nvPr/>
        </p:nvGraphicFramePr>
        <p:xfrm>
          <a:off x="550409" y="3951515"/>
          <a:ext cx="3924300" cy="454025"/>
        </p:xfrm>
        <a:graphic>
          <a:graphicData uri="http://schemas.openxmlformats.org/presentationml/2006/ole">
            <p:oleObj spid="_x0000_s721929" name="Equation" r:id="rId7" imgW="2197080" imgH="253800" progId="Equation.DSMT4">
              <p:embed/>
            </p:oleObj>
          </a:graphicData>
        </a:graphic>
      </p:graphicFrame>
      <p:sp>
        <p:nvSpPr>
          <p:cNvPr id="124" name="TextBox 123"/>
          <p:cNvSpPr txBox="1"/>
          <p:nvPr/>
        </p:nvSpPr>
        <p:spPr>
          <a:xfrm>
            <a:off x="1957449" y="4921334"/>
            <a:ext cx="455574" cy="400110"/>
          </a:xfrm>
          <a:prstGeom prst="rect">
            <a:avLst/>
          </a:prstGeom>
          <a:noFill/>
        </p:spPr>
        <p:txBody>
          <a:bodyPr wrap="none" rtlCol="0">
            <a:spAutoFit/>
          </a:bodyPr>
          <a:lstStyle/>
          <a:p>
            <a:r>
              <a:rPr lang="en-US" sz="2000" dirty="0" smtClean="0">
                <a:solidFill>
                  <a:schemeClr val="bg1"/>
                </a:solidFill>
              </a:rPr>
              <a:t>so</a:t>
            </a:r>
            <a:endParaRPr lang="en-US" sz="2000" dirty="0">
              <a:solidFill>
                <a:schemeClr val="bg1"/>
              </a:solidFill>
            </a:endParaRPr>
          </a:p>
        </p:txBody>
      </p:sp>
      <p:graphicFrame>
        <p:nvGraphicFramePr>
          <p:cNvPr id="721930" name="Object 10"/>
          <p:cNvGraphicFramePr>
            <a:graphicFrameLocks noChangeAspect="1"/>
          </p:cNvGraphicFramePr>
          <p:nvPr/>
        </p:nvGraphicFramePr>
        <p:xfrm>
          <a:off x="387349" y="2097995"/>
          <a:ext cx="4043363" cy="742950"/>
        </p:xfrm>
        <a:graphic>
          <a:graphicData uri="http://schemas.openxmlformats.org/presentationml/2006/ole">
            <p:oleObj spid="_x0000_s721930" name="Equation" r:id="rId8" imgW="2070000" imgH="380880" progId="Equation.DSMT4">
              <p:embed/>
            </p:oleObj>
          </a:graphicData>
        </a:graphic>
      </p:graphicFrame>
      <p:sp>
        <p:nvSpPr>
          <p:cNvPr id="120" name="Text Box 1150"/>
          <p:cNvSpPr txBox="1">
            <a:spLocks noChangeArrowheads="1"/>
          </p:cNvSpPr>
          <p:nvPr/>
        </p:nvSpPr>
        <p:spPr bwMode="auto">
          <a:xfrm>
            <a:off x="1607975" y="1558080"/>
            <a:ext cx="1276739" cy="400110"/>
          </a:xfrm>
          <a:prstGeom prst="rect">
            <a:avLst/>
          </a:prstGeom>
          <a:noFill/>
          <a:ln w="12700">
            <a:noFill/>
            <a:miter lim="800000"/>
            <a:headEnd type="none" w="sm" len="sm"/>
            <a:tailEnd type="none" w="sm" len="sm"/>
          </a:ln>
          <a:effectLst/>
        </p:spPr>
        <p:txBody>
          <a:bodyPr wrap="square">
            <a:spAutoFit/>
          </a:bodyPr>
          <a:lstStyle/>
          <a:p>
            <a:r>
              <a:rPr lang="en-US" sz="2000" dirty="0" smtClean="0">
                <a:solidFill>
                  <a:schemeClr val="bg1"/>
                </a:solidFill>
              </a:rPr>
              <a:t>Recall:</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40" name="AutoShape 12"/>
          <p:cNvSpPr>
            <a:spLocks noChangeArrowheads="1"/>
          </p:cNvSpPr>
          <p:nvPr/>
        </p:nvSpPr>
        <p:spPr bwMode="auto">
          <a:xfrm>
            <a:off x="154378" y="1496291"/>
            <a:ext cx="8811491" cy="3384468"/>
          </a:xfrm>
          <a:prstGeom prst="roundRect">
            <a:avLst>
              <a:gd name="adj" fmla="val 16667"/>
            </a:avLst>
          </a:prstGeom>
          <a:solidFill>
            <a:srgbClr val="FFCCFF"/>
          </a:solidFill>
          <a:ln w="12700">
            <a:solidFill>
              <a:schemeClr val="bg2"/>
            </a:solidFill>
            <a:round/>
            <a:headEnd type="none" w="sm" len="sm"/>
            <a:tailEnd type="none" w="sm" len="sm"/>
          </a:ln>
          <a:effectLst/>
        </p:spPr>
        <p:txBody>
          <a:bodyPr wrap="none" anchor="ctr"/>
          <a:lstStyle/>
          <a:p>
            <a:endParaRPr lang="en-US"/>
          </a:p>
        </p:txBody>
      </p:sp>
      <p:sp>
        <p:nvSpPr>
          <p:cNvPr id="432130" name="Rectangle 2"/>
          <p:cNvSpPr>
            <a:spLocks noGrp="1" noChangeArrowheads="1"/>
          </p:cNvSpPr>
          <p:nvPr>
            <p:ph type="title" idx="4294967295"/>
          </p:nvPr>
        </p:nvSpPr>
        <p:spPr bwMode="auto">
          <a:xfrm>
            <a:off x="2251123" y="0"/>
            <a:ext cx="4495800" cy="68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9933"/>
                </a:solidFill>
              </a:rPr>
              <a:t>Example Summary</a:t>
            </a:r>
          </a:p>
        </p:txBody>
      </p:sp>
      <p:sp>
        <p:nvSpPr>
          <p:cNvPr id="432132" name="Text Box 4"/>
          <p:cNvSpPr txBox="1">
            <a:spLocks noChangeArrowheads="1"/>
          </p:cNvSpPr>
          <p:nvPr/>
        </p:nvSpPr>
        <p:spPr bwMode="auto">
          <a:xfrm>
            <a:off x="203200" y="1755700"/>
            <a:ext cx="4908550" cy="457200"/>
          </a:xfrm>
          <a:prstGeom prst="rect">
            <a:avLst/>
          </a:prstGeom>
          <a:noFill/>
          <a:ln w="12700">
            <a:noFill/>
            <a:miter lim="800000"/>
            <a:headEnd type="none" w="sm" len="sm"/>
            <a:tailEnd type="none" w="sm" len="sm"/>
          </a:ln>
          <a:effectLst/>
        </p:spPr>
        <p:txBody>
          <a:bodyPr wrap="none">
            <a:spAutoFit/>
          </a:bodyPr>
          <a:lstStyle/>
          <a:p>
            <a:r>
              <a:rPr lang="en-US" sz="2000">
                <a:solidFill>
                  <a:schemeClr val="bg2"/>
                </a:solidFill>
              </a:rPr>
              <a:t>Voltage drop </a:t>
            </a:r>
            <a:r>
              <a:rPr lang="en-US" sz="2400">
                <a:solidFill>
                  <a:schemeClr val="bg2"/>
                </a:solidFill>
                <a:latin typeface="Handscript SF" pitchFamily="2" charset="0"/>
              </a:rPr>
              <a:t>V</a:t>
            </a:r>
            <a:r>
              <a:rPr lang="en-US" sz="2400">
                <a:solidFill>
                  <a:schemeClr val="bg2"/>
                </a:solidFill>
                <a:latin typeface="Times New Roman" pitchFamily="18" charset="0"/>
              </a:rPr>
              <a:t>(</a:t>
            </a:r>
            <a:r>
              <a:rPr lang="en-US" sz="2400" i="1">
                <a:solidFill>
                  <a:schemeClr val="bg2"/>
                </a:solidFill>
                <a:latin typeface="Times New Roman" pitchFamily="18" charset="0"/>
              </a:rPr>
              <a:t>t</a:t>
            </a:r>
            <a:r>
              <a:rPr lang="en-US" sz="2400">
                <a:solidFill>
                  <a:schemeClr val="bg2"/>
                </a:solidFill>
                <a:latin typeface="Times New Roman" pitchFamily="18" charset="0"/>
              </a:rPr>
              <a:t>)</a:t>
            </a:r>
            <a:r>
              <a:rPr lang="en-US" sz="2000">
                <a:solidFill>
                  <a:schemeClr val="bg2"/>
                </a:solidFill>
              </a:rPr>
              <a:t> around the closed path:</a:t>
            </a:r>
          </a:p>
        </p:txBody>
      </p:sp>
      <p:sp>
        <p:nvSpPr>
          <p:cNvPr id="432133" name="Text Box 5"/>
          <p:cNvSpPr txBox="1">
            <a:spLocks noChangeArrowheads="1"/>
          </p:cNvSpPr>
          <p:nvPr/>
        </p:nvSpPr>
        <p:spPr bwMode="auto">
          <a:xfrm>
            <a:off x="196850" y="4092500"/>
            <a:ext cx="4019550"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2"/>
                </a:solidFill>
              </a:rPr>
              <a:t>EMF drop around the closed path:</a:t>
            </a:r>
          </a:p>
        </p:txBody>
      </p:sp>
      <p:sp>
        <p:nvSpPr>
          <p:cNvPr id="432134" name="Text Box 6"/>
          <p:cNvSpPr txBox="1">
            <a:spLocks noChangeArrowheads="1"/>
          </p:cNvSpPr>
          <p:nvPr/>
        </p:nvSpPr>
        <p:spPr bwMode="auto">
          <a:xfrm>
            <a:off x="190500" y="3005513"/>
            <a:ext cx="29622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2"/>
                </a:solidFill>
              </a:rPr>
              <a:t>Electric field on the path:</a:t>
            </a:r>
          </a:p>
        </p:txBody>
      </p:sp>
      <p:graphicFrame>
        <p:nvGraphicFramePr>
          <p:cNvPr id="432136" name="Object 8"/>
          <p:cNvGraphicFramePr>
            <a:graphicFrameLocks noChangeAspect="1"/>
          </p:cNvGraphicFramePr>
          <p:nvPr/>
        </p:nvGraphicFramePr>
        <p:xfrm>
          <a:off x="3287713" y="2825508"/>
          <a:ext cx="2846387" cy="766763"/>
        </p:xfrm>
        <a:graphic>
          <a:graphicData uri="http://schemas.openxmlformats.org/presentationml/2006/ole">
            <p:oleObj spid="_x0000_s432136" name="Equation" r:id="rId4" imgW="1460160" imgH="393480" progId="Equation.DSMT4">
              <p:embed/>
            </p:oleObj>
          </a:graphicData>
        </a:graphic>
      </p:graphicFrame>
      <p:graphicFrame>
        <p:nvGraphicFramePr>
          <p:cNvPr id="432138" name="Object 10"/>
          <p:cNvGraphicFramePr>
            <a:graphicFrameLocks noChangeAspect="1"/>
          </p:cNvGraphicFramePr>
          <p:nvPr/>
        </p:nvGraphicFramePr>
        <p:xfrm>
          <a:off x="4221163" y="4097338"/>
          <a:ext cx="4589462" cy="454025"/>
        </p:xfrm>
        <a:graphic>
          <a:graphicData uri="http://schemas.openxmlformats.org/presentationml/2006/ole">
            <p:oleObj spid="_x0000_s432138" name="Equation" r:id="rId5" imgW="2311200" imgH="228600" progId="Equation.DSMT4">
              <p:embed/>
            </p:oleObj>
          </a:graphicData>
        </a:graphic>
      </p:graphicFrame>
      <p:graphicFrame>
        <p:nvGraphicFramePr>
          <p:cNvPr id="432139" name="Object 11"/>
          <p:cNvGraphicFramePr>
            <a:graphicFrameLocks noChangeAspect="1"/>
          </p:cNvGraphicFramePr>
          <p:nvPr/>
        </p:nvGraphicFramePr>
        <p:xfrm>
          <a:off x="5232400" y="1744588"/>
          <a:ext cx="2971800" cy="508000"/>
        </p:xfrm>
        <a:graphic>
          <a:graphicData uri="http://schemas.openxmlformats.org/presentationml/2006/ole">
            <p:oleObj spid="_x0000_s432139" name="Equation" r:id="rId6" imgW="1485720" imgH="253800" progId="Equation.DSMT4">
              <p:embed/>
            </p:oleObj>
          </a:graphicData>
        </a:graphic>
      </p:graphicFrame>
      <p:sp>
        <p:nvSpPr>
          <p:cNvPr id="14" name="Slide Number Placeholder 1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46</a:t>
            </a:fld>
            <a:endParaRPr lang="en-US" kern="0" dirty="0" smtClean="0"/>
          </a:p>
        </p:txBody>
      </p:sp>
      <p:sp>
        <p:nvSpPr>
          <p:cNvPr id="11" name="TextBox 10"/>
          <p:cNvSpPr txBox="1"/>
          <p:nvPr/>
        </p:nvSpPr>
        <p:spPr>
          <a:xfrm>
            <a:off x="1219200" y="5355771"/>
            <a:ext cx="7162800" cy="646331"/>
          </a:xfrm>
          <a:prstGeom prst="rect">
            <a:avLst/>
          </a:prstGeom>
          <a:noFill/>
        </p:spPr>
        <p:txBody>
          <a:bodyPr wrap="square" rtlCol="0">
            <a:spAutoFit/>
          </a:bodyPr>
          <a:lstStyle/>
          <a:p>
            <a:r>
              <a:rPr lang="en-US" b="1" dirty="0" smtClean="0">
                <a:solidFill>
                  <a:schemeClr val="bg1"/>
                </a:solidFill>
              </a:rPr>
              <a:t>Note: </a:t>
            </a:r>
            <a:r>
              <a:rPr lang="en-US" dirty="0" smtClean="0">
                <a:solidFill>
                  <a:schemeClr val="bg1"/>
                </a:solidFill>
              </a:rPr>
              <a:t>These results can be obtained using </a:t>
            </a:r>
            <a:r>
              <a:rPr lang="en-US" u="sng" dirty="0" smtClean="0">
                <a:solidFill>
                  <a:schemeClr val="bg1"/>
                </a:solidFill>
              </a:rPr>
              <a:t>either</a:t>
            </a:r>
            <a:r>
              <a:rPr lang="en-US" dirty="0" smtClean="0">
                <a:solidFill>
                  <a:schemeClr val="bg1"/>
                </a:solidFill>
              </a:rPr>
              <a:t> the voltage or the EMF forms of Faraday’s law.</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2834020" y="0"/>
            <a:ext cx="30289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a:t>
            </a:r>
          </a:p>
        </p:txBody>
      </p:sp>
      <p:graphicFrame>
        <p:nvGraphicFramePr>
          <p:cNvPr id="562176" name="Object 0"/>
          <p:cNvGraphicFramePr>
            <a:graphicFrameLocks noChangeAspect="1"/>
          </p:cNvGraphicFramePr>
          <p:nvPr/>
        </p:nvGraphicFramePr>
        <p:xfrm>
          <a:off x="3897138" y="4444113"/>
          <a:ext cx="2036762" cy="474662"/>
        </p:xfrm>
        <a:graphic>
          <a:graphicData uri="http://schemas.openxmlformats.org/presentationml/2006/ole">
            <p:oleObj spid="_x0000_s562176" name="Equation" r:id="rId4" imgW="1091880" imgH="253800" progId="Equation.DSMT4">
              <p:embed/>
            </p:oleObj>
          </a:graphicData>
        </a:graphic>
      </p:graphicFrame>
      <p:grpSp>
        <p:nvGrpSpPr>
          <p:cNvPr id="388176" name="Group 80"/>
          <p:cNvGrpSpPr>
            <a:grpSpLocks/>
          </p:cNvGrpSpPr>
          <p:nvPr/>
        </p:nvGrpSpPr>
        <p:grpSpPr bwMode="auto">
          <a:xfrm>
            <a:off x="2155825" y="1917813"/>
            <a:ext cx="4190999" cy="1819275"/>
            <a:chOff x="1358" y="1425"/>
            <a:chExt cx="2640" cy="1146"/>
          </a:xfrm>
        </p:grpSpPr>
        <p:sp>
          <p:nvSpPr>
            <p:cNvPr id="388142" name="Oval 46"/>
            <p:cNvSpPr>
              <a:spLocks noChangeArrowheads="1"/>
            </p:cNvSpPr>
            <p:nvPr/>
          </p:nvSpPr>
          <p:spPr bwMode="auto">
            <a:xfrm>
              <a:off x="2336" y="1425"/>
              <a:ext cx="1146" cy="1146"/>
            </a:xfrm>
            <a:prstGeom prst="ellipse">
              <a:avLst/>
            </a:prstGeom>
            <a:noFill/>
            <a:ln w="28575">
              <a:solidFill>
                <a:srgbClr val="FF9900"/>
              </a:solidFill>
              <a:round/>
              <a:headEnd/>
              <a:tailEnd/>
            </a:ln>
            <a:effectLst/>
          </p:spPr>
          <p:txBody>
            <a:bodyPr/>
            <a:lstStyle/>
            <a:p>
              <a:endParaRPr lang="en-US"/>
            </a:p>
          </p:txBody>
        </p:sp>
        <p:sp>
          <p:nvSpPr>
            <p:cNvPr id="388143" name="Rectangle 47"/>
            <p:cNvSpPr>
              <a:spLocks noChangeArrowheads="1"/>
            </p:cNvSpPr>
            <p:nvPr/>
          </p:nvSpPr>
          <p:spPr bwMode="auto">
            <a:xfrm>
              <a:off x="1844" y="1881"/>
              <a:ext cx="90" cy="228"/>
            </a:xfrm>
            <a:prstGeom prst="rect">
              <a:avLst/>
            </a:prstGeom>
            <a:noFill/>
            <a:ln w="9525">
              <a:noFill/>
              <a:miter lim="800000"/>
              <a:headEnd/>
              <a:tailEnd/>
            </a:ln>
            <a:effectLst/>
          </p:spPr>
          <p:txBody>
            <a:bodyPr/>
            <a:lstStyle/>
            <a:p>
              <a:endParaRPr lang="en-US"/>
            </a:p>
          </p:txBody>
        </p:sp>
        <p:sp>
          <p:nvSpPr>
            <p:cNvPr id="388144" name="Line 48"/>
            <p:cNvSpPr>
              <a:spLocks noChangeShapeType="1"/>
            </p:cNvSpPr>
            <p:nvPr/>
          </p:nvSpPr>
          <p:spPr bwMode="auto">
            <a:xfrm>
              <a:off x="1940" y="1953"/>
              <a:ext cx="396" cy="0"/>
            </a:xfrm>
            <a:prstGeom prst="line">
              <a:avLst/>
            </a:prstGeom>
            <a:noFill/>
            <a:ln w="28575">
              <a:solidFill>
                <a:srgbClr val="FF9900"/>
              </a:solidFill>
              <a:round/>
              <a:headEnd/>
              <a:tailEnd/>
            </a:ln>
            <a:effectLst/>
          </p:spPr>
          <p:txBody>
            <a:bodyPr/>
            <a:lstStyle/>
            <a:p>
              <a:endParaRPr lang="en-US"/>
            </a:p>
          </p:txBody>
        </p:sp>
        <p:sp>
          <p:nvSpPr>
            <p:cNvPr id="388145" name="Line 49"/>
            <p:cNvSpPr>
              <a:spLocks noChangeShapeType="1"/>
            </p:cNvSpPr>
            <p:nvPr/>
          </p:nvSpPr>
          <p:spPr bwMode="auto">
            <a:xfrm>
              <a:off x="1937" y="2031"/>
              <a:ext cx="396" cy="0"/>
            </a:xfrm>
            <a:prstGeom prst="line">
              <a:avLst/>
            </a:prstGeom>
            <a:noFill/>
            <a:ln w="28575">
              <a:solidFill>
                <a:srgbClr val="FF9900"/>
              </a:solidFill>
              <a:round/>
              <a:headEnd/>
              <a:tailEnd/>
            </a:ln>
            <a:effectLst/>
          </p:spPr>
          <p:txBody>
            <a:bodyPr/>
            <a:lstStyle/>
            <a:p>
              <a:endParaRPr lang="en-US"/>
            </a:p>
          </p:txBody>
        </p:sp>
        <p:sp>
          <p:nvSpPr>
            <p:cNvPr id="388146" name="Rectangle 50"/>
            <p:cNvSpPr>
              <a:spLocks noChangeArrowheads="1"/>
            </p:cNvSpPr>
            <p:nvPr/>
          </p:nvSpPr>
          <p:spPr bwMode="auto">
            <a:xfrm>
              <a:off x="2204" y="1958"/>
              <a:ext cx="246" cy="68"/>
            </a:xfrm>
            <a:prstGeom prst="rect">
              <a:avLst/>
            </a:prstGeom>
            <a:solidFill>
              <a:srgbClr val="FFFFFF"/>
            </a:solidFill>
            <a:ln w="9525">
              <a:noFill/>
              <a:miter lim="800000"/>
              <a:headEnd/>
              <a:tailEnd/>
            </a:ln>
            <a:effectLst/>
          </p:spPr>
          <p:txBody>
            <a:bodyPr/>
            <a:lstStyle/>
            <a:p>
              <a:endParaRPr lang="en-US"/>
            </a:p>
          </p:txBody>
        </p:sp>
        <p:sp>
          <p:nvSpPr>
            <p:cNvPr id="388148" name="Text Box 52"/>
            <p:cNvSpPr txBox="1">
              <a:spLocks noChangeArrowheads="1"/>
            </p:cNvSpPr>
            <p:nvPr/>
          </p:nvSpPr>
          <p:spPr bwMode="auto">
            <a:xfrm>
              <a:off x="3558" y="1876"/>
              <a:ext cx="382" cy="275"/>
            </a:xfrm>
            <a:prstGeom prst="rect">
              <a:avLst/>
            </a:prstGeom>
            <a:noFill/>
            <a:ln w="9525">
              <a:noFill/>
              <a:miter lim="800000"/>
              <a:headEnd/>
              <a:tailEnd/>
            </a:ln>
            <a:effectLst/>
          </p:spPr>
          <p:txBody>
            <a:bodyPr/>
            <a:lstStyle/>
            <a:p>
              <a:pPr algn="ctr"/>
              <a:r>
                <a:rPr lang="en-US" i="1" dirty="0">
                  <a:solidFill>
                    <a:schemeClr val="bg2"/>
                  </a:solidFill>
                  <a:latin typeface="Times New Roman" pitchFamily="18" charset="0"/>
                </a:rPr>
                <a:t>V</a:t>
              </a:r>
              <a:r>
                <a:rPr lang="en-US" baseline="-25000" dirty="0">
                  <a:solidFill>
                    <a:schemeClr val="bg2"/>
                  </a:solidFill>
                  <a:latin typeface="Times New Roman" pitchFamily="18" charset="0"/>
                </a:rPr>
                <a:t>0</a:t>
              </a:r>
              <a:endParaRPr lang="en-US" baseline="-25000" dirty="0">
                <a:solidFill>
                  <a:schemeClr val="bg2"/>
                </a:solidFill>
              </a:endParaRPr>
            </a:p>
          </p:txBody>
        </p:sp>
        <p:sp>
          <p:nvSpPr>
            <p:cNvPr id="388149" name="Line 53"/>
            <p:cNvSpPr>
              <a:spLocks noChangeShapeType="1"/>
            </p:cNvSpPr>
            <p:nvPr/>
          </p:nvSpPr>
          <p:spPr bwMode="auto">
            <a:xfrm flipV="1">
              <a:off x="2894" y="1575"/>
              <a:ext cx="402" cy="426"/>
            </a:xfrm>
            <a:prstGeom prst="line">
              <a:avLst/>
            </a:prstGeom>
            <a:noFill/>
            <a:ln w="9525">
              <a:solidFill>
                <a:schemeClr val="bg1"/>
              </a:solidFill>
              <a:round/>
              <a:headEnd/>
              <a:tailEnd type="triangle" w="med" len="med"/>
            </a:ln>
            <a:effectLst/>
          </p:spPr>
          <p:txBody>
            <a:bodyPr/>
            <a:lstStyle/>
            <a:p>
              <a:endParaRPr lang="en-US"/>
            </a:p>
          </p:txBody>
        </p:sp>
        <p:sp>
          <p:nvSpPr>
            <p:cNvPr id="388150" name="Text Box 54"/>
            <p:cNvSpPr txBox="1">
              <a:spLocks noChangeArrowheads="1"/>
            </p:cNvSpPr>
            <p:nvPr/>
          </p:nvSpPr>
          <p:spPr bwMode="auto">
            <a:xfrm>
              <a:off x="3140" y="1701"/>
              <a:ext cx="252" cy="198"/>
            </a:xfrm>
            <a:prstGeom prst="rect">
              <a:avLst/>
            </a:prstGeom>
            <a:noFill/>
            <a:ln w="9525">
              <a:noFill/>
              <a:miter lim="800000"/>
              <a:headEnd/>
              <a:tailEnd/>
            </a:ln>
            <a:effectLst/>
          </p:spPr>
          <p:txBody>
            <a:bodyPr/>
            <a:lstStyle/>
            <a:p>
              <a:r>
                <a:rPr lang="en-US" i="1">
                  <a:solidFill>
                    <a:schemeClr val="bg2"/>
                  </a:solidFill>
                  <a:latin typeface="Times New Roman" pitchFamily="18" charset="0"/>
                </a:rPr>
                <a:t>a</a:t>
              </a:r>
              <a:endParaRPr lang="en-US">
                <a:solidFill>
                  <a:schemeClr val="bg2"/>
                </a:solidFill>
              </a:endParaRPr>
            </a:p>
          </p:txBody>
        </p:sp>
        <p:sp>
          <p:nvSpPr>
            <p:cNvPr id="388151" name="Line 55"/>
            <p:cNvSpPr>
              <a:spLocks noChangeShapeType="1"/>
            </p:cNvSpPr>
            <p:nvPr/>
          </p:nvSpPr>
          <p:spPr bwMode="auto">
            <a:xfrm>
              <a:off x="2894" y="2001"/>
              <a:ext cx="258" cy="0"/>
            </a:xfrm>
            <a:prstGeom prst="line">
              <a:avLst/>
            </a:prstGeom>
            <a:noFill/>
            <a:ln w="9525">
              <a:solidFill>
                <a:schemeClr val="bg1"/>
              </a:solidFill>
              <a:round/>
              <a:headEnd/>
              <a:tailEnd type="triangle" w="med" len="med"/>
            </a:ln>
            <a:effectLst/>
          </p:spPr>
          <p:txBody>
            <a:bodyPr/>
            <a:lstStyle/>
            <a:p>
              <a:endParaRPr lang="en-US"/>
            </a:p>
          </p:txBody>
        </p:sp>
        <p:sp>
          <p:nvSpPr>
            <p:cNvPr id="388152" name="Line 56"/>
            <p:cNvSpPr>
              <a:spLocks noChangeShapeType="1"/>
            </p:cNvSpPr>
            <p:nvPr/>
          </p:nvSpPr>
          <p:spPr bwMode="auto">
            <a:xfrm flipV="1">
              <a:off x="2888" y="1725"/>
              <a:ext cx="0" cy="276"/>
            </a:xfrm>
            <a:prstGeom prst="line">
              <a:avLst/>
            </a:prstGeom>
            <a:noFill/>
            <a:ln w="9525">
              <a:solidFill>
                <a:schemeClr val="bg1"/>
              </a:solidFill>
              <a:round/>
              <a:headEnd/>
              <a:tailEnd type="triangle" w="med" len="med"/>
            </a:ln>
            <a:effectLst/>
          </p:spPr>
          <p:txBody>
            <a:bodyPr/>
            <a:lstStyle/>
            <a:p>
              <a:endParaRPr lang="en-US"/>
            </a:p>
          </p:txBody>
        </p:sp>
        <p:sp>
          <p:nvSpPr>
            <p:cNvPr id="388153" name="Text Box 57"/>
            <p:cNvSpPr txBox="1">
              <a:spLocks noChangeArrowheads="1"/>
            </p:cNvSpPr>
            <p:nvPr/>
          </p:nvSpPr>
          <p:spPr bwMode="auto">
            <a:xfrm>
              <a:off x="2726" y="1484"/>
              <a:ext cx="312" cy="258"/>
            </a:xfrm>
            <a:prstGeom prst="rect">
              <a:avLst/>
            </a:prstGeom>
            <a:noFill/>
            <a:ln w="9525">
              <a:noFill/>
              <a:miter lim="800000"/>
              <a:headEnd/>
              <a:tailEnd/>
            </a:ln>
            <a:effectLst/>
          </p:spPr>
          <p:txBody>
            <a:bodyPr/>
            <a:lstStyle/>
            <a:p>
              <a:pPr algn="ctr"/>
              <a:r>
                <a:rPr lang="en-US" sz="1600" i="1" dirty="0">
                  <a:solidFill>
                    <a:schemeClr val="bg2"/>
                  </a:solidFill>
                  <a:latin typeface="Times New Roman" pitchFamily="18" charset="0"/>
                </a:rPr>
                <a:t>y</a:t>
              </a:r>
              <a:endParaRPr lang="en-US" sz="1600" dirty="0">
                <a:solidFill>
                  <a:schemeClr val="bg2"/>
                </a:solidFill>
              </a:endParaRPr>
            </a:p>
          </p:txBody>
        </p:sp>
        <p:sp>
          <p:nvSpPr>
            <p:cNvPr id="388154" name="Text Box 58"/>
            <p:cNvSpPr txBox="1">
              <a:spLocks noChangeArrowheads="1"/>
            </p:cNvSpPr>
            <p:nvPr/>
          </p:nvSpPr>
          <p:spPr bwMode="auto">
            <a:xfrm>
              <a:off x="3126" y="1886"/>
              <a:ext cx="252" cy="198"/>
            </a:xfrm>
            <a:prstGeom prst="rect">
              <a:avLst/>
            </a:prstGeom>
            <a:noFill/>
            <a:ln w="9525">
              <a:noFill/>
              <a:miter lim="800000"/>
              <a:headEnd/>
              <a:tailEnd/>
            </a:ln>
            <a:effectLst/>
          </p:spPr>
          <p:txBody>
            <a:bodyPr/>
            <a:lstStyle/>
            <a:p>
              <a:pPr algn="ctr"/>
              <a:r>
                <a:rPr lang="en-US" sz="1600" i="1" dirty="0">
                  <a:solidFill>
                    <a:schemeClr val="bg2"/>
                  </a:solidFill>
                  <a:latin typeface="Times New Roman" pitchFamily="18" charset="0"/>
                </a:rPr>
                <a:t>x</a:t>
              </a:r>
              <a:endParaRPr lang="en-US" sz="1600" dirty="0">
                <a:solidFill>
                  <a:schemeClr val="bg2"/>
                </a:solidFill>
              </a:endParaRPr>
            </a:p>
          </p:txBody>
        </p:sp>
        <p:sp>
          <p:nvSpPr>
            <p:cNvPr id="388155" name="Text Box 59"/>
            <p:cNvSpPr txBox="1">
              <a:spLocks noChangeArrowheads="1"/>
            </p:cNvSpPr>
            <p:nvPr/>
          </p:nvSpPr>
          <p:spPr bwMode="auto">
            <a:xfrm>
              <a:off x="1358" y="2241"/>
              <a:ext cx="871" cy="234"/>
            </a:xfrm>
            <a:prstGeom prst="rect">
              <a:avLst/>
            </a:prstGeom>
            <a:noFill/>
            <a:ln w="9525">
              <a:noFill/>
              <a:miter lim="800000"/>
              <a:headEnd/>
              <a:tailEnd/>
            </a:ln>
            <a:effectLst/>
          </p:spPr>
          <p:txBody>
            <a:bodyPr/>
            <a:lstStyle/>
            <a:p>
              <a:r>
                <a:rPr lang="en-US" dirty="0">
                  <a:solidFill>
                    <a:schemeClr val="bg2"/>
                  </a:solidFill>
                </a:rPr>
                <a:t>V</a:t>
              </a:r>
              <a:r>
                <a:rPr lang="en-US" dirty="0" smtClean="0">
                  <a:solidFill>
                    <a:schemeClr val="bg2"/>
                  </a:solidFill>
                </a:rPr>
                <a:t>oltmeter</a:t>
              </a:r>
              <a:endParaRPr lang="en-US" dirty="0">
                <a:solidFill>
                  <a:schemeClr val="bg2"/>
                </a:solidFill>
              </a:endParaRPr>
            </a:p>
          </p:txBody>
        </p:sp>
        <p:sp>
          <p:nvSpPr>
            <p:cNvPr id="388156" name="Text Box 60"/>
            <p:cNvSpPr txBox="1">
              <a:spLocks noChangeArrowheads="1"/>
            </p:cNvSpPr>
            <p:nvPr/>
          </p:nvSpPr>
          <p:spPr bwMode="auto">
            <a:xfrm>
              <a:off x="1925" y="1983"/>
              <a:ext cx="204" cy="231"/>
            </a:xfrm>
            <a:prstGeom prst="rect">
              <a:avLst/>
            </a:prstGeom>
            <a:noFill/>
            <a:ln w="9525">
              <a:noFill/>
              <a:miter lim="800000"/>
              <a:headEnd/>
              <a:tailEnd/>
            </a:ln>
            <a:effectLst/>
          </p:spPr>
          <p:txBody>
            <a:bodyPr/>
            <a:lstStyle/>
            <a:p>
              <a:pPr algn="ctr"/>
              <a:r>
                <a:rPr lang="en-US" dirty="0">
                  <a:solidFill>
                    <a:schemeClr val="bg2"/>
                  </a:solidFill>
                  <a:latin typeface="Times New Roman" pitchFamily="18" charset="0"/>
                </a:rPr>
                <a:t>-</a:t>
              </a:r>
              <a:endParaRPr lang="en-US" dirty="0">
                <a:solidFill>
                  <a:schemeClr val="bg2"/>
                </a:solidFill>
              </a:endParaRPr>
            </a:p>
          </p:txBody>
        </p:sp>
        <p:sp>
          <p:nvSpPr>
            <p:cNvPr id="388157" name="Text Box 61"/>
            <p:cNvSpPr txBox="1">
              <a:spLocks noChangeArrowheads="1"/>
            </p:cNvSpPr>
            <p:nvPr/>
          </p:nvSpPr>
          <p:spPr bwMode="auto">
            <a:xfrm>
              <a:off x="3770" y="1759"/>
              <a:ext cx="204" cy="223"/>
            </a:xfrm>
            <a:prstGeom prst="rect">
              <a:avLst/>
            </a:prstGeom>
            <a:noFill/>
            <a:ln w="9525">
              <a:noFill/>
              <a:miter lim="800000"/>
              <a:headEnd/>
              <a:tailEnd/>
            </a:ln>
            <a:effectLst/>
          </p:spPr>
          <p:txBody>
            <a:bodyPr/>
            <a:lstStyle/>
            <a:p>
              <a:r>
                <a:rPr lang="en-US" sz="1600" dirty="0">
                  <a:solidFill>
                    <a:schemeClr val="bg2"/>
                  </a:solidFill>
                  <a:latin typeface="Times New Roman" pitchFamily="18" charset="0"/>
                </a:rPr>
                <a:t>+</a:t>
              </a:r>
              <a:endParaRPr lang="en-US" sz="1600" dirty="0">
                <a:solidFill>
                  <a:schemeClr val="bg2"/>
                </a:solidFill>
              </a:endParaRPr>
            </a:p>
          </p:txBody>
        </p:sp>
        <p:sp>
          <p:nvSpPr>
            <p:cNvPr id="388158" name="Text Box 62"/>
            <p:cNvSpPr txBox="1">
              <a:spLocks noChangeArrowheads="1"/>
            </p:cNvSpPr>
            <p:nvPr/>
          </p:nvSpPr>
          <p:spPr bwMode="auto">
            <a:xfrm>
              <a:off x="1922" y="1743"/>
              <a:ext cx="204" cy="224"/>
            </a:xfrm>
            <a:prstGeom prst="rect">
              <a:avLst/>
            </a:prstGeom>
            <a:noFill/>
            <a:ln w="9525">
              <a:noFill/>
              <a:miter lim="800000"/>
              <a:headEnd/>
              <a:tailEnd/>
            </a:ln>
            <a:effectLst/>
          </p:spPr>
          <p:txBody>
            <a:bodyPr/>
            <a:lstStyle/>
            <a:p>
              <a:pPr algn="ctr"/>
              <a:r>
                <a:rPr lang="en-US" dirty="0">
                  <a:solidFill>
                    <a:schemeClr val="bg2"/>
                  </a:solidFill>
                  <a:latin typeface="Times New Roman" pitchFamily="18" charset="0"/>
                </a:rPr>
                <a:t>+</a:t>
              </a:r>
              <a:endParaRPr lang="en-US" dirty="0">
                <a:solidFill>
                  <a:schemeClr val="bg2"/>
                </a:solidFill>
              </a:endParaRPr>
            </a:p>
          </p:txBody>
        </p:sp>
        <p:sp>
          <p:nvSpPr>
            <p:cNvPr id="388159" name="Text Box 63"/>
            <p:cNvSpPr txBox="1">
              <a:spLocks noChangeArrowheads="1"/>
            </p:cNvSpPr>
            <p:nvPr/>
          </p:nvSpPr>
          <p:spPr bwMode="auto">
            <a:xfrm>
              <a:off x="3794" y="2026"/>
              <a:ext cx="204" cy="248"/>
            </a:xfrm>
            <a:prstGeom prst="rect">
              <a:avLst/>
            </a:prstGeom>
            <a:noFill/>
            <a:ln w="9525">
              <a:noFill/>
              <a:miter lim="800000"/>
              <a:headEnd/>
              <a:tailEnd/>
            </a:ln>
            <a:effectLst/>
          </p:spPr>
          <p:txBody>
            <a:bodyPr/>
            <a:lstStyle/>
            <a:p>
              <a:r>
                <a:rPr lang="en-US" sz="1600" dirty="0">
                  <a:solidFill>
                    <a:schemeClr val="bg2"/>
                  </a:solidFill>
                  <a:latin typeface="Times New Roman" pitchFamily="18" charset="0"/>
                </a:rPr>
                <a:t>-</a:t>
              </a:r>
              <a:endParaRPr lang="en-US" sz="1600" dirty="0">
                <a:solidFill>
                  <a:schemeClr val="bg2"/>
                </a:solidFill>
              </a:endParaRPr>
            </a:p>
          </p:txBody>
        </p:sp>
        <p:sp>
          <p:nvSpPr>
            <p:cNvPr id="388161" name="Text Box 65"/>
            <p:cNvSpPr txBox="1">
              <a:spLocks noChangeArrowheads="1"/>
            </p:cNvSpPr>
            <p:nvPr/>
          </p:nvSpPr>
          <p:spPr bwMode="auto">
            <a:xfrm>
              <a:off x="1989" y="1587"/>
              <a:ext cx="304" cy="258"/>
            </a:xfrm>
            <a:prstGeom prst="rect">
              <a:avLst/>
            </a:prstGeom>
            <a:noFill/>
            <a:ln w="9525">
              <a:noFill/>
              <a:miter lim="800000"/>
              <a:headEnd/>
              <a:tailEnd/>
            </a:ln>
            <a:effectLst/>
          </p:spPr>
          <p:txBody>
            <a:bodyPr/>
            <a:lstStyle/>
            <a:p>
              <a:r>
                <a:rPr lang="en-US">
                  <a:solidFill>
                    <a:schemeClr val="bg2"/>
                  </a:solidFill>
                  <a:latin typeface="Handscript SF" pitchFamily="2" charset="0"/>
                </a:rPr>
                <a:t>V</a:t>
              </a:r>
              <a:r>
                <a:rPr lang="en-US" i="1" baseline="-25000">
                  <a:solidFill>
                    <a:schemeClr val="bg2"/>
                  </a:solidFill>
                  <a:latin typeface="Times New Roman" pitchFamily="18" charset="0"/>
                </a:rPr>
                <a:t>m</a:t>
              </a:r>
              <a:endParaRPr lang="en-US">
                <a:solidFill>
                  <a:schemeClr val="bg2"/>
                </a:solidFill>
              </a:endParaRPr>
            </a:p>
          </p:txBody>
        </p:sp>
        <p:grpSp>
          <p:nvGrpSpPr>
            <p:cNvPr id="388162" name="Group 66"/>
            <p:cNvGrpSpPr>
              <a:grpSpLocks/>
            </p:cNvGrpSpPr>
            <p:nvPr/>
          </p:nvGrpSpPr>
          <p:grpSpPr bwMode="auto">
            <a:xfrm>
              <a:off x="2762" y="2241"/>
              <a:ext cx="84" cy="84"/>
              <a:chOff x="5010" y="11309"/>
              <a:chExt cx="210" cy="210"/>
            </a:xfrm>
          </p:grpSpPr>
          <p:sp>
            <p:nvSpPr>
              <p:cNvPr id="388163" name="Oval 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88164" name="Oval 68"/>
              <p:cNvSpPr>
                <a:spLocks noChangeArrowheads="1"/>
              </p:cNvSpPr>
              <p:nvPr/>
            </p:nvSpPr>
            <p:spPr bwMode="auto">
              <a:xfrm>
                <a:off x="5010" y="11309"/>
                <a:ext cx="210" cy="210"/>
              </a:xfrm>
              <a:prstGeom prst="ellipse">
                <a:avLst/>
              </a:prstGeom>
              <a:noFill/>
              <a:ln w="9525">
                <a:solidFill>
                  <a:schemeClr val="bg1"/>
                </a:solidFill>
                <a:round/>
                <a:headEnd/>
                <a:tailEnd/>
              </a:ln>
              <a:effectLst/>
            </p:spPr>
            <p:txBody>
              <a:bodyPr/>
              <a:lstStyle/>
              <a:p>
                <a:endParaRPr lang="en-US"/>
              </a:p>
            </p:txBody>
          </p:sp>
        </p:grpSp>
        <p:sp>
          <p:nvSpPr>
            <p:cNvPr id="388165" name="Text Box 69"/>
            <p:cNvSpPr txBox="1">
              <a:spLocks noChangeArrowheads="1"/>
            </p:cNvSpPr>
            <p:nvPr/>
          </p:nvSpPr>
          <p:spPr bwMode="auto">
            <a:xfrm>
              <a:off x="2864" y="2259"/>
              <a:ext cx="288" cy="174"/>
            </a:xfrm>
            <a:prstGeom prst="rect">
              <a:avLst/>
            </a:prstGeom>
            <a:noFill/>
            <a:ln w="9525">
              <a:noFill/>
              <a:miter lim="800000"/>
              <a:headEnd/>
              <a:tailEnd/>
            </a:ln>
            <a:effectLst/>
          </p:spPr>
          <p:txBody>
            <a:bodyPr/>
            <a:lstStyle/>
            <a:p>
              <a:r>
                <a:rPr lang="en-US" i="1" u="sng">
                  <a:solidFill>
                    <a:schemeClr val="bg2"/>
                  </a:solidFill>
                  <a:latin typeface="Times New Roman" pitchFamily="18" charset="0"/>
                </a:rPr>
                <a:t>B</a:t>
              </a:r>
              <a:endParaRPr lang="en-US" i="1" u="sng">
                <a:solidFill>
                  <a:schemeClr val="bg2"/>
                </a:solidFill>
              </a:endParaRPr>
            </a:p>
          </p:txBody>
        </p:sp>
        <p:sp>
          <p:nvSpPr>
            <p:cNvPr id="388166" name="Rectangle 70"/>
            <p:cNvSpPr>
              <a:spLocks noChangeArrowheads="1"/>
            </p:cNvSpPr>
            <p:nvPr/>
          </p:nvSpPr>
          <p:spPr bwMode="auto">
            <a:xfrm>
              <a:off x="1826" y="1848"/>
              <a:ext cx="111" cy="275"/>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388173" name="Rectangle 77"/>
            <p:cNvSpPr>
              <a:spLocks noChangeArrowheads="1"/>
            </p:cNvSpPr>
            <p:nvPr/>
          </p:nvSpPr>
          <p:spPr bwMode="auto">
            <a:xfrm>
              <a:off x="3370" y="1976"/>
              <a:ext cx="223" cy="69"/>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grpSp>
          <p:nvGrpSpPr>
            <p:cNvPr id="388172" name="Group 76"/>
            <p:cNvGrpSpPr>
              <a:grpSpLocks/>
            </p:cNvGrpSpPr>
            <p:nvPr/>
          </p:nvGrpSpPr>
          <p:grpSpPr bwMode="auto">
            <a:xfrm>
              <a:off x="3352" y="1975"/>
              <a:ext cx="249" cy="77"/>
              <a:chOff x="4066" y="3353"/>
              <a:chExt cx="249" cy="77"/>
            </a:xfrm>
          </p:grpSpPr>
          <p:sp>
            <p:nvSpPr>
              <p:cNvPr id="388170" name="Line 74"/>
              <p:cNvSpPr>
                <a:spLocks noChangeShapeType="1"/>
              </p:cNvSpPr>
              <p:nvPr/>
            </p:nvSpPr>
            <p:spPr bwMode="auto">
              <a:xfrm>
                <a:off x="4066" y="3353"/>
                <a:ext cx="249"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388171" name="Line 75"/>
              <p:cNvSpPr>
                <a:spLocks noChangeShapeType="1"/>
              </p:cNvSpPr>
              <p:nvPr/>
            </p:nvSpPr>
            <p:spPr bwMode="auto">
              <a:xfrm>
                <a:off x="4117" y="3430"/>
                <a:ext cx="147" cy="0"/>
              </a:xfrm>
              <a:prstGeom prst="line">
                <a:avLst/>
              </a:prstGeom>
              <a:noFill/>
              <a:ln w="28575">
                <a:solidFill>
                  <a:schemeClr val="bg2"/>
                </a:solidFill>
                <a:round/>
                <a:headEnd type="none" w="sm" len="sm"/>
                <a:tailEnd type="none" w="sm" len="sm"/>
              </a:ln>
              <a:effectLst/>
            </p:spPr>
            <p:txBody>
              <a:bodyPr wrap="none"/>
              <a:lstStyle/>
              <a:p>
                <a:endParaRPr lang="en-US"/>
              </a:p>
            </p:txBody>
          </p:sp>
        </p:grpSp>
      </p:grpSp>
      <p:sp>
        <p:nvSpPr>
          <p:cNvPr id="388174" name="Text Box 78"/>
          <p:cNvSpPr txBox="1">
            <a:spLocks noChangeArrowheads="1"/>
          </p:cNvSpPr>
          <p:nvPr/>
        </p:nvSpPr>
        <p:spPr bwMode="auto">
          <a:xfrm>
            <a:off x="500063" y="1047863"/>
            <a:ext cx="5866350" cy="461665"/>
          </a:xfrm>
          <a:prstGeom prst="rect">
            <a:avLst/>
          </a:prstGeom>
          <a:noFill/>
          <a:ln w="12700">
            <a:noFill/>
            <a:miter lim="800000"/>
            <a:headEnd type="none" w="sm" len="sm"/>
            <a:tailEnd type="none" w="sm" len="sm"/>
          </a:ln>
          <a:effectLst/>
        </p:spPr>
        <p:txBody>
          <a:bodyPr wrap="none">
            <a:spAutoFit/>
          </a:bodyPr>
          <a:lstStyle/>
          <a:p>
            <a:r>
              <a:rPr lang="en-US" sz="2400" dirty="0">
                <a:solidFill>
                  <a:srgbClr val="CC00CC"/>
                </a:solidFill>
              </a:rPr>
              <a:t>Find the voltage </a:t>
            </a:r>
            <a:r>
              <a:rPr lang="en-US" sz="2400" dirty="0" smtClean="0">
                <a:solidFill>
                  <a:srgbClr val="CC00CC"/>
                </a:solidFill>
              </a:rPr>
              <a:t>readout on </a:t>
            </a:r>
            <a:r>
              <a:rPr lang="en-US" sz="2400" dirty="0">
                <a:solidFill>
                  <a:srgbClr val="CC00CC"/>
                </a:solidFill>
              </a:rPr>
              <a:t>the </a:t>
            </a:r>
            <a:r>
              <a:rPr lang="en-US" sz="2400" dirty="0" smtClean="0">
                <a:solidFill>
                  <a:srgbClr val="CC00CC"/>
                </a:solidFill>
              </a:rPr>
              <a:t>voltmeter.</a:t>
            </a:r>
            <a:endParaRPr lang="en-US" sz="2400" dirty="0">
              <a:solidFill>
                <a:srgbClr val="CC00CC"/>
              </a:solidFill>
            </a:endParaRPr>
          </a:p>
        </p:txBody>
      </p:sp>
      <p:sp>
        <p:nvSpPr>
          <p:cNvPr id="388177" name="Text Box 81"/>
          <p:cNvSpPr txBox="1">
            <a:spLocks noChangeArrowheads="1"/>
          </p:cNvSpPr>
          <p:nvPr/>
        </p:nvSpPr>
        <p:spPr bwMode="auto">
          <a:xfrm>
            <a:off x="5445125" y="1762238"/>
            <a:ext cx="2274982" cy="307777"/>
          </a:xfrm>
          <a:prstGeom prst="rect">
            <a:avLst/>
          </a:prstGeom>
          <a:noFill/>
          <a:ln w="12700">
            <a:noFill/>
            <a:miter lim="800000"/>
            <a:headEnd type="none" w="sm" len="sm"/>
            <a:tailEnd type="none" w="sm" len="sm"/>
          </a:ln>
          <a:effectLst/>
        </p:spPr>
        <p:txBody>
          <a:bodyPr wrap="none">
            <a:spAutoFit/>
          </a:bodyPr>
          <a:lstStyle/>
          <a:p>
            <a:r>
              <a:rPr lang="en-US" sz="1400" dirty="0">
                <a:solidFill>
                  <a:schemeClr val="bg2"/>
                </a:solidFill>
              </a:rPr>
              <a:t>P</a:t>
            </a:r>
            <a:r>
              <a:rPr lang="en-US" sz="1400" dirty="0" smtClean="0">
                <a:solidFill>
                  <a:schemeClr val="bg2"/>
                </a:solidFill>
              </a:rPr>
              <a:t>erfectly </a:t>
            </a:r>
            <a:r>
              <a:rPr lang="en-US" sz="1400" dirty="0">
                <a:solidFill>
                  <a:schemeClr val="bg2"/>
                </a:solidFill>
              </a:rPr>
              <a:t>conducting leads</a:t>
            </a:r>
          </a:p>
        </p:txBody>
      </p:sp>
      <p:sp>
        <p:nvSpPr>
          <p:cNvPr id="36" name="TextBox 35"/>
          <p:cNvSpPr txBox="1"/>
          <p:nvPr/>
        </p:nvSpPr>
        <p:spPr>
          <a:xfrm>
            <a:off x="1235034" y="5237018"/>
            <a:ext cx="6745184" cy="830997"/>
          </a:xfrm>
          <a:prstGeom prst="rect">
            <a:avLst/>
          </a:prstGeom>
          <a:noFill/>
          <a:ln>
            <a:solidFill>
              <a:schemeClr val="bg2"/>
            </a:solidFill>
          </a:ln>
        </p:spPr>
        <p:txBody>
          <a:bodyPr wrap="square" rtlCol="0">
            <a:spAutoFit/>
          </a:bodyPr>
          <a:lstStyle/>
          <a:p>
            <a:pPr algn="ctr"/>
            <a:r>
              <a:rPr lang="en-US" sz="1600" b="1" dirty="0" smtClean="0">
                <a:solidFill>
                  <a:schemeClr val="bg2"/>
                </a:solidFill>
              </a:rPr>
              <a:t>Note:</a:t>
            </a:r>
            <a:r>
              <a:rPr lang="en-US" sz="1600" dirty="0" smtClean="0">
                <a:solidFill>
                  <a:schemeClr val="bg2"/>
                </a:solidFill>
              </a:rPr>
              <a:t> The voltmeter is assumed to have a very high internal resistance, so  that negligible current flows in the circuit. (We can neglect any magnetic field coming from the current flowing in the loop.)</a:t>
            </a:r>
            <a:endParaRPr lang="en-US" sz="1600" dirty="0">
              <a:solidFill>
                <a:schemeClr val="bg2"/>
              </a:solidFill>
            </a:endParaRPr>
          </a:p>
        </p:txBody>
      </p:sp>
      <p:sp>
        <p:nvSpPr>
          <p:cNvPr id="37" name="TextBox 36"/>
          <p:cNvSpPr txBox="1"/>
          <p:nvPr/>
        </p:nvSpPr>
        <p:spPr>
          <a:xfrm>
            <a:off x="1294400" y="4476999"/>
            <a:ext cx="2505814" cy="369332"/>
          </a:xfrm>
          <a:prstGeom prst="rect">
            <a:avLst/>
          </a:prstGeom>
          <a:noFill/>
        </p:spPr>
        <p:txBody>
          <a:bodyPr wrap="none" rtlCol="0">
            <a:spAutoFit/>
          </a:bodyPr>
          <a:lstStyle/>
          <a:p>
            <a:r>
              <a:rPr lang="en-US" dirty="0" smtClean="0">
                <a:solidFill>
                  <a:schemeClr val="bg1"/>
                </a:solidFill>
              </a:rPr>
              <a:t>Applied magnetic field:</a:t>
            </a:r>
            <a:endParaRPr lang="en-US" dirty="0">
              <a:solidFill>
                <a:schemeClr val="bg1"/>
              </a:solidFill>
            </a:endParaRPr>
          </a:p>
        </p:txBody>
      </p:sp>
      <p:sp>
        <p:nvSpPr>
          <p:cNvPr id="38" name="Slide Number Placeholder 37"/>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47</a:t>
            </a:fld>
            <a:endParaRPr lang="en-US" kern="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2409825" y="8976"/>
            <a:ext cx="4189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26362" name="Object 26"/>
          <p:cNvGraphicFramePr>
            <a:graphicFrameLocks noChangeAspect="1"/>
          </p:cNvGraphicFramePr>
          <p:nvPr/>
        </p:nvGraphicFramePr>
        <p:xfrm>
          <a:off x="6143063" y="4068863"/>
          <a:ext cx="1831975" cy="427037"/>
        </p:xfrm>
        <a:graphic>
          <a:graphicData uri="http://schemas.openxmlformats.org/presentationml/2006/ole">
            <p:oleObj spid="_x0000_s526362" name="Equation" r:id="rId4" imgW="1091880" imgH="253800" progId="Equation.DSMT4">
              <p:embed/>
            </p:oleObj>
          </a:graphicData>
        </a:graphic>
      </p:graphicFrame>
      <p:graphicFrame>
        <p:nvGraphicFramePr>
          <p:cNvPr id="526369" name="Object 33"/>
          <p:cNvGraphicFramePr>
            <a:graphicFrameLocks noChangeAspect="1"/>
          </p:cNvGraphicFramePr>
          <p:nvPr/>
        </p:nvGraphicFramePr>
        <p:xfrm>
          <a:off x="584200" y="941700"/>
          <a:ext cx="3327400" cy="4010025"/>
        </p:xfrm>
        <a:graphic>
          <a:graphicData uri="http://schemas.openxmlformats.org/presentationml/2006/ole">
            <p:oleObj spid="_x0000_s526369" name="Equation" r:id="rId5" imgW="1701720" imgH="2057400" progId="Equation.DSMT4">
              <p:embed/>
            </p:oleObj>
          </a:graphicData>
        </a:graphic>
      </p:graphicFrame>
      <p:grpSp>
        <p:nvGrpSpPr>
          <p:cNvPr id="526481" name="Group 145"/>
          <p:cNvGrpSpPr>
            <a:grpSpLocks/>
          </p:cNvGrpSpPr>
          <p:nvPr/>
        </p:nvGrpSpPr>
        <p:grpSpPr bwMode="auto">
          <a:xfrm>
            <a:off x="4683722" y="1303438"/>
            <a:ext cx="4081462" cy="2470150"/>
            <a:chOff x="2813" y="1225"/>
            <a:chExt cx="2571" cy="1556"/>
          </a:xfrm>
        </p:grpSpPr>
        <p:sp>
          <p:nvSpPr>
            <p:cNvPr id="526339" name="Oval 3"/>
            <p:cNvSpPr>
              <a:spLocks noChangeArrowheads="1"/>
            </p:cNvSpPr>
            <p:nvPr/>
          </p:nvSpPr>
          <p:spPr bwMode="auto">
            <a:xfrm>
              <a:off x="3728" y="1635"/>
              <a:ext cx="1146" cy="1146"/>
            </a:xfrm>
            <a:prstGeom prst="ellipse">
              <a:avLst/>
            </a:prstGeom>
            <a:noFill/>
            <a:ln w="19050">
              <a:solidFill>
                <a:srgbClr val="FF9933"/>
              </a:solidFill>
              <a:round/>
              <a:headEnd/>
              <a:tailEnd/>
            </a:ln>
            <a:effectLst/>
          </p:spPr>
          <p:txBody>
            <a:bodyPr/>
            <a:lstStyle/>
            <a:p>
              <a:endParaRPr lang="en-US"/>
            </a:p>
          </p:txBody>
        </p:sp>
        <p:sp>
          <p:nvSpPr>
            <p:cNvPr id="526340" name="Rectangle 4"/>
            <p:cNvSpPr>
              <a:spLocks noChangeArrowheads="1"/>
            </p:cNvSpPr>
            <p:nvPr/>
          </p:nvSpPr>
          <p:spPr bwMode="auto">
            <a:xfrm>
              <a:off x="3236" y="2091"/>
              <a:ext cx="90" cy="228"/>
            </a:xfrm>
            <a:prstGeom prst="rect">
              <a:avLst/>
            </a:prstGeom>
            <a:noFill/>
            <a:ln w="9525">
              <a:noFill/>
              <a:miter lim="800000"/>
              <a:headEnd/>
              <a:tailEnd/>
            </a:ln>
            <a:effectLst/>
          </p:spPr>
          <p:txBody>
            <a:bodyPr/>
            <a:lstStyle/>
            <a:p>
              <a:endParaRPr lang="en-US"/>
            </a:p>
          </p:txBody>
        </p:sp>
        <p:sp>
          <p:nvSpPr>
            <p:cNvPr id="526341" name="Line 5"/>
            <p:cNvSpPr>
              <a:spLocks noChangeShapeType="1"/>
            </p:cNvSpPr>
            <p:nvPr/>
          </p:nvSpPr>
          <p:spPr bwMode="auto">
            <a:xfrm>
              <a:off x="3317" y="2163"/>
              <a:ext cx="413" cy="0"/>
            </a:xfrm>
            <a:prstGeom prst="line">
              <a:avLst/>
            </a:prstGeom>
            <a:noFill/>
            <a:ln w="19050">
              <a:solidFill>
                <a:srgbClr val="FF9933"/>
              </a:solidFill>
              <a:round/>
              <a:headEnd/>
              <a:tailEnd/>
            </a:ln>
            <a:effectLst/>
          </p:spPr>
          <p:txBody>
            <a:bodyPr/>
            <a:lstStyle/>
            <a:p>
              <a:endParaRPr lang="en-US"/>
            </a:p>
          </p:txBody>
        </p:sp>
        <p:sp>
          <p:nvSpPr>
            <p:cNvPr id="526342" name="Line 6"/>
            <p:cNvSpPr>
              <a:spLocks noChangeShapeType="1"/>
            </p:cNvSpPr>
            <p:nvPr/>
          </p:nvSpPr>
          <p:spPr bwMode="auto">
            <a:xfrm>
              <a:off x="3320" y="2241"/>
              <a:ext cx="407" cy="0"/>
            </a:xfrm>
            <a:prstGeom prst="line">
              <a:avLst/>
            </a:prstGeom>
            <a:noFill/>
            <a:ln w="19050">
              <a:solidFill>
                <a:srgbClr val="FF9933"/>
              </a:solidFill>
              <a:round/>
              <a:headEnd/>
              <a:tailEnd/>
            </a:ln>
            <a:effectLst/>
          </p:spPr>
          <p:txBody>
            <a:bodyPr/>
            <a:lstStyle/>
            <a:p>
              <a:endParaRPr lang="en-US"/>
            </a:p>
          </p:txBody>
        </p:sp>
        <p:sp>
          <p:nvSpPr>
            <p:cNvPr id="526343" name="Rectangle 7"/>
            <p:cNvSpPr>
              <a:spLocks noChangeArrowheads="1"/>
            </p:cNvSpPr>
            <p:nvPr/>
          </p:nvSpPr>
          <p:spPr bwMode="auto">
            <a:xfrm>
              <a:off x="3596" y="2170"/>
              <a:ext cx="246" cy="67"/>
            </a:xfrm>
            <a:prstGeom prst="rect">
              <a:avLst/>
            </a:prstGeom>
            <a:solidFill>
              <a:srgbClr val="FFFFFF"/>
            </a:solidFill>
            <a:ln w="9525">
              <a:noFill/>
              <a:miter lim="800000"/>
              <a:headEnd/>
              <a:tailEnd/>
            </a:ln>
            <a:effectLst/>
          </p:spPr>
          <p:txBody>
            <a:bodyPr/>
            <a:lstStyle/>
            <a:p>
              <a:endParaRPr lang="en-US"/>
            </a:p>
          </p:txBody>
        </p:sp>
        <p:sp>
          <p:nvSpPr>
            <p:cNvPr id="526344" name="Text Box 8"/>
            <p:cNvSpPr txBox="1">
              <a:spLocks noChangeArrowheads="1"/>
            </p:cNvSpPr>
            <p:nvPr/>
          </p:nvSpPr>
          <p:spPr bwMode="auto">
            <a:xfrm>
              <a:off x="5002" y="2049"/>
              <a:ext cx="382" cy="275"/>
            </a:xfrm>
            <a:prstGeom prst="rect">
              <a:avLst/>
            </a:prstGeom>
            <a:noFill/>
            <a:ln w="9525">
              <a:noFill/>
              <a:miter lim="800000"/>
              <a:headEnd/>
              <a:tailEnd/>
            </a:ln>
            <a:effectLst/>
          </p:spPr>
          <p:txBody>
            <a:bodyPr/>
            <a:lstStyle/>
            <a:p>
              <a:r>
                <a:rPr lang="en-US" i="1">
                  <a:solidFill>
                    <a:schemeClr val="bg2"/>
                  </a:solidFill>
                  <a:latin typeface="Times New Roman" pitchFamily="18" charset="0"/>
                </a:rPr>
                <a:t>V</a:t>
              </a:r>
              <a:r>
                <a:rPr lang="en-US" baseline="-25000">
                  <a:solidFill>
                    <a:schemeClr val="bg2"/>
                  </a:solidFill>
                  <a:latin typeface="Times New Roman" pitchFamily="18" charset="0"/>
                </a:rPr>
                <a:t>0</a:t>
              </a:r>
              <a:endParaRPr lang="en-US" baseline="-25000">
                <a:solidFill>
                  <a:schemeClr val="bg2"/>
                </a:solidFill>
              </a:endParaRPr>
            </a:p>
          </p:txBody>
        </p:sp>
        <p:sp>
          <p:nvSpPr>
            <p:cNvPr id="526345" name="Line 9"/>
            <p:cNvSpPr>
              <a:spLocks noChangeShapeType="1"/>
            </p:cNvSpPr>
            <p:nvPr/>
          </p:nvSpPr>
          <p:spPr bwMode="auto">
            <a:xfrm flipV="1">
              <a:off x="4286" y="1785"/>
              <a:ext cx="402" cy="426"/>
            </a:xfrm>
            <a:prstGeom prst="line">
              <a:avLst/>
            </a:prstGeom>
            <a:noFill/>
            <a:ln w="9525">
              <a:solidFill>
                <a:schemeClr val="bg1"/>
              </a:solidFill>
              <a:round/>
              <a:headEnd/>
              <a:tailEnd type="triangle" w="med" len="med"/>
            </a:ln>
            <a:effectLst/>
          </p:spPr>
          <p:txBody>
            <a:bodyPr/>
            <a:lstStyle/>
            <a:p>
              <a:endParaRPr lang="en-US"/>
            </a:p>
          </p:txBody>
        </p:sp>
        <p:sp>
          <p:nvSpPr>
            <p:cNvPr id="526346" name="Text Box 10"/>
            <p:cNvSpPr txBox="1">
              <a:spLocks noChangeArrowheads="1"/>
            </p:cNvSpPr>
            <p:nvPr/>
          </p:nvSpPr>
          <p:spPr bwMode="auto">
            <a:xfrm>
              <a:off x="4532" y="1911"/>
              <a:ext cx="252" cy="198"/>
            </a:xfrm>
            <a:prstGeom prst="rect">
              <a:avLst/>
            </a:prstGeom>
            <a:noFill/>
            <a:ln w="9525">
              <a:noFill/>
              <a:miter lim="800000"/>
              <a:headEnd/>
              <a:tailEnd/>
            </a:ln>
            <a:effectLst/>
          </p:spPr>
          <p:txBody>
            <a:bodyPr/>
            <a:lstStyle/>
            <a:p>
              <a:r>
                <a:rPr lang="en-US" i="1">
                  <a:solidFill>
                    <a:schemeClr val="bg2"/>
                  </a:solidFill>
                  <a:latin typeface="Times New Roman" pitchFamily="18" charset="0"/>
                </a:rPr>
                <a:t>a</a:t>
              </a:r>
              <a:endParaRPr lang="en-US">
                <a:solidFill>
                  <a:schemeClr val="bg2"/>
                </a:solidFill>
              </a:endParaRPr>
            </a:p>
          </p:txBody>
        </p:sp>
        <p:sp>
          <p:nvSpPr>
            <p:cNvPr id="526347" name="Line 11"/>
            <p:cNvSpPr>
              <a:spLocks noChangeShapeType="1"/>
            </p:cNvSpPr>
            <p:nvPr/>
          </p:nvSpPr>
          <p:spPr bwMode="auto">
            <a:xfrm>
              <a:off x="4286" y="2211"/>
              <a:ext cx="258" cy="0"/>
            </a:xfrm>
            <a:prstGeom prst="line">
              <a:avLst/>
            </a:prstGeom>
            <a:noFill/>
            <a:ln w="9525">
              <a:solidFill>
                <a:schemeClr val="bg1"/>
              </a:solidFill>
              <a:round/>
              <a:headEnd/>
              <a:tailEnd type="triangle" w="med" len="med"/>
            </a:ln>
            <a:effectLst/>
          </p:spPr>
          <p:txBody>
            <a:bodyPr/>
            <a:lstStyle/>
            <a:p>
              <a:endParaRPr lang="en-US"/>
            </a:p>
          </p:txBody>
        </p:sp>
        <p:sp>
          <p:nvSpPr>
            <p:cNvPr id="526348" name="Line 12"/>
            <p:cNvSpPr>
              <a:spLocks noChangeShapeType="1"/>
            </p:cNvSpPr>
            <p:nvPr/>
          </p:nvSpPr>
          <p:spPr bwMode="auto">
            <a:xfrm flipV="1">
              <a:off x="4280" y="1935"/>
              <a:ext cx="0" cy="276"/>
            </a:xfrm>
            <a:prstGeom prst="line">
              <a:avLst/>
            </a:prstGeom>
            <a:noFill/>
            <a:ln w="9525">
              <a:solidFill>
                <a:schemeClr val="bg1"/>
              </a:solidFill>
              <a:round/>
              <a:headEnd/>
              <a:tailEnd type="triangle" w="med" len="med"/>
            </a:ln>
            <a:effectLst/>
          </p:spPr>
          <p:txBody>
            <a:bodyPr/>
            <a:lstStyle/>
            <a:p>
              <a:endParaRPr lang="en-US"/>
            </a:p>
          </p:txBody>
        </p:sp>
        <p:sp>
          <p:nvSpPr>
            <p:cNvPr id="526349" name="Text Box 13"/>
            <p:cNvSpPr txBox="1">
              <a:spLocks noChangeArrowheads="1"/>
            </p:cNvSpPr>
            <p:nvPr/>
          </p:nvSpPr>
          <p:spPr bwMode="auto">
            <a:xfrm>
              <a:off x="4125" y="1679"/>
              <a:ext cx="312" cy="258"/>
            </a:xfrm>
            <a:prstGeom prst="rect">
              <a:avLst/>
            </a:prstGeom>
            <a:noFill/>
            <a:ln w="9525">
              <a:noFill/>
              <a:miter lim="800000"/>
              <a:headEnd/>
              <a:tailEnd/>
            </a:ln>
            <a:effectLst/>
          </p:spPr>
          <p:txBody>
            <a:bodyPr/>
            <a:lstStyle/>
            <a:p>
              <a:pPr algn="ctr"/>
              <a:r>
                <a:rPr lang="en-US" sz="1600" i="1" dirty="0">
                  <a:solidFill>
                    <a:schemeClr val="bg2"/>
                  </a:solidFill>
                  <a:latin typeface="Times New Roman" pitchFamily="18" charset="0"/>
                </a:rPr>
                <a:t>y</a:t>
              </a:r>
              <a:endParaRPr lang="en-US" sz="1600" dirty="0">
                <a:solidFill>
                  <a:schemeClr val="bg2"/>
                </a:solidFill>
              </a:endParaRPr>
            </a:p>
          </p:txBody>
        </p:sp>
        <p:sp>
          <p:nvSpPr>
            <p:cNvPr id="526350" name="Text Box 14"/>
            <p:cNvSpPr txBox="1">
              <a:spLocks noChangeArrowheads="1"/>
            </p:cNvSpPr>
            <p:nvPr/>
          </p:nvSpPr>
          <p:spPr bwMode="auto">
            <a:xfrm>
              <a:off x="4533" y="2096"/>
              <a:ext cx="252" cy="198"/>
            </a:xfrm>
            <a:prstGeom prst="rect">
              <a:avLst/>
            </a:prstGeom>
            <a:noFill/>
            <a:ln w="9525">
              <a:noFill/>
              <a:miter lim="800000"/>
              <a:headEnd/>
              <a:tailEnd/>
            </a:ln>
            <a:effectLst/>
          </p:spPr>
          <p:txBody>
            <a:bodyPr/>
            <a:lstStyle/>
            <a:p>
              <a:pPr algn="ctr"/>
              <a:r>
                <a:rPr lang="en-US" sz="1600" i="1" dirty="0">
                  <a:solidFill>
                    <a:schemeClr val="bg2"/>
                  </a:solidFill>
                  <a:latin typeface="Times New Roman" pitchFamily="18" charset="0"/>
                </a:rPr>
                <a:t>x</a:t>
              </a:r>
              <a:endParaRPr lang="en-US" sz="1600" dirty="0">
                <a:solidFill>
                  <a:schemeClr val="bg2"/>
                </a:solidFill>
              </a:endParaRPr>
            </a:p>
          </p:txBody>
        </p:sp>
        <p:sp>
          <p:nvSpPr>
            <p:cNvPr id="526351" name="Text Box 15"/>
            <p:cNvSpPr txBox="1">
              <a:spLocks noChangeArrowheads="1"/>
            </p:cNvSpPr>
            <p:nvPr/>
          </p:nvSpPr>
          <p:spPr bwMode="auto">
            <a:xfrm>
              <a:off x="2813" y="2451"/>
              <a:ext cx="808" cy="234"/>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526352" name="Text Box 16"/>
            <p:cNvSpPr txBox="1">
              <a:spLocks noChangeArrowheads="1"/>
            </p:cNvSpPr>
            <p:nvPr/>
          </p:nvSpPr>
          <p:spPr bwMode="auto">
            <a:xfrm>
              <a:off x="3317" y="2193"/>
              <a:ext cx="204" cy="168"/>
            </a:xfrm>
            <a:prstGeom prst="rect">
              <a:avLst/>
            </a:prstGeom>
            <a:noFill/>
            <a:ln w="9525">
              <a:noFill/>
              <a:miter lim="800000"/>
              <a:headEnd/>
              <a:tailEnd/>
            </a:ln>
            <a:effectLst/>
          </p:spPr>
          <p:txBody>
            <a:bodyPr/>
            <a:lstStyle/>
            <a:p>
              <a:r>
                <a:rPr lang="en-US">
                  <a:solidFill>
                    <a:schemeClr val="bg2"/>
                  </a:solidFill>
                  <a:latin typeface="Times New Roman" pitchFamily="18" charset="0"/>
                </a:rPr>
                <a:t>-</a:t>
              </a:r>
              <a:endParaRPr lang="en-US">
                <a:solidFill>
                  <a:schemeClr val="bg2"/>
                </a:solidFill>
              </a:endParaRPr>
            </a:p>
          </p:txBody>
        </p:sp>
        <p:sp>
          <p:nvSpPr>
            <p:cNvPr id="526353" name="Text Box 17"/>
            <p:cNvSpPr txBox="1">
              <a:spLocks noChangeArrowheads="1"/>
            </p:cNvSpPr>
            <p:nvPr/>
          </p:nvSpPr>
          <p:spPr bwMode="auto">
            <a:xfrm>
              <a:off x="5162" y="1917"/>
              <a:ext cx="204" cy="168"/>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26354" name="Text Box 18"/>
            <p:cNvSpPr txBox="1">
              <a:spLocks noChangeArrowheads="1"/>
            </p:cNvSpPr>
            <p:nvPr/>
          </p:nvSpPr>
          <p:spPr bwMode="auto">
            <a:xfrm>
              <a:off x="3314" y="1953"/>
              <a:ext cx="204" cy="168"/>
            </a:xfrm>
            <a:prstGeom prst="rect">
              <a:avLst/>
            </a:prstGeom>
            <a:noFill/>
            <a:ln w="9525">
              <a:noFill/>
              <a:miter lim="800000"/>
              <a:headEnd/>
              <a:tailEnd/>
            </a:ln>
            <a:effectLst/>
          </p:spPr>
          <p:txBody>
            <a:bodyPr/>
            <a:lstStyle/>
            <a:p>
              <a:r>
                <a:rPr lang="en-US">
                  <a:solidFill>
                    <a:schemeClr val="bg2"/>
                  </a:solidFill>
                  <a:latin typeface="Times New Roman" pitchFamily="18" charset="0"/>
                </a:rPr>
                <a:t>+</a:t>
              </a:r>
              <a:endParaRPr lang="en-US">
                <a:solidFill>
                  <a:schemeClr val="bg2"/>
                </a:solidFill>
              </a:endParaRPr>
            </a:p>
          </p:txBody>
        </p:sp>
        <p:sp>
          <p:nvSpPr>
            <p:cNvPr id="526355" name="Text Box 19"/>
            <p:cNvSpPr txBox="1">
              <a:spLocks noChangeArrowheads="1"/>
            </p:cNvSpPr>
            <p:nvPr/>
          </p:nvSpPr>
          <p:spPr bwMode="auto">
            <a:xfrm>
              <a:off x="5171" y="2199"/>
              <a:ext cx="204" cy="168"/>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26356" name="Text Box 20"/>
            <p:cNvSpPr txBox="1">
              <a:spLocks noChangeArrowheads="1"/>
            </p:cNvSpPr>
            <p:nvPr/>
          </p:nvSpPr>
          <p:spPr bwMode="auto">
            <a:xfrm>
              <a:off x="3382" y="1789"/>
              <a:ext cx="303" cy="266"/>
            </a:xfrm>
            <a:prstGeom prst="rect">
              <a:avLst/>
            </a:prstGeom>
            <a:noFill/>
            <a:ln w="9525">
              <a:noFill/>
              <a:miter lim="800000"/>
              <a:headEnd/>
              <a:tailEnd/>
            </a:ln>
            <a:effectLst/>
          </p:spPr>
          <p:txBody>
            <a:bodyPr/>
            <a:lstStyle/>
            <a:p>
              <a:r>
                <a:rPr lang="en-US">
                  <a:solidFill>
                    <a:schemeClr val="bg2"/>
                  </a:solidFill>
                  <a:latin typeface="Handscript SF" pitchFamily="2" charset="0"/>
                </a:rPr>
                <a:t>V</a:t>
              </a:r>
              <a:r>
                <a:rPr lang="en-US" i="1" baseline="-25000">
                  <a:solidFill>
                    <a:schemeClr val="bg2"/>
                  </a:solidFill>
                  <a:latin typeface="Times New Roman" pitchFamily="18" charset="0"/>
                </a:rPr>
                <a:t>m</a:t>
              </a:r>
              <a:endParaRPr lang="en-US">
                <a:solidFill>
                  <a:schemeClr val="bg2"/>
                </a:solidFill>
              </a:endParaRPr>
            </a:p>
          </p:txBody>
        </p:sp>
        <p:grpSp>
          <p:nvGrpSpPr>
            <p:cNvPr id="526357" name="Group 21"/>
            <p:cNvGrpSpPr>
              <a:grpSpLocks/>
            </p:cNvGrpSpPr>
            <p:nvPr/>
          </p:nvGrpSpPr>
          <p:grpSpPr bwMode="auto">
            <a:xfrm>
              <a:off x="4154" y="2451"/>
              <a:ext cx="84" cy="84"/>
              <a:chOff x="5010" y="11310"/>
              <a:chExt cx="210" cy="210"/>
            </a:xfrm>
          </p:grpSpPr>
          <p:sp>
            <p:nvSpPr>
              <p:cNvPr id="526358" name="Oval 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26359" name="Oval 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sp>
          <p:nvSpPr>
            <p:cNvPr id="526360" name="Text Box 24"/>
            <p:cNvSpPr txBox="1">
              <a:spLocks noChangeArrowheads="1"/>
            </p:cNvSpPr>
            <p:nvPr/>
          </p:nvSpPr>
          <p:spPr bwMode="auto">
            <a:xfrm>
              <a:off x="4256" y="2469"/>
              <a:ext cx="288" cy="174"/>
            </a:xfrm>
            <a:prstGeom prst="rect">
              <a:avLst/>
            </a:prstGeom>
            <a:noFill/>
            <a:ln w="9525">
              <a:noFill/>
              <a:miter lim="800000"/>
              <a:headEnd/>
              <a:tailEnd/>
            </a:ln>
            <a:effectLst/>
          </p:spPr>
          <p:txBody>
            <a:bodyPr/>
            <a:lstStyle/>
            <a:p>
              <a:r>
                <a:rPr lang="en-US" i="1" u="sng">
                  <a:solidFill>
                    <a:schemeClr val="bg2"/>
                  </a:solidFill>
                  <a:latin typeface="Times New Roman" pitchFamily="18" charset="0"/>
                </a:rPr>
                <a:t>B</a:t>
              </a:r>
              <a:endParaRPr lang="en-US" i="1" u="sng">
                <a:solidFill>
                  <a:schemeClr val="bg2"/>
                </a:solidFill>
              </a:endParaRPr>
            </a:p>
          </p:txBody>
        </p:sp>
        <p:sp>
          <p:nvSpPr>
            <p:cNvPr id="526361" name="Rectangle 25"/>
            <p:cNvSpPr>
              <a:spLocks noChangeArrowheads="1"/>
            </p:cNvSpPr>
            <p:nvPr/>
          </p:nvSpPr>
          <p:spPr bwMode="auto">
            <a:xfrm>
              <a:off x="3210" y="2058"/>
              <a:ext cx="111" cy="275"/>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526363" name="Rectangle 27"/>
            <p:cNvSpPr>
              <a:spLocks noChangeArrowheads="1"/>
            </p:cNvSpPr>
            <p:nvPr/>
          </p:nvSpPr>
          <p:spPr bwMode="auto">
            <a:xfrm>
              <a:off x="4762" y="2186"/>
              <a:ext cx="223" cy="69"/>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grpSp>
          <p:nvGrpSpPr>
            <p:cNvPr id="526364" name="Group 28"/>
            <p:cNvGrpSpPr>
              <a:grpSpLocks/>
            </p:cNvGrpSpPr>
            <p:nvPr/>
          </p:nvGrpSpPr>
          <p:grpSpPr bwMode="auto">
            <a:xfrm>
              <a:off x="4744" y="2176"/>
              <a:ext cx="249" cy="77"/>
              <a:chOff x="4066" y="3344"/>
              <a:chExt cx="249" cy="77"/>
            </a:xfrm>
          </p:grpSpPr>
          <p:sp>
            <p:nvSpPr>
              <p:cNvPr id="526365" name="Line 29"/>
              <p:cNvSpPr>
                <a:spLocks noChangeShapeType="1"/>
              </p:cNvSpPr>
              <p:nvPr/>
            </p:nvSpPr>
            <p:spPr bwMode="auto">
              <a:xfrm>
                <a:off x="4066" y="3344"/>
                <a:ext cx="249"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526366" name="Line 30"/>
              <p:cNvSpPr>
                <a:spLocks noChangeShapeType="1"/>
              </p:cNvSpPr>
              <p:nvPr/>
            </p:nvSpPr>
            <p:spPr bwMode="auto">
              <a:xfrm>
                <a:off x="4117" y="3421"/>
                <a:ext cx="147" cy="0"/>
              </a:xfrm>
              <a:prstGeom prst="line">
                <a:avLst/>
              </a:prstGeom>
              <a:noFill/>
              <a:ln w="28575">
                <a:solidFill>
                  <a:schemeClr val="bg2"/>
                </a:solidFill>
                <a:round/>
                <a:headEnd type="none" w="sm" len="sm"/>
                <a:tailEnd type="none" w="sm" len="sm"/>
              </a:ln>
              <a:effectLst/>
            </p:spPr>
            <p:txBody>
              <a:bodyPr wrap="none"/>
              <a:lstStyle/>
              <a:p>
                <a:endParaRPr lang="en-US"/>
              </a:p>
            </p:txBody>
          </p:sp>
        </p:grpSp>
        <p:sp>
          <p:nvSpPr>
            <p:cNvPr id="526474" name="Freeform 138"/>
            <p:cNvSpPr>
              <a:spLocks/>
            </p:cNvSpPr>
            <p:nvPr/>
          </p:nvSpPr>
          <p:spPr bwMode="auto">
            <a:xfrm rot="1063052" flipH="1" flipV="1">
              <a:off x="3786" y="1372"/>
              <a:ext cx="368" cy="376"/>
            </a:xfrm>
            <a:custGeom>
              <a:avLst/>
              <a:gdLst/>
              <a:ahLst/>
              <a:cxnLst>
                <a:cxn ang="0">
                  <a:pos x="0" y="576"/>
                </a:cxn>
                <a:cxn ang="0">
                  <a:pos x="150" y="492"/>
                </a:cxn>
                <a:cxn ang="0">
                  <a:pos x="239" y="423"/>
                </a:cxn>
                <a:cxn ang="0">
                  <a:pos x="339" y="323"/>
                </a:cxn>
                <a:cxn ang="0">
                  <a:pos x="426" y="210"/>
                </a:cxn>
                <a:cxn ang="0">
                  <a:pos x="471" y="129"/>
                </a:cxn>
                <a:cxn ang="0">
                  <a:pos x="528" y="0"/>
                </a:cxn>
              </a:cxnLst>
              <a:rect l="0" t="0" r="r" b="b"/>
              <a:pathLst>
                <a:path w="528" h="576">
                  <a:moveTo>
                    <a:pt x="0" y="576"/>
                  </a:moveTo>
                  <a:cubicBezTo>
                    <a:pt x="25" y="562"/>
                    <a:pt x="110" y="517"/>
                    <a:pt x="150" y="492"/>
                  </a:cubicBezTo>
                  <a:cubicBezTo>
                    <a:pt x="190" y="467"/>
                    <a:pt x="208" y="451"/>
                    <a:pt x="239" y="423"/>
                  </a:cubicBezTo>
                  <a:cubicBezTo>
                    <a:pt x="270" y="395"/>
                    <a:pt x="308" y="358"/>
                    <a:pt x="339" y="323"/>
                  </a:cubicBezTo>
                  <a:cubicBezTo>
                    <a:pt x="370" y="288"/>
                    <a:pt x="404" y="242"/>
                    <a:pt x="426" y="210"/>
                  </a:cubicBezTo>
                  <a:cubicBezTo>
                    <a:pt x="448" y="178"/>
                    <a:pt x="454" y="164"/>
                    <a:pt x="471" y="129"/>
                  </a:cubicBezTo>
                  <a:cubicBezTo>
                    <a:pt x="488" y="94"/>
                    <a:pt x="516" y="27"/>
                    <a:pt x="528" y="0"/>
                  </a:cubicBezTo>
                </a:path>
              </a:pathLst>
            </a:custGeom>
            <a:noFill/>
            <a:ln w="12700" cap="flat" cmpd="sng">
              <a:solidFill>
                <a:schemeClr val="bg2"/>
              </a:solidFill>
              <a:prstDash val="solid"/>
              <a:round/>
              <a:headEnd type="none" w="sm" len="sm"/>
              <a:tailEnd type="triangle" w="med" len="med"/>
            </a:ln>
            <a:effectLst/>
          </p:spPr>
          <p:txBody>
            <a:bodyPr wrap="none"/>
            <a:lstStyle/>
            <a:p>
              <a:endParaRPr lang="en-US"/>
            </a:p>
          </p:txBody>
        </p:sp>
        <p:sp>
          <p:nvSpPr>
            <p:cNvPr id="526475" name="Text Box 139"/>
            <p:cNvSpPr txBox="1">
              <a:spLocks noChangeArrowheads="1"/>
            </p:cNvSpPr>
            <p:nvPr/>
          </p:nvSpPr>
          <p:spPr bwMode="auto">
            <a:xfrm>
              <a:off x="3762" y="1225"/>
              <a:ext cx="223" cy="250"/>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C</a:t>
              </a:r>
            </a:p>
          </p:txBody>
        </p:sp>
      </p:grpSp>
      <p:graphicFrame>
        <p:nvGraphicFramePr>
          <p:cNvPr id="526476" name="Object 140"/>
          <p:cNvGraphicFramePr>
            <a:graphicFrameLocks noChangeAspect="1"/>
          </p:cNvGraphicFramePr>
          <p:nvPr/>
        </p:nvGraphicFramePr>
        <p:xfrm>
          <a:off x="900113" y="5291138"/>
          <a:ext cx="2995612" cy="522287"/>
        </p:xfrm>
        <a:graphic>
          <a:graphicData uri="http://schemas.openxmlformats.org/presentationml/2006/ole">
            <p:oleObj spid="_x0000_s526476" name="Equation" r:id="rId6" imgW="1460160" imgH="253800" progId="Equation.DSMT4">
              <p:embed/>
            </p:oleObj>
          </a:graphicData>
        </a:graphic>
      </p:graphicFrame>
      <p:graphicFrame>
        <p:nvGraphicFramePr>
          <p:cNvPr id="526477" name="Object 141"/>
          <p:cNvGraphicFramePr>
            <a:graphicFrameLocks noChangeAspect="1"/>
          </p:cNvGraphicFramePr>
          <p:nvPr/>
        </p:nvGraphicFramePr>
        <p:xfrm>
          <a:off x="903288" y="6057900"/>
          <a:ext cx="2995612" cy="522288"/>
        </p:xfrm>
        <a:graphic>
          <a:graphicData uri="http://schemas.openxmlformats.org/presentationml/2006/ole">
            <p:oleObj spid="_x0000_s526477" name="Equation" r:id="rId7" imgW="1460160" imgH="253800" progId="Equation.DSMT4">
              <p:embed/>
            </p:oleObj>
          </a:graphicData>
        </a:graphic>
      </p:graphicFrame>
      <p:graphicFrame>
        <p:nvGraphicFramePr>
          <p:cNvPr id="526480" name="Object 144"/>
          <p:cNvGraphicFramePr>
            <a:graphicFrameLocks noChangeAspect="1"/>
          </p:cNvGraphicFramePr>
          <p:nvPr/>
        </p:nvGraphicFramePr>
        <p:xfrm>
          <a:off x="6239900" y="4683225"/>
          <a:ext cx="1689100" cy="581025"/>
        </p:xfrm>
        <a:graphic>
          <a:graphicData uri="http://schemas.openxmlformats.org/presentationml/2006/ole">
            <p:oleObj spid="_x0000_s526480" name="Equation" r:id="rId8" imgW="1143000" imgH="393480" progId="Equation.DSMT4">
              <p:embed/>
            </p:oleObj>
          </a:graphicData>
        </a:graphic>
      </p:graphicFrame>
      <p:sp>
        <p:nvSpPr>
          <p:cNvPr id="40" name="Slide Number Placeholder 3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48</a:t>
            </a:fld>
            <a:endParaRPr lang="en-US" kern="0" dirty="0" smtClean="0"/>
          </a:p>
        </p:txBody>
      </p:sp>
      <p:sp>
        <p:nvSpPr>
          <p:cNvPr id="39" name="TextBox 38"/>
          <p:cNvSpPr txBox="1"/>
          <p:nvPr/>
        </p:nvSpPr>
        <p:spPr>
          <a:xfrm>
            <a:off x="4773880" y="5953082"/>
            <a:ext cx="3431969" cy="738664"/>
          </a:xfrm>
          <a:prstGeom prst="rect">
            <a:avLst/>
          </a:prstGeom>
          <a:noFill/>
          <a:ln>
            <a:solidFill>
              <a:schemeClr val="bg2"/>
            </a:solidFill>
          </a:ln>
        </p:spPr>
        <p:txBody>
          <a:bodyPr wrap="square" rtlCol="0">
            <a:spAutoFit/>
          </a:bodyPr>
          <a:lstStyle/>
          <a:p>
            <a:pPr algn="ctr"/>
            <a:r>
              <a:rPr lang="en-US" sz="1400" b="1" dirty="0" smtClean="0">
                <a:solidFill>
                  <a:schemeClr val="bg2"/>
                </a:solidFill>
              </a:rPr>
              <a:t>Practical note: </a:t>
            </a:r>
            <a:r>
              <a:rPr lang="en-US" sz="1400" dirty="0" smtClean="0">
                <a:solidFill>
                  <a:schemeClr val="bg2"/>
                </a:solidFill>
              </a:rPr>
              <a:t>In such a measurement, it is good to keep the leads close together (or even better, twist them.)</a:t>
            </a:r>
            <a:endParaRPr lang="en-US" sz="1400" dirty="0">
              <a:solidFill>
                <a:schemeClr val="bg2"/>
              </a:solidFill>
            </a:endParaRPr>
          </a:p>
        </p:txBody>
      </p:sp>
      <p:graphicFrame>
        <p:nvGraphicFramePr>
          <p:cNvPr id="2" name="Object 145"/>
          <p:cNvGraphicFramePr>
            <a:graphicFrameLocks noChangeAspect="1"/>
          </p:cNvGraphicFramePr>
          <p:nvPr/>
        </p:nvGraphicFramePr>
        <p:xfrm>
          <a:off x="7174443" y="1462249"/>
          <a:ext cx="596900" cy="363538"/>
        </p:xfrm>
        <a:graphic>
          <a:graphicData uri="http://schemas.openxmlformats.org/presentationml/2006/ole">
            <p:oleObj spid="_x0000_s526481" name="Equation" r:id="rId9" imgW="355320" imgH="215640" progId="Equation.DSMT4">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ext Box 2"/>
          <p:cNvSpPr txBox="1">
            <a:spLocks noChangeArrowheads="1"/>
          </p:cNvSpPr>
          <p:nvPr/>
        </p:nvSpPr>
        <p:spPr bwMode="auto">
          <a:xfrm>
            <a:off x="1922463" y="0"/>
            <a:ext cx="53403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Generalized Ohm's Law</a:t>
            </a:r>
          </a:p>
        </p:txBody>
      </p:sp>
      <p:graphicFrame>
        <p:nvGraphicFramePr>
          <p:cNvPr id="530710" name="Object 278"/>
          <p:cNvGraphicFramePr>
            <a:graphicFrameLocks noChangeAspect="1"/>
          </p:cNvGraphicFramePr>
          <p:nvPr/>
        </p:nvGraphicFramePr>
        <p:xfrm>
          <a:off x="2571338" y="4504593"/>
          <a:ext cx="2015714" cy="471179"/>
        </p:xfrm>
        <a:graphic>
          <a:graphicData uri="http://schemas.openxmlformats.org/presentationml/2006/ole">
            <p:oleObj spid="_x0000_s530710" name="Equation" r:id="rId4" imgW="761760" imgH="177480" progId="Equation.DSMT4">
              <p:embed/>
            </p:oleObj>
          </a:graphicData>
        </a:graphic>
      </p:graphicFrame>
      <p:grpSp>
        <p:nvGrpSpPr>
          <p:cNvPr id="530720" name="Group 288"/>
          <p:cNvGrpSpPr>
            <a:grpSpLocks/>
          </p:cNvGrpSpPr>
          <p:nvPr/>
        </p:nvGrpSpPr>
        <p:grpSpPr bwMode="auto">
          <a:xfrm>
            <a:off x="1736725" y="1201788"/>
            <a:ext cx="5600700" cy="2062163"/>
            <a:chOff x="1118" y="863"/>
            <a:chExt cx="3528" cy="1299"/>
          </a:xfrm>
        </p:grpSpPr>
        <p:sp>
          <p:nvSpPr>
            <p:cNvPr id="530717" name="Rectangle 285"/>
            <p:cNvSpPr>
              <a:spLocks noChangeArrowheads="1"/>
            </p:cNvSpPr>
            <p:nvPr/>
          </p:nvSpPr>
          <p:spPr bwMode="auto">
            <a:xfrm>
              <a:off x="1118" y="863"/>
              <a:ext cx="3528" cy="1292"/>
            </a:xfrm>
            <a:prstGeom prst="rect">
              <a:avLst/>
            </a:prstGeom>
            <a:solidFill>
              <a:srgbClr val="FFFF99"/>
            </a:solidFill>
            <a:ln w="12700">
              <a:solidFill>
                <a:schemeClr val="tx1"/>
              </a:solidFill>
              <a:miter lim="800000"/>
              <a:headEnd type="none" w="sm" len="sm"/>
              <a:tailEnd type="none" w="sm" len="sm"/>
            </a:ln>
            <a:effectLst/>
          </p:spPr>
          <p:txBody>
            <a:bodyPr wrap="none" anchor="ctr"/>
            <a:lstStyle/>
            <a:p>
              <a:endParaRPr lang="en-US"/>
            </a:p>
          </p:txBody>
        </p:sp>
        <p:sp>
          <p:nvSpPr>
            <p:cNvPr id="530702" name="AutoShape 270"/>
            <p:cNvSpPr>
              <a:spLocks noChangeArrowheads="1"/>
            </p:cNvSpPr>
            <p:nvPr/>
          </p:nvSpPr>
          <p:spPr bwMode="auto">
            <a:xfrm rot="5400000">
              <a:off x="2728" y="464"/>
              <a:ext cx="224" cy="2168"/>
            </a:xfrm>
            <a:prstGeom prst="can">
              <a:avLst>
                <a:gd name="adj" fmla="val 49110"/>
              </a:avLst>
            </a:prstGeom>
            <a:solidFill>
              <a:srgbClr val="FF9933"/>
            </a:solidFill>
            <a:ln w="12700">
              <a:solidFill>
                <a:schemeClr val="bg2"/>
              </a:solidFill>
              <a:round/>
              <a:headEnd type="none" w="sm" len="sm"/>
              <a:tailEnd type="none" w="sm" len="sm"/>
            </a:ln>
            <a:effectLst/>
          </p:spPr>
          <p:txBody>
            <a:bodyPr wrap="none" anchor="ctr"/>
            <a:lstStyle/>
            <a:p>
              <a:endParaRPr lang="en-US"/>
            </a:p>
          </p:txBody>
        </p:sp>
        <p:sp>
          <p:nvSpPr>
            <p:cNvPr id="530703" name="Text Box 271"/>
            <p:cNvSpPr txBox="1">
              <a:spLocks noChangeArrowheads="1"/>
            </p:cNvSpPr>
            <p:nvPr/>
          </p:nvSpPr>
          <p:spPr bwMode="auto">
            <a:xfrm>
              <a:off x="2670" y="1042"/>
              <a:ext cx="233" cy="288"/>
            </a:xfrm>
            <a:prstGeom prst="rect">
              <a:avLst/>
            </a:prstGeom>
            <a:noFill/>
            <a:ln w="12700">
              <a:noFill/>
              <a:miter lim="800000"/>
              <a:headEnd type="none" w="sm" len="sm"/>
              <a:tailEnd type="none" w="sm" len="sm"/>
            </a:ln>
            <a:effectLst/>
          </p:spPr>
          <p:txBody>
            <a:bodyPr wrap="none">
              <a:spAutoFit/>
            </a:bodyPr>
            <a:lstStyle/>
            <a:p>
              <a:r>
                <a:rPr lang="en-US" sz="2400" i="1" dirty="0">
                  <a:solidFill>
                    <a:srgbClr val="FF0000"/>
                  </a:solidFill>
                  <a:latin typeface="Times New Roman" pitchFamily="18" charset="0"/>
                </a:rPr>
                <a:t>R</a:t>
              </a:r>
            </a:p>
          </p:txBody>
        </p:sp>
        <p:sp>
          <p:nvSpPr>
            <p:cNvPr id="530704" name="Text Box 272"/>
            <p:cNvSpPr txBox="1">
              <a:spLocks noChangeArrowheads="1"/>
            </p:cNvSpPr>
            <p:nvPr/>
          </p:nvSpPr>
          <p:spPr bwMode="auto">
            <a:xfrm>
              <a:off x="3150" y="1421"/>
              <a:ext cx="203" cy="231"/>
            </a:xfrm>
            <a:prstGeom prst="rect">
              <a:avLst/>
            </a:prstGeom>
            <a:noFill/>
            <a:ln w="12700">
              <a:noFill/>
              <a:miter lim="800000"/>
              <a:headEnd type="none" w="sm" len="sm"/>
              <a:tailEnd type="none" w="sm" len="sm"/>
            </a:ln>
            <a:effectLst/>
          </p:spPr>
          <p:txBody>
            <a:bodyPr wrap="none">
              <a:spAutoFit/>
            </a:bodyPr>
            <a:lstStyle/>
            <a:p>
              <a:r>
                <a:rPr lang="en-US" i="1">
                  <a:solidFill>
                    <a:schemeClr val="bg2"/>
                  </a:solidFill>
                  <a:latin typeface="Times New Roman" pitchFamily="18" charset="0"/>
                  <a:sym typeface="Symbol" pitchFamily="18" charset="2"/>
                </a:rPr>
                <a:t></a:t>
              </a:r>
            </a:p>
          </p:txBody>
        </p:sp>
        <p:sp>
          <p:nvSpPr>
            <p:cNvPr id="530705" name="Line 273"/>
            <p:cNvSpPr>
              <a:spLocks noChangeShapeType="1"/>
            </p:cNvSpPr>
            <p:nvPr/>
          </p:nvSpPr>
          <p:spPr bwMode="auto">
            <a:xfrm>
              <a:off x="2040" y="1560"/>
              <a:ext cx="440" cy="0"/>
            </a:xfrm>
            <a:prstGeom prst="line">
              <a:avLst/>
            </a:prstGeom>
            <a:noFill/>
            <a:ln w="38100">
              <a:solidFill>
                <a:schemeClr val="bg1"/>
              </a:solidFill>
              <a:round/>
              <a:headEnd type="none" w="sm" len="sm"/>
              <a:tailEnd type="triangle" w="med" len="med"/>
            </a:ln>
            <a:effectLst/>
          </p:spPr>
          <p:txBody>
            <a:bodyPr wrap="none"/>
            <a:lstStyle/>
            <a:p>
              <a:endParaRPr lang="en-US"/>
            </a:p>
          </p:txBody>
        </p:sp>
        <p:sp>
          <p:nvSpPr>
            <p:cNvPr id="530706" name="Text Box 274"/>
            <p:cNvSpPr txBox="1">
              <a:spLocks noChangeArrowheads="1"/>
            </p:cNvSpPr>
            <p:nvPr/>
          </p:nvSpPr>
          <p:spPr bwMode="auto">
            <a:xfrm>
              <a:off x="2142" y="1666"/>
              <a:ext cx="169" cy="288"/>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rPr>
                <a:t>i</a:t>
              </a:r>
            </a:p>
          </p:txBody>
        </p:sp>
        <p:sp>
          <p:nvSpPr>
            <p:cNvPr id="530707" name="Text Box 275"/>
            <p:cNvSpPr txBox="1">
              <a:spLocks noChangeArrowheads="1"/>
            </p:cNvSpPr>
            <p:nvPr/>
          </p:nvSpPr>
          <p:spPr bwMode="auto">
            <a:xfrm>
              <a:off x="1694" y="1919"/>
              <a:ext cx="200"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a:t>
              </a:r>
            </a:p>
          </p:txBody>
        </p:sp>
        <p:sp>
          <p:nvSpPr>
            <p:cNvPr id="530708" name="Text Box 276"/>
            <p:cNvSpPr txBox="1">
              <a:spLocks noChangeArrowheads="1"/>
            </p:cNvSpPr>
            <p:nvPr/>
          </p:nvSpPr>
          <p:spPr bwMode="auto">
            <a:xfrm>
              <a:off x="3670" y="1927"/>
              <a:ext cx="164"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a:t>
              </a:r>
            </a:p>
          </p:txBody>
        </p:sp>
        <p:sp>
          <p:nvSpPr>
            <p:cNvPr id="530709" name="Text Box 277"/>
            <p:cNvSpPr txBox="1">
              <a:spLocks noChangeArrowheads="1"/>
            </p:cNvSpPr>
            <p:nvPr/>
          </p:nvSpPr>
          <p:spPr bwMode="auto">
            <a:xfrm>
              <a:off x="2685" y="1874"/>
              <a:ext cx="246" cy="288"/>
            </a:xfrm>
            <a:prstGeom prst="rect">
              <a:avLst/>
            </a:prstGeom>
            <a:noFill/>
            <a:ln w="12700">
              <a:noFill/>
              <a:miter lim="800000"/>
              <a:headEnd type="none" w="sm" len="sm"/>
              <a:tailEnd type="none" w="sm" len="sm"/>
            </a:ln>
            <a:effectLst/>
          </p:spPr>
          <p:txBody>
            <a:bodyPr wrap="none">
              <a:spAutoFit/>
            </a:bodyPr>
            <a:lstStyle/>
            <a:p>
              <a:r>
                <a:rPr lang="en-US" sz="2400" dirty="0">
                  <a:solidFill>
                    <a:schemeClr val="bg2"/>
                  </a:solidFill>
                  <a:latin typeface="Handscript SF" pitchFamily="2" charset="0"/>
                </a:rPr>
                <a:t>V</a:t>
              </a:r>
            </a:p>
          </p:txBody>
        </p:sp>
        <p:sp>
          <p:nvSpPr>
            <p:cNvPr id="530711" name="Text Box 279"/>
            <p:cNvSpPr txBox="1">
              <a:spLocks noChangeArrowheads="1"/>
            </p:cNvSpPr>
            <p:nvPr/>
          </p:nvSpPr>
          <p:spPr bwMode="auto">
            <a:xfrm>
              <a:off x="1614" y="1160"/>
              <a:ext cx="204" cy="231"/>
            </a:xfrm>
            <a:prstGeom prst="rect">
              <a:avLst/>
            </a:prstGeom>
            <a:noFill/>
            <a:ln w="12700">
              <a:noFill/>
              <a:miter lim="800000"/>
              <a:headEnd type="none" w="sm" len="sm"/>
              <a:tailEnd type="none" w="sm" len="sm"/>
            </a:ln>
            <a:effectLst/>
          </p:spPr>
          <p:txBody>
            <a:bodyPr wrap="none">
              <a:spAutoFit/>
            </a:bodyPr>
            <a:lstStyle/>
            <a:p>
              <a:r>
                <a:rPr lang="en-US" i="1" u="sng">
                  <a:solidFill>
                    <a:schemeClr val="bg2"/>
                  </a:solidFill>
                  <a:latin typeface="Times New Roman" pitchFamily="18" charset="0"/>
                </a:rPr>
                <a:t>A</a:t>
              </a:r>
            </a:p>
          </p:txBody>
        </p:sp>
        <p:sp>
          <p:nvSpPr>
            <p:cNvPr id="530712" name="Text Box 280"/>
            <p:cNvSpPr txBox="1">
              <a:spLocks noChangeArrowheads="1"/>
            </p:cNvSpPr>
            <p:nvPr/>
          </p:nvSpPr>
          <p:spPr bwMode="auto">
            <a:xfrm>
              <a:off x="3846" y="1152"/>
              <a:ext cx="204" cy="231"/>
            </a:xfrm>
            <a:prstGeom prst="rect">
              <a:avLst/>
            </a:prstGeom>
            <a:noFill/>
            <a:ln w="12700">
              <a:noFill/>
              <a:miter lim="800000"/>
              <a:headEnd type="none" w="sm" len="sm"/>
              <a:tailEnd type="none" w="sm" len="sm"/>
            </a:ln>
            <a:effectLst/>
          </p:spPr>
          <p:txBody>
            <a:bodyPr wrap="none">
              <a:spAutoFit/>
            </a:bodyPr>
            <a:lstStyle/>
            <a:p>
              <a:r>
                <a:rPr lang="en-US" i="1" u="sng" dirty="0">
                  <a:solidFill>
                    <a:schemeClr val="bg2"/>
                  </a:solidFill>
                  <a:latin typeface="Times New Roman" pitchFamily="18" charset="0"/>
                </a:rPr>
                <a:t>B</a:t>
              </a:r>
            </a:p>
          </p:txBody>
        </p:sp>
      </p:grpSp>
      <p:graphicFrame>
        <p:nvGraphicFramePr>
          <p:cNvPr id="530713" name="Object 281"/>
          <p:cNvGraphicFramePr>
            <a:graphicFrameLocks noChangeAspect="1"/>
          </p:cNvGraphicFramePr>
          <p:nvPr/>
        </p:nvGraphicFramePr>
        <p:xfrm>
          <a:off x="699447" y="5732723"/>
          <a:ext cx="2751138" cy="985837"/>
        </p:xfrm>
        <a:graphic>
          <a:graphicData uri="http://schemas.openxmlformats.org/presentationml/2006/ole">
            <p:oleObj spid="_x0000_s530713" name="Equation" r:id="rId5" imgW="1384200" imgH="495000" progId="Equation.DSMT4">
              <p:embed/>
            </p:oleObj>
          </a:graphicData>
        </a:graphic>
      </p:graphicFrame>
      <p:graphicFrame>
        <p:nvGraphicFramePr>
          <p:cNvPr id="530714" name="Object 282"/>
          <p:cNvGraphicFramePr>
            <a:graphicFrameLocks noChangeAspect="1"/>
          </p:cNvGraphicFramePr>
          <p:nvPr/>
        </p:nvGraphicFramePr>
        <p:xfrm>
          <a:off x="5077651" y="5744837"/>
          <a:ext cx="2827338" cy="985837"/>
        </p:xfrm>
        <a:graphic>
          <a:graphicData uri="http://schemas.openxmlformats.org/presentationml/2006/ole">
            <p:oleObj spid="_x0000_s530714" name="Equation" r:id="rId6" imgW="1422360" imgH="495000" progId="Equation.DSMT4">
              <p:embed/>
            </p:oleObj>
          </a:graphicData>
        </a:graphic>
      </p:graphicFrame>
      <p:sp>
        <p:nvSpPr>
          <p:cNvPr id="530716" name="Text Box 284"/>
          <p:cNvSpPr txBox="1">
            <a:spLocks noChangeArrowheads="1"/>
          </p:cNvSpPr>
          <p:nvPr/>
        </p:nvSpPr>
        <p:spPr bwMode="auto">
          <a:xfrm>
            <a:off x="5090040" y="4426931"/>
            <a:ext cx="2508250" cy="654050"/>
          </a:xfrm>
          <a:prstGeom prst="rect">
            <a:avLst/>
          </a:prstGeom>
          <a:noFill/>
          <a:ln w="12700">
            <a:solidFill>
              <a:schemeClr val="bg2"/>
            </a:solidFill>
            <a:miter lim="800000"/>
            <a:headEnd type="none" w="sm" len="sm"/>
            <a:tailEnd type="none" w="sm" len="sm"/>
          </a:ln>
          <a:effectLst/>
        </p:spPr>
        <p:txBody>
          <a:bodyPr>
            <a:spAutoFit/>
          </a:bodyPr>
          <a:lstStyle/>
          <a:p>
            <a:pPr algn="ctr"/>
            <a:r>
              <a:rPr lang="en-US" dirty="0">
                <a:solidFill>
                  <a:schemeClr val="bg2"/>
                </a:solidFill>
              </a:rPr>
              <a:t>You will be proving this in the homework.</a:t>
            </a:r>
          </a:p>
        </p:txBody>
      </p:sp>
      <p:sp>
        <p:nvSpPr>
          <p:cNvPr id="530718" name="Text Box 286"/>
          <p:cNvSpPr txBox="1">
            <a:spLocks noChangeArrowheads="1"/>
          </p:cNvSpPr>
          <p:nvPr/>
        </p:nvSpPr>
        <p:spPr bwMode="auto">
          <a:xfrm>
            <a:off x="2410157" y="685258"/>
            <a:ext cx="4362450" cy="366712"/>
          </a:xfrm>
          <a:prstGeom prst="rect">
            <a:avLst/>
          </a:prstGeom>
          <a:noFill/>
          <a:ln w="12700">
            <a:noFill/>
            <a:miter lim="800000"/>
            <a:headEnd type="none" w="sm" len="sm"/>
            <a:tailEnd type="none" w="sm" len="sm"/>
          </a:ln>
          <a:effectLst/>
        </p:spPr>
        <p:txBody>
          <a:bodyPr>
            <a:spAutoFit/>
          </a:bodyPr>
          <a:lstStyle/>
          <a:p>
            <a:r>
              <a:rPr lang="en-US" dirty="0">
                <a:solidFill>
                  <a:schemeClr val="bg1"/>
                </a:solidFill>
              </a:rPr>
              <a:t>A resistor is moving in a magnetic field.</a:t>
            </a:r>
          </a:p>
        </p:txBody>
      </p:sp>
      <p:sp>
        <p:nvSpPr>
          <p:cNvPr id="22" name="Slide Number Placeholder 2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49</a:t>
            </a:fld>
            <a:endParaRPr lang="en-US" kern="0" dirty="0" smtClean="0"/>
          </a:p>
        </p:txBody>
      </p:sp>
      <p:sp>
        <p:nvSpPr>
          <p:cNvPr id="21" name="AutoShape 22"/>
          <p:cNvSpPr>
            <a:spLocks noChangeArrowheads="1"/>
          </p:cNvSpPr>
          <p:nvPr/>
        </p:nvSpPr>
        <p:spPr bwMode="auto">
          <a:xfrm rot="20136439">
            <a:off x="4844473" y="1634678"/>
            <a:ext cx="736600" cy="2921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23" name="Object 23"/>
          <p:cNvGraphicFramePr>
            <a:graphicFrameLocks noChangeAspect="1"/>
          </p:cNvGraphicFramePr>
          <p:nvPr/>
        </p:nvGraphicFramePr>
        <p:xfrm>
          <a:off x="5618782" y="1336845"/>
          <a:ext cx="227012" cy="428625"/>
        </p:xfrm>
        <a:graphic>
          <a:graphicData uri="http://schemas.openxmlformats.org/presentationml/2006/ole">
            <p:oleObj spid="_x0000_s530715" name="Equation" r:id="rId7" imgW="114120" imgH="215640" progId="Equation.DSMT4">
              <p:embed/>
            </p:oleObj>
          </a:graphicData>
        </a:graphic>
      </p:graphicFrame>
      <p:grpSp>
        <p:nvGrpSpPr>
          <p:cNvPr id="47" name="Group 46"/>
          <p:cNvGrpSpPr/>
          <p:nvPr/>
        </p:nvGrpSpPr>
        <p:grpSpPr>
          <a:xfrm>
            <a:off x="6630824" y="2230001"/>
            <a:ext cx="527174" cy="869620"/>
            <a:chOff x="6630824" y="2610001"/>
            <a:chExt cx="527174" cy="869620"/>
          </a:xfrm>
        </p:grpSpPr>
        <p:grpSp>
          <p:nvGrpSpPr>
            <p:cNvPr id="26" name="Group 141"/>
            <p:cNvGrpSpPr>
              <a:grpSpLocks/>
            </p:cNvGrpSpPr>
            <p:nvPr/>
          </p:nvGrpSpPr>
          <p:grpSpPr bwMode="auto">
            <a:xfrm>
              <a:off x="7024648" y="2620288"/>
              <a:ext cx="133350" cy="133350"/>
              <a:chOff x="5010" y="11310"/>
              <a:chExt cx="210" cy="210"/>
            </a:xfrm>
          </p:grpSpPr>
          <p:sp>
            <p:nvSpPr>
              <p:cNvPr id="45" name="Oval 14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6" name="Oval 14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7" name="Group 144"/>
            <p:cNvGrpSpPr>
              <a:grpSpLocks/>
            </p:cNvGrpSpPr>
            <p:nvPr/>
          </p:nvGrpSpPr>
          <p:grpSpPr bwMode="auto">
            <a:xfrm>
              <a:off x="6630824" y="2972199"/>
              <a:ext cx="133350" cy="133350"/>
              <a:chOff x="5010" y="11310"/>
              <a:chExt cx="210" cy="210"/>
            </a:xfrm>
          </p:grpSpPr>
          <p:sp>
            <p:nvSpPr>
              <p:cNvPr id="43" name="Oval 14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4" name="Oval 14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8" name="Group 147"/>
            <p:cNvGrpSpPr>
              <a:grpSpLocks/>
            </p:cNvGrpSpPr>
            <p:nvPr/>
          </p:nvGrpSpPr>
          <p:grpSpPr bwMode="auto">
            <a:xfrm>
              <a:off x="7024648" y="2983280"/>
              <a:ext cx="133350" cy="133350"/>
              <a:chOff x="5010" y="11310"/>
              <a:chExt cx="210" cy="210"/>
            </a:xfrm>
          </p:grpSpPr>
          <p:sp>
            <p:nvSpPr>
              <p:cNvPr id="41" name="Oval 14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2" name="Oval 14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9" name="Group 150"/>
            <p:cNvGrpSpPr>
              <a:grpSpLocks/>
            </p:cNvGrpSpPr>
            <p:nvPr/>
          </p:nvGrpSpPr>
          <p:grpSpPr bwMode="auto">
            <a:xfrm>
              <a:off x="6630824" y="3334396"/>
              <a:ext cx="133350" cy="133350"/>
              <a:chOff x="5010" y="11310"/>
              <a:chExt cx="210" cy="210"/>
            </a:xfrm>
          </p:grpSpPr>
          <p:sp>
            <p:nvSpPr>
              <p:cNvPr id="39" name="Oval 15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0" name="Oval 15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 name="Group 153"/>
            <p:cNvGrpSpPr>
              <a:grpSpLocks/>
            </p:cNvGrpSpPr>
            <p:nvPr/>
          </p:nvGrpSpPr>
          <p:grpSpPr bwMode="auto">
            <a:xfrm>
              <a:off x="7024648" y="3346271"/>
              <a:ext cx="133350" cy="133350"/>
              <a:chOff x="5010" y="11310"/>
              <a:chExt cx="210" cy="210"/>
            </a:xfrm>
          </p:grpSpPr>
          <p:sp>
            <p:nvSpPr>
              <p:cNvPr id="37" name="Oval 15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8" name="Oval 15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2" name="Group 159"/>
            <p:cNvGrpSpPr>
              <a:grpSpLocks/>
            </p:cNvGrpSpPr>
            <p:nvPr/>
          </p:nvGrpSpPr>
          <p:grpSpPr bwMode="auto">
            <a:xfrm>
              <a:off x="6630824" y="2610001"/>
              <a:ext cx="133350" cy="133350"/>
              <a:chOff x="5010" y="11310"/>
              <a:chExt cx="210" cy="210"/>
            </a:xfrm>
          </p:grpSpPr>
          <p:sp>
            <p:nvSpPr>
              <p:cNvPr id="33" name="Oval 16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4" name="Oval 16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aphicFrame>
        <p:nvGraphicFramePr>
          <p:cNvPr id="48" name="Object 25"/>
          <p:cNvGraphicFramePr>
            <a:graphicFrameLocks noChangeAspect="1"/>
          </p:cNvGraphicFramePr>
          <p:nvPr/>
        </p:nvGraphicFramePr>
        <p:xfrm>
          <a:off x="6745618" y="1639508"/>
          <a:ext cx="354012" cy="430213"/>
        </p:xfrm>
        <a:graphic>
          <a:graphicData uri="http://schemas.openxmlformats.org/presentationml/2006/ole">
            <p:oleObj spid="_x0000_s530716" name="Equation" r:id="rId8" imgW="177480" imgH="215640" progId="Equation.DSMT4">
              <p:embed/>
            </p:oleObj>
          </a:graphicData>
        </a:graphic>
      </p:graphicFrame>
      <p:graphicFrame>
        <p:nvGraphicFramePr>
          <p:cNvPr id="2" name="Object 285"/>
          <p:cNvGraphicFramePr>
            <a:graphicFrameLocks noChangeAspect="1"/>
          </p:cNvGraphicFramePr>
          <p:nvPr/>
        </p:nvGraphicFramePr>
        <p:xfrm>
          <a:off x="2271713" y="3414713"/>
          <a:ext cx="4494212" cy="985837"/>
        </p:xfrm>
        <a:graphic>
          <a:graphicData uri="http://schemas.openxmlformats.org/presentationml/2006/ole">
            <p:oleObj spid="_x0000_s530717" name="Equation" r:id="rId9" imgW="2260440" imgH="495000" progId="Equation.DSMT4">
              <p:embed/>
            </p:oleObj>
          </a:graphicData>
        </a:graphic>
      </p:graphicFrame>
      <p:sp>
        <p:nvSpPr>
          <p:cNvPr id="49" name="Right Arrow 48"/>
          <p:cNvSpPr/>
          <p:nvPr/>
        </p:nvSpPr>
        <p:spPr bwMode="auto">
          <a:xfrm>
            <a:off x="3883231" y="6047512"/>
            <a:ext cx="486888" cy="320633"/>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TextBox 49"/>
          <p:cNvSpPr txBox="1"/>
          <p:nvPr/>
        </p:nvSpPr>
        <p:spPr>
          <a:xfrm>
            <a:off x="1555668" y="5334997"/>
            <a:ext cx="6436377" cy="369332"/>
          </a:xfrm>
          <a:prstGeom prst="rect">
            <a:avLst/>
          </a:prstGeom>
          <a:noFill/>
        </p:spPr>
        <p:txBody>
          <a:bodyPr wrap="none" rtlCol="0">
            <a:spAutoFit/>
          </a:bodyPr>
          <a:lstStyle/>
          <a:p>
            <a:r>
              <a:rPr lang="en-US" dirty="0" smtClean="0">
                <a:solidFill>
                  <a:schemeClr val="bg1"/>
                </a:solidFill>
              </a:rPr>
              <a:t>Note that there is no EMF change across a PEC wire (</a:t>
            </a:r>
            <a:r>
              <a:rPr lang="en-US" i="1" dirty="0" smtClean="0">
                <a:solidFill>
                  <a:schemeClr val="bg1"/>
                </a:solidFill>
                <a:latin typeface="+mn-lt"/>
              </a:rPr>
              <a:t>R</a:t>
            </a:r>
            <a:r>
              <a:rPr lang="en-US" dirty="0" smtClean="0">
                <a:solidFill>
                  <a:schemeClr val="bg1"/>
                </a:solidFill>
                <a:latin typeface="+mn-lt"/>
              </a:rPr>
              <a:t> = 0</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ext Box 2"/>
          <p:cNvSpPr txBox="1">
            <a:spLocks noChangeArrowheads="1"/>
          </p:cNvSpPr>
          <p:nvPr/>
        </p:nvSpPr>
        <p:spPr bwMode="auto">
          <a:xfrm>
            <a:off x="2072991" y="0"/>
            <a:ext cx="49418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Current </a:t>
            </a:r>
            <a:r>
              <a:rPr lang="en-US" sz="3600" dirty="0" smtClean="0">
                <a:solidFill>
                  <a:srgbClr val="FF9933"/>
                </a:solidFill>
                <a:effectLst>
                  <a:outerShdw blurRad="38100" dist="38100" dir="2700000" algn="tl">
                    <a:srgbClr val="C0C0C0"/>
                  </a:outerShdw>
                </a:effectLst>
              </a:rPr>
              <a:t>Density (cont.)</a:t>
            </a:r>
            <a:endParaRPr lang="en-US" sz="3600" dirty="0">
              <a:solidFill>
                <a:srgbClr val="FF9933"/>
              </a:solidFill>
              <a:effectLst>
                <a:outerShdw blurRad="38100" dist="38100" dir="2700000" algn="tl">
                  <a:srgbClr val="C0C0C0"/>
                </a:outerShdw>
              </a:effectLst>
            </a:endParaRPr>
          </a:p>
        </p:txBody>
      </p:sp>
      <p:graphicFrame>
        <p:nvGraphicFramePr>
          <p:cNvPr id="522333" name="Object 93"/>
          <p:cNvGraphicFramePr>
            <a:graphicFrameLocks noChangeAspect="1"/>
          </p:cNvGraphicFramePr>
          <p:nvPr/>
        </p:nvGraphicFramePr>
        <p:xfrm>
          <a:off x="3333371" y="3274444"/>
          <a:ext cx="1627188" cy="433387"/>
        </p:xfrm>
        <a:graphic>
          <a:graphicData uri="http://schemas.openxmlformats.org/presentationml/2006/ole">
            <p:oleObj spid="_x0000_s522333" name="Equation" r:id="rId4" imgW="761760" imgH="203040" progId="Equation.DSMT4">
              <p:embed/>
            </p:oleObj>
          </a:graphicData>
        </a:graphic>
      </p:graphicFrame>
      <p:graphicFrame>
        <p:nvGraphicFramePr>
          <p:cNvPr id="522334" name="Object 94"/>
          <p:cNvGraphicFramePr>
            <a:graphicFrameLocks noChangeAspect="1"/>
          </p:cNvGraphicFramePr>
          <p:nvPr/>
        </p:nvGraphicFramePr>
        <p:xfrm>
          <a:off x="1371600" y="2541588"/>
          <a:ext cx="1290638" cy="538162"/>
        </p:xfrm>
        <a:graphic>
          <a:graphicData uri="http://schemas.openxmlformats.org/presentationml/2006/ole">
            <p:oleObj spid="_x0000_s522334" name="Equation" r:id="rId5" imgW="609480" imgH="253800" progId="Equation.DSMT4">
              <p:embed/>
            </p:oleObj>
          </a:graphicData>
        </a:graphic>
      </p:graphicFrame>
      <p:sp>
        <p:nvSpPr>
          <p:cNvPr id="522296" name="Line 56"/>
          <p:cNvSpPr>
            <a:spLocks noChangeShapeType="1"/>
          </p:cNvSpPr>
          <p:nvPr/>
        </p:nvSpPr>
        <p:spPr bwMode="auto">
          <a:xfrm>
            <a:off x="831850" y="4387850"/>
            <a:ext cx="2579688" cy="0"/>
          </a:xfrm>
          <a:prstGeom prst="line">
            <a:avLst/>
          </a:prstGeom>
          <a:noFill/>
          <a:ln w="28575">
            <a:solidFill>
              <a:schemeClr val="bg1"/>
            </a:solidFill>
            <a:round/>
            <a:headEnd type="none" w="sm" len="sm"/>
            <a:tailEnd type="triangle" w="med" len="med"/>
          </a:ln>
          <a:effectLst/>
        </p:spPr>
        <p:txBody>
          <a:bodyPr wrap="none"/>
          <a:lstStyle/>
          <a:p>
            <a:endParaRPr lang="en-US"/>
          </a:p>
        </p:txBody>
      </p:sp>
      <p:sp>
        <p:nvSpPr>
          <p:cNvPr id="522297" name="Line 57"/>
          <p:cNvSpPr>
            <a:spLocks noChangeShapeType="1"/>
          </p:cNvSpPr>
          <p:nvPr/>
        </p:nvSpPr>
        <p:spPr bwMode="auto">
          <a:xfrm>
            <a:off x="984250" y="4654550"/>
            <a:ext cx="2579688" cy="0"/>
          </a:xfrm>
          <a:prstGeom prst="line">
            <a:avLst/>
          </a:prstGeom>
          <a:noFill/>
          <a:ln w="28575">
            <a:solidFill>
              <a:schemeClr val="bg1"/>
            </a:solidFill>
            <a:round/>
            <a:headEnd type="none" w="sm" len="sm"/>
            <a:tailEnd type="triangle" w="med" len="med"/>
          </a:ln>
          <a:effectLst/>
        </p:spPr>
        <p:txBody>
          <a:bodyPr wrap="none"/>
          <a:lstStyle/>
          <a:p>
            <a:endParaRPr lang="en-US"/>
          </a:p>
        </p:txBody>
      </p:sp>
      <p:sp>
        <p:nvSpPr>
          <p:cNvPr id="522298" name="Line 58"/>
          <p:cNvSpPr>
            <a:spLocks noChangeShapeType="1"/>
          </p:cNvSpPr>
          <p:nvPr/>
        </p:nvSpPr>
        <p:spPr bwMode="auto">
          <a:xfrm>
            <a:off x="1136650" y="4949825"/>
            <a:ext cx="2579688" cy="0"/>
          </a:xfrm>
          <a:prstGeom prst="line">
            <a:avLst/>
          </a:prstGeom>
          <a:noFill/>
          <a:ln w="28575">
            <a:solidFill>
              <a:schemeClr val="bg1"/>
            </a:solidFill>
            <a:round/>
            <a:headEnd type="none" w="sm" len="sm"/>
            <a:tailEnd type="triangle" w="med" len="med"/>
          </a:ln>
          <a:effectLst/>
        </p:spPr>
        <p:txBody>
          <a:bodyPr wrap="none"/>
          <a:lstStyle/>
          <a:p>
            <a:endParaRPr lang="en-US"/>
          </a:p>
        </p:txBody>
      </p:sp>
      <p:sp>
        <p:nvSpPr>
          <p:cNvPr id="522299" name="Line 59"/>
          <p:cNvSpPr>
            <a:spLocks noChangeShapeType="1"/>
          </p:cNvSpPr>
          <p:nvPr/>
        </p:nvSpPr>
        <p:spPr bwMode="auto">
          <a:xfrm>
            <a:off x="1289050" y="5216525"/>
            <a:ext cx="2579688" cy="0"/>
          </a:xfrm>
          <a:prstGeom prst="line">
            <a:avLst/>
          </a:prstGeom>
          <a:noFill/>
          <a:ln w="28575">
            <a:solidFill>
              <a:schemeClr val="bg1"/>
            </a:solidFill>
            <a:round/>
            <a:headEnd type="none" w="sm" len="sm"/>
            <a:tailEnd type="triangle" w="med" len="med"/>
          </a:ln>
          <a:effectLst/>
        </p:spPr>
        <p:txBody>
          <a:bodyPr wrap="none"/>
          <a:lstStyle/>
          <a:p>
            <a:endParaRPr lang="en-US"/>
          </a:p>
        </p:txBody>
      </p:sp>
      <p:graphicFrame>
        <p:nvGraphicFramePr>
          <p:cNvPr id="522320" name="Object 80"/>
          <p:cNvGraphicFramePr>
            <a:graphicFrameLocks noChangeAspect="1"/>
          </p:cNvGraphicFramePr>
          <p:nvPr/>
        </p:nvGraphicFramePr>
        <p:xfrm>
          <a:off x="3901673" y="4457725"/>
          <a:ext cx="403225" cy="538162"/>
        </p:xfrm>
        <a:graphic>
          <a:graphicData uri="http://schemas.openxmlformats.org/presentationml/2006/ole">
            <p:oleObj spid="_x0000_s522320" name="Equation" r:id="rId6" imgW="190440" imgH="253800" progId="Equation.DSMT4">
              <p:embed/>
            </p:oleObj>
          </a:graphicData>
        </a:graphic>
      </p:graphicFrame>
      <p:sp>
        <p:nvSpPr>
          <p:cNvPr id="522331" name="Line 91"/>
          <p:cNvSpPr>
            <a:spLocks noChangeShapeType="1"/>
          </p:cNvSpPr>
          <p:nvPr/>
        </p:nvSpPr>
        <p:spPr bwMode="auto">
          <a:xfrm>
            <a:off x="2906713" y="4122738"/>
            <a:ext cx="0" cy="1365250"/>
          </a:xfrm>
          <a:prstGeom prst="line">
            <a:avLst/>
          </a:prstGeom>
          <a:noFill/>
          <a:ln w="19050">
            <a:solidFill>
              <a:schemeClr val="bg2"/>
            </a:solidFill>
            <a:prstDash val="dash"/>
            <a:round/>
            <a:headEnd type="none" w="sm" len="sm"/>
            <a:tailEnd type="none" w="sm" len="sm"/>
          </a:ln>
          <a:effectLst/>
        </p:spPr>
        <p:txBody>
          <a:bodyPr wrap="none"/>
          <a:lstStyle/>
          <a:p>
            <a:endParaRPr lang="en-US"/>
          </a:p>
        </p:txBody>
      </p:sp>
      <p:graphicFrame>
        <p:nvGraphicFramePr>
          <p:cNvPr id="522332" name="Object 92"/>
          <p:cNvGraphicFramePr>
            <a:graphicFrameLocks noChangeAspect="1"/>
          </p:cNvGraphicFramePr>
          <p:nvPr/>
        </p:nvGraphicFramePr>
        <p:xfrm>
          <a:off x="3031367" y="5373141"/>
          <a:ext cx="457200" cy="376238"/>
        </p:xfrm>
        <a:graphic>
          <a:graphicData uri="http://schemas.openxmlformats.org/presentationml/2006/ole">
            <p:oleObj spid="_x0000_s522332" name="Equation" r:id="rId7" imgW="215640" imgH="177480" progId="Equation.DSMT4">
              <p:embed/>
            </p:oleObj>
          </a:graphicData>
        </a:graphic>
      </p:graphicFrame>
      <p:sp>
        <p:nvSpPr>
          <p:cNvPr id="522335" name="Line 95"/>
          <p:cNvSpPr>
            <a:spLocks noChangeShapeType="1"/>
          </p:cNvSpPr>
          <p:nvPr/>
        </p:nvSpPr>
        <p:spPr bwMode="auto">
          <a:xfrm>
            <a:off x="1876899" y="4145080"/>
            <a:ext cx="409575" cy="0"/>
          </a:xfrm>
          <a:prstGeom prst="line">
            <a:avLst/>
          </a:prstGeom>
          <a:noFill/>
          <a:ln w="28575">
            <a:solidFill>
              <a:schemeClr val="hlink"/>
            </a:solidFill>
            <a:round/>
            <a:headEnd type="none" w="sm" len="sm"/>
            <a:tailEnd type="triangle" w="med" len="med"/>
          </a:ln>
          <a:effectLst/>
        </p:spPr>
        <p:txBody>
          <a:bodyPr wrap="none"/>
          <a:lstStyle/>
          <a:p>
            <a:endParaRPr lang="en-US"/>
          </a:p>
        </p:txBody>
      </p:sp>
      <p:graphicFrame>
        <p:nvGraphicFramePr>
          <p:cNvPr id="522336" name="Object 96"/>
          <p:cNvGraphicFramePr>
            <a:graphicFrameLocks noChangeAspect="1"/>
          </p:cNvGraphicFramePr>
          <p:nvPr/>
        </p:nvGraphicFramePr>
        <p:xfrm>
          <a:off x="1815625" y="3613792"/>
          <a:ext cx="403225" cy="430212"/>
        </p:xfrm>
        <a:graphic>
          <a:graphicData uri="http://schemas.openxmlformats.org/presentationml/2006/ole">
            <p:oleObj spid="_x0000_s522336" name="Equation" r:id="rId8" imgW="190440" imgH="203040" progId="Equation.DSMT4">
              <p:embed/>
            </p:oleObj>
          </a:graphicData>
        </a:graphic>
      </p:graphicFrame>
      <p:sp>
        <p:nvSpPr>
          <p:cNvPr id="522337" name="Text Box 97"/>
          <p:cNvSpPr txBox="1">
            <a:spLocks noChangeArrowheads="1"/>
          </p:cNvSpPr>
          <p:nvPr/>
        </p:nvSpPr>
        <p:spPr bwMode="auto">
          <a:xfrm>
            <a:off x="412727" y="918971"/>
            <a:ext cx="7683500" cy="731837"/>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A small surface </a:t>
            </a:r>
            <a:r>
              <a:rPr lang="en-US" sz="2200" i="1" dirty="0">
                <a:solidFill>
                  <a:schemeClr val="bg1"/>
                </a:solidFill>
                <a:latin typeface="Times New Roman" pitchFamily="18" charset="0"/>
              </a:rPr>
              <a:t>dS</a:t>
            </a:r>
            <a:r>
              <a:rPr lang="en-US" sz="2000" dirty="0">
                <a:solidFill>
                  <a:schemeClr val="bg1"/>
                </a:solidFill>
              </a:rPr>
              <a:t> is introduced perpendicular to the direction of current flow.</a:t>
            </a:r>
          </a:p>
        </p:txBody>
      </p:sp>
      <p:graphicFrame>
        <p:nvGraphicFramePr>
          <p:cNvPr id="522338" name="Object 98"/>
          <p:cNvGraphicFramePr>
            <a:graphicFrameLocks noChangeAspect="1"/>
          </p:cNvGraphicFramePr>
          <p:nvPr/>
        </p:nvGraphicFramePr>
        <p:xfrm>
          <a:off x="5851525" y="2574925"/>
          <a:ext cx="2305050" cy="2681288"/>
        </p:xfrm>
        <a:graphic>
          <a:graphicData uri="http://schemas.openxmlformats.org/presentationml/2006/ole">
            <p:oleObj spid="_x0000_s522338" name="Equation" r:id="rId9" imgW="1079280" imgH="1257120" progId="Equation.DSMT4">
              <p:embed/>
            </p:oleObj>
          </a:graphicData>
        </a:graphic>
      </p:graphicFrame>
      <p:sp>
        <p:nvSpPr>
          <p:cNvPr id="522340" name="Text Box 100"/>
          <p:cNvSpPr txBox="1">
            <a:spLocks noChangeArrowheads="1"/>
          </p:cNvSpPr>
          <p:nvPr/>
        </p:nvSpPr>
        <p:spPr bwMode="auto">
          <a:xfrm>
            <a:off x="5897563" y="2055813"/>
            <a:ext cx="2159566"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Charge </a:t>
            </a:r>
            <a:r>
              <a:rPr lang="en-US" dirty="0" smtClean="0">
                <a:solidFill>
                  <a:schemeClr val="bg2"/>
                </a:solidFill>
              </a:rPr>
              <a:t>calculation:</a:t>
            </a:r>
            <a:endParaRPr lang="en-US" dirty="0">
              <a:solidFill>
                <a:schemeClr val="bg2"/>
              </a:solidFill>
            </a:endParaRPr>
          </a:p>
        </p:txBody>
      </p:sp>
      <p:sp>
        <p:nvSpPr>
          <p:cNvPr id="522341" name="Text Box 101"/>
          <p:cNvSpPr txBox="1">
            <a:spLocks noChangeArrowheads="1"/>
          </p:cNvSpPr>
          <p:nvPr/>
        </p:nvSpPr>
        <p:spPr bwMode="auto">
          <a:xfrm>
            <a:off x="1285213" y="4927909"/>
            <a:ext cx="984250" cy="366712"/>
          </a:xfrm>
          <a:prstGeom prst="rect">
            <a:avLst/>
          </a:prstGeom>
          <a:noFill/>
          <a:ln w="12700">
            <a:noFill/>
            <a:miter lim="800000"/>
            <a:headEnd type="none" w="sm" len="sm"/>
            <a:tailEnd type="none" w="sm" len="sm"/>
          </a:ln>
          <a:effectLst/>
        </p:spPr>
        <p:txBody>
          <a:bodyPr wrap="none">
            <a:spAutoFit/>
          </a:bodyPr>
          <a:lstStyle/>
          <a:p>
            <a:r>
              <a:rPr lang="en-US" dirty="0">
                <a:solidFill>
                  <a:schemeClr val="hlink"/>
                </a:solidFill>
              </a:rPr>
              <a:t>++++++</a:t>
            </a:r>
          </a:p>
        </p:txBody>
      </p:sp>
      <p:graphicFrame>
        <p:nvGraphicFramePr>
          <p:cNvPr id="522343" name="Object 103"/>
          <p:cNvGraphicFramePr>
            <a:graphicFrameLocks noChangeAspect="1"/>
          </p:cNvGraphicFramePr>
          <p:nvPr/>
        </p:nvGraphicFramePr>
        <p:xfrm>
          <a:off x="6475413" y="5945188"/>
          <a:ext cx="1438275" cy="460375"/>
        </p:xfrm>
        <a:graphic>
          <a:graphicData uri="http://schemas.openxmlformats.org/presentationml/2006/ole">
            <p:oleObj spid="_x0000_s522343" name="Equation" r:id="rId10" imgW="672840" imgH="215640" progId="Equation.DSMT4">
              <p:embed/>
            </p:oleObj>
          </a:graphicData>
        </a:graphic>
      </p:graphicFrame>
      <p:sp>
        <p:nvSpPr>
          <p:cNvPr id="522344" name="Text Box 104"/>
          <p:cNvSpPr txBox="1">
            <a:spLocks noChangeArrowheads="1"/>
          </p:cNvSpPr>
          <p:nvPr/>
        </p:nvSpPr>
        <p:spPr bwMode="auto">
          <a:xfrm>
            <a:off x="5470525" y="5954713"/>
            <a:ext cx="844550" cy="366712"/>
          </a:xfrm>
          <a:prstGeom prst="rect">
            <a:avLst/>
          </a:prstGeom>
          <a:noFill/>
          <a:ln w="12700">
            <a:noFill/>
            <a:miter lim="800000"/>
            <a:headEnd type="none" w="sm" len="sm"/>
            <a:tailEnd type="none" w="sm" len="sm"/>
          </a:ln>
          <a:effectLst/>
        </p:spPr>
        <p:txBody>
          <a:bodyPr wrap="none">
            <a:spAutoFit/>
          </a:bodyPr>
          <a:lstStyle/>
          <a:p>
            <a:r>
              <a:rPr lang="en-US">
                <a:solidFill>
                  <a:schemeClr val="bg1"/>
                </a:solidFill>
              </a:rPr>
              <a:t>Hence</a:t>
            </a:r>
          </a:p>
        </p:txBody>
      </p:sp>
      <p:sp>
        <p:nvSpPr>
          <p:cNvPr id="29" name="Can 28"/>
          <p:cNvSpPr/>
          <p:nvPr/>
        </p:nvSpPr>
        <p:spPr bwMode="auto">
          <a:xfrm rot="5400000">
            <a:off x="1388648" y="3715613"/>
            <a:ext cx="1050878" cy="2163149"/>
          </a:xfrm>
          <a:prstGeom prst="can">
            <a:avLst>
              <a:gd name="adj" fmla="val 15683"/>
            </a:avLst>
          </a:prstGeom>
          <a:no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2" name="Object 104"/>
          <p:cNvGraphicFramePr>
            <a:graphicFrameLocks noChangeAspect="1"/>
          </p:cNvGraphicFramePr>
          <p:nvPr/>
        </p:nvGraphicFramePr>
        <p:xfrm>
          <a:off x="1014010" y="3696032"/>
          <a:ext cx="511175" cy="376238"/>
        </p:xfrm>
        <a:graphic>
          <a:graphicData uri="http://schemas.openxmlformats.org/presentationml/2006/ole">
            <p:oleObj spid="_x0000_s522344" name="Equation" r:id="rId11" imgW="241200" imgH="177480" progId="Equation.DSMT4">
              <p:embed/>
            </p:oleObj>
          </a:graphicData>
        </a:graphic>
      </p:graphicFrame>
      <p:sp>
        <p:nvSpPr>
          <p:cNvPr id="30" name="Text Box 101"/>
          <p:cNvSpPr txBox="1">
            <a:spLocks noChangeArrowheads="1"/>
          </p:cNvSpPr>
          <p:nvPr/>
        </p:nvSpPr>
        <p:spPr bwMode="auto">
          <a:xfrm>
            <a:off x="1287487" y="4616285"/>
            <a:ext cx="984250" cy="366712"/>
          </a:xfrm>
          <a:prstGeom prst="rect">
            <a:avLst/>
          </a:prstGeom>
        </p:spPr>
        <p:txBody>
          <a:bodyPr wrap="none">
            <a:spAutoFit/>
          </a:bodyPr>
          <a:lstStyle/>
          <a:p>
            <a:r>
              <a:rPr lang="en-US" dirty="0">
                <a:solidFill>
                  <a:schemeClr val="hlink"/>
                </a:solidFill>
              </a:rPr>
              <a:t>++++++</a:t>
            </a:r>
          </a:p>
        </p:txBody>
      </p:sp>
      <p:sp>
        <p:nvSpPr>
          <p:cNvPr id="31" name="Text Box 101"/>
          <p:cNvSpPr txBox="1">
            <a:spLocks noChangeArrowheads="1"/>
          </p:cNvSpPr>
          <p:nvPr/>
        </p:nvSpPr>
        <p:spPr bwMode="auto">
          <a:xfrm>
            <a:off x="1287484" y="4329682"/>
            <a:ext cx="984250" cy="366712"/>
          </a:xfrm>
          <a:prstGeom prst="rect">
            <a:avLst/>
          </a:prstGeom>
          <a:noFill/>
          <a:ln w="12700">
            <a:noFill/>
            <a:miter lim="800000"/>
            <a:headEnd type="none" w="sm" len="sm"/>
            <a:tailEnd type="none" w="sm" len="sm"/>
          </a:ln>
          <a:effectLst/>
        </p:spPr>
        <p:txBody>
          <a:bodyPr wrap="none">
            <a:spAutoFit/>
          </a:bodyPr>
          <a:lstStyle/>
          <a:p>
            <a:r>
              <a:rPr lang="en-US" dirty="0">
                <a:solidFill>
                  <a:schemeClr val="hlink"/>
                </a:solidFill>
              </a:rPr>
              <a:t>++++++</a:t>
            </a:r>
          </a:p>
        </p:txBody>
      </p:sp>
      <p:sp>
        <p:nvSpPr>
          <p:cNvPr id="32" name="TextBox 31"/>
          <p:cNvSpPr txBox="1"/>
          <p:nvPr/>
        </p:nvSpPr>
        <p:spPr>
          <a:xfrm>
            <a:off x="818866" y="1951631"/>
            <a:ext cx="3321743" cy="369332"/>
          </a:xfrm>
          <a:prstGeom prst="rect">
            <a:avLst/>
          </a:prstGeom>
          <a:noFill/>
        </p:spPr>
        <p:txBody>
          <a:bodyPr wrap="none" rtlCol="0">
            <a:spAutoFit/>
          </a:bodyPr>
          <a:lstStyle/>
          <a:p>
            <a:r>
              <a:rPr lang="en-US" i="1" dirty="0" err="1" smtClean="0">
                <a:solidFill>
                  <a:schemeClr val="bg2"/>
                </a:solidFill>
                <a:latin typeface="+mn-lt"/>
              </a:rPr>
              <a:t>dI</a:t>
            </a:r>
            <a:r>
              <a:rPr lang="en-US" i="1" dirty="0" smtClean="0">
                <a:solidFill>
                  <a:schemeClr val="bg2"/>
                </a:solidFill>
                <a:latin typeface="+mn-lt"/>
              </a:rPr>
              <a:t>  </a:t>
            </a:r>
            <a:r>
              <a:rPr lang="en-US" dirty="0" smtClean="0">
                <a:solidFill>
                  <a:schemeClr val="bg2"/>
                </a:solidFill>
                <a:latin typeface="+mn-lt"/>
              </a:rPr>
              <a:t>= </a:t>
            </a:r>
            <a:r>
              <a:rPr lang="en-US" dirty="0" smtClean="0">
                <a:solidFill>
                  <a:schemeClr val="bg2"/>
                </a:solidFill>
              </a:rPr>
              <a:t>current flowing through </a:t>
            </a:r>
            <a:r>
              <a:rPr lang="en-US" i="1" dirty="0" smtClean="0">
                <a:solidFill>
                  <a:schemeClr val="bg2"/>
                </a:solidFill>
                <a:latin typeface="+mn-lt"/>
              </a:rPr>
              <a:t>dS</a:t>
            </a:r>
            <a:endParaRPr lang="en-US" dirty="0">
              <a:solidFill>
                <a:schemeClr val="bg2"/>
              </a:solidFill>
            </a:endParaRPr>
          </a:p>
        </p:txBody>
      </p:sp>
      <p:sp>
        <p:nvSpPr>
          <p:cNvPr id="26" name="Slide Number Placeholder 25"/>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a:t>
            </a:fld>
            <a:endParaRPr lang="en-US" kern="0" dirty="0" smtClean="0"/>
          </a:p>
        </p:txBody>
      </p:sp>
      <p:graphicFrame>
        <p:nvGraphicFramePr>
          <p:cNvPr id="522345" name="Object 105"/>
          <p:cNvGraphicFramePr>
            <a:graphicFrameLocks noChangeAspect="1"/>
          </p:cNvGraphicFramePr>
          <p:nvPr/>
        </p:nvGraphicFramePr>
        <p:xfrm>
          <a:off x="1655811" y="5623091"/>
          <a:ext cx="376237" cy="376237"/>
        </p:xfrm>
        <a:graphic>
          <a:graphicData uri="http://schemas.openxmlformats.org/presentationml/2006/ole">
            <p:oleObj spid="_x0000_s522345" name="Equation" r:id="rId12" imgW="177480" imgH="177480" progId="Equation.DSMT4">
              <p:embed/>
            </p:oleObj>
          </a:graphicData>
        </a:graphic>
      </p:graphicFrame>
      <p:cxnSp>
        <p:nvCxnSpPr>
          <p:cNvPr id="28" name="Straight Arrow Connector 27"/>
          <p:cNvCxnSpPr/>
          <p:nvPr/>
        </p:nvCxnSpPr>
        <p:spPr bwMode="auto">
          <a:xfrm>
            <a:off x="832514" y="5554638"/>
            <a:ext cx="1992573" cy="0"/>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1" name="Text Box 3"/>
          <p:cNvSpPr txBox="1">
            <a:spLocks noChangeArrowheads="1"/>
          </p:cNvSpPr>
          <p:nvPr/>
        </p:nvSpPr>
        <p:spPr bwMode="auto">
          <a:xfrm>
            <a:off x="1052797" y="0"/>
            <a:ext cx="68897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Perfect Electric Conductor (PEC)</a:t>
            </a:r>
          </a:p>
        </p:txBody>
      </p:sp>
      <p:graphicFrame>
        <p:nvGraphicFramePr>
          <p:cNvPr id="555025" name="Object 17"/>
          <p:cNvGraphicFramePr>
            <a:graphicFrameLocks noChangeAspect="1"/>
          </p:cNvGraphicFramePr>
          <p:nvPr/>
        </p:nvGraphicFramePr>
        <p:xfrm>
          <a:off x="3116263" y="5641975"/>
          <a:ext cx="1839912" cy="569913"/>
        </p:xfrm>
        <a:graphic>
          <a:graphicData uri="http://schemas.openxmlformats.org/presentationml/2006/ole">
            <p:oleObj spid="_x0000_s555025" name="Equation" r:id="rId4" imgW="698400" imgH="215640" progId="Equation.DSMT4">
              <p:embed/>
            </p:oleObj>
          </a:graphicData>
        </a:graphic>
      </p:graphicFrame>
      <p:sp>
        <p:nvSpPr>
          <p:cNvPr id="555026" name="Text Box 18"/>
          <p:cNvSpPr txBox="1">
            <a:spLocks noChangeArrowheads="1"/>
          </p:cNvSpPr>
          <p:nvPr/>
        </p:nvSpPr>
        <p:spPr bwMode="auto">
          <a:xfrm>
            <a:off x="5316229" y="5608969"/>
            <a:ext cx="2508250" cy="654050"/>
          </a:xfrm>
          <a:prstGeom prst="rect">
            <a:avLst/>
          </a:prstGeom>
          <a:noFill/>
          <a:ln w="12700">
            <a:solidFill>
              <a:schemeClr val="bg2"/>
            </a:solidFill>
            <a:miter lim="800000"/>
            <a:headEnd type="none" w="sm" len="sm"/>
            <a:tailEnd type="none" w="sm" len="sm"/>
          </a:ln>
          <a:effectLst/>
        </p:spPr>
        <p:txBody>
          <a:bodyPr>
            <a:spAutoFit/>
          </a:bodyPr>
          <a:lstStyle/>
          <a:p>
            <a:pPr algn="ctr"/>
            <a:r>
              <a:rPr lang="en-US">
                <a:solidFill>
                  <a:schemeClr val="bg2"/>
                </a:solidFill>
              </a:rPr>
              <a:t>You will be proving this in the homework.</a:t>
            </a:r>
          </a:p>
        </p:txBody>
      </p:sp>
      <p:grpSp>
        <p:nvGrpSpPr>
          <p:cNvPr id="555040" name="Group 32"/>
          <p:cNvGrpSpPr>
            <a:grpSpLocks/>
          </p:cNvGrpSpPr>
          <p:nvPr/>
        </p:nvGrpSpPr>
        <p:grpSpPr bwMode="auto">
          <a:xfrm>
            <a:off x="2909888" y="2006600"/>
            <a:ext cx="3173412" cy="2400300"/>
            <a:chOff x="1713" y="720"/>
            <a:chExt cx="1999" cy="1512"/>
          </a:xfrm>
        </p:grpSpPr>
        <p:sp>
          <p:nvSpPr>
            <p:cNvPr id="555028" name="Oval 20"/>
            <p:cNvSpPr>
              <a:spLocks noChangeArrowheads="1"/>
            </p:cNvSpPr>
            <p:nvPr/>
          </p:nvSpPr>
          <p:spPr bwMode="auto">
            <a:xfrm>
              <a:off x="2232" y="992"/>
              <a:ext cx="696" cy="1000"/>
            </a:xfrm>
            <a:prstGeom prst="ellipse">
              <a:avLst/>
            </a:prstGeom>
            <a:gradFill rotWithShape="1">
              <a:gsLst>
                <a:gs pos="0">
                  <a:srgbClr val="FF9933"/>
                </a:gs>
                <a:gs pos="100000">
                  <a:srgbClr val="FF9933">
                    <a:gamma/>
                    <a:shade val="46275"/>
                    <a:invGamma/>
                  </a:srgbClr>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555030" name="AutoShape 22"/>
            <p:cNvSpPr>
              <a:spLocks noChangeArrowheads="1"/>
            </p:cNvSpPr>
            <p:nvPr/>
          </p:nvSpPr>
          <p:spPr bwMode="auto">
            <a:xfrm>
              <a:off x="2984" y="1720"/>
              <a:ext cx="464" cy="1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555031" name="Object 23"/>
            <p:cNvGraphicFramePr>
              <a:graphicFrameLocks noChangeAspect="1"/>
            </p:cNvGraphicFramePr>
            <p:nvPr/>
          </p:nvGraphicFramePr>
          <p:xfrm>
            <a:off x="3569" y="1682"/>
            <a:ext cx="143" cy="270"/>
          </p:xfrm>
          <a:graphic>
            <a:graphicData uri="http://schemas.openxmlformats.org/presentationml/2006/ole">
              <p:oleObj spid="_x0000_s555031" name="Equation" r:id="rId5" imgW="114120" imgH="215640" progId="Equation.DSMT4">
                <p:embed/>
              </p:oleObj>
            </a:graphicData>
          </a:graphic>
        </p:graphicFrame>
        <p:graphicFrame>
          <p:nvGraphicFramePr>
            <p:cNvPr id="555033" name="Object 25"/>
            <p:cNvGraphicFramePr>
              <a:graphicFrameLocks noChangeAspect="1"/>
            </p:cNvGraphicFramePr>
            <p:nvPr/>
          </p:nvGraphicFramePr>
          <p:xfrm>
            <a:off x="1713" y="1162"/>
            <a:ext cx="223" cy="271"/>
          </p:xfrm>
          <a:graphic>
            <a:graphicData uri="http://schemas.openxmlformats.org/presentationml/2006/ole">
              <p:oleObj spid="_x0000_s555033" name="Equation" r:id="rId6" imgW="177480" imgH="215640" progId="Equation.DSMT4">
                <p:embed/>
              </p:oleObj>
            </a:graphicData>
          </a:graphic>
        </p:graphicFrame>
        <p:sp>
          <p:nvSpPr>
            <p:cNvPr id="555036" name="Line 28"/>
            <p:cNvSpPr>
              <a:spLocks noChangeShapeType="1"/>
            </p:cNvSpPr>
            <p:nvPr/>
          </p:nvSpPr>
          <p:spPr bwMode="auto">
            <a:xfrm flipV="1">
              <a:off x="1736" y="720"/>
              <a:ext cx="1480" cy="1000"/>
            </a:xfrm>
            <a:prstGeom prst="line">
              <a:avLst/>
            </a:prstGeom>
            <a:noFill/>
            <a:ln w="28575">
              <a:solidFill>
                <a:schemeClr val="bg1"/>
              </a:solidFill>
              <a:round/>
              <a:headEnd type="none" w="sm" len="sm"/>
              <a:tailEnd type="triangle" w="lg" len="med"/>
            </a:ln>
            <a:effectLst/>
          </p:spPr>
          <p:txBody>
            <a:bodyPr wrap="none"/>
            <a:lstStyle/>
            <a:p>
              <a:endParaRPr lang="en-US"/>
            </a:p>
          </p:txBody>
        </p:sp>
        <p:sp>
          <p:nvSpPr>
            <p:cNvPr id="555038" name="Line 30"/>
            <p:cNvSpPr>
              <a:spLocks noChangeShapeType="1"/>
            </p:cNvSpPr>
            <p:nvPr/>
          </p:nvSpPr>
          <p:spPr bwMode="auto">
            <a:xfrm flipV="1">
              <a:off x="1848" y="1232"/>
              <a:ext cx="1480" cy="1000"/>
            </a:xfrm>
            <a:prstGeom prst="line">
              <a:avLst/>
            </a:prstGeom>
            <a:noFill/>
            <a:ln w="28575">
              <a:solidFill>
                <a:schemeClr val="bg1"/>
              </a:solidFill>
              <a:round/>
              <a:headEnd type="none" w="sm" len="sm"/>
              <a:tailEnd type="triangle" w="lg" len="med"/>
            </a:ln>
            <a:effectLst/>
          </p:spPr>
          <p:txBody>
            <a:bodyPr wrap="none"/>
            <a:lstStyle/>
            <a:p>
              <a:endParaRPr lang="en-US"/>
            </a:p>
          </p:txBody>
        </p:sp>
        <p:sp>
          <p:nvSpPr>
            <p:cNvPr id="555039" name="Line 31"/>
            <p:cNvSpPr>
              <a:spLocks noChangeShapeType="1"/>
            </p:cNvSpPr>
            <p:nvPr/>
          </p:nvSpPr>
          <p:spPr bwMode="auto">
            <a:xfrm flipV="1">
              <a:off x="1784" y="952"/>
              <a:ext cx="1480" cy="1000"/>
            </a:xfrm>
            <a:prstGeom prst="line">
              <a:avLst/>
            </a:prstGeom>
            <a:noFill/>
            <a:ln w="28575">
              <a:solidFill>
                <a:schemeClr val="bg1"/>
              </a:solidFill>
              <a:round/>
              <a:headEnd type="none" w="sm" len="sm"/>
              <a:tailEnd type="triangle" w="lg" len="med"/>
            </a:ln>
            <a:effectLst/>
          </p:spPr>
          <p:txBody>
            <a:bodyPr wrap="none"/>
            <a:lstStyle/>
            <a:p>
              <a:endParaRPr lang="en-US"/>
            </a:p>
          </p:txBody>
        </p:sp>
      </p:grpSp>
      <p:sp>
        <p:nvSpPr>
          <p:cNvPr id="555041" name="Text Box 33"/>
          <p:cNvSpPr txBox="1">
            <a:spLocks noChangeArrowheads="1"/>
          </p:cNvSpPr>
          <p:nvPr/>
        </p:nvSpPr>
        <p:spPr bwMode="auto">
          <a:xfrm>
            <a:off x="631825" y="1293813"/>
            <a:ext cx="6784975"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A PEC body is moving in the presence of a magnetic field. </a:t>
            </a:r>
          </a:p>
        </p:txBody>
      </p:sp>
      <p:sp>
        <p:nvSpPr>
          <p:cNvPr id="555042" name="Text Box 34"/>
          <p:cNvSpPr txBox="1">
            <a:spLocks noChangeArrowheads="1"/>
          </p:cNvSpPr>
          <p:nvPr/>
        </p:nvSpPr>
        <p:spPr bwMode="auto">
          <a:xfrm>
            <a:off x="1076325" y="5065713"/>
            <a:ext cx="2592376" cy="40011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Inside the PEC body:</a:t>
            </a:r>
          </a:p>
        </p:txBody>
      </p:sp>
      <p:sp>
        <p:nvSpPr>
          <p:cNvPr id="17" name="Slide Number Placeholder 1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50</a:t>
            </a:fld>
            <a:endParaRPr lang="en-US" kern="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2958176" y="0"/>
            <a:ext cx="302895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a:t>
            </a:r>
          </a:p>
        </p:txBody>
      </p:sp>
      <p:sp>
        <p:nvSpPr>
          <p:cNvPr id="536579" name="Text Box 3"/>
          <p:cNvSpPr txBox="1">
            <a:spLocks noChangeArrowheads="1"/>
          </p:cNvSpPr>
          <p:nvPr/>
        </p:nvSpPr>
        <p:spPr bwMode="auto">
          <a:xfrm>
            <a:off x="454595" y="990651"/>
            <a:ext cx="5654675" cy="457200"/>
          </a:xfrm>
          <a:prstGeom prst="rect">
            <a:avLst/>
          </a:prstGeom>
          <a:noFill/>
          <a:ln w="12700">
            <a:noFill/>
            <a:miter lim="800000"/>
            <a:headEnd type="none" w="sm" len="sm"/>
            <a:tailEnd type="none" w="sm" len="sm"/>
          </a:ln>
          <a:effectLst/>
        </p:spPr>
        <p:txBody>
          <a:bodyPr>
            <a:spAutoFit/>
          </a:bodyPr>
          <a:lstStyle/>
          <a:p>
            <a:r>
              <a:rPr lang="en-US" sz="2400" dirty="0">
                <a:solidFill>
                  <a:srgbClr val="CC00CC"/>
                </a:solidFill>
              </a:rPr>
              <a:t>Find the voltage </a:t>
            </a:r>
            <a:r>
              <a:rPr lang="en-US" sz="2400" dirty="0" err="1">
                <a:solidFill>
                  <a:srgbClr val="CC00CC"/>
                </a:solidFill>
                <a:latin typeface="Handscript SF" pitchFamily="2" charset="0"/>
              </a:rPr>
              <a:t>V</a:t>
            </a:r>
            <a:r>
              <a:rPr lang="en-US" sz="2400" i="1" baseline="-25000" dirty="0" err="1">
                <a:solidFill>
                  <a:srgbClr val="CC00CC"/>
                </a:solidFill>
                <a:latin typeface="Times New Roman" pitchFamily="18" charset="0"/>
              </a:rPr>
              <a:t>m</a:t>
            </a:r>
            <a:r>
              <a:rPr lang="en-US" sz="2400" dirty="0">
                <a:solidFill>
                  <a:srgbClr val="CC00CC"/>
                </a:solidFill>
              </a:rPr>
              <a:t> on the </a:t>
            </a:r>
            <a:r>
              <a:rPr lang="en-US" sz="2400" dirty="0" smtClean="0">
                <a:solidFill>
                  <a:srgbClr val="CC00CC"/>
                </a:solidFill>
              </a:rPr>
              <a:t>voltmeter.</a:t>
            </a:r>
            <a:endParaRPr lang="en-US" sz="2400" dirty="0">
              <a:solidFill>
                <a:srgbClr val="CC00CC"/>
              </a:solidFill>
            </a:endParaRPr>
          </a:p>
        </p:txBody>
      </p:sp>
      <p:graphicFrame>
        <p:nvGraphicFramePr>
          <p:cNvPr id="536580" name="Object 4"/>
          <p:cNvGraphicFramePr>
            <a:graphicFrameLocks noChangeAspect="1"/>
          </p:cNvGraphicFramePr>
          <p:nvPr/>
        </p:nvGraphicFramePr>
        <p:xfrm>
          <a:off x="537709" y="4322500"/>
          <a:ext cx="1042987" cy="736600"/>
        </p:xfrm>
        <a:graphic>
          <a:graphicData uri="http://schemas.openxmlformats.org/presentationml/2006/ole">
            <p:oleObj spid="_x0000_s536580" name="Equation" r:id="rId4" imgW="558720" imgH="393480" progId="Equation.DSMT4">
              <p:embed/>
            </p:oleObj>
          </a:graphicData>
        </a:graphic>
      </p:graphicFrame>
      <p:graphicFrame>
        <p:nvGraphicFramePr>
          <p:cNvPr id="536581" name="Object 5"/>
          <p:cNvGraphicFramePr>
            <a:graphicFrameLocks noChangeAspect="1"/>
          </p:cNvGraphicFramePr>
          <p:nvPr/>
        </p:nvGraphicFramePr>
        <p:xfrm>
          <a:off x="6162573" y="5393734"/>
          <a:ext cx="1089025" cy="474662"/>
        </p:xfrm>
        <a:graphic>
          <a:graphicData uri="http://schemas.openxmlformats.org/presentationml/2006/ole">
            <p:oleObj spid="_x0000_s536581" name="Equation" r:id="rId5" imgW="583920" imgH="253800" progId="Equation.DSMT4">
              <p:embed/>
            </p:oleObj>
          </a:graphicData>
        </a:graphic>
      </p:graphicFrame>
      <p:sp>
        <p:nvSpPr>
          <p:cNvPr id="164" name="Slide Number Placeholder 16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51</a:t>
            </a:fld>
            <a:endParaRPr lang="en-US" kern="0" dirty="0" smtClean="0"/>
          </a:p>
        </p:txBody>
      </p:sp>
      <p:sp>
        <p:nvSpPr>
          <p:cNvPr id="163" name="TextBox 162"/>
          <p:cNvSpPr txBox="1"/>
          <p:nvPr/>
        </p:nvSpPr>
        <p:spPr>
          <a:xfrm>
            <a:off x="462137" y="5990112"/>
            <a:ext cx="8137577" cy="707886"/>
          </a:xfrm>
          <a:prstGeom prst="rect">
            <a:avLst/>
          </a:prstGeom>
          <a:noFill/>
        </p:spPr>
        <p:txBody>
          <a:bodyPr wrap="square" rtlCol="0">
            <a:spAutoFit/>
          </a:bodyPr>
          <a:lstStyle/>
          <a:p>
            <a:r>
              <a:rPr lang="en-US" sz="2000" dirty="0" smtClean="0">
                <a:solidFill>
                  <a:schemeClr val="bg1"/>
                </a:solidFill>
              </a:rPr>
              <a:t>We neglect the magnetic field coming from the current in the loop itself (we have a </a:t>
            </a:r>
            <a:r>
              <a:rPr lang="en-US" sz="2000" dirty="0" smtClean="0">
                <a:solidFill>
                  <a:schemeClr val="bg1"/>
                </a:solidFill>
              </a:rPr>
              <a:t>high-impedance </a:t>
            </a:r>
            <a:r>
              <a:rPr lang="en-US" sz="2000" dirty="0" smtClean="0">
                <a:solidFill>
                  <a:schemeClr val="bg1"/>
                </a:solidFill>
              </a:rPr>
              <a:t>voltmeter).</a:t>
            </a:r>
            <a:endParaRPr lang="en-US" sz="2000" dirty="0">
              <a:solidFill>
                <a:schemeClr val="bg1"/>
              </a:solidFill>
            </a:endParaRPr>
          </a:p>
        </p:txBody>
      </p:sp>
      <p:sp>
        <p:nvSpPr>
          <p:cNvPr id="166" name="TextBox 165"/>
          <p:cNvSpPr txBox="1"/>
          <p:nvPr/>
        </p:nvSpPr>
        <p:spPr>
          <a:xfrm>
            <a:off x="3554672" y="5435936"/>
            <a:ext cx="2505814" cy="369332"/>
          </a:xfrm>
          <a:prstGeom prst="rect">
            <a:avLst/>
          </a:prstGeom>
          <a:noFill/>
        </p:spPr>
        <p:txBody>
          <a:bodyPr wrap="none" rtlCol="0">
            <a:spAutoFit/>
          </a:bodyPr>
          <a:lstStyle/>
          <a:p>
            <a:r>
              <a:rPr lang="en-US" dirty="0" smtClean="0">
                <a:solidFill>
                  <a:schemeClr val="bg1"/>
                </a:solidFill>
              </a:rPr>
              <a:t>Applied magnetic field:</a:t>
            </a:r>
            <a:endParaRPr lang="en-US" dirty="0">
              <a:solidFill>
                <a:schemeClr val="bg1"/>
              </a:solidFill>
            </a:endParaRPr>
          </a:p>
        </p:txBody>
      </p:sp>
      <p:grpSp>
        <p:nvGrpSpPr>
          <p:cNvPr id="173" name="Group 172"/>
          <p:cNvGrpSpPr/>
          <p:nvPr/>
        </p:nvGrpSpPr>
        <p:grpSpPr>
          <a:xfrm>
            <a:off x="1715861" y="1683869"/>
            <a:ext cx="6807653" cy="3689789"/>
            <a:chOff x="1704975" y="1466149"/>
            <a:chExt cx="6807653" cy="3689789"/>
          </a:xfrm>
        </p:grpSpPr>
        <p:sp>
          <p:nvSpPr>
            <p:cNvPr id="536599" name="Text Box 23"/>
            <p:cNvSpPr txBox="1">
              <a:spLocks noChangeArrowheads="1"/>
            </p:cNvSpPr>
            <p:nvPr/>
          </p:nvSpPr>
          <p:spPr bwMode="auto">
            <a:xfrm>
              <a:off x="5208588" y="4789225"/>
              <a:ext cx="311150" cy="366713"/>
            </a:xfrm>
            <a:prstGeom prst="rect">
              <a:avLst/>
            </a:prstGeom>
            <a:noFill/>
            <a:ln w="12700">
              <a:noFill/>
              <a:miter lim="800000"/>
              <a:headEnd type="none" w="sm" len="sm"/>
              <a:tailEnd type="none" w="sm" len="sm"/>
            </a:ln>
            <a:effectLst/>
          </p:spPr>
          <p:txBody>
            <a:bodyPr wrap="none">
              <a:spAutoFit/>
            </a:bodyPr>
            <a:lstStyle/>
            <a:p>
              <a:r>
                <a:rPr lang="en-US" i="1" dirty="0">
                  <a:solidFill>
                    <a:schemeClr val="bg2"/>
                  </a:solidFill>
                  <a:latin typeface="Times New Roman" pitchFamily="18" charset="0"/>
                </a:rPr>
                <a:t>L</a:t>
              </a:r>
              <a:endParaRPr lang="en-US" i="1" baseline="-25000" dirty="0">
                <a:solidFill>
                  <a:schemeClr val="bg2"/>
                </a:solidFill>
                <a:latin typeface="Times New Roman" pitchFamily="18" charset="0"/>
              </a:endParaRPr>
            </a:p>
          </p:txBody>
        </p:sp>
        <p:sp>
          <p:nvSpPr>
            <p:cNvPr id="536583" name="Text Box 7"/>
            <p:cNvSpPr txBox="1">
              <a:spLocks noChangeArrowheads="1"/>
            </p:cNvSpPr>
            <p:nvPr/>
          </p:nvSpPr>
          <p:spPr bwMode="auto">
            <a:xfrm>
              <a:off x="1704975" y="3394947"/>
              <a:ext cx="374650" cy="366713"/>
            </a:xfrm>
            <a:prstGeom prst="rect">
              <a:avLst/>
            </a:prstGeom>
            <a:noFill/>
            <a:ln w="12700">
              <a:noFill/>
              <a:miter lim="800000"/>
              <a:headEnd type="none" w="sm" len="sm"/>
              <a:tailEnd type="none" w="sm" len="sm"/>
            </a:ln>
            <a:effectLst/>
          </p:spPr>
          <p:txBody>
            <a:bodyPr wrap="none">
              <a:spAutoFit/>
            </a:bodyPr>
            <a:lstStyle/>
            <a:p>
              <a:r>
                <a:rPr lang="en-US" i="1" dirty="0">
                  <a:solidFill>
                    <a:schemeClr val="bg2"/>
                  </a:solidFill>
                  <a:latin typeface="Times New Roman" pitchFamily="18" charset="0"/>
                </a:rPr>
                <a:t>W</a:t>
              </a:r>
              <a:endParaRPr lang="en-US" baseline="-25000" dirty="0">
                <a:solidFill>
                  <a:schemeClr val="bg2"/>
                </a:solidFill>
                <a:latin typeface="Times New Roman" pitchFamily="18" charset="0"/>
              </a:endParaRPr>
            </a:p>
          </p:txBody>
        </p:sp>
        <p:sp>
          <p:nvSpPr>
            <p:cNvPr id="536584" name="Line 8"/>
            <p:cNvSpPr>
              <a:spLocks noChangeShapeType="1"/>
            </p:cNvSpPr>
            <p:nvPr/>
          </p:nvSpPr>
          <p:spPr bwMode="auto">
            <a:xfrm flipH="1">
              <a:off x="2215473" y="2777863"/>
              <a:ext cx="12700" cy="1773238"/>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536585" name="Rectangle 9"/>
            <p:cNvSpPr>
              <a:spLocks noChangeArrowheads="1"/>
            </p:cNvSpPr>
            <p:nvPr/>
          </p:nvSpPr>
          <p:spPr bwMode="auto">
            <a:xfrm>
              <a:off x="3529013" y="3277925"/>
              <a:ext cx="142875" cy="361950"/>
            </a:xfrm>
            <a:prstGeom prst="rect">
              <a:avLst/>
            </a:prstGeom>
            <a:noFill/>
            <a:ln w="9525">
              <a:noFill/>
              <a:miter lim="800000"/>
              <a:headEnd/>
              <a:tailEnd/>
            </a:ln>
            <a:effectLst/>
          </p:spPr>
          <p:txBody>
            <a:bodyPr/>
            <a:lstStyle/>
            <a:p>
              <a:endParaRPr lang="en-US"/>
            </a:p>
          </p:txBody>
        </p:sp>
        <p:sp>
          <p:nvSpPr>
            <p:cNvPr id="536586" name="Text Box 10"/>
            <p:cNvSpPr txBox="1">
              <a:spLocks noChangeArrowheads="1"/>
            </p:cNvSpPr>
            <p:nvPr/>
          </p:nvSpPr>
          <p:spPr bwMode="auto">
            <a:xfrm>
              <a:off x="7489825" y="3425563"/>
              <a:ext cx="606425" cy="436563"/>
            </a:xfrm>
            <a:prstGeom prst="rect">
              <a:avLst/>
            </a:prstGeom>
            <a:noFill/>
            <a:ln w="9525">
              <a:noFill/>
              <a:miter lim="800000"/>
              <a:headEnd/>
              <a:tailEnd/>
            </a:ln>
            <a:effectLst/>
          </p:spPr>
          <p:txBody>
            <a:bodyPr/>
            <a:lstStyle/>
            <a:p>
              <a:r>
                <a:rPr lang="en-US" i="1" dirty="0">
                  <a:solidFill>
                    <a:schemeClr val="bg2"/>
                  </a:solidFill>
                  <a:latin typeface="Times New Roman" pitchFamily="18" charset="0"/>
                </a:rPr>
                <a:t>V</a:t>
              </a:r>
              <a:r>
                <a:rPr lang="en-US" baseline="-25000" dirty="0">
                  <a:solidFill>
                    <a:schemeClr val="bg2"/>
                  </a:solidFill>
                  <a:latin typeface="Times New Roman" pitchFamily="18" charset="0"/>
                </a:rPr>
                <a:t>0</a:t>
              </a:r>
              <a:endParaRPr lang="en-US" baseline="-25000" dirty="0">
                <a:solidFill>
                  <a:schemeClr val="bg2"/>
                </a:solidFill>
              </a:endParaRPr>
            </a:p>
          </p:txBody>
        </p:sp>
        <p:sp>
          <p:nvSpPr>
            <p:cNvPr id="536587" name="Text Box 11"/>
            <p:cNvSpPr txBox="1">
              <a:spLocks noChangeArrowheads="1"/>
            </p:cNvSpPr>
            <p:nvPr/>
          </p:nvSpPr>
          <p:spPr bwMode="auto">
            <a:xfrm>
              <a:off x="2292350" y="3433500"/>
              <a:ext cx="1335088" cy="371475"/>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536588" name="Text Box 12"/>
            <p:cNvSpPr txBox="1">
              <a:spLocks noChangeArrowheads="1"/>
            </p:cNvSpPr>
            <p:nvPr/>
          </p:nvSpPr>
          <p:spPr bwMode="auto">
            <a:xfrm>
              <a:off x="7743825" y="3216013"/>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36589" name="Text Box 13"/>
            <p:cNvSpPr txBox="1">
              <a:spLocks noChangeArrowheads="1"/>
            </p:cNvSpPr>
            <p:nvPr/>
          </p:nvSpPr>
          <p:spPr bwMode="auto">
            <a:xfrm>
              <a:off x="7758113" y="366368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36591" name="Rectangle 15"/>
            <p:cNvSpPr>
              <a:spLocks noChangeArrowheads="1"/>
            </p:cNvSpPr>
            <p:nvPr/>
          </p:nvSpPr>
          <p:spPr bwMode="auto">
            <a:xfrm>
              <a:off x="7108825" y="3643050"/>
              <a:ext cx="354013" cy="109538"/>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536592" name="Line 16"/>
            <p:cNvSpPr>
              <a:spLocks noChangeShapeType="1"/>
            </p:cNvSpPr>
            <p:nvPr/>
          </p:nvSpPr>
          <p:spPr bwMode="auto">
            <a:xfrm>
              <a:off x="7080250" y="3598600"/>
              <a:ext cx="395288"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536593" name="Line 17"/>
            <p:cNvSpPr>
              <a:spLocks noChangeShapeType="1"/>
            </p:cNvSpPr>
            <p:nvPr/>
          </p:nvSpPr>
          <p:spPr bwMode="auto">
            <a:xfrm>
              <a:off x="7175500" y="3720838"/>
              <a:ext cx="233363"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536594" name="Text Box 18"/>
            <p:cNvSpPr txBox="1">
              <a:spLocks noChangeArrowheads="1"/>
            </p:cNvSpPr>
            <p:nvPr/>
          </p:nvSpPr>
          <p:spPr bwMode="auto">
            <a:xfrm>
              <a:off x="5354638" y="2047613"/>
              <a:ext cx="1231900" cy="369888"/>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hlink"/>
                  </a:solidFill>
                </a:rPr>
                <a:t>Velocity </a:t>
              </a:r>
              <a:r>
                <a:rPr lang="en-US" i="1" dirty="0">
                  <a:solidFill>
                    <a:schemeClr val="hlink"/>
                  </a:solidFill>
                  <a:latin typeface="Times New Roman" pitchFamily="18" charset="0"/>
                </a:rPr>
                <a:t>v</a:t>
              </a:r>
              <a:r>
                <a:rPr lang="en-US" baseline="-25000" dirty="0">
                  <a:solidFill>
                    <a:schemeClr val="hlink"/>
                  </a:solidFill>
                  <a:latin typeface="+mn-lt"/>
                </a:rPr>
                <a:t>0</a:t>
              </a:r>
            </a:p>
          </p:txBody>
        </p:sp>
        <p:sp>
          <p:nvSpPr>
            <p:cNvPr id="536595" name="Line 19"/>
            <p:cNvSpPr>
              <a:spLocks noChangeShapeType="1"/>
            </p:cNvSpPr>
            <p:nvPr/>
          </p:nvSpPr>
          <p:spPr bwMode="auto">
            <a:xfrm>
              <a:off x="3300413" y="2793738"/>
              <a:ext cx="4160838" cy="0"/>
            </a:xfrm>
            <a:prstGeom prst="line">
              <a:avLst/>
            </a:prstGeom>
            <a:noFill/>
            <a:ln w="57150">
              <a:solidFill>
                <a:srgbClr val="FF9900"/>
              </a:solidFill>
              <a:round/>
              <a:headEnd type="none" w="sm" len="sm"/>
              <a:tailEnd type="none" w="sm" len="sm"/>
            </a:ln>
            <a:effectLst/>
          </p:spPr>
          <p:txBody>
            <a:bodyPr wrap="none"/>
            <a:lstStyle/>
            <a:p>
              <a:endParaRPr lang="en-US"/>
            </a:p>
          </p:txBody>
        </p:sp>
        <p:sp>
          <p:nvSpPr>
            <p:cNvPr id="536596" name="Line 20"/>
            <p:cNvSpPr>
              <a:spLocks noChangeShapeType="1"/>
            </p:cNvSpPr>
            <p:nvPr/>
          </p:nvSpPr>
          <p:spPr bwMode="auto">
            <a:xfrm flipV="1">
              <a:off x="3549650" y="2104763"/>
              <a:ext cx="0" cy="1323975"/>
            </a:xfrm>
            <a:prstGeom prst="line">
              <a:avLst/>
            </a:prstGeom>
            <a:noFill/>
            <a:ln w="19050">
              <a:solidFill>
                <a:srgbClr val="FF9933"/>
              </a:solidFill>
              <a:round/>
              <a:headEnd type="none" w="sm" len="sm"/>
              <a:tailEnd type="none" w="sm" len="sm"/>
            </a:ln>
            <a:effectLst/>
          </p:spPr>
          <p:txBody>
            <a:bodyPr wrap="none"/>
            <a:lstStyle/>
            <a:p>
              <a:endParaRPr lang="en-US"/>
            </a:p>
          </p:txBody>
        </p:sp>
        <p:sp>
          <p:nvSpPr>
            <p:cNvPr id="536597" name="Line 21"/>
            <p:cNvSpPr>
              <a:spLocks noChangeShapeType="1"/>
            </p:cNvSpPr>
            <p:nvPr/>
          </p:nvSpPr>
          <p:spPr bwMode="auto">
            <a:xfrm flipV="1">
              <a:off x="7291388" y="1798375"/>
              <a:ext cx="0" cy="1774825"/>
            </a:xfrm>
            <a:prstGeom prst="line">
              <a:avLst/>
            </a:prstGeom>
            <a:noFill/>
            <a:ln w="19050">
              <a:solidFill>
                <a:srgbClr val="FF9933"/>
              </a:solidFill>
              <a:round/>
              <a:headEnd type="none" w="sm" len="sm"/>
              <a:tailEnd type="none" w="sm" len="sm"/>
            </a:ln>
            <a:effectLst/>
          </p:spPr>
          <p:txBody>
            <a:bodyPr wrap="none"/>
            <a:lstStyle/>
            <a:p>
              <a:endParaRPr lang="en-US"/>
            </a:p>
          </p:txBody>
        </p:sp>
        <p:sp>
          <p:nvSpPr>
            <p:cNvPr id="536598" name="Line 22"/>
            <p:cNvSpPr>
              <a:spLocks noChangeShapeType="1"/>
            </p:cNvSpPr>
            <p:nvPr/>
          </p:nvSpPr>
          <p:spPr bwMode="auto">
            <a:xfrm flipV="1">
              <a:off x="7294563" y="3711313"/>
              <a:ext cx="0" cy="749300"/>
            </a:xfrm>
            <a:prstGeom prst="line">
              <a:avLst/>
            </a:prstGeom>
            <a:noFill/>
            <a:ln w="12700">
              <a:solidFill>
                <a:schemeClr val="bg2"/>
              </a:solidFill>
              <a:round/>
              <a:headEnd type="none" w="sm" len="sm"/>
              <a:tailEnd type="none" w="sm" len="sm"/>
            </a:ln>
            <a:effectLst/>
          </p:spPr>
          <p:txBody>
            <a:bodyPr wrap="none"/>
            <a:lstStyle/>
            <a:p>
              <a:endParaRPr lang="en-US"/>
            </a:p>
          </p:txBody>
        </p:sp>
        <p:sp>
          <p:nvSpPr>
            <p:cNvPr id="536600" name="Line 24"/>
            <p:cNvSpPr>
              <a:spLocks noChangeShapeType="1"/>
            </p:cNvSpPr>
            <p:nvPr/>
          </p:nvSpPr>
          <p:spPr bwMode="auto">
            <a:xfrm>
              <a:off x="3602038" y="4666988"/>
              <a:ext cx="3671888" cy="0"/>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536601" name="Line 25"/>
            <p:cNvSpPr>
              <a:spLocks noChangeShapeType="1"/>
            </p:cNvSpPr>
            <p:nvPr/>
          </p:nvSpPr>
          <p:spPr bwMode="auto">
            <a:xfrm>
              <a:off x="3549650" y="4470138"/>
              <a:ext cx="3738563" cy="0"/>
            </a:xfrm>
            <a:prstGeom prst="line">
              <a:avLst/>
            </a:prstGeom>
            <a:noFill/>
            <a:ln w="19050">
              <a:solidFill>
                <a:srgbClr val="FF9933"/>
              </a:solidFill>
              <a:round/>
              <a:headEnd type="none" w="sm" len="sm"/>
              <a:tailEnd type="none" w="sm" len="sm"/>
            </a:ln>
            <a:effectLst/>
          </p:spPr>
          <p:txBody>
            <a:bodyPr wrap="none"/>
            <a:lstStyle/>
            <a:p>
              <a:endParaRPr lang="en-US"/>
            </a:p>
          </p:txBody>
        </p:sp>
        <p:sp>
          <p:nvSpPr>
            <p:cNvPr id="536602" name="Line 26"/>
            <p:cNvSpPr>
              <a:spLocks noChangeShapeType="1"/>
            </p:cNvSpPr>
            <p:nvPr/>
          </p:nvSpPr>
          <p:spPr bwMode="auto">
            <a:xfrm>
              <a:off x="3548063" y="3855775"/>
              <a:ext cx="0" cy="614363"/>
            </a:xfrm>
            <a:prstGeom prst="line">
              <a:avLst/>
            </a:prstGeom>
            <a:noFill/>
            <a:ln w="12700">
              <a:solidFill>
                <a:schemeClr val="bg2"/>
              </a:solidFill>
              <a:round/>
              <a:headEnd type="none" w="sm" len="sm"/>
              <a:tailEnd type="none" w="sm" len="sm"/>
            </a:ln>
            <a:effectLst/>
          </p:spPr>
          <p:txBody>
            <a:bodyPr wrap="none"/>
            <a:lstStyle/>
            <a:p>
              <a:endParaRPr lang="en-US"/>
            </a:p>
          </p:txBody>
        </p:sp>
        <p:grpSp>
          <p:nvGrpSpPr>
            <p:cNvPr id="536603" name="Group 27"/>
            <p:cNvGrpSpPr>
              <a:grpSpLocks/>
            </p:cNvGrpSpPr>
            <p:nvPr/>
          </p:nvGrpSpPr>
          <p:grpSpPr bwMode="auto">
            <a:xfrm>
              <a:off x="4454525" y="2904863"/>
              <a:ext cx="133350" cy="133350"/>
              <a:chOff x="5010" y="11310"/>
              <a:chExt cx="210" cy="210"/>
            </a:xfrm>
          </p:grpSpPr>
          <p:sp>
            <p:nvSpPr>
              <p:cNvPr id="536604" name="Oval 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05" name="Oval 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06" name="Group 30"/>
            <p:cNvGrpSpPr>
              <a:grpSpLocks/>
            </p:cNvGrpSpPr>
            <p:nvPr/>
          </p:nvGrpSpPr>
          <p:grpSpPr bwMode="auto">
            <a:xfrm>
              <a:off x="4895850" y="2904863"/>
              <a:ext cx="133350" cy="133350"/>
              <a:chOff x="5010" y="11310"/>
              <a:chExt cx="210" cy="210"/>
            </a:xfrm>
          </p:grpSpPr>
          <p:sp>
            <p:nvSpPr>
              <p:cNvPr id="536607" name="Oval 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08" name="Oval 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09" name="Group 33"/>
            <p:cNvGrpSpPr>
              <a:grpSpLocks/>
            </p:cNvGrpSpPr>
            <p:nvPr/>
          </p:nvGrpSpPr>
          <p:grpSpPr bwMode="auto">
            <a:xfrm>
              <a:off x="5337175" y="2906450"/>
              <a:ext cx="133350" cy="133350"/>
              <a:chOff x="5010" y="11310"/>
              <a:chExt cx="210" cy="210"/>
            </a:xfrm>
          </p:grpSpPr>
          <p:sp>
            <p:nvSpPr>
              <p:cNvPr id="536610" name="Oval 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11" name="Oval 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12" name="Group 36"/>
            <p:cNvGrpSpPr>
              <a:grpSpLocks/>
            </p:cNvGrpSpPr>
            <p:nvPr/>
          </p:nvGrpSpPr>
          <p:grpSpPr bwMode="auto">
            <a:xfrm>
              <a:off x="5778500" y="2906450"/>
              <a:ext cx="133350" cy="133350"/>
              <a:chOff x="5010" y="11310"/>
              <a:chExt cx="210" cy="210"/>
            </a:xfrm>
          </p:grpSpPr>
          <p:sp>
            <p:nvSpPr>
              <p:cNvPr id="536613" name="Oval 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14" name="Oval 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15" name="Group 39"/>
            <p:cNvGrpSpPr>
              <a:grpSpLocks/>
            </p:cNvGrpSpPr>
            <p:nvPr/>
          </p:nvGrpSpPr>
          <p:grpSpPr bwMode="auto">
            <a:xfrm>
              <a:off x="6219825" y="2906450"/>
              <a:ext cx="133350" cy="133350"/>
              <a:chOff x="5010" y="11310"/>
              <a:chExt cx="210" cy="210"/>
            </a:xfrm>
          </p:grpSpPr>
          <p:sp>
            <p:nvSpPr>
              <p:cNvPr id="536616" name="Oval 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17" name="Oval 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18" name="Group 42"/>
            <p:cNvGrpSpPr>
              <a:grpSpLocks/>
            </p:cNvGrpSpPr>
            <p:nvPr/>
          </p:nvGrpSpPr>
          <p:grpSpPr bwMode="auto">
            <a:xfrm>
              <a:off x="6661150" y="2906450"/>
              <a:ext cx="133350" cy="133350"/>
              <a:chOff x="5010" y="11310"/>
              <a:chExt cx="210" cy="210"/>
            </a:xfrm>
          </p:grpSpPr>
          <p:sp>
            <p:nvSpPr>
              <p:cNvPr id="536619" name="Oval 4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20" name="Oval 4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21" name="Group 45"/>
            <p:cNvGrpSpPr>
              <a:grpSpLocks/>
            </p:cNvGrpSpPr>
            <p:nvPr/>
          </p:nvGrpSpPr>
          <p:grpSpPr bwMode="auto">
            <a:xfrm>
              <a:off x="4013200" y="2906450"/>
              <a:ext cx="133350" cy="133350"/>
              <a:chOff x="5010" y="11310"/>
              <a:chExt cx="210" cy="210"/>
            </a:xfrm>
          </p:grpSpPr>
          <p:sp>
            <p:nvSpPr>
              <p:cNvPr id="536622" name="Oval 4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23" name="Oval 4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24" name="Group 48"/>
            <p:cNvGrpSpPr>
              <a:grpSpLocks/>
            </p:cNvGrpSpPr>
            <p:nvPr/>
          </p:nvGrpSpPr>
          <p:grpSpPr bwMode="auto">
            <a:xfrm>
              <a:off x="4454525" y="3171563"/>
              <a:ext cx="133350" cy="133350"/>
              <a:chOff x="5010" y="11310"/>
              <a:chExt cx="210" cy="210"/>
            </a:xfrm>
          </p:grpSpPr>
          <p:sp>
            <p:nvSpPr>
              <p:cNvPr id="536625" name="Oval 4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26" name="Oval 5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27" name="Group 51"/>
            <p:cNvGrpSpPr>
              <a:grpSpLocks/>
            </p:cNvGrpSpPr>
            <p:nvPr/>
          </p:nvGrpSpPr>
          <p:grpSpPr bwMode="auto">
            <a:xfrm>
              <a:off x="4895850" y="3171563"/>
              <a:ext cx="133350" cy="133350"/>
              <a:chOff x="5010" y="11310"/>
              <a:chExt cx="210" cy="210"/>
            </a:xfrm>
          </p:grpSpPr>
          <p:sp>
            <p:nvSpPr>
              <p:cNvPr id="536628" name="Oval 5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29" name="Oval 5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30" name="Group 54"/>
            <p:cNvGrpSpPr>
              <a:grpSpLocks/>
            </p:cNvGrpSpPr>
            <p:nvPr/>
          </p:nvGrpSpPr>
          <p:grpSpPr bwMode="auto">
            <a:xfrm>
              <a:off x="5337175" y="3173150"/>
              <a:ext cx="133350" cy="133350"/>
              <a:chOff x="5010" y="11310"/>
              <a:chExt cx="210" cy="210"/>
            </a:xfrm>
          </p:grpSpPr>
          <p:sp>
            <p:nvSpPr>
              <p:cNvPr id="536631" name="Oval 5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32" name="Oval 5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33" name="Group 57"/>
            <p:cNvGrpSpPr>
              <a:grpSpLocks/>
            </p:cNvGrpSpPr>
            <p:nvPr/>
          </p:nvGrpSpPr>
          <p:grpSpPr bwMode="auto">
            <a:xfrm>
              <a:off x="5778500" y="3173150"/>
              <a:ext cx="133350" cy="133350"/>
              <a:chOff x="5010" y="11310"/>
              <a:chExt cx="210" cy="210"/>
            </a:xfrm>
          </p:grpSpPr>
          <p:sp>
            <p:nvSpPr>
              <p:cNvPr id="536634" name="Oval 5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35" name="Oval 5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36" name="Group 60"/>
            <p:cNvGrpSpPr>
              <a:grpSpLocks/>
            </p:cNvGrpSpPr>
            <p:nvPr/>
          </p:nvGrpSpPr>
          <p:grpSpPr bwMode="auto">
            <a:xfrm>
              <a:off x="6219825" y="3173150"/>
              <a:ext cx="133350" cy="133350"/>
              <a:chOff x="5010" y="11310"/>
              <a:chExt cx="210" cy="210"/>
            </a:xfrm>
          </p:grpSpPr>
          <p:sp>
            <p:nvSpPr>
              <p:cNvPr id="536637" name="Oval 6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38" name="Oval 6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39" name="Group 63"/>
            <p:cNvGrpSpPr>
              <a:grpSpLocks/>
            </p:cNvGrpSpPr>
            <p:nvPr/>
          </p:nvGrpSpPr>
          <p:grpSpPr bwMode="auto">
            <a:xfrm>
              <a:off x="6661150" y="3173150"/>
              <a:ext cx="133350" cy="133350"/>
              <a:chOff x="5010" y="11310"/>
              <a:chExt cx="210" cy="210"/>
            </a:xfrm>
          </p:grpSpPr>
          <p:sp>
            <p:nvSpPr>
              <p:cNvPr id="536640" name="Oval 6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41" name="Oval 6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42" name="Group 66"/>
            <p:cNvGrpSpPr>
              <a:grpSpLocks/>
            </p:cNvGrpSpPr>
            <p:nvPr/>
          </p:nvGrpSpPr>
          <p:grpSpPr bwMode="auto">
            <a:xfrm>
              <a:off x="4013200" y="3173150"/>
              <a:ext cx="133350" cy="133350"/>
              <a:chOff x="5010" y="11310"/>
              <a:chExt cx="210" cy="210"/>
            </a:xfrm>
          </p:grpSpPr>
          <p:sp>
            <p:nvSpPr>
              <p:cNvPr id="536643" name="Oval 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44" name="Oval 6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45" name="Group 69"/>
            <p:cNvGrpSpPr>
              <a:grpSpLocks/>
            </p:cNvGrpSpPr>
            <p:nvPr/>
          </p:nvGrpSpPr>
          <p:grpSpPr bwMode="auto">
            <a:xfrm>
              <a:off x="4454525" y="3438263"/>
              <a:ext cx="133350" cy="133350"/>
              <a:chOff x="5010" y="11310"/>
              <a:chExt cx="210" cy="210"/>
            </a:xfrm>
          </p:grpSpPr>
          <p:sp>
            <p:nvSpPr>
              <p:cNvPr id="536646" name="Oval 7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47" name="Oval 7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48" name="Group 72"/>
            <p:cNvGrpSpPr>
              <a:grpSpLocks/>
            </p:cNvGrpSpPr>
            <p:nvPr/>
          </p:nvGrpSpPr>
          <p:grpSpPr bwMode="auto">
            <a:xfrm>
              <a:off x="4895850" y="3438263"/>
              <a:ext cx="133350" cy="133350"/>
              <a:chOff x="5010" y="11310"/>
              <a:chExt cx="210" cy="210"/>
            </a:xfrm>
          </p:grpSpPr>
          <p:sp>
            <p:nvSpPr>
              <p:cNvPr id="536649" name="Oval 7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50" name="Oval 7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51" name="Group 75"/>
            <p:cNvGrpSpPr>
              <a:grpSpLocks/>
            </p:cNvGrpSpPr>
            <p:nvPr/>
          </p:nvGrpSpPr>
          <p:grpSpPr bwMode="auto">
            <a:xfrm>
              <a:off x="5337175" y="3439850"/>
              <a:ext cx="133350" cy="133350"/>
              <a:chOff x="5010" y="11310"/>
              <a:chExt cx="210" cy="210"/>
            </a:xfrm>
          </p:grpSpPr>
          <p:sp>
            <p:nvSpPr>
              <p:cNvPr id="536652" name="Oval 7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53" name="Oval 7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54" name="Group 78"/>
            <p:cNvGrpSpPr>
              <a:grpSpLocks/>
            </p:cNvGrpSpPr>
            <p:nvPr/>
          </p:nvGrpSpPr>
          <p:grpSpPr bwMode="auto">
            <a:xfrm>
              <a:off x="5778500" y="3439850"/>
              <a:ext cx="133350" cy="133350"/>
              <a:chOff x="5010" y="11310"/>
              <a:chExt cx="210" cy="210"/>
            </a:xfrm>
          </p:grpSpPr>
          <p:sp>
            <p:nvSpPr>
              <p:cNvPr id="536655" name="Oval 7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56" name="Oval 8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57" name="Group 81"/>
            <p:cNvGrpSpPr>
              <a:grpSpLocks/>
            </p:cNvGrpSpPr>
            <p:nvPr/>
          </p:nvGrpSpPr>
          <p:grpSpPr bwMode="auto">
            <a:xfrm>
              <a:off x="6219825" y="3439850"/>
              <a:ext cx="133350" cy="133350"/>
              <a:chOff x="5010" y="11310"/>
              <a:chExt cx="210" cy="210"/>
            </a:xfrm>
          </p:grpSpPr>
          <p:sp>
            <p:nvSpPr>
              <p:cNvPr id="536658" name="Oval 8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59" name="Oval 8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60" name="Group 84"/>
            <p:cNvGrpSpPr>
              <a:grpSpLocks/>
            </p:cNvGrpSpPr>
            <p:nvPr/>
          </p:nvGrpSpPr>
          <p:grpSpPr bwMode="auto">
            <a:xfrm>
              <a:off x="6661150" y="3439850"/>
              <a:ext cx="133350" cy="133350"/>
              <a:chOff x="5010" y="11310"/>
              <a:chExt cx="210" cy="210"/>
            </a:xfrm>
          </p:grpSpPr>
          <p:sp>
            <p:nvSpPr>
              <p:cNvPr id="536661" name="Oval 8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62" name="Oval 8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63" name="Group 87"/>
            <p:cNvGrpSpPr>
              <a:grpSpLocks/>
            </p:cNvGrpSpPr>
            <p:nvPr/>
          </p:nvGrpSpPr>
          <p:grpSpPr bwMode="auto">
            <a:xfrm>
              <a:off x="4013200" y="3439850"/>
              <a:ext cx="133350" cy="133350"/>
              <a:chOff x="5010" y="11310"/>
              <a:chExt cx="210" cy="210"/>
            </a:xfrm>
          </p:grpSpPr>
          <p:sp>
            <p:nvSpPr>
              <p:cNvPr id="536664" name="Oval 8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65" name="Oval 8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66" name="Group 90"/>
            <p:cNvGrpSpPr>
              <a:grpSpLocks/>
            </p:cNvGrpSpPr>
            <p:nvPr/>
          </p:nvGrpSpPr>
          <p:grpSpPr bwMode="auto">
            <a:xfrm>
              <a:off x="4013200" y="3704963"/>
              <a:ext cx="2781300" cy="134938"/>
              <a:chOff x="2528" y="2373"/>
              <a:chExt cx="1752" cy="85"/>
            </a:xfrm>
          </p:grpSpPr>
          <p:grpSp>
            <p:nvGrpSpPr>
              <p:cNvPr id="536667" name="Group 91"/>
              <p:cNvGrpSpPr>
                <a:grpSpLocks/>
              </p:cNvGrpSpPr>
              <p:nvPr/>
            </p:nvGrpSpPr>
            <p:grpSpPr bwMode="auto">
              <a:xfrm>
                <a:off x="2806" y="2373"/>
                <a:ext cx="84" cy="84"/>
                <a:chOff x="5010" y="11310"/>
                <a:chExt cx="210" cy="210"/>
              </a:xfrm>
            </p:grpSpPr>
            <p:sp>
              <p:nvSpPr>
                <p:cNvPr id="536668" name="Oval 9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69" name="Oval 9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70" name="Group 94"/>
              <p:cNvGrpSpPr>
                <a:grpSpLocks/>
              </p:cNvGrpSpPr>
              <p:nvPr/>
            </p:nvGrpSpPr>
            <p:grpSpPr bwMode="auto">
              <a:xfrm>
                <a:off x="3084" y="2373"/>
                <a:ext cx="84" cy="84"/>
                <a:chOff x="5010" y="11310"/>
                <a:chExt cx="210" cy="210"/>
              </a:xfrm>
            </p:grpSpPr>
            <p:sp>
              <p:nvSpPr>
                <p:cNvPr id="536671" name="Oval 9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72" name="Oval 9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73" name="Group 97"/>
              <p:cNvGrpSpPr>
                <a:grpSpLocks/>
              </p:cNvGrpSpPr>
              <p:nvPr/>
            </p:nvGrpSpPr>
            <p:grpSpPr bwMode="auto">
              <a:xfrm>
                <a:off x="3362" y="2374"/>
                <a:ext cx="84" cy="84"/>
                <a:chOff x="5010" y="11310"/>
                <a:chExt cx="210" cy="210"/>
              </a:xfrm>
            </p:grpSpPr>
            <p:sp>
              <p:nvSpPr>
                <p:cNvPr id="536674" name="Oval 9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75" name="Oval 9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76" name="Group 100"/>
              <p:cNvGrpSpPr>
                <a:grpSpLocks/>
              </p:cNvGrpSpPr>
              <p:nvPr/>
            </p:nvGrpSpPr>
            <p:grpSpPr bwMode="auto">
              <a:xfrm>
                <a:off x="3640" y="2374"/>
                <a:ext cx="84" cy="84"/>
                <a:chOff x="5010" y="11310"/>
                <a:chExt cx="210" cy="210"/>
              </a:xfrm>
            </p:grpSpPr>
            <p:sp>
              <p:nvSpPr>
                <p:cNvPr id="536677" name="Oval 10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78" name="Oval 10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79" name="Group 103"/>
              <p:cNvGrpSpPr>
                <a:grpSpLocks/>
              </p:cNvGrpSpPr>
              <p:nvPr/>
            </p:nvGrpSpPr>
            <p:grpSpPr bwMode="auto">
              <a:xfrm>
                <a:off x="3918" y="2374"/>
                <a:ext cx="84" cy="84"/>
                <a:chOff x="5010" y="11310"/>
                <a:chExt cx="210" cy="210"/>
              </a:xfrm>
            </p:grpSpPr>
            <p:sp>
              <p:nvSpPr>
                <p:cNvPr id="536680" name="Oval 10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81" name="Oval 10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82" name="Group 106"/>
              <p:cNvGrpSpPr>
                <a:grpSpLocks/>
              </p:cNvGrpSpPr>
              <p:nvPr/>
            </p:nvGrpSpPr>
            <p:grpSpPr bwMode="auto">
              <a:xfrm>
                <a:off x="4196" y="2374"/>
                <a:ext cx="84" cy="84"/>
                <a:chOff x="5010" y="11310"/>
                <a:chExt cx="210" cy="210"/>
              </a:xfrm>
            </p:grpSpPr>
            <p:sp>
              <p:nvSpPr>
                <p:cNvPr id="536683" name="Oval 10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84" name="Oval 10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85" name="Group 109"/>
              <p:cNvGrpSpPr>
                <a:grpSpLocks/>
              </p:cNvGrpSpPr>
              <p:nvPr/>
            </p:nvGrpSpPr>
            <p:grpSpPr bwMode="auto">
              <a:xfrm>
                <a:off x="2528" y="2374"/>
                <a:ext cx="84" cy="84"/>
                <a:chOff x="5010" y="11310"/>
                <a:chExt cx="210" cy="210"/>
              </a:xfrm>
            </p:grpSpPr>
            <p:sp>
              <p:nvSpPr>
                <p:cNvPr id="536686" name="Oval 11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87" name="Oval 11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536688" name="Text Box 112"/>
            <p:cNvSpPr txBox="1">
              <a:spLocks noChangeArrowheads="1"/>
            </p:cNvSpPr>
            <p:nvPr/>
          </p:nvSpPr>
          <p:spPr bwMode="auto">
            <a:xfrm>
              <a:off x="3051175" y="301440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36689" name="Text Box 113"/>
            <p:cNvSpPr txBox="1">
              <a:spLocks noChangeArrowheads="1"/>
            </p:cNvSpPr>
            <p:nvPr/>
          </p:nvSpPr>
          <p:spPr bwMode="auto">
            <a:xfrm>
              <a:off x="3068638" y="382720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graphicFrame>
          <p:nvGraphicFramePr>
            <p:cNvPr id="536690" name="Object 114"/>
            <p:cNvGraphicFramePr>
              <a:graphicFrameLocks noChangeAspect="1"/>
            </p:cNvGraphicFramePr>
            <p:nvPr/>
          </p:nvGraphicFramePr>
          <p:xfrm>
            <a:off x="2605088" y="3022338"/>
            <a:ext cx="349250" cy="392113"/>
          </p:xfrm>
          <a:graphic>
            <a:graphicData uri="http://schemas.openxmlformats.org/presentationml/2006/ole">
              <p:oleObj spid="_x0000_s536690" name="Equation" r:id="rId6" imgW="203040" imgH="228600" progId="Equation.DSMT4">
                <p:embed/>
              </p:oleObj>
            </a:graphicData>
          </a:graphic>
        </p:graphicFrame>
        <p:sp>
          <p:nvSpPr>
            <p:cNvPr id="536691" name="AutoShape 115"/>
            <p:cNvSpPr>
              <a:spLocks noChangeArrowheads="1"/>
            </p:cNvSpPr>
            <p:nvPr/>
          </p:nvSpPr>
          <p:spPr bwMode="auto">
            <a:xfrm rot="16200000">
              <a:off x="4914900" y="2234938"/>
              <a:ext cx="558800" cy="2047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536692" name="Group 116"/>
            <p:cNvGrpSpPr>
              <a:grpSpLocks/>
            </p:cNvGrpSpPr>
            <p:nvPr/>
          </p:nvGrpSpPr>
          <p:grpSpPr bwMode="auto">
            <a:xfrm>
              <a:off x="4008438" y="2571488"/>
              <a:ext cx="2781300" cy="134938"/>
              <a:chOff x="2525" y="1587"/>
              <a:chExt cx="1752" cy="85"/>
            </a:xfrm>
          </p:grpSpPr>
          <p:grpSp>
            <p:nvGrpSpPr>
              <p:cNvPr id="536693" name="Group 117"/>
              <p:cNvGrpSpPr>
                <a:grpSpLocks/>
              </p:cNvGrpSpPr>
              <p:nvPr/>
            </p:nvGrpSpPr>
            <p:grpSpPr bwMode="auto">
              <a:xfrm>
                <a:off x="2803" y="1587"/>
                <a:ext cx="84" cy="84"/>
                <a:chOff x="5010" y="11310"/>
                <a:chExt cx="210" cy="210"/>
              </a:xfrm>
            </p:grpSpPr>
            <p:sp>
              <p:nvSpPr>
                <p:cNvPr id="536694" name="Oval 11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95" name="Oval 11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96" name="Group 120"/>
              <p:cNvGrpSpPr>
                <a:grpSpLocks/>
              </p:cNvGrpSpPr>
              <p:nvPr/>
            </p:nvGrpSpPr>
            <p:grpSpPr bwMode="auto">
              <a:xfrm>
                <a:off x="3081" y="1587"/>
                <a:ext cx="84" cy="84"/>
                <a:chOff x="5010" y="11310"/>
                <a:chExt cx="210" cy="210"/>
              </a:xfrm>
            </p:grpSpPr>
            <p:sp>
              <p:nvSpPr>
                <p:cNvPr id="536697" name="Oval 12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698" name="Oval 12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699" name="Group 123"/>
              <p:cNvGrpSpPr>
                <a:grpSpLocks/>
              </p:cNvGrpSpPr>
              <p:nvPr/>
            </p:nvGrpSpPr>
            <p:grpSpPr bwMode="auto">
              <a:xfrm>
                <a:off x="3359" y="1588"/>
                <a:ext cx="84" cy="84"/>
                <a:chOff x="5010" y="11310"/>
                <a:chExt cx="210" cy="210"/>
              </a:xfrm>
            </p:grpSpPr>
            <p:sp>
              <p:nvSpPr>
                <p:cNvPr id="536700" name="Oval 12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01" name="Oval 12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02" name="Group 126"/>
              <p:cNvGrpSpPr>
                <a:grpSpLocks/>
              </p:cNvGrpSpPr>
              <p:nvPr/>
            </p:nvGrpSpPr>
            <p:grpSpPr bwMode="auto">
              <a:xfrm>
                <a:off x="3637" y="1588"/>
                <a:ext cx="84" cy="84"/>
                <a:chOff x="5010" y="11310"/>
                <a:chExt cx="210" cy="210"/>
              </a:xfrm>
            </p:grpSpPr>
            <p:sp>
              <p:nvSpPr>
                <p:cNvPr id="536703" name="Oval 12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04" name="Oval 12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05" name="Group 129"/>
              <p:cNvGrpSpPr>
                <a:grpSpLocks/>
              </p:cNvGrpSpPr>
              <p:nvPr/>
            </p:nvGrpSpPr>
            <p:grpSpPr bwMode="auto">
              <a:xfrm>
                <a:off x="3915" y="1588"/>
                <a:ext cx="84" cy="84"/>
                <a:chOff x="5010" y="11310"/>
                <a:chExt cx="210" cy="210"/>
              </a:xfrm>
            </p:grpSpPr>
            <p:sp>
              <p:nvSpPr>
                <p:cNvPr id="536706" name="Oval 13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07" name="Oval 13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08" name="Group 132"/>
              <p:cNvGrpSpPr>
                <a:grpSpLocks/>
              </p:cNvGrpSpPr>
              <p:nvPr/>
            </p:nvGrpSpPr>
            <p:grpSpPr bwMode="auto">
              <a:xfrm>
                <a:off x="4193" y="1588"/>
                <a:ext cx="84" cy="84"/>
                <a:chOff x="5010" y="11310"/>
                <a:chExt cx="210" cy="210"/>
              </a:xfrm>
            </p:grpSpPr>
            <p:sp>
              <p:nvSpPr>
                <p:cNvPr id="536709" name="Oval 13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10" name="Oval 13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11" name="Group 135"/>
              <p:cNvGrpSpPr>
                <a:grpSpLocks/>
              </p:cNvGrpSpPr>
              <p:nvPr/>
            </p:nvGrpSpPr>
            <p:grpSpPr bwMode="auto">
              <a:xfrm>
                <a:off x="2525" y="1588"/>
                <a:ext cx="84" cy="84"/>
                <a:chOff x="5010" y="11310"/>
                <a:chExt cx="210" cy="210"/>
              </a:xfrm>
            </p:grpSpPr>
            <p:sp>
              <p:nvSpPr>
                <p:cNvPr id="536712" name="Oval 13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13" name="Oval 13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536714" name="Text Box 138"/>
            <p:cNvSpPr txBox="1">
              <a:spLocks noChangeArrowheads="1"/>
            </p:cNvSpPr>
            <p:nvPr/>
          </p:nvSpPr>
          <p:spPr bwMode="auto">
            <a:xfrm>
              <a:off x="3817938" y="1579300"/>
              <a:ext cx="3343275" cy="371475"/>
            </a:xfrm>
            <a:prstGeom prst="rect">
              <a:avLst/>
            </a:prstGeom>
            <a:noFill/>
            <a:ln w="9525">
              <a:noFill/>
              <a:miter lim="800000"/>
              <a:headEnd/>
              <a:tailEnd/>
            </a:ln>
            <a:effectLst/>
          </p:spPr>
          <p:txBody>
            <a:bodyPr/>
            <a:lstStyle/>
            <a:p>
              <a:r>
                <a:rPr lang="en-US" dirty="0" smtClean="0">
                  <a:solidFill>
                    <a:schemeClr val="bg2"/>
                  </a:solidFill>
                </a:rPr>
                <a:t>Sliding </a:t>
              </a:r>
              <a:r>
                <a:rPr lang="en-US" dirty="0">
                  <a:solidFill>
                    <a:schemeClr val="bg2"/>
                  </a:solidFill>
                </a:rPr>
                <a:t>bar (perfect conductor)</a:t>
              </a:r>
            </a:p>
          </p:txBody>
        </p:sp>
        <p:sp>
          <p:nvSpPr>
            <p:cNvPr id="536715" name="Line 139"/>
            <p:cNvSpPr>
              <a:spLocks noChangeShapeType="1"/>
            </p:cNvSpPr>
            <p:nvPr/>
          </p:nvSpPr>
          <p:spPr bwMode="auto">
            <a:xfrm flipH="1">
              <a:off x="3657600" y="1890450"/>
              <a:ext cx="260350" cy="804863"/>
            </a:xfrm>
            <a:prstGeom prst="line">
              <a:avLst/>
            </a:prstGeom>
            <a:noFill/>
            <a:ln w="12700">
              <a:solidFill>
                <a:schemeClr val="bg2"/>
              </a:solidFill>
              <a:round/>
              <a:headEnd type="none" w="sm" len="sm"/>
              <a:tailEnd type="triangle" w="med" len="med"/>
            </a:ln>
            <a:effectLst/>
          </p:spPr>
          <p:txBody>
            <a:bodyPr wrap="none"/>
            <a:lstStyle/>
            <a:p>
              <a:endParaRPr lang="en-US"/>
            </a:p>
          </p:txBody>
        </p:sp>
        <p:grpSp>
          <p:nvGrpSpPr>
            <p:cNvPr id="536716" name="Group 140"/>
            <p:cNvGrpSpPr>
              <a:grpSpLocks/>
            </p:cNvGrpSpPr>
            <p:nvPr/>
          </p:nvGrpSpPr>
          <p:grpSpPr bwMode="auto">
            <a:xfrm>
              <a:off x="4008438" y="3985950"/>
              <a:ext cx="2781300" cy="134938"/>
              <a:chOff x="2528" y="2373"/>
              <a:chExt cx="1752" cy="85"/>
            </a:xfrm>
          </p:grpSpPr>
          <p:grpSp>
            <p:nvGrpSpPr>
              <p:cNvPr id="536717" name="Group 141"/>
              <p:cNvGrpSpPr>
                <a:grpSpLocks/>
              </p:cNvGrpSpPr>
              <p:nvPr/>
            </p:nvGrpSpPr>
            <p:grpSpPr bwMode="auto">
              <a:xfrm>
                <a:off x="2806" y="2373"/>
                <a:ext cx="84" cy="84"/>
                <a:chOff x="5010" y="11310"/>
                <a:chExt cx="210" cy="210"/>
              </a:xfrm>
            </p:grpSpPr>
            <p:sp>
              <p:nvSpPr>
                <p:cNvPr id="536718" name="Oval 14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19" name="Oval 14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20" name="Group 144"/>
              <p:cNvGrpSpPr>
                <a:grpSpLocks/>
              </p:cNvGrpSpPr>
              <p:nvPr/>
            </p:nvGrpSpPr>
            <p:grpSpPr bwMode="auto">
              <a:xfrm>
                <a:off x="3084" y="2373"/>
                <a:ext cx="84" cy="84"/>
                <a:chOff x="5010" y="11310"/>
                <a:chExt cx="210" cy="210"/>
              </a:xfrm>
            </p:grpSpPr>
            <p:sp>
              <p:nvSpPr>
                <p:cNvPr id="536721" name="Oval 14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22" name="Oval 14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23" name="Group 147"/>
              <p:cNvGrpSpPr>
                <a:grpSpLocks/>
              </p:cNvGrpSpPr>
              <p:nvPr/>
            </p:nvGrpSpPr>
            <p:grpSpPr bwMode="auto">
              <a:xfrm>
                <a:off x="3362" y="2374"/>
                <a:ext cx="84" cy="84"/>
                <a:chOff x="5010" y="11310"/>
                <a:chExt cx="210" cy="210"/>
              </a:xfrm>
            </p:grpSpPr>
            <p:sp>
              <p:nvSpPr>
                <p:cNvPr id="536724" name="Oval 14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25" name="Oval 14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26" name="Group 150"/>
              <p:cNvGrpSpPr>
                <a:grpSpLocks/>
              </p:cNvGrpSpPr>
              <p:nvPr/>
            </p:nvGrpSpPr>
            <p:grpSpPr bwMode="auto">
              <a:xfrm>
                <a:off x="3640" y="2374"/>
                <a:ext cx="84" cy="84"/>
                <a:chOff x="5010" y="11310"/>
                <a:chExt cx="210" cy="210"/>
              </a:xfrm>
            </p:grpSpPr>
            <p:sp>
              <p:nvSpPr>
                <p:cNvPr id="536727" name="Oval 15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28" name="Oval 15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29" name="Group 153"/>
              <p:cNvGrpSpPr>
                <a:grpSpLocks/>
              </p:cNvGrpSpPr>
              <p:nvPr/>
            </p:nvGrpSpPr>
            <p:grpSpPr bwMode="auto">
              <a:xfrm>
                <a:off x="3918" y="2374"/>
                <a:ext cx="84" cy="84"/>
                <a:chOff x="5010" y="11310"/>
                <a:chExt cx="210" cy="210"/>
              </a:xfrm>
            </p:grpSpPr>
            <p:sp>
              <p:nvSpPr>
                <p:cNvPr id="536730" name="Oval 15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31" name="Oval 15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32" name="Group 156"/>
              <p:cNvGrpSpPr>
                <a:grpSpLocks/>
              </p:cNvGrpSpPr>
              <p:nvPr/>
            </p:nvGrpSpPr>
            <p:grpSpPr bwMode="auto">
              <a:xfrm>
                <a:off x="4196" y="2374"/>
                <a:ext cx="84" cy="84"/>
                <a:chOff x="5010" y="11310"/>
                <a:chExt cx="210" cy="210"/>
              </a:xfrm>
            </p:grpSpPr>
            <p:sp>
              <p:nvSpPr>
                <p:cNvPr id="536733" name="Oval 15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34" name="Oval 15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6735" name="Group 159"/>
              <p:cNvGrpSpPr>
                <a:grpSpLocks/>
              </p:cNvGrpSpPr>
              <p:nvPr/>
            </p:nvGrpSpPr>
            <p:grpSpPr bwMode="auto">
              <a:xfrm>
                <a:off x="2528" y="2374"/>
                <a:ext cx="84" cy="84"/>
                <a:chOff x="5010" y="11310"/>
                <a:chExt cx="210" cy="210"/>
              </a:xfrm>
            </p:grpSpPr>
            <p:sp>
              <p:nvSpPr>
                <p:cNvPr id="536736" name="Oval 16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6737" name="Oval 16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536590" name="Rectangle 14"/>
            <p:cNvSpPr>
              <a:spLocks noChangeArrowheads="1"/>
            </p:cNvSpPr>
            <p:nvPr/>
          </p:nvSpPr>
          <p:spPr bwMode="auto">
            <a:xfrm>
              <a:off x="3473450" y="3425563"/>
              <a:ext cx="176213" cy="436563"/>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cxnSp>
          <p:nvCxnSpPr>
            <p:cNvPr id="168" name="Straight Arrow Connector 167"/>
            <p:cNvCxnSpPr/>
            <p:nvPr/>
          </p:nvCxnSpPr>
          <p:spPr bwMode="auto">
            <a:xfrm>
              <a:off x="7478486" y="4463143"/>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169" name="Text Box 10"/>
            <p:cNvSpPr txBox="1">
              <a:spLocks noChangeArrowheads="1"/>
            </p:cNvSpPr>
            <p:nvPr/>
          </p:nvSpPr>
          <p:spPr bwMode="auto">
            <a:xfrm>
              <a:off x="8153853" y="4263765"/>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cxnSp>
          <p:nvCxnSpPr>
            <p:cNvPr id="170" name="Straight Arrow Connector 169"/>
            <p:cNvCxnSpPr/>
            <p:nvPr/>
          </p:nvCxnSpPr>
          <p:spPr bwMode="auto">
            <a:xfrm rot="16200000">
              <a:off x="3254829" y="216626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171" name="Text Box 10"/>
            <p:cNvSpPr txBox="1">
              <a:spLocks noChangeArrowheads="1"/>
            </p:cNvSpPr>
            <p:nvPr/>
          </p:nvSpPr>
          <p:spPr bwMode="auto">
            <a:xfrm>
              <a:off x="3353253" y="1466149"/>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y</a:t>
              </a:r>
              <a:endParaRPr lang="en-US" baseline="-25000" dirty="0">
                <a:solidFill>
                  <a:schemeClr val="bg2"/>
                </a:solidFil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2437121" y="0"/>
            <a:ext cx="4189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32519" name="Object 39"/>
          <p:cNvGraphicFramePr>
            <a:graphicFrameLocks noChangeAspect="1"/>
          </p:cNvGraphicFramePr>
          <p:nvPr/>
        </p:nvGraphicFramePr>
        <p:xfrm>
          <a:off x="468313" y="1090613"/>
          <a:ext cx="4500562" cy="960437"/>
        </p:xfrm>
        <a:graphic>
          <a:graphicData uri="http://schemas.openxmlformats.org/presentationml/2006/ole">
            <p:oleObj spid="_x0000_s532519" name="Equation" r:id="rId4" imgW="2082600" imgH="444240" progId="Equation.DSMT4">
              <p:embed/>
            </p:oleObj>
          </a:graphicData>
        </a:graphic>
      </p:graphicFrame>
      <p:graphicFrame>
        <p:nvGraphicFramePr>
          <p:cNvPr id="532527" name="Object 47"/>
          <p:cNvGraphicFramePr>
            <a:graphicFrameLocks noChangeAspect="1"/>
          </p:cNvGraphicFramePr>
          <p:nvPr/>
        </p:nvGraphicFramePr>
        <p:xfrm>
          <a:off x="1060450" y="5702300"/>
          <a:ext cx="1614488" cy="454025"/>
        </p:xfrm>
        <a:graphic>
          <a:graphicData uri="http://schemas.openxmlformats.org/presentationml/2006/ole">
            <p:oleObj spid="_x0000_s532527" name="Equation" r:id="rId5" imgW="812520" imgH="228600" progId="Equation.DSMT4">
              <p:embed/>
            </p:oleObj>
          </a:graphicData>
        </a:graphic>
      </p:graphicFrame>
      <p:graphicFrame>
        <p:nvGraphicFramePr>
          <p:cNvPr id="532647" name="Object 167"/>
          <p:cNvGraphicFramePr>
            <a:graphicFrameLocks noChangeAspect="1"/>
          </p:cNvGraphicFramePr>
          <p:nvPr/>
        </p:nvGraphicFramePr>
        <p:xfrm>
          <a:off x="1038225" y="2228850"/>
          <a:ext cx="1754188" cy="495300"/>
        </p:xfrm>
        <a:graphic>
          <a:graphicData uri="http://schemas.openxmlformats.org/presentationml/2006/ole">
            <p:oleObj spid="_x0000_s532647" name="Equation" r:id="rId6" imgW="812520" imgH="228600" progId="Equation.DSMT4">
              <p:embed/>
            </p:oleObj>
          </a:graphicData>
        </a:graphic>
      </p:graphicFrame>
      <p:graphicFrame>
        <p:nvGraphicFramePr>
          <p:cNvPr id="532648" name="Object 168"/>
          <p:cNvGraphicFramePr>
            <a:graphicFrameLocks noChangeAspect="1"/>
          </p:cNvGraphicFramePr>
          <p:nvPr/>
        </p:nvGraphicFramePr>
        <p:xfrm>
          <a:off x="900113" y="2967038"/>
          <a:ext cx="1846262" cy="1730375"/>
        </p:xfrm>
        <a:graphic>
          <a:graphicData uri="http://schemas.openxmlformats.org/presentationml/2006/ole">
            <p:oleObj spid="_x0000_s532648" name="Equation" r:id="rId7" imgW="927000" imgH="863280" progId="Equation.DSMT4">
              <p:embed/>
            </p:oleObj>
          </a:graphicData>
        </a:graphic>
      </p:graphicFrame>
      <p:graphicFrame>
        <p:nvGraphicFramePr>
          <p:cNvPr id="532649" name="Object 169"/>
          <p:cNvGraphicFramePr>
            <a:graphicFrameLocks noChangeAspect="1"/>
          </p:cNvGraphicFramePr>
          <p:nvPr/>
        </p:nvGraphicFramePr>
        <p:xfrm>
          <a:off x="6096764" y="6071301"/>
          <a:ext cx="1089025" cy="474663"/>
        </p:xfrm>
        <a:graphic>
          <a:graphicData uri="http://schemas.openxmlformats.org/presentationml/2006/ole">
            <p:oleObj spid="_x0000_s532649" name="Equation" r:id="rId8" imgW="583920" imgH="253800" progId="Equation.DSMT4">
              <p:embed/>
            </p:oleObj>
          </a:graphicData>
        </a:graphic>
      </p:graphicFrame>
      <p:sp>
        <p:nvSpPr>
          <p:cNvPr id="533029" name="Text Box 549"/>
          <p:cNvSpPr txBox="1">
            <a:spLocks noChangeArrowheads="1"/>
          </p:cNvSpPr>
          <p:nvPr/>
        </p:nvSpPr>
        <p:spPr bwMode="auto">
          <a:xfrm>
            <a:off x="668338" y="5165725"/>
            <a:ext cx="1087437" cy="400110"/>
          </a:xfrm>
          <a:prstGeom prst="rect">
            <a:avLst/>
          </a:prstGeom>
          <a:noFill/>
          <a:ln w="12700">
            <a:noFill/>
            <a:miter lim="800000"/>
            <a:headEnd type="none" w="sm" len="sm"/>
            <a:tailEnd type="none" w="sm" len="sm"/>
          </a:ln>
          <a:effectLst/>
        </p:spPr>
        <p:txBody>
          <a:bodyPr>
            <a:spAutoFit/>
          </a:bodyPr>
          <a:lstStyle/>
          <a:p>
            <a:r>
              <a:rPr lang="en-US" sz="2000" dirty="0">
                <a:solidFill>
                  <a:schemeClr val="bg1"/>
                </a:solidFill>
              </a:rPr>
              <a:t>Hence</a:t>
            </a:r>
          </a:p>
        </p:txBody>
      </p:sp>
      <p:sp>
        <p:nvSpPr>
          <p:cNvPr id="165" name="TextBox 164"/>
          <p:cNvSpPr txBox="1"/>
          <p:nvPr/>
        </p:nvSpPr>
        <p:spPr>
          <a:xfrm>
            <a:off x="5201401" y="1353792"/>
            <a:ext cx="2309287" cy="369332"/>
          </a:xfrm>
          <a:prstGeom prst="rect">
            <a:avLst/>
          </a:prstGeom>
          <a:noFill/>
        </p:spPr>
        <p:txBody>
          <a:bodyPr wrap="none" rtlCol="0">
            <a:spAutoFit/>
          </a:bodyPr>
          <a:lstStyle/>
          <a:p>
            <a:r>
              <a:rPr lang="en-US" dirty="0" smtClean="0">
                <a:solidFill>
                  <a:schemeClr val="bg1"/>
                </a:solidFill>
              </a:rPr>
              <a:t>(EMF Faraday’s law)</a:t>
            </a:r>
            <a:endParaRPr lang="en-US" dirty="0">
              <a:solidFill>
                <a:schemeClr val="bg1"/>
              </a:solidFill>
            </a:endParaRPr>
          </a:p>
        </p:txBody>
      </p:sp>
      <p:sp>
        <p:nvSpPr>
          <p:cNvPr id="168" name="Slide Number Placeholder 167"/>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52</a:t>
            </a:fld>
            <a:endParaRPr lang="en-US" kern="0" dirty="0" smtClean="0"/>
          </a:p>
        </p:txBody>
      </p:sp>
      <p:grpSp>
        <p:nvGrpSpPr>
          <p:cNvPr id="176" name="Group 175"/>
          <p:cNvGrpSpPr/>
          <p:nvPr/>
        </p:nvGrpSpPr>
        <p:grpSpPr>
          <a:xfrm>
            <a:off x="2868601" y="2391442"/>
            <a:ext cx="6025016" cy="3548983"/>
            <a:chOff x="2868601" y="2391442"/>
            <a:chExt cx="6025016" cy="3548983"/>
          </a:xfrm>
        </p:grpSpPr>
        <p:sp>
          <p:nvSpPr>
            <p:cNvPr id="532871" name="Rectangle 391"/>
            <p:cNvSpPr>
              <a:spLocks noChangeArrowheads="1"/>
            </p:cNvSpPr>
            <p:nvPr/>
          </p:nvSpPr>
          <p:spPr bwMode="auto">
            <a:xfrm>
              <a:off x="4119551" y="4132263"/>
              <a:ext cx="142875" cy="361950"/>
            </a:xfrm>
            <a:prstGeom prst="rect">
              <a:avLst/>
            </a:prstGeom>
            <a:noFill/>
            <a:ln w="9525">
              <a:noFill/>
              <a:miter lim="800000"/>
              <a:headEnd/>
              <a:tailEnd/>
            </a:ln>
            <a:effectLst/>
          </p:spPr>
          <p:txBody>
            <a:bodyPr/>
            <a:lstStyle/>
            <a:p>
              <a:endParaRPr lang="en-US"/>
            </a:p>
          </p:txBody>
        </p:sp>
        <p:sp>
          <p:nvSpPr>
            <p:cNvPr id="532872" name="Text Box 392"/>
            <p:cNvSpPr txBox="1">
              <a:spLocks noChangeArrowheads="1"/>
            </p:cNvSpPr>
            <p:nvPr/>
          </p:nvSpPr>
          <p:spPr bwMode="auto">
            <a:xfrm>
              <a:off x="8080364" y="4279900"/>
              <a:ext cx="606425" cy="436562"/>
            </a:xfrm>
            <a:prstGeom prst="rect">
              <a:avLst/>
            </a:prstGeom>
            <a:noFill/>
            <a:ln w="9525">
              <a:noFill/>
              <a:miter lim="800000"/>
              <a:headEnd/>
              <a:tailEnd/>
            </a:ln>
            <a:effectLst/>
          </p:spPr>
          <p:txBody>
            <a:bodyPr/>
            <a:lstStyle/>
            <a:p>
              <a:r>
                <a:rPr lang="en-US" i="1">
                  <a:solidFill>
                    <a:schemeClr val="bg2"/>
                  </a:solidFill>
                  <a:latin typeface="Times New Roman" pitchFamily="18" charset="0"/>
                </a:rPr>
                <a:t>V</a:t>
              </a:r>
              <a:r>
                <a:rPr lang="en-US" baseline="-25000">
                  <a:solidFill>
                    <a:schemeClr val="bg2"/>
                  </a:solidFill>
                  <a:latin typeface="Times New Roman" pitchFamily="18" charset="0"/>
                </a:rPr>
                <a:t>0</a:t>
              </a:r>
              <a:endParaRPr lang="en-US" baseline="-25000">
                <a:solidFill>
                  <a:schemeClr val="bg2"/>
                </a:solidFill>
              </a:endParaRPr>
            </a:p>
          </p:txBody>
        </p:sp>
        <p:sp>
          <p:nvSpPr>
            <p:cNvPr id="532873" name="Text Box 393"/>
            <p:cNvSpPr txBox="1">
              <a:spLocks noChangeArrowheads="1"/>
            </p:cNvSpPr>
            <p:nvPr/>
          </p:nvSpPr>
          <p:spPr bwMode="auto">
            <a:xfrm>
              <a:off x="2868601" y="4287838"/>
              <a:ext cx="1230313" cy="371475"/>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532874" name="Text Box 394"/>
            <p:cNvSpPr txBox="1">
              <a:spLocks noChangeArrowheads="1"/>
            </p:cNvSpPr>
            <p:nvPr/>
          </p:nvSpPr>
          <p:spPr bwMode="auto">
            <a:xfrm>
              <a:off x="8334364" y="407035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32875" name="Text Box 395"/>
            <p:cNvSpPr txBox="1">
              <a:spLocks noChangeArrowheads="1"/>
            </p:cNvSpPr>
            <p:nvPr/>
          </p:nvSpPr>
          <p:spPr bwMode="auto">
            <a:xfrm>
              <a:off x="8348651" y="4518025"/>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32877" name="Rectangle 397"/>
            <p:cNvSpPr>
              <a:spLocks noChangeArrowheads="1"/>
            </p:cNvSpPr>
            <p:nvPr/>
          </p:nvSpPr>
          <p:spPr bwMode="auto">
            <a:xfrm>
              <a:off x="7699364" y="4497388"/>
              <a:ext cx="354013" cy="109537"/>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532878" name="Line 398"/>
            <p:cNvSpPr>
              <a:spLocks noChangeShapeType="1"/>
            </p:cNvSpPr>
            <p:nvPr/>
          </p:nvSpPr>
          <p:spPr bwMode="auto">
            <a:xfrm>
              <a:off x="7681901" y="4452938"/>
              <a:ext cx="395288"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532879" name="Line 399"/>
            <p:cNvSpPr>
              <a:spLocks noChangeShapeType="1"/>
            </p:cNvSpPr>
            <p:nvPr/>
          </p:nvSpPr>
          <p:spPr bwMode="auto">
            <a:xfrm>
              <a:off x="7766039" y="4589463"/>
              <a:ext cx="233363"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532880" name="Text Box 400"/>
            <p:cNvSpPr txBox="1">
              <a:spLocks noChangeArrowheads="1"/>
            </p:cNvSpPr>
            <p:nvPr/>
          </p:nvSpPr>
          <p:spPr bwMode="auto">
            <a:xfrm>
              <a:off x="6054714" y="2835275"/>
              <a:ext cx="1231900" cy="369887"/>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hlink"/>
                  </a:solidFill>
                </a:rPr>
                <a:t>Velocity </a:t>
              </a:r>
              <a:r>
                <a:rPr lang="en-US" i="1" dirty="0">
                  <a:solidFill>
                    <a:schemeClr val="hlink"/>
                  </a:solidFill>
                  <a:latin typeface="Times New Roman" pitchFamily="18" charset="0"/>
                </a:rPr>
                <a:t>v</a:t>
              </a:r>
              <a:r>
                <a:rPr lang="en-US" baseline="-25000" dirty="0">
                  <a:solidFill>
                    <a:schemeClr val="hlink"/>
                  </a:solidFill>
                  <a:latin typeface="+mn-lt"/>
                </a:rPr>
                <a:t>0</a:t>
              </a:r>
            </a:p>
          </p:txBody>
        </p:sp>
        <p:sp>
          <p:nvSpPr>
            <p:cNvPr id="532881" name="Line 401"/>
            <p:cNvSpPr>
              <a:spLocks noChangeShapeType="1"/>
            </p:cNvSpPr>
            <p:nvPr/>
          </p:nvSpPr>
          <p:spPr bwMode="auto">
            <a:xfrm>
              <a:off x="3932226" y="3686175"/>
              <a:ext cx="4160838" cy="0"/>
            </a:xfrm>
            <a:prstGeom prst="line">
              <a:avLst/>
            </a:prstGeom>
            <a:noFill/>
            <a:ln w="57150">
              <a:solidFill>
                <a:schemeClr val="tx2">
                  <a:lumMod val="75000"/>
                </a:schemeClr>
              </a:solidFill>
              <a:round/>
              <a:headEnd type="none" w="sm" len="sm"/>
              <a:tailEnd type="none" w="sm" len="sm"/>
            </a:ln>
            <a:effectLst/>
          </p:spPr>
          <p:txBody>
            <a:bodyPr wrap="none"/>
            <a:lstStyle/>
            <a:p>
              <a:endParaRPr lang="en-US"/>
            </a:p>
          </p:txBody>
        </p:sp>
        <p:sp>
          <p:nvSpPr>
            <p:cNvPr id="532882" name="Line 402"/>
            <p:cNvSpPr>
              <a:spLocks noChangeShapeType="1"/>
            </p:cNvSpPr>
            <p:nvPr/>
          </p:nvSpPr>
          <p:spPr bwMode="auto">
            <a:xfrm flipV="1">
              <a:off x="4140189" y="2959100"/>
              <a:ext cx="0" cy="132397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532883" name="Line 403"/>
            <p:cNvSpPr>
              <a:spLocks noChangeShapeType="1"/>
            </p:cNvSpPr>
            <p:nvPr/>
          </p:nvSpPr>
          <p:spPr bwMode="auto">
            <a:xfrm flipV="1">
              <a:off x="7881926" y="2652713"/>
              <a:ext cx="0" cy="177482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532884" name="Line 404"/>
            <p:cNvSpPr>
              <a:spLocks noChangeShapeType="1"/>
            </p:cNvSpPr>
            <p:nvPr/>
          </p:nvSpPr>
          <p:spPr bwMode="auto">
            <a:xfrm flipV="1">
              <a:off x="7885101" y="4579938"/>
              <a:ext cx="0" cy="74930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532885" name="Text Box 405"/>
            <p:cNvSpPr txBox="1">
              <a:spLocks noChangeArrowheads="1"/>
            </p:cNvSpPr>
            <p:nvPr/>
          </p:nvSpPr>
          <p:spPr bwMode="auto">
            <a:xfrm>
              <a:off x="5938826" y="5573713"/>
              <a:ext cx="311150" cy="366712"/>
            </a:xfrm>
            <a:prstGeom prst="rect">
              <a:avLst/>
            </a:prstGeom>
            <a:noFill/>
            <a:ln w="12700">
              <a:noFill/>
              <a:miter lim="800000"/>
              <a:headEnd type="none" w="sm" len="sm"/>
              <a:tailEnd type="none" w="sm" len="sm"/>
            </a:ln>
            <a:effectLst/>
          </p:spPr>
          <p:txBody>
            <a:bodyPr wrap="none">
              <a:spAutoFit/>
            </a:bodyPr>
            <a:lstStyle/>
            <a:p>
              <a:r>
                <a:rPr lang="en-US" i="1">
                  <a:solidFill>
                    <a:schemeClr val="bg2"/>
                  </a:solidFill>
                  <a:latin typeface="Times New Roman" pitchFamily="18" charset="0"/>
                </a:rPr>
                <a:t>L</a:t>
              </a:r>
              <a:endParaRPr lang="en-US" i="1" baseline="-25000">
                <a:solidFill>
                  <a:schemeClr val="bg2"/>
                </a:solidFill>
                <a:latin typeface="Times New Roman" pitchFamily="18" charset="0"/>
              </a:endParaRPr>
            </a:p>
          </p:txBody>
        </p:sp>
        <p:sp>
          <p:nvSpPr>
            <p:cNvPr id="532886" name="Line 406"/>
            <p:cNvSpPr>
              <a:spLocks noChangeShapeType="1"/>
            </p:cNvSpPr>
            <p:nvPr/>
          </p:nvSpPr>
          <p:spPr bwMode="auto">
            <a:xfrm flipV="1">
              <a:off x="4176701" y="5486400"/>
              <a:ext cx="3671888" cy="1587"/>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532887" name="Line 407"/>
            <p:cNvSpPr>
              <a:spLocks noChangeShapeType="1"/>
            </p:cNvSpPr>
            <p:nvPr/>
          </p:nvSpPr>
          <p:spPr bwMode="auto">
            <a:xfrm>
              <a:off x="4140189" y="5324475"/>
              <a:ext cx="3738563" cy="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532888" name="Line 408"/>
            <p:cNvSpPr>
              <a:spLocks noChangeShapeType="1"/>
            </p:cNvSpPr>
            <p:nvPr/>
          </p:nvSpPr>
          <p:spPr bwMode="auto">
            <a:xfrm>
              <a:off x="4138601" y="4710113"/>
              <a:ext cx="0" cy="614362"/>
            </a:xfrm>
            <a:prstGeom prst="line">
              <a:avLst/>
            </a:prstGeom>
            <a:noFill/>
            <a:ln w="19050">
              <a:solidFill>
                <a:srgbClr val="FF9900"/>
              </a:solidFill>
              <a:round/>
              <a:headEnd type="none" w="sm" len="sm"/>
              <a:tailEnd type="none" w="sm" len="sm"/>
            </a:ln>
            <a:effectLst/>
          </p:spPr>
          <p:txBody>
            <a:bodyPr wrap="none"/>
            <a:lstStyle/>
            <a:p>
              <a:endParaRPr lang="en-US"/>
            </a:p>
          </p:txBody>
        </p:sp>
        <p:grpSp>
          <p:nvGrpSpPr>
            <p:cNvPr id="532977" name="Group 497"/>
            <p:cNvGrpSpPr>
              <a:grpSpLocks/>
            </p:cNvGrpSpPr>
            <p:nvPr/>
          </p:nvGrpSpPr>
          <p:grpSpPr bwMode="auto">
            <a:xfrm>
              <a:off x="4603739" y="3759200"/>
              <a:ext cx="2781300" cy="134937"/>
              <a:chOff x="3188" y="2368"/>
              <a:chExt cx="1752" cy="85"/>
            </a:xfrm>
          </p:grpSpPr>
          <p:grpSp>
            <p:nvGrpSpPr>
              <p:cNvPr id="532889" name="Group 409"/>
              <p:cNvGrpSpPr>
                <a:grpSpLocks/>
              </p:cNvGrpSpPr>
              <p:nvPr/>
            </p:nvGrpSpPr>
            <p:grpSpPr bwMode="auto">
              <a:xfrm>
                <a:off x="3466" y="2368"/>
                <a:ext cx="84" cy="84"/>
                <a:chOff x="5010" y="11310"/>
                <a:chExt cx="210" cy="210"/>
              </a:xfrm>
            </p:grpSpPr>
            <p:sp>
              <p:nvSpPr>
                <p:cNvPr id="532890" name="Oval 41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891" name="Oval 41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892" name="Group 412"/>
              <p:cNvGrpSpPr>
                <a:grpSpLocks/>
              </p:cNvGrpSpPr>
              <p:nvPr/>
            </p:nvGrpSpPr>
            <p:grpSpPr bwMode="auto">
              <a:xfrm>
                <a:off x="3744" y="2368"/>
                <a:ext cx="84" cy="84"/>
                <a:chOff x="5010" y="11310"/>
                <a:chExt cx="210" cy="210"/>
              </a:xfrm>
            </p:grpSpPr>
            <p:sp>
              <p:nvSpPr>
                <p:cNvPr id="532893" name="Oval 41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894" name="Oval 41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895" name="Group 415"/>
              <p:cNvGrpSpPr>
                <a:grpSpLocks/>
              </p:cNvGrpSpPr>
              <p:nvPr/>
            </p:nvGrpSpPr>
            <p:grpSpPr bwMode="auto">
              <a:xfrm>
                <a:off x="4022" y="2369"/>
                <a:ext cx="84" cy="84"/>
                <a:chOff x="5010" y="11310"/>
                <a:chExt cx="210" cy="210"/>
              </a:xfrm>
            </p:grpSpPr>
            <p:sp>
              <p:nvSpPr>
                <p:cNvPr id="532896" name="Oval 41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897" name="Oval 41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898" name="Group 418"/>
              <p:cNvGrpSpPr>
                <a:grpSpLocks/>
              </p:cNvGrpSpPr>
              <p:nvPr/>
            </p:nvGrpSpPr>
            <p:grpSpPr bwMode="auto">
              <a:xfrm>
                <a:off x="4300" y="2369"/>
                <a:ext cx="84" cy="84"/>
                <a:chOff x="5010" y="11310"/>
                <a:chExt cx="210" cy="210"/>
              </a:xfrm>
            </p:grpSpPr>
            <p:sp>
              <p:nvSpPr>
                <p:cNvPr id="532899" name="Oval 41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00" name="Oval 42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01" name="Group 421"/>
              <p:cNvGrpSpPr>
                <a:grpSpLocks/>
              </p:cNvGrpSpPr>
              <p:nvPr/>
            </p:nvGrpSpPr>
            <p:grpSpPr bwMode="auto">
              <a:xfrm>
                <a:off x="4578" y="2369"/>
                <a:ext cx="84" cy="84"/>
                <a:chOff x="5010" y="11310"/>
                <a:chExt cx="210" cy="210"/>
              </a:xfrm>
            </p:grpSpPr>
            <p:sp>
              <p:nvSpPr>
                <p:cNvPr id="532902" name="Oval 4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03" name="Oval 4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04" name="Group 424"/>
              <p:cNvGrpSpPr>
                <a:grpSpLocks/>
              </p:cNvGrpSpPr>
              <p:nvPr/>
            </p:nvGrpSpPr>
            <p:grpSpPr bwMode="auto">
              <a:xfrm>
                <a:off x="4856" y="2369"/>
                <a:ext cx="84" cy="84"/>
                <a:chOff x="5010" y="11310"/>
                <a:chExt cx="210" cy="210"/>
              </a:xfrm>
            </p:grpSpPr>
            <p:sp>
              <p:nvSpPr>
                <p:cNvPr id="532905" name="Oval 4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06" name="Oval 4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07" name="Group 427"/>
              <p:cNvGrpSpPr>
                <a:grpSpLocks/>
              </p:cNvGrpSpPr>
              <p:nvPr/>
            </p:nvGrpSpPr>
            <p:grpSpPr bwMode="auto">
              <a:xfrm>
                <a:off x="3188" y="2369"/>
                <a:ext cx="84" cy="84"/>
                <a:chOff x="5010" y="11310"/>
                <a:chExt cx="210" cy="210"/>
              </a:xfrm>
            </p:grpSpPr>
            <p:sp>
              <p:nvSpPr>
                <p:cNvPr id="532908" name="Oval 4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09" name="Oval 4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532910" name="Group 430"/>
            <p:cNvGrpSpPr>
              <a:grpSpLocks/>
            </p:cNvGrpSpPr>
            <p:nvPr/>
          </p:nvGrpSpPr>
          <p:grpSpPr bwMode="auto">
            <a:xfrm>
              <a:off x="5045064" y="4025900"/>
              <a:ext cx="133350" cy="133350"/>
              <a:chOff x="5010" y="11310"/>
              <a:chExt cx="210" cy="210"/>
            </a:xfrm>
          </p:grpSpPr>
          <p:sp>
            <p:nvSpPr>
              <p:cNvPr id="532911" name="Oval 4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12" name="Oval 4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13" name="Group 433"/>
            <p:cNvGrpSpPr>
              <a:grpSpLocks/>
            </p:cNvGrpSpPr>
            <p:nvPr/>
          </p:nvGrpSpPr>
          <p:grpSpPr bwMode="auto">
            <a:xfrm>
              <a:off x="5486389" y="4025900"/>
              <a:ext cx="133350" cy="133350"/>
              <a:chOff x="5010" y="11310"/>
              <a:chExt cx="210" cy="210"/>
            </a:xfrm>
          </p:grpSpPr>
          <p:sp>
            <p:nvSpPr>
              <p:cNvPr id="532914" name="Oval 4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15" name="Oval 4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16" name="Group 436"/>
            <p:cNvGrpSpPr>
              <a:grpSpLocks/>
            </p:cNvGrpSpPr>
            <p:nvPr/>
          </p:nvGrpSpPr>
          <p:grpSpPr bwMode="auto">
            <a:xfrm>
              <a:off x="5927714" y="4027488"/>
              <a:ext cx="133350" cy="133350"/>
              <a:chOff x="5010" y="11310"/>
              <a:chExt cx="210" cy="210"/>
            </a:xfrm>
          </p:grpSpPr>
          <p:sp>
            <p:nvSpPr>
              <p:cNvPr id="532917" name="Oval 4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18" name="Oval 4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19" name="Group 439"/>
            <p:cNvGrpSpPr>
              <a:grpSpLocks/>
            </p:cNvGrpSpPr>
            <p:nvPr/>
          </p:nvGrpSpPr>
          <p:grpSpPr bwMode="auto">
            <a:xfrm>
              <a:off x="6369039" y="4027488"/>
              <a:ext cx="133350" cy="133350"/>
              <a:chOff x="5010" y="11310"/>
              <a:chExt cx="210" cy="210"/>
            </a:xfrm>
          </p:grpSpPr>
          <p:sp>
            <p:nvSpPr>
              <p:cNvPr id="532920" name="Oval 4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21" name="Oval 4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22" name="Group 442"/>
            <p:cNvGrpSpPr>
              <a:grpSpLocks/>
            </p:cNvGrpSpPr>
            <p:nvPr/>
          </p:nvGrpSpPr>
          <p:grpSpPr bwMode="auto">
            <a:xfrm>
              <a:off x="6810364" y="4027488"/>
              <a:ext cx="133350" cy="133350"/>
              <a:chOff x="5010" y="11310"/>
              <a:chExt cx="210" cy="210"/>
            </a:xfrm>
          </p:grpSpPr>
          <p:sp>
            <p:nvSpPr>
              <p:cNvPr id="532923" name="Oval 44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24" name="Oval 44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25" name="Group 445"/>
            <p:cNvGrpSpPr>
              <a:grpSpLocks/>
            </p:cNvGrpSpPr>
            <p:nvPr/>
          </p:nvGrpSpPr>
          <p:grpSpPr bwMode="auto">
            <a:xfrm>
              <a:off x="7251689" y="4027488"/>
              <a:ext cx="133350" cy="133350"/>
              <a:chOff x="5010" y="11310"/>
              <a:chExt cx="210" cy="210"/>
            </a:xfrm>
          </p:grpSpPr>
          <p:sp>
            <p:nvSpPr>
              <p:cNvPr id="532926" name="Oval 44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27" name="Oval 44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28" name="Group 448"/>
            <p:cNvGrpSpPr>
              <a:grpSpLocks/>
            </p:cNvGrpSpPr>
            <p:nvPr/>
          </p:nvGrpSpPr>
          <p:grpSpPr bwMode="auto">
            <a:xfrm>
              <a:off x="4603739" y="4027488"/>
              <a:ext cx="133350" cy="133350"/>
              <a:chOff x="5010" y="11310"/>
              <a:chExt cx="210" cy="210"/>
            </a:xfrm>
          </p:grpSpPr>
          <p:sp>
            <p:nvSpPr>
              <p:cNvPr id="532929" name="Oval 44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30" name="Oval 45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31" name="Group 451"/>
            <p:cNvGrpSpPr>
              <a:grpSpLocks/>
            </p:cNvGrpSpPr>
            <p:nvPr/>
          </p:nvGrpSpPr>
          <p:grpSpPr bwMode="auto">
            <a:xfrm>
              <a:off x="5045064" y="4292600"/>
              <a:ext cx="133350" cy="133350"/>
              <a:chOff x="5010" y="11310"/>
              <a:chExt cx="210" cy="210"/>
            </a:xfrm>
          </p:grpSpPr>
          <p:sp>
            <p:nvSpPr>
              <p:cNvPr id="532932" name="Oval 45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33" name="Oval 45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34" name="Group 454"/>
            <p:cNvGrpSpPr>
              <a:grpSpLocks/>
            </p:cNvGrpSpPr>
            <p:nvPr/>
          </p:nvGrpSpPr>
          <p:grpSpPr bwMode="auto">
            <a:xfrm>
              <a:off x="5486389" y="4292600"/>
              <a:ext cx="133350" cy="133350"/>
              <a:chOff x="5010" y="11310"/>
              <a:chExt cx="210" cy="210"/>
            </a:xfrm>
          </p:grpSpPr>
          <p:sp>
            <p:nvSpPr>
              <p:cNvPr id="532935" name="Oval 45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36" name="Oval 45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37" name="Group 457"/>
            <p:cNvGrpSpPr>
              <a:grpSpLocks/>
            </p:cNvGrpSpPr>
            <p:nvPr/>
          </p:nvGrpSpPr>
          <p:grpSpPr bwMode="auto">
            <a:xfrm>
              <a:off x="5927714" y="4294188"/>
              <a:ext cx="133350" cy="133350"/>
              <a:chOff x="5010" y="11310"/>
              <a:chExt cx="210" cy="210"/>
            </a:xfrm>
          </p:grpSpPr>
          <p:sp>
            <p:nvSpPr>
              <p:cNvPr id="532938" name="Oval 45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39" name="Oval 45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40" name="Group 460"/>
            <p:cNvGrpSpPr>
              <a:grpSpLocks/>
            </p:cNvGrpSpPr>
            <p:nvPr/>
          </p:nvGrpSpPr>
          <p:grpSpPr bwMode="auto">
            <a:xfrm>
              <a:off x="6369039" y="4294188"/>
              <a:ext cx="133350" cy="133350"/>
              <a:chOff x="5010" y="11310"/>
              <a:chExt cx="210" cy="210"/>
            </a:xfrm>
          </p:grpSpPr>
          <p:sp>
            <p:nvSpPr>
              <p:cNvPr id="532941" name="Oval 46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42" name="Oval 46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43" name="Group 463"/>
            <p:cNvGrpSpPr>
              <a:grpSpLocks/>
            </p:cNvGrpSpPr>
            <p:nvPr/>
          </p:nvGrpSpPr>
          <p:grpSpPr bwMode="auto">
            <a:xfrm>
              <a:off x="6810364" y="4294188"/>
              <a:ext cx="133350" cy="133350"/>
              <a:chOff x="5010" y="11310"/>
              <a:chExt cx="210" cy="210"/>
            </a:xfrm>
          </p:grpSpPr>
          <p:sp>
            <p:nvSpPr>
              <p:cNvPr id="532944" name="Oval 46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45" name="Oval 46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46" name="Group 466"/>
            <p:cNvGrpSpPr>
              <a:grpSpLocks/>
            </p:cNvGrpSpPr>
            <p:nvPr/>
          </p:nvGrpSpPr>
          <p:grpSpPr bwMode="auto">
            <a:xfrm>
              <a:off x="7251689" y="4294188"/>
              <a:ext cx="133350" cy="133350"/>
              <a:chOff x="5010" y="11310"/>
              <a:chExt cx="210" cy="210"/>
            </a:xfrm>
          </p:grpSpPr>
          <p:sp>
            <p:nvSpPr>
              <p:cNvPr id="532947" name="Oval 4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48" name="Oval 46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49" name="Group 469"/>
            <p:cNvGrpSpPr>
              <a:grpSpLocks/>
            </p:cNvGrpSpPr>
            <p:nvPr/>
          </p:nvGrpSpPr>
          <p:grpSpPr bwMode="auto">
            <a:xfrm>
              <a:off x="4603739" y="4294188"/>
              <a:ext cx="133350" cy="133350"/>
              <a:chOff x="5010" y="11310"/>
              <a:chExt cx="210" cy="210"/>
            </a:xfrm>
          </p:grpSpPr>
          <p:sp>
            <p:nvSpPr>
              <p:cNvPr id="532950" name="Oval 47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51" name="Oval 47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52" name="Group 472"/>
            <p:cNvGrpSpPr>
              <a:grpSpLocks/>
            </p:cNvGrpSpPr>
            <p:nvPr/>
          </p:nvGrpSpPr>
          <p:grpSpPr bwMode="auto">
            <a:xfrm>
              <a:off x="5045064" y="4559300"/>
              <a:ext cx="133350" cy="133350"/>
              <a:chOff x="5010" y="11310"/>
              <a:chExt cx="210" cy="210"/>
            </a:xfrm>
          </p:grpSpPr>
          <p:sp>
            <p:nvSpPr>
              <p:cNvPr id="532953" name="Oval 47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54" name="Oval 47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55" name="Group 475"/>
            <p:cNvGrpSpPr>
              <a:grpSpLocks/>
            </p:cNvGrpSpPr>
            <p:nvPr/>
          </p:nvGrpSpPr>
          <p:grpSpPr bwMode="auto">
            <a:xfrm>
              <a:off x="5486389" y="4559300"/>
              <a:ext cx="133350" cy="133350"/>
              <a:chOff x="5010" y="11310"/>
              <a:chExt cx="210" cy="210"/>
            </a:xfrm>
          </p:grpSpPr>
          <p:sp>
            <p:nvSpPr>
              <p:cNvPr id="532956" name="Oval 47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57" name="Oval 47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58" name="Group 478"/>
            <p:cNvGrpSpPr>
              <a:grpSpLocks/>
            </p:cNvGrpSpPr>
            <p:nvPr/>
          </p:nvGrpSpPr>
          <p:grpSpPr bwMode="auto">
            <a:xfrm>
              <a:off x="5927714" y="4560888"/>
              <a:ext cx="133350" cy="133350"/>
              <a:chOff x="5010" y="11310"/>
              <a:chExt cx="210" cy="210"/>
            </a:xfrm>
          </p:grpSpPr>
          <p:sp>
            <p:nvSpPr>
              <p:cNvPr id="532959" name="Oval 47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60" name="Oval 48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61" name="Group 481"/>
            <p:cNvGrpSpPr>
              <a:grpSpLocks/>
            </p:cNvGrpSpPr>
            <p:nvPr/>
          </p:nvGrpSpPr>
          <p:grpSpPr bwMode="auto">
            <a:xfrm>
              <a:off x="6369039" y="4560888"/>
              <a:ext cx="133350" cy="133350"/>
              <a:chOff x="5010" y="11310"/>
              <a:chExt cx="210" cy="210"/>
            </a:xfrm>
          </p:grpSpPr>
          <p:sp>
            <p:nvSpPr>
              <p:cNvPr id="532962" name="Oval 48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63" name="Oval 48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64" name="Group 484"/>
            <p:cNvGrpSpPr>
              <a:grpSpLocks/>
            </p:cNvGrpSpPr>
            <p:nvPr/>
          </p:nvGrpSpPr>
          <p:grpSpPr bwMode="auto">
            <a:xfrm>
              <a:off x="6810364" y="4560888"/>
              <a:ext cx="133350" cy="133350"/>
              <a:chOff x="5010" y="11310"/>
              <a:chExt cx="210" cy="210"/>
            </a:xfrm>
          </p:grpSpPr>
          <p:sp>
            <p:nvSpPr>
              <p:cNvPr id="532965" name="Oval 48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66" name="Oval 48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67" name="Group 487"/>
            <p:cNvGrpSpPr>
              <a:grpSpLocks/>
            </p:cNvGrpSpPr>
            <p:nvPr/>
          </p:nvGrpSpPr>
          <p:grpSpPr bwMode="auto">
            <a:xfrm>
              <a:off x="7251689" y="4560888"/>
              <a:ext cx="133350" cy="133350"/>
              <a:chOff x="5010" y="11310"/>
              <a:chExt cx="210" cy="210"/>
            </a:xfrm>
          </p:grpSpPr>
          <p:sp>
            <p:nvSpPr>
              <p:cNvPr id="532968" name="Oval 48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69" name="Oval 48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70" name="Group 490"/>
            <p:cNvGrpSpPr>
              <a:grpSpLocks/>
            </p:cNvGrpSpPr>
            <p:nvPr/>
          </p:nvGrpSpPr>
          <p:grpSpPr bwMode="auto">
            <a:xfrm>
              <a:off x="4603739" y="4560888"/>
              <a:ext cx="133350" cy="133350"/>
              <a:chOff x="5010" y="11310"/>
              <a:chExt cx="210" cy="210"/>
            </a:xfrm>
          </p:grpSpPr>
          <p:sp>
            <p:nvSpPr>
              <p:cNvPr id="532971" name="Oval 49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72" name="Oval 49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sp>
          <p:nvSpPr>
            <p:cNvPr id="532973" name="Text Box 493"/>
            <p:cNvSpPr txBox="1">
              <a:spLocks noChangeArrowheads="1"/>
            </p:cNvSpPr>
            <p:nvPr/>
          </p:nvSpPr>
          <p:spPr bwMode="auto">
            <a:xfrm>
              <a:off x="3641714" y="38687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532974" name="Text Box 494"/>
            <p:cNvSpPr txBox="1">
              <a:spLocks noChangeArrowheads="1"/>
            </p:cNvSpPr>
            <p:nvPr/>
          </p:nvSpPr>
          <p:spPr bwMode="auto">
            <a:xfrm>
              <a:off x="3659176" y="46815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graphicFrame>
          <p:nvGraphicFramePr>
            <p:cNvPr id="532975" name="Object 495"/>
            <p:cNvGraphicFramePr>
              <a:graphicFrameLocks noChangeAspect="1"/>
            </p:cNvGraphicFramePr>
            <p:nvPr/>
          </p:nvGraphicFramePr>
          <p:xfrm>
            <a:off x="3195626" y="3876675"/>
            <a:ext cx="349250" cy="392112"/>
          </p:xfrm>
          <a:graphic>
            <a:graphicData uri="http://schemas.openxmlformats.org/presentationml/2006/ole">
              <p:oleObj spid="_x0000_s532975" name="Equation" r:id="rId9" imgW="203040" imgH="228600" progId="Equation.DSMT4">
                <p:embed/>
              </p:oleObj>
            </a:graphicData>
          </a:graphic>
        </p:graphicFrame>
        <p:sp>
          <p:nvSpPr>
            <p:cNvPr id="532976" name="AutoShape 496"/>
            <p:cNvSpPr>
              <a:spLocks noChangeArrowheads="1"/>
            </p:cNvSpPr>
            <p:nvPr/>
          </p:nvSpPr>
          <p:spPr bwMode="auto">
            <a:xfrm rot="16200000">
              <a:off x="5489564" y="3121025"/>
              <a:ext cx="558800" cy="2047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532978" name="Group 498"/>
            <p:cNvGrpSpPr>
              <a:grpSpLocks/>
            </p:cNvGrpSpPr>
            <p:nvPr/>
          </p:nvGrpSpPr>
          <p:grpSpPr bwMode="auto">
            <a:xfrm>
              <a:off x="4598976" y="3440113"/>
              <a:ext cx="2781300" cy="134937"/>
              <a:chOff x="3188" y="2368"/>
              <a:chExt cx="1752" cy="85"/>
            </a:xfrm>
          </p:grpSpPr>
          <p:grpSp>
            <p:nvGrpSpPr>
              <p:cNvPr id="532979" name="Group 499"/>
              <p:cNvGrpSpPr>
                <a:grpSpLocks/>
              </p:cNvGrpSpPr>
              <p:nvPr/>
            </p:nvGrpSpPr>
            <p:grpSpPr bwMode="auto">
              <a:xfrm>
                <a:off x="3466" y="2368"/>
                <a:ext cx="84" cy="84"/>
                <a:chOff x="5010" y="11310"/>
                <a:chExt cx="210" cy="210"/>
              </a:xfrm>
            </p:grpSpPr>
            <p:sp>
              <p:nvSpPr>
                <p:cNvPr id="532980" name="Oval 50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81" name="Oval 50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82" name="Group 502"/>
              <p:cNvGrpSpPr>
                <a:grpSpLocks/>
              </p:cNvGrpSpPr>
              <p:nvPr/>
            </p:nvGrpSpPr>
            <p:grpSpPr bwMode="auto">
              <a:xfrm>
                <a:off x="3744" y="2368"/>
                <a:ext cx="84" cy="84"/>
                <a:chOff x="5010" y="11310"/>
                <a:chExt cx="210" cy="210"/>
              </a:xfrm>
            </p:grpSpPr>
            <p:sp>
              <p:nvSpPr>
                <p:cNvPr id="532983" name="Oval 50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84" name="Oval 50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85" name="Group 505"/>
              <p:cNvGrpSpPr>
                <a:grpSpLocks/>
              </p:cNvGrpSpPr>
              <p:nvPr/>
            </p:nvGrpSpPr>
            <p:grpSpPr bwMode="auto">
              <a:xfrm>
                <a:off x="4022" y="2369"/>
                <a:ext cx="84" cy="84"/>
                <a:chOff x="5010" y="11310"/>
                <a:chExt cx="210" cy="210"/>
              </a:xfrm>
            </p:grpSpPr>
            <p:sp>
              <p:nvSpPr>
                <p:cNvPr id="532986" name="Oval 50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87" name="Oval 50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88" name="Group 508"/>
              <p:cNvGrpSpPr>
                <a:grpSpLocks/>
              </p:cNvGrpSpPr>
              <p:nvPr/>
            </p:nvGrpSpPr>
            <p:grpSpPr bwMode="auto">
              <a:xfrm>
                <a:off x="4300" y="2369"/>
                <a:ext cx="84" cy="84"/>
                <a:chOff x="5010" y="11310"/>
                <a:chExt cx="210" cy="210"/>
              </a:xfrm>
            </p:grpSpPr>
            <p:sp>
              <p:nvSpPr>
                <p:cNvPr id="532989" name="Oval 50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90" name="Oval 51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91" name="Group 511"/>
              <p:cNvGrpSpPr>
                <a:grpSpLocks/>
              </p:cNvGrpSpPr>
              <p:nvPr/>
            </p:nvGrpSpPr>
            <p:grpSpPr bwMode="auto">
              <a:xfrm>
                <a:off x="4578" y="2369"/>
                <a:ext cx="84" cy="84"/>
                <a:chOff x="5010" y="11310"/>
                <a:chExt cx="210" cy="210"/>
              </a:xfrm>
            </p:grpSpPr>
            <p:sp>
              <p:nvSpPr>
                <p:cNvPr id="532992" name="Oval 51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93" name="Oval 51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94" name="Group 514"/>
              <p:cNvGrpSpPr>
                <a:grpSpLocks/>
              </p:cNvGrpSpPr>
              <p:nvPr/>
            </p:nvGrpSpPr>
            <p:grpSpPr bwMode="auto">
              <a:xfrm>
                <a:off x="4856" y="2369"/>
                <a:ext cx="84" cy="84"/>
                <a:chOff x="5010" y="11310"/>
                <a:chExt cx="210" cy="210"/>
              </a:xfrm>
            </p:grpSpPr>
            <p:sp>
              <p:nvSpPr>
                <p:cNvPr id="532995" name="Oval 51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96" name="Oval 51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2997" name="Group 517"/>
              <p:cNvGrpSpPr>
                <a:grpSpLocks/>
              </p:cNvGrpSpPr>
              <p:nvPr/>
            </p:nvGrpSpPr>
            <p:grpSpPr bwMode="auto">
              <a:xfrm>
                <a:off x="3188" y="2369"/>
                <a:ext cx="84" cy="84"/>
                <a:chOff x="5010" y="11310"/>
                <a:chExt cx="210" cy="210"/>
              </a:xfrm>
            </p:grpSpPr>
            <p:sp>
              <p:nvSpPr>
                <p:cNvPr id="532998" name="Oval 51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2999" name="Oval 51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533000" name="Group 520"/>
            <p:cNvGrpSpPr>
              <a:grpSpLocks/>
            </p:cNvGrpSpPr>
            <p:nvPr/>
          </p:nvGrpSpPr>
          <p:grpSpPr bwMode="auto">
            <a:xfrm>
              <a:off x="4600564" y="4845050"/>
              <a:ext cx="2781300" cy="134937"/>
              <a:chOff x="3188" y="2368"/>
              <a:chExt cx="1752" cy="85"/>
            </a:xfrm>
          </p:grpSpPr>
          <p:grpSp>
            <p:nvGrpSpPr>
              <p:cNvPr id="533001" name="Group 521"/>
              <p:cNvGrpSpPr>
                <a:grpSpLocks/>
              </p:cNvGrpSpPr>
              <p:nvPr/>
            </p:nvGrpSpPr>
            <p:grpSpPr bwMode="auto">
              <a:xfrm>
                <a:off x="3466" y="2368"/>
                <a:ext cx="84" cy="84"/>
                <a:chOff x="5010" y="11310"/>
                <a:chExt cx="210" cy="210"/>
              </a:xfrm>
            </p:grpSpPr>
            <p:sp>
              <p:nvSpPr>
                <p:cNvPr id="533002" name="Oval 5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03" name="Oval 5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3004" name="Group 524"/>
              <p:cNvGrpSpPr>
                <a:grpSpLocks/>
              </p:cNvGrpSpPr>
              <p:nvPr/>
            </p:nvGrpSpPr>
            <p:grpSpPr bwMode="auto">
              <a:xfrm>
                <a:off x="3744" y="2368"/>
                <a:ext cx="84" cy="84"/>
                <a:chOff x="5010" y="11310"/>
                <a:chExt cx="210" cy="210"/>
              </a:xfrm>
            </p:grpSpPr>
            <p:sp>
              <p:nvSpPr>
                <p:cNvPr id="533005" name="Oval 5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06" name="Oval 5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3007" name="Group 527"/>
              <p:cNvGrpSpPr>
                <a:grpSpLocks/>
              </p:cNvGrpSpPr>
              <p:nvPr/>
            </p:nvGrpSpPr>
            <p:grpSpPr bwMode="auto">
              <a:xfrm>
                <a:off x="4022" y="2369"/>
                <a:ext cx="84" cy="84"/>
                <a:chOff x="5010" y="11310"/>
                <a:chExt cx="210" cy="210"/>
              </a:xfrm>
            </p:grpSpPr>
            <p:sp>
              <p:nvSpPr>
                <p:cNvPr id="533008" name="Oval 5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09" name="Oval 5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3010" name="Group 530"/>
              <p:cNvGrpSpPr>
                <a:grpSpLocks/>
              </p:cNvGrpSpPr>
              <p:nvPr/>
            </p:nvGrpSpPr>
            <p:grpSpPr bwMode="auto">
              <a:xfrm>
                <a:off x="4300" y="2369"/>
                <a:ext cx="84" cy="84"/>
                <a:chOff x="5010" y="11310"/>
                <a:chExt cx="210" cy="210"/>
              </a:xfrm>
            </p:grpSpPr>
            <p:sp>
              <p:nvSpPr>
                <p:cNvPr id="533011" name="Oval 5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12" name="Oval 5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3013" name="Group 533"/>
              <p:cNvGrpSpPr>
                <a:grpSpLocks/>
              </p:cNvGrpSpPr>
              <p:nvPr/>
            </p:nvGrpSpPr>
            <p:grpSpPr bwMode="auto">
              <a:xfrm>
                <a:off x="4578" y="2369"/>
                <a:ext cx="84" cy="84"/>
                <a:chOff x="5010" y="11310"/>
                <a:chExt cx="210" cy="210"/>
              </a:xfrm>
            </p:grpSpPr>
            <p:sp>
              <p:nvSpPr>
                <p:cNvPr id="533014" name="Oval 5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15" name="Oval 5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3016" name="Group 536"/>
              <p:cNvGrpSpPr>
                <a:grpSpLocks/>
              </p:cNvGrpSpPr>
              <p:nvPr/>
            </p:nvGrpSpPr>
            <p:grpSpPr bwMode="auto">
              <a:xfrm>
                <a:off x="4856" y="2369"/>
                <a:ext cx="84" cy="84"/>
                <a:chOff x="5010" y="11310"/>
                <a:chExt cx="210" cy="210"/>
              </a:xfrm>
            </p:grpSpPr>
            <p:sp>
              <p:nvSpPr>
                <p:cNvPr id="533017" name="Oval 5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18" name="Oval 5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533019" name="Group 539"/>
              <p:cNvGrpSpPr>
                <a:grpSpLocks/>
              </p:cNvGrpSpPr>
              <p:nvPr/>
            </p:nvGrpSpPr>
            <p:grpSpPr bwMode="auto">
              <a:xfrm>
                <a:off x="3188" y="2369"/>
                <a:ext cx="84" cy="84"/>
                <a:chOff x="5010" y="11310"/>
                <a:chExt cx="210" cy="210"/>
              </a:xfrm>
            </p:grpSpPr>
            <p:sp>
              <p:nvSpPr>
                <p:cNvPr id="533020" name="Oval 5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533021" name="Oval 5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532876" name="Rectangle 396"/>
            <p:cNvSpPr>
              <a:spLocks noChangeArrowheads="1"/>
            </p:cNvSpPr>
            <p:nvPr/>
          </p:nvSpPr>
          <p:spPr bwMode="auto">
            <a:xfrm>
              <a:off x="4040176" y="4279900"/>
              <a:ext cx="176213" cy="436562"/>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533027" name="Text Box 547"/>
            <p:cNvSpPr txBox="1">
              <a:spLocks noChangeArrowheads="1"/>
            </p:cNvSpPr>
            <p:nvPr/>
          </p:nvSpPr>
          <p:spPr bwMode="auto">
            <a:xfrm>
              <a:off x="6013315" y="4805486"/>
              <a:ext cx="354013"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C</a:t>
              </a:r>
            </a:p>
          </p:txBody>
        </p:sp>
        <p:sp>
          <p:nvSpPr>
            <p:cNvPr id="167" name="Rectangle 166"/>
            <p:cNvSpPr/>
            <p:nvPr/>
          </p:nvSpPr>
          <p:spPr bwMode="auto">
            <a:xfrm>
              <a:off x="4328545" y="3835730"/>
              <a:ext cx="3325091" cy="1365662"/>
            </a:xfrm>
            <a:prstGeom prst="rect">
              <a:avLst/>
            </a:prstGeom>
            <a:noFill/>
            <a:ln w="12700" cap="flat" cmpd="sng" algn="ctr">
              <a:solidFill>
                <a:schemeClr val="bg2"/>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72" name="Straight Arrow Connector 171"/>
            <p:cNvCxnSpPr/>
            <p:nvPr/>
          </p:nvCxnSpPr>
          <p:spPr bwMode="auto">
            <a:xfrm>
              <a:off x="5991089" y="5213268"/>
              <a:ext cx="451263"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169" name="Straight Arrow Connector 168"/>
            <p:cNvCxnSpPr/>
            <p:nvPr/>
          </p:nvCxnSpPr>
          <p:spPr bwMode="auto">
            <a:xfrm>
              <a:off x="7946560" y="530134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170" name="Text Box 10"/>
            <p:cNvSpPr txBox="1">
              <a:spLocks noChangeArrowheads="1"/>
            </p:cNvSpPr>
            <p:nvPr/>
          </p:nvSpPr>
          <p:spPr bwMode="auto">
            <a:xfrm>
              <a:off x="7707527" y="4492371"/>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sp>
          <p:nvSpPr>
            <p:cNvPr id="171" name="Text Box 10"/>
            <p:cNvSpPr txBox="1">
              <a:spLocks noChangeArrowheads="1"/>
            </p:cNvSpPr>
            <p:nvPr/>
          </p:nvSpPr>
          <p:spPr bwMode="auto">
            <a:xfrm>
              <a:off x="8534842" y="5101970"/>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cxnSp>
          <p:nvCxnSpPr>
            <p:cNvPr id="174" name="Straight Arrow Connector 173"/>
            <p:cNvCxnSpPr/>
            <p:nvPr/>
          </p:nvCxnSpPr>
          <p:spPr bwMode="auto">
            <a:xfrm rot="16200000">
              <a:off x="3853532" y="3102446"/>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175" name="Text Box 10"/>
            <p:cNvSpPr txBox="1">
              <a:spLocks noChangeArrowheads="1"/>
            </p:cNvSpPr>
            <p:nvPr/>
          </p:nvSpPr>
          <p:spPr bwMode="auto">
            <a:xfrm>
              <a:off x="3941071" y="2391442"/>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y</a:t>
              </a:r>
              <a:endParaRPr lang="en-US" baseline="-25000" dirty="0">
                <a:solidFill>
                  <a:schemeClr val="bg2"/>
                </a:solidFil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2409825" y="8976"/>
            <a:ext cx="4189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34568" name="Object 40"/>
          <p:cNvGraphicFramePr>
            <a:graphicFrameLocks noChangeAspect="1"/>
          </p:cNvGraphicFramePr>
          <p:nvPr/>
        </p:nvGraphicFramePr>
        <p:xfrm>
          <a:off x="592138" y="1211263"/>
          <a:ext cx="3459162" cy="1317625"/>
        </p:xfrm>
        <a:graphic>
          <a:graphicData uri="http://schemas.openxmlformats.org/presentationml/2006/ole">
            <p:oleObj spid="_x0000_s534568" name="Equation" r:id="rId4" imgW="1600200" imgH="609480" progId="Equation.DSMT4">
              <p:embed/>
            </p:oleObj>
          </a:graphicData>
        </a:graphic>
      </p:graphicFrame>
      <p:graphicFrame>
        <p:nvGraphicFramePr>
          <p:cNvPr id="534679" name="Object 151"/>
          <p:cNvGraphicFramePr>
            <a:graphicFrameLocks noChangeAspect="1"/>
          </p:cNvGraphicFramePr>
          <p:nvPr/>
        </p:nvGraphicFramePr>
        <p:xfrm>
          <a:off x="757238" y="3751263"/>
          <a:ext cx="1841500" cy="454025"/>
        </p:xfrm>
        <a:graphic>
          <a:graphicData uri="http://schemas.openxmlformats.org/presentationml/2006/ole">
            <p:oleObj spid="_x0000_s534679" name="Equation" r:id="rId5" imgW="927000" imgH="228600" progId="Equation.DSMT4">
              <p:embed/>
            </p:oleObj>
          </a:graphicData>
        </a:graphic>
      </p:graphicFrame>
      <p:sp>
        <p:nvSpPr>
          <p:cNvPr id="534680" name="Text Box 152"/>
          <p:cNvSpPr txBox="1">
            <a:spLocks noChangeArrowheads="1"/>
          </p:cNvSpPr>
          <p:nvPr/>
        </p:nvSpPr>
        <p:spPr bwMode="auto">
          <a:xfrm>
            <a:off x="455613" y="3144838"/>
            <a:ext cx="91916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534681" name="Object 153"/>
          <p:cNvGraphicFramePr>
            <a:graphicFrameLocks noChangeAspect="1"/>
          </p:cNvGraphicFramePr>
          <p:nvPr/>
        </p:nvGraphicFramePr>
        <p:xfrm>
          <a:off x="452075" y="5308600"/>
          <a:ext cx="2089513" cy="569686"/>
        </p:xfrm>
        <a:graphic>
          <a:graphicData uri="http://schemas.openxmlformats.org/presentationml/2006/ole">
            <p:oleObj spid="_x0000_s534681" name="Equation" r:id="rId6" imgW="838080" imgH="228600" progId="Equation.DSMT4">
              <p:embed/>
            </p:oleObj>
          </a:graphicData>
        </a:graphic>
      </p:graphicFrame>
      <p:sp>
        <p:nvSpPr>
          <p:cNvPr id="534794" name="Text Box 266"/>
          <p:cNvSpPr txBox="1">
            <a:spLocks noChangeArrowheads="1"/>
          </p:cNvSpPr>
          <p:nvPr/>
        </p:nvSpPr>
        <p:spPr bwMode="auto">
          <a:xfrm>
            <a:off x="522288" y="4622800"/>
            <a:ext cx="452437"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so</a:t>
            </a:r>
          </a:p>
        </p:txBody>
      </p:sp>
      <p:sp>
        <p:nvSpPr>
          <p:cNvPr id="534795" name="Text Box 267"/>
          <p:cNvSpPr txBox="1">
            <a:spLocks noChangeArrowheads="1"/>
          </p:cNvSpPr>
          <p:nvPr/>
        </p:nvSpPr>
        <p:spPr bwMode="auto">
          <a:xfrm>
            <a:off x="3823362" y="2881975"/>
            <a:ext cx="1250950" cy="366712"/>
          </a:xfrm>
          <a:prstGeom prst="rect">
            <a:avLst/>
          </a:prstGeom>
          <a:noFill/>
          <a:ln w="12700">
            <a:noFill/>
            <a:miter lim="800000"/>
            <a:headEnd type="none" w="sm" len="sm"/>
            <a:tailEnd type="none" w="sm" len="sm"/>
          </a:ln>
          <a:effectLst/>
        </p:spPr>
        <p:txBody>
          <a:bodyPr wrap="none">
            <a:spAutoFit/>
          </a:bodyPr>
          <a:lstStyle/>
          <a:p>
            <a:r>
              <a:rPr lang="en-US" dirty="0">
                <a:solidFill>
                  <a:schemeClr val="bg1"/>
                </a:solidFill>
              </a:rPr>
              <a:t>PEC wires</a:t>
            </a:r>
          </a:p>
        </p:txBody>
      </p:sp>
      <p:sp>
        <p:nvSpPr>
          <p:cNvPr id="534796" name="Line 268"/>
          <p:cNvSpPr>
            <a:spLocks noChangeShapeType="1"/>
          </p:cNvSpPr>
          <p:nvPr/>
        </p:nvSpPr>
        <p:spPr bwMode="auto">
          <a:xfrm flipH="1" flipV="1">
            <a:off x="2484438" y="2470150"/>
            <a:ext cx="1309687" cy="573088"/>
          </a:xfrm>
          <a:prstGeom prst="line">
            <a:avLst/>
          </a:prstGeom>
          <a:noFill/>
          <a:ln w="12700">
            <a:solidFill>
              <a:schemeClr val="bg1"/>
            </a:solidFill>
            <a:round/>
            <a:headEnd type="none" w="sm" len="sm"/>
            <a:tailEnd type="triangle" w="med" len="med"/>
          </a:ln>
          <a:effectLst/>
        </p:spPr>
        <p:txBody>
          <a:bodyPr wrap="none"/>
          <a:lstStyle/>
          <a:p>
            <a:endParaRPr lang="en-US"/>
          </a:p>
        </p:txBody>
      </p:sp>
      <p:sp>
        <p:nvSpPr>
          <p:cNvPr id="534797" name="Line 269"/>
          <p:cNvSpPr>
            <a:spLocks noChangeShapeType="1"/>
          </p:cNvSpPr>
          <p:nvPr/>
        </p:nvSpPr>
        <p:spPr bwMode="auto">
          <a:xfrm flipH="1" flipV="1">
            <a:off x="4039737" y="2388357"/>
            <a:ext cx="478383" cy="259379"/>
          </a:xfrm>
          <a:prstGeom prst="line">
            <a:avLst/>
          </a:prstGeom>
          <a:noFill/>
          <a:ln w="12700">
            <a:solidFill>
              <a:schemeClr val="bg1"/>
            </a:solidFill>
            <a:round/>
            <a:headEnd type="none" w="sm" len="sm"/>
            <a:tailEnd type="triangle" w="med" len="med"/>
          </a:ln>
          <a:effectLst/>
        </p:spPr>
        <p:txBody>
          <a:bodyPr wrap="none"/>
          <a:lstStyle/>
          <a:p>
            <a:endParaRPr lang="en-US"/>
          </a:p>
        </p:txBody>
      </p:sp>
      <p:graphicFrame>
        <p:nvGraphicFramePr>
          <p:cNvPr id="534798" name="Object 270"/>
          <p:cNvGraphicFramePr>
            <a:graphicFrameLocks noChangeAspect="1"/>
          </p:cNvGraphicFramePr>
          <p:nvPr/>
        </p:nvGraphicFramePr>
        <p:xfrm>
          <a:off x="6008418" y="2775018"/>
          <a:ext cx="2444750" cy="371475"/>
        </p:xfrm>
        <a:graphic>
          <a:graphicData uri="http://schemas.openxmlformats.org/presentationml/2006/ole">
            <p:oleObj spid="_x0000_s534798" name="Equation" r:id="rId7" imgW="1333440" imgH="203040" progId="Equation.DSMT4">
              <p:embed/>
            </p:oleObj>
          </a:graphicData>
        </a:graphic>
      </p:graphicFrame>
      <p:sp>
        <p:nvSpPr>
          <p:cNvPr id="170" name="Text Box 267"/>
          <p:cNvSpPr txBox="1">
            <a:spLocks noChangeArrowheads="1"/>
          </p:cNvSpPr>
          <p:nvPr/>
        </p:nvSpPr>
        <p:spPr bwMode="auto">
          <a:xfrm>
            <a:off x="4535319" y="2488467"/>
            <a:ext cx="1056700"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1"/>
                </a:solidFill>
              </a:rPr>
              <a:t>PEC </a:t>
            </a:r>
            <a:r>
              <a:rPr lang="en-US" dirty="0" smtClean="0">
                <a:solidFill>
                  <a:schemeClr val="bg1"/>
                </a:solidFill>
              </a:rPr>
              <a:t>bar</a:t>
            </a:r>
            <a:endParaRPr lang="en-US" dirty="0">
              <a:solidFill>
                <a:schemeClr val="bg1"/>
              </a:solidFill>
            </a:endParaRPr>
          </a:p>
        </p:txBody>
      </p:sp>
      <p:sp>
        <p:nvSpPr>
          <p:cNvPr id="171" name="Left Brace 170"/>
          <p:cNvSpPr/>
          <p:nvPr/>
        </p:nvSpPr>
        <p:spPr bwMode="auto">
          <a:xfrm flipH="1">
            <a:off x="5513699" y="2483893"/>
            <a:ext cx="259307" cy="941695"/>
          </a:xfrm>
          <a:prstGeom prst="leftBrace">
            <a:avLst/>
          </a:prstGeom>
          <a:no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2" name="Slide Number Placeholder 17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53</a:t>
            </a:fld>
            <a:endParaRPr lang="en-US" kern="0" dirty="0" smtClean="0"/>
          </a:p>
        </p:txBody>
      </p:sp>
      <p:graphicFrame>
        <p:nvGraphicFramePr>
          <p:cNvPr id="2" name="Object 640"/>
          <p:cNvGraphicFramePr>
            <a:graphicFrameLocks noChangeAspect="1"/>
          </p:cNvGraphicFramePr>
          <p:nvPr/>
        </p:nvGraphicFramePr>
        <p:xfrm>
          <a:off x="2545278" y="6030026"/>
          <a:ext cx="1089025" cy="474663"/>
        </p:xfrm>
        <a:graphic>
          <a:graphicData uri="http://schemas.openxmlformats.org/presentationml/2006/ole">
            <p:oleObj spid="_x0000_s535168" name="Equation" r:id="rId8" imgW="583920" imgH="253800" progId="Equation.DSMT4">
              <p:embed/>
            </p:oleObj>
          </a:graphicData>
        </a:graphic>
      </p:graphicFrame>
      <p:sp>
        <p:nvSpPr>
          <p:cNvPr id="485" name="TextBox 484"/>
          <p:cNvSpPr txBox="1"/>
          <p:nvPr/>
        </p:nvSpPr>
        <p:spPr>
          <a:xfrm>
            <a:off x="4952010" y="1496292"/>
            <a:ext cx="3942609" cy="584775"/>
          </a:xfrm>
          <a:prstGeom prst="rect">
            <a:avLst/>
          </a:prstGeom>
          <a:noFill/>
          <a:ln>
            <a:solidFill>
              <a:schemeClr val="bg2"/>
            </a:solidFill>
          </a:ln>
        </p:spPr>
        <p:txBody>
          <a:bodyPr wrap="square" rtlCol="0">
            <a:spAutoFit/>
          </a:bodyPr>
          <a:lstStyle/>
          <a:p>
            <a:pPr algn="ctr"/>
            <a:r>
              <a:rPr lang="en-US" sz="1600" b="1" dirty="0" smtClean="0">
                <a:solidFill>
                  <a:schemeClr val="bg2"/>
                </a:solidFill>
              </a:rPr>
              <a:t>Note:</a:t>
            </a:r>
            <a:r>
              <a:rPr lang="en-US" sz="1600" dirty="0" smtClean="0">
                <a:solidFill>
                  <a:schemeClr val="bg2"/>
                </a:solidFill>
              </a:rPr>
              <a:t> The voltage drop across the sliding PEC bar is not zero, but the EMF drop is.</a:t>
            </a:r>
            <a:endParaRPr lang="en-US" sz="1600" dirty="0">
              <a:solidFill>
                <a:schemeClr val="bg2"/>
              </a:solidFill>
            </a:endParaRPr>
          </a:p>
        </p:txBody>
      </p:sp>
      <p:grpSp>
        <p:nvGrpSpPr>
          <p:cNvPr id="173" name="Group 172"/>
          <p:cNvGrpSpPr/>
          <p:nvPr/>
        </p:nvGrpSpPr>
        <p:grpSpPr>
          <a:xfrm>
            <a:off x="2944803" y="3218778"/>
            <a:ext cx="6025016" cy="3472781"/>
            <a:chOff x="2868601" y="2467644"/>
            <a:chExt cx="6025016" cy="3472781"/>
          </a:xfrm>
        </p:grpSpPr>
        <p:sp>
          <p:nvSpPr>
            <p:cNvPr id="174" name="Rectangle 391"/>
            <p:cNvSpPr>
              <a:spLocks noChangeArrowheads="1"/>
            </p:cNvSpPr>
            <p:nvPr/>
          </p:nvSpPr>
          <p:spPr bwMode="auto">
            <a:xfrm>
              <a:off x="4119551" y="4132263"/>
              <a:ext cx="142875" cy="361950"/>
            </a:xfrm>
            <a:prstGeom prst="rect">
              <a:avLst/>
            </a:prstGeom>
            <a:noFill/>
            <a:ln w="9525">
              <a:noFill/>
              <a:miter lim="800000"/>
              <a:headEnd/>
              <a:tailEnd/>
            </a:ln>
            <a:effectLst/>
          </p:spPr>
          <p:txBody>
            <a:bodyPr/>
            <a:lstStyle/>
            <a:p>
              <a:endParaRPr lang="en-US"/>
            </a:p>
          </p:txBody>
        </p:sp>
        <p:sp>
          <p:nvSpPr>
            <p:cNvPr id="175" name="Text Box 392"/>
            <p:cNvSpPr txBox="1">
              <a:spLocks noChangeArrowheads="1"/>
            </p:cNvSpPr>
            <p:nvPr/>
          </p:nvSpPr>
          <p:spPr bwMode="auto">
            <a:xfrm>
              <a:off x="8080364" y="4279900"/>
              <a:ext cx="606425" cy="436562"/>
            </a:xfrm>
            <a:prstGeom prst="rect">
              <a:avLst/>
            </a:prstGeom>
            <a:noFill/>
            <a:ln w="9525">
              <a:noFill/>
              <a:miter lim="800000"/>
              <a:headEnd/>
              <a:tailEnd/>
            </a:ln>
            <a:effectLst/>
          </p:spPr>
          <p:txBody>
            <a:bodyPr/>
            <a:lstStyle/>
            <a:p>
              <a:r>
                <a:rPr lang="en-US" i="1">
                  <a:solidFill>
                    <a:schemeClr val="bg2"/>
                  </a:solidFill>
                  <a:latin typeface="Times New Roman" pitchFamily="18" charset="0"/>
                </a:rPr>
                <a:t>V</a:t>
              </a:r>
              <a:r>
                <a:rPr lang="en-US" baseline="-25000">
                  <a:solidFill>
                    <a:schemeClr val="bg2"/>
                  </a:solidFill>
                  <a:latin typeface="Times New Roman" pitchFamily="18" charset="0"/>
                </a:rPr>
                <a:t>0</a:t>
              </a:r>
              <a:endParaRPr lang="en-US" baseline="-25000">
                <a:solidFill>
                  <a:schemeClr val="bg2"/>
                </a:solidFill>
              </a:endParaRPr>
            </a:p>
          </p:txBody>
        </p:sp>
        <p:sp>
          <p:nvSpPr>
            <p:cNvPr id="176" name="Text Box 393"/>
            <p:cNvSpPr txBox="1">
              <a:spLocks noChangeArrowheads="1"/>
            </p:cNvSpPr>
            <p:nvPr/>
          </p:nvSpPr>
          <p:spPr bwMode="auto">
            <a:xfrm>
              <a:off x="2868601" y="4287838"/>
              <a:ext cx="1230313" cy="371475"/>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177" name="Text Box 394"/>
            <p:cNvSpPr txBox="1">
              <a:spLocks noChangeArrowheads="1"/>
            </p:cNvSpPr>
            <p:nvPr/>
          </p:nvSpPr>
          <p:spPr bwMode="auto">
            <a:xfrm>
              <a:off x="8334364" y="407035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8" name="Text Box 395"/>
            <p:cNvSpPr txBox="1">
              <a:spLocks noChangeArrowheads="1"/>
            </p:cNvSpPr>
            <p:nvPr/>
          </p:nvSpPr>
          <p:spPr bwMode="auto">
            <a:xfrm>
              <a:off x="8348651" y="4518025"/>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9" name="Rectangle 397"/>
            <p:cNvSpPr>
              <a:spLocks noChangeArrowheads="1"/>
            </p:cNvSpPr>
            <p:nvPr/>
          </p:nvSpPr>
          <p:spPr bwMode="auto">
            <a:xfrm>
              <a:off x="7699364" y="4497388"/>
              <a:ext cx="354013" cy="109537"/>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80" name="Line 398"/>
            <p:cNvSpPr>
              <a:spLocks noChangeShapeType="1"/>
            </p:cNvSpPr>
            <p:nvPr/>
          </p:nvSpPr>
          <p:spPr bwMode="auto">
            <a:xfrm>
              <a:off x="7681901" y="4452938"/>
              <a:ext cx="395288"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81" name="Line 399"/>
            <p:cNvSpPr>
              <a:spLocks noChangeShapeType="1"/>
            </p:cNvSpPr>
            <p:nvPr/>
          </p:nvSpPr>
          <p:spPr bwMode="auto">
            <a:xfrm>
              <a:off x="7766039" y="4589463"/>
              <a:ext cx="233363"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82" name="Text Box 400"/>
            <p:cNvSpPr txBox="1">
              <a:spLocks noChangeArrowheads="1"/>
            </p:cNvSpPr>
            <p:nvPr/>
          </p:nvSpPr>
          <p:spPr bwMode="auto">
            <a:xfrm>
              <a:off x="6054714" y="2835275"/>
              <a:ext cx="1231900" cy="369887"/>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hlink"/>
                  </a:solidFill>
                </a:rPr>
                <a:t>Velocity </a:t>
              </a:r>
              <a:r>
                <a:rPr lang="en-US" i="1" dirty="0">
                  <a:solidFill>
                    <a:schemeClr val="hlink"/>
                  </a:solidFill>
                  <a:latin typeface="Times New Roman" pitchFamily="18" charset="0"/>
                </a:rPr>
                <a:t>v</a:t>
              </a:r>
              <a:r>
                <a:rPr lang="en-US" baseline="-25000" dirty="0">
                  <a:solidFill>
                    <a:schemeClr val="hlink"/>
                  </a:solidFill>
                  <a:latin typeface="+mn-lt"/>
                </a:rPr>
                <a:t>0</a:t>
              </a:r>
            </a:p>
          </p:txBody>
        </p:sp>
        <p:sp>
          <p:nvSpPr>
            <p:cNvPr id="183" name="Line 401"/>
            <p:cNvSpPr>
              <a:spLocks noChangeShapeType="1"/>
            </p:cNvSpPr>
            <p:nvPr/>
          </p:nvSpPr>
          <p:spPr bwMode="auto">
            <a:xfrm>
              <a:off x="3932226" y="3686175"/>
              <a:ext cx="4160838" cy="0"/>
            </a:xfrm>
            <a:prstGeom prst="line">
              <a:avLst/>
            </a:prstGeom>
            <a:noFill/>
            <a:ln w="57150">
              <a:solidFill>
                <a:schemeClr val="tx2">
                  <a:lumMod val="75000"/>
                </a:schemeClr>
              </a:solidFill>
              <a:round/>
              <a:headEnd type="none" w="sm" len="sm"/>
              <a:tailEnd type="none" w="sm" len="sm"/>
            </a:ln>
            <a:effectLst/>
          </p:spPr>
          <p:txBody>
            <a:bodyPr wrap="none"/>
            <a:lstStyle/>
            <a:p>
              <a:endParaRPr lang="en-US"/>
            </a:p>
          </p:txBody>
        </p:sp>
        <p:sp>
          <p:nvSpPr>
            <p:cNvPr id="184" name="Line 402"/>
            <p:cNvSpPr>
              <a:spLocks noChangeShapeType="1"/>
            </p:cNvSpPr>
            <p:nvPr/>
          </p:nvSpPr>
          <p:spPr bwMode="auto">
            <a:xfrm flipV="1">
              <a:off x="4140189" y="2959100"/>
              <a:ext cx="0" cy="132397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5" name="Line 403"/>
            <p:cNvSpPr>
              <a:spLocks noChangeShapeType="1"/>
            </p:cNvSpPr>
            <p:nvPr/>
          </p:nvSpPr>
          <p:spPr bwMode="auto">
            <a:xfrm flipV="1">
              <a:off x="7881926" y="2652713"/>
              <a:ext cx="0" cy="177482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6" name="Line 404"/>
            <p:cNvSpPr>
              <a:spLocks noChangeShapeType="1"/>
            </p:cNvSpPr>
            <p:nvPr/>
          </p:nvSpPr>
          <p:spPr bwMode="auto">
            <a:xfrm flipV="1">
              <a:off x="7885101" y="4579938"/>
              <a:ext cx="0" cy="74930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7" name="Text Box 405"/>
            <p:cNvSpPr txBox="1">
              <a:spLocks noChangeArrowheads="1"/>
            </p:cNvSpPr>
            <p:nvPr/>
          </p:nvSpPr>
          <p:spPr bwMode="auto">
            <a:xfrm>
              <a:off x="5938826" y="5573713"/>
              <a:ext cx="311150" cy="366712"/>
            </a:xfrm>
            <a:prstGeom prst="rect">
              <a:avLst/>
            </a:prstGeom>
            <a:noFill/>
            <a:ln w="12700">
              <a:noFill/>
              <a:miter lim="800000"/>
              <a:headEnd type="none" w="sm" len="sm"/>
              <a:tailEnd type="none" w="sm" len="sm"/>
            </a:ln>
            <a:effectLst/>
          </p:spPr>
          <p:txBody>
            <a:bodyPr wrap="none">
              <a:spAutoFit/>
            </a:bodyPr>
            <a:lstStyle/>
            <a:p>
              <a:r>
                <a:rPr lang="en-US" i="1">
                  <a:solidFill>
                    <a:schemeClr val="bg2"/>
                  </a:solidFill>
                  <a:latin typeface="Times New Roman" pitchFamily="18" charset="0"/>
                </a:rPr>
                <a:t>L</a:t>
              </a:r>
              <a:endParaRPr lang="en-US" i="1" baseline="-25000">
                <a:solidFill>
                  <a:schemeClr val="bg2"/>
                </a:solidFill>
                <a:latin typeface="Times New Roman" pitchFamily="18" charset="0"/>
              </a:endParaRPr>
            </a:p>
          </p:txBody>
        </p:sp>
        <p:sp>
          <p:nvSpPr>
            <p:cNvPr id="188" name="Line 406"/>
            <p:cNvSpPr>
              <a:spLocks noChangeShapeType="1"/>
            </p:cNvSpPr>
            <p:nvPr/>
          </p:nvSpPr>
          <p:spPr bwMode="auto">
            <a:xfrm flipV="1">
              <a:off x="4176701" y="5486400"/>
              <a:ext cx="3671888" cy="1587"/>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189" name="Line 407"/>
            <p:cNvSpPr>
              <a:spLocks noChangeShapeType="1"/>
            </p:cNvSpPr>
            <p:nvPr/>
          </p:nvSpPr>
          <p:spPr bwMode="auto">
            <a:xfrm>
              <a:off x="4140189" y="5324475"/>
              <a:ext cx="3738563" cy="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90" name="Line 408"/>
            <p:cNvSpPr>
              <a:spLocks noChangeShapeType="1"/>
            </p:cNvSpPr>
            <p:nvPr/>
          </p:nvSpPr>
          <p:spPr bwMode="auto">
            <a:xfrm>
              <a:off x="4138601" y="4710113"/>
              <a:ext cx="0" cy="614362"/>
            </a:xfrm>
            <a:prstGeom prst="line">
              <a:avLst/>
            </a:prstGeom>
            <a:noFill/>
            <a:ln w="19050">
              <a:solidFill>
                <a:srgbClr val="FF9900"/>
              </a:solidFill>
              <a:round/>
              <a:headEnd type="none" w="sm" len="sm"/>
              <a:tailEnd type="none" w="sm" len="sm"/>
            </a:ln>
            <a:effectLst/>
          </p:spPr>
          <p:txBody>
            <a:bodyPr wrap="none"/>
            <a:lstStyle/>
            <a:p>
              <a:endParaRPr lang="en-US"/>
            </a:p>
          </p:txBody>
        </p:sp>
        <p:grpSp>
          <p:nvGrpSpPr>
            <p:cNvPr id="191" name="Group 497"/>
            <p:cNvGrpSpPr>
              <a:grpSpLocks/>
            </p:cNvGrpSpPr>
            <p:nvPr/>
          </p:nvGrpSpPr>
          <p:grpSpPr bwMode="auto">
            <a:xfrm>
              <a:off x="4603739" y="3759200"/>
              <a:ext cx="2781300" cy="134937"/>
              <a:chOff x="3188" y="2368"/>
              <a:chExt cx="1752" cy="85"/>
            </a:xfrm>
          </p:grpSpPr>
          <p:grpSp>
            <p:nvGrpSpPr>
              <p:cNvPr id="312" name="Group 409"/>
              <p:cNvGrpSpPr>
                <a:grpSpLocks/>
              </p:cNvGrpSpPr>
              <p:nvPr/>
            </p:nvGrpSpPr>
            <p:grpSpPr bwMode="auto">
              <a:xfrm>
                <a:off x="3466" y="2368"/>
                <a:ext cx="84" cy="84"/>
                <a:chOff x="5010" y="11310"/>
                <a:chExt cx="210" cy="210"/>
              </a:xfrm>
            </p:grpSpPr>
            <p:sp>
              <p:nvSpPr>
                <p:cNvPr id="488" name="Oval 41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9" name="Oval 41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3" name="Group 412"/>
              <p:cNvGrpSpPr>
                <a:grpSpLocks/>
              </p:cNvGrpSpPr>
              <p:nvPr/>
            </p:nvGrpSpPr>
            <p:grpSpPr bwMode="auto">
              <a:xfrm>
                <a:off x="3744" y="2368"/>
                <a:ext cx="84" cy="84"/>
                <a:chOff x="5010" y="11310"/>
                <a:chExt cx="210" cy="210"/>
              </a:xfrm>
            </p:grpSpPr>
            <p:sp>
              <p:nvSpPr>
                <p:cNvPr id="486" name="Oval 41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7" name="Oval 41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4" name="Group 415"/>
              <p:cNvGrpSpPr>
                <a:grpSpLocks/>
              </p:cNvGrpSpPr>
              <p:nvPr/>
            </p:nvGrpSpPr>
            <p:grpSpPr bwMode="auto">
              <a:xfrm>
                <a:off x="4022" y="2369"/>
                <a:ext cx="84" cy="84"/>
                <a:chOff x="5010" y="11310"/>
                <a:chExt cx="210" cy="210"/>
              </a:xfrm>
            </p:grpSpPr>
            <p:sp>
              <p:nvSpPr>
                <p:cNvPr id="327" name="Oval 41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8" name="Oval 41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5" name="Group 418"/>
              <p:cNvGrpSpPr>
                <a:grpSpLocks/>
              </p:cNvGrpSpPr>
              <p:nvPr/>
            </p:nvGrpSpPr>
            <p:grpSpPr bwMode="auto">
              <a:xfrm>
                <a:off x="4300" y="2369"/>
                <a:ext cx="84" cy="84"/>
                <a:chOff x="5010" y="11310"/>
                <a:chExt cx="210" cy="210"/>
              </a:xfrm>
            </p:grpSpPr>
            <p:sp>
              <p:nvSpPr>
                <p:cNvPr id="325" name="Oval 41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6" name="Oval 42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6" name="Group 421"/>
              <p:cNvGrpSpPr>
                <a:grpSpLocks/>
              </p:cNvGrpSpPr>
              <p:nvPr/>
            </p:nvGrpSpPr>
            <p:grpSpPr bwMode="auto">
              <a:xfrm>
                <a:off x="4578" y="2369"/>
                <a:ext cx="84" cy="84"/>
                <a:chOff x="5010" y="11310"/>
                <a:chExt cx="210" cy="210"/>
              </a:xfrm>
            </p:grpSpPr>
            <p:sp>
              <p:nvSpPr>
                <p:cNvPr id="323" name="Oval 4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4" name="Oval 4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7" name="Group 424"/>
              <p:cNvGrpSpPr>
                <a:grpSpLocks/>
              </p:cNvGrpSpPr>
              <p:nvPr/>
            </p:nvGrpSpPr>
            <p:grpSpPr bwMode="auto">
              <a:xfrm>
                <a:off x="4856" y="2369"/>
                <a:ext cx="84" cy="84"/>
                <a:chOff x="5010" y="11310"/>
                <a:chExt cx="210" cy="210"/>
              </a:xfrm>
            </p:grpSpPr>
            <p:sp>
              <p:nvSpPr>
                <p:cNvPr id="321" name="Oval 4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2" name="Oval 4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8" name="Group 427"/>
              <p:cNvGrpSpPr>
                <a:grpSpLocks/>
              </p:cNvGrpSpPr>
              <p:nvPr/>
            </p:nvGrpSpPr>
            <p:grpSpPr bwMode="auto">
              <a:xfrm>
                <a:off x="3188" y="2369"/>
                <a:ext cx="84" cy="84"/>
                <a:chOff x="5010" y="11310"/>
                <a:chExt cx="210" cy="210"/>
              </a:xfrm>
            </p:grpSpPr>
            <p:sp>
              <p:nvSpPr>
                <p:cNvPr id="319" name="Oval 4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0" name="Oval 4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192" name="Group 430"/>
            <p:cNvGrpSpPr>
              <a:grpSpLocks/>
            </p:cNvGrpSpPr>
            <p:nvPr/>
          </p:nvGrpSpPr>
          <p:grpSpPr bwMode="auto">
            <a:xfrm>
              <a:off x="5045064" y="4025900"/>
              <a:ext cx="133350" cy="133350"/>
              <a:chOff x="5010" y="11310"/>
              <a:chExt cx="210" cy="210"/>
            </a:xfrm>
          </p:grpSpPr>
          <p:sp>
            <p:nvSpPr>
              <p:cNvPr id="310" name="Oval 4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1" name="Oval 4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3" name="Group 433"/>
            <p:cNvGrpSpPr>
              <a:grpSpLocks/>
            </p:cNvGrpSpPr>
            <p:nvPr/>
          </p:nvGrpSpPr>
          <p:grpSpPr bwMode="auto">
            <a:xfrm>
              <a:off x="5486389" y="4025900"/>
              <a:ext cx="133350" cy="133350"/>
              <a:chOff x="5010" y="11310"/>
              <a:chExt cx="210" cy="210"/>
            </a:xfrm>
          </p:grpSpPr>
          <p:sp>
            <p:nvSpPr>
              <p:cNvPr id="308" name="Oval 4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9" name="Oval 4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4" name="Group 436"/>
            <p:cNvGrpSpPr>
              <a:grpSpLocks/>
            </p:cNvGrpSpPr>
            <p:nvPr/>
          </p:nvGrpSpPr>
          <p:grpSpPr bwMode="auto">
            <a:xfrm>
              <a:off x="5927714" y="4027488"/>
              <a:ext cx="133350" cy="133350"/>
              <a:chOff x="5010" y="11310"/>
              <a:chExt cx="210" cy="210"/>
            </a:xfrm>
          </p:grpSpPr>
          <p:sp>
            <p:nvSpPr>
              <p:cNvPr id="306" name="Oval 4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7" name="Oval 4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5" name="Group 439"/>
            <p:cNvGrpSpPr>
              <a:grpSpLocks/>
            </p:cNvGrpSpPr>
            <p:nvPr/>
          </p:nvGrpSpPr>
          <p:grpSpPr bwMode="auto">
            <a:xfrm>
              <a:off x="6369039" y="4027488"/>
              <a:ext cx="133350" cy="133350"/>
              <a:chOff x="5010" y="11310"/>
              <a:chExt cx="210" cy="210"/>
            </a:xfrm>
          </p:grpSpPr>
          <p:sp>
            <p:nvSpPr>
              <p:cNvPr id="304" name="Oval 4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5" name="Oval 4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6" name="Group 442"/>
            <p:cNvGrpSpPr>
              <a:grpSpLocks/>
            </p:cNvGrpSpPr>
            <p:nvPr/>
          </p:nvGrpSpPr>
          <p:grpSpPr bwMode="auto">
            <a:xfrm>
              <a:off x="6810364" y="4027488"/>
              <a:ext cx="133350" cy="133350"/>
              <a:chOff x="5010" y="11310"/>
              <a:chExt cx="210" cy="210"/>
            </a:xfrm>
          </p:grpSpPr>
          <p:sp>
            <p:nvSpPr>
              <p:cNvPr id="302" name="Oval 44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3" name="Oval 44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7" name="Group 445"/>
            <p:cNvGrpSpPr>
              <a:grpSpLocks/>
            </p:cNvGrpSpPr>
            <p:nvPr/>
          </p:nvGrpSpPr>
          <p:grpSpPr bwMode="auto">
            <a:xfrm>
              <a:off x="7251689" y="4027488"/>
              <a:ext cx="133350" cy="133350"/>
              <a:chOff x="5010" y="11310"/>
              <a:chExt cx="210" cy="210"/>
            </a:xfrm>
          </p:grpSpPr>
          <p:sp>
            <p:nvSpPr>
              <p:cNvPr id="300" name="Oval 44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1" name="Oval 44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8" name="Group 448"/>
            <p:cNvGrpSpPr>
              <a:grpSpLocks/>
            </p:cNvGrpSpPr>
            <p:nvPr/>
          </p:nvGrpSpPr>
          <p:grpSpPr bwMode="auto">
            <a:xfrm>
              <a:off x="4603739" y="4027488"/>
              <a:ext cx="133350" cy="133350"/>
              <a:chOff x="5010" y="11310"/>
              <a:chExt cx="210" cy="210"/>
            </a:xfrm>
          </p:grpSpPr>
          <p:sp>
            <p:nvSpPr>
              <p:cNvPr id="298" name="Oval 44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9" name="Oval 45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9" name="Group 451"/>
            <p:cNvGrpSpPr>
              <a:grpSpLocks/>
            </p:cNvGrpSpPr>
            <p:nvPr/>
          </p:nvGrpSpPr>
          <p:grpSpPr bwMode="auto">
            <a:xfrm>
              <a:off x="5045064" y="4292600"/>
              <a:ext cx="133350" cy="133350"/>
              <a:chOff x="5010" y="11310"/>
              <a:chExt cx="210" cy="210"/>
            </a:xfrm>
          </p:grpSpPr>
          <p:sp>
            <p:nvSpPr>
              <p:cNvPr id="296" name="Oval 45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7" name="Oval 45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0" name="Group 454"/>
            <p:cNvGrpSpPr>
              <a:grpSpLocks/>
            </p:cNvGrpSpPr>
            <p:nvPr/>
          </p:nvGrpSpPr>
          <p:grpSpPr bwMode="auto">
            <a:xfrm>
              <a:off x="5486389" y="4292600"/>
              <a:ext cx="133350" cy="133350"/>
              <a:chOff x="5010" y="11310"/>
              <a:chExt cx="210" cy="210"/>
            </a:xfrm>
          </p:grpSpPr>
          <p:sp>
            <p:nvSpPr>
              <p:cNvPr id="294" name="Oval 45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5" name="Oval 45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1" name="Group 457"/>
            <p:cNvGrpSpPr>
              <a:grpSpLocks/>
            </p:cNvGrpSpPr>
            <p:nvPr/>
          </p:nvGrpSpPr>
          <p:grpSpPr bwMode="auto">
            <a:xfrm>
              <a:off x="5927714" y="4294188"/>
              <a:ext cx="133350" cy="133350"/>
              <a:chOff x="5010" y="11310"/>
              <a:chExt cx="210" cy="210"/>
            </a:xfrm>
          </p:grpSpPr>
          <p:sp>
            <p:nvSpPr>
              <p:cNvPr id="292" name="Oval 45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3" name="Oval 45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2" name="Group 460"/>
            <p:cNvGrpSpPr>
              <a:grpSpLocks/>
            </p:cNvGrpSpPr>
            <p:nvPr/>
          </p:nvGrpSpPr>
          <p:grpSpPr bwMode="auto">
            <a:xfrm>
              <a:off x="6369039" y="4294188"/>
              <a:ext cx="133350" cy="133350"/>
              <a:chOff x="5010" y="11310"/>
              <a:chExt cx="210" cy="210"/>
            </a:xfrm>
          </p:grpSpPr>
          <p:sp>
            <p:nvSpPr>
              <p:cNvPr id="290" name="Oval 46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1" name="Oval 46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3" name="Group 463"/>
            <p:cNvGrpSpPr>
              <a:grpSpLocks/>
            </p:cNvGrpSpPr>
            <p:nvPr/>
          </p:nvGrpSpPr>
          <p:grpSpPr bwMode="auto">
            <a:xfrm>
              <a:off x="6810364" y="4294188"/>
              <a:ext cx="133350" cy="133350"/>
              <a:chOff x="5010" y="11310"/>
              <a:chExt cx="210" cy="210"/>
            </a:xfrm>
          </p:grpSpPr>
          <p:sp>
            <p:nvSpPr>
              <p:cNvPr id="288" name="Oval 46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9" name="Oval 46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4" name="Group 466"/>
            <p:cNvGrpSpPr>
              <a:grpSpLocks/>
            </p:cNvGrpSpPr>
            <p:nvPr/>
          </p:nvGrpSpPr>
          <p:grpSpPr bwMode="auto">
            <a:xfrm>
              <a:off x="7251689" y="4294188"/>
              <a:ext cx="133350" cy="133350"/>
              <a:chOff x="5010" y="11310"/>
              <a:chExt cx="210" cy="210"/>
            </a:xfrm>
          </p:grpSpPr>
          <p:sp>
            <p:nvSpPr>
              <p:cNvPr id="286" name="Oval 4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7" name="Oval 46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5" name="Group 469"/>
            <p:cNvGrpSpPr>
              <a:grpSpLocks/>
            </p:cNvGrpSpPr>
            <p:nvPr/>
          </p:nvGrpSpPr>
          <p:grpSpPr bwMode="auto">
            <a:xfrm>
              <a:off x="4603739" y="4294188"/>
              <a:ext cx="133350" cy="133350"/>
              <a:chOff x="5010" y="11310"/>
              <a:chExt cx="210" cy="210"/>
            </a:xfrm>
          </p:grpSpPr>
          <p:sp>
            <p:nvSpPr>
              <p:cNvPr id="284" name="Oval 47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5" name="Oval 47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6" name="Group 472"/>
            <p:cNvGrpSpPr>
              <a:grpSpLocks/>
            </p:cNvGrpSpPr>
            <p:nvPr/>
          </p:nvGrpSpPr>
          <p:grpSpPr bwMode="auto">
            <a:xfrm>
              <a:off x="5045064" y="4559300"/>
              <a:ext cx="133350" cy="133350"/>
              <a:chOff x="5010" y="11310"/>
              <a:chExt cx="210" cy="210"/>
            </a:xfrm>
          </p:grpSpPr>
          <p:sp>
            <p:nvSpPr>
              <p:cNvPr id="282" name="Oval 47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3" name="Oval 47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7" name="Group 475"/>
            <p:cNvGrpSpPr>
              <a:grpSpLocks/>
            </p:cNvGrpSpPr>
            <p:nvPr/>
          </p:nvGrpSpPr>
          <p:grpSpPr bwMode="auto">
            <a:xfrm>
              <a:off x="5486389" y="4559300"/>
              <a:ext cx="133350" cy="133350"/>
              <a:chOff x="5010" y="11310"/>
              <a:chExt cx="210" cy="210"/>
            </a:xfrm>
          </p:grpSpPr>
          <p:sp>
            <p:nvSpPr>
              <p:cNvPr id="280" name="Oval 47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1" name="Oval 47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8" name="Group 478"/>
            <p:cNvGrpSpPr>
              <a:grpSpLocks/>
            </p:cNvGrpSpPr>
            <p:nvPr/>
          </p:nvGrpSpPr>
          <p:grpSpPr bwMode="auto">
            <a:xfrm>
              <a:off x="5927714" y="4560888"/>
              <a:ext cx="133350" cy="133350"/>
              <a:chOff x="5010" y="11310"/>
              <a:chExt cx="210" cy="210"/>
            </a:xfrm>
          </p:grpSpPr>
          <p:sp>
            <p:nvSpPr>
              <p:cNvPr id="278" name="Oval 47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9" name="Oval 48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9" name="Group 481"/>
            <p:cNvGrpSpPr>
              <a:grpSpLocks/>
            </p:cNvGrpSpPr>
            <p:nvPr/>
          </p:nvGrpSpPr>
          <p:grpSpPr bwMode="auto">
            <a:xfrm>
              <a:off x="6369039" y="4560888"/>
              <a:ext cx="133350" cy="133350"/>
              <a:chOff x="5010" y="11310"/>
              <a:chExt cx="210" cy="210"/>
            </a:xfrm>
          </p:grpSpPr>
          <p:sp>
            <p:nvSpPr>
              <p:cNvPr id="276" name="Oval 48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7" name="Oval 48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10" name="Group 484"/>
            <p:cNvGrpSpPr>
              <a:grpSpLocks/>
            </p:cNvGrpSpPr>
            <p:nvPr/>
          </p:nvGrpSpPr>
          <p:grpSpPr bwMode="auto">
            <a:xfrm>
              <a:off x="6810364" y="4560888"/>
              <a:ext cx="133350" cy="133350"/>
              <a:chOff x="5010" y="11310"/>
              <a:chExt cx="210" cy="210"/>
            </a:xfrm>
          </p:grpSpPr>
          <p:sp>
            <p:nvSpPr>
              <p:cNvPr id="274" name="Oval 48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5" name="Oval 48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11" name="Group 487"/>
            <p:cNvGrpSpPr>
              <a:grpSpLocks/>
            </p:cNvGrpSpPr>
            <p:nvPr/>
          </p:nvGrpSpPr>
          <p:grpSpPr bwMode="auto">
            <a:xfrm>
              <a:off x="7251689" y="4560888"/>
              <a:ext cx="133350" cy="133350"/>
              <a:chOff x="5010" y="11310"/>
              <a:chExt cx="210" cy="210"/>
            </a:xfrm>
          </p:grpSpPr>
          <p:sp>
            <p:nvSpPr>
              <p:cNvPr id="272" name="Oval 48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3" name="Oval 48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12" name="Group 490"/>
            <p:cNvGrpSpPr>
              <a:grpSpLocks/>
            </p:cNvGrpSpPr>
            <p:nvPr/>
          </p:nvGrpSpPr>
          <p:grpSpPr bwMode="auto">
            <a:xfrm>
              <a:off x="4603739" y="4560888"/>
              <a:ext cx="133350" cy="133350"/>
              <a:chOff x="5010" y="11310"/>
              <a:chExt cx="210" cy="210"/>
            </a:xfrm>
          </p:grpSpPr>
          <p:sp>
            <p:nvSpPr>
              <p:cNvPr id="270" name="Oval 49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1" name="Oval 49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sp>
          <p:nvSpPr>
            <p:cNvPr id="213" name="Text Box 493"/>
            <p:cNvSpPr txBox="1">
              <a:spLocks noChangeArrowheads="1"/>
            </p:cNvSpPr>
            <p:nvPr/>
          </p:nvSpPr>
          <p:spPr bwMode="auto">
            <a:xfrm>
              <a:off x="3641714" y="38687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214" name="Text Box 494"/>
            <p:cNvSpPr txBox="1">
              <a:spLocks noChangeArrowheads="1"/>
            </p:cNvSpPr>
            <p:nvPr/>
          </p:nvSpPr>
          <p:spPr bwMode="auto">
            <a:xfrm>
              <a:off x="3659176" y="46815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graphicFrame>
          <p:nvGraphicFramePr>
            <p:cNvPr id="215" name="Object 495"/>
            <p:cNvGraphicFramePr>
              <a:graphicFrameLocks noChangeAspect="1"/>
            </p:cNvGraphicFramePr>
            <p:nvPr/>
          </p:nvGraphicFramePr>
          <p:xfrm>
            <a:off x="3195626" y="3876675"/>
            <a:ext cx="349250" cy="392112"/>
          </p:xfrm>
          <a:graphic>
            <a:graphicData uri="http://schemas.openxmlformats.org/presentationml/2006/ole">
              <p:oleObj spid="_x0000_s535170" name="Equation" r:id="rId9" imgW="203040" imgH="228600" progId="Equation.DSMT4">
                <p:embed/>
              </p:oleObj>
            </a:graphicData>
          </a:graphic>
        </p:graphicFrame>
        <p:sp>
          <p:nvSpPr>
            <p:cNvPr id="216" name="AutoShape 496"/>
            <p:cNvSpPr>
              <a:spLocks noChangeArrowheads="1"/>
            </p:cNvSpPr>
            <p:nvPr/>
          </p:nvSpPr>
          <p:spPr bwMode="auto">
            <a:xfrm rot="16200000">
              <a:off x="5489564" y="3121025"/>
              <a:ext cx="558800" cy="2047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217" name="Group 498"/>
            <p:cNvGrpSpPr>
              <a:grpSpLocks/>
            </p:cNvGrpSpPr>
            <p:nvPr/>
          </p:nvGrpSpPr>
          <p:grpSpPr bwMode="auto">
            <a:xfrm>
              <a:off x="4598976" y="3440113"/>
              <a:ext cx="2781300" cy="134937"/>
              <a:chOff x="3188" y="2368"/>
              <a:chExt cx="1752" cy="85"/>
            </a:xfrm>
          </p:grpSpPr>
          <p:grpSp>
            <p:nvGrpSpPr>
              <p:cNvPr id="249" name="Group 499"/>
              <p:cNvGrpSpPr>
                <a:grpSpLocks/>
              </p:cNvGrpSpPr>
              <p:nvPr/>
            </p:nvGrpSpPr>
            <p:grpSpPr bwMode="auto">
              <a:xfrm>
                <a:off x="3466" y="2368"/>
                <a:ext cx="84" cy="84"/>
                <a:chOff x="5010" y="11310"/>
                <a:chExt cx="210" cy="210"/>
              </a:xfrm>
            </p:grpSpPr>
            <p:sp>
              <p:nvSpPr>
                <p:cNvPr id="268" name="Oval 50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9" name="Oval 50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0" name="Group 502"/>
              <p:cNvGrpSpPr>
                <a:grpSpLocks/>
              </p:cNvGrpSpPr>
              <p:nvPr/>
            </p:nvGrpSpPr>
            <p:grpSpPr bwMode="auto">
              <a:xfrm>
                <a:off x="3744" y="2368"/>
                <a:ext cx="84" cy="84"/>
                <a:chOff x="5010" y="11310"/>
                <a:chExt cx="210" cy="210"/>
              </a:xfrm>
            </p:grpSpPr>
            <p:sp>
              <p:nvSpPr>
                <p:cNvPr id="266" name="Oval 50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7" name="Oval 50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1" name="Group 505"/>
              <p:cNvGrpSpPr>
                <a:grpSpLocks/>
              </p:cNvGrpSpPr>
              <p:nvPr/>
            </p:nvGrpSpPr>
            <p:grpSpPr bwMode="auto">
              <a:xfrm>
                <a:off x="4022" y="2369"/>
                <a:ext cx="84" cy="84"/>
                <a:chOff x="5010" y="11310"/>
                <a:chExt cx="210" cy="210"/>
              </a:xfrm>
            </p:grpSpPr>
            <p:sp>
              <p:nvSpPr>
                <p:cNvPr id="264" name="Oval 50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5" name="Oval 50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2" name="Group 508"/>
              <p:cNvGrpSpPr>
                <a:grpSpLocks/>
              </p:cNvGrpSpPr>
              <p:nvPr/>
            </p:nvGrpSpPr>
            <p:grpSpPr bwMode="auto">
              <a:xfrm>
                <a:off x="4300" y="2369"/>
                <a:ext cx="84" cy="84"/>
                <a:chOff x="5010" y="11310"/>
                <a:chExt cx="210" cy="210"/>
              </a:xfrm>
            </p:grpSpPr>
            <p:sp>
              <p:nvSpPr>
                <p:cNvPr id="262" name="Oval 50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3" name="Oval 51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3" name="Group 511"/>
              <p:cNvGrpSpPr>
                <a:grpSpLocks/>
              </p:cNvGrpSpPr>
              <p:nvPr/>
            </p:nvGrpSpPr>
            <p:grpSpPr bwMode="auto">
              <a:xfrm>
                <a:off x="4578" y="2369"/>
                <a:ext cx="84" cy="84"/>
                <a:chOff x="5010" y="11310"/>
                <a:chExt cx="210" cy="210"/>
              </a:xfrm>
            </p:grpSpPr>
            <p:sp>
              <p:nvSpPr>
                <p:cNvPr id="260" name="Oval 51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1" name="Oval 51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4" name="Group 514"/>
              <p:cNvGrpSpPr>
                <a:grpSpLocks/>
              </p:cNvGrpSpPr>
              <p:nvPr/>
            </p:nvGrpSpPr>
            <p:grpSpPr bwMode="auto">
              <a:xfrm>
                <a:off x="4856" y="2369"/>
                <a:ext cx="84" cy="84"/>
                <a:chOff x="5010" y="11310"/>
                <a:chExt cx="210" cy="210"/>
              </a:xfrm>
            </p:grpSpPr>
            <p:sp>
              <p:nvSpPr>
                <p:cNvPr id="258" name="Oval 51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9" name="Oval 51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5" name="Group 517"/>
              <p:cNvGrpSpPr>
                <a:grpSpLocks/>
              </p:cNvGrpSpPr>
              <p:nvPr/>
            </p:nvGrpSpPr>
            <p:grpSpPr bwMode="auto">
              <a:xfrm>
                <a:off x="3188" y="2369"/>
                <a:ext cx="84" cy="84"/>
                <a:chOff x="5010" y="11310"/>
                <a:chExt cx="210" cy="210"/>
              </a:xfrm>
            </p:grpSpPr>
            <p:sp>
              <p:nvSpPr>
                <p:cNvPr id="256" name="Oval 51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7" name="Oval 51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218" name="Group 520"/>
            <p:cNvGrpSpPr>
              <a:grpSpLocks/>
            </p:cNvGrpSpPr>
            <p:nvPr/>
          </p:nvGrpSpPr>
          <p:grpSpPr bwMode="auto">
            <a:xfrm>
              <a:off x="4600564" y="4845050"/>
              <a:ext cx="2781300" cy="134937"/>
              <a:chOff x="3188" y="2368"/>
              <a:chExt cx="1752" cy="85"/>
            </a:xfrm>
          </p:grpSpPr>
          <p:grpSp>
            <p:nvGrpSpPr>
              <p:cNvPr id="228" name="Group 521"/>
              <p:cNvGrpSpPr>
                <a:grpSpLocks/>
              </p:cNvGrpSpPr>
              <p:nvPr/>
            </p:nvGrpSpPr>
            <p:grpSpPr bwMode="auto">
              <a:xfrm>
                <a:off x="3466" y="2368"/>
                <a:ext cx="84" cy="84"/>
                <a:chOff x="5010" y="11310"/>
                <a:chExt cx="210" cy="210"/>
              </a:xfrm>
            </p:grpSpPr>
            <p:sp>
              <p:nvSpPr>
                <p:cNvPr id="247" name="Oval 5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8" name="Oval 5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9" name="Group 524"/>
              <p:cNvGrpSpPr>
                <a:grpSpLocks/>
              </p:cNvGrpSpPr>
              <p:nvPr/>
            </p:nvGrpSpPr>
            <p:grpSpPr bwMode="auto">
              <a:xfrm>
                <a:off x="3744" y="2368"/>
                <a:ext cx="84" cy="84"/>
                <a:chOff x="5010" y="11310"/>
                <a:chExt cx="210" cy="210"/>
              </a:xfrm>
            </p:grpSpPr>
            <p:sp>
              <p:nvSpPr>
                <p:cNvPr id="245" name="Oval 5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6" name="Oval 5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0" name="Group 527"/>
              <p:cNvGrpSpPr>
                <a:grpSpLocks/>
              </p:cNvGrpSpPr>
              <p:nvPr/>
            </p:nvGrpSpPr>
            <p:grpSpPr bwMode="auto">
              <a:xfrm>
                <a:off x="4022" y="2369"/>
                <a:ext cx="84" cy="84"/>
                <a:chOff x="5010" y="11310"/>
                <a:chExt cx="210" cy="210"/>
              </a:xfrm>
            </p:grpSpPr>
            <p:sp>
              <p:nvSpPr>
                <p:cNvPr id="243" name="Oval 5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4" name="Oval 5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1" name="Group 530"/>
              <p:cNvGrpSpPr>
                <a:grpSpLocks/>
              </p:cNvGrpSpPr>
              <p:nvPr/>
            </p:nvGrpSpPr>
            <p:grpSpPr bwMode="auto">
              <a:xfrm>
                <a:off x="4300" y="2369"/>
                <a:ext cx="84" cy="84"/>
                <a:chOff x="5010" y="11310"/>
                <a:chExt cx="210" cy="210"/>
              </a:xfrm>
            </p:grpSpPr>
            <p:sp>
              <p:nvSpPr>
                <p:cNvPr id="241" name="Oval 5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2" name="Oval 5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2" name="Group 533"/>
              <p:cNvGrpSpPr>
                <a:grpSpLocks/>
              </p:cNvGrpSpPr>
              <p:nvPr/>
            </p:nvGrpSpPr>
            <p:grpSpPr bwMode="auto">
              <a:xfrm>
                <a:off x="4578" y="2369"/>
                <a:ext cx="84" cy="84"/>
                <a:chOff x="5010" y="11310"/>
                <a:chExt cx="210" cy="210"/>
              </a:xfrm>
            </p:grpSpPr>
            <p:sp>
              <p:nvSpPr>
                <p:cNvPr id="239" name="Oval 5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0" name="Oval 5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3" name="Group 536"/>
              <p:cNvGrpSpPr>
                <a:grpSpLocks/>
              </p:cNvGrpSpPr>
              <p:nvPr/>
            </p:nvGrpSpPr>
            <p:grpSpPr bwMode="auto">
              <a:xfrm>
                <a:off x="4856" y="2369"/>
                <a:ext cx="84" cy="84"/>
                <a:chOff x="5010" y="11310"/>
                <a:chExt cx="210" cy="210"/>
              </a:xfrm>
            </p:grpSpPr>
            <p:sp>
              <p:nvSpPr>
                <p:cNvPr id="237" name="Oval 5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8" name="Oval 5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4" name="Group 539"/>
              <p:cNvGrpSpPr>
                <a:grpSpLocks/>
              </p:cNvGrpSpPr>
              <p:nvPr/>
            </p:nvGrpSpPr>
            <p:grpSpPr bwMode="auto">
              <a:xfrm>
                <a:off x="3188" y="2369"/>
                <a:ext cx="84" cy="84"/>
                <a:chOff x="5010" y="11310"/>
                <a:chExt cx="210" cy="210"/>
              </a:xfrm>
            </p:grpSpPr>
            <p:sp>
              <p:nvSpPr>
                <p:cNvPr id="235" name="Oval 5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6" name="Oval 5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219" name="Rectangle 396"/>
            <p:cNvSpPr>
              <a:spLocks noChangeArrowheads="1"/>
            </p:cNvSpPr>
            <p:nvPr/>
          </p:nvSpPr>
          <p:spPr bwMode="auto">
            <a:xfrm>
              <a:off x="4040176" y="4279900"/>
              <a:ext cx="176213" cy="436562"/>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220" name="Text Box 547"/>
            <p:cNvSpPr txBox="1">
              <a:spLocks noChangeArrowheads="1"/>
            </p:cNvSpPr>
            <p:nvPr/>
          </p:nvSpPr>
          <p:spPr bwMode="auto">
            <a:xfrm>
              <a:off x="6013315" y="4805486"/>
              <a:ext cx="354013"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C</a:t>
              </a:r>
            </a:p>
          </p:txBody>
        </p:sp>
        <p:sp>
          <p:nvSpPr>
            <p:cNvPr id="221" name="Rectangle 220"/>
            <p:cNvSpPr/>
            <p:nvPr/>
          </p:nvSpPr>
          <p:spPr bwMode="auto">
            <a:xfrm>
              <a:off x="4328545" y="3835730"/>
              <a:ext cx="3325091" cy="1365662"/>
            </a:xfrm>
            <a:prstGeom prst="rect">
              <a:avLst/>
            </a:prstGeom>
            <a:noFill/>
            <a:ln w="12700" cap="flat" cmpd="sng" algn="ctr">
              <a:solidFill>
                <a:schemeClr val="bg2"/>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22" name="Straight Arrow Connector 221"/>
            <p:cNvCxnSpPr/>
            <p:nvPr/>
          </p:nvCxnSpPr>
          <p:spPr bwMode="auto">
            <a:xfrm>
              <a:off x="5991089" y="5213268"/>
              <a:ext cx="451263"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223" name="Straight Arrow Connector 222"/>
            <p:cNvCxnSpPr/>
            <p:nvPr/>
          </p:nvCxnSpPr>
          <p:spPr bwMode="auto">
            <a:xfrm>
              <a:off x="7946560" y="530134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25" name="Text Box 10"/>
            <p:cNvSpPr txBox="1">
              <a:spLocks noChangeArrowheads="1"/>
            </p:cNvSpPr>
            <p:nvPr/>
          </p:nvSpPr>
          <p:spPr bwMode="auto">
            <a:xfrm>
              <a:off x="8534842" y="5101970"/>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cxnSp>
          <p:nvCxnSpPr>
            <p:cNvPr id="226" name="Straight Arrow Connector 225"/>
            <p:cNvCxnSpPr/>
            <p:nvPr/>
          </p:nvCxnSpPr>
          <p:spPr bwMode="auto">
            <a:xfrm rot="16200000">
              <a:off x="3853532" y="3145990"/>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27" name="Text Box 10"/>
            <p:cNvSpPr txBox="1">
              <a:spLocks noChangeArrowheads="1"/>
            </p:cNvSpPr>
            <p:nvPr/>
          </p:nvSpPr>
          <p:spPr bwMode="auto">
            <a:xfrm>
              <a:off x="3962843" y="2467644"/>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y</a:t>
              </a:r>
              <a:endParaRPr lang="en-US" baseline="-25000" dirty="0">
                <a:solidFill>
                  <a:schemeClr val="bg2"/>
                </a:solidFil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2450769" y="0"/>
            <a:ext cx="4189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sp>
        <p:nvSpPr>
          <p:cNvPr id="544932" name="Text Box 164"/>
          <p:cNvSpPr txBox="1">
            <a:spLocks noChangeArrowheads="1"/>
          </p:cNvSpPr>
          <p:nvPr/>
        </p:nvSpPr>
        <p:spPr bwMode="auto">
          <a:xfrm>
            <a:off x="164737" y="908322"/>
            <a:ext cx="8656793" cy="40011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Now let's solve the same problem </a:t>
            </a:r>
            <a:r>
              <a:rPr lang="en-US" sz="2000" dirty="0" smtClean="0">
                <a:solidFill>
                  <a:schemeClr val="bg1"/>
                </a:solidFill>
              </a:rPr>
              <a:t>using the </a:t>
            </a:r>
            <a:r>
              <a:rPr lang="en-US" sz="2000" dirty="0" smtClean="0">
                <a:solidFill>
                  <a:schemeClr val="bg1"/>
                </a:solidFill>
              </a:rPr>
              <a:t>voltage form of  </a:t>
            </a:r>
            <a:r>
              <a:rPr lang="en-US" sz="2000" dirty="0" smtClean="0">
                <a:solidFill>
                  <a:schemeClr val="hlink"/>
                </a:solidFill>
              </a:rPr>
              <a:t>Faraday's </a:t>
            </a:r>
            <a:r>
              <a:rPr lang="en-US" sz="2000" dirty="0">
                <a:solidFill>
                  <a:schemeClr val="hlink"/>
                </a:solidFill>
              </a:rPr>
              <a:t>law</a:t>
            </a:r>
            <a:r>
              <a:rPr lang="en-US" sz="2000" dirty="0">
                <a:solidFill>
                  <a:schemeClr val="bg1"/>
                </a:solidFill>
              </a:rPr>
              <a:t>.</a:t>
            </a:r>
          </a:p>
        </p:txBody>
      </p:sp>
      <p:graphicFrame>
        <p:nvGraphicFramePr>
          <p:cNvPr id="544933" name="Object 165"/>
          <p:cNvGraphicFramePr>
            <a:graphicFrameLocks noChangeAspect="1"/>
          </p:cNvGraphicFramePr>
          <p:nvPr/>
        </p:nvGraphicFramePr>
        <p:xfrm>
          <a:off x="552450" y="1949450"/>
          <a:ext cx="2755900" cy="2079625"/>
        </p:xfrm>
        <a:graphic>
          <a:graphicData uri="http://schemas.openxmlformats.org/presentationml/2006/ole">
            <p:oleObj spid="_x0000_s544933" name="Equation" r:id="rId4" imgW="1409400" imgH="1066680" progId="Equation.DSMT4">
              <p:embed/>
            </p:oleObj>
          </a:graphicData>
        </a:graphic>
      </p:graphicFrame>
      <p:graphicFrame>
        <p:nvGraphicFramePr>
          <p:cNvPr id="544934" name="Object 166"/>
          <p:cNvGraphicFramePr>
            <a:graphicFrameLocks noChangeAspect="1"/>
          </p:cNvGraphicFramePr>
          <p:nvPr/>
        </p:nvGraphicFramePr>
        <p:xfrm>
          <a:off x="6689046" y="5589361"/>
          <a:ext cx="1089025" cy="474663"/>
        </p:xfrm>
        <a:graphic>
          <a:graphicData uri="http://schemas.openxmlformats.org/presentationml/2006/ole">
            <p:oleObj spid="_x0000_s544934" name="Equation" r:id="rId5" imgW="583920" imgH="253800" progId="Equation.DSMT4">
              <p:embed/>
            </p:oleObj>
          </a:graphicData>
        </a:graphic>
      </p:graphicFrame>
      <p:graphicFrame>
        <p:nvGraphicFramePr>
          <p:cNvPr id="545091" name="Object 323"/>
          <p:cNvGraphicFramePr>
            <a:graphicFrameLocks noChangeAspect="1"/>
          </p:cNvGraphicFramePr>
          <p:nvPr/>
        </p:nvGraphicFramePr>
        <p:xfrm>
          <a:off x="806111" y="5457665"/>
          <a:ext cx="4021137" cy="1138238"/>
        </p:xfrm>
        <a:graphic>
          <a:graphicData uri="http://schemas.openxmlformats.org/presentationml/2006/ole">
            <p:oleObj spid="_x0000_s545091" name="Equation" r:id="rId6" imgW="2057400" imgH="583920" progId="Equation.DSMT4">
              <p:embed/>
            </p:oleObj>
          </a:graphicData>
        </a:graphic>
      </p:graphicFrame>
      <p:sp>
        <p:nvSpPr>
          <p:cNvPr id="165" name="Slide Number Placeholder 164"/>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54</a:t>
            </a:fld>
            <a:endParaRPr lang="en-US" kern="0" dirty="0" smtClean="0"/>
          </a:p>
        </p:txBody>
      </p:sp>
      <p:sp>
        <p:nvSpPr>
          <p:cNvPr id="164" name="TextBox 163"/>
          <p:cNvSpPr txBox="1"/>
          <p:nvPr/>
        </p:nvSpPr>
        <p:spPr>
          <a:xfrm>
            <a:off x="457200" y="4757057"/>
            <a:ext cx="455574" cy="400110"/>
          </a:xfrm>
          <a:prstGeom prst="rect">
            <a:avLst/>
          </a:prstGeom>
          <a:noFill/>
        </p:spPr>
        <p:txBody>
          <a:bodyPr wrap="none" rtlCol="0">
            <a:spAutoFit/>
          </a:bodyPr>
          <a:lstStyle/>
          <a:p>
            <a:r>
              <a:rPr lang="en-US" sz="2000" dirty="0" smtClean="0">
                <a:solidFill>
                  <a:schemeClr val="bg1"/>
                </a:solidFill>
              </a:rPr>
              <a:t>so</a:t>
            </a:r>
            <a:endParaRPr lang="en-US" sz="2000" dirty="0">
              <a:solidFill>
                <a:schemeClr val="bg1"/>
              </a:solidFill>
            </a:endParaRPr>
          </a:p>
        </p:txBody>
      </p:sp>
      <p:grpSp>
        <p:nvGrpSpPr>
          <p:cNvPr id="166" name="Group 165"/>
          <p:cNvGrpSpPr/>
          <p:nvPr/>
        </p:nvGrpSpPr>
        <p:grpSpPr>
          <a:xfrm>
            <a:off x="2868601" y="1672966"/>
            <a:ext cx="6025016" cy="3527211"/>
            <a:chOff x="2868601" y="2413214"/>
            <a:chExt cx="6025016" cy="3527211"/>
          </a:xfrm>
        </p:grpSpPr>
        <p:sp>
          <p:nvSpPr>
            <p:cNvPr id="167" name="Rectangle 391"/>
            <p:cNvSpPr>
              <a:spLocks noChangeArrowheads="1"/>
            </p:cNvSpPr>
            <p:nvPr/>
          </p:nvSpPr>
          <p:spPr bwMode="auto">
            <a:xfrm>
              <a:off x="4119551" y="4132263"/>
              <a:ext cx="142875" cy="361950"/>
            </a:xfrm>
            <a:prstGeom prst="rect">
              <a:avLst/>
            </a:prstGeom>
            <a:noFill/>
            <a:ln w="9525">
              <a:noFill/>
              <a:miter lim="800000"/>
              <a:headEnd/>
              <a:tailEnd/>
            </a:ln>
            <a:effectLst/>
          </p:spPr>
          <p:txBody>
            <a:bodyPr/>
            <a:lstStyle/>
            <a:p>
              <a:endParaRPr lang="en-US"/>
            </a:p>
          </p:txBody>
        </p:sp>
        <p:sp>
          <p:nvSpPr>
            <p:cNvPr id="168" name="Text Box 392"/>
            <p:cNvSpPr txBox="1">
              <a:spLocks noChangeArrowheads="1"/>
            </p:cNvSpPr>
            <p:nvPr/>
          </p:nvSpPr>
          <p:spPr bwMode="auto">
            <a:xfrm>
              <a:off x="8080364" y="4279900"/>
              <a:ext cx="606425" cy="436562"/>
            </a:xfrm>
            <a:prstGeom prst="rect">
              <a:avLst/>
            </a:prstGeom>
            <a:noFill/>
            <a:ln w="9525">
              <a:noFill/>
              <a:miter lim="800000"/>
              <a:headEnd/>
              <a:tailEnd/>
            </a:ln>
            <a:effectLst/>
          </p:spPr>
          <p:txBody>
            <a:bodyPr/>
            <a:lstStyle/>
            <a:p>
              <a:r>
                <a:rPr lang="en-US" i="1">
                  <a:solidFill>
                    <a:schemeClr val="bg2"/>
                  </a:solidFill>
                  <a:latin typeface="Times New Roman" pitchFamily="18" charset="0"/>
                </a:rPr>
                <a:t>V</a:t>
              </a:r>
              <a:r>
                <a:rPr lang="en-US" baseline="-25000">
                  <a:solidFill>
                    <a:schemeClr val="bg2"/>
                  </a:solidFill>
                  <a:latin typeface="Times New Roman" pitchFamily="18" charset="0"/>
                </a:rPr>
                <a:t>0</a:t>
              </a:r>
              <a:endParaRPr lang="en-US" baseline="-25000">
                <a:solidFill>
                  <a:schemeClr val="bg2"/>
                </a:solidFill>
              </a:endParaRPr>
            </a:p>
          </p:txBody>
        </p:sp>
        <p:sp>
          <p:nvSpPr>
            <p:cNvPr id="169" name="Text Box 393"/>
            <p:cNvSpPr txBox="1">
              <a:spLocks noChangeArrowheads="1"/>
            </p:cNvSpPr>
            <p:nvPr/>
          </p:nvSpPr>
          <p:spPr bwMode="auto">
            <a:xfrm>
              <a:off x="2868601" y="4287838"/>
              <a:ext cx="1230313" cy="371475"/>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170" name="Text Box 394"/>
            <p:cNvSpPr txBox="1">
              <a:spLocks noChangeArrowheads="1"/>
            </p:cNvSpPr>
            <p:nvPr/>
          </p:nvSpPr>
          <p:spPr bwMode="auto">
            <a:xfrm>
              <a:off x="8334364" y="407035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1" name="Text Box 395"/>
            <p:cNvSpPr txBox="1">
              <a:spLocks noChangeArrowheads="1"/>
            </p:cNvSpPr>
            <p:nvPr/>
          </p:nvSpPr>
          <p:spPr bwMode="auto">
            <a:xfrm>
              <a:off x="8348651" y="4518025"/>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2" name="Rectangle 397"/>
            <p:cNvSpPr>
              <a:spLocks noChangeArrowheads="1"/>
            </p:cNvSpPr>
            <p:nvPr/>
          </p:nvSpPr>
          <p:spPr bwMode="auto">
            <a:xfrm>
              <a:off x="7699364" y="4497388"/>
              <a:ext cx="354013" cy="109537"/>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3" name="Line 398"/>
            <p:cNvSpPr>
              <a:spLocks noChangeShapeType="1"/>
            </p:cNvSpPr>
            <p:nvPr/>
          </p:nvSpPr>
          <p:spPr bwMode="auto">
            <a:xfrm>
              <a:off x="7681901" y="4452938"/>
              <a:ext cx="395288"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75" name="Text Box 400"/>
            <p:cNvSpPr txBox="1">
              <a:spLocks noChangeArrowheads="1"/>
            </p:cNvSpPr>
            <p:nvPr/>
          </p:nvSpPr>
          <p:spPr bwMode="auto">
            <a:xfrm>
              <a:off x="6054714" y="2835275"/>
              <a:ext cx="1231900" cy="369887"/>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hlink"/>
                  </a:solidFill>
                </a:rPr>
                <a:t>Velocity </a:t>
              </a:r>
              <a:r>
                <a:rPr lang="en-US" i="1" dirty="0">
                  <a:solidFill>
                    <a:schemeClr val="hlink"/>
                  </a:solidFill>
                  <a:latin typeface="Times New Roman" pitchFamily="18" charset="0"/>
                </a:rPr>
                <a:t>v</a:t>
              </a:r>
              <a:r>
                <a:rPr lang="en-US" baseline="-25000" dirty="0">
                  <a:solidFill>
                    <a:schemeClr val="hlink"/>
                  </a:solidFill>
                  <a:latin typeface="+mn-lt"/>
                </a:rPr>
                <a:t>0</a:t>
              </a:r>
            </a:p>
          </p:txBody>
        </p:sp>
        <p:sp>
          <p:nvSpPr>
            <p:cNvPr id="176" name="Line 401"/>
            <p:cNvSpPr>
              <a:spLocks noChangeShapeType="1"/>
            </p:cNvSpPr>
            <p:nvPr/>
          </p:nvSpPr>
          <p:spPr bwMode="auto">
            <a:xfrm>
              <a:off x="3932226" y="3686175"/>
              <a:ext cx="4160838" cy="0"/>
            </a:xfrm>
            <a:prstGeom prst="line">
              <a:avLst/>
            </a:prstGeom>
            <a:noFill/>
            <a:ln w="57150">
              <a:solidFill>
                <a:schemeClr val="tx2">
                  <a:lumMod val="75000"/>
                </a:schemeClr>
              </a:solidFill>
              <a:round/>
              <a:headEnd type="none" w="sm" len="sm"/>
              <a:tailEnd type="none" w="sm" len="sm"/>
            </a:ln>
            <a:effectLst/>
          </p:spPr>
          <p:txBody>
            <a:bodyPr wrap="none"/>
            <a:lstStyle/>
            <a:p>
              <a:endParaRPr lang="en-US"/>
            </a:p>
          </p:txBody>
        </p:sp>
        <p:sp>
          <p:nvSpPr>
            <p:cNvPr id="177" name="Line 402"/>
            <p:cNvSpPr>
              <a:spLocks noChangeShapeType="1"/>
            </p:cNvSpPr>
            <p:nvPr/>
          </p:nvSpPr>
          <p:spPr bwMode="auto">
            <a:xfrm flipV="1">
              <a:off x="4140189" y="2959100"/>
              <a:ext cx="0" cy="132397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78" name="Line 403"/>
            <p:cNvSpPr>
              <a:spLocks noChangeShapeType="1"/>
            </p:cNvSpPr>
            <p:nvPr/>
          </p:nvSpPr>
          <p:spPr bwMode="auto">
            <a:xfrm flipV="1">
              <a:off x="7881926" y="2652713"/>
              <a:ext cx="0" cy="177482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79" name="Line 404"/>
            <p:cNvSpPr>
              <a:spLocks noChangeShapeType="1"/>
            </p:cNvSpPr>
            <p:nvPr/>
          </p:nvSpPr>
          <p:spPr bwMode="auto">
            <a:xfrm flipV="1">
              <a:off x="7885101" y="4579938"/>
              <a:ext cx="0" cy="74930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0" name="Text Box 405"/>
            <p:cNvSpPr txBox="1">
              <a:spLocks noChangeArrowheads="1"/>
            </p:cNvSpPr>
            <p:nvPr/>
          </p:nvSpPr>
          <p:spPr bwMode="auto">
            <a:xfrm>
              <a:off x="5938826" y="5573713"/>
              <a:ext cx="311150" cy="366712"/>
            </a:xfrm>
            <a:prstGeom prst="rect">
              <a:avLst/>
            </a:prstGeom>
            <a:noFill/>
            <a:ln w="12700">
              <a:noFill/>
              <a:miter lim="800000"/>
              <a:headEnd type="none" w="sm" len="sm"/>
              <a:tailEnd type="none" w="sm" len="sm"/>
            </a:ln>
            <a:effectLst/>
          </p:spPr>
          <p:txBody>
            <a:bodyPr wrap="none">
              <a:spAutoFit/>
            </a:bodyPr>
            <a:lstStyle/>
            <a:p>
              <a:r>
                <a:rPr lang="en-US" i="1">
                  <a:solidFill>
                    <a:schemeClr val="bg2"/>
                  </a:solidFill>
                  <a:latin typeface="Times New Roman" pitchFamily="18" charset="0"/>
                </a:rPr>
                <a:t>L</a:t>
              </a:r>
              <a:endParaRPr lang="en-US" i="1" baseline="-25000">
                <a:solidFill>
                  <a:schemeClr val="bg2"/>
                </a:solidFill>
                <a:latin typeface="Times New Roman" pitchFamily="18" charset="0"/>
              </a:endParaRPr>
            </a:p>
          </p:txBody>
        </p:sp>
        <p:sp>
          <p:nvSpPr>
            <p:cNvPr id="181" name="Line 406"/>
            <p:cNvSpPr>
              <a:spLocks noChangeShapeType="1"/>
            </p:cNvSpPr>
            <p:nvPr/>
          </p:nvSpPr>
          <p:spPr bwMode="auto">
            <a:xfrm flipV="1">
              <a:off x="4176701" y="5486400"/>
              <a:ext cx="3671888" cy="1587"/>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182" name="Line 407"/>
            <p:cNvSpPr>
              <a:spLocks noChangeShapeType="1"/>
            </p:cNvSpPr>
            <p:nvPr/>
          </p:nvSpPr>
          <p:spPr bwMode="auto">
            <a:xfrm>
              <a:off x="4140189" y="5324475"/>
              <a:ext cx="3738563" cy="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3" name="Line 408"/>
            <p:cNvSpPr>
              <a:spLocks noChangeShapeType="1"/>
            </p:cNvSpPr>
            <p:nvPr/>
          </p:nvSpPr>
          <p:spPr bwMode="auto">
            <a:xfrm>
              <a:off x="4138601" y="4710113"/>
              <a:ext cx="0" cy="614362"/>
            </a:xfrm>
            <a:prstGeom prst="line">
              <a:avLst/>
            </a:prstGeom>
            <a:noFill/>
            <a:ln w="19050">
              <a:solidFill>
                <a:srgbClr val="FF9900"/>
              </a:solidFill>
              <a:round/>
              <a:headEnd type="none" w="sm" len="sm"/>
              <a:tailEnd type="none" w="sm" len="sm"/>
            </a:ln>
            <a:effectLst/>
          </p:spPr>
          <p:txBody>
            <a:bodyPr wrap="none"/>
            <a:lstStyle/>
            <a:p>
              <a:endParaRPr lang="en-US"/>
            </a:p>
          </p:txBody>
        </p:sp>
        <p:grpSp>
          <p:nvGrpSpPr>
            <p:cNvPr id="184" name="Group 497"/>
            <p:cNvGrpSpPr>
              <a:grpSpLocks/>
            </p:cNvGrpSpPr>
            <p:nvPr/>
          </p:nvGrpSpPr>
          <p:grpSpPr bwMode="auto">
            <a:xfrm>
              <a:off x="4603739" y="3759200"/>
              <a:ext cx="2781300" cy="134937"/>
              <a:chOff x="3188" y="2368"/>
              <a:chExt cx="1752" cy="85"/>
            </a:xfrm>
          </p:grpSpPr>
          <p:grpSp>
            <p:nvGrpSpPr>
              <p:cNvPr id="305" name="Group 409"/>
              <p:cNvGrpSpPr>
                <a:grpSpLocks/>
              </p:cNvGrpSpPr>
              <p:nvPr/>
            </p:nvGrpSpPr>
            <p:grpSpPr bwMode="auto">
              <a:xfrm>
                <a:off x="3466" y="2368"/>
                <a:ext cx="84" cy="84"/>
                <a:chOff x="5010" y="11310"/>
                <a:chExt cx="210" cy="210"/>
              </a:xfrm>
            </p:grpSpPr>
            <p:sp>
              <p:nvSpPr>
                <p:cNvPr id="480" name="Oval 41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1" name="Oval 41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6" name="Group 412"/>
              <p:cNvGrpSpPr>
                <a:grpSpLocks/>
              </p:cNvGrpSpPr>
              <p:nvPr/>
            </p:nvGrpSpPr>
            <p:grpSpPr bwMode="auto">
              <a:xfrm>
                <a:off x="3744" y="2368"/>
                <a:ext cx="84" cy="84"/>
                <a:chOff x="5010" y="11310"/>
                <a:chExt cx="210" cy="210"/>
              </a:xfrm>
            </p:grpSpPr>
            <p:sp>
              <p:nvSpPr>
                <p:cNvPr id="478" name="Oval 41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79" name="Oval 41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7" name="Group 415"/>
              <p:cNvGrpSpPr>
                <a:grpSpLocks/>
              </p:cNvGrpSpPr>
              <p:nvPr/>
            </p:nvGrpSpPr>
            <p:grpSpPr bwMode="auto">
              <a:xfrm>
                <a:off x="4022" y="2369"/>
                <a:ext cx="84" cy="84"/>
                <a:chOff x="5010" y="11310"/>
                <a:chExt cx="210" cy="210"/>
              </a:xfrm>
            </p:grpSpPr>
            <p:sp>
              <p:nvSpPr>
                <p:cNvPr id="320" name="Oval 41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77" name="Oval 41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8" name="Group 418"/>
              <p:cNvGrpSpPr>
                <a:grpSpLocks/>
              </p:cNvGrpSpPr>
              <p:nvPr/>
            </p:nvGrpSpPr>
            <p:grpSpPr bwMode="auto">
              <a:xfrm>
                <a:off x="4300" y="2369"/>
                <a:ext cx="84" cy="84"/>
                <a:chOff x="5010" y="11310"/>
                <a:chExt cx="210" cy="210"/>
              </a:xfrm>
            </p:grpSpPr>
            <p:sp>
              <p:nvSpPr>
                <p:cNvPr id="318" name="Oval 41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9" name="Oval 42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9" name="Group 421"/>
              <p:cNvGrpSpPr>
                <a:grpSpLocks/>
              </p:cNvGrpSpPr>
              <p:nvPr/>
            </p:nvGrpSpPr>
            <p:grpSpPr bwMode="auto">
              <a:xfrm>
                <a:off x="4578" y="2369"/>
                <a:ext cx="84" cy="84"/>
                <a:chOff x="5010" y="11310"/>
                <a:chExt cx="210" cy="210"/>
              </a:xfrm>
            </p:grpSpPr>
            <p:sp>
              <p:nvSpPr>
                <p:cNvPr id="316" name="Oval 4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7" name="Oval 4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0" name="Group 424"/>
              <p:cNvGrpSpPr>
                <a:grpSpLocks/>
              </p:cNvGrpSpPr>
              <p:nvPr/>
            </p:nvGrpSpPr>
            <p:grpSpPr bwMode="auto">
              <a:xfrm>
                <a:off x="4856" y="2369"/>
                <a:ext cx="84" cy="84"/>
                <a:chOff x="5010" y="11310"/>
                <a:chExt cx="210" cy="210"/>
              </a:xfrm>
            </p:grpSpPr>
            <p:sp>
              <p:nvSpPr>
                <p:cNvPr id="314" name="Oval 4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5" name="Oval 4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1" name="Group 427"/>
              <p:cNvGrpSpPr>
                <a:grpSpLocks/>
              </p:cNvGrpSpPr>
              <p:nvPr/>
            </p:nvGrpSpPr>
            <p:grpSpPr bwMode="auto">
              <a:xfrm>
                <a:off x="3188" y="2369"/>
                <a:ext cx="84" cy="84"/>
                <a:chOff x="5010" y="11310"/>
                <a:chExt cx="210" cy="210"/>
              </a:xfrm>
            </p:grpSpPr>
            <p:sp>
              <p:nvSpPr>
                <p:cNvPr id="312" name="Oval 4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3" name="Oval 4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185" name="Group 430"/>
            <p:cNvGrpSpPr>
              <a:grpSpLocks/>
            </p:cNvGrpSpPr>
            <p:nvPr/>
          </p:nvGrpSpPr>
          <p:grpSpPr bwMode="auto">
            <a:xfrm>
              <a:off x="5045064" y="4025900"/>
              <a:ext cx="133350" cy="133350"/>
              <a:chOff x="5010" y="11310"/>
              <a:chExt cx="210" cy="210"/>
            </a:xfrm>
          </p:grpSpPr>
          <p:sp>
            <p:nvSpPr>
              <p:cNvPr id="303" name="Oval 4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4" name="Oval 4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6" name="Group 433"/>
            <p:cNvGrpSpPr>
              <a:grpSpLocks/>
            </p:cNvGrpSpPr>
            <p:nvPr/>
          </p:nvGrpSpPr>
          <p:grpSpPr bwMode="auto">
            <a:xfrm>
              <a:off x="5486389" y="4025900"/>
              <a:ext cx="133350" cy="133350"/>
              <a:chOff x="5010" y="11310"/>
              <a:chExt cx="210" cy="210"/>
            </a:xfrm>
          </p:grpSpPr>
          <p:sp>
            <p:nvSpPr>
              <p:cNvPr id="301" name="Oval 4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2" name="Oval 4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7" name="Group 436"/>
            <p:cNvGrpSpPr>
              <a:grpSpLocks/>
            </p:cNvGrpSpPr>
            <p:nvPr/>
          </p:nvGrpSpPr>
          <p:grpSpPr bwMode="auto">
            <a:xfrm>
              <a:off x="5927714" y="4027488"/>
              <a:ext cx="133350" cy="133350"/>
              <a:chOff x="5010" y="11310"/>
              <a:chExt cx="210" cy="210"/>
            </a:xfrm>
          </p:grpSpPr>
          <p:sp>
            <p:nvSpPr>
              <p:cNvPr id="299" name="Oval 4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0" name="Oval 4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8" name="Group 439"/>
            <p:cNvGrpSpPr>
              <a:grpSpLocks/>
            </p:cNvGrpSpPr>
            <p:nvPr/>
          </p:nvGrpSpPr>
          <p:grpSpPr bwMode="auto">
            <a:xfrm>
              <a:off x="6369039" y="4027488"/>
              <a:ext cx="133350" cy="133350"/>
              <a:chOff x="5010" y="11310"/>
              <a:chExt cx="210" cy="210"/>
            </a:xfrm>
          </p:grpSpPr>
          <p:sp>
            <p:nvSpPr>
              <p:cNvPr id="297" name="Oval 4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8" name="Oval 4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9" name="Group 442"/>
            <p:cNvGrpSpPr>
              <a:grpSpLocks/>
            </p:cNvGrpSpPr>
            <p:nvPr/>
          </p:nvGrpSpPr>
          <p:grpSpPr bwMode="auto">
            <a:xfrm>
              <a:off x="6810364" y="4027488"/>
              <a:ext cx="133350" cy="133350"/>
              <a:chOff x="5010" y="11310"/>
              <a:chExt cx="210" cy="210"/>
            </a:xfrm>
          </p:grpSpPr>
          <p:sp>
            <p:nvSpPr>
              <p:cNvPr id="295" name="Oval 44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6" name="Oval 44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0" name="Group 445"/>
            <p:cNvGrpSpPr>
              <a:grpSpLocks/>
            </p:cNvGrpSpPr>
            <p:nvPr/>
          </p:nvGrpSpPr>
          <p:grpSpPr bwMode="auto">
            <a:xfrm>
              <a:off x="7251689" y="4027488"/>
              <a:ext cx="133350" cy="133350"/>
              <a:chOff x="5010" y="11310"/>
              <a:chExt cx="210" cy="210"/>
            </a:xfrm>
          </p:grpSpPr>
          <p:sp>
            <p:nvSpPr>
              <p:cNvPr id="293" name="Oval 44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4" name="Oval 44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1" name="Group 448"/>
            <p:cNvGrpSpPr>
              <a:grpSpLocks/>
            </p:cNvGrpSpPr>
            <p:nvPr/>
          </p:nvGrpSpPr>
          <p:grpSpPr bwMode="auto">
            <a:xfrm>
              <a:off x="4603739" y="4027488"/>
              <a:ext cx="133350" cy="133350"/>
              <a:chOff x="5010" y="11310"/>
              <a:chExt cx="210" cy="210"/>
            </a:xfrm>
          </p:grpSpPr>
          <p:sp>
            <p:nvSpPr>
              <p:cNvPr id="291" name="Oval 44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2" name="Oval 45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2" name="Group 451"/>
            <p:cNvGrpSpPr>
              <a:grpSpLocks/>
            </p:cNvGrpSpPr>
            <p:nvPr/>
          </p:nvGrpSpPr>
          <p:grpSpPr bwMode="auto">
            <a:xfrm>
              <a:off x="5045064" y="4292600"/>
              <a:ext cx="133350" cy="133350"/>
              <a:chOff x="5010" y="11310"/>
              <a:chExt cx="210" cy="210"/>
            </a:xfrm>
          </p:grpSpPr>
          <p:sp>
            <p:nvSpPr>
              <p:cNvPr id="289" name="Oval 45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0" name="Oval 45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3" name="Group 454"/>
            <p:cNvGrpSpPr>
              <a:grpSpLocks/>
            </p:cNvGrpSpPr>
            <p:nvPr/>
          </p:nvGrpSpPr>
          <p:grpSpPr bwMode="auto">
            <a:xfrm>
              <a:off x="5486389" y="4292600"/>
              <a:ext cx="133350" cy="133350"/>
              <a:chOff x="5010" y="11310"/>
              <a:chExt cx="210" cy="210"/>
            </a:xfrm>
          </p:grpSpPr>
          <p:sp>
            <p:nvSpPr>
              <p:cNvPr id="287" name="Oval 45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8" name="Oval 45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4" name="Group 457"/>
            <p:cNvGrpSpPr>
              <a:grpSpLocks/>
            </p:cNvGrpSpPr>
            <p:nvPr/>
          </p:nvGrpSpPr>
          <p:grpSpPr bwMode="auto">
            <a:xfrm>
              <a:off x="5927714" y="4294188"/>
              <a:ext cx="133350" cy="133350"/>
              <a:chOff x="5010" y="11310"/>
              <a:chExt cx="210" cy="210"/>
            </a:xfrm>
          </p:grpSpPr>
          <p:sp>
            <p:nvSpPr>
              <p:cNvPr id="285" name="Oval 45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6" name="Oval 45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5" name="Group 460"/>
            <p:cNvGrpSpPr>
              <a:grpSpLocks/>
            </p:cNvGrpSpPr>
            <p:nvPr/>
          </p:nvGrpSpPr>
          <p:grpSpPr bwMode="auto">
            <a:xfrm>
              <a:off x="6369039" y="4294188"/>
              <a:ext cx="133350" cy="133350"/>
              <a:chOff x="5010" y="11310"/>
              <a:chExt cx="210" cy="210"/>
            </a:xfrm>
          </p:grpSpPr>
          <p:sp>
            <p:nvSpPr>
              <p:cNvPr id="283" name="Oval 46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4" name="Oval 46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6" name="Group 463"/>
            <p:cNvGrpSpPr>
              <a:grpSpLocks/>
            </p:cNvGrpSpPr>
            <p:nvPr/>
          </p:nvGrpSpPr>
          <p:grpSpPr bwMode="auto">
            <a:xfrm>
              <a:off x="6810364" y="4294188"/>
              <a:ext cx="133350" cy="133350"/>
              <a:chOff x="5010" y="11310"/>
              <a:chExt cx="210" cy="210"/>
            </a:xfrm>
          </p:grpSpPr>
          <p:sp>
            <p:nvSpPr>
              <p:cNvPr id="281" name="Oval 46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2" name="Oval 46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7" name="Group 466"/>
            <p:cNvGrpSpPr>
              <a:grpSpLocks/>
            </p:cNvGrpSpPr>
            <p:nvPr/>
          </p:nvGrpSpPr>
          <p:grpSpPr bwMode="auto">
            <a:xfrm>
              <a:off x="7251689" y="4294188"/>
              <a:ext cx="133350" cy="133350"/>
              <a:chOff x="5010" y="11310"/>
              <a:chExt cx="210" cy="210"/>
            </a:xfrm>
          </p:grpSpPr>
          <p:sp>
            <p:nvSpPr>
              <p:cNvPr id="279" name="Oval 4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0" name="Oval 46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8" name="Group 469"/>
            <p:cNvGrpSpPr>
              <a:grpSpLocks/>
            </p:cNvGrpSpPr>
            <p:nvPr/>
          </p:nvGrpSpPr>
          <p:grpSpPr bwMode="auto">
            <a:xfrm>
              <a:off x="4603739" y="4294188"/>
              <a:ext cx="133350" cy="133350"/>
              <a:chOff x="5010" y="11310"/>
              <a:chExt cx="210" cy="210"/>
            </a:xfrm>
          </p:grpSpPr>
          <p:sp>
            <p:nvSpPr>
              <p:cNvPr id="277" name="Oval 47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8" name="Oval 47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9" name="Group 472"/>
            <p:cNvGrpSpPr>
              <a:grpSpLocks/>
            </p:cNvGrpSpPr>
            <p:nvPr/>
          </p:nvGrpSpPr>
          <p:grpSpPr bwMode="auto">
            <a:xfrm>
              <a:off x="5045064" y="4559300"/>
              <a:ext cx="133350" cy="133350"/>
              <a:chOff x="5010" y="11310"/>
              <a:chExt cx="210" cy="210"/>
            </a:xfrm>
          </p:grpSpPr>
          <p:sp>
            <p:nvSpPr>
              <p:cNvPr id="275" name="Oval 47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6" name="Oval 47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0" name="Group 475"/>
            <p:cNvGrpSpPr>
              <a:grpSpLocks/>
            </p:cNvGrpSpPr>
            <p:nvPr/>
          </p:nvGrpSpPr>
          <p:grpSpPr bwMode="auto">
            <a:xfrm>
              <a:off x="5486389" y="4559300"/>
              <a:ext cx="133350" cy="133350"/>
              <a:chOff x="5010" y="11310"/>
              <a:chExt cx="210" cy="210"/>
            </a:xfrm>
          </p:grpSpPr>
          <p:sp>
            <p:nvSpPr>
              <p:cNvPr id="273" name="Oval 47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4" name="Oval 47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1" name="Group 478"/>
            <p:cNvGrpSpPr>
              <a:grpSpLocks/>
            </p:cNvGrpSpPr>
            <p:nvPr/>
          </p:nvGrpSpPr>
          <p:grpSpPr bwMode="auto">
            <a:xfrm>
              <a:off x="5927714" y="4560888"/>
              <a:ext cx="133350" cy="133350"/>
              <a:chOff x="5010" y="11310"/>
              <a:chExt cx="210" cy="210"/>
            </a:xfrm>
          </p:grpSpPr>
          <p:sp>
            <p:nvSpPr>
              <p:cNvPr id="271" name="Oval 47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2" name="Oval 48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2" name="Group 481"/>
            <p:cNvGrpSpPr>
              <a:grpSpLocks/>
            </p:cNvGrpSpPr>
            <p:nvPr/>
          </p:nvGrpSpPr>
          <p:grpSpPr bwMode="auto">
            <a:xfrm>
              <a:off x="6369039" y="4560888"/>
              <a:ext cx="133350" cy="133350"/>
              <a:chOff x="5010" y="11310"/>
              <a:chExt cx="210" cy="210"/>
            </a:xfrm>
          </p:grpSpPr>
          <p:sp>
            <p:nvSpPr>
              <p:cNvPr id="269" name="Oval 48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0" name="Oval 48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3" name="Group 484"/>
            <p:cNvGrpSpPr>
              <a:grpSpLocks/>
            </p:cNvGrpSpPr>
            <p:nvPr/>
          </p:nvGrpSpPr>
          <p:grpSpPr bwMode="auto">
            <a:xfrm>
              <a:off x="6810364" y="4560888"/>
              <a:ext cx="133350" cy="133350"/>
              <a:chOff x="5010" y="11310"/>
              <a:chExt cx="210" cy="210"/>
            </a:xfrm>
          </p:grpSpPr>
          <p:sp>
            <p:nvSpPr>
              <p:cNvPr id="267" name="Oval 48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8" name="Oval 48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4" name="Group 487"/>
            <p:cNvGrpSpPr>
              <a:grpSpLocks/>
            </p:cNvGrpSpPr>
            <p:nvPr/>
          </p:nvGrpSpPr>
          <p:grpSpPr bwMode="auto">
            <a:xfrm>
              <a:off x="7251689" y="4560888"/>
              <a:ext cx="133350" cy="133350"/>
              <a:chOff x="5010" y="11310"/>
              <a:chExt cx="210" cy="210"/>
            </a:xfrm>
          </p:grpSpPr>
          <p:sp>
            <p:nvSpPr>
              <p:cNvPr id="265" name="Oval 48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6" name="Oval 48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5" name="Group 490"/>
            <p:cNvGrpSpPr>
              <a:grpSpLocks/>
            </p:cNvGrpSpPr>
            <p:nvPr/>
          </p:nvGrpSpPr>
          <p:grpSpPr bwMode="auto">
            <a:xfrm>
              <a:off x="4603739" y="4560888"/>
              <a:ext cx="133350" cy="133350"/>
              <a:chOff x="5010" y="11310"/>
              <a:chExt cx="210" cy="210"/>
            </a:xfrm>
          </p:grpSpPr>
          <p:sp>
            <p:nvSpPr>
              <p:cNvPr id="263" name="Oval 49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4" name="Oval 49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sp>
          <p:nvSpPr>
            <p:cNvPr id="206" name="Text Box 493"/>
            <p:cNvSpPr txBox="1">
              <a:spLocks noChangeArrowheads="1"/>
            </p:cNvSpPr>
            <p:nvPr/>
          </p:nvSpPr>
          <p:spPr bwMode="auto">
            <a:xfrm>
              <a:off x="3641714" y="38687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207" name="Text Box 494"/>
            <p:cNvSpPr txBox="1">
              <a:spLocks noChangeArrowheads="1"/>
            </p:cNvSpPr>
            <p:nvPr/>
          </p:nvSpPr>
          <p:spPr bwMode="auto">
            <a:xfrm>
              <a:off x="3659176" y="46815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graphicFrame>
          <p:nvGraphicFramePr>
            <p:cNvPr id="208" name="Object 495"/>
            <p:cNvGraphicFramePr>
              <a:graphicFrameLocks noChangeAspect="1"/>
            </p:cNvGraphicFramePr>
            <p:nvPr/>
          </p:nvGraphicFramePr>
          <p:xfrm>
            <a:off x="3195626" y="3876675"/>
            <a:ext cx="349250" cy="392112"/>
          </p:xfrm>
          <a:graphic>
            <a:graphicData uri="http://schemas.openxmlformats.org/presentationml/2006/ole">
              <p:oleObj spid="_x0000_s545094" name="Equation" r:id="rId7" imgW="203040" imgH="228600" progId="Equation.DSMT4">
                <p:embed/>
              </p:oleObj>
            </a:graphicData>
          </a:graphic>
        </p:graphicFrame>
        <p:sp>
          <p:nvSpPr>
            <p:cNvPr id="209" name="AutoShape 496"/>
            <p:cNvSpPr>
              <a:spLocks noChangeArrowheads="1"/>
            </p:cNvSpPr>
            <p:nvPr/>
          </p:nvSpPr>
          <p:spPr bwMode="auto">
            <a:xfrm rot="16200000">
              <a:off x="5489564" y="3121025"/>
              <a:ext cx="558800" cy="2047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210" name="Group 498"/>
            <p:cNvGrpSpPr>
              <a:grpSpLocks/>
            </p:cNvGrpSpPr>
            <p:nvPr/>
          </p:nvGrpSpPr>
          <p:grpSpPr bwMode="auto">
            <a:xfrm>
              <a:off x="4598976" y="3440113"/>
              <a:ext cx="2781300" cy="134937"/>
              <a:chOff x="3188" y="2368"/>
              <a:chExt cx="1752" cy="85"/>
            </a:xfrm>
          </p:grpSpPr>
          <p:grpSp>
            <p:nvGrpSpPr>
              <p:cNvPr id="242" name="Group 499"/>
              <p:cNvGrpSpPr>
                <a:grpSpLocks/>
              </p:cNvGrpSpPr>
              <p:nvPr/>
            </p:nvGrpSpPr>
            <p:grpSpPr bwMode="auto">
              <a:xfrm>
                <a:off x="3466" y="2368"/>
                <a:ext cx="84" cy="84"/>
                <a:chOff x="5010" y="11310"/>
                <a:chExt cx="210" cy="210"/>
              </a:xfrm>
            </p:grpSpPr>
            <p:sp>
              <p:nvSpPr>
                <p:cNvPr id="261" name="Oval 50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2" name="Oval 50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3" name="Group 502"/>
              <p:cNvGrpSpPr>
                <a:grpSpLocks/>
              </p:cNvGrpSpPr>
              <p:nvPr/>
            </p:nvGrpSpPr>
            <p:grpSpPr bwMode="auto">
              <a:xfrm>
                <a:off x="3744" y="2368"/>
                <a:ext cx="84" cy="84"/>
                <a:chOff x="5010" y="11310"/>
                <a:chExt cx="210" cy="210"/>
              </a:xfrm>
            </p:grpSpPr>
            <p:sp>
              <p:nvSpPr>
                <p:cNvPr id="259" name="Oval 50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0" name="Oval 50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4" name="Group 505"/>
              <p:cNvGrpSpPr>
                <a:grpSpLocks/>
              </p:cNvGrpSpPr>
              <p:nvPr/>
            </p:nvGrpSpPr>
            <p:grpSpPr bwMode="auto">
              <a:xfrm>
                <a:off x="4022" y="2369"/>
                <a:ext cx="84" cy="84"/>
                <a:chOff x="5010" y="11310"/>
                <a:chExt cx="210" cy="210"/>
              </a:xfrm>
            </p:grpSpPr>
            <p:sp>
              <p:nvSpPr>
                <p:cNvPr id="257" name="Oval 50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8" name="Oval 50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5" name="Group 508"/>
              <p:cNvGrpSpPr>
                <a:grpSpLocks/>
              </p:cNvGrpSpPr>
              <p:nvPr/>
            </p:nvGrpSpPr>
            <p:grpSpPr bwMode="auto">
              <a:xfrm>
                <a:off x="4300" y="2369"/>
                <a:ext cx="84" cy="84"/>
                <a:chOff x="5010" y="11310"/>
                <a:chExt cx="210" cy="210"/>
              </a:xfrm>
            </p:grpSpPr>
            <p:sp>
              <p:nvSpPr>
                <p:cNvPr id="255" name="Oval 50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6" name="Oval 51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6" name="Group 511"/>
              <p:cNvGrpSpPr>
                <a:grpSpLocks/>
              </p:cNvGrpSpPr>
              <p:nvPr/>
            </p:nvGrpSpPr>
            <p:grpSpPr bwMode="auto">
              <a:xfrm>
                <a:off x="4578" y="2369"/>
                <a:ext cx="84" cy="84"/>
                <a:chOff x="5010" y="11310"/>
                <a:chExt cx="210" cy="210"/>
              </a:xfrm>
            </p:grpSpPr>
            <p:sp>
              <p:nvSpPr>
                <p:cNvPr id="253" name="Oval 51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4" name="Oval 51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7" name="Group 514"/>
              <p:cNvGrpSpPr>
                <a:grpSpLocks/>
              </p:cNvGrpSpPr>
              <p:nvPr/>
            </p:nvGrpSpPr>
            <p:grpSpPr bwMode="auto">
              <a:xfrm>
                <a:off x="4856" y="2369"/>
                <a:ext cx="84" cy="84"/>
                <a:chOff x="5010" y="11310"/>
                <a:chExt cx="210" cy="210"/>
              </a:xfrm>
            </p:grpSpPr>
            <p:sp>
              <p:nvSpPr>
                <p:cNvPr id="251" name="Oval 51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2" name="Oval 51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8" name="Group 517"/>
              <p:cNvGrpSpPr>
                <a:grpSpLocks/>
              </p:cNvGrpSpPr>
              <p:nvPr/>
            </p:nvGrpSpPr>
            <p:grpSpPr bwMode="auto">
              <a:xfrm>
                <a:off x="3188" y="2369"/>
                <a:ext cx="84" cy="84"/>
                <a:chOff x="5010" y="11310"/>
                <a:chExt cx="210" cy="210"/>
              </a:xfrm>
            </p:grpSpPr>
            <p:sp>
              <p:nvSpPr>
                <p:cNvPr id="249" name="Oval 51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0" name="Oval 51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211" name="Group 520"/>
            <p:cNvGrpSpPr>
              <a:grpSpLocks/>
            </p:cNvGrpSpPr>
            <p:nvPr/>
          </p:nvGrpSpPr>
          <p:grpSpPr bwMode="auto">
            <a:xfrm>
              <a:off x="4600564" y="4845050"/>
              <a:ext cx="2781300" cy="134937"/>
              <a:chOff x="3188" y="2368"/>
              <a:chExt cx="1752" cy="85"/>
            </a:xfrm>
          </p:grpSpPr>
          <p:grpSp>
            <p:nvGrpSpPr>
              <p:cNvPr id="221" name="Group 521"/>
              <p:cNvGrpSpPr>
                <a:grpSpLocks/>
              </p:cNvGrpSpPr>
              <p:nvPr/>
            </p:nvGrpSpPr>
            <p:grpSpPr bwMode="auto">
              <a:xfrm>
                <a:off x="3466" y="2368"/>
                <a:ext cx="84" cy="84"/>
                <a:chOff x="5010" y="11310"/>
                <a:chExt cx="210" cy="210"/>
              </a:xfrm>
            </p:grpSpPr>
            <p:sp>
              <p:nvSpPr>
                <p:cNvPr id="240" name="Oval 5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1" name="Oval 5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2" name="Group 524"/>
              <p:cNvGrpSpPr>
                <a:grpSpLocks/>
              </p:cNvGrpSpPr>
              <p:nvPr/>
            </p:nvGrpSpPr>
            <p:grpSpPr bwMode="auto">
              <a:xfrm>
                <a:off x="3744" y="2368"/>
                <a:ext cx="84" cy="84"/>
                <a:chOff x="5010" y="11310"/>
                <a:chExt cx="210" cy="210"/>
              </a:xfrm>
            </p:grpSpPr>
            <p:sp>
              <p:nvSpPr>
                <p:cNvPr id="238" name="Oval 5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9" name="Oval 5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3" name="Group 527"/>
              <p:cNvGrpSpPr>
                <a:grpSpLocks/>
              </p:cNvGrpSpPr>
              <p:nvPr/>
            </p:nvGrpSpPr>
            <p:grpSpPr bwMode="auto">
              <a:xfrm>
                <a:off x="4022" y="2369"/>
                <a:ext cx="84" cy="84"/>
                <a:chOff x="5010" y="11310"/>
                <a:chExt cx="210" cy="210"/>
              </a:xfrm>
            </p:grpSpPr>
            <p:sp>
              <p:nvSpPr>
                <p:cNvPr id="236" name="Oval 5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7" name="Oval 5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4" name="Group 530"/>
              <p:cNvGrpSpPr>
                <a:grpSpLocks/>
              </p:cNvGrpSpPr>
              <p:nvPr/>
            </p:nvGrpSpPr>
            <p:grpSpPr bwMode="auto">
              <a:xfrm>
                <a:off x="4300" y="2369"/>
                <a:ext cx="84" cy="84"/>
                <a:chOff x="5010" y="11310"/>
                <a:chExt cx="210" cy="210"/>
              </a:xfrm>
            </p:grpSpPr>
            <p:sp>
              <p:nvSpPr>
                <p:cNvPr id="234" name="Oval 5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5" name="Oval 5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5" name="Group 533"/>
              <p:cNvGrpSpPr>
                <a:grpSpLocks/>
              </p:cNvGrpSpPr>
              <p:nvPr/>
            </p:nvGrpSpPr>
            <p:grpSpPr bwMode="auto">
              <a:xfrm>
                <a:off x="4578" y="2369"/>
                <a:ext cx="84" cy="84"/>
                <a:chOff x="5010" y="11310"/>
                <a:chExt cx="210" cy="210"/>
              </a:xfrm>
            </p:grpSpPr>
            <p:sp>
              <p:nvSpPr>
                <p:cNvPr id="232" name="Oval 5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3" name="Oval 5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6" name="Group 536"/>
              <p:cNvGrpSpPr>
                <a:grpSpLocks/>
              </p:cNvGrpSpPr>
              <p:nvPr/>
            </p:nvGrpSpPr>
            <p:grpSpPr bwMode="auto">
              <a:xfrm>
                <a:off x="4856" y="2369"/>
                <a:ext cx="84" cy="84"/>
                <a:chOff x="5010" y="11310"/>
                <a:chExt cx="210" cy="210"/>
              </a:xfrm>
            </p:grpSpPr>
            <p:sp>
              <p:nvSpPr>
                <p:cNvPr id="230" name="Oval 5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1" name="Oval 5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7" name="Group 539"/>
              <p:cNvGrpSpPr>
                <a:grpSpLocks/>
              </p:cNvGrpSpPr>
              <p:nvPr/>
            </p:nvGrpSpPr>
            <p:grpSpPr bwMode="auto">
              <a:xfrm>
                <a:off x="3188" y="2369"/>
                <a:ext cx="84" cy="84"/>
                <a:chOff x="5010" y="11310"/>
                <a:chExt cx="210" cy="210"/>
              </a:xfrm>
            </p:grpSpPr>
            <p:sp>
              <p:nvSpPr>
                <p:cNvPr id="228" name="Oval 5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29" name="Oval 5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212" name="Rectangle 396"/>
            <p:cNvSpPr>
              <a:spLocks noChangeArrowheads="1"/>
            </p:cNvSpPr>
            <p:nvPr/>
          </p:nvSpPr>
          <p:spPr bwMode="auto">
            <a:xfrm>
              <a:off x="4040176" y="4279900"/>
              <a:ext cx="176213" cy="436562"/>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213" name="Text Box 547"/>
            <p:cNvSpPr txBox="1">
              <a:spLocks noChangeArrowheads="1"/>
            </p:cNvSpPr>
            <p:nvPr/>
          </p:nvSpPr>
          <p:spPr bwMode="auto">
            <a:xfrm>
              <a:off x="6013315" y="4805486"/>
              <a:ext cx="354013"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C</a:t>
              </a:r>
            </a:p>
          </p:txBody>
        </p:sp>
        <p:sp>
          <p:nvSpPr>
            <p:cNvPr id="214" name="Rectangle 213"/>
            <p:cNvSpPr/>
            <p:nvPr/>
          </p:nvSpPr>
          <p:spPr bwMode="auto">
            <a:xfrm>
              <a:off x="4328545" y="3835730"/>
              <a:ext cx="3325091" cy="1365662"/>
            </a:xfrm>
            <a:prstGeom prst="rect">
              <a:avLst/>
            </a:prstGeom>
            <a:noFill/>
            <a:ln w="12700" cap="flat" cmpd="sng" algn="ctr">
              <a:solidFill>
                <a:schemeClr val="bg2"/>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15" name="Straight Arrow Connector 214"/>
            <p:cNvCxnSpPr/>
            <p:nvPr/>
          </p:nvCxnSpPr>
          <p:spPr bwMode="auto">
            <a:xfrm>
              <a:off x="5991089" y="5213268"/>
              <a:ext cx="451263"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216" name="Straight Arrow Connector 215"/>
            <p:cNvCxnSpPr/>
            <p:nvPr/>
          </p:nvCxnSpPr>
          <p:spPr bwMode="auto">
            <a:xfrm>
              <a:off x="7946560" y="530134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18" name="Text Box 10"/>
            <p:cNvSpPr txBox="1">
              <a:spLocks noChangeArrowheads="1"/>
            </p:cNvSpPr>
            <p:nvPr/>
          </p:nvSpPr>
          <p:spPr bwMode="auto">
            <a:xfrm>
              <a:off x="8534842" y="5101970"/>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cxnSp>
          <p:nvCxnSpPr>
            <p:cNvPr id="219" name="Straight Arrow Connector 218"/>
            <p:cNvCxnSpPr/>
            <p:nvPr/>
          </p:nvCxnSpPr>
          <p:spPr bwMode="auto">
            <a:xfrm rot="16200000">
              <a:off x="3853532" y="312421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20" name="Text Box 10"/>
            <p:cNvSpPr txBox="1">
              <a:spLocks noChangeArrowheads="1"/>
            </p:cNvSpPr>
            <p:nvPr/>
          </p:nvSpPr>
          <p:spPr bwMode="auto">
            <a:xfrm>
              <a:off x="3951957" y="2413214"/>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y</a:t>
              </a:r>
              <a:endParaRPr lang="en-US" baseline="-25000" dirty="0">
                <a:solidFill>
                  <a:schemeClr val="bg2"/>
                </a:solidFill>
              </a:endParaRPr>
            </a:p>
          </p:txBody>
        </p:sp>
        <p:sp>
          <p:nvSpPr>
            <p:cNvPr id="174" name="Line 399"/>
            <p:cNvSpPr>
              <a:spLocks noChangeShapeType="1"/>
            </p:cNvSpPr>
            <p:nvPr/>
          </p:nvSpPr>
          <p:spPr bwMode="auto">
            <a:xfrm>
              <a:off x="7766039" y="4589463"/>
              <a:ext cx="233363" cy="0"/>
            </a:xfrm>
            <a:prstGeom prst="line">
              <a:avLst/>
            </a:prstGeom>
            <a:noFill/>
            <a:ln w="28575">
              <a:solidFill>
                <a:schemeClr val="bg2"/>
              </a:solidFill>
              <a:round/>
              <a:headEnd type="none" w="sm" len="sm"/>
              <a:tailEnd type="none" w="sm" len="sm"/>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2355234" y="0"/>
            <a:ext cx="4189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46978" name="Object 162"/>
          <p:cNvGraphicFramePr>
            <a:graphicFrameLocks noChangeAspect="1"/>
          </p:cNvGraphicFramePr>
          <p:nvPr/>
        </p:nvGraphicFramePr>
        <p:xfrm>
          <a:off x="925513" y="2082800"/>
          <a:ext cx="5064125" cy="941388"/>
        </p:xfrm>
        <a:graphic>
          <a:graphicData uri="http://schemas.openxmlformats.org/presentationml/2006/ole">
            <p:oleObj spid="_x0000_s546978" name="Equation" r:id="rId4" imgW="2590560" imgH="482400" progId="Equation.DSMT4">
              <p:embed/>
            </p:oleObj>
          </a:graphicData>
        </a:graphic>
      </p:graphicFrame>
      <p:graphicFrame>
        <p:nvGraphicFramePr>
          <p:cNvPr id="546979" name="Object 163"/>
          <p:cNvGraphicFramePr>
            <a:graphicFrameLocks noChangeAspect="1"/>
          </p:cNvGraphicFramePr>
          <p:nvPr/>
        </p:nvGraphicFramePr>
        <p:xfrm>
          <a:off x="928337" y="1368735"/>
          <a:ext cx="4765675" cy="593725"/>
        </p:xfrm>
        <a:graphic>
          <a:graphicData uri="http://schemas.openxmlformats.org/presentationml/2006/ole">
            <p:oleObj spid="_x0000_s546979" name="Equation" r:id="rId5" imgW="2438280" imgH="304560" progId="Equation.DSMT4">
              <p:embed/>
            </p:oleObj>
          </a:graphicData>
        </a:graphic>
      </p:graphicFrame>
      <p:sp>
        <p:nvSpPr>
          <p:cNvPr id="546981" name="Text Box 165"/>
          <p:cNvSpPr txBox="1">
            <a:spLocks noChangeArrowheads="1"/>
          </p:cNvSpPr>
          <p:nvPr/>
        </p:nvSpPr>
        <p:spPr bwMode="auto">
          <a:xfrm>
            <a:off x="255564" y="858601"/>
            <a:ext cx="29622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For the top wire we have</a:t>
            </a:r>
          </a:p>
        </p:txBody>
      </p:sp>
      <p:sp>
        <p:nvSpPr>
          <p:cNvPr id="546982" name="Text Box 166"/>
          <p:cNvSpPr txBox="1">
            <a:spLocks noChangeArrowheads="1"/>
          </p:cNvSpPr>
          <p:nvPr/>
        </p:nvSpPr>
        <p:spPr bwMode="auto">
          <a:xfrm>
            <a:off x="330200" y="3287713"/>
            <a:ext cx="91916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546983" name="Object 167"/>
          <p:cNvGraphicFramePr>
            <a:graphicFrameLocks noChangeAspect="1"/>
          </p:cNvGraphicFramePr>
          <p:nvPr/>
        </p:nvGraphicFramePr>
        <p:xfrm>
          <a:off x="595313" y="5740400"/>
          <a:ext cx="2060575" cy="444500"/>
        </p:xfrm>
        <a:graphic>
          <a:graphicData uri="http://schemas.openxmlformats.org/presentationml/2006/ole">
            <p:oleObj spid="_x0000_s546983" name="Equation" r:id="rId6" imgW="1054080" imgH="228600" progId="Equation.DSMT4">
              <p:embed/>
            </p:oleObj>
          </a:graphicData>
        </a:graphic>
      </p:graphicFrame>
      <p:sp>
        <p:nvSpPr>
          <p:cNvPr id="169" name="Slide Number Placeholder 168"/>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55</a:t>
            </a:fld>
            <a:endParaRPr lang="en-US" kern="0" dirty="0" smtClean="0"/>
          </a:p>
        </p:txBody>
      </p:sp>
      <p:graphicFrame>
        <p:nvGraphicFramePr>
          <p:cNvPr id="546985" name="Object 169"/>
          <p:cNvGraphicFramePr>
            <a:graphicFrameLocks noChangeAspect="1"/>
          </p:cNvGraphicFramePr>
          <p:nvPr/>
        </p:nvGraphicFramePr>
        <p:xfrm>
          <a:off x="6396842" y="2805876"/>
          <a:ext cx="1089025" cy="474663"/>
        </p:xfrm>
        <a:graphic>
          <a:graphicData uri="http://schemas.openxmlformats.org/presentationml/2006/ole">
            <p:oleObj spid="_x0000_s546985" name="Equation" r:id="rId7" imgW="583920" imgH="253800" progId="Equation.DSMT4">
              <p:embed/>
            </p:oleObj>
          </a:graphicData>
        </a:graphic>
      </p:graphicFrame>
      <p:graphicFrame>
        <p:nvGraphicFramePr>
          <p:cNvPr id="546987" name="Object 171"/>
          <p:cNvGraphicFramePr>
            <a:graphicFrameLocks noChangeAspect="1"/>
          </p:cNvGraphicFramePr>
          <p:nvPr/>
        </p:nvGraphicFramePr>
        <p:xfrm>
          <a:off x="204189" y="3877686"/>
          <a:ext cx="3325813" cy="766762"/>
        </p:xfrm>
        <a:graphic>
          <a:graphicData uri="http://schemas.openxmlformats.org/presentationml/2006/ole">
            <p:oleObj spid="_x0000_s546987" name="Equation" r:id="rId8" imgW="1701720" imgH="393480" progId="Equation.DSMT4">
              <p:embed/>
            </p:oleObj>
          </a:graphicData>
        </a:graphic>
      </p:graphicFrame>
      <p:sp>
        <p:nvSpPr>
          <p:cNvPr id="170" name="Down Arrow 169"/>
          <p:cNvSpPr/>
          <p:nvPr/>
        </p:nvSpPr>
        <p:spPr bwMode="auto">
          <a:xfrm>
            <a:off x="1377538" y="4809506"/>
            <a:ext cx="368135" cy="581891"/>
          </a:xfrm>
          <a:prstGeom prst="down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68" name="Group 167"/>
          <p:cNvGrpSpPr/>
          <p:nvPr/>
        </p:nvGrpSpPr>
        <p:grpSpPr>
          <a:xfrm>
            <a:off x="2890372" y="3088116"/>
            <a:ext cx="6025016" cy="3614299"/>
            <a:chOff x="2868601" y="2326126"/>
            <a:chExt cx="6025016" cy="3614299"/>
          </a:xfrm>
        </p:grpSpPr>
        <p:sp>
          <p:nvSpPr>
            <p:cNvPr id="171" name="Rectangle 391"/>
            <p:cNvSpPr>
              <a:spLocks noChangeArrowheads="1"/>
            </p:cNvSpPr>
            <p:nvPr/>
          </p:nvSpPr>
          <p:spPr bwMode="auto">
            <a:xfrm>
              <a:off x="4119551" y="4132263"/>
              <a:ext cx="142875" cy="361950"/>
            </a:xfrm>
            <a:prstGeom prst="rect">
              <a:avLst/>
            </a:prstGeom>
            <a:noFill/>
            <a:ln w="9525">
              <a:noFill/>
              <a:miter lim="800000"/>
              <a:headEnd/>
              <a:tailEnd/>
            </a:ln>
            <a:effectLst/>
          </p:spPr>
          <p:txBody>
            <a:bodyPr/>
            <a:lstStyle/>
            <a:p>
              <a:endParaRPr lang="en-US"/>
            </a:p>
          </p:txBody>
        </p:sp>
        <p:sp>
          <p:nvSpPr>
            <p:cNvPr id="172" name="Text Box 392"/>
            <p:cNvSpPr txBox="1">
              <a:spLocks noChangeArrowheads="1"/>
            </p:cNvSpPr>
            <p:nvPr/>
          </p:nvSpPr>
          <p:spPr bwMode="auto">
            <a:xfrm>
              <a:off x="8080364" y="4279900"/>
              <a:ext cx="606425" cy="436562"/>
            </a:xfrm>
            <a:prstGeom prst="rect">
              <a:avLst/>
            </a:prstGeom>
            <a:noFill/>
            <a:ln w="9525">
              <a:noFill/>
              <a:miter lim="800000"/>
              <a:headEnd/>
              <a:tailEnd/>
            </a:ln>
            <a:effectLst/>
          </p:spPr>
          <p:txBody>
            <a:bodyPr/>
            <a:lstStyle/>
            <a:p>
              <a:r>
                <a:rPr lang="en-US" i="1">
                  <a:solidFill>
                    <a:schemeClr val="bg2"/>
                  </a:solidFill>
                  <a:latin typeface="Times New Roman" pitchFamily="18" charset="0"/>
                </a:rPr>
                <a:t>V</a:t>
              </a:r>
              <a:r>
                <a:rPr lang="en-US" baseline="-25000">
                  <a:solidFill>
                    <a:schemeClr val="bg2"/>
                  </a:solidFill>
                  <a:latin typeface="Times New Roman" pitchFamily="18" charset="0"/>
                </a:rPr>
                <a:t>0</a:t>
              </a:r>
              <a:endParaRPr lang="en-US" baseline="-25000">
                <a:solidFill>
                  <a:schemeClr val="bg2"/>
                </a:solidFill>
              </a:endParaRPr>
            </a:p>
          </p:txBody>
        </p:sp>
        <p:sp>
          <p:nvSpPr>
            <p:cNvPr id="173" name="Text Box 393"/>
            <p:cNvSpPr txBox="1">
              <a:spLocks noChangeArrowheads="1"/>
            </p:cNvSpPr>
            <p:nvPr/>
          </p:nvSpPr>
          <p:spPr bwMode="auto">
            <a:xfrm>
              <a:off x="2868601" y="4287838"/>
              <a:ext cx="1230313" cy="371475"/>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174" name="Text Box 394"/>
            <p:cNvSpPr txBox="1">
              <a:spLocks noChangeArrowheads="1"/>
            </p:cNvSpPr>
            <p:nvPr/>
          </p:nvSpPr>
          <p:spPr bwMode="auto">
            <a:xfrm>
              <a:off x="8334364" y="407035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5" name="Text Box 395"/>
            <p:cNvSpPr txBox="1">
              <a:spLocks noChangeArrowheads="1"/>
            </p:cNvSpPr>
            <p:nvPr/>
          </p:nvSpPr>
          <p:spPr bwMode="auto">
            <a:xfrm>
              <a:off x="8348651" y="4518025"/>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6" name="Rectangle 397"/>
            <p:cNvSpPr>
              <a:spLocks noChangeArrowheads="1"/>
            </p:cNvSpPr>
            <p:nvPr/>
          </p:nvSpPr>
          <p:spPr bwMode="auto">
            <a:xfrm>
              <a:off x="7699364" y="4497388"/>
              <a:ext cx="354013" cy="109537"/>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7" name="Line 398"/>
            <p:cNvSpPr>
              <a:spLocks noChangeShapeType="1"/>
            </p:cNvSpPr>
            <p:nvPr/>
          </p:nvSpPr>
          <p:spPr bwMode="auto">
            <a:xfrm>
              <a:off x="7681901" y="4452938"/>
              <a:ext cx="395288"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78" name="Line 399"/>
            <p:cNvSpPr>
              <a:spLocks noChangeShapeType="1"/>
            </p:cNvSpPr>
            <p:nvPr/>
          </p:nvSpPr>
          <p:spPr bwMode="auto">
            <a:xfrm>
              <a:off x="7766039" y="4589463"/>
              <a:ext cx="233363"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79" name="Text Box 400"/>
            <p:cNvSpPr txBox="1">
              <a:spLocks noChangeArrowheads="1"/>
            </p:cNvSpPr>
            <p:nvPr/>
          </p:nvSpPr>
          <p:spPr bwMode="auto">
            <a:xfrm>
              <a:off x="6054714" y="2835275"/>
              <a:ext cx="1231900" cy="369887"/>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hlink"/>
                  </a:solidFill>
                </a:rPr>
                <a:t>Velocity </a:t>
              </a:r>
              <a:r>
                <a:rPr lang="en-US" i="1" dirty="0">
                  <a:solidFill>
                    <a:schemeClr val="hlink"/>
                  </a:solidFill>
                  <a:latin typeface="Times New Roman" pitchFamily="18" charset="0"/>
                </a:rPr>
                <a:t>v</a:t>
              </a:r>
              <a:r>
                <a:rPr lang="en-US" baseline="-25000" dirty="0">
                  <a:solidFill>
                    <a:schemeClr val="hlink"/>
                  </a:solidFill>
                  <a:latin typeface="+mn-lt"/>
                </a:rPr>
                <a:t>0</a:t>
              </a:r>
            </a:p>
          </p:txBody>
        </p:sp>
        <p:sp>
          <p:nvSpPr>
            <p:cNvPr id="180" name="Line 401"/>
            <p:cNvSpPr>
              <a:spLocks noChangeShapeType="1"/>
            </p:cNvSpPr>
            <p:nvPr/>
          </p:nvSpPr>
          <p:spPr bwMode="auto">
            <a:xfrm>
              <a:off x="3932226" y="3686175"/>
              <a:ext cx="4160838" cy="0"/>
            </a:xfrm>
            <a:prstGeom prst="line">
              <a:avLst/>
            </a:prstGeom>
            <a:noFill/>
            <a:ln w="57150">
              <a:solidFill>
                <a:schemeClr val="tx2">
                  <a:lumMod val="75000"/>
                </a:schemeClr>
              </a:solidFill>
              <a:round/>
              <a:headEnd type="none" w="sm" len="sm"/>
              <a:tailEnd type="none" w="sm" len="sm"/>
            </a:ln>
            <a:effectLst/>
          </p:spPr>
          <p:txBody>
            <a:bodyPr wrap="none"/>
            <a:lstStyle/>
            <a:p>
              <a:endParaRPr lang="en-US"/>
            </a:p>
          </p:txBody>
        </p:sp>
        <p:sp>
          <p:nvSpPr>
            <p:cNvPr id="181" name="Line 402"/>
            <p:cNvSpPr>
              <a:spLocks noChangeShapeType="1"/>
            </p:cNvSpPr>
            <p:nvPr/>
          </p:nvSpPr>
          <p:spPr bwMode="auto">
            <a:xfrm flipV="1">
              <a:off x="4140189" y="2959100"/>
              <a:ext cx="0" cy="132397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2" name="Line 403"/>
            <p:cNvSpPr>
              <a:spLocks noChangeShapeType="1"/>
            </p:cNvSpPr>
            <p:nvPr/>
          </p:nvSpPr>
          <p:spPr bwMode="auto">
            <a:xfrm flipV="1">
              <a:off x="7881926" y="2652713"/>
              <a:ext cx="0" cy="177482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3" name="Line 404"/>
            <p:cNvSpPr>
              <a:spLocks noChangeShapeType="1"/>
            </p:cNvSpPr>
            <p:nvPr/>
          </p:nvSpPr>
          <p:spPr bwMode="auto">
            <a:xfrm flipV="1">
              <a:off x="7885101" y="4579938"/>
              <a:ext cx="0" cy="74930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4" name="Text Box 405"/>
            <p:cNvSpPr txBox="1">
              <a:spLocks noChangeArrowheads="1"/>
            </p:cNvSpPr>
            <p:nvPr/>
          </p:nvSpPr>
          <p:spPr bwMode="auto">
            <a:xfrm>
              <a:off x="5938826" y="5573713"/>
              <a:ext cx="311150" cy="366712"/>
            </a:xfrm>
            <a:prstGeom prst="rect">
              <a:avLst/>
            </a:prstGeom>
            <a:noFill/>
            <a:ln w="12700">
              <a:noFill/>
              <a:miter lim="800000"/>
              <a:headEnd type="none" w="sm" len="sm"/>
              <a:tailEnd type="none" w="sm" len="sm"/>
            </a:ln>
            <a:effectLst/>
          </p:spPr>
          <p:txBody>
            <a:bodyPr wrap="none">
              <a:spAutoFit/>
            </a:bodyPr>
            <a:lstStyle/>
            <a:p>
              <a:r>
                <a:rPr lang="en-US" i="1">
                  <a:solidFill>
                    <a:schemeClr val="bg2"/>
                  </a:solidFill>
                  <a:latin typeface="Times New Roman" pitchFamily="18" charset="0"/>
                </a:rPr>
                <a:t>L</a:t>
              </a:r>
              <a:endParaRPr lang="en-US" i="1" baseline="-25000">
                <a:solidFill>
                  <a:schemeClr val="bg2"/>
                </a:solidFill>
                <a:latin typeface="Times New Roman" pitchFamily="18" charset="0"/>
              </a:endParaRPr>
            </a:p>
          </p:txBody>
        </p:sp>
        <p:sp>
          <p:nvSpPr>
            <p:cNvPr id="185" name="Line 406"/>
            <p:cNvSpPr>
              <a:spLocks noChangeShapeType="1"/>
            </p:cNvSpPr>
            <p:nvPr/>
          </p:nvSpPr>
          <p:spPr bwMode="auto">
            <a:xfrm flipV="1">
              <a:off x="4176701" y="5486400"/>
              <a:ext cx="3671888" cy="1587"/>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186" name="Line 407"/>
            <p:cNvSpPr>
              <a:spLocks noChangeShapeType="1"/>
            </p:cNvSpPr>
            <p:nvPr/>
          </p:nvSpPr>
          <p:spPr bwMode="auto">
            <a:xfrm>
              <a:off x="4140189" y="5324475"/>
              <a:ext cx="3738563" cy="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7" name="Line 408"/>
            <p:cNvSpPr>
              <a:spLocks noChangeShapeType="1"/>
            </p:cNvSpPr>
            <p:nvPr/>
          </p:nvSpPr>
          <p:spPr bwMode="auto">
            <a:xfrm>
              <a:off x="4138601" y="4710113"/>
              <a:ext cx="0" cy="614362"/>
            </a:xfrm>
            <a:prstGeom prst="line">
              <a:avLst/>
            </a:prstGeom>
            <a:noFill/>
            <a:ln w="19050">
              <a:solidFill>
                <a:srgbClr val="FF9900"/>
              </a:solidFill>
              <a:round/>
              <a:headEnd type="none" w="sm" len="sm"/>
              <a:tailEnd type="none" w="sm" len="sm"/>
            </a:ln>
            <a:effectLst/>
          </p:spPr>
          <p:txBody>
            <a:bodyPr wrap="none"/>
            <a:lstStyle/>
            <a:p>
              <a:endParaRPr lang="en-US"/>
            </a:p>
          </p:txBody>
        </p:sp>
        <p:grpSp>
          <p:nvGrpSpPr>
            <p:cNvPr id="188" name="Group 497"/>
            <p:cNvGrpSpPr>
              <a:grpSpLocks/>
            </p:cNvGrpSpPr>
            <p:nvPr/>
          </p:nvGrpSpPr>
          <p:grpSpPr bwMode="auto">
            <a:xfrm>
              <a:off x="4603739" y="3759200"/>
              <a:ext cx="2781300" cy="134937"/>
              <a:chOff x="3188" y="2368"/>
              <a:chExt cx="1752" cy="85"/>
            </a:xfrm>
          </p:grpSpPr>
          <p:grpSp>
            <p:nvGrpSpPr>
              <p:cNvPr id="309" name="Group 409"/>
              <p:cNvGrpSpPr>
                <a:grpSpLocks/>
              </p:cNvGrpSpPr>
              <p:nvPr/>
            </p:nvGrpSpPr>
            <p:grpSpPr bwMode="auto">
              <a:xfrm>
                <a:off x="3466" y="2368"/>
                <a:ext cx="84" cy="84"/>
                <a:chOff x="5010" y="11310"/>
                <a:chExt cx="210" cy="210"/>
              </a:xfrm>
            </p:grpSpPr>
            <p:sp>
              <p:nvSpPr>
                <p:cNvPr id="484" name="Oval 41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5" name="Oval 41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0" name="Group 412"/>
              <p:cNvGrpSpPr>
                <a:grpSpLocks/>
              </p:cNvGrpSpPr>
              <p:nvPr/>
            </p:nvGrpSpPr>
            <p:grpSpPr bwMode="auto">
              <a:xfrm>
                <a:off x="3744" y="2368"/>
                <a:ext cx="84" cy="84"/>
                <a:chOff x="5010" y="11310"/>
                <a:chExt cx="210" cy="210"/>
              </a:xfrm>
            </p:grpSpPr>
            <p:sp>
              <p:nvSpPr>
                <p:cNvPr id="482" name="Oval 41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3" name="Oval 41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1" name="Group 415"/>
              <p:cNvGrpSpPr>
                <a:grpSpLocks/>
              </p:cNvGrpSpPr>
              <p:nvPr/>
            </p:nvGrpSpPr>
            <p:grpSpPr bwMode="auto">
              <a:xfrm>
                <a:off x="4022" y="2369"/>
                <a:ext cx="84" cy="84"/>
                <a:chOff x="5010" y="11310"/>
                <a:chExt cx="210" cy="210"/>
              </a:xfrm>
            </p:grpSpPr>
            <p:sp>
              <p:nvSpPr>
                <p:cNvPr id="324" name="Oval 41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1" name="Oval 41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2" name="Group 418"/>
              <p:cNvGrpSpPr>
                <a:grpSpLocks/>
              </p:cNvGrpSpPr>
              <p:nvPr/>
            </p:nvGrpSpPr>
            <p:grpSpPr bwMode="auto">
              <a:xfrm>
                <a:off x="4300" y="2369"/>
                <a:ext cx="84" cy="84"/>
                <a:chOff x="5010" y="11310"/>
                <a:chExt cx="210" cy="210"/>
              </a:xfrm>
            </p:grpSpPr>
            <p:sp>
              <p:nvSpPr>
                <p:cNvPr id="322" name="Oval 41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3" name="Oval 42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3" name="Group 421"/>
              <p:cNvGrpSpPr>
                <a:grpSpLocks/>
              </p:cNvGrpSpPr>
              <p:nvPr/>
            </p:nvGrpSpPr>
            <p:grpSpPr bwMode="auto">
              <a:xfrm>
                <a:off x="4578" y="2369"/>
                <a:ext cx="84" cy="84"/>
                <a:chOff x="5010" y="11310"/>
                <a:chExt cx="210" cy="210"/>
              </a:xfrm>
            </p:grpSpPr>
            <p:sp>
              <p:nvSpPr>
                <p:cNvPr id="320" name="Oval 4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1" name="Oval 4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4" name="Group 424"/>
              <p:cNvGrpSpPr>
                <a:grpSpLocks/>
              </p:cNvGrpSpPr>
              <p:nvPr/>
            </p:nvGrpSpPr>
            <p:grpSpPr bwMode="auto">
              <a:xfrm>
                <a:off x="4856" y="2369"/>
                <a:ext cx="84" cy="84"/>
                <a:chOff x="5010" y="11310"/>
                <a:chExt cx="210" cy="210"/>
              </a:xfrm>
            </p:grpSpPr>
            <p:sp>
              <p:nvSpPr>
                <p:cNvPr id="318" name="Oval 4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9" name="Oval 4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5" name="Group 427"/>
              <p:cNvGrpSpPr>
                <a:grpSpLocks/>
              </p:cNvGrpSpPr>
              <p:nvPr/>
            </p:nvGrpSpPr>
            <p:grpSpPr bwMode="auto">
              <a:xfrm>
                <a:off x="3188" y="2369"/>
                <a:ext cx="84" cy="84"/>
                <a:chOff x="5010" y="11310"/>
                <a:chExt cx="210" cy="210"/>
              </a:xfrm>
            </p:grpSpPr>
            <p:sp>
              <p:nvSpPr>
                <p:cNvPr id="316" name="Oval 4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7" name="Oval 4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189" name="Group 430"/>
            <p:cNvGrpSpPr>
              <a:grpSpLocks/>
            </p:cNvGrpSpPr>
            <p:nvPr/>
          </p:nvGrpSpPr>
          <p:grpSpPr bwMode="auto">
            <a:xfrm>
              <a:off x="5045064" y="4025900"/>
              <a:ext cx="133350" cy="133350"/>
              <a:chOff x="5010" y="11310"/>
              <a:chExt cx="210" cy="210"/>
            </a:xfrm>
          </p:grpSpPr>
          <p:sp>
            <p:nvSpPr>
              <p:cNvPr id="307" name="Oval 4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8" name="Oval 4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0" name="Group 433"/>
            <p:cNvGrpSpPr>
              <a:grpSpLocks/>
            </p:cNvGrpSpPr>
            <p:nvPr/>
          </p:nvGrpSpPr>
          <p:grpSpPr bwMode="auto">
            <a:xfrm>
              <a:off x="5486389" y="4025900"/>
              <a:ext cx="133350" cy="133350"/>
              <a:chOff x="5010" y="11310"/>
              <a:chExt cx="210" cy="210"/>
            </a:xfrm>
          </p:grpSpPr>
          <p:sp>
            <p:nvSpPr>
              <p:cNvPr id="305" name="Oval 4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6" name="Oval 4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1" name="Group 436"/>
            <p:cNvGrpSpPr>
              <a:grpSpLocks/>
            </p:cNvGrpSpPr>
            <p:nvPr/>
          </p:nvGrpSpPr>
          <p:grpSpPr bwMode="auto">
            <a:xfrm>
              <a:off x="5927714" y="4027488"/>
              <a:ext cx="133350" cy="133350"/>
              <a:chOff x="5010" y="11310"/>
              <a:chExt cx="210" cy="210"/>
            </a:xfrm>
          </p:grpSpPr>
          <p:sp>
            <p:nvSpPr>
              <p:cNvPr id="303" name="Oval 4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4" name="Oval 4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2" name="Group 439"/>
            <p:cNvGrpSpPr>
              <a:grpSpLocks/>
            </p:cNvGrpSpPr>
            <p:nvPr/>
          </p:nvGrpSpPr>
          <p:grpSpPr bwMode="auto">
            <a:xfrm>
              <a:off x="6369039" y="4027488"/>
              <a:ext cx="133350" cy="133350"/>
              <a:chOff x="5010" y="11310"/>
              <a:chExt cx="210" cy="210"/>
            </a:xfrm>
          </p:grpSpPr>
          <p:sp>
            <p:nvSpPr>
              <p:cNvPr id="301" name="Oval 4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2" name="Oval 4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3" name="Group 442"/>
            <p:cNvGrpSpPr>
              <a:grpSpLocks/>
            </p:cNvGrpSpPr>
            <p:nvPr/>
          </p:nvGrpSpPr>
          <p:grpSpPr bwMode="auto">
            <a:xfrm>
              <a:off x="6810364" y="4027488"/>
              <a:ext cx="133350" cy="133350"/>
              <a:chOff x="5010" y="11310"/>
              <a:chExt cx="210" cy="210"/>
            </a:xfrm>
          </p:grpSpPr>
          <p:sp>
            <p:nvSpPr>
              <p:cNvPr id="299" name="Oval 44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0" name="Oval 44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4" name="Group 445"/>
            <p:cNvGrpSpPr>
              <a:grpSpLocks/>
            </p:cNvGrpSpPr>
            <p:nvPr/>
          </p:nvGrpSpPr>
          <p:grpSpPr bwMode="auto">
            <a:xfrm>
              <a:off x="7251689" y="4027488"/>
              <a:ext cx="133350" cy="133350"/>
              <a:chOff x="5010" y="11310"/>
              <a:chExt cx="210" cy="210"/>
            </a:xfrm>
          </p:grpSpPr>
          <p:sp>
            <p:nvSpPr>
              <p:cNvPr id="297" name="Oval 44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8" name="Oval 44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5" name="Group 448"/>
            <p:cNvGrpSpPr>
              <a:grpSpLocks/>
            </p:cNvGrpSpPr>
            <p:nvPr/>
          </p:nvGrpSpPr>
          <p:grpSpPr bwMode="auto">
            <a:xfrm>
              <a:off x="4603739" y="4027488"/>
              <a:ext cx="133350" cy="133350"/>
              <a:chOff x="5010" y="11310"/>
              <a:chExt cx="210" cy="210"/>
            </a:xfrm>
          </p:grpSpPr>
          <p:sp>
            <p:nvSpPr>
              <p:cNvPr id="295" name="Oval 44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6" name="Oval 45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6" name="Group 451"/>
            <p:cNvGrpSpPr>
              <a:grpSpLocks/>
            </p:cNvGrpSpPr>
            <p:nvPr/>
          </p:nvGrpSpPr>
          <p:grpSpPr bwMode="auto">
            <a:xfrm>
              <a:off x="5045064" y="4292600"/>
              <a:ext cx="133350" cy="133350"/>
              <a:chOff x="5010" y="11310"/>
              <a:chExt cx="210" cy="210"/>
            </a:xfrm>
          </p:grpSpPr>
          <p:sp>
            <p:nvSpPr>
              <p:cNvPr id="293" name="Oval 45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4" name="Oval 45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7" name="Group 454"/>
            <p:cNvGrpSpPr>
              <a:grpSpLocks/>
            </p:cNvGrpSpPr>
            <p:nvPr/>
          </p:nvGrpSpPr>
          <p:grpSpPr bwMode="auto">
            <a:xfrm>
              <a:off x="5486389" y="4292600"/>
              <a:ext cx="133350" cy="133350"/>
              <a:chOff x="5010" y="11310"/>
              <a:chExt cx="210" cy="210"/>
            </a:xfrm>
          </p:grpSpPr>
          <p:sp>
            <p:nvSpPr>
              <p:cNvPr id="291" name="Oval 45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2" name="Oval 45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8" name="Group 457"/>
            <p:cNvGrpSpPr>
              <a:grpSpLocks/>
            </p:cNvGrpSpPr>
            <p:nvPr/>
          </p:nvGrpSpPr>
          <p:grpSpPr bwMode="auto">
            <a:xfrm>
              <a:off x="5927714" y="4294188"/>
              <a:ext cx="133350" cy="133350"/>
              <a:chOff x="5010" y="11310"/>
              <a:chExt cx="210" cy="210"/>
            </a:xfrm>
          </p:grpSpPr>
          <p:sp>
            <p:nvSpPr>
              <p:cNvPr id="289" name="Oval 45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0" name="Oval 45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9" name="Group 460"/>
            <p:cNvGrpSpPr>
              <a:grpSpLocks/>
            </p:cNvGrpSpPr>
            <p:nvPr/>
          </p:nvGrpSpPr>
          <p:grpSpPr bwMode="auto">
            <a:xfrm>
              <a:off x="6369039" y="4294188"/>
              <a:ext cx="133350" cy="133350"/>
              <a:chOff x="5010" y="11310"/>
              <a:chExt cx="210" cy="210"/>
            </a:xfrm>
          </p:grpSpPr>
          <p:sp>
            <p:nvSpPr>
              <p:cNvPr id="287" name="Oval 46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8" name="Oval 46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0" name="Group 463"/>
            <p:cNvGrpSpPr>
              <a:grpSpLocks/>
            </p:cNvGrpSpPr>
            <p:nvPr/>
          </p:nvGrpSpPr>
          <p:grpSpPr bwMode="auto">
            <a:xfrm>
              <a:off x="6810364" y="4294188"/>
              <a:ext cx="133350" cy="133350"/>
              <a:chOff x="5010" y="11310"/>
              <a:chExt cx="210" cy="210"/>
            </a:xfrm>
          </p:grpSpPr>
          <p:sp>
            <p:nvSpPr>
              <p:cNvPr id="285" name="Oval 46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6" name="Oval 46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1" name="Group 466"/>
            <p:cNvGrpSpPr>
              <a:grpSpLocks/>
            </p:cNvGrpSpPr>
            <p:nvPr/>
          </p:nvGrpSpPr>
          <p:grpSpPr bwMode="auto">
            <a:xfrm>
              <a:off x="7251689" y="4294188"/>
              <a:ext cx="133350" cy="133350"/>
              <a:chOff x="5010" y="11310"/>
              <a:chExt cx="210" cy="210"/>
            </a:xfrm>
          </p:grpSpPr>
          <p:sp>
            <p:nvSpPr>
              <p:cNvPr id="283" name="Oval 4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4" name="Oval 46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2" name="Group 469"/>
            <p:cNvGrpSpPr>
              <a:grpSpLocks/>
            </p:cNvGrpSpPr>
            <p:nvPr/>
          </p:nvGrpSpPr>
          <p:grpSpPr bwMode="auto">
            <a:xfrm>
              <a:off x="4603739" y="4294188"/>
              <a:ext cx="133350" cy="133350"/>
              <a:chOff x="5010" y="11310"/>
              <a:chExt cx="210" cy="210"/>
            </a:xfrm>
          </p:grpSpPr>
          <p:sp>
            <p:nvSpPr>
              <p:cNvPr id="281" name="Oval 47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2" name="Oval 47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3" name="Group 472"/>
            <p:cNvGrpSpPr>
              <a:grpSpLocks/>
            </p:cNvGrpSpPr>
            <p:nvPr/>
          </p:nvGrpSpPr>
          <p:grpSpPr bwMode="auto">
            <a:xfrm>
              <a:off x="5045064" y="4559300"/>
              <a:ext cx="133350" cy="133350"/>
              <a:chOff x="5010" y="11310"/>
              <a:chExt cx="210" cy="210"/>
            </a:xfrm>
          </p:grpSpPr>
          <p:sp>
            <p:nvSpPr>
              <p:cNvPr id="279" name="Oval 47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0" name="Oval 47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4" name="Group 475"/>
            <p:cNvGrpSpPr>
              <a:grpSpLocks/>
            </p:cNvGrpSpPr>
            <p:nvPr/>
          </p:nvGrpSpPr>
          <p:grpSpPr bwMode="auto">
            <a:xfrm>
              <a:off x="5486389" y="4559300"/>
              <a:ext cx="133350" cy="133350"/>
              <a:chOff x="5010" y="11310"/>
              <a:chExt cx="210" cy="210"/>
            </a:xfrm>
          </p:grpSpPr>
          <p:sp>
            <p:nvSpPr>
              <p:cNvPr id="277" name="Oval 47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8" name="Oval 47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5" name="Group 478"/>
            <p:cNvGrpSpPr>
              <a:grpSpLocks/>
            </p:cNvGrpSpPr>
            <p:nvPr/>
          </p:nvGrpSpPr>
          <p:grpSpPr bwMode="auto">
            <a:xfrm>
              <a:off x="5927714" y="4560888"/>
              <a:ext cx="133350" cy="133350"/>
              <a:chOff x="5010" y="11310"/>
              <a:chExt cx="210" cy="210"/>
            </a:xfrm>
          </p:grpSpPr>
          <p:sp>
            <p:nvSpPr>
              <p:cNvPr id="275" name="Oval 47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6" name="Oval 48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6" name="Group 481"/>
            <p:cNvGrpSpPr>
              <a:grpSpLocks/>
            </p:cNvGrpSpPr>
            <p:nvPr/>
          </p:nvGrpSpPr>
          <p:grpSpPr bwMode="auto">
            <a:xfrm>
              <a:off x="6369039" y="4560888"/>
              <a:ext cx="133350" cy="133350"/>
              <a:chOff x="5010" y="11310"/>
              <a:chExt cx="210" cy="210"/>
            </a:xfrm>
          </p:grpSpPr>
          <p:sp>
            <p:nvSpPr>
              <p:cNvPr id="273" name="Oval 48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4" name="Oval 48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7" name="Group 484"/>
            <p:cNvGrpSpPr>
              <a:grpSpLocks/>
            </p:cNvGrpSpPr>
            <p:nvPr/>
          </p:nvGrpSpPr>
          <p:grpSpPr bwMode="auto">
            <a:xfrm>
              <a:off x="6810364" y="4560888"/>
              <a:ext cx="133350" cy="133350"/>
              <a:chOff x="5010" y="11310"/>
              <a:chExt cx="210" cy="210"/>
            </a:xfrm>
          </p:grpSpPr>
          <p:sp>
            <p:nvSpPr>
              <p:cNvPr id="271" name="Oval 48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2" name="Oval 48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8" name="Group 487"/>
            <p:cNvGrpSpPr>
              <a:grpSpLocks/>
            </p:cNvGrpSpPr>
            <p:nvPr/>
          </p:nvGrpSpPr>
          <p:grpSpPr bwMode="auto">
            <a:xfrm>
              <a:off x="7251689" y="4560888"/>
              <a:ext cx="133350" cy="133350"/>
              <a:chOff x="5010" y="11310"/>
              <a:chExt cx="210" cy="210"/>
            </a:xfrm>
          </p:grpSpPr>
          <p:sp>
            <p:nvSpPr>
              <p:cNvPr id="269" name="Oval 48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0" name="Oval 48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9" name="Group 490"/>
            <p:cNvGrpSpPr>
              <a:grpSpLocks/>
            </p:cNvGrpSpPr>
            <p:nvPr/>
          </p:nvGrpSpPr>
          <p:grpSpPr bwMode="auto">
            <a:xfrm>
              <a:off x="4603739" y="4560888"/>
              <a:ext cx="133350" cy="133350"/>
              <a:chOff x="5010" y="11310"/>
              <a:chExt cx="210" cy="210"/>
            </a:xfrm>
          </p:grpSpPr>
          <p:sp>
            <p:nvSpPr>
              <p:cNvPr id="267" name="Oval 49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8" name="Oval 49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sp>
          <p:nvSpPr>
            <p:cNvPr id="210" name="Text Box 493"/>
            <p:cNvSpPr txBox="1">
              <a:spLocks noChangeArrowheads="1"/>
            </p:cNvSpPr>
            <p:nvPr/>
          </p:nvSpPr>
          <p:spPr bwMode="auto">
            <a:xfrm>
              <a:off x="3641714" y="38687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211" name="Text Box 494"/>
            <p:cNvSpPr txBox="1">
              <a:spLocks noChangeArrowheads="1"/>
            </p:cNvSpPr>
            <p:nvPr/>
          </p:nvSpPr>
          <p:spPr bwMode="auto">
            <a:xfrm>
              <a:off x="3659176" y="46815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graphicFrame>
          <p:nvGraphicFramePr>
            <p:cNvPr id="212" name="Object 495"/>
            <p:cNvGraphicFramePr>
              <a:graphicFrameLocks noChangeAspect="1"/>
            </p:cNvGraphicFramePr>
            <p:nvPr/>
          </p:nvGraphicFramePr>
          <p:xfrm>
            <a:off x="3195626" y="3876675"/>
            <a:ext cx="349250" cy="392112"/>
          </p:xfrm>
          <a:graphic>
            <a:graphicData uri="http://schemas.openxmlformats.org/presentationml/2006/ole">
              <p:oleObj spid="_x0000_s546988" name="Equation" r:id="rId9" imgW="203040" imgH="228600" progId="Equation.DSMT4">
                <p:embed/>
              </p:oleObj>
            </a:graphicData>
          </a:graphic>
        </p:graphicFrame>
        <p:sp>
          <p:nvSpPr>
            <p:cNvPr id="213" name="AutoShape 496"/>
            <p:cNvSpPr>
              <a:spLocks noChangeArrowheads="1"/>
            </p:cNvSpPr>
            <p:nvPr/>
          </p:nvSpPr>
          <p:spPr bwMode="auto">
            <a:xfrm rot="16200000">
              <a:off x="5489564" y="3121025"/>
              <a:ext cx="558800" cy="2047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214" name="Group 498"/>
            <p:cNvGrpSpPr>
              <a:grpSpLocks/>
            </p:cNvGrpSpPr>
            <p:nvPr/>
          </p:nvGrpSpPr>
          <p:grpSpPr bwMode="auto">
            <a:xfrm>
              <a:off x="4598976" y="3440113"/>
              <a:ext cx="2781300" cy="134937"/>
              <a:chOff x="3188" y="2368"/>
              <a:chExt cx="1752" cy="85"/>
            </a:xfrm>
          </p:grpSpPr>
          <p:grpSp>
            <p:nvGrpSpPr>
              <p:cNvPr id="246" name="Group 499"/>
              <p:cNvGrpSpPr>
                <a:grpSpLocks/>
              </p:cNvGrpSpPr>
              <p:nvPr/>
            </p:nvGrpSpPr>
            <p:grpSpPr bwMode="auto">
              <a:xfrm>
                <a:off x="3466" y="2368"/>
                <a:ext cx="84" cy="84"/>
                <a:chOff x="5010" y="11310"/>
                <a:chExt cx="210" cy="210"/>
              </a:xfrm>
            </p:grpSpPr>
            <p:sp>
              <p:nvSpPr>
                <p:cNvPr id="265" name="Oval 50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6" name="Oval 50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7" name="Group 502"/>
              <p:cNvGrpSpPr>
                <a:grpSpLocks/>
              </p:cNvGrpSpPr>
              <p:nvPr/>
            </p:nvGrpSpPr>
            <p:grpSpPr bwMode="auto">
              <a:xfrm>
                <a:off x="3744" y="2368"/>
                <a:ext cx="84" cy="84"/>
                <a:chOff x="5010" y="11310"/>
                <a:chExt cx="210" cy="210"/>
              </a:xfrm>
            </p:grpSpPr>
            <p:sp>
              <p:nvSpPr>
                <p:cNvPr id="263" name="Oval 50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4" name="Oval 50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8" name="Group 505"/>
              <p:cNvGrpSpPr>
                <a:grpSpLocks/>
              </p:cNvGrpSpPr>
              <p:nvPr/>
            </p:nvGrpSpPr>
            <p:grpSpPr bwMode="auto">
              <a:xfrm>
                <a:off x="4022" y="2369"/>
                <a:ext cx="84" cy="84"/>
                <a:chOff x="5010" y="11310"/>
                <a:chExt cx="210" cy="210"/>
              </a:xfrm>
            </p:grpSpPr>
            <p:sp>
              <p:nvSpPr>
                <p:cNvPr id="261" name="Oval 50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2" name="Oval 50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9" name="Group 508"/>
              <p:cNvGrpSpPr>
                <a:grpSpLocks/>
              </p:cNvGrpSpPr>
              <p:nvPr/>
            </p:nvGrpSpPr>
            <p:grpSpPr bwMode="auto">
              <a:xfrm>
                <a:off x="4300" y="2369"/>
                <a:ext cx="84" cy="84"/>
                <a:chOff x="5010" y="11310"/>
                <a:chExt cx="210" cy="210"/>
              </a:xfrm>
            </p:grpSpPr>
            <p:sp>
              <p:nvSpPr>
                <p:cNvPr id="259" name="Oval 50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0" name="Oval 51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0" name="Group 511"/>
              <p:cNvGrpSpPr>
                <a:grpSpLocks/>
              </p:cNvGrpSpPr>
              <p:nvPr/>
            </p:nvGrpSpPr>
            <p:grpSpPr bwMode="auto">
              <a:xfrm>
                <a:off x="4578" y="2369"/>
                <a:ext cx="84" cy="84"/>
                <a:chOff x="5010" y="11310"/>
                <a:chExt cx="210" cy="210"/>
              </a:xfrm>
            </p:grpSpPr>
            <p:sp>
              <p:nvSpPr>
                <p:cNvPr id="257" name="Oval 51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8" name="Oval 51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1" name="Group 514"/>
              <p:cNvGrpSpPr>
                <a:grpSpLocks/>
              </p:cNvGrpSpPr>
              <p:nvPr/>
            </p:nvGrpSpPr>
            <p:grpSpPr bwMode="auto">
              <a:xfrm>
                <a:off x="4856" y="2369"/>
                <a:ext cx="84" cy="84"/>
                <a:chOff x="5010" y="11310"/>
                <a:chExt cx="210" cy="210"/>
              </a:xfrm>
            </p:grpSpPr>
            <p:sp>
              <p:nvSpPr>
                <p:cNvPr id="255" name="Oval 51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6" name="Oval 51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52" name="Group 517"/>
              <p:cNvGrpSpPr>
                <a:grpSpLocks/>
              </p:cNvGrpSpPr>
              <p:nvPr/>
            </p:nvGrpSpPr>
            <p:grpSpPr bwMode="auto">
              <a:xfrm>
                <a:off x="3188" y="2369"/>
                <a:ext cx="84" cy="84"/>
                <a:chOff x="5010" y="11310"/>
                <a:chExt cx="210" cy="210"/>
              </a:xfrm>
            </p:grpSpPr>
            <p:sp>
              <p:nvSpPr>
                <p:cNvPr id="253" name="Oval 51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4" name="Oval 51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215" name="Group 520"/>
            <p:cNvGrpSpPr>
              <a:grpSpLocks/>
            </p:cNvGrpSpPr>
            <p:nvPr/>
          </p:nvGrpSpPr>
          <p:grpSpPr bwMode="auto">
            <a:xfrm>
              <a:off x="4600564" y="4845050"/>
              <a:ext cx="2781300" cy="134937"/>
              <a:chOff x="3188" y="2368"/>
              <a:chExt cx="1752" cy="85"/>
            </a:xfrm>
          </p:grpSpPr>
          <p:grpSp>
            <p:nvGrpSpPr>
              <p:cNvPr id="225" name="Group 521"/>
              <p:cNvGrpSpPr>
                <a:grpSpLocks/>
              </p:cNvGrpSpPr>
              <p:nvPr/>
            </p:nvGrpSpPr>
            <p:grpSpPr bwMode="auto">
              <a:xfrm>
                <a:off x="3466" y="2368"/>
                <a:ext cx="84" cy="84"/>
                <a:chOff x="5010" y="11310"/>
                <a:chExt cx="210" cy="210"/>
              </a:xfrm>
            </p:grpSpPr>
            <p:sp>
              <p:nvSpPr>
                <p:cNvPr id="244" name="Oval 5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5" name="Oval 5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6" name="Group 524"/>
              <p:cNvGrpSpPr>
                <a:grpSpLocks/>
              </p:cNvGrpSpPr>
              <p:nvPr/>
            </p:nvGrpSpPr>
            <p:grpSpPr bwMode="auto">
              <a:xfrm>
                <a:off x="3744" y="2368"/>
                <a:ext cx="84" cy="84"/>
                <a:chOff x="5010" y="11310"/>
                <a:chExt cx="210" cy="210"/>
              </a:xfrm>
            </p:grpSpPr>
            <p:sp>
              <p:nvSpPr>
                <p:cNvPr id="242" name="Oval 5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3" name="Oval 5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7" name="Group 527"/>
              <p:cNvGrpSpPr>
                <a:grpSpLocks/>
              </p:cNvGrpSpPr>
              <p:nvPr/>
            </p:nvGrpSpPr>
            <p:grpSpPr bwMode="auto">
              <a:xfrm>
                <a:off x="4022" y="2369"/>
                <a:ext cx="84" cy="84"/>
                <a:chOff x="5010" y="11310"/>
                <a:chExt cx="210" cy="210"/>
              </a:xfrm>
            </p:grpSpPr>
            <p:sp>
              <p:nvSpPr>
                <p:cNvPr id="240" name="Oval 5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1" name="Oval 5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8" name="Group 530"/>
              <p:cNvGrpSpPr>
                <a:grpSpLocks/>
              </p:cNvGrpSpPr>
              <p:nvPr/>
            </p:nvGrpSpPr>
            <p:grpSpPr bwMode="auto">
              <a:xfrm>
                <a:off x="4300" y="2369"/>
                <a:ext cx="84" cy="84"/>
                <a:chOff x="5010" y="11310"/>
                <a:chExt cx="210" cy="210"/>
              </a:xfrm>
            </p:grpSpPr>
            <p:sp>
              <p:nvSpPr>
                <p:cNvPr id="238" name="Oval 5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9" name="Oval 5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9" name="Group 533"/>
              <p:cNvGrpSpPr>
                <a:grpSpLocks/>
              </p:cNvGrpSpPr>
              <p:nvPr/>
            </p:nvGrpSpPr>
            <p:grpSpPr bwMode="auto">
              <a:xfrm>
                <a:off x="4578" y="2369"/>
                <a:ext cx="84" cy="84"/>
                <a:chOff x="5010" y="11310"/>
                <a:chExt cx="210" cy="210"/>
              </a:xfrm>
            </p:grpSpPr>
            <p:sp>
              <p:nvSpPr>
                <p:cNvPr id="236" name="Oval 5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7" name="Oval 5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0" name="Group 536"/>
              <p:cNvGrpSpPr>
                <a:grpSpLocks/>
              </p:cNvGrpSpPr>
              <p:nvPr/>
            </p:nvGrpSpPr>
            <p:grpSpPr bwMode="auto">
              <a:xfrm>
                <a:off x="4856" y="2369"/>
                <a:ext cx="84" cy="84"/>
                <a:chOff x="5010" y="11310"/>
                <a:chExt cx="210" cy="210"/>
              </a:xfrm>
            </p:grpSpPr>
            <p:sp>
              <p:nvSpPr>
                <p:cNvPr id="234" name="Oval 5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5" name="Oval 5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31" name="Group 539"/>
              <p:cNvGrpSpPr>
                <a:grpSpLocks/>
              </p:cNvGrpSpPr>
              <p:nvPr/>
            </p:nvGrpSpPr>
            <p:grpSpPr bwMode="auto">
              <a:xfrm>
                <a:off x="3188" y="2369"/>
                <a:ext cx="84" cy="84"/>
                <a:chOff x="5010" y="11310"/>
                <a:chExt cx="210" cy="210"/>
              </a:xfrm>
            </p:grpSpPr>
            <p:sp>
              <p:nvSpPr>
                <p:cNvPr id="232" name="Oval 5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3" name="Oval 5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216" name="Rectangle 396"/>
            <p:cNvSpPr>
              <a:spLocks noChangeArrowheads="1"/>
            </p:cNvSpPr>
            <p:nvPr/>
          </p:nvSpPr>
          <p:spPr bwMode="auto">
            <a:xfrm>
              <a:off x="4040176" y="4279900"/>
              <a:ext cx="176213" cy="436562"/>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217" name="Text Box 547"/>
            <p:cNvSpPr txBox="1">
              <a:spLocks noChangeArrowheads="1"/>
            </p:cNvSpPr>
            <p:nvPr/>
          </p:nvSpPr>
          <p:spPr bwMode="auto">
            <a:xfrm>
              <a:off x="6013315" y="4805486"/>
              <a:ext cx="354013"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C</a:t>
              </a:r>
            </a:p>
          </p:txBody>
        </p:sp>
        <p:sp>
          <p:nvSpPr>
            <p:cNvPr id="218" name="Rectangle 217"/>
            <p:cNvSpPr/>
            <p:nvPr/>
          </p:nvSpPr>
          <p:spPr bwMode="auto">
            <a:xfrm>
              <a:off x="4328545" y="3835730"/>
              <a:ext cx="3325091" cy="1365662"/>
            </a:xfrm>
            <a:prstGeom prst="rect">
              <a:avLst/>
            </a:prstGeom>
            <a:noFill/>
            <a:ln w="12700" cap="flat" cmpd="sng" algn="ctr">
              <a:solidFill>
                <a:schemeClr val="bg2"/>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19" name="Straight Arrow Connector 218"/>
            <p:cNvCxnSpPr/>
            <p:nvPr/>
          </p:nvCxnSpPr>
          <p:spPr bwMode="auto">
            <a:xfrm>
              <a:off x="5991089" y="5213268"/>
              <a:ext cx="451263"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220" name="Straight Arrow Connector 219"/>
            <p:cNvCxnSpPr/>
            <p:nvPr/>
          </p:nvCxnSpPr>
          <p:spPr bwMode="auto">
            <a:xfrm>
              <a:off x="7946560" y="530134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21" name="Text Box 10"/>
            <p:cNvSpPr txBox="1">
              <a:spLocks noChangeArrowheads="1"/>
            </p:cNvSpPr>
            <p:nvPr/>
          </p:nvSpPr>
          <p:spPr bwMode="auto">
            <a:xfrm>
              <a:off x="7707527" y="4492371"/>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sp>
          <p:nvSpPr>
            <p:cNvPr id="222" name="Text Box 10"/>
            <p:cNvSpPr txBox="1">
              <a:spLocks noChangeArrowheads="1"/>
            </p:cNvSpPr>
            <p:nvPr/>
          </p:nvSpPr>
          <p:spPr bwMode="auto">
            <a:xfrm>
              <a:off x="8534842" y="5101970"/>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cxnSp>
          <p:nvCxnSpPr>
            <p:cNvPr id="223" name="Straight Arrow Connector 222"/>
            <p:cNvCxnSpPr/>
            <p:nvPr/>
          </p:nvCxnSpPr>
          <p:spPr bwMode="auto">
            <a:xfrm rot="16200000">
              <a:off x="3853532" y="3058902"/>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24" name="Text Box 10"/>
            <p:cNvSpPr txBox="1">
              <a:spLocks noChangeArrowheads="1"/>
            </p:cNvSpPr>
            <p:nvPr/>
          </p:nvSpPr>
          <p:spPr bwMode="auto">
            <a:xfrm>
              <a:off x="3941071" y="2326126"/>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y</a:t>
              </a:r>
              <a:endParaRPr lang="en-US" baseline="-25000" dirty="0">
                <a:solidFill>
                  <a:schemeClr val="bg2"/>
                </a:solidFil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2"/>
          <p:cNvSpPr txBox="1">
            <a:spLocks noChangeArrowheads="1"/>
          </p:cNvSpPr>
          <p:nvPr/>
        </p:nvSpPr>
        <p:spPr bwMode="auto">
          <a:xfrm>
            <a:off x="2559950" y="0"/>
            <a:ext cx="4189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(cont.)</a:t>
            </a:r>
          </a:p>
        </p:txBody>
      </p:sp>
      <p:graphicFrame>
        <p:nvGraphicFramePr>
          <p:cNvPr id="549029" name="Object 165"/>
          <p:cNvGraphicFramePr>
            <a:graphicFrameLocks noChangeAspect="1"/>
          </p:cNvGraphicFramePr>
          <p:nvPr/>
        </p:nvGraphicFramePr>
        <p:xfrm>
          <a:off x="453571" y="1948770"/>
          <a:ext cx="2084388" cy="444500"/>
        </p:xfrm>
        <a:graphic>
          <a:graphicData uri="http://schemas.openxmlformats.org/presentationml/2006/ole">
            <p:oleObj spid="_x0000_s549029" name="Equation" r:id="rId4" imgW="1066680" imgH="228600" progId="Equation.DSMT4">
              <p:embed/>
            </p:oleObj>
          </a:graphicData>
        </a:graphic>
      </p:graphicFrame>
      <p:graphicFrame>
        <p:nvGraphicFramePr>
          <p:cNvPr id="549031" name="Object 167"/>
          <p:cNvGraphicFramePr>
            <a:graphicFrameLocks noChangeAspect="1"/>
          </p:cNvGraphicFramePr>
          <p:nvPr/>
        </p:nvGraphicFramePr>
        <p:xfrm>
          <a:off x="479498" y="3482274"/>
          <a:ext cx="1949769" cy="531586"/>
        </p:xfrm>
        <a:graphic>
          <a:graphicData uri="http://schemas.openxmlformats.org/presentationml/2006/ole">
            <p:oleObj spid="_x0000_s549031" name="Equation" r:id="rId5" imgW="838080" imgH="228600" progId="Equation.DSMT4">
              <p:embed/>
            </p:oleObj>
          </a:graphicData>
        </a:graphic>
      </p:graphicFrame>
      <p:sp>
        <p:nvSpPr>
          <p:cNvPr id="549032" name="Text Box 168"/>
          <p:cNvSpPr txBox="1">
            <a:spLocks noChangeArrowheads="1"/>
          </p:cNvSpPr>
          <p:nvPr/>
        </p:nvSpPr>
        <p:spPr bwMode="auto">
          <a:xfrm>
            <a:off x="419100" y="2957513"/>
            <a:ext cx="200501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Hence, we have</a:t>
            </a:r>
          </a:p>
        </p:txBody>
      </p:sp>
      <p:sp>
        <p:nvSpPr>
          <p:cNvPr id="165" name="Slide Number Placeholder 164"/>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56</a:t>
            </a:fld>
            <a:endParaRPr lang="en-US" kern="0" dirty="0" smtClean="0"/>
          </a:p>
        </p:txBody>
      </p:sp>
      <p:graphicFrame>
        <p:nvGraphicFramePr>
          <p:cNvPr id="549033" name="Object 169"/>
          <p:cNvGraphicFramePr>
            <a:graphicFrameLocks noChangeAspect="1"/>
          </p:cNvGraphicFramePr>
          <p:nvPr/>
        </p:nvGraphicFramePr>
        <p:xfrm>
          <a:off x="5442857" y="2056740"/>
          <a:ext cx="1089025" cy="474663"/>
        </p:xfrm>
        <a:graphic>
          <a:graphicData uri="http://schemas.openxmlformats.org/presentationml/2006/ole">
            <p:oleObj spid="_x0000_s549033" name="Equation" r:id="rId6" imgW="583920" imgH="253800" progId="Equation.DSMT4">
              <p:embed/>
            </p:oleObj>
          </a:graphicData>
        </a:graphic>
      </p:graphicFrame>
      <p:grpSp>
        <p:nvGrpSpPr>
          <p:cNvPr id="164" name="Group 163"/>
          <p:cNvGrpSpPr/>
          <p:nvPr/>
        </p:nvGrpSpPr>
        <p:grpSpPr>
          <a:xfrm>
            <a:off x="2879486" y="2750650"/>
            <a:ext cx="6025016" cy="3614299"/>
            <a:chOff x="2868601" y="2326126"/>
            <a:chExt cx="6025016" cy="3614299"/>
          </a:xfrm>
        </p:grpSpPr>
        <p:sp>
          <p:nvSpPr>
            <p:cNvPr id="166" name="Rectangle 391"/>
            <p:cNvSpPr>
              <a:spLocks noChangeArrowheads="1"/>
            </p:cNvSpPr>
            <p:nvPr/>
          </p:nvSpPr>
          <p:spPr bwMode="auto">
            <a:xfrm>
              <a:off x="4119551" y="4132263"/>
              <a:ext cx="142875" cy="361950"/>
            </a:xfrm>
            <a:prstGeom prst="rect">
              <a:avLst/>
            </a:prstGeom>
            <a:noFill/>
            <a:ln w="9525">
              <a:noFill/>
              <a:miter lim="800000"/>
              <a:headEnd/>
              <a:tailEnd/>
            </a:ln>
            <a:effectLst/>
          </p:spPr>
          <p:txBody>
            <a:bodyPr/>
            <a:lstStyle/>
            <a:p>
              <a:endParaRPr lang="en-US"/>
            </a:p>
          </p:txBody>
        </p:sp>
        <p:sp>
          <p:nvSpPr>
            <p:cNvPr id="167" name="Text Box 392"/>
            <p:cNvSpPr txBox="1">
              <a:spLocks noChangeArrowheads="1"/>
            </p:cNvSpPr>
            <p:nvPr/>
          </p:nvSpPr>
          <p:spPr bwMode="auto">
            <a:xfrm>
              <a:off x="8080364" y="4279900"/>
              <a:ext cx="606425" cy="436562"/>
            </a:xfrm>
            <a:prstGeom prst="rect">
              <a:avLst/>
            </a:prstGeom>
            <a:noFill/>
            <a:ln w="9525">
              <a:noFill/>
              <a:miter lim="800000"/>
              <a:headEnd/>
              <a:tailEnd/>
            </a:ln>
            <a:effectLst/>
          </p:spPr>
          <p:txBody>
            <a:bodyPr/>
            <a:lstStyle/>
            <a:p>
              <a:r>
                <a:rPr lang="en-US" i="1">
                  <a:solidFill>
                    <a:schemeClr val="bg2"/>
                  </a:solidFill>
                  <a:latin typeface="Times New Roman" pitchFamily="18" charset="0"/>
                </a:rPr>
                <a:t>V</a:t>
              </a:r>
              <a:r>
                <a:rPr lang="en-US" baseline="-25000">
                  <a:solidFill>
                    <a:schemeClr val="bg2"/>
                  </a:solidFill>
                  <a:latin typeface="Times New Roman" pitchFamily="18" charset="0"/>
                </a:rPr>
                <a:t>0</a:t>
              </a:r>
              <a:endParaRPr lang="en-US" baseline="-25000">
                <a:solidFill>
                  <a:schemeClr val="bg2"/>
                </a:solidFill>
              </a:endParaRPr>
            </a:p>
          </p:txBody>
        </p:sp>
        <p:sp>
          <p:nvSpPr>
            <p:cNvPr id="168" name="Text Box 393"/>
            <p:cNvSpPr txBox="1">
              <a:spLocks noChangeArrowheads="1"/>
            </p:cNvSpPr>
            <p:nvPr/>
          </p:nvSpPr>
          <p:spPr bwMode="auto">
            <a:xfrm>
              <a:off x="2868601" y="4287838"/>
              <a:ext cx="1230313" cy="371475"/>
            </a:xfrm>
            <a:prstGeom prst="rect">
              <a:avLst/>
            </a:prstGeom>
            <a:noFill/>
            <a:ln w="9525">
              <a:noFill/>
              <a:miter lim="800000"/>
              <a:headEnd/>
              <a:tailEnd/>
            </a:ln>
            <a:effectLst/>
          </p:spPr>
          <p:txBody>
            <a:bodyPr/>
            <a:lstStyle/>
            <a:p>
              <a:r>
                <a:rPr lang="en-US" dirty="0" smtClean="0">
                  <a:solidFill>
                    <a:schemeClr val="bg2"/>
                  </a:solidFill>
                </a:rPr>
                <a:t>Voltmeter</a:t>
              </a:r>
              <a:endParaRPr lang="en-US" dirty="0">
                <a:solidFill>
                  <a:schemeClr val="bg2"/>
                </a:solidFill>
              </a:endParaRPr>
            </a:p>
          </p:txBody>
        </p:sp>
        <p:sp>
          <p:nvSpPr>
            <p:cNvPr id="169" name="Text Box 394"/>
            <p:cNvSpPr txBox="1">
              <a:spLocks noChangeArrowheads="1"/>
            </p:cNvSpPr>
            <p:nvPr/>
          </p:nvSpPr>
          <p:spPr bwMode="auto">
            <a:xfrm>
              <a:off x="8334364" y="4070350"/>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0" name="Text Box 395"/>
            <p:cNvSpPr txBox="1">
              <a:spLocks noChangeArrowheads="1"/>
            </p:cNvSpPr>
            <p:nvPr/>
          </p:nvSpPr>
          <p:spPr bwMode="auto">
            <a:xfrm>
              <a:off x="8348651" y="4518025"/>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171" name="Rectangle 397"/>
            <p:cNvSpPr>
              <a:spLocks noChangeArrowheads="1"/>
            </p:cNvSpPr>
            <p:nvPr/>
          </p:nvSpPr>
          <p:spPr bwMode="auto">
            <a:xfrm>
              <a:off x="7699364" y="4497388"/>
              <a:ext cx="354013" cy="109537"/>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2" name="Line 398"/>
            <p:cNvSpPr>
              <a:spLocks noChangeShapeType="1"/>
            </p:cNvSpPr>
            <p:nvPr/>
          </p:nvSpPr>
          <p:spPr bwMode="auto">
            <a:xfrm>
              <a:off x="7681901" y="4452938"/>
              <a:ext cx="395288"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73" name="Line 399"/>
            <p:cNvSpPr>
              <a:spLocks noChangeShapeType="1"/>
            </p:cNvSpPr>
            <p:nvPr/>
          </p:nvSpPr>
          <p:spPr bwMode="auto">
            <a:xfrm>
              <a:off x="7766039" y="4589463"/>
              <a:ext cx="233363" cy="0"/>
            </a:xfrm>
            <a:prstGeom prst="line">
              <a:avLst/>
            </a:prstGeom>
            <a:noFill/>
            <a:ln w="28575">
              <a:solidFill>
                <a:schemeClr val="bg2"/>
              </a:solidFill>
              <a:round/>
              <a:headEnd type="none" w="sm" len="sm"/>
              <a:tailEnd type="none" w="sm" len="sm"/>
            </a:ln>
            <a:effectLst/>
          </p:spPr>
          <p:txBody>
            <a:bodyPr wrap="none"/>
            <a:lstStyle/>
            <a:p>
              <a:endParaRPr lang="en-US"/>
            </a:p>
          </p:txBody>
        </p:sp>
        <p:sp>
          <p:nvSpPr>
            <p:cNvPr id="174" name="Text Box 400"/>
            <p:cNvSpPr txBox="1">
              <a:spLocks noChangeArrowheads="1"/>
            </p:cNvSpPr>
            <p:nvPr/>
          </p:nvSpPr>
          <p:spPr bwMode="auto">
            <a:xfrm>
              <a:off x="6054714" y="2835275"/>
              <a:ext cx="1231900" cy="369887"/>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hlink"/>
                  </a:solidFill>
                </a:rPr>
                <a:t>Velocity </a:t>
              </a:r>
              <a:r>
                <a:rPr lang="en-US" i="1" dirty="0">
                  <a:solidFill>
                    <a:schemeClr val="hlink"/>
                  </a:solidFill>
                  <a:latin typeface="Times New Roman" pitchFamily="18" charset="0"/>
                </a:rPr>
                <a:t>v</a:t>
              </a:r>
              <a:r>
                <a:rPr lang="en-US" baseline="-25000" dirty="0">
                  <a:solidFill>
                    <a:schemeClr val="hlink"/>
                  </a:solidFill>
                  <a:latin typeface="+mn-lt"/>
                </a:rPr>
                <a:t>0</a:t>
              </a:r>
            </a:p>
          </p:txBody>
        </p:sp>
        <p:sp>
          <p:nvSpPr>
            <p:cNvPr id="175" name="Line 401"/>
            <p:cNvSpPr>
              <a:spLocks noChangeShapeType="1"/>
            </p:cNvSpPr>
            <p:nvPr/>
          </p:nvSpPr>
          <p:spPr bwMode="auto">
            <a:xfrm>
              <a:off x="3932226" y="3686175"/>
              <a:ext cx="4160838" cy="0"/>
            </a:xfrm>
            <a:prstGeom prst="line">
              <a:avLst/>
            </a:prstGeom>
            <a:noFill/>
            <a:ln w="57150">
              <a:solidFill>
                <a:schemeClr val="tx2">
                  <a:lumMod val="75000"/>
                </a:schemeClr>
              </a:solidFill>
              <a:round/>
              <a:headEnd type="none" w="sm" len="sm"/>
              <a:tailEnd type="none" w="sm" len="sm"/>
            </a:ln>
            <a:effectLst/>
          </p:spPr>
          <p:txBody>
            <a:bodyPr wrap="none"/>
            <a:lstStyle/>
            <a:p>
              <a:endParaRPr lang="en-US"/>
            </a:p>
          </p:txBody>
        </p:sp>
        <p:sp>
          <p:nvSpPr>
            <p:cNvPr id="176" name="Line 402"/>
            <p:cNvSpPr>
              <a:spLocks noChangeShapeType="1"/>
            </p:cNvSpPr>
            <p:nvPr/>
          </p:nvSpPr>
          <p:spPr bwMode="auto">
            <a:xfrm flipV="1">
              <a:off x="4140189" y="2959100"/>
              <a:ext cx="0" cy="132397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77" name="Line 403"/>
            <p:cNvSpPr>
              <a:spLocks noChangeShapeType="1"/>
            </p:cNvSpPr>
            <p:nvPr/>
          </p:nvSpPr>
          <p:spPr bwMode="auto">
            <a:xfrm flipV="1">
              <a:off x="7881926" y="2652713"/>
              <a:ext cx="0" cy="1774825"/>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78" name="Line 404"/>
            <p:cNvSpPr>
              <a:spLocks noChangeShapeType="1"/>
            </p:cNvSpPr>
            <p:nvPr/>
          </p:nvSpPr>
          <p:spPr bwMode="auto">
            <a:xfrm flipV="1">
              <a:off x="7885101" y="4579938"/>
              <a:ext cx="0" cy="74930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79" name="Text Box 405"/>
            <p:cNvSpPr txBox="1">
              <a:spLocks noChangeArrowheads="1"/>
            </p:cNvSpPr>
            <p:nvPr/>
          </p:nvSpPr>
          <p:spPr bwMode="auto">
            <a:xfrm>
              <a:off x="5938826" y="5573713"/>
              <a:ext cx="311150" cy="366712"/>
            </a:xfrm>
            <a:prstGeom prst="rect">
              <a:avLst/>
            </a:prstGeom>
            <a:noFill/>
            <a:ln w="12700">
              <a:noFill/>
              <a:miter lim="800000"/>
              <a:headEnd type="none" w="sm" len="sm"/>
              <a:tailEnd type="none" w="sm" len="sm"/>
            </a:ln>
            <a:effectLst/>
          </p:spPr>
          <p:txBody>
            <a:bodyPr wrap="none">
              <a:spAutoFit/>
            </a:bodyPr>
            <a:lstStyle/>
            <a:p>
              <a:r>
                <a:rPr lang="en-US" i="1">
                  <a:solidFill>
                    <a:schemeClr val="bg2"/>
                  </a:solidFill>
                  <a:latin typeface="Times New Roman" pitchFamily="18" charset="0"/>
                </a:rPr>
                <a:t>L</a:t>
              </a:r>
              <a:endParaRPr lang="en-US" i="1" baseline="-25000">
                <a:solidFill>
                  <a:schemeClr val="bg2"/>
                </a:solidFill>
                <a:latin typeface="Times New Roman" pitchFamily="18" charset="0"/>
              </a:endParaRPr>
            </a:p>
          </p:txBody>
        </p:sp>
        <p:sp>
          <p:nvSpPr>
            <p:cNvPr id="180" name="Line 406"/>
            <p:cNvSpPr>
              <a:spLocks noChangeShapeType="1"/>
            </p:cNvSpPr>
            <p:nvPr/>
          </p:nvSpPr>
          <p:spPr bwMode="auto">
            <a:xfrm flipV="1">
              <a:off x="4176701" y="5486400"/>
              <a:ext cx="3671888" cy="1587"/>
            </a:xfrm>
            <a:prstGeom prst="line">
              <a:avLst/>
            </a:prstGeom>
            <a:noFill/>
            <a:ln w="12700">
              <a:solidFill>
                <a:schemeClr val="bg2"/>
              </a:solidFill>
              <a:prstDash val="dash"/>
              <a:round/>
              <a:headEnd type="triangle" w="med" len="med"/>
              <a:tailEnd type="triangle" w="med" len="med"/>
            </a:ln>
            <a:effectLst/>
          </p:spPr>
          <p:txBody>
            <a:bodyPr wrap="none"/>
            <a:lstStyle/>
            <a:p>
              <a:endParaRPr lang="en-US"/>
            </a:p>
          </p:txBody>
        </p:sp>
        <p:sp>
          <p:nvSpPr>
            <p:cNvPr id="181" name="Line 407"/>
            <p:cNvSpPr>
              <a:spLocks noChangeShapeType="1"/>
            </p:cNvSpPr>
            <p:nvPr/>
          </p:nvSpPr>
          <p:spPr bwMode="auto">
            <a:xfrm>
              <a:off x="4140189" y="5324475"/>
              <a:ext cx="3738563" cy="0"/>
            </a:xfrm>
            <a:prstGeom prst="line">
              <a:avLst/>
            </a:prstGeom>
            <a:noFill/>
            <a:ln w="19050">
              <a:solidFill>
                <a:srgbClr val="FF9900"/>
              </a:solidFill>
              <a:round/>
              <a:headEnd type="none" w="sm" len="sm"/>
              <a:tailEnd type="none" w="sm" len="sm"/>
            </a:ln>
            <a:effectLst/>
          </p:spPr>
          <p:txBody>
            <a:bodyPr wrap="none"/>
            <a:lstStyle/>
            <a:p>
              <a:endParaRPr lang="en-US"/>
            </a:p>
          </p:txBody>
        </p:sp>
        <p:sp>
          <p:nvSpPr>
            <p:cNvPr id="182" name="Line 408"/>
            <p:cNvSpPr>
              <a:spLocks noChangeShapeType="1"/>
            </p:cNvSpPr>
            <p:nvPr/>
          </p:nvSpPr>
          <p:spPr bwMode="auto">
            <a:xfrm>
              <a:off x="4138601" y="4710113"/>
              <a:ext cx="0" cy="614362"/>
            </a:xfrm>
            <a:prstGeom prst="line">
              <a:avLst/>
            </a:prstGeom>
            <a:noFill/>
            <a:ln w="19050">
              <a:solidFill>
                <a:srgbClr val="FF9900"/>
              </a:solidFill>
              <a:round/>
              <a:headEnd type="none" w="sm" len="sm"/>
              <a:tailEnd type="none" w="sm" len="sm"/>
            </a:ln>
            <a:effectLst/>
          </p:spPr>
          <p:txBody>
            <a:bodyPr wrap="none"/>
            <a:lstStyle/>
            <a:p>
              <a:endParaRPr lang="en-US"/>
            </a:p>
          </p:txBody>
        </p:sp>
        <p:grpSp>
          <p:nvGrpSpPr>
            <p:cNvPr id="183" name="Group 497"/>
            <p:cNvGrpSpPr>
              <a:grpSpLocks/>
            </p:cNvGrpSpPr>
            <p:nvPr/>
          </p:nvGrpSpPr>
          <p:grpSpPr bwMode="auto">
            <a:xfrm>
              <a:off x="4603739" y="3759200"/>
              <a:ext cx="2781300" cy="134937"/>
              <a:chOff x="3188" y="2368"/>
              <a:chExt cx="1752" cy="85"/>
            </a:xfrm>
          </p:grpSpPr>
          <p:grpSp>
            <p:nvGrpSpPr>
              <p:cNvPr id="304" name="Group 409"/>
              <p:cNvGrpSpPr>
                <a:grpSpLocks/>
              </p:cNvGrpSpPr>
              <p:nvPr/>
            </p:nvGrpSpPr>
            <p:grpSpPr bwMode="auto">
              <a:xfrm>
                <a:off x="3466" y="2368"/>
                <a:ext cx="84" cy="84"/>
                <a:chOff x="5010" y="11310"/>
                <a:chExt cx="210" cy="210"/>
              </a:xfrm>
            </p:grpSpPr>
            <p:sp>
              <p:nvSpPr>
                <p:cNvPr id="479" name="Oval 41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80" name="Oval 41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5" name="Group 412"/>
              <p:cNvGrpSpPr>
                <a:grpSpLocks/>
              </p:cNvGrpSpPr>
              <p:nvPr/>
            </p:nvGrpSpPr>
            <p:grpSpPr bwMode="auto">
              <a:xfrm>
                <a:off x="3744" y="2368"/>
                <a:ext cx="84" cy="84"/>
                <a:chOff x="5010" y="11310"/>
                <a:chExt cx="210" cy="210"/>
              </a:xfrm>
            </p:grpSpPr>
            <p:sp>
              <p:nvSpPr>
                <p:cNvPr id="477" name="Oval 41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478" name="Oval 41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6" name="Group 415"/>
              <p:cNvGrpSpPr>
                <a:grpSpLocks/>
              </p:cNvGrpSpPr>
              <p:nvPr/>
            </p:nvGrpSpPr>
            <p:grpSpPr bwMode="auto">
              <a:xfrm>
                <a:off x="4022" y="2369"/>
                <a:ext cx="84" cy="84"/>
                <a:chOff x="5010" y="11310"/>
                <a:chExt cx="210" cy="210"/>
              </a:xfrm>
            </p:grpSpPr>
            <p:sp>
              <p:nvSpPr>
                <p:cNvPr id="319" name="Oval 41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20" name="Oval 41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7" name="Group 418"/>
              <p:cNvGrpSpPr>
                <a:grpSpLocks/>
              </p:cNvGrpSpPr>
              <p:nvPr/>
            </p:nvGrpSpPr>
            <p:grpSpPr bwMode="auto">
              <a:xfrm>
                <a:off x="4300" y="2369"/>
                <a:ext cx="84" cy="84"/>
                <a:chOff x="5010" y="11310"/>
                <a:chExt cx="210" cy="210"/>
              </a:xfrm>
            </p:grpSpPr>
            <p:sp>
              <p:nvSpPr>
                <p:cNvPr id="317" name="Oval 41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8" name="Oval 42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8" name="Group 421"/>
              <p:cNvGrpSpPr>
                <a:grpSpLocks/>
              </p:cNvGrpSpPr>
              <p:nvPr/>
            </p:nvGrpSpPr>
            <p:grpSpPr bwMode="auto">
              <a:xfrm>
                <a:off x="4578" y="2369"/>
                <a:ext cx="84" cy="84"/>
                <a:chOff x="5010" y="11310"/>
                <a:chExt cx="210" cy="210"/>
              </a:xfrm>
            </p:grpSpPr>
            <p:sp>
              <p:nvSpPr>
                <p:cNvPr id="315" name="Oval 4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6" name="Oval 4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09" name="Group 424"/>
              <p:cNvGrpSpPr>
                <a:grpSpLocks/>
              </p:cNvGrpSpPr>
              <p:nvPr/>
            </p:nvGrpSpPr>
            <p:grpSpPr bwMode="auto">
              <a:xfrm>
                <a:off x="4856" y="2369"/>
                <a:ext cx="84" cy="84"/>
                <a:chOff x="5010" y="11310"/>
                <a:chExt cx="210" cy="210"/>
              </a:xfrm>
            </p:grpSpPr>
            <p:sp>
              <p:nvSpPr>
                <p:cNvPr id="313" name="Oval 4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4" name="Oval 4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310" name="Group 427"/>
              <p:cNvGrpSpPr>
                <a:grpSpLocks/>
              </p:cNvGrpSpPr>
              <p:nvPr/>
            </p:nvGrpSpPr>
            <p:grpSpPr bwMode="auto">
              <a:xfrm>
                <a:off x="3188" y="2369"/>
                <a:ext cx="84" cy="84"/>
                <a:chOff x="5010" y="11310"/>
                <a:chExt cx="210" cy="210"/>
              </a:xfrm>
            </p:grpSpPr>
            <p:sp>
              <p:nvSpPr>
                <p:cNvPr id="311" name="Oval 4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12" name="Oval 4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184" name="Group 430"/>
            <p:cNvGrpSpPr>
              <a:grpSpLocks/>
            </p:cNvGrpSpPr>
            <p:nvPr/>
          </p:nvGrpSpPr>
          <p:grpSpPr bwMode="auto">
            <a:xfrm>
              <a:off x="5045064" y="4025900"/>
              <a:ext cx="133350" cy="133350"/>
              <a:chOff x="5010" y="11310"/>
              <a:chExt cx="210" cy="210"/>
            </a:xfrm>
          </p:grpSpPr>
          <p:sp>
            <p:nvSpPr>
              <p:cNvPr id="302" name="Oval 4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3" name="Oval 4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5" name="Group 433"/>
            <p:cNvGrpSpPr>
              <a:grpSpLocks/>
            </p:cNvGrpSpPr>
            <p:nvPr/>
          </p:nvGrpSpPr>
          <p:grpSpPr bwMode="auto">
            <a:xfrm>
              <a:off x="5486389" y="4025900"/>
              <a:ext cx="133350" cy="133350"/>
              <a:chOff x="5010" y="11310"/>
              <a:chExt cx="210" cy="210"/>
            </a:xfrm>
          </p:grpSpPr>
          <p:sp>
            <p:nvSpPr>
              <p:cNvPr id="300" name="Oval 4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301" name="Oval 4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6" name="Group 436"/>
            <p:cNvGrpSpPr>
              <a:grpSpLocks/>
            </p:cNvGrpSpPr>
            <p:nvPr/>
          </p:nvGrpSpPr>
          <p:grpSpPr bwMode="auto">
            <a:xfrm>
              <a:off x="5927714" y="4027488"/>
              <a:ext cx="133350" cy="133350"/>
              <a:chOff x="5010" y="11310"/>
              <a:chExt cx="210" cy="210"/>
            </a:xfrm>
          </p:grpSpPr>
          <p:sp>
            <p:nvSpPr>
              <p:cNvPr id="298" name="Oval 4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9" name="Oval 4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7" name="Group 439"/>
            <p:cNvGrpSpPr>
              <a:grpSpLocks/>
            </p:cNvGrpSpPr>
            <p:nvPr/>
          </p:nvGrpSpPr>
          <p:grpSpPr bwMode="auto">
            <a:xfrm>
              <a:off x="6369039" y="4027488"/>
              <a:ext cx="133350" cy="133350"/>
              <a:chOff x="5010" y="11310"/>
              <a:chExt cx="210" cy="210"/>
            </a:xfrm>
          </p:grpSpPr>
          <p:sp>
            <p:nvSpPr>
              <p:cNvPr id="296" name="Oval 4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7" name="Oval 4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8" name="Group 442"/>
            <p:cNvGrpSpPr>
              <a:grpSpLocks/>
            </p:cNvGrpSpPr>
            <p:nvPr/>
          </p:nvGrpSpPr>
          <p:grpSpPr bwMode="auto">
            <a:xfrm>
              <a:off x="6810364" y="4027488"/>
              <a:ext cx="133350" cy="133350"/>
              <a:chOff x="5010" y="11310"/>
              <a:chExt cx="210" cy="210"/>
            </a:xfrm>
          </p:grpSpPr>
          <p:sp>
            <p:nvSpPr>
              <p:cNvPr id="294" name="Oval 44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5" name="Oval 44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89" name="Group 445"/>
            <p:cNvGrpSpPr>
              <a:grpSpLocks/>
            </p:cNvGrpSpPr>
            <p:nvPr/>
          </p:nvGrpSpPr>
          <p:grpSpPr bwMode="auto">
            <a:xfrm>
              <a:off x="7251689" y="4027488"/>
              <a:ext cx="133350" cy="133350"/>
              <a:chOff x="5010" y="11310"/>
              <a:chExt cx="210" cy="210"/>
            </a:xfrm>
          </p:grpSpPr>
          <p:sp>
            <p:nvSpPr>
              <p:cNvPr id="292" name="Oval 44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3" name="Oval 44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0" name="Group 448"/>
            <p:cNvGrpSpPr>
              <a:grpSpLocks/>
            </p:cNvGrpSpPr>
            <p:nvPr/>
          </p:nvGrpSpPr>
          <p:grpSpPr bwMode="auto">
            <a:xfrm>
              <a:off x="4603739" y="4027488"/>
              <a:ext cx="133350" cy="133350"/>
              <a:chOff x="5010" y="11310"/>
              <a:chExt cx="210" cy="210"/>
            </a:xfrm>
          </p:grpSpPr>
          <p:sp>
            <p:nvSpPr>
              <p:cNvPr id="290" name="Oval 44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91" name="Oval 45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1" name="Group 451"/>
            <p:cNvGrpSpPr>
              <a:grpSpLocks/>
            </p:cNvGrpSpPr>
            <p:nvPr/>
          </p:nvGrpSpPr>
          <p:grpSpPr bwMode="auto">
            <a:xfrm>
              <a:off x="5045064" y="4292600"/>
              <a:ext cx="133350" cy="133350"/>
              <a:chOff x="5010" y="11310"/>
              <a:chExt cx="210" cy="210"/>
            </a:xfrm>
          </p:grpSpPr>
          <p:sp>
            <p:nvSpPr>
              <p:cNvPr id="288" name="Oval 45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9" name="Oval 45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2" name="Group 454"/>
            <p:cNvGrpSpPr>
              <a:grpSpLocks/>
            </p:cNvGrpSpPr>
            <p:nvPr/>
          </p:nvGrpSpPr>
          <p:grpSpPr bwMode="auto">
            <a:xfrm>
              <a:off x="5486389" y="4292600"/>
              <a:ext cx="133350" cy="133350"/>
              <a:chOff x="5010" y="11310"/>
              <a:chExt cx="210" cy="210"/>
            </a:xfrm>
          </p:grpSpPr>
          <p:sp>
            <p:nvSpPr>
              <p:cNvPr id="286" name="Oval 45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7" name="Oval 45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3" name="Group 457"/>
            <p:cNvGrpSpPr>
              <a:grpSpLocks/>
            </p:cNvGrpSpPr>
            <p:nvPr/>
          </p:nvGrpSpPr>
          <p:grpSpPr bwMode="auto">
            <a:xfrm>
              <a:off x="5927714" y="4294188"/>
              <a:ext cx="133350" cy="133350"/>
              <a:chOff x="5010" y="11310"/>
              <a:chExt cx="210" cy="210"/>
            </a:xfrm>
          </p:grpSpPr>
          <p:sp>
            <p:nvSpPr>
              <p:cNvPr id="284" name="Oval 45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5" name="Oval 45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4" name="Group 460"/>
            <p:cNvGrpSpPr>
              <a:grpSpLocks/>
            </p:cNvGrpSpPr>
            <p:nvPr/>
          </p:nvGrpSpPr>
          <p:grpSpPr bwMode="auto">
            <a:xfrm>
              <a:off x="6369039" y="4294188"/>
              <a:ext cx="133350" cy="133350"/>
              <a:chOff x="5010" y="11310"/>
              <a:chExt cx="210" cy="210"/>
            </a:xfrm>
          </p:grpSpPr>
          <p:sp>
            <p:nvSpPr>
              <p:cNvPr id="282" name="Oval 46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3" name="Oval 46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5" name="Group 463"/>
            <p:cNvGrpSpPr>
              <a:grpSpLocks/>
            </p:cNvGrpSpPr>
            <p:nvPr/>
          </p:nvGrpSpPr>
          <p:grpSpPr bwMode="auto">
            <a:xfrm>
              <a:off x="6810364" y="4294188"/>
              <a:ext cx="133350" cy="133350"/>
              <a:chOff x="5010" y="11310"/>
              <a:chExt cx="210" cy="210"/>
            </a:xfrm>
          </p:grpSpPr>
          <p:sp>
            <p:nvSpPr>
              <p:cNvPr id="280" name="Oval 46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81" name="Oval 46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6" name="Group 466"/>
            <p:cNvGrpSpPr>
              <a:grpSpLocks/>
            </p:cNvGrpSpPr>
            <p:nvPr/>
          </p:nvGrpSpPr>
          <p:grpSpPr bwMode="auto">
            <a:xfrm>
              <a:off x="7251689" y="4294188"/>
              <a:ext cx="133350" cy="133350"/>
              <a:chOff x="5010" y="11310"/>
              <a:chExt cx="210" cy="210"/>
            </a:xfrm>
          </p:grpSpPr>
          <p:sp>
            <p:nvSpPr>
              <p:cNvPr id="278" name="Oval 46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9" name="Oval 46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7" name="Group 469"/>
            <p:cNvGrpSpPr>
              <a:grpSpLocks/>
            </p:cNvGrpSpPr>
            <p:nvPr/>
          </p:nvGrpSpPr>
          <p:grpSpPr bwMode="auto">
            <a:xfrm>
              <a:off x="4603739" y="4294188"/>
              <a:ext cx="133350" cy="133350"/>
              <a:chOff x="5010" y="11310"/>
              <a:chExt cx="210" cy="210"/>
            </a:xfrm>
          </p:grpSpPr>
          <p:sp>
            <p:nvSpPr>
              <p:cNvPr id="276" name="Oval 47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7" name="Oval 47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8" name="Group 472"/>
            <p:cNvGrpSpPr>
              <a:grpSpLocks/>
            </p:cNvGrpSpPr>
            <p:nvPr/>
          </p:nvGrpSpPr>
          <p:grpSpPr bwMode="auto">
            <a:xfrm>
              <a:off x="5045064" y="4559300"/>
              <a:ext cx="133350" cy="133350"/>
              <a:chOff x="5010" y="11310"/>
              <a:chExt cx="210" cy="210"/>
            </a:xfrm>
          </p:grpSpPr>
          <p:sp>
            <p:nvSpPr>
              <p:cNvPr id="274" name="Oval 47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5" name="Oval 47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199" name="Group 475"/>
            <p:cNvGrpSpPr>
              <a:grpSpLocks/>
            </p:cNvGrpSpPr>
            <p:nvPr/>
          </p:nvGrpSpPr>
          <p:grpSpPr bwMode="auto">
            <a:xfrm>
              <a:off x="5486389" y="4559300"/>
              <a:ext cx="133350" cy="133350"/>
              <a:chOff x="5010" y="11310"/>
              <a:chExt cx="210" cy="210"/>
            </a:xfrm>
          </p:grpSpPr>
          <p:sp>
            <p:nvSpPr>
              <p:cNvPr id="272" name="Oval 47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3" name="Oval 47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0" name="Group 478"/>
            <p:cNvGrpSpPr>
              <a:grpSpLocks/>
            </p:cNvGrpSpPr>
            <p:nvPr/>
          </p:nvGrpSpPr>
          <p:grpSpPr bwMode="auto">
            <a:xfrm>
              <a:off x="5927714" y="4560888"/>
              <a:ext cx="133350" cy="133350"/>
              <a:chOff x="5010" y="11310"/>
              <a:chExt cx="210" cy="210"/>
            </a:xfrm>
          </p:grpSpPr>
          <p:sp>
            <p:nvSpPr>
              <p:cNvPr id="270" name="Oval 47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71" name="Oval 48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1" name="Group 481"/>
            <p:cNvGrpSpPr>
              <a:grpSpLocks/>
            </p:cNvGrpSpPr>
            <p:nvPr/>
          </p:nvGrpSpPr>
          <p:grpSpPr bwMode="auto">
            <a:xfrm>
              <a:off x="6369039" y="4560888"/>
              <a:ext cx="133350" cy="133350"/>
              <a:chOff x="5010" y="11310"/>
              <a:chExt cx="210" cy="210"/>
            </a:xfrm>
          </p:grpSpPr>
          <p:sp>
            <p:nvSpPr>
              <p:cNvPr id="268" name="Oval 48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9" name="Oval 48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2" name="Group 484"/>
            <p:cNvGrpSpPr>
              <a:grpSpLocks/>
            </p:cNvGrpSpPr>
            <p:nvPr/>
          </p:nvGrpSpPr>
          <p:grpSpPr bwMode="auto">
            <a:xfrm>
              <a:off x="6810364" y="4560888"/>
              <a:ext cx="133350" cy="133350"/>
              <a:chOff x="5010" y="11310"/>
              <a:chExt cx="210" cy="210"/>
            </a:xfrm>
          </p:grpSpPr>
          <p:sp>
            <p:nvSpPr>
              <p:cNvPr id="266" name="Oval 48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7" name="Oval 48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3" name="Group 487"/>
            <p:cNvGrpSpPr>
              <a:grpSpLocks/>
            </p:cNvGrpSpPr>
            <p:nvPr/>
          </p:nvGrpSpPr>
          <p:grpSpPr bwMode="auto">
            <a:xfrm>
              <a:off x="7251689" y="4560888"/>
              <a:ext cx="133350" cy="133350"/>
              <a:chOff x="5010" y="11310"/>
              <a:chExt cx="210" cy="210"/>
            </a:xfrm>
          </p:grpSpPr>
          <p:sp>
            <p:nvSpPr>
              <p:cNvPr id="264" name="Oval 48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5" name="Oval 48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04" name="Group 490"/>
            <p:cNvGrpSpPr>
              <a:grpSpLocks/>
            </p:cNvGrpSpPr>
            <p:nvPr/>
          </p:nvGrpSpPr>
          <p:grpSpPr bwMode="auto">
            <a:xfrm>
              <a:off x="4603739" y="4560888"/>
              <a:ext cx="133350" cy="133350"/>
              <a:chOff x="5010" y="11310"/>
              <a:chExt cx="210" cy="210"/>
            </a:xfrm>
          </p:grpSpPr>
          <p:sp>
            <p:nvSpPr>
              <p:cNvPr id="262" name="Oval 49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3" name="Oval 49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sp>
          <p:nvSpPr>
            <p:cNvPr id="205" name="Text Box 493"/>
            <p:cNvSpPr txBox="1">
              <a:spLocks noChangeArrowheads="1"/>
            </p:cNvSpPr>
            <p:nvPr/>
          </p:nvSpPr>
          <p:spPr bwMode="auto">
            <a:xfrm>
              <a:off x="3641714" y="38687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sp>
          <p:nvSpPr>
            <p:cNvPr id="206" name="Text Box 494"/>
            <p:cNvSpPr txBox="1">
              <a:spLocks noChangeArrowheads="1"/>
            </p:cNvSpPr>
            <p:nvPr/>
          </p:nvSpPr>
          <p:spPr bwMode="auto">
            <a:xfrm>
              <a:off x="3659176" y="4681538"/>
              <a:ext cx="323850" cy="266700"/>
            </a:xfrm>
            <a:prstGeom prst="rect">
              <a:avLst/>
            </a:prstGeom>
            <a:noFill/>
            <a:ln w="9525">
              <a:noFill/>
              <a:miter lim="800000"/>
              <a:headEnd/>
              <a:tailEnd/>
            </a:ln>
            <a:effectLst/>
          </p:spPr>
          <p:txBody>
            <a:bodyPr/>
            <a:lstStyle/>
            <a:p>
              <a:r>
                <a:rPr lang="en-US" sz="1600">
                  <a:solidFill>
                    <a:schemeClr val="bg2"/>
                  </a:solidFill>
                  <a:latin typeface="Times New Roman" pitchFamily="18" charset="0"/>
                </a:rPr>
                <a:t>-</a:t>
              </a:r>
              <a:endParaRPr lang="en-US" sz="1600">
                <a:solidFill>
                  <a:schemeClr val="bg2"/>
                </a:solidFill>
              </a:endParaRPr>
            </a:p>
          </p:txBody>
        </p:sp>
        <p:graphicFrame>
          <p:nvGraphicFramePr>
            <p:cNvPr id="207" name="Object 495"/>
            <p:cNvGraphicFramePr>
              <a:graphicFrameLocks noChangeAspect="1"/>
            </p:cNvGraphicFramePr>
            <p:nvPr/>
          </p:nvGraphicFramePr>
          <p:xfrm>
            <a:off x="3195626" y="3876675"/>
            <a:ext cx="349250" cy="392112"/>
          </p:xfrm>
          <a:graphic>
            <a:graphicData uri="http://schemas.openxmlformats.org/presentationml/2006/ole">
              <p:oleObj spid="_x0000_s549035" name="Equation" r:id="rId7" imgW="203040" imgH="228600" progId="Equation.DSMT4">
                <p:embed/>
              </p:oleObj>
            </a:graphicData>
          </a:graphic>
        </p:graphicFrame>
        <p:sp>
          <p:nvSpPr>
            <p:cNvPr id="208" name="AutoShape 496"/>
            <p:cNvSpPr>
              <a:spLocks noChangeArrowheads="1"/>
            </p:cNvSpPr>
            <p:nvPr/>
          </p:nvSpPr>
          <p:spPr bwMode="auto">
            <a:xfrm rot="16200000">
              <a:off x="5489564" y="3121025"/>
              <a:ext cx="558800" cy="2047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type="none" w="sm" len="sm"/>
              <a:tailEnd type="none" w="sm" len="sm"/>
            </a:ln>
            <a:effectLst/>
          </p:spPr>
          <p:txBody>
            <a:bodyPr wrap="none" anchor="ctr"/>
            <a:lstStyle/>
            <a:p>
              <a:endParaRPr lang="en-US"/>
            </a:p>
          </p:txBody>
        </p:sp>
        <p:grpSp>
          <p:nvGrpSpPr>
            <p:cNvPr id="209" name="Group 498"/>
            <p:cNvGrpSpPr>
              <a:grpSpLocks/>
            </p:cNvGrpSpPr>
            <p:nvPr/>
          </p:nvGrpSpPr>
          <p:grpSpPr bwMode="auto">
            <a:xfrm>
              <a:off x="4598976" y="3440113"/>
              <a:ext cx="2781300" cy="134937"/>
              <a:chOff x="3188" y="2368"/>
              <a:chExt cx="1752" cy="85"/>
            </a:xfrm>
          </p:grpSpPr>
          <p:grpSp>
            <p:nvGrpSpPr>
              <p:cNvPr id="241" name="Group 499"/>
              <p:cNvGrpSpPr>
                <a:grpSpLocks/>
              </p:cNvGrpSpPr>
              <p:nvPr/>
            </p:nvGrpSpPr>
            <p:grpSpPr bwMode="auto">
              <a:xfrm>
                <a:off x="3466" y="2368"/>
                <a:ext cx="84" cy="84"/>
                <a:chOff x="5010" y="11310"/>
                <a:chExt cx="210" cy="210"/>
              </a:xfrm>
            </p:grpSpPr>
            <p:sp>
              <p:nvSpPr>
                <p:cNvPr id="260" name="Oval 50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61" name="Oval 50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2" name="Group 502"/>
              <p:cNvGrpSpPr>
                <a:grpSpLocks/>
              </p:cNvGrpSpPr>
              <p:nvPr/>
            </p:nvGrpSpPr>
            <p:grpSpPr bwMode="auto">
              <a:xfrm>
                <a:off x="3744" y="2368"/>
                <a:ext cx="84" cy="84"/>
                <a:chOff x="5010" y="11310"/>
                <a:chExt cx="210" cy="210"/>
              </a:xfrm>
            </p:grpSpPr>
            <p:sp>
              <p:nvSpPr>
                <p:cNvPr id="258" name="Oval 503"/>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9" name="Oval 504"/>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3" name="Group 505"/>
              <p:cNvGrpSpPr>
                <a:grpSpLocks/>
              </p:cNvGrpSpPr>
              <p:nvPr/>
            </p:nvGrpSpPr>
            <p:grpSpPr bwMode="auto">
              <a:xfrm>
                <a:off x="4022" y="2369"/>
                <a:ext cx="84" cy="84"/>
                <a:chOff x="5010" y="11310"/>
                <a:chExt cx="210" cy="210"/>
              </a:xfrm>
            </p:grpSpPr>
            <p:sp>
              <p:nvSpPr>
                <p:cNvPr id="256" name="Oval 506"/>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7" name="Oval 507"/>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4" name="Group 508"/>
              <p:cNvGrpSpPr>
                <a:grpSpLocks/>
              </p:cNvGrpSpPr>
              <p:nvPr/>
            </p:nvGrpSpPr>
            <p:grpSpPr bwMode="auto">
              <a:xfrm>
                <a:off x="4300" y="2369"/>
                <a:ext cx="84" cy="84"/>
                <a:chOff x="5010" y="11310"/>
                <a:chExt cx="210" cy="210"/>
              </a:xfrm>
            </p:grpSpPr>
            <p:sp>
              <p:nvSpPr>
                <p:cNvPr id="254" name="Oval 509"/>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5" name="Oval 510"/>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5" name="Group 511"/>
              <p:cNvGrpSpPr>
                <a:grpSpLocks/>
              </p:cNvGrpSpPr>
              <p:nvPr/>
            </p:nvGrpSpPr>
            <p:grpSpPr bwMode="auto">
              <a:xfrm>
                <a:off x="4578" y="2369"/>
                <a:ext cx="84" cy="84"/>
                <a:chOff x="5010" y="11310"/>
                <a:chExt cx="210" cy="210"/>
              </a:xfrm>
            </p:grpSpPr>
            <p:sp>
              <p:nvSpPr>
                <p:cNvPr id="252" name="Oval 51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3" name="Oval 51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6" name="Group 514"/>
              <p:cNvGrpSpPr>
                <a:grpSpLocks/>
              </p:cNvGrpSpPr>
              <p:nvPr/>
            </p:nvGrpSpPr>
            <p:grpSpPr bwMode="auto">
              <a:xfrm>
                <a:off x="4856" y="2369"/>
                <a:ext cx="84" cy="84"/>
                <a:chOff x="5010" y="11310"/>
                <a:chExt cx="210" cy="210"/>
              </a:xfrm>
            </p:grpSpPr>
            <p:sp>
              <p:nvSpPr>
                <p:cNvPr id="250" name="Oval 51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51" name="Oval 51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47" name="Group 517"/>
              <p:cNvGrpSpPr>
                <a:grpSpLocks/>
              </p:cNvGrpSpPr>
              <p:nvPr/>
            </p:nvGrpSpPr>
            <p:grpSpPr bwMode="auto">
              <a:xfrm>
                <a:off x="3188" y="2369"/>
                <a:ext cx="84" cy="84"/>
                <a:chOff x="5010" y="11310"/>
                <a:chExt cx="210" cy="210"/>
              </a:xfrm>
            </p:grpSpPr>
            <p:sp>
              <p:nvSpPr>
                <p:cNvPr id="248" name="Oval 51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9" name="Oval 51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grpSp>
          <p:nvGrpSpPr>
            <p:cNvPr id="210" name="Group 520"/>
            <p:cNvGrpSpPr>
              <a:grpSpLocks/>
            </p:cNvGrpSpPr>
            <p:nvPr/>
          </p:nvGrpSpPr>
          <p:grpSpPr bwMode="auto">
            <a:xfrm>
              <a:off x="4600564" y="4845050"/>
              <a:ext cx="2781300" cy="134937"/>
              <a:chOff x="3188" y="2368"/>
              <a:chExt cx="1752" cy="85"/>
            </a:xfrm>
          </p:grpSpPr>
          <p:grpSp>
            <p:nvGrpSpPr>
              <p:cNvPr id="220" name="Group 521"/>
              <p:cNvGrpSpPr>
                <a:grpSpLocks/>
              </p:cNvGrpSpPr>
              <p:nvPr/>
            </p:nvGrpSpPr>
            <p:grpSpPr bwMode="auto">
              <a:xfrm>
                <a:off x="3466" y="2368"/>
                <a:ext cx="84" cy="84"/>
                <a:chOff x="5010" y="11310"/>
                <a:chExt cx="210" cy="210"/>
              </a:xfrm>
            </p:grpSpPr>
            <p:sp>
              <p:nvSpPr>
                <p:cNvPr id="239" name="Oval 522"/>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40" name="Oval 523"/>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1" name="Group 524"/>
              <p:cNvGrpSpPr>
                <a:grpSpLocks/>
              </p:cNvGrpSpPr>
              <p:nvPr/>
            </p:nvGrpSpPr>
            <p:grpSpPr bwMode="auto">
              <a:xfrm>
                <a:off x="3744" y="2368"/>
                <a:ext cx="84" cy="84"/>
                <a:chOff x="5010" y="11310"/>
                <a:chExt cx="210" cy="210"/>
              </a:xfrm>
            </p:grpSpPr>
            <p:sp>
              <p:nvSpPr>
                <p:cNvPr id="237" name="Oval 525"/>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8" name="Oval 526"/>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2" name="Group 527"/>
              <p:cNvGrpSpPr>
                <a:grpSpLocks/>
              </p:cNvGrpSpPr>
              <p:nvPr/>
            </p:nvGrpSpPr>
            <p:grpSpPr bwMode="auto">
              <a:xfrm>
                <a:off x="4022" y="2369"/>
                <a:ext cx="84" cy="84"/>
                <a:chOff x="5010" y="11310"/>
                <a:chExt cx="210" cy="210"/>
              </a:xfrm>
            </p:grpSpPr>
            <p:sp>
              <p:nvSpPr>
                <p:cNvPr id="235" name="Oval 528"/>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6" name="Oval 529"/>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3" name="Group 530"/>
              <p:cNvGrpSpPr>
                <a:grpSpLocks/>
              </p:cNvGrpSpPr>
              <p:nvPr/>
            </p:nvGrpSpPr>
            <p:grpSpPr bwMode="auto">
              <a:xfrm>
                <a:off x="4300" y="2369"/>
                <a:ext cx="84" cy="84"/>
                <a:chOff x="5010" y="11310"/>
                <a:chExt cx="210" cy="210"/>
              </a:xfrm>
            </p:grpSpPr>
            <p:sp>
              <p:nvSpPr>
                <p:cNvPr id="233" name="Oval 531"/>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4" name="Oval 532"/>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4" name="Group 533"/>
              <p:cNvGrpSpPr>
                <a:grpSpLocks/>
              </p:cNvGrpSpPr>
              <p:nvPr/>
            </p:nvGrpSpPr>
            <p:grpSpPr bwMode="auto">
              <a:xfrm>
                <a:off x="4578" y="2369"/>
                <a:ext cx="84" cy="84"/>
                <a:chOff x="5010" y="11310"/>
                <a:chExt cx="210" cy="210"/>
              </a:xfrm>
            </p:grpSpPr>
            <p:sp>
              <p:nvSpPr>
                <p:cNvPr id="231" name="Oval 534"/>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2" name="Oval 535"/>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5" name="Group 536"/>
              <p:cNvGrpSpPr>
                <a:grpSpLocks/>
              </p:cNvGrpSpPr>
              <p:nvPr/>
            </p:nvGrpSpPr>
            <p:grpSpPr bwMode="auto">
              <a:xfrm>
                <a:off x="4856" y="2369"/>
                <a:ext cx="84" cy="84"/>
                <a:chOff x="5010" y="11310"/>
                <a:chExt cx="210" cy="210"/>
              </a:xfrm>
            </p:grpSpPr>
            <p:sp>
              <p:nvSpPr>
                <p:cNvPr id="229" name="Oval 537"/>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30" name="Oval 538"/>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nvGrpSpPr>
              <p:cNvPr id="226" name="Group 539"/>
              <p:cNvGrpSpPr>
                <a:grpSpLocks/>
              </p:cNvGrpSpPr>
              <p:nvPr/>
            </p:nvGrpSpPr>
            <p:grpSpPr bwMode="auto">
              <a:xfrm>
                <a:off x="3188" y="2369"/>
                <a:ext cx="84" cy="84"/>
                <a:chOff x="5010" y="11310"/>
                <a:chExt cx="210" cy="210"/>
              </a:xfrm>
            </p:grpSpPr>
            <p:sp>
              <p:nvSpPr>
                <p:cNvPr id="227" name="Oval 540"/>
                <p:cNvSpPr>
                  <a:spLocks noChangeArrowheads="1"/>
                </p:cNvSpPr>
                <p:nvPr/>
              </p:nvSpPr>
              <p:spPr bwMode="auto">
                <a:xfrm>
                  <a:off x="5070" y="11362"/>
                  <a:ext cx="98" cy="98"/>
                </a:xfrm>
                <a:prstGeom prst="ellipse">
                  <a:avLst/>
                </a:prstGeom>
                <a:solidFill>
                  <a:srgbClr val="000000"/>
                </a:solidFill>
                <a:ln w="9525">
                  <a:solidFill>
                    <a:schemeClr val="bg1"/>
                  </a:solidFill>
                  <a:round/>
                  <a:headEnd/>
                  <a:tailEnd/>
                </a:ln>
                <a:effectLst/>
              </p:spPr>
              <p:txBody>
                <a:bodyPr/>
                <a:lstStyle/>
                <a:p>
                  <a:endParaRPr lang="en-US"/>
                </a:p>
              </p:txBody>
            </p:sp>
            <p:sp>
              <p:nvSpPr>
                <p:cNvPr id="228" name="Oval 541"/>
                <p:cNvSpPr>
                  <a:spLocks noChangeArrowheads="1"/>
                </p:cNvSpPr>
                <p:nvPr/>
              </p:nvSpPr>
              <p:spPr bwMode="auto">
                <a:xfrm>
                  <a:off x="5010" y="11310"/>
                  <a:ext cx="210" cy="210"/>
                </a:xfrm>
                <a:prstGeom prst="ellipse">
                  <a:avLst/>
                </a:prstGeom>
                <a:noFill/>
                <a:ln w="9525">
                  <a:solidFill>
                    <a:schemeClr val="bg1"/>
                  </a:solidFill>
                  <a:round/>
                  <a:headEnd/>
                  <a:tailEnd/>
                </a:ln>
                <a:effectLst/>
              </p:spPr>
              <p:txBody>
                <a:bodyPr/>
                <a:lstStyle/>
                <a:p>
                  <a:endParaRPr lang="en-US"/>
                </a:p>
              </p:txBody>
            </p:sp>
          </p:grpSp>
        </p:grpSp>
        <p:sp>
          <p:nvSpPr>
            <p:cNvPr id="211" name="Rectangle 396"/>
            <p:cNvSpPr>
              <a:spLocks noChangeArrowheads="1"/>
            </p:cNvSpPr>
            <p:nvPr/>
          </p:nvSpPr>
          <p:spPr bwMode="auto">
            <a:xfrm>
              <a:off x="4040176" y="4279900"/>
              <a:ext cx="176213" cy="436562"/>
            </a:xfrm>
            <a:prstGeom prst="rect">
              <a:avLst/>
            </a:prstGeom>
            <a:solidFill>
              <a:schemeClr val="tx1">
                <a:lumMod val="75000"/>
              </a:schemeClr>
            </a:solidFill>
            <a:ln w="12700">
              <a:solidFill>
                <a:schemeClr val="bg1"/>
              </a:solidFill>
              <a:miter lim="800000"/>
              <a:headEnd type="none" w="sm" len="sm"/>
              <a:tailEnd type="none" w="sm" len="sm"/>
            </a:ln>
            <a:effectLst/>
          </p:spPr>
          <p:txBody>
            <a:bodyPr wrap="none" anchor="ctr"/>
            <a:lstStyle/>
            <a:p>
              <a:endParaRPr lang="en-US"/>
            </a:p>
          </p:txBody>
        </p:sp>
        <p:sp>
          <p:nvSpPr>
            <p:cNvPr id="212" name="Text Box 547"/>
            <p:cNvSpPr txBox="1">
              <a:spLocks noChangeArrowheads="1"/>
            </p:cNvSpPr>
            <p:nvPr/>
          </p:nvSpPr>
          <p:spPr bwMode="auto">
            <a:xfrm>
              <a:off x="6013315" y="4805486"/>
              <a:ext cx="354013"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C</a:t>
              </a:r>
            </a:p>
          </p:txBody>
        </p:sp>
        <p:sp>
          <p:nvSpPr>
            <p:cNvPr id="213" name="Rectangle 212"/>
            <p:cNvSpPr/>
            <p:nvPr/>
          </p:nvSpPr>
          <p:spPr bwMode="auto">
            <a:xfrm>
              <a:off x="4328545" y="3835730"/>
              <a:ext cx="3325091" cy="1365662"/>
            </a:xfrm>
            <a:prstGeom prst="rect">
              <a:avLst/>
            </a:prstGeom>
            <a:noFill/>
            <a:ln w="12700" cap="flat" cmpd="sng" algn="ctr">
              <a:solidFill>
                <a:schemeClr val="bg2"/>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14" name="Straight Arrow Connector 213"/>
            <p:cNvCxnSpPr/>
            <p:nvPr/>
          </p:nvCxnSpPr>
          <p:spPr bwMode="auto">
            <a:xfrm>
              <a:off x="5991089" y="5213268"/>
              <a:ext cx="451263"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215" name="Straight Arrow Connector 214"/>
            <p:cNvCxnSpPr/>
            <p:nvPr/>
          </p:nvCxnSpPr>
          <p:spPr bwMode="auto">
            <a:xfrm>
              <a:off x="7946560" y="5301348"/>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16" name="Text Box 10"/>
            <p:cNvSpPr txBox="1">
              <a:spLocks noChangeArrowheads="1"/>
            </p:cNvSpPr>
            <p:nvPr/>
          </p:nvSpPr>
          <p:spPr bwMode="auto">
            <a:xfrm>
              <a:off x="7707527" y="4492371"/>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sp>
          <p:nvSpPr>
            <p:cNvPr id="217" name="Text Box 10"/>
            <p:cNvSpPr txBox="1">
              <a:spLocks noChangeArrowheads="1"/>
            </p:cNvSpPr>
            <p:nvPr/>
          </p:nvSpPr>
          <p:spPr bwMode="auto">
            <a:xfrm>
              <a:off x="8534842" y="5101970"/>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x</a:t>
              </a:r>
              <a:endParaRPr lang="en-US" baseline="-25000" dirty="0">
                <a:solidFill>
                  <a:schemeClr val="bg2"/>
                </a:solidFill>
              </a:endParaRPr>
            </a:p>
          </p:txBody>
        </p:sp>
        <p:cxnSp>
          <p:nvCxnSpPr>
            <p:cNvPr id="218" name="Straight Arrow Connector 217"/>
            <p:cNvCxnSpPr/>
            <p:nvPr/>
          </p:nvCxnSpPr>
          <p:spPr bwMode="auto">
            <a:xfrm rot="16200000">
              <a:off x="3853532" y="3058902"/>
              <a:ext cx="555171" cy="0"/>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219" name="Text Box 10"/>
            <p:cNvSpPr txBox="1">
              <a:spLocks noChangeArrowheads="1"/>
            </p:cNvSpPr>
            <p:nvPr/>
          </p:nvSpPr>
          <p:spPr bwMode="auto">
            <a:xfrm>
              <a:off x="3941071" y="2326126"/>
              <a:ext cx="358775" cy="436563"/>
            </a:xfrm>
            <a:prstGeom prst="rect">
              <a:avLst/>
            </a:prstGeom>
            <a:noFill/>
            <a:ln w="9525">
              <a:noFill/>
              <a:miter lim="800000"/>
              <a:headEnd/>
              <a:tailEnd/>
            </a:ln>
            <a:effectLst/>
          </p:spPr>
          <p:txBody>
            <a:bodyPr/>
            <a:lstStyle/>
            <a:p>
              <a:pPr algn="ctr"/>
              <a:r>
                <a:rPr lang="en-US" i="1" dirty="0" smtClean="0">
                  <a:solidFill>
                    <a:schemeClr val="bg2"/>
                  </a:solidFill>
                  <a:latin typeface="Times New Roman" pitchFamily="18" charset="0"/>
                </a:rPr>
                <a:t>y</a:t>
              </a:r>
              <a:endParaRPr lang="en-US" baseline="-25000" dirty="0">
                <a:solidFill>
                  <a:schemeClr val="bg2"/>
                </a:solidFill>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ext Box 2"/>
          <p:cNvSpPr txBox="1">
            <a:spLocks noChangeArrowheads="1"/>
          </p:cNvSpPr>
          <p:nvPr/>
        </p:nvSpPr>
        <p:spPr bwMode="auto">
          <a:xfrm>
            <a:off x="187325" y="-18343"/>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a:t>
            </a:r>
          </a:p>
        </p:txBody>
      </p:sp>
      <p:sp>
        <p:nvSpPr>
          <p:cNvPr id="524291" name="Text Box 3"/>
          <p:cNvSpPr txBox="1">
            <a:spLocks noChangeArrowheads="1"/>
          </p:cNvSpPr>
          <p:nvPr/>
        </p:nvSpPr>
        <p:spPr bwMode="auto">
          <a:xfrm>
            <a:off x="790623" y="967143"/>
            <a:ext cx="322421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Assume </a:t>
            </a:r>
            <a:r>
              <a:rPr lang="en-US" sz="2000" i="1" dirty="0">
                <a:solidFill>
                  <a:schemeClr val="bg1"/>
                </a:solidFill>
                <a:latin typeface="Times New Roman" pitchFamily="18" charset="0"/>
              </a:rPr>
              <a:t>f </a:t>
            </a:r>
            <a:r>
              <a:rPr lang="en-US" sz="2000" dirty="0">
                <a:solidFill>
                  <a:schemeClr val="bg1"/>
                </a:solidFill>
                <a:latin typeface="Times New Roman" pitchFamily="18" charset="0"/>
              </a:rPr>
              <a:t>(</a:t>
            </a:r>
            <a:r>
              <a:rPr lang="en-US" sz="2000" i="1" u="sng" dirty="0">
                <a:solidFill>
                  <a:schemeClr val="bg1"/>
                </a:solidFill>
                <a:latin typeface="Times New Roman" pitchFamily="18" charset="0"/>
              </a:rPr>
              <a:t>r</a:t>
            </a:r>
            <a:r>
              <a:rPr lang="en-US" sz="2000" i="1" dirty="0">
                <a:solidFill>
                  <a:schemeClr val="bg1"/>
                </a:solidFill>
                <a:latin typeface="Times New Roman" pitchFamily="18" charset="0"/>
              </a:rPr>
              <a:t>,t</a:t>
            </a:r>
            <a:r>
              <a:rPr lang="en-US" sz="2000" dirty="0">
                <a:solidFill>
                  <a:schemeClr val="bg1"/>
                </a:solidFill>
                <a:latin typeface="Times New Roman" pitchFamily="18" charset="0"/>
              </a:rPr>
              <a:t>)</a:t>
            </a:r>
            <a:r>
              <a:rPr lang="en-US" sz="2000" i="1" dirty="0">
                <a:solidFill>
                  <a:schemeClr val="bg1"/>
                </a:solidFill>
                <a:latin typeface="Times New Roman" pitchFamily="18" charset="0"/>
              </a:rPr>
              <a:t> </a:t>
            </a:r>
            <a:r>
              <a:rPr lang="en-US" sz="2000" dirty="0">
                <a:solidFill>
                  <a:schemeClr val="bg1"/>
                </a:solidFill>
              </a:rPr>
              <a:t>is sinusoidal:</a:t>
            </a:r>
          </a:p>
        </p:txBody>
      </p:sp>
      <p:graphicFrame>
        <p:nvGraphicFramePr>
          <p:cNvPr id="524292" name="Object 4"/>
          <p:cNvGraphicFramePr>
            <a:graphicFrameLocks noChangeAspect="1"/>
          </p:cNvGraphicFramePr>
          <p:nvPr/>
        </p:nvGraphicFramePr>
        <p:xfrm>
          <a:off x="1376363" y="1690688"/>
          <a:ext cx="4424362" cy="1393825"/>
        </p:xfrm>
        <a:graphic>
          <a:graphicData uri="http://schemas.openxmlformats.org/presentationml/2006/ole">
            <p:oleObj spid="_x0000_s524292" name="Equation" r:id="rId4" imgW="1854000" imgH="583920" progId="Equation.DSMT4">
              <p:embed/>
            </p:oleObj>
          </a:graphicData>
        </a:graphic>
      </p:graphicFrame>
      <p:sp>
        <p:nvSpPr>
          <p:cNvPr id="524293" name="Text Box 5"/>
          <p:cNvSpPr txBox="1">
            <a:spLocks noChangeArrowheads="1"/>
          </p:cNvSpPr>
          <p:nvPr/>
        </p:nvSpPr>
        <p:spPr bwMode="auto">
          <a:xfrm>
            <a:off x="1822450" y="3387725"/>
            <a:ext cx="92685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Define</a:t>
            </a:r>
            <a:endParaRPr lang="en-US" sz="2000" dirty="0">
              <a:solidFill>
                <a:schemeClr val="bg1"/>
              </a:solidFill>
            </a:endParaRPr>
          </a:p>
        </p:txBody>
      </p:sp>
      <p:graphicFrame>
        <p:nvGraphicFramePr>
          <p:cNvPr id="524294" name="Object 6"/>
          <p:cNvGraphicFramePr>
            <a:graphicFrameLocks noChangeAspect="1"/>
          </p:cNvGraphicFramePr>
          <p:nvPr/>
        </p:nvGraphicFramePr>
        <p:xfrm>
          <a:off x="2930525" y="3317875"/>
          <a:ext cx="2382838" cy="569913"/>
        </p:xfrm>
        <a:graphic>
          <a:graphicData uri="http://schemas.openxmlformats.org/presentationml/2006/ole">
            <p:oleObj spid="_x0000_s524294" name="Equation" r:id="rId5" imgW="1117440" imgH="266400" progId="Equation.DSMT4">
              <p:embed/>
            </p:oleObj>
          </a:graphicData>
        </a:graphic>
      </p:graphicFrame>
      <p:sp>
        <p:nvSpPr>
          <p:cNvPr id="524295" name="Text Box 7"/>
          <p:cNvSpPr txBox="1">
            <a:spLocks noChangeArrowheads="1"/>
          </p:cNvSpPr>
          <p:nvPr/>
        </p:nvSpPr>
        <p:spPr bwMode="auto">
          <a:xfrm>
            <a:off x="1529247" y="6032396"/>
            <a:ext cx="763588"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Then</a:t>
            </a:r>
          </a:p>
        </p:txBody>
      </p:sp>
      <p:sp>
        <p:nvSpPr>
          <p:cNvPr id="524296" name="Text Box 8"/>
          <p:cNvSpPr txBox="1">
            <a:spLocks noChangeArrowheads="1"/>
          </p:cNvSpPr>
          <p:nvPr/>
        </p:nvSpPr>
        <p:spPr bwMode="auto">
          <a:xfrm>
            <a:off x="2997900" y="3926013"/>
            <a:ext cx="2209259" cy="400110"/>
          </a:xfrm>
          <a:prstGeom prst="rect">
            <a:avLst/>
          </a:prstGeom>
          <a:noFill/>
          <a:ln w="12700">
            <a:noFill/>
            <a:miter lim="800000"/>
            <a:headEnd type="none" w="sm" len="sm"/>
            <a:tailEnd type="none" w="sm" len="sm"/>
          </a:ln>
          <a:effectLst/>
        </p:spPr>
        <p:txBody>
          <a:bodyPr wrap="none">
            <a:spAutoFit/>
          </a:bodyPr>
          <a:lstStyle/>
          <a:p>
            <a:pPr algn="ctr"/>
            <a:r>
              <a:rPr lang="en-US" sz="2000" dirty="0" smtClean="0">
                <a:solidFill>
                  <a:schemeClr val="bg2"/>
                </a:solidFill>
              </a:rPr>
              <a:t>(phasor </a:t>
            </a:r>
            <a:r>
              <a:rPr lang="en-US" sz="2000" dirty="0">
                <a:solidFill>
                  <a:schemeClr val="bg2"/>
                </a:solidFill>
              </a:rPr>
              <a:t>form of </a:t>
            </a:r>
            <a:r>
              <a:rPr lang="en-US" sz="2000" i="1" dirty="0">
                <a:solidFill>
                  <a:schemeClr val="bg2"/>
                </a:solidFill>
                <a:latin typeface="Times New Roman" pitchFamily="18" charset="0"/>
              </a:rPr>
              <a:t>f </a:t>
            </a:r>
            <a:r>
              <a:rPr lang="en-US" sz="2000" dirty="0">
                <a:solidFill>
                  <a:schemeClr val="bg2"/>
                </a:solidFill>
              </a:rPr>
              <a:t>)</a:t>
            </a:r>
          </a:p>
        </p:txBody>
      </p:sp>
      <p:sp>
        <p:nvSpPr>
          <p:cNvPr id="524297" name="AutoShape 9"/>
          <p:cNvSpPr>
            <a:spLocks/>
          </p:cNvSpPr>
          <p:nvPr/>
        </p:nvSpPr>
        <p:spPr bwMode="auto">
          <a:xfrm rot="5400000">
            <a:off x="3986212" y="2481263"/>
            <a:ext cx="225425" cy="1219200"/>
          </a:xfrm>
          <a:prstGeom prst="rightBrace">
            <a:avLst>
              <a:gd name="adj1" fmla="val 45070"/>
              <a:gd name="adj2" fmla="val 50000"/>
            </a:avLst>
          </a:prstGeom>
          <a:noFill/>
          <a:ln w="12700">
            <a:solidFill>
              <a:schemeClr val="hlink"/>
            </a:solidFill>
            <a:round/>
            <a:headEnd type="none" w="sm" len="sm"/>
            <a:tailEnd type="none" w="sm" len="sm"/>
          </a:ln>
          <a:effectLst/>
        </p:spPr>
        <p:txBody>
          <a:bodyPr wrap="none" anchor="ctr"/>
          <a:lstStyle/>
          <a:p>
            <a:endParaRPr lang="en-US"/>
          </a:p>
        </p:txBody>
      </p:sp>
      <p:graphicFrame>
        <p:nvGraphicFramePr>
          <p:cNvPr id="524298" name="Object 10"/>
          <p:cNvGraphicFramePr>
            <a:graphicFrameLocks noChangeAspect="1"/>
          </p:cNvGraphicFramePr>
          <p:nvPr/>
        </p:nvGraphicFramePr>
        <p:xfrm>
          <a:off x="2484077" y="5910140"/>
          <a:ext cx="3400425" cy="638175"/>
        </p:xfrm>
        <a:graphic>
          <a:graphicData uri="http://schemas.openxmlformats.org/presentationml/2006/ole">
            <p:oleObj spid="_x0000_s524298" name="Equation" r:id="rId6" imgW="1485720" imgH="279360" progId="Equation.DSMT4">
              <p:embed/>
            </p:oleObj>
          </a:graphicData>
        </a:graphic>
      </p:graphicFrame>
      <p:graphicFrame>
        <p:nvGraphicFramePr>
          <p:cNvPr id="524300" name="Object 12"/>
          <p:cNvGraphicFramePr>
            <a:graphicFrameLocks noChangeAspect="1"/>
          </p:cNvGraphicFramePr>
          <p:nvPr/>
        </p:nvGraphicFramePr>
        <p:xfrm>
          <a:off x="3306103" y="4606616"/>
          <a:ext cx="1651000" cy="866775"/>
        </p:xfrm>
        <a:graphic>
          <a:graphicData uri="http://schemas.openxmlformats.org/presentationml/2006/ole">
            <p:oleObj spid="_x0000_s524300" name="Equation" r:id="rId7" imgW="1015920" imgH="533160" progId="Equation.DSMT4">
              <p:embed/>
            </p:oleObj>
          </a:graphicData>
        </a:graphic>
      </p:graphicFrame>
      <p:sp>
        <p:nvSpPr>
          <p:cNvPr id="524301" name="Text Box 13"/>
          <p:cNvSpPr txBox="1">
            <a:spLocks noChangeArrowheads="1"/>
          </p:cNvSpPr>
          <p:nvPr/>
        </p:nvSpPr>
        <p:spPr bwMode="auto">
          <a:xfrm>
            <a:off x="6091238" y="2422525"/>
            <a:ext cx="2356351"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F</a:t>
            </a:r>
            <a:r>
              <a:rPr lang="en-US" dirty="0" smtClean="0">
                <a:solidFill>
                  <a:schemeClr val="bg2"/>
                </a:solidFill>
              </a:rPr>
              <a:t>rom </a:t>
            </a:r>
            <a:r>
              <a:rPr lang="en-US" dirty="0">
                <a:solidFill>
                  <a:schemeClr val="bg2"/>
                </a:solidFill>
              </a:rPr>
              <a:t>Euler’s identity:</a:t>
            </a:r>
          </a:p>
        </p:txBody>
      </p:sp>
      <p:graphicFrame>
        <p:nvGraphicFramePr>
          <p:cNvPr id="524302" name="Object 14"/>
          <p:cNvGraphicFramePr>
            <a:graphicFrameLocks noChangeAspect="1"/>
          </p:cNvGraphicFramePr>
          <p:nvPr/>
        </p:nvGraphicFramePr>
        <p:xfrm>
          <a:off x="6143625" y="2709863"/>
          <a:ext cx="2159000" cy="422275"/>
        </p:xfrm>
        <a:graphic>
          <a:graphicData uri="http://schemas.openxmlformats.org/presentationml/2006/ole">
            <p:oleObj spid="_x0000_s524302" name="Equation" r:id="rId8" imgW="1168200" imgH="228600" progId="Equation.DSMT4">
              <p:embed/>
            </p:oleObj>
          </a:graphicData>
        </a:graphic>
      </p:graphicFrame>
      <p:graphicFrame>
        <p:nvGraphicFramePr>
          <p:cNvPr id="524303" name="Object 15"/>
          <p:cNvGraphicFramePr>
            <a:graphicFrameLocks noChangeAspect="1"/>
          </p:cNvGraphicFramePr>
          <p:nvPr/>
        </p:nvGraphicFramePr>
        <p:xfrm>
          <a:off x="6403975" y="3176588"/>
          <a:ext cx="2297113" cy="938212"/>
        </p:xfrm>
        <a:graphic>
          <a:graphicData uri="http://schemas.openxmlformats.org/presentationml/2006/ole">
            <p:oleObj spid="_x0000_s524303" name="Equation" r:id="rId9" imgW="1244520" imgH="507960" progId="Equation.DSMT4">
              <p:embed/>
            </p:oleObj>
          </a:graphicData>
        </a:graphic>
      </p:graphicFrame>
      <p:sp>
        <p:nvSpPr>
          <p:cNvPr id="17" name="Slide Number Placeholder 1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57</a:t>
            </a:fld>
            <a:endParaRPr lang="en-US" kern="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2360613" y="2228850"/>
            <a:ext cx="4498975" cy="18097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20867" name="Text Box 3"/>
          <p:cNvSpPr txBox="1">
            <a:spLocks noChangeArrowheads="1"/>
          </p:cNvSpPr>
          <p:nvPr/>
        </p:nvSpPr>
        <p:spPr bwMode="auto">
          <a:xfrm>
            <a:off x="173677"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graphicFrame>
        <p:nvGraphicFramePr>
          <p:cNvPr id="563200" name="Object 0"/>
          <p:cNvGraphicFramePr>
            <a:graphicFrameLocks noChangeAspect="1"/>
          </p:cNvGraphicFramePr>
          <p:nvPr/>
        </p:nvGraphicFramePr>
        <p:xfrm>
          <a:off x="3081338" y="2338388"/>
          <a:ext cx="2794000" cy="666750"/>
        </p:xfrm>
        <a:graphic>
          <a:graphicData uri="http://schemas.openxmlformats.org/presentationml/2006/ole">
            <p:oleObj spid="_x0000_s563200" name="Equation" r:id="rId4" imgW="1117440" imgH="266400" progId="Equation.DSMT4">
              <p:embed/>
            </p:oleObj>
          </a:graphicData>
        </a:graphic>
      </p:graphicFrame>
      <p:graphicFrame>
        <p:nvGraphicFramePr>
          <p:cNvPr id="563201" name="Object 1"/>
          <p:cNvGraphicFramePr>
            <a:graphicFrameLocks noChangeAspect="1"/>
          </p:cNvGraphicFramePr>
          <p:nvPr/>
        </p:nvGraphicFramePr>
        <p:xfrm>
          <a:off x="2728913" y="5160282"/>
          <a:ext cx="3743325" cy="1019175"/>
        </p:xfrm>
        <a:graphic>
          <a:graphicData uri="http://schemas.openxmlformats.org/presentationml/2006/ole">
            <p:oleObj spid="_x0000_s563201" name="Equation" r:id="rId5" imgW="1866600" imgH="507960" progId="Equation.DSMT4">
              <p:embed/>
            </p:oleObj>
          </a:graphicData>
        </a:graphic>
      </p:graphicFrame>
      <p:sp>
        <p:nvSpPr>
          <p:cNvPr id="420873" name="Text Box 9"/>
          <p:cNvSpPr txBox="1">
            <a:spLocks noChangeArrowheads="1"/>
          </p:cNvSpPr>
          <p:nvPr/>
        </p:nvSpPr>
        <p:spPr bwMode="auto">
          <a:xfrm>
            <a:off x="1397000" y="4606925"/>
            <a:ext cx="12001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Notation:</a:t>
            </a:r>
          </a:p>
        </p:txBody>
      </p:sp>
      <p:graphicFrame>
        <p:nvGraphicFramePr>
          <p:cNvPr id="563202" name="Object 2"/>
          <p:cNvGraphicFramePr>
            <a:graphicFrameLocks noChangeAspect="1"/>
          </p:cNvGraphicFramePr>
          <p:nvPr/>
        </p:nvGraphicFramePr>
        <p:xfrm>
          <a:off x="2636838" y="3275013"/>
          <a:ext cx="3768725" cy="708025"/>
        </p:xfrm>
        <a:graphic>
          <a:graphicData uri="http://schemas.openxmlformats.org/presentationml/2006/ole">
            <p:oleObj spid="_x0000_s563202" name="Equation" r:id="rId6" imgW="1485720" imgH="279360" progId="Equation.DSMT4">
              <p:embed/>
            </p:oleObj>
          </a:graphicData>
        </a:graphic>
      </p:graphicFrame>
      <p:graphicFrame>
        <p:nvGraphicFramePr>
          <p:cNvPr id="563203" name="Object 3"/>
          <p:cNvGraphicFramePr>
            <a:graphicFrameLocks noChangeAspect="1"/>
          </p:cNvGraphicFramePr>
          <p:nvPr/>
        </p:nvGraphicFramePr>
        <p:xfrm>
          <a:off x="2359025" y="1091940"/>
          <a:ext cx="4424363" cy="604837"/>
        </p:xfrm>
        <a:graphic>
          <a:graphicData uri="http://schemas.openxmlformats.org/presentationml/2006/ole">
            <p:oleObj spid="_x0000_s563203" name="Equation" r:id="rId7" imgW="1854000" imgH="25380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58</a:t>
            </a:fld>
            <a:endParaRPr lang="en-US" kern="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2" name="Rectangle 12"/>
          <p:cNvSpPr>
            <a:spLocks noChangeArrowheads="1"/>
          </p:cNvSpPr>
          <p:nvPr/>
        </p:nvSpPr>
        <p:spPr bwMode="auto">
          <a:xfrm>
            <a:off x="2651125" y="4927600"/>
            <a:ext cx="4827361" cy="173037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89123" name="Text Box 3"/>
          <p:cNvSpPr txBox="1">
            <a:spLocks noChangeArrowheads="1"/>
          </p:cNvSpPr>
          <p:nvPr/>
        </p:nvSpPr>
        <p:spPr bwMode="auto">
          <a:xfrm>
            <a:off x="228600" y="0"/>
            <a:ext cx="89154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sp>
        <p:nvSpPr>
          <p:cNvPr id="389124" name="Text Box 4"/>
          <p:cNvSpPr txBox="1">
            <a:spLocks noChangeArrowheads="1"/>
          </p:cNvSpPr>
          <p:nvPr/>
        </p:nvSpPr>
        <p:spPr bwMode="auto">
          <a:xfrm>
            <a:off x="949230" y="979251"/>
            <a:ext cx="2413000"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Derivative Property:</a:t>
            </a:r>
          </a:p>
        </p:txBody>
      </p:sp>
      <p:graphicFrame>
        <p:nvGraphicFramePr>
          <p:cNvPr id="389130" name="Object 10"/>
          <p:cNvGraphicFramePr>
            <a:graphicFrameLocks noChangeAspect="1"/>
          </p:cNvGraphicFramePr>
          <p:nvPr/>
        </p:nvGraphicFramePr>
        <p:xfrm>
          <a:off x="3502025" y="1433763"/>
          <a:ext cx="3462338" cy="2505075"/>
        </p:xfrm>
        <a:graphic>
          <a:graphicData uri="http://schemas.openxmlformats.org/presentationml/2006/ole">
            <p:oleObj spid="_x0000_s389130" name="Equation" r:id="rId4" imgW="1562040" imgH="1130040" progId="Equation.DSMT4">
              <p:embed/>
            </p:oleObj>
          </a:graphicData>
        </a:graphic>
      </p:graphicFrame>
      <p:graphicFrame>
        <p:nvGraphicFramePr>
          <p:cNvPr id="389131" name="Object 11"/>
          <p:cNvGraphicFramePr>
            <a:graphicFrameLocks noChangeAspect="1"/>
          </p:cNvGraphicFramePr>
          <p:nvPr/>
        </p:nvGraphicFramePr>
        <p:xfrm>
          <a:off x="3041650" y="5041900"/>
          <a:ext cx="4030663" cy="1624013"/>
        </p:xfrm>
        <a:graphic>
          <a:graphicData uri="http://schemas.openxmlformats.org/presentationml/2006/ole">
            <p:oleObj spid="_x0000_s389131" name="Equation" r:id="rId5" imgW="2145960" imgH="863280" progId="Equation.DSMT4">
              <p:embed/>
            </p:oleObj>
          </a:graphicData>
        </a:graphic>
      </p:graphicFrame>
      <p:sp>
        <p:nvSpPr>
          <p:cNvPr id="389133" name="AutoShape 13"/>
          <p:cNvSpPr>
            <a:spLocks/>
          </p:cNvSpPr>
          <p:nvPr/>
        </p:nvSpPr>
        <p:spPr bwMode="auto">
          <a:xfrm rot="-5400000">
            <a:off x="5304395" y="3474028"/>
            <a:ext cx="194379" cy="1062264"/>
          </a:xfrm>
          <a:prstGeom prst="leftBrace">
            <a:avLst>
              <a:gd name="adj1" fmla="val 52472"/>
              <a:gd name="adj2" fmla="val 50000"/>
            </a:avLst>
          </a:prstGeom>
          <a:noFill/>
          <a:ln w="12700">
            <a:solidFill>
              <a:schemeClr val="hlink"/>
            </a:solidFill>
            <a:round/>
            <a:headEnd type="none" w="sm" len="sm"/>
            <a:tailEnd type="none" w="sm" len="sm"/>
          </a:ln>
          <a:effectLst/>
        </p:spPr>
        <p:txBody>
          <a:bodyPr wrap="none" anchor="ctr"/>
          <a:lstStyle/>
          <a:p>
            <a:endParaRPr lang="en-US"/>
          </a:p>
        </p:txBody>
      </p:sp>
      <p:sp>
        <p:nvSpPr>
          <p:cNvPr id="389134" name="Text Box 14"/>
          <p:cNvSpPr txBox="1">
            <a:spLocks noChangeArrowheads="1"/>
          </p:cNvSpPr>
          <p:nvPr/>
        </p:nvSpPr>
        <p:spPr bwMode="auto">
          <a:xfrm>
            <a:off x="1936296" y="4374552"/>
            <a:ext cx="98901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Hence:</a:t>
            </a:r>
          </a:p>
        </p:txBody>
      </p:sp>
      <p:sp>
        <p:nvSpPr>
          <p:cNvPr id="389135" name="Text Box 15"/>
          <p:cNvSpPr txBox="1">
            <a:spLocks noChangeArrowheads="1"/>
          </p:cNvSpPr>
          <p:nvPr/>
        </p:nvSpPr>
        <p:spPr bwMode="auto">
          <a:xfrm>
            <a:off x="4168775" y="4203950"/>
            <a:ext cx="2932213"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phasor </a:t>
            </a:r>
            <a:r>
              <a:rPr lang="en-US" sz="2000" dirty="0">
                <a:solidFill>
                  <a:schemeClr val="bg1"/>
                </a:solidFill>
              </a:rPr>
              <a:t>for the derivative</a:t>
            </a: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59</a:t>
            </a:fld>
            <a:endParaRPr lang="en-US" kern="0" dirty="0" smtClean="0"/>
          </a:p>
        </p:txBody>
      </p:sp>
      <p:sp>
        <p:nvSpPr>
          <p:cNvPr id="11" name="TextBox 10"/>
          <p:cNvSpPr txBox="1"/>
          <p:nvPr/>
        </p:nvSpPr>
        <p:spPr>
          <a:xfrm>
            <a:off x="7137070" y="1650670"/>
            <a:ext cx="1364476" cy="369332"/>
          </a:xfrm>
          <a:prstGeom prst="rect">
            <a:avLst/>
          </a:prstGeom>
          <a:noFill/>
        </p:spPr>
        <p:txBody>
          <a:bodyPr wrap="none" rtlCol="0">
            <a:spAutoFit/>
          </a:bodyPr>
          <a:lstStyle/>
          <a:p>
            <a:r>
              <a:rPr lang="en-US" dirty="0" smtClean="0">
                <a:solidFill>
                  <a:schemeClr val="bg2"/>
                </a:solidFill>
              </a:rPr>
              <a:t>(sinusoidal)</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 Box 2"/>
          <p:cNvSpPr txBox="1">
            <a:spLocks noChangeArrowheads="1"/>
          </p:cNvSpPr>
          <p:nvPr/>
        </p:nvSpPr>
        <p:spPr bwMode="auto">
          <a:xfrm>
            <a:off x="2086638" y="0"/>
            <a:ext cx="49418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Current Density (cont.)</a:t>
            </a:r>
          </a:p>
        </p:txBody>
      </p:sp>
      <p:graphicFrame>
        <p:nvGraphicFramePr>
          <p:cNvPr id="520248" name="Object 56"/>
          <p:cNvGraphicFramePr>
            <a:graphicFrameLocks noChangeAspect="1"/>
          </p:cNvGraphicFramePr>
          <p:nvPr/>
        </p:nvGraphicFramePr>
        <p:xfrm>
          <a:off x="2475504" y="1530111"/>
          <a:ext cx="4057650" cy="561975"/>
        </p:xfrm>
        <a:graphic>
          <a:graphicData uri="http://schemas.openxmlformats.org/presentationml/2006/ole">
            <p:oleObj spid="_x0000_s520248" name="Equation" r:id="rId4" imgW="2197080" imgH="304560" progId="Equation.DSMT4">
              <p:embed/>
            </p:oleObj>
          </a:graphicData>
        </a:graphic>
      </p:graphicFrame>
      <p:graphicFrame>
        <p:nvGraphicFramePr>
          <p:cNvPr id="520263" name="Object 71"/>
          <p:cNvGraphicFramePr>
            <a:graphicFrameLocks noChangeAspect="1"/>
          </p:cNvGraphicFramePr>
          <p:nvPr/>
        </p:nvGraphicFramePr>
        <p:xfrm>
          <a:off x="5702300" y="2608263"/>
          <a:ext cx="1806575" cy="561975"/>
        </p:xfrm>
        <a:graphic>
          <a:graphicData uri="http://schemas.openxmlformats.org/presentationml/2006/ole">
            <p:oleObj spid="_x0000_s520263" name="Equation" r:id="rId5" imgW="977760" imgH="304560" progId="Equation.DSMT4">
              <p:embed/>
            </p:oleObj>
          </a:graphicData>
        </a:graphic>
      </p:graphicFrame>
      <p:graphicFrame>
        <p:nvGraphicFramePr>
          <p:cNvPr id="520264" name="Object 72"/>
          <p:cNvGraphicFramePr>
            <a:graphicFrameLocks noChangeAspect="1"/>
          </p:cNvGraphicFramePr>
          <p:nvPr/>
        </p:nvGraphicFramePr>
        <p:xfrm>
          <a:off x="5314143" y="4220190"/>
          <a:ext cx="2262957" cy="897719"/>
        </p:xfrm>
        <a:graphic>
          <a:graphicData uri="http://schemas.openxmlformats.org/presentationml/2006/ole">
            <p:oleObj spid="_x0000_s520264" name="Equation" r:id="rId6" imgW="990360" imgH="393480" progId="Equation.DSMT4">
              <p:embed/>
            </p:oleObj>
          </a:graphicData>
        </a:graphic>
      </p:graphicFrame>
      <p:sp>
        <p:nvSpPr>
          <p:cNvPr id="520266" name="Text Box 74"/>
          <p:cNvSpPr txBox="1">
            <a:spLocks noChangeArrowheads="1"/>
          </p:cNvSpPr>
          <p:nvPr/>
        </p:nvSpPr>
        <p:spPr bwMode="auto">
          <a:xfrm>
            <a:off x="122832" y="969347"/>
            <a:ext cx="8430578"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1"/>
                </a:solidFill>
              </a:rPr>
              <a:t>A more general case of </a:t>
            </a:r>
            <a:r>
              <a:rPr lang="en-US" dirty="0" smtClean="0">
                <a:solidFill>
                  <a:schemeClr val="bg1"/>
                </a:solidFill>
              </a:rPr>
              <a:t>an arbitrary </a:t>
            </a:r>
            <a:r>
              <a:rPr lang="en-US" dirty="0">
                <a:solidFill>
                  <a:schemeClr val="bg1"/>
                </a:solidFill>
              </a:rPr>
              <a:t>orientation of the surface is now considered.</a:t>
            </a:r>
          </a:p>
        </p:txBody>
      </p:sp>
      <p:graphicFrame>
        <p:nvGraphicFramePr>
          <p:cNvPr id="520267" name="Object 75"/>
          <p:cNvGraphicFramePr>
            <a:graphicFrameLocks noChangeAspect="1"/>
          </p:cNvGraphicFramePr>
          <p:nvPr/>
        </p:nvGraphicFramePr>
        <p:xfrm>
          <a:off x="1831975" y="5976938"/>
          <a:ext cx="1101725" cy="561975"/>
        </p:xfrm>
        <a:graphic>
          <a:graphicData uri="http://schemas.openxmlformats.org/presentationml/2006/ole">
            <p:oleObj spid="_x0000_s520267" name="Equation" r:id="rId7" imgW="596880" imgH="304560" progId="Equation.DSMT4">
              <p:embed/>
            </p:oleObj>
          </a:graphicData>
        </a:graphic>
      </p:graphicFrame>
      <p:sp>
        <p:nvSpPr>
          <p:cNvPr id="520268" name="Text Box 76"/>
          <p:cNvSpPr txBox="1">
            <a:spLocks noChangeArrowheads="1"/>
          </p:cNvSpPr>
          <p:nvPr/>
        </p:nvSpPr>
        <p:spPr bwMode="auto">
          <a:xfrm>
            <a:off x="2941329" y="5984567"/>
            <a:ext cx="4413250" cy="457200"/>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component of current density crossing </a:t>
            </a:r>
            <a:r>
              <a:rPr lang="en-US" sz="2400" i="1" dirty="0">
                <a:solidFill>
                  <a:schemeClr val="bg2"/>
                </a:solidFill>
                <a:latin typeface="Times New Roman" pitchFamily="18" charset="0"/>
              </a:rPr>
              <a:t>dS</a:t>
            </a:r>
          </a:p>
        </p:txBody>
      </p:sp>
      <p:sp>
        <p:nvSpPr>
          <p:cNvPr id="520262" name="Text Box 70"/>
          <p:cNvSpPr txBox="1">
            <a:spLocks noChangeArrowheads="1"/>
          </p:cNvSpPr>
          <p:nvPr/>
        </p:nvSpPr>
        <p:spPr bwMode="auto">
          <a:xfrm>
            <a:off x="466725" y="5083175"/>
            <a:ext cx="1266825" cy="369888"/>
          </a:xfrm>
          <a:prstGeom prst="rect">
            <a:avLst/>
          </a:prstGeom>
          <a:noFill/>
          <a:ln w="12700">
            <a:noFill/>
            <a:miter lim="800000"/>
            <a:headEnd type="none" w="sm" len="sm"/>
            <a:tailEnd type="none" w="sm" len="sm"/>
          </a:ln>
          <a:effectLst/>
        </p:spPr>
        <p:txBody>
          <a:bodyPr wrap="square">
            <a:spAutoFit/>
          </a:bodyPr>
          <a:lstStyle/>
          <a:p>
            <a:r>
              <a:rPr lang="en-US" dirty="0" smtClean="0">
                <a:solidFill>
                  <a:schemeClr val="bg1"/>
                </a:solidFill>
              </a:rPr>
              <a:t>Surface </a:t>
            </a:r>
            <a:r>
              <a:rPr lang="en-US" i="1" dirty="0">
                <a:solidFill>
                  <a:schemeClr val="bg1"/>
                </a:solidFill>
                <a:latin typeface="Times New Roman" pitchFamily="18" charset="0"/>
              </a:rPr>
              <a:t>S</a:t>
            </a:r>
          </a:p>
        </p:txBody>
      </p:sp>
      <p:sp>
        <p:nvSpPr>
          <p:cNvPr id="520279" name="Text Box 87"/>
          <p:cNvSpPr txBox="1">
            <a:spLocks noChangeArrowheads="1"/>
          </p:cNvSpPr>
          <p:nvPr/>
        </p:nvSpPr>
        <p:spPr bwMode="auto">
          <a:xfrm>
            <a:off x="4314825" y="3630613"/>
            <a:ext cx="3980577" cy="369332"/>
          </a:xfrm>
          <a:prstGeom prst="rect">
            <a:avLst/>
          </a:prstGeom>
          <a:noFill/>
          <a:ln w="12700">
            <a:noFill/>
            <a:miter lim="800000"/>
            <a:headEnd type="none" w="sm" len="sm"/>
            <a:tailEnd type="none" w="sm" len="sm"/>
          </a:ln>
          <a:effectLst/>
        </p:spPr>
        <p:txBody>
          <a:bodyPr wrap="none">
            <a:spAutoFit/>
          </a:bodyPr>
          <a:lstStyle/>
          <a:p>
            <a:r>
              <a:rPr lang="en-US" dirty="0">
                <a:solidFill>
                  <a:schemeClr val="bg1"/>
                </a:solidFill>
              </a:rPr>
              <a:t>I</a:t>
            </a:r>
            <a:r>
              <a:rPr lang="en-US" dirty="0" smtClean="0">
                <a:solidFill>
                  <a:schemeClr val="bg1"/>
                </a:solidFill>
              </a:rPr>
              <a:t>ntegrating </a:t>
            </a:r>
            <a:r>
              <a:rPr lang="en-US" dirty="0">
                <a:solidFill>
                  <a:schemeClr val="bg1"/>
                </a:solidFill>
              </a:rPr>
              <a:t>over the surface, we have</a:t>
            </a:r>
          </a:p>
        </p:txBody>
      </p:sp>
      <p:sp>
        <p:nvSpPr>
          <p:cNvPr id="29" name="Slide Number Placeholder 28"/>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a:t>
            </a:fld>
            <a:endParaRPr lang="en-US" kern="0" dirty="0" smtClean="0"/>
          </a:p>
        </p:txBody>
      </p:sp>
      <p:grpSp>
        <p:nvGrpSpPr>
          <p:cNvPr id="30" name="Group 29"/>
          <p:cNvGrpSpPr/>
          <p:nvPr/>
        </p:nvGrpSpPr>
        <p:grpSpPr>
          <a:xfrm>
            <a:off x="1280319" y="2781300"/>
            <a:ext cx="2209007" cy="2582863"/>
            <a:chOff x="1280319" y="2781300"/>
            <a:chExt cx="2209007" cy="2582863"/>
          </a:xfrm>
        </p:grpSpPr>
        <p:sp>
          <p:nvSpPr>
            <p:cNvPr id="520250" name="Line 58"/>
            <p:cNvSpPr>
              <a:spLocks noChangeShapeType="1"/>
            </p:cNvSpPr>
            <p:nvPr/>
          </p:nvSpPr>
          <p:spPr bwMode="auto">
            <a:xfrm flipV="1">
              <a:off x="2139950" y="4254500"/>
              <a:ext cx="990600" cy="0"/>
            </a:xfrm>
            <a:prstGeom prst="line">
              <a:avLst/>
            </a:prstGeom>
            <a:noFill/>
            <a:ln w="19050">
              <a:solidFill>
                <a:srgbClr val="0000CC"/>
              </a:solidFill>
              <a:round/>
              <a:headEnd type="none" w="sm" len="sm"/>
              <a:tailEnd type="triangle" w="med" len="med"/>
            </a:ln>
            <a:effectLst/>
          </p:spPr>
          <p:txBody>
            <a:bodyPr wrap="none"/>
            <a:lstStyle/>
            <a:p>
              <a:endParaRPr lang="en-US"/>
            </a:p>
          </p:txBody>
        </p:sp>
        <p:sp>
          <p:nvSpPr>
            <p:cNvPr id="520253" name="Line 61"/>
            <p:cNvSpPr>
              <a:spLocks noChangeShapeType="1"/>
            </p:cNvSpPr>
            <p:nvPr/>
          </p:nvSpPr>
          <p:spPr bwMode="auto">
            <a:xfrm>
              <a:off x="2584450" y="3632200"/>
              <a:ext cx="622300" cy="546100"/>
            </a:xfrm>
            <a:prstGeom prst="line">
              <a:avLst/>
            </a:prstGeom>
            <a:noFill/>
            <a:ln w="38100">
              <a:solidFill>
                <a:srgbClr val="0000CC"/>
              </a:solidFill>
              <a:round/>
              <a:headEnd type="none" w="sm" len="sm"/>
              <a:tailEnd type="triangle" w="sm" len="sm"/>
            </a:ln>
            <a:effectLst/>
          </p:spPr>
          <p:txBody>
            <a:bodyPr wrap="none"/>
            <a:lstStyle/>
            <a:p>
              <a:endParaRPr lang="en-US"/>
            </a:p>
          </p:txBody>
        </p:sp>
        <p:graphicFrame>
          <p:nvGraphicFramePr>
            <p:cNvPr id="520254" name="Object 62"/>
            <p:cNvGraphicFramePr>
              <a:graphicFrameLocks noChangeAspect="1"/>
            </p:cNvGraphicFramePr>
            <p:nvPr/>
          </p:nvGraphicFramePr>
          <p:xfrm>
            <a:off x="2895600" y="3386138"/>
            <a:ext cx="444500" cy="515938"/>
          </p:xfrm>
          <a:graphic>
            <a:graphicData uri="http://schemas.openxmlformats.org/presentationml/2006/ole">
              <p:oleObj spid="_x0000_s520254" name="Equation" r:id="rId8" imgW="241200" imgH="279360" progId="Equation.DSMT4">
                <p:embed/>
              </p:oleObj>
            </a:graphicData>
          </a:graphic>
        </p:graphicFrame>
        <p:graphicFrame>
          <p:nvGraphicFramePr>
            <p:cNvPr id="520255" name="Object 63"/>
            <p:cNvGraphicFramePr>
              <a:graphicFrameLocks noChangeAspect="1"/>
            </p:cNvGraphicFramePr>
            <p:nvPr/>
          </p:nvGraphicFramePr>
          <p:xfrm>
            <a:off x="2371725" y="3716338"/>
            <a:ext cx="398463" cy="515938"/>
          </p:xfrm>
          <a:graphic>
            <a:graphicData uri="http://schemas.openxmlformats.org/presentationml/2006/ole">
              <p:oleObj spid="_x0000_s520255" name="Equation" r:id="rId9" imgW="215640" imgH="279360" progId="Equation.DSMT4">
                <p:embed/>
              </p:oleObj>
            </a:graphicData>
          </a:graphic>
        </p:graphicFrame>
        <p:sp>
          <p:nvSpPr>
            <p:cNvPr id="520256" name="Line 64"/>
            <p:cNvSpPr>
              <a:spLocks noChangeShapeType="1"/>
            </p:cNvSpPr>
            <p:nvPr/>
          </p:nvSpPr>
          <p:spPr bwMode="auto">
            <a:xfrm rot="16261148">
              <a:off x="2139950" y="3727450"/>
              <a:ext cx="538163" cy="368300"/>
            </a:xfrm>
            <a:prstGeom prst="line">
              <a:avLst/>
            </a:prstGeom>
            <a:noFill/>
            <a:ln w="38100">
              <a:solidFill>
                <a:srgbClr val="0000CC"/>
              </a:solidFill>
              <a:round/>
              <a:headEnd type="none" w="sm" len="sm"/>
              <a:tailEnd type="triangle" w="sm" len="sm"/>
            </a:ln>
            <a:effectLst/>
          </p:spPr>
          <p:txBody>
            <a:bodyPr wrap="none"/>
            <a:lstStyle/>
            <a:p>
              <a:endParaRPr lang="en-US"/>
            </a:p>
          </p:txBody>
        </p:sp>
        <p:graphicFrame>
          <p:nvGraphicFramePr>
            <p:cNvPr id="520257" name="Object 65"/>
            <p:cNvGraphicFramePr>
              <a:graphicFrameLocks noChangeAspect="1"/>
            </p:cNvGraphicFramePr>
            <p:nvPr/>
          </p:nvGraphicFramePr>
          <p:xfrm>
            <a:off x="3138488" y="4241800"/>
            <a:ext cx="350838" cy="468313"/>
          </p:xfrm>
          <a:graphic>
            <a:graphicData uri="http://schemas.openxmlformats.org/presentationml/2006/ole">
              <p:oleObj spid="_x0000_s520257" name="Equation" r:id="rId10" imgW="190440" imgH="253800" progId="Equation.DSMT4">
                <p:embed/>
              </p:oleObj>
            </a:graphicData>
          </a:graphic>
        </p:graphicFrame>
        <p:sp>
          <p:nvSpPr>
            <p:cNvPr id="520259" name="Arc 67"/>
            <p:cNvSpPr>
              <a:spLocks/>
            </p:cNvSpPr>
            <p:nvPr/>
          </p:nvSpPr>
          <p:spPr bwMode="auto">
            <a:xfrm rot="18482885" flipH="1" flipV="1">
              <a:off x="679450" y="3492500"/>
              <a:ext cx="2103438" cy="901700"/>
            </a:xfrm>
            <a:custGeom>
              <a:avLst/>
              <a:gdLst>
                <a:gd name="G0" fmla="+- 14258 0 0"/>
                <a:gd name="G1" fmla="+- 21600 0 0"/>
                <a:gd name="G2" fmla="+- 21600 0 0"/>
                <a:gd name="T0" fmla="*/ 0 w 25014"/>
                <a:gd name="T1" fmla="*/ 5374 h 21600"/>
                <a:gd name="T2" fmla="*/ 25014 w 25014"/>
                <a:gd name="T3" fmla="*/ 2868 h 21600"/>
                <a:gd name="T4" fmla="*/ 14258 w 25014"/>
                <a:gd name="T5" fmla="*/ 21600 h 21600"/>
              </a:gdLst>
              <a:ahLst/>
              <a:cxnLst>
                <a:cxn ang="0">
                  <a:pos x="T0" y="T1"/>
                </a:cxn>
                <a:cxn ang="0">
                  <a:pos x="T2" y="T3"/>
                </a:cxn>
                <a:cxn ang="0">
                  <a:pos x="T4" y="T5"/>
                </a:cxn>
              </a:cxnLst>
              <a:rect l="0" t="0" r="r" b="b"/>
              <a:pathLst>
                <a:path w="25014" h="21600" fill="none" extrusionOk="0">
                  <a:moveTo>
                    <a:pt x="0" y="5374"/>
                  </a:moveTo>
                  <a:cubicBezTo>
                    <a:pt x="3942" y="1910"/>
                    <a:pt x="9010" y="-1"/>
                    <a:pt x="14258" y="0"/>
                  </a:cubicBezTo>
                  <a:cubicBezTo>
                    <a:pt x="18032" y="0"/>
                    <a:pt x="21740" y="988"/>
                    <a:pt x="25013" y="2868"/>
                  </a:cubicBezTo>
                </a:path>
                <a:path w="25014" h="21600" stroke="0" extrusionOk="0">
                  <a:moveTo>
                    <a:pt x="0" y="5374"/>
                  </a:moveTo>
                  <a:cubicBezTo>
                    <a:pt x="3942" y="1910"/>
                    <a:pt x="9010" y="-1"/>
                    <a:pt x="14258" y="0"/>
                  </a:cubicBezTo>
                  <a:cubicBezTo>
                    <a:pt x="18032" y="0"/>
                    <a:pt x="21740" y="988"/>
                    <a:pt x="25013" y="2868"/>
                  </a:cubicBezTo>
                  <a:lnTo>
                    <a:pt x="14258" y="21600"/>
                  </a:lnTo>
                  <a:close/>
                </a:path>
              </a:pathLst>
            </a:custGeom>
            <a:noFill/>
            <a:ln w="57150">
              <a:solidFill>
                <a:schemeClr val="bg2"/>
              </a:solidFill>
              <a:round/>
              <a:headEnd type="none" w="sm" len="sm"/>
              <a:tailEnd type="none" w="sm" len="sm"/>
            </a:ln>
            <a:effectLst/>
          </p:spPr>
          <p:txBody>
            <a:bodyPr wrap="none" anchor="ctr"/>
            <a:lstStyle/>
            <a:p>
              <a:endParaRPr lang="en-US"/>
            </a:p>
          </p:txBody>
        </p:sp>
        <p:sp>
          <p:nvSpPr>
            <p:cNvPr id="520260" name="Line 68"/>
            <p:cNvSpPr>
              <a:spLocks noChangeShapeType="1"/>
            </p:cNvSpPr>
            <p:nvPr/>
          </p:nvSpPr>
          <p:spPr bwMode="auto">
            <a:xfrm>
              <a:off x="1917825" y="4479800"/>
              <a:ext cx="711200" cy="622300"/>
            </a:xfrm>
            <a:prstGeom prst="line">
              <a:avLst/>
            </a:prstGeom>
            <a:noFill/>
            <a:ln w="28575">
              <a:solidFill>
                <a:schemeClr val="bg2"/>
              </a:solidFill>
              <a:round/>
              <a:headEnd/>
              <a:tailEnd type="triangle" w="med" len="med"/>
            </a:ln>
            <a:effectLst/>
          </p:spPr>
          <p:txBody>
            <a:bodyPr wrap="none"/>
            <a:lstStyle/>
            <a:p>
              <a:endParaRPr lang="en-US"/>
            </a:p>
          </p:txBody>
        </p:sp>
        <p:graphicFrame>
          <p:nvGraphicFramePr>
            <p:cNvPr id="520261" name="Object 69"/>
            <p:cNvGraphicFramePr>
              <a:graphicFrameLocks noChangeAspect="1"/>
            </p:cNvGraphicFramePr>
            <p:nvPr/>
          </p:nvGraphicFramePr>
          <p:xfrm>
            <a:off x="2792413" y="4938713"/>
            <a:ext cx="266700" cy="425450"/>
          </p:xfrm>
          <a:graphic>
            <a:graphicData uri="http://schemas.openxmlformats.org/presentationml/2006/ole">
              <p:oleObj spid="_x0000_s520261" name="Equation" r:id="rId11" imgW="126720" imgH="203040" progId="Equation.DSMT4">
                <p:embed/>
              </p:oleObj>
            </a:graphicData>
          </a:graphic>
        </p:graphicFrame>
        <p:sp>
          <p:nvSpPr>
            <p:cNvPr id="520269" name="Line 77"/>
            <p:cNvSpPr>
              <a:spLocks noChangeShapeType="1"/>
            </p:cNvSpPr>
            <p:nvPr/>
          </p:nvSpPr>
          <p:spPr bwMode="auto">
            <a:xfrm flipV="1">
              <a:off x="2365375" y="3014663"/>
              <a:ext cx="546100" cy="866775"/>
            </a:xfrm>
            <a:prstGeom prst="line">
              <a:avLst/>
            </a:prstGeom>
            <a:noFill/>
            <a:ln w="28575">
              <a:solidFill>
                <a:schemeClr val="bg2"/>
              </a:solidFill>
              <a:round/>
              <a:headEnd/>
              <a:tailEnd type="triangle" w="med" len="med"/>
            </a:ln>
            <a:effectLst/>
          </p:spPr>
          <p:txBody>
            <a:bodyPr wrap="none"/>
            <a:lstStyle/>
            <a:p>
              <a:endParaRPr lang="en-US"/>
            </a:p>
          </p:txBody>
        </p:sp>
        <p:graphicFrame>
          <p:nvGraphicFramePr>
            <p:cNvPr id="520270" name="Object 78"/>
            <p:cNvGraphicFramePr>
              <a:graphicFrameLocks noChangeAspect="1"/>
            </p:cNvGraphicFramePr>
            <p:nvPr/>
          </p:nvGraphicFramePr>
          <p:xfrm>
            <a:off x="2925763" y="2781300"/>
            <a:ext cx="265113" cy="481013"/>
          </p:xfrm>
          <a:graphic>
            <a:graphicData uri="http://schemas.openxmlformats.org/presentationml/2006/ole">
              <p:oleObj spid="_x0000_s520270" name="Equation" r:id="rId12" imgW="126720" imgH="228600" progId="Equation.DSMT4">
                <p:embed/>
              </p:oleObj>
            </a:graphicData>
          </a:graphic>
        </p:graphicFrame>
        <p:sp>
          <p:nvSpPr>
            <p:cNvPr id="520272" name="Text Box 80"/>
            <p:cNvSpPr txBox="1">
              <a:spLocks noChangeArrowheads="1"/>
            </p:cNvSpPr>
            <p:nvPr/>
          </p:nvSpPr>
          <p:spPr bwMode="auto">
            <a:xfrm>
              <a:off x="1488519" y="4132201"/>
              <a:ext cx="438150"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hlink"/>
                  </a:solidFill>
                  <a:latin typeface="Times New Roman" pitchFamily="18" charset="0"/>
                </a:rPr>
                <a:t>dS</a:t>
              </a:r>
            </a:p>
          </p:txBody>
        </p:sp>
        <p:sp>
          <p:nvSpPr>
            <p:cNvPr id="520274" name="Line 82"/>
            <p:cNvSpPr>
              <a:spLocks noChangeShapeType="1"/>
            </p:cNvSpPr>
            <p:nvPr/>
          </p:nvSpPr>
          <p:spPr bwMode="auto">
            <a:xfrm flipV="1">
              <a:off x="1728788" y="4216400"/>
              <a:ext cx="368300" cy="438150"/>
            </a:xfrm>
            <a:prstGeom prst="line">
              <a:avLst/>
            </a:prstGeom>
            <a:noFill/>
            <a:ln w="57150">
              <a:solidFill>
                <a:schemeClr val="hlink"/>
              </a:solidFill>
              <a:round/>
              <a:headEnd type="none" w="sm" len="sm"/>
              <a:tailEnd type="none" w="sm" len="sm"/>
            </a:ln>
            <a:effectLst/>
          </p:spPr>
          <p:txBody>
            <a:bodyPr wrap="none"/>
            <a:lstStyle/>
            <a:p>
              <a:endParaRPr lang="en-US"/>
            </a:p>
          </p:txBody>
        </p:sp>
        <p:sp>
          <p:nvSpPr>
            <p:cNvPr id="520276" name="Line 84"/>
            <p:cNvSpPr>
              <a:spLocks noChangeShapeType="1"/>
            </p:cNvSpPr>
            <p:nvPr/>
          </p:nvSpPr>
          <p:spPr bwMode="auto">
            <a:xfrm flipV="1">
              <a:off x="1974850" y="4419600"/>
              <a:ext cx="990600" cy="0"/>
            </a:xfrm>
            <a:prstGeom prst="line">
              <a:avLst/>
            </a:prstGeom>
            <a:noFill/>
            <a:ln w="19050">
              <a:solidFill>
                <a:srgbClr val="0000CC"/>
              </a:solidFill>
              <a:round/>
              <a:headEnd type="none" w="sm" len="sm"/>
              <a:tailEnd type="triangle" w="med" len="med"/>
            </a:ln>
            <a:effectLst/>
          </p:spPr>
          <p:txBody>
            <a:bodyPr wrap="none"/>
            <a:lstStyle/>
            <a:p>
              <a:endParaRPr lang="en-US"/>
            </a:p>
          </p:txBody>
        </p:sp>
        <p:sp>
          <p:nvSpPr>
            <p:cNvPr id="520277" name="Line 85"/>
            <p:cNvSpPr>
              <a:spLocks noChangeShapeType="1"/>
            </p:cNvSpPr>
            <p:nvPr/>
          </p:nvSpPr>
          <p:spPr bwMode="auto">
            <a:xfrm flipV="1">
              <a:off x="1784350" y="4622800"/>
              <a:ext cx="990600" cy="0"/>
            </a:xfrm>
            <a:prstGeom prst="line">
              <a:avLst/>
            </a:prstGeom>
            <a:noFill/>
            <a:ln w="19050">
              <a:solidFill>
                <a:srgbClr val="0000CC"/>
              </a:solidFill>
              <a:round/>
              <a:headEnd type="none" w="sm" len="sm"/>
              <a:tailEnd type="triangle" w="med" len="med"/>
            </a:ln>
            <a:effectLst/>
          </p:spPr>
          <p:txBody>
            <a:bodyPr wrap="none"/>
            <a:lstStyle/>
            <a:p>
              <a:endParaRPr lang="en-US"/>
            </a:p>
          </p:txBody>
        </p:sp>
        <p:sp>
          <p:nvSpPr>
            <p:cNvPr id="28" name="Can 27"/>
            <p:cNvSpPr/>
            <p:nvPr/>
          </p:nvSpPr>
          <p:spPr bwMode="auto">
            <a:xfrm rot="8013696">
              <a:off x="1674421" y="3954482"/>
              <a:ext cx="629393" cy="1211283"/>
            </a:xfrm>
            <a:prstGeom prst="can">
              <a:avLst/>
            </a:prstGeom>
            <a:no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Text Box 4"/>
          <p:cNvSpPr txBox="1">
            <a:spLocks noChangeArrowheads="1"/>
          </p:cNvSpPr>
          <p:nvPr/>
        </p:nvSpPr>
        <p:spPr bwMode="auto">
          <a:xfrm>
            <a:off x="657557" y="947145"/>
            <a:ext cx="643572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Consider a differential equation such as Faraday’s Law:</a:t>
            </a:r>
          </a:p>
        </p:txBody>
      </p:sp>
      <p:graphicFrame>
        <p:nvGraphicFramePr>
          <p:cNvPr id="564224" name="Object 1024"/>
          <p:cNvGraphicFramePr>
            <a:graphicFrameLocks noChangeAspect="1"/>
          </p:cNvGraphicFramePr>
          <p:nvPr/>
        </p:nvGraphicFramePr>
        <p:xfrm>
          <a:off x="2824163" y="1539421"/>
          <a:ext cx="3533775" cy="1004888"/>
        </p:xfrm>
        <a:graphic>
          <a:graphicData uri="http://schemas.openxmlformats.org/presentationml/2006/ole">
            <p:oleObj spid="_x0000_s564224" name="Equation" r:id="rId4" imgW="1473120" imgH="419040" progId="Equation.DSMT4">
              <p:embed/>
            </p:oleObj>
          </a:graphicData>
        </a:graphic>
      </p:graphicFrame>
      <p:sp>
        <p:nvSpPr>
          <p:cNvPr id="390152" name="Text Box 8"/>
          <p:cNvSpPr txBox="1">
            <a:spLocks noChangeArrowheads="1"/>
          </p:cNvSpPr>
          <p:nvPr/>
        </p:nvSpPr>
        <p:spPr bwMode="auto">
          <a:xfrm>
            <a:off x="636588" y="3461099"/>
            <a:ext cx="272256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This can be written as </a:t>
            </a:r>
          </a:p>
        </p:txBody>
      </p:sp>
      <p:graphicFrame>
        <p:nvGraphicFramePr>
          <p:cNvPr id="564225" name="Object 1025"/>
          <p:cNvGraphicFramePr>
            <a:graphicFrameLocks noChangeAspect="1"/>
          </p:cNvGraphicFramePr>
          <p:nvPr/>
        </p:nvGraphicFramePr>
        <p:xfrm>
          <a:off x="1711325" y="4019550"/>
          <a:ext cx="5716588" cy="658813"/>
        </p:xfrm>
        <a:graphic>
          <a:graphicData uri="http://schemas.openxmlformats.org/presentationml/2006/ole">
            <p:oleObj spid="_x0000_s564225" name="Equation" r:id="rId5" imgW="2425680" imgH="279360" progId="Equation.DSMT4">
              <p:embed/>
            </p:oleObj>
          </a:graphicData>
        </a:graphic>
      </p:graphicFrame>
      <p:sp>
        <p:nvSpPr>
          <p:cNvPr id="390154" name="Text Box 10"/>
          <p:cNvSpPr txBox="1">
            <a:spLocks noChangeArrowheads="1"/>
          </p:cNvSpPr>
          <p:nvPr/>
        </p:nvSpPr>
        <p:spPr bwMode="auto">
          <a:xfrm>
            <a:off x="1998663" y="5024250"/>
            <a:ext cx="409575"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or</a:t>
            </a:r>
          </a:p>
        </p:txBody>
      </p:sp>
      <p:graphicFrame>
        <p:nvGraphicFramePr>
          <p:cNvPr id="564226" name="Object 1026"/>
          <p:cNvGraphicFramePr>
            <a:graphicFrameLocks noChangeAspect="1"/>
          </p:cNvGraphicFramePr>
          <p:nvPr/>
        </p:nvGraphicFramePr>
        <p:xfrm>
          <a:off x="2554927" y="5462916"/>
          <a:ext cx="4156075" cy="671512"/>
        </p:xfrm>
        <a:graphic>
          <a:graphicData uri="http://schemas.openxmlformats.org/presentationml/2006/ole">
            <p:oleObj spid="_x0000_s564226" name="Equation" r:id="rId6" imgW="1726920" imgH="279360" progId="Equation.DSMT4">
              <p:embed/>
            </p:oleObj>
          </a:graphicData>
        </a:graphic>
      </p:graphicFrame>
      <p:sp>
        <p:nvSpPr>
          <p:cNvPr id="390158" name="Text Box 14"/>
          <p:cNvSpPr txBox="1">
            <a:spLocks noChangeArrowheads="1"/>
          </p:cNvSpPr>
          <p:nvPr/>
        </p:nvSpPr>
        <p:spPr bwMode="auto">
          <a:xfrm>
            <a:off x="228600" y="0"/>
            <a:ext cx="89154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60</a:t>
            </a:fld>
            <a:endParaRPr lang="en-US" kern="0" dirty="0" smtClean="0"/>
          </a:p>
        </p:txBody>
      </p:sp>
      <p:sp>
        <p:nvSpPr>
          <p:cNvPr id="10" name="TextBox 9"/>
          <p:cNvSpPr txBox="1"/>
          <p:nvPr/>
        </p:nvSpPr>
        <p:spPr>
          <a:xfrm>
            <a:off x="3277590" y="2683823"/>
            <a:ext cx="2775119" cy="369332"/>
          </a:xfrm>
          <a:prstGeom prst="rect">
            <a:avLst/>
          </a:prstGeom>
          <a:noFill/>
        </p:spPr>
        <p:txBody>
          <a:bodyPr wrap="none" rtlCol="0">
            <a:spAutoFit/>
          </a:bodyPr>
          <a:lstStyle/>
          <a:p>
            <a:r>
              <a:rPr lang="en-US" dirty="0" smtClean="0">
                <a:solidFill>
                  <a:srgbClr val="FF0000"/>
                </a:solidFill>
              </a:rPr>
              <a:t>Assume sinusoidal fields.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5248" name="Object 0"/>
          <p:cNvGraphicFramePr>
            <a:graphicFrameLocks noChangeAspect="1"/>
          </p:cNvGraphicFramePr>
          <p:nvPr/>
        </p:nvGraphicFramePr>
        <p:xfrm>
          <a:off x="2055813" y="1306513"/>
          <a:ext cx="4995862" cy="700087"/>
        </p:xfrm>
        <a:graphic>
          <a:graphicData uri="http://schemas.openxmlformats.org/presentationml/2006/ole">
            <p:oleObj spid="_x0000_s565248" name="Equation" r:id="rId4" imgW="1993680" imgH="279360" progId="Equation.DSMT4">
              <p:embed/>
            </p:oleObj>
          </a:graphicData>
        </a:graphic>
      </p:graphicFrame>
      <p:sp>
        <p:nvSpPr>
          <p:cNvPr id="391178" name="Text Box 10"/>
          <p:cNvSpPr txBox="1">
            <a:spLocks noChangeArrowheads="1"/>
          </p:cNvSpPr>
          <p:nvPr/>
        </p:nvSpPr>
        <p:spPr bwMode="auto">
          <a:xfrm>
            <a:off x="1415555" y="962644"/>
            <a:ext cx="5365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Let</a:t>
            </a:r>
          </a:p>
        </p:txBody>
      </p:sp>
      <p:sp>
        <p:nvSpPr>
          <p:cNvPr id="391190" name="Text Box 22"/>
          <p:cNvSpPr txBox="1">
            <a:spLocks noChangeArrowheads="1"/>
          </p:cNvSpPr>
          <p:nvPr/>
        </p:nvSpPr>
        <p:spPr bwMode="auto">
          <a:xfrm>
            <a:off x="1797050" y="5861050"/>
            <a:ext cx="1736725" cy="45720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Hence:</a:t>
            </a:r>
            <a:r>
              <a:rPr lang="en-US" sz="2000" dirty="0">
                <a:solidFill>
                  <a:schemeClr val="bg2"/>
                </a:solidFill>
              </a:rPr>
              <a:t>   </a:t>
            </a:r>
            <a:r>
              <a:rPr lang="en-US" sz="2400" i="1" dirty="0">
                <a:solidFill>
                  <a:schemeClr val="bg2"/>
                </a:solidFill>
                <a:latin typeface="Times New Roman" pitchFamily="18" charset="0"/>
              </a:rPr>
              <a:t>c</a:t>
            </a:r>
            <a:r>
              <a:rPr lang="en-US" sz="2000" dirty="0">
                <a:solidFill>
                  <a:schemeClr val="bg2"/>
                </a:solidFill>
              </a:rPr>
              <a:t> </a:t>
            </a:r>
            <a:r>
              <a:rPr lang="en-US" sz="2000" dirty="0">
                <a:solidFill>
                  <a:schemeClr val="bg2"/>
                </a:solidFill>
                <a:latin typeface="Times New Roman" pitchFamily="18" charset="0"/>
              </a:rPr>
              <a:t>= 0</a:t>
            </a:r>
          </a:p>
        </p:txBody>
      </p:sp>
      <p:graphicFrame>
        <p:nvGraphicFramePr>
          <p:cNvPr id="565249" name="Object 1"/>
          <p:cNvGraphicFramePr>
            <a:graphicFrameLocks noChangeAspect="1"/>
          </p:cNvGraphicFramePr>
          <p:nvPr/>
        </p:nvGraphicFramePr>
        <p:xfrm>
          <a:off x="3387725" y="2305605"/>
          <a:ext cx="2138363" cy="671512"/>
        </p:xfrm>
        <a:graphic>
          <a:graphicData uri="http://schemas.openxmlformats.org/presentationml/2006/ole">
            <p:oleObj spid="_x0000_s565249" name="Equation" r:id="rId5" imgW="888840" imgH="279360" progId="Equation.DSMT4">
              <p:embed/>
            </p:oleObj>
          </a:graphicData>
        </a:graphic>
      </p:graphicFrame>
      <p:sp>
        <p:nvSpPr>
          <p:cNvPr id="391192" name="Text Box 24"/>
          <p:cNvSpPr txBox="1">
            <a:spLocks noChangeArrowheads="1"/>
          </p:cNvSpPr>
          <p:nvPr/>
        </p:nvSpPr>
        <p:spPr bwMode="auto">
          <a:xfrm>
            <a:off x="849313" y="3432175"/>
            <a:ext cx="3138487" cy="409575"/>
          </a:xfrm>
          <a:prstGeom prst="rect">
            <a:avLst/>
          </a:prstGeom>
          <a:noFill/>
          <a:ln w="12700">
            <a:solidFill>
              <a:schemeClr val="bg2"/>
            </a:solidFill>
            <a:miter lim="800000"/>
            <a:headEnd type="none" w="sm" len="sm"/>
            <a:tailEnd type="none" w="sm" len="sm"/>
          </a:ln>
          <a:effectLst/>
        </p:spPr>
        <p:txBody>
          <a:bodyPr wrap="none">
            <a:spAutoFit/>
          </a:bodyPr>
          <a:lstStyle/>
          <a:p>
            <a:r>
              <a:rPr lang="en-US" sz="2000">
                <a:solidFill>
                  <a:schemeClr val="bg1"/>
                </a:solidFill>
              </a:rPr>
              <a:t>Does this imply that </a:t>
            </a:r>
            <a:r>
              <a:rPr lang="en-US" sz="2000" i="1">
                <a:solidFill>
                  <a:schemeClr val="bg1"/>
                </a:solidFill>
                <a:latin typeface="Times New Roman" pitchFamily="18" charset="0"/>
              </a:rPr>
              <a:t>c</a:t>
            </a:r>
            <a:r>
              <a:rPr lang="en-US" sz="2000">
                <a:solidFill>
                  <a:schemeClr val="bg1"/>
                </a:solidFill>
              </a:rPr>
              <a:t> </a:t>
            </a:r>
            <a:r>
              <a:rPr lang="en-US" sz="2000">
                <a:solidFill>
                  <a:schemeClr val="bg1"/>
                </a:solidFill>
                <a:latin typeface="Times New Roman" pitchFamily="18" charset="0"/>
              </a:rPr>
              <a:t>= 0</a:t>
            </a:r>
            <a:r>
              <a:rPr lang="en-US" sz="2000">
                <a:solidFill>
                  <a:schemeClr val="bg1"/>
                </a:solidFill>
              </a:rPr>
              <a:t>?</a:t>
            </a:r>
          </a:p>
        </p:txBody>
      </p:sp>
      <p:grpSp>
        <p:nvGrpSpPr>
          <p:cNvPr id="391200" name="Group 32"/>
          <p:cNvGrpSpPr>
            <a:grpSpLocks/>
          </p:cNvGrpSpPr>
          <p:nvPr/>
        </p:nvGrpSpPr>
        <p:grpSpPr bwMode="auto">
          <a:xfrm>
            <a:off x="1209675" y="4003675"/>
            <a:ext cx="4594225" cy="1452563"/>
            <a:chOff x="1340" y="2329"/>
            <a:chExt cx="2894" cy="915"/>
          </a:xfrm>
        </p:grpSpPr>
        <p:graphicFrame>
          <p:nvGraphicFramePr>
            <p:cNvPr id="565253" name="Object 5"/>
            <p:cNvGraphicFramePr>
              <a:graphicFrameLocks noChangeAspect="1"/>
            </p:cNvGraphicFramePr>
            <p:nvPr/>
          </p:nvGraphicFramePr>
          <p:xfrm>
            <a:off x="2213" y="2357"/>
            <a:ext cx="679" cy="287"/>
          </p:xfrm>
          <a:graphic>
            <a:graphicData uri="http://schemas.openxmlformats.org/presentationml/2006/ole">
              <p:oleObj spid="_x0000_s565253" name="Equation" r:id="rId6" imgW="419040" imgH="177480" progId="Equation.DSMT4">
                <p:embed/>
              </p:oleObj>
            </a:graphicData>
          </a:graphic>
        </p:graphicFrame>
        <p:sp>
          <p:nvSpPr>
            <p:cNvPr id="391193" name="Text Box 25"/>
            <p:cNvSpPr txBox="1">
              <a:spLocks noChangeArrowheads="1"/>
            </p:cNvSpPr>
            <p:nvPr/>
          </p:nvSpPr>
          <p:spPr bwMode="auto">
            <a:xfrm>
              <a:off x="1442" y="2385"/>
              <a:ext cx="674" cy="252"/>
            </a:xfrm>
            <a:prstGeom prst="rect">
              <a:avLst/>
            </a:prstGeom>
            <a:noFill/>
            <a:ln w="12700">
              <a:noFill/>
              <a:miter lim="800000"/>
              <a:headEnd type="none" w="sm" len="sm"/>
              <a:tailEnd type="none" w="sm" len="sm"/>
            </a:ln>
            <a:effectLst/>
          </p:spPr>
          <p:txBody>
            <a:bodyPr wrap="none">
              <a:spAutoFit/>
            </a:bodyPr>
            <a:lstStyle/>
            <a:p>
              <a:r>
                <a:rPr lang="en-US" sz="2000" dirty="0">
                  <a:solidFill>
                    <a:schemeClr val="bg2"/>
                  </a:solidFill>
                </a:rPr>
                <a:t>C</a:t>
              </a:r>
              <a:r>
                <a:rPr lang="en-US" sz="2000" dirty="0" smtClean="0">
                  <a:solidFill>
                    <a:schemeClr val="bg2"/>
                  </a:solidFill>
                </a:rPr>
                <a:t>hoose</a:t>
              </a:r>
              <a:endParaRPr lang="en-US" sz="2000" dirty="0">
                <a:solidFill>
                  <a:schemeClr val="bg2"/>
                </a:solidFill>
              </a:endParaRPr>
            </a:p>
          </p:txBody>
        </p:sp>
        <p:graphicFrame>
          <p:nvGraphicFramePr>
            <p:cNvPr id="565254" name="Object 6"/>
            <p:cNvGraphicFramePr>
              <a:graphicFrameLocks noChangeAspect="1"/>
            </p:cNvGraphicFramePr>
            <p:nvPr/>
          </p:nvGraphicFramePr>
          <p:xfrm>
            <a:off x="3596" y="2329"/>
            <a:ext cx="638" cy="369"/>
          </p:xfrm>
          <a:graphic>
            <a:graphicData uri="http://schemas.openxmlformats.org/presentationml/2006/ole">
              <p:oleObj spid="_x0000_s565254" name="Equation" r:id="rId7" imgW="393480" imgH="228600" progId="Equation.DSMT4">
                <p:embed/>
              </p:oleObj>
            </a:graphicData>
          </a:graphic>
        </p:graphicFrame>
        <p:graphicFrame>
          <p:nvGraphicFramePr>
            <p:cNvPr id="565255" name="Object 7"/>
            <p:cNvGraphicFramePr>
              <a:graphicFrameLocks noChangeAspect="1"/>
            </p:cNvGraphicFramePr>
            <p:nvPr/>
          </p:nvGraphicFramePr>
          <p:xfrm>
            <a:off x="2089" y="2937"/>
            <a:ext cx="988" cy="287"/>
          </p:xfrm>
          <a:graphic>
            <a:graphicData uri="http://schemas.openxmlformats.org/presentationml/2006/ole">
              <p:oleObj spid="_x0000_s565255" name="Equation" r:id="rId8" imgW="609480" imgH="177480" progId="Equation.DSMT4">
                <p:embed/>
              </p:oleObj>
            </a:graphicData>
          </a:graphic>
        </p:graphicFrame>
        <p:sp>
          <p:nvSpPr>
            <p:cNvPr id="391196" name="Text Box 28"/>
            <p:cNvSpPr txBox="1">
              <a:spLocks noChangeArrowheads="1"/>
            </p:cNvSpPr>
            <p:nvPr/>
          </p:nvSpPr>
          <p:spPr bwMode="auto">
            <a:xfrm>
              <a:off x="1340" y="2955"/>
              <a:ext cx="674" cy="252"/>
            </a:xfrm>
            <a:prstGeom prst="rect">
              <a:avLst/>
            </a:prstGeom>
            <a:noFill/>
            <a:ln w="12700">
              <a:noFill/>
              <a:miter lim="800000"/>
              <a:headEnd type="none" w="sm" len="sm"/>
              <a:tailEnd type="none" w="sm" len="sm"/>
            </a:ln>
            <a:effectLst/>
          </p:spPr>
          <p:txBody>
            <a:bodyPr wrap="none">
              <a:spAutoFit/>
            </a:bodyPr>
            <a:lstStyle/>
            <a:p>
              <a:r>
                <a:rPr lang="en-US" sz="2000" dirty="0">
                  <a:solidFill>
                    <a:schemeClr val="bg2"/>
                  </a:solidFill>
                </a:rPr>
                <a:t>C</a:t>
              </a:r>
              <a:r>
                <a:rPr lang="en-US" sz="2000" dirty="0" smtClean="0">
                  <a:solidFill>
                    <a:schemeClr val="bg2"/>
                  </a:solidFill>
                </a:rPr>
                <a:t>hoose</a:t>
              </a:r>
              <a:endParaRPr lang="en-US" sz="2000" dirty="0">
                <a:solidFill>
                  <a:schemeClr val="bg2"/>
                </a:solidFill>
              </a:endParaRPr>
            </a:p>
          </p:txBody>
        </p:sp>
        <p:graphicFrame>
          <p:nvGraphicFramePr>
            <p:cNvPr id="565256" name="Object 8"/>
            <p:cNvGraphicFramePr>
              <a:graphicFrameLocks noChangeAspect="1"/>
            </p:cNvGraphicFramePr>
            <p:nvPr/>
          </p:nvGraphicFramePr>
          <p:xfrm>
            <a:off x="3610" y="2875"/>
            <a:ext cx="619" cy="369"/>
          </p:xfrm>
          <a:graphic>
            <a:graphicData uri="http://schemas.openxmlformats.org/presentationml/2006/ole">
              <p:oleObj spid="_x0000_s565256" name="Equation" r:id="rId9" imgW="380880" imgH="228600" progId="Equation.DSMT4">
                <p:embed/>
              </p:oleObj>
            </a:graphicData>
          </a:graphic>
        </p:graphicFrame>
        <p:sp>
          <p:nvSpPr>
            <p:cNvPr id="391198" name="AutoShape 30"/>
            <p:cNvSpPr>
              <a:spLocks noChangeArrowheads="1"/>
            </p:cNvSpPr>
            <p:nvPr/>
          </p:nvSpPr>
          <p:spPr bwMode="auto">
            <a:xfrm>
              <a:off x="3206" y="2479"/>
              <a:ext cx="242" cy="92"/>
            </a:xfrm>
            <a:prstGeom prst="rightArrow">
              <a:avLst>
                <a:gd name="adj1" fmla="val 50000"/>
                <a:gd name="adj2" fmla="val 65761"/>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sp>
          <p:nvSpPr>
            <p:cNvPr id="391199" name="AutoShape 31"/>
            <p:cNvSpPr>
              <a:spLocks noChangeArrowheads="1"/>
            </p:cNvSpPr>
            <p:nvPr/>
          </p:nvSpPr>
          <p:spPr bwMode="auto">
            <a:xfrm>
              <a:off x="3244" y="3026"/>
              <a:ext cx="242" cy="92"/>
            </a:xfrm>
            <a:prstGeom prst="rightArrow">
              <a:avLst>
                <a:gd name="adj1" fmla="val 50000"/>
                <a:gd name="adj2" fmla="val 65761"/>
              </a:avLst>
            </a:prstGeom>
            <a:solidFill>
              <a:schemeClr val="accent1"/>
            </a:solidFill>
            <a:ln w="12700">
              <a:solidFill>
                <a:schemeClr val="bg2"/>
              </a:solidFill>
              <a:miter lim="800000"/>
              <a:headEnd type="none" w="sm" len="sm"/>
              <a:tailEnd type="none" w="sm" len="sm"/>
            </a:ln>
            <a:effectLst/>
          </p:spPr>
          <p:txBody>
            <a:bodyPr wrap="none" anchor="ctr"/>
            <a:lstStyle/>
            <a:p>
              <a:endParaRPr lang="en-US"/>
            </a:p>
          </p:txBody>
        </p:sp>
      </p:grpSp>
      <p:sp>
        <p:nvSpPr>
          <p:cNvPr id="391201" name="Text Box 33"/>
          <p:cNvSpPr txBox="1">
            <a:spLocks noChangeArrowheads="1"/>
          </p:cNvSpPr>
          <p:nvPr/>
        </p:nvSpPr>
        <p:spPr bwMode="auto">
          <a:xfrm>
            <a:off x="2432050" y="2413000"/>
            <a:ext cx="763588"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Then</a:t>
            </a:r>
          </a:p>
        </p:txBody>
      </p:sp>
      <p:sp>
        <p:nvSpPr>
          <p:cNvPr id="391202" name="Text Box 34"/>
          <p:cNvSpPr txBox="1">
            <a:spLocks noChangeArrowheads="1"/>
          </p:cNvSpPr>
          <p:nvPr/>
        </p:nvSpPr>
        <p:spPr bwMode="auto">
          <a:xfrm>
            <a:off x="228600" y="0"/>
            <a:ext cx="89154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grpSp>
        <p:nvGrpSpPr>
          <p:cNvPr id="391217" name="Group 49"/>
          <p:cNvGrpSpPr>
            <a:grpSpLocks/>
          </p:cNvGrpSpPr>
          <p:nvPr/>
        </p:nvGrpSpPr>
        <p:grpSpPr bwMode="auto">
          <a:xfrm>
            <a:off x="6419952" y="3057005"/>
            <a:ext cx="2384420" cy="2825757"/>
            <a:chOff x="4259" y="2132"/>
            <a:chExt cx="1502" cy="1780"/>
          </a:xfrm>
        </p:grpSpPr>
        <p:sp>
          <p:nvSpPr>
            <p:cNvPr id="391203" name="Line 35"/>
            <p:cNvSpPr>
              <a:spLocks noChangeShapeType="1"/>
            </p:cNvSpPr>
            <p:nvPr/>
          </p:nvSpPr>
          <p:spPr bwMode="auto">
            <a:xfrm>
              <a:off x="4344" y="3448"/>
              <a:ext cx="1064" cy="0"/>
            </a:xfrm>
            <a:prstGeom prst="line">
              <a:avLst/>
            </a:prstGeom>
            <a:noFill/>
            <a:ln w="12700">
              <a:solidFill>
                <a:schemeClr val="bg2"/>
              </a:solidFill>
              <a:round/>
              <a:headEnd type="none" w="med" len="med"/>
              <a:tailEnd type="none" w="med" len="med"/>
            </a:ln>
            <a:effectLst/>
          </p:spPr>
          <p:txBody>
            <a:bodyPr wrap="none"/>
            <a:lstStyle/>
            <a:p>
              <a:endParaRPr lang="en-US">
                <a:ln>
                  <a:solidFill>
                    <a:sysClr val="windowText" lastClr="000000"/>
                  </a:solidFill>
                </a:ln>
              </a:endParaRPr>
            </a:p>
          </p:txBody>
        </p:sp>
        <p:sp>
          <p:nvSpPr>
            <p:cNvPr id="391204" name="Line 36"/>
            <p:cNvSpPr>
              <a:spLocks noChangeShapeType="1"/>
            </p:cNvSpPr>
            <p:nvPr/>
          </p:nvSpPr>
          <p:spPr bwMode="auto">
            <a:xfrm flipV="1">
              <a:off x="4880" y="2912"/>
              <a:ext cx="0" cy="1000"/>
            </a:xfrm>
            <a:prstGeom prst="line">
              <a:avLst/>
            </a:prstGeom>
            <a:noFill/>
            <a:ln w="12700">
              <a:solidFill>
                <a:schemeClr val="bg2"/>
              </a:solidFill>
              <a:round/>
              <a:headEnd type="none" w="med" len="med"/>
              <a:tailEnd type="none" w="med" len="med"/>
            </a:ln>
            <a:effectLst/>
          </p:spPr>
          <p:txBody>
            <a:bodyPr wrap="none"/>
            <a:lstStyle/>
            <a:p>
              <a:endParaRPr lang="en-US"/>
            </a:p>
          </p:txBody>
        </p:sp>
        <p:graphicFrame>
          <p:nvGraphicFramePr>
            <p:cNvPr id="565250" name="Object 2"/>
            <p:cNvGraphicFramePr>
              <a:graphicFrameLocks noChangeAspect="1"/>
            </p:cNvGraphicFramePr>
            <p:nvPr/>
          </p:nvGraphicFramePr>
          <p:xfrm>
            <a:off x="4336" y="2783"/>
            <a:ext cx="428" cy="296"/>
          </p:xfrm>
          <a:graphic>
            <a:graphicData uri="http://schemas.openxmlformats.org/presentationml/2006/ole">
              <p:oleObj spid="_x0000_s565250" name="Equation" r:id="rId10" imgW="330120" imgH="228600" progId="Equation.DSMT4">
                <p:embed/>
              </p:oleObj>
            </a:graphicData>
          </a:graphic>
        </p:graphicFrame>
        <p:sp>
          <p:nvSpPr>
            <p:cNvPr id="391206" name="Line 38"/>
            <p:cNvSpPr>
              <a:spLocks noChangeShapeType="1"/>
            </p:cNvSpPr>
            <p:nvPr/>
          </p:nvSpPr>
          <p:spPr bwMode="auto">
            <a:xfrm flipH="1" flipV="1">
              <a:off x="4584" y="3024"/>
              <a:ext cx="296" cy="424"/>
            </a:xfrm>
            <a:prstGeom prst="line">
              <a:avLst/>
            </a:prstGeom>
            <a:noFill/>
            <a:ln w="28575">
              <a:solidFill>
                <a:schemeClr val="bg1"/>
              </a:solidFill>
              <a:round/>
              <a:headEnd type="oval" w="med" len="med"/>
              <a:tailEnd type="triangle" w="med" len="med"/>
            </a:ln>
            <a:effectLst/>
          </p:spPr>
          <p:txBody>
            <a:bodyPr wrap="none"/>
            <a:lstStyle/>
            <a:p>
              <a:endParaRPr lang="en-US"/>
            </a:p>
          </p:txBody>
        </p:sp>
        <p:sp>
          <p:nvSpPr>
            <p:cNvPr id="391207" name="Arc 39"/>
            <p:cNvSpPr>
              <a:spLocks/>
            </p:cNvSpPr>
            <p:nvPr/>
          </p:nvSpPr>
          <p:spPr bwMode="auto">
            <a:xfrm flipH="1">
              <a:off x="4610" y="3144"/>
              <a:ext cx="278" cy="312"/>
            </a:xfrm>
            <a:custGeom>
              <a:avLst/>
              <a:gdLst>
                <a:gd name="G0" fmla="+- 0 0 0"/>
                <a:gd name="G1" fmla="+- 21043 0 0"/>
                <a:gd name="G2" fmla="+- 21600 0 0"/>
                <a:gd name="T0" fmla="*/ 4874 w 18789"/>
                <a:gd name="T1" fmla="*/ 0 h 21043"/>
                <a:gd name="T2" fmla="*/ 18789 w 18789"/>
                <a:gd name="T3" fmla="*/ 10388 h 21043"/>
                <a:gd name="T4" fmla="*/ 0 w 18789"/>
                <a:gd name="T5" fmla="*/ 21043 h 21043"/>
              </a:gdLst>
              <a:ahLst/>
              <a:cxnLst>
                <a:cxn ang="0">
                  <a:pos x="T0" y="T1"/>
                </a:cxn>
                <a:cxn ang="0">
                  <a:pos x="T2" y="T3"/>
                </a:cxn>
                <a:cxn ang="0">
                  <a:pos x="T4" y="T5"/>
                </a:cxn>
              </a:cxnLst>
              <a:rect l="0" t="0" r="r" b="b"/>
              <a:pathLst>
                <a:path w="18789" h="21043" fill="none" extrusionOk="0">
                  <a:moveTo>
                    <a:pt x="4873" y="0"/>
                  </a:moveTo>
                  <a:cubicBezTo>
                    <a:pt x="10761" y="1363"/>
                    <a:pt x="15808" y="5131"/>
                    <a:pt x="18789" y="10387"/>
                  </a:cubicBezTo>
                </a:path>
                <a:path w="18789" h="21043" stroke="0" extrusionOk="0">
                  <a:moveTo>
                    <a:pt x="4873" y="0"/>
                  </a:moveTo>
                  <a:cubicBezTo>
                    <a:pt x="10761" y="1363"/>
                    <a:pt x="15808" y="5131"/>
                    <a:pt x="18789" y="10387"/>
                  </a:cubicBezTo>
                  <a:lnTo>
                    <a:pt x="0" y="21043"/>
                  </a:lnTo>
                  <a:close/>
                </a:path>
              </a:pathLst>
            </a:custGeom>
            <a:noFill/>
            <a:ln w="12700">
              <a:solidFill>
                <a:schemeClr val="bg1"/>
              </a:solidFill>
              <a:round/>
              <a:headEnd type="none" w="sm" len="sm"/>
              <a:tailEnd type="triangle" w="med" len="med"/>
            </a:ln>
            <a:effectLst/>
          </p:spPr>
          <p:txBody>
            <a:bodyPr wrap="none" anchor="ctr"/>
            <a:lstStyle/>
            <a:p>
              <a:endParaRPr lang="en-US"/>
            </a:p>
          </p:txBody>
        </p:sp>
        <p:graphicFrame>
          <p:nvGraphicFramePr>
            <p:cNvPr id="565251" name="Object 3"/>
            <p:cNvGraphicFramePr>
              <a:graphicFrameLocks noChangeAspect="1"/>
            </p:cNvGraphicFramePr>
            <p:nvPr/>
          </p:nvGraphicFramePr>
          <p:xfrm>
            <a:off x="4383" y="3226"/>
            <a:ext cx="215" cy="171"/>
          </p:xfrm>
          <a:graphic>
            <a:graphicData uri="http://schemas.openxmlformats.org/presentationml/2006/ole">
              <p:oleObj spid="_x0000_s565251" name="Equation" r:id="rId11" imgW="190440" imgH="152280" progId="Equation.DSMT4">
                <p:embed/>
              </p:oleObj>
            </a:graphicData>
          </a:graphic>
        </p:graphicFrame>
        <p:sp>
          <p:nvSpPr>
            <p:cNvPr id="391209" name="Text Box 41"/>
            <p:cNvSpPr txBox="1">
              <a:spLocks noChangeArrowheads="1"/>
            </p:cNvSpPr>
            <p:nvPr/>
          </p:nvSpPr>
          <p:spPr bwMode="auto">
            <a:xfrm>
              <a:off x="5417" y="3343"/>
              <a:ext cx="344" cy="213"/>
            </a:xfrm>
            <a:prstGeom prst="rect">
              <a:avLst/>
            </a:prstGeom>
            <a:noFill/>
            <a:ln w="12700">
              <a:noFill/>
              <a:miter lim="800000"/>
              <a:headEnd type="none" w="sm" len="sm"/>
              <a:tailEnd type="none" w="sm" len="sm"/>
            </a:ln>
            <a:effectLst/>
          </p:spPr>
          <p:txBody>
            <a:bodyPr>
              <a:spAutoFit/>
            </a:bodyPr>
            <a:lstStyle/>
            <a:p>
              <a:pPr>
                <a:spcBef>
                  <a:spcPct val="50000"/>
                </a:spcBef>
              </a:pPr>
              <a:r>
                <a:rPr lang="en-US" sz="1600" dirty="0">
                  <a:solidFill>
                    <a:schemeClr val="bg2"/>
                  </a:solidFill>
                </a:rPr>
                <a:t>Re</a:t>
              </a:r>
            </a:p>
          </p:txBody>
        </p:sp>
        <p:sp>
          <p:nvSpPr>
            <p:cNvPr id="391210" name="Text Box 42"/>
            <p:cNvSpPr txBox="1">
              <a:spLocks noChangeArrowheads="1"/>
            </p:cNvSpPr>
            <p:nvPr/>
          </p:nvSpPr>
          <p:spPr bwMode="auto">
            <a:xfrm>
              <a:off x="4760" y="2673"/>
              <a:ext cx="344" cy="213"/>
            </a:xfrm>
            <a:prstGeom prst="rect">
              <a:avLst/>
            </a:prstGeom>
            <a:noFill/>
            <a:ln w="12700">
              <a:noFill/>
              <a:miter lim="800000"/>
              <a:headEnd type="none" w="sm" len="sm"/>
              <a:tailEnd type="none" w="sm" len="sm"/>
            </a:ln>
            <a:effectLst/>
          </p:spPr>
          <p:txBody>
            <a:bodyPr>
              <a:spAutoFit/>
            </a:bodyPr>
            <a:lstStyle/>
            <a:p>
              <a:pPr>
                <a:spcBef>
                  <a:spcPct val="50000"/>
                </a:spcBef>
              </a:pPr>
              <a:r>
                <a:rPr lang="en-US" sz="1600" dirty="0" err="1">
                  <a:solidFill>
                    <a:schemeClr val="bg2"/>
                  </a:solidFill>
                </a:rPr>
                <a:t>Im</a:t>
              </a:r>
              <a:endParaRPr lang="en-US" sz="1600" dirty="0">
                <a:solidFill>
                  <a:schemeClr val="bg2"/>
                </a:solidFill>
              </a:endParaRPr>
            </a:p>
          </p:txBody>
        </p:sp>
        <p:sp>
          <p:nvSpPr>
            <p:cNvPr id="391211" name="Line 43"/>
            <p:cNvSpPr>
              <a:spLocks noChangeShapeType="1"/>
            </p:cNvSpPr>
            <p:nvPr/>
          </p:nvSpPr>
          <p:spPr bwMode="auto">
            <a:xfrm flipH="1" flipV="1">
              <a:off x="4578" y="3448"/>
              <a:ext cx="294" cy="0"/>
            </a:xfrm>
            <a:prstGeom prst="line">
              <a:avLst/>
            </a:prstGeom>
            <a:noFill/>
            <a:ln w="28575">
              <a:solidFill>
                <a:schemeClr val="bg1"/>
              </a:solidFill>
              <a:prstDash val="sysDot"/>
              <a:round/>
              <a:headEnd type="oval" w="med" len="med"/>
              <a:tailEnd type="triangle" w="med" len="med"/>
            </a:ln>
            <a:effectLst/>
          </p:spPr>
          <p:txBody>
            <a:bodyPr wrap="none"/>
            <a:lstStyle/>
            <a:p>
              <a:endParaRPr lang="en-US"/>
            </a:p>
          </p:txBody>
        </p:sp>
        <p:graphicFrame>
          <p:nvGraphicFramePr>
            <p:cNvPr id="565252" name="Object 4"/>
            <p:cNvGraphicFramePr>
              <a:graphicFrameLocks noChangeAspect="1"/>
            </p:cNvGraphicFramePr>
            <p:nvPr/>
          </p:nvGraphicFramePr>
          <p:xfrm>
            <a:off x="4259" y="3610"/>
            <a:ext cx="574" cy="234"/>
          </p:xfrm>
          <a:graphic>
            <a:graphicData uri="http://schemas.openxmlformats.org/presentationml/2006/ole">
              <p:oleObj spid="_x0000_s565252" name="Equation" r:id="rId12" imgW="685800" imgH="279360" progId="Equation.DSMT4">
                <p:embed/>
              </p:oleObj>
            </a:graphicData>
          </a:graphic>
        </p:graphicFrame>
        <p:sp>
          <p:nvSpPr>
            <p:cNvPr id="391213" name="Line 45"/>
            <p:cNvSpPr>
              <a:spLocks noChangeShapeType="1"/>
            </p:cNvSpPr>
            <p:nvPr/>
          </p:nvSpPr>
          <p:spPr bwMode="auto">
            <a:xfrm flipV="1">
              <a:off x="4608" y="3496"/>
              <a:ext cx="111" cy="102"/>
            </a:xfrm>
            <a:prstGeom prst="line">
              <a:avLst/>
            </a:prstGeom>
            <a:noFill/>
            <a:ln w="12700">
              <a:solidFill>
                <a:schemeClr val="bg2"/>
              </a:solidFill>
              <a:round/>
              <a:headEnd type="none" w="sm" len="sm"/>
              <a:tailEnd type="triangle" w="sm" len="sm"/>
            </a:ln>
            <a:effectLst/>
          </p:spPr>
          <p:txBody>
            <a:bodyPr wrap="none"/>
            <a:lstStyle/>
            <a:p>
              <a:endParaRPr lang="en-US"/>
            </a:p>
          </p:txBody>
        </p:sp>
        <p:sp>
          <p:nvSpPr>
            <p:cNvPr id="391214" name="Text Box 46"/>
            <p:cNvSpPr txBox="1">
              <a:spLocks noChangeArrowheads="1"/>
            </p:cNvSpPr>
            <p:nvPr/>
          </p:nvSpPr>
          <p:spPr bwMode="auto">
            <a:xfrm>
              <a:off x="4439" y="2132"/>
              <a:ext cx="1073" cy="404"/>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Phasor interpretation:</a:t>
              </a:r>
            </a:p>
          </p:txBody>
        </p:sp>
      </p:grpSp>
      <p:sp>
        <p:nvSpPr>
          <p:cNvPr id="32" name="Slide Number Placeholder 3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61</a:t>
            </a:fld>
            <a:endParaRPr lang="en-US" kern="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6272" name="Object 0"/>
          <p:cNvGraphicFramePr>
            <a:graphicFrameLocks noChangeAspect="1"/>
          </p:cNvGraphicFramePr>
          <p:nvPr/>
        </p:nvGraphicFramePr>
        <p:xfrm>
          <a:off x="2992438" y="2470150"/>
          <a:ext cx="2960687" cy="636588"/>
        </p:xfrm>
        <a:graphic>
          <a:graphicData uri="http://schemas.openxmlformats.org/presentationml/2006/ole">
            <p:oleObj spid="_x0000_s566272" name="Equation" r:id="rId4" imgW="1180800" imgH="253800" progId="Equation.DSMT4">
              <p:embed/>
            </p:oleObj>
          </a:graphicData>
        </a:graphic>
      </p:graphicFrame>
      <p:sp>
        <p:nvSpPr>
          <p:cNvPr id="402437" name="Text Box 5"/>
          <p:cNvSpPr txBox="1">
            <a:spLocks noChangeArrowheads="1"/>
          </p:cNvSpPr>
          <p:nvPr/>
        </p:nvSpPr>
        <p:spPr bwMode="auto">
          <a:xfrm>
            <a:off x="1644980" y="1066223"/>
            <a:ext cx="1284288"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Therefore</a:t>
            </a:r>
          </a:p>
        </p:txBody>
      </p:sp>
      <p:graphicFrame>
        <p:nvGraphicFramePr>
          <p:cNvPr id="566273" name="Object 1"/>
          <p:cNvGraphicFramePr>
            <a:graphicFrameLocks noChangeAspect="1"/>
          </p:cNvGraphicFramePr>
          <p:nvPr/>
        </p:nvGraphicFramePr>
        <p:xfrm>
          <a:off x="3048000" y="1511300"/>
          <a:ext cx="3565525" cy="700088"/>
        </p:xfrm>
        <a:graphic>
          <a:graphicData uri="http://schemas.openxmlformats.org/presentationml/2006/ole">
            <p:oleObj spid="_x0000_s566273" name="Equation" r:id="rId5" imgW="1422360" imgH="279360" progId="Equation.DSMT4">
              <p:embed/>
            </p:oleObj>
          </a:graphicData>
        </a:graphic>
      </p:graphicFrame>
      <p:sp>
        <p:nvSpPr>
          <p:cNvPr id="402448" name="Text Box 16"/>
          <p:cNvSpPr txBox="1">
            <a:spLocks noChangeArrowheads="1"/>
          </p:cNvSpPr>
          <p:nvPr/>
        </p:nvSpPr>
        <p:spPr bwMode="auto">
          <a:xfrm>
            <a:off x="2319538" y="2521075"/>
            <a:ext cx="452437"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so</a:t>
            </a:r>
          </a:p>
        </p:txBody>
      </p:sp>
      <p:graphicFrame>
        <p:nvGraphicFramePr>
          <p:cNvPr id="566274" name="Object 2"/>
          <p:cNvGraphicFramePr>
            <a:graphicFrameLocks noChangeAspect="1"/>
          </p:cNvGraphicFramePr>
          <p:nvPr/>
        </p:nvGraphicFramePr>
        <p:xfrm>
          <a:off x="3025569" y="3392612"/>
          <a:ext cx="2754575" cy="633123"/>
        </p:xfrm>
        <a:graphic>
          <a:graphicData uri="http://schemas.openxmlformats.org/presentationml/2006/ole">
            <p:oleObj spid="_x0000_s566274" name="Equation" r:id="rId6" imgW="939600" imgH="215640" progId="Equation.DSMT4">
              <p:embed/>
            </p:oleObj>
          </a:graphicData>
        </a:graphic>
      </p:graphicFrame>
      <p:sp>
        <p:nvSpPr>
          <p:cNvPr id="402450" name="Text Box 18"/>
          <p:cNvSpPr txBox="1">
            <a:spLocks noChangeArrowheads="1"/>
          </p:cNvSpPr>
          <p:nvPr/>
        </p:nvSpPr>
        <p:spPr bwMode="auto">
          <a:xfrm>
            <a:off x="228600" y="0"/>
            <a:ext cx="89154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graphicFrame>
        <p:nvGraphicFramePr>
          <p:cNvPr id="566275" name="Object 3"/>
          <p:cNvGraphicFramePr>
            <a:graphicFrameLocks noChangeAspect="1"/>
          </p:cNvGraphicFramePr>
          <p:nvPr/>
        </p:nvGraphicFramePr>
        <p:xfrm>
          <a:off x="1363499" y="5070765"/>
          <a:ext cx="2641425" cy="751134"/>
        </p:xfrm>
        <a:graphic>
          <a:graphicData uri="http://schemas.openxmlformats.org/presentationml/2006/ole">
            <p:oleObj spid="_x0000_s566275" name="Equation" r:id="rId7" imgW="1473120" imgH="419040" progId="Equation.DSMT4">
              <p:embed/>
            </p:oleObj>
          </a:graphicData>
        </a:graphic>
      </p:graphicFrame>
      <p:graphicFrame>
        <p:nvGraphicFramePr>
          <p:cNvPr id="566276" name="Object 4"/>
          <p:cNvGraphicFramePr>
            <a:graphicFrameLocks noChangeAspect="1"/>
          </p:cNvGraphicFramePr>
          <p:nvPr/>
        </p:nvGraphicFramePr>
        <p:xfrm>
          <a:off x="5339278" y="5207557"/>
          <a:ext cx="2244725" cy="515937"/>
        </p:xfrm>
        <a:graphic>
          <a:graphicData uri="http://schemas.openxmlformats.org/presentationml/2006/ole">
            <p:oleObj spid="_x0000_s566276" name="Equation" r:id="rId8" imgW="939600" imgH="215640" progId="Equation.DSMT4">
              <p:embed/>
            </p:oleObj>
          </a:graphicData>
        </a:graphic>
      </p:graphicFrame>
      <p:sp>
        <p:nvSpPr>
          <p:cNvPr id="10" name="Right Arrow 9"/>
          <p:cNvSpPr/>
          <p:nvPr/>
        </p:nvSpPr>
        <p:spPr bwMode="auto">
          <a:xfrm>
            <a:off x="4322618" y="5320145"/>
            <a:ext cx="605642" cy="261257"/>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solidFill>
                  <a:schemeClr val="bg2"/>
                </a:solidFill>
              </a:ln>
              <a:solidFill>
                <a:schemeClr val="tx1"/>
              </a:solidFill>
              <a:effectLst/>
              <a:latin typeface="Arial" charset="0"/>
            </a:endParaRPr>
          </a:p>
        </p:txBody>
      </p:sp>
      <p:sp>
        <p:nvSpPr>
          <p:cNvPr id="11" name="Text Box 16"/>
          <p:cNvSpPr txBox="1">
            <a:spLocks noChangeArrowheads="1"/>
          </p:cNvSpPr>
          <p:nvPr/>
        </p:nvSpPr>
        <p:spPr bwMode="auto">
          <a:xfrm>
            <a:off x="951903" y="4490398"/>
            <a:ext cx="926857"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Hence</a:t>
            </a:r>
            <a:endParaRPr lang="en-US" sz="2000" dirty="0">
              <a:solidFill>
                <a:schemeClr val="bg1"/>
              </a:solidFill>
            </a:endParaRPr>
          </a:p>
        </p:txBody>
      </p:sp>
      <p:sp>
        <p:nvSpPr>
          <p:cNvPr id="12" name="TextBox 11"/>
          <p:cNvSpPr txBox="1"/>
          <p:nvPr/>
        </p:nvSpPr>
        <p:spPr>
          <a:xfrm>
            <a:off x="2446335" y="5902037"/>
            <a:ext cx="4331057" cy="369332"/>
          </a:xfrm>
          <a:prstGeom prst="rect">
            <a:avLst/>
          </a:prstGeom>
          <a:noFill/>
        </p:spPr>
        <p:txBody>
          <a:bodyPr wrap="none" rtlCol="0">
            <a:spAutoFit/>
          </a:bodyPr>
          <a:lstStyle/>
          <a:p>
            <a:r>
              <a:rPr lang="en-US" dirty="0" smtClean="0">
                <a:solidFill>
                  <a:schemeClr val="bg2"/>
                </a:solidFill>
              </a:rPr>
              <a:t>Time-harmonic (sinusoidal)  steady state</a:t>
            </a:r>
            <a:endParaRPr lang="en-US" dirty="0">
              <a:solidFill>
                <a:schemeClr val="bg2"/>
              </a:solidFill>
            </a:endParaRPr>
          </a:p>
        </p:txBody>
      </p:sp>
      <p:sp>
        <p:nvSpPr>
          <p:cNvPr id="15" name="Slide Number Placeholder 14"/>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62</a:t>
            </a:fld>
            <a:endParaRPr lang="en-US" kern="0" dirty="0" smtClean="0"/>
          </a:p>
        </p:txBody>
      </p:sp>
      <p:sp>
        <p:nvSpPr>
          <p:cNvPr id="171" name="Text Box 16"/>
          <p:cNvSpPr txBox="1">
            <a:spLocks noChangeArrowheads="1"/>
          </p:cNvSpPr>
          <p:nvPr/>
        </p:nvSpPr>
        <p:spPr bwMode="auto">
          <a:xfrm>
            <a:off x="2329434" y="3445373"/>
            <a:ext cx="412292"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or</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Text Box 4"/>
          <p:cNvSpPr txBox="1">
            <a:spLocks noChangeArrowheads="1"/>
          </p:cNvSpPr>
          <p:nvPr/>
        </p:nvSpPr>
        <p:spPr bwMode="auto">
          <a:xfrm>
            <a:off x="652463" y="968375"/>
            <a:ext cx="394811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We can also reverse the process:</a:t>
            </a:r>
          </a:p>
        </p:txBody>
      </p:sp>
      <p:graphicFrame>
        <p:nvGraphicFramePr>
          <p:cNvPr id="512011" name="Object 11"/>
          <p:cNvGraphicFramePr>
            <a:graphicFrameLocks noChangeAspect="1"/>
          </p:cNvGraphicFramePr>
          <p:nvPr/>
        </p:nvGraphicFramePr>
        <p:xfrm>
          <a:off x="3114675" y="1598613"/>
          <a:ext cx="2244725" cy="515937"/>
        </p:xfrm>
        <a:graphic>
          <a:graphicData uri="http://schemas.openxmlformats.org/presentationml/2006/ole">
            <p:oleObj spid="_x0000_s512011" name="Equation" r:id="rId4" imgW="939600" imgH="215640" progId="Equation.DSMT4">
              <p:embed/>
            </p:oleObj>
          </a:graphicData>
        </a:graphic>
      </p:graphicFrame>
      <p:sp>
        <p:nvSpPr>
          <p:cNvPr id="512012" name="Text Box 12"/>
          <p:cNvSpPr txBox="1">
            <a:spLocks noChangeArrowheads="1"/>
          </p:cNvSpPr>
          <p:nvPr/>
        </p:nvSpPr>
        <p:spPr bwMode="auto">
          <a:xfrm>
            <a:off x="228600" y="0"/>
            <a:ext cx="89154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graphicFrame>
        <p:nvGraphicFramePr>
          <p:cNvPr id="512013" name="Object 13"/>
          <p:cNvGraphicFramePr>
            <a:graphicFrameLocks noChangeAspect="1"/>
          </p:cNvGraphicFramePr>
          <p:nvPr/>
        </p:nvGraphicFramePr>
        <p:xfrm>
          <a:off x="2482850" y="2844800"/>
          <a:ext cx="4156075" cy="671513"/>
        </p:xfrm>
        <a:graphic>
          <a:graphicData uri="http://schemas.openxmlformats.org/presentationml/2006/ole">
            <p:oleObj spid="_x0000_s512013" name="Equation" r:id="rId5" imgW="1726920" imgH="279360" progId="Equation.DSMT4">
              <p:embed/>
            </p:oleObj>
          </a:graphicData>
        </a:graphic>
      </p:graphicFrame>
      <p:graphicFrame>
        <p:nvGraphicFramePr>
          <p:cNvPr id="512014" name="Object 14"/>
          <p:cNvGraphicFramePr>
            <a:graphicFrameLocks noChangeAspect="1"/>
          </p:cNvGraphicFramePr>
          <p:nvPr/>
        </p:nvGraphicFramePr>
        <p:xfrm>
          <a:off x="1846263" y="4254500"/>
          <a:ext cx="5807075" cy="658813"/>
        </p:xfrm>
        <a:graphic>
          <a:graphicData uri="http://schemas.openxmlformats.org/presentationml/2006/ole">
            <p:oleObj spid="_x0000_s512014" name="Equation" r:id="rId6" imgW="2463480" imgH="279360" progId="Equation.DSMT4">
              <p:embed/>
            </p:oleObj>
          </a:graphicData>
        </a:graphic>
      </p:graphicFrame>
      <p:graphicFrame>
        <p:nvGraphicFramePr>
          <p:cNvPr id="512015" name="Object 15"/>
          <p:cNvGraphicFramePr>
            <a:graphicFrameLocks noChangeAspect="1"/>
          </p:cNvGraphicFramePr>
          <p:nvPr/>
        </p:nvGraphicFramePr>
        <p:xfrm>
          <a:off x="2674938" y="5592763"/>
          <a:ext cx="3533775" cy="1004887"/>
        </p:xfrm>
        <a:graphic>
          <a:graphicData uri="http://schemas.openxmlformats.org/presentationml/2006/ole">
            <p:oleObj spid="_x0000_s512015" name="Equation" r:id="rId7" imgW="1473120" imgH="419040" progId="Equation.DSMT4">
              <p:embed/>
            </p:oleObj>
          </a:graphicData>
        </a:graphic>
      </p:graphicFrame>
      <p:sp>
        <p:nvSpPr>
          <p:cNvPr id="512016" name="AutoShape 16"/>
          <p:cNvSpPr>
            <a:spLocks noChangeArrowheads="1"/>
          </p:cNvSpPr>
          <p:nvPr/>
        </p:nvSpPr>
        <p:spPr bwMode="auto">
          <a:xfrm>
            <a:off x="4191000" y="2239963"/>
            <a:ext cx="274638" cy="531812"/>
          </a:xfrm>
          <a:prstGeom prst="downArrow">
            <a:avLst>
              <a:gd name="adj1" fmla="val 50000"/>
              <a:gd name="adj2" fmla="val 48410"/>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sp>
        <p:nvSpPr>
          <p:cNvPr id="512017" name="AutoShape 17"/>
          <p:cNvSpPr>
            <a:spLocks noChangeArrowheads="1"/>
          </p:cNvSpPr>
          <p:nvPr/>
        </p:nvSpPr>
        <p:spPr bwMode="auto">
          <a:xfrm>
            <a:off x="4194175" y="3606800"/>
            <a:ext cx="274638" cy="531813"/>
          </a:xfrm>
          <a:prstGeom prst="downArrow">
            <a:avLst>
              <a:gd name="adj1" fmla="val 50000"/>
              <a:gd name="adj2" fmla="val 48410"/>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sp>
        <p:nvSpPr>
          <p:cNvPr id="512018" name="AutoShape 18"/>
          <p:cNvSpPr>
            <a:spLocks noChangeArrowheads="1"/>
          </p:cNvSpPr>
          <p:nvPr/>
        </p:nvSpPr>
        <p:spPr bwMode="auto">
          <a:xfrm>
            <a:off x="4179888" y="5149850"/>
            <a:ext cx="274637" cy="531813"/>
          </a:xfrm>
          <a:prstGeom prst="downArrow">
            <a:avLst>
              <a:gd name="adj1" fmla="val 50000"/>
              <a:gd name="adj2" fmla="val 48411"/>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63</a:t>
            </a:fld>
            <a:endParaRPr lang="en-US" kern="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3094038" y="3484563"/>
            <a:ext cx="2878137" cy="159702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514053" name="Object 5"/>
          <p:cNvGraphicFramePr>
            <a:graphicFrameLocks noChangeAspect="1"/>
          </p:cNvGraphicFramePr>
          <p:nvPr/>
        </p:nvGraphicFramePr>
        <p:xfrm>
          <a:off x="3400425" y="3502025"/>
          <a:ext cx="2246313" cy="1517650"/>
        </p:xfrm>
        <a:graphic>
          <a:graphicData uri="http://schemas.openxmlformats.org/presentationml/2006/ole">
            <p:oleObj spid="_x0000_s514053" name="Equation" r:id="rId4" imgW="939600" imgH="634680" progId="Equation.DSMT4">
              <p:embed/>
            </p:oleObj>
          </a:graphicData>
        </a:graphic>
      </p:graphicFrame>
      <p:sp>
        <p:nvSpPr>
          <p:cNvPr id="514054" name="AutoShape 6"/>
          <p:cNvSpPr>
            <a:spLocks noChangeArrowheads="1"/>
          </p:cNvSpPr>
          <p:nvPr/>
        </p:nvSpPr>
        <p:spPr bwMode="auto">
          <a:xfrm flipV="1">
            <a:off x="6124575" y="3759200"/>
            <a:ext cx="328613" cy="1073150"/>
          </a:xfrm>
          <a:prstGeom prst="curvedLeftArrow">
            <a:avLst>
              <a:gd name="adj1" fmla="val 65314"/>
              <a:gd name="adj2" fmla="val 130628"/>
              <a:gd name="adj3" fmla="val 33333"/>
            </a:avLst>
          </a:prstGeom>
          <a:solidFill>
            <a:srgbClr val="FFCC00"/>
          </a:solidFill>
          <a:ln w="12700">
            <a:solidFill>
              <a:schemeClr val="tx1"/>
            </a:solidFill>
            <a:miter lim="800000"/>
            <a:headEnd type="none" w="sm" len="sm"/>
            <a:tailEnd type="none" w="sm" len="sm"/>
          </a:ln>
          <a:effectLst/>
        </p:spPr>
        <p:txBody>
          <a:bodyPr wrap="none" anchor="ctr"/>
          <a:lstStyle/>
          <a:p>
            <a:endParaRPr lang="en-US"/>
          </a:p>
        </p:txBody>
      </p:sp>
      <p:sp>
        <p:nvSpPr>
          <p:cNvPr id="514055" name="AutoShape 7"/>
          <p:cNvSpPr>
            <a:spLocks noChangeArrowheads="1"/>
          </p:cNvSpPr>
          <p:nvPr/>
        </p:nvSpPr>
        <p:spPr bwMode="auto">
          <a:xfrm rot="10937305" flipV="1">
            <a:off x="2547938" y="3767138"/>
            <a:ext cx="328612" cy="1179512"/>
          </a:xfrm>
          <a:prstGeom prst="curvedLeftArrow">
            <a:avLst>
              <a:gd name="adj1" fmla="val 71788"/>
              <a:gd name="adj2" fmla="val 143575"/>
              <a:gd name="adj3" fmla="val 33333"/>
            </a:avLst>
          </a:prstGeom>
          <a:solidFill>
            <a:srgbClr val="FFCC00"/>
          </a:solidFill>
          <a:ln w="12700">
            <a:solidFill>
              <a:schemeClr val="tx1"/>
            </a:solidFill>
            <a:miter lim="800000"/>
            <a:headEnd type="none" w="sm" len="sm"/>
            <a:tailEnd type="none" w="sm" len="sm"/>
          </a:ln>
          <a:effectLst/>
        </p:spPr>
        <p:txBody>
          <a:bodyPr wrap="none" anchor="ctr"/>
          <a:lstStyle/>
          <a:p>
            <a:endParaRPr lang="en-US"/>
          </a:p>
        </p:txBody>
      </p:sp>
      <p:sp>
        <p:nvSpPr>
          <p:cNvPr id="514056" name="Text Box 8"/>
          <p:cNvSpPr txBox="1">
            <a:spLocks noChangeArrowheads="1"/>
          </p:cNvSpPr>
          <p:nvPr/>
        </p:nvSpPr>
        <p:spPr bwMode="auto">
          <a:xfrm>
            <a:off x="712788" y="1897063"/>
            <a:ext cx="8002587" cy="7016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Hence, </a:t>
            </a:r>
            <a:r>
              <a:rPr lang="en-US" sz="2000" i="1">
                <a:solidFill>
                  <a:schemeClr val="bg1"/>
                </a:solidFill>
              </a:rPr>
              <a:t>in the sinusoidal steady-state</a:t>
            </a:r>
            <a:r>
              <a:rPr lang="en-US" sz="2000">
                <a:solidFill>
                  <a:schemeClr val="bg1"/>
                </a:solidFill>
              </a:rPr>
              <a:t>,  these two equations are equivalent:</a:t>
            </a:r>
          </a:p>
        </p:txBody>
      </p:sp>
      <p:sp>
        <p:nvSpPr>
          <p:cNvPr id="514060" name="Text Box 12"/>
          <p:cNvSpPr txBox="1">
            <a:spLocks noChangeArrowheads="1"/>
          </p:cNvSpPr>
          <p:nvPr/>
        </p:nvSpPr>
        <p:spPr bwMode="auto">
          <a:xfrm>
            <a:off x="228600" y="0"/>
            <a:ext cx="8915400"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Time-Harmonic Representation (cont.)</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64</a:t>
            </a:fld>
            <a:endParaRPr lang="en-US" kern="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2463800" y="1876425"/>
            <a:ext cx="4205288" cy="283527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92195" name="Text Box 3"/>
          <p:cNvSpPr txBox="1">
            <a:spLocks noChangeArrowheads="1"/>
          </p:cNvSpPr>
          <p:nvPr/>
        </p:nvSpPr>
        <p:spPr bwMode="auto">
          <a:xfrm>
            <a:off x="187325" y="0"/>
            <a:ext cx="8637588" cy="1190625"/>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Maxwell’s Equations in </a:t>
            </a:r>
          </a:p>
          <a:p>
            <a:pPr algn="ctr"/>
            <a:r>
              <a:rPr lang="en-US" sz="3600" dirty="0">
                <a:solidFill>
                  <a:srgbClr val="FF9933"/>
                </a:solidFill>
                <a:effectLst>
                  <a:outerShdw blurRad="38100" dist="38100" dir="2700000" algn="tl">
                    <a:srgbClr val="C0C0C0"/>
                  </a:outerShdw>
                </a:effectLst>
              </a:rPr>
              <a:t>Time-Harmonic Form</a:t>
            </a:r>
          </a:p>
        </p:txBody>
      </p:sp>
      <p:graphicFrame>
        <p:nvGraphicFramePr>
          <p:cNvPr id="392207" name="Object 15"/>
          <p:cNvGraphicFramePr>
            <a:graphicFrameLocks noChangeAspect="1"/>
          </p:cNvGraphicFramePr>
          <p:nvPr/>
        </p:nvGraphicFramePr>
        <p:xfrm>
          <a:off x="3097213" y="2178050"/>
          <a:ext cx="3132137" cy="2465388"/>
        </p:xfrm>
        <a:graphic>
          <a:graphicData uri="http://schemas.openxmlformats.org/presentationml/2006/ole">
            <p:oleObj spid="_x0000_s392207" name="Equation" r:id="rId4" imgW="1130040" imgH="888840" progId="Equation.DSMT4">
              <p:embed/>
            </p:oleObj>
          </a:graphicData>
        </a:graphic>
      </p:graphicFrame>
      <p:sp>
        <p:nvSpPr>
          <p:cNvPr id="7" name="Slide Number Placeholder 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65</a:t>
            </a:fld>
            <a:endParaRPr lang="en-US" kern="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Text Box 3"/>
          <p:cNvSpPr txBox="1">
            <a:spLocks noChangeArrowheads="1"/>
          </p:cNvSpPr>
          <p:nvPr/>
        </p:nvSpPr>
        <p:spPr bwMode="auto">
          <a:xfrm>
            <a:off x="967120" y="0"/>
            <a:ext cx="7505700" cy="1190625"/>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Continuity Equation </a:t>
            </a:r>
          </a:p>
          <a:p>
            <a:pPr algn="ctr"/>
            <a:r>
              <a:rPr lang="en-US" sz="3600" dirty="0">
                <a:solidFill>
                  <a:srgbClr val="FF9933"/>
                </a:solidFill>
                <a:effectLst>
                  <a:outerShdw blurRad="38100" dist="38100" dir="2700000" algn="tl">
                    <a:srgbClr val="C0C0C0"/>
                  </a:outerShdw>
                </a:effectLst>
              </a:rPr>
              <a:t>Time-Harmonic Form</a:t>
            </a:r>
          </a:p>
        </p:txBody>
      </p:sp>
      <p:graphicFrame>
        <p:nvGraphicFramePr>
          <p:cNvPr id="516101" name="Object 5"/>
          <p:cNvGraphicFramePr>
            <a:graphicFrameLocks noChangeAspect="1"/>
          </p:cNvGraphicFramePr>
          <p:nvPr/>
        </p:nvGraphicFramePr>
        <p:xfrm>
          <a:off x="3415992" y="3484675"/>
          <a:ext cx="2251075" cy="595313"/>
        </p:xfrm>
        <a:graphic>
          <a:graphicData uri="http://schemas.openxmlformats.org/presentationml/2006/ole">
            <p:oleObj spid="_x0000_s516101" name="Equation" r:id="rId4" imgW="863280" imgH="228600" progId="Equation.DSMT4">
              <p:embed/>
            </p:oleObj>
          </a:graphicData>
        </a:graphic>
      </p:graphicFrame>
      <p:graphicFrame>
        <p:nvGraphicFramePr>
          <p:cNvPr id="516102" name="Object 6"/>
          <p:cNvGraphicFramePr>
            <a:graphicFrameLocks noChangeAspect="1"/>
          </p:cNvGraphicFramePr>
          <p:nvPr/>
        </p:nvGraphicFramePr>
        <p:xfrm>
          <a:off x="3333442" y="1438388"/>
          <a:ext cx="2251075" cy="1025525"/>
        </p:xfrm>
        <a:graphic>
          <a:graphicData uri="http://schemas.openxmlformats.org/presentationml/2006/ole">
            <p:oleObj spid="_x0000_s516102" name="Equation" r:id="rId5" imgW="863280" imgH="393480" progId="Equation.DSMT4">
              <p:embed/>
            </p:oleObj>
          </a:graphicData>
        </a:graphic>
      </p:graphicFrame>
      <p:sp>
        <p:nvSpPr>
          <p:cNvPr id="516103" name="AutoShape 7"/>
          <p:cNvSpPr>
            <a:spLocks noChangeArrowheads="1"/>
          </p:cNvSpPr>
          <p:nvPr/>
        </p:nvSpPr>
        <p:spPr bwMode="auto">
          <a:xfrm>
            <a:off x="4409767" y="2606788"/>
            <a:ext cx="368300" cy="614362"/>
          </a:xfrm>
          <a:prstGeom prst="downArrow">
            <a:avLst>
              <a:gd name="adj1" fmla="val 50000"/>
              <a:gd name="adj2" fmla="val 41703"/>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graphicFrame>
        <p:nvGraphicFramePr>
          <p:cNvPr id="516104" name="Object 8"/>
          <p:cNvGraphicFramePr>
            <a:graphicFrameLocks noChangeAspect="1"/>
          </p:cNvGraphicFramePr>
          <p:nvPr/>
        </p:nvGraphicFramePr>
        <p:xfrm>
          <a:off x="1866674" y="5267552"/>
          <a:ext cx="1982787" cy="469900"/>
        </p:xfrm>
        <a:graphic>
          <a:graphicData uri="http://schemas.openxmlformats.org/presentationml/2006/ole">
            <p:oleObj spid="_x0000_s516104" name="Equation" r:id="rId6" imgW="965160" imgH="228600" progId="Equation.DSMT4">
              <p:embed/>
            </p:oleObj>
          </a:graphicData>
        </a:graphic>
      </p:graphicFrame>
      <p:graphicFrame>
        <p:nvGraphicFramePr>
          <p:cNvPr id="516105" name="Object 9"/>
          <p:cNvGraphicFramePr>
            <a:graphicFrameLocks noChangeAspect="1"/>
          </p:cNvGraphicFramePr>
          <p:nvPr/>
        </p:nvGraphicFramePr>
        <p:xfrm>
          <a:off x="5149624" y="5113564"/>
          <a:ext cx="1565275" cy="809625"/>
        </p:xfrm>
        <a:graphic>
          <a:graphicData uri="http://schemas.openxmlformats.org/presentationml/2006/ole">
            <p:oleObj spid="_x0000_s516105" name="Equation" r:id="rId7" imgW="761760" imgH="393480" progId="Equation.DSMT4">
              <p:embed/>
            </p:oleObj>
          </a:graphicData>
        </a:graphic>
      </p:graphicFrame>
      <p:sp>
        <p:nvSpPr>
          <p:cNvPr id="516108" name="Text Box 12"/>
          <p:cNvSpPr txBox="1">
            <a:spLocks noChangeArrowheads="1"/>
          </p:cNvSpPr>
          <p:nvPr/>
        </p:nvSpPr>
        <p:spPr bwMode="auto">
          <a:xfrm>
            <a:off x="2110554" y="4827814"/>
            <a:ext cx="1492716" cy="369332"/>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bg1"/>
                </a:solidFill>
              </a:rPr>
              <a:t>Surface (2D)</a:t>
            </a:r>
            <a:endParaRPr lang="en-US" dirty="0">
              <a:solidFill>
                <a:schemeClr val="bg1"/>
              </a:solidFill>
            </a:endParaRPr>
          </a:p>
        </p:txBody>
      </p:sp>
      <p:sp>
        <p:nvSpPr>
          <p:cNvPr id="516109" name="Text Box 13"/>
          <p:cNvSpPr txBox="1">
            <a:spLocks noChangeArrowheads="1"/>
          </p:cNvSpPr>
          <p:nvPr/>
        </p:nvSpPr>
        <p:spPr bwMode="auto">
          <a:xfrm>
            <a:off x="5358559" y="4666221"/>
            <a:ext cx="1236236" cy="369332"/>
          </a:xfrm>
          <a:prstGeom prst="rect">
            <a:avLst/>
          </a:prstGeom>
          <a:noFill/>
          <a:ln w="12700">
            <a:noFill/>
            <a:miter lim="800000"/>
            <a:headEnd type="none" w="sm" len="sm"/>
            <a:tailEnd type="none" w="sm" len="sm"/>
          </a:ln>
          <a:effectLst/>
        </p:spPr>
        <p:txBody>
          <a:bodyPr wrap="none">
            <a:spAutoFit/>
          </a:bodyPr>
          <a:lstStyle/>
          <a:p>
            <a:r>
              <a:rPr lang="en-US" dirty="0" smtClean="0">
                <a:solidFill>
                  <a:schemeClr val="bg1"/>
                </a:solidFill>
              </a:rPr>
              <a:t>Wire (1D) </a:t>
            </a:r>
            <a:endParaRPr lang="en-US" dirty="0">
              <a:solidFill>
                <a:schemeClr val="bg1"/>
              </a:solidFill>
            </a:endParaRPr>
          </a:p>
        </p:txBody>
      </p:sp>
      <p:sp>
        <p:nvSpPr>
          <p:cNvPr id="516110" name="Text Box 14"/>
          <p:cNvSpPr txBox="1">
            <a:spLocks noChangeArrowheads="1"/>
          </p:cNvSpPr>
          <p:nvPr/>
        </p:nvSpPr>
        <p:spPr bwMode="auto">
          <a:xfrm>
            <a:off x="4232049" y="6044233"/>
            <a:ext cx="3573008" cy="400110"/>
          </a:xfrm>
          <a:prstGeom prst="rect">
            <a:avLst/>
          </a:prstGeom>
          <a:noFill/>
          <a:ln w="12700">
            <a:noFill/>
            <a:miter lim="800000"/>
            <a:headEnd type="none" w="sm" len="sm"/>
            <a:tailEnd type="none" w="sm" len="sm"/>
          </a:ln>
          <a:effectLst/>
        </p:spPr>
        <p:txBody>
          <a:bodyPr wrap="square">
            <a:spAutoFit/>
          </a:bodyPr>
          <a:lstStyle/>
          <a:p>
            <a:r>
              <a:rPr lang="en-US" sz="2000" i="1" dirty="0">
                <a:solidFill>
                  <a:schemeClr val="bg2"/>
                </a:solidFill>
                <a:latin typeface="Times New Roman" pitchFamily="18" charset="0"/>
              </a:rPr>
              <a:t>I</a:t>
            </a:r>
            <a:r>
              <a:rPr lang="en-US" dirty="0">
                <a:solidFill>
                  <a:schemeClr val="bg2"/>
                </a:solidFill>
              </a:rPr>
              <a:t> is the current in the direction </a:t>
            </a:r>
            <a:r>
              <a:rPr lang="en-US" sz="2000" i="1" dirty="0">
                <a:solidFill>
                  <a:schemeClr val="bg2"/>
                </a:solidFill>
                <a:latin typeface="Times New Roman" pitchFamily="18" charset="0"/>
              </a:rPr>
              <a:t>l</a:t>
            </a:r>
            <a:r>
              <a:rPr lang="en-US" dirty="0">
                <a:solidFill>
                  <a:schemeClr val="bg2"/>
                </a:solidFill>
              </a:rPr>
              <a:t>.</a:t>
            </a: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66</a:t>
            </a:fld>
            <a:endParaRPr lang="en-US" kern="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Frequency-Domain Curl Equations (cont.) </a:t>
            </a:r>
          </a:p>
        </p:txBody>
      </p:sp>
      <p:graphicFrame>
        <p:nvGraphicFramePr>
          <p:cNvPr id="550915" name="Object 3"/>
          <p:cNvGraphicFramePr>
            <a:graphicFrameLocks noChangeAspect="1"/>
          </p:cNvGraphicFramePr>
          <p:nvPr/>
        </p:nvGraphicFramePr>
        <p:xfrm>
          <a:off x="1306513" y="3359713"/>
          <a:ext cx="3416300" cy="1512887"/>
        </p:xfrm>
        <a:graphic>
          <a:graphicData uri="http://schemas.openxmlformats.org/presentationml/2006/ole">
            <p:oleObj spid="_x0000_s550915" name="Equation" r:id="rId4" imgW="1574640" imgH="698400" progId="Equation.DSMT4">
              <p:embed/>
            </p:oleObj>
          </a:graphicData>
        </a:graphic>
      </p:graphicFrame>
      <p:sp>
        <p:nvSpPr>
          <p:cNvPr id="550918" name="Line 6"/>
          <p:cNvSpPr>
            <a:spLocks noChangeShapeType="1"/>
          </p:cNvSpPr>
          <p:nvPr/>
        </p:nvSpPr>
        <p:spPr bwMode="auto">
          <a:xfrm flipV="1">
            <a:off x="1625992" y="4220385"/>
            <a:ext cx="1143000" cy="677862"/>
          </a:xfrm>
          <a:prstGeom prst="line">
            <a:avLst/>
          </a:prstGeom>
          <a:noFill/>
          <a:ln w="19050">
            <a:solidFill>
              <a:srgbClr val="FF0000"/>
            </a:solidFill>
            <a:round/>
            <a:headEnd type="none" w="med" len="med"/>
            <a:tailEnd type="none" w="med" len="med"/>
          </a:ln>
          <a:effectLst/>
        </p:spPr>
        <p:txBody>
          <a:bodyPr wrap="none"/>
          <a:lstStyle/>
          <a:p>
            <a:endParaRPr lang="en-US"/>
          </a:p>
        </p:txBody>
      </p:sp>
      <p:graphicFrame>
        <p:nvGraphicFramePr>
          <p:cNvPr id="550924" name="Object 12"/>
          <p:cNvGraphicFramePr>
            <a:graphicFrameLocks noChangeAspect="1"/>
          </p:cNvGraphicFramePr>
          <p:nvPr/>
        </p:nvGraphicFramePr>
        <p:xfrm>
          <a:off x="3819217" y="5813946"/>
          <a:ext cx="1206722" cy="438808"/>
        </p:xfrm>
        <a:graphic>
          <a:graphicData uri="http://schemas.openxmlformats.org/presentationml/2006/ole">
            <p:oleObj spid="_x0000_s550924" name="Equation" r:id="rId5" imgW="558720" imgH="203040" progId="Equation.DSMT4">
              <p:embed/>
            </p:oleObj>
          </a:graphicData>
        </a:graphic>
      </p:graphicFrame>
      <p:sp>
        <p:nvSpPr>
          <p:cNvPr id="550929" name="Text Box 17"/>
          <p:cNvSpPr txBox="1">
            <a:spLocks noChangeArrowheads="1"/>
          </p:cNvSpPr>
          <p:nvPr/>
        </p:nvSpPr>
        <p:spPr bwMode="auto">
          <a:xfrm>
            <a:off x="606425" y="2702488"/>
            <a:ext cx="2665413" cy="366712"/>
          </a:xfrm>
          <a:prstGeom prst="rect">
            <a:avLst/>
          </a:prstGeom>
          <a:noFill/>
          <a:ln w="12700">
            <a:noFill/>
            <a:miter lim="800000"/>
            <a:headEnd type="none" w="sm" len="sm"/>
            <a:tailEnd type="none" w="sm" len="sm"/>
          </a:ln>
          <a:effectLst/>
        </p:spPr>
        <p:txBody>
          <a:bodyPr wrap="none">
            <a:spAutoFit/>
          </a:bodyPr>
          <a:lstStyle/>
          <a:p>
            <a:r>
              <a:rPr lang="en-US">
                <a:solidFill>
                  <a:schemeClr val="bg1"/>
                </a:solidFill>
              </a:rPr>
              <a:t>Start with Faraday's law:</a:t>
            </a:r>
          </a:p>
        </p:txBody>
      </p:sp>
      <p:sp>
        <p:nvSpPr>
          <p:cNvPr id="550930" name="Text Box 18"/>
          <p:cNvSpPr txBox="1">
            <a:spLocks noChangeArrowheads="1"/>
          </p:cNvSpPr>
          <p:nvPr/>
        </p:nvSpPr>
        <p:spPr bwMode="auto">
          <a:xfrm>
            <a:off x="2790825" y="5788588"/>
            <a:ext cx="844550" cy="366712"/>
          </a:xfrm>
          <a:prstGeom prst="rect">
            <a:avLst/>
          </a:prstGeom>
          <a:noFill/>
          <a:ln w="12700">
            <a:noFill/>
            <a:miter lim="800000"/>
            <a:headEnd type="none" w="sm" len="sm"/>
            <a:tailEnd type="none" w="sm" len="sm"/>
          </a:ln>
          <a:effectLst/>
        </p:spPr>
        <p:txBody>
          <a:bodyPr wrap="none">
            <a:spAutoFit/>
          </a:bodyPr>
          <a:lstStyle/>
          <a:p>
            <a:r>
              <a:rPr lang="en-US">
                <a:solidFill>
                  <a:schemeClr val="bg1"/>
                </a:solidFill>
              </a:rPr>
              <a:t>Hence</a:t>
            </a:r>
          </a:p>
        </p:txBody>
      </p:sp>
      <p:sp>
        <p:nvSpPr>
          <p:cNvPr id="9" name="Text Box 19"/>
          <p:cNvSpPr txBox="1">
            <a:spLocks noChangeArrowheads="1"/>
          </p:cNvSpPr>
          <p:nvPr/>
        </p:nvSpPr>
        <p:spPr bwMode="auto">
          <a:xfrm>
            <a:off x="416111" y="1165679"/>
            <a:ext cx="7797800" cy="7016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dirty="0" smtClean="0">
                <a:solidFill>
                  <a:schemeClr val="bg1"/>
                </a:solidFill>
              </a:rPr>
              <a:t>At a </a:t>
            </a:r>
            <a:r>
              <a:rPr lang="en-US" sz="2000" dirty="0">
                <a:solidFill>
                  <a:schemeClr val="hlink"/>
                </a:solidFill>
              </a:rPr>
              <a:t>non-zero frequency</a:t>
            </a:r>
            <a:r>
              <a:rPr lang="en-US" sz="2000" dirty="0">
                <a:solidFill>
                  <a:schemeClr val="bg1"/>
                </a:solidFill>
              </a:rPr>
              <a:t>, the frequency domain curl equations imply the divergence equations:</a:t>
            </a:r>
          </a:p>
        </p:txBody>
      </p:sp>
      <p:sp>
        <p:nvSpPr>
          <p:cNvPr id="10" name="Slide Number Placeholder 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67</a:t>
            </a:fld>
            <a:endParaRPr lang="en-US" kern="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7296" name="Object 0"/>
          <p:cNvGraphicFramePr>
            <a:graphicFrameLocks noChangeAspect="1"/>
          </p:cNvGraphicFramePr>
          <p:nvPr/>
        </p:nvGraphicFramePr>
        <p:xfrm>
          <a:off x="1506773" y="2350563"/>
          <a:ext cx="4518025" cy="2090737"/>
        </p:xfrm>
        <a:graphic>
          <a:graphicData uri="http://schemas.openxmlformats.org/presentationml/2006/ole">
            <p:oleObj spid="_x0000_s567296" name="Equation" r:id="rId4" imgW="2082600" imgH="965160" progId="Equation.DSMT4">
              <p:embed/>
            </p:oleObj>
          </a:graphicData>
        </a:graphic>
      </p:graphicFrame>
      <p:sp>
        <p:nvSpPr>
          <p:cNvPr id="393238" name="Line 22"/>
          <p:cNvSpPr>
            <a:spLocks noChangeShapeType="1"/>
          </p:cNvSpPr>
          <p:nvPr/>
        </p:nvSpPr>
        <p:spPr bwMode="auto">
          <a:xfrm flipV="1">
            <a:off x="1951088" y="3303063"/>
            <a:ext cx="1143000" cy="677862"/>
          </a:xfrm>
          <a:prstGeom prst="line">
            <a:avLst/>
          </a:prstGeom>
          <a:noFill/>
          <a:ln w="19050">
            <a:solidFill>
              <a:srgbClr val="FF0000"/>
            </a:solidFill>
            <a:round/>
            <a:headEnd type="none" w="med" len="med"/>
            <a:tailEnd type="none" w="med" len="med"/>
          </a:ln>
          <a:effectLst/>
        </p:spPr>
        <p:txBody>
          <a:bodyPr wrap="none"/>
          <a:lstStyle/>
          <a:p>
            <a:endParaRPr lang="en-US"/>
          </a:p>
        </p:txBody>
      </p:sp>
      <p:graphicFrame>
        <p:nvGraphicFramePr>
          <p:cNvPr id="567297" name="Object 1"/>
          <p:cNvGraphicFramePr>
            <a:graphicFrameLocks noChangeAspect="1"/>
          </p:cNvGraphicFramePr>
          <p:nvPr/>
        </p:nvGraphicFramePr>
        <p:xfrm>
          <a:off x="4062129" y="5308979"/>
          <a:ext cx="1313645" cy="472912"/>
        </p:xfrm>
        <a:graphic>
          <a:graphicData uri="http://schemas.openxmlformats.org/presentationml/2006/ole">
            <p:oleObj spid="_x0000_s567297" name="Equation" r:id="rId5" imgW="634680" imgH="228600" progId="Equation.DSMT4">
              <p:embed/>
            </p:oleObj>
          </a:graphicData>
        </a:graphic>
      </p:graphicFrame>
      <p:sp>
        <p:nvSpPr>
          <p:cNvPr id="393246" name="Text Box 30"/>
          <p:cNvSpPr txBox="1">
            <a:spLocks noChangeArrowheads="1"/>
          </p:cNvSpPr>
          <p:nvPr/>
        </p:nvSpPr>
        <p:spPr bwMode="auto">
          <a:xfrm>
            <a:off x="6482685" y="4277479"/>
            <a:ext cx="2497541" cy="584775"/>
          </a:xfrm>
          <a:prstGeom prst="rect">
            <a:avLst/>
          </a:prstGeom>
          <a:noFill/>
          <a:ln w="12700">
            <a:noFill/>
            <a:miter lim="800000"/>
            <a:headEnd type="none" w="sm" len="sm"/>
            <a:tailEnd type="none" w="sm" len="sm"/>
          </a:ln>
          <a:effectLst/>
        </p:spPr>
        <p:txBody>
          <a:bodyPr wrap="square">
            <a:spAutoFit/>
          </a:bodyPr>
          <a:lstStyle/>
          <a:p>
            <a:pPr algn="ctr"/>
            <a:r>
              <a:rPr lang="en-US" sz="1600" dirty="0">
                <a:solidFill>
                  <a:schemeClr val="bg2"/>
                </a:solidFill>
              </a:rPr>
              <a:t>(We also assume the continuity equation here.)</a:t>
            </a:r>
          </a:p>
        </p:txBody>
      </p:sp>
      <p:graphicFrame>
        <p:nvGraphicFramePr>
          <p:cNvPr id="567298" name="Object 2"/>
          <p:cNvGraphicFramePr>
            <a:graphicFrameLocks noChangeAspect="1"/>
          </p:cNvGraphicFramePr>
          <p:nvPr/>
        </p:nvGraphicFramePr>
        <p:xfrm>
          <a:off x="6869163" y="3787250"/>
          <a:ext cx="1641475" cy="433388"/>
        </p:xfrm>
        <a:graphic>
          <a:graphicData uri="http://schemas.openxmlformats.org/presentationml/2006/ole">
            <p:oleObj spid="_x0000_s567298" name="Equation" r:id="rId6" imgW="863280" imgH="228600" progId="Equation.DSMT4">
              <p:embed/>
            </p:oleObj>
          </a:graphicData>
        </a:graphic>
      </p:graphicFrame>
      <p:sp>
        <p:nvSpPr>
          <p:cNvPr id="393248" name="AutoShape 32"/>
          <p:cNvSpPr>
            <a:spLocks noChangeArrowheads="1"/>
          </p:cNvSpPr>
          <p:nvPr/>
        </p:nvSpPr>
        <p:spPr bwMode="auto">
          <a:xfrm>
            <a:off x="6207175" y="3634850"/>
            <a:ext cx="317500" cy="723900"/>
          </a:xfrm>
          <a:prstGeom prst="curvedLeftArrow">
            <a:avLst>
              <a:gd name="adj1" fmla="val 45600"/>
              <a:gd name="adj2" fmla="val 91200"/>
              <a:gd name="adj3" fmla="val 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93249" name="Text Box 33"/>
          <p:cNvSpPr txBox="1">
            <a:spLocks noChangeArrowheads="1"/>
          </p:cNvSpPr>
          <p:nvPr/>
        </p:nvSpPr>
        <p:spPr bwMode="auto">
          <a:xfrm>
            <a:off x="612198" y="1605045"/>
            <a:ext cx="2911631" cy="40011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Start with Ampere's law:</a:t>
            </a:r>
          </a:p>
        </p:txBody>
      </p:sp>
      <p:sp>
        <p:nvSpPr>
          <p:cNvPr id="393250" name="Text Box 34"/>
          <p:cNvSpPr txBox="1">
            <a:spLocks noChangeArrowheads="1"/>
          </p:cNvSpPr>
          <p:nvPr/>
        </p:nvSpPr>
        <p:spPr bwMode="auto">
          <a:xfrm>
            <a:off x="3044825" y="5325663"/>
            <a:ext cx="926857" cy="400110"/>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68</a:t>
            </a:fld>
            <a:endParaRPr lang="en-US" kern="0" dirty="0" smtClean="0"/>
          </a:p>
        </p:txBody>
      </p:sp>
      <p:sp>
        <p:nvSpPr>
          <p:cNvPr id="12" name="Text Box 2"/>
          <p:cNvSpPr txBox="1">
            <a:spLocks noChangeArrowheads="1"/>
          </p:cNvSpPr>
          <p:nvPr/>
        </p:nvSpPr>
        <p:spPr bwMode="auto">
          <a:xfrm>
            <a:off x="187325"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Frequency-Domain Curl Equations (cont.)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7" name="Text Box 7"/>
          <p:cNvSpPr txBox="1">
            <a:spLocks noChangeArrowheads="1"/>
          </p:cNvSpPr>
          <p:nvPr/>
        </p:nvSpPr>
        <p:spPr bwMode="auto">
          <a:xfrm>
            <a:off x="1050925" y="4822825"/>
            <a:ext cx="6896100" cy="714375"/>
          </a:xfrm>
          <a:prstGeom prst="rect">
            <a:avLst/>
          </a:prstGeom>
          <a:noFill/>
          <a:ln w="12700">
            <a:solidFill>
              <a:schemeClr val="bg2"/>
            </a:solidFill>
            <a:miter lim="800000"/>
            <a:headEnd type="none" w="sm" len="sm"/>
            <a:tailEnd type="none" w="sm" len="sm"/>
          </a:ln>
          <a:effectLst/>
        </p:spPr>
        <p:txBody>
          <a:bodyPr>
            <a:spAutoFit/>
          </a:bodyPr>
          <a:lstStyle/>
          <a:p>
            <a:pPr algn="ctr">
              <a:spcBef>
                <a:spcPct val="50000"/>
              </a:spcBef>
            </a:pPr>
            <a:r>
              <a:rPr lang="en-US" sz="2000" dirty="0">
                <a:solidFill>
                  <a:schemeClr val="bg1"/>
                </a:solidFill>
              </a:rPr>
              <a:t>Hence, we often consider only the curl equations in the frequency </a:t>
            </a:r>
            <a:r>
              <a:rPr lang="en-US" sz="2000" dirty="0" smtClean="0">
                <a:solidFill>
                  <a:schemeClr val="bg1"/>
                </a:solidFill>
              </a:rPr>
              <a:t>domain, and not the divergence equations.</a:t>
            </a:r>
            <a:endParaRPr lang="en-US" sz="2000" dirty="0">
              <a:solidFill>
                <a:schemeClr val="bg1"/>
              </a:solidFill>
            </a:endParaRPr>
          </a:p>
        </p:txBody>
      </p:sp>
      <p:graphicFrame>
        <p:nvGraphicFramePr>
          <p:cNvPr id="552968" name="Object 8"/>
          <p:cNvGraphicFramePr>
            <a:graphicFrameLocks noChangeAspect="1"/>
          </p:cNvGraphicFramePr>
          <p:nvPr/>
        </p:nvGraphicFramePr>
        <p:xfrm>
          <a:off x="1047729" y="3466544"/>
          <a:ext cx="1047750" cy="381000"/>
        </p:xfrm>
        <a:graphic>
          <a:graphicData uri="http://schemas.openxmlformats.org/presentationml/2006/ole">
            <p:oleObj spid="_x0000_s552968" name="Equation" r:id="rId4" imgW="558720" imgH="203040" progId="Equation.DSMT4">
              <p:embed/>
            </p:oleObj>
          </a:graphicData>
        </a:graphic>
      </p:graphicFrame>
      <p:graphicFrame>
        <p:nvGraphicFramePr>
          <p:cNvPr id="552971" name="Object 11"/>
          <p:cNvGraphicFramePr>
            <a:graphicFrameLocks noChangeAspect="1"/>
          </p:cNvGraphicFramePr>
          <p:nvPr/>
        </p:nvGraphicFramePr>
        <p:xfrm>
          <a:off x="5684137" y="1571131"/>
          <a:ext cx="2589212" cy="466725"/>
        </p:xfrm>
        <a:graphic>
          <a:graphicData uri="http://schemas.openxmlformats.org/presentationml/2006/ole">
            <p:oleObj spid="_x0000_s552971" name="Equation" r:id="rId5" imgW="1193760" imgH="215640" progId="Equation.DSMT4">
              <p:embed/>
            </p:oleObj>
          </a:graphicData>
        </a:graphic>
      </p:graphicFrame>
      <p:graphicFrame>
        <p:nvGraphicFramePr>
          <p:cNvPr id="552972" name="Object 12"/>
          <p:cNvGraphicFramePr>
            <a:graphicFrameLocks noChangeAspect="1"/>
          </p:cNvGraphicFramePr>
          <p:nvPr/>
        </p:nvGraphicFramePr>
        <p:xfrm>
          <a:off x="6242937" y="3387231"/>
          <a:ext cx="1190625" cy="428625"/>
        </p:xfrm>
        <a:graphic>
          <a:graphicData uri="http://schemas.openxmlformats.org/presentationml/2006/ole">
            <p:oleObj spid="_x0000_s552972" name="Equation" r:id="rId6" imgW="634680" imgH="228600" progId="Equation.DSMT4">
              <p:embed/>
            </p:oleObj>
          </a:graphicData>
        </a:graphic>
      </p:graphicFrame>
      <p:graphicFrame>
        <p:nvGraphicFramePr>
          <p:cNvPr id="552973" name="Object 13"/>
          <p:cNvGraphicFramePr>
            <a:graphicFrameLocks noChangeAspect="1"/>
          </p:cNvGraphicFramePr>
          <p:nvPr/>
        </p:nvGraphicFramePr>
        <p:xfrm>
          <a:off x="612754" y="1632981"/>
          <a:ext cx="2176462" cy="468313"/>
        </p:xfrm>
        <a:graphic>
          <a:graphicData uri="http://schemas.openxmlformats.org/presentationml/2006/ole">
            <p:oleObj spid="_x0000_s552973" name="Equation" r:id="rId7" imgW="1002960" imgH="215640" progId="Equation.DSMT4">
              <p:embed/>
            </p:oleObj>
          </a:graphicData>
        </a:graphic>
      </p:graphicFrame>
      <p:sp>
        <p:nvSpPr>
          <p:cNvPr id="552974" name="AutoShape 14"/>
          <p:cNvSpPr>
            <a:spLocks noChangeArrowheads="1"/>
          </p:cNvSpPr>
          <p:nvPr/>
        </p:nvSpPr>
        <p:spPr bwMode="auto">
          <a:xfrm>
            <a:off x="6555674" y="2425206"/>
            <a:ext cx="444500" cy="698500"/>
          </a:xfrm>
          <a:prstGeom prst="downArrow">
            <a:avLst>
              <a:gd name="adj1" fmla="val 50000"/>
              <a:gd name="adj2" fmla="val 39286"/>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sp>
        <p:nvSpPr>
          <p:cNvPr id="552975" name="AutoShape 15"/>
          <p:cNvSpPr>
            <a:spLocks noChangeArrowheads="1"/>
          </p:cNvSpPr>
          <p:nvPr/>
        </p:nvSpPr>
        <p:spPr bwMode="auto">
          <a:xfrm>
            <a:off x="1404916" y="2448956"/>
            <a:ext cx="444500" cy="698500"/>
          </a:xfrm>
          <a:prstGeom prst="downArrow">
            <a:avLst>
              <a:gd name="adj1" fmla="val 50000"/>
              <a:gd name="adj2" fmla="val 39286"/>
            </a:avLst>
          </a:prstGeom>
          <a:solidFill>
            <a:schemeClr val="accent1"/>
          </a:solidFill>
          <a:ln w="12700">
            <a:solidFill>
              <a:schemeClr val="bg2"/>
            </a:solidFill>
            <a:miter lim="800000"/>
            <a:headEnd type="none" w="sm" len="sm"/>
            <a:tailEnd type="none" w="sm" len="sm"/>
          </a:ln>
          <a:effectLst/>
        </p:spPr>
        <p:txBody>
          <a:bodyPr vert="eaVert" wrap="none" anchor="ctr"/>
          <a:lstStyle/>
          <a:p>
            <a:endParaRPr lang="en-US"/>
          </a:p>
        </p:txBody>
      </p:sp>
      <p:graphicFrame>
        <p:nvGraphicFramePr>
          <p:cNvPr id="552977" name="Object 17"/>
          <p:cNvGraphicFramePr>
            <a:graphicFrameLocks noChangeAspect="1"/>
          </p:cNvGraphicFramePr>
          <p:nvPr/>
        </p:nvGraphicFramePr>
        <p:xfrm>
          <a:off x="3811588" y="2266950"/>
          <a:ext cx="1176337" cy="549275"/>
        </p:xfrm>
        <a:graphic>
          <a:graphicData uri="http://schemas.openxmlformats.org/presentationml/2006/ole">
            <p:oleObj spid="_x0000_s552977" name="Equation" r:id="rId8" imgW="380880" imgH="177480" progId="Equation.DSMT4">
              <p:embed/>
            </p:oleObj>
          </a:graphicData>
        </a:graphic>
      </p:graphicFrame>
      <p:sp>
        <p:nvSpPr>
          <p:cNvPr id="552978" name="Text Box 18"/>
          <p:cNvSpPr txBox="1">
            <a:spLocks noChangeArrowheads="1"/>
          </p:cNvSpPr>
          <p:nvPr/>
        </p:nvSpPr>
        <p:spPr bwMode="auto">
          <a:xfrm>
            <a:off x="228268"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Frequency-Domain Curl Equations (cont.) </a:t>
            </a:r>
          </a:p>
        </p:txBody>
      </p:sp>
      <p:sp>
        <p:nvSpPr>
          <p:cNvPr id="12" name="TextBox 11"/>
          <p:cNvSpPr txBox="1"/>
          <p:nvPr/>
        </p:nvSpPr>
        <p:spPr>
          <a:xfrm>
            <a:off x="7089570" y="2446318"/>
            <a:ext cx="1828800" cy="523220"/>
          </a:xfrm>
          <a:prstGeom prst="rect">
            <a:avLst/>
          </a:prstGeom>
          <a:noFill/>
        </p:spPr>
        <p:txBody>
          <a:bodyPr wrap="square" rtlCol="0">
            <a:spAutoFit/>
          </a:bodyPr>
          <a:lstStyle/>
          <a:p>
            <a:pPr algn="ctr"/>
            <a:r>
              <a:rPr lang="en-US" sz="1400" dirty="0" smtClean="0">
                <a:solidFill>
                  <a:schemeClr val="bg2"/>
                </a:solidFill>
              </a:rPr>
              <a:t>(with the continuity equation assumed)</a:t>
            </a:r>
            <a:endParaRPr lang="en-US" sz="1400" dirty="0">
              <a:solidFill>
                <a:schemeClr val="bg2"/>
              </a:solidFill>
            </a:endParaRPr>
          </a:p>
        </p:txBody>
      </p:sp>
      <p:sp>
        <p:nvSpPr>
          <p:cNvPr id="14" name="Slide Number Placeholder 1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69</a:t>
            </a:fld>
            <a:endParaRPr lang="en-US" kern="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1419225" y="0"/>
            <a:ext cx="6503988"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Continuity Equation</a:t>
            </a:r>
          </a:p>
        </p:txBody>
      </p:sp>
      <p:sp>
        <p:nvSpPr>
          <p:cNvPr id="428035" name="Text Box 3"/>
          <p:cNvSpPr txBox="1">
            <a:spLocks noChangeArrowheads="1"/>
          </p:cNvSpPr>
          <p:nvPr/>
        </p:nvSpPr>
        <p:spPr bwMode="auto">
          <a:xfrm>
            <a:off x="760413" y="917026"/>
            <a:ext cx="2370137"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From Gauss’s Law,</a:t>
            </a:r>
          </a:p>
        </p:txBody>
      </p:sp>
      <p:graphicFrame>
        <p:nvGraphicFramePr>
          <p:cNvPr id="428036" name="Object 4"/>
          <p:cNvGraphicFramePr>
            <a:graphicFrameLocks noChangeAspect="1"/>
          </p:cNvGraphicFramePr>
          <p:nvPr/>
        </p:nvGraphicFramePr>
        <p:xfrm>
          <a:off x="1793875" y="2289079"/>
          <a:ext cx="4776788" cy="1047750"/>
        </p:xfrm>
        <a:graphic>
          <a:graphicData uri="http://schemas.openxmlformats.org/presentationml/2006/ole">
            <p:oleObj spid="_x0000_s428036" name="Equation" r:id="rId4" imgW="1968480" imgH="431640" progId="Equation.DSMT4">
              <p:embed/>
            </p:oleObj>
          </a:graphicData>
        </a:graphic>
      </p:graphicFrame>
      <p:sp>
        <p:nvSpPr>
          <p:cNvPr id="428037" name="Text Box 5"/>
          <p:cNvSpPr txBox="1">
            <a:spLocks noChangeArrowheads="1"/>
          </p:cNvSpPr>
          <p:nvPr/>
        </p:nvSpPr>
        <p:spPr bwMode="auto">
          <a:xfrm>
            <a:off x="560388" y="4168775"/>
            <a:ext cx="252571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From Ampere’s Law,</a:t>
            </a:r>
          </a:p>
        </p:txBody>
      </p:sp>
      <p:graphicFrame>
        <p:nvGraphicFramePr>
          <p:cNvPr id="428038" name="Object 6"/>
          <p:cNvGraphicFramePr>
            <a:graphicFrameLocks noChangeAspect="1"/>
          </p:cNvGraphicFramePr>
          <p:nvPr/>
        </p:nvGraphicFramePr>
        <p:xfrm>
          <a:off x="2399683" y="5477846"/>
          <a:ext cx="4584700" cy="933450"/>
        </p:xfrm>
        <a:graphic>
          <a:graphicData uri="http://schemas.openxmlformats.org/presentationml/2006/ole">
            <p:oleObj spid="_x0000_s428038" name="Equation" r:id="rId5" imgW="1892160" imgH="431640" progId="Equation.DSMT4">
              <p:embed/>
            </p:oleObj>
          </a:graphicData>
        </a:graphic>
      </p:graphicFrame>
      <p:sp>
        <p:nvSpPr>
          <p:cNvPr id="428039" name="Text Box 7"/>
          <p:cNvSpPr txBox="1">
            <a:spLocks noChangeArrowheads="1"/>
          </p:cNvSpPr>
          <p:nvPr/>
        </p:nvSpPr>
        <p:spPr bwMode="auto">
          <a:xfrm>
            <a:off x="1709738" y="5707063"/>
            <a:ext cx="452437"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so</a:t>
            </a:r>
          </a:p>
        </p:txBody>
      </p:sp>
      <p:graphicFrame>
        <p:nvGraphicFramePr>
          <p:cNvPr id="428040" name="Object 8"/>
          <p:cNvGraphicFramePr>
            <a:graphicFrameLocks noChangeAspect="1"/>
          </p:cNvGraphicFramePr>
          <p:nvPr/>
        </p:nvGraphicFramePr>
        <p:xfrm>
          <a:off x="2916238" y="4611071"/>
          <a:ext cx="2713037" cy="882650"/>
        </p:xfrm>
        <a:graphic>
          <a:graphicData uri="http://schemas.openxmlformats.org/presentationml/2006/ole">
            <p:oleObj spid="_x0000_s428040" name="Equation" r:id="rId6" imgW="1079280" imgH="393480" progId="Equation.DSMT4">
              <p:embed/>
            </p:oleObj>
          </a:graphicData>
        </a:graphic>
      </p:graphicFrame>
      <p:graphicFrame>
        <p:nvGraphicFramePr>
          <p:cNvPr id="428041" name="Object 9"/>
          <p:cNvGraphicFramePr>
            <a:graphicFrameLocks noChangeAspect="1"/>
          </p:cNvGraphicFramePr>
          <p:nvPr/>
        </p:nvGraphicFramePr>
        <p:xfrm>
          <a:off x="3514725" y="1509163"/>
          <a:ext cx="1563688" cy="563563"/>
        </p:xfrm>
        <a:graphic>
          <a:graphicData uri="http://schemas.openxmlformats.org/presentationml/2006/ole">
            <p:oleObj spid="_x0000_s428041" name="Equation" r:id="rId7" imgW="634680" imgH="228600" progId="Equation.DSMT4">
              <p:embed/>
            </p:oleObj>
          </a:graphicData>
        </a:graphic>
      </p:graphicFrame>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a:t>
            </a:fld>
            <a:endParaRPr lang="en-US" kern="0" dirty="0" smtClean="0"/>
          </a:p>
        </p:txBody>
      </p:sp>
      <p:sp>
        <p:nvSpPr>
          <p:cNvPr id="11" name="TextBox 10"/>
          <p:cNvSpPr txBox="1"/>
          <p:nvPr/>
        </p:nvSpPr>
        <p:spPr>
          <a:xfrm>
            <a:off x="2308761" y="3402279"/>
            <a:ext cx="3395481" cy="307777"/>
          </a:xfrm>
          <a:prstGeom prst="rect">
            <a:avLst/>
          </a:prstGeom>
          <a:noFill/>
        </p:spPr>
        <p:txBody>
          <a:bodyPr wrap="none" rtlCol="0">
            <a:spAutoFit/>
          </a:bodyPr>
          <a:lstStyle/>
          <a:p>
            <a:pPr algn="ctr"/>
            <a:r>
              <a:rPr lang="en-US" sz="1400" dirty="0" smtClean="0">
                <a:solidFill>
                  <a:schemeClr val="bg2"/>
                </a:solidFill>
              </a:rPr>
              <a:t>(The two derivative operators commute.)</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ext Box 2"/>
          <p:cNvSpPr txBox="1">
            <a:spLocks noChangeArrowheads="1"/>
          </p:cNvSpPr>
          <p:nvPr/>
        </p:nvSpPr>
        <p:spPr bwMode="auto">
          <a:xfrm>
            <a:off x="532760" y="0"/>
            <a:ext cx="8232775"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 Averaging of Periodic Quantities </a:t>
            </a:r>
          </a:p>
        </p:txBody>
      </p:sp>
      <p:sp>
        <p:nvSpPr>
          <p:cNvPr id="451587" name="Text Box 3"/>
          <p:cNvSpPr txBox="1">
            <a:spLocks noChangeArrowheads="1"/>
          </p:cNvSpPr>
          <p:nvPr/>
        </p:nvSpPr>
        <p:spPr bwMode="auto">
          <a:xfrm>
            <a:off x="1856801" y="1276998"/>
            <a:ext cx="989012"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Define:</a:t>
            </a:r>
          </a:p>
        </p:txBody>
      </p:sp>
      <p:graphicFrame>
        <p:nvGraphicFramePr>
          <p:cNvPr id="451588" name="Object 4"/>
          <p:cNvGraphicFramePr>
            <a:graphicFrameLocks noChangeAspect="1"/>
          </p:cNvGraphicFramePr>
          <p:nvPr/>
        </p:nvGraphicFramePr>
        <p:xfrm>
          <a:off x="3073851" y="993096"/>
          <a:ext cx="2827338" cy="1638300"/>
        </p:xfrm>
        <a:graphic>
          <a:graphicData uri="http://schemas.openxmlformats.org/presentationml/2006/ole">
            <p:oleObj spid="_x0000_s451588" name="Equation" r:id="rId4" imgW="1269720" imgH="736560" progId="Equation.DSMT4">
              <p:embed/>
            </p:oleObj>
          </a:graphicData>
        </a:graphic>
      </p:graphicFrame>
      <p:graphicFrame>
        <p:nvGraphicFramePr>
          <p:cNvPr id="451589" name="Object 5"/>
          <p:cNvGraphicFramePr>
            <a:graphicFrameLocks noChangeAspect="1"/>
          </p:cNvGraphicFramePr>
          <p:nvPr/>
        </p:nvGraphicFramePr>
        <p:xfrm>
          <a:off x="1639888" y="3727450"/>
          <a:ext cx="2859087" cy="1068388"/>
        </p:xfrm>
        <a:graphic>
          <a:graphicData uri="http://schemas.openxmlformats.org/presentationml/2006/ole">
            <p:oleObj spid="_x0000_s451589" name="Equation" r:id="rId5" imgW="1358640" imgH="507960" progId="Equation.DSMT4">
              <p:embed/>
            </p:oleObj>
          </a:graphicData>
        </a:graphic>
      </p:graphicFrame>
      <p:sp>
        <p:nvSpPr>
          <p:cNvPr id="451590" name="Text Box 6"/>
          <p:cNvSpPr txBox="1">
            <a:spLocks noChangeArrowheads="1"/>
          </p:cNvSpPr>
          <p:nvPr/>
        </p:nvSpPr>
        <p:spPr bwMode="auto">
          <a:xfrm>
            <a:off x="822325" y="3063875"/>
            <a:ext cx="6065838"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1"/>
                </a:solidFill>
              </a:rPr>
              <a:t>Assume a </a:t>
            </a:r>
            <a:r>
              <a:rPr lang="en-US" sz="2400" i="1">
                <a:solidFill>
                  <a:schemeClr val="bg1"/>
                </a:solidFill>
              </a:rPr>
              <a:t>product</a:t>
            </a:r>
            <a:r>
              <a:rPr lang="en-US" sz="2400">
                <a:solidFill>
                  <a:schemeClr val="bg1"/>
                </a:solidFill>
              </a:rPr>
              <a:t> of sinusoidal waveforms:</a:t>
            </a:r>
          </a:p>
        </p:txBody>
      </p:sp>
      <p:graphicFrame>
        <p:nvGraphicFramePr>
          <p:cNvPr id="451591" name="Object 7"/>
          <p:cNvGraphicFramePr>
            <a:graphicFrameLocks noChangeAspect="1"/>
          </p:cNvGraphicFramePr>
          <p:nvPr/>
        </p:nvGraphicFramePr>
        <p:xfrm>
          <a:off x="4581525" y="3729038"/>
          <a:ext cx="1844675" cy="1016000"/>
        </p:xfrm>
        <a:graphic>
          <a:graphicData uri="http://schemas.openxmlformats.org/presentationml/2006/ole">
            <p:oleObj spid="_x0000_s451591" name="Equation" r:id="rId6" imgW="876240" imgH="482400" progId="Equation.DSMT4">
              <p:embed/>
            </p:oleObj>
          </a:graphicData>
        </a:graphic>
      </p:graphicFrame>
      <p:graphicFrame>
        <p:nvGraphicFramePr>
          <p:cNvPr id="451592" name="Object 8"/>
          <p:cNvGraphicFramePr>
            <a:graphicFrameLocks noChangeAspect="1"/>
          </p:cNvGraphicFramePr>
          <p:nvPr/>
        </p:nvGraphicFramePr>
        <p:xfrm>
          <a:off x="1119188" y="5199063"/>
          <a:ext cx="6975475" cy="1443037"/>
        </p:xfrm>
        <a:graphic>
          <a:graphicData uri="http://schemas.openxmlformats.org/presentationml/2006/ole">
            <p:oleObj spid="_x0000_s451592" name="Equation" r:id="rId7" imgW="3314520" imgH="685800" progId="Equation.DSMT4">
              <p:embed/>
            </p:oleObj>
          </a:graphicData>
        </a:graphic>
      </p:graphicFrame>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70</a:t>
            </a:fld>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2051690" y="0"/>
            <a:ext cx="5078412"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 Average (cont.) </a:t>
            </a:r>
          </a:p>
        </p:txBody>
      </p:sp>
      <p:graphicFrame>
        <p:nvGraphicFramePr>
          <p:cNvPr id="403462" name="Object 6"/>
          <p:cNvGraphicFramePr>
            <a:graphicFrameLocks noChangeAspect="1"/>
          </p:cNvGraphicFramePr>
          <p:nvPr/>
        </p:nvGraphicFramePr>
        <p:xfrm>
          <a:off x="992188" y="1441450"/>
          <a:ext cx="6975475" cy="908050"/>
        </p:xfrm>
        <a:graphic>
          <a:graphicData uri="http://schemas.openxmlformats.org/presentationml/2006/ole">
            <p:oleObj spid="_x0000_s403462" name="Equation" r:id="rId4" imgW="3314520" imgH="431640" progId="Equation.DSMT4">
              <p:embed/>
            </p:oleObj>
          </a:graphicData>
        </a:graphic>
      </p:graphicFrame>
      <p:sp>
        <p:nvSpPr>
          <p:cNvPr id="403463" name="Text Box 7"/>
          <p:cNvSpPr txBox="1">
            <a:spLocks noChangeArrowheads="1"/>
          </p:cNvSpPr>
          <p:nvPr/>
        </p:nvSpPr>
        <p:spPr bwMode="auto">
          <a:xfrm>
            <a:off x="1230313" y="4779963"/>
            <a:ext cx="98901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403464" name="Object 8"/>
          <p:cNvGraphicFramePr>
            <a:graphicFrameLocks noChangeAspect="1"/>
          </p:cNvGraphicFramePr>
          <p:nvPr/>
        </p:nvGraphicFramePr>
        <p:xfrm>
          <a:off x="2462213" y="4576763"/>
          <a:ext cx="4113212" cy="833437"/>
        </p:xfrm>
        <a:graphic>
          <a:graphicData uri="http://schemas.openxmlformats.org/presentationml/2006/ole">
            <p:oleObj spid="_x0000_s403464" name="Equation" r:id="rId5" imgW="1942920" imgH="393480" progId="Equation.DSMT4">
              <p:embed/>
            </p:oleObj>
          </a:graphicData>
        </a:graphic>
      </p:graphicFrame>
      <p:sp>
        <p:nvSpPr>
          <p:cNvPr id="403465" name="Text Box 9"/>
          <p:cNvSpPr txBox="1">
            <a:spLocks noChangeArrowheads="1"/>
          </p:cNvSpPr>
          <p:nvPr/>
        </p:nvSpPr>
        <p:spPr bwMode="auto">
          <a:xfrm>
            <a:off x="533400" y="3033713"/>
            <a:ext cx="3757613" cy="701675"/>
          </a:xfrm>
          <a:prstGeom prst="rect">
            <a:avLst/>
          </a:prstGeom>
          <a:noFill/>
          <a:ln w="12700">
            <a:noFill/>
            <a:miter lim="800000"/>
            <a:headEnd type="none" w="sm" len="sm"/>
            <a:tailEnd type="none" w="sm" len="sm"/>
          </a:ln>
          <a:effectLst/>
        </p:spPr>
        <p:txBody>
          <a:bodyPr>
            <a:spAutoFit/>
          </a:bodyPr>
          <a:lstStyle/>
          <a:p>
            <a:pPr>
              <a:spcAft>
                <a:spcPct val="25000"/>
              </a:spcAft>
            </a:pPr>
            <a:r>
              <a:rPr lang="en-US" sz="2000">
                <a:solidFill>
                  <a:schemeClr val="bg1"/>
                </a:solidFill>
              </a:rPr>
              <a:t>The time-average of a constant is simply the constant.</a:t>
            </a:r>
          </a:p>
        </p:txBody>
      </p:sp>
      <p:sp>
        <p:nvSpPr>
          <p:cNvPr id="403466" name="Text Box 10"/>
          <p:cNvSpPr txBox="1">
            <a:spLocks noChangeArrowheads="1"/>
          </p:cNvSpPr>
          <p:nvPr/>
        </p:nvSpPr>
        <p:spPr bwMode="auto">
          <a:xfrm>
            <a:off x="5292725" y="3008313"/>
            <a:ext cx="3398838" cy="7016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The time-average of a sinusoidal wave is zero.</a:t>
            </a:r>
            <a:endParaRPr lang="en-US"/>
          </a:p>
        </p:txBody>
      </p:sp>
      <p:sp>
        <p:nvSpPr>
          <p:cNvPr id="403467" name="Line 11"/>
          <p:cNvSpPr>
            <a:spLocks noChangeShapeType="1"/>
          </p:cNvSpPr>
          <p:nvPr/>
        </p:nvSpPr>
        <p:spPr bwMode="auto">
          <a:xfrm flipV="1">
            <a:off x="2616200" y="2120900"/>
            <a:ext cx="1346200" cy="889000"/>
          </a:xfrm>
          <a:prstGeom prst="line">
            <a:avLst/>
          </a:prstGeom>
          <a:noFill/>
          <a:ln w="12700">
            <a:solidFill>
              <a:srgbClr val="0000CC"/>
            </a:solidFill>
            <a:round/>
            <a:headEnd type="none" w="sm" len="sm"/>
            <a:tailEnd type="triangle" w="med" len="med"/>
          </a:ln>
          <a:effectLst/>
        </p:spPr>
        <p:txBody>
          <a:bodyPr wrap="none"/>
          <a:lstStyle/>
          <a:p>
            <a:endParaRPr lang="en-US"/>
          </a:p>
        </p:txBody>
      </p:sp>
      <p:sp>
        <p:nvSpPr>
          <p:cNvPr id="403468" name="Line 12"/>
          <p:cNvSpPr>
            <a:spLocks noChangeShapeType="1"/>
          </p:cNvSpPr>
          <p:nvPr/>
        </p:nvSpPr>
        <p:spPr bwMode="auto">
          <a:xfrm flipH="1" flipV="1">
            <a:off x="6426200" y="2095500"/>
            <a:ext cx="736600" cy="863600"/>
          </a:xfrm>
          <a:prstGeom prst="line">
            <a:avLst/>
          </a:prstGeom>
          <a:noFill/>
          <a:ln w="12700">
            <a:solidFill>
              <a:srgbClr val="0000CC"/>
            </a:solidFill>
            <a:round/>
            <a:headEnd type="none" w="sm" len="sm"/>
            <a:tailEnd type="triangle" w="med" len="med"/>
          </a:ln>
          <a:effectLst/>
        </p:spPr>
        <p:txBody>
          <a:bodyPr wrap="none"/>
          <a:lstStyle/>
          <a:p>
            <a:endParaRPr lang="en-US"/>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71</a:t>
            </a:fld>
            <a:endParaRPr lang="en-US" kern="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2187575" y="4629150"/>
            <a:ext cx="4767263" cy="100012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a:t> </a:t>
            </a:r>
          </a:p>
        </p:txBody>
      </p:sp>
      <p:sp>
        <p:nvSpPr>
          <p:cNvPr id="394244" name="Text Box 4"/>
          <p:cNvSpPr txBox="1">
            <a:spLocks noChangeArrowheads="1"/>
          </p:cNvSpPr>
          <p:nvPr/>
        </p:nvSpPr>
        <p:spPr bwMode="auto">
          <a:xfrm>
            <a:off x="488950" y="1033463"/>
            <a:ext cx="342741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The phasors are denoted as:</a:t>
            </a:r>
          </a:p>
        </p:txBody>
      </p:sp>
      <p:sp>
        <p:nvSpPr>
          <p:cNvPr id="394247" name="Text Box 7"/>
          <p:cNvSpPr txBox="1">
            <a:spLocks noChangeArrowheads="1"/>
          </p:cNvSpPr>
          <p:nvPr/>
        </p:nvSpPr>
        <p:spPr bwMode="auto">
          <a:xfrm>
            <a:off x="1000125" y="4907850"/>
            <a:ext cx="91916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Hence</a:t>
            </a:r>
          </a:p>
        </p:txBody>
      </p:sp>
      <p:graphicFrame>
        <p:nvGraphicFramePr>
          <p:cNvPr id="394249" name="Object 9"/>
          <p:cNvGraphicFramePr>
            <a:graphicFrameLocks noChangeAspect="1"/>
          </p:cNvGraphicFramePr>
          <p:nvPr/>
        </p:nvGraphicFramePr>
        <p:xfrm>
          <a:off x="4259388" y="963223"/>
          <a:ext cx="1595437" cy="1263650"/>
        </p:xfrm>
        <a:graphic>
          <a:graphicData uri="http://schemas.openxmlformats.org/presentationml/2006/ole">
            <p:oleObj spid="_x0000_s394249" name="Equation" r:id="rId4" imgW="609480" imgH="482400" progId="Equation.DSMT4">
              <p:embed/>
            </p:oleObj>
          </a:graphicData>
        </a:graphic>
      </p:graphicFrame>
      <p:graphicFrame>
        <p:nvGraphicFramePr>
          <p:cNvPr id="394250" name="Object 10"/>
          <p:cNvGraphicFramePr>
            <a:graphicFrameLocks noChangeAspect="1"/>
          </p:cNvGraphicFramePr>
          <p:nvPr/>
        </p:nvGraphicFramePr>
        <p:xfrm>
          <a:off x="2760663" y="4670425"/>
          <a:ext cx="3622675" cy="890588"/>
        </p:xfrm>
        <a:graphic>
          <a:graphicData uri="http://schemas.openxmlformats.org/presentationml/2006/ole">
            <p:oleObj spid="_x0000_s394250" name="Equation" r:id="rId5" imgW="1600200" imgH="393480" progId="Equation.DSMT4">
              <p:embed/>
            </p:oleObj>
          </a:graphicData>
        </a:graphic>
      </p:graphicFrame>
      <p:sp>
        <p:nvSpPr>
          <p:cNvPr id="394251" name="Text Box 11"/>
          <p:cNvSpPr txBox="1">
            <a:spLocks noChangeArrowheads="1"/>
          </p:cNvSpPr>
          <p:nvPr/>
        </p:nvSpPr>
        <p:spPr bwMode="auto">
          <a:xfrm>
            <a:off x="1935163" y="5949950"/>
            <a:ext cx="5273675"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The same formula extends to vectors as well.</a:t>
            </a:r>
          </a:p>
        </p:txBody>
      </p:sp>
      <p:sp>
        <p:nvSpPr>
          <p:cNvPr id="394252" name="Text Box 12"/>
          <p:cNvSpPr txBox="1">
            <a:spLocks noChangeArrowheads="1"/>
          </p:cNvSpPr>
          <p:nvPr/>
        </p:nvSpPr>
        <p:spPr bwMode="auto">
          <a:xfrm>
            <a:off x="263525" y="2736850"/>
            <a:ext cx="275431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Consider the following:</a:t>
            </a:r>
          </a:p>
        </p:txBody>
      </p:sp>
      <p:sp>
        <p:nvSpPr>
          <p:cNvPr id="394253" name="Text Box 13"/>
          <p:cNvSpPr txBox="1">
            <a:spLocks noChangeArrowheads="1"/>
          </p:cNvSpPr>
          <p:nvPr/>
        </p:nvSpPr>
        <p:spPr bwMode="auto">
          <a:xfrm>
            <a:off x="2041646" y="3469185"/>
            <a:ext cx="452438"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so</a:t>
            </a:r>
          </a:p>
        </p:txBody>
      </p:sp>
      <p:sp>
        <p:nvSpPr>
          <p:cNvPr id="394254" name="Text Box 14"/>
          <p:cNvSpPr txBox="1">
            <a:spLocks noChangeArrowheads="1"/>
          </p:cNvSpPr>
          <p:nvPr/>
        </p:nvSpPr>
        <p:spPr bwMode="auto">
          <a:xfrm>
            <a:off x="2078345" y="0"/>
            <a:ext cx="5078413"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Time Average (cont.) </a:t>
            </a:r>
          </a:p>
        </p:txBody>
      </p:sp>
      <p:graphicFrame>
        <p:nvGraphicFramePr>
          <p:cNvPr id="394255" name="Object 15"/>
          <p:cNvGraphicFramePr>
            <a:graphicFrameLocks noChangeAspect="1"/>
          </p:cNvGraphicFramePr>
          <p:nvPr/>
        </p:nvGraphicFramePr>
        <p:xfrm>
          <a:off x="2765488" y="2662672"/>
          <a:ext cx="4452937" cy="1397000"/>
        </p:xfrm>
        <a:graphic>
          <a:graphicData uri="http://schemas.openxmlformats.org/presentationml/2006/ole">
            <p:oleObj spid="_x0000_s394255" name="Equation" r:id="rId6" imgW="1701720" imgH="533160" progId="Equation.DSMT4">
              <p:embed/>
            </p:oleObj>
          </a:graphicData>
        </a:graphic>
      </p:graphicFrame>
      <p:sp>
        <p:nvSpPr>
          <p:cNvPr id="14" name="Slide Number Placeholder 13"/>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72</a:t>
            </a:fld>
            <a:endParaRPr lang="en-US" kern="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718450" y="0"/>
            <a:ext cx="7642225"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Stored Energy Density</a:t>
            </a:r>
          </a:p>
        </p:txBody>
      </p:sp>
      <p:graphicFrame>
        <p:nvGraphicFramePr>
          <p:cNvPr id="433156" name="Object 4"/>
          <p:cNvGraphicFramePr>
            <a:graphicFrameLocks noChangeAspect="1"/>
          </p:cNvGraphicFramePr>
          <p:nvPr/>
        </p:nvGraphicFramePr>
        <p:xfrm>
          <a:off x="1290638" y="2924175"/>
          <a:ext cx="6288087" cy="2200275"/>
        </p:xfrm>
        <a:graphic>
          <a:graphicData uri="http://schemas.openxmlformats.org/presentationml/2006/ole">
            <p:oleObj spid="_x0000_s433156" name="Equation" r:id="rId4" imgW="3124080" imgH="1091880" progId="Equation.DSMT4">
              <p:embed/>
            </p:oleObj>
          </a:graphicData>
        </a:graphic>
      </p:graphicFrame>
      <p:graphicFrame>
        <p:nvGraphicFramePr>
          <p:cNvPr id="433157" name="Object 5"/>
          <p:cNvGraphicFramePr>
            <a:graphicFrameLocks noChangeAspect="1"/>
          </p:cNvGraphicFramePr>
          <p:nvPr/>
        </p:nvGraphicFramePr>
        <p:xfrm>
          <a:off x="1953526" y="844622"/>
          <a:ext cx="4991100" cy="884237"/>
        </p:xfrm>
        <a:graphic>
          <a:graphicData uri="http://schemas.openxmlformats.org/presentationml/2006/ole">
            <p:oleObj spid="_x0000_s433157" name="Equation" r:id="rId5" imgW="2222280" imgH="393480" progId="Equation.DSMT4">
              <p:embed/>
            </p:oleObj>
          </a:graphicData>
        </a:graphic>
      </p:graphicFrame>
      <p:sp>
        <p:nvSpPr>
          <p:cNvPr id="433155" name="Text Box 3"/>
          <p:cNvSpPr txBox="1">
            <a:spLocks noChangeArrowheads="1"/>
          </p:cNvSpPr>
          <p:nvPr/>
        </p:nvSpPr>
        <p:spPr bwMode="auto">
          <a:xfrm>
            <a:off x="2666093" y="5426302"/>
            <a:ext cx="4095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or</a:t>
            </a:r>
          </a:p>
        </p:txBody>
      </p:sp>
      <p:graphicFrame>
        <p:nvGraphicFramePr>
          <p:cNvPr id="433158" name="Object 6"/>
          <p:cNvGraphicFramePr>
            <a:graphicFrameLocks noChangeAspect="1"/>
          </p:cNvGraphicFramePr>
          <p:nvPr/>
        </p:nvGraphicFramePr>
        <p:xfrm>
          <a:off x="3160817" y="5721432"/>
          <a:ext cx="2765960" cy="803275"/>
        </p:xfrm>
        <a:graphic>
          <a:graphicData uri="http://schemas.openxmlformats.org/presentationml/2006/ole">
            <p:oleObj spid="_x0000_s433158" name="Equation" r:id="rId6" imgW="1371600" imgH="393480" progId="Equation.DSMT4">
              <p:embed/>
            </p:oleObj>
          </a:graphicData>
        </a:graphic>
      </p:graphicFrame>
      <p:graphicFrame>
        <p:nvGraphicFramePr>
          <p:cNvPr id="433160" name="Object 8"/>
          <p:cNvGraphicFramePr>
            <a:graphicFrameLocks noChangeAspect="1"/>
          </p:cNvGraphicFramePr>
          <p:nvPr/>
        </p:nvGraphicFramePr>
        <p:xfrm>
          <a:off x="2826982" y="1902513"/>
          <a:ext cx="3417888" cy="565150"/>
        </p:xfrm>
        <a:graphic>
          <a:graphicData uri="http://schemas.openxmlformats.org/presentationml/2006/ole">
            <p:oleObj spid="_x0000_s433160" name="Equation" r:id="rId7" imgW="1688760" imgH="279360" progId="Equation.DSMT4">
              <p:embed/>
            </p:oleObj>
          </a:graphicData>
        </a:graphic>
      </p:graphicFrame>
      <p:sp>
        <p:nvSpPr>
          <p:cNvPr id="10" name="Slide Number Placeholder 9"/>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73</a:t>
            </a:fld>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4178" name="Object 2"/>
          <p:cNvGraphicFramePr>
            <a:graphicFrameLocks noChangeAspect="1"/>
          </p:cNvGraphicFramePr>
          <p:nvPr/>
        </p:nvGraphicFramePr>
        <p:xfrm>
          <a:off x="2160280" y="3053227"/>
          <a:ext cx="4683125" cy="947738"/>
        </p:xfrm>
        <a:graphic>
          <a:graphicData uri="http://schemas.openxmlformats.org/presentationml/2006/ole">
            <p:oleObj spid="_x0000_s434178" name="Equation" r:id="rId4" imgW="1942920" imgH="393480" progId="Equation.DSMT4">
              <p:embed/>
            </p:oleObj>
          </a:graphicData>
        </a:graphic>
      </p:graphicFrame>
      <p:sp>
        <p:nvSpPr>
          <p:cNvPr id="434179" name="Text Box 3"/>
          <p:cNvSpPr txBox="1">
            <a:spLocks noChangeArrowheads="1"/>
          </p:cNvSpPr>
          <p:nvPr/>
        </p:nvSpPr>
        <p:spPr bwMode="auto">
          <a:xfrm>
            <a:off x="1358220" y="4771922"/>
            <a:ext cx="128587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Similarly, </a:t>
            </a:r>
          </a:p>
        </p:txBody>
      </p:sp>
      <p:graphicFrame>
        <p:nvGraphicFramePr>
          <p:cNvPr id="434180" name="Object 4"/>
          <p:cNvGraphicFramePr>
            <a:graphicFrameLocks noChangeAspect="1"/>
          </p:cNvGraphicFramePr>
          <p:nvPr/>
        </p:nvGraphicFramePr>
        <p:xfrm>
          <a:off x="2186297" y="5324063"/>
          <a:ext cx="4689475" cy="896938"/>
        </p:xfrm>
        <a:graphic>
          <a:graphicData uri="http://schemas.openxmlformats.org/presentationml/2006/ole">
            <p:oleObj spid="_x0000_s434180" name="Equation" r:id="rId5" imgW="2057400" imgH="393480" progId="Equation.DSMT4">
              <p:embed/>
            </p:oleObj>
          </a:graphicData>
        </a:graphic>
      </p:graphicFrame>
      <p:sp>
        <p:nvSpPr>
          <p:cNvPr id="434181" name="Text Box 5"/>
          <p:cNvSpPr txBox="1">
            <a:spLocks noChangeArrowheads="1"/>
          </p:cNvSpPr>
          <p:nvPr/>
        </p:nvSpPr>
        <p:spPr bwMode="auto">
          <a:xfrm>
            <a:off x="275278" y="0"/>
            <a:ext cx="8588375"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Stored Energy Density (cont.)</a:t>
            </a:r>
          </a:p>
        </p:txBody>
      </p:sp>
      <p:graphicFrame>
        <p:nvGraphicFramePr>
          <p:cNvPr id="434182" name="Object 6"/>
          <p:cNvGraphicFramePr>
            <a:graphicFrameLocks noChangeAspect="1"/>
          </p:cNvGraphicFramePr>
          <p:nvPr/>
        </p:nvGraphicFramePr>
        <p:xfrm>
          <a:off x="3040474" y="1340374"/>
          <a:ext cx="2014537" cy="1006475"/>
        </p:xfrm>
        <a:graphic>
          <a:graphicData uri="http://schemas.openxmlformats.org/presentationml/2006/ole">
            <p:oleObj spid="_x0000_s434182" name="Equation" r:id="rId6" imgW="787320" imgH="393480" progId="Equation.DSMT4">
              <p:embed/>
            </p:oleObj>
          </a:graphicData>
        </a:graphic>
      </p:graphicFrame>
      <p:sp>
        <p:nvSpPr>
          <p:cNvPr id="7" name="Text Box 3"/>
          <p:cNvSpPr txBox="1">
            <a:spLocks noChangeArrowheads="1"/>
          </p:cNvSpPr>
          <p:nvPr/>
        </p:nvSpPr>
        <p:spPr bwMode="auto">
          <a:xfrm>
            <a:off x="1599597" y="793304"/>
            <a:ext cx="2093843"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Hence, we have </a:t>
            </a:r>
            <a:endParaRPr lang="en-US" sz="2000" dirty="0">
              <a:solidFill>
                <a:schemeClr val="bg1"/>
              </a:solidFill>
            </a:endParaRP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74</a:t>
            </a:fld>
            <a:endParaRPr lang="en-US" kern="0" dirty="0" smtClean="0"/>
          </a:p>
        </p:txBody>
      </p:sp>
      <p:sp>
        <p:nvSpPr>
          <p:cNvPr id="9" name="Down Arrow 8"/>
          <p:cNvSpPr/>
          <p:nvPr/>
        </p:nvSpPr>
        <p:spPr bwMode="auto">
          <a:xfrm>
            <a:off x="3883231" y="2541319"/>
            <a:ext cx="380010" cy="463138"/>
          </a:xfrm>
          <a:prstGeom prst="down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2080573" y="1642589"/>
            <a:ext cx="4519613" cy="31940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435203" name="Object 3"/>
          <p:cNvGraphicFramePr>
            <a:graphicFrameLocks noChangeAspect="1"/>
          </p:cNvGraphicFramePr>
          <p:nvPr/>
        </p:nvGraphicFramePr>
        <p:xfrm>
          <a:off x="2794948" y="1975964"/>
          <a:ext cx="3248025" cy="1006475"/>
        </p:xfrm>
        <a:graphic>
          <a:graphicData uri="http://schemas.openxmlformats.org/presentationml/2006/ole">
            <p:oleObj spid="_x0000_s435203" name="Equation" r:id="rId4" imgW="1269720" imgH="393480" progId="Equation.DSMT4">
              <p:embed/>
            </p:oleObj>
          </a:graphicData>
        </a:graphic>
      </p:graphicFrame>
      <p:graphicFrame>
        <p:nvGraphicFramePr>
          <p:cNvPr id="435204" name="Object 4"/>
          <p:cNvGraphicFramePr>
            <a:graphicFrameLocks noChangeAspect="1"/>
          </p:cNvGraphicFramePr>
          <p:nvPr/>
        </p:nvGraphicFramePr>
        <p:xfrm>
          <a:off x="2745736" y="3249139"/>
          <a:ext cx="3344862" cy="1006475"/>
        </p:xfrm>
        <a:graphic>
          <a:graphicData uri="http://schemas.openxmlformats.org/presentationml/2006/ole">
            <p:oleObj spid="_x0000_s435204" name="Equation" r:id="rId5" imgW="1307880" imgH="393480" progId="Equation.DSMT4">
              <p:embed/>
            </p:oleObj>
          </a:graphicData>
        </a:graphic>
      </p:graphicFrame>
      <p:sp>
        <p:nvSpPr>
          <p:cNvPr id="435205" name="Text Box 5"/>
          <p:cNvSpPr txBox="1">
            <a:spLocks noChangeArrowheads="1"/>
          </p:cNvSpPr>
          <p:nvPr/>
        </p:nvSpPr>
        <p:spPr bwMode="auto">
          <a:xfrm>
            <a:off x="471820" y="0"/>
            <a:ext cx="8289925"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Stored Energy Density (cont.)</a:t>
            </a:r>
          </a:p>
        </p:txBody>
      </p:sp>
      <p:sp>
        <p:nvSpPr>
          <p:cNvPr id="8" name="Slide Number Placeholder 7"/>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75</a:t>
            </a:fld>
            <a:endParaRPr lang="en-US" kern="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Text Box 3"/>
          <p:cNvSpPr txBox="1">
            <a:spLocks noChangeArrowheads="1"/>
          </p:cNvSpPr>
          <p:nvPr/>
        </p:nvSpPr>
        <p:spPr bwMode="auto">
          <a:xfrm>
            <a:off x="0" y="0"/>
            <a:ext cx="8637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Example: Power Flow</a:t>
            </a:r>
          </a:p>
        </p:txBody>
      </p:sp>
      <p:graphicFrame>
        <p:nvGraphicFramePr>
          <p:cNvPr id="436228" name="Object 4"/>
          <p:cNvGraphicFramePr>
            <a:graphicFrameLocks noChangeAspect="1"/>
          </p:cNvGraphicFramePr>
          <p:nvPr/>
        </p:nvGraphicFramePr>
        <p:xfrm>
          <a:off x="1997075" y="2230438"/>
          <a:ext cx="4552950" cy="928687"/>
        </p:xfrm>
        <a:graphic>
          <a:graphicData uri="http://schemas.openxmlformats.org/presentationml/2006/ole">
            <p:oleObj spid="_x0000_s436228" name="Equation" r:id="rId4" imgW="1930320" imgH="393480" progId="Equation.DSMT4">
              <p:embed/>
            </p:oleObj>
          </a:graphicData>
        </a:graphic>
      </p:graphicFrame>
      <p:sp>
        <p:nvSpPr>
          <p:cNvPr id="436229" name="Text Box 5"/>
          <p:cNvSpPr txBox="1">
            <a:spLocks noChangeArrowheads="1"/>
          </p:cNvSpPr>
          <p:nvPr/>
        </p:nvSpPr>
        <p:spPr bwMode="auto">
          <a:xfrm>
            <a:off x="1601764" y="5916660"/>
            <a:ext cx="5572125"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2"/>
                </a:solidFill>
              </a:rPr>
              <a:t>This formula gives the </a:t>
            </a:r>
            <a:r>
              <a:rPr lang="en-US" sz="2000" i="1" dirty="0">
                <a:solidFill>
                  <a:schemeClr val="bg2"/>
                </a:solidFill>
              </a:rPr>
              <a:t>time-average power flow</a:t>
            </a:r>
            <a:r>
              <a:rPr lang="en-US" sz="2000" dirty="0">
                <a:solidFill>
                  <a:schemeClr val="bg2"/>
                </a:solidFill>
              </a:rPr>
              <a:t>.</a:t>
            </a:r>
          </a:p>
        </p:txBody>
      </p:sp>
      <p:graphicFrame>
        <p:nvGraphicFramePr>
          <p:cNvPr id="436230" name="Object 6"/>
          <p:cNvGraphicFramePr>
            <a:graphicFrameLocks noChangeAspect="1"/>
          </p:cNvGraphicFramePr>
          <p:nvPr/>
        </p:nvGraphicFramePr>
        <p:xfrm>
          <a:off x="2401888" y="4932363"/>
          <a:ext cx="3765550" cy="649287"/>
        </p:xfrm>
        <a:graphic>
          <a:graphicData uri="http://schemas.openxmlformats.org/presentationml/2006/ole">
            <p:oleObj spid="_x0000_s436230" name="Equation" r:id="rId5" imgW="1473120" imgH="253800" progId="Equation.DSMT4">
              <p:embed/>
            </p:oleObj>
          </a:graphicData>
        </a:graphic>
      </p:graphicFrame>
      <p:graphicFrame>
        <p:nvGraphicFramePr>
          <p:cNvPr id="436231" name="Object 7"/>
          <p:cNvGraphicFramePr>
            <a:graphicFrameLocks noChangeAspect="1"/>
          </p:cNvGraphicFramePr>
          <p:nvPr/>
        </p:nvGraphicFramePr>
        <p:xfrm>
          <a:off x="2416378" y="1146551"/>
          <a:ext cx="1817687" cy="552450"/>
        </p:xfrm>
        <a:graphic>
          <a:graphicData uri="http://schemas.openxmlformats.org/presentationml/2006/ole">
            <p:oleObj spid="_x0000_s436231" name="Equation" r:id="rId6" imgW="711000" imgH="215640" progId="Equation.DSMT4">
              <p:embed/>
            </p:oleObj>
          </a:graphicData>
        </a:graphic>
      </p:graphicFrame>
      <p:sp>
        <p:nvSpPr>
          <p:cNvPr id="436232" name="Text Box 8"/>
          <p:cNvSpPr txBox="1">
            <a:spLocks noChangeArrowheads="1"/>
          </p:cNvSpPr>
          <p:nvPr/>
        </p:nvSpPr>
        <p:spPr bwMode="auto">
          <a:xfrm>
            <a:off x="4310265" y="1211639"/>
            <a:ext cx="37528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(instantaneous Poynting vector)</a:t>
            </a:r>
          </a:p>
        </p:txBody>
      </p:sp>
      <p:graphicFrame>
        <p:nvGraphicFramePr>
          <p:cNvPr id="436233" name="Object 9"/>
          <p:cNvGraphicFramePr>
            <a:graphicFrameLocks noChangeAspect="1"/>
          </p:cNvGraphicFramePr>
          <p:nvPr/>
        </p:nvGraphicFramePr>
        <p:xfrm>
          <a:off x="2085975" y="3415397"/>
          <a:ext cx="2401888" cy="1008063"/>
        </p:xfrm>
        <a:graphic>
          <a:graphicData uri="http://schemas.openxmlformats.org/presentationml/2006/ole">
            <p:oleObj spid="_x0000_s436233" name="Equation" r:id="rId7" imgW="939600" imgH="393480" progId="Equation.DSMT4">
              <p:embed/>
            </p:oleObj>
          </a:graphicData>
        </a:graphic>
      </p:graphicFrame>
      <p:sp>
        <p:nvSpPr>
          <p:cNvPr id="436234" name="Text Box 10"/>
          <p:cNvSpPr txBox="1">
            <a:spLocks noChangeArrowheads="1"/>
          </p:cNvSpPr>
          <p:nvPr/>
        </p:nvSpPr>
        <p:spPr bwMode="auto">
          <a:xfrm>
            <a:off x="4676775" y="3724960"/>
            <a:ext cx="4044950"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(complex Poynting vector [</a:t>
            </a:r>
            <a:r>
              <a:rPr lang="en-US" sz="2000">
                <a:solidFill>
                  <a:schemeClr val="bg1"/>
                </a:solidFill>
                <a:latin typeface="Times New Roman" pitchFamily="18" charset="0"/>
              </a:rPr>
              <a:t>VA/m</a:t>
            </a:r>
            <a:r>
              <a:rPr lang="en-US" sz="2000" baseline="30000">
                <a:solidFill>
                  <a:schemeClr val="bg1"/>
                </a:solidFill>
                <a:latin typeface="Times New Roman" pitchFamily="18" charset="0"/>
              </a:rPr>
              <a:t>2</a:t>
            </a:r>
            <a:r>
              <a:rPr lang="en-US" sz="2000">
                <a:solidFill>
                  <a:schemeClr val="bg1"/>
                </a:solidFill>
              </a:rPr>
              <a:t>])</a:t>
            </a:r>
          </a:p>
        </p:txBody>
      </p:sp>
      <p:sp>
        <p:nvSpPr>
          <p:cNvPr id="436235" name="Text Box 11"/>
          <p:cNvSpPr txBox="1">
            <a:spLocks noChangeArrowheads="1"/>
          </p:cNvSpPr>
          <p:nvPr/>
        </p:nvSpPr>
        <p:spPr bwMode="auto">
          <a:xfrm>
            <a:off x="949325" y="3723372"/>
            <a:ext cx="91916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Define</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76</a:t>
            </a:fld>
            <a:endParaRPr lang="en-US" kern="0" dirty="0" smtClean="0"/>
          </a:p>
        </p:txBody>
      </p:sp>
      <p:sp>
        <p:nvSpPr>
          <p:cNvPr id="12" name="Text Box 11"/>
          <p:cNvSpPr txBox="1">
            <a:spLocks noChangeArrowheads="1"/>
          </p:cNvSpPr>
          <p:nvPr/>
        </p:nvSpPr>
        <p:spPr bwMode="auto">
          <a:xfrm>
            <a:off x="1431263" y="5039555"/>
            <a:ext cx="769763" cy="400110"/>
          </a:xfrm>
          <a:prstGeom prst="rect">
            <a:avLst/>
          </a:prstGeom>
          <a:noFill/>
          <a:ln w="12700">
            <a:noFill/>
            <a:miter lim="800000"/>
            <a:headEnd type="none" w="sm" len="sm"/>
            <a:tailEnd type="none" w="sm" len="sm"/>
          </a:ln>
          <a:effectLst/>
        </p:spPr>
        <p:txBody>
          <a:bodyPr wrap="none">
            <a:spAutoFit/>
          </a:bodyPr>
          <a:lstStyle/>
          <a:p>
            <a:r>
              <a:rPr lang="en-US" sz="2000" dirty="0" smtClean="0">
                <a:solidFill>
                  <a:schemeClr val="bg1"/>
                </a:solidFill>
              </a:rPr>
              <a:t>Then</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161925" y="0"/>
            <a:ext cx="8637588" cy="1077218"/>
          </a:xfrm>
          <a:prstGeom prst="rect">
            <a:avLst/>
          </a:prstGeom>
          <a:noFill/>
          <a:ln w="12700">
            <a:noFill/>
            <a:miter lim="800000"/>
            <a:headEnd type="none" w="sm" len="sm"/>
            <a:tailEnd type="none" w="sm" len="sm"/>
          </a:ln>
          <a:effectLst/>
        </p:spPr>
        <p:txBody>
          <a:bodyPr>
            <a:spAutoFit/>
          </a:bodyPr>
          <a:lstStyle/>
          <a:p>
            <a:pPr algn="ctr"/>
            <a:r>
              <a:rPr lang="en-US" sz="3200" dirty="0">
                <a:solidFill>
                  <a:srgbClr val="FF9933"/>
                </a:solidFill>
                <a:effectLst>
                  <a:outerShdw blurRad="38100" dist="38100" dir="2700000" algn="tl">
                    <a:srgbClr val="C0C0C0"/>
                  </a:outerShdw>
                </a:effectLst>
              </a:rPr>
              <a:t>Appendix:</a:t>
            </a:r>
          </a:p>
          <a:p>
            <a:pPr algn="ctr"/>
            <a:r>
              <a:rPr lang="en-US" sz="3200" dirty="0">
                <a:solidFill>
                  <a:srgbClr val="FF9933"/>
                </a:solidFill>
                <a:effectLst>
                  <a:outerShdw blurRad="38100" dist="38100" dir="2700000" algn="tl">
                    <a:srgbClr val="C0C0C0"/>
                  </a:outerShdw>
                </a:effectLst>
              </a:rPr>
              <a:t>Proof of Moving </a:t>
            </a:r>
            <a:r>
              <a:rPr lang="en-US" sz="3200" dirty="0" smtClean="0">
                <a:solidFill>
                  <a:srgbClr val="FF9933"/>
                </a:solidFill>
                <a:effectLst>
                  <a:outerShdw blurRad="38100" dist="38100" dir="2700000" algn="tl">
                    <a:srgbClr val="C0C0C0"/>
                  </a:outerShdw>
                </a:effectLst>
              </a:rPr>
              <a:t>Surface (Helmholtz) </a:t>
            </a:r>
            <a:r>
              <a:rPr lang="en-US" sz="3200" dirty="0">
                <a:solidFill>
                  <a:srgbClr val="FF9933"/>
                </a:solidFill>
                <a:effectLst>
                  <a:outerShdw blurRad="38100" dist="38100" dir="2700000" algn="tl">
                    <a:srgbClr val="C0C0C0"/>
                  </a:outerShdw>
                </a:effectLst>
              </a:rPr>
              <a:t>Identity</a:t>
            </a:r>
          </a:p>
        </p:txBody>
      </p:sp>
      <p:sp>
        <p:nvSpPr>
          <p:cNvPr id="437251" name="Text Box 3"/>
          <p:cNvSpPr txBox="1">
            <a:spLocks noChangeArrowheads="1"/>
          </p:cNvSpPr>
          <p:nvPr/>
        </p:nvSpPr>
        <p:spPr bwMode="auto">
          <a:xfrm>
            <a:off x="860425" y="3602038"/>
            <a:ext cx="6197600" cy="457200"/>
          </a:xfrm>
          <a:prstGeom prst="rect">
            <a:avLst/>
          </a:prstGeom>
          <a:noFill/>
          <a:ln w="12700">
            <a:noFill/>
            <a:miter lim="800000"/>
            <a:headEnd type="none" w="sm" len="sm"/>
            <a:tailEnd type="none" w="sm" len="sm"/>
          </a:ln>
          <a:effectLst/>
        </p:spPr>
        <p:txBody>
          <a:bodyPr wrap="none">
            <a:spAutoFit/>
          </a:bodyPr>
          <a:lstStyle/>
          <a:p>
            <a:pPr eaLnBrk="0" hangingPunct="0"/>
            <a:r>
              <a:rPr lang="en-US" sz="2000">
                <a:solidFill>
                  <a:schemeClr val="bg1"/>
                </a:solidFill>
              </a:rPr>
              <a:t>Note: </a:t>
            </a:r>
            <a:r>
              <a:rPr lang="en-US" sz="2400" i="1">
                <a:solidFill>
                  <a:schemeClr val="bg1"/>
                </a:solidFill>
                <a:latin typeface="Times New Roman" pitchFamily="18" charset="0"/>
              </a:rPr>
              <a:t>S</a:t>
            </a:r>
            <a:r>
              <a:rPr lang="en-US" sz="2400">
                <a:solidFill>
                  <a:schemeClr val="bg1"/>
                </a:solidFill>
                <a:latin typeface="Times New Roman" pitchFamily="18" charset="0"/>
              </a:rPr>
              <a:t>(</a:t>
            </a:r>
            <a:r>
              <a:rPr lang="en-US" sz="2400" i="1">
                <a:solidFill>
                  <a:schemeClr val="bg1"/>
                </a:solidFill>
                <a:latin typeface="Times New Roman" pitchFamily="18" charset="0"/>
              </a:rPr>
              <a:t>t</a:t>
            </a:r>
            <a:r>
              <a:rPr lang="en-US" sz="2400">
                <a:solidFill>
                  <a:schemeClr val="bg1"/>
                </a:solidFill>
                <a:latin typeface="Times New Roman" pitchFamily="18" charset="0"/>
              </a:rPr>
              <a:t>)</a:t>
            </a:r>
            <a:r>
              <a:rPr lang="en-US" sz="2000" i="1">
                <a:solidFill>
                  <a:schemeClr val="bg1"/>
                </a:solidFill>
                <a:latin typeface="Times New Roman" pitchFamily="18" charset="0"/>
              </a:rPr>
              <a:t> </a:t>
            </a:r>
            <a:r>
              <a:rPr lang="en-US" sz="2000">
                <a:solidFill>
                  <a:schemeClr val="bg1"/>
                </a:solidFill>
              </a:rPr>
              <a:t>is fist assumed to be planar, for simplicity.  </a:t>
            </a:r>
          </a:p>
        </p:txBody>
      </p:sp>
      <p:graphicFrame>
        <p:nvGraphicFramePr>
          <p:cNvPr id="437252" name="Object 4"/>
          <p:cNvGraphicFramePr>
            <a:graphicFrameLocks noChangeAspect="1"/>
          </p:cNvGraphicFramePr>
          <p:nvPr/>
        </p:nvGraphicFramePr>
        <p:xfrm>
          <a:off x="728663" y="4149725"/>
          <a:ext cx="7785100" cy="1157288"/>
        </p:xfrm>
        <a:graphic>
          <a:graphicData uri="http://schemas.openxmlformats.org/presentationml/2006/ole">
            <p:oleObj spid="_x0000_s437252" name="Equation" r:id="rId4" imgW="3759120" imgH="558720" progId="Equation.DSMT4">
              <p:embed/>
            </p:oleObj>
          </a:graphicData>
        </a:graphic>
      </p:graphicFrame>
      <p:graphicFrame>
        <p:nvGraphicFramePr>
          <p:cNvPr id="437253" name="Object 5"/>
          <p:cNvGraphicFramePr>
            <a:graphicFrameLocks noChangeAspect="1"/>
          </p:cNvGraphicFramePr>
          <p:nvPr/>
        </p:nvGraphicFramePr>
        <p:xfrm>
          <a:off x="588963" y="5583238"/>
          <a:ext cx="7950200" cy="852487"/>
        </p:xfrm>
        <a:graphic>
          <a:graphicData uri="http://schemas.openxmlformats.org/presentationml/2006/ole">
            <p:oleObj spid="_x0000_s437253" name="Equation" r:id="rId5" imgW="3784320" imgH="406080" progId="Equation.DSMT4">
              <p:embed/>
            </p:oleObj>
          </a:graphicData>
        </a:graphic>
      </p:graphicFrame>
      <p:grpSp>
        <p:nvGrpSpPr>
          <p:cNvPr id="437254" name="Group 6"/>
          <p:cNvGrpSpPr>
            <a:grpSpLocks/>
          </p:cNvGrpSpPr>
          <p:nvPr/>
        </p:nvGrpSpPr>
        <p:grpSpPr bwMode="auto">
          <a:xfrm>
            <a:off x="2370138" y="1443038"/>
            <a:ext cx="4970462" cy="2020887"/>
            <a:chOff x="1493" y="909"/>
            <a:chExt cx="3131" cy="1273"/>
          </a:xfrm>
        </p:grpSpPr>
        <p:sp>
          <p:nvSpPr>
            <p:cNvPr id="437255" name="Freeform 7" descr="Dark upward diagonal"/>
            <p:cNvSpPr>
              <a:spLocks/>
            </p:cNvSpPr>
            <p:nvPr/>
          </p:nvSpPr>
          <p:spPr bwMode="auto">
            <a:xfrm>
              <a:off x="1493" y="974"/>
              <a:ext cx="2199" cy="1208"/>
            </a:xfrm>
            <a:custGeom>
              <a:avLst/>
              <a:gdLst/>
              <a:ahLst/>
              <a:cxnLst>
                <a:cxn ang="0">
                  <a:pos x="140" y="261"/>
                </a:cxn>
                <a:cxn ang="0">
                  <a:pos x="47" y="520"/>
                </a:cxn>
                <a:cxn ang="0">
                  <a:pos x="6" y="820"/>
                </a:cxn>
                <a:cxn ang="0">
                  <a:pos x="49" y="1210"/>
                </a:cxn>
                <a:cxn ang="0">
                  <a:pos x="296" y="1469"/>
                </a:cxn>
                <a:cxn ang="0">
                  <a:pos x="633" y="1639"/>
                </a:cxn>
                <a:cxn ang="0">
                  <a:pos x="999" y="1810"/>
                </a:cxn>
                <a:cxn ang="0">
                  <a:pos x="1282" y="1771"/>
                </a:cxn>
                <a:cxn ang="0">
                  <a:pos x="1564" y="1752"/>
                </a:cxn>
                <a:cxn ang="0">
                  <a:pos x="1858" y="1579"/>
                </a:cxn>
                <a:cxn ang="0">
                  <a:pos x="2072" y="1290"/>
                </a:cxn>
                <a:cxn ang="0">
                  <a:pos x="2139" y="966"/>
                </a:cxn>
                <a:cxn ang="0">
                  <a:pos x="2197" y="734"/>
                </a:cxn>
                <a:cxn ang="0">
                  <a:pos x="2156" y="413"/>
                </a:cxn>
                <a:cxn ang="0">
                  <a:pos x="2000" y="300"/>
                </a:cxn>
                <a:cxn ang="0">
                  <a:pos x="1874" y="226"/>
                </a:cxn>
                <a:cxn ang="0">
                  <a:pos x="1591" y="17"/>
                </a:cxn>
                <a:cxn ang="0">
                  <a:pos x="1295" y="132"/>
                </a:cxn>
                <a:cxn ang="0">
                  <a:pos x="954" y="113"/>
                </a:cxn>
                <a:cxn ang="0">
                  <a:pos x="586" y="69"/>
                </a:cxn>
                <a:cxn ang="0">
                  <a:pos x="345" y="94"/>
                </a:cxn>
                <a:cxn ang="0">
                  <a:pos x="140" y="261"/>
                </a:cxn>
              </a:cxnLst>
              <a:rect l="0" t="0" r="r" b="b"/>
              <a:pathLst>
                <a:path w="2199" h="1832">
                  <a:moveTo>
                    <a:pt x="140" y="261"/>
                  </a:moveTo>
                  <a:cubicBezTo>
                    <a:pt x="101" y="341"/>
                    <a:pt x="70" y="426"/>
                    <a:pt x="47" y="520"/>
                  </a:cubicBezTo>
                  <a:cubicBezTo>
                    <a:pt x="27" y="611"/>
                    <a:pt x="6" y="704"/>
                    <a:pt x="6" y="820"/>
                  </a:cubicBezTo>
                  <a:cubicBezTo>
                    <a:pt x="6" y="935"/>
                    <a:pt x="0" y="1103"/>
                    <a:pt x="49" y="1210"/>
                  </a:cubicBezTo>
                  <a:cubicBezTo>
                    <a:pt x="99" y="1318"/>
                    <a:pt x="199" y="1397"/>
                    <a:pt x="296" y="1469"/>
                  </a:cubicBezTo>
                  <a:cubicBezTo>
                    <a:pt x="393" y="1540"/>
                    <a:pt x="516" y="1582"/>
                    <a:pt x="633" y="1639"/>
                  </a:cubicBezTo>
                  <a:cubicBezTo>
                    <a:pt x="750" y="1697"/>
                    <a:pt x="890" y="1788"/>
                    <a:pt x="999" y="1810"/>
                  </a:cubicBezTo>
                  <a:cubicBezTo>
                    <a:pt x="1108" y="1832"/>
                    <a:pt x="1188" y="1780"/>
                    <a:pt x="1282" y="1771"/>
                  </a:cubicBezTo>
                  <a:cubicBezTo>
                    <a:pt x="1377" y="1763"/>
                    <a:pt x="1469" y="1785"/>
                    <a:pt x="1564" y="1752"/>
                  </a:cubicBezTo>
                  <a:cubicBezTo>
                    <a:pt x="1658" y="1719"/>
                    <a:pt x="1774" y="1656"/>
                    <a:pt x="1858" y="1579"/>
                  </a:cubicBezTo>
                  <a:cubicBezTo>
                    <a:pt x="1942" y="1502"/>
                    <a:pt x="2024" y="1392"/>
                    <a:pt x="2072" y="1290"/>
                  </a:cubicBezTo>
                  <a:cubicBezTo>
                    <a:pt x="2121" y="1188"/>
                    <a:pt x="2119" y="1059"/>
                    <a:pt x="2139" y="966"/>
                  </a:cubicBezTo>
                  <a:cubicBezTo>
                    <a:pt x="2160" y="872"/>
                    <a:pt x="2195" y="825"/>
                    <a:pt x="2197" y="734"/>
                  </a:cubicBezTo>
                  <a:cubicBezTo>
                    <a:pt x="2199" y="644"/>
                    <a:pt x="2189" y="484"/>
                    <a:pt x="2156" y="413"/>
                  </a:cubicBezTo>
                  <a:cubicBezTo>
                    <a:pt x="2123" y="341"/>
                    <a:pt x="2047" y="330"/>
                    <a:pt x="2000" y="300"/>
                  </a:cubicBezTo>
                  <a:cubicBezTo>
                    <a:pt x="1952" y="270"/>
                    <a:pt x="1942" y="272"/>
                    <a:pt x="1874" y="226"/>
                  </a:cubicBezTo>
                  <a:cubicBezTo>
                    <a:pt x="1806" y="179"/>
                    <a:pt x="1687" y="33"/>
                    <a:pt x="1591" y="17"/>
                  </a:cubicBezTo>
                  <a:cubicBezTo>
                    <a:pt x="1494" y="0"/>
                    <a:pt x="1401" y="116"/>
                    <a:pt x="1295" y="132"/>
                  </a:cubicBezTo>
                  <a:cubicBezTo>
                    <a:pt x="1189" y="148"/>
                    <a:pt x="1072" y="123"/>
                    <a:pt x="954" y="113"/>
                  </a:cubicBezTo>
                  <a:cubicBezTo>
                    <a:pt x="836" y="103"/>
                    <a:pt x="687" y="72"/>
                    <a:pt x="586" y="69"/>
                  </a:cubicBezTo>
                  <a:cubicBezTo>
                    <a:pt x="485" y="66"/>
                    <a:pt x="421" y="61"/>
                    <a:pt x="345" y="94"/>
                  </a:cubicBezTo>
                  <a:cubicBezTo>
                    <a:pt x="271" y="124"/>
                    <a:pt x="183" y="226"/>
                    <a:pt x="140" y="261"/>
                  </a:cubicBezTo>
                  <a:close/>
                </a:path>
              </a:pathLst>
            </a:custGeom>
            <a:pattFill prst="dkUpDiag">
              <a:fgClr>
                <a:schemeClr val="bg2"/>
              </a:fgClr>
              <a:bgClr>
                <a:schemeClr val="tx2"/>
              </a:bgClr>
            </a:pattFill>
            <a:ln w="12700" cap="flat" cmpd="sng">
              <a:solidFill>
                <a:schemeClr val="bg2"/>
              </a:solidFill>
              <a:prstDash val="solid"/>
              <a:round/>
              <a:headEnd type="none" w="sm" len="sm"/>
              <a:tailEnd type="none" w="sm" len="sm"/>
            </a:ln>
            <a:effectLst/>
          </p:spPr>
          <p:txBody>
            <a:bodyPr wrap="none"/>
            <a:lstStyle/>
            <a:p>
              <a:endParaRPr lang="en-US"/>
            </a:p>
          </p:txBody>
        </p:sp>
        <p:sp>
          <p:nvSpPr>
            <p:cNvPr id="437256" name="Freeform 8"/>
            <p:cNvSpPr>
              <a:spLocks/>
            </p:cNvSpPr>
            <p:nvPr/>
          </p:nvSpPr>
          <p:spPr bwMode="auto">
            <a:xfrm>
              <a:off x="1821" y="1334"/>
              <a:ext cx="1623" cy="672"/>
            </a:xfrm>
            <a:custGeom>
              <a:avLst/>
              <a:gdLst/>
              <a:ahLst/>
              <a:cxnLst>
                <a:cxn ang="0">
                  <a:pos x="103" y="180"/>
                </a:cxn>
                <a:cxn ang="0">
                  <a:pos x="35" y="359"/>
                </a:cxn>
                <a:cxn ang="0">
                  <a:pos x="5" y="566"/>
                </a:cxn>
                <a:cxn ang="0">
                  <a:pos x="36" y="835"/>
                </a:cxn>
                <a:cxn ang="0">
                  <a:pos x="218" y="1013"/>
                </a:cxn>
                <a:cxn ang="0">
                  <a:pos x="467" y="1131"/>
                </a:cxn>
                <a:cxn ang="0">
                  <a:pos x="737" y="1249"/>
                </a:cxn>
                <a:cxn ang="0">
                  <a:pos x="946" y="1222"/>
                </a:cxn>
                <a:cxn ang="0">
                  <a:pos x="1154" y="1209"/>
                </a:cxn>
                <a:cxn ang="0">
                  <a:pos x="1371" y="1089"/>
                </a:cxn>
                <a:cxn ang="0">
                  <a:pos x="1529" y="890"/>
                </a:cxn>
                <a:cxn ang="0">
                  <a:pos x="1579" y="666"/>
                </a:cxn>
                <a:cxn ang="0">
                  <a:pos x="1621" y="507"/>
                </a:cxn>
                <a:cxn ang="0">
                  <a:pos x="1591" y="285"/>
                </a:cxn>
                <a:cxn ang="0">
                  <a:pos x="1476" y="207"/>
                </a:cxn>
                <a:cxn ang="0">
                  <a:pos x="1383" y="156"/>
                </a:cxn>
                <a:cxn ang="0">
                  <a:pos x="1174" y="11"/>
                </a:cxn>
                <a:cxn ang="0">
                  <a:pos x="956" y="91"/>
                </a:cxn>
                <a:cxn ang="0">
                  <a:pos x="714" y="75"/>
                </a:cxn>
                <a:cxn ang="0">
                  <a:pos x="432" y="47"/>
                </a:cxn>
                <a:cxn ang="0">
                  <a:pos x="255" y="65"/>
                </a:cxn>
                <a:cxn ang="0">
                  <a:pos x="103" y="180"/>
                </a:cxn>
              </a:cxnLst>
              <a:rect l="0" t="0" r="r" b="b"/>
              <a:pathLst>
                <a:path w="1623" h="1264">
                  <a:moveTo>
                    <a:pt x="103" y="180"/>
                  </a:moveTo>
                  <a:cubicBezTo>
                    <a:pt x="74" y="235"/>
                    <a:pt x="52" y="294"/>
                    <a:pt x="35" y="359"/>
                  </a:cubicBezTo>
                  <a:cubicBezTo>
                    <a:pt x="20" y="421"/>
                    <a:pt x="5" y="486"/>
                    <a:pt x="5" y="566"/>
                  </a:cubicBezTo>
                  <a:cubicBezTo>
                    <a:pt x="5" y="645"/>
                    <a:pt x="0" y="761"/>
                    <a:pt x="36" y="835"/>
                  </a:cubicBezTo>
                  <a:cubicBezTo>
                    <a:pt x="73" y="909"/>
                    <a:pt x="147" y="964"/>
                    <a:pt x="218" y="1013"/>
                  </a:cubicBezTo>
                  <a:cubicBezTo>
                    <a:pt x="290" y="1063"/>
                    <a:pt x="381" y="1091"/>
                    <a:pt x="467" y="1131"/>
                  </a:cubicBezTo>
                  <a:cubicBezTo>
                    <a:pt x="554" y="1171"/>
                    <a:pt x="657" y="1234"/>
                    <a:pt x="737" y="1249"/>
                  </a:cubicBezTo>
                  <a:cubicBezTo>
                    <a:pt x="818" y="1264"/>
                    <a:pt x="877" y="1228"/>
                    <a:pt x="946" y="1222"/>
                  </a:cubicBezTo>
                  <a:cubicBezTo>
                    <a:pt x="1016" y="1217"/>
                    <a:pt x="1085" y="1232"/>
                    <a:pt x="1154" y="1209"/>
                  </a:cubicBezTo>
                  <a:cubicBezTo>
                    <a:pt x="1224" y="1186"/>
                    <a:pt x="1309" y="1143"/>
                    <a:pt x="1371" y="1089"/>
                  </a:cubicBezTo>
                  <a:cubicBezTo>
                    <a:pt x="1433" y="1036"/>
                    <a:pt x="1494" y="960"/>
                    <a:pt x="1529" y="890"/>
                  </a:cubicBezTo>
                  <a:cubicBezTo>
                    <a:pt x="1565" y="820"/>
                    <a:pt x="1564" y="731"/>
                    <a:pt x="1579" y="666"/>
                  </a:cubicBezTo>
                  <a:cubicBezTo>
                    <a:pt x="1594" y="602"/>
                    <a:pt x="1620" y="569"/>
                    <a:pt x="1621" y="507"/>
                  </a:cubicBezTo>
                  <a:cubicBezTo>
                    <a:pt x="1623" y="444"/>
                    <a:pt x="1615" y="334"/>
                    <a:pt x="1591" y="285"/>
                  </a:cubicBezTo>
                  <a:cubicBezTo>
                    <a:pt x="1567" y="235"/>
                    <a:pt x="1511" y="228"/>
                    <a:pt x="1476" y="207"/>
                  </a:cubicBezTo>
                  <a:cubicBezTo>
                    <a:pt x="1441" y="186"/>
                    <a:pt x="1433" y="188"/>
                    <a:pt x="1383" y="156"/>
                  </a:cubicBezTo>
                  <a:cubicBezTo>
                    <a:pt x="1333" y="123"/>
                    <a:pt x="1245" y="23"/>
                    <a:pt x="1174" y="11"/>
                  </a:cubicBezTo>
                  <a:cubicBezTo>
                    <a:pt x="1103" y="0"/>
                    <a:pt x="1033" y="80"/>
                    <a:pt x="956" y="91"/>
                  </a:cubicBezTo>
                  <a:cubicBezTo>
                    <a:pt x="879" y="102"/>
                    <a:pt x="801" y="82"/>
                    <a:pt x="714" y="75"/>
                  </a:cubicBezTo>
                  <a:cubicBezTo>
                    <a:pt x="627" y="68"/>
                    <a:pt x="508" y="49"/>
                    <a:pt x="432" y="47"/>
                  </a:cubicBezTo>
                  <a:cubicBezTo>
                    <a:pt x="356" y="45"/>
                    <a:pt x="311" y="42"/>
                    <a:pt x="255" y="65"/>
                  </a:cubicBezTo>
                  <a:cubicBezTo>
                    <a:pt x="200" y="85"/>
                    <a:pt x="135" y="156"/>
                    <a:pt x="103" y="180"/>
                  </a:cubicBezTo>
                  <a:close/>
                </a:path>
              </a:pathLst>
            </a:custGeom>
            <a:solidFill>
              <a:srgbClr val="969696"/>
            </a:solidFill>
            <a:ln w="12700" cap="flat" cmpd="sng">
              <a:solidFill>
                <a:schemeClr val="bg2"/>
              </a:solidFill>
              <a:prstDash val="solid"/>
              <a:round/>
              <a:headEnd type="none" w="sm" len="sm"/>
              <a:tailEnd type="none" w="sm" len="sm"/>
            </a:ln>
            <a:effectLst/>
          </p:spPr>
          <p:txBody>
            <a:bodyPr wrap="none"/>
            <a:lstStyle/>
            <a:p>
              <a:endParaRPr lang="en-US"/>
            </a:p>
          </p:txBody>
        </p:sp>
        <p:sp>
          <p:nvSpPr>
            <p:cNvPr id="437257" name="Text Box 9"/>
            <p:cNvSpPr txBox="1">
              <a:spLocks noChangeArrowheads="1"/>
            </p:cNvSpPr>
            <p:nvPr/>
          </p:nvSpPr>
          <p:spPr bwMode="auto">
            <a:xfrm>
              <a:off x="1870" y="1553"/>
              <a:ext cx="346" cy="250"/>
            </a:xfrm>
            <a:prstGeom prst="rect">
              <a:avLst/>
            </a:prstGeom>
            <a:noFill/>
            <a:ln w="12700">
              <a:noFill/>
              <a:miter lim="800000"/>
              <a:headEnd type="none" w="sm" len="sm"/>
              <a:tailEnd type="none" w="sm" len="sm"/>
            </a:ln>
            <a:effectLst/>
          </p:spPr>
          <p:txBody>
            <a:bodyPr wrap="none">
              <a:spAutoFit/>
            </a:bodyPr>
            <a:lstStyle/>
            <a:p>
              <a:r>
                <a:rPr lang="en-US" sz="2000" i="1">
                  <a:solidFill>
                    <a:schemeClr val="bg2"/>
                  </a:solidFill>
                  <a:latin typeface="Times New Roman" pitchFamily="18" charset="0"/>
                </a:rPr>
                <a:t>S</a:t>
              </a:r>
              <a:r>
                <a:rPr lang="en-US" sz="2000">
                  <a:solidFill>
                    <a:schemeClr val="bg2"/>
                  </a:solidFill>
                  <a:latin typeface="Times New Roman" pitchFamily="18" charset="0"/>
                </a:rPr>
                <a:t>(</a:t>
              </a:r>
              <a:r>
                <a:rPr lang="en-US" sz="2000" i="1">
                  <a:solidFill>
                    <a:schemeClr val="bg2"/>
                  </a:solidFill>
                  <a:latin typeface="Times New Roman" pitchFamily="18" charset="0"/>
                </a:rPr>
                <a:t>t</a:t>
              </a:r>
              <a:r>
                <a:rPr lang="en-US" sz="2000">
                  <a:solidFill>
                    <a:schemeClr val="bg2"/>
                  </a:solidFill>
                  <a:latin typeface="Times New Roman" pitchFamily="18" charset="0"/>
                </a:rPr>
                <a:t>)</a:t>
              </a:r>
              <a:endParaRPr lang="en-US" sz="2000">
                <a:solidFill>
                  <a:schemeClr val="bg2"/>
                </a:solidFill>
              </a:endParaRPr>
            </a:p>
          </p:txBody>
        </p:sp>
        <p:sp>
          <p:nvSpPr>
            <p:cNvPr id="437258" name="Text Box 10"/>
            <p:cNvSpPr txBox="1">
              <a:spLocks noChangeArrowheads="1"/>
            </p:cNvSpPr>
            <p:nvPr/>
          </p:nvSpPr>
          <p:spPr bwMode="auto">
            <a:xfrm>
              <a:off x="4028" y="1629"/>
              <a:ext cx="596" cy="250"/>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S</a:t>
              </a:r>
              <a:r>
                <a:rPr lang="en-US" sz="2000" dirty="0">
                  <a:solidFill>
                    <a:schemeClr val="bg2"/>
                  </a:solidFill>
                  <a:latin typeface="Times New Roman" pitchFamily="18" charset="0"/>
                </a:rPr>
                <a:t>(</a:t>
              </a:r>
              <a:r>
                <a:rPr lang="en-US" sz="2000" i="1" dirty="0">
                  <a:solidFill>
                    <a:schemeClr val="bg2"/>
                  </a:solidFill>
                  <a:latin typeface="Times New Roman" pitchFamily="18" charset="0"/>
                </a:rPr>
                <a:t>t+</a:t>
              </a:r>
              <a:r>
                <a:rPr lang="en-US" sz="2000" dirty="0">
                  <a:solidFill>
                    <a:schemeClr val="bg2"/>
                  </a:solidFill>
                  <a:latin typeface="Times New Roman" pitchFamily="18" charset="0"/>
                  <a:sym typeface="Symbol" pitchFamily="18" charset="2"/>
                </a:rPr>
                <a:t></a:t>
              </a:r>
              <a:r>
                <a:rPr lang="en-US" sz="2000" i="1" dirty="0">
                  <a:solidFill>
                    <a:schemeClr val="bg2"/>
                  </a:solidFill>
                  <a:latin typeface="Times New Roman" pitchFamily="18" charset="0"/>
                  <a:sym typeface="Symbol" pitchFamily="18" charset="2"/>
                </a:rPr>
                <a:t>t</a:t>
              </a:r>
              <a:r>
                <a:rPr lang="en-US" sz="2000" dirty="0">
                  <a:solidFill>
                    <a:schemeClr val="bg2"/>
                  </a:solidFill>
                  <a:latin typeface="Times New Roman" pitchFamily="18" charset="0"/>
                </a:rPr>
                <a:t>)</a:t>
              </a:r>
              <a:endParaRPr lang="en-US" sz="2000" dirty="0">
                <a:solidFill>
                  <a:schemeClr val="bg2"/>
                </a:solidFill>
              </a:endParaRPr>
            </a:p>
          </p:txBody>
        </p:sp>
        <p:sp>
          <p:nvSpPr>
            <p:cNvPr id="437259" name="Line 11"/>
            <p:cNvSpPr>
              <a:spLocks noChangeShapeType="1"/>
            </p:cNvSpPr>
            <p:nvPr/>
          </p:nvSpPr>
          <p:spPr bwMode="auto">
            <a:xfrm flipH="1">
              <a:off x="3324" y="1109"/>
              <a:ext cx="445" cy="279"/>
            </a:xfrm>
            <a:prstGeom prst="line">
              <a:avLst/>
            </a:prstGeom>
            <a:noFill/>
            <a:ln w="19050">
              <a:solidFill>
                <a:schemeClr val="bg2"/>
              </a:solidFill>
              <a:round/>
              <a:headEnd type="none" w="sm" len="sm"/>
              <a:tailEnd type="triangle" w="sm" len="sm"/>
            </a:ln>
            <a:effectLst/>
          </p:spPr>
          <p:txBody>
            <a:bodyPr wrap="none"/>
            <a:lstStyle/>
            <a:p>
              <a:endParaRPr lang="en-US"/>
            </a:p>
          </p:txBody>
        </p:sp>
        <p:sp>
          <p:nvSpPr>
            <p:cNvPr id="437260" name="Text Box 12"/>
            <p:cNvSpPr txBox="1">
              <a:spLocks noChangeArrowheads="1"/>
            </p:cNvSpPr>
            <p:nvPr/>
          </p:nvSpPr>
          <p:spPr bwMode="auto">
            <a:xfrm>
              <a:off x="3761" y="909"/>
              <a:ext cx="294" cy="25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2"/>
                  </a:solidFill>
                  <a:latin typeface="Times New Roman" pitchFamily="18" charset="0"/>
                  <a:sym typeface="Symbol" pitchFamily="18" charset="2"/>
                </a:rPr>
                <a:t></a:t>
              </a:r>
              <a:r>
                <a:rPr lang="en-US" sz="2000" i="1" dirty="0">
                  <a:solidFill>
                    <a:schemeClr val="bg2"/>
                  </a:solidFill>
                  <a:latin typeface="Times New Roman" pitchFamily="18" charset="0"/>
                  <a:sym typeface="Symbol" pitchFamily="18" charset="2"/>
                </a:rPr>
                <a:t>S</a:t>
              </a:r>
              <a:endParaRPr lang="en-US" sz="2000" dirty="0">
                <a:solidFill>
                  <a:schemeClr val="bg2"/>
                </a:solidFill>
              </a:endParaRPr>
            </a:p>
          </p:txBody>
        </p:sp>
        <p:sp>
          <p:nvSpPr>
            <p:cNvPr id="437261" name="Line 13"/>
            <p:cNvSpPr>
              <a:spLocks noChangeShapeType="1"/>
            </p:cNvSpPr>
            <p:nvPr/>
          </p:nvSpPr>
          <p:spPr bwMode="auto">
            <a:xfrm flipH="1" flipV="1">
              <a:off x="3634" y="1650"/>
              <a:ext cx="376" cy="125"/>
            </a:xfrm>
            <a:prstGeom prst="line">
              <a:avLst/>
            </a:prstGeom>
            <a:noFill/>
            <a:ln w="12700">
              <a:solidFill>
                <a:schemeClr val="bg2"/>
              </a:solidFill>
              <a:round/>
              <a:headEnd type="none" w="sm" len="sm"/>
              <a:tailEnd type="triangle" w="sm" len="sm"/>
            </a:ln>
            <a:effectLst/>
          </p:spPr>
          <p:txBody>
            <a:bodyPr wrap="none"/>
            <a:lstStyle/>
            <a:p>
              <a:endParaRPr lang="en-US"/>
            </a:p>
          </p:txBody>
        </p:sp>
      </p:grpSp>
      <p:sp>
        <p:nvSpPr>
          <p:cNvPr id="437262" name="Oval 14"/>
          <p:cNvSpPr>
            <a:spLocks noChangeArrowheads="1"/>
          </p:cNvSpPr>
          <p:nvPr/>
        </p:nvSpPr>
        <p:spPr bwMode="auto">
          <a:xfrm>
            <a:off x="4413250" y="2317750"/>
            <a:ext cx="304800" cy="304800"/>
          </a:xfrm>
          <a:prstGeom prst="ellipse">
            <a:avLst/>
          </a:prstGeom>
          <a:noFill/>
          <a:ln w="28575">
            <a:solidFill>
              <a:schemeClr val="bg2"/>
            </a:solidFill>
            <a:round/>
            <a:headEnd type="none" w="sm" len="sm"/>
            <a:tailEnd type="none" w="sm" len="sm"/>
          </a:ln>
          <a:effectLst/>
        </p:spPr>
        <p:txBody>
          <a:bodyPr wrap="none" anchor="ctr"/>
          <a:lstStyle/>
          <a:p>
            <a:endParaRPr lang="en-US"/>
          </a:p>
        </p:txBody>
      </p:sp>
      <p:sp>
        <p:nvSpPr>
          <p:cNvPr id="437263" name="Oval 15"/>
          <p:cNvSpPr>
            <a:spLocks noChangeArrowheads="1"/>
          </p:cNvSpPr>
          <p:nvPr/>
        </p:nvSpPr>
        <p:spPr bwMode="auto">
          <a:xfrm>
            <a:off x="4527550" y="2433638"/>
            <a:ext cx="73025" cy="85725"/>
          </a:xfrm>
          <a:prstGeom prst="ellipse">
            <a:avLst/>
          </a:prstGeom>
          <a:solidFill>
            <a:schemeClr val="bg2"/>
          </a:solidFill>
          <a:ln w="28575">
            <a:solidFill>
              <a:schemeClr val="bg2"/>
            </a:solidFill>
            <a:round/>
            <a:headEnd type="none" w="sm" len="sm"/>
            <a:tailEnd type="none" w="sm" len="sm"/>
          </a:ln>
          <a:effectLst/>
        </p:spPr>
        <p:txBody>
          <a:bodyPr wrap="none" anchor="ctr"/>
          <a:lstStyle/>
          <a:p>
            <a:endParaRPr lang="en-US"/>
          </a:p>
        </p:txBody>
      </p:sp>
      <p:graphicFrame>
        <p:nvGraphicFramePr>
          <p:cNvPr id="437264" name="Object 16"/>
          <p:cNvGraphicFramePr>
            <a:graphicFrameLocks noChangeAspect="1"/>
          </p:cNvGraphicFramePr>
          <p:nvPr/>
        </p:nvGraphicFramePr>
        <p:xfrm>
          <a:off x="4165600" y="2290763"/>
          <a:ext cx="233363" cy="373062"/>
        </p:xfrm>
        <a:graphic>
          <a:graphicData uri="http://schemas.openxmlformats.org/presentationml/2006/ole">
            <p:oleObj spid="_x0000_s437264" name="Equation" r:id="rId6" imgW="126720" imgH="203040" progId="Equation.DSMT4">
              <p:embed/>
            </p:oleObj>
          </a:graphicData>
        </a:graphic>
      </p:graphicFrame>
      <p:sp>
        <p:nvSpPr>
          <p:cNvPr id="19" name="Slide Number Placeholder 18"/>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77</a:t>
            </a:fld>
            <a:endParaRPr lang="en-US" kern="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627063" y="1104900"/>
            <a:ext cx="98901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438275" name="Object 3"/>
          <p:cNvGraphicFramePr>
            <a:graphicFrameLocks noChangeAspect="1"/>
          </p:cNvGraphicFramePr>
          <p:nvPr/>
        </p:nvGraphicFramePr>
        <p:xfrm>
          <a:off x="366713" y="1674813"/>
          <a:ext cx="8424862" cy="1058862"/>
        </p:xfrm>
        <a:graphic>
          <a:graphicData uri="http://schemas.openxmlformats.org/presentationml/2006/ole">
            <p:oleObj spid="_x0000_s438275" name="Equation" r:id="rId4" imgW="4444920" imgH="558720" progId="Equation.DSMT4">
              <p:embed/>
            </p:oleObj>
          </a:graphicData>
        </a:graphic>
      </p:graphicFrame>
      <p:graphicFrame>
        <p:nvGraphicFramePr>
          <p:cNvPr id="438276" name="Object 4"/>
          <p:cNvGraphicFramePr>
            <a:graphicFrameLocks noChangeAspect="1"/>
          </p:cNvGraphicFramePr>
          <p:nvPr/>
        </p:nvGraphicFramePr>
        <p:xfrm>
          <a:off x="1204913" y="3409950"/>
          <a:ext cx="6975475" cy="981075"/>
        </p:xfrm>
        <a:graphic>
          <a:graphicData uri="http://schemas.openxmlformats.org/presentationml/2006/ole">
            <p:oleObj spid="_x0000_s438276" name="Equation" r:id="rId5" imgW="3340080" imgH="469800" progId="Equation.DSMT4">
              <p:embed/>
            </p:oleObj>
          </a:graphicData>
        </a:graphic>
      </p:graphicFrame>
      <p:sp>
        <p:nvSpPr>
          <p:cNvPr id="438277" name="Text Box 5"/>
          <p:cNvSpPr txBox="1">
            <a:spLocks noChangeArrowheads="1"/>
          </p:cNvSpPr>
          <p:nvPr/>
        </p:nvSpPr>
        <p:spPr bwMode="auto">
          <a:xfrm>
            <a:off x="1017588" y="4984750"/>
            <a:ext cx="2098675"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For the last term:</a:t>
            </a:r>
          </a:p>
        </p:txBody>
      </p:sp>
      <p:graphicFrame>
        <p:nvGraphicFramePr>
          <p:cNvPr id="438278" name="Object 6"/>
          <p:cNvGraphicFramePr>
            <a:graphicFrameLocks noChangeAspect="1"/>
          </p:cNvGraphicFramePr>
          <p:nvPr/>
        </p:nvGraphicFramePr>
        <p:xfrm>
          <a:off x="2219325" y="5495925"/>
          <a:ext cx="4783138" cy="885825"/>
        </p:xfrm>
        <a:graphic>
          <a:graphicData uri="http://schemas.openxmlformats.org/presentationml/2006/ole">
            <p:oleObj spid="_x0000_s438278" name="Equation" r:id="rId6" imgW="2057400" imgH="380880" progId="Equation.DSMT4">
              <p:embed/>
            </p:oleObj>
          </a:graphicData>
        </a:graphic>
      </p:graphicFrame>
      <p:sp>
        <p:nvSpPr>
          <p:cNvPr id="438279" name="Text Box 7"/>
          <p:cNvSpPr txBox="1">
            <a:spLocks noChangeArrowheads="1"/>
          </p:cNvSpPr>
          <p:nvPr/>
        </p:nvSpPr>
        <p:spPr bwMode="auto">
          <a:xfrm>
            <a:off x="839788" y="2940050"/>
            <a:ext cx="452437"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so</a:t>
            </a:r>
          </a:p>
        </p:txBody>
      </p:sp>
      <p:sp>
        <p:nvSpPr>
          <p:cNvPr id="438280" name="Text Box 8"/>
          <p:cNvSpPr txBox="1">
            <a:spLocks noChangeArrowheads="1"/>
          </p:cNvSpPr>
          <p:nvPr/>
        </p:nvSpPr>
        <p:spPr bwMode="auto">
          <a:xfrm>
            <a:off x="293688" y="187325"/>
            <a:ext cx="8637587"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Proof of Moving Surface Identity (cont.)</a:t>
            </a:r>
          </a:p>
        </p:txBody>
      </p:sp>
      <p:sp>
        <p:nvSpPr>
          <p:cNvPr id="11" name="Slide Number Placeholder 10"/>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78</a:t>
            </a:fld>
            <a:endParaRPr lang="en-US" kern="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9298" name="Object 4098"/>
          <p:cNvGraphicFramePr>
            <a:graphicFrameLocks noChangeAspect="1"/>
          </p:cNvGraphicFramePr>
          <p:nvPr/>
        </p:nvGraphicFramePr>
        <p:xfrm>
          <a:off x="2811463" y="4675188"/>
          <a:ext cx="3549650" cy="633412"/>
        </p:xfrm>
        <a:graphic>
          <a:graphicData uri="http://schemas.openxmlformats.org/presentationml/2006/ole">
            <p:oleObj spid="_x0000_s439298" name="Equation" r:id="rId4" imgW="1422360" imgH="253800" progId="Equation.DSMT4">
              <p:embed/>
            </p:oleObj>
          </a:graphicData>
        </a:graphic>
      </p:graphicFrame>
      <p:graphicFrame>
        <p:nvGraphicFramePr>
          <p:cNvPr id="439299" name="Object 4099"/>
          <p:cNvGraphicFramePr>
            <a:graphicFrameLocks noChangeAspect="1"/>
          </p:cNvGraphicFramePr>
          <p:nvPr/>
        </p:nvGraphicFramePr>
        <p:xfrm>
          <a:off x="1592263" y="5762625"/>
          <a:ext cx="6008687" cy="611188"/>
        </p:xfrm>
        <a:graphic>
          <a:graphicData uri="http://schemas.openxmlformats.org/presentationml/2006/ole">
            <p:oleObj spid="_x0000_s439299" name="Equation" r:id="rId5" imgW="2501640" imgH="253800" progId="Equation.DSMT4">
              <p:embed/>
            </p:oleObj>
          </a:graphicData>
        </a:graphic>
      </p:graphicFrame>
      <p:graphicFrame>
        <p:nvGraphicFramePr>
          <p:cNvPr id="439318" name="Object 4118"/>
          <p:cNvGraphicFramePr>
            <a:graphicFrameLocks noChangeAspect="1"/>
          </p:cNvGraphicFramePr>
          <p:nvPr/>
        </p:nvGraphicFramePr>
        <p:xfrm>
          <a:off x="284163" y="2368550"/>
          <a:ext cx="1951037" cy="887413"/>
        </p:xfrm>
        <a:graphic>
          <a:graphicData uri="http://schemas.openxmlformats.org/presentationml/2006/ole">
            <p:oleObj spid="_x0000_s439318" name="Equation" r:id="rId6" imgW="838080" imgH="380880" progId="Equation.DSMT4">
              <p:embed/>
            </p:oleObj>
          </a:graphicData>
        </a:graphic>
      </p:graphicFrame>
      <p:sp>
        <p:nvSpPr>
          <p:cNvPr id="439319" name="Text Box 4119"/>
          <p:cNvSpPr txBox="1">
            <a:spLocks noChangeArrowheads="1"/>
          </p:cNvSpPr>
          <p:nvPr/>
        </p:nvSpPr>
        <p:spPr bwMode="auto">
          <a:xfrm>
            <a:off x="319088" y="1866900"/>
            <a:ext cx="1819275"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Examine term:</a:t>
            </a:r>
          </a:p>
        </p:txBody>
      </p:sp>
      <p:sp>
        <p:nvSpPr>
          <p:cNvPr id="439320" name="Text Box 4120"/>
          <p:cNvSpPr txBox="1">
            <a:spLocks noChangeArrowheads="1"/>
          </p:cNvSpPr>
          <p:nvPr/>
        </p:nvSpPr>
        <p:spPr bwMode="auto">
          <a:xfrm>
            <a:off x="293688" y="187325"/>
            <a:ext cx="8637587"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Proof of Moving Surface Identity (cont.)</a:t>
            </a:r>
          </a:p>
        </p:txBody>
      </p:sp>
      <p:sp>
        <p:nvSpPr>
          <p:cNvPr id="439315" name="AutoShape 4115" descr="Light horizontal"/>
          <p:cNvSpPr>
            <a:spLocks noChangeArrowheads="1"/>
          </p:cNvSpPr>
          <p:nvPr/>
        </p:nvSpPr>
        <p:spPr bwMode="auto">
          <a:xfrm rot="389126" flipV="1">
            <a:off x="4100513" y="1736725"/>
            <a:ext cx="665162" cy="384175"/>
          </a:xfrm>
          <a:prstGeom prst="parallelogram">
            <a:avLst>
              <a:gd name="adj" fmla="val 52022"/>
            </a:avLst>
          </a:prstGeom>
          <a:pattFill prst="ltHorz">
            <a:fgClr>
              <a:schemeClr val="bg1"/>
            </a:fgClr>
            <a:bgClr>
              <a:srgbClr val="99FFCC"/>
            </a:bgClr>
          </a:pattFill>
          <a:ln w="12700">
            <a:solidFill>
              <a:schemeClr val="tx1"/>
            </a:solidFill>
            <a:miter lim="800000"/>
            <a:headEnd type="none" w="sm" len="sm"/>
            <a:tailEnd type="none" w="sm" len="sm"/>
          </a:ln>
          <a:effectLst/>
        </p:spPr>
        <p:txBody>
          <a:bodyPr wrap="none" anchor="ctr"/>
          <a:lstStyle/>
          <a:p>
            <a:endParaRPr lang="en-US"/>
          </a:p>
        </p:txBody>
      </p:sp>
      <p:sp>
        <p:nvSpPr>
          <p:cNvPr id="439301" name="Freeform 4101"/>
          <p:cNvSpPr>
            <a:spLocks/>
          </p:cNvSpPr>
          <p:nvPr/>
        </p:nvSpPr>
        <p:spPr bwMode="auto">
          <a:xfrm>
            <a:off x="3211513" y="2016125"/>
            <a:ext cx="2576512" cy="2006600"/>
          </a:xfrm>
          <a:custGeom>
            <a:avLst/>
            <a:gdLst/>
            <a:ahLst/>
            <a:cxnLst>
              <a:cxn ang="0">
                <a:pos x="103" y="180"/>
              </a:cxn>
              <a:cxn ang="0">
                <a:pos x="35" y="359"/>
              </a:cxn>
              <a:cxn ang="0">
                <a:pos x="5" y="566"/>
              </a:cxn>
              <a:cxn ang="0">
                <a:pos x="36" y="835"/>
              </a:cxn>
              <a:cxn ang="0">
                <a:pos x="218" y="1013"/>
              </a:cxn>
              <a:cxn ang="0">
                <a:pos x="467" y="1131"/>
              </a:cxn>
              <a:cxn ang="0">
                <a:pos x="737" y="1249"/>
              </a:cxn>
              <a:cxn ang="0">
                <a:pos x="946" y="1222"/>
              </a:cxn>
              <a:cxn ang="0">
                <a:pos x="1154" y="1209"/>
              </a:cxn>
              <a:cxn ang="0">
                <a:pos x="1371" y="1089"/>
              </a:cxn>
              <a:cxn ang="0">
                <a:pos x="1529" y="890"/>
              </a:cxn>
              <a:cxn ang="0">
                <a:pos x="1579" y="666"/>
              </a:cxn>
              <a:cxn ang="0">
                <a:pos x="1621" y="507"/>
              </a:cxn>
              <a:cxn ang="0">
                <a:pos x="1591" y="285"/>
              </a:cxn>
              <a:cxn ang="0">
                <a:pos x="1476" y="207"/>
              </a:cxn>
              <a:cxn ang="0">
                <a:pos x="1383" y="156"/>
              </a:cxn>
              <a:cxn ang="0">
                <a:pos x="1174" y="11"/>
              </a:cxn>
              <a:cxn ang="0">
                <a:pos x="956" y="91"/>
              </a:cxn>
              <a:cxn ang="0">
                <a:pos x="714" y="75"/>
              </a:cxn>
              <a:cxn ang="0">
                <a:pos x="432" y="47"/>
              </a:cxn>
              <a:cxn ang="0">
                <a:pos x="255" y="65"/>
              </a:cxn>
              <a:cxn ang="0">
                <a:pos x="103" y="180"/>
              </a:cxn>
            </a:cxnLst>
            <a:rect l="0" t="0" r="r" b="b"/>
            <a:pathLst>
              <a:path w="1623" h="1264">
                <a:moveTo>
                  <a:pt x="103" y="180"/>
                </a:moveTo>
                <a:cubicBezTo>
                  <a:pt x="74" y="235"/>
                  <a:pt x="52" y="294"/>
                  <a:pt x="35" y="359"/>
                </a:cubicBezTo>
                <a:cubicBezTo>
                  <a:pt x="20" y="421"/>
                  <a:pt x="5" y="486"/>
                  <a:pt x="5" y="566"/>
                </a:cubicBezTo>
                <a:cubicBezTo>
                  <a:pt x="5" y="645"/>
                  <a:pt x="0" y="761"/>
                  <a:pt x="36" y="835"/>
                </a:cubicBezTo>
                <a:cubicBezTo>
                  <a:pt x="73" y="909"/>
                  <a:pt x="147" y="964"/>
                  <a:pt x="218" y="1013"/>
                </a:cubicBezTo>
                <a:cubicBezTo>
                  <a:pt x="290" y="1063"/>
                  <a:pt x="381" y="1091"/>
                  <a:pt x="467" y="1131"/>
                </a:cubicBezTo>
                <a:cubicBezTo>
                  <a:pt x="554" y="1171"/>
                  <a:pt x="657" y="1234"/>
                  <a:pt x="737" y="1249"/>
                </a:cubicBezTo>
                <a:cubicBezTo>
                  <a:pt x="818" y="1264"/>
                  <a:pt x="877" y="1228"/>
                  <a:pt x="946" y="1222"/>
                </a:cubicBezTo>
                <a:cubicBezTo>
                  <a:pt x="1016" y="1217"/>
                  <a:pt x="1085" y="1232"/>
                  <a:pt x="1154" y="1209"/>
                </a:cubicBezTo>
                <a:cubicBezTo>
                  <a:pt x="1224" y="1186"/>
                  <a:pt x="1309" y="1143"/>
                  <a:pt x="1371" y="1089"/>
                </a:cubicBezTo>
                <a:cubicBezTo>
                  <a:pt x="1433" y="1036"/>
                  <a:pt x="1494" y="960"/>
                  <a:pt x="1529" y="890"/>
                </a:cubicBezTo>
                <a:cubicBezTo>
                  <a:pt x="1565" y="820"/>
                  <a:pt x="1564" y="731"/>
                  <a:pt x="1579" y="666"/>
                </a:cubicBezTo>
                <a:cubicBezTo>
                  <a:pt x="1594" y="602"/>
                  <a:pt x="1620" y="569"/>
                  <a:pt x="1621" y="507"/>
                </a:cubicBezTo>
                <a:cubicBezTo>
                  <a:pt x="1623" y="444"/>
                  <a:pt x="1615" y="334"/>
                  <a:pt x="1591" y="285"/>
                </a:cubicBezTo>
                <a:cubicBezTo>
                  <a:pt x="1567" y="235"/>
                  <a:pt x="1511" y="228"/>
                  <a:pt x="1476" y="207"/>
                </a:cubicBezTo>
                <a:cubicBezTo>
                  <a:pt x="1441" y="186"/>
                  <a:pt x="1433" y="188"/>
                  <a:pt x="1383" y="156"/>
                </a:cubicBezTo>
                <a:cubicBezTo>
                  <a:pt x="1333" y="123"/>
                  <a:pt x="1245" y="23"/>
                  <a:pt x="1174" y="11"/>
                </a:cubicBezTo>
                <a:cubicBezTo>
                  <a:pt x="1103" y="0"/>
                  <a:pt x="1033" y="80"/>
                  <a:pt x="956" y="91"/>
                </a:cubicBezTo>
                <a:cubicBezTo>
                  <a:pt x="879" y="102"/>
                  <a:pt x="801" y="82"/>
                  <a:pt x="714" y="75"/>
                </a:cubicBezTo>
                <a:cubicBezTo>
                  <a:pt x="627" y="68"/>
                  <a:pt x="508" y="49"/>
                  <a:pt x="432" y="47"/>
                </a:cubicBezTo>
                <a:cubicBezTo>
                  <a:pt x="356" y="45"/>
                  <a:pt x="311" y="42"/>
                  <a:pt x="255" y="65"/>
                </a:cubicBezTo>
                <a:cubicBezTo>
                  <a:pt x="200" y="85"/>
                  <a:pt x="135" y="156"/>
                  <a:pt x="103" y="180"/>
                </a:cubicBezTo>
                <a:close/>
              </a:path>
            </a:pathLst>
          </a:custGeom>
          <a:gradFill rotWithShape="1">
            <a:gsLst>
              <a:gs pos="0">
                <a:srgbClr val="C0C0C0"/>
              </a:gs>
              <a:gs pos="100000">
                <a:srgbClr val="C0C0C0">
                  <a:gamma/>
                  <a:shade val="66275"/>
                  <a:invGamma/>
                </a:srgbClr>
              </a:gs>
            </a:gsLst>
            <a:path path="rect">
              <a:fillToRect l="50000" t="50000" r="50000" b="50000"/>
            </a:path>
          </a:gradFill>
          <a:ln w="12700" cap="flat" cmpd="sng">
            <a:solidFill>
              <a:schemeClr val="hlink"/>
            </a:solidFill>
            <a:prstDash val="solid"/>
            <a:round/>
            <a:headEnd type="none" w="sm" len="sm"/>
            <a:tailEnd type="none" w="sm" len="sm"/>
          </a:ln>
          <a:effectLst/>
        </p:spPr>
        <p:txBody>
          <a:bodyPr wrap="none"/>
          <a:lstStyle/>
          <a:p>
            <a:endParaRPr lang="en-US"/>
          </a:p>
        </p:txBody>
      </p:sp>
      <p:sp>
        <p:nvSpPr>
          <p:cNvPr id="439302" name="Line 4102"/>
          <p:cNvSpPr>
            <a:spLocks noChangeShapeType="1"/>
          </p:cNvSpPr>
          <p:nvPr/>
        </p:nvSpPr>
        <p:spPr bwMode="auto">
          <a:xfrm rot="-5400000">
            <a:off x="5125244" y="3856831"/>
            <a:ext cx="9525" cy="68263"/>
          </a:xfrm>
          <a:prstGeom prst="line">
            <a:avLst/>
          </a:prstGeom>
          <a:noFill/>
          <a:ln w="38100">
            <a:solidFill>
              <a:schemeClr val="hlink"/>
            </a:solidFill>
            <a:round/>
            <a:headEnd type="none" w="sm" len="sm"/>
            <a:tailEnd type="triangle" w="sm" len="sm"/>
          </a:ln>
          <a:effectLst/>
        </p:spPr>
        <p:txBody>
          <a:bodyPr wrap="none"/>
          <a:lstStyle/>
          <a:p>
            <a:endParaRPr lang="en-US"/>
          </a:p>
        </p:txBody>
      </p:sp>
      <p:sp>
        <p:nvSpPr>
          <p:cNvPr id="439303" name="Text Box 4103"/>
          <p:cNvSpPr txBox="1">
            <a:spLocks noChangeArrowheads="1"/>
          </p:cNvSpPr>
          <p:nvPr/>
        </p:nvSpPr>
        <p:spPr bwMode="auto">
          <a:xfrm>
            <a:off x="4640263" y="3052763"/>
            <a:ext cx="311150" cy="396875"/>
          </a:xfrm>
          <a:prstGeom prst="rect">
            <a:avLst/>
          </a:prstGeom>
          <a:noFill/>
          <a:ln w="12700">
            <a:noFill/>
            <a:miter lim="800000"/>
            <a:headEnd type="none" w="sm" len="sm"/>
            <a:tailEnd type="none" w="sm" len="sm"/>
          </a:ln>
          <a:effectLst/>
        </p:spPr>
        <p:txBody>
          <a:bodyPr wrap="none">
            <a:spAutoFit/>
          </a:bodyPr>
          <a:lstStyle/>
          <a:p>
            <a:r>
              <a:rPr lang="en-US" sz="2000" i="1">
                <a:solidFill>
                  <a:schemeClr val="bg2"/>
                </a:solidFill>
                <a:latin typeface="Times New Roman" pitchFamily="18" charset="0"/>
              </a:rPr>
              <a:t>S</a:t>
            </a:r>
            <a:endParaRPr lang="en-US" sz="2000">
              <a:solidFill>
                <a:schemeClr val="bg2"/>
              </a:solidFill>
            </a:endParaRPr>
          </a:p>
        </p:txBody>
      </p:sp>
      <p:sp>
        <p:nvSpPr>
          <p:cNvPr id="439304" name="Text Box 4104"/>
          <p:cNvSpPr txBox="1">
            <a:spLocks noChangeArrowheads="1"/>
          </p:cNvSpPr>
          <p:nvPr/>
        </p:nvSpPr>
        <p:spPr bwMode="auto">
          <a:xfrm>
            <a:off x="4613275" y="3946525"/>
            <a:ext cx="354013" cy="396875"/>
          </a:xfrm>
          <a:prstGeom prst="rect">
            <a:avLst/>
          </a:prstGeom>
          <a:noFill/>
          <a:ln w="12700">
            <a:noFill/>
            <a:miter lim="800000"/>
            <a:headEnd type="none" w="sm" len="sm"/>
            <a:tailEnd type="none" w="sm" len="sm"/>
          </a:ln>
          <a:effectLst/>
        </p:spPr>
        <p:txBody>
          <a:bodyPr>
            <a:spAutoFit/>
          </a:bodyPr>
          <a:lstStyle/>
          <a:p>
            <a:r>
              <a:rPr lang="en-US" sz="2000" i="1">
                <a:solidFill>
                  <a:schemeClr val="bg2"/>
                </a:solidFill>
                <a:latin typeface="Times New Roman" pitchFamily="18" charset="0"/>
              </a:rPr>
              <a:t>C</a:t>
            </a:r>
            <a:endParaRPr lang="en-US" sz="2000">
              <a:solidFill>
                <a:schemeClr val="bg2"/>
              </a:solidFill>
            </a:endParaRPr>
          </a:p>
        </p:txBody>
      </p:sp>
      <p:sp>
        <p:nvSpPr>
          <p:cNvPr id="439305" name="Freeform 4105"/>
          <p:cNvSpPr>
            <a:spLocks/>
          </p:cNvSpPr>
          <p:nvPr/>
        </p:nvSpPr>
        <p:spPr bwMode="auto">
          <a:xfrm>
            <a:off x="2801938" y="1541463"/>
            <a:ext cx="3490912" cy="2908300"/>
          </a:xfrm>
          <a:custGeom>
            <a:avLst/>
            <a:gdLst/>
            <a:ahLst/>
            <a:cxnLst>
              <a:cxn ang="0">
                <a:pos x="140" y="261"/>
              </a:cxn>
              <a:cxn ang="0">
                <a:pos x="47" y="520"/>
              </a:cxn>
              <a:cxn ang="0">
                <a:pos x="6" y="820"/>
              </a:cxn>
              <a:cxn ang="0">
                <a:pos x="49" y="1210"/>
              </a:cxn>
              <a:cxn ang="0">
                <a:pos x="296" y="1469"/>
              </a:cxn>
              <a:cxn ang="0">
                <a:pos x="633" y="1639"/>
              </a:cxn>
              <a:cxn ang="0">
                <a:pos x="999" y="1810"/>
              </a:cxn>
              <a:cxn ang="0">
                <a:pos x="1282" y="1771"/>
              </a:cxn>
              <a:cxn ang="0">
                <a:pos x="1564" y="1752"/>
              </a:cxn>
              <a:cxn ang="0">
                <a:pos x="1858" y="1579"/>
              </a:cxn>
              <a:cxn ang="0">
                <a:pos x="2072" y="1290"/>
              </a:cxn>
              <a:cxn ang="0">
                <a:pos x="2139" y="966"/>
              </a:cxn>
              <a:cxn ang="0">
                <a:pos x="2197" y="734"/>
              </a:cxn>
              <a:cxn ang="0">
                <a:pos x="2156" y="413"/>
              </a:cxn>
              <a:cxn ang="0">
                <a:pos x="2000" y="300"/>
              </a:cxn>
              <a:cxn ang="0">
                <a:pos x="1874" y="226"/>
              </a:cxn>
              <a:cxn ang="0">
                <a:pos x="1591" y="17"/>
              </a:cxn>
              <a:cxn ang="0">
                <a:pos x="1295" y="132"/>
              </a:cxn>
              <a:cxn ang="0">
                <a:pos x="954" y="113"/>
              </a:cxn>
              <a:cxn ang="0">
                <a:pos x="586" y="69"/>
              </a:cxn>
              <a:cxn ang="0">
                <a:pos x="345" y="94"/>
              </a:cxn>
              <a:cxn ang="0">
                <a:pos x="140" y="261"/>
              </a:cxn>
            </a:cxnLst>
            <a:rect l="0" t="0" r="r" b="b"/>
            <a:pathLst>
              <a:path w="2199" h="1832">
                <a:moveTo>
                  <a:pt x="140" y="261"/>
                </a:moveTo>
                <a:cubicBezTo>
                  <a:pt x="101" y="341"/>
                  <a:pt x="70" y="426"/>
                  <a:pt x="47" y="520"/>
                </a:cubicBezTo>
                <a:cubicBezTo>
                  <a:pt x="27" y="611"/>
                  <a:pt x="6" y="704"/>
                  <a:pt x="6" y="820"/>
                </a:cubicBezTo>
                <a:cubicBezTo>
                  <a:pt x="6" y="935"/>
                  <a:pt x="0" y="1103"/>
                  <a:pt x="49" y="1210"/>
                </a:cubicBezTo>
                <a:cubicBezTo>
                  <a:pt x="99" y="1318"/>
                  <a:pt x="199" y="1397"/>
                  <a:pt x="296" y="1469"/>
                </a:cubicBezTo>
                <a:cubicBezTo>
                  <a:pt x="393" y="1540"/>
                  <a:pt x="516" y="1582"/>
                  <a:pt x="633" y="1639"/>
                </a:cubicBezTo>
                <a:cubicBezTo>
                  <a:pt x="750" y="1697"/>
                  <a:pt x="890" y="1788"/>
                  <a:pt x="999" y="1810"/>
                </a:cubicBezTo>
                <a:cubicBezTo>
                  <a:pt x="1108" y="1832"/>
                  <a:pt x="1188" y="1780"/>
                  <a:pt x="1282" y="1771"/>
                </a:cubicBezTo>
                <a:cubicBezTo>
                  <a:pt x="1377" y="1763"/>
                  <a:pt x="1469" y="1785"/>
                  <a:pt x="1564" y="1752"/>
                </a:cubicBezTo>
                <a:cubicBezTo>
                  <a:pt x="1658" y="1719"/>
                  <a:pt x="1774" y="1656"/>
                  <a:pt x="1858" y="1579"/>
                </a:cubicBezTo>
                <a:cubicBezTo>
                  <a:pt x="1942" y="1502"/>
                  <a:pt x="2024" y="1392"/>
                  <a:pt x="2072" y="1290"/>
                </a:cubicBezTo>
                <a:cubicBezTo>
                  <a:pt x="2121" y="1188"/>
                  <a:pt x="2119" y="1059"/>
                  <a:pt x="2139" y="966"/>
                </a:cubicBezTo>
                <a:cubicBezTo>
                  <a:pt x="2160" y="872"/>
                  <a:pt x="2195" y="825"/>
                  <a:pt x="2197" y="734"/>
                </a:cubicBezTo>
                <a:cubicBezTo>
                  <a:pt x="2199" y="644"/>
                  <a:pt x="2189" y="484"/>
                  <a:pt x="2156" y="413"/>
                </a:cubicBezTo>
                <a:cubicBezTo>
                  <a:pt x="2123" y="341"/>
                  <a:pt x="2047" y="330"/>
                  <a:pt x="2000" y="300"/>
                </a:cubicBezTo>
                <a:cubicBezTo>
                  <a:pt x="1952" y="270"/>
                  <a:pt x="1942" y="272"/>
                  <a:pt x="1874" y="226"/>
                </a:cubicBezTo>
                <a:cubicBezTo>
                  <a:pt x="1806" y="179"/>
                  <a:pt x="1687" y="33"/>
                  <a:pt x="1591" y="17"/>
                </a:cubicBezTo>
                <a:cubicBezTo>
                  <a:pt x="1494" y="0"/>
                  <a:pt x="1401" y="116"/>
                  <a:pt x="1295" y="132"/>
                </a:cubicBezTo>
                <a:cubicBezTo>
                  <a:pt x="1189" y="148"/>
                  <a:pt x="1072" y="123"/>
                  <a:pt x="954" y="113"/>
                </a:cubicBezTo>
                <a:cubicBezTo>
                  <a:pt x="836" y="103"/>
                  <a:pt x="687" y="72"/>
                  <a:pt x="586" y="69"/>
                </a:cubicBezTo>
                <a:cubicBezTo>
                  <a:pt x="485" y="66"/>
                  <a:pt x="421" y="61"/>
                  <a:pt x="345" y="94"/>
                </a:cubicBezTo>
                <a:cubicBezTo>
                  <a:pt x="271" y="124"/>
                  <a:pt x="183" y="226"/>
                  <a:pt x="140" y="261"/>
                </a:cubicBezTo>
                <a:close/>
              </a:path>
            </a:pathLst>
          </a:custGeom>
          <a:noFill/>
          <a:ln w="12700" cap="flat" cmpd="sng">
            <a:solidFill>
              <a:schemeClr val="hlink"/>
            </a:solidFill>
            <a:prstDash val="solid"/>
            <a:round/>
            <a:headEnd type="none" w="sm" len="sm"/>
            <a:tailEnd type="none" w="sm" len="sm"/>
          </a:ln>
          <a:effectLst/>
        </p:spPr>
        <p:txBody>
          <a:bodyPr wrap="none"/>
          <a:lstStyle/>
          <a:p>
            <a:endParaRPr lang="en-US"/>
          </a:p>
        </p:txBody>
      </p:sp>
      <p:graphicFrame>
        <p:nvGraphicFramePr>
          <p:cNvPr id="439307" name="Object 4107"/>
          <p:cNvGraphicFramePr>
            <a:graphicFrameLocks noChangeAspect="1"/>
          </p:cNvGraphicFramePr>
          <p:nvPr/>
        </p:nvGraphicFramePr>
        <p:xfrm>
          <a:off x="4802188" y="1635125"/>
          <a:ext cx="615950" cy="409575"/>
        </p:xfrm>
        <a:graphic>
          <a:graphicData uri="http://schemas.openxmlformats.org/presentationml/2006/ole">
            <p:oleObj spid="_x0000_s439307" name="Equation" r:id="rId7" imgW="342720" imgH="228600" progId="Equation.DSMT4">
              <p:embed/>
            </p:oleObj>
          </a:graphicData>
        </a:graphic>
      </p:graphicFrame>
      <p:sp>
        <p:nvSpPr>
          <p:cNvPr id="439308" name="Text Box 4108"/>
          <p:cNvSpPr txBox="1">
            <a:spLocks noChangeArrowheads="1"/>
          </p:cNvSpPr>
          <p:nvPr/>
        </p:nvSpPr>
        <p:spPr bwMode="auto">
          <a:xfrm>
            <a:off x="5768975" y="2312988"/>
            <a:ext cx="254000" cy="396875"/>
          </a:xfrm>
          <a:prstGeom prst="rect">
            <a:avLst/>
          </a:prstGeom>
          <a:noFill/>
          <a:ln w="12700">
            <a:noFill/>
            <a:miter lim="800000"/>
            <a:headEnd type="none" w="sm" len="sm"/>
            <a:tailEnd type="none" w="sm" len="sm"/>
          </a:ln>
          <a:effectLst/>
        </p:spPr>
        <p:txBody>
          <a:bodyPr wrap="none">
            <a:spAutoFit/>
          </a:bodyPr>
          <a:lstStyle/>
          <a:p>
            <a:r>
              <a:rPr lang="en-US" sz="2000" i="1">
                <a:solidFill>
                  <a:schemeClr val="bg2"/>
                </a:solidFill>
                <a:latin typeface="Times New Roman" pitchFamily="18" charset="0"/>
              </a:rPr>
              <a:t>t</a:t>
            </a:r>
          </a:p>
        </p:txBody>
      </p:sp>
      <p:sp>
        <p:nvSpPr>
          <p:cNvPr id="439309" name="Text Box 4109"/>
          <p:cNvSpPr txBox="1">
            <a:spLocks noChangeArrowheads="1"/>
          </p:cNvSpPr>
          <p:nvPr/>
        </p:nvSpPr>
        <p:spPr bwMode="auto">
          <a:xfrm>
            <a:off x="6294438" y="2236788"/>
            <a:ext cx="622300" cy="396875"/>
          </a:xfrm>
          <a:prstGeom prst="rect">
            <a:avLst/>
          </a:prstGeom>
          <a:noFill/>
          <a:ln w="12700">
            <a:noFill/>
            <a:miter lim="800000"/>
            <a:headEnd type="none" w="sm" len="sm"/>
            <a:tailEnd type="none" w="sm" len="sm"/>
          </a:ln>
          <a:effectLst/>
        </p:spPr>
        <p:txBody>
          <a:bodyPr wrap="none">
            <a:spAutoFit/>
          </a:bodyPr>
          <a:lstStyle/>
          <a:p>
            <a:r>
              <a:rPr lang="en-US" sz="2000" i="1">
                <a:solidFill>
                  <a:schemeClr val="bg2"/>
                </a:solidFill>
                <a:latin typeface="Times New Roman" pitchFamily="18" charset="0"/>
              </a:rPr>
              <a:t>t+dt</a:t>
            </a:r>
          </a:p>
        </p:txBody>
      </p:sp>
      <p:graphicFrame>
        <p:nvGraphicFramePr>
          <p:cNvPr id="439310" name="Object 4110"/>
          <p:cNvGraphicFramePr>
            <a:graphicFrameLocks noChangeAspect="1"/>
          </p:cNvGraphicFramePr>
          <p:nvPr/>
        </p:nvGraphicFramePr>
        <p:xfrm>
          <a:off x="4202113" y="2141538"/>
          <a:ext cx="239712" cy="273050"/>
        </p:xfrm>
        <a:graphic>
          <a:graphicData uri="http://schemas.openxmlformats.org/presentationml/2006/ole">
            <p:oleObj spid="_x0000_s439310" name="Equation" r:id="rId8" imgW="190440" imgH="215640" progId="Equation.DSMT4">
              <p:embed/>
            </p:oleObj>
          </a:graphicData>
        </a:graphic>
      </p:graphicFrame>
      <p:sp>
        <p:nvSpPr>
          <p:cNvPr id="439311" name="Text Box 4111"/>
          <p:cNvSpPr txBox="1">
            <a:spLocks noChangeArrowheads="1"/>
          </p:cNvSpPr>
          <p:nvPr/>
        </p:nvSpPr>
        <p:spPr bwMode="auto">
          <a:xfrm>
            <a:off x="3717925" y="1125538"/>
            <a:ext cx="438150" cy="396875"/>
          </a:xfrm>
          <a:prstGeom prst="rect">
            <a:avLst/>
          </a:prstGeom>
          <a:noFill/>
          <a:ln w="12700">
            <a:noFill/>
            <a:miter lim="800000"/>
            <a:headEnd type="none" w="sm" len="sm"/>
            <a:tailEnd type="none" w="sm" len="sm"/>
          </a:ln>
          <a:effectLst/>
        </p:spPr>
        <p:txBody>
          <a:bodyPr wrap="none">
            <a:spAutoFit/>
          </a:bodyPr>
          <a:lstStyle/>
          <a:p>
            <a:r>
              <a:rPr lang="en-US" sz="2000" i="1" dirty="0">
                <a:solidFill>
                  <a:schemeClr val="bg2"/>
                </a:solidFill>
                <a:latin typeface="Times New Roman" pitchFamily="18" charset="0"/>
              </a:rPr>
              <a:t>dS</a:t>
            </a:r>
          </a:p>
        </p:txBody>
      </p:sp>
      <p:sp>
        <p:nvSpPr>
          <p:cNvPr id="439312" name="Oval 4112"/>
          <p:cNvSpPr>
            <a:spLocks noChangeArrowheads="1"/>
          </p:cNvSpPr>
          <p:nvPr/>
        </p:nvSpPr>
        <p:spPr bwMode="auto">
          <a:xfrm>
            <a:off x="6081713" y="1463675"/>
            <a:ext cx="304800" cy="304800"/>
          </a:xfrm>
          <a:prstGeom prst="ellipse">
            <a:avLst/>
          </a:prstGeom>
          <a:noFill/>
          <a:ln w="28575">
            <a:solidFill>
              <a:schemeClr val="bg2"/>
            </a:solidFill>
            <a:round/>
            <a:headEnd type="none" w="sm" len="sm"/>
            <a:tailEnd type="none" w="sm" len="sm"/>
          </a:ln>
          <a:effectLst/>
        </p:spPr>
        <p:txBody>
          <a:bodyPr wrap="none" anchor="ctr"/>
          <a:lstStyle/>
          <a:p>
            <a:endParaRPr lang="en-US"/>
          </a:p>
        </p:txBody>
      </p:sp>
      <p:sp>
        <p:nvSpPr>
          <p:cNvPr id="439313" name="Oval 4113"/>
          <p:cNvSpPr>
            <a:spLocks noChangeArrowheads="1"/>
          </p:cNvSpPr>
          <p:nvPr/>
        </p:nvSpPr>
        <p:spPr bwMode="auto">
          <a:xfrm>
            <a:off x="6196013" y="1565275"/>
            <a:ext cx="73025" cy="85725"/>
          </a:xfrm>
          <a:prstGeom prst="ellipse">
            <a:avLst/>
          </a:prstGeom>
          <a:solidFill>
            <a:schemeClr val="bg2"/>
          </a:solidFill>
          <a:ln w="28575">
            <a:solidFill>
              <a:schemeClr val="bg2"/>
            </a:solidFill>
            <a:round/>
            <a:headEnd type="none" w="sm" len="sm"/>
            <a:tailEnd type="none" w="sm" len="sm"/>
          </a:ln>
          <a:effectLst/>
        </p:spPr>
        <p:txBody>
          <a:bodyPr wrap="none" anchor="ctr"/>
          <a:lstStyle/>
          <a:p>
            <a:endParaRPr lang="en-US"/>
          </a:p>
        </p:txBody>
      </p:sp>
      <p:graphicFrame>
        <p:nvGraphicFramePr>
          <p:cNvPr id="439314" name="Object 4114"/>
          <p:cNvGraphicFramePr>
            <a:graphicFrameLocks noChangeAspect="1"/>
          </p:cNvGraphicFramePr>
          <p:nvPr/>
        </p:nvGraphicFramePr>
        <p:xfrm>
          <a:off x="6473825" y="1290638"/>
          <a:ext cx="233363" cy="373062"/>
        </p:xfrm>
        <a:graphic>
          <a:graphicData uri="http://schemas.openxmlformats.org/presentationml/2006/ole">
            <p:oleObj spid="_x0000_s439314" name="Equation" r:id="rId9" imgW="126720" imgH="203040" progId="Equation.DSMT4">
              <p:embed/>
            </p:oleObj>
          </a:graphicData>
        </a:graphic>
      </p:graphicFrame>
      <p:sp>
        <p:nvSpPr>
          <p:cNvPr id="439316" name="Line 4116"/>
          <p:cNvSpPr>
            <a:spLocks noChangeShapeType="1"/>
          </p:cNvSpPr>
          <p:nvPr/>
        </p:nvSpPr>
        <p:spPr bwMode="auto">
          <a:xfrm>
            <a:off x="4144963" y="1438275"/>
            <a:ext cx="255587" cy="487363"/>
          </a:xfrm>
          <a:prstGeom prst="line">
            <a:avLst/>
          </a:prstGeom>
          <a:noFill/>
          <a:ln w="12700">
            <a:solidFill>
              <a:schemeClr val="bg2"/>
            </a:solidFill>
            <a:round/>
            <a:headEnd type="none" w="sm" len="sm"/>
            <a:tailEnd type="triangle" w="sm" len="sm"/>
          </a:ln>
          <a:effectLst/>
        </p:spPr>
        <p:txBody>
          <a:bodyPr wrap="none"/>
          <a:lstStyle/>
          <a:p>
            <a:endParaRPr lang="en-US"/>
          </a:p>
        </p:txBody>
      </p:sp>
      <p:sp>
        <p:nvSpPr>
          <p:cNvPr id="439317" name="Line 4117"/>
          <p:cNvSpPr>
            <a:spLocks noChangeShapeType="1"/>
          </p:cNvSpPr>
          <p:nvPr/>
        </p:nvSpPr>
        <p:spPr bwMode="auto">
          <a:xfrm flipH="1" flipV="1">
            <a:off x="4576763" y="1712913"/>
            <a:ext cx="182562" cy="457200"/>
          </a:xfrm>
          <a:prstGeom prst="line">
            <a:avLst/>
          </a:prstGeom>
          <a:noFill/>
          <a:ln w="38100">
            <a:solidFill>
              <a:schemeClr val="bg2"/>
            </a:solidFill>
            <a:round/>
            <a:headEnd type="none" w="sm" len="sm"/>
            <a:tailEnd type="triangle" w="sm" len="sm"/>
          </a:ln>
          <a:effectLst/>
        </p:spPr>
        <p:txBody>
          <a:bodyPr wrap="none"/>
          <a:lstStyle/>
          <a:p>
            <a:endParaRPr lang="en-US"/>
          </a:p>
        </p:txBody>
      </p:sp>
      <p:sp>
        <p:nvSpPr>
          <p:cNvPr id="439306" name="Line 4106"/>
          <p:cNvSpPr>
            <a:spLocks noChangeShapeType="1"/>
          </p:cNvSpPr>
          <p:nvPr/>
        </p:nvSpPr>
        <p:spPr bwMode="auto">
          <a:xfrm flipH="1" flipV="1">
            <a:off x="4251325" y="2120900"/>
            <a:ext cx="527050" cy="53975"/>
          </a:xfrm>
          <a:prstGeom prst="line">
            <a:avLst/>
          </a:prstGeom>
          <a:noFill/>
          <a:ln w="38100">
            <a:solidFill>
              <a:schemeClr val="bg2"/>
            </a:solidFill>
            <a:round/>
            <a:headEnd type="none" w="sm" len="sm"/>
            <a:tailEnd type="triangle" w="sm" len="sm"/>
          </a:ln>
          <a:effectLst/>
        </p:spPr>
        <p:txBody>
          <a:bodyPr wrap="none"/>
          <a:lstStyle/>
          <a:p>
            <a:endParaRPr lang="en-US"/>
          </a:p>
        </p:txBody>
      </p:sp>
      <p:sp>
        <p:nvSpPr>
          <p:cNvPr id="439322" name="Text Box 4122"/>
          <p:cNvSpPr txBox="1">
            <a:spLocks noChangeArrowheads="1"/>
          </p:cNvSpPr>
          <p:nvPr/>
        </p:nvSpPr>
        <p:spPr bwMode="auto">
          <a:xfrm>
            <a:off x="1068388" y="5321300"/>
            <a:ext cx="91916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sp>
        <p:nvSpPr>
          <p:cNvPr id="27" name="Slide Number Placeholder 26"/>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79</a:t>
            </a:fld>
            <a:endParaRPr lang="en-US" kern="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Text Box 3"/>
          <p:cNvSpPr txBox="1">
            <a:spLocks noChangeArrowheads="1"/>
          </p:cNvSpPr>
          <p:nvPr/>
        </p:nvSpPr>
        <p:spPr bwMode="auto">
          <a:xfrm>
            <a:off x="1222622" y="0"/>
            <a:ext cx="6605588"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Continuity Equation (cont.)</a:t>
            </a:r>
          </a:p>
        </p:txBody>
      </p:sp>
      <p:graphicFrame>
        <p:nvGraphicFramePr>
          <p:cNvPr id="429060" name="Object 4"/>
          <p:cNvGraphicFramePr>
            <a:graphicFrameLocks noChangeAspect="1"/>
          </p:cNvGraphicFramePr>
          <p:nvPr/>
        </p:nvGraphicFramePr>
        <p:xfrm>
          <a:off x="2514600" y="1098550"/>
          <a:ext cx="4016375" cy="1887538"/>
        </p:xfrm>
        <a:graphic>
          <a:graphicData uri="http://schemas.openxmlformats.org/presentationml/2006/ole">
            <p:oleObj spid="_x0000_s429060" name="Equation" r:id="rId4" imgW="1892160" imgH="888840" progId="Equation.DSMT4">
              <p:embed/>
            </p:oleObj>
          </a:graphicData>
        </a:graphic>
      </p:graphicFrame>
      <p:sp>
        <p:nvSpPr>
          <p:cNvPr id="429058" name="Rectangle 2"/>
          <p:cNvSpPr>
            <a:spLocks noChangeArrowheads="1"/>
          </p:cNvSpPr>
          <p:nvPr/>
        </p:nvSpPr>
        <p:spPr bwMode="auto">
          <a:xfrm>
            <a:off x="3067050" y="5434013"/>
            <a:ext cx="2627313" cy="1011237"/>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429061" name="Text Box 5"/>
          <p:cNvSpPr txBox="1">
            <a:spLocks noChangeArrowheads="1"/>
          </p:cNvSpPr>
          <p:nvPr/>
        </p:nvSpPr>
        <p:spPr bwMode="auto">
          <a:xfrm>
            <a:off x="1820863" y="5668963"/>
            <a:ext cx="91916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429062" name="Object 6"/>
          <p:cNvGraphicFramePr>
            <a:graphicFrameLocks noChangeAspect="1"/>
          </p:cNvGraphicFramePr>
          <p:nvPr/>
        </p:nvGraphicFramePr>
        <p:xfrm>
          <a:off x="3238500" y="5424488"/>
          <a:ext cx="2251075" cy="1025525"/>
        </p:xfrm>
        <a:graphic>
          <a:graphicData uri="http://schemas.openxmlformats.org/presentationml/2006/ole">
            <p:oleObj spid="_x0000_s429062" name="Equation" r:id="rId5" imgW="863280" imgH="393480" progId="Equation.DSMT4">
              <p:embed/>
            </p:oleObj>
          </a:graphicData>
        </a:graphic>
      </p:graphicFrame>
      <p:sp>
        <p:nvSpPr>
          <p:cNvPr id="429063" name="Text Box 7"/>
          <p:cNvSpPr txBox="1">
            <a:spLocks noChangeArrowheads="1"/>
          </p:cNvSpPr>
          <p:nvPr/>
        </p:nvSpPr>
        <p:spPr bwMode="auto">
          <a:xfrm>
            <a:off x="5962650" y="5759450"/>
            <a:ext cx="2555875"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“Continuity Equation”</a:t>
            </a:r>
          </a:p>
        </p:txBody>
      </p:sp>
      <p:graphicFrame>
        <p:nvGraphicFramePr>
          <p:cNvPr id="429065" name="Object 9"/>
          <p:cNvGraphicFramePr>
            <a:graphicFrameLocks noChangeAspect="1"/>
          </p:cNvGraphicFramePr>
          <p:nvPr/>
        </p:nvGraphicFramePr>
        <p:xfrm>
          <a:off x="3246438" y="3659188"/>
          <a:ext cx="2152650" cy="938212"/>
        </p:xfrm>
        <a:graphic>
          <a:graphicData uri="http://schemas.openxmlformats.org/presentationml/2006/ole">
            <p:oleObj spid="_x0000_s429065" name="Equation" r:id="rId6" imgW="990360" imgH="431640" progId="Equation.DSMT4">
              <p:embed/>
            </p:oleObj>
          </a:graphicData>
        </a:graphic>
      </p:graphicFrame>
      <p:sp>
        <p:nvSpPr>
          <p:cNvPr id="429066" name="Text Box 10"/>
          <p:cNvSpPr txBox="1">
            <a:spLocks noChangeArrowheads="1"/>
          </p:cNvSpPr>
          <p:nvPr/>
        </p:nvSpPr>
        <p:spPr bwMode="auto">
          <a:xfrm>
            <a:off x="600075" y="3889375"/>
            <a:ext cx="2419252" cy="40011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From the last </a:t>
            </a:r>
            <a:r>
              <a:rPr lang="en-US" sz="2000" dirty="0" smtClean="0">
                <a:solidFill>
                  <a:schemeClr val="bg1"/>
                </a:solidFill>
              </a:rPr>
              <a:t>slide:</a:t>
            </a:r>
            <a:endParaRPr lang="en-US" sz="2000" dirty="0">
              <a:solidFill>
                <a:schemeClr val="bg1"/>
              </a:solidFill>
            </a:endParaRPr>
          </a:p>
        </p:txBody>
      </p:sp>
      <p:sp>
        <p:nvSpPr>
          <p:cNvPr id="429064" name="Line 8"/>
          <p:cNvSpPr>
            <a:spLocks noChangeShapeType="1"/>
          </p:cNvSpPr>
          <p:nvPr/>
        </p:nvSpPr>
        <p:spPr bwMode="auto">
          <a:xfrm flipV="1">
            <a:off x="2365746" y="1146939"/>
            <a:ext cx="1441450" cy="846138"/>
          </a:xfrm>
          <a:prstGeom prst="line">
            <a:avLst/>
          </a:prstGeom>
          <a:noFill/>
          <a:ln w="19050">
            <a:solidFill>
              <a:srgbClr val="FF0000"/>
            </a:solidFill>
            <a:round/>
            <a:headEnd type="none" w="med" len="med"/>
            <a:tailEnd type="none" w="med" len="med"/>
          </a:ln>
          <a:effectLst/>
        </p:spPr>
        <p:txBody>
          <a:bodyPr wrap="none"/>
          <a:lstStyle/>
          <a:p>
            <a:endParaRPr lang="en-US"/>
          </a:p>
        </p:txBody>
      </p:sp>
      <p:cxnSp>
        <p:nvCxnSpPr>
          <p:cNvPr id="20" name="Straight Arrow Connector 19"/>
          <p:cNvCxnSpPr/>
          <p:nvPr/>
        </p:nvCxnSpPr>
        <p:spPr bwMode="auto">
          <a:xfrm flipV="1">
            <a:off x="4465122" y="3004457"/>
            <a:ext cx="0" cy="807522"/>
          </a:xfrm>
          <a:prstGeom prst="straightConnector1">
            <a:avLst/>
          </a:prstGeom>
          <a:solidFill>
            <a:schemeClr val="accent1"/>
          </a:solidFill>
          <a:ln w="12700" cap="flat" cmpd="sng" algn="ctr">
            <a:solidFill>
              <a:schemeClr val="bg1"/>
            </a:solidFill>
            <a:prstDash val="solid"/>
            <a:round/>
            <a:headEnd type="none" w="med" len="med"/>
            <a:tailEnd type="triangle" w="med" len="med"/>
          </a:ln>
          <a:effectLst/>
        </p:spPr>
      </p:cxn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8</a:t>
            </a:fld>
            <a:endParaRPr lang="en-US" kern="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927100" y="1146175"/>
            <a:ext cx="6951663" cy="396875"/>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Since                  only has an       component, we can write    </a:t>
            </a:r>
          </a:p>
        </p:txBody>
      </p:sp>
      <p:graphicFrame>
        <p:nvGraphicFramePr>
          <p:cNvPr id="440323" name="Object 3"/>
          <p:cNvGraphicFramePr>
            <a:graphicFrameLocks noChangeAspect="1"/>
          </p:cNvGraphicFramePr>
          <p:nvPr/>
        </p:nvGraphicFramePr>
        <p:xfrm>
          <a:off x="1728788" y="1098550"/>
          <a:ext cx="1135062" cy="515938"/>
        </p:xfrm>
        <a:graphic>
          <a:graphicData uri="http://schemas.openxmlformats.org/presentationml/2006/ole">
            <p:oleObj spid="_x0000_s440323" name="Equation" r:id="rId4" imgW="558720" imgH="253800" progId="Equation.DSMT4">
              <p:embed/>
            </p:oleObj>
          </a:graphicData>
        </a:graphic>
      </p:graphicFrame>
      <p:graphicFrame>
        <p:nvGraphicFramePr>
          <p:cNvPr id="440324" name="Object 4"/>
          <p:cNvGraphicFramePr>
            <a:graphicFrameLocks noChangeAspect="1"/>
          </p:cNvGraphicFramePr>
          <p:nvPr/>
        </p:nvGraphicFramePr>
        <p:xfrm>
          <a:off x="4314825" y="1098550"/>
          <a:ext cx="273050" cy="438150"/>
        </p:xfrm>
        <a:graphic>
          <a:graphicData uri="http://schemas.openxmlformats.org/presentationml/2006/ole">
            <p:oleObj spid="_x0000_s440324" name="Equation" r:id="rId5" imgW="126720" imgH="203040" progId="Equation.DSMT4">
              <p:embed/>
            </p:oleObj>
          </a:graphicData>
        </a:graphic>
      </p:graphicFrame>
      <p:graphicFrame>
        <p:nvGraphicFramePr>
          <p:cNvPr id="440325" name="Object 5"/>
          <p:cNvGraphicFramePr>
            <a:graphicFrameLocks noChangeAspect="1"/>
          </p:cNvGraphicFramePr>
          <p:nvPr/>
        </p:nvGraphicFramePr>
        <p:xfrm>
          <a:off x="1898650" y="1920875"/>
          <a:ext cx="5356225" cy="546100"/>
        </p:xfrm>
        <a:graphic>
          <a:graphicData uri="http://schemas.openxmlformats.org/presentationml/2006/ole">
            <p:oleObj spid="_x0000_s440325" name="Equation" r:id="rId6" imgW="2489040" imgH="253800" progId="Equation.DSMT4">
              <p:embed/>
            </p:oleObj>
          </a:graphicData>
        </a:graphic>
      </p:graphicFrame>
      <p:sp>
        <p:nvSpPr>
          <p:cNvPr id="440326" name="Text Box 6"/>
          <p:cNvSpPr txBox="1">
            <a:spLocks noChangeArrowheads="1"/>
          </p:cNvSpPr>
          <p:nvPr/>
        </p:nvSpPr>
        <p:spPr bwMode="auto">
          <a:xfrm>
            <a:off x="1112838" y="2765425"/>
            <a:ext cx="919162"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440327" name="Object 7"/>
          <p:cNvGraphicFramePr>
            <a:graphicFrameLocks noChangeAspect="1"/>
          </p:cNvGraphicFramePr>
          <p:nvPr/>
        </p:nvGraphicFramePr>
        <p:xfrm>
          <a:off x="1954213" y="3182938"/>
          <a:ext cx="5037137" cy="635000"/>
        </p:xfrm>
        <a:graphic>
          <a:graphicData uri="http://schemas.openxmlformats.org/presentationml/2006/ole">
            <p:oleObj spid="_x0000_s440327" name="Equation" r:id="rId7" imgW="2019240" imgH="253800" progId="Equation.DSMT4">
              <p:embed/>
            </p:oleObj>
          </a:graphicData>
        </a:graphic>
      </p:graphicFrame>
      <p:sp>
        <p:nvSpPr>
          <p:cNvPr id="440328" name="Text Box 8"/>
          <p:cNvSpPr txBox="1">
            <a:spLocks noChangeArrowheads="1"/>
          </p:cNvSpPr>
          <p:nvPr/>
        </p:nvSpPr>
        <p:spPr bwMode="auto">
          <a:xfrm>
            <a:off x="887413" y="4368800"/>
            <a:ext cx="5219700" cy="457200"/>
          </a:xfrm>
          <a:prstGeom prst="rect">
            <a:avLst/>
          </a:prstGeom>
          <a:noFill/>
          <a:ln w="12700">
            <a:noFill/>
            <a:miter lim="800000"/>
            <a:headEnd type="none" w="sm" len="sm"/>
            <a:tailEnd type="none" w="sm" len="sm"/>
          </a:ln>
          <a:effectLst/>
        </p:spPr>
        <p:txBody>
          <a:bodyPr wrap="none">
            <a:spAutoFit/>
          </a:bodyPr>
          <a:lstStyle/>
          <a:p>
            <a:r>
              <a:rPr lang="en-US" sz="2000" dirty="0">
                <a:solidFill>
                  <a:schemeClr val="bg1"/>
                </a:solidFill>
              </a:rPr>
              <a:t>Therefore, summing all the </a:t>
            </a:r>
            <a:r>
              <a:rPr lang="en-US" sz="2400" i="1" dirty="0">
                <a:solidFill>
                  <a:schemeClr val="bg1"/>
                </a:solidFill>
                <a:latin typeface="Times New Roman" pitchFamily="18" charset="0"/>
              </a:rPr>
              <a:t>dS</a:t>
            </a:r>
            <a:r>
              <a:rPr lang="en-US" sz="2000" i="1" dirty="0">
                <a:solidFill>
                  <a:schemeClr val="bg1"/>
                </a:solidFill>
                <a:latin typeface="Times New Roman" pitchFamily="18" charset="0"/>
              </a:rPr>
              <a:t> </a:t>
            </a:r>
            <a:r>
              <a:rPr lang="en-US" sz="2000" dirty="0">
                <a:solidFill>
                  <a:schemeClr val="bg1"/>
                </a:solidFill>
              </a:rPr>
              <a:t>contributions: </a:t>
            </a:r>
          </a:p>
        </p:txBody>
      </p:sp>
      <p:graphicFrame>
        <p:nvGraphicFramePr>
          <p:cNvPr id="440329" name="Object 9"/>
          <p:cNvGraphicFramePr>
            <a:graphicFrameLocks noChangeAspect="1"/>
          </p:cNvGraphicFramePr>
          <p:nvPr/>
        </p:nvGraphicFramePr>
        <p:xfrm>
          <a:off x="1889125" y="5019675"/>
          <a:ext cx="5330825" cy="1014413"/>
        </p:xfrm>
        <a:graphic>
          <a:graphicData uri="http://schemas.openxmlformats.org/presentationml/2006/ole">
            <p:oleObj spid="_x0000_s440329" name="Equation" r:id="rId8" imgW="2336760" imgH="444240" progId="Equation.DSMT4">
              <p:embed/>
            </p:oleObj>
          </a:graphicData>
        </a:graphic>
      </p:graphicFrame>
      <p:sp>
        <p:nvSpPr>
          <p:cNvPr id="440330" name="Text Box 10"/>
          <p:cNvSpPr txBox="1">
            <a:spLocks noChangeArrowheads="1"/>
          </p:cNvSpPr>
          <p:nvPr/>
        </p:nvSpPr>
        <p:spPr bwMode="auto">
          <a:xfrm>
            <a:off x="293688" y="187325"/>
            <a:ext cx="8637587"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Proof of Moving Surface Identity (cont.)</a:t>
            </a:r>
          </a:p>
        </p:txBody>
      </p:sp>
      <p:sp>
        <p:nvSpPr>
          <p:cNvPr id="13" name="Slide Number Placeholder 12"/>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80</a:t>
            </a:fld>
            <a:endParaRPr lang="en-US" kern="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3" name="Rectangle 9"/>
          <p:cNvSpPr>
            <a:spLocks noChangeArrowheads="1"/>
          </p:cNvSpPr>
          <p:nvPr/>
        </p:nvSpPr>
        <p:spPr bwMode="auto">
          <a:xfrm>
            <a:off x="1179513" y="5145088"/>
            <a:ext cx="6818312" cy="117157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a:t> </a:t>
            </a:r>
          </a:p>
        </p:txBody>
      </p:sp>
      <p:sp>
        <p:nvSpPr>
          <p:cNvPr id="441346" name="Text Box 2"/>
          <p:cNvSpPr txBox="1">
            <a:spLocks noChangeArrowheads="1"/>
          </p:cNvSpPr>
          <p:nvPr/>
        </p:nvSpPr>
        <p:spPr bwMode="auto">
          <a:xfrm>
            <a:off x="927100" y="1146175"/>
            <a:ext cx="1284288"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Therefore</a:t>
            </a:r>
          </a:p>
        </p:txBody>
      </p:sp>
      <p:graphicFrame>
        <p:nvGraphicFramePr>
          <p:cNvPr id="441347" name="Object 3"/>
          <p:cNvGraphicFramePr>
            <a:graphicFrameLocks noChangeAspect="1"/>
          </p:cNvGraphicFramePr>
          <p:nvPr/>
        </p:nvGraphicFramePr>
        <p:xfrm>
          <a:off x="1435100" y="1868488"/>
          <a:ext cx="6324600" cy="1114425"/>
        </p:xfrm>
        <a:graphic>
          <a:graphicData uri="http://schemas.openxmlformats.org/presentationml/2006/ole">
            <p:oleObj spid="_x0000_s441347" name="Equation" r:id="rId4" imgW="2666880" imgH="469800" progId="Equation.DSMT4">
              <p:embed/>
            </p:oleObj>
          </a:graphicData>
        </a:graphic>
      </p:graphicFrame>
      <p:graphicFrame>
        <p:nvGraphicFramePr>
          <p:cNvPr id="441348" name="Object 4"/>
          <p:cNvGraphicFramePr>
            <a:graphicFrameLocks noChangeAspect="1"/>
          </p:cNvGraphicFramePr>
          <p:nvPr/>
        </p:nvGraphicFramePr>
        <p:xfrm>
          <a:off x="2708275" y="3405188"/>
          <a:ext cx="3886200" cy="603250"/>
        </p:xfrm>
        <a:graphic>
          <a:graphicData uri="http://schemas.openxmlformats.org/presentationml/2006/ole">
            <p:oleObj spid="_x0000_s441348" name="Equation" r:id="rId5" imgW="1638000" imgH="253800" progId="Equation.DSMT4">
              <p:embed/>
            </p:oleObj>
          </a:graphicData>
        </a:graphic>
      </p:graphicFrame>
      <p:sp>
        <p:nvSpPr>
          <p:cNvPr id="441349" name="Text Box 5"/>
          <p:cNvSpPr txBox="1">
            <a:spLocks noChangeArrowheads="1"/>
          </p:cNvSpPr>
          <p:nvPr/>
        </p:nvSpPr>
        <p:spPr bwMode="auto">
          <a:xfrm>
            <a:off x="682625" y="3484563"/>
            <a:ext cx="1862138"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Vector identity:</a:t>
            </a:r>
          </a:p>
        </p:txBody>
      </p:sp>
      <p:sp>
        <p:nvSpPr>
          <p:cNvPr id="441350" name="Text Box 6"/>
          <p:cNvSpPr txBox="1">
            <a:spLocks noChangeArrowheads="1"/>
          </p:cNvSpPr>
          <p:nvPr/>
        </p:nvSpPr>
        <p:spPr bwMode="auto">
          <a:xfrm>
            <a:off x="809625" y="4710113"/>
            <a:ext cx="989013" cy="396875"/>
          </a:xfrm>
          <a:prstGeom prst="rect">
            <a:avLst/>
          </a:prstGeom>
          <a:noFill/>
          <a:ln w="12700">
            <a:noFill/>
            <a:miter lim="800000"/>
            <a:headEnd type="none" w="sm" len="sm"/>
            <a:tailEnd type="none" w="sm" len="sm"/>
          </a:ln>
          <a:effectLst/>
        </p:spPr>
        <p:txBody>
          <a:bodyPr wrap="none">
            <a:spAutoFit/>
          </a:bodyPr>
          <a:lstStyle/>
          <a:p>
            <a:r>
              <a:rPr lang="en-US" sz="2000">
                <a:solidFill>
                  <a:schemeClr val="bg1"/>
                </a:solidFill>
              </a:rPr>
              <a:t>Hence:</a:t>
            </a:r>
          </a:p>
        </p:txBody>
      </p:sp>
      <p:graphicFrame>
        <p:nvGraphicFramePr>
          <p:cNvPr id="441351" name="Object 7"/>
          <p:cNvGraphicFramePr>
            <a:graphicFrameLocks noChangeAspect="1"/>
          </p:cNvGraphicFramePr>
          <p:nvPr/>
        </p:nvGraphicFramePr>
        <p:xfrm>
          <a:off x="1479550" y="5240338"/>
          <a:ext cx="6324600" cy="1114425"/>
        </p:xfrm>
        <a:graphic>
          <a:graphicData uri="http://schemas.openxmlformats.org/presentationml/2006/ole">
            <p:oleObj spid="_x0000_s441351" name="Equation" r:id="rId6" imgW="2666880" imgH="469800" progId="Equation.DSMT4">
              <p:embed/>
            </p:oleObj>
          </a:graphicData>
        </a:graphic>
      </p:graphicFrame>
      <p:sp>
        <p:nvSpPr>
          <p:cNvPr id="441352" name="Text Box 8"/>
          <p:cNvSpPr txBox="1">
            <a:spLocks noChangeArrowheads="1"/>
          </p:cNvSpPr>
          <p:nvPr/>
        </p:nvSpPr>
        <p:spPr bwMode="auto">
          <a:xfrm>
            <a:off x="293688" y="187325"/>
            <a:ext cx="8637587"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Proof of Moving Surface Identity (cont.)</a:t>
            </a:r>
          </a:p>
        </p:txBody>
      </p:sp>
      <p:sp>
        <p:nvSpPr>
          <p:cNvPr id="12" name="Slide Number Placeholder 11"/>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81</a:t>
            </a:fld>
            <a:endParaRPr lang="en-US" kern="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Text Box 3"/>
          <p:cNvSpPr txBox="1">
            <a:spLocks noChangeArrowheads="1"/>
          </p:cNvSpPr>
          <p:nvPr/>
        </p:nvSpPr>
        <p:spPr bwMode="auto">
          <a:xfrm>
            <a:off x="544513" y="1882775"/>
            <a:ext cx="8308975" cy="3293209"/>
          </a:xfrm>
          <a:prstGeom prst="rect">
            <a:avLst/>
          </a:prstGeom>
          <a:noFill/>
          <a:ln w="12700">
            <a:noFill/>
            <a:miter lim="800000"/>
            <a:headEnd type="none" w="sm" len="sm"/>
            <a:tailEnd type="none" w="sm" len="sm"/>
          </a:ln>
          <a:effectLst/>
        </p:spPr>
        <p:txBody>
          <a:bodyPr>
            <a:spAutoFit/>
          </a:bodyPr>
          <a:lstStyle/>
          <a:p>
            <a:r>
              <a:rPr lang="en-US" sz="2400" dirty="0">
                <a:solidFill>
                  <a:schemeClr val="bg1"/>
                </a:solidFill>
              </a:rPr>
              <a:t>Notes:</a:t>
            </a:r>
          </a:p>
          <a:p>
            <a:endParaRPr lang="en-US" sz="2400" dirty="0">
              <a:solidFill>
                <a:schemeClr val="bg1"/>
              </a:solidFill>
            </a:endParaRPr>
          </a:p>
          <a:p>
            <a:pPr marL="231775" indent="-231775">
              <a:buFont typeface="Wingdings" pitchFamily="2" charset="2"/>
              <a:buChar char="§"/>
            </a:pPr>
            <a:r>
              <a:rPr lang="en-US" sz="2000" dirty="0" smtClean="0">
                <a:solidFill>
                  <a:schemeClr val="bg2"/>
                </a:solidFill>
              </a:rPr>
              <a:t>If </a:t>
            </a:r>
            <a:r>
              <a:rPr lang="en-US" sz="2000" dirty="0">
                <a:solidFill>
                  <a:schemeClr val="bg2"/>
                </a:solidFill>
              </a:rPr>
              <a:t>the surface </a:t>
            </a:r>
            <a:r>
              <a:rPr lang="en-US" sz="2000" i="1" dirty="0">
                <a:solidFill>
                  <a:schemeClr val="bg2"/>
                </a:solidFill>
                <a:latin typeface="Times New Roman" pitchFamily="18" charset="0"/>
              </a:rPr>
              <a:t>S</a:t>
            </a:r>
            <a:r>
              <a:rPr lang="en-US" sz="2000" dirty="0">
                <a:solidFill>
                  <a:schemeClr val="bg2"/>
                </a:solidFill>
              </a:rPr>
              <a:t> is non-planar, the result still holds, since the magnetic flux through any two surfaces that end on </a:t>
            </a:r>
            <a:r>
              <a:rPr lang="en-US" sz="2000" i="1" dirty="0">
                <a:solidFill>
                  <a:schemeClr val="bg2"/>
                </a:solidFill>
                <a:latin typeface="Times New Roman" pitchFamily="18" charset="0"/>
              </a:rPr>
              <a:t>C</a:t>
            </a:r>
            <a:r>
              <a:rPr lang="en-US" sz="2000" dirty="0">
                <a:solidFill>
                  <a:schemeClr val="bg2"/>
                </a:solidFill>
              </a:rPr>
              <a:t> must be the same, since the divergence of the magnetic field is zero (from the magnetic Gauss law). Hence, the surface can always be chosen as planar for the purposes of calculating the magnetic flux through the surface.  </a:t>
            </a:r>
            <a:endParaRPr lang="en-US" sz="2000" dirty="0" smtClean="0">
              <a:solidFill>
                <a:schemeClr val="bg2"/>
              </a:solidFill>
            </a:endParaRPr>
          </a:p>
          <a:p>
            <a:pPr marL="231775" indent="-231775"/>
            <a:endParaRPr lang="en-US" sz="2000" dirty="0" smtClean="0">
              <a:solidFill>
                <a:schemeClr val="bg2"/>
              </a:solidFill>
            </a:endParaRPr>
          </a:p>
          <a:p>
            <a:pPr marL="231775" indent="-231775">
              <a:buFont typeface="Wingdings" pitchFamily="2" charset="2"/>
              <a:buChar char="§"/>
            </a:pPr>
            <a:r>
              <a:rPr lang="en-US" sz="2000" dirty="0" smtClean="0">
                <a:solidFill>
                  <a:schemeClr val="bg2"/>
                </a:solidFill>
              </a:rPr>
              <a:t>The </a:t>
            </a:r>
            <a:r>
              <a:rPr lang="en-US" sz="2000" dirty="0">
                <a:solidFill>
                  <a:schemeClr val="bg2"/>
                </a:solidFill>
              </a:rPr>
              <a:t>identity can also be extended to the case where the contour </a:t>
            </a:r>
            <a:r>
              <a:rPr lang="en-US" sz="2000" i="1" dirty="0">
                <a:solidFill>
                  <a:schemeClr val="bg2"/>
                </a:solidFill>
                <a:latin typeface="Times New Roman" pitchFamily="18" charset="0"/>
              </a:rPr>
              <a:t>C</a:t>
            </a:r>
            <a:r>
              <a:rPr lang="en-US" sz="2000" dirty="0">
                <a:solidFill>
                  <a:schemeClr val="bg2"/>
                </a:solidFill>
              </a:rPr>
              <a:t> is </a:t>
            </a:r>
            <a:r>
              <a:rPr lang="en-US" sz="2000" dirty="0" err="1">
                <a:solidFill>
                  <a:schemeClr val="bg2"/>
                </a:solidFill>
              </a:rPr>
              <a:t>nonplanar</a:t>
            </a:r>
            <a:r>
              <a:rPr lang="en-US" sz="2000" dirty="0">
                <a:solidFill>
                  <a:schemeClr val="bg2"/>
                </a:solidFill>
              </a:rPr>
              <a:t>, but the proof is omitted here. </a:t>
            </a:r>
          </a:p>
        </p:txBody>
      </p:sp>
      <p:sp>
        <p:nvSpPr>
          <p:cNvPr id="450569" name="Text Box 9"/>
          <p:cNvSpPr txBox="1">
            <a:spLocks noChangeArrowheads="1"/>
          </p:cNvSpPr>
          <p:nvPr/>
        </p:nvSpPr>
        <p:spPr bwMode="auto">
          <a:xfrm>
            <a:off x="293688" y="187325"/>
            <a:ext cx="8637587" cy="641350"/>
          </a:xfrm>
          <a:prstGeom prst="rect">
            <a:avLst/>
          </a:prstGeom>
          <a:noFill/>
          <a:ln w="12700">
            <a:noFill/>
            <a:miter lim="800000"/>
            <a:headEnd type="none" w="sm" len="sm"/>
            <a:tailEnd type="none" w="sm" len="sm"/>
          </a:ln>
          <a:effectLst/>
        </p:spPr>
        <p:txBody>
          <a:bodyPr>
            <a:spAutoFit/>
          </a:bodyPr>
          <a:lstStyle/>
          <a:p>
            <a:pPr algn="ctr"/>
            <a:r>
              <a:rPr lang="en-US" sz="3600">
                <a:solidFill>
                  <a:srgbClr val="FF9933"/>
                </a:solidFill>
                <a:effectLst>
                  <a:outerShdw blurRad="38100" dist="38100" dir="2700000" algn="tl">
                    <a:srgbClr val="C0C0C0"/>
                  </a:outerShdw>
                </a:effectLst>
              </a:rPr>
              <a:t>Proof of Moving Surface Identity (cont.)</a:t>
            </a:r>
          </a:p>
        </p:txBody>
      </p:sp>
      <p:sp>
        <p:nvSpPr>
          <p:cNvPr id="6" name="Slide Number Placeholder 5"/>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82</a:t>
            </a:fld>
            <a:endParaRPr lang="en-US" kern="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7" name="Rectangle 27"/>
          <p:cNvSpPr>
            <a:spLocks noChangeArrowheads="1"/>
          </p:cNvSpPr>
          <p:nvPr/>
        </p:nvSpPr>
        <p:spPr bwMode="auto">
          <a:xfrm>
            <a:off x="4305300" y="3657600"/>
            <a:ext cx="4508500" cy="1993900"/>
          </a:xfrm>
          <a:prstGeom prst="rect">
            <a:avLst/>
          </a:prstGeom>
          <a:solidFill>
            <a:srgbClr val="DDDDDD"/>
          </a:solidFill>
          <a:ln w="12700" algn="ctr">
            <a:solidFill>
              <a:schemeClr val="tx1"/>
            </a:solidFill>
            <a:miter lim="800000"/>
            <a:headEnd type="none" w="sm" len="sm"/>
            <a:tailEnd type="none" w="sm" len="sm"/>
          </a:ln>
          <a:effectLst/>
        </p:spPr>
        <p:txBody>
          <a:bodyPr wrap="none" anchor="ctr"/>
          <a:lstStyle/>
          <a:p>
            <a:endParaRPr lang="en-US"/>
          </a:p>
        </p:txBody>
      </p:sp>
      <p:sp>
        <p:nvSpPr>
          <p:cNvPr id="430083" name="Text Box 3"/>
          <p:cNvSpPr txBox="1">
            <a:spLocks noChangeArrowheads="1"/>
          </p:cNvSpPr>
          <p:nvPr/>
        </p:nvSpPr>
        <p:spPr bwMode="auto">
          <a:xfrm>
            <a:off x="225363" y="0"/>
            <a:ext cx="8637587" cy="641350"/>
          </a:xfrm>
          <a:prstGeom prst="rect">
            <a:avLst/>
          </a:prstGeom>
          <a:noFill/>
          <a:ln w="12700">
            <a:noFill/>
            <a:miter lim="800000"/>
            <a:headEnd type="none" w="sm" len="sm"/>
            <a:tailEnd type="none" w="sm" len="sm"/>
          </a:ln>
          <a:effectLst/>
        </p:spPr>
        <p:txBody>
          <a:bodyPr>
            <a:spAutoFit/>
          </a:bodyPr>
          <a:lstStyle/>
          <a:p>
            <a:pPr algn="ctr"/>
            <a:r>
              <a:rPr lang="en-US" sz="3600" dirty="0">
                <a:solidFill>
                  <a:srgbClr val="FF9933"/>
                </a:solidFill>
                <a:effectLst>
                  <a:outerShdw blurRad="38100" dist="38100" dir="2700000" algn="tl">
                    <a:srgbClr val="C0C0C0"/>
                  </a:outerShdw>
                </a:effectLst>
              </a:rPr>
              <a:t>Integral Form of Continuity Equation</a:t>
            </a:r>
          </a:p>
        </p:txBody>
      </p:sp>
      <p:graphicFrame>
        <p:nvGraphicFramePr>
          <p:cNvPr id="430086" name="Object 6"/>
          <p:cNvGraphicFramePr>
            <a:graphicFrameLocks noChangeAspect="1"/>
          </p:cNvGraphicFramePr>
          <p:nvPr/>
        </p:nvGraphicFramePr>
        <p:xfrm>
          <a:off x="3021013" y="1011238"/>
          <a:ext cx="3529012" cy="1084262"/>
        </p:xfrm>
        <a:graphic>
          <a:graphicData uri="http://schemas.openxmlformats.org/presentationml/2006/ole">
            <p:oleObj spid="_x0000_s430086" name="Equation" r:id="rId4" imgW="1447560" imgH="444240" progId="Equation.DSMT4">
              <p:embed/>
            </p:oleObj>
          </a:graphicData>
        </a:graphic>
      </p:graphicFrame>
      <p:sp>
        <p:nvSpPr>
          <p:cNvPr id="430089" name="Text Box 9"/>
          <p:cNvSpPr txBox="1">
            <a:spLocks noChangeArrowheads="1"/>
          </p:cNvSpPr>
          <p:nvPr/>
        </p:nvSpPr>
        <p:spPr bwMode="auto">
          <a:xfrm>
            <a:off x="4868863" y="3135313"/>
            <a:ext cx="3424237" cy="396875"/>
          </a:xfrm>
          <a:prstGeom prst="rect">
            <a:avLst/>
          </a:prstGeom>
          <a:noFill/>
          <a:ln w="12700">
            <a:noFill/>
            <a:miter lim="800000"/>
            <a:headEnd type="none" w="sm" len="sm"/>
            <a:tailEnd type="none" w="sm" len="sm"/>
          </a:ln>
          <a:effectLst/>
        </p:spPr>
        <p:txBody>
          <a:bodyPr>
            <a:spAutoFit/>
          </a:bodyPr>
          <a:lstStyle/>
          <a:p>
            <a:r>
              <a:rPr lang="en-US" sz="2000">
                <a:solidFill>
                  <a:schemeClr val="bg1"/>
                </a:solidFill>
              </a:rPr>
              <a:t>Apply divergence theorem:</a:t>
            </a:r>
          </a:p>
        </p:txBody>
      </p:sp>
      <p:sp>
        <p:nvSpPr>
          <p:cNvPr id="430094" name="Freeform 14"/>
          <p:cNvSpPr>
            <a:spLocks/>
          </p:cNvSpPr>
          <p:nvPr/>
        </p:nvSpPr>
        <p:spPr bwMode="auto">
          <a:xfrm>
            <a:off x="500063" y="3298825"/>
            <a:ext cx="3170237" cy="2344738"/>
          </a:xfrm>
          <a:custGeom>
            <a:avLst/>
            <a:gdLst/>
            <a:ahLst/>
            <a:cxnLst>
              <a:cxn ang="0">
                <a:pos x="1845" y="226"/>
              </a:cxn>
              <a:cxn ang="0">
                <a:pos x="1989" y="474"/>
              </a:cxn>
              <a:cxn ang="0">
                <a:pos x="1797" y="706"/>
              </a:cxn>
              <a:cxn ang="0">
                <a:pos x="1373" y="802"/>
              </a:cxn>
              <a:cxn ang="0">
                <a:pos x="1269" y="954"/>
              </a:cxn>
              <a:cxn ang="0">
                <a:pos x="1517" y="1098"/>
              </a:cxn>
              <a:cxn ang="0">
                <a:pos x="1693" y="1314"/>
              </a:cxn>
              <a:cxn ang="0">
                <a:pos x="1437" y="1466"/>
              </a:cxn>
              <a:cxn ang="0">
                <a:pos x="757" y="1378"/>
              </a:cxn>
              <a:cxn ang="0">
                <a:pos x="261" y="1090"/>
              </a:cxn>
              <a:cxn ang="0">
                <a:pos x="29" y="738"/>
              </a:cxn>
              <a:cxn ang="0">
                <a:pos x="85" y="410"/>
              </a:cxn>
              <a:cxn ang="0">
                <a:pos x="379" y="143"/>
              </a:cxn>
              <a:cxn ang="0">
                <a:pos x="628" y="50"/>
              </a:cxn>
              <a:cxn ang="0">
                <a:pos x="951" y="4"/>
              </a:cxn>
              <a:cxn ang="0">
                <a:pos x="1305" y="24"/>
              </a:cxn>
              <a:cxn ang="0">
                <a:pos x="1701" y="146"/>
              </a:cxn>
              <a:cxn ang="0">
                <a:pos x="1837" y="226"/>
              </a:cxn>
            </a:cxnLst>
            <a:rect l="0" t="0" r="r" b="b"/>
            <a:pathLst>
              <a:path w="1997" h="1477">
                <a:moveTo>
                  <a:pt x="1845" y="226"/>
                </a:moveTo>
                <a:cubicBezTo>
                  <a:pt x="1869" y="267"/>
                  <a:pt x="1997" y="394"/>
                  <a:pt x="1989" y="474"/>
                </a:cubicBezTo>
                <a:cubicBezTo>
                  <a:pt x="1981" y="554"/>
                  <a:pt x="1900" y="651"/>
                  <a:pt x="1797" y="706"/>
                </a:cubicBezTo>
                <a:cubicBezTo>
                  <a:pt x="1694" y="761"/>
                  <a:pt x="1461" y="761"/>
                  <a:pt x="1373" y="802"/>
                </a:cubicBezTo>
                <a:cubicBezTo>
                  <a:pt x="1285" y="843"/>
                  <a:pt x="1245" y="905"/>
                  <a:pt x="1269" y="954"/>
                </a:cubicBezTo>
                <a:cubicBezTo>
                  <a:pt x="1293" y="1003"/>
                  <a:pt x="1446" y="1038"/>
                  <a:pt x="1517" y="1098"/>
                </a:cubicBezTo>
                <a:cubicBezTo>
                  <a:pt x="1588" y="1158"/>
                  <a:pt x="1706" y="1253"/>
                  <a:pt x="1693" y="1314"/>
                </a:cubicBezTo>
                <a:cubicBezTo>
                  <a:pt x="1680" y="1375"/>
                  <a:pt x="1593" y="1455"/>
                  <a:pt x="1437" y="1466"/>
                </a:cubicBezTo>
                <a:cubicBezTo>
                  <a:pt x="1281" y="1477"/>
                  <a:pt x="953" y="1441"/>
                  <a:pt x="757" y="1378"/>
                </a:cubicBezTo>
                <a:cubicBezTo>
                  <a:pt x="561" y="1315"/>
                  <a:pt x="382" y="1197"/>
                  <a:pt x="261" y="1090"/>
                </a:cubicBezTo>
                <a:cubicBezTo>
                  <a:pt x="140" y="983"/>
                  <a:pt x="58" y="851"/>
                  <a:pt x="29" y="738"/>
                </a:cubicBezTo>
                <a:cubicBezTo>
                  <a:pt x="0" y="625"/>
                  <a:pt x="27" y="509"/>
                  <a:pt x="85" y="410"/>
                </a:cubicBezTo>
                <a:cubicBezTo>
                  <a:pt x="143" y="311"/>
                  <a:pt x="289" y="203"/>
                  <a:pt x="379" y="143"/>
                </a:cubicBezTo>
                <a:cubicBezTo>
                  <a:pt x="469" y="83"/>
                  <a:pt x="533" y="73"/>
                  <a:pt x="628" y="50"/>
                </a:cubicBezTo>
                <a:cubicBezTo>
                  <a:pt x="724" y="27"/>
                  <a:pt x="838" y="9"/>
                  <a:pt x="951" y="4"/>
                </a:cubicBezTo>
                <a:cubicBezTo>
                  <a:pt x="1063" y="0"/>
                  <a:pt x="1180" y="0"/>
                  <a:pt x="1305" y="24"/>
                </a:cubicBezTo>
                <a:cubicBezTo>
                  <a:pt x="1430" y="48"/>
                  <a:pt x="1612" y="112"/>
                  <a:pt x="1701" y="146"/>
                </a:cubicBezTo>
                <a:cubicBezTo>
                  <a:pt x="1790" y="180"/>
                  <a:pt x="1809" y="209"/>
                  <a:pt x="1837" y="226"/>
                </a:cubicBezTo>
              </a:path>
            </a:pathLst>
          </a:custGeom>
          <a:solidFill>
            <a:srgbClr val="99CCFF">
              <a:alpha val="36000"/>
            </a:srgbClr>
          </a:solidFill>
          <a:ln w="28575" cap="flat" cmpd="sng">
            <a:solidFill>
              <a:schemeClr val="bg2"/>
            </a:solidFill>
            <a:prstDash val="solid"/>
            <a:round/>
            <a:headEnd type="none" w="sm" len="sm"/>
            <a:tailEnd type="none" w="sm" len="sm"/>
          </a:ln>
          <a:effectLst/>
        </p:spPr>
        <p:txBody>
          <a:bodyPr wrap="none"/>
          <a:lstStyle/>
          <a:p>
            <a:endParaRPr lang="en-US"/>
          </a:p>
        </p:txBody>
      </p:sp>
      <p:sp>
        <p:nvSpPr>
          <p:cNvPr id="430097" name="Rectangle 17"/>
          <p:cNvSpPr>
            <a:spLocks noChangeArrowheads="1"/>
          </p:cNvSpPr>
          <p:nvPr/>
        </p:nvSpPr>
        <p:spPr bwMode="auto">
          <a:xfrm>
            <a:off x="2168525" y="2813050"/>
            <a:ext cx="1303338"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S</a:t>
            </a:r>
            <a:r>
              <a:rPr lang="en-US" sz="2000" i="1">
                <a:solidFill>
                  <a:schemeClr val="bg2"/>
                </a:solidFill>
                <a:latin typeface="Times New Roman" pitchFamily="18" charset="0"/>
                <a:sym typeface="Symbol" pitchFamily="18" charset="2"/>
              </a:rPr>
              <a:t> </a:t>
            </a:r>
            <a:r>
              <a:rPr lang="en-US" sz="2000">
                <a:solidFill>
                  <a:schemeClr val="bg2"/>
                </a:solidFill>
                <a:sym typeface="Symbol" pitchFamily="18" charset="2"/>
              </a:rPr>
              <a:t>(closed)</a:t>
            </a:r>
            <a:endParaRPr lang="en-US" sz="2000" baseline="-25000">
              <a:solidFill>
                <a:schemeClr val="bg2"/>
              </a:solidFill>
            </a:endParaRPr>
          </a:p>
        </p:txBody>
      </p:sp>
      <p:sp>
        <p:nvSpPr>
          <p:cNvPr id="430098" name="Line 18"/>
          <p:cNvSpPr>
            <a:spLocks noChangeShapeType="1"/>
          </p:cNvSpPr>
          <p:nvPr/>
        </p:nvSpPr>
        <p:spPr bwMode="auto">
          <a:xfrm flipV="1">
            <a:off x="3267075" y="3673475"/>
            <a:ext cx="449263" cy="254000"/>
          </a:xfrm>
          <a:prstGeom prst="line">
            <a:avLst/>
          </a:prstGeom>
          <a:noFill/>
          <a:ln w="38100">
            <a:solidFill>
              <a:schemeClr val="bg2"/>
            </a:solidFill>
            <a:round/>
            <a:headEnd type="oval" w="med" len="med"/>
            <a:tailEnd type="triangle" w="med" len="med"/>
          </a:ln>
          <a:effectLst/>
        </p:spPr>
        <p:txBody>
          <a:bodyPr wrap="none"/>
          <a:lstStyle/>
          <a:p>
            <a:endParaRPr lang="en-US"/>
          </a:p>
        </p:txBody>
      </p:sp>
      <p:graphicFrame>
        <p:nvGraphicFramePr>
          <p:cNvPr id="430099" name="Object 19"/>
          <p:cNvGraphicFramePr>
            <a:graphicFrameLocks noChangeAspect="1"/>
          </p:cNvGraphicFramePr>
          <p:nvPr/>
        </p:nvGraphicFramePr>
        <p:xfrm>
          <a:off x="3754438" y="3657600"/>
          <a:ext cx="200025" cy="384175"/>
        </p:xfrm>
        <a:graphic>
          <a:graphicData uri="http://schemas.openxmlformats.org/presentationml/2006/ole">
            <p:oleObj spid="_x0000_s430099" name="Equation" r:id="rId5" imgW="126720" imgH="203040" progId="Equation.DSMT4">
              <p:embed/>
            </p:oleObj>
          </a:graphicData>
        </a:graphic>
      </p:graphicFrame>
      <p:sp>
        <p:nvSpPr>
          <p:cNvPr id="430100" name="Freeform 20"/>
          <p:cNvSpPr>
            <a:spLocks/>
          </p:cNvSpPr>
          <p:nvPr/>
        </p:nvSpPr>
        <p:spPr bwMode="auto">
          <a:xfrm rot="-300786">
            <a:off x="1119188" y="4165600"/>
            <a:ext cx="1949450" cy="206375"/>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430101" name="Freeform 21"/>
          <p:cNvSpPr>
            <a:spLocks/>
          </p:cNvSpPr>
          <p:nvPr/>
        </p:nvSpPr>
        <p:spPr bwMode="auto">
          <a:xfrm rot="-300786">
            <a:off x="1285875" y="3944938"/>
            <a:ext cx="1666875" cy="176212"/>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430102" name="Freeform 22"/>
          <p:cNvSpPr>
            <a:spLocks/>
          </p:cNvSpPr>
          <p:nvPr/>
        </p:nvSpPr>
        <p:spPr bwMode="auto">
          <a:xfrm rot="-300786">
            <a:off x="1454150" y="3563938"/>
            <a:ext cx="1239838" cy="12700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430103" name="Rectangle 23"/>
          <p:cNvSpPr>
            <a:spLocks noChangeArrowheads="1"/>
          </p:cNvSpPr>
          <p:nvPr/>
        </p:nvSpPr>
        <p:spPr bwMode="auto">
          <a:xfrm>
            <a:off x="1571625" y="4540250"/>
            <a:ext cx="369888" cy="457200"/>
          </a:xfrm>
          <a:prstGeom prst="rect">
            <a:avLst/>
          </a:prstGeom>
          <a:noFill/>
          <a:ln w="12700">
            <a:noFill/>
            <a:miter lim="800000"/>
            <a:headEnd type="none" w="sm" len="sm"/>
            <a:tailEnd type="none" w="sm" len="sm"/>
          </a:ln>
          <a:effectLst/>
        </p:spPr>
        <p:txBody>
          <a:bodyPr wrap="none">
            <a:spAutoFit/>
          </a:bodyPr>
          <a:lstStyle/>
          <a:p>
            <a:r>
              <a:rPr lang="en-US" sz="2400" i="1">
                <a:solidFill>
                  <a:schemeClr val="bg2"/>
                </a:solidFill>
                <a:latin typeface="Times New Roman" pitchFamily="18" charset="0"/>
                <a:sym typeface="Symbol" pitchFamily="18" charset="2"/>
              </a:rPr>
              <a:t>V</a:t>
            </a:r>
            <a:endParaRPr lang="en-US" sz="2000" baseline="-25000">
              <a:solidFill>
                <a:schemeClr val="bg2"/>
              </a:solidFill>
            </a:endParaRPr>
          </a:p>
        </p:txBody>
      </p:sp>
      <p:graphicFrame>
        <p:nvGraphicFramePr>
          <p:cNvPr id="430105" name="Object 25"/>
          <p:cNvGraphicFramePr>
            <a:graphicFrameLocks noChangeAspect="1"/>
          </p:cNvGraphicFramePr>
          <p:nvPr/>
        </p:nvGraphicFramePr>
        <p:xfrm>
          <a:off x="4470400" y="3894138"/>
          <a:ext cx="4016375" cy="1593850"/>
        </p:xfrm>
        <a:graphic>
          <a:graphicData uri="http://schemas.openxmlformats.org/presentationml/2006/ole">
            <p:oleObj spid="_x0000_s430105" name="Equation" r:id="rId6" imgW="1600200" imgH="634680" progId="Equation.DSMT4">
              <p:embed/>
            </p:oleObj>
          </a:graphicData>
        </a:graphic>
      </p:graphicFrame>
      <p:sp>
        <p:nvSpPr>
          <p:cNvPr id="430106" name="Freeform 26"/>
          <p:cNvSpPr>
            <a:spLocks/>
          </p:cNvSpPr>
          <p:nvPr/>
        </p:nvSpPr>
        <p:spPr bwMode="auto">
          <a:xfrm rot="-515132">
            <a:off x="2000250" y="5289550"/>
            <a:ext cx="928688" cy="152400"/>
          </a:xfrm>
          <a:custGeom>
            <a:avLst/>
            <a:gdLst/>
            <a:ahLst/>
            <a:cxnLst>
              <a:cxn ang="0">
                <a:pos x="20" y="8"/>
              </a:cxn>
              <a:cxn ang="0">
                <a:pos x="422" y="182"/>
              </a:cxn>
              <a:cxn ang="0">
                <a:pos x="1208" y="219"/>
              </a:cxn>
              <a:cxn ang="0">
                <a:pos x="541" y="136"/>
              </a:cxn>
              <a:cxn ang="0">
                <a:pos x="20" y="8"/>
              </a:cxn>
            </a:cxnLst>
            <a:rect l="0" t="0" r="r" b="b"/>
            <a:pathLst>
              <a:path w="1228" h="227">
                <a:moveTo>
                  <a:pt x="20" y="8"/>
                </a:moveTo>
                <a:cubicBezTo>
                  <a:pt x="0" y="16"/>
                  <a:pt x="224" y="147"/>
                  <a:pt x="422" y="182"/>
                </a:cubicBezTo>
                <a:cubicBezTo>
                  <a:pt x="620" y="217"/>
                  <a:pt x="1188" y="227"/>
                  <a:pt x="1208" y="219"/>
                </a:cubicBezTo>
                <a:cubicBezTo>
                  <a:pt x="1228" y="211"/>
                  <a:pt x="741" y="170"/>
                  <a:pt x="541" y="136"/>
                </a:cubicBezTo>
                <a:cubicBezTo>
                  <a:pt x="341" y="102"/>
                  <a:pt x="40" y="0"/>
                  <a:pt x="20" y="8"/>
                </a:cubicBezTo>
                <a:close/>
              </a:path>
            </a:pathLst>
          </a:custGeom>
          <a:solidFill>
            <a:schemeClr val="tx1"/>
          </a:solidFill>
          <a:ln w="12700" cap="flat" cmpd="sng">
            <a:solidFill>
              <a:schemeClr val="tx1"/>
            </a:solidFill>
            <a:prstDash val="solid"/>
            <a:round/>
            <a:headEnd type="none" w="sm" len="sm"/>
            <a:tailEnd type="none" w="sm" len="sm"/>
          </a:ln>
          <a:effectLst/>
        </p:spPr>
        <p:txBody>
          <a:bodyPr wrap="none"/>
          <a:lstStyle/>
          <a:p>
            <a:endParaRPr lang="en-US"/>
          </a:p>
        </p:txBody>
      </p:sp>
      <p:sp>
        <p:nvSpPr>
          <p:cNvPr id="18" name="Slide Number Placeholder 17"/>
          <p:cNvSpPr>
            <a:spLocks noGrp="1"/>
          </p:cNvSpPr>
          <p:nvPr>
            <p:ph type="sldNum" sz="quarter" idx="4"/>
          </p:nvPr>
        </p:nvSpPr>
        <p:spPr/>
        <p:txBody>
          <a:bodyPr/>
          <a:lstStyle/>
          <a:p>
            <a:pPr fontAlgn="auto">
              <a:spcBef>
                <a:spcPts val="0"/>
              </a:spcBef>
              <a:spcAft>
                <a:spcPts val="0"/>
              </a:spcAft>
              <a:defRPr/>
            </a:pPr>
            <a:fld id="{9EC8B01B-AB65-47F0-8B70-CE1F2A5F8BBE}" type="slidenum">
              <a:rPr lang="en-US" kern="0" smtClean="0"/>
              <a:pPr fontAlgn="auto">
                <a:spcBef>
                  <a:spcPts val="0"/>
                </a:spcBef>
                <a:spcAft>
                  <a:spcPts val="0"/>
                </a:spcAft>
                <a:defRPr/>
              </a:pPr>
              <a:t>9</a:t>
            </a:fld>
            <a:endParaRPr lang="en-US" kern="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15199</TotalTime>
  <Words>2801</Words>
  <Application>Microsoft Office PowerPoint</Application>
  <PresentationFormat>On-screen Show (4:3)</PresentationFormat>
  <Paragraphs>687</Paragraphs>
  <Slides>82</Slides>
  <Notes>82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0" baseType="lpstr">
      <vt:lpstr>Arial</vt:lpstr>
      <vt:lpstr>Times New Roman</vt:lpstr>
      <vt:lpstr>Symbol</vt:lpstr>
      <vt:lpstr>Wingdings</vt:lpstr>
      <vt:lpstr>Handscript SF</vt:lpstr>
      <vt:lpstr>Soaring</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Example Summary</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vector>
  </TitlesOfParts>
  <Company>UH ECE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1100 Introduction to Electrical and Computer Engineering</dc:title>
  <dc:creator>Len Trombetta, Dave Shattuck</dc:creator>
  <cp:lastModifiedBy>Reviewer</cp:lastModifiedBy>
  <cp:revision>1467</cp:revision>
  <cp:lastPrinted>1999-08-25T18:07:04Z</cp:lastPrinted>
  <dcterms:created xsi:type="dcterms:W3CDTF">1999-08-24T13:57:19Z</dcterms:created>
  <dcterms:modified xsi:type="dcterms:W3CDTF">2016-08-24T23:50:22Z</dcterms:modified>
</cp:coreProperties>
</file>