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5" r:id="rId1"/>
  </p:sldMasterIdLst>
  <p:notesMasterIdLst>
    <p:notesMasterId r:id="rId44"/>
  </p:notesMasterIdLst>
  <p:handoutMasterIdLst>
    <p:handoutMasterId r:id="rId45"/>
  </p:handoutMasterIdLst>
  <p:sldIdLst>
    <p:sldId id="276" r:id="rId2"/>
    <p:sldId id="312" r:id="rId3"/>
    <p:sldId id="387" r:id="rId4"/>
    <p:sldId id="345" r:id="rId5"/>
    <p:sldId id="346" r:id="rId6"/>
    <p:sldId id="364" r:id="rId7"/>
    <p:sldId id="347" r:id="rId8"/>
    <p:sldId id="348" r:id="rId9"/>
    <p:sldId id="349" r:id="rId10"/>
    <p:sldId id="350" r:id="rId11"/>
    <p:sldId id="366" r:id="rId12"/>
    <p:sldId id="365" r:id="rId13"/>
    <p:sldId id="352" r:id="rId14"/>
    <p:sldId id="353" r:id="rId15"/>
    <p:sldId id="354" r:id="rId16"/>
    <p:sldId id="355" r:id="rId17"/>
    <p:sldId id="356" r:id="rId18"/>
    <p:sldId id="382" r:id="rId19"/>
    <p:sldId id="386" r:id="rId20"/>
    <p:sldId id="383" r:id="rId21"/>
    <p:sldId id="385" r:id="rId22"/>
    <p:sldId id="384" r:id="rId23"/>
    <p:sldId id="357" r:id="rId24"/>
    <p:sldId id="358" r:id="rId25"/>
    <p:sldId id="359" r:id="rId26"/>
    <p:sldId id="360" r:id="rId27"/>
    <p:sldId id="361" r:id="rId28"/>
    <p:sldId id="362" r:id="rId29"/>
    <p:sldId id="363" r:id="rId30"/>
    <p:sldId id="369" r:id="rId31"/>
    <p:sldId id="380" r:id="rId32"/>
    <p:sldId id="381" r:id="rId33"/>
    <p:sldId id="370" r:id="rId34"/>
    <p:sldId id="371" r:id="rId35"/>
    <p:sldId id="372" r:id="rId36"/>
    <p:sldId id="373" r:id="rId37"/>
    <p:sldId id="374" r:id="rId38"/>
    <p:sldId id="375" r:id="rId39"/>
    <p:sldId id="376" r:id="rId40"/>
    <p:sldId id="377" r:id="rId41"/>
    <p:sldId id="378" r:id="rId42"/>
    <p:sldId id="379" r:id="rId43"/>
  </p:sldIdLst>
  <p:sldSz cx="9144000" cy="6858000" type="screen4x3"/>
  <p:notesSz cx="7315200" cy="9601200"/>
  <p:embeddedFontLst>
    <p:embeddedFont>
      <p:font typeface="Handscript SF" pitchFamily="2" charset="0"/>
      <p:regular r:id="rId46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33CC33"/>
    <a:srgbClr val="FF9933"/>
    <a:srgbClr val="0000CC"/>
    <a:srgbClr val="6699FF"/>
    <a:srgbClr val="969696"/>
    <a:srgbClr val="99FFCC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621" autoAdjust="0"/>
    <p:restoredTop sz="94667" autoAdjust="0"/>
  </p:normalViewPr>
  <p:slideViewPr>
    <p:cSldViewPr snapToGrid="0">
      <p:cViewPr>
        <p:scale>
          <a:sx n="80" d="100"/>
          <a:sy n="80" d="100"/>
        </p:scale>
        <p:origin x="-1860" y="-252"/>
      </p:cViewPr>
      <p:guideLst>
        <p:guide orient="horz" pos="2159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image" Target="../media/image45.wmf"/><Relationship Id="rId7" Type="http://schemas.openxmlformats.org/officeDocument/2006/relationships/image" Target="../media/image49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4" Type="http://schemas.openxmlformats.org/officeDocument/2006/relationships/image" Target="../media/image59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7.wmf"/><Relationship Id="rId1" Type="http://schemas.openxmlformats.org/officeDocument/2006/relationships/image" Target="../media/image66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4" Type="http://schemas.openxmlformats.org/officeDocument/2006/relationships/image" Target="../media/image76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8.wmf"/><Relationship Id="rId1" Type="http://schemas.openxmlformats.org/officeDocument/2006/relationships/image" Target="../media/image77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4" Type="http://schemas.openxmlformats.org/officeDocument/2006/relationships/image" Target="../media/image82.wmf"/></Relationships>
</file>

<file path=ppt/drawings/_rels/vmlDrawing26.v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3" Type="http://schemas.openxmlformats.org/officeDocument/2006/relationships/image" Target="../media/image85.wmf"/><Relationship Id="rId7" Type="http://schemas.openxmlformats.org/officeDocument/2006/relationships/image" Target="../media/image89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6" Type="http://schemas.openxmlformats.org/officeDocument/2006/relationships/image" Target="../media/image88.wmf"/><Relationship Id="rId5" Type="http://schemas.openxmlformats.org/officeDocument/2006/relationships/image" Target="../media/image87.wmf"/><Relationship Id="rId4" Type="http://schemas.openxmlformats.org/officeDocument/2006/relationships/image" Target="../media/image86.wmf"/><Relationship Id="rId9" Type="http://schemas.openxmlformats.org/officeDocument/2006/relationships/image" Target="../media/image91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98.wmf"/><Relationship Id="rId1" Type="http://schemas.openxmlformats.org/officeDocument/2006/relationships/image" Target="../media/image97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4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wmf"/><Relationship Id="rId2" Type="http://schemas.openxmlformats.org/officeDocument/2006/relationships/image" Target="../media/image102.wmf"/><Relationship Id="rId1" Type="http://schemas.openxmlformats.org/officeDocument/2006/relationships/image" Target="../media/image101.wmf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5.wmf"/><Relationship Id="rId1" Type="http://schemas.openxmlformats.org/officeDocument/2006/relationships/image" Target="../media/image104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wmf"/><Relationship Id="rId2" Type="http://schemas.openxmlformats.org/officeDocument/2006/relationships/image" Target="../media/image107.wmf"/><Relationship Id="rId1" Type="http://schemas.openxmlformats.org/officeDocument/2006/relationships/image" Target="../media/image106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wmf"/><Relationship Id="rId2" Type="http://schemas.openxmlformats.org/officeDocument/2006/relationships/image" Target="../media/image110.wmf"/><Relationship Id="rId1" Type="http://schemas.openxmlformats.org/officeDocument/2006/relationships/image" Target="../media/image109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wmf"/><Relationship Id="rId2" Type="http://schemas.openxmlformats.org/officeDocument/2006/relationships/image" Target="../media/image113.wmf"/><Relationship Id="rId1" Type="http://schemas.openxmlformats.org/officeDocument/2006/relationships/image" Target="../media/image112.w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5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9.wmf"/><Relationship Id="rId7" Type="http://schemas.openxmlformats.org/officeDocument/2006/relationships/image" Target="../media/image123.wmf"/><Relationship Id="rId2" Type="http://schemas.openxmlformats.org/officeDocument/2006/relationships/image" Target="../media/image118.wmf"/><Relationship Id="rId1" Type="http://schemas.openxmlformats.org/officeDocument/2006/relationships/image" Target="../media/image117.wmf"/><Relationship Id="rId6" Type="http://schemas.openxmlformats.org/officeDocument/2006/relationships/image" Target="../media/image122.wmf"/><Relationship Id="rId5" Type="http://schemas.openxmlformats.org/officeDocument/2006/relationships/image" Target="../media/image121.wmf"/><Relationship Id="rId4" Type="http://schemas.openxmlformats.org/officeDocument/2006/relationships/image" Target="../media/image120.wmf"/></Relationships>
</file>

<file path=ppt/drawings/_rels/vmlDrawing3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1.wmf"/><Relationship Id="rId3" Type="http://schemas.openxmlformats.org/officeDocument/2006/relationships/image" Target="../media/image126.wmf"/><Relationship Id="rId7" Type="http://schemas.openxmlformats.org/officeDocument/2006/relationships/image" Target="../media/image130.wmf"/><Relationship Id="rId2" Type="http://schemas.openxmlformats.org/officeDocument/2006/relationships/image" Target="../media/image125.wmf"/><Relationship Id="rId1" Type="http://schemas.openxmlformats.org/officeDocument/2006/relationships/image" Target="../media/image124.wmf"/><Relationship Id="rId6" Type="http://schemas.openxmlformats.org/officeDocument/2006/relationships/image" Target="../media/image129.wmf"/><Relationship Id="rId11" Type="http://schemas.openxmlformats.org/officeDocument/2006/relationships/image" Target="../media/image134.wmf"/><Relationship Id="rId5" Type="http://schemas.openxmlformats.org/officeDocument/2006/relationships/image" Target="../media/image128.wmf"/><Relationship Id="rId10" Type="http://schemas.openxmlformats.org/officeDocument/2006/relationships/image" Target="../media/image133.wmf"/><Relationship Id="rId4" Type="http://schemas.openxmlformats.org/officeDocument/2006/relationships/image" Target="../media/image127.wmf"/><Relationship Id="rId9" Type="http://schemas.openxmlformats.org/officeDocument/2006/relationships/image" Target="../media/image13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F13C69DA-7B99-4119-AE91-7662FC09C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5EDD303D-A2D2-475C-B958-6EB3C89F50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33F1D-0F49-4529-9E02-4E0AA0D6B41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10B017-8CBE-4B1E-9C03-91FDA0C5407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8B5959-8E29-4229-A2D4-0963D6F6A4E2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BED733-635C-4D48-9E8E-80AE2E4A911D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D13B29-C5B2-4588-A3EC-963A0A66FC6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AA2B67-9D05-4113-B694-DA7A1F4CAEAC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1B3EB1-7C67-4F71-A183-744EB258BF96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23CFE6-960B-47C1-BB72-7C04833D31A0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CA1D75-89AE-4108-AC0F-9CA94BAA8F82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D9BAA0-3C49-411E-B69C-9F6BF02A9AA1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D9BAA0-3C49-411E-B69C-9F6BF02A9AA1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1D7B55-C556-4206-8427-61066DA5EDA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D9BAA0-3C49-411E-B69C-9F6BF02A9AA1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D9BAA0-3C49-411E-B69C-9F6BF02A9AA1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D9BAA0-3C49-411E-B69C-9F6BF02A9AA1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08DC8D-9870-400B-950A-EA4FCFD3D8E3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6C49DB-AA17-4FDF-9962-FAD6B445B76D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0BBC05-B5F5-4C2D-9E49-CC83CFEE8979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91E8D9-427F-42BC-B826-8EB4586208C8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B0CCDC-4FA9-41BA-AA6D-303CE1E5AC4E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A42F58-E136-4943-A2EF-2F69F662D8DB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C99E98-383E-4378-8340-BE852EE0147F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1D7B55-C556-4206-8427-61066DA5EDA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5DC679-7FD6-44FB-872A-E6C322099AEA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070402-38C5-4691-AD8A-97B10D579019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F58A5F-6162-42F6-92E3-B52664A21B25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CCC744-780B-483B-BE98-59F842D97677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2FDC18-7503-46F4-AC31-D7EF4B9C05A5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FBCCE8-7C2E-4A0E-83EB-FE2D11B5173E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F333F9-2570-4662-BDAD-B66256FDFA82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C1D88E-31CC-4C37-80F2-3276E9637456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DE495D-44E9-4F90-8192-750F8CB077E1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F02159-9E28-4D28-BB01-C8C04CBCCD43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634931-DCB9-41E4-99D1-EDF06F73B35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F5CC53-9A16-4432-81E2-37C98A3EA902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9A3AA8-93DD-4A14-87D5-9FB088315717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616F9C-7206-4D2B-98D9-3BB2B8259BE3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4E1846-A726-460F-AC5A-1FF8F7FBBAB8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CE17A8-5799-4137-940D-4CBB9B5F1B6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702F4F-A54B-4E24-AE2A-F1F25F8B9B2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B08A8D-07F4-40B3-8D76-1B3C0EF5A02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EC509F-B43D-4EAA-B6C6-19683AC38CA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997700" y="64706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72C59E67-EAD7-445C-B30E-6F3DEB75A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997700" y="64706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72C59E67-EAD7-445C-B30E-6F3DEB75A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997700" y="64706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72C59E67-EAD7-445C-B30E-6F3DEB75A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7.bin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6.bin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5.bin"/><Relationship Id="rId9" Type="http://schemas.openxmlformats.org/officeDocument/2006/relationships/oleObject" Target="../embeddings/oleObject5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5.bin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59.bin"/><Relationship Id="rId5" Type="http://schemas.openxmlformats.org/officeDocument/2006/relationships/oleObject" Target="../embeddings/oleObject58.bin"/><Relationship Id="rId4" Type="http://schemas.openxmlformats.org/officeDocument/2006/relationships/oleObject" Target="../embeddings/oleObject57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6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6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64.bin"/><Relationship Id="rId4" Type="http://schemas.openxmlformats.org/officeDocument/2006/relationships/oleObject" Target="../embeddings/oleObject6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66.bin"/><Relationship Id="rId4" Type="http://schemas.openxmlformats.org/officeDocument/2006/relationships/oleObject" Target="../embeddings/oleObject65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1.bin"/><Relationship Id="rId3" Type="http://schemas.openxmlformats.org/officeDocument/2006/relationships/notesSlide" Target="../notesSlides/notesSlide25.xml"/><Relationship Id="rId7" Type="http://schemas.openxmlformats.org/officeDocument/2006/relationships/oleObject" Target="../embeddings/oleObject7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69.bin"/><Relationship Id="rId5" Type="http://schemas.openxmlformats.org/officeDocument/2006/relationships/oleObject" Target="../embeddings/oleObject68.bin"/><Relationship Id="rId4" Type="http://schemas.openxmlformats.org/officeDocument/2006/relationships/oleObject" Target="../embeddings/oleObject67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7" Type="http://schemas.openxmlformats.org/officeDocument/2006/relationships/oleObject" Target="../embeddings/oleObject7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74.bin"/><Relationship Id="rId5" Type="http://schemas.openxmlformats.org/officeDocument/2006/relationships/oleObject" Target="../embeddings/oleObject73.bin"/><Relationship Id="rId4" Type="http://schemas.openxmlformats.org/officeDocument/2006/relationships/oleObject" Target="../embeddings/oleObject72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77.bin"/><Relationship Id="rId4" Type="http://schemas.openxmlformats.org/officeDocument/2006/relationships/oleObject" Target="../embeddings/oleObject76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7" Type="http://schemas.openxmlformats.org/officeDocument/2006/relationships/oleObject" Target="../embeddings/oleObject8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80.bin"/><Relationship Id="rId5" Type="http://schemas.openxmlformats.org/officeDocument/2006/relationships/oleObject" Target="../embeddings/oleObject79.bin"/><Relationship Id="rId4" Type="http://schemas.openxmlformats.org/officeDocument/2006/relationships/oleObject" Target="../embeddings/oleObject78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6.bin"/><Relationship Id="rId3" Type="http://schemas.openxmlformats.org/officeDocument/2006/relationships/notesSlide" Target="../notesSlides/notesSlide29.xml"/><Relationship Id="rId7" Type="http://schemas.openxmlformats.org/officeDocument/2006/relationships/oleObject" Target="../embeddings/oleObject85.bin"/><Relationship Id="rId12" Type="http://schemas.openxmlformats.org/officeDocument/2006/relationships/oleObject" Target="../embeddings/oleObject9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84.bin"/><Relationship Id="rId11" Type="http://schemas.openxmlformats.org/officeDocument/2006/relationships/oleObject" Target="../embeddings/oleObject89.bin"/><Relationship Id="rId5" Type="http://schemas.openxmlformats.org/officeDocument/2006/relationships/oleObject" Target="../embeddings/oleObject83.bin"/><Relationship Id="rId10" Type="http://schemas.openxmlformats.org/officeDocument/2006/relationships/oleObject" Target="../embeddings/oleObject88.bin"/><Relationship Id="rId4" Type="http://schemas.openxmlformats.org/officeDocument/2006/relationships/oleObject" Target="../embeddings/oleObject82.bin"/><Relationship Id="rId9" Type="http://schemas.openxmlformats.org/officeDocument/2006/relationships/oleObject" Target="../embeddings/oleObject8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3.bin"/><Relationship Id="rId3" Type="http://schemas.openxmlformats.org/officeDocument/2006/relationships/notesSlide" Target="../notesSlides/notesSlide30.xml"/><Relationship Id="rId7" Type="http://schemas.openxmlformats.org/officeDocument/2006/relationships/oleObject" Target="../embeddings/oleObject9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91.bin"/><Relationship Id="rId5" Type="http://schemas.openxmlformats.org/officeDocument/2006/relationships/image" Target="../media/image95.png"/><Relationship Id="rId4" Type="http://schemas.openxmlformats.org/officeDocument/2006/relationships/hyperlink" Target="http://en.wikipedia.org/wiki/Image:Dielectric_responses.svg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95.bin"/><Relationship Id="rId5" Type="http://schemas.openxmlformats.org/officeDocument/2006/relationships/oleObject" Target="../embeddings/oleObject94.bin"/><Relationship Id="rId4" Type="http://schemas.openxmlformats.org/officeDocument/2006/relationships/image" Target="../media/image99.jpe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9.vml"/><Relationship Id="rId4" Type="http://schemas.openxmlformats.org/officeDocument/2006/relationships/oleObject" Target="../embeddings/oleObject96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99.bin"/><Relationship Id="rId5" Type="http://schemas.openxmlformats.org/officeDocument/2006/relationships/oleObject" Target="../embeddings/oleObject98.bin"/><Relationship Id="rId4" Type="http://schemas.openxmlformats.org/officeDocument/2006/relationships/oleObject" Target="../embeddings/oleObject97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1.vml"/><Relationship Id="rId5" Type="http://schemas.openxmlformats.org/officeDocument/2006/relationships/oleObject" Target="../embeddings/oleObject101.bin"/><Relationship Id="rId4" Type="http://schemas.openxmlformats.org/officeDocument/2006/relationships/oleObject" Target="../embeddings/oleObject100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04.bin"/><Relationship Id="rId5" Type="http://schemas.openxmlformats.org/officeDocument/2006/relationships/oleObject" Target="../embeddings/oleObject103.bin"/><Relationship Id="rId4" Type="http://schemas.openxmlformats.org/officeDocument/2006/relationships/oleObject" Target="../embeddings/oleObject102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07.bin"/><Relationship Id="rId5" Type="http://schemas.openxmlformats.org/officeDocument/2006/relationships/oleObject" Target="../embeddings/oleObject106.bin"/><Relationship Id="rId4" Type="http://schemas.openxmlformats.org/officeDocument/2006/relationships/oleObject" Target="../embeddings/oleObject105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110.bin"/><Relationship Id="rId5" Type="http://schemas.openxmlformats.org/officeDocument/2006/relationships/oleObject" Target="../embeddings/oleObject109.bin"/><Relationship Id="rId4" Type="http://schemas.openxmlformats.org/officeDocument/2006/relationships/oleObject" Target="../embeddings/oleObject10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5.vml"/><Relationship Id="rId5" Type="http://schemas.openxmlformats.org/officeDocument/2006/relationships/oleObject" Target="../embeddings/oleObject111.bin"/><Relationship Id="rId4" Type="http://schemas.openxmlformats.org/officeDocument/2006/relationships/image" Target="../media/image116.pn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6.bin"/><Relationship Id="rId3" Type="http://schemas.openxmlformats.org/officeDocument/2006/relationships/notesSlide" Target="../notesSlides/notesSlide41.xml"/><Relationship Id="rId7" Type="http://schemas.openxmlformats.org/officeDocument/2006/relationships/oleObject" Target="../embeddings/oleObject11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114.bin"/><Relationship Id="rId5" Type="http://schemas.openxmlformats.org/officeDocument/2006/relationships/oleObject" Target="../embeddings/oleObject113.bin"/><Relationship Id="rId10" Type="http://schemas.openxmlformats.org/officeDocument/2006/relationships/oleObject" Target="../embeddings/oleObject118.bin"/><Relationship Id="rId4" Type="http://schemas.openxmlformats.org/officeDocument/2006/relationships/oleObject" Target="../embeddings/oleObject112.bin"/><Relationship Id="rId9" Type="http://schemas.openxmlformats.org/officeDocument/2006/relationships/oleObject" Target="../embeddings/oleObject117.bin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3.bin"/><Relationship Id="rId13" Type="http://schemas.openxmlformats.org/officeDocument/2006/relationships/oleObject" Target="../embeddings/oleObject128.bin"/><Relationship Id="rId3" Type="http://schemas.openxmlformats.org/officeDocument/2006/relationships/notesSlide" Target="../notesSlides/notesSlide42.xml"/><Relationship Id="rId7" Type="http://schemas.openxmlformats.org/officeDocument/2006/relationships/oleObject" Target="../embeddings/oleObject122.bin"/><Relationship Id="rId12" Type="http://schemas.openxmlformats.org/officeDocument/2006/relationships/oleObject" Target="../embeddings/oleObject12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121.bin"/><Relationship Id="rId11" Type="http://schemas.openxmlformats.org/officeDocument/2006/relationships/oleObject" Target="../embeddings/oleObject126.bin"/><Relationship Id="rId5" Type="http://schemas.openxmlformats.org/officeDocument/2006/relationships/oleObject" Target="../embeddings/oleObject120.bin"/><Relationship Id="rId10" Type="http://schemas.openxmlformats.org/officeDocument/2006/relationships/oleObject" Target="../embeddings/oleObject125.bin"/><Relationship Id="rId4" Type="http://schemas.openxmlformats.org/officeDocument/2006/relationships/oleObject" Target="../embeddings/oleObject119.bin"/><Relationship Id="rId9" Type="http://schemas.openxmlformats.org/officeDocument/2006/relationships/oleObject" Target="../embeddings/oleObject124.bin"/><Relationship Id="rId14" Type="http://schemas.openxmlformats.org/officeDocument/2006/relationships/oleObject" Target="../embeddings/oleObject12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171825" y="2449513"/>
            <a:ext cx="2765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dirty="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000" dirty="0">
                <a:solidFill>
                  <a:schemeClr val="bg2"/>
                </a:solidFill>
              </a:rPr>
              <a:t>Dept. of ECE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3844731" y="1827213"/>
            <a:ext cx="14847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2"/>
                </a:solidFill>
              </a:rPr>
              <a:t>Fall </a:t>
            </a:r>
            <a:r>
              <a:rPr lang="en-US" sz="2400" b="1" dirty="0" smtClean="0">
                <a:solidFill>
                  <a:schemeClr val="bg2"/>
                </a:solidFill>
              </a:rPr>
              <a:t>2016</a:t>
            </a:r>
            <a:endParaRPr lang="en-US" sz="3200" dirty="0">
              <a:solidFill>
                <a:schemeClr val="bg2"/>
              </a:solidFill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5105400" y="472440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>
                <a:solidFill>
                  <a:schemeClr val="bg1"/>
                </a:solidFill>
              </a:rPr>
              <a:t>Notes 4</a:t>
            </a:r>
          </a:p>
        </p:txBody>
      </p:sp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1063625" y="360363"/>
            <a:ext cx="711835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6340</a:t>
            </a:r>
          </a:p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Intermediate EM Waves</a:t>
            </a:r>
          </a:p>
        </p:txBody>
      </p:sp>
      <p:pic>
        <p:nvPicPr>
          <p:cNvPr id="8" name="Picture 7" descr="E:\My Documents\Classes\6340\Images\Maxwell cup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3569" y="3881169"/>
            <a:ext cx="2651662" cy="2651662"/>
          </a:xfrm>
          <a:prstGeom prst="rect">
            <a:avLst/>
          </a:prstGeom>
          <a:noFill/>
        </p:spPr>
      </p:pic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C59E67-EAD7-445C-B30E-6F3DEB75A39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569913" y="3221038"/>
            <a:ext cx="34115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Denote the time constant as:</a:t>
            </a:r>
          </a:p>
        </p:txBody>
      </p:sp>
      <p:graphicFrame>
        <p:nvGraphicFramePr>
          <p:cNvPr id="8194" name="Object 11"/>
          <p:cNvGraphicFramePr>
            <a:graphicFrameLocks noChangeAspect="1"/>
          </p:cNvGraphicFramePr>
          <p:nvPr/>
        </p:nvGraphicFramePr>
        <p:xfrm>
          <a:off x="2070100" y="898525"/>
          <a:ext cx="4751388" cy="1804988"/>
        </p:xfrm>
        <a:graphic>
          <a:graphicData uri="http://schemas.openxmlformats.org/presentationml/2006/ole">
            <p:oleObj spid="_x0000_s8194" name="Equation" r:id="rId4" imgW="2273040" imgH="863280" progId="Equation.DSMT4">
              <p:embed/>
            </p:oleObj>
          </a:graphicData>
        </a:graphic>
      </p:graphicFrame>
      <p:graphicFrame>
        <p:nvGraphicFramePr>
          <p:cNvPr id="8195" name="Object 12"/>
          <p:cNvGraphicFramePr>
            <a:graphicFrameLocks noChangeAspect="1"/>
          </p:cNvGraphicFramePr>
          <p:nvPr/>
        </p:nvGraphicFramePr>
        <p:xfrm>
          <a:off x="4210050" y="2936875"/>
          <a:ext cx="923925" cy="989013"/>
        </p:xfrm>
        <a:graphic>
          <a:graphicData uri="http://schemas.openxmlformats.org/presentationml/2006/ole">
            <p:oleObj spid="_x0000_s8195" name="Equation" r:id="rId5" imgW="368280" imgH="393480" progId="Equation.DSMT4">
              <p:embed/>
            </p:oleObj>
          </a:graphicData>
        </a:graphic>
      </p:graphicFrame>
      <p:graphicFrame>
        <p:nvGraphicFramePr>
          <p:cNvPr id="8196" name="Object 13"/>
          <p:cNvGraphicFramePr>
            <a:graphicFrameLocks noChangeAspect="1"/>
          </p:cNvGraphicFramePr>
          <p:nvPr/>
        </p:nvGraphicFramePr>
        <p:xfrm>
          <a:off x="4710113" y="3913188"/>
          <a:ext cx="3273425" cy="955675"/>
        </p:xfrm>
        <a:graphic>
          <a:graphicData uri="http://schemas.openxmlformats.org/presentationml/2006/ole">
            <p:oleObj spid="_x0000_s8196" name="Equation" r:id="rId6" imgW="1650960" imgH="482400" progId="Equation.DSMT4">
              <p:embed/>
            </p:oleObj>
          </a:graphicData>
        </a:graphic>
      </p:graphicFrame>
      <p:graphicFrame>
        <p:nvGraphicFramePr>
          <p:cNvPr id="8197" name="Object 14"/>
          <p:cNvGraphicFramePr>
            <a:graphicFrameLocks noChangeAspect="1"/>
          </p:cNvGraphicFramePr>
          <p:nvPr/>
        </p:nvGraphicFramePr>
        <p:xfrm>
          <a:off x="3281363" y="5387975"/>
          <a:ext cx="2370137" cy="1168400"/>
        </p:xfrm>
        <a:graphic>
          <a:graphicData uri="http://schemas.openxmlformats.org/presentationml/2006/ole">
            <p:oleObj spid="_x0000_s8197" name="Equation" r:id="rId7" imgW="927000" imgH="457200" progId="Equation.DSMT4">
              <p:embed/>
            </p:oleObj>
          </a:graphicData>
        </a:graphic>
      </p:graphicFrame>
      <p:sp>
        <p:nvSpPr>
          <p:cNvPr id="8199" name="Text Box 15"/>
          <p:cNvSpPr txBox="1">
            <a:spLocks noChangeArrowheads="1"/>
          </p:cNvSpPr>
          <p:nvPr/>
        </p:nvSpPr>
        <p:spPr bwMode="auto">
          <a:xfrm>
            <a:off x="258763" y="4211638"/>
            <a:ext cx="43068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Denote the zero-frequency value as:</a:t>
            </a:r>
          </a:p>
        </p:txBody>
      </p:sp>
      <p:sp>
        <p:nvSpPr>
          <p:cNvPr id="412688" name="Text Box 16"/>
          <p:cNvSpPr txBox="1">
            <a:spLocks noChangeArrowheads="1"/>
          </p:cNvSpPr>
          <p:nvPr/>
        </p:nvSpPr>
        <p:spPr bwMode="auto">
          <a:xfrm>
            <a:off x="1990725" y="0"/>
            <a:ext cx="491013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Debye Model (cont.)</a:t>
            </a:r>
          </a:p>
        </p:txBody>
      </p:sp>
      <p:sp>
        <p:nvSpPr>
          <p:cNvPr id="8201" name="Text Box 17"/>
          <p:cNvSpPr txBox="1">
            <a:spLocks noChangeArrowheads="1"/>
          </p:cNvSpPr>
          <p:nvPr/>
        </p:nvSpPr>
        <p:spPr bwMode="auto">
          <a:xfrm>
            <a:off x="6702425" y="5040313"/>
            <a:ext cx="16446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(real constant)</a:t>
            </a:r>
          </a:p>
        </p:txBody>
      </p:sp>
      <p:sp>
        <p:nvSpPr>
          <p:cNvPr id="8202" name="Text Box 1038"/>
          <p:cNvSpPr txBox="1">
            <a:spLocks noChangeArrowheads="1"/>
          </p:cNvSpPr>
          <p:nvPr/>
        </p:nvSpPr>
        <p:spPr bwMode="auto">
          <a:xfrm>
            <a:off x="1306513" y="5811838"/>
            <a:ext cx="17795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Then we have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C59E67-EAD7-445C-B30E-6F3DEB75A39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6"/>
          <p:cNvGraphicFramePr>
            <a:graphicFrameLocks noChangeAspect="1"/>
          </p:cNvGraphicFramePr>
          <p:nvPr/>
        </p:nvGraphicFramePr>
        <p:xfrm>
          <a:off x="3144838" y="1196975"/>
          <a:ext cx="2370137" cy="1168400"/>
        </p:xfrm>
        <a:graphic>
          <a:graphicData uri="http://schemas.openxmlformats.org/presentationml/2006/ole">
            <p:oleObj spid="_x0000_s9218" name="Equation" r:id="rId4" imgW="927000" imgH="457200" progId="Equation.DSMT4">
              <p:embed/>
            </p:oleObj>
          </a:graphicData>
        </a:graphic>
      </p:graphicFrame>
      <p:sp>
        <p:nvSpPr>
          <p:cNvPr id="429064" name="Text Box 8"/>
          <p:cNvSpPr txBox="1">
            <a:spLocks noChangeArrowheads="1"/>
          </p:cNvSpPr>
          <p:nvPr/>
        </p:nvSpPr>
        <p:spPr bwMode="auto">
          <a:xfrm>
            <a:off x="2016125" y="0"/>
            <a:ext cx="491013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Debye Model (cont.)</a:t>
            </a:r>
          </a:p>
        </p:txBody>
      </p:sp>
      <p:sp>
        <p:nvSpPr>
          <p:cNvPr id="9221" name="Text Box 9"/>
          <p:cNvSpPr txBox="1">
            <a:spLocks noChangeArrowheads="1"/>
          </p:cNvSpPr>
          <p:nvPr/>
        </p:nvSpPr>
        <p:spPr bwMode="auto">
          <a:xfrm>
            <a:off x="1066800" y="2944813"/>
            <a:ext cx="265008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This would imply that </a:t>
            </a:r>
          </a:p>
        </p:txBody>
      </p:sp>
      <p:graphicFrame>
        <p:nvGraphicFramePr>
          <p:cNvPr id="9219" name="Object 10"/>
          <p:cNvGraphicFramePr>
            <a:graphicFrameLocks noChangeAspect="1"/>
          </p:cNvGraphicFramePr>
          <p:nvPr/>
        </p:nvGraphicFramePr>
        <p:xfrm>
          <a:off x="3211513" y="3321050"/>
          <a:ext cx="2598737" cy="1203325"/>
        </p:xfrm>
        <a:graphic>
          <a:graphicData uri="http://schemas.openxmlformats.org/presentationml/2006/ole">
            <p:oleObj spid="_x0000_s9219" name="Equation" r:id="rId5" imgW="1015920" imgH="469800" progId="Equation.DSMT4">
              <p:embed/>
            </p:oleObj>
          </a:graphicData>
        </a:graphic>
      </p:graphicFrame>
      <p:sp>
        <p:nvSpPr>
          <p:cNvPr id="9222" name="Text Box 11"/>
          <p:cNvSpPr txBox="1">
            <a:spLocks noChangeArrowheads="1"/>
          </p:cNvSpPr>
          <p:nvPr/>
        </p:nvSpPr>
        <p:spPr bwMode="auto">
          <a:xfrm>
            <a:off x="862013" y="4859338"/>
            <a:ext cx="7473950" cy="14652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At high frequency the molecules cannot respond to the field, so the relative permittivity due to the molecules tends to unity. </a:t>
            </a:r>
          </a:p>
          <a:p>
            <a:endParaRPr lang="en-US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This equation gives the wrong result at high frequency, where atomic effects become important.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C59E67-EAD7-445C-B30E-6F3DEB75A39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2538413" y="4191000"/>
          <a:ext cx="2078037" cy="1054100"/>
        </p:xfrm>
        <a:graphic>
          <a:graphicData uri="http://schemas.openxmlformats.org/presentationml/2006/ole">
            <p:oleObj spid="_x0000_s10242" name="Equation" r:id="rId4" imgW="927000" imgH="469800" progId="Equation.DSMT4">
              <p:embed/>
            </p:oleObj>
          </a:graphicData>
        </a:graphic>
      </p:graphicFrame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514350" y="1200150"/>
            <a:ext cx="50895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Include </a:t>
            </a:r>
            <a:r>
              <a:rPr lang="en-US" sz="2000">
                <a:solidFill>
                  <a:schemeClr val="hlink"/>
                </a:solidFill>
              </a:rPr>
              <a:t>BOTH</a:t>
            </a:r>
            <a:r>
              <a:rPr lang="en-US" sz="2000">
                <a:solidFill>
                  <a:schemeClr val="bg1"/>
                </a:solidFill>
              </a:rPr>
              <a:t> molecule and atomic effects:</a:t>
            </a:r>
          </a:p>
        </p:txBody>
      </p:sp>
      <p:sp>
        <p:nvSpPr>
          <p:cNvPr id="428040" name="Text Box 8"/>
          <p:cNvSpPr txBox="1">
            <a:spLocks noChangeArrowheads="1"/>
          </p:cNvSpPr>
          <p:nvPr/>
        </p:nvSpPr>
        <p:spPr bwMode="auto">
          <a:xfrm>
            <a:off x="2028825" y="0"/>
            <a:ext cx="491013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Debye Model (cont.)</a:t>
            </a:r>
          </a:p>
        </p:txBody>
      </p:sp>
      <p:sp>
        <p:nvSpPr>
          <p:cNvPr id="10247" name="Text Box 9"/>
          <p:cNvSpPr txBox="1">
            <a:spLocks noChangeArrowheads="1"/>
          </p:cNvSpPr>
          <p:nvPr/>
        </p:nvSpPr>
        <p:spPr bwMode="auto">
          <a:xfrm>
            <a:off x="322263" y="4525963"/>
            <a:ext cx="21209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Molecule effects:</a:t>
            </a:r>
          </a:p>
        </p:txBody>
      </p:sp>
      <p:sp>
        <p:nvSpPr>
          <p:cNvPr id="10248" name="Text Box 10"/>
          <p:cNvSpPr txBox="1">
            <a:spLocks noChangeArrowheads="1"/>
          </p:cNvSpPr>
          <p:nvPr/>
        </p:nvSpPr>
        <p:spPr bwMode="auto">
          <a:xfrm>
            <a:off x="214313" y="5757863"/>
            <a:ext cx="19970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Atomic effects:</a:t>
            </a:r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2387600" y="1882775"/>
          <a:ext cx="3576638" cy="1819275"/>
        </p:xfrm>
        <a:graphic>
          <a:graphicData uri="http://schemas.openxmlformats.org/presentationml/2006/ole">
            <p:oleObj spid="_x0000_s10243" name="Equation" r:id="rId5" imgW="1422360" imgH="723600" progId="Equation.DSMT4">
              <p:embed/>
            </p:oleObj>
          </a:graphicData>
        </a:graphic>
      </p:graphicFrame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2160588" y="5678035"/>
          <a:ext cx="2906712" cy="552450"/>
        </p:xfrm>
        <a:graphic>
          <a:graphicData uri="http://schemas.openxmlformats.org/presentationml/2006/ole">
            <p:oleObj spid="_x0000_s10244" name="Equation" r:id="rId6" imgW="1269720" imgH="241200" progId="Equation.DSMT4">
              <p:embed/>
            </p:oleObj>
          </a:graphicData>
        </a:graphic>
      </p:graphicFrame>
      <p:sp>
        <p:nvSpPr>
          <p:cNvPr id="10249" name="Text Box 13"/>
          <p:cNvSpPr txBox="1">
            <a:spLocks noChangeArrowheads="1"/>
          </p:cNvSpPr>
          <p:nvPr/>
        </p:nvSpPr>
        <p:spPr bwMode="auto">
          <a:xfrm>
            <a:off x="5220381" y="4770205"/>
            <a:ext cx="3725862" cy="156966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Note:</a:t>
            </a:r>
          </a:p>
          <a:p>
            <a:pPr algn="ctr"/>
            <a:r>
              <a:rPr lang="en-US" sz="1600" dirty="0" smtClean="0">
                <a:solidFill>
                  <a:schemeClr val="bg2"/>
                </a:solidFill>
              </a:rPr>
              <a:t>Atoms </a:t>
            </a:r>
            <a:r>
              <a:rPr lang="en-US" sz="1600" dirty="0">
                <a:solidFill>
                  <a:schemeClr val="bg2"/>
                </a:solidFill>
              </a:rPr>
              <a:t>can respond much </a:t>
            </a:r>
            <a:r>
              <a:rPr lang="en-US" sz="1600" dirty="0" smtClean="0">
                <a:solidFill>
                  <a:schemeClr val="bg2"/>
                </a:solidFill>
              </a:rPr>
              <a:t>faster to the field </a:t>
            </a:r>
            <a:r>
              <a:rPr lang="en-US" sz="1600" dirty="0">
                <a:solidFill>
                  <a:schemeClr val="bg2"/>
                </a:solidFill>
              </a:rPr>
              <a:t>than </a:t>
            </a:r>
            <a:r>
              <a:rPr lang="en-US" sz="1600" dirty="0" smtClean="0">
                <a:solidFill>
                  <a:schemeClr val="bg2"/>
                </a:solidFill>
              </a:rPr>
              <a:t>molecules, </a:t>
            </a:r>
            <a:r>
              <a:rPr lang="en-US" sz="1600" dirty="0">
                <a:solidFill>
                  <a:schemeClr val="bg2"/>
                </a:solidFill>
              </a:rPr>
              <a:t>so the atomic susceptibility is almost constant (unless the frequency is very high, e.g., at THz </a:t>
            </a:r>
            <a:r>
              <a:rPr lang="en-US" sz="1600" dirty="0" smtClean="0">
                <a:solidFill>
                  <a:schemeClr val="bg2"/>
                </a:solidFill>
              </a:rPr>
              <a:t>frequencies and above).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C59E67-EAD7-445C-B30E-6F3DEB75A39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1039813" y="1693863"/>
            <a:ext cx="22415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We then have that</a:t>
            </a:r>
          </a:p>
        </p:txBody>
      </p:sp>
      <p:graphicFrame>
        <p:nvGraphicFramePr>
          <p:cNvPr id="11266" name="Object 7"/>
          <p:cNvGraphicFramePr>
            <a:graphicFrameLocks noChangeAspect="1"/>
          </p:cNvGraphicFramePr>
          <p:nvPr/>
        </p:nvGraphicFramePr>
        <p:xfrm>
          <a:off x="3378200" y="1503363"/>
          <a:ext cx="2443163" cy="671512"/>
        </p:xfrm>
        <a:graphic>
          <a:graphicData uri="http://schemas.openxmlformats.org/presentationml/2006/ole">
            <p:oleObj spid="_x0000_s11266" name="Equation" r:id="rId4" imgW="876240" imgH="241200" progId="Equation.DSMT4">
              <p:embed/>
            </p:oleObj>
          </a:graphicData>
        </a:graphic>
      </p:graphicFrame>
      <p:graphicFrame>
        <p:nvGraphicFramePr>
          <p:cNvPr id="11267" name="Object 8"/>
          <p:cNvGraphicFramePr>
            <a:graphicFrameLocks noChangeAspect="1"/>
          </p:cNvGraphicFramePr>
          <p:nvPr/>
        </p:nvGraphicFramePr>
        <p:xfrm>
          <a:off x="2976563" y="3416300"/>
          <a:ext cx="3009900" cy="1209675"/>
        </p:xfrm>
        <a:graphic>
          <a:graphicData uri="http://schemas.openxmlformats.org/presentationml/2006/ole">
            <p:oleObj spid="_x0000_s11267" name="Equation" r:id="rId5" imgW="1168200" imgH="469800" progId="Equation.DSMT4">
              <p:embed/>
            </p:oleObj>
          </a:graphicData>
        </a:graphic>
      </p:graphicFrame>
      <p:sp>
        <p:nvSpPr>
          <p:cNvPr id="414729" name="Text Box 9"/>
          <p:cNvSpPr txBox="1">
            <a:spLocks noChangeArrowheads="1"/>
          </p:cNvSpPr>
          <p:nvPr/>
        </p:nvSpPr>
        <p:spPr bwMode="auto">
          <a:xfrm>
            <a:off x="2003425" y="0"/>
            <a:ext cx="491013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Debye Model (cont.)</a:t>
            </a:r>
          </a:p>
        </p:txBody>
      </p:sp>
      <p:sp>
        <p:nvSpPr>
          <p:cNvPr id="11270" name="Text Box 10"/>
          <p:cNvSpPr txBox="1">
            <a:spLocks noChangeArrowheads="1"/>
          </p:cNvSpPr>
          <p:nvPr/>
        </p:nvSpPr>
        <p:spPr bwMode="auto">
          <a:xfrm>
            <a:off x="1816100" y="3865563"/>
            <a:ext cx="9890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Hence: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C59E67-EAD7-445C-B30E-6F3DEB75A39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3"/>
          <p:cNvSpPr txBox="1">
            <a:spLocks noChangeArrowheads="1"/>
          </p:cNvSpPr>
          <p:nvPr/>
        </p:nvSpPr>
        <p:spPr bwMode="auto">
          <a:xfrm>
            <a:off x="762000" y="1233488"/>
            <a:ext cx="24114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Permittivity formula:</a:t>
            </a:r>
          </a:p>
        </p:txBody>
      </p:sp>
      <p:graphicFrame>
        <p:nvGraphicFramePr>
          <p:cNvPr id="12290" name="Object 6"/>
          <p:cNvGraphicFramePr>
            <a:graphicFrameLocks noChangeAspect="1"/>
          </p:cNvGraphicFramePr>
          <p:nvPr/>
        </p:nvGraphicFramePr>
        <p:xfrm>
          <a:off x="3351667" y="1155473"/>
          <a:ext cx="1666875" cy="587375"/>
        </p:xfrm>
        <a:graphic>
          <a:graphicData uri="http://schemas.openxmlformats.org/presentationml/2006/ole">
            <p:oleObj spid="_x0000_s12290" name="Equation" r:id="rId4" imgW="647640" imgH="228600" progId="Equation.DSMT4">
              <p:embed/>
            </p:oleObj>
          </a:graphicData>
        </a:graphic>
      </p:graphicFrame>
      <p:graphicFrame>
        <p:nvGraphicFramePr>
          <p:cNvPr id="12291" name="Object 8"/>
          <p:cNvGraphicFramePr>
            <a:graphicFrameLocks noChangeAspect="1"/>
          </p:cNvGraphicFramePr>
          <p:nvPr/>
        </p:nvGraphicFramePr>
        <p:xfrm>
          <a:off x="2716213" y="2617788"/>
          <a:ext cx="3233737" cy="2217737"/>
        </p:xfrm>
        <a:graphic>
          <a:graphicData uri="http://schemas.openxmlformats.org/presentationml/2006/ole">
            <p:oleObj spid="_x0000_s12291" name="Equation" r:id="rId5" imgW="1333440" imgH="914400" progId="Equation.DSMT4">
              <p:embed/>
            </p:oleObj>
          </a:graphicData>
        </a:graphic>
      </p:graphicFrame>
      <p:graphicFrame>
        <p:nvGraphicFramePr>
          <p:cNvPr id="12292" name="Object 9"/>
          <p:cNvGraphicFramePr>
            <a:graphicFrameLocks noChangeAspect="1"/>
          </p:cNvGraphicFramePr>
          <p:nvPr/>
        </p:nvGraphicFramePr>
        <p:xfrm>
          <a:off x="3671888" y="5402263"/>
          <a:ext cx="1511300" cy="1008062"/>
        </p:xfrm>
        <a:graphic>
          <a:graphicData uri="http://schemas.openxmlformats.org/presentationml/2006/ole">
            <p:oleObj spid="_x0000_s12292" name="Equation" r:id="rId6" imgW="761760" imgH="507960" progId="Equation.DSMT4">
              <p:embed/>
            </p:oleObj>
          </a:graphicData>
        </a:graphic>
      </p:graphicFrame>
      <p:sp>
        <p:nvSpPr>
          <p:cNvPr id="12294" name="Text Box 10"/>
          <p:cNvSpPr txBox="1">
            <a:spLocks noChangeArrowheads="1"/>
          </p:cNvSpPr>
          <p:nvPr/>
        </p:nvSpPr>
        <p:spPr bwMode="auto">
          <a:xfrm>
            <a:off x="2459264" y="5050517"/>
            <a:ext cx="876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where</a:t>
            </a:r>
          </a:p>
        </p:txBody>
      </p:sp>
      <p:sp>
        <p:nvSpPr>
          <p:cNvPr id="415755" name="Text Box 11"/>
          <p:cNvSpPr txBox="1">
            <a:spLocks noChangeArrowheads="1"/>
          </p:cNvSpPr>
          <p:nvPr/>
        </p:nvSpPr>
        <p:spPr bwMode="auto">
          <a:xfrm>
            <a:off x="1990725" y="0"/>
            <a:ext cx="491013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Debye Model (cont.)</a:t>
            </a:r>
          </a:p>
        </p:txBody>
      </p:sp>
      <p:sp>
        <p:nvSpPr>
          <p:cNvPr id="12296" name="Text Box 12"/>
          <p:cNvSpPr txBox="1">
            <a:spLocks noChangeArrowheads="1"/>
          </p:cNvSpPr>
          <p:nvPr/>
        </p:nvSpPr>
        <p:spPr bwMode="auto">
          <a:xfrm>
            <a:off x="5508625" y="5707743"/>
            <a:ext cx="324640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2000" baseline="-25000" dirty="0" smtClean="0">
                <a:solidFill>
                  <a:schemeClr val="bg1"/>
                </a:solidFill>
                <a:latin typeface="Times New Roman" pitchFamily="18" charset="0"/>
              </a:rPr>
              <a:t>1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and 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2000" baseline="-25000" dirty="0" smtClean="0">
                <a:solidFill>
                  <a:schemeClr val="bg1"/>
                </a:solidFill>
                <a:latin typeface="Times New Roman" pitchFamily="18" charset="0"/>
              </a:rPr>
              <a:t>2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are real </a:t>
            </a:r>
            <a:r>
              <a:rPr lang="en-US" dirty="0" smtClean="0">
                <a:solidFill>
                  <a:schemeClr val="bg1"/>
                </a:solidFill>
              </a:rPr>
              <a:t>constants.)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C59E67-EAD7-445C-B30E-6F3DEB75A39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914400" y="2278517"/>
            <a:ext cx="202331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Hence, we have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7"/>
          <p:cNvGraphicFramePr>
            <a:graphicFrameLocks noChangeAspect="1"/>
          </p:cNvGraphicFramePr>
          <p:nvPr/>
        </p:nvGraphicFramePr>
        <p:xfrm>
          <a:off x="2430463" y="1247775"/>
          <a:ext cx="2366962" cy="1262063"/>
        </p:xfrm>
        <a:graphic>
          <a:graphicData uri="http://schemas.openxmlformats.org/presentationml/2006/ole">
            <p:oleObj spid="_x0000_s13314" name="Equation" r:id="rId4" imgW="952200" imgH="507960" progId="Equation.DSMT4">
              <p:embed/>
            </p:oleObj>
          </a:graphicData>
        </a:graphic>
      </p:graphicFrame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2356303" y="2904672"/>
            <a:ext cx="4524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so</a:t>
            </a:r>
          </a:p>
        </p:txBody>
      </p:sp>
      <p:graphicFrame>
        <p:nvGraphicFramePr>
          <p:cNvPr id="13315" name="Object 9"/>
          <p:cNvGraphicFramePr>
            <a:graphicFrameLocks noChangeAspect="1"/>
          </p:cNvGraphicFramePr>
          <p:nvPr/>
        </p:nvGraphicFramePr>
        <p:xfrm>
          <a:off x="3033713" y="3184525"/>
          <a:ext cx="2789237" cy="1200150"/>
        </p:xfrm>
        <a:graphic>
          <a:graphicData uri="http://schemas.openxmlformats.org/presentationml/2006/ole">
            <p:oleObj spid="_x0000_s13315" name="Equation" r:id="rId5" imgW="1180800" imgH="507960" progId="Equation.DSMT4">
              <p:embed/>
            </p:oleObj>
          </a:graphicData>
        </a:graphic>
      </p:graphicFrame>
      <p:graphicFrame>
        <p:nvGraphicFramePr>
          <p:cNvPr id="13316" name="Object 10"/>
          <p:cNvGraphicFramePr>
            <a:graphicFrameLocks noChangeAspect="1"/>
          </p:cNvGraphicFramePr>
          <p:nvPr/>
        </p:nvGraphicFramePr>
        <p:xfrm>
          <a:off x="2165350" y="4908097"/>
          <a:ext cx="4424363" cy="1189038"/>
        </p:xfrm>
        <a:graphic>
          <a:graphicData uri="http://schemas.openxmlformats.org/presentationml/2006/ole">
            <p:oleObj spid="_x0000_s13316" name="Equation" r:id="rId6" imgW="1701720" imgH="457200" progId="Equation.DSMT4">
              <p:embed/>
            </p:oleObj>
          </a:graphicData>
        </a:graphic>
      </p:graphicFrame>
      <p:sp>
        <p:nvSpPr>
          <p:cNvPr id="13320" name="Text Box 12"/>
          <p:cNvSpPr txBox="1">
            <a:spLocks noChangeArrowheads="1"/>
          </p:cNvSpPr>
          <p:nvPr/>
        </p:nvSpPr>
        <p:spPr bwMode="auto">
          <a:xfrm>
            <a:off x="944563" y="1368425"/>
            <a:ext cx="12827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Note that:</a:t>
            </a:r>
          </a:p>
        </p:txBody>
      </p:sp>
      <p:sp>
        <p:nvSpPr>
          <p:cNvPr id="13321" name="Text Box 13"/>
          <p:cNvSpPr txBox="1">
            <a:spLocks noChangeArrowheads="1"/>
          </p:cNvSpPr>
          <p:nvPr/>
        </p:nvSpPr>
        <p:spPr bwMode="auto">
          <a:xfrm>
            <a:off x="882658" y="5275263"/>
            <a:ext cx="9890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Hence:</a:t>
            </a:r>
          </a:p>
        </p:txBody>
      </p:sp>
      <p:sp>
        <p:nvSpPr>
          <p:cNvPr id="416782" name="Text Box 14"/>
          <p:cNvSpPr txBox="1">
            <a:spLocks noChangeArrowheads="1"/>
          </p:cNvSpPr>
          <p:nvPr/>
        </p:nvSpPr>
        <p:spPr bwMode="auto">
          <a:xfrm>
            <a:off x="2066925" y="0"/>
            <a:ext cx="491013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Debye Model (cont.)</a:t>
            </a:r>
          </a:p>
        </p:txBody>
      </p:sp>
      <p:graphicFrame>
        <p:nvGraphicFramePr>
          <p:cNvPr id="13317" name="Object 15"/>
          <p:cNvGraphicFramePr>
            <a:graphicFrameLocks noChangeAspect="1"/>
          </p:cNvGraphicFramePr>
          <p:nvPr/>
        </p:nvGraphicFramePr>
        <p:xfrm>
          <a:off x="5905500" y="1260475"/>
          <a:ext cx="2647950" cy="1046163"/>
        </p:xfrm>
        <a:graphic>
          <a:graphicData uri="http://schemas.openxmlformats.org/presentationml/2006/ole">
            <p:oleObj spid="_x0000_s13317" name="Equation" r:id="rId7" imgW="1091880" imgH="431640" progId="Equation.DSMT4">
              <p:embed/>
            </p:oleObj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C59E67-EAD7-445C-B30E-6F3DEB75A39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7"/>
          <p:cNvGraphicFramePr>
            <a:graphicFrameLocks noChangeAspect="1"/>
          </p:cNvGraphicFramePr>
          <p:nvPr/>
        </p:nvGraphicFramePr>
        <p:xfrm>
          <a:off x="2808288" y="935038"/>
          <a:ext cx="3265487" cy="1982787"/>
        </p:xfrm>
        <a:graphic>
          <a:graphicData uri="http://schemas.openxmlformats.org/presentationml/2006/ole">
            <p:oleObj spid="_x0000_s14338" name="Equation" r:id="rId4" imgW="1714320" imgH="1041120" progId="Equation.DSMT4">
              <p:embed/>
            </p:oleObj>
          </a:graphicData>
        </a:graphic>
      </p:graphicFrame>
      <p:grpSp>
        <p:nvGrpSpPr>
          <p:cNvPr id="14346" name="Group 32"/>
          <p:cNvGrpSpPr>
            <a:grpSpLocks/>
          </p:cNvGrpSpPr>
          <p:nvPr/>
        </p:nvGrpSpPr>
        <p:grpSpPr bwMode="auto">
          <a:xfrm>
            <a:off x="1441450" y="3248025"/>
            <a:ext cx="6251575" cy="3425825"/>
            <a:chOff x="908" y="2046"/>
            <a:chExt cx="3938" cy="2158"/>
          </a:xfrm>
        </p:grpSpPr>
        <p:sp>
          <p:nvSpPr>
            <p:cNvPr id="14349" name="Rectangle 18"/>
            <p:cNvSpPr>
              <a:spLocks noChangeArrowheads="1"/>
            </p:cNvSpPr>
            <p:nvPr/>
          </p:nvSpPr>
          <p:spPr bwMode="auto">
            <a:xfrm>
              <a:off x="908" y="2046"/>
              <a:ext cx="3938" cy="2158"/>
            </a:xfrm>
            <a:prstGeom prst="rect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0" name="Freeform 14"/>
            <p:cNvSpPr>
              <a:spLocks/>
            </p:cNvSpPr>
            <p:nvPr/>
          </p:nvSpPr>
          <p:spPr bwMode="auto">
            <a:xfrm>
              <a:off x="1460" y="2459"/>
              <a:ext cx="2496" cy="778"/>
            </a:xfrm>
            <a:custGeom>
              <a:avLst/>
              <a:gdLst>
                <a:gd name="T0" fmla="*/ 0 w 2496"/>
                <a:gd name="T1" fmla="*/ 17 h 778"/>
                <a:gd name="T2" fmla="*/ 680 w 2496"/>
                <a:gd name="T3" fmla="*/ 109 h 778"/>
                <a:gd name="T4" fmla="*/ 1144 w 2496"/>
                <a:gd name="T5" fmla="*/ 669 h 778"/>
                <a:gd name="T6" fmla="*/ 2496 w 2496"/>
                <a:gd name="T7" fmla="*/ 765 h 77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96"/>
                <a:gd name="T13" fmla="*/ 0 h 778"/>
                <a:gd name="T14" fmla="*/ 2496 w 2496"/>
                <a:gd name="T15" fmla="*/ 778 h 77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96" h="778">
                  <a:moveTo>
                    <a:pt x="0" y="17"/>
                  </a:moveTo>
                  <a:cubicBezTo>
                    <a:pt x="113" y="32"/>
                    <a:pt x="489" y="0"/>
                    <a:pt x="680" y="109"/>
                  </a:cubicBezTo>
                  <a:cubicBezTo>
                    <a:pt x="871" y="218"/>
                    <a:pt x="841" y="560"/>
                    <a:pt x="1144" y="669"/>
                  </a:cubicBezTo>
                  <a:cubicBezTo>
                    <a:pt x="1447" y="778"/>
                    <a:pt x="2214" y="745"/>
                    <a:pt x="2496" y="765"/>
                  </a:cubicBezTo>
                </a:path>
              </a:pathLst>
            </a:custGeom>
            <a:solidFill>
              <a:srgbClr val="CCECFF"/>
            </a:solidFill>
            <a:ln w="381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1" name="Freeform 15"/>
            <p:cNvSpPr>
              <a:spLocks/>
            </p:cNvSpPr>
            <p:nvPr/>
          </p:nvSpPr>
          <p:spPr bwMode="auto">
            <a:xfrm>
              <a:off x="1467" y="3370"/>
              <a:ext cx="2517" cy="541"/>
            </a:xfrm>
            <a:custGeom>
              <a:avLst/>
              <a:gdLst>
                <a:gd name="T0" fmla="*/ 0 w 2517"/>
                <a:gd name="T1" fmla="*/ 541 h 541"/>
                <a:gd name="T2" fmla="*/ 741 w 2517"/>
                <a:gd name="T3" fmla="*/ 50 h 541"/>
                <a:gd name="T4" fmla="*/ 1269 w 2517"/>
                <a:gd name="T5" fmla="*/ 242 h 541"/>
                <a:gd name="T6" fmla="*/ 1869 w 2517"/>
                <a:gd name="T7" fmla="*/ 374 h 541"/>
                <a:gd name="T8" fmla="*/ 2517 w 2517"/>
                <a:gd name="T9" fmla="*/ 426 h 5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17"/>
                <a:gd name="T16" fmla="*/ 0 h 541"/>
                <a:gd name="T17" fmla="*/ 2517 w 2517"/>
                <a:gd name="T18" fmla="*/ 541 h 5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17" h="541">
                  <a:moveTo>
                    <a:pt x="0" y="541"/>
                  </a:moveTo>
                  <a:cubicBezTo>
                    <a:pt x="123" y="459"/>
                    <a:pt x="530" y="100"/>
                    <a:pt x="741" y="50"/>
                  </a:cubicBezTo>
                  <a:cubicBezTo>
                    <a:pt x="952" y="0"/>
                    <a:pt x="1081" y="188"/>
                    <a:pt x="1269" y="242"/>
                  </a:cubicBezTo>
                  <a:cubicBezTo>
                    <a:pt x="1457" y="296"/>
                    <a:pt x="1661" y="343"/>
                    <a:pt x="1869" y="374"/>
                  </a:cubicBezTo>
                  <a:cubicBezTo>
                    <a:pt x="2077" y="405"/>
                    <a:pt x="2382" y="415"/>
                    <a:pt x="2517" y="426"/>
                  </a:cubicBezTo>
                </a:path>
              </a:pathLst>
            </a:custGeom>
            <a:solidFill>
              <a:srgbClr val="CCECFF"/>
            </a:solidFill>
            <a:ln w="38100" cap="flat" cmpd="sng">
              <a:solidFill>
                <a:schemeClr val="hlink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2" name="Line 16"/>
            <p:cNvSpPr>
              <a:spLocks noChangeShapeType="1"/>
            </p:cNvSpPr>
            <p:nvPr/>
          </p:nvSpPr>
          <p:spPr bwMode="auto">
            <a:xfrm flipV="1">
              <a:off x="1467" y="2159"/>
              <a:ext cx="0" cy="175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3" name="Line 17"/>
            <p:cNvSpPr>
              <a:spLocks noChangeShapeType="1"/>
            </p:cNvSpPr>
            <p:nvPr/>
          </p:nvSpPr>
          <p:spPr bwMode="auto">
            <a:xfrm flipV="1">
              <a:off x="1467" y="3920"/>
              <a:ext cx="269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4" name="Line 19"/>
            <p:cNvSpPr>
              <a:spLocks noChangeShapeType="1"/>
            </p:cNvSpPr>
            <p:nvPr/>
          </p:nvSpPr>
          <p:spPr bwMode="auto">
            <a:xfrm flipH="1">
              <a:off x="2304" y="2647"/>
              <a:ext cx="8" cy="1265"/>
            </a:xfrm>
            <a:prstGeom prst="line">
              <a:avLst/>
            </a:prstGeom>
            <a:noFill/>
            <a:ln w="12700">
              <a:solidFill>
                <a:srgbClr val="969696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4339" name="Object 21"/>
            <p:cNvGraphicFramePr>
              <a:graphicFrameLocks noChangeAspect="1"/>
            </p:cNvGraphicFramePr>
            <p:nvPr/>
          </p:nvGraphicFramePr>
          <p:xfrm>
            <a:off x="4074" y="3058"/>
            <a:ext cx="477" cy="289"/>
          </p:xfrm>
          <a:graphic>
            <a:graphicData uri="http://schemas.openxmlformats.org/presentationml/2006/ole">
              <p:oleObj spid="_x0000_s14339" name="Equation" r:id="rId5" imgW="419040" imgH="253800" progId="Equation.DSMT4">
                <p:embed/>
              </p:oleObj>
            </a:graphicData>
          </a:graphic>
        </p:graphicFrame>
        <p:graphicFrame>
          <p:nvGraphicFramePr>
            <p:cNvPr id="14340" name="Object 22"/>
            <p:cNvGraphicFramePr>
              <a:graphicFrameLocks noChangeAspect="1"/>
            </p:cNvGraphicFramePr>
            <p:nvPr/>
          </p:nvGraphicFramePr>
          <p:xfrm>
            <a:off x="1538" y="2159"/>
            <a:ext cx="434" cy="289"/>
          </p:xfrm>
          <a:graphic>
            <a:graphicData uri="http://schemas.openxmlformats.org/presentationml/2006/ole">
              <p:oleObj spid="_x0000_s14340" name="Equation" r:id="rId6" imgW="380880" imgH="253800" progId="Equation.DSMT4">
                <p:embed/>
              </p:oleObj>
            </a:graphicData>
          </a:graphic>
        </p:graphicFrame>
        <p:graphicFrame>
          <p:nvGraphicFramePr>
            <p:cNvPr id="14341" name="Object 23"/>
            <p:cNvGraphicFramePr>
              <a:graphicFrameLocks noChangeAspect="1"/>
            </p:cNvGraphicFramePr>
            <p:nvPr/>
          </p:nvGraphicFramePr>
          <p:xfrm>
            <a:off x="1090" y="2450"/>
            <a:ext cx="188" cy="260"/>
          </p:xfrm>
          <a:graphic>
            <a:graphicData uri="http://schemas.openxmlformats.org/presentationml/2006/ole">
              <p:oleObj spid="_x0000_s14341" name="Equation" r:id="rId7" imgW="164880" imgH="228600" progId="Equation.DSMT4">
                <p:embed/>
              </p:oleObj>
            </a:graphicData>
          </a:graphic>
        </p:graphicFrame>
        <p:graphicFrame>
          <p:nvGraphicFramePr>
            <p:cNvPr id="14342" name="Object 24"/>
            <p:cNvGraphicFramePr>
              <a:graphicFrameLocks noChangeAspect="1"/>
            </p:cNvGraphicFramePr>
            <p:nvPr/>
          </p:nvGraphicFramePr>
          <p:xfrm>
            <a:off x="2116" y="3939"/>
            <a:ext cx="326" cy="228"/>
          </p:xfrm>
          <a:graphic>
            <a:graphicData uri="http://schemas.openxmlformats.org/presentationml/2006/ole">
              <p:oleObj spid="_x0000_s14342" name="Equation" r:id="rId8" imgW="253800" imgH="177480" progId="Equation.DSMT4">
                <p:embed/>
              </p:oleObj>
            </a:graphicData>
          </a:graphic>
        </p:graphicFrame>
        <p:sp>
          <p:nvSpPr>
            <p:cNvPr id="14355" name="Line 25"/>
            <p:cNvSpPr>
              <a:spLocks noChangeShapeType="1"/>
            </p:cNvSpPr>
            <p:nvPr/>
          </p:nvSpPr>
          <p:spPr bwMode="auto">
            <a:xfrm>
              <a:off x="3762" y="2412"/>
              <a:ext cx="27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6" name="Line 26"/>
            <p:cNvSpPr>
              <a:spLocks noChangeShapeType="1"/>
            </p:cNvSpPr>
            <p:nvPr/>
          </p:nvSpPr>
          <p:spPr bwMode="auto">
            <a:xfrm>
              <a:off x="3768" y="2684"/>
              <a:ext cx="27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4343" name="Object 27"/>
            <p:cNvGraphicFramePr>
              <a:graphicFrameLocks noChangeAspect="1"/>
            </p:cNvGraphicFramePr>
            <p:nvPr/>
          </p:nvGraphicFramePr>
          <p:xfrm>
            <a:off x="4138" y="2266"/>
            <a:ext cx="194" cy="269"/>
          </p:xfrm>
          <a:graphic>
            <a:graphicData uri="http://schemas.openxmlformats.org/presentationml/2006/ole">
              <p:oleObj spid="_x0000_s14343" name="Equation" r:id="rId9" imgW="164880" imgH="228600" progId="Equation.DSMT4">
                <p:embed/>
              </p:oleObj>
            </a:graphicData>
          </a:graphic>
        </p:graphicFrame>
        <p:graphicFrame>
          <p:nvGraphicFramePr>
            <p:cNvPr id="14344" name="Object 28"/>
            <p:cNvGraphicFramePr>
              <a:graphicFrameLocks noChangeAspect="1"/>
            </p:cNvGraphicFramePr>
            <p:nvPr/>
          </p:nvGraphicFramePr>
          <p:xfrm>
            <a:off x="4132" y="2550"/>
            <a:ext cx="224" cy="269"/>
          </p:xfrm>
          <a:graphic>
            <a:graphicData uri="http://schemas.openxmlformats.org/presentationml/2006/ole">
              <p:oleObj spid="_x0000_s14344" name="Equation" r:id="rId10" imgW="190440" imgH="228600" progId="Equation.DSMT4">
                <p:embed/>
              </p:oleObj>
            </a:graphicData>
          </a:graphic>
        </p:graphicFrame>
        <p:graphicFrame>
          <p:nvGraphicFramePr>
            <p:cNvPr id="14345" name="Object 29"/>
            <p:cNvGraphicFramePr>
              <a:graphicFrameLocks noChangeAspect="1"/>
            </p:cNvGraphicFramePr>
            <p:nvPr/>
          </p:nvGraphicFramePr>
          <p:xfrm>
            <a:off x="4228" y="3839"/>
            <a:ext cx="209" cy="192"/>
          </p:xfrm>
          <a:graphic>
            <a:graphicData uri="http://schemas.openxmlformats.org/presentationml/2006/ole">
              <p:oleObj spid="_x0000_s14345" name="Equation" r:id="rId11" imgW="152280" imgH="139680" progId="Equation.DSMT4">
                <p:embed/>
              </p:oleObj>
            </a:graphicData>
          </a:graphic>
        </p:graphicFrame>
      </p:grpSp>
      <p:sp>
        <p:nvSpPr>
          <p:cNvPr id="417823" name="Text Box 31"/>
          <p:cNvSpPr txBox="1">
            <a:spLocks noChangeArrowheads="1"/>
          </p:cNvSpPr>
          <p:nvPr/>
        </p:nvSpPr>
        <p:spPr bwMode="auto">
          <a:xfrm>
            <a:off x="2130425" y="0"/>
            <a:ext cx="491013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Debye Model (cont.)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C59E67-EAD7-445C-B30E-6F3DEB75A39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Text Box 19"/>
          <p:cNvSpPr txBox="1">
            <a:spLocks noChangeArrowheads="1"/>
          </p:cNvSpPr>
          <p:nvPr/>
        </p:nvSpPr>
        <p:spPr bwMode="auto">
          <a:xfrm>
            <a:off x="944563" y="1173163"/>
            <a:ext cx="35115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Frequency for maximum loss:</a:t>
            </a:r>
          </a:p>
        </p:txBody>
      </p:sp>
      <p:sp>
        <p:nvSpPr>
          <p:cNvPr id="15367" name="Text Box 20"/>
          <p:cNvSpPr txBox="1">
            <a:spLocks noChangeArrowheads="1"/>
          </p:cNvSpPr>
          <p:nvPr/>
        </p:nvSpPr>
        <p:spPr bwMode="auto">
          <a:xfrm>
            <a:off x="2782888" y="2109788"/>
            <a:ext cx="536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Let</a:t>
            </a:r>
          </a:p>
        </p:txBody>
      </p:sp>
      <p:graphicFrame>
        <p:nvGraphicFramePr>
          <p:cNvPr id="15362" name="Object 21"/>
          <p:cNvGraphicFramePr>
            <a:graphicFrameLocks noChangeAspect="1"/>
          </p:cNvGraphicFramePr>
          <p:nvPr/>
        </p:nvGraphicFramePr>
        <p:xfrm>
          <a:off x="3563938" y="2144713"/>
          <a:ext cx="1179512" cy="403225"/>
        </p:xfrm>
        <a:graphic>
          <a:graphicData uri="http://schemas.openxmlformats.org/presentationml/2006/ole">
            <p:oleObj spid="_x0000_s15362" name="Equation" r:id="rId4" imgW="482400" imgH="164880" progId="Equation.DSMT4">
              <p:embed/>
            </p:oleObj>
          </a:graphicData>
        </a:graphic>
      </p:graphicFrame>
      <p:graphicFrame>
        <p:nvGraphicFramePr>
          <p:cNvPr id="15363" name="Object 22"/>
          <p:cNvGraphicFramePr>
            <a:graphicFrameLocks noChangeAspect="1"/>
          </p:cNvGraphicFramePr>
          <p:nvPr/>
        </p:nvGraphicFramePr>
        <p:xfrm>
          <a:off x="2341563" y="2782888"/>
          <a:ext cx="3935412" cy="936625"/>
        </p:xfrm>
        <a:graphic>
          <a:graphicData uri="http://schemas.openxmlformats.org/presentationml/2006/ole">
            <p:oleObj spid="_x0000_s15363" name="Equation" r:id="rId5" imgW="1815840" imgH="431640" progId="Equation.DSMT4">
              <p:embed/>
            </p:oleObj>
          </a:graphicData>
        </a:graphic>
      </p:graphicFrame>
      <p:sp>
        <p:nvSpPr>
          <p:cNvPr id="15368" name="Text Box 23"/>
          <p:cNvSpPr txBox="1">
            <a:spLocks noChangeArrowheads="1"/>
          </p:cNvSpPr>
          <p:nvPr/>
        </p:nvSpPr>
        <p:spPr bwMode="auto">
          <a:xfrm>
            <a:off x="1231900" y="4716463"/>
            <a:ext cx="2692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 maximum occurs at </a:t>
            </a:r>
          </a:p>
        </p:txBody>
      </p:sp>
      <p:graphicFrame>
        <p:nvGraphicFramePr>
          <p:cNvPr id="15364" name="Object 24"/>
          <p:cNvGraphicFramePr>
            <a:graphicFrameLocks noChangeAspect="1"/>
          </p:cNvGraphicFramePr>
          <p:nvPr/>
        </p:nvGraphicFramePr>
        <p:xfrm>
          <a:off x="3970338" y="4667250"/>
          <a:ext cx="812800" cy="436563"/>
        </p:xfrm>
        <a:graphic>
          <a:graphicData uri="http://schemas.openxmlformats.org/presentationml/2006/ole">
            <p:oleObj spid="_x0000_s15364" name="Equation" r:id="rId6" imgW="330120" imgH="177480" progId="Equation.DSMT4">
              <p:embed/>
            </p:oleObj>
          </a:graphicData>
        </a:graphic>
      </p:graphicFrame>
      <p:graphicFrame>
        <p:nvGraphicFramePr>
          <p:cNvPr id="15365" name="Object 25"/>
          <p:cNvGraphicFramePr>
            <a:graphicFrameLocks noChangeAspect="1"/>
          </p:cNvGraphicFramePr>
          <p:nvPr/>
        </p:nvGraphicFramePr>
        <p:xfrm>
          <a:off x="3979863" y="5530850"/>
          <a:ext cx="985837" cy="985838"/>
        </p:xfrm>
        <a:graphic>
          <a:graphicData uri="http://schemas.openxmlformats.org/presentationml/2006/ole">
            <p:oleObj spid="_x0000_s15365" name="Equation" r:id="rId7" imgW="393480" imgH="393480" progId="Equation.DSMT4">
              <p:embed/>
            </p:oleObj>
          </a:graphicData>
        </a:graphic>
      </p:graphicFrame>
      <p:sp>
        <p:nvSpPr>
          <p:cNvPr id="15369" name="Text Box 26"/>
          <p:cNvSpPr txBox="1">
            <a:spLocks noChangeArrowheads="1"/>
          </p:cNvSpPr>
          <p:nvPr/>
        </p:nvSpPr>
        <p:spPr bwMode="auto">
          <a:xfrm>
            <a:off x="3406775" y="5849938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or</a:t>
            </a:r>
          </a:p>
        </p:txBody>
      </p:sp>
      <p:sp>
        <p:nvSpPr>
          <p:cNvPr id="418843" name="Text Box 27"/>
          <p:cNvSpPr txBox="1">
            <a:spLocks noChangeArrowheads="1"/>
          </p:cNvSpPr>
          <p:nvPr/>
        </p:nvSpPr>
        <p:spPr bwMode="auto">
          <a:xfrm>
            <a:off x="2155825" y="0"/>
            <a:ext cx="491013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Debye Model (cont.)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C59E67-EAD7-445C-B30E-6F3DEB75A39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3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5112" y="756340"/>
            <a:ext cx="7378700" cy="5700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35845" name="Rectangle 13"/>
          <p:cNvSpPr>
            <a:spLocks noChangeArrowheads="1"/>
          </p:cNvSpPr>
          <p:nvPr/>
        </p:nvSpPr>
        <p:spPr bwMode="auto">
          <a:xfrm>
            <a:off x="928912" y="1338952"/>
            <a:ext cx="7721600" cy="355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 dirty="0" smtClean="0"/>
              <a:t>Water obeys the Debye model quite well.</a:t>
            </a:r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C59E67-EAD7-445C-B30E-6F3DEB75A39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54512" y="1834252"/>
            <a:ext cx="4369530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Water obeys the Debye model quite well.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367062" y="1656452"/>
            <a:ext cx="768350" cy="9017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5386" name="Text Box 10"/>
          <p:cNvSpPr txBox="1">
            <a:spLocks noChangeArrowheads="1"/>
          </p:cNvSpPr>
          <p:nvPr/>
        </p:nvSpPr>
        <p:spPr bwMode="auto">
          <a:xfrm>
            <a:off x="2079625" y="0"/>
            <a:ext cx="491013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Debye Model (cont.)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1259112" y="970652"/>
            <a:ext cx="7239000" cy="495300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846" name="Text Box 2"/>
          <p:cNvSpPr txBox="1">
            <a:spLocks noChangeArrowheads="1"/>
          </p:cNvSpPr>
          <p:nvPr/>
        </p:nvSpPr>
        <p:spPr bwMode="auto">
          <a:xfrm>
            <a:off x="1492475" y="1161153"/>
            <a:ext cx="6080125" cy="400110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Complex relative permittivity for pure (distilled) water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7372350" y="266700"/>
            <a:ext cx="1123950" cy="5334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136650" y="177800"/>
            <a:ext cx="1123950" cy="5334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13"/>
          <p:cNvSpPr>
            <a:spLocks noChangeArrowheads="1"/>
          </p:cNvSpPr>
          <p:nvPr/>
        </p:nvSpPr>
        <p:spPr bwMode="auto">
          <a:xfrm>
            <a:off x="1016000" y="990600"/>
            <a:ext cx="7721600" cy="355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 dirty="0" smtClean="0"/>
              <a:t>Water obeys the Debye model quite well.</a:t>
            </a:r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C59E67-EAD7-445C-B30E-6F3DEB75A39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27778" y="1639622"/>
            <a:ext cx="3172280" cy="413822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pitchFamily="34" charset="0"/>
              </a:rPr>
              <a:t>Ocean water: 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+mn-lt"/>
                <a:sym typeface="Symbol"/>
              </a:rPr>
              <a:t>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+mn-lt"/>
                <a:sym typeface="Symbol"/>
              </a:rPr>
              <a:t> = 4 [S/m]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85386" name="Text Box 10"/>
          <p:cNvSpPr txBox="1">
            <a:spLocks noChangeArrowheads="1"/>
          </p:cNvSpPr>
          <p:nvPr/>
        </p:nvSpPr>
        <p:spPr bwMode="auto">
          <a:xfrm>
            <a:off x="2079625" y="0"/>
            <a:ext cx="491013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346200" y="622300"/>
            <a:ext cx="7239000" cy="495300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846" name="Text Box 2"/>
          <p:cNvSpPr txBox="1">
            <a:spLocks noChangeArrowheads="1"/>
          </p:cNvSpPr>
          <p:nvPr/>
        </p:nvSpPr>
        <p:spPr bwMode="auto">
          <a:xfrm>
            <a:off x="83125" y="967183"/>
            <a:ext cx="8977745" cy="400110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Calculate the complex </a:t>
            </a:r>
            <a:r>
              <a:rPr lang="en-US" sz="2000" dirty="0">
                <a:solidFill>
                  <a:schemeClr val="bg1"/>
                </a:solidFill>
              </a:rPr>
              <a:t>relative permittivity 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  <a:sym typeface="Symbol"/>
              </a:rPr>
              <a:t></a:t>
            </a:r>
            <a:r>
              <a:rPr lang="en-US" sz="2000" i="1" baseline="-25000" dirty="0" err="1" smtClean="0">
                <a:solidFill>
                  <a:schemeClr val="bg1"/>
                </a:solidFill>
                <a:latin typeface="+mn-lt"/>
                <a:sym typeface="Symbol"/>
              </a:rPr>
              <a:t>rc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  <a:sym typeface="Symbol"/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for ocean water at 10.0 GHz.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372350" y="266700"/>
            <a:ext cx="1123950" cy="5334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136650" y="177800"/>
            <a:ext cx="1123950" cy="5334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30051" name="Object 22"/>
          <p:cNvGraphicFramePr>
            <a:graphicFrameLocks noChangeAspect="1"/>
          </p:cNvGraphicFramePr>
          <p:nvPr/>
        </p:nvGraphicFramePr>
        <p:xfrm>
          <a:off x="2402691" y="2584262"/>
          <a:ext cx="3760602" cy="758105"/>
        </p:xfrm>
        <a:graphic>
          <a:graphicData uri="http://schemas.openxmlformats.org/presentationml/2006/ole">
            <p:oleObj spid="_x0000_s130051" name="Equation" r:id="rId4" imgW="2209680" imgH="444240" progId="Equation.DSMT4">
              <p:embed/>
            </p:oleObj>
          </a:graphicData>
        </a:graphic>
      </p:graphicFrame>
      <p:graphicFrame>
        <p:nvGraphicFramePr>
          <p:cNvPr id="130052" name="Object 22"/>
          <p:cNvGraphicFramePr>
            <a:graphicFrameLocks noChangeAspect="1"/>
          </p:cNvGraphicFramePr>
          <p:nvPr/>
        </p:nvGraphicFramePr>
        <p:xfrm>
          <a:off x="1828800" y="3821113"/>
          <a:ext cx="5119688" cy="800100"/>
        </p:xfrm>
        <a:graphic>
          <a:graphicData uri="http://schemas.openxmlformats.org/presentationml/2006/ole">
            <p:oleObj spid="_x0000_s130052" name="Equation" r:id="rId5" imgW="3009600" imgH="469800" progId="Equation.DSMT4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638810" y="5035137"/>
            <a:ext cx="29995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/>
                </a:solidFill>
              </a:rPr>
              <a:t>from previous plot for distilled water</a:t>
            </a:r>
            <a:endParaRPr lang="en-US" sz="1400" dirty="0">
              <a:solidFill>
                <a:schemeClr val="bg2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 flipH="1" flipV="1">
            <a:off x="3004457" y="4405745"/>
            <a:ext cx="1" cy="6175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aphicFrame>
        <p:nvGraphicFramePr>
          <p:cNvPr id="130053" name="Object 5"/>
          <p:cNvGraphicFramePr>
            <a:graphicFrameLocks noChangeAspect="1"/>
          </p:cNvGraphicFramePr>
          <p:nvPr/>
        </p:nvGraphicFramePr>
        <p:xfrm>
          <a:off x="5536889" y="5943663"/>
          <a:ext cx="2057400" cy="442912"/>
        </p:xfrm>
        <a:graphic>
          <a:graphicData uri="http://schemas.openxmlformats.org/presentationml/2006/ole">
            <p:oleObj spid="_x0000_s130053" name="Equation" r:id="rId6" imgW="1066680" imgH="228600" progId="Equation.DSMT4">
              <p:embed/>
            </p:oleObj>
          </a:graphicData>
        </a:graphic>
      </p:graphicFrame>
      <p:graphicFrame>
        <p:nvGraphicFramePr>
          <p:cNvPr id="130054" name="Object 6"/>
          <p:cNvGraphicFramePr>
            <a:graphicFrameLocks noChangeAspect="1"/>
          </p:cNvGraphicFramePr>
          <p:nvPr/>
        </p:nvGraphicFramePr>
        <p:xfrm>
          <a:off x="1839831" y="5962712"/>
          <a:ext cx="2722562" cy="431800"/>
        </p:xfrm>
        <a:graphic>
          <a:graphicData uri="http://schemas.openxmlformats.org/presentationml/2006/ole">
            <p:oleObj spid="_x0000_s130054" name="Equation" r:id="rId7" imgW="1600200" imgH="253800" progId="Equation.DSMT4">
              <p:embed/>
            </p:oleObj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831273" y="5640780"/>
            <a:ext cx="92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Hence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31278" y="5971310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or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Text Box 2"/>
          <p:cNvSpPr txBox="1">
            <a:spLocks noChangeArrowheads="1"/>
          </p:cNvSpPr>
          <p:nvPr/>
        </p:nvSpPr>
        <p:spPr bwMode="auto">
          <a:xfrm>
            <a:off x="2622550" y="0"/>
            <a:ext cx="388461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Debye Model</a:t>
            </a:r>
          </a:p>
        </p:txBody>
      </p:sp>
      <p:sp>
        <p:nvSpPr>
          <p:cNvPr id="1031" name="Text Box 72"/>
          <p:cNvSpPr txBox="1">
            <a:spLocks noChangeArrowheads="1"/>
          </p:cNvSpPr>
          <p:nvPr/>
        </p:nvSpPr>
        <p:spPr bwMode="auto">
          <a:xfrm>
            <a:off x="3488644" y="1990271"/>
            <a:ext cx="12715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Molecule:</a:t>
            </a:r>
          </a:p>
        </p:txBody>
      </p:sp>
      <p:sp>
        <p:nvSpPr>
          <p:cNvPr id="1032" name="Text Box 81"/>
          <p:cNvSpPr txBox="1">
            <a:spLocks noChangeArrowheads="1"/>
          </p:cNvSpPr>
          <p:nvPr/>
        </p:nvSpPr>
        <p:spPr bwMode="auto">
          <a:xfrm>
            <a:off x="374877" y="1091292"/>
            <a:ext cx="451280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This model explains </a:t>
            </a:r>
            <a:r>
              <a:rPr lang="en-US" sz="2000" dirty="0">
                <a:solidFill>
                  <a:schemeClr val="hlink"/>
                </a:solidFill>
              </a:rPr>
              <a:t>molecular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effects.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033" name="Text Box 95"/>
          <p:cNvSpPr txBox="1">
            <a:spLocks noChangeArrowheads="1"/>
          </p:cNvSpPr>
          <p:nvPr/>
        </p:nvSpPr>
        <p:spPr bwMode="auto">
          <a:xfrm>
            <a:off x="6777038" y="1828800"/>
            <a:ext cx="199285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M</a:t>
            </a:r>
            <a:r>
              <a:rPr lang="en-US" sz="2000" dirty="0" smtClean="0">
                <a:solidFill>
                  <a:schemeClr val="bg2"/>
                </a:solidFill>
              </a:rPr>
              <a:t>olecule </a:t>
            </a:r>
            <a:r>
              <a:rPr lang="en-US" sz="2000" dirty="0">
                <a:solidFill>
                  <a:schemeClr val="bg2"/>
                </a:solidFill>
              </a:rPr>
              <a:t>at rest</a:t>
            </a:r>
          </a:p>
        </p:txBody>
      </p:sp>
      <p:sp>
        <p:nvSpPr>
          <p:cNvPr id="1034" name="Text Box 96"/>
          <p:cNvSpPr txBox="1">
            <a:spLocks noChangeArrowheads="1"/>
          </p:cNvSpPr>
          <p:nvPr/>
        </p:nvSpPr>
        <p:spPr bwMode="auto">
          <a:xfrm>
            <a:off x="6900863" y="4948238"/>
            <a:ext cx="1840568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M</a:t>
            </a:r>
            <a:r>
              <a:rPr lang="en-US" sz="2000" dirty="0" smtClean="0">
                <a:solidFill>
                  <a:schemeClr val="bg2"/>
                </a:solidFill>
              </a:rPr>
              <a:t>olecule </a:t>
            </a:r>
            <a:r>
              <a:rPr lang="en-US" sz="2000" dirty="0">
                <a:solidFill>
                  <a:schemeClr val="bg2"/>
                </a:solidFill>
              </a:rPr>
              <a:t>with</a:t>
            </a:r>
          </a:p>
          <a:p>
            <a:r>
              <a:rPr lang="en-US" sz="2000" dirty="0">
                <a:solidFill>
                  <a:schemeClr val="bg2"/>
                </a:solidFill>
              </a:rPr>
              <a:t>applied </a:t>
            </a:r>
            <a:r>
              <a:rPr lang="en-US" sz="2000" dirty="0" smtClean="0">
                <a:solidFill>
                  <a:schemeClr val="bg2"/>
                </a:solidFill>
              </a:rPr>
              <a:t>field </a:t>
            </a:r>
            <a:r>
              <a:rPr lang="en-US" sz="2000" dirty="0" smtClean="0">
                <a:solidFill>
                  <a:schemeClr val="bg2"/>
                </a:solidFill>
                <a:latin typeface="Handscript SF" pitchFamily="2" charset="0"/>
              </a:rPr>
              <a:t>E</a:t>
            </a:r>
            <a:r>
              <a:rPr lang="en-US" sz="2000" baseline="-25000" dirty="0" smtClean="0">
                <a:solidFill>
                  <a:schemeClr val="bg2"/>
                </a:solidFill>
                <a:latin typeface="Handscript SF" pitchFamily="2" charset="0"/>
              </a:rPr>
              <a:t>x</a:t>
            </a:r>
            <a:endParaRPr lang="en-US" sz="2000" baseline="-25000" dirty="0">
              <a:solidFill>
                <a:schemeClr val="bg2"/>
              </a:solidFill>
              <a:latin typeface="Handscript SF" pitchFamily="2" charset="0"/>
            </a:endParaRPr>
          </a:p>
        </p:txBody>
      </p:sp>
      <p:graphicFrame>
        <p:nvGraphicFramePr>
          <p:cNvPr id="1027" name="Object 107"/>
          <p:cNvGraphicFramePr>
            <a:graphicFrameLocks noChangeAspect="1"/>
          </p:cNvGraphicFramePr>
          <p:nvPr/>
        </p:nvGraphicFramePr>
        <p:xfrm>
          <a:off x="7312025" y="2301875"/>
          <a:ext cx="912813" cy="509588"/>
        </p:xfrm>
        <a:graphic>
          <a:graphicData uri="http://schemas.openxmlformats.org/presentationml/2006/ole">
            <p:oleObj spid="_x0000_s1027" name="Equation" r:id="rId4" imgW="431640" imgH="241200" progId="Equation.DSMT4">
              <p:embed/>
            </p:oleObj>
          </a:graphicData>
        </a:graphic>
      </p:graphicFrame>
      <p:graphicFrame>
        <p:nvGraphicFramePr>
          <p:cNvPr id="1028" name="Object 108"/>
          <p:cNvGraphicFramePr>
            <a:graphicFrameLocks noChangeAspect="1"/>
          </p:cNvGraphicFramePr>
          <p:nvPr/>
        </p:nvGraphicFramePr>
        <p:xfrm>
          <a:off x="7102475" y="5727700"/>
          <a:ext cx="1062038" cy="593725"/>
        </p:xfrm>
        <a:graphic>
          <a:graphicData uri="http://schemas.openxmlformats.org/presentationml/2006/ole">
            <p:oleObj spid="_x0000_s1028" name="Equation" r:id="rId5" imgW="431640" imgH="241200" progId="Equation.DSMT4">
              <p:embed/>
            </p:oleObj>
          </a:graphicData>
        </a:graphic>
      </p:graphicFrame>
      <p:sp>
        <p:nvSpPr>
          <p:cNvPr id="1035" name="Text Box 118"/>
          <p:cNvSpPr txBox="1">
            <a:spLocks noChangeArrowheads="1"/>
          </p:cNvSpPr>
          <p:nvPr/>
        </p:nvSpPr>
        <p:spPr bwMode="auto">
          <a:xfrm>
            <a:off x="310695" y="2797856"/>
            <a:ext cx="3684361" cy="3508653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We consider an electric field applied in the </a:t>
            </a:r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x</a:t>
            </a:r>
            <a:r>
              <a:rPr lang="en-US" dirty="0">
                <a:solidFill>
                  <a:schemeClr val="bg2"/>
                </a:solidFill>
              </a:rPr>
              <a:t> direction. </a:t>
            </a:r>
          </a:p>
          <a:p>
            <a:endParaRPr lang="en-US" dirty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The dipole moment </a:t>
            </a:r>
            <a:r>
              <a:rPr lang="en-US" sz="2000" dirty="0" err="1">
                <a:solidFill>
                  <a:schemeClr val="bg2"/>
                </a:solidFill>
                <a:latin typeface="Handscript SF" pitchFamily="2" charset="0"/>
              </a:rPr>
              <a:t>p</a:t>
            </a:r>
            <a:r>
              <a:rPr lang="en-US" sz="2000" i="1" baseline="-25000" dirty="0" err="1">
                <a:solidFill>
                  <a:schemeClr val="bg2"/>
                </a:solidFill>
                <a:latin typeface="Times New Roman" pitchFamily="18" charset="0"/>
              </a:rPr>
              <a:t>x</a:t>
            </a:r>
            <a:r>
              <a:rPr lang="en-US" dirty="0">
                <a:solidFill>
                  <a:schemeClr val="bg2"/>
                </a:solidFill>
              </a:rPr>
              <a:t> of this single molecule represents the </a:t>
            </a:r>
            <a:r>
              <a:rPr lang="en-US" u="sng" dirty="0">
                <a:solidFill>
                  <a:schemeClr val="bg2"/>
                </a:solidFill>
              </a:rPr>
              <a:t>average</a:t>
            </a:r>
            <a:r>
              <a:rPr lang="en-US" dirty="0">
                <a:solidFill>
                  <a:schemeClr val="bg2"/>
                </a:solidFill>
              </a:rPr>
              <a:t> dipole moment in the </a:t>
            </a:r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x</a:t>
            </a:r>
            <a:r>
              <a:rPr lang="en-US" dirty="0">
                <a:solidFill>
                  <a:schemeClr val="bg2"/>
                </a:solidFill>
              </a:rPr>
              <a:t> direction for all of the dipoles in a little volume</a:t>
            </a:r>
            <a:r>
              <a:rPr lang="en-US" dirty="0" smtClean="0">
                <a:solidFill>
                  <a:schemeClr val="bg2"/>
                </a:solidFill>
              </a:rPr>
              <a:t>.</a:t>
            </a:r>
          </a:p>
          <a:p>
            <a:endParaRPr lang="en-US" dirty="0" smtClean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A zero dipole moment </a:t>
            </a:r>
            <a:r>
              <a:rPr lang="en-US" dirty="0" err="1" smtClean="0">
                <a:solidFill>
                  <a:schemeClr val="bg2"/>
                </a:solidFill>
                <a:latin typeface="Handscript SF" pitchFamily="2" charset="0"/>
              </a:rPr>
              <a:t>p</a:t>
            </a:r>
            <a:r>
              <a:rPr lang="en-US" i="1" baseline="-25000" dirty="0" err="1" smtClean="0">
                <a:solidFill>
                  <a:schemeClr val="bg2"/>
                </a:solidFill>
                <a:latin typeface="Times New Roman" pitchFamily="18" charset="0"/>
              </a:rPr>
              <a:t>x</a:t>
            </a:r>
            <a:r>
              <a:rPr lang="en-US" i="1" baseline="-25000" dirty="0" smtClean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corresponds to a </a:t>
            </a:r>
            <a:r>
              <a:rPr lang="en-US" u="sng" dirty="0" smtClean="0">
                <a:solidFill>
                  <a:schemeClr val="bg2"/>
                </a:solidFill>
              </a:rPr>
              <a:t>random</a:t>
            </a:r>
            <a:r>
              <a:rPr lang="en-US" dirty="0" smtClean="0">
                <a:solidFill>
                  <a:schemeClr val="bg2"/>
                </a:solidFill>
              </a:rPr>
              <a:t> dipole alignment in the actual material.</a:t>
            </a:r>
            <a:endParaRPr lang="en-US" dirty="0">
              <a:solidFill>
                <a:schemeClr val="bg2"/>
              </a:solidFill>
            </a:endParaRPr>
          </a:p>
        </p:txBody>
      </p:sp>
      <p:grpSp>
        <p:nvGrpSpPr>
          <p:cNvPr id="1036" name="Group 127"/>
          <p:cNvGrpSpPr>
            <a:grpSpLocks/>
          </p:cNvGrpSpPr>
          <p:nvPr/>
        </p:nvGrpSpPr>
        <p:grpSpPr bwMode="auto">
          <a:xfrm>
            <a:off x="4788807" y="906010"/>
            <a:ext cx="1936750" cy="2516189"/>
            <a:chOff x="2900" y="605"/>
            <a:chExt cx="1220" cy="1585"/>
          </a:xfrm>
        </p:grpSpPr>
        <p:sp>
          <p:nvSpPr>
            <p:cNvPr id="1050" name="Oval 86"/>
            <p:cNvSpPr>
              <a:spLocks noChangeArrowheads="1"/>
            </p:cNvSpPr>
            <p:nvPr/>
          </p:nvSpPr>
          <p:spPr bwMode="auto">
            <a:xfrm>
              <a:off x="3234" y="1015"/>
              <a:ext cx="241" cy="258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252525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Oval 87"/>
            <p:cNvSpPr>
              <a:spLocks noChangeArrowheads="1"/>
            </p:cNvSpPr>
            <p:nvPr/>
          </p:nvSpPr>
          <p:spPr bwMode="auto">
            <a:xfrm>
              <a:off x="3220" y="1932"/>
              <a:ext cx="241" cy="258"/>
            </a:xfrm>
            <a:prstGeom prst="ellipse">
              <a:avLst/>
            </a:prstGeom>
            <a:gradFill rotWithShape="1">
              <a:gsLst>
                <a:gs pos="0">
                  <a:srgbClr val="CCECFF"/>
                </a:gs>
                <a:gs pos="100000">
                  <a:srgbClr val="879CA9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" name="Line 88"/>
            <p:cNvSpPr>
              <a:spLocks noChangeShapeType="1"/>
            </p:cNvSpPr>
            <p:nvPr/>
          </p:nvSpPr>
          <p:spPr bwMode="auto">
            <a:xfrm rot="-8397946">
              <a:off x="3143" y="1348"/>
              <a:ext cx="413" cy="50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053" name="Group 94"/>
            <p:cNvGrpSpPr>
              <a:grpSpLocks/>
            </p:cNvGrpSpPr>
            <p:nvPr/>
          </p:nvGrpSpPr>
          <p:grpSpPr bwMode="auto">
            <a:xfrm>
              <a:off x="3197" y="1473"/>
              <a:ext cx="304" cy="258"/>
              <a:chOff x="2988" y="1515"/>
              <a:chExt cx="304" cy="258"/>
            </a:xfrm>
          </p:grpSpPr>
          <p:sp>
            <p:nvSpPr>
              <p:cNvPr id="1060" name="Arc 90"/>
              <p:cNvSpPr>
                <a:spLocks/>
              </p:cNvSpPr>
              <p:nvPr/>
            </p:nvSpPr>
            <p:spPr bwMode="auto">
              <a:xfrm>
                <a:off x="3001" y="1515"/>
                <a:ext cx="291" cy="258"/>
              </a:xfrm>
              <a:custGeom>
                <a:avLst/>
                <a:gdLst>
                  <a:gd name="T0" fmla="*/ 1 w 41863"/>
                  <a:gd name="T1" fmla="*/ 0 h 43200"/>
                  <a:gd name="T2" fmla="*/ 0 w 41863"/>
                  <a:gd name="T3" fmla="*/ 1 h 43200"/>
                  <a:gd name="T4" fmla="*/ 1 w 41863"/>
                  <a:gd name="T5" fmla="*/ 1 h 43200"/>
                  <a:gd name="T6" fmla="*/ 0 60000 65536"/>
                  <a:gd name="T7" fmla="*/ 0 60000 65536"/>
                  <a:gd name="T8" fmla="*/ 0 60000 65536"/>
                  <a:gd name="T9" fmla="*/ 0 w 41863"/>
                  <a:gd name="T10" fmla="*/ 0 h 43200"/>
                  <a:gd name="T11" fmla="*/ 41863 w 41863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1863" h="43200" fill="none" extrusionOk="0">
                    <a:moveTo>
                      <a:pt x="20055" y="0"/>
                    </a:moveTo>
                    <a:cubicBezTo>
                      <a:pt x="20124" y="0"/>
                      <a:pt x="20193" y="-1"/>
                      <a:pt x="20263" y="0"/>
                    </a:cubicBezTo>
                    <a:cubicBezTo>
                      <a:pt x="32192" y="0"/>
                      <a:pt x="41863" y="9670"/>
                      <a:pt x="41863" y="21600"/>
                    </a:cubicBezTo>
                    <a:cubicBezTo>
                      <a:pt x="41863" y="33529"/>
                      <a:pt x="32192" y="43200"/>
                      <a:pt x="20263" y="43200"/>
                    </a:cubicBezTo>
                    <a:cubicBezTo>
                      <a:pt x="11219" y="43200"/>
                      <a:pt x="3132" y="37565"/>
                      <a:pt x="0" y="29081"/>
                    </a:cubicBezTo>
                  </a:path>
                  <a:path w="41863" h="43200" stroke="0" extrusionOk="0">
                    <a:moveTo>
                      <a:pt x="20055" y="0"/>
                    </a:moveTo>
                    <a:cubicBezTo>
                      <a:pt x="20124" y="0"/>
                      <a:pt x="20193" y="-1"/>
                      <a:pt x="20263" y="0"/>
                    </a:cubicBezTo>
                    <a:cubicBezTo>
                      <a:pt x="32192" y="0"/>
                      <a:pt x="41863" y="9670"/>
                      <a:pt x="41863" y="21600"/>
                    </a:cubicBezTo>
                    <a:cubicBezTo>
                      <a:pt x="41863" y="33529"/>
                      <a:pt x="32192" y="43200"/>
                      <a:pt x="20263" y="43200"/>
                    </a:cubicBezTo>
                    <a:cubicBezTo>
                      <a:pt x="11219" y="43200"/>
                      <a:pt x="3132" y="37565"/>
                      <a:pt x="0" y="29081"/>
                    </a:cubicBezTo>
                    <a:lnTo>
                      <a:pt x="20263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1" name="Arc 91"/>
              <p:cNvSpPr>
                <a:spLocks/>
              </p:cNvSpPr>
              <p:nvPr/>
            </p:nvSpPr>
            <p:spPr bwMode="auto">
              <a:xfrm rot="9514264" flipH="1">
                <a:off x="2988" y="1581"/>
                <a:ext cx="143" cy="129"/>
              </a:xfrm>
              <a:custGeom>
                <a:avLst/>
                <a:gdLst>
                  <a:gd name="T0" fmla="*/ 0 w 42041"/>
                  <a:gd name="T1" fmla="*/ 0 h 21600"/>
                  <a:gd name="T2" fmla="*/ 0 w 42041"/>
                  <a:gd name="T3" fmla="*/ 0 h 21600"/>
                  <a:gd name="T4" fmla="*/ 0 w 42041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42041"/>
                  <a:gd name="T10" fmla="*/ 0 h 21600"/>
                  <a:gd name="T11" fmla="*/ 42041 w 4204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041" h="21600" fill="none" extrusionOk="0">
                    <a:moveTo>
                      <a:pt x="42041" y="1052"/>
                    </a:moveTo>
                    <a:cubicBezTo>
                      <a:pt x="41480" y="12558"/>
                      <a:pt x="31987" y="21599"/>
                      <a:pt x="20467" y="21600"/>
                    </a:cubicBezTo>
                    <a:cubicBezTo>
                      <a:pt x="11198" y="21600"/>
                      <a:pt x="2962" y="15686"/>
                      <a:pt x="0" y="6903"/>
                    </a:cubicBezTo>
                  </a:path>
                  <a:path w="42041" h="21600" stroke="0" extrusionOk="0">
                    <a:moveTo>
                      <a:pt x="42041" y="1052"/>
                    </a:moveTo>
                    <a:cubicBezTo>
                      <a:pt x="41480" y="12558"/>
                      <a:pt x="31987" y="21599"/>
                      <a:pt x="20467" y="21600"/>
                    </a:cubicBezTo>
                    <a:cubicBezTo>
                      <a:pt x="11198" y="21600"/>
                      <a:pt x="2962" y="15686"/>
                      <a:pt x="0" y="6903"/>
                    </a:cubicBezTo>
                    <a:lnTo>
                      <a:pt x="20467" y="0"/>
                    </a:ln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2" name="Oval 93"/>
              <p:cNvSpPr>
                <a:spLocks noChangeArrowheads="1"/>
              </p:cNvSpPr>
              <p:nvPr/>
            </p:nvSpPr>
            <p:spPr bwMode="auto">
              <a:xfrm>
                <a:off x="3121" y="1638"/>
                <a:ext cx="52" cy="43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54" name="Text Box 110"/>
            <p:cNvSpPr txBox="1">
              <a:spLocks noChangeArrowheads="1"/>
            </p:cNvSpPr>
            <p:nvPr/>
          </p:nvSpPr>
          <p:spPr bwMode="auto">
            <a:xfrm>
              <a:off x="2941" y="1012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q</a:t>
              </a:r>
            </a:p>
          </p:txBody>
        </p:sp>
        <p:sp>
          <p:nvSpPr>
            <p:cNvPr id="1055" name="Text Box 111"/>
            <p:cNvSpPr txBox="1">
              <a:spLocks noChangeArrowheads="1"/>
            </p:cNvSpPr>
            <p:nvPr/>
          </p:nvSpPr>
          <p:spPr bwMode="auto">
            <a:xfrm>
              <a:off x="2900" y="1909"/>
              <a:ext cx="249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-q</a:t>
              </a:r>
            </a:p>
          </p:txBody>
        </p:sp>
        <p:sp>
          <p:nvSpPr>
            <p:cNvPr id="1056" name="Line 113"/>
            <p:cNvSpPr>
              <a:spLocks noChangeShapeType="1"/>
            </p:cNvSpPr>
            <p:nvPr/>
          </p:nvSpPr>
          <p:spPr bwMode="auto">
            <a:xfrm>
              <a:off x="3761" y="1623"/>
              <a:ext cx="359" cy="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57" name="Text Box 114"/>
            <p:cNvSpPr txBox="1">
              <a:spLocks noChangeArrowheads="1"/>
            </p:cNvSpPr>
            <p:nvPr/>
          </p:nvSpPr>
          <p:spPr bwMode="auto">
            <a:xfrm>
              <a:off x="3850" y="1633"/>
              <a:ext cx="18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058" name="Line 122"/>
            <p:cNvSpPr>
              <a:spLocks noChangeShapeType="1"/>
            </p:cNvSpPr>
            <p:nvPr/>
          </p:nvSpPr>
          <p:spPr bwMode="auto">
            <a:xfrm flipV="1">
              <a:off x="3344" y="632"/>
              <a:ext cx="0" cy="24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59" name="Text Box 123"/>
            <p:cNvSpPr txBox="1">
              <a:spLocks noChangeArrowheads="1"/>
            </p:cNvSpPr>
            <p:nvPr/>
          </p:nvSpPr>
          <p:spPr bwMode="auto">
            <a:xfrm>
              <a:off x="3396" y="605"/>
              <a:ext cx="24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y</a:t>
              </a:r>
            </a:p>
          </p:txBody>
        </p:sp>
      </p:grpSp>
      <p:grpSp>
        <p:nvGrpSpPr>
          <p:cNvPr id="1037" name="Group 128"/>
          <p:cNvGrpSpPr>
            <a:grpSpLocks/>
          </p:cNvGrpSpPr>
          <p:nvPr/>
        </p:nvGrpSpPr>
        <p:grpSpPr bwMode="auto">
          <a:xfrm>
            <a:off x="4314825" y="4259263"/>
            <a:ext cx="1700213" cy="2289175"/>
            <a:chOff x="2718" y="2683"/>
            <a:chExt cx="1071" cy="1442"/>
          </a:xfrm>
        </p:grpSpPr>
        <p:graphicFrame>
          <p:nvGraphicFramePr>
            <p:cNvPr id="1029" name="Object 109"/>
            <p:cNvGraphicFramePr>
              <a:graphicFrameLocks noChangeAspect="1"/>
            </p:cNvGraphicFramePr>
            <p:nvPr/>
          </p:nvGraphicFramePr>
          <p:xfrm>
            <a:off x="2718" y="3807"/>
            <a:ext cx="212" cy="318"/>
          </p:xfrm>
          <a:graphic>
            <a:graphicData uri="http://schemas.openxmlformats.org/presentationml/2006/ole">
              <p:oleObj spid="_x0000_s1029" name="Equation" r:id="rId6" imgW="152280" imgH="228600" progId="Equation.DSMT4">
                <p:embed/>
              </p:oleObj>
            </a:graphicData>
          </a:graphic>
        </p:graphicFrame>
        <p:sp>
          <p:nvSpPr>
            <p:cNvPr id="1039" name="Oval 97"/>
            <p:cNvSpPr>
              <a:spLocks noChangeArrowheads="1"/>
            </p:cNvSpPr>
            <p:nvPr/>
          </p:nvSpPr>
          <p:spPr bwMode="auto">
            <a:xfrm>
              <a:off x="3548" y="2716"/>
              <a:ext cx="241" cy="258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252525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Line 99"/>
            <p:cNvSpPr>
              <a:spLocks noChangeShapeType="1"/>
            </p:cNvSpPr>
            <p:nvPr/>
          </p:nvSpPr>
          <p:spPr bwMode="auto">
            <a:xfrm rot="-5617130">
              <a:off x="3143" y="2909"/>
              <a:ext cx="413" cy="50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041" name="Group 100"/>
            <p:cNvGrpSpPr>
              <a:grpSpLocks/>
            </p:cNvGrpSpPr>
            <p:nvPr/>
          </p:nvGrpSpPr>
          <p:grpSpPr bwMode="auto">
            <a:xfrm>
              <a:off x="3197" y="3034"/>
              <a:ext cx="304" cy="258"/>
              <a:chOff x="2988" y="1515"/>
              <a:chExt cx="304" cy="258"/>
            </a:xfrm>
          </p:grpSpPr>
          <p:sp>
            <p:nvSpPr>
              <p:cNvPr id="1047" name="Arc 101"/>
              <p:cNvSpPr>
                <a:spLocks/>
              </p:cNvSpPr>
              <p:nvPr/>
            </p:nvSpPr>
            <p:spPr bwMode="auto">
              <a:xfrm>
                <a:off x="3001" y="1515"/>
                <a:ext cx="291" cy="258"/>
              </a:xfrm>
              <a:custGeom>
                <a:avLst/>
                <a:gdLst>
                  <a:gd name="T0" fmla="*/ 1 w 41863"/>
                  <a:gd name="T1" fmla="*/ 0 h 43200"/>
                  <a:gd name="T2" fmla="*/ 0 w 41863"/>
                  <a:gd name="T3" fmla="*/ 1 h 43200"/>
                  <a:gd name="T4" fmla="*/ 1 w 41863"/>
                  <a:gd name="T5" fmla="*/ 1 h 43200"/>
                  <a:gd name="T6" fmla="*/ 0 60000 65536"/>
                  <a:gd name="T7" fmla="*/ 0 60000 65536"/>
                  <a:gd name="T8" fmla="*/ 0 60000 65536"/>
                  <a:gd name="T9" fmla="*/ 0 w 41863"/>
                  <a:gd name="T10" fmla="*/ 0 h 43200"/>
                  <a:gd name="T11" fmla="*/ 41863 w 41863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1863" h="43200" fill="none" extrusionOk="0">
                    <a:moveTo>
                      <a:pt x="20055" y="0"/>
                    </a:moveTo>
                    <a:cubicBezTo>
                      <a:pt x="20124" y="0"/>
                      <a:pt x="20193" y="-1"/>
                      <a:pt x="20263" y="0"/>
                    </a:cubicBezTo>
                    <a:cubicBezTo>
                      <a:pt x="32192" y="0"/>
                      <a:pt x="41863" y="9670"/>
                      <a:pt x="41863" y="21600"/>
                    </a:cubicBezTo>
                    <a:cubicBezTo>
                      <a:pt x="41863" y="33529"/>
                      <a:pt x="32192" y="43200"/>
                      <a:pt x="20263" y="43200"/>
                    </a:cubicBezTo>
                    <a:cubicBezTo>
                      <a:pt x="11219" y="43200"/>
                      <a:pt x="3132" y="37565"/>
                      <a:pt x="0" y="29081"/>
                    </a:cubicBezTo>
                  </a:path>
                  <a:path w="41863" h="43200" stroke="0" extrusionOk="0">
                    <a:moveTo>
                      <a:pt x="20055" y="0"/>
                    </a:moveTo>
                    <a:cubicBezTo>
                      <a:pt x="20124" y="0"/>
                      <a:pt x="20193" y="-1"/>
                      <a:pt x="20263" y="0"/>
                    </a:cubicBezTo>
                    <a:cubicBezTo>
                      <a:pt x="32192" y="0"/>
                      <a:pt x="41863" y="9670"/>
                      <a:pt x="41863" y="21600"/>
                    </a:cubicBezTo>
                    <a:cubicBezTo>
                      <a:pt x="41863" y="33529"/>
                      <a:pt x="32192" y="43200"/>
                      <a:pt x="20263" y="43200"/>
                    </a:cubicBezTo>
                    <a:cubicBezTo>
                      <a:pt x="11219" y="43200"/>
                      <a:pt x="3132" y="37565"/>
                      <a:pt x="0" y="29081"/>
                    </a:cubicBezTo>
                    <a:lnTo>
                      <a:pt x="20263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Arc 102"/>
              <p:cNvSpPr>
                <a:spLocks/>
              </p:cNvSpPr>
              <p:nvPr/>
            </p:nvSpPr>
            <p:spPr bwMode="auto">
              <a:xfrm rot="9514264" flipH="1">
                <a:off x="2988" y="1581"/>
                <a:ext cx="143" cy="129"/>
              </a:xfrm>
              <a:custGeom>
                <a:avLst/>
                <a:gdLst>
                  <a:gd name="T0" fmla="*/ 0 w 42041"/>
                  <a:gd name="T1" fmla="*/ 0 h 21600"/>
                  <a:gd name="T2" fmla="*/ 0 w 42041"/>
                  <a:gd name="T3" fmla="*/ 0 h 21600"/>
                  <a:gd name="T4" fmla="*/ 0 w 42041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42041"/>
                  <a:gd name="T10" fmla="*/ 0 h 21600"/>
                  <a:gd name="T11" fmla="*/ 42041 w 4204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041" h="21600" fill="none" extrusionOk="0">
                    <a:moveTo>
                      <a:pt x="42041" y="1052"/>
                    </a:moveTo>
                    <a:cubicBezTo>
                      <a:pt x="41480" y="12558"/>
                      <a:pt x="31987" y="21599"/>
                      <a:pt x="20467" y="21600"/>
                    </a:cubicBezTo>
                    <a:cubicBezTo>
                      <a:pt x="11198" y="21600"/>
                      <a:pt x="2962" y="15686"/>
                      <a:pt x="0" y="6903"/>
                    </a:cubicBezTo>
                  </a:path>
                  <a:path w="42041" h="21600" stroke="0" extrusionOk="0">
                    <a:moveTo>
                      <a:pt x="42041" y="1052"/>
                    </a:moveTo>
                    <a:cubicBezTo>
                      <a:pt x="41480" y="12558"/>
                      <a:pt x="31987" y="21599"/>
                      <a:pt x="20467" y="21600"/>
                    </a:cubicBezTo>
                    <a:cubicBezTo>
                      <a:pt x="11198" y="21600"/>
                      <a:pt x="2962" y="15686"/>
                      <a:pt x="0" y="6903"/>
                    </a:cubicBezTo>
                    <a:lnTo>
                      <a:pt x="20467" y="0"/>
                    </a:ln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Oval 103"/>
              <p:cNvSpPr>
                <a:spLocks noChangeArrowheads="1"/>
              </p:cNvSpPr>
              <p:nvPr/>
            </p:nvSpPr>
            <p:spPr bwMode="auto">
              <a:xfrm>
                <a:off x="3121" y="1638"/>
                <a:ext cx="52" cy="43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2" name="Line 104"/>
            <p:cNvSpPr>
              <a:spLocks noChangeShapeType="1"/>
            </p:cNvSpPr>
            <p:nvPr/>
          </p:nvSpPr>
          <p:spPr bwMode="auto">
            <a:xfrm rot="-8397946">
              <a:off x="2990" y="2723"/>
              <a:ext cx="727" cy="89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3" name="Line 105"/>
            <p:cNvSpPr>
              <a:spLocks noChangeShapeType="1"/>
            </p:cNvSpPr>
            <p:nvPr/>
          </p:nvSpPr>
          <p:spPr bwMode="auto">
            <a:xfrm>
              <a:off x="3012" y="3947"/>
              <a:ext cx="67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4" name="Text Box 112"/>
            <p:cNvSpPr txBox="1">
              <a:spLocks noChangeArrowheads="1"/>
            </p:cNvSpPr>
            <p:nvPr/>
          </p:nvSpPr>
          <p:spPr bwMode="auto">
            <a:xfrm>
              <a:off x="3359" y="2683"/>
              <a:ext cx="19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hlink"/>
                  </a:solidFill>
                  <a:latin typeface="Symbol" pitchFamily="18" charset="2"/>
                  <a:sym typeface="Symbol" pitchFamily="18" charset="2"/>
                </a:rPr>
                <a:t></a:t>
              </a:r>
            </a:p>
          </p:txBody>
        </p:sp>
        <p:sp>
          <p:nvSpPr>
            <p:cNvPr id="1045" name="Freeform 119"/>
            <p:cNvSpPr>
              <a:spLocks/>
            </p:cNvSpPr>
            <p:nvPr/>
          </p:nvSpPr>
          <p:spPr bwMode="auto">
            <a:xfrm>
              <a:off x="3360" y="2929"/>
              <a:ext cx="174" cy="62"/>
            </a:xfrm>
            <a:custGeom>
              <a:avLst/>
              <a:gdLst>
                <a:gd name="T0" fmla="*/ 0 w 174"/>
                <a:gd name="T1" fmla="*/ 1 h 62"/>
                <a:gd name="T2" fmla="*/ 54 w 174"/>
                <a:gd name="T3" fmla="*/ 2 h 62"/>
                <a:gd name="T4" fmla="*/ 102 w 174"/>
                <a:gd name="T5" fmla="*/ 11 h 62"/>
                <a:gd name="T6" fmla="*/ 144 w 174"/>
                <a:gd name="T7" fmla="*/ 35 h 62"/>
                <a:gd name="T8" fmla="*/ 174 w 174"/>
                <a:gd name="T9" fmla="*/ 62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4"/>
                <a:gd name="T16" fmla="*/ 0 h 62"/>
                <a:gd name="T17" fmla="*/ 174 w 174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4" h="62">
                  <a:moveTo>
                    <a:pt x="0" y="1"/>
                  </a:moveTo>
                  <a:cubicBezTo>
                    <a:pt x="9" y="1"/>
                    <a:pt x="37" y="0"/>
                    <a:pt x="54" y="2"/>
                  </a:cubicBezTo>
                  <a:cubicBezTo>
                    <a:pt x="71" y="4"/>
                    <a:pt x="87" y="6"/>
                    <a:pt x="102" y="11"/>
                  </a:cubicBezTo>
                  <a:cubicBezTo>
                    <a:pt x="117" y="16"/>
                    <a:pt x="132" y="27"/>
                    <a:pt x="144" y="35"/>
                  </a:cubicBezTo>
                  <a:cubicBezTo>
                    <a:pt x="156" y="43"/>
                    <a:pt x="168" y="57"/>
                    <a:pt x="174" y="62"/>
                  </a:cubicBezTo>
                </a:path>
              </a:pathLst>
            </a:custGeom>
            <a:noFill/>
            <a:ln w="12700" cap="flat" cmpd="sng">
              <a:solidFill>
                <a:schemeClr val="hlink"/>
              </a:solidFill>
              <a:prstDash val="solid"/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6" name="Oval 124"/>
            <p:cNvSpPr>
              <a:spLocks noChangeArrowheads="1"/>
            </p:cNvSpPr>
            <p:nvPr/>
          </p:nvSpPr>
          <p:spPr bwMode="auto">
            <a:xfrm>
              <a:off x="2908" y="3332"/>
              <a:ext cx="241" cy="258"/>
            </a:xfrm>
            <a:prstGeom prst="ellipse">
              <a:avLst/>
            </a:prstGeom>
            <a:gradFill rotWithShape="1">
              <a:gsLst>
                <a:gs pos="0">
                  <a:srgbClr val="CCECFF"/>
                </a:gs>
                <a:gs pos="100000">
                  <a:srgbClr val="879CA9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" name="Slide Number Placeholder 3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C59E67-EAD7-445C-B30E-6F3DEB75A39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86" name="Text Box 10"/>
          <p:cNvSpPr txBox="1">
            <a:spLocks noChangeArrowheads="1"/>
          </p:cNvSpPr>
          <p:nvPr/>
        </p:nvSpPr>
        <p:spPr bwMode="auto">
          <a:xfrm>
            <a:off x="2079625" y="0"/>
            <a:ext cx="491013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Cole-Cole Model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844" name="Rectangle 12"/>
          <p:cNvSpPr>
            <a:spLocks noChangeArrowheads="1"/>
          </p:cNvSpPr>
          <p:nvPr/>
        </p:nvSpPr>
        <p:spPr bwMode="auto">
          <a:xfrm>
            <a:off x="1041400" y="1562100"/>
            <a:ext cx="7188200" cy="787400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Rectangle 13"/>
          <p:cNvSpPr>
            <a:spLocks noChangeArrowheads="1"/>
          </p:cNvSpPr>
          <p:nvPr/>
        </p:nvSpPr>
        <p:spPr bwMode="auto">
          <a:xfrm>
            <a:off x="1054100" y="990600"/>
            <a:ext cx="7721600" cy="7747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Text Box 2"/>
          <p:cNvSpPr txBox="1">
            <a:spLocks noChangeArrowheads="1"/>
          </p:cNvSpPr>
          <p:nvPr/>
        </p:nvSpPr>
        <p:spPr bwMode="auto">
          <a:xfrm>
            <a:off x="1927906" y="1193121"/>
            <a:ext cx="494237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This is a modification of the Debye model.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1809750" y="1936750"/>
            <a:ext cx="4922838" cy="161131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" name="Object 10"/>
          <p:cNvGraphicFramePr>
            <a:graphicFrameLocks noChangeAspect="1"/>
          </p:cNvGraphicFramePr>
          <p:nvPr/>
        </p:nvGraphicFramePr>
        <p:xfrm>
          <a:off x="2035175" y="2106613"/>
          <a:ext cx="4457700" cy="1287462"/>
        </p:xfrm>
        <a:graphic>
          <a:graphicData uri="http://schemas.openxmlformats.org/presentationml/2006/ole">
            <p:oleObj spid="_x0000_s80898" name="Equation" r:id="rId4" imgW="1714320" imgH="495000" progId="Equation.DSMT4">
              <p:embed/>
            </p:oleObj>
          </a:graphicData>
        </a:graphic>
      </p:graphicFrame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541463" y="4056063"/>
            <a:ext cx="615745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When 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  <a:sym typeface="Symbol"/>
              </a:rPr>
              <a:t></a:t>
            </a:r>
            <a:r>
              <a:rPr lang="en-US" sz="2000" dirty="0" smtClean="0">
                <a:solidFill>
                  <a:schemeClr val="bg1"/>
                </a:solidFill>
                <a:latin typeface="+mn-lt"/>
                <a:sym typeface="Symbol"/>
              </a:rPr>
              <a:t> = 0, </a:t>
            </a:r>
            <a:r>
              <a:rPr lang="en-US" sz="2000" dirty="0" smtClean="0">
                <a:solidFill>
                  <a:schemeClr val="bg1"/>
                </a:solidFill>
                <a:sym typeface="Symbol"/>
              </a:rPr>
              <a:t>the model reduces to the Debye model.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906463" y="4957763"/>
            <a:ext cx="7310437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2"/>
                </a:solidFill>
              </a:rPr>
              <a:t>This model has often been used to describe the permittivity of some polymers, as well as biological tissues.</a:t>
            </a: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C59E67-EAD7-445C-B30E-6F3DEB75A39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auto">
          <a:xfrm>
            <a:off x="482600" y="1257300"/>
            <a:ext cx="8343900" cy="3403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5386" name="Text Box 10"/>
          <p:cNvSpPr txBox="1">
            <a:spLocks noChangeArrowheads="1"/>
          </p:cNvSpPr>
          <p:nvPr/>
        </p:nvSpPr>
        <p:spPr bwMode="auto">
          <a:xfrm>
            <a:off x="1558924" y="0"/>
            <a:ext cx="6099175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Cole-Cole Model (Cont.)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829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4255" y="1603238"/>
            <a:ext cx="7357745" cy="28163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2493963" y="817563"/>
            <a:ext cx="473110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Parameters for Some Biological Tissues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829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73250" y="4806676"/>
            <a:ext cx="5784850" cy="1854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C59E67-EAD7-445C-B30E-6F3DEB75A39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86" name="Text Box 10"/>
          <p:cNvSpPr txBox="1">
            <a:spLocks noChangeArrowheads="1"/>
          </p:cNvSpPr>
          <p:nvPr/>
        </p:nvSpPr>
        <p:spPr bwMode="auto">
          <a:xfrm>
            <a:off x="1308100" y="0"/>
            <a:ext cx="6781799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Havriliak–Negami Model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845" name="Rectangle 13"/>
          <p:cNvSpPr>
            <a:spLocks noChangeArrowheads="1"/>
          </p:cNvSpPr>
          <p:nvPr/>
        </p:nvSpPr>
        <p:spPr bwMode="auto">
          <a:xfrm>
            <a:off x="869042" y="956129"/>
            <a:ext cx="7721600" cy="7747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35846" name="Text Box 2"/>
          <p:cNvSpPr txBox="1">
            <a:spLocks noChangeArrowheads="1"/>
          </p:cNvSpPr>
          <p:nvPr/>
        </p:nvSpPr>
        <p:spPr bwMode="auto">
          <a:xfrm>
            <a:off x="1350963" y="1236663"/>
            <a:ext cx="566853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This is another modification of the Debye model.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1809750" y="1936750"/>
            <a:ext cx="4922838" cy="161131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" name="Object 10"/>
          <p:cNvGraphicFramePr>
            <a:graphicFrameLocks noChangeAspect="1"/>
          </p:cNvGraphicFramePr>
          <p:nvPr/>
        </p:nvGraphicFramePr>
        <p:xfrm>
          <a:off x="2065338" y="1995488"/>
          <a:ext cx="4524375" cy="1485900"/>
        </p:xfrm>
        <a:graphic>
          <a:graphicData uri="http://schemas.openxmlformats.org/presentationml/2006/ole">
            <p:oleObj spid="_x0000_s81922" name="Equation" r:id="rId4" imgW="1739880" imgH="571320" progId="Equation.DSMT4">
              <p:embed/>
            </p:oleObj>
          </a:graphicData>
        </a:graphic>
      </p:graphicFrame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906463" y="4386263"/>
            <a:ext cx="725551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When 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  <a:sym typeface="Symbol"/>
              </a:rPr>
              <a:t></a:t>
            </a:r>
            <a:r>
              <a:rPr lang="en-US" sz="2000" dirty="0" smtClean="0">
                <a:solidFill>
                  <a:schemeClr val="bg1"/>
                </a:solidFill>
                <a:latin typeface="+mn-lt"/>
                <a:sym typeface="Symbol"/>
              </a:rPr>
              <a:t> = 1 </a:t>
            </a:r>
            <a:r>
              <a:rPr lang="en-US" sz="2000" dirty="0" smtClean="0">
                <a:solidFill>
                  <a:schemeClr val="bg1"/>
                </a:solidFill>
                <a:latin typeface="+mj-lt"/>
                <a:sym typeface="Symbol"/>
              </a:rPr>
              <a:t>and</a:t>
            </a:r>
            <a:r>
              <a:rPr lang="en-US" sz="2000" dirty="0" smtClean="0">
                <a:solidFill>
                  <a:schemeClr val="bg1"/>
                </a:solidFill>
                <a:latin typeface="+mn-lt"/>
                <a:sym typeface="Symbol"/>
              </a:rPr>
              <a:t> 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  <a:sym typeface="Symbol"/>
              </a:rPr>
              <a:t></a:t>
            </a:r>
            <a:r>
              <a:rPr lang="en-US" sz="2000" dirty="0" smtClean="0">
                <a:solidFill>
                  <a:schemeClr val="bg1"/>
                </a:solidFill>
                <a:latin typeface="+mn-lt"/>
                <a:sym typeface="Symbol"/>
              </a:rPr>
              <a:t> = 1, </a:t>
            </a:r>
            <a:r>
              <a:rPr lang="en-US" sz="2000" dirty="0" smtClean="0">
                <a:solidFill>
                  <a:schemeClr val="bg1"/>
                </a:solidFill>
                <a:sym typeface="Symbol"/>
              </a:rPr>
              <a:t>the model reduces to the Debye model.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804863" y="5148263"/>
            <a:ext cx="762901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2"/>
                </a:solidFill>
              </a:rPr>
              <a:t>This has been used to describe the permittivity of some polymers.</a:t>
            </a: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C59E67-EAD7-445C-B30E-6F3DEB75A39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Text Box 2"/>
          <p:cNvSpPr txBox="1">
            <a:spLocks noChangeArrowheads="1"/>
          </p:cNvSpPr>
          <p:nvPr/>
        </p:nvSpPr>
        <p:spPr bwMode="auto">
          <a:xfrm>
            <a:off x="1920875" y="0"/>
            <a:ext cx="495141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Lorentz Model</a:t>
            </a:r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733200" y="842740"/>
            <a:ext cx="7452858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Explains </a:t>
            </a:r>
            <a:r>
              <a:rPr lang="en-US" sz="2000" dirty="0">
                <a:solidFill>
                  <a:schemeClr val="hlink"/>
                </a:solidFill>
              </a:rPr>
              <a:t>atom</a:t>
            </a:r>
            <a:r>
              <a:rPr lang="en-US" sz="2000" dirty="0">
                <a:solidFill>
                  <a:schemeClr val="bg1"/>
                </a:solidFill>
              </a:rPr>
              <a:t> and</a:t>
            </a:r>
            <a:r>
              <a:rPr lang="en-US" sz="2000" dirty="0">
                <a:solidFill>
                  <a:schemeClr val="hlink"/>
                </a:solidFill>
              </a:rPr>
              <a:t> electron</a:t>
            </a:r>
            <a:r>
              <a:rPr lang="en-US" sz="2000" dirty="0">
                <a:solidFill>
                  <a:schemeClr val="bg1"/>
                </a:solidFill>
              </a:rPr>
              <a:t> resonance effects (usually observed at high frequencies, such as THz frequencies and optical frequencies, respectively).</a:t>
            </a:r>
          </a:p>
        </p:txBody>
      </p:sp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758825" y="5060501"/>
            <a:ext cx="16652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Dipole effect:</a:t>
            </a:r>
          </a:p>
        </p:txBody>
      </p:sp>
      <p:sp>
        <p:nvSpPr>
          <p:cNvPr id="16391" name="Text Box 60"/>
          <p:cNvSpPr txBox="1">
            <a:spLocks noChangeArrowheads="1"/>
          </p:cNvSpPr>
          <p:nvPr/>
        </p:nvSpPr>
        <p:spPr bwMode="auto">
          <a:xfrm>
            <a:off x="2378075" y="2811014"/>
            <a:ext cx="8461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Atom:</a:t>
            </a:r>
          </a:p>
        </p:txBody>
      </p:sp>
      <p:grpSp>
        <p:nvGrpSpPr>
          <p:cNvPr id="16392" name="Group 81"/>
          <p:cNvGrpSpPr>
            <a:grpSpLocks/>
          </p:cNvGrpSpPr>
          <p:nvPr/>
        </p:nvGrpSpPr>
        <p:grpSpPr bwMode="auto">
          <a:xfrm>
            <a:off x="2654300" y="4368351"/>
            <a:ext cx="4341813" cy="2343150"/>
            <a:chOff x="1672" y="2642"/>
            <a:chExt cx="2735" cy="1476"/>
          </a:xfrm>
        </p:grpSpPr>
        <p:sp>
          <p:nvSpPr>
            <p:cNvPr id="16411" name="Oval 39"/>
            <p:cNvSpPr>
              <a:spLocks noChangeArrowheads="1"/>
            </p:cNvSpPr>
            <p:nvPr/>
          </p:nvSpPr>
          <p:spPr bwMode="auto">
            <a:xfrm>
              <a:off x="3018" y="3105"/>
              <a:ext cx="169" cy="161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252525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2" name="Oval 40"/>
            <p:cNvSpPr>
              <a:spLocks noChangeArrowheads="1"/>
            </p:cNvSpPr>
            <p:nvPr/>
          </p:nvSpPr>
          <p:spPr bwMode="auto">
            <a:xfrm>
              <a:off x="2464" y="3580"/>
              <a:ext cx="169" cy="161"/>
            </a:xfrm>
            <a:prstGeom prst="ellipse">
              <a:avLst/>
            </a:prstGeom>
            <a:gradFill rotWithShape="1">
              <a:gsLst>
                <a:gs pos="0">
                  <a:srgbClr val="CCECFF"/>
                </a:gs>
                <a:gs pos="100000">
                  <a:srgbClr val="879CA9"/>
                </a:gs>
              </a:gsLst>
              <a:path path="shape">
                <a:fillToRect l="50000" t="50000" r="50000" b="50000"/>
              </a:path>
            </a:gradFill>
            <a:ln w="12700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3" name="Oval 41"/>
            <p:cNvSpPr>
              <a:spLocks noChangeArrowheads="1"/>
            </p:cNvSpPr>
            <p:nvPr/>
          </p:nvSpPr>
          <p:spPr bwMode="auto">
            <a:xfrm>
              <a:off x="2421" y="2654"/>
              <a:ext cx="169" cy="161"/>
            </a:xfrm>
            <a:prstGeom prst="ellipse">
              <a:avLst/>
            </a:prstGeom>
            <a:gradFill rotWithShape="1">
              <a:gsLst>
                <a:gs pos="0">
                  <a:srgbClr val="CCECFF"/>
                </a:gs>
                <a:gs pos="100000">
                  <a:srgbClr val="879CA9"/>
                </a:gs>
              </a:gsLst>
              <a:path path="shape">
                <a:fillToRect l="50000" t="50000" r="50000" b="50000"/>
              </a:path>
            </a:gradFill>
            <a:ln w="12700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4" name="Oval 42"/>
            <p:cNvSpPr>
              <a:spLocks noChangeArrowheads="1"/>
            </p:cNvSpPr>
            <p:nvPr/>
          </p:nvSpPr>
          <p:spPr bwMode="auto">
            <a:xfrm>
              <a:off x="2013" y="3284"/>
              <a:ext cx="169" cy="161"/>
            </a:xfrm>
            <a:prstGeom prst="ellipse">
              <a:avLst/>
            </a:prstGeom>
            <a:gradFill rotWithShape="1">
              <a:gsLst>
                <a:gs pos="0">
                  <a:srgbClr val="CCECFF"/>
                </a:gs>
                <a:gs pos="100000">
                  <a:srgbClr val="879CA9"/>
                </a:gs>
              </a:gsLst>
              <a:path path="shape">
                <a:fillToRect l="50000" t="50000" r="50000" b="50000"/>
              </a:path>
            </a:gradFill>
            <a:ln w="12700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5" name="Oval 43"/>
            <p:cNvSpPr>
              <a:spLocks noChangeArrowheads="1"/>
            </p:cNvSpPr>
            <p:nvPr/>
          </p:nvSpPr>
          <p:spPr bwMode="auto">
            <a:xfrm>
              <a:off x="2627" y="3125"/>
              <a:ext cx="169" cy="161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252525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6" name="Oval 44"/>
            <p:cNvSpPr>
              <a:spLocks noChangeArrowheads="1"/>
            </p:cNvSpPr>
            <p:nvPr/>
          </p:nvSpPr>
          <p:spPr bwMode="auto">
            <a:xfrm>
              <a:off x="2060" y="2642"/>
              <a:ext cx="169" cy="161"/>
            </a:xfrm>
            <a:prstGeom prst="ellipse">
              <a:avLst/>
            </a:prstGeom>
            <a:gradFill rotWithShape="1">
              <a:gsLst>
                <a:gs pos="0">
                  <a:srgbClr val="CCECFF"/>
                </a:gs>
                <a:gs pos="100000">
                  <a:srgbClr val="879CA9"/>
                </a:gs>
              </a:gsLst>
              <a:path path="shape">
                <a:fillToRect l="50000" t="50000" r="50000" b="50000"/>
              </a:path>
            </a:gradFill>
            <a:ln w="12700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7" name="Oval 45"/>
            <p:cNvSpPr>
              <a:spLocks noChangeArrowheads="1"/>
            </p:cNvSpPr>
            <p:nvPr/>
          </p:nvSpPr>
          <p:spPr bwMode="auto">
            <a:xfrm>
              <a:off x="1978" y="2993"/>
              <a:ext cx="169" cy="161"/>
            </a:xfrm>
            <a:prstGeom prst="ellipse">
              <a:avLst/>
            </a:prstGeom>
            <a:gradFill rotWithShape="1">
              <a:gsLst>
                <a:gs pos="0">
                  <a:srgbClr val="CCECFF"/>
                </a:gs>
                <a:gs pos="100000">
                  <a:srgbClr val="879CA9"/>
                </a:gs>
              </a:gsLst>
              <a:path path="shape">
                <a:fillToRect l="50000" t="50000" r="50000" b="50000"/>
              </a:path>
            </a:gradFill>
            <a:ln w="12700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8" name="Oval 46"/>
            <p:cNvSpPr>
              <a:spLocks noChangeArrowheads="1"/>
            </p:cNvSpPr>
            <p:nvPr/>
          </p:nvSpPr>
          <p:spPr bwMode="auto">
            <a:xfrm>
              <a:off x="2395" y="3263"/>
              <a:ext cx="169" cy="161"/>
            </a:xfrm>
            <a:prstGeom prst="ellipse">
              <a:avLst/>
            </a:prstGeom>
            <a:gradFill rotWithShape="1">
              <a:gsLst>
                <a:gs pos="0">
                  <a:srgbClr val="CCECFF"/>
                </a:gs>
                <a:gs pos="100000">
                  <a:srgbClr val="879CA9"/>
                </a:gs>
              </a:gsLst>
              <a:path path="shape">
                <a:fillToRect l="50000" t="50000" r="50000" b="50000"/>
              </a:path>
            </a:gradFill>
            <a:ln w="12700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9" name="Oval 47"/>
            <p:cNvSpPr>
              <a:spLocks noChangeArrowheads="1"/>
            </p:cNvSpPr>
            <p:nvPr/>
          </p:nvSpPr>
          <p:spPr bwMode="auto">
            <a:xfrm>
              <a:off x="2363" y="2966"/>
              <a:ext cx="169" cy="161"/>
            </a:xfrm>
            <a:prstGeom prst="ellipse">
              <a:avLst/>
            </a:prstGeom>
            <a:gradFill rotWithShape="1">
              <a:gsLst>
                <a:gs pos="0">
                  <a:srgbClr val="CCECFF"/>
                </a:gs>
                <a:gs pos="100000">
                  <a:srgbClr val="879CA9"/>
                </a:gs>
              </a:gsLst>
              <a:path path="shape">
                <a:fillToRect l="50000" t="50000" r="50000" b="50000"/>
              </a:path>
            </a:gradFill>
            <a:ln w="12700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0" name="Oval 48"/>
            <p:cNvSpPr>
              <a:spLocks noChangeArrowheads="1"/>
            </p:cNvSpPr>
            <p:nvPr/>
          </p:nvSpPr>
          <p:spPr bwMode="auto">
            <a:xfrm>
              <a:off x="2110" y="3616"/>
              <a:ext cx="169" cy="161"/>
            </a:xfrm>
            <a:prstGeom prst="ellipse">
              <a:avLst/>
            </a:prstGeom>
            <a:gradFill rotWithShape="1">
              <a:gsLst>
                <a:gs pos="0">
                  <a:srgbClr val="CCECFF"/>
                </a:gs>
                <a:gs pos="100000">
                  <a:srgbClr val="879CA9"/>
                </a:gs>
              </a:gsLst>
              <a:path path="shape">
                <a:fillToRect l="50000" t="50000" r="50000" b="50000"/>
              </a:path>
            </a:gradFill>
            <a:ln w="12700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1" name="Oval 49"/>
            <p:cNvSpPr>
              <a:spLocks noChangeArrowheads="1"/>
            </p:cNvSpPr>
            <p:nvPr/>
          </p:nvSpPr>
          <p:spPr bwMode="auto">
            <a:xfrm>
              <a:off x="2928" y="3264"/>
              <a:ext cx="169" cy="161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252525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2" name="Oval 50"/>
            <p:cNvSpPr>
              <a:spLocks noChangeArrowheads="1"/>
            </p:cNvSpPr>
            <p:nvPr/>
          </p:nvSpPr>
          <p:spPr bwMode="auto">
            <a:xfrm>
              <a:off x="2723" y="3283"/>
              <a:ext cx="170" cy="161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252525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3" name="Oval 51"/>
            <p:cNvSpPr>
              <a:spLocks noChangeArrowheads="1"/>
            </p:cNvSpPr>
            <p:nvPr/>
          </p:nvSpPr>
          <p:spPr bwMode="auto">
            <a:xfrm>
              <a:off x="2711" y="2945"/>
              <a:ext cx="169" cy="161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252525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4" name="Oval 52"/>
            <p:cNvSpPr>
              <a:spLocks noChangeArrowheads="1"/>
            </p:cNvSpPr>
            <p:nvPr/>
          </p:nvSpPr>
          <p:spPr bwMode="auto">
            <a:xfrm>
              <a:off x="2814" y="3116"/>
              <a:ext cx="169" cy="161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252525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5" name="Oval 53"/>
            <p:cNvSpPr>
              <a:spLocks noChangeArrowheads="1"/>
            </p:cNvSpPr>
            <p:nvPr/>
          </p:nvSpPr>
          <p:spPr bwMode="auto">
            <a:xfrm>
              <a:off x="2911" y="2946"/>
              <a:ext cx="170" cy="161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252525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6" name="Line 54"/>
            <p:cNvSpPr>
              <a:spLocks noChangeShapeType="1"/>
            </p:cNvSpPr>
            <p:nvPr/>
          </p:nvSpPr>
          <p:spPr bwMode="auto">
            <a:xfrm>
              <a:off x="2376" y="3959"/>
              <a:ext cx="67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6387" name="Object 55"/>
            <p:cNvGraphicFramePr>
              <a:graphicFrameLocks noChangeAspect="1"/>
            </p:cNvGraphicFramePr>
            <p:nvPr/>
          </p:nvGraphicFramePr>
          <p:xfrm>
            <a:off x="3183" y="3800"/>
            <a:ext cx="212" cy="318"/>
          </p:xfrm>
          <a:graphic>
            <a:graphicData uri="http://schemas.openxmlformats.org/presentationml/2006/ole">
              <p:oleObj spid="_x0000_s16387" name="Equation" r:id="rId4" imgW="152280" imgH="228600" progId="Equation.DSMT4">
                <p:embed/>
              </p:oleObj>
            </a:graphicData>
          </a:graphic>
        </p:graphicFrame>
        <p:sp>
          <p:nvSpPr>
            <p:cNvPr id="16427" name="Text Box 58"/>
            <p:cNvSpPr txBox="1">
              <a:spLocks noChangeArrowheads="1"/>
            </p:cNvSpPr>
            <p:nvPr/>
          </p:nvSpPr>
          <p:spPr bwMode="auto">
            <a:xfrm>
              <a:off x="3620" y="3080"/>
              <a:ext cx="787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400" i="1" dirty="0" err="1">
                  <a:solidFill>
                    <a:schemeClr val="bg2"/>
                  </a:solidFill>
                  <a:latin typeface="Times New Roman" pitchFamily="18" charset="0"/>
                </a:rPr>
                <a:t>q</a:t>
              </a:r>
              <a:r>
                <a:rPr lang="en-US" sz="2400" i="1" baseline="-25000" dirty="0" err="1">
                  <a:solidFill>
                    <a:schemeClr val="bg2"/>
                  </a:solidFill>
                  <a:latin typeface="Times New Roman" pitchFamily="18" charset="0"/>
                </a:rPr>
                <a:t>n</a:t>
              </a:r>
              <a:r>
                <a:rPr lang="en-US" sz="2400" i="1" dirty="0">
                  <a:solidFill>
                    <a:schemeClr val="bg2"/>
                  </a:solidFill>
                  <a:latin typeface="Times New Roman" pitchFamily="18" charset="0"/>
                </a:rPr>
                <a:t>=</a:t>
              </a:r>
              <a:r>
                <a:rPr lang="en-US" sz="2400" dirty="0">
                  <a:solidFill>
                    <a:schemeClr val="bg2"/>
                  </a:solidFill>
                  <a:latin typeface="Times New Roman" pitchFamily="18" charset="0"/>
                </a:rPr>
                <a:t> -</a:t>
              </a:r>
              <a:r>
                <a:rPr lang="en-US" sz="2400" i="1" dirty="0">
                  <a:solidFill>
                    <a:schemeClr val="bg2"/>
                  </a:solidFill>
                  <a:latin typeface="Times New Roman" pitchFamily="18" charset="0"/>
                </a:rPr>
                <a:t> </a:t>
              </a:r>
              <a:r>
                <a:rPr lang="en-US" sz="2400" i="1" dirty="0" err="1">
                  <a:solidFill>
                    <a:schemeClr val="bg2"/>
                  </a:solidFill>
                  <a:latin typeface="Times New Roman" pitchFamily="18" charset="0"/>
                </a:rPr>
                <a:t>q</a:t>
              </a:r>
              <a:r>
                <a:rPr lang="en-US" sz="2400" i="1" baseline="-25000" dirty="0" err="1">
                  <a:solidFill>
                    <a:schemeClr val="bg2"/>
                  </a:solidFill>
                  <a:latin typeface="Times New Roman" pitchFamily="18" charset="0"/>
                </a:rPr>
                <a:t>e</a:t>
              </a:r>
              <a:endParaRPr lang="en-US" sz="2400" i="1" baseline="-25000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16428" name="Text Box 61"/>
            <p:cNvSpPr txBox="1">
              <a:spLocks noChangeArrowheads="1"/>
            </p:cNvSpPr>
            <p:nvPr/>
          </p:nvSpPr>
          <p:spPr bwMode="auto">
            <a:xfrm>
              <a:off x="3120" y="2719"/>
              <a:ext cx="34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400" i="1">
                  <a:solidFill>
                    <a:schemeClr val="bg2"/>
                  </a:solidFill>
                  <a:latin typeface="Times New Roman" pitchFamily="18" charset="0"/>
                </a:rPr>
                <a:t>q</a:t>
              </a:r>
              <a:r>
                <a:rPr lang="en-US" sz="2400" i="1" baseline="-25000">
                  <a:solidFill>
                    <a:schemeClr val="bg2"/>
                  </a:solidFill>
                  <a:latin typeface="Times New Roman" pitchFamily="18" charset="0"/>
                </a:rPr>
                <a:t>n</a:t>
              </a:r>
            </a:p>
          </p:txBody>
        </p:sp>
        <p:sp>
          <p:nvSpPr>
            <p:cNvPr id="16429" name="Text Box 62"/>
            <p:cNvSpPr txBox="1">
              <a:spLocks noChangeArrowheads="1"/>
            </p:cNvSpPr>
            <p:nvPr/>
          </p:nvSpPr>
          <p:spPr bwMode="auto">
            <a:xfrm>
              <a:off x="1672" y="2680"/>
              <a:ext cx="369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400" i="1">
                  <a:solidFill>
                    <a:schemeClr val="bg2"/>
                  </a:solidFill>
                  <a:latin typeface="Times New Roman" pitchFamily="18" charset="0"/>
                </a:rPr>
                <a:t>q</a:t>
              </a:r>
              <a:r>
                <a:rPr lang="en-US" sz="2400" i="1" baseline="-25000">
                  <a:solidFill>
                    <a:schemeClr val="bg2"/>
                  </a:solidFill>
                  <a:latin typeface="Times New Roman" pitchFamily="18" charset="0"/>
                </a:rPr>
                <a:t>e</a:t>
              </a:r>
            </a:p>
          </p:txBody>
        </p:sp>
      </p:grpSp>
      <p:grpSp>
        <p:nvGrpSpPr>
          <p:cNvPr id="16393" name="Group 79"/>
          <p:cNvGrpSpPr>
            <a:grpSpLocks/>
          </p:cNvGrpSpPr>
          <p:nvPr/>
        </p:nvGrpSpPr>
        <p:grpSpPr bwMode="auto">
          <a:xfrm>
            <a:off x="3544888" y="2112514"/>
            <a:ext cx="3330575" cy="1771650"/>
            <a:chOff x="2233" y="1189"/>
            <a:chExt cx="2098" cy="1116"/>
          </a:xfrm>
        </p:grpSpPr>
        <p:sp>
          <p:nvSpPr>
            <p:cNvPr id="16395" name="Oval 9"/>
            <p:cNvSpPr>
              <a:spLocks noChangeArrowheads="1"/>
            </p:cNvSpPr>
            <p:nvPr/>
          </p:nvSpPr>
          <p:spPr bwMode="auto">
            <a:xfrm>
              <a:off x="2991" y="1665"/>
              <a:ext cx="169" cy="161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252525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6" name="Oval 10"/>
            <p:cNvSpPr>
              <a:spLocks noChangeArrowheads="1"/>
            </p:cNvSpPr>
            <p:nvPr/>
          </p:nvSpPr>
          <p:spPr bwMode="auto">
            <a:xfrm>
              <a:off x="2781" y="2144"/>
              <a:ext cx="169" cy="161"/>
            </a:xfrm>
            <a:prstGeom prst="ellipse">
              <a:avLst/>
            </a:prstGeom>
            <a:gradFill rotWithShape="1">
              <a:gsLst>
                <a:gs pos="0">
                  <a:srgbClr val="CCECFF"/>
                </a:gs>
                <a:gs pos="100000">
                  <a:srgbClr val="879CA9"/>
                </a:gs>
              </a:gsLst>
              <a:path path="shape">
                <a:fillToRect l="50000" t="50000" r="50000" b="50000"/>
              </a:path>
            </a:gradFill>
            <a:ln w="12700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7" name="Oval 18"/>
            <p:cNvSpPr>
              <a:spLocks noChangeArrowheads="1"/>
            </p:cNvSpPr>
            <p:nvPr/>
          </p:nvSpPr>
          <p:spPr bwMode="auto">
            <a:xfrm>
              <a:off x="2395" y="1313"/>
              <a:ext cx="169" cy="161"/>
            </a:xfrm>
            <a:prstGeom prst="ellipse">
              <a:avLst/>
            </a:prstGeom>
            <a:gradFill rotWithShape="1">
              <a:gsLst>
                <a:gs pos="0">
                  <a:srgbClr val="CCECFF"/>
                </a:gs>
                <a:gs pos="100000">
                  <a:srgbClr val="879CA9"/>
                </a:gs>
              </a:gsLst>
              <a:path path="shape">
                <a:fillToRect l="50000" t="50000" r="50000" b="50000"/>
              </a:path>
            </a:gradFill>
            <a:ln w="12700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8" name="Oval 20"/>
            <p:cNvSpPr>
              <a:spLocks noChangeArrowheads="1"/>
            </p:cNvSpPr>
            <p:nvPr/>
          </p:nvSpPr>
          <p:spPr bwMode="auto">
            <a:xfrm>
              <a:off x="3301" y="1676"/>
              <a:ext cx="169" cy="161"/>
            </a:xfrm>
            <a:prstGeom prst="ellipse">
              <a:avLst/>
            </a:prstGeom>
            <a:gradFill rotWithShape="1">
              <a:gsLst>
                <a:gs pos="0">
                  <a:srgbClr val="CCECFF"/>
                </a:gs>
                <a:gs pos="100000">
                  <a:srgbClr val="879CA9"/>
                </a:gs>
              </a:gsLst>
              <a:path path="shape">
                <a:fillToRect l="50000" t="50000" r="50000" b="50000"/>
              </a:path>
            </a:gradFill>
            <a:ln w="12700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9" name="Oval 23"/>
            <p:cNvSpPr>
              <a:spLocks noChangeArrowheads="1"/>
            </p:cNvSpPr>
            <p:nvPr/>
          </p:nvSpPr>
          <p:spPr bwMode="auto">
            <a:xfrm>
              <a:off x="2600" y="1676"/>
              <a:ext cx="169" cy="161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252525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0" name="Oval 24"/>
            <p:cNvSpPr>
              <a:spLocks noChangeArrowheads="1"/>
            </p:cNvSpPr>
            <p:nvPr/>
          </p:nvSpPr>
          <p:spPr bwMode="auto">
            <a:xfrm>
              <a:off x="2781" y="1189"/>
              <a:ext cx="169" cy="161"/>
            </a:xfrm>
            <a:prstGeom prst="ellipse">
              <a:avLst/>
            </a:prstGeom>
            <a:gradFill rotWithShape="1">
              <a:gsLst>
                <a:gs pos="0">
                  <a:srgbClr val="CCECFF"/>
                </a:gs>
                <a:gs pos="100000">
                  <a:srgbClr val="879CA9"/>
                </a:gs>
              </a:gsLst>
              <a:path path="shape">
                <a:fillToRect l="50000" t="50000" r="50000" b="50000"/>
              </a:path>
            </a:gradFill>
            <a:ln w="12700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1" name="Oval 25"/>
            <p:cNvSpPr>
              <a:spLocks noChangeArrowheads="1"/>
            </p:cNvSpPr>
            <p:nvPr/>
          </p:nvSpPr>
          <p:spPr bwMode="auto">
            <a:xfrm>
              <a:off x="3163" y="1351"/>
              <a:ext cx="169" cy="161"/>
            </a:xfrm>
            <a:prstGeom prst="ellipse">
              <a:avLst/>
            </a:prstGeom>
            <a:gradFill rotWithShape="1">
              <a:gsLst>
                <a:gs pos="0">
                  <a:srgbClr val="CCECFF"/>
                </a:gs>
                <a:gs pos="100000">
                  <a:srgbClr val="879CA9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2" name="Oval 26"/>
            <p:cNvSpPr>
              <a:spLocks noChangeArrowheads="1"/>
            </p:cNvSpPr>
            <p:nvPr/>
          </p:nvSpPr>
          <p:spPr bwMode="auto">
            <a:xfrm>
              <a:off x="2403" y="2025"/>
              <a:ext cx="169" cy="161"/>
            </a:xfrm>
            <a:prstGeom prst="ellipse">
              <a:avLst/>
            </a:prstGeom>
            <a:gradFill rotWithShape="1">
              <a:gsLst>
                <a:gs pos="0">
                  <a:srgbClr val="CCECFF"/>
                </a:gs>
                <a:gs pos="100000">
                  <a:srgbClr val="879CA9"/>
                </a:gs>
              </a:gsLst>
              <a:path path="shape">
                <a:fillToRect l="50000" t="50000" r="50000" b="50000"/>
              </a:path>
            </a:gradFill>
            <a:ln w="12700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3" name="Oval 27"/>
            <p:cNvSpPr>
              <a:spLocks noChangeArrowheads="1"/>
            </p:cNvSpPr>
            <p:nvPr/>
          </p:nvSpPr>
          <p:spPr bwMode="auto">
            <a:xfrm>
              <a:off x="2233" y="1676"/>
              <a:ext cx="169" cy="161"/>
            </a:xfrm>
            <a:prstGeom prst="ellipse">
              <a:avLst/>
            </a:prstGeom>
            <a:gradFill rotWithShape="1">
              <a:gsLst>
                <a:gs pos="0">
                  <a:srgbClr val="CCECFF"/>
                </a:gs>
                <a:gs pos="100000">
                  <a:srgbClr val="879CA9"/>
                </a:gs>
              </a:gsLst>
              <a:path path="shape">
                <a:fillToRect l="50000" t="50000" r="50000" b="50000"/>
              </a:path>
            </a:gradFill>
            <a:ln w="12700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4" name="Oval 28"/>
            <p:cNvSpPr>
              <a:spLocks noChangeArrowheads="1"/>
            </p:cNvSpPr>
            <p:nvPr/>
          </p:nvSpPr>
          <p:spPr bwMode="auto">
            <a:xfrm>
              <a:off x="3158" y="2017"/>
              <a:ext cx="169" cy="161"/>
            </a:xfrm>
            <a:prstGeom prst="ellipse">
              <a:avLst/>
            </a:prstGeom>
            <a:gradFill rotWithShape="1">
              <a:gsLst>
                <a:gs pos="0">
                  <a:srgbClr val="CCECFF"/>
                </a:gs>
                <a:gs pos="100000">
                  <a:srgbClr val="879CA9"/>
                </a:gs>
              </a:gsLst>
              <a:path path="shape">
                <a:fillToRect l="50000" t="50000" r="50000" b="50000"/>
              </a:path>
            </a:gradFill>
            <a:ln w="12700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5" name="Oval 32"/>
            <p:cNvSpPr>
              <a:spLocks noChangeArrowheads="1"/>
            </p:cNvSpPr>
            <p:nvPr/>
          </p:nvSpPr>
          <p:spPr bwMode="auto">
            <a:xfrm>
              <a:off x="2901" y="1824"/>
              <a:ext cx="169" cy="161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252525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6" name="Oval 33"/>
            <p:cNvSpPr>
              <a:spLocks noChangeArrowheads="1"/>
            </p:cNvSpPr>
            <p:nvPr/>
          </p:nvSpPr>
          <p:spPr bwMode="auto">
            <a:xfrm>
              <a:off x="2696" y="1843"/>
              <a:ext cx="170" cy="161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252525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7" name="Oval 34"/>
            <p:cNvSpPr>
              <a:spLocks noChangeArrowheads="1"/>
            </p:cNvSpPr>
            <p:nvPr/>
          </p:nvSpPr>
          <p:spPr bwMode="auto">
            <a:xfrm>
              <a:off x="2684" y="1505"/>
              <a:ext cx="169" cy="161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252525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8" name="Oval 35"/>
            <p:cNvSpPr>
              <a:spLocks noChangeArrowheads="1"/>
            </p:cNvSpPr>
            <p:nvPr/>
          </p:nvSpPr>
          <p:spPr bwMode="auto">
            <a:xfrm>
              <a:off x="2787" y="1676"/>
              <a:ext cx="169" cy="161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252525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9" name="Oval 36"/>
            <p:cNvSpPr>
              <a:spLocks noChangeArrowheads="1"/>
            </p:cNvSpPr>
            <p:nvPr/>
          </p:nvSpPr>
          <p:spPr bwMode="auto">
            <a:xfrm>
              <a:off x="2884" y="1506"/>
              <a:ext cx="170" cy="161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252525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6386" name="Object 56"/>
            <p:cNvGraphicFramePr>
              <a:graphicFrameLocks noChangeAspect="1"/>
            </p:cNvGraphicFramePr>
            <p:nvPr/>
          </p:nvGraphicFramePr>
          <p:xfrm>
            <a:off x="3782" y="1560"/>
            <a:ext cx="549" cy="318"/>
          </p:xfrm>
          <a:graphic>
            <a:graphicData uri="http://schemas.openxmlformats.org/presentationml/2006/ole">
              <p:oleObj spid="_x0000_s16386" name="Equation" r:id="rId5" imgW="393480" imgH="228600" progId="Equation.DSMT4">
                <p:embed/>
              </p:oleObj>
            </a:graphicData>
          </a:graphic>
        </p:graphicFrame>
        <p:sp>
          <p:nvSpPr>
            <p:cNvPr id="16410" name="Text Box 64"/>
            <p:cNvSpPr txBox="1">
              <a:spLocks noChangeArrowheads="1"/>
            </p:cNvSpPr>
            <p:nvPr/>
          </p:nvSpPr>
          <p:spPr bwMode="auto">
            <a:xfrm>
              <a:off x="3342" y="1199"/>
              <a:ext cx="722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E</a:t>
              </a:r>
              <a:r>
                <a:rPr lang="en-US" dirty="0" smtClean="0">
                  <a:solidFill>
                    <a:schemeClr val="bg2"/>
                  </a:solidFill>
                </a:rPr>
                <a:t>lectrons</a:t>
              </a:r>
              <a:endParaRPr lang="en-US" dirty="0">
                <a:solidFill>
                  <a:schemeClr val="bg2"/>
                </a:solidFill>
              </a:endParaRPr>
            </a:p>
          </p:txBody>
        </p:sp>
      </p:grpSp>
      <p:sp>
        <p:nvSpPr>
          <p:cNvPr id="46" name="Slide Number Placeholder 4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C59E67-EAD7-445C-B30E-6F3DEB75A39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Text Box 2"/>
          <p:cNvSpPr txBox="1">
            <a:spLocks noChangeArrowheads="1"/>
          </p:cNvSpPr>
          <p:nvPr/>
        </p:nvSpPr>
        <p:spPr bwMode="auto">
          <a:xfrm>
            <a:off x="1895475" y="0"/>
            <a:ext cx="52339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Lorentz Model (cont.)</a:t>
            </a:r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1768475" y="1573213"/>
            <a:ext cx="946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Model:</a:t>
            </a:r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530225" y="3390900"/>
            <a:ext cx="478207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Equation </a:t>
            </a:r>
            <a:r>
              <a:rPr lang="en-US" sz="2000" dirty="0">
                <a:solidFill>
                  <a:schemeClr val="bg1"/>
                </a:solidFill>
              </a:rPr>
              <a:t>of motion for electrons in atom:</a:t>
            </a:r>
          </a:p>
        </p:txBody>
      </p:sp>
      <p:grpSp>
        <p:nvGrpSpPr>
          <p:cNvPr id="17415" name="Group 66"/>
          <p:cNvGrpSpPr>
            <a:grpSpLocks/>
          </p:cNvGrpSpPr>
          <p:nvPr/>
        </p:nvGrpSpPr>
        <p:grpSpPr bwMode="auto">
          <a:xfrm>
            <a:off x="3384550" y="1087438"/>
            <a:ext cx="4038600" cy="1752600"/>
            <a:chOff x="2260" y="781"/>
            <a:chExt cx="2544" cy="1104"/>
          </a:xfrm>
        </p:grpSpPr>
        <p:sp>
          <p:nvSpPr>
            <p:cNvPr id="17418" name="Text Box 59"/>
            <p:cNvSpPr txBox="1">
              <a:spLocks noChangeArrowheads="1"/>
            </p:cNvSpPr>
            <p:nvPr/>
          </p:nvSpPr>
          <p:spPr bwMode="auto">
            <a:xfrm>
              <a:off x="4017" y="1001"/>
              <a:ext cx="787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400" i="1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  <a:endParaRPr lang="en-US" sz="2400" i="1" baseline="-250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17419" name="Oval 23"/>
            <p:cNvSpPr>
              <a:spLocks noChangeArrowheads="1"/>
            </p:cNvSpPr>
            <p:nvPr/>
          </p:nvSpPr>
          <p:spPr bwMode="auto">
            <a:xfrm>
              <a:off x="2421" y="1123"/>
              <a:ext cx="169" cy="161"/>
            </a:xfrm>
            <a:prstGeom prst="ellipse">
              <a:avLst/>
            </a:prstGeom>
            <a:gradFill rotWithShape="1">
              <a:gsLst>
                <a:gs pos="0">
                  <a:srgbClr val="CCECFF"/>
                </a:gs>
                <a:gs pos="100000">
                  <a:srgbClr val="879CA9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0" name="Text Box 40"/>
            <p:cNvSpPr txBox="1">
              <a:spLocks noChangeArrowheads="1"/>
            </p:cNvSpPr>
            <p:nvPr/>
          </p:nvSpPr>
          <p:spPr bwMode="auto">
            <a:xfrm>
              <a:off x="3093" y="797"/>
              <a:ext cx="787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400" i="1">
                  <a:solidFill>
                    <a:schemeClr val="bg2"/>
                  </a:solidFill>
                  <a:latin typeface="Times New Roman" pitchFamily="18" charset="0"/>
                </a:rPr>
                <a:t>q</a:t>
              </a:r>
              <a:r>
                <a:rPr lang="en-US" sz="2400" i="1" baseline="-25000">
                  <a:solidFill>
                    <a:schemeClr val="bg2"/>
                  </a:solidFill>
                  <a:latin typeface="Times New Roman" pitchFamily="18" charset="0"/>
                </a:rPr>
                <a:t>n</a:t>
              </a:r>
            </a:p>
          </p:txBody>
        </p:sp>
        <p:sp>
          <p:nvSpPr>
            <p:cNvPr id="17421" name="Text Box 41"/>
            <p:cNvSpPr txBox="1">
              <a:spLocks noChangeArrowheads="1"/>
            </p:cNvSpPr>
            <p:nvPr/>
          </p:nvSpPr>
          <p:spPr bwMode="auto">
            <a:xfrm>
              <a:off x="2260" y="781"/>
              <a:ext cx="787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400" i="1">
                  <a:solidFill>
                    <a:schemeClr val="bg2"/>
                  </a:solidFill>
                  <a:latin typeface="Times New Roman" pitchFamily="18" charset="0"/>
                </a:rPr>
                <a:t>q</a:t>
              </a:r>
              <a:r>
                <a:rPr lang="en-US" sz="2400" i="1" baseline="-25000">
                  <a:solidFill>
                    <a:schemeClr val="bg2"/>
                  </a:solidFill>
                  <a:latin typeface="Times New Roman" pitchFamily="18" charset="0"/>
                </a:rPr>
                <a:t>e</a:t>
              </a:r>
            </a:p>
          </p:txBody>
        </p:sp>
        <p:grpSp>
          <p:nvGrpSpPr>
            <p:cNvPr id="17422" name="Group 61"/>
            <p:cNvGrpSpPr>
              <a:grpSpLocks/>
            </p:cNvGrpSpPr>
            <p:nvPr/>
          </p:nvGrpSpPr>
          <p:grpSpPr bwMode="auto">
            <a:xfrm>
              <a:off x="2583" y="1139"/>
              <a:ext cx="410" cy="140"/>
              <a:chOff x="2664" y="1139"/>
              <a:chExt cx="410" cy="140"/>
            </a:xfrm>
          </p:grpSpPr>
          <p:sp>
            <p:nvSpPr>
              <p:cNvPr id="17429" name="Arc 50"/>
              <p:cNvSpPr>
                <a:spLocks/>
              </p:cNvSpPr>
              <p:nvPr/>
            </p:nvSpPr>
            <p:spPr bwMode="auto">
              <a:xfrm>
                <a:off x="2962" y="1141"/>
                <a:ext cx="112" cy="127"/>
              </a:xfrm>
              <a:custGeom>
                <a:avLst/>
                <a:gdLst>
                  <a:gd name="T0" fmla="*/ 0 w 43198"/>
                  <a:gd name="T1" fmla="*/ 0 h 36493"/>
                  <a:gd name="T2" fmla="*/ 0 w 43198"/>
                  <a:gd name="T3" fmla="*/ 0 h 36493"/>
                  <a:gd name="T4" fmla="*/ 0 w 43198"/>
                  <a:gd name="T5" fmla="*/ 0 h 36493"/>
                  <a:gd name="T6" fmla="*/ 0 60000 65536"/>
                  <a:gd name="T7" fmla="*/ 0 60000 65536"/>
                  <a:gd name="T8" fmla="*/ 0 60000 65536"/>
                  <a:gd name="T9" fmla="*/ 0 w 43198"/>
                  <a:gd name="T10" fmla="*/ 0 h 36493"/>
                  <a:gd name="T11" fmla="*/ 43198 w 43198"/>
                  <a:gd name="T12" fmla="*/ 36493 h 3649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98" h="36493" fill="none" extrusionOk="0">
                    <a:moveTo>
                      <a:pt x="43198" y="15171"/>
                    </a:moveTo>
                    <a:cubicBezTo>
                      <a:pt x="43046" y="26990"/>
                      <a:pt x="33420" y="36492"/>
                      <a:pt x="21600" y="36493"/>
                    </a:cubicBezTo>
                    <a:cubicBezTo>
                      <a:pt x="9670" y="36493"/>
                      <a:pt x="0" y="26822"/>
                      <a:pt x="0" y="14893"/>
                    </a:cubicBezTo>
                    <a:cubicBezTo>
                      <a:pt x="-1" y="9348"/>
                      <a:pt x="2132" y="4016"/>
                      <a:pt x="5955" y="0"/>
                    </a:cubicBezTo>
                  </a:path>
                  <a:path w="43198" h="36493" stroke="0" extrusionOk="0">
                    <a:moveTo>
                      <a:pt x="43198" y="15171"/>
                    </a:moveTo>
                    <a:cubicBezTo>
                      <a:pt x="43046" y="26990"/>
                      <a:pt x="33420" y="36492"/>
                      <a:pt x="21600" y="36493"/>
                    </a:cubicBezTo>
                    <a:cubicBezTo>
                      <a:pt x="9670" y="36493"/>
                      <a:pt x="0" y="26822"/>
                      <a:pt x="0" y="14893"/>
                    </a:cubicBezTo>
                    <a:cubicBezTo>
                      <a:pt x="-1" y="9348"/>
                      <a:pt x="2132" y="4016"/>
                      <a:pt x="5955" y="0"/>
                    </a:cubicBezTo>
                    <a:lnTo>
                      <a:pt x="21600" y="14893"/>
                    </a:ln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7430" name="Group 55"/>
              <p:cNvGrpSpPr>
                <a:grpSpLocks/>
              </p:cNvGrpSpPr>
              <p:nvPr/>
            </p:nvGrpSpPr>
            <p:grpSpPr bwMode="auto">
              <a:xfrm>
                <a:off x="2736" y="1139"/>
                <a:ext cx="263" cy="137"/>
                <a:chOff x="2736" y="1139"/>
                <a:chExt cx="263" cy="137"/>
              </a:xfrm>
            </p:grpSpPr>
            <p:sp>
              <p:nvSpPr>
                <p:cNvPr id="17432" name="Arc 51"/>
                <p:cNvSpPr>
                  <a:spLocks/>
                </p:cNvSpPr>
                <p:nvPr/>
              </p:nvSpPr>
              <p:spPr bwMode="auto">
                <a:xfrm>
                  <a:off x="2887" y="1139"/>
                  <a:ext cx="112" cy="136"/>
                </a:xfrm>
                <a:custGeom>
                  <a:avLst/>
                  <a:gdLst>
                    <a:gd name="T0" fmla="*/ 0 w 43200"/>
                    <a:gd name="T1" fmla="*/ 0 h 39465"/>
                    <a:gd name="T2" fmla="*/ 0 w 43200"/>
                    <a:gd name="T3" fmla="*/ 0 h 39465"/>
                    <a:gd name="T4" fmla="*/ 0 w 43200"/>
                    <a:gd name="T5" fmla="*/ 0 h 39465"/>
                    <a:gd name="T6" fmla="*/ 0 60000 65536"/>
                    <a:gd name="T7" fmla="*/ 0 60000 65536"/>
                    <a:gd name="T8" fmla="*/ 0 60000 65536"/>
                    <a:gd name="T9" fmla="*/ 0 w 43200"/>
                    <a:gd name="T10" fmla="*/ 0 h 39465"/>
                    <a:gd name="T11" fmla="*/ 43200 w 43200"/>
                    <a:gd name="T12" fmla="*/ 39465 h 3946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00" h="39465" fill="none" extrusionOk="0">
                      <a:moveTo>
                        <a:pt x="33740" y="0"/>
                      </a:moveTo>
                      <a:cubicBezTo>
                        <a:pt x="39657" y="4021"/>
                        <a:pt x="43200" y="10711"/>
                        <a:pt x="43200" y="17865"/>
                      </a:cubicBezTo>
                      <a:cubicBezTo>
                        <a:pt x="43200" y="29794"/>
                        <a:pt x="33529" y="39465"/>
                        <a:pt x="21600" y="39465"/>
                      </a:cubicBezTo>
                      <a:cubicBezTo>
                        <a:pt x="9670" y="39465"/>
                        <a:pt x="0" y="29794"/>
                        <a:pt x="0" y="17865"/>
                      </a:cubicBezTo>
                      <a:cubicBezTo>
                        <a:pt x="-1" y="11513"/>
                        <a:pt x="2795" y="5483"/>
                        <a:pt x="7643" y="1378"/>
                      </a:cubicBezTo>
                    </a:path>
                    <a:path w="43200" h="39465" stroke="0" extrusionOk="0">
                      <a:moveTo>
                        <a:pt x="33740" y="0"/>
                      </a:moveTo>
                      <a:cubicBezTo>
                        <a:pt x="39657" y="4021"/>
                        <a:pt x="43200" y="10711"/>
                        <a:pt x="43200" y="17865"/>
                      </a:cubicBezTo>
                      <a:cubicBezTo>
                        <a:pt x="43200" y="29794"/>
                        <a:pt x="33529" y="39465"/>
                        <a:pt x="21600" y="39465"/>
                      </a:cubicBezTo>
                      <a:cubicBezTo>
                        <a:pt x="9670" y="39465"/>
                        <a:pt x="0" y="29794"/>
                        <a:pt x="0" y="17865"/>
                      </a:cubicBezTo>
                      <a:cubicBezTo>
                        <a:pt x="-1" y="11513"/>
                        <a:pt x="2795" y="5483"/>
                        <a:pt x="7643" y="1378"/>
                      </a:cubicBezTo>
                      <a:lnTo>
                        <a:pt x="21600" y="17865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33" name="Arc 52"/>
                <p:cNvSpPr>
                  <a:spLocks/>
                </p:cNvSpPr>
                <p:nvPr/>
              </p:nvSpPr>
              <p:spPr bwMode="auto">
                <a:xfrm>
                  <a:off x="2813" y="1140"/>
                  <a:ext cx="112" cy="134"/>
                </a:xfrm>
                <a:custGeom>
                  <a:avLst/>
                  <a:gdLst>
                    <a:gd name="T0" fmla="*/ 0 w 43200"/>
                    <a:gd name="T1" fmla="*/ 0 h 38597"/>
                    <a:gd name="T2" fmla="*/ 0 w 43200"/>
                    <a:gd name="T3" fmla="*/ 0 h 38597"/>
                    <a:gd name="T4" fmla="*/ 0 w 43200"/>
                    <a:gd name="T5" fmla="*/ 0 h 38597"/>
                    <a:gd name="T6" fmla="*/ 0 60000 65536"/>
                    <a:gd name="T7" fmla="*/ 0 60000 65536"/>
                    <a:gd name="T8" fmla="*/ 0 60000 65536"/>
                    <a:gd name="T9" fmla="*/ 0 w 43200"/>
                    <a:gd name="T10" fmla="*/ 0 h 38597"/>
                    <a:gd name="T11" fmla="*/ 43200 w 43200"/>
                    <a:gd name="T12" fmla="*/ 38597 h 3859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00" h="38597" fill="none" extrusionOk="0">
                      <a:moveTo>
                        <a:pt x="34928" y="0"/>
                      </a:moveTo>
                      <a:cubicBezTo>
                        <a:pt x="40150" y="4094"/>
                        <a:pt x="43200" y="10361"/>
                        <a:pt x="43200" y="16997"/>
                      </a:cubicBezTo>
                      <a:cubicBezTo>
                        <a:pt x="43200" y="28926"/>
                        <a:pt x="33529" y="38597"/>
                        <a:pt x="21600" y="38597"/>
                      </a:cubicBezTo>
                      <a:cubicBezTo>
                        <a:pt x="9670" y="38597"/>
                        <a:pt x="0" y="28926"/>
                        <a:pt x="0" y="16997"/>
                      </a:cubicBezTo>
                      <a:cubicBezTo>
                        <a:pt x="-1" y="10551"/>
                        <a:pt x="2878" y="4443"/>
                        <a:pt x="7848" y="340"/>
                      </a:cubicBezTo>
                    </a:path>
                    <a:path w="43200" h="38597" stroke="0" extrusionOk="0">
                      <a:moveTo>
                        <a:pt x="34928" y="0"/>
                      </a:moveTo>
                      <a:cubicBezTo>
                        <a:pt x="40150" y="4094"/>
                        <a:pt x="43200" y="10361"/>
                        <a:pt x="43200" y="16997"/>
                      </a:cubicBezTo>
                      <a:cubicBezTo>
                        <a:pt x="43200" y="28926"/>
                        <a:pt x="33529" y="38597"/>
                        <a:pt x="21600" y="38597"/>
                      </a:cubicBezTo>
                      <a:cubicBezTo>
                        <a:pt x="9670" y="38597"/>
                        <a:pt x="0" y="28926"/>
                        <a:pt x="0" y="16997"/>
                      </a:cubicBezTo>
                      <a:cubicBezTo>
                        <a:pt x="-1" y="10551"/>
                        <a:pt x="2878" y="4443"/>
                        <a:pt x="7848" y="340"/>
                      </a:cubicBezTo>
                      <a:lnTo>
                        <a:pt x="21600" y="16997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34" name="Arc 53"/>
                <p:cNvSpPr>
                  <a:spLocks/>
                </p:cNvSpPr>
                <p:nvPr/>
              </p:nvSpPr>
              <p:spPr bwMode="auto">
                <a:xfrm>
                  <a:off x="2736" y="1146"/>
                  <a:ext cx="112" cy="130"/>
                </a:xfrm>
                <a:custGeom>
                  <a:avLst/>
                  <a:gdLst>
                    <a:gd name="T0" fmla="*/ 0 w 43200"/>
                    <a:gd name="T1" fmla="*/ 0 h 37395"/>
                    <a:gd name="T2" fmla="*/ 0 w 43200"/>
                    <a:gd name="T3" fmla="*/ 0 h 37395"/>
                    <a:gd name="T4" fmla="*/ 0 w 43200"/>
                    <a:gd name="T5" fmla="*/ 0 h 37395"/>
                    <a:gd name="T6" fmla="*/ 0 60000 65536"/>
                    <a:gd name="T7" fmla="*/ 0 60000 65536"/>
                    <a:gd name="T8" fmla="*/ 0 60000 65536"/>
                    <a:gd name="T9" fmla="*/ 0 w 43200"/>
                    <a:gd name="T10" fmla="*/ 0 h 37395"/>
                    <a:gd name="T11" fmla="*/ 43200 w 43200"/>
                    <a:gd name="T12" fmla="*/ 37395 h 3739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00" h="37395" fill="none" extrusionOk="0">
                      <a:moveTo>
                        <a:pt x="36720" y="369"/>
                      </a:moveTo>
                      <a:cubicBezTo>
                        <a:pt x="40864" y="4432"/>
                        <a:pt x="43200" y="9991"/>
                        <a:pt x="43200" y="15795"/>
                      </a:cubicBezTo>
                      <a:cubicBezTo>
                        <a:pt x="43200" y="27724"/>
                        <a:pt x="33529" y="37395"/>
                        <a:pt x="21600" y="37395"/>
                      </a:cubicBezTo>
                      <a:cubicBezTo>
                        <a:pt x="9670" y="37395"/>
                        <a:pt x="0" y="27724"/>
                        <a:pt x="0" y="15795"/>
                      </a:cubicBezTo>
                      <a:cubicBezTo>
                        <a:pt x="-1" y="9805"/>
                        <a:pt x="2486" y="4085"/>
                        <a:pt x="6866" y="0"/>
                      </a:cubicBezTo>
                    </a:path>
                    <a:path w="43200" h="37395" stroke="0" extrusionOk="0">
                      <a:moveTo>
                        <a:pt x="36720" y="369"/>
                      </a:moveTo>
                      <a:cubicBezTo>
                        <a:pt x="40864" y="4432"/>
                        <a:pt x="43200" y="9991"/>
                        <a:pt x="43200" y="15795"/>
                      </a:cubicBezTo>
                      <a:cubicBezTo>
                        <a:pt x="43200" y="27724"/>
                        <a:pt x="33529" y="37395"/>
                        <a:pt x="21600" y="37395"/>
                      </a:cubicBezTo>
                      <a:cubicBezTo>
                        <a:pt x="9670" y="37395"/>
                        <a:pt x="0" y="27724"/>
                        <a:pt x="0" y="15795"/>
                      </a:cubicBezTo>
                      <a:cubicBezTo>
                        <a:pt x="-1" y="9805"/>
                        <a:pt x="2486" y="4085"/>
                        <a:pt x="6866" y="0"/>
                      </a:cubicBezTo>
                      <a:lnTo>
                        <a:pt x="21600" y="15795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431" name="Arc 54"/>
              <p:cNvSpPr>
                <a:spLocks/>
              </p:cNvSpPr>
              <p:nvPr/>
            </p:nvSpPr>
            <p:spPr bwMode="auto">
              <a:xfrm>
                <a:off x="2664" y="1152"/>
                <a:ext cx="106" cy="127"/>
              </a:xfrm>
              <a:custGeom>
                <a:avLst/>
                <a:gdLst>
                  <a:gd name="T0" fmla="*/ 0 w 41029"/>
                  <a:gd name="T1" fmla="*/ 0 h 36455"/>
                  <a:gd name="T2" fmla="*/ 0 w 41029"/>
                  <a:gd name="T3" fmla="*/ 0 h 36455"/>
                  <a:gd name="T4" fmla="*/ 0 w 41029"/>
                  <a:gd name="T5" fmla="*/ 0 h 36455"/>
                  <a:gd name="T6" fmla="*/ 0 60000 65536"/>
                  <a:gd name="T7" fmla="*/ 0 60000 65536"/>
                  <a:gd name="T8" fmla="*/ 0 60000 65536"/>
                  <a:gd name="T9" fmla="*/ 0 w 41029"/>
                  <a:gd name="T10" fmla="*/ 0 h 36455"/>
                  <a:gd name="T11" fmla="*/ 41029 w 41029"/>
                  <a:gd name="T12" fmla="*/ 36455 h 364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1029" h="36455" fill="none" extrusionOk="0">
                    <a:moveTo>
                      <a:pt x="35109" y="0"/>
                    </a:moveTo>
                    <a:cubicBezTo>
                      <a:pt x="38910" y="4012"/>
                      <a:pt x="41029" y="9328"/>
                      <a:pt x="41029" y="14855"/>
                    </a:cubicBezTo>
                    <a:cubicBezTo>
                      <a:pt x="41029" y="26784"/>
                      <a:pt x="31358" y="36455"/>
                      <a:pt x="19429" y="36455"/>
                    </a:cubicBezTo>
                    <a:cubicBezTo>
                      <a:pt x="11158" y="36455"/>
                      <a:pt x="3613" y="31732"/>
                      <a:pt x="0" y="24292"/>
                    </a:cubicBezTo>
                  </a:path>
                  <a:path w="41029" h="36455" stroke="0" extrusionOk="0">
                    <a:moveTo>
                      <a:pt x="35109" y="0"/>
                    </a:moveTo>
                    <a:cubicBezTo>
                      <a:pt x="38910" y="4012"/>
                      <a:pt x="41029" y="9328"/>
                      <a:pt x="41029" y="14855"/>
                    </a:cubicBezTo>
                    <a:cubicBezTo>
                      <a:pt x="41029" y="26784"/>
                      <a:pt x="31358" y="36455"/>
                      <a:pt x="19429" y="36455"/>
                    </a:cubicBezTo>
                    <a:cubicBezTo>
                      <a:pt x="11158" y="36455"/>
                      <a:pt x="3613" y="31732"/>
                      <a:pt x="0" y="24292"/>
                    </a:cubicBezTo>
                    <a:lnTo>
                      <a:pt x="19429" y="14855"/>
                    </a:ln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423" name="Line 56"/>
            <p:cNvSpPr>
              <a:spLocks noChangeShapeType="1"/>
            </p:cNvSpPr>
            <p:nvPr/>
          </p:nvSpPr>
          <p:spPr bwMode="auto">
            <a:xfrm flipH="1">
              <a:off x="3075" y="816"/>
              <a:ext cx="6" cy="71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24" name="Line 57"/>
            <p:cNvSpPr>
              <a:spLocks noChangeShapeType="1"/>
            </p:cNvSpPr>
            <p:nvPr/>
          </p:nvSpPr>
          <p:spPr bwMode="auto">
            <a:xfrm flipH="1">
              <a:off x="2955" y="1188"/>
              <a:ext cx="448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25" name="Oval 35"/>
            <p:cNvSpPr>
              <a:spLocks noChangeArrowheads="1"/>
            </p:cNvSpPr>
            <p:nvPr/>
          </p:nvSpPr>
          <p:spPr bwMode="auto">
            <a:xfrm>
              <a:off x="2995" y="1106"/>
              <a:ext cx="170" cy="161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252525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6" name="Line 58"/>
            <p:cNvSpPr>
              <a:spLocks noChangeShapeType="1"/>
            </p:cNvSpPr>
            <p:nvPr/>
          </p:nvSpPr>
          <p:spPr bwMode="auto">
            <a:xfrm>
              <a:off x="3531" y="1182"/>
              <a:ext cx="46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27" name="Text Box 60"/>
            <p:cNvSpPr txBox="1">
              <a:spLocks noChangeArrowheads="1"/>
            </p:cNvSpPr>
            <p:nvPr/>
          </p:nvSpPr>
          <p:spPr bwMode="auto">
            <a:xfrm>
              <a:off x="2358" y="1259"/>
              <a:ext cx="787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400" i="1">
                  <a:solidFill>
                    <a:schemeClr val="bg2"/>
                  </a:solidFill>
                  <a:latin typeface="Times New Roman" pitchFamily="18" charset="0"/>
                </a:rPr>
                <a:t>m</a:t>
              </a:r>
              <a:endParaRPr lang="en-US" sz="2400" i="1" baseline="-250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17428" name="Line 62"/>
            <p:cNvSpPr>
              <a:spLocks noChangeShapeType="1"/>
            </p:cNvSpPr>
            <p:nvPr/>
          </p:nvSpPr>
          <p:spPr bwMode="auto">
            <a:xfrm>
              <a:off x="2499" y="1724"/>
              <a:ext cx="67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7411" name="Object 63"/>
            <p:cNvGraphicFramePr>
              <a:graphicFrameLocks noChangeAspect="1"/>
            </p:cNvGraphicFramePr>
            <p:nvPr/>
          </p:nvGraphicFramePr>
          <p:xfrm>
            <a:off x="3253" y="1567"/>
            <a:ext cx="213" cy="318"/>
          </p:xfrm>
          <a:graphic>
            <a:graphicData uri="http://schemas.openxmlformats.org/presentationml/2006/ole">
              <p:oleObj spid="_x0000_s17411" name="Equation" r:id="rId4" imgW="152280" imgH="228600" progId="Equation.DSMT4">
                <p:embed/>
              </p:oleObj>
            </a:graphicData>
          </a:graphic>
        </p:graphicFrame>
      </p:grpSp>
      <p:graphicFrame>
        <p:nvGraphicFramePr>
          <p:cNvPr id="17410" name="Object 64"/>
          <p:cNvGraphicFramePr>
            <a:graphicFrameLocks noChangeAspect="1"/>
          </p:cNvGraphicFramePr>
          <p:nvPr/>
        </p:nvGraphicFramePr>
        <p:xfrm>
          <a:off x="3035300" y="3975100"/>
          <a:ext cx="2857500" cy="2454275"/>
        </p:xfrm>
        <a:graphic>
          <a:graphicData uri="http://schemas.openxmlformats.org/presentationml/2006/ole">
            <p:oleObj spid="_x0000_s17410" name="Equation" r:id="rId5" imgW="1257120" imgH="1079280" progId="Equation.DSMT4">
              <p:embed/>
            </p:oleObj>
          </a:graphicData>
        </a:graphic>
      </p:graphicFrame>
      <p:sp>
        <p:nvSpPr>
          <p:cNvPr id="17416" name="Text Box 67"/>
          <p:cNvSpPr txBox="1">
            <a:spLocks noChangeArrowheads="1"/>
          </p:cNvSpPr>
          <p:nvPr/>
        </p:nvSpPr>
        <p:spPr bwMode="auto">
          <a:xfrm>
            <a:off x="6016625" y="2157413"/>
            <a:ext cx="22161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The heavy positive nucleus is fixed.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C59E67-EAD7-445C-B30E-6F3DEB75A39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Text Box 3"/>
          <p:cNvSpPr txBox="1">
            <a:spLocks noChangeArrowheads="1"/>
          </p:cNvSpPr>
          <p:nvPr/>
        </p:nvSpPr>
        <p:spPr bwMode="auto">
          <a:xfrm>
            <a:off x="1957388" y="1274763"/>
            <a:ext cx="4524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so</a:t>
            </a:r>
          </a:p>
        </p:txBody>
      </p:sp>
      <p:sp>
        <p:nvSpPr>
          <p:cNvPr id="18440" name="Text Box 4"/>
          <p:cNvSpPr txBox="1">
            <a:spLocks noChangeArrowheads="1"/>
          </p:cNvSpPr>
          <p:nvPr/>
        </p:nvSpPr>
        <p:spPr bwMode="auto">
          <a:xfrm>
            <a:off x="963613" y="3867150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18434" name="Object 24"/>
          <p:cNvGraphicFramePr>
            <a:graphicFrameLocks noChangeAspect="1"/>
          </p:cNvGraphicFramePr>
          <p:nvPr/>
        </p:nvGraphicFramePr>
        <p:xfrm>
          <a:off x="2705100" y="917575"/>
          <a:ext cx="3597275" cy="1014413"/>
        </p:xfrm>
        <a:graphic>
          <a:graphicData uri="http://schemas.openxmlformats.org/presentationml/2006/ole">
            <p:oleObj spid="_x0000_s18434" name="Equation" r:id="rId4" imgW="1485720" imgH="419040" progId="Equation.DSMT4">
              <p:embed/>
            </p:oleObj>
          </a:graphicData>
        </a:graphic>
      </p:graphicFrame>
      <p:graphicFrame>
        <p:nvGraphicFramePr>
          <p:cNvPr id="18435" name="Object 25"/>
          <p:cNvGraphicFramePr>
            <a:graphicFrameLocks noChangeAspect="1"/>
          </p:cNvGraphicFramePr>
          <p:nvPr/>
        </p:nvGraphicFramePr>
        <p:xfrm>
          <a:off x="3030538" y="2438400"/>
          <a:ext cx="2894012" cy="628650"/>
        </p:xfrm>
        <a:graphic>
          <a:graphicData uri="http://schemas.openxmlformats.org/presentationml/2006/ole">
            <p:oleObj spid="_x0000_s18435" name="Equation" r:id="rId5" imgW="1168200" imgH="253800" progId="Equation.DSMT4">
              <p:embed/>
            </p:oleObj>
          </a:graphicData>
        </a:graphic>
      </p:graphicFrame>
      <p:graphicFrame>
        <p:nvGraphicFramePr>
          <p:cNvPr id="18436" name="Object 26"/>
          <p:cNvGraphicFramePr>
            <a:graphicFrameLocks noChangeAspect="1"/>
          </p:cNvGraphicFramePr>
          <p:nvPr/>
        </p:nvGraphicFramePr>
        <p:xfrm>
          <a:off x="2232025" y="3465513"/>
          <a:ext cx="4654550" cy="1098550"/>
        </p:xfrm>
        <a:graphic>
          <a:graphicData uri="http://schemas.openxmlformats.org/presentationml/2006/ole">
            <p:oleObj spid="_x0000_s18436" name="Equation" r:id="rId6" imgW="1828800" imgH="431640" progId="Equation.DSMT4">
              <p:embed/>
            </p:oleObj>
          </a:graphicData>
        </a:graphic>
      </p:graphicFrame>
      <p:sp>
        <p:nvSpPr>
          <p:cNvPr id="18441" name="Text Box 27"/>
          <p:cNvSpPr txBox="1">
            <a:spLocks noChangeArrowheads="1"/>
          </p:cNvSpPr>
          <p:nvPr/>
        </p:nvSpPr>
        <p:spPr bwMode="auto">
          <a:xfrm>
            <a:off x="781050" y="5016500"/>
            <a:ext cx="2951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Sinusoidal Steady State:</a:t>
            </a:r>
          </a:p>
        </p:txBody>
      </p:sp>
      <p:graphicFrame>
        <p:nvGraphicFramePr>
          <p:cNvPr id="18437" name="Object 28"/>
          <p:cNvGraphicFramePr>
            <a:graphicFrameLocks noChangeAspect="1"/>
          </p:cNvGraphicFramePr>
          <p:nvPr/>
        </p:nvGraphicFramePr>
        <p:xfrm>
          <a:off x="1628775" y="5526088"/>
          <a:ext cx="5457825" cy="677862"/>
        </p:xfrm>
        <a:graphic>
          <a:graphicData uri="http://schemas.openxmlformats.org/presentationml/2006/ole">
            <p:oleObj spid="_x0000_s18437" name="Equation" r:id="rId7" imgW="1942920" imgH="241200" progId="Equation.DSMT4">
              <p:embed/>
            </p:oleObj>
          </a:graphicData>
        </a:graphic>
      </p:graphicFrame>
      <p:sp>
        <p:nvSpPr>
          <p:cNvPr id="18442" name="Text Box 29"/>
          <p:cNvSpPr txBox="1">
            <a:spLocks noChangeArrowheads="1"/>
          </p:cNvSpPr>
          <p:nvPr/>
        </p:nvSpPr>
        <p:spPr bwMode="auto">
          <a:xfrm>
            <a:off x="668338" y="2551113"/>
            <a:ext cx="22145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For a single atom,</a:t>
            </a:r>
          </a:p>
        </p:txBody>
      </p:sp>
      <p:graphicFrame>
        <p:nvGraphicFramePr>
          <p:cNvPr id="18438" name="Object 30"/>
          <p:cNvGraphicFramePr>
            <a:graphicFrameLocks noChangeAspect="1"/>
          </p:cNvGraphicFramePr>
          <p:nvPr/>
        </p:nvGraphicFramePr>
        <p:xfrm>
          <a:off x="7126288" y="2471738"/>
          <a:ext cx="1620837" cy="592137"/>
        </p:xfrm>
        <a:graphic>
          <a:graphicData uri="http://schemas.openxmlformats.org/presentationml/2006/ole">
            <p:oleObj spid="_x0000_s18438" name="Equation" r:id="rId8" imgW="660240" imgH="241200" progId="Equation.DSMT4">
              <p:embed/>
            </p:oleObj>
          </a:graphicData>
        </a:graphic>
      </p:graphicFrame>
      <p:sp>
        <p:nvSpPr>
          <p:cNvPr id="18443" name="Text Box 31"/>
          <p:cNvSpPr txBox="1">
            <a:spLocks noChangeArrowheads="1"/>
          </p:cNvSpPr>
          <p:nvPr/>
        </p:nvSpPr>
        <p:spPr bwMode="auto">
          <a:xfrm>
            <a:off x="6435725" y="2551113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or</a:t>
            </a:r>
          </a:p>
        </p:txBody>
      </p:sp>
      <p:sp>
        <p:nvSpPr>
          <p:cNvPr id="421920" name="Text Box 32"/>
          <p:cNvSpPr txBox="1">
            <a:spLocks noChangeArrowheads="1"/>
          </p:cNvSpPr>
          <p:nvPr/>
        </p:nvSpPr>
        <p:spPr bwMode="auto">
          <a:xfrm>
            <a:off x="1920875" y="0"/>
            <a:ext cx="52339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Lorentz Model 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C59E67-EAD7-445C-B30E-6F3DEB75A39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1322388" y="5699125"/>
            <a:ext cx="13541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Therefore,</a:t>
            </a:r>
          </a:p>
        </p:txBody>
      </p:sp>
      <p:graphicFrame>
        <p:nvGraphicFramePr>
          <p:cNvPr id="19458" name="Object 10"/>
          <p:cNvGraphicFramePr>
            <a:graphicFrameLocks noChangeAspect="1"/>
          </p:cNvGraphicFramePr>
          <p:nvPr/>
        </p:nvGraphicFramePr>
        <p:xfrm>
          <a:off x="2263775" y="971550"/>
          <a:ext cx="3830638" cy="1247775"/>
        </p:xfrm>
        <a:graphic>
          <a:graphicData uri="http://schemas.openxmlformats.org/presentationml/2006/ole">
            <p:oleObj spid="_x0000_s19458" name="Equation" r:id="rId4" imgW="1714320" imgH="558720" progId="Equation.DSMT4">
              <p:embed/>
            </p:oleObj>
          </a:graphicData>
        </a:graphic>
      </p:graphicFrame>
      <p:graphicFrame>
        <p:nvGraphicFramePr>
          <p:cNvPr id="19459" name="Object 11"/>
          <p:cNvGraphicFramePr>
            <a:graphicFrameLocks noChangeAspect="1"/>
          </p:cNvGraphicFramePr>
          <p:nvPr/>
        </p:nvGraphicFramePr>
        <p:xfrm>
          <a:off x="1193800" y="3594100"/>
          <a:ext cx="2155825" cy="1260475"/>
        </p:xfrm>
        <a:graphic>
          <a:graphicData uri="http://schemas.openxmlformats.org/presentationml/2006/ole">
            <p:oleObj spid="_x0000_s19459" name="Equation" r:id="rId5" imgW="825480" imgH="482400" progId="Equation.DSMT4">
              <p:embed/>
            </p:oleObj>
          </a:graphicData>
        </a:graphic>
      </p:graphicFrame>
      <p:graphicFrame>
        <p:nvGraphicFramePr>
          <p:cNvPr id="19460" name="Object 13"/>
          <p:cNvGraphicFramePr>
            <a:graphicFrameLocks noChangeAspect="1"/>
          </p:cNvGraphicFramePr>
          <p:nvPr/>
        </p:nvGraphicFramePr>
        <p:xfrm>
          <a:off x="3011488" y="5302250"/>
          <a:ext cx="2263775" cy="1165225"/>
        </p:xfrm>
        <a:graphic>
          <a:graphicData uri="http://schemas.openxmlformats.org/presentationml/2006/ole">
            <p:oleObj spid="_x0000_s19460" name="Equation" r:id="rId6" imgW="939600" imgH="482400" progId="Equation.DSMT4">
              <p:embed/>
            </p:oleObj>
          </a:graphicData>
        </a:graphic>
      </p:graphicFrame>
      <p:sp>
        <p:nvSpPr>
          <p:cNvPr id="19462" name="Text Box 14"/>
          <p:cNvSpPr txBox="1">
            <a:spLocks noChangeArrowheads="1"/>
          </p:cNvSpPr>
          <p:nvPr/>
        </p:nvSpPr>
        <p:spPr bwMode="auto">
          <a:xfrm>
            <a:off x="5876926" y="2989263"/>
            <a:ext cx="2505074" cy="2277547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The term </a:t>
            </a:r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P</a:t>
            </a:r>
            <a:r>
              <a:rPr lang="en-US" dirty="0">
                <a:solidFill>
                  <a:schemeClr val="bg2"/>
                </a:solidFill>
              </a:rPr>
              <a:t> denotes the total dipole moment per unit volume.</a:t>
            </a:r>
          </a:p>
          <a:p>
            <a:pPr algn="ctr"/>
            <a:endParaRPr lang="en-US" sz="1200" dirty="0">
              <a:solidFill>
                <a:schemeClr val="bg2"/>
              </a:solidFill>
            </a:endParaRPr>
          </a:p>
          <a:p>
            <a:pPr algn="ctr"/>
            <a:r>
              <a:rPr lang="en-US" dirty="0">
                <a:solidFill>
                  <a:schemeClr val="bg2"/>
                </a:solidFill>
              </a:rPr>
              <a:t>The </a:t>
            </a:r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A</a:t>
            </a:r>
            <a:r>
              <a:rPr lang="en-US" dirty="0">
                <a:solidFill>
                  <a:schemeClr val="bg2"/>
                </a:solidFill>
              </a:rPr>
              <a:t> superscript reminds us that we are talking about atoms.</a:t>
            </a:r>
          </a:p>
        </p:txBody>
      </p:sp>
      <p:sp>
        <p:nvSpPr>
          <p:cNvPr id="422927" name="Text Box 15"/>
          <p:cNvSpPr txBox="1">
            <a:spLocks noChangeArrowheads="1"/>
          </p:cNvSpPr>
          <p:nvPr/>
        </p:nvSpPr>
        <p:spPr bwMode="auto">
          <a:xfrm>
            <a:off x="1831975" y="0"/>
            <a:ext cx="52339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Lorentz Model (cont.)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C59E67-EAD7-445C-B30E-6F3DEB75A395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/>
        </p:nvGraphicFramePr>
        <p:xfrm>
          <a:off x="2544763" y="2503488"/>
          <a:ext cx="1608137" cy="733425"/>
        </p:xfrm>
        <a:graphic>
          <a:graphicData uri="http://schemas.openxmlformats.org/presentationml/2006/ole">
            <p:oleObj spid="_x0000_s19461" name="Equation" r:id="rId7" imgW="863280" imgH="393480" progId="Equation.DSMT4">
              <p:embed/>
            </p:oleObj>
          </a:graphicData>
        </a:graphic>
      </p:graphicFrame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1301750" y="2660249"/>
            <a:ext cx="109855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Denote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801688" y="4606925"/>
            <a:ext cx="1073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Denote</a:t>
            </a:r>
            <a:r>
              <a:rPr lang="en-US" sz="2000">
                <a:solidFill>
                  <a:schemeClr val="bg2"/>
                </a:solidFill>
              </a:rPr>
              <a:t>:</a:t>
            </a:r>
          </a:p>
        </p:txBody>
      </p:sp>
      <p:graphicFrame>
        <p:nvGraphicFramePr>
          <p:cNvPr id="20482" name="Object 7"/>
          <p:cNvGraphicFramePr>
            <a:graphicFrameLocks noChangeAspect="1"/>
          </p:cNvGraphicFramePr>
          <p:nvPr/>
        </p:nvGraphicFramePr>
        <p:xfrm>
          <a:off x="2159000" y="1273175"/>
          <a:ext cx="4840288" cy="3032125"/>
        </p:xfrm>
        <a:graphic>
          <a:graphicData uri="http://schemas.openxmlformats.org/presentationml/2006/ole">
            <p:oleObj spid="_x0000_s20482" name="Equation" r:id="rId4" imgW="2311200" imgH="1447560" progId="Equation.DSMT4">
              <p:embed/>
            </p:oleObj>
          </a:graphicData>
        </a:graphic>
      </p:graphicFrame>
      <p:graphicFrame>
        <p:nvGraphicFramePr>
          <p:cNvPr id="20483" name="Object 8"/>
          <p:cNvGraphicFramePr>
            <a:graphicFrameLocks noChangeAspect="1"/>
          </p:cNvGraphicFramePr>
          <p:nvPr/>
        </p:nvGraphicFramePr>
        <p:xfrm>
          <a:off x="1611313" y="5129213"/>
          <a:ext cx="5889625" cy="903287"/>
        </p:xfrm>
        <a:graphic>
          <a:graphicData uri="http://schemas.openxmlformats.org/presentationml/2006/ole">
            <p:oleObj spid="_x0000_s20483" name="Equation" r:id="rId5" imgW="2984400" imgH="457200" progId="Equation.DSMT4">
              <p:embed/>
            </p:oleObj>
          </a:graphicData>
        </a:graphic>
      </p:graphicFrame>
      <p:sp>
        <p:nvSpPr>
          <p:cNvPr id="20485" name="Text Box 9"/>
          <p:cNvSpPr txBox="1">
            <a:spLocks noChangeArrowheads="1"/>
          </p:cNvSpPr>
          <p:nvPr/>
        </p:nvSpPr>
        <p:spPr bwMode="auto">
          <a:xfrm>
            <a:off x="901700" y="992188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20486" name="Text Box 10"/>
          <p:cNvSpPr txBox="1">
            <a:spLocks noChangeArrowheads="1"/>
          </p:cNvSpPr>
          <p:nvPr/>
        </p:nvSpPr>
        <p:spPr bwMode="auto">
          <a:xfrm>
            <a:off x="3514725" y="6208713"/>
            <a:ext cx="17589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(real constants)</a:t>
            </a:r>
          </a:p>
        </p:txBody>
      </p:sp>
      <p:sp>
        <p:nvSpPr>
          <p:cNvPr id="423947" name="Text Box 11"/>
          <p:cNvSpPr txBox="1">
            <a:spLocks noChangeArrowheads="1"/>
          </p:cNvSpPr>
          <p:nvPr/>
        </p:nvSpPr>
        <p:spPr bwMode="auto">
          <a:xfrm>
            <a:off x="1920875" y="0"/>
            <a:ext cx="52339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Lorentz Model (cont.)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C59E67-EAD7-445C-B30E-6F3DEB75A395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9"/>
          <p:cNvSpPr>
            <a:spLocks noChangeArrowheads="1"/>
          </p:cNvSpPr>
          <p:nvPr/>
        </p:nvSpPr>
        <p:spPr bwMode="auto">
          <a:xfrm>
            <a:off x="2305050" y="3370263"/>
            <a:ext cx="4572000" cy="12414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Text Box 3"/>
          <p:cNvSpPr txBox="1">
            <a:spLocks noChangeArrowheads="1"/>
          </p:cNvSpPr>
          <p:nvPr/>
        </p:nvSpPr>
        <p:spPr bwMode="auto">
          <a:xfrm>
            <a:off x="796925" y="931863"/>
            <a:ext cx="17494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We then have</a:t>
            </a:r>
          </a:p>
        </p:txBody>
      </p:sp>
      <p:graphicFrame>
        <p:nvGraphicFramePr>
          <p:cNvPr id="21506" name="Object 6"/>
          <p:cNvGraphicFramePr>
            <a:graphicFrameLocks noChangeAspect="1"/>
          </p:cNvGraphicFramePr>
          <p:nvPr/>
        </p:nvGraphicFramePr>
        <p:xfrm>
          <a:off x="2851377" y="999899"/>
          <a:ext cx="3509962" cy="1101725"/>
        </p:xfrm>
        <a:graphic>
          <a:graphicData uri="http://schemas.openxmlformats.org/presentationml/2006/ole">
            <p:oleObj spid="_x0000_s21506" name="Equation" r:id="rId4" imgW="1498320" imgH="469800" progId="Equation.DSMT4">
              <p:embed/>
            </p:oleObj>
          </a:graphicData>
        </a:graphic>
      </p:graphicFrame>
      <p:graphicFrame>
        <p:nvGraphicFramePr>
          <p:cNvPr id="21507" name="Object 7"/>
          <p:cNvGraphicFramePr>
            <a:graphicFrameLocks noChangeAspect="1"/>
          </p:cNvGraphicFramePr>
          <p:nvPr/>
        </p:nvGraphicFramePr>
        <p:xfrm>
          <a:off x="1058410" y="5472229"/>
          <a:ext cx="6964362" cy="1026088"/>
        </p:xfrm>
        <a:graphic>
          <a:graphicData uri="http://schemas.openxmlformats.org/presentationml/2006/ole">
            <p:oleObj spid="_x0000_s21507" name="Equation" r:id="rId5" imgW="3797280" imgH="558720" progId="Equation.DSMT4">
              <p:embed/>
            </p:oleObj>
          </a:graphicData>
        </a:graphic>
      </p:graphicFrame>
      <p:graphicFrame>
        <p:nvGraphicFramePr>
          <p:cNvPr id="21508" name="Object 8"/>
          <p:cNvGraphicFramePr>
            <a:graphicFrameLocks noChangeAspect="1"/>
          </p:cNvGraphicFramePr>
          <p:nvPr/>
        </p:nvGraphicFramePr>
        <p:xfrm>
          <a:off x="2714625" y="3441700"/>
          <a:ext cx="3651250" cy="1039813"/>
        </p:xfrm>
        <a:graphic>
          <a:graphicData uri="http://schemas.openxmlformats.org/presentationml/2006/ole">
            <p:oleObj spid="_x0000_s21508" name="Equation" r:id="rId6" imgW="1650960" imgH="469800" progId="Equation.DSMT4">
              <p:embed/>
            </p:oleObj>
          </a:graphicData>
        </a:graphic>
      </p:graphicFrame>
      <p:sp>
        <p:nvSpPr>
          <p:cNvPr id="21512" name="Text Box 10"/>
          <p:cNvSpPr txBox="1">
            <a:spLocks noChangeArrowheads="1"/>
          </p:cNvSpPr>
          <p:nvPr/>
        </p:nvSpPr>
        <p:spPr bwMode="auto">
          <a:xfrm>
            <a:off x="1715087" y="2471572"/>
            <a:ext cx="24114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Permittivity formula:</a:t>
            </a:r>
          </a:p>
        </p:txBody>
      </p:sp>
      <p:graphicFrame>
        <p:nvGraphicFramePr>
          <p:cNvPr id="21509" name="Object 11"/>
          <p:cNvGraphicFramePr>
            <a:graphicFrameLocks noChangeAspect="1"/>
          </p:cNvGraphicFramePr>
          <p:nvPr/>
        </p:nvGraphicFramePr>
        <p:xfrm>
          <a:off x="4292612" y="2411184"/>
          <a:ext cx="1665288" cy="565150"/>
        </p:xfrm>
        <a:graphic>
          <a:graphicData uri="http://schemas.openxmlformats.org/presentationml/2006/ole">
            <p:oleObj spid="_x0000_s21509" name="Equation" r:id="rId7" imgW="711000" imgH="241200" progId="Equation.DSMT4">
              <p:embed/>
            </p:oleObj>
          </a:graphicData>
        </a:graphic>
      </p:graphicFrame>
      <p:sp>
        <p:nvSpPr>
          <p:cNvPr id="424972" name="Text Box 12"/>
          <p:cNvSpPr txBox="1">
            <a:spLocks noChangeArrowheads="1"/>
          </p:cNvSpPr>
          <p:nvPr/>
        </p:nvSpPr>
        <p:spPr bwMode="auto">
          <a:xfrm>
            <a:off x="1819275" y="0"/>
            <a:ext cx="52339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Lorentz Model (cont.)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C59E67-EAD7-445C-B30E-6F3DEB75A39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138146" y="3712544"/>
            <a:ext cx="92685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Hence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76146" y="4997059"/>
            <a:ext cx="310533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Real and imaginary parts: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9" name="Text Box 4"/>
          <p:cNvSpPr txBox="1">
            <a:spLocks noChangeArrowheads="1"/>
          </p:cNvSpPr>
          <p:nvPr/>
        </p:nvSpPr>
        <p:spPr bwMode="auto">
          <a:xfrm>
            <a:off x="2335213" y="5908675"/>
            <a:ext cx="34829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 sharp resonance occurs at </a:t>
            </a:r>
          </a:p>
        </p:txBody>
      </p:sp>
      <p:graphicFrame>
        <p:nvGraphicFramePr>
          <p:cNvPr id="22530" name="Object 8"/>
          <p:cNvGraphicFramePr>
            <a:graphicFrameLocks noChangeAspect="1"/>
          </p:cNvGraphicFramePr>
          <p:nvPr/>
        </p:nvGraphicFramePr>
        <p:xfrm>
          <a:off x="5829298" y="5880100"/>
          <a:ext cx="977900" cy="488950"/>
        </p:xfrm>
        <a:graphic>
          <a:graphicData uri="http://schemas.openxmlformats.org/presentationml/2006/ole">
            <p:oleObj spid="_x0000_s22530" name="Equation" r:id="rId4" imgW="457200" imgH="228600" progId="Equation.DSMT4">
              <p:embed/>
            </p:oleObj>
          </a:graphicData>
        </a:graphic>
      </p:graphicFrame>
      <p:sp>
        <p:nvSpPr>
          <p:cNvPr id="426016" name="Text Box 32"/>
          <p:cNvSpPr txBox="1">
            <a:spLocks noChangeArrowheads="1"/>
          </p:cNvSpPr>
          <p:nvPr/>
        </p:nvSpPr>
        <p:spPr bwMode="auto">
          <a:xfrm>
            <a:off x="1946275" y="0"/>
            <a:ext cx="52339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Lorentz Model (cont.)</a:t>
            </a:r>
          </a:p>
        </p:txBody>
      </p:sp>
      <p:sp>
        <p:nvSpPr>
          <p:cNvPr id="22541" name="Text Box 35"/>
          <p:cNvSpPr txBox="1">
            <a:spLocks noChangeArrowheads="1"/>
          </p:cNvSpPr>
          <p:nvPr/>
        </p:nvSpPr>
        <p:spPr bwMode="auto">
          <a:xfrm>
            <a:off x="339725" y="5205413"/>
            <a:ext cx="26733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Low frequency value for </a:t>
            </a:r>
          </a:p>
        </p:txBody>
      </p:sp>
      <p:graphicFrame>
        <p:nvGraphicFramePr>
          <p:cNvPr id="22531" name="Object 36"/>
          <p:cNvGraphicFramePr>
            <a:graphicFrameLocks noChangeAspect="1"/>
          </p:cNvGraphicFramePr>
          <p:nvPr/>
        </p:nvGraphicFramePr>
        <p:xfrm>
          <a:off x="2995388" y="5124812"/>
          <a:ext cx="390071" cy="437785"/>
        </p:xfrm>
        <a:graphic>
          <a:graphicData uri="http://schemas.openxmlformats.org/presentationml/2006/ole">
            <p:oleObj spid="_x0000_s22531" name="Equation" r:id="rId5" imgW="215640" imgH="241200" progId="Equation.DSMT4">
              <p:embed/>
            </p:oleObj>
          </a:graphicData>
        </a:graphic>
      </p:graphicFrame>
      <p:sp>
        <p:nvSpPr>
          <p:cNvPr id="22542" name="Rectangle 10"/>
          <p:cNvSpPr>
            <a:spLocks noChangeArrowheads="1"/>
          </p:cNvSpPr>
          <p:nvPr/>
        </p:nvSpPr>
        <p:spPr bwMode="auto">
          <a:xfrm>
            <a:off x="1379538" y="1376363"/>
            <a:ext cx="6251575" cy="3502025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Freeform 12"/>
          <p:cNvSpPr>
            <a:spLocks/>
          </p:cNvSpPr>
          <p:nvPr/>
        </p:nvSpPr>
        <p:spPr bwMode="auto">
          <a:xfrm>
            <a:off x="4264025" y="3676650"/>
            <a:ext cx="635000" cy="568325"/>
          </a:xfrm>
          <a:custGeom>
            <a:avLst/>
            <a:gdLst>
              <a:gd name="T0" fmla="*/ 0 w 1878"/>
              <a:gd name="T1" fmla="*/ 568325 h 567"/>
              <a:gd name="T2" fmla="*/ 176502 w 1878"/>
              <a:gd name="T3" fmla="*/ 387904 h 567"/>
              <a:gd name="T4" fmla="*/ 328658 w 1878"/>
              <a:gd name="T5" fmla="*/ 9021 h 567"/>
              <a:gd name="T6" fmla="*/ 466952 w 1878"/>
              <a:gd name="T7" fmla="*/ 445037 h 567"/>
              <a:gd name="T8" fmla="*/ 635000 w 1878"/>
              <a:gd name="T9" fmla="*/ 556297 h 5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78"/>
              <a:gd name="T16" fmla="*/ 0 h 567"/>
              <a:gd name="T17" fmla="*/ 1878 w 1878"/>
              <a:gd name="T18" fmla="*/ 567 h 56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78" h="567">
                <a:moveTo>
                  <a:pt x="0" y="567"/>
                </a:moveTo>
                <a:cubicBezTo>
                  <a:pt x="87" y="538"/>
                  <a:pt x="360" y="480"/>
                  <a:pt x="522" y="387"/>
                </a:cubicBezTo>
                <a:cubicBezTo>
                  <a:pt x="684" y="294"/>
                  <a:pt x="829" y="0"/>
                  <a:pt x="972" y="9"/>
                </a:cubicBezTo>
                <a:cubicBezTo>
                  <a:pt x="1115" y="18"/>
                  <a:pt x="1230" y="353"/>
                  <a:pt x="1381" y="444"/>
                </a:cubicBezTo>
                <a:cubicBezTo>
                  <a:pt x="1532" y="535"/>
                  <a:pt x="1775" y="532"/>
                  <a:pt x="1878" y="555"/>
                </a:cubicBezTo>
              </a:path>
            </a:pathLst>
          </a:custGeom>
          <a:solidFill>
            <a:srgbClr val="CCECFF"/>
          </a:solidFill>
          <a:ln w="38100" cap="flat" cmpd="sng">
            <a:solidFill>
              <a:schemeClr val="hlink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44" name="Line 13"/>
          <p:cNvSpPr>
            <a:spLocks noChangeShapeType="1"/>
          </p:cNvSpPr>
          <p:nvPr/>
        </p:nvSpPr>
        <p:spPr bwMode="auto">
          <a:xfrm flipV="1">
            <a:off x="2330450" y="1555750"/>
            <a:ext cx="0" cy="2782888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45" name="Line 14"/>
          <p:cNvSpPr>
            <a:spLocks noChangeShapeType="1"/>
          </p:cNvSpPr>
          <p:nvPr/>
        </p:nvSpPr>
        <p:spPr bwMode="auto">
          <a:xfrm flipV="1">
            <a:off x="2330450" y="4351338"/>
            <a:ext cx="427355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46" name="Line 15"/>
          <p:cNvSpPr>
            <a:spLocks noChangeShapeType="1"/>
          </p:cNvSpPr>
          <p:nvPr/>
        </p:nvSpPr>
        <p:spPr bwMode="auto">
          <a:xfrm flipH="1">
            <a:off x="4559300" y="2330450"/>
            <a:ext cx="12700" cy="2008188"/>
          </a:xfrm>
          <a:prstGeom prst="line">
            <a:avLst/>
          </a:prstGeom>
          <a:noFill/>
          <a:ln w="12700">
            <a:solidFill>
              <a:srgbClr val="969696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2532" name="Object 18"/>
          <p:cNvGraphicFramePr>
            <a:graphicFrameLocks noChangeAspect="1"/>
          </p:cNvGraphicFramePr>
          <p:nvPr/>
        </p:nvGraphicFramePr>
        <p:xfrm>
          <a:off x="1709738" y="2006600"/>
          <a:ext cx="344487" cy="436563"/>
        </p:xfrm>
        <a:graphic>
          <a:graphicData uri="http://schemas.openxmlformats.org/presentationml/2006/ole">
            <p:oleObj spid="_x0000_s22532" name="Equation" r:id="rId6" imgW="190440" imgH="241200" progId="Equation.DSMT4">
              <p:embed/>
            </p:oleObj>
          </a:graphicData>
        </a:graphic>
      </p:graphicFrame>
      <p:graphicFrame>
        <p:nvGraphicFramePr>
          <p:cNvPr id="22533" name="Object 19"/>
          <p:cNvGraphicFramePr>
            <a:graphicFrameLocks noChangeAspect="1"/>
          </p:cNvGraphicFramePr>
          <p:nvPr/>
        </p:nvGraphicFramePr>
        <p:xfrm>
          <a:off x="4373563" y="4367213"/>
          <a:ext cx="388937" cy="465137"/>
        </p:xfrm>
        <a:graphic>
          <a:graphicData uri="http://schemas.openxmlformats.org/presentationml/2006/ole">
            <p:oleObj spid="_x0000_s22533" name="Equation" r:id="rId7" imgW="190440" imgH="228600" progId="Equation.DSMT4">
              <p:embed/>
            </p:oleObj>
          </a:graphicData>
        </a:graphic>
      </p:graphicFrame>
      <p:sp>
        <p:nvSpPr>
          <p:cNvPr id="22547" name="Line 20"/>
          <p:cNvSpPr>
            <a:spLocks noChangeShapeType="1"/>
          </p:cNvSpPr>
          <p:nvPr/>
        </p:nvSpPr>
        <p:spPr bwMode="auto">
          <a:xfrm>
            <a:off x="5973763" y="1909763"/>
            <a:ext cx="428625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48" name="Line 21"/>
          <p:cNvSpPr>
            <a:spLocks noChangeShapeType="1"/>
          </p:cNvSpPr>
          <p:nvPr/>
        </p:nvSpPr>
        <p:spPr bwMode="auto">
          <a:xfrm>
            <a:off x="5983288" y="2300288"/>
            <a:ext cx="428625" cy="0"/>
          </a:xfrm>
          <a:prstGeom prst="line">
            <a:avLst/>
          </a:prstGeom>
          <a:noFill/>
          <a:ln w="38100">
            <a:solidFill>
              <a:schemeClr val="hlink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2534" name="Object 24"/>
          <p:cNvGraphicFramePr>
            <a:graphicFrameLocks noChangeAspect="1"/>
          </p:cNvGraphicFramePr>
          <p:nvPr/>
        </p:nvGraphicFramePr>
        <p:xfrm>
          <a:off x="6611938" y="4311650"/>
          <a:ext cx="331787" cy="304800"/>
        </p:xfrm>
        <a:graphic>
          <a:graphicData uri="http://schemas.openxmlformats.org/presentationml/2006/ole">
            <p:oleObj spid="_x0000_s22534" name="Equation" r:id="rId8" imgW="152280" imgH="139680" progId="Equation.DSMT4">
              <p:embed/>
            </p:oleObj>
          </a:graphicData>
        </a:graphic>
      </p:graphicFrame>
      <p:sp>
        <p:nvSpPr>
          <p:cNvPr id="22549" name="Freeform 11"/>
          <p:cNvSpPr>
            <a:spLocks/>
          </p:cNvSpPr>
          <p:nvPr/>
        </p:nvSpPr>
        <p:spPr bwMode="auto">
          <a:xfrm>
            <a:off x="2794000" y="1609725"/>
            <a:ext cx="3521075" cy="2613025"/>
          </a:xfrm>
          <a:custGeom>
            <a:avLst/>
            <a:gdLst>
              <a:gd name="T0" fmla="*/ 0 w 2218"/>
              <a:gd name="T1" fmla="*/ 917575 h 1646"/>
              <a:gd name="T2" fmla="*/ 1395412 w 2218"/>
              <a:gd name="T3" fmla="*/ 857250 h 1646"/>
              <a:gd name="T4" fmla="*/ 1609725 w 2218"/>
              <a:gd name="T5" fmla="*/ 546100 h 1646"/>
              <a:gd name="T6" fmla="*/ 1716088 w 2218"/>
              <a:gd name="T7" fmla="*/ 293688 h 1646"/>
              <a:gd name="T8" fmla="*/ 1838325 w 2218"/>
              <a:gd name="T9" fmla="*/ 2322513 h 1646"/>
              <a:gd name="T10" fmla="*/ 1978025 w 2218"/>
              <a:gd name="T11" fmla="*/ 2039938 h 1646"/>
              <a:gd name="T12" fmla="*/ 2274887 w 2218"/>
              <a:gd name="T13" fmla="*/ 1762125 h 1646"/>
              <a:gd name="T14" fmla="*/ 3521075 w 2218"/>
              <a:gd name="T15" fmla="*/ 1714500 h 164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218"/>
              <a:gd name="T25" fmla="*/ 0 h 1646"/>
              <a:gd name="T26" fmla="*/ 2218 w 2218"/>
              <a:gd name="T27" fmla="*/ 1646 h 164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218" h="1646">
                <a:moveTo>
                  <a:pt x="0" y="578"/>
                </a:moveTo>
                <a:cubicBezTo>
                  <a:pt x="146" y="573"/>
                  <a:pt x="710" y="579"/>
                  <a:pt x="879" y="540"/>
                </a:cubicBezTo>
                <a:cubicBezTo>
                  <a:pt x="948" y="510"/>
                  <a:pt x="1002" y="429"/>
                  <a:pt x="1014" y="344"/>
                </a:cubicBezTo>
                <a:cubicBezTo>
                  <a:pt x="1026" y="259"/>
                  <a:pt x="1056" y="0"/>
                  <a:pt x="1081" y="185"/>
                </a:cubicBezTo>
                <a:cubicBezTo>
                  <a:pt x="1106" y="370"/>
                  <a:pt x="1130" y="1280"/>
                  <a:pt x="1158" y="1463"/>
                </a:cubicBezTo>
                <a:cubicBezTo>
                  <a:pt x="1186" y="1646"/>
                  <a:pt x="1228" y="1379"/>
                  <a:pt x="1246" y="1285"/>
                </a:cubicBezTo>
                <a:cubicBezTo>
                  <a:pt x="1264" y="1191"/>
                  <a:pt x="1274" y="1150"/>
                  <a:pt x="1433" y="1110"/>
                </a:cubicBezTo>
                <a:cubicBezTo>
                  <a:pt x="1595" y="1076"/>
                  <a:pt x="2055" y="1086"/>
                  <a:pt x="2218" y="1080"/>
                </a:cubicBezTo>
              </a:path>
            </a:pathLst>
          </a:custGeom>
          <a:solidFill>
            <a:srgbClr val="CCECFF"/>
          </a:solidFill>
          <a:ln w="38100" cap="flat" cmpd="sng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2535" name="Object 26"/>
          <p:cNvGraphicFramePr>
            <a:graphicFrameLocks noChangeAspect="1"/>
          </p:cNvGraphicFramePr>
          <p:nvPr/>
        </p:nvGraphicFramePr>
        <p:xfrm>
          <a:off x="2066925" y="3192463"/>
          <a:ext cx="160338" cy="298450"/>
        </p:xfrm>
        <a:graphic>
          <a:graphicData uri="http://schemas.openxmlformats.org/presentationml/2006/ole">
            <p:oleObj spid="_x0000_s22535" name="Equation" r:id="rId9" imgW="88560" imgH="164880" progId="Equation.DSMT4">
              <p:embed/>
            </p:oleObj>
          </a:graphicData>
        </a:graphic>
      </p:graphicFrame>
      <p:graphicFrame>
        <p:nvGraphicFramePr>
          <p:cNvPr id="22536" name="Object 27"/>
          <p:cNvGraphicFramePr>
            <a:graphicFrameLocks noChangeAspect="1"/>
          </p:cNvGraphicFramePr>
          <p:nvPr/>
        </p:nvGraphicFramePr>
        <p:xfrm>
          <a:off x="6478588" y="1606550"/>
          <a:ext cx="550862" cy="504825"/>
        </p:xfrm>
        <a:graphic>
          <a:graphicData uri="http://schemas.openxmlformats.org/presentationml/2006/ole">
            <p:oleObj spid="_x0000_s22536" name="Equation" r:id="rId10" imgW="304560" imgH="279360" progId="Equation.DSMT4">
              <p:embed/>
            </p:oleObj>
          </a:graphicData>
        </a:graphic>
      </p:graphicFrame>
      <p:graphicFrame>
        <p:nvGraphicFramePr>
          <p:cNvPr id="22537" name="Object 28"/>
          <p:cNvGraphicFramePr>
            <a:graphicFrameLocks noChangeAspect="1"/>
          </p:cNvGraphicFramePr>
          <p:nvPr/>
        </p:nvGraphicFramePr>
        <p:xfrm>
          <a:off x="6486525" y="2012950"/>
          <a:ext cx="595313" cy="504825"/>
        </p:xfrm>
        <a:graphic>
          <a:graphicData uri="http://schemas.openxmlformats.org/presentationml/2006/ole">
            <p:oleObj spid="_x0000_s22537" name="Equation" r:id="rId11" imgW="330120" imgH="279360" progId="Equation.DSMT4">
              <p:embed/>
            </p:oleObj>
          </a:graphicData>
        </a:graphic>
      </p:graphicFrame>
      <p:sp>
        <p:nvSpPr>
          <p:cNvPr id="22550" name="Line 25"/>
          <p:cNvSpPr>
            <a:spLocks noChangeShapeType="1"/>
          </p:cNvSpPr>
          <p:nvPr/>
        </p:nvSpPr>
        <p:spPr bwMode="auto">
          <a:xfrm flipV="1">
            <a:off x="2333625" y="3328988"/>
            <a:ext cx="4035425" cy="4762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51" name="Line 37"/>
          <p:cNvSpPr>
            <a:spLocks noChangeShapeType="1"/>
          </p:cNvSpPr>
          <p:nvPr/>
        </p:nvSpPr>
        <p:spPr bwMode="auto">
          <a:xfrm flipH="1" flipV="1">
            <a:off x="3200400" y="2476500"/>
            <a:ext cx="76200" cy="26543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2538" name="Object 34"/>
          <p:cNvGraphicFramePr>
            <a:graphicFrameLocks noChangeAspect="1"/>
          </p:cNvGraphicFramePr>
          <p:nvPr/>
        </p:nvGraphicFramePr>
        <p:xfrm>
          <a:off x="2484438" y="1951038"/>
          <a:ext cx="981075" cy="404812"/>
        </p:xfrm>
        <a:graphic>
          <a:graphicData uri="http://schemas.openxmlformats.org/presentationml/2006/ole">
            <p:oleObj spid="_x0000_s22538" name="Equation" r:id="rId12" imgW="583920" imgH="241200" progId="Equation.DSMT4">
              <p:embed/>
            </p:oleObj>
          </a:graphicData>
        </a:graphic>
      </p:graphicFrame>
      <p:sp>
        <p:nvSpPr>
          <p:cNvPr id="22552" name="Oval 38"/>
          <p:cNvSpPr>
            <a:spLocks noChangeArrowheads="1"/>
          </p:cNvSpPr>
          <p:nvPr/>
        </p:nvSpPr>
        <p:spPr bwMode="auto">
          <a:xfrm>
            <a:off x="2781300" y="1892300"/>
            <a:ext cx="749300" cy="520700"/>
          </a:xfrm>
          <a:prstGeom prst="ellips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Text Box 40"/>
          <p:cNvSpPr txBox="1">
            <a:spLocks noChangeArrowheads="1"/>
          </p:cNvSpPr>
          <p:nvPr/>
        </p:nvSpPr>
        <p:spPr bwMode="auto">
          <a:xfrm>
            <a:off x="3489325" y="5192713"/>
            <a:ext cx="5210175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(This is still "high" frequency in the Debye model.)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C59E67-EAD7-445C-B30E-6F3DEB75A395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3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C59E67-EAD7-445C-B30E-6F3DEB75A39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1978025" y="0"/>
            <a:ext cx="491013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Debye Model (cont.)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5682798" y="1689553"/>
            <a:ext cx="2361743" cy="3184300"/>
            <a:chOff x="6401254" y="317953"/>
            <a:chExt cx="2361743" cy="3184300"/>
          </a:xfrm>
        </p:grpSpPr>
        <p:graphicFrame>
          <p:nvGraphicFramePr>
            <p:cNvPr id="41" name="Object 75"/>
            <p:cNvGraphicFramePr>
              <a:graphicFrameLocks noChangeAspect="1"/>
            </p:cNvGraphicFramePr>
            <p:nvPr/>
          </p:nvGraphicFramePr>
          <p:xfrm>
            <a:off x="6401254" y="2997428"/>
            <a:ext cx="336550" cy="504825"/>
          </p:xfrm>
          <a:graphic>
            <a:graphicData uri="http://schemas.openxmlformats.org/presentationml/2006/ole">
              <p:oleObj spid="_x0000_s180229" name="Equation" r:id="rId4" imgW="152280" imgH="228600" progId="Equation.DSMT4">
                <p:embed/>
              </p:oleObj>
            </a:graphicData>
          </a:graphic>
        </p:graphicFrame>
        <p:sp>
          <p:nvSpPr>
            <p:cNvPr id="42" name="Oval 76"/>
            <p:cNvSpPr>
              <a:spLocks noChangeArrowheads="1"/>
            </p:cNvSpPr>
            <p:nvPr/>
          </p:nvSpPr>
          <p:spPr bwMode="auto">
            <a:xfrm>
              <a:off x="7718879" y="1265466"/>
              <a:ext cx="382588" cy="409575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252525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77"/>
            <p:cNvSpPr>
              <a:spLocks noChangeShapeType="1"/>
            </p:cNvSpPr>
            <p:nvPr/>
          </p:nvSpPr>
          <p:spPr bwMode="auto">
            <a:xfrm rot="15982870">
              <a:off x="7075942" y="1571853"/>
              <a:ext cx="655638" cy="8064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4" name="Group 78"/>
            <p:cNvGrpSpPr>
              <a:grpSpLocks/>
            </p:cNvGrpSpPr>
            <p:nvPr/>
          </p:nvGrpSpPr>
          <p:grpSpPr bwMode="auto">
            <a:xfrm>
              <a:off x="7161667" y="1770291"/>
              <a:ext cx="482600" cy="409575"/>
              <a:chOff x="2988" y="1515"/>
              <a:chExt cx="304" cy="258"/>
            </a:xfrm>
          </p:grpSpPr>
          <p:sp>
            <p:nvSpPr>
              <p:cNvPr id="54" name="Arc 79"/>
              <p:cNvSpPr>
                <a:spLocks/>
              </p:cNvSpPr>
              <p:nvPr/>
            </p:nvSpPr>
            <p:spPr bwMode="auto">
              <a:xfrm>
                <a:off x="3001" y="1515"/>
                <a:ext cx="291" cy="258"/>
              </a:xfrm>
              <a:custGeom>
                <a:avLst/>
                <a:gdLst>
                  <a:gd name="T0" fmla="*/ 1 w 41863"/>
                  <a:gd name="T1" fmla="*/ 0 h 43200"/>
                  <a:gd name="T2" fmla="*/ 0 w 41863"/>
                  <a:gd name="T3" fmla="*/ 1 h 43200"/>
                  <a:gd name="T4" fmla="*/ 1 w 41863"/>
                  <a:gd name="T5" fmla="*/ 1 h 43200"/>
                  <a:gd name="T6" fmla="*/ 0 60000 65536"/>
                  <a:gd name="T7" fmla="*/ 0 60000 65536"/>
                  <a:gd name="T8" fmla="*/ 0 60000 65536"/>
                  <a:gd name="T9" fmla="*/ 0 w 41863"/>
                  <a:gd name="T10" fmla="*/ 0 h 43200"/>
                  <a:gd name="T11" fmla="*/ 41863 w 41863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1863" h="43200" fill="none" extrusionOk="0">
                    <a:moveTo>
                      <a:pt x="20055" y="0"/>
                    </a:moveTo>
                    <a:cubicBezTo>
                      <a:pt x="20124" y="0"/>
                      <a:pt x="20193" y="-1"/>
                      <a:pt x="20263" y="0"/>
                    </a:cubicBezTo>
                    <a:cubicBezTo>
                      <a:pt x="32192" y="0"/>
                      <a:pt x="41863" y="9670"/>
                      <a:pt x="41863" y="21600"/>
                    </a:cubicBezTo>
                    <a:cubicBezTo>
                      <a:pt x="41863" y="33529"/>
                      <a:pt x="32192" y="43200"/>
                      <a:pt x="20263" y="43200"/>
                    </a:cubicBezTo>
                    <a:cubicBezTo>
                      <a:pt x="11219" y="43200"/>
                      <a:pt x="3132" y="37565"/>
                      <a:pt x="0" y="29081"/>
                    </a:cubicBezTo>
                  </a:path>
                  <a:path w="41863" h="43200" stroke="0" extrusionOk="0">
                    <a:moveTo>
                      <a:pt x="20055" y="0"/>
                    </a:moveTo>
                    <a:cubicBezTo>
                      <a:pt x="20124" y="0"/>
                      <a:pt x="20193" y="-1"/>
                      <a:pt x="20263" y="0"/>
                    </a:cubicBezTo>
                    <a:cubicBezTo>
                      <a:pt x="32192" y="0"/>
                      <a:pt x="41863" y="9670"/>
                      <a:pt x="41863" y="21600"/>
                    </a:cubicBezTo>
                    <a:cubicBezTo>
                      <a:pt x="41863" y="33529"/>
                      <a:pt x="32192" y="43200"/>
                      <a:pt x="20263" y="43200"/>
                    </a:cubicBezTo>
                    <a:cubicBezTo>
                      <a:pt x="11219" y="43200"/>
                      <a:pt x="3132" y="37565"/>
                      <a:pt x="0" y="29081"/>
                    </a:cubicBezTo>
                    <a:lnTo>
                      <a:pt x="20263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Arc 80"/>
              <p:cNvSpPr>
                <a:spLocks/>
              </p:cNvSpPr>
              <p:nvPr/>
            </p:nvSpPr>
            <p:spPr bwMode="auto">
              <a:xfrm rot="9514264" flipH="1">
                <a:off x="2988" y="1581"/>
                <a:ext cx="143" cy="129"/>
              </a:xfrm>
              <a:custGeom>
                <a:avLst/>
                <a:gdLst>
                  <a:gd name="T0" fmla="*/ 0 w 42041"/>
                  <a:gd name="T1" fmla="*/ 0 h 21600"/>
                  <a:gd name="T2" fmla="*/ 0 w 42041"/>
                  <a:gd name="T3" fmla="*/ 0 h 21600"/>
                  <a:gd name="T4" fmla="*/ 0 w 42041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42041"/>
                  <a:gd name="T10" fmla="*/ 0 h 21600"/>
                  <a:gd name="T11" fmla="*/ 42041 w 4204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041" h="21600" fill="none" extrusionOk="0">
                    <a:moveTo>
                      <a:pt x="42041" y="1052"/>
                    </a:moveTo>
                    <a:cubicBezTo>
                      <a:pt x="41480" y="12558"/>
                      <a:pt x="31987" y="21599"/>
                      <a:pt x="20467" y="21600"/>
                    </a:cubicBezTo>
                    <a:cubicBezTo>
                      <a:pt x="11198" y="21600"/>
                      <a:pt x="2962" y="15686"/>
                      <a:pt x="0" y="6903"/>
                    </a:cubicBezTo>
                  </a:path>
                  <a:path w="42041" h="21600" stroke="0" extrusionOk="0">
                    <a:moveTo>
                      <a:pt x="42041" y="1052"/>
                    </a:moveTo>
                    <a:cubicBezTo>
                      <a:pt x="41480" y="12558"/>
                      <a:pt x="31987" y="21599"/>
                      <a:pt x="20467" y="21600"/>
                    </a:cubicBezTo>
                    <a:cubicBezTo>
                      <a:pt x="11198" y="21600"/>
                      <a:pt x="2962" y="15686"/>
                      <a:pt x="0" y="6903"/>
                    </a:cubicBezTo>
                    <a:lnTo>
                      <a:pt x="20467" y="0"/>
                    </a:ln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Oval 81"/>
              <p:cNvSpPr>
                <a:spLocks noChangeArrowheads="1"/>
              </p:cNvSpPr>
              <p:nvPr/>
            </p:nvSpPr>
            <p:spPr bwMode="auto">
              <a:xfrm>
                <a:off x="3121" y="1638"/>
                <a:ext cx="52" cy="43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5" name="Line 82"/>
            <p:cNvSpPr>
              <a:spLocks noChangeShapeType="1"/>
            </p:cNvSpPr>
            <p:nvPr/>
          </p:nvSpPr>
          <p:spPr bwMode="auto">
            <a:xfrm rot="13202054">
              <a:off x="6833054" y="1276578"/>
              <a:ext cx="1154113" cy="14176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" name="Line 83"/>
            <p:cNvSpPr>
              <a:spLocks noChangeShapeType="1"/>
            </p:cNvSpPr>
            <p:nvPr/>
          </p:nvSpPr>
          <p:spPr bwMode="auto">
            <a:xfrm>
              <a:off x="6867979" y="3219678"/>
              <a:ext cx="1063625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" name="Text Box 84"/>
            <p:cNvSpPr txBox="1">
              <a:spLocks noChangeArrowheads="1"/>
            </p:cNvSpPr>
            <p:nvPr/>
          </p:nvSpPr>
          <p:spPr bwMode="auto">
            <a:xfrm>
              <a:off x="7418842" y="1213078"/>
              <a:ext cx="303213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chemeClr val="hlink"/>
                  </a:solidFill>
                  <a:latin typeface="Symbol" pitchFamily="18" charset="2"/>
                  <a:sym typeface="Symbol" pitchFamily="18" charset="2"/>
                </a:rPr>
                <a:t></a:t>
              </a:r>
            </a:p>
          </p:txBody>
        </p:sp>
        <p:sp>
          <p:nvSpPr>
            <p:cNvPr id="48" name="Freeform 85"/>
            <p:cNvSpPr>
              <a:spLocks/>
            </p:cNvSpPr>
            <p:nvPr/>
          </p:nvSpPr>
          <p:spPr bwMode="auto">
            <a:xfrm>
              <a:off x="7420429" y="1603603"/>
              <a:ext cx="276225" cy="98425"/>
            </a:xfrm>
            <a:custGeom>
              <a:avLst/>
              <a:gdLst>
                <a:gd name="T0" fmla="*/ 0 w 174"/>
                <a:gd name="T1" fmla="*/ 1 h 62"/>
                <a:gd name="T2" fmla="*/ 54 w 174"/>
                <a:gd name="T3" fmla="*/ 2 h 62"/>
                <a:gd name="T4" fmla="*/ 102 w 174"/>
                <a:gd name="T5" fmla="*/ 11 h 62"/>
                <a:gd name="T6" fmla="*/ 144 w 174"/>
                <a:gd name="T7" fmla="*/ 35 h 62"/>
                <a:gd name="T8" fmla="*/ 174 w 174"/>
                <a:gd name="T9" fmla="*/ 62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4"/>
                <a:gd name="T16" fmla="*/ 0 h 62"/>
                <a:gd name="T17" fmla="*/ 174 w 174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4" h="62">
                  <a:moveTo>
                    <a:pt x="0" y="1"/>
                  </a:moveTo>
                  <a:cubicBezTo>
                    <a:pt x="9" y="1"/>
                    <a:pt x="37" y="0"/>
                    <a:pt x="54" y="2"/>
                  </a:cubicBezTo>
                  <a:cubicBezTo>
                    <a:pt x="71" y="4"/>
                    <a:pt x="87" y="6"/>
                    <a:pt x="102" y="11"/>
                  </a:cubicBezTo>
                  <a:cubicBezTo>
                    <a:pt x="117" y="16"/>
                    <a:pt x="132" y="27"/>
                    <a:pt x="144" y="35"/>
                  </a:cubicBezTo>
                  <a:cubicBezTo>
                    <a:pt x="156" y="43"/>
                    <a:pt x="168" y="57"/>
                    <a:pt x="174" y="62"/>
                  </a:cubicBezTo>
                </a:path>
              </a:pathLst>
            </a:custGeom>
            <a:noFill/>
            <a:ln w="12700" cap="flat" cmpd="sng">
              <a:solidFill>
                <a:schemeClr val="hlink"/>
              </a:solidFill>
              <a:prstDash val="solid"/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" name="Oval 86"/>
            <p:cNvSpPr>
              <a:spLocks noChangeArrowheads="1"/>
            </p:cNvSpPr>
            <p:nvPr/>
          </p:nvSpPr>
          <p:spPr bwMode="auto">
            <a:xfrm>
              <a:off x="6702879" y="2243366"/>
              <a:ext cx="382588" cy="409575"/>
            </a:xfrm>
            <a:prstGeom prst="ellipse">
              <a:avLst/>
            </a:prstGeom>
            <a:gradFill rotWithShape="1">
              <a:gsLst>
                <a:gs pos="0">
                  <a:srgbClr val="CCECFF"/>
                </a:gs>
                <a:gs pos="100000">
                  <a:srgbClr val="879CA9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0" name="Straight Arrow Connector 49"/>
            <p:cNvCxnSpPr/>
            <p:nvPr/>
          </p:nvCxnSpPr>
          <p:spPr bwMode="auto">
            <a:xfrm>
              <a:off x="7772400" y="1992086"/>
              <a:ext cx="59871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51" name="Straight Arrow Connector 50"/>
            <p:cNvCxnSpPr/>
            <p:nvPr/>
          </p:nvCxnSpPr>
          <p:spPr bwMode="auto">
            <a:xfrm rot="16200000">
              <a:off x="7119256" y="1121229"/>
              <a:ext cx="59871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52" name="Text Box 114"/>
            <p:cNvSpPr txBox="1">
              <a:spLocks noChangeArrowheads="1"/>
            </p:cNvSpPr>
            <p:nvPr/>
          </p:nvSpPr>
          <p:spPr bwMode="auto">
            <a:xfrm>
              <a:off x="8474299" y="1776638"/>
              <a:ext cx="28869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53" name="Text Box 114"/>
            <p:cNvSpPr txBox="1">
              <a:spLocks noChangeArrowheads="1"/>
            </p:cNvSpPr>
            <p:nvPr/>
          </p:nvSpPr>
          <p:spPr bwMode="auto">
            <a:xfrm>
              <a:off x="7287756" y="317953"/>
              <a:ext cx="28869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r>
                <a:rPr lang="en-US" sz="2000" i="1" dirty="0" smtClean="0">
                  <a:solidFill>
                    <a:schemeClr val="bg2"/>
                  </a:solidFill>
                  <a:latin typeface="Times New Roman" pitchFamily="18" charset="0"/>
                </a:rPr>
                <a:t>y</a:t>
              </a:r>
              <a:endParaRPr lang="en-US" sz="2000" i="1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</p:grpSp>
      <p:sp>
        <p:nvSpPr>
          <p:cNvPr id="57" name="Text Box 72"/>
          <p:cNvSpPr txBox="1">
            <a:spLocks noChangeArrowheads="1"/>
          </p:cNvSpPr>
          <p:nvPr/>
        </p:nvSpPr>
        <p:spPr bwMode="auto">
          <a:xfrm>
            <a:off x="669244" y="1500414"/>
            <a:ext cx="435933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Torque on dipole due to electric field: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180231" name="Object 87"/>
          <p:cNvGraphicFramePr>
            <a:graphicFrameLocks noChangeAspect="1"/>
          </p:cNvGraphicFramePr>
          <p:nvPr/>
        </p:nvGraphicFramePr>
        <p:xfrm>
          <a:off x="910999" y="2246312"/>
          <a:ext cx="3683000" cy="1704975"/>
        </p:xfrm>
        <a:graphic>
          <a:graphicData uri="http://schemas.openxmlformats.org/presentationml/2006/ole">
            <p:oleObj spid="_x0000_s180231" name="Equation" r:id="rId5" imgW="1726920" imgH="7999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9" name="Text Box 3"/>
          <p:cNvSpPr txBox="1">
            <a:spLocks noChangeArrowheads="1"/>
          </p:cNvSpPr>
          <p:nvPr/>
        </p:nvSpPr>
        <p:spPr bwMode="auto">
          <a:xfrm>
            <a:off x="2380125" y="0"/>
            <a:ext cx="491013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Total Response</a:t>
            </a:r>
          </a:p>
        </p:txBody>
      </p:sp>
      <p:sp>
        <p:nvSpPr>
          <p:cNvPr id="23557" name="Rectangle 9"/>
          <p:cNvSpPr>
            <a:spLocks noChangeArrowheads="1"/>
          </p:cNvSpPr>
          <p:nvPr/>
        </p:nvSpPr>
        <p:spPr bwMode="auto">
          <a:xfrm>
            <a:off x="450850" y="6219825"/>
            <a:ext cx="8064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600">
                <a:solidFill>
                  <a:schemeClr val="bg2"/>
                </a:solidFill>
              </a:rPr>
              <a:t>From the dielectric spectroscopy page of the research group of Dr. Kenneth A. Mauritz. </a:t>
            </a:r>
          </a:p>
        </p:txBody>
      </p:sp>
      <p:grpSp>
        <p:nvGrpSpPr>
          <p:cNvPr id="23558" name="Group 32"/>
          <p:cNvGrpSpPr>
            <a:grpSpLocks/>
          </p:cNvGrpSpPr>
          <p:nvPr/>
        </p:nvGrpSpPr>
        <p:grpSpPr bwMode="auto">
          <a:xfrm>
            <a:off x="911225" y="990600"/>
            <a:ext cx="7661275" cy="4927600"/>
            <a:chOff x="574" y="624"/>
            <a:chExt cx="4826" cy="3104"/>
          </a:xfrm>
        </p:grpSpPr>
        <p:pic>
          <p:nvPicPr>
            <p:cNvPr id="23560" name="Picture 8" descr="A dielectric permittivity spectrum over a wide range of frequencies. The real and imaginary parts of permittivity are shown, and various processes are depicted: ionic and dipolar relaxation, and atomic and electronic resonances at higher energies.  From the Dielectric spectroscopy page of the research group of Dr. Kenneth A. Mauritz.">
              <a:hlinkClick r:id="rId4" tooltip="A dielectric permittivity spectrum over a wide range of frequencies. The real and imaginary parts of permittivity are shown, and various processes are depicted: ionic and dipolar relaxation, and atomic and electronic resonances at higher energies.  From the Dielectric spectroscopy page of the research group of Dr. Kenneth A. Mauritz.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74" y="624"/>
              <a:ext cx="3787" cy="3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561" name="Text Box 10"/>
            <p:cNvSpPr txBox="1">
              <a:spLocks noChangeArrowheads="1"/>
            </p:cNvSpPr>
            <p:nvPr/>
          </p:nvSpPr>
          <p:spPr bwMode="auto">
            <a:xfrm>
              <a:off x="4198" y="3183"/>
              <a:ext cx="1158" cy="23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Frequency </a:t>
              </a:r>
              <a:r>
                <a:rPr lang="en-US" dirty="0">
                  <a:solidFill>
                    <a:schemeClr val="bg1"/>
                  </a:solidFill>
                </a:rPr>
                <a:t>(Hz)</a:t>
              </a:r>
            </a:p>
          </p:txBody>
        </p:sp>
        <p:sp>
          <p:nvSpPr>
            <p:cNvPr id="23562" name="Text Box 13"/>
            <p:cNvSpPr txBox="1">
              <a:spLocks noChangeArrowheads="1"/>
            </p:cNvSpPr>
            <p:nvPr/>
          </p:nvSpPr>
          <p:spPr bwMode="auto">
            <a:xfrm>
              <a:off x="2734" y="703"/>
              <a:ext cx="2666" cy="258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</a:rPr>
                <a:t>Response of a hypothetical material</a:t>
              </a:r>
            </a:p>
          </p:txBody>
        </p:sp>
        <p:grpSp>
          <p:nvGrpSpPr>
            <p:cNvPr id="23563" name="Group 23"/>
            <p:cNvGrpSpPr>
              <a:grpSpLocks/>
            </p:cNvGrpSpPr>
            <p:nvPr/>
          </p:nvGrpSpPr>
          <p:grpSpPr bwMode="auto">
            <a:xfrm>
              <a:off x="686" y="3255"/>
              <a:ext cx="3302" cy="247"/>
              <a:chOff x="686" y="3255"/>
              <a:chExt cx="3302" cy="247"/>
            </a:xfrm>
          </p:grpSpPr>
          <p:sp>
            <p:nvSpPr>
              <p:cNvPr id="23569" name="Text Box 14"/>
              <p:cNvSpPr txBox="1">
                <a:spLocks noChangeArrowheads="1"/>
              </p:cNvSpPr>
              <p:nvPr/>
            </p:nvSpPr>
            <p:spPr bwMode="auto">
              <a:xfrm>
                <a:off x="686" y="3263"/>
                <a:ext cx="337" cy="239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10</a:t>
                </a:r>
                <a:r>
                  <a:rPr lang="en-US" baseline="30000">
                    <a:solidFill>
                      <a:schemeClr val="bg2"/>
                    </a:solidFill>
                  </a:rPr>
                  <a:t>3</a:t>
                </a:r>
              </a:p>
            </p:txBody>
          </p:sp>
          <p:sp>
            <p:nvSpPr>
              <p:cNvPr id="23570" name="Text Box 17"/>
              <p:cNvSpPr txBox="1">
                <a:spLocks noChangeArrowheads="1"/>
              </p:cNvSpPr>
              <p:nvPr/>
            </p:nvSpPr>
            <p:spPr bwMode="auto">
              <a:xfrm>
                <a:off x="1400" y="3263"/>
                <a:ext cx="337" cy="239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10</a:t>
                </a:r>
                <a:r>
                  <a:rPr lang="en-US" baseline="30000">
                    <a:solidFill>
                      <a:schemeClr val="bg2"/>
                    </a:solidFill>
                  </a:rPr>
                  <a:t>6</a:t>
                </a:r>
              </a:p>
            </p:txBody>
          </p:sp>
          <p:sp>
            <p:nvSpPr>
              <p:cNvPr id="23571" name="Text Box 18"/>
              <p:cNvSpPr txBox="1">
                <a:spLocks noChangeArrowheads="1"/>
              </p:cNvSpPr>
              <p:nvPr/>
            </p:nvSpPr>
            <p:spPr bwMode="auto">
              <a:xfrm>
                <a:off x="2115" y="3263"/>
                <a:ext cx="337" cy="239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10</a:t>
                </a:r>
                <a:r>
                  <a:rPr lang="en-US" baseline="30000">
                    <a:solidFill>
                      <a:schemeClr val="bg2"/>
                    </a:solidFill>
                  </a:rPr>
                  <a:t>9</a:t>
                </a:r>
              </a:p>
            </p:txBody>
          </p:sp>
          <p:sp>
            <p:nvSpPr>
              <p:cNvPr id="23572" name="Text Box 19"/>
              <p:cNvSpPr txBox="1">
                <a:spLocks noChangeArrowheads="1"/>
              </p:cNvSpPr>
              <p:nvPr/>
            </p:nvSpPr>
            <p:spPr bwMode="auto">
              <a:xfrm>
                <a:off x="2830" y="3263"/>
                <a:ext cx="390" cy="239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10</a:t>
                </a:r>
                <a:r>
                  <a:rPr lang="en-US" baseline="30000">
                    <a:solidFill>
                      <a:schemeClr val="bg2"/>
                    </a:solidFill>
                  </a:rPr>
                  <a:t>12</a:t>
                </a:r>
              </a:p>
            </p:txBody>
          </p:sp>
          <p:sp>
            <p:nvSpPr>
              <p:cNvPr id="23573" name="Text Box 20"/>
              <p:cNvSpPr txBox="1">
                <a:spLocks noChangeArrowheads="1"/>
              </p:cNvSpPr>
              <p:nvPr/>
            </p:nvSpPr>
            <p:spPr bwMode="auto">
              <a:xfrm>
                <a:off x="3598" y="3255"/>
                <a:ext cx="390" cy="239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10</a:t>
                </a:r>
                <a:r>
                  <a:rPr lang="en-US" baseline="30000">
                    <a:solidFill>
                      <a:schemeClr val="bg2"/>
                    </a:solidFill>
                  </a:rPr>
                  <a:t>15</a:t>
                </a:r>
              </a:p>
            </p:txBody>
          </p:sp>
        </p:grpSp>
        <p:sp>
          <p:nvSpPr>
            <p:cNvPr id="23564" name="Text Box 24"/>
            <p:cNvSpPr txBox="1">
              <a:spLocks noChangeArrowheads="1"/>
            </p:cNvSpPr>
            <p:nvPr/>
          </p:nvSpPr>
          <p:spPr bwMode="auto">
            <a:xfrm>
              <a:off x="2206" y="3495"/>
              <a:ext cx="372" cy="231"/>
            </a:xfrm>
            <a:prstGeom prst="rect">
              <a:avLst/>
            </a:prstGeom>
            <a:solidFill>
              <a:schemeClr val="tx1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MW</a:t>
              </a:r>
            </a:p>
          </p:txBody>
        </p:sp>
        <p:sp>
          <p:nvSpPr>
            <p:cNvPr id="23565" name="Text Box 25"/>
            <p:cNvSpPr txBox="1">
              <a:spLocks noChangeArrowheads="1"/>
            </p:cNvSpPr>
            <p:nvPr/>
          </p:nvSpPr>
          <p:spPr bwMode="auto">
            <a:xfrm>
              <a:off x="2950" y="3495"/>
              <a:ext cx="380" cy="231"/>
            </a:xfrm>
            <a:prstGeom prst="rect">
              <a:avLst/>
            </a:prstGeom>
            <a:solidFill>
              <a:schemeClr val="tx1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THz</a:t>
              </a:r>
            </a:p>
          </p:txBody>
        </p:sp>
        <p:sp>
          <p:nvSpPr>
            <p:cNvPr id="23566" name="Rectangle 28"/>
            <p:cNvSpPr>
              <a:spLocks noChangeArrowheads="1"/>
            </p:cNvSpPr>
            <p:nvPr/>
          </p:nvSpPr>
          <p:spPr bwMode="auto">
            <a:xfrm>
              <a:off x="3544" y="3472"/>
              <a:ext cx="744" cy="256"/>
            </a:xfrm>
            <a:prstGeom prst="rect">
              <a:avLst/>
            </a:prstGeom>
            <a:solidFill>
              <a:schemeClr val="tx1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7" name="Text Box 27"/>
            <p:cNvSpPr txBox="1">
              <a:spLocks noChangeArrowheads="1"/>
            </p:cNvSpPr>
            <p:nvPr/>
          </p:nvSpPr>
          <p:spPr bwMode="auto">
            <a:xfrm>
              <a:off x="3854" y="3495"/>
              <a:ext cx="316" cy="231"/>
            </a:xfrm>
            <a:prstGeom prst="rect">
              <a:avLst/>
            </a:prstGeom>
            <a:solidFill>
              <a:schemeClr val="tx1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UV</a:t>
              </a:r>
            </a:p>
          </p:txBody>
        </p:sp>
        <p:sp>
          <p:nvSpPr>
            <p:cNvPr id="23568" name="Text Box 26"/>
            <p:cNvSpPr txBox="1">
              <a:spLocks noChangeArrowheads="1"/>
            </p:cNvSpPr>
            <p:nvPr/>
          </p:nvSpPr>
          <p:spPr bwMode="auto">
            <a:xfrm>
              <a:off x="3542" y="3495"/>
              <a:ext cx="316" cy="233"/>
            </a:xfrm>
            <a:prstGeom prst="rect">
              <a:avLst/>
            </a:prstGeom>
            <a:solidFill>
              <a:schemeClr val="tx1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Vis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graphicFrame>
          <p:nvGraphicFramePr>
            <p:cNvPr id="23554" name="Object 30"/>
            <p:cNvGraphicFramePr>
              <a:graphicFrameLocks noChangeAspect="1"/>
            </p:cNvGraphicFramePr>
            <p:nvPr/>
          </p:nvGraphicFramePr>
          <p:xfrm>
            <a:off x="1062" y="1241"/>
            <a:ext cx="250" cy="270"/>
          </p:xfrm>
          <a:graphic>
            <a:graphicData uri="http://schemas.openxmlformats.org/presentationml/2006/ole">
              <p:oleObj spid="_x0000_s23554" name="Equation" r:id="rId6" imgW="164880" imgH="177480" progId="Equation.DSMT4">
                <p:embed/>
              </p:oleObj>
            </a:graphicData>
          </a:graphic>
        </p:graphicFrame>
        <p:graphicFrame>
          <p:nvGraphicFramePr>
            <p:cNvPr id="23555" name="Object 31"/>
            <p:cNvGraphicFramePr>
              <a:graphicFrameLocks noChangeAspect="1"/>
            </p:cNvGraphicFramePr>
            <p:nvPr/>
          </p:nvGraphicFramePr>
          <p:xfrm>
            <a:off x="1947" y="2729"/>
            <a:ext cx="289" cy="270"/>
          </p:xfrm>
          <a:graphic>
            <a:graphicData uri="http://schemas.openxmlformats.org/presentationml/2006/ole">
              <p:oleObj spid="_x0000_s23555" name="Equation" r:id="rId7" imgW="190440" imgH="177480" progId="Equation.DSMT4">
                <p:embed/>
              </p:oleObj>
            </a:graphicData>
          </a:graphic>
        </p:graphicFrame>
      </p:grp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C59E67-EAD7-445C-B30E-6F3DEB75A395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23556" name="Object 8"/>
          <p:cNvGraphicFramePr>
            <a:graphicFrameLocks noChangeAspect="1"/>
          </p:cNvGraphicFramePr>
          <p:nvPr/>
        </p:nvGraphicFramePr>
        <p:xfrm>
          <a:off x="480250" y="790332"/>
          <a:ext cx="1407927" cy="567660"/>
        </p:xfrm>
        <a:graphic>
          <a:graphicData uri="http://schemas.openxmlformats.org/presentationml/2006/ole">
            <p:oleObj spid="_x0000_s23556" name="Equation" r:id="rId8" imgW="977760" imgH="393480" progId="Equation.DSMT4">
              <p:embed/>
            </p:oleObj>
          </a:graphicData>
        </a:graphic>
      </p:graphicFrame>
      <p:cxnSp>
        <p:nvCxnSpPr>
          <p:cNvPr id="24" name="Straight Arrow Connector 23"/>
          <p:cNvCxnSpPr/>
          <p:nvPr/>
        </p:nvCxnSpPr>
        <p:spPr bwMode="auto">
          <a:xfrm>
            <a:off x="1353787" y="1341912"/>
            <a:ext cx="159327" cy="20762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498764" y="475013"/>
            <a:ext cx="1398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Low frequency: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1360714" y="1349828"/>
            <a:ext cx="239486" cy="10450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4" name="Text Box 4"/>
          <p:cNvSpPr txBox="1">
            <a:spLocks noChangeArrowheads="1"/>
          </p:cNvSpPr>
          <p:nvPr/>
        </p:nvSpPr>
        <p:spPr bwMode="auto">
          <a:xfrm>
            <a:off x="1571625" y="0"/>
            <a:ext cx="600233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Atmospheric Attenuation</a:t>
            </a:r>
          </a:p>
        </p:txBody>
      </p:sp>
      <p:pic>
        <p:nvPicPr>
          <p:cNvPr id="36867" name="Picture 9" descr="atmospheric attenua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68425" y="1335088"/>
            <a:ext cx="6572250" cy="509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8" name="Text Box 11"/>
          <p:cNvSpPr txBox="1">
            <a:spLocks noChangeArrowheads="1"/>
          </p:cNvSpPr>
          <p:nvPr/>
        </p:nvSpPr>
        <p:spPr bwMode="auto">
          <a:xfrm>
            <a:off x="301625" y="1941513"/>
            <a:ext cx="9588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60 GHz</a:t>
            </a:r>
          </a:p>
        </p:txBody>
      </p:sp>
      <p:sp>
        <p:nvSpPr>
          <p:cNvPr id="36869" name="Line 12"/>
          <p:cNvSpPr>
            <a:spLocks noChangeShapeType="1"/>
          </p:cNvSpPr>
          <p:nvPr/>
        </p:nvSpPr>
        <p:spPr bwMode="auto">
          <a:xfrm>
            <a:off x="1079500" y="2324100"/>
            <a:ext cx="2527300" cy="14097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870" name="Text Box 13"/>
          <p:cNvSpPr txBox="1">
            <a:spLocks noChangeArrowheads="1"/>
          </p:cNvSpPr>
          <p:nvPr/>
        </p:nvSpPr>
        <p:spPr bwMode="auto">
          <a:xfrm>
            <a:off x="136525" y="3821113"/>
            <a:ext cx="9588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90 GHz</a:t>
            </a:r>
          </a:p>
        </p:txBody>
      </p:sp>
      <p:sp>
        <p:nvSpPr>
          <p:cNvPr id="36871" name="Line 14"/>
          <p:cNvSpPr>
            <a:spLocks noChangeShapeType="1"/>
          </p:cNvSpPr>
          <p:nvPr/>
        </p:nvSpPr>
        <p:spPr bwMode="auto">
          <a:xfrm>
            <a:off x="1155700" y="4051300"/>
            <a:ext cx="2628900" cy="12446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872" name="Oval 16"/>
          <p:cNvSpPr>
            <a:spLocks noChangeArrowheads="1"/>
          </p:cNvSpPr>
          <p:nvPr/>
        </p:nvSpPr>
        <p:spPr bwMode="auto">
          <a:xfrm>
            <a:off x="3644900" y="3721100"/>
            <a:ext cx="152400" cy="152400"/>
          </a:xfrm>
          <a:prstGeom prst="ellips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Oval 17"/>
          <p:cNvSpPr>
            <a:spLocks noChangeArrowheads="1"/>
          </p:cNvSpPr>
          <p:nvPr/>
        </p:nvSpPr>
        <p:spPr bwMode="auto">
          <a:xfrm>
            <a:off x="3822700" y="5257800"/>
            <a:ext cx="152400" cy="152400"/>
          </a:xfrm>
          <a:prstGeom prst="ellips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C59E67-EAD7-445C-B30E-6F3DEB75A395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Text Box 2"/>
          <p:cNvSpPr txBox="1">
            <a:spLocks noChangeArrowheads="1"/>
          </p:cNvSpPr>
          <p:nvPr/>
        </p:nvSpPr>
        <p:spPr bwMode="auto">
          <a:xfrm>
            <a:off x="1025525" y="0"/>
            <a:ext cx="728503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Atmospheric Attenuation (cont.)</a:t>
            </a:r>
          </a:p>
        </p:txBody>
      </p:sp>
      <p:pic>
        <p:nvPicPr>
          <p:cNvPr id="24581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4763" y="919163"/>
            <a:ext cx="4960937" cy="47799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24582" name="Text Box 7"/>
          <p:cNvSpPr txBox="1">
            <a:spLocks noChangeArrowheads="1"/>
          </p:cNvSpPr>
          <p:nvPr/>
        </p:nvSpPr>
        <p:spPr bwMode="auto">
          <a:xfrm>
            <a:off x="263525" y="969963"/>
            <a:ext cx="2529650" cy="17526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Atmospheric</a:t>
            </a:r>
          </a:p>
          <a:p>
            <a:pPr algn="ctr"/>
            <a:r>
              <a:rPr lang="en-US" dirty="0">
                <a:solidFill>
                  <a:schemeClr val="bg2"/>
                </a:solidFill>
              </a:rPr>
              <a:t>absorption (% power absorbed) for</a:t>
            </a:r>
          </a:p>
          <a:p>
            <a:pPr algn="ctr"/>
            <a:r>
              <a:rPr lang="en-US" dirty="0">
                <a:solidFill>
                  <a:schemeClr val="bg2"/>
                </a:solidFill>
              </a:rPr>
              <a:t>millimeter-wave</a:t>
            </a:r>
          </a:p>
          <a:p>
            <a:pPr algn="ctr"/>
            <a:r>
              <a:rPr lang="en-US" dirty="0">
                <a:solidFill>
                  <a:schemeClr val="bg2"/>
                </a:solidFill>
              </a:rPr>
              <a:t>frequencies</a:t>
            </a:r>
          </a:p>
          <a:p>
            <a:pPr algn="ctr"/>
            <a:r>
              <a:rPr lang="en-US" dirty="0">
                <a:solidFill>
                  <a:schemeClr val="bg2"/>
                </a:solidFill>
              </a:rPr>
              <a:t>over a 1-km </a:t>
            </a:r>
            <a:r>
              <a:rPr lang="en-US" dirty="0" smtClean="0">
                <a:solidFill>
                  <a:schemeClr val="bg2"/>
                </a:solidFill>
              </a:rPr>
              <a:t>path</a:t>
            </a:r>
            <a:endParaRPr lang="en-US" dirty="0">
              <a:solidFill>
                <a:schemeClr val="bg2"/>
              </a:solidFill>
            </a:endParaRPr>
          </a:p>
        </p:txBody>
      </p:sp>
      <p:graphicFrame>
        <p:nvGraphicFramePr>
          <p:cNvPr id="24578" name="Object 8"/>
          <p:cNvGraphicFramePr>
            <a:graphicFrameLocks noChangeAspect="1"/>
          </p:cNvGraphicFramePr>
          <p:nvPr/>
        </p:nvGraphicFramePr>
        <p:xfrm>
          <a:off x="768350" y="3490913"/>
          <a:ext cx="2305050" cy="454025"/>
        </p:xfrm>
        <a:graphic>
          <a:graphicData uri="http://schemas.openxmlformats.org/presentationml/2006/ole">
            <p:oleObj spid="_x0000_s24578" name="Equation" r:id="rId5" imgW="1422360" imgH="279360" progId="Equation.DSMT4">
              <p:embed/>
            </p:oleObj>
          </a:graphicData>
        </a:graphic>
      </p:graphicFrame>
      <p:graphicFrame>
        <p:nvGraphicFramePr>
          <p:cNvPr id="24579" name="Object 9"/>
          <p:cNvGraphicFramePr>
            <a:graphicFrameLocks noChangeAspect="1"/>
          </p:cNvGraphicFramePr>
          <p:nvPr/>
        </p:nvGraphicFramePr>
        <p:xfrm>
          <a:off x="779463" y="4449763"/>
          <a:ext cx="2879725" cy="2151062"/>
        </p:xfrm>
        <a:graphic>
          <a:graphicData uri="http://schemas.openxmlformats.org/presentationml/2006/ole">
            <p:oleObj spid="_x0000_s24579" name="Equation" r:id="rId6" imgW="1688760" imgH="1257120" progId="Equation.DSMT4">
              <p:embed/>
            </p:oleObj>
          </a:graphicData>
        </a:graphic>
      </p:graphicFrame>
      <p:sp>
        <p:nvSpPr>
          <p:cNvPr id="24583" name="Text Box 10"/>
          <p:cNvSpPr txBox="1">
            <a:spLocks noChangeArrowheads="1"/>
          </p:cNvSpPr>
          <p:nvPr/>
        </p:nvSpPr>
        <p:spPr bwMode="auto">
          <a:xfrm>
            <a:off x="4311650" y="5770563"/>
            <a:ext cx="4400550" cy="6397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 dirty="0" err="1">
                <a:solidFill>
                  <a:schemeClr val="bg2"/>
                </a:solidFill>
              </a:rPr>
              <a:t>Terabeam</a:t>
            </a:r>
            <a:r>
              <a:rPr lang="en-US" sz="1200" dirty="0">
                <a:solidFill>
                  <a:schemeClr val="bg2"/>
                </a:solidFill>
              </a:rPr>
              <a:t> Document Number: 045-1038-0000</a:t>
            </a:r>
          </a:p>
          <a:p>
            <a:r>
              <a:rPr lang="en-US" sz="1200" dirty="0">
                <a:solidFill>
                  <a:schemeClr val="bg2"/>
                </a:solidFill>
              </a:rPr>
              <a:t>Revision: A / Release Date: 09-03-2002</a:t>
            </a:r>
          </a:p>
          <a:p>
            <a:r>
              <a:rPr lang="en-US" sz="1200" dirty="0">
                <a:solidFill>
                  <a:schemeClr val="bg2"/>
                </a:solidFill>
              </a:rPr>
              <a:t>Copyright © 2002 </a:t>
            </a:r>
            <a:r>
              <a:rPr lang="en-US" sz="1200" dirty="0" err="1">
                <a:solidFill>
                  <a:schemeClr val="bg2"/>
                </a:solidFill>
              </a:rPr>
              <a:t>Terabeam</a:t>
            </a:r>
            <a:r>
              <a:rPr lang="en-US" sz="1200" dirty="0">
                <a:solidFill>
                  <a:schemeClr val="bg2"/>
                </a:solidFill>
              </a:rPr>
              <a:t> Corporation. All Rights Reserved.</a:t>
            </a:r>
          </a:p>
        </p:txBody>
      </p:sp>
      <p:sp>
        <p:nvSpPr>
          <p:cNvPr id="24584" name="AutoShape 11"/>
          <p:cNvSpPr>
            <a:spLocks noChangeArrowheads="1"/>
          </p:cNvSpPr>
          <p:nvPr/>
        </p:nvSpPr>
        <p:spPr bwMode="auto">
          <a:xfrm>
            <a:off x="2984500" y="1866900"/>
            <a:ext cx="723900" cy="393700"/>
          </a:xfrm>
          <a:prstGeom prst="rightArrow">
            <a:avLst>
              <a:gd name="adj1" fmla="val 50000"/>
              <a:gd name="adj2" fmla="val 45968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Text Box 12"/>
          <p:cNvSpPr txBox="1">
            <a:spLocks noChangeArrowheads="1"/>
          </p:cNvSpPr>
          <p:nvPr/>
        </p:nvSpPr>
        <p:spPr bwMode="auto">
          <a:xfrm>
            <a:off x="222818" y="4047723"/>
            <a:ext cx="23558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Attenuation in dB/km: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C59E67-EAD7-445C-B30E-6F3DEB75A39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453540" y="1506082"/>
            <a:ext cx="9588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90 </a:t>
            </a:r>
            <a:r>
              <a:rPr lang="en-US" dirty="0">
                <a:solidFill>
                  <a:schemeClr val="bg1"/>
                </a:solidFill>
              </a:rPr>
              <a:t>GHz</a:t>
            </a: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 flipH="1">
            <a:off x="7206341" y="1850571"/>
            <a:ext cx="685801" cy="318951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217131" y="3032671"/>
            <a:ext cx="217239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% power absorbed: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8" name="Text Box 4"/>
          <p:cNvSpPr txBox="1">
            <a:spLocks noChangeArrowheads="1"/>
          </p:cNvSpPr>
          <p:nvPr/>
        </p:nvSpPr>
        <p:spPr bwMode="auto">
          <a:xfrm>
            <a:off x="2079625" y="0"/>
            <a:ext cx="491013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Plasma</a:t>
            </a:r>
          </a:p>
        </p:txBody>
      </p:sp>
      <p:sp>
        <p:nvSpPr>
          <p:cNvPr id="37891" name="Text Box 7"/>
          <p:cNvSpPr txBox="1">
            <a:spLocks noChangeArrowheads="1"/>
          </p:cNvSpPr>
          <p:nvPr/>
        </p:nvSpPr>
        <p:spPr bwMode="auto">
          <a:xfrm>
            <a:off x="787854" y="1339170"/>
            <a:ext cx="747993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Electrically neutral plasma medium (positive ions and electrons):</a:t>
            </a:r>
          </a:p>
        </p:txBody>
      </p:sp>
      <p:grpSp>
        <p:nvGrpSpPr>
          <p:cNvPr id="37892" name="Group 159"/>
          <p:cNvGrpSpPr>
            <a:grpSpLocks/>
          </p:cNvGrpSpPr>
          <p:nvPr/>
        </p:nvGrpSpPr>
        <p:grpSpPr bwMode="auto">
          <a:xfrm>
            <a:off x="2432050" y="2362200"/>
            <a:ext cx="4089400" cy="2159000"/>
            <a:chOff x="1684" y="1704"/>
            <a:chExt cx="2576" cy="1360"/>
          </a:xfrm>
        </p:grpSpPr>
        <p:grpSp>
          <p:nvGrpSpPr>
            <p:cNvPr id="37899" name="Group 20"/>
            <p:cNvGrpSpPr>
              <a:grpSpLocks/>
            </p:cNvGrpSpPr>
            <p:nvPr/>
          </p:nvGrpSpPr>
          <p:grpSpPr bwMode="auto">
            <a:xfrm>
              <a:off x="1684" y="1704"/>
              <a:ext cx="2576" cy="112"/>
              <a:chOff x="1488" y="2376"/>
              <a:chExt cx="2576" cy="112"/>
            </a:xfrm>
          </p:grpSpPr>
          <p:sp>
            <p:nvSpPr>
              <p:cNvPr id="38038" name="Oval 9"/>
              <p:cNvSpPr>
                <a:spLocks noChangeArrowheads="1"/>
              </p:cNvSpPr>
              <p:nvPr/>
            </p:nvSpPr>
            <p:spPr bwMode="auto">
              <a:xfrm>
                <a:off x="1488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39" name="Oval 10"/>
              <p:cNvSpPr>
                <a:spLocks noChangeArrowheads="1"/>
              </p:cNvSpPr>
              <p:nvPr/>
            </p:nvSpPr>
            <p:spPr bwMode="auto">
              <a:xfrm>
                <a:off x="1734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40" name="Oval 11"/>
              <p:cNvSpPr>
                <a:spLocks noChangeArrowheads="1"/>
              </p:cNvSpPr>
              <p:nvPr/>
            </p:nvSpPr>
            <p:spPr bwMode="auto">
              <a:xfrm>
                <a:off x="1980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41" name="Oval 12"/>
              <p:cNvSpPr>
                <a:spLocks noChangeArrowheads="1"/>
              </p:cNvSpPr>
              <p:nvPr/>
            </p:nvSpPr>
            <p:spPr bwMode="auto">
              <a:xfrm>
                <a:off x="2227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42" name="Oval 13"/>
              <p:cNvSpPr>
                <a:spLocks noChangeArrowheads="1"/>
              </p:cNvSpPr>
              <p:nvPr/>
            </p:nvSpPr>
            <p:spPr bwMode="auto">
              <a:xfrm>
                <a:off x="2473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43" name="Oval 14"/>
              <p:cNvSpPr>
                <a:spLocks noChangeArrowheads="1"/>
              </p:cNvSpPr>
              <p:nvPr/>
            </p:nvSpPr>
            <p:spPr bwMode="auto">
              <a:xfrm>
                <a:off x="2720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44" name="Oval 15"/>
              <p:cNvSpPr>
                <a:spLocks noChangeArrowheads="1"/>
              </p:cNvSpPr>
              <p:nvPr/>
            </p:nvSpPr>
            <p:spPr bwMode="auto">
              <a:xfrm>
                <a:off x="2966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45" name="Oval 16"/>
              <p:cNvSpPr>
                <a:spLocks noChangeArrowheads="1"/>
              </p:cNvSpPr>
              <p:nvPr/>
            </p:nvSpPr>
            <p:spPr bwMode="auto">
              <a:xfrm>
                <a:off x="3212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46" name="Oval 17"/>
              <p:cNvSpPr>
                <a:spLocks noChangeArrowheads="1"/>
              </p:cNvSpPr>
              <p:nvPr/>
            </p:nvSpPr>
            <p:spPr bwMode="auto">
              <a:xfrm>
                <a:off x="3459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47" name="Oval 18"/>
              <p:cNvSpPr>
                <a:spLocks noChangeArrowheads="1"/>
              </p:cNvSpPr>
              <p:nvPr/>
            </p:nvSpPr>
            <p:spPr bwMode="auto">
              <a:xfrm>
                <a:off x="3705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48" name="Oval 19"/>
              <p:cNvSpPr>
                <a:spLocks noChangeArrowheads="1"/>
              </p:cNvSpPr>
              <p:nvPr/>
            </p:nvSpPr>
            <p:spPr bwMode="auto">
              <a:xfrm>
                <a:off x="3952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900" name="Group 21"/>
            <p:cNvGrpSpPr>
              <a:grpSpLocks/>
            </p:cNvGrpSpPr>
            <p:nvPr/>
          </p:nvGrpSpPr>
          <p:grpSpPr bwMode="auto">
            <a:xfrm>
              <a:off x="1684" y="1912"/>
              <a:ext cx="2576" cy="112"/>
              <a:chOff x="1488" y="2376"/>
              <a:chExt cx="2576" cy="112"/>
            </a:xfrm>
          </p:grpSpPr>
          <p:sp>
            <p:nvSpPr>
              <p:cNvPr id="38027" name="Oval 22"/>
              <p:cNvSpPr>
                <a:spLocks noChangeArrowheads="1"/>
              </p:cNvSpPr>
              <p:nvPr/>
            </p:nvSpPr>
            <p:spPr bwMode="auto">
              <a:xfrm>
                <a:off x="1488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28" name="Oval 23"/>
              <p:cNvSpPr>
                <a:spLocks noChangeArrowheads="1"/>
              </p:cNvSpPr>
              <p:nvPr/>
            </p:nvSpPr>
            <p:spPr bwMode="auto">
              <a:xfrm>
                <a:off x="1734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29" name="Oval 24"/>
              <p:cNvSpPr>
                <a:spLocks noChangeArrowheads="1"/>
              </p:cNvSpPr>
              <p:nvPr/>
            </p:nvSpPr>
            <p:spPr bwMode="auto">
              <a:xfrm>
                <a:off x="1980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30" name="Oval 25"/>
              <p:cNvSpPr>
                <a:spLocks noChangeArrowheads="1"/>
              </p:cNvSpPr>
              <p:nvPr/>
            </p:nvSpPr>
            <p:spPr bwMode="auto">
              <a:xfrm>
                <a:off x="2227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31" name="Oval 26"/>
              <p:cNvSpPr>
                <a:spLocks noChangeArrowheads="1"/>
              </p:cNvSpPr>
              <p:nvPr/>
            </p:nvSpPr>
            <p:spPr bwMode="auto">
              <a:xfrm>
                <a:off x="2473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32" name="Oval 27"/>
              <p:cNvSpPr>
                <a:spLocks noChangeArrowheads="1"/>
              </p:cNvSpPr>
              <p:nvPr/>
            </p:nvSpPr>
            <p:spPr bwMode="auto">
              <a:xfrm>
                <a:off x="2720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33" name="Oval 28"/>
              <p:cNvSpPr>
                <a:spLocks noChangeArrowheads="1"/>
              </p:cNvSpPr>
              <p:nvPr/>
            </p:nvSpPr>
            <p:spPr bwMode="auto">
              <a:xfrm>
                <a:off x="2966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34" name="Oval 29"/>
              <p:cNvSpPr>
                <a:spLocks noChangeArrowheads="1"/>
              </p:cNvSpPr>
              <p:nvPr/>
            </p:nvSpPr>
            <p:spPr bwMode="auto">
              <a:xfrm>
                <a:off x="3212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35" name="Oval 30"/>
              <p:cNvSpPr>
                <a:spLocks noChangeArrowheads="1"/>
              </p:cNvSpPr>
              <p:nvPr/>
            </p:nvSpPr>
            <p:spPr bwMode="auto">
              <a:xfrm>
                <a:off x="3459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36" name="Oval 31"/>
              <p:cNvSpPr>
                <a:spLocks noChangeArrowheads="1"/>
              </p:cNvSpPr>
              <p:nvPr/>
            </p:nvSpPr>
            <p:spPr bwMode="auto">
              <a:xfrm>
                <a:off x="3705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37" name="Oval 32"/>
              <p:cNvSpPr>
                <a:spLocks noChangeArrowheads="1"/>
              </p:cNvSpPr>
              <p:nvPr/>
            </p:nvSpPr>
            <p:spPr bwMode="auto">
              <a:xfrm>
                <a:off x="3952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901" name="Group 33"/>
            <p:cNvGrpSpPr>
              <a:grpSpLocks/>
            </p:cNvGrpSpPr>
            <p:nvPr/>
          </p:nvGrpSpPr>
          <p:grpSpPr bwMode="auto">
            <a:xfrm>
              <a:off x="1684" y="2120"/>
              <a:ext cx="2576" cy="112"/>
              <a:chOff x="1488" y="2376"/>
              <a:chExt cx="2576" cy="112"/>
            </a:xfrm>
          </p:grpSpPr>
          <p:sp>
            <p:nvSpPr>
              <p:cNvPr id="38016" name="Oval 34"/>
              <p:cNvSpPr>
                <a:spLocks noChangeArrowheads="1"/>
              </p:cNvSpPr>
              <p:nvPr/>
            </p:nvSpPr>
            <p:spPr bwMode="auto">
              <a:xfrm>
                <a:off x="1488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17" name="Oval 35"/>
              <p:cNvSpPr>
                <a:spLocks noChangeArrowheads="1"/>
              </p:cNvSpPr>
              <p:nvPr/>
            </p:nvSpPr>
            <p:spPr bwMode="auto">
              <a:xfrm>
                <a:off x="1734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18" name="Oval 36"/>
              <p:cNvSpPr>
                <a:spLocks noChangeArrowheads="1"/>
              </p:cNvSpPr>
              <p:nvPr/>
            </p:nvSpPr>
            <p:spPr bwMode="auto">
              <a:xfrm>
                <a:off x="1980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19" name="Oval 37"/>
              <p:cNvSpPr>
                <a:spLocks noChangeArrowheads="1"/>
              </p:cNvSpPr>
              <p:nvPr/>
            </p:nvSpPr>
            <p:spPr bwMode="auto">
              <a:xfrm>
                <a:off x="2227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20" name="Oval 38"/>
              <p:cNvSpPr>
                <a:spLocks noChangeArrowheads="1"/>
              </p:cNvSpPr>
              <p:nvPr/>
            </p:nvSpPr>
            <p:spPr bwMode="auto">
              <a:xfrm>
                <a:off x="2473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21" name="Oval 39"/>
              <p:cNvSpPr>
                <a:spLocks noChangeArrowheads="1"/>
              </p:cNvSpPr>
              <p:nvPr/>
            </p:nvSpPr>
            <p:spPr bwMode="auto">
              <a:xfrm>
                <a:off x="2720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22" name="Oval 40"/>
              <p:cNvSpPr>
                <a:spLocks noChangeArrowheads="1"/>
              </p:cNvSpPr>
              <p:nvPr/>
            </p:nvSpPr>
            <p:spPr bwMode="auto">
              <a:xfrm>
                <a:off x="2966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23" name="Oval 41"/>
              <p:cNvSpPr>
                <a:spLocks noChangeArrowheads="1"/>
              </p:cNvSpPr>
              <p:nvPr/>
            </p:nvSpPr>
            <p:spPr bwMode="auto">
              <a:xfrm>
                <a:off x="3212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24" name="Oval 42"/>
              <p:cNvSpPr>
                <a:spLocks noChangeArrowheads="1"/>
              </p:cNvSpPr>
              <p:nvPr/>
            </p:nvSpPr>
            <p:spPr bwMode="auto">
              <a:xfrm>
                <a:off x="3459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25" name="Oval 43"/>
              <p:cNvSpPr>
                <a:spLocks noChangeArrowheads="1"/>
              </p:cNvSpPr>
              <p:nvPr/>
            </p:nvSpPr>
            <p:spPr bwMode="auto">
              <a:xfrm>
                <a:off x="3705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26" name="Oval 44"/>
              <p:cNvSpPr>
                <a:spLocks noChangeArrowheads="1"/>
              </p:cNvSpPr>
              <p:nvPr/>
            </p:nvSpPr>
            <p:spPr bwMode="auto">
              <a:xfrm>
                <a:off x="3952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902" name="Group 45"/>
            <p:cNvGrpSpPr>
              <a:grpSpLocks/>
            </p:cNvGrpSpPr>
            <p:nvPr/>
          </p:nvGrpSpPr>
          <p:grpSpPr bwMode="auto">
            <a:xfrm>
              <a:off x="1684" y="2328"/>
              <a:ext cx="2576" cy="112"/>
              <a:chOff x="1488" y="2376"/>
              <a:chExt cx="2576" cy="112"/>
            </a:xfrm>
          </p:grpSpPr>
          <p:sp>
            <p:nvSpPr>
              <p:cNvPr id="38005" name="Oval 46"/>
              <p:cNvSpPr>
                <a:spLocks noChangeArrowheads="1"/>
              </p:cNvSpPr>
              <p:nvPr/>
            </p:nvSpPr>
            <p:spPr bwMode="auto">
              <a:xfrm>
                <a:off x="1488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06" name="Oval 47"/>
              <p:cNvSpPr>
                <a:spLocks noChangeArrowheads="1"/>
              </p:cNvSpPr>
              <p:nvPr/>
            </p:nvSpPr>
            <p:spPr bwMode="auto">
              <a:xfrm>
                <a:off x="1734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07" name="Oval 48"/>
              <p:cNvSpPr>
                <a:spLocks noChangeArrowheads="1"/>
              </p:cNvSpPr>
              <p:nvPr/>
            </p:nvSpPr>
            <p:spPr bwMode="auto">
              <a:xfrm>
                <a:off x="1980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08" name="Oval 49"/>
              <p:cNvSpPr>
                <a:spLocks noChangeArrowheads="1"/>
              </p:cNvSpPr>
              <p:nvPr/>
            </p:nvSpPr>
            <p:spPr bwMode="auto">
              <a:xfrm>
                <a:off x="2227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09" name="Oval 50"/>
              <p:cNvSpPr>
                <a:spLocks noChangeArrowheads="1"/>
              </p:cNvSpPr>
              <p:nvPr/>
            </p:nvSpPr>
            <p:spPr bwMode="auto">
              <a:xfrm>
                <a:off x="2473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10" name="Oval 51"/>
              <p:cNvSpPr>
                <a:spLocks noChangeArrowheads="1"/>
              </p:cNvSpPr>
              <p:nvPr/>
            </p:nvSpPr>
            <p:spPr bwMode="auto">
              <a:xfrm>
                <a:off x="2720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11" name="Oval 52"/>
              <p:cNvSpPr>
                <a:spLocks noChangeArrowheads="1"/>
              </p:cNvSpPr>
              <p:nvPr/>
            </p:nvSpPr>
            <p:spPr bwMode="auto">
              <a:xfrm>
                <a:off x="2966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12" name="Oval 53"/>
              <p:cNvSpPr>
                <a:spLocks noChangeArrowheads="1"/>
              </p:cNvSpPr>
              <p:nvPr/>
            </p:nvSpPr>
            <p:spPr bwMode="auto">
              <a:xfrm>
                <a:off x="3212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13" name="Oval 54"/>
              <p:cNvSpPr>
                <a:spLocks noChangeArrowheads="1"/>
              </p:cNvSpPr>
              <p:nvPr/>
            </p:nvSpPr>
            <p:spPr bwMode="auto">
              <a:xfrm>
                <a:off x="3459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14" name="Oval 55"/>
              <p:cNvSpPr>
                <a:spLocks noChangeArrowheads="1"/>
              </p:cNvSpPr>
              <p:nvPr/>
            </p:nvSpPr>
            <p:spPr bwMode="auto">
              <a:xfrm>
                <a:off x="3705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15" name="Oval 56"/>
              <p:cNvSpPr>
                <a:spLocks noChangeArrowheads="1"/>
              </p:cNvSpPr>
              <p:nvPr/>
            </p:nvSpPr>
            <p:spPr bwMode="auto">
              <a:xfrm>
                <a:off x="3952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903" name="Group 57"/>
            <p:cNvGrpSpPr>
              <a:grpSpLocks/>
            </p:cNvGrpSpPr>
            <p:nvPr/>
          </p:nvGrpSpPr>
          <p:grpSpPr bwMode="auto">
            <a:xfrm>
              <a:off x="1684" y="2536"/>
              <a:ext cx="2576" cy="112"/>
              <a:chOff x="1488" y="2376"/>
              <a:chExt cx="2576" cy="112"/>
            </a:xfrm>
          </p:grpSpPr>
          <p:sp>
            <p:nvSpPr>
              <p:cNvPr id="37994" name="Oval 58"/>
              <p:cNvSpPr>
                <a:spLocks noChangeArrowheads="1"/>
              </p:cNvSpPr>
              <p:nvPr/>
            </p:nvSpPr>
            <p:spPr bwMode="auto">
              <a:xfrm>
                <a:off x="1488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95" name="Oval 59"/>
              <p:cNvSpPr>
                <a:spLocks noChangeArrowheads="1"/>
              </p:cNvSpPr>
              <p:nvPr/>
            </p:nvSpPr>
            <p:spPr bwMode="auto">
              <a:xfrm>
                <a:off x="1734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96" name="Oval 60"/>
              <p:cNvSpPr>
                <a:spLocks noChangeArrowheads="1"/>
              </p:cNvSpPr>
              <p:nvPr/>
            </p:nvSpPr>
            <p:spPr bwMode="auto">
              <a:xfrm>
                <a:off x="1980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97" name="Oval 61"/>
              <p:cNvSpPr>
                <a:spLocks noChangeArrowheads="1"/>
              </p:cNvSpPr>
              <p:nvPr/>
            </p:nvSpPr>
            <p:spPr bwMode="auto">
              <a:xfrm>
                <a:off x="2227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98" name="Oval 62"/>
              <p:cNvSpPr>
                <a:spLocks noChangeArrowheads="1"/>
              </p:cNvSpPr>
              <p:nvPr/>
            </p:nvSpPr>
            <p:spPr bwMode="auto">
              <a:xfrm>
                <a:off x="2473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99" name="Oval 63"/>
              <p:cNvSpPr>
                <a:spLocks noChangeArrowheads="1"/>
              </p:cNvSpPr>
              <p:nvPr/>
            </p:nvSpPr>
            <p:spPr bwMode="auto">
              <a:xfrm>
                <a:off x="2720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00" name="Oval 64"/>
              <p:cNvSpPr>
                <a:spLocks noChangeArrowheads="1"/>
              </p:cNvSpPr>
              <p:nvPr/>
            </p:nvSpPr>
            <p:spPr bwMode="auto">
              <a:xfrm>
                <a:off x="2966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01" name="Oval 65"/>
              <p:cNvSpPr>
                <a:spLocks noChangeArrowheads="1"/>
              </p:cNvSpPr>
              <p:nvPr/>
            </p:nvSpPr>
            <p:spPr bwMode="auto">
              <a:xfrm>
                <a:off x="3212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02" name="Oval 66"/>
              <p:cNvSpPr>
                <a:spLocks noChangeArrowheads="1"/>
              </p:cNvSpPr>
              <p:nvPr/>
            </p:nvSpPr>
            <p:spPr bwMode="auto">
              <a:xfrm>
                <a:off x="3459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03" name="Oval 67"/>
              <p:cNvSpPr>
                <a:spLocks noChangeArrowheads="1"/>
              </p:cNvSpPr>
              <p:nvPr/>
            </p:nvSpPr>
            <p:spPr bwMode="auto">
              <a:xfrm>
                <a:off x="3705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04" name="Oval 68"/>
              <p:cNvSpPr>
                <a:spLocks noChangeArrowheads="1"/>
              </p:cNvSpPr>
              <p:nvPr/>
            </p:nvSpPr>
            <p:spPr bwMode="auto">
              <a:xfrm>
                <a:off x="3952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904" name="Group 69"/>
            <p:cNvGrpSpPr>
              <a:grpSpLocks/>
            </p:cNvGrpSpPr>
            <p:nvPr/>
          </p:nvGrpSpPr>
          <p:grpSpPr bwMode="auto">
            <a:xfrm>
              <a:off x="1684" y="2744"/>
              <a:ext cx="2576" cy="112"/>
              <a:chOff x="1488" y="2376"/>
              <a:chExt cx="2576" cy="112"/>
            </a:xfrm>
          </p:grpSpPr>
          <p:sp>
            <p:nvSpPr>
              <p:cNvPr id="37983" name="Oval 70"/>
              <p:cNvSpPr>
                <a:spLocks noChangeArrowheads="1"/>
              </p:cNvSpPr>
              <p:nvPr/>
            </p:nvSpPr>
            <p:spPr bwMode="auto">
              <a:xfrm>
                <a:off x="1488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84" name="Oval 71"/>
              <p:cNvSpPr>
                <a:spLocks noChangeArrowheads="1"/>
              </p:cNvSpPr>
              <p:nvPr/>
            </p:nvSpPr>
            <p:spPr bwMode="auto">
              <a:xfrm>
                <a:off x="1734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85" name="Oval 72"/>
              <p:cNvSpPr>
                <a:spLocks noChangeArrowheads="1"/>
              </p:cNvSpPr>
              <p:nvPr/>
            </p:nvSpPr>
            <p:spPr bwMode="auto">
              <a:xfrm>
                <a:off x="1980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86" name="Oval 73"/>
              <p:cNvSpPr>
                <a:spLocks noChangeArrowheads="1"/>
              </p:cNvSpPr>
              <p:nvPr/>
            </p:nvSpPr>
            <p:spPr bwMode="auto">
              <a:xfrm>
                <a:off x="2227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87" name="Oval 74"/>
              <p:cNvSpPr>
                <a:spLocks noChangeArrowheads="1"/>
              </p:cNvSpPr>
              <p:nvPr/>
            </p:nvSpPr>
            <p:spPr bwMode="auto">
              <a:xfrm>
                <a:off x="2473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88" name="Oval 75"/>
              <p:cNvSpPr>
                <a:spLocks noChangeArrowheads="1"/>
              </p:cNvSpPr>
              <p:nvPr/>
            </p:nvSpPr>
            <p:spPr bwMode="auto">
              <a:xfrm>
                <a:off x="2720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89" name="Oval 76"/>
              <p:cNvSpPr>
                <a:spLocks noChangeArrowheads="1"/>
              </p:cNvSpPr>
              <p:nvPr/>
            </p:nvSpPr>
            <p:spPr bwMode="auto">
              <a:xfrm>
                <a:off x="2966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90" name="Oval 77"/>
              <p:cNvSpPr>
                <a:spLocks noChangeArrowheads="1"/>
              </p:cNvSpPr>
              <p:nvPr/>
            </p:nvSpPr>
            <p:spPr bwMode="auto">
              <a:xfrm>
                <a:off x="3212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91" name="Oval 78"/>
              <p:cNvSpPr>
                <a:spLocks noChangeArrowheads="1"/>
              </p:cNvSpPr>
              <p:nvPr/>
            </p:nvSpPr>
            <p:spPr bwMode="auto">
              <a:xfrm>
                <a:off x="3459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92" name="Oval 79"/>
              <p:cNvSpPr>
                <a:spLocks noChangeArrowheads="1"/>
              </p:cNvSpPr>
              <p:nvPr/>
            </p:nvSpPr>
            <p:spPr bwMode="auto">
              <a:xfrm>
                <a:off x="3705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93" name="Oval 80"/>
              <p:cNvSpPr>
                <a:spLocks noChangeArrowheads="1"/>
              </p:cNvSpPr>
              <p:nvPr/>
            </p:nvSpPr>
            <p:spPr bwMode="auto">
              <a:xfrm>
                <a:off x="3952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905" name="Group 81"/>
            <p:cNvGrpSpPr>
              <a:grpSpLocks/>
            </p:cNvGrpSpPr>
            <p:nvPr/>
          </p:nvGrpSpPr>
          <p:grpSpPr bwMode="auto">
            <a:xfrm>
              <a:off x="1684" y="2952"/>
              <a:ext cx="2576" cy="112"/>
              <a:chOff x="1488" y="2376"/>
              <a:chExt cx="2576" cy="112"/>
            </a:xfrm>
          </p:grpSpPr>
          <p:sp>
            <p:nvSpPr>
              <p:cNvPr id="37972" name="Oval 82"/>
              <p:cNvSpPr>
                <a:spLocks noChangeArrowheads="1"/>
              </p:cNvSpPr>
              <p:nvPr/>
            </p:nvSpPr>
            <p:spPr bwMode="auto">
              <a:xfrm>
                <a:off x="1488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73" name="Oval 83"/>
              <p:cNvSpPr>
                <a:spLocks noChangeArrowheads="1"/>
              </p:cNvSpPr>
              <p:nvPr/>
            </p:nvSpPr>
            <p:spPr bwMode="auto">
              <a:xfrm>
                <a:off x="1734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74" name="Oval 84"/>
              <p:cNvSpPr>
                <a:spLocks noChangeArrowheads="1"/>
              </p:cNvSpPr>
              <p:nvPr/>
            </p:nvSpPr>
            <p:spPr bwMode="auto">
              <a:xfrm>
                <a:off x="1980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75" name="Oval 85"/>
              <p:cNvSpPr>
                <a:spLocks noChangeArrowheads="1"/>
              </p:cNvSpPr>
              <p:nvPr/>
            </p:nvSpPr>
            <p:spPr bwMode="auto">
              <a:xfrm>
                <a:off x="2227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76" name="Oval 86"/>
              <p:cNvSpPr>
                <a:spLocks noChangeArrowheads="1"/>
              </p:cNvSpPr>
              <p:nvPr/>
            </p:nvSpPr>
            <p:spPr bwMode="auto">
              <a:xfrm>
                <a:off x="2473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77" name="Oval 87"/>
              <p:cNvSpPr>
                <a:spLocks noChangeArrowheads="1"/>
              </p:cNvSpPr>
              <p:nvPr/>
            </p:nvSpPr>
            <p:spPr bwMode="auto">
              <a:xfrm>
                <a:off x="2720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78" name="Oval 88"/>
              <p:cNvSpPr>
                <a:spLocks noChangeArrowheads="1"/>
              </p:cNvSpPr>
              <p:nvPr/>
            </p:nvSpPr>
            <p:spPr bwMode="auto">
              <a:xfrm>
                <a:off x="2966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79" name="Oval 89"/>
              <p:cNvSpPr>
                <a:spLocks noChangeArrowheads="1"/>
              </p:cNvSpPr>
              <p:nvPr/>
            </p:nvSpPr>
            <p:spPr bwMode="auto">
              <a:xfrm>
                <a:off x="3212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80" name="Oval 90"/>
              <p:cNvSpPr>
                <a:spLocks noChangeArrowheads="1"/>
              </p:cNvSpPr>
              <p:nvPr/>
            </p:nvSpPr>
            <p:spPr bwMode="auto">
              <a:xfrm>
                <a:off x="3459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81" name="Oval 91"/>
              <p:cNvSpPr>
                <a:spLocks noChangeArrowheads="1"/>
              </p:cNvSpPr>
              <p:nvPr/>
            </p:nvSpPr>
            <p:spPr bwMode="auto">
              <a:xfrm>
                <a:off x="3705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82" name="Oval 92"/>
              <p:cNvSpPr>
                <a:spLocks noChangeArrowheads="1"/>
              </p:cNvSpPr>
              <p:nvPr/>
            </p:nvSpPr>
            <p:spPr bwMode="auto">
              <a:xfrm>
                <a:off x="3952" y="2376"/>
                <a:ext cx="112" cy="112"/>
              </a:xfrm>
              <a:prstGeom prst="ellipse">
                <a:avLst/>
              </a:prstGeom>
              <a:solidFill>
                <a:srgbClr val="969696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906" name="Group 103"/>
            <p:cNvGrpSpPr>
              <a:grpSpLocks/>
            </p:cNvGrpSpPr>
            <p:nvPr/>
          </p:nvGrpSpPr>
          <p:grpSpPr bwMode="auto">
            <a:xfrm>
              <a:off x="1824" y="2884"/>
              <a:ext cx="2272" cy="64"/>
              <a:chOff x="1840" y="3308"/>
              <a:chExt cx="2272" cy="64"/>
            </a:xfrm>
          </p:grpSpPr>
          <p:sp>
            <p:nvSpPr>
              <p:cNvPr id="37962" name="Oval 93"/>
              <p:cNvSpPr>
                <a:spLocks noChangeArrowheads="1"/>
              </p:cNvSpPr>
              <p:nvPr/>
            </p:nvSpPr>
            <p:spPr bwMode="auto">
              <a:xfrm>
                <a:off x="1840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63" name="Oval 94"/>
              <p:cNvSpPr>
                <a:spLocks noChangeArrowheads="1"/>
              </p:cNvSpPr>
              <p:nvPr/>
            </p:nvSpPr>
            <p:spPr bwMode="auto">
              <a:xfrm>
                <a:off x="2085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64" name="Oval 95"/>
              <p:cNvSpPr>
                <a:spLocks noChangeArrowheads="1"/>
              </p:cNvSpPr>
              <p:nvPr/>
            </p:nvSpPr>
            <p:spPr bwMode="auto">
              <a:xfrm>
                <a:off x="2330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65" name="Oval 96"/>
              <p:cNvSpPr>
                <a:spLocks noChangeArrowheads="1"/>
              </p:cNvSpPr>
              <p:nvPr/>
            </p:nvSpPr>
            <p:spPr bwMode="auto">
              <a:xfrm>
                <a:off x="2576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66" name="Oval 97"/>
              <p:cNvSpPr>
                <a:spLocks noChangeArrowheads="1"/>
              </p:cNvSpPr>
              <p:nvPr/>
            </p:nvSpPr>
            <p:spPr bwMode="auto">
              <a:xfrm>
                <a:off x="2821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67" name="Oval 98"/>
              <p:cNvSpPr>
                <a:spLocks noChangeArrowheads="1"/>
              </p:cNvSpPr>
              <p:nvPr/>
            </p:nvSpPr>
            <p:spPr bwMode="auto">
              <a:xfrm>
                <a:off x="3066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68" name="Oval 99"/>
              <p:cNvSpPr>
                <a:spLocks noChangeArrowheads="1"/>
              </p:cNvSpPr>
              <p:nvPr/>
            </p:nvSpPr>
            <p:spPr bwMode="auto">
              <a:xfrm>
                <a:off x="3312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69" name="Oval 100"/>
              <p:cNvSpPr>
                <a:spLocks noChangeArrowheads="1"/>
              </p:cNvSpPr>
              <p:nvPr/>
            </p:nvSpPr>
            <p:spPr bwMode="auto">
              <a:xfrm>
                <a:off x="3557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70" name="Oval 101"/>
              <p:cNvSpPr>
                <a:spLocks noChangeArrowheads="1"/>
              </p:cNvSpPr>
              <p:nvPr/>
            </p:nvSpPr>
            <p:spPr bwMode="auto">
              <a:xfrm>
                <a:off x="3802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71" name="Oval 102"/>
              <p:cNvSpPr>
                <a:spLocks noChangeArrowheads="1"/>
              </p:cNvSpPr>
              <p:nvPr/>
            </p:nvSpPr>
            <p:spPr bwMode="auto">
              <a:xfrm>
                <a:off x="4048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907" name="Group 104"/>
            <p:cNvGrpSpPr>
              <a:grpSpLocks/>
            </p:cNvGrpSpPr>
            <p:nvPr/>
          </p:nvGrpSpPr>
          <p:grpSpPr bwMode="auto">
            <a:xfrm>
              <a:off x="1824" y="2669"/>
              <a:ext cx="2272" cy="64"/>
              <a:chOff x="1840" y="3308"/>
              <a:chExt cx="2272" cy="64"/>
            </a:xfrm>
          </p:grpSpPr>
          <p:sp>
            <p:nvSpPr>
              <p:cNvPr id="37952" name="Oval 105"/>
              <p:cNvSpPr>
                <a:spLocks noChangeArrowheads="1"/>
              </p:cNvSpPr>
              <p:nvPr/>
            </p:nvSpPr>
            <p:spPr bwMode="auto">
              <a:xfrm>
                <a:off x="1840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53" name="Oval 106"/>
              <p:cNvSpPr>
                <a:spLocks noChangeArrowheads="1"/>
              </p:cNvSpPr>
              <p:nvPr/>
            </p:nvSpPr>
            <p:spPr bwMode="auto">
              <a:xfrm>
                <a:off x="2085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54" name="Oval 107"/>
              <p:cNvSpPr>
                <a:spLocks noChangeArrowheads="1"/>
              </p:cNvSpPr>
              <p:nvPr/>
            </p:nvSpPr>
            <p:spPr bwMode="auto">
              <a:xfrm>
                <a:off x="2330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55" name="Oval 108"/>
              <p:cNvSpPr>
                <a:spLocks noChangeArrowheads="1"/>
              </p:cNvSpPr>
              <p:nvPr/>
            </p:nvSpPr>
            <p:spPr bwMode="auto">
              <a:xfrm>
                <a:off x="2576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56" name="Oval 109"/>
              <p:cNvSpPr>
                <a:spLocks noChangeArrowheads="1"/>
              </p:cNvSpPr>
              <p:nvPr/>
            </p:nvSpPr>
            <p:spPr bwMode="auto">
              <a:xfrm>
                <a:off x="2821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57" name="Oval 110"/>
              <p:cNvSpPr>
                <a:spLocks noChangeArrowheads="1"/>
              </p:cNvSpPr>
              <p:nvPr/>
            </p:nvSpPr>
            <p:spPr bwMode="auto">
              <a:xfrm>
                <a:off x="3066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58" name="Oval 111"/>
              <p:cNvSpPr>
                <a:spLocks noChangeArrowheads="1"/>
              </p:cNvSpPr>
              <p:nvPr/>
            </p:nvSpPr>
            <p:spPr bwMode="auto">
              <a:xfrm>
                <a:off x="3312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59" name="Oval 112"/>
              <p:cNvSpPr>
                <a:spLocks noChangeArrowheads="1"/>
              </p:cNvSpPr>
              <p:nvPr/>
            </p:nvSpPr>
            <p:spPr bwMode="auto">
              <a:xfrm>
                <a:off x="3557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60" name="Oval 113"/>
              <p:cNvSpPr>
                <a:spLocks noChangeArrowheads="1"/>
              </p:cNvSpPr>
              <p:nvPr/>
            </p:nvSpPr>
            <p:spPr bwMode="auto">
              <a:xfrm>
                <a:off x="3802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61" name="Oval 114"/>
              <p:cNvSpPr>
                <a:spLocks noChangeArrowheads="1"/>
              </p:cNvSpPr>
              <p:nvPr/>
            </p:nvSpPr>
            <p:spPr bwMode="auto">
              <a:xfrm>
                <a:off x="4048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908" name="Group 115"/>
            <p:cNvGrpSpPr>
              <a:grpSpLocks/>
            </p:cNvGrpSpPr>
            <p:nvPr/>
          </p:nvGrpSpPr>
          <p:grpSpPr bwMode="auto">
            <a:xfrm>
              <a:off x="1824" y="2455"/>
              <a:ext cx="2272" cy="64"/>
              <a:chOff x="1840" y="3308"/>
              <a:chExt cx="2272" cy="64"/>
            </a:xfrm>
          </p:grpSpPr>
          <p:sp>
            <p:nvSpPr>
              <p:cNvPr id="37942" name="Oval 116"/>
              <p:cNvSpPr>
                <a:spLocks noChangeArrowheads="1"/>
              </p:cNvSpPr>
              <p:nvPr/>
            </p:nvSpPr>
            <p:spPr bwMode="auto">
              <a:xfrm>
                <a:off x="1840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43" name="Oval 117"/>
              <p:cNvSpPr>
                <a:spLocks noChangeArrowheads="1"/>
              </p:cNvSpPr>
              <p:nvPr/>
            </p:nvSpPr>
            <p:spPr bwMode="auto">
              <a:xfrm>
                <a:off x="2085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44" name="Oval 118"/>
              <p:cNvSpPr>
                <a:spLocks noChangeArrowheads="1"/>
              </p:cNvSpPr>
              <p:nvPr/>
            </p:nvSpPr>
            <p:spPr bwMode="auto">
              <a:xfrm>
                <a:off x="2330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45" name="Oval 119"/>
              <p:cNvSpPr>
                <a:spLocks noChangeArrowheads="1"/>
              </p:cNvSpPr>
              <p:nvPr/>
            </p:nvSpPr>
            <p:spPr bwMode="auto">
              <a:xfrm>
                <a:off x="2576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46" name="Oval 120"/>
              <p:cNvSpPr>
                <a:spLocks noChangeArrowheads="1"/>
              </p:cNvSpPr>
              <p:nvPr/>
            </p:nvSpPr>
            <p:spPr bwMode="auto">
              <a:xfrm>
                <a:off x="2821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47" name="Oval 121"/>
              <p:cNvSpPr>
                <a:spLocks noChangeArrowheads="1"/>
              </p:cNvSpPr>
              <p:nvPr/>
            </p:nvSpPr>
            <p:spPr bwMode="auto">
              <a:xfrm>
                <a:off x="3066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48" name="Oval 122"/>
              <p:cNvSpPr>
                <a:spLocks noChangeArrowheads="1"/>
              </p:cNvSpPr>
              <p:nvPr/>
            </p:nvSpPr>
            <p:spPr bwMode="auto">
              <a:xfrm>
                <a:off x="3312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49" name="Oval 123"/>
              <p:cNvSpPr>
                <a:spLocks noChangeArrowheads="1"/>
              </p:cNvSpPr>
              <p:nvPr/>
            </p:nvSpPr>
            <p:spPr bwMode="auto">
              <a:xfrm>
                <a:off x="3557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50" name="Oval 124"/>
              <p:cNvSpPr>
                <a:spLocks noChangeArrowheads="1"/>
              </p:cNvSpPr>
              <p:nvPr/>
            </p:nvSpPr>
            <p:spPr bwMode="auto">
              <a:xfrm>
                <a:off x="3802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51" name="Oval 125"/>
              <p:cNvSpPr>
                <a:spLocks noChangeArrowheads="1"/>
              </p:cNvSpPr>
              <p:nvPr/>
            </p:nvSpPr>
            <p:spPr bwMode="auto">
              <a:xfrm>
                <a:off x="4048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909" name="Group 126"/>
            <p:cNvGrpSpPr>
              <a:grpSpLocks/>
            </p:cNvGrpSpPr>
            <p:nvPr/>
          </p:nvGrpSpPr>
          <p:grpSpPr bwMode="auto">
            <a:xfrm>
              <a:off x="1824" y="2240"/>
              <a:ext cx="2272" cy="64"/>
              <a:chOff x="1840" y="3308"/>
              <a:chExt cx="2272" cy="64"/>
            </a:xfrm>
          </p:grpSpPr>
          <p:sp>
            <p:nvSpPr>
              <p:cNvPr id="37932" name="Oval 127"/>
              <p:cNvSpPr>
                <a:spLocks noChangeArrowheads="1"/>
              </p:cNvSpPr>
              <p:nvPr/>
            </p:nvSpPr>
            <p:spPr bwMode="auto">
              <a:xfrm>
                <a:off x="1840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33" name="Oval 128"/>
              <p:cNvSpPr>
                <a:spLocks noChangeArrowheads="1"/>
              </p:cNvSpPr>
              <p:nvPr/>
            </p:nvSpPr>
            <p:spPr bwMode="auto">
              <a:xfrm>
                <a:off x="2085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34" name="Oval 129"/>
              <p:cNvSpPr>
                <a:spLocks noChangeArrowheads="1"/>
              </p:cNvSpPr>
              <p:nvPr/>
            </p:nvSpPr>
            <p:spPr bwMode="auto">
              <a:xfrm>
                <a:off x="2330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35" name="Oval 130"/>
              <p:cNvSpPr>
                <a:spLocks noChangeArrowheads="1"/>
              </p:cNvSpPr>
              <p:nvPr/>
            </p:nvSpPr>
            <p:spPr bwMode="auto">
              <a:xfrm>
                <a:off x="2576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36" name="Oval 131"/>
              <p:cNvSpPr>
                <a:spLocks noChangeArrowheads="1"/>
              </p:cNvSpPr>
              <p:nvPr/>
            </p:nvSpPr>
            <p:spPr bwMode="auto">
              <a:xfrm>
                <a:off x="2821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37" name="Oval 132"/>
              <p:cNvSpPr>
                <a:spLocks noChangeArrowheads="1"/>
              </p:cNvSpPr>
              <p:nvPr/>
            </p:nvSpPr>
            <p:spPr bwMode="auto">
              <a:xfrm>
                <a:off x="3066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38" name="Oval 133"/>
              <p:cNvSpPr>
                <a:spLocks noChangeArrowheads="1"/>
              </p:cNvSpPr>
              <p:nvPr/>
            </p:nvSpPr>
            <p:spPr bwMode="auto">
              <a:xfrm>
                <a:off x="3312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39" name="Oval 134"/>
              <p:cNvSpPr>
                <a:spLocks noChangeArrowheads="1"/>
              </p:cNvSpPr>
              <p:nvPr/>
            </p:nvSpPr>
            <p:spPr bwMode="auto">
              <a:xfrm>
                <a:off x="3557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40" name="Oval 135"/>
              <p:cNvSpPr>
                <a:spLocks noChangeArrowheads="1"/>
              </p:cNvSpPr>
              <p:nvPr/>
            </p:nvSpPr>
            <p:spPr bwMode="auto">
              <a:xfrm>
                <a:off x="3802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41" name="Oval 136"/>
              <p:cNvSpPr>
                <a:spLocks noChangeArrowheads="1"/>
              </p:cNvSpPr>
              <p:nvPr/>
            </p:nvSpPr>
            <p:spPr bwMode="auto">
              <a:xfrm>
                <a:off x="4048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910" name="Group 137"/>
            <p:cNvGrpSpPr>
              <a:grpSpLocks/>
            </p:cNvGrpSpPr>
            <p:nvPr/>
          </p:nvGrpSpPr>
          <p:grpSpPr bwMode="auto">
            <a:xfrm>
              <a:off x="1824" y="2026"/>
              <a:ext cx="2272" cy="64"/>
              <a:chOff x="1840" y="3308"/>
              <a:chExt cx="2272" cy="64"/>
            </a:xfrm>
          </p:grpSpPr>
          <p:sp>
            <p:nvSpPr>
              <p:cNvPr id="37922" name="Oval 138"/>
              <p:cNvSpPr>
                <a:spLocks noChangeArrowheads="1"/>
              </p:cNvSpPr>
              <p:nvPr/>
            </p:nvSpPr>
            <p:spPr bwMode="auto">
              <a:xfrm>
                <a:off x="1840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23" name="Oval 139"/>
              <p:cNvSpPr>
                <a:spLocks noChangeArrowheads="1"/>
              </p:cNvSpPr>
              <p:nvPr/>
            </p:nvSpPr>
            <p:spPr bwMode="auto">
              <a:xfrm>
                <a:off x="2085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24" name="Oval 140"/>
              <p:cNvSpPr>
                <a:spLocks noChangeArrowheads="1"/>
              </p:cNvSpPr>
              <p:nvPr/>
            </p:nvSpPr>
            <p:spPr bwMode="auto">
              <a:xfrm>
                <a:off x="2330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25" name="Oval 141"/>
              <p:cNvSpPr>
                <a:spLocks noChangeArrowheads="1"/>
              </p:cNvSpPr>
              <p:nvPr/>
            </p:nvSpPr>
            <p:spPr bwMode="auto">
              <a:xfrm>
                <a:off x="2576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26" name="Oval 142"/>
              <p:cNvSpPr>
                <a:spLocks noChangeArrowheads="1"/>
              </p:cNvSpPr>
              <p:nvPr/>
            </p:nvSpPr>
            <p:spPr bwMode="auto">
              <a:xfrm>
                <a:off x="2821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27" name="Oval 143"/>
              <p:cNvSpPr>
                <a:spLocks noChangeArrowheads="1"/>
              </p:cNvSpPr>
              <p:nvPr/>
            </p:nvSpPr>
            <p:spPr bwMode="auto">
              <a:xfrm>
                <a:off x="3066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28" name="Oval 144"/>
              <p:cNvSpPr>
                <a:spLocks noChangeArrowheads="1"/>
              </p:cNvSpPr>
              <p:nvPr/>
            </p:nvSpPr>
            <p:spPr bwMode="auto">
              <a:xfrm>
                <a:off x="3312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29" name="Oval 145"/>
              <p:cNvSpPr>
                <a:spLocks noChangeArrowheads="1"/>
              </p:cNvSpPr>
              <p:nvPr/>
            </p:nvSpPr>
            <p:spPr bwMode="auto">
              <a:xfrm>
                <a:off x="3557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30" name="Oval 146"/>
              <p:cNvSpPr>
                <a:spLocks noChangeArrowheads="1"/>
              </p:cNvSpPr>
              <p:nvPr/>
            </p:nvSpPr>
            <p:spPr bwMode="auto">
              <a:xfrm>
                <a:off x="3802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31" name="Oval 147"/>
              <p:cNvSpPr>
                <a:spLocks noChangeArrowheads="1"/>
              </p:cNvSpPr>
              <p:nvPr/>
            </p:nvSpPr>
            <p:spPr bwMode="auto">
              <a:xfrm>
                <a:off x="4048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7911" name="Group 148"/>
            <p:cNvGrpSpPr>
              <a:grpSpLocks/>
            </p:cNvGrpSpPr>
            <p:nvPr/>
          </p:nvGrpSpPr>
          <p:grpSpPr bwMode="auto">
            <a:xfrm>
              <a:off x="1824" y="1812"/>
              <a:ext cx="2272" cy="64"/>
              <a:chOff x="1840" y="3308"/>
              <a:chExt cx="2272" cy="64"/>
            </a:xfrm>
          </p:grpSpPr>
          <p:sp>
            <p:nvSpPr>
              <p:cNvPr id="37912" name="Oval 149"/>
              <p:cNvSpPr>
                <a:spLocks noChangeArrowheads="1"/>
              </p:cNvSpPr>
              <p:nvPr/>
            </p:nvSpPr>
            <p:spPr bwMode="auto">
              <a:xfrm>
                <a:off x="1840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3" name="Oval 150"/>
              <p:cNvSpPr>
                <a:spLocks noChangeArrowheads="1"/>
              </p:cNvSpPr>
              <p:nvPr/>
            </p:nvSpPr>
            <p:spPr bwMode="auto">
              <a:xfrm>
                <a:off x="2085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4" name="Oval 151"/>
              <p:cNvSpPr>
                <a:spLocks noChangeArrowheads="1"/>
              </p:cNvSpPr>
              <p:nvPr/>
            </p:nvSpPr>
            <p:spPr bwMode="auto">
              <a:xfrm>
                <a:off x="2330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5" name="Oval 152"/>
              <p:cNvSpPr>
                <a:spLocks noChangeArrowheads="1"/>
              </p:cNvSpPr>
              <p:nvPr/>
            </p:nvSpPr>
            <p:spPr bwMode="auto">
              <a:xfrm>
                <a:off x="2576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6" name="Oval 153"/>
              <p:cNvSpPr>
                <a:spLocks noChangeArrowheads="1"/>
              </p:cNvSpPr>
              <p:nvPr/>
            </p:nvSpPr>
            <p:spPr bwMode="auto">
              <a:xfrm>
                <a:off x="2821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7" name="Oval 154"/>
              <p:cNvSpPr>
                <a:spLocks noChangeArrowheads="1"/>
              </p:cNvSpPr>
              <p:nvPr/>
            </p:nvSpPr>
            <p:spPr bwMode="auto">
              <a:xfrm>
                <a:off x="3066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8" name="Oval 155"/>
              <p:cNvSpPr>
                <a:spLocks noChangeArrowheads="1"/>
              </p:cNvSpPr>
              <p:nvPr/>
            </p:nvSpPr>
            <p:spPr bwMode="auto">
              <a:xfrm>
                <a:off x="3312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9" name="Oval 156"/>
              <p:cNvSpPr>
                <a:spLocks noChangeArrowheads="1"/>
              </p:cNvSpPr>
              <p:nvPr/>
            </p:nvSpPr>
            <p:spPr bwMode="auto">
              <a:xfrm>
                <a:off x="3557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20" name="Oval 157"/>
              <p:cNvSpPr>
                <a:spLocks noChangeArrowheads="1"/>
              </p:cNvSpPr>
              <p:nvPr/>
            </p:nvSpPr>
            <p:spPr bwMode="auto">
              <a:xfrm>
                <a:off x="3802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21" name="Oval 158"/>
              <p:cNvSpPr>
                <a:spLocks noChangeArrowheads="1"/>
              </p:cNvSpPr>
              <p:nvPr/>
            </p:nvSpPr>
            <p:spPr bwMode="auto">
              <a:xfrm>
                <a:off x="4048" y="3308"/>
                <a:ext cx="64" cy="64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7893" name="Text Box 160"/>
          <p:cNvSpPr txBox="1">
            <a:spLocks noChangeArrowheads="1"/>
          </p:cNvSpPr>
          <p:nvPr/>
        </p:nvSpPr>
        <p:spPr bwMode="auto">
          <a:xfrm>
            <a:off x="6804025" y="4506913"/>
            <a:ext cx="857927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on </a:t>
            </a:r>
            <a:r>
              <a:rPr lang="en-US" dirty="0">
                <a:solidFill>
                  <a:schemeClr val="bg1"/>
                </a:solidFill>
              </a:rPr>
              <a:t>(+)</a:t>
            </a:r>
          </a:p>
        </p:txBody>
      </p:sp>
      <p:sp>
        <p:nvSpPr>
          <p:cNvPr id="37894" name="Line 161"/>
          <p:cNvSpPr>
            <a:spLocks noChangeShapeType="1"/>
          </p:cNvSpPr>
          <p:nvPr/>
        </p:nvSpPr>
        <p:spPr bwMode="auto">
          <a:xfrm flipH="1" flipV="1">
            <a:off x="6426200" y="4457700"/>
            <a:ext cx="393700" cy="2159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895" name="Text Box 162"/>
          <p:cNvSpPr txBox="1">
            <a:spLocks noChangeArrowheads="1"/>
          </p:cNvSpPr>
          <p:nvPr/>
        </p:nvSpPr>
        <p:spPr bwMode="auto">
          <a:xfrm>
            <a:off x="6994525" y="3821113"/>
            <a:ext cx="132600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</a:t>
            </a:r>
            <a:r>
              <a:rPr lang="en-US" dirty="0" smtClean="0">
                <a:solidFill>
                  <a:schemeClr val="bg1"/>
                </a:solidFill>
              </a:rPr>
              <a:t>lectron </a:t>
            </a:r>
            <a:r>
              <a:rPr lang="en-US" dirty="0">
                <a:solidFill>
                  <a:schemeClr val="bg1"/>
                </a:solidFill>
              </a:rPr>
              <a:t>(-)</a:t>
            </a:r>
          </a:p>
        </p:txBody>
      </p:sp>
      <p:sp>
        <p:nvSpPr>
          <p:cNvPr id="37896" name="Line 163"/>
          <p:cNvSpPr>
            <a:spLocks noChangeShapeType="1"/>
          </p:cNvSpPr>
          <p:nvPr/>
        </p:nvSpPr>
        <p:spPr bwMode="auto">
          <a:xfrm flipH="1">
            <a:off x="6299200" y="4038600"/>
            <a:ext cx="660400" cy="2032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897" name="Text Box 164"/>
          <p:cNvSpPr txBox="1">
            <a:spLocks noChangeArrowheads="1"/>
          </p:cNvSpPr>
          <p:nvPr/>
        </p:nvSpPr>
        <p:spPr bwMode="auto">
          <a:xfrm>
            <a:off x="1279525" y="5370513"/>
            <a:ext cx="67627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We assume that only the electrons are free to move when an electric field is applied. This causes a current to flow.</a:t>
            </a:r>
          </a:p>
        </p:txBody>
      </p:sp>
      <p:sp>
        <p:nvSpPr>
          <p:cNvPr id="161" name="Slide Number Placeholder 16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C59E67-EAD7-445C-B30E-6F3DEB75A395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Text Box 2"/>
          <p:cNvSpPr txBox="1">
            <a:spLocks noChangeArrowheads="1"/>
          </p:cNvSpPr>
          <p:nvPr/>
        </p:nvSpPr>
        <p:spPr bwMode="auto">
          <a:xfrm>
            <a:off x="2054225" y="0"/>
            <a:ext cx="491013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Plasma (cont.)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720725" y="1357313"/>
            <a:ext cx="474040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Equation of motion for average electron:</a:t>
            </a:r>
          </a:p>
        </p:txBody>
      </p:sp>
      <p:graphicFrame>
        <p:nvGraphicFramePr>
          <p:cNvPr id="25602" name="Object 160"/>
          <p:cNvGraphicFramePr>
            <a:graphicFrameLocks noChangeAspect="1"/>
          </p:cNvGraphicFramePr>
          <p:nvPr/>
        </p:nvGraphicFramePr>
        <p:xfrm>
          <a:off x="2095500" y="2119313"/>
          <a:ext cx="4102100" cy="922337"/>
        </p:xfrm>
        <a:graphic>
          <a:graphicData uri="http://schemas.openxmlformats.org/presentationml/2006/ole">
            <p:oleObj spid="_x0000_s25602" name="Equation" r:id="rId4" imgW="1752480" imgH="393480" progId="Equation.DSMT4">
              <p:embed/>
            </p:oleObj>
          </a:graphicData>
        </a:graphic>
      </p:graphicFrame>
      <p:sp>
        <p:nvSpPr>
          <p:cNvPr id="25605" name="Text Box 161"/>
          <p:cNvSpPr txBox="1">
            <a:spLocks noChangeArrowheads="1"/>
          </p:cNvSpPr>
          <p:nvPr/>
        </p:nvSpPr>
        <p:spPr bwMode="auto">
          <a:xfrm>
            <a:off x="976313" y="4694238"/>
            <a:ext cx="75326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</a:t>
            </a:r>
            <a:r>
              <a:rPr lang="en-US">
                <a:solidFill>
                  <a:schemeClr val="bg2"/>
                </a:solidFill>
              </a:rPr>
              <a:t> </a:t>
            </a:r>
            <a:r>
              <a:rPr lang="en-US">
                <a:solidFill>
                  <a:schemeClr val="bg2"/>
                </a:solidFill>
                <a:latin typeface="Times New Roman" pitchFamily="18" charset="0"/>
              </a:rPr>
              <a:t>=</a:t>
            </a:r>
            <a:r>
              <a:rPr lang="en-US">
                <a:solidFill>
                  <a:schemeClr val="bg2"/>
                </a:solidFill>
              </a:rPr>
              <a:t> collision frequency (rate of collisions per second of average electron)</a:t>
            </a:r>
          </a:p>
        </p:txBody>
      </p:sp>
      <p:sp>
        <p:nvSpPr>
          <p:cNvPr id="25606" name="Text Box 162"/>
          <p:cNvSpPr txBox="1">
            <a:spLocks noChangeArrowheads="1"/>
          </p:cNvSpPr>
          <p:nvPr/>
        </p:nvSpPr>
        <p:spPr bwMode="auto">
          <a:xfrm>
            <a:off x="593725" y="5586413"/>
            <a:ext cx="8339784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2"/>
                </a:solidFill>
              </a:rPr>
              <a:t>Notes:</a:t>
            </a:r>
            <a:r>
              <a:rPr lang="en-US" dirty="0">
                <a:solidFill>
                  <a:schemeClr val="bg2"/>
                </a:solidFill>
              </a:rPr>
              <a:t>  </a:t>
            </a:r>
            <a:r>
              <a:rPr lang="en-US" sz="800" dirty="0">
                <a:solidFill>
                  <a:schemeClr val="bg2"/>
                </a:solidFill>
              </a:rPr>
              <a:t> </a:t>
            </a:r>
            <a:r>
              <a:rPr lang="en-US" dirty="0">
                <a:solidFill>
                  <a:schemeClr val="bg2"/>
                </a:solidFill>
              </a:rPr>
              <a:t>(1) The last term assumes perfect inelastic collisions (loss mechanism).</a:t>
            </a:r>
          </a:p>
          <a:p>
            <a:r>
              <a:rPr lang="en-US" dirty="0">
                <a:solidFill>
                  <a:schemeClr val="bg2"/>
                </a:solidFill>
              </a:rPr>
              <a:t>             (2) We neglect the force due to the magnetic field.</a:t>
            </a:r>
          </a:p>
        </p:txBody>
      </p:sp>
      <p:sp>
        <p:nvSpPr>
          <p:cNvPr id="25607" name="Text Box 163"/>
          <p:cNvSpPr txBox="1">
            <a:spLocks noChangeArrowheads="1"/>
          </p:cNvSpPr>
          <p:nvPr/>
        </p:nvSpPr>
        <p:spPr bwMode="auto">
          <a:xfrm>
            <a:off x="2486025" y="3706813"/>
            <a:ext cx="276229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Force </a:t>
            </a:r>
            <a:r>
              <a:rPr lang="en-US" dirty="0">
                <a:solidFill>
                  <a:schemeClr val="bg1"/>
                </a:solidFill>
              </a:rPr>
              <a:t>due to electric field</a:t>
            </a:r>
          </a:p>
        </p:txBody>
      </p:sp>
      <p:sp>
        <p:nvSpPr>
          <p:cNvPr id="25608" name="Line 164"/>
          <p:cNvSpPr>
            <a:spLocks noChangeShapeType="1"/>
          </p:cNvSpPr>
          <p:nvPr/>
        </p:nvSpPr>
        <p:spPr bwMode="auto">
          <a:xfrm flipV="1">
            <a:off x="3695700" y="2908300"/>
            <a:ext cx="292100" cy="7747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09" name="Text Box 165"/>
          <p:cNvSpPr txBox="1">
            <a:spLocks noChangeArrowheads="1"/>
          </p:cNvSpPr>
          <p:nvPr/>
        </p:nvSpPr>
        <p:spPr bwMode="auto">
          <a:xfrm>
            <a:off x="5622925" y="3744913"/>
            <a:ext cx="33559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Force </a:t>
            </a:r>
            <a:r>
              <a:rPr lang="en-US" dirty="0">
                <a:solidFill>
                  <a:schemeClr val="bg1"/>
                </a:solidFill>
              </a:rPr>
              <a:t>due to collisions with ions (loss of momentum)</a:t>
            </a:r>
          </a:p>
        </p:txBody>
      </p:sp>
      <p:sp>
        <p:nvSpPr>
          <p:cNvPr id="25610" name="Line 166"/>
          <p:cNvSpPr>
            <a:spLocks noChangeShapeType="1"/>
          </p:cNvSpPr>
          <p:nvPr/>
        </p:nvSpPr>
        <p:spPr bwMode="auto">
          <a:xfrm flipH="1" flipV="1">
            <a:off x="5905500" y="2870200"/>
            <a:ext cx="647700" cy="8001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692900" y="2273300"/>
            <a:ext cx="2247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There is no “spring” force now.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C59E67-EAD7-445C-B30E-6F3DEB75A395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Text Box 2"/>
          <p:cNvSpPr txBox="1">
            <a:spLocks noChangeArrowheads="1"/>
          </p:cNvSpPr>
          <p:nvPr/>
        </p:nvSpPr>
        <p:spPr bwMode="auto">
          <a:xfrm>
            <a:off x="2041525" y="0"/>
            <a:ext cx="491013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Plasma (cont.)</a:t>
            </a:r>
          </a:p>
        </p:txBody>
      </p:sp>
      <p:sp>
        <p:nvSpPr>
          <p:cNvPr id="26630" name="Text Box 3"/>
          <p:cNvSpPr txBox="1">
            <a:spLocks noChangeArrowheads="1"/>
          </p:cNvSpPr>
          <p:nvPr/>
        </p:nvSpPr>
        <p:spPr bwMode="auto">
          <a:xfrm>
            <a:off x="688068" y="1359127"/>
            <a:ext cx="289213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Sinusoidal steady </a:t>
            </a:r>
            <a:r>
              <a:rPr lang="en-US" sz="2000" dirty="0" smtClean="0">
                <a:solidFill>
                  <a:schemeClr val="bg1"/>
                </a:solidFill>
              </a:rPr>
              <a:t>state</a:t>
            </a:r>
            <a:r>
              <a:rPr lang="en-US" sz="2000" dirty="0">
                <a:solidFill>
                  <a:schemeClr val="bg1"/>
                </a:solidFill>
              </a:rPr>
              <a:t>:</a:t>
            </a:r>
          </a:p>
        </p:txBody>
      </p:sp>
      <p:graphicFrame>
        <p:nvGraphicFramePr>
          <p:cNvPr id="26626" name="Object 4"/>
          <p:cNvGraphicFramePr>
            <a:graphicFrameLocks noChangeAspect="1"/>
          </p:cNvGraphicFramePr>
          <p:nvPr/>
        </p:nvGraphicFramePr>
        <p:xfrm>
          <a:off x="2173741" y="2034268"/>
          <a:ext cx="3597275" cy="595313"/>
        </p:xfrm>
        <a:graphic>
          <a:graphicData uri="http://schemas.openxmlformats.org/presentationml/2006/ole">
            <p:oleObj spid="_x0000_s26626" name="Equation" r:id="rId4" imgW="1536480" imgH="253800" progId="Equation.DSMT4">
              <p:embed/>
            </p:oleObj>
          </a:graphicData>
        </a:graphic>
      </p:graphicFrame>
      <p:graphicFrame>
        <p:nvGraphicFramePr>
          <p:cNvPr id="26627" name="Object 11"/>
          <p:cNvGraphicFramePr>
            <a:graphicFrameLocks noChangeAspect="1"/>
          </p:cNvGraphicFramePr>
          <p:nvPr/>
        </p:nvGraphicFramePr>
        <p:xfrm>
          <a:off x="3575050" y="3151188"/>
          <a:ext cx="2262188" cy="985837"/>
        </p:xfrm>
        <a:graphic>
          <a:graphicData uri="http://schemas.openxmlformats.org/presentationml/2006/ole">
            <p:oleObj spid="_x0000_s26627" name="Equation" r:id="rId5" imgW="1079280" imgH="469800" progId="Equation.DSMT4">
              <p:embed/>
            </p:oleObj>
          </a:graphicData>
        </a:graphic>
      </p:graphicFrame>
      <p:sp>
        <p:nvSpPr>
          <p:cNvPr id="26631" name="AutoShape 12"/>
          <p:cNvSpPr>
            <a:spLocks noChangeArrowheads="1"/>
          </p:cNvSpPr>
          <p:nvPr/>
        </p:nvSpPr>
        <p:spPr bwMode="auto">
          <a:xfrm>
            <a:off x="2314243" y="3436014"/>
            <a:ext cx="762000" cy="358064"/>
          </a:xfrm>
          <a:prstGeom prst="rightArrow">
            <a:avLst>
              <a:gd name="adj1" fmla="val 50000"/>
              <a:gd name="adj2" fmla="val 78947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Text Box 13"/>
          <p:cNvSpPr txBox="1">
            <a:spLocks noChangeArrowheads="1"/>
          </p:cNvSpPr>
          <p:nvPr/>
        </p:nvSpPr>
        <p:spPr bwMode="auto">
          <a:xfrm>
            <a:off x="1343025" y="5408613"/>
            <a:ext cx="110959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Current:</a:t>
            </a:r>
          </a:p>
        </p:txBody>
      </p:sp>
      <p:graphicFrame>
        <p:nvGraphicFramePr>
          <p:cNvPr id="26628" name="Object 14"/>
          <p:cNvGraphicFramePr>
            <a:graphicFrameLocks noChangeAspect="1"/>
          </p:cNvGraphicFramePr>
          <p:nvPr/>
        </p:nvGraphicFramePr>
        <p:xfrm>
          <a:off x="2661107" y="5099958"/>
          <a:ext cx="3459163" cy="1065213"/>
        </p:xfrm>
        <a:graphic>
          <a:graphicData uri="http://schemas.openxmlformats.org/presentationml/2006/ole">
            <p:oleObj spid="_x0000_s26628" name="Equation" r:id="rId6" imgW="1650960" imgH="507960" progId="Equation.DSMT4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C59E67-EAD7-445C-B30E-6F3DEB75A395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Text Box 2"/>
          <p:cNvSpPr txBox="1">
            <a:spLocks noChangeArrowheads="1"/>
          </p:cNvSpPr>
          <p:nvPr/>
        </p:nvSpPr>
        <p:spPr bwMode="auto">
          <a:xfrm>
            <a:off x="1952625" y="0"/>
            <a:ext cx="491013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Plasma (cont.)</a:t>
            </a:r>
          </a:p>
        </p:txBody>
      </p:sp>
      <p:sp>
        <p:nvSpPr>
          <p:cNvPr id="27653" name="Text Box 9"/>
          <p:cNvSpPr txBox="1">
            <a:spLocks noChangeArrowheads="1"/>
          </p:cNvSpPr>
          <p:nvPr/>
        </p:nvSpPr>
        <p:spPr bwMode="auto">
          <a:xfrm>
            <a:off x="555625" y="2360613"/>
            <a:ext cx="17795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Amperes’ law:</a:t>
            </a:r>
          </a:p>
        </p:txBody>
      </p:sp>
      <p:graphicFrame>
        <p:nvGraphicFramePr>
          <p:cNvPr id="27650" name="Object 10"/>
          <p:cNvGraphicFramePr>
            <a:graphicFrameLocks noChangeAspect="1"/>
          </p:cNvGraphicFramePr>
          <p:nvPr/>
        </p:nvGraphicFramePr>
        <p:xfrm>
          <a:off x="795338" y="3114675"/>
          <a:ext cx="4418012" cy="3195638"/>
        </p:xfrm>
        <a:graphic>
          <a:graphicData uri="http://schemas.openxmlformats.org/presentationml/2006/ole">
            <p:oleObj spid="_x0000_s27650" name="Equation" r:id="rId4" imgW="2108160" imgH="1523880" progId="Equation.DSMT4">
              <p:embed/>
            </p:oleObj>
          </a:graphicData>
        </a:graphic>
      </p:graphicFrame>
      <p:graphicFrame>
        <p:nvGraphicFramePr>
          <p:cNvPr id="27651" name="Object 12"/>
          <p:cNvGraphicFramePr>
            <a:graphicFrameLocks noChangeAspect="1"/>
          </p:cNvGraphicFramePr>
          <p:nvPr/>
        </p:nvGraphicFramePr>
        <p:xfrm>
          <a:off x="2867273" y="975096"/>
          <a:ext cx="3486150" cy="1065213"/>
        </p:xfrm>
        <a:graphic>
          <a:graphicData uri="http://schemas.openxmlformats.org/presentationml/2006/ole">
            <p:oleObj spid="_x0000_s27651" name="Equation" r:id="rId5" imgW="1663560" imgH="507960" progId="Equation.DSMT4">
              <p:embed/>
            </p:oleObj>
          </a:graphicData>
        </a:graphic>
      </p:graphicFrame>
      <p:sp>
        <p:nvSpPr>
          <p:cNvPr id="27654" name="Text Box 13"/>
          <p:cNvSpPr txBox="1">
            <a:spLocks noChangeArrowheads="1"/>
          </p:cNvSpPr>
          <p:nvPr/>
        </p:nvSpPr>
        <p:spPr bwMode="auto">
          <a:xfrm>
            <a:off x="4899025" y="2690813"/>
            <a:ext cx="4019550" cy="92868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We assume that there is no polarization current – only </a:t>
            </a:r>
            <a:r>
              <a:rPr lang="en-US" u="sng" dirty="0">
                <a:solidFill>
                  <a:schemeClr val="bg1"/>
                </a:solidFill>
              </a:rPr>
              <a:t>conduction</a:t>
            </a:r>
            <a:r>
              <a:rPr lang="en-US" dirty="0">
                <a:solidFill>
                  <a:schemeClr val="bg1"/>
                </a:solidFill>
              </a:rPr>
              <a:t> current. Hence we use 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</a:t>
            </a:r>
            <a:r>
              <a:rPr lang="en-US" baseline="-25000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0</a:t>
            </a:r>
            <a:r>
              <a:rPr lang="en-US" dirty="0">
                <a:solidFill>
                  <a:schemeClr val="bg1"/>
                </a:solidFill>
                <a:sym typeface="Symbol" pitchFamily="18" charset="2"/>
              </a:rPr>
              <a:t>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C59E67-EAD7-445C-B30E-6F3DEB75A395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Text Box 2"/>
          <p:cNvSpPr txBox="1">
            <a:spLocks noChangeArrowheads="1"/>
          </p:cNvSpPr>
          <p:nvPr/>
        </p:nvSpPr>
        <p:spPr bwMode="auto">
          <a:xfrm>
            <a:off x="2117725" y="0"/>
            <a:ext cx="491013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Plasma (cont.)</a:t>
            </a:r>
          </a:p>
        </p:txBody>
      </p:sp>
      <p:sp>
        <p:nvSpPr>
          <p:cNvPr id="28678" name="Text Box 4"/>
          <p:cNvSpPr txBox="1">
            <a:spLocks noChangeArrowheads="1"/>
          </p:cNvSpPr>
          <p:nvPr/>
        </p:nvSpPr>
        <p:spPr bwMode="auto">
          <a:xfrm>
            <a:off x="1212396" y="1096056"/>
            <a:ext cx="99738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Hence:</a:t>
            </a:r>
          </a:p>
        </p:txBody>
      </p:sp>
      <p:graphicFrame>
        <p:nvGraphicFramePr>
          <p:cNvPr id="28674" name="Object 5"/>
          <p:cNvGraphicFramePr>
            <a:graphicFrameLocks noChangeAspect="1"/>
          </p:cNvGraphicFramePr>
          <p:nvPr/>
        </p:nvGraphicFramePr>
        <p:xfrm>
          <a:off x="2552700" y="1335088"/>
          <a:ext cx="3725863" cy="1063625"/>
        </p:xfrm>
        <a:graphic>
          <a:graphicData uri="http://schemas.openxmlformats.org/presentationml/2006/ole">
            <p:oleObj spid="_x0000_s28674" name="Equation" r:id="rId4" imgW="1777680" imgH="507960" progId="Equation.DSMT4">
              <p:embed/>
            </p:oleObj>
          </a:graphicData>
        </a:graphic>
      </p:graphicFrame>
      <p:sp>
        <p:nvSpPr>
          <p:cNvPr id="28679" name="Text Box 6"/>
          <p:cNvSpPr txBox="1">
            <a:spLocks noChangeArrowheads="1"/>
          </p:cNvSpPr>
          <p:nvPr/>
        </p:nvSpPr>
        <p:spPr bwMode="auto">
          <a:xfrm>
            <a:off x="1724025" y="2817813"/>
            <a:ext cx="45557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so</a:t>
            </a:r>
          </a:p>
        </p:txBody>
      </p:sp>
      <p:graphicFrame>
        <p:nvGraphicFramePr>
          <p:cNvPr id="28675" name="Object 8"/>
          <p:cNvGraphicFramePr>
            <a:graphicFrameLocks noChangeAspect="1"/>
          </p:cNvGraphicFramePr>
          <p:nvPr/>
        </p:nvGraphicFramePr>
        <p:xfrm>
          <a:off x="2573791" y="2900817"/>
          <a:ext cx="3433762" cy="1063625"/>
        </p:xfrm>
        <a:graphic>
          <a:graphicData uri="http://schemas.openxmlformats.org/presentationml/2006/ole">
            <p:oleObj spid="_x0000_s28675" name="Equation" r:id="rId5" imgW="1638000" imgH="507960" progId="Equation.DSMT4">
              <p:embed/>
            </p:oleObj>
          </a:graphicData>
        </a:graphic>
      </p:graphicFrame>
      <p:sp>
        <p:nvSpPr>
          <p:cNvPr id="28680" name="Text Box 11"/>
          <p:cNvSpPr txBox="1">
            <a:spLocks noChangeArrowheads="1"/>
          </p:cNvSpPr>
          <p:nvPr/>
        </p:nvSpPr>
        <p:spPr bwMode="auto">
          <a:xfrm>
            <a:off x="2041525" y="4519613"/>
            <a:ext cx="41229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or</a:t>
            </a:r>
          </a:p>
        </p:txBody>
      </p:sp>
      <p:graphicFrame>
        <p:nvGraphicFramePr>
          <p:cNvPr id="28676" name="Object 12"/>
          <p:cNvGraphicFramePr>
            <a:graphicFrameLocks noChangeAspect="1"/>
          </p:cNvGraphicFramePr>
          <p:nvPr/>
        </p:nvGraphicFramePr>
        <p:xfrm>
          <a:off x="2398713" y="4875213"/>
          <a:ext cx="3727450" cy="984250"/>
        </p:xfrm>
        <a:graphic>
          <a:graphicData uri="http://schemas.openxmlformats.org/presentationml/2006/ole">
            <p:oleObj spid="_x0000_s28676" name="Equation" r:id="rId6" imgW="1777680" imgH="469800" progId="Equation.DSMT4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C59E67-EAD7-445C-B30E-6F3DEB75A395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Text Box 2"/>
          <p:cNvSpPr txBox="1">
            <a:spLocks noChangeArrowheads="1"/>
          </p:cNvSpPr>
          <p:nvPr/>
        </p:nvSpPr>
        <p:spPr bwMode="auto">
          <a:xfrm>
            <a:off x="2066925" y="0"/>
            <a:ext cx="491013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Plasma (cont.)</a:t>
            </a:r>
          </a:p>
        </p:txBody>
      </p:sp>
      <p:sp>
        <p:nvSpPr>
          <p:cNvPr id="29702" name="Text Box 7"/>
          <p:cNvSpPr txBox="1">
            <a:spLocks noChangeArrowheads="1"/>
          </p:cNvSpPr>
          <p:nvPr/>
        </p:nvSpPr>
        <p:spPr bwMode="auto">
          <a:xfrm>
            <a:off x="1838325" y="2817813"/>
            <a:ext cx="99738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Define:</a:t>
            </a:r>
          </a:p>
        </p:txBody>
      </p:sp>
      <p:graphicFrame>
        <p:nvGraphicFramePr>
          <p:cNvPr id="29698" name="Object 8"/>
          <p:cNvGraphicFramePr>
            <a:graphicFrameLocks noChangeAspect="1"/>
          </p:cNvGraphicFramePr>
          <p:nvPr/>
        </p:nvGraphicFramePr>
        <p:xfrm>
          <a:off x="2754313" y="3270250"/>
          <a:ext cx="2074862" cy="877888"/>
        </p:xfrm>
        <a:graphic>
          <a:graphicData uri="http://schemas.openxmlformats.org/presentationml/2006/ole">
            <p:oleObj spid="_x0000_s29698" name="Equation" r:id="rId4" imgW="990360" imgH="419040" progId="Equation.DSMT4">
              <p:embed/>
            </p:oleObj>
          </a:graphicData>
        </a:graphic>
      </p:graphicFrame>
      <p:graphicFrame>
        <p:nvGraphicFramePr>
          <p:cNvPr id="29699" name="Object 10"/>
          <p:cNvGraphicFramePr>
            <a:graphicFrameLocks noChangeAspect="1"/>
          </p:cNvGraphicFramePr>
          <p:nvPr/>
        </p:nvGraphicFramePr>
        <p:xfrm>
          <a:off x="2859088" y="5145088"/>
          <a:ext cx="3060700" cy="1063625"/>
        </p:xfrm>
        <a:graphic>
          <a:graphicData uri="http://schemas.openxmlformats.org/presentationml/2006/ole">
            <p:oleObj spid="_x0000_s29699" name="Equation" r:id="rId5" imgW="1460160" imgH="507960" progId="Equation.DSMT4">
              <p:embed/>
            </p:oleObj>
          </a:graphicData>
        </a:graphic>
      </p:graphicFrame>
      <p:sp>
        <p:nvSpPr>
          <p:cNvPr id="29703" name="Text Box 11"/>
          <p:cNvSpPr txBox="1">
            <a:spLocks noChangeArrowheads="1"/>
          </p:cNvSpPr>
          <p:nvPr/>
        </p:nvSpPr>
        <p:spPr bwMode="auto">
          <a:xfrm>
            <a:off x="5076825" y="3483288"/>
            <a:ext cx="291458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(</a:t>
            </a:r>
            <a:r>
              <a:rPr lang="en-US" sz="2000" i="1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2000" i="1" baseline="-25000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p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sym typeface="Symbol"/>
              </a:rPr>
              <a:t></a:t>
            </a:r>
            <a:r>
              <a:rPr lang="en-US" sz="200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plasma frequency)</a:t>
            </a:r>
          </a:p>
        </p:txBody>
      </p:sp>
      <p:sp>
        <p:nvSpPr>
          <p:cNvPr id="29704" name="Text Box 12"/>
          <p:cNvSpPr txBox="1">
            <a:spLocks noChangeArrowheads="1"/>
          </p:cNvSpPr>
          <p:nvPr/>
        </p:nvSpPr>
        <p:spPr bwMode="auto">
          <a:xfrm>
            <a:off x="1000125" y="5484813"/>
            <a:ext cx="176061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We then have</a:t>
            </a:r>
          </a:p>
        </p:txBody>
      </p:sp>
      <p:graphicFrame>
        <p:nvGraphicFramePr>
          <p:cNvPr id="29700" name="Object 13"/>
          <p:cNvGraphicFramePr>
            <a:graphicFrameLocks noChangeAspect="1"/>
          </p:cNvGraphicFramePr>
          <p:nvPr/>
        </p:nvGraphicFramePr>
        <p:xfrm>
          <a:off x="2690813" y="1260475"/>
          <a:ext cx="3727450" cy="984250"/>
        </p:xfrm>
        <a:graphic>
          <a:graphicData uri="http://schemas.openxmlformats.org/presentationml/2006/ole">
            <p:oleObj spid="_x0000_s29700" name="Equation" r:id="rId6" imgW="1777680" imgH="469800" progId="Equation.DSMT4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C59E67-EAD7-445C-B30E-6F3DEB75A395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Text Box 2"/>
          <p:cNvSpPr txBox="1">
            <a:spLocks noChangeArrowheads="1"/>
          </p:cNvSpPr>
          <p:nvPr/>
        </p:nvSpPr>
        <p:spPr bwMode="auto">
          <a:xfrm>
            <a:off x="1978025" y="0"/>
            <a:ext cx="491013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Plasma (cont.)</a:t>
            </a:r>
          </a:p>
        </p:txBody>
      </p:sp>
      <p:sp>
        <p:nvSpPr>
          <p:cNvPr id="30726" name="Text Box 3"/>
          <p:cNvSpPr txBox="1">
            <a:spLocks noChangeArrowheads="1"/>
          </p:cNvSpPr>
          <p:nvPr/>
        </p:nvSpPr>
        <p:spPr bwMode="auto">
          <a:xfrm>
            <a:off x="1011011" y="1235756"/>
            <a:ext cx="215155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Lossless plasma:</a:t>
            </a:r>
          </a:p>
        </p:txBody>
      </p:sp>
      <p:graphicFrame>
        <p:nvGraphicFramePr>
          <p:cNvPr id="30722" name="Object 6"/>
          <p:cNvGraphicFramePr>
            <a:graphicFrameLocks noChangeAspect="1"/>
          </p:cNvGraphicFramePr>
          <p:nvPr/>
        </p:nvGraphicFramePr>
        <p:xfrm>
          <a:off x="2844574" y="2086656"/>
          <a:ext cx="2525712" cy="1171575"/>
        </p:xfrm>
        <a:graphic>
          <a:graphicData uri="http://schemas.openxmlformats.org/presentationml/2006/ole">
            <p:oleObj spid="_x0000_s30722" name="Equation" r:id="rId4" imgW="1206360" imgH="558720" progId="Equation.DSMT4">
              <p:embed/>
            </p:oleObj>
          </a:graphicData>
        </a:graphic>
      </p:graphicFrame>
      <p:graphicFrame>
        <p:nvGraphicFramePr>
          <p:cNvPr id="30723" name="Object 7"/>
          <p:cNvGraphicFramePr>
            <a:graphicFrameLocks noChangeAspect="1"/>
          </p:cNvGraphicFramePr>
          <p:nvPr/>
        </p:nvGraphicFramePr>
        <p:xfrm>
          <a:off x="3140306" y="1240065"/>
          <a:ext cx="744537" cy="371475"/>
        </p:xfrm>
        <a:graphic>
          <a:graphicData uri="http://schemas.openxmlformats.org/presentationml/2006/ole">
            <p:oleObj spid="_x0000_s30723" name="Equation" r:id="rId5" imgW="355320" imgH="177480" progId="Equation.DSMT4">
              <p:embed/>
            </p:oleObj>
          </a:graphicData>
        </a:graphic>
      </p:graphicFrame>
      <p:sp>
        <p:nvSpPr>
          <p:cNvPr id="30727" name="Text Box 8"/>
          <p:cNvSpPr txBox="1">
            <a:spLocks noChangeArrowheads="1"/>
          </p:cNvSpPr>
          <p:nvPr/>
        </p:nvSpPr>
        <p:spPr bwMode="auto">
          <a:xfrm>
            <a:off x="5544911" y="2505756"/>
            <a:ext cx="210826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(Drude equation)</a:t>
            </a:r>
          </a:p>
        </p:txBody>
      </p:sp>
      <p:graphicFrame>
        <p:nvGraphicFramePr>
          <p:cNvPr id="30724" name="Object 10"/>
          <p:cNvGraphicFramePr>
            <a:graphicFrameLocks noChangeAspect="1"/>
          </p:cNvGraphicFramePr>
          <p:nvPr/>
        </p:nvGraphicFramePr>
        <p:xfrm>
          <a:off x="801688" y="4887913"/>
          <a:ext cx="7580312" cy="1171575"/>
        </p:xfrm>
        <a:graphic>
          <a:graphicData uri="http://schemas.openxmlformats.org/presentationml/2006/ole">
            <p:oleObj spid="_x0000_s30724" name="Equation" r:id="rId6" imgW="3619440" imgH="558720" progId="Equation.DSMT4">
              <p:embed/>
            </p:oleObj>
          </a:graphicData>
        </a:graphic>
      </p:graphicFrame>
      <p:sp>
        <p:nvSpPr>
          <p:cNvPr id="30728" name="Text Box 11"/>
          <p:cNvSpPr txBox="1">
            <a:spLocks noChangeArrowheads="1"/>
          </p:cNvSpPr>
          <p:nvPr/>
        </p:nvSpPr>
        <p:spPr bwMode="auto">
          <a:xfrm>
            <a:off x="365125" y="4379913"/>
            <a:ext cx="373531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Plane wave in lossless plasma: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C59E67-EAD7-445C-B30E-6F3DEB75A395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Text Box 2"/>
          <p:cNvSpPr txBox="1">
            <a:spLocks noChangeArrowheads="1"/>
          </p:cNvSpPr>
          <p:nvPr/>
        </p:nvSpPr>
        <p:spPr bwMode="auto">
          <a:xfrm>
            <a:off x="1978025" y="0"/>
            <a:ext cx="491013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Debye Model (cont.)</a:t>
            </a:r>
          </a:p>
        </p:txBody>
      </p:sp>
      <p:graphicFrame>
        <p:nvGraphicFramePr>
          <p:cNvPr id="2050" name="Object 29"/>
          <p:cNvGraphicFramePr>
            <a:graphicFrameLocks noChangeAspect="1"/>
          </p:cNvGraphicFramePr>
          <p:nvPr/>
        </p:nvGraphicFramePr>
        <p:xfrm>
          <a:off x="1320120" y="971097"/>
          <a:ext cx="2111375" cy="1406525"/>
        </p:xfrm>
        <a:graphic>
          <a:graphicData uri="http://schemas.openxmlformats.org/presentationml/2006/ole">
            <p:oleObj spid="_x0000_s2050" name="Equation" r:id="rId4" imgW="990360" imgH="660240" progId="Equation.DSMT4">
              <p:embed/>
            </p:oleObj>
          </a:graphicData>
        </a:graphic>
      </p:graphicFrame>
      <p:graphicFrame>
        <p:nvGraphicFramePr>
          <p:cNvPr id="2051" name="Object 30"/>
          <p:cNvGraphicFramePr>
            <a:graphicFrameLocks noChangeAspect="1"/>
          </p:cNvGraphicFramePr>
          <p:nvPr/>
        </p:nvGraphicFramePr>
        <p:xfrm>
          <a:off x="1352550" y="4416425"/>
          <a:ext cx="2390775" cy="2265363"/>
        </p:xfrm>
        <a:graphic>
          <a:graphicData uri="http://schemas.openxmlformats.org/presentationml/2006/ole">
            <p:oleObj spid="_x0000_s2051" name="Equation" r:id="rId5" imgW="990360" imgH="939600" progId="Equation.DSMT4">
              <p:embed/>
            </p:oleObj>
          </a:graphicData>
        </a:graphic>
      </p:graphicFrame>
      <p:sp>
        <p:nvSpPr>
          <p:cNvPr id="2055" name="Text Box 32"/>
          <p:cNvSpPr txBox="1">
            <a:spLocks noChangeArrowheads="1"/>
          </p:cNvSpPr>
          <p:nvPr/>
        </p:nvSpPr>
        <p:spPr bwMode="auto">
          <a:xfrm>
            <a:off x="4249283" y="5160963"/>
            <a:ext cx="2311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chemeClr val="bg2"/>
                </a:solidFill>
                <a:latin typeface="Times New Roman" pitchFamily="18" charset="0"/>
              </a:rPr>
              <a:t>s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>
                <a:solidFill>
                  <a:schemeClr val="bg2"/>
                </a:solidFill>
                <a:latin typeface="+mn-lt"/>
              </a:rPr>
              <a:t>=</a:t>
            </a:r>
            <a:r>
              <a:rPr lang="en-US" sz="2000" dirty="0">
                <a:solidFill>
                  <a:schemeClr val="bg2"/>
                </a:solidFill>
              </a:rPr>
              <a:t> spring constant</a:t>
            </a:r>
          </a:p>
        </p:txBody>
      </p:sp>
      <p:sp>
        <p:nvSpPr>
          <p:cNvPr id="2056" name="Text Box 33"/>
          <p:cNvSpPr txBox="1">
            <a:spLocks noChangeArrowheads="1"/>
          </p:cNvSpPr>
          <p:nvPr/>
        </p:nvSpPr>
        <p:spPr bwMode="auto">
          <a:xfrm>
            <a:off x="4234770" y="5998260"/>
            <a:ext cx="238283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chemeClr val="bg2"/>
                </a:solidFill>
                <a:latin typeface="Times New Roman" pitchFamily="18" charset="0"/>
              </a:rPr>
              <a:t>c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>
                <a:solidFill>
                  <a:schemeClr val="bg2"/>
                </a:solidFill>
                <a:latin typeface="+mn-lt"/>
              </a:rPr>
              <a:t>=</a:t>
            </a:r>
            <a:r>
              <a:rPr lang="en-US" sz="2000" dirty="0">
                <a:solidFill>
                  <a:schemeClr val="bg2"/>
                </a:solidFill>
              </a:rPr>
              <a:t> friction constant</a:t>
            </a:r>
          </a:p>
        </p:txBody>
      </p:sp>
      <p:sp>
        <p:nvSpPr>
          <p:cNvPr id="2057" name="Text Box 60"/>
          <p:cNvSpPr txBox="1">
            <a:spLocks noChangeArrowheads="1"/>
          </p:cNvSpPr>
          <p:nvPr/>
        </p:nvSpPr>
        <p:spPr bwMode="auto">
          <a:xfrm>
            <a:off x="3543753" y="1259342"/>
            <a:ext cx="15779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Note: </a:t>
            </a:r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T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 = -</a:t>
            </a:r>
            <a:r>
              <a:rPr lang="en-US" sz="2000" i="1" dirty="0" err="1">
                <a:solidFill>
                  <a:schemeClr val="bg2"/>
                </a:solidFill>
                <a:latin typeface="Times New Roman" pitchFamily="18" charset="0"/>
              </a:rPr>
              <a:t>T</a:t>
            </a:r>
            <a:r>
              <a:rPr lang="en-US" sz="2000" i="1" baseline="-25000" dirty="0" err="1">
                <a:solidFill>
                  <a:schemeClr val="bg2"/>
                </a:solidFill>
                <a:latin typeface="Times New Roman" pitchFamily="18" charset="0"/>
              </a:rPr>
              <a:t>z</a:t>
            </a:r>
            <a:endParaRPr lang="en-US" sz="2000" i="1" baseline="-25000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graphicFrame>
        <p:nvGraphicFramePr>
          <p:cNvPr id="2052" name="Object 87"/>
          <p:cNvGraphicFramePr>
            <a:graphicFrameLocks noChangeAspect="1"/>
          </p:cNvGraphicFramePr>
          <p:nvPr/>
        </p:nvGraphicFramePr>
        <p:xfrm>
          <a:off x="664028" y="2628900"/>
          <a:ext cx="4197350" cy="1244600"/>
        </p:xfrm>
        <a:graphic>
          <a:graphicData uri="http://schemas.openxmlformats.org/presentationml/2006/ole">
            <p:oleObj spid="_x0000_s2052" name="Equation" r:id="rId6" imgW="1968480" imgH="583920" progId="Equation.DSMT4">
              <p:embed/>
            </p:oleObj>
          </a:graphicData>
        </a:graphic>
      </p:graphicFrame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C59E67-EAD7-445C-B30E-6F3DEB75A395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6227083" y="894896"/>
            <a:ext cx="2361743" cy="3184300"/>
            <a:chOff x="6401254" y="317953"/>
            <a:chExt cx="2361743" cy="3184300"/>
          </a:xfrm>
        </p:grpSpPr>
        <p:graphicFrame>
          <p:nvGraphicFramePr>
            <p:cNvPr id="2053" name="Object 75"/>
            <p:cNvGraphicFramePr>
              <a:graphicFrameLocks noChangeAspect="1"/>
            </p:cNvGraphicFramePr>
            <p:nvPr/>
          </p:nvGraphicFramePr>
          <p:xfrm>
            <a:off x="6401254" y="2997428"/>
            <a:ext cx="336550" cy="504825"/>
          </p:xfrm>
          <a:graphic>
            <a:graphicData uri="http://schemas.openxmlformats.org/presentationml/2006/ole">
              <p:oleObj spid="_x0000_s2053" name="Equation" r:id="rId7" imgW="152280" imgH="228600" progId="Equation.DSMT4">
                <p:embed/>
              </p:oleObj>
            </a:graphicData>
          </a:graphic>
        </p:graphicFrame>
        <p:sp>
          <p:nvSpPr>
            <p:cNvPr id="2060" name="Oval 76"/>
            <p:cNvSpPr>
              <a:spLocks noChangeArrowheads="1"/>
            </p:cNvSpPr>
            <p:nvPr/>
          </p:nvSpPr>
          <p:spPr bwMode="auto">
            <a:xfrm>
              <a:off x="7718879" y="1265466"/>
              <a:ext cx="382588" cy="409575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252525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" name="Line 77"/>
            <p:cNvSpPr>
              <a:spLocks noChangeShapeType="1"/>
            </p:cNvSpPr>
            <p:nvPr/>
          </p:nvSpPr>
          <p:spPr bwMode="auto">
            <a:xfrm rot="15982870">
              <a:off x="7075942" y="1571853"/>
              <a:ext cx="655638" cy="8064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062" name="Group 78"/>
            <p:cNvGrpSpPr>
              <a:grpSpLocks/>
            </p:cNvGrpSpPr>
            <p:nvPr/>
          </p:nvGrpSpPr>
          <p:grpSpPr bwMode="auto">
            <a:xfrm>
              <a:off x="7161667" y="1770291"/>
              <a:ext cx="482600" cy="409575"/>
              <a:chOff x="2988" y="1515"/>
              <a:chExt cx="304" cy="258"/>
            </a:xfrm>
          </p:grpSpPr>
          <p:sp>
            <p:nvSpPr>
              <p:cNvPr id="2068" name="Arc 79"/>
              <p:cNvSpPr>
                <a:spLocks/>
              </p:cNvSpPr>
              <p:nvPr/>
            </p:nvSpPr>
            <p:spPr bwMode="auto">
              <a:xfrm>
                <a:off x="3001" y="1515"/>
                <a:ext cx="291" cy="258"/>
              </a:xfrm>
              <a:custGeom>
                <a:avLst/>
                <a:gdLst>
                  <a:gd name="T0" fmla="*/ 1 w 41863"/>
                  <a:gd name="T1" fmla="*/ 0 h 43200"/>
                  <a:gd name="T2" fmla="*/ 0 w 41863"/>
                  <a:gd name="T3" fmla="*/ 1 h 43200"/>
                  <a:gd name="T4" fmla="*/ 1 w 41863"/>
                  <a:gd name="T5" fmla="*/ 1 h 43200"/>
                  <a:gd name="T6" fmla="*/ 0 60000 65536"/>
                  <a:gd name="T7" fmla="*/ 0 60000 65536"/>
                  <a:gd name="T8" fmla="*/ 0 60000 65536"/>
                  <a:gd name="T9" fmla="*/ 0 w 41863"/>
                  <a:gd name="T10" fmla="*/ 0 h 43200"/>
                  <a:gd name="T11" fmla="*/ 41863 w 41863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1863" h="43200" fill="none" extrusionOk="0">
                    <a:moveTo>
                      <a:pt x="20055" y="0"/>
                    </a:moveTo>
                    <a:cubicBezTo>
                      <a:pt x="20124" y="0"/>
                      <a:pt x="20193" y="-1"/>
                      <a:pt x="20263" y="0"/>
                    </a:cubicBezTo>
                    <a:cubicBezTo>
                      <a:pt x="32192" y="0"/>
                      <a:pt x="41863" y="9670"/>
                      <a:pt x="41863" y="21600"/>
                    </a:cubicBezTo>
                    <a:cubicBezTo>
                      <a:pt x="41863" y="33529"/>
                      <a:pt x="32192" y="43200"/>
                      <a:pt x="20263" y="43200"/>
                    </a:cubicBezTo>
                    <a:cubicBezTo>
                      <a:pt x="11219" y="43200"/>
                      <a:pt x="3132" y="37565"/>
                      <a:pt x="0" y="29081"/>
                    </a:cubicBezTo>
                  </a:path>
                  <a:path w="41863" h="43200" stroke="0" extrusionOk="0">
                    <a:moveTo>
                      <a:pt x="20055" y="0"/>
                    </a:moveTo>
                    <a:cubicBezTo>
                      <a:pt x="20124" y="0"/>
                      <a:pt x="20193" y="-1"/>
                      <a:pt x="20263" y="0"/>
                    </a:cubicBezTo>
                    <a:cubicBezTo>
                      <a:pt x="32192" y="0"/>
                      <a:pt x="41863" y="9670"/>
                      <a:pt x="41863" y="21600"/>
                    </a:cubicBezTo>
                    <a:cubicBezTo>
                      <a:pt x="41863" y="33529"/>
                      <a:pt x="32192" y="43200"/>
                      <a:pt x="20263" y="43200"/>
                    </a:cubicBezTo>
                    <a:cubicBezTo>
                      <a:pt x="11219" y="43200"/>
                      <a:pt x="3132" y="37565"/>
                      <a:pt x="0" y="29081"/>
                    </a:cubicBezTo>
                    <a:lnTo>
                      <a:pt x="20263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9" name="Arc 80"/>
              <p:cNvSpPr>
                <a:spLocks/>
              </p:cNvSpPr>
              <p:nvPr/>
            </p:nvSpPr>
            <p:spPr bwMode="auto">
              <a:xfrm rot="9514264" flipH="1">
                <a:off x="2988" y="1581"/>
                <a:ext cx="143" cy="129"/>
              </a:xfrm>
              <a:custGeom>
                <a:avLst/>
                <a:gdLst>
                  <a:gd name="T0" fmla="*/ 0 w 42041"/>
                  <a:gd name="T1" fmla="*/ 0 h 21600"/>
                  <a:gd name="T2" fmla="*/ 0 w 42041"/>
                  <a:gd name="T3" fmla="*/ 0 h 21600"/>
                  <a:gd name="T4" fmla="*/ 0 w 42041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42041"/>
                  <a:gd name="T10" fmla="*/ 0 h 21600"/>
                  <a:gd name="T11" fmla="*/ 42041 w 4204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041" h="21600" fill="none" extrusionOk="0">
                    <a:moveTo>
                      <a:pt x="42041" y="1052"/>
                    </a:moveTo>
                    <a:cubicBezTo>
                      <a:pt x="41480" y="12558"/>
                      <a:pt x="31987" y="21599"/>
                      <a:pt x="20467" y="21600"/>
                    </a:cubicBezTo>
                    <a:cubicBezTo>
                      <a:pt x="11198" y="21600"/>
                      <a:pt x="2962" y="15686"/>
                      <a:pt x="0" y="6903"/>
                    </a:cubicBezTo>
                  </a:path>
                  <a:path w="42041" h="21600" stroke="0" extrusionOk="0">
                    <a:moveTo>
                      <a:pt x="42041" y="1052"/>
                    </a:moveTo>
                    <a:cubicBezTo>
                      <a:pt x="41480" y="12558"/>
                      <a:pt x="31987" y="21599"/>
                      <a:pt x="20467" y="21600"/>
                    </a:cubicBezTo>
                    <a:cubicBezTo>
                      <a:pt x="11198" y="21600"/>
                      <a:pt x="2962" y="15686"/>
                      <a:pt x="0" y="6903"/>
                    </a:cubicBezTo>
                    <a:lnTo>
                      <a:pt x="20467" y="0"/>
                    </a:ln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0" name="Oval 81"/>
              <p:cNvSpPr>
                <a:spLocks noChangeArrowheads="1"/>
              </p:cNvSpPr>
              <p:nvPr/>
            </p:nvSpPr>
            <p:spPr bwMode="auto">
              <a:xfrm>
                <a:off x="3121" y="1638"/>
                <a:ext cx="52" cy="43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63" name="Line 82"/>
            <p:cNvSpPr>
              <a:spLocks noChangeShapeType="1"/>
            </p:cNvSpPr>
            <p:nvPr/>
          </p:nvSpPr>
          <p:spPr bwMode="auto">
            <a:xfrm rot="13202054">
              <a:off x="6833054" y="1276578"/>
              <a:ext cx="1154113" cy="14176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64" name="Line 83"/>
            <p:cNvSpPr>
              <a:spLocks noChangeShapeType="1"/>
            </p:cNvSpPr>
            <p:nvPr/>
          </p:nvSpPr>
          <p:spPr bwMode="auto">
            <a:xfrm>
              <a:off x="6867979" y="3219678"/>
              <a:ext cx="1063625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65" name="Text Box 84"/>
            <p:cNvSpPr txBox="1">
              <a:spLocks noChangeArrowheads="1"/>
            </p:cNvSpPr>
            <p:nvPr/>
          </p:nvSpPr>
          <p:spPr bwMode="auto">
            <a:xfrm>
              <a:off x="7418842" y="1213078"/>
              <a:ext cx="303213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chemeClr val="hlink"/>
                  </a:solidFill>
                  <a:latin typeface="Symbol" pitchFamily="18" charset="2"/>
                  <a:sym typeface="Symbol" pitchFamily="18" charset="2"/>
                </a:rPr>
                <a:t></a:t>
              </a:r>
            </a:p>
          </p:txBody>
        </p:sp>
        <p:sp>
          <p:nvSpPr>
            <p:cNvPr id="2066" name="Freeform 85"/>
            <p:cNvSpPr>
              <a:spLocks/>
            </p:cNvSpPr>
            <p:nvPr/>
          </p:nvSpPr>
          <p:spPr bwMode="auto">
            <a:xfrm>
              <a:off x="7420429" y="1603603"/>
              <a:ext cx="276225" cy="98425"/>
            </a:xfrm>
            <a:custGeom>
              <a:avLst/>
              <a:gdLst>
                <a:gd name="T0" fmla="*/ 0 w 174"/>
                <a:gd name="T1" fmla="*/ 1 h 62"/>
                <a:gd name="T2" fmla="*/ 54 w 174"/>
                <a:gd name="T3" fmla="*/ 2 h 62"/>
                <a:gd name="T4" fmla="*/ 102 w 174"/>
                <a:gd name="T5" fmla="*/ 11 h 62"/>
                <a:gd name="T6" fmla="*/ 144 w 174"/>
                <a:gd name="T7" fmla="*/ 35 h 62"/>
                <a:gd name="T8" fmla="*/ 174 w 174"/>
                <a:gd name="T9" fmla="*/ 62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4"/>
                <a:gd name="T16" fmla="*/ 0 h 62"/>
                <a:gd name="T17" fmla="*/ 174 w 174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4" h="62">
                  <a:moveTo>
                    <a:pt x="0" y="1"/>
                  </a:moveTo>
                  <a:cubicBezTo>
                    <a:pt x="9" y="1"/>
                    <a:pt x="37" y="0"/>
                    <a:pt x="54" y="2"/>
                  </a:cubicBezTo>
                  <a:cubicBezTo>
                    <a:pt x="71" y="4"/>
                    <a:pt x="87" y="6"/>
                    <a:pt x="102" y="11"/>
                  </a:cubicBezTo>
                  <a:cubicBezTo>
                    <a:pt x="117" y="16"/>
                    <a:pt x="132" y="27"/>
                    <a:pt x="144" y="35"/>
                  </a:cubicBezTo>
                  <a:cubicBezTo>
                    <a:pt x="156" y="43"/>
                    <a:pt x="168" y="57"/>
                    <a:pt x="174" y="62"/>
                  </a:cubicBezTo>
                </a:path>
              </a:pathLst>
            </a:custGeom>
            <a:noFill/>
            <a:ln w="12700" cap="flat" cmpd="sng">
              <a:solidFill>
                <a:schemeClr val="hlink"/>
              </a:solidFill>
              <a:prstDash val="solid"/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67" name="Oval 86"/>
            <p:cNvSpPr>
              <a:spLocks noChangeArrowheads="1"/>
            </p:cNvSpPr>
            <p:nvPr/>
          </p:nvSpPr>
          <p:spPr bwMode="auto">
            <a:xfrm>
              <a:off x="6702879" y="2243366"/>
              <a:ext cx="382588" cy="409575"/>
            </a:xfrm>
            <a:prstGeom prst="ellipse">
              <a:avLst/>
            </a:prstGeom>
            <a:gradFill rotWithShape="1">
              <a:gsLst>
                <a:gs pos="0">
                  <a:srgbClr val="CCECFF"/>
                </a:gs>
                <a:gs pos="100000">
                  <a:srgbClr val="879CA9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7772400" y="1992086"/>
              <a:ext cx="59871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 rot="16200000">
              <a:off x="7119256" y="1121229"/>
              <a:ext cx="59871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7" name="Text Box 114"/>
            <p:cNvSpPr txBox="1">
              <a:spLocks noChangeArrowheads="1"/>
            </p:cNvSpPr>
            <p:nvPr/>
          </p:nvSpPr>
          <p:spPr bwMode="auto">
            <a:xfrm>
              <a:off x="8474299" y="1776638"/>
              <a:ext cx="28869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28" name="Text Box 114"/>
            <p:cNvSpPr txBox="1">
              <a:spLocks noChangeArrowheads="1"/>
            </p:cNvSpPr>
            <p:nvPr/>
          </p:nvSpPr>
          <p:spPr bwMode="auto">
            <a:xfrm>
              <a:off x="7287756" y="317953"/>
              <a:ext cx="28869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r>
                <a:rPr lang="en-US" sz="2000" i="1" dirty="0" smtClean="0">
                  <a:solidFill>
                    <a:schemeClr val="bg2"/>
                  </a:solidFill>
                  <a:latin typeface="Times New Roman" pitchFamily="18" charset="0"/>
                </a:rPr>
                <a:t>y</a:t>
              </a:r>
              <a:endParaRPr lang="en-US" sz="2000" i="1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Text Box 2"/>
          <p:cNvSpPr txBox="1">
            <a:spLocks noChangeArrowheads="1"/>
          </p:cNvSpPr>
          <p:nvPr/>
        </p:nvSpPr>
        <p:spPr bwMode="auto">
          <a:xfrm>
            <a:off x="2054225" y="0"/>
            <a:ext cx="491013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Plasma (cont.)</a:t>
            </a:r>
          </a:p>
        </p:txBody>
      </p:sp>
      <p:pic>
        <p:nvPicPr>
          <p:cNvPr id="38915" name="Picture 9" descr="seminarp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3200" y="1313546"/>
            <a:ext cx="5791200" cy="471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6" name="Text Box 10"/>
          <p:cNvSpPr txBox="1">
            <a:spLocks noChangeArrowheads="1"/>
          </p:cNvSpPr>
          <p:nvPr/>
        </p:nvSpPr>
        <p:spPr bwMode="auto">
          <a:xfrm>
            <a:off x="963839" y="6112556"/>
            <a:ext cx="737894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Measured complex </a:t>
            </a:r>
            <a:r>
              <a:rPr lang="en-US" dirty="0">
                <a:solidFill>
                  <a:schemeClr val="bg1"/>
                </a:solidFill>
              </a:rPr>
              <a:t>relative permittivity of </a:t>
            </a:r>
            <a:r>
              <a:rPr lang="en-US" u="sng" dirty="0">
                <a:solidFill>
                  <a:schemeClr val="bg1"/>
                </a:solidFill>
              </a:rPr>
              <a:t>silver</a:t>
            </a:r>
            <a:r>
              <a:rPr lang="en-US" dirty="0">
                <a:solidFill>
                  <a:schemeClr val="bg1"/>
                </a:solidFill>
              </a:rPr>
              <a:t> at optical frequencies</a:t>
            </a:r>
          </a:p>
        </p:txBody>
      </p:sp>
      <p:sp>
        <p:nvSpPr>
          <p:cNvPr id="38917" name="Rectangle 11"/>
          <p:cNvSpPr>
            <a:spLocks noChangeArrowheads="1"/>
          </p:cNvSpPr>
          <p:nvPr/>
        </p:nvSpPr>
        <p:spPr bwMode="auto">
          <a:xfrm>
            <a:off x="1435100" y="2159000"/>
            <a:ext cx="482600" cy="2374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8" name="Text Box 12"/>
          <p:cNvSpPr txBox="1">
            <a:spLocks noChangeArrowheads="1"/>
          </p:cNvSpPr>
          <p:nvPr/>
        </p:nvSpPr>
        <p:spPr bwMode="auto">
          <a:xfrm flipV="1">
            <a:off x="1408410" y="2449513"/>
            <a:ext cx="461665" cy="209288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vert="eaVert" wrap="none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Relative </a:t>
            </a:r>
            <a:r>
              <a:rPr lang="en-US" dirty="0">
                <a:solidFill>
                  <a:schemeClr val="bg2"/>
                </a:solidFill>
              </a:rPr>
              <a:t>permittivity</a:t>
            </a:r>
          </a:p>
        </p:txBody>
      </p:sp>
      <p:sp>
        <p:nvSpPr>
          <p:cNvPr id="38919" name="Text Box 13"/>
          <p:cNvSpPr txBox="1">
            <a:spLocks noChangeArrowheads="1"/>
          </p:cNvSpPr>
          <p:nvPr/>
        </p:nvSpPr>
        <p:spPr bwMode="auto">
          <a:xfrm>
            <a:off x="1487433" y="754970"/>
            <a:ext cx="5939447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bg2"/>
                </a:solidFill>
              </a:rPr>
              <a:t>The </a:t>
            </a:r>
            <a:r>
              <a:rPr lang="en-US" sz="2000" dirty="0" err="1">
                <a:solidFill>
                  <a:schemeClr val="bg2"/>
                </a:solidFill>
              </a:rPr>
              <a:t>Drude</a:t>
            </a:r>
            <a:r>
              <a:rPr lang="en-US" sz="2000" dirty="0">
                <a:solidFill>
                  <a:schemeClr val="bg2"/>
                </a:solidFill>
              </a:rPr>
              <a:t> model is an approximate model for </a:t>
            </a:r>
            <a:r>
              <a:rPr lang="en-US" sz="2000" dirty="0" smtClean="0">
                <a:solidFill>
                  <a:schemeClr val="bg2"/>
                </a:solidFill>
              </a:rPr>
              <a:t>how</a:t>
            </a:r>
          </a:p>
          <a:p>
            <a:pPr algn="ctr"/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000" dirty="0">
                <a:solidFill>
                  <a:schemeClr val="hlink"/>
                </a:solidFill>
              </a:rPr>
              <a:t>metals</a:t>
            </a:r>
            <a:r>
              <a:rPr lang="en-US" sz="2000" dirty="0">
                <a:solidFill>
                  <a:schemeClr val="bg2"/>
                </a:solidFill>
              </a:rPr>
              <a:t> behave at </a:t>
            </a:r>
            <a:r>
              <a:rPr lang="en-US" sz="2000" dirty="0">
                <a:solidFill>
                  <a:schemeClr val="hlink"/>
                </a:solidFill>
              </a:rPr>
              <a:t>optical frequencies</a:t>
            </a:r>
            <a:r>
              <a:rPr lang="en-US" sz="2000" dirty="0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C59E67-EAD7-445C-B30E-6F3DEB75A39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468126" y="2002677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“Plasmonic behavior”</a:t>
            </a:r>
            <a:endParaRPr lang="en-US" dirty="0">
              <a:solidFill>
                <a:schemeClr val="bg2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2928257" y="1719951"/>
            <a:ext cx="0" cy="35487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174081" name="Object 6"/>
          <p:cNvGraphicFramePr>
            <a:graphicFrameLocks noChangeAspect="1"/>
          </p:cNvGraphicFramePr>
          <p:nvPr/>
        </p:nvGraphicFramePr>
        <p:xfrm>
          <a:off x="4337050" y="3013075"/>
          <a:ext cx="2143125" cy="427038"/>
        </p:xfrm>
        <a:graphic>
          <a:graphicData uri="http://schemas.openxmlformats.org/presentationml/2006/ole">
            <p:oleObj spid="_x0000_s174081" name="Equation" r:id="rId5" imgW="1282680" imgH="253800" progId="Equation.DSMT4">
              <p:embed/>
            </p:oleObj>
          </a:graphicData>
        </a:graphic>
      </p:graphicFrame>
      <p:cxnSp>
        <p:nvCxnSpPr>
          <p:cNvPr id="14" name="Straight Arrow Connector 13"/>
          <p:cNvCxnSpPr/>
          <p:nvPr/>
        </p:nvCxnSpPr>
        <p:spPr bwMode="auto">
          <a:xfrm flipH="1">
            <a:off x="3029803" y="3302758"/>
            <a:ext cx="1214651" cy="38213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435522" y="4790364"/>
            <a:ext cx="0" cy="47767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158854" y="4858604"/>
            <a:ext cx="860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Visible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4449170" y="4926842"/>
            <a:ext cx="64144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Text Box 2"/>
          <p:cNvSpPr txBox="1">
            <a:spLocks noChangeArrowheads="1"/>
          </p:cNvSpPr>
          <p:nvPr/>
        </p:nvSpPr>
        <p:spPr bwMode="auto">
          <a:xfrm>
            <a:off x="2054225" y="0"/>
            <a:ext cx="491013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Plasma (cont.)</a:t>
            </a:r>
          </a:p>
        </p:txBody>
      </p:sp>
      <p:sp>
        <p:nvSpPr>
          <p:cNvPr id="31754" name="Text Box 4"/>
          <p:cNvSpPr txBox="1">
            <a:spLocks noChangeArrowheads="1"/>
          </p:cNvSpPr>
          <p:nvPr/>
        </p:nvSpPr>
        <p:spPr bwMode="auto">
          <a:xfrm>
            <a:off x="365125" y="1077913"/>
            <a:ext cx="8007350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At microwave frequencies, a plasma-like medium can </a:t>
            </a:r>
            <a:r>
              <a:rPr lang="en-US" sz="2000" dirty="0" smtClean="0">
                <a:solidFill>
                  <a:schemeClr val="bg1"/>
                </a:solidFill>
              </a:rPr>
              <a:t>be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simulated by using a wire medium. </a:t>
            </a:r>
          </a:p>
        </p:txBody>
      </p:sp>
      <p:grpSp>
        <p:nvGrpSpPr>
          <p:cNvPr id="31755" name="Group 42"/>
          <p:cNvGrpSpPr>
            <a:grpSpLocks/>
          </p:cNvGrpSpPr>
          <p:nvPr/>
        </p:nvGrpSpPr>
        <p:grpSpPr bwMode="auto">
          <a:xfrm>
            <a:off x="355600" y="2159000"/>
            <a:ext cx="4660900" cy="3822700"/>
            <a:chOff x="224" y="1360"/>
            <a:chExt cx="2936" cy="2408"/>
          </a:xfrm>
        </p:grpSpPr>
        <p:sp>
          <p:nvSpPr>
            <p:cNvPr id="31757" name="Rectangle 5"/>
            <p:cNvSpPr>
              <a:spLocks noChangeArrowheads="1"/>
            </p:cNvSpPr>
            <p:nvPr/>
          </p:nvSpPr>
          <p:spPr bwMode="auto">
            <a:xfrm>
              <a:off x="904" y="1360"/>
              <a:ext cx="304" cy="149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8" name="Rectangle 37"/>
            <p:cNvSpPr>
              <a:spLocks noChangeArrowheads="1"/>
            </p:cNvSpPr>
            <p:nvPr/>
          </p:nvSpPr>
          <p:spPr bwMode="auto">
            <a:xfrm>
              <a:off x="224" y="1464"/>
              <a:ext cx="2936" cy="23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759" name="Group 41"/>
            <p:cNvGrpSpPr>
              <a:grpSpLocks/>
            </p:cNvGrpSpPr>
            <p:nvPr/>
          </p:nvGrpSpPr>
          <p:grpSpPr bwMode="auto">
            <a:xfrm>
              <a:off x="609" y="1650"/>
              <a:ext cx="1698" cy="1859"/>
              <a:chOff x="609" y="1650"/>
              <a:chExt cx="1698" cy="1859"/>
            </a:xfrm>
          </p:grpSpPr>
          <p:grpSp>
            <p:nvGrpSpPr>
              <p:cNvPr id="31760" name="Group 9"/>
              <p:cNvGrpSpPr>
                <a:grpSpLocks noChangeAspect="1"/>
              </p:cNvGrpSpPr>
              <p:nvPr/>
            </p:nvGrpSpPr>
            <p:grpSpPr bwMode="auto">
              <a:xfrm>
                <a:off x="1176" y="1650"/>
                <a:ext cx="798" cy="1730"/>
                <a:chOff x="1093" y="896"/>
                <a:chExt cx="1140" cy="2472"/>
              </a:xfrm>
            </p:grpSpPr>
            <p:sp>
              <p:nvSpPr>
                <p:cNvPr id="31767" name="AutoShape 10"/>
                <p:cNvSpPr>
                  <a:spLocks noChangeAspect="1" noChangeArrowheads="1"/>
                </p:cNvSpPr>
                <p:nvPr/>
              </p:nvSpPr>
              <p:spPr bwMode="auto">
                <a:xfrm rot="-8228163">
                  <a:off x="1106" y="1866"/>
                  <a:ext cx="144" cy="1502"/>
                </a:xfrm>
                <a:prstGeom prst="can">
                  <a:avLst>
                    <a:gd name="adj" fmla="val 97593"/>
                  </a:avLst>
                </a:prstGeom>
                <a:solidFill>
                  <a:srgbClr val="C0C0C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1768" name="AutoShape 11"/>
                <p:cNvSpPr>
                  <a:spLocks noChangeAspect="1" noChangeArrowheads="1"/>
                </p:cNvSpPr>
                <p:nvPr/>
              </p:nvSpPr>
              <p:spPr bwMode="auto">
                <a:xfrm rot="-8228163">
                  <a:off x="1437" y="1862"/>
                  <a:ext cx="144" cy="1502"/>
                </a:xfrm>
                <a:prstGeom prst="can">
                  <a:avLst>
                    <a:gd name="adj" fmla="val 97593"/>
                  </a:avLst>
                </a:prstGeom>
                <a:solidFill>
                  <a:srgbClr val="C0C0C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1769" name="AutoShape 12"/>
                <p:cNvSpPr>
                  <a:spLocks noChangeAspect="1" noChangeArrowheads="1"/>
                </p:cNvSpPr>
                <p:nvPr/>
              </p:nvSpPr>
              <p:spPr bwMode="auto">
                <a:xfrm rot="-8228163">
                  <a:off x="1757" y="1862"/>
                  <a:ext cx="144" cy="1502"/>
                </a:xfrm>
                <a:prstGeom prst="can">
                  <a:avLst>
                    <a:gd name="adj" fmla="val 97593"/>
                  </a:avLst>
                </a:prstGeom>
                <a:solidFill>
                  <a:srgbClr val="C0C0C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1770" name="AutoShape 13"/>
                <p:cNvSpPr>
                  <a:spLocks noChangeAspect="1" noChangeArrowheads="1"/>
                </p:cNvSpPr>
                <p:nvPr/>
              </p:nvSpPr>
              <p:spPr bwMode="auto">
                <a:xfrm rot="-8228163">
                  <a:off x="2088" y="1858"/>
                  <a:ext cx="144" cy="1502"/>
                </a:xfrm>
                <a:prstGeom prst="can">
                  <a:avLst>
                    <a:gd name="adj" fmla="val 97593"/>
                  </a:avLst>
                </a:prstGeom>
                <a:solidFill>
                  <a:srgbClr val="C0C0C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1771" name="AutoShape 14"/>
                <p:cNvSpPr>
                  <a:spLocks noChangeAspect="1" noChangeArrowheads="1"/>
                </p:cNvSpPr>
                <p:nvPr/>
              </p:nvSpPr>
              <p:spPr bwMode="auto">
                <a:xfrm rot="-8228163">
                  <a:off x="1107" y="1572"/>
                  <a:ext cx="144" cy="1502"/>
                </a:xfrm>
                <a:prstGeom prst="can">
                  <a:avLst>
                    <a:gd name="adj" fmla="val 97593"/>
                  </a:avLst>
                </a:prstGeom>
                <a:solidFill>
                  <a:srgbClr val="C0C0C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1772" name="AutoShape 15"/>
                <p:cNvSpPr>
                  <a:spLocks noChangeAspect="1" noChangeArrowheads="1"/>
                </p:cNvSpPr>
                <p:nvPr/>
              </p:nvSpPr>
              <p:spPr bwMode="auto">
                <a:xfrm rot="-8228163">
                  <a:off x="1438" y="1568"/>
                  <a:ext cx="144" cy="1502"/>
                </a:xfrm>
                <a:prstGeom prst="can">
                  <a:avLst>
                    <a:gd name="adj" fmla="val 97593"/>
                  </a:avLst>
                </a:prstGeom>
                <a:solidFill>
                  <a:srgbClr val="C0C0C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1773" name="AutoShape 16"/>
                <p:cNvSpPr>
                  <a:spLocks noChangeAspect="1" noChangeArrowheads="1"/>
                </p:cNvSpPr>
                <p:nvPr/>
              </p:nvSpPr>
              <p:spPr bwMode="auto">
                <a:xfrm rot="-8228163">
                  <a:off x="1758" y="1568"/>
                  <a:ext cx="144" cy="1502"/>
                </a:xfrm>
                <a:prstGeom prst="can">
                  <a:avLst>
                    <a:gd name="adj" fmla="val 97593"/>
                  </a:avLst>
                </a:prstGeom>
                <a:solidFill>
                  <a:srgbClr val="C0C0C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1774" name="AutoShape 17"/>
                <p:cNvSpPr>
                  <a:spLocks noChangeAspect="1" noChangeArrowheads="1"/>
                </p:cNvSpPr>
                <p:nvPr/>
              </p:nvSpPr>
              <p:spPr bwMode="auto">
                <a:xfrm rot="-8228163">
                  <a:off x="2089" y="1564"/>
                  <a:ext cx="144" cy="1502"/>
                </a:xfrm>
                <a:prstGeom prst="can">
                  <a:avLst>
                    <a:gd name="adj" fmla="val 97593"/>
                  </a:avLst>
                </a:prstGeom>
                <a:solidFill>
                  <a:srgbClr val="C0C0C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1775" name="AutoShape 18"/>
                <p:cNvSpPr>
                  <a:spLocks noChangeAspect="1" noChangeArrowheads="1"/>
                </p:cNvSpPr>
                <p:nvPr/>
              </p:nvSpPr>
              <p:spPr bwMode="auto">
                <a:xfrm rot="-8228163">
                  <a:off x="1093" y="1288"/>
                  <a:ext cx="144" cy="1502"/>
                </a:xfrm>
                <a:prstGeom prst="can">
                  <a:avLst>
                    <a:gd name="adj" fmla="val 97593"/>
                  </a:avLst>
                </a:prstGeom>
                <a:solidFill>
                  <a:srgbClr val="C0C0C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1776" name="AutoShape 19"/>
                <p:cNvSpPr>
                  <a:spLocks noChangeAspect="1" noChangeArrowheads="1"/>
                </p:cNvSpPr>
                <p:nvPr/>
              </p:nvSpPr>
              <p:spPr bwMode="auto">
                <a:xfrm rot="-8228163">
                  <a:off x="1424" y="1284"/>
                  <a:ext cx="144" cy="1502"/>
                </a:xfrm>
                <a:prstGeom prst="can">
                  <a:avLst>
                    <a:gd name="adj" fmla="val 97593"/>
                  </a:avLst>
                </a:prstGeom>
                <a:solidFill>
                  <a:srgbClr val="C0C0C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1777" name="AutoShape 20"/>
                <p:cNvSpPr>
                  <a:spLocks noChangeAspect="1" noChangeArrowheads="1"/>
                </p:cNvSpPr>
                <p:nvPr/>
              </p:nvSpPr>
              <p:spPr bwMode="auto">
                <a:xfrm rot="-8228163">
                  <a:off x="1744" y="1284"/>
                  <a:ext cx="144" cy="1502"/>
                </a:xfrm>
                <a:prstGeom prst="can">
                  <a:avLst>
                    <a:gd name="adj" fmla="val 97593"/>
                  </a:avLst>
                </a:prstGeom>
                <a:solidFill>
                  <a:srgbClr val="C0C0C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1778" name="AutoShape 21"/>
                <p:cNvSpPr>
                  <a:spLocks noChangeAspect="1" noChangeArrowheads="1"/>
                </p:cNvSpPr>
                <p:nvPr/>
              </p:nvSpPr>
              <p:spPr bwMode="auto">
                <a:xfrm rot="-8228163">
                  <a:off x="2075" y="1280"/>
                  <a:ext cx="144" cy="1502"/>
                </a:xfrm>
                <a:prstGeom prst="can">
                  <a:avLst>
                    <a:gd name="adj" fmla="val 97593"/>
                  </a:avLst>
                </a:prstGeom>
                <a:solidFill>
                  <a:srgbClr val="C0C0C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1779" name="AutoShape 22"/>
                <p:cNvSpPr>
                  <a:spLocks noChangeAspect="1" noChangeArrowheads="1"/>
                </p:cNvSpPr>
                <p:nvPr/>
              </p:nvSpPr>
              <p:spPr bwMode="auto">
                <a:xfrm rot="-8228163">
                  <a:off x="1094" y="904"/>
                  <a:ext cx="144" cy="1502"/>
                </a:xfrm>
                <a:prstGeom prst="can">
                  <a:avLst>
                    <a:gd name="adj" fmla="val 97593"/>
                  </a:avLst>
                </a:prstGeom>
                <a:solidFill>
                  <a:srgbClr val="C0C0C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1780" name="AutoShape 23"/>
                <p:cNvSpPr>
                  <a:spLocks noChangeAspect="1" noChangeArrowheads="1"/>
                </p:cNvSpPr>
                <p:nvPr/>
              </p:nvSpPr>
              <p:spPr bwMode="auto">
                <a:xfrm rot="-8228163">
                  <a:off x="1425" y="900"/>
                  <a:ext cx="144" cy="1502"/>
                </a:xfrm>
                <a:prstGeom prst="can">
                  <a:avLst>
                    <a:gd name="adj" fmla="val 97593"/>
                  </a:avLst>
                </a:prstGeom>
                <a:solidFill>
                  <a:srgbClr val="C0C0C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1781" name="AutoShape 24"/>
                <p:cNvSpPr>
                  <a:spLocks noChangeAspect="1" noChangeArrowheads="1"/>
                </p:cNvSpPr>
                <p:nvPr/>
              </p:nvSpPr>
              <p:spPr bwMode="auto">
                <a:xfrm rot="-8228163">
                  <a:off x="1745" y="900"/>
                  <a:ext cx="144" cy="1502"/>
                </a:xfrm>
                <a:prstGeom prst="can">
                  <a:avLst>
                    <a:gd name="adj" fmla="val 97593"/>
                  </a:avLst>
                </a:prstGeom>
                <a:solidFill>
                  <a:srgbClr val="C0C0C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1782" name="AutoShape 25"/>
                <p:cNvSpPr>
                  <a:spLocks noChangeAspect="1" noChangeArrowheads="1"/>
                </p:cNvSpPr>
                <p:nvPr/>
              </p:nvSpPr>
              <p:spPr bwMode="auto">
                <a:xfrm rot="-8228163">
                  <a:off x="2076" y="896"/>
                  <a:ext cx="144" cy="1502"/>
                </a:xfrm>
                <a:prstGeom prst="can">
                  <a:avLst>
                    <a:gd name="adj" fmla="val 97593"/>
                  </a:avLst>
                </a:prstGeom>
                <a:solidFill>
                  <a:srgbClr val="C0C0C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aphicFrame>
            <p:nvGraphicFramePr>
              <p:cNvPr id="31748" name="Object 26"/>
              <p:cNvGraphicFramePr>
                <a:graphicFrameLocks noChangeAspect="1"/>
              </p:cNvGraphicFramePr>
              <p:nvPr/>
            </p:nvGraphicFramePr>
            <p:xfrm>
              <a:off x="612" y="3029"/>
              <a:ext cx="135" cy="169"/>
            </p:xfrm>
            <a:graphic>
              <a:graphicData uri="http://schemas.openxmlformats.org/presentationml/2006/ole">
                <p:oleObj spid="_x0000_s31748" name="Equation" r:id="rId4" imgW="152280" imgH="190440" progId="Equation.DSMT4">
                  <p:embed/>
                </p:oleObj>
              </a:graphicData>
            </a:graphic>
          </p:graphicFrame>
          <p:graphicFrame>
            <p:nvGraphicFramePr>
              <p:cNvPr id="31749" name="Object 27"/>
              <p:cNvGraphicFramePr>
                <a:graphicFrameLocks noChangeAspect="1"/>
              </p:cNvGraphicFramePr>
              <p:nvPr/>
            </p:nvGraphicFramePr>
            <p:xfrm>
              <a:off x="968" y="3339"/>
              <a:ext cx="135" cy="170"/>
            </p:xfrm>
            <a:graphic>
              <a:graphicData uri="http://schemas.openxmlformats.org/presentationml/2006/ole">
                <p:oleObj spid="_x0000_s31749" name="Equation" r:id="rId5" imgW="152280" imgH="190440" progId="Equation.DSMT4">
                  <p:embed/>
                </p:oleObj>
              </a:graphicData>
            </a:graphic>
          </p:graphicFrame>
          <p:sp>
            <p:nvSpPr>
              <p:cNvPr id="31761" name="Line 28"/>
              <p:cNvSpPr>
                <a:spLocks noChangeShapeType="1"/>
              </p:cNvSpPr>
              <p:nvPr/>
            </p:nvSpPr>
            <p:spPr bwMode="auto">
              <a:xfrm>
                <a:off x="810" y="2994"/>
                <a:ext cx="0" cy="199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2" name="Line 29"/>
              <p:cNvSpPr>
                <a:spLocks noChangeShapeType="1"/>
              </p:cNvSpPr>
              <p:nvPr/>
            </p:nvSpPr>
            <p:spPr bwMode="auto">
              <a:xfrm>
                <a:off x="911" y="3297"/>
                <a:ext cx="225" cy="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3" name="Line 30"/>
              <p:cNvSpPr>
                <a:spLocks noChangeShapeType="1"/>
              </p:cNvSpPr>
              <p:nvPr/>
            </p:nvSpPr>
            <p:spPr bwMode="auto">
              <a:xfrm>
                <a:off x="804" y="2331"/>
                <a:ext cx="0" cy="145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764" name="Line 31"/>
              <p:cNvSpPr>
                <a:spLocks noChangeShapeType="1"/>
              </p:cNvSpPr>
              <p:nvPr/>
            </p:nvSpPr>
            <p:spPr bwMode="auto">
              <a:xfrm flipV="1">
                <a:off x="804" y="2606"/>
                <a:ext cx="0" cy="136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graphicFrame>
            <p:nvGraphicFramePr>
              <p:cNvPr id="31750" name="Object 32"/>
              <p:cNvGraphicFramePr>
                <a:graphicFrameLocks noChangeAspect="1"/>
              </p:cNvGraphicFramePr>
              <p:nvPr/>
            </p:nvGraphicFramePr>
            <p:xfrm>
              <a:off x="609" y="2430"/>
              <a:ext cx="214" cy="169"/>
            </p:xfrm>
            <a:graphic>
              <a:graphicData uri="http://schemas.openxmlformats.org/presentationml/2006/ole">
                <p:oleObj spid="_x0000_s31750" name="Equation" r:id="rId6" imgW="241200" imgH="190440" progId="Equation.DSMT4">
                  <p:embed/>
                </p:oleObj>
              </a:graphicData>
            </a:graphic>
          </p:graphicFrame>
          <p:graphicFrame>
            <p:nvGraphicFramePr>
              <p:cNvPr id="31751" name="Object 33"/>
              <p:cNvGraphicFramePr>
                <a:graphicFrameLocks noChangeAspect="1"/>
              </p:cNvGraphicFramePr>
              <p:nvPr/>
            </p:nvGraphicFramePr>
            <p:xfrm>
              <a:off x="1868" y="3038"/>
              <a:ext cx="104" cy="136"/>
            </p:xfrm>
            <a:graphic>
              <a:graphicData uri="http://schemas.openxmlformats.org/presentationml/2006/ole">
                <p:oleObj spid="_x0000_s31751" name="Equation" r:id="rId7" imgW="164880" imgH="215640" progId="Equation.DSMT4">
                  <p:embed/>
                </p:oleObj>
              </a:graphicData>
            </a:graphic>
          </p:graphicFrame>
          <p:graphicFrame>
            <p:nvGraphicFramePr>
              <p:cNvPr id="31752" name="Object 34"/>
              <p:cNvGraphicFramePr>
                <a:graphicFrameLocks noChangeAspect="1"/>
              </p:cNvGraphicFramePr>
              <p:nvPr/>
            </p:nvGraphicFramePr>
            <p:xfrm>
              <a:off x="2195" y="3405"/>
              <a:ext cx="112" cy="104"/>
            </p:xfrm>
            <a:graphic>
              <a:graphicData uri="http://schemas.openxmlformats.org/presentationml/2006/ole">
                <p:oleObj spid="_x0000_s31752" name="Equation" r:id="rId8" imgW="177480" imgH="164880" progId="Equation.DSMT4">
                  <p:embed/>
                </p:oleObj>
              </a:graphicData>
            </a:graphic>
          </p:graphicFrame>
          <p:sp>
            <p:nvSpPr>
              <p:cNvPr id="31765" name="Line 35"/>
              <p:cNvSpPr>
                <a:spLocks noChangeShapeType="1"/>
              </p:cNvSpPr>
              <p:nvPr/>
            </p:nvSpPr>
            <p:spPr bwMode="auto">
              <a:xfrm flipV="1">
                <a:off x="1975" y="3134"/>
                <a:ext cx="0" cy="251"/>
              </a:xfrm>
              <a:prstGeom prst="line">
                <a:avLst/>
              </a:prstGeom>
              <a:noFill/>
              <a:ln w="6350">
                <a:solidFill>
                  <a:srgbClr val="00FFFF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6" name="Line 36"/>
              <p:cNvSpPr>
                <a:spLocks noChangeShapeType="1"/>
              </p:cNvSpPr>
              <p:nvPr/>
            </p:nvSpPr>
            <p:spPr bwMode="auto">
              <a:xfrm>
                <a:off x="1973" y="3385"/>
                <a:ext cx="230" cy="0"/>
              </a:xfrm>
              <a:prstGeom prst="line">
                <a:avLst/>
              </a:prstGeom>
              <a:noFill/>
              <a:ln w="6350">
                <a:solidFill>
                  <a:srgbClr val="00FFFF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aphicFrame>
        <p:nvGraphicFramePr>
          <p:cNvPr id="31746" name="Object 39"/>
          <p:cNvGraphicFramePr>
            <a:graphicFrameLocks noChangeAspect="1"/>
          </p:cNvGraphicFramePr>
          <p:nvPr/>
        </p:nvGraphicFramePr>
        <p:xfrm>
          <a:off x="5248275" y="2833688"/>
          <a:ext cx="3660775" cy="1335087"/>
        </p:xfrm>
        <a:graphic>
          <a:graphicData uri="http://schemas.openxmlformats.org/presentationml/2006/ole">
            <p:oleObj spid="_x0000_s31746" name="Equation" r:id="rId9" imgW="1498320" imgH="533160" progId="Equation.DSMT4">
              <p:embed/>
            </p:oleObj>
          </a:graphicData>
        </a:graphic>
      </p:graphicFrame>
      <p:graphicFrame>
        <p:nvGraphicFramePr>
          <p:cNvPr id="31747" name="Object 40"/>
          <p:cNvGraphicFramePr>
            <a:graphicFrameLocks noChangeAspect="1"/>
          </p:cNvGraphicFramePr>
          <p:nvPr/>
        </p:nvGraphicFramePr>
        <p:xfrm>
          <a:off x="6088063" y="4427538"/>
          <a:ext cx="1676400" cy="1144587"/>
        </p:xfrm>
        <a:graphic>
          <a:graphicData uri="http://schemas.openxmlformats.org/presentationml/2006/ole">
            <p:oleObj spid="_x0000_s31747" name="Equation" r:id="rId10" imgW="685800" imgH="457200" progId="Equation.DSMT4">
              <p:embed/>
            </p:oleObj>
          </a:graphicData>
        </a:graphic>
      </p:graphicFrame>
      <p:sp>
        <p:nvSpPr>
          <p:cNvPr id="39" name="Slide Number Placeholder 3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C59E67-EAD7-445C-B30E-6F3DEB75A395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Text Box 2"/>
          <p:cNvSpPr txBox="1">
            <a:spLocks noChangeArrowheads="1"/>
          </p:cNvSpPr>
          <p:nvPr/>
        </p:nvSpPr>
        <p:spPr bwMode="auto">
          <a:xfrm>
            <a:off x="2041525" y="0"/>
            <a:ext cx="491013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Plasma (cont.)</a:t>
            </a:r>
          </a:p>
        </p:txBody>
      </p:sp>
      <p:sp>
        <p:nvSpPr>
          <p:cNvPr id="32782" name="Text Box 3"/>
          <p:cNvSpPr txBox="1">
            <a:spLocks noChangeArrowheads="1"/>
          </p:cNvSpPr>
          <p:nvPr/>
        </p:nvSpPr>
        <p:spPr bwMode="auto">
          <a:xfrm>
            <a:off x="394153" y="1104966"/>
            <a:ext cx="733470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An example of a directive antenna using a wire medium: 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50800" y="2514600"/>
            <a:ext cx="9182100" cy="3619500"/>
            <a:chOff x="50800" y="2514600"/>
            <a:chExt cx="9182100" cy="3619500"/>
          </a:xfrm>
        </p:grpSpPr>
        <p:grpSp>
          <p:nvGrpSpPr>
            <p:cNvPr id="32783" name="Group 100"/>
            <p:cNvGrpSpPr>
              <a:grpSpLocks/>
            </p:cNvGrpSpPr>
            <p:nvPr/>
          </p:nvGrpSpPr>
          <p:grpSpPr bwMode="auto">
            <a:xfrm>
              <a:off x="5303838" y="2514600"/>
              <a:ext cx="3929062" cy="3594100"/>
              <a:chOff x="-119" y="1576"/>
              <a:chExt cx="2475" cy="2264"/>
            </a:xfrm>
          </p:grpSpPr>
          <p:sp>
            <p:nvSpPr>
              <p:cNvPr id="32819" name="Rectangle 58"/>
              <p:cNvSpPr>
                <a:spLocks noChangeArrowheads="1"/>
              </p:cNvSpPr>
              <p:nvPr/>
            </p:nvSpPr>
            <p:spPr bwMode="auto">
              <a:xfrm>
                <a:off x="-112" y="1576"/>
                <a:ext cx="2368" cy="2264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20" name="Rectangle 37"/>
              <p:cNvSpPr>
                <a:spLocks noChangeArrowheads="1"/>
              </p:cNvSpPr>
              <p:nvPr/>
            </p:nvSpPr>
            <p:spPr bwMode="auto">
              <a:xfrm>
                <a:off x="234" y="2513"/>
                <a:ext cx="1512" cy="288"/>
              </a:xfrm>
              <a:prstGeom prst="rect">
                <a:avLst/>
              </a:prstGeom>
              <a:solidFill>
                <a:srgbClr val="96969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21" name="Line 38"/>
              <p:cNvSpPr>
                <a:spLocks noChangeShapeType="1"/>
              </p:cNvSpPr>
              <p:nvPr/>
            </p:nvSpPr>
            <p:spPr bwMode="auto">
              <a:xfrm flipV="1">
                <a:off x="1008" y="2507"/>
                <a:ext cx="147" cy="150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22" name="Line 39"/>
              <p:cNvSpPr>
                <a:spLocks noChangeShapeType="1"/>
              </p:cNvSpPr>
              <p:nvPr/>
            </p:nvSpPr>
            <p:spPr bwMode="auto">
              <a:xfrm flipH="1" flipV="1">
                <a:off x="863" y="2513"/>
                <a:ext cx="144" cy="144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23" name="Line 40"/>
              <p:cNvSpPr>
                <a:spLocks noChangeShapeType="1"/>
              </p:cNvSpPr>
              <p:nvPr/>
            </p:nvSpPr>
            <p:spPr bwMode="auto">
              <a:xfrm>
                <a:off x="234" y="2806"/>
                <a:ext cx="1512" cy="0"/>
              </a:xfrm>
              <a:prstGeom prst="line">
                <a:avLst/>
              </a:prstGeom>
              <a:noFill/>
              <a:ln w="38100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24" name="Line 41"/>
              <p:cNvSpPr>
                <a:spLocks noChangeShapeType="1"/>
              </p:cNvSpPr>
              <p:nvPr/>
            </p:nvSpPr>
            <p:spPr bwMode="auto">
              <a:xfrm flipV="1">
                <a:off x="1154" y="2009"/>
                <a:ext cx="83" cy="504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25" name="Line 42"/>
              <p:cNvSpPr>
                <a:spLocks noChangeShapeType="1"/>
              </p:cNvSpPr>
              <p:nvPr/>
            </p:nvSpPr>
            <p:spPr bwMode="auto">
              <a:xfrm flipH="1" flipV="1">
                <a:off x="782" y="2009"/>
                <a:ext cx="84" cy="504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26" name="Text Box 43"/>
              <p:cNvSpPr txBox="1">
                <a:spLocks noChangeArrowheads="1"/>
              </p:cNvSpPr>
              <p:nvPr/>
            </p:nvSpPr>
            <p:spPr bwMode="auto">
              <a:xfrm>
                <a:off x="-119" y="2949"/>
                <a:ext cx="2475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it-IT" dirty="0">
                    <a:solidFill>
                      <a:srgbClr val="00FFFF"/>
                    </a:solidFill>
                  </a:rPr>
                  <a:t>Geometrical optics (GO):</a:t>
                </a:r>
              </a:p>
              <a:p>
                <a:pPr algn="ctr"/>
                <a:r>
                  <a:rPr lang="it-IT" dirty="0">
                    <a:solidFill>
                      <a:srgbClr val="FFFFFF"/>
                    </a:solidFill>
                  </a:rPr>
                  <a:t>R</a:t>
                </a:r>
                <a:r>
                  <a:rPr lang="it-IT" dirty="0" smtClean="0">
                    <a:solidFill>
                      <a:srgbClr val="FFFFFF"/>
                    </a:solidFill>
                  </a:rPr>
                  <a:t>efraction </a:t>
                </a:r>
                <a:r>
                  <a:rPr lang="it-IT" dirty="0">
                    <a:solidFill>
                      <a:srgbClr val="FFFFFF"/>
                    </a:solidFill>
                  </a:rPr>
                  <a:t>towards broadside</a:t>
                </a:r>
                <a:endParaRPr lang="it-IT" i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2827" name="Line 44"/>
              <p:cNvSpPr>
                <a:spLocks noChangeShapeType="1"/>
              </p:cNvSpPr>
              <p:nvPr/>
            </p:nvSpPr>
            <p:spPr bwMode="auto">
              <a:xfrm flipV="1">
                <a:off x="1014" y="2515"/>
                <a:ext cx="519" cy="141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28" name="Line 45"/>
              <p:cNvSpPr>
                <a:spLocks noChangeShapeType="1"/>
              </p:cNvSpPr>
              <p:nvPr/>
            </p:nvSpPr>
            <p:spPr bwMode="auto">
              <a:xfrm flipV="1">
                <a:off x="1522" y="2005"/>
                <a:ext cx="146" cy="504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29" name="Line 46"/>
              <p:cNvSpPr>
                <a:spLocks noChangeShapeType="1"/>
              </p:cNvSpPr>
              <p:nvPr/>
            </p:nvSpPr>
            <p:spPr bwMode="auto">
              <a:xfrm flipH="1" flipV="1">
                <a:off x="476" y="2517"/>
                <a:ext cx="519" cy="141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30" name="Line 47"/>
              <p:cNvSpPr>
                <a:spLocks noChangeShapeType="1"/>
              </p:cNvSpPr>
              <p:nvPr/>
            </p:nvSpPr>
            <p:spPr bwMode="auto">
              <a:xfrm flipH="1" flipV="1">
                <a:off x="342" y="2007"/>
                <a:ext cx="146" cy="504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31" name="Line 48"/>
              <p:cNvSpPr>
                <a:spLocks noChangeShapeType="1"/>
              </p:cNvSpPr>
              <p:nvPr/>
            </p:nvSpPr>
            <p:spPr bwMode="auto">
              <a:xfrm>
                <a:off x="1766" y="2514"/>
                <a:ext cx="2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graphicFrame>
            <p:nvGraphicFramePr>
              <p:cNvPr id="32777" name="Object 49"/>
              <p:cNvGraphicFramePr>
                <a:graphicFrameLocks noChangeAspect="1"/>
              </p:cNvGraphicFramePr>
              <p:nvPr/>
            </p:nvGraphicFramePr>
            <p:xfrm>
              <a:off x="2077" y="2452"/>
              <a:ext cx="120" cy="144"/>
            </p:xfrm>
            <a:graphic>
              <a:graphicData uri="http://schemas.openxmlformats.org/presentationml/2006/ole">
                <p:oleObj spid="_x0000_s32777" name="Equation" r:id="rId4" imgW="190440" imgH="228600" progId="Equation.DSMT4">
                  <p:embed/>
                </p:oleObj>
              </a:graphicData>
            </a:graphic>
          </p:graphicFrame>
          <p:graphicFrame>
            <p:nvGraphicFramePr>
              <p:cNvPr id="32778" name="Object 51"/>
              <p:cNvGraphicFramePr>
                <a:graphicFrameLocks noChangeAspect="1"/>
              </p:cNvGraphicFramePr>
              <p:nvPr/>
            </p:nvGraphicFramePr>
            <p:xfrm>
              <a:off x="1243" y="2578"/>
              <a:ext cx="427" cy="215"/>
            </p:xfrm>
            <a:graphic>
              <a:graphicData uri="http://schemas.openxmlformats.org/presentationml/2006/ole">
                <p:oleObj spid="_x0000_s32778" name="Equation" r:id="rId5" imgW="457200" imgH="228600" progId="Equation.DSMT4">
                  <p:embed/>
                </p:oleObj>
              </a:graphicData>
            </a:graphic>
          </p:graphicFrame>
          <p:graphicFrame>
            <p:nvGraphicFramePr>
              <p:cNvPr id="32779" name="Object 52"/>
              <p:cNvGraphicFramePr>
                <a:graphicFrameLocks noChangeAspect="1"/>
              </p:cNvGraphicFramePr>
              <p:nvPr/>
            </p:nvGraphicFramePr>
            <p:xfrm>
              <a:off x="-27" y="2562"/>
              <a:ext cx="135" cy="193"/>
            </p:xfrm>
            <a:graphic>
              <a:graphicData uri="http://schemas.openxmlformats.org/presentationml/2006/ole">
                <p:oleObj spid="_x0000_s32779" name="Equation" r:id="rId6" imgW="152280" imgH="215640" progId="Equation.DSMT4">
                  <p:embed/>
                </p:oleObj>
              </a:graphicData>
            </a:graphic>
          </p:graphicFrame>
          <p:sp>
            <p:nvSpPr>
              <p:cNvPr id="32832" name="Line 53"/>
              <p:cNvSpPr>
                <a:spLocks noChangeShapeType="1"/>
              </p:cNvSpPr>
              <p:nvPr/>
            </p:nvSpPr>
            <p:spPr bwMode="auto">
              <a:xfrm>
                <a:off x="171" y="2538"/>
                <a:ext cx="0" cy="246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32780" name="Object 54"/>
              <p:cNvGraphicFramePr>
                <a:graphicFrameLocks noChangeAspect="1"/>
              </p:cNvGraphicFramePr>
              <p:nvPr/>
            </p:nvGraphicFramePr>
            <p:xfrm>
              <a:off x="753" y="2605"/>
              <a:ext cx="135" cy="204"/>
            </p:xfrm>
            <a:graphic>
              <a:graphicData uri="http://schemas.openxmlformats.org/presentationml/2006/ole">
                <p:oleObj spid="_x0000_s32780" name="Equation" r:id="rId7" imgW="152280" imgH="228600" progId="Equation.DSMT4">
                  <p:embed/>
                </p:oleObj>
              </a:graphicData>
            </a:graphic>
          </p:graphicFrame>
          <p:sp>
            <p:nvSpPr>
              <p:cNvPr id="32833" name="Line 55"/>
              <p:cNvSpPr>
                <a:spLocks noChangeShapeType="1"/>
              </p:cNvSpPr>
              <p:nvPr/>
            </p:nvSpPr>
            <p:spPr bwMode="auto">
              <a:xfrm>
                <a:off x="950" y="2671"/>
                <a:ext cx="0" cy="12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34" name="Oval 56"/>
              <p:cNvSpPr>
                <a:spLocks noChangeAspect="1" noChangeArrowheads="1"/>
              </p:cNvSpPr>
              <p:nvPr/>
            </p:nvSpPr>
            <p:spPr bwMode="auto">
              <a:xfrm>
                <a:off x="983" y="2635"/>
                <a:ext cx="45" cy="45"/>
              </a:xfrm>
              <a:prstGeom prst="ellipse">
                <a:avLst/>
              </a:prstGeom>
              <a:solidFill>
                <a:srgbClr val="FF5008"/>
              </a:solidFill>
              <a:ln w="9525">
                <a:solidFill>
                  <a:srgbClr val="FF5008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35" name="Freeform 57"/>
              <p:cNvSpPr>
                <a:spLocks/>
              </p:cNvSpPr>
              <p:nvPr/>
            </p:nvSpPr>
            <p:spPr bwMode="auto">
              <a:xfrm>
                <a:off x="918" y="1961"/>
                <a:ext cx="170" cy="542"/>
              </a:xfrm>
              <a:custGeom>
                <a:avLst/>
                <a:gdLst>
                  <a:gd name="T0" fmla="*/ 81 w 417"/>
                  <a:gd name="T1" fmla="*/ 541 h 759"/>
                  <a:gd name="T2" fmla="*/ 38 w 417"/>
                  <a:gd name="T3" fmla="*/ 476 h 759"/>
                  <a:gd name="T4" fmla="*/ 11 w 417"/>
                  <a:gd name="T5" fmla="*/ 401 h 759"/>
                  <a:gd name="T6" fmla="*/ 0 w 417"/>
                  <a:gd name="T7" fmla="*/ 271 h 759"/>
                  <a:gd name="T8" fmla="*/ 11 w 417"/>
                  <a:gd name="T9" fmla="*/ 129 h 759"/>
                  <a:gd name="T10" fmla="*/ 44 w 417"/>
                  <a:gd name="T11" fmla="*/ 39 h 759"/>
                  <a:gd name="T12" fmla="*/ 84 w 417"/>
                  <a:gd name="T13" fmla="*/ 1 h 759"/>
                  <a:gd name="T14" fmla="*/ 126 w 417"/>
                  <a:gd name="T15" fmla="*/ 34 h 759"/>
                  <a:gd name="T16" fmla="*/ 157 w 417"/>
                  <a:gd name="T17" fmla="*/ 128 h 759"/>
                  <a:gd name="T18" fmla="*/ 170 w 417"/>
                  <a:gd name="T19" fmla="*/ 260 h 759"/>
                  <a:gd name="T20" fmla="*/ 158 w 417"/>
                  <a:gd name="T21" fmla="*/ 402 h 759"/>
                  <a:gd name="T22" fmla="*/ 130 w 417"/>
                  <a:gd name="T23" fmla="*/ 485 h 759"/>
                  <a:gd name="T24" fmla="*/ 91 w 417"/>
                  <a:gd name="T25" fmla="*/ 542 h 75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17"/>
                  <a:gd name="T40" fmla="*/ 0 h 759"/>
                  <a:gd name="T41" fmla="*/ 417 w 417"/>
                  <a:gd name="T42" fmla="*/ 759 h 75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17" h="759">
                    <a:moveTo>
                      <a:pt x="199" y="757"/>
                    </a:moveTo>
                    <a:cubicBezTo>
                      <a:pt x="161" y="728"/>
                      <a:pt x="123" y="700"/>
                      <a:pt x="94" y="667"/>
                    </a:cubicBezTo>
                    <a:cubicBezTo>
                      <a:pt x="65" y="634"/>
                      <a:pt x="43" y="610"/>
                      <a:pt x="27" y="562"/>
                    </a:cubicBezTo>
                    <a:cubicBezTo>
                      <a:pt x="11" y="514"/>
                      <a:pt x="0" y="442"/>
                      <a:pt x="0" y="379"/>
                    </a:cubicBezTo>
                    <a:cubicBezTo>
                      <a:pt x="0" y="316"/>
                      <a:pt x="9" y="235"/>
                      <a:pt x="27" y="181"/>
                    </a:cubicBezTo>
                    <a:cubicBezTo>
                      <a:pt x="45" y="127"/>
                      <a:pt x="78" y="85"/>
                      <a:pt x="108" y="55"/>
                    </a:cubicBezTo>
                    <a:cubicBezTo>
                      <a:pt x="138" y="25"/>
                      <a:pt x="173" y="2"/>
                      <a:pt x="206" y="1"/>
                    </a:cubicBezTo>
                    <a:cubicBezTo>
                      <a:pt x="239" y="0"/>
                      <a:pt x="278" y="17"/>
                      <a:pt x="308" y="47"/>
                    </a:cubicBezTo>
                    <a:cubicBezTo>
                      <a:pt x="338" y="77"/>
                      <a:pt x="366" y="126"/>
                      <a:pt x="384" y="179"/>
                    </a:cubicBezTo>
                    <a:cubicBezTo>
                      <a:pt x="402" y="232"/>
                      <a:pt x="415" y="300"/>
                      <a:pt x="416" y="364"/>
                    </a:cubicBezTo>
                    <a:cubicBezTo>
                      <a:pt x="417" y="428"/>
                      <a:pt x="404" y="510"/>
                      <a:pt x="388" y="563"/>
                    </a:cubicBezTo>
                    <a:cubicBezTo>
                      <a:pt x="372" y="616"/>
                      <a:pt x="347" y="646"/>
                      <a:pt x="320" y="679"/>
                    </a:cubicBezTo>
                    <a:cubicBezTo>
                      <a:pt x="293" y="712"/>
                      <a:pt x="244" y="742"/>
                      <a:pt x="224" y="759"/>
                    </a:cubicBezTo>
                  </a:path>
                </a:pathLst>
              </a:custGeom>
              <a:gradFill rotWithShape="1">
                <a:gsLst>
                  <a:gs pos="0">
                    <a:srgbClr val="FFFF66"/>
                  </a:gs>
                  <a:gs pos="100000">
                    <a:srgbClr val="76762F"/>
                  </a:gs>
                </a:gsLst>
                <a:lin ang="0" scaled="1"/>
              </a:gradFill>
              <a:ln w="28575" cmpd="sng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2784" name="Group 99"/>
            <p:cNvGrpSpPr>
              <a:grpSpLocks/>
            </p:cNvGrpSpPr>
            <p:nvPr/>
          </p:nvGrpSpPr>
          <p:grpSpPr bwMode="auto">
            <a:xfrm>
              <a:off x="50800" y="2527300"/>
              <a:ext cx="5118100" cy="3606800"/>
              <a:chOff x="2536" y="1400"/>
              <a:chExt cx="3224" cy="2272"/>
            </a:xfrm>
          </p:grpSpPr>
          <p:sp>
            <p:nvSpPr>
              <p:cNvPr id="32786" name="Rectangle 98"/>
              <p:cNvSpPr>
                <a:spLocks noChangeArrowheads="1"/>
              </p:cNvSpPr>
              <p:nvPr/>
            </p:nvSpPr>
            <p:spPr bwMode="auto">
              <a:xfrm>
                <a:off x="2536" y="1400"/>
                <a:ext cx="3224" cy="227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87" name="Freeform 60"/>
              <p:cNvSpPr>
                <a:spLocks noChangeAspect="1"/>
              </p:cNvSpPr>
              <p:nvPr/>
            </p:nvSpPr>
            <p:spPr bwMode="auto">
              <a:xfrm>
                <a:off x="2656" y="1891"/>
                <a:ext cx="1250" cy="592"/>
              </a:xfrm>
              <a:custGeom>
                <a:avLst/>
                <a:gdLst>
                  <a:gd name="T0" fmla="*/ 378 w 1735"/>
                  <a:gd name="T1" fmla="*/ 6 h 821"/>
                  <a:gd name="T2" fmla="*/ 131 w 1735"/>
                  <a:gd name="T3" fmla="*/ 50 h 821"/>
                  <a:gd name="T4" fmla="*/ 79 w 1735"/>
                  <a:gd name="T5" fmla="*/ 279 h 821"/>
                  <a:gd name="T6" fmla="*/ 53 w 1735"/>
                  <a:gd name="T7" fmla="*/ 508 h 821"/>
                  <a:gd name="T8" fmla="*/ 399 w 1735"/>
                  <a:gd name="T9" fmla="*/ 521 h 821"/>
                  <a:gd name="T10" fmla="*/ 611 w 1735"/>
                  <a:gd name="T11" fmla="*/ 591 h 821"/>
                  <a:gd name="T12" fmla="*/ 978 w 1735"/>
                  <a:gd name="T13" fmla="*/ 513 h 821"/>
                  <a:gd name="T14" fmla="*/ 1091 w 1735"/>
                  <a:gd name="T15" fmla="*/ 322 h 821"/>
                  <a:gd name="T16" fmla="*/ 1242 w 1735"/>
                  <a:gd name="T17" fmla="*/ 236 h 821"/>
                  <a:gd name="T18" fmla="*/ 1138 w 1735"/>
                  <a:gd name="T19" fmla="*/ 37 h 821"/>
                  <a:gd name="T20" fmla="*/ 667 w 1735"/>
                  <a:gd name="T21" fmla="*/ 110 h 821"/>
                  <a:gd name="T22" fmla="*/ 434 w 1735"/>
                  <a:gd name="T23" fmla="*/ 19 h 821"/>
                  <a:gd name="T24" fmla="*/ 378 w 1735"/>
                  <a:gd name="T25" fmla="*/ 6 h 82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735"/>
                  <a:gd name="T40" fmla="*/ 0 h 821"/>
                  <a:gd name="T41" fmla="*/ 1735 w 1735"/>
                  <a:gd name="T42" fmla="*/ 821 h 82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735" h="821">
                    <a:moveTo>
                      <a:pt x="524" y="9"/>
                    </a:moveTo>
                    <a:cubicBezTo>
                      <a:pt x="454" y="16"/>
                      <a:pt x="251" y="6"/>
                      <a:pt x="182" y="69"/>
                    </a:cubicBezTo>
                    <a:cubicBezTo>
                      <a:pt x="113" y="132"/>
                      <a:pt x="128" y="281"/>
                      <a:pt x="110" y="387"/>
                    </a:cubicBezTo>
                    <a:cubicBezTo>
                      <a:pt x="92" y="493"/>
                      <a:pt x="0" y="649"/>
                      <a:pt x="74" y="705"/>
                    </a:cubicBezTo>
                    <a:cubicBezTo>
                      <a:pt x="148" y="761"/>
                      <a:pt x="425" y="704"/>
                      <a:pt x="554" y="723"/>
                    </a:cubicBezTo>
                    <a:cubicBezTo>
                      <a:pt x="683" y="742"/>
                      <a:pt x="714" y="821"/>
                      <a:pt x="848" y="819"/>
                    </a:cubicBezTo>
                    <a:cubicBezTo>
                      <a:pt x="982" y="817"/>
                      <a:pt x="1247" y="773"/>
                      <a:pt x="1358" y="711"/>
                    </a:cubicBezTo>
                    <a:cubicBezTo>
                      <a:pt x="1469" y="649"/>
                      <a:pt x="1453" y="511"/>
                      <a:pt x="1514" y="447"/>
                    </a:cubicBezTo>
                    <a:cubicBezTo>
                      <a:pt x="1575" y="383"/>
                      <a:pt x="1713" y="393"/>
                      <a:pt x="1724" y="327"/>
                    </a:cubicBezTo>
                    <a:cubicBezTo>
                      <a:pt x="1735" y="261"/>
                      <a:pt x="1713" y="80"/>
                      <a:pt x="1580" y="51"/>
                    </a:cubicBezTo>
                    <a:cubicBezTo>
                      <a:pt x="1447" y="22"/>
                      <a:pt x="1089" y="157"/>
                      <a:pt x="926" y="153"/>
                    </a:cubicBezTo>
                    <a:cubicBezTo>
                      <a:pt x="763" y="149"/>
                      <a:pt x="672" y="54"/>
                      <a:pt x="602" y="27"/>
                    </a:cubicBezTo>
                    <a:cubicBezTo>
                      <a:pt x="532" y="0"/>
                      <a:pt x="594" y="2"/>
                      <a:pt x="524" y="9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8" name="AutoShape 61"/>
              <p:cNvSpPr>
                <a:spLocks noChangeAspect="1" noChangeArrowheads="1"/>
              </p:cNvSpPr>
              <p:nvPr/>
            </p:nvSpPr>
            <p:spPr bwMode="auto">
              <a:xfrm rot="5400000">
                <a:off x="3304" y="1809"/>
                <a:ext cx="30" cy="774"/>
              </a:xfrm>
              <a:prstGeom prst="can">
                <a:avLst>
                  <a:gd name="adj" fmla="val 81581"/>
                </a:avLst>
              </a:prstGeom>
              <a:solidFill>
                <a:srgbClr val="969696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9" name="AutoShape 62"/>
              <p:cNvSpPr>
                <a:spLocks noChangeAspect="1" noChangeArrowheads="1"/>
              </p:cNvSpPr>
              <p:nvPr/>
            </p:nvSpPr>
            <p:spPr bwMode="auto">
              <a:xfrm rot="5400000">
                <a:off x="3260" y="1853"/>
                <a:ext cx="31" cy="775"/>
              </a:xfrm>
              <a:prstGeom prst="can">
                <a:avLst>
                  <a:gd name="adj" fmla="val 79051"/>
                </a:avLst>
              </a:prstGeom>
              <a:solidFill>
                <a:srgbClr val="969696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0" name="AutoShape 63"/>
              <p:cNvSpPr>
                <a:spLocks noChangeAspect="1" noChangeArrowheads="1"/>
              </p:cNvSpPr>
              <p:nvPr/>
            </p:nvSpPr>
            <p:spPr bwMode="auto">
              <a:xfrm rot="5400000">
                <a:off x="3218" y="1897"/>
                <a:ext cx="31" cy="774"/>
              </a:xfrm>
              <a:prstGeom prst="can">
                <a:avLst>
                  <a:gd name="adj" fmla="val 78949"/>
                </a:avLst>
              </a:prstGeom>
              <a:solidFill>
                <a:srgbClr val="969696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1" name="AutoShape 64"/>
              <p:cNvSpPr>
                <a:spLocks noChangeAspect="1" noChangeArrowheads="1"/>
              </p:cNvSpPr>
              <p:nvPr/>
            </p:nvSpPr>
            <p:spPr bwMode="auto">
              <a:xfrm rot="5400000">
                <a:off x="3176" y="1942"/>
                <a:ext cx="29" cy="773"/>
              </a:xfrm>
              <a:prstGeom prst="can">
                <a:avLst>
                  <a:gd name="adj" fmla="val 84285"/>
                </a:avLst>
              </a:prstGeom>
              <a:solidFill>
                <a:srgbClr val="969696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2" name="AutoShape 65"/>
              <p:cNvSpPr>
                <a:spLocks noChangeAspect="1" noChangeArrowheads="1"/>
              </p:cNvSpPr>
              <p:nvPr/>
            </p:nvSpPr>
            <p:spPr bwMode="auto">
              <a:xfrm rot="5400000">
                <a:off x="3343" y="1704"/>
                <a:ext cx="29" cy="774"/>
              </a:xfrm>
              <a:prstGeom prst="can">
                <a:avLst>
                  <a:gd name="adj" fmla="val 84394"/>
                </a:avLst>
              </a:prstGeom>
              <a:solidFill>
                <a:srgbClr val="969696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3" name="AutoShape 66"/>
              <p:cNvSpPr>
                <a:spLocks noChangeAspect="1" noChangeArrowheads="1"/>
              </p:cNvSpPr>
              <p:nvPr/>
            </p:nvSpPr>
            <p:spPr bwMode="auto">
              <a:xfrm rot="5400000">
                <a:off x="3300" y="1748"/>
                <a:ext cx="30" cy="774"/>
              </a:xfrm>
              <a:prstGeom prst="can">
                <a:avLst>
                  <a:gd name="adj" fmla="val 81581"/>
                </a:avLst>
              </a:prstGeom>
              <a:solidFill>
                <a:srgbClr val="969696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4" name="AutoShape 67"/>
              <p:cNvSpPr>
                <a:spLocks noChangeAspect="1" noChangeArrowheads="1"/>
              </p:cNvSpPr>
              <p:nvPr/>
            </p:nvSpPr>
            <p:spPr bwMode="auto">
              <a:xfrm rot="5400000">
                <a:off x="3258" y="1794"/>
                <a:ext cx="31" cy="774"/>
              </a:xfrm>
              <a:prstGeom prst="can">
                <a:avLst>
                  <a:gd name="adj" fmla="val 78949"/>
                </a:avLst>
              </a:prstGeom>
              <a:solidFill>
                <a:srgbClr val="969696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5" name="AutoShape 68"/>
              <p:cNvSpPr>
                <a:spLocks noChangeAspect="1" noChangeArrowheads="1"/>
              </p:cNvSpPr>
              <p:nvPr/>
            </p:nvSpPr>
            <p:spPr bwMode="auto">
              <a:xfrm rot="5400000">
                <a:off x="3216" y="1838"/>
                <a:ext cx="30" cy="774"/>
              </a:xfrm>
              <a:prstGeom prst="can">
                <a:avLst>
                  <a:gd name="adj" fmla="val 81581"/>
                </a:avLst>
              </a:prstGeom>
              <a:solidFill>
                <a:srgbClr val="969696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6" name="AutoShape 69"/>
              <p:cNvSpPr>
                <a:spLocks noChangeAspect="1" noChangeArrowheads="1"/>
              </p:cNvSpPr>
              <p:nvPr/>
            </p:nvSpPr>
            <p:spPr bwMode="auto">
              <a:xfrm rot="5400000">
                <a:off x="3175" y="1880"/>
                <a:ext cx="30" cy="775"/>
              </a:xfrm>
              <a:prstGeom prst="can">
                <a:avLst>
                  <a:gd name="adj" fmla="val 81686"/>
                </a:avLst>
              </a:prstGeom>
              <a:solidFill>
                <a:srgbClr val="969696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7" name="AutoShape 70"/>
              <p:cNvSpPr>
                <a:spLocks noChangeAspect="1" noChangeArrowheads="1"/>
              </p:cNvSpPr>
              <p:nvPr/>
            </p:nvSpPr>
            <p:spPr bwMode="auto">
              <a:xfrm rot="5400000">
                <a:off x="3130" y="1926"/>
                <a:ext cx="31" cy="774"/>
              </a:xfrm>
              <a:prstGeom prst="can">
                <a:avLst>
                  <a:gd name="adj" fmla="val 78949"/>
                </a:avLst>
              </a:prstGeom>
              <a:solidFill>
                <a:srgbClr val="969696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8" name="AutoShape 71"/>
              <p:cNvSpPr>
                <a:spLocks noChangeAspect="1" noChangeArrowheads="1"/>
              </p:cNvSpPr>
              <p:nvPr/>
            </p:nvSpPr>
            <p:spPr bwMode="auto">
              <a:xfrm>
                <a:off x="3274" y="2395"/>
                <a:ext cx="2421" cy="881"/>
              </a:xfrm>
              <a:prstGeom prst="cube">
                <a:avLst>
                  <a:gd name="adj" fmla="val 77833"/>
                </a:avLst>
              </a:prstGeom>
              <a:solidFill>
                <a:srgbClr val="969696"/>
              </a:solidFill>
              <a:ln w="9525">
                <a:solidFill>
                  <a:srgbClr val="000000"/>
                </a:solidFill>
                <a:miter lim="800000"/>
                <a:headEnd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9" name="Line 72"/>
              <p:cNvSpPr>
                <a:spLocks noChangeAspect="1" noChangeShapeType="1"/>
              </p:cNvSpPr>
              <p:nvPr/>
            </p:nvSpPr>
            <p:spPr bwMode="auto">
              <a:xfrm>
                <a:off x="4146" y="2824"/>
                <a:ext cx="1424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0" name="Line 73"/>
              <p:cNvSpPr>
                <a:spLocks noChangeAspect="1" noChangeShapeType="1"/>
              </p:cNvSpPr>
              <p:nvPr/>
            </p:nvSpPr>
            <p:spPr bwMode="auto">
              <a:xfrm flipV="1">
                <a:off x="4151" y="2259"/>
                <a:ext cx="563" cy="563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1" name="Line 74"/>
              <p:cNvSpPr>
                <a:spLocks noChangeAspect="1" noChangeShapeType="1"/>
              </p:cNvSpPr>
              <p:nvPr/>
            </p:nvSpPr>
            <p:spPr bwMode="auto">
              <a:xfrm flipV="1">
                <a:off x="4149" y="2150"/>
                <a:ext cx="0" cy="67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2" name="Line 75"/>
              <p:cNvSpPr>
                <a:spLocks noChangeAspect="1" noChangeShapeType="1"/>
              </p:cNvSpPr>
              <p:nvPr/>
            </p:nvSpPr>
            <p:spPr bwMode="auto">
              <a:xfrm flipV="1">
                <a:off x="4148" y="2659"/>
                <a:ext cx="735" cy="16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3" name="Line 76"/>
              <p:cNvSpPr>
                <a:spLocks noChangeAspect="1" noChangeShapeType="1"/>
              </p:cNvSpPr>
              <p:nvPr/>
            </p:nvSpPr>
            <p:spPr bwMode="auto">
              <a:xfrm flipV="1">
                <a:off x="4873" y="2442"/>
                <a:ext cx="0" cy="21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4" name="Line 77"/>
              <p:cNvSpPr>
                <a:spLocks noChangeAspect="1" noChangeShapeType="1"/>
              </p:cNvSpPr>
              <p:nvPr/>
            </p:nvSpPr>
            <p:spPr bwMode="auto">
              <a:xfrm flipV="1">
                <a:off x="4143" y="2450"/>
                <a:ext cx="720" cy="37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5" name="Arc 78"/>
              <p:cNvSpPr>
                <a:spLocks noChangeAspect="1"/>
              </p:cNvSpPr>
              <p:nvPr/>
            </p:nvSpPr>
            <p:spPr bwMode="auto">
              <a:xfrm>
                <a:off x="3768" y="2689"/>
                <a:ext cx="996" cy="170"/>
              </a:xfrm>
              <a:custGeom>
                <a:avLst/>
                <a:gdLst>
                  <a:gd name="T0" fmla="*/ 44 w 21562"/>
                  <a:gd name="T1" fmla="*/ 0 h 5697"/>
                  <a:gd name="T2" fmla="*/ 46 w 21562"/>
                  <a:gd name="T3" fmla="*/ 4 h 5697"/>
                  <a:gd name="T4" fmla="*/ 0 w 21562"/>
                  <a:gd name="T5" fmla="*/ 5 h 5697"/>
                  <a:gd name="T6" fmla="*/ 0 60000 65536"/>
                  <a:gd name="T7" fmla="*/ 0 60000 65536"/>
                  <a:gd name="T8" fmla="*/ 0 60000 65536"/>
                  <a:gd name="T9" fmla="*/ 0 w 21562"/>
                  <a:gd name="T10" fmla="*/ 0 h 5697"/>
                  <a:gd name="T11" fmla="*/ 21562 w 21562"/>
                  <a:gd name="T12" fmla="*/ 5697 h 569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62" h="5697" fill="none" extrusionOk="0">
                    <a:moveTo>
                      <a:pt x="20835" y="-1"/>
                    </a:moveTo>
                    <a:cubicBezTo>
                      <a:pt x="21230" y="1445"/>
                      <a:pt x="21474" y="2927"/>
                      <a:pt x="21562" y="4422"/>
                    </a:cubicBezTo>
                  </a:path>
                  <a:path w="21562" h="5697" stroke="0" extrusionOk="0">
                    <a:moveTo>
                      <a:pt x="20835" y="-1"/>
                    </a:moveTo>
                    <a:cubicBezTo>
                      <a:pt x="21230" y="1445"/>
                      <a:pt x="21474" y="2927"/>
                      <a:pt x="21562" y="4422"/>
                    </a:cubicBezTo>
                    <a:lnTo>
                      <a:pt x="0" y="5697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6" name="Arc 79"/>
              <p:cNvSpPr>
                <a:spLocks noChangeAspect="1"/>
              </p:cNvSpPr>
              <p:nvPr/>
            </p:nvSpPr>
            <p:spPr bwMode="auto">
              <a:xfrm>
                <a:off x="4149" y="2475"/>
                <a:ext cx="273" cy="726"/>
              </a:xfrm>
              <a:custGeom>
                <a:avLst/>
                <a:gdLst>
                  <a:gd name="T0" fmla="*/ 0 w 15016"/>
                  <a:gd name="T1" fmla="*/ 0 h 21600"/>
                  <a:gd name="T2" fmla="*/ 5 w 15016"/>
                  <a:gd name="T3" fmla="*/ 7 h 21600"/>
                  <a:gd name="T4" fmla="*/ 0 w 15016"/>
                  <a:gd name="T5" fmla="*/ 24 h 21600"/>
                  <a:gd name="T6" fmla="*/ 0 60000 65536"/>
                  <a:gd name="T7" fmla="*/ 0 60000 65536"/>
                  <a:gd name="T8" fmla="*/ 0 60000 65536"/>
                  <a:gd name="T9" fmla="*/ 0 w 15016"/>
                  <a:gd name="T10" fmla="*/ 0 h 21600"/>
                  <a:gd name="T11" fmla="*/ 15016 w 15016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016" h="21600" fill="none" extrusionOk="0">
                    <a:moveTo>
                      <a:pt x="-1" y="0"/>
                    </a:moveTo>
                    <a:cubicBezTo>
                      <a:pt x="5603" y="0"/>
                      <a:pt x="10987" y="2177"/>
                      <a:pt x="15015" y="6073"/>
                    </a:cubicBezTo>
                  </a:path>
                  <a:path w="15016" h="21600" stroke="0" extrusionOk="0">
                    <a:moveTo>
                      <a:pt x="-1" y="0"/>
                    </a:moveTo>
                    <a:cubicBezTo>
                      <a:pt x="5603" y="0"/>
                      <a:pt x="10987" y="2177"/>
                      <a:pt x="15015" y="6073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32771" name="Object 80"/>
              <p:cNvGraphicFramePr>
                <a:graphicFrameLocks noChangeAspect="1"/>
              </p:cNvGraphicFramePr>
              <p:nvPr/>
            </p:nvGraphicFramePr>
            <p:xfrm>
              <a:off x="4768" y="2664"/>
              <a:ext cx="111" cy="160"/>
            </p:xfrm>
            <a:graphic>
              <a:graphicData uri="http://schemas.openxmlformats.org/presentationml/2006/ole">
                <p:oleObj spid="_x0000_s32771" name="Equation" r:id="rId8" imgW="139680" imgH="203040" progId="Equation.DSMT4">
                  <p:embed/>
                </p:oleObj>
              </a:graphicData>
            </a:graphic>
          </p:graphicFrame>
          <p:graphicFrame>
            <p:nvGraphicFramePr>
              <p:cNvPr id="32772" name="Object 81"/>
              <p:cNvGraphicFramePr>
                <a:graphicFrameLocks noChangeAspect="1"/>
              </p:cNvGraphicFramePr>
              <p:nvPr/>
            </p:nvGraphicFramePr>
            <p:xfrm>
              <a:off x="4288" y="2392"/>
              <a:ext cx="111" cy="140"/>
            </p:xfrm>
            <a:graphic>
              <a:graphicData uri="http://schemas.openxmlformats.org/presentationml/2006/ole">
                <p:oleObj spid="_x0000_s32772" name="Equation" r:id="rId9" imgW="139680" imgH="177480" progId="Equation.DSMT4">
                  <p:embed/>
                </p:oleObj>
              </a:graphicData>
            </a:graphic>
          </p:graphicFrame>
          <p:graphicFrame>
            <p:nvGraphicFramePr>
              <p:cNvPr id="32773" name="Object 82"/>
              <p:cNvGraphicFramePr>
                <a:graphicFrameLocks noChangeAspect="1"/>
              </p:cNvGraphicFramePr>
              <p:nvPr/>
            </p:nvGraphicFramePr>
            <p:xfrm>
              <a:off x="5616" y="2786"/>
              <a:ext cx="102" cy="110"/>
            </p:xfrm>
            <a:graphic>
              <a:graphicData uri="http://schemas.openxmlformats.org/presentationml/2006/ole">
                <p:oleObj spid="_x0000_s32773" name="Equation" r:id="rId10" imgW="126720" imgH="139680" progId="Equation.DSMT4">
                  <p:embed/>
                </p:oleObj>
              </a:graphicData>
            </a:graphic>
          </p:graphicFrame>
          <p:graphicFrame>
            <p:nvGraphicFramePr>
              <p:cNvPr id="32774" name="Object 83"/>
              <p:cNvGraphicFramePr>
                <a:graphicFrameLocks noChangeAspect="1"/>
              </p:cNvGraphicFramePr>
              <p:nvPr/>
            </p:nvGraphicFramePr>
            <p:xfrm>
              <a:off x="4734" y="2117"/>
              <a:ext cx="111" cy="130"/>
            </p:xfrm>
            <a:graphic>
              <a:graphicData uri="http://schemas.openxmlformats.org/presentationml/2006/ole">
                <p:oleObj spid="_x0000_s32774" name="Equation" r:id="rId11" imgW="139680" imgH="164880" progId="Equation.DSMT4">
                  <p:embed/>
                </p:oleObj>
              </a:graphicData>
            </a:graphic>
          </p:graphicFrame>
          <p:graphicFrame>
            <p:nvGraphicFramePr>
              <p:cNvPr id="32775" name="Object 84"/>
              <p:cNvGraphicFramePr>
                <a:graphicFrameLocks noChangeAspect="1"/>
              </p:cNvGraphicFramePr>
              <p:nvPr/>
            </p:nvGraphicFramePr>
            <p:xfrm>
              <a:off x="4098" y="1993"/>
              <a:ext cx="91" cy="100"/>
            </p:xfrm>
            <a:graphic>
              <a:graphicData uri="http://schemas.openxmlformats.org/presentationml/2006/ole">
                <p:oleObj spid="_x0000_s32775" name="Equation" r:id="rId12" imgW="114120" imgH="126720" progId="Equation.DSMT4">
                  <p:embed/>
                </p:oleObj>
              </a:graphicData>
            </a:graphic>
          </p:graphicFrame>
          <p:sp>
            <p:nvSpPr>
              <p:cNvPr id="32807" name="Line 85"/>
              <p:cNvSpPr>
                <a:spLocks noChangeAspect="1" noChangeShapeType="1"/>
              </p:cNvSpPr>
              <p:nvPr/>
            </p:nvSpPr>
            <p:spPr bwMode="auto">
              <a:xfrm>
                <a:off x="3271" y="3289"/>
                <a:ext cx="1738" cy="0"/>
              </a:xfrm>
              <a:prstGeom prst="line">
                <a:avLst/>
              </a:prstGeom>
              <a:noFill/>
              <a:ln w="38100">
                <a:solidFill>
                  <a:srgbClr val="FFC000"/>
                </a:solidFill>
                <a:round/>
                <a:headEnd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8" name="Line 86"/>
              <p:cNvSpPr>
                <a:spLocks noChangeAspect="1" noChangeShapeType="1"/>
              </p:cNvSpPr>
              <p:nvPr/>
            </p:nvSpPr>
            <p:spPr bwMode="auto">
              <a:xfrm flipV="1">
                <a:off x="5004" y="2588"/>
                <a:ext cx="693" cy="703"/>
              </a:xfrm>
              <a:prstGeom prst="line">
                <a:avLst/>
              </a:prstGeom>
              <a:noFill/>
              <a:ln w="38100">
                <a:solidFill>
                  <a:srgbClr val="FFC000"/>
                </a:solidFill>
                <a:round/>
                <a:headEnd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9" name="Freeform 87"/>
              <p:cNvSpPr>
                <a:spLocks noChangeAspect="1"/>
              </p:cNvSpPr>
              <p:nvPr/>
            </p:nvSpPr>
            <p:spPr bwMode="auto">
              <a:xfrm>
                <a:off x="4026" y="2785"/>
                <a:ext cx="233" cy="86"/>
              </a:xfrm>
              <a:custGeom>
                <a:avLst/>
                <a:gdLst>
                  <a:gd name="T0" fmla="*/ 31 w 580"/>
                  <a:gd name="T1" fmla="*/ 27 h 216"/>
                  <a:gd name="T2" fmla="*/ 0 w 580"/>
                  <a:gd name="T3" fmla="*/ 57 h 216"/>
                  <a:gd name="T4" fmla="*/ 142 w 580"/>
                  <a:gd name="T5" fmla="*/ 57 h 216"/>
                  <a:gd name="T6" fmla="*/ 111 w 580"/>
                  <a:gd name="T7" fmla="*/ 86 h 216"/>
                  <a:gd name="T8" fmla="*/ 233 w 580"/>
                  <a:gd name="T9" fmla="*/ 46 h 216"/>
                  <a:gd name="T10" fmla="*/ 186 w 580"/>
                  <a:gd name="T11" fmla="*/ 0 h 216"/>
                  <a:gd name="T12" fmla="*/ 164 w 580"/>
                  <a:gd name="T13" fmla="*/ 29 h 216"/>
                  <a:gd name="T14" fmla="*/ 31 w 580"/>
                  <a:gd name="T15" fmla="*/ 27 h 21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80"/>
                  <a:gd name="T25" fmla="*/ 0 h 216"/>
                  <a:gd name="T26" fmla="*/ 580 w 580"/>
                  <a:gd name="T27" fmla="*/ 216 h 21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80" h="216">
                    <a:moveTo>
                      <a:pt x="77" y="67"/>
                    </a:moveTo>
                    <a:lnTo>
                      <a:pt x="0" y="144"/>
                    </a:lnTo>
                    <a:lnTo>
                      <a:pt x="354" y="144"/>
                    </a:lnTo>
                    <a:lnTo>
                      <a:pt x="276" y="216"/>
                    </a:lnTo>
                    <a:lnTo>
                      <a:pt x="580" y="116"/>
                    </a:lnTo>
                    <a:lnTo>
                      <a:pt x="462" y="0"/>
                    </a:lnTo>
                    <a:lnTo>
                      <a:pt x="408" y="72"/>
                    </a:lnTo>
                    <a:lnTo>
                      <a:pt x="77" y="67"/>
                    </a:lnTo>
                    <a:close/>
                  </a:path>
                </a:pathLst>
              </a:cu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0" name="AutoShape 88"/>
              <p:cNvSpPr>
                <a:spLocks noChangeAspect="1" noChangeArrowheads="1"/>
              </p:cNvSpPr>
              <p:nvPr/>
            </p:nvSpPr>
            <p:spPr bwMode="auto">
              <a:xfrm rot="5400000">
                <a:off x="3325" y="1645"/>
                <a:ext cx="31" cy="775"/>
              </a:xfrm>
              <a:prstGeom prst="can">
                <a:avLst>
                  <a:gd name="adj" fmla="val 79051"/>
                </a:avLst>
              </a:prstGeom>
              <a:solidFill>
                <a:srgbClr val="969696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1" name="AutoShape 89"/>
              <p:cNvSpPr>
                <a:spLocks noChangeAspect="1" noChangeArrowheads="1"/>
              </p:cNvSpPr>
              <p:nvPr/>
            </p:nvSpPr>
            <p:spPr bwMode="auto">
              <a:xfrm rot="5400000">
                <a:off x="3283" y="1689"/>
                <a:ext cx="30" cy="775"/>
              </a:xfrm>
              <a:prstGeom prst="can">
                <a:avLst>
                  <a:gd name="adj" fmla="val 81686"/>
                </a:avLst>
              </a:prstGeom>
              <a:solidFill>
                <a:srgbClr val="969696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2" name="AutoShape 90"/>
              <p:cNvSpPr>
                <a:spLocks noChangeAspect="1" noChangeArrowheads="1"/>
              </p:cNvSpPr>
              <p:nvPr/>
            </p:nvSpPr>
            <p:spPr bwMode="auto">
              <a:xfrm rot="5400000">
                <a:off x="3241" y="1735"/>
                <a:ext cx="31" cy="774"/>
              </a:xfrm>
              <a:prstGeom prst="can">
                <a:avLst>
                  <a:gd name="adj" fmla="val 78949"/>
                </a:avLst>
              </a:prstGeom>
              <a:solidFill>
                <a:srgbClr val="969696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3" name="AutoShape 91"/>
              <p:cNvSpPr>
                <a:spLocks noChangeAspect="1" noChangeArrowheads="1"/>
              </p:cNvSpPr>
              <p:nvPr/>
            </p:nvSpPr>
            <p:spPr bwMode="auto">
              <a:xfrm rot="5400000">
                <a:off x="3199" y="1779"/>
                <a:ext cx="30" cy="774"/>
              </a:xfrm>
              <a:prstGeom prst="can">
                <a:avLst>
                  <a:gd name="adj" fmla="val 81581"/>
                </a:avLst>
              </a:prstGeom>
              <a:solidFill>
                <a:srgbClr val="969696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4" name="AutoShape 92"/>
              <p:cNvSpPr>
                <a:spLocks noChangeAspect="1" noChangeArrowheads="1"/>
              </p:cNvSpPr>
              <p:nvPr/>
            </p:nvSpPr>
            <p:spPr bwMode="auto">
              <a:xfrm rot="5400000">
                <a:off x="3157" y="1823"/>
                <a:ext cx="29" cy="774"/>
              </a:xfrm>
              <a:prstGeom prst="can">
                <a:avLst>
                  <a:gd name="adj" fmla="val 84394"/>
                </a:avLst>
              </a:prstGeom>
              <a:solidFill>
                <a:srgbClr val="969696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5" name="AutoShape 93"/>
              <p:cNvSpPr>
                <a:spLocks noChangeAspect="1" noChangeArrowheads="1"/>
              </p:cNvSpPr>
              <p:nvPr/>
            </p:nvSpPr>
            <p:spPr bwMode="auto">
              <a:xfrm rot="5400000">
                <a:off x="3114" y="1867"/>
                <a:ext cx="30" cy="774"/>
              </a:xfrm>
              <a:prstGeom prst="can">
                <a:avLst>
                  <a:gd name="adj" fmla="val 81581"/>
                </a:avLst>
              </a:prstGeom>
              <a:solidFill>
                <a:srgbClr val="969696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6" name="Freeform 94"/>
              <p:cNvSpPr>
                <a:spLocks noChangeAspect="1"/>
              </p:cNvSpPr>
              <p:nvPr/>
            </p:nvSpPr>
            <p:spPr bwMode="auto">
              <a:xfrm>
                <a:off x="3628" y="2750"/>
                <a:ext cx="249" cy="118"/>
              </a:xfrm>
              <a:custGeom>
                <a:avLst/>
                <a:gdLst>
                  <a:gd name="T0" fmla="*/ 75 w 1735"/>
                  <a:gd name="T1" fmla="*/ 1 h 821"/>
                  <a:gd name="T2" fmla="*/ 26 w 1735"/>
                  <a:gd name="T3" fmla="*/ 10 h 821"/>
                  <a:gd name="T4" fmla="*/ 16 w 1735"/>
                  <a:gd name="T5" fmla="*/ 56 h 821"/>
                  <a:gd name="T6" fmla="*/ 11 w 1735"/>
                  <a:gd name="T7" fmla="*/ 101 h 821"/>
                  <a:gd name="T8" fmla="*/ 80 w 1735"/>
                  <a:gd name="T9" fmla="*/ 104 h 821"/>
                  <a:gd name="T10" fmla="*/ 122 w 1735"/>
                  <a:gd name="T11" fmla="*/ 118 h 821"/>
                  <a:gd name="T12" fmla="*/ 195 w 1735"/>
                  <a:gd name="T13" fmla="*/ 102 h 821"/>
                  <a:gd name="T14" fmla="*/ 217 w 1735"/>
                  <a:gd name="T15" fmla="*/ 64 h 821"/>
                  <a:gd name="T16" fmla="*/ 247 w 1735"/>
                  <a:gd name="T17" fmla="*/ 47 h 821"/>
                  <a:gd name="T18" fmla="*/ 227 w 1735"/>
                  <a:gd name="T19" fmla="*/ 7 h 821"/>
                  <a:gd name="T20" fmla="*/ 133 w 1735"/>
                  <a:gd name="T21" fmla="*/ 22 h 821"/>
                  <a:gd name="T22" fmla="*/ 86 w 1735"/>
                  <a:gd name="T23" fmla="*/ 4 h 821"/>
                  <a:gd name="T24" fmla="*/ 75 w 1735"/>
                  <a:gd name="T25" fmla="*/ 1 h 82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735"/>
                  <a:gd name="T40" fmla="*/ 0 h 821"/>
                  <a:gd name="T41" fmla="*/ 1735 w 1735"/>
                  <a:gd name="T42" fmla="*/ 821 h 82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735" h="821">
                    <a:moveTo>
                      <a:pt x="524" y="9"/>
                    </a:moveTo>
                    <a:cubicBezTo>
                      <a:pt x="454" y="16"/>
                      <a:pt x="251" y="6"/>
                      <a:pt x="182" y="69"/>
                    </a:cubicBezTo>
                    <a:cubicBezTo>
                      <a:pt x="113" y="132"/>
                      <a:pt x="128" y="281"/>
                      <a:pt x="110" y="387"/>
                    </a:cubicBezTo>
                    <a:cubicBezTo>
                      <a:pt x="92" y="493"/>
                      <a:pt x="0" y="649"/>
                      <a:pt x="74" y="705"/>
                    </a:cubicBezTo>
                    <a:cubicBezTo>
                      <a:pt x="148" y="761"/>
                      <a:pt x="425" y="704"/>
                      <a:pt x="554" y="723"/>
                    </a:cubicBezTo>
                    <a:cubicBezTo>
                      <a:pt x="683" y="742"/>
                      <a:pt x="714" y="821"/>
                      <a:pt x="848" y="819"/>
                    </a:cubicBezTo>
                    <a:cubicBezTo>
                      <a:pt x="982" y="817"/>
                      <a:pt x="1247" y="773"/>
                      <a:pt x="1358" y="711"/>
                    </a:cubicBezTo>
                    <a:cubicBezTo>
                      <a:pt x="1469" y="649"/>
                      <a:pt x="1453" y="511"/>
                      <a:pt x="1514" y="447"/>
                    </a:cubicBezTo>
                    <a:cubicBezTo>
                      <a:pt x="1575" y="383"/>
                      <a:pt x="1713" y="393"/>
                      <a:pt x="1724" y="327"/>
                    </a:cubicBezTo>
                    <a:cubicBezTo>
                      <a:pt x="1735" y="261"/>
                      <a:pt x="1713" y="80"/>
                      <a:pt x="1580" y="51"/>
                    </a:cubicBezTo>
                    <a:cubicBezTo>
                      <a:pt x="1447" y="22"/>
                      <a:pt x="1089" y="157"/>
                      <a:pt x="926" y="153"/>
                    </a:cubicBezTo>
                    <a:cubicBezTo>
                      <a:pt x="763" y="149"/>
                      <a:pt x="672" y="54"/>
                      <a:pt x="602" y="27"/>
                    </a:cubicBezTo>
                    <a:cubicBezTo>
                      <a:pt x="532" y="0"/>
                      <a:pt x="594" y="2"/>
                      <a:pt x="524" y="9"/>
                    </a:cubicBezTo>
                    <a:close/>
                  </a:path>
                </a:pathLst>
              </a:custGeom>
              <a:noFill/>
              <a:ln w="28575" cap="flat" cmpd="sng">
                <a:solidFill>
                  <a:srgbClr val="FFFF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7" name="Freeform 95"/>
              <p:cNvSpPr>
                <a:spLocks noChangeAspect="1"/>
              </p:cNvSpPr>
              <p:nvPr/>
            </p:nvSpPr>
            <p:spPr bwMode="auto">
              <a:xfrm>
                <a:off x="3386" y="2473"/>
                <a:ext cx="303" cy="281"/>
              </a:xfrm>
              <a:custGeom>
                <a:avLst/>
                <a:gdLst>
                  <a:gd name="T0" fmla="*/ 303 w 420"/>
                  <a:gd name="T1" fmla="*/ 281 h 390"/>
                  <a:gd name="T2" fmla="*/ 255 w 420"/>
                  <a:gd name="T3" fmla="*/ 125 h 390"/>
                  <a:gd name="T4" fmla="*/ 100 w 420"/>
                  <a:gd name="T5" fmla="*/ 112 h 390"/>
                  <a:gd name="T6" fmla="*/ 0 w 420"/>
                  <a:gd name="T7" fmla="*/ 0 h 39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20"/>
                  <a:gd name="T13" fmla="*/ 0 h 390"/>
                  <a:gd name="T14" fmla="*/ 420 w 420"/>
                  <a:gd name="T15" fmla="*/ 390 h 39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20" h="390">
                    <a:moveTo>
                      <a:pt x="420" y="390"/>
                    </a:moveTo>
                    <a:cubicBezTo>
                      <a:pt x="410" y="301"/>
                      <a:pt x="401" y="213"/>
                      <a:pt x="354" y="174"/>
                    </a:cubicBezTo>
                    <a:cubicBezTo>
                      <a:pt x="307" y="135"/>
                      <a:pt x="197" y="185"/>
                      <a:pt x="138" y="156"/>
                    </a:cubicBezTo>
                    <a:cubicBezTo>
                      <a:pt x="79" y="127"/>
                      <a:pt x="39" y="63"/>
                      <a:pt x="0" y="0"/>
                    </a:cubicBezTo>
                  </a:path>
                </a:pathLst>
              </a:custGeom>
              <a:noFill/>
              <a:ln w="28575" cmpd="sng">
                <a:solidFill>
                  <a:srgbClr val="FFFFFF"/>
                </a:solidFill>
                <a:round/>
                <a:headEnd/>
                <a:tailEnd type="arrow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8" name="Line 96"/>
              <p:cNvSpPr>
                <a:spLocks noChangeAspect="1" noChangeShapeType="1"/>
              </p:cNvSpPr>
              <p:nvPr/>
            </p:nvSpPr>
            <p:spPr bwMode="auto">
              <a:xfrm>
                <a:off x="3714" y="2136"/>
                <a:ext cx="149" cy="1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32776" name="Object 97"/>
              <p:cNvGraphicFramePr>
                <a:graphicFrameLocks noChangeAspect="1"/>
              </p:cNvGraphicFramePr>
              <p:nvPr/>
            </p:nvGraphicFramePr>
            <p:xfrm>
              <a:off x="3768" y="2005"/>
              <a:ext cx="102" cy="100"/>
            </p:xfrm>
            <a:graphic>
              <a:graphicData uri="http://schemas.openxmlformats.org/presentationml/2006/ole">
                <p:oleObj spid="_x0000_s32776" name="Equation" r:id="rId13" imgW="126720" imgH="126720" progId="Equation.DSMT4">
                  <p:embed/>
                </p:oleObj>
              </a:graphicData>
            </a:graphic>
          </p:graphicFrame>
        </p:grpSp>
      </p:grpSp>
      <p:graphicFrame>
        <p:nvGraphicFramePr>
          <p:cNvPr id="32770" name="Object 102"/>
          <p:cNvGraphicFramePr>
            <a:graphicFrameLocks noChangeAspect="1"/>
          </p:cNvGraphicFramePr>
          <p:nvPr/>
        </p:nvGraphicFramePr>
        <p:xfrm>
          <a:off x="1890259" y="1596799"/>
          <a:ext cx="5060950" cy="604837"/>
        </p:xfrm>
        <a:graphic>
          <a:graphicData uri="http://schemas.openxmlformats.org/presentationml/2006/ole">
            <p:oleObj spid="_x0000_s32770" name="Equation" r:id="rId14" imgW="2070000" imgH="241200" progId="Equation.DSMT4">
              <p:embed/>
            </p:oleObj>
          </a:graphicData>
        </a:graphic>
      </p:graphicFrame>
      <p:sp>
        <p:nvSpPr>
          <p:cNvPr id="68" name="Slide Number Placeholder 6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C59E67-EAD7-445C-B30E-6F3DEB75A395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370013" y="1417638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840370" y="3425825"/>
            <a:ext cx="1101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Assume</a:t>
            </a:r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/>
        </p:nvGraphicFramePr>
        <p:xfrm>
          <a:off x="2138363" y="1627188"/>
          <a:ext cx="4838700" cy="1058862"/>
        </p:xfrm>
        <a:graphic>
          <a:graphicData uri="http://schemas.openxmlformats.org/presentationml/2006/ole">
            <p:oleObj spid="_x0000_s3074" name="Equation" r:id="rId4" imgW="1917360" imgH="419040" progId="Equation.DSMT4">
              <p:embed/>
            </p:oleObj>
          </a:graphicData>
        </a:graphic>
      </p:graphicFrame>
      <p:graphicFrame>
        <p:nvGraphicFramePr>
          <p:cNvPr id="3075" name="Object 8"/>
          <p:cNvGraphicFramePr>
            <a:graphicFrameLocks noChangeAspect="1"/>
          </p:cNvGraphicFramePr>
          <p:nvPr/>
        </p:nvGraphicFramePr>
        <p:xfrm>
          <a:off x="3084513" y="3394075"/>
          <a:ext cx="2763837" cy="508000"/>
        </p:xfrm>
        <a:graphic>
          <a:graphicData uri="http://schemas.openxmlformats.org/presentationml/2006/ole">
            <p:oleObj spid="_x0000_s3075" name="Equation" r:id="rId5" imgW="1104840" imgH="203040" progId="Equation.DSMT4">
              <p:embed/>
            </p:oleObj>
          </a:graphicData>
        </a:graphic>
      </p:graphicFrame>
      <p:graphicFrame>
        <p:nvGraphicFramePr>
          <p:cNvPr id="3076" name="Object 12"/>
          <p:cNvGraphicFramePr>
            <a:graphicFrameLocks noChangeAspect="1"/>
          </p:cNvGraphicFramePr>
          <p:nvPr/>
        </p:nvGraphicFramePr>
        <p:xfrm>
          <a:off x="2516188" y="4446588"/>
          <a:ext cx="4160837" cy="1108075"/>
        </p:xfrm>
        <a:graphic>
          <a:graphicData uri="http://schemas.openxmlformats.org/presentationml/2006/ole">
            <p:oleObj spid="_x0000_s3076" name="Equation" r:id="rId6" imgW="1574640" imgH="419040" progId="Equation.DSMT4">
              <p:embed/>
            </p:oleObj>
          </a:graphicData>
        </a:graphic>
      </p:graphicFrame>
      <p:sp>
        <p:nvSpPr>
          <p:cNvPr id="408589" name="Text Box 13"/>
          <p:cNvSpPr txBox="1">
            <a:spLocks noChangeArrowheads="1"/>
          </p:cNvSpPr>
          <p:nvPr/>
        </p:nvSpPr>
        <p:spPr bwMode="auto">
          <a:xfrm>
            <a:off x="1927225" y="0"/>
            <a:ext cx="491013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Debye Model (cont.)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C59E67-EAD7-445C-B30E-6F3DEB75A39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181725" y="3448050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(small fields)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7"/>
          <p:cNvGraphicFramePr>
            <a:graphicFrameLocks noChangeAspect="1"/>
          </p:cNvGraphicFramePr>
          <p:nvPr/>
        </p:nvGraphicFramePr>
        <p:xfrm>
          <a:off x="3155950" y="3260725"/>
          <a:ext cx="2352675" cy="1385888"/>
        </p:xfrm>
        <a:graphic>
          <a:graphicData uri="http://schemas.openxmlformats.org/presentationml/2006/ole">
            <p:oleObj spid="_x0000_s4098" name="Equation" r:id="rId4" imgW="863280" imgH="507960" progId="Equation.DSMT4">
              <p:embed/>
            </p:oleObj>
          </a:graphicData>
        </a:graphic>
      </p:graphicFrame>
      <p:sp>
        <p:nvSpPr>
          <p:cNvPr id="4101" name="Text Box 8"/>
          <p:cNvSpPr txBox="1">
            <a:spLocks noChangeArrowheads="1"/>
          </p:cNvSpPr>
          <p:nvPr/>
        </p:nvSpPr>
        <p:spPr bwMode="auto">
          <a:xfrm>
            <a:off x="1581150" y="3424464"/>
            <a:ext cx="12128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Note that</a:t>
            </a:r>
          </a:p>
        </p:txBody>
      </p:sp>
      <p:graphicFrame>
        <p:nvGraphicFramePr>
          <p:cNvPr id="4099" name="Object 10"/>
          <p:cNvGraphicFramePr>
            <a:graphicFrameLocks noChangeAspect="1"/>
          </p:cNvGraphicFramePr>
          <p:nvPr/>
        </p:nvGraphicFramePr>
        <p:xfrm>
          <a:off x="2295525" y="1236663"/>
          <a:ext cx="4160838" cy="1108075"/>
        </p:xfrm>
        <a:graphic>
          <a:graphicData uri="http://schemas.openxmlformats.org/presentationml/2006/ole">
            <p:oleObj spid="_x0000_s4099" name="Equation" r:id="rId5" imgW="1574640" imgH="419040" progId="Equation.DSMT4">
              <p:embed/>
            </p:oleObj>
          </a:graphicData>
        </a:graphic>
      </p:graphicFrame>
      <p:sp>
        <p:nvSpPr>
          <p:cNvPr id="4102" name="Text Box 11"/>
          <p:cNvSpPr txBox="1">
            <a:spLocks noChangeArrowheads="1"/>
          </p:cNvSpPr>
          <p:nvPr/>
        </p:nvSpPr>
        <p:spPr bwMode="auto">
          <a:xfrm>
            <a:off x="1793875" y="5495925"/>
            <a:ext cx="9890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Hence:</a:t>
            </a:r>
          </a:p>
        </p:txBody>
      </p:sp>
      <p:graphicFrame>
        <p:nvGraphicFramePr>
          <p:cNvPr id="4100" name="Object 12"/>
          <p:cNvGraphicFramePr>
            <a:graphicFrameLocks noChangeAspect="1"/>
          </p:cNvGraphicFramePr>
          <p:nvPr/>
        </p:nvGraphicFramePr>
        <p:xfrm>
          <a:off x="3044825" y="5073650"/>
          <a:ext cx="1381125" cy="1279525"/>
        </p:xfrm>
        <a:graphic>
          <a:graphicData uri="http://schemas.openxmlformats.org/presentationml/2006/ole">
            <p:oleObj spid="_x0000_s4100" name="Equation" r:id="rId6" imgW="507960" imgH="469800" progId="Equation.DSMT4">
              <p:embed/>
            </p:oleObj>
          </a:graphicData>
        </a:graphic>
      </p:graphicFrame>
      <p:sp>
        <p:nvSpPr>
          <p:cNvPr id="4103" name="Text Box 13"/>
          <p:cNvSpPr txBox="1">
            <a:spLocks noChangeArrowheads="1"/>
          </p:cNvSpPr>
          <p:nvPr/>
        </p:nvSpPr>
        <p:spPr bwMode="auto">
          <a:xfrm>
            <a:off x="4952547" y="5546272"/>
            <a:ext cx="3756025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Insert this into the top equation.</a:t>
            </a:r>
          </a:p>
        </p:txBody>
      </p:sp>
      <p:sp>
        <p:nvSpPr>
          <p:cNvPr id="427022" name="Text Box 14"/>
          <p:cNvSpPr txBox="1">
            <a:spLocks noChangeArrowheads="1"/>
          </p:cNvSpPr>
          <p:nvPr/>
        </p:nvSpPr>
        <p:spPr bwMode="auto">
          <a:xfrm>
            <a:off x="1952625" y="0"/>
            <a:ext cx="491013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Debye Model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C59E67-EAD7-445C-B30E-6F3DEB75A395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11" name="Group 74"/>
          <p:cNvGrpSpPr>
            <a:grpSpLocks/>
          </p:cNvGrpSpPr>
          <p:nvPr/>
        </p:nvGrpSpPr>
        <p:grpSpPr bwMode="auto">
          <a:xfrm>
            <a:off x="6814911" y="2443163"/>
            <a:ext cx="1700213" cy="2289175"/>
            <a:chOff x="2718" y="2683"/>
            <a:chExt cx="1071" cy="1442"/>
          </a:xfrm>
        </p:grpSpPr>
        <p:graphicFrame>
          <p:nvGraphicFramePr>
            <p:cNvPr id="12" name="Object 75"/>
            <p:cNvGraphicFramePr>
              <a:graphicFrameLocks noChangeAspect="1"/>
            </p:cNvGraphicFramePr>
            <p:nvPr/>
          </p:nvGraphicFramePr>
          <p:xfrm>
            <a:off x="2718" y="3807"/>
            <a:ext cx="212" cy="318"/>
          </p:xfrm>
          <a:graphic>
            <a:graphicData uri="http://schemas.openxmlformats.org/presentationml/2006/ole">
              <p:oleObj spid="_x0000_s4101" name="Equation" r:id="rId7" imgW="152280" imgH="228600" progId="Equation.DSMT4">
                <p:embed/>
              </p:oleObj>
            </a:graphicData>
          </a:graphic>
        </p:graphicFrame>
        <p:sp>
          <p:nvSpPr>
            <p:cNvPr id="13" name="Oval 76"/>
            <p:cNvSpPr>
              <a:spLocks noChangeArrowheads="1"/>
            </p:cNvSpPr>
            <p:nvPr/>
          </p:nvSpPr>
          <p:spPr bwMode="auto">
            <a:xfrm>
              <a:off x="3548" y="2716"/>
              <a:ext cx="241" cy="258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252525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77"/>
            <p:cNvSpPr>
              <a:spLocks noChangeShapeType="1"/>
            </p:cNvSpPr>
            <p:nvPr/>
          </p:nvSpPr>
          <p:spPr bwMode="auto">
            <a:xfrm rot="-5617130">
              <a:off x="3143" y="2909"/>
              <a:ext cx="413" cy="50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5" name="Group 78"/>
            <p:cNvGrpSpPr>
              <a:grpSpLocks/>
            </p:cNvGrpSpPr>
            <p:nvPr/>
          </p:nvGrpSpPr>
          <p:grpSpPr bwMode="auto">
            <a:xfrm>
              <a:off x="3197" y="3034"/>
              <a:ext cx="304" cy="258"/>
              <a:chOff x="2988" y="1515"/>
              <a:chExt cx="304" cy="258"/>
            </a:xfrm>
          </p:grpSpPr>
          <p:sp>
            <p:nvSpPr>
              <p:cNvPr id="21" name="Arc 79"/>
              <p:cNvSpPr>
                <a:spLocks/>
              </p:cNvSpPr>
              <p:nvPr/>
            </p:nvSpPr>
            <p:spPr bwMode="auto">
              <a:xfrm>
                <a:off x="3001" y="1515"/>
                <a:ext cx="291" cy="258"/>
              </a:xfrm>
              <a:custGeom>
                <a:avLst/>
                <a:gdLst>
                  <a:gd name="T0" fmla="*/ 1 w 41863"/>
                  <a:gd name="T1" fmla="*/ 0 h 43200"/>
                  <a:gd name="T2" fmla="*/ 0 w 41863"/>
                  <a:gd name="T3" fmla="*/ 1 h 43200"/>
                  <a:gd name="T4" fmla="*/ 1 w 41863"/>
                  <a:gd name="T5" fmla="*/ 1 h 43200"/>
                  <a:gd name="T6" fmla="*/ 0 60000 65536"/>
                  <a:gd name="T7" fmla="*/ 0 60000 65536"/>
                  <a:gd name="T8" fmla="*/ 0 60000 65536"/>
                  <a:gd name="T9" fmla="*/ 0 w 41863"/>
                  <a:gd name="T10" fmla="*/ 0 h 43200"/>
                  <a:gd name="T11" fmla="*/ 41863 w 41863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1863" h="43200" fill="none" extrusionOk="0">
                    <a:moveTo>
                      <a:pt x="20055" y="0"/>
                    </a:moveTo>
                    <a:cubicBezTo>
                      <a:pt x="20124" y="0"/>
                      <a:pt x="20193" y="-1"/>
                      <a:pt x="20263" y="0"/>
                    </a:cubicBezTo>
                    <a:cubicBezTo>
                      <a:pt x="32192" y="0"/>
                      <a:pt x="41863" y="9670"/>
                      <a:pt x="41863" y="21600"/>
                    </a:cubicBezTo>
                    <a:cubicBezTo>
                      <a:pt x="41863" y="33529"/>
                      <a:pt x="32192" y="43200"/>
                      <a:pt x="20263" y="43200"/>
                    </a:cubicBezTo>
                    <a:cubicBezTo>
                      <a:pt x="11219" y="43200"/>
                      <a:pt x="3132" y="37565"/>
                      <a:pt x="0" y="29081"/>
                    </a:cubicBezTo>
                  </a:path>
                  <a:path w="41863" h="43200" stroke="0" extrusionOk="0">
                    <a:moveTo>
                      <a:pt x="20055" y="0"/>
                    </a:moveTo>
                    <a:cubicBezTo>
                      <a:pt x="20124" y="0"/>
                      <a:pt x="20193" y="-1"/>
                      <a:pt x="20263" y="0"/>
                    </a:cubicBezTo>
                    <a:cubicBezTo>
                      <a:pt x="32192" y="0"/>
                      <a:pt x="41863" y="9670"/>
                      <a:pt x="41863" y="21600"/>
                    </a:cubicBezTo>
                    <a:cubicBezTo>
                      <a:pt x="41863" y="33529"/>
                      <a:pt x="32192" y="43200"/>
                      <a:pt x="20263" y="43200"/>
                    </a:cubicBezTo>
                    <a:cubicBezTo>
                      <a:pt x="11219" y="43200"/>
                      <a:pt x="3132" y="37565"/>
                      <a:pt x="0" y="29081"/>
                    </a:cubicBezTo>
                    <a:lnTo>
                      <a:pt x="20263" y="21600"/>
                    </a:ln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Arc 80"/>
              <p:cNvSpPr>
                <a:spLocks/>
              </p:cNvSpPr>
              <p:nvPr/>
            </p:nvSpPr>
            <p:spPr bwMode="auto">
              <a:xfrm rot="9514264" flipH="1">
                <a:off x="2988" y="1581"/>
                <a:ext cx="143" cy="129"/>
              </a:xfrm>
              <a:custGeom>
                <a:avLst/>
                <a:gdLst>
                  <a:gd name="T0" fmla="*/ 0 w 42041"/>
                  <a:gd name="T1" fmla="*/ 0 h 21600"/>
                  <a:gd name="T2" fmla="*/ 0 w 42041"/>
                  <a:gd name="T3" fmla="*/ 0 h 21600"/>
                  <a:gd name="T4" fmla="*/ 0 w 42041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42041"/>
                  <a:gd name="T10" fmla="*/ 0 h 21600"/>
                  <a:gd name="T11" fmla="*/ 42041 w 4204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041" h="21600" fill="none" extrusionOk="0">
                    <a:moveTo>
                      <a:pt x="42041" y="1052"/>
                    </a:moveTo>
                    <a:cubicBezTo>
                      <a:pt x="41480" y="12558"/>
                      <a:pt x="31987" y="21599"/>
                      <a:pt x="20467" y="21600"/>
                    </a:cubicBezTo>
                    <a:cubicBezTo>
                      <a:pt x="11198" y="21600"/>
                      <a:pt x="2962" y="15686"/>
                      <a:pt x="0" y="6903"/>
                    </a:cubicBezTo>
                  </a:path>
                  <a:path w="42041" h="21600" stroke="0" extrusionOk="0">
                    <a:moveTo>
                      <a:pt x="42041" y="1052"/>
                    </a:moveTo>
                    <a:cubicBezTo>
                      <a:pt x="41480" y="12558"/>
                      <a:pt x="31987" y="21599"/>
                      <a:pt x="20467" y="21600"/>
                    </a:cubicBezTo>
                    <a:cubicBezTo>
                      <a:pt x="11198" y="21600"/>
                      <a:pt x="2962" y="15686"/>
                      <a:pt x="0" y="6903"/>
                    </a:cubicBezTo>
                    <a:lnTo>
                      <a:pt x="20467" y="0"/>
                    </a:ln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Oval 81"/>
              <p:cNvSpPr>
                <a:spLocks noChangeArrowheads="1"/>
              </p:cNvSpPr>
              <p:nvPr/>
            </p:nvSpPr>
            <p:spPr bwMode="auto">
              <a:xfrm>
                <a:off x="3121" y="1638"/>
                <a:ext cx="52" cy="43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" name="Line 82"/>
            <p:cNvSpPr>
              <a:spLocks noChangeShapeType="1"/>
            </p:cNvSpPr>
            <p:nvPr/>
          </p:nvSpPr>
          <p:spPr bwMode="auto">
            <a:xfrm rot="-8397946">
              <a:off x="2990" y="2723"/>
              <a:ext cx="727" cy="89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Line 83"/>
            <p:cNvSpPr>
              <a:spLocks noChangeShapeType="1"/>
            </p:cNvSpPr>
            <p:nvPr/>
          </p:nvSpPr>
          <p:spPr bwMode="auto">
            <a:xfrm>
              <a:off x="3012" y="3947"/>
              <a:ext cx="67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" name="Text Box 84"/>
            <p:cNvSpPr txBox="1">
              <a:spLocks noChangeArrowheads="1"/>
            </p:cNvSpPr>
            <p:nvPr/>
          </p:nvSpPr>
          <p:spPr bwMode="auto">
            <a:xfrm>
              <a:off x="3359" y="2683"/>
              <a:ext cx="19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hlink"/>
                  </a:solidFill>
                  <a:latin typeface="Symbol" pitchFamily="18" charset="2"/>
                  <a:sym typeface="Symbol" pitchFamily="18" charset="2"/>
                </a:rPr>
                <a:t></a:t>
              </a:r>
            </a:p>
          </p:txBody>
        </p:sp>
        <p:sp>
          <p:nvSpPr>
            <p:cNvPr id="19" name="Freeform 85"/>
            <p:cNvSpPr>
              <a:spLocks/>
            </p:cNvSpPr>
            <p:nvPr/>
          </p:nvSpPr>
          <p:spPr bwMode="auto">
            <a:xfrm>
              <a:off x="3360" y="2929"/>
              <a:ext cx="174" cy="62"/>
            </a:xfrm>
            <a:custGeom>
              <a:avLst/>
              <a:gdLst>
                <a:gd name="T0" fmla="*/ 0 w 174"/>
                <a:gd name="T1" fmla="*/ 1 h 62"/>
                <a:gd name="T2" fmla="*/ 54 w 174"/>
                <a:gd name="T3" fmla="*/ 2 h 62"/>
                <a:gd name="T4" fmla="*/ 102 w 174"/>
                <a:gd name="T5" fmla="*/ 11 h 62"/>
                <a:gd name="T6" fmla="*/ 144 w 174"/>
                <a:gd name="T7" fmla="*/ 35 h 62"/>
                <a:gd name="T8" fmla="*/ 174 w 174"/>
                <a:gd name="T9" fmla="*/ 62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4"/>
                <a:gd name="T16" fmla="*/ 0 h 62"/>
                <a:gd name="T17" fmla="*/ 174 w 174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4" h="62">
                  <a:moveTo>
                    <a:pt x="0" y="1"/>
                  </a:moveTo>
                  <a:cubicBezTo>
                    <a:pt x="9" y="1"/>
                    <a:pt x="37" y="0"/>
                    <a:pt x="54" y="2"/>
                  </a:cubicBezTo>
                  <a:cubicBezTo>
                    <a:pt x="71" y="4"/>
                    <a:pt x="87" y="6"/>
                    <a:pt x="102" y="11"/>
                  </a:cubicBezTo>
                  <a:cubicBezTo>
                    <a:pt x="117" y="16"/>
                    <a:pt x="132" y="27"/>
                    <a:pt x="144" y="35"/>
                  </a:cubicBezTo>
                  <a:cubicBezTo>
                    <a:pt x="156" y="43"/>
                    <a:pt x="168" y="57"/>
                    <a:pt x="174" y="62"/>
                  </a:cubicBezTo>
                </a:path>
              </a:pathLst>
            </a:custGeom>
            <a:noFill/>
            <a:ln w="12700" cap="flat" cmpd="sng">
              <a:solidFill>
                <a:schemeClr val="hlink"/>
              </a:solidFill>
              <a:prstDash val="solid"/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" name="Oval 86"/>
            <p:cNvSpPr>
              <a:spLocks noChangeArrowheads="1"/>
            </p:cNvSpPr>
            <p:nvPr/>
          </p:nvSpPr>
          <p:spPr bwMode="auto">
            <a:xfrm>
              <a:off x="2908" y="3332"/>
              <a:ext cx="241" cy="258"/>
            </a:xfrm>
            <a:prstGeom prst="ellipse">
              <a:avLst/>
            </a:prstGeom>
            <a:gradFill rotWithShape="1">
              <a:gsLst>
                <a:gs pos="0">
                  <a:srgbClr val="CCECFF"/>
                </a:gs>
                <a:gs pos="100000">
                  <a:srgbClr val="879CA9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635000" y="1196067"/>
            <a:ext cx="18494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Then we have:</a:t>
            </a:r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815975" y="4918075"/>
            <a:ext cx="3810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Assume sinusoidal steady state:</a:t>
            </a:r>
          </a:p>
        </p:txBody>
      </p:sp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1289050" y="3765550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or</a:t>
            </a:r>
          </a:p>
        </p:txBody>
      </p:sp>
      <p:graphicFrame>
        <p:nvGraphicFramePr>
          <p:cNvPr id="5122" name="Object 10"/>
          <p:cNvGraphicFramePr>
            <a:graphicFrameLocks noChangeAspect="1"/>
          </p:cNvGraphicFramePr>
          <p:nvPr/>
        </p:nvGraphicFramePr>
        <p:xfrm>
          <a:off x="1104900" y="1671638"/>
          <a:ext cx="6911975" cy="1238250"/>
        </p:xfrm>
        <a:graphic>
          <a:graphicData uri="http://schemas.openxmlformats.org/presentationml/2006/ole">
            <p:oleObj spid="_x0000_s5122" name="Equation" r:id="rId4" imgW="2831760" imgH="507960" progId="Equation.DSMT4">
              <p:embed/>
            </p:oleObj>
          </a:graphicData>
        </a:graphic>
      </p:graphicFrame>
      <p:graphicFrame>
        <p:nvGraphicFramePr>
          <p:cNvPr id="5123" name="Object 11"/>
          <p:cNvGraphicFramePr>
            <a:graphicFrameLocks noChangeAspect="1"/>
          </p:cNvGraphicFramePr>
          <p:nvPr/>
        </p:nvGraphicFramePr>
        <p:xfrm>
          <a:off x="2016125" y="3370263"/>
          <a:ext cx="5091113" cy="1074737"/>
        </p:xfrm>
        <a:graphic>
          <a:graphicData uri="http://schemas.openxmlformats.org/presentationml/2006/ole">
            <p:oleObj spid="_x0000_s5123" name="Equation" r:id="rId5" imgW="2044440" imgH="431640" progId="Equation.DSMT4">
              <p:embed/>
            </p:oleObj>
          </a:graphicData>
        </a:graphic>
      </p:graphicFrame>
      <p:graphicFrame>
        <p:nvGraphicFramePr>
          <p:cNvPr id="5124" name="Object 12"/>
          <p:cNvGraphicFramePr>
            <a:graphicFrameLocks noChangeAspect="1"/>
          </p:cNvGraphicFramePr>
          <p:nvPr/>
        </p:nvGraphicFramePr>
        <p:xfrm>
          <a:off x="1797050" y="5381625"/>
          <a:ext cx="5543550" cy="730250"/>
        </p:xfrm>
        <a:graphic>
          <a:graphicData uri="http://schemas.openxmlformats.org/presentationml/2006/ole">
            <p:oleObj spid="_x0000_s5124" name="Equation" r:id="rId6" imgW="2120760" imgH="279360" progId="Equation.DSMT4">
              <p:embed/>
            </p:oleObj>
          </a:graphicData>
        </a:graphic>
      </p:graphicFrame>
      <p:sp>
        <p:nvSpPr>
          <p:cNvPr id="409613" name="Text Box 13"/>
          <p:cNvSpPr txBox="1">
            <a:spLocks noChangeArrowheads="1"/>
          </p:cNvSpPr>
          <p:nvPr/>
        </p:nvSpPr>
        <p:spPr bwMode="auto">
          <a:xfrm>
            <a:off x="2028825" y="0"/>
            <a:ext cx="491013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Debye Model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C59E67-EAD7-445C-B30E-6F3DEB75A39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1444171" y="1191532"/>
            <a:ext cx="202331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Hence, we have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1238250" y="5281613"/>
            <a:ext cx="17795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Then we have</a:t>
            </a:r>
          </a:p>
        </p:txBody>
      </p:sp>
      <p:graphicFrame>
        <p:nvGraphicFramePr>
          <p:cNvPr id="6146" name="Object 10"/>
          <p:cNvGraphicFramePr>
            <a:graphicFrameLocks noChangeAspect="1"/>
          </p:cNvGraphicFramePr>
          <p:nvPr/>
        </p:nvGraphicFramePr>
        <p:xfrm>
          <a:off x="2303463" y="1608138"/>
          <a:ext cx="4295775" cy="1431925"/>
        </p:xfrm>
        <a:graphic>
          <a:graphicData uri="http://schemas.openxmlformats.org/presentationml/2006/ole">
            <p:oleObj spid="_x0000_s6146" name="Equation" r:id="rId4" imgW="1676160" imgH="558720" progId="Equation.DSMT4">
              <p:embed/>
            </p:oleObj>
          </a:graphicData>
        </a:graphic>
      </p:graphicFrame>
      <p:graphicFrame>
        <p:nvGraphicFramePr>
          <p:cNvPr id="6147" name="Object 11"/>
          <p:cNvGraphicFramePr>
            <a:graphicFrameLocks noChangeAspect="1"/>
          </p:cNvGraphicFramePr>
          <p:nvPr/>
        </p:nvGraphicFramePr>
        <p:xfrm>
          <a:off x="3240088" y="3547610"/>
          <a:ext cx="2935287" cy="1022350"/>
        </p:xfrm>
        <a:graphic>
          <a:graphicData uri="http://schemas.openxmlformats.org/presentationml/2006/ole">
            <p:oleObj spid="_x0000_s6147" name="Equation" r:id="rId5" imgW="1130040" imgH="393480" progId="Equation.DSMT4">
              <p:embed/>
            </p:oleObj>
          </a:graphicData>
        </a:graphic>
      </p:graphicFrame>
      <p:graphicFrame>
        <p:nvGraphicFramePr>
          <p:cNvPr id="6148" name="Object 12"/>
          <p:cNvGraphicFramePr>
            <a:graphicFrameLocks noChangeAspect="1"/>
          </p:cNvGraphicFramePr>
          <p:nvPr/>
        </p:nvGraphicFramePr>
        <p:xfrm>
          <a:off x="3148013" y="5167313"/>
          <a:ext cx="2047875" cy="658812"/>
        </p:xfrm>
        <a:graphic>
          <a:graphicData uri="http://schemas.openxmlformats.org/presentationml/2006/ole">
            <p:oleObj spid="_x0000_s6148" name="Equation" r:id="rId6" imgW="749160" imgH="241200" progId="Equation.DSMT4">
              <p:embed/>
            </p:oleObj>
          </a:graphicData>
        </a:graphic>
      </p:graphicFrame>
      <p:sp>
        <p:nvSpPr>
          <p:cNvPr id="6151" name="Text Box 13"/>
          <p:cNvSpPr txBox="1">
            <a:spLocks noChangeArrowheads="1"/>
          </p:cNvSpPr>
          <p:nvPr/>
        </p:nvSpPr>
        <p:spPr bwMode="auto">
          <a:xfrm>
            <a:off x="6769100" y="3660775"/>
            <a:ext cx="2079625" cy="2576513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The term </a:t>
            </a:r>
            <a:r>
              <a:rPr lang="en-US" i="1" dirty="0">
                <a:solidFill>
                  <a:schemeClr val="bg2"/>
                </a:solidFill>
                <a:latin typeface="Times New Roman" pitchFamily="18" charset="0"/>
              </a:rPr>
              <a:t>P</a:t>
            </a:r>
            <a:r>
              <a:rPr lang="en-US" dirty="0">
                <a:solidFill>
                  <a:schemeClr val="bg2"/>
                </a:solidFill>
              </a:rPr>
              <a:t> denotes the total dipole moment per unit volume.</a:t>
            </a:r>
          </a:p>
          <a:p>
            <a:pPr algn="ctr"/>
            <a:endParaRPr lang="en-US" sz="1200" dirty="0">
              <a:solidFill>
                <a:schemeClr val="bg2"/>
              </a:solidFill>
            </a:endParaRPr>
          </a:p>
          <a:p>
            <a:pPr algn="ctr"/>
            <a:r>
              <a:rPr lang="en-US" dirty="0">
                <a:solidFill>
                  <a:schemeClr val="bg2"/>
                </a:solidFill>
              </a:rPr>
              <a:t>The </a:t>
            </a:r>
            <a:r>
              <a:rPr lang="en-US" i="1" dirty="0">
                <a:solidFill>
                  <a:schemeClr val="bg2"/>
                </a:solidFill>
                <a:latin typeface="Times New Roman" pitchFamily="18" charset="0"/>
              </a:rPr>
              <a:t>M</a:t>
            </a:r>
            <a:r>
              <a:rPr lang="en-US" dirty="0">
                <a:solidFill>
                  <a:schemeClr val="bg2"/>
                </a:solidFill>
              </a:rPr>
              <a:t> superscript reminds us that we are talking about </a:t>
            </a:r>
            <a:r>
              <a:rPr lang="en-US" dirty="0" smtClean="0">
                <a:solidFill>
                  <a:schemeClr val="bg2"/>
                </a:solidFill>
              </a:rPr>
              <a:t>molecules.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10638" name="Text Box 14"/>
          <p:cNvSpPr txBox="1">
            <a:spLocks noChangeArrowheads="1"/>
          </p:cNvSpPr>
          <p:nvPr/>
        </p:nvSpPr>
        <p:spPr bwMode="auto">
          <a:xfrm>
            <a:off x="2103438" y="0"/>
            <a:ext cx="4910137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Debye Model (cont.)</a:t>
            </a:r>
          </a:p>
        </p:txBody>
      </p:sp>
      <p:sp>
        <p:nvSpPr>
          <p:cNvPr id="6153" name="Text Box 15"/>
          <p:cNvSpPr txBox="1">
            <a:spLocks noChangeArrowheads="1"/>
          </p:cNvSpPr>
          <p:nvPr/>
        </p:nvSpPr>
        <p:spPr bwMode="auto">
          <a:xfrm>
            <a:off x="2101850" y="3846513"/>
            <a:ext cx="1003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Denote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C59E67-EAD7-445C-B30E-6F3DEB75A39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641350" y="1522413"/>
            <a:ext cx="30607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Also, for a linear material,</a:t>
            </a:r>
          </a:p>
        </p:txBody>
      </p:sp>
      <p:sp>
        <p:nvSpPr>
          <p:cNvPr id="7175" name="Text Box 4"/>
          <p:cNvSpPr txBox="1">
            <a:spLocks noChangeArrowheads="1"/>
          </p:cNvSpPr>
          <p:nvPr/>
        </p:nvSpPr>
        <p:spPr bwMode="auto">
          <a:xfrm>
            <a:off x="1725613" y="2902630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7170" name="Object 8"/>
          <p:cNvGraphicFramePr>
            <a:graphicFrameLocks noChangeAspect="1"/>
          </p:cNvGraphicFramePr>
          <p:nvPr/>
        </p:nvGraphicFramePr>
        <p:xfrm>
          <a:off x="3883025" y="1379538"/>
          <a:ext cx="2470150" cy="671512"/>
        </p:xfrm>
        <a:graphic>
          <a:graphicData uri="http://schemas.openxmlformats.org/presentationml/2006/ole">
            <p:oleObj spid="_x0000_s7170" name="Equation" r:id="rId4" imgW="888840" imgH="241200" progId="Equation.DSMT4">
              <p:embed/>
            </p:oleObj>
          </a:graphicData>
        </a:graphic>
      </p:graphicFrame>
      <p:graphicFrame>
        <p:nvGraphicFramePr>
          <p:cNvPr id="7171" name="Object 9"/>
          <p:cNvGraphicFramePr>
            <a:graphicFrameLocks noChangeAspect="1"/>
          </p:cNvGraphicFramePr>
          <p:nvPr/>
        </p:nvGraphicFramePr>
        <p:xfrm>
          <a:off x="2809875" y="2530475"/>
          <a:ext cx="3152775" cy="1158875"/>
        </p:xfrm>
        <a:graphic>
          <a:graphicData uri="http://schemas.openxmlformats.org/presentationml/2006/ole">
            <p:oleObj spid="_x0000_s7171" name="Equation" r:id="rId5" imgW="1244520" imgH="457200" progId="Equation.DSMT4">
              <p:embed/>
            </p:oleObj>
          </a:graphicData>
        </a:graphic>
      </p:graphicFrame>
      <p:sp>
        <p:nvSpPr>
          <p:cNvPr id="7176" name="Text Box 10"/>
          <p:cNvSpPr txBox="1">
            <a:spLocks noChangeArrowheads="1"/>
          </p:cNvSpPr>
          <p:nvPr/>
        </p:nvSpPr>
        <p:spPr bwMode="auto">
          <a:xfrm>
            <a:off x="554038" y="4505325"/>
            <a:ext cx="12842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Therefore</a:t>
            </a:r>
          </a:p>
        </p:txBody>
      </p:sp>
      <p:graphicFrame>
        <p:nvGraphicFramePr>
          <p:cNvPr id="7172" name="Object 11"/>
          <p:cNvGraphicFramePr>
            <a:graphicFrameLocks noChangeAspect="1"/>
          </p:cNvGraphicFramePr>
          <p:nvPr/>
        </p:nvGraphicFramePr>
        <p:xfrm>
          <a:off x="2093913" y="4076700"/>
          <a:ext cx="5387975" cy="1287463"/>
        </p:xfrm>
        <a:graphic>
          <a:graphicData uri="http://schemas.openxmlformats.org/presentationml/2006/ole">
            <p:oleObj spid="_x0000_s7172" name="Equation" r:id="rId6" imgW="2336760" imgH="558720" progId="Equation.DSMT4">
              <p:embed/>
            </p:oleObj>
          </a:graphicData>
        </a:graphic>
      </p:graphicFrame>
      <p:sp>
        <p:nvSpPr>
          <p:cNvPr id="7177" name="Text Box 12"/>
          <p:cNvSpPr txBox="1">
            <a:spLocks noChangeArrowheads="1"/>
          </p:cNvSpPr>
          <p:nvPr/>
        </p:nvSpPr>
        <p:spPr bwMode="auto">
          <a:xfrm>
            <a:off x="975178" y="5989415"/>
            <a:ext cx="1101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Assume</a:t>
            </a:r>
          </a:p>
        </p:txBody>
      </p:sp>
      <p:graphicFrame>
        <p:nvGraphicFramePr>
          <p:cNvPr id="7173" name="Object 13"/>
          <p:cNvGraphicFramePr>
            <a:graphicFrameLocks noChangeAspect="1"/>
          </p:cNvGraphicFramePr>
          <p:nvPr/>
        </p:nvGraphicFramePr>
        <p:xfrm>
          <a:off x="2156278" y="5892578"/>
          <a:ext cx="1427163" cy="496887"/>
        </p:xfrm>
        <a:graphic>
          <a:graphicData uri="http://schemas.openxmlformats.org/presentationml/2006/ole">
            <p:oleObj spid="_x0000_s7173" name="Equation" r:id="rId7" imgW="583920" imgH="203040" progId="Equation.DSMT4">
              <p:embed/>
            </p:oleObj>
          </a:graphicData>
        </a:graphic>
      </p:graphicFrame>
      <p:sp>
        <p:nvSpPr>
          <p:cNvPr id="7178" name="Text Box 14"/>
          <p:cNvSpPr txBox="1">
            <a:spLocks noChangeArrowheads="1"/>
          </p:cNvSpPr>
          <p:nvPr/>
        </p:nvSpPr>
        <p:spPr bwMode="auto">
          <a:xfrm>
            <a:off x="3940629" y="5744483"/>
            <a:ext cx="4909230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(The frequency is fairly low relative to molecular </a:t>
            </a:r>
            <a:r>
              <a:rPr lang="en-US" sz="1600" dirty="0" smtClean="0">
                <a:solidFill>
                  <a:schemeClr val="bg1"/>
                </a:solidFill>
              </a:rPr>
              <a:t>resonance frequencies. That is, the frequency is at </a:t>
            </a:r>
            <a:r>
              <a:rPr lang="en-US" sz="1600" dirty="0">
                <a:solidFill>
                  <a:schemeClr val="bg1"/>
                </a:solidFill>
              </a:rPr>
              <a:t>millimeter wave </a:t>
            </a:r>
            <a:r>
              <a:rPr lang="en-US" sz="1600" dirty="0" smtClean="0">
                <a:solidFill>
                  <a:schemeClr val="bg1"/>
                </a:solidFill>
              </a:rPr>
              <a:t>frequency </a:t>
            </a:r>
            <a:r>
              <a:rPr lang="en-US" sz="1600" dirty="0">
                <a:solidFill>
                  <a:schemeClr val="bg1"/>
                </a:solidFill>
              </a:rPr>
              <a:t>and </a:t>
            </a:r>
            <a:r>
              <a:rPr lang="en-US" sz="1600" dirty="0" smtClean="0">
                <a:solidFill>
                  <a:schemeClr val="bg1"/>
                </a:solidFill>
              </a:rPr>
              <a:t>below.)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11663" name="Text Box 15"/>
          <p:cNvSpPr txBox="1">
            <a:spLocks noChangeArrowheads="1"/>
          </p:cNvSpPr>
          <p:nvPr/>
        </p:nvSpPr>
        <p:spPr bwMode="auto">
          <a:xfrm>
            <a:off x="2016125" y="0"/>
            <a:ext cx="491013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Debye Model (cont.)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C59E67-EAD7-445C-B30E-6F3DEB75A39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12466</TotalTime>
  <Words>1235</Words>
  <Application>Microsoft Office PowerPoint</Application>
  <PresentationFormat>On-screen Show (4:3)</PresentationFormat>
  <Paragraphs>314</Paragraphs>
  <Slides>42</Slides>
  <Notes>42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Handscript SF</vt:lpstr>
      <vt:lpstr>Times New Roman</vt:lpstr>
      <vt:lpstr>Symbol</vt:lpstr>
      <vt:lpstr>Wingdings</vt:lpstr>
      <vt:lpstr>Soaring</vt:lpstr>
      <vt:lpstr>Equation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Reviewer</cp:lastModifiedBy>
  <cp:revision>1049</cp:revision>
  <cp:lastPrinted>1999-08-25T18:07:04Z</cp:lastPrinted>
  <dcterms:created xsi:type="dcterms:W3CDTF">1999-08-24T13:57:19Z</dcterms:created>
  <dcterms:modified xsi:type="dcterms:W3CDTF">2016-09-13T01:51:44Z</dcterms:modified>
</cp:coreProperties>
</file>