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55" r:id="rId1"/>
  </p:sldMasterIdLst>
  <p:notesMasterIdLst>
    <p:notesMasterId r:id="rId14"/>
  </p:notesMasterIdLst>
  <p:handoutMasterIdLst>
    <p:handoutMasterId r:id="rId15"/>
  </p:handoutMasterIdLst>
  <p:sldIdLst>
    <p:sldId id="276" r:id="rId2"/>
    <p:sldId id="312" r:id="rId3"/>
    <p:sldId id="313" r:id="rId4"/>
    <p:sldId id="314" r:id="rId5"/>
    <p:sldId id="319" r:id="rId6"/>
    <p:sldId id="322" r:id="rId7"/>
    <p:sldId id="315" r:id="rId8"/>
    <p:sldId id="316" r:id="rId9"/>
    <p:sldId id="317" r:id="rId10"/>
    <p:sldId id="318" r:id="rId11"/>
    <p:sldId id="321" r:id="rId12"/>
    <p:sldId id="320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FF"/>
    <a:srgbClr val="33CC33"/>
    <a:srgbClr val="FF9933"/>
    <a:srgbClr val="0000CC"/>
    <a:srgbClr val="6699FF"/>
    <a:srgbClr val="969696"/>
    <a:srgbClr val="99FFCC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4621" autoAdjust="0"/>
    <p:restoredTop sz="94667" autoAdjust="0"/>
  </p:normalViewPr>
  <p:slideViewPr>
    <p:cSldViewPr snapToGrid="0">
      <p:cViewPr>
        <p:scale>
          <a:sx n="75" d="100"/>
          <a:sy n="75" d="100"/>
        </p:scale>
        <p:origin x="-2010" y="-366"/>
      </p:cViewPr>
      <p:guideLst>
        <p:guide orient="horz" pos="2159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FBD7D9D-2736-4965-B84E-3129C7F07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22AC351B-056E-4462-9DAD-4FC971FC2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AA9529-B903-446C-816E-A04064B9A93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549DE-E024-42F8-AF32-339C35A5CB9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549DE-E024-42F8-AF32-339C35A5CB9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549DE-E024-42F8-AF32-339C35A5CB9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ABC7A-F5E5-4C77-BA81-E6A1127F245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E6E88A-3D88-4C57-A7B6-2F76215569C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05CDFC-5959-47A7-9F70-A1C45B75979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0DC100-7C52-4527-8441-BADB82D2471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549DE-E024-42F8-AF32-339C35A5CB9C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2BF2A1-0FC2-4DC1-AFA2-679A7F7AC93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47314F-2C38-4E34-88B7-99060093956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C4713B-6B21-41BB-9634-38FC7FD505E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pitchFamily="34" charset="0"/>
              </a:endParaRPr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3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279775" y="2411413"/>
            <a:ext cx="2765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00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000">
                <a:solidFill>
                  <a:schemeClr val="bg2"/>
                </a:solidFill>
              </a:rPr>
              <a:t>Dept. of ECE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44730" y="1827213"/>
            <a:ext cx="1484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2"/>
                </a:solidFill>
              </a:rPr>
              <a:t>Fall </a:t>
            </a:r>
            <a:r>
              <a:rPr lang="en-US" sz="2400" b="1" dirty="0" smtClean="0">
                <a:solidFill>
                  <a:schemeClr val="bg2"/>
                </a:solidFill>
              </a:rPr>
              <a:t>2016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105400" y="4724400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</a:rPr>
              <a:t>Notes 5</a:t>
            </a:r>
          </a:p>
        </p:txBody>
      </p:sp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ECE 6340 </a:t>
            </a:r>
          </a:p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Intermediate EM Waves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9" name="Picture 8" descr="E:\My Documents\Classes\6340\Images\Maxwell cup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3569" y="3881169"/>
            <a:ext cx="2651662" cy="2651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14563" y="1285240"/>
            <a:ext cx="396398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Summary of final radiation picture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381125" y="5551488"/>
            <a:ext cx="6083300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hlink"/>
                </a:solidFill>
              </a:rPr>
              <a:t>Radiation from electric current in free space</a:t>
            </a:r>
          </a:p>
          <a:p>
            <a:pPr algn="ctr"/>
            <a:r>
              <a:rPr lang="en-US" sz="2000" dirty="0">
                <a:solidFill>
                  <a:schemeClr val="bg2"/>
                </a:solidFill>
              </a:rPr>
              <a:t>(discussed later in the semester)</a:t>
            </a:r>
          </a:p>
        </p:txBody>
      </p:sp>
      <p:sp>
        <p:nvSpPr>
          <p:cNvPr id="8197" name="Text Box 26"/>
          <p:cNvSpPr txBox="1">
            <a:spLocks noChangeArrowheads="1"/>
          </p:cNvSpPr>
          <p:nvPr/>
        </p:nvSpPr>
        <p:spPr bwMode="auto">
          <a:xfrm>
            <a:off x="6042025" y="2792413"/>
            <a:ext cx="170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Electric current</a:t>
            </a:r>
          </a:p>
        </p:txBody>
      </p:sp>
      <p:graphicFrame>
        <p:nvGraphicFramePr>
          <p:cNvPr id="8194" name="Object 27"/>
          <p:cNvGraphicFramePr>
            <a:graphicFrameLocks noChangeAspect="1"/>
          </p:cNvGraphicFramePr>
          <p:nvPr/>
        </p:nvGraphicFramePr>
        <p:xfrm>
          <a:off x="5915025" y="3173413"/>
          <a:ext cx="1947863" cy="509587"/>
        </p:xfrm>
        <a:graphic>
          <a:graphicData uri="http://schemas.openxmlformats.org/presentationml/2006/ole">
            <p:oleObj spid="_x0000_s8194" name="Equation" r:id="rId4" imgW="1066680" imgH="279360" progId="Equation.DSMT4">
              <p:embed/>
            </p:oleObj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2286000" y="2527300"/>
            <a:ext cx="2451100" cy="2209800"/>
            <a:chOff x="2286000" y="2527300"/>
            <a:chExt cx="2451100" cy="2209800"/>
          </a:xfrm>
        </p:grpSpPr>
        <p:grpSp>
          <p:nvGrpSpPr>
            <p:cNvPr id="8198" name="Group 22"/>
            <p:cNvGrpSpPr>
              <a:grpSpLocks/>
            </p:cNvGrpSpPr>
            <p:nvPr/>
          </p:nvGrpSpPr>
          <p:grpSpPr bwMode="auto">
            <a:xfrm>
              <a:off x="3498850" y="3178175"/>
              <a:ext cx="249238" cy="249238"/>
              <a:chOff x="4284" y="1642"/>
              <a:chExt cx="157" cy="157"/>
            </a:xfrm>
          </p:grpSpPr>
          <p:sp>
            <p:nvSpPr>
              <p:cNvPr id="8215" name="Oval 23"/>
              <p:cNvSpPr>
                <a:spLocks noChangeArrowheads="1"/>
              </p:cNvSpPr>
              <p:nvPr/>
            </p:nvSpPr>
            <p:spPr bwMode="auto">
              <a:xfrm>
                <a:off x="4284" y="1642"/>
                <a:ext cx="157" cy="157"/>
              </a:xfrm>
              <a:prstGeom prst="ellipse">
                <a:avLst/>
              </a:prstGeom>
              <a:solidFill>
                <a:srgbClr val="0066FF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6" name="Line 24"/>
              <p:cNvSpPr>
                <a:spLocks noChangeShapeType="1"/>
              </p:cNvSpPr>
              <p:nvPr/>
            </p:nvSpPr>
            <p:spPr bwMode="auto">
              <a:xfrm>
                <a:off x="4301" y="166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17" name="Line 25"/>
              <p:cNvSpPr>
                <a:spLocks noChangeShapeType="1"/>
              </p:cNvSpPr>
              <p:nvPr/>
            </p:nvSpPr>
            <p:spPr bwMode="auto">
              <a:xfrm flipH="1">
                <a:off x="4303" y="166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8199" name="Line 28"/>
            <p:cNvSpPr>
              <a:spLocks noChangeShapeType="1"/>
            </p:cNvSpPr>
            <p:nvPr/>
          </p:nvSpPr>
          <p:spPr bwMode="auto">
            <a:xfrm flipH="1">
              <a:off x="3606800" y="2527300"/>
              <a:ext cx="12700" cy="220980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8200" name="Group 29"/>
            <p:cNvGrpSpPr>
              <a:grpSpLocks/>
            </p:cNvGrpSpPr>
            <p:nvPr/>
          </p:nvGrpSpPr>
          <p:grpSpPr bwMode="auto">
            <a:xfrm>
              <a:off x="3486150" y="3495675"/>
              <a:ext cx="249238" cy="249238"/>
              <a:chOff x="4284" y="1642"/>
              <a:chExt cx="157" cy="157"/>
            </a:xfrm>
          </p:grpSpPr>
          <p:sp>
            <p:nvSpPr>
              <p:cNvPr id="8212" name="Oval 30"/>
              <p:cNvSpPr>
                <a:spLocks noChangeArrowheads="1"/>
              </p:cNvSpPr>
              <p:nvPr/>
            </p:nvSpPr>
            <p:spPr bwMode="auto">
              <a:xfrm>
                <a:off x="4284" y="1642"/>
                <a:ext cx="157" cy="157"/>
              </a:xfrm>
              <a:prstGeom prst="ellipse">
                <a:avLst/>
              </a:prstGeom>
              <a:solidFill>
                <a:srgbClr val="0066FF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3" name="Line 31"/>
              <p:cNvSpPr>
                <a:spLocks noChangeShapeType="1"/>
              </p:cNvSpPr>
              <p:nvPr/>
            </p:nvSpPr>
            <p:spPr bwMode="auto">
              <a:xfrm>
                <a:off x="4301" y="166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14" name="Line 32"/>
              <p:cNvSpPr>
                <a:spLocks noChangeShapeType="1"/>
              </p:cNvSpPr>
              <p:nvPr/>
            </p:nvSpPr>
            <p:spPr bwMode="auto">
              <a:xfrm flipH="1">
                <a:off x="4303" y="166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201" name="Group 33"/>
            <p:cNvGrpSpPr>
              <a:grpSpLocks/>
            </p:cNvGrpSpPr>
            <p:nvPr/>
          </p:nvGrpSpPr>
          <p:grpSpPr bwMode="auto">
            <a:xfrm>
              <a:off x="3486150" y="3787775"/>
              <a:ext cx="249238" cy="249238"/>
              <a:chOff x="4284" y="1642"/>
              <a:chExt cx="157" cy="157"/>
            </a:xfrm>
          </p:grpSpPr>
          <p:sp>
            <p:nvSpPr>
              <p:cNvPr id="8209" name="Oval 34"/>
              <p:cNvSpPr>
                <a:spLocks noChangeArrowheads="1"/>
              </p:cNvSpPr>
              <p:nvPr/>
            </p:nvSpPr>
            <p:spPr bwMode="auto">
              <a:xfrm>
                <a:off x="4284" y="1642"/>
                <a:ext cx="157" cy="157"/>
              </a:xfrm>
              <a:prstGeom prst="ellipse">
                <a:avLst/>
              </a:prstGeom>
              <a:solidFill>
                <a:srgbClr val="0066FF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0" name="Line 35"/>
              <p:cNvSpPr>
                <a:spLocks noChangeShapeType="1"/>
              </p:cNvSpPr>
              <p:nvPr/>
            </p:nvSpPr>
            <p:spPr bwMode="auto">
              <a:xfrm>
                <a:off x="4301" y="166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8211" name="Line 36"/>
              <p:cNvSpPr>
                <a:spLocks noChangeShapeType="1"/>
              </p:cNvSpPr>
              <p:nvPr/>
            </p:nvSpPr>
            <p:spPr bwMode="auto">
              <a:xfrm flipH="1">
                <a:off x="4303" y="166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8202" name="AutoShape 37"/>
            <p:cNvSpPr>
              <a:spLocks noChangeArrowheads="1"/>
            </p:cNvSpPr>
            <p:nvPr/>
          </p:nvSpPr>
          <p:spPr bwMode="auto">
            <a:xfrm rot="-1265769">
              <a:off x="3937000" y="2870200"/>
              <a:ext cx="660400" cy="88900"/>
            </a:xfrm>
            <a:custGeom>
              <a:avLst/>
              <a:gdLst>
                <a:gd name="T0" fmla="*/ 15143337 w 21600"/>
                <a:gd name="T1" fmla="*/ 0 h 21600"/>
                <a:gd name="T2" fmla="*/ 0 w 21600"/>
                <a:gd name="T3" fmla="*/ 182945 h 21600"/>
                <a:gd name="T4" fmla="*/ 15143337 w 21600"/>
                <a:gd name="T5" fmla="*/ 365889 h 21600"/>
                <a:gd name="T6" fmla="*/ 20191119 w 21600"/>
                <a:gd name="T7" fmla="*/ 182945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3" name="AutoShape 38"/>
            <p:cNvSpPr>
              <a:spLocks noChangeArrowheads="1"/>
            </p:cNvSpPr>
            <p:nvPr/>
          </p:nvSpPr>
          <p:spPr bwMode="auto">
            <a:xfrm rot="1265769" flipV="1">
              <a:off x="3873500" y="4483100"/>
              <a:ext cx="660400" cy="88900"/>
            </a:xfrm>
            <a:custGeom>
              <a:avLst/>
              <a:gdLst>
                <a:gd name="T0" fmla="*/ 15143337 w 21600"/>
                <a:gd name="T1" fmla="*/ 0 h 21600"/>
                <a:gd name="T2" fmla="*/ 0 w 21600"/>
                <a:gd name="T3" fmla="*/ 182945 h 21600"/>
                <a:gd name="T4" fmla="*/ 15143337 w 21600"/>
                <a:gd name="T5" fmla="*/ 365889 h 21600"/>
                <a:gd name="T6" fmla="*/ 20191119 w 21600"/>
                <a:gd name="T7" fmla="*/ 182945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4" name="AutoShape 39"/>
            <p:cNvSpPr>
              <a:spLocks noChangeArrowheads="1"/>
            </p:cNvSpPr>
            <p:nvPr/>
          </p:nvSpPr>
          <p:spPr bwMode="auto">
            <a:xfrm rot="-1265769" flipH="1" flipV="1">
              <a:off x="2578100" y="4483100"/>
              <a:ext cx="660400" cy="88900"/>
            </a:xfrm>
            <a:custGeom>
              <a:avLst/>
              <a:gdLst>
                <a:gd name="T0" fmla="*/ 15143337 w 21600"/>
                <a:gd name="T1" fmla="*/ 0 h 21600"/>
                <a:gd name="T2" fmla="*/ 0 w 21600"/>
                <a:gd name="T3" fmla="*/ 182945 h 21600"/>
                <a:gd name="T4" fmla="*/ 15143337 w 21600"/>
                <a:gd name="T5" fmla="*/ 365889 h 21600"/>
                <a:gd name="T6" fmla="*/ 20191119 w 21600"/>
                <a:gd name="T7" fmla="*/ 182945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5" name="AutoShape 40"/>
            <p:cNvSpPr>
              <a:spLocks noChangeArrowheads="1"/>
            </p:cNvSpPr>
            <p:nvPr/>
          </p:nvSpPr>
          <p:spPr bwMode="auto">
            <a:xfrm rot="1265769" flipH="1">
              <a:off x="2603500" y="2870200"/>
              <a:ext cx="660400" cy="88900"/>
            </a:xfrm>
            <a:custGeom>
              <a:avLst/>
              <a:gdLst>
                <a:gd name="T0" fmla="*/ 15143337 w 21600"/>
                <a:gd name="T1" fmla="*/ 0 h 21600"/>
                <a:gd name="T2" fmla="*/ 0 w 21600"/>
                <a:gd name="T3" fmla="*/ 182945 h 21600"/>
                <a:gd name="T4" fmla="*/ 15143337 w 21600"/>
                <a:gd name="T5" fmla="*/ 365889 h 21600"/>
                <a:gd name="T6" fmla="*/ 20191119 w 21600"/>
                <a:gd name="T7" fmla="*/ 182945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AutoShape 41"/>
            <p:cNvSpPr>
              <a:spLocks noChangeArrowheads="1"/>
            </p:cNvSpPr>
            <p:nvPr/>
          </p:nvSpPr>
          <p:spPr bwMode="auto">
            <a:xfrm flipH="1">
              <a:off x="2286000" y="3683000"/>
              <a:ext cx="571500" cy="88900"/>
            </a:xfrm>
            <a:custGeom>
              <a:avLst/>
              <a:gdLst>
                <a:gd name="T0" fmla="*/ 11340702 w 21600"/>
                <a:gd name="T1" fmla="*/ 0 h 21600"/>
                <a:gd name="T2" fmla="*/ 0 w 21600"/>
                <a:gd name="T3" fmla="*/ 182945 h 21600"/>
                <a:gd name="T4" fmla="*/ 11340702 w 21600"/>
                <a:gd name="T5" fmla="*/ 365889 h 21600"/>
                <a:gd name="T6" fmla="*/ 15120939 w 21600"/>
                <a:gd name="T7" fmla="*/ 182945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AutoShape 42"/>
            <p:cNvSpPr>
              <a:spLocks noChangeArrowheads="1"/>
            </p:cNvSpPr>
            <p:nvPr/>
          </p:nvSpPr>
          <p:spPr bwMode="auto">
            <a:xfrm>
              <a:off x="4165600" y="3657600"/>
              <a:ext cx="571500" cy="88900"/>
            </a:xfrm>
            <a:custGeom>
              <a:avLst/>
              <a:gdLst>
                <a:gd name="T0" fmla="*/ 11340702 w 21600"/>
                <a:gd name="T1" fmla="*/ 0 h 21600"/>
                <a:gd name="T2" fmla="*/ 0 w 21600"/>
                <a:gd name="T3" fmla="*/ 182945 h 21600"/>
                <a:gd name="T4" fmla="*/ 11340702 w 21600"/>
                <a:gd name="T5" fmla="*/ 365889 h 21600"/>
                <a:gd name="T6" fmla="*/ 15120939 w 21600"/>
                <a:gd name="T7" fmla="*/ 182945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5400 h 21600"/>
                <a:gd name="T14" fmla="*/ 18900 w 21600"/>
                <a:gd name="T15" fmla="*/ 162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2172" name="Text Box 44"/>
          <p:cNvSpPr txBox="1">
            <a:spLocks noChangeArrowheads="1"/>
          </p:cNvSpPr>
          <p:nvPr/>
        </p:nvSpPr>
        <p:spPr bwMode="auto">
          <a:xfrm>
            <a:off x="1091565" y="0"/>
            <a:ext cx="6732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Magnetic Current (cont.)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679383" y="850900"/>
            <a:ext cx="327846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3D view of original problem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32172" name="Text Box 44"/>
          <p:cNvSpPr txBox="1">
            <a:spLocks noChangeArrowheads="1"/>
          </p:cNvSpPr>
          <p:nvPr/>
        </p:nvSpPr>
        <p:spPr bwMode="auto">
          <a:xfrm>
            <a:off x="1091565" y="0"/>
            <a:ext cx="6732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Magnetic Current (cont.)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pSp>
        <p:nvGrpSpPr>
          <p:cNvPr id="31" name="Group 30"/>
          <p:cNvGrpSpPr/>
          <p:nvPr/>
        </p:nvGrpSpPr>
        <p:grpSpPr>
          <a:xfrm>
            <a:off x="1077913" y="1397000"/>
            <a:ext cx="7286625" cy="4457551"/>
            <a:chOff x="1293813" y="520700"/>
            <a:chExt cx="7286625" cy="4457551"/>
          </a:xfrm>
        </p:grpSpPr>
        <p:sp>
          <p:nvSpPr>
            <p:cNvPr id="47" name="AutoShape 17"/>
            <p:cNvSpPr>
              <a:spLocks noChangeArrowheads="1"/>
            </p:cNvSpPr>
            <p:nvPr/>
          </p:nvSpPr>
          <p:spPr bwMode="auto">
            <a:xfrm>
              <a:off x="3530010" y="2058839"/>
              <a:ext cx="2002578" cy="2919412"/>
            </a:xfrm>
            <a:prstGeom prst="cube">
              <a:avLst>
                <a:gd name="adj" fmla="val 54963"/>
              </a:avLst>
            </a:prstGeom>
            <a:solidFill>
              <a:srgbClr val="FF99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6"/>
            <p:cNvSpPr txBox="1">
              <a:spLocks noChangeArrowheads="1"/>
            </p:cNvSpPr>
            <p:nvPr/>
          </p:nvSpPr>
          <p:spPr bwMode="auto">
            <a:xfrm>
              <a:off x="7867650" y="2349500"/>
              <a:ext cx="7127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</a:t>
              </a:r>
            </a:p>
          </p:txBody>
        </p:sp>
        <p:sp>
          <p:nvSpPr>
            <p:cNvPr id="49" name="Text Box 10"/>
            <p:cNvSpPr txBox="1">
              <a:spLocks noChangeArrowheads="1"/>
            </p:cNvSpPr>
            <p:nvPr/>
          </p:nvSpPr>
          <p:spPr bwMode="auto">
            <a:xfrm>
              <a:off x="4403725" y="520700"/>
              <a:ext cx="7127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50" name="Line 11"/>
            <p:cNvSpPr>
              <a:spLocks noChangeShapeType="1"/>
            </p:cNvSpPr>
            <p:nvPr/>
          </p:nvSpPr>
          <p:spPr bwMode="auto">
            <a:xfrm flipV="1">
              <a:off x="4530725" y="2311400"/>
              <a:ext cx="66992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Text Box 14"/>
            <p:cNvSpPr txBox="1">
              <a:spLocks noChangeArrowheads="1"/>
            </p:cNvSpPr>
            <p:nvPr/>
          </p:nvSpPr>
          <p:spPr bwMode="auto">
            <a:xfrm>
              <a:off x="2533650" y="4244975"/>
              <a:ext cx="7127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52" name="Line 19"/>
            <p:cNvSpPr>
              <a:spLocks noChangeShapeType="1"/>
            </p:cNvSpPr>
            <p:nvPr/>
          </p:nvSpPr>
          <p:spPr bwMode="auto">
            <a:xfrm flipV="1">
              <a:off x="3943350" y="2882900"/>
              <a:ext cx="66992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AutoShape 2"/>
            <p:cNvSpPr>
              <a:spLocks noChangeArrowheads="1"/>
            </p:cNvSpPr>
            <p:nvPr/>
          </p:nvSpPr>
          <p:spPr bwMode="auto">
            <a:xfrm>
              <a:off x="1293813" y="1733271"/>
              <a:ext cx="6472237" cy="1803400"/>
            </a:xfrm>
            <a:prstGeom prst="parallelogram">
              <a:avLst>
                <a:gd name="adj" fmla="val 96485"/>
              </a:avLst>
            </a:prstGeom>
            <a:solidFill>
              <a:srgbClr val="FF9900">
                <a:alpha val="50000"/>
              </a:srgbClr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AutoShape 7"/>
            <p:cNvSpPr>
              <a:spLocks noChangeArrowheads="1"/>
            </p:cNvSpPr>
            <p:nvPr/>
          </p:nvSpPr>
          <p:spPr bwMode="auto">
            <a:xfrm>
              <a:off x="3533318" y="2064641"/>
              <a:ext cx="1993275" cy="1088134"/>
            </a:xfrm>
            <a:prstGeom prst="parallelogram">
              <a:avLst>
                <a:gd name="adj" fmla="val 101229"/>
              </a:avLst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 Box 20"/>
            <p:cNvSpPr txBox="1">
              <a:spLocks noChangeArrowheads="1"/>
            </p:cNvSpPr>
            <p:nvPr/>
          </p:nvSpPr>
          <p:spPr bwMode="auto">
            <a:xfrm>
              <a:off x="3556000" y="2343150"/>
              <a:ext cx="7127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56" name="Text Box 21"/>
            <p:cNvSpPr txBox="1">
              <a:spLocks noChangeArrowheads="1"/>
            </p:cNvSpPr>
            <p:nvPr/>
          </p:nvSpPr>
          <p:spPr bwMode="auto">
            <a:xfrm>
              <a:off x="4843463" y="1703388"/>
              <a:ext cx="71278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57" name="Line 9"/>
            <p:cNvSpPr>
              <a:spLocks noChangeShapeType="1"/>
            </p:cNvSpPr>
            <p:nvPr/>
          </p:nvSpPr>
          <p:spPr bwMode="auto">
            <a:xfrm flipV="1">
              <a:off x="4543295" y="2572377"/>
              <a:ext cx="3259249" cy="244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Line 13"/>
            <p:cNvSpPr>
              <a:spLocks noChangeShapeType="1"/>
            </p:cNvSpPr>
            <p:nvPr/>
          </p:nvSpPr>
          <p:spPr bwMode="auto">
            <a:xfrm flipH="1">
              <a:off x="2841625" y="2576513"/>
              <a:ext cx="1689100" cy="17160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Line 8"/>
            <p:cNvSpPr>
              <a:spLocks noChangeShapeType="1"/>
            </p:cNvSpPr>
            <p:nvPr/>
          </p:nvSpPr>
          <p:spPr bwMode="auto">
            <a:xfrm flipV="1">
              <a:off x="4530725" y="941614"/>
              <a:ext cx="0" cy="1635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" name="Text Box 5"/>
            <p:cNvSpPr txBox="1">
              <a:spLocks noChangeArrowheads="1"/>
            </p:cNvSpPr>
            <p:nvPr/>
          </p:nvSpPr>
          <p:spPr bwMode="auto">
            <a:xfrm>
              <a:off x="6323013" y="1846263"/>
              <a:ext cx="6540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PEC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600643" y="977900"/>
            <a:ext cx="3748142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3D view </a:t>
            </a:r>
            <a:r>
              <a:rPr lang="en-US" sz="2000" dirty="0">
                <a:solidFill>
                  <a:schemeClr val="bg1"/>
                </a:solidFill>
              </a:rPr>
              <a:t>of final radiation </a:t>
            </a:r>
            <a:r>
              <a:rPr lang="en-US" sz="2000" dirty="0" smtClean="0">
                <a:solidFill>
                  <a:schemeClr val="bg1"/>
                </a:solidFill>
              </a:rPr>
              <a:t>model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32172" name="Text Box 44"/>
          <p:cNvSpPr txBox="1">
            <a:spLocks noChangeArrowheads="1"/>
          </p:cNvSpPr>
          <p:nvPr/>
        </p:nvSpPr>
        <p:spPr bwMode="auto">
          <a:xfrm>
            <a:off x="1091565" y="0"/>
            <a:ext cx="6732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Magnetic Current (cont.)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358900" y="1684338"/>
            <a:ext cx="7073899" cy="3830637"/>
            <a:chOff x="1524000" y="947738"/>
            <a:chExt cx="7073899" cy="3830637"/>
          </a:xfrm>
        </p:grpSpPr>
        <p:sp>
          <p:nvSpPr>
            <p:cNvPr id="8197" name="Text Box 26"/>
            <p:cNvSpPr txBox="1">
              <a:spLocks noChangeArrowheads="1"/>
            </p:cNvSpPr>
            <p:nvPr/>
          </p:nvSpPr>
          <p:spPr bwMode="auto">
            <a:xfrm>
              <a:off x="6143624" y="2093913"/>
              <a:ext cx="2454275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Electric </a:t>
              </a:r>
              <a:r>
                <a:rPr lang="en-US" dirty="0" smtClean="0">
                  <a:solidFill>
                    <a:schemeClr val="bg2"/>
                  </a:solidFill>
                </a:rPr>
                <a:t>current sheet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graphicFrame>
          <p:nvGraphicFramePr>
            <p:cNvPr id="8194" name="Object 27"/>
            <p:cNvGraphicFramePr>
              <a:graphicFrameLocks noChangeAspect="1"/>
            </p:cNvGraphicFramePr>
            <p:nvPr/>
          </p:nvGraphicFramePr>
          <p:xfrm>
            <a:off x="5432425" y="3706813"/>
            <a:ext cx="1947863" cy="509587"/>
          </p:xfrm>
          <a:graphic>
            <a:graphicData uri="http://schemas.openxmlformats.org/presentationml/2006/ole">
              <p:oleObj spid="_x0000_s33794" name="Equation" r:id="rId4" imgW="1066680" imgH="279360" progId="Equation.DSMT4">
                <p:embed/>
              </p:oleObj>
            </a:graphicData>
          </a:graphic>
        </p:graphicFrame>
        <p:grpSp>
          <p:nvGrpSpPr>
            <p:cNvPr id="27" name="Group 32"/>
            <p:cNvGrpSpPr>
              <a:grpSpLocks/>
            </p:cNvGrpSpPr>
            <p:nvPr/>
          </p:nvGrpSpPr>
          <p:grpSpPr bwMode="auto">
            <a:xfrm>
              <a:off x="1524000" y="947738"/>
              <a:ext cx="6481763" cy="3830637"/>
              <a:chOff x="528" y="581"/>
              <a:chExt cx="4083" cy="2413"/>
            </a:xfrm>
          </p:grpSpPr>
          <p:sp>
            <p:nvSpPr>
              <p:cNvPr id="28" name="Line 5"/>
              <p:cNvSpPr>
                <a:spLocks noChangeShapeType="1"/>
              </p:cNvSpPr>
              <p:nvPr/>
            </p:nvSpPr>
            <p:spPr bwMode="auto">
              <a:xfrm>
                <a:off x="2513" y="1987"/>
                <a:ext cx="1878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9" name="Line 6"/>
              <p:cNvSpPr>
                <a:spLocks noChangeShapeType="1"/>
              </p:cNvSpPr>
              <p:nvPr/>
            </p:nvSpPr>
            <p:spPr bwMode="auto">
              <a:xfrm flipH="1" flipV="1">
                <a:off x="2513" y="826"/>
                <a:ext cx="0" cy="116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30" name="Line 4"/>
              <p:cNvSpPr>
                <a:spLocks noChangeShapeType="1"/>
              </p:cNvSpPr>
              <p:nvPr/>
            </p:nvSpPr>
            <p:spPr bwMode="auto">
              <a:xfrm flipH="1">
                <a:off x="752" y="1987"/>
                <a:ext cx="1753" cy="861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>
                  <a:latin typeface="+mn-lt"/>
                </a:endParaRPr>
              </a:p>
            </p:txBody>
          </p:sp>
          <p:grpSp>
            <p:nvGrpSpPr>
              <p:cNvPr id="31" name="Group 31"/>
              <p:cNvGrpSpPr>
                <a:grpSpLocks/>
              </p:cNvGrpSpPr>
              <p:nvPr/>
            </p:nvGrpSpPr>
            <p:grpSpPr bwMode="auto">
              <a:xfrm>
                <a:off x="1512" y="1642"/>
                <a:ext cx="2080" cy="1027"/>
                <a:chOff x="1176" y="1674"/>
                <a:chExt cx="2080" cy="1027"/>
              </a:xfrm>
            </p:grpSpPr>
            <p:sp>
              <p:nvSpPr>
                <p:cNvPr id="35" name="Freeform 8"/>
                <p:cNvSpPr>
                  <a:spLocks/>
                </p:cNvSpPr>
                <p:nvPr/>
              </p:nvSpPr>
              <p:spPr bwMode="auto">
                <a:xfrm>
                  <a:off x="1176" y="1682"/>
                  <a:ext cx="2080" cy="688"/>
                </a:xfrm>
                <a:custGeom>
                  <a:avLst/>
                  <a:gdLst>
                    <a:gd name="T0" fmla="*/ 1368 w 2080"/>
                    <a:gd name="T1" fmla="*/ 0 h 688"/>
                    <a:gd name="T2" fmla="*/ 0 w 2080"/>
                    <a:gd name="T3" fmla="*/ 688 h 688"/>
                    <a:gd name="T4" fmla="*/ 792 w 2080"/>
                    <a:gd name="T5" fmla="*/ 680 h 688"/>
                    <a:gd name="T6" fmla="*/ 2080 w 2080"/>
                    <a:gd name="T7" fmla="*/ 0 h 688"/>
                    <a:gd name="T8" fmla="*/ 1368 w 2080"/>
                    <a:gd name="T9" fmla="*/ 0 h 68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80"/>
                    <a:gd name="T16" fmla="*/ 0 h 688"/>
                    <a:gd name="T17" fmla="*/ 2080 w 2080"/>
                    <a:gd name="T18" fmla="*/ 688 h 68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80" h="688">
                      <a:moveTo>
                        <a:pt x="1368" y="0"/>
                      </a:moveTo>
                      <a:lnTo>
                        <a:pt x="0" y="688"/>
                      </a:lnTo>
                      <a:lnTo>
                        <a:pt x="792" y="680"/>
                      </a:lnTo>
                      <a:lnTo>
                        <a:pt x="2080" y="0"/>
                      </a:lnTo>
                      <a:lnTo>
                        <a:pt x="1368" y="0"/>
                      </a:lnTo>
                      <a:close/>
                    </a:path>
                  </a:pathLst>
                </a:custGeom>
                <a:noFill/>
                <a:ln w="28575" cap="flat" cmpd="sng">
                  <a:solidFill>
                    <a:schemeClr val="bg2"/>
                  </a:solidFill>
                  <a:prstDash val="dash"/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6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1576" y="1674"/>
                  <a:ext cx="1360" cy="688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7" name="Line 10"/>
                <p:cNvSpPr>
                  <a:spLocks noChangeShapeType="1"/>
                </p:cNvSpPr>
                <p:nvPr/>
              </p:nvSpPr>
              <p:spPr bwMode="auto">
                <a:xfrm flipH="1">
                  <a:off x="1360" y="1674"/>
                  <a:ext cx="1360" cy="688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8" name="Line 11"/>
                <p:cNvSpPr>
                  <a:spLocks noChangeShapeType="1"/>
                </p:cNvSpPr>
                <p:nvPr/>
              </p:nvSpPr>
              <p:spPr bwMode="auto">
                <a:xfrm flipH="1">
                  <a:off x="1760" y="1682"/>
                  <a:ext cx="1360" cy="688"/>
                </a:xfrm>
                <a:prstGeom prst="line">
                  <a:avLst/>
                </a:prstGeom>
                <a:noFill/>
                <a:ln w="28575">
                  <a:solidFill>
                    <a:schemeClr val="bg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39" name="AutoShape 12"/>
                <p:cNvSpPr>
                  <a:spLocks noChangeArrowheads="1"/>
                </p:cNvSpPr>
                <p:nvPr/>
              </p:nvSpPr>
              <p:spPr bwMode="auto">
                <a:xfrm rot="-7135854">
                  <a:off x="2150" y="2015"/>
                  <a:ext cx="64" cy="9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40" name="AutoShape 13"/>
                <p:cNvSpPr>
                  <a:spLocks noChangeArrowheads="1"/>
                </p:cNvSpPr>
                <p:nvPr/>
              </p:nvSpPr>
              <p:spPr bwMode="auto">
                <a:xfrm rot="-7135854">
                  <a:off x="2240" y="1951"/>
                  <a:ext cx="64" cy="9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41" name="AutoShape 14"/>
                <p:cNvSpPr>
                  <a:spLocks noChangeArrowheads="1"/>
                </p:cNvSpPr>
                <p:nvPr/>
              </p:nvSpPr>
              <p:spPr bwMode="auto">
                <a:xfrm rot="-7135854">
                  <a:off x="1937" y="2011"/>
                  <a:ext cx="64" cy="9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42" name="AutoShape 15"/>
                <p:cNvSpPr>
                  <a:spLocks noChangeArrowheads="1"/>
                </p:cNvSpPr>
                <p:nvPr/>
              </p:nvSpPr>
              <p:spPr bwMode="auto">
                <a:xfrm rot="-7135854">
                  <a:off x="2039" y="1955"/>
                  <a:ext cx="64" cy="9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43" name="AutoShape 16"/>
                <p:cNvSpPr>
                  <a:spLocks noChangeArrowheads="1"/>
                </p:cNvSpPr>
                <p:nvPr/>
              </p:nvSpPr>
              <p:spPr bwMode="auto">
                <a:xfrm rot="-7135854">
                  <a:off x="2358" y="2009"/>
                  <a:ext cx="64" cy="9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44" name="AutoShape 17"/>
                <p:cNvSpPr>
                  <a:spLocks noChangeArrowheads="1"/>
                </p:cNvSpPr>
                <p:nvPr/>
              </p:nvSpPr>
              <p:spPr bwMode="auto">
                <a:xfrm rot="-7135854">
                  <a:off x="2441" y="1951"/>
                  <a:ext cx="64" cy="9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bg1"/>
                </a:solidFill>
                <a:ln w="12700">
                  <a:solidFill>
                    <a:schemeClr val="bg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+mn-lt"/>
                  </a:endParaRPr>
                </a:p>
              </p:txBody>
            </p:sp>
            <p:sp>
              <p:nvSpPr>
                <p:cNvPr id="45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2622" y="2120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i="1">
                      <a:solidFill>
                        <a:schemeClr val="bg2"/>
                      </a:solidFill>
                      <a:latin typeface="+mn-lt"/>
                    </a:rPr>
                    <a:t>a</a:t>
                  </a:r>
                </a:p>
              </p:txBody>
            </p:sp>
            <p:sp>
              <p:nvSpPr>
                <p:cNvPr id="4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452" y="2451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2000" i="1">
                      <a:solidFill>
                        <a:schemeClr val="bg2"/>
                      </a:solidFill>
                      <a:latin typeface="+mn-lt"/>
                    </a:rPr>
                    <a:t>b</a:t>
                  </a:r>
                </a:p>
              </p:txBody>
            </p:sp>
          </p:grpSp>
          <p:sp>
            <p:nvSpPr>
              <p:cNvPr id="32" name="Text Box 20"/>
              <p:cNvSpPr txBox="1">
                <a:spLocks noChangeArrowheads="1"/>
              </p:cNvSpPr>
              <p:nvPr/>
            </p:nvSpPr>
            <p:spPr bwMode="auto">
              <a:xfrm>
                <a:off x="528" y="2744"/>
                <a:ext cx="18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+mn-lt"/>
                  </a:rPr>
                  <a:t>x</a:t>
                </a:r>
              </a:p>
            </p:txBody>
          </p:sp>
          <p:sp>
            <p:nvSpPr>
              <p:cNvPr id="33" name="Text Box 21"/>
              <p:cNvSpPr txBox="1">
                <a:spLocks noChangeArrowheads="1"/>
              </p:cNvSpPr>
              <p:nvPr/>
            </p:nvSpPr>
            <p:spPr bwMode="auto">
              <a:xfrm>
                <a:off x="4424" y="1845"/>
                <a:ext cx="187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1" dirty="0">
                    <a:solidFill>
                      <a:schemeClr val="bg2"/>
                    </a:solidFill>
                    <a:latin typeface="+mn-lt"/>
                  </a:rPr>
                  <a:t>y</a:t>
                </a:r>
              </a:p>
            </p:txBody>
          </p:sp>
          <p:sp>
            <p:nvSpPr>
              <p:cNvPr id="34" name="Text Box 22"/>
              <p:cNvSpPr txBox="1">
                <a:spLocks noChangeArrowheads="1"/>
              </p:cNvSpPr>
              <p:nvPr/>
            </p:nvSpPr>
            <p:spPr bwMode="auto">
              <a:xfrm>
                <a:off x="2427" y="581"/>
                <a:ext cx="178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1">
                    <a:solidFill>
                      <a:schemeClr val="bg2"/>
                    </a:solidFill>
                    <a:latin typeface="+mn-lt"/>
                  </a:rPr>
                  <a:t>z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Text Box 2"/>
          <p:cNvSpPr txBox="1">
            <a:spLocks noChangeArrowheads="1"/>
          </p:cNvSpPr>
          <p:nvPr/>
        </p:nvSpPr>
        <p:spPr bwMode="auto">
          <a:xfrm>
            <a:off x="1485900" y="0"/>
            <a:ext cx="59372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Magnetic Current</a:t>
            </a:r>
          </a:p>
        </p:txBody>
      </p:sp>
      <p:sp>
        <p:nvSpPr>
          <p:cNvPr id="1033" name="Text Box 81"/>
          <p:cNvSpPr txBox="1">
            <a:spLocks noChangeArrowheads="1"/>
          </p:cNvSpPr>
          <p:nvPr/>
        </p:nvSpPr>
        <p:spPr bwMode="auto">
          <a:xfrm>
            <a:off x="988060" y="919798"/>
            <a:ext cx="276562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Maxwell’s Equations:</a:t>
            </a:r>
          </a:p>
        </p:txBody>
      </p:sp>
      <p:graphicFrame>
        <p:nvGraphicFramePr>
          <p:cNvPr id="1026" name="Object 113"/>
          <p:cNvGraphicFramePr>
            <a:graphicFrameLocks noChangeAspect="1"/>
          </p:cNvGraphicFramePr>
          <p:nvPr/>
        </p:nvGraphicFramePr>
        <p:xfrm>
          <a:off x="1670050" y="1514475"/>
          <a:ext cx="1762125" cy="1589088"/>
        </p:xfrm>
        <a:graphic>
          <a:graphicData uri="http://schemas.openxmlformats.org/presentationml/2006/ole">
            <p:oleObj spid="_x0000_s1026" name="Equation" r:id="rId4" imgW="647640" imgH="583920" progId="Equation.DSMT4">
              <p:embed/>
            </p:oleObj>
          </a:graphicData>
        </a:graphic>
      </p:graphicFrame>
      <p:graphicFrame>
        <p:nvGraphicFramePr>
          <p:cNvPr id="1027" name="Object 114"/>
          <p:cNvGraphicFramePr>
            <a:graphicFrameLocks noChangeAspect="1"/>
          </p:cNvGraphicFramePr>
          <p:nvPr/>
        </p:nvGraphicFramePr>
        <p:xfrm>
          <a:off x="5121275" y="1322388"/>
          <a:ext cx="2574925" cy="1938337"/>
        </p:xfrm>
        <a:graphic>
          <a:graphicData uri="http://schemas.openxmlformats.org/presentationml/2006/ole">
            <p:oleObj spid="_x0000_s1027" name="Equation" r:id="rId5" imgW="1079280" imgH="812520" progId="Equation.DSMT4">
              <p:embed/>
            </p:oleObj>
          </a:graphicData>
        </a:graphic>
      </p:graphicFrame>
      <p:sp>
        <p:nvSpPr>
          <p:cNvPr id="1034" name="Line 115"/>
          <p:cNvSpPr>
            <a:spLocks noChangeShapeType="1"/>
          </p:cNvSpPr>
          <p:nvPr/>
        </p:nvSpPr>
        <p:spPr bwMode="auto">
          <a:xfrm flipV="1">
            <a:off x="3099118" y="3071495"/>
            <a:ext cx="1587" cy="23177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5" name="Line 116"/>
          <p:cNvSpPr>
            <a:spLocks noChangeShapeType="1"/>
          </p:cNvSpPr>
          <p:nvPr/>
        </p:nvSpPr>
        <p:spPr bwMode="auto">
          <a:xfrm flipV="1">
            <a:off x="6563043" y="3086100"/>
            <a:ext cx="1587" cy="230188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036" name="Text Box 117"/>
          <p:cNvSpPr txBox="1">
            <a:spLocks noChangeArrowheads="1"/>
          </p:cNvSpPr>
          <p:nvPr/>
        </p:nvSpPr>
        <p:spPr bwMode="auto">
          <a:xfrm>
            <a:off x="943928" y="3609340"/>
            <a:ext cx="438934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solidFill>
                  <a:schemeClr val="bg2"/>
                </a:solidFill>
              </a:rPr>
              <a:t>Missing</a:t>
            </a:r>
            <a:r>
              <a:rPr lang="en-US" sz="2000" dirty="0">
                <a:solidFill>
                  <a:schemeClr val="bg2"/>
                </a:solidFill>
              </a:rPr>
              <a:t> terms </a:t>
            </a:r>
            <a:r>
              <a:rPr lang="en-US" sz="2000" dirty="0" smtClean="0">
                <a:solidFill>
                  <a:schemeClr val="bg2"/>
                </a:solidFill>
              </a:rPr>
              <a:t>correspond </a:t>
            </a:r>
            <a:r>
              <a:rPr lang="en-US" sz="2000" dirty="0">
                <a:solidFill>
                  <a:schemeClr val="bg2"/>
                </a:solidFill>
              </a:rPr>
              <a:t>to         </a:t>
            </a:r>
            <a:r>
              <a:rPr lang="en-US" sz="2000" dirty="0" smtClean="0">
                <a:solidFill>
                  <a:schemeClr val="bg2"/>
                </a:solidFill>
              </a:rPr>
              <a:t>,  </a:t>
            </a:r>
            <a:endParaRPr lang="en-US" sz="2000" dirty="0">
              <a:solidFill>
                <a:schemeClr val="bg2"/>
              </a:solidFill>
            </a:endParaRPr>
          </a:p>
        </p:txBody>
      </p:sp>
      <p:graphicFrame>
        <p:nvGraphicFramePr>
          <p:cNvPr id="1028" name="Object 118"/>
          <p:cNvGraphicFramePr>
            <a:graphicFrameLocks noChangeAspect="1"/>
          </p:cNvGraphicFramePr>
          <p:nvPr/>
        </p:nvGraphicFramePr>
        <p:xfrm>
          <a:off x="4313873" y="3515359"/>
          <a:ext cx="504525" cy="564833"/>
        </p:xfrm>
        <a:graphic>
          <a:graphicData uri="http://schemas.openxmlformats.org/presentationml/2006/ole">
            <p:oleObj spid="_x0000_s1028" name="Equation" r:id="rId6" imgW="215640" imgH="241200" progId="Equation.DSMT4">
              <p:embed/>
            </p:oleObj>
          </a:graphicData>
        </a:graphic>
      </p:graphicFrame>
      <p:graphicFrame>
        <p:nvGraphicFramePr>
          <p:cNvPr id="1029" name="Object 119"/>
          <p:cNvGraphicFramePr>
            <a:graphicFrameLocks noChangeAspect="1"/>
          </p:cNvGraphicFramePr>
          <p:nvPr/>
        </p:nvGraphicFramePr>
        <p:xfrm>
          <a:off x="5028883" y="3583940"/>
          <a:ext cx="520065" cy="491490"/>
        </p:xfrm>
        <a:graphic>
          <a:graphicData uri="http://schemas.openxmlformats.org/presentationml/2006/ole">
            <p:oleObj spid="_x0000_s1029" name="Equation" r:id="rId7" imgW="228600" imgH="215640" progId="Equation.DSMT4">
              <p:embed/>
            </p:oleObj>
          </a:graphicData>
        </a:graphic>
      </p:graphicFrame>
      <p:grpSp>
        <p:nvGrpSpPr>
          <p:cNvPr id="1037" name="Group 36"/>
          <p:cNvGrpSpPr>
            <a:grpSpLocks/>
          </p:cNvGrpSpPr>
          <p:nvPr/>
        </p:nvGrpSpPr>
        <p:grpSpPr bwMode="auto">
          <a:xfrm>
            <a:off x="1689100" y="4403725"/>
            <a:ext cx="2432050" cy="2101850"/>
            <a:chOff x="1689100" y="4403725"/>
            <a:chExt cx="2432050" cy="2101850"/>
          </a:xfrm>
        </p:grpSpPr>
        <p:sp>
          <p:nvSpPr>
            <p:cNvPr id="1052" name="Oval 87"/>
            <p:cNvSpPr>
              <a:spLocks noChangeArrowheads="1"/>
            </p:cNvSpPr>
            <p:nvPr/>
          </p:nvSpPr>
          <p:spPr bwMode="auto">
            <a:xfrm>
              <a:off x="2505075" y="5207000"/>
              <a:ext cx="382588" cy="409575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Text Box 111"/>
            <p:cNvSpPr txBox="1">
              <a:spLocks noChangeArrowheads="1"/>
            </p:cNvSpPr>
            <p:nvPr/>
          </p:nvSpPr>
          <p:spPr bwMode="auto">
            <a:xfrm>
              <a:off x="2228850" y="5062538"/>
              <a:ext cx="311150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>
                  <a:latin typeface="Times New Roman" pitchFamily="18" charset="0"/>
                </a:rPr>
                <a:t>q</a:t>
              </a:r>
            </a:p>
          </p:txBody>
        </p:sp>
        <p:sp>
          <p:nvSpPr>
            <p:cNvPr id="1054" name="Line 121"/>
            <p:cNvSpPr>
              <a:spLocks noChangeShapeType="1"/>
            </p:cNvSpPr>
            <p:nvPr/>
          </p:nvSpPr>
          <p:spPr bwMode="auto">
            <a:xfrm>
              <a:off x="2700338" y="5864225"/>
              <a:ext cx="0" cy="64135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5" name="Line 122"/>
            <p:cNvSpPr>
              <a:spLocks noChangeShapeType="1"/>
            </p:cNvSpPr>
            <p:nvPr/>
          </p:nvSpPr>
          <p:spPr bwMode="auto">
            <a:xfrm flipV="1">
              <a:off x="2671763" y="4403725"/>
              <a:ext cx="0" cy="51911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6" name="Line 123"/>
            <p:cNvSpPr>
              <a:spLocks noChangeShapeType="1"/>
            </p:cNvSpPr>
            <p:nvPr/>
          </p:nvSpPr>
          <p:spPr bwMode="auto">
            <a:xfrm>
              <a:off x="3109913" y="5427663"/>
              <a:ext cx="681037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7" name="Line 124"/>
            <p:cNvSpPr>
              <a:spLocks noChangeShapeType="1"/>
            </p:cNvSpPr>
            <p:nvPr/>
          </p:nvSpPr>
          <p:spPr bwMode="auto">
            <a:xfrm flipH="1">
              <a:off x="1689100" y="5454650"/>
              <a:ext cx="64135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8" name="Line 127"/>
            <p:cNvSpPr>
              <a:spLocks noChangeShapeType="1"/>
            </p:cNvSpPr>
            <p:nvPr/>
          </p:nvSpPr>
          <p:spPr bwMode="auto">
            <a:xfrm rot="2564031">
              <a:off x="2138363" y="5608638"/>
              <a:ext cx="0" cy="64135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59" name="Line 128"/>
            <p:cNvSpPr>
              <a:spLocks noChangeShapeType="1"/>
            </p:cNvSpPr>
            <p:nvPr/>
          </p:nvSpPr>
          <p:spPr bwMode="auto">
            <a:xfrm rot="2564031" flipV="1">
              <a:off x="3149600" y="4533900"/>
              <a:ext cx="0" cy="51911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60" name="Line 129"/>
            <p:cNvSpPr>
              <a:spLocks noChangeShapeType="1"/>
            </p:cNvSpPr>
            <p:nvPr/>
          </p:nvSpPr>
          <p:spPr bwMode="auto">
            <a:xfrm rot="2564031">
              <a:off x="2862263" y="5883275"/>
              <a:ext cx="681037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61" name="Line 130"/>
            <p:cNvSpPr>
              <a:spLocks noChangeShapeType="1"/>
            </p:cNvSpPr>
            <p:nvPr/>
          </p:nvSpPr>
          <p:spPr bwMode="auto">
            <a:xfrm rot="2564031" flipH="1">
              <a:off x="1806575" y="4924425"/>
              <a:ext cx="641350" cy="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031" name="Object 143"/>
            <p:cNvGraphicFramePr>
              <a:graphicFrameLocks noChangeAspect="1"/>
            </p:cNvGraphicFramePr>
            <p:nvPr/>
          </p:nvGraphicFramePr>
          <p:xfrm>
            <a:off x="3700463" y="5773738"/>
            <a:ext cx="420687" cy="550862"/>
          </p:xfrm>
          <a:graphic>
            <a:graphicData uri="http://schemas.openxmlformats.org/presentationml/2006/ole">
              <p:oleObj spid="_x0000_s1031" name="Equation" r:id="rId8" imgW="164880" imgH="215640" progId="Equation.DSMT4">
                <p:embed/>
              </p:oleObj>
            </a:graphicData>
          </a:graphic>
        </p:graphicFrame>
        <p:sp>
          <p:nvSpPr>
            <p:cNvPr id="1062" name="Text Box 147"/>
            <p:cNvSpPr txBox="1">
              <a:spLocks noChangeArrowheads="1"/>
            </p:cNvSpPr>
            <p:nvPr/>
          </p:nvSpPr>
          <p:spPr bwMode="auto">
            <a:xfrm>
              <a:off x="2549525" y="5230813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2"/>
                  </a:solidFill>
                </a:rPr>
                <a:t>+</a:t>
              </a:r>
            </a:p>
          </p:txBody>
        </p:sp>
      </p:grpSp>
      <p:grpSp>
        <p:nvGrpSpPr>
          <p:cNvPr id="1038" name="Group 37"/>
          <p:cNvGrpSpPr>
            <a:grpSpLocks/>
          </p:cNvGrpSpPr>
          <p:nvPr/>
        </p:nvGrpSpPr>
        <p:grpSpPr bwMode="auto">
          <a:xfrm>
            <a:off x="5349875" y="4392613"/>
            <a:ext cx="3772917" cy="2101850"/>
            <a:chOff x="5349875" y="4392613"/>
            <a:chExt cx="3772917" cy="2101850"/>
          </a:xfrm>
        </p:grpSpPr>
        <p:grpSp>
          <p:nvGrpSpPr>
            <p:cNvPr id="1039" name="Group 146"/>
            <p:cNvGrpSpPr>
              <a:grpSpLocks/>
            </p:cNvGrpSpPr>
            <p:nvPr/>
          </p:nvGrpSpPr>
          <p:grpSpPr bwMode="auto">
            <a:xfrm>
              <a:off x="5349875" y="4392613"/>
              <a:ext cx="2681288" cy="2101850"/>
              <a:chOff x="3370" y="2767"/>
              <a:chExt cx="1689" cy="1324"/>
            </a:xfrm>
          </p:grpSpPr>
          <p:sp>
            <p:nvSpPr>
              <p:cNvPr id="1042" name="Oval 86"/>
              <p:cNvSpPr>
                <a:spLocks noChangeArrowheads="1"/>
              </p:cNvSpPr>
              <p:nvPr/>
            </p:nvSpPr>
            <p:spPr bwMode="auto">
              <a:xfrm>
                <a:off x="3879" y="3267"/>
                <a:ext cx="241" cy="258"/>
              </a:xfrm>
              <a:prstGeom prst="ellipse">
                <a:avLst/>
              </a:prstGeom>
              <a:solidFill>
                <a:srgbClr val="0066FF"/>
              </a:solidFill>
              <a:ln w="12700">
                <a:solidFill>
                  <a:schemeClr val="bg1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43" name="Text Box 110"/>
              <p:cNvSpPr txBox="1">
                <a:spLocks noChangeArrowheads="1"/>
              </p:cNvSpPr>
              <p:nvPr/>
            </p:nvSpPr>
            <p:spPr bwMode="auto">
              <a:xfrm>
                <a:off x="3573" y="3185"/>
                <a:ext cx="271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sz="2000" i="1">
                    <a:latin typeface="Times New Roman" pitchFamily="18" charset="0"/>
                  </a:rPr>
                  <a:t>q</a:t>
                </a:r>
                <a:r>
                  <a:rPr lang="en-US" sz="2000" i="1" baseline="30000">
                    <a:latin typeface="Times New Roman" pitchFamily="18" charset="0"/>
                  </a:rPr>
                  <a:t>m</a:t>
                </a:r>
                <a:endParaRPr lang="en-US" sz="2000" i="1">
                  <a:latin typeface="Times New Roman" pitchFamily="18" charset="0"/>
                </a:endParaRPr>
              </a:p>
            </p:txBody>
          </p:sp>
          <p:sp>
            <p:nvSpPr>
              <p:cNvPr id="1044" name="Line 134"/>
              <p:cNvSpPr>
                <a:spLocks noChangeShapeType="1"/>
              </p:cNvSpPr>
              <p:nvPr/>
            </p:nvSpPr>
            <p:spPr bwMode="auto">
              <a:xfrm>
                <a:off x="4007" y="3687"/>
                <a:ext cx="0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45" name="Line 135"/>
              <p:cNvSpPr>
                <a:spLocks noChangeShapeType="1"/>
              </p:cNvSpPr>
              <p:nvPr/>
            </p:nvSpPr>
            <p:spPr bwMode="auto">
              <a:xfrm flipV="1">
                <a:off x="3989" y="2767"/>
                <a:ext cx="0" cy="3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46" name="Line 136"/>
              <p:cNvSpPr>
                <a:spLocks noChangeShapeType="1"/>
              </p:cNvSpPr>
              <p:nvPr/>
            </p:nvSpPr>
            <p:spPr bwMode="auto">
              <a:xfrm>
                <a:off x="4265" y="3412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47" name="Line 137"/>
              <p:cNvSpPr>
                <a:spLocks noChangeShapeType="1"/>
              </p:cNvSpPr>
              <p:nvPr/>
            </p:nvSpPr>
            <p:spPr bwMode="auto">
              <a:xfrm flipH="1">
                <a:off x="3370" y="3429"/>
                <a:ext cx="404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48" name="Line 139"/>
              <p:cNvSpPr>
                <a:spLocks noChangeShapeType="1"/>
              </p:cNvSpPr>
              <p:nvPr/>
            </p:nvSpPr>
            <p:spPr bwMode="auto">
              <a:xfrm rot="2564031">
                <a:off x="3653" y="3526"/>
                <a:ext cx="0" cy="404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49" name="Line 140"/>
              <p:cNvSpPr>
                <a:spLocks noChangeShapeType="1"/>
              </p:cNvSpPr>
              <p:nvPr/>
            </p:nvSpPr>
            <p:spPr bwMode="auto">
              <a:xfrm rot="2564031" flipV="1">
                <a:off x="4290" y="2849"/>
                <a:ext cx="0" cy="327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50" name="Line 141"/>
              <p:cNvSpPr>
                <a:spLocks noChangeShapeType="1"/>
              </p:cNvSpPr>
              <p:nvPr/>
            </p:nvSpPr>
            <p:spPr bwMode="auto">
              <a:xfrm rot="2564031">
                <a:off x="4109" y="3699"/>
                <a:ext cx="429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1051" name="Line 142"/>
              <p:cNvSpPr>
                <a:spLocks noChangeShapeType="1"/>
              </p:cNvSpPr>
              <p:nvPr/>
            </p:nvSpPr>
            <p:spPr bwMode="auto">
              <a:xfrm rot="2564031" flipH="1">
                <a:off x="3444" y="3095"/>
                <a:ext cx="404" cy="0"/>
              </a:xfrm>
              <a:prstGeom prst="line">
                <a:avLst/>
              </a:prstGeom>
              <a:noFill/>
              <a:ln w="12700">
                <a:solidFill>
                  <a:schemeClr val="bg1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graphicFrame>
            <p:nvGraphicFramePr>
              <p:cNvPr id="1030" name="Object 144"/>
              <p:cNvGraphicFramePr>
                <a:graphicFrameLocks noChangeAspect="1"/>
              </p:cNvGraphicFramePr>
              <p:nvPr/>
            </p:nvGraphicFramePr>
            <p:xfrm>
              <a:off x="4773" y="3535"/>
              <a:ext cx="286" cy="348"/>
            </p:xfrm>
            <a:graphic>
              <a:graphicData uri="http://schemas.openxmlformats.org/presentationml/2006/ole">
                <p:oleObj spid="_x0000_s1030" name="Equation" r:id="rId9" imgW="177480" imgH="215640" progId="Equation.DSMT4">
                  <p:embed/>
                </p:oleObj>
              </a:graphicData>
            </a:graphic>
          </p:graphicFrame>
        </p:grpSp>
        <p:sp>
          <p:nvSpPr>
            <p:cNvPr id="1040" name="Text Box 148"/>
            <p:cNvSpPr txBox="1">
              <a:spLocks noChangeArrowheads="1"/>
            </p:cNvSpPr>
            <p:nvPr/>
          </p:nvSpPr>
          <p:spPr bwMode="auto">
            <a:xfrm>
              <a:off x="6194425" y="5205413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1041" name="Text Box 149"/>
            <p:cNvSpPr txBox="1">
              <a:spLocks noChangeArrowheads="1"/>
            </p:cNvSpPr>
            <p:nvPr/>
          </p:nvSpPr>
          <p:spPr bwMode="auto">
            <a:xfrm>
              <a:off x="6719570" y="4900613"/>
              <a:ext cx="2403222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bg2"/>
                  </a:solidFill>
                </a:rPr>
                <a:t>(North </a:t>
              </a:r>
              <a:r>
                <a:rPr lang="en-US" dirty="0">
                  <a:solidFill>
                    <a:schemeClr val="bg2"/>
                  </a:solidFill>
                </a:rPr>
                <a:t>magnetic pole)</a:t>
              </a:r>
            </a:p>
          </p:txBody>
        </p:sp>
      </p:grp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44"/>
          <p:cNvSpPr>
            <a:spLocks noChangeArrowheads="1"/>
          </p:cNvSpPr>
          <p:nvPr/>
        </p:nvSpPr>
        <p:spPr bwMode="auto">
          <a:xfrm>
            <a:off x="2328228" y="5164138"/>
            <a:ext cx="3930650" cy="131127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Rectangle 38"/>
          <p:cNvSpPr>
            <a:spLocks noChangeArrowheads="1"/>
          </p:cNvSpPr>
          <p:nvPr/>
        </p:nvSpPr>
        <p:spPr bwMode="auto">
          <a:xfrm>
            <a:off x="4747578" y="946150"/>
            <a:ext cx="2798762" cy="8874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7010" name="Text Box 2"/>
          <p:cNvSpPr txBox="1">
            <a:spLocks noChangeArrowheads="1"/>
          </p:cNvSpPr>
          <p:nvPr/>
        </p:nvSpPr>
        <p:spPr bwMode="auto">
          <a:xfrm>
            <a:off x="1122045" y="0"/>
            <a:ext cx="6732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Magnetic Current (cont.)</a:t>
            </a:r>
          </a:p>
        </p:txBody>
      </p:sp>
      <p:sp>
        <p:nvSpPr>
          <p:cNvPr id="2057" name="Text Box 3"/>
          <p:cNvSpPr txBox="1">
            <a:spLocks noChangeArrowheads="1"/>
          </p:cNvSpPr>
          <p:nvPr/>
        </p:nvSpPr>
        <p:spPr bwMode="auto">
          <a:xfrm>
            <a:off x="688340" y="1214438"/>
            <a:ext cx="36957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Define</a:t>
            </a:r>
            <a:r>
              <a:rPr lang="en-US" sz="2000">
                <a:solidFill>
                  <a:schemeClr val="bg1"/>
                </a:solidFill>
              </a:rPr>
              <a:t> magnetic charge so that</a:t>
            </a:r>
          </a:p>
        </p:txBody>
      </p:sp>
      <p:graphicFrame>
        <p:nvGraphicFramePr>
          <p:cNvPr id="2050" name="Object 0"/>
          <p:cNvGraphicFramePr>
            <a:graphicFrameLocks noChangeAspect="1"/>
          </p:cNvGraphicFramePr>
          <p:nvPr/>
        </p:nvGraphicFramePr>
        <p:xfrm>
          <a:off x="5217478" y="1052513"/>
          <a:ext cx="1946275" cy="685800"/>
        </p:xfrm>
        <a:graphic>
          <a:graphicData uri="http://schemas.openxmlformats.org/presentationml/2006/ole">
            <p:oleObj spid="_x0000_s2050" name="Equation" r:id="rId4" imgW="685800" imgH="241200" progId="Equation.DSMT4">
              <p:embed/>
            </p:oleObj>
          </a:graphicData>
        </a:graphic>
      </p:graphicFrame>
      <p:sp>
        <p:nvSpPr>
          <p:cNvPr id="2058" name="Text Box 39"/>
          <p:cNvSpPr txBox="1">
            <a:spLocks noChangeArrowheads="1"/>
          </p:cNvSpPr>
          <p:nvPr/>
        </p:nvSpPr>
        <p:spPr bwMode="auto">
          <a:xfrm>
            <a:off x="650240" y="2843213"/>
            <a:ext cx="47402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hlink"/>
                </a:solidFill>
              </a:rPr>
              <a:t>Assume</a:t>
            </a:r>
            <a:r>
              <a:rPr lang="en-US" sz="2000">
                <a:solidFill>
                  <a:schemeClr val="bg1"/>
                </a:solidFill>
              </a:rPr>
              <a:t> that a continuity equation holds:</a:t>
            </a:r>
          </a:p>
        </p:txBody>
      </p:sp>
      <p:graphicFrame>
        <p:nvGraphicFramePr>
          <p:cNvPr id="2051" name="Object 1"/>
          <p:cNvGraphicFramePr>
            <a:graphicFrameLocks noChangeAspect="1"/>
          </p:cNvGraphicFramePr>
          <p:nvPr/>
        </p:nvGraphicFramePr>
        <p:xfrm>
          <a:off x="3042603" y="3232150"/>
          <a:ext cx="2343150" cy="1044575"/>
        </p:xfrm>
        <a:graphic>
          <a:graphicData uri="http://schemas.openxmlformats.org/presentationml/2006/ole">
            <p:oleObj spid="_x0000_s2051" name="Equation" r:id="rId5" imgW="939600" imgH="419040" progId="Equation.DSMT4">
              <p:embed/>
            </p:oleObj>
          </a:graphicData>
        </a:graphic>
      </p:graphicFrame>
      <p:sp>
        <p:nvSpPr>
          <p:cNvPr id="2059" name="Text Box 41"/>
          <p:cNvSpPr txBox="1">
            <a:spLocks noChangeArrowheads="1"/>
          </p:cNvSpPr>
          <p:nvPr/>
        </p:nvSpPr>
        <p:spPr bwMode="auto">
          <a:xfrm>
            <a:off x="666115" y="4484688"/>
            <a:ext cx="74691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From this, we can show that            belongs in Faraday’s Law as:</a:t>
            </a:r>
          </a:p>
        </p:txBody>
      </p:sp>
      <p:graphicFrame>
        <p:nvGraphicFramePr>
          <p:cNvPr id="2052" name="Object 2"/>
          <p:cNvGraphicFramePr>
            <a:graphicFrameLocks noChangeAspect="1"/>
          </p:cNvGraphicFramePr>
          <p:nvPr/>
        </p:nvGraphicFramePr>
        <p:xfrm>
          <a:off x="4042728" y="4422775"/>
          <a:ext cx="547687" cy="517525"/>
        </p:xfrm>
        <a:graphic>
          <a:graphicData uri="http://schemas.openxmlformats.org/presentationml/2006/ole">
            <p:oleObj spid="_x0000_s2052" name="Equation" r:id="rId6" imgW="228600" imgH="215640" progId="Equation.DSMT4">
              <p:embed/>
            </p:oleObj>
          </a:graphicData>
        </a:graphic>
      </p:graphicFrame>
      <p:graphicFrame>
        <p:nvGraphicFramePr>
          <p:cNvPr id="2053" name="Object 3"/>
          <p:cNvGraphicFramePr>
            <a:graphicFrameLocks noChangeAspect="1"/>
          </p:cNvGraphicFramePr>
          <p:nvPr/>
        </p:nvGraphicFramePr>
        <p:xfrm>
          <a:off x="2779078" y="5243513"/>
          <a:ext cx="3048000" cy="1038225"/>
        </p:xfrm>
        <a:graphic>
          <a:graphicData uri="http://schemas.openxmlformats.org/presentationml/2006/ole">
            <p:oleObj spid="_x0000_s2053" name="Equation" r:id="rId7" imgW="1155600" imgH="393480" progId="Equation.DSMT4">
              <p:embed/>
            </p:oleObj>
          </a:graphicData>
        </a:graphic>
      </p:graphicFrame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531360" y="1889760"/>
            <a:ext cx="3373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(A positive magnetic charge corresponds to a north magnetic pole.)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609600" y="1166813"/>
            <a:ext cx="996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Proof: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2598103" y="4612005"/>
            <a:ext cx="4524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so</a:t>
            </a:r>
          </a:p>
        </p:txBody>
      </p:sp>
      <p:graphicFrame>
        <p:nvGraphicFramePr>
          <p:cNvPr id="3074" name="Object 12"/>
          <p:cNvGraphicFramePr>
            <a:graphicFrameLocks noChangeAspect="1"/>
          </p:cNvGraphicFramePr>
          <p:nvPr/>
        </p:nvGraphicFramePr>
        <p:xfrm>
          <a:off x="2092325" y="2722563"/>
          <a:ext cx="4757738" cy="939800"/>
        </p:xfrm>
        <a:graphic>
          <a:graphicData uri="http://schemas.openxmlformats.org/presentationml/2006/ole">
            <p:oleObj spid="_x0000_s3074" name="Equation" r:id="rId4" imgW="1993680" imgH="393480" progId="Equation.DSMT4">
              <p:embed/>
            </p:oleObj>
          </a:graphicData>
        </a:graphic>
      </p:graphicFrame>
      <p:graphicFrame>
        <p:nvGraphicFramePr>
          <p:cNvPr id="3075" name="Object 13"/>
          <p:cNvGraphicFramePr>
            <a:graphicFrameLocks noChangeAspect="1"/>
          </p:cNvGraphicFramePr>
          <p:nvPr/>
        </p:nvGraphicFramePr>
        <p:xfrm>
          <a:off x="3335338" y="4294188"/>
          <a:ext cx="2265362" cy="1009650"/>
        </p:xfrm>
        <a:graphic>
          <a:graphicData uri="http://schemas.openxmlformats.org/presentationml/2006/ole">
            <p:oleObj spid="_x0000_s3075" name="Equation" r:id="rId5" imgW="939600" imgH="419040" progId="Equation.DSMT4">
              <p:embed/>
            </p:oleObj>
          </a:graphicData>
        </a:graphic>
      </p:graphicFrame>
      <p:sp>
        <p:nvSpPr>
          <p:cNvPr id="3078" name="Line 14"/>
          <p:cNvSpPr>
            <a:spLocks noChangeShapeType="1"/>
          </p:cNvSpPr>
          <p:nvPr/>
        </p:nvSpPr>
        <p:spPr bwMode="auto">
          <a:xfrm flipV="1">
            <a:off x="2176463" y="2763838"/>
            <a:ext cx="763587" cy="873125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80" name="Text Box 16"/>
          <p:cNvSpPr txBox="1">
            <a:spLocks noChangeArrowheads="1"/>
          </p:cNvSpPr>
          <p:nvPr/>
        </p:nvSpPr>
        <p:spPr bwMode="auto">
          <a:xfrm>
            <a:off x="909638" y="1897063"/>
            <a:ext cx="40624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Take the divergence of both sides:</a:t>
            </a:r>
          </a:p>
        </p:txBody>
      </p:sp>
      <p:sp>
        <p:nvSpPr>
          <p:cNvPr id="428049" name="Text Box 17"/>
          <p:cNvSpPr txBox="1">
            <a:spLocks noChangeArrowheads="1"/>
          </p:cNvSpPr>
          <p:nvPr/>
        </p:nvSpPr>
        <p:spPr bwMode="auto">
          <a:xfrm>
            <a:off x="1200785" y="0"/>
            <a:ext cx="6732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Magnetic Current (cont.)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37"/>
          <p:cNvSpPr>
            <a:spLocks noChangeArrowheads="1"/>
          </p:cNvSpPr>
          <p:nvPr/>
        </p:nvSpPr>
        <p:spPr bwMode="auto">
          <a:xfrm>
            <a:off x="749300" y="2247900"/>
            <a:ext cx="7353300" cy="2527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3154" name="Text Box 2"/>
          <p:cNvSpPr txBox="1">
            <a:spLocks noChangeArrowheads="1"/>
          </p:cNvSpPr>
          <p:nvPr/>
        </p:nvSpPr>
        <p:spPr bwMode="auto">
          <a:xfrm>
            <a:off x="1394460" y="0"/>
            <a:ext cx="593725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Magnetic Current</a:t>
            </a:r>
          </a:p>
        </p:txBody>
      </p:sp>
      <p:sp>
        <p:nvSpPr>
          <p:cNvPr id="4102" name="Text Box 3"/>
          <p:cNvSpPr txBox="1">
            <a:spLocks noChangeArrowheads="1"/>
          </p:cNvSpPr>
          <p:nvPr/>
        </p:nvSpPr>
        <p:spPr bwMode="auto">
          <a:xfrm>
            <a:off x="1318260" y="1573213"/>
            <a:ext cx="2765629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Maxwell’s Equations:</a:t>
            </a:r>
          </a:p>
        </p:txBody>
      </p:sp>
      <p:graphicFrame>
        <p:nvGraphicFramePr>
          <p:cNvPr id="4098" name="Object 8"/>
          <p:cNvGraphicFramePr>
            <a:graphicFrameLocks noChangeAspect="1"/>
          </p:cNvGraphicFramePr>
          <p:nvPr/>
        </p:nvGraphicFramePr>
        <p:xfrm>
          <a:off x="5619750" y="2789238"/>
          <a:ext cx="1573213" cy="1604962"/>
        </p:xfrm>
        <a:graphic>
          <a:graphicData uri="http://schemas.openxmlformats.org/presentationml/2006/ole">
            <p:oleObj spid="_x0000_s4098" name="Equation" r:id="rId4" imgW="685800" imgH="698400" progId="Equation.DSMT4">
              <p:embed/>
            </p:oleObj>
          </a:graphicData>
        </a:graphic>
      </p:graphicFrame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1855788" y="2566988"/>
          <a:ext cx="2757487" cy="1938337"/>
        </p:xfrm>
        <a:graphic>
          <a:graphicData uri="http://schemas.openxmlformats.org/presentationml/2006/ole">
            <p:oleObj spid="_x0000_s4099" name="Equation" r:id="rId5" imgW="1155600" imgH="812520" progId="Equation.DSMT4">
              <p:embed/>
            </p:oleObj>
          </a:graphicData>
        </a:graphic>
      </p:graphicFrame>
      <p:sp>
        <p:nvSpPr>
          <p:cNvPr id="4103" name="Text Box 38"/>
          <p:cNvSpPr txBox="1">
            <a:spLocks noChangeArrowheads="1"/>
          </p:cNvSpPr>
          <p:nvPr/>
        </p:nvSpPr>
        <p:spPr bwMode="auto">
          <a:xfrm>
            <a:off x="695325" y="5408613"/>
            <a:ext cx="8007350" cy="928687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Note:</a:t>
            </a:r>
            <a:r>
              <a:rPr lang="en-US" dirty="0">
                <a:solidFill>
                  <a:schemeClr val="bg2"/>
                </a:solidFill>
              </a:rPr>
              <a:t> Maxwell's equations are now </a:t>
            </a:r>
            <a:r>
              <a:rPr lang="en-US" u="sng" dirty="0">
                <a:solidFill>
                  <a:schemeClr val="bg2"/>
                </a:solidFill>
              </a:rPr>
              <a:t>symmetric</a:t>
            </a:r>
            <a:r>
              <a:rPr lang="en-US" dirty="0">
                <a:solidFill>
                  <a:schemeClr val="bg2"/>
                </a:solidFill>
              </a:rPr>
              <a:t>. If we know how an electric current radiates, it will be easy to figure out how a magnetic current radiates (this is called duality).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571943" y="972820"/>
            <a:ext cx="6038833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FF"/>
                </a:solidFill>
              </a:rPr>
              <a:t>Example:</a:t>
            </a:r>
            <a:r>
              <a:rPr lang="en-US" sz="2000" dirty="0" smtClean="0">
                <a:solidFill>
                  <a:srgbClr val="FF00FF"/>
                </a:solidFill>
              </a:rPr>
              <a:t> Radiation from a waveguide-fed aperture</a:t>
            </a:r>
            <a:endParaRPr lang="en-US" sz="2000" dirty="0">
              <a:solidFill>
                <a:srgbClr val="FF00FF"/>
              </a:solidFill>
            </a:endParaRPr>
          </a:p>
        </p:txBody>
      </p:sp>
      <p:sp>
        <p:nvSpPr>
          <p:cNvPr id="432172" name="Text Box 44"/>
          <p:cNvSpPr txBox="1">
            <a:spLocks noChangeArrowheads="1"/>
          </p:cNvSpPr>
          <p:nvPr/>
        </p:nvSpPr>
        <p:spPr bwMode="auto">
          <a:xfrm>
            <a:off x="1091565" y="0"/>
            <a:ext cx="6732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Magnetic Current (cont.)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2" name="Group 30"/>
          <p:cNvGrpSpPr/>
          <p:nvPr/>
        </p:nvGrpSpPr>
        <p:grpSpPr>
          <a:xfrm>
            <a:off x="1077913" y="1397000"/>
            <a:ext cx="7286625" cy="4457551"/>
            <a:chOff x="1293813" y="520700"/>
            <a:chExt cx="7286625" cy="4457551"/>
          </a:xfrm>
        </p:grpSpPr>
        <p:sp>
          <p:nvSpPr>
            <p:cNvPr id="47" name="AutoShape 17"/>
            <p:cNvSpPr>
              <a:spLocks noChangeArrowheads="1"/>
            </p:cNvSpPr>
            <p:nvPr/>
          </p:nvSpPr>
          <p:spPr bwMode="auto">
            <a:xfrm>
              <a:off x="3530010" y="2058839"/>
              <a:ext cx="2002578" cy="2919412"/>
            </a:xfrm>
            <a:prstGeom prst="cube">
              <a:avLst>
                <a:gd name="adj" fmla="val 54963"/>
              </a:avLst>
            </a:prstGeom>
            <a:solidFill>
              <a:srgbClr val="FF9900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6"/>
            <p:cNvSpPr txBox="1">
              <a:spLocks noChangeArrowheads="1"/>
            </p:cNvSpPr>
            <p:nvPr/>
          </p:nvSpPr>
          <p:spPr bwMode="auto">
            <a:xfrm>
              <a:off x="7867650" y="2349500"/>
              <a:ext cx="7127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y </a:t>
              </a:r>
            </a:p>
          </p:txBody>
        </p:sp>
        <p:sp>
          <p:nvSpPr>
            <p:cNvPr id="49" name="Text Box 10"/>
            <p:cNvSpPr txBox="1">
              <a:spLocks noChangeArrowheads="1"/>
            </p:cNvSpPr>
            <p:nvPr/>
          </p:nvSpPr>
          <p:spPr bwMode="auto">
            <a:xfrm>
              <a:off x="4403725" y="520700"/>
              <a:ext cx="7127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z</a:t>
              </a:r>
            </a:p>
          </p:txBody>
        </p:sp>
        <p:sp>
          <p:nvSpPr>
            <p:cNvPr id="50" name="Line 11"/>
            <p:cNvSpPr>
              <a:spLocks noChangeShapeType="1"/>
            </p:cNvSpPr>
            <p:nvPr/>
          </p:nvSpPr>
          <p:spPr bwMode="auto">
            <a:xfrm flipV="1">
              <a:off x="4530725" y="2311400"/>
              <a:ext cx="66992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" name="Text Box 14"/>
            <p:cNvSpPr txBox="1">
              <a:spLocks noChangeArrowheads="1"/>
            </p:cNvSpPr>
            <p:nvPr/>
          </p:nvSpPr>
          <p:spPr bwMode="auto">
            <a:xfrm>
              <a:off x="2533650" y="4244975"/>
              <a:ext cx="7127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chemeClr val="bg2"/>
                  </a:solidFill>
                  <a:latin typeface="Times New Roman" pitchFamily="18" charset="0"/>
                </a:rPr>
                <a:t>x </a:t>
              </a:r>
            </a:p>
          </p:txBody>
        </p:sp>
        <p:sp>
          <p:nvSpPr>
            <p:cNvPr id="52" name="Line 19"/>
            <p:cNvSpPr>
              <a:spLocks noChangeShapeType="1"/>
            </p:cNvSpPr>
            <p:nvPr/>
          </p:nvSpPr>
          <p:spPr bwMode="auto">
            <a:xfrm flipV="1">
              <a:off x="3943350" y="2882900"/>
              <a:ext cx="669925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AutoShape 2"/>
            <p:cNvSpPr>
              <a:spLocks noChangeArrowheads="1"/>
            </p:cNvSpPr>
            <p:nvPr/>
          </p:nvSpPr>
          <p:spPr bwMode="auto">
            <a:xfrm>
              <a:off x="1293813" y="1733271"/>
              <a:ext cx="6472237" cy="1803400"/>
            </a:xfrm>
            <a:prstGeom prst="parallelogram">
              <a:avLst>
                <a:gd name="adj" fmla="val 96485"/>
              </a:avLst>
            </a:prstGeom>
            <a:solidFill>
              <a:srgbClr val="FF9900">
                <a:alpha val="50000"/>
              </a:srgbClr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AutoShape 7"/>
            <p:cNvSpPr>
              <a:spLocks noChangeArrowheads="1"/>
            </p:cNvSpPr>
            <p:nvPr/>
          </p:nvSpPr>
          <p:spPr bwMode="auto">
            <a:xfrm>
              <a:off x="3533318" y="2064641"/>
              <a:ext cx="1993275" cy="1088134"/>
            </a:xfrm>
            <a:prstGeom prst="parallelogram">
              <a:avLst>
                <a:gd name="adj" fmla="val 101229"/>
              </a:avLst>
            </a:prstGeom>
            <a:solidFill>
              <a:schemeClr val="tx1"/>
            </a:solidFill>
            <a:ln w="12700">
              <a:solidFill>
                <a:schemeClr val="bg2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Text Box 20"/>
            <p:cNvSpPr txBox="1">
              <a:spLocks noChangeArrowheads="1"/>
            </p:cNvSpPr>
            <p:nvPr/>
          </p:nvSpPr>
          <p:spPr bwMode="auto">
            <a:xfrm>
              <a:off x="3556000" y="2343150"/>
              <a:ext cx="712788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56" name="Text Box 21"/>
            <p:cNvSpPr txBox="1">
              <a:spLocks noChangeArrowheads="1"/>
            </p:cNvSpPr>
            <p:nvPr/>
          </p:nvSpPr>
          <p:spPr bwMode="auto">
            <a:xfrm>
              <a:off x="4843463" y="1703388"/>
              <a:ext cx="712787" cy="39687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>
                  <a:solidFill>
                    <a:schemeClr val="bg2"/>
                  </a:solidFill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57" name="Line 9"/>
            <p:cNvSpPr>
              <a:spLocks noChangeShapeType="1"/>
            </p:cNvSpPr>
            <p:nvPr/>
          </p:nvSpPr>
          <p:spPr bwMode="auto">
            <a:xfrm flipV="1">
              <a:off x="4543295" y="2572377"/>
              <a:ext cx="3259249" cy="2446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8" name="Line 13"/>
            <p:cNvSpPr>
              <a:spLocks noChangeShapeType="1"/>
            </p:cNvSpPr>
            <p:nvPr/>
          </p:nvSpPr>
          <p:spPr bwMode="auto">
            <a:xfrm flipH="1">
              <a:off x="2841625" y="2576513"/>
              <a:ext cx="1689100" cy="17160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9" name="Line 8"/>
            <p:cNvSpPr>
              <a:spLocks noChangeShapeType="1"/>
            </p:cNvSpPr>
            <p:nvPr/>
          </p:nvSpPr>
          <p:spPr bwMode="auto">
            <a:xfrm flipV="1">
              <a:off x="4530725" y="941614"/>
              <a:ext cx="0" cy="163512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0" name="Text Box 5"/>
            <p:cNvSpPr txBox="1">
              <a:spLocks noChangeArrowheads="1"/>
            </p:cNvSpPr>
            <p:nvPr/>
          </p:nvSpPr>
          <p:spPr bwMode="auto">
            <a:xfrm>
              <a:off x="6323013" y="1846263"/>
              <a:ext cx="6540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PEC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698183" y="1092200"/>
            <a:ext cx="78279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Usefulness of magnetic current concept: radiation from a waveguide</a:t>
            </a:r>
          </a:p>
        </p:txBody>
      </p:sp>
      <p:sp>
        <p:nvSpPr>
          <p:cNvPr id="5125" name="Line 10"/>
          <p:cNvSpPr>
            <a:spLocks noChangeShapeType="1"/>
          </p:cNvSpPr>
          <p:nvPr/>
        </p:nvSpPr>
        <p:spPr bwMode="auto">
          <a:xfrm flipV="1">
            <a:off x="762000" y="2895600"/>
            <a:ext cx="1593850" cy="1588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26" name="Line 11"/>
          <p:cNvSpPr>
            <a:spLocks noChangeShapeType="1"/>
          </p:cNvSpPr>
          <p:nvPr/>
        </p:nvSpPr>
        <p:spPr bwMode="auto">
          <a:xfrm flipV="1">
            <a:off x="774700" y="3490913"/>
            <a:ext cx="1593850" cy="1587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27" name="Line 12"/>
          <p:cNvSpPr>
            <a:spLocks noChangeShapeType="1"/>
          </p:cNvSpPr>
          <p:nvPr/>
        </p:nvSpPr>
        <p:spPr bwMode="auto">
          <a:xfrm>
            <a:off x="2355850" y="3506788"/>
            <a:ext cx="0" cy="871537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28" name="Line 13"/>
          <p:cNvSpPr>
            <a:spLocks noChangeShapeType="1"/>
          </p:cNvSpPr>
          <p:nvPr/>
        </p:nvSpPr>
        <p:spPr bwMode="auto">
          <a:xfrm>
            <a:off x="2341563" y="2038350"/>
            <a:ext cx="0" cy="871538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29" name="Line 14"/>
          <p:cNvSpPr>
            <a:spLocks noChangeShapeType="1"/>
          </p:cNvSpPr>
          <p:nvPr/>
        </p:nvSpPr>
        <p:spPr bwMode="auto">
          <a:xfrm flipV="1">
            <a:off x="1163638" y="3049588"/>
            <a:ext cx="0" cy="319087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0" name="Line 15"/>
          <p:cNvSpPr>
            <a:spLocks noChangeShapeType="1"/>
          </p:cNvSpPr>
          <p:nvPr/>
        </p:nvSpPr>
        <p:spPr bwMode="auto">
          <a:xfrm>
            <a:off x="471488" y="2924175"/>
            <a:ext cx="0" cy="512763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triangle" w="med" len="med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131" name="Text Box 16"/>
          <p:cNvSpPr txBox="1">
            <a:spLocks noChangeArrowheads="1"/>
          </p:cNvSpPr>
          <p:nvPr/>
        </p:nvSpPr>
        <p:spPr bwMode="auto">
          <a:xfrm>
            <a:off x="504825" y="3032125"/>
            <a:ext cx="2984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i="1">
                <a:solidFill>
                  <a:schemeClr val="bg2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5132" name="AutoShape 17"/>
          <p:cNvSpPr>
            <a:spLocks noChangeArrowheads="1"/>
          </p:cNvSpPr>
          <p:nvPr/>
        </p:nvSpPr>
        <p:spPr bwMode="auto">
          <a:xfrm>
            <a:off x="1573213" y="3111500"/>
            <a:ext cx="457200" cy="212725"/>
          </a:xfrm>
          <a:custGeom>
            <a:avLst/>
            <a:gdLst>
              <a:gd name="T0" fmla="*/ 7258050 w 21600"/>
              <a:gd name="T1" fmla="*/ 0 h 21600"/>
              <a:gd name="T2" fmla="*/ 0 w 21600"/>
              <a:gd name="T3" fmla="*/ 1047503 h 21600"/>
              <a:gd name="T4" fmla="*/ 7258050 w 21600"/>
              <a:gd name="T5" fmla="*/ 2094996 h 21600"/>
              <a:gd name="T6" fmla="*/ 9677399 w 21600"/>
              <a:gd name="T7" fmla="*/ 1047503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99FF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Text Box 18"/>
          <p:cNvSpPr txBox="1">
            <a:spLocks noChangeArrowheads="1"/>
          </p:cNvSpPr>
          <p:nvPr/>
        </p:nvSpPr>
        <p:spPr bwMode="auto">
          <a:xfrm>
            <a:off x="1004888" y="2355850"/>
            <a:ext cx="4127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chemeClr val="bg2"/>
                </a:solidFill>
                <a:latin typeface="Times New Roman" pitchFamily="18" charset="0"/>
              </a:rPr>
              <a:t>E</a:t>
            </a:r>
            <a:r>
              <a:rPr lang="en-US" sz="2000" i="1" baseline="-25000">
                <a:solidFill>
                  <a:schemeClr val="bg2"/>
                </a:solidFill>
                <a:latin typeface="Times New Roman" pitchFamily="18" charset="0"/>
              </a:rPr>
              <a:t>y</a:t>
            </a:r>
          </a:p>
        </p:txBody>
      </p:sp>
      <p:sp>
        <p:nvSpPr>
          <p:cNvPr id="5134" name="Text Box 19"/>
          <p:cNvSpPr txBox="1">
            <a:spLocks noChangeArrowheads="1"/>
          </p:cNvSpPr>
          <p:nvPr/>
        </p:nvSpPr>
        <p:spPr bwMode="auto">
          <a:xfrm>
            <a:off x="793750" y="3609975"/>
            <a:ext cx="1279525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TE</a:t>
            </a:r>
            <a:r>
              <a:rPr lang="en-US" baseline="-25000">
                <a:solidFill>
                  <a:schemeClr val="bg2"/>
                </a:solidFill>
              </a:rPr>
              <a:t>10</a:t>
            </a:r>
            <a:r>
              <a:rPr lang="en-US">
                <a:solidFill>
                  <a:schemeClr val="bg2"/>
                </a:solidFill>
              </a:rPr>
              <a:t> mode</a:t>
            </a:r>
          </a:p>
        </p:txBody>
      </p:sp>
      <p:sp>
        <p:nvSpPr>
          <p:cNvPr id="5135" name="AutoShape 20"/>
          <p:cNvSpPr>
            <a:spLocks noChangeArrowheads="1"/>
          </p:cNvSpPr>
          <p:nvPr/>
        </p:nvSpPr>
        <p:spPr bwMode="auto">
          <a:xfrm>
            <a:off x="2563813" y="3121025"/>
            <a:ext cx="650875" cy="114300"/>
          </a:xfrm>
          <a:custGeom>
            <a:avLst/>
            <a:gdLst>
              <a:gd name="T0" fmla="*/ 14709653 w 21600"/>
              <a:gd name="T1" fmla="*/ 0 h 21600"/>
              <a:gd name="T2" fmla="*/ 0 w 21600"/>
              <a:gd name="T3" fmla="*/ 302419 h 21600"/>
              <a:gd name="T4" fmla="*/ 14709653 w 21600"/>
              <a:gd name="T5" fmla="*/ 604837 h 21600"/>
              <a:gd name="T6" fmla="*/ 19612883 w 21600"/>
              <a:gd name="T7" fmla="*/ 30241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AutoShape 21"/>
          <p:cNvSpPr>
            <a:spLocks noChangeArrowheads="1"/>
          </p:cNvSpPr>
          <p:nvPr/>
        </p:nvSpPr>
        <p:spPr bwMode="auto">
          <a:xfrm rot="-1067594">
            <a:off x="2605088" y="2578100"/>
            <a:ext cx="650875" cy="88900"/>
          </a:xfrm>
          <a:custGeom>
            <a:avLst/>
            <a:gdLst>
              <a:gd name="T0" fmla="*/ 14709653 w 21600"/>
              <a:gd name="T1" fmla="*/ 0 h 21600"/>
              <a:gd name="T2" fmla="*/ 0 w 21600"/>
              <a:gd name="T3" fmla="*/ 182945 h 21600"/>
              <a:gd name="T4" fmla="*/ 14709653 w 21600"/>
              <a:gd name="T5" fmla="*/ 365889 h 21600"/>
              <a:gd name="T6" fmla="*/ 19612883 w 21600"/>
              <a:gd name="T7" fmla="*/ 182945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rgbClr val="FF996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AutoShape 22"/>
          <p:cNvSpPr>
            <a:spLocks noChangeArrowheads="1"/>
          </p:cNvSpPr>
          <p:nvPr/>
        </p:nvSpPr>
        <p:spPr bwMode="auto">
          <a:xfrm rot="993084">
            <a:off x="2609850" y="3641725"/>
            <a:ext cx="650875" cy="120650"/>
          </a:xfrm>
          <a:custGeom>
            <a:avLst/>
            <a:gdLst>
              <a:gd name="T0" fmla="*/ 14709653 w 21600"/>
              <a:gd name="T1" fmla="*/ 0 h 21600"/>
              <a:gd name="T2" fmla="*/ 0 w 21600"/>
              <a:gd name="T3" fmla="*/ 336954 h 21600"/>
              <a:gd name="T4" fmla="*/ 14709653 w 21600"/>
              <a:gd name="T5" fmla="*/ 673908 h 21600"/>
              <a:gd name="T6" fmla="*/ 19612883 w 21600"/>
              <a:gd name="T7" fmla="*/ 336954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38"/>
          <p:cNvSpPr>
            <a:spLocks noChangeShapeType="1"/>
          </p:cNvSpPr>
          <p:nvPr/>
        </p:nvSpPr>
        <p:spPr bwMode="auto">
          <a:xfrm>
            <a:off x="2514600" y="4267200"/>
            <a:ext cx="4064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5122" name="Object 40"/>
          <p:cNvGraphicFramePr>
            <a:graphicFrameLocks noChangeAspect="1"/>
          </p:cNvGraphicFramePr>
          <p:nvPr/>
        </p:nvGraphicFramePr>
        <p:xfrm>
          <a:off x="2730500" y="4344988"/>
          <a:ext cx="241300" cy="409575"/>
        </p:xfrm>
        <a:graphic>
          <a:graphicData uri="http://schemas.openxmlformats.org/presentationml/2006/ole">
            <p:oleObj spid="_x0000_s5122" name="Equation" r:id="rId4" imgW="126720" imgH="215640" progId="Equation.DSMT4">
              <p:embed/>
            </p:oleObj>
          </a:graphicData>
        </a:graphic>
      </p:graphicFrame>
      <p:sp>
        <p:nvSpPr>
          <p:cNvPr id="5139" name="Text Box 41"/>
          <p:cNvSpPr txBox="1">
            <a:spLocks noChangeArrowheads="1"/>
          </p:cNvSpPr>
          <p:nvPr/>
        </p:nvSpPr>
        <p:spPr bwMode="auto">
          <a:xfrm>
            <a:off x="501650" y="4879975"/>
            <a:ext cx="31432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Waveguide with infinite baffle</a:t>
            </a:r>
          </a:p>
        </p:txBody>
      </p:sp>
      <p:sp>
        <p:nvSpPr>
          <p:cNvPr id="5140" name="Line 24"/>
          <p:cNvSpPr>
            <a:spLocks noChangeShapeType="1"/>
          </p:cNvSpPr>
          <p:nvPr/>
        </p:nvSpPr>
        <p:spPr bwMode="auto">
          <a:xfrm>
            <a:off x="5873750" y="2163763"/>
            <a:ext cx="0" cy="2244725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5141" name="Group 29"/>
          <p:cNvGrpSpPr>
            <a:grpSpLocks/>
          </p:cNvGrpSpPr>
          <p:nvPr/>
        </p:nvGrpSpPr>
        <p:grpSpPr bwMode="auto">
          <a:xfrm>
            <a:off x="5899150" y="3419475"/>
            <a:ext cx="249238" cy="249238"/>
            <a:chOff x="2156" y="3482"/>
            <a:chExt cx="157" cy="157"/>
          </a:xfrm>
        </p:grpSpPr>
        <p:sp>
          <p:nvSpPr>
            <p:cNvPr id="5154" name="Oval 26"/>
            <p:cNvSpPr>
              <a:spLocks noChangeArrowheads="1"/>
            </p:cNvSpPr>
            <p:nvPr/>
          </p:nvSpPr>
          <p:spPr bwMode="auto">
            <a:xfrm>
              <a:off x="2156" y="3482"/>
              <a:ext cx="157" cy="15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5" name="Line 27"/>
            <p:cNvSpPr>
              <a:spLocks noChangeShapeType="1"/>
            </p:cNvSpPr>
            <p:nvPr/>
          </p:nvSpPr>
          <p:spPr bwMode="auto">
            <a:xfrm>
              <a:off x="2173" y="3508"/>
              <a:ext cx="123" cy="10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6" name="Line 28"/>
            <p:cNvSpPr>
              <a:spLocks noChangeShapeType="1"/>
            </p:cNvSpPr>
            <p:nvPr/>
          </p:nvSpPr>
          <p:spPr bwMode="auto">
            <a:xfrm flipH="1">
              <a:off x="2170" y="3508"/>
              <a:ext cx="123" cy="10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142" name="Group 30"/>
          <p:cNvGrpSpPr>
            <a:grpSpLocks/>
          </p:cNvGrpSpPr>
          <p:nvPr/>
        </p:nvGrpSpPr>
        <p:grpSpPr bwMode="auto">
          <a:xfrm>
            <a:off x="5899150" y="3114675"/>
            <a:ext cx="249238" cy="249238"/>
            <a:chOff x="2156" y="3482"/>
            <a:chExt cx="157" cy="157"/>
          </a:xfrm>
        </p:grpSpPr>
        <p:sp>
          <p:nvSpPr>
            <p:cNvPr id="5151" name="Oval 31"/>
            <p:cNvSpPr>
              <a:spLocks noChangeArrowheads="1"/>
            </p:cNvSpPr>
            <p:nvPr/>
          </p:nvSpPr>
          <p:spPr bwMode="auto">
            <a:xfrm>
              <a:off x="2156" y="3482"/>
              <a:ext cx="157" cy="15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52" name="Line 32"/>
            <p:cNvSpPr>
              <a:spLocks noChangeShapeType="1"/>
            </p:cNvSpPr>
            <p:nvPr/>
          </p:nvSpPr>
          <p:spPr bwMode="auto">
            <a:xfrm>
              <a:off x="2173" y="3508"/>
              <a:ext cx="123" cy="10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3" name="Line 33"/>
            <p:cNvSpPr>
              <a:spLocks noChangeShapeType="1"/>
            </p:cNvSpPr>
            <p:nvPr/>
          </p:nvSpPr>
          <p:spPr bwMode="auto">
            <a:xfrm flipH="1">
              <a:off x="2170" y="3508"/>
              <a:ext cx="123" cy="10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5143" name="Group 34"/>
          <p:cNvGrpSpPr>
            <a:grpSpLocks/>
          </p:cNvGrpSpPr>
          <p:nvPr/>
        </p:nvGrpSpPr>
        <p:grpSpPr bwMode="auto">
          <a:xfrm>
            <a:off x="5899150" y="2809875"/>
            <a:ext cx="249238" cy="249238"/>
            <a:chOff x="2156" y="3482"/>
            <a:chExt cx="157" cy="157"/>
          </a:xfrm>
        </p:grpSpPr>
        <p:sp>
          <p:nvSpPr>
            <p:cNvPr id="5148" name="Oval 35"/>
            <p:cNvSpPr>
              <a:spLocks noChangeArrowheads="1"/>
            </p:cNvSpPr>
            <p:nvPr/>
          </p:nvSpPr>
          <p:spPr bwMode="auto">
            <a:xfrm>
              <a:off x="2156" y="3482"/>
              <a:ext cx="157" cy="15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9" name="Line 36"/>
            <p:cNvSpPr>
              <a:spLocks noChangeShapeType="1"/>
            </p:cNvSpPr>
            <p:nvPr/>
          </p:nvSpPr>
          <p:spPr bwMode="auto">
            <a:xfrm>
              <a:off x="2173" y="3508"/>
              <a:ext cx="123" cy="10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150" name="Line 37"/>
            <p:cNvSpPr>
              <a:spLocks noChangeShapeType="1"/>
            </p:cNvSpPr>
            <p:nvPr/>
          </p:nvSpPr>
          <p:spPr bwMode="auto">
            <a:xfrm flipH="1">
              <a:off x="2170" y="3508"/>
              <a:ext cx="123" cy="10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5144" name="Text Box 43"/>
          <p:cNvSpPr txBox="1">
            <a:spLocks noChangeArrowheads="1"/>
          </p:cNvSpPr>
          <p:nvPr/>
        </p:nvSpPr>
        <p:spPr bwMode="auto">
          <a:xfrm>
            <a:off x="6473825" y="3033713"/>
            <a:ext cx="1885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Magnetic current</a:t>
            </a:r>
          </a:p>
        </p:txBody>
      </p:sp>
      <p:graphicFrame>
        <p:nvGraphicFramePr>
          <p:cNvPr id="5123" name="Object 44"/>
          <p:cNvGraphicFramePr>
            <a:graphicFrameLocks noChangeAspect="1"/>
          </p:cNvGraphicFramePr>
          <p:nvPr/>
        </p:nvGraphicFramePr>
        <p:xfrm>
          <a:off x="6650038" y="3448050"/>
          <a:ext cx="1644650" cy="417513"/>
        </p:xfrm>
        <a:graphic>
          <a:graphicData uri="http://schemas.openxmlformats.org/presentationml/2006/ole">
            <p:oleObj spid="_x0000_s5123" name="Equation" r:id="rId5" imgW="901440" imgH="228600" progId="Equation.DSMT4">
              <p:embed/>
            </p:oleObj>
          </a:graphicData>
        </a:graphic>
      </p:graphicFrame>
      <p:sp>
        <p:nvSpPr>
          <p:cNvPr id="5145" name="Text Box 46"/>
          <p:cNvSpPr txBox="1">
            <a:spLocks noChangeArrowheads="1"/>
          </p:cNvSpPr>
          <p:nvPr/>
        </p:nvSpPr>
        <p:spPr bwMode="auto">
          <a:xfrm>
            <a:off x="2740025" y="5614988"/>
            <a:ext cx="384968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hlink"/>
                </a:solidFill>
              </a:rPr>
              <a:t>Equivalence Principle </a:t>
            </a:r>
          </a:p>
          <a:p>
            <a:pPr algn="ctr"/>
            <a:r>
              <a:rPr lang="en-US" sz="2000" dirty="0">
                <a:solidFill>
                  <a:schemeClr val="bg2"/>
                </a:solidFill>
              </a:rPr>
              <a:t>(discussed later in the semester)</a:t>
            </a:r>
          </a:p>
        </p:txBody>
      </p:sp>
      <p:sp>
        <p:nvSpPr>
          <p:cNvPr id="429103" name="Text Box 47"/>
          <p:cNvSpPr txBox="1">
            <a:spLocks noChangeArrowheads="1"/>
          </p:cNvSpPr>
          <p:nvPr/>
        </p:nvSpPr>
        <p:spPr bwMode="auto">
          <a:xfrm>
            <a:off x="1152525" y="0"/>
            <a:ext cx="6732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Magnetic Current (cont.)</a:t>
            </a:r>
          </a:p>
        </p:txBody>
      </p:sp>
      <p:sp>
        <p:nvSpPr>
          <p:cNvPr id="5147" name="AutoShape 51"/>
          <p:cNvSpPr>
            <a:spLocks noChangeArrowheads="1"/>
          </p:cNvSpPr>
          <p:nvPr/>
        </p:nvSpPr>
        <p:spPr bwMode="auto">
          <a:xfrm>
            <a:off x="4013200" y="3009900"/>
            <a:ext cx="914400" cy="4064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37"/>
          <p:cNvSpPr txBox="1">
            <a:spLocks noChangeArrowheads="1"/>
          </p:cNvSpPr>
          <p:nvPr/>
        </p:nvSpPr>
        <p:spPr bwMode="auto">
          <a:xfrm>
            <a:off x="2689225" y="5030788"/>
            <a:ext cx="384968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hlink"/>
                </a:solidFill>
              </a:rPr>
              <a:t>Image Theory</a:t>
            </a:r>
          </a:p>
          <a:p>
            <a:pPr algn="ctr"/>
            <a:r>
              <a:rPr lang="en-US" sz="2000" dirty="0">
                <a:solidFill>
                  <a:schemeClr val="bg2"/>
                </a:solidFill>
              </a:rPr>
              <a:t>(discussed later in the semester)</a:t>
            </a:r>
            <a:endParaRPr lang="en-US" sz="2400" dirty="0">
              <a:solidFill>
                <a:schemeClr val="hlink"/>
              </a:solidFill>
            </a:endParaRP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1891983" y="1188720"/>
            <a:ext cx="4541837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can now remove the ground plane:</a:t>
            </a:r>
          </a:p>
        </p:txBody>
      </p:sp>
      <p:sp>
        <p:nvSpPr>
          <p:cNvPr id="6150" name="Line 22"/>
          <p:cNvSpPr>
            <a:spLocks noChangeShapeType="1"/>
          </p:cNvSpPr>
          <p:nvPr/>
        </p:nvSpPr>
        <p:spPr bwMode="auto">
          <a:xfrm>
            <a:off x="781050" y="2214563"/>
            <a:ext cx="0" cy="2244725"/>
          </a:xfrm>
          <a:prstGeom prst="line">
            <a:avLst/>
          </a:prstGeom>
          <a:noFill/>
          <a:ln w="38100">
            <a:solidFill>
              <a:srgbClr val="FF9933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6151" name="Group 23"/>
          <p:cNvGrpSpPr>
            <a:grpSpLocks/>
          </p:cNvGrpSpPr>
          <p:nvPr/>
        </p:nvGrpSpPr>
        <p:grpSpPr bwMode="auto">
          <a:xfrm>
            <a:off x="806450" y="3470275"/>
            <a:ext cx="249238" cy="249238"/>
            <a:chOff x="2156" y="3482"/>
            <a:chExt cx="157" cy="157"/>
          </a:xfrm>
        </p:grpSpPr>
        <p:sp>
          <p:nvSpPr>
            <p:cNvPr id="6191" name="Oval 24"/>
            <p:cNvSpPr>
              <a:spLocks noChangeArrowheads="1"/>
            </p:cNvSpPr>
            <p:nvPr/>
          </p:nvSpPr>
          <p:spPr bwMode="auto">
            <a:xfrm>
              <a:off x="2156" y="3482"/>
              <a:ext cx="157" cy="15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2" name="Line 25"/>
            <p:cNvSpPr>
              <a:spLocks noChangeShapeType="1"/>
            </p:cNvSpPr>
            <p:nvPr/>
          </p:nvSpPr>
          <p:spPr bwMode="auto">
            <a:xfrm>
              <a:off x="2173" y="3508"/>
              <a:ext cx="123" cy="10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3" name="Line 26"/>
            <p:cNvSpPr>
              <a:spLocks noChangeShapeType="1"/>
            </p:cNvSpPr>
            <p:nvPr/>
          </p:nvSpPr>
          <p:spPr bwMode="auto">
            <a:xfrm flipH="1">
              <a:off x="2170" y="3508"/>
              <a:ext cx="123" cy="10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152" name="Group 27"/>
          <p:cNvGrpSpPr>
            <a:grpSpLocks/>
          </p:cNvGrpSpPr>
          <p:nvPr/>
        </p:nvGrpSpPr>
        <p:grpSpPr bwMode="auto">
          <a:xfrm>
            <a:off x="806450" y="3165475"/>
            <a:ext cx="249238" cy="249238"/>
            <a:chOff x="2156" y="3482"/>
            <a:chExt cx="157" cy="157"/>
          </a:xfrm>
        </p:grpSpPr>
        <p:sp>
          <p:nvSpPr>
            <p:cNvPr id="6188" name="Oval 28"/>
            <p:cNvSpPr>
              <a:spLocks noChangeArrowheads="1"/>
            </p:cNvSpPr>
            <p:nvPr/>
          </p:nvSpPr>
          <p:spPr bwMode="auto">
            <a:xfrm>
              <a:off x="2156" y="3482"/>
              <a:ext cx="157" cy="15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9" name="Line 29"/>
            <p:cNvSpPr>
              <a:spLocks noChangeShapeType="1"/>
            </p:cNvSpPr>
            <p:nvPr/>
          </p:nvSpPr>
          <p:spPr bwMode="auto">
            <a:xfrm>
              <a:off x="2173" y="3508"/>
              <a:ext cx="123" cy="10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90" name="Line 30"/>
            <p:cNvSpPr>
              <a:spLocks noChangeShapeType="1"/>
            </p:cNvSpPr>
            <p:nvPr/>
          </p:nvSpPr>
          <p:spPr bwMode="auto">
            <a:xfrm flipH="1">
              <a:off x="2170" y="3508"/>
              <a:ext cx="123" cy="10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153" name="Group 31"/>
          <p:cNvGrpSpPr>
            <a:grpSpLocks/>
          </p:cNvGrpSpPr>
          <p:nvPr/>
        </p:nvGrpSpPr>
        <p:grpSpPr bwMode="auto">
          <a:xfrm>
            <a:off x="806450" y="2860675"/>
            <a:ext cx="249238" cy="249238"/>
            <a:chOff x="2156" y="3482"/>
            <a:chExt cx="157" cy="157"/>
          </a:xfrm>
        </p:grpSpPr>
        <p:sp>
          <p:nvSpPr>
            <p:cNvPr id="6185" name="Oval 32"/>
            <p:cNvSpPr>
              <a:spLocks noChangeArrowheads="1"/>
            </p:cNvSpPr>
            <p:nvPr/>
          </p:nvSpPr>
          <p:spPr bwMode="auto">
            <a:xfrm>
              <a:off x="2156" y="3482"/>
              <a:ext cx="157" cy="157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6" name="Line 33"/>
            <p:cNvSpPr>
              <a:spLocks noChangeShapeType="1"/>
            </p:cNvSpPr>
            <p:nvPr/>
          </p:nvSpPr>
          <p:spPr bwMode="auto">
            <a:xfrm>
              <a:off x="2173" y="3508"/>
              <a:ext cx="123" cy="10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87" name="Line 34"/>
            <p:cNvSpPr>
              <a:spLocks noChangeShapeType="1"/>
            </p:cNvSpPr>
            <p:nvPr/>
          </p:nvSpPr>
          <p:spPr bwMode="auto">
            <a:xfrm flipH="1">
              <a:off x="2170" y="3508"/>
              <a:ext cx="123" cy="10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6154" name="Text Box 35"/>
          <p:cNvSpPr txBox="1">
            <a:spLocks noChangeArrowheads="1"/>
          </p:cNvSpPr>
          <p:nvPr/>
        </p:nvSpPr>
        <p:spPr bwMode="auto">
          <a:xfrm>
            <a:off x="1381125" y="3084513"/>
            <a:ext cx="1885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Magnetic current</a:t>
            </a:r>
          </a:p>
        </p:txBody>
      </p:sp>
      <p:grpSp>
        <p:nvGrpSpPr>
          <p:cNvPr id="6155" name="Group 54"/>
          <p:cNvGrpSpPr>
            <a:grpSpLocks/>
          </p:cNvGrpSpPr>
          <p:nvPr/>
        </p:nvGrpSpPr>
        <p:grpSpPr bwMode="auto">
          <a:xfrm>
            <a:off x="6038850" y="2886075"/>
            <a:ext cx="249238" cy="858838"/>
            <a:chOff x="3452" y="1818"/>
            <a:chExt cx="157" cy="541"/>
          </a:xfrm>
        </p:grpSpPr>
        <p:grpSp>
          <p:nvGrpSpPr>
            <p:cNvPr id="6173" name="Group 40"/>
            <p:cNvGrpSpPr>
              <a:grpSpLocks/>
            </p:cNvGrpSpPr>
            <p:nvPr/>
          </p:nvGrpSpPr>
          <p:grpSpPr bwMode="auto">
            <a:xfrm>
              <a:off x="3452" y="2202"/>
              <a:ext cx="157" cy="157"/>
              <a:chOff x="2156" y="3482"/>
              <a:chExt cx="157" cy="157"/>
            </a:xfrm>
          </p:grpSpPr>
          <p:sp>
            <p:nvSpPr>
              <p:cNvPr id="6182" name="Oval 41"/>
              <p:cNvSpPr>
                <a:spLocks noChangeArrowheads="1"/>
              </p:cNvSpPr>
              <p:nvPr/>
            </p:nvSpPr>
            <p:spPr bwMode="auto">
              <a:xfrm>
                <a:off x="2156" y="3482"/>
                <a:ext cx="157" cy="15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3" name="Line 42"/>
              <p:cNvSpPr>
                <a:spLocks noChangeShapeType="1"/>
              </p:cNvSpPr>
              <p:nvPr/>
            </p:nvSpPr>
            <p:spPr bwMode="auto">
              <a:xfrm>
                <a:off x="2173" y="350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4" name="Line 43"/>
              <p:cNvSpPr>
                <a:spLocks noChangeShapeType="1"/>
              </p:cNvSpPr>
              <p:nvPr/>
            </p:nvSpPr>
            <p:spPr bwMode="auto">
              <a:xfrm flipH="1">
                <a:off x="2170" y="350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74" name="Group 44"/>
            <p:cNvGrpSpPr>
              <a:grpSpLocks/>
            </p:cNvGrpSpPr>
            <p:nvPr/>
          </p:nvGrpSpPr>
          <p:grpSpPr bwMode="auto">
            <a:xfrm>
              <a:off x="3452" y="2010"/>
              <a:ext cx="157" cy="157"/>
              <a:chOff x="2156" y="3482"/>
              <a:chExt cx="157" cy="157"/>
            </a:xfrm>
          </p:grpSpPr>
          <p:sp>
            <p:nvSpPr>
              <p:cNvPr id="6179" name="Oval 45"/>
              <p:cNvSpPr>
                <a:spLocks noChangeArrowheads="1"/>
              </p:cNvSpPr>
              <p:nvPr/>
            </p:nvSpPr>
            <p:spPr bwMode="auto">
              <a:xfrm>
                <a:off x="2156" y="3482"/>
                <a:ext cx="157" cy="15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80" name="Line 46"/>
              <p:cNvSpPr>
                <a:spLocks noChangeShapeType="1"/>
              </p:cNvSpPr>
              <p:nvPr/>
            </p:nvSpPr>
            <p:spPr bwMode="auto">
              <a:xfrm>
                <a:off x="2173" y="350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81" name="Line 47"/>
              <p:cNvSpPr>
                <a:spLocks noChangeShapeType="1"/>
              </p:cNvSpPr>
              <p:nvPr/>
            </p:nvSpPr>
            <p:spPr bwMode="auto">
              <a:xfrm flipH="1">
                <a:off x="2170" y="350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75" name="Group 48"/>
            <p:cNvGrpSpPr>
              <a:grpSpLocks/>
            </p:cNvGrpSpPr>
            <p:nvPr/>
          </p:nvGrpSpPr>
          <p:grpSpPr bwMode="auto">
            <a:xfrm>
              <a:off x="3452" y="1818"/>
              <a:ext cx="157" cy="157"/>
              <a:chOff x="2156" y="3482"/>
              <a:chExt cx="157" cy="157"/>
            </a:xfrm>
          </p:grpSpPr>
          <p:sp>
            <p:nvSpPr>
              <p:cNvPr id="6176" name="Oval 49"/>
              <p:cNvSpPr>
                <a:spLocks noChangeArrowheads="1"/>
              </p:cNvSpPr>
              <p:nvPr/>
            </p:nvSpPr>
            <p:spPr bwMode="auto">
              <a:xfrm>
                <a:off x="2156" y="3482"/>
                <a:ext cx="157" cy="15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7" name="Line 50"/>
              <p:cNvSpPr>
                <a:spLocks noChangeShapeType="1"/>
              </p:cNvSpPr>
              <p:nvPr/>
            </p:nvSpPr>
            <p:spPr bwMode="auto">
              <a:xfrm>
                <a:off x="2173" y="350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8" name="Line 51"/>
              <p:cNvSpPr>
                <a:spLocks noChangeShapeType="1"/>
              </p:cNvSpPr>
              <p:nvPr/>
            </p:nvSpPr>
            <p:spPr bwMode="auto">
              <a:xfrm flipH="1">
                <a:off x="2170" y="350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6156" name="Text Box 52"/>
          <p:cNvSpPr txBox="1">
            <a:spLocks noChangeArrowheads="1"/>
          </p:cNvSpPr>
          <p:nvPr/>
        </p:nvSpPr>
        <p:spPr bwMode="auto">
          <a:xfrm>
            <a:off x="6613525" y="3109913"/>
            <a:ext cx="1885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Magnetic current</a:t>
            </a:r>
          </a:p>
        </p:txBody>
      </p:sp>
      <p:grpSp>
        <p:nvGrpSpPr>
          <p:cNvPr id="6157" name="Group 55"/>
          <p:cNvGrpSpPr>
            <a:grpSpLocks/>
          </p:cNvGrpSpPr>
          <p:nvPr/>
        </p:nvGrpSpPr>
        <p:grpSpPr bwMode="auto">
          <a:xfrm>
            <a:off x="5683250" y="2898775"/>
            <a:ext cx="249238" cy="858838"/>
            <a:chOff x="3452" y="1818"/>
            <a:chExt cx="157" cy="541"/>
          </a:xfrm>
        </p:grpSpPr>
        <p:grpSp>
          <p:nvGrpSpPr>
            <p:cNvPr id="6161" name="Group 56"/>
            <p:cNvGrpSpPr>
              <a:grpSpLocks/>
            </p:cNvGrpSpPr>
            <p:nvPr/>
          </p:nvGrpSpPr>
          <p:grpSpPr bwMode="auto">
            <a:xfrm>
              <a:off x="3452" y="2202"/>
              <a:ext cx="157" cy="157"/>
              <a:chOff x="2156" y="3482"/>
              <a:chExt cx="157" cy="157"/>
            </a:xfrm>
          </p:grpSpPr>
          <p:sp>
            <p:nvSpPr>
              <p:cNvPr id="6170" name="Oval 57"/>
              <p:cNvSpPr>
                <a:spLocks noChangeArrowheads="1"/>
              </p:cNvSpPr>
              <p:nvPr/>
            </p:nvSpPr>
            <p:spPr bwMode="auto">
              <a:xfrm>
                <a:off x="2156" y="3482"/>
                <a:ext cx="157" cy="15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71" name="Line 58"/>
              <p:cNvSpPr>
                <a:spLocks noChangeShapeType="1"/>
              </p:cNvSpPr>
              <p:nvPr/>
            </p:nvSpPr>
            <p:spPr bwMode="auto">
              <a:xfrm>
                <a:off x="2173" y="350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72" name="Line 59"/>
              <p:cNvSpPr>
                <a:spLocks noChangeShapeType="1"/>
              </p:cNvSpPr>
              <p:nvPr/>
            </p:nvSpPr>
            <p:spPr bwMode="auto">
              <a:xfrm flipH="1">
                <a:off x="2170" y="350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62" name="Group 60"/>
            <p:cNvGrpSpPr>
              <a:grpSpLocks/>
            </p:cNvGrpSpPr>
            <p:nvPr/>
          </p:nvGrpSpPr>
          <p:grpSpPr bwMode="auto">
            <a:xfrm>
              <a:off x="3452" y="2010"/>
              <a:ext cx="157" cy="157"/>
              <a:chOff x="2156" y="3482"/>
              <a:chExt cx="157" cy="157"/>
            </a:xfrm>
          </p:grpSpPr>
          <p:sp>
            <p:nvSpPr>
              <p:cNvPr id="6167" name="Oval 61"/>
              <p:cNvSpPr>
                <a:spLocks noChangeArrowheads="1"/>
              </p:cNvSpPr>
              <p:nvPr/>
            </p:nvSpPr>
            <p:spPr bwMode="auto">
              <a:xfrm>
                <a:off x="2156" y="3482"/>
                <a:ext cx="157" cy="15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8" name="Line 62"/>
              <p:cNvSpPr>
                <a:spLocks noChangeShapeType="1"/>
              </p:cNvSpPr>
              <p:nvPr/>
            </p:nvSpPr>
            <p:spPr bwMode="auto">
              <a:xfrm>
                <a:off x="2173" y="350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69" name="Line 63"/>
              <p:cNvSpPr>
                <a:spLocks noChangeShapeType="1"/>
              </p:cNvSpPr>
              <p:nvPr/>
            </p:nvSpPr>
            <p:spPr bwMode="auto">
              <a:xfrm flipH="1">
                <a:off x="2170" y="350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163" name="Group 64"/>
            <p:cNvGrpSpPr>
              <a:grpSpLocks/>
            </p:cNvGrpSpPr>
            <p:nvPr/>
          </p:nvGrpSpPr>
          <p:grpSpPr bwMode="auto">
            <a:xfrm>
              <a:off x="3452" y="1818"/>
              <a:ext cx="157" cy="157"/>
              <a:chOff x="2156" y="3482"/>
              <a:chExt cx="157" cy="157"/>
            </a:xfrm>
          </p:grpSpPr>
          <p:sp>
            <p:nvSpPr>
              <p:cNvPr id="6164" name="Oval 65"/>
              <p:cNvSpPr>
                <a:spLocks noChangeArrowheads="1"/>
              </p:cNvSpPr>
              <p:nvPr/>
            </p:nvSpPr>
            <p:spPr bwMode="auto">
              <a:xfrm>
                <a:off x="2156" y="3482"/>
                <a:ext cx="157" cy="15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65" name="Line 66"/>
              <p:cNvSpPr>
                <a:spLocks noChangeShapeType="1"/>
              </p:cNvSpPr>
              <p:nvPr/>
            </p:nvSpPr>
            <p:spPr bwMode="auto">
              <a:xfrm>
                <a:off x="2173" y="350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6166" name="Line 67"/>
              <p:cNvSpPr>
                <a:spLocks noChangeShapeType="1"/>
              </p:cNvSpPr>
              <p:nvPr/>
            </p:nvSpPr>
            <p:spPr bwMode="auto">
              <a:xfrm flipH="1">
                <a:off x="2170" y="350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6158" name="Line 68"/>
          <p:cNvSpPr>
            <a:spLocks noChangeShapeType="1"/>
          </p:cNvSpPr>
          <p:nvPr/>
        </p:nvSpPr>
        <p:spPr bwMode="auto">
          <a:xfrm flipH="1">
            <a:off x="5981700" y="2209800"/>
            <a:ext cx="12700" cy="22098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430150" name="Text Box 70"/>
          <p:cNvSpPr txBox="1">
            <a:spLocks noChangeArrowheads="1"/>
          </p:cNvSpPr>
          <p:nvPr/>
        </p:nvSpPr>
        <p:spPr bwMode="auto">
          <a:xfrm>
            <a:off x="1111885" y="0"/>
            <a:ext cx="6732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Magnetic Current (cont.)</a:t>
            </a:r>
          </a:p>
        </p:txBody>
      </p:sp>
      <p:graphicFrame>
        <p:nvGraphicFramePr>
          <p:cNvPr id="6146" name="Object 74"/>
          <p:cNvGraphicFramePr>
            <a:graphicFrameLocks noChangeAspect="1"/>
          </p:cNvGraphicFramePr>
          <p:nvPr/>
        </p:nvGraphicFramePr>
        <p:xfrm>
          <a:off x="1481138" y="3435350"/>
          <a:ext cx="1644650" cy="417513"/>
        </p:xfrm>
        <a:graphic>
          <a:graphicData uri="http://schemas.openxmlformats.org/presentationml/2006/ole">
            <p:oleObj spid="_x0000_s6146" name="Equation" r:id="rId4" imgW="901440" imgH="228600" progId="Equation.DSMT4">
              <p:embed/>
            </p:oleObj>
          </a:graphicData>
        </a:graphic>
      </p:graphicFrame>
      <p:graphicFrame>
        <p:nvGraphicFramePr>
          <p:cNvPr id="6147" name="Object 75"/>
          <p:cNvGraphicFramePr>
            <a:graphicFrameLocks noChangeAspect="1"/>
          </p:cNvGraphicFramePr>
          <p:nvPr/>
        </p:nvGraphicFramePr>
        <p:xfrm>
          <a:off x="6656388" y="3460750"/>
          <a:ext cx="1784350" cy="417513"/>
        </p:xfrm>
        <a:graphic>
          <a:graphicData uri="http://schemas.openxmlformats.org/presentationml/2006/ole">
            <p:oleObj spid="_x0000_s6147" name="Equation" r:id="rId5" imgW="977760" imgH="228600" progId="Equation.DSMT4">
              <p:embed/>
            </p:oleObj>
          </a:graphicData>
        </a:graphic>
      </p:graphicFrame>
      <p:sp>
        <p:nvSpPr>
          <p:cNvPr id="6160" name="AutoShape 76"/>
          <p:cNvSpPr>
            <a:spLocks noChangeArrowheads="1"/>
          </p:cNvSpPr>
          <p:nvPr/>
        </p:nvSpPr>
        <p:spPr bwMode="auto">
          <a:xfrm>
            <a:off x="4013200" y="3136900"/>
            <a:ext cx="914400" cy="4064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296863" y="1231900"/>
            <a:ext cx="8213725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radiation from the magnetic current is related to radiation from a corresponding electric current:</a:t>
            </a:r>
          </a:p>
        </p:txBody>
      </p:sp>
      <p:sp>
        <p:nvSpPr>
          <p:cNvPr id="7173" name="Text Box 20"/>
          <p:cNvSpPr txBox="1">
            <a:spLocks noChangeArrowheads="1"/>
          </p:cNvSpPr>
          <p:nvPr/>
        </p:nvSpPr>
        <p:spPr bwMode="auto">
          <a:xfrm>
            <a:off x="2727325" y="5094288"/>
            <a:ext cx="3849688" cy="762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hlink"/>
                </a:solidFill>
              </a:rPr>
              <a:t>Duality</a:t>
            </a:r>
          </a:p>
          <a:p>
            <a:pPr algn="ctr"/>
            <a:r>
              <a:rPr lang="en-US" sz="2000" dirty="0">
                <a:solidFill>
                  <a:schemeClr val="bg2"/>
                </a:solidFill>
              </a:rPr>
              <a:t>(discussed later in the semester)</a:t>
            </a:r>
            <a:endParaRPr lang="en-US" sz="2400" dirty="0">
              <a:solidFill>
                <a:schemeClr val="hlink"/>
              </a:solidFill>
            </a:endParaRPr>
          </a:p>
        </p:txBody>
      </p:sp>
      <p:grpSp>
        <p:nvGrpSpPr>
          <p:cNvPr id="7174" name="Group 22"/>
          <p:cNvGrpSpPr>
            <a:grpSpLocks/>
          </p:cNvGrpSpPr>
          <p:nvPr/>
        </p:nvGrpSpPr>
        <p:grpSpPr bwMode="auto">
          <a:xfrm>
            <a:off x="958850" y="2987675"/>
            <a:ext cx="249238" cy="858838"/>
            <a:chOff x="3452" y="1818"/>
            <a:chExt cx="157" cy="541"/>
          </a:xfrm>
        </p:grpSpPr>
        <p:grpSp>
          <p:nvGrpSpPr>
            <p:cNvPr id="7192" name="Group 23"/>
            <p:cNvGrpSpPr>
              <a:grpSpLocks/>
            </p:cNvGrpSpPr>
            <p:nvPr/>
          </p:nvGrpSpPr>
          <p:grpSpPr bwMode="auto">
            <a:xfrm>
              <a:off x="3452" y="2202"/>
              <a:ext cx="157" cy="157"/>
              <a:chOff x="2156" y="3482"/>
              <a:chExt cx="157" cy="157"/>
            </a:xfrm>
          </p:grpSpPr>
          <p:sp>
            <p:nvSpPr>
              <p:cNvPr id="7201" name="Oval 24"/>
              <p:cNvSpPr>
                <a:spLocks noChangeArrowheads="1"/>
              </p:cNvSpPr>
              <p:nvPr/>
            </p:nvSpPr>
            <p:spPr bwMode="auto">
              <a:xfrm>
                <a:off x="2156" y="3482"/>
                <a:ext cx="157" cy="15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02" name="Line 25"/>
              <p:cNvSpPr>
                <a:spLocks noChangeShapeType="1"/>
              </p:cNvSpPr>
              <p:nvPr/>
            </p:nvSpPr>
            <p:spPr bwMode="auto">
              <a:xfrm>
                <a:off x="2173" y="350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203" name="Line 26"/>
              <p:cNvSpPr>
                <a:spLocks noChangeShapeType="1"/>
              </p:cNvSpPr>
              <p:nvPr/>
            </p:nvSpPr>
            <p:spPr bwMode="auto">
              <a:xfrm flipH="1">
                <a:off x="2170" y="350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193" name="Group 27"/>
            <p:cNvGrpSpPr>
              <a:grpSpLocks/>
            </p:cNvGrpSpPr>
            <p:nvPr/>
          </p:nvGrpSpPr>
          <p:grpSpPr bwMode="auto">
            <a:xfrm>
              <a:off x="3452" y="2010"/>
              <a:ext cx="157" cy="157"/>
              <a:chOff x="2156" y="3482"/>
              <a:chExt cx="157" cy="157"/>
            </a:xfrm>
          </p:grpSpPr>
          <p:sp>
            <p:nvSpPr>
              <p:cNvPr id="7198" name="Oval 28"/>
              <p:cNvSpPr>
                <a:spLocks noChangeArrowheads="1"/>
              </p:cNvSpPr>
              <p:nvPr/>
            </p:nvSpPr>
            <p:spPr bwMode="auto">
              <a:xfrm>
                <a:off x="2156" y="3482"/>
                <a:ext cx="157" cy="15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9" name="Line 29"/>
              <p:cNvSpPr>
                <a:spLocks noChangeShapeType="1"/>
              </p:cNvSpPr>
              <p:nvPr/>
            </p:nvSpPr>
            <p:spPr bwMode="auto">
              <a:xfrm>
                <a:off x="2173" y="350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200" name="Line 30"/>
              <p:cNvSpPr>
                <a:spLocks noChangeShapeType="1"/>
              </p:cNvSpPr>
              <p:nvPr/>
            </p:nvSpPr>
            <p:spPr bwMode="auto">
              <a:xfrm flipH="1">
                <a:off x="2170" y="350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7194" name="Group 31"/>
            <p:cNvGrpSpPr>
              <a:grpSpLocks/>
            </p:cNvGrpSpPr>
            <p:nvPr/>
          </p:nvGrpSpPr>
          <p:grpSpPr bwMode="auto">
            <a:xfrm>
              <a:off x="3452" y="1818"/>
              <a:ext cx="157" cy="157"/>
              <a:chOff x="2156" y="3482"/>
              <a:chExt cx="157" cy="157"/>
            </a:xfrm>
          </p:grpSpPr>
          <p:sp>
            <p:nvSpPr>
              <p:cNvPr id="7195" name="Oval 32"/>
              <p:cNvSpPr>
                <a:spLocks noChangeArrowheads="1"/>
              </p:cNvSpPr>
              <p:nvPr/>
            </p:nvSpPr>
            <p:spPr bwMode="auto">
              <a:xfrm>
                <a:off x="2156" y="3482"/>
                <a:ext cx="157" cy="157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6" name="Line 33"/>
              <p:cNvSpPr>
                <a:spLocks noChangeShapeType="1"/>
              </p:cNvSpPr>
              <p:nvPr/>
            </p:nvSpPr>
            <p:spPr bwMode="auto">
              <a:xfrm>
                <a:off x="2173" y="350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7197" name="Line 34"/>
              <p:cNvSpPr>
                <a:spLocks noChangeShapeType="1"/>
              </p:cNvSpPr>
              <p:nvPr/>
            </p:nvSpPr>
            <p:spPr bwMode="auto">
              <a:xfrm flipH="1">
                <a:off x="2170" y="3508"/>
                <a:ext cx="123" cy="105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7175" name="Text Box 35"/>
          <p:cNvSpPr txBox="1">
            <a:spLocks noChangeArrowheads="1"/>
          </p:cNvSpPr>
          <p:nvPr/>
        </p:nvSpPr>
        <p:spPr bwMode="auto">
          <a:xfrm>
            <a:off x="1533525" y="3211513"/>
            <a:ext cx="18859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Magnetic current</a:t>
            </a:r>
          </a:p>
        </p:txBody>
      </p:sp>
      <p:sp>
        <p:nvSpPr>
          <p:cNvPr id="7176" name="Line 50"/>
          <p:cNvSpPr>
            <a:spLocks noChangeShapeType="1"/>
          </p:cNvSpPr>
          <p:nvPr/>
        </p:nvSpPr>
        <p:spPr bwMode="auto">
          <a:xfrm flipH="1">
            <a:off x="1079500" y="2362200"/>
            <a:ext cx="0" cy="21971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77" name="Oval 62"/>
          <p:cNvSpPr>
            <a:spLocks noChangeArrowheads="1"/>
          </p:cNvSpPr>
          <p:nvPr/>
        </p:nvSpPr>
        <p:spPr bwMode="auto">
          <a:xfrm>
            <a:off x="6165850" y="2936875"/>
            <a:ext cx="249238" cy="24923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Line 63"/>
          <p:cNvSpPr>
            <a:spLocks noChangeShapeType="1"/>
          </p:cNvSpPr>
          <p:nvPr/>
        </p:nvSpPr>
        <p:spPr bwMode="auto">
          <a:xfrm>
            <a:off x="6192838" y="2978150"/>
            <a:ext cx="195262" cy="1666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79" name="Line 64"/>
          <p:cNvSpPr>
            <a:spLocks noChangeShapeType="1"/>
          </p:cNvSpPr>
          <p:nvPr/>
        </p:nvSpPr>
        <p:spPr bwMode="auto">
          <a:xfrm flipH="1">
            <a:off x="6196013" y="2978150"/>
            <a:ext cx="195262" cy="166688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180" name="Text Box 65"/>
          <p:cNvSpPr txBox="1">
            <a:spLocks noChangeArrowheads="1"/>
          </p:cNvSpPr>
          <p:nvPr/>
        </p:nvSpPr>
        <p:spPr bwMode="auto">
          <a:xfrm>
            <a:off x="6740525" y="3160713"/>
            <a:ext cx="17081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2"/>
                </a:solidFill>
              </a:rPr>
              <a:t>Electric current</a:t>
            </a:r>
          </a:p>
        </p:txBody>
      </p:sp>
      <p:sp>
        <p:nvSpPr>
          <p:cNvPr id="7181" name="Line 80"/>
          <p:cNvSpPr>
            <a:spLocks noChangeShapeType="1"/>
          </p:cNvSpPr>
          <p:nvPr/>
        </p:nvSpPr>
        <p:spPr bwMode="auto">
          <a:xfrm flipH="1">
            <a:off x="6273800" y="2286000"/>
            <a:ext cx="12700" cy="2209800"/>
          </a:xfrm>
          <a:prstGeom prst="line">
            <a:avLst/>
          </a:prstGeom>
          <a:noFill/>
          <a:ln w="38100">
            <a:solidFill>
              <a:schemeClr val="bg2"/>
            </a:solidFill>
            <a:prstDash val="dash"/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7182" name="Group 82"/>
          <p:cNvGrpSpPr>
            <a:grpSpLocks/>
          </p:cNvGrpSpPr>
          <p:nvPr/>
        </p:nvGrpSpPr>
        <p:grpSpPr bwMode="auto">
          <a:xfrm>
            <a:off x="6153150" y="3254375"/>
            <a:ext cx="249238" cy="249238"/>
            <a:chOff x="4284" y="1642"/>
            <a:chExt cx="157" cy="157"/>
          </a:xfrm>
        </p:grpSpPr>
        <p:sp>
          <p:nvSpPr>
            <p:cNvPr id="7189" name="Oval 83"/>
            <p:cNvSpPr>
              <a:spLocks noChangeArrowheads="1"/>
            </p:cNvSpPr>
            <p:nvPr/>
          </p:nvSpPr>
          <p:spPr bwMode="auto">
            <a:xfrm>
              <a:off x="4284" y="1642"/>
              <a:ext cx="157" cy="15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0" name="Line 84"/>
            <p:cNvSpPr>
              <a:spLocks noChangeShapeType="1"/>
            </p:cNvSpPr>
            <p:nvPr/>
          </p:nvSpPr>
          <p:spPr bwMode="auto">
            <a:xfrm>
              <a:off x="4301" y="1668"/>
              <a:ext cx="123" cy="10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91" name="Line 85"/>
            <p:cNvSpPr>
              <a:spLocks noChangeShapeType="1"/>
            </p:cNvSpPr>
            <p:nvPr/>
          </p:nvSpPr>
          <p:spPr bwMode="auto">
            <a:xfrm flipH="1">
              <a:off x="4303" y="1668"/>
              <a:ext cx="123" cy="10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7183" name="Group 86"/>
          <p:cNvGrpSpPr>
            <a:grpSpLocks/>
          </p:cNvGrpSpPr>
          <p:nvPr/>
        </p:nvGrpSpPr>
        <p:grpSpPr bwMode="auto">
          <a:xfrm>
            <a:off x="6153150" y="3546475"/>
            <a:ext cx="249238" cy="249238"/>
            <a:chOff x="4284" y="1642"/>
            <a:chExt cx="157" cy="157"/>
          </a:xfrm>
        </p:grpSpPr>
        <p:sp>
          <p:nvSpPr>
            <p:cNvPr id="7186" name="Oval 87"/>
            <p:cNvSpPr>
              <a:spLocks noChangeArrowheads="1"/>
            </p:cNvSpPr>
            <p:nvPr/>
          </p:nvSpPr>
          <p:spPr bwMode="auto">
            <a:xfrm>
              <a:off x="4284" y="1642"/>
              <a:ext cx="157" cy="15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7" name="Line 88"/>
            <p:cNvSpPr>
              <a:spLocks noChangeShapeType="1"/>
            </p:cNvSpPr>
            <p:nvPr/>
          </p:nvSpPr>
          <p:spPr bwMode="auto">
            <a:xfrm>
              <a:off x="4301" y="1668"/>
              <a:ext cx="123" cy="10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7188" name="Line 89"/>
            <p:cNvSpPr>
              <a:spLocks noChangeShapeType="1"/>
            </p:cNvSpPr>
            <p:nvPr/>
          </p:nvSpPr>
          <p:spPr bwMode="auto">
            <a:xfrm flipH="1">
              <a:off x="4303" y="1668"/>
              <a:ext cx="123" cy="105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431196" name="Text Box 92"/>
          <p:cNvSpPr txBox="1">
            <a:spLocks noChangeArrowheads="1"/>
          </p:cNvSpPr>
          <p:nvPr/>
        </p:nvSpPr>
        <p:spPr bwMode="auto">
          <a:xfrm>
            <a:off x="1142365" y="0"/>
            <a:ext cx="6732588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Magnetic Current (cont.)</a:t>
            </a:r>
          </a:p>
        </p:txBody>
      </p:sp>
      <p:graphicFrame>
        <p:nvGraphicFramePr>
          <p:cNvPr id="7170" name="Object 96"/>
          <p:cNvGraphicFramePr>
            <a:graphicFrameLocks noChangeAspect="1"/>
          </p:cNvGraphicFramePr>
          <p:nvPr/>
        </p:nvGraphicFramePr>
        <p:xfrm>
          <a:off x="1538288" y="3587750"/>
          <a:ext cx="1784350" cy="417513"/>
        </p:xfrm>
        <a:graphic>
          <a:graphicData uri="http://schemas.openxmlformats.org/presentationml/2006/ole">
            <p:oleObj spid="_x0000_s7170" name="Equation" r:id="rId4" imgW="977760" imgH="228600" progId="Equation.DSMT4">
              <p:embed/>
            </p:oleObj>
          </a:graphicData>
        </a:graphic>
      </p:graphicFrame>
      <p:graphicFrame>
        <p:nvGraphicFramePr>
          <p:cNvPr id="7171" name="Object 97"/>
          <p:cNvGraphicFramePr>
            <a:graphicFrameLocks noChangeAspect="1"/>
          </p:cNvGraphicFramePr>
          <p:nvPr/>
        </p:nvGraphicFramePr>
        <p:xfrm>
          <a:off x="6827838" y="3475038"/>
          <a:ext cx="1668462" cy="441325"/>
        </p:xfrm>
        <a:graphic>
          <a:graphicData uri="http://schemas.openxmlformats.org/presentationml/2006/ole">
            <p:oleObj spid="_x0000_s7171" name="Equation" r:id="rId5" imgW="914400" imgH="241200" progId="Equation.DSMT4">
              <p:embed/>
            </p:oleObj>
          </a:graphicData>
        </a:graphic>
      </p:graphicFrame>
      <p:sp>
        <p:nvSpPr>
          <p:cNvPr id="7185" name="AutoShape 98"/>
          <p:cNvSpPr>
            <a:spLocks noChangeArrowheads="1"/>
          </p:cNvSpPr>
          <p:nvPr/>
        </p:nvSpPr>
        <p:spPr bwMode="auto">
          <a:xfrm>
            <a:off x="4127500" y="3327400"/>
            <a:ext cx="914400" cy="406400"/>
          </a:xfrm>
          <a:prstGeom prst="rightArrow">
            <a:avLst>
              <a:gd name="adj1" fmla="val 50000"/>
              <a:gd name="adj2" fmla="val 56250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D35F0-A7E8-4ADE-9432-8F60A84AA1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10940</TotalTime>
  <Words>331</Words>
  <Application>Microsoft Office PowerPoint</Application>
  <PresentationFormat>On-screen Show (4:3)</PresentationFormat>
  <Paragraphs>100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Wingdings</vt:lpstr>
      <vt:lpstr>Soaring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UH ECE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Reviewer</cp:lastModifiedBy>
  <cp:revision>827</cp:revision>
  <cp:lastPrinted>1999-08-25T18:07:04Z</cp:lastPrinted>
  <dcterms:created xsi:type="dcterms:W3CDTF">1999-08-24T13:57:19Z</dcterms:created>
  <dcterms:modified xsi:type="dcterms:W3CDTF">2016-09-13T01:53:31Z</dcterms:modified>
</cp:coreProperties>
</file>