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52"/>
  </p:notesMasterIdLst>
  <p:handoutMasterIdLst>
    <p:handoutMasterId r:id="rId53"/>
  </p:handoutMasterIdLst>
  <p:sldIdLst>
    <p:sldId id="276" r:id="rId2"/>
    <p:sldId id="342" r:id="rId3"/>
    <p:sldId id="343" r:id="rId4"/>
    <p:sldId id="344" r:id="rId5"/>
    <p:sldId id="345" r:id="rId6"/>
    <p:sldId id="381" r:id="rId7"/>
    <p:sldId id="392" r:id="rId8"/>
    <p:sldId id="393" r:id="rId9"/>
    <p:sldId id="391" r:id="rId10"/>
    <p:sldId id="390" r:id="rId11"/>
    <p:sldId id="388" r:id="rId12"/>
    <p:sldId id="346" r:id="rId13"/>
    <p:sldId id="347" r:id="rId14"/>
    <p:sldId id="384" r:id="rId15"/>
    <p:sldId id="348" r:id="rId16"/>
    <p:sldId id="349" r:id="rId17"/>
    <p:sldId id="350" r:id="rId18"/>
    <p:sldId id="351" r:id="rId19"/>
    <p:sldId id="374" r:id="rId20"/>
    <p:sldId id="352" r:id="rId21"/>
    <p:sldId id="375" r:id="rId22"/>
    <p:sldId id="383" r:id="rId23"/>
    <p:sldId id="382" r:id="rId24"/>
    <p:sldId id="353" r:id="rId25"/>
    <p:sldId id="354" r:id="rId26"/>
    <p:sldId id="356" r:id="rId27"/>
    <p:sldId id="394" r:id="rId28"/>
    <p:sldId id="358" r:id="rId29"/>
    <p:sldId id="359" r:id="rId30"/>
    <p:sldId id="387" r:id="rId31"/>
    <p:sldId id="360" r:id="rId32"/>
    <p:sldId id="361" r:id="rId33"/>
    <p:sldId id="362" r:id="rId34"/>
    <p:sldId id="376" r:id="rId35"/>
    <p:sldId id="364" r:id="rId36"/>
    <p:sldId id="365" r:id="rId37"/>
    <p:sldId id="385" r:id="rId38"/>
    <p:sldId id="386" r:id="rId39"/>
    <p:sldId id="366" r:id="rId40"/>
    <p:sldId id="367" r:id="rId41"/>
    <p:sldId id="368" r:id="rId42"/>
    <p:sldId id="369" r:id="rId43"/>
    <p:sldId id="378" r:id="rId44"/>
    <p:sldId id="370" r:id="rId45"/>
    <p:sldId id="371" r:id="rId46"/>
    <p:sldId id="372" r:id="rId47"/>
    <p:sldId id="373" r:id="rId48"/>
    <p:sldId id="377" r:id="rId49"/>
    <p:sldId id="380" r:id="rId50"/>
    <p:sldId id="389" r:id="rId51"/>
  </p:sldIdLst>
  <p:sldSz cx="9144000" cy="6858000" type="screen4x3"/>
  <p:notesSz cx="7315200" cy="9601200"/>
  <p:embeddedFontLst>
    <p:embeddedFont>
      <p:font typeface="Handscript SF" pitchFamily="2" charset="0"/>
      <p:regular r:id="rId54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FF"/>
    <a:srgbClr val="FF99FF"/>
    <a:srgbClr val="99FFCC"/>
    <a:srgbClr val="FF66FF"/>
    <a:srgbClr val="0066FF"/>
    <a:srgbClr val="FF3399"/>
    <a:srgbClr val="33CC33"/>
    <a:srgbClr val="0000CC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21" autoAdjust="0"/>
    <p:restoredTop sz="94667" autoAdjust="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59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11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3.wmf"/><Relationship Id="rId1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4" Type="http://schemas.openxmlformats.org/officeDocument/2006/relationships/image" Target="../media/image102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7" Type="http://schemas.openxmlformats.org/officeDocument/2006/relationships/image" Target="../media/image109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4" Type="http://schemas.openxmlformats.org/officeDocument/2006/relationships/image" Target="../media/image113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4" Type="http://schemas.openxmlformats.org/officeDocument/2006/relationships/image" Target="../media/image117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4" Type="http://schemas.openxmlformats.org/officeDocument/2006/relationships/image" Target="../media/image121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wmf"/><Relationship Id="rId2" Type="http://schemas.openxmlformats.org/officeDocument/2006/relationships/image" Target="../media/image123.wmf"/><Relationship Id="rId1" Type="http://schemas.openxmlformats.org/officeDocument/2006/relationships/image" Target="../media/image122.wmf"/><Relationship Id="rId5" Type="http://schemas.openxmlformats.org/officeDocument/2006/relationships/image" Target="../media/image120.wmf"/><Relationship Id="rId4" Type="http://schemas.openxmlformats.org/officeDocument/2006/relationships/image" Target="../media/image125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wmf"/><Relationship Id="rId2" Type="http://schemas.openxmlformats.org/officeDocument/2006/relationships/image" Target="../media/image127.wmf"/><Relationship Id="rId1" Type="http://schemas.openxmlformats.org/officeDocument/2006/relationships/image" Target="../media/image126.wmf"/><Relationship Id="rId4" Type="http://schemas.openxmlformats.org/officeDocument/2006/relationships/image" Target="../media/image129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6" Type="http://schemas.openxmlformats.org/officeDocument/2006/relationships/image" Target="../media/image135.wmf"/><Relationship Id="rId5" Type="http://schemas.openxmlformats.org/officeDocument/2006/relationships/image" Target="../media/image134.wmf"/><Relationship Id="rId4" Type="http://schemas.openxmlformats.org/officeDocument/2006/relationships/image" Target="../media/image133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6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8.wmf"/><Relationship Id="rId1" Type="http://schemas.openxmlformats.org/officeDocument/2006/relationships/image" Target="../media/image137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wmf"/><Relationship Id="rId7" Type="http://schemas.openxmlformats.org/officeDocument/2006/relationships/image" Target="../media/image148.wmf"/><Relationship Id="rId2" Type="http://schemas.openxmlformats.org/officeDocument/2006/relationships/image" Target="../media/image143.wmf"/><Relationship Id="rId1" Type="http://schemas.openxmlformats.org/officeDocument/2006/relationships/image" Target="../media/image142.wmf"/><Relationship Id="rId6" Type="http://schemas.openxmlformats.org/officeDocument/2006/relationships/image" Target="../media/image147.wmf"/><Relationship Id="rId5" Type="http://schemas.openxmlformats.org/officeDocument/2006/relationships/image" Target="../media/image146.wmf"/><Relationship Id="rId4" Type="http://schemas.openxmlformats.org/officeDocument/2006/relationships/image" Target="../media/image14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9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0.wmf"/></Relationships>
</file>

<file path=ppt/drawings/_rels/vmlDrawing4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2.wmf"/><Relationship Id="rId1" Type="http://schemas.openxmlformats.org/officeDocument/2006/relationships/image" Target="../media/image151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3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6.wmf"/><Relationship Id="rId7" Type="http://schemas.openxmlformats.org/officeDocument/2006/relationships/image" Target="../media/image159.wmf"/><Relationship Id="rId2" Type="http://schemas.openxmlformats.org/officeDocument/2006/relationships/image" Target="../media/image155.wmf"/><Relationship Id="rId1" Type="http://schemas.openxmlformats.org/officeDocument/2006/relationships/image" Target="../media/image154.wmf"/><Relationship Id="rId6" Type="http://schemas.openxmlformats.org/officeDocument/2006/relationships/image" Target="../media/image148.wmf"/><Relationship Id="rId5" Type="http://schemas.openxmlformats.org/officeDocument/2006/relationships/image" Target="../media/image158.wmf"/><Relationship Id="rId4" Type="http://schemas.openxmlformats.org/officeDocument/2006/relationships/image" Target="../media/image157.wmf"/></Relationships>
</file>

<file path=ppt/drawings/_rels/vmlDrawing4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1.wmf"/><Relationship Id="rId1" Type="http://schemas.openxmlformats.org/officeDocument/2006/relationships/image" Target="../media/image160.wmf"/></Relationships>
</file>

<file path=ppt/drawings/_rels/vmlDrawing4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wmf"/><Relationship Id="rId3" Type="http://schemas.openxmlformats.org/officeDocument/2006/relationships/image" Target="../media/image164.wmf"/><Relationship Id="rId7" Type="http://schemas.openxmlformats.org/officeDocument/2006/relationships/image" Target="../media/image168.wmf"/><Relationship Id="rId12" Type="http://schemas.openxmlformats.org/officeDocument/2006/relationships/image" Target="../media/image173.wmf"/><Relationship Id="rId2" Type="http://schemas.openxmlformats.org/officeDocument/2006/relationships/image" Target="../media/image163.wmf"/><Relationship Id="rId1" Type="http://schemas.openxmlformats.org/officeDocument/2006/relationships/image" Target="../media/image162.wmf"/><Relationship Id="rId6" Type="http://schemas.openxmlformats.org/officeDocument/2006/relationships/image" Target="../media/image167.wmf"/><Relationship Id="rId11" Type="http://schemas.openxmlformats.org/officeDocument/2006/relationships/image" Target="../media/image172.wmf"/><Relationship Id="rId5" Type="http://schemas.openxmlformats.org/officeDocument/2006/relationships/image" Target="../media/image166.wmf"/><Relationship Id="rId10" Type="http://schemas.openxmlformats.org/officeDocument/2006/relationships/image" Target="../media/image171.wmf"/><Relationship Id="rId4" Type="http://schemas.openxmlformats.org/officeDocument/2006/relationships/image" Target="../media/image165.wmf"/><Relationship Id="rId9" Type="http://schemas.openxmlformats.org/officeDocument/2006/relationships/image" Target="../media/image170.wmf"/></Relationships>
</file>

<file path=ppt/drawings/_rels/vmlDrawing4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wmf"/><Relationship Id="rId13" Type="http://schemas.openxmlformats.org/officeDocument/2006/relationships/image" Target="../media/image184.wmf"/><Relationship Id="rId3" Type="http://schemas.openxmlformats.org/officeDocument/2006/relationships/image" Target="../media/image176.wmf"/><Relationship Id="rId7" Type="http://schemas.openxmlformats.org/officeDocument/2006/relationships/image" Target="../media/image180.wmf"/><Relationship Id="rId12" Type="http://schemas.openxmlformats.org/officeDocument/2006/relationships/image" Target="../media/image183.wmf"/><Relationship Id="rId2" Type="http://schemas.openxmlformats.org/officeDocument/2006/relationships/image" Target="../media/image175.wmf"/><Relationship Id="rId1" Type="http://schemas.openxmlformats.org/officeDocument/2006/relationships/image" Target="../media/image174.wmf"/><Relationship Id="rId6" Type="http://schemas.openxmlformats.org/officeDocument/2006/relationships/image" Target="../media/image179.wmf"/><Relationship Id="rId11" Type="http://schemas.openxmlformats.org/officeDocument/2006/relationships/image" Target="../media/image172.wmf"/><Relationship Id="rId5" Type="http://schemas.openxmlformats.org/officeDocument/2006/relationships/image" Target="../media/image178.wmf"/><Relationship Id="rId10" Type="http://schemas.openxmlformats.org/officeDocument/2006/relationships/image" Target="../media/image182.wmf"/><Relationship Id="rId4" Type="http://schemas.openxmlformats.org/officeDocument/2006/relationships/image" Target="../media/image177.wmf"/><Relationship Id="rId9" Type="http://schemas.openxmlformats.org/officeDocument/2006/relationships/image" Target="../media/image18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2.wmf"/><Relationship Id="rId1" Type="http://schemas.openxmlformats.org/officeDocument/2006/relationships/image" Target="../media/image13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1" tIns="48317" rIns="96631" bIns="48317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1" tIns="48317" rIns="96631" bIns="4831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1" tIns="48317" rIns="96631" bIns="48317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1" tIns="48317" rIns="96631" bIns="4831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243A0D54-918D-420C-845C-627E37B8AF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E74CBB5B-E77D-4CA1-AE5F-63434B0DCA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E66B76-DFCD-4C23-BD46-8962A40566A1}" type="slidenum">
              <a:rPr lang="en-US"/>
              <a:pPr/>
              <a:t>1</a:t>
            </a:fld>
            <a:endParaRPr lang="en-US"/>
          </a:p>
        </p:txBody>
      </p:sp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81BD43-06D3-42E5-BC8B-2972F2A25562}" type="slidenum">
              <a:rPr lang="en-US"/>
              <a:pPr/>
              <a:t>10</a:t>
            </a:fld>
            <a:endParaRPr 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81BD43-06D3-42E5-BC8B-2972F2A25562}" type="slidenum">
              <a:rPr lang="en-US"/>
              <a:pPr/>
              <a:t>11</a:t>
            </a:fld>
            <a:endParaRPr 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000FA-810F-4309-A48F-58E3E5998912}" type="slidenum">
              <a:rPr lang="en-US"/>
              <a:pPr/>
              <a:t>12</a:t>
            </a:fld>
            <a:endParaRPr lang="en-US"/>
          </a:p>
        </p:txBody>
      </p:sp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9A8A1-90A1-4E72-806D-F05D3719D234}" type="slidenum">
              <a:rPr lang="en-US"/>
              <a:pPr/>
              <a:t>13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4D37B-8B7C-4B42-BAF2-37E209C2BDF8}" type="slidenum">
              <a:rPr lang="en-US"/>
              <a:pPr/>
              <a:t>14</a:t>
            </a:fld>
            <a:endParaRPr 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B861F-782E-417E-98AF-4967B90D2167}" type="slidenum">
              <a:rPr lang="en-US"/>
              <a:pPr/>
              <a:t>15</a:t>
            </a:fld>
            <a:endParaRPr lang="en-US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126563-4A98-46B5-A11F-A924302C70DB}" type="slidenum">
              <a:rPr lang="en-US"/>
              <a:pPr/>
              <a:t>16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818713-3718-4B80-A2E5-85C8E8FBF56C}" type="slidenum">
              <a:rPr lang="en-US"/>
              <a:pPr/>
              <a:t>17</a:t>
            </a:fld>
            <a:endParaRPr lang="en-US"/>
          </a:p>
        </p:txBody>
      </p:sp>
      <p:sp>
        <p:nvSpPr>
          <p:cNvPr id="55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C4672-3663-44B3-BFDB-0232BBD4E997}" type="slidenum">
              <a:rPr lang="en-US"/>
              <a:pPr/>
              <a:t>18</a:t>
            </a:fld>
            <a:endParaRPr lang="en-US"/>
          </a:p>
        </p:txBody>
      </p:sp>
      <p:sp>
        <p:nvSpPr>
          <p:cNvPr id="55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2C87F0-8AE0-4DC6-A3AC-4ECF8383A29A}" type="slidenum">
              <a:rPr lang="en-US"/>
              <a:pPr/>
              <a:t>19</a:t>
            </a:fld>
            <a:endParaRPr lang="en-US"/>
          </a:p>
        </p:txBody>
      </p:sp>
      <p:sp>
        <p:nvSpPr>
          <p:cNvPr id="55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F1D021-1B21-4BFF-A881-8A84BA6EC2B1}" type="slidenum">
              <a:rPr lang="en-US"/>
              <a:pPr/>
              <a:t>2</a:t>
            </a:fld>
            <a:endParaRPr lang="en-US"/>
          </a:p>
        </p:txBody>
      </p:sp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509EA1-9C5F-4729-BE5B-51868CF7A7E6}" type="slidenum">
              <a:rPr lang="en-US"/>
              <a:pPr/>
              <a:t>20</a:t>
            </a:fld>
            <a:endParaRPr lang="en-US"/>
          </a:p>
        </p:txBody>
      </p:sp>
      <p:sp>
        <p:nvSpPr>
          <p:cNvPr id="55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327E6D-359D-4201-8DFA-393EADE3AA59}" type="slidenum">
              <a:rPr lang="en-US"/>
              <a:pPr/>
              <a:t>21</a:t>
            </a:fld>
            <a:endParaRPr lang="en-US"/>
          </a:p>
        </p:txBody>
      </p:sp>
      <p:sp>
        <p:nvSpPr>
          <p:cNvPr id="55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18C35C-DE47-48C1-BC44-B5C88527DDCD}" type="slidenum">
              <a:rPr lang="en-US"/>
              <a:pPr/>
              <a:t>22</a:t>
            </a:fld>
            <a:endParaRPr lang="en-US"/>
          </a:p>
        </p:txBody>
      </p:sp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1DB37-644B-4A2A-BFC9-39E8D8563A60}" type="slidenum">
              <a:rPr lang="en-US"/>
              <a:pPr/>
              <a:t>23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BB9A54-19BA-4D29-92D3-A5A40473FD7E}" type="slidenum">
              <a:rPr lang="en-US"/>
              <a:pPr/>
              <a:t>24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33BB64-1B52-4046-9E7B-0E6B1E342B07}" type="slidenum">
              <a:rPr lang="en-US"/>
              <a:pPr/>
              <a:t>25</a:t>
            </a:fld>
            <a:endParaRPr lang="en-US"/>
          </a:p>
        </p:txBody>
      </p:sp>
      <p:sp>
        <p:nvSpPr>
          <p:cNvPr id="56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2673CF-0B64-4931-87E4-1A3F685ACB56}" type="slidenum">
              <a:rPr lang="en-US"/>
              <a:pPr/>
              <a:t>26</a:t>
            </a:fld>
            <a:endParaRPr lang="en-US"/>
          </a:p>
        </p:txBody>
      </p:sp>
      <p:sp>
        <p:nvSpPr>
          <p:cNvPr id="56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D3F3C0-573B-4099-AAE3-221FDDBE9847}" type="slidenum">
              <a:rPr lang="en-US"/>
              <a:pPr/>
              <a:t>27</a:t>
            </a:fld>
            <a:endParaRPr lang="en-US"/>
          </a:p>
        </p:txBody>
      </p:sp>
      <p:sp>
        <p:nvSpPr>
          <p:cNvPr id="56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D3F3C0-573B-4099-AAE3-221FDDBE9847}" type="slidenum">
              <a:rPr lang="en-US"/>
              <a:pPr/>
              <a:t>28</a:t>
            </a:fld>
            <a:endParaRPr lang="en-US"/>
          </a:p>
        </p:txBody>
      </p:sp>
      <p:sp>
        <p:nvSpPr>
          <p:cNvPr id="56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49CCC1-3C0F-4862-821D-FE85E202EE2A}" type="slidenum">
              <a:rPr lang="en-US"/>
              <a:pPr/>
              <a:t>29</a:t>
            </a:fld>
            <a:endParaRPr lang="en-US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60183-CFD6-4E90-B816-979A2D4CF8D9}" type="slidenum">
              <a:rPr lang="en-US"/>
              <a:pPr/>
              <a:t>3</a:t>
            </a:fld>
            <a:endParaRPr lang="en-US"/>
          </a:p>
        </p:txBody>
      </p:sp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A1B51-664B-455E-A0F6-E2E3FC9727F3}" type="slidenum">
              <a:rPr lang="en-US"/>
              <a:pPr/>
              <a:t>30</a:t>
            </a:fld>
            <a:endParaRPr lang="en-US"/>
          </a:p>
        </p:txBody>
      </p:sp>
      <p:sp>
        <p:nvSpPr>
          <p:cNvPr id="60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D4CCA-DC95-49DA-8509-166D8B7D76CC}" type="slidenum">
              <a:rPr lang="en-US"/>
              <a:pPr/>
              <a:t>31</a:t>
            </a:fld>
            <a:endParaRPr lang="en-US"/>
          </a:p>
        </p:txBody>
      </p:sp>
      <p:sp>
        <p:nvSpPr>
          <p:cNvPr id="56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F6241-347D-4A1C-9B00-31975175A6E3}" type="slidenum">
              <a:rPr lang="en-US"/>
              <a:pPr/>
              <a:t>32</a:t>
            </a:fld>
            <a:endParaRPr lang="en-US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268E95-E694-4052-9241-B662F47A1190}" type="slidenum">
              <a:rPr lang="en-US"/>
              <a:pPr/>
              <a:t>33</a:t>
            </a:fld>
            <a:endParaRPr lang="en-US"/>
          </a:p>
        </p:txBody>
      </p:sp>
      <p:sp>
        <p:nvSpPr>
          <p:cNvPr id="56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50ABC-D345-4C92-9547-8D20704EC39C}" type="slidenum">
              <a:rPr lang="en-US"/>
              <a:pPr/>
              <a:t>34</a:t>
            </a:fld>
            <a:endParaRPr lang="en-US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14237F-9251-4B31-88C7-CE82A923469C}" type="slidenum">
              <a:rPr lang="en-US"/>
              <a:pPr/>
              <a:t>35</a:t>
            </a:fld>
            <a:endParaRPr lang="en-US"/>
          </a:p>
        </p:txBody>
      </p:sp>
      <p:sp>
        <p:nvSpPr>
          <p:cNvPr id="570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3B9D5-F5F1-4A13-AD0A-78A4F8AEA917}" type="slidenum">
              <a:rPr lang="en-US"/>
              <a:pPr/>
              <a:t>36</a:t>
            </a:fld>
            <a:endParaRPr lang="en-US"/>
          </a:p>
        </p:txBody>
      </p:sp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23C4BB-E30E-47EA-9007-F6327CD21295}" type="slidenum">
              <a:rPr lang="en-US"/>
              <a:pPr/>
              <a:t>37</a:t>
            </a:fld>
            <a:endParaRPr 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5D1EA-6C3E-4BCC-9ED5-7EA47248FC5A}" type="slidenum">
              <a:rPr lang="en-US"/>
              <a:pPr/>
              <a:t>38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A2F833-E421-49C5-B5FB-4C8DA46B5A9E}" type="slidenum">
              <a:rPr lang="en-US"/>
              <a:pPr/>
              <a:t>39</a:t>
            </a:fld>
            <a:endParaRPr lang="en-US"/>
          </a:p>
        </p:txBody>
      </p:sp>
      <p:sp>
        <p:nvSpPr>
          <p:cNvPr id="572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484C27-D620-43EA-8DE2-9789EB430055}" type="slidenum">
              <a:rPr lang="en-US"/>
              <a:pPr/>
              <a:t>4</a:t>
            </a:fld>
            <a:endParaRPr lang="en-US"/>
          </a:p>
        </p:txBody>
      </p:sp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B82964-7BAD-46AC-B1CD-81AC57470420}" type="slidenum">
              <a:rPr lang="en-US"/>
              <a:pPr/>
              <a:t>40</a:t>
            </a:fld>
            <a:endParaRPr lang="en-US"/>
          </a:p>
        </p:txBody>
      </p:sp>
      <p:sp>
        <p:nvSpPr>
          <p:cNvPr id="57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4E199-B7FC-4134-AFB7-8BBBBE7E8A56}" type="slidenum">
              <a:rPr lang="en-US"/>
              <a:pPr/>
              <a:t>41</a:t>
            </a:fld>
            <a:endParaRPr lang="en-US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993313-4303-437E-A8A5-580A374637E0}" type="slidenum">
              <a:rPr lang="en-US"/>
              <a:pPr/>
              <a:t>42</a:t>
            </a:fld>
            <a:endParaRPr lang="en-US"/>
          </a:p>
        </p:txBody>
      </p:sp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3F71BF-A077-4080-967B-138256984B46}" type="slidenum">
              <a:rPr lang="en-US"/>
              <a:pPr/>
              <a:t>43</a:t>
            </a:fld>
            <a:endParaRPr lang="en-US"/>
          </a:p>
        </p:txBody>
      </p:sp>
      <p:sp>
        <p:nvSpPr>
          <p:cNvPr id="5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0E95A-84D3-4F36-8DDC-AB139BB6B3AD}" type="slidenum">
              <a:rPr lang="en-US"/>
              <a:pPr/>
              <a:t>44</a:t>
            </a:fld>
            <a:endParaRPr lang="en-US"/>
          </a:p>
        </p:txBody>
      </p:sp>
      <p:sp>
        <p:nvSpPr>
          <p:cNvPr id="577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FA848F-7692-484C-8EC9-D7E5339758A4}" type="slidenum">
              <a:rPr lang="en-US"/>
              <a:pPr/>
              <a:t>45</a:t>
            </a:fld>
            <a:endParaRPr lang="en-US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5EE2F4-49DA-4C25-A49D-DEDD660DC689}" type="slidenum">
              <a:rPr lang="en-US"/>
              <a:pPr/>
              <a:t>46</a:t>
            </a:fld>
            <a:endParaRPr lang="en-US"/>
          </a:p>
        </p:txBody>
      </p:sp>
      <p:sp>
        <p:nvSpPr>
          <p:cNvPr id="57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0CACD-1B83-494B-8919-55D3EF12684F}" type="slidenum">
              <a:rPr lang="en-US"/>
              <a:pPr/>
              <a:t>47</a:t>
            </a:fld>
            <a:endParaRPr lang="en-US"/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55D8D2-4F8E-4284-8EBB-3F5913A7F773}" type="slidenum">
              <a:rPr lang="en-US"/>
              <a:pPr/>
              <a:t>48</a:t>
            </a:fld>
            <a:endParaRPr lang="en-US"/>
          </a:p>
        </p:txBody>
      </p:sp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3CA0CA-2F8E-4490-B177-C8564F83534B}" type="slidenum">
              <a:rPr lang="en-US"/>
              <a:pPr/>
              <a:t>49</a:t>
            </a:fld>
            <a:endParaRPr lang="en-US"/>
          </a:p>
        </p:txBody>
      </p:sp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3BC65-7926-4346-ACC3-473C83569C4D}" type="slidenum">
              <a:rPr lang="en-US"/>
              <a:pPr/>
              <a:t>5</a:t>
            </a:fld>
            <a:endParaRPr lang="en-US"/>
          </a:p>
        </p:txBody>
      </p:sp>
      <p:sp>
        <p:nvSpPr>
          <p:cNvPr id="548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AFD325-261A-41F2-87E4-EFED52339153}" type="slidenum">
              <a:rPr lang="en-US"/>
              <a:pPr/>
              <a:t>50</a:t>
            </a:fld>
            <a:endParaRPr lang="en-US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4FF5F-61DD-4766-A880-82009B1CC47C}" type="slidenum">
              <a:rPr lang="en-US"/>
              <a:pPr/>
              <a:t>6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4FF5F-61DD-4766-A880-82009B1CC47C}" type="slidenum">
              <a:rPr lang="en-US"/>
              <a:pPr/>
              <a:t>7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4FF5F-61DD-4766-A880-82009B1CC47C}" type="slidenum">
              <a:rPr lang="en-US"/>
              <a:pPr/>
              <a:t>8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4FF5F-61DD-4766-A880-82009B1CC47C}" type="slidenum">
              <a:rPr lang="en-US"/>
              <a:pPr/>
              <a:t>9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fld id="{02948BF6-647A-46EF-8F33-93C277277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fld id="{02948BF6-647A-46EF-8F33-93C277277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fld id="{02948BF6-647A-46EF-8F33-93C277277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fld id="{02948BF6-647A-46EF-8F33-93C277277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fld id="{02948BF6-647A-46EF-8F33-93C277277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fld id="{02948BF6-647A-46EF-8F33-93C277277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fld id="{02948BF6-647A-46EF-8F33-93C277277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fld id="{02948BF6-647A-46EF-8F33-93C277277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fld id="{02948BF6-647A-46EF-8F33-93C277277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fld id="{02948BF6-647A-46EF-8F33-93C277277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fld id="{02948BF6-647A-46EF-8F33-93C277277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fld id="{02948BF6-647A-46EF-8F33-93C277277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fld id="{02948BF6-647A-46EF-8F33-93C277277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4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10" Type="http://schemas.openxmlformats.org/officeDocument/2006/relationships/oleObject" Target="../embeddings/oleObject81.bin"/><Relationship Id="rId4" Type="http://schemas.openxmlformats.org/officeDocument/2006/relationships/oleObject" Target="../embeddings/oleObject75.bin"/><Relationship Id="rId9" Type="http://schemas.openxmlformats.org/officeDocument/2006/relationships/oleObject" Target="../embeddings/oleObject80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84.bin"/><Relationship Id="rId5" Type="http://schemas.openxmlformats.org/officeDocument/2006/relationships/oleObject" Target="../embeddings/oleObject83.bin"/><Relationship Id="rId4" Type="http://schemas.openxmlformats.org/officeDocument/2006/relationships/oleObject" Target="../embeddings/oleObject82.bin"/><Relationship Id="rId9" Type="http://schemas.openxmlformats.org/officeDocument/2006/relationships/oleObject" Target="../embeddings/oleObject87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90.bin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89.bin"/><Relationship Id="rId10" Type="http://schemas.openxmlformats.org/officeDocument/2006/relationships/oleObject" Target="../embeddings/oleObject94.bin"/><Relationship Id="rId4" Type="http://schemas.openxmlformats.org/officeDocument/2006/relationships/oleObject" Target="../embeddings/oleObject88.bin"/><Relationship Id="rId9" Type="http://schemas.openxmlformats.org/officeDocument/2006/relationships/oleObject" Target="../embeddings/oleObject9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9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98.bin"/><Relationship Id="rId5" Type="http://schemas.openxmlformats.org/officeDocument/2006/relationships/oleObject" Target="../embeddings/oleObject97.bin"/><Relationship Id="rId4" Type="http://schemas.openxmlformats.org/officeDocument/2006/relationships/oleObject" Target="../embeddings/oleObject96.bin"/><Relationship Id="rId9" Type="http://schemas.openxmlformats.org/officeDocument/2006/relationships/oleObject" Target="../embeddings/oleObject10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oleObject" Target="../embeddings/oleObject10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04.bin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3" Type="http://schemas.openxmlformats.org/officeDocument/2006/relationships/notesSlide" Target="../notesSlides/notesSlide32.xml"/><Relationship Id="rId7" Type="http://schemas.openxmlformats.org/officeDocument/2006/relationships/oleObject" Target="../embeddings/oleObject10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08.bin"/><Relationship Id="rId5" Type="http://schemas.openxmlformats.org/officeDocument/2006/relationships/oleObject" Target="../embeddings/oleObject107.bin"/><Relationship Id="rId10" Type="http://schemas.openxmlformats.org/officeDocument/2006/relationships/oleObject" Target="../embeddings/oleObject112.bin"/><Relationship Id="rId4" Type="http://schemas.openxmlformats.org/officeDocument/2006/relationships/oleObject" Target="../embeddings/oleObject106.bin"/><Relationship Id="rId9" Type="http://schemas.openxmlformats.org/officeDocument/2006/relationships/oleObject" Target="../embeddings/oleObject11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oleObject" Target="../embeddings/oleObject1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4" Type="http://schemas.openxmlformats.org/officeDocument/2006/relationships/oleObject" Target="../embeddings/oleObject11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oleObject" Target="../embeddings/oleObject1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19.bin"/><Relationship Id="rId5" Type="http://schemas.openxmlformats.org/officeDocument/2006/relationships/oleObject" Target="../embeddings/oleObject118.bin"/><Relationship Id="rId4" Type="http://schemas.openxmlformats.org/officeDocument/2006/relationships/oleObject" Target="../embeddings/oleObject117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7" Type="http://schemas.openxmlformats.org/officeDocument/2006/relationships/oleObject" Target="../embeddings/oleObject1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23.bin"/><Relationship Id="rId5" Type="http://schemas.openxmlformats.org/officeDocument/2006/relationships/oleObject" Target="../embeddings/oleObject122.bin"/><Relationship Id="rId4" Type="http://schemas.openxmlformats.org/officeDocument/2006/relationships/oleObject" Target="../embeddings/oleObject121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3" Type="http://schemas.openxmlformats.org/officeDocument/2006/relationships/notesSlide" Target="../notesSlides/notesSlide36.xml"/><Relationship Id="rId7" Type="http://schemas.openxmlformats.org/officeDocument/2006/relationships/oleObject" Target="../embeddings/oleObject1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27.bin"/><Relationship Id="rId5" Type="http://schemas.openxmlformats.org/officeDocument/2006/relationships/oleObject" Target="../embeddings/oleObject126.bin"/><Relationship Id="rId4" Type="http://schemas.openxmlformats.org/officeDocument/2006/relationships/oleObject" Target="../embeddings/oleObject125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7" Type="http://schemas.openxmlformats.org/officeDocument/2006/relationships/oleObject" Target="../embeddings/oleObject1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32.bin"/><Relationship Id="rId5" Type="http://schemas.openxmlformats.org/officeDocument/2006/relationships/oleObject" Target="../embeddings/oleObject131.bin"/><Relationship Id="rId4" Type="http://schemas.openxmlformats.org/officeDocument/2006/relationships/oleObject" Target="../embeddings/oleObject130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8.bin"/><Relationship Id="rId3" Type="http://schemas.openxmlformats.org/officeDocument/2006/relationships/notesSlide" Target="../notesSlides/notesSlide38.xml"/><Relationship Id="rId7" Type="http://schemas.openxmlformats.org/officeDocument/2006/relationships/oleObject" Target="../embeddings/oleObject1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36.bin"/><Relationship Id="rId5" Type="http://schemas.openxmlformats.org/officeDocument/2006/relationships/oleObject" Target="../embeddings/oleObject135.bin"/><Relationship Id="rId4" Type="http://schemas.openxmlformats.org/officeDocument/2006/relationships/oleObject" Target="../embeddings/oleObject134.bin"/><Relationship Id="rId9" Type="http://schemas.openxmlformats.org/officeDocument/2006/relationships/oleObject" Target="../embeddings/oleObject139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oleObject14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5" Type="http://schemas.openxmlformats.org/officeDocument/2006/relationships/oleObject" Target="../embeddings/oleObject142.bin"/><Relationship Id="rId4" Type="http://schemas.openxmlformats.org/officeDocument/2006/relationships/oleObject" Target="../embeddings/oleObject141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45.bin"/><Relationship Id="rId5" Type="http://schemas.openxmlformats.org/officeDocument/2006/relationships/oleObject" Target="../embeddings/oleObject144.bin"/><Relationship Id="rId4" Type="http://schemas.openxmlformats.org/officeDocument/2006/relationships/oleObject" Target="../embeddings/oleObject143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0.bin"/><Relationship Id="rId3" Type="http://schemas.openxmlformats.org/officeDocument/2006/relationships/notesSlide" Target="../notesSlides/notesSlide42.xml"/><Relationship Id="rId7" Type="http://schemas.openxmlformats.org/officeDocument/2006/relationships/oleObject" Target="../embeddings/oleObject1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148.bin"/><Relationship Id="rId5" Type="http://schemas.openxmlformats.org/officeDocument/2006/relationships/oleObject" Target="../embeddings/oleObject147.bin"/><Relationship Id="rId10" Type="http://schemas.openxmlformats.org/officeDocument/2006/relationships/oleObject" Target="../embeddings/oleObject152.bin"/><Relationship Id="rId4" Type="http://schemas.openxmlformats.org/officeDocument/2006/relationships/oleObject" Target="../embeddings/oleObject146.bin"/><Relationship Id="rId9" Type="http://schemas.openxmlformats.org/officeDocument/2006/relationships/oleObject" Target="../embeddings/oleObject151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4" Type="http://schemas.openxmlformats.org/officeDocument/2006/relationships/oleObject" Target="../embeddings/oleObject153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oleObject154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Relationship Id="rId5" Type="http://schemas.openxmlformats.org/officeDocument/2006/relationships/oleObject" Target="../embeddings/oleObject156.bin"/><Relationship Id="rId4" Type="http://schemas.openxmlformats.org/officeDocument/2006/relationships/oleObject" Target="../embeddings/oleObject155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3.vml"/><Relationship Id="rId4" Type="http://schemas.openxmlformats.org/officeDocument/2006/relationships/oleObject" Target="../embeddings/oleObject157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2.bin"/><Relationship Id="rId3" Type="http://schemas.openxmlformats.org/officeDocument/2006/relationships/notesSlide" Target="../notesSlides/notesSlide47.xml"/><Relationship Id="rId7" Type="http://schemas.openxmlformats.org/officeDocument/2006/relationships/oleObject" Target="../embeddings/oleObject1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160.bin"/><Relationship Id="rId5" Type="http://schemas.openxmlformats.org/officeDocument/2006/relationships/oleObject" Target="../embeddings/oleObject159.bin"/><Relationship Id="rId10" Type="http://schemas.openxmlformats.org/officeDocument/2006/relationships/oleObject" Target="../embeddings/oleObject164.bin"/><Relationship Id="rId4" Type="http://schemas.openxmlformats.org/officeDocument/2006/relationships/oleObject" Target="../embeddings/oleObject158.bin"/><Relationship Id="rId9" Type="http://schemas.openxmlformats.org/officeDocument/2006/relationships/oleObject" Target="../embeddings/oleObject163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5.vml"/><Relationship Id="rId5" Type="http://schemas.openxmlformats.org/officeDocument/2006/relationships/oleObject" Target="../embeddings/oleObject166.bin"/><Relationship Id="rId4" Type="http://schemas.openxmlformats.org/officeDocument/2006/relationships/oleObject" Target="../embeddings/oleObject165.bin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1.bin"/><Relationship Id="rId13" Type="http://schemas.openxmlformats.org/officeDocument/2006/relationships/oleObject" Target="../embeddings/oleObject176.bin"/><Relationship Id="rId3" Type="http://schemas.openxmlformats.org/officeDocument/2006/relationships/notesSlide" Target="../notesSlides/notesSlide49.xml"/><Relationship Id="rId7" Type="http://schemas.openxmlformats.org/officeDocument/2006/relationships/oleObject" Target="../embeddings/oleObject170.bin"/><Relationship Id="rId12" Type="http://schemas.openxmlformats.org/officeDocument/2006/relationships/oleObject" Target="../embeddings/oleObject1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169.bin"/><Relationship Id="rId11" Type="http://schemas.openxmlformats.org/officeDocument/2006/relationships/oleObject" Target="../embeddings/oleObject174.bin"/><Relationship Id="rId5" Type="http://schemas.openxmlformats.org/officeDocument/2006/relationships/oleObject" Target="../embeddings/oleObject168.bin"/><Relationship Id="rId15" Type="http://schemas.openxmlformats.org/officeDocument/2006/relationships/oleObject" Target="../embeddings/oleObject178.bin"/><Relationship Id="rId10" Type="http://schemas.openxmlformats.org/officeDocument/2006/relationships/oleObject" Target="../embeddings/oleObject173.bin"/><Relationship Id="rId4" Type="http://schemas.openxmlformats.org/officeDocument/2006/relationships/oleObject" Target="../embeddings/oleObject167.bin"/><Relationship Id="rId9" Type="http://schemas.openxmlformats.org/officeDocument/2006/relationships/oleObject" Target="../embeddings/oleObject172.bin"/><Relationship Id="rId14" Type="http://schemas.openxmlformats.org/officeDocument/2006/relationships/oleObject" Target="../embeddings/oleObject17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3.bin"/><Relationship Id="rId13" Type="http://schemas.openxmlformats.org/officeDocument/2006/relationships/oleObject" Target="../embeddings/oleObject188.bin"/><Relationship Id="rId3" Type="http://schemas.openxmlformats.org/officeDocument/2006/relationships/notesSlide" Target="../notesSlides/notesSlide50.xml"/><Relationship Id="rId7" Type="http://schemas.openxmlformats.org/officeDocument/2006/relationships/oleObject" Target="../embeddings/oleObject182.bin"/><Relationship Id="rId12" Type="http://schemas.openxmlformats.org/officeDocument/2006/relationships/oleObject" Target="../embeddings/oleObject187.bin"/><Relationship Id="rId17" Type="http://schemas.openxmlformats.org/officeDocument/2006/relationships/oleObject" Target="../embeddings/oleObject19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1.bin"/><Relationship Id="rId1" Type="http://schemas.openxmlformats.org/officeDocument/2006/relationships/vmlDrawing" Target="../drawings/vmlDrawing47.vml"/><Relationship Id="rId6" Type="http://schemas.openxmlformats.org/officeDocument/2006/relationships/oleObject" Target="../embeddings/oleObject181.bin"/><Relationship Id="rId11" Type="http://schemas.openxmlformats.org/officeDocument/2006/relationships/oleObject" Target="../embeddings/oleObject186.bin"/><Relationship Id="rId5" Type="http://schemas.openxmlformats.org/officeDocument/2006/relationships/oleObject" Target="../embeddings/oleObject180.bin"/><Relationship Id="rId15" Type="http://schemas.openxmlformats.org/officeDocument/2006/relationships/oleObject" Target="../embeddings/oleObject190.bin"/><Relationship Id="rId10" Type="http://schemas.openxmlformats.org/officeDocument/2006/relationships/oleObject" Target="../embeddings/oleObject185.bin"/><Relationship Id="rId4" Type="http://schemas.openxmlformats.org/officeDocument/2006/relationships/oleObject" Target="../embeddings/oleObject179.bin"/><Relationship Id="rId9" Type="http://schemas.openxmlformats.org/officeDocument/2006/relationships/oleObject" Target="../embeddings/oleObject184.bin"/><Relationship Id="rId14" Type="http://schemas.openxmlformats.org/officeDocument/2006/relationships/oleObject" Target="../embeddings/oleObject18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2957513" y="2401888"/>
            <a:ext cx="3284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Dept. of ECE</a:t>
            </a: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3844730" y="1827213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2"/>
                </a:solidFill>
              </a:rPr>
              <a:t>Fall </a:t>
            </a:r>
            <a:r>
              <a:rPr lang="en-US" sz="2400" b="1" dirty="0" smtClean="0">
                <a:solidFill>
                  <a:schemeClr val="bg2"/>
                </a:solidFill>
              </a:rPr>
              <a:t>2016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5105400" y="47244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</a:rPr>
              <a:t>Notes 9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6340</a:t>
            </a:r>
          </a:p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Intermediate EM Waves</a:t>
            </a:r>
          </a:p>
        </p:txBody>
      </p:sp>
      <p:pic>
        <p:nvPicPr>
          <p:cNvPr id="9" name="Picture 8" descr="E:\My Documents\Classes\6340\Images\Maxwell cup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17694"/>
            <a:ext cx="2651662" cy="2651662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Text Box 2"/>
          <p:cNvSpPr txBox="1">
            <a:spLocks noChangeArrowheads="1"/>
          </p:cNvSpPr>
          <p:nvPr/>
        </p:nvSpPr>
        <p:spPr bwMode="auto">
          <a:xfrm>
            <a:off x="701675" y="0"/>
            <a:ext cx="793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Types of Guided Waves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601092" name="Object 4"/>
          <p:cNvGraphicFramePr>
            <a:graphicFrameLocks noChangeAspect="1"/>
          </p:cNvGraphicFramePr>
          <p:nvPr/>
        </p:nvGraphicFramePr>
        <p:xfrm>
          <a:off x="3466045" y="1506202"/>
          <a:ext cx="2091603" cy="502622"/>
        </p:xfrm>
        <a:graphic>
          <a:graphicData uri="http://schemas.openxmlformats.org/presentationml/2006/ole">
            <p:oleObj spid="_x0000_s688130" name="Equation" r:id="rId4" imgW="952200" imgH="228600" progId="Equation.DSMT4">
              <p:embed/>
            </p:oleObj>
          </a:graphicData>
        </a:graphic>
      </p:graphicFrame>
      <p:sp>
        <p:nvSpPr>
          <p:cNvPr id="601100" name="Text Box 12"/>
          <p:cNvSpPr txBox="1">
            <a:spLocks noChangeArrowheads="1"/>
          </p:cNvSpPr>
          <p:nvPr/>
        </p:nvSpPr>
        <p:spPr bwMode="auto">
          <a:xfrm>
            <a:off x="1584325" y="1523688"/>
            <a:ext cx="163698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TEM</a:t>
            </a:r>
            <a:r>
              <a:rPr lang="en-US" sz="2000" i="1" baseline="-25000" dirty="0" smtClean="0">
                <a:solidFill>
                  <a:srgbClr val="FF0000"/>
                </a:solidFill>
                <a:latin typeface="+mn-lt"/>
              </a:rPr>
              <a:t>z</a:t>
            </a:r>
            <a:r>
              <a:rPr lang="en-US" sz="2000" dirty="0" smtClean="0">
                <a:solidFill>
                  <a:srgbClr val="FF0000"/>
                </a:solidFill>
              </a:rPr>
              <a:t> mode: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606099" y="2222353"/>
            <a:ext cx="140455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TM</a:t>
            </a:r>
            <a:r>
              <a:rPr lang="en-US" sz="2000" i="1" baseline="-25000" dirty="0" smtClean="0">
                <a:solidFill>
                  <a:srgbClr val="FF0000"/>
                </a:solidFill>
                <a:latin typeface="+mn-lt"/>
              </a:rPr>
              <a:t>z</a:t>
            </a:r>
            <a:r>
              <a:rPr lang="en-US" sz="2000" dirty="0" smtClean="0">
                <a:solidFill>
                  <a:srgbClr val="FF0000"/>
                </a:solidFill>
              </a:rPr>
              <a:t> mode: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88136" name="Object 4"/>
          <p:cNvGraphicFramePr>
            <a:graphicFrameLocks noChangeAspect="1"/>
          </p:cNvGraphicFramePr>
          <p:nvPr/>
        </p:nvGraphicFramePr>
        <p:xfrm>
          <a:off x="3440169" y="2181140"/>
          <a:ext cx="2092325" cy="503238"/>
        </p:xfrm>
        <a:graphic>
          <a:graphicData uri="http://schemas.openxmlformats.org/presentationml/2006/ole">
            <p:oleObj spid="_x0000_s688136" name="Equation" r:id="rId5" imgW="952200" imgH="228600" progId="Equation.DSMT4">
              <p:embed/>
            </p:oleObj>
          </a:graphicData>
        </a:graphic>
      </p:graphicFrame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616000" y="2932898"/>
            <a:ext cx="136287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TE</a:t>
            </a:r>
            <a:r>
              <a:rPr lang="en-US" sz="2000" i="1" baseline="-25000" dirty="0" smtClean="0">
                <a:solidFill>
                  <a:srgbClr val="FF0000"/>
                </a:solidFill>
                <a:latin typeface="+mn-lt"/>
              </a:rPr>
              <a:t>z</a:t>
            </a:r>
            <a:r>
              <a:rPr lang="en-US" sz="2000" dirty="0" smtClean="0">
                <a:solidFill>
                  <a:srgbClr val="FF0000"/>
                </a:solidFill>
              </a:rPr>
              <a:t> mode: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88137" name="Object 4"/>
          <p:cNvGraphicFramePr>
            <a:graphicFrameLocks noChangeAspect="1"/>
          </p:cNvGraphicFramePr>
          <p:nvPr/>
        </p:nvGraphicFramePr>
        <p:xfrm>
          <a:off x="3426519" y="2927081"/>
          <a:ext cx="2092325" cy="503237"/>
        </p:xfrm>
        <a:graphic>
          <a:graphicData uri="http://schemas.openxmlformats.org/presentationml/2006/ole">
            <p:oleObj spid="_x0000_s688137" name="Equation" r:id="rId6" imgW="952200" imgH="228600" progId="Equation.DSMT4">
              <p:embed/>
            </p:oleObj>
          </a:graphicData>
        </a:graphic>
      </p:graphicFrame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1622350" y="3690940"/>
            <a:ext cx="170912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Hybrid mode: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88138" name="Object 4"/>
          <p:cNvGraphicFramePr>
            <a:graphicFrameLocks noChangeAspect="1"/>
          </p:cNvGraphicFramePr>
          <p:nvPr/>
        </p:nvGraphicFramePr>
        <p:xfrm>
          <a:off x="3495490" y="3661328"/>
          <a:ext cx="2092325" cy="503237"/>
        </p:xfrm>
        <a:graphic>
          <a:graphicData uri="http://schemas.openxmlformats.org/presentationml/2006/ole">
            <p:oleObj spid="_x0000_s688138" name="Equation" r:id="rId7" imgW="952200" imgH="228600" progId="Equation.DSMT4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008914" y="1543797"/>
            <a:ext cx="1971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Transmission 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42560" y="2218712"/>
            <a:ext cx="1330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Waveguide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76210" y="2953003"/>
            <a:ext cx="1330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Waveguide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7982" y="3675418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Fiber-optic guide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Text Box 2"/>
          <p:cNvSpPr txBox="1">
            <a:spLocks noChangeArrowheads="1"/>
          </p:cNvSpPr>
          <p:nvPr/>
        </p:nvSpPr>
        <p:spPr bwMode="auto">
          <a:xfrm>
            <a:off x="701675" y="0"/>
            <a:ext cx="793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Wavenumber Property of TEM Wave</a:t>
            </a:r>
          </a:p>
        </p:txBody>
      </p:sp>
      <p:graphicFrame>
        <p:nvGraphicFramePr>
          <p:cNvPr id="601092" name="Object 4"/>
          <p:cNvGraphicFramePr>
            <a:graphicFrameLocks noChangeAspect="1"/>
          </p:cNvGraphicFramePr>
          <p:nvPr/>
        </p:nvGraphicFramePr>
        <p:xfrm>
          <a:off x="4462818" y="1083007"/>
          <a:ext cx="1100138" cy="1100138"/>
        </p:xfrm>
        <a:graphic>
          <a:graphicData uri="http://schemas.openxmlformats.org/presentationml/2006/ole">
            <p:oleObj spid="_x0000_s601092" name="Equation" r:id="rId4" imgW="457200" imgH="457200" progId="Equation.DSMT4">
              <p:embed/>
            </p:oleObj>
          </a:graphicData>
        </a:graphic>
      </p:graphicFrame>
      <p:graphicFrame>
        <p:nvGraphicFramePr>
          <p:cNvPr id="601093" name="Object 5"/>
          <p:cNvGraphicFramePr>
            <a:graphicFrameLocks noChangeAspect="1"/>
          </p:cNvGraphicFramePr>
          <p:nvPr/>
        </p:nvGraphicFramePr>
        <p:xfrm>
          <a:off x="5275970" y="2771775"/>
          <a:ext cx="1835150" cy="600075"/>
        </p:xfrm>
        <a:graphic>
          <a:graphicData uri="http://schemas.openxmlformats.org/presentationml/2006/ole">
            <p:oleObj spid="_x0000_s601093" name="Equation" r:id="rId5" imgW="698400" imgH="228600" progId="Equation.DSMT4">
              <p:embed/>
            </p:oleObj>
          </a:graphicData>
        </a:graphic>
      </p:graphicFrame>
      <p:sp>
        <p:nvSpPr>
          <p:cNvPr id="601098" name="Text Box 10"/>
          <p:cNvSpPr txBox="1">
            <a:spLocks noChangeArrowheads="1"/>
          </p:cNvSpPr>
          <p:nvPr/>
        </p:nvSpPr>
        <p:spPr bwMode="auto">
          <a:xfrm>
            <a:off x="523875" y="2876550"/>
            <a:ext cx="4643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To avoid having a completely zero field,</a:t>
            </a:r>
          </a:p>
        </p:txBody>
      </p:sp>
      <p:sp>
        <p:nvSpPr>
          <p:cNvPr id="601100" name="Text Box 12"/>
          <p:cNvSpPr txBox="1">
            <a:spLocks noChangeArrowheads="1"/>
          </p:cNvSpPr>
          <p:nvPr/>
        </p:nvSpPr>
        <p:spPr bwMode="auto">
          <a:xfrm>
            <a:off x="1584325" y="1404938"/>
            <a:ext cx="26527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Assume a </a:t>
            </a:r>
            <a:r>
              <a:rPr lang="en-US" sz="2000">
                <a:solidFill>
                  <a:schemeClr val="hlink"/>
                </a:solidFill>
              </a:rPr>
              <a:t>TEM wave</a:t>
            </a:r>
            <a:r>
              <a:rPr lang="en-US" sz="200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601103" name="Object 15"/>
          <p:cNvGraphicFramePr>
            <a:graphicFrameLocks noChangeAspect="1"/>
          </p:cNvGraphicFramePr>
          <p:nvPr/>
        </p:nvGraphicFramePr>
        <p:xfrm>
          <a:off x="3311010" y="4795310"/>
          <a:ext cx="1082860" cy="510816"/>
        </p:xfrm>
        <a:graphic>
          <a:graphicData uri="http://schemas.openxmlformats.org/presentationml/2006/ole">
            <p:oleObj spid="_x0000_s601103" name="Equation" r:id="rId6" imgW="431640" imgH="203040" progId="Equation.DSMT4">
              <p:embed/>
            </p:oleObj>
          </a:graphicData>
        </a:graphic>
      </p:graphicFrame>
      <p:sp>
        <p:nvSpPr>
          <p:cNvPr id="601104" name="Text Box 16"/>
          <p:cNvSpPr txBox="1">
            <a:spLocks noChangeArrowheads="1"/>
          </p:cNvSpPr>
          <p:nvPr/>
        </p:nvSpPr>
        <p:spPr bwMode="auto">
          <a:xfrm>
            <a:off x="1203325" y="4811713"/>
            <a:ext cx="1749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We then have</a:t>
            </a:r>
          </a:p>
        </p:txBody>
      </p:sp>
      <p:sp>
        <p:nvSpPr>
          <p:cNvPr id="601105" name="Text Box 17"/>
          <p:cNvSpPr txBox="1">
            <a:spLocks noChangeArrowheads="1"/>
          </p:cNvSpPr>
          <p:nvPr/>
        </p:nvSpPr>
        <p:spPr bwMode="auto">
          <a:xfrm>
            <a:off x="673100" y="5726113"/>
            <a:ext cx="583589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Note:</a:t>
            </a:r>
            <a:r>
              <a:rPr lang="en-US" dirty="0">
                <a:solidFill>
                  <a:schemeClr val="bg2"/>
                </a:solidFill>
              </a:rPr>
              <a:t> The plus sign is chosen to give a decaying wave:</a:t>
            </a:r>
          </a:p>
        </p:txBody>
      </p:sp>
      <p:graphicFrame>
        <p:nvGraphicFramePr>
          <p:cNvPr id="601106" name="Object 18"/>
          <p:cNvGraphicFramePr>
            <a:graphicFrameLocks noChangeAspect="1"/>
          </p:cNvGraphicFramePr>
          <p:nvPr/>
        </p:nvGraphicFramePr>
        <p:xfrm>
          <a:off x="5689600" y="3503613"/>
          <a:ext cx="1368425" cy="533400"/>
        </p:xfrm>
        <a:graphic>
          <a:graphicData uri="http://schemas.openxmlformats.org/presentationml/2006/ole">
            <p:oleObj spid="_x0000_s601106" name="Equation" r:id="rId7" imgW="520560" imgH="203040" progId="Equation.DSMT4">
              <p:embed/>
            </p:oleObj>
          </a:graphicData>
        </a:graphic>
      </p:graphicFrame>
      <p:sp>
        <p:nvSpPr>
          <p:cNvPr id="601107" name="AutoShape 19"/>
          <p:cNvSpPr>
            <a:spLocks noChangeArrowheads="1"/>
          </p:cNvSpPr>
          <p:nvPr/>
        </p:nvSpPr>
        <p:spPr bwMode="auto">
          <a:xfrm>
            <a:off x="4914900" y="3673475"/>
            <a:ext cx="584200" cy="228600"/>
          </a:xfrm>
          <a:prstGeom prst="rightArrow">
            <a:avLst>
              <a:gd name="adj1" fmla="val 50000"/>
              <a:gd name="adj2" fmla="val 63889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01108" name="Object 20"/>
          <p:cNvGraphicFramePr>
            <a:graphicFrameLocks noChangeAspect="1"/>
          </p:cNvGraphicFramePr>
          <p:nvPr/>
        </p:nvGraphicFramePr>
        <p:xfrm>
          <a:off x="6243639" y="4225514"/>
          <a:ext cx="1471612" cy="398874"/>
        </p:xfrm>
        <a:graphic>
          <a:graphicData uri="http://schemas.openxmlformats.org/presentationml/2006/ole">
            <p:oleObj spid="_x0000_s601108" name="Equation" r:id="rId8" imgW="749160" imgH="203040" progId="Equation.DSMT4">
              <p:embed/>
            </p:oleObj>
          </a:graphicData>
        </a:graphic>
      </p:graphicFrame>
      <p:graphicFrame>
        <p:nvGraphicFramePr>
          <p:cNvPr id="601109" name="Object 21"/>
          <p:cNvGraphicFramePr>
            <a:graphicFrameLocks noChangeAspect="1"/>
          </p:cNvGraphicFramePr>
          <p:nvPr/>
        </p:nvGraphicFramePr>
        <p:xfrm>
          <a:off x="4570413" y="6120738"/>
          <a:ext cx="3122612" cy="463550"/>
        </p:xfrm>
        <a:graphic>
          <a:graphicData uri="http://schemas.openxmlformats.org/presentationml/2006/ole">
            <p:oleObj spid="_x0000_s601109" name="Equation" r:id="rId9" imgW="1371600" imgH="203040" progId="Equation.DSMT4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1" name="Text Box 3"/>
          <p:cNvSpPr txBox="1">
            <a:spLocks noChangeArrowheads="1"/>
          </p:cNvSpPr>
          <p:nvPr/>
        </p:nvSpPr>
        <p:spPr bwMode="auto">
          <a:xfrm>
            <a:off x="673100" y="0"/>
            <a:ext cx="793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Wavenumber Property (cont.)</a:t>
            </a:r>
          </a:p>
        </p:txBody>
      </p:sp>
      <p:graphicFrame>
        <p:nvGraphicFramePr>
          <p:cNvPr id="503820" name="Object 12"/>
          <p:cNvGraphicFramePr>
            <a:graphicFrameLocks noChangeAspect="1"/>
          </p:cNvGraphicFramePr>
          <p:nvPr/>
        </p:nvGraphicFramePr>
        <p:xfrm>
          <a:off x="4585752" y="1858139"/>
          <a:ext cx="2459037" cy="520700"/>
        </p:xfrm>
        <a:graphic>
          <a:graphicData uri="http://schemas.openxmlformats.org/presentationml/2006/ole">
            <p:oleObj spid="_x0000_s503820" name="Equation" r:id="rId4" imgW="1079280" imgH="228600" progId="Equation.DSMT4">
              <p:embed/>
            </p:oleObj>
          </a:graphicData>
        </a:graphic>
      </p:graphicFrame>
      <p:graphicFrame>
        <p:nvGraphicFramePr>
          <p:cNvPr id="503822" name="Object 14"/>
          <p:cNvGraphicFramePr>
            <a:graphicFrameLocks noChangeAspect="1"/>
          </p:cNvGraphicFramePr>
          <p:nvPr/>
        </p:nvGraphicFramePr>
        <p:xfrm>
          <a:off x="2735175" y="5772150"/>
          <a:ext cx="1154113" cy="649288"/>
        </p:xfrm>
        <a:graphic>
          <a:graphicData uri="http://schemas.openxmlformats.org/presentationml/2006/ole">
            <p:oleObj spid="_x0000_s503822" name="Equation" r:id="rId5" imgW="406080" imgH="228600" progId="Equation.DSMT4">
              <p:embed/>
            </p:oleObj>
          </a:graphicData>
        </a:graphic>
      </p:graphicFrame>
      <p:graphicFrame>
        <p:nvGraphicFramePr>
          <p:cNvPr id="503827" name="Object 19"/>
          <p:cNvGraphicFramePr>
            <a:graphicFrameLocks noChangeAspect="1"/>
          </p:cNvGraphicFramePr>
          <p:nvPr/>
        </p:nvGraphicFramePr>
        <p:xfrm>
          <a:off x="2451058" y="1675699"/>
          <a:ext cx="1577975" cy="909638"/>
        </p:xfrm>
        <a:graphic>
          <a:graphicData uri="http://schemas.openxmlformats.org/presentationml/2006/ole">
            <p:oleObj spid="_x0000_s503827" name="Equation" r:id="rId6" imgW="749160" imgH="431640" progId="Equation.DSMT4">
              <p:embed/>
            </p:oleObj>
          </a:graphicData>
        </a:graphic>
      </p:graphicFrame>
      <p:sp>
        <p:nvSpPr>
          <p:cNvPr id="503828" name="Text Box 20"/>
          <p:cNvSpPr txBox="1">
            <a:spLocks noChangeArrowheads="1"/>
          </p:cNvSpPr>
          <p:nvPr/>
        </p:nvSpPr>
        <p:spPr bwMode="auto">
          <a:xfrm>
            <a:off x="796925" y="1163638"/>
            <a:ext cx="564302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Propagation constant vs. wavenumber </a:t>
            </a:r>
            <a:r>
              <a:rPr lang="en-US" sz="2000" dirty="0">
                <a:solidFill>
                  <a:schemeClr val="bg1"/>
                </a:solidFill>
              </a:rPr>
              <a:t>notation:</a:t>
            </a:r>
          </a:p>
        </p:txBody>
      </p:sp>
      <p:graphicFrame>
        <p:nvGraphicFramePr>
          <p:cNvPr id="503835" name="Object 27"/>
          <p:cNvGraphicFramePr>
            <a:graphicFrameLocks noChangeAspect="1"/>
          </p:cNvGraphicFramePr>
          <p:nvPr/>
        </p:nvGraphicFramePr>
        <p:xfrm>
          <a:off x="2137605" y="4538600"/>
          <a:ext cx="1793875" cy="463550"/>
        </p:xfrm>
        <a:graphic>
          <a:graphicData uri="http://schemas.openxmlformats.org/presentationml/2006/ole">
            <p:oleObj spid="_x0000_s503835" name="Equation" r:id="rId7" imgW="787320" imgH="203040" progId="Equation.DSMT4">
              <p:embed/>
            </p:oleObj>
          </a:graphicData>
        </a:graphic>
      </p:graphicFrame>
      <p:sp>
        <p:nvSpPr>
          <p:cNvPr id="503836" name="Text Box 28"/>
          <p:cNvSpPr txBox="1">
            <a:spLocks noChangeArrowheads="1"/>
          </p:cNvSpPr>
          <p:nvPr/>
        </p:nvSpPr>
        <p:spPr bwMode="auto">
          <a:xfrm>
            <a:off x="755237" y="3640570"/>
            <a:ext cx="752000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Note that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k</a:t>
            </a:r>
            <a:r>
              <a:rPr lang="en-US" sz="2000" i="1" baseline="-25000" dirty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is called the </a:t>
            </a:r>
            <a:r>
              <a:rPr lang="en-US" sz="2000" dirty="0" smtClean="0">
                <a:solidFill>
                  <a:schemeClr val="bg1"/>
                </a:solidFill>
              </a:rPr>
              <a:t>“propagation wavenumber” of the mode.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03837" name="Text Box 29"/>
          <p:cNvSpPr txBox="1">
            <a:spLocks noChangeArrowheads="1"/>
          </p:cNvSpPr>
          <p:nvPr/>
        </p:nvSpPr>
        <p:spPr bwMode="auto">
          <a:xfrm>
            <a:off x="1052425" y="5865813"/>
            <a:ext cx="1495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TEM mode: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2" name="Object 28"/>
          <p:cNvGraphicFramePr>
            <a:graphicFrameLocks noChangeAspect="1"/>
          </p:cNvGraphicFramePr>
          <p:nvPr/>
        </p:nvGraphicFramePr>
        <p:xfrm>
          <a:off x="4619295" y="4552883"/>
          <a:ext cx="2743406" cy="440880"/>
        </p:xfrm>
        <a:graphic>
          <a:graphicData uri="http://schemas.openxmlformats.org/presentationml/2006/ole">
            <p:oleObj spid="_x0000_s503836" name="Equation" r:id="rId8" imgW="1422360" imgH="22860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53904" y="5654631"/>
            <a:ext cx="4393855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A TEM mode can propagate on a lossless transmission line at any frequency.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48" name="Rectangle 16"/>
          <p:cNvSpPr>
            <a:spLocks noChangeArrowheads="1"/>
          </p:cNvSpPr>
          <p:nvPr/>
        </p:nvSpPr>
        <p:spPr bwMode="auto">
          <a:xfrm>
            <a:off x="3546475" y="5443538"/>
            <a:ext cx="2046288" cy="765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4835" name="Text Box 3"/>
          <p:cNvSpPr txBox="1">
            <a:spLocks noChangeArrowheads="1"/>
          </p:cNvSpPr>
          <p:nvPr/>
        </p:nvSpPr>
        <p:spPr bwMode="auto">
          <a:xfrm>
            <a:off x="1111250" y="0"/>
            <a:ext cx="68119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Wavenumber Property (cont.)</a:t>
            </a:r>
          </a:p>
        </p:txBody>
      </p:sp>
      <p:sp>
        <p:nvSpPr>
          <p:cNvPr id="504836" name="Text Box 4"/>
          <p:cNvSpPr txBox="1">
            <a:spLocks noChangeArrowheads="1"/>
          </p:cNvSpPr>
          <p:nvPr/>
        </p:nvSpPr>
        <p:spPr bwMode="auto">
          <a:xfrm>
            <a:off x="2763838" y="2832100"/>
            <a:ext cx="495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so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04837" name="Text Box 5"/>
          <p:cNvSpPr txBox="1">
            <a:spLocks noChangeArrowheads="1"/>
          </p:cNvSpPr>
          <p:nvPr/>
        </p:nvSpPr>
        <p:spPr bwMode="auto">
          <a:xfrm>
            <a:off x="1099734" y="1491554"/>
            <a:ext cx="16462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Lossless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TL:</a:t>
            </a:r>
            <a:endParaRPr lang="en-US" sz="2000" i="1" baseline="-25000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graphicFrame>
        <p:nvGraphicFramePr>
          <p:cNvPr id="603136" name="Object 1024"/>
          <p:cNvGraphicFramePr>
            <a:graphicFrameLocks noChangeAspect="1"/>
          </p:cNvGraphicFramePr>
          <p:nvPr/>
        </p:nvGraphicFramePr>
        <p:xfrm>
          <a:off x="2614367" y="1973036"/>
          <a:ext cx="3228294" cy="534532"/>
        </p:xfrm>
        <a:graphic>
          <a:graphicData uri="http://schemas.openxmlformats.org/presentationml/2006/ole">
            <p:oleObj spid="_x0000_s603136" name="Equation" r:id="rId4" imgW="1536480" imgH="253800" progId="Equation.DSMT4">
              <p:embed/>
            </p:oleObj>
          </a:graphicData>
        </a:graphic>
      </p:graphicFrame>
      <p:graphicFrame>
        <p:nvGraphicFramePr>
          <p:cNvPr id="603137" name="Object 1025"/>
          <p:cNvGraphicFramePr>
            <a:graphicFrameLocks noChangeAspect="1"/>
          </p:cNvGraphicFramePr>
          <p:nvPr/>
        </p:nvGraphicFramePr>
        <p:xfrm>
          <a:off x="3562350" y="2768600"/>
          <a:ext cx="1603375" cy="557213"/>
        </p:xfrm>
        <a:graphic>
          <a:graphicData uri="http://schemas.openxmlformats.org/presentationml/2006/ole">
            <p:oleObj spid="_x0000_s603137" name="Equation" r:id="rId5" imgW="583920" imgH="203040" progId="Equation.DSMT4">
              <p:embed/>
            </p:oleObj>
          </a:graphicData>
        </a:graphic>
      </p:graphicFrame>
      <p:graphicFrame>
        <p:nvGraphicFramePr>
          <p:cNvPr id="603138" name="Object 1026"/>
          <p:cNvGraphicFramePr>
            <a:graphicFrameLocks noChangeAspect="1"/>
          </p:cNvGraphicFramePr>
          <p:nvPr/>
        </p:nvGraphicFramePr>
        <p:xfrm>
          <a:off x="2976564" y="4136954"/>
          <a:ext cx="2676092" cy="1039884"/>
        </p:xfrm>
        <a:graphic>
          <a:graphicData uri="http://schemas.openxmlformats.org/presentationml/2006/ole">
            <p:oleObj spid="_x0000_s603138" name="Equation" r:id="rId6" imgW="1143000" imgH="444240" progId="Equation.DSMT4">
              <p:embed/>
            </p:oleObj>
          </a:graphicData>
        </a:graphic>
      </p:graphicFrame>
      <p:graphicFrame>
        <p:nvGraphicFramePr>
          <p:cNvPr id="603139" name="Object 1027"/>
          <p:cNvGraphicFramePr>
            <a:graphicFrameLocks noChangeAspect="1"/>
          </p:cNvGraphicFramePr>
          <p:nvPr/>
        </p:nvGraphicFramePr>
        <p:xfrm>
          <a:off x="3933825" y="5456238"/>
          <a:ext cx="1357313" cy="715962"/>
        </p:xfrm>
        <a:graphic>
          <a:graphicData uri="http://schemas.openxmlformats.org/presentationml/2006/ole">
            <p:oleObj spid="_x0000_s603139" name="Equation" r:id="rId7" imgW="457200" imgH="241200" progId="Equation.DSMT4">
              <p:embed/>
            </p:oleObj>
          </a:graphicData>
        </a:graphic>
      </p:graphicFrame>
      <p:sp>
        <p:nvSpPr>
          <p:cNvPr id="504849" name="Text Box 17"/>
          <p:cNvSpPr txBox="1">
            <a:spLocks noChangeArrowheads="1"/>
          </p:cNvSpPr>
          <p:nvPr/>
        </p:nvSpPr>
        <p:spPr bwMode="auto">
          <a:xfrm>
            <a:off x="5949950" y="5395913"/>
            <a:ext cx="2673350" cy="83099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The phase velocity is equal to the speed of light in the dielectric.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3783" y="855023"/>
            <a:ext cx="81565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 field on a lossless transmission line is a TEM mode (proven later).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3" name="Text Box 3"/>
          <p:cNvSpPr txBox="1">
            <a:spLocks noChangeArrowheads="1"/>
          </p:cNvSpPr>
          <p:nvPr/>
        </p:nvSpPr>
        <p:spPr bwMode="auto">
          <a:xfrm>
            <a:off x="1120775" y="0"/>
            <a:ext cx="68119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Wavenumber Property (cont.)</a:t>
            </a:r>
          </a:p>
        </p:txBody>
      </p:sp>
      <p:sp>
        <p:nvSpPr>
          <p:cNvPr id="588804" name="Text Box 4"/>
          <p:cNvSpPr txBox="1">
            <a:spLocks noChangeArrowheads="1"/>
          </p:cNvSpPr>
          <p:nvPr/>
        </p:nvSpPr>
        <p:spPr bwMode="auto">
          <a:xfrm>
            <a:off x="241300" y="2596488"/>
            <a:ext cx="2247900" cy="1754326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1" dirty="0">
                <a:solidFill>
                  <a:schemeClr val="bg2"/>
                </a:solidFill>
                <a:sym typeface="Symbol" pitchFamily="18" charset="2"/>
              </a:rPr>
              <a:t>Note: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The TEM</a:t>
            </a:r>
            <a:r>
              <a:rPr lang="en-US" i="1" baseline="-25000" dirty="0" smtClean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assumption requires that 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 = 0. 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Otherwise,</a:t>
            </a:r>
            <a:r>
              <a:rPr lang="en-US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E</a:t>
            </a:r>
            <a:r>
              <a:rPr lang="en-US" i="1" baseline="-25000" dirty="0" err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  0 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(from Ohm's law</a:t>
            </a: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).</a:t>
            </a:r>
            <a:endParaRPr lang="en-US" i="1" baseline="-25000" dirty="0">
              <a:solidFill>
                <a:schemeClr val="bg2"/>
              </a:solidFill>
              <a:sym typeface="Symbol" pitchFamily="18" charset="2"/>
            </a:endParaRPr>
          </a:p>
        </p:txBody>
      </p:sp>
      <p:sp>
        <p:nvSpPr>
          <p:cNvPr id="588805" name="Text Box 5"/>
          <p:cNvSpPr txBox="1">
            <a:spLocks noChangeArrowheads="1"/>
          </p:cNvSpPr>
          <p:nvPr/>
        </p:nvSpPr>
        <p:spPr bwMode="auto">
          <a:xfrm>
            <a:off x="256472" y="784551"/>
            <a:ext cx="869273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Lossy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hlink"/>
                </a:solidFill>
                <a:sym typeface="Symbol" pitchFamily="18" charset="2"/>
              </a:rPr>
              <a:t>TL (dielectric but </a:t>
            </a:r>
            <a:r>
              <a:rPr lang="en-US" sz="2000" u="sng" dirty="0" smtClean="0">
                <a:solidFill>
                  <a:schemeClr val="hlink"/>
                </a:solidFill>
                <a:sym typeface="Symbol" pitchFamily="18" charset="2"/>
              </a:rPr>
              <a:t>no</a:t>
            </a:r>
            <a:r>
              <a:rPr lang="en-US" sz="2000" dirty="0" smtClean="0">
                <a:solidFill>
                  <a:schemeClr val="hlink"/>
                </a:solidFill>
                <a:sym typeface="Symbol" pitchFamily="18" charset="2"/>
              </a:rPr>
              <a:t> conductor loss): The mode is still a TEM mode</a:t>
            </a:r>
            <a:endParaRPr lang="en-US" sz="2000" i="1" baseline="-25000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graphicFrame>
        <p:nvGraphicFramePr>
          <p:cNvPr id="588806" name="Object 6"/>
          <p:cNvGraphicFramePr>
            <a:graphicFrameLocks noChangeAspect="1"/>
          </p:cNvGraphicFramePr>
          <p:nvPr/>
        </p:nvGraphicFramePr>
        <p:xfrm>
          <a:off x="222250" y="1742413"/>
          <a:ext cx="8769350" cy="606425"/>
        </p:xfrm>
        <a:graphic>
          <a:graphicData uri="http://schemas.openxmlformats.org/presentationml/2006/ole">
            <p:oleObj spid="_x0000_s588806" name="Equation" r:id="rId4" imgW="4228920" imgH="291960" progId="Equation.DSMT4">
              <p:embed/>
            </p:oleObj>
          </a:graphicData>
        </a:graphic>
      </p:graphicFrame>
      <p:sp>
        <p:nvSpPr>
          <p:cNvPr id="588811" name="Line 11"/>
          <p:cNvSpPr>
            <a:spLocks noChangeShapeType="1"/>
          </p:cNvSpPr>
          <p:nvPr/>
        </p:nvSpPr>
        <p:spPr bwMode="auto">
          <a:xfrm flipV="1">
            <a:off x="2235200" y="1707488"/>
            <a:ext cx="482600" cy="6604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588812" name="Object 12"/>
          <p:cNvGraphicFramePr>
            <a:graphicFrameLocks noChangeAspect="1"/>
          </p:cNvGraphicFramePr>
          <p:nvPr/>
        </p:nvGraphicFramePr>
        <p:xfrm>
          <a:off x="3756025" y="2728251"/>
          <a:ext cx="4638675" cy="547687"/>
        </p:xfrm>
        <a:graphic>
          <a:graphicData uri="http://schemas.openxmlformats.org/presentationml/2006/ole">
            <p:oleObj spid="_x0000_s588812" name="Equation" r:id="rId5" imgW="2476440" imgH="291960" progId="Equation.DSMT4">
              <p:embed/>
            </p:oleObj>
          </a:graphicData>
        </a:graphic>
      </p:graphicFrame>
      <p:graphicFrame>
        <p:nvGraphicFramePr>
          <p:cNvPr id="588813" name="Object 13"/>
          <p:cNvGraphicFramePr>
            <a:graphicFrameLocks noChangeAspect="1"/>
          </p:cNvGraphicFramePr>
          <p:nvPr/>
        </p:nvGraphicFramePr>
        <p:xfrm>
          <a:off x="4375150" y="3587088"/>
          <a:ext cx="4278313" cy="487363"/>
        </p:xfrm>
        <a:graphic>
          <a:graphicData uri="http://schemas.openxmlformats.org/presentationml/2006/ole">
            <p:oleObj spid="_x0000_s588813" name="Equation" r:id="rId6" imgW="2234880" imgH="253800" progId="Equation.DSMT4">
              <p:embed/>
            </p:oleObj>
          </a:graphicData>
        </a:graphic>
      </p:graphicFrame>
      <p:graphicFrame>
        <p:nvGraphicFramePr>
          <p:cNvPr id="588814" name="Object 14"/>
          <p:cNvGraphicFramePr>
            <a:graphicFrameLocks noChangeAspect="1"/>
          </p:cNvGraphicFramePr>
          <p:nvPr/>
        </p:nvGraphicFramePr>
        <p:xfrm>
          <a:off x="3808516" y="4462398"/>
          <a:ext cx="1263650" cy="474663"/>
        </p:xfrm>
        <a:graphic>
          <a:graphicData uri="http://schemas.openxmlformats.org/presentationml/2006/ole">
            <p:oleObj spid="_x0000_s588814" name="Equation" r:id="rId7" imgW="609480" imgH="228600" progId="Equation.DSMT4">
              <p:embed/>
            </p:oleObj>
          </a:graphicData>
        </a:graphic>
      </p:graphicFrame>
      <p:graphicFrame>
        <p:nvGraphicFramePr>
          <p:cNvPr id="588815" name="Object 15"/>
          <p:cNvGraphicFramePr>
            <a:graphicFrameLocks noChangeAspect="1"/>
          </p:cNvGraphicFramePr>
          <p:nvPr/>
        </p:nvGraphicFramePr>
        <p:xfrm>
          <a:off x="3754541" y="5122798"/>
          <a:ext cx="1525588" cy="473075"/>
        </p:xfrm>
        <a:graphic>
          <a:graphicData uri="http://schemas.openxmlformats.org/presentationml/2006/ole">
            <p:oleObj spid="_x0000_s588815" name="Equation" r:id="rId8" imgW="736560" imgH="228600" progId="Equation.DSMT4">
              <p:embed/>
            </p:oleObj>
          </a:graphicData>
        </a:graphic>
      </p:graphicFrame>
      <p:sp>
        <p:nvSpPr>
          <p:cNvPr id="588816" name="Text Box 16"/>
          <p:cNvSpPr txBox="1">
            <a:spLocks noChangeArrowheads="1"/>
          </p:cNvSpPr>
          <p:nvPr/>
        </p:nvSpPr>
        <p:spPr bwMode="auto">
          <a:xfrm>
            <a:off x="2332141" y="4524311"/>
            <a:ext cx="11747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Real part:</a:t>
            </a:r>
          </a:p>
        </p:txBody>
      </p:sp>
      <p:sp>
        <p:nvSpPr>
          <p:cNvPr id="588817" name="Text Box 17"/>
          <p:cNvSpPr txBox="1">
            <a:spLocks noChangeArrowheads="1"/>
          </p:cNvSpPr>
          <p:nvPr/>
        </p:nvSpPr>
        <p:spPr bwMode="auto">
          <a:xfrm>
            <a:off x="2001941" y="5159311"/>
            <a:ext cx="170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Imaginary part:</a:t>
            </a:r>
          </a:p>
        </p:txBody>
      </p:sp>
      <p:graphicFrame>
        <p:nvGraphicFramePr>
          <p:cNvPr id="588818" name="Object 18"/>
          <p:cNvGraphicFramePr>
            <a:graphicFrameLocks noChangeAspect="1"/>
          </p:cNvGraphicFramePr>
          <p:nvPr/>
        </p:nvGraphicFramePr>
        <p:xfrm>
          <a:off x="5505945" y="5754810"/>
          <a:ext cx="1682750" cy="893762"/>
        </p:xfrm>
        <a:graphic>
          <a:graphicData uri="http://schemas.openxmlformats.org/presentationml/2006/ole">
            <p:oleObj spid="_x0000_s588818" name="Equation" r:id="rId9" imgW="812520" imgH="431640" progId="Equation.DSMT4">
              <p:embed/>
            </p:oleObj>
          </a:graphicData>
        </a:graphic>
      </p:graphicFrame>
      <p:sp>
        <p:nvSpPr>
          <p:cNvPr id="588820" name="AutoShape 20"/>
          <p:cNvSpPr>
            <a:spLocks noChangeArrowheads="1"/>
          </p:cNvSpPr>
          <p:nvPr/>
        </p:nvSpPr>
        <p:spPr bwMode="auto">
          <a:xfrm>
            <a:off x="3683000" y="3739488"/>
            <a:ext cx="469900" cy="203200"/>
          </a:xfrm>
          <a:prstGeom prst="rightArrow">
            <a:avLst>
              <a:gd name="adj1" fmla="val 50000"/>
              <a:gd name="adj2" fmla="val 57813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3182257" y="2894361"/>
            <a:ext cx="469900" cy="203200"/>
          </a:xfrm>
          <a:prstGeom prst="rightArrow">
            <a:avLst>
              <a:gd name="adj1" fmla="val 50000"/>
              <a:gd name="adj2" fmla="val 57813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1204315" y="5964855"/>
            <a:ext cx="409599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Dividing these two equations gives us: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2012" y="1323835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61" name="Text Box 5"/>
          <p:cNvSpPr txBox="1">
            <a:spLocks noChangeArrowheads="1"/>
          </p:cNvSpPr>
          <p:nvPr/>
        </p:nvSpPr>
        <p:spPr bwMode="auto">
          <a:xfrm>
            <a:off x="2449513" y="5749925"/>
            <a:ext cx="56118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and                      are 2D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static field functions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sz="2000" i="1" u="sng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04160" name="Object 1024"/>
          <p:cNvGraphicFramePr>
            <a:graphicFrameLocks noChangeAspect="1"/>
          </p:cNvGraphicFramePr>
          <p:nvPr/>
        </p:nvGraphicFramePr>
        <p:xfrm>
          <a:off x="2085975" y="1887538"/>
          <a:ext cx="3649663" cy="2217737"/>
        </p:xfrm>
        <a:graphic>
          <a:graphicData uri="http://schemas.openxmlformats.org/presentationml/2006/ole">
            <p:oleObj spid="_x0000_s604160" name="Equation" r:id="rId4" imgW="1587240" imgH="965160" progId="Equation.DSMT4">
              <p:embed/>
            </p:oleObj>
          </a:graphicData>
        </a:graphic>
      </p:graphicFrame>
      <p:graphicFrame>
        <p:nvGraphicFramePr>
          <p:cNvPr id="604161" name="Object 1025"/>
          <p:cNvGraphicFramePr>
            <a:graphicFrameLocks noChangeAspect="1"/>
          </p:cNvGraphicFramePr>
          <p:nvPr/>
        </p:nvGraphicFramePr>
        <p:xfrm>
          <a:off x="1171575" y="5673725"/>
          <a:ext cx="3233738" cy="482600"/>
        </p:xfrm>
        <a:graphic>
          <a:graphicData uri="http://schemas.openxmlformats.org/presentationml/2006/ole">
            <p:oleObj spid="_x0000_s604161" name="Equation" r:id="rId5" imgW="1447560" imgH="215640" progId="Equation.DSMT4">
              <p:embed/>
            </p:oleObj>
          </a:graphicData>
        </a:graphic>
      </p:graphicFrame>
      <p:graphicFrame>
        <p:nvGraphicFramePr>
          <p:cNvPr id="604162" name="Object 1026"/>
          <p:cNvGraphicFramePr>
            <a:graphicFrameLocks noChangeAspect="1"/>
          </p:cNvGraphicFramePr>
          <p:nvPr/>
        </p:nvGraphicFramePr>
        <p:xfrm>
          <a:off x="6392863" y="3605213"/>
          <a:ext cx="1749425" cy="508000"/>
        </p:xfrm>
        <a:graphic>
          <a:graphicData uri="http://schemas.openxmlformats.org/presentationml/2006/ole">
            <p:oleObj spid="_x0000_s604162" name="Equation" r:id="rId6" imgW="787320" imgH="228600" progId="Equation.DSMT4">
              <p:embed/>
            </p:oleObj>
          </a:graphicData>
        </a:graphic>
      </p:graphicFrame>
      <p:sp>
        <p:nvSpPr>
          <p:cNvPr id="505871" name="Text Box 15"/>
          <p:cNvSpPr txBox="1">
            <a:spLocks noChangeArrowheads="1"/>
          </p:cNvSpPr>
          <p:nvPr/>
        </p:nvSpPr>
        <p:spPr bwMode="auto">
          <a:xfrm>
            <a:off x="1244600" y="0"/>
            <a:ext cx="68119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Static Property of TEM Wave</a:t>
            </a:r>
          </a:p>
        </p:txBody>
      </p:sp>
      <p:sp>
        <p:nvSpPr>
          <p:cNvPr id="505872" name="Text Box 16"/>
          <p:cNvSpPr txBox="1">
            <a:spLocks noChangeArrowheads="1"/>
          </p:cNvSpPr>
          <p:nvPr/>
        </p:nvSpPr>
        <p:spPr bwMode="auto">
          <a:xfrm>
            <a:off x="551172" y="1139434"/>
            <a:ext cx="5403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fields of a TEM mode may be written as:</a:t>
            </a:r>
          </a:p>
        </p:txBody>
      </p:sp>
      <p:sp>
        <p:nvSpPr>
          <p:cNvPr id="505873" name="Text Box 17"/>
          <p:cNvSpPr txBox="1">
            <a:spLocks noChangeArrowheads="1"/>
          </p:cNvSpPr>
          <p:nvPr/>
        </p:nvSpPr>
        <p:spPr bwMode="auto">
          <a:xfrm>
            <a:off x="657225" y="5056188"/>
            <a:ext cx="14049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Theorem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3" name="Text Box 3"/>
          <p:cNvSpPr txBox="1">
            <a:spLocks noChangeArrowheads="1"/>
          </p:cNvSpPr>
          <p:nvPr/>
        </p:nvSpPr>
        <p:spPr bwMode="auto">
          <a:xfrm>
            <a:off x="1627683" y="5626595"/>
            <a:ext cx="5875337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Therefore, only a 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component of the curl exists. We next prove that this must be zero.</a:t>
            </a:r>
            <a:endParaRPr lang="en-US" sz="2000" i="1" u="sng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1341438" y="1092200"/>
            <a:ext cx="11874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hlink"/>
                </a:solidFill>
                <a:sym typeface="Symbol" pitchFamily="18" charset="2"/>
              </a:rPr>
              <a:t>Proof</a:t>
            </a:r>
            <a:endParaRPr lang="en-US" sz="2400" i="1" baseline="-25000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graphicFrame>
        <p:nvGraphicFramePr>
          <p:cNvPr id="605184" name="Object 0"/>
          <p:cNvGraphicFramePr>
            <a:graphicFrameLocks noChangeAspect="1"/>
          </p:cNvGraphicFramePr>
          <p:nvPr/>
        </p:nvGraphicFramePr>
        <p:xfrm>
          <a:off x="2408238" y="1289050"/>
          <a:ext cx="3749675" cy="3898900"/>
        </p:xfrm>
        <a:graphic>
          <a:graphicData uri="http://schemas.openxmlformats.org/presentationml/2006/ole">
            <p:oleObj spid="_x0000_s605184" name="Equation" r:id="rId4" imgW="1625400" imgH="1688760" progId="Equation.DSMT4">
              <p:embed/>
            </p:oleObj>
          </a:graphicData>
        </a:graphic>
      </p:graphicFrame>
      <p:sp>
        <p:nvSpPr>
          <p:cNvPr id="506891" name="Text Box 11"/>
          <p:cNvSpPr txBox="1">
            <a:spLocks noChangeArrowheads="1"/>
          </p:cNvSpPr>
          <p:nvPr/>
        </p:nvSpPr>
        <p:spPr bwMode="auto">
          <a:xfrm>
            <a:off x="733425" y="0"/>
            <a:ext cx="78025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Static Property of TEM Wave 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7" name="Text Box 3"/>
          <p:cNvSpPr txBox="1">
            <a:spLocks noChangeArrowheads="1"/>
          </p:cNvSpPr>
          <p:nvPr/>
        </p:nvSpPr>
        <p:spPr bwMode="auto">
          <a:xfrm>
            <a:off x="1722438" y="4799013"/>
            <a:ext cx="8286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Also,</a:t>
            </a:r>
            <a:endParaRPr lang="en-US" sz="2000" i="1" u="sng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07908" name="Text Box 4"/>
          <p:cNvSpPr txBox="1">
            <a:spLocks noChangeArrowheads="1"/>
          </p:cNvSpPr>
          <p:nvPr/>
        </p:nvSpPr>
        <p:spPr bwMode="auto">
          <a:xfrm>
            <a:off x="1033463" y="1155700"/>
            <a:ext cx="10001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Use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507910" name="Object 6"/>
          <p:cNvGraphicFramePr>
            <a:graphicFrameLocks noChangeAspect="1"/>
          </p:cNvGraphicFramePr>
          <p:nvPr/>
        </p:nvGraphicFramePr>
        <p:xfrm>
          <a:off x="1903413" y="1579563"/>
          <a:ext cx="4784725" cy="1662112"/>
        </p:xfrm>
        <a:graphic>
          <a:graphicData uri="http://schemas.openxmlformats.org/presentationml/2006/ole">
            <p:oleObj spid="_x0000_s507910" name="Equation" r:id="rId4" imgW="2120760" imgH="736560" progId="Equation.DSMT4">
              <p:embed/>
            </p:oleObj>
          </a:graphicData>
        </a:graphic>
      </p:graphicFrame>
      <p:graphicFrame>
        <p:nvGraphicFramePr>
          <p:cNvPr id="507911" name="Object 7"/>
          <p:cNvGraphicFramePr>
            <a:graphicFrameLocks noChangeAspect="1"/>
          </p:cNvGraphicFramePr>
          <p:nvPr/>
        </p:nvGraphicFramePr>
        <p:xfrm>
          <a:off x="2422525" y="3676650"/>
          <a:ext cx="4030663" cy="538163"/>
        </p:xfrm>
        <a:graphic>
          <a:graphicData uri="http://schemas.openxmlformats.org/presentationml/2006/ole">
            <p:oleObj spid="_x0000_s507911" name="Equation" r:id="rId5" imgW="1714320" imgH="228600" progId="Equation.DSMT4">
              <p:embed/>
            </p:oleObj>
          </a:graphicData>
        </a:graphic>
      </p:graphicFrame>
      <p:graphicFrame>
        <p:nvGraphicFramePr>
          <p:cNvPr id="507912" name="Object 8"/>
          <p:cNvGraphicFramePr>
            <a:graphicFrameLocks noChangeAspect="1"/>
          </p:cNvGraphicFramePr>
          <p:nvPr/>
        </p:nvGraphicFramePr>
        <p:xfrm>
          <a:off x="2744788" y="5130800"/>
          <a:ext cx="3741737" cy="1096963"/>
        </p:xfrm>
        <a:graphic>
          <a:graphicData uri="http://schemas.openxmlformats.org/presentationml/2006/ole">
            <p:oleObj spid="_x0000_s507912" name="Equation" r:id="rId6" imgW="1562040" imgH="457200" progId="Equation.DSMT4">
              <p:embed/>
            </p:oleObj>
          </a:graphicData>
        </a:graphic>
      </p:graphicFrame>
      <p:sp>
        <p:nvSpPr>
          <p:cNvPr id="507913" name="Line 9"/>
          <p:cNvSpPr>
            <a:spLocks noChangeShapeType="1"/>
          </p:cNvSpPr>
          <p:nvPr/>
        </p:nvSpPr>
        <p:spPr bwMode="auto">
          <a:xfrm flipV="1">
            <a:off x="5441950" y="5686425"/>
            <a:ext cx="287338" cy="56038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7916" name="Text Box 12"/>
          <p:cNvSpPr txBox="1">
            <a:spLocks noChangeArrowheads="1"/>
          </p:cNvSpPr>
          <p:nvPr/>
        </p:nvSpPr>
        <p:spPr bwMode="auto">
          <a:xfrm>
            <a:off x="695325" y="0"/>
            <a:ext cx="78025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Static Property of TEM Wave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8" name="Rectangle 10"/>
          <p:cNvSpPr>
            <a:spLocks noChangeArrowheads="1"/>
          </p:cNvSpPr>
          <p:nvPr/>
        </p:nvSpPr>
        <p:spPr bwMode="auto">
          <a:xfrm>
            <a:off x="3087688" y="4103688"/>
            <a:ext cx="3003550" cy="8191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08932" name="Text Box 4"/>
          <p:cNvSpPr txBox="1">
            <a:spLocks noChangeArrowheads="1"/>
          </p:cNvSpPr>
          <p:nvPr/>
        </p:nvSpPr>
        <p:spPr bwMode="auto">
          <a:xfrm>
            <a:off x="1790700" y="1435100"/>
            <a:ext cx="1158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Hence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508934" name="Object 6"/>
          <p:cNvGraphicFramePr>
            <a:graphicFrameLocks noChangeAspect="1"/>
          </p:cNvGraphicFramePr>
          <p:nvPr/>
        </p:nvGraphicFramePr>
        <p:xfrm>
          <a:off x="3157538" y="1914525"/>
          <a:ext cx="2535237" cy="566738"/>
        </p:xfrm>
        <a:graphic>
          <a:graphicData uri="http://schemas.openxmlformats.org/presentationml/2006/ole">
            <p:oleObj spid="_x0000_s508934" name="Equation" r:id="rId4" imgW="965160" imgH="215640" progId="Equation.DSMT4">
              <p:embed/>
            </p:oleObj>
          </a:graphicData>
        </a:graphic>
      </p:graphicFrame>
      <p:sp>
        <p:nvSpPr>
          <p:cNvPr id="508937" name="Text Box 9"/>
          <p:cNvSpPr txBox="1">
            <a:spLocks noChangeArrowheads="1"/>
          </p:cNvSpPr>
          <p:nvPr/>
        </p:nvSpPr>
        <p:spPr bwMode="auto">
          <a:xfrm>
            <a:off x="1758950" y="3379788"/>
            <a:ext cx="15319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Therefore,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508949" name="Object 21"/>
          <p:cNvGraphicFramePr>
            <a:graphicFrameLocks noChangeAspect="1"/>
          </p:cNvGraphicFramePr>
          <p:nvPr/>
        </p:nvGraphicFramePr>
        <p:xfrm>
          <a:off x="3189288" y="4191000"/>
          <a:ext cx="2800350" cy="666750"/>
        </p:xfrm>
        <a:graphic>
          <a:graphicData uri="http://schemas.openxmlformats.org/presentationml/2006/ole">
            <p:oleObj spid="_x0000_s508949" name="Equation" r:id="rId5" imgW="1066680" imgH="253800" progId="Equation.DSMT4">
              <p:embed/>
            </p:oleObj>
          </a:graphicData>
        </a:graphic>
      </p:graphicFrame>
      <p:sp>
        <p:nvSpPr>
          <p:cNvPr id="508952" name="Text Box 24"/>
          <p:cNvSpPr txBox="1">
            <a:spLocks noChangeArrowheads="1"/>
          </p:cNvSpPr>
          <p:nvPr/>
        </p:nvSpPr>
        <p:spPr bwMode="auto">
          <a:xfrm>
            <a:off x="723900" y="0"/>
            <a:ext cx="78025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Static Property of TEM Wave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1026"/>
          <p:cNvSpPr>
            <a:spLocks noChangeArrowheads="1"/>
          </p:cNvSpPr>
          <p:nvPr/>
        </p:nvSpPr>
        <p:spPr bwMode="auto">
          <a:xfrm>
            <a:off x="3157538" y="5751513"/>
            <a:ext cx="2843212" cy="6588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485" name="Text Box 1029"/>
          <p:cNvSpPr txBox="1">
            <a:spLocks noChangeArrowheads="1"/>
          </p:cNvSpPr>
          <p:nvPr/>
        </p:nvSpPr>
        <p:spPr bwMode="auto">
          <a:xfrm>
            <a:off x="1243487" y="931223"/>
            <a:ext cx="8921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Also,</a:t>
            </a:r>
            <a:endParaRPr lang="en-US" sz="2000" i="1" u="sng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06208" name="Object 1024"/>
          <p:cNvGraphicFramePr>
            <a:graphicFrameLocks noChangeAspect="1"/>
          </p:cNvGraphicFramePr>
          <p:nvPr/>
        </p:nvGraphicFramePr>
        <p:xfrm>
          <a:off x="1898650" y="1519238"/>
          <a:ext cx="1500188" cy="579437"/>
        </p:xfrm>
        <a:graphic>
          <a:graphicData uri="http://schemas.openxmlformats.org/presentationml/2006/ole">
            <p:oleObj spid="_x0000_s606208" name="Equation" r:id="rId4" imgW="558720" imgH="215640" progId="Equation.DSMT4">
              <p:embed/>
            </p:oleObj>
          </a:graphicData>
        </a:graphic>
      </p:graphicFrame>
      <p:sp>
        <p:nvSpPr>
          <p:cNvPr id="532491" name="Text Box 1035"/>
          <p:cNvSpPr txBox="1">
            <a:spLocks noChangeArrowheads="1"/>
          </p:cNvSpPr>
          <p:nvPr/>
        </p:nvSpPr>
        <p:spPr bwMode="auto">
          <a:xfrm>
            <a:off x="3827463" y="1479550"/>
            <a:ext cx="50625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( No charge density in the time-harmonic steady state, for a homogeneous medium)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06209" name="Object 1025"/>
          <p:cNvGraphicFramePr>
            <a:graphicFrameLocks noChangeAspect="1"/>
          </p:cNvGraphicFramePr>
          <p:nvPr/>
        </p:nvGraphicFramePr>
        <p:xfrm>
          <a:off x="3030538" y="2882900"/>
          <a:ext cx="2444750" cy="663575"/>
        </p:xfrm>
        <a:graphic>
          <a:graphicData uri="http://schemas.openxmlformats.org/presentationml/2006/ole">
            <p:oleObj spid="_x0000_s606209" name="Equation" r:id="rId5" imgW="1028520" imgH="279360" progId="Equation.DSMT4">
              <p:embed/>
            </p:oleObj>
          </a:graphicData>
        </a:graphic>
      </p:graphicFrame>
      <p:sp>
        <p:nvSpPr>
          <p:cNvPr id="532493" name="Text Box 1037"/>
          <p:cNvSpPr txBox="1">
            <a:spLocks noChangeArrowheads="1"/>
          </p:cNvSpPr>
          <p:nvPr/>
        </p:nvSpPr>
        <p:spPr bwMode="auto">
          <a:xfrm>
            <a:off x="1399822" y="2960379"/>
            <a:ext cx="15017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Therefore,</a:t>
            </a:r>
            <a:endParaRPr lang="en-US" sz="2000" i="1" u="sng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06210" name="Object 1026"/>
          <p:cNvGraphicFramePr>
            <a:graphicFrameLocks noChangeAspect="1"/>
          </p:cNvGraphicFramePr>
          <p:nvPr/>
        </p:nvGraphicFramePr>
        <p:xfrm>
          <a:off x="1868488" y="3976688"/>
          <a:ext cx="5183187" cy="1325562"/>
        </p:xfrm>
        <a:graphic>
          <a:graphicData uri="http://schemas.openxmlformats.org/presentationml/2006/ole">
            <p:oleObj spid="_x0000_s606210" name="Equation" r:id="rId6" imgW="2184120" imgH="558720" progId="Equation.DSMT4">
              <p:embed/>
            </p:oleObj>
          </a:graphicData>
        </a:graphic>
      </p:graphicFrame>
      <p:graphicFrame>
        <p:nvGraphicFramePr>
          <p:cNvPr id="606211" name="Object 1027"/>
          <p:cNvGraphicFramePr>
            <a:graphicFrameLocks noChangeAspect="1"/>
          </p:cNvGraphicFramePr>
          <p:nvPr/>
        </p:nvGraphicFramePr>
        <p:xfrm>
          <a:off x="3279775" y="5773738"/>
          <a:ext cx="2619375" cy="655637"/>
        </p:xfrm>
        <a:graphic>
          <a:graphicData uri="http://schemas.openxmlformats.org/presentationml/2006/ole">
            <p:oleObj spid="_x0000_s606211" name="Equation" r:id="rId7" imgW="1015920" imgH="253800" progId="Equation.DSMT4">
              <p:embed/>
            </p:oleObj>
          </a:graphicData>
        </a:graphic>
      </p:graphicFrame>
      <p:sp>
        <p:nvSpPr>
          <p:cNvPr id="532496" name="Line 1040"/>
          <p:cNvSpPr>
            <a:spLocks noChangeShapeType="1"/>
          </p:cNvSpPr>
          <p:nvPr/>
        </p:nvSpPr>
        <p:spPr bwMode="auto">
          <a:xfrm flipV="1">
            <a:off x="4448175" y="4708525"/>
            <a:ext cx="268288" cy="5000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497" name="Text Box 1041"/>
          <p:cNvSpPr txBox="1">
            <a:spLocks noChangeArrowheads="1"/>
          </p:cNvSpPr>
          <p:nvPr/>
        </p:nvSpPr>
        <p:spPr bwMode="auto">
          <a:xfrm>
            <a:off x="1985963" y="5870575"/>
            <a:ext cx="1117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Hence,</a:t>
            </a:r>
            <a:endParaRPr lang="en-US" sz="2000" i="1" u="sng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32500" name="Text Box 1044"/>
          <p:cNvSpPr txBox="1">
            <a:spLocks noChangeArrowheads="1"/>
          </p:cNvSpPr>
          <p:nvPr/>
        </p:nvSpPr>
        <p:spPr bwMode="auto">
          <a:xfrm>
            <a:off x="723900" y="0"/>
            <a:ext cx="78025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Static Property of TEM Wave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26" name="Rectangle 14"/>
          <p:cNvSpPr>
            <a:spLocks noChangeArrowheads="1"/>
          </p:cNvSpPr>
          <p:nvPr/>
        </p:nvSpPr>
        <p:spPr bwMode="auto">
          <a:xfrm>
            <a:off x="2301875" y="4667250"/>
            <a:ext cx="3033713" cy="1536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9714" name="Text Box 2"/>
          <p:cNvSpPr txBox="1">
            <a:spLocks noChangeArrowheads="1"/>
          </p:cNvSpPr>
          <p:nvPr/>
        </p:nvSpPr>
        <p:spPr bwMode="auto">
          <a:xfrm>
            <a:off x="234950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 of a Guided Wave</a:t>
            </a:r>
          </a:p>
        </p:txBody>
      </p:sp>
      <p:sp>
        <p:nvSpPr>
          <p:cNvPr id="499715" name="Text Box 3"/>
          <p:cNvSpPr txBox="1">
            <a:spLocks noChangeArrowheads="1"/>
          </p:cNvSpPr>
          <p:nvPr/>
        </p:nvSpPr>
        <p:spPr bwMode="auto">
          <a:xfrm>
            <a:off x="1044575" y="3073400"/>
            <a:ext cx="12668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Assume</a:t>
            </a:r>
            <a:endParaRPr lang="en-US" sz="2000" baseline="-25000">
              <a:solidFill>
                <a:schemeClr val="bg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636220" y="1010639"/>
            <a:ext cx="4130675" cy="817563"/>
            <a:chOff x="3313113" y="1390650"/>
            <a:chExt cx="4130675" cy="817563"/>
          </a:xfrm>
        </p:grpSpPr>
        <p:sp>
          <p:nvSpPr>
            <p:cNvPr id="499719" name="AutoShape 7"/>
            <p:cNvSpPr>
              <a:spLocks noChangeArrowheads="1"/>
            </p:cNvSpPr>
            <p:nvPr/>
          </p:nvSpPr>
          <p:spPr bwMode="auto">
            <a:xfrm rot="16200000">
              <a:off x="4471988" y="231775"/>
              <a:ext cx="179388" cy="2497137"/>
            </a:xfrm>
            <a:prstGeom prst="can">
              <a:avLst>
                <a:gd name="adj" fmla="val 86680"/>
              </a:avLst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9720" name="AutoShape 8"/>
            <p:cNvSpPr>
              <a:spLocks noChangeArrowheads="1"/>
            </p:cNvSpPr>
            <p:nvPr/>
          </p:nvSpPr>
          <p:spPr bwMode="auto">
            <a:xfrm rot="16200000">
              <a:off x="4471194" y="869157"/>
              <a:ext cx="180975" cy="2497137"/>
            </a:xfrm>
            <a:prstGeom prst="can">
              <a:avLst>
                <a:gd name="adj" fmla="val 86814"/>
              </a:avLst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9721" name="Line 9"/>
            <p:cNvSpPr>
              <a:spLocks noChangeShapeType="1"/>
            </p:cNvSpPr>
            <p:nvPr/>
          </p:nvSpPr>
          <p:spPr bwMode="auto">
            <a:xfrm flipV="1">
              <a:off x="5937250" y="1771650"/>
              <a:ext cx="779463" cy="31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9722" name="Text Box 10"/>
            <p:cNvSpPr txBox="1">
              <a:spLocks noChangeArrowheads="1"/>
            </p:cNvSpPr>
            <p:nvPr/>
          </p:nvSpPr>
          <p:spPr bwMode="auto">
            <a:xfrm>
              <a:off x="6919913" y="1551050"/>
              <a:ext cx="5238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</a:p>
          </p:txBody>
        </p:sp>
      </p:grpSp>
      <p:graphicFrame>
        <p:nvGraphicFramePr>
          <p:cNvPr id="499723" name="Object 11"/>
          <p:cNvGraphicFramePr>
            <a:graphicFrameLocks noChangeAspect="1"/>
          </p:cNvGraphicFramePr>
          <p:nvPr/>
        </p:nvGraphicFramePr>
        <p:xfrm>
          <a:off x="2252663" y="3221038"/>
          <a:ext cx="3343275" cy="1069975"/>
        </p:xfrm>
        <a:graphic>
          <a:graphicData uri="http://schemas.openxmlformats.org/presentationml/2006/ole">
            <p:oleObj spid="_x0000_s499723" name="Equation" r:id="rId4" imgW="1587240" imgH="507960" progId="Equation.DSMT4">
              <p:embed/>
            </p:oleObj>
          </a:graphicData>
        </a:graphic>
      </p:graphicFrame>
      <p:sp>
        <p:nvSpPr>
          <p:cNvPr id="499724" name="Text Box 12"/>
          <p:cNvSpPr txBox="1">
            <a:spLocks noChangeArrowheads="1"/>
          </p:cNvSpPr>
          <p:nvPr/>
        </p:nvSpPr>
        <p:spPr bwMode="auto">
          <a:xfrm>
            <a:off x="1331913" y="4879975"/>
            <a:ext cx="8794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Then</a:t>
            </a:r>
            <a:endParaRPr lang="en-US" sz="2000" baseline="-25000">
              <a:solidFill>
                <a:schemeClr val="bg1"/>
              </a:solidFill>
            </a:endParaRPr>
          </a:p>
        </p:txBody>
      </p:sp>
      <p:graphicFrame>
        <p:nvGraphicFramePr>
          <p:cNvPr id="499725" name="Object 13"/>
          <p:cNvGraphicFramePr>
            <a:graphicFrameLocks noChangeAspect="1"/>
          </p:cNvGraphicFramePr>
          <p:nvPr/>
        </p:nvGraphicFramePr>
        <p:xfrm>
          <a:off x="2384425" y="4883150"/>
          <a:ext cx="2744788" cy="1176338"/>
        </p:xfrm>
        <a:graphic>
          <a:graphicData uri="http://schemas.openxmlformats.org/presentationml/2006/ole">
            <p:oleObj spid="_x0000_s499725" name="Equation" r:id="rId5" imgW="1066680" imgH="457200" progId="Equation.DSMT4">
              <p:embed/>
            </p:oleObj>
          </a:graphicData>
        </a:graphic>
      </p:graphicFrame>
      <p:sp>
        <p:nvSpPr>
          <p:cNvPr id="499727" name="Text Box 15"/>
          <p:cNvSpPr txBox="1">
            <a:spLocks noChangeArrowheads="1"/>
          </p:cNvSpPr>
          <p:nvPr/>
        </p:nvSpPr>
        <p:spPr bwMode="auto">
          <a:xfrm>
            <a:off x="6054725" y="4926013"/>
            <a:ext cx="28511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The “</a:t>
            </a:r>
            <a:r>
              <a:rPr lang="en-US" sz="2000" i="1">
                <a:solidFill>
                  <a:schemeClr val="bg1"/>
                </a:solidFill>
                <a:latin typeface="Times New Roman" pitchFamily="18" charset="0"/>
              </a:rPr>
              <a:t>t</a:t>
            </a:r>
            <a:r>
              <a:rPr lang="en-US">
                <a:solidFill>
                  <a:schemeClr val="bg1"/>
                </a:solidFill>
              </a:rPr>
              <a:t>” subscript denotes transverse (to </a:t>
            </a:r>
            <a:r>
              <a:rPr lang="en-US" sz="2000" i="1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99728" name="Text Box 16"/>
          <p:cNvSpPr txBox="1">
            <a:spLocks noChangeArrowheads="1"/>
          </p:cNvSpPr>
          <p:nvPr/>
        </p:nvSpPr>
        <p:spPr bwMode="auto">
          <a:xfrm>
            <a:off x="657225" y="2325688"/>
            <a:ext cx="503054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hlink"/>
                </a:solidFill>
              </a:rPr>
              <a:t>Theorem on Field Representation:</a:t>
            </a:r>
            <a:endParaRPr lang="en-US" sz="2400" dirty="0">
              <a:solidFill>
                <a:schemeClr val="hlink"/>
              </a:solidFill>
            </a:endParaRPr>
          </a:p>
        </p:txBody>
      </p:sp>
      <p:sp>
        <p:nvSpPr>
          <p:cNvPr id="499729" name="Text Box 17"/>
          <p:cNvSpPr txBox="1">
            <a:spLocks noChangeArrowheads="1"/>
          </p:cNvSpPr>
          <p:nvPr/>
        </p:nvSpPr>
        <p:spPr bwMode="auto">
          <a:xfrm>
            <a:off x="5978525" y="3554413"/>
            <a:ext cx="15176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Guided wave</a:t>
            </a:r>
          </a:p>
        </p:txBody>
      </p:sp>
      <p:sp>
        <p:nvSpPr>
          <p:cNvPr id="499730" name="AutoShape 18"/>
          <p:cNvSpPr>
            <a:spLocks/>
          </p:cNvSpPr>
          <p:nvPr/>
        </p:nvSpPr>
        <p:spPr bwMode="auto">
          <a:xfrm>
            <a:off x="5537200" y="3149600"/>
            <a:ext cx="177800" cy="1206500"/>
          </a:xfrm>
          <a:prstGeom prst="rightBrace">
            <a:avLst>
              <a:gd name="adj1" fmla="val 56548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7232" name="Object 0"/>
          <p:cNvGraphicFramePr>
            <a:graphicFrameLocks noChangeAspect="1"/>
          </p:cNvGraphicFramePr>
          <p:nvPr/>
        </p:nvGraphicFramePr>
        <p:xfrm>
          <a:off x="3131782" y="3167537"/>
          <a:ext cx="2979738" cy="2947987"/>
        </p:xfrm>
        <a:graphic>
          <a:graphicData uri="http://schemas.openxmlformats.org/presentationml/2006/ole">
            <p:oleObj spid="_x0000_s607232" name="Equation" r:id="rId4" imgW="1193760" imgH="1180800" progId="Equation.DSMT4">
              <p:embed/>
            </p:oleObj>
          </a:graphicData>
        </a:graphic>
      </p:graphicFrame>
      <p:sp>
        <p:nvSpPr>
          <p:cNvPr id="509970" name="AutoShape 18"/>
          <p:cNvSpPr>
            <a:spLocks noChangeArrowheads="1"/>
          </p:cNvSpPr>
          <p:nvPr/>
        </p:nvSpPr>
        <p:spPr bwMode="auto">
          <a:xfrm>
            <a:off x="2707232" y="3913994"/>
            <a:ext cx="403225" cy="250825"/>
          </a:xfrm>
          <a:prstGeom prst="rightArrow">
            <a:avLst>
              <a:gd name="adj1" fmla="val 50000"/>
              <a:gd name="adj2" fmla="val 4019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971" name="AutoShape 19"/>
          <p:cNvSpPr>
            <a:spLocks noChangeArrowheads="1"/>
          </p:cNvSpPr>
          <p:nvPr/>
        </p:nvSpPr>
        <p:spPr bwMode="auto">
          <a:xfrm>
            <a:off x="2711095" y="5709764"/>
            <a:ext cx="403225" cy="225425"/>
          </a:xfrm>
          <a:prstGeom prst="rightArrow">
            <a:avLst>
              <a:gd name="adj1" fmla="val 50000"/>
              <a:gd name="adj2" fmla="val 44718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000" name="Text Box 48"/>
          <p:cNvSpPr txBox="1">
            <a:spLocks noChangeArrowheads="1"/>
          </p:cNvSpPr>
          <p:nvPr/>
        </p:nvSpPr>
        <p:spPr bwMode="auto">
          <a:xfrm>
            <a:off x="685800" y="0"/>
            <a:ext cx="78025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Static Property of TEM Wave 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607233" name="Object 1"/>
          <p:cNvGraphicFramePr>
            <a:graphicFrameLocks noChangeAspect="1"/>
          </p:cNvGraphicFramePr>
          <p:nvPr/>
        </p:nvGraphicFramePr>
        <p:xfrm>
          <a:off x="3298470" y="847298"/>
          <a:ext cx="2800350" cy="666750"/>
        </p:xfrm>
        <a:graphic>
          <a:graphicData uri="http://schemas.openxmlformats.org/presentationml/2006/ole">
            <p:oleObj spid="_x0000_s607233" name="Equation" r:id="rId5" imgW="1066680" imgH="253800" progId="Equation.DSMT4">
              <p:embed/>
            </p:oleObj>
          </a:graphicData>
        </a:graphic>
      </p:graphicFrame>
      <p:graphicFrame>
        <p:nvGraphicFramePr>
          <p:cNvPr id="607234" name="Object 2"/>
          <p:cNvGraphicFramePr>
            <a:graphicFrameLocks noChangeAspect="1"/>
          </p:cNvGraphicFramePr>
          <p:nvPr/>
        </p:nvGraphicFramePr>
        <p:xfrm>
          <a:off x="3361661" y="1747649"/>
          <a:ext cx="2619375" cy="655637"/>
        </p:xfrm>
        <a:graphic>
          <a:graphicData uri="http://schemas.openxmlformats.org/presentationml/2006/ole">
            <p:oleObj spid="_x0000_s607234" name="Equation" r:id="rId6" imgW="101592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8" name="Text Box 1028"/>
          <p:cNvSpPr txBox="1">
            <a:spLocks noChangeArrowheads="1"/>
          </p:cNvSpPr>
          <p:nvPr/>
        </p:nvSpPr>
        <p:spPr bwMode="auto">
          <a:xfrm>
            <a:off x="796925" y="5153025"/>
            <a:ext cx="7934325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The potential function is unique (because of the uniqueness theorem of statics), and hence is the </a:t>
            </a:r>
            <a:r>
              <a:rPr lang="en-US" u="sng" dirty="0">
                <a:solidFill>
                  <a:schemeClr val="bg1"/>
                </a:solidFill>
                <a:sym typeface="Symbol" pitchFamily="18" charset="2"/>
              </a:rPr>
              <a:t>same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 as a static potential function (which also obeys the Laplace equation and the same </a:t>
            </a:r>
            <a:r>
              <a:rPr lang="en-US" dirty="0" smtClean="0">
                <a:solidFill>
                  <a:schemeClr val="bg1"/>
                </a:solidFill>
                <a:sym typeface="Symbol" pitchFamily="18" charset="2"/>
              </a:rPr>
              <a:t>BCs).</a:t>
            </a:r>
            <a:endParaRPr lang="en-US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533516" name="Object 1036"/>
          <p:cNvGraphicFramePr>
            <a:graphicFrameLocks noChangeAspect="1"/>
          </p:cNvGraphicFramePr>
          <p:nvPr/>
        </p:nvGraphicFramePr>
        <p:xfrm>
          <a:off x="3078065" y="3508497"/>
          <a:ext cx="2352675" cy="604838"/>
        </p:xfrm>
        <a:graphic>
          <a:graphicData uri="http://schemas.openxmlformats.org/presentationml/2006/ole">
            <p:oleObj spid="_x0000_s533516" name="Equation" r:id="rId4" imgW="888840" imgH="228600" progId="Equation.DSMT4">
              <p:embed/>
            </p:oleObj>
          </a:graphicData>
        </a:graphic>
      </p:graphicFrame>
      <p:graphicFrame>
        <p:nvGraphicFramePr>
          <p:cNvPr id="533517" name="Object 1037"/>
          <p:cNvGraphicFramePr>
            <a:graphicFrameLocks noChangeAspect="1"/>
          </p:cNvGraphicFramePr>
          <p:nvPr/>
        </p:nvGraphicFramePr>
        <p:xfrm>
          <a:off x="1055688" y="4354513"/>
          <a:ext cx="7038975" cy="441325"/>
        </p:xfrm>
        <a:graphic>
          <a:graphicData uri="http://schemas.openxmlformats.org/presentationml/2006/ole">
            <p:oleObj spid="_x0000_s533517" name="Equation" r:id="rId5" imgW="3441600" imgH="215640" progId="Equation.DSMT4">
              <p:embed/>
            </p:oleObj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3101790" y="1564533"/>
            <a:ext cx="2808287" cy="1497013"/>
            <a:chOff x="3030538" y="1279525"/>
            <a:chExt cx="2808287" cy="1497013"/>
          </a:xfrm>
        </p:grpSpPr>
        <p:sp>
          <p:nvSpPr>
            <p:cNvPr id="533521" name="Freeform 1041"/>
            <p:cNvSpPr>
              <a:spLocks/>
            </p:cNvSpPr>
            <p:nvPr/>
          </p:nvSpPr>
          <p:spPr bwMode="auto">
            <a:xfrm>
              <a:off x="3030538" y="1465263"/>
              <a:ext cx="663575" cy="1068387"/>
            </a:xfrm>
            <a:custGeom>
              <a:avLst/>
              <a:gdLst/>
              <a:ahLst/>
              <a:cxnLst>
                <a:cxn ang="0">
                  <a:pos x="68" y="95"/>
                </a:cxn>
                <a:cxn ang="0">
                  <a:pos x="23" y="189"/>
                </a:cxn>
                <a:cxn ang="0">
                  <a:pos x="3" y="298"/>
                </a:cxn>
                <a:cxn ang="0">
                  <a:pos x="24" y="440"/>
                </a:cxn>
                <a:cxn ang="0">
                  <a:pos x="144" y="534"/>
                </a:cxn>
                <a:cxn ang="0">
                  <a:pos x="308" y="596"/>
                </a:cxn>
                <a:cxn ang="0">
                  <a:pos x="486" y="658"/>
                </a:cxn>
                <a:cxn ang="0">
                  <a:pos x="624" y="644"/>
                </a:cxn>
                <a:cxn ang="0">
                  <a:pos x="761" y="637"/>
                </a:cxn>
                <a:cxn ang="0">
                  <a:pos x="904" y="574"/>
                </a:cxn>
                <a:cxn ang="0">
                  <a:pos x="1008" y="469"/>
                </a:cxn>
                <a:cxn ang="0">
                  <a:pos x="1041" y="351"/>
                </a:cxn>
                <a:cxn ang="0">
                  <a:pos x="1069" y="267"/>
                </a:cxn>
                <a:cxn ang="0">
                  <a:pos x="1049" y="150"/>
                </a:cxn>
                <a:cxn ang="0">
                  <a:pos x="973" y="109"/>
                </a:cxn>
                <a:cxn ang="0">
                  <a:pos x="912" y="82"/>
                </a:cxn>
                <a:cxn ang="0">
                  <a:pos x="774" y="6"/>
                </a:cxn>
                <a:cxn ang="0">
                  <a:pos x="630" y="48"/>
                </a:cxn>
                <a:cxn ang="0">
                  <a:pos x="466" y="54"/>
                </a:cxn>
                <a:cxn ang="0">
                  <a:pos x="285" y="25"/>
                </a:cxn>
                <a:cxn ang="0">
                  <a:pos x="168" y="34"/>
                </a:cxn>
                <a:cxn ang="0">
                  <a:pos x="68" y="95"/>
                </a:cxn>
              </a:cxnLst>
              <a:rect l="0" t="0" r="r" b="b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tx2"/>
            </a:soli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522" name="Text Box 1042"/>
            <p:cNvSpPr txBox="1">
              <a:spLocks noChangeArrowheads="1"/>
            </p:cNvSpPr>
            <p:nvPr/>
          </p:nvSpPr>
          <p:spPr bwMode="auto">
            <a:xfrm>
              <a:off x="3176588" y="1744663"/>
              <a:ext cx="339725" cy="396875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533525" name="Freeform 1045"/>
            <p:cNvSpPr>
              <a:spLocks/>
            </p:cNvSpPr>
            <p:nvPr/>
          </p:nvSpPr>
          <p:spPr bwMode="auto">
            <a:xfrm>
              <a:off x="4883150" y="1760538"/>
              <a:ext cx="955675" cy="581025"/>
            </a:xfrm>
            <a:custGeom>
              <a:avLst/>
              <a:gdLst/>
              <a:ahLst/>
              <a:cxnLst>
                <a:cxn ang="0">
                  <a:pos x="68" y="95"/>
                </a:cxn>
                <a:cxn ang="0">
                  <a:pos x="23" y="189"/>
                </a:cxn>
                <a:cxn ang="0">
                  <a:pos x="3" y="298"/>
                </a:cxn>
                <a:cxn ang="0">
                  <a:pos x="24" y="440"/>
                </a:cxn>
                <a:cxn ang="0">
                  <a:pos x="144" y="534"/>
                </a:cxn>
                <a:cxn ang="0">
                  <a:pos x="308" y="596"/>
                </a:cxn>
                <a:cxn ang="0">
                  <a:pos x="486" y="658"/>
                </a:cxn>
                <a:cxn ang="0">
                  <a:pos x="624" y="644"/>
                </a:cxn>
                <a:cxn ang="0">
                  <a:pos x="761" y="637"/>
                </a:cxn>
                <a:cxn ang="0">
                  <a:pos x="904" y="574"/>
                </a:cxn>
                <a:cxn ang="0">
                  <a:pos x="1008" y="469"/>
                </a:cxn>
                <a:cxn ang="0">
                  <a:pos x="1041" y="351"/>
                </a:cxn>
                <a:cxn ang="0">
                  <a:pos x="1069" y="267"/>
                </a:cxn>
                <a:cxn ang="0">
                  <a:pos x="1049" y="150"/>
                </a:cxn>
                <a:cxn ang="0">
                  <a:pos x="973" y="109"/>
                </a:cxn>
                <a:cxn ang="0">
                  <a:pos x="912" y="82"/>
                </a:cxn>
                <a:cxn ang="0">
                  <a:pos x="774" y="6"/>
                </a:cxn>
                <a:cxn ang="0">
                  <a:pos x="630" y="48"/>
                </a:cxn>
                <a:cxn ang="0">
                  <a:pos x="466" y="54"/>
                </a:cxn>
                <a:cxn ang="0">
                  <a:pos x="285" y="25"/>
                </a:cxn>
                <a:cxn ang="0">
                  <a:pos x="168" y="34"/>
                </a:cxn>
                <a:cxn ang="0">
                  <a:pos x="68" y="95"/>
                </a:cxn>
              </a:cxnLst>
              <a:rect l="0" t="0" r="r" b="b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tx2"/>
            </a:soli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527" name="Rectangle 1047"/>
            <p:cNvSpPr>
              <a:spLocks noChangeArrowheads="1"/>
            </p:cNvSpPr>
            <p:nvPr/>
          </p:nvSpPr>
          <p:spPr bwMode="auto">
            <a:xfrm>
              <a:off x="5208588" y="1854200"/>
              <a:ext cx="339725" cy="396875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533528" name="Freeform 1048"/>
            <p:cNvSpPr>
              <a:spLocks/>
            </p:cNvSpPr>
            <p:nvPr/>
          </p:nvSpPr>
          <p:spPr bwMode="auto">
            <a:xfrm>
              <a:off x="3657600" y="1279525"/>
              <a:ext cx="1365250" cy="417513"/>
            </a:xfrm>
            <a:custGeom>
              <a:avLst/>
              <a:gdLst/>
              <a:ahLst/>
              <a:cxnLst>
                <a:cxn ang="0">
                  <a:pos x="0" y="179"/>
                </a:cxn>
                <a:cxn ang="0">
                  <a:pos x="225" y="29"/>
                </a:cxn>
                <a:cxn ang="0">
                  <a:pos x="351" y="4"/>
                </a:cxn>
                <a:cxn ang="0">
                  <a:pos x="559" y="20"/>
                </a:cxn>
                <a:cxn ang="0">
                  <a:pos x="726" y="104"/>
                </a:cxn>
                <a:cxn ang="0">
                  <a:pos x="818" y="187"/>
                </a:cxn>
                <a:cxn ang="0">
                  <a:pos x="860" y="263"/>
                </a:cxn>
              </a:cxnLst>
              <a:rect l="0" t="0" r="r" b="b"/>
              <a:pathLst>
                <a:path w="860" h="263">
                  <a:moveTo>
                    <a:pt x="0" y="179"/>
                  </a:moveTo>
                  <a:cubicBezTo>
                    <a:pt x="83" y="118"/>
                    <a:pt x="167" y="58"/>
                    <a:pt x="225" y="29"/>
                  </a:cubicBezTo>
                  <a:cubicBezTo>
                    <a:pt x="283" y="0"/>
                    <a:pt x="295" y="6"/>
                    <a:pt x="351" y="4"/>
                  </a:cubicBezTo>
                  <a:cubicBezTo>
                    <a:pt x="407" y="2"/>
                    <a:pt x="497" y="3"/>
                    <a:pt x="559" y="20"/>
                  </a:cubicBezTo>
                  <a:cubicBezTo>
                    <a:pt x="621" y="37"/>
                    <a:pt x="683" y="76"/>
                    <a:pt x="726" y="104"/>
                  </a:cubicBezTo>
                  <a:cubicBezTo>
                    <a:pt x="769" y="132"/>
                    <a:pt x="796" y="160"/>
                    <a:pt x="818" y="187"/>
                  </a:cubicBezTo>
                  <a:cubicBezTo>
                    <a:pt x="840" y="214"/>
                    <a:pt x="850" y="238"/>
                    <a:pt x="860" y="263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529" name="Freeform 1049"/>
            <p:cNvSpPr>
              <a:spLocks/>
            </p:cNvSpPr>
            <p:nvPr/>
          </p:nvSpPr>
          <p:spPr bwMode="auto">
            <a:xfrm>
              <a:off x="3776663" y="2066925"/>
              <a:ext cx="993775" cy="2698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75" y="9"/>
                </a:cxn>
                <a:cxn ang="0">
                  <a:pos x="251" y="17"/>
                </a:cxn>
                <a:cxn ang="0">
                  <a:pos x="526" y="9"/>
                </a:cxn>
                <a:cxn ang="0">
                  <a:pos x="626" y="0"/>
                </a:cxn>
              </a:cxnLst>
              <a:rect l="0" t="0" r="r" b="b"/>
              <a:pathLst>
                <a:path w="626" h="17">
                  <a:moveTo>
                    <a:pt x="0" y="9"/>
                  </a:moveTo>
                  <a:cubicBezTo>
                    <a:pt x="16" y="8"/>
                    <a:pt x="33" y="8"/>
                    <a:pt x="75" y="9"/>
                  </a:cubicBezTo>
                  <a:cubicBezTo>
                    <a:pt x="117" y="10"/>
                    <a:pt x="176" y="17"/>
                    <a:pt x="251" y="17"/>
                  </a:cubicBezTo>
                  <a:cubicBezTo>
                    <a:pt x="326" y="17"/>
                    <a:pt x="464" y="12"/>
                    <a:pt x="526" y="9"/>
                  </a:cubicBezTo>
                  <a:cubicBezTo>
                    <a:pt x="588" y="6"/>
                    <a:pt x="607" y="3"/>
                    <a:pt x="626" y="0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530" name="Freeform 1050"/>
            <p:cNvSpPr>
              <a:spLocks/>
            </p:cNvSpPr>
            <p:nvPr/>
          </p:nvSpPr>
          <p:spPr bwMode="auto">
            <a:xfrm>
              <a:off x="3444875" y="2451100"/>
              <a:ext cx="1763713" cy="32543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251" y="184"/>
                </a:cxn>
                <a:cxn ang="0">
                  <a:pos x="768" y="201"/>
                </a:cxn>
                <a:cxn ang="0">
                  <a:pos x="1019" y="159"/>
                </a:cxn>
                <a:cxn ang="0">
                  <a:pos x="1111" y="0"/>
                </a:cxn>
              </a:cxnLst>
              <a:rect l="0" t="0" r="r" b="b"/>
              <a:pathLst>
                <a:path w="1111" h="205">
                  <a:moveTo>
                    <a:pt x="0" y="101"/>
                  </a:moveTo>
                  <a:cubicBezTo>
                    <a:pt x="61" y="134"/>
                    <a:pt x="123" y="167"/>
                    <a:pt x="251" y="184"/>
                  </a:cubicBezTo>
                  <a:cubicBezTo>
                    <a:pt x="379" y="201"/>
                    <a:pt x="640" y="205"/>
                    <a:pt x="768" y="201"/>
                  </a:cubicBezTo>
                  <a:cubicBezTo>
                    <a:pt x="896" y="197"/>
                    <a:pt x="962" y="192"/>
                    <a:pt x="1019" y="159"/>
                  </a:cubicBezTo>
                  <a:cubicBezTo>
                    <a:pt x="1076" y="126"/>
                    <a:pt x="1092" y="31"/>
                    <a:pt x="1111" y="0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33534" name="Text Box 1054"/>
          <p:cNvSpPr txBox="1">
            <a:spLocks noChangeArrowheads="1"/>
          </p:cNvSpPr>
          <p:nvPr/>
        </p:nvSpPr>
        <p:spPr bwMode="auto">
          <a:xfrm>
            <a:off x="685800" y="0"/>
            <a:ext cx="78025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Static Property of TEM Wave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533518" name="Object 1038"/>
          <p:cNvGraphicFramePr>
            <a:graphicFrameLocks noChangeAspect="1"/>
          </p:cNvGraphicFramePr>
          <p:nvPr/>
        </p:nvGraphicFramePr>
        <p:xfrm>
          <a:off x="5080000" y="925513"/>
          <a:ext cx="2749550" cy="495300"/>
        </p:xfrm>
        <a:graphic>
          <a:graphicData uri="http://schemas.openxmlformats.org/presentationml/2006/ole">
            <p:oleObj spid="_x0000_s533518" name="Equation" r:id="rId6" imgW="14094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Text Box 2"/>
          <p:cNvSpPr txBox="1">
            <a:spLocks noChangeArrowheads="1"/>
          </p:cNvSpPr>
          <p:nvPr/>
        </p:nvSpPr>
        <p:spPr bwMode="auto">
          <a:xfrm>
            <a:off x="474972" y="980993"/>
            <a:ext cx="77057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The static property </a:t>
            </a: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shows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us why a TEM</a:t>
            </a:r>
            <a:r>
              <a:rPr lang="en-US" sz="2000" i="1" baseline="-25000" dirty="0">
                <a:solidFill>
                  <a:schemeClr val="bg1"/>
                </a:solidFill>
                <a:latin typeface="+mn-lt"/>
                <a:sym typeface="Symbol" pitchFamily="18" charset="2"/>
              </a:rPr>
              <a:t>z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wave can exist on a transmission line (two parallel conductors).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86755" name="Text Box 3"/>
          <p:cNvSpPr txBox="1">
            <a:spLocks noChangeArrowheads="1"/>
          </p:cNvSpPr>
          <p:nvPr/>
        </p:nvSpPr>
        <p:spPr bwMode="auto">
          <a:xfrm>
            <a:off x="733425" y="0"/>
            <a:ext cx="78025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Static Property of TEM Wave (cont.)</a:t>
            </a:r>
          </a:p>
        </p:txBody>
      </p:sp>
      <p:grpSp>
        <p:nvGrpSpPr>
          <p:cNvPr id="586756" name="Group 4"/>
          <p:cNvGrpSpPr>
            <a:grpSpLocks/>
          </p:cNvGrpSpPr>
          <p:nvPr/>
        </p:nvGrpSpPr>
        <p:grpSpPr bwMode="auto">
          <a:xfrm>
            <a:off x="3017838" y="2333625"/>
            <a:ext cx="2808287" cy="2832100"/>
            <a:chOff x="1861" y="1702"/>
            <a:chExt cx="1769" cy="1784"/>
          </a:xfrm>
        </p:grpSpPr>
        <p:sp>
          <p:nvSpPr>
            <p:cNvPr id="586757" name="Freeform 5"/>
            <p:cNvSpPr>
              <a:spLocks/>
            </p:cNvSpPr>
            <p:nvPr/>
          </p:nvSpPr>
          <p:spPr bwMode="auto">
            <a:xfrm>
              <a:off x="1861" y="1819"/>
              <a:ext cx="418" cy="673"/>
            </a:xfrm>
            <a:custGeom>
              <a:avLst/>
              <a:gdLst/>
              <a:ahLst/>
              <a:cxnLst>
                <a:cxn ang="0">
                  <a:pos x="68" y="95"/>
                </a:cxn>
                <a:cxn ang="0">
                  <a:pos x="23" y="189"/>
                </a:cxn>
                <a:cxn ang="0">
                  <a:pos x="3" y="298"/>
                </a:cxn>
                <a:cxn ang="0">
                  <a:pos x="24" y="440"/>
                </a:cxn>
                <a:cxn ang="0">
                  <a:pos x="144" y="534"/>
                </a:cxn>
                <a:cxn ang="0">
                  <a:pos x="308" y="596"/>
                </a:cxn>
                <a:cxn ang="0">
                  <a:pos x="486" y="658"/>
                </a:cxn>
                <a:cxn ang="0">
                  <a:pos x="624" y="644"/>
                </a:cxn>
                <a:cxn ang="0">
                  <a:pos x="761" y="637"/>
                </a:cxn>
                <a:cxn ang="0">
                  <a:pos x="904" y="574"/>
                </a:cxn>
                <a:cxn ang="0">
                  <a:pos x="1008" y="469"/>
                </a:cxn>
                <a:cxn ang="0">
                  <a:pos x="1041" y="351"/>
                </a:cxn>
                <a:cxn ang="0">
                  <a:pos x="1069" y="267"/>
                </a:cxn>
                <a:cxn ang="0">
                  <a:pos x="1049" y="150"/>
                </a:cxn>
                <a:cxn ang="0">
                  <a:pos x="973" y="109"/>
                </a:cxn>
                <a:cxn ang="0">
                  <a:pos x="912" y="82"/>
                </a:cxn>
                <a:cxn ang="0">
                  <a:pos x="774" y="6"/>
                </a:cxn>
                <a:cxn ang="0">
                  <a:pos x="630" y="48"/>
                </a:cxn>
                <a:cxn ang="0">
                  <a:pos x="466" y="54"/>
                </a:cxn>
                <a:cxn ang="0">
                  <a:pos x="285" y="25"/>
                </a:cxn>
                <a:cxn ang="0">
                  <a:pos x="168" y="34"/>
                </a:cxn>
                <a:cxn ang="0">
                  <a:pos x="68" y="95"/>
                </a:cxn>
              </a:cxnLst>
              <a:rect l="0" t="0" r="r" b="b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tx2"/>
            </a:soli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758" name="Text Box 6"/>
            <p:cNvSpPr txBox="1">
              <a:spLocks noChangeArrowheads="1"/>
            </p:cNvSpPr>
            <p:nvPr/>
          </p:nvSpPr>
          <p:spPr bwMode="auto">
            <a:xfrm>
              <a:off x="1953" y="1995"/>
              <a:ext cx="214" cy="250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586759" name="Freeform 7"/>
            <p:cNvSpPr>
              <a:spLocks/>
            </p:cNvSpPr>
            <p:nvPr/>
          </p:nvSpPr>
          <p:spPr bwMode="auto">
            <a:xfrm>
              <a:off x="3028" y="2005"/>
              <a:ext cx="602" cy="366"/>
            </a:xfrm>
            <a:custGeom>
              <a:avLst/>
              <a:gdLst/>
              <a:ahLst/>
              <a:cxnLst>
                <a:cxn ang="0">
                  <a:pos x="68" y="95"/>
                </a:cxn>
                <a:cxn ang="0">
                  <a:pos x="23" y="189"/>
                </a:cxn>
                <a:cxn ang="0">
                  <a:pos x="3" y="298"/>
                </a:cxn>
                <a:cxn ang="0">
                  <a:pos x="24" y="440"/>
                </a:cxn>
                <a:cxn ang="0">
                  <a:pos x="144" y="534"/>
                </a:cxn>
                <a:cxn ang="0">
                  <a:pos x="308" y="596"/>
                </a:cxn>
                <a:cxn ang="0">
                  <a:pos x="486" y="658"/>
                </a:cxn>
                <a:cxn ang="0">
                  <a:pos x="624" y="644"/>
                </a:cxn>
                <a:cxn ang="0">
                  <a:pos x="761" y="637"/>
                </a:cxn>
                <a:cxn ang="0">
                  <a:pos x="904" y="574"/>
                </a:cxn>
                <a:cxn ang="0">
                  <a:pos x="1008" y="469"/>
                </a:cxn>
                <a:cxn ang="0">
                  <a:pos x="1041" y="351"/>
                </a:cxn>
                <a:cxn ang="0">
                  <a:pos x="1069" y="267"/>
                </a:cxn>
                <a:cxn ang="0">
                  <a:pos x="1049" y="150"/>
                </a:cxn>
                <a:cxn ang="0">
                  <a:pos x="973" y="109"/>
                </a:cxn>
                <a:cxn ang="0">
                  <a:pos x="912" y="82"/>
                </a:cxn>
                <a:cxn ang="0">
                  <a:pos x="774" y="6"/>
                </a:cxn>
                <a:cxn ang="0">
                  <a:pos x="630" y="48"/>
                </a:cxn>
                <a:cxn ang="0">
                  <a:pos x="466" y="54"/>
                </a:cxn>
                <a:cxn ang="0">
                  <a:pos x="285" y="25"/>
                </a:cxn>
                <a:cxn ang="0">
                  <a:pos x="168" y="34"/>
                </a:cxn>
                <a:cxn ang="0">
                  <a:pos x="68" y="95"/>
                </a:cxn>
              </a:cxnLst>
              <a:rect l="0" t="0" r="r" b="b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tx2"/>
            </a:soli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760" name="Rectangle 8"/>
            <p:cNvSpPr>
              <a:spLocks noChangeArrowheads="1"/>
            </p:cNvSpPr>
            <p:nvPr/>
          </p:nvSpPr>
          <p:spPr bwMode="auto">
            <a:xfrm>
              <a:off x="3233" y="2064"/>
              <a:ext cx="214" cy="250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586761" name="Freeform 9"/>
            <p:cNvSpPr>
              <a:spLocks/>
            </p:cNvSpPr>
            <p:nvPr/>
          </p:nvSpPr>
          <p:spPr bwMode="auto">
            <a:xfrm>
              <a:off x="2256" y="1702"/>
              <a:ext cx="860" cy="263"/>
            </a:xfrm>
            <a:custGeom>
              <a:avLst/>
              <a:gdLst/>
              <a:ahLst/>
              <a:cxnLst>
                <a:cxn ang="0">
                  <a:pos x="0" y="179"/>
                </a:cxn>
                <a:cxn ang="0">
                  <a:pos x="225" y="29"/>
                </a:cxn>
                <a:cxn ang="0">
                  <a:pos x="351" y="4"/>
                </a:cxn>
                <a:cxn ang="0">
                  <a:pos x="559" y="20"/>
                </a:cxn>
                <a:cxn ang="0">
                  <a:pos x="726" y="104"/>
                </a:cxn>
                <a:cxn ang="0">
                  <a:pos x="818" y="187"/>
                </a:cxn>
                <a:cxn ang="0">
                  <a:pos x="860" y="263"/>
                </a:cxn>
              </a:cxnLst>
              <a:rect l="0" t="0" r="r" b="b"/>
              <a:pathLst>
                <a:path w="860" h="263">
                  <a:moveTo>
                    <a:pt x="0" y="179"/>
                  </a:moveTo>
                  <a:cubicBezTo>
                    <a:pt x="83" y="118"/>
                    <a:pt x="167" y="58"/>
                    <a:pt x="225" y="29"/>
                  </a:cubicBezTo>
                  <a:cubicBezTo>
                    <a:pt x="283" y="0"/>
                    <a:pt x="295" y="6"/>
                    <a:pt x="351" y="4"/>
                  </a:cubicBezTo>
                  <a:cubicBezTo>
                    <a:pt x="407" y="2"/>
                    <a:pt x="497" y="3"/>
                    <a:pt x="559" y="20"/>
                  </a:cubicBezTo>
                  <a:cubicBezTo>
                    <a:pt x="621" y="37"/>
                    <a:pt x="683" y="76"/>
                    <a:pt x="726" y="104"/>
                  </a:cubicBezTo>
                  <a:cubicBezTo>
                    <a:pt x="769" y="132"/>
                    <a:pt x="796" y="160"/>
                    <a:pt x="818" y="187"/>
                  </a:cubicBezTo>
                  <a:cubicBezTo>
                    <a:pt x="840" y="214"/>
                    <a:pt x="850" y="238"/>
                    <a:pt x="860" y="263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762" name="Freeform 10"/>
            <p:cNvSpPr>
              <a:spLocks/>
            </p:cNvSpPr>
            <p:nvPr/>
          </p:nvSpPr>
          <p:spPr bwMode="auto">
            <a:xfrm>
              <a:off x="2331" y="2198"/>
              <a:ext cx="626" cy="17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75" y="9"/>
                </a:cxn>
                <a:cxn ang="0">
                  <a:pos x="251" y="17"/>
                </a:cxn>
                <a:cxn ang="0">
                  <a:pos x="526" y="9"/>
                </a:cxn>
                <a:cxn ang="0">
                  <a:pos x="626" y="0"/>
                </a:cxn>
              </a:cxnLst>
              <a:rect l="0" t="0" r="r" b="b"/>
              <a:pathLst>
                <a:path w="626" h="17">
                  <a:moveTo>
                    <a:pt x="0" y="9"/>
                  </a:moveTo>
                  <a:cubicBezTo>
                    <a:pt x="16" y="8"/>
                    <a:pt x="33" y="8"/>
                    <a:pt x="75" y="9"/>
                  </a:cubicBezTo>
                  <a:cubicBezTo>
                    <a:pt x="117" y="10"/>
                    <a:pt x="176" y="17"/>
                    <a:pt x="251" y="17"/>
                  </a:cubicBezTo>
                  <a:cubicBezTo>
                    <a:pt x="326" y="17"/>
                    <a:pt x="464" y="12"/>
                    <a:pt x="526" y="9"/>
                  </a:cubicBezTo>
                  <a:cubicBezTo>
                    <a:pt x="588" y="6"/>
                    <a:pt x="607" y="3"/>
                    <a:pt x="626" y="0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763" name="Freeform 11"/>
            <p:cNvSpPr>
              <a:spLocks/>
            </p:cNvSpPr>
            <p:nvPr/>
          </p:nvSpPr>
          <p:spPr bwMode="auto">
            <a:xfrm>
              <a:off x="2122" y="2440"/>
              <a:ext cx="1111" cy="205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251" y="184"/>
                </a:cxn>
                <a:cxn ang="0">
                  <a:pos x="768" y="201"/>
                </a:cxn>
                <a:cxn ang="0">
                  <a:pos x="1019" y="159"/>
                </a:cxn>
                <a:cxn ang="0">
                  <a:pos x="1111" y="0"/>
                </a:cxn>
              </a:cxnLst>
              <a:rect l="0" t="0" r="r" b="b"/>
              <a:pathLst>
                <a:path w="1111" h="205">
                  <a:moveTo>
                    <a:pt x="0" y="101"/>
                  </a:moveTo>
                  <a:cubicBezTo>
                    <a:pt x="61" y="134"/>
                    <a:pt x="123" y="167"/>
                    <a:pt x="251" y="184"/>
                  </a:cubicBezTo>
                  <a:cubicBezTo>
                    <a:pt x="379" y="201"/>
                    <a:pt x="640" y="205"/>
                    <a:pt x="768" y="201"/>
                  </a:cubicBezTo>
                  <a:cubicBezTo>
                    <a:pt x="896" y="197"/>
                    <a:pt x="962" y="192"/>
                    <a:pt x="1019" y="159"/>
                  </a:cubicBezTo>
                  <a:cubicBezTo>
                    <a:pt x="1076" y="126"/>
                    <a:pt x="1092" y="31"/>
                    <a:pt x="1111" y="0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764" name="Line 12"/>
            <p:cNvSpPr>
              <a:spLocks noChangeShapeType="1"/>
            </p:cNvSpPr>
            <p:nvPr/>
          </p:nvSpPr>
          <p:spPr bwMode="auto">
            <a:xfrm>
              <a:off x="2640" y="2928"/>
              <a:ext cx="0" cy="27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765" name="Line 13"/>
            <p:cNvSpPr>
              <a:spLocks noChangeShapeType="1"/>
            </p:cNvSpPr>
            <p:nvPr/>
          </p:nvSpPr>
          <p:spPr bwMode="auto">
            <a:xfrm>
              <a:off x="2712" y="3000"/>
              <a:ext cx="0" cy="15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766" name="Line 14"/>
            <p:cNvSpPr>
              <a:spLocks noChangeShapeType="1"/>
            </p:cNvSpPr>
            <p:nvPr/>
          </p:nvSpPr>
          <p:spPr bwMode="auto">
            <a:xfrm flipH="1">
              <a:off x="2080" y="3056"/>
              <a:ext cx="55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767" name="Line 15"/>
            <p:cNvSpPr>
              <a:spLocks noChangeShapeType="1"/>
            </p:cNvSpPr>
            <p:nvPr/>
          </p:nvSpPr>
          <p:spPr bwMode="auto">
            <a:xfrm flipV="1">
              <a:off x="2080" y="2480"/>
              <a:ext cx="0" cy="57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768" name="Line 16"/>
            <p:cNvSpPr>
              <a:spLocks noChangeShapeType="1"/>
            </p:cNvSpPr>
            <p:nvPr/>
          </p:nvSpPr>
          <p:spPr bwMode="auto">
            <a:xfrm>
              <a:off x="2712" y="3080"/>
              <a:ext cx="63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769" name="Line 17"/>
            <p:cNvSpPr>
              <a:spLocks noChangeShapeType="1"/>
            </p:cNvSpPr>
            <p:nvPr/>
          </p:nvSpPr>
          <p:spPr bwMode="auto">
            <a:xfrm flipV="1">
              <a:off x="3344" y="2368"/>
              <a:ext cx="0" cy="7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770" name="Text Box 18"/>
            <p:cNvSpPr txBox="1">
              <a:spLocks noChangeArrowheads="1"/>
            </p:cNvSpPr>
            <p:nvPr/>
          </p:nvSpPr>
          <p:spPr bwMode="auto">
            <a:xfrm>
              <a:off x="2566" y="3255"/>
              <a:ext cx="32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V</a:t>
              </a:r>
              <a:r>
                <a:rPr lang="en-US" baseline="-25000">
                  <a:solidFill>
                    <a:schemeClr val="bg2"/>
                  </a:solidFill>
                </a:rPr>
                <a:t>0</a:t>
              </a:r>
            </a:p>
          </p:txBody>
        </p:sp>
      </p:grpSp>
      <p:sp>
        <p:nvSpPr>
          <p:cNvPr id="586771" name="Text Box 19"/>
          <p:cNvSpPr txBox="1">
            <a:spLocks noChangeArrowheads="1"/>
          </p:cNvSpPr>
          <p:nvPr/>
        </p:nvSpPr>
        <p:spPr bwMode="auto">
          <a:xfrm>
            <a:off x="2409825" y="6054725"/>
            <a:ext cx="38322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A nonzero field can exist at DC.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86773" name="Text Box 21"/>
          <p:cNvSpPr txBox="1">
            <a:spLocks noChangeArrowheads="1"/>
          </p:cNvSpPr>
          <p:nvPr/>
        </p:nvSpPr>
        <p:spPr bwMode="auto">
          <a:xfrm>
            <a:off x="3146425" y="5356225"/>
            <a:ext cx="2193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sym typeface="Symbol" pitchFamily="18" charset="2"/>
              </a:rPr>
              <a:t>Transmission line</a:t>
            </a:r>
            <a:endParaRPr lang="en-US" sz="2000" i="1" baseline="-250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Text Box 2"/>
          <p:cNvSpPr txBox="1">
            <a:spLocks noChangeArrowheads="1"/>
          </p:cNvSpPr>
          <p:nvPr/>
        </p:nvSpPr>
        <p:spPr bwMode="auto">
          <a:xfrm>
            <a:off x="605601" y="1064120"/>
            <a:ext cx="77057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The static property also tells us why a TEM</a:t>
            </a:r>
            <a:r>
              <a:rPr lang="en-US" sz="2000" i="1" baseline="-25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wave </a:t>
            </a:r>
            <a:r>
              <a:rPr lang="en-US" sz="2000" u="sng" dirty="0">
                <a:solidFill>
                  <a:schemeClr val="bg1"/>
                </a:solidFill>
                <a:sym typeface="Symbol" pitchFamily="18" charset="2"/>
              </a:rPr>
              <a:t>cannot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exist inside of a 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waveguide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(hollow conducting pipe).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84716" name="Text Box 12"/>
          <p:cNvSpPr txBox="1">
            <a:spLocks noChangeArrowheads="1"/>
          </p:cNvSpPr>
          <p:nvPr/>
        </p:nvSpPr>
        <p:spPr bwMode="auto">
          <a:xfrm>
            <a:off x="685800" y="0"/>
            <a:ext cx="78025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Static Property of TEM Wave (cont.)</a:t>
            </a:r>
          </a:p>
        </p:txBody>
      </p:sp>
      <p:grpSp>
        <p:nvGrpSpPr>
          <p:cNvPr id="584733" name="Group 29"/>
          <p:cNvGrpSpPr>
            <a:grpSpLocks/>
          </p:cNvGrpSpPr>
          <p:nvPr/>
        </p:nvGrpSpPr>
        <p:grpSpPr bwMode="auto">
          <a:xfrm>
            <a:off x="3552825" y="2489200"/>
            <a:ext cx="1508125" cy="990600"/>
            <a:chOff x="2230" y="1784"/>
            <a:chExt cx="950" cy="624"/>
          </a:xfrm>
        </p:grpSpPr>
        <p:sp>
          <p:nvSpPr>
            <p:cNvPr id="584728" name="Rectangle 24"/>
            <p:cNvSpPr>
              <a:spLocks noChangeArrowheads="1"/>
            </p:cNvSpPr>
            <p:nvPr/>
          </p:nvSpPr>
          <p:spPr bwMode="auto">
            <a:xfrm>
              <a:off x="2280" y="1784"/>
              <a:ext cx="784" cy="240"/>
            </a:xfrm>
            <a:prstGeom prst="rect">
              <a:avLst/>
            </a:prstGeom>
            <a:noFill/>
            <a:ln w="5715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30" name="Text Box 26"/>
            <p:cNvSpPr txBox="1">
              <a:spLocks noChangeArrowheads="1"/>
            </p:cNvSpPr>
            <p:nvPr/>
          </p:nvSpPr>
          <p:spPr bwMode="auto">
            <a:xfrm>
              <a:off x="2230" y="2158"/>
              <a:ext cx="95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  <a:sym typeface="Symbol" pitchFamily="18" charset="2"/>
                </a:rPr>
                <a:t>Waveguide</a:t>
              </a:r>
              <a:endParaRPr lang="en-US" sz="2000" i="1" baseline="-25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584731" name="Text Box 27"/>
          <p:cNvSpPr txBox="1">
            <a:spLocks noChangeArrowheads="1"/>
          </p:cNvSpPr>
          <p:nvPr/>
        </p:nvSpPr>
        <p:spPr bwMode="auto">
          <a:xfrm>
            <a:off x="733425" y="4505325"/>
            <a:ext cx="7426325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(This would violate Faraday's law: 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at DC the voltage drop around a closed path must be zero.)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84732" name="Text Box 28"/>
          <p:cNvSpPr txBox="1">
            <a:spLocks noChangeArrowheads="1"/>
          </p:cNvSpPr>
          <p:nvPr/>
        </p:nvSpPr>
        <p:spPr bwMode="auto">
          <a:xfrm>
            <a:off x="2524125" y="3694113"/>
            <a:ext cx="3641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No field can exist inside at DC.</a:t>
            </a:r>
            <a:endParaRPr lang="en-US"/>
          </a:p>
        </p:txBody>
      </p:sp>
      <p:grpSp>
        <p:nvGrpSpPr>
          <p:cNvPr id="584743" name="Group 39"/>
          <p:cNvGrpSpPr>
            <a:grpSpLocks/>
          </p:cNvGrpSpPr>
          <p:nvPr/>
        </p:nvGrpSpPr>
        <p:grpSpPr bwMode="auto">
          <a:xfrm>
            <a:off x="3381375" y="5854700"/>
            <a:ext cx="1635125" cy="381000"/>
            <a:chOff x="2130" y="3688"/>
            <a:chExt cx="1030" cy="240"/>
          </a:xfrm>
        </p:grpSpPr>
        <p:sp>
          <p:nvSpPr>
            <p:cNvPr id="584737" name="Line 33"/>
            <p:cNvSpPr>
              <a:spLocks noChangeShapeType="1"/>
            </p:cNvSpPr>
            <p:nvPr/>
          </p:nvSpPr>
          <p:spPr bwMode="auto">
            <a:xfrm>
              <a:off x="2760" y="3704"/>
              <a:ext cx="0" cy="20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4738" name="Line 34"/>
            <p:cNvSpPr>
              <a:spLocks noChangeShapeType="1"/>
            </p:cNvSpPr>
            <p:nvPr/>
          </p:nvSpPr>
          <p:spPr bwMode="auto">
            <a:xfrm>
              <a:off x="2760" y="3752"/>
              <a:ext cx="0" cy="10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4735" name="Rectangle 31"/>
            <p:cNvSpPr>
              <a:spLocks noChangeArrowheads="1"/>
            </p:cNvSpPr>
            <p:nvPr/>
          </p:nvSpPr>
          <p:spPr bwMode="auto">
            <a:xfrm>
              <a:off x="2376" y="3688"/>
              <a:ext cx="784" cy="240"/>
            </a:xfrm>
            <a:prstGeom prst="rect">
              <a:avLst/>
            </a:prstGeom>
            <a:noFill/>
            <a:ln w="5715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40" name="Rectangle 36"/>
            <p:cNvSpPr>
              <a:spLocks noChangeArrowheads="1"/>
            </p:cNvSpPr>
            <p:nvPr/>
          </p:nvSpPr>
          <p:spPr bwMode="auto">
            <a:xfrm>
              <a:off x="2432" y="3752"/>
              <a:ext cx="264" cy="120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prstDash val="dash"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41" name="Text Box 37"/>
            <p:cNvSpPr txBox="1">
              <a:spLocks noChangeArrowheads="1"/>
            </p:cNvSpPr>
            <p:nvPr/>
          </p:nvSpPr>
          <p:spPr bwMode="auto">
            <a:xfrm>
              <a:off x="2130" y="3707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chemeClr val="bg2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584742" name="Line 38"/>
            <p:cNvSpPr>
              <a:spLocks noChangeShapeType="1"/>
            </p:cNvSpPr>
            <p:nvPr/>
          </p:nvSpPr>
          <p:spPr bwMode="auto">
            <a:xfrm flipH="1">
              <a:off x="2512" y="3872"/>
              <a:ext cx="9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9" name="Text Box 3"/>
          <p:cNvSpPr txBox="1">
            <a:spLocks noChangeArrowheads="1"/>
          </p:cNvSpPr>
          <p:nvPr/>
        </p:nvSpPr>
        <p:spPr bwMode="auto">
          <a:xfrm>
            <a:off x="2389682" y="2526828"/>
            <a:ext cx="508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so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0980" name="Text Box 4"/>
          <p:cNvSpPr txBox="1">
            <a:spLocks noChangeArrowheads="1"/>
          </p:cNvSpPr>
          <p:nvPr/>
        </p:nvSpPr>
        <p:spPr bwMode="auto">
          <a:xfrm>
            <a:off x="1854200" y="938213"/>
            <a:ext cx="1339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Similarly,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08256" name="Object 1024"/>
          <p:cNvGraphicFramePr>
            <a:graphicFrameLocks noChangeAspect="1"/>
          </p:cNvGraphicFramePr>
          <p:nvPr/>
        </p:nvGraphicFramePr>
        <p:xfrm>
          <a:off x="3531817" y="1232125"/>
          <a:ext cx="1711325" cy="1062037"/>
        </p:xfrm>
        <a:graphic>
          <a:graphicData uri="http://schemas.openxmlformats.org/presentationml/2006/ole">
            <p:oleObj spid="_x0000_s608256" name="Equation" r:id="rId4" imgW="736560" imgH="457200" progId="Equation.DSMT4">
              <p:embed/>
            </p:oleObj>
          </a:graphicData>
        </a:graphic>
      </p:graphicFrame>
      <p:graphicFrame>
        <p:nvGraphicFramePr>
          <p:cNvPr id="608257" name="Object 1025"/>
          <p:cNvGraphicFramePr>
            <a:graphicFrameLocks noChangeAspect="1"/>
          </p:cNvGraphicFramePr>
          <p:nvPr/>
        </p:nvGraphicFramePr>
        <p:xfrm>
          <a:off x="3273425" y="2892425"/>
          <a:ext cx="2468563" cy="1030288"/>
        </p:xfrm>
        <a:graphic>
          <a:graphicData uri="http://schemas.openxmlformats.org/presentationml/2006/ole">
            <p:oleObj spid="_x0000_s608257" name="Equation" r:id="rId5" imgW="1155600" imgH="482400" progId="Equation.DSMT4">
              <p:embed/>
            </p:oleObj>
          </a:graphicData>
        </a:graphic>
      </p:graphicFrame>
      <p:graphicFrame>
        <p:nvGraphicFramePr>
          <p:cNvPr id="608258" name="Object 1026"/>
          <p:cNvGraphicFramePr>
            <a:graphicFrameLocks noChangeAspect="1"/>
          </p:cNvGraphicFramePr>
          <p:nvPr/>
        </p:nvGraphicFramePr>
        <p:xfrm>
          <a:off x="5064125" y="4476750"/>
          <a:ext cx="3365500" cy="1466850"/>
        </p:xfrm>
        <a:graphic>
          <a:graphicData uri="http://schemas.openxmlformats.org/presentationml/2006/ole">
            <p:oleObj spid="_x0000_s608258" name="Equation" r:id="rId6" imgW="1574640" imgH="685800" progId="Equation.DSMT4">
              <p:embed/>
            </p:oleObj>
          </a:graphicData>
        </a:graphic>
      </p:graphicFrame>
      <p:grpSp>
        <p:nvGrpSpPr>
          <p:cNvPr id="511007" name="Group 31"/>
          <p:cNvGrpSpPr>
            <a:grpSpLocks/>
          </p:cNvGrpSpPr>
          <p:nvPr/>
        </p:nvGrpSpPr>
        <p:grpSpPr bwMode="auto">
          <a:xfrm>
            <a:off x="688975" y="4667250"/>
            <a:ext cx="3357563" cy="1246188"/>
            <a:chOff x="434" y="2940"/>
            <a:chExt cx="2115" cy="785"/>
          </a:xfrm>
        </p:grpSpPr>
        <p:sp>
          <p:nvSpPr>
            <p:cNvPr id="510984" name="Freeform 8"/>
            <p:cNvSpPr>
              <a:spLocks/>
            </p:cNvSpPr>
            <p:nvPr/>
          </p:nvSpPr>
          <p:spPr bwMode="auto">
            <a:xfrm rot="-1455983">
              <a:off x="706" y="2975"/>
              <a:ext cx="418" cy="673"/>
            </a:xfrm>
            <a:custGeom>
              <a:avLst/>
              <a:gdLst/>
              <a:ahLst/>
              <a:cxnLst>
                <a:cxn ang="0">
                  <a:pos x="68" y="95"/>
                </a:cxn>
                <a:cxn ang="0">
                  <a:pos x="23" y="189"/>
                </a:cxn>
                <a:cxn ang="0">
                  <a:pos x="3" y="298"/>
                </a:cxn>
                <a:cxn ang="0">
                  <a:pos x="24" y="440"/>
                </a:cxn>
                <a:cxn ang="0">
                  <a:pos x="144" y="534"/>
                </a:cxn>
                <a:cxn ang="0">
                  <a:pos x="308" y="596"/>
                </a:cxn>
                <a:cxn ang="0">
                  <a:pos x="486" y="658"/>
                </a:cxn>
                <a:cxn ang="0">
                  <a:pos x="624" y="644"/>
                </a:cxn>
                <a:cxn ang="0">
                  <a:pos x="761" y="637"/>
                </a:cxn>
                <a:cxn ang="0">
                  <a:pos x="904" y="574"/>
                </a:cxn>
                <a:cxn ang="0">
                  <a:pos x="1008" y="469"/>
                </a:cxn>
                <a:cxn ang="0">
                  <a:pos x="1041" y="351"/>
                </a:cxn>
                <a:cxn ang="0">
                  <a:pos x="1069" y="267"/>
                </a:cxn>
                <a:cxn ang="0">
                  <a:pos x="1049" y="150"/>
                </a:cxn>
                <a:cxn ang="0">
                  <a:pos x="973" y="109"/>
                </a:cxn>
                <a:cxn ang="0">
                  <a:pos x="912" y="82"/>
                </a:cxn>
                <a:cxn ang="0">
                  <a:pos x="774" y="6"/>
                </a:cxn>
                <a:cxn ang="0">
                  <a:pos x="630" y="48"/>
                </a:cxn>
                <a:cxn ang="0">
                  <a:pos x="466" y="54"/>
                </a:cxn>
                <a:cxn ang="0">
                  <a:pos x="285" y="25"/>
                </a:cxn>
                <a:cxn ang="0">
                  <a:pos x="168" y="34"/>
                </a:cxn>
                <a:cxn ang="0">
                  <a:pos x="68" y="95"/>
                </a:cxn>
              </a:cxnLst>
              <a:rect l="0" t="0" r="r" b="b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tx2"/>
            </a:soli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0985" name="Text Box 9"/>
            <p:cNvSpPr txBox="1">
              <a:spLocks noChangeArrowheads="1"/>
            </p:cNvSpPr>
            <p:nvPr/>
          </p:nvSpPr>
          <p:spPr bwMode="auto">
            <a:xfrm>
              <a:off x="434" y="3475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C</a:t>
              </a:r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510994" name="Line 18"/>
            <p:cNvSpPr>
              <a:spLocks noChangeShapeType="1"/>
            </p:cNvSpPr>
            <p:nvPr/>
          </p:nvSpPr>
          <p:spPr bwMode="auto">
            <a:xfrm flipV="1">
              <a:off x="1108" y="3074"/>
              <a:ext cx="215" cy="11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08260" name="Object 1028"/>
            <p:cNvGraphicFramePr>
              <a:graphicFrameLocks noChangeAspect="1"/>
            </p:cNvGraphicFramePr>
            <p:nvPr/>
          </p:nvGraphicFramePr>
          <p:xfrm>
            <a:off x="1385" y="2940"/>
            <a:ext cx="130" cy="208"/>
          </p:xfrm>
          <a:graphic>
            <a:graphicData uri="http://schemas.openxmlformats.org/presentationml/2006/ole">
              <p:oleObj spid="_x0000_s608260" name="Equation" r:id="rId7" imgW="126720" imgH="203040" progId="Equation.DSMT4">
                <p:embed/>
              </p:oleObj>
            </a:graphicData>
          </a:graphic>
        </p:graphicFrame>
        <p:sp>
          <p:nvSpPr>
            <p:cNvPr id="511000" name="Freeform 24"/>
            <p:cNvSpPr>
              <a:spLocks/>
            </p:cNvSpPr>
            <p:nvPr/>
          </p:nvSpPr>
          <p:spPr bwMode="auto">
            <a:xfrm>
              <a:off x="1901" y="2942"/>
              <a:ext cx="648" cy="627"/>
            </a:xfrm>
            <a:custGeom>
              <a:avLst/>
              <a:gdLst/>
              <a:ahLst/>
              <a:cxnLst>
                <a:cxn ang="0">
                  <a:pos x="0" y="251"/>
                </a:cxn>
                <a:cxn ang="0">
                  <a:pos x="11" y="342"/>
                </a:cxn>
                <a:cxn ang="0">
                  <a:pos x="42" y="438"/>
                </a:cxn>
                <a:cxn ang="0">
                  <a:pos x="108" y="554"/>
                </a:cxn>
                <a:cxn ang="0">
                  <a:pos x="207" y="604"/>
                </a:cxn>
                <a:cxn ang="0">
                  <a:pos x="320" y="581"/>
                </a:cxn>
                <a:cxn ang="0">
                  <a:pos x="437" y="627"/>
                </a:cxn>
                <a:cxn ang="0">
                  <a:pos x="504" y="582"/>
                </a:cxn>
                <a:cxn ang="0">
                  <a:pos x="575" y="542"/>
                </a:cxn>
                <a:cxn ang="0">
                  <a:pos x="579" y="423"/>
                </a:cxn>
                <a:cxn ang="0">
                  <a:pos x="642" y="341"/>
                </a:cxn>
                <a:cxn ang="0">
                  <a:pos x="615" y="234"/>
                </a:cxn>
                <a:cxn ang="0">
                  <a:pos x="598" y="156"/>
                </a:cxn>
                <a:cxn ang="0">
                  <a:pos x="543" y="62"/>
                </a:cxn>
                <a:cxn ang="0">
                  <a:pos x="486" y="46"/>
                </a:cxn>
                <a:cxn ang="0">
                  <a:pos x="444" y="38"/>
                </a:cxn>
                <a:cxn ang="0">
                  <a:pos x="342" y="7"/>
                </a:cxn>
                <a:cxn ang="0">
                  <a:pos x="281" y="76"/>
                </a:cxn>
                <a:cxn ang="0">
                  <a:pos x="196" y="121"/>
                </a:cxn>
                <a:cxn ang="0">
                  <a:pos x="88" y="140"/>
                </a:cxn>
                <a:cxn ang="0">
                  <a:pos x="29" y="175"/>
                </a:cxn>
                <a:cxn ang="0">
                  <a:pos x="0" y="251"/>
                </a:cxn>
              </a:cxnLst>
              <a:rect l="0" t="0" r="r" b="b"/>
              <a:pathLst>
                <a:path w="648" h="627">
                  <a:moveTo>
                    <a:pt x="0" y="251"/>
                  </a:moveTo>
                  <a:cubicBezTo>
                    <a:pt x="1" y="280"/>
                    <a:pt x="5" y="310"/>
                    <a:pt x="11" y="342"/>
                  </a:cubicBezTo>
                  <a:cubicBezTo>
                    <a:pt x="19" y="372"/>
                    <a:pt x="26" y="403"/>
                    <a:pt x="42" y="438"/>
                  </a:cubicBezTo>
                  <a:cubicBezTo>
                    <a:pt x="58" y="474"/>
                    <a:pt x="80" y="526"/>
                    <a:pt x="108" y="554"/>
                  </a:cubicBezTo>
                  <a:cubicBezTo>
                    <a:pt x="135" y="581"/>
                    <a:pt x="172" y="600"/>
                    <a:pt x="207" y="604"/>
                  </a:cubicBezTo>
                  <a:cubicBezTo>
                    <a:pt x="242" y="608"/>
                    <a:pt x="282" y="577"/>
                    <a:pt x="320" y="581"/>
                  </a:cubicBezTo>
                  <a:cubicBezTo>
                    <a:pt x="358" y="585"/>
                    <a:pt x="406" y="627"/>
                    <a:pt x="437" y="627"/>
                  </a:cubicBezTo>
                  <a:cubicBezTo>
                    <a:pt x="468" y="627"/>
                    <a:pt x="481" y="595"/>
                    <a:pt x="504" y="582"/>
                  </a:cubicBezTo>
                  <a:cubicBezTo>
                    <a:pt x="528" y="568"/>
                    <a:pt x="563" y="568"/>
                    <a:pt x="575" y="542"/>
                  </a:cubicBezTo>
                  <a:cubicBezTo>
                    <a:pt x="587" y="516"/>
                    <a:pt x="568" y="456"/>
                    <a:pt x="579" y="423"/>
                  </a:cubicBezTo>
                  <a:cubicBezTo>
                    <a:pt x="590" y="390"/>
                    <a:pt x="636" y="372"/>
                    <a:pt x="642" y="341"/>
                  </a:cubicBezTo>
                  <a:cubicBezTo>
                    <a:pt x="648" y="310"/>
                    <a:pt x="623" y="265"/>
                    <a:pt x="615" y="234"/>
                  </a:cubicBezTo>
                  <a:cubicBezTo>
                    <a:pt x="608" y="203"/>
                    <a:pt x="610" y="184"/>
                    <a:pt x="598" y="156"/>
                  </a:cubicBezTo>
                  <a:cubicBezTo>
                    <a:pt x="586" y="128"/>
                    <a:pt x="561" y="80"/>
                    <a:pt x="543" y="62"/>
                  </a:cubicBezTo>
                  <a:cubicBezTo>
                    <a:pt x="524" y="44"/>
                    <a:pt x="503" y="49"/>
                    <a:pt x="486" y="46"/>
                  </a:cubicBezTo>
                  <a:cubicBezTo>
                    <a:pt x="471" y="42"/>
                    <a:pt x="468" y="44"/>
                    <a:pt x="444" y="38"/>
                  </a:cubicBezTo>
                  <a:cubicBezTo>
                    <a:pt x="419" y="31"/>
                    <a:pt x="369" y="0"/>
                    <a:pt x="342" y="7"/>
                  </a:cubicBezTo>
                  <a:cubicBezTo>
                    <a:pt x="315" y="13"/>
                    <a:pt x="305" y="58"/>
                    <a:pt x="281" y="76"/>
                  </a:cubicBezTo>
                  <a:cubicBezTo>
                    <a:pt x="257" y="96"/>
                    <a:pt x="227" y="111"/>
                    <a:pt x="196" y="121"/>
                  </a:cubicBezTo>
                  <a:cubicBezTo>
                    <a:pt x="164" y="131"/>
                    <a:pt x="117" y="131"/>
                    <a:pt x="88" y="140"/>
                  </a:cubicBezTo>
                  <a:cubicBezTo>
                    <a:pt x="60" y="149"/>
                    <a:pt x="45" y="156"/>
                    <a:pt x="29" y="175"/>
                  </a:cubicBezTo>
                  <a:cubicBezTo>
                    <a:pt x="15" y="194"/>
                    <a:pt x="6" y="235"/>
                    <a:pt x="0" y="251"/>
                  </a:cubicBezTo>
                  <a:close/>
                </a:path>
              </a:pathLst>
            </a:custGeom>
            <a:solidFill>
              <a:schemeClr val="tx2"/>
            </a:soli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1001" name="Text Box 25"/>
            <p:cNvSpPr txBox="1">
              <a:spLocks noChangeArrowheads="1"/>
            </p:cNvSpPr>
            <p:nvPr/>
          </p:nvSpPr>
          <p:spPr bwMode="auto">
            <a:xfrm>
              <a:off x="802" y="3188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511002" name="Text Box 26"/>
            <p:cNvSpPr txBox="1">
              <a:spLocks noChangeArrowheads="1"/>
            </p:cNvSpPr>
            <p:nvPr/>
          </p:nvSpPr>
          <p:spPr bwMode="auto">
            <a:xfrm>
              <a:off x="2133" y="3167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graphicFrame>
        <p:nvGraphicFramePr>
          <p:cNvPr id="608259" name="Object 1027"/>
          <p:cNvGraphicFramePr>
            <a:graphicFrameLocks noChangeAspect="1"/>
          </p:cNvGraphicFramePr>
          <p:nvPr/>
        </p:nvGraphicFramePr>
        <p:xfrm>
          <a:off x="6227763" y="5997575"/>
          <a:ext cx="1397000" cy="457200"/>
        </p:xfrm>
        <a:graphic>
          <a:graphicData uri="http://schemas.openxmlformats.org/presentationml/2006/ole">
            <p:oleObj spid="_x0000_s608259" name="Equation" r:id="rId8" imgW="774360" imgH="253800" progId="Equation.DSMT4">
              <p:embed/>
            </p:oleObj>
          </a:graphicData>
        </a:graphic>
      </p:graphicFrame>
      <p:sp>
        <p:nvSpPr>
          <p:cNvPr id="511009" name="Text Box 33"/>
          <p:cNvSpPr txBox="1">
            <a:spLocks noChangeArrowheads="1"/>
          </p:cNvSpPr>
          <p:nvPr/>
        </p:nvSpPr>
        <p:spPr bwMode="auto">
          <a:xfrm>
            <a:off x="685800" y="0"/>
            <a:ext cx="78025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Static Property of TEM Wave (cont.)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Text Box 2"/>
          <p:cNvSpPr txBox="1">
            <a:spLocks noChangeArrowheads="1"/>
          </p:cNvSpPr>
          <p:nvPr/>
        </p:nvSpPr>
        <p:spPr bwMode="auto">
          <a:xfrm>
            <a:off x="16827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 Mode: Magnetic Field</a:t>
            </a:r>
          </a:p>
        </p:txBody>
      </p:sp>
      <p:sp>
        <p:nvSpPr>
          <p:cNvPr id="512003" name="Text Box 3"/>
          <p:cNvSpPr txBox="1">
            <a:spLocks noChangeArrowheads="1"/>
          </p:cNvSpPr>
          <p:nvPr/>
        </p:nvSpPr>
        <p:spPr bwMode="auto">
          <a:xfrm>
            <a:off x="1666875" y="4649788"/>
            <a:ext cx="508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so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09280" name="Object 1024"/>
          <p:cNvGraphicFramePr>
            <a:graphicFrameLocks noChangeAspect="1"/>
          </p:cNvGraphicFramePr>
          <p:nvPr/>
        </p:nvGraphicFramePr>
        <p:xfrm>
          <a:off x="3189288" y="1206500"/>
          <a:ext cx="2574925" cy="571500"/>
        </p:xfrm>
        <a:graphic>
          <a:graphicData uri="http://schemas.openxmlformats.org/presentationml/2006/ole">
            <p:oleObj spid="_x0000_s609280" name="Equation" r:id="rId4" imgW="1028520" imgH="228600" progId="Equation.DSMT4">
              <p:embed/>
            </p:oleObj>
          </a:graphicData>
        </a:graphic>
      </p:graphicFrame>
      <p:graphicFrame>
        <p:nvGraphicFramePr>
          <p:cNvPr id="609281" name="Object 1025"/>
          <p:cNvGraphicFramePr>
            <a:graphicFrameLocks noChangeAspect="1"/>
          </p:cNvGraphicFramePr>
          <p:nvPr/>
        </p:nvGraphicFramePr>
        <p:xfrm>
          <a:off x="2593975" y="2376488"/>
          <a:ext cx="3497263" cy="2125662"/>
        </p:xfrm>
        <a:graphic>
          <a:graphicData uri="http://schemas.openxmlformats.org/presentationml/2006/ole">
            <p:oleObj spid="_x0000_s609281" name="Equation" r:id="rId5" imgW="1587240" imgH="965160" progId="Equation.DSMT4">
              <p:embed/>
            </p:oleObj>
          </a:graphicData>
        </a:graphic>
      </p:graphicFrame>
      <p:graphicFrame>
        <p:nvGraphicFramePr>
          <p:cNvPr id="609282" name="Object 1026"/>
          <p:cNvGraphicFramePr>
            <a:graphicFrameLocks noChangeAspect="1"/>
          </p:cNvGraphicFramePr>
          <p:nvPr/>
        </p:nvGraphicFramePr>
        <p:xfrm>
          <a:off x="2286000" y="5041900"/>
          <a:ext cx="4386263" cy="866775"/>
        </p:xfrm>
        <a:graphic>
          <a:graphicData uri="http://schemas.openxmlformats.org/presentationml/2006/ole">
            <p:oleObj spid="_x0000_s609282" name="Equation" r:id="rId6" imgW="2184120" imgH="431640" progId="Equation.DSMT4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Text Box 2"/>
          <p:cNvSpPr txBox="1">
            <a:spLocks noChangeArrowheads="1"/>
          </p:cNvSpPr>
          <p:nvPr/>
        </p:nvSpPr>
        <p:spPr bwMode="auto">
          <a:xfrm>
            <a:off x="1873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 Magnetic Field (cont.)</a:t>
            </a:r>
          </a:p>
        </p:txBody>
      </p:sp>
      <p:sp>
        <p:nvSpPr>
          <p:cNvPr id="514051" name="Text Box 3"/>
          <p:cNvSpPr txBox="1">
            <a:spLocks noChangeArrowheads="1"/>
          </p:cNvSpPr>
          <p:nvPr/>
        </p:nvSpPr>
        <p:spPr bwMode="auto">
          <a:xfrm>
            <a:off x="801688" y="989013"/>
            <a:ext cx="7826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Also,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10304" name="Object 1024"/>
          <p:cNvGraphicFramePr>
            <a:graphicFrameLocks noChangeAspect="1"/>
          </p:cNvGraphicFramePr>
          <p:nvPr/>
        </p:nvGraphicFramePr>
        <p:xfrm>
          <a:off x="1797050" y="1157288"/>
          <a:ext cx="5454650" cy="981075"/>
        </p:xfrm>
        <a:graphic>
          <a:graphicData uri="http://schemas.openxmlformats.org/presentationml/2006/ole">
            <p:oleObj spid="_x0000_s610304" name="Equation" r:id="rId4" imgW="2755800" imgH="495000" progId="Equation.DSMT4">
              <p:embed/>
            </p:oleObj>
          </a:graphicData>
        </a:graphic>
      </p:graphicFrame>
      <p:sp>
        <p:nvSpPr>
          <p:cNvPr id="514056" name="Text Box 8"/>
          <p:cNvSpPr txBox="1">
            <a:spLocks noChangeArrowheads="1"/>
          </p:cNvSpPr>
          <p:nvPr/>
        </p:nvSpPr>
        <p:spPr bwMode="auto">
          <a:xfrm>
            <a:off x="2903538" y="2563875"/>
            <a:ext cx="584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so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10305" name="Object 1025"/>
          <p:cNvGraphicFramePr>
            <a:graphicFrameLocks noChangeAspect="1"/>
          </p:cNvGraphicFramePr>
          <p:nvPr/>
        </p:nvGraphicFramePr>
        <p:xfrm>
          <a:off x="3570288" y="2527300"/>
          <a:ext cx="1709737" cy="1158875"/>
        </p:xfrm>
        <a:graphic>
          <a:graphicData uri="http://schemas.openxmlformats.org/presentationml/2006/ole">
            <p:oleObj spid="_x0000_s610305" name="Equation" r:id="rId5" imgW="711000" imgH="482400" progId="Equation.DSMT4">
              <p:embed/>
            </p:oleObj>
          </a:graphicData>
        </a:graphic>
      </p:graphicFrame>
      <p:sp>
        <p:nvSpPr>
          <p:cNvPr id="514058" name="Text Box 10"/>
          <p:cNvSpPr txBox="1">
            <a:spLocks noChangeArrowheads="1"/>
          </p:cNvSpPr>
          <p:nvPr/>
        </p:nvSpPr>
        <p:spPr bwMode="auto">
          <a:xfrm>
            <a:off x="801688" y="4130675"/>
            <a:ext cx="28686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This can be written as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10306" name="Object 1026"/>
          <p:cNvGraphicFramePr>
            <a:graphicFrameLocks noChangeAspect="1"/>
          </p:cNvGraphicFramePr>
          <p:nvPr/>
        </p:nvGraphicFramePr>
        <p:xfrm>
          <a:off x="3160713" y="4725988"/>
          <a:ext cx="2411412" cy="1154112"/>
        </p:xfrm>
        <a:graphic>
          <a:graphicData uri="http://schemas.openxmlformats.org/presentationml/2006/ole">
            <p:oleObj spid="_x0000_s610306" name="Equation" r:id="rId6" imgW="876240" imgH="41904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23081" y="0"/>
            <a:ext cx="8256895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 Mode: </a:t>
            </a:r>
            <a:r>
              <a:rPr lang="en-US" sz="3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and Charge </a:t>
            </a: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Density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392238" y="1225550"/>
            <a:ext cx="1565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TEM mode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98488" y="1978025"/>
            <a:ext cx="1995487" cy="1492250"/>
            <a:chOff x="598488" y="1978025"/>
            <a:chExt cx="1995487" cy="1492250"/>
          </a:xfrm>
        </p:grpSpPr>
        <p:sp>
          <p:nvSpPr>
            <p:cNvPr id="20" name="Line 27"/>
            <p:cNvSpPr>
              <a:spLocks noChangeShapeType="1"/>
            </p:cNvSpPr>
            <p:nvPr/>
          </p:nvSpPr>
          <p:spPr bwMode="auto">
            <a:xfrm>
              <a:off x="912813" y="2459038"/>
              <a:ext cx="0" cy="10112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Line 28"/>
            <p:cNvSpPr>
              <a:spLocks noChangeShapeType="1"/>
            </p:cNvSpPr>
            <p:nvPr/>
          </p:nvSpPr>
          <p:spPr bwMode="auto">
            <a:xfrm>
              <a:off x="598488" y="3170238"/>
              <a:ext cx="158432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2281238" y="2954338"/>
              <a:ext cx="312737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x</a:t>
              </a:r>
              <a:endParaRPr lang="en-US" sz="20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3" name="Text Box 30"/>
            <p:cNvSpPr txBox="1">
              <a:spLocks noChangeArrowheads="1"/>
            </p:cNvSpPr>
            <p:nvPr/>
          </p:nvSpPr>
          <p:spPr bwMode="auto">
            <a:xfrm>
              <a:off x="739775" y="1978025"/>
              <a:ext cx="4159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 y</a:t>
              </a:r>
              <a:endParaRPr lang="en-US" sz="20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graphicFrame>
        <p:nvGraphicFramePr>
          <p:cNvPr id="24" name="Object 3"/>
          <p:cNvGraphicFramePr>
            <a:graphicFrameLocks noChangeAspect="1"/>
          </p:cNvGraphicFramePr>
          <p:nvPr/>
        </p:nvGraphicFramePr>
        <p:xfrm>
          <a:off x="831418" y="3895848"/>
          <a:ext cx="1546225" cy="638175"/>
        </p:xfrm>
        <a:graphic>
          <a:graphicData uri="http://schemas.openxmlformats.org/presentationml/2006/ole">
            <p:oleObj spid="_x0000_s850951" name="Equation" r:id="rId4" imgW="952200" imgH="393480" progId="Equation.DSMT4">
              <p:embed/>
            </p:oleObj>
          </a:graphicData>
        </a:graphic>
      </p:graphicFrame>
      <p:graphicFrame>
        <p:nvGraphicFramePr>
          <p:cNvPr id="25" name="Object 4"/>
          <p:cNvGraphicFramePr>
            <a:graphicFrameLocks noChangeAspect="1"/>
          </p:cNvGraphicFramePr>
          <p:nvPr/>
        </p:nvGraphicFramePr>
        <p:xfrm>
          <a:off x="973223" y="4657439"/>
          <a:ext cx="906462" cy="369888"/>
        </p:xfrm>
        <a:graphic>
          <a:graphicData uri="http://schemas.openxmlformats.org/presentationml/2006/ole">
            <p:oleObj spid="_x0000_s850952" name="Equation" r:id="rId5" imgW="558720" imgH="228600" progId="Equation.DSMT4">
              <p:embed/>
            </p:oleObj>
          </a:graphicData>
        </a:graphic>
      </p:graphicFrame>
      <p:graphicFrame>
        <p:nvGraphicFramePr>
          <p:cNvPr id="26" name="Object 5"/>
          <p:cNvGraphicFramePr>
            <a:graphicFrameLocks noChangeAspect="1"/>
          </p:cNvGraphicFramePr>
          <p:nvPr/>
        </p:nvGraphicFramePr>
        <p:xfrm>
          <a:off x="828636" y="5694221"/>
          <a:ext cx="1193800" cy="801687"/>
        </p:xfrm>
        <a:graphic>
          <a:graphicData uri="http://schemas.openxmlformats.org/presentationml/2006/ole">
            <p:oleObj spid="_x0000_s850953" name="Equation" r:id="rId6" imgW="736560" imgH="495000" progId="Equation.DSMT4">
              <p:embed/>
            </p:oleObj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/>
        </p:nvGraphicFramePr>
        <p:xfrm>
          <a:off x="407656" y="5049222"/>
          <a:ext cx="2287587" cy="328612"/>
        </p:xfrm>
        <a:graphic>
          <a:graphicData uri="http://schemas.openxmlformats.org/presentationml/2006/ole">
            <p:oleObj spid="_x0000_s850954" name="Equation" r:id="rId7" imgW="1409400" imgH="203040" progId="Equation.DSMT4">
              <p:embed/>
            </p:oleObj>
          </a:graphicData>
        </a:graphic>
      </p:graphicFrame>
      <p:graphicFrame>
        <p:nvGraphicFramePr>
          <p:cNvPr id="850955" name="Object 11"/>
          <p:cNvGraphicFramePr>
            <a:graphicFrameLocks noChangeAspect="1"/>
          </p:cNvGraphicFramePr>
          <p:nvPr/>
        </p:nvGraphicFramePr>
        <p:xfrm>
          <a:off x="4018105" y="4808893"/>
          <a:ext cx="3802062" cy="1069975"/>
        </p:xfrm>
        <a:graphic>
          <a:graphicData uri="http://schemas.openxmlformats.org/presentationml/2006/ole">
            <p:oleObj spid="_x0000_s850955" name="Equation" r:id="rId8" imgW="1625400" imgH="457200" progId="Equation.DSMT4">
              <p:embed/>
            </p:oleObj>
          </a:graphicData>
        </a:graphic>
      </p:graphicFrame>
      <p:grpSp>
        <p:nvGrpSpPr>
          <p:cNvPr id="28" name="Group 36"/>
          <p:cNvGrpSpPr>
            <a:grpSpLocks/>
          </p:cNvGrpSpPr>
          <p:nvPr/>
        </p:nvGrpSpPr>
        <p:grpSpPr bwMode="auto">
          <a:xfrm>
            <a:off x="3667528" y="992520"/>
            <a:ext cx="4560887" cy="3484562"/>
            <a:chOff x="1889" y="651"/>
            <a:chExt cx="2873" cy="2195"/>
          </a:xfrm>
        </p:grpSpPr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1889" y="1146"/>
              <a:ext cx="887" cy="1096"/>
            </a:xfrm>
            <a:custGeom>
              <a:avLst/>
              <a:gdLst/>
              <a:ahLst/>
              <a:cxnLst>
                <a:cxn ang="0">
                  <a:pos x="68" y="95"/>
                </a:cxn>
                <a:cxn ang="0">
                  <a:pos x="23" y="189"/>
                </a:cxn>
                <a:cxn ang="0">
                  <a:pos x="3" y="298"/>
                </a:cxn>
                <a:cxn ang="0">
                  <a:pos x="24" y="440"/>
                </a:cxn>
                <a:cxn ang="0">
                  <a:pos x="144" y="534"/>
                </a:cxn>
                <a:cxn ang="0">
                  <a:pos x="308" y="596"/>
                </a:cxn>
                <a:cxn ang="0">
                  <a:pos x="486" y="658"/>
                </a:cxn>
                <a:cxn ang="0">
                  <a:pos x="624" y="644"/>
                </a:cxn>
                <a:cxn ang="0">
                  <a:pos x="761" y="637"/>
                </a:cxn>
                <a:cxn ang="0">
                  <a:pos x="904" y="574"/>
                </a:cxn>
                <a:cxn ang="0">
                  <a:pos x="1008" y="469"/>
                </a:cxn>
                <a:cxn ang="0">
                  <a:pos x="1041" y="351"/>
                </a:cxn>
                <a:cxn ang="0">
                  <a:pos x="1069" y="267"/>
                </a:cxn>
                <a:cxn ang="0">
                  <a:pos x="1049" y="150"/>
                </a:cxn>
                <a:cxn ang="0">
                  <a:pos x="973" y="109"/>
                </a:cxn>
                <a:cxn ang="0">
                  <a:pos x="912" y="82"/>
                </a:cxn>
                <a:cxn ang="0">
                  <a:pos x="774" y="6"/>
                </a:cxn>
                <a:cxn ang="0">
                  <a:pos x="630" y="48"/>
                </a:cxn>
                <a:cxn ang="0">
                  <a:pos x="466" y="54"/>
                </a:cxn>
                <a:cxn ang="0">
                  <a:pos x="285" y="25"/>
                </a:cxn>
                <a:cxn ang="0">
                  <a:pos x="168" y="34"/>
                </a:cxn>
                <a:cxn ang="0">
                  <a:pos x="68" y="95"/>
                </a:cxn>
              </a:cxnLst>
              <a:rect l="0" t="0" r="r" b="b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tx2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Text Box 11"/>
            <p:cNvSpPr txBox="1">
              <a:spLocks noChangeArrowheads="1"/>
            </p:cNvSpPr>
            <p:nvPr/>
          </p:nvSpPr>
          <p:spPr bwMode="auto">
            <a:xfrm>
              <a:off x="2237" y="1513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3715" y="1303"/>
              <a:ext cx="1047" cy="973"/>
            </a:xfrm>
            <a:custGeom>
              <a:avLst/>
              <a:gdLst/>
              <a:ahLst/>
              <a:cxnLst>
                <a:cxn ang="0">
                  <a:pos x="68" y="95"/>
                </a:cxn>
                <a:cxn ang="0">
                  <a:pos x="23" y="189"/>
                </a:cxn>
                <a:cxn ang="0">
                  <a:pos x="3" y="298"/>
                </a:cxn>
                <a:cxn ang="0">
                  <a:pos x="24" y="440"/>
                </a:cxn>
                <a:cxn ang="0">
                  <a:pos x="144" y="534"/>
                </a:cxn>
                <a:cxn ang="0">
                  <a:pos x="308" y="596"/>
                </a:cxn>
                <a:cxn ang="0">
                  <a:pos x="486" y="658"/>
                </a:cxn>
                <a:cxn ang="0">
                  <a:pos x="624" y="644"/>
                </a:cxn>
                <a:cxn ang="0">
                  <a:pos x="761" y="637"/>
                </a:cxn>
                <a:cxn ang="0">
                  <a:pos x="904" y="574"/>
                </a:cxn>
                <a:cxn ang="0">
                  <a:pos x="1008" y="469"/>
                </a:cxn>
                <a:cxn ang="0">
                  <a:pos x="1041" y="351"/>
                </a:cxn>
                <a:cxn ang="0">
                  <a:pos x="1069" y="267"/>
                </a:cxn>
                <a:cxn ang="0">
                  <a:pos x="1049" y="150"/>
                </a:cxn>
                <a:cxn ang="0">
                  <a:pos x="973" y="109"/>
                </a:cxn>
                <a:cxn ang="0">
                  <a:pos x="912" y="82"/>
                </a:cxn>
                <a:cxn ang="0">
                  <a:pos x="774" y="6"/>
                </a:cxn>
                <a:cxn ang="0">
                  <a:pos x="630" y="48"/>
                </a:cxn>
                <a:cxn ang="0">
                  <a:pos x="466" y="54"/>
                </a:cxn>
                <a:cxn ang="0">
                  <a:pos x="285" y="25"/>
                </a:cxn>
                <a:cxn ang="0">
                  <a:pos x="168" y="34"/>
                </a:cxn>
                <a:cxn ang="0">
                  <a:pos x="68" y="95"/>
                </a:cxn>
              </a:cxnLst>
              <a:rect l="0" t="0" r="r" b="b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tx2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2584" y="2459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u="sng">
                  <a:solidFill>
                    <a:schemeClr val="bg2"/>
                  </a:solidFill>
                  <a:latin typeface="Times New Roman" pitchFamily="18" charset="0"/>
                </a:rPr>
                <a:t>E</a:t>
              </a:r>
              <a:endParaRPr lang="en-US" sz="2000" u="sng">
                <a:solidFill>
                  <a:schemeClr val="bg2"/>
                </a:solidFill>
              </a:endParaRPr>
            </a:p>
          </p:txBody>
        </p:sp>
        <p:sp>
          <p:nvSpPr>
            <p:cNvPr id="33" name="Arc 14"/>
            <p:cNvSpPr>
              <a:spLocks/>
            </p:cNvSpPr>
            <p:nvPr/>
          </p:nvSpPr>
          <p:spPr bwMode="auto">
            <a:xfrm rot="-2724873">
              <a:off x="2701" y="541"/>
              <a:ext cx="1214" cy="143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3837"/>
                <a:gd name="T2" fmla="*/ 21484 w 21600"/>
                <a:gd name="T3" fmla="*/ 23837 h 23837"/>
                <a:gd name="T4" fmla="*/ 0 w 21600"/>
                <a:gd name="T5" fmla="*/ 21600 h 23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383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347"/>
                    <a:pt x="21561" y="23093"/>
                    <a:pt x="21483" y="23836"/>
                  </a:cubicBezTo>
                </a:path>
                <a:path w="21600" h="2383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347"/>
                    <a:pt x="21561" y="23093"/>
                    <a:pt x="21483" y="2383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Arc 15"/>
            <p:cNvSpPr>
              <a:spLocks/>
            </p:cNvSpPr>
            <p:nvPr/>
          </p:nvSpPr>
          <p:spPr bwMode="auto">
            <a:xfrm rot="-2724873" flipH="1" flipV="1">
              <a:off x="2846" y="1627"/>
              <a:ext cx="1147" cy="1291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4 w 21600"/>
                <a:gd name="T1" fmla="*/ 0 h 23823"/>
                <a:gd name="T2" fmla="*/ 21484 w 21600"/>
                <a:gd name="T3" fmla="*/ 23823 h 23823"/>
                <a:gd name="T4" fmla="*/ 0 w 21600"/>
                <a:gd name="T5" fmla="*/ 21586 h 23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3823" fill="none" extrusionOk="0">
                  <a:moveTo>
                    <a:pt x="783" y="0"/>
                  </a:moveTo>
                  <a:cubicBezTo>
                    <a:pt x="12400" y="422"/>
                    <a:pt x="21600" y="9961"/>
                    <a:pt x="21600" y="21586"/>
                  </a:cubicBezTo>
                  <a:cubicBezTo>
                    <a:pt x="21600" y="22333"/>
                    <a:pt x="21561" y="23079"/>
                    <a:pt x="21483" y="23822"/>
                  </a:cubicBezTo>
                </a:path>
                <a:path w="21600" h="23823" stroke="0" extrusionOk="0">
                  <a:moveTo>
                    <a:pt x="783" y="0"/>
                  </a:moveTo>
                  <a:cubicBezTo>
                    <a:pt x="12400" y="422"/>
                    <a:pt x="21600" y="9961"/>
                    <a:pt x="21600" y="21586"/>
                  </a:cubicBezTo>
                  <a:cubicBezTo>
                    <a:pt x="21600" y="22333"/>
                    <a:pt x="21561" y="23079"/>
                    <a:pt x="21483" y="23822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16"/>
            <p:cNvSpPr>
              <a:spLocks noChangeShapeType="1"/>
            </p:cNvSpPr>
            <p:nvPr/>
          </p:nvSpPr>
          <p:spPr bwMode="auto">
            <a:xfrm>
              <a:off x="2806" y="1767"/>
              <a:ext cx="844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17"/>
            <p:cNvSpPr>
              <a:spLocks noChangeShapeType="1"/>
            </p:cNvSpPr>
            <p:nvPr/>
          </p:nvSpPr>
          <p:spPr bwMode="auto">
            <a:xfrm rot="-968660">
              <a:off x="3198" y="830"/>
              <a:ext cx="76" cy="23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18"/>
            <p:cNvSpPr>
              <a:spLocks noChangeShapeType="1"/>
            </p:cNvSpPr>
            <p:nvPr/>
          </p:nvSpPr>
          <p:spPr bwMode="auto">
            <a:xfrm rot="20950470">
              <a:off x="3347" y="1756"/>
              <a:ext cx="76" cy="23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19"/>
            <p:cNvSpPr>
              <a:spLocks noChangeShapeType="1"/>
            </p:cNvSpPr>
            <p:nvPr/>
          </p:nvSpPr>
          <p:spPr bwMode="auto">
            <a:xfrm rot="-627134">
              <a:off x="3344" y="2643"/>
              <a:ext cx="76" cy="23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Oval 20"/>
            <p:cNvSpPr>
              <a:spLocks noChangeArrowheads="1"/>
            </p:cNvSpPr>
            <p:nvPr/>
          </p:nvSpPr>
          <p:spPr bwMode="auto">
            <a:xfrm>
              <a:off x="2629" y="2036"/>
              <a:ext cx="62" cy="6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21"/>
            <p:cNvSpPr>
              <a:spLocks noChangeArrowheads="1"/>
            </p:cNvSpPr>
            <p:nvPr/>
          </p:nvSpPr>
          <p:spPr bwMode="auto">
            <a:xfrm>
              <a:off x="2709" y="1836"/>
              <a:ext cx="62" cy="6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22"/>
            <p:cNvSpPr>
              <a:spLocks noChangeArrowheads="1"/>
            </p:cNvSpPr>
            <p:nvPr/>
          </p:nvSpPr>
          <p:spPr bwMode="auto">
            <a:xfrm>
              <a:off x="2557" y="2116"/>
              <a:ext cx="62" cy="6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23"/>
            <p:cNvSpPr>
              <a:spLocks noChangeArrowheads="1"/>
            </p:cNvSpPr>
            <p:nvPr/>
          </p:nvSpPr>
          <p:spPr bwMode="auto">
            <a:xfrm>
              <a:off x="2677" y="1940"/>
              <a:ext cx="62" cy="6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3" name="Object 1"/>
            <p:cNvGraphicFramePr>
              <a:graphicFrameLocks noChangeAspect="1"/>
            </p:cNvGraphicFramePr>
            <p:nvPr/>
          </p:nvGraphicFramePr>
          <p:xfrm>
            <a:off x="2817" y="1941"/>
            <a:ext cx="250" cy="322"/>
          </p:xfrm>
          <a:graphic>
            <a:graphicData uri="http://schemas.openxmlformats.org/presentationml/2006/ole">
              <p:oleObj spid="_x0000_s850956" name="Equation" r:id="rId9" imgW="177480" imgH="228600" progId="Equation.DSMT4">
                <p:embed/>
              </p:oleObj>
            </a:graphicData>
          </a:graphic>
        </p:graphicFrame>
        <p:sp>
          <p:nvSpPr>
            <p:cNvPr id="44" name="Line 25"/>
            <p:cNvSpPr>
              <a:spLocks noChangeShapeType="1"/>
            </p:cNvSpPr>
            <p:nvPr/>
          </p:nvSpPr>
          <p:spPr bwMode="auto">
            <a:xfrm flipV="1">
              <a:off x="2759" y="1252"/>
              <a:ext cx="215" cy="11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5" name="Object 2"/>
            <p:cNvGraphicFramePr>
              <a:graphicFrameLocks noChangeAspect="1"/>
            </p:cNvGraphicFramePr>
            <p:nvPr/>
          </p:nvGraphicFramePr>
          <p:xfrm>
            <a:off x="3026" y="1083"/>
            <a:ext cx="146" cy="234"/>
          </p:xfrm>
          <a:graphic>
            <a:graphicData uri="http://schemas.openxmlformats.org/presentationml/2006/ole">
              <p:oleObj spid="_x0000_s850957" name="Equation" r:id="rId10" imgW="126720" imgH="203040" progId="Equation.DSMT4">
                <p:embed/>
              </p:oleObj>
            </a:graphicData>
          </a:graphic>
        </p:graphicFrame>
        <p:sp>
          <p:nvSpPr>
            <p:cNvPr id="46" name="Text Box 32"/>
            <p:cNvSpPr txBox="1">
              <a:spLocks noChangeArrowheads="1"/>
            </p:cNvSpPr>
            <p:nvPr/>
          </p:nvSpPr>
          <p:spPr bwMode="auto">
            <a:xfrm>
              <a:off x="4178" y="1676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B</a:t>
              </a:r>
              <a:endParaRPr lang="en-US" sz="200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129" name="Rectangle 33"/>
          <p:cNvSpPr>
            <a:spLocks noChangeArrowheads="1"/>
          </p:cNvSpPr>
          <p:nvPr/>
        </p:nvSpPr>
        <p:spPr bwMode="auto">
          <a:xfrm>
            <a:off x="2076450" y="4706938"/>
            <a:ext cx="2533650" cy="1536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6122" name="Object 26"/>
          <p:cNvGraphicFramePr>
            <a:graphicFrameLocks noChangeAspect="1"/>
          </p:cNvGraphicFramePr>
          <p:nvPr/>
        </p:nvGraphicFramePr>
        <p:xfrm>
          <a:off x="955675" y="1876425"/>
          <a:ext cx="4314825" cy="565150"/>
        </p:xfrm>
        <a:graphic>
          <a:graphicData uri="http://schemas.openxmlformats.org/presentationml/2006/ole">
            <p:oleObj spid="_x0000_s516122" name="Equation" r:id="rId4" imgW="1942920" imgH="253800" progId="Equation.DSMT4">
              <p:embed/>
            </p:oleObj>
          </a:graphicData>
        </a:graphic>
      </p:graphicFrame>
      <p:sp>
        <p:nvSpPr>
          <p:cNvPr id="516123" name="Line 27"/>
          <p:cNvSpPr>
            <a:spLocks noChangeShapeType="1"/>
          </p:cNvSpPr>
          <p:nvPr/>
        </p:nvSpPr>
        <p:spPr bwMode="auto">
          <a:xfrm flipV="1">
            <a:off x="4594225" y="1701800"/>
            <a:ext cx="411163" cy="90487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6124" name="Text Box 28"/>
          <p:cNvSpPr txBox="1">
            <a:spLocks noChangeArrowheads="1"/>
          </p:cNvSpPr>
          <p:nvPr/>
        </p:nvSpPr>
        <p:spPr bwMode="auto">
          <a:xfrm>
            <a:off x="1892300" y="2717800"/>
            <a:ext cx="517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so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516125" name="Object 29"/>
          <p:cNvGraphicFramePr>
            <a:graphicFrameLocks noChangeAspect="1"/>
          </p:cNvGraphicFramePr>
          <p:nvPr/>
        </p:nvGraphicFramePr>
        <p:xfrm>
          <a:off x="2565400" y="2840038"/>
          <a:ext cx="3968750" cy="923925"/>
        </p:xfrm>
        <a:graphic>
          <a:graphicData uri="http://schemas.openxmlformats.org/presentationml/2006/ole">
            <p:oleObj spid="_x0000_s516125" name="Equation" r:id="rId5" imgW="1854000" imgH="431640" progId="Equation.DSMT4">
              <p:embed/>
            </p:oleObj>
          </a:graphicData>
        </a:graphic>
      </p:graphicFrame>
      <p:graphicFrame>
        <p:nvGraphicFramePr>
          <p:cNvPr id="516126" name="Object 30"/>
          <p:cNvGraphicFramePr>
            <a:graphicFrameLocks noChangeAspect="1"/>
          </p:cNvGraphicFramePr>
          <p:nvPr/>
        </p:nvGraphicFramePr>
        <p:xfrm>
          <a:off x="2259013" y="4875213"/>
          <a:ext cx="2076450" cy="1185862"/>
        </p:xfrm>
        <a:graphic>
          <a:graphicData uri="http://schemas.openxmlformats.org/presentationml/2006/ole">
            <p:oleObj spid="_x0000_s516126" name="Equation" r:id="rId6" imgW="799920" imgH="457200" progId="Equation.DSMT4">
              <p:embed/>
            </p:oleObj>
          </a:graphicData>
        </a:graphic>
      </p:graphicFrame>
      <p:sp>
        <p:nvSpPr>
          <p:cNvPr id="516127" name="Text Box 31"/>
          <p:cNvSpPr txBox="1">
            <a:spLocks noChangeArrowheads="1"/>
          </p:cNvSpPr>
          <p:nvPr/>
        </p:nvSpPr>
        <p:spPr bwMode="auto">
          <a:xfrm>
            <a:off x="938213" y="5275549"/>
            <a:ext cx="10080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Hence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6130" name="Text Box 34"/>
          <p:cNvSpPr txBox="1">
            <a:spLocks noChangeArrowheads="1"/>
          </p:cNvSpPr>
          <p:nvPr/>
        </p:nvSpPr>
        <p:spPr bwMode="auto">
          <a:xfrm>
            <a:off x="7001049" y="4792663"/>
            <a:ext cx="850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sym typeface="Symbol" pitchFamily="18" charset="2"/>
              </a:rPr>
              <a:t>Note:</a:t>
            </a:r>
            <a:endParaRPr lang="en-US" sz="2400" b="1" i="1" baseline="-25000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516131" name="AutoShape 35"/>
          <p:cNvSpPr>
            <a:spLocks noChangeArrowheads="1"/>
          </p:cNvSpPr>
          <p:nvPr/>
        </p:nvSpPr>
        <p:spPr bwMode="auto">
          <a:xfrm>
            <a:off x="6108700" y="1244600"/>
            <a:ext cx="2422525" cy="9858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6132" name="Object 36"/>
          <p:cNvGraphicFramePr>
            <a:graphicFrameLocks noChangeAspect="1"/>
          </p:cNvGraphicFramePr>
          <p:nvPr/>
        </p:nvGraphicFramePr>
        <p:xfrm>
          <a:off x="6345238" y="1308100"/>
          <a:ext cx="2003425" cy="835025"/>
        </p:xfrm>
        <a:graphic>
          <a:graphicData uri="http://schemas.openxmlformats.org/presentationml/2006/ole">
            <p:oleObj spid="_x0000_s516132" name="Equation" r:id="rId7" imgW="1218960" imgH="507960" progId="Equation.DSMT4">
              <p:embed/>
            </p:oleObj>
          </a:graphicData>
        </a:graphic>
      </p:graphicFrame>
      <p:graphicFrame>
        <p:nvGraphicFramePr>
          <p:cNvPr id="516133" name="Object 37"/>
          <p:cNvGraphicFramePr>
            <a:graphicFrameLocks noChangeAspect="1"/>
          </p:cNvGraphicFramePr>
          <p:nvPr/>
        </p:nvGraphicFramePr>
        <p:xfrm>
          <a:off x="6940724" y="5595938"/>
          <a:ext cx="1022350" cy="593725"/>
        </p:xfrm>
        <a:graphic>
          <a:graphicData uri="http://schemas.openxmlformats.org/presentationml/2006/ole">
            <p:oleObj spid="_x0000_s516133" name="Equation" r:id="rId8" imgW="393480" imgH="228600" progId="Equation.DSMT4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16" name="Text Box 34"/>
          <p:cNvSpPr txBox="1">
            <a:spLocks noChangeArrowheads="1"/>
          </p:cNvSpPr>
          <p:nvPr/>
        </p:nvSpPr>
        <p:spPr bwMode="auto">
          <a:xfrm>
            <a:off x="6743873" y="5259388"/>
            <a:ext cx="153193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In general</a:t>
            </a:r>
            <a:endParaRPr lang="en-US" sz="2400" i="1" baseline="-25000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77419" y="0"/>
            <a:ext cx="8748215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 Mode: </a:t>
            </a:r>
            <a:r>
              <a:rPr lang="en-US" sz="3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and Charge Density (cont.)</a:t>
            </a:r>
            <a:endParaRPr lang="en-US" sz="32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16134" name="Object 38"/>
          <p:cNvGraphicFramePr>
            <a:graphicFrameLocks noChangeAspect="1"/>
          </p:cNvGraphicFramePr>
          <p:nvPr/>
        </p:nvGraphicFramePr>
        <p:xfrm>
          <a:off x="5077394" y="4964066"/>
          <a:ext cx="1104900" cy="955675"/>
        </p:xfrm>
        <a:graphic>
          <a:graphicData uri="http://schemas.openxmlformats.org/presentationml/2006/ole">
            <p:oleObj spid="_x0000_s516134" name="Equation" r:id="rId9" imgW="55872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Text Box 2"/>
          <p:cNvSpPr txBox="1">
            <a:spLocks noChangeArrowheads="1"/>
          </p:cNvSpPr>
          <p:nvPr/>
        </p:nvSpPr>
        <p:spPr bwMode="auto">
          <a:xfrm>
            <a:off x="625475" y="0"/>
            <a:ext cx="82216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 Mode: Homogeneous Substrate</a:t>
            </a:r>
          </a:p>
        </p:txBody>
      </p:sp>
      <p:sp>
        <p:nvSpPr>
          <p:cNvPr id="517207" name="Text Box 87"/>
          <p:cNvSpPr txBox="1">
            <a:spLocks noChangeArrowheads="1"/>
          </p:cNvSpPr>
          <p:nvPr/>
        </p:nvSpPr>
        <p:spPr bwMode="auto">
          <a:xfrm>
            <a:off x="987425" y="696588"/>
            <a:ext cx="7296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 TEM</a:t>
            </a:r>
            <a:r>
              <a:rPr lang="en-US" sz="2400" i="1" baseline="-25000" dirty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400" dirty="0">
                <a:solidFill>
                  <a:schemeClr val="bg1"/>
                </a:solidFill>
              </a:rPr>
              <a:t> mode requires a homogeneous substrate. </a:t>
            </a:r>
          </a:p>
        </p:txBody>
      </p:sp>
      <p:graphicFrame>
        <p:nvGraphicFramePr>
          <p:cNvPr id="517226" name="Object 106"/>
          <p:cNvGraphicFramePr>
            <a:graphicFrameLocks noChangeAspect="1"/>
          </p:cNvGraphicFramePr>
          <p:nvPr/>
        </p:nvGraphicFramePr>
        <p:xfrm>
          <a:off x="485775" y="4162425"/>
          <a:ext cx="2017713" cy="787400"/>
        </p:xfrm>
        <a:graphic>
          <a:graphicData uri="http://schemas.openxmlformats.org/presentationml/2006/ole">
            <p:oleObj spid="_x0000_s517226" name="Equation" r:id="rId4" imgW="1206360" imgH="469800" progId="Equation.DSMT4">
              <p:embed/>
            </p:oleObj>
          </a:graphicData>
        </a:graphic>
      </p:graphicFrame>
      <p:graphicFrame>
        <p:nvGraphicFramePr>
          <p:cNvPr id="517230" name="Object 110"/>
          <p:cNvGraphicFramePr>
            <a:graphicFrameLocks noChangeAspect="1"/>
          </p:cNvGraphicFramePr>
          <p:nvPr/>
        </p:nvGraphicFramePr>
        <p:xfrm>
          <a:off x="431800" y="5049838"/>
          <a:ext cx="1998663" cy="788987"/>
        </p:xfrm>
        <a:graphic>
          <a:graphicData uri="http://schemas.openxmlformats.org/presentationml/2006/ole">
            <p:oleObj spid="_x0000_s517230" name="Equation" r:id="rId5" imgW="1193760" imgH="469800" progId="Equation.DSMT4">
              <p:embed/>
            </p:oleObj>
          </a:graphicData>
        </a:graphic>
      </p:graphicFrame>
      <p:graphicFrame>
        <p:nvGraphicFramePr>
          <p:cNvPr id="517231" name="Object 111"/>
          <p:cNvGraphicFramePr>
            <a:graphicFrameLocks noChangeAspect="1"/>
          </p:cNvGraphicFramePr>
          <p:nvPr/>
        </p:nvGraphicFramePr>
        <p:xfrm>
          <a:off x="3109913" y="4645025"/>
          <a:ext cx="2179637" cy="747713"/>
        </p:xfrm>
        <a:graphic>
          <a:graphicData uri="http://schemas.openxmlformats.org/presentationml/2006/ole">
            <p:oleObj spid="_x0000_s517231" name="Equation" r:id="rId6" imgW="1409400" imgH="482400" progId="Equation.DSMT4">
              <p:embed/>
            </p:oleObj>
          </a:graphicData>
        </a:graphic>
      </p:graphicFrame>
      <p:sp>
        <p:nvSpPr>
          <p:cNvPr id="517232" name="AutoShape 112"/>
          <p:cNvSpPr>
            <a:spLocks/>
          </p:cNvSpPr>
          <p:nvPr/>
        </p:nvSpPr>
        <p:spPr bwMode="auto">
          <a:xfrm>
            <a:off x="2527300" y="4267200"/>
            <a:ext cx="342900" cy="1524000"/>
          </a:xfrm>
          <a:prstGeom prst="rightBrace">
            <a:avLst>
              <a:gd name="adj1" fmla="val 37037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233" name="Text Box 113"/>
          <p:cNvSpPr txBox="1">
            <a:spLocks noChangeArrowheads="1"/>
          </p:cNvSpPr>
          <p:nvPr/>
        </p:nvSpPr>
        <p:spPr bwMode="auto">
          <a:xfrm>
            <a:off x="4822825" y="6211888"/>
            <a:ext cx="160813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C</a:t>
            </a:r>
            <a:r>
              <a:rPr lang="en-US" dirty="0" smtClean="0">
                <a:solidFill>
                  <a:schemeClr val="hlink"/>
                </a:solidFill>
              </a:rPr>
              <a:t>ontradiction</a:t>
            </a:r>
            <a:r>
              <a:rPr lang="en-US" dirty="0">
                <a:solidFill>
                  <a:schemeClr val="hlink"/>
                </a:solidFill>
              </a:rPr>
              <a:t>!</a:t>
            </a:r>
          </a:p>
        </p:txBody>
      </p:sp>
      <p:graphicFrame>
        <p:nvGraphicFramePr>
          <p:cNvPr id="517234" name="Object 114"/>
          <p:cNvGraphicFramePr>
            <a:graphicFrameLocks noChangeAspect="1"/>
          </p:cNvGraphicFramePr>
          <p:nvPr/>
        </p:nvGraphicFramePr>
        <p:xfrm>
          <a:off x="6632575" y="4657725"/>
          <a:ext cx="1214438" cy="722313"/>
        </p:xfrm>
        <a:graphic>
          <a:graphicData uri="http://schemas.openxmlformats.org/presentationml/2006/ole">
            <p:oleObj spid="_x0000_s517234" name="Equation" r:id="rId7" imgW="812520" imgH="482400" progId="Equation.DSMT4">
              <p:embed/>
            </p:oleObj>
          </a:graphicData>
        </a:graphic>
      </p:graphicFrame>
      <p:sp>
        <p:nvSpPr>
          <p:cNvPr id="517235" name="AutoShape 115"/>
          <p:cNvSpPr>
            <a:spLocks noChangeArrowheads="1"/>
          </p:cNvSpPr>
          <p:nvPr/>
        </p:nvSpPr>
        <p:spPr bwMode="auto">
          <a:xfrm>
            <a:off x="5676900" y="4902200"/>
            <a:ext cx="508000" cy="254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536700" y="1153725"/>
            <a:ext cx="2812025" cy="2922975"/>
            <a:chOff x="1536700" y="1153725"/>
            <a:chExt cx="2812025" cy="2922975"/>
          </a:xfrm>
        </p:grpSpPr>
        <p:sp>
          <p:nvSpPr>
            <p:cNvPr id="517213" name="AutoShape 93"/>
            <p:cNvSpPr>
              <a:spLocks noChangeArrowheads="1"/>
            </p:cNvSpPr>
            <p:nvPr/>
          </p:nvSpPr>
          <p:spPr bwMode="auto">
            <a:xfrm>
              <a:off x="1536700" y="2017713"/>
              <a:ext cx="2070100" cy="1900238"/>
            </a:xfrm>
            <a:custGeom>
              <a:avLst/>
              <a:gdLst>
                <a:gd name="G0" fmla="+- 6382 0 0"/>
                <a:gd name="G1" fmla="+- 21600 0 6382"/>
                <a:gd name="G2" fmla="+- 21600 0 6382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6382" y="10800"/>
                  </a:moveTo>
                  <a:cubicBezTo>
                    <a:pt x="6382" y="13240"/>
                    <a:pt x="8360" y="15218"/>
                    <a:pt x="10800" y="15218"/>
                  </a:cubicBezTo>
                  <a:cubicBezTo>
                    <a:pt x="13240" y="15218"/>
                    <a:pt x="15218" y="13240"/>
                    <a:pt x="15218" y="10800"/>
                  </a:cubicBezTo>
                  <a:cubicBezTo>
                    <a:pt x="15218" y="8360"/>
                    <a:pt x="13240" y="6382"/>
                    <a:pt x="10800" y="6382"/>
                  </a:cubicBezTo>
                  <a:cubicBezTo>
                    <a:pt x="8360" y="6382"/>
                    <a:pt x="6382" y="8360"/>
                    <a:pt x="6382" y="10800"/>
                  </a:cubicBezTo>
                  <a:close/>
                </a:path>
              </a:pathLst>
            </a:custGeom>
            <a:solidFill>
              <a:srgbClr val="C0C0C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14" name="Rectangle 94"/>
            <p:cNvSpPr>
              <a:spLocks noChangeArrowheads="1"/>
            </p:cNvSpPr>
            <p:nvPr/>
          </p:nvSpPr>
          <p:spPr bwMode="auto">
            <a:xfrm>
              <a:off x="2573338" y="1917700"/>
              <a:ext cx="1223963" cy="21590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11" name="Oval 91"/>
            <p:cNvSpPr>
              <a:spLocks noChangeArrowheads="1"/>
            </p:cNvSpPr>
            <p:nvPr/>
          </p:nvSpPr>
          <p:spPr bwMode="auto">
            <a:xfrm>
              <a:off x="1562100" y="2032000"/>
              <a:ext cx="1866900" cy="1866900"/>
            </a:xfrm>
            <a:prstGeom prst="ellips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12" name="Oval 92"/>
            <p:cNvSpPr>
              <a:spLocks noChangeArrowheads="1"/>
            </p:cNvSpPr>
            <p:nvPr/>
          </p:nvSpPr>
          <p:spPr bwMode="auto">
            <a:xfrm>
              <a:off x="2108200" y="2565400"/>
              <a:ext cx="850900" cy="800100"/>
            </a:xfrm>
            <a:prstGeom prst="ellipse">
              <a:avLst/>
            </a:prstGeom>
            <a:solidFill>
              <a:srgbClr val="FF9933"/>
            </a:solidFill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7219" name="Object 99"/>
            <p:cNvGraphicFramePr>
              <a:graphicFrameLocks noChangeAspect="1"/>
            </p:cNvGraphicFramePr>
            <p:nvPr/>
          </p:nvGraphicFramePr>
          <p:xfrm>
            <a:off x="1855788" y="2170113"/>
            <a:ext cx="665162" cy="412750"/>
          </p:xfrm>
          <a:graphic>
            <a:graphicData uri="http://schemas.openxmlformats.org/presentationml/2006/ole">
              <p:oleObj spid="_x0000_s517219" name="Equation" r:id="rId8" imgW="368280" imgH="228600" progId="Equation.DSMT4">
                <p:embed/>
              </p:oleObj>
            </a:graphicData>
          </a:graphic>
        </p:graphicFrame>
        <p:sp>
          <p:nvSpPr>
            <p:cNvPr id="517222" name="Text Box 102"/>
            <p:cNvSpPr txBox="1">
              <a:spLocks noChangeArrowheads="1"/>
            </p:cNvSpPr>
            <p:nvPr/>
          </p:nvSpPr>
          <p:spPr bwMode="auto">
            <a:xfrm>
              <a:off x="4062975" y="2819400"/>
              <a:ext cx="285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17223" name="Text Box 103"/>
            <p:cNvSpPr txBox="1">
              <a:spLocks noChangeArrowheads="1"/>
            </p:cNvSpPr>
            <p:nvPr/>
          </p:nvSpPr>
          <p:spPr bwMode="auto">
            <a:xfrm>
              <a:off x="2439850" y="1153725"/>
              <a:ext cx="285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517225" name="Oval 105"/>
            <p:cNvSpPr>
              <a:spLocks noChangeArrowheads="1"/>
            </p:cNvSpPr>
            <p:nvPr/>
          </p:nvSpPr>
          <p:spPr bwMode="auto">
            <a:xfrm>
              <a:off x="2501900" y="3594100"/>
              <a:ext cx="114300" cy="1143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27" name="Line 107"/>
            <p:cNvSpPr>
              <a:spLocks noChangeShapeType="1"/>
            </p:cNvSpPr>
            <p:nvPr/>
          </p:nvSpPr>
          <p:spPr bwMode="auto">
            <a:xfrm>
              <a:off x="3529450" y="3022600"/>
              <a:ext cx="4445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7228" name="Line 108"/>
            <p:cNvSpPr>
              <a:spLocks noChangeShapeType="1"/>
            </p:cNvSpPr>
            <p:nvPr/>
          </p:nvSpPr>
          <p:spPr bwMode="auto">
            <a:xfrm flipV="1">
              <a:off x="2551875" y="1579250"/>
              <a:ext cx="0" cy="330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517236" name="Object 116"/>
          <p:cNvGraphicFramePr>
            <a:graphicFrameLocks noChangeAspect="1"/>
          </p:cNvGraphicFramePr>
          <p:nvPr/>
        </p:nvGraphicFramePr>
        <p:xfrm>
          <a:off x="4022725" y="3598863"/>
          <a:ext cx="1139825" cy="374650"/>
        </p:xfrm>
        <a:graphic>
          <a:graphicData uri="http://schemas.openxmlformats.org/presentationml/2006/ole">
            <p:oleObj spid="_x0000_s517236" name="Equation" r:id="rId9" imgW="736560" imgH="241200" progId="Equation.DSMT4">
              <p:embed/>
            </p:oleObj>
          </a:graphicData>
        </a:graphic>
      </p:graphicFrame>
      <p:sp>
        <p:nvSpPr>
          <p:cNvPr id="517237" name="Line 117"/>
          <p:cNvSpPr>
            <a:spLocks noChangeShapeType="1"/>
          </p:cNvSpPr>
          <p:nvPr/>
        </p:nvSpPr>
        <p:spPr bwMode="auto">
          <a:xfrm flipH="1" flipV="1">
            <a:off x="2693224" y="3671125"/>
            <a:ext cx="1143000" cy="1016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517238" name="Object 118"/>
          <p:cNvGraphicFramePr>
            <a:graphicFrameLocks noChangeAspect="1"/>
          </p:cNvGraphicFramePr>
          <p:nvPr/>
        </p:nvGraphicFramePr>
        <p:xfrm>
          <a:off x="6839650" y="6206238"/>
          <a:ext cx="949325" cy="398462"/>
        </p:xfrm>
        <a:graphic>
          <a:graphicData uri="http://schemas.openxmlformats.org/presentationml/2006/ole">
            <p:oleObj spid="_x0000_s517238" name="Equation" r:id="rId10" imgW="634680" imgH="266400" progId="Equation.DSMT4">
              <p:embed/>
            </p:oleObj>
          </a:graphicData>
        </a:graphic>
      </p:graphicFrame>
      <p:sp>
        <p:nvSpPr>
          <p:cNvPr id="517239" name="AutoShape 119"/>
          <p:cNvSpPr>
            <a:spLocks noChangeArrowheads="1"/>
          </p:cNvSpPr>
          <p:nvPr/>
        </p:nvSpPr>
        <p:spPr bwMode="auto">
          <a:xfrm>
            <a:off x="7137400" y="5511800"/>
            <a:ext cx="304800" cy="469900"/>
          </a:xfrm>
          <a:prstGeom prst="downArrow">
            <a:avLst>
              <a:gd name="adj1" fmla="val 50000"/>
              <a:gd name="adj2" fmla="val 38542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graphicFrame>
        <p:nvGraphicFramePr>
          <p:cNvPr id="517241" name="Object 121"/>
          <p:cNvGraphicFramePr>
            <a:graphicFrameLocks noChangeAspect="1"/>
          </p:cNvGraphicFramePr>
          <p:nvPr/>
        </p:nvGraphicFramePr>
        <p:xfrm>
          <a:off x="5540375" y="3614738"/>
          <a:ext cx="846138" cy="395287"/>
        </p:xfrm>
        <a:graphic>
          <a:graphicData uri="http://schemas.openxmlformats.org/presentationml/2006/ole">
            <p:oleObj spid="_x0000_s517241" name="Equation" r:id="rId11" imgW="545760" imgH="253800" progId="Equation.DSMT4">
              <p:embed/>
            </p:oleObj>
          </a:graphicData>
        </a:graphic>
      </p:graphicFrame>
      <p:sp>
        <p:nvSpPr>
          <p:cNvPr id="517242" name="Text Box 122"/>
          <p:cNvSpPr txBox="1">
            <a:spLocks noChangeArrowheads="1"/>
          </p:cNvSpPr>
          <p:nvPr/>
        </p:nvSpPr>
        <p:spPr bwMode="auto">
          <a:xfrm>
            <a:off x="5254625" y="2601913"/>
            <a:ext cx="23812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chemeClr val="bg2"/>
                </a:solidFill>
              </a:rPr>
              <a:t>Assume</a:t>
            </a:r>
            <a:r>
              <a:rPr lang="en-US" dirty="0">
                <a:solidFill>
                  <a:schemeClr val="bg2"/>
                </a:solidFill>
              </a:rPr>
              <a:t> a TEM mode</a:t>
            </a:r>
          </a:p>
        </p:txBody>
      </p:sp>
      <p:sp>
        <p:nvSpPr>
          <p:cNvPr id="517218" name="Text Box 98"/>
          <p:cNvSpPr txBox="1">
            <a:spLocks noChangeArrowheads="1"/>
          </p:cNvSpPr>
          <p:nvPr/>
        </p:nvSpPr>
        <p:spPr bwMode="auto">
          <a:xfrm>
            <a:off x="3298825" y="1700213"/>
            <a:ext cx="357020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oax </a:t>
            </a:r>
            <a:r>
              <a:rPr lang="en-US" dirty="0">
                <a:solidFill>
                  <a:schemeClr val="bg1"/>
                </a:solidFill>
              </a:rPr>
              <a:t>partially filled with dielectric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842776" y="6101566"/>
            <a:ext cx="1569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Take the ratio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40779" y="4465122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BCs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Text Box 2"/>
          <p:cNvSpPr txBox="1">
            <a:spLocks noChangeArrowheads="1"/>
          </p:cNvSpPr>
          <p:nvPr/>
        </p:nvSpPr>
        <p:spPr bwMode="auto">
          <a:xfrm>
            <a:off x="24447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 of a Guided Wave (cont.)</a:t>
            </a:r>
          </a:p>
        </p:txBody>
      </p:sp>
      <p:sp>
        <p:nvSpPr>
          <p:cNvPr id="500739" name="Text Box 3"/>
          <p:cNvSpPr txBox="1">
            <a:spLocks noChangeArrowheads="1"/>
          </p:cNvSpPr>
          <p:nvPr/>
        </p:nvSpPr>
        <p:spPr bwMode="auto">
          <a:xfrm>
            <a:off x="598488" y="1214438"/>
            <a:ext cx="18049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Proof (for </a:t>
            </a:r>
            <a:r>
              <a:rPr lang="en-US" sz="2400" i="1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E</a:t>
            </a:r>
            <a:r>
              <a:rPr lang="en-US" sz="2400" i="1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y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)</a:t>
            </a:r>
            <a:endParaRPr lang="en-US" sz="2000" baseline="-25000">
              <a:solidFill>
                <a:schemeClr val="hlink"/>
              </a:solidFill>
            </a:endParaRPr>
          </a:p>
        </p:txBody>
      </p:sp>
      <p:sp>
        <p:nvSpPr>
          <p:cNvPr id="500745" name="Text Box 9"/>
          <p:cNvSpPr txBox="1">
            <a:spLocks noChangeArrowheads="1"/>
          </p:cNvSpPr>
          <p:nvPr/>
        </p:nvSpPr>
        <p:spPr bwMode="auto">
          <a:xfrm>
            <a:off x="2627377" y="3548150"/>
            <a:ext cx="5254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or</a:t>
            </a:r>
            <a:endParaRPr lang="en-US" sz="2000" baseline="-25000" dirty="0">
              <a:solidFill>
                <a:schemeClr val="bg1"/>
              </a:solidFill>
            </a:endParaRPr>
          </a:p>
        </p:txBody>
      </p:sp>
      <p:graphicFrame>
        <p:nvGraphicFramePr>
          <p:cNvPr id="500747" name="Object 11"/>
          <p:cNvGraphicFramePr>
            <a:graphicFrameLocks noChangeAspect="1"/>
          </p:cNvGraphicFramePr>
          <p:nvPr/>
        </p:nvGraphicFramePr>
        <p:xfrm>
          <a:off x="2922446" y="1593637"/>
          <a:ext cx="2217737" cy="492125"/>
        </p:xfrm>
        <a:graphic>
          <a:graphicData uri="http://schemas.openxmlformats.org/presentationml/2006/ole">
            <p:oleObj spid="_x0000_s500747" name="Equation" r:id="rId4" imgW="1028520" imgH="228600" progId="Equation.DSMT4">
              <p:embed/>
            </p:oleObj>
          </a:graphicData>
        </a:graphic>
      </p:graphicFrame>
      <p:sp>
        <p:nvSpPr>
          <p:cNvPr id="500748" name="Text Box 12"/>
          <p:cNvSpPr txBox="1">
            <a:spLocks noChangeArrowheads="1"/>
          </p:cNvSpPr>
          <p:nvPr/>
        </p:nvSpPr>
        <p:spPr bwMode="auto">
          <a:xfrm>
            <a:off x="615950" y="4859338"/>
            <a:ext cx="2343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Now solve for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H</a:t>
            </a:r>
            <a:r>
              <a:rPr lang="en-US" sz="2400" i="1" baseline="-250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x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:</a:t>
            </a:r>
            <a:endParaRPr lang="en-US" sz="2000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500749" name="Object 13"/>
          <p:cNvGraphicFramePr>
            <a:graphicFrameLocks noChangeAspect="1"/>
          </p:cNvGraphicFramePr>
          <p:nvPr/>
        </p:nvGraphicFramePr>
        <p:xfrm>
          <a:off x="2848994" y="5405698"/>
          <a:ext cx="2552700" cy="515938"/>
        </p:xfrm>
        <a:graphic>
          <a:graphicData uri="http://schemas.openxmlformats.org/presentationml/2006/ole">
            <p:oleObj spid="_x0000_s500749" name="Equation" r:id="rId5" imgW="1066680" imgH="215640" progId="Equation.DSMT4">
              <p:embed/>
            </p:oleObj>
          </a:graphicData>
        </a:graphic>
      </p:graphicFrame>
      <p:sp>
        <p:nvSpPr>
          <p:cNvPr id="500752" name="Text Box 16"/>
          <p:cNvSpPr txBox="1">
            <a:spLocks noChangeArrowheads="1"/>
          </p:cNvSpPr>
          <p:nvPr/>
        </p:nvSpPr>
        <p:spPr bwMode="auto">
          <a:xfrm>
            <a:off x="2593857" y="2562865"/>
            <a:ext cx="5254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so</a:t>
            </a:r>
            <a:endParaRPr lang="en-US" sz="2000" baseline="-25000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00750" name="Object 14"/>
          <p:cNvGraphicFramePr>
            <a:graphicFrameLocks noChangeAspect="1"/>
          </p:cNvGraphicFramePr>
          <p:nvPr/>
        </p:nvGraphicFramePr>
        <p:xfrm>
          <a:off x="3345858" y="2302538"/>
          <a:ext cx="3586162" cy="1971675"/>
        </p:xfrm>
        <a:graphic>
          <a:graphicData uri="http://schemas.openxmlformats.org/presentationml/2006/ole">
            <p:oleObj spid="_x0000_s500750" name="Equation" r:id="rId6" imgW="1663560" imgH="914400" progId="Equation.DSMT4">
              <p:embed/>
            </p:oleObj>
          </a:graphicData>
        </a:graphic>
      </p:graphicFrame>
      <p:cxnSp>
        <p:nvCxnSpPr>
          <p:cNvPr id="16" name="Straight Arrow Connector 15"/>
          <p:cNvCxnSpPr/>
          <p:nvPr/>
        </p:nvCxnSpPr>
        <p:spPr bwMode="auto">
          <a:xfrm flipV="1">
            <a:off x="6509982" y="4053385"/>
            <a:ext cx="0" cy="90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796585" y="4913194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Need </a:t>
            </a:r>
            <a:r>
              <a:rPr lang="en-US" i="1" dirty="0" err="1" smtClean="0">
                <a:solidFill>
                  <a:schemeClr val="bg2"/>
                </a:solidFill>
                <a:latin typeface="+mn-lt"/>
              </a:rPr>
              <a:t>H</a:t>
            </a:r>
            <a:r>
              <a:rPr lang="en-US" i="1" baseline="-25000" dirty="0" err="1" smtClean="0">
                <a:solidFill>
                  <a:schemeClr val="bg2"/>
                </a:solidFill>
                <a:latin typeface="+mn-lt"/>
              </a:rPr>
              <a:t>x</a:t>
            </a:r>
            <a:endParaRPr lang="en-US" i="1" baseline="-250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Text Box 2"/>
          <p:cNvSpPr txBox="1">
            <a:spLocks noChangeArrowheads="1"/>
          </p:cNvSpPr>
          <p:nvPr/>
        </p:nvSpPr>
        <p:spPr bwMode="auto">
          <a:xfrm>
            <a:off x="1625600" y="0"/>
            <a:ext cx="59737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Microstrip Line</a:t>
            </a:r>
          </a:p>
        </p:txBody>
      </p:sp>
      <p:sp>
        <p:nvSpPr>
          <p:cNvPr id="599043" name="Text Box 3"/>
          <p:cNvSpPr txBox="1">
            <a:spLocks noChangeArrowheads="1"/>
          </p:cNvSpPr>
          <p:nvPr/>
        </p:nvSpPr>
        <p:spPr bwMode="auto">
          <a:xfrm>
            <a:off x="341043" y="4383912"/>
            <a:ext cx="30051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Assume a TEM mode: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599044" name="Object 4"/>
          <p:cNvGraphicFramePr>
            <a:graphicFrameLocks noChangeAspect="1"/>
          </p:cNvGraphicFramePr>
          <p:nvPr/>
        </p:nvGraphicFramePr>
        <p:xfrm>
          <a:off x="581025" y="5573713"/>
          <a:ext cx="2174875" cy="779462"/>
        </p:xfrm>
        <a:graphic>
          <a:graphicData uri="http://schemas.openxmlformats.org/presentationml/2006/ole">
            <p:oleObj spid="_x0000_s599044" name="Equation" r:id="rId4" imgW="1206360" imgH="431640" progId="Equation.DSMT4">
              <p:embed/>
            </p:oleObj>
          </a:graphicData>
        </a:graphic>
      </p:graphicFrame>
      <p:grpSp>
        <p:nvGrpSpPr>
          <p:cNvPr id="599045" name="Group 5"/>
          <p:cNvGrpSpPr>
            <a:grpSpLocks/>
          </p:cNvGrpSpPr>
          <p:nvPr/>
        </p:nvGrpSpPr>
        <p:grpSpPr bwMode="auto">
          <a:xfrm>
            <a:off x="1347912" y="872589"/>
            <a:ext cx="7219950" cy="2579688"/>
            <a:chOff x="879" y="804"/>
            <a:chExt cx="4548" cy="1625"/>
          </a:xfrm>
        </p:grpSpPr>
        <p:sp>
          <p:nvSpPr>
            <p:cNvPr id="599046" name="AutoShape 6"/>
            <p:cNvSpPr>
              <a:spLocks noChangeArrowheads="1"/>
            </p:cNvSpPr>
            <p:nvPr/>
          </p:nvSpPr>
          <p:spPr bwMode="auto">
            <a:xfrm>
              <a:off x="961" y="837"/>
              <a:ext cx="4466" cy="1544"/>
            </a:xfrm>
            <a:prstGeom prst="cube">
              <a:avLst>
                <a:gd name="adj" fmla="val 96310"/>
              </a:avLst>
            </a:prstGeom>
            <a:solidFill>
              <a:srgbClr val="FF993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047" name="AutoShape 7"/>
            <p:cNvSpPr>
              <a:spLocks noChangeArrowheads="1"/>
            </p:cNvSpPr>
            <p:nvPr/>
          </p:nvSpPr>
          <p:spPr bwMode="auto">
            <a:xfrm>
              <a:off x="957" y="804"/>
              <a:ext cx="4099" cy="1544"/>
            </a:xfrm>
            <a:prstGeom prst="cube">
              <a:avLst>
                <a:gd name="adj" fmla="val 73574"/>
              </a:avLst>
            </a:prstGeom>
            <a:solidFill>
              <a:srgbClr val="C0C0C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048" name="AutoShape 8"/>
            <p:cNvSpPr>
              <a:spLocks noChangeArrowheads="1"/>
            </p:cNvSpPr>
            <p:nvPr/>
          </p:nvSpPr>
          <p:spPr bwMode="auto">
            <a:xfrm>
              <a:off x="2094" y="820"/>
              <a:ext cx="1707" cy="1089"/>
            </a:xfrm>
            <a:prstGeom prst="cube">
              <a:avLst>
                <a:gd name="adj" fmla="val 96264"/>
              </a:avLst>
            </a:prstGeom>
            <a:solidFill>
              <a:srgbClr val="FF99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049" name="Text Box 9"/>
            <p:cNvSpPr txBox="1">
              <a:spLocks noChangeArrowheads="1"/>
            </p:cNvSpPr>
            <p:nvPr/>
          </p:nvSpPr>
          <p:spPr bwMode="auto">
            <a:xfrm>
              <a:off x="2441" y="1518"/>
              <a:ext cx="22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w</a:t>
              </a:r>
              <a:endParaRPr lang="en-US" sz="2400" baseline="-25000">
                <a:solidFill>
                  <a:schemeClr val="bg2"/>
                </a:solidFill>
              </a:endParaRPr>
            </a:p>
          </p:txBody>
        </p:sp>
        <p:sp>
          <p:nvSpPr>
            <p:cNvPr id="599050" name="Text Box 10"/>
            <p:cNvSpPr txBox="1">
              <a:spLocks noChangeArrowheads="1"/>
            </p:cNvSpPr>
            <p:nvPr/>
          </p:nvSpPr>
          <p:spPr bwMode="auto">
            <a:xfrm>
              <a:off x="1258" y="2020"/>
              <a:ext cx="15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h</a:t>
              </a:r>
              <a:endParaRPr lang="en-US" sz="2400" baseline="-25000">
                <a:solidFill>
                  <a:schemeClr val="bg2"/>
                </a:solidFill>
              </a:endParaRPr>
            </a:p>
          </p:txBody>
        </p:sp>
        <p:sp>
          <p:nvSpPr>
            <p:cNvPr id="599051" name="Line 11"/>
            <p:cNvSpPr>
              <a:spLocks noChangeShapeType="1"/>
            </p:cNvSpPr>
            <p:nvPr/>
          </p:nvSpPr>
          <p:spPr bwMode="auto">
            <a:xfrm flipH="1">
              <a:off x="1539" y="1940"/>
              <a:ext cx="0" cy="39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99052" name="Object 12"/>
            <p:cNvGraphicFramePr>
              <a:graphicFrameLocks noChangeAspect="1"/>
            </p:cNvGraphicFramePr>
            <p:nvPr/>
          </p:nvGraphicFramePr>
          <p:xfrm>
            <a:off x="2987" y="1911"/>
            <a:ext cx="289" cy="400"/>
          </p:xfrm>
          <a:graphic>
            <a:graphicData uri="http://schemas.openxmlformats.org/presentationml/2006/ole">
              <p:oleObj spid="_x0000_s599052" name="Equation" r:id="rId5" imgW="164880" imgH="228600" progId="Equation.DSMT4">
                <p:embed/>
              </p:oleObj>
            </a:graphicData>
          </a:graphic>
        </p:graphicFrame>
        <p:sp>
          <p:nvSpPr>
            <p:cNvPr id="599053" name="Line 13"/>
            <p:cNvSpPr>
              <a:spLocks noChangeShapeType="1"/>
            </p:cNvSpPr>
            <p:nvPr/>
          </p:nvSpPr>
          <p:spPr bwMode="auto">
            <a:xfrm flipV="1">
              <a:off x="2775" y="1197"/>
              <a:ext cx="323" cy="361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99054" name="Object 14"/>
            <p:cNvGraphicFramePr>
              <a:graphicFrameLocks noChangeAspect="1"/>
            </p:cNvGraphicFramePr>
            <p:nvPr/>
          </p:nvGraphicFramePr>
          <p:xfrm>
            <a:off x="3042" y="909"/>
            <a:ext cx="494" cy="278"/>
          </p:xfrm>
          <a:graphic>
            <a:graphicData uri="http://schemas.openxmlformats.org/presentationml/2006/ole">
              <p:oleObj spid="_x0000_s599054" name="Equation" r:id="rId6" imgW="406080" imgH="228600" progId="Equation.DSMT4">
                <p:embed/>
              </p:oleObj>
            </a:graphicData>
          </a:graphic>
        </p:graphicFrame>
        <p:sp>
          <p:nvSpPr>
            <p:cNvPr id="599055" name="Line 15"/>
            <p:cNvSpPr>
              <a:spLocks noChangeShapeType="1"/>
            </p:cNvSpPr>
            <p:nvPr/>
          </p:nvSpPr>
          <p:spPr bwMode="auto">
            <a:xfrm>
              <a:off x="4216" y="2329"/>
              <a:ext cx="40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9056" name="Text Box 16"/>
            <p:cNvSpPr txBox="1">
              <a:spLocks noChangeArrowheads="1"/>
            </p:cNvSpPr>
            <p:nvPr/>
          </p:nvSpPr>
          <p:spPr bwMode="auto">
            <a:xfrm>
              <a:off x="4718" y="2179"/>
              <a:ext cx="22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x</a:t>
              </a:r>
              <a:endParaRPr lang="en-US" sz="2000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599057" name="Line 17"/>
            <p:cNvSpPr>
              <a:spLocks noChangeShapeType="1"/>
            </p:cNvSpPr>
            <p:nvPr/>
          </p:nvSpPr>
          <p:spPr bwMode="auto">
            <a:xfrm flipV="1">
              <a:off x="961" y="1436"/>
              <a:ext cx="0" cy="36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9058" name="Text Box 18"/>
            <p:cNvSpPr txBox="1">
              <a:spLocks noChangeArrowheads="1"/>
            </p:cNvSpPr>
            <p:nvPr/>
          </p:nvSpPr>
          <p:spPr bwMode="auto">
            <a:xfrm>
              <a:off x="879" y="1099"/>
              <a:ext cx="22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y</a:t>
              </a:r>
              <a:endParaRPr lang="en-US" sz="2000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599059" name="Line 19"/>
            <p:cNvSpPr>
              <a:spLocks noChangeShapeType="1"/>
            </p:cNvSpPr>
            <p:nvPr/>
          </p:nvSpPr>
          <p:spPr bwMode="auto">
            <a:xfrm>
              <a:off x="2176" y="1784"/>
              <a:ext cx="64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99060" name="Text Box 20"/>
          <p:cNvSpPr txBox="1">
            <a:spLocks noChangeArrowheads="1"/>
          </p:cNvSpPr>
          <p:nvPr/>
        </p:nvSpPr>
        <p:spPr bwMode="auto">
          <a:xfrm>
            <a:off x="307689" y="4773613"/>
            <a:ext cx="30670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(requires a homogeneous space of material)</a:t>
            </a:r>
          </a:p>
        </p:txBody>
      </p:sp>
      <p:grpSp>
        <p:nvGrpSpPr>
          <p:cNvPr id="599062" name="Group 22"/>
          <p:cNvGrpSpPr>
            <a:grpSpLocks/>
          </p:cNvGrpSpPr>
          <p:nvPr/>
        </p:nvGrpSpPr>
        <p:grpSpPr bwMode="auto">
          <a:xfrm>
            <a:off x="3844699" y="3854224"/>
            <a:ext cx="4306887" cy="2051050"/>
            <a:chOff x="2175" y="2757"/>
            <a:chExt cx="2713" cy="1292"/>
          </a:xfrm>
        </p:grpSpPr>
        <p:sp>
          <p:nvSpPr>
            <p:cNvPr id="599063" name="Rectangle 23"/>
            <p:cNvSpPr>
              <a:spLocks noChangeArrowheads="1"/>
            </p:cNvSpPr>
            <p:nvPr/>
          </p:nvSpPr>
          <p:spPr bwMode="auto">
            <a:xfrm>
              <a:off x="2384" y="3264"/>
              <a:ext cx="2080" cy="728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064" name="Rectangle 24"/>
            <p:cNvSpPr>
              <a:spLocks noChangeArrowheads="1"/>
            </p:cNvSpPr>
            <p:nvPr/>
          </p:nvSpPr>
          <p:spPr bwMode="auto">
            <a:xfrm>
              <a:off x="2735" y="3633"/>
              <a:ext cx="1490" cy="56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065" name="Freeform 25"/>
            <p:cNvSpPr>
              <a:spLocks/>
            </p:cNvSpPr>
            <p:nvPr/>
          </p:nvSpPr>
          <p:spPr bwMode="auto">
            <a:xfrm>
              <a:off x="2703" y="2774"/>
              <a:ext cx="1527" cy="82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41" y="690"/>
                </a:cxn>
                <a:cxn ang="0">
                  <a:pos x="777" y="788"/>
                </a:cxn>
                <a:cxn ang="0">
                  <a:pos x="1395" y="690"/>
                </a:cxn>
                <a:cxn ang="0">
                  <a:pos x="1527" y="0"/>
                </a:cxn>
              </a:cxnLst>
              <a:rect l="0" t="0" r="r" b="b"/>
              <a:pathLst>
                <a:path w="1527" h="821">
                  <a:moveTo>
                    <a:pt x="0" y="3"/>
                  </a:moveTo>
                  <a:cubicBezTo>
                    <a:pt x="23" y="117"/>
                    <a:pt x="11" y="559"/>
                    <a:pt x="141" y="690"/>
                  </a:cubicBezTo>
                  <a:cubicBezTo>
                    <a:pt x="271" y="821"/>
                    <a:pt x="568" y="788"/>
                    <a:pt x="777" y="788"/>
                  </a:cubicBezTo>
                  <a:cubicBezTo>
                    <a:pt x="986" y="788"/>
                    <a:pt x="1270" y="821"/>
                    <a:pt x="1395" y="690"/>
                  </a:cubicBezTo>
                  <a:cubicBezTo>
                    <a:pt x="1520" y="559"/>
                    <a:pt x="1500" y="144"/>
                    <a:pt x="1527" y="0"/>
                  </a:cubicBez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9066" name="Text Box 26"/>
            <p:cNvSpPr txBox="1">
              <a:spLocks noChangeArrowheads="1"/>
            </p:cNvSpPr>
            <p:nvPr/>
          </p:nvSpPr>
          <p:spPr bwMode="auto">
            <a:xfrm>
              <a:off x="3560" y="3712"/>
              <a:ext cx="22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w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599067" name="Line 27"/>
            <p:cNvSpPr>
              <a:spLocks noChangeShapeType="1"/>
            </p:cNvSpPr>
            <p:nvPr/>
          </p:nvSpPr>
          <p:spPr bwMode="auto">
            <a:xfrm>
              <a:off x="4338" y="3621"/>
              <a:ext cx="3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9068" name="Text Box 28"/>
            <p:cNvSpPr txBox="1">
              <a:spLocks noChangeArrowheads="1"/>
            </p:cNvSpPr>
            <p:nvPr/>
          </p:nvSpPr>
          <p:spPr bwMode="auto">
            <a:xfrm>
              <a:off x="4701" y="3484"/>
              <a:ext cx="18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99069" name="Line 29"/>
            <p:cNvSpPr>
              <a:spLocks noChangeShapeType="1"/>
            </p:cNvSpPr>
            <p:nvPr/>
          </p:nvSpPr>
          <p:spPr bwMode="auto">
            <a:xfrm flipH="1" flipV="1">
              <a:off x="3471" y="3120"/>
              <a:ext cx="0" cy="3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9070" name="Text Box 30"/>
            <p:cNvSpPr txBox="1">
              <a:spLocks noChangeArrowheads="1"/>
            </p:cNvSpPr>
            <p:nvPr/>
          </p:nvSpPr>
          <p:spPr bwMode="auto">
            <a:xfrm>
              <a:off x="3391" y="2757"/>
              <a:ext cx="18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graphicFrame>
          <p:nvGraphicFramePr>
            <p:cNvPr id="599071" name="Object 31"/>
            <p:cNvGraphicFramePr>
              <a:graphicFrameLocks noChangeAspect="1"/>
            </p:cNvGraphicFramePr>
            <p:nvPr/>
          </p:nvGraphicFramePr>
          <p:xfrm>
            <a:off x="4336" y="2963"/>
            <a:ext cx="443" cy="266"/>
          </p:xfrm>
          <a:graphic>
            <a:graphicData uri="http://schemas.openxmlformats.org/presentationml/2006/ole">
              <p:oleObj spid="_x0000_s599071" name="Equation" r:id="rId7" imgW="380880" imgH="228600" progId="Equation.DSMT4">
                <p:embed/>
              </p:oleObj>
            </a:graphicData>
          </a:graphic>
        </p:graphicFrame>
        <p:sp>
          <p:nvSpPr>
            <p:cNvPr id="599072" name="Rectangle 32"/>
            <p:cNvSpPr>
              <a:spLocks noChangeArrowheads="1"/>
            </p:cNvSpPr>
            <p:nvPr/>
          </p:nvSpPr>
          <p:spPr bwMode="auto">
            <a:xfrm>
              <a:off x="2175" y="3993"/>
              <a:ext cx="2538" cy="56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073" name="Line 33"/>
            <p:cNvSpPr>
              <a:spLocks noChangeShapeType="1"/>
            </p:cNvSpPr>
            <p:nvPr/>
          </p:nvSpPr>
          <p:spPr bwMode="auto">
            <a:xfrm>
              <a:off x="2624" y="3696"/>
              <a:ext cx="0" cy="2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9074" name="Text Box 34"/>
            <p:cNvSpPr txBox="1">
              <a:spLocks noChangeArrowheads="1"/>
            </p:cNvSpPr>
            <p:nvPr/>
          </p:nvSpPr>
          <p:spPr bwMode="auto">
            <a:xfrm>
              <a:off x="2416" y="3696"/>
              <a:ext cx="22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h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599075" name="Line 35"/>
            <p:cNvSpPr>
              <a:spLocks noChangeShapeType="1"/>
            </p:cNvSpPr>
            <p:nvPr/>
          </p:nvSpPr>
          <p:spPr bwMode="auto">
            <a:xfrm>
              <a:off x="2728" y="3744"/>
              <a:ext cx="148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9076" name="Line 36"/>
            <p:cNvSpPr>
              <a:spLocks noChangeShapeType="1"/>
            </p:cNvSpPr>
            <p:nvPr/>
          </p:nvSpPr>
          <p:spPr bwMode="auto">
            <a:xfrm flipH="1">
              <a:off x="2360" y="3680"/>
              <a:ext cx="32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599091" name="Object 51"/>
          <p:cNvGraphicFramePr>
            <a:graphicFrameLocks noChangeAspect="1"/>
          </p:cNvGraphicFramePr>
          <p:nvPr/>
        </p:nvGraphicFramePr>
        <p:xfrm>
          <a:off x="4219349" y="4670199"/>
          <a:ext cx="482600" cy="482600"/>
        </p:xfrm>
        <a:graphic>
          <a:graphicData uri="http://schemas.openxmlformats.org/presentationml/2006/ole">
            <p:oleObj spid="_x0000_s599091" name="Equation" r:id="rId8" imgW="241200" imgH="241200" progId="Equation.DSMT4">
              <p:embed/>
            </p:oleObj>
          </a:graphicData>
        </a:graphic>
      </p:graphicFrame>
      <p:sp>
        <p:nvSpPr>
          <p:cNvPr id="53" name="Slide Number Placeholder 5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690753" y="6084907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Homogeneous model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99092" name="Object 52"/>
          <p:cNvGraphicFramePr>
            <a:graphicFrameLocks noChangeAspect="1"/>
          </p:cNvGraphicFramePr>
          <p:nvPr/>
        </p:nvGraphicFramePr>
        <p:xfrm>
          <a:off x="2678671" y="3509621"/>
          <a:ext cx="1299564" cy="482612"/>
        </p:xfrm>
        <a:graphic>
          <a:graphicData uri="http://schemas.openxmlformats.org/presentationml/2006/ole">
            <p:oleObj spid="_x0000_s599092" name="Equation" r:id="rId9" imgW="787320" imgH="291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9" name="Text Box 5"/>
          <p:cNvSpPr txBox="1">
            <a:spLocks noChangeArrowheads="1"/>
          </p:cNvSpPr>
          <p:nvPr/>
        </p:nvSpPr>
        <p:spPr bwMode="auto">
          <a:xfrm>
            <a:off x="1687513" y="0"/>
            <a:ext cx="52847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518163" name="Text Box 19"/>
          <p:cNvSpPr txBox="1">
            <a:spLocks noChangeArrowheads="1"/>
          </p:cNvSpPr>
          <p:nvPr/>
        </p:nvSpPr>
        <p:spPr bwMode="auto">
          <a:xfrm>
            <a:off x="471488" y="797113"/>
            <a:ext cx="77104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Strip in free space (or homogeneous space) with a static charge density (</a:t>
            </a: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no ground plane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):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518165" name="Object 21"/>
          <p:cNvGraphicFramePr>
            <a:graphicFrameLocks noChangeAspect="1"/>
          </p:cNvGraphicFramePr>
          <p:nvPr/>
        </p:nvGraphicFramePr>
        <p:xfrm>
          <a:off x="869457" y="1716480"/>
          <a:ext cx="2978150" cy="985795"/>
        </p:xfrm>
        <a:graphic>
          <a:graphicData uri="http://schemas.openxmlformats.org/presentationml/2006/ole">
            <p:oleObj spid="_x0000_s518165" name="Equation" r:id="rId4" imgW="1688760" imgH="558720" progId="Equation.DSMT4">
              <p:embed/>
            </p:oleObj>
          </a:graphicData>
        </a:graphic>
      </p:graphicFrame>
      <p:graphicFrame>
        <p:nvGraphicFramePr>
          <p:cNvPr id="518169" name="Object 25"/>
          <p:cNvGraphicFramePr>
            <a:graphicFrameLocks noChangeAspect="1"/>
          </p:cNvGraphicFramePr>
          <p:nvPr/>
        </p:nvGraphicFramePr>
        <p:xfrm>
          <a:off x="2386612" y="4110920"/>
          <a:ext cx="3467925" cy="1138510"/>
        </p:xfrm>
        <a:graphic>
          <a:graphicData uri="http://schemas.openxmlformats.org/presentationml/2006/ole">
            <p:oleObj spid="_x0000_s518169" name="Equation" r:id="rId5" imgW="1701720" imgH="558720" progId="Equation.DSMT4">
              <p:embed/>
            </p:oleObj>
          </a:graphicData>
        </a:graphic>
      </p:graphicFrame>
      <p:sp>
        <p:nvSpPr>
          <p:cNvPr id="518170" name="Text Box 26"/>
          <p:cNvSpPr txBox="1">
            <a:spLocks noChangeArrowheads="1"/>
          </p:cNvSpPr>
          <p:nvPr/>
        </p:nvSpPr>
        <p:spPr bwMode="auto">
          <a:xfrm>
            <a:off x="1017713" y="5599375"/>
            <a:ext cx="724058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In this result,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lang="en-US" baseline="-25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 i="1" baseline="-25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is the total current</a:t>
            </a:r>
            <a:r>
              <a:rPr lang="en-US" i="1" baseline="-25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[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Amps] on the strip at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= 0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8171" name="Text Box 27"/>
          <p:cNvSpPr txBox="1">
            <a:spLocks noChangeArrowheads="1"/>
          </p:cNvSpPr>
          <p:nvPr/>
        </p:nvSpPr>
        <p:spPr bwMode="auto">
          <a:xfrm>
            <a:off x="356261" y="2954338"/>
            <a:ext cx="4239490" cy="646331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(This was first derived by Maxwell using conformal mapping.)</a:t>
            </a:r>
          </a:p>
        </p:txBody>
      </p:sp>
      <p:sp>
        <p:nvSpPr>
          <p:cNvPr id="518172" name="Text Box 28"/>
          <p:cNvSpPr txBox="1">
            <a:spLocks noChangeArrowheads="1"/>
          </p:cNvSpPr>
          <p:nvPr/>
        </p:nvSpPr>
        <p:spPr bwMode="auto">
          <a:xfrm>
            <a:off x="1124486" y="4077833"/>
            <a:ext cx="10334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Hence: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8173" name="Text Box 29"/>
          <p:cNvSpPr txBox="1">
            <a:spLocks noChangeArrowheads="1"/>
          </p:cNvSpPr>
          <p:nvPr/>
        </p:nvSpPr>
        <p:spPr bwMode="auto">
          <a:xfrm>
            <a:off x="1175475" y="6059938"/>
            <a:ext cx="660789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bg2"/>
                </a:solidFill>
              </a:rPr>
              <a:t>This is accurate for a </a:t>
            </a:r>
            <a:r>
              <a:rPr lang="en-US" sz="1600" dirty="0">
                <a:solidFill>
                  <a:schemeClr val="hlink"/>
                </a:solidFill>
              </a:rPr>
              <a:t>narrow</a:t>
            </a:r>
            <a:r>
              <a:rPr lang="en-US" sz="1600" dirty="0">
                <a:solidFill>
                  <a:schemeClr val="bg2"/>
                </a:solidFill>
              </a:rPr>
              <a:t> strip (since we ignored the ground plane).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31</a:t>
            </a:fld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5169788" y="1387402"/>
            <a:ext cx="3468687" cy="2182824"/>
            <a:chOff x="5169788" y="1387402"/>
            <a:chExt cx="3468687" cy="2182824"/>
          </a:xfrm>
        </p:grpSpPr>
        <p:sp>
          <p:nvSpPr>
            <p:cNvPr id="16" name="Rectangle 24"/>
            <p:cNvSpPr>
              <a:spLocks noChangeArrowheads="1"/>
            </p:cNvSpPr>
            <p:nvPr/>
          </p:nvSpPr>
          <p:spPr bwMode="auto">
            <a:xfrm>
              <a:off x="5220588" y="3091118"/>
              <a:ext cx="2365375" cy="45719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auto">
            <a:xfrm>
              <a:off x="5169788" y="1387402"/>
              <a:ext cx="2412234" cy="1607146"/>
            </a:xfrm>
            <a:custGeom>
              <a:avLst/>
              <a:gdLst>
                <a:gd name="connsiteX0" fmla="*/ 0 w 10000"/>
                <a:gd name="connsiteY0" fmla="*/ 37 h 11511"/>
                <a:gd name="connsiteX1" fmla="*/ 923 w 10000"/>
                <a:gd name="connsiteY1" fmla="*/ 8404 h 11511"/>
                <a:gd name="connsiteX2" fmla="*/ 5039 w 10000"/>
                <a:gd name="connsiteY2" fmla="*/ 11511 h 11511"/>
                <a:gd name="connsiteX3" fmla="*/ 9136 w 10000"/>
                <a:gd name="connsiteY3" fmla="*/ 8404 h 11511"/>
                <a:gd name="connsiteX4" fmla="*/ 10000 w 10000"/>
                <a:gd name="connsiteY4" fmla="*/ 0 h 11511"/>
                <a:gd name="connsiteX0" fmla="*/ 0 w 10000"/>
                <a:gd name="connsiteY0" fmla="*/ 37 h 12331"/>
                <a:gd name="connsiteX1" fmla="*/ 923 w 10000"/>
                <a:gd name="connsiteY1" fmla="*/ 8404 h 12331"/>
                <a:gd name="connsiteX2" fmla="*/ 4990 w 10000"/>
                <a:gd name="connsiteY2" fmla="*/ 12331 h 12331"/>
                <a:gd name="connsiteX3" fmla="*/ 9136 w 10000"/>
                <a:gd name="connsiteY3" fmla="*/ 8404 h 12331"/>
                <a:gd name="connsiteX4" fmla="*/ 10000 w 10000"/>
                <a:gd name="connsiteY4" fmla="*/ 0 h 12331"/>
                <a:gd name="connsiteX0" fmla="*/ 0 w 10000"/>
                <a:gd name="connsiteY0" fmla="*/ 37 h 12740"/>
                <a:gd name="connsiteX1" fmla="*/ 923 w 10000"/>
                <a:gd name="connsiteY1" fmla="*/ 8404 h 12740"/>
                <a:gd name="connsiteX2" fmla="*/ 4990 w 10000"/>
                <a:gd name="connsiteY2" fmla="*/ 12331 h 12740"/>
                <a:gd name="connsiteX3" fmla="*/ 7479 w 10000"/>
                <a:gd name="connsiteY3" fmla="*/ 10858 h 12740"/>
                <a:gd name="connsiteX4" fmla="*/ 9136 w 10000"/>
                <a:gd name="connsiteY4" fmla="*/ 8404 h 12740"/>
                <a:gd name="connsiteX5" fmla="*/ 10000 w 10000"/>
                <a:gd name="connsiteY5" fmla="*/ 0 h 12740"/>
                <a:gd name="connsiteX0" fmla="*/ 0 w 10000"/>
                <a:gd name="connsiteY0" fmla="*/ 37 h 12816"/>
                <a:gd name="connsiteX1" fmla="*/ 923 w 10000"/>
                <a:gd name="connsiteY1" fmla="*/ 8404 h 12816"/>
                <a:gd name="connsiteX2" fmla="*/ 4990 w 10000"/>
                <a:gd name="connsiteY2" fmla="*/ 12331 h 12816"/>
                <a:gd name="connsiteX3" fmla="*/ 7430 w 10000"/>
                <a:gd name="connsiteY3" fmla="*/ 11314 h 12816"/>
                <a:gd name="connsiteX4" fmla="*/ 9136 w 10000"/>
                <a:gd name="connsiteY4" fmla="*/ 8404 h 12816"/>
                <a:gd name="connsiteX5" fmla="*/ 10000 w 10000"/>
                <a:gd name="connsiteY5" fmla="*/ 0 h 12816"/>
                <a:gd name="connsiteX0" fmla="*/ 0 w 10000"/>
                <a:gd name="connsiteY0" fmla="*/ 37 h 12362"/>
                <a:gd name="connsiteX1" fmla="*/ 923 w 10000"/>
                <a:gd name="connsiteY1" fmla="*/ 8404 h 12362"/>
                <a:gd name="connsiteX2" fmla="*/ 3021 w 10000"/>
                <a:gd name="connsiteY2" fmla="*/ 11131 h 12362"/>
                <a:gd name="connsiteX3" fmla="*/ 4990 w 10000"/>
                <a:gd name="connsiteY3" fmla="*/ 12331 h 12362"/>
                <a:gd name="connsiteX4" fmla="*/ 7430 w 10000"/>
                <a:gd name="connsiteY4" fmla="*/ 11314 h 12362"/>
                <a:gd name="connsiteX5" fmla="*/ 9136 w 10000"/>
                <a:gd name="connsiteY5" fmla="*/ 8404 h 12362"/>
                <a:gd name="connsiteX6" fmla="*/ 10000 w 10000"/>
                <a:gd name="connsiteY6" fmla="*/ 0 h 12362"/>
                <a:gd name="connsiteX0" fmla="*/ 0 w 10000"/>
                <a:gd name="connsiteY0" fmla="*/ 37 h 12392"/>
                <a:gd name="connsiteX1" fmla="*/ 923 w 10000"/>
                <a:gd name="connsiteY1" fmla="*/ 8404 h 12392"/>
                <a:gd name="connsiteX2" fmla="*/ 2874 w 10000"/>
                <a:gd name="connsiteY2" fmla="*/ 11678 h 12392"/>
                <a:gd name="connsiteX3" fmla="*/ 4990 w 10000"/>
                <a:gd name="connsiteY3" fmla="*/ 12331 h 12392"/>
                <a:gd name="connsiteX4" fmla="*/ 7430 w 10000"/>
                <a:gd name="connsiteY4" fmla="*/ 11314 h 12392"/>
                <a:gd name="connsiteX5" fmla="*/ 9136 w 10000"/>
                <a:gd name="connsiteY5" fmla="*/ 8404 h 12392"/>
                <a:gd name="connsiteX6" fmla="*/ 10000 w 10000"/>
                <a:gd name="connsiteY6" fmla="*/ 0 h 12392"/>
                <a:gd name="connsiteX0" fmla="*/ 0 w 10000"/>
                <a:gd name="connsiteY0" fmla="*/ 37 h 12361"/>
                <a:gd name="connsiteX1" fmla="*/ 923 w 10000"/>
                <a:gd name="connsiteY1" fmla="*/ 8404 h 12361"/>
                <a:gd name="connsiteX2" fmla="*/ 2874 w 10000"/>
                <a:gd name="connsiteY2" fmla="*/ 11678 h 12361"/>
                <a:gd name="connsiteX3" fmla="*/ 4990 w 10000"/>
                <a:gd name="connsiteY3" fmla="*/ 12331 h 12361"/>
                <a:gd name="connsiteX4" fmla="*/ 7381 w 10000"/>
                <a:gd name="connsiteY4" fmla="*/ 11496 h 12361"/>
                <a:gd name="connsiteX5" fmla="*/ 9136 w 10000"/>
                <a:gd name="connsiteY5" fmla="*/ 8404 h 12361"/>
                <a:gd name="connsiteX6" fmla="*/ 10000 w 10000"/>
                <a:gd name="connsiteY6" fmla="*/ 0 h 12361"/>
                <a:gd name="connsiteX0" fmla="*/ 0 w 10000"/>
                <a:gd name="connsiteY0" fmla="*/ 37 h 12331"/>
                <a:gd name="connsiteX1" fmla="*/ 923 w 10000"/>
                <a:gd name="connsiteY1" fmla="*/ 8404 h 12331"/>
                <a:gd name="connsiteX2" fmla="*/ 2727 w 10000"/>
                <a:gd name="connsiteY2" fmla="*/ 11496 h 12331"/>
                <a:gd name="connsiteX3" fmla="*/ 4990 w 10000"/>
                <a:gd name="connsiteY3" fmla="*/ 12331 h 12331"/>
                <a:gd name="connsiteX4" fmla="*/ 7381 w 10000"/>
                <a:gd name="connsiteY4" fmla="*/ 11496 h 12331"/>
                <a:gd name="connsiteX5" fmla="*/ 9136 w 10000"/>
                <a:gd name="connsiteY5" fmla="*/ 8404 h 12331"/>
                <a:gd name="connsiteX6" fmla="*/ 10000 w 10000"/>
                <a:gd name="connsiteY6" fmla="*/ 0 h 12331"/>
                <a:gd name="connsiteX0" fmla="*/ 0 w 9951"/>
                <a:gd name="connsiteY0" fmla="*/ 37 h 12331"/>
                <a:gd name="connsiteX1" fmla="*/ 923 w 9951"/>
                <a:gd name="connsiteY1" fmla="*/ 8404 h 12331"/>
                <a:gd name="connsiteX2" fmla="*/ 2727 w 9951"/>
                <a:gd name="connsiteY2" fmla="*/ 11496 h 12331"/>
                <a:gd name="connsiteX3" fmla="*/ 4990 w 9951"/>
                <a:gd name="connsiteY3" fmla="*/ 12331 h 12331"/>
                <a:gd name="connsiteX4" fmla="*/ 7381 w 9951"/>
                <a:gd name="connsiteY4" fmla="*/ 11496 h 12331"/>
                <a:gd name="connsiteX5" fmla="*/ 9136 w 9951"/>
                <a:gd name="connsiteY5" fmla="*/ 8404 h 12331"/>
                <a:gd name="connsiteX6" fmla="*/ 9951 w 9951"/>
                <a:gd name="connsiteY6" fmla="*/ 0 h 12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51" h="12331">
                  <a:moveTo>
                    <a:pt x="0" y="37"/>
                  </a:moveTo>
                  <a:cubicBezTo>
                    <a:pt x="151" y="1425"/>
                    <a:pt x="91" y="6355"/>
                    <a:pt x="923" y="8404"/>
                  </a:cubicBezTo>
                  <a:cubicBezTo>
                    <a:pt x="1426" y="10253"/>
                    <a:pt x="2049" y="10842"/>
                    <a:pt x="2727" y="11496"/>
                  </a:cubicBezTo>
                  <a:cubicBezTo>
                    <a:pt x="3405" y="12150"/>
                    <a:pt x="4214" y="12331"/>
                    <a:pt x="4990" y="12331"/>
                  </a:cubicBezTo>
                  <a:cubicBezTo>
                    <a:pt x="5766" y="12331"/>
                    <a:pt x="6690" y="12151"/>
                    <a:pt x="7381" y="11496"/>
                  </a:cubicBezTo>
                  <a:cubicBezTo>
                    <a:pt x="8072" y="10841"/>
                    <a:pt x="8708" y="10320"/>
                    <a:pt x="9136" y="8404"/>
                  </a:cubicBezTo>
                  <a:cubicBezTo>
                    <a:pt x="9564" y="6488"/>
                    <a:pt x="9774" y="1754"/>
                    <a:pt x="9951" y="0"/>
                  </a:cubicBez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Text Box 26"/>
            <p:cNvSpPr txBox="1">
              <a:spLocks noChangeArrowheads="1"/>
            </p:cNvSpPr>
            <p:nvPr/>
          </p:nvSpPr>
          <p:spPr bwMode="auto">
            <a:xfrm>
              <a:off x="6233400" y="3173351"/>
              <a:ext cx="3619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w</a:t>
              </a:r>
              <a:endParaRPr lang="en-US" sz="2000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9" name="Line 27"/>
            <p:cNvSpPr>
              <a:spLocks noChangeShapeType="1"/>
            </p:cNvSpPr>
            <p:nvPr/>
          </p:nvSpPr>
          <p:spPr bwMode="auto">
            <a:xfrm>
              <a:off x="7765350" y="3123888"/>
              <a:ext cx="4762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Text Box 28"/>
            <p:cNvSpPr txBox="1">
              <a:spLocks noChangeArrowheads="1"/>
            </p:cNvSpPr>
            <p:nvPr/>
          </p:nvSpPr>
          <p:spPr bwMode="auto">
            <a:xfrm>
              <a:off x="8341613" y="2882651"/>
              <a:ext cx="296862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1" name="Line 29"/>
            <p:cNvSpPr>
              <a:spLocks noChangeShapeType="1"/>
            </p:cNvSpPr>
            <p:nvPr/>
          </p:nvSpPr>
          <p:spPr bwMode="auto">
            <a:xfrm flipH="1" flipV="1">
              <a:off x="6388988" y="2233551"/>
              <a:ext cx="0" cy="4762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Text Box 30"/>
            <p:cNvSpPr txBox="1">
              <a:spLocks noChangeArrowheads="1"/>
            </p:cNvSpPr>
            <p:nvPr/>
          </p:nvSpPr>
          <p:spPr bwMode="auto">
            <a:xfrm>
              <a:off x="6261988" y="1657288"/>
              <a:ext cx="296862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graphicFrame>
          <p:nvGraphicFramePr>
            <p:cNvPr id="23" name="Object 31"/>
            <p:cNvGraphicFramePr>
              <a:graphicFrameLocks noChangeAspect="1"/>
            </p:cNvGraphicFramePr>
            <p:nvPr/>
          </p:nvGraphicFramePr>
          <p:xfrm>
            <a:off x="7584045" y="2269322"/>
            <a:ext cx="703262" cy="422275"/>
          </p:xfrm>
          <a:graphic>
            <a:graphicData uri="http://schemas.openxmlformats.org/presentationml/2006/ole">
              <p:oleObj spid="_x0000_s518170" name="Equation" r:id="rId6" imgW="380880" imgH="228600" progId="Equation.DSMT4">
                <p:embed/>
              </p:oleObj>
            </a:graphicData>
          </a:graphic>
        </p:graphicFrame>
        <p:sp>
          <p:nvSpPr>
            <p:cNvPr id="27" name="Line 35"/>
            <p:cNvSpPr>
              <a:spLocks noChangeShapeType="1"/>
            </p:cNvSpPr>
            <p:nvPr/>
          </p:nvSpPr>
          <p:spPr bwMode="auto">
            <a:xfrm>
              <a:off x="5209475" y="3224151"/>
              <a:ext cx="23622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2" name="Object 28"/>
          <p:cNvGraphicFramePr>
            <a:graphicFrameLocks noChangeAspect="1"/>
          </p:cNvGraphicFramePr>
          <p:nvPr/>
        </p:nvGraphicFramePr>
        <p:xfrm>
          <a:off x="6605631" y="3562597"/>
          <a:ext cx="1472462" cy="648629"/>
        </p:xfrm>
        <a:graphic>
          <a:graphicData uri="http://schemas.openxmlformats.org/presentationml/2006/ole">
            <p:oleObj spid="_x0000_s518172" name="Equation" r:id="rId7" imgW="106668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Text Box 2"/>
          <p:cNvSpPr txBox="1">
            <a:spLocks noChangeArrowheads="1"/>
          </p:cNvSpPr>
          <p:nvPr/>
        </p:nvSpPr>
        <p:spPr bwMode="auto">
          <a:xfrm>
            <a:off x="2254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Coaxial Cable</a:t>
            </a:r>
          </a:p>
        </p:txBody>
      </p:sp>
      <p:sp>
        <p:nvSpPr>
          <p:cNvPr id="519172" name="Text Box 4"/>
          <p:cNvSpPr txBox="1">
            <a:spLocks noChangeArrowheads="1"/>
          </p:cNvSpPr>
          <p:nvPr/>
        </p:nvSpPr>
        <p:spPr bwMode="auto">
          <a:xfrm>
            <a:off x="621868" y="857621"/>
            <a:ext cx="1430337" cy="45720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Find </a:t>
            </a:r>
            <a:r>
              <a:rPr lang="en-US" sz="2400" i="1" u="sng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E</a:t>
            </a:r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, </a:t>
            </a:r>
            <a:r>
              <a:rPr lang="en-US" sz="2400" i="1" u="sng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H</a:t>
            </a:r>
            <a:endParaRPr lang="en-US" sz="2400" i="1" u="sng" baseline="-250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pSp>
        <p:nvGrpSpPr>
          <p:cNvPr id="519192" name="Group 24"/>
          <p:cNvGrpSpPr>
            <a:grpSpLocks/>
          </p:cNvGrpSpPr>
          <p:nvPr/>
        </p:nvGrpSpPr>
        <p:grpSpPr bwMode="auto">
          <a:xfrm>
            <a:off x="1322388" y="1695450"/>
            <a:ext cx="1779587" cy="1768475"/>
            <a:chOff x="833" y="1068"/>
            <a:chExt cx="1121" cy="1114"/>
          </a:xfrm>
        </p:grpSpPr>
        <p:sp>
          <p:nvSpPr>
            <p:cNvPr id="519177" name="Oval 9"/>
            <p:cNvSpPr>
              <a:spLocks noChangeArrowheads="1"/>
            </p:cNvSpPr>
            <p:nvPr/>
          </p:nvSpPr>
          <p:spPr bwMode="auto">
            <a:xfrm>
              <a:off x="833" y="1068"/>
              <a:ext cx="1121" cy="1114"/>
            </a:xfrm>
            <a:prstGeom prst="ellipse">
              <a:avLst/>
            </a:prstGeom>
            <a:solidFill>
              <a:srgbClr val="C0C0C0"/>
            </a:solidFill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76" name="Oval 8"/>
            <p:cNvSpPr>
              <a:spLocks noChangeArrowheads="1"/>
            </p:cNvSpPr>
            <p:nvPr/>
          </p:nvSpPr>
          <p:spPr bwMode="auto">
            <a:xfrm>
              <a:off x="1175" y="1407"/>
              <a:ext cx="446" cy="446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78" name="Line 10"/>
            <p:cNvSpPr>
              <a:spLocks noChangeShapeType="1"/>
            </p:cNvSpPr>
            <p:nvPr/>
          </p:nvSpPr>
          <p:spPr bwMode="auto">
            <a:xfrm flipV="1">
              <a:off x="1390" y="1484"/>
              <a:ext cx="146" cy="16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9180" name="Line 12"/>
            <p:cNvSpPr>
              <a:spLocks noChangeShapeType="1"/>
            </p:cNvSpPr>
            <p:nvPr/>
          </p:nvSpPr>
          <p:spPr bwMode="auto">
            <a:xfrm>
              <a:off x="1390" y="1636"/>
              <a:ext cx="285" cy="43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9181" name="Text Box 13"/>
            <p:cNvSpPr txBox="1">
              <a:spLocks noChangeArrowheads="1"/>
            </p:cNvSpPr>
            <p:nvPr/>
          </p:nvSpPr>
          <p:spPr bwMode="auto">
            <a:xfrm>
              <a:off x="1281" y="1381"/>
              <a:ext cx="25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a  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519182" name="Text Box 14"/>
            <p:cNvSpPr txBox="1">
              <a:spLocks noChangeArrowheads="1"/>
            </p:cNvSpPr>
            <p:nvPr/>
          </p:nvSpPr>
          <p:spPr bwMode="auto">
            <a:xfrm>
              <a:off x="1413" y="1866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b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graphicFrame>
          <p:nvGraphicFramePr>
            <p:cNvPr id="519183" name="Object 15"/>
            <p:cNvGraphicFramePr>
              <a:graphicFrameLocks noChangeAspect="1"/>
            </p:cNvGraphicFramePr>
            <p:nvPr/>
          </p:nvGraphicFramePr>
          <p:xfrm>
            <a:off x="1604" y="1264"/>
            <a:ext cx="300" cy="338"/>
          </p:xfrm>
          <a:graphic>
            <a:graphicData uri="http://schemas.openxmlformats.org/presentationml/2006/ole">
              <p:oleObj spid="_x0000_s519183" name="Equation" r:id="rId4" imgW="203040" imgH="228600" progId="Equation.DSMT4">
                <p:embed/>
              </p:oleObj>
            </a:graphicData>
          </a:graphic>
        </p:graphicFrame>
      </p:grpSp>
      <p:graphicFrame>
        <p:nvGraphicFramePr>
          <p:cNvPr id="519184" name="Object 16"/>
          <p:cNvGraphicFramePr>
            <a:graphicFrameLocks noChangeAspect="1"/>
          </p:cNvGraphicFramePr>
          <p:nvPr/>
        </p:nvGraphicFramePr>
        <p:xfrm>
          <a:off x="5888038" y="2373313"/>
          <a:ext cx="1670050" cy="1387475"/>
        </p:xfrm>
        <a:graphic>
          <a:graphicData uri="http://schemas.openxmlformats.org/presentationml/2006/ole">
            <p:oleObj spid="_x0000_s519184" name="Equation" r:id="rId5" imgW="825480" imgH="685800" progId="Equation.DSMT4">
              <p:embed/>
            </p:oleObj>
          </a:graphicData>
        </a:graphic>
      </p:graphicFrame>
      <p:graphicFrame>
        <p:nvGraphicFramePr>
          <p:cNvPr id="519185" name="Object 17"/>
          <p:cNvGraphicFramePr>
            <a:graphicFrameLocks noChangeAspect="1"/>
          </p:cNvGraphicFramePr>
          <p:nvPr/>
        </p:nvGraphicFramePr>
        <p:xfrm>
          <a:off x="5665788" y="4173538"/>
          <a:ext cx="2387600" cy="974725"/>
        </p:xfrm>
        <a:graphic>
          <a:graphicData uri="http://schemas.openxmlformats.org/presentationml/2006/ole">
            <p:oleObj spid="_x0000_s519185" name="Equation" r:id="rId6" imgW="1117440" imgH="457200" progId="Equation.DSMT4">
              <p:embed/>
            </p:oleObj>
          </a:graphicData>
        </a:graphic>
      </p:graphicFrame>
      <p:graphicFrame>
        <p:nvGraphicFramePr>
          <p:cNvPr id="519186" name="Object 18"/>
          <p:cNvGraphicFramePr>
            <a:graphicFrameLocks noChangeAspect="1"/>
          </p:cNvGraphicFramePr>
          <p:nvPr/>
        </p:nvGraphicFramePr>
        <p:xfrm>
          <a:off x="1484313" y="4716463"/>
          <a:ext cx="1422400" cy="1824037"/>
        </p:xfrm>
        <a:graphic>
          <a:graphicData uri="http://schemas.openxmlformats.org/presentationml/2006/ole">
            <p:oleObj spid="_x0000_s519186" name="Equation" r:id="rId7" imgW="672840" imgH="863280" progId="Equation.DSMT4">
              <p:embed/>
            </p:oleObj>
          </a:graphicData>
        </a:graphic>
      </p:graphicFrame>
      <p:graphicFrame>
        <p:nvGraphicFramePr>
          <p:cNvPr id="519187" name="Object 19"/>
          <p:cNvGraphicFramePr>
            <a:graphicFrameLocks noChangeAspect="1"/>
          </p:cNvGraphicFramePr>
          <p:nvPr/>
        </p:nvGraphicFramePr>
        <p:xfrm>
          <a:off x="5026025" y="5883275"/>
          <a:ext cx="2197100" cy="534988"/>
        </p:xfrm>
        <a:graphic>
          <a:graphicData uri="http://schemas.openxmlformats.org/presentationml/2006/ole">
            <p:oleObj spid="_x0000_s519187" name="Equation" r:id="rId8" imgW="939600" imgH="228600" progId="Equation.DSMT4">
              <p:embed/>
            </p:oleObj>
          </a:graphicData>
        </a:graphic>
      </p:graphicFrame>
      <p:sp>
        <p:nvSpPr>
          <p:cNvPr id="519188" name="AutoShape 20"/>
          <p:cNvSpPr>
            <a:spLocks noChangeArrowheads="1"/>
          </p:cNvSpPr>
          <p:nvPr/>
        </p:nvSpPr>
        <p:spPr bwMode="auto">
          <a:xfrm>
            <a:off x="3836988" y="5965825"/>
            <a:ext cx="573087" cy="304800"/>
          </a:xfrm>
          <a:prstGeom prst="rightArrow">
            <a:avLst>
              <a:gd name="adj1" fmla="val 50000"/>
              <a:gd name="adj2" fmla="val 47005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9191" name="Object 23"/>
          <p:cNvGraphicFramePr>
            <a:graphicFrameLocks noChangeAspect="1"/>
          </p:cNvGraphicFramePr>
          <p:nvPr/>
        </p:nvGraphicFramePr>
        <p:xfrm>
          <a:off x="1481138" y="3657600"/>
          <a:ext cx="1350962" cy="423863"/>
        </p:xfrm>
        <a:graphic>
          <a:graphicData uri="http://schemas.openxmlformats.org/presentationml/2006/ole">
            <p:oleObj spid="_x0000_s519191" name="Equation" r:id="rId9" imgW="647640" imgH="203040" progId="Equation.DSMT4">
              <p:embed/>
            </p:oleObj>
          </a:graphicData>
        </a:graphic>
      </p:graphicFrame>
      <p:sp>
        <p:nvSpPr>
          <p:cNvPr id="519193" name="Text Box 25"/>
          <p:cNvSpPr txBox="1">
            <a:spLocks noChangeArrowheads="1"/>
          </p:cNvSpPr>
          <p:nvPr/>
        </p:nvSpPr>
        <p:spPr bwMode="auto">
          <a:xfrm>
            <a:off x="5229225" y="1075435"/>
            <a:ext cx="280035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We first find </a:t>
            </a:r>
            <a:r>
              <a:rPr lang="en-US" sz="2000" i="1" u="sng" dirty="0">
                <a:solidFill>
                  <a:schemeClr val="bg1"/>
                </a:solidFill>
                <a:latin typeface="Times New Roman" pitchFamily="18" charset="0"/>
              </a:rPr>
              <a:t>E</a:t>
            </a:r>
            <a:r>
              <a:rPr lang="en-US" sz="2000" i="1" baseline="-25000" dirty="0">
                <a:solidFill>
                  <a:schemeClr val="bg1"/>
                </a:solidFill>
                <a:latin typeface="Times New Roman" pitchFamily="18" charset="0"/>
              </a:rPr>
              <a:t>t</a:t>
            </a:r>
            <a:r>
              <a:rPr lang="en-US" sz="2000" baseline="-25000" dirty="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chemeClr val="bg1"/>
                </a:solidFill>
              </a:rPr>
              <a:t> and </a:t>
            </a:r>
            <a:r>
              <a:rPr lang="en-US" sz="2000" i="1" u="sng" dirty="0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2000" i="1" baseline="-25000" dirty="0">
                <a:solidFill>
                  <a:schemeClr val="bg1"/>
                </a:solidFill>
                <a:latin typeface="Times New Roman" pitchFamily="18" charset="0"/>
              </a:rPr>
              <a:t>t</a:t>
            </a:r>
            <a:r>
              <a:rPr lang="en-US" sz="2000" baseline="-25000" dirty="0">
                <a:solidFill>
                  <a:schemeClr val="bg1"/>
                </a:solidFill>
                <a:latin typeface="Times New Roman" pitchFamily="18" charset="0"/>
              </a:rPr>
              <a:t>0</a:t>
            </a:r>
          </a:p>
        </p:txBody>
      </p:sp>
      <p:graphicFrame>
        <p:nvGraphicFramePr>
          <p:cNvPr id="519194" name="Object 26"/>
          <p:cNvGraphicFramePr>
            <a:graphicFrameLocks noChangeAspect="1"/>
          </p:cNvGraphicFramePr>
          <p:nvPr/>
        </p:nvGraphicFramePr>
        <p:xfrm>
          <a:off x="5191125" y="1609725"/>
          <a:ext cx="3001963" cy="541338"/>
        </p:xfrm>
        <a:graphic>
          <a:graphicData uri="http://schemas.openxmlformats.org/presentationml/2006/ole">
            <p:oleObj spid="_x0000_s519194" name="Equation" r:id="rId10" imgW="1409400" imgH="253800" progId="Equation.DSMT4">
              <p:embed/>
            </p:oleObj>
          </a:graphicData>
        </a:graphic>
      </p:graphicFrame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32</a:t>
            </a:fld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3040083" y="4655127"/>
            <a:ext cx="2517569" cy="3443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5" name="Text Box 3"/>
          <p:cNvSpPr txBox="1">
            <a:spLocks noChangeArrowheads="1"/>
          </p:cNvSpPr>
          <p:nvPr/>
        </p:nvSpPr>
        <p:spPr bwMode="auto">
          <a:xfrm>
            <a:off x="2000075" y="0"/>
            <a:ext cx="53117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520209" name="Object 17"/>
          <p:cNvGraphicFramePr>
            <a:graphicFrameLocks noChangeAspect="1"/>
          </p:cNvGraphicFramePr>
          <p:nvPr/>
        </p:nvGraphicFramePr>
        <p:xfrm>
          <a:off x="3881438" y="1239838"/>
          <a:ext cx="2093912" cy="1033462"/>
        </p:xfrm>
        <a:graphic>
          <a:graphicData uri="http://schemas.openxmlformats.org/presentationml/2006/ole">
            <p:oleObj spid="_x0000_s520209" name="Equation" r:id="rId4" imgW="927000" imgH="457200" progId="Equation.DSMT4">
              <p:embed/>
            </p:oleObj>
          </a:graphicData>
        </a:graphic>
      </p:graphicFrame>
      <p:graphicFrame>
        <p:nvGraphicFramePr>
          <p:cNvPr id="520210" name="Object 18"/>
          <p:cNvGraphicFramePr>
            <a:graphicFrameLocks noChangeAspect="1"/>
          </p:cNvGraphicFramePr>
          <p:nvPr/>
        </p:nvGraphicFramePr>
        <p:xfrm>
          <a:off x="2105025" y="3644900"/>
          <a:ext cx="5067300" cy="1204913"/>
        </p:xfrm>
        <a:graphic>
          <a:graphicData uri="http://schemas.openxmlformats.org/presentationml/2006/ole">
            <p:oleObj spid="_x0000_s520210" name="Equation" r:id="rId5" imgW="2616120" imgH="622080" progId="Equation.DSMT4">
              <p:embed/>
            </p:oleObj>
          </a:graphicData>
        </a:graphic>
      </p:graphicFrame>
      <p:graphicFrame>
        <p:nvGraphicFramePr>
          <p:cNvPr id="520212" name="Object 20"/>
          <p:cNvGraphicFramePr>
            <a:graphicFrameLocks noChangeAspect="1"/>
          </p:cNvGraphicFramePr>
          <p:nvPr/>
        </p:nvGraphicFramePr>
        <p:xfrm>
          <a:off x="3606800" y="2590800"/>
          <a:ext cx="2495550" cy="515938"/>
        </p:xfrm>
        <a:graphic>
          <a:graphicData uri="http://schemas.openxmlformats.org/presentationml/2006/ole">
            <p:oleObj spid="_x0000_s520212" name="Equation" r:id="rId6" imgW="1104840" imgH="228600" progId="Equation.DSMT4">
              <p:embed/>
            </p:oleObj>
          </a:graphicData>
        </a:graphic>
      </p:graphicFrame>
      <p:sp>
        <p:nvSpPr>
          <p:cNvPr id="520213" name="Text Box 21"/>
          <p:cNvSpPr txBox="1">
            <a:spLocks noChangeArrowheads="1"/>
          </p:cNvSpPr>
          <p:nvPr/>
        </p:nvSpPr>
        <p:spPr bwMode="auto">
          <a:xfrm>
            <a:off x="1187801" y="890052"/>
            <a:ext cx="257955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Boundary conditions:</a:t>
            </a:r>
          </a:p>
        </p:txBody>
      </p:sp>
      <p:sp>
        <p:nvSpPr>
          <p:cNvPr id="520214" name="Text Box 22"/>
          <p:cNvSpPr txBox="1">
            <a:spLocks noChangeArrowheads="1"/>
          </p:cNvSpPr>
          <p:nvPr/>
        </p:nvSpPr>
        <p:spPr bwMode="auto">
          <a:xfrm>
            <a:off x="3097790" y="2289340"/>
            <a:ext cx="452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520215" name="Object 23"/>
          <p:cNvGraphicFramePr>
            <a:graphicFrameLocks noChangeAspect="1"/>
          </p:cNvGraphicFramePr>
          <p:nvPr/>
        </p:nvGraphicFramePr>
        <p:xfrm>
          <a:off x="2340017" y="5249352"/>
          <a:ext cx="4903932" cy="1389821"/>
        </p:xfrm>
        <a:graphic>
          <a:graphicData uri="http://schemas.openxmlformats.org/presentationml/2006/ole">
            <p:oleObj spid="_x0000_s520215" name="Equation" r:id="rId7" imgW="3047760" imgH="863280" progId="Equation.DSMT4">
              <p:embed/>
            </p:oleObj>
          </a:graphicData>
        </a:graphic>
      </p:graphicFrame>
      <p:sp>
        <p:nvSpPr>
          <p:cNvPr id="520216" name="Text Box 24"/>
          <p:cNvSpPr txBox="1">
            <a:spLocks noChangeArrowheads="1"/>
          </p:cNvSpPr>
          <p:nvPr/>
        </p:nvSpPr>
        <p:spPr bwMode="auto">
          <a:xfrm>
            <a:off x="1197244" y="3301774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520217" name="Text Box 25"/>
          <p:cNvSpPr txBox="1">
            <a:spLocks noChangeArrowheads="1"/>
          </p:cNvSpPr>
          <p:nvPr/>
        </p:nvSpPr>
        <p:spPr bwMode="auto">
          <a:xfrm>
            <a:off x="829067" y="5175167"/>
            <a:ext cx="12842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Therefore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Text Box 2050"/>
          <p:cNvSpPr txBox="1">
            <a:spLocks noChangeArrowheads="1"/>
          </p:cNvSpPr>
          <p:nvPr/>
        </p:nvSpPr>
        <p:spPr bwMode="auto">
          <a:xfrm>
            <a:off x="1612900" y="0"/>
            <a:ext cx="53117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612352" name="Object 2048"/>
          <p:cNvGraphicFramePr>
            <a:graphicFrameLocks noChangeAspect="1"/>
          </p:cNvGraphicFramePr>
          <p:nvPr/>
        </p:nvGraphicFramePr>
        <p:xfrm>
          <a:off x="3094038" y="1252538"/>
          <a:ext cx="2262187" cy="1230312"/>
        </p:xfrm>
        <a:graphic>
          <a:graphicData uri="http://schemas.openxmlformats.org/presentationml/2006/ole">
            <p:oleObj spid="_x0000_s612352" name="Equation" r:id="rId4" imgW="1168200" imgH="634680" progId="Equation.DSMT4">
              <p:embed/>
            </p:oleObj>
          </a:graphicData>
        </a:graphic>
      </p:graphicFrame>
      <p:graphicFrame>
        <p:nvGraphicFramePr>
          <p:cNvPr id="612353" name="Object 2049"/>
          <p:cNvGraphicFramePr>
            <a:graphicFrameLocks noChangeAspect="1"/>
          </p:cNvGraphicFramePr>
          <p:nvPr/>
        </p:nvGraphicFramePr>
        <p:xfrm>
          <a:off x="2013012" y="3081647"/>
          <a:ext cx="4248150" cy="909638"/>
        </p:xfrm>
        <a:graphic>
          <a:graphicData uri="http://schemas.openxmlformats.org/presentationml/2006/ole">
            <p:oleObj spid="_x0000_s612353" name="Equation" r:id="rId5" imgW="1955520" imgH="419040" progId="Equation.DSMT4">
              <p:embed/>
            </p:oleObj>
          </a:graphicData>
        </a:graphic>
      </p:graphicFrame>
      <p:graphicFrame>
        <p:nvGraphicFramePr>
          <p:cNvPr id="612354" name="Object 2050"/>
          <p:cNvGraphicFramePr>
            <a:graphicFrameLocks noChangeAspect="1"/>
          </p:cNvGraphicFramePr>
          <p:nvPr/>
        </p:nvGraphicFramePr>
        <p:xfrm>
          <a:off x="5050463" y="4902575"/>
          <a:ext cx="2903537" cy="1481138"/>
        </p:xfrm>
        <a:graphic>
          <a:graphicData uri="http://schemas.openxmlformats.org/presentationml/2006/ole">
            <p:oleObj spid="_x0000_s612354" name="Equation" r:id="rId6" imgW="1269720" imgH="647640" progId="Equation.DSMT4">
              <p:embed/>
            </p:oleObj>
          </a:graphicData>
        </a:graphic>
      </p:graphicFrame>
      <p:graphicFrame>
        <p:nvGraphicFramePr>
          <p:cNvPr id="612355" name="Object 2051"/>
          <p:cNvGraphicFramePr>
            <a:graphicFrameLocks noChangeAspect="1"/>
          </p:cNvGraphicFramePr>
          <p:nvPr/>
        </p:nvGraphicFramePr>
        <p:xfrm>
          <a:off x="885825" y="5068888"/>
          <a:ext cx="2755900" cy="1312862"/>
        </p:xfrm>
        <a:graphic>
          <a:graphicData uri="http://schemas.openxmlformats.org/presentationml/2006/ole">
            <p:oleObj spid="_x0000_s612355" name="Equation" r:id="rId7" imgW="1358640" imgH="647640" progId="Equation.DSMT4">
              <p:embed/>
            </p:oleObj>
          </a:graphicData>
        </a:graphic>
      </p:graphicFrame>
      <p:sp>
        <p:nvSpPr>
          <p:cNvPr id="534543" name="Text Box 2063"/>
          <p:cNvSpPr txBox="1">
            <a:spLocks noChangeArrowheads="1"/>
          </p:cNvSpPr>
          <p:nvPr/>
        </p:nvSpPr>
        <p:spPr bwMode="auto">
          <a:xfrm>
            <a:off x="639763" y="4573588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11" name="Text Box 2063"/>
          <p:cNvSpPr txBox="1">
            <a:spLocks noChangeArrowheads="1"/>
          </p:cNvSpPr>
          <p:nvPr/>
        </p:nvSpPr>
        <p:spPr bwMode="auto">
          <a:xfrm>
            <a:off x="4212239" y="4607235"/>
            <a:ext cx="41229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or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Text Box 2"/>
          <p:cNvSpPr txBox="1">
            <a:spLocks noChangeArrowheads="1"/>
          </p:cNvSpPr>
          <p:nvPr/>
        </p:nvSpPr>
        <p:spPr bwMode="auto">
          <a:xfrm>
            <a:off x="1744663" y="0"/>
            <a:ext cx="56562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pSp>
        <p:nvGrpSpPr>
          <p:cNvPr id="522270" name="Group 30"/>
          <p:cNvGrpSpPr>
            <a:grpSpLocks/>
          </p:cNvGrpSpPr>
          <p:nvPr/>
        </p:nvGrpSpPr>
        <p:grpSpPr bwMode="auto">
          <a:xfrm>
            <a:off x="774700" y="1228725"/>
            <a:ext cx="1997075" cy="1905000"/>
            <a:chOff x="488" y="774"/>
            <a:chExt cx="1258" cy="1200"/>
          </a:xfrm>
        </p:grpSpPr>
        <p:sp>
          <p:nvSpPr>
            <p:cNvPr id="522246" name="Oval 6"/>
            <p:cNvSpPr>
              <a:spLocks noChangeArrowheads="1"/>
            </p:cNvSpPr>
            <p:nvPr/>
          </p:nvSpPr>
          <p:spPr bwMode="auto">
            <a:xfrm>
              <a:off x="488" y="774"/>
              <a:ext cx="1121" cy="1114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247" name="Oval 7"/>
            <p:cNvSpPr>
              <a:spLocks noChangeArrowheads="1"/>
            </p:cNvSpPr>
            <p:nvPr/>
          </p:nvSpPr>
          <p:spPr bwMode="auto">
            <a:xfrm>
              <a:off x="823" y="1112"/>
              <a:ext cx="446" cy="446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251" name="Text Box 11"/>
            <p:cNvSpPr txBox="1">
              <a:spLocks noChangeArrowheads="1"/>
            </p:cNvSpPr>
            <p:nvPr/>
          </p:nvSpPr>
          <p:spPr bwMode="auto">
            <a:xfrm>
              <a:off x="1410" y="1724"/>
              <a:ext cx="3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u="sng">
                  <a:solidFill>
                    <a:schemeClr val="hlink"/>
                  </a:solidFill>
                  <a:latin typeface="Times New Roman" pitchFamily="18" charset="0"/>
                  <a:sym typeface="Symbol" pitchFamily="18" charset="2"/>
                </a:rPr>
                <a:t>E</a:t>
              </a:r>
              <a:endParaRPr lang="en-US" sz="2000" u="sng" baseline="-25000">
                <a:solidFill>
                  <a:schemeClr val="hlink"/>
                </a:solidFill>
              </a:endParaRPr>
            </a:p>
          </p:txBody>
        </p:sp>
        <p:sp>
          <p:nvSpPr>
            <p:cNvPr id="522253" name="Line 13"/>
            <p:cNvSpPr>
              <a:spLocks noChangeShapeType="1"/>
            </p:cNvSpPr>
            <p:nvPr/>
          </p:nvSpPr>
          <p:spPr bwMode="auto">
            <a:xfrm>
              <a:off x="1292" y="1365"/>
              <a:ext cx="284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254" name="Line 14"/>
            <p:cNvSpPr>
              <a:spLocks noChangeShapeType="1"/>
            </p:cNvSpPr>
            <p:nvPr/>
          </p:nvSpPr>
          <p:spPr bwMode="auto">
            <a:xfrm flipH="1">
              <a:off x="505" y="1345"/>
              <a:ext cx="269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255" name="Line 15"/>
            <p:cNvSpPr>
              <a:spLocks noChangeShapeType="1"/>
            </p:cNvSpPr>
            <p:nvPr/>
          </p:nvSpPr>
          <p:spPr bwMode="auto">
            <a:xfrm flipV="1">
              <a:off x="1046" y="828"/>
              <a:ext cx="0" cy="25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257" name="Line 17"/>
            <p:cNvSpPr>
              <a:spLocks noChangeShapeType="1"/>
            </p:cNvSpPr>
            <p:nvPr/>
          </p:nvSpPr>
          <p:spPr bwMode="auto">
            <a:xfrm>
              <a:off x="1062" y="1586"/>
              <a:ext cx="0" cy="27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260" name="Line 20"/>
            <p:cNvSpPr>
              <a:spLocks noChangeShapeType="1"/>
            </p:cNvSpPr>
            <p:nvPr/>
          </p:nvSpPr>
          <p:spPr bwMode="auto">
            <a:xfrm rot="2450105">
              <a:off x="1195" y="1616"/>
              <a:ext cx="284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261" name="Line 21"/>
            <p:cNvSpPr>
              <a:spLocks noChangeShapeType="1"/>
            </p:cNvSpPr>
            <p:nvPr/>
          </p:nvSpPr>
          <p:spPr bwMode="auto">
            <a:xfrm rot="2450105" flipH="1">
              <a:off x="615" y="1082"/>
              <a:ext cx="269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262" name="Line 22"/>
            <p:cNvSpPr>
              <a:spLocks noChangeShapeType="1"/>
            </p:cNvSpPr>
            <p:nvPr/>
          </p:nvSpPr>
          <p:spPr bwMode="auto">
            <a:xfrm rot="2450105" flipV="1">
              <a:off x="1312" y="925"/>
              <a:ext cx="0" cy="25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263" name="Line 23"/>
            <p:cNvSpPr>
              <a:spLocks noChangeShapeType="1"/>
            </p:cNvSpPr>
            <p:nvPr/>
          </p:nvSpPr>
          <p:spPr bwMode="auto">
            <a:xfrm rot="2450105">
              <a:off x="821" y="1506"/>
              <a:ext cx="0" cy="27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613376" name="Object 0"/>
          <p:cNvGraphicFramePr>
            <a:graphicFrameLocks noChangeAspect="1"/>
          </p:cNvGraphicFramePr>
          <p:nvPr/>
        </p:nvGraphicFramePr>
        <p:xfrm>
          <a:off x="3111500" y="1214438"/>
          <a:ext cx="3400425" cy="1868487"/>
        </p:xfrm>
        <a:graphic>
          <a:graphicData uri="http://schemas.openxmlformats.org/presentationml/2006/ole">
            <p:oleObj spid="_x0000_s613376" name="Equation" r:id="rId4" imgW="1663560" imgH="914400" progId="Equation.DSMT4">
              <p:embed/>
            </p:oleObj>
          </a:graphicData>
        </a:graphic>
      </p:graphicFrame>
      <p:graphicFrame>
        <p:nvGraphicFramePr>
          <p:cNvPr id="613377" name="Object 1"/>
          <p:cNvGraphicFramePr>
            <a:graphicFrameLocks noChangeAspect="1"/>
          </p:cNvGraphicFramePr>
          <p:nvPr/>
        </p:nvGraphicFramePr>
        <p:xfrm>
          <a:off x="2386013" y="3987800"/>
          <a:ext cx="3181350" cy="2709863"/>
        </p:xfrm>
        <a:graphic>
          <a:graphicData uri="http://schemas.openxmlformats.org/presentationml/2006/ole">
            <p:oleObj spid="_x0000_s613377" name="Equation" r:id="rId5" imgW="1485720" imgH="1320480" progId="Equation.DSMT4">
              <p:embed/>
            </p:oleObj>
          </a:graphicData>
        </a:graphic>
      </p:graphicFrame>
      <p:sp>
        <p:nvSpPr>
          <p:cNvPr id="522269" name="Text Box 29"/>
          <p:cNvSpPr txBox="1">
            <a:spLocks noChangeArrowheads="1"/>
          </p:cNvSpPr>
          <p:nvPr/>
        </p:nvSpPr>
        <p:spPr bwMode="auto">
          <a:xfrm>
            <a:off x="6115050" y="4324350"/>
            <a:ext cx="2636839" cy="707886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This result is valid at </a:t>
            </a:r>
            <a:r>
              <a:rPr lang="en-US" sz="2000" u="sng" dirty="0">
                <a:solidFill>
                  <a:schemeClr val="bg1"/>
                </a:solidFill>
              </a:rPr>
              <a:t>any</a:t>
            </a:r>
            <a:r>
              <a:rPr lang="en-US" sz="2000" dirty="0">
                <a:solidFill>
                  <a:schemeClr val="bg1"/>
                </a:solidFill>
              </a:rPr>
              <a:t> frequency.</a:t>
            </a:r>
          </a:p>
        </p:txBody>
      </p:sp>
      <p:sp>
        <p:nvSpPr>
          <p:cNvPr id="522271" name="Text Box 31"/>
          <p:cNvSpPr txBox="1">
            <a:spLocks noChangeArrowheads="1"/>
          </p:cNvSpPr>
          <p:nvPr/>
        </p:nvSpPr>
        <p:spPr bwMode="auto">
          <a:xfrm>
            <a:off x="327025" y="3478213"/>
            <a:ext cx="5086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The three-dimensional fields are then as follows:</a:t>
            </a:r>
          </a:p>
        </p:txBody>
      </p:sp>
      <p:graphicFrame>
        <p:nvGraphicFramePr>
          <p:cNvPr id="613378" name="Object 2"/>
          <p:cNvGraphicFramePr>
            <a:graphicFrameLocks noChangeAspect="1"/>
          </p:cNvGraphicFramePr>
          <p:nvPr/>
        </p:nvGraphicFramePr>
        <p:xfrm>
          <a:off x="5678838" y="2280061"/>
          <a:ext cx="900092" cy="777567"/>
        </p:xfrm>
        <a:graphic>
          <a:graphicData uri="http://schemas.openxmlformats.org/presentationml/2006/ole">
            <p:oleObj spid="_x0000_s613378" name="Equation" r:id="rId6" imgW="558720" imgH="482400" progId="Equation.DSMT4">
              <p:embed/>
            </p:oleObj>
          </a:graphicData>
        </a:graphic>
      </p:graphicFrame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35</a:t>
            </a:fld>
            <a:endParaRPr lang="en-US" dirty="0"/>
          </a:p>
        </p:txBody>
      </p:sp>
      <p:graphicFrame>
        <p:nvGraphicFramePr>
          <p:cNvPr id="613379" name="Object 3"/>
          <p:cNvGraphicFramePr>
            <a:graphicFrameLocks noChangeAspect="1"/>
          </p:cNvGraphicFramePr>
          <p:nvPr/>
        </p:nvGraphicFramePr>
        <p:xfrm>
          <a:off x="6838476" y="5264438"/>
          <a:ext cx="1165225" cy="430213"/>
        </p:xfrm>
        <a:graphic>
          <a:graphicData uri="http://schemas.openxmlformats.org/presentationml/2006/ole">
            <p:oleObj spid="_x0000_s613379" name="Equation" r:id="rId7" imgW="72360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84" name="Rectangle 20"/>
          <p:cNvSpPr>
            <a:spLocks noChangeArrowheads="1"/>
          </p:cNvSpPr>
          <p:nvPr/>
        </p:nvSpPr>
        <p:spPr bwMode="auto">
          <a:xfrm>
            <a:off x="4183063" y="5170488"/>
            <a:ext cx="3921125" cy="1255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3267" name="Text Box 3"/>
          <p:cNvSpPr txBox="1">
            <a:spLocks noChangeArrowheads="1"/>
          </p:cNvSpPr>
          <p:nvPr/>
        </p:nvSpPr>
        <p:spPr bwMode="auto">
          <a:xfrm>
            <a:off x="2084388" y="0"/>
            <a:ext cx="47942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614400" name="Object 0"/>
          <p:cNvGraphicFramePr>
            <a:graphicFrameLocks noChangeAspect="1"/>
          </p:cNvGraphicFramePr>
          <p:nvPr/>
        </p:nvGraphicFramePr>
        <p:xfrm>
          <a:off x="4667848" y="2595818"/>
          <a:ext cx="3181741" cy="1748840"/>
        </p:xfrm>
        <a:graphic>
          <a:graphicData uri="http://schemas.openxmlformats.org/presentationml/2006/ole">
            <p:oleObj spid="_x0000_s614400" name="Equation" r:id="rId4" imgW="1663560" imgH="914400" progId="Equation.DSMT4">
              <p:embed/>
            </p:oleObj>
          </a:graphicData>
        </a:graphic>
      </p:graphicFrame>
      <p:graphicFrame>
        <p:nvGraphicFramePr>
          <p:cNvPr id="614401" name="Object 1"/>
          <p:cNvGraphicFramePr>
            <a:graphicFrameLocks noChangeAspect="1"/>
          </p:cNvGraphicFramePr>
          <p:nvPr/>
        </p:nvGraphicFramePr>
        <p:xfrm>
          <a:off x="4487863" y="5291138"/>
          <a:ext cx="3392487" cy="1049337"/>
        </p:xfrm>
        <a:graphic>
          <a:graphicData uri="http://schemas.openxmlformats.org/presentationml/2006/ole">
            <p:oleObj spid="_x0000_s614401" name="Equation" r:id="rId5" imgW="1396800" imgH="431640" progId="Equation.DSMT4">
              <p:embed/>
            </p:oleObj>
          </a:graphicData>
        </a:graphic>
      </p:graphicFrame>
      <p:graphicFrame>
        <p:nvGraphicFramePr>
          <p:cNvPr id="614402" name="Object 2"/>
          <p:cNvGraphicFramePr>
            <a:graphicFrameLocks noChangeAspect="1"/>
          </p:cNvGraphicFramePr>
          <p:nvPr/>
        </p:nvGraphicFramePr>
        <p:xfrm>
          <a:off x="1431925" y="5384800"/>
          <a:ext cx="1155700" cy="863600"/>
        </p:xfrm>
        <a:graphic>
          <a:graphicData uri="http://schemas.openxmlformats.org/presentationml/2006/ole">
            <p:oleObj spid="_x0000_s614402" name="Equation" r:id="rId6" imgW="558720" imgH="419040" progId="Equation.DSMT4">
              <p:embed/>
            </p:oleObj>
          </a:graphicData>
        </a:graphic>
      </p:graphicFrame>
      <p:graphicFrame>
        <p:nvGraphicFramePr>
          <p:cNvPr id="614403" name="Object 3"/>
          <p:cNvGraphicFramePr>
            <a:graphicFrameLocks noChangeAspect="1"/>
          </p:cNvGraphicFramePr>
          <p:nvPr/>
        </p:nvGraphicFramePr>
        <p:xfrm>
          <a:off x="5105174" y="1774640"/>
          <a:ext cx="1882775" cy="587375"/>
        </p:xfrm>
        <a:graphic>
          <a:graphicData uri="http://schemas.openxmlformats.org/presentationml/2006/ole">
            <p:oleObj spid="_x0000_s614403" name="Equation" r:id="rId7" imgW="774360" imgH="241200" progId="Equation.DSMT4">
              <p:embed/>
            </p:oleObj>
          </a:graphicData>
        </a:graphic>
      </p:graphicFrame>
      <p:grpSp>
        <p:nvGrpSpPr>
          <p:cNvPr id="523331" name="Group 67"/>
          <p:cNvGrpSpPr>
            <a:grpSpLocks/>
          </p:cNvGrpSpPr>
          <p:nvPr/>
        </p:nvGrpSpPr>
        <p:grpSpPr bwMode="auto">
          <a:xfrm>
            <a:off x="442913" y="804863"/>
            <a:ext cx="2794000" cy="3259137"/>
            <a:chOff x="279" y="507"/>
            <a:chExt cx="1760" cy="2053"/>
          </a:xfrm>
        </p:grpSpPr>
        <p:sp>
          <p:nvSpPr>
            <p:cNvPr id="523286" name="Oval 22"/>
            <p:cNvSpPr>
              <a:spLocks noChangeArrowheads="1"/>
            </p:cNvSpPr>
            <p:nvPr/>
          </p:nvSpPr>
          <p:spPr bwMode="auto">
            <a:xfrm>
              <a:off x="279" y="1191"/>
              <a:ext cx="1121" cy="1114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87" name="Oval 23"/>
            <p:cNvSpPr>
              <a:spLocks noChangeArrowheads="1"/>
            </p:cNvSpPr>
            <p:nvPr/>
          </p:nvSpPr>
          <p:spPr bwMode="auto">
            <a:xfrm>
              <a:off x="614" y="1529"/>
              <a:ext cx="446" cy="446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88" name="Text Box 24"/>
            <p:cNvSpPr txBox="1">
              <a:spLocks noChangeArrowheads="1"/>
            </p:cNvSpPr>
            <p:nvPr/>
          </p:nvSpPr>
          <p:spPr bwMode="auto">
            <a:xfrm>
              <a:off x="1201" y="2141"/>
              <a:ext cx="3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u="sng">
                  <a:solidFill>
                    <a:schemeClr val="hlink"/>
                  </a:solidFill>
                  <a:latin typeface="Times New Roman" pitchFamily="18" charset="0"/>
                  <a:sym typeface="Symbol" pitchFamily="18" charset="2"/>
                </a:rPr>
                <a:t>E</a:t>
              </a:r>
              <a:endParaRPr lang="en-US" sz="2000" u="sng" baseline="-25000">
                <a:solidFill>
                  <a:schemeClr val="hlink"/>
                </a:solidFill>
              </a:endParaRPr>
            </a:p>
          </p:txBody>
        </p:sp>
        <p:sp>
          <p:nvSpPr>
            <p:cNvPr id="523289" name="Line 25"/>
            <p:cNvSpPr>
              <a:spLocks noChangeShapeType="1"/>
            </p:cNvSpPr>
            <p:nvPr/>
          </p:nvSpPr>
          <p:spPr bwMode="auto">
            <a:xfrm>
              <a:off x="1083" y="1758"/>
              <a:ext cx="284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3290" name="Line 26"/>
            <p:cNvSpPr>
              <a:spLocks noChangeShapeType="1"/>
            </p:cNvSpPr>
            <p:nvPr/>
          </p:nvSpPr>
          <p:spPr bwMode="auto">
            <a:xfrm flipH="1">
              <a:off x="296" y="1762"/>
              <a:ext cx="269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3291" name="Line 27"/>
            <p:cNvSpPr>
              <a:spLocks noChangeShapeType="1"/>
            </p:cNvSpPr>
            <p:nvPr/>
          </p:nvSpPr>
          <p:spPr bwMode="auto">
            <a:xfrm flipV="1">
              <a:off x="862" y="1220"/>
              <a:ext cx="0" cy="27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3292" name="Line 28"/>
            <p:cNvSpPr>
              <a:spLocks noChangeShapeType="1"/>
            </p:cNvSpPr>
            <p:nvPr/>
          </p:nvSpPr>
          <p:spPr bwMode="auto">
            <a:xfrm>
              <a:off x="853" y="2003"/>
              <a:ext cx="0" cy="27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3293" name="Line 29"/>
            <p:cNvSpPr>
              <a:spLocks noChangeShapeType="1"/>
            </p:cNvSpPr>
            <p:nvPr/>
          </p:nvSpPr>
          <p:spPr bwMode="auto">
            <a:xfrm rot="2450105" flipV="1">
              <a:off x="997" y="2002"/>
              <a:ext cx="261" cy="2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3294" name="Line 30"/>
            <p:cNvSpPr>
              <a:spLocks noChangeShapeType="1"/>
            </p:cNvSpPr>
            <p:nvPr/>
          </p:nvSpPr>
          <p:spPr bwMode="auto">
            <a:xfrm rot="2450105" flipH="1">
              <a:off x="406" y="1499"/>
              <a:ext cx="269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3295" name="Line 31"/>
            <p:cNvSpPr>
              <a:spLocks noChangeShapeType="1"/>
            </p:cNvSpPr>
            <p:nvPr/>
          </p:nvSpPr>
          <p:spPr bwMode="auto">
            <a:xfrm rot="2450105" flipH="1" flipV="1">
              <a:off x="1108" y="1314"/>
              <a:ext cx="5" cy="28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3296" name="Line 32"/>
            <p:cNvSpPr>
              <a:spLocks noChangeShapeType="1"/>
            </p:cNvSpPr>
            <p:nvPr/>
          </p:nvSpPr>
          <p:spPr bwMode="auto">
            <a:xfrm rot="2450105" flipH="1">
              <a:off x="561" y="1901"/>
              <a:ext cx="41" cy="26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3301" name="Oval 37"/>
            <p:cNvSpPr>
              <a:spLocks noChangeArrowheads="1"/>
            </p:cNvSpPr>
            <p:nvPr/>
          </p:nvSpPr>
          <p:spPr bwMode="auto">
            <a:xfrm>
              <a:off x="1037" y="1586"/>
              <a:ext cx="134" cy="1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00" name="Oval 36"/>
            <p:cNvSpPr>
              <a:spLocks noChangeArrowheads="1"/>
            </p:cNvSpPr>
            <p:nvPr/>
          </p:nvSpPr>
          <p:spPr bwMode="auto">
            <a:xfrm>
              <a:off x="1078" y="1620"/>
              <a:ext cx="56" cy="5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04" name="Oval 40"/>
            <p:cNvSpPr>
              <a:spLocks noChangeArrowheads="1"/>
            </p:cNvSpPr>
            <p:nvPr/>
          </p:nvSpPr>
          <p:spPr bwMode="auto">
            <a:xfrm>
              <a:off x="1041" y="1790"/>
              <a:ext cx="134" cy="1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05" name="Oval 41"/>
            <p:cNvSpPr>
              <a:spLocks noChangeArrowheads="1"/>
            </p:cNvSpPr>
            <p:nvPr/>
          </p:nvSpPr>
          <p:spPr bwMode="auto">
            <a:xfrm>
              <a:off x="1082" y="1824"/>
              <a:ext cx="56" cy="5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07" name="Oval 43"/>
            <p:cNvSpPr>
              <a:spLocks noChangeArrowheads="1"/>
            </p:cNvSpPr>
            <p:nvPr/>
          </p:nvSpPr>
          <p:spPr bwMode="auto">
            <a:xfrm>
              <a:off x="903" y="1952"/>
              <a:ext cx="134" cy="1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08" name="Oval 44"/>
            <p:cNvSpPr>
              <a:spLocks noChangeArrowheads="1"/>
            </p:cNvSpPr>
            <p:nvPr/>
          </p:nvSpPr>
          <p:spPr bwMode="auto">
            <a:xfrm>
              <a:off x="944" y="1986"/>
              <a:ext cx="56" cy="5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10" name="Oval 46"/>
            <p:cNvSpPr>
              <a:spLocks noChangeArrowheads="1"/>
            </p:cNvSpPr>
            <p:nvPr/>
          </p:nvSpPr>
          <p:spPr bwMode="auto">
            <a:xfrm>
              <a:off x="673" y="1972"/>
              <a:ext cx="134" cy="1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11" name="Oval 47"/>
            <p:cNvSpPr>
              <a:spLocks noChangeArrowheads="1"/>
            </p:cNvSpPr>
            <p:nvPr/>
          </p:nvSpPr>
          <p:spPr bwMode="auto">
            <a:xfrm>
              <a:off x="714" y="2006"/>
              <a:ext cx="56" cy="5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13" name="Oval 49"/>
            <p:cNvSpPr>
              <a:spLocks noChangeArrowheads="1"/>
            </p:cNvSpPr>
            <p:nvPr/>
          </p:nvSpPr>
          <p:spPr bwMode="auto">
            <a:xfrm>
              <a:off x="511" y="1818"/>
              <a:ext cx="134" cy="1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14" name="Oval 50"/>
            <p:cNvSpPr>
              <a:spLocks noChangeArrowheads="1"/>
            </p:cNvSpPr>
            <p:nvPr/>
          </p:nvSpPr>
          <p:spPr bwMode="auto">
            <a:xfrm>
              <a:off x="552" y="1852"/>
              <a:ext cx="56" cy="5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16" name="Oval 52"/>
            <p:cNvSpPr>
              <a:spLocks noChangeArrowheads="1"/>
            </p:cNvSpPr>
            <p:nvPr/>
          </p:nvSpPr>
          <p:spPr bwMode="auto">
            <a:xfrm>
              <a:off x="490" y="1597"/>
              <a:ext cx="134" cy="1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17" name="Oval 53"/>
            <p:cNvSpPr>
              <a:spLocks noChangeArrowheads="1"/>
            </p:cNvSpPr>
            <p:nvPr/>
          </p:nvSpPr>
          <p:spPr bwMode="auto">
            <a:xfrm>
              <a:off x="531" y="1631"/>
              <a:ext cx="56" cy="5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19" name="Oval 55"/>
            <p:cNvSpPr>
              <a:spLocks noChangeArrowheads="1"/>
            </p:cNvSpPr>
            <p:nvPr/>
          </p:nvSpPr>
          <p:spPr bwMode="auto">
            <a:xfrm>
              <a:off x="653" y="1417"/>
              <a:ext cx="134" cy="1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20" name="Oval 56"/>
            <p:cNvSpPr>
              <a:spLocks noChangeArrowheads="1"/>
            </p:cNvSpPr>
            <p:nvPr/>
          </p:nvSpPr>
          <p:spPr bwMode="auto">
            <a:xfrm>
              <a:off x="694" y="1451"/>
              <a:ext cx="56" cy="5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22" name="Oval 58"/>
            <p:cNvSpPr>
              <a:spLocks noChangeArrowheads="1"/>
            </p:cNvSpPr>
            <p:nvPr/>
          </p:nvSpPr>
          <p:spPr bwMode="auto">
            <a:xfrm>
              <a:off x="900" y="1411"/>
              <a:ext cx="134" cy="1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23" name="Oval 59"/>
            <p:cNvSpPr>
              <a:spLocks noChangeArrowheads="1"/>
            </p:cNvSpPr>
            <p:nvPr/>
          </p:nvSpPr>
          <p:spPr bwMode="auto">
            <a:xfrm>
              <a:off x="941" y="1445"/>
              <a:ext cx="56" cy="5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24" name="Line 60"/>
            <p:cNvSpPr>
              <a:spLocks noChangeShapeType="1"/>
            </p:cNvSpPr>
            <p:nvPr/>
          </p:nvSpPr>
          <p:spPr bwMode="auto">
            <a:xfrm>
              <a:off x="1544" y="1753"/>
              <a:ext cx="23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3325" name="Text Box 61"/>
            <p:cNvSpPr txBox="1">
              <a:spLocks noChangeArrowheads="1"/>
            </p:cNvSpPr>
            <p:nvPr/>
          </p:nvSpPr>
          <p:spPr bwMode="auto">
            <a:xfrm>
              <a:off x="1852" y="1615"/>
              <a:ext cx="18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23326" name="Text Box 62"/>
            <p:cNvSpPr txBox="1">
              <a:spLocks noChangeArrowheads="1"/>
            </p:cNvSpPr>
            <p:nvPr/>
          </p:nvSpPr>
          <p:spPr bwMode="auto">
            <a:xfrm>
              <a:off x="772" y="507"/>
              <a:ext cx="18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523327" name="Line 63"/>
            <p:cNvSpPr>
              <a:spLocks noChangeShapeType="1"/>
            </p:cNvSpPr>
            <p:nvPr/>
          </p:nvSpPr>
          <p:spPr bwMode="auto">
            <a:xfrm flipV="1">
              <a:off x="851" y="784"/>
              <a:ext cx="0" cy="25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3328" name="Text Box 64"/>
            <p:cNvSpPr txBox="1">
              <a:spLocks noChangeArrowheads="1"/>
            </p:cNvSpPr>
            <p:nvPr/>
          </p:nvSpPr>
          <p:spPr bwMode="auto">
            <a:xfrm>
              <a:off x="344" y="2272"/>
              <a:ext cx="25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u="sng">
                  <a:solidFill>
                    <a:schemeClr val="bg1"/>
                  </a:solidFill>
                  <a:latin typeface="Times New Roman" pitchFamily="18" charset="0"/>
                </a:rPr>
                <a:t>J</a:t>
              </a:r>
              <a:r>
                <a:rPr lang="en-US" sz="2400" i="1" baseline="-25000">
                  <a:solidFill>
                    <a:schemeClr val="bg1"/>
                  </a:solidFill>
                  <a:latin typeface="Times New Roman" pitchFamily="18" charset="0"/>
                </a:rPr>
                <a:t>s</a:t>
              </a:r>
            </a:p>
          </p:txBody>
        </p:sp>
      </p:grpSp>
      <p:sp>
        <p:nvSpPr>
          <p:cNvPr id="523332" name="Text Box 68"/>
          <p:cNvSpPr txBox="1">
            <a:spLocks noChangeArrowheads="1"/>
          </p:cNvSpPr>
          <p:nvPr/>
        </p:nvSpPr>
        <p:spPr bwMode="auto">
          <a:xfrm>
            <a:off x="3321772" y="944356"/>
            <a:ext cx="4373438" cy="40011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/>
                </a:solidFill>
              </a:rPr>
              <a:t>Find the characteristic impedance.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523333" name="AutoShape 69"/>
          <p:cNvSpPr>
            <a:spLocks noChangeArrowheads="1"/>
          </p:cNvSpPr>
          <p:nvPr/>
        </p:nvSpPr>
        <p:spPr bwMode="auto">
          <a:xfrm>
            <a:off x="3048000" y="5664200"/>
            <a:ext cx="622300" cy="317500"/>
          </a:xfrm>
          <a:prstGeom prst="rightArrow">
            <a:avLst>
              <a:gd name="adj1" fmla="val 50000"/>
              <a:gd name="adj2" fmla="val 4900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36</a:t>
            </a:fld>
            <a:endParaRPr lang="en-US" dirty="0"/>
          </a:p>
        </p:txBody>
      </p:sp>
      <p:graphicFrame>
        <p:nvGraphicFramePr>
          <p:cNvPr id="614404" name="Object 4"/>
          <p:cNvGraphicFramePr>
            <a:graphicFrameLocks noChangeAspect="1"/>
          </p:cNvGraphicFramePr>
          <p:nvPr/>
        </p:nvGraphicFramePr>
        <p:xfrm>
          <a:off x="3279672" y="3977821"/>
          <a:ext cx="900112" cy="777875"/>
        </p:xfrm>
        <a:graphic>
          <a:graphicData uri="http://schemas.openxmlformats.org/presentationml/2006/ole">
            <p:oleObj spid="_x0000_s614404" name="Equation" r:id="rId8" imgW="55872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97" name="AutoShape 49"/>
          <p:cNvSpPr>
            <a:spLocks noChangeArrowheads="1"/>
          </p:cNvSpPr>
          <p:nvPr/>
        </p:nvSpPr>
        <p:spPr bwMode="auto">
          <a:xfrm>
            <a:off x="4573031" y="2480630"/>
            <a:ext cx="2435225" cy="9858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0851" name="Text Box 3"/>
          <p:cNvSpPr txBox="1">
            <a:spLocks noChangeArrowheads="1"/>
          </p:cNvSpPr>
          <p:nvPr/>
        </p:nvSpPr>
        <p:spPr bwMode="auto">
          <a:xfrm>
            <a:off x="2067438" y="0"/>
            <a:ext cx="47942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590853" name="Object 5"/>
          <p:cNvGraphicFramePr>
            <a:graphicFrameLocks noChangeAspect="1"/>
          </p:cNvGraphicFramePr>
          <p:nvPr/>
        </p:nvGraphicFramePr>
        <p:xfrm>
          <a:off x="4776231" y="2531430"/>
          <a:ext cx="1965325" cy="879475"/>
        </p:xfrm>
        <a:graphic>
          <a:graphicData uri="http://schemas.openxmlformats.org/presentationml/2006/ole">
            <p:oleObj spid="_x0000_s590853" name="Equation" r:id="rId4" imgW="965160" imgH="431640" progId="Equation.DSMT4">
              <p:embed/>
            </p:oleObj>
          </a:graphicData>
        </a:graphic>
      </p:graphicFrame>
      <p:graphicFrame>
        <p:nvGraphicFramePr>
          <p:cNvPr id="590889" name="Object 41"/>
          <p:cNvGraphicFramePr>
            <a:graphicFrameLocks noChangeAspect="1"/>
          </p:cNvGraphicFramePr>
          <p:nvPr/>
        </p:nvGraphicFramePr>
        <p:xfrm>
          <a:off x="1799669" y="1750380"/>
          <a:ext cx="1858962" cy="581025"/>
        </p:xfrm>
        <a:graphic>
          <a:graphicData uri="http://schemas.openxmlformats.org/presentationml/2006/ole">
            <p:oleObj spid="_x0000_s590889" name="Equation" r:id="rId5" imgW="812520" imgH="253800" progId="Equation.DSMT4">
              <p:embed/>
            </p:oleObj>
          </a:graphicData>
        </a:graphic>
      </p:graphicFrame>
      <p:graphicFrame>
        <p:nvGraphicFramePr>
          <p:cNvPr id="590890" name="Object 42"/>
          <p:cNvGraphicFramePr>
            <a:graphicFrameLocks noChangeAspect="1"/>
          </p:cNvGraphicFramePr>
          <p:nvPr/>
        </p:nvGraphicFramePr>
        <p:xfrm>
          <a:off x="1998106" y="2434593"/>
          <a:ext cx="1335088" cy="1016000"/>
        </p:xfrm>
        <a:graphic>
          <a:graphicData uri="http://schemas.openxmlformats.org/presentationml/2006/ole">
            <p:oleObj spid="_x0000_s590890" name="Equation" r:id="rId6" imgW="583920" imgH="444240" progId="Equation.DSMT4">
              <p:embed/>
            </p:oleObj>
          </a:graphicData>
        </a:graphic>
      </p:graphicFrame>
      <p:graphicFrame>
        <p:nvGraphicFramePr>
          <p:cNvPr id="590892" name="Object 44"/>
          <p:cNvGraphicFramePr>
            <a:graphicFrameLocks noChangeAspect="1"/>
          </p:cNvGraphicFramePr>
          <p:nvPr/>
        </p:nvGraphicFramePr>
        <p:xfrm>
          <a:off x="2833688" y="4586288"/>
          <a:ext cx="3152775" cy="2038350"/>
        </p:xfrm>
        <a:graphic>
          <a:graphicData uri="http://schemas.openxmlformats.org/presentationml/2006/ole">
            <p:oleObj spid="_x0000_s590892" name="Equation" r:id="rId7" imgW="1650960" imgH="1066680" progId="Equation.DSMT4">
              <p:embed/>
            </p:oleObj>
          </a:graphicData>
        </a:graphic>
      </p:graphicFrame>
      <p:sp>
        <p:nvSpPr>
          <p:cNvPr id="590894" name="Text Box 46"/>
          <p:cNvSpPr txBox="1">
            <a:spLocks noChangeArrowheads="1"/>
          </p:cNvSpPr>
          <p:nvPr/>
        </p:nvSpPr>
        <p:spPr bwMode="auto">
          <a:xfrm>
            <a:off x="3779281" y="1866268"/>
            <a:ext cx="179546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(assume </a:t>
            </a:r>
            <a:r>
              <a:rPr lang="en-US" i="1" dirty="0">
                <a:solidFill>
                  <a:schemeClr val="bg2"/>
                </a:solidFill>
                <a:latin typeface="+mn-lt"/>
                <a:sym typeface="Symbol" pitchFamily="18" charset="2"/>
              </a:rPr>
              <a:t>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=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i="1" dirty="0">
                <a:solidFill>
                  <a:schemeClr val="bg2"/>
                </a:solidFill>
                <a:latin typeface="+mn-lt"/>
                <a:sym typeface="Symbol" pitchFamily="18" charset="2"/>
              </a:rPr>
              <a:t></a:t>
            </a:r>
            <a:r>
              <a:rPr lang="en-US" baseline="-25000" dirty="0">
                <a:solidFill>
                  <a:schemeClr val="bg2"/>
                </a:solidFill>
                <a:latin typeface="+mn-lt"/>
                <a:sym typeface="Symbol" pitchFamily="18" charset="2"/>
              </a:rPr>
              <a:t>0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590895" name="Text Box 47"/>
          <p:cNvSpPr txBox="1">
            <a:spLocks noChangeArrowheads="1"/>
          </p:cNvSpPr>
          <p:nvPr/>
        </p:nvSpPr>
        <p:spPr bwMode="auto">
          <a:xfrm>
            <a:off x="484538" y="4037012"/>
            <a:ext cx="734367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Solve for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L</a:t>
            </a:r>
            <a:r>
              <a:rPr lang="en-US" sz="2000" dirty="0" smtClean="0">
                <a:solidFill>
                  <a:schemeClr val="bg1"/>
                </a:solidFill>
              </a:rPr>
              <a:t> and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C </a:t>
            </a:r>
            <a:r>
              <a:rPr lang="en-US" sz="2000" dirty="0" smtClean="0">
                <a:solidFill>
                  <a:schemeClr val="bg1"/>
                </a:solidFill>
                <a:cs typeface="Arial" pitchFamily="34" charset="0"/>
              </a:rPr>
              <a:t>(multiply and divide the above two equations)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13" name="Text Box 68"/>
          <p:cNvSpPr txBox="1">
            <a:spLocks noChangeArrowheads="1"/>
          </p:cNvSpPr>
          <p:nvPr/>
        </p:nvSpPr>
        <p:spPr bwMode="auto">
          <a:xfrm>
            <a:off x="2644879" y="968105"/>
            <a:ext cx="3494664" cy="40011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/>
                </a:solidFill>
              </a:rPr>
              <a:t>Find (</a:t>
            </a:r>
            <a:r>
              <a:rPr lang="en-US" sz="2000" i="1" dirty="0" smtClean="0">
                <a:solidFill>
                  <a:schemeClr val="bg2"/>
                </a:solidFill>
                <a:latin typeface="+mn-lt"/>
              </a:rPr>
              <a:t>L</a:t>
            </a:r>
            <a:r>
              <a:rPr lang="en-US" sz="2000" dirty="0" smtClean="0">
                <a:solidFill>
                  <a:schemeClr val="bg2"/>
                </a:solidFill>
              </a:rPr>
              <a:t>, </a:t>
            </a:r>
            <a:r>
              <a:rPr lang="en-US" sz="2000" i="1" dirty="0" smtClean="0">
                <a:solidFill>
                  <a:schemeClr val="bg2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chemeClr val="bg2"/>
                </a:solidFill>
                <a:latin typeface="+mn-lt"/>
              </a:rPr>
              <a:t>)</a:t>
            </a:r>
            <a:r>
              <a:rPr lang="en-US" sz="2000" i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chemeClr val="bg2"/>
                </a:solidFill>
                <a:latin typeface="+mj-lt"/>
              </a:rPr>
              <a:t>for lossless coax.</a:t>
            </a:r>
            <a:endParaRPr lang="en-US" sz="2000" i="1" dirty="0">
              <a:solidFill>
                <a:schemeClr val="bg2"/>
              </a:solidFill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3467595" y="2992588"/>
            <a:ext cx="96190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669476" y="3099459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Use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Text Box 2"/>
          <p:cNvSpPr txBox="1">
            <a:spLocks noChangeArrowheads="1"/>
          </p:cNvSpPr>
          <p:nvPr/>
        </p:nvSpPr>
        <p:spPr bwMode="auto">
          <a:xfrm>
            <a:off x="2008188" y="0"/>
            <a:ext cx="47942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594948" name="Object 4"/>
          <p:cNvGraphicFramePr>
            <a:graphicFrameLocks noChangeAspect="1"/>
          </p:cNvGraphicFramePr>
          <p:nvPr/>
        </p:nvGraphicFramePr>
        <p:xfrm>
          <a:off x="1819275" y="1685925"/>
          <a:ext cx="1392238" cy="523875"/>
        </p:xfrm>
        <a:graphic>
          <a:graphicData uri="http://schemas.openxmlformats.org/presentationml/2006/ole">
            <p:oleObj spid="_x0000_s594948" name="Equation" r:id="rId4" imgW="609480" imgH="228600" progId="Equation.DSMT4">
              <p:embed/>
            </p:oleObj>
          </a:graphicData>
        </a:graphic>
      </p:graphicFrame>
      <p:graphicFrame>
        <p:nvGraphicFramePr>
          <p:cNvPr id="594957" name="Object 13"/>
          <p:cNvGraphicFramePr>
            <a:graphicFrameLocks noChangeAspect="1"/>
          </p:cNvGraphicFramePr>
          <p:nvPr/>
        </p:nvGraphicFramePr>
        <p:xfrm>
          <a:off x="1662113" y="2373313"/>
          <a:ext cx="1708150" cy="920750"/>
        </p:xfrm>
        <a:graphic>
          <a:graphicData uri="http://schemas.openxmlformats.org/presentationml/2006/ole">
            <p:oleObj spid="_x0000_s594957" name="Equation" r:id="rId5" imgW="825480" imgH="444240" progId="Equation.DSMT4">
              <p:embed/>
            </p:oleObj>
          </a:graphicData>
        </a:graphic>
      </p:graphicFrame>
      <p:graphicFrame>
        <p:nvGraphicFramePr>
          <p:cNvPr id="594958" name="Object 14"/>
          <p:cNvGraphicFramePr>
            <a:graphicFrameLocks noChangeAspect="1"/>
          </p:cNvGraphicFramePr>
          <p:nvPr/>
        </p:nvGraphicFramePr>
        <p:xfrm>
          <a:off x="2084388" y="4383088"/>
          <a:ext cx="3152775" cy="2038350"/>
        </p:xfrm>
        <a:graphic>
          <a:graphicData uri="http://schemas.openxmlformats.org/presentationml/2006/ole">
            <p:oleObj spid="_x0000_s594958" name="Equation" r:id="rId6" imgW="1650960" imgH="1066680" progId="Equation.DSMT4">
              <p:embed/>
            </p:oleObj>
          </a:graphicData>
        </a:graphic>
      </p:graphicFrame>
      <p:sp>
        <p:nvSpPr>
          <p:cNvPr id="594959" name="Text Box 15"/>
          <p:cNvSpPr txBox="1">
            <a:spLocks noChangeArrowheads="1"/>
          </p:cNvSpPr>
          <p:nvPr/>
        </p:nvSpPr>
        <p:spPr bwMode="auto">
          <a:xfrm>
            <a:off x="1089025" y="3846513"/>
            <a:ext cx="98296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Result:</a:t>
            </a:r>
          </a:p>
        </p:txBody>
      </p:sp>
      <p:graphicFrame>
        <p:nvGraphicFramePr>
          <p:cNvPr id="594960" name="Object 16"/>
          <p:cNvGraphicFramePr>
            <a:graphicFrameLocks noChangeAspect="1"/>
          </p:cNvGraphicFramePr>
          <p:nvPr/>
        </p:nvGraphicFramePr>
        <p:xfrm>
          <a:off x="5307033" y="2963204"/>
          <a:ext cx="1684338" cy="893762"/>
        </p:xfrm>
        <a:graphic>
          <a:graphicData uri="http://schemas.openxmlformats.org/presentationml/2006/ole">
            <p:oleObj spid="_x0000_s594960" name="Equation" r:id="rId7" imgW="812520" imgH="431640" progId="Equation.DSMT4">
              <p:embed/>
            </p:oleObj>
          </a:graphicData>
        </a:graphic>
      </p:graphicFrame>
      <p:graphicFrame>
        <p:nvGraphicFramePr>
          <p:cNvPr id="594961" name="Object 17"/>
          <p:cNvGraphicFramePr>
            <a:graphicFrameLocks noChangeAspect="1"/>
          </p:cNvGraphicFramePr>
          <p:nvPr/>
        </p:nvGraphicFramePr>
        <p:xfrm>
          <a:off x="5757863" y="4945063"/>
          <a:ext cx="2603500" cy="893762"/>
        </p:xfrm>
        <a:graphic>
          <a:graphicData uri="http://schemas.openxmlformats.org/presentationml/2006/ole">
            <p:oleObj spid="_x0000_s594961" name="Equation" r:id="rId8" imgW="1257120" imgH="431640" progId="Equation.DSMT4">
              <p:embed/>
            </p:oleObj>
          </a:graphicData>
        </a:graphic>
      </p:graphicFrame>
      <p:grpSp>
        <p:nvGrpSpPr>
          <p:cNvPr id="594964" name="Group 20"/>
          <p:cNvGrpSpPr>
            <a:grpSpLocks/>
          </p:cNvGrpSpPr>
          <p:nvPr/>
        </p:nvGrpSpPr>
        <p:grpSpPr bwMode="auto">
          <a:xfrm>
            <a:off x="4577278" y="1498434"/>
            <a:ext cx="3273425" cy="985838"/>
            <a:chOff x="3480" y="648"/>
            <a:chExt cx="2062" cy="621"/>
          </a:xfrm>
        </p:grpSpPr>
        <p:sp>
          <p:nvSpPr>
            <p:cNvPr id="594963" name="AutoShape 19"/>
            <p:cNvSpPr>
              <a:spLocks noChangeArrowheads="1"/>
            </p:cNvSpPr>
            <p:nvPr/>
          </p:nvSpPr>
          <p:spPr bwMode="auto">
            <a:xfrm>
              <a:off x="3480" y="648"/>
              <a:ext cx="2062" cy="621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94962" name="Object 18"/>
            <p:cNvGraphicFramePr>
              <a:graphicFrameLocks noChangeAspect="1"/>
            </p:cNvGraphicFramePr>
            <p:nvPr/>
          </p:nvGraphicFramePr>
          <p:xfrm>
            <a:off x="3580" y="679"/>
            <a:ext cx="1803" cy="571"/>
          </p:xfrm>
          <a:graphic>
            <a:graphicData uri="http://schemas.openxmlformats.org/presentationml/2006/ole">
              <p:oleObj spid="_x0000_s594962" name="Equation" r:id="rId9" imgW="1523880" imgH="482400" progId="Equation.DSMT4">
                <p:embed/>
              </p:oleObj>
            </a:graphicData>
          </a:graphic>
        </p:graphicFrame>
      </p:grp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15" name="Text Box 68"/>
          <p:cNvSpPr txBox="1">
            <a:spLocks noChangeArrowheads="1"/>
          </p:cNvSpPr>
          <p:nvPr/>
        </p:nvSpPr>
        <p:spPr bwMode="auto">
          <a:xfrm>
            <a:off x="2692380" y="778223"/>
            <a:ext cx="3494664" cy="40011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/>
                </a:solidFill>
              </a:rPr>
              <a:t>Find (</a:t>
            </a:r>
            <a:r>
              <a:rPr lang="en-US" sz="2000" i="1" dirty="0" smtClean="0">
                <a:solidFill>
                  <a:schemeClr val="bg2"/>
                </a:solidFill>
                <a:latin typeface="+mn-lt"/>
              </a:rPr>
              <a:t>L</a:t>
            </a:r>
            <a:r>
              <a:rPr lang="en-US" sz="2000" dirty="0" smtClean="0">
                <a:solidFill>
                  <a:schemeClr val="bg2"/>
                </a:solidFill>
              </a:rPr>
              <a:t>, </a:t>
            </a:r>
            <a:r>
              <a:rPr lang="en-US" sz="2000" i="1" dirty="0" smtClean="0">
                <a:solidFill>
                  <a:schemeClr val="bg2"/>
                </a:solidFill>
                <a:latin typeface="+mn-lt"/>
              </a:rPr>
              <a:t>C, G</a:t>
            </a:r>
            <a:r>
              <a:rPr lang="en-US" sz="2000" dirty="0" smtClean="0">
                <a:solidFill>
                  <a:schemeClr val="bg2"/>
                </a:solidFill>
                <a:latin typeface="+mn-lt"/>
              </a:rPr>
              <a:t>)</a:t>
            </a:r>
            <a:r>
              <a:rPr lang="en-US" sz="2000" i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chemeClr val="bg2"/>
                </a:solidFill>
                <a:latin typeface="+mj-lt"/>
              </a:rPr>
              <a:t>for lossy coax.</a:t>
            </a:r>
            <a:endParaRPr lang="en-US" sz="2000" i="1" dirty="0">
              <a:solidFill>
                <a:schemeClr val="bg2"/>
              </a:solidFill>
              <a:latin typeface="+mn-lt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3515096" y="2363190"/>
            <a:ext cx="973777" cy="34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930733" y="261257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Use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1" name="Text Box 3"/>
          <p:cNvSpPr txBox="1">
            <a:spLocks noChangeArrowheads="1"/>
          </p:cNvSpPr>
          <p:nvPr/>
        </p:nvSpPr>
        <p:spPr bwMode="auto">
          <a:xfrm>
            <a:off x="2762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 Mode: Telegrapher’s </a:t>
            </a: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Eqs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grpSp>
        <p:nvGrpSpPr>
          <p:cNvPr id="524362" name="Group 74"/>
          <p:cNvGrpSpPr>
            <a:grpSpLocks/>
          </p:cNvGrpSpPr>
          <p:nvPr/>
        </p:nvGrpSpPr>
        <p:grpSpPr bwMode="auto">
          <a:xfrm>
            <a:off x="384175" y="2827338"/>
            <a:ext cx="1778000" cy="1557337"/>
            <a:chOff x="242" y="1781"/>
            <a:chExt cx="1120" cy="981"/>
          </a:xfrm>
        </p:grpSpPr>
        <p:sp>
          <p:nvSpPr>
            <p:cNvPr id="524311" name="Text Box 23"/>
            <p:cNvSpPr txBox="1">
              <a:spLocks noChangeArrowheads="1"/>
            </p:cNvSpPr>
            <p:nvPr/>
          </p:nvSpPr>
          <p:spPr bwMode="auto">
            <a:xfrm>
              <a:off x="1165" y="2444"/>
              <a:ext cx="19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x</a:t>
              </a:r>
              <a:endParaRPr lang="en-US" sz="20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524346" name="Line 58"/>
            <p:cNvSpPr>
              <a:spLocks noChangeShapeType="1"/>
            </p:cNvSpPr>
            <p:nvPr/>
          </p:nvSpPr>
          <p:spPr bwMode="auto">
            <a:xfrm>
              <a:off x="388" y="2101"/>
              <a:ext cx="0" cy="66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4347" name="Line 59"/>
            <p:cNvSpPr>
              <a:spLocks noChangeShapeType="1"/>
            </p:cNvSpPr>
            <p:nvPr/>
          </p:nvSpPr>
          <p:spPr bwMode="auto">
            <a:xfrm>
              <a:off x="242" y="2588"/>
              <a:ext cx="8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4348" name="Text Box 60"/>
            <p:cNvSpPr txBox="1">
              <a:spLocks noChangeArrowheads="1"/>
            </p:cNvSpPr>
            <p:nvPr/>
          </p:nvSpPr>
          <p:spPr bwMode="auto">
            <a:xfrm>
              <a:off x="310" y="1781"/>
              <a:ext cx="19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y  </a:t>
              </a:r>
              <a:endParaRPr lang="en-US" sz="20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sp>
        <p:nvSpPr>
          <p:cNvPr id="524353" name="Text Box 65"/>
          <p:cNvSpPr txBox="1">
            <a:spLocks noChangeArrowheads="1"/>
          </p:cNvSpPr>
          <p:nvPr/>
        </p:nvSpPr>
        <p:spPr bwMode="auto">
          <a:xfrm>
            <a:off x="2535238" y="4692650"/>
            <a:ext cx="40560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TEM mode (lossless conductors)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524354" name="Object 66"/>
          <p:cNvGraphicFramePr>
            <a:graphicFrameLocks noChangeAspect="1"/>
          </p:cNvGraphicFramePr>
          <p:nvPr/>
        </p:nvGraphicFramePr>
        <p:xfrm>
          <a:off x="3535363" y="5203825"/>
          <a:ext cx="1860550" cy="1371600"/>
        </p:xfrm>
        <a:graphic>
          <a:graphicData uri="http://schemas.openxmlformats.org/presentationml/2006/ole">
            <p:oleObj spid="_x0000_s524354" name="Equation" r:id="rId4" imgW="672840" imgH="495000" progId="Equation.DSMT4">
              <p:embed/>
            </p:oleObj>
          </a:graphicData>
        </a:graphic>
      </p:graphicFrame>
      <p:sp>
        <p:nvSpPr>
          <p:cNvPr id="524298" name="Arc 10"/>
          <p:cNvSpPr>
            <a:spLocks/>
          </p:cNvSpPr>
          <p:nvPr/>
        </p:nvSpPr>
        <p:spPr bwMode="auto">
          <a:xfrm rot="18875127">
            <a:off x="3797300" y="955676"/>
            <a:ext cx="2152650" cy="2219325"/>
          </a:xfrm>
          <a:custGeom>
            <a:avLst/>
            <a:gdLst>
              <a:gd name="G0" fmla="+- 0 0 0"/>
              <a:gd name="G1" fmla="+- 21536 0 0"/>
              <a:gd name="G2" fmla="+- 21600 0 0"/>
              <a:gd name="T0" fmla="*/ 1662 w 21600"/>
              <a:gd name="T1" fmla="*/ 0 h 23773"/>
              <a:gd name="T2" fmla="*/ 21484 w 21600"/>
              <a:gd name="T3" fmla="*/ 23773 h 23773"/>
              <a:gd name="T4" fmla="*/ 0 w 21600"/>
              <a:gd name="T5" fmla="*/ 21536 h 23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773" fill="none" extrusionOk="0">
                <a:moveTo>
                  <a:pt x="1661" y="0"/>
                </a:moveTo>
                <a:cubicBezTo>
                  <a:pt x="12913" y="868"/>
                  <a:pt x="21600" y="10251"/>
                  <a:pt x="21600" y="21536"/>
                </a:cubicBezTo>
                <a:cubicBezTo>
                  <a:pt x="21600" y="22283"/>
                  <a:pt x="21561" y="23029"/>
                  <a:pt x="21483" y="23772"/>
                </a:cubicBezTo>
              </a:path>
              <a:path w="21600" h="23773" stroke="0" extrusionOk="0">
                <a:moveTo>
                  <a:pt x="1661" y="0"/>
                </a:moveTo>
                <a:cubicBezTo>
                  <a:pt x="12913" y="868"/>
                  <a:pt x="21600" y="10251"/>
                  <a:pt x="21600" y="21536"/>
                </a:cubicBezTo>
                <a:cubicBezTo>
                  <a:pt x="21600" y="22283"/>
                  <a:pt x="21561" y="23029"/>
                  <a:pt x="21483" y="23772"/>
                </a:cubicBezTo>
                <a:lnTo>
                  <a:pt x="0" y="21536"/>
                </a:lnTo>
                <a:close/>
              </a:path>
            </a:pathLst>
          </a:custGeom>
          <a:noFill/>
          <a:ln w="1905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524299" name="Arc 11"/>
          <p:cNvSpPr>
            <a:spLocks/>
          </p:cNvSpPr>
          <p:nvPr/>
        </p:nvSpPr>
        <p:spPr bwMode="auto">
          <a:xfrm rot="18875127" flipH="1" flipV="1">
            <a:off x="3935413" y="2220913"/>
            <a:ext cx="2020888" cy="2076450"/>
          </a:xfrm>
          <a:custGeom>
            <a:avLst/>
            <a:gdLst>
              <a:gd name="G0" fmla="+- 0 0 0"/>
              <a:gd name="G1" fmla="+- 21586 0 0"/>
              <a:gd name="G2" fmla="+- 21600 0 0"/>
              <a:gd name="T0" fmla="*/ 784 w 21600"/>
              <a:gd name="T1" fmla="*/ 0 h 23823"/>
              <a:gd name="T2" fmla="*/ 21484 w 21600"/>
              <a:gd name="T3" fmla="*/ 23823 h 23823"/>
              <a:gd name="T4" fmla="*/ 0 w 21600"/>
              <a:gd name="T5" fmla="*/ 21586 h 23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823" fill="none" extrusionOk="0">
                <a:moveTo>
                  <a:pt x="783" y="0"/>
                </a:moveTo>
                <a:cubicBezTo>
                  <a:pt x="12400" y="422"/>
                  <a:pt x="21600" y="9961"/>
                  <a:pt x="21600" y="21586"/>
                </a:cubicBezTo>
                <a:cubicBezTo>
                  <a:pt x="21600" y="22333"/>
                  <a:pt x="21561" y="23079"/>
                  <a:pt x="21483" y="23822"/>
                </a:cubicBezTo>
              </a:path>
              <a:path w="21600" h="23823" stroke="0" extrusionOk="0">
                <a:moveTo>
                  <a:pt x="783" y="0"/>
                </a:moveTo>
                <a:cubicBezTo>
                  <a:pt x="12400" y="422"/>
                  <a:pt x="21600" y="9961"/>
                  <a:pt x="21600" y="21586"/>
                </a:cubicBezTo>
                <a:cubicBezTo>
                  <a:pt x="21600" y="22333"/>
                  <a:pt x="21561" y="23079"/>
                  <a:pt x="21483" y="23822"/>
                </a:cubicBezTo>
                <a:lnTo>
                  <a:pt x="0" y="21586"/>
                </a:lnTo>
                <a:close/>
              </a:path>
            </a:pathLst>
          </a:custGeom>
          <a:noFill/>
          <a:ln w="1905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rot="10800000" vert="eaVert"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39</a:t>
            </a:fld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2133164" y="1261435"/>
            <a:ext cx="5369361" cy="2858128"/>
            <a:chOff x="2133164" y="1261435"/>
            <a:chExt cx="5369361" cy="2858128"/>
          </a:xfrm>
        </p:grpSpPr>
        <p:sp>
          <p:nvSpPr>
            <p:cNvPr id="524295" name="Text Box 7"/>
            <p:cNvSpPr txBox="1">
              <a:spLocks noChangeArrowheads="1"/>
            </p:cNvSpPr>
            <p:nvPr/>
          </p:nvSpPr>
          <p:spPr bwMode="auto">
            <a:xfrm>
              <a:off x="2865438" y="3357563"/>
              <a:ext cx="352425" cy="409575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524297" name="Text Box 9"/>
            <p:cNvSpPr txBox="1">
              <a:spLocks noChangeArrowheads="1"/>
            </p:cNvSpPr>
            <p:nvPr/>
          </p:nvSpPr>
          <p:spPr bwMode="auto">
            <a:xfrm>
              <a:off x="5018663" y="2242438"/>
              <a:ext cx="4254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sng" dirty="0">
                  <a:solidFill>
                    <a:schemeClr val="hlink"/>
                  </a:solidFill>
                  <a:latin typeface="Handscript SF" pitchFamily="2" charset="0"/>
                </a:rPr>
                <a:t>E</a:t>
              </a:r>
              <a:r>
                <a:rPr lang="en-US" sz="2000" dirty="0">
                  <a:solidFill>
                    <a:schemeClr val="hlink"/>
                  </a:solidFill>
                  <a:latin typeface="Handscript SF" pitchFamily="2" charset="0"/>
                </a:rPr>
                <a:t> </a:t>
              </a:r>
              <a:r>
                <a:rPr lang="en-US" sz="2000" i="1" dirty="0">
                  <a:solidFill>
                    <a:schemeClr val="hlink"/>
                  </a:solidFill>
                  <a:latin typeface="Handscript SF" pitchFamily="2" charset="0"/>
                </a:rPr>
                <a:t> </a:t>
              </a:r>
              <a:endParaRPr lang="en-US" sz="2000" dirty="0">
                <a:solidFill>
                  <a:schemeClr val="hlink"/>
                </a:solidFill>
                <a:latin typeface="Handscript SF" pitchFamily="2" charset="0"/>
              </a:endParaRPr>
            </a:p>
          </p:txBody>
        </p:sp>
        <p:sp>
          <p:nvSpPr>
            <p:cNvPr id="524300" name="Line 12"/>
            <p:cNvSpPr>
              <a:spLocks noChangeShapeType="1"/>
            </p:cNvSpPr>
            <p:nvPr/>
          </p:nvSpPr>
          <p:spPr bwMode="auto">
            <a:xfrm flipV="1">
              <a:off x="3559175" y="2709863"/>
              <a:ext cx="273050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4301" name="Line 13"/>
            <p:cNvSpPr>
              <a:spLocks noChangeShapeType="1"/>
            </p:cNvSpPr>
            <p:nvPr/>
          </p:nvSpPr>
          <p:spPr bwMode="auto">
            <a:xfrm rot="20631340">
              <a:off x="4768093" y="1346486"/>
              <a:ext cx="296582" cy="8585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4312" name="Oval 24"/>
            <p:cNvSpPr>
              <a:spLocks noChangeArrowheads="1"/>
            </p:cNvSpPr>
            <p:nvPr/>
          </p:nvSpPr>
          <p:spPr bwMode="auto">
            <a:xfrm>
              <a:off x="3290888" y="2046288"/>
              <a:ext cx="158750" cy="1328738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331" name="Oval 43"/>
            <p:cNvSpPr>
              <a:spLocks noChangeArrowheads="1"/>
            </p:cNvSpPr>
            <p:nvPr/>
          </p:nvSpPr>
          <p:spPr bwMode="auto">
            <a:xfrm>
              <a:off x="6392863" y="2044701"/>
              <a:ext cx="158750" cy="1328738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332" name="Oval 44"/>
            <p:cNvSpPr>
              <a:spLocks noChangeArrowheads="1"/>
            </p:cNvSpPr>
            <p:nvPr/>
          </p:nvSpPr>
          <p:spPr bwMode="auto">
            <a:xfrm>
              <a:off x="2337379" y="1261435"/>
              <a:ext cx="1804987" cy="27686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333" name="Oval 45"/>
            <p:cNvSpPr>
              <a:spLocks noChangeArrowheads="1"/>
            </p:cNvSpPr>
            <p:nvPr/>
          </p:nvSpPr>
          <p:spPr bwMode="auto">
            <a:xfrm>
              <a:off x="5697538" y="1350963"/>
              <a:ext cx="1804987" cy="27686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335" name="Line 47"/>
            <p:cNvSpPr>
              <a:spLocks noChangeShapeType="1"/>
            </p:cNvSpPr>
            <p:nvPr/>
          </p:nvSpPr>
          <p:spPr bwMode="auto">
            <a:xfrm>
              <a:off x="7220195" y="1721919"/>
              <a:ext cx="110059" cy="21142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4336" name="Text Box 48"/>
            <p:cNvSpPr txBox="1">
              <a:spLocks noChangeArrowheads="1"/>
            </p:cNvSpPr>
            <p:nvPr/>
          </p:nvSpPr>
          <p:spPr bwMode="auto">
            <a:xfrm>
              <a:off x="6550025" y="3443288"/>
              <a:ext cx="352425" cy="409575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B</a:t>
              </a:r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524337" name="Oval 49"/>
            <p:cNvSpPr>
              <a:spLocks noChangeArrowheads="1"/>
            </p:cNvSpPr>
            <p:nvPr/>
          </p:nvSpPr>
          <p:spPr bwMode="auto">
            <a:xfrm>
              <a:off x="2571750" y="2565401"/>
              <a:ext cx="390525" cy="40322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345" name="Text Box 57"/>
            <p:cNvSpPr txBox="1">
              <a:spLocks noChangeArrowheads="1"/>
            </p:cNvSpPr>
            <p:nvPr/>
          </p:nvSpPr>
          <p:spPr bwMode="auto">
            <a:xfrm>
              <a:off x="2655888" y="2020888"/>
              <a:ext cx="268287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1"/>
                  </a:solidFill>
                  <a:latin typeface="Times New Roman" pitchFamily="18" charset="0"/>
                </a:rPr>
                <a:t>i</a:t>
              </a:r>
              <a:endParaRPr lang="en-US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524349" name="Text Box 61"/>
            <p:cNvSpPr txBox="1">
              <a:spLocks noChangeArrowheads="1"/>
            </p:cNvSpPr>
            <p:nvPr/>
          </p:nvSpPr>
          <p:spPr bwMode="auto">
            <a:xfrm>
              <a:off x="2133164" y="1323397"/>
              <a:ext cx="4730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sng" dirty="0">
                  <a:solidFill>
                    <a:schemeClr val="bg1"/>
                  </a:solidFill>
                  <a:latin typeface="Handscript SF" pitchFamily="2" charset="0"/>
                </a:rPr>
                <a:t>H</a:t>
              </a:r>
              <a:r>
                <a:rPr lang="en-US" sz="2000" dirty="0">
                  <a:solidFill>
                    <a:schemeClr val="bg1"/>
                  </a:solidFill>
                  <a:latin typeface="Handscript SF" pitchFamily="2" charset="0"/>
                </a:rPr>
                <a:t>  </a:t>
              </a:r>
            </a:p>
          </p:txBody>
        </p:sp>
        <p:sp>
          <p:nvSpPr>
            <p:cNvPr id="524350" name="Freeform 62"/>
            <p:cNvSpPr>
              <a:spLocks/>
            </p:cNvSpPr>
            <p:nvPr/>
          </p:nvSpPr>
          <p:spPr bwMode="auto">
            <a:xfrm>
              <a:off x="3449638" y="1979613"/>
              <a:ext cx="2962275" cy="385763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484" y="218"/>
                </a:cxn>
                <a:cxn ang="0">
                  <a:pos x="853" y="65"/>
                </a:cxn>
                <a:cxn ang="0">
                  <a:pos x="1206" y="11"/>
                </a:cxn>
                <a:cxn ang="0">
                  <a:pos x="1590" y="134"/>
                </a:cxn>
                <a:cxn ang="0">
                  <a:pos x="1866" y="172"/>
                </a:cxn>
              </a:cxnLst>
              <a:rect l="0" t="0" r="r" b="b"/>
              <a:pathLst>
                <a:path w="1866" h="243">
                  <a:moveTo>
                    <a:pt x="0" y="218"/>
                  </a:moveTo>
                  <a:cubicBezTo>
                    <a:pt x="171" y="230"/>
                    <a:pt x="342" y="243"/>
                    <a:pt x="484" y="218"/>
                  </a:cubicBezTo>
                  <a:cubicBezTo>
                    <a:pt x="626" y="193"/>
                    <a:pt x="733" y="99"/>
                    <a:pt x="853" y="65"/>
                  </a:cubicBezTo>
                  <a:cubicBezTo>
                    <a:pt x="973" y="31"/>
                    <a:pt x="1083" y="0"/>
                    <a:pt x="1206" y="11"/>
                  </a:cubicBezTo>
                  <a:cubicBezTo>
                    <a:pt x="1329" y="22"/>
                    <a:pt x="1480" y="107"/>
                    <a:pt x="1590" y="134"/>
                  </a:cubicBezTo>
                  <a:cubicBezTo>
                    <a:pt x="1700" y="161"/>
                    <a:pt x="1783" y="166"/>
                    <a:pt x="1866" y="172"/>
                  </a:cubicBez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4352" name="Text Box 64"/>
            <p:cNvSpPr txBox="1">
              <a:spLocks noChangeArrowheads="1"/>
            </p:cNvSpPr>
            <p:nvPr/>
          </p:nvSpPr>
          <p:spPr bwMode="auto">
            <a:xfrm>
              <a:off x="4457700" y="1616076"/>
              <a:ext cx="427037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C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v</a:t>
              </a:r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524338" name="Oval 50"/>
            <p:cNvSpPr>
              <a:spLocks noChangeArrowheads="1"/>
            </p:cNvSpPr>
            <p:nvPr/>
          </p:nvSpPr>
          <p:spPr bwMode="auto">
            <a:xfrm>
              <a:off x="2719388" y="2722563"/>
              <a:ext cx="88900" cy="88900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357" name="Text Box 69"/>
            <p:cNvSpPr txBox="1">
              <a:spLocks noChangeArrowheads="1"/>
            </p:cNvSpPr>
            <p:nvPr/>
          </p:nvSpPr>
          <p:spPr bwMode="auto">
            <a:xfrm>
              <a:off x="3003550" y="1627188"/>
              <a:ext cx="3397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u="sng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  <a:endParaRPr lang="en-US" sz="2000" u="sng">
                <a:solidFill>
                  <a:schemeClr val="bg2"/>
                </a:solidFill>
              </a:endParaRPr>
            </a:p>
          </p:txBody>
        </p:sp>
        <p:sp>
          <p:nvSpPr>
            <p:cNvPr id="524358" name="Text Box 70"/>
            <p:cNvSpPr txBox="1">
              <a:spLocks noChangeArrowheads="1"/>
            </p:cNvSpPr>
            <p:nvPr/>
          </p:nvSpPr>
          <p:spPr bwMode="auto">
            <a:xfrm>
              <a:off x="6477000" y="1662113"/>
              <a:ext cx="3397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u="sng">
                  <a:solidFill>
                    <a:schemeClr val="bg2"/>
                  </a:solidFill>
                  <a:latin typeface="Times New Roman" pitchFamily="18" charset="0"/>
                </a:rPr>
                <a:t>B</a:t>
              </a:r>
              <a:endParaRPr lang="en-US" sz="2000" u="sng">
                <a:solidFill>
                  <a:schemeClr val="bg2"/>
                </a:solidFill>
              </a:endParaRPr>
            </a:p>
          </p:txBody>
        </p:sp>
        <p:grpSp>
          <p:nvGrpSpPr>
            <p:cNvPr id="524370" name="Group 82"/>
            <p:cNvGrpSpPr>
              <a:grpSpLocks/>
            </p:cNvGrpSpPr>
            <p:nvPr/>
          </p:nvGrpSpPr>
          <p:grpSpPr bwMode="auto">
            <a:xfrm>
              <a:off x="6796088" y="2541588"/>
              <a:ext cx="390525" cy="403225"/>
              <a:chOff x="4281" y="1601"/>
              <a:chExt cx="246" cy="254"/>
            </a:xfrm>
          </p:grpSpPr>
          <p:sp>
            <p:nvSpPr>
              <p:cNvPr id="524341" name="Oval 53"/>
              <p:cNvSpPr>
                <a:spLocks noChangeArrowheads="1"/>
              </p:cNvSpPr>
              <p:nvPr/>
            </p:nvSpPr>
            <p:spPr bwMode="auto">
              <a:xfrm>
                <a:off x="4281" y="1601"/>
                <a:ext cx="246" cy="254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344" name="Line 56"/>
              <p:cNvSpPr>
                <a:spLocks noChangeShapeType="1"/>
              </p:cNvSpPr>
              <p:nvPr/>
            </p:nvSpPr>
            <p:spPr bwMode="auto">
              <a:xfrm flipV="1">
                <a:off x="4319" y="1644"/>
                <a:ext cx="170" cy="172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24369" name="Line 81"/>
              <p:cNvSpPr>
                <a:spLocks noChangeShapeType="1"/>
              </p:cNvSpPr>
              <p:nvPr/>
            </p:nvSpPr>
            <p:spPr bwMode="auto">
              <a:xfrm>
                <a:off x="4316" y="1641"/>
                <a:ext cx="170" cy="172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1" name="Line 47"/>
            <p:cNvSpPr>
              <a:spLocks noChangeShapeType="1"/>
            </p:cNvSpPr>
            <p:nvPr/>
          </p:nvSpPr>
          <p:spPr bwMode="auto">
            <a:xfrm flipH="1">
              <a:off x="2491836" y="1648688"/>
              <a:ext cx="110059" cy="21142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13"/>
            <p:cNvSpPr>
              <a:spLocks noChangeShapeType="1"/>
            </p:cNvSpPr>
            <p:nvPr/>
          </p:nvSpPr>
          <p:spPr bwMode="auto">
            <a:xfrm rot="20631340">
              <a:off x="4849241" y="3862075"/>
              <a:ext cx="296582" cy="8585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Line 13"/>
            <p:cNvSpPr>
              <a:spLocks noChangeShapeType="1"/>
            </p:cNvSpPr>
            <p:nvPr/>
          </p:nvSpPr>
          <p:spPr bwMode="auto">
            <a:xfrm rot="20631340">
              <a:off x="4849241" y="2662667"/>
              <a:ext cx="296582" cy="8585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13"/>
            <p:cNvSpPr>
              <a:spLocks noChangeShapeType="1"/>
            </p:cNvSpPr>
            <p:nvPr/>
          </p:nvSpPr>
          <p:spPr bwMode="auto">
            <a:xfrm rot="20631340">
              <a:off x="5144144" y="1960045"/>
              <a:ext cx="296582" cy="8585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3" name="Text Box 3"/>
          <p:cNvSpPr txBox="1">
            <a:spLocks noChangeArrowheads="1"/>
          </p:cNvSpPr>
          <p:nvPr/>
        </p:nvSpPr>
        <p:spPr bwMode="auto">
          <a:xfrm>
            <a:off x="335684" y="2750520"/>
            <a:ext cx="820267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Substituting this into the equation for </a:t>
            </a:r>
            <a:r>
              <a:rPr lang="en-US" sz="2400" i="1" dirty="0" err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E</a:t>
            </a:r>
            <a:r>
              <a:rPr lang="en-US" sz="2400" i="1" baseline="-25000" dirty="0" err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y</a:t>
            </a:r>
            <a:r>
              <a:rPr lang="en-US" sz="2400" i="1" baseline="-25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yields the </a:t>
            </a: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following result:</a:t>
            </a:r>
            <a:endParaRPr lang="en-US" sz="2000" baseline="-25000" dirty="0">
              <a:solidFill>
                <a:schemeClr val="bg1"/>
              </a:solidFill>
            </a:endParaRPr>
          </a:p>
        </p:txBody>
      </p:sp>
      <p:sp>
        <p:nvSpPr>
          <p:cNvPr id="501766" name="Text Box 6"/>
          <p:cNvSpPr txBox="1">
            <a:spLocks noChangeArrowheads="1"/>
          </p:cNvSpPr>
          <p:nvPr/>
        </p:nvSpPr>
        <p:spPr bwMode="auto">
          <a:xfrm>
            <a:off x="1626914" y="6154325"/>
            <a:ext cx="239605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Next, multiply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by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501768" name="Object 8"/>
          <p:cNvGraphicFramePr>
            <a:graphicFrameLocks noChangeAspect="1"/>
          </p:cNvGraphicFramePr>
          <p:nvPr/>
        </p:nvGraphicFramePr>
        <p:xfrm>
          <a:off x="2780414" y="810420"/>
          <a:ext cx="2895991" cy="1761681"/>
        </p:xfrm>
        <a:graphic>
          <a:graphicData uri="http://schemas.openxmlformats.org/presentationml/2006/ole">
            <p:oleObj spid="_x0000_s501768" name="Equation" r:id="rId4" imgW="1587240" imgH="965160" progId="Equation.DSMT4">
              <p:embed/>
            </p:oleObj>
          </a:graphicData>
        </a:graphic>
      </p:graphicFrame>
      <p:graphicFrame>
        <p:nvGraphicFramePr>
          <p:cNvPr id="501769" name="Object 9"/>
          <p:cNvGraphicFramePr>
            <a:graphicFrameLocks noChangeAspect="1"/>
          </p:cNvGraphicFramePr>
          <p:nvPr/>
        </p:nvGraphicFramePr>
        <p:xfrm>
          <a:off x="1669555" y="4754146"/>
          <a:ext cx="5206258" cy="889581"/>
        </p:xfrm>
        <a:graphic>
          <a:graphicData uri="http://schemas.openxmlformats.org/presentationml/2006/ole">
            <p:oleObj spid="_x0000_s501769" name="Equation" r:id="rId5" imgW="2819160" imgH="482400" progId="Equation.DSMT4">
              <p:embed/>
            </p:oleObj>
          </a:graphicData>
        </a:graphic>
      </p:graphicFrame>
      <p:graphicFrame>
        <p:nvGraphicFramePr>
          <p:cNvPr id="501770" name="Object 10"/>
          <p:cNvGraphicFramePr>
            <a:graphicFrameLocks noChangeAspect="1"/>
          </p:cNvGraphicFramePr>
          <p:nvPr/>
        </p:nvGraphicFramePr>
        <p:xfrm>
          <a:off x="3841098" y="6106638"/>
          <a:ext cx="2538413" cy="569913"/>
        </p:xfrm>
        <a:graphic>
          <a:graphicData uri="http://schemas.openxmlformats.org/presentationml/2006/ole">
            <p:oleObj spid="_x0000_s501770" name="Equation" r:id="rId6" imgW="1130040" imgH="253800" progId="Equation.DSMT4">
              <p:embed/>
            </p:oleObj>
          </a:graphicData>
        </a:graphic>
      </p:graphicFrame>
      <p:sp>
        <p:nvSpPr>
          <p:cNvPr id="501771" name="Text Box 11"/>
          <p:cNvSpPr txBox="1">
            <a:spLocks noChangeArrowheads="1"/>
          </p:cNvSpPr>
          <p:nvPr/>
        </p:nvSpPr>
        <p:spPr bwMode="auto">
          <a:xfrm>
            <a:off x="214313" y="0"/>
            <a:ext cx="86375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 of a Guided Wave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2840699" y="3434519"/>
          <a:ext cx="2966336" cy="799138"/>
        </p:xfrm>
        <a:graphic>
          <a:graphicData uri="http://schemas.openxmlformats.org/presentationml/2006/ole">
            <p:oleObj spid="_x0000_s501771" name="Equation" r:id="rId7" imgW="1650960" imgH="444240" progId="Equation.DSMT4">
              <p:embed/>
            </p:oleObj>
          </a:graphicData>
        </a:graphic>
      </p:graphicFrame>
      <p:sp>
        <p:nvSpPr>
          <p:cNvPr id="10" name="Down Arrow 9"/>
          <p:cNvSpPr/>
          <p:nvPr/>
        </p:nvSpPr>
        <p:spPr bwMode="auto">
          <a:xfrm>
            <a:off x="4417622" y="4322618"/>
            <a:ext cx="249382" cy="380011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203865" y="4750130"/>
            <a:ext cx="2541319" cy="878774"/>
          </a:xfrm>
          <a:prstGeom prst="rect">
            <a:avLst/>
          </a:prstGeom>
          <a:solidFill>
            <a:schemeClr val="accent1">
              <a:alpha val="2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5352" name="Object 40"/>
          <p:cNvGraphicFramePr>
            <a:graphicFrameLocks noChangeAspect="1"/>
          </p:cNvGraphicFramePr>
          <p:nvPr/>
        </p:nvGraphicFramePr>
        <p:xfrm>
          <a:off x="4078288" y="4067175"/>
          <a:ext cx="3581400" cy="2436813"/>
        </p:xfrm>
        <a:graphic>
          <a:graphicData uri="http://schemas.openxmlformats.org/presentationml/2006/ole">
            <p:oleObj spid="_x0000_s525352" name="Equation" r:id="rId4" imgW="1511280" imgH="1028520" progId="Equation.DSMT4">
              <p:embed/>
            </p:oleObj>
          </a:graphicData>
        </a:graphic>
      </p:graphicFrame>
      <p:sp>
        <p:nvSpPr>
          <p:cNvPr id="525314" name="Text Box 2"/>
          <p:cNvSpPr txBox="1">
            <a:spLocks noChangeArrowheads="1"/>
          </p:cNvSpPr>
          <p:nvPr/>
        </p:nvSpPr>
        <p:spPr bwMode="auto">
          <a:xfrm>
            <a:off x="947738" y="0"/>
            <a:ext cx="72993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Telegrapher’s </a:t>
            </a: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Eqs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(cont.)</a:t>
            </a:r>
          </a:p>
        </p:txBody>
      </p:sp>
      <p:sp>
        <p:nvSpPr>
          <p:cNvPr id="525345" name="Text Box 33"/>
          <p:cNvSpPr txBox="1">
            <a:spLocks noChangeArrowheads="1"/>
          </p:cNvSpPr>
          <p:nvPr/>
        </p:nvSpPr>
        <p:spPr bwMode="auto">
          <a:xfrm>
            <a:off x="1076325" y="4447664"/>
            <a:ext cx="2301875" cy="1200329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1" dirty="0">
                <a:solidFill>
                  <a:schemeClr val="bg2"/>
                </a:solidFill>
                <a:sym typeface="Symbol" pitchFamily="18" charset="2"/>
              </a:rPr>
              <a:t>Note: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 </a:t>
            </a:r>
            <a:endParaRPr lang="en-US" dirty="0" smtClean="0">
              <a:solidFill>
                <a:schemeClr val="bg2"/>
              </a:solidFill>
              <a:sym typeface="Symbol" pitchFamily="18" charset="2"/>
            </a:endParaRPr>
          </a:p>
          <a:p>
            <a:pPr algn="ctr">
              <a:spcBef>
                <a:spcPts val="0"/>
              </a:spcBef>
            </a:pP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The voltage </a:t>
            </a:r>
            <a:r>
              <a:rPr lang="en-US" i="1" dirty="0" smtClean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v</a:t>
            </a: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is path independent in the (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x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,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y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) </a:t>
            </a: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plane.</a:t>
            </a:r>
            <a:endParaRPr lang="en-US" i="1" baseline="-250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525347" name="Object 35"/>
          <p:cNvGraphicFramePr>
            <a:graphicFrameLocks noChangeAspect="1"/>
          </p:cNvGraphicFramePr>
          <p:nvPr/>
        </p:nvGraphicFramePr>
        <p:xfrm>
          <a:off x="2697163" y="938213"/>
          <a:ext cx="3757612" cy="2420937"/>
        </p:xfrm>
        <a:graphic>
          <a:graphicData uri="http://schemas.openxmlformats.org/presentationml/2006/ole">
            <p:oleObj spid="_x0000_s525347" name="Equation" r:id="rId5" imgW="1536480" imgH="990360" progId="Equation.DSMT4">
              <p:embed/>
            </p:oleObj>
          </a:graphicData>
        </a:graphic>
      </p:graphicFrame>
      <p:sp>
        <p:nvSpPr>
          <p:cNvPr id="525351" name="Line 39"/>
          <p:cNvSpPr>
            <a:spLocks noChangeShapeType="1"/>
          </p:cNvSpPr>
          <p:nvPr/>
        </p:nvSpPr>
        <p:spPr bwMode="auto">
          <a:xfrm flipV="1">
            <a:off x="6230938" y="4864100"/>
            <a:ext cx="366712" cy="7318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40" name="Text Box 4"/>
          <p:cNvSpPr txBox="1">
            <a:spLocks noChangeArrowheads="1"/>
          </p:cNvSpPr>
          <p:nvPr/>
        </p:nvSpPr>
        <p:spPr bwMode="auto">
          <a:xfrm>
            <a:off x="906855" y="3734440"/>
            <a:ext cx="221932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Hence, we have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15424" name="Object 1024"/>
          <p:cNvGraphicFramePr>
            <a:graphicFrameLocks noChangeAspect="1"/>
          </p:cNvGraphicFramePr>
          <p:nvPr/>
        </p:nvGraphicFramePr>
        <p:xfrm>
          <a:off x="2728605" y="4259462"/>
          <a:ext cx="3684072" cy="2146348"/>
        </p:xfrm>
        <a:graphic>
          <a:graphicData uri="http://schemas.openxmlformats.org/presentationml/2006/ole">
            <p:oleObj spid="_x0000_s615424" name="Equation" r:id="rId4" imgW="1701720" imgH="990360" progId="Equation.DSMT4">
              <p:embed/>
            </p:oleObj>
          </a:graphicData>
        </a:graphic>
      </p:graphicFrame>
      <p:sp>
        <p:nvSpPr>
          <p:cNvPr id="526347" name="Text Box 11"/>
          <p:cNvSpPr txBox="1">
            <a:spLocks noChangeArrowheads="1"/>
          </p:cNvSpPr>
          <p:nvPr/>
        </p:nvSpPr>
        <p:spPr bwMode="auto">
          <a:xfrm>
            <a:off x="2921000" y="973138"/>
            <a:ext cx="685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Use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15425" name="Object 1025"/>
          <p:cNvGraphicFramePr>
            <a:graphicFrameLocks noChangeAspect="1"/>
          </p:cNvGraphicFramePr>
          <p:nvPr/>
        </p:nvGraphicFramePr>
        <p:xfrm>
          <a:off x="1246188" y="2368550"/>
          <a:ext cx="6351587" cy="954088"/>
        </p:xfrm>
        <a:graphic>
          <a:graphicData uri="http://schemas.openxmlformats.org/presentationml/2006/ole">
            <p:oleObj spid="_x0000_s615425" name="Equation" r:id="rId5" imgW="2958840" imgH="444240" progId="Equation.DSMT4">
              <p:embed/>
            </p:oleObj>
          </a:graphicData>
        </a:graphic>
      </p:graphicFrame>
      <p:graphicFrame>
        <p:nvGraphicFramePr>
          <p:cNvPr id="615426" name="Object 1026"/>
          <p:cNvGraphicFramePr>
            <a:graphicFrameLocks noChangeAspect="1"/>
          </p:cNvGraphicFramePr>
          <p:nvPr/>
        </p:nvGraphicFramePr>
        <p:xfrm>
          <a:off x="3760788" y="733425"/>
          <a:ext cx="2041525" cy="930275"/>
        </p:xfrm>
        <a:graphic>
          <a:graphicData uri="http://schemas.openxmlformats.org/presentationml/2006/ole">
            <p:oleObj spid="_x0000_s615426" name="Equation" r:id="rId6" imgW="863280" imgH="393480" progId="Equation.DSMT4">
              <p:embed/>
            </p:oleObj>
          </a:graphicData>
        </a:graphic>
      </p:graphicFrame>
      <p:sp>
        <p:nvSpPr>
          <p:cNvPr id="526350" name="Line 14"/>
          <p:cNvSpPr>
            <a:spLocks noChangeShapeType="1"/>
          </p:cNvSpPr>
          <p:nvPr/>
        </p:nvSpPr>
        <p:spPr bwMode="auto">
          <a:xfrm flipV="1">
            <a:off x="2509838" y="2355850"/>
            <a:ext cx="369887" cy="6175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6351" name="Line 15"/>
          <p:cNvSpPr>
            <a:spLocks noChangeShapeType="1"/>
          </p:cNvSpPr>
          <p:nvPr/>
        </p:nvSpPr>
        <p:spPr bwMode="auto">
          <a:xfrm flipV="1">
            <a:off x="6367463" y="2352675"/>
            <a:ext cx="430212" cy="61912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6380" name="Text Box 44"/>
          <p:cNvSpPr txBox="1">
            <a:spLocks noChangeArrowheads="1"/>
          </p:cNvSpPr>
          <p:nvPr/>
        </p:nvSpPr>
        <p:spPr bwMode="auto">
          <a:xfrm>
            <a:off x="966788" y="0"/>
            <a:ext cx="72993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Telegrapher’s </a:t>
            </a: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Eqs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(cont.)</a:t>
            </a:r>
          </a:p>
        </p:txBody>
      </p:sp>
      <p:sp>
        <p:nvSpPr>
          <p:cNvPr id="526381" name="Text Box 45"/>
          <p:cNvSpPr txBox="1">
            <a:spLocks noChangeArrowheads="1"/>
          </p:cNvSpPr>
          <p:nvPr/>
        </p:nvSpPr>
        <p:spPr bwMode="auto">
          <a:xfrm>
            <a:off x="463550" y="1787525"/>
            <a:ext cx="3130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Take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chemeClr val="bg1"/>
                </a:solidFill>
              </a:rPr>
              <a:t> and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y</a:t>
            </a:r>
            <a:r>
              <a:rPr lang="en-US" sz="2000" dirty="0">
                <a:solidFill>
                  <a:schemeClr val="bg1"/>
                </a:solidFill>
              </a:rPr>
              <a:t> components: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6" name="Text Box 6"/>
          <p:cNvSpPr txBox="1">
            <a:spLocks noChangeArrowheads="1"/>
          </p:cNvSpPr>
          <p:nvPr/>
        </p:nvSpPr>
        <p:spPr bwMode="auto">
          <a:xfrm>
            <a:off x="859498" y="3461162"/>
            <a:ext cx="6477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But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16448" name="Object 0"/>
          <p:cNvGraphicFramePr>
            <a:graphicFrameLocks noChangeAspect="1"/>
          </p:cNvGraphicFramePr>
          <p:nvPr/>
        </p:nvGraphicFramePr>
        <p:xfrm>
          <a:off x="3344863" y="2120900"/>
          <a:ext cx="4997450" cy="1736725"/>
        </p:xfrm>
        <a:graphic>
          <a:graphicData uri="http://schemas.openxmlformats.org/presentationml/2006/ole">
            <p:oleObj spid="_x0000_s616448" name="Equation" r:id="rId4" imgW="2844720" imgH="990360" progId="Equation.DSMT4">
              <p:embed/>
            </p:oleObj>
          </a:graphicData>
        </a:graphic>
      </p:graphicFrame>
      <p:graphicFrame>
        <p:nvGraphicFramePr>
          <p:cNvPr id="616449" name="Object 1"/>
          <p:cNvGraphicFramePr>
            <a:graphicFrameLocks noChangeAspect="1"/>
          </p:cNvGraphicFramePr>
          <p:nvPr/>
        </p:nvGraphicFramePr>
        <p:xfrm>
          <a:off x="1522887" y="3636459"/>
          <a:ext cx="923430" cy="1126330"/>
        </p:xfrm>
        <a:graphic>
          <a:graphicData uri="http://schemas.openxmlformats.org/presentationml/2006/ole">
            <p:oleObj spid="_x0000_s616449" name="Equation" r:id="rId5" imgW="520560" imgH="634680" progId="Equation.DSMT4">
              <p:embed/>
            </p:oleObj>
          </a:graphicData>
        </a:graphic>
      </p:graphicFrame>
      <p:graphicFrame>
        <p:nvGraphicFramePr>
          <p:cNvPr id="616450" name="Object 2"/>
          <p:cNvGraphicFramePr>
            <a:graphicFrameLocks noChangeAspect="1"/>
          </p:cNvGraphicFramePr>
          <p:nvPr/>
        </p:nvGraphicFramePr>
        <p:xfrm>
          <a:off x="4158858" y="4422203"/>
          <a:ext cx="1838181" cy="825247"/>
        </p:xfrm>
        <a:graphic>
          <a:graphicData uri="http://schemas.openxmlformats.org/presentationml/2006/ole">
            <p:oleObj spid="_x0000_s616450" name="Equation" r:id="rId6" imgW="876240" imgH="393480" progId="Equation.DSMT4">
              <p:embed/>
            </p:oleObj>
          </a:graphicData>
        </a:graphic>
      </p:graphicFrame>
      <p:sp>
        <p:nvSpPr>
          <p:cNvPr id="527417" name="Text Box 57"/>
          <p:cNvSpPr txBox="1">
            <a:spLocks noChangeArrowheads="1"/>
          </p:cNvSpPr>
          <p:nvPr/>
        </p:nvSpPr>
        <p:spPr bwMode="auto">
          <a:xfrm>
            <a:off x="3315505" y="4442135"/>
            <a:ext cx="508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so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16451" name="Object 3"/>
          <p:cNvGraphicFramePr>
            <a:graphicFrameLocks noChangeAspect="1"/>
          </p:cNvGraphicFramePr>
          <p:nvPr/>
        </p:nvGraphicFramePr>
        <p:xfrm>
          <a:off x="2799464" y="5599051"/>
          <a:ext cx="1654175" cy="915988"/>
        </p:xfrm>
        <a:graphic>
          <a:graphicData uri="http://schemas.openxmlformats.org/presentationml/2006/ole">
            <p:oleObj spid="_x0000_s616451" name="Equation" r:id="rId7" imgW="711000" imgH="393480" progId="Equation.DSMT4">
              <p:embed/>
            </p:oleObj>
          </a:graphicData>
        </a:graphic>
      </p:graphicFrame>
      <p:sp>
        <p:nvSpPr>
          <p:cNvPr id="527419" name="Text Box 59"/>
          <p:cNvSpPr txBox="1">
            <a:spLocks noChangeArrowheads="1"/>
          </p:cNvSpPr>
          <p:nvPr/>
        </p:nvSpPr>
        <p:spPr bwMode="auto">
          <a:xfrm>
            <a:off x="1555664" y="5335237"/>
            <a:ext cx="106022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Hence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27420" name="Text Box 60"/>
          <p:cNvSpPr txBox="1">
            <a:spLocks noChangeArrowheads="1"/>
          </p:cNvSpPr>
          <p:nvPr/>
        </p:nvSpPr>
        <p:spPr bwMode="auto">
          <a:xfrm>
            <a:off x="947738" y="0"/>
            <a:ext cx="72993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Telegrapher’s </a:t>
            </a: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Eqs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(cont.)</a:t>
            </a:r>
          </a:p>
        </p:txBody>
      </p:sp>
      <p:sp>
        <p:nvSpPr>
          <p:cNvPr id="527421" name="Text Box 61"/>
          <p:cNvSpPr txBox="1">
            <a:spLocks noChangeArrowheads="1"/>
          </p:cNvSpPr>
          <p:nvPr/>
        </p:nvSpPr>
        <p:spPr bwMode="auto">
          <a:xfrm>
            <a:off x="5112060" y="5644902"/>
            <a:ext cx="3336925" cy="83099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</a:rPr>
              <a:t>Note: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endParaRPr lang="en-US" sz="1600" dirty="0" smtClean="0">
              <a:solidFill>
                <a:schemeClr val="bg2"/>
              </a:solidFill>
            </a:endParaRPr>
          </a:p>
          <a:p>
            <a:pPr algn="ctr"/>
            <a:r>
              <a:rPr lang="en-US" sz="1600" i="1" dirty="0" smtClean="0">
                <a:solidFill>
                  <a:schemeClr val="bg2"/>
                </a:solidFill>
                <a:latin typeface="Times New Roman" pitchFamily="18" charset="0"/>
              </a:rPr>
              <a:t>L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>
                <a:solidFill>
                  <a:schemeClr val="bg2"/>
                </a:solidFill>
              </a:rPr>
              <a:t>is the magnetostatic (DC) </a:t>
            </a:r>
            <a:r>
              <a:rPr lang="en-US" sz="1600" dirty="0" smtClean="0">
                <a:solidFill>
                  <a:schemeClr val="bg2"/>
                </a:solidFill>
              </a:rPr>
              <a:t>value (a fixed number).</a:t>
            </a:r>
            <a:endParaRPr lang="en-US" sz="1600" dirty="0">
              <a:solidFill>
                <a:schemeClr val="bg2"/>
              </a:solidFill>
            </a:endParaRPr>
          </a:p>
        </p:txBody>
      </p:sp>
      <p:graphicFrame>
        <p:nvGraphicFramePr>
          <p:cNvPr id="616452" name="Object 4"/>
          <p:cNvGraphicFramePr>
            <a:graphicFrameLocks noChangeAspect="1"/>
          </p:cNvGraphicFramePr>
          <p:nvPr/>
        </p:nvGraphicFramePr>
        <p:xfrm>
          <a:off x="3532188" y="969963"/>
          <a:ext cx="3832225" cy="1025525"/>
        </p:xfrm>
        <a:graphic>
          <a:graphicData uri="http://schemas.openxmlformats.org/presentationml/2006/ole">
            <p:oleObj spid="_x0000_s616452" name="Equation" r:id="rId8" imgW="1993680" imgH="533160" progId="Equation.DSMT4">
              <p:embed/>
            </p:oleObj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197677" y="774804"/>
            <a:ext cx="2851152" cy="2311400"/>
            <a:chOff x="197677" y="774804"/>
            <a:chExt cx="2851152" cy="2311400"/>
          </a:xfrm>
        </p:grpSpPr>
        <p:sp>
          <p:nvSpPr>
            <p:cNvPr id="527397" name="Line 37"/>
            <p:cNvSpPr>
              <a:spLocks noChangeShapeType="1"/>
            </p:cNvSpPr>
            <p:nvPr/>
          </p:nvSpPr>
          <p:spPr bwMode="auto">
            <a:xfrm flipV="1">
              <a:off x="778702" y="1349479"/>
              <a:ext cx="1363663" cy="1209675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7398" name="Line 38"/>
            <p:cNvSpPr>
              <a:spLocks noChangeShapeType="1"/>
            </p:cNvSpPr>
            <p:nvPr/>
          </p:nvSpPr>
          <p:spPr bwMode="auto">
            <a:xfrm>
              <a:off x="875540" y="2584554"/>
              <a:ext cx="126682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7399" name="Line 39"/>
            <p:cNvSpPr>
              <a:spLocks noChangeShapeType="1"/>
            </p:cNvSpPr>
            <p:nvPr/>
          </p:nvSpPr>
          <p:spPr bwMode="auto">
            <a:xfrm>
              <a:off x="2155066" y="1474892"/>
              <a:ext cx="0" cy="104775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7400" name="Line 40"/>
            <p:cNvSpPr>
              <a:spLocks noChangeShapeType="1"/>
            </p:cNvSpPr>
            <p:nvPr/>
          </p:nvSpPr>
          <p:spPr bwMode="auto">
            <a:xfrm flipH="1" flipV="1">
              <a:off x="919990" y="1708254"/>
              <a:ext cx="231775" cy="328613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7401" name="Line 41"/>
            <p:cNvSpPr>
              <a:spLocks noChangeShapeType="1"/>
            </p:cNvSpPr>
            <p:nvPr/>
          </p:nvSpPr>
          <p:spPr bwMode="auto">
            <a:xfrm flipH="1" flipV="1">
              <a:off x="1077153" y="1595542"/>
              <a:ext cx="231775" cy="328613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7402" name="Line 42"/>
            <p:cNvSpPr>
              <a:spLocks noChangeShapeType="1"/>
            </p:cNvSpPr>
            <p:nvPr/>
          </p:nvSpPr>
          <p:spPr bwMode="auto">
            <a:xfrm flipH="1" flipV="1">
              <a:off x="1239078" y="1452667"/>
              <a:ext cx="231775" cy="328613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7403" name="Line 43"/>
            <p:cNvSpPr>
              <a:spLocks noChangeShapeType="1"/>
            </p:cNvSpPr>
            <p:nvPr/>
          </p:nvSpPr>
          <p:spPr bwMode="auto">
            <a:xfrm flipH="1" flipV="1">
              <a:off x="1396240" y="1325667"/>
              <a:ext cx="231775" cy="328613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7412" name="Text Box 52"/>
            <p:cNvSpPr txBox="1">
              <a:spLocks noChangeArrowheads="1"/>
            </p:cNvSpPr>
            <p:nvPr/>
          </p:nvSpPr>
          <p:spPr bwMode="auto">
            <a:xfrm>
              <a:off x="1640716" y="774804"/>
              <a:ext cx="4270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C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v</a:t>
              </a:r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527413" name="Text Box 53"/>
            <p:cNvSpPr txBox="1">
              <a:spLocks noChangeArrowheads="1"/>
            </p:cNvSpPr>
            <p:nvPr/>
          </p:nvSpPr>
          <p:spPr bwMode="auto">
            <a:xfrm>
              <a:off x="1113665" y="2689329"/>
              <a:ext cx="7016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dx </a:t>
              </a:r>
              <a:endParaRPr lang="en-US" sz="2000" i="1" baseline="-250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527414" name="Text Box 54"/>
            <p:cNvSpPr txBox="1">
              <a:spLocks noChangeArrowheads="1"/>
            </p:cNvSpPr>
            <p:nvPr/>
          </p:nvSpPr>
          <p:spPr bwMode="auto">
            <a:xfrm>
              <a:off x="2309053" y="1811442"/>
              <a:ext cx="739776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dy</a:t>
              </a:r>
              <a:endParaRPr lang="en-US" sz="2000" i="1" baseline="-250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527415" name="Line 55"/>
            <p:cNvSpPr>
              <a:spLocks noChangeShapeType="1"/>
            </p:cNvSpPr>
            <p:nvPr/>
          </p:nvSpPr>
          <p:spPr bwMode="auto">
            <a:xfrm flipH="1" flipV="1">
              <a:off x="670752" y="1911454"/>
              <a:ext cx="244475" cy="3302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6454" name="Object 6"/>
            <p:cNvGraphicFramePr>
              <a:graphicFrameLocks noChangeAspect="1"/>
            </p:cNvGraphicFramePr>
            <p:nvPr/>
          </p:nvGraphicFramePr>
          <p:xfrm>
            <a:off x="197677" y="1847954"/>
            <a:ext cx="549275" cy="579438"/>
          </p:xfrm>
          <a:graphic>
            <a:graphicData uri="http://schemas.openxmlformats.org/presentationml/2006/ole">
              <p:oleObj spid="_x0000_s616454" name="Equation" r:id="rId9" imgW="228600" imgH="241200" progId="Equation.DSMT4">
                <p:embed/>
              </p:oleObj>
            </a:graphicData>
          </a:graphic>
        </p:graphicFrame>
        <p:sp>
          <p:nvSpPr>
            <p:cNvPr id="527423" name="Text Box 63"/>
            <p:cNvSpPr txBox="1">
              <a:spLocks noChangeArrowheads="1"/>
            </p:cNvSpPr>
            <p:nvPr/>
          </p:nvSpPr>
          <p:spPr bwMode="auto">
            <a:xfrm>
              <a:off x="732665" y="1063729"/>
              <a:ext cx="49371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1"/>
                  </a:solidFill>
                  <a:latin typeface="Times New Roman" pitchFamily="18" charset="0"/>
                  <a:sym typeface="Symbol" pitchFamily="18" charset="2"/>
                </a:rPr>
                <a:t></a:t>
              </a:r>
              <a:endParaRPr lang="en-US" sz="2000" i="1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527427" name="Line 67"/>
            <p:cNvSpPr>
              <a:spLocks noChangeShapeType="1"/>
            </p:cNvSpPr>
            <p:nvPr/>
          </p:nvSpPr>
          <p:spPr bwMode="auto">
            <a:xfrm flipV="1">
              <a:off x="1664528" y="1445492"/>
              <a:ext cx="355600" cy="33020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6455" name="Object 7"/>
            <p:cNvGraphicFramePr>
              <a:graphicFrameLocks noChangeAspect="1"/>
            </p:cNvGraphicFramePr>
            <p:nvPr/>
          </p:nvGraphicFramePr>
          <p:xfrm>
            <a:off x="1447717" y="1891249"/>
            <a:ext cx="504825" cy="449262"/>
          </p:xfrm>
          <a:graphic>
            <a:graphicData uri="http://schemas.openxmlformats.org/presentationml/2006/ole">
              <p:oleObj spid="_x0000_s616455" name="Equation" r:id="rId10" imgW="228600" imgH="203040" progId="Equation.DSMT4">
                <p:embed/>
              </p:oleObj>
            </a:graphicData>
          </a:graphic>
        </p:graphicFrame>
      </p:grp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381808" y="3669478"/>
            <a:ext cx="1396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(flux per meter)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1026"/>
          <p:cNvSpPr>
            <a:spLocks noChangeArrowheads="1"/>
          </p:cNvSpPr>
          <p:nvPr/>
        </p:nvSpPr>
        <p:spPr bwMode="auto">
          <a:xfrm>
            <a:off x="2349500" y="2225575"/>
            <a:ext cx="3440113" cy="11017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7472" name="Object 1024"/>
          <p:cNvGraphicFramePr>
            <a:graphicFrameLocks noChangeAspect="1"/>
          </p:cNvGraphicFramePr>
          <p:nvPr/>
        </p:nvGraphicFramePr>
        <p:xfrm>
          <a:off x="2870200" y="2346225"/>
          <a:ext cx="2301875" cy="915988"/>
        </p:xfrm>
        <a:graphic>
          <a:graphicData uri="http://schemas.openxmlformats.org/presentationml/2006/ole">
            <p:oleObj spid="_x0000_s617472" name="Equation" r:id="rId4" imgW="990360" imgH="393480" progId="Equation.DSMT4">
              <p:embed/>
            </p:oleObj>
          </a:graphicData>
        </a:graphic>
      </p:graphicFrame>
      <p:sp>
        <p:nvSpPr>
          <p:cNvPr id="536608" name="Text Box 1056"/>
          <p:cNvSpPr txBox="1">
            <a:spLocks noChangeArrowheads="1"/>
          </p:cNvSpPr>
          <p:nvPr/>
        </p:nvSpPr>
        <p:spPr bwMode="auto">
          <a:xfrm>
            <a:off x="1014413" y="0"/>
            <a:ext cx="72993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Telegrapher’s </a:t>
            </a: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Eqs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(cont.)</a:t>
            </a:r>
          </a:p>
        </p:txBody>
      </p:sp>
      <p:sp>
        <p:nvSpPr>
          <p:cNvPr id="536609" name="Text Box 1057"/>
          <p:cNvSpPr txBox="1">
            <a:spLocks noChangeArrowheads="1"/>
          </p:cNvSpPr>
          <p:nvPr/>
        </p:nvSpPr>
        <p:spPr bwMode="auto">
          <a:xfrm>
            <a:off x="1020763" y="1261963"/>
            <a:ext cx="36274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If we add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R</a:t>
            </a:r>
            <a:r>
              <a:rPr lang="en-US" sz="2000">
                <a:solidFill>
                  <a:schemeClr val="bg1"/>
                </a:solidFill>
              </a:rPr>
              <a:t> into the equation:</a:t>
            </a:r>
          </a:p>
        </p:txBody>
      </p:sp>
      <p:sp>
        <p:nvSpPr>
          <p:cNvPr id="536610" name="Text Box 1058"/>
          <p:cNvSpPr txBox="1">
            <a:spLocks noChangeArrowheads="1"/>
          </p:cNvSpPr>
          <p:nvPr/>
        </p:nvSpPr>
        <p:spPr bwMode="auto">
          <a:xfrm>
            <a:off x="947738" y="3842125"/>
            <a:ext cx="72596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This is justifiable if the mode is </a:t>
            </a:r>
            <a:r>
              <a:rPr lang="en-US" sz="2000" u="sng" dirty="0">
                <a:solidFill>
                  <a:schemeClr val="bg1"/>
                </a:solidFill>
              </a:rPr>
              <a:t>approximately</a:t>
            </a:r>
            <a:r>
              <a:rPr lang="en-US" sz="2000" dirty="0">
                <a:solidFill>
                  <a:schemeClr val="bg1"/>
                </a:solidFill>
              </a:rPr>
              <a:t> a TEM mode (small conductor loss).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72739" y="5222793"/>
            <a:ext cx="4609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Please see the derivation in the Appendix.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Text Box 2"/>
          <p:cNvSpPr txBox="1">
            <a:spLocks noChangeArrowheads="1"/>
          </p:cNvSpPr>
          <p:nvPr/>
        </p:nvSpPr>
        <p:spPr bwMode="auto">
          <a:xfrm>
            <a:off x="139700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Telegrapher’s </a:t>
            </a: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Eqs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(cont.)</a:t>
            </a:r>
          </a:p>
        </p:txBody>
      </p:sp>
      <p:sp>
        <p:nvSpPr>
          <p:cNvPr id="528388" name="Text Box 4"/>
          <p:cNvSpPr txBox="1">
            <a:spLocks noChangeArrowheads="1"/>
          </p:cNvSpPr>
          <p:nvPr/>
        </p:nvSpPr>
        <p:spPr bwMode="auto">
          <a:xfrm>
            <a:off x="4427538" y="3076575"/>
            <a:ext cx="339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A</a:t>
            </a:r>
            <a:endParaRPr lang="en-US" sz="2000">
              <a:solidFill>
                <a:schemeClr val="bg2"/>
              </a:solidFill>
            </a:endParaRPr>
          </a:p>
        </p:txBody>
      </p:sp>
      <p:sp>
        <p:nvSpPr>
          <p:cNvPr id="528397" name="Oval 13"/>
          <p:cNvSpPr>
            <a:spLocks noChangeArrowheads="1"/>
          </p:cNvSpPr>
          <p:nvPr/>
        </p:nvSpPr>
        <p:spPr bwMode="auto">
          <a:xfrm>
            <a:off x="4502150" y="1350963"/>
            <a:ext cx="158750" cy="1328738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8398" name="Oval 14"/>
          <p:cNvSpPr>
            <a:spLocks noChangeArrowheads="1"/>
          </p:cNvSpPr>
          <p:nvPr/>
        </p:nvSpPr>
        <p:spPr bwMode="auto">
          <a:xfrm>
            <a:off x="6262688" y="1338263"/>
            <a:ext cx="158750" cy="1328738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8399" name="Oval 15"/>
          <p:cNvSpPr>
            <a:spLocks noChangeArrowheads="1"/>
          </p:cNvSpPr>
          <p:nvPr/>
        </p:nvSpPr>
        <p:spPr bwMode="auto">
          <a:xfrm>
            <a:off x="4393375" y="1104900"/>
            <a:ext cx="376237" cy="1909763"/>
          </a:xfrm>
          <a:prstGeom prst="ellipse">
            <a:avLst/>
          </a:prstGeom>
          <a:noFill/>
          <a:ln w="28575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8401" name="Line 17"/>
          <p:cNvSpPr>
            <a:spLocks noChangeShapeType="1"/>
          </p:cNvSpPr>
          <p:nvPr/>
        </p:nvSpPr>
        <p:spPr bwMode="auto">
          <a:xfrm rot="21128522" flipH="1">
            <a:off x="4390596" y="1311404"/>
            <a:ext cx="89669" cy="21539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8403" name="Text Box 19"/>
          <p:cNvSpPr txBox="1">
            <a:spLocks noChangeArrowheads="1"/>
          </p:cNvSpPr>
          <p:nvPr/>
        </p:nvSpPr>
        <p:spPr bwMode="auto">
          <a:xfrm>
            <a:off x="6199250" y="3085213"/>
            <a:ext cx="339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B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528419" name="Text Box 35"/>
          <p:cNvSpPr txBox="1">
            <a:spLocks noChangeArrowheads="1"/>
          </p:cNvSpPr>
          <p:nvPr/>
        </p:nvSpPr>
        <p:spPr bwMode="auto">
          <a:xfrm>
            <a:off x="3870470" y="1028928"/>
            <a:ext cx="4413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err="1">
                <a:solidFill>
                  <a:schemeClr val="bg2"/>
                </a:solidFill>
                <a:latin typeface="Times New Roman" pitchFamily="18" charset="0"/>
              </a:rPr>
              <a:t>C</a:t>
            </a:r>
            <a:r>
              <a:rPr lang="en-US" sz="2000" i="1" baseline="-25000" dirty="0" err="1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en-US" sz="2000" i="1" baseline="-25000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endParaRPr lang="en-US" sz="2000" dirty="0">
              <a:solidFill>
                <a:schemeClr val="bg2"/>
              </a:solidFill>
            </a:endParaRPr>
          </a:p>
        </p:txBody>
      </p:sp>
      <p:graphicFrame>
        <p:nvGraphicFramePr>
          <p:cNvPr id="618496" name="Object 0"/>
          <p:cNvGraphicFramePr>
            <a:graphicFrameLocks noChangeAspect="1"/>
          </p:cNvGraphicFramePr>
          <p:nvPr/>
        </p:nvGraphicFramePr>
        <p:xfrm>
          <a:off x="2000250" y="4021138"/>
          <a:ext cx="4645025" cy="2052637"/>
        </p:xfrm>
        <a:graphic>
          <a:graphicData uri="http://schemas.openxmlformats.org/presentationml/2006/ole">
            <p:oleObj spid="_x0000_s618496" name="Equation" r:id="rId4" imgW="2070000" imgH="914400" progId="Equation.DSMT4">
              <p:embed/>
            </p:oleObj>
          </a:graphicData>
        </a:graphic>
      </p:graphicFrame>
      <p:sp>
        <p:nvSpPr>
          <p:cNvPr id="528422" name="Text Box 38"/>
          <p:cNvSpPr txBox="1">
            <a:spLocks noChangeArrowheads="1"/>
          </p:cNvSpPr>
          <p:nvPr/>
        </p:nvSpPr>
        <p:spPr bwMode="auto">
          <a:xfrm>
            <a:off x="1316038" y="5243513"/>
            <a:ext cx="452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528423" name="Text Box 39"/>
          <p:cNvSpPr txBox="1">
            <a:spLocks noChangeArrowheads="1"/>
          </p:cNvSpPr>
          <p:nvPr/>
        </p:nvSpPr>
        <p:spPr bwMode="auto">
          <a:xfrm>
            <a:off x="350838" y="4132263"/>
            <a:ext cx="1779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Ampere’s law:</a:t>
            </a:r>
          </a:p>
        </p:txBody>
      </p:sp>
      <p:sp>
        <p:nvSpPr>
          <p:cNvPr id="528426" name="Text Box 42"/>
          <p:cNvSpPr txBox="1">
            <a:spLocks noChangeArrowheads="1"/>
          </p:cNvSpPr>
          <p:nvPr/>
        </p:nvSpPr>
        <p:spPr bwMode="auto">
          <a:xfrm>
            <a:off x="911225" y="1916113"/>
            <a:ext cx="2343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</a:rPr>
              <a:t>contour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</a:rPr>
              <a:t>C</a:t>
            </a:r>
            <a:r>
              <a:rPr lang="en-US" i="1" baseline="-25000" dirty="0" err="1">
                <a:solidFill>
                  <a:schemeClr val="bg1"/>
                </a:solidFill>
                <a:latin typeface="Times New Roman" pitchFamily="18" charset="0"/>
              </a:rPr>
              <a:t>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hugs the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 conductor.</a:t>
            </a:r>
          </a:p>
        </p:txBody>
      </p:sp>
      <p:sp>
        <p:nvSpPr>
          <p:cNvPr id="528427" name="Text Box 43"/>
          <p:cNvSpPr txBox="1">
            <a:spLocks noChangeArrowheads="1"/>
          </p:cNvSpPr>
          <p:nvPr/>
        </p:nvSpPr>
        <p:spPr bwMode="auto">
          <a:xfrm>
            <a:off x="6816436" y="3846513"/>
            <a:ext cx="2111664" cy="1323439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</a:rPr>
              <a:t>Note: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endParaRPr lang="en-US" sz="1600" dirty="0" smtClean="0">
              <a:solidFill>
                <a:schemeClr val="bg2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There </a:t>
            </a:r>
            <a:r>
              <a:rPr lang="en-US" sz="1600" dirty="0">
                <a:solidFill>
                  <a:schemeClr val="bg2"/>
                </a:solidFill>
              </a:rPr>
              <a:t>is no displacement current through the </a:t>
            </a:r>
            <a:r>
              <a:rPr lang="en-US" sz="1600" dirty="0" smtClean="0">
                <a:solidFill>
                  <a:schemeClr val="bg2"/>
                </a:solidFill>
              </a:rPr>
              <a:t>surface, </a:t>
            </a:r>
            <a:r>
              <a:rPr lang="en-US" sz="1600" dirty="0">
                <a:solidFill>
                  <a:schemeClr val="bg2"/>
                </a:solidFill>
              </a:rPr>
              <a:t>since </a:t>
            </a:r>
            <a:r>
              <a:rPr lang="en-US" sz="1600" i="1" dirty="0" err="1">
                <a:solidFill>
                  <a:schemeClr val="bg2"/>
                </a:solidFill>
                <a:latin typeface="Times New Roman" pitchFamily="18" charset="0"/>
              </a:rPr>
              <a:t>E</a:t>
            </a:r>
            <a:r>
              <a:rPr lang="en-US" sz="1600" i="1" baseline="-25000" dirty="0" err="1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1600" i="1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1600" dirty="0">
                <a:solidFill>
                  <a:schemeClr val="bg2"/>
                </a:solidFill>
                <a:latin typeface="Times New Roman" pitchFamily="18" charset="0"/>
              </a:rPr>
              <a:t>=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sz="1600" dirty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528428" name="Text Box 44"/>
          <p:cNvSpPr txBox="1">
            <a:spLocks noChangeArrowheads="1"/>
          </p:cNvSpPr>
          <p:nvPr/>
        </p:nvSpPr>
        <p:spPr bwMode="auto">
          <a:xfrm>
            <a:off x="998538" y="1033463"/>
            <a:ext cx="22717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Now use this path:</a:t>
            </a:r>
          </a:p>
        </p:txBody>
      </p:sp>
      <p:grpSp>
        <p:nvGrpSpPr>
          <p:cNvPr id="18" name="Group 74"/>
          <p:cNvGrpSpPr>
            <a:grpSpLocks/>
          </p:cNvGrpSpPr>
          <p:nvPr/>
        </p:nvGrpSpPr>
        <p:grpSpPr bwMode="auto">
          <a:xfrm>
            <a:off x="6879977" y="1300369"/>
            <a:ext cx="1720850" cy="1481137"/>
            <a:chOff x="242" y="1829"/>
            <a:chExt cx="1084" cy="933"/>
          </a:xfrm>
        </p:grpSpPr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1129" y="2438"/>
              <a:ext cx="19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x</a:t>
              </a:r>
              <a:endParaRPr lang="en-US" sz="20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0" name="Line 58"/>
            <p:cNvSpPr>
              <a:spLocks noChangeShapeType="1"/>
            </p:cNvSpPr>
            <p:nvPr/>
          </p:nvSpPr>
          <p:spPr bwMode="auto">
            <a:xfrm>
              <a:off x="388" y="2101"/>
              <a:ext cx="0" cy="66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Line 59"/>
            <p:cNvSpPr>
              <a:spLocks noChangeShapeType="1"/>
            </p:cNvSpPr>
            <p:nvPr/>
          </p:nvSpPr>
          <p:spPr bwMode="auto">
            <a:xfrm>
              <a:off x="242" y="2588"/>
              <a:ext cx="8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Text Box 60"/>
            <p:cNvSpPr txBox="1">
              <a:spLocks noChangeArrowheads="1"/>
            </p:cNvSpPr>
            <p:nvPr/>
          </p:nvSpPr>
          <p:spPr bwMode="auto">
            <a:xfrm>
              <a:off x="310" y="1829"/>
              <a:ext cx="19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y  </a:t>
              </a:r>
              <a:endParaRPr lang="en-US" sz="20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9" name="Text Box 11"/>
          <p:cNvSpPr txBox="1">
            <a:spLocks noChangeArrowheads="1"/>
          </p:cNvSpPr>
          <p:nvPr/>
        </p:nvSpPr>
        <p:spPr bwMode="auto">
          <a:xfrm>
            <a:off x="1687513" y="1431925"/>
            <a:ext cx="1193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Now use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529420" name="Object 12"/>
          <p:cNvGraphicFramePr>
            <a:graphicFrameLocks noChangeAspect="1"/>
          </p:cNvGraphicFramePr>
          <p:nvPr/>
        </p:nvGraphicFramePr>
        <p:xfrm>
          <a:off x="2935288" y="1695450"/>
          <a:ext cx="2590800" cy="912813"/>
        </p:xfrm>
        <a:graphic>
          <a:graphicData uri="http://schemas.openxmlformats.org/presentationml/2006/ole">
            <p:oleObj spid="_x0000_s529420" name="Equation" r:id="rId4" imgW="1117440" imgH="393480" progId="Equation.DSMT4">
              <p:embed/>
            </p:oleObj>
          </a:graphicData>
        </a:graphic>
      </p:graphicFrame>
      <p:sp>
        <p:nvSpPr>
          <p:cNvPr id="529421" name="Line 13"/>
          <p:cNvSpPr>
            <a:spLocks noChangeShapeType="1"/>
          </p:cNvSpPr>
          <p:nvPr/>
        </p:nvSpPr>
        <p:spPr bwMode="auto">
          <a:xfrm flipV="1">
            <a:off x="2768600" y="3878263"/>
            <a:ext cx="735013" cy="83185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9422" name="Line 14"/>
          <p:cNvSpPr>
            <a:spLocks noChangeShapeType="1"/>
          </p:cNvSpPr>
          <p:nvPr/>
        </p:nvSpPr>
        <p:spPr bwMode="auto">
          <a:xfrm flipV="1">
            <a:off x="2806700" y="4924425"/>
            <a:ext cx="684213" cy="8175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9423" name="Text Box 15"/>
          <p:cNvSpPr txBox="1">
            <a:spLocks noChangeArrowheads="1"/>
          </p:cNvSpPr>
          <p:nvPr/>
        </p:nvSpPr>
        <p:spPr bwMode="auto">
          <a:xfrm>
            <a:off x="938213" y="0"/>
            <a:ext cx="72993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Telegrapher’s </a:t>
            </a: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Eqs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(cont.)</a:t>
            </a:r>
          </a:p>
        </p:txBody>
      </p:sp>
      <p:graphicFrame>
        <p:nvGraphicFramePr>
          <p:cNvPr id="529424" name="Object 16"/>
          <p:cNvGraphicFramePr>
            <a:graphicFrameLocks noChangeAspect="1"/>
          </p:cNvGraphicFramePr>
          <p:nvPr/>
        </p:nvGraphicFramePr>
        <p:xfrm>
          <a:off x="2557463" y="3946525"/>
          <a:ext cx="3594100" cy="2060575"/>
        </p:xfrm>
        <a:graphic>
          <a:graphicData uri="http://schemas.openxmlformats.org/presentationml/2006/ole">
            <p:oleObj spid="_x0000_s529424" name="Equation" r:id="rId5" imgW="1549080" imgH="888840" progId="Equation.DSMT4">
              <p:embed/>
            </p:oleObj>
          </a:graphicData>
        </a:graphic>
      </p:graphicFrame>
      <p:sp>
        <p:nvSpPr>
          <p:cNvPr id="529425" name="Text Box 17"/>
          <p:cNvSpPr txBox="1">
            <a:spLocks noChangeArrowheads="1"/>
          </p:cNvSpPr>
          <p:nvPr/>
        </p:nvSpPr>
        <p:spPr bwMode="auto">
          <a:xfrm>
            <a:off x="517525" y="3302000"/>
            <a:ext cx="3130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Take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chemeClr val="bg1"/>
                </a:solidFill>
              </a:rPr>
              <a:t> and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y</a:t>
            </a:r>
            <a:r>
              <a:rPr lang="en-US" sz="2000" dirty="0">
                <a:solidFill>
                  <a:schemeClr val="bg1"/>
                </a:solidFill>
              </a:rPr>
              <a:t> components: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5" name="Text Box 3"/>
          <p:cNvSpPr txBox="1">
            <a:spLocks noChangeArrowheads="1"/>
          </p:cNvSpPr>
          <p:nvPr/>
        </p:nvSpPr>
        <p:spPr bwMode="auto">
          <a:xfrm>
            <a:off x="996950" y="1857375"/>
            <a:ext cx="10763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Hence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530439" name="Object 7"/>
          <p:cNvGraphicFramePr>
            <a:graphicFrameLocks noChangeAspect="1"/>
          </p:cNvGraphicFramePr>
          <p:nvPr/>
        </p:nvGraphicFramePr>
        <p:xfrm>
          <a:off x="1477963" y="2660650"/>
          <a:ext cx="5778500" cy="2052638"/>
        </p:xfrm>
        <a:graphic>
          <a:graphicData uri="http://schemas.openxmlformats.org/presentationml/2006/ole">
            <p:oleObj spid="_x0000_s530439" name="Equation" r:id="rId4" imgW="2717640" imgH="965160" progId="Equation.DSMT4">
              <p:embed/>
            </p:oleObj>
          </a:graphicData>
        </a:graphic>
      </p:graphicFrame>
      <p:sp>
        <p:nvSpPr>
          <p:cNvPr id="530472" name="Text Box 40"/>
          <p:cNvSpPr txBox="1">
            <a:spLocks noChangeArrowheads="1"/>
          </p:cNvSpPr>
          <p:nvPr/>
        </p:nvSpPr>
        <p:spPr bwMode="auto">
          <a:xfrm>
            <a:off x="928688" y="0"/>
            <a:ext cx="72993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Telegrapher’s </a:t>
            </a: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Eqs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(cont.)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1482" name="Object 26"/>
          <p:cNvGraphicFramePr>
            <a:graphicFrameLocks noChangeAspect="1"/>
          </p:cNvGraphicFramePr>
          <p:nvPr/>
        </p:nvGraphicFramePr>
        <p:xfrm>
          <a:off x="533854" y="3515845"/>
          <a:ext cx="8099507" cy="1303411"/>
        </p:xfrm>
        <a:graphic>
          <a:graphicData uri="http://schemas.openxmlformats.org/presentationml/2006/ole">
            <p:oleObj spid="_x0000_s531482" name="Equation" r:id="rId4" imgW="5054400" imgH="812520" progId="Equation.DSMT4">
              <p:embed/>
            </p:oleObj>
          </a:graphicData>
        </a:graphic>
      </p:graphicFrame>
      <p:sp>
        <p:nvSpPr>
          <p:cNvPr id="531508" name="Text Box 52"/>
          <p:cNvSpPr txBox="1">
            <a:spLocks noChangeArrowheads="1"/>
          </p:cNvSpPr>
          <p:nvPr/>
        </p:nvSpPr>
        <p:spPr bwMode="auto">
          <a:xfrm>
            <a:off x="966788" y="0"/>
            <a:ext cx="72993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Telegrapher’s </a:t>
            </a: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Eqs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(cont.)</a:t>
            </a:r>
          </a:p>
        </p:txBody>
      </p:sp>
      <p:graphicFrame>
        <p:nvGraphicFramePr>
          <p:cNvPr id="531512" name="Object 56"/>
          <p:cNvGraphicFramePr>
            <a:graphicFrameLocks noChangeAspect="1"/>
          </p:cNvGraphicFramePr>
          <p:nvPr/>
        </p:nvGraphicFramePr>
        <p:xfrm>
          <a:off x="3998501" y="5492263"/>
          <a:ext cx="1262268" cy="987026"/>
        </p:xfrm>
        <a:graphic>
          <a:graphicData uri="http://schemas.openxmlformats.org/presentationml/2006/ole">
            <p:oleObj spid="_x0000_s531512" name="Equation" r:id="rId5" imgW="583920" imgH="457200" progId="Equation.DSMT4">
              <p:embed/>
            </p:oleObj>
          </a:graphicData>
        </a:graphic>
      </p:graphicFrame>
      <p:sp>
        <p:nvSpPr>
          <p:cNvPr id="531513" name="Text Box 57"/>
          <p:cNvSpPr txBox="1">
            <a:spLocks noChangeArrowheads="1"/>
          </p:cNvSpPr>
          <p:nvPr/>
        </p:nvSpPr>
        <p:spPr bwMode="auto">
          <a:xfrm>
            <a:off x="5767738" y="5608121"/>
            <a:ext cx="2568739" cy="83099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</a:rPr>
              <a:t>Note:</a:t>
            </a:r>
            <a:r>
              <a:rPr lang="en-US" sz="1600" i="1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endParaRPr lang="en-US" sz="1600" i="1" dirty="0" smtClean="0">
              <a:solidFill>
                <a:schemeClr val="bg2"/>
              </a:solidFill>
              <a:latin typeface="Times New Roman" pitchFamily="18" charset="0"/>
            </a:endParaRPr>
          </a:p>
          <a:p>
            <a:pPr algn="ctr"/>
            <a:r>
              <a:rPr lang="en-US" sz="1600" i="1" dirty="0" smtClean="0">
                <a:solidFill>
                  <a:schemeClr val="bg2"/>
                </a:solidFill>
                <a:latin typeface="Times New Roman" pitchFamily="18" charset="0"/>
              </a:rPr>
              <a:t>C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>
                <a:solidFill>
                  <a:schemeClr val="bg2"/>
                </a:solidFill>
              </a:rPr>
              <a:t>and </a:t>
            </a:r>
            <a:r>
              <a:rPr lang="en-US" sz="1600" i="1" dirty="0">
                <a:solidFill>
                  <a:schemeClr val="bg2"/>
                </a:solidFill>
                <a:latin typeface="Times New Roman" pitchFamily="18" charset="0"/>
              </a:rPr>
              <a:t>G</a:t>
            </a:r>
            <a:r>
              <a:rPr lang="en-US" sz="1600" dirty="0">
                <a:solidFill>
                  <a:schemeClr val="bg2"/>
                </a:solidFill>
              </a:rPr>
              <a:t> are the static (DC) values.</a:t>
            </a:r>
          </a:p>
        </p:txBody>
      </p:sp>
      <p:graphicFrame>
        <p:nvGraphicFramePr>
          <p:cNvPr id="531514" name="Object 58"/>
          <p:cNvGraphicFramePr>
            <a:graphicFrameLocks noChangeAspect="1"/>
          </p:cNvGraphicFramePr>
          <p:nvPr/>
        </p:nvGraphicFramePr>
        <p:xfrm>
          <a:off x="3526663" y="928860"/>
          <a:ext cx="3907291" cy="979460"/>
        </p:xfrm>
        <a:graphic>
          <a:graphicData uri="http://schemas.openxmlformats.org/presentationml/2006/ole">
            <p:oleObj spid="_x0000_s531514" name="Equation" r:id="rId6" imgW="2133360" imgH="533160" progId="Equation.DSMT4">
              <p:embed/>
            </p:oleObj>
          </a:graphicData>
        </a:graphic>
      </p:graphicFrame>
      <p:grpSp>
        <p:nvGrpSpPr>
          <p:cNvPr id="531517" name="Group 61"/>
          <p:cNvGrpSpPr>
            <a:grpSpLocks/>
          </p:cNvGrpSpPr>
          <p:nvPr/>
        </p:nvGrpSpPr>
        <p:grpSpPr bwMode="auto">
          <a:xfrm>
            <a:off x="331788" y="1176338"/>
            <a:ext cx="2636837" cy="1827212"/>
            <a:chOff x="209" y="741"/>
            <a:chExt cx="1661" cy="1151"/>
          </a:xfrm>
        </p:grpSpPr>
        <p:sp>
          <p:nvSpPr>
            <p:cNvPr id="531488" name="Freeform 32"/>
            <p:cNvSpPr>
              <a:spLocks/>
            </p:cNvSpPr>
            <p:nvPr/>
          </p:nvSpPr>
          <p:spPr bwMode="auto">
            <a:xfrm>
              <a:off x="629" y="1041"/>
              <a:ext cx="859" cy="762"/>
            </a:xfrm>
            <a:custGeom>
              <a:avLst/>
              <a:gdLst/>
              <a:ahLst/>
              <a:cxnLst>
                <a:cxn ang="0">
                  <a:pos x="0" y="762"/>
                </a:cxn>
                <a:cxn ang="0">
                  <a:pos x="502" y="433"/>
                </a:cxn>
                <a:cxn ang="0">
                  <a:pos x="859" y="0"/>
                </a:cxn>
              </a:cxnLst>
              <a:rect l="0" t="0" r="r" b="b"/>
              <a:pathLst>
                <a:path w="859" h="762">
                  <a:moveTo>
                    <a:pt x="0" y="762"/>
                  </a:moveTo>
                  <a:cubicBezTo>
                    <a:pt x="84" y="707"/>
                    <a:pt x="175" y="706"/>
                    <a:pt x="502" y="433"/>
                  </a:cubicBezTo>
                  <a:cubicBezTo>
                    <a:pt x="829" y="160"/>
                    <a:pt x="785" y="90"/>
                    <a:pt x="859" y="0"/>
                  </a:cubicBezTo>
                </a:path>
              </a:pathLst>
            </a:custGeom>
            <a:noFill/>
            <a:ln w="57150" cap="flat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489" name="Line 33"/>
            <p:cNvSpPr>
              <a:spLocks noChangeShapeType="1"/>
            </p:cNvSpPr>
            <p:nvPr/>
          </p:nvSpPr>
          <p:spPr bwMode="auto">
            <a:xfrm>
              <a:off x="670" y="1043"/>
              <a:ext cx="79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490" name="Line 34"/>
            <p:cNvSpPr>
              <a:spLocks noChangeShapeType="1"/>
            </p:cNvSpPr>
            <p:nvPr/>
          </p:nvSpPr>
          <p:spPr bwMode="auto">
            <a:xfrm>
              <a:off x="607" y="1082"/>
              <a:ext cx="0" cy="66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1494" name="Text Box 38"/>
            <p:cNvSpPr txBox="1">
              <a:spLocks noChangeArrowheads="1"/>
            </p:cNvSpPr>
            <p:nvPr/>
          </p:nvSpPr>
          <p:spPr bwMode="auto">
            <a:xfrm>
              <a:off x="1044" y="1642"/>
              <a:ext cx="2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C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i</a:t>
              </a:r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531495" name="Text Box 39"/>
            <p:cNvSpPr txBox="1">
              <a:spLocks noChangeArrowheads="1"/>
            </p:cNvSpPr>
            <p:nvPr/>
          </p:nvSpPr>
          <p:spPr bwMode="auto">
            <a:xfrm>
              <a:off x="867" y="741"/>
              <a:ext cx="44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dx </a:t>
              </a:r>
              <a:endParaRPr lang="en-US" sz="2000" i="1" baseline="-250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531496" name="Text Box 40"/>
            <p:cNvSpPr txBox="1">
              <a:spLocks noChangeArrowheads="1"/>
            </p:cNvSpPr>
            <p:nvPr/>
          </p:nvSpPr>
          <p:spPr bwMode="auto">
            <a:xfrm>
              <a:off x="209" y="1242"/>
              <a:ext cx="34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dy</a:t>
              </a:r>
              <a:endParaRPr lang="en-US" sz="2000" i="1" baseline="-250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531497" name="Line 41"/>
            <p:cNvSpPr>
              <a:spLocks noChangeShapeType="1"/>
            </p:cNvSpPr>
            <p:nvPr/>
          </p:nvSpPr>
          <p:spPr bwMode="auto">
            <a:xfrm>
              <a:off x="1355" y="1289"/>
              <a:ext cx="167" cy="16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31498" name="Object 42"/>
            <p:cNvGraphicFramePr>
              <a:graphicFrameLocks noChangeAspect="1"/>
            </p:cNvGraphicFramePr>
            <p:nvPr/>
          </p:nvGraphicFramePr>
          <p:xfrm>
            <a:off x="1524" y="1363"/>
            <a:ext cx="346" cy="365"/>
          </p:xfrm>
          <a:graphic>
            <a:graphicData uri="http://schemas.openxmlformats.org/presentationml/2006/ole">
              <p:oleObj spid="_x0000_s531498" name="Equation" r:id="rId7" imgW="228600" imgH="241200" progId="Equation.DSMT4">
                <p:embed/>
              </p:oleObj>
            </a:graphicData>
          </a:graphic>
        </p:graphicFrame>
        <p:sp>
          <p:nvSpPr>
            <p:cNvPr id="531516" name="Line 60"/>
            <p:cNvSpPr>
              <a:spLocks noChangeShapeType="1"/>
            </p:cNvSpPr>
            <p:nvPr/>
          </p:nvSpPr>
          <p:spPr bwMode="auto">
            <a:xfrm flipV="1">
              <a:off x="896" y="1464"/>
              <a:ext cx="256" cy="19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531518" name="Object 62"/>
          <p:cNvGraphicFramePr>
            <a:graphicFrameLocks noChangeAspect="1"/>
          </p:cNvGraphicFramePr>
          <p:nvPr/>
        </p:nvGraphicFramePr>
        <p:xfrm>
          <a:off x="5959270" y="2514250"/>
          <a:ext cx="1165926" cy="396711"/>
        </p:xfrm>
        <a:graphic>
          <a:graphicData uri="http://schemas.openxmlformats.org/presentationml/2006/ole">
            <p:oleObj spid="_x0000_s531518" name="Equation" r:id="rId8" imgW="711000" imgH="241200" progId="Equation.DSMT4">
              <p:embed/>
            </p:oleObj>
          </a:graphicData>
        </a:graphic>
      </p:graphicFrame>
      <p:sp>
        <p:nvSpPr>
          <p:cNvPr id="531519" name="Text Box 63"/>
          <p:cNvSpPr txBox="1">
            <a:spLocks noChangeArrowheads="1"/>
          </p:cNvSpPr>
          <p:nvPr/>
        </p:nvSpPr>
        <p:spPr bwMode="auto">
          <a:xfrm>
            <a:off x="860920" y="5149830"/>
            <a:ext cx="565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But</a:t>
            </a:r>
          </a:p>
        </p:txBody>
      </p:sp>
      <p:graphicFrame>
        <p:nvGraphicFramePr>
          <p:cNvPr id="2" name="Object 63"/>
          <p:cNvGraphicFramePr>
            <a:graphicFrameLocks noChangeAspect="1"/>
          </p:cNvGraphicFramePr>
          <p:nvPr/>
        </p:nvGraphicFramePr>
        <p:xfrm>
          <a:off x="1234044" y="1843624"/>
          <a:ext cx="504825" cy="449262"/>
        </p:xfrm>
        <a:graphic>
          <a:graphicData uri="http://schemas.openxmlformats.org/presentationml/2006/ole">
            <p:oleObj spid="_x0000_s531519" name="Equation" r:id="rId9" imgW="228600" imgH="203040" progId="Equation.DSMT4">
              <p:embed/>
            </p:oleObj>
          </a:graphicData>
        </a:graphic>
      </p:graphicFrame>
      <p:graphicFrame>
        <p:nvGraphicFramePr>
          <p:cNvPr id="531520" name="Object 64"/>
          <p:cNvGraphicFramePr>
            <a:graphicFrameLocks noChangeAspect="1"/>
          </p:cNvGraphicFramePr>
          <p:nvPr/>
        </p:nvGraphicFramePr>
        <p:xfrm>
          <a:off x="1562328" y="5501008"/>
          <a:ext cx="1347128" cy="896741"/>
        </p:xfrm>
        <a:graphic>
          <a:graphicData uri="http://schemas.openxmlformats.org/presentationml/2006/ole">
            <p:oleObj spid="_x0000_s531520" name="Equation" r:id="rId10" imgW="685800" imgH="457200" progId="Equation.DSMT4">
              <p:embed/>
            </p:oleObj>
          </a:graphicData>
        </a:graphic>
      </p:graphicFrame>
      <p:sp>
        <p:nvSpPr>
          <p:cNvPr id="22" name="Right Arrow 21"/>
          <p:cNvSpPr/>
          <p:nvPr/>
        </p:nvSpPr>
        <p:spPr bwMode="auto">
          <a:xfrm>
            <a:off x="3206338" y="5830784"/>
            <a:ext cx="439387" cy="2731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47</a:t>
            </a:fld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5842659" y="3004458"/>
            <a:ext cx="593767" cy="4750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5558" name="Object 6"/>
          <p:cNvGraphicFramePr>
            <a:graphicFrameLocks noChangeAspect="1"/>
          </p:cNvGraphicFramePr>
          <p:nvPr/>
        </p:nvGraphicFramePr>
        <p:xfrm>
          <a:off x="3143250" y="1852613"/>
          <a:ext cx="2867025" cy="944562"/>
        </p:xfrm>
        <a:graphic>
          <a:graphicData uri="http://schemas.openxmlformats.org/presentationml/2006/ole">
            <p:oleObj spid="_x0000_s535558" name="Equation" r:id="rId4" imgW="1193760" imgH="393480" progId="Equation.DSMT4">
              <p:embed/>
            </p:oleObj>
          </a:graphicData>
        </a:graphic>
      </p:graphicFrame>
      <p:sp>
        <p:nvSpPr>
          <p:cNvPr id="535560" name="Text Box 8"/>
          <p:cNvSpPr txBox="1">
            <a:spLocks noChangeArrowheads="1"/>
          </p:cNvSpPr>
          <p:nvPr/>
        </p:nvSpPr>
        <p:spPr bwMode="auto">
          <a:xfrm>
            <a:off x="2219099" y="1288101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535561" name="Object 9"/>
          <p:cNvGraphicFramePr>
            <a:graphicFrameLocks noChangeAspect="1"/>
          </p:cNvGraphicFramePr>
          <p:nvPr/>
        </p:nvGraphicFramePr>
        <p:xfrm>
          <a:off x="3368675" y="4149725"/>
          <a:ext cx="2711450" cy="1011238"/>
        </p:xfrm>
        <a:graphic>
          <a:graphicData uri="http://schemas.openxmlformats.org/presentationml/2006/ole">
            <p:oleObj spid="_x0000_s535561" name="Equation" r:id="rId5" imgW="1054080" imgH="393480" progId="Equation.DSMT4">
              <p:embed/>
            </p:oleObj>
          </a:graphicData>
        </a:graphic>
      </p:graphicFrame>
      <p:sp>
        <p:nvSpPr>
          <p:cNvPr id="535562" name="Text Box 10"/>
          <p:cNvSpPr txBox="1">
            <a:spLocks noChangeArrowheads="1"/>
          </p:cNvSpPr>
          <p:nvPr/>
        </p:nvSpPr>
        <p:spPr bwMode="auto">
          <a:xfrm>
            <a:off x="2665372" y="3582039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535564" name="Text Box 12"/>
          <p:cNvSpPr txBox="1">
            <a:spLocks noChangeArrowheads="1"/>
          </p:cNvSpPr>
          <p:nvPr/>
        </p:nvSpPr>
        <p:spPr bwMode="auto">
          <a:xfrm>
            <a:off x="947738" y="0"/>
            <a:ext cx="72993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Telegrapher’s </a:t>
            </a: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Eqs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(cont.)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66" name="Object 46"/>
          <p:cNvGraphicFramePr>
            <a:graphicFrameLocks noChangeAspect="1"/>
          </p:cNvGraphicFramePr>
          <p:nvPr/>
        </p:nvGraphicFramePr>
        <p:xfrm>
          <a:off x="5377502" y="2220686"/>
          <a:ext cx="3565194" cy="2036474"/>
        </p:xfrm>
        <a:graphic>
          <a:graphicData uri="http://schemas.openxmlformats.org/presentationml/2006/ole">
            <p:oleObj spid="_x0000_s542766" name="Equation" r:id="rId4" imgW="2247840" imgH="1282680" progId="Equation.DSMT4">
              <p:embed/>
            </p:oleObj>
          </a:graphicData>
        </a:graphic>
      </p:graphicFrame>
      <p:graphicFrame>
        <p:nvGraphicFramePr>
          <p:cNvPr id="542767" name="Object 47"/>
          <p:cNvGraphicFramePr>
            <a:graphicFrameLocks noChangeAspect="1"/>
          </p:cNvGraphicFramePr>
          <p:nvPr/>
        </p:nvGraphicFramePr>
        <p:xfrm>
          <a:off x="5249760" y="760776"/>
          <a:ext cx="3229222" cy="685167"/>
        </p:xfrm>
        <a:graphic>
          <a:graphicData uri="http://schemas.openxmlformats.org/presentationml/2006/ole">
            <p:oleObj spid="_x0000_s542767" name="Equation" r:id="rId5" imgW="1854000" imgH="393480" progId="Equation.DSMT4">
              <p:embed/>
            </p:oleObj>
          </a:graphicData>
        </a:graphic>
      </p:graphicFrame>
      <p:grpSp>
        <p:nvGrpSpPr>
          <p:cNvPr id="542782" name="Group 62"/>
          <p:cNvGrpSpPr>
            <a:grpSpLocks/>
          </p:cNvGrpSpPr>
          <p:nvPr/>
        </p:nvGrpSpPr>
        <p:grpSpPr bwMode="auto">
          <a:xfrm>
            <a:off x="152964" y="1805053"/>
            <a:ext cx="4882172" cy="4560372"/>
            <a:chOff x="223" y="938"/>
            <a:chExt cx="3269" cy="2970"/>
          </a:xfrm>
        </p:grpSpPr>
        <p:sp>
          <p:nvSpPr>
            <p:cNvPr id="542723" name="Freeform 3"/>
            <p:cNvSpPr>
              <a:spLocks/>
            </p:cNvSpPr>
            <p:nvPr/>
          </p:nvSpPr>
          <p:spPr bwMode="auto">
            <a:xfrm flipH="1">
              <a:off x="1563" y="3565"/>
              <a:ext cx="493" cy="343"/>
            </a:xfrm>
            <a:custGeom>
              <a:avLst/>
              <a:gdLst/>
              <a:ahLst/>
              <a:cxnLst>
                <a:cxn ang="0">
                  <a:pos x="103" y="465"/>
                </a:cxn>
                <a:cxn ang="0">
                  <a:pos x="27" y="863"/>
                </a:cxn>
                <a:cxn ang="0">
                  <a:pos x="270" y="1228"/>
                </a:cxn>
                <a:cxn ang="0">
                  <a:pos x="866" y="1363"/>
                </a:cxn>
                <a:cxn ang="0">
                  <a:pos x="1130" y="1594"/>
                </a:cxn>
                <a:cxn ang="0">
                  <a:pos x="1346" y="1977"/>
                </a:cxn>
                <a:cxn ang="0">
                  <a:pos x="1777" y="2143"/>
                </a:cxn>
                <a:cxn ang="0">
                  <a:pos x="2262" y="2011"/>
                </a:cxn>
                <a:cxn ang="0">
                  <a:pos x="2651" y="1641"/>
                </a:cxn>
                <a:cxn ang="0">
                  <a:pos x="2693" y="1094"/>
                </a:cxn>
                <a:cxn ang="0">
                  <a:pos x="2497" y="620"/>
                </a:cxn>
                <a:cxn ang="0">
                  <a:pos x="2021" y="216"/>
                </a:cxn>
                <a:cxn ang="0">
                  <a:pos x="1527" y="55"/>
                </a:cxn>
                <a:cxn ang="0">
                  <a:pos x="924" y="24"/>
                </a:cxn>
                <a:cxn ang="0">
                  <a:pos x="351" y="203"/>
                </a:cxn>
                <a:cxn ang="0">
                  <a:pos x="103" y="465"/>
                </a:cxn>
              </a:cxnLst>
              <a:rect l="0" t="0" r="r" b="b"/>
              <a:pathLst>
                <a:path w="2723" h="2149">
                  <a:moveTo>
                    <a:pt x="103" y="465"/>
                  </a:moveTo>
                  <a:cubicBezTo>
                    <a:pt x="49" y="576"/>
                    <a:pt x="0" y="736"/>
                    <a:pt x="27" y="863"/>
                  </a:cubicBezTo>
                  <a:cubicBezTo>
                    <a:pt x="55" y="990"/>
                    <a:pt x="131" y="1144"/>
                    <a:pt x="270" y="1228"/>
                  </a:cubicBezTo>
                  <a:cubicBezTo>
                    <a:pt x="410" y="1311"/>
                    <a:pt x="722" y="1302"/>
                    <a:pt x="866" y="1363"/>
                  </a:cubicBezTo>
                  <a:cubicBezTo>
                    <a:pt x="1009" y="1424"/>
                    <a:pt x="1050" y="1491"/>
                    <a:pt x="1130" y="1594"/>
                  </a:cubicBezTo>
                  <a:cubicBezTo>
                    <a:pt x="1211" y="1696"/>
                    <a:pt x="1238" y="1886"/>
                    <a:pt x="1346" y="1977"/>
                  </a:cubicBezTo>
                  <a:cubicBezTo>
                    <a:pt x="1454" y="2068"/>
                    <a:pt x="1624" y="2137"/>
                    <a:pt x="1777" y="2143"/>
                  </a:cubicBezTo>
                  <a:cubicBezTo>
                    <a:pt x="1930" y="2149"/>
                    <a:pt x="2116" y="2095"/>
                    <a:pt x="2262" y="2011"/>
                  </a:cubicBezTo>
                  <a:cubicBezTo>
                    <a:pt x="2408" y="1927"/>
                    <a:pt x="2580" y="1793"/>
                    <a:pt x="2651" y="1641"/>
                  </a:cubicBezTo>
                  <a:cubicBezTo>
                    <a:pt x="2723" y="1489"/>
                    <a:pt x="2719" y="1264"/>
                    <a:pt x="2693" y="1094"/>
                  </a:cubicBezTo>
                  <a:cubicBezTo>
                    <a:pt x="2667" y="924"/>
                    <a:pt x="2609" y="766"/>
                    <a:pt x="2497" y="620"/>
                  </a:cubicBezTo>
                  <a:cubicBezTo>
                    <a:pt x="2385" y="474"/>
                    <a:pt x="2183" y="310"/>
                    <a:pt x="2021" y="216"/>
                  </a:cubicBezTo>
                  <a:cubicBezTo>
                    <a:pt x="1859" y="122"/>
                    <a:pt x="1710" y="87"/>
                    <a:pt x="1527" y="55"/>
                  </a:cubicBezTo>
                  <a:cubicBezTo>
                    <a:pt x="1344" y="24"/>
                    <a:pt x="1120" y="0"/>
                    <a:pt x="924" y="24"/>
                  </a:cubicBezTo>
                  <a:cubicBezTo>
                    <a:pt x="729" y="49"/>
                    <a:pt x="488" y="130"/>
                    <a:pt x="351" y="203"/>
                  </a:cubicBezTo>
                  <a:cubicBezTo>
                    <a:pt x="215" y="276"/>
                    <a:pt x="157" y="355"/>
                    <a:pt x="103" y="465"/>
                  </a:cubicBezTo>
                  <a:close/>
                </a:path>
              </a:pathLst>
            </a:custGeom>
            <a:noFill/>
            <a:ln w="25400" cap="flat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2724" name="Line 4"/>
            <p:cNvSpPr>
              <a:spLocks noChangeShapeType="1"/>
            </p:cNvSpPr>
            <p:nvPr/>
          </p:nvSpPr>
          <p:spPr bwMode="auto">
            <a:xfrm flipV="1">
              <a:off x="1064" y="1296"/>
              <a:ext cx="396" cy="60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726" name="Freeform 6"/>
            <p:cNvSpPr>
              <a:spLocks/>
            </p:cNvSpPr>
            <p:nvPr/>
          </p:nvSpPr>
          <p:spPr bwMode="auto">
            <a:xfrm>
              <a:off x="223" y="3109"/>
              <a:ext cx="511" cy="451"/>
            </a:xfrm>
            <a:custGeom>
              <a:avLst/>
              <a:gdLst/>
              <a:ahLst/>
              <a:cxnLst>
                <a:cxn ang="0">
                  <a:pos x="103" y="465"/>
                </a:cxn>
                <a:cxn ang="0">
                  <a:pos x="27" y="863"/>
                </a:cxn>
                <a:cxn ang="0">
                  <a:pos x="270" y="1228"/>
                </a:cxn>
                <a:cxn ang="0">
                  <a:pos x="866" y="1363"/>
                </a:cxn>
                <a:cxn ang="0">
                  <a:pos x="1130" y="1594"/>
                </a:cxn>
                <a:cxn ang="0">
                  <a:pos x="1346" y="1977"/>
                </a:cxn>
                <a:cxn ang="0">
                  <a:pos x="1777" y="2143"/>
                </a:cxn>
                <a:cxn ang="0">
                  <a:pos x="2262" y="2011"/>
                </a:cxn>
                <a:cxn ang="0">
                  <a:pos x="2651" y="1641"/>
                </a:cxn>
                <a:cxn ang="0">
                  <a:pos x="2693" y="1094"/>
                </a:cxn>
                <a:cxn ang="0">
                  <a:pos x="2497" y="620"/>
                </a:cxn>
                <a:cxn ang="0">
                  <a:pos x="2021" y="216"/>
                </a:cxn>
                <a:cxn ang="0">
                  <a:pos x="1527" y="55"/>
                </a:cxn>
                <a:cxn ang="0">
                  <a:pos x="924" y="24"/>
                </a:cxn>
                <a:cxn ang="0">
                  <a:pos x="351" y="203"/>
                </a:cxn>
                <a:cxn ang="0">
                  <a:pos x="103" y="465"/>
                </a:cxn>
              </a:cxnLst>
              <a:rect l="0" t="0" r="r" b="b"/>
              <a:pathLst>
                <a:path w="2723" h="2149">
                  <a:moveTo>
                    <a:pt x="103" y="465"/>
                  </a:moveTo>
                  <a:cubicBezTo>
                    <a:pt x="49" y="576"/>
                    <a:pt x="0" y="736"/>
                    <a:pt x="27" y="863"/>
                  </a:cubicBezTo>
                  <a:cubicBezTo>
                    <a:pt x="55" y="990"/>
                    <a:pt x="131" y="1144"/>
                    <a:pt x="270" y="1228"/>
                  </a:cubicBezTo>
                  <a:cubicBezTo>
                    <a:pt x="410" y="1311"/>
                    <a:pt x="722" y="1302"/>
                    <a:pt x="866" y="1363"/>
                  </a:cubicBezTo>
                  <a:cubicBezTo>
                    <a:pt x="1009" y="1424"/>
                    <a:pt x="1050" y="1491"/>
                    <a:pt x="1130" y="1594"/>
                  </a:cubicBezTo>
                  <a:cubicBezTo>
                    <a:pt x="1211" y="1696"/>
                    <a:pt x="1238" y="1886"/>
                    <a:pt x="1346" y="1977"/>
                  </a:cubicBezTo>
                  <a:cubicBezTo>
                    <a:pt x="1454" y="2068"/>
                    <a:pt x="1624" y="2137"/>
                    <a:pt x="1777" y="2143"/>
                  </a:cubicBezTo>
                  <a:cubicBezTo>
                    <a:pt x="1930" y="2149"/>
                    <a:pt x="2116" y="2095"/>
                    <a:pt x="2262" y="2011"/>
                  </a:cubicBezTo>
                  <a:cubicBezTo>
                    <a:pt x="2408" y="1927"/>
                    <a:pt x="2580" y="1793"/>
                    <a:pt x="2651" y="1641"/>
                  </a:cubicBezTo>
                  <a:cubicBezTo>
                    <a:pt x="2723" y="1489"/>
                    <a:pt x="2719" y="1264"/>
                    <a:pt x="2693" y="1094"/>
                  </a:cubicBezTo>
                  <a:cubicBezTo>
                    <a:pt x="2667" y="924"/>
                    <a:pt x="2609" y="766"/>
                    <a:pt x="2497" y="620"/>
                  </a:cubicBezTo>
                  <a:cubicBezTo>
                    <a:pt x="2385" y="474"/>
                    <a:pt x="2183" y="310"/>
                    <a:pt x="2021" y="216"/>
                  </a:cubicBezTo>
                  <a:cubicBezTo>
                    <a:pt x="1859" y="122"/>
                    <a:pt x="1710" y="87"/>
                    <a:pt x="1527" y="55"/>
                  </a:cubicBezTo>
                  <a:cubicBezTo>
                    <a:pt x="1344" y="24"/>
                    <a:pt x="1120" y="0"/>
                    <a:pt x="924" y="24"/>
                  </a:cubicBezTo>
                  <a:cubicBezTo>
                    <a:pt x="729" y="49"/>
                    <a:pt x="488" y="130"/>
                    <a:pt x="351" y="203"/>
                  </a:cubicBezTo>
                  <a:cubicBezTo>
                    <a:pt x="215" y="276"/>
                    <a:pt x="157" y="355"/>
                    <a:pt x="103" y="465"/>
                  </a:cubicBezTo>
                  <a:close/>
                </a:path>
              </a:pathLst>
            </a:custGeom>
            <a:noFill/>
            <a:ln w="25400" cap="flat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2727" name="Line 7"/>
            <p:cNvSpPr>
              <a:spLocks noChangeShapeType="1"/>
            </p:cNvSpPr>
            <p:nvPr/>
          </p:nvSpPr>
          <p:spPr bwMode="auto">
            <a:xfrm flipH="1" flipV="1">
              <a:off x="600" y="1326"/>
              <a:ext cx="96" cy="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42728" name="Object 8"/>
            <p:cNvGraphicFramePr>
              <a:graphicFrameLocks noChangeAspect="1"/>
            </p:cNvGraphicFramePr>
            <p:nvPr/>
          </p:nvGraphicFramePr>
          <p:xfrm>
            <a:off x="502" y="2208"/>
            <a:ext cx="206" cy="262"/>
          </p:xfrm>
          <a:graphic>
            <a:graphicData uri="http://schemas.openxmlformats.org/presentationml/2006/ole">
              <p:oleObj spid="_x0000_s542728" name="Equation" r:id="rId6" imgW="190440" imgH="241200" progId="Equation.DSMT4">
                <p:embed/>
              </p:oleObj>
            </a:graphicData>
          </a:graphic>
        </p:graphicFrame>
        <p:sp>
          <p:nvSpPr>
            <p:cNvPr id="542729" name="Line 9"/>
            <p:cNvSpPr>
              <a:spLocks noChangeShapeType="1"/>
            </p:cNvSpPr>
            <p:nvPr/>
          </p:nvSpPr>
          <p:spPr bwMode="auto">
            <a:xfrm flipV="1">
              <a:off x="248" y="1008"/>
              <a:ext cx="1446" cy="217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730" name="Line 10"/>
            <p:cNvSpPr>
              <a:spLocks noChangeShapeType="1"/>
            </p:cNvSpPr>
            <p:nvPr/>
          </p:nvSpPr>
          <p:spPr bwMode="auto">
            <a:xfrm flipV="1">
              <a:off x="704" y="1302"/>
              <a:ext cx="1446" cy="217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731" name="Freeform 11"/>
            <p:cNvSpPr>
              <a:spLocks/>
            </p:cNvSpPr>
            <p:nvPr/>
          </p:nvSpPr>
          <p:spPr bwMode="auto">
            <a:xfrm>
              <a:off x="1684" y="938"/>
              <a:ext cx="490" cy="382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68" y="24"/>
                </a:cxn>
                <a:cxn ang="0">
                  <a:pos x="184" y="0"/>
                </a:cxn>
                <a:cxn ang="0">
                  <a:pos x="322" y="24"/>
                </a:cxn>
                <a:cxn ang="0">
                  <a:pos x="408" y="84"/>
                </a:cxn>
                <a:cxn ang="0">
                  <a:pos x="452" y="140"/>
                </a:cxn>
                <a:cxn ang="0">
                  <a:pos x="468" y="178"/>
                </a:cxn>
                <a:cxn ang="0">
                  <a:pos x="482" y="222"/>
                </a:cxn>
                <a:cxn ang="0">
                  <a:pos x="486" y="286"/>
                </a:cxn>
                <a:cxn ang="0">
                  <a:pos x="480" y="326"/>
                </a:cxn>
                <a:cxn ang="0">
                  <a:pos x="452" y="378"/>
                </a:cxn>
              </a:cxnLst>
              <a:rect l="0" t="0" r="r" b="b"/>
              <a:pathLst>
                <a:path w="486" h="378">
                  <a:moveTo>
                    <a:pt x="0" y="80"/>
                  </a:moveTo>
                  <a:cubicBezTo>
                    <a:pt x="11" y="71"/>
                    <a:pt x="37" y="37"/>
                    <a:pt x="68" y="24"/>
                  </a:cubicBezTo>
                  <a:cubicBezTo>
                    <a:pt x="99" y="11"/>
                    <a:pt x="142" y="0"/>
                    <a:pt x="184" y="0"/>
                  </a:cubicBezTo>
                  <a:cubicBezTo>
                    <a:pt x="226" y="0"/>
                    <a:pt x="285" y="10"/>
                    <a:pt x="322" y="24"/>
                  </a:cubicBezTo>
                  <a:cubicBezTo>
                    <a:pt x="359" y="38"/>
                    <a:pt x="386" y="65"/>
                    <a:pt x="408" y="84"/>
                  </a:cubicBezTo>
                  <a:cubicBezTo>
                    <a:pt x="430" y="103"/>
                    <a:pt x="442" y="124"/>
                    <a:pt x="452" y="140"/>
                  </a:cubicBezTo>
                  <a:cubicBezTo>
                    <a:pt x="462" y="156"/>
                    <a:pt x="463" y="164"/>
                    <a:pt x="468" y="178"/>
                  </a:cubicBezTo>
                  <a:cubicBezTo>
                    <a:pt x="473" y="192"/>
                    <a:pt x="479" y="204"/>
                    <a:pt x="482" y="222"/>
                  </a:cubicBezTo>
                  <a:cubicBezTo>
                    <a:pt x="485" y="240"/>
                    <a:pt x="486" y="269"/>
                    <a:pt x="486" y="286"/>
                  </a:cubicBezTo>
                  <a:cubicBezTo>
                    <a:pt x="486" y="303"/>
                    <a:pt x="486" y="311"/>
                    <a:pt x="480" y="326"/>
                  </a:cubicBezTo>
                  <a:cubicBezTo>
                    <a:pt x="474" y="341"/>
                    <a:pt x="457" y="369"/>
                    <a:pt x="452" y="378"/>
                  </a:cubicBezTo>
                </a:path>
              </a:pathLst>
            </a:custGeom>
            <a:noFill/>
            <a:ln w="28575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732" name="Line 12"/>
            <p:cNvSpPr>
              <a:spLocks noChangeShapeType="1"/>
            </p:cNvSpPr>
            <p:nvPr/>
          </p:nvSpPr>
          <p:spPr bwMode="auto">
            <a:xfrm flipV="1">
              <a:off x="1594" y="1500"/>
              <a:ext cx="1446" cy="217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733" name="Line 13"/>
            <p:cNvSpPr>
              <a:spLocks noChangeShapeType="1"/>
            </p:cNvSpPr>
            <p:nvPr/>
          </p:nvSpPr>
          <p:spPr bwMode="auto">
            <a:xfrm flipV="1">
              <a:off x="2038" y="1554"/>
              <a:ext cx="1446" cy="217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734" name="Freeform 14"/>
            <p:cNvSpPr>
              <a:spLocks/>
            </p:cNvSpPr>
            <p:nvPr/>
          </p:nvSpPr>
          <p:spPr bwMode="auto">
            <a:xfrm>
              <a:off x="3034" y="1402"/>
              <a:ext cx="458" cy="152"/>
            </a:xfrm>
            <a:custGeom>
              <a:avLst/>
              <a:gdLst/>
              <a:ahLst/>
              <a:cxnLst>
                <a:cxn ang="0">
                  <a:pos x="0" y="106"/>
                </a:cxn>
                <a:cxn ang="0">
                  <a:pos x="32" y="72"/>
                </a:cxn>
                <a:cxn ang="0">
                  <a:pos x="76" y="42"/>
                </a:cxn>
                <a:cxn ang="0">
                  <a:pos x="110" y="22"/>
                </a:cxn>
                <a:cxn ang="0">
                  <a:pos x="162" y="8"/>
                </a:cxn>
                <a:cxn ang="0">
                  <a:pos x="222" y="2"/>
                </a:cxn>
                <a:cxn ang="0">
                  <a:pos x="290" y="2"/>
                </a:cxn>
                <a:cxn ang="0">
                  <a:pos x="346" y="12"/>
                </a:cxn>
                <a:cxn ang="0">
                  <a:pos x="376" y="22"/>
                </a:cxn>
                <a:cxn ang="0">
                  <a:pos x="404" y="32"/>
                </a:cxn>
                <a:cxn ang="0">
                  <a:pos x="434" y="58"/>
                </a:cxn>
                <a:cxn ang="0">
                  <a:pos x="450" y="90"/>
                </a:cxn>
                <a:cxn ang="0">
                  <a:pos x="458" y="122"/>
                </a:cxn>
                <a:cxn ang="0">
                  <a:pos x="450" y="152"/>
                </a:cxn>
              </a:cxnLst>
              <a:rect l="0" t="0" r="r" b="b"/>
              <a:pathLst>
                <a:path w="458" h="152">
                  <a:moveTo>
                    <a:pt x="0" y="106"/>
                  </a:moveTo>
                  <a:cubicBezTo>
                    <a:pt x="5" y="100"/>
                    <a:pt x="19" y="83"/>
                    <a:pt x="32" y="72"/>
                  </a:cubicBezTo>
                  <a:cubicBezTo>
                    <a:pt x="45" y="61"/>
                    <a:pt x="63" y="50"/>
                    <a:pt x="76" y="42"/>
                  </a:cubicBezTo>
                  <a:cubicBezTo>
                    <a:pt x="89" y="34"/>
                    <a:pt x="96" y="28"/>
                    <a:pt x="110" y="22"/>
                  </a:cubicBezTo>
                  <a:cubicBezTo>
                    <a:pt x="124" y="16"/>
                    <a:pt x="143" y="11"/>
                    <a:pt x="162" y="8"/>
                  </a:cubicBezTo>
                  <a:cubicBezTo>
                    <a:pt x="181" y="5"/>
                    <a:pt x="201" y="3"/>
                    <a:pt x="222" y="2"/>
                  </a:cubicBezTo>
                  <a:cubicBezTo>
                    <a:pt x="243" y="1"/>
                    <a:pt x="269" y="0"/>
                    <a:pt x="290" y="2"/>
                  </a:cubicBezTo>
                  <a:cubicBezTo>
                    <a:pt x="311" y="4"/>
                    <a:pt x="332" y="9"/>
                    <a:pt x="346" y="12"/>
                  </a:cubicBezTo>
                  <a:cubicBezTo>
                    <a:pt x="360" y="15"/>
                    <a:pt x="366" y="19"/>
                    <a:pt x="376" y="22"/>
                  </a:cubicBezTo>
                  <a:cubicBezTo>
                    <a:pt x="386" y="25"/>
                    <a:pt x="395" y="26"/>
                    <a:pt x="404" y="32"/>
                  </a:cubicBezTo>
                  <a:cubicBezTo>
                    <a:pt x="413" y="38"/>
                    <a:pt x="426" y="48"/>
                    <a:pt x="434" y="58"/>
                  </a:cubicBezTo>
                  <a:cubicBezTo>
                    <a:pt x="442" y="68"/>
                    <a:pt x="446" y="79"/>
                    <a:pt x="450" y="90"/>
                  </a:cubicBezTo>
                  <a:cubicBezTo>
                    <a:pt x="454" y="101"/>
                    <a:pt x="458" y="112"/>
                    <a:pt x="458" y="122"/>
                  </a:cubicBezTo>
                  <a:cubicBezTo>
                    <a:pt x="458" y="132"/>
                    <a:pt x="451" y="147"/>
                    <a:pt x="450" y="152"/>
                  </a:cubicBezTo>
                </a:path>
              </a:pathLst>
            </a:custGeom>
            <a:noFill/>
            <a:ln w="28575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42742" name="Group 22"/>
            <p:cNvGrpSpPr>
              <a:grpSpLocks/>
            </p:cNvGrpSpPr>
            <p:nvPr/>
          </p:nvGrpSpPr>
          <p:grpSpPr bwMode="auto">
            <a:xfrm>
              <a:off x="1015" y="1807"/>
              <a:ext cx="606" cy="469"/>
              <a:chOff x="1463" y="1873"/>
              <a:chExt cx="606" cy="469"/>
            </a:xfrm>
          </p:grpSpPr>
          <p:sp>
            <p:nvSpPr>
              <p:cNvPr id="542743" name="Freeform 23"/>
              <p:cNvSpPr>
                <a:spLocks/>
              </p:cNvSpPr>
              <p:nvPr/>
            </p:nvSpPr>
            <p:spPr bwMode="auto">
              <a:xfrm>
                <a:off x="1463" y="1873"/>
                <a:ext cx="489" cy="211"/>
              </a:xfrm>
              <a:custGeom>
                <a:avLst/>
                <a:gdLst/>
                <a:ahLst/>
                <a:cxnLst>
                  <a:cxn ang="0">
                    <a:pos x="3" y="211"/>
                  </a:cxn>
                  <a:cxn ang="0">
                    <a:pos x="5" y="161"/>
                  </a:cxn>
                  <a:cxn ang="0">
                    <a:pos x="35" y="97"/>
                  </a:cxn>
                  <a:cxn ang="0">
                    <a:pos x="97" y="43"/>
                  </a:cxn>
                  <a:cxn ang="0">
                    <a:pos x="187" y="7"/>
                  </a:cxn>
                  <a:cxn ang="0">
                    <a:pos x="287" y="3"/>
                  </a:cxn>
                  <a:cxn ang="0">
                    <a:pos x="391" y="27"/>
                  </a:cxn>
                  <a:cxn ang="0">
                    <a:pos x="489" y="81"/>
                  </a:cxn>
                </a:cxnLst>
                <a:rect l="0" t="0" r="r" b="b"/>
                <a:pathLst>
                  <a:path w="489" h="211">
                    <a:moveTo>
                      <a:pt x="3" y="211"/>
                    </a:moveTo>
                    <a:cubicBezTo>
                      <a:pt x="2" y="194"/>
                      <a:pt x="0" y="180"/>
                      <a:pt x="5" y="161"/>
                    </a:cubicBezTo>
                    <a:cubicBezTo>
                      <a:pt x="10" y="142"/>
                      <a:pt x="20" y="117"/>
                      <a:pt x="35" y="97"/>
                    </a:cubicBezTo>
                    <a:cubicBezTo>
                      <a:pt x="50" y="77"/>
                      <a:pt x="72" y="58"/>
                      <a:pt x="97" y="43"/>
                    </a:cubicBezTo>
                    <a:cubicBezTo>
                      <a:pt x="122" y="28"/>
                      <a:pt x="155" y="14"/>
                      <a:pt x="187" y="7"/>
                    </a:cubicBezTo>
                    <a:cubicBezTo>
                      <a:pt x="219" y="0"/>
                      <a:pt x="253" y="0"/>
                      <a:pt x="287" y="3"/>
                    </a:cubicBezTo>
                    <a:cubicBezTo>
                      <a:pt x="321" y="6"/>
                      <a:pt x="357" y="14"/>
                      <a:pt x="391" y="27"/>
                    </a:cubicBezTo>
                    <a:cubicBezTo>
                      <a:pt x="425" y="40"/>
                      <a:pt x="469" y="70"/>
                      <a:pt x="489" y="81"/>
                    </a:cubicBezTo>
                  </a:path>
                </a:pathLst>
              </a:custGeom>
              <a:noFill/>
              <a:ln w="19050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744" name="Freeform 24"/>
              <p:cNvSpPr>
                <a:spLocks/>
              </p:cNvSpPr>
              <p:nvPr/>
            </p:nvSpPr>
            <p:spPr bwMode="auto">
              <a:xfrm>
                <a:off x="1960" y="2000"/>
                <a:ext cx="109" cy="34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90" y="60"/>
                  </a:cxn>
                  <a:cxn ang="0">
                    <a:pos x="108" y="136"/>
                  </a:cxn>
                  <a:cxn ang="0">
                    <a:pos x="96" y="232"/>
                  </a:cxn>
                  <a:cxn ang="0">
                    <a:pos x="52" y="312"/>
                  </a:cxn>
                  <a:cxn ang="0">
                    <a:pos x="0" y="342"/>
                  </a:cxn>
                </a:cxnLst>
                <a:rect l="0" t="0" r="r" b="b"/>
                <a:pathLst>
                  <a:path w="109" h="342">
                    <a:moveTo>
                      <a:pt x="48" y="0"/>
                    </a:moveTo>
                    <a:cubicBezTo>
                      <a:pt x="55" y="10"/>
                      <a:pt x="80" y="37"/>
                      <a:pt x="90" y="60"/>
                    </a:cubicBezTo>
                    <a:cubicBezTo>
                      <a:pt x="100" y="83"/>
                      <a:pt x="107" y="107"/>
                      <a:pt x="108" y="136"/>
                    </a:cubicBezTo>
                    <a:cubicBezTo>
                      <a:pt x="109" y="165"/>
                      <a:pt x="105" y="203"/>
                      <a:pt x="96" y="232"/>
                    </a:cubicBezTo>
                    <a:cubicBezTo>
                      <a:pt x="87" y="261"/>
                      <a:pt x="68" y="294"/>
                      <a:pt x="52" y="312"/>
                    </a:cubicBezTo>
                    <a:cubicBezTo>
                      <a:pt x="36" y="330"/>
                      <a:pt x="11" y="336"/>
                      <a:pt x="0" y="342"/>
                    </a:cubicBezTo>
                  </a:path>
                </a:pathLst>
              </a:custGeom>
              <a:noFill/>
              <a:ln w="19050" cap="flat" cmpd="sng">
                <a:solidFill>
                  <a:schemeClr val="bg2"/>
                </a:solidFill>
                <a:prstDash val="solid"/>
                <a:round/>
                <a:headEnd type="triangle" w="lg" len="med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42745" name="Group 25"/>
            <p:cNvGrpSpPr>
              <a:grpSpLocks/>
            </p:cNvGrpSpPr>
            <p:nvPr/>
          </p:nvGrpSpPr>
          <p:grpSpPr bwMode="auto">
            <a:xfrm>
              <a:off x="1413" y="1217"/>
              <a:ext cx="606" cy="469"/>
              <a:chOff x="1463" y="1873"/>
              <a:chExt cx="606" cy="469"/>
            </a:xfrm>
          </p:grpSpPr>
          <p:sp>
            <p:nvSpPr>
              <p:cNvPr id="542746" name="Freeform 26"/>
              <p:cNvSpPr>
                <a:spLocks/>
              </p:cNvSpPr>
              <p:nvPr/>
            </p:nvSpPr>
            <p:spPr bwMode="auto">
              <a:xfrm>
                <a:off x="1463" y="1873"/>
                <a:ext cx="489" cy="211"/>
              </a:xfrm>
              <a:custGeom>
                <a:avLst/>
                <a:gdLst/>
                <a:ahLst/>
                <a:cxnLst>
                  <a:cxn ang="0">
                    <a:pos x="3" y="211"/>
                  </a:cxn>
                  <a:cxn ang="0">
                    <a:pos x="5" y="161"/>
                  </a:cxn>
                  <a:cxn ang="0">
                    <a:pos x="35" y="97"/>
                  </a:cxn>
                  <a:cxn ang="0">
                    <a:pos x="97" y="43"/>
                  </a:cxn>
                  <a:cxn ang="0">
                    <a:pos x="187" y="7"/>
                  </a:cxn>
                  <a:cxn ang="0">
                    <a:pos x="287" y="3"/>
                  </a:cxn>
                  <a:cxn ang="0">
                    <a:pos x="391" y="27"/>
                  </a:cxn>
                  <a:cxn ang="0">
                    <a:pos x="489" y="81"/>
                  </a:cxn>
                </a:cxnLst>
                <a:rect l="0" t="0" r="r" b="b"/>
                <a:pathLst>
                  <a:path w="489" h="211">
                    <a:moveTo>
                      <a:pt x="3" y="211"/>
                    </a:moveTo>
                    <a:cubicBezTo>
                      <a:pt x="2" y="194"/>
                      <a:pt x="0" y="180"/>
                      <a:pt x="5" y="161"/>
                    </a:cubicBezTo>
                    <a:cubicBezTo>
                      <a:pt x="10" y="142"/>
                      <a:pt x="20" y="117"/>
                      <a:pt x="35" y="97"/>
                    </a:cubicBezTo>
                    <a:cubicBezTo>
                      <a:pt x="50" y="77"/>
                      <a:pt x="72" y="58"/>
                      <a:pt x="97" y="43"/>
                    </a:cubicBezTo>
                    <a:cubicBezTo>
                      <a:pt x="122" y="28"/>
                      <a:pt x="155" y="14"/>
                      <a:pt x="187" y="7"/>
                    </a:cubicBezTo>
                    <a:cubicBezTo>
                      <a:pt x="219" y="0"/>
                      <a:pt x="253" y="0"/>
                      <a:pt x="287" y="3"/>
                    </a:cubicBezTo>
                    <a:cubicBezTo>
                      <a:pt x="321" y="6"/>
                      <a:pt x="357" y="14"/>
                      <a:pt x="391" y="27"/>
                    </a:cubicBezTo>
                    <a:cubicBezTo>
                      <a:pt x="425" y="40"/>
                      <a:pt x="469" y="70"/>
                      <a:pt x="489" y="81"/>
                    </a:cubicBezTo>
                  </a:path>
                </a:pathLst>
              </a:custGeom>
              <a:noFill/>
              <a:ln w="19050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triangle" w="lg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747" name="Freeform 27"/>
              <p:cNvSpPr>
                <a:spLocks/>
              </p:cNvSpPr>
              <p:nvPr/>
            </p:nvSpPr>
            <p:spPr bwMode="auto">
              <a:xfrm>
                <a:off x="1960" y="2000"/>
                <a:ext cx="109" cy="34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90" y="60"/>
                  </a:cxn>
                  <a:cxn ang="0">
                    <a:pos x="108" y="136"/>
                  </a:cxn>
                  <a:cxn ang="0">
                    <a:pos x="96" y="232"/>
                  </a:cxn>
                  <a:cxn ang="0">
                    <a:pos x="52" y="312"/>
                  </a:cxn>
                  <a:cxn ang="0">
                    <a:pos x="0" y="342"/>
                  </a:cxn>
                </a:cxnLst>
                <a:rect l="0" t="0" r="r" b="b"/>
                <a:pathLst>
                  <a:path w="109" h="342">
                    <a:moveTo>
                      <a:pt x="48" y="0"/>
                    </a:moveTo>
                    <a:cubicBezTo>
                      <a:pt x="55" y="10"/>
                      <a:pt x="80" y="37"/>
                      <a:pt x="90" y="60"/>
                    </a:cubicBezTo>
                    <a:cubicBezTo>
                      <a:pt x="100" y="83"/>
                      <a:pt x="107" y="107"/>
                      <a:pt x="108" y="136"/>
                    </a:cubicBezTo>
                    <a:cubicBezTo>
                      <a:pt x="109" y="165"/>
                      <a:pt x="105" y="203"/>
                      <a:pt x="96" y="232"/>
                    </a:cubicBezTo>
                    <a:cubicBezTo>
                      <a:pt x="87" y="261"/>
                      <a:pt x="68" y="294"/>
                      <a:pt x="52" y="312"/>
                    </a:cubicBezTo>
                    <a:cubicBezTo>
                      <a:pt x="36" y="330"/>
                      <a:pt x="11" y="336"/>
                      <a:pt x="0" y="342"/>
                    </a:cubicBezTo>
                  </a:path>
                </a:pathLst>
              </a:custGeom>
              <a:noFill/>
              <a:ln w="19050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42748" name="Line 28"/>
            <p:cNvSpPr>
              <a:spLocks noChangeShapeType="1"/>
            </p:cNvSpPr>
            <p:nvPr/>
          </p:nvSpPr>
          <p:spPr bwMode="auto">
            <a:xfrm flipV="1">
              <a:off x="1562" y="1338"/>
              <a:ext cx="396" cy="6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749" name="Line 29"/>
            <p:cNvSpPr>
              <a:spLocks noChangeShapeType="1"/>
            </p:cNvSpPr>
            <p:nvPr/>
          </p:nvSpPr>
          <p:spPr bwMode="auto">
            <a:xfrm flipV="1">
              <a:off x="1496" y="1296"/>
              <a:ext cx="396" cy="6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triangle" w="lg" len="med"/>
              <a:tailEnd type="non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42751" name="Object 31"/>
            <p:cNvGraphicFramePr>
              <a:graphicFrameLocks noChangeAspect="1"/>
            </p:cNvGraphicFramePr>
            <p:nvPr/>
          </p:nvGraphicFramePr>
          <p:xfrm>
            <a:off x="1236" y="1596"/>
            <a:ext cx="140" cy="224"/>
          </p:xfrm>
          <a:graphic>
            <a:graphicData uri="http://schemas.openxmlformats.org/presentationml/2006/ole">
              <p:oleObj spid="_x0000_s542751" name="Equation" r:id="rId7" imgW="126720" imgH="203040" progId="Equation.DSMT4">
                <p:embed/>
              </p:oleObj>
            </a:graphicData>
          </a:graphic>
        </p:graphicFrame>
        <p:sp>
          <p:nvSpPr>
            <p:cNvPr id="542752" name="Line 32"/>
            <p:cNvSpPr>
              <a:spLocks noChangeShapeType="1"/>
            </p:cNvSpPr>
            <p:nvPr/>
          </p:nvSpPr>
          <p:spPr bwMode="auto">
            <a:xfrm flipV="1">
              <a:off x="842" y="1740"/>
              <a:ext cx="216" cy="32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42753" name="Object 33"/>
            <p:cNvGraphicFramePr>
              <a:graphicFrameLocks noChangeAspect="1"/>
            </p:cNvGraphicFramePr>
            <p:nvPr/>
          </p:nvGraphicFramePr>
          <p:xfrm>
            <a:off x="2045" y="1529"/>
            <a:ext cx="182" cy="234"/>
          </p:xfrm>
          <a:graphic>
            <a:graphicData uri="http://schemas.openxmlformats.org/presentationml/2006/ole">
              <p:oleObj spid="_x0000_s542753" name="Equation" r:id="rId8" imgW="177480" imgH="228600" progId="Equation.DSMT4">
                <p:embed/>
              </p:oleObj>
            </a:graphicData>
          </a:graphic>
        </p:graphicFrame>
        <p:graphicFrame>
          <p:nvGraphicFramePr>
            <p:cNvPr id="542756" name="Object 36"/>
            <p:cNvGraphicFramePr>
              <a:graphicFrameLocks noChangeAspect="1"/>
            </p:cNvGraphicFramePr>
            <p:nvPr/>
          </p:nvGraphicFramePr>
          <p:xfrm>
            <a:off x="1530" y="1295"/>
            <a:ext cx="156" cy="234"/>
          </p:xfrm>
          <a:graphic>
            <a:graphicData uri="http://schemas.openxmlformats.org/presentationml/2006/ole">
              <p:oleObj spid="_x0000_s542756" name="Equation" r:id="rId9" imgW="152280" imgH="228600" progId="Equation.DSMT4">
                <p:embed/>
              </p:oleObj>
            </a:graphicData>
          </a:graphic>
        </p:graphicFrame>
        <p:graphicFrame>
          <p:nvGraphicFramePr>
            <p:cNvPr id="542757" name="Object 37"/>
            <p:cNvGraphicFramePr>
              <a:graphicFrameLocks noChangeAspect="1"/>
            </p:cNvGraphicFramePr>
            <p:nvPr/>
          </p:nvGraphicFramePr>
          <p:xfrm>
            <a:off x="1428" y="1533"/>
            <a:ext cx="235" cy="198"/>
          </p:xfrm>
          <a:graphic>
            <a:graphicData uri="http://schemas.openxmlformats.org/presentationml/2006/ole">
              <p:oleObj spid="_x0000_s542757" name="Equation" r:id="rId10" imgW="241200" imgH="203040" progId="Equation.DSMT4">
                <p:embed/>
              </p:oleObj>
            </a:graphicData>
          </a:graphic>
        </p:graphicFrame>
        <p:graphicFrame>
          <p:nvGraphicFramePr>
            <p:cNvPr id="542759" name="Object 39"/>
            <p:cNvGraphicFramePr>
              <a:graphicFrameLocks noChangeAspect="1"/>
            </p:cNvGraphicFramePr>
            <p:nvPr/>
          </p:nvGraphicFramePr>
          <p:xfrm>
            <a:off x="747" y="959"/>
            <a:ext cx="730" cy="220"/>
          </p:xfrm>
          <a:graphic>
            <a:graphicData uri="http://schemas.openxmlformats.org/presentationml/2006/ole">
              <p:oleObj spid="_x0000_s542759" name="Equation" r:id="rId11" imgW="672840" imgH="203040" progId="Equation.DSMT4">
                <p:embed/>
              </p:oleObj>
            </a:graphicData>
          </a:graphic>
        </p:graphicFrame>
        <p:sp>
          <p:nvSpPr>
            <p:cNvPr id="542760" name="Line 40"/>
            <p:cNvSpPr>
              <a:spLocks noChangeShapeType="1"/>
            </p:cNvSpPr>
            <p:nvPr/>
          </p:nvSpPr>
          <p:spPr bwMode="auto">
            <a:xfrm flipV="1">
              <a:off x="866" y="2302"/>
              <a:ext cx="138" cy="21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761" name="Line 41"/>
            <p:cNvSpPr>
              <a:spLocks noChangeShapeType="1"/>
            </p:cNvSpPr>
            <p:nvPr/>
          </p:nvSpPr>
          <p:spPr bwMode="auto">
            <a:xfrm flipV="1">
              <a:off x="1014" y="2344"/>
              <a:ext cx="138" cy="21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42762" name="Object 42"/>
            <p:cNvGraphicFramePr>
              <a:graphicFrameLocks noChangeAspect="1"/>
            </p:cNvGraphicFramePr>
            <p:nvPr/>
          </p:nvGraphicFramePr>
          <p:xfrm>
            <a:off x="528" y="1685"/>
            <a:ext cx="400" cy="220"/>
          </p:xfrm>
          <a:graphic>
            <a:graphicData uri="http://schemas.openxmlformats.org/presentationml/2006/ole">
              <p:oleObj spid="_x0000_s542762" name="Equation" r:id="rId12" imgW="368280" imgH="203040" progId="Equation.DSMT4">
                <p:embed/>
              </p:oleObj>
            </a:graphicData>
          </a:graphic>
        </p:graphicFrame>
        <p:sp>
          <p:nvSpPr>
            <p:cNvPr id="542763" name="Line 43"/>
            <p:cNvSpPr>
              <a:spLocks noChangeShapeType="1"/>
            </p:cNvSpPr>
            <p:nvPr/>
          </p:nvSpPr>
          <p:spPr bwMode="auto">
            <a:xfrm flipV="1">
              <a:off x="1358" y="1008"/>
              <a:ext cx="216" cy="32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771" name="Line 51"/>
            <p:cNvSpPr>
              <a:spLocks noChangeShapeType="1"/>
            </p:cNvSpPr>
            <p:nvPr/>
          </p:nvSpPr>
          <p:spPr bwMode="auto">
            <a:xfrm flipV="1">
              <a:off x="2174" y="1422"/>
              <a:ext cx="366" cy="54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42772" name="Object 52"/>
            <p:cNvGraphicFramePr>
              <a:graphicFrameLocks noChangeAspect="1"/>
            </p:cNvGraphicFramePr>
            <p:nvPr/>
          </p:nvGraphicFramePr>
          <p:xfrm>
            <a:off x="2577" y="1218"/>
            <a:ext cx="138" cy="138"/>
          </p:xfrm>
          <a:graphic>
            <a:graphicData uri="http://schemas.openxmlformats.org/presentationml/2006/ole">
              <p:oleObj spid="_x0000_s542772" name="Equation" r:id="rId13" imgW="126720" imgH="126720" progId="Equation.DSMT4">
                <p:embed/>
              </p:oleObj>
            </a:graphicData>
          </a:graphic>
        </p:graphicFrame>
        <p:sp>
          <p:nvSpPr>
            <p:cNvPr id="542774" name="Line 54"/>
            <p:cNvSpPr>
              <a:spLocks noChangeShapeType="1"/>
            </p:cNvSpPr>
            <p:nvPr/>
          </p:nvSpPr>
          <p:spPr bwMode="auto">
            <a:xfrm>
              <a:off x="1382" y="1602"/>
              <a:ext cx="12" cy="174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542777" name="Object 57"/>
          <p:cNvGraphicFramePr>
            <a:graphicFrameLocks noChangeAspect="1"/>
          </p:cNvGraphicFramePr>
          <p:nvPr/>
        </p:nvGraphicFramePr>
        <p:xfrm>
          <a:off x="6095670" y="5699311"/>
          <a:ext cx="2003425" cy="712787"/>
        </p:xfrm>
        <a:graphic>
          <a:graphicData uri="http://schemas.openxmlformats.org/presentationml/2006/ole">
            <p:oleObj spid="_x0000_s542777" name="Equation" r:id="rId14" imgW="1104840" imgH="393480" progId="Equation.DSMT4">
              <p:embed/>
            </p:oleObj>
          </a:graphicData>
        </a:graphic>
      </p:graphicFrame>
      <p:sp>
        <p:nvSpPr>
          <p:cNvPr id="542780" name="Text Box 60"/>
          <p:cNvSpPr txBox="1">
            <a:spLocks noChangeArrowheads="1"/>
          </p:cNvSpPr>
          <p:nvPr/>
        </p:nvSpPr>
        <p:spPr bwMode="auto">
          <a:xfrm>
            <a:off x="119063" y="0"/>
            <a:ext cx="88519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</a:t>
            </a:r>
            <a:endParaRPr lang="en-US" sz="32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2783" name="Text Box 63"/>
          <p:cNvSpPr txBox="1">
            <a:spLocks noChangeArrowheads="1"/>
          </p:cNvSpPr>
          <p:nvPr/>
        </p:nvSpPr>
        <p:spPr bwMode="auto">
          <a:xfrm>
            <a:off x="4856801" y="1752662"/>
            <a:ext cx="178766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Ampere's law: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80011" y="760021"/>
            <a:ext cx="4191989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Alternate derivation of second Telegrapher’s equation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49</a:t>
            </a:fld>
            <a:endParaRPr lang="en-US" dirty="0"/>
          </a:p>
        </p:txBody>
      </p:sp>
      <p:graphicFrame>
        <p:nvGraphicFramePr>
          <p:cNvPr id="542778" name="Object 58"/>
          <p:cNvGraphicFramePr>
            <a:graphicFrameLocks noChangeAspect="1"/>
          </p:cNvGraphicFramePr>
          <p:nvPr/>
        </p:nvGraphicFramePr>
        <p:xfrm>
          <a:off x="4578249" y="4814735"/>
          <a:ext cx="4066988" cy="632121"/>
        </p:xfrm>
        <a:graphic>
          <a:graphicData uri="http://schemas.openxmlformats.org/presentationml/2006/ole">
            <p:oleObj spid="_x0000_s542778" name="Equation" r:id="rId15" imgW="2527200" imgH="393480" progId="Equation.DSMT4">
              <p:embed/>
            </p:oleObj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4393877" y="4453245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7" name="Right Arrow 46"/>
          <p:cNvSpPr/>
          <p:nvPr/>
        </p:nvSpPr>
        <p:spPr bwMode="auto">
          <a:xfrm>
            <a:off x="5284519" y="5925788"/>
            <a:ext cx="451263" cy="2731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94" name="Rectangle 10"/>
          <p:cNvSpPr>
            <a:spLocks noChangeArrowheads="1"/>
          </p:cNvSpPr>
          <p:nvPr/>
        </p:nvSpPr>
        <p:spPr bwMode="auto">
          <a:xfrm>
            <a:off x="1636713" y="2728913"/>
            <a:ext cx="5789612" cy="14747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787" name="Text Box 3"/>
          <p:cNvSpPr txBox="1">
            <a:spLocks noChangeArrowheads="1"/>
          </p:cNvSpPr>
          <p:nvPr/>
        </p:nvSpPr>
        <p:spPr bwMode="auto">
          <a:xfrm>
            <a:off x="995754" y="2160196"/>
            <a:ext cx="5746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so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02788" name="Text Box 4"/>
          <p:cNvSpPr txBox="1">
            <a:spLocks noChangeArrowheads="1"/>
          </p:cNvSpPr>
          <p:nvPr/>
        </p:nvSpPr>
        <p:spPr bwMode="auto">
          <a:xfrm>
            <a:off x="1884363" y="4964113"/>
            <a:ext cx="55165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The other components may be found similarly.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502792" name="Object 8"/>
          <p:cNvGraphicFramePr>
            <a:graphicFrameLocks noChangeAspect="1"/>
          </p:cNvGraphicFramePr>
          <p:nvPr/>
        </p:nvGraphicFramePr>
        <p:xfrm>
          <a:off x="2263838" y="988868"/>
          <a:ext cx="4489450" cy="938213"/>
        </p:xfrm>
        <a:graphic>
          <a:graphicData uri="http://schemas.openxmlformats.org/presentationml/2006/ole">
            <p:oleObj spid="_x0000_s502792" name="Equation" r:id="rId4" imgW="2006280" imgH="419040" progId="Equation.DSMT4">
              <p:embed/>
            </p:oleObj>
          </a:graphicData>
        </a:graphic>
      </p:graphicFrame>
      <p:graphicFrame>
        <p:nvGraphicFramePr>
          <p:cNvPr id="502793" name="Object 9"/>
          <p:cNvGraphicFramePr>
            <a:graphicFrameLocks noChangeAspect="1"/>
          </p:cNvGraphicFramePr>
          <p:nvPr/>
        </p:nvGraphicFramePr>
        <p:xfrm>
          <a:off x="1841500" y="2903538"/>
          <a:ext cx="5365750" cy="1085850"/>
        </p:xfrm>
        <a:graphic>
          <a:graphicData uri="http://schemas.openxmlformats.org/presentationml/2006/ole">
            <p:oleObj spid="_x0000_s502793" name="Equation" r:id="rId5" imgW="2260440" imgH="457200" progId="Equation.DSMT4">
              <p:embed/>
            </p:oleObj>
          </a:graphicData>
        </a:graphic>
      </p:graphicFrame>
      <p:sp>
        <p:nvSpPr>
          <p:cNvPr id="502795" name="Text Box 11"/>
          <p:cNvSpPr txBox="1">
            <a:spLocks noChangeArrowheads="1"/>
          </p:cNvSpPr>
          <p:nvPr/>
        </p:nvSpPr>
        <p:spPr bwMode="auto">
          <a:xfrm>
            <a:off x="1873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 of a Guided Wave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1765" name="Object 69"/>
          <p:cNvGraphicFramePr>
            <a:graphicFrameLocks noChangeAspect="1"/>
          </p:cNvGraphicFramePr>
          <p:nvPr/>
        </p:nvGraphicFramePr>
        <p:xfrm>
          <a:off x="6196384" y="1897125"/>
          <a:ext cx="2767012" cy="2368550"/>
        </p:xfrm>
        <a:graphic>
          <a:graphicData uri="http://schemas.openxmlformats.org/presentationml/2006/ole">
            <p:oleObj spid="_x0000_s678914" name="Equation" r:id="rId4" imgW="1498320" imgH="1282680" progId="Equation.DSMT4">
              <p:embed/>
            </p:oleObj>
          </a:graphicData>
        </a:graphic>
      </p:graphicFrame>
      <p:graphicFrame>
        <p:nvGraphicFramePr>
          <p:cNvPr id="541766" name="Object 70"/>
          <p:cNvGraphicFramePr>
            <a:graphicFrameLocks noChangeAspect="1"/>
          </p:cNvGraphicFramePr>
          <p:nvPr/>
        </p:nvGraphicFramePr>
        <p:xfrm>
          <a:off x="3508375" y="922338"/>
          <a:ext cx="5183188" cy="847725"/>
        </p:xfrm>
        <a:graphic>
          <a:graphicData uri="http://schemas.openxmlformats.org/presentationml/2006/ole">
            <p:oleObj spid="_x0000_s678915" name="Equation" r:id="rId5" imgW="2793960" imgH="457200" progId="Equation.DSMT4">
              <p:embed/>
            </p:oleObj>
          </a:graphicData>
        </a:graphic>
      </p:graphicFrame>
      <p:graphicFrame>
        <p:nvGraphicFramePr>
          <p:cNvPr id="541774" name="Object 78"/>
          <p:cNvGraphicFramePr>
            <a:graphicFrameLocks noChangeAspect="1"/>
          </p:cNvGraphicFramePr>
          <p:nvPr/>
        </p:nvGraphicFramePr>
        <p:xfrm>
          <a:off x="6575425" y="5684838"/>
          <a:ext cx="1795463" cy="712787"/>
        </p:xfrm>
        <a:graphic>
          <a:graphicData uri="http://schemas.openxmlformats.org/presentationml/2006/ole">
            <p:oleObj spid="_x0000_s678917" name="Equation" r:id="rId6" imgW="990360" imgH="393480" progId="Equation.DSMT4">
              <p:embed/>
            </p:oleObj>
          </a:graphicData>
        </a:graphic>
      </p:graphicFrame>
      <p:sp>
        <p:nvSpPr>
          <p:cNvPr id="541780" name="Text Box 84"/>
          <p:cNvSpPr txBox="1">
            <a:spLocks noChangeArrowheads="1"/>
          </p:cNvSpPr>
          <p:nvPr/>
        </p:nvSpPr>
        <p:spPr bwMode="auto">
          <a:xfrm>
            <a:off x="4361832" y="2120468"/>
            <a:ext cx="16494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Faraday's law: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38151" y="890648"/>
            <a:ext cx="1486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Include </a:t>
            </a:r>
            <a:r>
              <a:rPr lang="en-US" sz="2400" i="1" dirty="0" smtClean="0">
                <a:solidFill>
                  <a:srgbClr val="FF0000"/>
                </a:solidFill>
                <a:latin typeface="+mn-lt"/>
              </a:rPr>
              <a:t>R</a:t>
            </a:r>
            <a:endParaRPr lang="en-US" sz="24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2785" y="1462768"/>
            <a:ext cx="3063339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Assume that current still flows in the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1600" dirty="0" smtClean="0">
                <a:solidFill>
                  <a:schemeClr val="bg2"/>
                </a:solidFill>
              </a:rPr>
              <a:t> direction only, and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R</a:t>
            </a:r>
            <a:r>
              <a:rPr lang="en-US" sz="1600" dirty="0" smtClean="0">
                <a:solidFill>
                  <a:schemeClr val="bg2"/>
                </a:solidFill>
              </a:rPr>
              <a:t> is </a:t>
            </a:r>
            <a:r>
              <a:rPr lang="en-US" sz="1600" u="sng" dirty="0" smtClean="0">
                <a:solidFill>
                  <a:schemeClr val="bg2"/>
                </a:solidFill>
              </a:rPr>
              <a:t>unique</a:t>
            </a:r>
            <a:r>
              <a:rPr lang="en-US" sz="1600" dirty="0" smtClean="0">
                <a:solidFill>
                  <a:schemeClr val="bg2"/>
                </a:solidFill>
              </a:rPr>
              <a:t> in the time domain.</a:t>
            </a:r>
            <a:endParaRPr lang="en-US" sz="1600" dirty="0">
              <a:solidFill>
                <a:schemeClr val="bg2"/>
              </a:solidFill>
            </a:endParaRPr>
          </a:p>
        </p:txBody>
      </p:sp>
      <p:graphicFrame>
        <p:nvGraphicFramePr>
          <p:cNvPr id="678926" name="Object 70"/>
          <p:cNvGraphicFramePr>
            <a:graphicFrameLocks noChangeAspect="1"/>
          </p:cNvGraphicFramePr>
          <p:nvPr/>
        </p:nvGraphicFramePr>
        <p:xfrm>
          <a:off x="4786313" y="4648200"/>
          <a:ext cx="4062412" cy="623888"/>
        </p:xfrm>
        <a:graphic>
          <a:graphicData uri="http://schemas.openxmlformats.org/presentationml/2006/ole">
            <p:oleObj spid="_x0000_s678926" name="Equation" r:id="rId7" imgW="2565360" imgH="393480" progId="Equation.DSMT4">
              <p:embed/>
            </p:oleObj>
          </a:graphicData>
        </a:graphic>
      </p:graphicFrame>
      <p:sp>
        <p:nvSpPr>
          <p:cNvPr id="46" name="Text Box 84"/>
          <p:cNvSpPr txBox="1">
            <a:spLocks noChangeArrowheads="1"/>
          </p:cNvSpPr>
          <p:nvPr/>
        </p:nvSpPr>
        <p:spPr bwMode="auto">
          <a:xfrm>
            <a:off x="5107997" y="4208546"/>
            <a:ext cx="91563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Hence: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49" name="Right Arrow 48"/>
          <p:cNvSpPr/>
          <p:nvPr/>
        </p:nvSpPr>
        <p:spPr bwMode="auto">
          <a:xfrm>
            <a:off x="5795159" y="5913911"/>
            <a:ext cx="486888" cy="273133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237507" y="2357705"/>
            <a:ext cx="5221267" cy="4213226"/>
            <a:chOff x="237507" y="2357705"/>
            <a:chExt cx="5221267" cy="4213226"/>
          </a:xfrm>
        </p:grpSpPr>
        <p:sp>
          <p:nvSpPr>
            <p:cNvPr id="541715" name="Freeform 19"/>
            <p:cNvSpPr>
              <a:spLocks/>
            </p:cNvSpPr>
            <p:nvPr/>
          </p:nvSpPr>
          <p:spPr bwMode="auto">
            <a:xfrm flipH="1">
              <a:off x="2777487" y="6026418"/>
              <a:ext cx="782637" cy="544513"/>
            </a:xfrm>
            <a:custGeom>
              <a:avLst/>
              <a:gdLst/>
              <a:ahLst/>
              <a:cxnLst>
                <a:cxn ang="0">
                  <a:pos x="103" y="465"/>
                </a:cxn>
                <a:cxn ang="0">
                  <a:pos x="27" y="863"/>
                </a:cxn>
                <a:cxn ang="0">
                  <a:pos x="270" y="1228"/>
                </a:cxn>
                <a:cxn ang="0">
                  <a:pos x="866" y="1363"/>
                </a:cxn>
                <a:cxn ang="0">
                  <a:pos x="1130" y="1594"/>
                </a:cxn>
                <a:cxn ang="0">
                  <a:pos x="1346" y="1977"/>
                </a:cxn>
                <a:cxn ang="0">
                  <a:pos x="1777" y="2143"/>
                </a:cxn>
                <a:cxn ang="0">
                  <a:pos x="2262" y="2011"/>
                </a:cxn>
                <a:cxn ang="0">
                  <a:pos x="2651" y="1641"/>
                </a:cxn>
                <a:cxn ang="0">
                  <a:pos x="2693" y="1094"/>
                </a:cxn>
                <a:cxn ang="0">
                  <a:pos x="2497" y="620"/>
                </a:cxn>
                <a:cxn ang="0">
                  <a:pos x="2021" y="216"/>
                </a:cxn>
                <a:cxn ang="0">
                  <a:pos x="1527" y="55"/>
                </a:cxn>
                <a:cxn ang="0">
                  <a:pos x="924" y="24"/>
                </a:cxn>
                <a:cxn ang="0">
                  <a:pos x="351" y="203"/>
                </a:cxn>
                <a:cxn ang="0">
                  <a:pos x="103" y="465"/>
                </a:cxn>
              </a:cxnLst>
              <a:rect l="0" t="0" r="r" b="b"/>
              <a:pathLst>
                <a:path w="2723" h="2149">
                  <a:moveTo>
                    <a:pt x="103" y="465"/>
                  </a:moveTo>
                  <a:cubicBezTo>
                    <a:pt x="49" y="576"/>
                    <a:pt x="0" y="736"/>
                    <a:pt x="27" y="863"/>
                  </a:cubicBezTo>
                  <a:cubicBezTo>
                    <a:pt x="55" y="990"/>
                    <a:pt x="131" y="1144"/>
                    <a:pt x="270" y="1228"/>
                  </a:cubicBezTo>
                  <a:cubicBezTo>
                    <a:pt x="410" y="1311"/>
                    <a:pt x="722" y="1302"/>
                    <a:pt x="866" y="1363"/>
                  </a:cubicBezTo>
                  <a:cubicBezTo>
                    <a:pt x="1009" y="1424"/>
                    <a:pt x="1050" y="1491"/>
                    <a:pt x="1130" y="1594"/>
                  </a:cubicBezTo>
                  <a:cubicBezTo>
                    <a:pt x="1211" y="1696"/>
                    <a:pt x="1238" y="1886"/>
                    <a:pt x="1346" y="1977"/>
                  </a:cubicBezTo>
                  <a:cubicBezTo>
                    <a:pt x="1454" y="2068"/>
                    <a:pt x="1624" y="2137"/>
                    <a:pt x="1777" y="2143"/>
                  </a:cubicBezTo>
                  <a:cubicBezTo>
                    <a:pt x="1930" y="2149"/>
                    <a:pt x="2116" y="2095"/>
                    <a:pt x="2262" y="2011"/>
                  </a:cubicBezTo>
                  <a:cubicBezTo>
                    <a:pt x="2408" y="1927"/>
                    <a:pt x="2580" y="1793"/>
                    <a:pt x="2651" y="1641"/>
                  </a:cubicBezTo>
                  <a:cubicBezTo>
                    <a:pt x="2723" y="1489"/>
                    <a:pt x="2719" y="1264"/>
                    <a:pt x="2693" y="1094"/>
                  </a:cubicBezTo>
                  <a:cubicBezTo>
                    <a:pt x="2667" y="924"/>
                    <a:pt x="2609" y="766"/>
                    <a:pt x="2497" y="620"/>
                  </a:cubicBezTo>
                  <a:cubicBezTo>
                    <a:pt x="2385" y="474"/>
                    <a:pt x="2183" y="310"/>
                    <a:pt x="2021" y="216"/>
                  </a:cubicBezTo>
                  <a:cubicBezTo>
                    <a:pt x="1859" y="122"/>
                    <a:pt x="1710" y="87"/>
                    <a:pt x="1527" y="55"/>
                  </a:cubicBezTo>
                  <a:cubicBezTo>
                    <a:pt x="1344" y="24"/>
                    <a:pt x="1120" y="0"/>
                    <a:pt x="924" y="24"/>
                  </a:cubicBezTo>
                  <a:cubicBezTo>
                    <a:pt x="729" y="49"/>
                    <a:pt x="488" y="130"/>
                    <a:pt x="351" y="203"/>
                  </a:cubicBezTo>
                  <a:cubicBezTo>
                    <a:pt x="215" y="276"/>
                    <a:pt x="157" y="355"/>
                    <a:pt x="103" y="465"/>
                  </a:cubicBezTo>
                  <a:close/>
                </a:path>
              </a:pathLst>
            </a:custGeom>
            <a:noFill/>
            <a:ln w="25400" cap="flat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1705" name="Freeform 9"/>
            <p:cNvSpPr>
              <a:spLocks/>
            </p:cNvSpPr>
            <p:nvPr/>
          </p:nvSpPr>
          <p:spPr bwMode="auto">
            <a:xfrm>
              <a:off x="281937" y="5188218"/>
              <a:ext cx="811212" cy="715963"/>
            </a:xfrm>
            <a:custGeom>
              <a:avLst/>
              <a:gdLst/>
              <a:ahLst/>
              <a:cxnLst>
                <a:cxn ang="0">
                  <a:pos x="103" y="465"/>
                </a:cxn>
                <a:cxn ang="0">
                  <a:pos x="27" y="863"/>
                </a:cxn>
                <a:cxn ang="0">
                  <a:pos x="270" y="1228"/>
                </a:cxn>
                <a:cxn ang="0">
                  <a:pos x="866" y="1363"/>
                </a:cxn>
                <a:cxn ang="0">
                  <a:pos x="1130" y="1594"/>
                </a:cxn>
                <a:cxn ang="0">
                  <a:pos x="1346" y="1977"/>
                </a:cxn>
                <a:cxn ang="0">
                  <a:pos x="1777" y="2143"/>
                </a:cxn>
                <a:cxn ang="0">
                  <a:pos x="2262" y="2011"/>
                </a:cxn>
                <a:cxn ang="0">
                  <a:pos x="2651" y="1641"/>
                </a:cxn>
                <a:cxn ang="0">
                  <a:pos x="2693" y="1094"/>
                </a:cxn>
                <a:cxn ang="0">
                  <a:pos x="2497" y="620"/>
                </a:cxn>
                <a:cxn ang="0">
                  <a:pos x="2021" y="216"/>
                </a:cxn>
                <a:cxn ang="0">
                  <a:pos x="1527" y="55"/>
                </a:cxn>
                <a:cxn ang="0">
                  <a:pos x="924" y="24"/>
                </a:cxn>
                <a:cxn ang="0">
                  <a:pos x="351" y="203"/>
                </a:cxn>
                <a:cxn ang="0">
                  <a:pos x="103" y="465"/>
                </a:cxn>
              </a:cxnLst>
              <a:rect l="0" t="0" r="r" b="b"/>
              <a:pathLst>
                <a:path w="2723" h="2149">
                  <a:moveTo>
                    <a:pt x="103" y="465"/>
                  </a:moveTo>
                  <a:cubicBezTo>
                    <a:pt x="49" y="576"/>
                    <a:pt x="0" y="736"/>
                    <a:pt x="27" y="863"/>
                  </a:cubicBezTo>
                  <a:cubicBezTo>
                    <a:pt x="55" y="990"/>
                    <a:pt x="131" y="1144"/>
                    <a:pt x="270" y="1228"/>
                  </a:cubicBezTo>
                  <a:cubicBezTo>
                    <a:pt x="410" y="1311"/>
                    <a:pt x="722" y="1302"/>
                    <a:pt x="866" y="1363"/>
                  </a:cubicBezTo>
                  <a:cubicBezTo>
                    <a:pt x="1009" y="1424"/>
                    <a:pt x="1050" y="1491"/>
                    <a:pt x="1130" y="1594"/>
                  </a:cubicBezTo>
                  <a:cubicBezTo>
                    <a:pt x="1211" y="1696"/>
                    <a:pt x="1238" y="1886"/>
                    <a:pt x="1346" y="1977"/>
                  </a:cubicBezTo>
                  <a:cubicBezTo>
                    <a:pt x="1454" y="2068"/>
                    <a:pt x="1624" y="2137"/>
                    <a:pt x="1777" y="2143"/>
                  </a:cubicBezTo>
                  <a:cubicBezTo>
                    <a:pt x="1930" y="2149"/>
                    <a:pt x="2116" y="2095"/>
                    <a:pt x="2262" y="2011"/>
                  </a:cubicBezTo>
                  <a:cubicBezTo>
                    <a:pt x="2408" y="1927"/>
                    <a:pt x="2580" y="1793"/>
                    <a:pt x="2651" y="1641"/>
                  </a:cubicBezTo>
                  <a:cubicBezTo>
                    <a:pt x="2723" y="1489"/>
                    <a:pt x="2719" y="1264"/>
                    <a:pt x="2693" y="1094"/>
                  </a:cubicBezTo>
                  <a:cubicBezTo>
                    <a:pt x="2667" y="924"/>
                    <a:pt x="2609" y="766"/>
                    <a:pt x="2497" y="620"/>
                  </a:cubicBezTo>
                  <a:cubicBezTo>
                    <a:pt x="2385" y="474"/>
                    <a:pt x="2183" y="310"/>
                    <a:pt x="2021" y="216"/>
                  </a:cubicBezTo>
                  <a:cubicBezTo>
                    <a:pt x="1859" y="122"/>
                    <a:pt x="1710" y="87"/>
                    <a:pt x="1527" y="55"/>
                  </a:cubicBezTo>
                  <a:cubicBezTo>
                    <a:pt x="1344" y="24"/>
                    <a:pt x="1120" y="0"/>
                    <a:pt x="924" y="24"/>
                  </a:cubicBezTo>
                  <a:cubicBezTo>
                    <a:pt x="729" y="49"/>
                    <a:pt x="488" y="130"/>
                    <a:pt x="351" y="203"/>
                  </a:cubicBezTo>
                  <a:cubicBezTo>
                    <a:pt x="215" y="276"/>
                    <a:pt x="157" y="355"/>
                    <a:pt x="103" y="465"/>
                  </a:cubicBezTo>
                  <a:close/>
                </a:path>
              </a:pathLst>
            </a:custGeom>
            <a:noFill/>
            <a:ln w="25400" cap="flat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1706" name="Line 10"/>
            <p:cNvSpPr>
              <a:spLocks noChangeShapeType="1"/>
            </p:cNvSpPr>
            <p:nvPr/>
          </p:nvSpPr>
          <p:spPr bwMode="auto">
            <a:xfrm flipH="1" flipV="1">
              <a:off x="880424" y="2357705"/>
              <a:ext cx="152400" cy="495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41709" name="Object 13"/>
            <p:cNvGraphicFramePr>
              <a:graphicFrameLocks noChangeAspect="1"/>
            </p:cNvGraphicFramePr>
            <p:nvPr/>
          </p:nvGraphicFramePr>
          <p:xfrm>
            <a:off x="1082037" y="3011755"/>
            <a:ext cx="327025" cy="414338"/>
          </p:xfrm>
          <a:graphic>
            <a:graphicData uri="http://schemas.openxmlformats.org/presentationml/2006/ole">
              <p:oleObj spid="_x0000_s678918" name="Equation" r:id="rId8" imgW="190440" imgH="241200" progId="Equation.DSMT4">
                <p:embed/>
              </p:oleObj>
            </a:graphicData>
          </a:graphic>
        </p:graphicFrame>
        <p:sp>
          <p:nvSpPr>
            <p:cNvPr id="541712" name="Line 16"/>
            <p:cNvSpPr>
              <a:spLocks noChangeShapeType="1"/>
            </p:cNvSpPr>
            <p:nvPr/>
          </p:nvSpPr>
          <p:spPr bwMode="auto">
            <a:xfrm flipV="1">
              <a:off x="321624" y="2602180"/>
              <a:ext cx="1800225" cy="270827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1713" name="Line 17"/>
            <p:cNvSpPr>
              <a:spLocks noChangeShapeType="1"/>
            </p:cNvSpPr>
            <p:nvPr/>
          </p:nvSpPr>
          <p:spPr bwMode="auto">
            <a:xfrm flipV="1">
              <a:off x="1045524" y="3005405"/>
              <a:ext cx="1825625" cy="277177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1714" name="Freeform 18"/>
            <p:cNvSpPr>
              <a:spLocks/>
            </p:cNvSpPr>
            <p:nvPr/>
          </p:nvSpPr>
          <p:spPr bwMode="auto">
            <a:xfrm>
              <a:off x="2105974" y="2491055"/>
              <a:ext cx="760412" cy="606425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68" y="24"/>
                </a:cxn>
                <a:cxn ang="0">
                  <a:pos x="184" y="0"/>
                </a:cxn>
                <a:cxn ang="0">
                  <a:pos x="322" y="24"/>
                </a:cxn>
                <a:cxn ang="0">
                  <a:pos x="408" y="84"/>
                </a:cxn>
                <a:cxn ang="0">
                  <a:pos x="452" y="140"/>
                </a:cxn>
                <a:cxn ang="0">
                  <a:pos x="468" y="178"/>
                </a:cxn>
                <a:cxn ang="0">
                  <a:pos x="482" y="222"/>
                </a:cxn>
                <a:cxn ang="0">
                  <a:pos x="486" y="286"/>
                </a:cxn>
                <a:cxn ang="0">
                  <a:pos x="480" y="326"/>
                </a:cxn>
                <a:cxn ang="0">
                  <a:pos x="452" y="378"/>
                </a:cxn>
              </a:cxnLst>
              <a:rect l="0" t="0" r="r" b="b"/>
              <a:pathLst>
                <a:path w="486" h="378">
                  <a:moveTo>
                    <a:pt x="0" y="80"/>
                  </a:moveTo>
                  <a:cubicBezTo>
                    <a:pt x="11" y="71"/>
                    <a:pt x="37" y="37"/>
                    <a:pt x="68" y="24"/>
                  </a:cubicBezTo>
                  <a:cubicBezTo>
                    <a:pt x="99" y="11"/>
                    <a:pt x="142" y="0"/>
                    <a:pt x="184" y="0"/>
                  </a:cubicBezTo>
                  <a:cubicBezTo>
                    <a:pt x="226" y="0"/>
                    <a:pt x="285" y="10"/>
                    <a:pt x="322" y="24"/>
                  </a:cubicBezTo>
                  <a:cubicBezTo>
                    <a:pt x="359" y="38"/>
                    <a:pt x="386" y="65"/>
                    <a:pt x="408" y="84"/>
                  </a:cubicBezTo>
                  <a:cubicBezTo>
                    <a:pt x="430" y="103"/>
                    <a:pt x="442" y="124"/>
                    <a:pt x="452" y="140"/>
                  </a:cubicBezTo>
                  <a:cubicBezTo>
                    <a:pt x="462" y="156"/>
                    <a:pt x="463" y="164"/>
                    <a:pt x="468" y="178"/>
                  </a:cubicBezTo>
                  <a:cubicBezTo>
                    <a:pt x="473" y="192"/>
                    <a:pt x="479" y="204"/>
                    <a:pt x="482" y="222"/>
                  </a:cubicBezTo>
                  <a:cubicBezTo>
                    <a:pt x="485" y="240"/>
                    <a:pt x="486" y="269"/>
                    <a:pt x="486" y="286"/>
                  </a:cubicBezTo>
                  <a:cubicBezTo>
                    <a:pt x="486" y="303"/>
                    <a:pt x="486" y="311"/>
                    <a:pt x="480" y="326"/>
                  </a:cubicBezTo>
                  <a:cubicBezTo>
                    <a:pt x="474" y="341"/>
                    <a:pt x="457" y="369"/>
                    <a:pt x="452" y="378"/>
                  </a:cubicBezTo>
                </a:path>
              </a:pathLst>
            </a:custGeom>
            <a:noFill/>
            <a:ln w="28575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1717" name="Line 21"/>
            <p:cNvSpPr>
              <a:spLocks noChangeShapeType="1"/>
            </p:cNvSpPr>
            <p:nvPr/>
          </p:nvSpPr>
          <p:spPr bwMode="auto">
            <a:xfrm flipV="1">
              <a:off x="2826699" y="3319730"/>
              <a:ext cx="1914525" cy="288607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1718" name="Line 22"/>
            <p:cNvSpPr>
              <a:spLocks noChangeShapeType="1"/>
            </p:cNvSpPr>
            <p:nvPr/>
          </p:nvSpPr>
          <p:spPr bwMode="auto">
            <a:xfrm flipV="1">
              <a:off x="3531549" y="3405455"/>
              <a:ext cx="1914525" cy="288607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1719" name="Freeform 23"/>
            <p:cNvSpPr>
              <a:spLocks/>
            </p:cNvSpPr>
            <p:nvPr/>
          </p:nvSpPr>
          <p:spPr bwMode="auto">
            <a:xfrm>
              <a:off x="4731699" y="3164155"/>
              <a:ext cx="727075" cy="241300"/>
            </a:xfrm>
            <a:custGeom>
              <a:avLst/>
              <a:gdLst/>
              <a:ahLst/>
              <a:cxnLst>
                <a:cxn ang="0">
                  <a:pos x="0" y="106"/>
                </a:cxn>
                <a:cxn ang="0">
                  <a:pos x="32" y="72"/>
                </a:cxn>
                <a:cxn ang="0">
                  <a:pos x="76" y="42"/>
                </a:cxn>
                <a:cxn ang="0">
                  <a:pos x="110" y="22"/>
                </a:cxn>
                <a:cxn ang="0">
                  <a:pos x="162" y="8"/>
                </a:cxn>
                <a:cxn ang="0">
                  <a:pos x="222" y="2"/>
                </a:cxn>
                <a:cxn ang="0">
                  <a:pos x="290" y="2"/>
                </a:cxn>
                <a:cxn ang="0">
                  <a:pos x="346" y="12"/>
                </a:cxn>
                <a:cxn ang="0">
                  <a:pos x="376" y="22"/>
                </a:cxn>
                <a:cxn ang="0">
                  <a:pos x="404" y="32"/>
                </a:cxn>
                <a:cxn ang="0">
                  <a:pos x="434" y="58"/>
                </a:cxn>
                <a:cxn ang="0">
                  <a:pos x="450" y="90"/>
                </a:cxn>
                <a:cxn ang="0">
                  <a:pos x="458" y="122"/>
                </a:cxn>
                <a:cxn ang="0">
                  <a:pos x="450" y="152"/>
                </a:cxn>
              </a:cxnLst>
              <a:rect l="0" t="0" r="r" b="b"/>
              <a:pathLst>
                <a:path w="458" h="152">
                  <a:moveTo>
                    <a:pt x="0" y="106"/>
                  </a:moveTo>
                  <a:cubicBezTo>
                    <a:pt x="5" y="100"/>
                    <a:pt x="19" y="83"/>
                    <a:pt x="32" y="72"/>
                  </a:cubicBezTo>
                  <a:cubicBezTo>
                    <a:pt x="45" y="61"/>
                    <a:pt x="63" y="50"/>
                    <a:pt x="76" y="42"/>
                  </a:cubicBezTo>
                  <a:cubicBezTo>
                    <a:pt x="89" y="34"/>
                    <a:pt x="96" y="28"/>
                    <a:pt x="110" y="22"/>
                  </a:cubicBezTo>
                  <a:cubicBezTo>
                    <a:pt x="124" y="16"/>
                    <a:pt x="143" y="11"/>
                    <a:pt x="162" y="8"/>
                  </a:cubicBezTo>
                  <a:cubicBezTo>
                    <a:pt x="181" y="5"/>
                    <a:pt x="201" y="3"/>
                    <a:pt x="222" y="2"/>
                  </a:cubicBezTo>
                  <a:cubicBezTo>
                    <a:pt x="243" y="1"/>
                    <a:pt x="269" y="0"/>
                    <a:pt x="290" y="2"/>
                  </a:cubicBezTo>
                  <a:cubicBezTo>
                    <a:pt x="311" y="4"/>
                    <a:pt x="332" y="9"/>
                    <a:pt x="346" y="12"/>
                  </a:cubicBezTo>
                  <a:cubicBezTo>
                    <a:pt x="360" y="15"/>
                    <a:pt x="366" y="19"/>
                    <a:pt x="376" y="22"/>
                  </a:cubicBezTo>
                  <a:cubicBezTo>
                    <a:pt x="386" y="25"/>
                    <a:pt x="395" y="26"/>
                    <a:pt x="404" y="32"/>
                  </a:cubicBezTo>
                  <a:cubicBezTo>
                    <a:pt x="413" y="38"/>
                    <a:pt x="426" y="48"/>
                    <a:pt x="434" y="58"/>
                  </a:cubicBezTo>
                  <a:cubicBezTo>
                    <a:pt x="442" y="68"/>
                    <a:pt x="446" y="79"/>
                    <a:pt x="450" y="90"/>
                  </a:cubicBezTo>
                  <a:cubicBezTo>
                    <a:pt x="454" y="101"/>
                    <a:pt x="458" y="112"/>
                    <a:pt x="458" y="122"/>
                  </a:cubicBezTo>
                  <a:cubicBezTo>
                    <a:pt x="458" y="132"/>
                    <a:pt x="451" y="147"/>
                    <a:pt x="450" y="152"/>
                  </a:cubicBezTo>
                </a:path>
              </a:pathLst>
            </a:custGeom>
            <a:noFill/>
            <a:ln w="28575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1722" name="Line 26"/>
            <p:cNvSpPr>
              <a:spLocks noChangeShapeType="1"/>
            </p:cNvSpPr>
            <p:nvPr/>
          </p:nvSpPr>
          <p:spPr bwMode="auto">
            <a:xfrm flipV="1">
              <a:off x="1016949" y="4234130"/>
              <a:ext cx="676275" cy="100965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1725" name="Line 29"/>
            <p:cNvSpPr>
              <a:spLocks noChangeShapeType="1"/>
            </p:cNvSpPr>
            <p:nvPr/>
          </p:nvSpPr>
          <p:spPr bwMode="auto">
            <a:xfrm flipV="1">
              <a:off x="3388674" y="4596080"/>
              <a:ext cx="676275" cy="100965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triangle" w="lg" len="med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1726" name="Line 30"/>
            <p:cNvSpPr>
              <a:spLocks noChangeShapeType="1"/>
            </p:cNvSpPr>
            <p:nvPr/>
          </p:nvSpPr>
          <p:spPr bwMode="auto">
            <a:xfrm flipV="1">
              <a:off x="1569399" y="4015055"/>
              <a:ext cx="647700" cy="976313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1724" name="Freeform 28"/>
            <p:cNvSpPr>
              <a:spLocks/>
            </p:cNvSpPr>
            <p:nvPr/>
          </p:nvSpPr>
          <p:spPr bwMode="auto">
            <a:xfrm>
              <a:off x="1683699" y="3886468"/>
              <a:ext cx="2381250" cy="728663"/>
            </a:xfrm>
            <a:custGeom>
              <a:avLst/>
              <a:gdLst/>
              <a:ahLst/>
              <a:cxnLst>
                <a:cxn ang="0">
                  <a:pos x="0" y="225"/>
                </a:cxn>
                <a:cxn ang="0">
                  <a:pos x="702" y="39"/>
                </a:cxn>
                <a:cxn ang="0">
                  <a:pos x="1500" y="459"/>
                </a:cxn>
              </a:cxnLst>
              <a:rect l="0" t="0" r="r" b="b"/>
              <a:pathLst>
                <a:path w="1500" h="459">
                  <a:moveTo>
                    <a:pt x="0" y="225"/>
                  </a:moveTo>
                  <a:cubicBezTo>
                    <a:pt x="226" y="112"/>
                    <a:pt x="452" y="0"/>
                    <a:pt x="702" y="39"/>
                  </a:cubicBezTo>
                  <a:cubicBezTo>
                    <a:pt x="952" y="78"/>
                    <a:pt x="1226" y="268"/>
                    <a:pt x="1500" y="45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1723" name="Freeform 27"/>
            <p:cNvSpPr>
              <a:spLocks/>
            </p:cNvSpPr>
            <p:nvPr/>
          </p:nvSpPr>
          <p:spPr bwMode="auto">
            <a:xfrm>
              <a:off x="1016949" y="4886593"/>
              <a:ext cx="2381250" cy="728663"/>
            </a:xfrm>
            <a:custGeom>
              <a:avLst/>
              <a:gdLst/>
              <a:ahLst/>
              <a:cxnLst>
                <a:cxn ang="0">
                  <a:pos x="0" y="225"/>
                </a:cxn>
                <a:cxn ang="0">
                  <a:pos x="702" y="39"/>
                </a:cxn>
                <a:cxn ang="0">
                  <a:pos x="1500" y="459"/>
                </a:cxn>
              </a:cxnLst>
              <a:rect l="0" t="0" r="r" b="b"/>
              <a:pathLst>
                <a:path w="1500" h="459">
                  <a:moveTo>
                    <a:pt x="0" y="225"/>
                  </a:moveTo>
                  <a:cubicBezTo>
                    <a:pt x="226" y="112"/>
                    <a:pt x="452" y="0"/>
                    <a:pt x="702" y="39"/>
                  </a:cubicBezTo>
                  <a:cubicBezTo>
                    <a:pt x="952" y="78"/>
                    <a:pt x="1226" y="268"/>
                    <a:pt x="1500" y="45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triangle" w="lg" len="med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1727" name="Line 31"/>
            <p:cNvSpPr>
              <a:spLocks noChangeShapeType="1"/>
            </p:cNvSpPr>
            <p:nvPr/>
          </p:nvSpPr>
          <p:spPr bwMode="auto">
            <a:xfrm flipH="1">
              <a:off x="3055299" y="4481780"/>
              <a:ext cx="152400" cy="333375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 type="oval" w="med" len="med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41728" name="Object 32"/>
            <p:cNvGraphicFramePr>
              <a:graphicFrameLocks noChangeAspect="1"/>
            </p:cNvGraphicFramePr>
            <p:nvPr/>
          </p:nvGraphicFramePr>
          <p:xfrm>
            <a:off x="3271199" y="4310330"/>
            <a:ext cx="222250" cy="355600"/>
          </p:xfrm>
          <a:graphic>
            <a:graphicData uri="http://schemas.openxmlformats.org/presentationml/2006/ole">
              <p:oleObj spid="_x0000_s678919" name="Equation" r:id="rId9" imgW="126720" imgH="203040" progId="Equation.DSMT4">
                <p:embed/>
              </p:oleObj>
            </a:graphicData>
          </a:graphic>
        </p:graphicFrame>
        <p:graphicFrame>
          <p:nvGraphicFramePr>
            <p:cNvPr id="541750" name="Object 54"/>
            <p:cNvGraphicFramePr>
              <a:graphicFrameLocks noChangeAspect="1"/>
            </p:cNvGraphicFramePr>
            <p:nvPr/>
          </p:nvGraphicFramePr>
          <p:xfrm>
            <a:off x="3045774" y="4799280"/>
            <a:ext cx="309562" cy="371475"/>
          </p:xfrm>
          <a:graphic>
            <a:graphicData uri="http://schemas.openxmlformats.org/presentationml/2006/ole">
              <p:oleObj spid="_x0000_s678920" name="Equation" r:id="rId10" imgW="190440" imgH="228600" progId="Equation.DSMT4">
                <p:embed/>
              </p:oleObj>
            </a:graphicData>
          </a:graphic>
        </p:graphicFrame>
        <p:graphicFrame>
          <p:nvGraphicFramePr>
            <p:cNvPr id="541753" name="Object 57"/>
            <p:cNvGraphicFramePr>
              <a:graphicFrameLocks noChangeAspect="1"/>
            </p:cNvGraphicFramePr>
            <p:nvPr/>
          </p:nvGraphicFramePr>
          <p:xfrm>
            <a:off x="2317112" y="4318268"/>
            <a:ext cx="288925" cy="371475"/>
          </p:xfrm>
          <a:graphic>
            <a:graphicData uri="http://schemas.openxmlformats.org/presentationml/2006/ole">
              <p:oleObj spid="_x0000_s678921" name="Equation" r:id="rId11" imgW="177480" imgH="228600" progId="Equation.DSMT4">
                <p:embed/>
              </p:oleObj>
            </a:graphicData>
          </a:graphic>
        </p:graphicFrame>
        <p:graphicFrame>
          <p:nvGraphicFramePr>
            <p:cNvPr id="541756" name="Object 60"/>
            <p:cNvGraphicFramePr>
              <a:graphicFrameLocks noChangeAspect="1"/>
            </p:cNvGraphicFramePr>
            <p:nvPr/>
          </p:nvGraphicFramePr>
          <p:xfrm>
            <a:off x="3718874" y="4981843"/>
            <a:ext cx="373062" cy="314325"/>
          </p:xfrm>
          <a:graphic>
            <a:graphicData uri="http://schemas.openxmlformats.org/presentationml/2006/ole">
              <p:oleObj spid="_x0000_s678922" name="Equation" r:id="rId12" imgW="241200" imgH="203040" progId="Equation.DSMT4">
                <p:embed/>
              </p:oleObj>
            </a:graphicData>
          </a:graphic>
        </p:graphicFrame>
        <p:sp>
          <p:nvSpPr>
            <p:cNvPr id="541759" name="Line 63"/>
            <p:cNvSpPr>
              <a:spLocks noChangeShapeType="1"/>
            </p:cNvSpPr>
            <p:nvPr/>
          </p:nvSpPr>
          <p:spPr bwMode="auto">
            <a:xfrm flipV="1">
              <a:off x="1683699" y="3284805"/>
              <a:ext cx="219075" cy="33337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1760" name="Line 64"/>
            <p:cNvSpPr>
              <a:spLocks noChangeShapeType="1"/>
            </p:cNvSpPr>
            <p:nvPr/>
          </p:nvSpPr>
          <p:spPr bwMode="auto">
            <a:xfrm flipV="1">
              <a:off x="1944049" y="3376880"/>
              <a:ext cx="219075" cy="33337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41763" name="Object 67"/>
            <p:cNvGraphicFramePr>
              <a:graphicFrameLocks noChangeAspect="1"/>
            </p:cNvGraphicFramePr>
            <p:nvPr/>
          </p:nvGraphicFramePr>
          <p:xfrm>
            <a:off x="1512249" y="5048518"/>
            <a:ext cx="1584325" cy="733425"/>
          </p:xfrm>
          <a:graphic>
            <a:graphicData uri="http://schemas.openxmlformats.org/presentationml/2006/ole">
              <p:oleObj spid="_x0000_s678923" name="Equation" r:id="rId13" imgW="1041120" imgH="482400" progId="Equation.DSMT4">
                <p:embed/>
              </p:oleObj>
            </a:graphicData>
          </a:graphic>
        </p:graphicFrame>
        <p:graphicFrame>
          <p:nvGraphicFramePr>
            <p:cNvPr id="541764" name="Object 68"/>
            <p:cNvGraphicFramePr>
              <a:graphicFrameLocks noChangeAspect="1"/>
            </p:cNvGraphicFramePr>
            <p:nvPr/>
          </p:nvGraphicFramePr>
          <p:xfrm>
            <a:off x="2502849" y="3643580"/>
            <a:ext cx="2252662" cy="668338"/>
          </p:xfrm>
          <a:graphic>
            <a:graphicData uri="http://schemas.openxmlformats.org/presentationml/2006/ole">
              <p:oleObj spid="_x0000_s678924" name="Equation" r:id="rId14" imgW="1625400" imgH="482400" progId="Equation.DSMT4">
                <p:embed/>
              </p:oleObj>
            </a:graphicData>
          </a:graphic>
        </p:graphicFrame>
        <p:grpSp>
          <p:nvGrpSpPr>
            <p:cNvPr id="3" name="Group 82"/>
            <p:cNvGrpSpPr>
              <a:grpSpLocks/>
            </p:cNvGrpSpPr>
            <p:nvPr/>
          </p:nvGrpSpPr>
          <p:grpSpPr bwMode="auto">
            <a:xfrm>
              <a:off x="3493449" y="2662505"/>
              <a:ext cx="871537" cy="866775"/>
              <a:chOff x="2238" y="1518"/>
              <a:chExt cx="549" cy="546"/>
            </a:xfrm>
          </p:grpSpPr>
          <p:sp>
            <p:nvSpPr>
              <p:cNvPr id="541769" name="Line 73"/>
              <p:cNvSpPr>
                <a:spLocks noChangeShapeType="1"/>
              </p:cNvSpPr>
              <p:nvPr/>
            </p:nvSpPr>
            <p:spPr bwMode="auto">
              <a:xfrm flipV="1">
                <a:off x="2238" y="1518"/>
                <a:ext cx="366" cy="54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541770" name="Object 74"/>
              <p:cNvGraphicFramePr>
                <a:graphicFrameLocks noChangeAspect="1"/>
              </p:cNvGraphicFramePr>
              <p:nvPr/>
            </p:nvGraphicFramePr>
            <p:xfrm>
              <a:off x="2649" y="1586"/>
              <a:ext cx="138" cy="138"/>
            </p:xfrm>
            <a:graphic>
              <a:graphicData uri="http://schemas.openxmlformats.org/presentationml/2006/ole">
                <p:oleObj spid="_x0000_s678925" name="Equation" r:id="rId15" imgW="126720" imgH="126720" progId="Equation.DSMT4">
                  <p:embed/>
                </p:oleObj>
              </a:graphicData>
            </a:graphic>
          </p:graphicFrame>
        </p:grpSp>
        <p:sp>
          <p:nvSpPr>
            <p:cNvPr id="541776" name="Line 80"/>
            <p:cNvSpPr>
              <a:spLocks noChangeShapeType="1"/>
            </p:cNvSpPr>
            <p:nvPr/>
          </p:nvSpPr>
          <p:spPr bwMode="auto">
            <a:xfrm flipH="1">
              <a:off x="3448487" y="4748480"/>
              <a:ext cx="203200" cy="304800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7" name="Object 13"/>
            <p:cNvGraphicFramePr>
              <a:graphicFrameLocks noChangeAspect="1"/>
            </p:cNvGraphicFramePr>
            <p:nvPr/>
          </p:nvGraphicFramePr>
          <p:xfrm>
            <a:off x="2245859" y="2837501"/>
            <a:ext cx="153987" cy="284163"/>
          </p:xfrm>
          <a:graphic>
            <a:graphicData uri="http://schemas.openxmlformats.org/presentationml/2006/ole">
              <p:oleObj spid="_x0000_s678927" name="Equation" r:id="rId16" imgW="88560" imgH="164880" progId="Equation.DSMT4">
                <p:embed/>
              </p:oleObj>
            </a:graphicData>
          </a:graphic>
        </p:graphicFrame>
        <p:sp>
          <p:nvSpPr>
            <p:cNvPr id="45" name="TextBox 44"/>
            <p:cNvSpPr txBox="1"/>
            <p:nvPr/>
          </p:nvSpPr>
          <p:spPr>
            <a:xfrm>
              <a:off x="641268" y="6139543"/>
              <a:ext cx="16706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  <a:sym typeface="Symbol"/>
                </a:rPr>
                <a:t></a:t>
              </a:r>
              <a:r>
                <a:rPr lang="en-US" i="1" baseline="-25000" dirty="0" smtClean="0">
                  <a:solidFill>
                    <a:schemeClr val="bg2"/>
                  </a:solidFill>
                  <a:latin typeface="+mn-lt"/>
                  <a:sym typeface="Symbol"/>
                </a:rPr>
                <a:t>l</a:t>
              </a:r>
              <a:r>
                <a:rPr lang="en-US" dirty="0" smtClean="0">
                  <a:solidFill>
                    <a:schemeClr val="bg2"/>
                  </a:solidFill>
                  <a:sym typeface="Symbol"/>
                </a:rPr>
                <a:t> </a:t>
              </a:r>
              <a:r>
                <a:rPr lang="en-US" dirty="0" smtClean="0">
                  <a:solidFill>
                    <a:schemeClr val="bg2"/>
                  </a:solidFill>
                  <a:latin typeface="+mn-lt"/>
                  <a:sym typeface="Symbol"/>
                </a:rPr>
                <a:t>=</a:t>
              </a:r>
              <a:r>
                <a:rPr lang="en-US" dirty="0" smtClean="0">
                  <a:solidFill>
                    <a:schemeClr val="bg2"/>
                  </a:solidFill>
                  <a:sym typeface="Symbol"/>
                </a:rPr>
                <a:t> flux/meter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50" name="Line 64"/>
            <p:cNvSpPr>
              <a:spLocks noChangeShapeType="1"/>
            </p:cNvSpPr>
            <p:nvPr/>
          </p:nvSpPr>
          <p:spPr bwMode="auto">
            <a:xfrm flipH="1">
              <a:off x="4471514" y="3849914"/>
              <a:ext cx="219075" cy="33337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Line 64"/>
            <p:cNvSpPr>
              <a:spLocks noChangeShapeType="1"/>
            </p:cNvSpPr>
            <p:nvPr/>
          </p:nvSpPr>
          <p:spPr bwMode="auto">
            <a:xfrm flipH="1">
              <a:off x="4671414" y="3942939"/>
              <a:ext cx="219075" cy="33337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78928" name="Object 16"/>
            <p:cNvGraphicFramePr>
              <a:graphicFrameLocks noChangeAspect="1"/>
            </p:cNvGraphicFramePr>
            <p:nvPr/>
          </p:nvGraphicFramePr>
          <p:xfrm>
            <a:off x="4868780" y="3452401"/>
            <a:ext cx="153987" cy="284162"/>
          </p:xfrm>
          <a:graphic>
            <a:graphicData uri="http://schemas.openxmlformats.org/presentationml/2006/ole">
              <p:oleObj spid="_x0000_s678928" name="Equation" r:id="rId17" imgW="88560" imgH="164880" progId="Equation.DSMT4">
                <p:embed/>
              </p:oleObj>
            </a:graphicData>
          </a:graphic>
        </p:graphicFrame>
        <p:sp>
          <p:nvSpPr>
            <p:cNvPr id="53" name="TextBox 52"/>
            <p:cNvSpPr txBox="1"/>
            <p:nvPr/>
          </p:nvSpPr>
          <p:spPr>
            <a:xfrm>
              <a:off x="237507" y="4251367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#1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940628" y="591193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#2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52" name="Text Box 60"/>
          <p:cNvSpPr txBox="1">
            <a:spLocks noChangeArrowheads="1"/>
          </p:cNvSpPr>
          <p:nvPr/>
        </p:nvSpPr>
        <p:spPr bwMode="auto">
          <a:xfrm>
            <a:off x="119063" y="0"/>
            <a:ext cx="88519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  <a:endParaRPr lang="en-US" sz="32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57" name="Rectangle 13"/>
          <p:cNvSpPr>
            <a:spLocks noChangeArrowheads="1"/>
          </p:cNvSpPr>
          <p:nvPr/>
        </p:nvSpPr>
        <p:spPr bwMode="auto">
          <a:xfrm>
            <a:off x="1559625" y="1538025"/>
            <a:ext cx="5524500" cy="4787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751" name="Text Box 7"/>
          <p:cNvSpPr txBox="1">
            <a:spLocks noChangeArrowheads="1"/>
          </p:cNvSpPr>
          <p:nvPr/>
        </p:nvSpPr>
        <p:spPr bwMode="auto">
          <a:xfrm>
            <a:off x="1873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 of a Guided Wave (cont.)</a:t>
            </a:r>
          </a:p>
        </p:txBody>
      </p:sp>
      <p:graphicFrame>
        <p:nvGraphicFramePr>
          <p:cNvPr id="543752" name="Object 8"/>
          <p:cNvGraphicFramePr>
            <a:graphicFrameLocks noChangeAspect="1"/>
          </p:cNvGraphicFramePr>
          <p:nvPr/>
        </p:nvGraphicFramePr>
        <p:xfrm>
          <a:off x="2039050" y="1688838"/>
          <a:ext cx="4621213" cy="935037"/>
        </p:xfrm>
        <a:graphic>
          <a:graphicData uri="http://schemas.openxmlformats.org/presentationml/2006/ole">
            <p:oleObj spid="_x0000_s543752" name="Equation" r:id="rId4" imgW="2260440" imgH="457200" progId="Equation.DSMT4">
              <p:embed/>
            </p:oleObj>
          </a:graphicData>
        </a:graphic>
      </p:graphicFrame>
      <p:graphicFrame>
        <p:nvGraphicFramePr>
          <p:cNvPr id="543753" name="Object 9"/>
          <p:cNvGraphicFramePr>
            <a:graphicFrameLocks noChangeAspect="1"/>
          </p:cNvGraphicFramePr>
          <p:nvPr/>
        </p:nvGraphicFramePr>
        <p:xfrm>
          <a:off x="2067625" y="2836600"/>
          <a:ext cx="4514850" cy="912813"/>
        </p:xfrm>
        <a:graphic>
          <a:graphicData uri="http://schemas.openxmlformats.org/presentationml/2006/ole">
            <p:oleObj spid="_x0000_s543753" name="Equation" r:id="rId5" imgW="2260440" imgH="457200" progId="Equation.DSMT4">
              <p:embed/>
            </p:oleObj>
          </a:graphicData>
        </a:graphic>
      </p:graphicFrame>
      <p:graphicFrame>
        <p:nvGraphicFramePr>
          <p:cNvPr id="543754" name="Object 10"/>
          <p:cNvGraphicFramePr>
            <a:graphicFrameLocks noChangeAspect="1"/>
          </p:cNvGraphicFramePr>
          <p:nvPr/>
        </p:nvGraphicFramePr>
        <p:xfrm>
          <a:off x="2061275" y="3973250"/>
          <a:ext cx="4481513" cy="896938"/>
        </p:xfrm>
        <a:graphic>
          <a:graphicData uri="http://schemas.openxmlformats.org/presentationml/2006/ole">
            <p:oleObj spid="_x0000_s543754" name="Equation" r:id="rId6" imgW="2286000" imgH="457200" progId="Equation.DSMT4">
              <p:embed/>
            </p:oleObj>
          </a:graphicData>
        </a:graphic>
      </p:graphicFrame>
      <p:graphicFrame>
        <p:nvGraphicFramePr>
          <p:cNvPr id="543755" name="Object 11"/>
          <p:cNvGraphicFramePr>
            <a:graphicFrameLocks noChangeAspect="1"/>
          </p:cNvGraphicFramePr>
          <p:nvPr/>
        </p:nvGraphicFramePr>
        <p:xfrm>
          <a:off x="2097788" y="5133713"/>
          <a:ext cx="4595812" cy="914400"/>
        </p:xfrm>
        <a:graphic>
          <a:graphicData uri="http://schemas.openxmlformats.org/presentationml/2006/ole">
            <p:oleObj spid="_x0000_s543755" name="Equation" r:id="rId7" imgW="2298600" imgH="457200" progId="Equation.DSMT4">
              <p:embed/>
            </p:oleObj>
          </a:graphicData>
        </a:graphic>
      </p:graphicFrame>
      <p:sp>
        <p:nvSpPr>
          <p:cNvPr id="543756" name="Text Box 12"/>
          <p:cNvSpPr txBox="1">
            <a:spLocks noChangeArrowheads="1"/>
          </p:cNvSpPr>
          <p:nvPr/>
        </p:nvSpPr>
        <p:spPr bwMode="auto">
          <a:xfrm>
            <a:off x="2934339" y="914132"/>
            <a:ext cx="28876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Summary of Fields</a:t>
            </a:r>
            <a:endParaRPr lang="en-US" sz="24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51" name="Text Box 7"/>
          <p:cNvSpPr txBox="1">
            <a:spLocks noChangeArrowheads="1"/>
          </p:cNvSpPr>
          <p:nvPr/>
        </p:nvSpPr>
        <p:spPr bwMode="auto">
          <a:xfrm>
            <a:off x="1873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 of a Guided Wave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51619" name="Object 4"/>
          <p:cNvGraphicFramePr>
            <a:graphicFrameLocks noChangeAspect="1"/>
          </p:cNvGraphicFramePr>
          <p:nvPr/>
        </p:nvGraphicFramePr>
        <p:xfrm>
          <a:off x="1657350" y="1927225"/>
          <a:ext cx="5354638" cy="2127250"/>
        </p:xfrm>
        <a:graphic>
          <a:graphicData uri="http://schemas.openxmlformats.org/presentationml/2006/ole">
            <p:oleObj spid="_x0000_s751619" name="Equation" r:id="rId4" imgW="3009600" imgH="1193760" progId="Equation.DSMT4">
              <p:embed/>
            </p:oleObj>
          </a:graphicData>
        </a:graphic>
      </p:graphicFrame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61068" y="1087890"/>
            <a:ext cx="48085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These may be written more compactly as</a:t>
            </a: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2667000" y="5334000"/>
          <a:ext cx="2505075" cy="844550"/>
        </p:xfrm>
        <a:graphic>
          <a:graphicData uri="http://schemas.openxmlformats.org/presentationml/2006/ole">
            <p:oleObj spid="_x0000_s751620" name="Equation" r:id="rId5" imgW="1244520" imgH="419040" progId="Equation.DSMT4">
              <p:embed/>
            </p:oleObj>
          </a:graphicData>
        </a:graphic>
      </p:graphicFrame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573441" y="4723721"/>
            <a:ext cx="435728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Where the 2-D gradient is defined as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51" name="Text Box 7"/>
          <p:cNvSpPr txBox="1">
            <a:spLocks noChangeArrowheads="1"/>
          </p:cNvSpPr>
          <p:nvPr/>
        </p:nvSpPr>
        <p:spPr bwMode="auto">
          <a:xfrm>
            <a:off x="1873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 of a Guided Wave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2404391" y="1948540"/>
          <a:ext cx="2835897" cy="843870"/>
        </p:xfrm>
        <a:graphic>
          <a:graphicData uri="http://schemas.openxmlformats.org/presentationml/2006/ole">
            <p:oleObj spid="_x0000_s752643" name="Equation" r:id="rId4" imgW="1409400" imgH="419040" progId="Equation.DSMT4">
              <p:embed/>
            </p:oleObj>
          </a:graphicData>
        </a:graphic>
      </p:graphicFrame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71955" y="1218521"/>
            <a:ext cx="401904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In </a:t>
            </a:r>
            <a:r>
              <a:rPr lang="en-US" sz="2000" u="sng" dirty="0" smtClean="0">
                <a:solidFill>
                  <a:schemeClr val="bg1"/>
                </a:solidFill>
              </a:rPr>
              <a:t>cylindrical coordinates</a:t>
            </a:r>
            <a:r>
              <a:rPr lang="en-US" sz="2000" dirty="0" smtClean="0">
                <a:solidFill>
                  <a:schemeClr val="bg1"/>
                </a:solidFill>
              </a:rPr>
              <a:t> we have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49828" y="3385457"/>
            <a:ext cx="6457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 can thus also express the fields of </a:t>
            </a:r>
            <a:r>
              <a:rPr lang="en-US" smtClean="0">
                <a:solidFill>
                  <a:schemeClr val="bg1"/>
                </a:solidFill>
              </a:rPr>
              <a:t>a guided </a:t>
            </a:r>
            <a:r>
              <a:rPr lang="en-US" dirty="0" smtClean="0">
                <a:solidFill>
                  <a:schemeClr val="bg1"/>
                </a:solidFill>
              </a:rPr>
              <a:t>wave in terms of </a:t>
            </a:r>
            <a:r>
              <a:rPr lang="en-US" i="1" dirty="0" err="1" smtClean="0">
                <a:solidFill>
                  <a:schemeClr val="bg1"/>
                </a:solidFill>
                <a:latin typeface="+mn-lt"/>
              </a:rPr>
              <a:t>E</a:t>
            </a:r>
            <a:r>
              <a:rPr lang="en-US" i="1" baseline="-25000" dirty="0" err="1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H</a:t>
            </a:r>
            <a:r>
              <a:rPr lang="en-US" i="1" baseline="-25000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1"/>
                </a:solidFill>
              </a:rPr>
              <a:t> in cylindrical coordinates (please see next slide).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51" name="Text Box 7"/>
          <p:cNvSpPr txBox="1">
            <a:spLocks noChangeArrowheads="1"/>
          </p:cNvSpPr>
          <p:nvPr/>
        </p:nvSpPr>
        <p:spPr bwMode="auto">
          <a:xfrm>
            <a:off x="1873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 of a Guided Wave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948BF6-647A-46EF-8F33-93C277277A6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925991" y="1311049"/>
            <a:ext cx="270939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cylindrical coordinates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1922463" y="1940152"/>
          <a:ext cx="5105400" cy="4298950"/>
        </p:xfrm>
        <a:graphic>
          <a:graphicData uri="http://schemas.openxmlformats.org/presentationml/2006/ole">
            <p:oleObj spid="_x0000_s750598" name="Equation" r:id="rId4" imgW="2539800" imgH="2133360" progId="Equation.DSMT4">
              <p:embed/>
            </p:oleObj>
          </a:graphicData>
        </a:graphic>
      </p:graphicFrame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905764" y="790307"/>
            <a:ext cx="28876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Summary of Fields</a:t>
            </a:r>
            <a:endParaRPr lang="en-US" sz="24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13860</TotalTime>
  <Words>1340</Words>
  <Application>Microsoft Office PowerPoint</Application>
  <PresentationFormat>On-screen Show (4:3)</PresentationFormat>
  <Paragraphs>365</Paragraphs>
  <Slides>50</Slides>
  <Notes>50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Arial</vt:lpstr>
      <vt:lpstr>Symbol</vt:lpstr>
      <vt:lpstr>Times New Roman</vt:lpstr>
      <vt:lpstr>Handscript SF</vt:lpstr>
      <vt:lpstr>Wingdings</vt:lpstr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1260</cp:revision>
  <cp:lastPrinted>1999-08-25T18:07:04Z</cp:lastPrinted>
  <dcterms:created xsi:type="dcterms:W3CDTF">1999-08-24T13:57:19Z</dcterms:created>
  <dcterms:modified xsi:type="dcterms:W3CDTF">2016-10-04T02:30:05Z</dcterms:modified>
</cp:coreProperties>
</file>