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276" r:id="rId2"/>
    <p:sldId id="375" r:id="rId3"/>
    <p:sldId id="376" r:id="rId4"/>
    <p:sldId id="377" r:id="rId5"/>
    <p:sldId id="378" r:id="rId6"/>
    <p:sldId id="381" r:id="rId7"/>
    <p:sldId id="384" r:id="rId8"/>
    <p:sldId id="383" r:id="rId9"/>
    <p:sldId id="386" r:id="rId10"/>
    <p:sldId id="385" r:id="rId11"/>
    <p:sldId id="389" r:id="rId12"/>
    <p:sldId id="388" r:id="rId13"/>
    <p:sldId id="374" r:id="rId14"/>
    <p:sldId id="387" r:id="rId15"/>
    <p:sldId id="382" r:id="rId16"/>
    <p:sldId id="379" r:id="rId17"/>
    <p:sldId id="380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  <a:srgbClr val="66CCFF"/>
    <a:srgbClr val="33CC33"/>
    <a:srgbClr val="FF9933"/>
    <a:srgbClr val="0000CC"/>
    <a:srgbClr val="6699FF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4667" autoAdjust="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E3C33270-0F20-44B0-8D24-4D66FE6B7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298EDA2-71F8-4B52-BB5D-49079B13D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5010D6-526D-40D7-A925-A93E1ABDA15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326C3-5F1E-4483-8C4C-6795BF6226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326C3-5F1E-4483-8C4C-6795BF6226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4E2D2D-35DB-46B6-B916-0870C717BF9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8211D3-0011-4D1D-A45F-631A2F7E2DB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2019FA-02C1-45C1-9055-0E6C0E00E3F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216EE-9F7E-4EC0-A3AA-D0855C66B4A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08726-241F-4D52-A67A-8F34C499A50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A886D-E072-4CBC-9CB2-A479BBFD1B3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7043C-2B62-4C5B-90B5-83AE39BA327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D7AFE-456A-4492-8232-BFFD1A61969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9D33B0-0DB1-4C76-A123-1AEE5B688D0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C8786-F847-4827-8FD7-52DA2912D1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4E1FE-CE5C-4846-BA1C-E7389927FA8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49FBC-CC96-406F-8305-786D51DD2B1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90930-BEDD-4280-B8BB-CE8BCA2CC45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5C8B96-8365-49DF-9DD8-BA96A63D346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9D6807-AB35-41AA-B833-D327787D30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88EAF-8C0B-4217-B506-875CD352A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037F2-ADE1-4A5E-8ECB-F32058200E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63BB6-9350-4A90-87FF-9089D5332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68947-7BB4-4A91-914D-56414AA29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744D-11C2-43F4-8B37-882198155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ACB0D-CAFF-4E89-B4FA-C28F2330C7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F9500-7548-4B96-A2E9-1C06F4C38A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115B3-37B0-48AD-B16C-B132AA6C3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DF49-8054-4585-AD8D-30196B926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9B30B-7236-4714-A5E2-614F1D89F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68E4-EAC1-4AA4-8874-633E8B3C0D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9D6807-AB35-41AA-B833-D327787D30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927350" y="2447925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Dept. of ECE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754243" y="1900238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</a:rPr>
              <a:t>2016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10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6340 </a:t>
            </a:r>
          </a:p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Intermediate EM Waves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092734-1C98-41F0-8717-C6593279B1C6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" y="3550969"/>
            <a:ext cx="2651662" cy="2651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1377950" y="2208213"/>
            <a:ext cx="5810250" cy="2097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5796" name="Rectangle 4"/>
          <p:cNvSpPr>
            <a:spLocks noChangeArrowheads="1"/>
          </p:cNvSpPr>
          <p:nvPr/>
        </p:nvSpPr>
        <p:spPr bwMode="auto">
          <a:xfrm>
            <a:off x="681038" y="0"/>
            <a:ext cx="785018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4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Equations (cont.)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489075" y="2484438"/>
          <a:ext cx="5053013" cy="652462"/>
        </p:xfrm>
        <a:graphic>
          <a:graphicData uri="http://schemas.openxmlformats.org/presentationml/2006/ole">
            <p:oleObj spid="_x0000_s9218" name="Equation" r:id="rId4" imgW="2361960" imgH="304560" progId="Equation.DSMT4">
              <p:embed/>
            </p:oleObj>
          </a:graphicData>
        </a:graphic>
      </p:graphicFrame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1661432" y="1357313"/>
            <a:ext cx="540339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Summary for </a:t>
            </a:r>
            <a:r>
              <a:rPr lang="en-US" sz="2400" dirty="0" err="1">
                <a:solidFill>
                  <a:schemeClr val="bg1"/>
                </a:solidFill>
              </a:rPr>
              <a:t>TE</a:t>
            </a:r>
            <a:r>
              <a:rPr lang="en-US" sz="2400" i="1" baseline="-25000" dirty="0" err="1">
                <a:solidFill>
                  <a:schemeClr val="bg1"/>
                </a:solidFill>
                <a:latin typeface="+mn-lt"/>
              </a:rPr>
              <a:t>z</a:t>
            </a:r>
            <a:r>
              <a:rPr lang="en-US" sz="2400" dirty="0">
                <a:solidFill>
                  <a:schemeClr val="bg1"/>
                </a:solidFill>
              </a:rPr>
              <a:t> and </a:t>
            </a:r>
            <a:r>
              <a:rPr lang="en-US" sz="2400" dirty="0" err="1">
                <a:solidFill>
                  <a:schemeClr val="bg1"/>
                </a:solidFill>
              </a:rPr>
              <a:t>TM</a:t>
            </a:r>
            <a:r>
              <a:rPr lang="en-US" sz="2400" i="1" baseline="-25000" dirty="0" err="1">
                <a:solidFill>
                  <a:schemeClr val="bg1"/>
                </a:solidFill>
                <a:latin typeface="+mn-lt"/>
              </a:rPr>
              <a:t>z</a:t>
            </a:r>
            <a:r>
              <a:rPr lang="en-US" sz="2400" dirty="0">
                <a:solidFill>
                  <a:schemeClr val="bg1"/>
                </a:solidFill>
              </a:rPr>
              <a:t> cases:</a:t>
            </a:r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1528763" y="3463925"/>
          <a:ext cx="5222875" cy="652463"/>
        </p:xfrm>
        <a:graphic>
          <a:graphicData uri="http://schemas.openxmlformats.org/presentationml/2006/ole">
            <p:oleObj spid="_x0000_s9219" name="Equation" r:id="rId5" imgW="2438280" imgH="304560" progId="Equation.DSMT4">
              <p:embed/>
            </p:oleObj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2277991" y="4568656"/>
          <a:ext cx="1738313" cy="1019175"/>
        </p:xfrm>
        <a:graphic>
          <a:graphicData uri="http://schemas.openxmlformats.org/presentationml/2006/ole">
            <p:oleObj spid="_x0000_s9220" name="Equation" r:id="rId6" imgW="825480" imgH="482400" progId="Equation.DSMT4">
              <p:embed/>
            </p:oleObj>
          </a:graphicData>
        </a:graphic>
      </p:graphicFrame>
      <p:graphicFrame>
        <p:nvGraphicFramePr>
          <p:cNvPr id="9221" name="Object 10"/>
          <p:cNvGraphicFramePr>
            <a:graphicFrameLocks noChangeAspect="1"/>
          </p:cNvGraphicFramePr>
          <p:nvPr/>
        </p:nvGraphicFramePr>
        <p:xfrm>
          <a:off x="4488339" y="4579321"/>
          <a:ext cx="1885167" cy="1026304"/>
        </p:xfrm>
        <a:graphic>
          <a:graphicData uri="http://schemas.openxmlformats.org/presentationml/2006/ole">
            <p:oleObj spid="_x0000_s9221" name="Equation" r:id="rId7" imgW="888840" imgH="4824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1A01C8-48EE-43B6-A53A-11CADAF2AE24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758" y="6086903"/>
            <a:ext cx="893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Note: </a:t>
            </a:r>
            <a:r>
              <a:rPr lang="en-US" dirty="0" smtClean="0">
                <a:solidFill>
                  <a:schemeClr val="bg2"/>
                </a:solidFill>
              </a:rPr>
              <a:t>For a wave going in the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–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direction, we replace the minus sign with a plus sign. 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1500780" y="1880667"/>
            <a:ext cx="5810250" cy="2097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5796" name="Rectangle 4"/>
          <p:cNvSpPr>
            <a:spLocks noChangeArrowheads="1"/>
          </p:cNvSpPr>
          <p:nvPr/>
        </p:nvSpPr>
        <p:spPr bwMode="auto">
          <a:xfrm>
            <a:off x="681038" y="0"/>
            <a:ext cx="785018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4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Equations (cont.)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584918" y="2061642"/>
          <a:ext cx="5106987" cy="842962"/>
        </p:xfrm>
        <a:graphic>
          <a:graphicData uri="http://schemas.openxmlformats.org/presentationml/2006/ole">
            <p:oleObj spid="_x0000_s47106" name="Equation" r:id="rId4" imgW="2387520" imgH="393480" progId="Equation.DSMT4">
              <p:embed/>
            </p:oleObj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1664293" y="3041129"/>
          <a:ext cx="5197475" cy="842963"/>
        </p:xfrm>
        <a:graphic>
          <a:graphicData uri="http://schemas.openxmlformats.org/presentationml/2006/ole">
            <p:oleObj spid="_x0000_s47107" name="Equation" r:id="rId5" imgW="2425680" imgH="39348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1A01C8-48EE-43B6-A53A-11CADAF2AE24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33375" y="1242964"/>
            <a:ext cx="7759747" cy="476250"/>
            <a:chOff x="333375" y="1242964"/>
            <a:chExt cx="7759747" cy="476250"/>
          </a:xfrm>
        </p:grpSpPr>
        <p:sp>
          <p:nvSpPr>
            <p:cNvPr id="9224" name="Text Box 7"/>
            <p:cNvSpPr txBox="1">
              <a:spLocks noChangeArrowheads="1"/>
            </p:cNvSpPr>
            <p:nvPr/>
          </p:nvSpPr>
          <p:spPr bwMode="auto">
            <a:xfrm>
              <a:off x="333375" y="1281113"/>
              <a:ext cx="7759747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Taking the cross product of both sides with       gives us  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47110" name="Object 10"/>
            <p:cNvGraphicFramePr>
              <a:graphicFrameLocks noChangeAspect="1"/>
            </p:cNvGraphicFramePr>
            <p:nvPr/>
          </p:nvGraphicFramePr>
          <p:xfrm>
            <a:off x="5281919" y="1242964"/>
            <a:ext cx="296863" cy="476250"/>
          </p:xfrm>
          <a:graphic>
            <a:graphicData uri="http://schemas.openxmlformats.org/presentationml/2006/ole">
              <p:oleObj spid="_x0000_s47110" name="Equation" r:id="rId6" imgW="126720" imgH="203040" progId="Equation.DSMT4">
                <p:embed/>
              </p:oleObj>
            </a:graphicData>
          </a:graphic>
        </p:graphicFrame>
      </p:grpSp>
      <p:graphicFrame>
        <p:nvGraphicFramePr>
          <p:cNvPr id="47111" name="Object 5"/>
          <p:cNvGraphicFramePr>
            <a:graphicFrameLocks noChangeAspect="1"/>
          </p:cNvGraphicFramePr>
          <p:nvPr/>
        </p:nvGraphicFramePr>
        <p:xfrm>
          <a:off x="3354934" y="4696394"/>
          <a:ext cx="2227263" cy="542925"/>
        </p:xfrm>
        <a:graphic>
          <a:graphicData uri="http://schemas.openxmlformats.org/presentationml/2006/ole">
            <p:oleObj spid="_x0000_s47111" name="Equation" r:id="rId7" imgW="1041120" imgH="2538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74460" y="4339990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Note: For any transverse vector we have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271" y="5636526"/>
            <a:ext cx="9007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Note: </a:t>
            </a:r>
            <a:r>
              <a:rPr lang="en-US" dirty="0" smtClean="0">
                <a:solidFill>
                  <a:schemeClr val="bg2"/>
                </a:solidFill>
              </a:rPr>
              <a:t>For a wave going in the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–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direction, we replace the plus sign with a minus sign. 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681038" y="0"/>
            <a:ext cx="785018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4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Equations (cont.)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1739457" y="2747082"/>
          <a:ext cx="3930650" cy="963613"/>
        </p:xfrm>
        <a:graphic>
          <a:graphicData uri="http://schemas.openxmlformats.org/presentationml/2006/ole">
            <p:oleObj spid="_x0000_s10242" name="Equation" r:id="rId4" imgW="1866600" imgH="457200" progId="Equation.DSMT4">
              <p:embed/>
            </p:oleObj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1634682" y="3891670"/>
          <a:ext cx="4056062" cy="992187"/>
        </p:xfrm>
        <a:graphic>
          <a:graphicData uri="http://schemas.openxmlformats.org/presentationml/2006/ole">
            <p:oleObj spid="_x0000_s10243" name="Equation" r:id="rId5" imgW="1981080" imgH="482400" progId="Equation.DSMT4">
              <p:embed/>
            </p:oleObj>
          </a:graphicData>
        </a:graphic>
      </p:graphicFrame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894907" y="1232607"/>
            <a:ext cx="42878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For the special case of a </a:t>
            </a:r>
            <a:r>
              <a:rPr lang="en-US" sz="2000" dirty="0">
                <a:solidFill>
                  <a:schemeClr val="hlink"/>
                </a:solidFill>
              </a:rPr>
              <a:t>TEM wave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10244" name="Object 10"/>
          <p:cNvGraphicFramePr>
            <a:graphicFrameLocks noChangeAspect="1"/>
          </p:cNvGraphicFramePr>
          <p:nvPr/>
        </p:nvGraphicFramePr>
        <p:xfrm>
          <a:off x="4095307" y="1792995"/>
          <a:ext cx="947737" cy="536575"/>
        </p:xfrm>
        <a:graphic>
          <a:graphicData uri="http://schemas.openxmlformats.org/presentationml/2006/ole">
            <p:oleObj spid="_x0000_s10244" name="Equation" r:id="rId6" imgW="406080" imgH="228600" progId="Equation.DSMT4">
              <p:embed/>
            </p:oleObj>
          </a:graphicData>
        </a:graphic>
      </p:graphicFrame>
      <p:graphicFrame>
        <p:nvGraphicFramePr>
          <p:cNvPr id="10245" name="Object 11"/>
          <p:cNvGraphicFramePr>
            <a:graphicFrameLocks noChangeAspect="1"/>
          </p:cNvGraphicFramePr>
          <p:nvPr/>
        </p:nvGraphicFramePr>
        <p:xfrm>
          <a:off x="3709544" y="5488695"/>
          <a:ext cx="1952625" cy="482600"/>
        </p:xfrm>
        <a:graphic>
          <a:graphicData uri="http://schemas.openxmlformats.org/presentationml/2006/ole">
            <p:oleObj spid="_x0000_s10245" name="Equation" r:id="rId7" imgW="927000" imgH="228600" progId="Equation.DSMT4">
              <p:embed/>
            </p:oleObj>
          </a:graphicData>
        </a:graphic>
      </p:graphicFrame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5819332" y="5536320"/>
            <a:ext cx="1552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(TEM wave)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F294D4-7AD3-4943-8D44-376E3BB9AE0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3" name="Text Box 3"/>
          <p:cNvSpPr txBox="1">
            <a:spLocks noChangeArrowheads="1"/>
          </p:cNvSpPr>
          <p:nvPr/>
        </p:nvSpPr>
        <p:spPr bwMode="auto">
          <a:xfrm>
            <a:off x="762000" y="0"/>
            <a:ext cx="79914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Spurious TE</a:t>
            </a:r>
            <a:r>
              <a:rPr lang="en-US" sz="4000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00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9" name="Text Box 20"/>
          <p:cNvSpPr txBox="1">
            <a:spLocks noChangeArrowheads="1"/>
          </p:cNvSpPr>
          <p:nvPr/>
        </p:nvSpPr>
        <p:spPr bwMode="auto">
          <a:xfrm>
            <a:off x="490538" y="2024063"/>
            <a:ext cx="2955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Rectangular Waveguide</a:t>
            </a:r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777875" y="2782888"/>
          <a:ext cx="2335213" cy="1044575"/>
        </p:xfrm>
        <a:graphic>
          <a:graphicData uri="http://schemas.openxmlformats.org/presentationml/2006/ole">
            <p:oleObj spid="_x0000_s11266" name="Equation" r:id="rId4" imgW="1079280" imgH="482400" progId="Equation.DSMT4">
              <p:embed/>
            </p:oleObj>
          </a:graphicData>
        </a:graphic>
      </p:graphicFrame>
      <p:sp>
        <p:nvSpPr>
          <p:cNvPr id="11270" name="Text Box 25"/>
          <p:cNvSpPr txBox="1">
            <a:spLocks noChangeArrowheads="1"/>
          </p:cNvSpPr>
          <p:nvPr/>
        </p:nvSpPr>
        <p:spPr bwMode="auto">
          <a:xfrm>
            <a:off x="484188" y="4627563"/>
            <a:ext cx="8128000" cy="646331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In this example we </a:t>
            </a:r>
            <a:r>
              <a:rPr lang="en-US" dirty="0" smtClean="0">
                <a:solidFill>
                  <a:schemeClr val="bg2"/>
                </a:solidFill>
              </a:rPr>
              <a:t>show that the TE</a:t>
            </a:r>
            <a:r>
              <a:rPr lang="en-US" baseline="-25000" dirty="0" smtClean="0">
                <a:solidFill>
                  <a:schemeClr val="bg2"/>
                </a:solidFill>
                <a:latin typeface="+mn-lt"/>
              </a:rPr>
              <a:t>00</a:t>
            </a:r>
            <a:r>
              <a:rPr lang="en-US" dirty="0" smtClean="0">
                <a:solidFill>
                  <a:schemeClr val="bg2"/>
                </a:solidFill>
              </a:rPr>
              <a:t> mode of the rectangular waveguide is non-physical</a:t>
            </a:r>
            <a:r>
              <a:rPr lang="en-US" dirty="0">
                <a:solidFill>
                  <a:schemeClr val="bg2"/>
                </a:solidFill>
              </a:rPr>
              <a:t>, since </a:t>
            </a:r>
            <a:r>
              <a:rPr lang="en-US" dirty="0" smtClean="0">
                <a:solidFill>
                  <a:schemeClr val="bg2"/>
                </a:solidFill>
              </a:rPr>
              <a:t>it violates </a:t>
            </a:r>
            <a:r>
              <a:rPr lang="en-US" dirty="0">
                <a:solidFill>
                  <a:schemeClr val="bg2"/>
                </a:solidFill>
              </a:rPr>
              <a:t>the divergence condition.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E1555-589E-4B4D-9E3B-F19D3C1860E0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308475" y="1455738"/>
            <a:ext cx="3863976" cy="2386012"/>
            <a:chOff x="4308475" y="1455738"/>
            <a:chExt cx="3863976" cy="2386012"/>
          </a:xfrm>
        </p:grpSpPr>
        <p:sp>
          <p:nvSpPr>
            <p:cNvPr id="11272" name="AutoShape 6"/>
            <p:cNvSpPr>
              <a:spLocks noChangeArrowheads="1"/>
            </p:cNvSpPr>
            <p:nvPr/>
          </p:nvSpPr>
          <p:spPr bwMode="auto">
            <a:xfrm>
              <a:off x="4664075" y="1455738"/>
              <a:ext cx="3136900" cy="2008187"/>
            </a:xfrm>
            <a:prstGeom prst="cube">
              <a:avLst>
                <a:gd name="adj" fmla="val 74861"/>
              </a:avLst>
            </a:prstGeom>
            <a:solidFill>
              <a:srgbClr val="FF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Text Box 8"/>
            <p:cNvSpPr txBox="1">
              <a:spLocks noChangeArrowheads="1"/>
            </p:cNvSpPr>
            <p:nvPr/>
          </p:nvSpPr>
          <p:spPr bwMode="auto">
            <a:xfrm>
              <a:off x="4308475" y="3046413"/>
              <a:ext cx="3619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11274" name="Text Box 9"/>
            <p:cNvSpPr txBox="1">
              <a:spLocks noChangeArrowheads="1"/>
            </p:cNvSpPr>
            <p:nvPr/>
          </p:nvSpPr>
          <p:spPr bwMode="auto">
            <a:xfrm>
              <a:off x="5267325" y="3444875"/>
              <a:ext cx="2524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a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11275" name="Line 13"/>
            <p:cNvSpPr>
              <a:spLocks noChangeShapeType="1"/>
            </p:cNvSpPr>
            <p:nvPr/>
          </p:nvSpPr>
          <p:spPr bwMode="auto">
            <a:xfrm>
              <a:off x="6343650" y="3463925"/>
              <a:ext cx="10604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6" name="Line 14"/>
            <p:cNvSpPr>
              <a:spLocks noChangeShapeType="1"/>
            </p:cNvSpPr>
            <p:nvPr/>
          </p:nvSpPr>
          <p:spPr bwMode="auto">
            <a:xfrm flipV="1">
              <a:off x="4648200" y="2085975"/>
              <a:ext cx="0" cy="7794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7" name="Text Box 15"/>
            <p:cNvSpPr txBox="1">
              <a:spLocks noChangeArrowheads="1"/>
            </p:cNvSpPr>
            <p:nvPr/>
          </p:nvSpPr>
          <p:spPr bwMode="auto">
            <a:xfrm>
              <a:off x="7456488" y="3238500"/>
              <a:ext cx="7159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11278" name="Text Box 16"/>
            <p:cNvSpPr txBox="1">
              <a:spLocks noChangeArrowheads="1"/>
            </p:cNvSpPr>
            <p:nvPr/>
          </p:nvSpPr>
          <p:spPr bwMode="auto">
            <a:xfrm>
              <a:off x="4530725" y="1622425"/>
              <a:ext cx="252413" cy="7016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y 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669971" y="2960914"/>
              <a:ext cx="1632858" cy="511629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2"/>
          <p:cNvGraphicFramePr>
            <a:graphicFrameLocks noChangeAspect="1"/>
          </p:cNvGraphicFramePr>
          <p:nvPr/>
        </p:nvGraphicFramePr>
        <p:xfrm>
          <a:off x="2687639" y="4615543"/>
          <a:ext cx="4694214" cy="1834470"/>
        </p:xfrm>
        <a:graphic>
          <a:graphicData uri="http://schemas.openxmlformats.org/presentationml/2006/ole">
            <p:oleObj spid="_x0000_s12290" name="Equation" r:id="rId4" imgW="2273040" imgH="888840" progId="Equation.DSMT4">
              <p:embed/>
            </p:oleObj>
          </a:graphicData>
        </a:graphic>
      </p:graphicFrame>
      <p:sp>
        <p:nvSpPr>
          <p:cNvPr id="12292" name="Text Box 13"/>
          <p:cNvSpPr txBox="1">
            <a:spLocks noChangeArrowheads="1"/>
          </p:cNvSpPr>
          <p:nvPr/>
        </p:nvSpPr>
        <p:spPr bwMode="auto">
          <a:xfrm>
            <a:off x="1692275" y="5746750"/>
            <a:ext cx="9540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TE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mn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:</a:t>
            </a:r>
            <a:endParaRPr lang="en-US" sz="2000" i="1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2293" name="Text Box 14"/>
          <p:cNvSpPr txBox="1">
            <a:spLocks noChangeArrowheads="1"/>
          </p:cNvSpPr>
          <p:nvPr/>
        </p:nvSpPr>
        <p:spPr bwMode="auto">
          <a:xfrm>
            <a:off x="1698625" y="4805363"/>
            <a:ext cx="9255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TM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mn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:</a:t>
            </a:r>
            <a:endParaRPr lang="en-US" sz="2000" i="1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12291" name="Object 16"/>
          <p:cNvGraphicFramePr>
            <a:graphicFrameLocks noChangeAspect="1"/>
          </p:cNvGraphicFramePr>
          <p:nvPr/>
        </p:nvGraphicFramePr>
        <p:xfrm>
          <a:off x="4956175" y="2773363"/>
          <a:ext cx="3121025" cy="922337"/>
        </p:xfrm>
        <a:graphic>
          <a:graphicData uri="http://schemas.openxmlformats.org/presentationml/2006/ole">
            <p:oleObj spid="_x0000_s12291" name="Equation" r:id="rId5" imgW="1714320" imgH="507960" progId="Equation.DSMT4">
              <p:embed/>
            </p:oleObj>
          </a:graphicData>
        </a:graphic>
      </p:graphicFrame>
      <p:sp>
        <p:nvSpPr>
          <p:cNvPr id="12294" name="Text Box 18"/>
          <p:cNvSpPr txBox="1">
            <a:spLocks noChangeArrowheads="1"/>
          </p:cNvSpPr>
          <p:nvPr/>
        </p:nvSpPr>
        <p:spPr bwMode="auto">
          <a:xfrm>
            <a:off x="725941" y="998992"/>
            <a:ext cx="5826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Solution from separation of variables (given later):</a:t>
            </a:r>
          </a:p>
        </p:txBody>
      </p:sp>
      <p:sp>
        <p:nvSpPr>
          <p:cNvPr id="547868" name="Text Box 28"/>
          <p:cNvSpPr txBox="1">
            <a:spLocks noChangeArrowheads="1"/>
          </p:cNvSpPr>
          <p:nvPr/>
        </p:nvSpPr>
        <p:spPr bwMode="auto">
          <a:xfrm>
            <a:off x="1997075" y="0"/>
            <a:ext cx="48974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B6243-759F-4F3B-81B1-0F77300DC334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2275" y="1956481"/>
            <a:ext cx="3863976" cy="2386012"/>
            <a:chOff x="4308475" y="1455738"/>
            <a:chExt cx="3863976" cy="2386012"/>
          </a:xfrm>
        </p:grpSpPr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>
              <a:off x="4664075" y="1455738"/>
              <a:ext cx="3136900" cy="2008187"/>
            </a:xfrm>
            <a:prstGeom prst="cube">
              <a:avLst>
                <a:gd name="adj" fmla="val 74861"/>
              </a:avLst>
            </a:prstGeom>
            <a:solidFill>
              <a:srgbClr val="FF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4308475" y="3046413"/>
              <a:ext cx="3619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5267325" y="3444875"/>
              <a:ext cx="2524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a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6343650" y="3463925"/>
              <a:ext cx="10604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V="1">
              <a:off x="4648200" y="2085975"/>
              <a:ext cx="0" cy="7794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7456488" y="3238500"/>
              <a:ext cx="7159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4530725" y="1622425"/>
              <a:ext cx="252413" cy="7016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y 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669971" y="2960914"/>
              <a:ext cx="1632858" cy="511629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Text Box 2"/>
          <p:cNvSpPr txBox="1">
            <a:spLocks noChangeArrowheads="1"/>
          </p:cNvSpPr>
          <p:nvPr/>
        </p:nvSpPr>
        <p:spPr bwMode="auto">
          <a:xfrm>
            <a:off x="1919288" y="0"/>
            <a:ext cx="48974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23888" y="1236663"/>
            <a:ext cx="7637462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Question:</a:t>
            </a:r>
            <a:r>
              <a:rPr lang="en-US" sz="2000" dirty="0">
                <a:solidFill>
                  <a:schemeClr val="bg1"/>
                </a:solidFill>
              </a:rPr>
              <a:t> What is the lowest-order mode (smallest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m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000" dirty="0">
                <a:solidFill>
                  <a:schemeClr val="bg1"/>
                </a:solidFill>
              </a:rPr>
              <a:t>) for a non-trivial field?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2759075" y="4633913"/>
            <a:ext cx="30813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  <a:sym typeface="Symbol" pitchFamily="18" charset="2"/>
              </a:rPr>
              <a:t>TM</a:t>
            </a:r>
            <a:r>
              <a:rPr lang="en-US" sz="2400" i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mn</a:t>
            </a:r>
            <a:r>
              <a:rPr lang="en-US" sz="2400">
                <a:solidFill>
                  <a:schemeClr val="bg2"/>
                </a:solidFill>
                <a:sym typeface="Symbol" pitchFamily="18" charset="2"/>
              </a:rPr>
              <a:t>:  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m </a:t>
            </a:r>
            <a:r>
              <a:rPr lang="en-US" sz="24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 1, 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24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 1</a:t>
            </a:r>
            <a:endParaRPr lang="en-US" sz="2400" i="1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2776538" y="5222875"/>
            <a:ext cx="2936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  <a:sym typeface="Symbol" pitchFamily="18" charset="2"/>
              </a:rPr>
              <a:t>TE</a:t>
            </a:r>
            <a:r>
              <a:rPr lang="en-US" sz="2400" i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mn</a:t>
            </a:r>
            <a:r>
              <a:rPr lang="en-US" sz="2400">
                <a:solidFill>
                  <a:schemeClr val="bg2"/>
                </a:solidFill>
                <a:sym typeface="Symbol" pitchFamily="18" charset="2"/>
              </a:rPr>
              <a:t>:  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m </a:t>
            </a:r>
            <a:r>
              <a:rPr lang="en-US" sz="24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 0, 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24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 0</a:t>
            </a:r>
            <a:r>
              <a:rPr lang="en-US" sz="2400">
                <a:solidFill>
                  <a:schemeClr val="bg2"/>
                </a:solidFill>
                <a:sym typeface="Symbol" pitchFamily="18" charset="2"/>
              </a:rPr>
              <a:t> ?</a:t>
            </a:r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2519363" y="2333625"/>
          <a:ext cx="4635500" cy="1811338"/>
        </p:xfrm>
        <a:graphic>
          <a:graphicData uri="http://schemas.openxmlformats.org/presentationml/2006/ole">
            <p:oleObj spid="_x0000_s13314" name="Equation" r:id="rId4" imgW="2273040" imgH="888840" progId="Equation.DSMT4">
              <p:embed/>
            </p:oleObj>
          </a:graphicData>
        </a:graphic>
      </p:graphicFrame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1565275" y="3481388"/>
            <a:ext cx="9540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TE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mn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:</a:t>
            </a:r>
            <a:endParaRPr lang="en-US" sz="2000" i="1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544638" y="2541588"/>
            <a:ext cx="9255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TM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mn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:</a:t>
            </a:r>
            <a:endParaRPr lang="en-US" sz="2000" i="1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3C91CF-D5DD-4717-A91D-DA902E331A20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Text Box 2"/>
          <p:cNvSpPr txBox="1">
            <a:spLocks noChangeArrowheads="1"/>
          </p:cNvSpPr>
          <p:nvPr/>
        </p:nvSpPr>
        <p:spPr bwMode="auto">
          <a:xfrm>
            <a:off x="2398713" y="0"/>
            <a:ext cx="41576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4343" name="Text Box 18"/>
          <p:cNvSpPr txBox="1">
            <a:spLocks noChangeArrowheads="1"/>
          </p:cNvSpPr>
          <p:nvPr/>
        </p:nvSpPr>
        <p:spPr bwMode="auto">
          <a:xfrm>
            <a:off x="493713" y="3155950"/>
            <a:ext cx="1565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TE</a:t>
            </a:r>
            <a:r>
              <a:rPr lang="en-US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00</a:t>
            </a:r>
            <a:r>
              <a:rPr lang="en-US" sz="2000" baseline="-2500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mode:</a:t>
            </a:r>
            <a:endParaRPr lang="en-US" sz="2000" i="1" baseline="-2500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14338" name="Object 19"/>
          <p:cNvGraphicFramePr>
            <a:graphicFrameLocks noChangeAspect="1"/>
          </p:cNvGraphicFramePr>
          <p:nvPr/>
        </p:nvGraphicFramePr>
        <p:xfrm>
          <a:off x="1497013" y="3736975"/>
          <a:ext cx="1876425" cy="1079500"/>
        </p:xfrm>
        <a:graphic>
          <a:graphicData uri="http://schemas.openxmlformats.org/presentationml/2006/ole">
            <p:oleObj spid="_x0000_s14338" name="Equation" r:id="rId4" imgW="838080" imgH="482400" progId="Equation.DSMT4">
              <p:embed/>
            </p:oleObj>
          </a:graphicData>
        </a:graphic>
      </p:graphicFrame>
      <p:graphicFrame>
        <p:nvGraphicFramePr>
          <p:cNvPr id="14339" name="Object 20"/>
          <p:cNvGraphicFramePr>
            <a:graphicFrameLocks noChangeAspect="1"/>
          </p:cNvGraphicFramePr>
          <p:nvPr/>
        </p:nvGraphicFramePr>
        <p:xfrm>
          <a:off x="3796516" y="5756153"/>
          <a:ext cx="1125538" cy="425450"/>
        </p:xfrm>
        <a:graphic>
          <a:graphicData uri="http://schemas.openxmlformats.org/presentationml/2006/ole">
            <p:oleObj spid="_x0000_s14339" name="Equation" r:id="rId5" imgW="571320" imgH="215640" progId="Equation.DSMT4">
              <p:embed/>
            </p:oleObj>
          </a:graphicData>
        </a:graphic>
      </p:graphicFrame>
      <p:sp>
        <p:nvSpPr>
          <p:cNvPr id="14344" name="Text Box 21"/>
          <p:cNvSpPr txBox="1">
            <a:spLocks noChangeArrowheads="1"/>
          </p:cNvSpPr>
          <p:nvPr/>
        </p:nvSpPr>
        <p:spPr bwMode="auto">
          <a:xfrm>
            <a:off x="707571" y="5011738"/>
            <a:ext cx="816428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The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last 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equation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holds since the normal component of the magnetic field is zero on the PEC, and there is no </a:t>
            </a:r>
            <a:r>
              <a:rPr lang="en-US" dirty="0">
                <a:solidFill>
                  <a:schemeClr val="bg2"/>
                </a:solidFill>
                <a:latin typeface="Calibri" pitchFamily="34" charset="0"/>
                <a:sym typeface="Symbol" pitchFamily="18" charset="2"/>
              </a:rPr>
              <a:t>(</a:t>
            </a:r>
            <a:r>
              <a:rPr lang="en-US" i="1" dirty="0">
                <a:solidFill>
                  <a:schemeClr val="bg2"/>
                </a:solidFill>
                <a:latin typeface="+mn-lt"/>
                <a:sym typeface="Symbol" pitchFamily="18" charset="2"/>
              </a:rPr>
              <a:t>x</a:t>
            </a:r>
            <a:r>
              <a:rPr lang="en-US" dirty="0">
                <a:solidFill>
                  <a:schemeClr val="bg2"/>
                </a:solidFill>
                <a:latin typeface="Calibri" pitchFamily="34" charset="0"/>
                <a:sym typeface="Symbol" pitchFamily="18" charset="2"/>
              </a:rPr>
              <a:t>,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en-US" dirty="0">
                <a:solidFill>
                  <a:schemeClr val="bg2"/>
                </a:solidFill>
                <a:latin typeface="Calibri" pitchFamily="34" charset="0"/>
                <a:sym typeface="Symbol" pitchFamily="18" charset="2"/>
              </a:rPr>
              <a:t>)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variation inside the 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waveguide.</a:t>
            </a:r>
            <a:endParaRPr lang="en-US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4345" name="Text Box 22"/>
          <p:cNvSpPr txBox="1">
            <a:spLocks noChangeArrowheads="1"/>
          </p:cNvSpPr>
          <p:nvPr/>
        </p:nvSpPr>
        <p:spPr bwMode="auto">
          <a:xfrm>
            <a:off x="374650" y="1352550"/>
            <a:ext cx="16716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TE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mn</a:t>
            </a:r>
            <a:r>
              <a:rPr lang="en-US" sz="2000" baseline="-2500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mode: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14340" name="Object 24"/>
          <p:cNvGraphicFramePr>
            <a:graphicFrameLocks noChangeAspect="1"/>
          </p:cNvGraphicFramePr>
          <p:nvPr/>
        </p:nvGraphicFramePr>
        <p:xfrm>
          <a:off x="531813" y="1793875"/>
          <a:ext cx="4606925" cy="874713"/>
        </p:xfrm>
        <a:graphic>
          <a:graphicData uri="http://schemas.openxmlformats.org/presentationml/2006/ole">
            <p:oleObj spid="_x0000_s14340" name="Equation" r:id="rId6" imgW="2273040" imgH="431640" progId="Equation.DSMT4">
              <p:embed/>
            </p:oleObj>
          </a:graphicData>
        </a:graphic>
      </p:graphicFrame>
      <p:graphicFrame>
        <p:nvGraphicFramePr>
          <p:cNvPr id="14341" name="Object 25"/>
          <p:cNvGraphicFramePr>
            <a:graphicFrameLocks noChangeAspect="1"/>
          </p:cNvGraphicFramePr>
          <p:nvPr/>
        </p:nvGraphicFramePr>
        <p:xfrm>
          <a:off x="5643563" y="1754188"/>
          <a:ext cx="3121025" cy="922337"/>
        </p:xfrm>
        <a:graphic>
          <a:graphicData uri="http://schemas.openxmlformats.org/presentationml/2006/ole">
            <p:oleObj spid="_x0000_s14341" name="Equation" r:id="rId7" imgW="1714320" imgH="50796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F0F2ED-C050-4C2E-95C3-371636EE14F7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/>
          <p:cNvSpPr txBox="1">
            <a:spLocks noChangeArrowheads="1"/>
          </p:cNvSpPr>
          <p:nvPr/>
        </p:nvSpPr>
        <p:spPr bwMode="auto">
          <a:xfrm>
            <a:off x="2255838" y="0"/>
            <a:ext cx="4410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275263" y="3530829"/>
            <a:ext cx="18240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(invalid mode)</a:t>
            </a:r>
            <a:endParaRPr lang="en-US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15362" name="Object 10"/>
          <p:cNvGraphicFramePr>
            <a:graphicFrameLocks noChangeAspect="1"/>
          </p:cNvGraphicFramePr>
          <p:nvPr/>
        </p:nvGraphicFramePr>
        <p:xfrm>
          <a:off x="2546350" y="1350963"/>
          <a:ext cx="4030663" cy="1763712"/>
        </p:xfrm>
        <a:graphic>
          <a:graphicData uri="http://schemas.openxmlformats.org/presentationml/2006/ole">
            <p:oleObj spid="_x0000_s15362" name="Equation" r:id="rId4" imgW="1625400" imgH="711000" progId="Equation.DSMT4">
              <p:embed/>
            </p:oleObj>
          </a:graphicData>
        </a:graphic>
      </p:graphicFrame>
      <p:graphicFrame>
        <p:nvGraphicFramePr>
          <p:cNvPr id="15363" name="Object 11"/>
          <p:cNvGraphicFramePr>
            <a:graphicFrameLocks noChangeAspect="1"/>
          </p:cNvGraphicFramePr>
          <p:nvPr/>
        </p:nvGraphicFramePr>
        <p:xfrm>
          <a:off x="3382963" y="3429682"/>
          <a:ext cx="1703387" cy="615950"/>
        </p:xfrm>
        <a:graphic>
          <a:graphicData uri="http://schemas.openxmlformats.org/presentationml/2006/ole">
            <p:oleObj spid="_x0000_s15363" name="Equation" r:id="rId5" imgW="596880" imgH="215640" progId="Equation.DSMT4">
              <p:embed/>
            </p:oleObj>
          </a:graphicData>
        </a:graphic>
      </p:graphicFrame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514350" y="4529138"/>
            <a:ext cx="83629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The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TE</a:t>
            </a:r>
            <a:r>
              <a:rPr lang="en-US" sz="2000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mode is 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actually the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mode with the lowest cut-off frequency.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367" name="Line 13"/>
          <p:cNvSpPr>
            <a:spLocks noChangeShapeType="1"/>
          </p:cNvSpPr>
          <p:nvPr/>
        </p:nvSpPr>
        <p:spPr bwMode="auto">
          <a:xfrm flipV="1">
            <a:off x="3924300" y="1404938"/>
            <a:ext cx="434975" cy="4635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68" name="Line 14"/>
          <p:cNvSpPr>
            <a:spLocks noChangeShapeType="1"/>
          </p:cNvSpPr>
          <p:nvPr/>
        </p:nvSpPr>
        <p:spPr bwMode="auto">
          <a:xfrm flipV="1">
            <a:off x="4875150" y="1401290"/>
            <a:ext cx="480621" cy="423759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560141" y="5242359"/>
            <a:ext cx="8128000" cy="654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Whenever we solve the vector Helmholtz equation, we should check to make sure that the divergence condition is satisfied!</a:t>
            </a: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466725" y="1039813"/>
            <a:ext cx="2709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Check the divergence:</a:t>
            </a:r>
          </a:p>
        </p:txBody>
      </p:sp>
      <p:sp>
        <p:nvSpPr>
          <p:cNvPr id="15371" name="Text Box 17"/>
          <p:cNvSpPr txBox="1">
            <a:spLocks noChangeArrowheads="1"/>
          </p:cNvSpPr>
          <p:nvPr/>
        </p:nvSpPr>
        <p:spPr bwMode="auto">
          <a:xfrm>
            <a:off x="2066925" y="350361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98B273-21F0-44A2-9698-9192AF0DF08A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85561" y="1914896"/>
            <a:ext cx="1508166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The TE</a:t>
            </a:r>
            <a:r>
              <a:rPr lang="en-US" baseline="-25000" dirty="0" smtClean="0">
                <a:solidFill>
                  <a:schemeClr val="bg2"/>
                </a:solidFill>
              </a:rPr>
              <a:t>00</a:t>
            </a:r>
            <a:r>
              <a:rPr lang="en-US" dirty="0" smtClean="0">
                <a:solidFill>
                  <a:schemeClr val="bg2"/>
                </a:solidFill>
              </a:rPr>
              <a:t> mode is a </a:t>
            </a:r>
            <a:r>
              <a:rPr lang="en-US" u="sng" dirty="0" smtClean="0">
                <a:solidFill>
                  <a:schemeClr val="bg2"/>
                </a:solidFill>
              </a:rPr>
              <a:t>non-physical</a:t>
            </a:r>
            <a:r>
              <a:rPr lang="en-US" dirty="0" smtClean="0">
                <a:solidFill>
                  <a:schemeClr val="bg2"/>
                </a:solidFill>
              </a:rPr>
              <a:t> mode.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9251" y="6182344"/>
            <a:ext cx="832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It turns out that </a:t>
            </a:r>
            <a:r>
              <a:rPr lang="en-US" u="sng" dirty="0" smtClean="0">
                <a:solidFill>
                  <a:schemeClr val="bg2"/>
                </a:solidFill>
              </a:rPr>
              <a:t>all</a:t>
            </a:r>
            <a:r>
              <a:rPr lang="en-US" dirty="0" smtClean="0">
                <a:solidFill>
                  <a:schemeClr val="bg2"/>
                </a:solidFill>
              </a:rPr>
              <a:t> of the </a:t>
            </a:r>
            <a:r>
              <a:rPr lang="en-US" u="sng" dirty="0" smtClean="0">
                <a:solidFill>
                  <a:schemeClr val="bg2"/>
                </a:solidFill>
              </a:rPr>
              <a:t>other</a:t>
            </a:r>
            <a:r>
              <a:rPr lang="en-US" dirty="0" smtClean="0">
                <a:solidFill>
                  <a:schemeClr val="bg2"/>
                </a:solidFill>
              </a:rPr>
              <a:t> modes of the rectangular waveguide are physical.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5"/>
          <p:cNvSpPr>
            <a:spLocks noChangeArrowheads="1"/>
          </p:cNvSpPr>
          <p:nvPr/>
        </p:nvSpPr>
        <p:spPr bwMode="auto">
          <a:xfrm>
            <a:off x="2200275" y="5667375"/>
            <a:ext cx="4645025" cy="792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3506" name="Text Box 2"/>
          <p:cNvSpPr txBox="1">
            <a:spLocks noChangeArrowheads="1"/>
          </p:cNvSpPr>
          <p:nvPr/>
        </p:nvSpPr>
        <p:spPr bwMode="auto">
          <a:xfrm>
            <a:off x="2068513" y="0"/>
            <a:ext cx="46751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 Equation</a:t>
            </a:r>
          </a:p>
        </p:txBody>
      </p:sp>
      <p:sp>
        <p:nvSpPr>
          <p:cNvPr id="1033" name="Text Box 3"/>
          <p:cNvSpPr txBox="1">
            <a:spLocks noChangeArrowheads="1"/>
          </p:cNvSpPr>
          <p:nvPr/>
        </p:nvSpPr>
        <p:spPr bwMode="auto">
          <a:xfrm>
            <a:off x="1709738" y="1389063"/>
            <a:ext cx="1270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Assume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3086100" y="1287463"/>
          <a:ext cx="2392363" cy="547687"/>
        </p:xfrm>
        <a:graphic>
          <a:graphicData uri="http://schemas.openxmlformats.org/presentationml/2006/ole">
            <p:oleObj spid="_x0000_s1026" name="Equation" r:id="rId4" imgW="1054080" imgH="241200" progId="Equation.DSMT4">
              <p:embed/>
            </p:oleObj>
          </a:graphicData>
        </a:graphic>
      </p:graphicFrame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2628900" y="2127250"/>
            <a:ext cx="547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3338513" y="2125663"/>
          <a:ext cx="2413000" cy="1046162"/>
        </p:xfrm>
        <a:graphic>
          <a:graphicData uri="http://schemas.openxmlformats.org/presentationml/2006/ole">
            <p:oleObj spid="_x0000_s1027" name="Equation" r:id="rId5" imgW="1054080" imgH="457200" progId="Equation.DSMT4">
              <p:embed/>
            </p:oleObj>
          </a:graphicData>
        </a:graphic>
      </p:graphicFrame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76263" y="3482975"/>
            <a:ext cx="19954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Then we have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2541588" y="3429000"/>
          <a:ext cx="4270375" cy="1212850"/>
        </p:xfrm>
        <a:graphic>
          <a:graphicData uri="http://schemas.openxmlformats.org/presentationml/2006/ole">
            <p:oleObj spid="_x0000_s1028" name="Equation" r:id="rId6" imgW="1790640" imgH="507960" progId="Equation.DSMT4">
              <p:embed/>
            </p:oleObj>
          </a:graphicData>
        </a:graphic>
      </p:graphicFrame>
      <p:graphicFrame>
        <p:nvGraphicFramePr>
          <p:cNvPr id="1029" name="Object 13"/>
          <p:cNvGraphicFramePr>
            <a:graphicFrameLocks noChangeAspect="1"/>
          </p:cNvGraphicFramePr>
          <p:nvPr/>
        </p:nvGraphicFramePr>
        <p:xfrm>
          <a:off x="3451225" y="4860925"/>
          <a:ext cx="1698625" cy="546100"/>
        </p:xfrm>
        <a:graphic>
          <a:graphicData uri="http://schemas.openxmlformats.org/presentationml/2006/ole">
            <p:oleObj spid="_x0000_s1029" name="Equation" r:id="rId7" imgW="749160" imgH="241200" progId="Equation.DSMT4">
              <p:embed/>
            </p:oleObj>
          </a:graphicData>
        </a:graphic>
      </p:graphicFrame>
      <p:graphicFrame>
        <p:nvGraphicFramePr>
          <p:cNvPr id="1030" name="Object 14"/>
          <p:cNvGraphicFramePr>
            <a:graphicFrameLocks noChangeAspect="1"/>
          </p:cNvGraphicFramePr>
          <p:nvPr/>
        </p:nvGraphicFramePr>
        <p:xfrm>
          <a:off x="2451100" y="5738813"/>
          <a:ext cx="3959225" cy="754062"/>
        </p:xfrm>
        <a:graphic>
          <a:graphicData uri="http://schemas.openxmlformats.org/presentationml/2006/ole">
            <p:oleObj spid="_x0000_s1030" name="Equation" r:id="rId8" imgW="1333440" imgH="253800" progId="Equation.DSMT4">
              <p:embed/>
            </p:oleObj>
          </a:graphicData>
        </a:graphic>
      </p:graphicFrame>
      <p:sp>
        <p:nvSpPr>
          <p:cNvPr id="1036" name="Text Box 16"/>
          <p:cNvSpPr txBox="1">
            <a:spLocks noChangeArrowheads="1"/>
          </p:cNvSpPr>
          <p:nvPr/>
        </p:nvSpPr>
        <p:spPr bwMode="auto">
          <a:xfrm>
            <a:off x="7137400" y="5716588"/>
            <a:ext cx="16557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Vector Wave Equation</a:t>
            </a:r>
            <a:endParaRPr lang="en-US" sz="2000" i="1" baseline="-25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037" name="Text Box 17"/>
          <p:cNvSpPr txBox="1">
            <a:spLocks noChangeArrowheads="1"/>
          </p:cNvSpPr>
          <p:nvPr/>
        </p:nvSpPr>
        <p:spPr bwMode="auto">
          <a:xfrm>
            <a:off x="2630488" y="4916488"/>
            <a:ext cx="693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Use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38" name="Text Box 18"/>
          <p:cNvSpPr txBox="1">
            <a:spLocks noChangeArrowheads="1"/>
          </p:cNvSpPr>
          <p:nvPr/>
        </p:nvSpPr>
        <p:spPr bwMode="auto">
          <a:xfrm>
            <a:off x="901700" y="5864225"/>
            <a:ext cx="1104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EBD79-9DD4-4E50-9E57-287CDEDA547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14556" y="1318161"/>
            <a:ext cx="2161309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The region is source free and homogeneous.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0"/>
          <p:cNvSpPr>
            <a:spLocks noChangeArrowheads="1"/>
          </p:cNvSpPr>
          <p:nvPr/>
        </p:nvSpPr>
        <p:spPr bwMode="auto">
          <a:xfrm>
            <a:off x="3649788" y="4277425"/>
            <a:ext cx="1855787" cy="715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4531" name="Text Box 3"/>
          <p:cNvSpPr txBox="1">
            <a:spLocks noChangeArrowheads="1"/>
          </p:cNvSpPr>
          <p:nvPr/>
        </p:nvSpPr>
        <p:spPr bwMode="auto">
          <a:xfrm>
            <a:off x="1625600" y="0"/>
            <a:ext cx="56689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 Equation (cont.)</a:t>
            </a:r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1397000" y="1072063"/>
            <a:ext cx="1284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Similarly,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545028" y="1820718"/>
            <a:ext cx="30241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Taking the divergence,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8" name="Text Box 8"/>
          <p:cNvSpPr txBox="1">
            <a:spLocks noChangeArrowheads="1"/>
          </p:cNvSpPr>
          <p:nvPr/>
        </p:nvSpPr>
        <p:spPr bwMode="auto">
          <a:xfrm>
            <a:off x="714375" y="5082788"/>
            <a:ext cx="8164513" cy="121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Hence 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</a:t>
            </a:r>
            <a:r>
              <a:rPr lang="en-US" sz="240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 0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in the time-harmonic steady state for a homogeneous </a:t>
            </a: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material, provided </a:t>
            </a:r>
            <a:r>
              <a:rPr lang="en-US" sz="2000" i="1" dirty="0" smtClean="0">
                <a:solidFill>
                  <a:schemeClr val="bg2"/>
                </a:solidFill>
                <a:sym typeface="Symbol"/>
              </a:rPr>
              <a:t></a:t>
            </a:r>
            <a:r>
              <a:rPr lang="en-US" sz="2000" dirty="0" smtClean="0">
                <a:solidFill>
                  <a:schemeClr val="bg2"/>
                </a:solidFill>
                <a:sym typeface="Symbol"/>
              </a:rPr>
              <a:t>  </a:t>
            </a:r>
            <a:r>
              <a:rPr lang="en-US" sz="2000" dirty="0" smtClean="0">
                <a:solidFill>
                  <a:schemeClr val="bg2"/>
                </a:solidFill>
                <a:latin typeface="+mn-lt"/>
                <a:sym typeface="Symbol"/>
              </a:rPr>
              <a:t>0</a:t>
            </a: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.    </a:t>
            </a:r>
            <a:endParaRPr lang="en-US" sz="2000" dirty="0">
              <a:solidFill>
                <a:schemeClr val="bg2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The zero-divergence condition is </a:t>
            </a:r>
            <a:r>
              <a:rPr lang="en-US" sz="2000" u="sng" dirty="0">
                <a:solidFill>
                  <a:schemeClr val="hlink"/>
                </a:solidFill>
                <a:sym typeface="Symbol" pitchFamily="18" charset="2"/>
              </a:rPr>
              <a:t>built in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 to the vector wave equation.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        </a:t>
            </a:r>
            <a:endParaRPr lang="en-US" sz="2000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2801938" y="973638"/>
          <a:ext cx="3536950" cy="642937"/>
        </p:xfrm>
        <a:graphic>
          <a:graphicData uri="http://schemas.openxmlformats.org/presentationml/2006/ole">
            <p:oleObj spid="_x0000_s2050" name="Equation" r:id="rId4" imgW="1396800" imgH="253800" progId="Equation.DSMT4">
              <p:embed/>
            </p:oleObj>
          </a:graphicData>
        </a:graphic>
      </p:graphicFrame>
      <p:graphicFrame>
        <p:nvGraphicFramePr>
          <p:cNvPr id="2052" name="Object 1026"/>
          <p:cNvGraphicFramePr>
            <a:graphicFrameLocks noChangeAspect="1"/>
          </p:cNvGraphicFramePr>
          <p:nvPr/>
        </p:nvGraphicFramePr>
        <p:xfrm>
          <a:off x="2404569" y="3410459"/>
          <a:ext cx="4186236" cy="638428"/>
        </p:xfrm>
        <a:graphic>
          <a:graphicData uri="http://schemas.openxmlformats.org/presentationml/2006/ole">
            <p:oleObj spid="_x0000_s2052" name="Equation" r:id="rId5" imgW="1828800" imgH="279360" progId="Equation.DSMT4">
              <p:embed/>
            </p:oleObj>
          </a:graphicData>
        </a:graphic>
      </p:graphicFrame>
      <p:graphicFrame>
        <p:nvGraphicFramePr>
          <p:cNvPr id="2053" name="Object 1027"/>
          <p:cNvGraphicFramePr>
            <a:graphicFrameLocks noChangeAspect="1"/>
          </p:cNvGraphicFramePr>
          <p:nvPr/>
        </p:nvGraphicFramePr>
        <p:xfrm>
          <a:off x="3854575" y="4385375"/>
          <a:ext cx="1389063" cy="536575"/>
        </p:xfrm>
        <a:graphic>
          <a:graphicData uri="http://schemas.openxmlformats.org/presentationml/2006/ole">
            <p:oleObj spid="_x0000_s2053" name="Equation" r:id="rId6" imgW="558720" imgH="215640" progId="Equation.DSMT4">
              <p:embed/>
            </p:oleObj>
          </a:graphicData>
        </a:graphic>
      </p:graphicFrame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2508375" y="4431413"/>
            <a:ext cx="1020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Hence,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E66DF8-24E2-4269-8E3E-081681ACC5D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2617355" y="2245314"/>
          <a:ext cx="3534063" cy="673087"/>
        </p:xfrm>
        <a:graphic>
          <a:graphicData uri="http://schemas.openxmlformats.org/presentationml/2006/ole">
            <p:oleObj spid="_x0000_s2054" name="Equation" r:id="rId7" imgW="1333440" imgH="253800" progId="Equation.DSMT4">
              <p:embed/>
            </p:oleObj>
          </a:graphicData>
        </a:graphic>
      </p:graphicFrame>
      <p:sp>
        <p:nvSpPr>
          <p:cNvPr id="14" name="Down Arrow 13"/>
          <p:cNvSpPr/>
          <p:nvPr/>
        </p:nvSpPr>
        <p:spPr bwMode="auto">
          <a:xfrm>
            <a:off x="4381995" y="2909455"/>
            <a:ext cx="332510" cy="427512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2573564" y="5097462"/>
            <a:ext cx="3851275" cy="93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2120900" y="0"/>
            <a:ext cx="45434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Laplacian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0" name="Text Box 4"/>
          <p:cNvSpPr txBox="1">
            <a:spLocks noChangeArrowheads="1"/>
          </p:cNvSpPr>
          <p:nvPr/>
        </p:nvSpPr>
        <p:spPr bwMode="auto">
          <a:xfrm>
            <a:off x="1111250" y="1854200"/>
            <a:ext cx="32686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In rectangular coordinates,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2761343" y="6118678"/>
            <a:ext cx="36242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“Vector Helmholtz Equation”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2286000" y="1052388"/>
          <a:ext cx="4370388" cy="615950"/>
        </p:xfrm>
        <a:graphic>
          <a:graphicData uri="http://schemas.openxmlformats.org/presentationml/2006/ole">
            <p:oleObj spid="_x0000_s3074" name="Equation" r:id="rId4" imgW="1803240" imgH="253800" progId="Equation.DSMT4">
              <p:embed/>
            </p:oleObj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2111375" y="2332038"/>
          <a:ext cx="4605338" cy="601662"/>
        </p:xfrm>
        <a:graphic>
          <a:graphicData uri="http://schemas.openxmlformats.org/presentationml/2006/ole">
            <p:oleObj spid="_x0000_s3075" name="Equation" r:id="rId5" imgW="1942920" imgH="253800" progId="Equation.DSMT4">
              <p:embed/>
            </p:oleObj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2207759" y="3670300"/>
          <a:ext cx="4279900" cy="1103313"/>
        </p:xfrm>
        <a:graphic>
          <a:graphicData uri="http://schemas.openxmlformats.org/presentationml/2006/ole">
            <p:oleObj spid="_x0000_s3076" name="Equation" r:id="rId6" imgW="1625400" imgH="419040" progId="Equation.DSMT4">
              <p:embed/>
            </p:oleObj>
          </a:graphicData>
        </a:graphic>
      </p:graphicFrame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1019175" y="3257550"/>
            <a:ext cx="5724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The vector wave equation can thus be written as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3077" name="Object 3"/>
          <p:cNvGraphicFramePr>
            <a:graphicFrameLocks noChangeAspect="1"/>
          </p:cNvGraphicFramePr>
          <p:nvPr/>
        </p:nvGraphicFramePr>
        <p:xfrm>
          <a:off x="2840492" y="5227184"/>
          <a:ext cx="2854325" cy="693737"/>
        </p:xfrm>
        <a:graphic>
          <a:graphicData uri="http://schemas.openxmlformats.org/presentationml/2006/ole">
            <p:oleObj spid="_x0000_s3077" name="Equation" r:id="rId7" imgW="939600" imgH="228600" progId="Equation.DSMT4">
              <p:embed/>
            </p:oleObj>
          </a:graphicData>
        </a:graphic>
      </p:graphicFrame>
      <p:sp>
        <p:nvSpPr>
          <p:cNvPr id="3083" name="Text Box 17"/>
          <p:cNvSpPr txBox="1">
            <a:spLocks noChangeArrowheads="1"/>
          </p:cNvSpPr>
          <p:nvPr/>
        </p:nvSpPr>
        <p:spPr bwMode="auto">
          <a:xfrm>
            <a:off x="1783217" y="5075011"/>
            <a:ext cx="4587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or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 flipV="1">
            <a:off x="2773363" y="3714750"/>
            <a:ext cx="769937" cy="6826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5" name="Text Box 19"/>
          <p:cNvSpPr txBox="1">
            <a:spLocks noChangeArrowheads="1"/>
          </p:cNvSpPr>
          <p:nvPr/>
        </p:nvSpPr>
        <p:spPr bwMode="auto">
          <a:xfrm>
            <a:off x="1200150" y="11303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Recall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8C0085-229A-4B60-AD43-06CED4946700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Text Box 1027"/>
          <p:cNvSpPr txBox="1">
            <a:spLocks noChangeArrowheads="1"/>
          </p:cNvSpPr>
          <p:nvPr/>
        </p:nvSpPr>
        <p:spPr bwMode="auto">
          <a:xfrm>
            <a:off x="1408113" y="0"/>
            <a:ext cx="67833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Laplacian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(cont.)</a:t>
            </a:r>
          </a:p>
        </p:txBody>
      </p:sp>
      <p:sp>
        <p:nvSpPr>
          <p:cNvPr id="4101" name="Text Box 1028"/>
          <p:cNvSpPr txBox="1">
            <a:spLocks noChangeArrowheads="1"/>
          </p:cNvSpPr>
          <p:nvPr/>
        </p:nvSpPr>
        <p:spPr bwMode="auto">
          <a:xfrm>
            <a:off x="742950" y="1158875"/>
            <a:ext cx="45529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Take the rectangular components: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098" name="Object 1035"/>
          <p:cNvGraphicFramePr>
            <a:graphicFrameLocks noChangeAspect="1"/>
          </p:cNvGraphicFramePr>
          <p:nvPr/>
        </p:nvGraphicFramePr>
        <p:xfrm>
          <a:off x="3078163" y="1835150"/>
          <a:ext cx="2671762" cy="1955800"/>
        </p:xfrm>
        <a:graphic>
          <a:graphicData uri="http://schemas.openxmlformats.org/presentationml/2006/ole">
            <p:oleObj spid="_x0000_s4098" name="Equation" r:id="rId4" imgW="1041120" imgH="761760" progId="Equation.DSMT4">
              <p:embed/>
            </p:oleObj>
          </a:graphicData>
        </a:graphic>
      </p:graphicFrame>
      <p:sp>
        <p:nvSpPr>
          <p:cNvPr id="4102" name="Text Box 1036"/>
          <p:cNvSpPr txBox="1">
            <a:spLocks noChangeArrowheads="1"/>
          </p:cNvSpPr>
          <p:nvPr/>
        </p:nvSpPr>
        <p:spPr bwMode="auto">
          <a:xfrm>
            <a:off x="1176338" y="4630732"/>
            <a:ext cx="7402512" cy="91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Note: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                          is </a:t>
            </a:r>
            <a:r>
              <a:rPr lang="en-US" sz="2400" b="1">
                <a:solidFill>
                  <a:schemeClr val="hlink"/>
                </a:solidFill>
                <a:sym typeface="Symbol" pitchFamily="18" charset="2"/>
              </a:rPr>
              <a:t>not implied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 from the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                                  vector Helmholtz Equation.</a:t>
            </a:r>
            <a:endParaRPr lang="en-US" sz="2000" i="1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4099" name="Object 1037"/>
          <p:cNvGraphicFramePr>
            <a:graphicFrameLocks noChangeAspect="1"/>
          </p:cNvGraphicFramePr>
          <p:nvPr/>
        </p:nvGraphicFramePr>
        <p:xfrm>
          <a:off x="2117725" y="4621207"/>
          <a:ext cx="1314450" cy="508000"/>
        </p:xfrm>
        <a:graphic>
          <a:graphicData uri="http://schemas.openxmlformats.org/presentationml/2006/ole">
            <p:oleObj spid="_x0000_s4099" name="Equation" r:id="rId5" imgW="558720" imgH="215640" progId="Equation.DSMT4">
              <p:embed/>
            </p:oleObj>
          </a:graphicData>
        </a:graphic>
      </p:graphicFrame>
      <p:sp>
        <p:nvSpPr>
          <p:cNvPr id="4103" name="Text Box 1038"/>
          <p:cNvSpPr txBox="1">
            <a:spLocks noChangeArrowheads="1"/>
          </p:cNvSpPr>
          <p:nvPr/>
        </p:nvSpPr>
        <p:spPr bwMode="auto">
          <a:xfrm>
            <a:off x="3315153" y="5848344"/>
            <a:ext cx="2778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(see the example later)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87805-BCA6-40F0-8B70-C09A6B6E031F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7"/>
          <p:cNvSpPr>
            <a:spLocks noChangeArrowheads="1"/>
          </p:cNvSpPr>
          <p:nvPr/>
        </p:nvSpPr>
        <p:spPr bwMode="auto">
          <a:xfrm>
            <a:off x="1944688" y="1951491"/>
            <a:ext cx="4992687" cy="458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5122" name="Object 23"/>
          <p:cNvGraphicFramePr>
            <a:graphicFrameLocks noChangeAspect="1"/>
          </p:cNvGraphicFramePr>
          <p:nvPr/>
        </p:nvGraphicFramePr>
        <p:xfrm>
          <a:off x="2293938" y="2060575"/>
          <a:ext cx="4271962" cy="4329113"/>
        </p:xfrm>
        <a:graphic>
          <a:graphicData uri="http://schemas.openxmlformats.org/presentationml/2006/ole">
            <p:oleObj spid="_x0000_s5122" name="Equation" r:id="rId4" imgW="1981080" imgH="2006280" progId="Equation.DSMT4">
              <p:embed/>
            </p:oleObj>
          </a:graphicData>
        </a:graphic>
      </p:graphicFrame>
      <p:sp>
        <p:nvSpPr>
          <p:cNvPr id="539672" name="Rectangle 24"/>
          <p:cNvSpPr>
            <a:spLocks noChangeArrowheads="1"/>
          </p:cNvSpPr>
          <p:nvPr/>
        </p:nvSpPr>
        <p:spPr bwMode="auto">
          <a:xfrm>
            <a:off x="1173163" y="0"/>
            <a:ext cx="66262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4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Fields</a:t>
            </a:r>
          </a:p>
        </p:txBody>
      </p:sp>
      <p:sp>
        <p:nvSpPr>
          <p:cNvPr id="5125" name="Text Box 26"/>
          <p:cNvSpPr txBox="1">
            <a:spLocks noChangeArrowheads="1"/>
          </p:cNvSpPr>
          <p:nvPr/>
        </p:nvSpPr>
        <p:spPr bwMode="auto">
          <a:xfrm>
            <a:off x="314324" y="984250"/>
            <a:ext cx="837929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the “guided-wave theorem,” </a:t>
            </a: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fields of a guided wave </a:t>
            </a:r>
            <a:r>
              <a:rPr lang="en-US" sz="2000" dirty="0" smtClean="0">
                <a:solidFill>
                  <a:schemeClr val="bg1"/>
                </a:solidFill>
              </a:rPr>
              <a:t>varying as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exp(-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jk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</a:rPr>
              <a:t>) may </a:t>
            </a:r>
            <a:r>
              <a:rPr lang="en-US" sz="2000" dirty="0">
                <a:solidFill>
                  <a:schemeClr val="bg1"/>
                </a:solidFill>
              </a:rPr>
              <a:t>be written in terms of the longitudinal </a:t>
            </a: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</a:rPr>
              <a:t>) components </a:t>
            </a:r>
            <a:r>
              <a:rPr lang="en-US" sz="2000" dirty="0">
                <a:solidFill>
                  <a:schemeClr val="bg1"/>
                </a:solidFill>
              </a:rPr>
              <a:t>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E6BC56-450F-4AF4-BA31-6DA4D129F44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818142" y="2579234"/>
          <a:ext cx="5468937" cy="2171700"/>
        </p:xfrm>
        <a:graphic>
          <a:graphicData uri="http://schemas.openxmlformats.org/presentationml/2006/ole">
            <p:oleObj spid="_x0000_s6146" name="Equation" r:id="rId4" imgW="3073320" imgH="1218960" progId="Equation.DSMT4">
              <p:embed/>
            </p:oleObj>
          </a:graphicData>
        </a:graphic>
      </p:graphicFrame>
      <p:sp>
        <p:nvSpPr>
          <p:cNvPr id="544773" name="Rectangle 5"/>
          <p:cNvSpPr>
            <a:spLocks noChangeArrowheads="1"/>
          </p:cNvSpPr>
          <p:nvPr/>
        </p:nvSpPr>
        <p:spPr bwMode="auto">
          <a:xfrm>
            <a:off x="531813" y="0"/>
            <a:ext cx="817245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4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Fields (cont.)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876754" y="1741034"/>
            <a:ext cx="48085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These may be written more compactly 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C0730-1BB0-44BE-8B67-5665ABB7BC3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53" name="Rectangle 9"/>
          <p:cNvSpPr>
            <a:spLocks noChangeArrowheads="1"/>
          </p:cNvSpPr>
          <p:nvPr/>
        </p:nvSpPr>
        <p:spPr bwMode="auto">
          <a:xfrm>
            <a:off x="476250" y="0"/>
            <a:ext cx="82296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4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Equations (cont.)</a:t>
            </a: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46075" y="1463675"/>
            <a:ext cx="77422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For the special case of TE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and 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fields, we can combine these as follows:</a:t>
            </a:r>
          </a:p>
        </p:txBody>
      </p:sp>
      <p:graphicFrame>
        <p:nvGraphicFramePr>
          <p:cNvPr id="7170" name="Object 13"/>
          <p:cNvGraphicFramePr>
            <a:graphicFrameLocks noChangeAspect="1"/>
          </p:cNvGraphicFramePr>
          <p:nvPr/>
        </p:nvGraphicFramePr>
        <p:xfrm>
          <a:off x="1849438" y="2519363"/>
          <a:ext cx="5400675" cy="882650"/>
        </p:xfrm>
        <a:graphic>
          <a:graphicData uri="http://schemas.openxmlformats.org/presentationml/2006/ole">
            <p:oleObj spid="_x0000_s7170" name="Equation" r:id="rId4" imgW="3035160" imgH="495000" progId="Equation.DSMT4">
              <p:embed/>
            </p:oleObj>
          </a:graphicData>
        </a:graphic>
      </p:graphicFrame>
      <p:graphicFrame>
        <p:nvGraphicFramePr>
          <p:cNvPr id="7171" name="Object 14"/>
          <p:cNvGraphicFramePr>
            <a:graphicFrameLocks noChangeAspect="1"/>
          </p:cNvGraphicFramePr>
          <p:nvPr/>
        </p:nvGraphicFramePr>
        <p:xfrm>
          <a:off x="1814513" y="4779963"/>
          <a:ext cx="5467350" cy="881062"/>
        </p:xfrm>
        <a:graphic>
          <a:graphicData uri="http://schemas.openxmlformats.org/presentationml/2006/ole">
            <p:oleObj spid="_x0000_s7171" name="Equation" r:id="rId5" imgW="3073320" imgH="495000" progId="Equation.DSMT4">
              <p:embed/>
            </p:oleObj>
          </a:graphicData>
        </a:graphic>
      </p:graphicFrame>
      <p:sp>
        <p:nvSpPr>
          <p:cNvPr id="7174" name="Line 15"/>
          <p:cNvSpPr>
            <a:spLocks noChangeShapeType="1"/>
          </p:cNvSpPr>
          <p:nvPr/>
        </p:nvSpPr>
        <p:spPr bwMode="auto">
          <a:xfrm flipV="1">
            <a:off x="5949950" y="2419350"/>
            <a:ext cx="1098550" cy="1168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5" name="Line 16"/>
          <p:cNvSpPr>
            <a:spLocks noChangeShapeType="1"/>
          </p:cNvSpPr>
          <p:nvPr/>
        </p:nvSpPr>
        <p:spPr bwMode="auto">
          <a:xfrm flipV="1">
            <a:off x="4005263" y="4540250"/>
            <a:ext cx="1098550" cy="1168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6" name="AutoShape 17"/>
          <p:cNvSpPr>
            <a:spLocks/>
          </p:cNvSpPr>
          <p:nvPr/>
        </p:nvSpPr>
        <p:spPr bwMode="auto">
          <a:xfrm>
            <a:off x="1449388" y="2616200"/>
            <a:ext cx="549275" cy="2954338"/>
          </a:xfrm>
          <a:prstGeom prst="leftBrace">
            <a:avLst>
              <a:gd name="adj1" fmla="val 44822"/>
              <a:gd name="adj2" fmla="val 50000"/>
            </a:avLst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708025" y="3821113"/>
            <a:ext cx="6524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TE</a:t>
            </a:r>
            <a:r>
              <a:rPr lang="en-US" sz="2400" i="1" baseline="-25000">
                <a:solidFill>
                  <a:schemeClr val="hlink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7178" name="Line 20"/>
          <p:cNvSpPr>
            <a:spLocks noChangeShapeType="1"/>
          </p:cNvSpPr>
          <p:nvPr/>
        </p:nvSpPr>
        <p:spPr bwMode="auto">
          <a:xfrm>
            <a:off x="4600575" y="3305175"/>
            <a:ext cx="1743075" cy="16049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9" name="Text Box 21"/>
          <p:cNvSpPr txBox="1">
            <a:spLocks noChangeArrowheads="1"/>
          </p:cNvSpPr>
          <p:nvPr/>
        </p:nvSpPr>
        <p:spPr bwMode="auto">
          <a:xfrm>
            <a:off x="5943600" y="3881438"/>
            <a:ext cx="110799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Combine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C2B19-EDE3-4AB9-A4CF-4359074EFE3A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172" name="Object 13"/>
          <p:cNvGraphicFramePr>
            <a:graphicFrameLocks noChangeAspect="1"/>
          </p:cNvGraphicFramePr>
          <p:nvPr/>
        </p:nvGraphicFramePr>
        <p:xfrm>
          <a:off x="7277100" y="2286001"/>
          <a:ext cx="668440" cy="333602"/>
        </p:xfrm>
        <a:graphic>
          <a:graphicData uri="http://schemas.openxmlformats.org/presentationml/2006/ole">
            <p:oleObj spid="_x0000_s7172" name="Equation" r:id="rId6" imgW="482400" imgH="241200" progId="Equation.DSMT4">
              <p:embed/>
            </p:oleObj>
          </a:graphicData>
        </a:graphic>
      </p:graphicFrame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4207329" y="5736771"/>
          <a:ext cx="668338" cy="333375"/>
        </p:xfrm>
        <a:graphic>
          <a:graphicData uri="http://schemas.openxmlformats.org/presentationml/2006/ole">
            <p:oleObj spid="_x0000_s7173" name="Equation" r:id="rId7" imgW="4824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ChangeArrowheads="1"/>
          </p:cNvSpPr>
          <p:nvPr/>
        </p:nvSpPr>
        <p:spPr bwMode="auto">
          <a:xfrm>
            <a:off x="442913" y="0"/>
            <a:ext cx="82296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4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Equations (cont.)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2016125" y="1306513"/>
          <a:ext cx="4429125" cy="1893887"/>
        </p:xfrm>
        <a:graphic>
          <a:graphicData uri="http://schemas.openxmlformats.org/presentationml/2006/ole">
            <p:oleObj spid="_x0000_s8194" name="Equation" r:id="rId4" imgW="2323800" imgH="990360" progId="Equation.DSMT4">
              <p:embed/>
            </p:oleObj>
          </a:graphicData>
        </a:graphic>
      </p:graphicFrame>
      <p:sp>
        <p:nvSpPr>
          <p:cNvPr id="8198" name="Text Box 12"/>
          <p:cNvSpPr txBox="1">
            <a:spLocks noChangeArrowheads="1"/>
          </p:cNvSpPr>
          <p:nvPr/>
        </p:nvSpPr>
        <p:spPr bwMode="auto">
          <a:xfrm>
            <a:off x="752475" y="4235450"/>
            <a:ext cx="3387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Define the </a:t>
            </a:r>
            <a:r>
              <a:rPr lang="en-US" sz="2000">
                <a:solidFill>
                  <a:schemeClr val="hlink"/>
                </a:solidFill>
              </a:rPr>
              <a:t>wave impedance</a:t>
            </a:r>
            <a:r>
              <a:rPr lang="en-US" sz="200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8195" name="Object 13"/>
          <p:cNvGraphicFramePr>
            <a:graphicFrameLocks noChangeAspect="1"/>
          </p:cNvGraphicFramePr>
          <p:nvPr/>
        </p:nvGraphicFramePr>
        <p:xfrm>
          <a:off x="4348163" y="3951288"/>
          <a:ext cx="1738312" cy="1019175"/>
        </p:xfrm>
        <a:graphic>
          <a:graphicData uri="http://schemas.openxmlformats.org/presentationml/2006/ole">
            <p:oleObj spid="_x0000_s8195" name="Equation" r:id="rId5" imgW="825480" imgH="482400" progId="Equation.DSMT4">
              <p:embed/>
            </p:oleObj>
          </a:graphicData>
        </a:graphic>
      </p:graphicFrame>
      <p:graphicFrame>
        <p:nvGraphicFramePr>
          <p:cNvPr id="8196" name="Object 14"/>
          <p:cNvGraphicFramePr>
            <a:graphicFrameLocks noChangeAspect="1"/>
          </p:cNvGraphicFramePr>
          <p:nvPr/>
        </p:nvGraphicFramePr>
        <p:xfrm>
          <a:off x="3834941" y="5537200"/>
          <a:ext cx="2624138" cy="608013"/>
        </p:xfrm>
        <a:graphic>
          <a:graphicData uri="http://schemas.openxmlformats.org/presentationml/2006/ole">
            <p:oleObj spid="_x0000_s8196" name="Equation" r:id="rId6" imgW="1320480" imgH="304560" progId="Equation.DSMT4">
              <p:embed/>
            </p:oleObj>
          </a:graphicData>
        </a:graphic>
      </p:graphicFrame>
      <p:sp>
        <p:nvSpPr>
          <p:cNvPr id="8199" name="Text Box 15"/>
          <p:cNvSpPr txBox="1">
            <a:spLocks noChangeArrowheads="1"/>
          </p:cNvSpPr>
          <p:nvPr/>
        </p:nvSpPr>
        <p:spPr bwMode="auto">
          <a:xfrm>
            <a:off x="1790700" y="5583238"/>
            <a:ext cx="1779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Then we have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8B5CF-608A-4583-957E-D61A75FE57F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12176</TotalTime>
  <Words>560</Words>
  <Application>Microsoft Office PowerPoint</Application>
  <PresentationFormat>On-screen Show (4:3)</PresentationFormat>
  <Paragraphs>119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1019</cp:revision>
  <cp:lastPrinted>1999-08-25T18:07:04Z</cp:lastPrinted>
  <dcterms:created xsi:type="dcterms:W3CDTF">1999-08-24T13:57:19Z</dcterms:created>
  <dcterms:modified xsi:type="dcterms:W3CDTF">2016-10-06T15:27:30Z</dcterms:modified>
</cp:coreProperties>
</file>