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276" r:id="rId2"/>
    <p:sldId id="375" r:id="rId3"/>
    <p:sldId id="409" r:id="rId4"/>
    <p:sldId id="413" r:id="rId5"/>
    <p:sldId id="406" r:id="rId6"/>
    <p:sldId id="381" r:id="rId7"/>
    <p:sldId id="382" r:id="rId8"/>
    <p:sldId id="405" r:id="rId9"/>
    <p:sldId id="411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410" r:id="rId18"/>
    <p:sldId id="414" r:id="rId19"/>
    <p:sldId id="408" r:id="rId20"/>
    <p:sldId id="390" r:id="rId21"/>
    <p:sldId id="391" r:id="rId22"/>
    <p:sldId id="392" r:id="rId23"/>
    <p:sldId id="393" r:id="rId24"/>
    <p:sldId id="394" r:id="rId25"/>
    <p:sldId id="407" r:id="rId26"/>
    <p:sldId id="395" r:id="rId27"/>
    <p:sldId id="396" r:id="rId28"/>
    <p:sldId id="397" r:id="rId29"/>
    <p:sldId id="41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12" r:id="rId38"/>
    <p:sldId id="415" r:id="rId39"/>
    <p:sldId id="416" r:id="rId4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FFFF"/>
    <a:srgbClr val="DDDDDD"/>
    <a:srgbClr val="33CC33"/>
    <a:srgbClr val="FF9933"/>
    <a:srgbClr val="0000CC"/>
    <a:srgbClr val="6699FF"/>
    <a:srgbClr val="969696"/>
    <a:srgbClr val="99FFC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2160" y="-420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9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6.wmf"/><Relationship Id="rId4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77.wmf"/><Relationship Id="rId7" Type="http://schemas.openxmlformats.org/officeDocument/2006/relationships/image" Target="../media/image84.wmf"/><Relationship Id="rId2" Type="http://schemas.openxmlformats.org/officeDocument/2006/relationships/image" Target="../media/image76.wmf"/><Relationship Id="rId1" Type="http://schemas.openxmlformats.org/officeDocument/2006/relationships/image" Target="../media/image82.wmf"/><Relationship Id="rId6" Type="http://schemas.openxmlformats.org/officeDocument/2006/relationships/image" Target="../media/image80.wmf"/><Relationship Id="rId5" Type="http://schemas.openxmlformats.org/officeDocument/2006/relationships/image" Target="../media/image83.wmf"/><Relationship Id="rId4" Type="http://schemas.openxmlformats.org/officeDocument/2006/relationships/image" Target="../media/image78.wmf"/><Relationship Id="rId9" Type="http://schemas.openxmlformats.org/officeDocument/2006/relationships/image" Target="../media/image8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4" Type="http://schemas.openxmlformats.org/officeDocument/2006/relationships/image" Target="../media/image11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C3F7AAB-99A7-40FD-8314-2F0BC63A4C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A73987B-C2E1-4EC9-8072-5590BE82AA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41077-07AB-4C54-BBB6-F54EC37915C5}" type="slidenum">
              <a:rPr lang="en-US"/>
              <a:pPr/>
              <a:t>1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A6F33-DCED-46C4-9B54-9AECD74948B6}" type="slidenum">
              <a:rPr lang="en-US"/>
              <a:pPr/>
              <a:t>10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F44FC-7574-4188-A407-2A0340CE2F5E}" type="slidenum">
              <a:rPr lang="en-US"/>
              <a:pPr/>
              <a:t>11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530F9-CB67-49C8-BE07-3C3B1FBADF4E}" type="slidenum">
              <a:rPr lang="en-US"/>
              <a:pPr/>
              <a:t>12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A6951-4E0A-427D-A3F1-118D624C476C}" type="slidenum">
              <a:rPr lang="en-US"/>
              <a:pPr/>
              <a:t>13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B6571-EA80-46EA-88BD-A97F2B749FBD}" type="slidenum">
              <a:rPr lang="en-US"/>
              <a:pPr/>
              <a:t>14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768A7-9717-41EC-A1EC-8386CE2EEFBD}" type="slidenum">
              <a:rPr lang="en-US"/>
              <a:pPr/>
              <a:t>15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56C7-ABCA-4629-A88B-B0A0DA2DAE0F}" type="slidenum">
              <a:rPr lang="en-US"/>
              <a:pPr/>
              <a:t>16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1395A-0F19-40E4-98C8-E90417C39AC5}" type="slidenum">
              <a:rPr lang="en-US"/>
              <a:pPr/>
              <a:t>17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1395A-0F19-40E4-98C8-E90417C39AC5}" type="slidenum">
              <a:rPr lang="en-US"/>
              <a:pPr/>
              <a:t>18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4A240-EC38-4561-B27E-5FE1CE2C972D}" type="slidenum">
              <a:rPr lang="en-US"/>
              <a:pPr/>
              <a:t>19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59162-A219-43B3-A9A5-8ED8DA9E6A95}" type="slidenum">
              <a:rPr lang="en-US"/>
              <a:pPr/>
              <a:t>2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C2155-B791-4334-BF45-60BFA19D0EF4}" type="slidenum">
              <a:rPr lang="en-US"/>
              <a:pPr/>
              <a:t>20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FE277-34FB-4F10-B896-B7A06A211EF9}" type="slidenum">
              <a:rPr lang="en-US"/>
              <a:pPr/>
              <a:t>21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C95C6-0C3B-4642-8784-4E543057B0CE}" type="slidenum">
              <a:rPr lang="en-US"/>
              <a:pPr/>
              <a:t>22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D70CB-F172-4D2E-B28F-C4DF7916DBFE}" type="slidenum">
              <a:rPr lang="en-US"/>
              <a:pPr/>
              <a:t>23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BEF2A-EECD-4615-9E40-FFE1C4729373}" type="slidenum">
              <a:rPr lang="en-US"/>
              <a:pPr/>
              <a:t>24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F341-73FC-4D61-88CD-43B4ABA0C439}" type="slidenum">
              <a:rPr lang="en-US"/>
              <a:pPr/>
              <a:t>25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68AF7-C5DD-43A0-9A69-89EFE41132E8}" type="slidenum">
              <a:rPr lang="en-US"/>
              <a:pPr/>
              <a:t>26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760B8-B504-44E9-A622-DBA0047B793A}" type="slidenum">
              <a:rPr lang="en-US"/>
              <a:pPr/>
              <a:t>27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1D54-972D-48BD-9723-A31DE3425782}" type="slidenum">
              <a:rPr lang="en-US"/>
              <a:pPr/>
              <a:t>28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1D54-972D-48BD-9723-A31DE3425782}" type="slidenum">
              <a:rPr lang="en-US"/>
              <a:pPr/>
              <a:t>29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CECB6-D4CB-4918-86D7-A3FF31B036F5}" type="slidenum">
              <a:rPr lang="en-US"/>
              <a:pPr/>
              <a:t>3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FAB2A-D5CB-4FC7-994B-E6565E87D22D}" type="slidenum">
              <a:rPr lang="en-US"/>
              <a:pPr/>
              <a:t>30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FDD54-C091-4CE7-BC4C-37DE84FCD93B}" type="slidenum">
              <a:rPr lang="en-US"/>
              <a:pPr/>
              <a:t>31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6DDEA-93A7-440F-BA2E-D7EBFA4B0109}" type="slidenum">
              <a:rPr lang="en-US"/>
              <a:pPr/>
              <a:t>32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B9F19-21D2-40CD-B4D3-3359EB101C80}" type="slidenum">
              <a:rPr lang="en-US"/>
              <a:pPr/>
              <a:t>33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95EA9-7562-4ABC-B03D-B58E5EF26285}" type="slidenum">
              <a:rPr lang="en-US"/>
              <a:pPr/>
              <a:t>34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F8870-5739-4518-86FE-6F6D3E218FDE}" type="slidenum">
              <a:rPr lang="en-US"/>
              <a:pPr/>
              <a:t>35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DF712-19F7-42CC-BD33-341215B67EC9}" type="slidenum">
              <a:rPr lang="en-US"/>
              <a:pPr/>
              <a:t>36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96558-BB02-4DE9-9CB8-73C221D281C9}" type="slidenum">
              <a:rPr lang="en-US"/>
              <a:pPr/>
              <a:t>37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96558-BB02-4DE9-9CB8-73C221D281C9}" type="slidenum">
              <a:rPr lang="en-US"/>
              <a:pPr/>
              <a:t>38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96558-BB02-4DE9-9CB8-73C221D281C9}" type="slidenum">
              <a:rPr lang="en-US"/>
              <a:pPr/>
              <a:t>39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B1F13-5B9F-4898-9540-366763EA838B}" type="slidenum">
              <a:rPr lang="en-US"/>
              <a:pPr/>
              <a:t>4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9F0BB-3A06-48B7-85CE-893BD8D85209}" type="slidenum">
              <a:rPr lang="en-US"/>
              <a:pPr/>
              <a:t>5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32C04-7BB9-4368-9889-95EE3B8E3957}" type="slidenum">
              <a:rPr lang="en-US"/>
              <a:pPr/>
              <a:t>6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2C3CB-C332-42A7-AFF2-CD6F689D2FA4}" type="slidenum">
              <a:rPr lang="en-US"/>
              <a:pPr/>
              <a:t>7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894E5-7F72-4BFA-BB50-20BAB9A4C74D}" type="slidenum">
              <a:rPr lang="en-US"/>
              <a:pPr/>
              <a:t>8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62B54-CC84-4F36-949A-BF801DF5C5EC}" type="slidenum">
              <a:rPr lang="en-US"/>
              <a:pPr/>
              <a:t>9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CCF25E6A-7073-4F11-B2D9-F14AE174A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001963" y="2376488"/>
            <a:ext cx="3368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</a:rPr>
              <a:t>Prof. David R. Jackson </a:t>
            </a:r>
          </a:p>
          <a:p>
            <a:pPr eaLnBrk="0" hangingPunct="0"/>
            <a:r>
              <a:rPr lang="en-US" sz="24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solidFill>
                  <a:schemeClr val="bg1"/>
                </a:solidFill>
              </a:rPr>
              <a:t>Notes 11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10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515" y="3683049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2348865" y="0"/>
            <a:ext cx="40528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 of </a:t>
            </a:r>
            <a:r>
              <a:rPr lang="en-US" sz="44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4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1052513" y="1068388"/>
            <a:ext cx="1466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sym typeface="Symbol" pitchFamily="18" charset="2"/>
              </a:rPr>
              <a:t>Theorem</a:t>
            </a:r>
            <a:endParaRPr lang="en-US" sz="2000" i="1" u="sng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1701" name="Text Box 5"/>
          <p:cNvSpPr txBox="1">
            <a:spLocks noChangeArrowheads="1"/>
          </p:cNvSpPr>
          <p:nvPr/>
        </p:nvSpPr>
        <p:spPr bwMode="auto">
          <a:xfrm>
            <a:off x="1601788" y="1541463"/>
            <a:ext cx="4667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real number (even if </a:t>
            </a:r>
            <a:r>
              <a:rPr lang="en-US" sz="2000" i="1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e</a:t>
            </a:r>
            <a:r>
              <a:rPr lang="en-US" sz="2000" i="1" baseline="-25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c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is complex)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1710" name="Text Box 14"/>
          <p:cNvSpPr txBox="1">
            <a:spLocks noChangeArrowheads="1"/>
          </p:cNvSpPr>
          <p:nvPr/>
        </p:nvSpPr>
        <p:spPr bwMode="auto">
          <a:xfrm>
            <a:off x="1944688" y="2268538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Proof</a:t>
            </a:r>
            <a:endParaRPr lang="en-US" sz="2000" i="1" u="sng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1711" name="Text Box 15"/>
          <p:cNvSpPr txBox="1">
            <a:spLocks noChangeArrowheads="1"/>
          </p:cNvSpPr>
          <p:nvPr/>
        </p:nvSpPr>
        <p:spPr bwMode="auto">
          <a:xfrm>
            <a:off x="2667000" y="2870200"/>
            <a:ext cx="66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Let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7472" name="Object 0"/>
          <p:cNvGraphicFramePr>
            <a:graphicFrameLocks noChangeAspect="1"/>
          </p:cNvGraphicFramePr>
          <p:nvPr/>
        </p:nvGraphicFramePr>
        <p:xfrm>
          <a:off x="3472786" y="2815893"/>
          <a:ext cx="2624138" cy="563563"/>
        </p:xfrm>
        <a:graphic>
          <a:graphicData uri="http://schemas.openxmlformats.org/presentationml/2006/ole">
            <p:oleObj spid="_x0000_s617472" name="Equation" r:id="rId4" imgW="1180800" imgH="253800" progId="Equation.DSMT4">
              <p:embed/>
            </p:oleObj>
          </a:graphicData>
        </a:graphic>
      </p:graphicFrame>
      <p:sp>
        <p:nvSpPr>
          <p:cNvPr id="541713" name="Text Box 17"/>
          <p:cNvSpPr txBox="1">
            <a:spLocks noChangeArrowheads="1"/>
          </p:cNvSpPr>
          <p:nvPr/>
        </p:nvSpPr>
        <p:spPr bwMode="auto">
          <a:xfrm>
            <a:off x="1193800" y="3752850"/>
            <a:ext cx="3359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2-D divergence theorem: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7473" name="Object 1"/>
          <p:cNvGraphicFramePr>
            <a:graphicFrameLocks noChangeAspect="1"/>
          </p:cNvGraphicFramePr>
          <p:nvPr/>
        </p:nvGraphicFramePr>
        <p:xfrm>
          <a:off x="2808288" y="4259263"/>
          <a:ext cx="3140075" cy="825500"/>
        </p:xfrm>
        <a:graphic>
          <a:graphicData uri="http://schemas.openxmlformats.org/presentationml/2006/ole">
            <p:oleObj spid="_x0000_s617473" name="Equation" r:id="rId5" imgW="1447560" imgH="380880" progId="Equation.DSMT4">
              <p:embed/>
            </p:oleObj>
          </a:graphicData>
        </a:graphic>
      </p:graphicFrame>
      <p:grpSp>
        <p:nvGrpSpPr>
          <p:cNvPr id="541723" name="Group 27"/>
          <p:cNvGrpSpPr>
            <a:grpSpLocks/>
          </p:cNvGrpSpPr>
          <p:nvPr/>
        </p:nvGrpSpPr>
        <p:grpSpPr bwMode="auto">
          <a:xfrm>
            <a:off x="3209925" y="5487988"/>
            <a:ext cx="2443163" cy="1068387"/>
            <a:chOff x="2022" y="3457"/>
            <a:chExt cx="1539" cy="673"/>
          </a:xfrm>
        </p:grpSpPr>
        <p:sp>
          <p:nvSpPr>
            <p:cNvPr id="541715" name="Freeform 19"/>
            <p:cNvSpPr>
              <a:spLocks/>
            </p:cNvSpPr>
            <p:nvPr/>
          </p:nvSpPr>
          <p:spPr bwMode="auto">
            <a:xfrm rot="-1455983">
              <a:off x="2307" y="3457"/>
              <a:ext cx="797" cy="673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38100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6" name="Text Box 20"/>
            <p:cNvSpPr txBox="1">
              <a:spLocks noChangeArrowheads="1"/>
            </p:cNvSpPr>
            <p:nvPr/>
          </p:nvSpPr>
          <p:spPr bwMode="auto">
            <a:xfrm>
              <a:off x="2022" y="388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41717" name="Line 21"/>
            <p:cNvSpPr>
              <a:spLocks noChangeShapeType="1"/>
            </p:cNvSpPr>
            <p:nvPr/>
          </p:nvSpPr>
          <p:spPr bwMode="auto">
            <a:xfrm>
              <a:off x="3087" y="3817"/>
              <a:ext cx="207" cy="2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7474" name="Object 2"/>
            <p:cNvGraphicFramePr>
              <a:graphicFrameLocks noChangeAspect="1"/>
            </p:cNvGraphicFramePr>
            <p:nvPr/>
          </p:nvGraphicFramePr>
          <p:xfrm>
            <a:off x="3369" y="3673"/>
            <a:ext cx="192" cy="307"/>
          </p:xfrm>
          <a:graphic>
            <a:graphicData uri="http://schemas.openxmlformats.org/presentationml/2006/ole">
              <p:oleObj spid="_x0000_s617474" name="Equation" r:id="rId6" imgW="126720" imgH="203040" progId="Equation.DSMT4">
                <p:embed/>
              </p:oleObj>
            </a:graphicData>
          </a:graphic>
        </p:graphicFrame>
        <p:sp>
          <p:nvSpPr>
            <p:cNvPr id="541719" name="Text Box 23"/>
            <p:cNvSpPr txBox="1">
              <a:spLocks noChangeArrowheads="1"/>
            </p:cNvSpPr>
            <p:nvPr/>
          </p:nvSpPr>
          <p:spPr bwMode="auto">
            <a:xfrm>
              <a:off x="2781" y="360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785938" y="1279525"/>
            <a:ext cx="987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On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2000" baseline="-25000">
              <a:solidFill>
                <a:schemeClr val="bg1"/>
              </a:solidFill>
            </a:endParaRPr>
          </a:p>
        </p:txBody>
      </p:sp>
      <p:sp>
        <p:nvSpPr>
          <p:cNvPr id="542728" name="Text Box 8"/>
          <p:cNvSpPr txBox="1">
            <a:spLocks noChangeArrowheads="1"/>
          </p:cNvSpPr>
          <p:nvPr/>
        </p:nvSpPr>
        <p:spPr bwMode="auto">
          <a:xfrm>
            <a:off x="2107746" y="2446338"/>
            <a:ext cx="1055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8496" name="Object 1024"/>
          <p:cNvGraphicFramePr>
            <a:graphicFrameLocks noChangeAspect="1"/>
          </p:cNvGraphicFramePr>
          <p:nvPr/>
        </p:nvGraphicFramePr>
        <p:xfrm>
          <a:off x="2897188" y="1236663"/>
          <a:ext cx="3128962" cy="1082675"/>
        </p:xfrm>
        <a:graphic>
          <a:graphicData uri="http://schemas.openxmlformats.org/presentationml/2006/ole">
            <p:oleObj spid="_x0000_s618496" name="Equation" r:id="rId4" imgW="1320480" imgH="457200" progId="Equation.DSMT4">
              <p:embed/>
            </p:oleObj>
          </a:graphicData>
        </a:graphic>
      </p:graphicFrame>
      <p:sp>
        <p:nvSpPr>
          <p:cNvPr id="542736" name="Line 16"/>
          <p:cNvSpPr>
            <a:spLocks noChangeShapeType="1"/>
          </p:cNvSpPr>
          <p:nvPr/>
        </p:nvSpPr>
        <p:spPr bwMode="auto">
          <a:xfrm flipV="1">
            <a:off x="3940175" y="1212850"/>
            <a:ext cx="522288" cy="6699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18497" name="Object 1025"/>
          <p:cNvGraphicFramePr>
            <a:graphicFrameLocks noChangeAspect="1"/>
          </p:cNvGraphicFramePr>
          <p:nvPr/>
        </p:nvGraphicFramePr>
        <p:xfrm>
          <a:off x="3344863" y="2697163"/>
          <a:ext cx="2230437" cy="857250"/>
        </p:xfrm>
        <a:graphic>
          <a:graphicData uri="http://schemas.openxmlformats.org/presentationml/2006/ole">
            <p:oleObj spid="_x0000_s618497" name="Equation" r:id="rId5" imgW="990360" imgH="380880" progId="Equation.DSMT4">
              <p:embed/>
            </p:oleObj>
          </a:graphicData>
        </a:graphic>
      </p:graphicFrame>
      <p:sp>
        <p:nvSpPr>
          <p:cNvPr id="542738" name="Text Box 18"/>
          <p:cNvSpPr txBox="1">
            <a:spLocks noChangeArrowheads="1"/>
          </p:cNvSpPr>
          <p:nvPr/>
        </p:nvSpPr>
        <p:spPr bwMode="auto">
          <a:xfrm>
            <a:off x="1186996" y="3487738"/>
            <a:ext cx="134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Therefore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8498" name="Object 1026"/>
          <p:cNvGraphicFramePr>
            <a:graphicFrameLocks noChangeAspect="1"/>
          </p:cNvGraphicFramePr>
          <p:nvPr/>
        </p:nvGraphicFramePr>
        <p:xfrm>
          <a:off x="2637745" y="3687763"/>
          <a:ext cx="3370262" cy="871537"/>
        </p:xfrm>
        <a:graphic>
          <a:graphicData uri="http://schemas.openxmlformats.org/presentationml/2006/ole">
            <p:oleObj spid="_x0000_s618498" name="Equation" r:id="rId6" imgW="1473120" imgH="380880" progId="Equation.DSMT4">
              <p:embed/>
            </p:oleObj>
          </a:graphicData>
        </a:graphic>
      </p:graphicFrame>
      <p:graphicFrame>
        <p:nvGraphicFramePr>
          <p:cNvPr id="618499" name="Object 1027"/>
          <p:cNvGraphicFramePr>
            <a:graphicFrameLocks noChangeAspect="1"/>
          </p:cNvGraphicFramePr>
          <p:nvPr/>
        </p:nvGraphicFramePr>
        <p:xfrm>
          <a:off x="1859643" y="5563281"/>
          <a:ext cx="6094413" cy="989012"/>
        </p:xfrm>
        <a:graphic>
          <a:graphicData uri="http://schemas.openxmlformats.org/presentationml/2006/ole">
            <p:oleObj spid="_x0000_s618499" name="Equation" r:id="rId7" imgW="2425680" imgH="393480" progId="Equation.DSMT4">
              <p:embed/>
            </p:oleObj>
          </a:graphicData>
        </a:graphic>
      </p:graphicFrame>
      <p:sp>
        <p:nvSpPr>
          <p:cNvPr id="542742" name="Text Box 22"/>
          <p:cNvSpPr txBox="1">
            <a:spLocks noChangeArrowheads="1"/>
          </p:cNvSpPr>
          <p:nvPr/>
        </p:nvSpPr>
        <p:spPr bwMode="auto">
          <a:xfrm>
            <a:off x="1330325" y="5162324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2744" name="Text Box 24"/>
          <p:cNvSpPr txBox="1">
            <a:spLocks noChangeArrowheads="1"/>
          </p:cNvSpPr>
          <p:nvPr/>
        </p:nvSpPr>
        <p:spPr bwMode="auto">
          <a:xfrm>
            <a:off x="2115185" y="0"/>
            <a:ext cx="49926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 of </a:t>
            </a:r>
            <a:r>
              <a:rPr lang="en-US" sz="44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4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618500" name="Object 1028"/>
          <p:cNvGraphicFramePr>
            <a:graphicFrameLocks noChangeAspect="1"/>
          </p:cNvGraphicFramePr>
          <p:nvPr/>
        </p:nvGraphicFramePr>
        <p:xfrm>
          <a:off x="5953805" y="4396695"/>
          <a:ext cx="2863850" cy="811212"/>
        </p:xfrm>
        <a:graphic>
          <a:graphicData uri="http://schemas.openxmlformats.org/presentationml/2006/ole">
            <p:oleObj spid="_x0000_s618500" name="Equation" r:id="rId8" imgW="1701720" imgH="482400" progId="Equation.DSMT4">
              <p:embed/>
            </p:oleObj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051676" y="3955827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Use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2039710" y="2821895"/>
            <a:ext cx="57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sp>
        <p:nvSpPr>
          <p:cNvPr id="543748" name="Text Box 4"/>
          <p:cNvSpPr txBox="1">
            <a:spLocks noChangeArrowheads="1"/>
          </p:cNvSpPr>
          <p:nvPr/>
        </p:nvSpPr>
        <p:spPr bwMode="auto">
          <a:xfrm>
            <a:off x="1246188" y="5157788"/>
            <a:ext cx="43735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i="1" baseline="30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real positive number</a:t>
            </a:r>
          </a:p>
        </p:txBody>
      </p:sp>
      <p:graphicFrame>
        <p:nvGraphicFramePr>
          <p:cNvPr id="619520" name="Object 1024"/>
          <p:cNvGraphicFramePr>
            <a:graphicFrameLocks noChangeAspect="1"/>
          </p:cNvGraphicFramePr>
          <p:nvPr/>
        </p:nvGraphicFramePr>
        <p:xfrm>
          <a:off x="3028950" y="2600325"/>
          <a:ext cx="2816225" cy="2006600"/>
        </p:xfrm>
        <a:graphic>
          <a:graphicData uri="http://schemas.openxmlformats.org/presentationml/2006/ole">
            <p:oleObj spid="_x0000_s619520" name="Equation" r:id="rId4" imgW="1104840" imgH="787320" progId="Equation.DSMT4">
              <p:embed/>
            </p:oleObj>
          </a:graphicData>
        </a:graphic>
      </p:graphicFrame>
      <p:sp>
        <p:nvSpPr>
          <p:cNvPr id="543756" name="Text Box 12"/>
          <p:cNvSpPr txBox="1">
            <a:spLocks noChangeArrowheads="1"/>
          </p:cNvSpPr>
          <p:nvPr/>
        </p:nvSpPr>
        <p:spPr bwMode="auto">
          <a:xfrm>
            <a:off x="1276350" y="5846763"/>
            <a:ext cx="7375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chemeClr val="bg2"/>
                </a:solidFill>
                <a:sym typeface="Symbol" pitchFamily="18" charset="2"/>
              </a:rPr>
              <a:t>Note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: This is also a </a:t>
            </a:r>
            <a:r>
              <a:rPr lang="en-US" sz="2000" u="sng" dirty="0">
                <a:solidFill>
                  <a:schemeClr val="bg2"/>
                </a:solidFill>
                <a:sym typeface="Symbol" pitchFamily="18" charset="2"/>
              </a:rPr>
              <a:t>variational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equation for 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baseline="30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i="1" baseline="30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 baseline="30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(proof omitted).</a:t>
            </a:r>
          </a:p>
        </p:txBody>
      </p:sp>
      <p:graphicFrame>
        <p:nvGraphicFramePr>
          <p:cNvPr id="619521" name="Object 1025"/>
          <p:cNvGraphicFramePr>
            <a:graphicFrameLocks noChangeAspect="1"/>
          </p:cNvGraphicFramePr>
          <p:nvPr/>
        </p:nvGraphicFramePr>
        <p:xfrm>
          <a:off x="1592943" y="1396774"/>
          <a:ext cx="5497513" cy="971550"/>
        </p:xfrm>
        <a:graphic>
          <a:graphicData uri="http://schemas.openxmlformats.org/presentationml/2006/ole">
            <p:oleObj spid="_x0000_s619521" name="Equation" r:id="rId5" imgW="2298600" imgH="406080" progId="Equation.DSMT4">
              <p:embed/>
            </p:oleObj>
          </a:graphicData>
        </a:graphic>
      </p:graphicFrame>
      <p:sp>
        <p:nvSpPr>
          <p:cNvPr id="543758" name="Text Box 14"/>
          <p:cNvSpPr txBox="1">
            <a:spLocks noChangeArrowheads="1"/>
          </p:cNvSpPr>
          <p:nvPr/>
        </p:nvSpPr>
        <p:spPr bwMode="auto">
          <a:xfrm>
            <a:off x="1197882" y="1089252"/>
            <a:ext cx="1149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sp>
        <p:nvSpPr>
          <p:cNvPr id="543760" name="Text Box 16"/>
          <p:cNvSpPr txBox="1">
            <a:spLocks noChangeArrowheads="1"/>
          </p:cNvSpPr>
          <p:nvPr/>
        </p:nvSpPr>
        <p:spPr bwMode="auto">
          <a:xfrm>
            <a:off x="2023745" y="0"/>
            <a:ext cx="49926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 of </a:t>
            </a:r>
            <a:r>
              <a:rPr lang="en-US" sz="44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4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Text Box 2"/>
          <p:cNvSpPr txBox="1">
            <a:spLocks noChangeArrowheads="1"/>
          </p:cNvSpPr>
          <p:nvPr/>
        </p:nvSpPr>
        <p:spPr bwMode="auto">
          <a:xfrm>
            <a:off x="1241425" y="0"/>
            <a:ext cx="675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WG Eigenvalue Problem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593724" y="1258888"/>
            <a:ext cx="21494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Assume </a:t>
            </a:r>
            <a:r>
              <a:rPr lang="en-US" sz="2400" dirty="0" err="1">
                <a:solidFill>
                  <a:schemeClr val="hlink"/>
                </a:solidFill>
                <a:sym typeface="Symbol" pitchFamily="18" charset="2"/>
              </a:rPr>
              <a:t>TM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246063" y="3894138"/>
            <a:ext cx="1243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Denote</a:t>
            </a:r>
          </a:p>
        </p:txBody>
      </p:sp>
      <p:graphicFrame>
        <p:nvGraphicFramePr>
          <p:cNvPr id="620544" name="Object 2048"/>
          <p:cNvGraphicFramePr>
            <a:graphicFrameLocks noChangeAspect="1"/>
          </p:cNvGraphicFramePr>
          <p:nvPr/>
        </p:nvGraphicFramePr>
        <p:xfrm>
          <a:off x="489858" y="4408936"/>
          <a:ext cx="3135086" cy="975638"/>
        </p:xfrm>
        <a:graphic>
          <a:graphicData uri="http://schemas.openxmlformats.org/presentationml/2006/ole">
            <p:oleObj spid="_x0000_s620544" name="Equation" r:id="rId4" imgW="1549080" imgH="482400" progId="Equation.DSMT4">
              <p:embed/>
            </p:oleObj>
          </a:graphicData>
        </a:graphic>
      </p:graphicFrame>
      <p:sp>
        <p:nvSpPr>
          <p:cNvPr id="544784" name="Text Box 16"/>
          <p:cNvSpPr txBox="1">
            <a:spLocks noChangeArrowheads="1"/>
          </p:cNvSpPr>
          <p:nvPr/>
        </p:nvSpPr>
        <p:spPr bwMode="auto">
          <a:xfrm>
            <a:off x="4329902" y="3744890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Then</a:t>
            </a:r>
          </a:p>
        </p:txBody>
      </p:sp>
      <p:graphicFrame>
        <p:nvGraphicFramePr>
          <p:cNvPr id="620545" name="Object 2049"/>
          <p:cNvGraphicFramePr>
            <a:graphicFrameLocks noChangeAspect="1"/>
          </p:cNvGraphicFramePr>
          <p:nvPr/>
        </p:nvGraphicFramePr>
        <p:xfrm>
          <a:off x="4811713" y="4300538"/>
          <a:ext cx="2921000" cy="1063625"/>
        </p:xfrm>
        <a:graphic>
          <a:graphicData uri="http://schemas.openxmlformats.org/presentationml/2006/ole">
            <p:oleObj spid="_x0000_s620545" name="Equation" r:id="rId5" imgW="1396800" imgH="507960" progId="Equation.DSMT4">
              <p:embed/>
            </p:oleObj>
          </a:graphicData>
        </a:graphic>
      </p:graphicFrame>
      <p:sp>
        <p:nvSpPr>
          <p:cNvPr id="544787" name="Text Box 19"/>
          <p:cNvSpPr txBox="1">
            <a:spLocks noChangeArrowheads="1"/>
          </p:cNvSpPr>
          <p:nvPr/>
        </p:nvSpPr>
        <p:spPr bwMode="auto">
          <a:xfrm>
            <a:off x="1512889" y="5851527"/>
            <a:ext cx="636836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sym typeface="Symbol" pitchFamily="18" charset="2"/>
              </a:rPr>
              <a:t>Note: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is independent of frequency and permittivity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from the form of the eigenvalue problem).</a:t>
            </a:r>
          </a:p>
        </p:txBody>
      </p:sp>
      <p:graphicFrame>
        <p:nvGraphicFramePr>
          <p:cNvPr id="620546" name="Object 2050"/>
          <p:cNvGraphicFramePr>
            <a:graphicFrameLocks noChangeAspect="1"/>
          </p:cNvGraphicFramePr>
          <p:nvPr/>
        </p:nvGraphicFramePr>
        <p:xfrm>
          <a:off x="5418138" y="2547938"/>
          <a:ext cx="2665412" cy="574675"/>
        </p:xfrm>
        <a:graphic>
          <a:graphicData uri="http://schemas.openxmlformats.org/presentationml/2006/ole">
            <p:oleObj spid="_x0000_s620546" name="Equation" r:id="rId6" imgW="1117440" imgH="24120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4" name="Group 66"/>
          <p:cNvGrpSpPr>
            <a:grpSpLocks/>
          </p:cNvGrpSpPr>
          <p:nvPr/>
        </p:nvGrpSpPr>
        <p:grpSpPr bwMode="auto">
          <a:xfrm>
            <a:off x="1724025" y="1032556"/>
            <a:ext cx="3762375" cy="3041649"/>
            <a:chOff x="2102" y="767"/>
            <a:chExt cx="2370" cy="1916"/>
          </a:xfrm>
        </p:grpSpPr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3448" y="767"/>
              <a:ext cx="1024" cy="849"/>
            </a:xfrm>
            <a:custGeom>
              <a:avLst/>
              <a:gdLst>
                <a:gd name="connsiteX0" fmla="*/ 2113 w 10018"/>
                <a:gd name="connsiteY0" fmla="*/ 647 h 10082"/>
                <a:gd name="connsiteX1" fmla="*/ 372 w 10018"/>
                <a:gd name="connsiteY1" fmla="*/ 5419 h 10082"/>
                <a:gd name="connsiteX2" fmla="*/ 4356 w 10018"/>
                <a:gd name="connsiteY2" fmla="*/ 9607 h 10082"/>
                <a:gd name="connsiteX3" fmla="*/ 8667 w 10018"/>
                <a:gd name="connsiteY3" fmla="*/ 8272 h 10082"/>
                <a:gd name="connsiteX4" fmla="*/ 9579 w 10018"/>
                <a:gd name="connsiteY4" fmla="*/ 2589 h 10082"/>
                <a:gd name="connsiteX5" fmla="*/ 6032 w 10018"/>
                <a:gd name="connsiteY5" fmla="*/ 1523 h 10082"/>
                <a:gd name="connsiteX6" fmla="*/ 2113 w 10018"/>
                <a:gd name="connsiteY6" fmla="*/ 647 h 10082"/>
                <a:gd name="connsiteX0" fmla="*/ 2113 w 10004"/>
                <a:gd name="connsiteY0" fmla="*/ 647 h 9996"/>
                <a:gd name="connsiteX1" fmla="*/ 372 w 10004"/>
                <a:gd name="connsiteY1" fmla="*/ 5419 h 9996"/>
                <a:gd name="connsiteX2" fmla="*/ 4356 w 10004"/>
                <a:gd name="connsiteY2" fmla="*/ 9607 h 9996"/>
                <a:gd name="connsiteX3" fmla="*/ 8583 w 10004"/>
                <a:gd name="connsiteY3" fmla="*/ 7754 h 9996"/>
                <a:gd name="connsiteX4" fmla="*/ 9579 w 10004"/>
                <a:gd name="connsiteY4" fmla="*/ 2589 h 9996"/>
                <a:gd name="connsiteX5" fmla="*/ 6032 w 10004"/>
                <a:gd name="connsiteY5" fmla="*/ 1523 h 9996"/>
                <a:gd name="connsiteX6" fmla="*/ 2113 w 10004"/>
                <a:gd name="connsiteY6" fmla="*/ 647 h 9996"/>
                <a:gd name="connsiteX0" fmla="*/ 2112 w 10014"/>
                <a:gd name="connsiteY0" fmla="*/ 647 h 10035"/>
                <a:gd name="connsiteX1" fmla="*/ 372 w 10014"/>
                <a:gd name="connsiteY1" fmla="*/ 5421 h 10035"/>
                <a:gd name="connsiteX2" fmla="*/ 4354 w 10014"/>
                <a:gd name="connsiteY2" fmla="*/ 9611 h 10035"/>
                <a:gd name="connsiteX3" fmla="*/ 8664 w 10014"/>
                <a:gd name="connsiteY3" fmla="*/ 7964 h 10035"/>
                <a:gd name="connsiteX4" fmla="*/ 9575 w 10014"/>
                <a:gd name="connsiteY4" fmla="*/ 2590 h 10035"/>
                <a:gd name="connsiteX5" fmla="*/ 6030 w 10014"/>
                <a:gd name="connsiteY5" fmla="*/ 1524 h 10035"/>
                <a:gd name="connsiteX6" fmla="*/ 2112 w 10014"/>
                <a:gd name="connsiteY6" fmla="*/ 647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4" h="10035">
                  <a:moveTo>
                    <a:pt x="2112" y="647"/>
                  </a:moveTo>
                  <a:cubicBezTo>
                    <a:pt x="1174" y="1295"/>
                    <a:pt x="0" y="3923"/>
                    <a:pt x="372" y="5421"/>
                  </a:cubicBezTo>
                  <a:cubicBezTo>
                    <a:pt x="745" y="6919"/>
                    <a:pt x="2972" y="9187"/>
                    <a:pt x="4354" y="9611"/>
                  </a:cubicBezTo>
                  <a:cubicBezTo>
                    <a:pt x="5736" y="10035"/>
                    <a:pt x="7798" y="9132"/>
                    <a:pt x="8664" y="7964"/>
                  </a:cubicBezTo>
                  <a:cubicBezTo>
                    <a:pt x="9529" y="6796"/>
                    <a:pt x="10014" y="3663"/>
                    <a:pt x="9575" y="2590"/>
                  </a:cubicBezTo>
                  <a:cubicBezTo>
                    <a:pt x="9136" y="1517"/>
                    <a:pt x="7276" y="1841"/>
                    <a:pt x="6030" y="1524"/>
                  </a:cubicBezTo>
                  <a:cubicBezTo>
                    <a:pt x="4783" y="1206"/>
                    <a:pt x="3052" y="0"/>
                    <a:pt x="2112" y="647"/>
                  </a:cubicBezTo>
                  <a:close/>
                </a:path>
              </a:pathLst>
            </a:custGeom>
            <a:solidFill>
              <a:srgbClr val="FF9933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2893" y="2433"/>
              <a:ext cx="2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7" name="AutoShape 39"/>
            <p:cNvSpPr>
              <a:spLocks noChangeArrowheads="1"/>
            </p:cNvSpPr>
            <p:nvPr/>
          </p:nvSpPr>
          <p:spPr bwMode="auto">
            <a:xfrm rot="14172630">
              <a:off x="2831" y="800"/>
              <a:ext cx="881" cy="1634"/>
            </a:xfrm>
            <a:prstGeom prst="can">
              <a:avLst>
                <a:gd name="adj" fmla="val 8386"/>
              </a:avLst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102" y="1666"/>
              <a:ext cx="1138" cy="801"/>
            </a:xfrm>
            <a:custGeom>
              <a:avLst/>
              <a:gdLst/>
              <a:ahLst/>
              <a:cxnLst>
                <a:cxn ang="0">
                  <a:pos x="248" y="51"/>
                </a:cxn>
                <a:cxn ang="0">
                  <a:pos x="44" y="423"/>
                </a:cxn>
                <a:cxn ang="0">
                  <a:pos x="511" y="750"/>
                </a:cxn>
                <a:cxn ang="0">
                  <a:pos x="930" y="629"/>
                </a:cxn>
                <a:cxn ang="0">
                  <a:pos x="1125" y="202"/>
                </a:cxn>
                <a:cxn ang="0">
                  <a:pos x="708" y="119"/>
                </a:cxn>
                <a:cxn ang="0">
                  <a:pos x="248" y="51"/>
                </a:cxn>
              </a:cxnLst>
              <a:rect l="0" t="0" r="r" b="b"/>
              <a:pathLst>
                <a:path w="1162" h="784">
                  <a:moveTo>
                    <a:pt x="248" y="51"/>
                  </a:moveTo>
                  <a:cubicBezTo>
                    <a:pt x="138" y="101"/>
                    <a:pt x="0" y="306"/>
                    <a:pt x="44" y="423"/>
                  </a:cubicBezTo>
                  <a:cubicBezTo>
                    <a:pt x="87" y="540"/>
                    <a:pt x="363" y="716"/>
                    <a:pt x="511" y="750"/>
                  </a:cubicBezTo>
                  <a:cubicBezTo>
                    <a:pt x="659" y="784"/>
                    <a:pt x="828" y="720"/>
                    <a:pt x="930" y="629"/>
                  </a:cubicBezTo>
                  <a:cubicBezTo>
                    <a:pt x="1032" y="538"/>
                    <a:pt x="1162" y="287"/>
                    <a:pt x="1125" y="202"/>
                  </a:cubicBezTo>
                  <a:cubicBezTo>
                    <a:pt x="1088" y="117"/>
                    <a:pt x="855" y="144"/>
                    <a:pt x="708" y="119"/>
                  </a:cubicBezTo>
                  <a:cubicBezTo>
                    <a:pt x="562" y="94"/>
                    <a:pt x="358" y="0"/>
                    <a:pt x="248" y="51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2240" y="1876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 flipH="1">
              <a:off x="3171" y="1219"/>
              <a:ext cx="329" cy="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3524" y="1007"/>
              <a:ext cx="3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42" name="Line 61"/>
            <p:cNvSpPr>
              <a:spLocks noChangeShapeType="1"/>
            </p:cNvSpPr>
            <p:nvPr/>
          </p:nvSpPr>
          <p:spPr bwMode="auto">
            <a:xfrm flipV="1">
              <a:off x="3190" y="1043"/>
              <a:ext cx="1221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 flipV="1">
              <a:off x="2306" y="816"/>
              <a:ext cx="1375" cy="92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64"/>
            <p:cNvSpPr>
              <a:spLocks noChangeShapeType="1"/>
            </p:cNvSpPr>
            <p:nvPr/>
          </p:nvSpPr>
          <p:spPr bwMode="auto">
            <a:xfrm flipV="1">
              <a:off x="2988" y="1485"/>
              <a:ext cx="1280" cy="84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1365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WG Eigenvalue Problem (cont.)</a:t>
            </a:r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923924" y="1182688"/>
            <a:ext cx="21240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Assume </a:t>
            </a:r>
            <a:r>
              <a:rPr lang="en-US" sz="2400" dirty="0" err="1">
                <a:solidFill>
                  <a:schemeClr val="hlink"/>
                </a:solidFill>
                <a:sym typeface="Symbol" pitchFamily="18" charset="2"/>
              </a:rPr>
              <a:t>TE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1681163" y="1900238"/>
            <a:ext cx="633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Let</a:t>
            </a:r>
          </a:p>
        </p:txBody>
      </p:sp>
      <p:graphicFrame>
        <p:nvGraphicFramePr>
          <p:cNvPr id="621568" name="Object 1024"/>
          <p:cNvGraphicFramePr>
            <a:graphicFrameLocks noChangeAspect="1"/>
          </p:cNvGraphicFramePr>
          <p:nvPr/>
        </p:nvGraphicFramePr>
        <p:xfrm>
          <a:off x="2463800" y="1811338"/>
          <a:ext cx="3022600" cy="1216025"/>
        </p:xfrm>
        <a:graphic>
          <a:graphicData uri="http://schemas.openxmlformats.org/presentationml/2006/ole">
            <p:oleObj spid="_x0000_s621568" name="Equation" r:id="rId4" imgW="1231560" imgH="495000" progId="Equation.DSMT4">
              <p:embed/>
            </p:oleObj>
          </a:graphicData>
        </a:graphic>
      </p:graphicFrame>
      <p:sp>
        <p:nvSpPr>
          <p:cNvPr id="545805" name="Text Box 13"/>
          <p:cNvSpPr txBox="1">
            <a:spLocks noChangeArrowheads="1"/>
          </p:cNvSpPr>
          <p:nvPr/>
        </p:nvSpPr>
        <p:spPr bwMode="auto">
          <a:xfrm>
            <a:off x="2041299" y="3176859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Then</a:t>
            </a:r>
          </a:p>
        </p:txBody>
      </p:sp>
      <p:graphicFrame>
        <p:nvGraphicFramePr>
          <p:cNvPr id="621569" name="Object 1025"/>
          <p:cNvGraphicFramePr>
            <a:graphicFrameLocks noChangeAspect="1"/>
          </p:cNvGraphicFramePr>
          <p:nvPr/>
        </p:nvGraphicFramePr>
        <p:xfrm>
          <a:off x="2815772" y="3817459"/>
          <a:ext cx="2997200" cy="1433083"/>
        </p:xfrm>
        <a:graphic>
          <a:graphicData uri="http://schemas.openxmlformats.org/presentationml/2006/ole">
            <p:oleObj spid="_x0000_s621569" name="Equation" r:id="rId5" imgW="1434960" imgH="685800" progId="Equation.DSMT4">
              <p:embed/>
            </p:oleObj>
          </a:graphicData>
        </a:graphic>
      </p:graphicFrame>
      <p:sp>
        <p:nvSpPr>
          <p:cNvPr id="545808" name="Text Box 16"/>
          <p:cNvSpPr txBox="1">
            <a:spLocks noChangeArrowheads="1"/>
          </p:cNvSpPr>
          <p:nvPr/>
        </p:nvSpPr>
        <p:spPr bwMode="auto">
          <a:xfrm>
            <a:off x="6514874" y="3869644"/>
            <a:ext cx="2308225" cy="120032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Note: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endParaRPr lang="en-US" dirty="0" smtClean="0">
              <a:solidFill>
                <a:schemeClr val="bg2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The B.C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. follows from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Ampere’s law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(proof on next slide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).</a:t>
            </a:r>
            <a:endParaRPr lang="en-US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545810" name="Text Box 18"/>
          <p:cNvSpPr txBox="1">
            <a:spLocks noChangeArrowheads="1"/>
          </p:cNvSpPr>
          <p:nvPr/>
        </p:nvSpPr>
        <p:spPr bwMode="auto">
          <a:xfrm>
            <a:off x="1195388" y="5548768"/>
            <a:ext cx="71024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Once again: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is independent of frequency and permittivity </a:t>
            </a:r>
            <a:endParaRPr lang="en-US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from the form of the eigenvalue problem).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2093685" y="6056225"/>
            <a:ext cx="4470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2"/>
                </a:solidFill>
                <a:sym typeface="Symbol" pitchFamily="18" charset="2"/>
              </a:rPr>
              <a:t>Note</a:t>
            </a:r>
            <a:r>
              <a:rPr lang="en-US" sz="2000" b="1" dirty="0" smtClean="0">
                <a:solidFill>
                  <a:schemeClr val="bg2"/>
                </a:solidFill>
                <a:sym typeface="Symbol" pitchFamily="18" charset="2"/>
              </a:rPr>
              <a:t>: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 We also have </a:t>
            </a:r>
            <a:r>
              <a:rPr lang="en-US" sz="2400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4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0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on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PEC.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622592" name="Object 0"/>
          <p:cNvGraphicFramePr>
            <a:graphicFrameLocks noChangeAspect="1"/>
          </p:cNvGraphicFramePr>
          <p:nvPr/>
        </p:nvGraphicFramePr>
        <p:xfrm>
          <a:off x="3313113" y="3519488"/>
          <a:ext cx="2346325" cy="2098675"/>
        </p:xfrm>
        <a:graphic>
          <a:graphicData uri="http://schemas.openxmlformats.org/presentationml/2006/ole">
            <p:oleObj spid="_x0000_s622592" name="Equation" r:id="rId4" imgW="965160" imgH="863280" progId="Equation.DSMT4">
              <p:embed/>
            </p:oleObj>
          </a:graphicData>
        </a:graphic>
      </p:graphicFrame>
      <p:sp>
        <p:nvSpPr>
          <p:cNvPr id="546868" name="AutoShape 52"/>
          <p:cNvSpPr>
            <a:spLocks/>
          </p:cNvSpPr>
          <p:nvPr/>
        </p:nvSpPr>
        <p:spPr bwMode="auto">
          <a:xfrm>
            <a:off x="5868988" y="3648075"/>
            <a:ext cx="365125" cy="2022475"/>
          </a:xfrm>
          <a:prstGeom prst="rightBrace">
            <a:avLst>
              <a:gd name="adj1" fmla="val 46159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2593" name="Object 1"/>
          <p:cNvGraphicFramePr>
            <a:graphicFrameLocks noChangeAspect="1"/>
          </p:cNvGraphicFramePr>
          <p:nvPr/>
        </p:nvGraphicFramePr>
        <p:xfrm>
          <a:off x="6608763" y="4064000"/>
          <a:ext cx="1441450" cy="1016000"/>
        </p:xfrm>
        <a:graphic>
          <a:graphicData uri="http://schemas.openxmlformats.org/presentationml/2006/ole">
            <p:oleObj spid="_x0000_s622593" name="Equation" r:id="rId5" imgW="558720" imgH="393480" progId="Equation.DSMT4">
              <p:embed/>
            </p:oleObj>
          </a:graphicData>
        </a:graphic>
      </p:graphicFrame>
      <p:sp>
        <p:nvSpPr>
          <p:cNvPr id="546870" name="Text Box 54"/>
          <p:cNvSpPr txBox="1">
            <a:spLocks noChangeArrowheads="1"/>
          </p:cNvSpPr>
          <p:nvPr/>
        </p:nvSpPr>
        <p:spPr bwMode="auto">
          <a:xfrm>
            <a:off x="1895475" y="3660775"/>
            <a:ext cx="922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sp>
        <p:nvSpPr>
          <p:cNvPr id="546871" name="Line 55"/>
          <p:cNvSpPr>
            <a:spLocks noChangeShapeType="1"/>
          </p:cNvSpPr>
          <p:nvPr/>
        </p:nvSpPr>
        <p:spPr bwMode="auto">
          <a:xfrm flipV="1">
            <a:off x="3575050" y="3573463"/>
            <a:ext cx="317500" cy="4445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6872" name="Line 56"/>
          <p:cNvSpPr>
            <a:spLocks noChangeShapeType="1"/>
          </p:cNvSpPr>
          <p:nvPr/>
        </p:nvSpPr>
        <p:spPr bwMode="auto">
          <a:xfrm flipV="1">
            <a:off x="3562350" y="4678363"/>
            <a:ext cx="406400" cy="419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6873" name="Text Box 57"/>
          <p:cNvSpPr txBox="1">
            <a:spLocks noChangeArrowheads="1"/>
          </p:cNvSpPr>
          <p:nvPr/>
        </p:nvSpPr>
        <p:spPr bwMode="auto">
          <a:xfrm>
            <a:off x="1365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WG Eigenvalue Problem (cont.)</a:t>
            </a:r>
          </a:p>
        </p:txBody>
      </p:sp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2165350" y="1727200"/>
            <a:ext cx="820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PEC</a:t>
            </a:r>
          </a:p>
        </p:txBody>
      </p:sp>
      <p:graphicFrame>
        <p:nvGraphicFramePr>
          <p:cNvPr id="622594" name="Object 2"/>
          <p:cNvGraphicFramePr>
            <a:graphicFrameLocks noChangeAspect="1"/>
          </p:cNvGraphicFramePr>
          <p:nvPr/>
        </p:nvGraphicFramePr>
        <p:xfrm>
          <a:off x="3644900" y="2343150"/>
          <a:ext cx="1419225" cy="457200"/>
        </p:xfrm>
        <a:graphic>
          <a:graphicData uri="http://schemas.openxmlformats.org/presentationml/2006/ole">
            <p:oleObj spid="_x0000_s622594" name="Equation" r:id="rId6" imgW="749160" imgH="241200" progId="Equation.DSMT4">
              <p:embed/>
            </p:oleObj>
          </a:graphicData>
        </a:graphic>
      </p:graphicFrame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6958013" y="1611313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x</a:t>
            </a:r>
          </a:p>
        </p:txBody>
      </p:sp>
      <p:sp>
        <p:nvSpPr>
          <p:cNvPr id="546861" name="Rectangle 45" descr="Wide upward diagonal"/>
          <p:cNvSpPr>
            <a:spLocks noChangeArrowheads="1"/>
          </p:cNvSpPr>
          <p:nvPr/>
        </p:nvSpPr>
        <p:spPr bwMode="auto">
          <a:xfrm>
            <a:off x="3090863" y="1862138"/>
            <a:ext cx="2474912" cy="158750"/>
          </a:xfrm>
          <a:prstGeom prst="rect">
            <a:avLst/>
          </a:prstGeom>
          <a:pattFill prst="wdUpDiag">
            <a:fgClr>
              <a:srgbClr val="FF9933"/>
            </a:fgClr>
            <a:bgClr>
              <a:schemeClr val="tx1"/>
            </a:bgClr>
          </a:patt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862" name="Line 46"/>
          <p:cNvSpPr>
            <a:spLocks noChangeShapeType="1"/>
          </p:cNvSpPr>
          <p:nvPr/>
        </p:nvSpPr>
        <p:spPr bwMode="auto">
          <a:xfrm>
            <a:off x="3114675" y="1852613"/>
            <a:ext cx="2449513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6863" name="Line 47"/>
          <p:cNvSpPr>
            <a:spLocks noChangeShapeType="1"/>
          </p:cNvSpPr>
          <p:nvPr/>
        </p:nvSpPr>
        <p:spPr bwMode="auto">
          <a:xfrm flipV="1">
            <a:off x="4087813" y="1106488"/>
            <a:ext cx="0" cy="64611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lg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22595" name="Object 3"/>
          <p:cNvGraphicFramePr>
            <a:graphicFrameLocks noChangeAspect="1"/>
          </p:cNvGraphicFramePr>
          <p:nvPr/>
        </p:nvGraphicFramePr>
        <p:xfrm>
          <a:off x="4265613" y="1023938"/>
          <a:ext cx="854075" cy="520700"/>
        </p:xfrm>
        <a:graphic>
          <a:graphicData uri="http://schemas.openxmlformats.org/presentationml/2006/ole">
            <p:oleObj spid="_x0000_s622595" name="Equation" r:id="rId7" imgW="355320" imgH="215640" progId="Equation.DSMT4">
              <p:embed/>
            </p:oleObj>
          </a:graphicData>
        </a:graphic>
      </p:graphicFrame>
      <p:sp>
        <p:nvSpPr>
          <p:cNvPr id="546865" name="Line 49"/>
          <p:cNvSpPr>
            <a:spLocks noChangeShapeType="1"/>
          </p:cNvSpPr>
          <p:nvPr/>
        </p:nvSpPr>
        <p:spPr bwMode="auto">
          <a:xfrm>
            <a:off x="5721350" y="1812925"/>
            <a:ext cx="11334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6874" name="Text Box 58"/>
          <p:cNvSpPr txBox="1">
            <a:spLocks noChangeArrowheads="1"/>
          </p:cNvSpPr>
          <p:nvPr/>
        </p:nvSpPr>
        <p:spPr bwMode="auto">
          <a:xfrm>
            <a:off x="5368925" y="1141413"/>
            <a:ext cx="2051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(local coordinates)</a:t>
            </a:r>
          </a:p>
        </p:txBody>
      </p:sp>
      <p:graphicFrame>
        <p:nvGraphicFramePr>
          <p:cNvPr id="622596" name="Object 4"/>
          <p:cNvGraphicFramePr>
            <a:graphicFrameLocks noChangeAspect="1"/>
          </p:cNvGraphicFramePr>
          <p:nvPr/>
        </p:nvGraphicFramePr>
        <p:xfrm>
          <a:off x="727075" y="2819400"/>
          <a:ext cx="2238375" cy="522288"/>
        </p:xfrm>
        <a:graphic>
          <a:graphicData uri="http://schemas.openxmlformats.org/presentationml/2006/ole">
            <p:oleObj spid="_x0000_s622596" name="Equation" r:id="rId8" imgW="977760" imgH="22860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1104900" y="0"/>
            <a:ext cx="6807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Properties for </a:t>
            </a:r>
            <a:r>
              <a:rPr lang="en-US" sz="40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547857" name="Text Box 17"/>
          <p:cNvSpPr txBox="1">
            <a:spLocks noChangeArrowheads="1"/>
          </p:cNvSpPr>
          <p:nvPr/>
        </p:nvSpPr>
        <p:spPr bwMode="auto">
          <a:xfrm>
            <a:off x="920750" y="2124075"/>
            <a:ext cx="7693025" cy="2225675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1775" indent="-231775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The value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is always real, even if the waveguide is filled with a lossy material.</a:t>
            </a:r>
          </a:p>
          <a:p>
            <a:pPr marL="231775" indent="-231775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The value of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does not depend on the frequency or the material inside the waveguide.</a:t>
            </a:r>
          </a:p>
          <a:p>
            <a:pPr marL="231775" indent="-231775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The value of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only depends on the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geometrical shape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of the waveguide cross section.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594485" y="0"/>
            <a:ext cx="611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“Real” Theorem for Field</a:t>
            </a:r>
          </a:p>
        </p:txBody>
      </p:sp>
      <p:graphicFrame>
        <p:nvGraphicFramePr>
          <p:cNvPr id="606212" name="Object 4"/>
          <p:cNvGraphicFramePr>
            <a:graphicFrameLocks noChangeAspect="1"/>
          </p:cNvGraphicFramePr>
          <p:nvPr/>
        </p:nvGraphicFramePr>
        <p:xfrm>
          <a:off x="2120900" y="2081213"/>
          <a:ext cx="3581400" cy="614362"/>
        </p:xfrm>
        <a:graphic>
          <a:graphicData uri="http://schemas.openxmlformats.org/presentationml/2006/ole">
            <p:oleObj spid="_x0000_s606212" name="Equation" r:id="rId4" imgW="1333440" imgH="228600" progId="Equation.DSMT4">
              <p:embed/>
            </p:oleObj>
          </a:graphicData>
        </a:graphic>
      </p:graphicFrame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938213" y="3117850"/>
            <a:ext cx="7693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x,y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is a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real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function, and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is a complex constant.</a:t>
            </a:r>
          </a:p>
        </p:txBody>
      </p:sp>
      <p:sp>
        <p:nvSpPr>
          <p:cNvPr id="606221" name="Text Box 13"/>
          <p:cNvSpPr txBox="1">
            <a:spLocks noChangeArrowheads="1"/>
          </p:cNvSpPr>
          <p:nvPr/>
        </p:nvSpPr>
        <p:spPr bwMode="auto">
          <a:xfrm>
            <a:off x="6046788" y="2105025"/>
            <a:ext cx="2370137" cy="6413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(This is valid even if the medium is lossy.)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2708" y="4064000"/>
            <a:ext cx="7680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We assume that the waveguide shape is such that it does not support degenerate modes (more than one mode with the same value of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, and hence the same value of wavenumber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).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2124" y="1169988"/>
            <a:ext cx="21494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Assume </a:t>
            </a:r>
            <a:r>
              <a:rPr lang="en-US" sz="2400" dirty="0" err="1">
                <a:solidFill>
                  <a:schemeClr val="hlink"/>
                </a:solidFill>
                <a:sym typeface="Symbol" pitchFamily="18" charset="2"/>
              </a:rPr>
              <a:t>TM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55245" y="1231900"/>
            <a:ext cx="500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 A similar result holds for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dirty="0" smtClean="0">
                <a:solidFill>
                  <a:schemeClr val="bg2"/>
                </a:solidFill>
              </a:rPr>
              <a:t> of a </a:t>
            </a:r>
            <a:r>
              <a:rPr lang="en-US" dirty="0" err="1" smtClean="0">
                <a:solidFill>
                  <a:schemeClr val="bg2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mode.)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140200" y="5105400"/>
            <a:ext cx="279400" cy="4445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5727700"/>
            <a:ext cx="821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The shape of the waveguide field corresponding to a particular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 is unique.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472565" y="0"/>
            <a:ext cx="611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“Real” Theorem for Field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758825" y="1419225"/>
            <a:ext cx="10699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 dirty="0">
                <a:solidFill>
                  <a:schemeClr val="bg1"/>
                </a:solidFill>
                <a:sym typeface="Symbol" pitchFamily="18" charset="2"/>
              </a:rPr>
              <a:t>Proof</a:t>
            </a:r>
          </a:p>
        </p:txBody>
      </p:sp>
      <p:graphicFrame>
        <p:nvGraphicFramePr>
          <p:cNvPr id="606214" name="Object 6"/>
          <p:cNvGraphicFramePr>
            <a:graphicFrameLocks noChangeAspect="1"/>
          </p:cNvGraphicFramePr>
          <p:nvPr/>
        </p:nvGraphicFramePr>
        <p:xfrm>
          <a:off x="2224088" y="1976438"/>
          <a:ext cx="2293937" cy="495300"/>
        </p:xfrm>
        <a:graphic>
          <a:graphicData uri="http://schemas.openxmlformats.org/presentationml/2006/ole">
            <p:oleObj spid="_x0000_s687107" name="Equation" r:id="rId4" imgW="1117440" imgH="241200" progId="Equation.DSMT4">
              <p:embed/>
            </p:oleObj>
          </a:graphicData>
        </a:graphic>
      </p:graphicFrame>
      <p:graphicFrame>
        <p:nvGraphicFramePr>
          <p:cNvPr id="606215" name="Object 7"/>
          <p:cNvGraphicFramePr>
            <a:graphicFrameLocks noChangeAspect="1"/>
          </p:cNvGraphicFramePr>
          <p:nvPr/>
        </p:nvGraphicFramePr>
        <p:xfrm>
          <a:off x="2746375" y="3130550"/>
          <a:ext cx="3217863" cy="546100"/>
        </p:xfrm>
        <a:graphic>
          <a:graphicData uri="http://schemas.openxmlformats.org/presentationml/2006/ole">
            <p:oleObj spid="_x0000_s687108" name="Equation" r:id="rId5" imgW="1422360" imgH="241200" progId="Equation.DSMT4">
              <p:embed/>
            </p:oleObj>
          </a:graphicData>
        </a:graphic>
      </p:graphicFrame>
      <p:sp>
        <p:nvSpPr>
          <p:cNvPr id="606216" name="Text Box 8"/>
          <p:cNvSpPr txBox="1">
            <a:spLocks noChangeArrowheads="1"/>
          </p:cNvSpPr>
          <p:nvPr/>
        </p:nvSpPr>
        <p:spPr bwMode="auto">
          <a:xfrm>
            <a:off x="1946503" y="4304847"/>
            <a:ext cx="931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06217" name="Object 9"/>
          <p:cNvGraphicFramePr>
            <a:graphicFrameLocks noChangeAspect="1"/>
          </p:cNvGraphicFramePr>
          <p:nvPr/>
        </p:nvGraphicFramePr>
        <p:xfrm>
          <a:off x="2733675" y="4805363"/>
          <a:ext cx="3124200" cy="515937"/>
        </p:xfrm>
        <a:graphic>
          <a:graphicData uri="http://schemas.openxmlformats.org/presentationml/2006/ole">
            <p:oleObj spid="_x0000_s687109" name="Equation" r:id="rId6" imgW="1460160" imgH="241200" progId="Equation.DSMT4">
              <p:embed/>
            </p:oleObj>
          </a:graphicData>
        </a:graphic>
      </p:graphicFrame>
      <p:sp>
        <p:nvSpPr>
          <p:cNvPr id="606218" name="Text Box 10"/>
          <p:cNvSpPr txBox="1">
            <a:spLocks noChangeArrowheads="1"/>
          </p:cNvSpPr>
          <p:nvPr/>
        </p:nvSpPr>
        <p:spPr bwMode="auto">
          <a:xfrm>
            <a:off x="1360488" y="3178175"/>
            <a:ext cx="1249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Note that</a:t>
            </a:r>
          </a:p>
        </p:txBody>
      </p:sp>
      <p:graphicFrame>
        <p:nvGraphicFramePr>
          <p:cNvPr id="606220" name="Object 12"/>
          <p:cNvGraphicFramePr>
            <a:graphicFrameLocks noChangeAspect="1"/>
          </p:cNvGraphicFramePr>
          <p:nvPr/>
        </p:nvGraphicFramePr>
        <p:xfrm>
          <a:off x="3433537" y="5811838"/>
          <a:ext cx="1870075" cy="425450"/>
        </p:xfrm>
        <a:graphic>
          <a:graphicData uri="http://schemas.openxmlformats.org/presentationml/2006/ole">
            <p:oleObj spid="_x0000_s687110" name="Equation" r:id="rId7" imgW="100296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72349" y="2042236"/>
            <a:ext cx="340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Take the real part of both sides.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41619" y="5495965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6" name="Text Box 10"/>
          <p:cNvSpPr txBox="1">
            <a:spLocks noChangeArrowheads="1"/>
          </p:cNvSpPr>
          <p:nvPr/>
        </p:nvSpPr>
        <p:spPr bwMode="auto">
          <a:xfrm>
            <a:off x="781050" y="2333625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Similarly,</a:t>
            </a:r>
          </a:p>
        </p:txBody>
      </p:sp>
      <p:graphicFrame>
        <p:nvGraphicFramePr>
          <p:cNvPr id="572427" name="Object 11"/>
          <p:cNvGraphicFramePr>
            <a:graphicFrameLocks noChangeAspect="1"/>
          </p:cNvGraphicFramePr>
          <p:nvPr/>
        </p:nvGraphicFramePr>
        <p:xfrm>
          <a:off x="2093913" y="2820988"/>
          <a:ext cx="3098800" cy="482600"/>
        </p:xfrm>
        <a:graphic>
          <a:graphicData uri="http://schemas.openxmlformats.org/presentationml/2006/ole">
            <p:oleObj spid="_x0000_s572427" name="Equation" r:id="rId4" imgW="1549080" imgH="241200" progId="Equation.DSMT4">
              <p:embed/>
            </p:oleObj>
          </a:graphicData>
        </a:graphic>
      </p:graphicFrame>
      <p:graphicFrame>
        <p:nvGraphicFramePr>
          <p:cNvPr id="572431" name="Object 15"/>
          <p:cNvGraphicFramePr>
            <a:graphicFrameLocks noChangeAspect="1"/>
          </p:cNvGraphicFramePr>
          <p:nvPr/>
        </p:nvGraphicFramePr>
        <p:xfrm>
          <a:off x="2141538" y="3451225"/>
          <a:ext cx="2071687" cy="449263"/>
        </p:xfrm>
        <a:graphic>
          <a:graphicData uri="http://schemas.openxmlformats.org/presentationml/2006/ole">
            <p:oleObj spid="_x0000_s572431" name="Equation" r:id="rId5" imgW="1054080" imgH="228600" progId="Equation.DSMT4">
              <p:embed/>
            </p:oleObj>
          </a:graphicData>
        </a:graphic>
      </p:graphicFrame>
      <p:graphicFrame>
        <p:nvGraphicFramePr>
          <p:cNvPr id="572432" name="Object 16"/>
          <p:cNvGraphicFramePr>
            <a:graphicFrameLocks noChangeAspect="1"/>
          </p:cNvGraphicFramePr>
          <p:nvPr/>
        </p:nvGraphicFramePr>
        <p:xfrm>
          <a:off x="1839913" y="1127125"/>
          <a:ext cx="3340100" cy="515938"/>
        </p:xfrm>
        <a:graphic>
          <a:graphicData uri="http://schemas.openxmlformats.org/presentationml/2006/ole">
            <p:oleObj spid="_x0000_s572432" name="Equation" r:id="rId6" imgW="1562040" imgH="241200" progId="Equation.DSMT4">
              <p:embed/>
            </p:oleObj>
          </a:graphicData>
        </a:graphic>
      </p:graphicFrame>
      <p:graphicFrame>
        <p:nvGraphicFramePr>
          <p:cNvPr id="572433" name="Object 17"/>
          <p:cNvGraphicFramePr>
            <a:graphicFrameLocks noChangeAspect="1"/>
          </p:cNvGraphicFramePr>
          <p:nvPr/>
        </p:nvGraphicFramePr>
        <p:xfrm>
          <a:off x="2360613" y="1709738"/>
          <a:ext cx="1963737" cy="425450"/>
        </p:xfrm>
        <a:graphic>
          <a:graphicData uri="http://schemas.openxmlformats.org/presentationml/2006/ole">
            <p:oleObj spid="_x0000_s572433" name="Equation" r:id="rId7" imgW="1054080" imgH="228600" progId="Equation.DSMT4">
              <p:embed/>
            </p:oleObj>
          </a:graphicData>
        </a:graphic>
      </p:graphicFrame>
      <p:sp>
        <p:nvSpPr>
          <p:cNvPr id="572434" name="Text Box 18"/>
          <p:cNvSpPr txBox="1">
            <a:spLocks noChangeArrowheads="1"/>
          </p:cNvSpPr>
          <p:nvPr/>
        </p:nvSpPr>
        <p:spPr bwMode="auto">
          <a:xfrm>
            <a:off x="373063" y="4122738"/>
            <a:ext cx="84756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The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solution of the eigenvalue problem for a given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eigenvalue is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unique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to within a multiplicative constant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(we assumed </a:t>
            </a:r>
            <a:r>
              <a:rPr lang="en-US" sz="2000" dirty="0" err="1" smtClean="0">
                <a:solidFill>
                  <a:schemeClr val="bg2"/>
                </a:solidFill>
                <a:sym typeface="Symbol" pitchFamily="18" charset="2"/>
              </a:rPr>
              <a:t>nondegenerate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 modes).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572435" name="Text Box 19"/>
          <p:cNvSpPr txBox="1">
            <a:spLocks noChangeArrowheads="1"/>
          </p:cNvSpPr>
          <p:nvPr/>
        </p:nvSpPr>
        <p:spPr bwMode="auto">
          <a:xfrm>
            <a:off x="1150938" y="5426302"/>
            <a:ext cx="1017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572436" name="Object 20"/>
          <p:cNvGraphicFramePr>
            <a:graphicFrameLocks noChangeAspect="1"/>
          </p:cNvGraphicFramePr>
          <p:nvPr/>
        </p:nvGraphicFramePr>
        <p:xfrm>
          <a:off x="2187575" y="5416550"/>
          <a:ext cx="3749675" cy="485775"/>
        </p:xfrm>
        <a:graphic>
          <a:graphicData uri="http://schemas.openxmlformats.org/presentationml/2006/ole">
            <p:oleObj spid="_x0000_s572436" name="Equation" r:id="rId8" imgW="1765080" imgH="228600" progId="Equation.DSMT4">
              <p:embed/>
            </p:oleObj>
          </a:graphicData>
        </a:graphic>
      </p:graphicFrame>
      <p:sp>
        <p:nvSpPr>
          <p:cNvPr id="572438" name="Text Box 22"/>
          <p:cNvSpPr txBox="1">
            <a:spLocks noChangeArrowheads="1"/>
          </p:cNvSpPr>
          <p:nvPr/>
        </p:nvSpPr>
        <p:spPr bwMode="auto">
          <a:xfrm>
            <a:off x="743585" y="0"/>
            <a:ext cx="7456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“Real” Theorem for Field (cont.)</a:t>
            </a:r>
          </a:p>
        </p:txBody>
      </p:sp>
      <p:sp>
        <p:nvSpPr>
          <p:cNvPr id="572439" name="Text Box 23"/>
          <p:cNvSpPr txBox="1">
            <a:spLocks noChangeArrowheads="1"/>
          </p:cNvSpPr>
          <p:nvPr/>
        </p:nvSpPr>
        <p:spPr bwMode="auto">
          <a:xfrm>
            <a:off x="3375025" y="6002338"/>
            <a:ext cx="1903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chemeClr val="bg2"/>
                </a:solidFill>
              </a:rPr>
              <a:t> real constant</a:t>
            </a:r>
          </a:p>
        </p:txBody>
      </p:sp>
      <p:graphicFrame>
        <p:nvGraphicFramePr>
          <p:cNvPr id="572437" name="Object 21"/>
          <p:cNvGraphicFramePr>
            <a:graphicFrameLocks noChangeAspect="1"/>
          </p:cNvGraphicFramePr>
          <p:nvPr/>
        </p:nvGraphicFramePr>
        <p:xfrm>
          <a:off x="5981700" y="1893888"/>
          <a:ext cx="2743200" cy="998537"/>
        </p:xfrm>
        <a:graphic>
          <a:graphicData uri="http://schemas.openxmlformats.org/presentationml/2006/ole">
            <p:oleObj spid="_x0000_s572437" name="Equation" r:id="rId9" imgW="1396800" imgH="507960" progId="Equation.DSMT4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5308600" y="1701800"/>
            <a:ext cx="520700" cy="266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219700" y="2552700"/>
            <a:ext cx="800100" cy="342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4219" y="3027680"/>
            <a:ext cx="2980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(same eigenvalue problem)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2506345" y="0"/>
            <a:ext cx="3798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Waveguides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825500" y="1624920"/>
            <a:ext cx="3651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Waveguide geometry: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3561" name="Text Box 57"/>
          <p:cNvSpPr txBox="1">
            <a:spLocks noChangeArrowheads="1"/>
          </p:cNvSpPr>
          <p:nvPr/>
        </p:nvSpPr>
        <p:spPr bwMode="auto">
          <a:xfrm>
            <a:off x="482600" y="4284663"/>
            <a:ext cx="175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Assumptions: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3562" name="Text Box 58"/>
          <p:cNvSpPr txBox="1">
            <a:spLocks noChangeArrowheads="1"/>
          </p:cNvSpPr>
          <p:nvPr/>
        </p:nvSpPr>
        <p:spPr bwMode="auto">
          <a:xfrm>
            <a:off x="1470025" y="4799013"/>
            <a:ext cx="6153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waveguide boundary is PEC</a:t>
            </a:r>
          </a:p>
          <a:p>
            <a:pPr marL="457200" indent="-457200" algn="l">
              <a:buFontTx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material inside is </a:t>
            </a:r>
            <a:r>
              <a:rPr lang="en-US" u="sng" dirty="0">
                <a:solidFill>
                  <a:schemeClr val="bg2"/>
                </a:solidFill>
              </a:rPr>
              <a:t>homogeneous</a:t>
            </a:r>
            <a:r>
              <a:rPr lang="en-US" dirty="0">
                <a:solidFill>
                  <a:schemeClr val="bg2"/>
                </a:solidFill>
              </a:rPr>
              <a:t> (it may be lossy)</a:t>
            </a:r>
          </a:p>
          <a:p>
            <a:pPr marL="457200" indent="-457200" algn="l">
              <a:buFontTx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A traveling wave exists in 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direction: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exp</a:t>
            </a: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-</a:t>
            </a:r>
            <a:r>
              <a:rPr lang="en-US" i="1" dirty="0" err="1">
                <a:solidFill>
                  <a:schemeClr val="bg2"/>
                </a:solidFill>
                <a:latin typeface="Times New Roman" pitchFamily="18" charset="0"/>
              </a:rPr>
              <a:t>jk</a:t>
            </a:r>
            <a:r>
              <a:rPr lang="en-US" i="1" baseline="-25000" dirty="0" err="1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).</a:t>
            </a:r>
          </a:p>
        </p:txBody>
      </p:sp>
      <p:grpSp>
        <p:nvGrpSpPr>
          <p:cNvPr id="533570" name="Group 66"/>
          <p:cNvGrpSpPr>
            <a:grpSpLocks/>
          </p:cNvGrpSpPr>
          <p:nvPr/>
        </p:nvGrpSpPr>
        <p:grpSpPr bwMode="auto">
          <a:xfrm>
            <a:off x="4238625" y="1217613"/>
            <a:ext cx="3762375" cy="3041649"/>
            <a:chOff x="2102" y="767"/>
            <a:chExt cx="2370" cy="1916"/>
          </a:xfrm>
        </p:grpSpPr>
        <p:sp>
          <p:nvSpPr>
            <p:cNvPr id="533544" name="Freeform 40"/>
            <p:cNvSpPr>
              <a:spLocks/>
            </p:cNvSpPr>
            <p:nvPr/>
          </p:nvSpPr>
          <p:spPr bwMode="auto">
            <a:xfrm>
              <a:off x="3448" y="767"/>
              <a:ext cx="1024" cy="849"/>
            </a:xfrm>
            <a:custGeom>
              <a:avLst/>
              <a:gdLst>
                <a:gd name="connsiteX0" fmla="*/ 2113 w 10018"/>
                <a:gd name="connsiteY0" fmla="*/ 647 h 10082"/>
                <a:gd name="connsiteX1" fmla="*/ 372 w 10018"/>
                <a:gd name="connsiteY1" fmla="*/ 5419 h 10082"/>
                <a:gd name="connsiteX2" fmla="*/ 4356 w 10018"/>
                <a:gd name="connsiteY2" fmla="*/ 9607 h 10082"/>
                <a:gd name="connsiteX3" fmla="*/ 8667 w 10018"/>
                <a:gd name="connsiteY3" fmla="*/ 8272 h 10082"/>
                <a:gd name="connsiteX4" fmla="*/ 9579 w 10018"/>
                <a:gd name="connsiteY4" fmla="*/ 2589 h 10082"/>
                <a:gd name="connsiteX5" fmla="*/ 6032 w 10018"/>
                <a:gd name="connsiteY5" fmla="*/ 1523 h 10082"/>
                <a:gd name="connsiteX6" fmla="*/ 2113 w 10018"/>
                <a:gd name="connsiteY6" fmla="*/ 647 h 10082"/>
                <a:gd name="connsiteX0" fmla="*/ 2113 w 10004"/>
                <a:gd name="connsiteY0" fmla="*/ 647 h 9996"/>
                <a:gd name="connsiteX1" fmla="*/ 372 w 10004"/>
                <a:gd name="connsiteY1" fmla="*/ 5419 h 9996"/>
                <a:gd name="connsiteX2" fmla="*/ 4356 w 10004"/>
                <a:gd name="connsiteY2" fmla="*/ 9607 h 9996"/>
                <a:gd name="connsiteX3" fmla="*/ 8583 w 10004"/>
                <a:gd name="connsiteY3" fmla="*/ 7754 h 9996"/>
                <a:gd name="connsiteX4" fmla="*/ 9579 w 10004"/>
                <a:gd name="connsiteY4" fmla="*/ 2589 h 9996"/>
                <a:gd name="connsiteX5" fmla="*/ 6032 w 10004"/>
                <a:gd name="connsiteY5" fmla="*/ 1523 h 9996"/>
                <a:gd name="connsiteX6" fmla="*/ 2113 w 10004"/>
                <a:gd name="connsiteY6" fmla="*/ 647 h 9996"/>
                <a:gd name="connsiteX0" fmla="*/ 2112 w 10014"/>
                <a:gd name="connsiteY0" fmla="*/ 647 h 10035"/>
                <a:gd name="connsiteX1" fmla="*/ 372 w 10014"/>
                <a:gd name="connsiteY1" fmla="*/ 5421 h 10035"/>
                <a:gd name="connsiteX2" fmla="*/ 4354 w 10014"/>
                <a:gd name="connsiteY2" fmla="*/ 9611 h 10035"/>
                <a:gd name="connsiteX3" fmla="*/ 8664 w 10014"/>
                <a:gd name="connsiteY3" fmla="*/ 7964 h 10035"/>
                <a:gd name="connsiteX4" fmla="*/ 9575 w 10014"/>
                <a:gd name="connsiteY4" fmla="*/ 2590 h 10035"/>
                <a:gd name="connsiteX5" fmla="*/ 6030 w 10014"/>
                <a:gd name="connsiteY5" fmla="*/ 1524 h 10035"/>
                <a:gd name="connsiteX6" fmla="*/ 2112 w 10014"/>
                <a:gd name="connsiteY6" fmla="*/ 647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4" h="10035">
                  <a:moveTo>
                    <a:pt x="2112" y="647"/>
                  </a:moveTo>
                  <a:cubicBezTo>
                    <a:pt x="1174" y="1295"/>
                    <a:pt x="0" y="3923"/>
                    <a:pt x="372" y="5421"/>
                  </a:cubicBezTo>
                  <a:cubicBezTo>
                    <a:pt x="745" y="6919"/>
                    <a:pt x="2972" y="9187"/>
                    <a:pt x="4354" y="9611"/>
                  </a:cubicBezTo>
                  <a:cubicBezTo>
                    <a:pt x="5736" y="10035"/>
                    <a:pt x="7798" y="9132"/>
                    <a:pt x="8664" y="7964"/>
                  </a:cubicBezTo>
                  <a:cubicBezTo>
                    <a:pt x="9529" y="6796"/>
                    <a:pt x="10014" y="3663"/>
                    <a:pt x="9575" y="2590"/>
                  </a:cubicBezTo>
                  <a:cubicBezTo>
                    <a:pt x="9136" y="1517"/>
                    <a:pt x="7276" y="1841"/>
                    <a:pt x="6030" y="1524"/>
                  </a:cubicBezTo>
                  <a:cubicBezTo>
                    <a:pt x="4783" y="1206"/>
                    <a:pt x="3052" y="0"/>
                    <a:pt x="2112" y="647"/>
                  </a:cubicBezTo>
                  <a:close/>
                </a:path>
              </a:pathLst>
            </a:custGeom>
            <a:solidFill>
              <a:srgbClr val="FF9933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33" name="Text Box 29"/>
            <p:cNvSpPr txBox="1">
              <a:spLocks noChangeArrowheads="1"/>
            </p:cNvSpPr>
            <p:nvPr/>
          </p:nvSpPr>
          <p:spPr bwMode="auto">
            <a:xfrm>
              <a:off x="2893" y="2433"/>
              <a:ext cx="2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33543" name="AutoShape 39"/>
            <p:cNvSpPr>
              <a:spLocks noChangeArrowheads="1"/>
            </p:cNvSpPr>
            <p:nvPr/>
          </p:nvSpPr>
          <p:spPr bwMode="auto">
            <a:xfrm rot="14172630">
              <a:off x="2831" y="800"/>
              <a:ext cx="881" cy="1634"/>
            </a:xfrm>
            <a:prstGeom prst="can">
              <a:avLst>
                <a:gd name="adj" fmla="val 8386"/>
              </a:avLst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39" name="Freeform 35"/>
            <p:cNvSpPr>
              <a:spLocks/>
            </p:cNvSpPr>
            <p:nvPr/>
          </p:nvSpPr>
          <p:spPr bwMode="auto">
            <a:xfrm>
              <a:off x="2102" y="1666"/>
              <a:ext cx="1138" cy="801"/>
            </a:xfrm>
            <a:custGeom>
              <a:avLst/>
              <a:gdLst/>
              <a:ahLst/>
              <a:cxnLst>
                <a:cxn ang="0">
                  <a:pos x="248" y="51"/>
                </a:cxn>
                <a:cxn ang="0">
                  <a:pos x="44" y="423"/>
                </a:cxn>
                <a:cxn ang="0">
                  <a:pos x="511" y="750"/>
                </a:cxn>
                <a:cxn ang="0">
                  <a:pos x="930" y="629"/>
                </a:cxn>
                <a:cxn ang="0">
                  <a:pos x="1125" y="202"/>
                </a:cxn>
                <a:cxn ang="0">
                  <a:pos x="708" y="119"/>
                </a:cxn>
                <a:cxn ang="0">
                  <a:pos x="248" y="51"/>
                </a:cxn>
              </a:cxnLst>
              <a:rect l="0" t="0" r="r" b="b"/>
              <a:pathLst>
                <a:path w="1162" h="784">
                  <a:moveTo>
                    <a:pt x="248" y="51"/>
                  </a:moveTo>
                  <a:cubicBezTo>
                    <a:pt x="138" y="101"/>
                    <a:pt x="0" y="306"/>
                    <a:pt x="44" y="423"/>
                  </a:cubicBezTo>
                  <a:cubicBezTo>
                    <a:pt x="87" y="540"/>
                    <a:pt x="363" y="716"/>
                    <a:pt x="511" y="750"/>
                  </a:cubicBezTo>
                  <a:cubicBezTo>
                    <a:pt x="659" y="784"/>
                    <a:pt x="828" y="720"/>
                    <a:pt x="930" y="629"/>
                  </a:cubicBezTo>
                  <a:cubicBezTo>
                    <a:pt x="1032" y="538"/>
                    <a:pt x="1162" y="287"/>
                    <a:pt x="1125" y="202"/>
                  </a:cubicBezTo>
                  <a:cubicBezTo>
                    <a:pt x="1088" y="117"/>
                    <a:pt x="855" y="144"/>
                    <a:pt x="708" y="119"/>
                  </a:cubicBezTo>
                  <a:cubicBezTo>
                    <a:pt x="562" y="94"/>
                    <a:pt x="358" y="0"/>
                    <a:pt x="248" y="51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32" name="Text Box 28"/>
            <p:cNvSpPr txBox="1">
              <a:spLocks noChangeArrowheads="1"/>
            </p:cNvSpPr>
            <p:nvPr/>
          </p:nvSpPr>
          <p:spPr bwMode="auto">
            <a:xfrm>
              <a:off x="2240" y="1876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33549" name="Line 45"/>
            <p:cNvSpPr>
              <a:spLocks noChangeShapeType="1"/>
            </p:cNvSpPr>
            <p:nvPr/>
          </p:nvSpPr>
          <p:spPr bwMode="auto">
            <a:xfrm flipH="1">
              <a:off x="3171" y="1219"/>
              <a:ext cx="329" cy="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37" name="Text Box 33"/>
            <p:cNvSpPr txBox="1">
              <a:spLocks noChangeArrowheads="1"/>
            </p:cNvSpPr>
            <p:nvPr/>
          </p:nvSpPr>
          <p:spPr bwMode="auto">
            <a:xfrm>
              <a:off x="3524" y="1007"/>
              <a:ext cx="3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3565" name="Line 61"/>
            <p:cNvSpPr>
              <a:spLocks noChangeShapeType="1"/>
            </p:cNvSpPr>
            <p:nvPr/>
          </p:nvSpPr>
          <p:spPr bwMode="auto">
            <a:xfrm flipV="1">
              <a:off x="3190" y="1043"/>
              <a:ext cx="1221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67" name="Line 63"/>
            <p:cNvSpPr>
              <a:spLocks noChangeShapeType="1"/>
            </p:cNvSpPr>
            <p:nvPr/>
          </p:nvSpPr>
          <p:spPr bwMode="auto">
            <a:xfrm flipV="1">
              <a:off x="2306" y="816"/>
              <a:ext cx="1375" cy="92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68" name="Line 64"/>
            <p:cNvSpPr>
              <a:spLocks noChangeShapeType="1"/>
            </p:cNvSpPr>
            <p:nvPr/>
          </p:nvSpPr>
          <p:spPr bwMode="auto">
            <a:xfrm flipV="1">
              <a:off x="2988" y="1485"/>
              <a:ext cx="1280" cy="84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16000" y="2286000"/>
            <a:ext cx="306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A hollow pipe waveguide is assumed here.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40001" name="Object 1"/>
          <p:cNvGraphicFramePr>
            <a:graphicFrameLocks noChangeAspect="1"/>
          </p:cNvGraphicFramePr>
          <p:nvPr/>
        </p:nvGraphicFramePr>
        <p:xfrm>
          <a:off x="2319957" y="3309302"/>
          <a:ext cx="1491018" cy="549732"/>
        </p:xfrm>
        <a:graphic>
          <a:graphicData uri="http://schemas.openxmlformats.org/presentationml/2006/ole">
            <p:oleObj spid="_x0000_s640001" name="Equation" r:id="rId4" imgW="7236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73" name="Text Box 9"/>
          <p:cNvSpPr txBox="1">
            <a:spLocks noChangeArrowheads="1"/>
          </p:cNvSpPr>
          <p:nvPr/>
        </p:nvSpPr>
        <p:spPr bwMode="auto">
          <a:xfrm>
            <a:off x="1077913" y="2000250"/>
            <a:ext cx="1328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Therefore</a:t>
            </a:r>
          </a:p>
        </p:txBody>
      </p:sp>
      <p:graphicFrame>
        <p:nvGraphicFramePr>
          <p:cNvPr id="623616" name="Object 1024"/>
          <p:cNvGraphicFramePr>
            <a:graphicFrameLocks noChangeAspect="1"/>
          </p:cNvGraphicFramePr>
          <p:nvPr/>
        </p:nvGraphicFramePr>
        <p:xfrm>
          <a:off x="1941513" y="2590800"/>
          <a:ext cx="4675187" cy="1122363"/>
        </p:xfrm>
        <a:graphic>
          <a:graphicData uri="http://schemas.openxmlformats.org/presentationml/2006/ole">
            <p:oleObj spid="_x0000_s623616" name="Equation" r:id="rId4" imgW="1904760" imgH="457200" progId="Equation.DSMT4">
              <p:embed/>
            </p:oleObj>
          </a:graphicData>
        </a:graphic>
      </p:graphicFrame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3260725" y="4049713"/>
            <a:ext cx="2030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(proof complete)</a:t>
            </a: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774065" y="0"/>
            <a:ext cx="7456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“Real” Theorem for Field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3006725" y="0"/>
            <a:ext cx="2833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Corollary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1214438" y="3357563"/>
            <a:ext cx="922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Proof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595313" y="1984375"/>
            <a:ext cx="8074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where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is a real vector function, and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is a complex constant.</a:t>
            </a:r>
          </a:p>
        </p:txBody>
      </p:sp>
      <p:grpSp>
        <p:nvGrpSpPr>
          <p:cNvPr id="549903" name="Group 15"/>
          <p:cNvGrpSpPr>
            <a:grpSpLocks/>
          </p:cNvGrpSpPr>
          <p:nvPr/>
        </p:nvGrpSpPr>
        <p:grpSpPr bwMode="auto">
          <a:xfrm>
            <a:off x="2362200" y="1079500"/>
            <a:ext cx="4140200" cy="774700"/>
            <a:chOff x="1488" y="680"/>
            <a:chExt cx="2608" cy="4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49900" name="Rectangle 12"/>
            <p:cNvSpPr>
              <a:spLocks noChangeArrowheads="1"/>
            </p:cNvSpPr>
            <p:nvPr/>
          </p:nvSpPr>
          <p:spPr bwMode="auto">
            <a:xfrm>
              <a:off x="1488" y="680"/>
              <a:ext cx="2608" cy="4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24641" name="Object 1025"/>
            <p:cNvGraphicFramePr>
              <a:graphicFrameLocks noChangeAspect="1"/>
            </p:cNvGraphicFramePr>
            <p:nvPr/>
          </p:nvGraphicFramePr>
          <p:xfrm>
            <a:off x="1632" y="726"/>
            <a:ext cx="2317" cy="389"/>
          </p:xfrm>
          <a:graphic>
            <a:graphicData uri="http://schemas.openxmlformats.org/presentationml/2006/ole">
              <p:oleObj spid="_x0000_s624641" name="Equation" r:id="rId4" imgW="1358640" imgH="228600" progId="Equation.DSMT4">
                <p:embed/>
              </p:oleObj>
            </a:graphicData>
          </a:graphic>
        </p:graphicFrame>
      </p:grpSp>
      <p:graphicFrame>
        <p:nvGraphicFramePr>
          <p:cNvPr id="624640" name="Object 1024"/>
          <p:cNvGraphicFramePr>
            <a:graphicFrameLocks noChangeAspect="1"/>
          </p:cNvGraphicFramePr>
          <p:nvPr/>
        </p:nvGraphicFramePr>
        <p:xfrm>
          <a:off x="3860801" y="4968279"/>
          <a:ext cx="2400300" cy="1664296"/>
        </p:xfrm>
        <a:graphic>
          <a:graphicData uri="http://schemas.openxmlformats.org/presentationml/2006/ole">
            <p:oleObj spid="_x0000_s624640" name="Equation" r:id="rId5" imgW="1282680" imgH="888840" progId="Equation.DSMT4">
              <p:embed/>
            </p:oleObj>
          </a:graphicData>
        </a:graphic>
      </p:graphicFrame>
      <p:sp>
        <p:nvSpPr>
          <p:cNvPr id="549899" name="Text Box 11"/>
          <p:cNvSpPr txBox="1">
            <a:spLocks noChangeArrowheads="1"/>
          </p:cNvSpPr>
          <p:nvPr/>
        </p:nvSpPr>
        <p:spPr bwMode="auto">
          <a:xfrm>
            <a:off x="1622425" y="3829050"/>
            <a:ext cx="6359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2"/>
                </a:solidFill>
              </a:rPr>
              <a:t>Assume a </a:t>
            </a:r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mode (similar proof for </a:t>
            </a:r>
            <a:r>
              <a:rPr lang="en-US" sz="2000" dirty="0" err="1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mode).</a:t>
            </a:r>
          </a:p>
        </p:txBody>
      </p:sp>
      <p:sp>
        <p:nvSpPr>
          <p:cNvPr id="549901" name="Text Box 13"/>
          <p:cNvSpPr txBox="1">
            <a:spLocks noChangeArrowheads="1"/>
          </p:cNvSpPr>
          <p:nvPr/>
        </p:nvSpPr>
        <p:spPr bwMode="auto">
          <a:xfrm>
            <a:off x="588963" y="4537075"/>
            <a:ext cx="42878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the guided-wave </a:t>
            </a:r>
            <a:r>
              <a:rPr lang="en-US" sz="2000" dirty="0">
                <a:solidFill>
                  <a:schemeClr val="bg1"/>
                </a:solidFill>
              </a:rPr>
              <a:t>equations:</a:t>
            </a:r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358685" y="2500313"/>
            <a:ext cx="831541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The transverse field may be out of phase from the longitudinal </a:t>
            </a:r>
            <a:r>
              <a:rPr lang="en-US" dirty="0" smtClean="0">
                <a:solidFill>
                  <a:schemeClr val="bg2"/>
                </a:solidFill>
              </a:rPr>
              <a:t>field (they cannot </a:t>
            </a:r>
            <a:r>
              <a:rPr lang="en-US" u="sng" dirty="0" smtClean="0">
                <a:solidFill>
                  <a:schemeClr val="bg2"/>
                </a:solidFill>
              </a:rPr>
              <a:t>both</a:t>
            </a:r>
            <a:r>
              <a:rPr lang="en-US" dirty="0" smtClean="0">
                <a:solidFill>
                  <a:schemeClr val="bg2"/>
                </a:solidFill>
              </a:rPr>
              <a:t> be assumed to be real at the same time, in general).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1373505" y="0"/>
            <a:ext cx="5907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Corollary (cont.)</a:t>
            </a:r>
          </a:p>
        </p:txBody>
      </p:sp>
      <p:sp>
        <p:nvSpPr>
          <p:cNvPr id="550915" name="Text Box 3"/>
          <p:cNvSpPr txBox="1">
            <a:spLocks noChangeArrowheads="1"/>
          </p:cNvSpPr>
          <p:nvPr/>
        </p:nvSpPr>
        <p:spPr bwMode="auto">
          <a:xfrm>
            <a:off x="1623785" y="1281113"/>
            <a:ext cx="922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25664" name="Object 2048"/>
          <p:cNvGraphicFramePr>
            <a:graphicFrameLocks noChangeAspect="1"/>
          </p:cNvGraphicFramePr>
          <p:nvPr/>
        </p:nvGraphicFramePr>
        <p:xfrm>
          <a:off x="2557463" y="1681163"/>
          <a:ext cx="4078287" cy="2108200"/>
        </p:xfrm>
        <a:graphic>
          <a:graphicData uri="http://schemas.openxmlformats.org/presentationml/2006/ole">
            <p:oleObj spid="_x0000_s625664" name="Equation" r:id="rId4" imgW="1866600" imgH="965160" progId="Equation.DSMT4">
              <p:embed/>
            </p:oleObj>
          </a:graphicData>
        </a:graphic>
      </p:graphicFrame>
      <p:sp>
        <p:nvSpPr>
          <p:cNvPr id="550921" name="AutoShape 9"/>
          <p:cNvSpPr>
            <a:spLocks/>
          </p:cNvSpPr>
          <p:nvPr/>
        </p:nvSpPr>
        <p:spPr bwMode="auto">
          <a:xfrm rot="16178958">
            <a:off x="3925888" y="3460750"/>
            <a:ext cx="257175" cy="1349375"/>
          </a:xfrm>
          <a:prstGeom prst="leftBrace">
            <a:avLst>
              <a:gd name="adj1" fmla="val 43724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22" name="AutoShape 10"/>
          <p:cNvSpPr>
            <a:spLocks/>
          </p:cNvSpPr>
          <p:nvPr/>
        </p:nvSpPr>
        <p:spPr bwMode="auto">
          <a:xfrm rot="16178958">
            <a:off x="5760243" y="2790031"/>
            <a:ext cx="96838" cy="1939925"/>
          </a:xfrm>
          <a:prstGeom prst="leftBrace">
            <a:avLst>
              <a:gd name="adj1" fmla="val 166939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5665" name="Object 2049"/>
          <p:cNvGraphicFramePr>
            <a:graphicFrameLocks noChangeAspect="1"/>
          </p:cNvGraphicFramePr>
          <p:nvPr/>
        </p:nvGraphicFramePr>
        <p:xfrm>
          <a:off x="3900488" y="4448175"/>
          <a:ext cx="400050" cy="598488"/>
        </p:xfrm>
        <a:graphic>
          <a:graphicData uri="http://schemas.openxmlformats.org/presentationml/2006/ole">
            <p:oleObj spid="_x0000_s625665" name="Equation" r:id="rId5" imgW="152280" imgH="228600" progId="Equation.DSMT4">
              <p:embed/>
            </p:oleObj>
          </a:graphicData>
        </a:graphic>
      </p:graphicFrame>
      <p:graphicFrame>
        <p:nvGraphicFramePr>
          <p:cNvPr id="625666" name="Object 2050"/>
          <p:cNvGraphicFramePr>
            <a:graphicFrameLocks noChangeAspect="1"/>
          </p:cNvGraphicFramePr>
          <p:nvPr/>
        </p:nvGraphicFramePr>
        <p:xfrm>
          <a:off x="6539247" y="4507358"/>
          <a:ext cx="2017902" cy="523855"/>
        </p:xfrm>
        <a:graphic>
          <a:graphicData uri="http://schemas.openxmlformats.org/presentationml/2006/ole">
            <p:oleObj spid="_x0000_s625666" name="Equation" r:id="rId6" imgW="977760" imgH="253800" progId="Equation.DSMT4">
              <p:embed/>
            </p:oleObj>
          </a:graphicData>
        </a:graphic>
      </p:graphicFrame>
      <p:graphicFrame>
        <p:nvGraphicFramePr>
          <p:cNvPr id="625667" name="Object 2051"/>
          <p:cNvGraphicFramePr>
            <a:graphicFrameLocks noChangeAspect="1"/>
          </p:cNvGraphicFramePr>
          <p:nvPr/>
        </p:nvGraphicFramePr>
        <p:xfrm>
          <a:off x="6161088" y="5675313"/>
          <a:ext cx="1466850" cy="598487"/>
        </p:xfrm>
        <a:graphic>
          <a:graphicData uri="http://schemas.openxmlformats.org/presentationml/2006/ole">
            <p:oleObj spid="_x0000_s625667" name="Equation" r:id="rId7" imgW="558720" imgH="228600" progId="Equation.DSMT4">
              <p:embed/>
            </p:oleObj>
          </a:graphicData>
        </a:graphic>
      </p:graphicFrame>
      <p:graphicFrame>
        <p:nvGraphicFramePr>
          <p:cNvPr id="625668" name="Object 2052"/>
          <p:cNvGraphicFramePr>
            <a:graphicFrameLocks noChangeAspect="1"/>
          </p:cNvGraphicFramePr>
          <p:nvPr/>
        </p:nvGraphicFramePr>
        <p:xfrm>
          <a:off x="2066925" y="5602288"/>
          <a:ext cx="2824163" cy="665162"/>
        </p:xfrm>
        <a:graphic>
          <a:graphicData uri="http://schemas.openxmlformats.org/presentationml/2006/ole">
            <p:oleObj spid="_x0000_s625668" name="Equation" r:id="rId8" imgW="1079280" imgH="253800" progId="Equation.DSMT4">
              <p:embed/>
            </p:oleObj>
          </a:graphicData>
        </a:graphic>
      </p:graphicFrame>
      <p:sp>
        <p:nvSpPr>
          <p:cNvPr id="550928" name="Text Box 16"/>
          <p:cNvSpPr txBox="1">
            <a:spLocks noChangeArrowheads="1"/>
          </p:cNvSpPr>
          <p:nvPr/>
        </p:nvSpPr>
        <p:spPr bwMode="auto">
          <a:xfrm>
            <a:off x="979714" y="5053013"/>
            <a:ext cx="16335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Therefore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50929" name="Text Box 17"/>
          <p:cNvSpPr txBox="1">
            <a:spLocks noChangeArrowheads="1"/>
          </p:cNvSpPr>
          <p:nvPr/>
        </p:nvSpPr>
        <p:spPr bwMode="auto">
          <a:xfrm>
            <a:off x="5295900" y="5776913"/>
            <a:ext cx="719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with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25669" name="Object 2053"/>
          <p:cNvGraphicFramePr>
            <a:graphicFrameLocks noChangeAspect="1"/>
          </p:cNvGraphicFramePr>
          <p:nvPr/>
        </p:nvGraphicFramePr>
        <p:xfrm>
          <a:off x="5400415" y="3855517"/>
          <a:ext cx="831850" cy="598487"/>
        </p:xfrm>
        <a:graphic>
          <a:graphicData uri="http://schemas.openxmlformats.org/presentationml/2006/ole">
            <p:oleObj spid="_x0000_s625669" name="Equation" r:id="rId9" imgW="317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54" name="Rectangle 18"/>
          <p:cNvSpPr>
            <a:spLocks noChangeArrowheads="1"/>
          </p:cNvSpPr>
          <p:nvPr/>
        </p:nvSpPr>
        <p:spPr bwMode="auto">
          <a:xfrm>
            <a:off x="3149600" y="2108200"/>
            <a:ext cx="27305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2404745" y="0"/>
            <a:ext cx="4167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</a:t>
            </a:r>
          </a:p>
        </p:txBody>
      </p:sp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2424113" y="2379663"/>
            <a:ext cx="4905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</a:p>
        </p:txBody>
      </p:sp>
      <p:graphicFrame>
        <p:nvGraphicFramePr>
          <p:cNvPr id="626688" name="Object 0"/>
          <p:cNvGraphicFramePr>
            <a:graphicFrameLocks noChangeAspect="1"/>
          </p:cNvGraphicFramePr>
          <p:nvPr/>
        </p:nvGraphicFramePr>
        <p:xfrm>
          <a:off x="1062038" y="1168400"/>
          <a:ext cx="3929062" cy="565150"/>
        </p:xfrm>
        <a:graphic>
          <a:graphicData uri="http://schemas.openxmlformats.org/presentationml/2006/ole">
            <p:oleObj spid="_x0000_s626688" name="Equation" r:id="rId4" imgW="1676160" imgH="241200" progId="Equation.DSMT4">
              <p:embed/>
            </p:oleObj>
          </a:graphicData>
        </a:graphic>
      </p:graphicFrame>
      <p:graphicFrame>
        <p:nvGraphicFramePr>
          <p:cNvPr id="626689" name="Object 1"/>
          <p:cNvGraphicFramePr>
            <a:graphicFrameLocks noChangeAspect="1"/>
          </p:cNvGraphicFramePr>
          <p:nvPr/>
        </p:nvGraphicFramePr>
        <p:xfrm>
          <a:off x="3308350" y="2184400"/>
          <a:ext cx="2451100" cy="744538"/>
        </p:xfrm>
        <a:graphic>
          <a:graphicData uri="http://schemas.openxmlformats.org/presentationml/2006/ole">
            <p:oleObj spid="_x0000_s626689" name="Equation" r:id="rId5" imgW="1002960" imgH="304560" progId="Equation.DSMT4">
              <p:embed/>
            </p:oleObj>
          </a:graphicData>
        </a:graphic>
      </p:graphicFrame>
      <p:sp>
        <p:nvSpPr>
          <p:cNvPr id="551946" name="Text Box 10"/>
          <p:cNvSpPr txBox="1">
            <a:spLocks noChangeArrowheads="1"/>
          </p:cNvSpPr>
          <p:nvPr/>
        </p:nvSpPr>
        <p:spPr bwMode="auto">
          <a:xfrm>
            <a:off x="292100" y="4062413"/>
            <a:ext cx="3709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 wavenumber is written as</a:t>
            </a:r>
          </a:p>
        </p:txBody>
      </p:sp>
      <p:graphicFrame>
        <p:nvGraphicFramePr>
          <p:cNvPr id="626690" name="Object 2"/>
          <p:cNvGraphicFramePr>
            <a:graphicFrameLocks noChangeAspect="1"/>
          </p:cNvGraphicFramePr>
          <p:nvPr/>
        </p:nvGraphicFramePr>
        <p:xfrm>
          <a:off x="3587750" y="3271838"/>
          <a:ext cx="2792413" cy="515937"/>
        </p:xfrm>
        <a:graphic>
          <a:graphicData uri="http://schemas.openxmlformats.org/presentationml/2006/ole">
            <p:oleObj spid="_x0000_s626690" name="Equation" r:id="rId6" imgW="1307880" imgH="241200" progId="Equation.DSMT4">
              <p:embed/>
            </p:oleObj>
          </a:graphicData>
        </a:graphic>
      </p:graphicFrame>
      <p:graphicFrame>
        <p:nvGraphicFramePr>
          <p:cNvPr id="626691" name="Object 3"/>
          <p:cNvGraphicFramePr>
            <a:graphicFrameLocks noChangeAspect="1"/>
          </p:cNvGraphicFramePr>
          <p:nvPr/>
        </p:nvGraphicFramePr>
        <p:xfrm>
          <a:off x="3576638" y="4522788"/>
          <a:ext cx="1987550" cy="606425"/>
        </p:xfrm>
        <a:graphic>
          <a:graphicData uri="http://schemas.openxmlformats.org/presentationml/2006/ole">
            <p:oleObj spid="_x0000_s626691" name="Equation" r:id="rId7" imgW="749160" imgH="228600" progId="Equation.DSMT4">
              <p:embed/>
            </p:oleObj>
          </a:graphicData>
        </a:graphic>
      </p:graphicFrame>
      <p:sp>
        <p:nvSpPr>
          <p:cNvPr id="551949" name="Line 13"/>
          <p:cNvSpPr>
            <a:spLocks noChangeShapeType="1"/>
          </p:cNvSpPr>
          <p:nvPr/>
        </p:nvSpPr>
        <p:spPr bwMode="auto">
          <a:xfrm flipH="1" flipV="1">
            <a:off x="4510088" y="5005388"/>
            <a:ext cx="4762" cy="12430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1950" name="Line 14"/>
          <p:cNvSpPr>
            <a:spLocks noChangeShapeType="1"/>
          </p:cNvSpPr>
          <p:nvPr/>
        </p:nvSpPr>
        <p:spPr bwMode="auto">
          <a:xfrm flipV="1">
            <a:off x="5332413" y="5003800"/>
            <a:ext cx="0" cy="5238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1951" name="Text Box 15"/>
          <p:cNvSpPr txBox="1">
            <a:spLocks noChangeArrowheads="1"/>
          </p:cNvSpPr>
          <p:nvPr/>
        </p:nvSpPr>
        <p:spPr bwMode="auto">
          <a:xfrm>
            <a:off x="4003675" y="6248400"/>
            <a:ext cx="1957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Phase constant</a:t>
            </a:r>
          </a:p>
        </p:txBody>
      </p:sp>
      <p:sp>
        <p:nvSpPr>
          <p:cNvPr id="551952" name="Text Box 16"/>
          <p:cNvSpPr txBox="1">
            <a:spLocks noChangeArrowheads="1"/>
          </p:cNvSpPr>
          <p:nvPr/>
        </p:nvSpPr>
        <p:spPr bwMode="auto">
          <a:xfrm>
            <a:off x="4873625" y="5518150"/>
            <a:ext cx="3074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Attenuation constant</a:t>
            </a:r>
          </a:p>
        </p:txBody>
      </p:sp>
      <p:sp>
        <p:nvSpPr>
          <p:cNvPr id="551953" name="Text Box 17"/>
          <p:cNvSpPr txBox="1">
            <a:spLocks noChangeArrowheads="1"/>
          </p:cNvSpPr>
          <p:nvPr/>
        </p:nvSpPr>
        <p:spPr bwMode="auto">
          <a:xfrm>
            <a:off x="5392738" y="1116013"/>
            <a:ext cx="3538537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(The value of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dirty="0">
                <a:solidFill>
                  <a:schemeClr val="bg2"/>
                </a:solidFill>
              </a:rPr>
              <a:t> is independent of frequency and material.)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964565" y="0"/>
            <a:ext cx="6910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Wavenumber: Lossless Case</a:t>
            </a:r>
          </a:p>
        </p:txBody>
      </p:sp>
      <p:graphicFrame>
        <p:nvGraphicFramePr>
          <p:cNvPr id="627712" name="Object 0"/>
          <p:cNvGraphicFramePr>
            <a:graphicFrameLocks noChangeAspect="1"/>
          </p:cNvGraphicFramePr>
          <p:nvPr/>
        </p:nvGraphicFramePr>
        <p:xfrm>
          <a:off x="2079625" y="1273175"/>
          <a:ext cx="4295775" cy="1539875"/>
        </p:xfrm>
        <a:graphic>
          <a:graphicData uri="http://schemas.openxmlformats.org/presentationml/2006/ole">
            <p:oleObj spid="_x0000_s627712" name="Equation" r:id="rId4" imgW="1841400" imgH="660240" progId="Equation.DSMT4">
              <p:embed/>
            </p:oleObj>
          </a:graphicData>
        </a:graphic>
      </p:graphicFrame>
      <p:graphicFrame>
        <p:nvGraphicFramePr>
          <p:cNvPr id="627713" name="Object 1"/>
          <p:cNvGraphicFramePr>
            <a:graphicFrameLocks noChangeAspect="1"/>
          </p:cNvGraphicFramePr>
          <p:nvPr/>
        </p:nvGraphicFramePr>
        <p:xfrm>
          <a:off x="3000636" y="4423984"/>
          <a:ext cx="2906712" cy="727075"/>
        </p:xfrm>
        <a:graphic>
          <a:graphicData uri="http://schemas.openxmlformats.org/presentationml/2006/ole">
            <p:oleObj spid="_x0000_s627713" name="Equation" r:id="rId5" imgW="1218960" imgH="304560" progId="Equation.DSMT4">
              <p:embed/>
            </p:oleObj>
          </a:graphicData>
        </a:graphic>
      </p:graphicFrame>
      <p:sp>
        <p:nvSpPr>
          <p:cNvPr id="552980" name="Text Box 20"/>
          <p:cNvSpPr txBox="1">
            <a:spLocks noChangeArrowheads="1"/>
          </p:cNvSpPr>
          <p:nvPr/>
        </p:nvSpPr>
        <p:spPr bwMode="auto">
          <a:xfrm>
            <a:off x="2347913" y="5972626"/>
            <a:ext cx="4238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Conclusion: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real or imaginary</a:t>
            </a:r>
          </a:p>
        </p:txBody>
      </p:sp>
      <p:sp>
        <p:nvSpPr>
          <p:cNvPr id="552981" name="Line 21"/>
          <p:cNvSpPr>
            <a:spLocks noChangeShapeType="1"/>
          </p:cNvSpPr>
          <p:nvPr/>
        </p:nvSpPr>
        <p:spPr bwMode="auto">
          <a:xfrm flipV="1">
            <a:off x="5649582" y="1401359"/>
            <a:ext cx="889000" cy="774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2983" name="Text Box 23"/>
          <p:cNvSpPr txBox="1">
            <a:spLocks noChangeArrowheads="1"/>
          </p:cNvSpPr>
          <p:nvPr/>
        </p:nvSpPr>
        <p:spPr bwMode="auto">
          <a:xfrm>
            <a:off x="4376998" y="5471734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real</a:t>
            </a:r>
          </a:p>
        </p:txBody>
      </p:sp>
      <p:sp>
        <p:nvSpPr>
          <p:cNvPr id="552984" name="Line 24"/>
          <p:cNvSpPr>
            <a:spLocks noChangeShapeType="1"/>
          </p:cNvSpPr>
          <p:nvPr/>
        </p:nvSpPr>
        <p:spPr bwMode="auto">
          <a:xfrm flipH="1" flipV="1">
            <a:off x="4303973" y="5054221"/>
            <a:ext cx="292100" cy="406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2985" name="Line 25"/>
          <p:cNvSpPr>
            <a:spLocks noChangeShapeType="1"/>
          </p:cNvSpPr>
          <p:nvPr/>
        </p:nvSpPr>
        <p:spPr bwMode="auto">
          <a:xfrm flipV="1">
            <a:off x="4684973" y="4990721"/>
            <a:ext cx="406400" cy="482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27714" name="Object 2"/>
          <p:cNvGraphicFramePr>
            <a:graphicFrameLocks noChangeAspect="1"/>
          </p:cNvGraphicFramePr>
          <p:nvPr/>
        </p:nvGraphicFramePr>
        <p:xfrm>
          <a:off x="3554412" y="3706174"/>
          <a:ext cx="1895475" cy="473075"/>
        </p:xfrm>
        <a:graphic>
          <a:graphicData uri="http://schemas.openxmlformats.org/presentationml/2006/ole">
            <p:oleObj spid="_x0000_s627714" name="Equation" r:id="rId6" imgW="812520" imgH="2030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1852" y="3234519"/>
            <a:ext cx="177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 conductivity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552131" y="2688609"/>
            <a:ext cx="996287" cy="518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64541" y="3330053"/>
            <a:ext cx="224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 polarization loss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4148919" y="2688609"/>
            <a:ext cx="1978926" cy="545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545465" y="0"/>
            <a:ext cx="7964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Cutoff Frequency</a:t>
            </a: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452438" y="2659063"/>
            <a:ext cx="3686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Cut-off frequency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: 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0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2539093" y="3905250"/>
            <a:ext cx="1077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28736" name="Object 0"/>
          <p:cNvGraphicFramePr>
            <a:graphicFrameLocks noChangeAspect="1"/>
          </p:cNvGraphicFramePr>
          <p:nvPr/>
        </p:nvGraphicFramePr>
        <p:xfrm>
          <a:off x="2963863" y="1249363"/>
          <a:ext cx="2906712" cy="727075"/>
        </p:xfrm>
        <a:graphic>
          <a:graphicData uri="http://schemas.openxmlformats.org/presentationml/2006/ole">
            <p:oleObj spid="_x0000_s628736" name="Equation" r:id="rId4" imgW="1218960" imgH="304560" progId="Equation.DSMT4">
              <p:embed/>
            </p:oleObj>
          </a:graphicData>
        </a:graphic>
      </p:graphicFrame>
      <p:graphicFrame>
        <p:nvGraphicFramePr>
          <p:cNvPr id="628737" name="Object 1"/>
          <p:cNvGraphicFramePr>
            <a:graphicFrameLocks noChangeAspect="1"/>
          </p:cNvGraphicFramePr>
          <p:nvPr/>
        </p:nvGraphicFramePr>
        <p:xfrm>
          <a:off x="4183063" y="2606675"/>
          <a:ext cx="1676400" cy="579438"/>
        </p:xfrm>
        <a:graphic>
          <a:graphicData uri="http://schemas.openxmlformats.org/presentationml/2006/ole">
            <p:oleObj spid="_x0000_s628737" name="Equation" r:id="rId5" imgW="698400" imgH="241200" progId="Equation.DSMT4">
              <p:embed/>
            </p:oleObj>
          </a:graphicData>
        </a:graphic>
      </p:graphicFrame>
      <p:graphicFrame>
        <p:nvGraphicFramePr>
          <p:cNvPr id="628738" name="Object 2"/>
          <p:cNvGraphicFramePr>
            <a:graphicFrameLocks noChangeAspect="1"/>
          </p:cNvGraphicFramePr>
          <p:nvPr/>
        </p:nvGraphicFramePr>
        <p:xfrm>
          <a:off x="2300741" y="5551261"/>
          <a:ext cx="1328737" cy="573088"/>
        </p:xfrm>
        <a:graphic>
          <a:graphicData uri="http://schemas.openxmlformats.org/presentationml/2006/ole">
            <p:oleObj spid="_x0000_s628738" name="Equation" r:id="rId6" imgW="647640" imgH="279360" progId="Equation.DSMT4">
              <p:embed/>
            </p:oleObj>
          </a:graphicData>
        </a:graphic>
      </p:graphicFrame>
      <p:graphicFrame>
        <p:nvGraphicFramePr>
          <p:cNvPr id="628739" name="Object 3"/>
          <p:cNvGraphicFramePr>
            <a:graphicFrameLocks noChangeAspect="1"/>
          </p:cNvGraphicFramePr>
          <p:nvPr/>
        </p:nvGraphicFramePr>
        <p:xfrm>
          <a:off x="3851956" y="3662363"/>
          <a:ext cx="2198687" cy="1014412"/>
        </p:xfrm>
        <a:graphic>
          <a:graphicData uri="http://schemas.openxmlformats.org/presentationml/2006/ole">
            <p:oleObj spid="_x0000_s628739" name="Equation" r:id="rId7" imgW="990360" imgH="457200" progId="Equation.DSMT4">
              <p:embed/>
            </p:oleObj>
          </a:graphicData>
        </a:graphic>
      </p:graphicFrame>
      <p:sp>
        <p:nvSpPr>
          <p:cNvPr id="567310" name="Text Box 14"/>
          <p:cNvSpPr txBox="1">
            <a:spLocks noChangeArrowheads="1"/>
          </p:cNvSpPr>
          <p:nvPr/>
        </p:nvSpPr>
        <p:spPr bwMode="auto">
          <a:xfrm>
            <a:off x="2222953" y="5571899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567313" name="Text Box 17"/>
          <p:cNvSpPr txBox="1">
            <a:spLocks noChangeArrowheads="1"/>
          </p:cNvSpPr>
          <p:nvPr/>
        </p:nvSpPr>
        <p:spPr bwMode="auto">
          <a:xfrm>
            <a:off x="1368878" y="5592536"/>
            <a:ext cx="836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Note:</a:t>
            </a:r>
          </a:p>
        </p:txBody>
      </p:sp>
      <p:sp>
        <p:nvSpPr>
          <p:cNvPr id="567314" name="Text Box 18"/>
          <p:cNvSpPr txBox="1">
            <a:spLocks noChangeArrowheads="1"/>
          </p:cNvSpPr>
          <p:nvPr/>
        </p:nvSpPr>
        <p:spPr bwMode="auto">
          <a:xfrm>
            <a:off x="3840616" y="5617936"/>
            <a:ext cx="4481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(This is a physical interpretation of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sz="2000" baseline="-25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Wavenumber</a:t>
            </a:r>
          </a:p>
        </p:txBody>
      </p:sp>
      <p:sp>
        <p:nvSpPr>
          <p:cNvPr id="553988" name="Text Box 4"/>
          <p:cNvSpPr txBox="1">
            <a:spLocks noChangeArrowheads="1"/>
          </p:cNvSpPr>
          <p:nvPr/>
        </p:nvSpPr>
        <p:spPr bwMode="auto">
          <a:xfrm>
            <a:off x="2224088" y="1206500"/>
            <a:ext cx="91281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 </a:t>
            </a:r>
            <a:r>
              <a:rPr lang="en-US" sz="22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&gt;  </a:t>
            </a:r>
            <a:r>
              <a:rPr lang="en-US" sz="2200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2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53998" name="Object 14"/>
          <p:cNvGraphicFramePr>
            <a:graphicFrameLocks noChangeAspect="1"/>
          </p:cNvGraphicFramePr>
          <p:nvPr/>
        </p:nvGraphicFramePr>
        <p:xfrm>
          <a:off x="3608388" y="1450975"/>
          <a:ext cx="2708275" cy="3136900"/>
        </p:xfrm>
        <a:graphic>
          <a:graphicData uri="http://schemas.openxmlformats.org/presentationml/2006/ole">
            <p:oleObj spid="_x0000_s553998" name="Equation" r:id="rId4" imgW="1447560" imgH="1676160" progId="Equation.DSMT4">
              <p:embed/>
            </p:oleObj>
          </a:graphicData>
        </a:graphic>
      </p:graphicFrame>
      <p:graphicFrame>
        <p:nvGraphicFramePr>
          <p:cNvPr id="553999" name="Object 15"/>
          <p:cNvGraphicFramePr>
            <a:graphicFrameLocks noChangeAspect="1"/>
          </p:cNvGraphicFramePr>
          <p:nvPr/>
        </p:nvGraphicFramePr>
        <p:xfrm>
          <a:off x="3675063" y="5072063"/>
          <a:ext cx="2068512" cy="1444625"/>
        </p:xfrm>
        <a:graphic>
          <a:graphicData uri="http://schemas.openxmlformats.org/presentationml/2006/ole">
            <p:oleObj spid="_x0000_s553999" name="Equation" r:id="rId5" imgW="1054080" imgH="736560" progId="Equation.DSMT4">
              <p:embed/>
            </p:oleObj>
          </a:graphicData>
        </a:graphic>
      </p:graphicFrame>
      <p:sp>
        <p:nvSpPr>
          <p:cNvPr id="554000" name="Text Box 16"/>
          <p:cNvSpPr txBox="1">
            <a:spLocks noChangeArrowheads="1"/>
          </p:cNvSpPr>
          <p:nvPr/>
        </p:nvSpPr>
        <p:spPr bwMode="auto">
          <a:xfrm>
            <a:off x="463550" y="1263650"/>
            <a:ext cx="1827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Above cutoff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2249487" y="1222375"/>
            <a:ext cx="1059769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 </a:t>
            </a:r>
            <a:r>
              <a:rPr lang="en-US" sz="22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&lt;  </a:t>
            </a:r>
            <a:r>
              <a:rPr lang="en-US" sz="2200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2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29760" name="Object 2048"/>
          <p:cNvGraphicFramePr>
            <a:graphicFrameLocks noChangeAspect="1"/>
          </p:cNvGraphicFramePr>
          <p:nvPr/>
        </p:nvGraphicFramePr>
        <p:xfrm>
          <a:off x="3716338" y="1235075"/>
          <a:ext cx="2422525" cy="3278188"/>
        </p:xfrm>
        <a:graphic>
          <a:graphicData uri="http://schemas.openxmlformats.org/presentationml/2006/ole">
            <p:oleObj spid="_x0000_s629760" name="Equation" r:id="rId4" imgW="1295280" imgH="1752480" progId="Equation.DSMT4">
              <p:embed/>
            </p:oleObj>
          </a:graphicData>
        </a:graphic>
      </p:graphicFrame>
      <p:graphicFrame>
        <p:nvGraphicFramePr>
          <p:cNvPr id="629761" name="Object 2049"/>
          <p:cNvGraphicFramePr>
            <a:graphicFrameLocks noChangeAspect="1"/>
          </p:cNvGraphicFramePr>
          <p:nvPr/>
        </p:nvGraphicFramePr>
        <p:xfrm>
          <a:off x="3455988" y="5030788"/>
          <a:ext cx="2166937" cy="1493837"/>
        </p:xfrm>
        <a:graphic>
          <a:graphicData uri="http://schemas.openxmlformats.org/presentationml/2006/ole">
            <p:oleObj spid="_x0000_s629761" name="Equation" r:id="rId5" imgW="1104840" imgH="761760" progId="Equation.DSMT4">
              <p:embed/>
            </p:oleObj>
          </a:graphicData>
        </a:graphic>
      </p:graphicFrame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514350" y="1276350"/>
            <a:ext cx="1687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Below cutoff</a:t>
            </a:r>
          </a:p>
        </p:txBody>
      </p:sp>
      <p:sp>
        <p:nvSpPr>
          <p:cNvPr id="555016" name="Text Box 8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Wavenumber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2891971" y="1128487"/>
            <a:ext cx="31654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Lossless 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 =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real)</a:t>
            </a:r>
          </a:p>
        </p:txBody>
      </p:sp>
      <p:grpSp>
        <p:nvGrpSpPr>
          <p:cNvPr id="556070" name="Group 38"/>
          <p:cNvGrpSpPr>
            <a:grpSpLocks/>
          </p:cNvGrpSpPr>
          <p:nvPr/>
        </p:nvGrpSpPr>
        <p:grpSpPr bwMode="auto">
          <a:xfrm>
            <a:off x="1850572" y="1800453"/>
            <a:ext cx="5329918" cy="2945720"/>
            <a:chOff x="1259" y="949"/>
            <a:chExt cx="2839" cy="1394"/>
          </a:xfrm>
        </p:grpSpPr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259" y="949"/>
              <a:ext cx="2839" cy="13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0" name="Line 8"/>
            <p:cNvSpPr>
              <a:spLocks noChangeShapeType="1"/>
            </p:cNvSpPr>
            <p:nvPr/>
          </p:nvSpPr>
          <p:spPr bwMode="auto">
            <a:xfrm flipV="1">
              <a:off x="1634" y="990"/>
              <a:ext cx="1" cy="1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6041" name="Line 9"/>
            <p:cNvSpPr>
              <a:spLocks noChangeShapeType="1"/>
            </p:cNvSpPr>
            <p:nvPr/>
          </p:nvSpPr>
          <p:spPr bwMode="auto">
            <a:xfrm flipV="1">
              <a:off x="1628" y="2045"/>
              <a:ext cx="2172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56042" name="Object 10"/>
            <p:cNvGraphicFramePr>
              <a:graphicFrameLocks noChangeAspect="1"/>
            </p:cNvGraphicFramePr>
            <p:nvPr/>
          </p:nvGraphicFramePr>
          <p:xfrm>
            <a:off x="2738" y="1337"/>
            <a:ext cx="155" cy="159"/>
          </p:xfrm>
          <a:graphic>
            <a:graphicData uri="http://schemas.openxmlformats.org/presentationml/2006/ole">
              <p:oleObj spid="_x0000_s556042" name="Equation" r:id="rId4" imgW="152280" imgH="203040" progId="Equation.DSMT4">
                <p:embed/>
              </p:oleObj>
            </a:graphicData>
          </a:graphic>
        </p:graphicFrame>
        <p:graphicFrame>
          <p:nvGraphicFramePr>
            <p:cNvPr id="556043" name="Object 11"/>
            <p:cNvGraphicFramePr>
              <a:graphicFrameLocks noChangeAspect="1"/>
            </p:cNvGraphicFramePr>
            <p:nvPr/>
          </p:nvGraphicFramePr>
          <p:xfrm>
            <a:off x="3817" y="1991"/>
            <a:ext cx="187" cy="192"/>
          </p:xfrm>
          <a:graphic>
            <a:graphicData uri="http://schemas.openxmlformats.org/presentationml/2006/ole">
              <p:oleObj spid="_x0000_s556043" name="Equation" r:id="rId5" imgW="152280" imgH="203040" progId="Equation.DSMT4">
                <p:embed/>
              </p:oleObj>
            </a:graphicData>
          </a:graphic>
        </p:graphicFrame>
        <p:sp>
          <p:nvSpPr>
            <p:cNvPr id="556044" name="Freeform 12"/>
            <p:cNvSpPr>
              <a:spLocks/>
            </p:cNvSpPr>
            <p:nvPr/>
          </p:nvSpPr>
          <p:spPr bwMode="auto">
            <a:xfrm>
              <a:off x="2285" y="1267"/>
              <a:ext cx="1329" cy="786"/>
            </a:xfrm>
            <a:custGeom>
              <a:avLst/>
              <a:gdLst/>
              <a:ahLst/>
              <a:cxnLst>
                <a:cxn ang="0">
                  <a:pos x="1329" y="0"/>
                </a:cxn>
                <a:cxn ang="0">
                  <a:pos x="456" y="354"/>
                </a:cxn>
                <a:cxn ang="0">
                  <a:pos x="168" y="546"/>
                </a:cxn>
                <a:cxn ang="0">
                  <a:pos x="0" y="786"/>
                </a:cxn>
              </a:cxnLst>
              <a:rect l="0" t="0" r="r" b="b"/>
              <a:pathLst>
                <a:path w="1329" h="786">
                  <a:moveTo>
                    <a:pt x="1329" y="0"/>
                  </a:moveTo>
                  <a:cubicBezTo>
                    <a:pt x="1184" y="58"/>
                    <a:pt x="649" y="263"/>
                    <a:pt x="456" y="354"/>
                  </a:cubicBezTo>
                  <a:cubicBezTo>
                    <a:pt x="411" y="375"/>
                    <a:pt x="299" y="423"/>
                    <a:pt x="168" y="546"/>
                  </a:cubicBezTo>
                  <a:cubicBezTo>
                    <a:pt x="38" y="669"/>
                    <a:pt x="35" y="736"/>
                    <a:pt x="0" y="786"/>
                  </a:cubicBezTo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56045" name="Object 13"/>
            <p:cNvGraphicFramePr>
              <a:graphicFrameLocks noChangeAspect="1"/>
            </p:cNvGraphicFramePr>
            <p:nvPr/>
          </p:nvGraphicFramePr>
          <p:xfrm>
            <a:off x="1405" y="1605"/>
            <a:ext cx="169" cy="179"/>
          </p:xfrm>
          <a:graphic>
            <a:graphicData uri="http://schemas.openxmlformats.org/presentationml/2006/ole">
              <p:oleObj spid="_x0000_s556045" name="Equation" r:id="rId6" imgW="164880" imgH="228600" progId="Equation.DSMT4">
                <p:embed/>
              </p:oleObj>
            </a:graphicData>
          </a:graphic>
        </p:graphicFrame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2286" y="1392"/>
              <a:ext cx="0" cy="5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6047" name="Freeform 15"/>
            <p:cNvSpPr>
              <a:spLocks/>
            </p:cNvSpPr>
            <p:nvPr/>
          </p:nvSpPr>
          <p:spPr bwMode="auto">
            <a:xfrm>
              <a:off x="1639" y="1708"/>
              <a:ext cx="649" cy="3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" y="30"/>
                </a:cxn>
                <a:cxn ang="0">
                  <a:pos x="521" y="147"/>
                </a:cxn>
                <a:cxn ang="0">
                  <a:pos x="639" y="327"/>
                </a:cxn>
              </a:cxnLst>
              <a:rect l="0" t="0" r="r" b="b"/>
              <a:pathLst>
                <a:path w="639" h="327">
                  <a:moveTo>
                    <a:pt x="0" y="0"/>
                  </a:moveTo>
                  <a:cubicBezTo>
                    <a:pt x="51" y="5"/>
                    <a:pt x="221" y="6"/>
                    <a:pt x="308" y="30"/>
                  </a:cubicBezTo>
                  <a:cubicBezTo>
                    <a:pt x="395" y="54"/>
                    <a:pt x="466" y="98"/>
                    <a:pt x="521" y="147"/>
                  </a:cubicBezTo>
                  <a:cubicBezTo>
                    <a:pt x="576" y="196"/>
                    <a:pt x="614" y="290"/>
                    <a:pt x="639" y="327"/>
                  </a:cubicBezTo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>
              <a:off x="2286" y="1983"/>
              <a:ext cx="0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56050" name="Object 18"/>
            <p:cNvGraphicFramePr>
              <a:graphicFrameLocks noChangeAspect="1"/>
            </p:cNvGraphicFramePr>
            <p:nvPr/>
          </p:nvGraphicFramePr>
          <p:xfrm>
            <a:off x="2201" y="2089"/>
            <a:ext cx="168" cy="179"/>
          </p:xfrm>
          <a:graphic>
            <a:graphicData uri="http://schemas.openxmlformats.org/presentationml/2006/ole">
              <p:oleObj spid="_x0000_s556050" name="Equation" r:id="rId7" imgW="164880" imgH="228600" progId="Equation.DSMT4">
                <p:embed/>
              </p:oleObj>
            </a:graphicData>
          </a:graphic>
        </p:graphicFrame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 flipV="1">
              <a:off x="1635" y="1185"/>
              <a:ext cx="2166" cy="8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56052" name="Object 20"/>
            <p:cNvGraphicFramePr>
              <a:graphicFrameLocks noChangeAspect="1"/>
            </p:cNvGraphicFramePr>
            <p:nvPr/>
          </p:nvGraphicFramePr>
          <p:xfrm>
            <a:off x="1866" y="1574"/>
            <a:ext cx="155" cy="109"/>
          </p:xfrm>
          <a:graphic>
            <a:graphicData uri="http://schemas.openxmlformats.org/presentationml/2006/ole">
              <p:oleObj spid="_x0000_s556052" name="Equation" r:id="rId8" imgW="152280" imgH="139680" progId="Equation.DSMT4">
                <p:embed/>
              </p:oleObj>
            </a:graphicData>
          </a:graphic>
        </p:graphicFrame>
        <p:graphicFrame>
          <p:nvGraphicFramePr>
            <p:cNvPr id="556067" name="Object 35"/>
            <p:cNvGraphicFramePr>
              <a:graphicFrameLocks noChangeAspect="1"/>
            </p:cNvGraphicFramePr>
            <p:nvPr/>
          </p:nvGraphicFramePr>
          <p:xfrm>
            <a:off x="3738" y="1243"/>
            <a:ext cx="129" cy="139"/>
          </p:xfrm>
          <a:graphic>
            <a:graphicData uri="http://schemas.openxmlformats.org/presentationml/2006/ole">
              <p:oleObj spid="_x0000_s556067" name="Equation" r:id="rId9" imgW="126720" imgH="177480" progId="Equation.DSMT4">
                <p:embed/>
              </p:oleObj>
            </a:graphicData>
          </a:graphic>
        </p:graphicFrame>
      </p:grpSp>
      <p:sp>
        <p:nvSpPr>
          <p:cNvPr id="556069" name="Text Box 3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6076" name="Text Box 44"/>
          <p:cNvSpPr txBox="1">
            <a:spLocks noChangeArrowheads="1"/>
          </p:cNvSpPr>
          <p:nvPr/>
        </p:nvSpPr>
        <p:spPr bwMode="auto">
          <a:xfrm>
            <a:off x="3414939" y="5107441"/>
            <a:ext cx="23986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Cutoff frequency </a:t>
            </a:r>
            <a:r>
              <a:rPr lang="en-US" sz="2000" i="1" dirty="0" err="1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56077" name="Object 45"/>
          <p:cNvGraphicFramePr>
            <a:graphicFrameLocks noChangeAspect="1"/>
          </p:cNvGraphicFramePr>
          <p:nvPr/>
        </p:nvGraphicFramePr>
        <p:xfrm>
          <a:off x="3561217" y="5646964"/>
          <a:ext cx="1687512" cy="857250"/>
        </p:xfrm>
        <a:graphic>
          <a:graphicData uri="http://schemas.openxmlformats.org/presentationml/2006/ole">
            <p:oleObj spid="_x0000_s556077" name="Equation" r:id="rId10" imgW="901440" imgH="457200" progId="Equation.DSMT4">
              <p:embed/>
            </p:oleObj>
          </a:graphicData>
        </a:graphic>
      </p:graphicFrame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66" name="Text Box 34"/>
          <p:cNvSpPr txBox="1">
            <a:spLocks noChangeArrowheads="1"/>
          </p:cNvSpPr>
          <p:nvPr/>
        </p:nvSpPr>
        <p:spPr bwMode="auto">
          <a:xfrm>
            <a:off x="2614840" y="889113"/>
            <a:ext cx="3355975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Lossy  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 = k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-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jk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sym typeface="Symbol"/>
              </a:rPr>
              <a:t>)</a:t>
            </a:r>
            <a:endParaRPr lang="en-US" sz="22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56074" name="Text Box 42"/>
          <p:cNvSpPr txBox="1">
            <a:spLocks noChangeArrowheads="1"/>
          </p:cNvSpPr>
          <p:nvPr/>
        </p:nvSpPr>
        <p:spPr bwMode="auto">
          <a:xfrm>
            <a:off x="2337436" y="4577398"/>
            <a:ext cx="43558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Define “quasi-cutoff” frequency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i="1" baseline="30000" dirty="0" smtClean="0">
                <a:solidFill>
                  <a:schemeClr val="bg1"/>
                </a:solidFill>
                <a:latin typeface="+mn-lt"/>
              </a:rPr>
              <a:t>lossy 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56075" name="Object 43"/>
          <p:cNvGraphicFramePr>
            <a:graphicFrameLocks noChangeAspect="1"/>
          </p:cNvGraphicFramePr>
          <p:nvPr/>
        </p:nvGraphicFramePr>
        <p:xfrm>
          <a:off x="3951078" y="5035318"/>
          <a:ext cx="825638" cy="413681"/>
        </p:xfrm>
        <a:graphic>
          <a:graphicData uri="http://schemas.openxmlformats.org/presentationml/2006/ole">
            <p:oleObj spid="_x0000_s723970" name="Equation" r:id="rId4" imgW="406080" imgH="203040" progId="Equation.DSMT4">
              <p:embed/>
            </p:oleObj>
          </a:graphicData>
        </a:graphic>
      </p:graphicFrame>
      <p:sp>
        <p:nvSpPr>
          <p:cNvPr id="556078" name="Text Box 46"/>
          <p:cNvSpPr txBox="1">
            <a:spLocks noChangeArrowheads="1"/>
          </p:cNvSpPr>
          <p:nvPr/>
        </p:nvSpPr>
        <p:spPr bwMode="auto">
          <a:xfrm>
            <a:off x="288267" y="5827668"/>
            <a:ext cx="2647951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Mainly reactive attenuation</a:t>
            </a:r>
          </a:p>
        </p:txBody>
      </p:sp>
      <p:sp>
        <p:nvSpPr>
          <p:cNvPr id="556083" name="Text Box 51"/>
          <p:cNvSpPr txBox="1">
            <a:spLocks noChangeArrowheads="1"/>
          </p:cNvSpPr>
          <p:nvPr/>
        </p:nvSpPr>
        <p:spPr bwMode="auto">
          <a:xfrm>
            <a:off x="7286398" y="2211891"/>
            <a:ext cx="17049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Mainly dissipative attenuation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719943" y="1564707"/>
            <a:ext cx="5497284" cy="2818492"/>
            <a:chOff x="1719943" y="1905907"/>
            <a:chExt cx="5497284" cy="2818492"/>
          </a:xfrm>
        </p:grpSpPr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1719943" y="1905907"/>
              <a:ext cx="5376409" cy="2818492"/>
              <a:chOff x="1302" y="2764"/>
              <a:chExt cx="2839" cy="1394"/>
            </a:xfrm>
          </p:grpSpPr>
          <p:sp>
            <p:nvSpPr>
              <p:cNvPr id="556053" name="Rectangle 21"/>
              <p:cNvSpPr>
                <a:spLocks noChangeArrowheads="1"/>
              </p:cNvSpPr>
              <p:nvPr/>
            </p:nvSpPr>
            <p:spPr bwMode="auto">
              <a:xfrm>
                <a:off x="1302" y="2764"/>
                <a:ext cx="2839" cy="139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054" name="Line 22"/>
              <p:cNvSpPr>
                <a:spLocks noChangeShapeType="1"/>
              </p:cNvSpPr>
              <p:nvPr/>
            </p:nvSpPr>
            <p:spPr bwMode="auto">
              <a:xfrm flipV="1">
                <a:off x="1677" y="2837"/>
                <a:ext cx="1" cy="12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6055" name="Line 23"/>
              <p:cNvSpPr>
                <a:spLocks noChangeShapeType="1"/>
              </p:cNvSpPr>
              <p:nvPr/>
            </p:nvSpPr>
            <p:spPr bwMode="auto">
              <a:xfrm>
                <a:off x="1671" y="3894"/>
                <a:ext cx="2172" cy="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56056" name="Object 24"/>
              <p:cNvGraphicFramePr>
                <a:graphicFrameLocks noChangeAspect="1"/>
              </p:cNvGraphicFramePr>
              <p:nvPr/>
            </p:nvGraphicFramePr>
            <p:xfrm>
              <a:off x="2781" y="3184"/>
              <a:ext cx="155" cy="159"/>
            </p:xfrm>
            <a:graphic>
              <a:graphicData uri="http://schemas.openxmlformats.org/presentationml/2006/ole">
                <p:oleObj spid="_x0000_s723972" name="Equation" r:id="rId5" imgW="152280" imgH="203040" progId="Equation.DSMT4">
                  <p:embed/>
                </p:oleObj>
              </a:graphicData>
            </a:graphic>
          </p:graphicFrame>
          <p:graphicFrame>
            <p:nvGraphicFramePr>
              <p:cNvPr id="556057" name="Object 25"/>
              <p:cNvGraphicFramePr>
                <a:graphicFrameLocks noChangeAspect="1"/>
              </p:cNvGraphicFramePr>
              <p:nvPr/>
            </p:nvGraphicFramePr>
            <p:xfrm>
              <a:off x="3860" y="3838"/>
              <a:ext cx="187" cy="192"/>
            </p:xfrm>
            <a:graphic>
              <a:graphicData uri="http://schemas.openxmlformats.org/presentationml/2006/ole">
                <p:oleObj spid="_x0000_s723973" name="Equation" r:id="rId6" imgW="152280" imgH="203040" progId="Equation.DSMT4">
                  <p:embed/>
                </p:oleObj>
              </a:graphicData>
            </a:graphic>
          </p:graphicFrame>
          <p:graphicFrame>
            <p:nvGraphicFramePr>
              <p:cNvPr id="556059" name="Object 27"/>
              <p:cNvGraphicFramePr>
                <a:graphicFrameLocks noChangeAspect="1"/>
              </p:cNvGraphicFramePr>
              <p:nvPr/>
            </p:nvGraphicFramePr>
            <p:xfrm>
              <a:off x="1448" y="3452"/>
              <a:ext cx="169" cy="179"/>
            </p:xfrm>
            <a:graphic>
              <a:graphicData uri="http://schemas.openxmlformats.org/presentationml/2006/ole">
                <p:oleObj spid="_x0000_s723974" name="Equation" r:id="rId7" imgW="164880" imgH="228600" progId="Equation.DSMT4">
                  <p:embed/>
                </p:oleObj>
              </a:graphicData>
            </a:graphic>
          </p:graphicFrame>
          <p:sp>
            <p:nvSpPr>
              <p:cNvPr id="556060" name="Line 28"/>
              <p:cNvSpPr>
                <a:spLocks noChangeShapeType="1"/>
              </p:cNvSpPr>
              <p:nvPr/>
            </p:nvSpPr>
            <p:spPr bwMode="auto">
              <a:xfrm>
                <a:off x="2329" y="3239"/>
                <a:ext cx="0" cy="59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6062" name="Line 30"/>
              <p:cNvSpPr>
                <a:spLocks noChangeShapeType="1"/>
              </p:cNvSpPr>
              <p:nvPr/>
            </p:nvSpPr>
            <p:spPr bwMode="auto">
              <a:xfrm>
                <a:off x="2329" y="3830"/>
                <a:ext cx="0" cy="1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56063" name="Object 31"/>
              <p:cNvGraphicFramePr>
                <a:graphicFrameLocks noChangeAspect="1"/>
              </p:cNvGraphicFramePr>
              <p:nvPr/>
            </p:nvGraphicFramePr>
            <p:xfrm>
              <a:off x="2109" y="3931"/>
              <a:ext cx="440" cy="188"/>
            </p:xfrm>
            <a:graphic>
              <a:graphicData uri="http://schemas.openxmlformats.org/presentationml/2006/ole">
                <p:oleObj spid="_x0000_s723975" name="Equation" r:id="rId8" imgW="431640" imgH="241200" progId="Equation.DSMT4">
                  <p:embed/>
                </p:oleObj>
              </a:graphicData>
            </a:graphic>
          </p:graphicFrame>
          <p:sp>
            <p:nvSpPr>
              <p:cNvPr id="556064" name="Line 32"/>
              <p:cNvSpPr>
                <a:spLocks noChangeShapeType="1"/>
              </p:cNvSpPr>
              <p:nvPr/>
            </p:nvSpPr>
            <p:spPr bwMode="auto">
              <a:xfrm flipV="1">
                <a:off x="1678" y="3032"/>
                <a:ext cx="2166" cy="8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56065" name="Object 33"/>
              <p:cNvGraphicFramePr>
                <a:graphicFrameLocks noChangeAspect="1"/>
              </p:cNvGraphicFramePr>
              <p:nvPr/>
            </p:nvGraphicFramePr>
            <p:xfrm>
              <a:off x="1909" y="3421"/>
              <a:ext cx="155" cy="109"/>
            </p:xfrm>
            <a:graphic>
              <a:graphicData uri="http://schemas.openxmlformats.org/presentationml/2006/ole">
                <p:oleObj spid="_x0000_s723976" name="Equation" r:id="rId9" imgW="152280" imgH="139680" progId="Equation.DSMT4">
                  <p:embed/>
                </p:oleObj>
              </a:graphicData>
            </a:graphic>
          </p:graphicFrame>
          <p:sp>
            <p:nvSpPr>
              <p:cNvPr id="556061" name="Freeform 29"/>
              <p:cNvSpPr>
                <a:spLocks/>
              </p:cNvSpPr>
              <p:nvPr/>
            </p:nvSpPr>
            <p:spPr bwMode="auto">
              <a:xfrm>
                <a:off x="1676" y="3555"/>
                <a:ext cx="1172" cy="3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" y="31"/>
                  </a:cxn>
                  <a:cxn ang="0">
                    <a:pos x="524" y="151"/>
                  </a:cxn>
                  <a:cxn ang="0">
                    <a:pos x="680" y="289"/>
                  </a:cxn>
                  <a:cxn ang="0">
                    <a:pos x="852" y="325"/>
                  </a:cxn>
                  <a:cxn ang="0">
                    <a:pos x="1160" y="329"/>
                  </a:cxn>
                </a:cxnLst>
                <a:rect l="0" t="0" r="r" b="b"/>
                <a:pathLst>
                  <a:path w="1160" h="330">
                    <a:moveTo>
                      <a:pt x="0" y="0"/>
                    </a:moveTo>
                    <a:cubicBezTo>
                      <a:pt x="51" y="5"/>
                      <a:pt x="222" y="6"/>
                      <a:pt x="310" y="31"/>
                    </a:cubicBezTo>
                    <a:cubicBezTo>
                      <a:pt x="397" y="55"/>
                      <a:pt x="462" y="108"/>
                      <a:pt x="524" y="151"/>
                    </a:cubicBezTo>
                    <a:cubicBezTo>
                      <a:pt x="586" y="194"/>
                      <a:pt x="625" y="260"/>
                      <a:pt x="680" y="289"/>
                    </a:cubicBezTo>
                    <a:cubicBezTo>
                      <a:pt x="735" y="318"/>
                      <a:pt x="772" y="318"/>
                      <a:pt x="852" y="325"/>
                    </a:cubicBezTo>
                    <a:cubicBezTo>
                      <a:pt x="930" y="330"/>
                      <a:pt x="1096" y="328"/>
                      <a:pt x="1160" y="329"/>
                    </a:cubicBezTo>
                  </a:path>
                </a:pathLst>
              </a:custGeom>
              <a:solidFill>
                <a:schemeClr val="accent1"/>
              </a:solidFill>
              <a:ln w="38100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6058" name="Freeform 26"/>
              <p:cNvSpPr>
                <a:spLocks/>
              </p:cNvSpPr>
              <p:nvPr/>
            </p:nvSpPr>
            <p:spPr bwMode="auto">
              <a:xfrm>
                <a:off x="2050" y="3122"/>
                <a:ext cx="1591" cy="770"/>
              </a:xfrm>
              <a:custGeom>
                <a:avLst/>
                <a:gdLst/>
                <a:ahLst/>
                <a:cxnLst>
                  <a:cxn ang="0">
                    <a:pos x="1591" y="0"/>
                  </a:cxn>
                  <a:cxn ang="0">
                    <a:pos x="718" y="354"/>
                  </a:cxn>
                  <a:cxn ang="0">
                    <a:pos x="406" y="534"/>
                  </a:cxn>
                  <a:cxn ang="0">
                    <a:pos x="262" y="706"/>
                  </a:cxn>
                  <a:cxn ang="0">
                    <a:pos x="0" y="770"/>
                  </a:cxn>
                </a:cxnLst>
                <a:rect l="0" t="0" r="r" b="b"/>
                <a:pathLst>
                  <a:path w="1591" h="770">
                    <a:moveTo>
                      <a:pt x="1591" y="0"/>
                    </a:moveTo>
                    <a:cubicBezTo>
                      <a:pt x="1446" y="58"/>
                      <a:pt x="915" y="265"/>
                      <a:pt x="718" y="354"/>
                    </a:cubicBezTo>
                    <a:cubicBezTo>
                      <a:pt x="673" y="375"/>
                      <a:pt x="516" y="424"/>
                      <a:pt x="406" y="534"/>
                    </a:cubicBezTo>
                    <a:cubicBezTo>
                      <a:pt x="296" y="644"/>
                      <a:pt x="312" y="664"/>
                      <a:pt x="262" y="706"/>
                    </a:cubicBezTo>
                    <a:cubicBezTo>
                      <a:pt x="212" y="748"/>
                      <a:pt x="55" y="757"/>
                      <a:pt x="0" y="77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56068" name="Object 36"/>
              <p:cNvGraphicFramePr>
                <a:graphicFrameLocks noChangeAspect="1"/>
              </p:cNvGraphicFramePr>
              <p:nvPr/>
            </p:nvGraphicFramePr>
            <p:xfrm>
              <a:off x="3761" y="3105"/>
              <a:ext cx="168" cy="139"/>
            </p:xfrm>
            <a:graphic>
              <a:graphicData uri="http://schemas.openxmlformats.org/presentationml/2006/ole">
                <p:oleObj spid="_x0000_s723977" name="Equation" r:id="rId10" imgW="164880" imgH="177480" progId="Equation.DSMT4">
                  <p:embed/>
                </p:oleObj>
              </a:graphicData>
            </a:graphic>
          </p:graphicFrame>
        </p:grpSp>
        <p:sp>
          <p:nvSpPr>
            <p:cNvPr id="556081" name="Oval 49"/>
            <p:cNvSpPr>
              <a:spLocks noChangeArrowheads="1"/>
            </p:cNvSpPr>
            <p:nvPr/>
          </p:nvSpPr>
          <p:spPr bwMode="auto">
            <a:xfrm>
              <a:off x="3149827" y="3607253"/>
              <a:ext cx="96837" cy="968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82" name="Oval 50"/>
            <p:cNvSpPr>
              <a:spLocks noChangeArrowheads="1"/>
            </p:cNvSpPr>
            <p:nvPr/>
          </p:nvSpPr>
          <p:spPr bwMode="auto">
            <a:xfrm>
              <a:off x="4184650" y="4095071"/>
              <a:ext cx="96838" cy="9683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84" name="Line 52"/>
            <p:cNvSpPr>
              <a:spLocks noChangeShapeType="1"/>
            </p:cNvSpPr>
            <p:nvPr/>
          </p:nvSpPr>
          <p:spPr bwMode="auto">
            <a:xfrm flipH="1">
              <a:off x="4299854" y="3145971"/>
              <a:ext cx="2917373" cy="9688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" name="Object 46"/>
          <p:cNvGraphicFramePr>
            <a:graphicFrameLocks noChangeAspect="1"/>
          </p:cNvGraphicFramePr>
          <p:nvPr/>
        </p:nvGraphicFramePr>
        <p:xfrm>
          <a:off x="3068638" y="5570011"/>
          <a:ext cx="2211387" cy="500062"/>
        </p:xfrm>
        <a:graphic>
          <a:graphicData uri="http://schemas.openxmlformats.org/presentationml/2006/ole">
            <p:oleObj spid="_x0000_s723984" name="Equation" r:id="rId11" imgW="1180800" imgH="266400" progId="Equation.DSMT4">
              <p:embed/>
            </p:oleObj>
          </a:graphicData>
        </a:graphic>
      </p:graphicFrame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Lossy Case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15189" y="5626934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(This is a homework problem.)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6079" name="Line 47"/>
          <p:cNvSpPr>
            <a:spLocks noChangeShapeType="1"/>
          </p:cNvSpPr>
          <p:nvPr/>
        </p:nvSpPr>
        <p:spPr bwMode="auto">
          <a:xfrm flipV="1">
            <a:off x="982639" y="3381720"/>
            <a:ext cx="2144160" cy="2445874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23985" name="Object 46"/>
          <p:cNvGraphicFramePr>
            <a:graphicFrameLocks noChangeAspect="1"/>
          </p:cNvGraphicFramePr>
          <p:nvPr/>
        </p:nvGraphicFramePr>
        <p:xfrm>
          <a:off x="3073400" y="6263588"/>
          <a:ext cx="2424113" cy="333375"/>
        </p:xfrm>
        <a:graphic>
          <a:graphicData uri="http://schemas.openxmlformats.org/presentationml/2006/ole">
            <p:oleObj spid="_x0000_s723985" name="Equation" r:id="rId12" imgW="1295280" imgH="17748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611131" y="6192991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(This is a homework problem.)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57908" y="1910685"/>
            <a:ext cx="7880874" cy="313899"/>
          </a:xfrm>
          <a:prstGeom prst="rect">
            <a:avLst/>
          </a:prstGeom>
          <a:solidFill>
            <a:srgbClr val="FFCC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1588770" y="0"/>
            <a:ext cx="6064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of Systems</a:t>
            </a:r>
          </a:p>
        </p:txBody>
      </p:sp>
      <p:sp>
        <p:nvSpPr>
          <p:cNvPr id="604178" name="Rectangle 18"/>
          <p:cNvSpPr>
            <a:spLocks noChangeArrowheads="1"/>
          </p:cNvSpPr>
          <p:nvPr/>
        </p:nvSpPr>
        <p:spPr bwMode="auto">
          <a:xfrm>
            <a:off x="450376" y="2210937"/>
            <a:ext cx="7888406" cy="573205"/>
          </a:xfrm>
          <a:prstGeom prst="rect">
            <a:avLst/>
          </a:prstGeom>
          <a:solidFill>
            <a:srgbClr val="FFCCC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76" name="Rectangle 16"/>
          <p:cNvSpPr>
            <a:spLocks noChangeArrowheads="1"/>
          </p:cNvSpPr>
          <p:nvPr/>
        </p:nvSpPr>
        <p:spPr bwMode="auto">
          <a:xfrm>
            <a:off x="457864" y="1124329"/>
            <a:ext cx="7888288" cy="78635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74" name="Text Box 14"/>
          <p:cNvSpPr txBox="1">
            <a:spLocks noChangeArrowheads="1"/>
          </p:cNvSpPr>
          <p:nvPr/>
        </p:nvSpPr>
        <p:spPr bwMode="auto">
          <a:xfrm>
            <a:off x="404504" y="791578"/>
            <a:ext cx="7797800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bg2"/>
                </a:solidFill>
              </a:rPr>
              <a:t>Transmission lines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 Can propagate a signal at any frequency</a:t>
            </a:r>
          </a:p>
          <a:p>
            <a:pPr marL="177800" indent="-17780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Have </a:t>
            </a:r>
            <a:r>
              <a:rPr lang="en-US" dirty="0">
                <a:solidFill>
                  <a:schemeClr val="bg2"/>
                </a:solidFill>
              </a:rPr>
              <a:t>minimal dispersion (only due to </a:t>
            </a:r>
            <a:r>
              <a:rPr lang="en-US" dirty="0" smtClean="0">
                <a:solidFill>
                  <a:schemeClr val="bg2"/>
                </a:solidFill>
              </a:rPr>
              <a:t>loss for TEM mode) </a:t>
            </a:r>
            <a:r>
              <a:rPr lang="en-US" dirty="0">
                <a:solidFill>
                  <a:schemeClr val="bg2"/>
                </a:solidFill>
              </a:rPr>
              <a:t>– good for signal </a:t>
            </a:r>
            <a:r>
              <a:rPr lang="en-US" dirty="0" smtClean="0">
                <a:solidFill>
                  <a:schemeClr val="bg2"/>
                </a:solidFill>
              </a:rPr>
              <a:t>propagation</a:t>
            </a:r>
          </a:p>
          <a:p>
            <a:pPr marL="177800" indent="-17780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May or may not be shielded (e.g., coax vs. twin lead)</a:t>
            </a:r>
            <a:endParaRPr lang="en-US" dirty="0">
              <a:solidFill>
                <a:schemeClr val="bg2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 Become very lossy at high frequencies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 Cannot handle high </a:t>
            </a:r>
            <a:r>
              <a:rPr lang="en-US" dirty="0" smtClean="0">
                <a:solidFill>
                  <a:schemeClr val="bg2"/>
                </a:solidFill>
              </a:rPr>
              <a:t>power (unless the cable are very big)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604186" name="Group 26"/>
          <p:cNvGrpSpPr>
            <a:grpSpLocks/>
          </p:cNvGrpSpPr>
          <p:nvPr/>
        </p:nvGrpSpPr>
        <p:grpSpPr bwMode="auto">
          <a:xfrm>
            <a:off x="435946" y="2943135"/>
            <a:ext cx="8518525" cy="1739900"/>
            <a:chOff x="309" y="1810"/>
            <a:chExt cx="5366" cy="1096"/>
          </a:xfrm>
        </p:grpSpPr>
        <p:sp>
          <p:nvSpPr>
            <p:cNvPr id="604179" name="Rectangle 19"/>
            <p:cNvSpPr>
              <a:spLocks noChangeArrowheads="1"/>
            </p:cNvSpPr>
            <p:nvPr/>
          </p:nvSpPr>
          <p:spPr bwMode="auto">
            <a:xfrm>
              <a:off x="343" y="2357"/>
              <a:ext cx="5296" cy="549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77" name="Rectangle 17"/>
            <p:cNvSpPr>
              <a:spLocks noChangeArrowheads="1"/>
            </p:cNvSpPr>
            <p:nvPr/>
          </p:nvSpPr>
          <p:spPr bwMode="auto">
            <a:xfrm>
              <a:off x="344" y="2015"/>
              <a:ext cx="5278" cy="52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75" name="Text Box 15"/>
            <p:cNvSpPr txBox="1">
              <a:spLocks noChangeArrowheads="1"/>
            </p:cNvSpPr>
            <p:nvPr/>
          </p:nvSpPr>
          <p:spPr bwMode="auto">
            <a:xfrm>
              <a:off x="309" y="1810"/>
              <a:ext cx="5366" cy="10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1" dirty="0">
                  <a:solidFill>
                    <a:schemeClr val="bg2"/>
                  </a:solidFill>
                </a:rPr>
                <a:t>Waveguides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Can handle high power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Have low loss (lower than transmission lines) 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Are completely shielded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Can only be used above the cutoff frequency (not suitable for low frequencies)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Have large amounts of dispersion (not the best for signal propagation)</a:t>
              </a:r>
            </a:p>
          </p:txBody>
        </p:sp>
      </p:grpSp>
      <p:grpSp>
        <p:nvGrpSpPr>
          <p:cNvPr id="604187" name="Group 27"/>
          <p:cNvGrpSpPr>
            <a:grpSpLocks/>
          </p:cNvGrpSpPr>
          <p:nvPr/>
        </p:nvGrpSpPr>
        <p:grpSpPr bwMode="auto">
          <a:xfrm>
            <a:off x="397846" y="4875807"/>
            <a:ext cx="8518525" cy="1536700"/>
            <a:chOff x="285" y="2978"/>
            <a:chExt cx="5366" cy="968"/>
          </a:xfrm>
        </p:grpSpPr>
        <p:sp>
          <p:nvSpPr>
            <p:cNvPr id="604183" name="Rectangle 23"/>
            <p:cNvSpPr>
              <a:spLocks noChangeArrowheads="1"/>
            </p:cNvSpPr>
            <p:nvPr/>
          </p:nvSpPr>
          <p:spPr bwMode="auto">
            <a:xfrm>
              <a:off x="319" y="3541"/>
              <a:ext cx="5278" cy="405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84" name="Rectangle 24"/>
            <p:cNvSpPr>
              <a:spLocks noChangeArrowheads="1"/>
            </p:cNvSpPr>
            <p:nvPr/>
          </p:nvSpPr>
          <p:spPr bwMode="auto">
            <a:xfrm>
              <a:off x="320" y="3199"/>
              <a:ext cx="5278" cy="3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85" name="Text Box 25"/>
            <p:cNvSpPr txBox="1">
              <a:spLocks noChangeArrowheads="1"/>
            </p:cNvSpPr>
            <p:nvPr/>
          </p:nvSpPr>
          <p:spPr bwMode="auto">
            <a:xfrm>
              <a:off x="285" y="2978"/>
              <a:ext cx="5366" cy="9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1" dirty="0">
                  <a:solidFill>
                    <a:schemeClr val="bg2"/>
                  </a:solidFill>
                </a:rPr>
                <a:t>Fiber Optic Cables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Have very low loss (lower than transmission </a:t>
              </a:r>
              <a:r>
                <a:rPr lang="en-US" dirty="0" smtClean="0">
                  <a:solidFill>
                    <a:schemeClr val="bg2"/>
                  </a:solidFill>
                </a:rPr>
                <a:t>lines or waveguides) </a:t>
              </a:r>
              <a:endParaRPr lang="en-US" dirty="0">
                <a:solidFill>
                  <a:schemeClr val="bg2"/>
                </a:solidFill>
              </a:endParaRP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Have very low dispersion (lower than transmission </a:t>
              </a:r>
              <a:r>
                <a:rPr lang="en-US" dirty="0" smtClean="0">
                  <a:solidFill>
                    <a:schemeClr val="bg2"/>
                  </a:solidFill>
                </a:rPr>
                <a:t>lines)</a:t>
              </a:r>
              <a:endParaRPr lang="en-US" dirty="0">
                <a:solidFill>
                  <a:schemeClr val="bg2"/>
                </a:solidFill>
              </a:endParaRP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Cannot handle high power</a:t>
              </a:r>
            </a:p>
            <a:p>
              <a:pPr algn="l"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 Require electro-optic interfaces with electronic and RF/microwave equipment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91" name="Rectangle 35"/>
          <p:cNvSpPr>
            <a:spLocks noChangeArrowheads="1"/>
          </p:cNvSpPr>
          <p:nvPr/>
        </p:nvSpPr>
        <p:spPr bwMode="auto">
          <a:xfrm>
            <a:off x="3244850" y="4533900"/>
            <a:ext cx="2779713" cy="1708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Phase Velocity</a:t>
            </a:r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1970088" y="1285875"/>
            <a:ext cx="119765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 </a:t>
            </a:r>
            <a:r>
              <a:rPr lang="en-US" sz="22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&gt;  </a:t>
            </a:r>
            <a:r>
              <a:rPr lang="en-US" sz="2200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2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2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30784" name="Object 0"/>
          <p:cNvGraphicFramePr>
            <a:graphicFrameLocks noChangeAspect="1"/>
          </p:cNvGraphicFramePr>
          <p:nvPr/>
        </p:nvGraphicFramePr>
        <p:xfrm>
          <a:off x="3671888" y="1270000"/>
          <a:ext cx="2659062" cy="2681288"/>
        </p:xfrm>
        <a:graphic>
          <a:graphicData uri="http://schemas.openxmlformats.org/presentationml/2006/ole">
            <p:oleObj spid="_x0000_s630784" name="Equation" r:id="rId4" imgW="1536480" imgH="1549080" progId="Equation.DSMT4">
              <p:embed/>
            </p:oleObj>
          </a:graphicData>
        </a:graphic>
      </p:graphicFrame>
      <p:graphicFrame>
        <p:nvGraphicFramePr>
          <p:cNvPr id="630785" name="Object 1"/>
          <p:cNvGraphicFramePr>
            <a:graphicFrameLocks noChangeAspect="1"/>
          </p:cNvGraphicFramePr>
          <p:nvPr/>
        </p:nvGraphicFramePr>
        <p:xfrm>
          <a:off x="3497263" y="4527550"/>
          <a:ext cx="2247900" cy="1581150"/>
        </p:xfrm>
        <a:graphic>
          <a:graphicData uri="http://schemas.openxmlformats.org/presentationml/2006/ole">
            <p:oleObj spid="_x0000_s630785" name="Equation" r:id="rId5" imgW="1028520" imgH="723600" progId="Equation.DSMT4">
              <p:embed/>
            </p:oleObj>
          </a:graphicData>
        </a:graphic>
      </p:graphicFrame>
      <p:sp>
        <p:nvSpPr>
          <p:cNvPr id="557092" name="Text Box 36"/>
          <p:cNvSpPr txBox="1">
            <a:spLocks noChangeArrowheads="1"/>
          </p:cNvSpPr>
          <p:nvPr/>
        </p:nvSpPr>
        <p:spPr bwMode="auto">
          <a:xfrm>
            <a:off x="7275513" y="4713333"/>
            <a:ext cx="93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30786" name="Object 2"/>
          <p:cNvGraphicFramePr>
            <a:graphicFrameLocks noChangeAspect="1"/>
          </p:cNvGraphicFramePr>
          <p:nvPr/>
        </p:nvGraphicFramePr>
        <p:xfrm>
          <a:off x="6940550" y="5189538"/>
          <a:ext cx="1504950" cy="1022350"/>
        </p:xfrm>
        <a:graphic>
          <a:graphicData uri="http://schemas.openxmlformats.org/presentationml/2006/ole">
            <p:oleObj spid="_x0000_s630786" name="Equation" r:id="rId6" imgW="672840" imgH="457200" progId="Equation.DSMT4">
              <p:embed/>
            </p:oleObj>
          </a:graphicData>
        </a:graphic>
      </p:graphicFrame>
      <p:sp>
        <p:nvSpPr>
          <p:cNvPr id="557094" name="Text Box 38"/>
          <p:cNvSpPr txBox="1">
            <a:spLocks noChangeArrowheads="1"/>
          </p:cNvSpPr>
          <p:nvPr/>
        </p:nvSpPr>
        <p:spPr bwMode="auto">
          <a:xfrm>
            <a:off x="2539360" y="3952828"/>
            <a:ext cx="4953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2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57095" name="Text Box 39"/>
          <p:cNvSpPr txBox="1">
            <a:spLocks noChangeArrowheads="1"/>
          </p:cNvSpPr>
          <p:nvPr/>
        </p:nvSpPr>
        <p:spPr bwMode="auto">
          <a:xfrm>
            <a:off x="222250" y="1314450"/>
            <a:ext cx="1700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Above cutoff: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97" name="Rectangle 17"/>
          <p:cNvSpPr>
            <a:spLocks noChangeArrowheads="1"/>
          </p:cNvSpPr>
          <p:nvPr/>
        </p:nvSpPr>
        <p:spPr bwMode="auto">
          <a:xfrm>
            <a:off x="3370263" y="4578350"/>
            <a:ext cx="260985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083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Lossless Case: Group Velocity</a:t>
            </a:r>
          </a:p>
        </p:txBody>
      </p:sp>
      <p:sp>
        <p:nvSpPr>
          <p:cNvPr id="558090" name="Text Box 10"/>
          <p:cNvSpPr txBox="1">
            <a:spLocks noChangeArrowheads="1"/>
          </p:cNvSpPr>
          <p:nvPr/>
        </p:nvSpPr>
        <p:spPr bwMode="auto">
          <a:xfrm>
            <a:off x="2710763" y="4027393"/>
            <a:ext cx="495300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2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31808" name="Object 0"/>
          <p:cNvGraphicFramePr>
            <a:graphicFrameLocks noChangeAspect="1"/>
          </p:cNvGraphicFramePr>
          <p:nvPr/>
        </p:nvGraphicFramePr>
        <p:xfrm>
          <a:off x="3652838" y="1524000"/>
          <a:ext cx="3411537" cy="968375"/>
        </p:xfrm>
        <a:graphic>
          <a:graphicData uri="http://schemas.openxmlformats.org/presentationml/2006/ole">
            <p:oleObj spid="_x0000_s631808" name="Equation" r:id="rId4" imgW="1612800" imgH="457200" progId="Equation.DSMT4">
              <p:embed/>
            </p:oleObj>
          </a:graphicData>
        </a:graphic>
      </p:graphicFrame>
      <p:graphicFrame>
        <p:nvGraphicFramePr>
          <p:cNvPr id="631809" name="Object 1"/>
          <p:cNvGraphicFramePr>
            <a:graphicFrameLocks noChangeAspect="1"/>
          </p:cNvGraphicFramePr>
          <p:nvPr/>
        </p:nvGraphicFramePr>
        <p:xfrm>
          <a:off x="3035514" y="2846375"/>
          <a:ext cx="3177857" cy="926875"/>
        </p:xfrm>
        <a:graphic>
          <a:graphicData uri="http://schemas.openxmlformats.org/presentationml/2006/ole">
            <p:oleObj spid="_x0000_s631809" name="Equation" r:id="rId5" imgW="1523880" imgH="444240" progId="Equation.DSMT4">
              <p:embed/>
            </p:oleObj>
          </a:graphicData>
        </a:graphic>
      </p:graphicFrame>
      <p:graphicFrame>
        <p:nvGraphicFramePr>
          <p:cNvPr id="631810" name="Object 2"/>
          <p:cNvGraphicFramePr>
            <a:graphicFrameLocks noChangeAspect="1"/>
          </p:cNvGraphicFramePr>
          <p:nvPr/>
        </p:nvGraphicFramePr>
        <p:xfrm>
          <a:off x="3898900" y="4583113"/>
          <a:ext cx="1543050" cy="671512"/>
        </p:xfrm>
        <a:graphic>
          <a:graphicData uri="http://schemas.openxmlformats.org/presentationml/2006/ole">
            <p:oleObj spid="_x0000_s631810" name="Equation" r:id="rId6" imgW="583920" imgH="253800" progId="Equation.DSMT4">
              <p:embed/>
            </p:oleObj>
          </a:graphicData>
        </a:graphic>
      </p:graphicFrame>
      <p:graphicFrame>
        <p:nvGraphicFramePr>
          <p:cNvPr id="631811" name="Object 3"/>
          <p:cNvGraphicFramePr>
            <a:graphicFrameLocks noChangeAspect="1"/>
          </p:cNvGraphicFramePr>
          <p:nvPr/>
        </p:nvGraphicFramePr>
        <p:xfrm>
          <a:off x="3386199" y="5347463"/>
          <a:ext cx="2576513" cy="1203325"/>
        </p:xfrm>
        <a:graphic>
          <a:graphicData uri="http://schemas.openxmlformats.org/presentationml/2006/ole">
            <p:oleObj spid="_x0000_s631811" name="Equation" r:id="rId7" imgW="1143000" imgH="533160" progId="Equation.DSMT4">
              <p:embed/>
            </p:oleObj>
          </a:graphicData>
        </a:graphic>
      </p:graphicFrame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2020888" y="1260475"/>
            <a:ext cx="10318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 </a:t>
            </a:r>
            <a:r>
              <a:rPr lang="en-US" sz="22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&gt;  </a:t>
            </a:r>
            <a:r>
              <a:rPr lang="en-US" sz="2200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2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2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222250" y="1314450"/>
            <a:ext cx="1700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Above cutoff: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24574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Rectangular Waveguide</a:t>
            </a:r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382588" y="1535113"/>
            <a:ext cx="189547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Assume </a:t>
            </a:r>
            <a:r>
              <a:rPr lang="en-US" sz="2200" dirty="0" err="1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200" i="1" baseline="-25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 mode</a:t>
            </a:r>
            <a:r>
              <a:rPr lang="en-US" sz="2200" i="1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US" sz="22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59126" name="Text Box 22"/>
          <p:cNvSpPr txBox="1">
            <a:spLocks noChangeArrowheads="1"/>
          </p:cNvSpPr>
          <p:nvPr/>
        </p:nvSpPr>
        <p:spPr bwMode="auto">
          <a:xfrm>
            <a:off x="625475" y="4254500"/>
            <a:ext cx="2873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Eigenvalue Problem:</a:t>
            </a:r>
          </a:p>
        </p:txBody>
      </p:sp>
      <p:graphicFrame>
        <p:nvGraphicFramePr>
          <p:cNvPr id="632832" name="Object 0"/>
          <p:cNvGraphicFramePr>
            <a:graphicFrameLocks noChangeAspect="1"/>
          </p:cNvGraphicFramePr>
          <p:nvPr/>
        </p:nvGraphicFramePr>
        <p:xfrm>
          <a:off x="5708650" y="4865688"/>
          <a:ext cx="2727325" cy="1090612"/>
        </p:xfrm>
        <a:graphic>
          <a:graphicData uri="http://schemas.openxmlformats.org/presentationml/2006/ole">
            <p:oleObj spid="_x0000_s632832" name="Equation" r:id="rId4" imgW="1206360" imgH="482400" progId="Equation.DSMT4">
              <p:embed/>
            </p:oleObj>
          </a:graphicData>
        </a:graphic>
      </p:graphicFrame>
      <p:graphicFrame>
        <p:nvGraphicFramePr>
          <p:cNvPr id="632833" name="Object 1"/>
          <p:cNvGraphicFramePr>
            <a:graphicFrameLocks noChangeAspect="1"/>
          </p:cNvGraphicFramePr>
          <p:nvPr/>
        </p:nvGraphicFramePr>
        <p:xfrm>
          <a:off x="1274763" y="4727575"/>
          <a:ext cx="1636712" cy="1492250"/>
        </p:xfrm>
        <a:graphic>
          <a:graphicData uri="http://schemas.openxmlformats.org/presentationml/2006/ole">
            <p:oleObj spid="_x0000_s632833" name="Equation" r:id="rId5" imgW="723600" imgH="660240" progId="Equation.DSMT4">
              <p:embed/>
            </p:oleObj>
          </a:graphicData>
        </a:graphic>
      </p:graphicFrame>
      <p:sp>
        <p:nvSpPr>
          <p:cNvPr id="559130" name="Text Box 26"/>
          <p:cNvSpPr txBox="1">
            <a:spLocks noChangeArrowheads="1"/>
          </p:cNvSpPr>
          <p:nvPr/>
        </p:nvSpPr>
        <p:spPr bwMode="auto">
          <a:xfrm>
            <a:off x="4333875" y="4927600"/>
            <a:ext cx="1108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where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62211" y="2122715"/>
            <a:ext cx="3229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waveguide may be filled with a lossy material.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7690" y="1046389"/>
            <a:ext cx="3824288" cy="3009446"/>
            <a:chOff x="2557690" y="1046389"/>
            <a:chExt cx="3824288" cy="3009446"/>
          </a:xfrm>
        </p:grpSpPr>
        <p:sp>
          <p:nvSpPr>
            <p:cNvPr id="559118" name="AutoShape 14"/>
            <p:cNvSpPr>
              <a:spLocks noChangeArrowheads="1"/>
            </p:cNvSpPr>
            <p:nvPr/>
          </p:nvSpPr>
          <p:spPr bwMode="auto">
            <a:xfrm>
              <a:off x="2913290" y="1046389"/>
              <a:ext cx="3136900" cy="2008188"/>
            </a:xfrm>
            <a:prstGeom prst="cube">
              <a:avLst>
                <a:gd name="adj" fmla="val 74861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20" name="Text Box 16"/>
            <p:cNvSpPr txBox="1">
              <a:spLocks noChangeArrowheads="1"/>
            </p:cNvSpPr>
            <p:nvPr/>
          </p:nvSpPr>
          <p:spPr bwMode="auto">
            <a:xfrm>
              <a:off x="2557690" y="2624364"/>
              <a:ext cx="361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59121" name="Text Box 17"/>
            <p:cNvSpPr txBox="1">
              <a:spLocks noChangeArrowheads="1"/>
            </p:cNvSpPr>
            <p:nvPr/>
          </p:nvSpPr>
          <p:spPr bwMode="auto">
            <a:xfrm>
              <a:off x="3516540" y="3022827"/>
              <a:ext cx="2524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59122" name="Text Box 18"/>
            <p:cNvSpPr txBox="1">
              <a:spLocks noChangeArrowheads="1"/>
            </p:cNvSpPr>
            <p:nvPr/>
          </p:nvSpPr>
          <p:spPr bwMode="auto">
            <a:xfrm>
              <a:off x="5556478" y="2816452"/>
              <a:ext cx="8255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 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59123" name="Line 19"/>
            <p:cNvSpPr>
              <a:spLocks noChangeShapeType="1"/>
            </p:cNvSpPr>
            <p:nvPr/>
          </p:nvSpPr>
          <p:spPr bwMode="auto">
            <a:xfrm>
              <a:off x="4584928" y="3052989"/>
              <a:ext cx="8667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24" name="Line 20"/>
            <p:cNvSpPr>
              <a:spLocks noChangeShapeType="1"/>
            </p:cNvSpPr>
            <p:nvPr/>
          </p:nvSpPr>
          <p:spPr bwMode="auto">
            <a:xfrm flipV="1">
              <a:off x="2897415" y="1554389"/>
              <a:ext cx="0" cy="889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9125" name="Text Box 21"/>
            <p:cNvSpPr txBox="1">
              <a:spLocks noChangeArrowheads="1"/>
            </p:cNvSpPr>
            <p:nvPr/>
          </p:nvSpPr>
          <p:spPr bwMode="auto">
            <a:xfrm>
              <a:off x="2745469" y="1072696"/>
              <a:ext cx="302531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 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632834" name="Object 2"/>
            <p:cNvGraphicFramePr>
              <a:graphicFrameLocks noChangeAspect="1"/>
            </p:cNvGraphicFramePr>
            <p:nvPr/>
          </p:nvGraphicFramePr>
          <p:xfrm>
            <a:off x="3999138" y="1513114"/>
            <a:ext cx="728021" cy="563110"/>
          </p:xfrm>
          <a:graphic>
            <a:graphicData uri="http://schemas.openxmlformats.org/presentationml/2006/ole">
              <p:oleObj spid="_x0000_s632834" name="Equation" r:id="rId6" imgW="507960" imgH="393480" progId="Equation.DSMT4">
                <p:embed/>
              </p:oleObj>
            </a:graphicData>
          </a:graphic>
        </p:graphicFrame>
        <p:graphicFrame>
          <p:nvGraphicFramePr>
            <p:cNvPr id="632835" name="Object 3"/>
            <p:cNvGraphicFramePr>
              <a:graphicFrameLocks noChangeAspect="1"/>
            </p:cNvGraphicFramePr>
            <p:nvPr/>
          </p:nvGraphicFramePr>
          <p:xfrm>
            <a:off x="4531860" y="3455760"/>
            <a:ext cx="728662" cy="600075"/>
          </p:xfrm>
          <a:graphic>
            <a:graphicData uri="http://schemas.openxmlformats.org/presentationml/2006/ole">
              <p:oleObj spid="_x0000_s632835" name="Equation" r:id="rId7" imgW="507960" imgH="419040" progId="Equation.DSMT4">
                <p:embed/>
              </p:oleObj>
            </a:graphicData>
          </a:graphic>
        </p:graphicFrame>
        <p:sp>
          <p:nvSpPr>
            <p:cNvPr id="26" name="Rectangle 25"/>
            <p:cNvSpPr/>
            <p:nvPr/>
          </p:nvSpPr>
          <p:spPr bwMode="auto">
            <a:xfrm>
              <a:off x="2928258" y="2536372"/>
              <a:ext cx="1621971" cy="5334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4060372" y="3058885"/>
              <a:ext cx="381002" cy="5334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559118" idx="4"/>
            </p:cNvCxnSpPr>
            <p:nvPr/>
          </p:nvCxnSpPr>
          <p:spPr bwMode="auto">
            <a:xfrm>
              <a:off x="4365172" y="2122714"/>
              <a:ext cx="181668" cy="6794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endCxn id="559118" idx="2"/>
            </p:cNvCxnSpPr>
            <p:nvPr/>
          </p:nvCxnSpPr>
          <p:spPr bwMode="auto">
            <a:xfrm flipH="1">
              <a:off x="2913290" y="2111828"/>
              <a:ext cx="994682" cy="6903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59133" name="Line 29"/>
            <p:cNvSpPr>
              <a:spLocks noChangeShapeType="1"/>
            </p:cNvSpPr>
            <p:nvPr/>
          </p:nvSpPr>
          <p:spPr bwMode="auto">
            <a:xfrm flipV="1">
              <a:off x="2910115" y="2543402"/>
              <a:ext cx="555625" cy="5127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 flipV="1">
              <a:off x="4147458" y="2536371"/>
              <a:ext cx="348343" cy="9470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867723" y="1035714"/>
            <a:ext cx="32924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Separation of variables: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2335213" y="27813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1166" name="Object 14"/>
          <p:cNvGraphicFramePr>
            <a:graphicFrameLocks noChangeAspect="1"/>
          </p:cNvGraphicFramePr>
          <p:nvPr/>
        </p:nvGraphicFramePr>
        <p:xfrm>
          <a:off x="2751138" y="1892300"/>
          <a:ext cx="3116262" cy="509588"/>
        </p:xfrm>
        <a:graphic>
          <a:graphicData uri="http://schemas.openxmlformats.org/presentationml/2006/ole">
            <p:oleObj spid="_x0000_s561166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561167" name="Object 15"/>
          <p:cNvGraphicFramePr>
            <a:graphicFrameLocks noChangeAspect="1"/>
          </p:cNvGraphicFramePr>
          <p:nvPr/>
        </p:nvGraphicFramePr>
        <p:xfrm>
          <a:off x="3038475" y="2732088"/>
          <a:ext cx="2973388" cy="495300"/>
        </p:xfrm>
        <a:graphic>
          <a:graphicData uri="http://schemas.openxmlformats.org/presentationml/2006/ole">
            <p:oleObj spid="_x0000_s561167" name="Equation" r:id="rId5" imgW="1218960" imgH="203040" progId="Equation.DSMT4">
              <p:embed/>
            </p:oleObj>
          </a:graphicData>
        </a:graphic>
      </p:graphicFrame>
      <p:graphicFrame>
        <p:nvGraphicFramePr>
          <p:cNvPr id="561168" name="Object 16"/>
          <p:cNvGraphicFramePr>
            <a:graphicFrameLocks noChangeAspect="1"/>
          </p:cNvGraphicFramePr>
          <p:nvPr/>
        </p:nvGraphicFramePr>
        <p:xfrm>
          <a:off x="3205163" y="3438525"/>
          <a:ext cx="2055812" cy="965200"/>
        </p:xfrm>
        <a:graphic>
          <a:graphicData uri="http://schemas.openxmlformats.org/presentationml/2006/ole">
            <p:oleObj spid="_x0000_s561168" name="Equation" r:id="rId6" imgW="838080" imgH="393480" progId="Equation.DSMT4">
              <p:embed/>
            </p:oleObj>
          </a:graphicData>
        </a:graphic>
      </p:graphicFrame>
      <p:sp>
        <p:nvSpPr>
          <p:cNvPr id="561169" name="Text Box 17"/>
          <p:cNvSpPr txBox="1">
            <a:spLocks noChangeArrowheads="1"/>
          </p:cNvSpPr>
          <p:nvPr/>
        </p:nvSpPr>
        <p:spPr bwMode="auto">
          <a:xfrm>
            <a:off x="1701800" y="5207000"/>
            <a:ext cx="949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1170" name="Object 18"/>
          <p:cNvGraphicFramePr>
            <a:graphicFrameLocks noChangeAspect="1"/>
          </p:cNvGraphicFramePr>
          <p:nvPr/>
        </p:nvGraphicFramePr>
        <p:xfrm>
          <a:off x="2865438" y="4914900"/>
          <a:ext cx="3411537" cy="1008063"/>
        </p:xfrm>
        <a:graphic>
          <a:graphicData uri="http://schemas.openxmlformats.org/presentationml/2006/ole">
            <p:oleObj spid="_x0000_s561170" name="Equation" r:id="rId7" imgW="1333440" imgH="393480" progId="Equation.DSMT4">
              <p:embed/>
            </p:oleObj>
          </a:graphicData>
        </a:graphic>
      </p:graphicFrame>
      <p:sp>
        <p:nvSpPr>
          <p:cNvPr id="561171" name="Text Box 19"/>
          <p:cNvSpPr txBox="1">
            <a:spLocks noChangeArrowheads="1"/>
          </p:cNvSpPr>
          <p:nvPr/>
        </p:nvSpPr>
        <p:spPr bwMode="auto">
          <a:xfrm>
            <a:off x="1095375" y="1930400"/>
            <a:ext cx="1374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:</a:t>
            </a:r>
          </a:p>
        </p:txBody>
      </p:sp>
      <p:sp>
        <p:nvSpPr>
          <p:cNvPr id="561172" name="Text Box 20"/>
          <p:cNvSpPr txBox="1">
            <a:spLocks noChangeArrowheads="1"/>
          </p:cNvSpPr>
          <p:nvPr/>
        </p:nvSpPr>
        <p:spPr bwMode="auto">
          <a:xfrm>
            <a:off x="2678113" y="36830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61173" name="Text Box 21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graphicFrame>
        <p:nvGraphicFramePr>
          <p:cNvPr id="561174" name="Object 22"/>
          <p:cNvGraphicFramePr>
            <a:graphicFrameLocks noChangeAspect="1"/>
          </p:cNvGraphicFramePr>
          <p:nvPr/>
        </p:nvGraphicFramePr>
        <p:xfrm>
          <a:off x="6750050" y="3468688"/>
          <a:ext cx="1938338" cy="909637"/>
        </p:xfrm>
        <a:graphic>
          <a:graphicData uri="http://schemas.openxmlformats.org/presentationml/2006/ole">
            <p:oleObj spid="_x0000_s561174" name="Equation" r:id="rId8" imgW="838080" imgH="393480" progId="Equation.DSMT4">
              <p:embed/>
            </p:oleObj>
          </a:graphicData>
        </a:graphic>
      </p:graphicFrame>
      <p:sp>
        <p:nvSpPr>
          <p:cNvPr id="561175" name="Text Box 23"/>
          <p:cNvSpPr txBox="1">
            <a:spLocks noChangeArrowheads="1"/>
          </p:cNvSpPr>
          <p:nvPr/>
        </p:nvSpPr>
        <p:spPr bwMode="auto">
          <a:xfrm>
            <a:off x="6208713" y="37211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graphicFrame>
        <p:nvGraphicFramePr>
          <p:cNvPr id="633856" name="Object 0"/>
          <p:cNvGraphicFramePr>
            <a:graphicFrameLocks noChangeAspect="1"/>
          </p:cNvGraphicFramePr>
          <p:nvPr/>
        </p:nvGraphicFramePr>
        <p:xfrm>
          <a:off x="5067300" y="2509838"/>
          <a:ext cx="922338" cy="430212"/>
        </p:xfrm>
        <a:graphic>
          <a:graphicData uri="http://schemas.openxmlformats.org/presentationml/2006/ole">
            <p:oleObj spid="_x0000_s633856" name="Equation" r:id="rId4" imgW="380880" imgH="177480" progId="Equation.DSMT4">
              <p:embed/>
            </p:oleObj>
          </a:graphicData>
        </a:graphic>
      </p:graphicFrame>
      <p:graphicFrame>
        <p:nvGraphicFramePr>
          <p:cNvPr id="633857" name="Object 1"/>
          <p:cNvGraphicFramePr>
            <a:graphicFrameLocks noChangeAspect="1"/>
          </p:cNvGraphicFramePr>
          <p:nvPr/>
        </p:nvGraphicFramePr>
        <p:xfrm>
          <a:off x="2457450" y="2513013"/>
          <a:ext cx="1506538" cy="1044575"/>
        </p:xfrm>
        <a:graphic>
          <a:graphicData uri="http://schemas.openxmlformats.org/presentationml/2006/ole">
            <p:oleObj spid="_x0000_s633857" name="Equation" r:id="rId5" imgW="622080" imgH="431640" progId="Equation.DSMT4">
              <p:embed/>
            </p:oleObj>
          </a:graphicData>
        </a:graphic>
      </p:graphicFrame>
      <p:graphicFrame>
        <p:nvGraphicFramePr>
          <p:cNvPr id="633858" name="Object 2"/>
          <p:cNvGraphicFramePr>
            <a:graphicFrameLocks noChangeAspect="1"/>
          </p:cNvGraphicFramePr>
          <p:nvPr/>
        </p:nvGraphicFramePr>
        <p:xfrm>
          <a:off x="2058988" y="1044575"/>
          <a:ext cx="4876800" cy="588963"/>
        </p:xfrm>
        <a:graphic>
          <a:graphicData uri="http://schemas.openxmlformats.org/presentationml/2006/ole">
            <p:oleObj spid="_x0000_s633858" name="Equation" r:id="rId6" imgW="1892160" imgH="228600" progId="Equation.DSMT4">
              <p:embed/>
            </p:oleObj>
          </a:graphicData>
        </a:graphic>
      </p:graphicFrame>
      <p:sp>
        <p:nvSpPr>
          <p:cNvPr id="562189" name="AutoShape 13"/>
          <p:cNvSpPr>
            <a:spLocks noChangeArrowheads="1"/>
          </p:cNvSpPr>
          <p:nvPr/>
        </p:nvSpPr>
        <p:spPr bwMode="auto">
          <a:xfrm>
            <a:off x="4381500" y="2609850"/>
            <a:ext cx="463550" cy="250825"/>
          </a:xfrm>
          <a:prstGeom prst="rightArrow">
            <a:avLst>
              <a:gd name="adj1" fmla="val 50000"/>
              <a:gd name="adj2" fmla="val 4620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90" name="AutoShape 14"/>
          <p:cNvSpPr>
            <a:spLocks noChangeArrowheads="1"/>
          </p:cNvSpPr>
          <p:nvPr/>
        </p:nvSpPr>
        <p:spPr bwMode="auto">
          <a:xfrm>
            <a:off x="4376738" y="3230563"/>
            <a:ext cx="463550" cy="225425"/>
          </a:xfrm>
          <a:prstGeom prst="rightArrow">
            <a:avLst>
              <a:gd name="adj1" fmla="val 50000"/>
              <a:gd name="adj2" fmla="val 5140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91" name="AutoShape 15"/>
          <p:cNvSpPr>
            <a:spLocks noChangeArrowheads="1"/>
          </p:cNvSpPr>
          <p:nvPr/>
        </p:nvSpPr>
        <p:spPr bwMode="auto">
          <a:xfrm>
            <a:off x="5176838" y="3822700"/>
            <a:ext cx="463550" cy="238125"/>
          </a:xfrm>
          <a:prstGeom prst="rightArrow">
            <a:avLst>
              <a:gd name="adj1" fmla="val 50000"/>
              <a:gd name="adj2" fmla="val 4866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92" name="AutoShape 16"/>
          <p:cNvSpPr>
            <a:spLocks noChangeArrowheads="1"/>
          </p:cNvSpPr>
          <p:nvPr/>
        </p:nvSpPr>
        <p:spPr bwMode="auto">
          <a:xfrm>
            <a:off x="5219700" y="4576763"/>
            <a:ext cx="463550" cy="222250"/>
          </a:xfrm>
          <a:prstGeom prst="rightArrow">
            <a:avLst>
              <a:gd name="adj1" fmla="val 50000"/>
              <a:gd name="adj2" fmla="val 5214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3859" name="Object 3"/>
          <p:cNvGraphicFramePr>
            <a:graphicFrameLocks noChangeAspect="1"/>
          </p:cNvGraphicFramePr>
          <p:nvPr/>
        </p:nvGraphicFramePr>
        <p:xfrm>
          <a:off x="2437230" y="5174556"/>
          <a:ext cx="2619375" cy="947738"/>
        </p:xfrm>
        <a:graphic>
          <a:graphicData uri="http://schemas.openxmlformats.org/presentationml/2006/ole">
            <p:oleObj spid="_x0000_s633859" name="Equation" r:id="rId7" imgW="1193760" imgH="431640" progId="Equation.DSMT4">
              <p:embed/>
            </p:oleObj>
          </a:graphicData>
        </a:graphic>
      </p:graphicFrame>
      <p:sp>
        <p:nvSpPr>
          <p:cNvPr id="562195" name="Text Box 19"/>
          <p:cNvSpPr txBox="1">
            <a:spLocks noChangeArrowheads="1"/>
          </p:cNvSpPr>
          <p:nvPr/>
        </p:nvSpPr>
        <p:spPr bwMode="auto">
          <a:xfrm>
            <a:off x="1453243" y="4931229"/>
            <a:ext cx="1038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2178050" y="1762125"/>
          <a:ext cx="4373563" cy="458788"/>
        </p:xfrm>
        <a:graphic>
          <a:graphicData uri="http://schemas.openxmlformats.org/presentationml/2006/ole">
            <p:oleObj spid="_x0000_s633860" name="Equation" r:id="rId8" imgW="2184120" imgH="228600" progId="Equation.DSMT4">
              <p:embed/>
            </p:oleObj>
          </a:graphicData>
        </a:graphic>
      </p:graphicFrame>
      <p:graphicFrame>
        <p:nvGraphicFramePr>
          <p:cNvPr id="633861" name="Object 5"/>
          <p:cNvGraphicFramePr>
            <a:graphicFrameLocks noChangeAspect="1"/>
          </p:cNvGraphicFramePr>
          <p:nvPr/>
        </p:nvGraphicFramePr>
        <p:xfrm>
          <a:off x="4973638" y="3044825"/>
          <a:ext cx="1846262" cy="552450"/>
        </p:xfrm>
        <a:graphic>
          <a:graphicData uri="http://schemas.openxmlformats.org/presentationml/2006/ole">
            <p:oleObj spid="_x0000_s633861" name="Equation" r:id="rId9" imgW="761760" imgH="228600" progId="Equation.DSMT4">
              <p:embed/>
            </p:oleObj>
          </a:graphicData>
        </a:graphic>
      </p:graphicFrame>
      <p:graphicFrame>
        <p:nvGraphicFramePr>
          <p:cNvPr id="633862" name="Object 6"/>
          <p:cNvGraphicFramePr>
            <a:graphicFrameLocks noChangeAspect="1"/>
          </p:cNvGraphicFramePr>
          <p:nvPr/>
        </p:nvGraphicFramePr>
        <p:xfrm>
          <a:off x="5797550" y="3659188"/>
          <a:ext cx="1476375" cy="1536700"/>
        </p:xfrm>
        <a:graphic>
          <a:graphicData uri="http://schemas.openxmlformats.org/presentationml/2006/ole">
            <p:oleObj spid="_x0000_s633862" name="Equation" r:id="rId10" imgW="609480" imgH="634680" progId="Equation.DSMT4">
              <p:embed/>
            </p:oleObj>
          </a:graphicData>
        </a:graphic>
      </p:graphicFrame>
      <p:sp>
        <p:nvSpPr>
          <p:cNvPr id="562200" name="Text Box 24"/>
          <p:cNvSpPr txBox="1">
            <a:spLocks noChangeArrowheads="1"/>
          </p:cNvSpPr>
          <p:nvPr/>
        </p:nvSpPr>
        <p:spPr bwMode="auto">
          <a:xfrm>
            <a:off x="1071563" y="2576513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B.C.’s: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22607" y="5492246"/>
            <a:ext cx="162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(setting </a:t>
            </a:r>
            <a:r>
              <a:rPr lang="en-US" i="1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B</a:t>
            </a:r>
            <a:r>
              <a:rPr lang="en-US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 = 1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059" y="255213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(see note below)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361" y="6352188"/>
            <a:ext cx="748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  <a:r>
              <a:rPr lang="en-US" sz="1400" dirty="0" smtClean="0">
                <a:solidFill>
                  <a:schemeClr val="bg2"/>
                </a:solidFill>
              </a:rPr>
              <a:t>We could also have </a:t>
            </a:r>
            <a:r>
              <a:rPr lang="en-US" sz="1400" i="1" dirty="0" err="1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= 0</a:t>
            </a:r>
            <a:r>
              <a:rPr lang="en-US" sz="1400" dirty="0" smtClean="0">
                <a:solidFill>
                  <a:schemeClr val="bg2"/>
                </a:solidFill>
              </a:rPr>
              <a:t>, but this is included as a special case where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A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= 0</a:t>
            </a:r>
            <a:r>
              <a:rPr lang="en-US" sz="1400" dirty="0" smtClean="0">
                <a:solidFill>
                  <a:schemeClr val="bg2"/>
                </a:solidFill>
              </a:rPr>
              <a:t> and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6" name="Rectangle 16"/>
          <p:cNvSpPr>
            <a:spLocks noChangeArrowheads="1"/>
          </p:cNvSpPr>
          <p:nvPr/>
        </p:nvSpPr>
        <p:spPr bwMode="auto">
          <a:xfrm>
            <a:off x="2117725" y="3557588"/>
            <a:ext cx="4719638" cy="1250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11" name="Text Box 11"/>
          <p:cNvSpPr txBox="1">
            <a:spLocks noChangeArrowheads="1"/>
          </p:cNvSpPr>
          <p:nvPr/>
        </p:nvSpPr>
        <p:spPr bwMode="auto">
          <a:xfrm>
            <a:off x="1117600" y="1371600"/>
            <a:ext cx="134461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sym typeface="Symbol" pitchFamily="18" charset="2"/>
              </a:rPr>
              <a:t>Similarly,</a:t>
            </a:r>
            <a:endParaRPr lang="en-US" sz="22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3212" name="Object 12"/>
          <p:cNvGraphicFramePr>
            <a:graphicFrameLocks noChangeAspect="1"/>
          </p:cNvGraphicFramePr>
          <p:nvPr/>
        </p:nvGraphicFramePr>
        <p:xfrm>
          <a:off x="2662238" y="1184275"/>
          <a:ext cx="1401762" cy="904875"/>
        </p:xfrm>
        <a:graphic>
          <a:graphicData uri="http://schemas.openxmlformats.org/presentationml/2006/ole">
            <p:oleObj spid="_x0000_s563212" name="Equation" r:id="rId4" imgW="609480" imgH="393480" progId="Equation.DSMT4">
              <p:embed/>
            </p:oleObj>
          </a:graphicData>
        </a:graphic>
      </p:graphicFrame>
      <p:graphicFrame>
        <p:nvGraphicFramePr>
          <p:cNvPr id="563213" name="Object 13"/>
          <p:cNvGraphicFramePr>
            <a:graphicFrameLocks noChangeAspect="1"/>
          </p:cNvGraphicFramePr>
          <p:nvPr/>
        </p:nvGraphicFramePr>
        <p:xfrm>
          <a:off x="3540125" y="2400300"/>
          <a:ext cx="2136775" cy="809625"/>
        </p:xfrm>
        <a:graphic>
          <a:graphicData uri="http://schemas.openxmlformats.org/presentationml/2006/ole">
            <p:oleObj spid="_x0000_s563213" name="Equation" r:id="rId5" imgW="1143000" imgH="431640" progId="Equation.DSMT4">
              <p:embed/>
            </p:oleObj>
          </a:graphicData>
        </a:graphic>
      </p:graphicFrame>
      <p:graphicFrame>
        <p:nvGraphicFramePr>
          <p:cNvPr id="563214" name="Object 14"/>
          <p:cNvGraphicFramePr>
            <a:graphicFrameLocks noChangeAspect="1"/>
          </p:cNvGraphicFramePr>
          <p:nvPr/>
        </p:nvGraphicFramePr>
        <p:xfrm>
          <a:off x="2260600" y="3771900"/>
          <a:ext cx="4289425" cy="927100"/>
        </p:xfrm>
        <a:graphic>
          <a:graphicData uri="http://schemas.openxmlformats.org/presentationml/2006/ole">
            <p:oleObj spid="_x0000_s563214" name="Equation" r:id="rId6" imgW="1993680" imgH="431640" progId="Equation.DSMT4">
              <p:embed/>
            </p:oleObj>
          </a:graphicData>
        </a:graphic>
      </p:graphicFrame>
      <p:graphicFrame>
        <p:nvGraphicFramePr>
          <p:cNvPr id="563215" name="Object 15"/>
          <p:cNvGraphicFramePr>
            <a:graphicFrameLocks noChangeAspect="1"/>
          </p:cNvGraphicFramePr>
          <p:nvPr/>
        </p:nvGraphicFramePr>
        <p:xfrm>
          <a:off x="5448300" y="1274763"/>
          <a:ext cx="1085850" cy="801687"/>
        </p:xfrm>
        <a:graphic>
          <a:graphicData uri="http://schemas.openxmlformats.org/presentationml/2006/ole">
            <p:oleObj spid="_x0000_s563215" name="Equation" r:id="rId7" imgW="533160" imgH="393480" progId="Equation.DSMT4">
              <p:embed/>
            </p:oleObj>
          </a:graphicData>
        </a:graphic>
      </p:graphicFrame>
      <p:graphicFrame>
        <p:nvGraphicFramePr>
          <p:cNvPr id="563217" name="Object 17"/>
          <p:cNvGraphicFramePr>
            <a:graphicFrameLocks noChangeAspect="1"/>
          </p:cNvGraphicFramePr>
          <p:nvPr/>
        </p:nvGraphicFramePr>
        <p:xfrm>
          <a:off x="3938588" y="5410200"/>
          <a:ext cx="4546600" cy="1052513"/>
        </p:xfrm>
        <a:graphic>
          <a:graphicData uri="http://schemas.openxmlformats.org/presentationml/2006/ole">
            <p:oleObj spid="_x0000_s563217" name="Equation" r:id="rId8" imgW="2031840" imgH="469800" progId="Equation.DSMT4">
              <p:embed/>
            </p:oleObj>
          </a:graphicData>
        </a:graphic>
      </p:graphicFrame>
      <p:sp>
        <p:nvSpPr>
          <p:cNvPr id="563218" name="Text Box 18"/>
          <p:cNvSpPr txBox="1">
            <a:spLocks noChangeArrowheads="1"/>
          </p:cNvSpPr>
          <p:nvPr/>
        </p:nvSpPr>
        <p:spPr bwMode="auto">
          <a:xfrm>
            <a:off x="965200" y="4025900"/>
            <a:ext cx="963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3219" name="Object 19"/>
          <p:cNvGraphicFramePr>
            <a:graphicFrameLocks noChangeAspect="1"/>
          </p:cNvGraphicFramePr>
          <p:nvPr/>
        </p:nvGraphicFramePr>
        <p:xfrm>
          <a:off x="376238" y="5508625"/>
          <a:ext cx="1758950" cy="825500"/>
        </p:xfrm>
        <a:graphic>
          <a:graphicData uri="http://schemas.openxmlformats.org/presentationml/2006/ole">
            <p:oleObj spid="_x0000_s563219" name="Equation" r:id="rId9" imgW="838080" imgH="393480" progId="Equation.DSMT4">
              <p:embed/>
            </p:oleObj>
          </a:graphicData>
        </a:graphic>
      </p:graphicFrame>
      <p:sp>
        <p:nvSpPr>
          <p:cNvPr id="563220" name="Text Box 20"/>
          <p:cNvSpPr txBox="1">
            <a:spLocks noChangeArrowheads="1"/>
          </p:cNvSpPr>
          <p:nvPr/>
        </p:nvSpPr>
        <p:spPr bwMode="auto">
          <a:xfrm>
            <a:off x="2794000" y="5727700"/>
            <a:ext cx="582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63221" name="Text Box 21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36" name="Rectangle 12"/>
          <p:cNvSpPr>
            <a:spLocks noChangeArrowheads="1"/>
          </p:cNvSpPr>
          <p:nvPr/>
        </p:nvSpPr>
        <p:spPr bwMode="auto">
          <a:xfrm>
            <a:off x="1400175" y="3435350"/>
            <a:ext cx="6219825" cy="1090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2882900" y="1801813"/>
            <a:ext cx="3286125" cy="1169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3839845" y="1020445"/>
            <a:ext cx="157321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Summary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64234" name="Object 10"/>
          <p:cNvGraphicFramePr>
            <a:graphicFrameLocks noChangeAspect="1"/>
          </p:cNvGraphicFramePr>
          <p:nvPr/>
        </p:nvGraphicFramePr>
        <p:xfrm>
          <a:off x="3108325" y="1827213"/>
          <a:ext cx="2835275" cy="1009650"/>
        </p:xfrm>
        <a:graphic>
          <a:graphicData uri="http://schemas.openxmlformats.org/presentationml/2006/ole">
            <p:oleObj spid="_x0000_s564234" name="Equation" r:id="rId4" imgW="1320480" imgH="469800" progId="Equation.DSMT4">
              <p:embed/>
            </p:oleObj>
          </a:graphicData>
        </a:graphic>
      </p:graphicFrame>
      <p:graphicFrame>
        <p:nvGraphicFramePr>
          <p:cNvPr id="564235" name="Object 11"/>
          <p:cNvGraphicFramePr>
            <a:graphicFrameLocks noChangeAspect="1"/>
          </p:cNvGraphicFramePr>
          <p:nvPr/>
        </p:nvGraphicFramePr>
        <p:xfrm>
          <a:off x="1625600" y="3578225"/>
          <a:ext cx="5773738" cy="920750"/>
        </p:xfrm>
        <a:graphic>
          <a:graphicData uri="http://schemas.openxmlformats.org/presentationml/2006/ole">
            <p:oleObj spid="_x0000_s564235" name="Equation" r:id="rId5" imgW="2705040" imgH="431640" progId="Equation.DSMT4">
              <p:embed/>
            </p:oleObj>
          </a:graphicData>
        </a:graphic>
      </p:graphicFrame>
      <p:graphicFrame>
        <p:nvGraphicFramePr>
          <p:cNvPr id="564237" name="Object 13"/>
          <p:cNvGraphicFramePr>
            <a:graphicFrameLocks noChangeAspect="1"/>
          </p:cNvGraphicFramePr>
          <p:nvPr/>
        </p:nvGraphicFramePr>
        <p:xfrm>
          <a:off x="2817813" y="5064125"/>
          <a:ext cx="3446462" cy="1022350"/>
        </p:xfrm>
        <a:graphic>
          <a:graphicData uri="http://schemas.openxmlformats.org/presentationml/2006/ole">
            <p:oleObj spid="_x0000_s564237" name="Equation" r:id="rId6" imgW="1714320" imgH="507960" progId="Equation.DSMT4">
              <p:embed/>
            </p:oleObj>
          </a:graphicData>
        </a:graphic>
      </p:graphicFrame>
      <p:sp>
        <p:nvSpPr>
          <p:cNvPr id="564239" name="Text Box 15"/>
          <p:cNvSpPr txBox="1">
            <a:spLocks noChangeArrowheads="1"/>
          </p:cNvSpPr>
          <p:nvPr/>
        </p:nvSpPr>
        <p:spPr bwMode="auto">
          <a:xfrm>
            <a:off x="17716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64238" name="Object 14"/>
          <p:cNvGraphicFramePr>
            <a:graphicFrameLocks noChangeAspect="1"/>
          </p:cNvGraphicFramePr>
          <p:nvPr/>
        </p:nvGraphicFramePr>
        <p:xfrm>
          <a:off x="6758215" y="5340124"/>
          <a:ext cx="1377950" cy="536575"/>
        </p:xfrm>
        <a:graphic>
          <a:graphicData uri="http://schemas.openxmlformats.org/presentationml/2006/ole">
            <p:oleObj spid="_x0000_s564238" name="Equation" r:id="rId7" imgW="685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665933" y="995771"/>
            <a:ext cx="1924866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200" baseline="-25000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Mode</a:t>
            </a:r>
            <a:endParaRPr lang="en-US" sz="22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0310" name="Object 6"/>
          <p:cNvGraphicFramePr>
            <a:graphicFrameLocks noChangeAspect="1"/>
          </p:cNvGraphicFramePr>
          <p:nvPr/>
        </p:nvGraphicFramePr>
        <p:xfrm>
          <a:off x="3062968" y="988332"/>
          <a:ext cx="954088" cy="846138"/>
        </p:xfrm>
        <a:graphic>
          <a:graphicData uri="http://schemas.openxmlformats.org/presentationml/2006/ole">
            <p:oleObj spid="_x0000_s610310" name="Equation" r:id="rId4" imgW="444240" imgH="393480" progId="Equation.DSMT4">
              <p:embed/>
            </p:oleObj>
          </a:graphicData>
        </a:graphic>
      </p:graphicFrame>
      <p:graphicFrame>
        <p:nvGraphicFramePr>
          <p:cNvPr id="610311" name="Object 7"/>
          <p:cNvGraphicFramePr>
            <a:graphicFrameLocks noChangeAspect="1"/>
          </p:cNvGraphicFramePr>
          <p:nvPr/>
        </p:nvGraphicFramePr>
        <p:xfrm>
          <a:off x="2641372" y="2063296"/>
          <a:ext cx="4092575" cy="920750"/>
        </p:xfrm>
        <a:graphic>
          <a:graphicData uri="http://schemas.openxmlformats.org/presentationml/2006/ole">
            <p:oleObj spid="_x0000_s610311" name="Equation" r:id="rId5" imgW="1917360" imgH="431640" progId="Equation.DSMT4">
              <p:embed/>
            </p:oleObj>
          </a:graphicData>
        </a:graphic>
      </p:graphicFrame>
      <p:graphicFrame>
        <p:nvGraphicFramePr>
          <p:cNvPr id="610312" name="Object 8"/>
          <p:cNvGraphicFramePr>
            <a:graphicFrameLocks noChangeAspect="1"/>
          </p:cNvGraphicFramePr>
          <p:nvPr/>
        </p:nvGraphicFramePr>
        <p:xfrm>
          <a:off x="4536106" y="953445"/>
          <a:ext cx="1875579" cy="904774"/>
        </p:xfrm>
        <a:graphic>
          <a:graphicData uri="http://schemas.openxmlformats.org/presentationml/2006/ole">
            <p:oleObj spid="_x0000_s610312" name="Equation" r:id="rId6" imgW="1054080" imgH="507960" progId="Equation.DSMT4">
              <p:embed/>
            </p:oleObj>
          </a:graphicData>
        </a:graphic>
      </p:graphicFrame>
      <p:sp>
        <p:nvSpPr>
          <p:cNvPr id="610313" name="Text Box 9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graphicFrame>
        <p:nvGraphicFramePr>
          <p:cNvPr id="610314" name="Object 10"/>
          <p:cNvGraphicFramePr>
            <a:graphicFrameLocks noChangeAspect="1"/>
          </p:cNvGraphicFramePr>
          <p:nvPr/>
        </p:nvGraphicFramePr>
        <p:xfrm>
          <a:off x="1481591" y="3190522"/>
          <a:ext cx="5975123" cy="969181"/>
        </p:xfrm>
        <a:graphic>
          <a:graphicData uri="http://schemas.openxmlformats.org/presentationml/2006/ole">
            <p:oleObj spid="_x0000_s610314" name="Equation" r:id="rId7" imgW="2971800" imgH="4824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610315" name="Object 11"/>
          <p:cNvGraphicFramePr>
            <a:graphicFrameLocks noChangeAspect="1"/>
          </p:cNvGraphicFramePr>
          <p:nvPr/>
        </p:nvGraphicFramePr>
        <p:xfrm>
          <a:off x="1306966" y="4252621"/>
          <a:ext cx="6694033" cy="951884"/>
        </p:xfrm>
        <a:graphic>
          <a:graphicData uri="http://schemas.openxmlformats.org/presentationml/2006/ole">
            <p:oleObj spid="_x0000_s610315" name="Equation" r:id="rId8" imgW="3390840" imgH="482400" progId="Equation.DSMT4">
              <p:embed/>
            </p:oleObj>
          </a:graphicData>
        </a:graphic>
      </p:graphicFrame>
      <p:graphicFrame>
        <p:nvGraphicFramePr>
          <p:cNvPr id="610317" name="Object 13"/>
          <p:cNvGraphicFramePr>
            <a:graphicFrameLocks noChangeAspect="1"/>
          </p:cNvGraphicFramePr>
          <p:nvPr/>
        </p:nvGraphicFramePr>
        <p:xfrm>
          <a:off x="3287381" y="5471781"/>
          <a:ext cx="2382837" cy="1128712"/>
        </p:xfrm>
        <a:graphic>
          <a:graphicData uri="http://schemas.openxmlformats.org/presentationml/2006/ole">
            <p:oleObj spid="_x0000_s610317" name="Equation" r:id="rId9" imgW="1422360" imgH="672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665933" y="995771"/>
            <a:ext cx="1924866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200" baseline="-25000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Mode</a:t>
            </a:r>
            <a:endParaRPr lang="en-US" sz="22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0310" name="Object 6"/>
          <p:cNvGraphicFramePr>
            <a:graphicFrameLocks noChangeAspect="1"/>
          </p:cNvGraphicFramePr>
          <p:nvPr/>
        </p:nvGraphicFramePr>
        <p:xfrm>
          <a:off x="3062968" y="988332"/>
          <a:ext cx="954088" cy="846138"/>
        </p:xfrm>
        <a:graphic>
          <a:graphicData uri="http://schemas.openxmlformats.org/presentationml/2006/ole">
            <p:oleObj spid="_x0000_s708610" name="Equation" r:id="rId4" imgW="444240" imgH="393480" progId="Equation.DSMT4">
              <p:embed/>
            </p:oleObj>
          </a:graphicData>
        </a:graphic>
      </p:graphicFrame>
      <p:graphicFrame>
        <p:nvGraphicFramePr>
          <p:cNvPr id="610311" name="Object 7"/>
          <p:cNvGraphicFramePr>
            <a:graphicFrameLocks noChangeAspect="1"/>
          </p:cNvGraphicFramePr>
          <p:nvPr/>
        </p:nvGraphicFramePr>
        <p:xfrm>
          <a:off x="2576058" y="2161268"/>
          <a:ext cx="4092575" cy="920750"/>
        </p:xfrm>
        <a:graphic>
          <a:graphicData uri="http://schemas.openxmlformats.org/presentationml/2006/ole">
            <p:oleObj spid="_x0000_s708611" name="Equation" r:id="rId5" imgW="1917360" imgH="431640" progId="Equation.DSMT4">
              <p:embed/>
            </p:oleObj>
          </a:graphicData>
        </a:graphic>
      </p:graphicFrame>
      <p:graphicFrame>
        <p:nvGraphicFramePr>
          <p:cNvPr id="610312" name="Object 8"/>
          <p:cNvGraphicFramePr>
            <a:graphicFrameLocks noChangeAspect="1"/>
          </p:cNvGraphicFramePr>
          <p:nvPr/>
        </p:nvGraphicFramePr>
        <p:xfrm>
          <a:off x="4536106" y="953445"/>
          <a:ext cx="1875579" cy="904774"/>
        </p:xfrm>
        <a:graphic>
          <a:graphicData uri="http://schemas.openxmlformats.org/presentationml/2006/ole">
            <p:oleObj spid="_x0000_s708612" name="Equation" r:id="rId6" imgW="1054080" imgH="507960" progId="Equation.DSMT4">
              <p:embed/>
            </p:oleObj>
          </a:graphicData>
        </a:graphic>
      </p:graphicFrame>
      <p:sp>
        <p:nvSpPr>
          <p:cNvPr id="610313" name="Text Box 9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graphicFrame>
        <p:nvGraphicFramePr>
          <p:cNvPr id="610314" name="Object 10"/>
          <p:cNvGraphicFramePr>
            <a:graphicFrameLocks noChangeAspect="1"/>
          </p:cNvGraphicFramePr>
          <p:nvPr/>
        </p:nvGraphicFramePr>
        <p:xfrm>
          <a:off x="2089150" y="3394075"/>
          <a:ext cx="5262563" cy="866775"/>
        </p:xfrm>
        <a:graphic>
          <a:graphicData uri="http://schemas.openxmlformats.org/presentationml/2006/ole">
            <p:oleObj spid="_x0000_s708613" name="Equation" r:id="rId7" imgW="2616120" imgH="4316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10315" name="Object 11"/>
          <p:cNvGraphicFramePr>
            <a:graphicFrameLocks noChangeAspect="1"/>
          </p:cNvGraphicFramePr>
          <p:nvPr/>
        </p:nvGraphicFramePr>
        <p:xfrm>
          <a:off x="1711325" y="4589463"/>
          <a:ext cx="6015038" cy="952500"/>
        </p:xfrm>
        <a:graphic>
          <a:graphicData uri="http://schemas.openxmlformats.org/presentationml/2006/ole">
            <p:oleObj spid="_x0000_s708614" name="Equation" r:id="rId8" imgW="3047760" imgH="4824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15690" y="5910943"/>
            <a:ext cx="7667485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 that the transverse fields are both 90</a:t>
            </a:r>
            <a:r>
              <a:rPr lang="en-US" sz="1600" baseline="30000" dirty="0" smtClean="0">
                <a:solidFill>
                  <a:schemeClr val="bg2"/>
                </a:solidFill>
              </a:rPr>
              <a:t>o</a:t>
            </a:r>
            <a:r>
              <a:rPr lang="en-US" sz="1600" dirty="0" smtClean="0">
                <a:solidFill>
                  <a:schemeClr val="bg2"/>
                </a:solidFill>
              </a:rPr>
              <a:t> out of phase from the longitudinal field,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If the material is lossless and we are above cutoff (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TE </a:t>
            </a:r>
            <a:r>
              <a:rPr lang="en-US" sz="1600" dirty="0" smtClean="0">
                <a:solidFill>
                  <a:schemeClr val="bg2"/>
                </a:solidFill>
              </a:rPr>
              <a:t> is real).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362" y="1480457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(after simplifying)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1048070" y="1118600"/>
            <a:ext cx="1924866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200" baseline="-25000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Mode</a:t>
            </a:r>
            <a:endParaRPr lang="en-US" sz="22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10313" name="Text Box 9"/>
          <p:cNvSpPr txBox="1">
            <a:spLocks noChangeArrowheads="1"/>
          </p:cNvSpPr>
          <p:nvPr/>
        </p:nvSpPr>
        <p:spPr bwMode="auto">
          <a:xfrm>
            <a:off x="16700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09639" name="Object 7"/>
          <p:cNvGraphicFramePr>
            <a:graphicFrameLocks noChangeAspect="1"/>
          </p:cNvGraphicFramePr>
          <p:nvPr/>
        </p:nvGraphicFramePr>
        <p:xfrm>
          <a:off x="2236334" y="1825402"/>
          <a:ext cx="4349522" cy="820733"/>
        </p:xfrm>
        <a:graphic>
          <a:graphicData uri="http://schemas.openxmlformats.org/presentationml/2006/ole">
            <p:oleObj spid="_x0000_s709639" name="Equation" r:id="rId4" imgW="2286000" imgH="431640" progId="Equation.DSMT4">
              <p:embed/>
            </p:oleObj>
          </a:graphicData>
        </a:graphic>
      </p:graphicFrame>
      <p:graphicFrame>
        <p:nvGraphicFramePr>
          <p:cNvPr id="709640" name="Object 10"/>
          <p:cNvGraphicFramePr>
            <a:graphicFrameLocks noChangeAspect="1"/>
          </p:cNvGraphicFramePr>
          <p:nvPr/>
        </p:nvGraphicFramePr>
        <p:xfrm>
          <a:off x="1830159" y="2907845"/>
          <a:ext cx="5751513" cy="806450"/>
        </p:xfrm>
        <a:graphic>
          <a:graphicData uri="http://schemas.openxmlformats.org/presentationml/2006/ole">
            <p:oleObj spid="_x0000_s709640" name="Equation" r:id="rId5" imgW="3251160" imgH="457200" progId="Equation.DSMT4">
              <p:embed/>
            </p:oleObj>
          </a:graphicData>
        </a:graphic>
      </p:graphicFrame>
      <p:graphicFrame>
        <p:nvGraphicFramePr>
          <p:cNvPr id="709641" name="Object 11"/>
          <p:cNvGraphicFramePr>
            <a:graphicFrameLocks noChangeAspect="1"/>
          </p:cNvGraphicFramePr>
          <p:nvPr/>
        </p:nvGraphicFramePr>
        <p:xfrm>
          <a:off x="1868259" y="4096883"/>
          <a:ext cx="5751513" cy="823912"/>
        </p:xfrm>
        <a:graphic>
          <a:graphicData uri="http://schemas.openxmlformats.org/presentationml/2006/ole">
            <p:oleObj spid="_x0000_s709641" name="Equation" r:id="rId6" imgW="3365280" imgH="4824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3150" y="5519056"/>
            <a:ext cx="841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We see that the results are consistent with the “Real” theorem and its corollary.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2368" name="Group 16"/>
          <p:cNvGrpSpPr>
            <a:grpSpLocks/>
          </p:cNvGrpSpPr>
          <p:nvPr/>
        </p:nvGrpSpPr>
        <p:grpSpPr bwMode="auto">
          <a:xfrm>
            <a:off x="368300" y="1720850"/>
            <a:ext cx="8623300" cy="2698750"/>
            <a:chOff x="192" y="1388"/>
            <a:chExt cx="5432" cy="1700"/>
          </a:xfrm>
        </p:grpSpPr>
        <p:sp>
          <p:nvSpPr>
            <p:cNvPr id="612356" name="Rectangle 4"/>
            <p:cNvSpPr>
              <a:spLocks noChangeArrowheads="1"/>
            </p:cNvSpPr>
            <p:nvPr/>
          </p:nvSpPr>
          <p:spPr bwMode="auto">
            <a:xfrm>
              <a:off x="218" y="2270"/>
              <a:ext cx="5358" cy="80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57" name="Rectangle 5"/>
            <p:cNvSpPr>
              <a:spLocks noChangeArrowheads="1"/>
            </p:cNvSpPr>
            <p:nvPr/>
          </p:nvSpPr>
          <p:spPr bwMode="auto">
            <a:xfrm>
              <a:off x="220" y="1612"/>
              <a:ext cx="5345" cy="65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58" name="Text Box 6"/>
            <p:cNvSpPr txBox="1">
              <a:spLocks noChangeArrowheads="1"/>
            </p:cNvSpPr>
            <p:nvPr/>
          </p:nvSpPr>
          <p:spPr bwMode="auto">
            <a:xfrm>
              <a:off x="192" y="1388"/>
              <a:ext cx="5432" cy="17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177800" indent="-177800" algn="l">
                <a:spcAft>
                  <a:spcPct val="25000"/>
                </a:spcAft>
              </a:pPr>
              <a:r>
                <a:rPr lang="en-US" b="1" dirty="0">
                  <a:solidFill>
                    <a:schemeClr val="bg2"/>
                  </a:solidFill>
                </a:rPr>
                <a:t>Free Space Propagation </a:t>
              </a:r>
              <a:r>
                <a:rPr lang="en-US" b="1" dirty="0" smtClean="0">
                  <a:solidFill>
                    <a:schemeClr val="bg2"/>
                  </a:solidFill>
                </a:rPr>
                <a:t>(Wireless System with Antennas</a:t>
              </a:r>
              <a:r>
                <a:rPr lang="en-US" b="1" dirty="0">
                  <a:solidFill>
                    <a:schemeClr val="bg2"/>
                  </a:solidFill>
                </a:rPr>
                <a:t>)</a:t>
              </a: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No need for transmitter and receiver to be physically connected</a:t>
              </a: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 smtClean="0">
                  <a:solidFill>
                    <a:schemeClr val="bg2"/>
                  </a:solidFill>
                </a:rPr>
                <a:t>Free space can </a:t>
              </a:r>
              <a:r>
                <a:rPr lang="en-US" dirty="0">
                  <a:solidFill>
                    <a:schemeClr val="bg2"/>
                  </a:solidFill>
                </a:rPr>
                <a:t>propagate a signal at any frequency</a:t>
              </a: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 smtClean="0">
                  <a:solidFill>
                    <a:schemeClr val="bg2"/>
                  </a:solidFill>
                </a:rPr>
                <a:t>Free space has </a:t>
              </a:r>
              <a:r>
                <a:rPr lang="en-US" dirty="0">
                  <a:solidFill>
                    <a:schemeClr val="bg2"/>
                  </a:solidFill>
                </a:rPr>
                <a:t>no dispersion </a:t>
              </a: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Requires antennas, which have a limited bandwidth and may introduce dispersion</a:t>
              </a: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Has </a:t>
              </a: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</a:rPr>
                <a:t>1/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r>
                <a:rPr lang="en-US" baseline="30000" dirty="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dirty="0">
                  <a:solidFill>
                    <a:schemeClr val="bg2"/>
                  </a:solidFill>
                </a:rPr>
                <a:t> propagation loss (worse then guiding systems for short distances, better than guiding systems for longer distances </a:t>
              </a: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i="1" dirty="0" err="1">
                  <a:solidFill>
                    <a:schemeClr val="bg2"/>
                  </a:solidFill>
                  <a:latin typeface="Times New Roman" pitchFamily="18" charset="0"/>
                </a:rPr>
                <a:t>kr</a:t>
              </a: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</a:rPr>
                <a:t> &gt;&gt;1</a:t>
              </a:r>
              <a:r>
                <a:rPr lang="en-US" dirty="0" smtClean="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  <a:r>
                <a:rPr lang="en-US" dirty="0" smtClean="0">
                  <a:solidFill>
                    <a:schemeClr val="bg2"/>
                  </a:solidFill>
                </a:rPr>
                <a:t> </a:t>
              </a:r>
              <a:endParaRPr lang="en-US" dirty="0">
                <a:solidFill>
                  <a:schemeClr val="bg2"/>
                </a:solidFill>
              </a:endParaRPr>
            </a:p>
            <a:p>
              <a:pPr marL="177800" indent="-177800" algn="l">
                <a:spcAft>
                  <a:spcPct val="25000"/>
                </a:spcAft>
                <a:buFont typeface="Wingdings" pitchFamily="2" charset="2"/>
                <a:buChar char="§"/>
              </a:pPr>
              <a:r>
                <a:rPr lang="en-US" dirty="0">
                  <a:solidFill>
                    <a:schemeClr val="bg2"/>
                  </a:solidFill>
                </a:rPr>
                <a:t>Usually not used for high power </a:t>
              </a:r>
              <a:r>
                <a:rPr lang="en-US" dirty="0" smtClean="0">
                  <a:solidFill>
                    <a:schemeClr val="bg2"/>
                  </a:solidFill>
                </a:rPr>
                <a:t>transfer due </a:t>
              </a:r>
              <a:r>
                <a:rPr lang="en-US" dirty="0">
                  <a:solidFill>
                    <a:schemeClr val="bg2"/>
                  </a:solidFill>
                </a:rPr>
                <a:t>to propagation </a:t>
              </a:r>
              <a:r>
                <a:rPr lang="en-US" dirty="0" smtClean="0">
                  <a:solidFill>
                    <a:schemeClr val="bg2"/>
                  </a:solidFill>
                </a:rPr>
                <a:t>loss and interference 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612367" name="Text Box 15"/>
          <p:cNvSpPr txBox="1">
            <a:spLocks noChangeArrowheads="1"/>
          </p:cNvSpPr>
          <p:nvPr/>
        </p:nvSpPr>
        <p:spPr bwMode="auto">
          <a:xfrm>
            <a:off x="1055370" y="0"/>
            <a:ext cx="6927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of Systems (cont.)</a:t>
            </a:r>
          </a:p>
        </p:txBody>
      </p:sp>
      <p:sp>
        <p:nvSpPr>
          <p:cNvPr id="612369" name="Text Box 17"/>
          <p:cNvSpPr txBox="1">
            <a:spLocks noChangeArrowheads="1"/>
          </p:cNvSpPr>
          <p:nvPr/>
        </p:nvSpPr>
        <p:spPr bwMode="auto">
          <a:xfrm>
            <a:off x="808080" y="5040313"/>
            <a:ext cx="20922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Guiding system: </a:t>
            </a:r>
          </a:p>
        </p:txBody>
      </p:sp>
      <p:sp>
        <p:nvSpPr>
          <p:cNvPr id="612370" name="Text Box 18"/>
          <p:cNvSpPr txBox="1">
            <a:spLocks noChangeArrowheads="1"/>
          </p:cNvSpPr>
          <p:nvPr/>
        </p:nvSpPr>
        <p:spPr bwMode="auto">
          <a:xfrm>
            <a:off x="817994" y="5916613"/>
            <a:ext cx="25042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Free-space system: </a:t>
            </a:r>
          </a:p>
        </p:txBody>
      </p:sp>
      <p:graphicFrame>
        <p:nvGraphicFramePr>
          <p:cNvPr id="612371" name="Object 19"/>
          <p:cNvGraphicFramePr>
            <a:graphicFrameLocks noChangeAspect="1"/>
          </p:cNvGraphicFramePr>
          <p:nvPr/>
        </p:nvGraphicFramePr>
        <p:xfrm>
          <a:off x="2886304" y="4920797"/>
          <a:ext cx="2163762" cy="588963"/>
        </p:xfrm>
        <a:graphic>
          <a:graphicData uri="http://schemas.openxmlformats.org/presentationml/2006/ole">
            <p:oleObj spid="_x0000_s612371" name="Equation" r:id="rId4" imgW="838080" imgH="228600" progId="Equation.DSMT4">
              <p:embed/>
            </p:oleObj>
          </a:graphicData>
        </a:graphic>
      </p:graphicFrame>
      <p:graphicFrame>
        <p:nvGraphicFramePr>
          <p:cNvPr id="612372" name="Object 20"/>
          <p:cNvGraphicFramePr>
            <a:graphicFrameLocks noChangeAspect="1"/>
          </p:cNvGraphicFramePr>
          <p:nvPr/>
        </p:nvGraphicFramePr>
        <p:xfrm>
          <a:off x="3294746" y="5812972"/>
          <a:ext cx="2293938" cy="555625"/>
        </p:xfrm>
        <a:graphic>
          <a:graphicData uri="http://schemas.openxmlformats.org/presentationml/2006/ole">
            <p:oleObj spid="_x0000_s612372" name="Equation" r:id="rId5" imgW="888840" imgH="2156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1670685" y="0"/>
            <a:ext cx="5538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TEM Mode</a:t>
            </a: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381000" y="1401763"/>
            <a:ext cx="31750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Theorem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There is no </a:t>
            </a:r>
            <a:r>
              <a:rPr lang="en-US" sz="2000" dirty="0" err="1">
                <a:solidFill>
                  <a:schemeClr val="hlink"/>
                </a:solidFill>
                <a:sym typeface="Symbol" pitchFamily="18" charset="2"/>
              </a:rPr>
              <a:t>TEM</a:t>
            </a:r>
            <a:r>
              <a:rPr lang="en-US" sz="2000" i="1" baseline="-25000" dirty="0" err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mode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481013" y="3687763"/>
            <a:ext cx="3594100" cy="944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Proof: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Assume TEM mode (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):</a:t>
            </a:r>
            <a:endParaRPr lang="en-US" sz="20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614400" name="Object 0"/>
          <p:cNvGraphicFramePr>
            <a:graphicFrameLocks noChangeAspect="1"/>
          </p:cNvGraphicFramePr>
          <p:nvPr/>
        </p:nvGraphicFramePr>
        <p:xfrm>
          <a:off x="2940050" y="4979988"/>
          <a:ext cx="3279775" cy="1411287"/>
        </p:xfrm>
        <a:graphic>
          <a:graphicData uri="http://schemas.openxmlformats.org/presentationml/2006/ole">
            <p:oleObj spid="_x0000_s614400" name="Equation" r:id="rId4" imgW="1562040" imgH="67284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0" name="Group 66"/>
          <p:cNvGrpSpPr>
            <a:grpSpLocks/>
          </p:cNvGrpSpPr>
          <p:nvPr/>
        </p:nvGrpSpPr>
        <p:grpSpPr bwMode="auto">
          <a:xfrm>
            <a:off x="4238625" y="1217613"/>
            <a:ext cx="3762375" cy="3041649"/>
            <a:chOff x="2102" y="767"/>
            <a:chExt cx="2370" cy="1916"/>
          </a:xfrm>
        </p:grpSpPr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448" y="767"/>
              <a:ext cx="1024" cy="849"/>
            </a:xfrm>
            <a:custGeom>
              <a:avLst/>
              <a:gdLst>
                <a:gd name="connsiteX0" fmla="*/ 2113 w 10018"/>
                <a:gd name="connsiteY0" fmla="*/ 647 h 10082"/>
                <a:gd name="connsiteX1" fmla="*/ 372 w 10018"/>
                <a:gd name="connsiteY1" fmla="*/ 5419 h 10082"/>
                <a:gd name="connsiteX2" fmla="*/ 4356 w 10018"/>
                <a:gd name="connsiteY2" fmla="*/ 9607 h 10082"/>
                <a:gd name="connsiteX3" fmla="*/ 8667 w 10018"/>
                <a:gd name="connsiteY3" fmla="*/ 8272 h 10082"/>
                <a:gd name="connsiteX4" fmla="*/ 9579 w 10018"/>
                <a:gd name="connsiteY4" fmla="*/ 2589 h 10082"/>
                <a:gd name="connsiteX5" fmla="*/ 6032 w 10018"/>
                <a:gd name="connsiteY5" fmla="*/ 1523 h 10082"/>
                <a:gd name="connsiteX6" fmla="*/ 2113 w 10018"/>
                <a:gd name="connsiteY6" fmla="*/ 647 h 10082"/>
                <a:gd name="connsiteX0" fmla="*/ 2113 w 10004"/>
                <a:gd name="connsiteY0" fmla="*/ 647 h 9996"/>
                <a:gd name="connsiteX1" fmla="*/ 372 w 10004"/>
                <a:gd name="connsiteY1" fmla="*/ 5419 h 9996"/>
                <a:gd name="connsiteX2" fmla="*/ 4356 w 10004"/>
                <a:gd name="connsiteY2" fmla="*/ 9607 h 9996"/>
                <a:gd name="connsiteX3" fmla="*/ 8583 w 10004"/>
                <a:gd name="connsiteY3" fmla="*/ 7754 h 9996"/>
                <a:gd name="connsiteX4" fmla="*/ 9579 w 10004"/>
                <a:gd name="connsiteY4" fmla="*/ 2589 h 9996"/>
                <a:gd name="connsiteX5" fmla="*/ 6032 w 10004"/>
                <a:gd name="connsiteY5" fmla="*/ 1523 h 9996"/>
                <a:gd name="connsiteX6" fmla="*/ 2113 w 10004"/>
                <a:gd name="connsiteY6" fmla="*/ 647 h 9996"/>
                <a:gd name="connsiteX0" fmla="*/ 2112 w 10014"/>
                <a:gd name="connsiteY0" fmla="*/ 647 h 10035"/>
                <a:gd name="connsiteX1" fmla="*/ 372 w 10014"/>
                <a:gd name="connsiteY1" fmla="*/ 5421 h 10035"/>
                <a:gd name="connsiteX2" fmla="*/ 4354 w 10014"/>
                <a:gd name="connsiteY2" fmla="*/ 9611 h 10035"/>
                <a:gd name="connsiteX3" fmla="*/ 8664 w 10014"/>
                <a:gd name="connsiteY3" fmla="*/ 7964 h 10035"/>
                <a:gd name="connsiteX4" fmla="*/ 9575 w 10014"/>
                <a:gd name="connsiteY4" fmla="*/ 2590 h 10035"/>
                <a:gd name="connsiteX5" fmla="*/ 6030 w 10014"/>
                <a:gd name="connsiteY5" fmla="*/ 1524 h 10035"/>
                <a:gd name="connsiteX6" fmla="*/ 2112 w 10014"/>
                <a:gd name="connsiteY6" fmla="*/ 647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4" h="10035">
                  <a:moveTo>
                    <a:pt x="2112" y="647"/>
                  </a:moveTo>
                  <a:cubicBezTo>
                    <a:pt x="1174" y="1295"/>
                    <a:pt x="0" y="3923"/>
                    <a:pt x="372" y="5421"/>
                  </a:cubicBezTo>
                  <a:cubicBezTo>
                    <a:pt x="745" y="6919"/>
                    <a:pt x="2972" y="9187"/>
                    <a:pt x="4354" y="9611"/>
                  </a:cubicBezTo>
                  <a:cubicBezTo>
                    <a:pt x="5736" y="10035"/>
                    <a:pt x="7798" y="9132"/>
                    <a:pt x="8664" y="7964"/>
                  </a:cubicBezTo>
                  <a:cubicBezTo>
                    <a:pt x="9529" y="6796"/>
                    <a:pt x="10014" y="3663"/>
                    <a:pt x="9575" y="2590"/>
                  </a:cubicBezTo>
                  <a:cubicBezTo>
                    <a:pt x="9136" y="1517"/>
                    <a:pt x="7276" y="1841"/>
                    <a:pt x="6030" y="1524"/>
                  </a:cubicBezTo>
                  <a:cubicBezTo>
                    <a:pt x="4783" y="1206"/>
                    <a:pt x="3052" y="0"/>
                    <a:pt x="2112" y="647"/>
                  </a:cubicBezTo>
                  <a:close/>
                </a:path>
              </a:pathLst>
            </a:custGeom>
            <a:solidFill>
              <a:srgbClr val="FF9933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2893" y="2433"/>
              <a:ext cx="2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3" name="AutoShape 39"/>
            <p:cNvSpPr>
              <a:spLocks noChangeArrowheads="1"/>
            </p:cNvSpPr>
            <p:nvPr/>
          </p:nvSpPr>
          <p:spPr bwMode="auto">
            <a:xfrm rot="14172630">
              <a:off x="2831" y="800"/>
              <a:ext cx="881" cy="1634"/>
            </a:xfrm>
            <a:prstGeom prst="can">
              <a:avLst>
                <a:gd name="adj" fmla="val 8386"/>
              </a:avLst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102" y="1666"/>
              <a:ext cx="1138" cy="801"/>
            </a:xfrm>
            <a:custGeom>
              <a:avLst/>
              <a:gdLst/>
              <a:ahLst/>
              <a:cxnLst>
                <a:cxn ang="0">
                  <a:pos x="248" y="51"/>
                </a:cxn>
                <a:cxn ang="0">
                  <a:pos x="44" y="423"/>
                </a:cxn>
                <a:cxn ang="0">
                  <a:pos x="511" y="750"/>
                </a:cxn>
                <a:cxn ang="0">
                  <a:pos x="930" y="629"/>
                </a:cxn>
                <a:cxn ang="0">
                  <a:pos x="1125" y="202"/>
                </a:cxn>
                <a:cxn ang="0">
                  <a:pos x="708" y="119"/>
                </a:cxn>
                <a:cxn ang="0">
                  <a:pos x="248" y="51"/>
                </a:cxn>
              </a:cxnLst>
              <a:rect l="0" t="0" r="r" b="b"/>
              <a:pathLst>
                <a:path w="1162" h="784">
                  <a:moveTo>
                    <a:pt x="248" y="51"/>
                  </a:moveTo>
                  <a:cubicBezTo>
                    <a:pt x="138" y="101"/>
                    <a:pt x="0" y="306"/>
                    <a:pt x="44" y="423"/>
                  </a:cubicBezTo>
                  <a:cubicBezTo>
                    <a:pt x="87" y="540"/>
                    <a:pt x="363" y="716"/>
                    <a:pt x="511" y="750"/>
                  </a:cubicBezTo>
                  <a:cubicBezTo>
                    <a:pt x="659" y="784"/>
                    <a:pt x="828" y="720"/>
                    <a:pt x="930" y="629"/>
                  </a:cubicBezTo>
                  <a:cubicBezTo>
                    <a:pt x="1032" y="538"/>
                    <a:pt x="1162" y="287"/>
                    <a:pt x="1125" y="202"/>
                  </a:cubicBezTo>
                  <a:cubicBezTo>
                    <a:pt x="1088" y="117"/>
                    <a:pt x="855" y="144"/>
                    <a:pt x="708" y="119"/>
                  </a:cubicBezTo>
                  <a:cubicBezTo>
                    <a:pt x="562" y="94"/>
                    <a:pt x="358" y="0"/>
                    <a:pt x="248" y="51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2240" y="1876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 flipH="1">
              <a:off x="3171" y="1219"/>
              <a:ext cx="329" cy="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3524" y="1007"/>
              <a:ext cx="3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38" name="Line 61"/>
            <p:cNvSpPr>
              <a:spLocks noChangeShapeType="1"/>
            </p:cNvSpPr>
            <p:nvPr/>
          </p:nvSpPr>
          <p:spPr bwMode="auto">
            <a:xfrm flipV="1">
              <a:off x="3190" y="1043"/>
              <a:ext cx="1221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63"/>
            <p:cNvSpPr>
              <a:spLocks noChangeShapeType="1"/>
            </p:cNvSpPr>
            <p:nvPr/>
          </p:nvSpPr>
          <p:spPr bwMode="auto">
            <a:xfrm flipV="1">
              <a:off x="2306" y="816"/>
              <a:ext cx="1375" cy="92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64"/>
            <p:cNvSpPr>
              <a:spLocks noChangeShapeType="1"/>
            </p:cNvSpPr>
            <p:nvPr/>
          </p:nvSpPr>
          <p:spPr bwMode="auto">
            <a:xfrm flipV="1">
              <a:off x="2988" y="1485"/>
              <a:ext cx="1280" cy="84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Text Box 4"/>
          <p:cNvSpPr txBox="1">
            <a:spLocks noChangeArrowheads="1"/>
          </p:cNvSpPr>
          <p:nvPr/>
        </p:nvSpPr>
        <p:spPr bwMode="auto">
          <a:xfrm>
            <a:off x="1174750" y="2616200"/>
            <a:ext cx="4959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Uniqueness theorem of electrostatics: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2044700" y="4314825"/>
            <a:ext cx="965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39661" name="Object 13"/>
          <p:cNvGraphicFramePr>
            <a:graphicFrameLocks noChangeAspect="1"/>
          </p:cNvGraphicFramePr>
          <p:nvPr/>
        </p:nvGraphicFramePr>
        <p:xfrm>
          <a:off x="1328738" y="1203325"/>
          <a:ext cx="3411537" cy="1127125"/>
        </p:xfrm>
        <a:graphic>
          <a:graphicData uri="http://schemas.openxmlformats.org/presentationml/2006/ole">
            <p:oleObj spid="_x0000_s539661" name="Equation" r:id="rId4" imgW="1460160" imgH="482400" progId="Equation.DSMT4">
              <p:embed/>
            </p:oleObj>
          </a:graphicData>
        </a:graphic>
      </p:graphicFrame>
      <p:graphicFrame>
        <p:nvGraphicFramePr>
          <p:cNvPr id="539662" name="Object 14"/>
          <p:cNvGraphicFramePr>
            <a:graphicFrameLocks noChangeAspect="1"/>
          </p:cNvGraphicFramePr>
          <p:nvPr/>
        </p:nvGraphicFramePr>
        <p:xfrm>
          <a:off x="2833688" y="3241675"/>
          <a:ext cx="2984500" cy="514350"/>
        </p:xfrm>
        <a:graphic>
          <a:graphicData uri="http://schemas.openxmlformats.org/presentationml/2006/ole">
            <p:oleObj spid="_x0000_s539662" name="Equation" r:id="rId5" imgW="1180800" imgH="203040" progId="Equation.DSMT4">
              <p:embed/>
            </p:oleObj>
          </a:graphicData>
        </a:graphic>
      </p:graphicFrame>
      <p:graphicFrame>
        <p:nvGraphicFramePr>
          <p:cNvPr id="539663" name="Object 15"/>
          <p:cNvGraphicFramePr>
            <a:graphicFrameLocks noChangeAspect="1"/>
          </p:cNvGraphicFramePr>
          <p:nvPr/>
        </p:nvGraphicFramePr>
        <p:xfrm>
          <a:off x="3211513" y="4300538"/>
          <a:ext cx="2119312" cy="487362"/>
        </p:xfrm>
        <a:graphic>
          <a:graphicData uri="http://schemas.openxmlformats.org/presentationml/2006/ole">
            <p:oleObj spid="_x0000_s539663" name="Equation" r:id="rId6" imgW="939600" imgH="215640" progId="Equation.DSMT4">
              <p:embed/>
            </p:oleObj>
          </a:graphicData>
        </a:graphic>
      </p:graphicFrame>
      <p:graphicFrame>
        <p:nvGraphicFramePr>
          <p:cNvPr id="539664" name="Object 16"/>
          <p:cNvGraphicFramePr>
            <a:graphicFrameLocks noChangeAspect="1"/>
          </p:cNvGraphicFramePr>
          <p:nvPr/>
        </p:nvGraphicFramePr>
        <p:xfrm>
          <a:off x="3521075" y="5005388"/>
          <a:ext cx="2124075" cy="1062037"/>
        </p:xfrm>
        <a:graphic>
          <a:graphicData uri="http://schemas.openxmlformats.org/presentationml/2006/ole">
            <p:oleObj spid="_x0000_s539664" name="Equation" r:id="rId7" imgW="863280" imgH="431640" progId="Equation.DSMT4">
              <p:embed/>
            </p:oleObj>
          </a:graphicData>
        </a:graphic>
      </p:graphicFrame>
      <p:sp>
        <p:nvSpPr>
          <p:cNvPr id="539665" name="AutoShape 17"/>
          <p:cNvSpPr>
            <a:spLocks noChangeArrowheads="1"/>
          </p:cNvSpPr>
          <p:nvPr/>
        </p:nvSpPr>
        <p:spPr bwMode="auto">
          <a:xfrm>
            <a:off x="2914650" y="5119688"/>
            <a:ext cx="476250" cy="268287"/>
          </a:xfrm>
          <a:prstGeom prst="rightArrow">
            <a:avLst>
              <a:gd name="adj1" fmla="val 50000"/>
              <a:gd name="adj2" fmla="val 4437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666" name="AutoShape 18"/>
          <p:cNvSpPr>
            <a:spLocks noChangeArrowheads="1"/>
          </p:cNvSpPr>
          <p:nvPr/>
        </p:nvSpPr>
        <p:spPr bwMode="auto">
          <a:xfrm>
            <a:off x="2897188" y="5672138"/>
            <a:ext cx="476250" cy="268287"/>
          </a:xfrm>
          <a:prstGeom prst="rightArrow">
            <a:avLst>
              <a:gd name="adj1" fmla="val 50000"/>
              <a:gd name="adj2" fmla="val 4437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667" name="AutoShape 19"/>
          <p:cNvSpPr>
            <a:spLocks noChangeArrowheads="1"/>
          </p:cNvSpPr>
          <p:nvPr/>
        </p:nvSpPr>
        <p:spPr bwMode="auto">
          <a:xfrm>
            <a:off x="2921000" y="6319838"/>
            <a:ext cx="476250" cy="268287"/>
          </a:xfrm>
          <a:prstGeom prst="rightArrow">
            <a:avLst>
              <a:gd name="adj1" fmla="val 50000"/>
              <a:gd name="adj2" fmla="val 4437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668" name="Text Box 20"/>
          <p:cNvSpPr txBox="1">
            <a:spLocks noChangeArrowheads="1"/>
          </p:cNvSpPr>
          <p:nvPr/>
        </p:nvSpPr>
        <p:spPr bwMode="auto">
          <a:xfrm>
            <a:off x="3606800" y="6261100"/>
            <a:ext cx="1565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trivial field </a:t>
            </a:r>
            <a:endParaRPr lang="en-US" sz="2000" i="1" baseline="-25000">
              <a:solidFill>
                <a:schemeClr val="hlink"/>
              </a:solidFill>
              <a:latin typeface="Times New Roman" pitchFamily="18" charset="0"/>
            </a:endParaRPr>
          </a:p>
        </p:txBody>
      </p:sp>
      <p:grpSp>
        <p:nvGrpSpPr>
          <p:cNvPr id="539682" name="Group 34"/>
          <p:cNvGrpSpPr>
            <a:grpSpLocks/>
          </p:cNvGrpSpPr>
          <p:nvPr/>
        </p:nvGrpSpPr>
        <p:grpSpPr bwMode="auto">
          <a:xfrm>
            <a:off x="6097588" y="1211263"/>
            <a:ext cx="2212975" cy="1239837"/>
            <a:chOff x="3841" y="763"/>
            <a:chExt cx="1394" cy="781"/>
          </a:xfrm>
        </p:grpSpPr>
        <p:sp>
          <p:nvSpPr>
            <p:cNvPr id="539671" name="Text Box 23"/>
            <p:cNvSpPr txBox="1">
              <a:spLocks noChangeArrowheads="1"/>
            </p:cNvSpPr>
            <p:nvPr/>
          </p:nvSpPr>
          <p:spPr bwMode="auto">
            <a:xfrm>
              <a:off x="4960" y="1240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9673" name="Freeform 25"/>
            <p:cNvSpPr>
              <a:spLocks/>
            </p:cNvSpPr>
            <p:nvPr/>
          </p:nvSpPr>
          <p:spPr bwMode="auto">
            <a:xfrm>
              <a:off x="3841" y="763"/>
              <a:ext cx="1174" cy="781"/>
            </a:xfrm>
            <a:custGeom>
              <a:avLst/>
              <a:gdLst/>
              <a:ahLst/>
              <a:cxnLst>
                <a:cxn ang="0">
                  <a:pos x="261" y="51"/>
                </a:cxn>
                <a:cxn ang="0">
                  <a:pos x="46" y="427"/>
                </a:cxn>
                <a:cxn ang="0">
                  <a:pos x="538" y="757"/>
                </a:cxn>
                <a:cxn ang="0">
                  <a:pos x="1060" y="611"/>
                </a:cxn>
                <a:cxn ang="0">
                  <a:pos x="1183" y="204"/>
                </a:cxn>
                <a:cxn ang="0">
                  <a:pos x="745" y="120"/>
                </a:cxn>
                <a:cxn ang="0">
                  <a:pos x="261" y="51"/>
                </a:cxn>
              </a:cxnLst>
              <a:rect l="0" t="0" r="r" b="b"/>
              <a:pathLst>
                <a:path w="1235" h="788">
                  <a:moveTo>
                    <a:pt x="261" y="51"/>
                  </a:moveTo>
                  <a:cubicBezTo>
                    <a:pt x="145" y="102"/>
                    <a:pt x="0" y="309"/>
                    <a:pt x="46" y="427"/>
                  </a:cubicBezTo>
                  <a:cubicBezTo>
                    <a:pt x="92" y="545"/>
                    <a:pt x="369" y="726"/>
                    <a:pt x="538" y="757"/>
                  </a:cubicBezTo>
                  <a:cubicBezTo>
                    <a:pt x="707" y="788"/>
                    <a:pt x="953" y="703"/>
                    <a:pt x="1060" y="611"/>
                  </a:cubicBezTo>
                  <a:cubicBezTo>
                    <a:pt x="1167" y="519"/>
                    <a:pt x="1235" y="286"/>
                    <a:pt x="1183" y="204"/>
                  </a:cubicBezTo>
                  <a:cubicBezTo>
                    <a:pt x="1131" y="122"/>
                    <a:pt x="899" y="145"/>
                    <a:pt x="745" y="120"/>
                  </a:cubicBezTo>
                  <a:cubicBezTo>
                    <a:pt x="591" y="95"/>
                    <a:pt x="377" y="0"/>
                    <a:pt x="261" y="51"/>
                  </a:cubicBezTo>
                  <a:close/>
                </a:path>
              </a:pathLst>
            </a:custGeom>
            <a:solidFill>
              <a:srgbClr val="DDDDDD"/>
            </a:solidFill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9674" name="Text Box 26"/>
            <p:cNvSpPr txBox="1">
              <a:spLocks noChangeArrowheads="1"/>
            </p:cNvSpPr>
            <p:nvPr/>
          </p:nvSpPr>
          <p:spPr bwMode="auto">
            <a:xfrm>
              <a:off x="4394" y="1083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39678" name="Text Box 30"/>
            <p:cNvSpPr txBox="1">
              <a:spLocks noChangeArrowheads="1"/>
            </p:cNvSpPr>
            <p:nvPr/>
          </p:nvSpPr>
          <p:spPr bwMode="auto">
            <a:xfrm>
              <a:off x="4095" y="894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S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</p:grpSp>
      <p:sp>
        <p:nvSpPr>
          <p:cNvPr id="539681" name="Text Box 33"/>
          <p:cNvSpPr txBox="1">
            <a:spLocks noChangeArrowheads="1"/>
          </p:cNvSpPr>
          <p:nvPr/>
        </p:nvSpPr>
        <p:spPr bwMode="auto">
          <a:xfrm>
            <a:off x="1670685" y="0"/>
            <a:ext cx="5538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TEM Mode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Text Box 2"/>
          <p:cNvSpPr txBox="1">
            <a:spLocks noChangeArrowheads="1"/>
          </p:cNvSpPr>
          <p:nvPr/>
        </p:nvSpPr>
        <p:spPr bwMode="auto">
          <a:xfrm>
            <a:off x="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Helmholtz Equation for WG</a:t>
            </a: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1104900" y="1216025"/>
            <a:ext cx="1741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5424" name="Object 2048"/>
          <p:cNvGraphicFramePr>
            <a:graphicFrameLocks noChangeAspect="1"/>
          </p:cNvGraphicFramePr>
          <p:nvPr/>
        </p:nvGraphicFramePr>
        <p:xfrm>
          <a:off x="3011488" y="1155700"/>
          <a:ext cx="2401887" cy="571500"/>
        </p:xfrm>
        <a:graphic>
          <a:graphicData uri="http://schemas.openxmlformats.org/presentationml/2006/ole">
            <p:oleObj spid="_x0000_s615424" name="Equation" r:id="rId4" imgW="1015920" imgH="241200" progId="Equation.DSMT4">
              <p:embed/>
            </p:oleObj>
          </a:graphicData>
        </a:graphic>
      </p:graphicFrame>
      <p:graphicFrame>
        <p:nvGraphicFramePr>
          <p:cNvPr id="615425" name="Object 2049"/>
          <p:cNvGraphicFramePr>
            <a:graphicFrameLocks noChangeAspect="1"/>
          </p:cNvGraphicFramePr>
          <p:nvPr/>
        </p:nvGraphicFramePr>
        <p:xfrm>
          <a:off x="2809875" y="1903413"/>
          <a:ext cx="3546475" cy="1152525"/>
        </p:xfrm>
        <a:graphic>
          <a:graphicData uri="http://schemas.openxmlformats.org/presentationml/2006/ole">
            <p:oleObj spid="_x0000_s615425" name="Equation" r:id="rId5" imgW="1485720" imgH="482400" progId="Equation.DSMT4">
              <p:embed/>
            </p:oleObj>
          </a:graphicData>
        </a:graphic>
      </p:graphicFrame>
      <p:sp>
        <p:nvSpPr>
          <p:cNvPr id="540687" name="AutoShape 15"/>
          <p:cNvSpPr>
            <a:spLocks/>
          </p:cNvSpPr>
          <p:nvPr/>
        </p:nvSpPr>
        <p:spPr bwMode="auto">
          <a:xfrm rot="16161808">
            <a:off x="4378325" y="2436813"/>
            <a:ext cx="255588" cy="1376362"/>
          </a:xfrm>
          <a:prstGeom prst="leftBrace">
            <a:avLst>
              <a:gd name="adj1" fmla="val 16579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426" name="Object 2050"/>
          <p:cNvGraphicFramePr>
            <a:graphicFrameLocks noChangeAspect="1"/>
          </p:cNvGraphicFramePr>
          <p:nvPr/>
        </p:nvGraphicFramePr>
        <p:xfrm>
          <a:off x="3587750" y="3384550"/>
          <a:ext cx="1812925" cy="593725"/>
        </p:xfrm>
        <a:graphic>
          <a:graphicData uri="http://schemas.openxmlformats.org/presentationml/2006/ole">
            <p:oleObj spid="_x0000_s615426" name="Equation" r:id="rId6" imgW="736560" imgH="241200" progId="Equation.DSMT4">
              <p:embed/>
            </p:oleObj>
          </a:graphicData>
        </a:graphic>
      </p:graphicFrame>
      <p:graphicFrame>
        <p:nvGraphicFramePr>
          <p:cNvPr id="615427" name="Object 2051"/>
          <p:cNvGraphicFramePr>
            <a:graphicFrameLocks noChangeAspect="1"/>
          </p:cNvGraphicFramePr>
          <p:nvPr/>
        </p:nvGraphicFramePr>
        <p:xfrm>
          <a:off x="3233738" y="4059238"/>
          <a:ext cx="2427287" cy="976312"/>
        </p:xfrm>
        <a:graphic>
          <a:graphicData uri="http://schemas.openxmlformats.org/presentationml/2006/ole">
            <p:oleObj spid="_x0000_s615427" name="Equation" r:id="rId7" imgW="1041120" imgH="419040" progId="Equation.DSMT4">
              <p:embed/>
            </p:oleObj>
          </a:graphicData>
        </a:graphic>
      </p:graphicFrame>
      <p:graphicFrame>
        <p:nvGraphicFramePr>
          <p:cNvPr id="615428" name="Object 2052"/>
          <p:cNvGraphicFramePr>
            <a:graphicFrameLocks noChangeAspect="1"/>
          </p:cNvGraphicFramePr>
          <p:nvPr/>
        </p:nvGraphicFramePr>
        <p:xfrm>
          <a:off x="2852738" y="5545138"/>
          <a:ext cx="3571875" cy="690562"/>
        </p:xfrm>
        <a:graphic>
          <a:graphicData uri="http://schemas.openxmlformats.org/presentationml/2006/ole">
            <p:oleObj spid="_x0000_s615428" name="Equation" r:id="rId8" imgW="1447560" imgH="279360" progId="Equation.DSMT4">
              <p:embed/>
            </p:oleObj>
          </a:graphicData>
        </a:graphic>
      </p:graphicFrame>
      <p:sp>
        <p:nvSpPr>
          <p:cNvPr id="540694" name="Text Box 22"/>
          <p:cNvSpPr txBox="1">
            <a:spLocks noChangeArrowheads="1"/>
          </p:cNvSpPr>
          <p:nvPr/>
        </p:nvSpPr>
        <p:spPr bwMode="auto">
          <a:xfrm>
            <a:off x="2105025" y="5632450"/>
            <a:ext cx="541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5429" name="Object 2053"/>
          <p:cNvGraphicFramePr>
            <a:graphicFrameLocks noChangeAspect="1"/>
          </p:cNvGraphicFramePr>
          <p:nvPr/>
        </p:nvGraphicFramePr>
        <p:xfrm>
          <a:off x="5744613" y="1208726"/>
          <a:ext cx="3203826" cy="469947"/>
        </p:xfrm>
        <a:graphic>
          <a:graphicData uri="http://schemas.openxmlformats.org/presentationml/2006/ole">
            <p:oleObj spid="_x0000_s615429" name="Equation" r:id="rId9" imgW="1650960" imgH="2412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15684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Helmholtz Equation for WG (cont.)</a:t>
            </a:r>
          </a:p>
        </p:txBody>
      </p:sp>
      <p:graphicFrame>
        <p:nvGraphicFramePr>
          <p:cNvPr id="616448" name="Object 0"/>
          <p:cNvGraphicFramePr>
            <a:graphicFrameLocks noChangeAspect="1"/>
          </p:cNvGraphicFramePr>
          <p:nvPr/>
        </p:nvGraphicFramePr>
        <p:xfrm>
          <a:off x="2395538" y="3005138"/>
          <a:ext cx="2695575" cy="639762"/>
        </p:xfrm>
        <a:graphic>
          <a:graphicData uri="http://schemas.openxmlformats.org/presentationml/2006/ole">
            <p:oleObj spid="_x0000_s616448" name="Equation" r:id="rId4" imgW="1015920" imgH="241200" progId="Equation.DSMT4">
              <p:embed/>
            </p:oleObj>
          </a:graphicData>
        </a:graphic>
      </p:graphicFrame>
      <p:sp>
        <p:nvSpPr>
          <p:cNvPr id="565263" name="Text Box 15"/>
          <p:cNvSpPr txBox="1">
            <a:spLocks noChangeArrowheads="1"/>
          </p:cNvSpPr>
          <p:nvPr/>
        </p:nvSpPr>
        <p:spPr bwMode="auto">
          <a:xfrm>
            <a:off x="1397000" y="3108325"/>
            <a:ext cx="779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hen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5264" name="Text Box 16"/>
          <p:cNvSpPr txBox="1">
            <a:spLocks noChangeArrowheads="1"/>
          </p:cNvSpPr>
          <p:nvPr/>
        </p:nvSpPr>
        <p:spPr bwMode="auto">
          <a:xfrm>
            <a:off x="850900" y="4403725"/>
            <a:ext cx="3967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Factoring out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dependence,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6449" name="Object 1"/>
          <p:cNvGraphicFramePr>
            <a:graphicFrameLocks noChangeAspect="1"/>
          </p:cNvGraphicFramePr>
          <p:nvPr/>
        </p:nvGraphicFramePr>
        <p:xfrm>
          <a:off x="2771775" y="5100638"/>
          <a:ext cx="2963863" cy="639762"/>
        </p:xfrm>
        <a:graphic>
          <a:graphicData uri="http://schemas.openxmlformats.org/presentationml/2006/ole">
            <p:oleObj spid="_x0000_s616449" name="Equation" r:id="rId5" imgW="1117440" imgH="241200" progId="Equation.DSMT4">
              <p:embed/>
            </p:oleObj>
          </a:graphicData>
        </a:graphic>
      </p:graphicFrame>
      <p:graphicFrame>
        <p:nvGraphicFramePr>
          <p:cNvPr id="616450" name="Object 2"/>
          <p:cNvGraphicFramePr>
            <a:graphicFrameLocks noChangeAspect="1"/>
          </p:cNvGraphicFramePr>
          <p:nvPr/>
        </p:nvGraphicFramePr>
        <p:xfrm>
          <a:off x="2735263" y="1119188"/>
          <a:ext cx="3571875" cy="690562"/>
        </p:xfrm>
        <a:graphic>
          <a:graphicData uri="http://schemas.openxmlformats.org/presentationml/2006/ole">
            <p:oleObj spid="_x0000_s616450" name="Equation" r:id="rId6" imgW="1447560" imgH="279360" progId="Equation.DSMT4">
              <p:embed/>
            </p:oleObj>
          </a:graphicData>
        </a:graphic>
      </p:graphicFrame>
      <p:graphicFrame>
        <p:nvGraphicFramePr>
          <p:cNvPr id="616451" name="Object 3"/>
          <p:cNvGraphicFramePr>
            <a:graphicFrameLocks noChangeAspect="1"/>
          </p:cNvGraphicFramePr>
          <p:nvPr/>
        </p:nvGraphicFramePr>
        <p:xfrm>
          <a:off x="2882900" y="2114550"/>
          <a:ext cx="1920875" cy="609600"/>
        </p:xfrm>
        <a:graphic>
          <a:graphicData uri="http://schemas.openxmlformats.org/presentationml/2006/ole">
            <p:oleObj spid="_x0000_s616451" name="Equation" r:id="rId7" imgW="761760" imgH="241200" progId="Equation.DSMT4">
              <p:embed/>
            </p:oleObj>
          </a:graphicData>
        </a:graphic>
      </p:graphicFrame>
      <p:sp>
        <p:nvSpPr>
          <p:cNvPr id="565269" name="Text Box 21"/>
          <p:cNvSpPr txBox="1">
            <a:spLocks noChangeArrowheads="1"/>
          </p:cNvSpPr>
          <p:nvPr/>
        </p:nvSpPr>
        <p:spPr bwMode="auto">
          <a:xfrm>
            <a:off x="1720850" y="2230438"/>
            <a:ext cx="977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Define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5271" name="Text Box 23"/>
          <p:cNvSpPr txBox="1">
            <a:spLocks noChangeArrowheads="1"/>
          </p:cNvSpPr>
          <p:nvPr/>
        </p:nvSpPr>
        <p:spPr bwMode="auto">
          <a:xfrm>
            <a:off x="3089320" y="5996627"/>
            <a:ext cx="23796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(similarly for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sz="20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5272" name="Text Box 24"/>
          <p:cNvSpPr txBox="1">
            <a:spLocks noChangeArrowheads="1"/>
          </p:cNvSpPr>
          <p:nvPr/>
        </p:nvSpPr>
        <p:spPr bwMode="auto">
          <a:xfrm>
            <a:off x="5076825" y="2233613"/>
            <a:ext cx="2495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“cutoff wavenumber”</a:t>
            </a:r>
          </a:p>
        </p:txBody>
      </p:sp>
      <p:sp>
        <p:nvSpPr>
          <p:cNvPr id="565273" name="Text Box 25"/>
          <p:cNvSpPr txBox="1">
            <a:spLocks noChangeArrowheads="1"/>
          </p:cNvSpPr>
          <p:nvPr/>
        </p:nvSpPr>
        <p:spPr bwMode="auto">
          <a:xfrm>
            <a:off x="5573486" y="2970213"/>
            <a:ext cx="3103789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Note: </a:t>
            </a:r>
            <a:endParaRPr lang="en-US" sz="1600" dirty="0" smtClean="0">
              <a:solidFill>
                <a:schemeClr val="bg2"/>
              </a:solidFill>
            </a:endParaRPr>
          </a:p>
          <a:p>
            <a:r>
              <a:rPr lang="en-US" sz="1600" dirty="0" smtClean="0">
                <a:solidFill>
                  <a:schemeClr val="bg2"/>
                </a:solidFill>
              </a:rPr>
              <a:t>For </a:t>
            </a:r>
            <a:r>
              <a:rPr lang="en-US" sz="1600" dirty="0">
                <a:solidFill>
                  <a:schemeClr val="bg2"/>
                </a:solidFill>
              </a:rPr>
              <a:t>a homogeneously-filled </a:t>
            </a:r>
            <a:r>
              <a:rPr lang="en-US" sz="1600" dirty="0" err="1">
                <a:solidFill>
                  <a:schemeClr val="bg2"/>
                </a:solidFill>
              </a:rPr>
              <a:t>WG</a:t>
            </a:r>
            <a:r>
              <a:rPr lang="en-US" sz="1600" dirty="0">
                <a:solidFill>
                  <a:schemeClr val="bg2"/>
                </a:solidFill>
              </a:rPr>
              <a:t>,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1600" i="1" baseline="-25000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1600" dirty="0">
                <a:solidFill>
                  <a:schemeClr val="bg2"/>
                </a:solidFill>
              </a:rPr>
              <a:t> will be number, not a </a:t>
            </a:r>
            <a:endParaRPr lang="en-US" sz="1600" dirty="0" smtClean="0">
              <a:solidFill>
                <a:schemeClr val="bg2"/>
              </a:solidFill>
            </a:endParaRPr>
          </a:p>
          <a:p>
            <a:r>
              <a:rPr lang="en-US" sz="1600" dirty="0" smtClean="0">
                <a:solidFill>
                  <a:schemeClr val="bg2"/>
                </a:solidFill>
              </a:rPr>
              <a:t>function </a:t>
            </a:r>
            <a:r>
              <a:rPr lang="en-US" sz="1600" dirty="0">
                <a:solidFill>
                  <a:schemeClr val="bg2"/>
                </a:solidFill>
              </a:rPr>
              <a:t>of position.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69456" y="5254389"/>
            <a:ext cx="3034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(2-D Helmholtz equation)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Helmholtz Equation for WG (cont.)</a:t>
            </a:r>
          </a:p>
        </p:txBody>
      </p:sp>
      <p:sp>
        <p:nvSpPr>
          <p:cNvPr id="608266" name="Text Box 10"/>
          <p:cNvSpPr txBox="1">
            <a:spLocks noChangeArrowheads="1"/>
          </p:cNvSpPr>
          <p:nvPr/>
        </p:nvSpPr>
        <p:spPr bwMode="auto">
          <a:xfrm>
            <a:off x="501650" y="1258888"/>
            <a:ext cx="74666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transverse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field components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of the 2D fields are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given by: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8268" name="Object 12"/>
          <p:cNvGraphicFramePr>
            <a:graphicFrameLocks noChangeAspect="1"/>
          </p:cNvGraphicFramePr>
          <p:nvPr/>
        </p:nvGraphicFramePr>
        <p:xfrm>
          <a:off x="2089150" y="1874838"/>
          <a:ext cx="4600575" cy="4329112"/>
        </p:xfrm>
        <a:graphic>
          <a:graphicData uri="http://schemas.openxmlformats.org/presentationml/2006/ole">
            <p:oleObj spid="_x0000_s608268" name="Equation" r:id="rId4" imgW="2133360" imgH="20062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F25E6A-7073-4F11-B2D9-F14AE174AB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13329</TotalTime>
  <Words>1316</Words>
  <Application>Microsoft Office PowerPoint</Application>
  <PresentationFormat>On-screen Show (4:3)</PresentationFormat>
  <Paragraphs>308</Paragraphs>
  <Slides>39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1202</cp:revision>
  <cp:lastPrinted>1999-08-25T18:07:04Z</cp:lastPrinted>
  <dcterms:created xsi:type="dcterms:W3CDTF">1999-08-24T13:57:19Z</dcterms:created>
  <dcterms:modified xsi:type="dcterms:W3CDTF">2016-10-11T03:25:27Z</dcterms:modified>
</cp:coreProperties>
</file>