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53"/>
  </p:notesMasterIdLst>
  <p:handoutMasterIdLst>
    <p:handoutMasterId r:id="rId54"/>
  </p:handoutMasterIdLst>
  <p:sldIdLst>
    <p:sldId id="276" r:id="rId2"/>
    <p:sldId id="375" r:id="rId3"/>
    <p:sldId id="377" r:id="rId4"/>
    <p:sldId id="387" r:id="rId5"/>
    <p:sldId id="378" r:id="rId6"/>
    <p:sldId id="379" r:id="rId7"/>
    <p:sldId id="408" r:id="rId8"/>
    <p:sldId id="409" r:id="rId9"/>
    <p:sldId id="380" r:id="rId10"/>
    <p:sldId id="417" r:id="rId11"/>
    <p:sldId id="418" r:id="rId12"/>
    <p:sldId id="381" r:id="rId13"/>
    <p:sldId id="422" r:id="rId14"/>
    <p:sldId id="383" r:id="rId15"/>
    <p:sldId id="384" r:id="rId16"/>
    <p:sldId id="385" r:id="rId17"/>
    <p:sldId id="389" r:id="rId18"/>
    <p:sldId id="420" r:id="rId19"/>
    <p:sldId id="423" r:id="rId20"/>
    <p:sldId id="388" r:id="rId21"/>
    <p:sldId id="424" r:id="rId22"/>
    <p:sldId id="419" r:id="rId23"/>
    <p:sldId id="386" r:id="rId24"/>
    <p:sldId id="394" r:id="rId25"/>
    <p:sldId id="407" r:id="rId26"/>
    <p:sldId id="390" r:id="rId27"/>
    <p:sldId id="406" r:id="rId28"/>
    <p:sldId id="396" r:id="rId29"/>
    <p:sldId id="395" r:id="rId30"/>
    <p:sldId id="425" r:id="rId31"/>
    <p:sldId id="391" r:id="rId32"/>
    <p:sldId id="392" r:id="rId33"/>
    <p:sldId id="393" r:id="rId34"/>
    <p:sldId id="397" r:id="rId35"/>
    <p:sldId id="426" r:id="rId36"/>
    <p:sldId id="398" r:id="rId37"/>
    <p:sldId id="399" r:id="rId38"/>
    <p:sldId id="400" r:id="rId39"/>
    <p:sldId id="416" r:id="rId40"/>
    <p:sldId id="401" r:id="rId41"/>
    <p:sldId id="402" r:id="rId42"/>
    <p:sldId id="403" r:id="rId43"/>
    <p:sldId id="404" r:id="rId44"/>
    <p:sldId id="405" r:id="rId45"/>
    <p:sldId id="427" r:id="rId46"/>
    <p:sldId id="410" r:id="rId47"/>
    <p:sldId id="411" r:id="rId48"/>
    <p:sldId id="412" r:id="rId49"/>
    <p:sldId id="413" r:id="rId50"/>
    <p:sldId id="414" r:id="rId51"/>
    <p:sldId id="415" r:id="rId5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8F8F8"/>
    <a:srgbClr val="FFFF99"/>
    <a:srgbClr val="FFFFCC"/>
    <a:srgbClr val="0000FF"/>
    <a:srgbClr val="FF00FF"/>
    <a:srgbClr val="FFCCFF"/>
    <a:srgbClr val="33CC33"/>
    <a:srgbClr val="FF99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21" autoAdjust="0"/>
    <p:restoredTop sz="96189" autoAdjust="0"/>
  </p:normalViewPr>
  <p:slideViewPr>
    <p:cSldViewPr snapToGrid="0">
      <p:cViewPr>
        <p:scale>
          <a:sx n="80" d="100"/>
          <a:sy n="80" d="100"/>
        </p:scale>
        <p:origin x="-629" y="24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2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85.wmf"/><Relationship Id="rId7" Type="http://schemas.openxmlformats.org/officeDocument/2006/relationships/image" Target="../media/image78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7.wmf"/><Relationship Id="rId5" Type="http://schemas.openxmlformats.org/officeDocument/2006/relationships/image" Target="../media/image77.wmf"/><Relationship Id="rId4" Type="http://schemas.openxmlformats.org/officeDocument/2006/relationships/image" Target="../media/image8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4" Type="http://schemas.openxmlformats.org/officeDocument/2006/relationships/image" Target="../media/image9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27.wmf"/><Relationship Id="rId4" Type="http://schemas.openxmlformats.org/officeDocument/2006/relationships/image" Target="../media/image12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5" Type="http://schemas.openxmlformats.org/officeDocument/2006/relationships/image" Target="../media/image125.wmf"/><Relationship Id="rId4" Type="http://schemas.openxmlformats.org/officeDocument/2006/relationships/image" Target="../media/image12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0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6" Type="http://schemas.openxmlformats.org/officeDocument/2006/relationships/image" Target="../media/image155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59.wmf"/><Relationship Id="rId5" Type="http://schemas.openxmlformats.org/officeDocument/2006/relationships/image" Target="../media/image148.wmf"/><Relationship Id="rId4" Type="http://schemas.openxmlformats.org/officeDocument/2006/relationships/image" Target="../media/image144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6.wmf"/><Relationship Id="rId1" Type="http://schemas.openxmlformats.org/officeDocument/2006/relationships/image" Target="../media/image165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wmf"/><Relationship Id="rId1" Type="http://schemas.openxmlformats.org/officeDocument/2006/relationships/image" Target="../media/image169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4" Type="http://schemas.openxmlformats.org/officeDocument/2006/relationships/image" Target="../media/image174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15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289CED10-078B-46A9-B1E1-2C71350BE5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0E2087F-FCA0-404C-8183-024E6E3D4E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3F02F-0767-4D12-9931-F93D9240B777}" type="slidenum">
              <a:rPr lang="en-US"/>
              <a:pPr/>
              <a:t>1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8DF53-06E3-4220-8AAC-72689BECE2DF}" type="slidenum">
              <a:rPr lang="en-US"/>
              <a:pPr/>
              <a:t>10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FD442-6F99-4510-A1E1-C7B633E27306}" type="slidenum">
              <a:rPr lang="en-US"/>
              <a:pPr/>
              <a:t>11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F4E9F-1249-4FCE-BDE0-F65AC086A270}" type="slidenum">
              <a:rPr lang="en-US"/>
              <a:pPr/>
              <a:t>12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88A8B-CED8-41D7-BEB5-850F9657DAC0}" type="slidenum">
              <a:rPr lang="en-US"/>
              <a:pPr/>
              <a:t>14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C776D-30CF-4BBD-8B73-2083AE9FDACC}" type="slidenum">
              <a:rPr lang="en-US"/>
              <a:pPr/>
              <a:t>15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3B6C1-9A6F-4E1C-90FE-18C36A89D97F}" type="slidenum">
              <a:rPr lang="en-US"/>
              <a:pPr/>
              <a:t>16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C648D-8D0E-403C-BD95-1BD91577EC69}" type="slidenum">
              <a:rPr lang="en-US"/>
              <a:pPr/>
              <a:t>17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A2F7B-C4D8-403B-A61F-38AD7BCA42EE}" type="slidenum">
              <a:rPr lang="en-US"/>
              <a:pPr/>
              <a:t>18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A2F7B-C4D8-403B-A61F-38AD7BCA42EE}" type="slidenum">
              <a:rPr lang="en-US"/>
              <a:pPr/>
              <a:t>19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E67F5-7A78-49CB-895D-CA52EE6A168F}" type="slidenum">
              <a:rPr lang="en-US"/>
              <a:pPr/>
              <a:t>20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1BAE3-D9EF-47C9-8DE5-7820BBD51236}" type="slidenum">
              <a:rPr lang="en-US"/>
              <a:pPr/>
              <a:t>2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E67F5-7A78-49CB-895D-CA52EE6A168F}" type="slidenum">
              <a:rPr lang="en-US"/>
              <a:pPr/>
              <a:t>21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8D1BC-5DE4-48D2-A650-BDA9E9B530DE}" type="slidenum">
              <a:rPr lang="en-US"/>
              <a:pPr/>
              <a:t>22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ED198-7DA5-4E83-8E8E-E65452938268}" type="slidenum">
              <a:rPr lang="en-US"/>
              <a:pPr/>
              <a:t>23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C27F-9418-4C63-992F-4E82A0BFA0F1}" type="slidenum">
              <a:rPr lang="en-US"/>
              <a:pPr/>
              <a:t>24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9D9C0-794A-4B20-9124-93ABA2F8B89E}" type="slidenum">
              <a:rPr lang="en-US"/>
              <a:pPr/>
              <a:t>25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515A3-14C7-4A3E-BD09-F8031074051C}" type="slidenum">
              <a:rPr lang="en-US"/>
              <a:pPr/>
              <a:t>26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82A31-F3D8-45A9-87D2-E4885BA5BD4F}" type="slidenum">
              <a:rPr lang="en-US"/>
              <a:pPr/>
              <a:t>27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11B84-6DB7-4AB4-8954-38DDC5F4BD53}" type="slidenum">
              <a:rPr lang="en-US"/>
              <a:pPr/>
              <a:t>28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AC034-87D0-4010-97C5-CD4D90C4A57D}" type="slidenum">
              <a:rPr lang="en-US"/>
              <a:pPr/>
              <a:t>29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515A3-14C7-4A3E-BD09-F8031074051C}" type="slidenum">
              <a:rPr lang="en-US"/>
              <a:pPr/>
              <a:t>30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6B9F6-3638-45AC-AE00-DFA4C9DC5679}" type="slidenum">
              <a:rPr lang="en-US"/>
              <a:pPr/>
              <a:t>3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42321-FA39-4E77-8B39-1291DFF1783C}" type="slidenum">
              <a:rPr lang="en-US"/>
              <a:pPr/>
              <a:t>31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74169-315B-412A-9F49-751DADCDD6FE}" type="slidenum">
              <a:rPr lang="en-US"/>
              <a:pPr/>
              <a:t>32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26FFC-762E-409C-B8F9-0DEAED0427ED}" type="slidenum">
              <a:rPr lang="en-US"/>
              <a:pPr/>
              <a:t>33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8E77F-7980-4352-9E6B-F75110D7C990}" type="slidenum">
              <a:rPr lang="en-US"/>
              <a:pPr/>
              <a:t>34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515A3-14C7-4A3E-BD09-F8031074051C}" type="slidenum">
              <a:rPr lang="en-US"/>
              <a:pPr/>
              <a:t>35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79CD8-8C9E-40A2-8E25-F28C8D8A3C6B}" type="slidenum">
              <a:rPr lang="en-US"/>
              <a:pPr/>
              <a:t>36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1E88E-E610-4F8D-8DB7-0E4629939DBB}" type="slidenum">
              <a:rPr lang="en-US"/>
              <a:pPr/>
              <a:t>37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C61E6-D538-4943-81F2-369C0C9066A6}" type="slidenum">
              <a:rPr lang="en-US"/>
              <a:pPr/>
              <a:t>38</a:t>
            </a:fld>
            <a:endParaRPr lang="en-US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31F1F-223D-4F21-AF2D-2FC718F47D1D}" type="slidenum">
              <a:rPr lang="en-US"/>
              <a:pPr/>
              <a:t>39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07EB1-E5AD-4E45-AEDC-F5111A80C08E}" type="slidenum">
              <a:rPr lang="en-US"/>
              <a:pPr/>
              <a:t>40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55B17-0D83-4C19-A612-39B64A8E1A67}" type="slidenum">
              <a:rPr lang="en-US"/>
              <a:pPr/>
              <a:t>4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C0F18-F589-444E-8358-0F6A02B5E18D}" type="slidenum">
              <a:rPr lang="en-US"/>
              <a:pPr/>
              <a:t>41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1E6DB-C5EC-4277-8E6E-080C34A8DB71}" type="slidenum">
              <a:rPr lang="en-US"/>
              <a:pPr/>
              <a:t>42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EC8ED-13F2-4DE7-A807-4832E780EBDC}" type="slidenum">
              <a:rPr lang="en-US"/>
              <a:pPr/>
              <a:t>43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67A37-8EAD-4C51-806E-379A9DE23F5B}" type="slidenum">
              <a:rPr lang="en-US"/>
              <a:pPr/>
              <a:t>44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67A37-8EAD-4C51-806E-379A9DE23F5B}" type="slidenum">
              <a:rPr lang="en-US"/>
              <a:pPr/>
              <a:t>45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43924-0BD8-458A-9D05-D88FA5D6E589}" type="slidenum">
              <a:rPr lang="en-US"/>
              <a:pPr/>
              <a:t>46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EFCE7-688C-4B65-955E-00CF2593C882}" type="slidenum">
              <a:rPr lang="en-US"/>
              <a:pPr/>
              <a:t>47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85F02-B052-4F75-ABF8-77C796FF71B4}" type="slidenum">
              <a:rPr lang="en-US"/>
              <a:pPr/>
              <a:t>48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D259D-95D1-4B6C-A68D-8DD29415D26F}" type="slidenum">
              <a:rPr lang="en-US"/>
              <a:pPr/>
              <a:t>49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0137C-12AF-4DDF-AFCB-965CD325BB94}" type="slidenum">
              <a:rPr lang="en-US"/>
              <a:pPr/>
              <a:t>50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B558E-FE01-40CA-B699-FFB31B9CB081}" type="slidenum">
              <a:rPr lang="en-US"/>
              <a:pPr/>
              <a:t>5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3644-A212-4B6F-B9EB-FFB88579013C}" type="slidenum">
              <a:rPr lang="en-US"/>
              <a:pPr/>
              <a:t>51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EA46C-7B7B-4048-94F6-055214AACF74}" type="slidenum">
              <a:rPr lang="en-US"/>
              <a:pPr/>
              <a:t>6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4A3E1-B298-41B1-8720-B37C8FA01E67}" type="slidenum">
              <a:rPr lang="en-US"/>
              <a:pPr/>
              <a:t>7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D2D38-346E-4707-951C-6FF60DAEAFA1}" type="slidenum">
              <a:rPr lang="en-US"/>
              <a:pPr/>
              <a:t>8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38841-EDB5-4F02-9CA2-0D806D866672}" type="slidenum">
              <a:rPr lang="en-US"/>
              <a:pPr/>
              <a:t>9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76BFBF1B-4C15-40E1-A9BB-3B1B3E0996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90.emf"/><Relationship Id="rId4" Type="http://schemas.openxmlformats.org/officeDocument/2006/relationships/oleObject" Target="../embeddings/oleObject9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9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9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5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59.bin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notesSlide" Target="../notesSlides/notesSlide42.xml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10" Type="http://schemas.openxmlformats.org/officeDocument/2006/relationships/oleObject" Target="../embeddings/oleObject169.bin"/><Relationship Id="rId4" Type="http://schemas.openxmlformats.org/officeDocument/2006/relationships/oleObject" Target="../embeddings/oleObject163.bin"/><Relationship Id="rId9" Type="http://schemas.openxmlformats.org/officeDocument/2006/relationships/oleObject" Target="../embeddings/oleObject168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1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78.bin"/><Relationship Id="rId5" Type="http://schemas.openxmlformats.org/officeDocument/2006/relationships/oleObject" Target="../embeddings/oleObject177.bin"/><Relationship Id="rId4" Type="http://schemas.openxmlformats.org/officeDocument/2006/relationships/oleObject" Target="../embeddings/oleObject17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5" Type="http://schemas.openxmlformats.org/officeDocument/2006/relationships/oleObject" Target="../embeddings/oleObject182.bin"/><Relationship Id="rId4" Type="http://schemas.openxmlformats.org/officeDocument/2006/relationships/oleObject" Target="../embeddings/oleObject18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oleObject" Target="../embeddings/oleObject1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87.bin"/><Relationship Id="rId5" Type="http://schemas.openxmlformats.org/officeDocument/2006/relationships/oleObject" Target="../embeddings/oleObject186.bin"/><Relationship Id="rId4" Type="http://schemas.openxmlformats.org/officeDocument/2006/relationships/oleObject" Target="../embeddings/oleObject185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91.bin"/><Relationship Id="rId5" Type="http://schemas.openxmlformats.org/officeDocument/2006/relationships/oleObject" Target="../embeddings/oleObject190.bin"/><Relationship Id="rId4" Type="http://schemas.openxmlformats.org/officeDocument/2006/relationships/oleObject" Target="../embeddings/oleObject18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935288" y="2409825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447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597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12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 </a:t>
            </a:r>
          </a:p>
          <a:p>
            <a:pPr algn="ctr"/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844" y="37509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414" name="Text Box 30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(cont.)</a:t>
            </a:r>
          </a:p>
        </p:txBody>
      </p:sp>
      <p:sp>
        <p:nvSpPr>
          <p:cNvPr id="656416" name="Text Box 32"/>
          <p:cNvSpPr txBox="1">
            <a:spLocks noChangeArrowheads="1"/>
          </p:cNvSpPr>
          <p:nvPr/>
        </p:nvSpPr>
        <p:spPr bwMode="auto">
          <a:xfrm>
            <a:off x="2315320" y="811789"/>
            <a:ext cx="39885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Power flowing in waveguide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56417" name="Object 33"/>
          <p:cNvGraphicFramePr>
            <a:graphicFrameLocks noChangeAspect="1"/>
          </p:cNvGraphicFramePr>
          <p:nvPr/>
        </p:nvGraphicFramePr>
        <p:xfrm>
          <a:off x="1441450" y="1473200"/>
          <a:ext cx="1612900" cy="792163"/>
        </p:xfrm>
        <a:graphic>
          <a:graphicData uri="http://schemas.openxmlformats.org/presentationml/2006/ole">
            <p:oleObj spid="_x0000_s656417" name="Equation" r:id="rId4" imgW="799920" imgH="393480" progId="Equation.DSMT4">
              <p:embed/>
            </p:oleObj>
          </a:graphicData>
        </a:graphic>
      </p:graphicFrame>
      <p:graphicFrame>
        <p:nvGraphicFramePr>
          <p:cNvPr id="656418" name="Object 34"/>
          <p:cNvGraphicFramePr>
            <a:graphicFrameLocks noChangeAspect="1"/>
          </p:cNvGraphicFramePr>
          <p:nvPr/>
        </p:nvGraphicFramePr>
        <p:xfrm>
          <a:off x="1406525" y="2203450"/>
          <a:ext cx="7067550" cy="2238375"/>
        </p:xfrm>
        <a:graphic>
          <a:graphicData uri="http://schemas.openxmlformats.org/presentationml/2006/ole">
            <p:oleObj spid="_x0000_s656418" name="Equation" r:id="rId5" imgW="3809880" imgH="1206360" progId="Equation.DSMT4">
              <p:embed/>
            </p:oleObj>
          </a:graphicData>
        </a:graphic>
      </p:graphicFrame>
      <p:graphicFrame>
        <p:nvGraphicFramePr>
          <p:cNvPr id="656419" name="Object 35"/>
          <p:cNvGraphicFramePr>
            <a:graphicFrameLocks noChangeAspect="1"/>
          </p:cNvGraphicFramePr>
          <p:nvPr/>
        </p:nvGraphicFramePr>
        <p:xfrm>
          <a:off x="2260600" y="4691063"/>
          <a:ext cx="5397500" cy="576262"/>
        </p:xfrm>
        <a:graphic>
          <a:graphicData uri="http://schemas.openxmlformats.org/presentationml/2006/ole">
            <p:oleObj spid="_x0000_s656419" name="Equation" r:id="rId6" imgW="3085920" imgH="330120" progId="Equation.DSMT4">
              <p:embed/>
            </p:oleObj>
          </a:graphicData>
        </a:graphic>
      </p:graphicFrame>
      <p:graphicFrame>
        <p:nvGraphicFramePr>
          <p:cNvPr id="656420" name="Object 36"/>
          <p:cNvGraphicFramePr>
            <a:graphicFrameLocks noChangeAspect="1"/>
          </p:cNvGraphicFramePr>
          <p:nvPr/>
        </p:nvGraphicFramePr>
        <p:xfrm>
          <a:off x="3479402" y="5834702"/>
          <a:ext cx="2520950" cy="730250"/>
        </p:xfrm>
        <a:graphic>
          <a:graphicData uri="http://schemas.openxmlformats.org/presentationml/2006/ole">
            <p:oleObj spid="_x0000_s656420" name="Equation" r:id="rId7" imgW="1358640" imgH="393480" progId="Equation.DSMT4">
              <p:embed/>
            </p:oleObj>
          </a:graphicData>
        </a:graphic>
      </p:graphicFrame>
      <p:sp>
        <p:nvSpPr>
          <p:cNvPr id="656421" name="Text Box 37"/>
          <p:cNvSpPr txBox="1">
            <a:spLocks noChangeArrowheads="1"/>
          </p:cNvSpPr>
          <p:nvPr/>
        </p:nvSpPr>
        <p:spPr bwMode="auto">
          <a:xfrm>
            <a:off x="2308225" y="6005513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56422" name="Text Box 38"/>
          <p:cNvSpPr txBox="1">
            <a:spLocks noChangeArrowheads="1"/>
          </p:cNvSpPr>
          <p:nvPr/>
        </p:nvSpPr>
        <p:spPr bwMode="auto">
          <a:xfrm>
            <a:off x="581025" y="1624013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TEN:</a:t>
            </a:r>
          </a:p>
        </p:txBody>
      </p:sp>
      <p:sp>
        <p:nvSpPr>
          <p:cNvPr id="656423" name="Text Box 39"/>
          <p:cNvSpPr txBox="1">
            <a:spLocks noChangeArrowheads="1"/>
          </p:cNvSpPr>
          <p:nvPr/>
        </p:nvSpPr>
        <p:spPr bwMode="auto">
          <a:xfrm>
            <a:off x="606425" y="2360613"/>
            <a:ext cx="641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WG: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Object 37"/>
          <p:cNvGraphicFramePr>
            <a:graphicFrameLocks noChangeAspect="1"/>
          </p:cNvGraphicFramePr>
          <p:nvPr/>
        </p:nvGraphicFramePr>
        <p:xfrm>
          <a:off x="5549900" y="5426075"/>
          <a:ext cx="2924175" cy="285750"/>
        </p:xfrm>
        <a:graphic>
          <a:graphicData uri="http://schemas.openxmlformats.org/presentationml/2006/ole">
            <p:oleObj spid="_x0000_s656421" name="Equation" r:id="rId8" imgW="26031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(cont.)</a:t>
            </a:r>
          </a:p>
        </p:txBody>
      </p:sp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547665" y="1073549"/>
            <a:ext cx="7015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total complex power flowing down the waveguide is then</a:t>
            </a:r>
          </a:p>
        </p:txBody>
      </p:sp>
      <p:graphicFrame>
        <p:nvGraphicFramePr>
          <p:cNvPr id="658439" name="Object 7"/>
          <p:cNvGraphicFramePr>
            <a:graphicFrameLocks noChangeAspect="1"/>
          </p:cNvGraphicFramePr>
          <p:nvPr/>
        </p:nvGraphicFramePr>
        <p:xfrm>
          <a:off x="2125640" y="1695849"/>
          <a:ext cx="4240213" cy="823912"/>
        </p:xfrm>
        <a:graphic>
          <a:graphicData uri="http://schemas.openxmlformats.org/presentationml/2006/ole">
            <p:oleObj spid="_x0000_s658439" name="Equation" r:id="rId4" imgW="2286000" imgH="444240" progId="Equation.DSMT4">
              <p:embed/>
            </p:oleObj>
          </a:graphicData>
        </a:graphic>
      </p:graphicFrame>
      <p:graphicFrame>
        <p:nvGraphicFramePr>
          <p:cNvPr id="658440" name="Object 8"/>
          <p:cNvGraphicFramePr>
            <a:graphicFrameLocks noChangeAspect="1"/>
          </p:cNvGraphicFramePr>
          <p:nvPr/>
        </p:nvGraphicFramePr>
        <p:xfrm>
          <a:off x="2801276" y="3285979"/>
          <a:ext cx="2992437" cy="755650"/>
        </p:xfrm>
        <a:graphic>
          <a:graphicData uri="http://schemas.openxmlformats.org/presentationml/2006/ole">
            <p:oleObj spid="_x0000_s658440" name="Equation" r:id="rId5" imgW="1612800" imgH="393480" progId="Equation.DSMT4">
              <p:embed/>
            </p:oleObj>
          </a:graphicData>
        </a:graphic>
      </p:graphicFrame>
      <p:sp>
        <p:nvSpPr>
          <p:cNvPr id="658441" name="Text Box 9"/>
          <p:cNvSpPr txBox="1">
            <a:spLocks noChangeArrowheads="1"/>
          </p:cNvSpPr>
          <p:nvPr/>
        </p:nvSpPr>
        <p:spPr bwMode="auto">
          <a:xfrm>
            <a:off x="2169474" y="277895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658442" name="Text Box 10"/>
          <p:cNvSpPr txBox="1">
            <a:spLocks noChangeArrowheads="1"/>
          </p:cNvSpPr>
          <p:nvPr/>
        </p:nvSpPr>
        <p:spPr bwMode="auto">
          <a:xfrm>
            <a:off x="1163329" y="4818153"/>
            <a:ext cx="1608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we </a:t>
            </a:r>
            <a:r>
              <a:rPr lang="en-US" sz="2000" u="sng" dirty="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658443" name="Object 11"/>
          <p:cNvGraphicFramePr>
            <a:graphicFrameLocks noChangeAspect="1"/>
          </p:cNvGraphicFramePr>
          <p:nvPr/>
        </p:nvGraphicFramePr>
        <p:xfrm>
          <a:off x="2989240" y="4726386"/>
          <a:ext cx="2003425" cy="755650"/>
        </p:xfrm>
        <a:graphic>
          <a:graphicData uri="http://schemas.openxmlformats.org/presentationml/2006/ole">
            <p:oleObj spid="_x0000_s658443" name="Equation" r:id="rId6" imgW="1079280" imgH="393480" progId="Equation.DSMT4">
              <p:embed/>
            </p:oleObj>
          </a:graphicData>
        </a:graphic>
      </p:graphicFrame>
      <p:graphicFrame>
        <p:nvGraphicFramePr>
          <p:cNvPr id="658444" name="Object 12"/>
          <p:cNvGraphicFramePr>
            <a:graphicFrameLocks noChangeAspect="1"/>
          </p:cNvGraphicFramePr>
          <p:nvPr/>
        </p:nvGraphicFramePr>
        <p:xfrm>
          <a:off x="3459140" y="5839905"/>
          <a:ext cx="1343025" cy="366713"/>
        </p:xfrm>
        <a:graphic>
          <a:graphicData uri="http://schemas.openxmlformats.org/presentationml/2006/ole">
            <p:oleObj spid="_x0000_s658444" name="Equation" r:id="rId7" imgW="723600" imgH="190440" progId="Equation.DSMT4">
              <p:embed/>
            </p:oleObj>
          </a:graphicData>
        </a:graphic>
      </p:graphicFrame>
      <p:sp>
        <p:nvSpPr>
          <p:cNvPr id="658445" name="Text Box 13"/>
          <p:cNvSpPr txBox="1">
            <a:spLocks noChangeArrowheads="1"/>
          </p:cNvSpPr>
          <p:nvPr/>
        </p:nvSpPr>
        <p:spPr bwMode="auto">
          <a:xfrm>
            <a:off x="2605065" y="5785249"/>
            <a:ext cx="6832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68933" y="4827240"/>
            <a:ext cx="3447522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This uniquely defines 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</a:t>
            </a:r>
            <a:r>
              <a:rPr lang="en-US" i="1" baseline="-25000" dirty="0" smtClean="0">
                <a:solidFill>
                  <a:schemeClr val="bg2"/>
                </a:solidFill>
                <a:sym typeface="Symbol"/>
              </a:rPr>
              <a:t>t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, and hence </a:t>
            </a:r>
            <a:r>
              <a:rPr lang="en-US" dirty="0" smtClean="0">
                <a:solidFill>
                  <a:schemeClr val="bg2"/>
                </a:solidFill>
              </a:rPr>
              <a:t>voltage and current.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433" name="Text Box 65"/>
          <p:cNvSpPr txBox="1">
            <a:spLocks noChangeArrowheads="1"/>
          </p:cNvSpPr>
          <p:nvPr/>
        </p:nvSpPr>
        <p:spPr bwMode="auto">
          <a:xfrm>
            <a:off x="376238" y="2595563"/>
            <a:ext cx="1263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At  </a:t>
            </a:r>
            <a:r>
              <a:rPr lang="en-US" sz="2400" i="1">
                <a:solidFill>
                  <a:schemeClr val="hlink"/>
                </a:solidFill>
                <a:latin typeface="Times New Roman" pitchFamily="18" charset="0"/>
              </a:rPr>
              <a:t>z =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000">
                <a:solidFill>
                  <a:schemeClr val="hlink"/>
                </a:solidFill>
              </a:rPr>
              <a:t>:</a:t>
            </a:r>
            <a:endParaRPr lang="en-US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70434" name="Text Box 66"/>
          <p:cNvSpPr txBox="1">
            <a:spLocks noChangeArrowheads="1"/>
          </p:cNvSpPr>
          <p:nvPr/>
        </p:nvSpPr>
        <p:spPr bwMode="auto">
          <a:xfrm>
            <a:off x="1144588" y="418465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70435" name="Object 67"/>
          <p:cNvGraphicFramePr>
            <a:graphicFrameLocks noChangeAspect="1"/>
          </p:cNvGraphicFramePr>
          <p:nvPr/>
        </p:nvGraphicFramePr>
        <p:xfrm>
          <a:off x="1062038" y="3159125"/>
          <a:ext cx="5197475" cy="574675"/>
        </p:xfrm>
        <a:graphic>
          <a:graphicData uri="http://schemas.openxmlformats.org/presentationml/2006/ole">
            <p:oleObj spid="_x0000_s570435" name="Equation" r:id="rId4" imgW="2527200" imgH="279360" progId="Equation.DSMT4">
              <p:embed/>
            </p:oleObj>
          </a:graphicData>
        </a:graphic>
      </p:graphicFrame>
      <p:graphicFrame>
        <p:nvGraphicFramePr>
          <p:cNvPr id="570436" name="Object 68"/>
          <p:cNvGraphicFramePr>
            <a:graphicFrameLocks noChangeAspect="1"/>
          </p:cNvGraphicFramePr>
          <p:nvPr/>
        </p:nvGraphicFramePr>
        <p:xfrm>
          <a:off x="2232025" y="4151313"/>
          <a:ext cx="4027488" cy="455612"/>
        </p:xfrm>
        <a:graphic>
          <a:graphicData uri="http://schemas.openxmlformats.org/presentationml/2006/ole">
            <p:oleObj spid="_x0000_s570436" name="Equation" r:id="rId5" imgW="2019240" imgH="228600" progId="Equation.DSMT4">
              <p:embed/>
            </p:oleObj>
          </a:graphicData>
        </a:graphic>
      </p:graphicFrame>
      <p:sp>
        <p:nvSpPr>
          <p:cNvPr id="570439" name="Text Box 71"/>
          <p:cNvSpPr txBox="1">
            <a:spLocks noChangeArrowheads="1"/>
          </p:cNvSpPr>
          <p:nvPr/>
        </p:nvSpPr>
        <p:spPr bwMode="auto">
          <a:xfrm>
            <a:off x="901700" y="1559829"/>
            <a:ext cx="14049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Junction:</a:t>
            </a:r>
            <a:endParaRPr lang="en-US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70440" name="Text Box 72"/>
          <p:cNvSpPr txBox="1">
            <a:spLocks noChangeArrowheads="1"/>
          </p:cNvSpPr>
          <p:nvPr/>
        </p:nvSpPr>
        <p:spPr bwMode="auto">
          <a:xfrm>
            <a:off x="377825" y="5324475"/>
            <a:ext cx="3225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These conditions are also true at a TL junction.</a:t>
            </a:r>
          </a:p>
        </p:txBody>
      </p:sp>
      <p:sp>
        <p:nvSpPr>
          <p:cNvPr id="570443" name="Text Box 75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Junction</a:t>
            </a:r>
          </a:p>
        </p:txBody>
      </p:sp>
      <p:sp>
        <p:nvSpPr>
          <p:cNvPr id="570451" name="Text Box 83"/>
          <p:cNvSpPr txBox="1">
            <a:spLocks noChangeArrowheads="1"/>
          </p:cNvSpPr>
          <p:nvPr/>
        </p:nvSpPr>
        <p:spPr bwMode="auto">
          <a:xfrm>
            <a:off x="6542727" y="3046744"/>
            <a:ext cx="18875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(EM boundary conditions)</a:t>
            </a:r>
          </a:p>
        </p:txBody>
      </p:sp>
      <p:grpSp>
        <p:nvGrpSpPr>
          <p:cNvPr id="570468" name="Group 100"/>
          <p:cNvGrpSpPr>
            <a:grpSpLocks/>
          </p:cNvGrpSpPr>
          <p:nvPr/>
        </p:nvGrpSpPr>
        <p:grpSpPr bwMode="auto">
          <a:xfrm>
            <a:off x="4298950" y="4837113"/>
            <a:ext cx="3808413" cy="1390650"/>
            <a:chOff x="2708" y="3047"/>
            <a:chExt cx="2399" cy="876"/>
          </a:xfrm>
        </p:grpSpPr>
        <p:sp>
          <p:nvSpPr>
            <p:cNvPr id="570403" name="Line 35"/>
            <p:cNvSpPr>
              <a:spLocks noChangeShapeType="1"/>
            </p:cNvSpPr>
            <p:nvPr/>
          </p:nvSpPr>
          <p:spPr bwMode="auto">
            <a:xfrm>
              <a:off x="2787" y="3333"/>
              <a:ext cx="1109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407" name="Oval 39"/>
            <p:cNvSpPr>
              <a:spLocks noChangeArrowheads="1"/>
            </p:cNvSpPr>
            <p:nvPr/>
          </p:nvSpPr>
          <p:spPr bwMode="auto">
            <a:xfrm>
              <a:off x="2744" y="3306"/>
              <a:ext cx="41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09" name="Line 41"/>
            <p:cNvSpPr>
              <a:spLocks noChangeShapeType="1"/>
            </p:cNvSpPr>
            <p:nvPr/>
          </p:nvSpPr>
          <p:spPr bwMode="auto">
            <a:xfrm>
              <a:off x="2779" y="3897"/>
              <a:ext cx="110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423" name="Line 55"/>
            <p:cNvSpPr>
              <a:spLocks noChangeShapeType="1"/>
            </p:cNvSpPr>
            <p:nvPr/>
          </p:nvSpPr>
          <p:spPr bwMode="auto">
            <a:xfrm>
              <a:off x="3929" y="3333"/>
              <a:ext cx="1094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426" name="Oval 58"/>
            <p:cNvSpPr>
              <a:spLocks noChangeArrowheads="1"/>
            </p:cNvSpPr>
            <p:nvPr/>
          </p:nvSpPr>
          <p:spPr bwMode="auto">
            <a:xfrm>
              <a:off x="3892" y="3305"/>
              <a:ext cx="50" cy="5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27" name="Line 59"/>
            <p:cNvSpPr>
              <a:spLocks noChangeShapeType="1"/>
            </p:cNvSpPr>
            <p:nvPr/>
          </p:nvSpPr>
          <p:spPr bwMode="auto">
            <a:xfrm>
              <a:off x="3921" y="3897"/>
              <a:ext cx="110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445" name="Text Box 77"/>
            <p:cNvSpPr txBox="1">
              <a:spLocks noChangeArrowheads="1"/>
            </p:cNvSpPr>
            <p:nvPr/>
          </p:nvSpPr>
          <p:spPr bwMode="auto">
            <a:xfrm>
              <a:off x="3640" y="3323"/>
              <a:ext cx="19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Times New Roman" pitchFamily="18" charset="0"/>
                </a:rPr>
                <a:t>+</a:t>
              </a:r>
            </a:p>
            <a:p>
              <a:endParaRPr lang="en-US">
                <a:solidFill>
                  <a:schemeClr val="hlink"/>
                </a:solidFill>
              </a:endParaRPr>
            </a:p>
            <a:p>
              <a:r>
                <a:rPr lang="en-US" sz="800">
                  <a:solidFill>
                    <a:schemeClr val="hlink"/>
                  </a:solidFill>
                  <a:latin typeface="Times New Roman" pitchFamily="18" charset="0"/>
                </a:rPr>
                <a:t> </a:t>
              </a:r>
              <a:r>
                <a:rPr lang="en-US">
                  <a:solidFill>
                    <a:schemeClr val="hlink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570446" name="Text Box 78"/>
            <p:cNvSpPr txBox="1">
              <a:spLocks noChangeArrowheads="1"/>
            </p:cNvSpPr>
            <p:nvPr/>
          </p:nvSpPr>
          <p:spPr bwMode="auto">
            <a:xfrm>
              <a:off x="3975" y="3323"/>
              <a:ext cx="19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Times New Roman" pitchFamily="18" charset="0"/>
                </a:rPr>
                <a:t>+</a:t>
              </a:r>
            </a:p>
            <a:p>
              <a:endParaRPr lang="en-US">
                <a:solidFill>
                  <a:schemeClr val="hlink"/>
                </a:solidFill>
              </a:endParaRPr>
            </a:p>
            <a:p>
              <a:r>
                <a:rPr lang="en-US" sz="800">
                  <a:solidFill>
                    <a:schemeClr val="hlink"/>
                  </a:solidFill>
                </a:rPr>
                <a:t> </a:t>
              </a:r>
              <a:r>
                <a:rPr lang="en-US">
                  <a:solidFill>
                    <a:schemeClr val="hlink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570447" name="AutoShape 79"/>
            <p:cNvSpPr>
              <a:spLocks noChangeArrowheads="1"/>
            </p:cNvSpPr>
            <p:nvPr/>
          </p:nvSpPr>
          <p:spPr bwMode="auto">
            <a:xfrm rot="5400000">
              <a:off x="3647" y="3264"/>
              <a:ext cx="78" cy="13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49" name="AutoShape 81"/>
            <p:cNvSpPr>
              <a:spLocks noChangeArrowheads="1"/>
            </p:cNvSpPr>
            <p:nvPr/>
          </p:nvSpPr>
          <p:spPr bwMode="auto">
            <a:xfrm rot="5400000">
              <a:off x="4119" y="3264"/>
              <a:ext cx="78" cy="13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0452" name="Object 84"/>
            <p:cNvGraphicFramePr>
              <a:graphicFrameLocks noChangeAspect="1"/>
            </p:cNvGraphicFramePr>
            <p:nvPr/>
          </p:nvGraphicFramePr>
          <p:xfrm>
            <a:off x="2708" y="3486"/>
            <a:ext cx="552" cy="256"/>
          </p:xfrm>
          <a:graphic>
            <a:graphicData uri="http://schemas.openxmlformats.org/presentationml/2006/ole">
              <p:oleObj spid="_x0000_s570452" name="Equation" r:id="rId6" imgW="520560" imgH="241200" progId="Equation.DSMT4">
                <p:embed/>
              </p:oleObj>
            </a:graphicData>
          </a:graphic>
        </p:graphicFrame>
        <p:graphicFrame>
          <p:nvGraphicFramePr>
            <p:cNvPr id="570453" name="Object 85"/>
            <p:cNvGraphicFramePr>
              <a:graphicFrameLocks noChangeAspect="1"/>
            </p:cNvGraphicFramePr>
            <p:nvPr/>
          </p:nvGraphicFramePr>
          <p:xfrm>
            <a:off x="4568" y="3477"/>
            <a:ext cx="539" cy="256"/>
          </p:xfrm>
          <a:graphic>
            <a:graphicData uri="http://schemas.openxmlformats.org/presentationml/2006/ole">
              <p:oleObj spid="_x0000_s570453" name="Equation" r:id="rId7" imgW="507960" imgH="241200" progId="Equation.DSMT4">
                <p:embed/>
              </p:oleObj>
            </a:graphicData>
          </a:graphic>
        </p:graphicFrame>
        <p:graphicFrame>
          <p:nvGraphicFramePr>
            <p:cNvPr id="570455" name="Object 87"/>
            <p:cNvGraphicFramePr>
              <a:graphicFrameLocks noChangeAspect="1"/>
            </p:cNvGraphicFramePr>
            <p:nvPr/>
          </p:nvGraphicFramePr>
          <p:xfrm>
            <a:off x="4003" y="3518"/>
            <a:ext cx="401" cy="225"/>
          </p:xfrm>
          <a:graphic>
            <a:graphicData uri="http://schemas.openxmlformats.org/presentationml/2006/ole">
              <p:oleObj spid="_x0000_s570455" name="Equation" r:id="rId8" imgW="406080" imgH="228600" progId="Equation.DSMT4">
                <p:embed/>
              </p:oleObj>
            </a:graphicData>
          </a:graphic>
        </p:graphicFrame>
        <p:graphicFrame>
          <p:nvGraphicFramePr>
            <p:cNvPr id="570456" name="Object 88"/>
            <p:cNvGraphicFramePr>
              <a:graphicFrameLocks noChangeAspect="1"/>
            </p:cNvGraphicFramePr>
            <p:nvPr/>
          </p:nvGraphicFramePr>
          <p:xfrm>
            <a:off x="3425" y="3508"/>
            <a:ext cx="401" cy="225"/>
          </p:xfrm>
          <a:graphic>
            <a:graphicData uri="http://schemas.openxmlformats.org/presentationml/2006/ole">
              <p:oleObj spid="_x0000_s570456" name="Equation" r:id="rId9" imgW="406080" imgH="228600" progId="Equation.DSMT4">
                <p:embed/>
              </p:oleObj>
            </a:graphicData>
          </a:graphic>
        </p:graphicFrame>
        <p:graphicFrame>
          <p:nvGraphicFramePr>
            <p:cNvPr id="570457" name="Object 89"/>
            <p:cNvGraphicFramePr>
              <a:graphicFrameLocks noChangeAspect="1"/>
            </p:cNvGraphicFramePr>
            <p:nvPr/>
          </p:nvGraphicFramePr>
          <p:xfrm>
            <a:off x="3268" y="3047"/>
            <a:ext cx="364" cy="225"/>
          </p:xfrm>
          <a:graphic>
            <a:graphicData uri="http://schemas.openxmlformats.org/presentationml/2006/ole">
              <p:oleObj spid="_x0000_s570457" name="Equation" r:id="rId10" imgW="368280" imgH="228600" progId="Equation.DSMT4">
                <p:embed/>
              </p:oleObj>
            </a:graphicData>
          </a:graphic>
        </p:graphicFrame>
        <p:graphicFrame>
          <p:nvGraphicFramePr>
            <p:cNvPr id="570458" name="Object 90"/>
            <p:cNvGraphicFramePr>
              <a:graphicFrameLocks noChangeAspect="1"/>
            </p:cNvGraphicFramePr>
            <p:nvPr/>
          </p:nvGraphicFramePr>
          <p:xfrm>
            <a:off x="4119" y="3054"/>
            <a:ext cx="364" cy="225"/>
          </p:xfrm>
          <a:graphic>
            <a:graphicData uri="http://schemas.openxmlformats.org/presentationml/2006/ole">
              <p:oleObj spid="_x0000_s570458" name="Equation" r:id="rId11" imgW="368280" imgH="228600" progId="Equation.DSMT4">
                <p:embed/>
              </p:oleObj>
            </a:graphicData>
          </a:graphic>
        </p:graphicFrame>
        <p:sp>
          <p:nvSpPr>
            <p:cNvPr id="570463" name="Oval 95"/>
            <p:cNvSpPr>
              <a:spLocks noChangeArrowheads="1"/>
            </p:cNvSpPr>
            <p:nvPr/>
          </p:nvSpPr>
          <p:spPr bwMode="auto">
            <a:xfrm>
              <a:off x="3877" y="3869"/>
              <a:ext cx="50" cy="5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64" name="Oval 96"/>
            <p:cNvSpPr>
              <a:spLocks noChangeArrowheads="1"/>
            </p:cNvSpPr>
            <p:nvPr/>
          </p:nvSpPr>
          <p:spPr bwMode="auto">
            <a:xfrm>
              <a:off x="2735" y="3870"/>
              <a:ext cx="41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65" name="Oval 97"/>
            <p:cNvSpPr>
              <a:spLocks noChangeArrowheads="1"/>
            </p:cNvSpPr>
            <p:nvPr/>
          </p:nvSpPr>
          <p:spPr bwMode="auto">
            <a:xfrm>
              <a:off x="5021" y="3309"/>
              <a:ext cx="41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466" name="Oval 98"/>
            <p:cNvSpPr>
              <a:spLocks noChangeArrowheads="1"/>
            </p:cNvSpPr>
            <p:nvPr/>
          </p:nvSpPr>
          <p:spPr bwMode="auto">
            <a:xfrm>
              <a:off x="5024" y="3873"/>
              <a:ext cx="41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753519" y="865912"/>
            <a:ext cx="5484019" cy="1855967"/>
            <a:chOff x="2753519" y="985658"/>
            <a:chExt cx="5484019" cy="1855967"/>
          </a:xfrm>
        </p:grpSpPr>
        <p:sp>
          <p:nvSpPr>
            <p:cNvPr id="570371" name="AutoShape 3"/>
            <p:cNvSpPr>
              <a:spLocks noChangeArrowheads="1"/>
            </p:cNvSpPr>
            <p:nvPr/>
          </p:nvSpPr>
          <p:spPr bwMode="auto">
            <a:xfrm rot="16200000">
              <a:off x="5002213" y="407988"/>
              <a:ext cx="914400" cy="3060700"/>
            </a:xfrm>
            <a:prstGeom prst="can">
              <a:avLst>
                <a:gd name="adj" fmla="val 51742"/>
              </a:avLst>
            </a:prstGeom>
            <a:solidFill>
              <a:srgbClr val="C0C0C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73" name="Line 5"/>
            <p:cNvSpPr>
              <a:spLocks noChangeShapeType="1"/>
            </p:cNvSpPr>
            <p:nvPr/>
          </p:nvSpPr>
          <p:spPr bwMode="auto">
            <a:xfrm>
              <a:off x="7062788" y="1885950"/>
              <a:ext cx="6635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374" name="Freeform 6"/>
            <p:cNvSpPr>
              <a:spLocks/>
            </p:cNvSpPr>
            <p:nvPr/>
          </p:nvSpPr>
          <p:spPr bwMode="auto">
            <a:xfrm>
              <a:off x="4933950" y="1846263"/>
              <a:ext cx="993775" cy="19685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379" name="Text Box 11"/>
            <p:cNvSpPr txBox="1">
              <a:spLocks noChangeArrowheads="1"/>
            </p:cNvSpPr>
            <p:nvPr/>
          </p:nvSpPr>
          <p:spPr bwMode="auto">
            <a:xfrm>
              <a:off x="7839075" y="1654175"/>
              <a:ext cx="3984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70394" name="AutoShape 26"/>
            <p:cNvSpPr>
              <a:spLocks noChangeArrowheads="1"/>
            </p:cNvSpPr>
            <p:nvPr/>
          </p:nvSpPr>
          <p:spPr bwMode="auto">
            <a:xfrm rot="16200000">
              <a:off x="3125788" y="1114425"/>
              <a:ext cx="914400" cy="1658938"/>
            </a:xfrm>
            <a:prstGeom prst="can">
              <a:avLst>
                <a:gd name="adj" fmla="val 28037"/>
              </a:avLst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0395" name="Arc 27"/>
            <p:cNvSpPr>
              <a:spLocks/>
            </p:cNvSpPr>
            <p:nvPr/>
          </p:nvSpPr>
          <p:spPr bwMode="auto">
            <a:xfrm rot="16200000" flipH="1">
              <a:off x="3762375" y="1841500"/>
              <a:ext cx="889000" cy="195263"/>
            </a:xfrm>
            <a:custGeom>
              <a:avLst/>
              <a:gdLst>
                <a:gd name="G0" fmla="+- 21588 0 0"/>
                <a:gd name="G1" fmla="+- 21600 0 0"/>
                <a:gd name="G2" fmla="+- 21600 0 0"/>
                <a:gd name="T0" fmla="*/ 0 w 43188"/>
                <a:gd name="T1" fmla="*/ 20881 h 21600"/>
                <a:gd name="T2" fmla="*/ 43188 w 43188"/>
                <a:gd name="T3" fmla="*/ 21600 h 21600"/>
                <a:gd name="T4" fmla="*/ 21588 w 431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8" h="21600" fill="none" extrusionOk="0">
                  <a:moveTo>
                    <a:pt x="-1" y="20880"/>
                  </a:moveTo>
                  <a:cubicBezTo>
                    <a:pt x="387" y="9237"/>
                    <a:pt x="9938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0"/>
                  </a:moveTo>
                  <a:cubicBezTo>
                    <a:pt x="387" y="9237"/>
                    <a:pt x="9938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0396" name="Object 28"/>
            <p:cNvGraphicFramePr>
              <a:graphicFrameLocks noChangeAspect="1"/>
            </p:cNvGraphicFramePr>
            <p:nvPr/>
          </p:nvGraphicFramePr>
          <p:xfrm>
            <a:off x="3806825" y="1468438"/>
            <a:ext cx="334963" cy="463550"/>
          </p:xfrm>
          <a:graphic>
            <a:graphicData uri="http://schemas.openxmlformats.org/presentationml/2006/ole">
              <p:oleObj spid="_x0000_s570396" name="Equation" r:id="rId12" imgW="164880" imgH="228600" progId="Equation.DSMT4">
                <p:embed/>
              </p:oleObj>
            </a:graphicData>
          </a:graphic>
        </p:graphicFrame>
        <p:graphicFrame>
          <p:nvGraphicFramePr>
            <p:cNvPr id="570397" name="Object 29"/>
            <p:cNvGraphicFramePr>
              <a:graphicFrameLocks noChangeAspect="1"/>
            </p:cNvGraphicFramePr>
            <p:nvPr/>
          </p:nvGraphicFramePr>
          <p:xfrm>
            <a:off x="4459288" y="1487488"/>
            <a:ext cx="334963" cy="463550"/>
          </p:xfrm>
          <a:graphic>
            <a:graphicData uri="http://schemas.openxmlformats.org/presentationml/2006/ole">
              <p:oleObj spid="_x0000_s570397" name="Equation" r:id="rId13" imgW="164880" imgH="228600" progId="Equation.DSMT4">
                <p:embed/>
              </p:oleObj>
            </a:graphicData>
          </a:graphic>
        </p:graphicFrame>
        <p:sp>
          <p:nvSpPr>
            <p:cNvPr id="570437" name="Freeform 69"/>
            <p:cNvSpPr>
              <a:spLocks/>
            </p:cNvSpPr>
            <p:nvPr/>
          </p:nvSpPr>
          <p:spPr bwMode="auto">
            <a:xfrm>
              <a:off x="2905125" y="1860550"/>
              <a:ext cx="993775" cy="19685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376" name="Freeform 8"/>
            <p:cNvSpPr>
              <a:spLocks/>
            </p:cNvSpPr>
            <p:nvPr/>
          </p:nvSpPr>
          <p:spPr bwMode="auto">
            <a:xfrm flipH="1">
              <a:off x="3090863" y="2127250"/>
              <a:ext cx="858838" cy="173037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0461" name="Text Box 93"/>
            <p:cNvSpPr txBox="1">
              <a:spLocks noChangeArrowheads="1"/>
            </p:cNvSpPr>
            <p:nvPr/>
          </p:nvSpPr>
          <p:spPr bwMode="auto">
            <a:xfrm>
              <a:off x="3032125" y="2474913"/>
              <a:ext cx="30035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same cross sectional shape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68247" y="98565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z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 0 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7538" y="0"/>
            <a:ext cx="8029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Rectangular Waveguide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7313" y="974837"/>
            <a:ext cx="4309403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solidFill>
                  <a:srgbClr val="FF0000"/>
                </a:solidFill>
                <a:sym typeface="Symbol" pitchFamily="18" charset="2"/>
              </a:rPr>
              <a:t>TE</a:t>
            </a:r>
            <a:r>
              <a:rPr lang="en-US" sz="2200" baseline="-25000" dirty="0" smtClean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mode incident at a junction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" name="Rectangle 53"/>
          <p:cNvSpPr>
            <a:spLocks noChangeArrowheads="1"/>
          </p:cNvSpPr>
          <p:nvPr/>
        </p:nvSpPr>
        <p:spPr bwMode="auto">
          <a:xfrm>
            <a:off x="6264275" y="5830888"/>
            <a:ext cx="1758950" cy="793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5793689" y="4322170"/>
            <a:ext cx="2727325" cy="1230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1"/>
          </a:p>
        </p:txBody>
      </p:sp>
      <p:graphicFrame>
        <p:nvGraphicFramePr>
          <p:cNvPr id="6" name="Object 44"/>
          <p:cNvGraphicFramePr>
            <a:graphicFrameLocks noChangeAspect="1"/>
          </p:cNvGraphicFramePr>
          <p:nvPr/>
        </p:nvGraphicFramePr>
        <p:xfrm>
          <a:off x="6122301" y="4453933"/>
          <a:ext cx="1998663" cy="1000125"/>
        </p:xfrm>
        <a:graphic>
          <a:graphicData uri="http://schemas.openxmlformats.org/presentationml/2006/ole">
            <p:oleObj spid="_x0000_s756738" name="Equation" r:id="rId3" imgW="914400" imgH="457200" progId="Equation.DSMT4">
              <p:embed/>
            </p:oleObj>
          </a:graphicData>
        </a:graphic>
      </p:graphicFrame>
      <p:graphicFrame>
        <p:nvGraphicFramePr>
          <p:cNvPr id="7" name="Object 51"/>
          <p:cNvGraphicFramePr>
            <a:graphicFrameLocks noChangeAspect="1"/>
          </p:cNvGraphicFramePr>
          <p:nvPr/>
        </p:nvGraphicFramePr>
        <p:xfrm>
          <a:off x="6372225" y="5975350"/>
          <a:ext cx="1552575" cy="449263"/>
        </p:xfrm>
        <a:graphic>
          <a:graphicData uri="http://schemas.openxmlformats.org/presentationml/2006/ole">
            <p:oleObj spid="_x0000_s756739" name="Equation" r:id="rId4" imgW="571320" imgH="164880" progId="Equation.DSMT4">
              <p:embed/>
            </p:oleObj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4167001" y="843745"/>
            <a:ext cx="4190627" cy="3322348"/>
            <a:chOff x="4126057" y="838428"/>
            <a:chExt cx="4190627" cy="3322348"/>
          </a:xfrm>
        </p:grpSpPr>
        <p:grpSp>
          <p:nvGrpSpPr>
            <p:cNvPr id="49" name="Group 48"/>
            <p:cNvGrpSpPr/>
            <p:nvPr/>
          </p:nvGrpSpPr>
          <p:grpSpPr>
            <a:xfrm>
              <a:off x="4126057" y="838428"/>
              <a:ext cx="4190627" cy="3322348"/>
              <a:chOff x="4126057" y="838428"/>
              <a:chExt cx="4190627" cy="3322348"/>
            </a:xfrm>
          </p:grpSpPr>
          <p:sp>
            <p:nvSpPr>
              <p:cNvPr id="30" name="AutoShape 5"/>
              <p:cNvSpPr>
                <a:spLocks noChangeArrowheads="1"/>
              </p:cNvSpPr>
              <p:nvPr/>
            </p:nvSpPr>
            <p:spPr bwMode="auto">
              <a:xfrm>
                <a:off x="5087092" y="1368364"/>
                <a:ext cx="3175000" cy="2109787"/>
              </a:xfrm>
              <a:prstGeom prst="cube">
                <a:avLst>
                  <a:gd name="adj" fmla="val 74861"/>
                </a:avLst>
              </a:prstGeom>
              <a:solidFill>
                <a:srgbClr val="B2B2B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4444155" y="3359089"/>
                <a:ext cx="36195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b</a:t>
                </a:r>
                <a:endParaRPr lang="en-US" sz="2000" baseline="-25000">
                  <a:solidFill>
                    <a:schemeClr val="bg2"/>
                  </a:solidFill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5677642" y="3446401"/>
                <a:ext cx="252413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a</a:t>
                </a:r>
                <a:endParaRPr lang="en-US" sz="2000" baseline="-25000">
                  <a:solidFill>
                    <a:schemeClr val="bg2"/>
                  </a:solidFill>
                </a:endParaRPr>
              </a:p>
            </p:txBody>
          </p:sp>
          <p:sp>
            <p:nvSpPr>
              <p:cNvPr id="33" name="AutoShape 16"/>
              <p:cNvSpPr>
                <a:spLocks noChangeArrowheads="1"/>
              </p:cNvSpPr>
              <p:nvPr/>
            </p:nvSpPr>
            <p:spPr bwMode="auto">
              <a:xfrm>
                <a:off x="4758480" y="2632014"/>
                <a:ext cx="2228850" cy="1179512"/>
              </a:xfrm>
              <a:prstGeom prst="cube">
                <a:avLst>
                  <a:gd name="adj" fmla="val 54231"/>
                </a:avLst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4" name="Object 17"/>
              <p:cNvGraphicFramePr>
                <a:graphicFrameLocks noChangeAspect="1"/>
              </p:cNvGraphicFramePr>
              <p:nvPr/>
            </p:nvGraphicFramePr>
            <p:xfrm>
              <a:off x="5733205" y="2739964"/>
              <a:ext cx="334963" cy="463550"/>
            </p:xfrm>
            <a:graphic>
              <a:graphicData uri="http://schemas.openxmlformats.org/presentationml/2006/ole">
                <p:oleObj spid="_x0000_s756745" name="Equation" r:id="rId5" imgW="164880" imgH="228600" progId="Equation.DSMT4">
                  <p:embed/>
                </p:oleObj>
              </a:graphicData>
            </a:graphic>
          </p:graphicFrame>
          <p:graphicFrame>
            <p:nvGraphicFramePr>
              <p:cNvPr id="35" name="Object 18"/>
              <p:cNvGraphicFramePr>
                <a:graphicFrameLocks noChangeAspect="1"/>
              </p:cNvGraphicFramePr>
              <p:nvPr/>
            </p:nvGraphicFramePr>
            <p:xfrm>
              <a:off x="6318043" y="1809544"/>
              <a:ext cx="334963" cy="463550"/>
            </p:xfrm>
            <a:graphic>
              <a:graphicData uri="http://schemas.openxmlformats.org/presentationml/2006/ole">
                <p:oleObj spid="_x0000_s756746" name="Equation" r:id="rId6" imgW="164880" imgH="228600" progId="Equation.DSMT4">
                  <p:embed/>
                </p:oleObj>
              </a:graphicData>
            </a:graphic>
          </p:graphicFrame>
          <p:sp>
            <p:nvSpPr>
              <p:cNvPr id="36" name="Line 19"/>
              <p:cNvSpPr>
                <a:spLocks noChangeShapeType="1"/>
              </p:cNvSpPr>
              <p:nvPr/>
            </p:nvSpPr>
            <p:spPr bwMode="auto">
              <a:xfrm flipV="1">
                <a:off x="7522214" y="2425411"/>
                <a:ext cx="463550" cy="4762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Text Box 20"/>
              <p:cNvSpPr txBox="1">
                <a:spLocks noChangeArrowheads="1"/>
              </p:cNvSpPr>
              <p:nvPr/>
            </p:nvSpPr>
            <p:spPr bwMode="auto">
              <a:xfrm>
                <a:off x="7992957" y="2022992"/>
                <a:ext cx="323727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z </a:t>
                </a:r>
                <a:endParaRPr lang="en-US" sz="2000" baseline="-25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8" name="Text Box 21"/>
              <p:cNvSpPr txBox="1">
                <a:spLocks noChangeArrowheads="1"/>
              </p:cNvSpPr>
              <p:nvPr/>
            </p:nvSpPr>
            <p:spPr bwMode="auto">
              <a:xfrm>
                <a:off x="5339505" y="3763901"/>
                <a:ext cx="36195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a</a:t>
                </a:r>
                <a:endParaRPr lang="en-US" sz="2000" baseline="-25000">
                  <a:solidFill>
                    <a:schemeClr val="bg2"/>
                  </a:solidFill>
                </a:endParaRPr>
              </a:p>
            </p:txBody>
          </p:sp>
          <p:sp>
            <p:nvSpPr>
              <p:cNvPr id="39" name="Line 23"/>
              <p:cNvSpPr>
                <a:spLocks noChangeShapeType="1"/>
              </p:cNvSpPr>
              <p:nvPr/>
            </p:nvSpPr>
            <p:spPr bwMode="auto">
              <a:xfrm>
                <a:off x="5414117" y="2622489"/>
                <a:ext cx="0" cy="552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Line 24"/>
              <p:cNvSpPr>
                <a:spLocks noChangeShapeType="1"/>
              </p:cNvSpPr>
              <p:nvPr/>
            </p:nvSpPr>
            <p:spPr bwMode="auto">
              <a:xfrm>
                <a:off x="5414117" y="3174939"/>
                <a:ext cx="157162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AutoShape 25"/>
              <p:cNvSpPr>
                <a:spLocks noChangeArrowheads="1"/>
              </p:cNvSpPr>
              <p:nvPr/>
            </p:nvSpPr>
            <p:spPr bwMode="auto">
              <a:xfrm rot="18904038">
                <a:off x="6054972" y="2535856"/>
                <a:ext cx="841375" cy="268287"/>
              </a:xfrm>
              <a:prstGeom prst="rightArrow">
                <a:avLst>
                  <a:gd name="adj1" fmla="val 38315"/>
                  <a:gd name="adj2" fmla="val 102736"/>
                </a:avLst>
              </a:prstGeom>
              <a:solidFill>
                <a:srgbClr val="FF9933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 Box 26"/>
              <p:cNvSpPr txBox="1">
                <a:spLocks noChangeArrowheads="1"/>
              </p:cNvSpPr>
              <p:nvPr/>
            </p:nvSpPr>
            <p:spPr bwMode="auto">
              <a:xfrm>
                <a:off x="7200055" y="3038414"/>
                <a:ext cx="866775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z = </a:t>
                </a:r>
                <a:r>
                  <a:rPr lang="en-US" sz="2000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0</a:t>
                </a:r>
                <a:endParaRPr lang="en-US" sz="2000" baseline="-25000">
                  <a:solidFill>
                    <a:schemeClr val="bg2"/>
                  </a:solidFill>
                </a:endParaRPr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 flipV="1">
                <a:off x="4766417" y="3176526"/>
                <a:ext cx="649288" cy="6223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Line 85"/>
              <p:cNvSpPr>
                <a:spLocks noChangeShapeType="1"/>
              </p:cNvSpPr>
              <p:nvPr/>
            </p:nvSpPr>
            <p:spPr bwMode="auto">
              <a:xfrm flipH="1">
                <a:off x="4598719" y="2592446"/>
                <a:ext cx="64572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" name="Text Box 86"/>
              <p:cNvSpPr txBox="1">
                <a:spLocks noChangeArrowheads="1"/>
              </p:cNvSpPr>
              <p:nvPr/>
            </p:nvSpPr>
            <p:spPr bwMode="auto">
              <a:xfrm>
                <a:off x="4126057" y="2344621"/>
                <a:ext cx="3937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x </a:t>
                </a:r>
                <a:endParaRPr lang="en-US" sz="2000" baseline="-25000" dirty="0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 bwMode="auto">
              <a:xfrm flipV="1">
                <a:off x="6982691" y="1413163"/>
                <a:ext cx="0" cy="99752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8" name="Text Box 86"/>
              <p:cNvSpPr txBox="1">
                <a:spLocks noChangeArrowheads="1"/>
              </p:cNvSpPr>
              <p:nvPr/>
            </p:nvSpPr>
            <p:spPr bwMode="auto">
              <a:xfrm>
                <a:off x="6773267" y="838428"/>
                <a:ext cx="393700" cy="3968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i="1" dirty="0" smtClean="0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y </a:t>
                </a:r>
                <a:endParaRPr lang="en-US" sz="2000" baseline="-2500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437250" y="273742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#0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232400" y="16510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#1</a:t>
              </a:r>
              <a:endParaRPr lang="en-US" dirty="0">
                <a:solidFill>
                  <a:schemeClr val="bg2"/>
                </a:solidFill>
                <a:latin typeface="+mn-lt"/>
              </a:endParaRPr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77884" y="2145888"/>
            <a:ext cx="3302759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TEN method gives us an exact solution since the two WGs have the same cross sectional shape (the same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</a:t>
            </a:r>
            <a:r>
              <a:rPr lang="en-US" sz="1600" i="1" baseline="-25000" dirty="0" smtClean="0">
                <a:solidFill>
                  <a:schemeClr val="bg2"/>
                </a:solidFill>
                <a:sym typeface="Symbol"/>
              </a:rPr>
              <a:t>t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function).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20688" y="4095750"/>
            <a:ext cx="3895273" cy="2284413"/>
            <a:chOff x="420688" y="4095750"/>
            <a:chExt cx="3895273" cy="2284413"/>
          </a:xfrm>
        </p:grpSpPr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420688" y="4095750"/>
              <a:ext cx="944974" cy="4308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>
                  <a:solidFill>
                    <a:schemeClr val="bg2"/>
                  </a:solidFill>
                  <a:sym typeface="Symbol" pitchFamily="18" charset="2"/>
                </a:rPr>
                <a:t>TEN:</a:t>
              </a:r>
            </a:p>
          </p:txBody>
        </p:sp>
        <p:sp>
          <p:nvSpPr>
            <p:cNvPr id="9" name="AutoShape 39"/>
            <p:cNvSpPr>
              <a:spLocks noChangeArrowheads="1"/>
            </p:cNvSpPr>
            <p:nvPr/>
          </p:nvSpPr>
          <p:spPr bwMode="auto">
            <a:xfrm>
              <a:off x="2012950" y="5878513"/>
              <a:ext cx="330200" cy="182562"/>
            </a:xfrm>
            <a:prstGeom prst="rightArrow">
              <a:avLst>
                <a:gd name="adj1" fmla="val 50000"/>
                <a:gd name="adj2" fmla="val 45218"/>
              </a:avLst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" name="AutoShape 40"/>
            <p:cNvSpPr>
              <a:spLocks noChangeArrowheads="1"/>
            </p:cNvSpPr>
            <p:nvPr/>
          </p:nvSpPr>
          <p:spPr bwMode="auto">
            <a:xfrm>
              <a:off x="2579688" y="5872163"/>
              <a:ext cx="330200" cy="195262"/>
            </a:xfrm>
            <a:prstGeom prst="rightArrow">
              <a:avLst>
                <a:gd name="adj1" fmla="val 50000"/>
                <a:gd name="adj2" fmla="val 42277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1" name="AutoShape 41"/>
            <p:cNvSpPr>
              <a:spLocks noChangeArrowheads="1"/>
            </p:cNvSpPr>
            <p:nvPr/>
          </p:nvSpPr>
          <p:spPr bwMode="auto">
            <a:xfrm flipH="1">
              <a:off x="1982788" y="6099175"/>
              <a:ext cx="327025" cy="209550"/>
            </a:xfrm>
            <a:prstGeom prst="rightArrow">
              <a:avLst>
                <a:gd name="adj1" fmla="val 50000"/>
                <a:gd name="adj2" fmla="val 39015"/>
              </a:avLst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graphicFrame>
          <p:nvGraphicFramePr>
            <p:cNvPr id="12" name="Object 42"/>
            <p:cNvGraphicFramePr>
              <a:graphicFrameLocks noChangeAspect="1"/>
            </p:cNvGraphicFramePr>
            <p:nvPr/>
          </p:nvGraphicFramePr>
          <p:xfrm>
            <a:off x="1612900" y="6127750"/>
            <a:ext cx="231775" cy="252413"/>
          </p:xfrm>
          <a:graphic>
            <a:graphicData uri="http://schemas.openxmlformats.org/presentationml/2006/ole">
              <p:oleObj spid="_x0000_s756740" name="Equation" r:id="rId7" imgW="139680" imgH="152280" progId="Equation.DSMT4">
                <p:embed/>
              </p:oleObj>
            </a:graphicData>
          </a:graphic>
        </p:graphicFrame>
        <p:graphicFrame>
          <p:nvGraphicFramePr>
            <p:cNvPr id="13" name="Object 43"/>
            <p:cNvGraphicFramePr>
              <a:graphicFrameLocks noChangeAspect="1"/>
            </p:cNvGraphicFramePr>
            <p:nvPr/>
          </p:nvGraphicFramePr>
          <p:xfrm>
            <a:off x="2998788" y="5794375"/>
            <a:ext cx="279400" cy="330200"/>
          </p:xfrm>
          <a:graphic>
            <a:graphicData uri="http://schemas.openxmlformats.org/presentationml/2006/ole">
              <p:oleObj spid="_x0000_s756741" name="Equation" r:id="rId8" imgW="139680" imgH="164880" progId="Equation.DSMT4">
                <p:embed/>
              </p:oleObj>
            </a:graphicData>
          </a:graphic>
        </p:graphicFrame>
        <p:graphicFrame>
          <p:nvGraphicFramePr>
            <p:cNvPr id="14" name="Object 61"/>
            <p:cNvGraphicFramePr>
              <a:graphicFrameLocks noChangeAspect="1"/>
            </p:cNvGraphicFramePr>
            <p:nvPr/>
          </p:nvGraphicFramePr>
          <p:xfrm>
            <a:off x="1631950" y="5789613"/>
            <a:ext cx="169863" cy="314325"/>
          </p:xfrm>
          <a:graphic>
            <a:graphicData uri="http://schemas.openxmlformats.org/presentationml/2006/ole">
              <p:oleObj spid="_x0000_s756742" name="Equation" r:id="rId9" imgW="88560" imgH="164880" progId="Equation.DSMT4">
                <p:embed/>
              </p:oleObj>
            </a:graphicData>
          </a:graphic>
        </p:graphicFrame>
        <p:sp>
          <p:nvSpPr>
            <p:cNvPr id="16" name="Line 64"/>
            <p:cNvSpPr>
              <a:spLocks noChangeShapeType="1"/>
            </p:cNvSpPr>
            <p:nvPr/>
          </p:nvSpPr>
          <p:spPr bwMode="auto">
            <a:xfrm flipV="1">
              <a:off x="677863" y="4781551"/>
              <a:ext cx="1754188" cy="15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b="1"/>
            </a:p>
          </p:txBody>
        </p:sp>
        <p:sp>
          <p:nvSpPr>
            <p:cNvPr id="17" name="Oval 65"/>
            <p:cNvSpPr>
              <a:spLocks noChangeArrowheads="1"/>
            </p:cNvSpPr>
            <p:nvPr/>
          </p:nvSpPr>
          <p:spPr bwMode="auto">
            <a:xfrm>
              <a:off x="609601" y="4740276"/>
              <a:ext cx="65088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665163" y="5678488"/>
              <a:ext cx="17541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b="1"/>
            </a:p>
          </p:txBody>
        </p:sp>
        <p:sp>
          <p:nvSpPr>
            <p:cNvPr id="20" name="Oval 68"/>
            <p:cNvSpPr>
              <a:spLocks noChangeArrowheads="1"/>
            </p:cNvSpPr>
            <p:nvPr/>
          </p:nvSpPr>
          <p:spPr bwMode="auto">
            <a:xfrm>
              <a:off x="2432051" y="4738688"/>
              <a:ext cx="79375" cy="8572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2478088" y="5678488"/>
              <a:ext cx="17541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b="1"/>
            </a:p>
          </p:txBody>
        </p:sp>
        <p:graphicFrame>
          <p:nvGraphicFramePr>
            <p:cNvPr id="22" name="Object 74"/>
            <p:cNvGraphicFramePr>
              <a:graphicFrameLocks noChangeAspect="1"/>
            </p:cNvGraphicFramePr>
            <p:nvPr/>
          </p:nvGraphicFramePr>
          <p:xfrm>
            <a:off x="979488" y="5026026"/>
            <a:ext cx="833438" cy="406400"/>
          </p:xfrm>
          <a:graphic>
            <a:graphicData uri="http://schemas.openxmlformats.org/presentationml/2006/ole">
              <p:oleObj spid="_x0000_s756743" name="Equation" r:id="rId10" imgW="495000" imgH="241200" progId="Equation.DSMT4">
                <p:embed/>
              </p:oleObj>
            </a:graphicData>
          </a:graphic>
        </p:graphicFrame>
        <p:graphicFrame>
          <p:nvGraphicFramePr>
            <p:cNvPr id="23" name="Object 75"/>
            <p:cNvGraphicFramePr>
              <a:graphicFrameLocks noChangeAspect="1"/>
            </p:cNvGraphicFramePr>
            <p:nvPr/>
          </p:nvGraphicFramePr>
          <p:xfrm>
            <a:off x="3017838" y="5011738"/>
            <a:ext cx="812800" cy="406400"/>
          </p:xfrm>
          <a:graphic>
            <a:graphicData uri="http://schemas.openxmlformats.org/presentationml/2006/ole">
              <p:oleObj spid="_x0000_s756744" name="Equation" r:id="rId11" imgW="482400" imgH="241200" progId="Equation.DSMT4">
                <p:embed/>
              </p:oleObj>
            </a:graphicData>
          </a:graphic>
        </p:graphicFrame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2408238" y="5634038"/>
              <a:ext cx="79375" cy="8572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5" name="Oval 81"/>
            <p:cNvSpPr>
              <a:spLocks noChangeArrowheads="1"/>
            </p:cNvSpPr>
            <p:nvPr/>
          </p:nvSpPr>
          <p:spPr bwMode="auto">
            <a:xfrm>
              <a:off x="595313" y="5635626"/>
              <a:ext cx="65088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7" name="Oval 83"/>
            <p:cNvSpPr>
              <a:spLocks noChangeArrowheads="1"/>
            </p:cNvSpPr>
            <p:nvPr/>
          </p:nvSpPr>
          <p:spPr bwMode="auto">
            <a:xfrm>
              <a:off x="4229101" y="5640388"/>
              <a:ext cx="65088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 flipV="1">
              <a:off x="2490788" y="4783139"/>
              <a:ext cx="177245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b="1"/>
            </a:p>
          </p:txBody>
        </p:sp>
        <p:sp>
          <p:nvSpPr>
            <p:cNvPr id="56" name="Oval 83"/>
            <p:cNvSpPr>
              <a:spLocks noChangeArrowheads="1"/>
            </p:cNvSpPr>
            <p:nvPr/>
          </p:nvSpPr>
          <p:spPr bwMode="auto">
            <a:xfrm>
              <a:off x="4250873" y="4747758"/>
              <a:ext cx="65088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2454" name="Object 38"/>
          <p:cNvGraphicFramePr>
            <a:graphicFrameLocks noChangeAspect="1"/>
          </p:cNvGraphicFramePr>
          <p:nvPr/>
        </p:nvGraphicFramePr>
        <p:xfrm>
          <a:off x="1065584" y="1270660"/>
          <a:ext cx="2720249" cy="3776600"/>
        </p:xfrm>
        <a:graphic>
          <a:graphicData uri="http://schemas.openxmlformats.org/presentationml/2006/ole">
            <p:oleObj spid="_x0000_s572454" name="Equation" r:id="rId4" imgW="1600200" imgH="2222280" progId="Equation.DSMT4">
              <p:embed/>
            </p:oleObj>
          </a:graphicData>
        </a:graphic>
      </p:graphicFrame>
      <p:graphicFrame>
        <p:nvGraphicFramePr>
          <p:cNvPr id="572455" name="Object 39"/>
          <p:cNvGraphicFramePr>
            <a:graphicFrameLocks noChangeAspect="1"/>
          </p:cNvGraphicFramePr>
          <p:nvPr/>
        </p:nvGraphicFramePr>
        <p:xfrm>
          <a:off x="6212238" y="2757872"/>
          <a:ext cx="1934236" cy="1219105"/>
        </p:xfrm>
        <a:graphic>
          <a:graphicData uri="http://schemas.openxmlformats.org/presentationml/2006/ole">
            <p:oleObj spid="_x0000_s572455" name="Equation" r:id="rId5" imgW="1168200" imgH="736560" progId="Equation.DSMT4">
              <p:embed/>
            </p:oleObj>
          </a:graphicData>
        </a:graphic>
      </p:graphicFrame>
      <p:sp>
        <p:nvSpPr>
          <p:cNvPr id="572457" name="Text Box 41"/>
          <p:cNvSpPr txBox="1">
            <a:spLocks noChangeArrowheads="1"/>
          </p:cNvSpPr>
          <p:nvPr/>
        </p:nvSpPr>
        <p:spPr bwMode="auto">
          <a:xfrm>
            <a:off x="6553200" y="2174875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572458" name="Object 42"/>
          <p:cNvGraphicFramePr>
            <a:graphicFrameLocks noChangeAspect="1"/>
          </p:cNvGraphicFramePr>
          <p:nvPr/>
        </p:nvGraphicFramePr>
        <p:xfrm>
          <a:off x="2708749" y="5645480"/>
          <a:ext cx="4003675" cy="515938"/>
        </p:xfrm>
        <a:graphic>
          <a:graphicData uri="http://schemas.openxmlformats.org/presentationml/2006/ole">
            <p:oleObj spid="_x0000_s572458" name="Equation" r:id="rId6" imgW="1777680" imgH="228600" progId="Equation.DSMT4">
              <p:embed/>
            </p:oleObj>
          </a:graphicData>
        </a:graphic>
      </p:graphicFrame>
      <p:sp>
        <p:nvSpPr>
          <p:cNvPr id="572459" name="Text Box 43"/>
          <p:cNvSpPr txBox="1">
            <a:spLocks noChangeArrowheads="1"/>
          </p:cNvSpPr>
          <p:nvPr/>
        </p:nvSpPr>
        <p:spPr bwMode="auto">
          <a:xfrm>
            <a:off x="260350" y="0"/>
            <a:ext cx="86772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Rectangular Waveguide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3" name="Text Box 3"/>
          <p:cNvSpPr txBox="1">
            <a:spLocks noChangeArrowheads="1"/>
          </p:cNvSpPr>
          <p:nvPr/>
        </p:nvSpPr>
        <p:spPr bwMode="auto">
          <a:xfrm>
            <a:off x="744538" y="0"/>
            <a:ext cx="77708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(Numerical Results)</a:t>
            </a:r>
          </a:p>
        </p:txBody>
      </p:sp>
      <p:sp>
        <p:nvSpPr>
          <p:cNvPr id="573447" name="Text Box 7"/>
          <p:cNvSpPr txBox="1">
            <a:spLocks noChangeArrowheads="1"/>
          </p:cNvSpPr>
          <p:nvPr/>
        </p:nvSpPr>
        <p:spPr bwMode="auto">
          <a:xfrm>
            <a:off x="341313" y="900579"/>
            <a:ext cx="2633662" cy="93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rgbClr val="FF0000"/>
                </a:solidFill>
                <a:sym typeface="Symbol" pitchFamily="18" charset="2"/>
              </a:rPr>
              <a:t>X-band waveguide       </a:t>
            </a:r>
          </a:p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f =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GHz</a:t>
            </a:r>
          </a:p>
        </p:txBody>
      </p:sp>
      <p:graphicFrame>
        <p:nvGraphicFramePr>
          <p:cNvPr id="573448" name="Object 8"/>
          <p:cNvGraphicFramePr>
            <a:graphicFrameLocks noChangeAspect="1"/>
          </p:cNvGraphicFramePr>
          <p:nvPr/>
        </p:nvGraphicFramePr>
        <p:xfrm>
          <a:off x="3639694" y="924083"/>
          <a:ext cx="2533650" cy="990600"/>
        </p:xfrm>
        <a:graphic>
          <a:graphicData uri="http://schemas.openxmlformats.org/presentationml/2006/ole">
            <p:oleObj spid="_x0000_s573448" name="Equation" r:id="rId4" imgW="1104840" imgH="431640" progId="Equation.DSMT4">
              <p:embed/>
            </p:oleObj>
          </a:graphicData>
        </a:graphic>
      </p:graphicFrame>
      <p:sp>
        <p:nvSpPr>
          <p:cNvPr id="573449" name="Text Box 9"/>
          <p:cNvSpPr txBox="1">
            <a:spLocks noChangeArrowheads="1"/>
          </p:cNvSpPr>
          <p:nvPr/>
        </p:nvSpPr>
        <p:spPr bwMode="auto">
          <a:xfrm>
            <a:off x="2464914" y="2202400"/>
            <a:ext cx="12509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hoose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73450" name="Object 10"/>
          <p:cNvGraphicFramePr>
            <a:graphicFrameLocks noChangeAspect="1"/>
          </p:cNvGraphicFramePr>
          <p:nvPr/>
        </p:nvGraphicFramePr>
        <p:xfrm>
          <a:off x="3631726" y="2170711"/>
          <a:ext cx="2268331" cy="480270"/>
        </p:xfrm>
        <a:graphic>
          <a:graphicData uri="http://schemas.openxmlformats.org/presentationml/2006/ole">
            <p:oleObj spid="_x0000_s573450" name="Equation" r:id="rId5" imgW="1079280" imgH="228600" progId="Equation.DSMT4">
              <p:embed/>
            </p:oleObj>
          </a:graphicData>
        </a:graphic>
      </p:graphicFrame>
      <p:graphicFrame>
        <p:nvGraphicFramePr>
          <p:cNvPr id="573451" name="Object 11"/>
          <p:cNvGraphicFramePr>
            <a:graphicFrameLocks noChangeAspect="1"/>
          </p:cNvGraphicFramePr>
          <p:nvPr/>
        </p:nvGraphicFramePr>
        <p:xfrm>
          <a:off x="2254140" y="2915907"/>
          <a:ext cx="4563730" cy="449490"/>
        </p:xfrm>
        <a:graphic>
          <a:graphicData uri="http://schemas.openxmlformats.org/presentationml/2006/ole">
            <p:oleObj spid="_x0000_s573451" name="Equation" r:id="rId6" imgW="2323800" imgH="228600" progId="Equation.DSMT4">
              <p:embed/>
            </p:oleObj>
          </a:graphicData>
        </a:graphic>
      </p:graphicFrame>
      <p:graphicFrame>
        <p:nvGraphicFramePr>
          <p:cNvPr id="573452" name="Object 12"/>
          <p:cNvGraphicFramePr>
            <a:graphicFrameLocks noChangeAspect="1"/>
          </p:cNvGraphicFramePr>
          <p:nvPr/>
        </p:nvGraphicFramePr>
        <p:xfrm>
          <a:off x="1772350" y="3878760"/>
          <a:ext cx="5772150" cy="538163"/>
        </p:xfrm>
        <a:graphic>
          <a:graphicData uri="http://schemas.openxmlformats.org/presentationml/2006/ole">
            <p:oleObj spid="_x0000_s573452" name="Equation" r:id="rId7" imgW="2590560" imgH="241200" progId="Equation.DSMT4">
              <p:embed/>
            </p:oleObj>
          </a:graphicData>
        </a:graphic>
      </p:graphicFrame>
      <p:graphicFrame>
        <p:nvGraphicFramePr>
          <p:cNvPr id="573453" name="Object 13"/>
          <p:cNvGraphicFramePr>
            <a:graphicFrameLocks noChangeAspect="1"/>
          </p:cNvGraphicFramePr>
          <p:nvPr/>
        </p:nvGraphicFramePr>
        <p:xfrm>
          <a:off x="3670560" y="5567331"/>
          <a:ext cx="2127250" cy="987425"/>
        </p:xfrm>
        <a:graphic>
          <a:graphicData uri="http://schemas.openxmlformats.org/presentationml/2006/ole">
            <p:oleObj spid="_x0000_s573453" name="Equation" r:id="rId8" imgW="876240" imgH="406080" progId="Equation.DSMT4">
              <p:embed/>
            </p:oleObj>
          </a:graphicData>
        </a:graphic>
      </p:graphicFrame>
      <p:sp>
        <p:nvSpPr>
          <p:cNvPr id="573455" name="Text Box 15"/>
          <p:cNvSpPr txBox="1">
            <a:spLocks noChangeArrowheads="1"/>
          </p:cNvSpPr>
          <p:nvPr/>
        </p:nvSpPr>
        <p:spPr bwMode="auto">
          <a:xfrm>
            <a:off x="1150487" y="5741956"/>
            <a:ext cx="213836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sym typeface="Symbol" pitchFamily="18" charset="2"/>
              </a:rPr>
              <a:t>The results are:</a:t>
            </a:r>
            <a:endParaRPr lang="en-US" sz="22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1812234" y="4656896"/>
          <a:ext cx="2636831" cy="461014"/>
        </p:xfrm>
        <a:graphic>
          <a:graphicData uri="http://schemas.openxmlformats.org/presentationml/2006/ole">
            <p:oleObj spid="_x0000_s573454" name="Equation" r:id="rId9" imgW="1307880" imgH="228600" progId="Equation.DSMT4">
              <p:embed/>
            </p:oleObj>
          </a:graphicData>
        </a:graphic>
      </p:graphicFrame>
      <p:graphicFrame>
        <p:nvGraphicFramePr>
          <p:cNvPr id="3" name="Object 15"/>
          <p:cNvGraphicFramePr>
            <a:graphicFrameLocks noChangeAspect="1"/>
          </p:cNvGraphicFramePr>
          <p:nvPr/>
        </p:nvGraphicFramePr>
        <p:xfrm>
          <a:off x="4872038" y="4644717"/>
          <a:ext cx="2636837" cy="461962"/>
        </p:xfrm>
        <a:graphic>
          <a:graphicData uri="http://schemas.openxmlformats.org/presentationml/2006/ole">
            <p:oleObj spid="_x0000_s573455" name="Equation" r:id="rId10" imgW="1307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4274124" y="2547256"/>
            <a:ext cx="4727369" cy="2569029"/>
          </a:xfrm>
          <a:prstGeom prst="rect">
            <a:avLst/>
          </a:prstGeom>
          <a:solidFill>
            <a:srgbClr val="DDDDDD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4479" name="Rectangle 15"/>
          <p:cNvSpPr>
            <a:spLocks noChangeArrowheads="1"/>
          </p:cNvSpPr>
          <p:nvPr/>
        </p:nvSpPr>
        <p:spPr bwMode="auto">
          <a:xfrm>
            <a:off x="1355914" y="2540495"/>
            <a:ext cx="2519362" cy="14176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2543175" y="0"/>
            <a:ext cx="42116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574474" name="Object 10"/>
          <p:cNvGraphicFramePr>
            <a:graphicFrameLocks noChangeAspect="1"/>
          </p:cNvGraphicFramePr>
          <p:nvPr/>
        </p:nvGraphicFramePr>
        <p:xfrm>
          <a:off x="801237" y="1017359"/>
          <a:ext cx="5878512" cy="1279525"/>
        </p:xfrm>
        <a:graphic>
          <a:graphicData uri="http://schemas.openxmlformats.org/presentationml/2006/ole">
            <p:oleObj spid="_x0000_s574474" name="Equation" r:id="rId4" imgW="2565360" imgH="558720" progId="Equation.DSMT4">
              <p:embed/>
            </p:oleObj>
          </a:graphicData>
        </a:graphic>
      </p:graphicFrame>
      <p:sp>
        <p:nvSpPr>
          <p:cNvPr id="574475" name="Text Box 11"/>
          <p:cNvSpPr txBox="1">
            <a:spLocks noChangeArrowheads="1"/>
          </p:cNvSpPr>
          <p:nvPr/>
        </p:nvSpPr>
        <p:spPr bwMode="auto">
          <a:xfrm>
            <a:off x="1627005" y="4432733"/>
            <a:ext cx="946150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sym typeface="Symbol" pitchFamily="18" charset="2"/>
              </a:rPr>
              <a:t>Note:</a:t>
            </a:r>
            <a:endParaRPr lang="en-US" sz="22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74476" name="Object 12"/>
          <p:cNvGraphicFramePr>
            <a:graphicFrameLocks noChangeAspect="1"/>
          </p:cNvGraphicFramePr>
          <p:nvPr/>
        </p:nvGraphicFramePr>
        <p:xfrm>
          <a:off x="1123541" y="4829609"/>
          <a:ext cx="2159000" cy="708025"/>
        </p:xfrm>
        <a:graphic>
          <a:graphicData uri="http://schemas.openxmlformats.org/presentationml/2006/ole">
            <p:oleObj spid="_x0000_s574476" name="Equation" r:id="rId5" imgW="850680" imgH="279360" progId="Equation.DSMT4">
              <p:embed/>
            </p:oleObj>
          </a:graphicData>
        </a:graphic>
      </p:graphicFrame>
      <p:sp>
        <p:nvSpPr>
          <p:cNvPr id="574477" name="Text Box 13"/>
          <p:cNvSpPr txBox="1">
            <a:spLocks noChangeArrowheads="1"/>
          </p:cNvSpPr>
          <p:nvPr/>
        </p:nvSpPr>
        <p:spPr bwMode="auto">
          <a:xfrm>
            <a:off x="502103" y="5893481"/>
            <a:ext cx="8261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(This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is because the impedances of the two guides are different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.)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74478" name="Object 14"/>
          <p:cNvGraphicFramePr>
            <a:graphicFrameLocks noChangeAspect="1"/>
          </p:cNvGraphicFramePr>
          <p:nvPr/>
        </p:nvGraphicFramePr>
        <p:xfrm>
          <a:off x="1556393" y="2646858"/>
          <a:ext cx="1706562" cy="1223962"/>
        </p:xfrm>
        <a:graphic>
          <a:graphicData uri="http://schemas.openxmlformats.org/presentationml/2006/ole">
            <p:oleObj spid="_x0000_s574478" name="Equation" r:id="rId6" imgW="672840" imgH="482400" progId="Equation.DSMT4">
              <p:embed/>
            </p:oleObj>
          </a:graphicData>
        </a:graphic>
      </p:graphicFrame>
      <p:sp>
        <p:nvSpPr>
          <p:cNvPr id="574480" name="Text Box 16"/>
          <p:cNvSpPr txBox="1">
            <a:spLocks noChangeArrowheads="1"/>
          </p:cNvSpPr>
          <p:nvPr/>
        </p:nvSpPr>
        <p:spPr bwMode="auto">
          <a:xfrm>
            <a:off x="4198075" y="1827213"/>
            <a:ext cx="450636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(conservation of </a:t>
            </a:r>
            <a:r>
              <a:rPr lang="en-US" dirty="0" smtClean="0">
                <a:solidFill>
                  <a:schemeClr val="bg1"/>
                </a:solidFill>
              </a:rPr>
              <a:t>energy and orthogonality)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4715118" y="2783592"/>
          <a:ext cx="1752002" cy="475300"/>
        </p:xfrm>
        <a:graphic>
          <a:graphicData uri="http://schemas.openxmlformats.org/presentationml/2006/ole">
            <p:oleObj spid="_x0000_s574479" name="Equation" r:id="rId7" imgW="1028520" imgH="279360" progId="Equation.DSMT4">
              <p:embed/>
            </p:oleObj>
          </a:graphicData>
        </a:graphic>
      </p:graphicFrame>
      <p:graphicFrame>
        <p:nvGraphicFramePr>
          <p:cNvPr id="3" name="Object 16"/>
          <p:cNvGraphicFramePr>
            <a:graphicFrameLocks noChangeAspect="1"/>
          </p:cNvGraphicFramePr>
          <p:nvPr/>
        </p:nvGraphicFramePr>
        <p:xfrm>
          <a:off x="4695599" y="3432629"/>
          <a:ext cx="1855787" cy="428625"/>
        </p:xfrm>
        <a:graphic>
          <a:graphicData uri="http://schemas.openxmlformats.org/presentationml/2006/ole">
            <p:oleObj spid="_x0000_s574480" name="Equation" r:id="rId8" imgW="1206360" imgH="27936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637913" y="2868883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conservation of energy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3660" y="3487999"/>
            <a:ext cx="2263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othogonality (in Notes 13)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574483" name="Object 19"/>
          <p:cNvGraphicFramePr>
            <a:graphicFrameLocks noChangeAspect="1"/>
          </p:cNvGraphicFramePr>
          <p:nvPr/>
        </p:nvGraphicFramePr>
        <p:xfrm>
          <a:off x="4448176" y="4056517"/>
          <a:ext cx="2052638" cy="371475"/>
        </p:xfrm>
        <a:graphic>
          <a:graphicData uri="http://schemas.openxmlformats.org/presentationml/2006/ole">
            <p:oleObj spid="_x0000_s574483" name="Equation" r:id="rId9" imgW="1333440" imgH="241200" progId="Equation.DSMT4">
              <p:embed/>
            </p:oleObj>
          </a:graphicData>
        </a:graphic>
      </p:graphicFrame>
      <p:graphicFrame>
        <p:nvGraphicFramePr>
          <p:cNvPr id="574484" name="Object 20"/>
          <p:cNvGraphicFramePr>
            <a:graphicFrameLocks noChangeAspect="1"/>
          </p:cNvGraphicFramePr>
          <p:nvPr/>
        </p:nvGraphicFramePr>
        <p:xfrm>
          <a:off x="4457020" y="4485143"/>
          <a:ext cx="2405062" cy="428625"/>
        </p:xfrm>
        <a:graphic>
          <a:graphicData uri="http://schemas.openxmlformats.org/presentationml/2006/ole">
            <p:oleObj spid="_x0000_s574484" name="Equation" r:id="rId10" imgW="15620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5499100" y="5114925"/>
            <a:ext cx="24384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8565" name="Object 5"/>
          <p:cNvGraphicFramePr>
            <a:graphicFrameLocks noChangeAspect="1"/>
          </p:cNvGraphicFramePr>
          <p:nvPr/>
        </p:nvGraphicFramePr>
        <p:xfrm>
          <a:off x="1190292" y="2370746"/>
          <a:ext cx="5565352" cy="2057977"/>
        </p:xfrm>
        <a:graphic>
          <a:graphicData uri="http://schemas.openxmlformats.org/presentationml/2006/ole">
            <p:oleObj spid="_x0000_s578565" name="Equation" r:id="rId4" imgW="2882880" imgH="1066680" progId="Equation.DSMT4">
              <p:embed/>
            </p:oleObj>
          </a:graphicData>
        </a:graphic>
      </p:graphicFrame>
      <p:sp>
        <p:nvSpPr>
          <p:cNvPr id="578566" name="Text Box 6"/>
          <p:cNvSpPr txBox="1">
            <a:spLocks noChangeArrowheads="1"/>
          </p:cNvSpPr>
          <p:nvPr/>
        </p:nvSpPr>
        <p:spPr bwMode="auto">
          <a:xfrm>
            <a:off x="464259" y="1323873"/>
            <a:ext cx="309245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  <a:sym typeface="Symbol" pitchFamily="18" charset="2"/>
              </a:rPr>
              <a:t>Alternative calculation:</a:t>
            </a:r>
            <a:endParaRPr lang="en-US" sz="22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78569" name="Object 9"/>
          <p:cNvGraphicFramePr>
            <a:graphicFrameLocks noChangeAspect="1"/>
          </p:cNvGraphicFramePr>
          <p:nvPr/>
        </p:nvGraphicFramePr>
        <p:xfrm>
          <a:off x="5867400" y="5294313"/>
          <a:ext cx="1674813" cy="612775"/>
        </p:xfrm>
        <a:graphic>
          <a:graphicData uri="http://schemas.openxmlformats.org/presentationml/2006/ole">
            <p:oleObj spid="_x0000_s578569" name="Equation" r:id="rId5" imgW="660240" imgH="241200" progId="Equation.DSMT4">
              <p:embed/>
            </p:oleObj>
          </a:graphicData>
        </a:graphic>
      </p:graphicFrame>
      <p:graphicFrame>
        <p:nvGraphicFramePr>
          <p:cNvPr id="578570" name="Object 10"/>
          <p:cNvGraphicFramePr>
            <a:graphicFrameLocks noChangeAspect="1"/>
          </p:cNvGraphicFramePr>
          <p:nvPr/>
        </p:nvGraphicFramePr>
        <p:xfrm>
          <a:off x="1527175" y="4983163"/>
          <a:ext cx="3157538" cy="1223962"/>
        </p:xfrm>
        <a:graphic>
          <a:graphicData uri="http://schemas.openxmlformats.org/presentationml/2006/ole">
            <p:oleObj spid="_x0000_s578570" name="Equation" r:id="rId6" imgW="1244520" imgH="482400" progId="Equation.DSMT4">
              <p:embed/>
            </p:oleObj>
          </a:graphicData>
        </a:graphic>
      </p:graphicFrame>
      <p:sp>
        <p:nvSpPr>
          <p:cNvPr id="578573" name="Text Box 13"/>
          <p:cNvSpPr txBox="1">
            <a:spLocks noChangeArrowheads="1"/>
          </p:cNvSpPr>
          <p:nvPr/>
        </p:nvSpPr>
        <p:spPr bwMode="auto">
          <a:xfrm>
            <a:off x="2600325" y="0"/>
            <a:ext cx="42116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78572" name="Object 12"/>
          <p:cNvGraphicFramePr>
            <a:graphicFrameLocks noChangeAspect="1"/>
          </p:cNvGraphicFramePr>
          <p:nvPr/>
        </p:nvGraphicFramePr>
        <p:xfrm>
          <a:off x="5259903" y="1240477"/>
          <a:ext cx="2990850" cy="730250"/>
        </p:xfrm>
        <a:graphic>
          <a:graphicData uri="http://schemas.openxmlformats.org/presentationml/2006/ole">
            <p:oleObj spid="_x0000_s578572" name="Equation" r:id="rId7" imgW="16128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2571750" y="0"/>
            <a:ext cx="42116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662551" name="Group 23"/>
          <p:cNvGrpSpPr>
            <a:grpSpLocks/>
          </p:cNvGrpSpPr>
          <p:nvPr/>
        </p:nvGrpSpPr>
        <p:grpSpPr bwMode="auto">
          <a:xfrm>
            <a:off x="2051592" y="1285836"/>
            <a:ext cx="4483100" cy="1104900"/>
            <a:chOff x="1312" y="770"/>
            <a:chExt cx="2824" cy="696"/>
          </a:xfrm>
          <a:solidFill>
            <a:srgbClr val="FFFF99"/>
          </a:solidFill>
        </p:grpSpPr>
        <p:sp>
          <p:nvSpPr>
            <p:cNvPr id="662549" name="Rectangle 21"/>
            <p:cNvSpPr>
              <a:spLocks noChangeArrowheads="1"/>
            </p:cNvSpPr>
            <p:nvPr/>
          </p:nvSpPr>
          <p:spPr bwMode="auto">
            <a:xfrm>
              <a:off x="1312" y="770"/>
              <a:ext cx="2824" cy="69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2536" name="Object 8"/>
            <p:cNvGraphicFramePr>
              <a:graphicFrameLocks noChangeAspect="1"/>
            </p:cNvGraphicFramePr>
            <p:nvPr/>
          </p:nvGraphicFramePr>
          <p:xfrm>
            <a:off x="1411" y="1130"/>
            <a:ext cx="2627" cy="329"/>
          </p:xfrm>
          <a:graphic>
            <a:graphicData uri="http://schemas.openxmlformats.org/presentationml/2006/ole">
              <p:oleObj spid="_x0000_s662536" name="Equation" r:id="rId4" imgW="2133360" imgH="266400" progId="Equation.DSMT4">
                <p:embed/>
              </p:oleObj>
            </a:graphicData>
          </a:graphic>
        </p:graphicFrame>
        <p:graphicFrame>
          <p:nvGraphicFramePr>
            <p:cNvPr id="662537" name="Object 9"/>
            <p:cNvGraphicFramePr>
              <a:graphicFrameLocks noChangeAspect="1"/>
            </p:cNvGraphicFramePr>
            <p:nvPr/>
          </p:nvGraphicFramePr>
          <p:xfrm>
            <a:off x="1510" y="831"/>
            <a:ext cx="2434" cy="263"/>
          </p:xfrm>
          <a:graphic>
            <a:graphicData uri="http://schemas.openxmlformats.org/presentationml/2006/ole">
              <p:oleObj spid="_x0000_s662537" name="Equation" r:id="rId5" imgW="2120760" imgH="228600" progId="Equation.DSMT4">
                <p:embed/>
              </p:oleObj>
            </a:graphicData>
          </a:graphic>
        </p:graphicFrame>
      </p:grpSp>
      <p:sp>
        <p:nvSpPr>
          <p:cNvPr id="662538" name="Text Box 10"/>
          <p:cNvSpPr txBox="1">
            <a:spLocks noChangeArrowheads="1"/>
          </p:cNvSpPr>
          <p:nvPr/>
        </p:nvSpPr>
        <p:spPr bwMode="auto">
          <a:xfrm>
            <a:off x="2320678" y="759402"/>
            <a:ext cx="41513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Fields in the waveguides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62550" name="Object 22"/>
          <p:cNvGraphicFramePr>
            <a:graphicFrameLocks noChangeAspect="1"/>
          </p:cNvGraphicFramePr>
          <p:nvPr/>
        </p:nvGraphicFramePr>
        <p:xfrm>
          <a:off x="3390056" y="2745900"/>
          <a:ext cx="1841500" cy="1449387"/>
        </p:xfrm>
        <a:graphic>
          <a:graphicData uri="http://schemas.openxmlformats.org/presentationml/2006/ole">
            <p:oleObj spid="_x0000_s662550" name="Equation" r:id="rId6" imgW="1244520" imgH="977760" progId="Equation.DSMT4">
              <p:embed/>
            </p:oleObj>
          </a:graphicData>
        </a:graphic>
      </p:graphicFrame>
      <p:pic>
        <p:nvPicPr>
          <p:cNvPr id="662554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8769" y="4381995"/>
            <a:ext cx="3436921" cy="202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81298" y="3123211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</a:t>
            </a:r>
            <a:r>
              <a:rPr lang="en-US" baseline="-25000" dirty="0" smtClean="0">
                <a:solidFill>
                  <a:schemeClr val="bg1"/>
                </a:solidFill>
              </a:rPr>
              <a:t>10</a:t>
            </a:r>
            <a:r>
              <a:rPr lang="en-US" dirty="0" smtClean="0">
                <a:solidFill>
                  <a:schemeClr val="bg1"/>
                </a:solidFill>
              </a:rPr>
              <a:t> mode: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760" y="4476997"/>
            <a:ext cx="4619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This choice of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</a:t>
            </a:r>
            <a:r>
              <a:rPr lang="en-US" sz="1600" i="1" baseline="-25000" dirty="0" smtClean="0">
                <a:solidFill>
                  <a:schemeClr val="bg2"/>
                </a:solidFill>
                <a:sym typeface="Symbol"/>
              </a:rPr>
              <a:t>t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does </a:t>
            </a:r>
            <a:r>
              <a:rPr lang="en-US" sz="1600" u="sng" dirty="0" smtClean="0">
                <a:solidFill>
                  <a:schemeClr val="bg2"/>
                </a:solidFill>
                <a:sym typeface="Symbol"/>
              </a:rPr>
              <a:t>not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correspond to equal powers for the WG and the TEN.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662553" name="Object 25"/>
          <p:cNvGraphicFramePr>
            <a:graphicFrameLocks noChangeAspect="1"/>
          </p:cNvGraphicFramePr>
          <p:nvPr/>
        </p:nvGraphicFramePr>
        <p:xfrm>
          <a:off x="1262001" y="5165849"/>
          <a:ext cx="1712913" cy="677863"/>
        </p:xfrm>
        <a:graphic>
          <a:graphicData uri="http://schemas.openxmlformats.org/presentationml/2006/ole">
            <p:oleObj spid="_x0000_s662553" name="Equation" r:id="rId8" imgW="1091880" imgH="43164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70015" y="6044540"/>
            <a:ext cx="3653564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=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at the center of the WG 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5902326" y="3176496"/>
          <a:ext cx="1913618" cy="342764"/>
        </p:xfrm>
        <a:graphic>
          <a:graphicData uri="http://schemas.openxmlformats.org/presentationml/2006/ole">
            <p:oleObj spid="_x0000_s662554" name="Equation" r:id="rId9" imgW="148572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252717" y="5882185"/>
            <a:ext cx="1551296" cy="771098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154906" y="5161129"/>
            <a:ext cx="1034957" cy="54591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41259" y="3004782"/>
            <a:ext cx="1828800" cy="54591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34518" y="3780430"/>
            <a:ext cx="2374711" cy="723331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2571750" y="0"/>
            <a:ext cx="42116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9079" y="1107005"/>
            <a:ext cx="4483100" cy="1104900"/>
            <a:chOff x="1312" y="792"/>
            <a:chExt cx="2824" cy="696"/>
          </a:xfrm>
          <a:solidFill>
            <a:srgbClr val="FFFF99"/>
          </a:solidFill>
        </p:grpSpPr>
        <p:sp>
          <p:nvSpPr>
            <p:cNvPr id="662549" name="Rectangle 21"/>
            <p:cNvSpPr>
              <a:spLocks noChangeArrowheads="1"/>
            </p:cNvSpPr>
            <p:nvPr/>
          </p:nvSpPr>
          <p:spPr bwMode="auto">
            <a:xfrm>
              <a:off x="1312" y="792"/>
              <a:ext cx="2824" cy="69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62536" name="Object 8"/>
            <p:cNvGraphicFramePr>
              <a:graphicFrameLocks noChangeAspect="1"/>
            </p:cNvGraphicFramePr>
            <p:nvPr/>
          </p:nvGraphicFramePr>
          <p:xfrm>
            <a:off x="1411" y="1130"/>
            <a:ext cx="2627" cy="329"/>
          </p:xfrm>
          <a:graphic>
            <a:graphicData uri="http://schemas.openxmlformats.org/presentationml/2006/ole">
              <p:oleObj spid="_x0000_s796680" name="Equation" r:id="rId4" imgW="2133360" imgH="266400" progId="Equation.DSMT4">
                <p:embed/>
              </p:oleObj>
            </a:graphicData>
          </a:graphic>
        </p:graphicFrame>
        <p:graphicFrame>
          <p:nvGraphicFramePr>
            <p:cNvPr id="662537" name="Object 9"/>
            <p:cNvGraphicFramePr>
              <a:graphicFrameLocks noChangeAspect="1"/>
            </p:cNvGraphicFramePr>
            <p:nvPr/>
          </p:nvGraphicFramePr>
          <p:xfrm>
            <a:off x="1458" y="831"/>
            <a:ext cx="2434" cy="263"/>
          </p:xfrm>
          <a:graphic>
            <a:graphicData uri="http://schemas.openxmlformats.org/presentationml/2006/ole">
              <p:oleObj spid="_x0000_s796681" name="Equation" r:id="rId5" imgW="2120760" imgH="228600" progId="Equation.DSMT4">
                <p:embed/>
              </p:oleObj>
            </a:graphicData>
          </a:graphic>
        </p:graphicFrame>
      </p:grpSp>
      <p:graphicFrame>
        <p:nvGraphicFramePr>
          <p:cNvPr id="662542" name="Object 14"/>
          <p:cNvGraphicFramePr>
            <a:graphicFrameLocks noChangeAspect="1"/>
          </p:cNvGraphicFramePr>
          <p:nvPr/>
        </p:nvGraphicFramePr>
        <p:xfrm>
          <a:off x="490538" y="5033963"/>
          <a:ext cx="3725862" cy="787400"/>
        </p:xfrm>
        <a:graphic>
          <a:graphicData uri="http://schemas.openxmlformats.org/presentationml/2006/ole">
            <p:oleObj spid="_x0000_s796674" name="Equation" r:id="rId6" imgW="2044440" imgH="431640" progId="Equation.DSMT4">
              <p:embed/>
            </p:oleObj>
          </a:graphicData>
        </a:graphic>
      </p:graphicFrame>
      <p:graphicFrame>
        <p:nvGraphicFramePr>
          <p:cNvPr id="662543" name="Object 15"/>
          <p:cNvGraphicFramePr>
            <a:graphicFrameLocks noChangeAspect="1"/>
          </p:cNvGraphicFramePr>
          <p:nvPr/>
        </p:nvGraphicFramePr>
        <p:xfrm>
          <a:off x="452438" y="5875338"/>
          <a:ext cx="4252912" cy="782637"/>
        </p:xfrm>
        <a:graphic>
          <a:graphicData uri="http://schemas.openxmlformats.org/presentationml/2006/ole">
            <p:oleObj spid="_x0000_s796675" name="Equation" r:id="rId7" imgW="2412720" imgH="444240" progId="Equation.DSMT4">
              <p:embed/>
            </p:oleObj>
          </a:graphicData>
        </a:graphic>
      </p:graphicFrame>
      <p:graphicFrame>
        <p:nvGraphicFramePr>
          <p:cNvPr id="662540" name="Object 12"/>
          <p:cNvGraphicFramePr>
            <a:graphicFrameLocks noChangeAspect="1"/>
          </p:cNvGraphicFramePr>
          <p:nvPr/>
        </p:nvGraphicFramePr>
        <p:xfrm>
          <a:off x="464022" y="2900364"/>
          <a:ext cx="4535487" cy="787400"/>
        </p:xfrm>
        <a:graphic>
          <a:graphicData uri="http://schemas.openxmlformats.org/presentationml/2006/ole">
            <p:oleObj spid="_x0000_s796676" name="Equation" r:id="rId8" imgW="2489040" imgH="431640" progId="Equation.DSMT4">
              <p:embed/>
            </p:oleObj>
          </a:graphicData>
        </a:graphic>
      </p:graphicFrame>
      <p:graphicFrame>
        <p:nvGraphicFramePr>
          <p:cNvPr id="662541" name="Object 13"/>
          <p:cNvGraphicFramePr>
            <a:graphicFrameLocks noChangeAspect="1"/>
          </p:cNvGraphicFramePr>
          <p:nvPr/>
        </p:nvGraphicFramePr>
        <p:xfrm>
          <a:off x="417513" y="3729038"/>
          <a:ext cx="5035550" cy="782637"/>
        </p:xfrm>
        <a:graphic>
          <a:graphicData uri="http://schemas.openxmlformats.org/presentationml/2006/ole">
            <p:oleObj spid="_x0000_s796677" name="Equation" r:id="rId9" imgW="2857320" imgH="444240" progId="Equation.DSMT4">
              <p:embed/>
            </p:oleObj>
          </a:graphicData>
        </a:graphic>
      </p:graphicFrame>
      <p:sp>
        <p:nvSpPr>
          <p:cNvPr id="662544" name="Text Box 16"/>
          <p:cNvSpPr txBox="1">
            <a:spLocks noChangeArrowheads="1"/>
          </p:cNvSpPr>
          <p:nvPr/>
        </p:nvSpPr>
        <p:spPr bwMode="auto">
          <a:xfrm>
            <a:off x="352425" y="2589213"/>
            <a:ext cx="135325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Air region:</a:t>
            </a:r>
          </a:p>
        </p:txBody>
      </p:sp>
      <p:sp>
        <p:nvSpPr>
          <p:cNvPr id="662545" name="Text Box 17"/>
          <p:cNvSpPr txBox="1">
            <a:spLocks noChangeArrowheads="1"/>
          </p:cNvSpPr>
          <p:nvPr/>
        </p:nvSpPr>
        <p:spPr bwMode="auto">
          <a:xfrm>
            <a:off x="314325" y="4646613"/>
            <a:ext cx="20954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Dielectric region:</a:t>
            </a:r>
          </a:p>
        </p:txBody>
      </p:sp>
      <p:graphicFrame>
        <p:nvGraphicFramePr>
          <p:cNvPr id="662550" name="Object 22"/>
          <p:cNvGraphicFramePr>
            <a:graphicFrameLocks noChangeAspect="1"/>
          </p:cNvGraphicFramePr>
          <p:nvPr/>
        </p:nvGraphicFramePr>
        <p:xfrm>
          <a:off x="6560767" y="976477"/>
          <a:ext cx="1841500" cy="1449387"/>
        </p:xfrm>
        <a:graphic>
          <a:graphicData uri="http://schemas.openxmlformats.org/presentationml/2006/ole">
            <p:oleObj spid="_x0000_s796678" name="Equation" r:id="rId10" imgW="1244520" imgH="977760" progId="Equation.DSMT4">
              <p:embed/>
            </p:oleObj>
          </a:graphicData>
        </a:graphic>
      </p:graphicFrame>
      <p:graphicFrame>
        <p:nvGraphicFramePr>
          <p:cNvPr id="662552" name="Object 24"/>
          <p:cNvGraphicFramePr>
            <a:graphicFrameLocks noChangeAspect="1"/>
          </p:cNvGraphicFramePr>
          <p:nvPr/>
        </p:nvGraphicFramePr>
        <p:xfrm>
          <a:off x="6045613" y="2626382"/>
          <a:ext cx="2746375" cy="2106613"/>
        </p:xfrm>
        <a:graphic>
          <a:graphicData uri="http://schemas.openxmlformats.org/presentationml/2006/ole">
            <p:oleObj spid="_x0000_s796679" name="Equation" r:id="rId11" imgW="1854000" imgH="1422360" progId="Equation.DSMT4">
              <p:embed/>
            </p:oleObj>
          </a:graphicData>
        </a:graphic>
      </p:graphicFrame>
      <p:pic>
        <p:nvPicPr>
          <p:cNvPr id="662554" name="Picture 2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3067" y="5015458"/>
            <a:ext cx="2884487" cy="169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57600" y="2538484"/>
            <a:ext cx="90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TL part</a:t>
            </a:r>
            <a:endParaRPr lang="en-US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Text Box 2"/>
          <p:cNvSpPr txBox="1">
            <a:spLocks noChangeArrowheads="1"/>
          </p:cNvSpPr>
          <p:nvPr/>
        </p:nvSpPr>
        <p:spPr bwMode="auto">
          <a:xfrm>
            <a:off x="1754188" y="0"/>
            <a:ext cx="54959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Impedance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1111250" y="1135063"/>
            <a:ext cx="6913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Assume TM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 wave traveling in the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+z</a:t>
            </a:r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 direction</a:t>
            </a:r>
            <a:endParaRPr lang="en-US" sz="24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3557" name="Rectangle 53"/>
          <p:cNvSpPr>
            <a:spLocks noChangeArrowheads="1"/>
          </p:cNvSpPr>
          <p:nvPr/>
        </p:nvSpPr>
        <p:spPr bwMode="auto">
          <a:xfrm>
            <a:off x="2741613" y="5289550"/>
            <a:ext cx="3035300" cy="118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3558" name="Object 54"/>
          <p:cNvGraphicFramePr>
            <a:graphicFrameLocks noChangeAspect="1"/>
          </p:cNvGraphicFramePr>
          <p:nvPr/>
        </p:nvGraphicFramePr>
        <p:xfrm>
          <a:off x="2862263" y="5357813"/>
          <a:ext cx="2773362" cy="904875"/>
        </p:xfrm>
        <a:graphic>
          <a:graphicData uri="http://schemas.openxmlformats.org/presentationml/2006/ole">
            <p:oleObj spid="_x0000_s533558" name="Equation" r:id="rId4" imgW="1206360" imgH="393480" progId="Equation.DSMT4">
              <p:embed/>
            </p:oleObj>
          </a:graphicData>
        </a:graphic>
      </p:graphicFrame>
      <p:graphicFrame>
        <p:nvGraphicFramePr>
          <p:cNvPr id="533559" name="Object 55"/>
          <p:cNvGraphicFramePr>
            <a:graphicFrameLocks noChangeAspect="1"/>
          </p:cNvGraphicFramePr>
          <p:nvPr/>
        </p:nvGraphicFramePr>
        <p:xfrm>
          <a:off x="2422525" y="3460750"/>
          <a:ext cx="3792538" cy="700088"/>
        </p:xfrm>
        <a:graphic>
          <a:graphicData uri="http://schemas.openxmlformats.org/presentationml/2006/ole">
            <p:oleObj spid="_x0000_s533559" name="Equation" r:id="rId5" imgW="1650960" imgH="304560" progId="Equation.DSMT4">
              <p:embed/>
            </p:oleObj>
          </a:graphicData>
        </a:graphic>
      </p:graphicFrame>
      <p:graphicFrame>
        <p:nvGraphicFramePr>
          <p:cNvPr id="533560" name="Object 56"/>
          <p:cNvGraphicFramePr>
            <a:graphicFrameLocks noChangeAspect="1"/>
          </p:cNvGraphicFramePr>
          <p:nvPr/>
        </p:nvGraphicFramePr>
        <p:xfrm>
          <a:off x="2900363" y="2432050"/>
          <a:ext cx="2917825" cy="700088"/>
        </p:xfrm>
        <a:graphic>
          <a:graphicData uri="http://schemas.openxmlformats.org/presentationml/2006/ole">
            <p:oleObj spid="_x0000_s533560" name="Equation" r:id="rId6" imgW="1269720" imgH="304560" progId="Equation.DSMT4">
              <p:embed/>
            </p:oleObj>
          </a:graphicData>
        </a:graphic>
      </p:graphicFrame>
      <p:graphicFrame>
        <p:nvGraphicFramePr>
          <p:cNvPr id="533561" name="Object 57"/>
          <p:cNvGraphicFramePr>
            <a:graphicFrameLocks noChangeAspect="1"/>
          </p:cNvGraphicFramePr>
          <p:nvPr/>
        </p:nvGraphicFramePr>
        <p:xfrm>
          <a:off x="2784475" y="4271963"/>
          <a:ext cx="3122613" cy="700087"/>
        </p:xfrm>
        <a:graphic>
          <a:graphicData uri="http://schemas.openxmlformats.org/presentationml/2006/ole">
            <p:oleObj spid="_x0000_s533561" name="Equation" r:id="rId7" imgW="1358640" imgH="304560" progId="Equation.DSMT4">
              <p:embed/>
            </p:oleObj>
          </a:graphicData>
        </a:graphic>
      </p:graphicFrame>
      <p:graphicFrame>
        <p:nvGraphicFramePr>
          <p:cNvPr id="533562" name="Object 58"/>
          <p:cNvGraphicFramePr>
            <a:graphicFrameLocks noChangeAspect="1"/>
          </p:cNvGraphicFramePr>
          <p:nvPr/>
        </p:nvGraphicFramePr>
        <p:xfrm>
          <a:off x="6227763" y="5438775"/>
          <a:ext cx="2386012" cy="911225"/>
        </p:xfrm>
        <a:graphic>
          <a:graphicData uri="http://schemas.openxmlformats.org/presentationml/2006/ole">
            <p:oleObj spid="_x0000_s533562" name="Equation" r:id="rId8" imgW="1130040" imgH="431640" progId="Equation.DSMT4">
              <p:embed/>
            </p:oleObj>
          </a:graphicData>
        </a:graphic>
      </p:graphicFrame>
      <p:sp>
        <p:nvSpPr>
          <p:cNvPr id="533563" name="Text Box 59"/>
          <p:cNvSpPr txBox="1">
            <a:spLocks noChangeArrowheads="1"/>
          </p:cNvSpPr>
          <p:nvPr/>
        </p:nvSpPr>
        <p:spPr bwMode="auto">
          <a:xfrm>
            <a:off x="673100" y="2024063"/>
            <a:ext cx="26082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From previous notes: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3564" name="Text Box 60"/>
          <p:cNvSpPr txBox="1">
            <a:spLocks noChangeArrowheads="1"/>
          </p:cNvSpPr>
          <p:nvPr/>
        </p:nvSpPr>
        <p:spPr bwMode="auto">
          <a:xfrm>
            <a:off x="1824038" y="3611563"/>
            <a:ext cx="5540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so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3565" name="Text Box 61"/>
          <p:cNvSpPr txBox="1">
            <a:spLocks noChangeArrowheads="1"/>
          </p:cNvSpPr>
          <p:nvPr/>
        </p:nvSpPr>
        <p:spPr bwMode="auto">
          <a:xfrm>
            <a:off x="2162175" y="4383088"/>
            <a:ext cx="554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or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2157413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Matching Elements</a:t>
            </a:r>
          </a:p>
        </p:txBody>
      </p:sp>
      <p:sp>
        <p:nvSpPr>
          <p:cNvPr id="577601" name="Text Box 65"/>
          <p:cNvSpPr txBox="1">
            <a:spLocks noChangeArrowheads="1"/>
          </p:cNvSpPr>
          <p:nvPr/>
        </p:nvSpPr>
        <p:spPr bwMode="auto">
          <a:xfrm>
            <a:off x="705416" y="1025010"/>
            <a:ext cx="357465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 couple of commonly used matching elements:  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577661" name="Group 125"/>
          <p:cNvGrpSpPr>
            <a:grpSpLocks/>
          </p:cNvGrpSpPr>
          <p:nvPr/>
        </p:nvGrpSpPr>
        <p:grpSpPr bwMode="auto">
          <a:xfrm>
            <a:off x="510493" y="4200306"/>
            <a:ext cx="3436938" cy="2168525"/>
            <a:chOff x="349" y="2447"/>
            <a:chExt cx="2165" cy="1366"/>
          </a:xfrm>
        </p:grpSpPr>
        <p:sp>
          <p:nvSpPr>
            <p:cNvPr id="577598" name="Rectangle 62"/>
            <p:cNvSpPr>
              <a:spLocks noChangeArrowheads="1"/>
            </p:cNvSpPr>
            <p:nvPr/>
          </p:nvSpPr>
          <p:spPr bwMode="auto">
            <a:xfrm>
              <a:off x="416" y="2984"/>
              <a:ext cx="1496" cy="152"/>
            </a:xfrm>
            <a:prstGeom prst="rect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5400000" scaled="1"/>
            </a:gra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9" name="Text Box 63"/>
            <p:cNvSpPr txBox="1">
              <a:spLocks noChangeArrowheads="1"/>
            </p:cNvSpPr>
            <p:nvPr/>
          </p:nvSpPr>
          <p:spPr bwMode="auto">
            <a:xfrm>
              <a:off x="379" y="3561"/>
              <a:ext cx="208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sym typeface="Symbol" pitchFamily="18" charset="2"/>
                </a:rPr>
                <a:t>Capacitive </a:t>
              </a:r>
              <a:r>
                <a:rPr lang="en-US" sz="2000" dirty="0" smtClean="0">
                  <a:solidFill>
                    <a:schemeClr val="bg1"/>
                  </a:solidFill>
                  <a:sym typeface="Symbol" pitchFamily="18" charset="2"/>
                </a:rPr>
                <a:t>diaphragm (iris)</a:t>
              </a:r>
              <a:endPara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577600" name="Rectangle 64"/>
            <p:cNvSpPr>
              <a:spLocks noChangeArrowheads="1"/>
            </p:cNvSpPr>
            <p:nvPr/>
          </p:nvSpPr>
          <p:spPr bwMode="auto">
            <a:xfrm>
              <a:off x="416" y="3328"/>
              <a:ext cx="1488" cy="144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7" name="Rectangle 61"/>
            <p:cNvSpPr>
              <a:spLocks noChangeArrowheads="1"/>
            </p:cNvSpPr>
            <p:nvPr/>
          </p:nvSpPr>
          <p:spPr bwMode="auto">
            <a:xfrm>
              <a:off x="416" y="2984"/>
              <a:ext cx="1496" cy="488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04" name="Line 68"/>
            <p:cNvSpPr>
              <a:spLocks noChangeShapeType="1"/>
            </p:cNvSpPr>
            <p:nvPr/>
          </p:nvSpPr>
          <p:spPr bwMode="auto">
            <a:xfrm>
              <a:off x="1965" y="3472"/>
              <a:ext cx="2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05" name="Text Box 69"/>
            <p:cNvSpPr txBox="1">
              <a:spLocks noChangeArrowheads="1"/>
            </p:cNvSpPr>
            <p:nvPr/>
          </p:nvSpPr>
          <p:spPr bwMode="auto">
            <a:xfrm>
              <a:off x="2334" y="3345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77606" name="Line 70"/>
            <p:cNvSpPr>
              <a:spLocks noChangeShapeType="1"/>
            </p:cNvSpPr>
            <p:nvPr/>
          </p:nvSpPr>
          <p:spPr bwMode="auto">
            <a:xfrm flipV="1">
              <a:off x="434" y="2704"/>
              <a:ext cx="0" cy="1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07" name="Text Box 71"/>
            <p:cNvSpPr txBox="1">
              <a:spLocks noChangeArrowheads="1"/>
            </p:cNvSpPr>
            <p:nvPr/>
          </p:nvSpPr>
          <p:spPr bwMode="auto">
            <a:xfrm>
              <a:off x="349" y="2447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577660" name="Group 124"/>
          <p:cNvGrpSpPr>
            <a:grpSpLocks/>
          </p:cNvGrpSpPr>
          <p:nvPr/>
        </p:nvGrpSpPr>
        <p:grpSpPr bwMode="auto">
          <a:xfrm>
            <a:off x="487367" y="1768478"/>
            <a:ext cx="3516313" cy="2151066"/>
            <a:chOff x="307" y="1114"/>
            <a:chExt cx="2215" cy="1355"/>
          </a:xfrm>
        </p:grpSpPr>
        <p:sp>
          <p:nvSpPr>
            <p:cNvPr id="577573" name="Text Box 37"/>
            <p:cNvSpPr txBox="1">
              <a:spLocks noChangeArrowheads="1"/>
            </p:cNvSpPr>
            <p:nvPr/>
          </p:nvSpPr>
          <p:spPr bwMode="auto">
            <a:xfrm>
              <a:off x="307" y="2217"/>
              <a:ext cx="178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sym typeface="Symbol" pitchFamily="18" charset="2"/>
                </a:rPr>
                <a:t>Inductive </a:t>
              </a:r>
              <a:r>
                <a:rPr lang="en-US" sz="2000" dirty="0" smtClean="0">
                  <a:solidFill>
                    <a:schemeClr val="bg1"/>
                  </a:solidFill>
                  <a:sym typeface="Symbol" pitchFamily="18" charset="2"/>
                </a:rPr>
                <a:t>post (narrow)</a:t>
              </a:r>
              <a:endPara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577596" name="Rectangle 60"/>
            <p:cNvSpPr>
              <a:spLocks noChangeArrowheads="1"/>
            </p:cNvSpPr>
            <p:nvPr/>
          </p:nvSpPr>
          <p:spPr bwMode="auto">
            <a:xfrm>
              <a:off x="1080" y="1664"/>
              <a:ext cx="160" cy="488"/>
            </a:xfrm>
            <a:prstGeom prst="rect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5" name="Rectangle 59"/>
            <p:cNvSpPr>
              <a:spLocks noChangeArrowheads="1"/>
            </p:cNvSpPr>
            <p:nvPr/>
          </p:nvSpPr>
          <p:spPr bwMode="auto">
            <a:xfrm>
              <a:off x="424" y="1664"/>
              <a:ext cx="1496" cy="488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02" name="Line 66"/>
            <p:cNvSpPr>
              <a:spLocks noChangeShapeType="1"/>
            </p:cNvSpPr>
            <p:nvPr/>
          </p:nvSpPr>
          <p:spPr bwMode="auto">
            <a:xfrm>
              <a:off x="1973" y="2136"/>
              <a:ext cx="2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03" name="Text Box 67"/>
            <p:cNvSpPr txBox="1">
              <a:spLocks noChangeArrowheads="1"/>
            </p:cNvSpPr>
            <p:nvPr/>
          </p:nvSpPr>
          <p:spPr bwMode="auto">
            <a:xfrm>
              <a:off x="2342" y="2016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77608" name="Line 72"/>
            <p:cNvSpPr>
              <a:spLocks noChangeShapeType="1"/>
            </p:cNvSpPr>
            <p:nvPr/>
          </p:nvSpPr>
          <p:spPr bwMode="auto">
            <a:xfrm flipV="1">
              <a:off x="443" y="1392"/>
              <a:ext cx="0" cy="1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09" name="Text Box 73"/>
            <p:cNvSpPr txBox="1">
              <a:spLocks noChangeArrowheads="1"/>
            </p:cNvSpPr>
            <p:nvPr/>
          </p:nvSpPr>
          <p:spPr bwMode="auto">
            <a:xfrm>
              <a:off x="354" y="1114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577662" name="Group 126"/>
          <p:cNvGrpSpPr>
            <a:grpSpLocks/>
          </p:cNvGrpSpPr>
          <p:nvPr/>
        </p:nvGrpSpPr>
        <p:grpSpPr bwMode="auto">
          <a:xfrm>
            <a:off x="4840288" y="2139950"/>
            <a:ext cx="3668713" cy="1527175"/>
            <a:chOff x="3049" y="1348"/>
            <a:chExt cx="2311" cy="962"/>
          </a:xfrm>
        </p:grpSpPr>
        <p:sp>
          <p:nvSpPr>
            <p:cNvPr id="577611" name="Text Box 75"/>
            <p:cNvSpPr txBox="1">
              <a:spLocks noChangeArrowheads="1"/>
            </p:cNvSpPr>
            <p:nvPr/>
          </p:nvSpPr>
          <p:spPr bwMode="auto">
            <a:xfrm>
              <a:off x="3201" y="1348"/>
              <a:ext cx="522" cy="26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chemeClr val="bg2"/>
                  </a:solidFill>
                  <a:sym typeface="Symbol" pitchFamily="18" charset="2"/>
                </a:rPr>
                <a:t>TEN</a:t>
              </a:r>
            </a:p>
          </p:txBody>
        </p:sp>
        <p:sp>
          <p:nvSpPr>
            <p:cNvPr id="577631" name="Text Box 95"/>
            <p:cNvSpPr txBox="1">
              <a:spLocks noChangeArrowheads="1"/>
            </p:cNvSpPr>
            <p:nvPr/>
          </p:nvSpPr>
          <p:spPr bwMode="auto">
            <a:xfrm>
              <a:off x="4795" y="1856"/>
              <a:ext cx="51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77632" name="Line 96"/>
            <p:cNvSpPr>
              <a:spLocks noChangeShapeType="1"/>
            </p:cNvSpPr>
            <p:nvPr/>
          </p:nvSpPr>
          <p:spPr bwMode="auto">
            <a:xfrm flipV="1">
              <a:off x="3091" y="1661"/>
              <a:ext cx="2203" cy="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33" name="Oval 97"/>
            <p:cNvSpPr>
              <a:spLocks noChangeArrowheads="1"/>
            </p:cNvSpPr>
            <p:nvPr/>
          </p:nvSpPr>
          <p:spPr bwMode="auto">
            <a:xfrm>
              <a:off x="3049" y="2256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34" name="Oval 98"/>
            <p:cNvSpPr>
              <a:spLocks noChangeArrowheads="1"/>
            </p:cNvSpPr>
            <p:nvPr/>
          </p:nvSpPr>
          <p:spPr bwMode="auto">
            <a:xfrm>
              <a:off x="3050" y="1634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35" name="Line 99"/>
            <p:cNvSpPr>
              <a:spLocks noChangeShapeType="1"/>
            </p:cNvSpPr>
            <p:nvPr/>
          </p:nvSpPr>
          <p:spPr bwMode="auto">
            <a:xfrm>
              <a:off x="3092" y="2284"/>
              <a:ext cx="2229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36" name="Oval 100"/>
            <p:cNvSpPr>
              <a:spLocks noChangeArrowheads="1"/>
            </p:cNvSpPr>
            <p:nvPr/>
          </p:nvSpPr>
          <p:spPr bwMode="auto">
            <a:xfrm>
              <a:off x="5320" y="2257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37" name="Oval 101"/>
            <p:cNvSpPr>
              <a:spLocks noChangeArrowheads="1"/>
            </p:cNvSpPr>
            <p:nvPr/>
          </p:nvSpPr>
          <p:spPr bwMode="auto">
            <a:xfrm>
              <a:off x="5295" y="1635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38" name="Text Box 102"/>
            <p:cNvSpPr txBox="1">
              <a:spLocks noChangeArrowheads="1"/>
            </p:cNvSpPr>
            <p:nvPr/>
          </p:nvSpPr>
          <p:spPr bwMode="auto">
            <a:xfrm>
              <a:off x="3340" y="1845"/>
              <a:ext cx="51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77639" name="Text Box 103"/>
            <p:cNvSpPr txBox="1">
              <a:spLocks noChangeArrowheads="1"/>
            </p:cNvSpPr>
            <p:nvPr/>
          </p:nvSpPr>
          <p:spPr bwMode="auto">
            <a:xfrm>
              <a:off x="4329" y="1842"/>
              <a:ext cx="34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577640" name="Freeform 104"/>
            <p:cNvSpPr>
              <a:spLocks/>
            </p:cNvSpPr>
            <p:nvPr/>
          </p:nvSpPr>
          <p:spPr bwMode="auto">
            <a:xfrm>
              <a:off x="4100" y="1658"/>
              <a:ext cx="177" cy="626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89" y="118"/>
                </a:cxn>
                <a:cxn ang="0">
                  <a:pos x="7" y="140"/>
                </a:cxn>
                <a:cxn ang="0">
                  <a:pos x="129" y="200"/>
                </a:cxn>
                <a:cxn ang="0">
                  <a:pos x="177" y="196"/>
                </a:cxn>
                <a:cxn ang="0">
                  <a:pos x="129" y="172"/>
                </a:cxn>
                <a:cxn ang="0">
                  <a:pos x="17" y="240"/>
                </a:cxn>
                <a:cxn ang="0">
                  <a:pos x="127" y="274"/>
                </a:cxn>
                <a:cxn ang="0">
                  <a:pos x="173" y="262"/>
                </a:cxn>
                <a:cxn ang="0">
                  <a:pos x="129" y="250"/>
                </a:cxn>
                <a:cxn ang="0">
                  <a:pos x="11" y="306"/>
                </a:cxn>
                <a:cxn ang="0">
                  <a:pos x="129" y="344"/>
                </a:cxn>
                <a:cxn ang="0">
                  <a:pos x="173" y="336"/>
                </a:cxn>
                <a:cxn ang="0">
                  <a:pos x="131" y="320"/>
                </a:cxn>
                <a:cxn ang="0">
                  <a:pos x="9" y="372"/>
                </a:cxn>
                <a:cxn ang="0">
                  <a:pos x="133" y="424"/>
                </a:cxn>
                <a:cxn ang="0">
                  <a:pos x="175" y="412"/>
                </a:cxn>
                <a:cxn ang="0">
                  <a:pos x="133" y="400"/>
                </a:cxn>
                <a:cxn ang="0">
                  <a:pos x="7" y="436"/>
                </a:cxn>
                <a:cxn ang="0">
                  <a:pos x="93" y="472"/>
                </a:cxn>
                <a:cxn ang="0">
                  <a:pos x="101" y="626"/>
                </a:cxn>
              </a:cxnLst>
              <a:rect l="0" t="0" r="r" b="b"/>
              <a:pathLst>
                <a:path w="177" h="626">
                  <a:moveTo>
                    <a:pt x="97" y="0"/>
                  </a:moveTo>
                  <a:cubicBezTo>
                    <a:pt x="96" y="19"/>
                    <a:pt x="104" y="95"/>
                    <a:pt x="89" y="118"/>
                  </a:cubicBezTo>
                  <a:cubicBezTo>
                    <a:pt x="74" y="141"/>
                    <a:pt x="0" y="126"/>
                    <a:pt x="7" y="140"/>
                  </a:cubicBezTo>
                  <a:cubicBezTo>
                    <a:pt x="14" y="154"/>
                    <a:pt x="101" y="191"/>
                    <a:pt x="129" y="200"/>
                  </a:cubicBezTo>
                  <a:cubicBezTo>
                    <a:pt x="157" y="209"/>
                    <a:pt x="177" y="201"/>
                    <a:pt x="177" y="196"/>
                  </a:cubicBezTo>
                  <a:cubicBezTo>
                    <a:pt x="177" y="191"/>
                    <a:pt x="156" y="165"/>
                    <a:pt x="129" y="172"/>
                  </a:cubicBezTo>
                  <a:cubicBezTo>
                    <a:pt x="102" y="179"/>
                    <a:pt x="17" y="223"/>
                    <a:pt x="17" y="240"/>
                  </a:cubicBezTo>
                  <a:cubicBezTo>
                    <a:pt x="17" y="257"/>
                    <a:pt x="101" y="270"/>
                    <a:pt x="127" y="274"/>
                  </a:cubicBezTo>
                  <a:cubicBezTo>
                    <a:pt x="153" y="278"/>
                    <a:pt x="173" y="266"/>
                    <a:pt x="173" y="262"/>
                  </a:cubicBezTo>
                  <a:cubicBezTo>
                    <a:pt x="173" y="258"/>
                    <a:pt x="156" y="243"/>
                    <a:pt x="129" y="250"/>
                  </a:cubicBezTo>
                  <a:cubicBezTo>
                    <a:pt x="102" y="257"/>
                    <a:pt x="11" y="290"/>
                    <a:pt x="11" y="306"/>
                  </a:cubicBezTo>
                  <a:cubicBezTo>
                    <a:pt x="11" y="322"/>
                    <a:pt x="102" y="339"/>
                    <a:pt x="129" y="344"/>
                  </a:cubicBezTo>
                  <a:cubicBezTo>
                    <a:pt x="156" y="349"/>
                    <a:pt x="173" y="340"/>
                    <a:pt x="173" y="336"/>
                  </a:cubicBezTo>
                  <a:cubicBezTo>
                    <a:pt x="173" y="332"/>
                    <a:pt x="158" y="314"/>
                    <a:pt x="131" y="320"/>
                  </a:cubicBezTo>
                  <a:cubicBezTo>
                    <a:pt x="104" y="326"/>
                    <a:pt x="9" y="355"/>
                    <a:pt x="9" y="372"/>
                  </a:cubicBezTo>
                  <a:cubicBezTo>
                    <a:pt x="9" y="389"/>
                    <a:pt x="105" y="417"/>
                    <a:pt x="133" y="424"/>
                  </a:cubicBezTo>
                  <a:cubicBezTo>
                    <a:pt x="161" y="431"/>
                    <a:pt x="175" y="416"/>
                    <a:pt x="175" y="412"/>
                  </a:cubicBezTo>
                  <a:cubicBezTo>
                    <a:pt x="175" y="408"/>
                    <a:pt x="161" y="396"/>
                    <a:pt x="133" y="400"/>
                  </a:cubicBezTo>
                  <a:cubicBezTo>
                    <a:pt x="105" y="404"/>
                    <a:pt x="14" y="424"/>
                    <a:pt x="7" y="436"/>
                  </a:cubicBezTo>
                  <a:cubicBezTo>
                    <a:pt x="0" y="448"/>
                    <a:pt x="77" y="441"/>
                    <a:pt x="93" y="472"/>
                  </a:cubicBezTo>
                  <a:cubicBezTo>
                    <a:pt x="109" y="503"/>
                    <a:pt x="99" y="594"/>
                    <a:pt x="101" y="62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77663" name="Group 127"/>
          <p:cNvGrpSpPr>
            <a:grpSpLocks/>
          </p:cNvGrpSpPr>
          <p:nvPr/>
        </p:nvGrpSpPr>
        <p:grpSpPr bwMode="auto">
          <a:xfrm>
            <a:off x="4813300" y="4273550"/>
            <a:ext cx="3683000" cy="1527175"/>
            <a:chOff x="3032" y="2692"/>
            <a:chExt cx="2320" cy="962"/>
          </a:xfrm>
        </p:grpSpPr>
        <p:sp>
          <p:nvSpPr>
            <p:cNvPr id="577643" name="Text Box 107"/>
            <p:cNvSpPr txBox="1">
              <a:spLocks noChangeArrowheads="1"/>
            </p:cNvSpPr>
            <p:nvPr/>
          </p:nvSpPr>
          <p:spPr bwMode="auto">
            <a:xfrm>
              <a:off x="3193" y="2692"/>
              <a:ext cx="522" cy="26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chemeClr val="bg2"/>
                  </a:solidFill>
                  <a:sym typeface="Symbol" pitchFamily="18" charset="2"/>
                </a:rPr>
                <a:t>TEN</a:t>
              </a:r>
            </a:p>
          </p:txBody>
        </p:sp>
        <p:sp>
          <p:nvSpPr>
            <p:cNvPr id="577645" name="Text Box 109"/>
            <p:cNvSpPr txBox="1">
              <a:spLocks noChangeArrowheads="1"/>
            </p:cNvSpPr>
            <p:nvPr/>
          </p:nvSpPr>
          <p:spPr bwMode="auto">
            <a:xfrm>
              <a:off x="4787" y="3200"/>
              <a:ext cx="51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77646" name="Line 110"/>
            <p:cNvSpPr>
              <a:spLocks noChangeShapeType="1"/>
            </p:cNvSpPr>
            <p:nvPr/>
          </p:nvSpPr>
          <p:spPr bwMode="auto">
            <a:xfrm>
              <a:off x="3083" y="3008"/>
              <a:ext cx="2210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47" name="Oval 111"/>
            <p:cNvSpPr>
              <a:spLocks noChangeArrowheads="1"/>
            </p:cNvSpPr>
            <p:nvPr/>
          </p:nvSpPr>
          <p:spPr bwMode="auto">
            <a:xfrm>
              <a:off x="3034" y="3600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48" name="Oval 112"/>
            <p:cNvSpPr>
              <a:spLocks noChangeArrowheads="1"/>
            </p:cNvSpPr>
            <p:nvPr/>
          </p:nvSpPr>
          <p:spPr bwMode="auto">
            <a:xfrm>
              <a:off x="3032" y="2978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49" name="Line 113"/>
            <p:cNvSpPr>
              <a:spLocks noChangeShapeType="1"/>
            </p:cNvSpPr>
            <p:nvPr/>
          </p:nvSpPr>
          <p:spPr bwMode="auto">
            <a:xfrm>
              <a:off x="3084" y="3628"/>
              <a:ext cx="2229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50" name="Oval 114"/>
            <p:cNvSpPr>
              <a:spLocks noChangeArrowheads="1"/>
            </p:cNvSpPr>
            <p:nvPr/>
          </p:nvSpPr>
          <p:spPr bwMode="auto">
            <a:xfrm>
              <a:off x="5312" y="3601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51" name="Oval 115"/>
            <p:cNvSpPr>
              <a:spLocks noChangeArrowheads="1"/>
            </p:cNvSpPr>
            <p:nvPr/>
          </p:nvSpPr>
          <p:spPr bwMode="auto">
            <a:xfrm>
              <a:off x="5292" y="2979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652" name="Text Box 116"/>
            <p:cNvSpPr txBox="1">
              <a:spLocks noChangeArrowheads="1"/>
            </p:cNvSpPr>
            <p:nvPr/>
          </p:nvSpPr>
          <p:spPr bwMode="auto">
            <a:xfrm>
              <a:off x="3332" y="3189"/>
              <a:ext cx="51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77653" name="Text Box 117"/>
            <p:cNvSpPr txBox="1">
              <a:spLocks noChangeArrowheads="1"/>
            </p:cNvSpPr>
            <p:nvPr/>
          </p:nvSpPr>
          <p:spPr bwMode="auto">
            <a:xfrm>
              <a:off x="4369" y="3186"/>
              <a:ext cx="34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77655" name="Line 119"/>
            <p:cNvSpPr>
              <a:spLocks noChangeShapeType="1"/>
            </p:cNvSpPr>
            <p:nvPr/>
          </p:nvSpPr>
          <p:spPr bwMode="auto">
            <a:xfrm>
              <a:off x="4216" y="3016"/>
              <a:ext cx="0" cy="2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56" name="Line 120"/>
            <p:cNvSpPr>
              <a:spLocks noChangeShapeType="1"/>
            </p:cNvSpPr>
            <p:nvPr/>
          </p:nvSpPr>
          <p:spPr bwMode="auto">
            <a:xfrm>
              <a:off x="4216" y="3368"/>
              <a:ext cx="0" cy="2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57" name="Line 121"/>
            <p:cNvSpPr>
              <a:spLocks noChangeShapeType="1"/>
            </p:cNvSpPr>
            <p:nvPr/>
          </p:nvSpPr>
          <p:spPr bwMode="auto">
            <a:xfrm>
              <a:off x="4104" y="3280"/>
              <a:ext cx="21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7658" name="Line 122"/>
            <p:cNvSpPr>
              <a:spLocks noChangeShapeType="1"/>
            </p:cNvSpPr>
            <p:nvPr/>
          </p:nvSpPr>
          <p:spPr bwMode="auto">
            <a:xfrm>
              <a:off x="4104" y="3368"/>
              <a:ext cx="21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577664" name="Object 128"/>
          <p:cNvGraphicFramePr>
            <a:graphicFrameLocks noChangeAspect="1"/>
          </p:cNvGraphicFramePr>
          <p:nvPr/>
        </p:nvGraphicFramePr>
        <p:xfrm>
          <a:off x="7204075" y="1433513"/>
          <a:ext cx="1177925" cy="727075"/>
        </p:xfrm>
        <a:graphic>
          <a:graphicData uri="http://schemas.openxmlformats.org/presentationml/2006/ole">
            <p:oleObj spid="_x0000_s577664" name="Equation" r:id="rId4" imgW="698400" imgH="431640" progId="Equation.DSMT4">
              <p:embed/>
            </p:oleObj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068780" y="0"/>
            <a:ext cx="698269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Matching 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(cont.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2647132" y="1452748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 view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14401" y="901531"/>
            <a:ext cx="7497284" cy="33855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Note: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Planar discontinuities are modeled as purely </a:t>
            </a:r>
            <a:r>
              <a:rPr kumimoji="0" lang="en-US" sz="16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shunt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elements.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51863" y="6037612"/>
            <a:ext cx="608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equivalent circuit gives us the correct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reflection and transmission for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dominant TE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mode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930248" y="1757613"/>
            <a:ext cx="7421563" cy="4141787"/>
            <a:chOff x="930248" y="1852613"/>
            <a:chExt cx="7421563" cy="4141787"/>
          </a:xfrm>
        </p:grpSpPr>
        <p:sp>
          <p:nvSpPr>
            <p:cNvPr id="130" name="AutoShape 77"/>
            <p:cNvSpPr>
              <a:spLocks noChangeAspect="1" noChangeArrowheads="1" noTextEdit="1"/>
            </p:cNvSpPr>
            <p:nvPr/>
          </p:nvSpPr>
          <p:spPr bwMode="auto">
            <a:xfrm>
              <a:off x="930248" y="1852613"/>
              <a:ext cx="7421563" cy="414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31" name="Group 78"/>
            <p:cNvGrpSpPr/>
            <p:nvPr/>
          </p:nvGrpSpPr>
          <p:grpSpPr>
            <a:xfrm>
              <a:off x="1304898" y="4872038"/>
              <a:ext cx="1511300" cy="755650"/>
              <a:chOff x="1304898" y="4872038"/>
              <a:chExt cx="1511300" cy="755650"/>
            </a:xfrm>
          </p:grpSpPr>
          <p:sp>
            <p:nvSpPr>
              <p:cNvPr id="197" name="Rectangle 83"/>
              <p:cNvSpPr>
                <a:spLocks noChangeArrowheads="1"/>
              </p:cNvSpPr>
              <p:nvPr/>
            </p:nvSpPr>
            <p:spPr bwMode="auto">
              <a:xfrm>
                <a:off x="1304898" y="4872038"/>
                <a:ext cx="1511300" cy="755650"/>
              </a:xfrm>
              <a:prstGeom prst="rect">
                <a:avLst/>
              </a:prstGeom>
              <a:solidFill>
                <a:srgbClr val="FFC000"/>
              </a:solidFill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8" name="Rectangle 84"/>
              <p:cNvSpPr>
                <a:spLocks noChangeArrowheads="1"/>
              </p:cNvSpPr>
              <p:nvPr/>
            </p:nvSpPr>
            <p:spPr bwMode="auto">
              <a:xfrm>
                <a:off x="1304898" y="4872038"/>
                <a:ext cx="1511300" cy="755650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9" name="Rectangle 91"/>
              <p:cNvSpPr>
                <a:spLocks noChangeArrowheads="1"/>
              </p:cNvSpPr>
              <p:nvPr/>
            </p:nvSpPr>
            <p:spPr bwMode="auto">
              <a:xfrm>
                <a:off x="1589061" y="5060950"/>
                <a:ext cx="942975" cy="377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0" name="Rectangle 92"/>
              <p:cNvSpPr>
                <a:spLocks noChangeArrowheads="1"/>
              </p:cNvSpPr>
              <p:nvPr/>
            </p:nvSpPr>
            <p:spPr bwMode="auto">
              <a:xfrm>
                <a:off x="1589061" y="5060950"/>
                <a:ext cx="942975" cy="377825"/>
              </a:xfrm>
              <a:prstGeom prst="rect">
                <a:avLst/>
              </a:prstGeom>
              <a:noFill/>
              <a:ln w="15875" cap="rnd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2" name="Group 79"/>
            <p:cNvGrpSpPr/>
            <p:nvPr/>
          </p:nvGrpSpPr>
          <p:grpSpPr>
            <a:xfrm>
              <a:off x="3779811" y="4872038"/>
              <a:ext cx="1509713" cy="755650"/>
              <a:chOff x="3779811" y="4872038"/>
              <a:chExt cx="1509713" cy="755650"/>
            </a:xfrm>
          </p:grpSpPr>
          <p:sp>
            <p:nvSpPr>
              <p:cNvPr id="193" name="Rectangle 81"/>
              <p:cNvSpPr>
                <a:spLocks noChangeArrowheads="1"/>
              </p:cNvSpPr>
              <p:nvPr/>
            </p:nvSpPr>
            <p:spPr bwMode="auto">
              <a:xfrm>
                <a:off x="3779811" y="4872038"/>
                <a:ext cx="1509713" cy="75565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4" name="Rectangle 82"/>
              <p:cNvSpPr>
                <a:spLocks noChangeArrowheads="1"/>
              </p:cNvSpPr>
              <p:nvPr/>
            </p:nvSpPr>
            <p:spPr bwMode="auto">
              <a:xfrm>
                <a:off x="3779811" y="4872038"/>
                <a:ext cx="1509713" cy="755650"/>
              </a:xfrm>
              <a:prstGeom prst="rect">
                <a:avLst/>
              </a:prstGeom>
              <a:noFill/>
              <a:ln w="381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Oval 93"/>
              <p:cNvSpPr>
                <a:spLocks noChangeArrowheads="1"/>
              </p:cNvSpPr>
              <p:nvPr/>
            </p:nvSpPr>
            <p:spPr bwMode="auto">
              <a:xfrm>
                <a:off x="4344961" y="5060950"/>
                <a:ext cx="358775" cy="35877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Oval 94"/>
              <p:cNvSpPr>
                <a:spLocks noChangeArrowheads="1"/>
              </p:cNvSpPr>
              <p:nvPr/>
            </p:nvSpPr>
            <p:spPr bwMode="auto">
              <a:xfrm>
                <a:off x="4344961" y="5060950"/>
                <a:ext cx="358775" cy="358775"/>
              </a:xfrm>
              <a:prstGeom prst="ellipse">
                <a:avLst/>
              </a:prstGeom>
              <a:noFill/>
              <a:ln w="15875" cap="rnd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33" name="Rectangle 95"/>
            <p:cNvSpPr>
              <a:spLocks noChangeArrowheads="1"/>
            </p:cNvSpPr>
            <p:nvPr/>
          </p:nvSpPr>
          <p:spPr bwMode="auto">
            <a:xfrm>
              <a:off x="5349848" y="2821896"/>
              <a:ext cx="14250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Inductive iris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134" name="Rectangle 96"/>
            <p:cNvSpPr>
              <a:spLocks noChangeArrowheads="1"/>
            </p:cNvSpPr>
            <p:nvPr/>
          </p:nvSpPr>
          <p:spPr bwMode="auto">
            <a:xfrm>
              <a:off x="5302223" y="4237719"/>
              <a:ext cx="1521250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Capacitive iris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135" name="Rectangle 97"/>
            <p:cNvSpPr>
              <a:spLocks noChangeArrowheads="1"/>
            </p:cNvSpPr>
            <p:nvPr/>
          </p:nvSpPr>
          <p:spPr bwMode="auto">
            <a:xfrm>
              <a:off x="5359373" y="5693683"/>
              <a:ext cx="142667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Resonant iris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136" name="Rectangle 98"/>
            <p:cNvSpPr>
              <a:spLocks noChangeArrowheads="1"/>
            </p:cNvSpPr>
            <p:nvPr/>
          </p:nvSpPr>
          <p:spPr bwMode="auto">
            <a:xfrm>
              <a:off x="5861023" y="1952625"/>
              <a:ext cx="444500" cy="404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cs typeface="Arial" pitchFamily="34" charset="0"/>
                </a:rPr>
                <a:t>Þ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99"/>
            <p:cNvSpPr>
              <a:spLocks noChangeArrowheads="1"/>
            </p:cNvSpPr>
            <p:nvPr/>
          </p:nvSpPr>
          <p:spPr bwMode="auto">
            <a:xfrm>
              <a:off x="5861023" y="3384550"/>
              <a:ext cx="419100" cy="38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cs typeface="Arial" pitchFamily="34" charset="0"/>
                </a:rPr>
                <a:t>Þ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00"/>
            <p:cNvSpPr>
              <a:spLocks noChangeArrowheads="1"/>
            </p:cNvSpPr>
            <p:nvPr/>
          </p:nvSpPr>
          <p:spPr bwMode="auto">
            <a:xfrm>
              <a:off x="5861023" y="4857750"/>
              <a:ext cx="419100" cy="382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cs typeface="Arial" pitchFamily="34" charset="0"/>
                </a:rPr>
                <a:t>Þ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101"/>
            <p:cNvSpPr>
              <a:spLocks noChangeShapeType="1"/>
            </p:cNvSpPr>
            <p:nvPr/>
          </p:nvSpPr>
          <p:spPr bwMode="auto">
            <a:xfrm>
              <a:off x="6703986" y="2038350"/>
              <a:ext cx="1511300" cy="15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Freeform 102"/>
            <p:cNvSpPr>
              <a:spLocks/>
            </p:cNvSpPr>
            <p:nvPr/>
          </p:nvSpPr>
          <p:spPr bwMode="auto">
            <a:xfrm>
              <a:off x="6665886" y="2000250"/>
              <a:ext cx="77788" cy="77787"/>
            </a:xfrm>
            <a:custGeom>
              <a:avLst/>
              <a:gdLst/>
              <a:ahLst/>
              <a:cxnLst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</a:cxnLst>
              <a:rect l="0" t="0" r="r" b="b"/>
              <a:pathLst>
                <a:path w="158" h="158">
                  <a:moveTo>
                    <a:pt x="158" y="79"/>
                  </a:move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Freeform 103"/>
            <p:cNvSpPr>
              <a:spLocks/>
            </p:cNvSpPr>
            <p:nvPr/>
          </p:nvSpPr>
          <p:spPr bwMode="auto">
            <a:xfrm>
              <a:off x="8175598" y="2000250"/>
              <a:ext cx="77788" cy="77787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</a:cxnLst>
              <a:rect l="0" t="0" r="r" b="b"/>
              <a:pathLst>
                <a:path w="158" h="158">
                  <a:moveTo>
                    <a:pt x="0" y="79"/>
                  </a:move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79"/>
                    <a:pt x="158" y="79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Line 104"/>
            <p:cNvSpPr>
              <a:spLocks noChangeShapeType="1"/>
            </p:cNvSpPr>
            <p:nvPr/>
          </p:nvSpPr>
          <p:spPr bwMode="auto">
            <a:xfrm>
              <a:off x="6703986" y="2794000"/>
              <a:ext cx="1511300" cy="15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105"/>
            <p:cNvSpPr>
              <a:spLocks/>
            </p:cNvSpPr>
            <p:nvPr/>
          </p:nvSpPr>
          <p:spPr bwMode="auto">
            <a:xfrm>
              <a:off x="6665886" y="2755900"/>
              <a:ext cx="77788" cy="77787"/>
            </a:xfrm>
            <a:custGeom>
              <a:avLst/>
              <a:gdLst/>
              <a:ahLst/>
              <a:cxnLst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</a:cxnLst>
              <a:rect l="0" t="0" r="r" b="b"/>
              <a:pathLst>
                <a:path w="158" h="158">
                  <a:moveTo>
                    <a:pt x="158" y="79"/>
                  </a:move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Freeform 106"/>
            <p:cNvSpPr>
              <a:spLocks/>
            </p:cNvSpPr>
            <p:nvPr/>
          </p:nvSpPr>
          <p:spPr bwMode="auto">
            <a:xfrm>
              <a:off x="8175598" y="2755900"/>
              <a:ext cx="77788" cy="77787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</a:cxnLst>
              <a:rect l="0" t="0" r="r" b="b"/>
              <a:pathLst>
                <a:path w="158" h="158">
                  <a:moveTo>
                    <a:pt x="0" y="79"/>
                  </a:move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79"/>
                    <a:pt x="158" y="79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>
              <a:off x="7459636" y="2149475"/>
              <a:ext cx="60325" cy="4730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7" y="36"/>
                </a:cxn>
                <a:cxn ang="0">
                  <a:pos x="3" y="75"/>
                </a:cxn>
                <a:cxn ang="0">
                  <a:pos x="0" y="75"/>
                </a:cxn>
                <a:cxn ang="0">
                  <a:pos x="37" y="111"/>
                </a:cxn>
                <a:cxn ang="0">
                  <a:pos x="3" y="149"/>
                </a:cxn>
                <a:cxn ang="0">
                  <a:pos x="0" y="149"/>
                </a:cxn>
                <a:cxn ang="0">
                  <a:pos x="37" y="185"/>
                </a:cxn>
                <a:cxn ang="0">
                  <a:pos x="3" y="224"/>
                </a:cxn>
                <a:cxn ang="0">
                  <a:pos x="0" y="224"/>
                </a:cxn>
                <a:cxn ang="0">
                  <a:pos x="37" y="259"/>
                </a:cxn>
                <a:cxn ang="0">
                  <a:pos x="3" y="298"/>
                </a:cxn>
                <a:cxn ang="0">
                  <a:pos x="0" y="298"/>
                </a:cxn>
              </a:cxnLst>
              <a:rect l="0" t="0" r="r" b="b"/>
              <a:pathLst>
                <a:path w="38" h="298">
                  <a:moveTo>
                    <a:pt x="0" y="1"/>
                  </a:moveTo>
                  <a:cubicBezTo>
                    <a:pt x="20" y="0"/>
                    <a:pt x="36" y="16"/>
                    <a:pt x="37" y="36"/>
                  </a:cubicBezTo>
                  <a:cubicBezTo>
                    <a:pt x="38" y="57"/>
                    <a:pt x="23" y="74"/>
                    <a:pt x="3" y="75"/>
                  </a:cubicBezTo>
                  <a:cubicBezTo>
                    <a:pt x="2" y="75"/>
                    <a:pt x="1" y="75"/>
                    <a:pt x="0" y="75"/>
                  </a:cubicBezTo>
                  <a:cubicBezTo>
                    <a:pt x="20" y="74"/>
                    <a:pt x="36" y="90"/>
                    <a:pt x="37" y="111"/>
                  </a:cubicBezTo>
                  <a:cubicBezTo>
                    <a:pt x="38" y="132"/>
                    <a:pt x="23" y="149"/>
                    <a:pt x="3" y="149"/>
                  </a:cubicBezTo>
                  <a:cubicBezTo>
                    <a:pt x="2" y="149"/>
                    <a:pt x="1" y="149"/>
                    <a:pt x="0" y="149"/>
                  </a:cubicBezTo>
                  <a:cubicBezTo>
                    <a:pt x="20" y="149"/>
                    <a:pt x="36" y="165"/>
                    <a:pt x="37" y="185"/>
                  </a:cubicBezTo>
                  <a:cubicBezTo>
                    <a:pt x="38" y="206"/>
                    <a:pt x="23" y="223"/>
                    <a:pt x="3" y="224"/>
                  </a:cubicBezTo>
                  <a:cubicBezTo>
                    <a:pt x="2" y="224"/>
                    <a:pt x="1" y="224"/>
                    <a:pt x="0" y="224"/>
                  </a:cubicBezTo>
                  <a:cubicBezTo>
                    <a:pt x="20" y="223"/>
                    <a:pt x="36" y="239"/>
                    <a:pt x="37" y="259"/>
                  </a:cubicBezTo>
                  <a:cubicBezTo>
                    <a:pt x="38" y="280"/>
                    <a:pt x="23" y="298"/>
                    <a:pt x="3" y="298"/>
                  </a:cubicBezTo>
                  <a:cubicBezTo>
                    <a:pt x="2" y="298"/>
                    <a:pt x="1" y="298"/>
                    <a:pt x="0" y="298"/>
                  </a:cubicBez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108"/>
            <p:cNvSpPr>
              <a:spLocks noChangeShapeType="1"/>
            </p:cNvSpPr>
            <p:nvPr/>
          </p:nvSpPr>
          <p:spPr bwMode="auto">
            <a:xfrm>
              <a:off x="7459636" y="2038350"/>
              <a:ext cx="1588" cy="11271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Line 109"/>
            <p:cNvSpPr>
              <a:spLocks noChangeShapeType="1"/>
            </p:cNvSpPr>
            <p:nvPr/>
          </p:nvSpPr>
          <p:spPr bwMode="auto">
            <a:xfrm flipV="1">
              <a:off x="7459636" y="2622550"/>
              <a:ext cx="1588" cy="171450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Line 110"/>
            <p:cNvSpPr>
              <a:spLocks noChangeShapeType="1"/>
            </p:cNvSpPr>
            <p:nvPr/>
          </p:nvSpPr>
          <p:spPr bwMode="auto">
            <a:xfrm>
              <a:off x="6703986" y="3360738"/>
              <a:ext cx="1511300" cy="15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Freeform 111"/>
            <p:cNvSpPr>
              <a:spLocks/>
            </p:cNvSpPr>
            <p:nvPr/>
          </p:nvSpPr>
          <p:spPr bwMode="auto">
            <a:xfrm>
              <a:off x="6665886" y="3322638"/>
              <a:ext cx="77788" cy="77787"/>
            </a:xfrm>
            <a:custGeom>
              <a:avLst/>
              <a:gdLst/>
              <a:ahLst/>
              <a:cxnLst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</a:cxnLst>
              <a:rect l="0" t="0" r="r" b="b"/>
              <a:pathLst>
                <a:path w="158" h="158">
                  <a:moveTo>
                    <a:pt x="158" y="79"/>
                  </a:move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Freeform 112"/>
            <p:cNvSpPr>
              <a:spLocks/>
            </p:cNvSpPr>
            <p:nvPr/>
          </p:nvSpPr>
          <p:spPr bwMode="auto">
            <a:xfrm>
              <a:off x="8175598" y="3322638"/>
              <a:ext cx="77788" cy="77787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</a:cxnLst>
              <a:rect l="0" t="0" r="r" b="b"/>
              <a:pathLst>
                <a:path w="158" h="158">
                  <a:moveTo>
                    <a:pt x="0" y="79"/>
                  </a:move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79"/>
                    <a:pt x="158" y="79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Line 113"/>
            <p:cNvSpPr>
              <a:spLocks noChangeShapeType="1"/>
            </p:cNvSpPr>
            <p:nvPr/>
          </p:nvSpPr>
          <p:spPr bwMode="auto">
            <a:xfrm>
              <a:off x="6703986" y="4116388"/>
              <a:ext cx="1511300" cy="15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Freeform 114"/>
            <p:cNvSpPr>
              <a:spLocks/>
            </p:cNvSpPr>
            <p:nvPr/>
          </p:nvSpPr>
          <p:spPr bwMode="auto">
            <a:xfrm>
              <a:off x="6665886" y="4078288"/>
              <a:ext cx="77788" cy="77787"/>
            </a:xfrm>
            <a:custGeom>
              <a:avLst/>
              <a:gdLst/>
              <a:ahLst/>
              <a:cxnLst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</a:cxnLst>
              <a:rect l="0" t="0" r="r" b="b"/>
              <a:pathLst>
                <a:path w="158" h="158">
                  <a:moveTo>
                    <a:pt x="158" y="79"/>
                  </a:move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Freeform 115"/>
            <p:cNvSpPr>
              <a:spLocks/>
            </p:cNvSpPr>
            <p:nvPr/>
          </p:nvSpPr>
          <p:spPr bwMode="auto">
            <a:xfrm>
              <a:off x="8175598" y="4078288"/>
              <a:ext cx="77788" cy="77787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</a:cxnLst>
              <a:rect l="0" t="0" r="r" b="b"/>
              <a:pathLst>
                <a:path w="158" h="158">
                  <a:moveTo>
                    <a:pt x="0" y="79"/>
                  </a:move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79"/>
                    <a:pt x="158" y="79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Line 116"/>
            <p:cNvSpPr>
              <a:spLocks noChangeShapeType="1"/>
            </p:cNvSpPr>
            <p:nvPr/>
          </p:nvSpPr>
          <p:spPr bwMode="auto">
            <a:xfrm>
              <a:off x="7459636" y="3360738"/>
              <a:ext cx="1588" cy="11271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Line 117"/>
            <p:cNvSpPr>
              <a:spLocks noChangeShapeType="1"/>
            </p:cNvSpPr>
            <p:nvPr/>
          </p:nvSpPr>
          <p:spPr bwMode="auto">
            <a:xfrm flipV="1">
              <a:off x="7459636" y="3944938"/>
              <a:ext cx="1588" cy="171450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Freeform 118"/>
            <p:cNvSpPr>
              <a:spLocks noEditPoints="1"/>
            </p:cNvSpPr>
            <p:nvPr/>
          </p:nvSpPr>
          <p:spPr bwMode="auto">
            <a:xfrm>
              <a:off x="7342161" y="3649663"/>
              <a:ext cx="234950" cy="58737"/>
            </a:xfrm>
            <a:custGeom>
              <a:avLst/>
              <a:gdLst/>
              <a:ahLst/>
              <a:cxnLst>
                <a:cxn ang="0">
                  <a:pos x="148" y="37"/>
                </a:cxn>
                <a:cxn ang="0">
                  <a:pos x="0" y="37"/>
                </a:cxn>
                <a:cxn ang="0">
                  <a:pos x="148" y="0"/>
                </a:cxn>
                <a:cxn ang="0">
                  <a:pos x="0" y="0"/>
                </a:cxn>
              </a:cxnLst>
              <a:rect l="0" t="0" r="r" b="b"/>
              <a:pathLst>
                <a:path w="148" h="37">
                  <a:moveTo>
                    <a:pt x="148" y="37"/>
                  </a:moveTo>
                  <a:lnTo>
                    <a:pt x="0" y="37"/>
                  </a:lnTo>
                  <a:moveTo>
                    <a:pt x="148" y="0"/>
                  </a:move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119"/>
            <p:cNvSpPr>
              <a:spLocks noEditPoints="1"/>
            </p:cNvSpPr>
            <p:nvPr/>
          </p:nvSpPr>
          <p:spPr bwMode="auto">
            <a:xfrm>
              <a:off x="7459636" y="3473450"/>
              <a:ext cx="1588" cy="471487"/>
            </a:xfrm>
            <a:custGeom>
              <a:avLst/>
              <a:gdLst/>
              <a:ahLst/>
              <a:cxnLst>
                <a:cxn ang="0">
                  <a:pos x="0" y="297"/>
                </a:cxn>
                <a:cxn ang="0">
                  <a:pos x="0" y="148"/>
                </a:cxn>
                <a:cxn ang="0">
                  <a:pos x="0" y="111"/>
                </a:cxn>
                <a:cxn ang="0">
                  <a:pos x="0" y="0"/>
                </a:cxn>
              </a:cxnLst>
              <a:rect l="0" t="0" r="r" b="b"/>
              <a:pathLst>
                <a:path h="297">
                  <a:moveTo>
                    <a:pt x="0" y="297"/>
                  </a:moveTo>
                  <a:lnTo>
                    <a:pt x="0" y="148"/>
                  </a:lnTo>
                  <a:moveTo>
                    <a:pt x="0" y="111"/>
                  </a:move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Line 120"/>
            <p:cNvSpPr>
              <a:spLocks noChangeShapeType="1"/>
            </p:cNvSpPr>
            <p:nvPr/>
          </p:nvSpPr>
          <p:spPr bwMode="auto">
            <a:xfrm>
              <a:off x="6799236" y="4872038"/>
              <a:ext cx="1509713" cy="15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Freeform 121"/>
            <p:cNvSpPr>
              <a:spLocks/>
            </p:cNvSpPr>
            <p:nvPr/>
          </p:nvSpPr>
          <p:spPr bwMode="auto">
            <a:xfrm>
              <a:off x="6761136" y="4833938"/>
              <a:ext cx="76200" cy="77787"/>
            </a:xfrm>
            <a:custGeom>
              <a:avLst/>
              <a:gdLst/>
              <a:ahLst/>
              <a:cxnLst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</a:cxnLst>
              <a:rect l="0" t="0" r="r" b="b"/>
              <a:pathLst>
                <a:path w="158" h="158">
                  <a:moveTo>
                    <a:pt x="158" y="79"/>
                  </a:move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122"/>
            <p:cNvSpPr>
              <a:spLocks/>
            </p:cNvSpPr>
            <p:nvPr/>
          </p:nvSpPr>
          <p:spPr bwMode="auto">
            <a:xfrm>
              <a:off x="8270848" y="4833938"/>
              <a:ext cx="77788" cy="77787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</a:cxnLst>
              <a:rect l="0" t="0" r="r" b="b"/>
              <a:pathLst>
                <a:path w="158" h="158">
                  <a:moveTo>
                    <a:pt x="0" y="79"/>
                  </a:move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79"/>
                    <a:pt x="158" y="79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123"/>
            <p:cNvSpPr>
              <a:spLocks noChangeShapeType="1"/>
            </p:cNvSpPr>
            <p:nvPr/>
          </p:nvSpPr>
          <p:spPr bwMode="auto">
            <a:xfrm>
              <a:off x="6799236" y="5627688"/>
              <a:ext cx="1509713" cy="15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Freeform 124"/>
            <p:cNvSpPr>
              <a:spLocks/>
            </p:cNvSpPr>
            <p:nvPr/>
          </p:nvSpPr>
          <p:spPr bwMode="auto">
            <a:xfrm>
              <a:off x="6761136" y="5589588"/>
              <a:ext cx="76200" cy="77787"/>
            </a:xfrm>
            <a:custGeom>
              <a:avLst/>
              <a:gdLst/>
              <a:ahLst/>
              <a:cxnLst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</a:cxnLst>
              <a:rect l="0" t="0" r="r" b="b"/>
              <a:pathLst>
                <a:path w="158" h="158">
                  <a:moveTo>
                    <a:pt x="158" y="79"/>
                  </a:move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125"/>
            <p:cNvSpPr>
              <a:spLocks/>
            </p:cNvSpPr>
            <p:nvPr/>
          </p:nvSpPr>
          <p:spPr bwMode="auto">
            <a:xfrm>
              <a:off x="8270848" y="5589588"/>
              <a:ext cx="77788" cy="77787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79" y="158"/>
                </a:cxn>
                <a:cxn ang="0">
                  <a:pos x="158" y="79"/>
                </a:cxn>
                <a:cxn ang="0">
                  <a:pos x="158" y="79"/>
                </a:cxn>
                <a:cxn ang="0">
                  <a:pos x="79" y="0"/>
                </a:cxn>
                <a:cxn ang="0">
                  <a:pos x="0" y="79"/>
                </a:cxn>
              </a:cxnLst>
              <a:rect l="0" t="0" r="r" b="b"/>
              <a:pathLst>
                <a:path w="158" h="158">
                  <a:moveTo>
                    <a:pt x="0" y="79"/>
                  </a:move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79"/>
                    <a:pt x="158" y="79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Freeform 126"/>
            <p:cNvSpPr>
              <a:spLocks/>
            </p:cNvSpPr>
            <p:nvPr/>
          </p:nvSpPr>
          <p:spPr bwMode="auto">
            <a:xfrm>
              <a:off x="7837461" y="4983163"/>
              <a:ext cx="60325" cy="47307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7" y="36"/>
                </a:cxn>
                <a:cxn ang="0">
                  <a:pos x="3" y="75"/>
                </a:cxn>
                <a:cxn ang="0">
                  <a:pos x="0" y="75"/>
                </a:cxn>
                <a:cxn ang="0">
                  <a:pos x="37" y="111"/>
                </a:cxn>
                <a:cxn ang="0">
                  <a:pos x="3" y="149"/>
                </a:cxn>
                <a:cxn ang="0">
                  <a:pos x="0" y="149"/>
                </a:cxn>
                <a:cxn ang="0">
                  <a:pos x="37" y="185"/>
                </a:cxn>
                <a:cxn ang="0">
                  <a:pos x="3" y="224"/>
                </a:cxn>
                <a:cxn ang="0">
                  <a:pos x="0" y="224"/>
                </a:cxn>
                <a:cxn ang="0">
                  <a:pos x="37" y="259"/>
                </a:cxn>
                <a:cxn ang="0">
                  <a:pos x="3" y="298"/>
                </a:cxn>
                <a:cxn ang="0">
                  <a:pos x="0" y="298"/>
                </a:cxn>
              </a:cxnLst>
              <a:rect l="0" t="0" r="r" b="b"/>
              <a:pathLst>
                <a:path w="38" h="298">
                  <a:moveTo>
                    <a:pt x="0" y="1"/>
                  </a:moveTo>
                  <a:cubicBezTo>
                    <a:pt x="20" y="0"/>
                    <a:pt x="36" y="16"/>
                    <a:pt x="37" y="36"/>
                  </a:cubicBezTo>
                  <a:cubicBezTo>
                    <a:pt x="38" y="57"/>
                    <a:pt x="22" y="74"/>
                    <a:pt x="3" y="75"/>
                  </a:cubicBezTo>
                  <a:cubicBezTo>
                    <a:pt x="2" y="75"/>
                    <a:pt x="1" y="75"/>
                    <a:pt x="0" y="75"/>
                  </a:cubicBezTo>
                  <a:cubicBezTo>
                    <a:pt x="20" y="74"/>
                    <a:pt x="36" y="90"/>
                    <a:pt x="37" y="111"/>
                  </a:cubicBezTo>
                  <a:cubicBezTo>
                    <a:pt x="38" y="131"/>
                    <a:pt x="22" y="149"/>
                    <a:pt x="3" y="149"/>
                  </a:cubicBezTo>
                  <a:cubicBezTo>
                    <a:pt x="2" y="149"/>
                    <a:pt x="1" y="149"/>
                    <a:pt x="0" y="149"/>
                  </a:cubicBezTo>
                  <a:cubicBezTo>
                    <a:pt x="20" y="149"/>
                    <a:pt x="36" y="165"/>
                    <a:pt x="37" y="185"/>
                  </a:cubicBezTo>
                  <a:cubicBezTo>
                    <a:pt x="38" y="206"/>
                    <a:pt x="22" y="223"/>
                    <a:pt x="3" y="224"/>
                  </a:cubicBezTo>
                  <a:cubicBezTo>
                    <a:pt x="2" y="224"/>
                    <a:pt x="1" y="224"/>
                    <a:pt x="0" y="224"/>
                  </a:cubicBezTo>
                  <a:cubicBezTo>
                    <a:pt x="20" y="223"/>
                    <a:pt x="36" y="239"/>
                    <a:pt x="37" y="259"/>
                  </a:cubicBezTo>
                  <a:cubicBezTo>
                    <a:pt x="38" y="280"/>
                    <a:pt x="22" y="298"/>
                    <a:pt x="3" y="298"/>
                  </a:cubicBezTo>
                  <a:cubicBezTo>
                    <a:pt x="2" y="298"/>
                    <a:pt x="1" y="298"/>
                    <a:pt x="0" y="298"/>
                  </a:cubicBez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Line 127"/>
            <p:cNvSpPr>
              <a:spLocks noChangeShapeType="1"/>
            </p:cNvSpPr>
            <p:nvPr/>
          </p:nvSpPr>
          <p:spPr bwMode="auto">
            <a:xfrm>
              <a:off x="7837461" y="4872038"/>
              <a:ext cx="1588" cy="11271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Line 128"/>
            <p:cNvSpPr>
              <a:spLocks noChangeShapeType="1"/>
            </p:cNvSpPr>
            <p:nvPr/>
          </p:nvSpPr>
          <p:spPr bwMode="auto">
            <a:xfrm flipV="1">
              <a:off x="7837461" y="5456238"/>
              <a:ext cx="1588" cy="171450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Freeform 129"/>
            <p:cNvSpPr>
              <a:spLocks noEditPoints="1"/>
            </p:cNvSpPr>
            <p:nvPr/>
          </p:nvSpPr>
          <p:spPr bwMode="auto">
            <a:xfrm>
              <a:off x="7153248" y="5191125"/>
              <a:ext cx="234950" cy="58737"/>
            </a:xfrm>
            <a:custGeom>
              <a:avLst/>
              <a:gdLst/>
              <a:ahLst/>
              <a:cxnLst>
                <a:cxn ang="0">
                  <a:pos x="148" y="37"/>
                </a:cxn>
                <a:cxn ang="0">
                  <a:pos x="0" y="37"/>
                </a:cxn>
                <a:cxn ang="0">
                  <a:pos x="148" y="0"/>
                </a:cxn>
                <a:cxn ang="0">
                  <a:pos x="0" y="0"/>
                </a:cxn>
              </a:cxnLst>
              <a:rect l="0" t="0" r="r" b="b"/>
              <a:pathLst>
                <a:path w="148" h="37">
                  <a:moveTo>
                    <a:pt x="148" y="37"/>
                  </a:moveTo>
                  <a:lnTo>
                    <a:pt x="0" y="37"/>
                  </a:lnTo>
                  <a:moveTo>
                    <a:pt x="148" y="0"/>
                  </a:move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Freeform 130"/>
            <p:cNvSpPr>
              <a:spLocks noEditPoints="1"/>
            </p:cNvSpPr>
            <p:nvPr/>
          </p:nvSpPr>
          <p:spPr bwMode="auto">
            <a:xfrm>
              <a:off x="7270723" y="5013325"/>
              <a:ext cx="1588" cy="473075"/>
            </a:xfrm>
            <a:custGeom>
              <a:avLst/>
              <a:gdLst/>
              <a:ahLst/>
              <a:cxnLst>
                <a:cxn ang="0">
                  <a:pos x="0" y="298"/>
                </a:cxn>
                <a:cxn ang="0">
                  <a:pos x="0" y="149"/>
                </a:cxn>
                <a:cxn ang="0">
                  <a:pos x="0" y="112"/>
                </a:cxn>
                <a:cxn ang="0">
                  <a:pos x="0" y="0"/>
                </a:cxn>
              </a:cxnLst>
              <a:rect l="0" t="0" r="r" b="b"/>
              <a:pathLst>
                <a:path h="298">
                  <a:moveTo>
                    <a:pt x="0" y="298"/>
                  </a:moveTo>
                  <a:lnTo>
                    <a:pt x="0" y="149"/>
                  </a:lnTo>
                  <a:moveTo>
                    <a:pt x="0" y="112"/>
                  </a:move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131"/>
            <p:cNvSpPr>
              <a:spLocks noChangeShapeType="1"/>
            </p:cNvSpPr>
            <p:nvPr/>
          </p:nvSpPr>
          <p:spPr bwMode="auto">
            <a:xfrm>
              <a:off x="7270723" y="4872038"/>
              <a:ext cx="1588" cy="1412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132"/>
            <p:cNvSpPr>
              <a:spLocks noChangeShapeType="1"/>
            </p:cNvSpPr>
            <p:nvPr/>
          </p:nvSpPr>
          <p:spPr bwMode="auto">
            <a:xfrm flipV="1">
              <a:off x="7270723" y="5486400"/>
              <a:ext cx="1588" cy="14128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1" name="Group 75"/>
            <p:cNvGrpSpPr/>
            <p:nvPr/>
          </p:nvGrpSpPr>
          <p:grpSpPr>
            <a:xfrm>
              <a:off x="3752195" y="2035175"/>
              <a:ext cx="1537329" cy="758825"/>
              <a:chOff x="3752195" y="2035175"/>
              <a:chExt cx="1537329" cy="758825"/>
            </a:xfrm>
          </p:grpSpPr>
          <p:sp>
            <p:nvSpPr>
              <p:cNvPr id="189" name="Rectangle 89"/>
              <p:cNvSpPr>
                <a:spLocks noChangeArrowheads="1"/>
              </p:cNvSpPr>
              <p:nvPr/>
            </p:nvSpPr>
            <p:spPr bwMode="auto">
              <a:xfrm>
                <a:off x="3779811" y="2038350"/>
                <a:ext cx="1509713" cy="7556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0" name="Rectangle 143"/>
              <p:cNvSpPr>
                <a:spLocks noChangeArrowheads="1"/>
              </p:cNvSpPr>
              <p:nvPr/>
            </p:nvSpPr>
            <p:spPr bwMode="auto">
              <a:xfrm>
                <a:off x="3765510" y="2035175"/>
                <a:ext cx="382588" cy="7493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1" name="Rectangle 144"/>
              <p:cNvSpPr>
                <a:spLocks noChangeArrowheads="1"/>
              </p:cNvSpPr>
              <p:nvPr/>
            </p:nvSpPr>
            <p:spPr bwMode="auto">
              <a:xfrm>
                <a:off x="3752195" y="2035175"/>
                <a:ext cx="382588" cy="749300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2" name="Rectangle 90"/>
              <p:cNvSpPr>
                <a:spLocks noChangeArrowheads="1"/>
              </p:cNvSpPr>
              <p:nvPr/>
            </p:nvSpPr>
            <p:spPr bwMode="auto">
              <a:xfrm>
                <a:off x="3779811" y="2038350"/>
                <a:ext cx="1509713" cy="755650"/>
              </a:xfrm>
              <a:prstGeom prst="rect">
                <a:avLst/>
              </a:prstGeom>
              <a:noFill/>
              <a:ln w="38100" cap="rnd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2" name="Group 74"/>
            <p:cNvGrpSpPr/>
            <p:nvPr/>
          </p:nvGrpSpPr>
          <p:grpSpPr>
            <a:xfrm>
              <a:off x="1296947" y="2041525"/>
              <a:ext cx="1517664" cy="760413"/>
              <a:chOff x="1296947" y="2041525"/>
              <a:chExt cx="1517664" cy="760413"/>
            </a:xfrm>
          </p:grpSpPr>
          <p:sp>
            <p:nvSpPr>
              <p:cNvPr id="183" name="Rectangle 79"/>
              <p:cNvSpPr>
                <a:spLocks noChangeArrowheads="1"/>
              </p:cNvSpPr>
              <p:nvPr/>
            </p:nvSpPr>
            <p:spPr bwMode="auto">
              <a:xfrm>
                <a:off x="1296947" y="2046288"/>
                <a:ext cx="1509713" cy="7556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" name="Rectangle 139"/>
              <p:cNvSpPr>
                <a:spLocks noChangeArrowheads="1"/>
              </p:cNvSpPr>
              <p:nvPr/>
            </p:nvSpPr>
            <p:spPr bwMode="auto">
              <a:xfrm>
                <a:off x="2417709" y="2041525"/>
                <a:ext cx="382588" cy="7493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" name="Rectangle 140"/>
              <p:cNvSpPr>
                <a:spLocks noChangeArrowheads="1"/>
              </p:cNvSpPr>
              <p:nvPr/>
            </p:nvSpPr>
            <p:spPr bwMode="auto">
              <a:xfrm>
                <a:off x="2417709" y="2041525"/>
                <a:ext cx="382588" cy="749300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Rectangle 141"/>
              <p:cNvSpPr>
                <a:spLocks noChangeArrowheads="1"/>
              </p:cNvSpPr>
              <p:nvPr/>
            </p:nvSpPr>
            <p:spPr bwMode="auto">
              <a:xfrm>
                <a:off x="1301723" y="2052638"/>
                <a:ext cx="382588" cy="7493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7" name="Rectangle 142"/>
              <p:cNvSpPr>
                <a:spLocks noChangeArrowheads="1"/>
              </p:cNvSpPr>
              <p:nvPr/>
            </p:nvSpPr>
            <p:spPr bwMode="auto">
              <a:xfrm>
                <a:off x="1301723" y="2052638"/>
                <a:ext cx="382588" cy="749300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8" name="Rectangle 80"/>
              <p:cNvSpPr>
                <a:spLocks noChangeArrowheads="1"/>
              </p:cNvSpPr>
              <p:nvPr/>
            </p:nvSpPr>
            <p:spPr bwMode="auto">
              <a:xfrm>
                <a:off x="1304898" y="2046288"/>
                <a:ext cx="1509713" cy="755650"/>
              </a:xfrm>
              <a:prstGeom prst="rect">
                <a:avLst/>
              </a:prstGeom>
              <a:noFill/>
              <a:ln w="38100" cap="rnd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3" name="Group 77"/>
            <p:cNvGrpSpPr/>
            <p:nvPr/>
          </p:nvGrpSpPr>
          <p:grpSpPr>
            <a:xfrm>
              <a:off x="3773461" y="3349625"/>
              <a:ext cx="1516063" cy="755650"/>
              <a:chOff x="3773461" y="3349625"/>
              <a:chExt cx="1516063" cy="755650"/>
            </a:xfrm>
          </p:grpSpPr>
          <p:sp>
            <p:nvSpPr>
              <p:cNvPr id="180" name="Rectangle 133"/>
              <p:cNvSpPr>
                <a:spLocks noChangeArrowheads="1"/>
              </p:cNvSpPr>
              <p:nvPr/>
            </p:nvSpPr>
            <p:spPr bwMode="auto">
              <a:xfrm>
                <a:off x="3793271" y="3354185"/>
                <a:ext cx="1477669" cy="2794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" name="Rectangle 134"/>
              <p:cNvSpPr>
                <a:spLocks noChangeArrowheads="1"/>
              </p:cNvSpPr>
              <p:nvPr/>
            </p:nvSpPr>
            <p:spPr bwMode="auto">
              <a:xfrm>
                <a:off x="3773461" y="3349625"/>
                <a:ext cx="1512888" cy="279400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87"/>
              <p:cNvSpPr>
                <a:spLocks noChangeArrowheads="1"/>
              </p:cNvSpPr>
              <p:nvPr/>
            </p:nvSpPr>
            <p:spPr bwMode="auto">
              <a:xfrm>
                <a:off x="3779811" y="3349625"/>
                <a:ext cx="1509713" cy="755650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4" name="Group 76"/>
            <p:cNvGrpSpPr/>
            <p:nvPr/>
          </p:nvGrpSpPr>
          <p:grpSpPr>
            <a:xfrm>
              <a:off x="1286961" y="3343153"/>
              <a:ext cx="1526537" cy="786891"/>
              <a:chOff x="1286961" y="3343153"/>
              <a:chExt cx="1526537" cy="786891"/>
            </a:xfrm>
          </p:grpSpPr>
          <p:sp>
            <p:nvSpPr>
              <p:cNvPr id="175" name="Rectangle 135"/>
              <p:cNvSpPr>
                <a:spLocks noChangeArrowheads="1"/>
              </p:cNvSpPr>
              <p:nvPr/>
            </p:nvSpPr>
            <p:spPr bwMode="auto">
              <a:xfrm>
                <a:off x="1293786" y="3352326"/>
                <a:ext cx="1512888" cy="27781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136"/>
              <p:cNvSpPr>
                <a:spLocks noChangeArrowheads="1"/>
              </p:cNvSpPr>
              <p:nvPr/>
            </p:nvSpPr>
            <p:spPr bwMode="auto">
              <a:xfrm>
                <a:off x="1293786" y="3343153"/>
                <a:ext cx="1512888" cy="277812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" name="Rectangle 137"/>
              <p:cNvSpPr>
                <a:spLocks noChangeArrowheads="1"/>
              </p:cNvSpPr>
              <p:nvPr/>
            </p:nvSpPr>
            <p:spPr bwMode="auto">
              <a:xfrm>
                <a:off x="1286961" y="3843821"/>
                <a:ext cx="1512888" cy="27940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138"/>
              <p:cNvSpPr>
                <a:spLocks noChangeArrowheads="1"/>
              </p:cNvSpPr>
              <p:nvPr/>
            </p:nvSpPr>
            <p:spPr bwMode="auto">
              <a:xfrm>
                <a:off x="1300610" y="3850644"/>
                <a:ext cx="1512888" cy="279400"/>
              </a:xfrm>
              <a:prstGeom prst="rect">
                <a:avLst/>
              </a:prstGeom>
              <a:noFill/>
              <a:ln w="1587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" name="Rectangle 86"/>
              <p:cNvSpPr>
                <a:spLocks noChangeArrowheads="1"/>
              </p:cNvSpPr>
              <p:nvPr/>
            </p:nvSpPr>
            <p:spPr bwMode="auto">
              <a:xfrm>
                <a:off x="1296961" y="3367562"/>
                <a:ext cx="1509713" cy="755650"/>
              </a:xfrm>
              <a:prstGeom prst="rect">
                <a:avLst/>
              </a:prstGeom>
              <a:noFill/>
              <a:ln w="381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2176463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284163" y="1144588"/>
            <a:ext cx="30432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Rectangular waveguide with a post: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380010" y="4400550"/>
            <a:ext cx="1501178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T</a:t>
            </a:r>
            <a:r>
              <a:rPr lang="en-US" sz="2200" dirty="0" smtClean="0">
                <a:solidFill>
                  <a:schemeClr val="bg2"/>
                </a:solidFill>
                <a:sym typeface="Symbol" pitchFamily="18" charset="2"/>
              </a:rPr>
              <a:t>op </a:t>
            </a: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view: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3757613" y="5776913"/>
            <a:ext cx="167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igher-order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mode region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60500" name="AutoShape 20"/>
          <p:cNvSpPr>
            <a:spLocks noChangeArrowheads="1"/>
          </p:cNvSpPr>
          <p:nvPr/>
        </p:nvSpPr>
        <p:spPr bwMode="auto">
          <a:xfrm>
            <a:off x="3144838" y="1057275"/>
            <a:ext cx="3136900" cy="2008188"/>
          </a:xfrm>
          <a:prstGeom prst="cube">
            <a:avLst>
              <a:gd name="adj" fmla="val 74861"/>
            </a:avLst>
          </a:prstGeom>
          <a:solidFill>
            <a:srgbClr val="FF99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501" name="Text Box 21"/>
          <p:cNvSpPr txBox="1">
            <a:spLocks noChangeArrowheads="1"/>
          </p:cNvSpPr>
          <p:nvPr/>
        </p:nvSpPr>
        <p:spPr bwMode="auto">
          <a:xfrm>
            <a:off x="4656138" y="1292225"/>
            <a:ext cx="7413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ost</a:t>
            </a:r>
            <a:endParaRPr lang="en-US" sz="2000" baseline="-25000" dirty="0">
              <a:solidFill>
                <a:schemeClr val="bg2"/>
              </a:solidFill>
            </a:endParaRPr>
          </a:p>
        </p:txBody>
      </p:sp>
      <p:sp>
        <p:nvSpPr>
          <p:cNvPr id="660502" name="Text Box 22"/>
          <p:cNvSpPr txBox="1">
            <a:spLocks noChangeArrowheads="1"/>
          </p:cNvSpPr>
          <p:nvPr/>
        </p:nvSpPr>
        <p:spPr bwMode="auto">
          <a:xfrm>
            <a:off x="5915025" y="2482850"/>
            <a:ext cx="101917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sym typeface="Symbol" pitchFamily="18" charset="2"/>
              </a:rPr>
              <a:t>TE</a:t>
            </a:r>
            <a:r>
              <a:rPr lang="en-US" sz="2200" baseline="-25000">
                <a:solidFill>
                  <a:schemeClr val="bg1"/>
                </a:solidFill>
                <a:sym typeface="Symbol" pitchFamily="18" charset="2"/>
              </a:rPr>
              <a:t>10</a:t>
            </a:r>
            <a:r>
              <a:rPr lang="en-US" sz="22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2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en-US" sz="2200" i="1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60503" name="AutoShape 23"/>
          <p:cNvSpPr>
            <a:spLocks noChangeArrowheads="1"/>
          </p:cNvSpPr>
          <p:nvPr/>
        </p:nvSpPr>
        <p:spPr bwMode="auto">
          <a:xfrm>
            <a:off x="4459288" y="1766888"/>
            <a:ext cx="279400" cy="519112"/>
          </a:xfrm>
          <a:prstGeom prst="can">
            <a:avLst>
              <a:gd name="adj" fmla="val 46449"/>
            </a:avLst>
          </a:prstGeom>
          <a:gradFill rotWithShape="0">
            <a:gsLst>
              <a:gs pos="0">
                <a:srgbClr val="FF9933">
                  <a:gamma/>
                  <a:shade val="46275"/>
                  <a:invGamma/>
                </a:srgbClr>
              </a:gs>
              <a:gs pos="50000">
                <a:srgbClr val="FF9933">
                  <a:alpha val="99001"/>
                </a:srgbClr>
              </a:gs>
              <a:gs pos="100000">
                <a:srgbClr val="FF9933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chemeClr val="bg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504" name="AutoShape 24"/>
          <p:cNvSpPr>
            <a:spLocks noChangeArrowheads="1"/>
          </p:cNvSpPr>
          <p:nvPr/>
        </p:nvSpPr>
        <p:spPr bwMode="auto">
          <a:xfrm rot="-2723212">
            <a:off x="4959350" y="2728913"/>
            <a:ext cx="1011238" cy="13811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0505" name="Text Box 25"/>
          <p:cNvSpPr txBox="1">
            <a:spLocks noChangeArrowheads="1"/>
          </p:cNvSpPr>
          <p:nvPr/>
        </p:nvSpPr>
        <p:spPr bwMode="auto">
          <a:xfrm>
            <a:off x="6780213" y="1746250"/>
            <a:ext cx="20842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 i="1" baseline="-25000" dirty="0" smtClean="0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dirty="0">
                <a:solidFill>
                  <a:schemeClr val="bg2"/>
                </a:solidFill>
              </a:rPr>
              <a:t> radius of post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8761" y="581890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Assumption: Only the TE</a:t>
            </a:r>
            <a:r>
              <a:rPr lang="en-US" sz="1600" baseline="-25000" dirty="0" smtClean="0">
                <a:solidFill>
                  <a:schemeClr val="bg2"/>
                </a:solidFill>
              </a:rPr>
              <a:t>10</a:t>
            </a:r>
            <a:r>
              <a:rPr lang="en-US" sz="1600" dirty="0" smtClean="0">
                <a:solidFill>
                  <a:schemeClr val="bg2"/>
                </a:solidFill>
              </a:rPr>
              <a:t> mode can propagate.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408238" y="3194050"/>
            <a:ext cx="5516563" cy="2443163"/>
            <a:chOff x="2408238" y="3194050"/>
            <a:chExt cx="5516563" cy="2443163"/>
          </a:xfrm>
        </p:grpSpPr>
        <p:sp>
          <p:nvSpPr>
            <p:cNvPr id="660487" name="Rectangle 7"/>
            <p:cNvSpPr>
              <a:spLocks noChangeArrowheads="1"/>
            </p:cNvSpPr>
            <p:nvPr/>
          </p:nvSpPr>
          <p:spPr bwMode="auto">
            <a:xfrm>
              <a:off x="2408238" y="4059238"/>
              <a:ext cx="4467225" cy="1392238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88" name="AutoShape 8"/>
            <p:cNvSpPr>
              <a:spLocks noChangeArrowheads="1"/>
            </p:cNvSpPr>
            <p:nvPr/>
          </p:nvSpPr>
          <p:spPr bwMode="auto">
            <a:xfrm>
              <a:off x="2662238" y="4445000"/>
              <a:ext cx="330200" cy="182563"/>
            </a:xfrm>
            <a:prstGeom prst="rightArrow">
              <a:avLst>
                <a:gd name="adj1" fmla="val 50000"/>
                <a:gd name="adj2" fmla="val 45217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89" name="AutoShape 9"/>
            <p:cNvSpPr>
              <a:spLocks noChangeArrowheads="1"/>
            </p:cNvSpPr>
            <p:nvPr/>
          </p:nvSpPr>
          <p:spPr bwMode="auto">
            <a:xfrm>
              <a:off x="5780088" y="4654550"/>
              <a:ext cx="330200" cy="195263"/>
            </a:xfrm>
            <a:prstGeom prst="rightArrow">
              <a:avLst>
                <a:gd name="adj1" fmla="val 50000"/>
                <a:gd name="adj2" fmla="val 42276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0" name="AutoShape 10"/>
            <p:cNvSpPr>
              <a:spLocks noChangeArrowheads="1"/>
            </p:cNvSpPr>
            <p:nvPr/>
          </p:nvSpPr>
          <p:spPr bwMode="auto">
            <a:xfrm flipH="1">
              <a:off x="2654301" y="4811713"/>
              <a:ext cx="327025" cy="209550"/>
            </a:xfrm>
            <a:prstGeom prst="rightArrow">
              <a:avLst>
                <a:gd name="adj1" fmla="val 50000"/>
                <a:gd name="adj2" fmla="val 39015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1" name="Line 11"/>
            <p:cNvSpPr>
              <a:spLocks noChangeShapeType="1"/>
            </p:cNvSpPr>
            <p:nvPr/>
          </p:nvSpPr>
          <p:spPr bwMode="auto">
            <a:xfrm>
              <a:off x="3805238" y="3967163"/>
              <a:ext cx="0" cy="16700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2" name="Line 12"/>
            <p:cNvSpPr>
              <a:spLocks noChangeShapeType="1"/>
            </p:cNvSpPr>
            <p:nvPr/>
          </p:nvSpPr>
          <p:spPr bwMode="auto">
            <a:xfrm>
              <a:off x="5327651" y="3965575"/>
              <a:ext cx="0" cy="16700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3" name="Oval 13"/>
            <p:cNvSpPr>
              <a:spLocks noChangeArrowheads="1"/>
            </p:cNvSpPr>
            <p:nvPr/>
          </p:nvSpPr>
          <p:spPr bwMode="auto">
            <a:xfrm>
              <a:off x="4430713" y="4621213"/>
              <a:ext cx="206375" cy="219075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494" name="Line 14"/>
            <p:cNvSpPr>
              <a:spLocks noChangeShapeType="1"/>
            </p:cNvSpPr>
            <p:nvPr/>
          </p:nvSpPr>
          <p:spPr bwMode="auto">
            <a:xfrm flipV="1">
              <a:off x="2416176" y="5457825"/>
              <a:ext cx="50736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5" name="Text Box 15"/>
            <p:cNvSpPr txBox="1">
              <a:spLocks noChangeArrowheads="1"/>
            </p:cNvSpPr>
            <p:nvPr/>
          </p:nvSpPr>
          <p:spPr bwMode="auto">
            <a:xfrm>
              <a:off x="7502526" y="5224463"/>
              <a:ext cx="4222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60496" name="Text Box 16"/>
            <p:cNvSpPr txBox="1">
              <a:spLocks noChangeArrowheads="1"/>
            </p:cNvSpPr>
            <p:nvPr/>
          </p:nvSpPr>
          <p:spPr bwMode="auto">
            <a:xfrm>
              <a:off x="4370388" y="3194050"/>
              <a:ext cx="3587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60497" name="Line 17"/>
            <p:cNvSpPr>
              <a:spLocks noChangeShapeType="1"/>
            </p:cNvSpPr>
            <p:nvPr/>
          </p:nvSpPr>
          <p:spPr bwMode="auto">
            <a:xfrm flipH="1" flipV="1">
              <a:off x="4524376" y="3624263"/>
              <a:ext cx="0" cy="3667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0498" name="Text Box 18"/>
            <p:cNvSpPr txBox="1">
              <a:spLocks noChangeArrowheads="1"/>
            </p:cNvSpPr>
            <p:nvPr/>
          </p:nvSpPr>
          <p:spPr bwMode="auto">
            <a:xfrm>
              <a:off x="6015038" y="4202113"/>
              <a:ext cx="644525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TE</a:t>
              </a:r>
              <a:r>
                <a:rPr lang="en-US" baseline="-25000" dirty="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660499" name="Text Box 19"/>
            <p:cNvSpPr txBox="1">
              <a:spLocks noChangeArrowheads="1"/>
            </p:cNvSpPr>
            <p:nvPr/>
          </p:nvSpPr>
          <p:spPr bwMode="auto">
            <a:xfrm>
              <a:off x="3011488" y="4102100"/>
              <a:ext cx="644525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TE</a:t>
              </a:r>
              <a:r>
                <a:rPr lang="en-US" baseline="-25000">
                  <a:solidFill>
                    <a:schemeClr val="bg2"/>
                  </a:solidFill>
                </a:rPr>
                <a:t>10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7053948" y="4073236"/>
              <a:ext cx="0" cy="13656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7073037" y="4509968"/>
              <a:ext cx="4222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22447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75535" name="Text Box 47"/>
          <p:cNvSpPr txBox="1">
            <a:spLocks noChangeArrowheads="1"/>
          </p:cNvSpPr>
          <p:nvPr/>
        </p:nvSpPr>
        <p:spPr bwMode="auto">
          <a:xfrm>
            <a:off x="876300" y="4319588"/>
            <a:ext cx="1019175" cy="42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  <a:sym typeface="Symbol" pitchFamily="18" charset="2"/>
              </a:rPr>
              <a:t>TEN</a:t>
            </a:r>
            <a:r>
              <a:rPr lang="en-US" sz="2200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2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:</a:t>
            </a:r>
          </a:p>
        </p:txBody>
      </p:sp>
      <p:grpSp>
        <p:nvGrpSpPr>
          <p:cNvPr id="575590" name="Group 102"/>
          <p:cNvGrpSpPr>
            <a:grpSpLocks/>
          </p:cNvGrpSpPr>
          <p:nvPr/>
        </p:nvGrpSpPr>
        <p:grpSpPr bwMode="auto">
          <a:xfrm>
            <a:off x="2070100" y="4079875"/>
            <a:ext cx="3683000" cy="1073150"/>
            <a:chOff x="1304" y="2570"/>
            <a:chExt cx="2320" cy="676"/>
          </a:xfrm>
        </p:grpSpPr>
        <p:sp>
          <p:nvSpPr>
            <p:cNvPr id="575510" name="Text Box 22"/>
            <p:cNvSpPr txBox="1">
              <a:spLocks noChangeArrowheads="1"/>
            </p:cNvSpPr>
            <p:nvPr/>
          </p:nvSpPr>
          <p:spPr bwMode="auto">
            <a:xfrm>
              <a:off x="3059" y="2792"/>
              <a:ext cx="51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75524" name="Line 36"/>
            <p:cNvSpPr>
              <a:spLocks noChangeShapeType="1"/>
            </p:cNvSpPr>
            <p:nvPr/>
          </p:nvSpPr>
          <p:spPr bwMode="auto">
            <a:xfrm flipV="1">
              <a:off x="1355" y="2596"/>
              <a:ext cx="2256" cy="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5525" name="Oval 37"/>
            <p:cNvSpPr>
              <a:spLocks noChangeArrowheads="1"/>
            </p:cNvSpPr>
            <p:nvPr/>
          </p:nvSpPr>
          <p:spPr bwMode="auto">
            <a:xfrm>
              <a:off x="1306" y="3192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6" name="Oval 38"/>
            <p:cNvSpPr>
              <a:spLocks noChangeArrowheads="1"/>
            </p:cNvSpPr>
            <p:nvPr/>
          </p:nvSpPr>
          <p:spPr bwMode="auto">
            <a:xfrm>
              <a:off x="1304" y="2570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7" name="Line 39"/>
            <p:cNvSpPr>
              <a:spLocks noChangeShapeType="1"/>
            </p:cNvSpPr>
            <p:nvPr/>
          </p:nvSpPr>
          <p:spPr bwMode="auto">
            <a:xfrm>
              <a:off x="1356" y="3220"/>
              <a:ext cx="2229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5528" name="Oval 40"/>
            <p:cNvSpPr>
              <a:spLocks noChangeArrowheads="1"/>
            </p:cNvSpPr>
            <p:nvPr/>
          </p:nvSpPr>
          <p:spPr bwMode="auto">
            <a:xfrm>
              <a:off x="3584" y="3193"/>
              <a:ext cx="40" cy="53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9" name="Oval 41"/>
            <p:cNvSpPr>
              <a:spLocks noChangeArrowheads="1"/>
            </p:cNvSpPr>
            <p:nvPr/>
          </p:nvSpPr>
          <p:spPr bwMode="auto">
            <a:xfrm>
              <a:off x="3579" y="2571"/>
              <a:ext cx="40" cy="5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2" name="Text Box 44"/>
            <p:cNvSpPr txBox="1">
              <a:spLocks noChangeArrowheads="1"/>
            </p:cNvSpPr>
            <p:nvPr/>
          </p:nvSpPr>
          <p:spPr bwMode="auto">
            <a:xfrm>
              <a:off x="1604" y="2781"/>
              <a:ext cx="51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75534" name="Text Box 46"/>
            <p:cNvSpPr txBox="1">
              <a:spLocks noChangeArrowheads="1"/>
            </p:cNvSpPr>
            <p:nvPr/>
          </p:nvSpPr>
          <p:spPr bwMode="auto">
            <a:xfrm>
              <a:off x="2593" y="2778"/>
              <a:ext cx="4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575537" name="Freeform 49"/>
            <p:cNvSpPr>
              <a:spLocks/>
            </p:cNvSpPr>
            <p:nvPr/>
          </p:nvSpPr>
          <p:spPr bwMode="auto">
            <a:xfrm>
              <a:off x="2364" y="2594"/>
              <a:ext cx="177" cy="626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89" y="118"/>
                </a:cxn>
                <a:cxn ang="0">
                  <a:pos x="7" y="140"/>
                </a:cxn>
                <a:cxn ang="0">
                  <a:pos x="129" y="200"/>
                </a:cxn>
                <a:cxn ang="0">
                  <a:pos x="177" y="196"/>
                </a:cxn>
                <a:cxn ang="0">
                  <a:pos x="129" y="172"/>
                </a:cxn>
                <a:cxn ang="0">
                  <a:pos x="17" y="240"/>
                </a:cxn>
                <a:cxn ang="0">
                  <a:pos x="127" y="274"/>
                </a:cxn>
                <a:cxn ang="0">
                  <a:pos x="173" y="262"/>
                </a:cxn>
                <a:cxn ang="0">
                  <a:pos x="129" y="250"/>
                </a:cxn>
                <a:cxn ang="0">
                  <a:pos x="11" y="306"/>
                </a:cxn>
                <a:cxn ang="0">
                  <a:pos x="129" y="344"/>
                </a:cxn>
                <a:cxn ang="0">
                  <a:pos x="173" y="336"/>
                </a:cxn>
                <a:cxn ang="0">
                  <a:pos x="131" y="320"/>
                </a:cxn>
                <a:cxn ang="0">
                  <a:pos x="9" y="372"/>
                </a:cxn>
                <a:cxn ang="0">
                  <a:pos x="133" y="424"/>
                </a:cxn>
                <a:cxn ang="0">
                  <a:pos x="175" y="412"/>
                </a:cxn>
                <a:cxn ang="0">
                  <a:pos x="133" y="400"/>
                </a:cxn>
                <a:cxn ang="0">
                  <a:pos x="7" y="436"/>
                </a:cxn>
                <a:cxn ang="0">
                  <a:pos x="93" y="472"/>
                </a:cxn>
                <a:cxn ang="0">
                  <a:pos x="101" y="626"/>
                </a:cxn>
              </a:cxnLst>
              <a:rect l="0" t="0" r="r" b="b"/>
              <a:pathLst>
                <a:path w="177" h="626">
                  <a:moveTo>
                    <a:pt x="97" y="0"/>
                  </a:moveTo>
                  <a:cubicBezTo>
                    <a:pt x="96" y="19"/>
                    <a:pt x="104" y="95"/>
                    <a:pt x="89" y="118"/>
                  </a:cubicBezTo>
                  <a:cubicBezTo>
                    <a:pt x="74" y="141"/>
                    <a:pt x="0" y="126"/>
                    <a:pt x="7" y="140"/>
                  </a:cubicBezTo>
                  <a:cubicBezTo>
                    <a:pt x="14" y="154"/>
                    <a:pt x="101" y="191"/>
                    <a:pt x="129" y="200"/>
                  </a:cubicBezTo>
                  <a:cubicBezTo>
                    <a:pt x="157" y="209"/>
                    <a:pt x="177" y="201"/>
                    <a:pt x="177" y="196"/>
                  </a:cubicBezTo>
                  <a:cubicBezTo>
                    <a:pt x="177" y="191"/>
                    <a:pt x="156" y="165"/>
                    <a:pt x="129" y="172"/>
                  </a:cubicBezTo>
                  <a:cubicBezTo>
                    <a:pt x="102" y="179"/>
                    <a:pt x="17" y="223"/>
                    <a:pt x="17" y="240"/>
                  </a:cubicBezTo>
                  <a:cubicBezTo>
                    <a:pt x="17" y="257"/>
                    <a:pt x="101" y="270"/>
                    <a:pt x="127" y="274"/>
                  </a:cubicBezTo>
                  <a:cubicBezTo>
                    <a:pt x="153" y="278"/>
                    <a:pt x="173" y="266"/>
                    <a:pt x="173" y="262"/>
                  </a:cubicBezTo>
                  <a:cubicBezTo>
                    <a:pt x="173" y="258"/>
                    <a:pt x="156" y="243"/>
                    <a:pt x="129" y="250"/>
                  </a:cubicBezTo>
                  <a:cubicBezTo>
                    <a:pt x="102" y="257"/>
                    <a:pt x="11" y="290"/>
                    <a:pt x="11" y="306"/>
                  </a:cubicBezTo>
                  <a:cubicBezTo>
                    <a:pt x="11" y="322"/>
                    <a:pt x="102" y="339"/>
                    <a:pt x="129" y="344"/>
                  </a:cubicBezTo>
                  <a:cubicBezTo>
                    <a:pt x="156" y="349"/>
                    <a:pt x="173" y="340"/>
                    <a:pt x="173" y="336"/>
                  </a:cubicBezTo>
                  <a:cubicBezTo>
                    <a:pt x="173" y="332"/>
                    <a:pt x="158" y="314"/>
                    <a:pt x="131" y="320"/>
                  </a:cubicBezTo>
                  <a:cubicBezTo>
                    <a:pt x="104" y="326"/>
                    <a:pt x="9" y="355"/>
                    <a:pt x="9" y="372"/>
                  </a:cubicBezTo>
                  <a:cubicBezTo>
                    <a:pt x="9" y="389"/>
                    <a:pt x="105" y="417"/>
                    <a:pt x="133" y="424"/>
                  </a:cubicBezTo>
                  <a:cubicBezTo>
                    <a:pt x="161" y="431"/>
                    <a:pt x="175" y="416"/>
                    <a:pt x="175" y="412"/>
                  </a:cubicBezTo>
                  <a:cubicBezTo>
                    <a:pt x="175" y="408"/>
                    <a:pt x="161" y="396"/>
                    <a:pt x="133" y="400"/>
                  </a:cubicBezTo>
                  <a:cubicBezTo>
                    <a:pt x="105" y="404"/>
                    <a:pt x="14" y="424"/>
                    <a:pt x="7" y="436"/>
                  </a:cubicBezTo>
                  <a:cubicBezTo>
                    <a:pt x="0" y="448"/>
                    <a:pt x="77" y="441"/>
                    <a:pt x="93" y="472"/>
                  </a:cubicBezTo>
                  <a:cubicBezTo>
                    <a:pt x="109" y="503"/>
                    <a:pt x="99" y="594"/>
                    <a:pt x="101" y="62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75565" name="Text Box 77"/>
          <p:cNvSpPr txBox="1">
            <a:spLocks noChangeArrowheads="1"/>
          </p:cNvSpPr>
          <p:nvPr/>
        </p:nvSpPr>
        <p:spPr bwMode="auto">
          <a:xfrm>
            <a:off x="415925" y="5672138"/>
            <a:ext cx="8447088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The discontinuity is </a:t>
            </a:r>
            <a:r>
              <a:rPr lang="en-US" sz="1600" dirty="0" smtClean="0">
                <a:solidFill>
                  <a:schemeClr val="bg2"/>
                </a:solidFill>
              </a:rPr>
              <a:t>approximately </a:t>
            </a:r>
            <a:r>
              <a:rPr lang="en-US" sz="1600" dirty="0">
                <a:solidFill>
                  <a:schemeClr val="bg2"/>
                </a:solidFill>
              </a:rPr>
              <a:t>a shunt load because the tangential electric field of the dominant mode is approximately continuous, while the tangential magnetic field of the dominant mode is not (shown later). </a:t>
            </a:r>
          </a:p>
        </p:txBody>
      </p:sp>
      <p:sp>
        <p:nvSpPr>
          <p:cNvPr id="575569" name="Text Box 81"/>
          <p:cNvSpPr txBox="1">
            <a:spLocks noChangeArrowheads="1"/>
          </p:cNvSpPr>
          <p:nvPr/>
        </p:nvSpPr>
        <p:spPr bwMode="auto">
          <a:xfrm>
            <a:off x="415800" y="890279"/>
            <a:ext cx="15555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T</a:t>
            </a:r>
            <a:r>
              <a:rPr lang="en-US" sz="2000" dirty="0" smtClean="0">
                <a:solidFill>
                  <a:schemeClr val="bg2"/>
                </a:solidFill>
                <a:sym typeface="Symbol" pitchFamily="18" charset="2"/>
              </a:rPr>
              <a:t>op 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view: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75585" name="Text Box 97"/>
          <p:cNvSpPr txBox="1">
            <a:spLocks noChangeArrowheads="1"/>
          </p:cNvSpPr>
          <p:nvPr/>
        </p:nvSpPr>
        <p:spPr bwMode="auto">
          <a:xfrm>
            <a:off x="6146863" y="4141046"/>
            <a:ext cx="2749550" cy="95410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The </a:t>
            </a:r>
            <a:r>
              <a:rPr lang="en-US" sz="1400" dirty="0" smtClean="0">
                <a:solidFill>
                  <a:schemeClr val="bg2"/>
                </a:solidFill>
              </a:rPr>
              <a:t>element is </a:t>
            </a:r>
            <a:r>
              <a:rPr lang="en-US" sz="1400" dirty="0">
                <a:solidFill>
                  <a:schemeClr val="bg2"/>
                </a:solidFill>
              </a:rPr>
              <a:t>chosen to give the </a:t>
            </a:r>
            <a:r>
              <a:rPr lang="en-US" sz="1400" u="sng" dirty="0">
                <a:solidFill>
                  <a:schemeClr val="bg2"/>
                </a:solidFill>
              </a:rPr>
              <a:t>same</a:t>
            </a:r>
            <a:r>
              <a:rPr lang="en-US" sz="1400" dirty="0">
                <a:solidFill>
                  <a:schemeClr val="bg2"/>
                </a:solidFill>
              </a:rPr>
              <a:t> reflected and transmitted TE</a:t>
            </a:r>
            <a:r>
              <a:rPr lang="en-US" sz="1400" baseline="-25000" dirty="0">
                <a:solidFill>
                  <a:schemeClr val="bg2"/>
                </a:solidFill>
              </a:rPr>
              <a:t>10</a:t>
            </a:r>
            <a:r>
              <a:rPr lang="en-US" sz="1400" dirty="0">
                <a:solidFill>
                  <a:schemeClr val="bg2"/>
                </a:solidFill>
              </a:rPr>
              <a:t> waves as in the actual waveguide.</a:t>
            </a:r>
          </a:p>
        </p:txBody>
      </p:sp>
      <p:graphicFrame>
        <p:nvGraphicFramePr>
          <p:cNvPr id="575591" name="Object 103"/>
          <p:cNvGraphicFramePr>
            <a:graphicFrameLocks noChangeAspect="1"/>
          </p:cNvGraphicFramePr>
          <p:nvPr/>
        </p:nvGraphicFramePr>
        <p:xfrm>
          <a:off x="6330950" y="1339850"/>
          <a:ext cx="2011363" cy="2008188"/>
        </p:xfrm>
        <a:graphic>
          <a:graphicData uri="http://schemas.openxmlformats.org/presentationml/2006/ole">
            <p:oleObj spid="_x0000_s575591" name="Equation" r:id="rId4" imgW="1193760" imgH="119376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75593" name="Picture 1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5502" y="846755"/>
            <a:ext cx="4617584" cy="27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3" name="Text Box 3"/>
          <p:cNvSpPr txBox="1">
            <a:spLocks noChangeArrowheads="1"/>
          </p:cNvSpPr>
          <p:nvPr/>
        </p:nvSpPr>
        <p:spPr bwMode="auto">
          <a:xfrm>
            <a:off x="22447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475014" y="3080652"/>
            <a:ext cx="1439512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T</a:t>
            </a:r>
            <a:r>
              <a:rPr lang="en-US" sz="2200" dirty="0" smtClean="0">
                <a:solidFill>
                  <a:schemeClr val="bg2"/>
                </a:solidFill>
                <a:sym typeface="Symbol" pitchFamily="18" charset="2"/>
              </a:rPr>
              <a:t>op </a:t>
            </a: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view: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83699" name="Text Box 19"/>
          <p:cNvSpPr txBox="1">
            <a:spLocks noChangeArrowheads="1"/>
          </p:cNvSpPr>
          <p:nvPr/>
        </p:nvSpPr>
        <p:spPr bwMode="auto">
          <a:xfrm>
            <a:off x="2212975" y="4180790"/>
            <a:ext cx="43412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Narrow strip model for post (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w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i="1" baseline="-25000" dirty="0" smtClean="0">
                <a:solidFill>
                  <a:schemeClr val="bg1"/>
                </a:solidFill>
                <a:latin typeface="Times New Roman" pitchFamily="18" charset="0"/>
              </a:rPr>
              <a:t>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83709" name="Text Box 29"/>
          <p:cNvSpPr txBox="1">
            <a:spLocks noChangeArrowheads="1"/>
          </p:cNvSpPr>
          <p:nvPr/>
        </p:nvSpPr>
        <p:spPr bwMode="auto">
          <a:xfrm>
            <a:off x="2430463" y="4766577"/>
            <a:ext cx="354647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Assume center of post is at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baseline="-25000" dirty="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83713" name="Text Box 33"/>
          <p:cNvSpPr txBox="1">
            <a:spLocks noChangeArrowheads="1"/>
          </p:cNvSpPr>
          <p:nvPr/>
        </p:nvSpPr>
        <p:spPr bwMode="auto">
          <a:xfrm>
            <a:off x="2199595" y="1054780"/>
            <a:ext cx="3890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Flat strip model (strip of width </a:t>
            </a:r>
            <a:r>
              <a:rPr lang="en-US" sz="2000" i="1" dirty="0">
                <a:solidFill>
                  <a:schemeClr val="hlink"/>
                </a:solidFill>
                <a:latin typeface="Times New Roman" pitchFamily="18" charset="0"/>
              </a:rPr>
              <a:t>w</a:t>
            </a:r>
            <a:r>
              <a:rPr lang="en-US" sz="2000" dirty="0" smtClean="0">
                <a:solidFill>
                  <a:schemeClr val="hlink"/>
                </a:solidFill>
              </a:rPr>
              <a:t>)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583715" name="Text Box 35"/>
          <p:cNvSpPr txBox="1">
            <a:spLocks noChangeArrowheads="1"/>
          </p:cNvSpPr>
          <p:nvPr/>
        </p:nvSpPr>
        <p:spPr bwMode="auto">
          <a:xfrm>
            <a:off x="337457" y="5586413"/>
            <a:ext cx="840377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 this model </a:t>
            </a:r>
            <a:r>
              <a:rPr lang="en-US" dirty="0" smtClean="0">
                <a:solidFill>
                  <a:schemeClr val="bg1"/>
                </a:solidFill>
              </a:rPr>
              <a:t>(flat strip model) the </a:t>
            </a:r>
            <a:r>
              <a:rPr lang="en-US" dirty="0">
                <a:solidFill>
                  <a:schemeClr val="bg1"/>
                </a:solidFill>
              </a:rPr>
              <a:t>equivalent circuit is </a:t>
            </a:r>
            <a:r>
              <a:rPr lang="en-US" u="sng" dirty="0">
                <a:solidFill>
                  <a:schemeClr val="bg1"/>
                </a:solidFill>
              </a:rPr>
              <a:t>exactly</a:t>
            </a:r>
            <a:r>
              <a:rPr lang="en-US" dirty="0">
                <a:solidFill>
                  <a:schemeClr val="bg1"/>
                </a:solidFill>
              </a:rPr>
              <a:t> a shunt inductor (proof given later).</a:t>
            </a:r>
          </a:p>
        </p:txBody>
      </p:sp>
      <p:grpSp>
        <p:nvGrpSpPr>
          <p:cNvPr id="583720" name="Group 40"/>
          <p:cNvGrpSpPr>
            <a:grpSpLocks/>
          </p:cNvGrpSpPr>
          <p:nvPr/>
        </p:nvGrpSpPr>
        <p:grpSpPr bwMode="auto">
          <a:xfrm>
            <a:off x="2117725" y="1389964"/>
            <a:ext cx="5741989" cy="2689219"/>
            <a:chOff x="1334" y="999"/>
            <a:chExt cx="3617" cy="1694"/>
          </a:xfrm>
        </p:grpSpPr>
        <p:sp>
          <p:nvSpPr>
            <p:cNvPr id="583686" name="Rectangle 6"/>
            <p:cNvSpPr>
              <a:spLocks noChangeArrowheads="1"/>
            </p:cNvSpPr>
            <p:nvPr/>
          </p:nvSpPr>
          <p:spPr bwMode="auto">
            <a:xfrm>
              <a:off x="1334" y="1727"/>
              <a:ext cx="2814" cy="877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687" name="AutoShape 7"/>
            <p:cNvSpPr>
              <a:spLocks noChangeArrowheads="1"/>
            </p:cNvSpPr>
            <p:nvPr/>
          </p:nvSpPr>
          <p:spPr bwMode="auto">
            <a:xfrm>
              <a:off x="1636" y="2129"/>
              <a:ext cx="208" cy="115"/>
            </a:xfrm>
            <a:prstGeom prst="rightArrow">
              <a:avLst>
                <a:gd name="adj1" fmla="val 50000"/>
                <a:gd name="adj2" fmla="val 45217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688" name="AutoShape 8"/>
            <p:cNvSpPr>
              <a:spLocks noChangeArrowheads="1"/>
            </p:cNvSpPr>
            <p:nvPr/>
          </p:nvSpPr>
          <p:spPr bwMode="auto">
            <a:xfrm>
              <a:off x="3458" y="2102"/>
              <a:ext cx="208" cy="123"/>
            </a:xfrm>
            <a:prstGeom prst="rightArrow">
              <a:avLst>
                <a:gd name="adj1" fmla="val 50000"/>
                <a:gd name="adj2" fmla="val 42276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690" name="Line 10"/>
            <p:cNvSpPr>
              <a:spLocks noChangeShapeType="1"/>
            </p:cNvSpPr>
            <p:nvPr/>
          </p:nvSpPr>
          <p:spPr bwMode="auto">
            <a:xfrm>
              <a:off x="4295" y="2592"/>
              <a:ext cx="34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691" name="Text Box 11"/>
            <p:cNvSpPr txBox="1">
              <a:spLocks noChangeArrowheads="1"/>
            </p:cNvSpPr>
            <p:nvPr/>
          </p:nvSpPr>
          <p:spPr bwMode="auto">
            <a:xfrm>
              <a:off x="4685" y="2443"/>
              <a:ext cx="26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83692" name="Text Box 12"/>
            <p:cNvSpPr txBox="1">
              <a:spLocks noChangeArrowheads="1"/>
            </p:cNvSpPr>
            <p:nvPr/>
          </p:nvSpPr>
          <p:spPr bwMode="auto">
            <a:xfrm>
              <a:off x="2578" y="999"/>
              <a:ext cx="22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83693" name="Line 13"/>
            <p:cNvSpPr>
              <a:spLocks noChangeShapeType="1"/>
            </p:cNvSpPr>
            <p:nvPr/>
          </p:nvSpPr>
          <p:spPr bwMode="auto">
            <a:xfrm flipV="1">
              <a:off x="2672" y="1283"/>
              <a:ext cx="0" cy="6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694" name="Text Box 14"/>
            <p:cNvSpPr txBox="1">
              <a:spLocks noChangeArrowheads="1"/>
            </p:cNvSpPr>
            <p:nvPr/>
          </p:nvSpPr>
          <p:spPr bwMode="auto">
            <a:xfrm>
              <a:off x="3606" y="1817"/>
              <a:ext cx="4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TE</a:t>
              </a:r>
              <a:r>
                <a:rPr lang="en-US" baseline="-250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583695" name="Text Box 15"/>
            <p:cNvSpPr txBox="1">
              <a:spLocks noChangeArrowheads="1"/>
            </p:cNvSpPr>
            <p:nvPr/>
          </p:nvSpPr>
          <p:spPr bwMode="auto">
            <a:xfrm>
              <a:off x="1714" y="1818"/>
              <a:ext cx="4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TE</a:t>
              </a:r>
              <a:r>
                <a:rPr lang="en-US" baseline="-250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583696" name="Rectangle 16"/>
            <p:cNvSpPr>
              <a:spLocks noChangeArrowheads="1"/>
            </p:cNvSpPr>
            <p:nvPr/>
          </p:nvSpPr>
          <p:spPr bwMode="auto">
            <a:xfrm>
              <a:off x="2654" y="2054"/>
              <a:ext cx="38" cy="235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697" name="Line 17"/>
            <p:cNvSpPr>
              <a:spLocks noChangeShapeType="1"/>
            </p:cNvSpPr>
            <p:nvPr/>
          </p:nvSpPr>
          <p:spPr bwMode="auto">
            <a:xfrm>
              <a:off x="2599" y="1740"/>
              <a:ext cx="0" cy="8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698" name="Line 18"/>
            <p:cNvSpPr>
              <a:spLocks noChangeShapeType="1"/>
            </p:cNvSpPr>
            <p:nvPr/>
          </p:nvSpPr>
          <p:spPr bwMode="auto">
            <a:xfrm>
              <a:off x="2749" y="1728"/>
              <a:ext cx="0" cy="8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00" name="Text Box 20"/>
            <p:cNvSpPr txBox="1">
              <a:spLocks noChangeArrowheads="1"/>
            </p:cNvSpPr>
            <p:nvPr/>
          </p:nvSpPr>
          <p:spPr bwMode="auto">
            <a:xfrm>
              <a:off x="2792" y="2051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583701" name="Text Box 21"/>
            <p:cNvSpPr txBox="1">
              <a:spLocks noChangeArrowheads="1"/>
            </p:cNvSpPr>
            <p:nvPr/>
          </p:nvSpPr>
          <p:spPr bwMode="auto">
            <a:xfrm>
              <a:off x="2111" y="1459"/>
              <a:ext cx="43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>
                  <a:solidFill>
                    <a:schemeClr val="bg2"/>
                  </a:solidFill>
                </a:rPr>
                <a:t> 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</a:rPr>
                <a:t>= 0</a:t>
              </a:r>
              <a:r>
                <a:rPr lang="en-US" baseline="30000">
                  <a:solidFill>
                    <a:schemeClr val="bg2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583702" name="Text Box 22"/>
            <p:cNvSpPr txBox="1">
              <a:spLocks noChangeArrowheads="1"/>
            </p:cNvSpPr>
            <p:nvPr/>
          </p:nvSpPr>
          <p:spPr bwMode="auto">
            <a:xfrm>
              <a:off x="2791" y="1451"/>
              <a:ext cx="45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>
                  <a:solidFill>
                    <a:schemeClr val="bg2"/>
                  </a:solidFill>
                </a:rPr>
                <a:t> 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</a:rPr>
                <a:t>= 0</a:t>
              </a:r>
              <a:r>
                <a:rPr lang="en-US" baseline="3000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583716" name="Oval 36"/>
            <p:cNvSpPr>
              <a:spLocks noChangeArrowheads="1"/>
            </p:cNvSpPr>
            <p:nvPr/>
          </p:nvSpPr>
          <p:spPr bwMode="auto">
            <a:xfrm>
              <a:off x="2644" y="2144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17" name="Text Box 37"/>
            <p:cNvSpPr txBox="1">
              <a:spLocks noChangeArrowheads="1"/>
            </p:cNvSpPr>
            <p:nvPr/>
          </p:nvSpPr>
          <p:spPr bwMode="auto">
            <a:xfrm>
              <a:off x="2336" y="2075"/>
              <a:ext cx="2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83719" name="AutoShape 39"/>
            <p:cNvSpPr>
              <a:spLocks noChangeArrowheads="1"/>
            </p:cNvSpPr>
            <p:nvPr/>
          </p:nvSpPr>
          <p:spPr bwMode="auto">
            <a:xfrm flipH="1">
              <a:off x="1612" y="2353"/>
              <a:ext cx="208" cy="115"/>
            </a:xfrm>
            <a:prstGeom prst="rightArrow">
              <a:avLst>
                <a:gd name="adj1" fmla="val 50000"/>
                <a:gd name="adj2" fmla="val 45217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Text Box 2"/>
          <p:cNvSpPr txBox="1">
            <a:spLocks noChangeArrowheads="1"/>
          </p:cNvSpPr>
          <p:nvPr/>
        </p:nvSpPr>
        <p:spPr bwMode="auto">
          <a:xfrm>
            <a:off x="221615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1068780" y="2150925"/>
            <a:ext cx="1493446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T</a:t>
            </a:r>
            <a:r>
              <a:rPr lang="en-US" sz="2200" dirty="0" smtClean="0">
                <a:solidFill>
                  <a:schemeClr val="bg2"/>
                </a:solidFill>
                <a:sym typeface="Symbol" pitchFamily="18" charset="2"/>
              </a:rPr>
              <a:t>op </a:t>
            </a: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view: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1109" name="Object 21"/>
          <p:cNvGraphicFramePr>
            <a:graphicFrameLocks noChangeAspect="1"/>
          </p:cNvGraphicFramePr>
          <p:nvPr/>
        </p:nvGraphicFramePr>
        <p:xfrm>
          <a:off x="3402260" y="3316142"/>
          <a:ext cx="2126657" cy="559172"/>
        </p:xfrm>
        <a:graphic>
          <a:graphicData uri="http://schemas.openxmlformats.org/presentationml/2006/ole">
            <p:oleObj spid="_x0000_s601109" name="Equation" r:id="rId4" imgW="965160" imgH="253800" progId="Equation.DSMT4">
              <p:embed/>
            </p:oleObj>
          </a:graphicData>
        </a:graphic>
      </p:graphicFrame>
      <p:graphicFrame>
        <p:nvGraphicFramePr>
          <p:cNvPr id="601110" name="Object 22"/>
          <p:cNvGraphicFramePr>
            <a:graphicFrameLocks noChangeAspect="1"/>
          </p:cNvGraphicFramePr>
          <p:nvPr/>
        </p:nvGraphicFramePr>
        <p:xfrm>
          <a:off x="3250170" y="4254643"/>
          <a:ext cx="2390610" cy="780577"/>
        </p:xfrm>
        <a:graphic>
          <a:graphicData uri="http://schemas.openxmlformats.org/presentationml/2006/ole">
            <p:oleObj spid="_x0000_s601110" name="Equation" r:id="rId5" imgW="1320480" imgH="431640" progId="Equation.DSMT4">
              <p:embed/>
            </p:oleObj>
          </a:graphicData>
        </a:graphic>
      </p:graphicFrame>
      <p:graphicFrame>
        <p:nvGraphicFramePr>
          <p:cNvPr id="601111" name="Object 23"/>
          <p:cNvGraphicFramePr>
            <a:graphicFrameLocks noChangeAspect="1"/>
          </p:cNvGraphicFramePr>
          <p:nvPr/>
        </p:nvGraphicFramePr>
        <p:xfrm>
          <a:off x="2400300" y="5426075"/>
          <a:ext cx="4681538" cy="492125"/>
        </p:xfrm>
        <a:graphic>
          <a:graphicData uri="http://schemas.openxmlformats.org/presentationml/2006/ole">
            <p:oleObj spid="_x0000_s601111" name="Equation" r:id="rId6" imgW="2412720" imgH="253800" progId="Equation.DSMT4">
              <p:embed/>
            </p:oleObj>
          </a:graphicData>
        </a:graphic>
      </p:graphicFrame>
      <p:sp>
        <p:nvSpPr>
          <p:cNvPr id="601112" name="Text Box 24"/>
          <p:cNvSpPr txBox="1">
            <a:spLocks noChangeArrowheads="1"/>
          </p:cNvSpPr>
          <p:nvPr/>
        </p:nvSpPr>
        <p:spPr bwMode="auto">
          <a:xfrm>
            <a:off x="2821038" y="6038850"/>
            <a:ext cx="54168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(that is, the field scattered </a:t>
            </a:r>
            <a:r>
              <a:rPr lang="en-US" dirty="0" smtClean="0">
                <a:solidFill>
                  <a:schemeClr val="bg2"/>
                </a:solidFill>
              </a:rPr>
              <a:t>(or radiated) by </a:t>
            </a:r>
            <a:r>
              <a:rPr lang="en-US" dirty="0">
                <a:solidFill>
                  <a:schemeClr val="bg2"/>
                </a:solidFill>
              </a:rPr>
              <a:t>the strip)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33651" y="712439"/>
            <a:ext cx="5162549" cy="244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22352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79630" name="Text Box 46"/>
          <p:cNvSpPr txBox="1">
            <a:spLocks noChangeArrowheads="1"/>
          </p:cNvSpPr>
          <p:nvPr/>
        </p:nvSpPr>
        <p:spPr bwMode="auto">
          <a:xfrm>
            <a:off x="381000" y="5208196"/>
            <a:ext cx="730332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We assume a field representation in terms of </a:t>
            </a:r>
            <a:r>
              <a:rPr lang="en-US" dirty="0">
                <a:solidFill>
                  <a:schemeClr val="hlink"/>
                </a:solidFill>
              </a:rPr>
              <a:t>TE</a:t>
            </a:r>
            <a:r>
              <a:rPr lang="en-US" i="1" baseline="-25000" dirty="0">
                <a:solidFill>
                  <a:schemeClr val="hlink"/>
                </a:solidFill>
                <a:latin typeface="Times New Roman" pitchFamily="18" charset="0"/>
              </a:rPr>
              <a:t>m</a:t>
            </a:r>
            <a:r>
              <a:rPr lang="en-US" baseline="-25000" dirty="0">
                <a:solidFill>
                  <a:schemeClr val="hlink"/>
                </a:solidFill>
              </a:rPr>
              <a:t>0</a:t>
            </a:r>
            <a:r>
              <a:rPr lang="en-US" dirty="0">
                <a:solidFill>
                  <a:schemeClr val="hlink"/>
                </a:solidFill>
              </a:rPr>
              <a:t> waveguide modes</a:t>
            </a:r>
            <a:r>
              <a:rPr lang="en-US" dirty="0">
                <a:solidFill>
                  <a:schemeClr val="bg1"/>
                </a:solidFill>
              </a:rPr>
              <a:t> (therefore, there is only a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component of the electric field). </a:t>
            </a:r>
          </a:p>
        </p:txBody>
      </p:sp>
      <p:graphicFrame>
        <p:nvGraphicFramePr>
          <p:cNvPr id="579631" name="Object 47"/>
          <p:cNvGraphicFramePr>
            <a:graphicFrameLocks noChangeAspect="1"/>
          </p:cNvGraphicFramePr>
          <p:nvPr/>
        </p:nvGraphicFramePr>
        <p:xfrm>
          <a:off x="990600" y="1523613"/>
          <a:ext cx="4171950" cy="1554162"/>
        </p:xfrm>
        <a:graphic>
          <a:graphicData uri="http://schemas.openxmlformats.org/presentationml/2006/ole">
            <p:oleObj spid="_x0000_s579631" name="Equation" r:id="rId4" imgW="2387520" imgH="888840" progId="Equation.DSMT4">
              <p:embed/>
            </p:oleObj>
          </a:graphicData>
        </a:graphic>
      </p:graphicFrame>
      <p:sp>
        <p:nvSpPr>
          <p:cNvPr id="579639" name="Text Box 55"/>
          <p:cNvSpPr txBox="1">
            <a:spLocks noChangeArrowheads="1"/>
          </p:cNvSpPr>
          <p:nvPr/>
        </p:nvSpPr>
        <p:spPr bwMode="auto">
          <a:xfrm>
            <a:off x="555625" y="873875"/>
            <a:ext cx="71867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Transverse fields </a:t>
            </a:r>
            <a:r>
              <a:rPr lang="en-US" sz="2000" dirty="0">
                <a:solidFill>
                  <a:srgbClr val="FF0000"/>
                </a:solidFill>
              </a:rPr>
              <a:t>radiated by the post current (no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variation):</a:t>
            </a:r>
          </a:p>
        </p:txBody>
      </p:sp>
      <p:graphicFrame>
        <p:nvGraphicFramePr>
          <p:cNvPr id="579640" name="Object 56"/>
          <p:cNvGraphicFramePr>
            <a:graphicFrameLocks noChangeAspect="1"/>
          </p:cNvGraphicFramePr>
          <p:nvPr/>
        </p:nvGraphicFramePr>
        <p:xfrm>
          <a:off x="6530728" y="2728006"/>
          <a:ext cx="2109788" cy="817562"/>
        </p:xfrm>
        <a:graphic>
          <a:graphicData uri="http://schemas.openxmlformats.org/presentationml/2006/ole">
            <p:oleObj spid="_x0000_s579640" name="Equation" r:id="rId5" imgW="1409400" imgH="545760" progId="Equation.DSMT4">
              <p:embed/>
            </p:oleObj>
          </a:graphicData>
        </a:graphic>
      </p:graphicFrame>
      <p:graphicFrame>
        <p:nvGraphicFramePr>
          <p:cNvPr id="579641" name="Object 57"/>
          <p:cNvGraphicFramePr>
            <a:graphicFrameLocks noChangeAspect="1"/>
          </p:cNvGraphicFramePr>
          <p:nvPr/>
        </p:nvGraphicFramePr>
        <p:xfrm>
          <a:off x="954150" y="3313300"/>
          <a:ext cx="4730750" cy="1665288"/>
        </p:xfrm>
        <a:graphic>
          <a:graphicData uri="http://schemas.openxmlformats.org/presentationml/2006/ole">
            <p:oleObj spid="_x0000_s579641" name="Equation" r:id="rId6" imgW="2743200" imgH="965160" progId="Equation.DSMT4">
              <p:embed/>
            </p:oleObj>
          </a:graphicData>
        </a:graphic>
      </p:graphicFrame>
      <p:graphicFrame>
        <p:nvGraphicFramePr>
          <p:cNvPr id="579642" name="Object 58"/>
          <p:cNvGraphicFramePr>
            <a:graphicFrameLocks noChangeAspect="1"/>
          </p:cNvGraphicFramePr>
          <p:nvPr/>
        </p:nvGraphicFramePr>
        <p:xfrm>
          <a:off x="6601857" y="3646215"/>
          <a:ext cx="2055256" cy="690484"/>
        </p:xfrm>
        <a:graphic>
          <a:graphicData uri="http://schemas.openxmlformats.org/presentationml/2006/ole">
            <p:oleObj spid="_x0000_s579642" name="Equation" r:id="rId7" imgW="1282680" imgH="431640" progId="Equation.DSMT4">
              <p:embed/>
            </p:oleObj>
          </a:graphicData>
        </a:graphic>
      </p:graphicFrame>
      <p:sp>
        <p:nvSpPr>
          <p:cNvPr id="579643" name="Text Box 59"/>
          <p:cNvSpPr txBox="1">
            <a:spLocks noChangeArrowheads="1"/>
          </p:cNvSpPr>
          <p:nvPr/>
        </p:nvSpPr>
        <p:spPr bwMode="auto">
          <a:xfrm>
            <a:off x="6184529" y="1578718"/>
            <a:ext cx="2568575" cy="8382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2"/>
                </a:solidFill>
              </a:rPr>
              <a:t>By symmetry, the scattered field should have no </a:t>
            </a:r>
            <a:r>
              <a:rPr lang="en-US" sz="1600" i="1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1600">
                <a:solidFill>
                  <a:schemeClr val="bg2"/>
                </a:solidFill>
              </a:rPr>
              <a:t> variation.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" name="Object 59"/>
          <p:cNvGraphicFramePr>
            <a:graphicFrameLocks noChangeAspect="1"/>
          </p:cNvGraphicFramePr>
          <p:nvPr/>
        </p:nvGraphicFramePr>
        <p:xfrm>
          <a:off x="7019988" y="4511614"/>
          <a:ext cx="1119187" cy="690562"/>
        </p:xfrm>
        <a:graphic>
          <a:graphicData uri="http://schemas.openxmlformats.org/presentationml/2006/ole">
            <p:oleObj spid="_x0000_s579643" name="Equation" r:id="rId8" imgW="698400" imgH="43164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5213232" y="6118164"/>
            <a:ext cx="342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TM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m</a:t>
            </a:r>
            <a:r>
              <a:rPr lang="en-US" baseline="-25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dirty="0" smtClean="0">
                <a:solidFill>
                  <a:schemeClr val="bg2"/>
                </a:solidFill>
              </a:rPr>
              <a:t> modes do not exist.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8309" y="5949538"/>
            <a:ext cx="2945720" cy="641267"/>
            <a:chOff x="1528309" y="5949538"/>
            <a:chExt cx="2945720" cy="641267"/>
          </a:xfrm>
        </p:grpSpPr>
        <p:graphicFrame>
          <p:nvGraphicFramePr>
            <p:cNvPr id="579644" name="Object 60"/>
            <p:cNvGraphicFramePr>
              <a:graphicFrameLocks noChangeAspect="1"/>
            </p:cNvGraphicFramePr>
            <p:nvPr/>
          </p:nvGraphicFramePr>
          <p:xfrm>
            <a:off x="1528309" y="5980747"/>
            <a:ext cx="2945720" cy="603749"/>
          </p:xfrm>
          <a:graphic>
            <a:graphicData uri="http://schemas.openxmlformats.org/presentationml/2006/ole">
              <p:oleObj spid="_x0000_s579644" name="Equation" r:id="rId9" imgW="2108160" imgH="431640" progId="Equation.DSMT4">
                <p:embed/>
              </p:oleObj>
            </a:graphicData>
          </a:graphic>
        </p:graphicFrame>
        <p:cxnSp>
          <p:nvCxnSpPr>
            <p:cNvPr id="15" name="Straight Connector 14"/>
            <p:cNvCxnSpPr/>
            <p:nvPr/>
          </p:nvCxnSpPr>
          <p:spPr bwMode="auto">
            <a:xfrm flipH="1">
              <a:off x="2731325" y="5961413"/>
              <a:ext cx="439387" cy="629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4132615" y="5949538"/>
              <a:ext cx="190005" cy="3443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22352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546266" y="2273300"/>
            <a:ext cx="1457160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T</a:t>
            </a:r>
            <a:r>
              <a:rPr lang="en-US" sz="2200" dirty="0" smtClean="0">
                <a:solidFill>
                  <a:schemeClr val="bg2"/>
                </a:solidFill>
                <a:sym typeface="Symbol" pitchFamily="18" charset="2"/>
              </a:rPr>
              <a:t>op </a:t>
            </a:r>
            <a:r>
              <a:rPr lang="en-US" sz="2200" dirty="0">
                <a:solidFill>
                  <a:schemeClr val="bg2"/>
                </a:solidFill>
                <a:sym typeface="Symbol" pitchFamily="18" charset="2"/>
              </a:rPr>
              <a:t>view:</a:t>
            </a:r>
            <a:endParaRPr lang="en-US" sz="2200" i="1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00086" name="Object 22"/>
          <p:cNvGraphicFramePr>
            <a:graphicFrameLocks noChangeAspect="1"/>
          </p:cNvGraphicFramePr>
          <p:nvPr/>
        </p:nvGraphicFramePr>
        <p:xfrm>
          <a:off x="3062288" y="4862775"/>
          <a:ext cx="2979737" cy="541338"/>
        </p:xfrm>
        <a:graphic>
          <a:graphicData uri="http://schemas.openxmlformats.org/presentationml/2006/ole">
            <p:oleObj spid="_x0000_s600086" name="Equation" r:id="rId4" imgW="1536480" imgH="279360" progId="Equation.DSMT4">
              <p:embed/>
            </p:oleObj>
          </a:graphicData>
        </a:graphic>
      </p:graphicFrame>
      <p:sp>
        <p:nvSpPr>
          <p:cNvPr id="600087" name="Text Box 23"/>
          <p:cNvSpPr txBox="1">
            <a:spLocks noChangeArrowheads="1"/>
          </p:cNvSpPr>
          <p:nvPr/>
        </p:nvSpPr>
        <p:spPr bwMode="auto">
          <a:xfrm>
            <a:off x="706438" y="4351600"/>
            <a:ext cx="3189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boundary conditions:</a:t>
            </a:r>
          </a:p>
        </p:txBody>
      </p:sp>
      <p:graphicFrame>
        <p:nvGraphicFramePr>
          <p:cNvPr id="600089" name="Object 25"/>
          <p:cNvGraphicFramePr>
            <a:graphicFrameLocks noChangeAspect="1"/>
          </p:cNvGraphicFramePr>
          <p:nvPr/>
        </p:nvGraphicFramePr>
        <p:xfrm>
          <a:off x="3054350" y="5947038"/>
          <a:ext cx="3324225" cy="541337"/>
        </p:xfrm>
        <a:graphic>
          <a:graphicData uri="http://schemas.openxmlformats.org/presentationml/2006/ole">
            <p:oleObj spid="_x0000_s600089" name="Equation" r:id="rId5" imgW="1714320" imgH="279360" progId="Equation.DSMT4">
              <p:embed/>
            </p:oleObj>
          </a:graphicData>
        </a:graphic>
      </p:graphicFrame>
      <p:sp>
        <p:nvSpPr>
          <p:cNvPr id="600090" name="Text Box 26"/>
          <p:cNvSpPr txBox="1">
            <a:spLocks noChangeArrowheads="1"/>
          </p:cNvSpPr>
          <p:nvPr/>
        </p:nvSpPr>
        <p:spPr bwMode="auto">
          <a:xfrm>
            <a:off x="1979613" y="5988313"/>
            <a:ext cx="1030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pSp>
        <p:nvGrpSpPr>
          <p:cNvPr id="600091" name="Group 27"/>
          <p:cNvGrpSpPr>
            <a:grpSpLocks/>
          </p:cNvGrpSpPr>
          <p:nvPr/>
        </p:nvGrpSpPr>
        <p:grpSpPr bwMode="auto">
          <a:xfrm>
            <a:off x="2397125" y="608013"/>
            <a:ext cx="5786438" cy="2689225"/>
            <a:chOff x="1334" y="999"/>
            <a:chExt cx="3645" cy="1694"/>
          </a:xfrm>
        </p:grpSpPr>
        <p:sp>
          <p:nvSpPr>
            <p:cNvPr id="600092" name="Rectangle 28"/>
            <p:cNvSpPr>
              <a:spLocks noChangeArrowheads="1"/>
            </p:cNvSpPr>
            <p:nvPr/>
          </p:nvSpPr>
          <p:spPr bwMode="auto">
            <a:xfrm>
              <a:off x="1334" y="1727"/>
              <a:ext cx="2814" cy="877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093" name="AutoShape 29"/>
            <p:cNvSpPr>
              <a:spLocks noChangeArrowheads="1"/>
            </p:cNvSpPr>
            <p:nvPr/>
          </p:nvSpPr>
          <p:spPr bwMode="auto">
            <a:xfrm>
              <a:off x="1636" y="2129"/>
              <a:ext cx="208" cy="115"/>
            </a:xfrm>
            <a:prstGeom prst="rightArrow">
              <a:avLst>
                <a:gd name="adj1" fmla="val 50000"/>
                <a:gd name="adj2" fmla="val 45217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094" name="AutoShape 30"/>
            <p:cNvSpPr>
              <a:spLocks noChangeArrowheads="1"/>
            </p:cNvSpPr>
            <p:nvPr/>
          </p:nvSpPr>
          <p:spPr bwMode="auto">
            <a:xfrm>
              <a:off x="3458" y="2102"/>
              <a:ext cx="208" cy="123"/>
            </a:xfrm>
            <a:prstGeom prst="rightArrow">
              <a:avLst>
                <a:gd name="adj1" fmla="val 50000"/>
                <a:gd name="adj2" fmla="val 42276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095" name="Line 31"/>
            <p:cNvSpPr>
              <a:spLocks noChangeShapeType="1"/>
            </p:cNvSpPr>
            <p:nvPr/>
          </p:nvSpPr>
          <p:spPr bwMode="auto">
            <a:xfrm>
              <a:off x="4295" y="2592"/>
              <a:ext cx="34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0096" name="Text Box 32"/>
            <p:cNvSpPr txBox="1">
              <a:spLocks noChangeArrowheads="1"/>
            </p:cNvSpPr>
            <p:nvPr/>
          </p:nvSpPr>
          <p:spPr bwMode="auto">
            <a:xfrm>
              <a:off x="4713" y="2443"/>
              <a:ext cx="26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00097" name="Text Box 33"/>
            <p:cNvSpPr txBox="1">
              <a:spLocks noChangeArrowheads="1"/>
            </p:cNvSpPr>
            <p:nvPr/>
          </p:nvSpPr>
          <p:spPr bwMode="auto">
            <a:xfrm>
              <a:off x="2564" y="999"/>
              <a:ext cx="22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00098" name="Line 34"/>
            <p:cNvSpPr>
              <a:spLocks noChangeShapeType="1"/>
            </p:cNvSpPr>
            <p:nvPr/>
          </p:nvSpPr>
          <p:spPr bwMode="auto">
            <a:xfrm flipV="1">
              <a:off x="2672" y="1283"/>
              <a:ext cx="0" cy="6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0099" name="Text Box 35"/>
            <p:cNvSpPr txBox="1">
              <a:spLocks noChangeArrowheads="1"/>
            </p:cNvSpPr>
            <p:nvPr/>
          </p:nvSpPr>
          <p:spPr bwMode="auto">
            <a:xfrm>
              <a:off x="3606" y="1817"/>
              <a:ext cx="4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TE</a:t>
              </a:r>
              <a:r>
                <a:rPr lang="en-US" baseline="-250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600100" name="Text Box 36"/>
            <p:cNvSpPr txBox="1">
              <a:spLocks noChangeArrowheads="1"/>
            </p:cNvSpPr>
            <p:nvPr/>
          </p:nvSpPr>
          <p:spPr bwMode="auto">
            <a:xfrm>
              <a:off x="1714" y="1818"/>
              <a:ext cx="4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TE</a:t>
              </a:r>
              <a:r>
                <a:rPr lang="en-US" baseline="-25000">
                  <a:solidFill>
                    <a:schemeClr val="bg2"/>
                  </a:solidFill>
                </a:rPr>
                <a:t>10</a:t>
              </a:r>
            </a:p>
          </p:txBody>
        </p:sp>
        <p:sp>
          <p:nvSpPr>
            <p:cNvPr id="600101" name="Rectangle 37"/>
            <p:cNvSpPr>
              <a:spLocks noChangeArrowheads="1"/>
            </p:cNvSpPr>
            <p:nvPr/>
          </p:nvSpPr>
          <p:spPr bwMode="auto">
            <a:xfrm>
              <a:off x="2654" y="2054"/>
              <a:ext cx="38" cy="235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CC66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102" name="Line 38"/>
            <p:cNvSpPr>
              <a:spLocks noChangeShapeType="1"/>
            </p:cNvSpPr>
            <p:nvPr/>
          </p:nvSpPr>
          <p:spPr bwMode="auto">
            <a:xfrm>
              <a:off x="2599" y="1740"/>
              <a:ext cx="0" cy="8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0103" name="Line 39"/>
            <p:cNvSpPr>
              <a:spLocks noChangeShapeType="1"/>
            </p:cNvSpPr>
            <p:nvPr/>
          </p:nvSpPr>
          <p:spPr bwMode="auto">
            <a:xfrm>
              <a:off x="2749" y="1728"/>
              <a:ext cx="0" cy="87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0104" name="Text Box 40"/>
            <p:cNvSpPr txBox="1">
              <a:spLocks noChangeArrowheads="1"/>
            </p:cNvSpPr>
            <p:nvPr/>
          </p:nvSpPr>
          <p:spPr bwMode="auto">
            <a:xfrm>
              <a:off x="2792" y="2051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600105" name="Text Box 41"/>
            <p:cNvSpPr txBox="1">
              <a:spLocks noChangeArrowheads="1"/>
            </p:cNvSpPr>
            <p:nvPr/>
          </p:nvSpPr>
          <p:spPr bwMode="auto">
            <a:xfrm>
              <a:off x="2111" y="1459"/>
              <a:ext cx="43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>
                  <a:solidFill>
                    <a:schemeClr val="bg2"/>
                  </a:solidFill>
                </a:rPr>
                <a:t> 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</a:rPr>
                <a:t>= 0</a:t>
              </a:r>
              <a:r>
                <a:rPr lang="en-US" baseline="30000">
                  <a:solidFill>
                    <a:schemeClr val="bg2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600106" name="Text Box 42"/>
            <p:cNvSpPr txBox="1">
              <a:spLocks noChangeArrowheads="1"/>
            </p:cNvSpPr>
            <p:nvPr/>
          </p:nvSpPr>
          <p:spPr bwMode="auto">
            <a:xfrm>
              <a:off x="2791" y="1451"/>
              <a:ext cx="45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>
                  <a:solidFill>
                    <a:schemeClr val="bg2"/>
                  </a:solidFill>
                </a:rPr>
                <a:t> </a:t>
              </a:r>
              <a:r>
                <a:rPr lang="en-US">
                  <a:solidFill>
                    <a:schemeClr val="bg2"/>
                  </a:solidFill>
                  <a:latin typeface="Times New Roman" pitchFamily="18" charset="0"/>
                </a:rPr>
                <a:t>= 0</a:t>
              </a:r>
              <a:r>
                <a:rPr lang="en-US" baseline="30000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600107" name="Oval 43"/>
            <p:cNvSpPr>
              <a:spLocks noChangeArrowheads="1"/>
            </p:cNvSpPr>
            <p:nvPr/>
          </p:nvSpPr>
          <p:spPr bwMode="auto">
            <a:xfrm>
              <a:off x="2644" y="2144"/>
              <a:ext cx="56" cy="5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0108" name="Text Box 44"/>
            <p:cNvSpPr txBox="1">
              <a:spLocks noChangeArrowheads="1"/>
            </p:cNvSpPr>
            <p:nvPr/>
          </p:nvSpPr>
          <p:spPr bwMode="auto">
            <a:xfrm>
              <a:off x="2336" y="2075"/>
              <a:ext cx="2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00109" name="AutoShape 45"/>
            <p:cNvSpPr>
              <a:spLocks noChangeArrowheads="1"/>
            </p:cNvSpPr>
            <p:nvPr/>
          </p:nvSpPr>
          <p:spPr bwMode="auto">
            <a:xfrm flipH="1">
              <a:off x="1612" y="2353"/>
              <a:ext cx="208" cy="115"/>
            </a:xfrm>
            <a:prstGeom prst="rightArrow">
              <a:avLst>
                <a:gd name="adj1" fmla="val 50000"/>
                <a:gd name="adj2" fmla="val 45217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2857746" y="3418130"/>
          <a:ext cx="2099166" cy="685783"/>
        </p:xfrm>
        <a:graphic>
          <a:graphicData uri="http://schemas.openxmlformats.org/presentationml/2006/ole">
            <p:oleObj spid="_x0000_s600090" name="Equation" r:id="rId6" imgW="1320480" imgH="431640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142016" y="3621975"/>
            <a:ext cx="3788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  <a:r>
              <a:rPr lang="en-US" sz="1400" dirty="0" smtClean="0">
                <a:solidFill>
                  <a:schemeClr val="bg2"/>
                </a:solidFill>
              </a:rPr>
              <a:t>The incident field is continuous at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1026"/>
          <p:cNvSpPr txBox="1">
            <a:spLocks noChangeArrowheads="1"/>
          </p:cNvSpPr>
          <p:nvPr/>
        </p:nvSpPr>
        <p:spPr bwMode="auto">
          <a:xfrm>
            <a:off x="21590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87780" name="Text Box 1028"/>
          <p:cNvSpPr txBox="1">
            <a:spLocks noChangeArrowheads="1"/>
          </p:cNvSpPr>
          <p:nvPr/>
        </p:nvSpPr>
        <p:spPr bwMode="auto">
          <a:xfrm>
            <a:off x="423863" y="3216267"/>
            <a:ext cx="423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Equate terms of the Fourier series:</a:t>
            </a:r>
          </a:p>
        </p:txBody>
      </p:sp>
      <p:graphicFrame>
        <p:nvGraphicFramePr>
          <p:cNvPr id="587781" name="Object 1029"/>
          <p:cNvGraphicFramePr>
            <a:graphicFrameLocks noChangeAspect="1"/>
          </p:cNvGraphicFramePr>
          <p:nvPr/>
        </p:nvGraphicFramePr>
        <p:xfrm>
          <a:off x="2254250" y="1966678"/>
          <a:ext cx="4379913" cy="836613"/>
        </p:xfrm>
        <a:graphic>
          <a:graphicData uri="http://schemas.openxmlformats.org/presentationml/2006/ole">
            <p:oleObj spid="_x0000_s587781" name="Equation" r:id="rId4" imgW="2260440" imgH="431640" progId="Equation.DSMT4">
              <p:embed/>
            </p:oleObj>
          </a:graphicData>
        </a:graphic>
      </p:graphicFrame>
      <p:graphicFrame>
        <p:nvGraphicFramePr>
          <p:cNvPr id="587782" name="Object 1030"/>
          <p:cNvGraphicFramePr>
            <a:graphicFrameLocks noChangeAspect="1"/>
          </p:cNvGraphicFramePr>
          <p:nvPr/>
        </p:nvGraphicFramePr>
        <p:xfrm>
          <a:off x="217488" y="3837886"/>
          <a:ext cx="1774598" cy="495744"/>
        </p:xfrm>
        <a:graphic>
          <a:graphicData uri="http://schemas.openxmlformats.org/presentationml/2006/ole">
            <p:oleObj spid="_x0000_s587782" name="Equation" r:id="rId5" imgW="863280" imgH="241200" progId="Equation.DSMT4">
              <p:embed/>
            </p:oleObj>
          </a:graphicData>
        </a:graphic>
      </p:graphicFrame>
      <p:graphicFrame>
        <p:nvGraphicFramePr>
          <p:cNvPr id="587783" name="Object 1031"/>
          <p:cNvGraphicFramePr>
            <a:graphicFrameLocks noChangeAspect="1"/>
          </p:cNvGraphicFramePr>
          <p:nvPr/>
        </p:nvGraphicFramePr>
        <p:xfrm>
          <a:off x="2833688" y="3868730"/>
          <a:ext cx="1601787" cy="468312"/>
        </p:xfrm>
        <a:graphic>
          <a:graphicData uri="http://schemas.openxmlformats.org/presentationml/2006/ole">
            <p:oleObj spid="_x0000_s587783" name="Equation" r:id="rId6" imgW="825480" imgH="241200" progId="Equation.DSMT4">
              <p:embed/>
            </p:oleObj>
          </a:graphicData>
        </a:graphic>
      </p:graphicFrame>
      <p:graphicFrame>
        <p:nvGraphicFramePr>
          <p:cNvPr id="587785" name="Object 1033"/>
          <p:cNvGraphicFramePr>
            <a:graphicFrameLocks noChangeAspect="1"/>
          </p:cNvGraphicFramePr>
          <p:nvPr/>
        </p:nvGraphicFramePr>
        <p:xfrm>
          <a:off x="2064209" y="5490475"/>
          <a:ext cx="2708275" cy="836613"/>
        </p:xfrm>
        <a:graphic>
          <a:graphicData uri="http://schemas.openxmlformats.org/presentationml/2006/ole">
            <p:oleObj spid="_x0000_s587785" name="Equation" r:id="rId7" imgW="1396800" imgH="431640" progId="Equation.DSMT4">
              <p:embed/>
            </p:oleObj>
          </a:graphicData>
        </a:graphic>
      </p:graphicFrame>
      <p:graphicFrame>
        <p:nvGraphicFramePr>
          <p:cNvPr id="587786" name="Object 1034"/>
          <p:cNvGraphicFramePr>
            <a:graphicFrameLocks noChangeAspect="1"/>
          </p:cNvGraphicFramePr>
          <p:nvPr/>
        </p:nvGraphicFramePr>
        <p:xfrm>
          <a:off x="6156784" y="5649225"/>
          <a:ext cx="1874838" cy="541338"/>
        </p:xfrm>
        <a:graphic>
          <a:graphicData uri="http://schemas.openxmlformats.org/presentationml/2006/ole">
            <p:oleObj spid="_x0000_s587786" name="Equation" r:id="rId8" imgW="965160" imgH="279360" progId="Equation.DSMT4">
              <p:embed/>
            </p:oleObj>
          </a:graphicData>
        </a:graphic>
      </p:graphicFrame>
      <p:sp>
        <p:nvSpPr>
          <p:cNvPr id="587787" name="Text Box 1035"/>
          <p:cNvSpPr txBox="1">
            <a:spLocks noChangeArrowheads="1"/>
          </p:cNvSpPr>
          <p:nvPr/>
        </p:nvSpPr>
        <p:spPr bwMode="auto">
          <a:xfrm>
            <a:off x="529097" y="5476188"/>
            <a:ext cx="13192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Modeling equation:</a:t>
            </a:r>
          </a:p>
        </p:txBody>
      </p:sp>
      <p:graphicFrame>
        <p:nvGraphicFramePr>
          <p:cNvPr id="587790" name="Object 1038"/>
          <p:cNvGraphicFramePr>
            <a:graphicFrameLocks noChangeAspect="1"/>
          </p:cNvGraphicFramePr>
          <p:nvPr/>
        </p:nvGraphicFramePr>
        <p:xfrm>
          <a:off x="2855913" y="877653"/>
          <a:ext cx="3324225" cy="541338"/>
        </p:xfrm>
        <a:graphic>
          <a:graphicData uri="http://schemas.openxmlformats.org/presentationml/2006/ole">
            <p:oleObj spid="_x0000_s587790" name="Equation" r:id="rId9" imgW="1714320" imgH="279360" progId="Equation.DSMT4">
              <p:embed/>
            </p:oleObj>
          </a:graphicData>
        </a:graphic>
      </p:graphicFrame>
      <p:sp>
        <p:nvSpPr>
          <p:cNvPr id="587791" name="AutoShape 1039"/>
          <p:cNvSpPr>
            <a:spLocks noChangeArrowheads="1"/>
          </p:cNvSpPr>
          <p:nvPr/>
        </p:nvSpPr>
        <p:spPr bwMode="auto">
          <a:xfrm>
            <a:off x="2115005" y="4002533"/>
            <a:ext cx="555625" cy="209550"/>
          </a:xfrm>
          <a:prstGeom prst="rightArrow">
            <a:avLst>
              <a:gd name="adj1" fmla="val 50000"/>
              <a:gd name="adj2" fmla="val 6628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7792" name="AutoShape 1040"/>
          <p:cNvSpPr>
            <a:spLocks noChangeArrowheads="1"/>
          </p:cNvSpPr>
          <p:nvPr/>
        </p:nvSpPr>
        <p:spPr bwMode="auto">
          <a:xfrm>
            <a:off x="4695825" y="3995730"/>
            <a:ext cx="555625" cy="209550"/>
          </a:xfrm>
          <a:prstGeom prst="rightArrow">
            <a:avLst>
              <a:gd name="adj1" fmla="val 50000"/>
              <a:gd name="adj2" fmla="val 6628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7793" name="Object 1041"/>
          <p:cNvGraphicFramePr>
            <a:graphicFrameLocks noChangeAspect="1"/>
          </p:cNvGraphicFramePr>
          <p:nvPr/>
        </p:nvGraphicFramePr>
        <p:xfrm>
          <a:off x="5383213" y="3852855"/>
          <a:ext cx="2832100" cy="541337"/>
        </p:xfrm>
        <a:graphic>
          <a:graphicData uri="http://schemas.openxmlformats.org/presentationml/2006/ole">
            <p:oleObj spid="_x0000_s587793" name="Equation" r:id="rId10" imgW="1460160" imgH="279360" progId="Equation.DSMT4">
              <p:embed/>
            </p:oleObj>
          </a:graphicData>
        </a:graphic>
      </p:graphicFrame>
      <p:graphicFrame>
        <p:nvGraphicFramePr>
          <p:cNvPr id="587794" name="Object 1042"/>
          <p:cNvGraphicFramePr>
            <a:graphicFrameLocks noChangeAspect="1"/>
          </p:cNvGraphicFramePr>
          <p:nvPr/>
        </p:nvGraphicFramePr>
        <p:xfrm>
          <a:off x="5532438" y="4486267"/>
          <a:ext cx="2265362" cy="541338"/>
        </p:xfrm>
        <a:graphic>
          <a:graphicData uri="http://schemas.openxmlformats.org/presentationml/2006/ole">
            <p:oleObj spid="_x0000_s587794" name="Equation" r:id="rId11" imgW="1168200" imgH="279360" progId="Equation.DSMT4">
              <p:embed/>
            </p:oleObj>
          </a:graphicData>
        </a:graphic>
      </p:graphicFrame>
      <p:sp>
        <p:nvSpPr>
          <p:cNvPr id="587795" name="AutoShape 1043"/>
          <p:cNvSpPr>
            <a:spLocks noChangeArrowheads="1"/>
          </p:cNvSpPr>
          <p:nvPr/>
        </p:nvSpPr>
        <p:spPr bwMode="auto">
          <a:xfrm>
            <a:off x="4743450" y="4643430"/>
            <a:ext cx="555625" cy="209550"/>
          </a:xfrm>
          <a:prstGeom prst="rightArrow">
            <a:avLst>
              <a:gd name="adj1" fmla="val 50000"/>
              <a:gd name="adj2" fmla="val 6628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9" name="AutoShape 1043"/>
          <p:cNvSpPr>
            <a:spLocks noChangeArrowheads="1"/>
          </p:cNvSpPr>
          <p:nvPr/>
        </p:nvSpPr>
        <p:spPr bwMode="auto">
          <a:xfrm>
            <a:off x="5178879" y="5764658"/>
            <a:ext cx="555625" cy="209550"/>
          </a:xfrm>
          <a:prstGeom prst="rightArrow">
            <a:avLst>
              <a:gd name="adj1" fmla="val 50000"/>
              <a:gd name="adj2" fmla="val 6628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214947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3356676" y="1502230"/>
          <a:ext cx="2288597" cy="661926"/>
        </p:xfrm>
        <a:graphic>
          <a:graphicData uri="http://schemas.openxmlformats.org/presentationml/2006/ole">
            <p:oleObj spid="_x0000_s584709" name="Equation" r:id="rId4" imgW="965160" imgH="279360" progId="Equation.DSMT4">
              <p:embed/>
            </p:oleObj>
          </a:graphicData>
        </a:graphic>
      </p:graphicFrame>
      <p:sp>
        <p:nvSpPr>
          <p:cNvPr id="584717" name="Text Box 13"/>
          <p:cNvSpPr txBox="1">
            <a:spLocks noChangeArrowheads="1"/>
          </p:cNvSpPr>
          <p:nvPr/>
        </p:nvSpPr>
        <p:spPr bwMode="auto">
          <a:xfrm>
            <a:off x="5354638" y="5070475"/>
            <a:ext cx="820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baseline="-2500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baseline="30000">
                <a:solidFill>
                  <a:schemeClr val="bg2"/>
                </a:solidFill>
                <a:latin typeface="Times New Roman" pitchFamily="18" charset="0"/>
              </a:rPr>
              <a:t>TE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84718" name="Line 14"/>
          <p:cNvSpPr>
            <a:spLocks noChangeShapeType="1"/>
          </p:cNvSpPr>
          <p:nvPr/>
        </p:nvSpPr>
        <p:spPr bwMode="auto">
          <a:xfrm>
            <a:off x="2649538" y="4765675"/>
            <a:ext cx="3508375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719" name="Oval 15"/>
          <p:cNvSpPr>
            <a:spLocks noChangeArrowheads="1"/>
          </p:cNvSpPr>
          <p:nvPr/>
        </p:nvSpPr>
        <p:spPr bwMode="auto">
          <a:xfrm>
            <a:off x="2583625" y="5705475"/>
            <a:ext cx="63500" cy="84138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20" name="Oval 16"/>
          <p:cNvSpPr>
            <a:spLocks noChangeArrowheads="1"/>
          </p:cNvSpPr>
          <p:nvPr/>
        </p:nvSpPr>
        <p:spPr bwMode="auto">
          <a:xfrm>
            <a:off x="2580450" y="4718050"/>
            <a:ext cx="63500" cy="84138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21" name="Line 17"/>
          <p:cNvSpPr>
            <a:spLocks noChangeShapeType="1"/>
          </p:cNvSpPr>
          <p:nvPr/>
        </p:nvSpPr>
        <p:spPr bwMode="auto">
          <a:xfrm>
            <a:off x="2651125" y="5749925"/>
            <a:ext cx="3538538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722" name="Oval 18"/>
          <p:cNvSpPr>
            <a:spLocks noChangeArrowheads="1"/>
          </p:cNvSpPr>
          <p:nvPr/>
        </p:nvSpPr>
        <p:spPr bwMode="auto">
          <a:xfrm>
            <a:off x="6188075" y="5707063"/>
            <a:ext cx="63500" cy="84137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23" name="Oval 19"/>
          <p:cNvSpPr>
            <a:spLocks noChangeArrowheads="1"/>
          </p:cNvSpPr>
          <p:nvPr/>
        </p:nvSpPr>
        <p:spPr bwMode="auto">
          <a:xfrm>
            <a:off x="6156325" y="4719638"/>
            <a:ext cx="63500" cy="84137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24" name="Text Box 20"/>
          <p:cNvSpPr txBox="1">
            <a:spLocks noChangeArrowheads="1"/>
          </p:cNvSpPr>
          <p:nvPr/>
        </p:nvSpPr>
        <p:spPr bwMode="auto">
          <a:xfrm>
            <a:off x="3044825" y="5053013"/>
            <a:ext cx="820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baseline="-2500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baseline="30000">
                <a:solidFill>
                  <a:schemeClr val="bg2"/>
                </a:solidFill>
                <a:latin typeface="Times New Roman" pitchFamily="18" charset="0"/>
              </a:rPr>
              <a:t>TE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84725" name="Text Box 21"/>
          <p:cNvSpPr txBox="1">
            <a:spLocks noChangeArrowheads="1"/>
          </p:cNvSpPr>
          <p:nvPr/>
        </p:nvSpPr>
        <p:spPr bwMode="auto">
          <a:xfrm>
            <a:off x="4475163" y="5048250"/>
            <a:ext cx="561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jX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584727" name="Rectangle 23"/>
          <p:cNvSpPr>
            <a:spLocks noChangeArrowheads="1"/>
          </p:cNvSpPr>
          <p:nvPr/>
        </p:nvSpPr>
        <p:spPr bwMode="auto">
          <a:xfrm>
            <a:off x="4224338" y="5013325"/>
            <a:ext cx="1524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728" name="Line 24"/>
          <p:cNvSpPr>
            <a:spLocks noChangeShapeType="1"/>
          </p:cNvSpPr>
          <p:nvPr/>
        </p:nvSpPr>
        <p:spPr bwMode="auto">
          <a:xfrm>
            <a:off x="4298327" y="4761538"/>
            <a:ext cx="0" cy="25318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740" name="Line 36"/>
          <p:cNvSpPr>
            <a:spLocks noChangeShapeType="1"/>
          </p:cNvSpPr>
          <p:nvPr/>
        </p:nvSpPr>
        <p:spPr bwMode="auto">
          <a:xfrm>
            <a:off x="4302464" y="5461575"/>
            <a:ext cx="0" cy="289629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742" name="Text Box 38"/>
          <p:cNvSpPr txBox="1">
            <a:spLocks noChangeArrowheads="1"/>
          </p:cNvSpPr>
          <p:nvPr/>
        </p:nvSpPr>
        <p:spPr bwMode="auto">
          <a:xfrm>
            <a:off x="803275" y="2949575"/>
            <a:ext cx="7734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establishes that the circuit model for the </a:t>
            </a:r>
            <a:r>
              <a:rPr lang="en-US" sz="2000" dirty="0" smtClean="0">
                <a:solidFill>
                  <a:schemeClr val="bg1"/>
                </a:solidFill>
              </a:rPr>
              <a:t>flat strip </a:t>
            </a:r>
            <a:r>
              <a:rPr lang="en-US" sz="2000" dirty="0">
                <a:solidFill>
                  <a:schemeClr val="bg1"/>
                </a:solidFill>
              </a:rPr>
              <a:t>must be a </a:t>
            </a:r>
            <a:r>
              <a:rPr lang="en-US" sz="2000" dirty="0">
                <a:solidFill>
                  <a:schemeClr val="hlink"/>
                </a:solidFill>
              </a:rPr>
              <a:t>parallel </a:t>
            </a:r>
            <a:r>
              <a:rPr lang="en-US" sz="2000" dirty="0" smtClean="0">
                <a:solidFill>
                  <a:schemeClr val="hlink"/>
                </a:solidFill>
              </a:rPr>
              <a:t>(shunt) element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84746" name="Object 42"/>
          <p:cNvGraphicFramePr>
            <a:graphicFrameLocks noChangeAspect="1"/>
          </p:cNvGraphicFramePr>
          <p:nvPr/>
        </p:nvGraphicFramePr>
        <p:xfrm>
          <a:off x="6865938" y="5045075"/>
          <a:ext cx="1255712" cy="466725"/>
        </p:xfrm>
        <a:graphic>
          <a:graphicData uri="http://schemas.openxmlformats.org/presentationml/2006/ole">
            <p:oleObj spid="_x0000_s584746" name="Equation" r:id="rId5" imgW="647640" imgH="24120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88" name="Rectangle 16"/>
          <p:cNvSpPr>
            <a:spLocks noChangeArrowheads="1"/>
          </p:cNvSpPr>
          <p:nvPr/>
        </p:nvSpPr>
        <p:spPr bwMode="auto">
          <a:xfrm>
            <a:off x="967696" y="2574018"/>
            <a:ext cx="3900487" cy="1133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174171" y="1175205"/>
            <a:ext cx="16872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For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-z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wave: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66282" name="Object 10"/>
          <p:cNvGraphicFramePr>
            <a:graphicFrameLocks noChangeAspect="1"/>
          </p:cNvGraphicFramePr>
          <p:nvPr/>
        </p:nvGraphicFramePr>
        <p:xfrm>
          <a:off x="6337765" y="1564821"/>
          <a:ext cx="1208088" cy="471488"/>
        </p:xfrm>
        <a:graphic>
          <a:graphicData uri="http://schemas.openxmlformats.org/presentationml/2006/ole">
            <p:oleObj spid="_x0000_s566282" name="Equation" r:id="rId4" imgW="583920" imgH="228600" progId="Equation.DSMT4">
              <p:embed/>
            </p:oleObj>
          </a:graphicData>
        </a:graphic>
      </p:graphicFrame>
      <p:graphicFrame>
        <p:nvGraphicFramePr>
          <p:cNvPr id="566283" name="Object 11"/>
          <p:cNvGraphicFramePr>
            <a:graphicFrameLocks noChangeAspect="1"/>
          </p:cNvGraphicFramePr>
          <p:nvPr/>
        </p:nvGraphicFramePr>
        <p:xfrm>
          <a:off x="1951269" y="1179260"/>
          <a:ext cx="2958193" cy="490561"/>
        </p:xfrm>
        <a:graphic>
          <a:graphicData uri="http://schemas.openxmlformats.org/presentationml/2006/ole">
            <p:oleObj spid="_x0000_s566283" name="Equation" r:id="rId5" imgW="1460160" imgH="241200" progId="Equation.DSMT4">
              <p:embed/>
            </p:oleObj>
          </a:graphicData>
        </a:graphic>
      </p:graphicFrame>
      <p:sp>
        <p:nvSpPr>
          <p:cNvPr id="566286" name="Text Box 14"/>
          <p:cNvSpPr txBox="1">
            <a:spLocks noChangeArrowheads="1"/>
          </p:cNvSpPr>
          <p:nvPr/>
        </p:nvSpPr>
        <p:spPr bwMode="auto">
          <a:xfrm>
            <a:off x="5218809" y="1206274"/>
            <a:ext cx="33258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so we can simply substitute 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66287" name="Object 15"/>
          <p:cNvGraphicFramePr>
            <a:graphicFrameLocks noChangeAspect="1"/>
          </p:cNvGraphicFramePr>
          <p:nvPr/>
        </p:nvGraphicFramePr>
        <p:xfrm>
          <a:off x="1351871" y="2623231"/>
          <a:ext cx="3286125" cy="989012"/>
        </p:xfrm>
        <a:graphic>
          <a:graphicData uri="http://schemas.openxmlformats.org/presentationml/2006/ole">
            <p:oleObj spid="_x0000_s566287" name="Equation" r:id="rId6" imgW="1307880" imgH="393480" progId="Equation.DSMT4">
              <p:embed/>
            </p:oleObj>
          </a:graphicData>
        </a:graphic>
      </p:graphicFrame>
      <p:sp>
        <p:nvSpPr>
          <p:cNvPr id="566291" name="Rectangle 19"/>
          <p:cNvSpPr>
            <a:spLocks noChangeArrowheads="1"/>
          </p:cNvSpPr>
          <p:nvPr/>
        </p:nvSpPr>
        <p:spPr bwMode="auto">
          <a:xfrm>
            <a:off x="2479675" y="4751388"/>
            <a:ext cx="3900488" cy="1133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6292" name="Object 20"/>
          <p:cNvGraphicFramePr>
            <a:graphicFrameLocks noChangeAspect="1"/>
          </p:cNvGraphicFramePr>
          <p:nvPr/>
        </p:nvGraphicFramePr>
        <p:xfrm>
          <a:off x="2730500" y="4800600"/>
          <a:ext cx="3286125" cy="989013"/>
        </p:xfrm>
        <a:graphic>
          <a:graphicData uri="http://schemas.openxmlformats.org/presentationml/2006/ole">
            <p:oleObj spid="_x0000_s566292" name="Equation" r:id="rId7" imgW="1307880" imgH="393480" progId="Equation.DSMT4">
              <p:embed/>
            </p:oleObj>
          </a:graphicData>
        </a:graphic>
      </p:graphicFrame>
      <p:sp>
        <p:nvSpPr>
          <p:cNvPr id="566293" name="Text Box 21"/>
          <p:cNvSpPr txBox="1">
            <a:spLocks noChangeArrowheads="1"/>
          </p:cNvSpPr>
          <p:nvPr/>
        </p:nvSpPr>
        <p:spPr bwMode="auto">
          <a:xfrm>
            <a:off x="876300" y="5099050"/>
            <a:ext cx="1425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Summary: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6294" name="Text Box 22"/>
          <p:cNvSpPr txBox="1">
            <a:spLocks noChangeArrowheads="1"/>
          </p:cNvSpPr>
          <p:nvPr/>
        </p:nvSpPr>
        <p:spPr bwMode="auto">
          <a:xfrm>
            <a:off x="6775450" y="4894263"/>
            <a:ext cx="20208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+ sign:  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wave</a:t>
            </a:r>
          </a:p>
          <a:p>
            <a:r>
              <a:rPr lang="en-US" sz="2000">
                <a:solidFill>
                  <a:schemeClr val="bg1"/>
                </a:solidFill>
              </a:rPr>
              <a:t>-  sign:  -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wave</a:t>
            </a:r>
          </a:p>
        </p:txBody>
      </p:sp>
      <p:sp>
        <p:nvSpPr>
          <p:cNvPr id="566295" name="Text Box 23"/>
          <p:cNvSpPr txBox="1">
            <a:spLocks noChangeArrowheads="1"/>
          </p:cNvSpPr>
          <p:nvPr/>
        </p:nvSpPr>
        <p:spPr bwMode="auto">
          <a:xfrm>
            <a:off x="987425" y="0"/>
            <a:ext cx="7113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Impedance (cont.)</a:t>
            </a:r>
          </a:p>
        </p:txBody>
      </p:sp>
      <p:sp>
        <p:nvSpPr>
          <p:cNvPr id="566296" name="Text Box 24"/>
          <p:cNvSpPr txBox="1">
            <a:spLocks noChangeArrowheads="1"/>
          </p:cNvSpPr>
          <p:nvPr/>
        </p:nvSpPr>
        <p:spPr bwMode="auto">
          <a:xfrm>
            <a:off x="5198382" y="2598285"/>
            <a:ext cx="3460750" cy="10826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In this formula the </a:t>
            </a:r>
            <a:r>
              <a:rPr lang="en-US" sz="1600" dirty="0" smtClean="0">
                <a:solidFill>
                  <a:schemeClr val="bg2"/>
                </a:solidFill>
              </a:rPr>
              <a:t>wavenumber and </a:t>
            </a:r>
            <a:r>
              <a:rPr lang="en-US" sz="1600" dirty="0">
                <a:solidFill>
                  <a:schemeClr val="bg2"/>
                </a:solidFill>
              </a:rPr>
              <a:t>the wave </a:t>
            </a:r>
            <a:r>
              <a:rPr lang="en-US" sz="1600" dirty="0" smtClean="0">
                <a:solidFill>
                  <a:schemeClr val="bg2"/>
                </a:solidFill>
              </a:rPr>
              <a:t>impedance </a:t>
            </a:r>
            <a:r>
              <a:rPr lang="en-US" sz="1600" dirty="0">
                <a:solidFill>
                  <a:schemeClr val="bg2"/>
                </a:solidFill>
              </a:rPr>
              <a:t>are taken </a:t>
            </a:r>
            <a:r>
              <a:rPr lang="en-US" sz="1600" dirty="0" smtClean="0">
                <a:solidFill>
                  <a:schemeClr val="bg2"/>
                </a:solidFill>
              </a:rPr>
              <a:t>to be the </a:t>
            </a:r>
            <a:r>
              <a:rPr lang="en-US" sz="1600" u="sng" dirty="0">
                <a:solidFill>
                  <a:schemeClr val="bg2"/>
                </a:solidFill>
              </a:rPr>
              <a:t>same</a:t>
            </a:r>
            <a:r>
              <a:rPr lang="en-US" sz="1600" dirty="0">
                <a:solidFill>
                  <a:schemeClr val="bg2"/>
                </a:solidFill>
              </a:rPr>
              <a:t> for </a:t>
            </a:r>
            <a:r>
              <a:rPr lang="en-US" sz="1600" dirty="0" smtClean="0">
                <a:solidFill>
                  <a:schemeClr val="bg2"/>
                </a:solidFill>
              </a:rPr>
              <a:t>negative </a:t>
            </a:r>
            <a:r>
              <a:rPr lang="en-US" sz="1600" dirty="0">
                <a:solidFill>
                  <a:schemeClr val="bg2"/>
                </a:solidFill>
              </a:rPr>
              <a:t>and positive  traveling waves.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22352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79631" name="Object 47"/>
          <p:cNvGraphicFramePr>
            <a:graphicFrameLocks noChangeAspect="1"/>
          </p:cNvGraphicFramePr>
          <p:nvPr/>
        </p:nvGraphicFramePr>
        <p:xfrm>
          <a:off x="1418111" y="1844244"/>
          <a:ext cx="4171950" cy="1554162"/>
        </p:xfrm>
        <a:graphic>
          <a:graphicData uri="http://schemas.openxmlformats.org/presentationml/2006/ole">
            <p:oleObj spid="_x0000_s798722" name="Equation" r:id="rId4" imgW="2387520" imgH="888840" progId="Equation.DSMT4">
              <p:embed/>
            </p:oleObj>
          </a:graphicData>
        </a:graphic>
      </p:graphicFrame>
      <p:sp>
        <p:nvSpPr>
          <p:cNvPr id="579639" name="Text Box 55"/>
          <p:cNvSpPr txBox="1">
            <a:spLocks noChangeArrowheads="1"/>
          </p:cNvSpPr>
          <p:nvPr/>
        </p:nvSpPr>
        <p:spPr bwMode="auto">
          <a:xfrm>
            <a:off x="448747" y="1147008"/>
            <a:ext cx="48445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fields inside the waveguide are then: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79641" name="Object 57"/>
          <p:cNvGraphicFramePr>
            <a:graphicFrameLocks noChangeAspect="1"/>
          </p:cNvGraphicFramePr>
          <p:nvPr/>
        </p:nvGraphicFramePr>
        <p:xfrm>
          <a:off x="1429863" y="3455616"/>
          <a:ext cx="4752975" cy="1665287"/>
        </p:xfrm>
        <a:graphic>
          <a:graphicData uri="http://schemas.openxmlformats.org/presentationml/2006/ole">
            <p:oleObj spid="_x0000_s798724" name="Equation" r:id="rId5" imgW="2755800" imgH="9651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98726" name="Object 6"/>
          <p:cNvGraphicFramePr>
            <a:graphicFrameLocks noChangeAspect="1"/>
          </p:cNvGraphicFramePr>
          <p:nvPr/>
        </p:nvGraphicFramePr>
        <p:xfrm>
          <a:off x="6685107" y="2003610"/>
          <a:ext cx="2109788" cy="817562"/>
        </p:xfrm>
        <a:graphic>
          <a:graphicData uri="http://schemas.openxmlformats.org/presentationml/2006/ole">
            <p:oleObj spid="_x0000_s798726" name="Equation" r:id="rId6" imgW="1409400" imgH="54576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35726" y="5712032"/>
            <a:ext cx="468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There is </a:t>
            </a:r>
            <a:r>
              <a:rPr lang="en-US" u="sng" dirty="0" smtClean="0">
                <a:solidFill>
                  <a:schemeClr val="bg1"/>
                </a:solidFill>
              </a:rPr>
              <a:t>one</a:t>
            </a:r>
            <a:r>
              <a:rPr lang="en-US" dirty="0" smtClean="0">
                <a:solidFill>
                  <a:schemeClr val="bg1"/>
                </a:solidFill>
              </a:rPr>
              <a:t> set of unknown coefficients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798727" name="Object 7"/>
          <p:cNvGraphicFramePr>
            <a:graphicFrameLocks noChangeAspect="1"/>
          </p:cNvGraphicFramePr>
          <p:nvPr/>
        </p:nvGraphicFramePr>
        <p:xfrm>
          <a:off x="7126803" y="3229140"/>
          <a:ext cx="1119188" cy="690563"/>
        </p:xfrm>
        <a:graphic>
          <a:graphicData uri="http://schemas.openxmlformats.org/presentationml/2006/ole">
            <p:oleObj spid="_x0000_s798727" name="Equation" r:id="rId7" imgW="698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21590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80630" name="Object 22"/>
          <p:cNvGraphicFramePr>
            <a:graphicFrameLocks noChangeAspect="1"/>
          </p:cNvGraphicFramePr>
          <p:nvPr/>
        </p:nvGraphicFramePr>
        <p:xfrm>
          <a:off x="2379663" y="1379088"/>
          <a:ext cx="4114800" cy="541337"/>
        </p:xfrm>
        <a:graphic>
          <a:graphicData uri="http://schemas.openxmlformats.org/presentationml/2006/ole">
            <p:oleObj spid="_x0000_s580630" name="Equation" r:id="rId4" imgW="2120760" imgH="279360" progId="Equation.DSMT4">
              <p:embed/>
            </p:oleObj>
          </a:graphicData>
        </a:graphic>
      </p:graphicFrame>
      <p:graphicFrame>
        <p:nvGraphicFramePr>
          <p:cNvPr id="580633" name="Object 25"/>
          <p:cNvGraphicFramePr>
            <a:graphicFrameLocks noChangeAspect="1"/>
          </p:cNvGraphicFramePr>
          <p:nvPr/>
        </p:nvGraphicFramePr>
        <p:xfrm>
          <a:off x="1900238" y="2868613"/>
          <a:ext cx="4805362" cy="860425"/>
        </p:xfrm>
        <a:graphic>
          <a:graphicData uri="http://schemas.openxmlformats.org/presentationml/2006/ole">
            <p:oleObj spid="_x0000_s580633" name="Equation" r:id="rId5" imgW="2476440" imgH="444240" progId="Equation.DSMT4">
              <p:embed/>
            </p:oleObj>
          </a:graphicData>
        </a:graphic>
      </p:graphicFrame>
      <p:sp>
        <p:nvSpPr>
          <p:cNvPr id="580635" name="Text Box 27"/>
          <p:cNvSpPr txBox="1">
            <a:spLocks noChangeArrowheads="1"/>
          </p:cNvSpPr>
          <p:nvPr/>
        </p:nvSpPr>
        <p:spPr bwMode="auto">
          <a:xfrm>
            <a:off x="490538" y="2277613"/>
            <a:ext cx="69643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the Fourier series for the magnetic field, we then have:</a:t>
            </a:r>
          </a:p>
        </p:txBody>
      </p:sp>
      <p:sp>
        <p:nvSpPr>
          <p:cNvPr id="580638" name="Text Box 30"/>
          <p:cNvSpPr txBox="1">
            <a:spLocks noChangeArrowheads="1"/>
          </p:cNvSpPr>
          <p:nvPr/>
        </p:nvSpPr>
        <p:spPr bwMode="auto">
          <a:xfrm>
            <a:off x="594426" y="837090"/>
            <a:ext cx="2151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Magnetic field:</a:t>
            </a:r>
          </a:p>
        </p:txBody>
      </p:sp>
      <p:graphicFrame>
        <p:nvGraphicFramePr>
          <p:cNvPr id="580641" name="Object 33"/>
          <p:cNvGraphicFramePr>
            <a:graphicFrameLocks noChangeAspect="1"/>
          </p:cNvGraphicFramePr>
          <p:nvPr/>
        </p:nvGraphicFramePr>
        <p:xfrm>
          <a:off x="695325" y="5680075"/>
          <a:ext cx="3103563" cy="836613"/>
        </p:xfrm>
        <a:graphic>
          <a:graphicData uri="http://schemas.openxmlformats.org/presentationml/2006/ole">
            <p:oleObj spid="_x0000_s580641" name="Equation" r:id="rId6" imgW="1600200" imgH="431640" progId="Equation.DSMT4">
              <p:embed/>
            </p:oleObj>
          </a:graphicData>
        </a:graphic>
      </p:graphicFrame>
      <p:graphicFrame>
        <p:nvGraphicFramePr>
          <p:cNvPr id="580642" name="Object 34"/>
          <p:cNvGraphicFramePr>
            <a:graphicFrameLocks noChangeAspect="1"/>
          </p:cNvGraphicFramePr>
          <p:nvPr/>
        </p:nvGraphicFramePr>
        <p:xfrm>
          <a:off x="4556125" y="5625650"/>
          <a:ext cx="3544888" cy="909638"/>
        </p:xfrm>
        <a:graphic>
          <a:graphicData uri="http://schemas.openxmlformats.org/presentationml/2006/ole">
            <p:oleObj spid="_x0000_s580642" name="Equation" r:id="rId7" imgW="1828800" imgH="469800" progId="Equation.DSMT4">
              <p:embed/>
            </p:oleObj>
          </a:graphicData>
        </a:graphic>
      </p:graphicFrame>
      <p:graphicFrame>
        <p:nvGraphicFramePr>
          <p:cNvPr id="580643" name="Object 35"/>
          <p:cNvGraphicFramePr>
            <a:graphicFrameLocks noChangeAspect="1"/>
          </p:cNvGraphicFramePr>
          <p:nvPr/>
        </p:nvGraphicFramePr>
        <p:xfrm>
          <a:off x="2317750" y="3948113"/>
          <a:ext cx="4164013" cy="860425"/>
        </p:xfrm>
        <a:graphic>
          <a:graphicData uri="http://schemas.openxmlformats.org/presentationml/2006/ole">
            <p:oleObj spid="_x0000_s580643" name="Equation" r:id="rId8" imgW="2145960" imgH="444240" progId="Equation.DSMT4">
              <p:embed/>
            </p:oleObj>
          </a:graphicData>
        </a:graphic>
      </p:graphicFrame>
      <p:sp>
        <p:nvSpPr>
          <p:cNvPr id="580644" name="Text Box 36"/>
          <p:cNvSpPr txBox="1">
            <a:spLocks noChangeArrowheads="1"/>
          </p:cNvSpPr>
          <p:nvPr/>
        </p:nvSpPr>
        <p:spPr bwMode="auto">
          <a:xfrm>
            <a:off x="203200" y="5203375"/>
            <a:ext cx="3524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Represent the strip current as</a:t>
            </a:r>
          </a:p>
        </p:txBody>
      </p:sp>
      <p:sp>
        <p:nvSpPr>
          <p:cNvPr id="580645" name="Text Box 37"/>
          <p:cNvSpPr txBox="1">
            <a:spLocks noChangeArrowheads="1"/>
          </p:cNvSpPr>
          <p:nvPr/>
        </p:nvSpPr>
        <p:spPr bwMode="auto">
          <a:xfrm>
            <a:off x="1684338" y="41699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945085" y="3243943"/>
            <a:ext cx="1883229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We can use the scattered field here, since he incident field is continuous.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22066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81637" name="Object 5"/>
          <p:cNvGraphicFramePr>
            <a:graphicFrameLocks noChangeAspect="1"/>
          </p:cNvGraphicFramePr>
          <p:nvPr/>
        </p:nvGraphicFramePr>
        <p:xfrm>
          <a:off x="1855788" y="1692275"/>
          <a:ext cx="5124450" cy="935038"/>
        </p:xfrm>
        <a:graphic>
          <a:graphicData uri="http://schemas.openxmlformats.org/presentationml/2006/ole">
            <p:oleObj spid="_x0000_s581637" name="Equation" r:id="rId4" imgW="2641320" imgH="482400" progId="Equation.DSMT4">
              <p:embed/>
            </p:oleObj>
          </a:graphicData>
        </a:graphic>
      </p:graphicFrame>
      <p:sp>
        <p:nvSpPr>
          <p:cNvPr id="581639" name="Text Box 7"/>
          <p:cNvSpPr txBox="1">
            <a:spLocks noChangeArrowheads="1"/>
          </p:cNvSpPr>
          <p:nvPr/>
        </p:nvSpPr>
        <p:spPr bwMode="auto">
          <a:xfrm>
            <a:off x="476250" y="1176338"/>
            <a:ext cx="1284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</a:t>
            </a:r>
          </a:p>
        </p:txBody>
      </p:sp>
      <p:sp>
        <p:nvSpPr>
          <p:cNvPr id="581640" name="Text Box 8"/>
          <p:cNvSpPr txBox="1">
            <a:spLocks noChangeArrowheads="1"/>
          </p:cNvSpPr>
          <p:nvPr/>
        </p:nvSpPr>
        <p:spPr bwMode="auto">
          <a:xfrm>
            <a:off x="1792288" y="3270931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81649" name="Object 17"/>
          <p:cNvGraphicFramePr>
            <a:graphicFrameLocks noChangeAspect="1"/>
          </p:cNvGraphicFramePr>
          <p:nvPr/>
        </p:nvGraphicFramePr>
        <p:xfrm>
          <a:off x="3166899" y="3635993"/>
          <a:ext cx="2280555" cy="1068614"/>
        </p:xfrm>
        <a:graphic>
          <a:graphicData uri="http://schemas.openxmlformats.org/presentationml/2006/ole">
            <p:oleObj spid="_x0000_s581649" name="Equation" r:id="rId5" imgW="1028520" imgH="482400" progId="Equation.DSMT4">
              <p:embed/>
            </p:oleObj>
          </a:graphicData>
        </a:graphic>
      </p:graphicFrame>
      <p:sp>
        <p:nvSpPr>
          <p:cNvPr id="581650" name="Text Box 18"/>
          <p:cNvSpPr txBox="1">
            <a:spLocks noChangeArrowheads="1"/>
          </p:cNvSpPr>
          <p:nvPr/>
        </p:nvSpPr>
        <p:spPr bwMode="auto">
          <a:xfrm>
            <a:off x="1417658" y="5356678"/>
            <a:ext cx="6453703" cy="646331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 order to solve for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we need to enforce the condition that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i="1" baseline="-25000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= 0</a:t>
            </a:r>
            <a:r>
              <a:rPr lang="en-US" dirty="0">
                <a:solidFill>
                  <a:schemeClr val="bg1"/>
                </a:solidFill>
              </a:rPr>
              <a:t> on the </a:t>
            </a:r>
            <a:r>
              <a:rPr lang="en-US" dirty="0" smtClean="0">
                <a:solidFill>
                  <a:schemeClr val="bg1"/>
                </a:solidFill>
              </a:rPr>
              <a:t>strip.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225425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82677" name="Object 21"/>
          <p:cNvGraphicFramePr>
            <a:graphicFrameLocks noChangeAspect="1"/>
          </p:cNvGraphicFramePr>
          <p:nvPr/>
        </p:nvGraphicFramePr>
        <p:xfrm>
          <a:off x="768350" y="1931988"/>
          <a:ext cx="5343525" cy="1592262"/>
        </p:xfrm>
        <a:graphic>
          <a:graphicData uri="http://schemas.openxmlformats.org/presentationml/2006/ole">
            <p:oleObj spid="_x0000_s582677" name="Equation" r:id="rId4" imgW="3403440" imgH="1015920" progId="Equation.DSMT4">
              <p:embed/>
            </p:oleObj>
          </a:graphicData>
        </a:graphic>
      </p:graphicFrame>
      <p:sp>
        <p:nvSpPr>
          <p:cNvPr id="582678" name="Text Box 22"/>
          <p:cNvSpPr txBox="1">
            <a:spLocks noChangeArrowheads="1"/>
          </p:cNvSpPr>
          <p:nvPr/>
        </p:nvSpPr>
        <p:spPr bwMode="auto">
          <a:xfrm>
            <a:off x="385763" y="938336"/>
            <a:ext cx="8388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that the strip is narrow, so that a single “Maxwell” function describes accurately the shape of the current on the strip:</a:t>
            </a:r>
          </a:p>
        </p:txBody>
      </p:sp>
      <p:graphicFrame>
        <p:nvGraphicFramePr>
          <p:cNvPr id="582679" name="Object 23"/>
          <p:cNvGraphicFramePr>
            <a:graphicFrameLocks noChangeAspect="1"/>
          </p:cNvGraphicFramePr>
          <p:nvPr/>
        </p:nvGraphicFramePr>
        <p:xfrm>
          <a:off x="2640013" y="3757613"/>
          <a:ext cx="3321050" cy="852487"/>
        </p:xfrm>
        <a:graphic>
          <a:graphicData uri="http://schemas.openxmlformats.org/presentationml/2006/ole">
            <p:oleObj spid="_x0000_s582679" name="Equation" r:id="rId5" imgW="1828800" imgH="469800" progId="Equation.DSMT4">
              <p:embed/>
            </p:oleObj>
          </a:graphicData>
        </a:graphic>
      </p:graphicFrame>
      <p:graphicFrame>
        <p:nvGraphicFramePr>
          <p:cNvPr id="582680" name="Object 24"/>
          <p:cNvGraphicFramePr>
            <a:graphicFrameLocks noChangeAspect="1"/>
          </p:cNvGraphicFramePr>
          <p:nvPr/>
        </p:nvGraphicFramePr>
        <p:xfrm>
          <a:off x="1487488" y="4772025"/>
          <a:ext cx="5924550" cy="1839913"/>
        </p:xfrm>
        <a:graphic>
          <a:graphicData uri="http://schemas.openxmlformats.org/presentationml/2006/ole">
            <p:oleObj spid="_x0000_s582680" name="Equation" r:id="rId6" imgW="3263760" imgH="1015920" progId="Equation.DSMT4">
              <p:embed/>
            </p:oleObj>
          </a:graphicData>
        </a:graphic>
      </p:graphicFrame>
      <p:sp>
        <p:nvSpPr>
          <p:cNvPr id="582681" name="Text Box 25"/>
          <p:cNvSpPr txBox="1">
            <a:spLocks noChangeArrowheads="1"/>
          </p:cNvSpPr>
          <p:nvPr/>
        </p:nvSpPr>
        <p:spPr bwMode="auto">
          <a:xfrm>
            <a:off x="878795" y="4964071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82683" name="Text Box 27"/>
          <p:cNvSpPr txBox="1">
            <a:spLocks noChangeArrowheads="1"/>
          </p:cNvSpPr>
          <p:nvPr/>
        </p:nvSpPr>
        <p:spPr bwMode="auto">
          <a:xfrm>
            <a:off x="6507475" y="2474913"/>
            <a:ext cx="2492990" cy="369332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 is </a:t>
            </a:r>
            <a:r>
              <a:rPr lang="en-US" dirty="0" smtClean="0">
                <a:solidFill>
                  <a:schemeClr val="bg1"/>
                </a:solidFill>
              </a:rPr>
              <a:t>now the unknown.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2684" name="Text Box 28"/>
          <p:cNvSpPr txBox="1">
            <a:spLocks noChangeArrowheads="1"/>
          </p:cNvSpPr>
          <p:nvPr/>
        </p:nvSpPr>
        <p:spPr bwMode="auto">
          <a:xfrm>
            <a:off x="6492589" y="2982913"/>
            <a:ext cx="227965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(</a:t>
            </a:r>
            <a:r>
              <a:rPr lang="en-US" sz="1400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14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1400" dirty="0">
                <a:solidFill>
                  <a:schemeClr val="bg2"/>
                </a:solidFill>
              </a:rPr>
              <a:t> is the total current on the strip.)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0633" y="4001985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Basis function</a:t>
            </a:r>
          </a:p>
          <a:p>
            <a:pPr algn="ctr"/>
            <a:r>
              <a:rPr lang="en-US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)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902525" y="3158839"/>
            <a:ext cx="973776" cy="843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11" name="Rectangle 11"/>
          <p:cNvSpPr>
            <a:spLocks noChangeArrowheads="1"/>
          </p:cNvSpPr>
          <p:nvPr/>
        </p:nvSpPr>
        <p:spPr bwMode="auto">
          <a:xfrm>
            <a:off x="1357313" y="2415088"/>
            <a:ext cx="6335712" cy="217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21304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2659063" y="122287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88807" name="Text Box 7"/>
          <p:cNvSpPr txBox="1">
            <a:spLocks noChangeArrowheads="1"/>
          </p:cNvSpPr>
          <p:nvPr/>
        </p:nvSpPr>
        <p:spPr bwMode="auto">
          <a:xfrm>
            <a:off x="638175" y="192861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588808" name="Object 8"/>
          <p:cNvGraphicFramePr>
            <a:graphicFrameLocks noChangeAspect="1"/>
          </p:cNvGraphicFramePr>
          <p:nvPr/>
        </p:nvGraphicFramePr>
        <p:xfrm>
          <a:off x="3808413" y="995863"/>
          <a:ext cx="1747837" cy="835025"/>
        </p:xfrm>
        <a:graphic>
          <a:graphicData uri="http://schemas.openxmlformats.org/presentationml/2006/ole">
            <p:oleObj spid="_x0000_s588808" name="Equation" r:id="rId4" imgW="901440" imgH="431640" progId="Equation.DSMT4">
              <p:embed/>
            </p:oleObj>
          </a:graphicData>
        </a:graphic>
      </p:graphicFrame>
      <p:graphicFrame>
        <p:nvGraphicFramePr>
          <p:cNvPr id="588809" name="Object 9"/>
          <p:cNvGraphicFramePr>
            <a:graphicFrameLocks noChangeAspect="1"/>
          </p:cNvGraphicFramePr>
          <p:nvPr/>
        </p:nvGraphicFramePr>
        <p:xfrm>
          <a:off x="1927225" y="2508750"/>
          <a:ext cx="5518150" cy="1966913"/>
        </p:xfrm>
        <a:graphic>
          <a:graphicData uri="http://schemas.openxmlformats.org/presentationml/2006/ole">
            <p:oleObj spid="_x0000_s588809" name="Equation" r:id="rId5" imgW="2844720" imgH="1015920" progId="Equation.DSMT4">
              <p:embed/>
            </p:oleObj>
          </a:graphicData>
        </a:graphic>
      </p:graphicFrame>
      <p:sp>
        <p:nvSpPr>
          <p:cNvPr id="588812" name="Text Box 12"/>
          <p:cNvSpPr txBox="1">
            <a:spLocks noChangeArrowheads="1"/>
          </p:cNvSpPr>
          <p:nvPr/>
        </p:nvSpPr>
        <p:spPr bwMode="auto">
          <a:xfrm>
            <a:off x="581025" y="4902700"/>
            <a:ext cx="798968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i="1" baseline="-25000" dirty="0">
                <a:solidFill>
                  <a:schemeClr val="bg2"/>
                </a:solidFill>
                <a:latin typeface="Times New Roman" pitchFamily="18" charset="0"/>
              </a:rPr>
              <a:t>m</a:t>
            </a:r>
            <a:r>
              <a:rPr lang="en-US" dirty="0">
                <a:solidFill>
                  <a:schemeClr val="bg2"/>
                </a:solidFill>
              </a:rPr>
              <a:t> can be evaluated in closed form (in terms of the Bessel function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J</a:t>
            </a:r>
            <a:r>
              <a:rPr lang="en-US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chemeClr val="bg2"/>
                </a:solidFill>
              </a:rPr>
              <a:t>).</a:t>
            </a:r>
          </a:p>
        </p:txBody>
      </p:sp>
      <p:graphicFrame>
        <p:nvGraphicFramePr>
          <p:cNvPr id="588813" name="Object 13"/>
          <p:cNvGraphicFramePr>
            <a:graphicFrameLocks noChangeAspect="1"/>
          </p:cNvGraphicFramePr>
          <p:nvPr/>
        </p:nvGraphicFramePr>
        <p:xfrm>
          <a:off x="1538288" y="5498013"/>
          <a:ext cx="3471862" cy="846137"/>
        </p:xfrm>
        <a:graphic>
          <a:graphicData uri="http://schemas.openxmlformats.org/presentationml/2006/ole">
            <p:oleObj spid="_x0000_s588813" name="Equation" r:id="rId6" imgW="1765080" imgH="431640" progId="Equation.DSMT4">
              <p:embed/>
            </p:oleObj>
          </a:graphicData>
        </a:graphic>
      </p:graphicFrame>
      <p:sp>
        <p:nvSpPr>
          <p:cNvPr id="588814" name="Text Box 14"/>
          <p:cNvSpPr txBox="1">
            <a:spLocks noChangeArrowheads="1"/>
          </p:cNvSpPr>
          <p:nvPr/>
        </p:nvSpPr>
        <p:spPr bwMode="auto">
          <a:xfrm>
            <a:off x="5449888" y="5748838"/>
            <a:ext cx="3232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(Please see the Appendix.)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22352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79631" name="Object 47"/>
          <p:cNvGraphicFramePr>
            <a:graphicFrameLocks noChangeAspect="1"/>
          </p:cNvGraphicFramePr>
          <p:nvPr/>
        </p:nvGraphicFramePr>
        <p:xfrm>
          <a:off x="1918854" y="1306890"/>
          <a:ext cx="4171950" cy="1554162"/>
        </p:xfrm>
        <a:graphic>
          <a:graphicData uri="http://schemas.openxmlformats.org/presentationml/2006/ole">
            <p:oleObj spid="_x0000_s836610" name="Equation" r:id="rId4" imgW="2387520" imgH="888840" progId="Equation.DSMT4">
              <p:embed/>
            </p:oleObj>
          </a:graphicData>
        </a:graphic>
      </p:graphicFrame>
      <p:sp>
        <p:nvSpPr>
          <p:cNvPr id="579639" name="Text Box 55"/>
          <p:cNvSpPr txBox="1">
            <a:spLocks noChangeArrowheads="1"/>
          </p:cNvSpPr>
          <p:nvPr/>
        </p:nvSpPr>
        <p:spPr bwMode="auto">
          <a:xfrm>
            <a:off x="383433" y="833304"/>
            <a:ext cx="59859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fields inside the waveguide are now given by: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79641" name="Object 57"/>
          <p:cNvGraphicFramePr>
            <a:graphicFrameLocks noChangeAspect="1"/>
          </p:cNvGraphicFramePr>
          <p:nvPr/>
        </p:nvGraphicFramePr>
        <p:xfrm>
          <a:off x="1896959" y="3044932"/>
          <a:ext cx="4752975" cy="1665287"/>
        </p:xfrm>
        <a:graphic>
          <a:graphicData uri="http://schemas.openxmlformats.org/presentationml/2006/ole">
            <p:oleObj spid="_x0000_s836611" name="Equation" r:id="rId5" imgW="2755800" imgH="9651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836614" name="Object 6"/>
          <p:cNvGraphicFramePr>
            <a:graphicFrameLocks noChangeAspect="1"/>
          </p:cNvGraphicFramePr>
          <p:nvPr/>
        </p:nvGraphicFramePr>
        <p:xfrm>
          <a:off x="935492" y="4920721"/>
          <a:ext cx="1807709" cy="848465"/>
        </p:xfrm>
        <a:graphic>
          <a:graphicData uri="http://schemas.openxmlformats.org/presentationml/2006/ole">
            <p:oleObj spid="_x0000_s836614" name="Equation" r:id="rId6" imgW="1028520" imgH="482400" progId="Equation.DSMT4">
              <p:embed/>
            </p:oleObj>
          </a:graphicData>
        </a:graphic>
      </p:graphicFrame>
      <p:graphicFrame>
        <p:nvGraphicFramePr>
          <p:cNvPr id="836615" name="Object 7"/>
          <p:cNvGraphicFramePr>
            <a:graphicFrameLocks noChangeAspect="1"/>
          </p:cNvGraphicFramePr>
          <p:nvPr/>
        </p:nvGraphicFramePr>
        <p:xfrm>
          <a:off x="3220586" y="4990949"/>
          <a:ext cx="1558244" cy="744447"/>
        </p:xfrm>
        <a:graphic>
          <a:graphicData uri="http://schemas.openxmlformats.org/presentationml/2006/ole">
            <p:oleObj spid="_x0000_s836615" name="Equation" r:id="rId7" imgW="901440" imgH="431640" progId="Equation.DSMT4">
              <p:embed/>
            </p:oleObj>
          </a:graphicData>
        </a:graphic>
      </p:graphicFrame>
      <p:graphicFrame>
        <p:nvGraphicFramePr>
          <p:cNvPr id="836616" name="Object 8"/>
          <p:cNvGraphicFramePr>
            <a:graphicFrameLocks noChangeAspect="1"/>
          </p:cNvGraphicFramePr>
          <p:nvPr/>
        </p:nvGraphicFramePr>
        <p:xfrm>
          <a:off x="5174117" y="4981667"/>
          <a:ext cx="3164340" cy="771190"/>
        </p:xfrm>
        <a:graphic>
          <a:graphicData uri="http://schemas.openxmlformats.org/presentationml/2006/ole">
            <p:oleObj spid="_x0000_s836616" name="Equation" r:id="rId8" imgW="1765080" imgH="4316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4402" y="5979227"/>
            <a:ext cx="7422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We still need to solve for the unknown post current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by enforcing that the electric field vanish on the strip.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218757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541565" y="1043215"/>
            <a:ext cx="7386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hlink"/>
                </a:solidFill>
              </a:rPr>
              <a:t>To solve for </a:t>
            </a:r>
            <a:r>
              <a:rPr lang="en-US" sz="2000" i="1" dirty="0">
                <a:solidFill>
                  <a:schemeClr val="hlink"/>
                </a:solidFill>
                <a:latin typeface="Times New Roman" pitchFamily="18" charset="0"/>
              </a:rPr>
              <a:t>I</a:t>
            </a:r>
            <a:r>
              <a:rPr lang="en-US" sz="2000" baseline="-25000" dirty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hlink"/>
                </a:solidFill>
              </a:rPr>
              <a:t>, enforce the electric field integral equation (EFIE):</a:t>
            </a:r>
          </a:p>
        </p:txBody>
      </p:sp>
      <p:graphicFrame>
        <p:nvGraphicFramePr>
          <p:cNvPr id="665600" name="Object 0"/>
          <p:cNvGraphicFramePr>
            <a:graphicFrameLocks noChangeAspect="1"/>
          </p:cNvGraphicFramePr>
          <p:nvPr/>
        </p:nvGraphicFramePr>
        <p:xfrm>
          <a:off x="2571750" y="1862138"/>
          <a:ext cx="1944688" cy="490537"/>
        </p:xfrm>
        <a:graphic>
          <a:graphicData uri="http://schemas.openxmlformats.org/presentationml/2006/ole">
            <p:oleObj spid="_x0000_s665600" name="Equation" r:id="rId4" imgW="1002960" imgH="253800" progId="Equation.DSMT4">
              <p:embed/>
            </p:oleObj>
          </a:graphicData>
        </a:graphic>
      </p:graphicFrame>
      <p:sp>
        <p:nvSpPr>
          <p:cNvPr id="589832" name="Text Box 8"/>
          <p:cNvSpPr txBox="1">
            <a:spLocks noChangeArrowheads="1"/>
          </p:cNvSpPr>
          <p:nvPr/>
        </p:nvSpPr>
        <p:spPr bwMode="auto">
          <a:xfrm>
            <a:off x="4603750" y="1911350"/>
            <a:ext cx="1016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on strip</a:t>
            </a:r>
          </a:p>
        </p:txBody>
      </p:sp>
      <p:graphicFrame>
        <p:nvGraphicFramePr>
          <p:cNvPr id="665601" name="Object 1"/>
          <p:cNvGraphicFramePr>
            <a:graphicFrameLocks noChangeAspect="1"/>
          </p:cNvGraphicFramePr>
          <p:nvPr/>
        </p:nvGraphicFramePr>
        <p:xfrm>
          <a:off x="1492250" y="2822575"/>
          <a:ext cx="4675188" cy="1722438"/>
        </p:xfrm>
        <a:graphic>
          <a:graphicData uri="http://schemas.openxmlformats.org/presentationml/2006/ole">
            <p:oleObj spid="_x0000_s665601" name="Equation" r:id="rId5" imgW="2412720" imgH="888840" progId="Equation.DSMT4">
              <p:embed/>
            </p:oleObj>
          </a:graphicData>
        </a:graphic>
      </p:graphicFrame>
      <p:graphicFrame>
        <p:nvGraphicFramePr>
          <p:cNvPr id="665602" name="Object 2"/>
          <p:cNvGraphicFramePr>
            <a:graphicFrameLocks noChangeAspect="1"/>
          </p:cNvGraphicFramePr>
          <p:nvPr/>
        </p:nvGraphicFramePr>
        <p:xfrm>
          <a:off x="2200273" y="5462588"/>
          <a:ext cx="6275388" cy="836612"/>
        </p:xfrm>
        <a:graphic>
          <a:graphicData uri="http://schemas.openxmlformats.org/presentationml/2006/ole">
            <p:oleObj spid="_x0000_s665602" name="Equation" r:id="rId6" imgW="3238200" imgH="431640" progId="Equation.DSMT4">
              <p:embed/>
            </p:oleObj>
          </a:graphicData>
        </a:graphic>
      </p:graphicFrame>
      <p:sp>
        <p:nvSpPr>
          <p:cNvPr id="589835" name="Text Box 11"/>
          <p:cNvSpPr txBox="1">
            <a:spLocks noChangeArrowheads="1"/>
          </p:cNvSpPr>
          <p:nvPr/>
        </p:nvSpPr>
        <p:spPr bwMode="auto">
          <a:xfrm>
            <a:off x="1067481" y="493145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589836" name="Text Box 12"/>
          <p:cNvSpPr txBox="1">
            <a:spLocks noChangeArrowheads="1"/>
          </p:cNvSpPr>
          <p:nvPr/>
        </p:nvSpPr>
        <p:spPr bwMode="auto">
          <a:xfrm>
            <a:off x="5230813" y="3027363"/>
            <a:ext cx="3598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(unit-amplitude incident mode)</a:t>
            </a:r>
          </a:p>
        </p:txBody>
      </p:sp>
      <p:graphicFrame>
        <p:nvGraphicFramePr>
          <p:cNvPr id="665603" name="Object 3"/>
          <p:cNvGraphicFramePr>
            <a:graphicFrameLocks noChangeAspect="1"/>
          </p:cNvGraphicFramePr>
          <p:nvPr/>
        </p:nvGraphicFramePr>
        <p:xfrm>
          <a:off x="5865382" y="1899226"/>
          <a:ext cx="2186090" cy="502393"/>
        </p:xfrm>
        <a:graphic>
          <a:graphicData uri="http://schemas.openxmlformats.org/presentationml/2006/ole">
            <p:oleObj spid="_x0000_s665603" name="Equation" r:id="rId7" imgW="1714320" imgH="39348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22066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90855" name="Object 7"/>
          <p:cNvGraphicFramePr>
            <a:graphicFrameLocks noChangeAspect="1"/>
          </p:cNvGraphicFramePr>
          <p:nvPr/>
        </p:nvGraphicFramePr>
        <p:xfrm>
          <a:off x="1376363" y="1181094"/>
          <a:ext cx="6046787" cy="806450"/>
        </p:xfrm>
        <a:graphic>
          <a:graphicData uri="http://schemas.openxmlformats.org/presentationml/2006/ole">
            <p:oleObj spid="_x0000_s590855" name="Equation" r:id="rId4" imgW="3238200" imgH="431640" progId="Equation.DSMT4">
              <p:embed/>
            </p:oleObj>
          </a:graphicData>
        </a:graphic>
      </p:graphicFrame>
      <p:graphicFrame>
        <p:nvGraphicFramePr>
          <p:cNvPr id="590859" name="Object 11"/>
          <p:cNvGraphicFramePr>
            <a:graphicFrameLocks noChangeAspect="1"/>
          </p:cNvGraphicFramePr>
          <p:nvPr/>
        </p:nvGraphicFramePr>
        <p:xfrm>
          <a:off x="938213" y="3122607"/>
          <a:ext cx="7212012" cy="935037"/>
        </p:xfrm>
        <a:graphic>
          <a:graphicData uri="http://schemas.openxmlformats.org/presentationml/2006/ole">
            <p:oleObj spid="_x0000_s590859" name="Equation" r:id="rId5" imgW="3720960" imgH="482400" progId="Equation.DSMT4">
              <p:embed/>
            </p:oleObj>
          </a:graphicData>
        </a:graphic>
      </p:graphicFrame>
      <p:graphicFrame>
        <p:nvGraphicFramePr>
          <p:cNvPr id="590861" name="Object 13"/>
          <p:cNvGraphicFramePr>
            <a:graphicFrameLocks noChangeAspect="1"/>
          </p:cNvGraphicFramePr>
          <p:nvPr/>
        </p:nvGraphicFramePr>
        <p:xfrm>
          <a:off x="619125" y="5224457"/>
          <a:ext cx="7947025" cy="935037"/>
        </p:xfrm>
        <a:graphic>
          <a:graphicData uri="http://schemas.openxmlformats.org/presentationml/2006/ole">
            <p:oleObj spid="_x0000_s590861" name="Equation" r:id="rId6" imgW="4101840" imgH="4824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3796456" y="2213740"/>
          <a:ext cx="1488064" cy="698437"/>
        </p:xfrm>
        <a:graphic>
          <a:graphicData uri="http://schemas.openxmlformats.org/presentationml/2006/ole">
            <p:oleObj spid="_x0000_s590862" name="Equation" r:id="rId7" imgW="1028520" imgH="482400" progId="Equation.DSMT4">
              <p:embed/>
            </p:oleObj>
          </a:graphicData>
        </a:graphic>
      </p:graphicFrame>
      <p:graphicFrame>
        <p:nvGraphicFramePr>
          <p:cNvPr id="3" name="Object 15"/>
          <p:cNvGraphicFramePr>
            <a:graphicFrameLocks noChangeAspect="1"/>
          </p:cNvGraphicFramePr>
          <p:nvPr/>
        </p:nvGraphicFramePr>
        <p:xfrm>
          <a:off x="3630283" y="4331875"/>
          <a:ext cx="1202974" cy="574718"/>
        </p:xfrm>
        <a:graphic>
          <a:graphicData uri="http://schemas.openxmlformats.org/presentationml/2006/ole">
            <p:oleObj spid="_x0000_s590863" name="Equation" r:id="rId8" imgW="901440" imgH="431640" progId="Equation.DSMT4">
              <p:embed/>
            </p:oleObj>
          </a:graphicData>
        </a:graphic>
      </p:graphicFrame>
      <p:sp>
        <p:nvSpPr>
          <p:cNvPr id="11" name="Down Arrow 10"/>
          <p:cNvSpPr/>
          <p:nvPr/>
        </p:nvSpPr>
        <p:spPr bwMode="auto">
          <a:xfrm>
            <a:off x="2695700" y="2394857"/>
            <a:ext cx="308757" cy="50272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2666010" y="4376057"/>
            <a:ext cx="338446" cy="5145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ext Box 2"/>
          <p:cNvSpPr txBox="1">
            <a:spLocks noChangeArrowheads="1"/>
          </p:cNvSpPr>
          <p:nvPr/>
        </p:nvSpPr>
        <p:spPr bwMode="auto">
          <a:xfrm>
            <a:off x="21590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666624" name="Object 0"/>
          <p:cNvGraphicFramePr>
            <a:graphicFrameLocks noChangeAspect="1"/>
          </p:cNvGraphicFramePr>
          <p:nvPr/>
        </p:nvGraphicFramePr>
        <p:xfrm>
          <a:off x="822325" y="1088571"/>
          <a:ext cx="7678738" cy="935038"/>
        </p:xfrm>
        <a:graphic>
          <a:graphicData uri="http://schemas.openxmlformats.org/presentationml/2006/ole">
            <p:oleObj spid="_x0000_s666624" name="Equation" r:id="rId4" imgW="3962160" imgH="482400" progId="Equation.DSMT4">
              <p:embed/>
            </p:oleObj>
          </a:graphicData>
        </a:graphic>
      </p:graphicFrame>
      <p:sp>
        <p:nvSpPr>
          <p:cNvPr id="591884" name="Text Box 12"/>
          <p:cNvSpPr txBox="1">
            <a:spLocks noChangeArrowheads="1"/>
          </p:cNvSpPr>
          <p:nvPr/>
        </p:nvSpPr>
        <p:spPr bwMode="auto">
          <a:xfrm>
            <a:off x="852488" y="2542042"/>
            <a:ext cx="2255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is in the form </a:t>
            </a:r>
          </a:p>
        </p:txBody>
      </p:sp>
      <p:graphicFrame>
        <p:nvGraphicFramePr>
          <p:cNvPr id="666625" name="Object 1"/>
          <p:cNvGraphicFramePr>
            <a:graphicFrameLocks noChangeAspect="1"/>
          </p:cNvGraphicFramePr>
          <p:nvPr/>
        </p:nvGraphicFramePr>
        <p:xfrm>
          <a:off x="1617663" y="3110367"/>
          <a:ext cx="4552950" cy="763587"/>
        </p:xfrm>
        <a:graphic>
          <a:graphicData uri="http://schemas.openxmlformats.org/presentationml/2006/ole">
            <p:oleObj spid="_x0000_s666625" name="Equation" r:id="rId5" imgW="2349360" imgH="393480" progId="Equation.DSMT4">
              <p:embed/>
            </p:oleObj>
          </a:graphicData>
        </a:graphic>
      </p:graphicFrame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534389" y="4439661"/>
            <a:ext cx="799209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To solve for the unknown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chemeClr val="bg2"/>
                </a:solidFill>
              </a:rPr>
              <a:t>, we can use the idea of a </a:t>
            </a:r>
            <a:r>
              <a:rPr lang="en-US" dirty="0">
                <a:solidFill>
                  <a:schemeClr val="hlink"/>
                </a:solidFill>
              </a:rPr>
              <a:t>“testing function.”</a:t>
            </a:r>
            <a:r>
              <a:rPr lang="en-US" dirty="0">
                <a:solidFill>
                  <a:schemeClr val="bg2"/>
                </a:solidFill>
              </a:rPr>
              <a:t>  We multiply both sides by a testing function and then integrate over the strip.</a:t>
            </a:r>
          </a:p>
        </p:txBody>
      </p:sp>
      <p:graphicFrame>
        <p:nvGraphicFramePr>
          <p:cNvPr id="666626" name="Object 2"/>
          <p:cNvGraphicFramePr>
            <a:graphicFrameLocks noChangeAspect="1"/>
          </p:cNvGraphicFramePr>
          <p:nvPr/>
        </p:nvGraphicFramePr>
        <p:xfrm>
          <a:off x="1845108" y="5409107"/>
          <a:ext cx="5070475" cy="960437"/>
        </p:xfrm>
        <a:graphic>
          <a:graphicData uri="http://schemas.openxmlformats.org/presentationml/2006/ole">
            <p:oleObj spid="_x0000_s666626" name="Equation" r:id="rId6" imgW="2616120" imgH="4950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1971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612357" name="Object 5"/>
          <p:cNvGraphicFramePr>
            <a:graphicFrameLocks noChangeAspect="1"/>
          </p:cNvGraphicFramePr>
          <p:nvPr/>
        </p:nvGraphicFramePr>
        <p:xfrm>
          <a:off x="528638" y="1747838"/>
          <a:ext cx="8220075" cy="960437"/>
        </p:xfrm>
        <a:graphic>
          <a:graphicData uri="http://schemas.openxmlformats.org/presentationml/2006/ole">
            <p:oleObj spid="_x0000_s612357" name="Equation" r:id="rId4" imgW="4241520" imgH="495000" progId="Equation.DSMT4">
              <p:embed/>
            </p:oleObj>
          </a:graphicData>
        </a:graphic>
      </p:graphicFrame>
      <p:sp>
        <p:nvSpPr>
          <p:cNvPr id="612358" name="Text Box 6"/>
          <p:cNvSpPr txBox="1">
            <a:spLocks noChangeArrowheads="1"/>
          </p:cNvSpPr>
          <p:nvPr/>
        </p:nvSpPr>
        <p:spPr bwMode="auto">
          <a:xfrm>
            <a:off x="605539" y="3338121"/>
            <a:ext cx="7940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Galerkin’s method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testing function is the </a:t>
            </a:r>
            <a:r>
              <a:rPr lang="en-US" sz="2000" u="sng" dirty="0">
                <a:solidFill>
                  <a:schemeClr val="bg1"/>
                </a:solidFill>
              </a:rPr>
              <a:t>same</a:t>
            </a:r>
            <a:r>
              <a:rPr lang="en-US" sz="2000" dirty="0">
                <a:solidFill>
                  <a:schemeClr val="bg1"/>
                </a:solidFill>
              </a:rPr>
              <a:t> as the basis function: </a:t>
            </a:r>
          </a:p>
        </p:txBody>
      </p:sp>
      <p:graphicFrame>
        <p:nvGraphicFramePr>
          <p:cNvPr id="612359" name="Object 7"/>
          <p:cNvGraphicFramePr>
            <a:graphicFrameLocks noChangeAspect="1"/>
          </p:cNvGraphicFramePr>
          <p:nvPr/>
        </p:nvGraphicFramePr>
        <p:xfrm>
          <a:off x="2614613" y="4392613"/>
          <a:ext cx="3694112" cy="1217612"/>
        </p:xfrm>
        <a:graphic>
          <a:graphicData uri="http://schemas.openxmlformats.org/presentationml/2006/ole">
            <p:oleObj spid="_x0000_s612359" name="Equation" r:id="rId5" imgW="2120760" imgH="6984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ChangeArrowheads="1"/>
          </p:cNvSpPr>
          <p:nvPr/>
        </p:nvSpPr>
        <p:spPr bwMode="auto">
          <a:xfrm>
            <a:off x="2976563" y="3810000"/>
            <a:ext cx="3481387" cy="10366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1028454" y="1503363"/>
            <a:ext cx="190366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sym typeface="Symbol" pitchFamily="18" charset="2"/>
              </a:rPr>
              <a:t>TE</a:t>
            </a:r>
            <a:r>
              <a:rPr lang="en-US" sz="2800" i="1" baseline="-25000" dirty="0" err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800" baseline="30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chemeClr val="bg1"/>
                </a:solidFill>
                <a:sym typeface="Symbol" pitchFamily="18" charset="2"/>
              </a:rPr>
              <a:t>wave: </a:t>
            </a:r>
            <a:endParaRPr lang="en-US" sz="28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64576" name="Object 0"/>
          <p:cNvGraphicFramePr>
            <a:graphicFrameLocks noChangeAspect="1"/>
          </p:cNvGraphicFramePr>
          <p:nvPr/>
        </p:nvGraphicFramePr>
        <p:xfrm>
          <a:off x="3259138" y="3803650"/>
          <a:ext cx="2660650" cy="1077913"/>
        </p:xfrm>
        <a:graphic>
          <a:graphicData uri="http://schemas.openxmlformats.org/presentationml/2006/ole">
            <p:oleObj spid="_x0000_s664576" name="Equation" r:id="rId4" imgW="1066680" imgH="431640" progId="Equation.DSMT4">
              <p:embed/>
            </p:oleObj>
          </a:graphicData>
        </a:graphic>
      </p:graphicFrame>
      <p:sp>
        <p:nvSpPr>
          <p:cNvPr id="576524" name="Rectangle 12"/>
          <p:cNvSpPr>
            <a:spLocks noChangeArrowheads="1"/>
          </p:cNvSpPr>
          <p:nvPr/>
        </p:nvSpPr>
        <p:spPr bwMode="auto">
          <a:xfrm>
            <a:off x="2801938" y="2230438"/>
            <a:ext cx="3900487" cy="1133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4577" name="Object 1"/>
          <p:cNvGraphicFramePr>
            <a:graphicFrameLocks noChangeAspect="1"/>
          </p:cNvGraphicFramePr>
          <p:nvPr/>
        </p:nvGraphicFramePr>
        <p:xfrm>
          <a:off x="3145023" y="2164134"/>
          <a:ext cx="3222625" cy="989012"/>
        </p:xfrm>
        <a:graphic>
          <a:graphicData uri="http://schemas.openxmlformats.org/presentationml/2006/ole">
            <p:oleObj spid="_x0000_s664577" name="Equation" r:id="rId5" imgW="1282680" imgH="393480" progId="Equation.DSMT4">
              <p:embed/>
            </p:oleObj>
          </a:graphicData>
        </a:graphic>
      </p:graphicFrame>
      <p:sp>
        <p:nvSpPr>
          <p:cNvPr id="576526" name="Text Box 14"/>
          <p:cNvSpPr txBox="1">
            <a:spLocks noChangeArrowheads="1"/>
          </p:cNvSpPr>
          <p:nvPr/>
        </p:nvSpPr>
        <p:spPr bwMode="auto">
          <a:xfrm>
            <a:off x="1044575" y="0"/>
            <a:ext cx="7113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Impedance (cont.)</a:t>
            </a:r>
          </a:p>
        </p:txBody>
      </p:sp>
      <p:sp>
        <p:nvSpPr>
          <p:cNvPr id="576530" name="Text Box 18"/>
          <p:cNvSpPr txBox="1">
            <a:spLocks noChangeArrowheads="1"/>
          </p:cNvSpPr>
          <p:nvPr/>
        </p:nvSpPr>
        <p:spPr bwMode="auto">
          <a:xfrm>
            <a:off x="1935430" y="5814683"/>
            <a:ext cx="900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Note: 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64578" name="Object 2"/>
          <p:cNvGraphicFramePr>
            <a:graphicFrameLocks noChangeAspect="1"/>
          </p:cNvGraphicFramePr>
          <p:nvPr/>
        </p:nvGraphicFramePr>
        <p:xfrm>
          <a:off x="2790866" y="5857092"/>
          <a:ext cx="1379538" cy="382588"/>
        </p:xfrm>
        <a:graphic>
          <a:graphicData uri="http://schemas.openxmlformats.org/presentationml/2006/ole">
            <p:oleObj spid="_x0000_s664578" name="Equation" r:id="rId6" imgW="825480" imgH="2286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Text Box 2"/>
          <p:cNvSpPr txBox="1">
            <a:spLocks noChangeArrowheads="1"/>
          </p:cNvSpPr>
          <p:nvPr/>
        </p:nvSpPr>
        <p:spPr bwMode="auto">
          <a:xfrm>
            <a:off x="22352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592904" name="Object 8"/>
          <p:cNvGraphicFramePr>
            <a:graphicFrameLocks noChangeAspect="1"/>
          </p:cNvGraphicFramePr>
          <p:nvPr/>
        </p:nvGraphicFramePr>
        <p:xfrm>
          <a:off x="1330325" y="1738303"/>
          <a:ext cx="6743700" cy="3540125"/>
        </p:xfrm>
        <a:graphic>
          <a:graphicData uri="http://schemas.openxmlformats.org/presentationml/2006/ole">
            <p:oleObj spid="_x0000_s592904" name="Equation" r:id="rId4" imgW="3873240" imgH="2031840" progId="Equation.DSMT4">
              <p:embed/>
            </p:oleObj>
          </a:graphicData>
        </a:graphic>
      </p:graphicFrame>
      <p:sp>
        <p:nvSpPr>
          <p:cNvPr id="592905" name="Text Box 9"/>
          <p:cNvSpPr txBox="1">
            <a:spLocks noChangeArrowheads="1"/>
          </p:cNvSpPr>
          <p:nvPr/>
        </p:nvSpPr>
        <p:spPr bwMode="auto">
          <a:xfrm>
            <a:off x="809625" y="112235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40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98371" y="5040075"/>
            <a:ext cx="664029" cy="4898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09801" y="5682333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This integral is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3048000" y="4760913"/>
            <a:ext cx="2544763" cy="1350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22352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graphicFrame>
        <p:nvGraphicFramePr>
          <p:cNvPr id="667648" name="Object 0"/>
          <p:cNvGraphicFramePr>
            <a:graphicFrameLocks noChangeAspect="1"/>
          </p:cNvGraphicFramePr>
          <p:nvPr/>
        </p:nvGraphicFramePr>
        <p:xfrm>
          <a:off x="2671763" y="1495425"/>
          <a:ext cx="2830512" cy="839788"/>
        </p:xfrm>
        <a:graphic>
          <a:graphicData uri="http://schemas.openxmlformats.org/presentationml/2006/ole">
            <p:oleObj spid="_x0000_s667648" name="Equation" r:id="rId4" imgW="1625400" imgH="482400" progId="Equation.DSMT4">
              <p:embed/>
            </p:oleObj>
          </a:graphicData>
        </a:graphic>
      </p:graphicFrame>
      <p:sp>
        <p:nvSpPr>
          <p:cNvPr id="593925" name="Text Box 5"/>
          <p:cNvSpPr txBox="1">
            <a:spLocks noChangeArrowheads="1"/>
          </p:cNvSpPr>
          <p:nvPr/>
        </p:nvSpPr>
        <p:spPr bwMode="auto">
          <a:xfrm>
            <a:off x="1709058" y="1143681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67649" name="Object 1"/>
          <p:cNvGraphicFramePr>
            <a:graphicFrameLocks noChangeAspect="1"/>
          </p:cNvGraphicFramePr>
          <p:nvPr/>
        </p:nvGraphicFramePr>
        <p:xfrm>
          <a:off x="2925639" y="2907414"/>
          <a:ext cx="2430462" cy="1149350"/>
        </p:xfrm>
        <a:graphic>
          <a:graphicData uri="http://schemas.openxmlformats.org/presentationml/2006/ole">
            <p:oleObj spid="_x0000_s667649" name="Equation" r:id="rId5" imgW="1396800" imgH="660240" progId="Equation.DSMT4">
              <p:embed/>
            </p:oleObj>
          </a:graphicData>
        </a:graphic>
      </p:graphicFrame>
      <p:graphicFrame>
        <p:nvGraphicFramePr>
          <p:cNvPr id="667650" name="Object 2"/>
          <p:cNvGraphicFramePr>
            <a:graphicFrameLocks noChangeAspect="1"/>
          </p:cNvGraphicFramePr>
          <p:nvPr/>
        </p:nvGraphicFramePr>
        <p:xfrm>
          <a:off x="3317875" y="4814888"/>
          <a:ext cx="1914525" cy="1250950"/>
        </p:xfrm>
        <a:graphic>
          <a:graphicData uri="http://schemas.openxmlformats.org/presentationml/2006/ole">
            <p:oleObj spid="_x0000_s667650" name="Equation" r:id="rId6" imgW="952200" imgH="622080" progId="Equation.DSMT4">
              <p:embed/>
            </p:oleObj>
          </a:graphicData>
        </a:graphic>
      </p:graphicFrame>
      <p:sp>
        <p:nvSpPr>
          <p:cNvPr id="593929" name="Text Box 9"/>
          <p:cNvSpPr txBox="1">
            <a:spLocks noChangeArrowheads="1"/>
          </p:cNvSpPr>
          <p:nvPr/>
        </p:nvSpPr>
        <p:spPr bwMode="auto">
          <a:xfrm>
            <a:off x="2197100" y="2674938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397002" y="4181125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59" name="Rectangle 1039"/>
          <p:cNvSpPr>
            <a:spLocks noChangeArrowheads="1"/>
          </p:cNvSpPr>
          <p:nvPr/>
        </p:nvSpPr>
        <p:spPr bwMode="auto">
          <a:xfrm>
            <a:off x="1838099" y="4733695"/>
            <a:ext cx="5035550" cy="178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57" name="Rectangle 1037"/>
          <p:cNvSpPr>
            <a:spLocks noChangeArrowheads="1"/>
          </p:cNvSpPr>
          <p:nvPr/>
        </p:nvSpPr>
        <p:spPr bwMode="auto">
          <a:xfrm>
            <a:off x="1185636" y="3276370"/>
            <a:ext cx="2544763" cy="124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53" name="Rectangle 1033"/>
          <p:cNvSpPr>
            <a:spLocks noChangeArrowheads="1"/>
          </p:cNvSpPr>
          <p:nvPr/>
        </p:nvSpPr>
        <p:spPr bwMode="auto">
          <a:xfrm>
            <a:off x="4211411" y="3404957"/>
            <a:ext cx="2239963" cy="1030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46" name="Rectangle 1026"/>
          <p:cNvSpPr>
            <a:spLocks noChangeArrowheads="1"/>
          </p:cNvSpPr>
          <p:nvPr/>
        </p:nvSpPr>
        <p:spPr bwMode="auto">
          <a:xfrm>
            <a:off x="915988" y="1665288"/>
            <a:ext cx="2544762" cy="1350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947" name="Text Box 1027"/>
          <p:cNvSpPr txBox="1">
            <a:spLocks noChangeArrowheads="1"/>
          </p:cNvSpPr>
          <p:nvPr/>
        </p:nvSpPr>
        <p:spPr bwMode="auto">
          <a:xfrm>
            <a:off x="21304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94949" name="Text Box 1029"/>
          <p:cNvSpPr txBox="1">
            <a:spLocks noChangeArrowheads="1"/>
          </p:cNvSpPr>
          <p:nvPr/>
        </p:nvSpPr>
        <p:spPr bwMode="auto">
          <a:xfrm>
            <a:off x="3430360" y="939120"/>
            <a:ext cx="15023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Summary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94951" name="Object 1031"/>
          <p:cNvGraphicFramePr>
            <a:graphicFrameLocks noChangeAspect="1"/>
          </p:cNvGraphicFramePr>
          <p:nvPr/>
        </p:nvGraphicFramePr>
        <p:xfrm>
          <a:off x="1217613" y="1720850"/>
          <a:ext cx="1801812" cy="1176338"/>
        </p:xfrm>
        <a:graphic>
          <a:graphicData uri="http://schemas.openxmlformats.org/presentationml/2006/ole">
            <p:oleObj spid="_x0000_s594951" name="Equation" r:id="rId4" imgW="952200" imgH="622080" progId="Equation.DSMT4">
              <p:embed/>
            </p:oleObj>
          </a:graphicData>
        </a:graphic>
      </p:graphicFrame>
      <p:graphicFrame>
        <p:nvGraphicFramePr>
          <p:cNvPr id="594952" name="Object 1032"/>
          <p:cNvGraphicFramePr>
            <a:graphicFrameLocks noChangeAspect="1"/>
          </p:cNvGraphicFramePr>
          <p:nvPr/>
        </p:nvGraphicFramePr>
        <p:xfrm>
          <a:off x="4505099" y="3495445"/>
          <a:ext cx="1747837" cy="835025"/>
        </p:xfrm>
        <a:graphic>
          <a:graphicData uri="http://schemas.openxmlformats.org/presentationml/2006/ole">
            <p:oleObj spid="_x0000_s594952" name="Equation" r:id="rId5" imgW="901440" imgH="431640" progId="Equation.DSMT4">
              <p:embed/>
            </p:oleObj>
          </a:graphicData>
        </a:graphic>
      </p:graphicFrame>
      <p:graphicFrame>
        <p:nvGraphicFramePr>
          <p:cNvPr id="594956" name="Object 1036"/>
          <p:cNvGraphicFramePr>
            <a:graphicFrameLocks noChangeAspect="1"/>
          </p:cNvGraphicFramePr>
          <p:nvPr/>
        </p:nvGraphicFramePr>
        <p:xfrm>
          <a:off x="1492024" y="3465282"/>
          <a:ext cx="1995487" cy="935038"/>
        </p:xfrm>
        <a:graphic>
          <a:graphicData uri="http://schemas.openxmlformats.org/presentationml/2006/ole">
            <p:oleObj spid="_x0000_s594956" name="Equation" r:id="rId6" imgW="1028520" imgH="482400" progId="Equation.DSMT4">
              <p:embed/>
            </p:oleObj>
          </a:graphicData>
        </a:graphic>
      </p:graphicFrame>
      <p:graphicFrame>
        <p:nvGraphicFramePr>
          <p:cNvPr id="594958" name="Object 1038"/>
          <p:cNvGraphicFramePr>
            <a:graphicFrameLocks noChangeAspect="1"/>
          </p:cNvGraphicFramePr>
          <p:nvPr/>
        </p:nvGraphicFramePr>
        <p:xfrm>
          <a:off x="2176236" y="4803545"/>
          <a:ext cx="4625975" cy="1722437"/>
        </p:xfrm>
        <a:graphic>
          <a:graphicData uri="http://schemas.openxmlformats.org/presentationml/2006/ole">
            <p:oleObj spid="_x0000_s594958" name="Equation" r:id="rId7" imgW="2387520" imgH="888840" progId="Equation.DSMT4">
              <p:embed/>
            </p:oleObj>
          </a:graphicData>
        </a:graphic>
      </p:graphicFrame>
      <p:graphicFrame>
        <p:nvGraphicFramePr>
          <p:cNvPr id="594960" name="Object 1040"/>
          <p:cNvGraphicFramePr>
            <a:graphicFrameLocks noChangeAspect="1"/>
          </p:cNvGraphicFramePr>
          <p:nvPr/>
        </p:nvGraphicFramePr>
        <p:xfrm>
          <a:off x="4149725" y="1927225"/>
          <a:ext cx="3471863" cy="846138"/>
        </p:xfrm>
        <a:graphic>
          <a:graphicData uri="http://schemas.openxmlformats.org/presentationml/2006/ole">
            <p:oleObj spid="_x0000_s594960" name="Equation" r:id="rId8" imgW="1765080" imgH="4316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594961" name="Object 1041"/>
          <p:cNvGraphicFramePr>
            <a:graphicFrameLocks noChangeAspect="1"/>
          </p:cNvGraphicFramePr>
          <p:nvPr/>
        </p:nvGraphicFramePr>
        <p:xfrm>
          <a:off x="7006999" y="3114929"/>
          <a:ext cx="1821316" cy="1799972"/>
        </p:xfrm>
        <a:graphic>
          <a:graphicData uri="http://schemas.openxmlformats.org/presentationml/2006/ole">
            <p:oleObj spid="_x0000_s594961" name="Equation" r:id="rId9" imgW="120636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5" name="Text Box 7"/>
          <p:cNvSpPr txBox="1">
            <a:spLocks noChangeArrowheads="1"/>
          </p:cNvSpPr>
          <p:nvPr/>
        </p:nvSpPr>
        <p:spPr bwMode="auto">
          <a:xfrm>
            <a:off x="230187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95976" name="Text Box 8"/>
          <p:cNvSpPr txBox="1">
            <a:spLocks noChangeArrowheads="1"/>
          </p:cNvSpPr>
          <p:nvPr/>
        </p:nvSpPr>
        <p:spPr bwMode="auto">
          <a:xfrm>
            <a:off x="542925" y="976313"/>
            <a:ext cx="26166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Reflection </a:t>
            </a:r>
            <a:r>
              <a:rPr lang="en-US" sz="2000" dirty="0" smtClean="0">
                <a:solidFill>
                  <a:schemeClr val="hlink"/>
                </a:solidFill>
              </a:rPr>
              <a:t>coefficient</a:t>
            </a:r>
            <a:r>
              <a:rPr lang="en-US" sz="2000" dirty="0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595981" name="Object 13"/>
          <p:cNvGraphicFramePr>
            <a:graphicFrameLocks noChangeAspect="1"/>
          </p:cNvGraphicFramePr>
          <p:nvPr/>
        </p:nvGraphicFramePr>
        <p:xfrm>
          <a:off x="2346325" y="1416300"/>
          <a:ext cx="2314575" cy="887413"/>
        </p:xfrm>
        <a:graphic>
          <a:graphicData uri="http://schemas.openxmlformats.org/presentationml/2006/ole">
            <p:oleObj spid="_x0000_s595981" name="Equation" r:id="rId4" imgW="1091880" imgH="419040" progId="Equation.DSMT4">
              <p:embed/>
            </p:oleObj>
          </a:graphicData>
        </a:graphic>
      </p:graphicFrame>
      <p:graphicFrame>
        <p:nvGraphicFramePr>
          <p:cNvPr id="595983" name="Object 15"/>
          <p:cNvGraphicFramePr>
            <a:graphicFrameLocks noChangeAspect="1"/>
          </p:cNvGraphicFramePr>
          <p:nvPr/>
        </p:nvGraphicFramePr>
        <p:xfrm>
          <a:off x="1385206" y="3072941"/>
          <a:ext cx="1674813" cy="885825"/>
        </p:xfrm>
        <a:graphic>
          <a:graphicData uri="http://schemas.openxmlformats.org/presentationml/2006/ole">
            <p:oleObj spid="_x0000_s595983" name="Equation" r:id="rId5" imgW="863280" imgH="457200" progId="Equation.DSMT4">
              <p:embed/>
            </p:oleObj>
          </a:graphicData>
        </a:graphic>
      </p:graphicFrame>
      <p:graphicFrame>
        <p:nvGraphicFramePr>
          <p:cNvPr id="595984" name="Object 16"/>
          <p:cNvGraphicFramePr>
            <a:graphicFrameLocks noChangeAspect="1"/>
          </p:cNvGraphicFramePr>
          <p:nvPr/>
        </p:nvGraphicFramePr>
        <p:xfrm>
          <a:off x="4533219" y="3068179"/>
          <a:ext cx="3448050" cy="935037"/>
        </p:xfrm>
        <a:graphic>
          <a:graphicData uri="http://schemas.openxmlformats.org/presentationml/2006/ole">
            <p:oleObj spid="_x0000_s595984" name="Equation" r:id="rId6" imgW="1777680" imgH="482400" progId="Equation.DSMT4">
              <p:embed/>
            </p:oleObj>
          </a:graphicData>
        </a:graphic>
      </p:graphicFrame>
      <p:sp>
        <p:nvSpPr>
          <p:cNvPr id="595985" name="Text Box 17"/>
          <p:cNvSpPr txBox="1">
            <a:spLocks noChangeArrowheads="1"/>
          </p:cNvSpPr>
          <p:nvPr/>
        </p:nvSpPr>
        <p:spPr bwMode="auto">
          <a:xfrm>
            <a:off x="1177018" y="6166985"/>
            <a:ext cx="67698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these </a:t>
            </a:r>
            <a:r>
              <a:rPr lang="en-US" sz="2000" dirty="0" smtClean="0">
                <a:solidFill>
                  <a:schemeClr val="bg1"/>
                </a:solidFill>
              </a:rPr>
              <a:t>two equations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p</a:t>
            </a:r>
            <a:r>
              <a:rPr lang="en-US" sz="2000" dirty="0">
                <a:solidFill>
                  <a:schemeClr val="bg1"/>
                </a:solidFill>
              </a:rPr>
              <a:t> may be </a:t>
            </a:r>
            <a:r>
              <a:rPr lang="en-US" sz="2000" dirty="0" smtClean="0">
                <a:solidFill>
                  <a:schemeClr val="bg1"/>
                </a:solidFill>
              </a:rPr>
              <a:t>found in terms of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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95987" name="Object 19"/>
          <p:cNvGraphicFramePr>
            <a:graphicFrameLocks noChangeAspect="1"/>
          </p:cNvGraphicFramePr>
          <p:nvPr/>
        </p:nvGraphicFramePr>
        <p:xfrm>
          <a:off x="6276995" y="1660590"/>
          <a:ext cx="992187" cy="541337"/>
        </p:xfrm>
        <a:graphic>
          <a:graphicData uri="http://schemas.openxmlformats.org/presentationml/2006/ole">
            <p:oleObj spid="_x0000_s595987" name="Equation" r:id="rId7" imgW="419040" imgH="228600" progId="Equation.DSMT4">
              <p:embed/>
            </p:oleObj>
          </a:graphicData>
        </a:graphic>
      </p:graphicFrame>
      <p:sp>
        <p:nvSpPr>
          <p:cNvPr id="596000" name="Text Box 32"/>
          <p:cNvSpPr txBox="1">
            <a:spLocks noChangeArrowheads="1"/>
          </p:cNvSpPr>
          <p:nvPr/>
        </p:nvSpPr>
        <p:spPr bwMode="auto">
          <a:xfrm>
            <a:off x="537481" y="2534779"/>
            <a:ext cx="19639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Post </a:t>
            </a:r>
            <a:r>
              <a:rPr lang="en-US" sz="2000" dirty="0" smtClean="0">
                <a:solidFill>
                  <a:schemeClr val="hlink"/>
                </a:solidFill>
              </a:rPr>
              <a:t>reactance</a:t>
            </a:r>
            <a:r>
              <a:rPr lang="en-US" sz="20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596001" name="Text Box 33"/>
          <p:cNvSpPr txBox="1">
            <a:spLocks noChangeArrowheads="1"/>
          </p:cNvSpPr>
          <p:nvPr/>
        </p:nvSpPr>
        <p:spPr bwMode="auto">
          <a:xfrm>
            <a:off x="3423556" y="3344404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5139545" y="1720461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582882" y="4250418"/>
            <a:ext cx="4615664" cy="1682299"/>
            <a:chOff x="2582882" y="4250418"/>
            <a:chExt cx="4615664" cy="1682299"/>
          </a:xfrm>
        </p:grpSpPr>
        <p:grpSp>
          <p:nvGrpSpPr>
            <p:cNvPr id="26" name="Group 25"/>
            <p:cNvGrpSpPr/>
            <p:nvPr/>
          </p:nvGrpSpPr>
          <p:grpSpPr>
            <a:xfrm>
              <a:off x="2582882" y="4726363"/>
              <a:ext cx="4615664" cy="1071562"/>
              <a:chOff x="2550225" y="4682817"/>
              <a:chExt cx="4615664" cy="107156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550225" y="4682817"/>
                <a:ext cx="3666177" cy="1071562"/>
                <a:chOff x="2455223" y="4564063"/>
                <a:chExt cx="3666177" cy="1071562"/>
              </a:xfrm>
            </p:grpSpPr>
            <p:sp>
              <p:nvSpPr>
                <p:cNvPr id="595990" name="Line 22"/>
                <p:cNvSpPr>
                  <a:spLocks noChangeShapeType="1"/>
                </p:cNvSpPr>
                <p:nvPr/>
              </p:nvSpPr>
              <p:spPr bwMode="auto">
                <a:xfrm>
                  <a:off x="2519364" y="4610100"/>
                  <a:ext cx="3557834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991" name="Oval 23"/>
                <p:cNvSpPr>
                  <a:spLocks noChangeArrowheads="1"/>
                </p:cNvSpPr>
                <p:nvPr/>
              </p:nvSpPr>
              <p:spPr bwMode="auto">
                <a:xfrm>
                  <a:off x="2455223" y="5549900"/>
                  <a:ext cx="63500" cy="8413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992" name="Oval 24"/>
                <p:cNvSpPr>
                  <a:spLocks noChangeArrowheads="1"/>
                </p:cNvSpPr>
                <p:nvPr/>
              </p:nvSpPr>
              <p:spPr bwMode="auto">
                <a:xfrm>
                  <a:off x="2465696" y="4576123"/>
                  <a:ext cx="63500" cy="84138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993" name="Line 25"/>
                <p:cNvSpPr>
                  <a:spLocks noChangeShapeType="1"/>
                </p:cNvSpPr>
                <p:nvPr/>
              </p:nvSpPr>
              <p:spPr bwMode="auto">
                <a:xfrm>
                  <a:off x="2520950" y="5594350"/>
                  <a:ext cx="3538538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5994" name="Oval 26"/>
                <p:cNvSpPr>
                  <a:spLocks noChangeArrowheads="1"/>
                </p:cNvSpPr>
                <p:nvPr/>
              </p:nvSpPr>
              <p:spPr bwMode="auto">
                <a:xfrm>
                  <a:off x="6057900" y="5551488"/>
                  <a:ext cx="63500" cy="84137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599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484688" y="4892675"/>
                  <a:ext cx="595312" cy="3968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2000" i="1">
                      <a:solidFill>
                        <a:schemeClr val="bg2"/>
                      </a:solidFill>
                      <a:latin typeface="Times New Roman" pitchFamily="18" charset="0"/>
                    </a:rPr>
                    <a:t>jX</a:t>
                  </a:r>
                  <a:r>
                    <a:rPr lang="en-US" sz="2000" i="1" baseline="-25000">
                      <a:solidFill>
                        <a:schemeClr val="bg2"/>
                      </a:solidFill>
                      <a:latin typeface="Times New Roman" pitchFamily="18" charset="0"/>
                    </a:rPr>
                    <a:t>p</a:t>
                  </a:r>
                </a:p>
              </p:txBody>
            </p:sp>
            <p:sp>
              <p:nvSpPr>
                <p:cNvPr id="595998" name="Freeform 30"/>
                <p:cNvSpPr>
                  <a:spLocks/>
                </p:cNvSpPr>
                <p:nvPr/>
              </p:nvSpPr>
              <p:spPr bwMode="auto">
                <a:xfrm>
                  <a:off x="4121150" y="4600575"/>
                  <a:ext cx="280988" cy="993775"/>
                </a:xfrm>
                <a:custGeom>
                  <a:avLst/>
                  <a:gdLst/>
                  <a:ahLst/>
                  <a:cxnLst>
                    <a:cxn ang="0">
                      <a:pos x="97" y="0"/>
                    </a:cxn>
                    <a:cxn ang="0">
                      <a:pos x="89" y="118"/>
                    </a:cxn>
                    <a:cxn ang="0">
                      <a:pos x="7" y="140"/>
                    </a:cxn>
                    <a:cxn ang="0">
                      <a:pos x="129" y="200"/>
                    </a:cxn>
                    <a:cxn ang="0">
                      <a:pos x="177" y="196"/>
                    </a:cxn>
                    <a:cxn ang="0">
                      <a:pos x="129" y="172"/>
                    </a:cxn>
                    <a:cxn ang="0">
                      <a:pos x="17" y="240"/>
                    </a:cxn>
                    <a:cxn ang="0">
                      <a:pos x="127" y="274"/>
                    </a:cxn>
                    <a:cxn ang="0">
                      <a:pos x="173" y="262"/>
                    </a:cxn>
                    <a:cxn ang="0">
                      <a:pos x="129" y="250"/>
                    </a:cxn>
                    <a:cxn ang="0">
                      <a:pos x="11" y="306"/>
                    </a:cxn>
                    <a:cxn ang="0">
                      <a:pos x="129" y="344"/>
                    </a:cxn>
                    <a:cxn ang="0">
                      <a:pos x="173" y="336"/>
                    </a:cxn>
                    <a:cxn ang="0">
                      <a:pos x="131" y="320"/>
                    </a:cxn>
                    <a:cxn ang="0">
                      <a:pos x="9" y="372"/>
                    </a:cxn>
                    <a:cxn ang="0">
                      <a:pos x="133" y="424"/>
                    </a:cxn>
                    <a:cxn ang="0">
                      <a:pos x="175" y="412"/>
                    </a:cxn>
                    <a:cxn ang="0">
                      <a:pos x="133" y="400"/>
                    </a:cxn>
                    <a:cxn ang="0">
                      <a:pos x="7" y="436"/>
                    </a:cxn>
                    <a:cxn ang="0">
                      <a:pos x="93" y="472"/>
                    </a:cxn>
                    <a:cxn ang="0">
                      <a:pos x="101" y="626"/>
                    </a:cxn>
                  </a:cxnLst>
                  <a:rect l="0" t="0" r="r" b="b"/>
                  <a:pathLst>
                    <a:path w="177" h="626">
                      <a:moveTo>
                        <a:pt x="97" y="0"/>
                      </a:moveTo>
                      <a:cubicBezTo>
                        <a:pt x="96" y="19"/>
                        <a:pt x="104" y="95"/>
                        <a:pt x="89" y="118"/>
                      </a:cubicBezTo>
                      <a:cubicBezTo>
                        <a:pt x="74" y="141"/>
                        <a:pt x="0" y="126"/>
                        <a:pt x="7" y="140"/>
                      </a:cubicBezTo>
                      <a:cubicBezTo>
                        <a:pt x="14" y="154"/>
                        <a:pt x="101" y="191"/>
                        <a:pt x="129" y="200"/>
                      </a:cubicBezTo>
                      <a:cubicBezTo>
                        <a:pt x="157" y="209"/>
                        <a:pt x="177" y="201"/>
                        <a:pt x="177" y="196"/>
                      </a:cubicBezTo>
                      <a:cubicBezTo>
                        <a:pt x="177" y="191"/>
                        <a:pt x="156" y="165"/>
                        <a:pt x="129" y="172"/>
                      </a:cubicBezTo>
                      <a:cubicBezTo>
                        <a:pt x="102" y="179"/>
                        <a:pt x="17" y="223"/>
                        <a:pt x="17" y="240"/>
                      </a:cubicBezTo>
                      <a:cubicBezTo>
                        <a:pt x="17" y="257"/>
                        <a:pt x="101" y="270"/>
                        <a:pt x="127" y="274"/>
                      </a:cubicBezTo>
                      <a:cubicBezTo>
                        <a:pt x="153" y="278"/>
                        <a:pt x="173" y="266"/>
                        <a:pt x="173" y="262"/>
                      </a:cubicBezTo>
                      <a:cubicBezTo>
                        <a:pt x="173" y="258"/>
                        <a:pt x="156" y="243"/>
                        <a:pt x="129" y="250"/>
                      </a:cubicBezTo>
                      <a:cubicBezTo>
                        <a:pt x="102" y="257"/>
                        <a:pt x="11" y="290"/>
                        <a:pt x="11" y="306"/>
                      </a:cubicBezTo>
                      <a:cubicBezTo>
                        <a:pt x="11" y="322"/>
                        <a:pt x="102" y="339"/>
                        <a:pt x="129" y="344"/>
                      </a:cubicBezTo>
                      <a:cubicBezTo>
                        <a:pt x="156" y="349"/>
                        <a:pt x="173" y="340"/>
                        <a:pt x="173" y="336"/>
                      </a:cubicBezTo>
                      <a:cubicBezTo>
                        <a:pt x="173" y="332"/>
                        <a:pt x="158" y="314"/>
                        <a:pt x="131" y="320"/>
                      </a:cubicBezTo>
                      <a:cubicBezTo>
                        <a:pt x="104" y="326"/>
                        <a:pt x="9" y="355"/>
                        <a:pt x="9" y="372"/>
                      </a:cubicBezTo>
                      <a:cubicBezTo>
                        <a:pt x="9" y="389"/>
                        <a:pt x="105" y="417"/>
                        <a:pt x="133" y="424"/>
                      </a:cubicBezTo>
                      <a:cubicBezTo>
                        <a:pt x="161" y="431"/>
                        <a:pt x="175" y="416"/>
                        <a:pt x="175" y="412"/>
                      </a:cubicBezTo>
                      <a:cubicBezTo>
                        <a:pt x="175" y="408"/>
                        <a:pt x="161" y="396"/>
                        <a:pt x="133" y="400"/>
                      </a:cubicBezTo>
                      <a:cubicBezTo>
                        <a:pt x="105" y="404"/>
                        <a:pt x="14" y="424"/>
                        <a:pt x="7" y="436"/>
                      </a:cubicBezTo>
                      <a:cubicBezTo>
                        <a:pt x="0" y="448"/>
                        <a:pt x="77" y="441"/>
                        <a:pt x="93" y="472"/>
                      </a:cubicBezTo>
                      <a:cubicBezTo>
                        <a:pt x="109" y="503"/>
                        <a:pt x="99" y="594"/>
                        <a:pt x="101" y="62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aphicFrame>
              <p:nvGraphicFramePr>
                <p:cNvPr id="595988" name="Object 20"/>
                <p:cNvGraphicFramePr>
                  <a:graphicFrameLocks noChangeAspect="1"/>
                </p:cNvGraphicFramePr>
                <p:nvPr/>
              </p:nvGraphicFramePr>
              <p:xfrm>
                <a:off x="2837167" y="4898846"/>
                <a:ext cx="939182" cy="396932"/>
              </p:xfrm>
              <a:graphic>
                <a:graphicData uri="http://schemas.openxmlformats.org/presentationml/2006/ole">
                  <p:oleObj spid="_x0000_s595988" name="Equation" r:id="rId8" imgW="571320" imgH="241200" progId="Equation.DSMT4">
                    <p:embed/>
                  </p:oleObj>
                </a:graphicData>
              </a:graphic>
            </p:graphicFrame>
            <p:graphicFrame>
              <p:nvGraphicFramePr>
                <p:cNvPr id="2" name="Object 21"/>
                <p:cNvGraphicFramePr>
                  <a:graphicFrameLocks noChangeAspect="1"/>
                </p:cNvGraphicFramePr>
                <p:nvPr/>
              </p:nvGraphicFramePr>
              <p:xfrm>
                <a:off x="5162446" y="4908922"/>
                <a:ext cx="939800" cy="396875"/>
              </p:xfrm>
              <a:graphic>
                <a:graphicData uri="http://schemas.openxmlformats.org/presentationml/2006/ole">
                  <p:oleObj spid="_x0000_s595989" name="Equation" r:id="rId9" imgW="571320" imgH="241200" progId="Equation.DSMT4">
                    <p:embed/>
                  </p:oleObj>
                </a:graphicData>
              </a:graphic>
            </p:graphicFrame>
            <p:sp>
              <p:nvSpPr>
                <p:cNvPr id="595995" name="Oval 27"/>
                <p:cNvSpPr>
                  <a:spLocks noChangeArrowheads="1"/>
                </p:cNvSpPr>
                <p:nvPr/>
              </p:nvSpPr>
              <p:spPr bwMode="auto">
                <a:xfrm>
                  <a:off x="6026150" y="4564063"/>
                  <a:ext cx="63500" cy="84137"/>
                </a:xfrm>
                <a:prstGeom prst="ellipse">
                  <a:avLst/>
                </a:prstGeom>
                <a:solidFill>
                  <a:srgbClr val="F8F8F8"/>
                </a:soli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6519558" y="5035135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TEN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 bwMode="auto">
            <a:xfrm>
              <a:off x="4180114" y="4463146"/>
              <a:ext cx="0" cy="14695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Right Arrow 28"/>
            <p:cNvSpPr/>
            <p:nvPr/>
          </p:nvSpPr>
          <p:spPr bwMode="auto">
            <a:xfrm>
              <a:off x="3526971" y="4441375"/>
              <a:ext cx="424543" cy="239485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3" name="Object 22"/>
            <p:cNvGraphicFramePr>
              <a:graphicFrameLocks noChangeAspect="1"/>
            </p:cNvGraphicFramePr>
            <p:nvPr/>
          </p:nvGraphicFramePr>
          <p:xfrm>
            <a:off x="2988809" y="4250418"/>
            <a:ext cx="417512" cy="442913"/>
          </p:xfrm>
          <a:graphic>
            <a:graphicData uri="http://schemas.openxmlformats.org/presentationml/2006/ole">
              <p:oleObj spid="_x0000_s595990" name="Equation" r:id="rId10" imgW="21564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892627" y="2873833"/>
            <a:ext cx="7609114" cy="3624938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21304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596996" name="Text Box 4"/>
          <p:cNvSpPr txBox="1">
            <a:spLocks noChangeArrowheads="1"/>
          </p:cNvSpPr>
          <p:nvPr/>
        </p:nvSpPr>
        <p:spPr bwMode="auto">
          <a:xfrm>
            <a:off x="1656710" y="847025"/>
            <a:ext cx="105349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Result:</a:t>
            </a:r>
          </a:p>
        </p:txBody>
      </p:sp>
      <p:graphicFrame>
        <p:nvGraphicFramePr>
          <p:cNvPr id="596997" name="Object 5"/>
          <p:cNvGraphicFramePr>
            <a:graphicFrameLocks noChangeAspect="1"/>
          </p:cNvGraphicFramePr>
          <p:nvPr/>
        </p:nvGraphicFramePr>
        <p:xfrm>
          <a:off x="2838573" y="1350097"/>
          <a:ext cx="2926403" cy="1016061"/>
        </p:xfrm>
        <a:graphic>
          <a:graphicData uri="http://schemas.openxmlformats.org/presentationml/2006/ole">
            <p:oleObj spid="_x0000_s596997" name="Equation" r:id="rId4" imgW="1244520" imgH="431640" progId="Equation.DSMT4">
              <p:embed/>
            </p:oleObj>
          </a:graphicData>
        </a:graphic>
      </p:graphicFrame>
      <p:graphicFrame>
        <p:nvGraphicFramePr>
          <p:cNvPr id="596998" name="Object 6"/>
          <p:cNvGraphicFramePr>
            <a:graphicFrameLocks noChangeAspect="1"/>
          </p:cNvGraphicFramePr>
          <p:nvPr/>
        </p:nvGraphicFramePr>
        <p:xfrm>
          <a:off x="1715633" y="2995617"/>
          <a:ext cx="2054225" cy="820737"/>
        </p:xfrm>
        <a:graphic>
          <a:graphicData uri="http://schemas.openxmlformats.org/presentationml/2006/ole">
            <p:oleObj spid="_x0000_s596998" name="Equation" r:id="rId5" imgW="1206360" imgH="482400" progId="Equation.DSMT4">
              <p:embed/>
            </p:oleObj>
          </a:graphicData>
        </a:graphic>
      </p:graphicFrame>
      <p:graphicFrame>
        <p:nvGraphicFramePr>
          <p:cNvPr id="596999" name="Object 7"/>
          <p:cNvGraphicFramePr>
            <a:graphicFrameLocks noChangeAspect="1"/>
          </p:cNvGraphicFramePr>
          <p:nvPr/>
        </p:nvGraphicFramePr>
        <p:xfrm>
          <a:off x="2042183" y="4014442"/>
          <a:ext cx="1600200" cy="835025"/>
        </p:xfrm>
        <a:graphic>
          <a:graphicData uri="http://schemas.openxmlformats.org/presentationml/2006/ole">
            <p:oleObj spid="_x0000_s596999" name="Equation" r:id="rId6" imgW="825480" imgH="431640" progId="Equation.DSMT4">
              <p:embed/>
            </p:oleObj>
          </a:graphicData>
        </a:graphic>
      </p:graphicFrame>
      <p:graphicFrame>
        <p:nvGraphicFramePr>
          <p:cNvPr id="597001" name="Object 9"/>
          <p:cNvGraphicFramePr>
            <a:graphicFrameLocks noChangeAspect="1"/>
          </p:cNvGraphicFramePr>
          <p:nvPr/>
        </p:nvGraphicFramePr>
        <p:xfrm>
          <a:off x="2041957" y="5186470"/>
          <a:ext cx="1801812" cy="1176338"/>
        </p:xfrm>
        <a:graphic>
          <a:graphicData uri="http://schemas.openxmlformats.org/presentationml/2006/ole">
            <p:oleObj spid="_x0000_s597001" name="Equation" r:id="rId7" imgW="952200" imgH="622080" progId="Equation.DSMT4">
              <p:embed/>
            </p:oleObj>
          </a:graphicData>
        </a:graphic>
      </p:graphicFrame>
      <p:graphicFrame>
        <p:nvGraphicFramePr>
          <p:cNvPr id="597002" name="Object 10"/>
          <p:cNvGraphicFramePr>
            <a:graphicFrameLocks noChangeAspect="1"/>
          </p:cNvGraphicFramePr>
          <p:nvPr/>
        </p:nvGraphicFramePr>
        <p:xfrm>
          <a:off x="4664322" y="4776934"/>
          <a:ext cx="3034847" cy="739632"/>
        </p:xfrm>
        <a:graphic>
          <a:graphicData uri="http://schemas.openxmlformats.org/presentationml/2006/ole">
            <p:oleObj spid="_x0000_s597002" name="Equation" r:id="rId8" imgW="1765080" imgH="431640" progId="Equation.DSMT4">
              <p:embed/>
            </p:oleObj>
          </a:graphicData>
        </a:graphic>
      </p:graphicFrame>
      <p:graphicFrame>
        <p:nvGraphicFramePr>
          <p:cNvPr id="597003" name="Object 11"/>
          <p:cNvGraphicFramePr>
            <a:graphicFrameLocks noChangeAspect="1"/>
          </p:cNvGraphicFramePr>
          <p:nvPr/>
        </p:nvGraphicFramePr>
        <p:xfrm>
          <a:off x="5164509" y="3359664"/>
          <a:ext cx="1910216" cy="1199660"/>
        </p:xfrm>
        <a:graphic>
          <a:graphicData uri="http://schemas.openxmlformats.org/presentationml/2006/ole">
            <p:oleObj spid="_x0000_s597003" name="Equation" r:id="rId9" imgW="1193760" imgH="7491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599" y="2253344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2130425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Discontinuity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0181" y="1197428"/>
            <a:ext cx="9009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Results for many different types of waveguide discontinuities may be found in: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41737" name="Picture 9" descr="https://images-na.ssl-images-amazon.com/images/I/41YgEvzGZhL._SX333_BO1,204,203,2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71" y="2511197"/>
            <a:ext cx="2476500" cy="368617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570514" y="1926771"/>
            <a:ext cx="5170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N. Marcuvitz, </a:t>
            </a:r>
            <a:r>
              <a:rPr lang="en-US" i="1" dirty="0" smtClean="0">
                <a:solidFill>
                  <a:schemeClr val="bg1"/>
                </a:solidFill>
              </a:rPr>
              <a:t>The Waveguide Handbook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IET</a:t>
            </a:r>
            <a:r>
              <a:rPr lang="en-US" dirty="0" smtClean="0">
                <a:solidFill>
                  <a:schemeClr val="bg1"/>
                </a:solidFill>
              </a:rPr>
              <a:t> (The Institution of Engineering and Technology), </a:t>
            </a:r>
            <a:r>
              <a:rPr lang="en-US" dirty="0" err="1" smtClean="0">
                <a:solidFill>
                  <a:schemeClr val="bg1"/>
                </a:solidFill>
              </a:rPr>
              <a:t>IEE</a:t>
            </a:r>
            <a:r>
              <a:rPr lang="en-US" dirty="0" smtClean="0">
                <a:solidFill>
                  <a:schemeClr val="bg1"/>
                </a:solidFill>
              </a:rPr>
              <a:t> Electromagnetic Wave Series, 1985. </a:t>
            </a:r>
          </a:p>
          <a:p>
            <a:endParaRPr lang="en-US" sz="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(The book was originally published in 1951 as vol. 10 of the MIT Radiation Laboratory series.)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41739" name="Picture 11" descr="Nathan Marcuvit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6901" y="3799113"/>
            <a:ext cx="3110130" cy="243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2120900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</a:p>
        </p:txBody>
      </p:sp>
      <p:sp>
        <p:nvSpPr>
          <p:cNvPr id="605189" name="Text Box 5"/>
          <p:cNvSpPr txBox="1">
            <a:spLocks noChangeArrowheads="1"/>
          </p:cNvSpPr>
          <p:nvPr/>
        </p:nvSpPr>
        <p:spPr bwMode="auto">
          <a:xfrm>
            <a:off x="1409474" y="1022350"/>
            <a:ext cx="56086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In this appendix we evaluate the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itchFamily="18" charset="0"/>
              </a:rPr>
              <a:t>m </a:t>
            </a:r>
            <a:r>
              <a:rPr lang="en-US" sz="2000" dirty="0">
                <a:solidFill>
                  <a:srgbClr val="FF0000"/>
                </a:solidFill>
              </a:rPr>
              <a:t>coefficients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05192" name="Object 8"/>
          <p:cNvGraphicFramePr>
            <a:graphicFrameLocks noChangeAspect="1"/>
          </p:cNvGraphicFramePr>
          <p:nvPr/>
        </p:nvGraphicFramePr>
        <p:xfrm>
          <a:off x="1646238" y="1827213"/>
          <a:ext cx="5518150" cy="1966912"/>
        </p:xfrm>
        <a:graphic>
          <a:graphicData uri="http://schemas.openxmlformats.org/presentationml/2006/ole">
            <p:oleObj spid="_x0000_s605192" name="Equation" r:id="rId4" imgW="2844720" imgH="1015920" progId="Equation.DSMT4">
              <p:embed/>
            </p:oleObj>
          </a:graphicData>
        </a:graphic>
      </p:graphicFrame>
      <p:sp>
        <p:nvSpPr>
          <p:cNvPr id="605196" name="Text Box 12"/>
          <p:cNvSpPr txBox="1">
            <a:spLocks noChangeArrowheads="1"/>
          </p:cNvSpPr>
          <p:nvPr/>
        </p:nvSpPr>
        <p:spPr bwMode="auto">
          <a:xfrm>
            <a:off x="827088" y="4152900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Use</a:t>
            </a:r>
            <a:endParaRPr lang="en-US" sz="24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5197" name="Object 13"/>
          <p:cNvGraphicFramePr>
            <a:graphicFrameLocks noChangeAspect="1"/>
          </p:cNvGraphicFramePr>
          <p:nvPr/>
        </p:nvGraphicFramePr>
        <p:xfrm>
          <a:off x="1482725" y="4144963"/>
          <a:ext cx="1257300" cy="442912"/>
        </p:xfrm>
        <a:graphic>
          <a:graphicData uri="http://schemas.openxmlformats.org/presentationml/2006/ole">
            <p:oleObj spid="_x0000_s605197" name="Equation" r:id="rId5" imgW="647640" imgH="228600" progId="Equation.DSMT4">
              <p:embed/>
            </p:oleObj>
          </a:graphicData>
        </a:graphic>
      </p:graphicFrame>
      <p:graphicFrame>
        <p:nvGraphicFramePr>
          <p:cNvPr id="605198" name="Object 14"/>
          <p:cNvGraphicFramePr>
            <a:graphicFrameLocks noChangeAspect="1"/>
          </p:cNvGraphicFramePr>
          <p:nvPr/>
        </p:nvGraphicFramePr>
        <p:xfrm>
          <a:off x="1778000" y="4610100"/>
          <a:ext cx="5983288" cy="1966913"/>
        </p:xfrm>
        <a:graphic>
          <a:graphicData uri="http://schemas.openxmlformats.org/presentationml/2006/ole">
            <p:oleObj spid="_x0000_s605198" name="Equation" r:id="rId6" imgW="3085920" imgH="101592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2112963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graphicFrame>
        <p:nvGraphicFramePr>
          <p:cNvPr id="606215" name="Object 7"/>
          <p:cNvGraphicFramePr>
            <a:graphicFrameLocks noChangeAspect="1"/>
          </p:cNvGraphicFramePr>
          <p:nvPr/>
        </p:nvGraphicFramePr>
        <p:xfrm>
          <a:off x="1652588" y="1190625"/>
          <a:ext cx="5983287" cy="1966913"/>
        </p:xfrm>
        <a:graphic>
          <a:graphicData uri="http://schemas.openxmlformats.org/presentationml/2006/ole">
            <p:oleObj spid="_x0000_s606215" name="Equation" r:id="rId4" imgW="3085920" imgH="1015920" progId="Equation.DSMT4">
              <p:embed/>
            </p:oleObj>
          </a:graphicData>
        </a:graphic>
      </p:graphicFrame>
      <p:graphicFrame>
        <p:nvGraphicFramePr>
          <p:cNvPr id="606216" name="Object 8"/>
          <p:cNvGraphicFramePr>
            <a:graphicFrameLocks noChangeAspect="1"/>
          </p:cNvGraphicFramePr>
          <p:nvPr/>
        </p:nvGraphicFramePr>
        <p:xfrm>
          <a:off x="827088" y="3595688"/>
          <a:ext cx="7539037" cy="1781175"/>
        </p:xfrm>
        <a:graphic>
          <a:graphicData uri="http://schemas.openxmlformats.org/presentationml/2006/ole">
            <p:oleObj spid="_x0000_s606216" name="Equation" r:id="rId5" imgW="4292280" imgH="1015920" progId="Equation.DSMT4">
              <p:embed/>
            </p:oleObj>
          </a:graphicData>
        </a:graphic>
      </p:graphicFrame>
      <p:sp>
        <p:nvSpPr>
          <p:cNvPr id="606217" name="Line 9"/>
          <p:cNvSpPr>
            <a:spLocks noChangeShapeType="1"/>
          </p:cNvSpPr>
          <p:nvPr/>
        </p:nvSpPr>
        <p:spPr bwMode="auto">
          <a:xfrm flipV="1">
            <a:off x="4391025" y="3348038"/>
            <a:ext cx="1757363" cy="14636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6218" name="Text Box 10"/>
          <p:cNvSpPr txBox="1">
            <a:spLocks noChangeArrowheads="1"/>
          </p:cNvSpPr>
          <p:nvPr/>
        </p:nvSpPr>
        <p:spPr bwMode="auto">
          <a:xfrm>
            <a:off x="3282950" y="5715000"/>
            <a:ext cx="4960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term integrates to zero (odd function).</a:t>
            </a:r>
          </a:p>
        </p:txBody>
      </p:sp>
      <p:sp>
        <p:nvSpPr>
          <p:cNvPr id="606219" name="Text Box 11"/>
          <p:cNvSpPr txBox="1">
            <a:spLocks noChangeArrowheads="1"/>
          </p:cNvSpPr>
          <p:nvPr/>
        </p:nvSpPr>
        <p:spPr bwMode="auto">
          <a:xfrm>
            <a:off x="898525" y="30845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7239" name="Object 7"/>
          <p:cNvGraphicFramePr>
            <a:graphicFrameLocks noChangeAspect="1"/>
          </p:cNvGraphicFramePr>
          <p:nvPr/>
        </p:nvGraphicFramePr>
        <p:xfrm>
          <a:off x="1450975" y="1371600"/>
          <a:ext cx="6621463" cy="1951038"/>
        </p:xfrm>
        <a:graphic>
          <a:graphicData uri="http://schemas.openxmlformats.org/presentationml/2006/ole">
            <p:oleObj spid="_x0000_s607239" name="Equation" r:id="rId4" imgW="3441600" imgH="1015920" progId="Equation.DSMT4">
              <p:embed/>
            </p:oleObj>
          </a:graphicData>
        </a:graphic>
      </p:graphicFrame>
      <p:graphicFrame>
        <p:nvGraphicFramePr>
          <p:cNvPr id="607240" name="Object 8"/>
          <p:cNvGraphicFramePr>
            <a:graphicFrameLocks noChangeAspect="1"/>
          </p:cNvGraphicFramePr>
          <p:nvPr/>
        </p:nvGraphicFramePr>
        <p:xfrm>
          <a:off x="1797050" y="3875088"/>
          <a:ext cx="5106988" cy="1951037"/>
        </p:xfrm>
        <a:graphic>
          <a:graphicData uri="http://schemas.openxmlformats.org/presentationml/2006/ole">
            <p:oleObj spid="_x0000_s607240" name="Equation" r:id="rId5" imgW="2654280" imgH="1015920" progId="Equation.DSMT4">
              <p:embed/>
            </p:oleObj>
          </a:graphicData>
        </a:graphic>
      </p:graphicFrame>
      <p:sp>
        <p:nvSpPr>
          <p:cNvPr id="607241" name="Text Box 9"/>
          <p:cNvSpPr txBox="1">
            <a:spLocks noChangeArrowheads="1"/>
          </p:cNvSpPr>
          <p:nvPr/>
        </p:nvSpPr>
        <p:spPr bwMode="auto">
          <a:xfrm>
            <a:off x="2160588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607242" name="Text Box 10"/>
          <p:cNvSpPr txBox="1">
            <a:spLocks noChangeArrowheads="1"/>
          </p:cNvSpPr>
          <p:nvPr/>
        </p:nvSpPr>
        <p:spPr bwMode="auto">
          <a:xfrm>
            <a:off x="1406525" y="37449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61" name="Text Box 5"/>
          <p:cNvSpPr txBox="1">
            <a:spLocks noChangeArrowheads="1"/>
          </p:cNvSpPr>
          <p:nvPr/>
        </p:nvSpPr>
        <p:spPr bwMode="auto">
          <a:xfrm>
            <a:off x="892175" y="1477963"/>
            <a:ext cx="3368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Next, use the transformation</a:t>
            </a:r>
          </a:p>
        </p:txBody>
      </p:sp>
      <p:graphicFrame>
        <p:nvGraphicFramePr>
          <p:cNvPr id="608262" name="Object 6"/>
          <p:cNvGraphicFramePr>
            <a:graphicFrameLocks noChangeAspect="1"/>
          </p:cNvGraphicFramePr>
          <p:nvPr/>
        </p:nvGraphicFramePr>
        <p:xfrm>
          <a:off x="4695825" y="1305831"/>
          <a:ext cx="1979613" cy="1560513"/>
        </p:xfrm>
        <a:graphic>
          <a:graphicData uri="http://schemas.openxmlformats.org/presentationml/2006/ole">
            <p:oleObj spid="_x0000_s608262" name="Equation" r:id="rId4" imgW="1028520" imgH="812520" progId="Equation.DSMT4">
              <p:embed/>
            </p:oleObj>
          </a:graphicData>
        </a:graphic>
      </p:graphicFrame>
      <p:graphicFrame>
        <p:nvGraphicFramePr>
          <p:cNvPr id="608263" name="Object 7"/>
          <p:cNvGraphicFramePr>
            <a:graphicFrameLocks noChangeAspect="1"/>
          </p:cNvGraphicFramePr>
          <p:nvPr/>
        </p:nvGraphicFramePr>
        <p:xfrm>
          <a:off x="1425575" y="3681413"/>
          <a:ext cx="5937250" cy="1658937"/>
        </p:xfrm>
        <a:graphic>
          <a:graphicData uri="http://schemas.openxmlformats.org/presentationml/2006/ole">
            <p:oleObj spid="_x0000_s608263" name="Equation" r:id="rId5" imgW="3085920" imgH="863280" progId="Equation.DSMT4">
              <p:embed/>
            </p:oleObj>
          </a:graphicData>
        </a:graphic>
      </p:graphicFrame>
      <p:sp>
        <p:nvSpPr>
          <p:cNvPr id="608264" name="Text Box 8"/>
          <p:cNvSpPr txBox="1">
            <a:spLocks noChangeArrowheads="1"/>
          </p:cNvSpPr>
          <p:nvPr/>
        </p:nvSpPr>
        <p:spPr bwMode="auto">
          <a:xfrm>
            <a:off x="2141538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(TEN)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796878" y="833935"/>
            <a:ext cx="1093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Denote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7302" name="Text Box 6"/>
          <p:cNvSpPr txBox="1">
            <a:spLocks noChangeArrowheads="1"/>
          </p:cNvSpPr>
          <p:nvPr/>
        </p:nvSpPr>
        <p:spPr bwMode="auto">
          <a:xfrm>
            <a:off x="6219825" y="3224405"/>
            <a:ext cx="2570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(assume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000" baseline="300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wave) 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7307" name="Text Box 11"/>
          <p:cNvSpPr txBox="1">
            <a:spLocks noChangeArrowheads="1"/>
          </p:cNvSpPr>
          <p:nvPr/>
        </p:nvSpPr>
        <p:spPr bwMode="auto">
          <a:xfrm>
            <a:off x="440046" y="2781635"/>
            <a:ext cx="13573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Also, write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567310" name="Object 14"/>
          <p:cNvGraphicFramePr>
            <a:graphicFrameLocks noChangeAspect="1"/>
          </p:cNvGraphicFramePr>
          <p:nvPr/>
        </p:nvGraphicFramePr>
        <p:xfrm>
          <a:off x="2126871" y="1140820"/>
          <a:ext cx="4159250" cy="534988"/>
        </p:xfrm>
        <a:graphic>
          <a:graphicData uri="http://schemas.openxmlformats.org/presentationml/2006/ole">
            <p:oleObj spid="_x0000_s567310" name="Equation" r:id="rId4" imgW="1676160" imgH="215640" progId="Equation.DSMT4">
              <p:embed/>
            </p:oleObj>
          </a:graphicData>
        </a:graphic>
      </p:graphicFrame>
      <p:graphicFrame>
        <p:nvGraphicFramePr>
          <p:cNvPr id="567311" name="Object 15"/>
          <p:cNvGraphicFramePr>
            <a:graphicFrameLocks noChangeAspect="1"/>
          </p:cNvGraphicFramePr>
          <p:nvPr/>
        </p:nvGraphicFramePr>
        <p:xfrm>
          <a:off x="2273527" y="2095500"/>
          <a:ext cx="3146425" cy="468313"/>
        </p:xfrm>
        <a:graphic>
          <a:graphicData uri="http://schemas.openxmlformats.org/presentationml/2006/ole">
            <p:oleObj spid="_x0000_s567311" name="Equation" r:id="rId5" imgW="1536480" imgH="228600" progId="Equation.DSMT4">
              <p:embed/>
            </p:oleObj>
          </a:graphicData>
        </a:graphic>
      </p:graphicFrame>
      <p:graphicFrame>
        <p:nvGraphicFramePr>
          <p:cNvPr id="567312" name="Object 16"/>
          <p:cNvGraphicFramePr>
            <a:graphicFrameLocks noChangeAspect="1"/>
          </p:cNvGraphicFramePr>
          <p:nvPr/>
        </p:nvGraphicFramePr>
        <p:xfrm>
          <a:off x="1862138" y="3135505"/>
          <a:ext cx="4051300" cy="512763"/>
        </p:xfrm>
        <a:graphic>
          <a:graphicData uri="http://schemas.openxmlformats.org/presentationml/2006/ole">
            <p:oleObj spid="_x0000_s567312" name="Equation" r:id="rId6" imgW="1803240" imgH="228600" progId="Equation.DSMT4">
              <p:embed/>
            </p:oleObj>
          </a:graphicData>
        </a:graphic>
      </p:graphicFrame>
      <p:graphicFrame>
        <p:nvGraphicFramePr>
          <p:cNvPr id="567313" name="Object 17"/>
          <p:cNvGraphicFramePr>
            <a:graphicFrameLocks noChangeAspect="1"/>
          </p:cNvGraphicFramePr>
          <p:nvPr/>
        </p:nvGraphicFramePr>
        <p:xfrm>
          <a:off x="1970326" y="5223968"/>
          <a:ext cx="5267325" cy="558800"/>
        </p:xfrm>
        <a:graphic>
          <a:graphicData uri="http://schemas.openxmlformats.org/presentationml/2006/ole">
            <p:oleObj spid="_x0000_s567313" name="Equation" r:id="rId7" imgW="2158920" imgH="228600" progId="Equation.DSMT4">
              <p:embed/>
            </p:oleObj>
          </a:graphicData>
        </a:graphic>
      </p:graphicFrame>
      <p:sp>
        <p:nvSpPr>
          <p:cNvPr id="567315" name="Text Box 19"/>
          <p:cNvSpPr txBox="1">
            <a:spLocks noChangeArrowheads="1"/>
          </p:cNvSpPr>
          <p:nvPr/>
        </p:nvSpPr>
        <p:spPr bwMode="auto">
          <a:xfrm>
            <a:off x="974772" y="1759423"/>
            <a:ext cx="1027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where</a:t>
            </a:r>
            <a:endParaRPr lang="en-US" sz="20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67316" name="Text Box 20"/>
          <p:cNvSpPr txBox="1">
            <a:spLocks noChangeArrowheads="1"/>
          </p:cNvSpPr>
          <p:nvPr/>
        </p:nvSpPr>
        <p:spPr bwMode="auto">
          <a:xfrm>
            <a:off x="6001426" y="2080986"/>
            <a:ext cx="2703512" cy="5847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Note: 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(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) behaves as a </a:t>
            </a:r>
            <a:r>
              <a:rPr lang="en-US" sz="1600" u="sng" dirty="0">
                <a:solidFill>
                  <a:schemeClr val="bg2"/>
                </a:solidFill>
                <a:sym typeface="Symbol" pitchFamily="18" charset="2"/>
              </a:rPr>
              <a:t>voltage</a:t>
            </a:r>
            <a:r>
              <a:rPr lang="en-US" sz="1600" dirty="0">
                <a:solidFill>
                  <a:schemeClr val="bg2"/>
                </a:solidFill>
                <a:sym typeface="Symbol" pitchFamily="18" charset="2"/>
              </a:rPr>
              <a:t> function. </a:t>
            </a:r>
            <a:endParaRPr lang="en-US" sz="16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67317" name="Text Box 21"/>
          <p:cNvSpPr txBox="1">
            <a:spLocks noChangeArrowheads="1"/>
          </p:cNvSpPr>
          <p:nvPr/>
        </p:nvSpPr>
        <p:spPr bwMode="auto">
          <a:xfrm>
            <a:off x="481361" y="3961532"/>
            <a:ext cx="8302625" cy="5847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We can assume that  both the unit vector and the transverse amplitude function are both real (because of the </a:t>
            </a:r>
            <a:r>
              <a:rPr lang="en-US" sz="1600" dirty="0" smtClean="0">
                <a:solidFill>
                  <a:schemeClr val="bg2"/>
                </a:solidFill>
              </a:rPr>
              <a:t>corollary to the “real</a:t>
            </a:r>
            <a:r>
              <a:rPr lang="en-US" sz="1600" dirty="0">
                <a:solidFill>
                  <a:schemeClr val="bg2"/>
                </a:solidFill>
              </a:rPr>
              <a:t>” </a:t>
            </a:r>
            <a:r>
              <a:rPr lang="en-US" sz="1600" dirty="0" smtClean="0">
                <a:solidFill>
                  <a:schemeClr val="bg2"/>
                </a:solidFill>
              </a:rPr>
              <a:t>theorem).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567318" name="Text Box 22"/>
          <p:cNvSpPr txBox="1">
            <a:spLocks noChangeArrowheads="1"/>
          </p:cNvSpPr>
          <p:nvPr/>
        </p:nvSpPr>
        <p:spPr bwMode="auto">
          <a:xfrm>
            <a:off x="513752" y="4728592"/>
            <a:ext cx="1935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we have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583" y="6131707"/>
            <a:ext cx="8119478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  <a:r>
              <a:rPr lang="en-US" sz="1600" dirty="0" smtClean="0">
                <a:solidFill>
                  <a:schemeClr val="bg2"/>
                </a:solidFill>
              </a:rPr>
              <a:t>There is still flexibility here, since there can be any real scaling constant in the definition of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</a:t>
            </a:r>
            <a:r>
              <a:rPr lang="en-US" sz="1600" i="1" baseline="-25000" dirty="0" smtClean="0">
                <a:solidFill>
                  <a:schemeClr val="bg2"/>
                </a:solidFill>
                <a:sym typeface="Symbol"/>
              </a:rPr>
              <a:t>t</a:t>
            </a:r>
            <a:r>
              <a:rPr lang="en-US" sz="1600" dirty="0" smtClean="0">
                <a:solidFill>
                  <a:schemeClr val="bg2"/>
                </a:solidFill>
              </a:rPr>
              <a:t>. We have not uniquely determined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</a:t>
            </a:r>
            <a:r>
              <a:rPr lang="en-US" sz="1600" i="1" baseline="-25000" dirty="0" smtClean="0">
                <a:solidFill>
                  <a:schemeClr val="bg2"/>
                </a:solidFill>
                <a:sym typeface="Symbol"/>
              </a:rPr>
              <a:t>t </a:t>
            </a:r>
            <a:r>
              <a:rPr lang="en-US" sz="1600" dirty="0" smtClean="0">
                <a:solidFill>
                  <a:schemeClr val="bg2"/>
                </a:solidFill>
              </a:rPr>
              <a:t> yet.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9285" name="Object 5"/>
          <p:cNvGraphicFramePr>
            <a:graphicFrameLocks noChangeAspect="1"/>
          </p:cNvGraphicFramePr>
          <p:nvPr/>
        </p:nvGraphicFramePr>
        <p:xfrm>
          <a:off x="1781175" y="1174750"/>
          <a:ext cx="5083175" cy="903288"/>
        </p:xfrm>
        <a:graphic>
          <a:graphicData uri="http://schemas.openxmlformats.org/presentationml/2006/ole">
            <p:oleObj spid="_x0000_s609285" name="Equation" r:id="rId4" imgW="2641320" imgH="469800" progId="Equation.DSMT4">
              <p:embed/>
            </p:oleObj>
          </a:graphicData>
        </a:graphic>
      </p:graphicFrame>
      <p:sp>
        <p:nvSpPr>
          <p:cNvPr id="609286" name="Text Box 6"/>
          <p:cNvSpPr txBox="1">
            <a:spLocks noChangeArrowheads="1"/>
          </p:cNvSpPr>
          <p:nvPr/>
        </p:nvSpPr>
        <p:spPr bwMode="auto">
          <a:xfrm>
            <a:off x="919163" y="3643313"/>
            <a:ext cx="7165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Next, use the following integral identify for the Bessel function:</a:t>
            </a:r>
          </a:p>
        </p:txBody>
      </p:sp>
      <p:graphicFrame>
        <p:nvGraphicFramePr>
          <p:cNvPr id="609287" name="Object 7"/>
          <p:cNvGraphicFramePr>
            <a:graphicFrameLocks noChangeAspect="1"/>
          </p:cNvGraphicFramePr>
          <p:nvPr/>
        </p:nvGraphicFramePr>
        <p:xfrm>
          <a:off x="2527300" y="4194175"/>
          <a:ext cx="3836988" cy="903288"/>
        </p:xfrm>
        <a:graphic>
          <a:graphicData uri="http://schemas.openxmlformats.org/presentationml/2006/ole">
            <p:oleObj spid="_x0000_s609287" name="Equation" r:id="rId5" imgW="1993680" imgH="469800" progId="Equation.DSMT4">
              <p:embed/>
            </p:oleObj>
          </a:graphicData>
        </a:graphic>
      </p:graphicFrame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1906588" y="5440363"/>
            <a:ext cx="944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 that</a:t>
            </a:r>
          </a:p>
        </p:txBody>
      </p:sp>
      <p:graphicFrame>
        <p:nvGraphicFramePr>
          <p:cNvPr id="609289" name="Object 9"/>
          <p:cNvGraphicFramePr>
            <a:graphicFrameLocks noChangeAspect="1"/>
          </p:cNvGraphicFramePr>
          <p:nvPr/>
        </p:nvGraphicFramePr>
        <p:xfrm>
          <a:off x="2974975" y="5697538"/>
          <a:ext cx="3273425" cy="903287"/>
        </p:xfrm>
        <a:graphic>
          <a:graphicData uri="http://schemas.openxmlformats.org/presentationml/2006/ole">
            <p:oleObj spid="_x0000_s609289" name="Equation" r:id="rId6" imgW="1701720" imgH="469800" progId="Equation.DSMT4">
              <p:embed/>
            </p:oleObj>
          </a:graphicData>
        </a:graphic>
      </p:graphicFrame>
      <p:graphicFrame>
        <p:nvGraphicFramePr>
          <p:cNvPr id="609291" name="Object 11"/>
          <p:cNvGraphicFramePr>
            <a:graphicFrameLocks noChangeAspect="1"/>
          </p:cNvGraphicFramePr>
          <p:nvPr/>
        </p:nvGraphicFramePr>
        <p:xfrm>
          <a:off x="1809750" y="2321154"/>
          <a:ext cx="4933950" cy="903287"/>
        </p:xfrm>
        <a:graphic>
          <a:graphicData uri="http://schemas.openxmlformats.org/presentationml/2006/ole">
            <p:oleObj spid="_x0000_s609291" name="Equation" r:id="rId7" imgW="2565360" imgH="469800" progId="Equation.DSMT4">
              <p:embed/>
            </p:oleObj>
          </a:graphicData>
        </a:graphic>
      </p:graphicFrame>
      <p:sp>
        <p:nvSpPr>
          <p:cNvPr id="609292" name="Text Box 12"/>
          <p:cNvSpPr txBox="1">
            <a:spLocks noChangeArrowheads="1"/>
          </p:cNvSpPr>
          <p:nvPr/>
        </p:nvSpPr>
        <p:spPr bwMode="auto">
          <a:xfrm>
            <a:off x="2227263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609293" name="Text Box 13"/>
          <p:cNvSpPr txBox="1">
            <a:spLocks noChangeArrowheads="1"/>
          </p:cNvSpPr>
          <p:nvPr/>
        </p:nvSpPr>
        <p:spPr bwMode="auto">
          <a:xfrm>
            <a:off x="1335100" y="2121138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0314" name="Object 10"/>
          <p:cNvGraphicFramePr>
            <a:graphicFrameLocks noChangeAspect="1"/>
          </p:cNvGraphicFramePr>
          <p:nvPr/>
        </p:nvGraphicFramePr>
        <p:xfrm>
          <a:off x="1863499" y="2212748"/>
          <a:ext cx="4935537" cy="903287"/>
        </p:xfrm>
        <a:graphic>
          <a:graphicData uri="http://schemas.openxmlformats.org/presentationml/2006/ole">
            <p:oleObj spid="_x0000_s610314" name="Equation" r:id="rId4" imgW="2565360" imgH="469800" progId="Equation.DSMT4">
              <p:embed/>
            </p:oleObj>
          </a:graphicData>
        </a:graphic>
      </p:graphicFrame>
      <p:graphicFrame>
        <p:nvGraphicFramePr>
          <p:cNvPr id="610315" name="Object 11"/>
          <p:cNvGraphicFramePr>
            <a:graphicFrameLocks noChangeAspect="1"/>
          </p:cNvGraphicFramePr>
          <p:nvPr/>
        </p:nvGraphicFramePr>
        <p:xfrm>
          <a:off x="2559957" y="5128985"/>
          <a:ext cx="3298825" cy="828675"/>
        </p:xfrm>
        <a:graphic>
          <a:graphicData uri="http://schemas.openxmlformats.org/presentationml/2006/ole">
            <p:oleObj spid="_x0000_s610315" name="Equation" r:id="rId5" imgW="1714320" imgH="431640" progId="Equation.DSMT4">
              <p:embed/>
            </p:oleObj>
          </a:graphicData>
        </a:graphic>
      </p:graphicFrame>
      <p:sp>
        <p:nvSpPr>
          <p:cNvPr id="610317" name="Text Box 13"/>
          <p:cNvSpPr txBox="1">
            <a:spLocks noChangeArrowheads="1"/>
          </p:cNvSpPr>
          <p:nvPr/>
        </p:nvSpPr>
        <p:spPr bwMode="auto">
          <a:xfrm>
            <a:off x="2122488" y="0"/>
            <a:ext cx="4806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8" name="Down Arrow 7"/>
          <p:cNvSpPr/>
          <p:nvPr/>
        </p:nvSpPr>
        <p:spPr bwMode="auto">
          <a:xfrm>
            <a:off x="4016829" y="3690256"/>
            <a:ext cx="435428" cy="70757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4912633" y="3671718"/>
          <a:ext cx="2685596" cy="741078"/>
        </p:xfrm>
        <a:graphic>
          <a:graphicData uri="http://schemas.openxmlformats.org/presentationml/2006/ole">
            <p:oleObj spid="_x0000_s610316" name="Equation" r:id="rId6" imgW="1701720" imgH="469800" progId="Equation.DSMT4">
              <p:embed/>
            </p:oleObj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062957" y="1359137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(cont.)</a:t>
            </a:r>
          </a:p>
        </p:txBody>
      </p:sp>
      <p:graphicFrame>
        <p:nvGraphicFramePr>
          <p:cNvPr id="568330" name="Object 10"/>
          <p:cNvGraphicFramePr>
            <a:graphicFrameLocks noChangeAspect="1"/>
          </p:cNvGraphicFramePr>
          <p:nvPr/>
        </p:nvGraphicFramePr>
        <p:xfrm>
          <a:off x="4278313" y="4564063"/>
          <a:ext cx="4413250" cy="1595437"/>
        </p:xfrm>
        <a:graphic>
          <a:graphicData uri="http://schemas.openxmlformats.org/presentationml/2006/ole">
            <p:oleObj spid="_x0000_s568330" name="Equation" r:id="rId4" imgW="2247840" imgH="812520" progId="Equation.DSMT4">
              <p:embed/>
            </p:oleObj>
          </a:graphicData>
        </a:graphic>
      </p:graphicFrame>
      <p:graphicFrame>
        <p:nvGraphicFramePr>
          <p:cNvPr id="568336" name="Object 16"/>
          <p:cNvGraphicFramePr>
            <a:graphicFrameLocks noChangeAspect="1"/>
          </p:cNvGraphicFramePr>
          <p:nvPr/>
        </p:nvGraphicFramePr>
        <p:xfrm>
          <a:off x="355600" y="1519238"/>
          <a:ext cx="2984500" cy="896937"/>
        </p:xfrm>
        <a:graphic>
          <a:graphicData uri="http://schemas.openxmlformats.org/presentationml/2006/ole">
            <p:oleObj spid="_x0000_s568336" name="Equation" r:id="rId5" imgW="1307880" imgH="393480" progId="Equation.DSMT4">
              <p:embed/>
            </p:oleObj>
          </a:graphicData>
        </a:graphic>
      </p:graphicFrame>
      <p:graphicFrame>
        <p:nvGraphicFramePr>
          <p:cNvPr id="568337" name="Object 17"/>
          <p:cNvGraphicFramePr>
            <a:graphicFrameLocks noChangeAspect="1"/>
          </p:cNvGraphicFramePr>
          <p:nvPr/>
        </p:nvGraphicFramePr>
        <p:xfrm>
          <a:off x="4554992" y="3633561"/>
          <a:ext cx="1997075" cy="449263"/>
        </p:xfrm>
        <a:graphic>
          <a:graphicData uri="http://schemas.openxmlformats.org/presentationml/2006/ole">
            <p:oleObj spid="_x0000_s568337" name="Equation" r:id="rId6" imgW="1015920" imgH="228600" progId="Equation.DSMT4">
              <p:embed/>
            </p:oleObj>
          </a:graphicData>
        </a:graphic>
      </p:graphicFrame>
      <p:graphicFrame>
        <p:nvGraphicFramePr>
          <p:cNvPr id="568339" name="Object 19"/>
          <p:cNvGraphicFramePr>
            <a:graphicFrameLocks noChangeAspect="1"/>
          </p:cNvGraphicFramePr>
          <p:nvPr/>
        </p:nvGraphicFramePr>
        <p:xfrm>
          <a:off x="2697163" y="2927350"/>
          <a:ext cx="5138737" cy="579438"/>
        </p:xfrm>
        <a:graphic>
          <a:graphicData uri="http://schemas.openxmlformats.org/presentationml/2006/ole">
            <p:oleObj spid="_x0000_s568339" name="Equation" r:id="rId7" imgW="2247840" imgH="253800" progId="Equation.DSMT4">
              <p:embed/>
            </p:oleObj>
          </a:graphicData>
        </a:graphic>
      </p:graphicFrame>
      <p:sp>
        <p:nvSpPr>
          <p:cNvPr id="568340" name="Text Box 20"/>
          <p:cNvSpPr txBox="1">
            <a:spLocks noChangeArrowheads="1"/>
          </p:cNvSpPr>
          <p:nvPr/>
        </p:nvSpPr>
        <p:spPr bwMode="auto">
          <a:xfrm>
            <a:off x="446088" y="993775"/>
            <a:ext cx="3640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the magnetic field we have</a:t>
            </a:r>
          </a:p>
        </p:txBody>
      </p:sp>
      <p:sp>
        <p:nvSpPr>
          <p:cNvPr id="568341" name="Text Box 21"/>
          <p:cNvSpPr txBox="1">
            <a:spLocks noChangeArrowheads="1"/>
          </p:cNvSpPr>
          <p:nvPr/>
        </p:nvSpPr>
        <p:spPr bwMode="auto">
          <a:xfrm>
            <a:off x="527050" y="4991100"/>
            <a:ext cx="337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result for the transverse magnetic field is then</a:t>
            </a:r>
          </a:p>
        </p:txBody>
      </p:sp>
      <p:graphicFrame>
        <p:nvGraphicFramePr>
          <p:cNvPr id="568342" name="Object 22"/>
          <p:cNvGraphicFramePr>
            <a:graphicFrameLocks noChangeAspect="1"/>
          </p:cNvGraphicFramePr>
          <p:nvPr/>
        </p:nvGraphicFramePr>
        <p:xfrm>
          <a:off x="4414838" y="1574800"/>
          <a:ext cx="3740150" cy="865188"/>
        </p:xfrm>
        <a:graphic>
          <a:graphicData uri="http://schemas.openxmlformats.org/presentationml/2006/ole">
            <p:oleObj spid="_x0000_s568342" name="Equation" r:id="rId8" imgW="1701720" imgH="393480" progId="Equation.DSMT4">
              <p:embed/>
            </p:oleObj>
          </a:graphicData>
        </a:graphic>
      </p:graphicFrame>
      <p:sp>
        <p:nvSpPr>
          <p:cNvPr id="568343" name="AutoShape 23"/>
          <p:cNvSpPr>
            <a:spLocks noChangeArrowheads="1"/>
          </p:cNvSpPr>
          <p:nvPr/>
        </p:nvSpPr>
        <p:spPr bwMode="auto">
          <a:xfrm>
            <a:off x="3613150" y="1892300"/>
            <a:ext cx="598488" cy="239713"/>
          </a:xfrm>
          <a:prstGeom prst="rightArrow">
            <a:avLst>
              <a:gd name="adj1" fmla="val 50000"/>
              <a:gd name="adj2" fmla="val 6241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8344" name="Text Box 24"/>
          <p:cNvSpPr txBox="1">
            <a:spLocks noChangeArrowheads="1"/>
          </p:cNvSpPr>
          <p:nvPr/>
        </p:nvSpPr>
        <p:spPr bwMode="auto">
          <a:xfrm>
            <a:off x="1293221" y="3022600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use</a:t>
            </a:r>
          </a:p>
        </p:txBody>
      </p:sp>
      <p:sp>
        <p:nvSpPr>
          <p:cNvPr id="568347" name="AutoShape 27"/>
          <p:cNvSpPr>
            <a:spLocks/>
          </p:cNvSpPr>
          <p:nvPr/>
        </p:nvSpPr>
        <p:spPr bwMode="auto">
          <a:xfrm>
            <a:off x="4076700" y="4762500"/>
            <a:ext cx="228600" cy="1270000"/>
          </a:xfrm>
          <a:prstGeom prst="leftBrace">
            <a:avLst>
              <a:gd name="adj1" fmla="val 46296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(cont.)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1477736" y="930502"/>
            <a:ext cx="10922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Define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3142" name="Object 6"/>
          <p:cNvGraphicFramePr>
            <a:graphicFrameLocks noChangeAspect="1"/>
          </p:cNvGraphicFramePr>
          <p:nvPr/>
        </p:nvGraphicFramePr>
        <p:xfrm>
          <a:off x="2673350" y="1417354"/>
          <a:ext cx="3479800" cy="614362"/>
        </p:xfrm>
        <a:graphic>
          <a:graphicData uri="http://schemas.openxmlformats.org/presentationml/2006/ole">
            <p:oleObj spid="_x0000_s603142" name="Equation" r:id="rId4" imgW="1511280" imgH="266400" progId="Equation.DSMT4">
              <p:embed/>
            </p:oleObj>
          </a:graphicData>
        </a:graphic>
      </p:graphicFrame>
      <p:graphicFrame>
        <p:nvGraphicFramePr>
          <p:cNvPr id="603143" name="Object 7"/>
          <p:cNvGraphicFramePr>
            <a:graphicFrameLocks noChangeAspect="1"/>
          </p:cNvGraphicFramePr>
          <p:nvPr/>
        </p:nvGraphicFramePr>
        <p:xfrm>
          <a:off x="1769585" y="4931093"/>
          <a:ext cx="5781675" cy="711200"/>
        </p:xfrm>
        <a:graphic>
          <a:graphicData uri="http://schemas.openxmlformats.org/presentationml/2006/ole">
            <p:oleObj spid="_x0000_s603143" name="Equation" r:id="rId5" imgW="2171520" imgH="266400" progId="Equation.DSMT4">
              <p:embed/>
            </p:oleObj>
          </a:graphicData>
        </a:graphic>
      </p:graphicFrame>
      <p:sp>
        <p:nvSpPr>
          <p:cNvPr id="603144" name="Text Box 8"/>
          <p:cNvSpPr txBox="1">
            <a:spLocks noChangeArrowheads="1"/>
          </p:cNvSpPr>
          <p:nvPr/>
        </p:nvSpPr>
        <p:spPr bwMode="auto">
          <a:xfrm>
            <a:off x="1485900" y="2366963"/>
            <a:ext cx="760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and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3145" name="Text Box 9"/>
          <p:cNvSpPr txBox="1">
            <a:spLocks noChangeArrowheads="1"/>
          </p:cNvSpPr>
          <p:nvPr/>
        </p:nvSpPr>
        <p:spPr bwMode="auto">
          <a:xfrm>
            <a:off x="1058239" y="3816498"/>
            <a:ext cx="678973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Note: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behaves as a transmission-line current function. 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603146" name="Object 10"/>
          <p:cNvGraphicFramePr>
            <a:graphicFrameLocks noChangeAspect="1"/>
          </p:cNvGraphicFramePr>
          <p:nvPr/>
        </p:nvGraphicFramePr>
        <p:xfrm>
          <a:off x="2505075" y="2601913"/>
          <a:ext cx="3624263" cy="963612"/>
        </p:xfrm>
        <a:graphic>
          <a:graphicData uri="http://schemas.openxmlformats.org/presentationml/2006/ole">
            <p:oleObj spid="_x0000_s603146" name="Equation" r:id="rId6" imgW="1574640" imgH="419040" progId="Equation.DSMT4">
              <p:embed/>
            </p:oleObj>
          </a:graphicData>
        </a:graphic>
      </p:graphicFrame>
      <p:sp>
        <p:nvSpPr>
          <p:cNvPr id="603147" name="Text Box 11"/>
          <p:cNvSpPr txBox="1">
            <a:spLocks noChangeArrowheads="1"/>
          </p:cNvSpPr>
          <p:nvPr/>
        </p:nvSpPr>
        <p:spPr bwMode="auto">
          <a:xfrm>
            <a:off x="617084" y="4383996"/>
            <a:ext cx="1935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We then have</a:t>
            </a:r>
            <a:endParaRPr lang="en-US" sz="2000" i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75411" y="5999329"/>
            <a:ext cx="7137780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We could also introduce a different characteristic impedance (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6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/>
              </a:rPr>
              <a:t>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Z</a:t>
            </a:r>
            <a:r>
              <a:rPr lang="en-US" sz="1600" i="1" baseline="30000" dirty="0" smtClean="0">
                <a:solidFill>
                  <a:schemeClr val="bg2"/>
                </a:solidFill>
                <a:latin typeface="+mn-lt"/>
                <a:sym typeface="Symbol"/>
              </a:rPr>
              <a:t>TM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)</a:t>
            </a:r>
            <a:r>
              <a:rPr lang="en-US" sz="1600" dirty="0" smtClean="0">
                <a:solidFill>
                  <a:schemeClr val="bg2"/>
                </a:solidFill>
              </a:rPr>
              <a:t>, and then have a different 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</a:t>
            </a:r>
            <a:r>
              <a:rPr lang="en-US" sz="1600" i="1" baseline="-25000" dirty="0" smtClean="0">
                <a:solidFill>
                  <a:schemeClr val="bg2"/>
                </a:solidFill>
                <a:sym typeface="Symbol"/>
              </a:rPr>
              <a:t>t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 function for the magnetic field.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(cont.)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3493181" y="946150"/>
            <a:ext cx="1852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Summary</a:t>
            </a:r>
            <a:endParaRPr lang="en-US" sz="2400" i="1" baseline="-25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604165" name="Object 5"/>
          <p:cNvGraphicFramePr>
            <a:graphicFrameLocks noChangeAspect="1"/>
          </p:cNvGraphicFramePr>
          <p:nvPr/>
        </p:nvGraphicFramePr>
        <p:xfrm>
          <a:off x="2847975" y="5715356"/>
          <a:ext cx="3479800" cy="612775"/>
        </p:xfrm>
        <a:graphic>
          <a:graphicData uri="http://schemas.openxmlformats.org/presentationml/2006/ole">
            <p:oleObj spid="_x0000_s604165" name="Equation" r:id="rId4" imgW="1511280" imgH="266400" progId="Equation.DSMT4">
              <p:embed/>
            </p:oleObj>
          </a:graphicData>
        </a:graphic>
      </p:graphicFrame>
      <p:graphicFrame>
        <p:nvGraphicFramePr>
          <p:cNvPr id="604166" name="Object 6"/>
          <p:cNvGraphicFramePr>
            <a:graphicFrameLocks noChangeAspect="1"/>
          </p:cNvGraphicFramePr>
          <p:nvPr/>
        </p:nvGraphicFramePr>
        <p:xfrm>
          <a:off x="1695450" y="2535238"/>
          <a:ext cx="5451475" cy="669925"/>
        </p:xfrm>
        <a:graphic>
          <a:graphicData uri="http://schemas.openxmlformats.org/presentationml/2006/ole">
            <p:oleObj spid="_x0000_s604166" name="Equation" r:id="rId5" imgW="2171520" imgH="266400" progId="Equation.DSMT4">
              <p:embed/>
            </p:oleObj>
          </a:graphicData>
        </a:graphic>
      </p:graphicFrame>
      <p:graphicFrame>
        <p:nvGraphicFramePr>
          <p:cNvPr id="604171" name="Object 11"/>
          <p:cNvGraphicFramePr>
            <a:graphicFrameLocks noChangeAspect="1"/>
          </p:cNvGraphicFramePr>
          <p:nvPr/>
        </p:nvGraphicFramePr>
        <p:xfrm>
          <a:off x="1746250" y="1635125"/>
          <a:ext cx="5267325" cy="558800"/>
        </p:xfrm>
        <a:graphic>
          <a:graphicData uri="http://schemas.openxmlformats.org/presentationml/2006/ole">
            <p:oleObj spid="_x0000_s604171" name="Equation" r:id="rId6" imgW="2158920" imgH="228600" progId="Equation.DSMT4">
              <p:embed/>
            </p:oleObj>
          </a:graphicData>
        </a:graphic>
      </p:graphicFrame>
      <p:graphicFrame>
        <p:nvGraphicFramePr>
          <p:cNvPr id="604172" name="Object 12"/>
          <p:cNvGraphicFramePr>
            <a:graphicFrameLocks noChangeAspect="1"/>
          </p:cNvGraphicFramePr>
          <p:nvPr/>
        </p:nvGraphicFramePr>
        <p:xfrm>
          <a:off x="2771775" y="4448531"/>
          <a:ext cx="3624263" cy="963612"/>
        </p:xfrm>
        <a:graphic>
          <a:graphicData uri="http://schemas.openxmlformats.org/presentationml/2006/ole">
            <p:oleObj spid="_x0000_s604172" name="Equation" r:id="rId7" imgW="1574640" imgH="419040" progId="Equation.DSMT4">
              <p:embed/>
            </p:oleObj>
          </a:graphicData>
        </a:graphic>
      </p:graphicFrame>
      <p:graphicFrame>
        <p:nvGraphicFramePr>
          <p:cNvPr id="604173" name="Object 13"/>
          <p:cNvGraphicFramePr>
            <a:graphicFrameLocks noChangeAspect="1"/>
          </p:cNvGraphicFramePr>
          <p:nvPr/>
        </p:nvGraphicFramePr>
        <p:xfrm>
          <a:off x="2995613" y="3700818"/>
          <a:ext cx="3146425" cy="468313"/>
        </p:xfrm>
        <a:graphic>
          <a:graphicData uri="http://schemas.openxmlformats.org/presentationml/2006/ole">
            <p:oleObj spid="_x0000_s604173" name="Equation" r:id="rId8" imgW="1536480" imgH="2286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02" name="Rectangle 58"/>
          <p:cNvSpPr>
            <a:spLocks noChangeArrowheads="1"/>
          </p:cNvSpPr>
          <p:nvPr/>
        </p:nvSpPr>
        <p:spPr bwMode="auto">
          <a:xfrm>
            <a:off x="3194050" y="5153025"/>
            <a:ext cx="2373313" cy="1344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376" name="Text Box 32"/>
          <p:cNvSpPr txBox="1">
            <a:spLocks noChangeArrowheads="1"/>
          </p:cNvSpPr>
          <p:nvPr/>
        </p:nvSpPr>
        <p:spPr bwMode="auto">
          <a:xfrm>
            <a:off x="1543050" y="4021138"/>
            <a:ext cx="693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TEN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569393" name="Object 49"/>
          <p:cNvGraphicFramePr>
            <a:graphicFrameLocks noChangeAspect="1"/>
          </p:cNvGraphicFramePr>
          <p:nvPr/>
        </p:nvGraphicFramePr>
        <p:xfrm>
          <a:off x="3373438" y="5246688"/>
          <a:ext cx="1984375" cy="1133475"/>
        </p:xfrm>
        <a:graphic>
          <a:graphicData uri="http://schemas.openxmlformats.org/presentationml/2006/ole">
            <p:oleObj spid="_x0000_s569393" name="Equation" r:id="rId4" imgW="799920" imgH="457200" progId="Equation.DSMT4">
              <p:embed/>
            </p:oleObj>
          </a:graphicData>
        </a:graphic>
      </p:graphicFrame>
      <p:sp>
        <p:nvSpPr>
          <p:cNvPr id="569394" name="AutoShape 50"/>
          <p:cNvSpPr>
            <a:spLocks noChangeArrowheads="1"/>
          </p:cNvSpPr>
          <p:nvPr/>
        </p:nvSpPr>
        <p:spPr bwMode="auto">
          <a:xfrm>
            <a:off x="4213225" y="5476875"/>
            <a:ext cx="511175" cy="131763"/>
          </a:xfrm>
          <a:prstGeom prst="leftRightArrow">
            <a:avLst>
              <a:gd name="adj1" fmla="val 50000"/>
              <a:gd name="adj2" fmla="val 77590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9395" name="AutoShape 51"/>
          <p:cNvSpPr>
            <a:spLocks noChangeArrowheads="1"/>
          </p:cNvSpPr>
          <p:nvPr/>
        </p:nvSpPr>
        <p:spPr bwMode="auto">
          <a:xfrm>
            <a:off x="4213225" y="6049963"/>
            <a:ext cx="511175" cy="157162"/>
          </a:xfrm>
          <a:prstGeom prst="leftRightArrow">
            <a:avLst>
              <a:gd name="adj1" fmla="val 50000"/>
              <a:gd name="adj2" fmla="val 65051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9403" name="Group 59"/>
          <p:cNvGrpSpPr>
            <a:grpSpLocks/>
          </p:cNvGrpSpPr>
          <p:nvPr/>
        </p:nvGrpSpPr>
        <p:grpSpPr bwMode="auto">
          <a:xfrm>
            <a:off x="3040063" y="1614900"/>
            <a:ext cx="4192588" cy="914400"/>
            <a:chOff x="1915" y="1021"/>
            <a:chExt cx="2641" cy="576"/>
          </a:xfrm>
        </p:grpSpPr>
        <p:sp>
          <p:nvSpPr>
            <p:cNvPr id="569352" name="AutoShape 8"/>
            <p:cNvSpPr>
              <a:spLocks noChangeArrowheads="1"/>
            </p:cNvSpPr>
            <p:nvPr/>
          </p:nvSpPr>
          <p:spPr bwMode="auto">
            <a:xfrm rot="-5400000">
              <a:off x="2591" y="345"/>
              <a:ext cx="576" cy="1928"/>
            </a:xfrm>
            <a:prstGeom prst="can">
              <a:avLst>
                <a:gd name="adj" fmla="val 5174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54" name="Line 10"/>
            <p:cNvSpPr>
              <a:spLocks noChangeShapeType="1"/>
            </p:cNvSpPr>
            <p:nvPr/>
          </p:nvSpPr>
          <p:spPr bwMode="auto">
            <a:xfrm flipV="1">
              <a:off x="3851" y="1293"/>
              <a:ext cx="42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55" name="Freeform 11"/>
            <p:cNvSpPr>
              <a:spLocks/>
            </p:cNvSpPr>
            <p:nvPr/>
          </p:nvSpPr>
          <p:spPr bwMode="auto">
            <a:xfrm>
              <a:off x="2551" y="1163"/>
              <a:ext cx="626" cy="124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56" name="Line 12"/>
            <p:cNvSpPr>
              <a:spLocks noChangeShapeType="1"/>
            </p:cNvSpPr>
            <p:nvPr/>
          </p:nvSpPr>
          <p:spPr bwMode="auto">
            <a:xfrm>
              <a:off x="3165" y="1232"/>
              <a:ext cx="8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57" name="Freeform 13"/>
            <p:cNvSpPr>
              <a:spLocks/>
            </p:cNvSpPr>
            <p:nvPr/>
          </p:nvSpPr>
          <p:spPr bwMode="auto">
            <a:xfrm flipH="1">
              <a:off x="2608" y="1359"/>
              <a:ext cx="541" cy="109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58" name="Line 14"/>
            <p:cNvSpPr>
              <a:spLocks noChangeShapeType="1"/>
            </p:cNvSpPr>
            <p:nvPr/>
          </p:nvSpPr>
          <p:spPr bwMode="auto">
            <a:xfrm flipH="1" flipV="1">
              <a:off x="2564" y="1421"/>
              <a:ext cx="7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59" name="Text Box 15"/>
            <p:cNvSpPr txBox="1">
              <a:spLocks noChangeArrowheads="1"/>
            </p:cNvSpPr>
            <p:nvPr/>
          </p:nvSpPr>
          <p:spPr bwMode="auto">
            <a:xfrm>
              <a:off x="3234" y="1101"/>
              <a:ext cx="40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+z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69360" name="Text Box 16"/>
            <p:cNvSpPr txBox="1">
              <a:spLocks noChangeArrowheads="1"/>
            </p:cNvSpPr>
            <p:nvPr/>
          </p:nvSpPr>
          <p:spPr bwMode="auto">
            <a:xfrm>
              <a:off x="2238" y="1286"/>
              <a:ext cx="40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-z</a:t>
              </a:r>
              <a:endParaRPr lang="en-US" sz="20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569396" name="Text Box 52"/>
            <p:cNvSpPr txBox="1">
              <a:spLocks noChangeArrowheads="1"/>
            </p:cNvSpPr>
            <p:nvPr/>
          </p:nvSpPr>
          <p:spPr bwMode="auto">
            <a:xfrm>
              <a:off x="4383" y="1177"/>
              <a:ext cx="17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</p:grpSp>
      <p:sp>
        <p:nvSpPr>
          <p:cNvPr id="569397" name="Text Box 53"/>
          <p:cNvSpPr txBox="1">
            <a:spLocks noChangeArrowheads="1"/>
          </p:cNvSpPr>
          <p:nvPr/>
        </p:nvSpPr>
        <p:spPr bwMode="auto">
          <a:xfrm>
            <a:off x="982663" y="1828800"/>
            <a:ext cx="1455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Waveguide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809875" y="3119438"/>
            <a:ext cx="4926013" cy="1689100"/>
            <a:chOff x="2809875" y="3119438"/>
            <a:chExt cx="4926013" cy="1689100"/>
          </a:xfrm>
        </p:grpSpPr>
        <p:sp>
          <p:nvSpPr>
            <p:cNvPr id="569362" name="Oval 18"/>
            <p:cNvSpPr>
              <a:spLocks noChangeArrowheads="1"/>
            </p:cNvSpPr>
            <p:nvPr/>
          </p:nvSpPr>
          <p:spPr bwMode="auto">
            <a:xfrm>
              <a:off x="6143625" y="4732338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3" name="Line 19"/>
            <p:cNvSpPr>
              <a:spLocks noChangeShapeType="1"/>
            </p:cNvSpPr>
            <p:nvPr/>
          </p:nvSpPr>
          <p:spPr bwMode="auto">
            <a:xfrm>
              <a:off x="2908300" y="3630613"/>
              <a:ext cx="3278188" cy="31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64" name="Text Box 20"/>
            <p:cNvSpPr txBox="1">
              <a:spLocks noChangeArrowheads="1"/>
            </p:cNvSpPr>
            <p:nvPr/>
          </p:nvSpPr>
          <p:spPr bwMode="auto">
            <a:xfrm>
              <a:off x="3614738" y="3770313"/>
              <a:ext cx="2406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= Z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TM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>
                  <a:solidFill>
                    <a:schemeClr val="bg2"/>
                  </a:solidFill>
                </a:rPr>
                <a:t>or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Z</a:t>
              </a:r>
              <a:r>
                <a:rPr lang="en-US" sz="2000" i="1" baseline="30000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69367" name="Oval 23"/>
            <p:cNvSpPr>
              <a:spLocks noChangeArrowheads="1"/>
            </p:cNvSpPr>
            <p:nvPr/>
          </p:nvSpPr>
          <p:spPr bwMode="auto">
            <a:xfrm>
              <a:off x="6175375" y="359251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70" name="Oval 26"/>
            <p:cNvSpPr>
              <a:spLocks noChangeArrowheads="1"/>
            </p:cNvSpPr>
            <p:nvPr/>
          </p:nvSpPr>
          <p:spPr bwMode="auto">
            <a:xfrm>
              <a:off x="2809875" y="4714875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71" name="Oval 27"/>
            <p:cNvSpPr>
              <a:spLocks noChangeArrowheads="1"/>
            </p:cNvSpPr>
            <p:nvPr/>
          </p:nvSpPr>
          <p:spPr bwMode="auto">
            <a:xfrm>
              <a:off x="2841625" y="3587750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77" name="Line 33"/>
            <p:cNvSpPr>
              <a:spLocks noChangeShapeType="1"/>
            </p:cNvSpPr>
            <p:nvPr/>
          </p:nvSpPr>
          <p:spPr bwMode="auto">
            <a:xfrm>
              <a:off x="2882900" y="4767263"/>
              <a:ext cx="326707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88" name="Text Box 44"/>
            <p:cNvSpPr txBox="1">
              <a:spLocks noChangeArrowheads="1"/>
            </p:cNvSpPr>
            <p:nvPr/>
          </p:nvSpPr>
          <p:spPr bwMode="auto">
            <a:xfrm>
              <a:off x="2976781" y="3702050"/>
              <a:ext cx="647700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+ </a:t>
              </a:r>
            </a:p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V</a:t>
              </a:r>
              <a:r>
                <a:rPr lang="en-US" sz="2000" i="1" baseline="-25000" dirty="0">
                  <a:solidFill>
                    <a:schemeClr val="hlink"/>
                  </a:solidFill>
                  <a:latin typeface="Times New Roman" pitchFamily="18" charset="0"/>
                </a:rPr>
                <a:t> </a:t>
              </a:r>
              <a:r>
                <a:rPr lang="en-US" sz="2000" dirty="0">
                  <a:solidFill>
                    <a:schemeClr val="hlink"/>
                  </a:solidFill>
                  <a:latin typeface="Times New Roman" pitchFamily="18" charset="0"/>
                </a:rPr>
                <a:t>(</a:t>
              </a:r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z</a:t>
              </a:r>
              <a:r>
                <a:rPr lang="en-US" sz="2000" dirty="0">
                  <a:solidFill>
                    <a:schemeClr val="hlink"/>
                  </a:solidFill>
                  <a:latin typeface="Times New Roman" pitchFamily="18" charset="0"/>
                </a:rPr>
                <a:t>)</a:t>
              </a:r>
            </a:p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569389" name="Text Box 45"/>
            <p:cNvSpPr txBox="1">
              <a:spLocks noChangeArrowheads="1"/>
            </p:cNvSpPr>
            <p:nvPr/>
          </p:nvSpPr>
          <p:spPr bwMode="auto">
            <a:xfrm>
              <a:off x="4154488" y="3119438"/>
              <a:ext cx="5762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I</a:t>
              </a:r>
              <a:r>
                <a:rPr lang="en-US" sz="2000" i="1" baseline="-2500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(</a:t>
              </a:r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569392" name="Line 48"/>
            <p:cNvSpPr>
              <a:spLocks noChangeShapeType="1"/>
            </p:cNvSpPr>
            <p:nvPr/>
          </p:nvSpPr>
          <p:spPr bwMode="auto">
            <a:xfrm>
              <a:off x="4258105" y="3634842"/>
              <a:ext cx="368486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98" name="Line 54"/>
            <p:cNvSpPr>
              <a:spLocks noChangeShapeType="1"/>
            </p:cNvSpPr>
            <p:nvPr/>
          </p:nvSpPr>
          <p:spPr bwMode="auto">
            <a:xfrm flipV="1">
              <a:off x="6675438" y="4178300"/>
              <a:ext cx="67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9399" name="Text Box 55"/>
            <p:cNvSpPr txBox="1">
              <a:spLocks noChangeArrowheads="1"/>
            </p:cNvSpPr>
            <p:nvPr/>
          </p:nvSpPr>
          <p:spPr bwMode="auto">
            <a:xfrm>
              <a:off x="7462838" y="3970338"/>
              <a:ext cx="273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69400" name="Text Box 56"/>
            <p:cNvSpPr txBox="1">
              <a:spLocks noChangeArrowheads="1"/>
            </p:cNvSpPr>
            <p:nvPr/>
          </p:nvSpPr>
          <p:spPr bwMode="auto">
            <a:xfrm>
              <a:off x="3635375" y="4160838"/>
              <a:ext cx="30289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k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= k</a:t>
              </a:r>
              <a:r>
                <a:rPr lang="en-US" sz="2000" i="1" baseline="-25000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dirty="0">
                  <a:solidFill>
                    <a:schemeClr val="bg2"/>
                  </a:solidFill>
                </a:rPr>
                <a:t>of waveguide mode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  <p:sp>
        <p:nvSpPr>
          <p:cNvPr id="569401" name="Text Box 57"/>
          <p:cNvSpPr txBox="1">
            <a:spLocks noChangeArrowheads="1"/>
          </p:cNvSpPr>
          <p:nvPr/>
        </p:nvSpPr>
        <p:spPr bwMode="auto">
          <a:xfrm>
            <a:off x="187325" y="0"/>
            <a:ext cx="895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(cont.)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BFBF1B-4C15-40E1-A9BB-3B1B3E0996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15109</TotalTime>
  <Words>1547</Words>
  <Application>Microsoft Office PowerPoint</Application>
  <PresentationFormat>On-screen Show (4:3)</PresentationFormat>
  <Paragraphs>392</Paragraphs>
  <Slides>51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Soaring</vt:lpstr>
      <vt:lpstr>Equation</vt:lpstr>
      <vt:lpstr>MathType 7.0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David R. Jackson</cp:lastModifiedBy>
  <cp:revision>1446</cp:revision>
  <cp:lastPrinted>1999-08-25T18:07:04Z</cp:lastPrinted>
  <dcterms:created xsi:type="dcterms:W3CDTF">1999-08-24T13:57:19Z</dcterms:created>
  <dcterms:modified xsi:type="dcterms:W3CDTF">2019-06-13T14:58:40Z</dcterms:modified>
</cp:coreProperties>
</file>