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69"/>
  </p:notesMasterIdLst>
  <p:handoutMasterIdLst>
    <p:handoutMasterId r:id="rId70"/>
  </p:handoutMasterIdLst>
  <p:sldIdLst>
    <p:sldId id="276" r:id="rId2"/>
    <p:sldId id="328" r:id="rId3"/>
    <p:sldId id="352" r:id="rId4"/>
    <p:sldId id="353" r:id="rId5"/>
    <p:sldId id="354" r:id="rId6"/>
    <p:sldId id="355" r:id="rId7"/>
    <p:sldId id="356" r:id="rId8"/>
    <p:sldId id="357" r:id="rId9"/>
    <p:sldId id="408" r:id="rId10"/>
    <p:sldId id="358" r:id="rId11"/>
    <p:sldId id="412" r:id="rId12"/>
    <p:sldId id="359" r:id="rId13"/>
    <p:sldId id="360" r:id="rId14"/>
    <p:sldId id="413" r:id="rId15"/>
    <p:sldId id="361" r:id="rId16"/>
    <p:sldId id="414" r:id="rId17"/>
    <p:sldId id="373" r:id="rId18"/>
    <p:sldId id="364" r:id="rId19"/>
    <p:sldId id="365" r:id="rId20"/>
    <p:sldId id="410" r:id="rId21"/>
    <p:sldId id="366" r:id="rId22"/>
    <p:sldId id="424" r:id="rId23"/>
    <p:sldId id="367" r:id="rId24"/>
    <p:sldId id="411" r:id="rId25"/>
    <p:sldId id="374" r:id="rId26"/>
    <p:sldId id="368" r:id="rId27"/>
    <p:sldId id="369" r:id="rId28"/>
    <p:sldId id="370" r:id="rId29"/>
    <p:sldId id="371" r:id="rId30"/>
    <p:sldId id="375" r:id="rId31"/>
    <p:sldId id="429" r:id="rId32"/>
    <p:sldId id="430" r:id="rId33"/>
    <p:sldId id="377" r:id="rId34"/>
    <p:sldId id="378" r:id="rId35"/>
    <p:sldId id="379" r:id="rId36"/>
    <p:sldId id="380" r:id="rId37"/>
    <p:sldId id="381" r:id="rId38"/>
    <p:sldId id="382" r:id="rId39"/>
    <p:sldId id="409" r:id="rId40"/>
    <p:sldId id="383" r:id="rId41"/>
    <p:sldId id="387" r:id="rId42"/>
    <p:sldId id="420" r:id="rId43"/>
    <p:sldId id="389" r:id="rId44"/>
    <p:sldId id="391" r:id="rId45"/>
    <p:sldId id="390" r:id="rId46"/>
    <p:sldId id="431" r:id="rId47"/>
    <p:sldId id="392" r:id="rId48"/>
    <p:sldId id="393" r:id="rId49"/>
    <p:sldId id="395" r:id="rId50"/>
    <p:sldId id="396" r:id="rId51"/>
    <p:sldId id="397" r:id="rId52"/>
    <p:sldId id="398" r:id="rId53"/>
    <p:sldId id="423" r:id="rId54"/>
    <p:sldId id="425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26" r:id="rId65"/>
    <p:sldId id="432" r:id="rId66"/>
    <p:sldId id="428" r:id="rId67"/>
    <p:sldId id="427" r:id="rId6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FFFF99"/>
    <a:srgbClr val="99FFCC"/>
    <a:srgbClr val="66FFFF"/>
    <a:srgbClr val="FFFFCC"/>
    <a:srgbClr val="BDFFFF"/>
    <a:srgbClr val="89FFFF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97190" autoAdjust="0"/>
  </p:normalViewPr>
  <p:slideViewPr>
    <p:cSldViewPr snapToGrid="0">
      <p:cViewPr>
        <p:scale>
          <a:sx n="80" d="100"/>
          <a:sy n="80" d="100"/>
        </p:scale>
        <p:origin x="-186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7.wmf"/><Relationship Id="rId4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2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73.wmf"/><Relationship Id="rId4" Type="http://schemas.openxmlformats.org/officeDocument/2006/relationships/image" Target="../media/image116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25.wmf"/><Relationship Id="rId4" Type="http://schemas.openxmlformats.org/officeDocument/2006/relationships/image" Target="../media/image13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38.wmf"/><Relationship Id="rId1" Type="http://schemas.openxmlformats.org/officeDocument/2006/relationships/image" Target="../media/image150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5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Relationship Id="rId5" Type="http://schemas.openxmlformats.org/officeDocument/2006/relationships/image" Target="../media/image172.wmf"/><Relationship Id="rId4" Type="http://schemas.openxmlformats.org/officeDocument/2006/relationships/image" Target="../media/image17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79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4" Type="http://schemas.openxmlformats.org/officeDocument/2006/relationships/image" Target="../media/image194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4" Type="http://schemas.openxmlformats.org/officeDocument/2006/relationships/image" Target="../media/image206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image" Target="../media/image209.wmf"/><Relationship Id="rId7" Type="http://schemas.openxmlformats.org/officeDocument/2006/relationships/image" Target="../media/image213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10" Type="http://schemas.openxmlformats.org/officeDocument/2006/relationships/image" Target="../media/image216.wmf"/><Relationship Id="rId4" Type="http://schemas.openxmlformats.org/officeDocument/2006/relationships/image" Target="../media/image210.wmf"/><Relationship Id="rId9" Type="http://schemas.openxmlformats.org/officeDocument/2006/relationships/image" Target="../media/image215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4" Type="http://schemas.openxmlformats.org/officeDocument/2006/relationships/image" Target="../media/image223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wmf"/><Relationship Id="rId2" Type="http://schemas.openxmlformats.org/officeDocument/2006/relationships/image" Target="../media/image225.wmf"/><Relationship Id="rId1" Type="http://schemas.openxmlformats.org/officeDocument/2006/relationships/image" Target="../media/image224.wmf"/><Relationship Id="rId4" Type="http://schemas.openxmlformats.org/officeDocument/2006/relationships/image" Target="../media/image2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F6766F2-56A7-40C9-8101-45B5E4EC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E66D2480-1C49-4B37-BF91-223A7EA74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D27AE-43F4-4EBB-A363-EDA68760E0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F35D8-4DE3-42C4-8633-7E9BB1149D8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32FB-9B67-4EC5-B00B-36D8BBAD7A5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32FB-9B67-4EC5-B00B-36D8BBAD7A5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C69F4-019A-483D-BA84-3139C8C4DF9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C69F4-019A-483D-BA84-3139C8C4DF9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8C98C-949E-40A3-8A7E-7362EE54CAE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8C98C-949E-40A3-8A7E-7362EE54CAE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C23F4-6098-4CAF-B552-9623C79F347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8AD79-7408-431E-94E9-B3E2CA740C0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0FC4E-038F-42F9-BC55-6E3B4B17CC2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6BD7B-8587-4AD3-891F-AEABB341681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9790D-02BF-45C7-BF35-DD3B5DAA612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6D5DB-674B-4EFA-B8EB-595005BF55B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6D5DB-674B-4EFA-B8EB-595005BF55B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50604-4A89-4A3D-819B-3156C9DF3E0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31" tIns="48317" rIns="96631" bIns="48317" anchor="b"/>
          <a:lstStyle/>
          <a:p>
            <a:pPr algn="r" defTabSz="966788"/>
            <a:fld id="{899D1E14-394D-4CE2-85BA-D0E865C480A4}" type="slidenum">
              <a:rPr lang="en-US" sz="1300"/>
              <a:pPr algn="r" defTabSz="966788"/>
              <a:t>24</a:t>
            </a:fld>
            <a:endParaRPr lang="en-US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41D1A-5062-4864-BEFF-6E1F2E88769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EAE3B-6D32-422E-A4A3-51653A6694E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E22B4-AFEB-49D2-B144-7633592BECF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5FEAE-262E-4C72-BB26-CE9694918B0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9EE00-AD59-4064-B624-33F7821BF91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C4AAD-436B-48C3-A7D2-DA8522393E4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6E6E9-9F09-450C-B609-8222EEEC9DA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6E6E9-9F09-450C-B609-8222EEEC9DA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6E6E9-9F09-450C-B609-8222EEEC9DA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4D34B-172A-403C-981F-463F3B54F28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FA8C1-6700-401C-A62F-C6E710F16D5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10421-A26F-4E2A-B7F1-67D84EBA515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09C0E-CE1D-4391-BFE8-4D588EDF4A6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DB995-AA3F-4636-A441-634C5C67459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4C07E-D2C9-49DB-AAC4-133C6CC00D7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CDCC3A-C5C9-4D31-9CB7-627F8A96A4F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6E7D7-76AD-4601-9ACB-E24270F6761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1CF8AD-0FB1-4233-9E4E-6F6EDC7E324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DA182-75ED-470C-9A03-02C1B8B0E62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DA182-75ED-470C-9A03-02C1B8B0E62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16B6A-C441-4BAC-B919-5C94B769D84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123AC-955F-48D6-9074-0B5CB8E394A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5B094-1594-49E4-B864-58BE38AD0731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5B094-1594-49E4-B864-58BE38AD0731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7EC5B-63FA-463C-AE21-5720B74DD87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F9B2B-7A09-4917-A4BD-03EF62DA796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8F0C3-6FD1-4465-ADE8-4EDCBA08B62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E41C2-4F1B-47D5-A4E9-DE94997AC22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17278-4D8D-4781-A942-8EFEA5BF88B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C2B3C-AA46-41B9-8C48-C47D9E1D163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44EFB-6D46-4240-AE0C-3FFEBDEF24A8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44EFB-6D46-4240-AE0C-3FFEBDEF24A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44EFB-6D46-4240-AE0C-3FFEBDEF24A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810C8-5CEC-4CAE-8CC2-69B6599EDEE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314E5-4B73-45CF-8E4A-23EFB68A311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03C92-6D5C-486E-9BFD-F5879CB8059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2ECF9-5174-4A32-AE66-BB3BBBC3EF3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26ED0-B51B-4681-8996-6D07889A068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C377F-3202-47DE-8BBF-729F34AECB1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11140-7C4F-4BA1-8CC7-ABFD2E0DEB1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2956F-092D-4E4D-911F-5BF02A42080E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7BA6C-8C4F-4C9E-B745-1345D68F656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EEA2-560C-467B-9D6A-98ED1E40052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EEA2-560C-467B-9D6A-98ED1E40052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EEA2-560C-467B-9D6A-98ED1E400525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EEA2-560C-467B-9D6A-98ED1E400525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8EEA2-560C-467B-9D6A-98ED1E40052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6C2F4-3B7F-4CDF-A265-722D9A30F92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77288-26AD-4EBE-949F-9C0150DF517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F949B-5AD5-426E-9095-EA33170B309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9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0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6.bin"/><Relationship Id="rId9" Type="http://schemas.openxmlformats.org/officeDocument/2006/relationships/oleObject" Target="../embeddings/oleObject1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10" Type="http://schemas.openxmlformats.org/officeDocument/2006/relationships/oleObject" Target="../embeddings/oleObject135.bin"/><Relationship Id="rId4" Type="http://schemas.openxmlformats.org/officeDocument/2006/relationships/oleObject" Target="../embeddings/oleObject129.bin"/><Relationship Id="rId9" Type="http://schemas.openxmlformats.org/officeDocument/2006/relationships/oleObject" Target="../embeddings/oleObject134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0.bin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57.bin"/><Relationship Id="rId5" Type="http://schemas.openxmlformats.org/officeDocument/2006/relationships/oleObject" Target="../embeddings/oleObject156.bin"/><Relationship Id="rId4" Type="http://schemas.openxmlformats.org/officeDocument/2006/relationships/oleObject" Target="../embeddings/oleObject15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159.bin"/><Relationship Id="rId4" Type="http://schemas.openxmlformats.org/officeDocument/2006/relationships/oleObject" Target="../embeddings/oleObject15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62.bin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17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7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77.bin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84.bin"/><Relationship Id="rId5" Type="http://schemas.openxmlformats.org/officeDocument/2006/relationships/oleObject" Target="../embeddings/oleObject183.bin"/><Relationship Id="rId4" Type="http://schemas.openxmlformats.org/officeDocument/2006/relationships/oleObject" Target="../embeddings/oleObject18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93.bin"/><Relationship Id="rId5" Type="http://schemas.openxmlformats.org/officeDocument/2006/relationships/oleObject" Target="../embeddings/oleObject192.bin"/><Relationship Id="rId4" Type="http://schemas.openxmlformats.org/officeDocument/2006/relationships/oleObject" Target="../embeddings/oleObject19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9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99.bin"/><Relationship Id="rId5" Type="http://schemas.openxmlformats.org/officeDocument/2006/relationships/oleObject" Target="../embeddings/oleObject198.bin"/><Relationship Id="rId4" Type="http://schemas.openxmlformats.org/officeDocument/2006/relationships/oleObject" Target="../embeddings/oleObject19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oleObject" Target="../embeddings/oleObject20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06.bin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20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20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20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211.bin"/><Relationship Id="rId4" Type="http://schemas.openxmlformats.org/officeDocument/2006/relationships/oleObject" Target="../embeddings/oleObject21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14.bin"/><Relationship Id="rId5" Type="http://schemas.openxmlformats.org/officeDocument/2006/relationships/oleObject" Target="../embeddings/oleObject213.bin"/><Relationship Id="rId4" Type="http://schemas.openxmlformats.org/officeDocument/2006/relationships/oleObject" Target="../embeddings/oleObject212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oleObject" Target="../embeddings/oleObject225.bin"/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219.bin"/><Relationship Id="rId12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218.bin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17.bin"/><Relationship Id="rId10" Type="http://schemas.openxmlformats.org/officeDocument/2006/relationships/oleObject" Target="../embeddings/oleObject222.bin"/><Relationship Id="rId4" Type="http://schemas.openxmlformats.org/officeDocument/2006/relationships/oleObject" Target="../embeddings/oleObject216.bin"/><Relationship Id="rId9" Type="http://schemas.openxmlformats.org/officeDocument/2006/relationships/oleObject" Target="../embeddings/oleObject22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228.bin"/><Relationship Id="rId5" Type="http://schemas.openxmlformats.org/officeDocument/2006/relationships/oleObject" Target="../embeddings/oleObject227.bin"/><Relationship Id="rId4" Type="http://schemas.openxmlformats.org/officeDocument/2006/relationships/oleObject" Target="../embeddings/oleObject22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231.bin"/><Relationship Id="rId5" Type="http://schemas.openxmlformats.org/officeDocument/2006/relationships/oleObject" Target="../embeddings/oleObject230.bin"/><Relationship Id="rId4" Type="http://schemas.openxmlformats.org/officeDocument/2006/relationships/oleObject" Target="../embeddings/oleObject229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235.bin"/><Relationship Id="rId5" Type="http://schemas.openxmlformats.org/officeDocument/2006/relationships/oleObject" Target="../embeddings/oleObject234.bin"/><Relationship Id="rId4" Type="http://schemas.openxmlformats.org/officeDocument/2006/relationships/oleObject" Target="../embeddings/oleObject23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892425" y="2451100"/>
            <a:ext cx="3284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Arial" charset="0"/>
              </a:rPr>
              <a:t>Prof. David R. Jackson</a:t>
            </a:r>
          </a:p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Arial" charset="0"/>
              </a:rPr>
              <a:t>Dept. of ECE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19330" y="1827213"/>
            <a:ext cx="1484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Fall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2016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105400" y="4724400"/>
            <a:ext cx="294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bg1"/>
                </a:solidFill>
                <a:latin typeface="Arial" charset="0"/>
              </a:rPr>
              <a:t>Notes 22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ECE 6340 </a:t>
            </a: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Intermediate EM Waves</a:t>
            </a:r>
          </a:p>
        </p:txBody>
      </p:sp>
      <p:pic>
        <p:nvPicPr>
          <p:cNvPr id="9" name="Picture 8" descr="E:\My Documents\Classes\6340\Images\Maxwell cu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44" y="3662094"/>
            <a:ext cx="2651662" cy="265166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2749135" y="905957"/>
            <a:ext cx="11366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Assume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1280195" y="1859883"/>
            <a:ext cx="6524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3955760" y="879360"/>
          <a:ext cx="1787897" cy="502846"/>
        </p:xfrm>
        <a:graphic>
          <a:graphicData uri="http://schemas.openxmlformats.org/presentationml/2006/ole">
            <p:oleObj spid="_x0000_s9218" name="Equation" r:id="rId4" imgW="812520" imgH="228600" progId="Equation.DSMT4">
              <p:embed/>
            </p:oleObj>
          </a:graphicData>
        </a:graphic>
      </p:graphicFrame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1941732" y="1875671"/>
          <a:ext cx="730209" cy="377975"/>
        </p:xfrm>
        <a:graphic>
          <a:graphicData uri="http://schemas.openxmlformats.org/presentationml/2006/ole">
            <p:oleObj spid="_x0000_s9219" name="Equation" r:id="rId5" imgW="342720" imgH="177480" progId="Equation.DSMT4">
              <p:embed/>
            </p:oleObj>
          </a:graphicData>
        </a:graphic>
      </p:graphicFrame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4578934" y="1832146"/>
          <a:ext cx="2225628" cy="528049"/>
        </p:xfrm>
        <a:graphic>
          <a:graphicData uri="http://schemas.openxmlformats.org/presentationml/2006/ole">
            <p:oleObj spid="_x0000_s9220" name="Equation" r:id="rId6" imgW="1015920" imgH="241200" progId="Equation.DSMT4">
              <p:embed/>
            </p:oleObj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351189" y="2716432"/>
            <a:ext cx="10382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 that</a:t>
            </a:r>
          </a:p>
        </p:txBody>
      </p:sp>
      <p:graphicFrame>
        <p:nvGraphicFramePr>
          <p:cNvPr id="9221" name="Object 3"/>
          <p:cNvGraphicFramePr>
            <a:graphicFrameLocks noChangeAspect="1"/>
          </p:cNvGraphicFramePr>
          <p:nvPr/>
        </p:nvGraphicFramePr>
        <p:xfrm>
          <a:off x="2748006" y="2771623"/>
          <a:ext cx="3426175" cy="979284"/>
        </p:xfrm>
        <a:graphic>
          <a:graphicData uri="http://schemas.openxmlformats.org/presentationml/2006/ole">
            <p:oleObj spid="_x0000_s9221" name="Equation" r:id="rId7" imgW="1511280" imgH="431640" progId="Equation.DSMT4">
              <p:embed/>
            </p:oleObj>
          </a:graphicData>
        </a:graphic>
      </p:graphicFrame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07534" y="4757732"/>
            <a:ext cx="12080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Next, let</a:t>
            </a:r>
          </a:p>
        </p:txBody>
      </p:sp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1550988" y="5038447"/>
          <a:ext cx="1964108" cy="909228"/>
        </p:xfrm>
        <a:graphic>
          <a:graphicData uri="http://schemas.openxmlformats.org/presentationml/2006/ole">
            <p:oleObj spid="_x0000_s9222" name="Equation" r:id="rId8" imgW="850680" imgH="393480" progId="Equation.DSMT4">
              <p:embed/>
            </p:oleObj>
          </a:graphicData>
        </a:graphic>
      </p:graphicFrame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782332" y="1857596"/>
            <a:ext cx="1685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that</a:t>
            </a:r>
          </a:p>
        </p:txBody>
      </p:sp>
      <p:sp>
        <p:nvSpPr>
          <p:cNvPr id="721935" name="Text Box 15"/>
          <p:cNvSpPr txBox="1">
            <a:spLocks noChangeArrowheads="1"/>
          </p:cNvSpPr>
          <p:nvPr/>
        </p:nvSpPr>
        <p:spPr bwMode="auto">
          <a:xfrm>
            <a:off x="2051957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4419266" y="5093564"/>
          <a:ext cx="3703452" cy="1233092"/>
        </p:xfrm>
        <a:graphic>
          <a:graphicData uri="http://schemas.openxmlformats.org/presentationml/2006/ole">
            <p:oleObj spid="_x0000_s9223" name="Equation" r:id="rId9" imgW="1981080" imgH="660240" progId="Equation.DSMT4">
              <p:embed/>
            </p:oleObj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711844" y="5335643"/>
          <a:ext cx="438150" cy="350838"/>
        </p:xfrm>
        <a:graphic>
          <a:graphicData uri="http://schemas.openxmlformats.org/presentationml/2006/ole">
            <p:oleObj spid="_x0000_s9224" name="Equation" r:id="rId10" imgW="190440" imgH="152280" progId="Equation.DSMT4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3521526" y="2933702"/>
            <a:ext cx="424543" cy="2046514"/>
          </a:xfrm>
          <a:prstGeom prst="rightBrace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74773" y="4235678"/>
          <a:ext cx="1112837" cy="555625"/>
        </p:xfrm>
        <a:graphic>
          <a:graphicData uri="http://schemas.openxmlformats.org/presentationml/2006/ole">
            <p:oleObj spid="_x0000_s9225" name="Equation" r:id="rId11" imgW="507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048"/>
          <p:cNvGraphicFramePr>
            <a:graphicFrameLocks noChangeAspect="1"/>
          </p:cNvGraphicFramePr>
          <p:nvPr/>
        </p:nvGraphicFramePr>
        <p:xfrm>
          <a:off x="2687637" y="1284287"/>
          <a:ext cx="3556000" cy="2317750"/>
        </p:xfrm>
        <a:graphic>
          <a:graphicData uri="http://schemas.openxmlformats.org/presentationml/2006/ole">
            <p:oleObj spid="_x0000_s137218" name="Equation" r:id="rId4" imgW="1854000" imgH="1206360" progId="Equation.DSMT4">
              <p:embed/>
            </p:oleObj>
          </a:graphicData>
        </a:graphic>
      </p:graphicFrame>
      <p:graphicFrame>
        <p:nvGraphicFramePr>
          <p:cNvPr id="10243" name="Object 2049"/>
          <p:cNvGraphicFramePr>
            <a:graphicFrameLocks noChangeAspect="1"/>
          </p:cNvGraphicFramePr>
          <p:nvPr/>
        </p:nvGraphicFramePr>
        <p:xfrm>
          <a:off x="3224179" y="3899174"/>
          <a:ext cx="2993530" cy="523769"/>
        </p:xfrm>
        <a:graphic>
          <a:graphicData uri="http://schemas.openxmlformats.org/presentationml/2006/ole">
            <p:oleObj spid="_x0000_s137219" name="Equation" r:id="rId5" imgW="1307880" imgH="228600" progId="Equation.DSMT4">
              <p:embed/>
            </p:oleObj>
          </a:graphicData>
        </a:graphic>
      </p:graphicFrame>
      <p:sp>
        <p:nvSpPr>
          <p:cNvPr id="722958" name="Text Box 14"/>
          <p:cNvSpPr txBox="1">
            <a:spLocks noChangeArrowheads="1"/>
          </p:cNvSpPr>
          <p:nvPr/>
        </p:nvSpPr>
        <p:spPr bwMode="auto">
          <a:xfrm>
            <a:off x="320634" y="4825233"/>
            <a:ext cx="842719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2"/>
                </a:solidFill>
                <a:latin typeface="+mj-lt"/>
                <a:sym typeface="Symbol" pitchFamily="18" charset="2"/>
              </a:rPr>
              <a:t>We choose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exp</a:t>
            </a:r>
            <a:r>
              <a:rPr lang="en-US" sz="600" i="1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(</a:t>
            </a:r>
            <a:r>
              <a:rPr lang="en-US" sz="2000" i="1" dirty="0" smtClean="0">
                <a:solidFill>
                  <a:schemeClr val="bg2"/>
                </a:solidFill>
                <a:sym typeface="Symbol" pitchFamily="18" charset="2"/>
              </a:rPr>
              <a:t>-</a:t>
            </a:r>
            <a:r>
              <a:rPr lang="en-US" sz="2000" i="1" dirty="0" err="1" smtClean="0">
                <a:solidFill>
                  <a:schemeClr val="bg2"/>
                </a:solidFill>
                <a:sym typeface="Symbol" pitchFamily="18" charset="2"/>
              </a:rPr>
              <a:t>jkr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)</a:t>
            </a:r>
            <a:r>
              <a:rPr lang="en-US" sz="2000" i="1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r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 &gt;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/>
              </a:rPr>
              <a:t>a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to </a:t>
            </a:r>
            <a:r>
              <a:rPr lang="en-US" sz="2000" dirty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satisfy the 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radiation condition at infinity.</a:t>
            </a:r>
            <a:endParaRPr lang="en-US" sz="2000" baseline="-25000" dirty="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1970053" y="3969082"/>
            <a:ext cx="12969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Solution: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22963" name="Text Box 19"/>
          <p:cNvSpPr txBox="1">
            <a:spLocks noChangeArrowheads="1"/>
          </p:cNvSpPr>
          <p:nvPr/>
        </p:nvSpPr>
        <p:spPr bwMode="auto">
          <a:xfrm>
            <a:off x="2095500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1883" y="5393269"/>
            <a:ext cx="883524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2"/>
                </a:solidFill>
                <a:latin typeface="+mj-lt"/>
                <a:sym typeface="Symbol" pitchFamily="18" charset="2"/>
              </a:rPr>
              <a:t>We choose 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sin(</a:t>
            </a:r>
            <a:r>
              <a:rPr lang="en-US" sz="2000" i="1" dirty="0" err="1" smtClean="0">
                <a:solidFill>
                  <a:schemeClr val="bg2"/>
                </a:solidFill>
                <a:sym typeface="Symbol" pitchFamily="18" charset="2"/>
              </a:rPr>
              <a:t>kr</a:t>
            </a:r>
            <a:r>
              <a:rPr lang="en-US" sz="2000" dirty="0" smtClean="0">
                <a:solidFill>
                  <a:schemeClr val="bg2"/>
                </a:solidFill>
                <a:sym typeface="Symbol" pitchFamily="18" charset="2"/>
              </a:rPr>
              <a:t>)</a:t>
            </a:r>
            <a:r>
              <a:rPr lang="en-US" sz="2000" i="1" dirty="0" smtClean="0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r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 &lt;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/>
              </a:rPr>
              <a:t>a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to ensure that the potential is </a:t>
            </a:r>
            <a:r>
              <a:rPr lang="en-US" sz="2000" u="sng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finite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 at the origin.</a:t>
            </a:r>
            <a:endParaRPr lang="en-US" sz="2000" baseline="-25000" dirty="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37221" name="Object 2049"/>
          <p:cNvGraphicFramePr>
            <a:graphicFrameLocks noChangeAspect="1"/>
          </p:cNvGraphicFramePr>
          <p:nvPr/>
        </p:nvGraphicFramePr>
        <p:xfrm>
          <a:off x="3125788" y="6029325"/>
          <a:ext cx="2773362" cy="430213"/>
        </p:xfrm>
        <a:graphic>
          <a:graphicData uri="http://schemas.openxmlformats.org/presentationml/2006/ole">
            <p:oleObj spid="_x0000_s137221" name="Equation" r:id="rId6" imgW="1638000" imgH="25380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83514" y="910196"/>
            <a:ext cx="20358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then have: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048"/>
          <p:cNvGraphicFramePr>
            <a:graphicFrameLocks noChangeAspect="1"/>
          </p:cNvGraphicFramePr>
          <p:nvPr/>
        </p:nvGraphicFramePr>
        <p:xfrm>
          <a:off x="2761570" y="1253218"/>
          <a:ext cx="3230562" cy="1069975"/>
        </p:xfrm>
        <a:graphic>
          <a:graphicData uri="http://schemas.openxmlformats.org/presentationml/2006/ole">
            <p:oleObj spid="_x0000_s10242" name="Equation" r:id="rId4" imgW="1536480" imgH="507960" progId="Equation.DSMT4">
              <p:embed/>
            </p:oleObj>
          </a:graphicData>
        </a:graphic>
      </p:graphicFrame>
      <p:sp>
        <p:nvSpPr>
          <p:cNvPr id="722963" name="Text Box 19"/>
          <p:cNvSpPr txBox="1">
            <a:spLocks noChangeArrowheads="1"/>
          </p:cNvSpPr>
          <p:nvPr/>
        </p:nvSpPr>
        <p:spPr bwMode="auto">
          <a:xfrm>
            <a:off x="2084615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61260" y="856760"/>
            <a:ext cx="946316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760413" y="3203575"/>
          <a:ext cx="7354887" cy="881063"/>
        </p:xfrm>
        <a:graphic>
          <a:graphicData uri="http://schemas.openxmlformats.org/presentationml/2006/ole">
            <p:oleObj spid="_x0000_s10245" name="Equation" r:id="rId5" imgW="3606480" imgH="431640" progId="Equation.DSMT4">
              <p:embed/>
            </p:oleObj>
          </a:graphicData>
        </a:graphic>
      </p:graphicFrame>
      <p:graphicFrame>
        <p:nvGraphicFramePr>
          <p:cNvPr id="10246" name="Object 3"/>
          <p:cNvGraphicFramePr>
            <a:graphicFrameLocks noChangeAspect="1"/>
          </p:cNvGraphicFramePr>
          <p:nvPr/>
        </p:nvGraphicFramePr>
        <p:xfrm>
          <a:off x="2127250" y="4675188"/>
          <a:ext cx="4900613" cy="741362"/>
        </p:xfrm>
        <a:graphic>
          <a:graphicData uri="http://schemas.openxmlformats.org/presentationml/2006/ole">
            <p:oleObj spid="_x0000_s10246" name="Equation" r:id="rId6" imgW="2603160" imgH="393480" progId="Equation.DSMT4">
              <p:embed/>
            </p:oleObj>
          </a:graphicData>
        </a:graphic>
      </p:graphicFrame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93616" y="2661816"/>
            <a:ext cx="30146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function satisfies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123397" y="4105161"/>
          <a:ext cx="341724" cy="499126"/>
        </p:xfrm>
        <a:graphic>
          <a:graphicData uri="http://schemas.openxmlformats.org/presentationml/2006/ole">
            <p:oleObj spid="_x0000_s10247" name="Equation" r:id="rId7" imgW="139680" imgH="20304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79875" y="5964917"/>
          <a:ext cx="4325937" cy="741363"/>
        </p:xfrm>
        <a:graphic>
          <a:graphicData uri="http://schemas.openxmlformats.org/presentationml/2006/ole">
            <p:oleObj spid="_x0000_s10248" name="Equation" r:id="rId8" imgW="2298600" imgH="393480" progId="Equation.DSMT4">
              <p:embed/>
            </p:oleObj>
          </a:graphicData>
        </a:graphic>
      </p:graphicFrame>
      <p:graphicFrame>
        <p:nvGraphicFramePr>
          <p:cNvPr id="10249" name="Object 3"/>
          <p:cNvGraphicFramePr>
            <a:graphicFrameLocks noChangeAspect="1"/>
          </p:cNvGraphicFramePr>
          <p:nvPr/>
        </p:nvGraphicFramePr>
        <p:xfrm>
          <a:off x="4144510" y="5481146"/>
          <a:ext cx="342900" cy="498475"/>
        </p:xfrm>
        <a:graphic>
          <a:graphicData uri="http://schemas.openxmlformats.org/presentationml/2006/ole">
            <p:oleObj spid="_x0000_s10249" name="Equation" r:id="rId9" imgW="139680" imgH="203040" progId="Equation.DSMT4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06082" y="2886590"/>
            <a:ext cx="534845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Also, from the differential equation we have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23993" name="Text Box 25"/>
          <p:cNvSpPr txBox="1">
            <a:spLocks noChangeArrowheads="1"/>
          </p:cNvSpPr>
          <p:nvPr/>
        </p:nvSpPr>
        <p:spPr bwMode="auto">
          <a:xfrm>
            <a:off x="2095500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30325" y="3408363"/>
          <a:ext cx="5902325" cy="931862"/>
        </p:xfrm>
        <a:graphic>
          <a:graphicData uri="http://schemas.openxmlformats.org/presentationml/2006/ole">
            <p:oleObj spid="_x0000_s11268" name="Equation" r:id="rId4" imgW="3136680" imgH="495000" progId="Equation.DSMT4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784043" y="5223308"/>
          <a:ext cx="3489325" cy="741362"/>
        </p:xfrm>
        <a:graphic>
          <a:graphicData uri="http://schemas.openxmlformats.org/presentationml/2006/ole">
            <p:oleObj spid="_x0000_s11269" name="Equation" r:id="rId5" imgW="1854000" imgH="393480" progId="Equation.DSMT4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4550291" y="4629583"/>
          <a:ext cx="261937" cy="382587"/>
        </p:xfrm>
        <a:graphic>
          <a:graphicData uri="http://schemas.openxmlformats.org/presentationml/2006/ole">
            <p:oleObj spid="_x0000_s11270" name="Equation" r:id="rId6" imgW="139680" imgH="203040" progId="Equation.DSMT4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3193123" y="1760579"/>
          <a:ext cx="1744662" cy="527050"/>
        </p:xfrm>
        <a:graphic>
          <a:graphicData uri="http://schemas.openxmlformats.org/presentationml/2006/ole">
            <p:oleObj spid="_x0000_s11271" name="Equation" r:id="rId7" imgW="927000" imgH="279360" progId="Equation.DSMT4">
              <p:embed/>
            </p:oleObj>
          </a:graphicData>
        </a:graphic>
      </p:graphicFrame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888176" y="1293319"/>
            <a:ext cx="152004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require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90899" y="182517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(BC #1)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8070" y="543560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(BC #2)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62344" y="3397230"/>
            <a:ext cx="11564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23993" name="Text Box 25"/>
          <p:cNvSpPr txBox="1">
            <a:spLocks noChangeArrowheads="1"/>
          </p:cNvSpPr>
          <p:nvPr/>
        </p:nvSpPr>
        <p:spPr bwMode="auto">
          <a:xfrm>
            <a:off x="2095500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aphicFrame>
        <p:nvGraphicFramePr>
          <p:cNvPr id="138246" name="Object 2048"/>
          <p:cNvGraphicFramePr>
            <a:graphicFrameLocks noChangeAspect="1"/>
          </p:cNvGraphicFramePr>
          <p:nvPr/>
        </p:nvGraphicFramePr>
        <p:xfrm>
          <a:off x="2463739" y="1869024"/>
          <a:ext cx="3230562" cy="1068387"/>
        </p:xfrm>
        <a:graphic>
          <a:graphicData uri="http://schemas.openxmlformats.org/presentationml/2006/ole">
            <p:oleObj spid="_x0000_s138246" name="Equation" r:id="rId4" imgW="1536480" imgH="507960" progId="Equation.DSMT4">
              <p:embed/>
            </p:oleObj>
          </a:graphicData>
        </a:graphic>
      </p:graphicFrame>
      <p:graphicFrame>
        <p:nvGraphicFramePr>
          <p:cNvPr id="138247" name="Object 2048"/>
          <p:cNvGraphicFramePr>
            <a:graphicFrameLocks noChangeAspect="1"/>
          </p:cNvGraphicFramePr>
          <p:nvPr/>
        </p:nvGraphicFramePr>
        <p:xfrm>
          <a:off x="1460500" y="3986213"/>
          <a:ext cx="5257800" cy="1390650"/>
        </p:xfrm>
        <a:graphic>
          <a:graphicData uri="http://schemas.openxmlformats.org/presentationml/2006/ole">
            <p:oleObj spid="_x0000_s138247" name="Equation" r:id="rId5" imgW="2501640" imgH="660240" progId="Equation.DSMT4">
              <p:embed/>
            </p:oleObj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40375" y="1352695"/>
            <a:ext cx="115646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Recall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7670" y="481149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(BC #2)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1899" y="405674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(BC #1)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42083" y="1070809"/>
            <a:ext cx="765377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Substituting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Ae</a:t>
            </a:r>
            <a:r>
              <a:rPr lang="en-US" sz="2000" i="1" baseline="30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-jka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from the first equation into the second, we have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25010" name="Text Box 18"/>
          <p:cNvSpPr txBox="1">
            <a:spLocks noChangeArrowheads="1"/>
          </p:cNvSpPr>
          <p:nvPr/>
        </p:nvSpPr>
        <p:spPr bwMode="auto">
          <a:xfrm>
            <a:off x="2073729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411288" y="1724025"/>
          <a:ext cx="5468937" cy="757238"/>
        </p:xfrm>
        <a:graphic>
          <a:graphicData uri="http://schemas.openxmlformats.org/presentationml/2006/ole">
            <p:oleObj spid="_x0000_s12293" name="Equation" r:id="rId4" imgW="2844720" imgH="393480" progId="Equation.DSMT4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0722" y="2885754"/>
            <a:ext cx="202684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Hence, we have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866963" y="3274661"/>
          <a:ext cx="4835525" cy="1025525"/>
        </p:xfrm>
        <a:graphic>
          <a:graphicData uri="http://schemas.openxmlformats.org/presentationml/2006/ole">
            <p:oleObj spid="_x0000_s12294" name="Equation" r:id="rId5" imgW="2514600" imgH="533160" progId="Equation.DSMT4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782617" y="5211061"/>
          <a:ext cx="4835525" cy="1025525"/>
        </p:xfrm>
        <a:graphic>
          <a:graphicData uri="http://schemas.openxmlformats.org/presentationml/2006/ole">
            <p:oleObj spid="_x0000_s12295" name="Equation" r:id="rId6" imgW="2514600" imgH="533160" progId="Equation.DSMT4">
              <p:embed/>
            </p:oleObj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0613" y="4641313"/>
            <a:ext cx="342318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BC #1 we then have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58955" y="1248939"/>
            <a:ext cx="303427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Letting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sym typeface="Symbol"/>
              </a:rPr>
              <a:t> 0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/>
              </a:rPr>
              <a:t>, we have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25010" name="Text Box 18"/>
          <p:cNvSpPr txBox="1">
            <a:spLocks noChangeArrowheads="1"/>
          </p:cNvSpPr>
          <p:nvPr/>
        </p:nvSpPr>
        <p:spPr bwMode="auto">
          <a:xfrm>
            <a:off x="2095500" y="185738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984250" y="1765755"/>
          <a:ext cx="4835525" cy="1806575"/>
        </p:xfrm>
        <a:graphic>
          <a:graphicData uri="http://schemas.openxmlformats.org/presentationml/2006/ole">
            <p:oleObj spid="_x0000_s139268" name="Equation" r:id="rId4" imgW="2514600" imgH="939600" progId="Equation.DSMT4">
              <p:embed/>
            </p:oleObj>
          </a:graphicData>
        </a:graphic>
      </p:graphicFrame>
      <p:graphicFrame>
        <p:nvGraphicFramePr>
          <p:cNvPr id="139269" name="Object 7"/>
          <p:cNvGraphicFramePr>
            <a:graphicFrameLocks noChangeAspect="1"/>
          </p:cNvGraphicFramePr>
          <p:nvPr/>
        </p:nvGraphicFramePr>
        <p:xfrm>
          <a:off x="3536291" y="4105831"/>
          <a:ext cx="1636713" cy="757237"/>
        </p:xfrm>
        <a:graphic>
          <a:graphicData uri="http://schemas.openxmlformats.org/presentationml/2006/ole">
            <p:oleObj spid="_x0000_s139269" name="Equation" r:id="rId5" imgW="850680" imgH="393480" progId="Equation.DSMT4">
              <p:embed/>
            </p:oleObj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3500" y="4884767"/>
            <a:ext cx="11480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1163948" y="5504047"/>
          <a:ext cx="6964363" cy="757238"/>
        </p:xfrm>
        <a:graphic>
          <a:graphicData uri="http://schemas.openxmlformats.org/presentationml/2006/ole">
            <p:oleObj spid="_x0000_s139272" name="Equation" r:id="rId6" imgW="3619440" imgH="39348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62158" y="3857888"/>
            <a:ext cx="51967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1028"/>
          <p:cNvSpPr txBox="1">
            <a:spLocks noChangeArrowheads="1"/>
          </p:cNvSpPr>
          <p:nvPr/>
        </p:nvSpPr>
        <p:spPr bwMode="auto">
          <a:xfrm>
            <a:off x="1995818" y="1317357"/>
            <a:ext cx="16827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Final result: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2276683" y="4071099"/>
          <a:ext cx="4563506" cy="1722845"/>
        </p:xfrm>
        <a:graphic>
          <a:graphicData uri="http://schemas.openxmlformats.org/presentationml/2006/ole">
            <p:oleObj spid="_x0000_s16386" name="Equation" r:id="rId4" imgW="2222280" imgH="838080" progId="Equation.DSMT4">
              <p:embed/>
            </p:oleObj>
          </a:graphicData>
        </a:graphic>
      </p:graphicFrame>
      <p:sp>
        <p:nvSpPr>
          <p:cNvPr id="737305" name="Text Box 1049"/>
          <p:cNvSpPr txBox="1">
            <a:spLocks noChangeArrowheads="1"/>
          </p:cNvSpPr>
          <p:nvPr/>
        </p:nvSpPr>
        <p:spPr bwMode="auto">
          <a:xfrm>
            <a:off x="2073729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pSp>
        <p:nvGrpSpPr>
          <p:cNvPr id="16391" name="Group 1053"/>
          <p:cNvGrpSpPr>
            <a:grpSpLocks/>
          </p:cNvGrpSpPr>
          <p:nvPr/>
        </p:nvGrpSpPr>
        <p:grpSpPr bwMode="auto">
          <a:xfrm>
            <a:off x="2708275" y="690822"/>
            <a:ext cx="4221163" cy="2946410"/>
            <a:chOff x="1706" y="495"/>
            <a:chExt cx="2659" cy="1856"/>
          </a:xfrm>
        </p:grpSpPr>
        <p:sp>
          <p:nvSpPr>
            <p:cNvPr id="16392" name="Line 1035"/>
            <p:cNvSpPr>
              <a:spLocks noChangeShapeType="1"/>
            </p:cNvSpPr>
            <p:nvPr/>
          </p:nvSpPr>
          <p:spPr bwMode="auto">
            <a:xfrm flipV="1">
              <a:off x="2735" y="1694"/>
              <a:ext cx="130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3" name="Line 1036"/>
            <p:cNvSpPr>
              <a:spLocks noChangeShapeType="1"/>
            </p:cNvSpPr>
            <p:nvPr/>
          </p:nvSpPr>
          <p:spPr bwMode="auto">
            <a:xfrm flipV="1">
              <a:off x="2718" y="797"/>
              <a:ext cx="0" cy="12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4" name="Text Box 1037"/>
            <p:cNvSpPr txBox="1">
              <a:spLocks noChangeArrowheads="1"/>
            </p:cNvSpPr>
            <p:nvPr/>
          </p:nvSpPr>
          <p:spPr bwMode="auto">
            <a:xfrm>
              <a:off x="4108" y="1540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16395" name="Line 1039"/>
            <p:cNvSpPr>
              <a:spLocks noChangeShapeType="1"/>
            </p:cNvSpPr>
            <p:nvPr/>
          </p:nvSpPr>
          <p:spPr bwMode="auto">
            <a:xfrm flipH="1">
              <a:off x="1940" y="1707"/>
              <a:ext cx="756" cy="46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6" name="Line 1040"/>
            <p:cNvSpPr>
              <a:spLocks noChangeShapeType="1"/>
            </p:cNvSpPr>
            <p:nvPr/>
          </p:nvSpPr>
          <p:spPr bwMode="auto">
            <a:xfrm flipV="1">
              <a:off x="2718" y="1461"/>
              <a:ext cx="0" cy="43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7" name="Line 1041"/>
            <p:cNvSpPr>
              <a:spLocks noChangeShapeType="1"/>
            </p:cNvSpPr>
            <p:nvPr/>
          </p:nvSpPr>
          <p:spPr bwMode="auto">
            <a:xfrm>
              <a:off x="2814" y="1461"/>
              <a:ext cx="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8" name="Line 1042"/>
            <p:cNvSpPr>
              <a:spLocks noChangeShapeType="1"/>
            </p:cNvSpPr>
            <p:nvPr/>
          </p:nvSpPr>
          <p:spPr bwMode="auto">
            <a:xfrm>
              <a:off x="2814" y="1890"/>
              <a:ext cx="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99" name="Line 1043"/>
            <p:cNvSpPr>
              <a:spLocks noChangeShapeType="1"/>
            </p:cNvSpPr>
            <p:nvPr/>
          </p:nvSpPr>
          <p:spPr bwMode="auto">
            <a:xfrm>
              <a:off x="2925" y="1479"/>
              <a:ext cx="0" cy="39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0" name="Text Box 1044"/>
            <p:cNvSpPr txBox="1">
              <a:spLocks noChangeArrowheads="1"/>
            </p:cNvSpPr>
            <p:nvPr/>
          </p:nvSpPr>
          <p:spPr bwMode="auto">
            <a:xfrm>
              <a:off x="3001" y="1432"/>
              <a:ext cx="2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l</a:t>
              </a:r>
            </a:p>
          </p:txBody>
        </p:sp>
        <p:sp>
          <p:nvSpPr>
            <p:cNvPr id="16401" name="Text Box 1045"/>
            <p:cNvSpPr txBox="1">
              <a:spLocks noChangeArrowheads="1"/>
            </p:cNvSpPr>
            <p:nvPr/>
          </p:nvSpPr>
          <p:spPr bwMode="auto">
            <a:xfrm>
              <a:off x="2632" y="495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16402" name="Text Box 1046"/>
            <p:cNvSpPr txBox="1">
              <a:spLocks noChangeArrowheads="1"/>
            </p:cNvSpPr>
            <p:nvPr/>
          </p:nvSpPr>
          <p:spPr bwMode="auto">
            <a:xfrm>
              <a:off x="2365" y="1334"/>
              <a:ext cx="16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</a:rPr>
                <a:t>I</a:t>
              </a:r>
            </a:p>
          </p:txBody>
        </p:sp>
        <p:graphicFrame>
          <p:nvGraphicFramePr>
            <p:cNvPr id="16387" name="Object 1025"/>
            <p:cNvGraphicFramePr>
              <a:graphicFrameLocks noChangeAspect="1"/>
            </p:cNvGraphicFramePr>
            <p:nvPr/>
          </p:nvGraphicFramePr>
          <p:xfrm>
            <a:off x="2751" y="2091"/>
            <a:ext cx="1438" cy="260"/>
          </p:xfrm>
          <a:graphic>
            <a:graphicData uri="http://schemas.openxmlformats.org/presentationml/2006/ole">
              <p:oleObj spid="_x0000_s16387" name="Equation" r:id="rId5" imgW="1333440" imgH="241200" progId="Equation.DSMT4">
                <p:embed/>
              </p:oleObj>
            </a:graphicData>
          </a:graphic>
        </p:graphicFrame>
        <p:sp>
          <p:nvSpPr>
            <p:cNvPr id="16403" name="Text Box 1052"/>
            <p:cNvSpPr txBox="1">
              <a:spLocks noChangeArrowheads="1"/>
            </p:cNvSpPr>
            <p:nvPr/>
          </p:nvSpPr>
          <p:spPr bwMode="auto">
            <a:xfrm>
              <a:off x="1706" y="2087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2605" y="6053444"/>
            <a:ext cx="5059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Note: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 It is the moment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Il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 that is important.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5"/>
          <p:cNvSpPr>
            <a:spLocks noChangeArrowheads="1"/>
          </p:cNvSpPr>
          <p:nvPr/>
        </p:nvSpPr>
        <p:spPr bwMode="auto">
          <a:xfrm>
            <a:off x="3694188" y="4291229"/>
            <a:ext cx="3927475" cy="1704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67" name="Text Box 3"/>
          <p:cNvSpPr txBox="1">
            <a:spLocks noChangeArrowheads="1"/>
          </p:cNvSpPr>
          <p:nvPr/>
        </p:nvSpPr>
        <p:spPr bwMode="auto">
          <a:xfrm>
            <a:off x="2483985" y="0"/>
            <a:ext cx="38544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Extensions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811270" y="1590012"/>
            <a:ext cx="334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(a) Dipole not at the origin</a:t>
            </a:r>
            <a:endParaRPr lang="en-US" sz="2000" baseline="-25000" dirty="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7410" name="Object 1024"/>
          <p:cNvGraphicFramePr>
            <a:graphicFrameLocks noChangeAspect="1"/>
          </p:cNvGraphicFramePr>
          <p:nvPr/>
        </p:nvGraphicFramePr>
        <p:xfrm>
          <a:off x="3921125" y="4452654"/>
          <a:ext cx="3470275" cy="1293812"/>
        </p:xfrm>
        <a:graphic>
          <a:graphicData uri="http://schemas.openxmlformats.org/presentationml/2006/ole">
            <p:oleObj spid="_x0000_s17410" name="Equation" r:id="rId4" imgW="1295280" imgH="482400" progId="Equation.DSMT4">
              <p:embed/>
            </p:oleObj>
          </a:graphicData>
        </a:graphic>
      </p:graphicFrame>
      <p:grpSp>
        <p:nvGrpSpPr>
          <p:cNvPr id="17417" name="Group 42"/>
          <p:cNvGrpSpPr>
            <a:grpSpLocks/>
          </p:cNvGrpSpPr>
          <p:nvPr/>
        </p:nvGrpSpPr>
        <p:grpSpPr bwMode="auto">
          <a:xfrm>
            <a:off x="3079753" y="862024"/>
            <a:ext cx="4113213" cy="3076597"/>
            <a:chOff x="1940" y="543"/>
            <a:chExt cx="2591" cy="1938"/>
          </a:xfrm>
        </p:grpSpPr>
        <p:sp>
          <p:nvSpPr>
            <p:cNvPr id="17418" name="Line 6"/>
            <p:cNvSpPr>
              <a:spLocks noChangeShapeType="1"/>
            </p:cNvSpPr>
            <p:nvPr/>
          </p:nvSpPr>
          <p:spPr bwMode="auto">
            <a:xfrm flipH="1" flipV="1">
              <a:off x="2913" y="843"/>
              <a:ext cx="0" cy="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4274" y="1602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17420" name="Text Box 8"/>
            <p:cNvSpPr txBox="1">
              <a:spLocks noChangeArrowheads="1"/>
            </p:cNvSpPr>
            <p:nvPr/>
          </p:nvSpPr>
          <p:spPr bwMode="auto">
            <a:xfrm>
              <a:off x="1940" y="2231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graphicFrame>
          <p:nvGraphicFramePr>
            <p:cNvPr id="17411" name="Object 1025"/>
            <p:cNvGraphicFramePr>
              <a:graphicFrameLocks noChangeAspect="1"/>
            </p:cNvGraphicFramePr>
            <p:nvPr/>
          </p:nvGraphicFramePr>
          <p:xfrm>
            <a:off x="3170" y="1276"/>
            <a:ext cx="220" cy="310"/>
          </p:xfrm>
          <a:graphic>
            <a:graphicData uri="http://schemas.openxmlformats.org/presentationml/2006/ole">
              <p:oleObj spid="_x0000_s17411" name="Equation" r:id="rId5" imgW="152280" imgH="215640" progId="Equation.DSMT4">
                <p:embed/>
              </p:oleObj>
            </a:graphicData>
          </a:graphic>
        </p:graphicFrame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flipH="1">
              <a:off x="2168" y="1754"/>
              <a:ext cx="753" cy="5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 flipV="1">
              <a:off x="3425" y="1201"/>
              <a:ext cx="0" cy="26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3" name="Text Box 16"/>
            <p:cNvSpPr txBox="1">
              <a:spLocks noChangeArrowheads="1"/>
            </p:cNvSpPr>
            <p:nvPr/>
          </p:nvSpPr>
          <p:spPr bwMode="auto">
            <a:xfrm>
              <a:off x="2832" y="543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V="1">
              <a:off x="3428" y="924"/>
              <a:ext cx="814" cy="4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5" name="Oval 30"/>
            <p:cNvSpPr>
              <a:spLocks noChangeArrowheads="1"/>
            </p:cNvSpPr>
            <p:nvPr/>
          </p:nvSpPr>
          <p:spPr bwMode="auto">
            <a:xfrm>
              <a:off x="4211" y="901"/>
              <a:ext cx="62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31"/>
            <p:cNvSpPr>
              <a:spLocks noChangeArrowheads="1"/>
            </p:cNvSpPr>
            <p:nvPr/>
          </p:nvSpPr>
          <p:spPr bwMode="auto">
            <a:xfrm>
              <a:off x="3396" y="1339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2" name="Object 1026"/>
            <p:cNvGraphicFramePr>
              <a:graphicFrameLocks noChangeAspect="1"/>
            </p:cNvGraphicFramePr>
            <p:nvPr/>
          </p:nvGraphicFramePr>
          <p:xfrm>
            <a:off x="3877" y="1154"/>
            <a:ext cx="479" cy="290"/>
          </p:xfrm>
          <a:graphic>
            <a:graphicData uri="http://schemas.openxmlformats.org/presentationml/2006/ole">
              <p:oleObj spid="_x0000_s17412" name="Equation" r:id="rId6" imgW="419040" imgH="253800" progId="Equation.DSMT4">
                <p:embed/>
              </p:oleObj>
            </a:graphicData>
          </a:graphic>
        </p:graphicFrame>
        <p:graphicFrame>
          <p:nvGraphicFramePr>
            <p:cNvPr id="17413" name="Object 1027"/>
            <p:cNvGraphicFramePr>
              <a:graphicFrameLocks noChangeAspect="1"/>
            </p:cNvGraphicFramePr>
            <p:nvPr/>
          </p:nvGraphicFramePr>
          <p:xfrm>
            <a:off x="4337" y="719"/>
            <a:ext cx="165" cy="310"/>
          </p:xfrm>
          <a:graphic>
            <a:graphicData uri="http://schemas.openxmlformats.org/presentationml/2006/ole">
              <p:oleObj spid="_x0000_s17413" name="Equation" r:id="rId7" imgW="114120" imgH="215640" progId="Equation.DSMT4">
                <p:embed/>
              </p:oleObj>
            </a:graphicData>
          </a:graphic>
        </p:graphicFrame>
        <p:sp>
          <p:nvSpPr>
            <p:cNvPr id="17427" name="Line 41"/>
            <p:cNvSpPr>
              <a:spLocks noChangeShapeType="1"/>
            </p:cNvSpPr>
            <p:nvPr/>
          </p:nvSpPr>
          <p:spPr bwMode="auto">
            <a:xfrm>
              <a:off x="2904" y="1760"/>
              <a:ext cx="12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2287919" y="4268547"/>
            <a:ext cx="4376737" cy="17049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091" name="Text Box 3"/>
          <p:cNvSpPr txBox="1">
            <a:spLocks noChangeArrowheads="1"/>
          </p:cNvSpPr>
          <p:nvPr/>
        </p:nvSpPr>
        <p:spPr bwMode="auto">
          <a:xfrm>
            <a:off x="2032454" y="0"/>
            <a:ext cx="5006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Extensions (cont.)</a:t>
            </a:r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816202" y="1605643"/>
            <a:ext cx="39338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(b) Dipole not in the </a:t>
            </a:r>
            <a:r>
              <a:rPr lang="en-US" sz="2400" i="1" dirty="0">
                <a:solidFill>
                  <a:schemeClr val="hlink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 direction</a:t>
            </a:r>
            <a:endParaRPr lang="en-US" sz="2000" baseline="-25000" dirty="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8442" name="Group 26"/>
          <p:cNvGrpSpPr>
            <a:grpSpLocks/>
          </p:cNvGrpSpPr>
          <p:nvPr/>
        </p:nvGrpSpPr>
        <p:grpSpPr bwMode="auto">
          <a:xfrm>
            <a:off x="3513138" y="912823"/>
            <a:ext cx="4284663" cy="2901961"/>
            <a:chOff x="2213" y="575"/>
            <a:chExt cx="2699" cy="1828"/>
          </a:xfrm>
        </p:grpSpPr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2213" y="2153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sp>
          <p:nvSpPr>
            <p:cNvPr id="18444" name="Line 5"/>
            <p:cNvSpPr>
              <a:spLocks noChangeShapeType="1"/>
            </p:cNvSpPr>
            <p:nvPr/>
          </p:nvSpPr>
          <p:spPr bwMode="auto">
            <a:xfrm flipV="1">
              <a:off x="3289" y="1780"/>
              <a:ext cx="1227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Line 6"/>
            <p:cNvSpPr>
              <a:spLocks noChangeShapeType="1"/>
            </p:cNvSpPr>
            <p:nvPr/>
          </p:nvSpPr>
          <p:spPr bwMode="auto">
            <a:xfrm flipH="1" flipV="1">
              <a:off x="3289" y="868"/>
              <a:ext cx="0" cy="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Text Box 7"/>
            <p:cNvSpPr txBox="1">
              <a:spLocks noChangeArrowheads="1"/>
            </p:cNvSpPr>
            <p:nvPr/>
          </p:nvSpPr>
          <p:spPr bwMode="auto">
            <a:xfrm>
              <a:off x="4655" y="1627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graphicFrame>
          <p:nvGraphicFramePr>
            <p:cNvPr id="18435" name="Object 1"/>
            <p:cNvGraphicFramePr>
              <a:graphicFrameLocks noChangeAspect="1"/>
            </p:cNvGraphicFramePr>
            <p:nvPr/>
          </p:nvGraphicFramePr>
          <p:xfrm>
            <a:off x="3486" y="1249"/>
            <a:ext cx="220" cy="310"/>
          </p:xfrm>
          <a:graphic>
            <a:graphicData uri="http://schemas.openxmlformats.org/presentationml/2006/ole">
              <p:oleObj spid="_x0000_s18435" name="Equation" r:id="rId4" imgW="152280" imgH="215640" progId="Equation.DSMT4">
                <p:embed/>
              </p:oleObj>
            </a:graphicData>
          </a:graphic>
        </p:graphicFrame>
        <p:sp>
          <p:nvSpPr>
            <p:cNvPr id="18447" name="Line 10"/>
            <p:cNvSpPr>
              <a:spLocks noChangeShapeType="1"/>
            </p:cNvSpPr>
            <p:nvPr/>
          </p:nvSpPr>
          <p:spPr bwMode="auto">
            <a:xfrm flipH="1">
              <a:off x="2469" y="1779"/>
              <a:ext cx="820" cy="44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1"/>
            <p:cNvSpPr>
              <a:spLocks noChangeShapeType="1"/>
            </p:cNvSpPr>
            <p:nvPr/>
          </p:nvSpPr>
          <p:spPr bwMode="auto">
            <a:xfrm rot="1879721" flipV="1">
              <a:off x="3809" y="1226"/>
              <a:ext cx="1" cy="26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Text Box 12"/>
            <p:cNvSpPr txBox="1">
              <a:spLocks noChangeArrowheads="1"/>
            </p:cNvSpPr>
            <p:nvPr/>
          </p:nvSpPr>
          <p:spPr bwMode="auto">
            <a:xfrm>
              <a:off x="3206" y="575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18450" name="Line 13"/>
            <p:cNvSpPr>
              <a:spLocks noChangeShapeType="1"/>
            </p:cNvSpPr>
            <p:nvPr/>
          </p:nvSpPr>
          <p:spPr bwMode="auto">
            <a:xfrm flipV="1">
              <a:off x="3796" y="953"/>
              <a:ext cx="814" cy="4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1" name="Oval 14"/>
            <p:cNvSpPr>
              <a:spLocks noChangeArrowheads="1"/>
            </p:cNvSpPr>
            <p:nvPr/>
          </p:nvSpPr>
          <p:spPr bwMode="auto">
            <a:xfrm>
              <a:off x="4579" y="926"/>
              <a:ext cx="62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15"/>
            <p:cNvSpPr>
              <a:spLocks noChangeArrowheads="1"/>
            </p:cNvSpPr>
            <p:nvPr/>
          </p:nvSpPr>
          <p:spPr bwMode="auto">
            <a:xfrm>
              <a:off x="3764" y="1352"/>
              <a:ext cx="56" cy="5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6" name="Object 2"/>
            <p:cNvGraphicFramePr>
              <a:graphicFrameLocks noChangeAspect="1"/>
            </p:cNvGraphicFramePr>
            <p:nvPr/>
          </p:nvGraphicFramePr>
          <p:xfrm>
            <a:off x="4180" y="1179"/>
            <a:ext cx="464" cy="289"/>
          </p:xfrm>
          <a:graphic>
            <a:graphicData uri="http://schemas.openxmlformats.org/presentationml/2006/ole">
              <p:oleObj spid="_x0000_s18436" name="Equation" r:id="rId5" imgW="406080" imgH="253800" progId="Equation.DSMT4">
                <p:embed/>
              </p:oleObj>
            </a:graphicData>
          </a:graphic>
        </p:graphicFrame>
        <p:graphicFrame>
          <p:nvGraphicFramePr>
            <p:cNvPr id="18437" name="Object 3"/>
            <p:cNvGraphicFramePr>
              <a:graphicFrameLocks noChangeAspect="1"/>
            </p:cNvGraphicFramePr>
            <p:nvPr/>
          </p:nvGraphicFramePr>
          <p:xfrm>
            <a:off x="4705" y="744"/>
            <a:ext cx="165" cy="310"/>
          </p:xfrm>
          <a:graphic>
            <a:graphicData uri="http://schemas.openxmlformats.org/presentationml/2006/ole">
              <p:oleObj spid="_x0000_s18437" name="Equation" r:id="rId6" imgW="114120" imgH="215640" progId="Equation.DSMT4">
                <p:embed/>
              </p:oleObj>
            </a:graphicData>
          </a:graphic>
        </p:graphicFrame>
        <p:graphicFrame>
          <p:nvGraphicFramePr>
            <p:cNvPr id="18438" name="Object 4"/>
            <p:cNvGraphicFramePr>
              <a:graphicFrameLocks noChangeAspect="1"/>
            </p:cNvGraphicFramePr>
            <p:nvPr/>
          </p:nvGraphicFramePr>
          <p:xfrm>
            <a:off x="3787" y="896"/>
            <a:ext cx="220" cy="329"/>
          </p:xfrm>
          <a:graphic>
            <a:graphicData uri="http://schemas.openxmlformats.org/presentationml/2006/ole">
              <p:oleObj spid="_x0000_s18438" name="Equation" r:id="rId7" imgW="152280" imgH="228600" progId="Equation.DSMT4">
                <p:embed/>
              </p:oleObj>
            </a:graphicData>
          </a:graphic>
        </p:graphicFrame>
      </p:grpSp>
      <p:graphicFrame>
        <p:nvGraphicFramePr>
          <p:cNvPr id="18434" name="Object 0"/>
          <p:cNvGraphicFramePr>
            <a:graphicFrameLocks noChangeAspect="1"/>
          </p:cNvGraphicFramePr>
          <p:nvPr/>
        </p:nvGraphicFramePr>
        <p:xfrm>
          <a:off x="2535472" y="4394028"/>
          <a:ext cx="3656013" cy="1335087"/>
        </p:xfrm>
        <a:graphic>
          <a:graphicData uri="http://schemas.openxmlformats.org/presentationml/2006/ole">
            <p:oleObj spid="_x0000_s18434" name="Equation" r:id="rId8" imgW="1320480" imgH="482400" progId="Equation.DSMT4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3" name="Text Box 3"/>
          <p:cNvSpPr txBox="1">
            <a:spLocks noChangeArrowheads="1"/>
          </p:cNvSpPr>
          <p:nvPr/>
        </p:nvSpPr>
        <p:spPr bwMode="auto">
          <a:xfrm>
            <a:off x="2862489" y="0"/>
            <a:ext cx="3417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</a:t>
            </a:r>
            <a:endParaRPr lang="en-US" sz="400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32" name="Text Box 41"/>
          <p:cNvSpPr txBox="1">
            <a:spLocks noChangeArrowheads="1"/>
          </p:cNvSpPr>
          <p:nvPr/>
        </p:nvSpPr>
        <p:spPr bwMode="auto">
          <a:xfrm>
            <a:off x="1355725" y="1389063"/>
            <a:ext cx="2514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Infinitesimal 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dipole:</a:t>
            </a:r>
            <a:endParaRPr lang="en-US" sz="2000" baseline="-25000" dirty="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33" name="Text Box 73"/>
          <p:cNvSpPr txBox="1">
            <a:spLocks noChangeArrowheads="1"/>
          </p:cNvSpPr>
          <p:nvPr/>
        </p:nvSpPr>
        <p:spPr bwMode="auto">
          <a:xfrm>
            <a:off x="1004888" y="4311650"/>
            <a:ext cx="2030412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Current model: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026" name="Object 89"/>
          <p:cNvGraphicFramePr>
            <a:graphicFrameLocks noChangeAspect="1"/>
          </p:cNvGraphicFramePr>
          <p:nvPr/>
        </p:nvGraphicFramePr>
        <p:xfrm>
          <a:off x="654050" y="4981575"/>
          <a:ext cx="3035300" cy="920750"/>
        </p:xfrm>
        <a:graphic>
          <a:graphicData uri="http://schemas.openxmlformats.org/presentationml/2006/ole">
            <p:oleObj spid="_x0000_s1026" name="Equation" r:id="rId4" imgW="1422360" imgH="431640" progId="Equation.DSMT4">
              <p:embed/>
            </p:oleObj>
          </a:graphicData>
        </a:graphic>
      </p:graphicFrame>
      <p:grpSp>
        <p:nvGrpSpPr>
          <p:cNvPr id="1034" name="Group 98"/>
          <p:cNvGrpSpPr>
            <a:grpSpLocks/>
          </p:cNvGrpSpPr>
          <p:nvPr/>
        </p:nvGrpSpPr>
        <p:grpSpPr bwMode="auto">
          <a:xfrm>
            <a:off x="3846513" y="574664"/>
            <a:ext cx="3860801" cy="3136877"/>
            <a:chOff x="2423" y="362"/>
            <a:chExt cx="2432" cy="1976"/>
          </a:xfrm>
        </p:grpSpPr>
        <p:graphicFrame>
          <p:nvGraphicFramePr>
            <p:cNvPr id="1030" name="Object 64"/>
            <p:cNvGraphicFramePr>
              <a:graphicFrameLocks noChangeAspect="1"/>
            </p:cNvGraphicFramePr>
            <p:nvPr/>
          </p:nvGraphicFramePr>
          <p:xfrm>
            <a:off x="3728" y="1773"/>
            <a:ext cx="592" cy="237"/>
          </p:xfrm>
          <a:graphic>
            <a:graphicData uri="http://schemas.openxmlformats.org/presentationml/2006/ole">
              <p:oleObj spid="_x0000_s1030" name="Equation" r:id="rId5" imgW="444240" imgH="177480" progId="Equation.DSMT4">
                <p:embed/>
              </p:oleObj>
            </a:graphicData>
          </a:graphic>
        </p:graphicFrame>
        <p:sp>
          <p:nvSpPr>
            <p:cNvPr id="1047" name="Line 42"/>
            <p:cNvSpPr>
              <a:spLocks noChangeShapeType="1"/>
            </p:cNvSpPr>
            <p:nvPr/>
          </p:nvSpPr>
          <p:spPr bwMode="auto">
            <a:xfrm flipV="1">
              <a:off x="2609" y="1547"/>
              <a:ext cx="193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8" name="Line 43"/>
            <p:cNvSpPr>
              <a:spLocks noChangeShapeType="1"/>
            </p:cNvSpPr>
            <p:nvPr/>
          </p:nvSpPr>
          <p:spPr bwMode="auto">
            <a:xfrm flipV="1">
              <a:off x="3208" y="650"/>
              <a:ext cx="0" cy="12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9" name="Text Box 44"/>
            <p:cNvSpPr txBox="1">
              <a:spLocks noChangeArrowheads="1"/>
            </p:cNvSpPr>
            <p:nvPr/>
          </p:nvSpPr>
          <p:spPr bwMode="auto">
            <a:xfrm>
              <a:off x="4598" y="1393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1050" name="Text Box 45"/>
            <p:cNvSpPr txBox="1">
              <a:spLocks noChangeArrowheads="1"/>
            </p:cNvSpPr>
            <p:nvPr/>
          </p:nvSpPr>
          <p:spPr bwMode="auto">
            <a:xfrm>
              <a:off x="2423" y="2088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sp>
          <p:nvSpPr>
            <p:cNvPr id="1051" name="Line 67"/>
            <p:cNvSpPr>
              <a:spLocks noChangeShapeType="1"/>
            </p:cNvSpPr>
            <p:nvPr/>
          </p:nvSpPr>
          <p:spPr bwMode="auto">
            <a:xfrm flipH="1">
              <a:off x="2622" y="1376"/>
              <a:ext cx="748" cy="7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2" name="Line 52"/>
            <p:cNvSpPr>
              <a:spLocks noChangeShapeType="1"/>
            </p:cNvSpPr>
            <p:nvPr/>
          </p:nvSpPr>
          <p:spPr bwMode="auto">
            <a:xfrm flipV="1">
              <a:off x="3208" y="1314"/>
              <a:ext cx="0" cy="437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3" name="Line 68"/>
            <p:cNvSpPr>
              <a:spLocks noChangeShapeType="1"/>
            </p:cNvSpPr>
            <p:nvPr/>
          </p:nvSpPr>
          <p:spPr bwMode="auto">
            <a:xfrm>
              <a:off x="3304" y="1314"/>
              <a:ext cx="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" name="Line 69"/>
            <p:cNvSpPr>
              <a:spLocks noChangeShapeType="1"/>
            </p:cNvSpPr>
            <p:nvPr/>
          </p:nvSpPr>
          <p:spPr bwMode="auto">
            <a:xfrm>
              <a:off x="3304" y="1743"/>
              <a:ext cx="21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5" name="Line 70"/>
            <p:cNvSpPr>
              <a:spLocks noChangeShapeType="1"/>
            </p:cNvSpPr>
            <p:nvPr/>
          </p:nvSpPr>
          <p:spPr bwMode="auto">
            <a:xfrm>
              <a:off x="3415" y="1332"/>
              <a:ext cx="0" cy="39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6" name="Text Box 71"/>
            <p:cNvSpPr txBox="1">
              <a:spLocks noChangeArrowheads="1"/>
            </p:cNvSpPr>
            <p:nvPr/>
          </p:nvSpPr>
          <p:spPr bwMode="auto">
            <a:xfrm>
              <a:off x="3491" y="1285"/>
              <a:ext cx="2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l</a:t>
              </a:r>
            </a:p>
          </p:txBody>
        </p:sp>
        <p:sp>
          <p:nvSpPr>
            <p:cNvPr id="1057" name="Text Box 72"/>
            <p:cNvSpPr txBox="1">
              <a:spLocks noChangeArrowheads="1"/>
            </p:cNvSpPr>
            <p:nvPr/>
          </p:nvSpPr>
          <p:spPr bwMode="auto">
            <a:xfrm>
              <a:off x="3122" y="362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1058" name="Text Box 90"/>
            <p:cNvSpPr txBox="1">
              <a:spLocks noChangeArrowheads="1"/>
            </p:cNvSpPr>
            <p:nvPr/>
          </p:nvSpPr>
          <p:spPr bwMode="auto">
            <a:xfrm>
              <a:off x="2855" y="1187"/>
              <a:ext cx="16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</a:rPr>
                <a:t>I</a:t>
              </a:r>
            </a:p>
          </p:txBody>
        </p:sp>
      </p:grpSp>
      <p:grpSp>
        <p:nvGrpSpPr>
          <p:cNvPr id="1035" name="Group 97"/>
          <p:cNvGrpSpPr>
            <a:grpSpLocks/>
          </p:cNvGrpSpPr>
          <p:nvPr/>
        </p:nvGrpSpPr>
        <p:grpSpPr bwMode="auto">
          <a:xfrm>
            <a:off x="3878264" y="3482994"/>
            <a:ext cx="3851278" cy="3116278"/>
            <a:chOff x="2443" y="2194"/>
            <a:chExt cx="2426" cy="1963"/>
          </a:xfrm>
        </p:grpSpPr>
        <p:sp>
          <p:nvSpPr>
            <p:cNvPr id="1036" name="AutoShape 86"/>
            <p:cNvSpPr>
              <a:spLocks noChangeArrowheads="1"/>
            </p:cNvSpPr>
            <p:nvPr/>
          </p:nvSpPr>
          <p:spPr bwMode="auto">
            <a:xfrm>
              <a:off x="3024" y="2902"/>
              <a:ext cx="361" cy="937"/>
            </a:xfrm>
            <a:prstGeom prst="cube">
              <a:avLst>
                <a:gd name="adj" fmla="val 25000"/>
              </a:avLst>
            </a:prstGeom>
            <a:solidFill>
              <a:srgbClr val="FFCC99">
                <a:alpha val="50195"/>
              </a:srgbClr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Line 74"/>
            <p:cNvSpPr>
              <a:spLocks noChangeShapeType="1"/>
            </p:cNvSpPr>
            <p:nvPr/>
          </p:nvSpPr>
          <p:spPr bwMode="auto">
            <a:xfrm flipV="1">
              <a:off x="2609" y="3379"/>
              <a:ext cx="193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8" name="Line 75"/>
            <p:cNvSpPr>
              <a:spLocks noChangeShapeType="1"/>
            </p:cNvSpPr>
            <p:nvPr/>
          </p:nvSpPr>
          <p:spPr bwMode="auto">
            <a:xfrm flipV="1">
              <a:off x="3208" y="2482"/>
              <a:ext cx="0" cy="12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9" name="Text Box 76"/>
            <p:cNvSpPr txBox="1">
              <a:spLocks noChangeArrowheads="1"/>
            </p:cNvSpPr>
            <p:nvPr/>
          </p:nvSpPr>
          <p:spPr bwMode="auto">
            <a:xfrm>
              <a:off x="4612" y="3225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1040" name="Text Box 77"/>
            <p:cNvSpPr txBox="1">
              <a:spLocks noChangeArrowheads="1"/>
            </p:cNvSpPr>
            <p:nvPr/>
          </p:nvSpPr>
          <p:spPr bwMode="auto">
            <a:xfrm>
              <a:off x="2443" y="3907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graphicFrame>
          <p:nvGraphicFramePr>
            <p:cNvPr id="1027" name="Object 78"/>
            <p:cNvGraphicFramePr>
              <a:graphicFrameLocks noChangeAspect="1"/>
            </p:cNvGraphicFramePr>
            <p:nvPr/>
          </p:nvGraphicFramePr>
          <p:xfrm>
            <a:off x="3039" y="3846"/>
            <a:ext cx="258" cy="243"/>
          </p:xfrm>
          <a:graphic>
            <a:graphicData uri="http://schemas.openxmlformats.org/presentationml/2006/ole">
              <p:oleObj spid="_x0000_s1027" name="Equation" r:id="rId6" imgW="215640" imgH="203040" progId="Equation.DSMT4">
                <p:embed/>
              </p:oleObj>
            </a:graphicData>
          </a:graphic>
        </p:graphicFrame>
        <p:sp>
          <p:nvSpPr>
            <p:cNvPr id="1041" name="Line 79"/>
            <p:cNvSpPr>
              <a:spLocks noChangeShapeType="1"/>
            </p:cNvSpPr>
            <p:nvPr/>
          </p:nvSpPr>
          <p:spPr bwMode="auto">
            <a:xfrm flipH="1">
              <a:off x="2622" y="3208"/>
              <a:ext cx="748" cy="78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2" name="Line 80"/>
            <p:cNvSpPr>
              <a:spLocks noChangeShapeType="1"/>
            </p:cNvSpPr>
            <p:nvPr/>
          </p:nvSpPr>
          <p:spPr bwMode="auto">
            <a:xfrm flipV="1">
              <a:off x="3124" y="3112"/>
              <a:ext cx="0" cy="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3" name="Text Box 85"/>
            <p:cNvSpPr txBox="1">
              <a:spLocks noChangeArrowheads="1"/>
            </p:cNvSpPr>
            <p:nvPr/>
          </p:nvSpPr>
          <p:spPr bwMode="auto">
            <a:xfrm>
              <a:off x="3129" y="2194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graphicFrame>
          <p:nvGraphicFramePr>
            <p:cNvPr id="1028" name="Object 87"/>
            <p:cNvGraphicFramePr>
              <a:graphicFrameLocks noChangeAspect="1"/>
            </p:cNvGraphicFramePr>
            <p:nvPr/>
          </p:nvGraphicFramePr>
          <p:xfrm>
            <a:off x="3292" y="3764"/>
            <a:ext cx="258" cy="213"/>
          </p:xfrm>
          <a:graphic>
            <a:graphicData uri="http://schemas.openxmlformats.org/presentationml/2006/ole">
              <p:oleObj spid="_x0000_s1028" name="Equation" r:id="rId7" imgW="215640" imgH="177480" progId="Equation.DSMT4">
                <p:embed/>
              </p:oleObj>
            </a:graphicData>
          </a:graphic>
        </p:graphicFrame>
        <p:graphicFrame>
          <p:nvGraphicFramePr>
            <p:cNvPr id="1029" name="Object 88"/>
            <p:cNvGraphicFramePr>
              <a:graphicFrameLocks noChangeAspect="1"/>
            </p:cNvGraphicFramePr>
            <p:nvPr/>
          </p:nvGraphicFramePr>
          <p:xfrm>
            <a:off x="3471" y="3119"/>
            <a:ext cx="485" cy="212"/>
          </p:xfrm>
          <a:graphic>
            <a:graphicData uri="http://schemas.openxmlformats.org/presentationml/2006/ole">
              <p:oleObj spid="_x0000_s1029" name="Equation" r:id="rId8" imgW="406080" imgH="177480" progId="Equation.DSMT4">
                <p:embed/>
              </p:oleObj>
            </a:graphicData>
          </a:graphic>
        </p:graphicFrame>
        <p:sp>
          <p:nvSpPr>
            <p:cNvPr id="1044" name="Line 91"/>
            <p:cNvSpPr>
              <a:spLocks noChangeShapeType="1"/>
            </p:cNvSpPr>
            <p:nvPr/>
          </p:nvSpPr>
          <p:spPr bwMode="auto">
            <a:xfrm flipV="1">
              <a:off x="3111" y="3475"/>
              <a:ext cx="0" cy="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5" name="Line 92"/>
            <p:cNvSpPr>
              <a:spLocks noChangeShapeType="1"/>
            </p:cNvSpPr>
            <p:nvPr/>
          </p:nvSpPr>
          <p:spPr bwMode="auto">
            <a:xfrm flipV="1">
              <a:off x="3273" y="3105"/>
              <a:ext cx="0" cy="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6" name="Line 93"/>
            <p:cNvSpPr>
              <a:spLocks noChangeShapeType="1"/>
            </p:cNvSpPr>
            <p:nvPr/>
          </p:nvSpPr>
          <p:spPr bwMode="auto">
            <a:xfrm flipV="1">
              <a:off x="3260" y="3458"/>
              <a:ext cx="0" cy="16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" name="Slide Number Placeholder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5124"/>
          <p:cNvSpPr txBox="1">
            <a:spLocks noChangeArrowheads="1"/>
          </p:cNvSpPr>
          <p:nvPr/>
        </p:nvSpPr>
        <p:spPr bwMode="auto">
          <a:xfrm>
            <a:off x="399130" y="875841"/>
            <a:ext cx="2355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(c) Volume current</a:t>
            </a:r>
            <a:endParaRPr lang="en-US" sz="2000" baseline="-25000" dirty="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9465" name="Group 5143"/>
          <p:cNvGrpSpPr>
            <a:grpSpLocks/>
          </p:cNvGrpSpPr>
          <p:nvPr/>
        </p:nvGrpSpPr>
        <p:grpSpPr bwMode="auto">
          <a:xfrm>
            <a:off x="205017" y="1267797"/>
            <a:ext cx="3967164" cy="3067037"/>
            <a:chOff x="2439" y="341"/>
            <a:chExt cx="2499" cy="1932"/>
          </a:xfrm>
        </p:grpSpPr>
        <p:sp>
          <p:nvSpPr>
            <p:cNvPr id="19471" name="Freeform 5126"/>
            <p:cNvSpPr>
              <a:spLocks/>
            </p:cNvSpPr>
            <p:nvPr/>
          </p:nvSpPr>
          <p:spPr bwMode="auto">
            <a:xfrm>
              <a:off x="3047" y="1010"/>
              <a:ext cx="617" cy="973"/>
            </a:xfrm>
            <a:custGeom>
              <a:avLst/>
              <a:gdLst>
                <a:gd name="T0" fmla="*/ 2 w 1070"/>
                <a:gd name="T1" fmla="*/ 926 h 666"/>
                <a:gd name="T2" fmla="*/ 1 w 1070"/>
                <a:gd name="T3" fmla="*/ 1838 h 666"/>
                <a:gd name="T4" fmla="*/ 1 w 1070"/>
                <a:gd name="T5" fmla="*/ 2897 h 666"/>
                <a:gd name="T6" fmla="*/ 1 w 1070"/>
                <a:gd name="T7" fmla="*/ 4278 h 666"/>
                <a:gd name="T8" fmla="*/ 5 w 1070"/>
                <a:gd name="T9" fmla="*/ 5191 h 666"/>
                <a:gd name="T10" fmla="*/ 12 w 1070"/>
                <a:gd name="T11" fmla="*/ 5793 h 666"/>
                <a:gd name="T12" fmla="*/ 18 w 1070"/>
                <a:gd name="T13" fmla="*/ 6395 h 666"/>
                <a:gd name="T14" fmla="*/ 23 w 1070"/>
                <a:gd name="T15" fmla="*/ 6265 h 666"/>
                <a:gd name="T16" fmla="*/ 28 w 1070"/>
                <a:gd name="T17" fmla="*/ 6196 h 666"/>
                <a:gd name="T18" fmla="*/ 33 w 1070"/>
                <a:gd name="T19" fmla="*/ 5585 h 666"/>
                <a:gd name="T20" fmla="*/ 37 w 1070"/>
                <a:gd name="T21" fmla="*/ 4560 h 666"/>
                <a:gd name="T22" fmla="*/ 38 w 1070"/>
                <a:gd name="T23" fmla="*/ 3411 h 666"/>
                <a:gd name="T24" fmla="*/ 39 w 1070"/>
                <a:gd name="T25" fmla="*/ 2598 h 666"/>
                <a:gd name="T26" fmla="*/ 39 w 1070"/>
                <a:gd name="T27" fmla="*/ 1459 h 666"/>
                <a:gd name="T28" fmla="*/ 36 w 1070"/>
                <a:gd name="T29" fmla="*/ 1056 h 666"/>
                <a:gd name="T30" fmla="*/ 33 w 1070"/>
                <a:gd name="T31" fmla="*/ 798 h 666"/>
                <a:gd name="T32" fmla="*/ 28 w 1070"/>
                <a:gd name="T33" fmla="*/ 60 h 666"/>
                <a:gd name="T34" fmla="*/ 23 w 1070"/>
                <a:gd name="T35" fmla="*/ 465 h 666"/>
                <a:gd name="T36" fmla="*/ 17 w 1070"/>
                <a:gd name="T37" fmla="*/ 523 h 666"/>
                <a:gd name="T38" fmla="*/ 10 w 1070"/>
                <a:gd name="T39" fmla="*/ 245 h 666"/>
                <a:gd name="T40" fmla="*/ 6 w 1070"/>
                <a:gd name="T41" fmla="*/ 333 h 666"/>
                <a:gd name="T42" fmla="*/ 2 w 1070"/>
                <a:gd name="T43" fmla="*/ 926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99FFCC"/>
            </a:solidFill>
            <a:ln w="254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2" name="Line 5127"/>
            <p:cNvSpPr>
              <a:spLocks noChangeShapeType="1"/>
            </p:cNvSpPr>
            <p:nvPr/>
          </p:nvSpPr>
          <p:spPr bwMode="auto">
            <a:xfrm flipV="1">
              <a:off x="3356" y="1546"/>
              <a:ext cx="1276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3" name="Line 5128"/>
            <p:cNvSpPr>
              <a:spLocks noChangeShapeType="1"/>
            </p:cNvSpPr>
            <p:nvPr/>
          </p:nvSpPr>
          <p:spPr bwMode="auto">
            <a:xfrm flipH="1" flipV="1">
              <a:off x="3356" y="626"/>
              <a:ext cx="0" cy="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4" name="Text Box 5129"/>
            <p:cNvSpPr txBox="1">
              <a:spLocks noChangeArrowheads="1"/>
            </p:cNvSpPr>
            <p:nvPr/>
          </p:nvSpPr>
          <p:spPr bwMode="auto">
            <a:xfrm>
              <a:off x="4681" y="1386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19475" name="Text Box 5130"/>
            <p:cNvSpPr txBox="1">
              <a:spLocks noChangeArrowheads="1"/>
            </p:cNvSpPr>
            <p:nvPr/>
          </p:nvSpPr>
          <p:spPr bwMode="auto">
            <a:xfrm>
              <a:off x="2439" y="2023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graphicFrame>
          <p:nvGraphicFramePr>
            <p:cNvPr id="19461" name="Object 5131"/>
            <p:cNvGraphicFramePr>
              <a:graphicFrameLocks noChangeAspect="1"/>
            </p:cNvGraphicFramePr>
            <p:nvPr/>
          </p:nvGraphicFramePr>
          <p:xfrm>
            <a:off x="3793" y="942"/>
            <a:ext cx="604" cy="346"/>
          </p:xfrm>
          <a:graphic>
            <a:graphicData uri="http://schemas.openxmlformats.org/presentationml/2006/ole">
              <p:oleObj spid="_x0000_s19461" name="Equation" r:id="rId4" imgW="419040" imgH="241200" progId="Equation.DSMT4">
                <p:embed/>
              </p:oleObj>
            </a:graphicData>
          </a:graphic>
        </p:graphicFrame>
        <p:sp>
          <p:nvSpPr>
            <p:cNvPr id="19476" name="Line 5132"/>
            <p:cNvSpPr>
              <a:spLocks noChangeShapeType="1"/>
            </p:cNvSpPr>
            <p:nvPr/>
          </p:nvSpPr>
          <p:spPr bwMode="auto">
            <a:xfrm flipH="1">
              <a:off x="2664" y="1545"/>
              <a:ext cx="692" cy="5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7" name="Line 5133"/>
            <p:cNvSpPr>
              <a:spLocks noChangeShapeType="1"/>
            </p:cNvSpPr>
            <p:nvPr/>
          </p:nvSpPr>
          <p:spPr bwMode="auto">
            <a:xfrm rot="1879721" flipV="1">
              <a:off x="3491" y="1193"/>
              <a:ext cx="1" cy="26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8" name="Text Box 5134"/>
            <p:cNvSpPr txBox="1">
              <a:spLocks noChangeArrowheads="1"/>
            </p:cNvSpPr>
            <p:nvPr/>
          </p:nvSpPr>
          <p:spPr bwMode="auto">
            <a:xfrm>
              <a:off x="3260" y="341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</p:grpSp>
      <p:graphicFrame>
        <p:nvGraphicFramePr>
          <p:cNvPr id="19459" name="Object 5139"/>
          <p:cNvGraphicFramePr>
            <a:graphicFrameLocks noChangeAspect="1"/>
          </p:cNvGraphicFramePr>
          <p:nvPr/>
        </p:nvGraphicFramePr>
        <p:xfrm>
          <a:off x="666560" y="5309689"/>
          <a:ext cx="4219339" cy="1178570"/>
        </p:xfrm>
        <a:graphic>
          <a:graphicData uri="http://schemas.openxmlformats.org/presentationml/2006/ole">
            <p:oleObj spid="_x0000_s19459" name="Equation" r:id="rId5" imgW="1726920" imgH="482400" progId="Equation.DSMT4">
              <p:embed/>
            </p:oleObj>
          </a:graphicData>
        </a:graphic>
      </p:graphicFrame>
      <p:sp>
        <p:nvSpPr>
          <p:cNvPr id="780309" name="Text Box 5141"/>
          <p:cNvSpPr txBox="1">
            <a:spLocks noChangeArrowheads="1"/>
          </p:cNvSpPr>
          <p:nvPr/>
        </p:nvSpPr>
        <p:spPr bwMode="auto">
          <a:xfrm>
            <a:off x="2021568" y="0"/>
            <a:ext cx="5006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Extensions (cont.)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34193" y="1378424"/>
            <a:ext cx="2878138" cy="2649269"/>
            <a:chOff x="180055" y="1460310"/>
            <a:chExt cx="2878138" cy="2649269"/>
          </a:xfrm>
        </p:grpSpPr>
        <p:sp>
          <p:nvSpPr>
            <p:cNvPr id="19462" name="Rectangle 5122"/>
            <p:cNvSpPr>
              <a:spLocks noChangeArrowheads="1"/>
            </p:cNvSpPr>
            <p:nvPr/>
          </p:nvSpPr>
          <p:spPr bwMode="auto">
            <a:xfrm>
              <a:off x="180055" y="1460310"/>
              <a:ext cx="2878138" cy="264926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AutoShape 5136"/>
            <p:cNvSpPr>
              <a:spLocks noChangeArrowheads="1"/>
            </p:cNvSpPr>
            <p:nvPr/>
          </p:nvSpPr>
          <p:spPr bwMode="auto">
            <a:xfrm>
              <a:off x="1156368" y="1844216"/>
              <a:ext cx="358775" cy="657225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5137"/>
            <p:cNvSpPr>
              <a:spLocks noChangeShapeType="1"/>
            </p:cNvSpPr>
            <p:nvPr/>
          </p:nvSpPr>
          <p:spPr bwMode="auto">
            <a:xfrm rot="1879721" flipH="1" flipV="1">
              <a:off x="1214233" y="2029550"/>
              <a:ext cx="192739" cy="31825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8" name="Text Box 5138"/>
            <p:cNvSpPr txBox="1">
              <a:spLocks noChangeArrowheads="1"/>
            </p:cNvSpPr>
            <p:nvPr/>
          </p:nvSpPr>
          <p:spPr bwMode="auto">
            <a:xfrm>
              <a:off x="738855" y="1820404"/>
              <a:ext cx="4079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dl</a:t>
              </a:r>
            </a:p>
          </p:txBody>
        </p:sp>
        <p:graphicFrame>
          <p:nvGraphicFramePr>
            <p:cNvPr id="19460" name="Object 5140"/>
            <p:cNvGraphicFramePr>
              <a:graphicFrameLocks noChangeAspect="1"/>
            </p:cNvGraphicFramePr>
            <p:nvPr/>
          </p:nvGraphicFramePr>
          <p:xfrm>
            <a:off x="350838" y="2782888"/>
            <a:ext cx="2528887" cy="1101725"/>
          </p:xfrm>
          <a:graphic>
            <a:graphicData uri="http://schemas.openxmlformats.org/presentationml/2006/ole">
              <p:oleObj spid="_x0000_s19460" name="Equation" r:id="rId6" imgW="1104840" imgH="482400" progId="Equation.DSMT4">
                <p:embed/>
              </p:oleObj>
            </a:graphicData>
          </a:graphic>
        </p:graphicFrame>
        <p:sp>
          <p:nvSpPr>
            <p:cNvPr id="19470" name="Text Box 5142"/>
            <p:cNvSpPr txBox="1">
              <a:spLocks noChangeArrowheads="1"/>
            </p:cNvSpPr>
            <p:nvPr/>
          </p:nvSpPr>
          <p:spPr bwMode="auto">
            <a:xfrm>
              <a:off x="1132649" y="1491815"/>
              <a:ext cx="4699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err="1">
                  <a:solidFill>
                    <a:schemeClr val="bg2"/>
                  </a:solidFill>
                  <a:sym typeface="Symbol" pitchFamily="18" charset="2"/>
                </a:rPr>
                <a:t>dS</a:t>
              </a:r>
              <a:endParaRPr lang="en-US" sz="2000" i="1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2" name="Object 0"/>
          <p:cNvGraphicFramePr>
            <a:graphicFrameLocks noChangeAspect="1"/>
          </p:cNvGraphicFramePr>
          <p:nvPr/>
        </p:nvGraphicFramePr>
        <p:xfrm>
          <a:off x="3256423" y="4136731"/>
          <a:ext cx="5280251" cy="959735"/>
        </p:xfrm>
        <a:graphic>
          <a:graphicData uri="http://schemas.openxmlformats.org/presentationml/2006/ole">
            <p:oleObj spid="_x0000_s19462" name="Equation" r:id="rId7" imgW="2654280" imgH="482400" progId="Equation.DSMT4">
              <p:embed/>
            </p:oleObj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77586" y="4765187"/>
            <a:ext cx="114807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2568" y="859810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Consider the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component of the current: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8851" y="5513696"/>
            <a:ext cx="3603012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The same result is obtained for the current components in the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directions, so this is a general result. 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561975" y="1044575"/>
            <a:ext cx="30575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01638" indent="-401638">
              <a:spcBef>
                <a:spcPct val="50000"/>
              </a:spcBef>
            </a:pPr>
            <a:r>
              <a:rPr lang="en-US" sz="200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(d) Volume, surface, and   filamental currents</a:t>
            </a:r>
            <a:endParaRPr lang="en-US" sz="2000" baseline="-25000">
              <a:solidFill>
                <a:schemeClr val="hlink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482" name="Object 24"/>
          <p:cNvGraphicFramePr>
            <a:graphicFrameLocks noChangeAspect="1"/>
          </p:cNvGraphicFramePr>
          <p:nvPr/>
        </p:nvGraphicFramePr>
        <p:xfrm>
          <a:off x="995363" y="3051175"/>
          <a:ext cx="7104062" cy="2908300"/>
        </p:xfrm>
        <a:graphic>
          <a:graphicData uri="http://schemas.openxmlformats.org/presentationml/2006/ole">
            <p:oleObj spid="_x0000_s20482" name="Equation" r:id="rId4" imgW="3657600" imgH="1498320" progId="Equation.DSMT4">
              <p:embed/>
            </p:oleObj>
          </a:graphicData>
        </a:graphic>
      </p:graphicFrame>
      <p:graphicFrame>
        <p:nvGraphicFramePr>
          <p:cNvPr id="20483" name="Object 25"/>
          <p:cNvGraphicFramePr>
            <a:graphicFrameLocks noChangeAspect="1"/>
          </p:cNvGraphicFramePr>
          <p:nvPr/>
        </p:nvGraphicFramePr>
        <p:xfrm>
          <a:off x="3793444" y="1088545"/>
          <a:ext cx="4642983" cy="1372080"/>
        </p:xfrm>
        <a:graphic>
          <a:graphicData uri="http://schemas.openxmlformats.org/presentationml/2006/ole">
            <p:oleObj spid="_x0000_s20483" name="Equation" r:id="rId5" imgW="2743200" imgH="812520" progId="Equation.DSMT4">
              <p:embed/>
            </p:oleObj>
          </a:graphicData>
        </a:graphic>
      </p:graphicFrame>
      <p:sp>
        <p:nvSpPr>
          <p:cNvPr id="730139" name="Text Box 27"/>
          <p:cNvSpPr txBox="1">
            <a:spLocks noChangeArrowheads="1"/>
          </p:cNvSpPr>
          <p:nvPr/>
        </p:nvSpPr>
        <p:spPr bwMode="auto">
          <a:xfrm>
            <a:off x="1978025" y="0"/>
            <a:ext cx="5006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Extensions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4"/>
          <p:cNvGraphicFramePr>
            <a:graphicFrameLocks noChangeAspect="1"/>
          </p:cNvGraphicFramePr>
          <p:nvPr/>
        </p:nvGraphicFramePr>
        <p:xfrm>
          <a:off x="2009847" y="2018993"/>
          <a:ext cx="4756150" cy="1025525"/>
        </p:xfrm>
        <a:graphic>
          <a:graphicData uri="http://schemas.openxmlformats.org/presentationml/2006/ole">
            <p:oleObj spid="_x0000_s249858" name="Equation" r:id="rId4" imgW="2234880" imgH="482400" progId="Equation.DSMT4">
              <p:embed/>
            </p:oleObj>
          </a:graphicData>
        </a:graphic>
      </p:graphicFrame>
      <p:sp>
        <p:nvSpPr>
          <p:cNvPr id="730139" name="Text Box 27"/>
          <p:cNvSpPr txBox="1">
            <a:spLocks noChangeArrowheads="1"/>
          </p:cNvSpPr>
          <p:nvPr/>
        </p:nvSpPr>
        <p:spPr bwMode="auto">
          <a:xfrm>
            <a:off x="1978025" y="0"/>
            <a:ext cx="5006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Extensions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0008" y="5786976"/>
            <a:ext cx="704630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Note: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The current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I</a:t>
            </a:r>
            <a:r>
              <a:rPr lang="en-US" i="1" baseline="30000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is the current that flows in the direction of the unit tangent vector along the contour.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41" y="1141862"/>
            <a:ext cx="639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Filament of current (useful for wire antennas):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35206" y="3718860"/>
            <a:ext cx="5729703" cy="1623859"/>
            <a:chOff x="1235206" y="3718860"/>
            <a:chExt cx="5729703" cy="1623859"/>
          </a:xfrm>
        </p:grpSpPr>
        <p:sp>
          <p:nvSpPr>
            <p:cNvPr id="11" name="Freeform 10"/>
            <p:cNvSpPr/>
            <p:nvPr/>
          </p:nvSpPr>
          <p:spPr bwMode="auto">
            <a:xfrm>
              <a:off x="1869743" y="4067033"/>
              <a:ext cx="4394579" cy="725606"/>
            </a:xfrm>
            <a:custGeom>
              <a:avLst/>
              <a:gdLst>
                <a:gd name="connsiteX0" fmla="*/ 0 w 4394579"/>
                <a:gd name="connsiteY0" fmla="*/ 614149 h 725606"/>
                <a:gd name="connsiteX1" fmla="*/ 300251 w 4394579"/>
                <a:gd name="connsiteY1" fmla="*/ 327546 h 725606"/>
                <a:gd name="connsiteX2" fmla="*/ 723332 w 4394579"/>
                <a:gd name="connsiteY2" fmla="*/ 150125 h 725606"/>
                <a:gd name="connsiteX3" fmla="*/ 1528550 w 4394579"/>
                <a:gd name="connsiteY3" fmla="*/ 300251 h 725606"/>
                <a:gd name="connsiteX4" fmla="*/ 2210938 w 4394579"/>
                <a:gd name="connsiteY4" fmla="*/ 627797 h 725606"/>
                <a:gd name="connsiteX5" fmla="*/ 2975212 w 4394579"/>
                <a:gd name="connsiteY5" fmla="*/ 696036 h 725606"/>
                <a:gd name="connsiteX6" fmla="*/ 3848669 w 4394579"/>
                <a:gd name="connsiteY6" fmla="*/ 450376 h 725606"/>
                <a:gd name="connsiteX7" fmla="*/ 4394579 w 4394579"/>
                <a:gd name="connsiteY7" fmla="*/ 0 h 7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4579" h="725606">
                  <a:moveTo>
                    <a:pt x="0" y="614149"/>
                  </a:moveTo>
                  <a:cubicBezTo>
                    <a:pt x="89848" y="509516"/>
                    <a:pt x="179696" y="404883"/>
                    <a:pt x="300251" y="327546"/>
                  </a:cubicBezTo>
                  <a:cubicBezTo>
                    <a:pt x="420806" y="250209"/>
                    <a:pt x="518616" y="154674"/>
                    <a:pt x="723332" y="150125"/>
                  </a:cubicBezTo>
                  <a:cubicBezTo>
                    <a:pt x="928048" y="145576"/>
                    <a:pt x="1280616" y="220639"/>
                    <a:pt x="1528550" y="300251"/>
                  </a:cubicBezTo>
                  <a:cubicBezTo>
                    <a:pt x="1776484" y="379863"/>
                    <a:pt x="1969828" y="561833"/>
                    <a:pt x="2210938" y="627797"/>
                  </a:cubicBezTo>
                  <a:cubicBezTo>
                    <a:pt x="2452048" y="693761"/>
                    <a:pt x="2702257" y="725606"/>
                    <a:pt x="2975212" y="696036"/>
                  </a:cubicBezTo>
                  <a:cubicBezTo>
                    <a:pt x="3248167" y="666466"/>
                    <a:pt x="3612108" y="566382"/>
                    <a:pt x="3848669" y="450376"/>
                  </a:cubicBezTo>
                  <a:cubicBezTo>
                    <a:pt x="4085230" y="334370"/>
                    <a:pt x="4239904" y="167185"/>
                    <a:pt x="4394579" y="0"/>
                  </a:cubicBezTo>
                </a:path>
              </a:pathLst>
            </a:cu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453802" y="4942609"/>
              <a:ext cx="50033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C</a:t>
              </a:r>
              <a:endParaRPr lang="en-US" sz="2000" i="1" baseline="-25000" dirty="0">
                <a:solidFill>
                  <a:schemeClr val="bg1"/>
                </a:solidFill>
                <a:latin typeface="+mn-lt"/>
                <a:sym typeface="Symbol" pitchFamily="18" charset="2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5199797" y="4599298"/>
              <a:ext cx="354842" cy="955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5" name="Oval 14"/>
            <p:cNvSpPr/>
            <p:nvPr/>
          </p:nvSpPr>
          <p:spPr bwMode="auto">
            <a:xfrm>
              <a:off x="1760561" y="4626591"/>
              <a:ext cx="163773" cy="16377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225653" y="3946477"/>
              <a:ext cx="163773" cy="16377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235206" y="4699224"/>
              <a:ext cx="50033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u="sng" dirty="0" smtClean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A</a:t>
              </a:r>
              <a:endParaRPr lang="en-US" sz="2000" i="1" u="sng" baseline="-25000" dirty="0">
                <a:solidFill>
                  <a:schemeClr val="bg1"/>
                </a:solidFill>
                <a:latin typeface="+mn-lt"/>
                <a:sym typeface="Symbol" pitchFamily="18" charset="2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464573" y="3718860"/>
              <a:ext cx="50033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u="sng" dirty="0" smtClean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B</a:t>
              </a:r>
              <a:endParaRPr lang="en-US" sz="2000" i="1" u="sng" baseline="-25000" dirty="0">
                <a:solidFill>
                  <a:schemeClr val="bg1"/>
                </a:solidFill>
                <a:latin typeface="+mn-lt"/>
                <a:sym typeface="Symbol" pitchFamily="18" charset="2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2893325" y="4435522"/>
              <a:ext cx="368489" cy="6823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3023063" y="3743881"/>
              <a:ext cx="500336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1"/>
                  </a:solidFill>
                  <a:latin typeface="+mn-lt"/>
                  <a:sym typeface="Symbol" pitchFamily="18" charset="2"/>
                </a:rPr>
                <a:t>I</a:t>
              </a:r>
              <a:endParaRPr lang="en-US" sz="2000" i="1" baseline="-25000" dirty="0">
                <a:solidFill>
                  <a:schemeClr val="bg1"/>
                </a:solidFill>
                <a:latin typeface="+mn-lt"/>
                <a:sym typeface="Symbol" pitchFamily="18" charset="2"/>
              </a:endParaRPr>
            </a:p>
          </p:txBody>
        </p:sp>
        <p:graphicFrame>
          <p:nvGraphicFramePr>
            <p:cNvPr id="249859" name="Object 3"/>
            <p:cNvGraphicFramePr>
              <a:graphicFrameLocks noChangeAspect="1"/>
            </p:cNvGraphicFramePr>
            <p:nvPr/>
          </p:nvGraphicFramePr>
          <p:xfrm>
            <a:off x="5198186" y="4034465"/>
            <a:ext cx="288214" cy="497824"/>
          </p:xfrm>
          <a:graphic>
            <a:graphicData uri="http://schemas.openxmlformats.org/presentationml/2006/ole">
              <p:oleObj spid="_x0000_s249859" name="Equation" r:id="rId5" imgW="139680" imgH="2412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1" name="Text Box 5"/>
          <p:cNvSpPr txBox="1">
            <a:spLocks noChangeArrowheads="1"/>
          </p:cNvSpPr>
          <p:nvPr/>
        </p:nvSpPr>
        <p:spPr bwMode="auto">
          <a:xfrm>
            <a:off x="3384550" y="0"/>
            <a:ext cx="22891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Fields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08013" y="1056145"/>
            <a:ext cx="22367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To find the fields: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1506" name="Object 1024"/>
          <p:cNvGraphicFramePr>
            <a:graphicFrameLocks noChangeAspect="1"/>
          </p:cNvGraphicFramePr>
          <p:nvPr/>
        </p:nvGraphicFramePr>
        <p:xfrm>
          <a:off x="2352551" y="1489140"/>
          <a:ext cx="4827588" cy="1885950"/>
        </p:xfrm>
        <a:graphic>
          <a:graphicData uri="http://schemas.openxmlformats.org/presentationml/2006/ole">
            <p:oleObj spid="_x0000_s21506" name="Equation" r:id="rId4" imgW="2209680" imgH="863280" progId="Equation.DSMT4">
              <p:embed/>
            </p:oleObj>
          </a:graphicData>
        </a:graphic>
      </p:graphicFrame>
      <p:graphicFrame>
        <p:nvGraphicFramePr>
          <p:cNvPr id="21507" name="Object 1025"/>
          <p:cNvGraphicFramePr>
            <a:graphicFrameLocks noChangeAspect="1"/>
          </p:cNvGraphicFramePr>
          <p:nvPr/>
        </p:nvGraphicFramePr>
        <p:xfrm>
          <a:off x="2090599" y="4815290"/>
          <a:ext cx="4002088" cy="1487488"/>
        </p:xfrm>
        <a:graphic>
          <a:graphicData uri="http://schemas.openxmlformats.org/presentationml/2006/ole">
            <p:oleObj spid="_x0000_s21507" name="Equation" r:id="rId5" imgW="1777680" imgH="660240" progId="Equation.DSMT4">
              <p:embed/>
            </p:oleObj>
          </a:graphicData>
        </a:graphic>
      </p:graphicFrame>
      <p:sp>
        <p:nvSpPr>
          <p:cNvPr id="21510" name="Text Box 25"/>
          <p:cNvSpPr txBox="1">
            <a:spLocks noChangeArrowheads="1"/>
          </p:cNvSpPr>
          <p:nvPr/>
        </p:nvSpPr>
        <p:spPr bwMode="auto">
          <a:xfrm>
            <a:off x="671575" y="4079815"/>
            <a:ext cx="48148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Alternative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way to find the electric field: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21508" name="Object 1026"/>
          <p:cNvGraphicFramePr>
            <a:graphicFrameLocks noChangeAspect="1"/>
          </p:cNvGraphicFramePr>
          <p:nvPr/>
        </p:nvGraphicFramePr>
        <p:xfrm>
          <a:off x="5805552" y="5084279"/>
          <a:ext cx="2772229" cy="399400"/>
        </p:xfrm>
        <a:graphic>
          <a:graphicData uri="http://schemas.openxmlformats.org/presentationml/2006/ole">
            <p:oleObj spid="_x0000_s21508" name="Equation" r:id="rId6" imgW="1612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031"/>
          <p:cNvSpPr>
            <a:spLocks noChangeArrowheads="1"/>
          </p:cNvSpPr>
          <p:nvPr/>
        </p:nvSpPr>
        <p:spPr bwMode="auto">
          <a:xfrm>
            <a:off x="677863" y="1530350"/>
            <a:ext cx="7645400" cy="3922713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8306" name="Text Box 1026"/>
          <p:cNvSpPr txBox="1">
            <a:spLocks noChangeArrowheads="1"/>
          </p:cNvSpPr>
          <p:nvPr/>
        </p:nvSpPr>
        <p:spPr bwMode="auto">
          <a:xfrm>
            <a:off x="2621189" y="0"/>
            <a:ext cx="3786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Fields (cont.)</a:t>
            </a:r>
          </a:p>
        </p:txBody>
      </p:sp>
      <p:sp>
        <p:nvSpPr>
          <p:cNvPr id="22534" name="Text Box 1029"/>
          <p:cNvSpPr txBox="1">
            <a:spLocks noChangeArrowheads="1"/>
          </p:cNvSpPr>
          <p:nvPr/>
        </p:nvSpPr>
        <p:spPr bwMode="auto">
          <a:xfrm>
            <a:off x="544513" y="933450"/>
            <a:ext cx="6672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Results for infinitesimal, </a:t>
            </a:r>
            <a:r>
              <a:rPr lang="en-US" sz="2400" i="1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-directed dipole at the origin: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2530" name="Object 1030"/>
          <p:cNvGraphicFramePr>
            <a:graphicFrameLocks noChangeAspect="1"/>
          </p:cNvGraphicFramePr>
          <p:nvPr/>
        </p:nvGraphicFramePr>
        <p:xfrm>
          <a:off x="1373868" y="1992045"/>
          <a:ext cx="6409418" cy="3120840"/>
        </p:xfrm>
        <a:graphic>
          <a:graphicData uri="http://schemas.openxmlformats.org/presentationml/2006/ole">
            <p:oleObj spid="_x0000_s22530" name="Equation" r:id="rId4" imgW="2920680" imgH="1422360" progId="Equation.DSMT4">
              <p:embed/>
            </p:oleObj>
          </a:graphicData>
        </a:graphic>
      </p:graphicFrame>
      <p:graphicFrame>
        <p:nvGraphicFramePr>
          <p:cNvPr id="22531" name="Object 1032"/>
          <p:cNvGraphicFramePr>
            <a:graphicFrameLocks noChangeAspect="1"/>
          </p:cNvGraphicFramePr>
          <p:nvPr/>
        </p:nvGraphicFramePr>
        <p:xfrm>
          <a:off x="6213475" y="5675313"/>
          <a:ext cx="971550" cy="858837"/>
        </p:xfrm>
        <a:graphic>
          <a:graphicData uri="http://schemas.openxmlformats.org/presentationml/2006/ole">
            <p:oleObj spid="_x0000_s22531" name="Equation" r:id="rId5" imgW="545760" imgH="482400" progId="Equation.DSMT4">
              <p:embed/>
            </p:oleObj>
          </a:graphicData>
        </a:graphic>
      </p:graphicFrame>
      <p:sp>
        <p:nvSpPr>
          <p:cNvPr id="22535" name="Text Box 1033"/>
          <p:cNvSpPr txBox="1">
            <a:spLocks noChangeArrowheads="1"/>
          </p:cNvSpPr>
          <p:nvPr/>
        </p:nvSpPr>
        <p:spPr bwMode="auto">
          <a:xfrm>
            <a:off x="5438775" y="5891213"/>
            <a:ext cx="63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with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1026"/>
          <p:cNvSpPr txBox="1">
            <a:spLocks noChangeArrowheads="1"/>
          </p:cNvSpPr>
          <p:nvPr/>
        </p:nvSpPr>
        <p:spPr bwMode="auto">
          <a:xfrm>
            <a:off x="1285050" y="0"/>
            <a:ext cx="6389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Note on Dissipated Power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906689" y="948605"/>
            <a:ext cx="73279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Note: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If the medium is lossy, there will be an </a:t>
            </a:r>
            <a:r>
              <a:rPr lang="en-US" sz="2000" u="sng" dirty="0">
                <a:solidFill>
                  <a:schemeClr val="bg1"/>
                </a:solidFill>
                <a:latin typeface="Arial" charset="0"/>
              </a:rPr>
              <a:t>infinite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amount of power dissipated by the infinitesimal dipole.</a:t>
            </a:r>
          </a:p>
        </p:txBody>
      </p:sp>
      <p:graphicFrame>
        <p:nvGraphicFramePr>
          <p:cNvPr id="23554" name="Object 1032"/>
          <p:cNvGraphicFramePr>
            <a:graphicFrameLocks noChangeAspect="1"/>
          </p:cNvGraphicFramePr>
          <p:nvPr/>
        </p:nvGraphicFramePr>
        <p:xfrm>
          <a:off x="355600" y="2024063"/>
          <a:ext cx="5753100" cy="4157662"/>
        </p:xfrm>
        <a:graphic>
          <a:graphicData uri="http://schemas.openxmlformats.org/presentationml/2006/ole">
            <p:oleObj spid="_x0000_s23554" name="Equation" r:id="rId4" imgW="3657600" imgH="2641320" progId="Equation.DSMT4">
              <p:embed/>
            </p:oleObj>
          </a:graphicData>
        </a:graphic>
      </p:graphicFrame>
      <p:graphicFrame>
        <p:nvGraphicFramePr>
          <p:cNvPr id="23555" name="Object 11"/>
          <p:cNvGraphicFramePr>
            <a:graphicFrameLocks noChangeAspect="1"/>
          </p:cNvGraphicFramePr>
          <p:nvPr/>
        </p:nvGraphicFramePr>
        <p:xfrm>
          <a:off x="6757800" y="4667231"/>
          <a:ext cx="1923060" cy="1476757"/>
        </p:xfrm>
        <a:graphic>
          <a:graphicData uri="http://schemas.openxmlformats.org/presentationml/2006/ole">
            <p:oleObj spid="_x0000_s23555" name="Equation" r:id="rId5" imgW="1257120" imgH="965160" progId="Equation.DSMT4">
              <p:embed/>
            </p:oleObj>
          </a:graphicData>
        </a:graphic>
      </p:graphicFrame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7312025" y="4281288"/>
            <a:ext cx="790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Note: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7564" y="3122613"/>
            <a:ext cx="2949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The </a:t>
            </a:r>
            <a:r>
              <a:rPr lang="en-US" sz="1600" i="1" dirty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dirty="0">
                <a:solidFill>
                  <a:schemeClr val="bg2"/>
                </a:solidFill>
                <a:latin typeface="+mj-lt"/>
              </a:rPr>
              <a:t> superscript denotes that the </a:t>
            </a:r>
            <a:r>
              <a:rPr lang="en-US" sz="1600" i="1" dirty="0">
                <a:solidFill>
                  <a:schemeClr val="bg2"/>
                </a:solidFill>
                <a:latin typeface="+mj-lt"/>
                <a:sym typeface="Symbol"/>
              </a:rPr>
              <a:t></a:t>
            </a:r>
            <a:r>
              <a:rPr lang="en-US" sz="1600" dirty="0">
                <a:solidFill>
                  <a:schemeClr val="bg2"/>
                </a:solidFill>
                <a:latin typeface="+mj-lt"/>
                <a:sym typeface="Symbol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sym typeface="Symbol"/>
              </a:rPr>
              <a:t> dependence </a:t>
            </a:r>
            <a:r>
              <a:rPr lang="en-US" sz="1600" dirty="0">
                <a:solidFill>
                  <a:schemeClr val="bg2"/>
                </a:solidFill>
                <a:latin typeface="+mj-lt"/>
                <a:sym typeface="Symbol"/>
              </a:rPr>
              <a:t>is 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sym typeface="Symbol"/>
              </a:rPr>
              <a:t>suppressed in the fields.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3560" name="Straight Arrow Connector 8"/>
          <p:cNvCxnSpPr>
            <a:cxnSpLocks noChangeShapeType="1"/>
          </p:cNvCxnSpPr>
          <p:nvPr/>
        </p:nvCxnSpPr>
        <p:spPr bwMode="auto">
          <a:xfrm rot="10800000" flipV="1">
            <a:off x="4454525" y="3867603"/>
            <a:ext cx="1346200" cy="615950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2735509" y="2138714"/>
            <a:ext cx="616108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charset="0"/>
              </a:rPr>
              <a:t>(power dissipation inside of a small spherical region </a:t>
            </a:r>
            <a:r>
              <a:rPr lang="en-US" sz="1600" i="1" dirty="0">
                <a:solidFill>
                  <a:schemeClr val="bg1"/>
                </a:solidFill>
              </a:rPr>
              <a:t>V</a:t>
            </a:r>
            <a:r>
              <a:rPr lang="en-US" sz="1600" i="1" baseline="-25000" dirty="0" smtClean="0">
                <a:solidFill>
                  <a:schemeClr val="bg1"/>
                </a:solidFill>
                <a:sym typeface="Symbol" pitchFamily="18" charset="2"/>
              </a:rPr>
              <a:t></a:t>
            </a:r>
            <a:r>
              <a:rPr lang="en-US" sz="1600" baseline="-25000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of radius</a:t>
            </a:r>
            <a:r>
              <a:rPr lang="en-U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16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sz="16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2762704" y="0"/>
            <a:ext cx="33893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 Field</a:t>
            </a: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650875" y="1101725"/>
            <a:ext cx="25604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Far-field of dipole: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4578" name="Object 7"/>
          <p:cNvGraphicFramePr>
            <a:graphicFrameLocks noChangeAspect="1"/>
          </p:cNvGraphicFramePr>
          <p:nvPr/>
        </p:nvGraphicFramePr>
        <p:xfrm>
          <a:off x="2932113" y="982663"/>
          <a:ext cx="1401762" cy="654050"/>
        </p:xfrm>
        <a:graphic>
          <a:graphicData uri="http://schemas.openxmlformats.org/presentationml/2006/ole">
            <p:oleObj spid="_x0000_s24578" name="Equation" r:id="rId4" imgW="596880" imgH="279360" progId="Equation.DSMT4">
              <p:embed/>
            </p:oleObj>
          </a:graphicData>
        </a:graphic>
      </p:graphicFrame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2682195" y="1731736"/>
          <a:ext cx="3856037" cy="2619375"/>
        </p:xfrm>
        <a:graphic>
          <a:graphicData uri="http://schemas.openxmlformats.org/presentationml/2006/ole">
            <p:oleObj spid="_x0000_s24579" name="Equation" r:id="rId5" imgW="1981080" imgH="1346040" progId="Equation.DSMT4">
              <p:embed/>
            </p:oleObj>
          </a:graphicData>
        </a:graphic>
      </p:graphicFrame>
      <p:graphicFrame>
        <p:nvGraphicFramePr>
          <p:cNvPr id="24580" name="Object 9"/>
          <p:cNvGraphicFramePr>
            <a:graphicFrameLocks noChangeAspect="1"/>
          </p:cNvGraphicFramePr>
          <p:nvPr/>
        </p:nvGraphicFramePr>
        <p:xfrm>
          <a:off x="2958801" y="5005226"/>
          <a:ext cx="2003095" cy="1017092"/>
        </p:xfrm>
        <a:graphic>
          <a:graphicData uri="http://schemas.openxmlformats.org/presentationml/2006/ole">
            <p:oleObj spid="_x0000_s24580" name="Equation" r:id="rId6" imgW="876240" imgH="444240" progId="Equation.DSMT4">
              <p:embed/>
            </p:oleObj>
          </a:graphicData>
        </a:graphic>
      </p:graphicFrame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1395633" y="5250588"/>
            <a:ext cx="14144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Note that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5617021" y="4663938"/>
            <a:ext cx="3225347" cy="64633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The far-zone field acts like a homogeneous plane wave.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5631543" y="5477555"/>
          <a:ext cx="3138488" cy="395287"/>
        </p:xfrm>
        <a:graphic>
          <a:graphicData uri="http://schemas.openxmlformats.org/presentationml/2006/ole">
            <p:oleObj spid="_x0000_s24581" name="Equation" r:id="rId7" imgW="16128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663349" y="0"/>
            <a:ext cx="76692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Radiated Power (lossless case)</a:t>
            </a:r>
          </a:p>
        </p:txBody>
      </p:sp>
      <p:graphicFrame>
        <p:nvGraphicFramePr>
          <p:cNvPr id="25602" name="Object 0"/>
          <p:cNvGraphicFramePr>
            <a:graphicFrameLocks noChangeAspect="1"/>
          </p:cNvGraphicFramePr>
          <p:nvPr/>
        </p:nvGraphicFramePr>
        <p:xfrm>
          <a:off x="1147110" y="1250369"/>
          <a:ext cx="3855769" cy="4838830"/>
        </p:xfrm>
        <a:graphic>
          <a:graphicData uri="http://schemas.openxmlformats.org/presentationml/2006/ole">
            <p:oleObj spid="_x0000_s25602" name="Equation" r:id="rId4" imgW="1942920" imgH="24382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1879" y="1339254"/>
            <a:ext cx="2897580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</a:rPr>
              <a:t>The radius of the sphere is chosen as infinite in order to simplify the fields. 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8046" y="4449498"/>
            <a:ext cx="342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We assume </a:t>
            </a:r>
            <a:r>
              <a:rPr lang="en-US" u="sng" dirty="0" smtClean="0">
                <a:solidFill>
                  <a:schemeClr val="bg1"/>
                </a:solidFill>
                <a:latin typeface="+mj-lt"/>
              </a:rPr>
              <a:t>lossless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media here (</a:t>
            </a:r>
            <a:r>
              <a:rPr lang="en-US" i="1" dirty="0" smtClean="0">
                <a:solidFill>
                  <a:schemeClr val="bg1"/>
                </a:solidFill>
                <a:latin typeface="+mj-lt"/>
                <a:sym typeface="Symbol"/>
              </a:rPr>
              <a:t>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is real)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1052967" y="0"/>
            <a:ext cx="66627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Radiated Power (cont.)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243467" y="1032556"/>
            <a:ext cx="619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6626" name="Object 0"/>
          <p:cNvGraphicFramePr>
            <a:graphicFrameLocks noChangeAspect="1"/>
          </p:cNvGraphicFramePr>
          <p:nvPr/>
        </p:nvGraphicFramePr>
        <p:xfrm>
          <a:off x="1938274" y="1258073"/>
          <a:ext cx="4859729" cy="1885424"/>
        </p:xfrm>
        <a:graphic>
          <a:graphicData uri="http://schemas.openxmlformats.org/presentationml/2006/ole">
            <p:oleObj spid="_x0000_s26626" name="Equation" r:id="rId4" imgW="2552400" imgH="990360" progId="Equation.DSMT4">
              <p:embed/>
            </p:oleObj>
          </a:graphicData>
        </a:graphic>
      </p:graphicFrame>
      <p:graphicFrame>
        <p:nvGraphicFramePr>
          <p:cNvPr id="26627" name="Object 1"/>
          <p:cNvGraphicFramePr>
            <a:graphicFrameLocks noChangeAspect="1"/>
          </p:cNvGraphicFramePr>
          <p:nvPr/>
        </p:nvGraphicFramePr>
        <p:xfrm>
          <a:off x="3506788" y="3535285"/>
          <a:ext cx="1848983" cy="937590"/>
        </p:xfrm>
        <a:graphic>
          <a:graphicData uri="http://schemas.openxmlformats.org/presentationml/2006/ole">
            <p:oleObj spid="_x0000_s26627" name="Equation" r:id="rId5" imgW="927000" imgH="469800" progId="Equation.DSMT4">
              <p:embed/>
            </p:oleObj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08113" y="5356225"/>
            <a:ext cx="1039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2613728" y="5096397"/>
          <a:ext cx="3098303" cy="931589"/>
        </p:xfrm>
        <a:graphic>
          <a:graphicData uri="http://schemas.openxmlformats.org/presentationml/2006/ole">
            <p:oleObj spid="_x0000_s26628" name="Equation" r:id="rId6" imgW="1562040" imgH="469800" progId="Equation.DSMT4">
              <p:embed/>
            </p:oleObj>
          </a:graphicData>
        </a:graphic>
      </p:graphicFrame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532393" y="3777797"/>
            <a:ext cx="1808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Integral result: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033463" y="5434013"/>
            <a:ext cx="854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7650" name="Object 0"/>
          <p:cNvGraphicFramePr>
            <a:graphicFrameLocks noChangeAspect="1"/>
          </p:cNvGraphicFramePr>
          <p:nvPr/>
        </p:nvGraphicFramePr>
        <p:xfrm>
          <a:off x="3200401" y="1264410"/>
          <a:ext cx="1193470" cy="433514"/>
        </p:xfrm>
        <a:graphic>
          <a:graphicData uri="http://schemas.openxmlformats.org/presentationml/2006/ole">
            <p:oleObj spid="_x0000_s27650" name="Equation" r:id="rId4" imgW="558720" imgH="203040" progId="Equation.DSMT4">
              <p:embed/>
            </p:oleObj>
          </a:graphicData>
        </a:graphic>
      </p:graphicFrame>
      <p:graphicFrame>
        <p:nvGraphicFramePr>
          <p:cNvPr id="27651" name="Object 1"/>
          <p:cNvGraphicFramePr>
            <a:graphicFrameLocks noChangeAspect="1"/>
          </p:cNvGraphicFramePr>
          <p:nvPr/>
        </p:nvGraphicFramePr>
        <p:xfrm>
          <a:off x="3277301" y="3418150"/>
          <a:ext cx="2197224" cy="942074"/>
        </p:xfrm>
        <a:graphic>
          <a:graphicData uri="http://schemas.openxmlformats.org/presentationml/2006/ole">
            <p:oleObj spid="_x0000_s27651" name="Equation" r:id="rId5" imgW="977760" imgH="419040" progId="Equation.DSMT4">
              <p:embed/>
            </p:oleObj>
          </a:graphicData>
        </a:graphic>
      </p:graphicFrame>
      <p:graphicFrame>
        <p:nvGraphicFramePr>
          <p:cNvPr id="27652" name="Object 2"/>
          <p:cNvGraphicFramePr>
            <a:graphicFrameLocks noChangeAspect="1"/>
          </p:cNvGraphicFramePr>
          <p:nvPr/>
        </p:nvGraphicFramePr>
        <p:xfrm>
          <a:off x="1859933" y="5294623"/>
          <a:ext cx="892489" cy="728353"/>
        </p:xfrm>
        <a:graphic>
          <a:graphicData uri="http://schemas.openxmlformats.org/presentationml/2006/ole">
            <p:oleObj spid="_x0000_s27652" name="Equation" r:id="rId6" imgW="482400" imgH="393480" progId="Equation.DSMT4">
              <p:embed/>
            </p:oleObj>
          </a:graphicData>
        </a:graphic>
      </p:graphicFrame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1343025" y="1252538"/>
            <a:ext cx="1808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Simplify using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7653" name="Object 3"/>
          <p:cNvGraphicFramePr>
            <a:graphicFrameLocks noChangeAspect="1"/>
          </p:cNvGraphicFramePr>
          <p:nvPr/>
        </p:nvGraphicFramePr>
        <p:xfrm>
          <a:off x="2781754" y="2042977"/>
          <a:ext cx="3120283" cy="953770"/>
        </p:xfrm>
        <a:graphic>
          <a:graphicData uri="http://schemas.openxmlformats.org/presentationml/2006/ole">
            <p:oleObj spid="_x0000_s27653" name="Equation" r:id="rId7" imgW="1536480" imgH="469800" progId="Equation.DSMT4">
              <p:embed/>
            </p:oleObj>
          </a:graphicData>
        </a:graphic>
      </p:graphicFrame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4545013" y="5172075"/>
          <a:ext cx="2522537" cy="946150"/>
        </p:xfrm>
        <a:graphic>
          <a:graphicData uri="http://schemas.openxmlformats.org/presentationml/2006/ole">
            <p:oleObj spid="_x0000_s27654" name="Equation" r:id="rId8" imgW="1117440" imgH="419040" progId="Equation.DSMT4">
              <p:embed/>
            </p:oleObj>
          </a:graphicData>
        </a:graphic>
      </p:graphicFrame>
      <p:sp>
        <p:nvSpPr>
          <p:cNvPr id="735248" name="Text Box 16"/>
          <p:cNvSpPr txBox="1">
            <a:spLocks noChangeArrowheads="1"/>
          </p:cNvSpPr>
          <p:nvPr/>
        </p:nvSpPr>
        <p:spPr bwMode="auto">
          <a:xfrm>
            <a:off x="1107395" y="0"/>
            <a:ext cx="66627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Radiated Power (cont.)</a:t>
            </a: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3589338" y="5445125"/>
            <a:ext cx="8461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Then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2751139" y="3166155"/>
            <a:ext cx="619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37"/>
          <p:cNvSpPr>
            <a:spLocks noChangeArrowheads="1"/>
          </p:cNvSpPr>
          <p:nvPr/>
        </p:nvSpPr>
        <p:spPr bwMode="auto">
          <a:xfrm>
            <a:off x="2355850" y="5826350"/>
            <a:ext cx="4425950" cy="7556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2160814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1144588" y="1011462"/>
            <a:ext cx="11795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Define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459602" y="2459489"/>
            <a:ext cx="859064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Then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50" name="Object 3072"/>
          <p:cNvGraphicFramePr>
            <a:graphicFrameLocks noChangeAspect="1"/>
          </p:cNvGraphicFramePr>
          <p:nvPr/>
        </p:nvGraphicFramePr>
        <p:xfrm>
          <a:off x="2517775" y="1041625"/>
          <a:ext cx="4784725" cy="1346200"/>
        </p:xfrm>
        <a:graphic>
          <a:graphicData uri="http://schemas.openxmlformats.org/presentationml/2006/ole">
            <p:oleObj spid="_x0000_s2050" name="Equation" r:id="rId4" imgW="2438280" imgH="685800" progId="Equation.DSMT4">
              <p:embed/>
            </p:oleObj>
          </a:graphicData>
        </a:graphic>
      </p:graphicFrame>
      <p:graphicFrame>
        <p:nvGraphicFramePr>
          <p:cNvPr id="2051" name="Object 3073"/>
          <p:cNvGraphicFramePr>
            <a:graphicFrameLocks noChangeAspect="1"/>
          </p:cNvGraphicFramePr>
          <p:nvPr/>
        </p:nvGraphicFramePr>
        <p:xfrm>
          <a:off x="2332038" y="2840262"/>
          <a:ext cx="4678362" cy="576263"/>
        </p:xfrm>
        <a:graphic>
          <a:graphicData uri="http://schemas.openxmlformats.org/presentationml/2006/ole">
            <p:oleObj spid="_x0000_s2051" name="Equation" r:id="rId5" imgW="1955520" imgH="241200" progId="Equation.DSMT4">
              <p:embed/>
            </p:oleObj>
          </a:graphicData>
        </a:graphic>
      </p:graphicFrame>
      <p:sp>
        <p:nvSpPr>
          <p:cNvPr id="2060" name="Text Box 31"/>
          <p:cNvSpPr txBox="1">
            <a:spLocks noChangeArrowheads="1"/>
          </p:cNvSpPr>
          <p:nvPr/>
        </p:nvSpPr>
        <p:spPr bwMode="auto">
          <a:xfrm>
            <a:off x="2080990" y="3705223"/>
            <a:ext cx="635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As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52" name="Object 3074"/>
          <p:cNvGraphicFramePr>
            <a:graphicFrameLocks noChangeAspect="1"/>
          </p:cNvGraphicFramePr>
          <p:nvPr/>
        </p:nvGraphicFramePr>
        <p:xfrm>
          <a:off x="2725738" y="3719737"/>
          <a:ext cx="3027362" cy="420688"/>
        </p:xfrm>
        <a:graphic>
          <a:graphicData uri="http://schemas.openxmlformats.org/presentationml/2006/ole">
            <p:oleObj spid="_x0000_s2052" name="Equation" r:id="rId6" imgW="1460160" imgH="203040" progId="Equation.DSMT4">
              <p:embed/>
            </p:oleObj>
          </a:graphicData>
        </a:graphic>
      </p:graphicFrame>
      <p:graphicFrame>
        <p:nvGraphicFramePr>
          <p:cNvPr id="2053" name="Object 3075"/>
          <p:cNvGraphicFramePr>
            <a:graphicFrameLocks noChangeAspect="1"/>
          </p:cNvGraphicFramePr>
          <p:nvPr/>
        </p:nvGraphicFramePr>
        <p:xfrm>
          <a:off x="3376614" y="4329916"/>
          <a:ext cx="2026660" cy="438706"/>
        </p:xfrm>
        <a:graphic>
          <a:graphicData uri="http://schemas.openxmlformats.org/presentationml/2006/ole">
            <p:oleObj spid="_x0000_s2053" name="Equation" r:id="rId7" imgW="939600" imgH="203040" progId="Equation.DSMT4">
              <p:embed/>
            </p:oleObj>
          </a:graphicData>
        </a:graphic>
      </p:graphicFrame>
      <p:sp>
        <p:nvSpPr>
          <p:cNvPr id="2061" name="Text Box 34"/>
          <p:cNvSpPr txBox="1">
            <a:spLocks noChangeArrowheads="1"/>
          </p:cNvSpPr>
          <p:nvPr/>
        </p:nvSpPr>
        <p:spPr bwMode="auto">
          <a:xfrm>
            <a:off x="2305050" y="4318225"/>
            <a:ext cx="10588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Letting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54" name="Object 3076"/>
          <p:cNvGraphicFramePr>
            <a:graphicFrameLocks noChangeAspect="1"/>
          </p:cNvGraphicFramePr>
          <p:nvPr/>
        </p:nvGraphicFramePr>
        <p:xfrm>
          <a:off x="2321338" y="5018155"/>
          <a:ext cx="4340720" cy="545618"/>
        </p:xfrm>
        <a:graphic>
          <a:graphicData uri="http://schemas.openxmlformats.org/presentationml/2006/ole">
            <p:oleObj spid="_x0000_s2054" name="Equation" r:id="rId8" imgW="1917360" imgH="241200" progId="Equation.DSMT4">
              <p:embed/>
            </p:oleObj>
          </a:graphicData>
        </a:graphic>
      </p:graphicFrame>
      <p:graphicFrame>
        <p:nvGraphicFramePr>
          <p:cNvPr id="2055" name="Object 3077"/>
          <p:cNvGraphicFramePr>
            <a:graphicFrameLocks noChangeAspect="1"/>
          </p:cNvGraphicFramePr>
          <p:nvPr/>
        </p:nvGraphicFramePr>
        <p:xfrm>
          <a:off x="2774950" y="5888262"/>
          <a:ext cx="3597275" cy="663575"/>
        </p:xfrm>
        <a:graphic>
          <a:graphicData uri="http://schemas.openxmlformats.org/presentationml/2006/ole">
            <p:oleObj spid="_x0000_s2055" name="Equation" r:id="rId9" imgW="1307880" imgH="241200" progId="Equation.DSMT4">
              <p:embed/>
            </p:oleObj>
          </a:graphicData>
        </a:graphic>
      </p:graphicFrame>
      <p:sp>
        <p:nvSpPr>
          <p:cNvPr id="2062" name="Text Box 38"/>
          <p:cNvSpPr txBox="1">
            <a:spLocks noChangeArrowheads="1"/>
          </p:cNvSpPr>
          <p:nvPr/>
        </p:nvSpPr>
        <p:spPr bwMode="auto">
          <a:xfrm>
            <a:off x="1610179" y="5575525"/>
            <a:ext cx="5016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622425" y="1748293"/>
            <a:ext cx="5535613" cy="1828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8674" name="Object 1024"/>
          <p:cNvGraphicFramePr>
            <a:graphicFrameLocks noChangeAspect="1"/>
          </p:cNvGraphicFramePr>
          <p:nvPr/>
        </p:nvGraphicFramePr>
        <p:xfrm>
          <a:off x="2117725" y="2086430"/>
          <a:ext cx="4587875" cy="1179513"/>
        </p:xfrm>
        <a:graphic>
          <a:graphicData uri="http://schemas.openxmlformats.org/presentationml/2006/ole">
            <p:oleObj spid="_x0000_s28674" name="Equation" r:id="rId4" imgW="1828800" imgH="469800" progId="Equation.DSMT4">
              <p:embed/>
            </p:oleObj>
          </a:graphicData>
        </a:graphic>
      </p:graphicFrame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913721" y="4245202"/>
            <a:ext cx="7523162" cy="701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Note: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The dipole radiation becomes significant when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the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dipole length is significant relative to a wavelength.</a:t>
            </a: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1063852" y="0"/>
            <a:ext cx="66627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Radiated Power (cont.)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83797" y="1111023"/>
            <a:ext cx="19880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then have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1063852" y="0"/>
            <a:ext cx="66627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Potential Function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79079" y="892659"/>
            <a:ext cx="7532408" cy="707886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do not </a:t>
            </a:r>
            <a:r>
              <a:rPr lang="en-US" sz="2000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need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the potential function in order to calculate the fields, but we can obtain the potential function if we wish.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85" name="Object 3"/>
          <p:cNvGraphicFramePr>
            <a:graphicFrameLocks noChangeAspect="1"/>
          </p:cNvGraphicFramePr>
          <p:nvPr/>
        </p:nvGraphicFramePr>
        <p:xfrm>
          <a:off x="1765230" y="2031759"/>
          <a:ext cx="2151678" cy="446163"/>
        </p:xfrm>
        <a:graphic>
          <a:graphicData uri="http://schemas.openxmlformats.org/presentationml/2006/ole">
            <p:oleObj spid="_x0000_s327685" name="Equation" r:id="rId4" imgW="1041120" imgH="215640" progId="Equation.DSMT4">
              <p:embed/>
            </p:oleObj>
          </a:graphicData>
        </a:graphic>
      </p:graphicFrame>
      <p:graphicFrame>
        <p:nvGraphicFramePr>
          <p:cNvPr id="327686" name="Object 1025"/>
          <p:cNvGraphicFramePr>
            <a:graphicFrameLocks noChangeAspect="1"/>
          </p:cNvGraphicFramePr>
          <p:nvPr/>
        </p:nvGraphicFramePr>
        <p:xfrm>
          <a:off x="1694360" y="2734785"/>
          <a:ext cx="3682860" cy="895516"/>
        </p:xfrm>
        <a:graphic>
          <a:graphicData uri="http://schemas.openxmlformats.org/presentationml/2006/ole">
            <p:oleObj spid="_x0000_s327686" name="Equation" r:id="rId5" imgW="1777680" imgH="4316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41600" y="2088109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Needs 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Symbol"/>
              </a:rPr>
              <a:t>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1500" y="2991133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Does not need 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Symbol"/>
              </a:rPr>
              <a:t>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27688" name="Object 1026"/>
          <p:cNvGraphicFramePr>
            <a:graphicFrameLocks noChangeAspect="1"/>
          </p:cNvGraphicFramePr>
          <p:nvPr/>
        </p:nvGraphicFramePr>
        <p:xfrm>
          <a:off x="5730213" y="2275927"/>
          <a:ext cx="2746952" cy="401993"/>
        </p:xfrm>
        <a:graphic>
          <a:graphicData uri="http://schemas.openxmlformats.org/presentationml/2006/ole">
            <p:oleObj spid="_x0000_s327688" name="Equation" r:id="rId6" imgW="1587240" imgH="228600" progId="Equation.DSMT4">
              <p:embed/>
            </p:oleObj>
          </a:graphicData>
        </a:graphic>
      </p:graphicFrame>
      <p:graphicFrame>
        <p:nvGraphicFramePr>
          <p:cNvPr id="327689" name="Object 1024"/>
          <p:cNvGraphicFramePr>
            <a:graphicFrameLocks noChangeAspect="1"/>
          </p:cNvGraphicFramePr>
          <p:nvPr/>
        </p:nvGraphicFramePr>
        <p:xfrm>
          <a:off x="1674031" y="4545488"/>
          <a:ext cx="4465638" cy="1941512"/>
        </p:xfrm>
        <a:graphic>
          <a:graphicData uri="http://schemas.openxmlformats.org/presentationml/2006/ole">
            <p:oleObj spid="_x0000_s327689" name="Equation" r:id="rId7" imgW="2044440" imgH="8888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78044" y="5818494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Does not need </a:t>
            </a:r>
            <a:r>
              <a:rPr lang="en-US" dirty="0" smtClean="0">
                <a:solidFill>
                  <a:srgbClr val="FF0000"/>
                </a:solidFill>
                <a:latin typeface="+mj-lt"/>
                <a:sym typeface="Symbol"/>
              </a:rPr>
              <a:t>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0990" y="4804012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(from Ampere’s law)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028" y="3995057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Another form: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899546" y="4544704"/>
            <a:ext cx="341194" cy="8325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327690" name="Object 1024"/>
          <p:cNvGraphicFramePr>
            <a:graphicFrameLocks noChangeAspect="1"/>
          </p:cNvGraphicFramePr>
          <p:nvPr/>
        </p:nvGraphicFramePr>
        <p:xfrm>
          <a:off x="5270809" y="4002499"/>
          <a:ext cx="2835962" cy="414614"/>
        </p:xfrm>
        <a:graphic>
          <a:graphicData uri="http://schemas.openxmlformats.org/presentationml/2006/ole">
            <p:oleObj spid="_x0000_s327690" name="Equation" r:id="rId8" imgW="1739880" imgH="253800" progId="Equation.DSMT4">
              <p:embed/>
            </p:oleObj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 flipV="1">
            <a:off x="5802573" y="5461379"/>
            <a:ext cx="341194" cy="8325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1063852" y="0"/>
            <a:ext cx="66627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Potential Function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83" name="Object 3"/>
          <p:cNvGraphicFramePr>
            <a:graphicFrameLocks noChangeAspect="1"/>
          </p:cNvGraphicFramePr>
          <p:nvPr/>
        </p:nvGraphicFramePr>
        <p:xfrm>
          <a:off x="2496977" y="1746131"/>
          <a:ext cx="4381500" cy="1065212"/>
        </p:xfrm>
        <a:graphic>
          <a:graphicData uri="http://schemas.openxmlformats.org/presentationml/2006/ole">
            <p:oleObj spid="_x0000_s331778" name="Equation" r:id="rId4" imgW="2019240" imgH="4824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39176" y="4790358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(This is left as a HW problem.)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27687" name="Object 7"/>
          <p:cNvGraphicFramePr>
            <a:graphicFrameLocks noChangeAspect="1"/>
          </p:cNvGraphicFramePr>
          <p:nvPr/>
        </p:nvGraphicFramePr>
        <p:xfrm>
          <a:off x="3025330" y="3773011"/>
          <a:ext cx="2563812" cy="561975"/>
        </p:xfrm>
        <a:graphic>
          <a:graphicData uri="http://schemas.openxmlformats.org/presentationml/2006/ole">
            <p:oleObj spid="_x0000_s331781" name="Equation" r:id="rId5" imgW="1180800" imgH="253800" progId="Equation.DSMT4">
              <p:embed/>
            </p:oleObj>
          </a:graphicData>
        </a:graphic>
      </p:graphicFrame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225747" y="3253722"/>
            <a:ext cx="9814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where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8556" y="1078173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potential function is given by: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5696802"/>
            <a:ext cx="787037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+mj-lt"/>
              </a:rPr>
              <a:t>Note: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The potential function is uniquely defined, even at high frequency, but </a:t>
            </a:r>
            <a:r>
              <a:rPr lang="en-US" u="sng" dirty="0" smtClean="0">
                <a:solidFill>
                  <a:schemeClr val="bg2"/>
                </a:solidFill>
                <a:latin typeface="+mj-lt"/>
              </a:rPr>
              <a:t>voltage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is not. In statics, potential = voltage.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Text Box 2"/>
          <p:cNvSpPr txBox="1">
            <a:spLocks noChangeArrowheads="1"/>
          </p:cNvSpPr>
          <p:nvPr/>
        </p:nvSpPr>
        <p:spPr bwMode="auto">
          <a:xfrm>
            <a:off x="829355" y="0"/>
            <a:ext cx="7577137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Radiation From </a:t>
            </a:r>
          </a:p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Arbitrary Current</a:t>
            </a:r>
          </a:p>
        </p:txBody>
      </p:sp>
      <p:graphicFrame>
        <p:nvGraphicFramePr>
          <p:cNvPr id="29698" name="Object 2048"/>
          <p:cNvGraphicFramePr>
            <a:graphicFrameLocks noChangeAspect="1"/>
          </p:cNvGraphicFramePr>
          <p:nvPr/>
        </p:nvGraphicFramePr>
        <p:xfrm>
          <a:off x="2383375" y="5241974"/>
          <a:ext cx="4088678" cy="977232"/>
        </p:xfrm>
        <a:graphic>
          <a:graphicData uri="http://schemas.openxmlformats.org/presentationml/2006/ole">
            <p:oleObj spid="_x0000_s29698" name="Equation" r:id="rId4" imgW="2019240" imgH="482400" progId="Equation.DSMT4">
              <p:embed/>
            </p:oleObj>
          </a:graphicData>
        </a:graphic>
      </p:graphicFrame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2686050" y="1705678"/>
            <a:ext cx="4321175" cy="3127040"/>
            <a:chOff x="2686050" y="1706372"/>
            <a:chExt cx="4321175" cy="3126643"/>
          </a:xfrm>
        </p:grpSpPr>
        <p:sp>
          <p:nvSpPr>
            <p:cNvPr id="29708" name="Freeform 4"/>
            <p:cNvSpPr>
              <a:spLocks/>
            </p:cNvSpPr>
            <p:nvPr/>
          </p:nvSpPr>
          <p:spPr bwMode="auto">
            <a:xfrm>
              <a:off x="3652838" y="2735263"/>
              <a:ext cx="1792465" cy="1949753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2147483647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2147483647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rgbClr val="99FFCC"/>
            </a:solidFill>
            <a:ln w="254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9" name="Line 5"/>
            <p:cNvSpPr>
              <a:spLocks noChangeShapeType="1"/>
            </p:cNvSpPr>
            <p:nvPr/>
          </p:nvSpPr>
          <p:spPr bwMode="auto">
            <a:xfrm flipV="1">
              <a:off x="4232275" y="3586163"/>
              <a:ext cx="201295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0" name="Line 6"/>
            <p:cNvSpPr>
              <a:spLocks noChangeShapeType="1"/>
            </p:cNvSpPr>
            <p:nvPr/>
          </p:nvSpPr>
          <p:spPr bwMode="auto">
            <a:xfrm flipH="1" flipV="1">
              <a:off x="4232275" y="2163763"/>
              <a:ext cx="0" cy="146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1" name="Text Box 7"/>
            <p:cNvSpPr txBox="1">
              <a:spLocks noChangeArrowheads="1"/>
            </p:cNvSpPr>
            <p:nvPr/>
          </p:nvSpPr>
          <p:spPr bwMode="auto">
            <a:xfrm>
              <a:off x="6389237" y="3355535"/>
              <a:ext cx="40798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29712" name="Text Box 8"/>
            <p:cNvSpPr txBox="1">
              <a:spLocks noChangeArrowheads="1"/>
            </p:cNvSpPr>
            <p:nvPr/>
          </p:nvSpPr>
          <p:spPr bwMode="auto">
            <a:xfrm>
              <a:off x="2991760" y="4436139"/>
              <a:ext cx="407987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graphicFrame>
          <p:nvGraphicFramePr>
            <p:cNvPr id="29699" name="Object 2049"/>
            <p:cNvGraphicFramePr>
              <a:graphicFrameLocks noChangeAspect="1"/>
            </p:cNvGraphicFramePr>
            <p:nvPr/>
          </p:nvGraphicFramePr>
          <p:xfrm>
            <a:off x="2686050" y="2562803"/>
            <a:ext cx="958850" cy="549204"/>
          </p:xfrm>
          <a:graphic>
            <a:graphicData uri="http://schemas.openxmlformats.org/presentationml/2006/ole">
              <p:oleObj spid="_x0000_s29699" name="Equation" r:id="rId5" imgW="419040" imgH="241200" progId="Equation.DSMT4">
                <p:embed/>
              </p:oleObj>
            </a:graphicData>
          </a:graphic>
        </p:graphicFrame>
        <p:sp>
          <p:nvSpPr>
            <p:cNvPr id="29713" name="Line 10"/>
            <p:cNvSpPr>
              <a:spLocks noChangeShapeType="1"/>
            </p:cNvSpPr>
            <p:nvPr/>
          </p:nvSpPr>
          <p:spPr bwMode="auto">
            <a:xfrm flipH="1">
              <a:off x="3286125" y="3584576"/>
              <a:ext cx="946150" cy="97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4" name="Text Box 11"/>
            <p:cNvSpPr txBox="1">
              <a:spLocks noChangeArrowheads="1"/>
            </p:cNvSpPr>
            <p:nvPr/>
          </p:nvSpPr>
          <p:spPr bwMode="auto">
            <a:xfrm>
              <a:off x="4097558" y="1706372"/>
              <a:ext cx="407987" cy="3968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29715" name="Line 12"/>
            <p:cNvSpPr>
              <a:spLocks noChangeShapeType="1"/>
            </p:cNvSpPr>
            <p:nvPr/>
          </p:nvSpPr>
          <p:spPr bwMode="auto">
            <a:xfrm rot="1879721">
              <a:off x="4114800" y="3748088"/>
              <a:ext cx="698500" cy="3016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 rot="1879721" flipV="1">
              <a:off x="4781550" y="1792288"/>
              <a:ext cx="582612" cy="20669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7" name="Line 14"/>
            <p:cNvSpPr>
              <a:spLocks noChangeShapeType="1"/>
            </p:cNvSpPr>
            <p:nvPr/>
          </p:nvSpPr>
          <p:spPr bwMode="auto">
            <a:xfrm flipV="1">
              <a:off x="4733925" y="2130426"/>
              <a:ext cx="1158875" cy="2085975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8" name="Line 15"/>
            <p:cNvSpPr>
              <a:spLocks noChangeShapeType="1"/>
            </p:cNvSpPr>
            <p:nvPr/>
          </p:nvSpPr>
          <p:spPr bwMode="auto">
            <a:xfrm rot="1879721" flipH="1" flipV="1">
              <a:off x="4675188" y="3989388"/>
              <a:ext cx="109537" cy="4127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19" name="Oval 16"/>
            <p:cNvSpPr>
              <a:spLocks noChangeArrowheads="1"/>
            </p:cNvSpPr>
            <p:nvPr/>
          </p:nvSpPr>
          <p:spPr bwMode="auto">
            <a:xfrm>
              <a:off x="4677682" y="4176724"/>
              <a:ext cx="88900" cy="8890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00" name="Object 2050"/>
            <p:cNvGraphicFramePr>
              <a:graphicFrameLocks noChangeAspect="1"/>
            </p:cNvGraphicFramePr>
            <p:nvPr/>
          </p:nvGraphicFramePr>
          <p:xfrm>
            <a:off x="5599113" y="2791374"/>
            <a:ext cx="760412" cy="458729"/>
          </p:xfrm>
          <a:graphic>
            <a:graphicData uri="http://schemas.openxmlformats.org/presentationml/2006/ole">
              <p:oleObj spid="_x0000_s29700" name="Equation" r:id="rId6" imgW="419040" imgH="253800" progId="Equation.DSMT4">
                <p:embed/>
              </p:oleObj>
            </a:graphicData>
          </a:graphic>
        </p:graphicFrame>
        <p:graphicFrame>
          <p:nvGraphicFramePr>
            <p:cNvPr id="29701" name="Object 2051"/>
            <p:cNvGraphicFramePr>
              <a:graphicFrameLocks noChangeAspect="1"/>
            </p:cNvGraphicFramePr>
            <p:nvPr/>
          </p:nvGraphicFramePr>
          <p:xfrm>
            <a:off x="4824413" y="4040575"/>
            <a:ext cx="377825" cy="463490"/>
          </p:xfrm>
          <a:graphic>
            <a:graphicData uri="http://schemas.openxmlformats.org/presentationml/2006/ole">
              <p:oleObj spid="_x0000_s29701" name="Equation" r:id="rId7" imgW="164880" imgH="203040" progId="Equation.DSMT4">
                <p:embed/>
              </p:oleObj>
            </a:graphicData>
          </a:graphic>
        </p:graphicFrame>
        <p:graphicFrame>
          <p:nvGraphicFramePr>
            <p:cNvPr id="29702" name="Object 2052"/>
            <p:cNvGraphicFramePr>
              <a:graphicFrameLocks noChangeAspect="1"/>
            </p:cNvGraphicFramePr>
            <p:nvPr/>
          </p:nvGraphicFramePr>
          <p:xfrm>
            <a:off x="6110680" y="1785029"/>
            <a:ext cx="261937" cy="492125"/>
          </p:xfrm>
          <a:graphic>
            <a:graphicData uri="http://schemas.openxmlformats.org/presentationml/2006/ole">
              <p:oleObj spid="_x0000_s29702" name="Equation" r:id="rId8" imgW="114120" imgH="215640" progId="Equation.DSMT4">
                <p:embed/>
              </p:oleObj>
            </a:graphicData>
          </a:graphic>
        </p:graphicFrame>
        <p:sp>
          <p:nvSpPr>
            <p:cNvPr id="29720" name="Oval 20"/>
            <p:cNvSpPr>
              <a:spLocks noChangeArrowheads="1"/>
            </p:cNvSpPr>
            <p:nvPr/>
          </p:nvSpPr>
          <p:spPr bwMode="auto">
            <a:xfrm>
              <a:off x="5876925" y="2046288"/>
              <a:ext cx="98425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9721" name="Straight Connector 22"/>
            <p:cNvCxnSpPr>
              <a:cxnSpLocks noChangeShapeType="1"/>
            </p:cNvCxnSpPr>
            <p:nvPr/>
          </p:nvCxnSpPr>
          <p:spPr bwMode="auto">
            <a:xfrm>
              <a:off x="6092825" y="3586163"/>
              <a:ext cx="914400" cy="914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graphicFrame>
          <p:nvGraphicFramePr>
            <p:cNvPr id="29704" name="Object 24"/>
            <p:cNvGraphicFramePr>
              <a:graphicFrameLocks noChangeAspect="1"/>
            </p:cNvGraphicFramePr>
            <p:nvPr/>
          </p:nvGraphicFramePr>
          <p:xfrm>
            <a:off x="4710363" y="2394861"/>
            <a:ext cx="261937" cy="288925"/>
          </p:xfrm>
          <a:graphic>
            <a:graphicData uri="http://schemas.openxmlformats.org/presentationml/2006/ole">
              <p:oleObj spid="_x0000_s29704" name="Equation" r:id="rId9" imgW="114120" imgH="126720" progId="Equation.DSMT4">
                <p:embed/>
              </p:oleObj>
            </a:graphicData>
          </a:graphic>
        </p:graphicFrame>
        <p:graphicFrame>
          <p:nvGraphicFramePr>
            <p:cNvPr id="29705" name="Object 25"/>
            <p:cNvGraphicFramePr>
              <a:graphicFrameLocks noChangeAspect="1"/>
            </p:cNvGraphicFramePr>
            <p:nvPr/>
          </p:nvGraphicFramePr>
          <p:xfrm>
            <a:off x="4100709" y="3881134"/>
            <a:ext cx="349250" cy="376238"/>
          </p:xfrm>
          <a:graphic>
            <a:graphicData uri="http://schemas.openxmlformats.org/presentationml/2006/ole">
              <p:oleObj spid="_x0000_s29705" name="Equation" r:id="rId10" imgW="152280" imgH="164880" progId="Equation.DSMT4">
                <p:embed/>
              </p:oleObj>
            </a:graphicData>
          </a:graphic>
        </p:graphicFrame>
      </p:grp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024"/>
          <p:cNvGraphicFramePr>
            <a:graphicFrameLocks noChangeAspect="1"/>
          </p:cNvGraphicFramePr>
          <p:nvPr/>
        </p:nvGraphicFramePr>
        <p:xfrm>
          <a:off x="685800" y="1277938"/>
          <a:ext cx="7775575" cy="3027362"/>
        </p:xfrm>
        <a:graphic>
          <a:graphicData uri="http://schemas.openxmlformats.org/presentationml/2006/ole">
            <p:oleObj spid="_x0000_s30722" name="Equation" r:id="rId4" imgW="3911400" imgH="1523880" progId="Equation.DSMT4">
              <p:embed/>
            </p:oleObj>
          </a:graphicData>
        </a:graphic>
      </p:graphicFrame>
      <p:graphicFrame>
        <p:nvGraphicFramePr>
          <p:cNvPr id="30723" name="Object 1025"/>
          <p:cNvGraphicFramePr>
            <a:graphicFrameLocks noChangeAspect="1"/>
          </p:cNvGraphicFramePr>
          <p:nvPr/>
        </p:nvGraphicFramePr>
        <p:xfrm>
          <a:off x="3915225" y="5474550"/>
          <a:ext cx="2655784" cy="703588"/>
        </p:xfrm>
        <a:graphic>
          <a:graphicData uri="http://schemas.openxmlformats.org/presentationml/2006/ole">
            <p:oleObj spid="_x0000_s30723" name="Equation" r:id="rId5" imgW="1485720" imgH="393480" progId="Equation.DSMT4">
              <p:embed/>
            </p:oleObj>
          </a:graphicData>
        </a:graphic>
      </p:graphicFrame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2212522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 Field (cont.)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85763" y="5576888"/>
            <a:ext cx="345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Use Taylor series expansion:</a:t>
            </a:r>
          </a:p>
        </p:txBody>
      </p:sp>
      <p:sp>
        <p:nvSpPr>
          <p:cNvPr id="30726" name="AutoShape 8"/>
          <p:cNvSpPr>
            <a:spLocks/>
          </p:cNvSpPr>
          <p:nvPr/>
        </p:nvSpPr>
        <p:spPr bwMode="auto">
          <a:xfrm rot="5400000">
            <a:off x="3228609" y="3346197"/>
            <a:ext cx="381000" cy="2168566"/>
          </a:xfrm>
          <a:prstGeom prst="rightBrace">
            <a:avLst>
              <a:gd name="adj1" fmla="val 44444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3255289" y="4576983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024"/>
          <p:cNvGraphicFramePr>
            <a:graphicFrameLocks noChangeAspect="1"/>
          </p:cNvGraphicFramePr>
          <p:nvPr/>
        </p:nvGraphicFramePr>
        <p:xfrm>
          <a:off x="850900" y="1339850"/>
          <a:ext cx="6856413" cy="998538"/>
        </p:xfrm>
        <a:graphic>
          <a:graphicData uri="http://schemas.openxmlformats.org/presentationml/2006/ole">
            <p:oleObj spid="_x0000_s31746" name="Equation" r:id="rId4" imgW="3492360" imgH="507960" progId="Equation.DSMT4">
              <p:embed/>
            </p:oleObj>
          </a:graphicData>
        </a:graphic>
      </p:graphicFrame>
      <p:graphicFrame>
        <p:nvGraphicFramePr>
          <p:cNvPr id="31747" name="Object 1025"/>
          <p:cNvGraphicFramePr>
            <a:graphicFrameLocks noChangeAspect="1"/>
          </p:cNvGraphicFramePr>
          <p:nvPr/>
        </p:nvGraphicFramePr>
        <p:xfrm>
          <a:off x="1009093" y="2829453"/>
          <a:ext cx="6935499" cy="969558"/>
        </p:xfrm>
        <a:graphic>
          <a:graphicData uri="http://schemas.openxmlformats.org/presentationml/2006/ole">
            <p:oleObj spid="_x0000_s31747" name="Equation" r:id="rId5" imgW="3085920" imgH="431640" progId="Equation.DSMT4">
              <p:embed/>
            </p:oleObj>
          </a:graphicData>
        </a:graphic>
      </p:graphicFrame>
      <p:sp>
        <p:nvSpPr>
          <p:cNvPr id="31752" name="Text Box 1030"/>
          <p:cNvSpPr txBox="1">
            <a:spLocks noChangeArrowheads="1"/>
          </p:cNvSpPr>
          <p:nvPr/>
        </p:nvSpPr>
        <p:spPr bwMode="auto">
          <a:xfrm>
            <a:off x="1016000" y="4608513"/>
            <a:ext cx="48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As</a:t>
            </a:r>
          </a:p>
        </p:txBody>
      </p:sp>
      <p:graphicFrame>
        <p:nvGraphicFramePr>
          <p:cNvPr id="31748" name="Object 1026"/>
          <p:cNvGraphicFramePr>
            <a:graphicFrameLocks noChangeAspect="1"/>
          </p:cNvGraphicFramePr>
          <p:nvPr/>
        </p:nvGraphicFramePr>
        <p:xfrm>
          <a:off x="1654175" y="4664075"/>
          <a:ext cx="1101725" cy="346075"/>
        </p:xfrm>
        <a:graphic>
          <a:graphicData uri="http://schemas.openxmlformats.org/presentationml/2006/ole">
            <p:oleObj spid="_x0000_s31748" name="Equation" r:id="rId6" imgW="444240" imgH="139680" progId="Equation.DSMT4">
              <p:embed/>
            </p:oleObj>
          </a:graphicData>
        </a:graphic>
      </p:graphicFrame>
      <p:graphicFrame>
        <p:nvGraphicFramePr>
          <p:cNvPr id="31749" name="Object 1027"/>
          <p:cNvGraphicFramePr>
            <a:graphicFrameLocks noChangeAspect="1"/>
          </p:cNvGraphicFramePr>
          <p:nvPr/>
        </p:nvGraphicFramePr>
        <p:xfrm>
          <a:off x="2713228" y="5305756"/>
          <a:ext cx="2624137" cy="638175"/>
        </p:xfrm>
        <a:graphic>
          <a:graphicData uri="http://schemas.openxmlformats.org/presentationml/2006/ole">
            <p:oleObj spid="_x0000_s31749" name="Equation" r:id="rId7" imgW="1041120" imgH="253800" progId="Equation.DSMT4">
              <p:embed/>
            </p:oleObj>
          </a:graphicData>
        </a:graphic>
      </p:graphicFrame>
      <p:sp>
        <p:nvSpPr>
          <p:cNvPr id="743433" name="Text Box 1033"/>
          <p:cNvSpPr txBox="1">
            <a:spLocks noChangeArrowheads="1"/>
          </p:cNvSpPr>
          <p:nvPr/>
        </p:nvSpPr>
        <p:spPr bwMode="auto">
          <a:xfrm>
            <a:off x="2071007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 Field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024"/>
          <p:cNvGraphicFramePr>
            <a:graphicFrameLocks noChangeAspect="1"/>
          </p:cNvGraphicFramePr>
          <p:nvPr/>
        </p:nvGraphicFramePr>
        <p:xfrm>
          <a:off x="2915289" y="1355395"/>
          <a:ext cx="3273425" cy="798513"/>
        </p:xfrm>
        <a:graphic>
          <a:graphicData uri="http://schemas.openxmlformats.org/presentationml/2006/ole">
            <p:oleObj spid="_x0000_s32770" name="Equation" r:id="rId4" imgW="1041120" imgH="253800" progId="Equation.DSMT4">
              <p:embed/>
            </p:oleObj>
          </a:graphicData>
        </a:graphic>
      </p:graphicFrame>
      <p:sp>
        <p:nvSpPr>
          <p:cNvPr id="32777" name="Text Box 22"/>
          <p:cNvSpPr txBox="1">
            <a:spLocks noChangeArrowheads="1"/>
          </p:cNvSpPr>
          <p:nvPr/>
        </p:nvSpPr>
        <p:spPr bwMode="auto">
          <a:xfrm>
            <a:off x="677182" y="3219224"/>
            <a:ext cx="2752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Physical interpretation:</a:t>
            </a:r>
          </a:p>
        </p:txBody>
      </p:sp>
      <p:sp>
        <p:nvSpPr>
          <p:cNvPr id="744471" name="Text Box 23"/>
          <p:cNvSpPr txBox="1">
            <a:spLocks noChangeArrowheads="1"/>
          </p:cNvSpPr>
          <p:nvPr/>
        </p:nvSpPr>
        <p:spPr bwMode="auto">
          <a:xfrm>
            <a:off x="2223408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 Field (cont.)</a:t>
            </a:r>
          </a:p>
        </p:txBody>
      </p:sp>
      <p:sp>
        <p:nvSpPr>
          <p:cNvPr id="32779" name="Text Box 25"/>
          <p:cNvSpPr txBox="1">
            <a:spLocks noChangeArrowheads="1"/>
          </p:cNvSpPr>
          <p:nvPr/>
        </p:nvSpPr>
        <p:spPr bwMode="auto">
          <a:xfrm>
            <a:off x="6865938" y="2773363"/>
            <a:ext cx="181451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charset="0"/>
              </a:rPr>
              <a:t>F</a:t>
            </a: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ar-field </a:t>
            </a:r>
            <a:r>
              <a:rPr lang="en-US" dirty="0">
                <a:solidFill>
                  <a:schemeClr val="bg2"/>
                </a:solidFill>
                <a:latin typeface="Arial" charset="0"/>
              </a:rPr>
              <a:t>point (at infinity)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939267" y="2484956"/>
            <a:ext cx="4118426" cy="3343910"/>
            <a:chOff x="2898324" y="2785206"/>
            <a:chExt cx="4118426" cy="3343910"/>
          </a:xfrm>
        </p:grpSpPr>
        <p:sp>
          <p:nvSpPr>
            <p:cNvPr id="32781" name="Freeform 5"/>
            <p:cNvSpPr>
              <a:spLocks/>
            </p:cNvSpPr>
            <p:nvPr/>
          </p:nvSpPr>
          <p:spPr bwMode="auto">
            <a:xfrm>
              <a:off x="3570288" y="4064000"/>
              <a:ext cx="1724025" cy="1825624"/>
            </a:xfrm>
            <a:custGeom>
              <a:avLst/>
              <a:gdLst>
                <a:gd name="T0" fmla="*/ 2147483647 w 1070"/>
                <a:gd name="T1" fmla="*/ 2147483647 h 666"/>
                <a:gd name="T2" fmla="*/ 2147483647 w 1070"/>
                <a:gd name="T3" fmla="*/ 2147483647 h 666"/>
                <a:gd name="T4" fmla="*/ 2147483647 w 1070"/>
                <a:gd name="T5" fmla="*/ 2147483647 h 666"/>
                <a:gd name="T6" fmla="*/ 2147483647 w 1070"/>
                <a:gd name="T7" fmla="*/ 2147483647 h 666"/>
                <a:gd name="T8" fmla="*/ 2147483647 w 1070"/>
                <a:gd name="T9" fmla="*/ 2147483647 h 666"/>
                <a:gd name="T10" fmla="*/ 2147483647 w 1070"/>
                <a:gd name="T11" fmla="*/ 2147483647 h 666"/>
                <a:gd name="T12" fmla="*/ 2147483647 w 1070"/>
                <a:gd name="T13" fmla="*/ 2147483647 h 666"/>
                <a:gd name="T14" fmla="*/ 2147483647 w 1070"/>
                <a:gd name="T15" fmla="*/ 2147483647 h 666"/>
                <a:gd name="T16" fmla="*/ 2147483647 w 1070"/>
                <a:gd name="T17" fmla="*/ 2147483647 h 666"/>
                <a:gd name="T18" fmla="*/ 2147483647 w 1070"/>
                <a:gd name="T19" fmla="*/ 2147483647 h 666"/>
                <a:gd name="T20" fmla="*/ 2147483647 w 1070"/>
                <a:gd name="T21" fmla="*/ 2147483647 h 666"/>
                <a:gd name="T22" fmla="*/ 2147483647 w 1070"/>
                <a:gd name="T23" fmla="*/ 2147483647 h 666"/>
                <a:gd name="T24" fmla="*/ 2147483647 w 1070"/>
                <a:gd name="T25" fmla="*/ 2147483647 h 666"/>
                <a:gd name="T26" fmla="*/ 2147483647 w 1070"/>
                <a:gd name="T27" fmla="*/ 2147483647 h 666"/>
                <a:gd name="T28" fmla="*/ 2147483647 w 1070"/>
                <a:gd name="T29" fmla="*/ 2147483647 h 666"/>
                <a:gd name="T30" fmla="*/ 2147483647 w 1070"/>
                <a:gd name="T31" fmla="*/ 2147483647 h 666"/>
                <a:gd name="T32" fmla="*/ 2147483647 w 1070"/>
                <a:gd name="T33" fmla="*/ 2147483647 h 666"/>
                <a:gd name="T34" fmla="*/ 2147483647 w 1070"/>
                <a:gd name="T35" fmla="*/ 2147483647 h 666"/>
                <a:gd name="T36" fmla="*/ 2147483647 w 1070"/>
                <a:gd name="T37" fmla="*/ 2147483647 h 666"/>
                <a:gd name="T38" fmla="*/ 2147483647 w 1070"/>
                <a:gd name="T39" fmla="*/ 2147483647 h 666"/>
                <a:gd name="T40" fmla="*/ 2147483647 w 1070"/>
                <a:gd name="T41" fmla="*/ 2147483647 h 666"/>
                <a:gd name="T42" fmla="*/ 2147483647 w 1070"/>
                <a:gd name="T43" fmla="*/ 214748364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2" name="Line 6"/>
            <p:cNvSpPr>
              <a:spLocks noChangeShapeType="1"/>
            </p:cNvSpPr>
            <p:nvPr/>
          </p:nvSpPr>
          <p:spPr bwMode="auto">
            <a:xfrm flipV="1">
              <a:off x="4149725" y="4914899"/>
              <a:ext cx="2012950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3" name="Line 7"/>
            <p:cNvSpPr>
              <a:spLocks noChangeShapeType="1"/>
            </p:cNvSpPr>
            <p:nvPr/>
          </p:nvSpPr>
          <p:spPr bwMode="auto">
            <a:xfrm flipH="1" flipV="1">
              <a:off x="4149725" y="3467100"/>
              <a:ext cx="0" cy="1460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4" name="Text Box 8"/>
            <p:cNvSpPr txBox="1">
              <a:spLocks noChangeArrowheads="1"/>
            </p:cNvSpPr>
            <p:nvPr/>
          </p:nvSpPr>
          <p:spPr bwMode="auto">
            <a:xfrm>
              <a:off x="6208713" y="4662485"/>
              <a:ext cx="4079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32785" name="Text Box 9"/>
            <p:cNvSpPr txBox="1">
              <a:spLocks noChangeArrowheads="1"/>
            </p:cNvSpPr>
            <p:nvPr/>
          </p:nvSpPr>
          <p:spPr bwMode="auto">
            <a:xfrm>
              <a:off x="2898324" y="5732241"/>
              <a:ext cx="4079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sp>
          <p:nvSpPr>
            <p:cNvPr id="32786" name="Line 10"/>
            <p:cNvSpPr>
              <a:spLocks noChangeShapeType="1"/>
            </p:cNvSpPr>
            <p:nvPr/>
          </p:nvSpPr>
          <p:spPr bwMode="auto">
            <a:xfrm flipH="1">
              <a:off x="3203575" y="4913312"/>
              <a:ext cx="946150" cy="976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7" name="Text Box 11"/>
            <p:cNvSpPr txBox="1">
              <a:spLocks noChangeArrowheads="1"/>
            </p:cNvSpPr>
            <p:nvPr/>
          </p:nvSpPr>
          <p:spPr bwMode="auto">
            <a:xfrm>
              <a:off x="4036778" y="2991522"/>
              <a:ext cx="4079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32788" name="Line 12"/>
            <p:cNvSpPr>
              <a:spLocks noChangeShapeType="1"/>
            </p:cNvSpPr>
            <p:nvPr/>
          </p:nvSpPr>
          <p:spPr bwMode="auto">
            <a:xfrm rot="1879721" flipV="1">
              <a:off x="4178300" y="4851399"/>
              <a:ext cx="866775" cy="31273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89" name="Line 13"/>
            <p:cNvSpPr>
              <a:spLocks noChangeShapeType="1"/>
            </p:cNvSpPr>
            <p:nvPr/>
          </p:nvSpPr>
          <p:spPr bwMode="auto">
            <a:xfrm rot="1879721" flipV="1">
              <a:off x="4699000" y="3121025"/>
              <a:ext cx="582613" cy="20669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0" name="Line 14"/>
            <p:cNvSpPr>
              <a:spLocks noChangeShapeType="1"/>
            </p:cNvSpPr>
            <p:nvPr/>
          </p:nvSpPr>
          <p:spPr bwMode="auto">
            <a:xfrm flipV="1">
              <a:off x="5062538" y="3962400"/>
              <a:ext cx="1250950" cy="1173163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1" name="Line 15"/>
            <p:cNvSpPr>
              <a:spLocks noChangeShapeType="1"/>
            </p:cNvSpPr>
            <p:nvPr/>
          </p:nvSpPr>
          <p:spPr bwMode="auto">
            <a:xfrm rot="1879721" flipH="1" flipV="1">
              <a:off x="5029200" y="4841874"/>
              <a:ext cx="109538" cy="4127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2773" name="Object 1025"/>
            <p:cNvGraphicFramePr>
              <a:graphicFrameLocks noChangeAspect="1"/>
            </p:cNvGraphicFramePr>
            <p:nvPr/>
          </p:nvGraphicFramePr>
          <p:xfrm>
            <a:off x="6175375" y="4214813"/>
            <a:ext cx="841375" cy="508000"/>
          </p:xfrm>
          <a:graphic>
            <a:graphicData uri="http://schemas.openxmlformats.org/presentationml/2006/ole">
              <p:oleObj spid="_x0000_s32773" name="Equation" r:id="rId5" imgW="419040" imgH="253800" progId="Equation.DSMT4">
                <p:embed/>
              </p:oleObj>
            </a:graphicData>
          </a:graphic>
        </p:graphicFrame>
        <p:graphicFrame>
          <p:nvGraphicFramePr>
            <p:cNvPr id="32774" name="Object 1026"/>
            <p:cNvGraphicFramePr>
              <a:graphicFrameLocks noChangeAspect="1"/>
            </p:cNvGraphicFramePr>
            <p:nvPr/>
          </p:nvGraphicFramePr>
          <p:xfrm>
            <a:off x="4344988" y="5092928"/>
            <a:ext cx="377825" cy="463550"/>
          </p:xfrm>
          <a:graphic>
            <a:graphicData uri="http://schemas.openxmlformats.org/presentationml/2006/ole">
              <p:oleObj spid="_x0000_s32774" name="Equation" r:id="rId6" imgW="164880" imgH="203040" progId="Equation.DSMT4">
                <p:embed/>
              </p:oleObj>
            </a:graphicData>
          </a:graphic>
        </p:graphicFrame>
        <p:graphicFrame>
          <p:nvGraphicFramePr>
            <p:cNvPr id="32775" name="Object 1027"/>
            <p:cNvGraphicFramePr>
              <a:graphicFrameLocks noChangeAspect="1"/>
            </p:cNvGraphicFramePr>
            <p:nvPr/>
          </p:nvGraphicFramePr>
          <p:xfrm>
            <a:off x="4737635" y="3620731"/>
            <a:ext cx="261938" cy="290513"/>
          </p:xfrm>
          <a:graphic>
            <a:graphicData uri="http://schemas.openxmlformats.org/presentationml/2006/ole">
              <p:oleObj spid="_x0000_s32775" name="Equation" r:id="rId7" imgW="114120" imgH="126720" progId="Equation.DSMT4">
                <p:embed/>
              </p:oleObj>
            </a:graphicData>
          </a:graphic>
        </p:graphicFrame>
        <p:sp>
          <p:nvSpPr>
            <p:cNvPr id="32793" name="Oval 20"/>
            <p:cNvSpPr>
              <a:spLocks noChangeArrowheads="1"/>
            </p:cNvSpPr>
            <p:nvPr/>
          </p:nvSpPr>
          <p:spPr bwMode="auto">
            <a:xfrm>
              <a:off x="6419850" y="3286125"/>
              <a:ext cx="98425" cy="10318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4" name="Line 21"/>
            <p:cNvSpPr>
              <a:spLocks noChangeShapeType="1"/>
            </p:cNvSpPr>
            <p:nvPr/>
          </p:nvSpPr>
          <p:spPr bwMode="auto">
            <a:xfrm flipH="1" flipV="1">
              <a:off x="4582885" y="4517571"/>
              <a:ext cx="490765" cy="57354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795" name="AutoShape 28"/>
            <p:cNvSpPr>
              <a:spLocks/>
            </p:cNvSpPr>
            <p:nvPr/>
          </p:nvSpPr>
          <p:spPr bwMode="auto">
            <a:xfrm rot="8364697">
              <a:off x="6081713" y="3092450"/>
              <a:ext cx="247650" cy="885825"/>
            </a:xfrm>
            <a:prstGeom prst="leftBrace">
              <a:avLst>
                <a:gd name="adj1" fmla="val 29808"/>
                <a:gd name="adj2" fmla="val 50000"/>
              </a:avLst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771" name="Object 26"/>
            <p:cNvGraphicFramePr>
              <a:graphicFrameLocks noChangeAspect="1"/>
            </p:cNvGraphicFramePr>
            <p:nvPr/>
          </p:nvGraphicFramePr>
          <p:xfrm>
            <a:off x="6489702" y="2785206"/>
            <a:ext cx="226786" cy="426082"/>
          </p:xfrm>
          <a:graphic>
            <a:graphicData uri="http://schemas.openxmlformats.org/presentationml/2006/ole">
              <p:oleObj spid="_x0000_s32771" name="Equation" r:id="rId8" imgW="114120" imgH="215640" progId="Equation.DSMT4">
                <p:embed/>
              </p:oleObj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 bwMode="auto">
            <a:xfrm>
              <a:off x="4506686" y="4985657"/>
              <a:ext cx="206828" cy="544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4332515" y="4626428"/>
              <a:ext cx="141514" cy="1415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32776" name="Object 1024"/>
            <p:cNvGraphicFramePr>
              <a:graphicFrameLocks noChangeAspect="1"/>
            </p:cNvGraphicFramePr>
            <p:nvPr/>
          </p:nvGraphicFramePr>
          <p:xfrm>
            <a:off x="4192815" y="4310582"/>
            <a:ext cx="237671" cy="450103"/>
          </p:xfrm>
          <a:graphic>
            <a:graphicData uri="http://schemas.openxmlformats.org/presentationml/2006/ole">
              <p:oleObj spid="_x0000_s32776" name="Equation" r:id="rId9" imgW="114120" imgH="215640" progId="Equation.DSMT4">
                <p:embed/>
              </p:oleObj>
            </a:graphicData>
          </a:graphic>
        </p:graphicFrame>
        <p:sp>
          <p:nvSpPr>
            <p:cNvPr id="32792" name="Oval 16"/>
            <p:cNvSpPr>
              <a:spLocks noChangeArrowheads="1"/>
            </p:cNvSpPr>
            <p:nvPr/>
          </p:nvSpPr>
          <p:spPr bwMode="auto">
            <a:xfrm>
              <a:off x="5011738" y="5041899"/>
              <a:ext cx="114300" cy="1143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3808840" y="6003002"/>
          <a:ext cx="4754562" cy="446087"/>
        </p:xfrm>
        <a:graphic>
          <a:graphicData uri="http://schemas.openxmlformats.org/presentationml/2006/ole">
            <p:oleObj spid="_x0000_s32777" name="Equation" r:id="rId10" imgW="27176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696243" y="946703"/>
            <a:ext cx="42322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Using this approximation, we have: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3794" name="Object 1024"/>
          <p:cNvGraphicFramePr>
            <a:graphicFrameLocks noChangeAspect="1"/>
          </p:cNvGraphicFramePr>
          <p:nvPr/>
        </p:nvGraphicFramePr>
        <p:xfrm>
          <a:off x="3546691" y="2976308"/>
          <a:ext cx="1679801" cy="907317"/>
        </p:xfrm>
        <a:graphic>
          <a:graphicData uri="http://schemas.openxmlformats.org/presentationml/2006/ole">
            <p:oleObj spid="_x0000_s33794" name="Equation" r:id="rId4" imgW="774360" imgH="419040" progId="Equation.DSMT4">
              <p:embed/>
            </p:oleObj>
          </a:graphicData>
        </a:graphic>
      </p:graphicFrame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221392" y="2818223"/>
            <a:ext cx="9969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Define:</a:t>
            </a:r>
          </a:p>
        </p:txBody>
      </p:sp>
      <p:graphicFrame>
        <p:nvGraphicFramePr>
          <p:cNvPr id="33795" name="Object 1025"/>
          <p:cNvGraphicFramePr>
            <a:graphicFrameLocks noChangeAspect="1"/>
          </p:cNvGraphicFramePr>
          <p:nvPr/>
        </p:nvGraphicFramePr>
        <p:xfrm>
          <a:off x="2201863" y="5761038"/>
          <a:ext cx="3827462" cy="900112"/>
        </p:xfrm>
        <a:graphic>
          <a:graphicData uri="http://schemas.openxmlformats.org/presentationml/2006/ole">
            <p:oleObj spid="_x0000_s33795" name="Equation" r:id="rId5" imgW="1625400" imgH="380880" progId="Equation.DSMT4">
              <p:embed/>
            </p:oleObj>
          </a:graphicData>
        </a:graphic>
      </p:graphicFrame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2190750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 Field (cont.)</a:t>
            </a:r>
          </a:p>
        </p:txBody>
      </p:sp>
      <p:graphicFrame>
        <p:nvGraphicFramePr>
          <p:cNvPr id="33796" name="Object 1026"/>
          <p:cNvGraphicFramePr>
            <a:graphicFrameLocks noChangeAspect="1"/>
          </p:cNvGraphicFramePr>
          <p:nvPr/>
        </p:nvGraphicFramePr>
        <p:xfrm>
          <a:off x="997116" y="1491658"/>
          <a:ext cx="7572375" cy="960437"/>
        </p:xfrm>
        <a:graphic>
          <a:graphicData uri="http://schemas.openxmlformats.org/presentationml/2006/ole">
            <p:oleObj spid="_x0000_s33796" name="Equation" r:id="rId6" imgW="3809880" imgH="482400" progId="Equation.DSMT4">
              <p:embed/>
            </p:oleObj>
          </a:graphicData>
        </a:graphic>
      </p:graphicFrame>
      <p:graphicFrame>
        <p:nvGraphicFramePr>
          <p:cNvPr id="33797" name="Object 8"/>
          <p:cNvGraphicFramePr>
            <a:graphicFrameLocks noChangeAspect="1"/>
          </p:cNvGraphicFramePr>
          <p:nvPr/>
        </p:nvGraphicFramePr>
        <p:xfrm>
          <a:off x="1651672" y="4093254"/>
          <a:ext cx="5821032" cy="445037"/>
        </p:xfrm>
        <a:graphic>
          <a:graphicData uri="http://schemas.openxmlformats.org/presentationml/2006/ole">
            <p:oleObj spid="_x0000_s33797" name="Equation" r:id="rId7" imgW="3327120" imgH="2538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0019" y="4876812"/>
            <a:ext cx="8366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+mj-lt"/>
              </a:rPr>
              <a:t>(This is the </a:t>
            </a:r>
            <a:r>
              <a:rPr lang="en-US" i="1" u="sng" dirty="0">
                <a:solidFill>
                  <a:schemeClr val="bg2"/>
                </a:solidFill>
                <a:latin typeface="+mn-lt"/>
              </a:rPr>
              <a:t>k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 vector for a plane wave propagating towards the observation point.)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17329" y="5407430"/>
            <a:ext cx="61266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and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5269377" y="959911"/>
          <a:ext cx="1896835" cy="462710"/>
        </p:xfrm>
        <a:graphic>
          <a:graphicData uri="http://schemas.openxmlformats.org/presentationml/2006/ole">
            <p:oleObj spid="_x0000_s33799" name="Equation" r:id="rId8" imgW="10411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2494625" y="1174941"/>
            <a:ext cx="4059237" cy="1186121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1164770" y="2939137"/>
            <a:ext cx="7434943" cy="3135086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5"/>
          <p:cNvSpPr txBox="1">
            <a:spLocks noChangeArrowheads="1"/>
          </p:cNvSpPr>
          <p:nvPr/>
        </p:nvSpPr>
        <p:spPr bwMode="auto">
          <a:xfrm>
            <a:off x="710293" y="832123"/>
            <a:ext cx="1638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we have</a:t>
            </a:r>
          </a:p>
        </p:txBody>
      </p:sp>
      <p:graphicFrame>
        <p:nvGraphicFramePr>
          <p:cNvPr id="34818" name="Object 1024"/>
          <p:cNvGraphicFramePr>
            <a:graphicFrameLocks noChangeAspect="1"/>
          </p:cNvGraphicFramePr>
          <p:nvPr/>
        </p:nvGraphicFramePr>
        <p:xfrm>
          <a:off x="3617460" y="3058884"/>
          <a:ext cx="1861380" cy="1005897"/>
        </p:xfrm>
        <a:graphic>
          <a:graphicData uri="http://schemas.openxmlformats.org/presentationml/2006/ole">
            <p:oleObj spid="_x0000_s34818" name="Equation" r:id="rId4" imgW="774360" imgH="419040" progId="Equation.DSMT4">
              <p:embed/>
            </p:oleObj>
          </a:graphicData>
        </a:graphic>
      </p:graphicFrame>
      <p:sp>
        <p:nvSpPr>
          <p:cNvPr id="34827" name="Text Box 7"/>
          <p:cNvSpPr txBox="1">
            <a:spLocks noChangeArrowheads="1"/>
          </p:cNvSpPr>
          <p:nvPr/>
        </p:nvSpPr>
        <p:spPr bwMode="auto">
          <a:xfrm>
            <a:off x="1300615" y="2418489"/>
            <a:ext cx="87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where</a:t>
            </a:r>
          </a:p>
        </p:txBody>
      </p:sp>
      <p:graphicFrame>
        <p:nvGraphicFramePr>
          <p:cNvPr id="34819" name="Object 1025"/>
          <p:cNvGraphicFramePr>
            <a:graphicFrameLocks noChangeAspect="1"/>
          </p:cNvGraphicFramePr>
          <p:nvPr/>
        </p:nvGraphicFramePr>
        <p:xfrm>
          <a:off x="2749696" y="4262066"/>
          <a:ext cx="3932154" cy="921968"/>
        </p:xfrm>
        <a:graphic>
          <a:graphicData uri="http://schemas.openxmlformats.org/presentationml/2006/ole">
            <p:oleObj spid="_x0000_s34819" name="Equation" r:id="rId5" imgW="1625400" imgH="380880" progId="Equation.DSMT4">
              <p:embed/>
            </p:oleObj>
          </a:graphicData>
        </a:graphic>
      </p:graphicFrame>
      <p:sp>
        <p:nvSpPr>
          <p:cNvPr id="746505" name="Text Box 9"/>
          <p:cNvSpPr txBox="1">
            <a:spLocks noChangeArrowheads="1"/>
          </p:cNvSpPr>
          <p:nvPr/>
        </p:nvSpPr>
        <p:spPr bwMode="auto">
          <a:xfrm>
            <a:off x="2178874" y="0"/>
            <a:ext cx="4979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 Field (cont.)</a:t>
            </a:r>
          </a:p>
        </p:txBody>
      </p:sp>
      <p:graphicFrame>
        <p:nvGraphicFramePr>
          <p:cNvPr id="34820" name="Object 1026"/>
          <p:cNvGraphicFramePr>
            <a:graphicFrameLocks noChangeAspect="1"/>
          </p:cNvGraphicFramePr>
          <p:nvPr/>
        </p:nvGraphicFramePr>
        <p:xfrm>
          <a:off x="2498993" y="1261319"/>
          <a:ext cx="3979862" cy="1058862"/>
        </p:xfrm>
        <a:graphic>
          <a:graphicData uri="http://schemas.openxmlformats.org/presentationml/2006/ole">
            <p:oleObj spid="_x0000_s34820" name="Equation" r:id="rId6" imgW="1625400" imgH="431640" progId="Equation.DSMT4">
              <p:embed/>
            </p:oleObj>
          </a:graphicData>
        </a:graphic>
      </p:graphicFrame>
      <p:graphicFrame>
        <p:nvGraphicFramePr>
          <p:cNvPr id="34821" name="Object 1027"/>
          <p:cNvGraphicFramePr>
            <a:graphicFrameLocks noChangeAspect="1"/>
          </p:cNvGraphicFramePr>
          <p:nvPr/>
        </p:nvGraphicFramePr>
        <p:xfrm>
          <a:off x="1555750" y="5424368"/>
          <a:ext cx="6794500" cy="523875"/>
        </p:xfrm>
        <a:graphic>
          <a:graphicData uri="http://schemas.openxmlformats.org/presentationml/2006/ole">
            <p:oleObj spid="_x0000_s34821" name="Equation" r:id="rId7" imgW="3301920" imgH="253800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024"/>
          <p:cNvGraphicFramePr>
            <a:graphicFrameLocks noChangeAspect="1"/>
          </p:cNvGraphicFramePr>
          <p:nvPr/>
        </p:nvGraphicFramePr>
        <p:xfrm>
          <a:off x="2095500" y="983343"/>
          <a:ext cx="3756025" cy="881063"/>
        </p:xfrm>
        <a:graphic>
          <a:graphicData uri="http://schemas.openxmlformats.org/presentationml/2006/ole">
            <p:oleObj spid="_x0000_s35842" name="Equation" r:id="rId4" imgW="1625400" imgH="380880" progId="Equation.DSMT4">
              <p:embed/>
            </p:oleObj>
          </a:graphicData>
        </a:graphic>
      </p:graphicFrame>
      <p:sp>
        <p:nvSpPr>
          <p:cNvPr id="774154" name="Text Box 1034"/>
          <p:cNvSpPr txBox="1">
            <a:spLocks noChangeArrowheads="1"/>
          </p:cNvSpPr>
          <p:nvPr/>
        </p:nvSpPr>
        <p:spPr bwMode="auto">
          <a:xfrm>
            <a:off x="525380" y="0"/>
            <a:ext cx="8359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Fourier Transform Interpretation</a:t>
            </a:r>
          </a:p>
        </p:txBody>
      </p:sp>
      <p:sp>
        <p:nvSpPr>
          <p:cNvPr id="35847" name="Text Box 1037"/>
          <p:cNvSpPr txBox="1">
            <a:spLocks noChangeArrowheads="1"/>
          </p:cNvSpPr>
          <p:nvPr/>
        </p:nvSpPr>
        <p:spPr bwMode="auto">
          <a:xfrm>
            <a:off x="1500867" y="4189186"/>
            <a:ext cx="763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Then</a:t>
            </a:r>
          </a:p>
        </p:txBody>
      </p:sp>
      <p:graphicFrame>
        <p:nvGraphicFramePr>
          <p:cNvPr id="35843" name="Object 1025"/>
          <p:cNvGraphicFramePr>
            <a:graphicFrameLocks noChangeAspect="1"/>
          </p:cNvGraphicFramePr>
          <p:nvPr/>
        </p:nvGraphicFramePr>
        <p:xfrm>
          <a:off x="3372057" y="2600695"/>
          <a:ext cx="2084381" cy="1398443"/>
        </p:xfrm>
        <a:graphic>
          <a:graphicData uri="http://schemas.openxmlformats.org/presentationml/2006/ole">
            <p:oleObj spid="_x0000_s35843" name="Equation" r:id="rId5" imgW="1041120" imgH="698400" progId="Equation.DSMT4">
              <p:embed/>
            </p:oleObj>
          </a:graphicData>
        </a:graphic>
      </p:graphicFrame>
      <p:sp>
        <p:nvSpPr>
          <p:cNvPr id="35848" name="Text Box 1040"/>
          <p:cNvSpPr txBox="1">
            <a:spLocks noChangeArrowheads="1"/>
          </p:cNvSpPr>
          <p:nvPr/>
        </p:nvSpPr>
        <p:spPr bwMode="auto">
          <a:xfrm>
            <a:off x="2180771" y="2170113"/>
            <a:ext cx="10112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Denote</a:t>
            </a:r>
          </a:p>
        </p:txBody>
      </p:sp>
      <p:graphicFrame>
        <p:nvGraphicFramePr>
          <p:cNvPr id="35844" name="Object 1026"/>
          <p:cNvGraphicFramePr>
            <a:graphicFrameLocks noChangeAspect="1"/>
          </p:cNvGraphicFramePr>
          <p:nvPr/>
        </p:nvGraphicFramePr>
        <p:xfrm>
          <a:off x="2303689" y="4712203"/>
          <a:ext cx="5672570" cy="960615"/>
        </p:xfrm>
        <a:graphic>
          <a:graphicData uri="http://schemas.openxmlformats.org/presentationml/2006/ole">
            <p:oleObj spid="_x0000_s35844" name="Equation" r:id="rId6" imgW="2476440" imgH="419040" progId="Equation.DSMT4">
              <p:embed/>
            </p:oleObj>
          </a:graphicData>
        </a:graphic>
      </p:graphicFrame>
      <p:sp>
        <p:nvSpPr>
          <p:cNvPr id="35849" name="Text Box 1042"/>
          <p:cNvSpPr txBox="1">
            <a:spLocks noChangeArrowheads="1"/>
          </p:cNvSpPr>
          <p:nvPr/>
        </p:nvSpPr>
        <p:spPr bwMode="auto">
          <a:xfrm>
            <a:off x="1185972" y="5980280"/>
            <a:ext cx="7452681" cy="40011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Arial" charset="0"/>
              </a:rPr>
              <a:t>The 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vector array 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factor is the 3D Fourier transform of the current.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7772" y="108857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“vector array factor”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763578" y="1098550"/>
            <a:ext cx="2852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Maxwell’s Equations: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96913" y="4395788"/>
            <a:ext cx="13382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(3):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1174740" y="1714500"/>
          <a:ext cx="4071938" cy="2265363"/>
        </p:xfrm>
        <a:graphic>
          <a:graphicData uri="http://schemas.openxmlformats.org/presentationml/2006/ole">
            <p:oleObj spid="_x0000_s3074" name="Equation" r:id="rId4" imgW="1688760" imgH="939600" progId="Equation.DSMT4">
              <p:embed/>
            </p:oleObj>
          </a:graphicData>
        </a:graphic>
      </p:graphicFrame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1567526" y="5037399"/>
          <a:ext cx="2012950" cy="1006475"/>
        </p:xfrm>
        <a:graphic>
          <a:graphicData uri="http://schemas.openxmlformats.org/presentationml/2006/ole">
            <p:oleObj spid="_x0000_s3075" name="Equation" r:id="rId5" imgW="838080" imgH="419040" progId="Equation.DSMT4">
              <p:embed/>
            </p:oleObj>
          </a:graphicData>
        </a:graphic>
      </p:graphicFrame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3804313" y="5216787"/>
            <a:ext cx="6000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2"/>
                </a:solidFill>
              </a:rPr>
              <a:t>(5)</a:t>
            </a: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6317117" y="2179865"/>
            <a:ext cx="2201862" cy="5847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" charset="0"/>
              </a:rPr>
              <a:t>Note: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i="1" dirty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</a:t>
            </a:r>
            <a:r>
              <a:rPr lang="en-US" sz="1600" i="1" baseline="-25000" dirty="0">
                <a:solidFill>
                  <a:schemeClr val="bg2"/>
                </a:solidFill>
                <a:sym typeface="Symbol" pitchFamily="18" charset="2"/>
              </a:rPr>
              <a:t>c</a:t>
            </a:r>
            <a:r>
              <a:rPr lang="en-US" sz="1600" dirty="0">
                <a:solidFill>
                  <a:schemeClr val="bg2"/>
                </a:solidFill>
                <a:latin typeface="Arial" charset="0"/>
                <a:sym typeface="Symbol" pitchFamily="18" charset="2"/>
              </a:rPr>
              <a:t> accounts for conductivity.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16818" name="Text Box 18"/>
          <p:cNvSpPr txBox="1">
            <a:spLocks noChangeArrowheads="1"/>
          </p:cNvSpPr>
          <p:nvPr/>
        </p:nvSpPr>
        <p:spPr bwMode="auto">
          <a:xfrm>
            <a:off x="2182586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Object 3077"/>
          <p:cNvGraphicFramePr>
            <a:graphicFrameLocks noChangeAspect="1"/>
          </p:cNvGraphicFramePr>
          <p:nvPr/>
        </p:nvGraphicFramePr>
        <p:xfrm>
          <a:off x="6003699" y="3014210"/>
          <a:ext cx="2716526" cy="447448"/>
        </p:xfrm>
        <a:graphic>
          <a:graphicData uri="http://schemas.openxmlformats.org/presentationml/2006/ole">
            <p:oleObj spid="_x0000_s3077" name="Equation" r:id="rId6" imgW="1384200" imgH="228600" progId="Equation.DSMT4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431970" y="4336371"/>
            <a:ext cx="3004459" cy="2031765"/>
            <a:chOff x="5192484" y="4118657"/>
            <a:chExt cx="3004459" cy="2031765"/>
          </a:xfrm>
        </p:grpSpPr>
        <p:sp>
          <p:nvSpPr>
            <p:cNvPr id="3082" name="Text Box 19"/>
            <p:cNvSpPr txBox="1">
              <a:spLocks noChangeArrowheads="1"/>
            </p:cNvSpPr>
            <p:nvPr/>
          </p:nvSpPr>
          <p:spPr bwMode="auto">
            <a:xfrm>
              <a:off x="6286047" y="4118657"/>
              <a:ext cx="840295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  <a:latin typeface="Arial" charset="0"/>
                </a:rPr>
                <a:t>Note:</a:t>
              </a:r>
              <a:endParaRPr lang="en-US" sz="2000" b="1" dirty="0">
                <a:solidFill>
                  <a:srgbClr val="0000FF"/>
                </a:solidFill>
                <a:latin typeface="Arial" charset="0"/>
              </a:endParaRPr>
            </a:p>
          </p:txBody>
        </p:sp>
        <p:graphicFrame>
          <p:nvGraphicFramePr>
            <p:cNvPr id="3076" name="Object 1026"/>
            <p:cNvGraphicFramePr>
              <a:graphicFrameLocks noChangeAspect="1"/>
            </p:cNvGraphicFramePr>
            <p:nvPr/>
          </p:nvGraphicFramePr>
          <p:xfrm>
            <a:off x="5994627" y="4850838"/>
            <a:ext cx="1462087" cy="452320"/>
          </p:xfrm>
          <a:graphic>
            <a:graphicData uri="http://schemas.openxmlformats.org/presentationml/2006/ole">
              <p:oleObj spid="_x0000_s3076" name="Equation" r:id="rId7" imgW="698400" imgH="215640" progId="Equation.DSMT4">
                <p:embed/>
              </p:oleObj>
            </a:graphicData>
          </a:graphic>
        </p:graphicFrame>
        <p:graphicFrame>
          <p:nvGraphicFramePr>
            <p:cNvPr id="3" name="Object 1025"/>
            <p:cNvGraphicFramePr>
              <a:graphicFrameLocks noChangeAspect="1"/>
            </p:cNvGraphicFramePr>
            <p:nvPr/>
          </p:nvGraphicFramePr>
          <p:xfrm>
            <a:off x="6089877" y="5668736"/>
            <a:ext cx="1322387" cy="441325"/>
          </p:xfrm>
          <a:graphic>
            <a:graphicData uri="http://schemas.openxmlformats.org/presentationml/2006/ole">
              <p:oleObj spid="_x0000_s3078" name="Equation" r:id="rId8" imgW="647640" imgH="215640" progId="Equation.DSMT4">
                <p:embed/>
              </p:oleObj>
            </a:graphicData>
          </a:graphic>
        </p:graphicFrame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5306335" y="5311998"/>
              <a:ext cx="2045753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charset="0"/>
                </a:rPr>
                <a:t>Most references use</a:t>
              </a:r>
              <a:endParaRPr lang="en-US" sz="1600" dirty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192484" y="4125678"/>
              <a:ext cx="3004459" cy="2024744"/>
            </a:xfrm>
            <a:prstGeom prst="rect">
              <a:avLst/>
            </a:pr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5295447" y="4532314"/>
              <a:ext cx="2544286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  <a:latin typeface="Arial" charset="0"/>
                </a:rPr>
                <a:t>The </a:t>
              </a:r>
              <a:r>
                <a:rPr lang="en-US" sz="1600" dirty="0">
                  <a:solidFill>
                    <a:srgbClr val="0000FF"/>
                  </a:solidFill>
                  <a:latin typeface="Arial" charset="0"/>
                </a:rPr>
                <a:t>Harrington book uses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ext Box 2"/>
          <p:cNvSpPr txBox="1">
            <a:spLocks noChangeArrowheads="1"/>
          </p:cNvSpPr>
          <p:nvPr/>
        </p:nvSpPr>
        <p:spPr bwMode="auto">
          <a:xfrm>
            <a:off x="2235881" y="0"/>
            <a:ext cx="48609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Magnetic Field</a:t>
            </a:r>
          </a:p>
        </p:txBody>
      </p:sp>
      <p:graphicFrame>
        <p:nvGraphicFramePr>
          <p:cNvPr id="36866" name="Object 1024"/>
          <p:cNvGraphicFramePr>
            <a:graphicFrameLocks noChangeAspect="1"/>
          </p:cNvGraphicFramePr>
          <p:nvPr/>
        </p:nvGraphicFramePr>
        <p:xfrm>
          <a:off x="3327172" y="1521961"/>
          <a:ext cx="1709737" cy="882650"/>
        </p:xfrm>
        <a:graphic>
          <a:graphicData uri="http://schemas.openxmlformats.org/presentationml/2006/ole">
            <p:oleObj spid="_x0000_s36866" name="Equation" r:id="rId4" imgW="812520" imgH="419040" progId="Equation.DSMT4">
              <p:embed/>
            </p:oleObj>
          </a:graphicData>
        </a:graphic>
      </p:graphicFrame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704397" y="947284"/>
            <a:ext cx="79835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We next calculate the fields far away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from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source, starting with the magnetic field.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6940" y="2634569"/>
            <a:ext cx="79835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In the far field the spherical wave acts as a plane wave, and hence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Object 1024"/>
          <p:cNvGraphicFramePr>
            <a:graphicFrameLocks noChangeAspect="1"/>
          </p:cNvGraphicFramePr>
          <p:nvPr/>
        </p:nvGraphicFramePr>
        <p:xfrm>
          <a:off x="3045278" y="3195637"/>
          <a:ext cx="2165350" cy="428625"/>
        </p:xfrm>
        <a:graphic>
          <a:graphicData uri="http://schemas.openxmlformats.org/presentationml/2006/ole">
            <p:oleObj spid="_x0000_s36868" name="Equation" r:id="rId5" imgW="1028520" imgH="203040" progId="Equation.DSMT4">
              <p:embed/>
            </p:oleObj>
          </a:graphicData>
        </a:graphic>
      </p:graphicFrame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2851606" y="4057879"/>
          <a:ext cx="2725738" cy="882650"/>
        </p:xfrm>
        <a:graphic>
          <a:graphicData uri="http://schemas.openxmlformats.org/presentationml/2006/ole">
            <p:oleObj spid="_x0000_s36869" name="Equation" r:id="rId6" imgW="1295280" imgH="419040" progId="Equation.DSMT4">
              <p:embed/>
            </p:oleObj>
          </a:graphicData>
        </a:graphic>
      </p:graphicFrame>
      <p:graphicFrame>
        <p:nvGraphicFramePr>
          <p:cNvPr id="36870" name="Object 1026"/>
          <p:cNvGraphicFramePr>
            <a:graphicFrameLocks noChangeAspect="1"/>
          </p:cNvGraphicFramePr>
          <p:nvPr/>
        </p:nvGraphicFramePr>
        <p:xfrm>
          <a:off x="611642" y="5542189"/>
          <a:ext cx="2784475" cy="838200"/>
        </p:xfrm>
        <a:graphic>
          <a:graphicData uri="http://schemas.openxmlformats.org/presentationml/2006/ole">
            <p:oleObj spid="_x0000_s36870" name="Equation" r:id="rId7" imgW="1434960" imgH="431640" progId="Equation.DSMT4">
              <p:embed/>
            </p:oleObj>
          </a:graphicData>
        </a:graphic>
      </p:graphicFrame>
      <p:graphicFrame>
        <p:nvGraphicFramePr>
          <p:cNvPr id="36871" name="Object 1024"/>
          <p:cNvGraphicFramePr>
            <a:graphicFrameLocks noChangeAspect="1"/>
          </p:cNvGraphicFramePr>
          <p:nvPr/>
        </p:nvGraphicFramePr>
        <p:xfrm>
          <a:off x="4581071" y="5482999"/>
          <a:ext cx="4141788" cy="909637"/>
        </p:xfrm>
        <a:graphic>
          <a:graphicData uri="http://schemas.openxmlformats.org/presentationml/2006/ole">
            <p:oleObj spid="_x0000_s36871" name="Equation" r:id="rId8" imgW="1968480" imgH="431640" progId="Equation.DSMT4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54025" y="5072971"/>
            <a:ext cx="11352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Recall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53145" y="5094740"/>
            <a:ext cx="113528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Hence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65660" y="3788455"/>
            <a:ext cx="191905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We then have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024"/>
          <p:cNvGraphicFramePr>
            <a:graphicFrameLocks noChangeAspect="1"/>
          </p:cNvGraphicFramePr>
          <p:nvPr/>
        </p:nvGraphicFramePr>
        <p:xfrm>
          <a:off x="2328863" y="1230374"/>
          <a:ext cx="3810680" cy="892113"/>
        </p:xfrm>
        <a:graphic>
          <a:graphicData uri="http://schemas.openxmlformats.org/presentationml/2006/ole">
            <p:oleObj spid="_x0000_s40962" name="Equation" r:id="rId4" imgW="1676160" imgH="393480" progId="Equation.DSMT4">
              <p:embed/>
            </p:oleObj>
          </a:graphicData>
        </a:graphic>
      </p:graphicFrame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17739" y="2390319"/>
            <a:ext cx="4867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far-zone electric field is then given by</a:t>
            </a:r>
          </a:p>
        </p:txBody>
      </p:sp>
      <p:graphicFrame>
        <p:nvGraphicFramePr>
          <p:cNvPr id="40963" name="Object 1025"/>
          <p:cNvGraphicFramePr>
            <a:graphicFrameLocks noChangeAspect="1"/>
          </p:cNvGraphicFramePr>
          <p:nvPr/>
        </p:nvGraphicFramePr>
        <p:xfrm>
          <a:off x="2269218" y="2904719"/>
          <a:ext cx="4392839" cy="3533273"/>
        </p:xfrm>
        <a:graphic>
          <a:graphicData uri="http://schemas.openxmlformats.org/presentationml/2006/ole">
            <p:oleObj spid="_x0000_s40963" name="Equation" r:id="rId5" imgW="2209680" imgH="1777680" progId="Equation.DSMT4">
              <p:embed/>
            </p:oleObj>
          </a:graphicData>
        </a:graphic>
      </p:graphicFrame>
      <p:sp>
        <p:nvSpPr>
          <p:cNvPr id="751621" name="Text Box 5"/>
          <p:cNvSpPr txBox="1">
            <a:spLocks noChangeArrowheads="1"/>
          </p:cNvSpPr>
          <p:nvPr/>
        </p:nvSpPr>
        <p:spPr bwMode="auto">
          <a:xfrm>
            <a:off x="2124528" y="0"/>
            <a:ext cx="46212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Electric Field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820511" y="876527"/>
            <a:ext cx="1649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We start with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1025"/>
          <p:cNvGraphicFramePr>
            <a:graphicFrameLocks noChangeAspect="1"/>
          </p:cNvGraphicFramePr>
          <p:nvPr/>
        </p:nvGraphicFramePr>
        <p:xfrm>
          <a:off x="2225675" y="1549400"/>
          <a:ext cx="4167188" cy="1778000"/>
        </p:xfrm>
        <a:graphic>
          <a:graphicData uri="http://schemas.openxmlformats.org/presentationml/2006/ole">
            <p:oleObj spid="_x0000_s218115" name="Equation" r:id="rId4" imgW="2082600" imgH="888840" progId="Equation.DSMT4">
              <p:embed/>
            </p:oleObj>
          </a:graphicData>
        </a:graphic>
      </p:graphicFrame>
      <p:sp>
        <p:nvSpPr>
          <p:cNvPr id="751621" name="Text Box 5"/>
          <p:cNvSpPr txBox="1">
            <a:spLocks noChangeArrowheads="1"/>
          </p:cNvSpPr>
          <p:nvPr/>
        </p:nvSpPr>
        <p:spPr bwMode="auto">
          <a:xfrm>
            <a:off x="1872344" y="0"/>
            <a:ext cx="561702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Electric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Field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11654" y="952727"/>
            <a:ext cx="70841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We next simplify the expression for the far-zone electric field.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218116" name="Object 1026"/>
          <p:cNvGraphicFramePr>
            <a:graphicFrameLocks noChangeAspect="1"/>
          </p:cNvGraphicFramePr>
          <p:nvPr/>
        </p:nvGraphicFramePr>
        <p:xfrm>
          <a:off x="2147887" y="4214237"/>
          <a:ext cx="3436484" cy="914294"/>
        </p:xfrm>
        <a:graphic>
          <a:graphicData uri="http://schemas.openxmlformats.org/presentationml/2006/ole">
            <p:oleObj spid="_x0000_s218116" name="Equation" r:id="rId5" imgW="1625400" imgH="431640" progId="Equation.DSMT4">
              <p:embed/>
            </p:oleObj>
          </a:graphicData>
        </a:graphic>
      </p:graphicFrame>
      <p:graphicFrame>
        <p:nvGraphicFramePr>
          <p:cNvPr id="218117" name="Object 1025"/>
          <p:cNvGraphicFramePr>
            <a:graphicFrameLocks noChangeAspect="1"/>
          </p:cNvGraphicFramePr>
          <p:nvPr/>
        </p:nvGraphicFramePr>
        <p:xfrm>
          <a:off x="3222397" y="5867398"/>
          <a:ext cx="1697739" cy="555624"/>
        </p:xfrm>
        <a:graphic>
          <a:graphicData uri="http://schemas.openxmlformats.org/presentationml/2006/ole">
            <p:oleObj spid="_x0000_s218117" name="Equation" r:id="rId6" imgW="698400" imgH="228600" progId="Equation.DSMT4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85397" y="3810082"/>
            <a:ext cx="15924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Recall that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65118" y="5421308"/>
            <a:ext cx="10046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Hence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588055" y="1238022"/>
            <a:ext cx="20050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Hence, we have</a:t>
            </a:r>
          </a:p>
        </p:txBody>
      </p:sp>
      <p:graphicFrame>
        <p:nvGraphicFramePr>
          <p:cNvPr id="43011" name="Object 1025"/>
          <p:cNvGraphicFramePr>
            <a:graphicFrameLocks noChangeAspect="1"/>
          </p:cNvGraphicFramePr>
          <p:nvPr/>
        </p:nvGraphicFramePr>
        <p:xfrm>
          <a:off x="2356675" y="1942256"/>
          <a:ext cx="3495675" cy="744537"/>
        </p:xfrm>
        <a:graphic>
          <a:graphicData uri="http://schemas.openxmlformats.org/presentationml/2006/ole">
            <p:oleObj spid="_x0000_s43011" name="Equation" r:id="rId4" imgW="1193760" imgH="253800" progId="Equation.DSMT4">
              <p:embed/>
            </p:oleObj>
          </a:graphicData>
        </a:graphic>
      </p:graphicFrame>
      <p:sp>
        <p:nvSpPr>
          <p:cNvPr id="753671" name="Text Box 7"/>
          <p:cNvSpPr txBox="1">
            <a:spLocks noChangeArrowheads="1"/>
          </p:cNvSpPr>
          <p:nvPr/>
        </p:nvSpPr>
        <p:spPr bwMode="auto">
          <a:xfrm>
            <a:off x="2070100" y="0"/>
            <a:ext cx="50466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Electric Field (cont.)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934811" y="3318563"/>
            <a:ext cx="290034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charset="0"/>
              </a:rPr>
              <a:t>Note: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exact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field is </a:t>
            </a:r>
          </a:p>
        </p:txBody>
      </p:sp>
      <p:graphicFrame>
        <p:nvGraphicFramePr>
          <p:cNvPr id="43013" name="Object 3"/>
          <p:cNvGraphicFramePr>
            <a:graphicFrameLocks noChangeAspect="1"/>
          </p:cNvGraphicFramePr>
          <p:nvPr/>
        </p:nvGraphicFramePr>
        <p:xfrm>
          <a:off x="2782434" y="4058338"/>
          <a:ext cx="2622550" cy="544512"/>
        </p:xfrm>
        <a:graphic>
          <a:graphicData uri="http://schemas.openxmlformats.org/presentationml/2006/ole">
            <p:oleObj spid="_x0000_s43013" name="Equation" r:id="rId5" imgW="1041120" imgH="215640" progId="Equation.DSMT4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9972" y="5268687"/>
            <a:ext cx="717368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</a:rPr>
              <a:t>The </a:t>
            </a:r>
            <a:r>
              <a:rPr lang="en-US" u="sng" dirty="0" smtClean="0">
                <a:solidFill>
                  <a:schemeClr val="bg2"/>
                </a:solidFill>
                <a:latin typeface="+mj-lt"/>
              </a:rPr>
              <a:t>exact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electric field has all three components 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smtClean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,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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)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in general, but in the far field there are </a:t>
            </a:r>
            <a:r>
              <a:rPr lang="en-US" u="sng" dirty="0" smtClean="0">
                <a:solidFill>
                  <a:schemeClr val="bg2"/>
                </a:solidFill>
                <a:latin typeface="+mj-lt"/>
              </a:rPr>
              <a:t>only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(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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,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dirty="0" smtClean="0">
                <a:solidFill>
                  <a:schemeClr val="bg2"/>
                </a:solidFill>
                <a:latin typeface="+mj-lt"/>
                <a:sym typeface="Symbol"/>
              </a:rPr>
              <a:t>) components.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143783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Relation Between </a:t>
            </a:r>
            <a:r>
              <a:rPr lang="en-US" sz="4000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and </a:t>
            </a:r>
            <a:r>
              <a:rPr lang="en-US" sz="4000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endParaRPr lang="en-US" sz="4000" i="1" u="sng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1509012" y="4805692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graphicFrame>
        <p:nvGraphicFramePr>
          <p:cNvPr id="44034" name="Object 1024"/>
          <p:cNvGraphicFramePr>
            <a:graphicFrameLocks noChangeAspect="1"/>
          </p:cNvGraphicFramePr>
          <p:nvPr/>
        </p:nvGraphicFramePr>
        <p:xfrm>
          <a:off x="5163686" y="5382707"/>
          <a:ext cx="2249487" cy="825779"/>
        </p:xfrm>
        <a:graphic>
          <a:graphicData uri="http://schemas.openxmlformats.org/presentationml/2006/ole">
            <p:oleObj spid="_x0000_s44034" name="Equation" r:id="rId4" imgW="1244520" imgH="457200" progId="Equation.DSMT4">
              <p:embed/>
            </p:oleObj>
          </a:graphicData>
        </a:graphic>
      </p:graphicFrame>
      <p:graphicFrame>
        <p:nvGraphicFramePr>
          <p:cNvPr id="44035" name="Object 1025"/>
          <p:cNvGraphicFramePr>
            <a:graphicFrameLocks noChangeAspect="1"/>
          </p:cNvGraphicFramePr>
          <p:nvPr/>
        </p:nvGraphicFramePr>
        <p:xfrm>
          <a:off x="854302" y="1416505"/>
          <a:ext cx="4186237" cy="2530475"/>
        </p:xfrm>
        <a:graphic>
          <a:graphicData uri="http://schemas.openxmlformats.org/presentationml/2006/ole">
            <p:oleObj spid="_x0000_s44035" name="Equation" r:id="rId5" imgW="2145960" imgH="1295280" progId="Equation.DSMT4">
              <p:embed/>
            </p:oleObj>
          </a:graphicData>
        </a:graphic>
      </p:graphicFrame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4231243" y="5539011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or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4036" name="Object 1026"/>
          <p:cNvGraphicFramePr>
            <a:graphicFrameLocks noChangeAspect="1"/>
          </p:cNvGraphicFramePr>
          <p:nvPr/>
        </p:nvGraphicFramePr>
        <p:xfrm>
          <a:off x="1836058" y="5324020"/>
          <a:ext cx="1828800" cy="862013"/>
        </p:xfrm>
        <a:graphic>
          <a:graphicData uri="http://schemas.openxmlformats.org/presentationml/2006/ole">
            <p:oleObj spid="_x0000_s44036" name="Equation" r:id="rId6" imgW="888840" imgH="419040" progId="Equation.DSMT4">
              <p:embed/>
            </p:oleObj>
          </a:graphicData>
        </a:graphic>
      </p:graphicFrame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75381" y="917803"/>
            <a:ext cx="12522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Start with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2" name="Object 1025"/>
          <p:cNvGraphicFramePr>
            <a:graphicFrameLocks noChangeAspect="1"/>
          </p:cNvGraphicFramePr>
          <p:nvPr/>
        </p:nvGraphicFramePr>
        <p:xfrm>
          <a:off x="5911850" y="3717925"/>
          <a:ext cx="2754313" cy="850900"/>
        </p:xfrm>
        <a:graphic>
          <a:graphicData uri="http://schemas.openxmlformats.org/presentationml/2006/ole">
            <p:oleObj spid="_x0000_s44038" name="Equation" r:id="rId7" imgW="1562040" imgH="482400" progId="Equation.DSMT4">
              <p:embed/>
            </p:oleObj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353953" y="3155040"/>
            <a:ext cx="176843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Simplify using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Object 1025"/>
          <p:cNvGraphicFramePr>
            <a:graphicFrameLocks noChangeAspect="1"/>
          </p:cNvGraphicFramePr>
          <p:nvPr/>
        </p:nvGraphicFramePr>
        <p:xfrm>
          <a:off x="4712127" y="942784"/>
          <a:ext cx="3124200" cy="863600"/>
        </p:xfrm>
        <a:graphic>
          <a:graphicData uri="http://schemas.openxmlformats.org/presentationml/2006/ole">
            <p:oleObj spid="_x0000_s44039" name="Equation" r:id="rId8" imgW="1562040" imgH="431640" progId="Equation.DSMT4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H="1">
            <a:off x="2797791" y="1583140"/>
            <a:ext cx="1801505" cy="8052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5543" y="816426"/>
            <a:ext cx="7772400" cy="5584374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5058" name="Object 0"/>
          <p:cNvGraphicFramePr>
            <a:graphicFrameLocks noChangeAspect="1"/>
          </p:cNvGraphicFramePr>
          <p:nvPr/>
        </p:nvGraphicFramePr>
        <p:xfrm>
          <a:off x="2778810" y="1215119"/>
          <a:ext cx="3378200" cy="720725"/>
        </p:xfrm>
        <a:graphic>
          <a:graphicData uri="http://schemas.openxmlformats.org/presentationml/2006/ole">
            <p:oleObj spid="_x0000_s45058" name="Equation" r:id="rId4" imgW="1193760" imgH="253800" progId="Equation.DSMT4">
              <p:embed/>
            </p:oleObj>
          </a:graphicData>
        </a:graphic>
      </p:graphicFrame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1050880" y="0"/>
            <a:ext cx="709683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 of Far Field Recipe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/>
        </p:nvGraphicFramePr>
        <p:xfrm>
          <a:off x="1692911" y="3392239"/>
          <a:ext cx="1735138" cy="938212"/>
        </p:xfrm>
        <a:graphic>
          <a:graphicData uri="http://schemas.openxmlformats.org/presentationml/2006/ole">
            <p:oleObj spid="_x0000_s45059" name="Equation" r:id="rId5" imgW="774360" imgH="419040" progId="Equation.DSMT4">
              <p:embed/>
            </p:oleObj>
          </a:graphicData>
        </a:graphic>
      </p:graphicFrame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3940175" y="3462338"/>
          <a:ext cx="4121150" cy="982662"/>
        </p:xfrm>
        <a:graphic>
          <a:graphicData uri="http://schemas.openxmlformats.org/presentationml/2006/ole">
            <p:oleObj spid="_x0000_s45060" name="Equation" r:id="rId6" imgW="1600200" imgH="380880" progId="Equation.DSMT4">
              <p:embed/>
            </p:oleObj>
          </a:graphicData>
        </a:graphic>
      </p:graphicFrame>
      <p:graphicFrame>
        <p:nvGraphicFramePr>
          <p:cNvPr id="45061" name="Object 1026"/>
          <p:cNvGraphicFramePr>
            <a:graphicFrameLocks noChangeAspect="1"/>
          </p:cNvGraphicFramePr>
          <p:nvPr/>
        </p:nvGraphicFramePr>
        <p:xfrm>
          <a:off x="2274252" y="2184441"/>
          <a:ext cx="4667250" cy="1049338"/>
        </p:xfrm>
        <a:graphic>
          <a:graphicData uri="http://schemas.openxmlformats.org/presentationml/2006/ole">
            <p:oleObj spid="_x0000_s45061" name="Equation" r:id="rId7" imgW="1752480" imgH="393480" progId="Equation.DSMT4">
              <p:embed/>
            </p:oleObj>
          </a:graphicData>
        </a:graphic>
      </p:graphicFrame>
      <p:graphicFrame>
        <p:nvGraphicFramePr>
          <p:cNvPr id="45062" name="Object 13"/>
          <p:cNvGraphicFramePr>
            <a:graphicFrameLocks noChangeAspect="1"/>
          </p:cNvGraphicFramePr>
          <p:nvPr/>
        </p:nvGraphicFramePr>
        <p:xfrm>
          <a:off x="3362759" y="4488543"/>
          <a:ext cx="2203450" cy="1054100"/>
        </p:xfrm>
        <a:graphic>
          <a:graphicData uri="http://schemas.openxmlformats.org/presentationml/2006/ole">
            <p:oleObj spid="_x0000_s45062" name="Equation" r:id="rId8" imgW="876240" imgH="41904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10085" y="1233715"/>
            <a:ext cx="2130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(keep only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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and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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components of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  <a:sym typeface="Symbol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+mj-lt"/>
                <a:sym typeface="Symbol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5063" name="Object 1027"/>
          <p:cNvGraphicFramePr>
            <a:graphicFrameLocks noChangeAspect="1"/>
          </p:cNvGraphicFramePr>
          <p:nvPr/>
        </p:nvGraphicFramePr>
        <p:xfrm>
          <a:off x="991056" y="5782808"/>
          <a:ext cx="7165975" cy="411163"/>
        </p:xfrm>
        <a:graphic>
          <a:graphicData uri="http://schemas.openxmlformats.org/presentationml/2006/ole">
            <p:oleObj spid="_x0000_s45063" name="Equation" r:id="rId9" imgW="44319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3" name="Text Box 5"/>
          <p:cNvSpPr txBox="1">
            <a:spLocks noChangeArrowheads="1"/>
          </p:cNvSpPr>
          <p:nvPr/>
        </p:nvSpPr>
        <p:spPr bwMode="auto">
          <a:xfrm>
            <a:off x="1050880" y="0"/>
            <a:ext cx="7096836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Summary of Far Field Recipe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2117986" y="2020720"/>
          <a:ext cx="4710112" cy="3046413"/>
        </p:xfrm>
        <a:graphic>
          <a:graphicData uri="http://schemas.openxmlformats.org/presentationml/2006/ole">
            <p:oleObj spid="_x0000_s373764" name="Equation" r:id="rId4" imgW="1828800" imgH="1180800" progId="Equation.DSMT4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71670" y="1160060"/>
            <a:ext cx="526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specialize to any dimensionality, we have: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Text Box 2"/>
          <p:cNvSpPr txBox="1">
            <a:spLocks noChangeArrowheads="1"/>
          </p:cNvSpPr>
          <p:nvPr/>
        </p:nvSpPr>
        <p:spPr bwMode="auto">
          <a:xfrm>
            <a:off x="1853521" y="0"/>
            <a:ext cx="5376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Poynting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Vector</a:t>
            </a:r>
            <a:endParaRPr lang="en-US" sz="400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46082" name="Object 1024"/>
          <p:cNvGraphicFramePr>
            <a:graphicFrameLocks noChangeAspect="1"/>
          </p:cNvGraphicFramePr>
          <p:nvPr/>
        </p:nvGraphicFramePr>
        <p:xfrm>
          <a:off x="2293938" y="1231900"/>
          <a:ext cx="4476750" cy="4532313"/>
        </p:xfrm>
        <a:graphic>
          <a:graphicData uri="http://schemas.openxmlformats.org/presentationml/2006/ole">
            <p:oleObj spid="_x0000_s46082" name="Equation" r:id="rId4" imgW="2082600" imgH="210816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836613" y="3084290"/>
            <a:ext cx="3317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Assuming a </a:t>
            </a:r>
            <a:r>
              <a:rPr lang="en-US" sz="2000" u="sng" dirty="0">
                <a:solidFill>
                  <a:schemeClr val="bg1"/>
                </a:solidFill>
                <a:latin typeface="Arial" charset="0"/>
              </a:rPr>
              <a:t>lossless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media,</a:t>
            </a:r>
          </a:p>
        </p:txBody>
      </p:sp>
      <p:graphicFrame>
        <p:nvGraphicFramePr>
          <p:cNvPr id="47106" name="Object 1024"/>
          <p:cNvGraphicFramePr>
            <a:graphicFrameLocks noChangeAspect="1"/>
          </p:cNvGraphicFramePr>
          <p:nvPr/>
        </p:nvGraphicFramePr>
        <p:xfrm>
          <a:off x="2369766" y="3685218"/>
          <a:ext cx="4256665" cy="1353204"/>
        </p:xfrm>
        <a:graphic>
          <a:graphicData uri="http://schemas.openxmlformats.org/presentationml/2006/ole">
            <p:oleObj spid="_x0000_s47106" name="Equation" r:id="rId4" imgW="1917360" imgH="609480" progId="Equation.DSMT4">
              <p:embed/>
            </p:oleObj>
          </a:graphicData>
        </a:graphic>
      </p:graphicFrame>
      <p:graphicFrame>
        <p:nvGraphicFramePr>
          <p:cNvPr id="47107" name="Object 1025"/>
          <p:cNvGraphicFramePr>
            <a:graphicFrameLocks noChangeAspect="1"/>
          </p:cNvGraphicFramePr>
          <p:nvPr/>
        </p:nvGraphicFramePr>
        <p:xfrm>
          <a:off x="2162175" y="1317625"/>
          <a:ext cx="4389438" cy="1338263"/>
        </p:xfrm>
        <a:graphic>
          <a:graphicData uri="http://schemas.openxmlformats.org/presentationml/2006/ole">
            <p:oleObj spid="_x0000_s47107" name="Equation" r:id="rId5" imgW="1917360" imgH="583920" progId="Equation.DSMT4">
              <p:embed/>
            </p:oleObj>
          </a:graphicData>
        </a:graphic>
      </p:graphicFrame>
      <p:sp>
        <p:nvSpPr>
          <p:cNvPr id="757766" name="Text Box 6"/>
          <p:cNvSpPr txBox="1">
            <a:spLocks noChangeArrowheads="1"/>
          </p:cNvSpPr>
          <p:nvPr/>
        </p:nvSpPr>
        <p:spPr bwMode="auto">
          <a:xfrm>
            <a:off x="1831748" y="0"/>
            <a:ext cx="5376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Poynting</a:t>
            </a: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Vector (cont.)</a:t>
            </a:r>
            <a:endParaRPr lang="en-US" sz="400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179513" y="5588000"/>
            <a:ext cx="6797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In a </a:t>
            </a:r>
            <a:r>
              <a:rPr lang="en-US" sz="2000" u="sng" dirty="0">
                <a:solidFill>
                  <a:schemeClr val="bg1"/>
                </a:solidFill>
                <a:latin typeface="Arial" charset="0"/>
              </a:rPr>
              <a:t>lossless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medium, the Poynting vector is </a:t>
            </a:r>
            <a:r>
              <a:rPr lang="en-US" sz="2000" u="sng" dirty="0">
                <a:solidFill>
                  <a:schemeClr val="bg1"/>
                </a:solidFill>
                <a:latin typeface="Arial" charset="0"/>
              </a:rPr>
              <a:t>purely real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 (no imaginary power flow in the far field).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2" name="Text Box 4"/>
          <p:cNvSpPr txBox="1">
            <a:spLocks noChangeArrowheads="1"/>
          </p:cNvSpPr>
          <p:nvPr/>
        </p:nvSpPr>
        <p:spPr bwMode="auto">
          <a:xfrm>
            <a:off x="209097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Criterion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08025" y="1041170"/>
            <a:ext cx="7617745" cy="1976437"/>
            <a:chOff x="708025" y="1182688"/>
            <a:chExt cx="7617745" cy="1976437"/>
          </a:xfrm>
        </p:grpSpPr>
        <p:sp>
          <p:nvSpPr>
            <p:cNvPr id="48137" name="AutoShape 2"/>
            <p:cNvSpPr>
              <a:spLocks noChangeArrowheads="1"/>
            </p:cNvSpPr>
            <p:nvPr/>
          </p:nvSpPr>
          <p:spPr bwMode="auto">
            <a:xfrm>
              <a:off x="3136900" y="2035175"/>
              <a:ext cx="207963" cy="2428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811" name="Oval 3"/>
            <p:cNvSpPr>
              <a:spLocks noChangeArrowheads="1"/>
            </p:cNvSpPr>
            <p:nvPr/>
          </p:nvSpPr>
          <p:spPr bwMode="auto">
            <a:xfrm>
              <a:off x="3276600" y="1184275"/>
              <a:ext cx="1073150" cy="197485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40" name="Text Box 5"/>
            <p:cNvSpPr txBox="1">
              <a:spLocks noChangeArrowheads="1"/>
            </p:cNvSpPr>
            <p:nvPr/>
          </p:nvSpPr>
          <p:spPr bwMode="auto">
            <a:xfrm>
              <a:off x="708025" y="1758950"/>
              <a:ext cx="1819275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Arial" charset="0"/>
                </a:rPr>
                <a:t>Antenna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Arial" charset="0"/>
                </a:rPr>
                <a:t>(in free-space)</a:t>
              </a:r>
            </a:p>
          </p:txBody>
        </p:sp>
        <p:sp>
          <p:nvSpPr>
            <p:cNvPr id="48141" name="Oval 6"/>
            <p:cNvSpPr>
              <a:spLocks noChangeArrowheads="1"/>
            </p:cNvSpPr>
            <p:nvPr/>
          </p:nvSpPr>
          <p:spPr bwMode="auto">
            <a:xfrm>
              <a:off x="3540125" y="1182688"/>
              <a:ext cx="804863" cy="19621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7"/>
            <p:cNvSpPr>
              <a:spLocks noChangeShapeType="1"/>
            </p:cNvSpPr>
            <p:nvPr/>
          </p:nvSpPr>
          <p:spPr bwMode="auto">
            <a:xfrm flipV="1">
              <a:off x="3683000" y="1528763"/>
              <a:ext cx="563563" cy="13525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3" name="Text Box 8"/>
            <p:cNvSpPr txBox="1">
              <a:spLocks noChangeArrowheads="1"/>
            </p:cNvSpPr>
            <p:nvPr/>
          </p:nvSpPr>
          <p:spPr bwMode="auto">
            <a:xfrm>
              <a:off x="4539342" y="2582406"/>
              <a:ext cx="28082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solidFill>
                    <a:schemeClr val="bg2"/>
                  </a:solidFill>
                </a:rPr>
                <a:t>D</a:t>
              </a:r>
              <a:r>
                <a:rPr lang="en-US" sz="2000" i="1" dirty="0">
                  <a:solidFill>
                    <a:schemeClr val="bg2"/>
                  </a:solidFill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Arial" charset="0"/>
                </a:rPr>
                <a:t>: Maximum </a:t>
              </a:r>
              <a:r>
                <a:rPr lang="en-US" sz="2000" dirty="0" smtClean="0">
                  <a:solidFill>
                    <a:schemeClr val="bg2"/>
                  </a:solidFill>
                  <a:latin typeface="Arial" charset="0"/>
                </a:rPr>
                <a:t>diameter</a:t>
              </a:r>
              <a:endParaRPr lang="en-US" sz="20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8144" name="Line 9"/>
            <p:cNvSpPr>
              <a:spLocks noChangeShapeType="1"/>
            </p:cNvSpPr>
            <p:nvPr/>
          </p:nvSpPr>
          <p:spPr bwMode="auto">
            <a:xfrm flipV="1">
              <a:off x="3969513" y="1265238"/>
              <a:ext cx="3933825" cy="901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8130" name="Object 2048"/>
            <p:cNvGraphicFramePr>
              <a:graphicFrameLocks noChangeAspect="1"/>
            </p:cNvGraphicFramePr>
            <p:nvPr/>
          </p:nvGraphicFramePr>
          <p:xfrm>
            <a:off x="3648075" y="1793875"/>
            <a:ext cx="355600" cy="355600"/>
          </p:xfrm>
          <a:graphic>
            <a:graphicData uri="http://schemas.openxmlformats.org/presentationml/2006/ole">
              <p:oleObj spid="_x0000_s48130" name="Equation" r:id="rId4" imgW="164880" imgH="164880" progId="Equation.DSMT4">
                <p:embed/>
              </p:oleObj>
            </a:graphicData>
          </a:graphic>
        </p:graphicFrame>
        <p:graphicFrame>
          <p:nvGraphicFramePr>
            <p:cNvPr id="48131" name="Object 2049"/>
            <p:cNvGraphicFramePr>
              <a:graphicFrameLocks noChangeAspect="1"/>
            </p:cNvGraphicFramePr>
            <p:nvPr/>
          </p:nvGraphicFramePr>
          <p:xfrm>
            <a:off x="5554663" y="1311275"/>
            <a:ext cx="263525" cy="292100"/>
          </p:xfrm>
          <a:graphic>
            <a:graphicData uri="http://schemas.openxmlformats.org/presentationml/2006/ole">
              <p:oleObj spid="_x0000_s48131" name="Equation" r:id="rId5" imgW="114120" imgH="126720" progId="Equation.DSMT4">
                <p:embed/>
              </p:oleObj>
            </a:graphicData>
          </a:graphic>
        </p:graphicFrame>
        <p:graphicFrame>
          <p:nvGraphicFramePr>
            <p:cNvPr id="48132" name="Object 2050"/>
            <p:cNvGraphicFramePr>
              <a:graphicFrameLocks noChangeAspect="1"/>
            </p:cNvGraphicFramePr>
            <p:nvPr/>
          </p:nvGraphicFramePr>
          <p:xfrm>
            <a:off x="8062245" y="1217154"/>
            <a:ext cx="263525" cy="496887"/>
          </p:xfrm>
          <a:graphic>
            <a:graphicData uri="http://schemas.openxmlformats.org/presentationml/2006/ole">
              <p:oleObj spid="_x0000_s48132" name="Equation" r:id="rId6" imgW="114120" imgH="215640" progId="Equation.DSMT4">
                <p:embed/>
              </p:oleObj>
            </a:graphicData>
          </a:graphic>
        </p:graphicFrame>
        <p:sp>
          <p:nvSpPr>
            <p:cNvPr id="48145" name="Oval 13"/>
            <p:cNvSpPr>
              <a:spLocks noChangeArrowheads="1"/>
            </p:cNvSpPr>
            <p:nvPr/>
          </p:nvSpPr>
          <p:spPr bwMode="auto">
            <a:xfrm>
              <a:off x="7891463" y="120332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46" name="Text Box 14"/>
          <p:cNvSpPr txBox="1">
            <a:spLocks noChangeArrowheads="1"/>
          </p:cNvSpPr>
          <p:nvPr/>
        </p:nvSpPr>
        <p:spPr bwMode="auto">
          <a:xfrm>
            <a:off x="266704" y="3227386"/>
            <a:ext cx="8637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How large does </a:t>
            </a:r>
            <a:r>
              <a:rPr lang="en-US" sz="2400" i="1" dirty="0">
                <a:solidFill>
                  <a:schemeClr val="bg1"/>
                </a:solidFill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have to be to ensure an accurate far-field approximation?</a:t>
            </a:r>
          </a:p>
        </p:txBody>
      </p:sp>
      <p:grpSp>
        <p:nvGrpSpPr>
          <p:cNvPr id="48147" name="Group 32"/>
          <p:cNvGrpSpPr>
            <a:grpSpLocks/>
          </p:cNvGrpSpPr>
          <p:nvPr/>
        </p:nvGrpSpPr>
        <p:grpSpPr bwMode="auto">
          <a:xfrm>
            <a:off x="381685" y="3602010"/>
            <a:ext cx="8107377" cy="3062270"/>
            <a:chOff x="21" y="2269"/>
            <a:chExt cx="5107" cy="1929"/>
          </a:xfrm>
        </p:grpSpPr>
        <p:sp>
          <p:nvSpPr>
            <p:cNvPr id="48148" name="Text Box 26"/>
            <p:cNvSpPr txBox="1">
              <a:spLocks noChangeArrowheads="1"/>
            </p:cNvSpPr>
            <p:nvPr/>
          </p:nvSpPr>
          <p:spPr bwMode="auto">
            <a:xfrm>
              <a:off x="2313" y="2269"/>
              <a:ext cx="25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48149" name="Freeform 15"/>
            <p:cNvSpPr>
              <a:spLocks/>
            </p:cNvSpPr>
            <p:nvPr/>
          </p:nvSpPr>
          <p:spPr bwMode="auto">
            <a:xfrm>
              <a:off x="1954" y="3030"/>
              <a:ext cx="974" cy="935"/>
            </a:xfrm>
            <a:custGeom>
              <a:avLst/>
              <a:gdLst>
                <a:gd name="T0" fmla="*/ 38 w 1070"/>
                <a:gd name="T1" fmla="*/ 727 h 666"/>
                <a:gd name="T2" fmla="*/ 13 w 1070"/>
                <a:gd name="T3" fmla="*/ 1445 h 666"/>
                <a:gd name="T4" fmla="*/ 3 w 1070"/>
                <a:gd name="T5" fmla="*/ 2280 h 666"/>
                <a:gd name="T6" fmla="*/ 14 w 1070"/>
                <a:gd name="T7" fmla="*/ 3372 h 666"/>
                <a:gd name="T8" fmla="*/ 81 w 1070"/>
                <a:gd name="T9" fmla="*/ 4090 h 666"/>
                <a:gd name="T10" fmla="*/ 175 w 1070"/>
                <a:gd name="T11" fmla="*/ 4564 h 666"/>
                <a:gd name="T12" fmla="*/ 276 w 1070"/>
                <a:gd name="T13" fmla="*/ 5040 h 666"/>
                <a:gd name="T14" fmla="*/ 356 w 1070"/>
                <a:gd name="T15" fmla="*/ 4932 h 666"/>
                <a:gd name="T16" fmla="*/ 433 w 1070"/>
                <a:gd name="T17" fmla="*/ 4876 h 666"/>
                <a:gd name="T18" fmla="*/ 514 w 1070"/>
                <a:gd name="T19" fmla="*/ 4397 h 666"/>
                <a:gd name="T20" fmla="*/ 574 w 1070"/>
                <a:gd name="T21" fmla="*/ 3590 h 666"/>
                <a:gd name="T22" fmla="*/ 593 w 1070"/>
                <a:gd name="T23" fmla="*/ 2690 h 666"/>
                <a:gd name="T24" fmla="*/ 609 w 1070"/>
                <a:gd name="T25" fmla="*/ 2041 h 666"/>
                <a:gd name="T26" fmla="*/ 596 w 1070"/>
                <a:gd name="T27" fmla="*/ 1151 h 666"/>
                <a:gd name="T28" fmla="*/ 554 w 1070"/>
                <a:gd name="T29" fmla="*/ 835 h 666"/>
                <a:gd name="T30" fmla="*/ 519 w 1070"/>
                <a:gd name="T31" fmla="*/ 625 h 666"/>
                <a:gd name="T32" fmla="*/ 441 w 1070"/>
                <a:gd name="T33" fmla="*/ 41 h 666"/>
                <a:gd name="T34" fmla="*/ 358 w 1070"/>
                <a:gd name="T35" fmla="*/ 365 h 666"/>
                <a:gd name="T36" fmla="*/ 265 w 1070"/>
                <a:gd name="T37" fmla="*/ 416 h 666"/>
                <a:gd name="T38" fmla="*/ 162 w 1070"/>
                <a:gd name="T39" fmla="*/ 191 h 666"/>
                <a:gd name="T40" fmla="*/ 96 w 1070"/>
                <a:gd name="T41" fmla="*/ 260 h 666"/>
                <a:gd name="T42" fmla="*/ 38 w 1070"/>
                <a:gd name="T43" fmla="*/ 727 h 6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70"/>
                <a:gd name="T67" fmla="*/ 0 h 666"/>
                <a:gd name="T68" fmla="*/ 1070 w 1070"/>
                <a:gd name="T69" fmla="*/ 666 h 6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1600"/>
            </a:p>
          </p:txBody>
        </p:sp>
        <p:sp>
          <p:nvSpPr>
            <p:cNvPr id="48150" name="Oval 16"/>
            <p:cNvSpPr>
              <a:spLocks noChangeArrowheads="1"/>
            </p:cNvSpPr>
            <p:nvPr/>
          </p:nvSpPr>
          <p:spPr bwMode="auto">
            <a:xfrm>
              <a:off x="1783" y="2836"/>
              <a:ext cx="1276" cy="1228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151" name="Text Box 17"/>
            <p:cNvSpPr txBox="1">
              <a:spLocks noChangeArrowheads="1"/>
            </p:cNvSpPr>
            <p:nvPr/>
          </p:nvSpPr>
          <p:spPr bwMode="auto">
            <a:xfrm>
              <a:off x="21" y="2434"/>
              <a:ext cx="1858" cy="52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  <a:latin typeface="Arial" charset="0"/>
                </a:rPr>
                <a:t>The antenna is enclosed by a </a:t>
              </a:r>
              <a:r>
                <a:rPr lang="en-US" sz="1600" i="1" dirty="0" smtClean="0">
                  <a:solidFill>
                    <a:schemeClr val="bg2"/>
                  </a:solidFill>
                  <a:latin typeface="Arial" charset="0"/>
                </a:rPr>
                <a:t>circumscribing sphere </a:t>
              </a:r>
              <a:r>
                <a:rPr lang="en-US" sz="1600" dirty="0" smtClean="0">
                  <a:solidFill>
                    <a:schemeClr val="bg2"/>
                  </a:solidFill>
                  <a:latin typeface="Arial" charset="0"/>
                </a:rPr>
                <a:t>of diameter </a:t>
              </a:r>
              <a:r>
                <a:rPr lang="en-US" sz="1600" i="1" dirty="0" smtClean="0">
                  <a:solidFill>
                    <a:schemeClr val="bg2"/>
                  </a:solidFill>
                  <a:latin typeface="+mn-lt"/>
                </a:rPr>
                <a:t>D</a:t>
              </a:r>
              <a:r>
                <a:rPr lang="en-US" sz="1600" dirty="0" smtClean="0">
                  <a:solidFill>
                    <a:schemeClr val="bg2"/>
                  </a:solidFill>
                  <a:latin typeface="Arial" charset="0"/>
                </a:rPr>
                <a:t>.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48152" name="Line 18"/>
            <p:cNvSpPr>
              <a:spLocks noChangeShapeType="1"/>
            </p:cNvSpPr>
            <p:nvPr/>
          </p:nvSpPr>
          <p:spPr bwMode="auto">
            <a:xfrm flipV="1">
              <a:off x="2391" y="2982"/>
              <a:ext cx="397" cy="4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 sz="1600"/>
            </a:p>
          </p:txBody>
        </p:sp>
        <p:graphicFrame>
          <p:nvGraphicFramePr>
            <p:cNvPr id="48133" name="Object 2051"/>
            <p:cNvGraphicFramePr>
              <a:graphicFrameLocks noChangeAspect="1"/>
            </p:cNvGraphicFramePr>
            <p:nvPr/>
          </p:nvGraphicFramePr>
          <p:xfrm>
            <a:off x="2853" y="2682"/>
            <a:ext cx="377" cy="242"/>
          </p:xfrm>
          <a:graphic>
            <a:graphicData uri="http://schemas.openxmlformats.org/presentationml/2006/ole">
              <p:oleObj spid="_x0000_s48133" name="Equation" r:id="rId7" imgW="342720" imgH="177480" progId="Equation.DSMT4">
                <p:embed/>
              </p:oleObj>
            </a:graphicData>
          </a:graphic>
        </p:graphicFrame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 flipV="1">
              <a:off x="2392" y="2877"/>
              <a:ext cx="2478" cy="5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1600"/>
            </a:p>
          </p:txBody>
        </p:sp>
        <p:sp>
          <p:nvSpPr>
            <p:cNvPr id="48154" name="Line 21"/>
            <p:cNvSpPr>
              <a:spLocks noChangeShapeType="1"/>
            </p:cNvSpPr>
            <p:nvPr/>
          </p:nvSpPr>
          <p:spPr bwMode="auto">
            <a:xfrm flipV="1">
              <a:off x="2389" y="3442"/>
              <a:ext cx="1300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1600"/>
            </a:p>
          </p:txBody>
        </p:sp>
        <p:sp>
          <p:nvSpPr>
            <p:cNvPr id="48155" name="Line 22"/>
            <p:cNvSpPr>
              <a:spLocks noChangeShapeType="1"/>
            </p:cNvSpPr>
            <p:nvPr/>
          </p:nvSpPr>
          <p:spPr bwMode="auto">
            <a:xfrm flipH="1" flipV="1">
              <a:off x="2395" y="2531"/>
              <a:ext cx="0" cy="9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1600"/>
            </a:p>
          </p:txBody>
        </p:sp>
        <p:sp>
          <p:nvSpPr>
            <p:cNvPr id="48156" name="Text Box 23"/>
            <p:cNvSpPr txBox="1">
              <a:spLocks noChangeArrowheads="1"/>
            </p:cNvSpPr>
            <p:nvPr/>
          </p:nvSpPr>
          <p:spPr bwMode="auto">
            <a:xfrm>
              <a:off x="3734" y="3297"/>
              <a:ext cx="25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48157" name="Text Box 24"/>
            <p:cNvSpPr txBox="1">
              <a:spLocks noChangeArrowheads="1"/>
            </p:cNvSpPr>
            <p:nvPr/>
          </p:nvSpPr>
          <p:spPr bwMode="auto">
            <a:xfrm>
              <a:off x="1608" y="3985"/>
              <a:ext cx="25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sp>
          <p:nvSpPr>
            <p:cNvPr id="48158" name="Line 25"/>
            <p:cNvSpPr>
              <a:spLocks noChangeShapeType="1"/>
            </p:cNvSpPr>
            <p:nvPr/>
          </p:nvSpPr>
          <p:spPr bwMode="auto">
            <a:xfrm flipH="1">
              <a:off x="1793" y="3441"/>
              <a:ext cx="596" cy="6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 sz="1600"/>
            </a:p>
          </p:txBody>
        </p:sp>
        <p:graphicFrame>
          <p:nvGraphicFramePr>
            <p:cNvPr id="48134" name="Object 2052"/>
            <p:cNvGraphicFramePr>
              <a:graphicFrameLocks noChangeAspect="1"/>
            </p:cNvGraphicFramePr>
            <p:nvPr/>
          </p:nvGraphicFramePr>
          <p:xfrm>
            <a:off x="4962" y="2827"/>
            <a:ext cx="166" cy="313"/>
          </p:xfrm>
          <a:graphic>
            <a:graphicData uri="http://schemas.openxmlformats.org/presentationml/2006/ole">
              <p:oleObj spid="_x0000_s48134" name="Equation" r:id="rId8" imgW="114120" imgH="215640" progId="Equation.DSMT4">
                <p:embed/>
              </p:oleObj>
            </a:graphicData>
          </a:graphic>
        </p:graphicFrame>
        <p:graphicFrame>
          <p:nvGraphicFramePr>
            <p:cNvPr id="48135" name="Object 2053"/>
            <p:cNvGraphicFramePr>
              <a:graphicFrameLocks noChangeAspect="1"/>
            </p:cNvGraphicFramePr>
            <p:nvPr/>
          </p:nvGraphicFramePr>
          <p:xfrm>
            <a:off x="3797" y="2837"/>
            <a:ext cx="166" cy="184"/>
          </p:xfrm>
          <a:graphic>
            <a:graphicData uri="http://schemas.openxmlformats.org/presentationml/2006/ole">
              <p:oleObj spid="_x0000_s48135" name="Equation" r:id="rId9" imgW="114120" imgH="126720" progId="Equation.DSMT4">
                <p:embed/>
              </p:oleObj>
            </a:graphicData>
          </a:graphic>
        </p:graphicFrame>
        <p:sp>
          <p:nvSpPr>
            <p:cNvPr id="48159" name="Oval 29"/>
            <p:cNvSpPr>
              <a:spLocks noChangeArrowheads="1"/>
            </p:cNvSpPr>
            <p:nvPr/>
          </p:nvSpPr>
          <p:spPr bwMode="auto">
            <a:xfrm>
              <a:off x="4868" y="2843"/>
              <a:ext cx="56" cy="5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aphicFrame>
          <p:nvGraphicFramePr>
            <p:cNvPr id="48136" name="Object 2054"/>
            <p:cNvGraphicFramePr>
              <a:graphicFrameLocks noChangeAspect="1"/>
            </p:cNvGraphicFramePr>
            <p:nvPr/>
          </p:nvGraphicFramePr>
          <p:xfrm>
            <a:off x="3349" y="3753"/>
            <a:ext cx="793" cy="258"/>
          </p:xfrm>
          <a:graphic>
            <a:graphicData uri="http://schemas.openxmlformats.org/presentationml/2006/ole">
              <p:oleObj spid="_x0000_s48136" name="Equation" r:id="rId10" imgW="596880" imgH="177480" progId="Equation.DSMT4">
                <p:embed/>
              </p:oleObj>
            </a:graphicData>
          </a:graphic>
        </p:graphicFrame>
      </p:grp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2241477" y="4893771"/>
            <a:ext cx="3941934" cy="95091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79536" y="967925"/>
            <a:ext cx="2217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 (1) and (5):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1938436" y="2519041"/>
            <a:ext cx="582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1974186" y="1255209"/>
          <a:ext cx="3865102" cy="1087724"/>
        </p:xfrm>
        <a:graphic>
          <a:graphicData uri="http://schemas.openxmlformats.org/presentationml/2006/ole">
            <p:oleObj spid="_x0000_s4098" name="Equation" r:id="rId4" imgW="1625400" imgH="457200" progId="Equation.DSMT4">
              <p:embed/>
            </p:oleObj>
          </a:graphicData>
        </a:graphic>
      </p:graphicFrame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2548036" y="2897212"/>
          <a:ext cx="2622687" cy="500851"/>
        </p:xfrm>
        <a:graphic>
          <a:graphicData uri="http://schemas.openxmlformats.org/presentationml/2006/ole">
            <p:oleObj spid="_x0000_s4099" name="Equation" r:id="rId5" imgW="1130040" imgH="215640" progId="Equation.DSMT4">
              <p:embed/>
            </p:oleObj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2036116" y="3645446"/>
            <a:ext cx="10477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</a:p>
        </p:txBody>
      </p:sp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3264161" y="3961157"/>
          <a:ext cx="2452804" cy="508553"/>
        </p:xfrm>
        <a:graphic>
          <a:graphicData uri="http://schemas.openxmlformats.org/presentationml/2006/ole">
            <p:oleObj spid="_x0000_s4100" name="Equation" r:id="rId6" imgW="1041120" imgH="215640" progId="Equation.DSMT4">
              <p:embed/>
            </p:oleObj>
          </a:graphicData>
        </a:graphic>
      </p:graphicFrame>
      <p:graphicFrame>
        <p:nvGraphicFramePr>
          <p:cNvPr id="4101" name="Object 3"/>
          <p:cNvGraphicFramePr>
            <a:graphicFrameLocks noChangeAspect="1"/>
          </p:cNvGraphicFramePr>
          <p:nvPr/>
        </p:nvGraphicFramePr>
        <p:xfrm>
          <a:off x="2475011" y="5039821"/>
          <a:ext cx="2978150" cy="617537"/>
        </p:xfrm>
        <a:graphic>
          <a:graphicData uri="http://schemas.openxmlformats.org/presentationml/2006/ole">
            <p:oleObj spid="_x0000_s4101" name="Equation" r:id="rId7" imgW="1041120" imgH="215640" progId="Equation.DSMT4">
              <p:embed/>
            </p:oleObj>
          </a:graphicData>
        </a:graphic>
      </p:graphicFrame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6482361" y="5099321"/>
            <a:ext cx="6000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(6)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2193471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3134" y="6139542"/>
            <a:ext cx="456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j-lt"/>
              </a:rPr>
              <a:t>This is the “mixed potential” form for </a:t>
            </a:r>
            <a:r>
              <a:rPr lang="en-US" sz="2000" i="1" u="sng" dirty="0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.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05040" y="4522011"/>
            <a:ext cx="582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7970" y="3603012"/>
            <a:ext cx="2538484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The function 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sym typeface="Symbol"/>
              </a:rPr>
              <a:t> is called the potential function. It is uniquely defined, even though </a:t>
            </a:r>
            <a:r>
              <a:rPr lang="en-US" sz="1600" u="sng" dirty="0" smtClean="0">
                <a:solidFill>
                  <a:schemeClr val="bg2"/>
                </a:solidFill>
                <a:latin typeface="+mj-lt"/>
                <a:sym typeface="Symbol"/>
              </a:rPr>
              <a:t>voltage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sym typeface="Symbol"/>
              </a:rPr>
              <a:t> is not. 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Text Box 2"/>
          <p:cNvSpPr txBox="1">
            <a:spLocks noChangeArrowheads="1"/>
          </p:cNvSpPr>
          <p:nvPr/>
        </p:nvSpPr>
        <p:spPr bwMode="auto">
          <a:xfrm>
            <a:off x="894216" y="0"/>
            <a:ext cx="7445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Criterion (cont.)</a:t>
            </a:r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295955" y="2564946"/>
            <a:ext cx="349227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Let </a:t>
            </a:r>
            <a:r>
              <a:rPr lang="en-US" dirty="0" err="1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i="1" dirty="0" err="1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maximum phase error in the exponential term inside the integrand.</a:t>
            </a:r>
          </a:p>
        </p:txBody>
      </p:sp>
      <p:graphicFrame>
        <p:nvGraphicFramePr>
          <p:cNvPr id="49154" name="Object 0"/>
          <p:cNvGraphicFramePr>
            <a:graphicFrameLocks noChangeAspect="1"/>
          </p:cNvGraphicFramePr>
          <p:nvPr/>
        </p:nvGraphicFramePr>
        <p:xfrm>
          <a:off x="1216025" y="984250"/>
          <a:ext cx="6327775" cy="1150938"/>
        </p:xfrm>
        <a:graphic>
          <a:graphicData uri="http://schemas.openxmlformats.org/presentationml/2006/ole">
            <p:oleObj spid="_x0000_s49154" name="Equation" r:id="rId4" imgW="2654280" imgH="482400" progId="Equation.DSMT4">
              <p:embed/>
            </p:oleObj>
          </a:graphicData>
        </a:graphic>
      </p:graphicFrame>
      <p:graphicFrame>
        <p:nvGraphicFramePr>
          <p:cNvPr id="49155" name="Object 1"/>
          <p:cNvGraphicFramePr>
            <a:graphicFrameLocks noChangeAspect="1"/>
          </p:cNvGraphicFramePr>
          <p:nvPr/>
        </p:nvGraphicFramePr>
        <p:xfrm>
          <a:off x="3548063" y="3446463"/>
          <a:ext cx="3713162" cy="1165225"/>
        </p:xfrm>
        <a:graphic>
          <a:graphicData uri="http://schemas.openxmlformats.org/presentationml/2006/ole">
            <p:oleObj spid="_x0000_s49155" name="Equation" r:id="rId5" imgW="1739880" imgH="545760" progId="Equation.DSMT4">
              <p:embed/>
            </p:oleObj>
          </a:graphicData>
        </a:graphic>
      </p:graphicFrame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2719388" y="5300663"/>
          <a:ext cx="3870325" cy="1089025"/>
        </p:xfrm>
        <a:graphic>
          <a:graphicData uri="http://schemas.openxmlformats.org/presentationml/2006/ole">
            <p:oleObj spid="_x0000_s49156" name="Equation" r:id="rId6" imgW="1714320" imgH="482400" progId="Equation.DSMT4">
              <p:embed/>
            </p:oleObj>
          </a:graphicData>
        </a:graphic>
      </p:graphicFrame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923824" y="5077878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7185025" y="2589213"/>
            <a:ext cx="105509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Neglect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 flipH="1" flipV="1">
            <a:off x="7150100" y="2057400"/>
            <a:ext cx="381000" cy="584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62" name="AutoShape 14"/>
          <p:cNvSpPr>
            <a:spLocks/>
          </p:cNvSpPr>
          <p:nvPr/>
        </p:nvSpPr>
        <p:spPr bwMode="auto">
          <a:xfrm rot="-5400000">
            <a:off x="4889500" y="1143000"/>
            <a:ext cx="114300" cy="2146300"/>
          </a:xfrm>
          <a:prstGeom prst="leftBracket">
            <a:avLst>
              <a:gd name="adj" fmla="val 156481"/>
            </a:avLst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4594225" y="2347913"/>
            <a:ext cx="75373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Error</a:t>
            </a:r>
            <a:endParaRPr lang="en-US" sz="2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2860675" y="1296988"/>
            <a:ext cx="3233738" cy="1098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2667453" y="2819854"/>
            <a:ext cx="56938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Set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2903311" y="4547734"/>
            <a:ext cx="763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Then</a:t>
            </a:r>
          </a:p>
        </p:txBody>
      </p:sp>
      <p:graphicFrame>
        <p:nvGraphicFramePr>
          <p:cNvPr id="50178" name="Object 1024"/>
          <p:cNvGraphicFramePr>
            <a:graphicFrameLocks noChangeAspect="1"/>
          </p:cNvGraphicFramePr>
          <p:nvPr/>
        </p:nvGraphicFramePr>
        <p:xfrm>
          <a:off x="3292475" y="1296988"/>
          <a:ext cx="2219325" cy="1031875"/>
        </p:xfrm>
        <a:graphic>
          <a:graphicData uri="http://schemas.openxmlformats.org/presentationml/2006/ole">
            <p:oleObj spid="_x0000_s50178" name="Equation" r:id="rId4" imgW="901440" imgH="419040" progId="Equation.DSMT4">
              <p:embed/>
            </p:oleObj>
          </a:graphicData>
        </a:graphic>
      </p:graphicFrame>
      <p:graphicFrame>
        <p:nvGraphicFramePr>
          <p:cNvPr id="50179" name="Object 1025"/>
          <p:cNvGraphicFramePr>
            <a:graphicFrameLocks noChangeAspect="1"/>
          </p:cNvGraphicFramePr>
          <p:nvPr/>
        </p:nvGraphicFramePr>
        <p:xfrm>
          <a:off x="3085192" y="3193824"/>
          <a:ext cx="3390900" cy="827087"/>
        </p:xfrm>
        <a:graphic>
          <a:graphicData uri="http://schemas.openxmlformats.org/presentationml/2006/ole">
            <p:oleObj spid="_x0000_s50179" name="Equation" r:id="rId5" imgW="1612800" imgH="393480" progId="Equation.DSMT4">
              <p:embed/>
            </p:oleObj>
          </a:graphicData>
        </a:graphic>
      </p:graphicFrame>
      <p:graphicFrame>
        <p:nvGraphicFramePr>
          <p:cNvPr id="50180" name="Object 1026"/>
          <p:cNvGraphicFramePr>
            <a:graphicFrameLocks noChangeAspect="1"/>
          </p:cNvGraphicFramePr>
          <p:nvPr/>
        </p:nvGraphicFramePr>
        <p:xfrm>
          <a:off x="3749675" y="5008563"/>
          <a:ext cx="1531938" cy="979487"/>
        </p:xfrm>
        <a:graphic>
          <a:graphicData uri="http://schemas.openxmlformats.org/presentationml/2006/ole">
            <p:oleObj spid="_x0000_s50180" name="Equation" r:id="rId6" imgW="634680" imgH="406080" progId="Equation.DSMT4">
              <p:embed/>
            </p:oleObj>
          </a:graphicData>
        </a:graphic>
      </p:graphicFrame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924832" y="0"/>
            <a:ext cx="7445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Criterion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2668588" y="3365500"/>
            <a:ext cx="2451100" cy="15700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520700" y="2657702"/>
            <a:ext cx="3597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Hence, we have the restriction</a:t>
            </a: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3168650" y="3568700"/>
          <a:ext cx="1509713" cy="1228725"/>
        </p:xfrm>
        <a:graphic>
          <a:graphicData uri="http://schemas.openxmlformats.org/presentationml/2006/ole">
            <p:oleObj spid="_x0000_s51202" name="Equation" r:id="rId4" imgW="545760" imgH="444240" progId="Equation.DSMT4">
              <p:embed/>
            </p:oleObj>
          </a:graphicData>
        </a:graphic>
      </p:graphicFrame>
      <p:graphicFrame>
        <p:nvGraphicFramePr>
          <p:cNvPr id="51203" name="Object 5"/>
          <p:cNvGraphicFramePr>
            <a:graphicFrameLocks noChangeAspect="1"/>
          </p:cNvGraphicFramePr>
          <p:nvPr/>
        </p:nvGraphicFramePr>
        <p:xfrm>
          <a:off x="2852738" y="1220788"/>
          <a:ext cx="3511550" cy="1008062"/>
        </p:xfrm>
        <a:graphic>
          <a:graphicData uri="http://schemas.openxmlformats.org/presentationml/2006/ole">
            <p:oleObj spid="_x0000_s51203" name="Equation" r:id="rId5" imgW="1549080" imgH="444240" progId="Equation.DSMT4">
              <p:embed/>
            </p:oleObj>
          </a:graphicData>
        </a:graphic>
      </p:graphicFrame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990147" y="0"/>
            <a:ext cx="7445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Criterion (cont.)</a:t>
            </a:r>
          </a:p>
        </p:txBody>
      </p:sp>
      <p:graphicFrame>
        <p:nvGraphicFramePr>
          <p:cNvPr id="51204" name="Object 7"/>
          <p:cNvGraphicFramePr>
            <a:graphicFrameLocks noChangeAspect="1"/>
          </p:cNvGraphicFramePr>
          <p:nvPr/>
        </p:nvGraphicFramePr>
        <p:xfrm>
          <a:off x="2978150" y="5289550"/>
          <a:ext cx="2165350" cy="830263"/>
        </p:xfrm>
        <a:graphic>
          <a:graphicData uri="http://schemas.openxmlformats.org/presentationml/2006/ole">
            <p:oleObj spid="_x0000_s51204" name="Equation" r:id="rId6" imgW="1028520" imgH="393480" progId="Equation.DSMT4">
              <p:embed/>
            </p:oleObj>
          </a:graphicData>
        </a:graphic>
      </p:graphicFrame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260600" y="5500688"/>
            <a:ext cx="479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for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32699" y="3877520"/>
            <a:ext cx="315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Fraunhofer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criterion”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485976" y="921498"/>
            <a:ext cx="29482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Note on choice of origin: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3662918" y="2990815"/>
          <a:ext cx="1272489" cy="1035653"/>
        </p:xfrm>
        <a:graphic>
          <a:graphicData uri="http://schemas.openxmlformats.org/presentationml/2006/ole">
            <p:oleObj spid="_x0000_s221186" name="Equation" r:id="rId4" imgW="545760" imgH="444240" progId="Equation.DSMT4">
              <p:embed/>
            </p:oleObj>
          </a:graphicData>
        </a:graphic>
      </p:graphicFrame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990147" y="0"/>
            <a:ext cx="7445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Criterion (cont.)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925287" y="1529050"/>
            <a:ext cx="6979533" cy="83099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The diameter </a:t>
            </a:r>
            <a:r>
              <a:rPr lang="en-US" sz="1600" i="1" dirty="0" smtClean="0">
                <a:solidFill>
                  <a:schemeClr val="bg2"/>
                </a:solidFill>
              </a:rPr>
              <a:t>D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Arial" charset="0"/>
              </a:rPr>
              <a:t>can be minimized by a judicious choice of the origin. This corresponds to selecting the best possible mounting point when mounting an antenna on a rotating measurement platform.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73958" y="3900103"/>
            <a:ext cx="1212850" cy="1976437"/>
            <a:chOff x="1261802" y="3900103"/>
            <a:chExt cx="1212850" cy="1976437"/>
          </a:xfrm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1261802" y="4752590"/>
              <a:ext cx="207963" cy="2428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1401502" y="3901690"/>
              <a:ext cx="1073150" cy="197485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1665027" y="3900103"/>
              <a:ext cx="804863" cy="19621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1807902" y="4246178"/>
              <a:ext cx="563563" cy="13525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2048"/>
            <p:cNvGraphicFramePr>
              <a:graphicFrameLocks noChangeAspect="1"/>
            </p:cNvGraphicFramePr>
            <p:nvPr/>
          </p:nvGraphicFramePr>
          <p:xfrm>
            <a:off x="1675675" y="4385538"/>
            <a:ext cx="436563" cy="492125"/>
          </p:xfrm>
          <a:graphic>
            <a:graphicData uri="http://schemas.openxmlformats.org/presentationml/2006/ole">
              <p:oleObj spid="_x0000_s221189" name="Equation" r:id="rId5" imgW="203040" imgH="228600" progId="Equation.DSMT4">
                <p:embed/>
              </p:oleObj>
            </a:graphicData>
          </a:graphic>
        </p:graphicFrame>
        <p:grpSp>
          <p:nvGrpSpPr>
            <p:cNvPr id="26" name="Group 25"/>
            <p:cNvGrpSpPr/>
            <p:nvPr/>
          </p:nvGrpSpPr>
          <p:grpSpPr>
            <a:xfrm>
              <a:off x="1817226" y="4861355"/>
              <a:ext cx="532435" cy="416686"/>
              <a:chOff x="625033" y="4734048"/>
              <a:chExt cx="532435" cy="416686"/>
            </a:xfrm>
          </p:grpSpPr>
          <p:sp>
            <p:nvSpPr>
              <p:cNvPr id="24" name="Isosceles Triangle 23"/>
              <p:cNvSpPr/>
              <p:nvPr/>
            </p:nvSpPr>
            <p:spPr bwMode="auto">
              <a:xfrm>
                <a:off x="810226" y="4734048"/>
                <a:ext cx="185195" cy="254643"/>
              </a:xfrm>
              <a:prstGeom prst="triangl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625033" y="4988689"/>
                <a:ext cx="532435" cy="162045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6842897" y="3898910"/>
            <a:ext cx="1212850" cy="2166882"/>
            <a:chOff x="6113535" y="3985994"/>
            <a:chExt cx="1212850" cy="2166882"/>
          </a:xfrm>
        </p:grpSpPr>
        <p:sp>
          <p:nvSpPr>
            <p:cNvPr id="27" name="AutoShape 2"/>
            <p:cNvSpPr>
              <a:spLocks noChangeArrowheads="1"/>
            </p:cNvSpPr>
            <p:nvPr/>
          </p:nvSpPr>
          <p:spPr bwMode="auto">
            <a:xfrm>
              <a:off x="6113535" y="4823967"/>
              <a:ext cx="207963" cy="2428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253235" y="3987581"/>
              <a:ext cx="1073150" cy="1974850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6516760" y="3985994"/>
              <a:ext cx="804863" cy="19621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V="1">
              <a:off x="6659635" y="4317555"/>
              <a:ext cx="563563" cy="13525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1" name="Object 2048"/>
            <p:cNvGraphicFramePr>
              <a:graphicFrameLocks noChangeAspect="1"/>
            </p:cNvGraphicFramePr>
            <p:nvPr/>
          </p:nvGraphicFramePr>
          <p:xfrm>
            <a:off x="6548638" y="4456975"/>
            <a:ext cx="438150" cy="493713"/>
          </p:xfrm>
          <a:graphic>
            <a:graphicData uri="http://schemas.openxmlformats.org/presentationml/2006/ole">
              <p:oleObj spid="_x0000_s221192" name="Equation" r:id="rId6" imgW="203040" imgH="228600" progId="Equation.DSMT4">
                <p:embed/>
              </p:oleObj>
            </a:graphicData>
          </a:graphic>
        </p:graphicFrame>
        <p:grpSp>
          <p:nvGrpSpPr>
            <p:cNvPr id="32" name="Group 31"/>
            <p:cNvGrpSpPr/>
            <p:nvPr/>
          </p:nvGrpSpPr>
          <p:grpSpPr>
            <a:xfrm>
              <a:off x="6217546" y="5724315"/>
              <a:ext cx="532435" cy="428561"/>
              <a:chOff x="625033" y="4912173"/>
              <a:chExt cx="532435" cy="428561"/>
            </a:xfrm>
          </p:grpSpPr>
          <p:sp>
            <p:nvSpPr>
              <p:cNvPr id="33" name="Isosceles Triangle 32"/>
              <p:cNvSpPr/>
              <p:nvPr/>
            </p:nvSpPr>
            <p:spPr bwMode="auto">
              <a:xfrm>
                <a:off x="810226" y="4912173"/>
                <a:ext cx="185195" cy="254643"/>
              </a:xfrm>
              <a:prstGeom prst="triangle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25033" y="5178689"/>
                <a:ext cx="532435" cy="162045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aphicFrame>
        <p:nvGraphicFramePr>
          <p:cNvPr id="221193" name="Object 4"/>
          <p:cNvGraphicFramePr>
            <a:graphicFrameLocks noChangeAspect="1"/>
          </p:cNvGraphicFramePr>
          <p:nvPr/>
        </p:nvGraphicFramePr>
        <p:xfrm>
          <a:off x="791694" y="3238325"/>
          <a:ext cx="1125537" cy="533400"/>
        </p:xfrm>
        <a:graphic>
          <a:graphicData uri="http://schemas.openxmlformats.org/presentationml/2006/ole">
            <p:oleObj spid="_x0000_s221193" name="Equation" r:id="rId7" imgW="482400" imgH="228600" progId="Equation.DSMT4">
              <p:embed/>
            </p:oleObj>
          </a:graphicData>
        </a:graphic>
      </p:graphicFrame>
      <p:graphicFrame>
        <p:nvGraphicFramePr>
          <p:cNvPr id="221194" name="Object 4"/>
          <p:cNvGraphicFramePr>
            <a:graphicFrameLocks noChangeAspect="1"/>
          </p:cNvGraphicFramePr>
          <p:nvPr/>
        </p:nvGraphicFramePr>
        <p:xfrm>
          <a:off x="6918675" y="3217688"/>
          <a:ext cx="1303337" cy="533400"/>
        </p:xfrm>
        <a:graphic>
          <a:graphicData uri="http://schemas.openxmlformats.org/presentationml/2006/ole">
            <p:oleObj spid="_x0000_s221194" name="Equation" r:id="rId8" imgW="558720" imgH="2286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61279" y="611142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Mounted at center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19884" y="612102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Mounted at edge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9286" y="4299857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</a:rPr>
              <a:t>D</a:t>
            </a:r>
            <a:r>
              <a:rPr lang="en-US" dirty="0" smtClean="0">
                <a:solidFill>
                  <a:schemeClr val="bg2"/>
                </a:solidFill>
              </a:rPr>
              <a:t> =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diameter of circumscribing sphere</a:t>
            </a:r>
          </a:p>
          <a:p>
            <a:r>
              <a:rPr lang="en-US" i="1" dirty="0" err="1" smtClean="0">
                <a:solidFill>
                  <a:schemeClr val="bg2"/>
                </a:solidFill>
                <a:latin typeface="+mn-lt"/>
              </a:rPr>
              <a:t>D</a:t>
            </a:r>
            <a:r>
              <a:rPr lang="en-US" i="1" baseline="-25000" dirty="0" err="1" smtClean="0">
                <a:solidFill>
                  <a:schemeClr val="bg2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=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diameter of antenna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990147" y="0"/>
            <a:ext cx="7445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Far-Field Criterion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770" y="3030240"/>
            <a:ext cx="4408715" cy="33054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31548" y="1106554"/>
            <a:ext cx="797526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It is best to mount the antenna at the </a:t>
            </a:r>
            <a:r>
              <a:rPr lang="en-US" sz="2000" u="sng" dirty="0" smtClean="0">
                <a:solidFill>
                  <a:schemeClr val="bg1"/>
                </a:solidFill>
                <a:latin typeface="Arial" charset="0"/>
              </a:rPr>
              <a:t>center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of the rotating platform. 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8457" y="194854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Platform (ground plane)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2721429" y="2427514"/>
            <a:ext cx="957942" cy="16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844142" y="212271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Antenna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4582886" y="2634343"/>
            <a:ext cx="609601" cy="18179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5056" y="547551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Rotating pedestal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2351314" y="5736771"/>
            <a:ext cx="2171699" cy="4900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ext Box 2"/>
          <p:cNvSpPr txBox="1">
            <a:spLocks noChangeArrowheads="1"/>
          </p:cNvSpPr>
          <p:nvPr/>
        </p:nvSpPr>
        <p:spPr bwMode="auto">
          <a:xfrm>
            <a:off x="2324100" y="0"/>
            <a:ext cx="45307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 Antenna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2154939" y="4627791"/>
            <a:ext cx="1171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Assume </a:t>
            </a:r>
          </a:p>
        </p:txBody>
      </p:sp>
      <p:grpSp>
        <p:nvGrpSpPr>
          <p:cNvPr id="52229" name="Group 28"/>
          <p:cNvGrpSpPr>
            <a:grpSpLocks/>
          </p:cNvGrpSpPr>
          <p:nvPr/>
        </p:nvGrpSpPr>
        <p:grpSpPr bwMode="auto">
          <a:xfrm>
            <a:off x="3324227" y="610952"/>
            <a:ext cx="3760791" cy="3695688"/>
            <a:chOff x="2094" y="330"/>
            <a:chExt cx="2369" cy="2328"/>
          </a:xfrm>
        </p:grpSpPr>
        <p:sp>
          <p:nvSpPr>
            <p:cNvPr id="52239" name="AutoShape 5"/>
            <p:cNvSpPr>
              <a:spLocks noChangeArrowheads="1"/>
            </p:cNvSpPr>
            <p:nvPr/>
          </p:nvSpPr>
          <p:spPr bwMode="auto">
            <a:xfrm>
              <a:off x="2822" y="822"/>
              <a:ext cx="115" cy="845"/>
            </a:xfrm>
            <a:prstGeom prst="can">
              <a:avLst>
                <a:gd name="adj" fmla="val 63477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0" name="AutoShape 6"/>
            <p:cNvSpPr>
              <a:spLocks noChangeArrowheads="1"/>
            </p:cNvSpPr>
            <p:nvPr/>
          </p:nvSpPr>
          <p:spPr bwMode="auto">
            <a:xfrm>
              <a:off x="2822" y="1737"/>
              <a:ext cx="115" cy="845"/>
            </a:xfrm>
            <a:prstGeom prst="can">
              <a:avLst>
                <a:gd name="adj" fmla="val 63477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7"/>
            <p:cNvSpPr>
              <a:spLocks noChangeShapeType="1"/>
            </p:cNvSpPr>
            <p:nvPr/>
          </p:nvSpPr>
          <p:spPr bwMode="auto">
            <a:xfrm flipV="1">
              <a:off x="2882" y="1706"/>
              <a:ext cx="1247" cy="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2" name="Line 8"/>
            <p:cNvSpPr>
              <a:spLocks noChangeShapeType="1"/>
            </p:cNvSpPr>
            <p:nvPr/>
          </p:nvSpPr>
          <p:spPr bwMode="auto">
            <a:xfrm flipH="1" flipV="1">
              <a:off x="2880" y="612"/>
              <a:ext cx="0" cy="110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3" name="Text Box 9"/>
            <p:cNvSpPr txBox="1">
              <a:spLocks noChangeArrowheads="1"/>
            </p:cNvSpPr>
            <p:nvPr/>
          </p:nvSpPr>
          <p:spPr bwMode="auto">
            <a:xfrm>
              <a:off x="4206" y="1554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52244" name="Text Box 10"/>
            <p:cNvSpPr txBox="1">
              <a:spLocks noChangeArrowheads="1"/>
            </p:cNvSpPr>
            <p:nvPr/>
          </p:nvSpPr>
          <p:spPr bwMode="auto">
            <a:xfrm>
              <a:off x="2977" y="772"/>
              <a:ext cx="37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+h</a:t>
              </a:r>
            </a:p>
          </p:txBody>
        </p:sp>
        <p:sp>
          <p:nvSpPr>
            <p:cNvPr id="52245" name="Line 11"/>
            <p:cNvSpPr>
              <a:spLocks noChangeShapeType="1"/>
            </p:cNvSpPr>
            <p:nvPr/>
          </p:nvSpPr>
          <p:spPr bwMode="auto">
            <a:xfrm flipH="1">
              <a:off x="2286" y="1705"/>
              <a:ext cx="596" cy="6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6" name="Text Box 12"/>
            <p:cNvSpPr txBox="1">
              <a:spLocks noChangeArrowheads="1"/>
            </p:cNvSpPr>
            <p:nvPr/>
          </p:nvSpPr>
          <p:spPr bwMode="auto">
            <a:xfrm>
              <a:off x="2793" y="330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52247" name="Line 13"/>
            <p:cNvSpPr>
              <a:spLocks noChangeShapeType="1"/>
            </p:cNvSpPr>
            <p:nvPr/>
          </p:nvSpPr>
          <p:spPr bwMode="auto">
            <a:xfrm flipV="1">
              <a:off x="3033" y="1329"/>
              <a:ext cx="0" cy="2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48" name="Text Box 14"/>
            <p:cNvSpPr txBox="1">
              <a:spLocks noChangeArrowheads="1"/>
            </p:cNvSpPr>
            <p:nvPr/>
          </p:nvSpPr>
          <p:spPr bwMode="auto">
            <a:xfrm>
              <a:off x="3057" y="1322"/>
              <a:ext cx="48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I </a:t>
              </a: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(</a:t>
              </a: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z'</a:t>
              </a:r>
              <a:r>
                <a:rPr lang="en-US" sz="2000">
                  <a:solidFill>
                    <a:schemeClr val="bg2"/>
                  </a:solidFill>
                  <a:sym typeface="Symbol" pitchFamily="18" charset="2"/>
                </a:rPr>
                <a:t>)</a:t>
              </a:r>
            </a:p>
          </p:txBody>
        </p:sp>
        <p:sp>
          <p:nvSpPr>
            <p:cNvPr id="52249" name="Text Box 15"/>
            <p:cNvSpPr txBox="1">
              <a:spLocks noChangeArrowheads="1"/>
            </p:cNvSpPr>
            <p:nvPr/>
          </p:nvSpPr>
          <p:spPr bwMode="auto">
            <a:xfrm>
              <a:off x="2094" y="2221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sp>
          <p:nvSpPr>
            <p:cNvPr id="52250" name="Text Box 16"/>
            <p:cNvSpPr txBox="1">
              <a:spLocks noChangeArrowheads="1"/>
            </p:cNvSpPr>
            <p:nvPr/>
          </p:nvSpPr>
          <p:spPr bwMode="auto">
            <a:xfrm>
              <a:off x="3023" y="2408"/>
              <a:ext cx="25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-h</a:t>
              </a:r>
            </a:p>
          </p:txBody>
        </p:sp>
      </p:grpSp>
      <p:graphicFrame>
        <p:nvGraphicFramePr>
          <p:cNvPr id="52226" name="Object 1024"/>
          <p:cNvGraphicFramePr>
            <a:graphicFrameLocks noChangeAspect="1"/>
          </p:cNvGraphicFramePr>
          <p:nvPr/>
        </p:nvGraphicFramePr>
        <p:xfrm>
          <a:off x="3336925" y="4594225"/>
          <a:ext cx="3024188" cy="533400"/>
        </p:xfrm>
        <a:graphic>
          <a:graphicData uri="http://schemas.openxmlformats.org/presentationml/2006/ole">
            <p:oleObj spid="_x0000_s52226" name="Equation" r:id="rId4" imgW="1587240" imgH="279360" progId="Equation.DSMT4">
              <p:embed/>
            </p:oleObj>
          </a:graphicData>
        </a:graphic>
      </p:graphicFrame>
      <p:grpSp>
        <p:nvGrpSpPr>
          <p:cNvPr id="52230" name="Group 29"/>
          <p:cNvGrpSpPr>
            <a:grpSpLocks/>
          </p:cNvGrpSpPr>
          <p:nvPr/>
        </p:nvGrpSpPr>
        <p:grpSpPr bwMode="auto">
          <a:xfrm>
            <a:off x="2757488" y="5399088"/>
            <a:ext cx="3725866" cy="1336675"/>
            <a:chOff x="1737" y="3401"/>
            <a:chExt cx="2347" cy="842"/>
          </a:xfrm>
        </p:grpSpPr>
        <p:sp>
          <p:nvSpPr>
            <p:cNvPr id="52232" name="AutoShape 19"/>
            <p:cNvSpPr>
              <a:spLocks noChangeArrowheads="1"/>
            </p:cNvSpPr>
            <p:nvPr/>
          </p:nvSpPr>
          <p:spPr bwMode="auto">
            <a:xfrm rot="-5400000">
              <a:off x="2364" y="3468"/>
              <a:ext cx="115" cy="845"/>
            </a:xfrm>
            <a:prstGeom prst="can">
              <a:avLst>
                <a:gd name="adj" fmla="val 63477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AutoShape 20"/>
            <p:cNvSpPr>
              <a:spLocks noChangeArrowheads="1"/>
            </p:cNvSpPr>
            <p:nvPr/>
          </p:nvSpPr>
          <p:spPr bwMode="auto">
            <a:xfrm rot="-5400000">
              <a:off x="3279" y="3468"/>
              <a:ext cx="115" cy="845"/>
            </a:xfrm>
            <a:prstGeom prst="can">
              <a:avLst>
                <a:gd name="adj" fmla="val 63477"/>
              </a:avLst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4" name="Freeform 21"/>
            <p:cNvSpPr>
              <a:spLocks/>
            </p:cNvSpPr>
            <p:nvPr/>
          </p:nvSpPr>
          <p:spPr bwMode="auto">
            <a:xfrm>
              <a:off x="2028" y="3401"/>
              <a:ext cx="1674" cy="393"/>
            </a:xfrm>
            <a:custGeom>
              <a:avLst/>
              <a:gdLst>
                <a:gd name="T0" fmla="*/ 0 w 1674"/>
                <a:gd name="T1" fmla="*/ 393 h 393"/>
                <a:gd name="T2" fmla="*/ 852 w 1674"/>
                <a:gd name="T3" fmla="*/ 1 h 393"/>
                <a:gd name="T4" fmla="*/ 1674 w 1674"/>
                <a:gd name="T5" fmla="*/ 385 h 393"/>
                <a:gd name="T6" fmla="*/ 0 60000 65536"/>
                <a:gd name="T7" fmla="*/ 0 60000 65536"/>
                <a:gd name="T8" fmla="*/ 0 60000 65536"/>
                <a:gd name="T9" fmla="*/ 0 w 1674"/>
                <a:gd name="T10" fmla="*/ 0 h 393"/>
                <a:gd name="T11" fmla="*/ 1674 w 1674"/>
                <a:gd name="T12" fmla="*/ 393 h 3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4" h="393">
                  <a:moveTo>
                    <a:pt x="0" y="393"/>
                  </a:moveTo>
                  <a:cubicBezTo>
                    <a:pt x="286" y="197"/>
                    <a:pt x="573" y="2"/>
                    <a:pt x="852" y="1"/>
                  </a:cubicBezTo>
                  <a:cubicBezTo>
                    <a:pt x="1131" y="0"/>
                    <a:pt x="1402" y="192"/>
                    <a:pt x="1674" y="38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35" name="Oval 22"/>
            <p:cNvSpPr>
              <a:spLocks noChangeArrowheads="1"/>
            </p:cNvSpPr>
            <p:nvPr/>
          </p:nvSpPr>
          <p:spPr bwMode="auto">
            <a:xfrm>
              <a:off x="2812" y="3810"/>
              <a:ext cx="145" cy="176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6" name="Freeform 23"/>
            <p:cNvSpPr>
              <a:spLocks/>
            </p:cNvSpPr>
            <p:nvPr/>
          </p:nvSpPr>
          <p:spPr bwMode="auto">
            <a:xfrm>
              <a:off x="2842" y="3861"/>
              <a:ext cx="94" cy="61"/>
            </a:xfrm>
            <a:custGeom>
              <a:avLst/>
              <a:gdLst>
                <a:gd name="T0" fmla="*/ 0 w 139"/>
                <a:gd name="T1" fmla="*/ 26 h 72"/>
                <a:gd name="T2" fmla="*/ 5 w 139"/>
                <a:gd name="T3" fmla="*/ 3 h 72"/>
                <a:gd name="T4" fmla="*/ 9 w 139"/>
                <a:gd name="T5" fmla="*/ 21 h 72"/>
                <a:gd name="T6" fmla="*/ 14 w 139"/>
                <a:gd name="T7" fmla="*/ 3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"/>
                <a:gd name="T13" fmla="*/ 0 h 72"/>
                <a:gd name="T14" fmla="*/ 139 w 13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" h="72">
                  <a:moveTo>
                    <a:pt x="0" y="72"/>
                  </a:moveTo>
                  <a:cubicBezTo>
                    <a:pt x="19" y="39"/>
                    <a:pt x="39" y="6"/>
                    <a:pt x="54" y="3"/>
                  </a:cubicBezTo>
                  <a:cubicBezTo>
                    <a:pt x="69" y="0"/>
                    <a:pt x="79" y="55"/>
                    <a:pt x="93" y="56"/>
                  </a:cubicBezTo>
                  <a:cubicBezTo>
                    <a:pt x="107" y="57"/>
                    <a:pt x="123" y="33"/>
                    <a:pt x="139" y="10"/>
                  </a:cubicBez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237" name="Text Box 24"/>
            <p:cNvSpPr txBox="1">
              <a:spLocks noChangeArrowheads="1"/>
            </p:cNvSpPr>
            <p:nvPr/>
          </p:nvSpPr>
          <p:spPr bwMode="auto">
            <a:xfrm>
              <a:off x="3712" y="3993"/>
              <a:ext cx="37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+h</a:t>
              </a:r>
            </a:p>
          </p:txBody>
        </p:sp>
        <p:sp>
          <p:nvSpPr>
            <p:cNvPr id="52238" name="Text Box 25"/>
            <p:cNvSpPr txBox="1">
              <a:spLocks noChangeArrowheads="1"/>
            </p:cNvSpPr>
            <p:nvPr/>
          </p:nvSpPr>
          <p:spPr bwMode="auto">
            <a:xfrm>
              <a:off x="1737" y="3986"/>
              <a:ext cx="37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chemeClr val="bg2"/>
                  </a:solidFill>
                  <a:sym typeface="Symbol" pitchFamily="18" charset="2"/>
                </a:rPr>
                <a:t>-h</a:t>
              </a:r>
            </a:p>
          </p:txBody>
        </p:sp>
      </p:grpSp>
      <p:sp>
        <p:nvSpPr>
          <p:cNvPr id="52231" name="Text Box 27"/>
          <p:cNvSpPr txBox="1">
            <a:spLocks noChangeArrowheads="1"/>
          </p:cNvSpPr>
          <p:nvPr/>
        </p:nvSpPr>
        <p:spPr bwMode="auto">
          <a:xfrm>
            <a:off x="591685" y="1313996"/>
            <a:ext cx="324640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ire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antenna in free space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Text Box 2"/>
          <p:cNvSpPr txBox="1">
            <a:spLocks noChangeArrowheads="1"/>
          </p:cNvSpPr>
          <p:nvPr/>
        </p:nvSpPr>
        <p:spPr bwMode="auto">
          <a:xfrm>
            <a:off x="1197203" y="0"/>
            <a:ext cx="7165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 Antenna (cont.)</a:t>
            </a:r>
          </a:p>
        </p:txBody>
      </p:sp>
      <p:sp>
        <p:nvSpPr>
          <p:cNvPr id="53254" name="Text Box 3"/>
          <p:cNvSpPr txBox="1">
            <a:spLocks noChangeArrowheads="1"/>
          </p:cNvSpPr>
          <p:nvPr/>
        </p:nvSpPr>
        <p:spPr bwMode="auto">
          <a:xfrm>
            <a:off x="631536" y="3168630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graphicFrame>
        <p:nvGraphicFramePr>
          <p:cNvPr id="53250" name="Object 1024"/>
          <p:cNvGraphicFramePr>
            <a:graphicFrameLocks noChangeAspect="1"/>
          </p:cNvGraphicFramePr>
          <p:nvPr/>
        </p:nvGraphicFramePr>
        <p:xfrm>
          <a:off x="2380507" y="1034509"/>
          <a:ext cx="3891643" cy="881934"/>
        </p:xfrm>
        <a:graphic>
          <a:graphicData uri="http://schemas.openxmlformats.org/presentationml/2006/ole">
            <p:oleObj spid="_x0000_s53250" name="Equation" r:id="rId4" imgW="1625400" imgH="368280" progId="Equation.DSMT4">
              <p:embed/>
            </p:oleObj>
          </a:graphicData>
        </a:graphic>
      </p:graphicFrame>
      <p:graphicFrame>
        <p:nvGraphicFramePr>
          <p:cNvPr id="53251" name="Object 1025"/>
          <p:cNvGraphicFramePr>
            <a:graphicFrameLocks noChangeAspect="1"/>
          </p:cNvGraphicFramePr>
          <p:nvPr/>
        </p:nvGraphicFramePr>
        <p:xfrm>
          <a:off x="2997200" y="2300288"/>
          <a:ext cx="2741613" cy="547687"/>
        </p:xfrm>
        <a:graphic>
          <a:graphicData uri="http://schemas.openxmlformats.org/presentationml/2006/ole">
            <p:oleObj spid="_x0000_s53251" name="Equation" r:id="rId5" imgW="1333440" imgH="266400" progId="Equation.DSMT4">
              <p:embed/>
            </p:oleObj>
          </a:graphicData>
        </a:graphic>
      </p:graphicFrame>
      <p:graphicFrame>
        <p:nvGraphicFramePr>
          <p:cNvPr id="53252" name="Object 1026"/>
          <p:cNvGraphicFramePr>
            <a:graphicFrameLocks noChangeAspect="1"/>
          </p:cNvGraphicFramePr>
          <p:nvPr/>
        </p:nvGraphicFramePr>
        <p:xfrm>
          <a:off x="1422400" y="3429000"/>
          <a:ext cx="6442075" cy="3111500"/>
        </p:xfrm>
        <a:graphic>
          <a:graphicData uri="http://schemas.openxmlformats.org/presentationml/2006/ole">
            <p:oleObj spid="_x0000_s53252" name="Equation" r:id="rId6" imgW="2997000" imgH="1447560" progId="Equation.DSMT4">
              <p:embed/>
            </p:oleObj>
          </a:graphicData>
        </a:graphic>
      </p:graphicFrame>
      <p:sp>
        <p:nvSpPr>
          <p:cNvPr id="53255" name="Line 7"/>
          <p:cNvSpPr>
            <a:spLocks noChangeShapeType="1"/>
          </p:cNvSpPr>
          <p:nvPr/>
        </p:nvSpPr>
        <p:spPr bwMode="auto">
          <a:xfrm flipV="1">
            <a:off x="4265136" y="4516128"/>
            <a:ext cx="122238" cy="622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5464134" y="4525654"/>
            <a:ext cx="122238" cy="622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1024"/>
          <p:cNvGraphicFramePr>
            <a:graphicFrameLocks noChangeAspect="1"/>
          </p:cNvGraphicFramePr>
          <p:nvPr/>
        </p:nvGraphicFramePr>
        <p:xfrm>
          <a:off x="2019300" y="744538"/>
          <a:ext cx="5156200" cy="923925"/>
        </p:xfrm>
        <a:graphic>
          <a:graphicData uri="http://schemas.openxmlformats.org/presentationml/2006/ole">
            <p:oleObj spid="_x0000_s54274" name="Equation" r:id="rId4" imgW="2692080" imgH="482400" progId="Equation.DSMT4">
              <p:embed/>
            </p:oleObj>
          </a:graphicData>
        </a:graphic>
      </p:graphicFrame>
      <p:graphicFrame>
        <p:nvGraphicFramePr>
          <p:cNvPr id="54275" name="Object 1025"/>
          <p:cNvGraphicFramePr>
            <a:graphicFrameLocks noChangeAspect="1"/>
          </p:cNvGraphicFramePr>
          <p:nvPr/>
        </p:nvGraphicFramePr>
        <p:xfrm>
          <a:off x="2090738" y="5456689"/>
          <a:ext cx="4648200" cy="1212850"/>
        </p:xfrm>
        <a:graphic>
          <a:graphicData uri="http://schemas.openxmlformats.org/presentationml/2006/ole">
            <p:oleObj spid="_x0000_s54275" name="Equation" r:id="rId5" imgW="2234880" imgH="583920" progId="Equation.DSMT4">
              <p:embed/>
            </p:oleObj>
          </a:graphicData>
        </a:graphic>
      </p:graphicFrame>
      <p:sp>
        <p:nvSpPr>
          <p:cNvPr id="54277" name="Line 4"/>
          <p:cNvSpPr>
            <a:spLocks noChangeShapeType="1"/>
          </p:cNvSpPr>
          <p:nvPr/>
        </p:nvSpPr>
        <p:spPr bwMode="auto">
          <a:xfrm flipV="1">
            <a:off x="5508625" y="5342389"/>
            <a:ext cx="646113" cy="781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4276" name="Object 1026"/>
          <p:cNvGraphicFramePr>
            <a:graphicFrameLocks noChangeAspect="1"/>
          </p:cNvGraphicFramePr>
          <p:nvPr/>
        </p:nvGraphicFramePr>
        <p:xfrm>
          <a:off x="1992313" y="3658282"/>
          <a:ext cx="5053012" cy="962025"/>
        </p:xfrm>
        <a:graphic>
          <a:graphicData uri="http://schemas.openxmlformats.org/presentationml/2006/ole">
            <p:oleObj spid="_x0000_s54276" name="Equation" r:id="rId6" imgW="2260440" imgH="431640" progId="Equation.DSMT4">
              <p:embed/>
            </p:oleObj>
          </a:graphicData>
        </a:graphic>
      </p:graphicFrame>
      <p:sp>
        <p:nvSpPr>
          <p:cNvPr id="765958" name="Text Box 6"/>
          <p:cNvSpPr txBox="1">
            <a:spLocks noChangeArrowheads="1"/>
          </p:cNvSpPr>
          <p:nvPr/>
        </p:nvSpPr>
        <p:spPr bwMode="auto">
          <a:xfrm>
            <a:off x="1208088" y="0"/>
            <a:ext cx="7165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 Antenna (cont.)</a:t>
            </a:r>
          </a:p>
        </p:txBody>
      </p:sp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916668" y="3159893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Recall that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23645" y="4893683"/>
            <a:ext cx="356059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For the wire antenna we have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2" name="Object 1024"/>
          <p:cNvGraphicFramePr>
            <a:graphicFrameLocks noChangeAspect="1"/>
          </p:cNvGraphicFramePr>
          <p:nvPr/>
        </p:nvGraphicFramePr>
        <p:xfrm>
          <a:off x="1855788" y="2058988"/>
          <a:ext cx="5132387" cy="922337"/>
        </p:xfrm>
        <a:graphic>
          <a:graphicData uri="http://schemas.openxmlformats.org/presentationml/2006/ole">
            <p:oleObj spid="_x0000_s54277" name="Equation" r:id="rId7" imgW="2679480" imgH="482400" progId="Equation.DSMT4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58162" y="1621378"/>
            <a:ext cx="158088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The result is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1024"/>
          <p:cNvGraphicFramePr>
            <a:graphicFrameLocks noChangeAspect="1"/>
          </p:cNvGraphicFramePr>
          <p:nvPr/>
        </p:nvGraphicFramePr>
        <p:xfrm>
          <a:off x="1783427" y="1295424"/>
          <a:ext cx="5330825" cy="955675"/>
        </p:xfrm>
        <a:graphic>
          <a:graphicData uri="http://schemas.openxmlformats.org/presentationml/2006/ole">
            <p:oleObj spid="_x0000_s55298" name="Equation" r:id="rId4" imgW="2692080" imgH="482400" progId="Equation.DSMT4">
              <p:embed/>
            </p:oleObj>
          </a:graphicData>
        </a:graphic>
      </p:graphicFrame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851581" y="907143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Hence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829128" y="2428485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graphicFrame>
        <p:nvGraphicFramePr>
          <p:cNvPr id="55299" name="Object 1025"/>
          <p:cNvGraphicFramePr>
            <a:graphicFrameLocks noChangeAspect="1"/>
          </p:cNvGraphicFramePr>
          <p:nvPr/>
        </p:nvGraphicFramePr>
        <p:xfrm>
          <a:off x="1150938" y="2762250"/>
          <a:ext cx="7223125" cy="1919288"/>
        </p:xfrm>
        <a:graphic>
          <a:graphicData uri="http://schemas.openxmlformats.org/presentationml/2006/ole">
            <p:oleObj spid="_x0000_s55299" name="Equation" r:id="rId5" imgW="3632040" imgH="965160" progId="Equation.DSMT4">
              <p:embed/>
            </p:oleObj>
          </a:graphicData>
        </a:graphic>
      </p:graphicFrame>
      <p:graphicFrame>
        <p:nvGraphicFramePr>
          <p:cNvPr id="55300" name="Object 1026"/>
          <p:cNvGraphicFramePr>
            <a:graphicFrameLocks noChangeAspect="1"/>
          </p:cNvGraphicFramePr>
          <p:nvPr/>
        </p:nvGraphicFramePr>
        <p:xfrm>
          <a:off x="3641725" y="5181600"/>
          <a:ext cx="1096963" cy="811213"/>
        </p:xfrm>
        <a:graphic>
          <a:graphicData uri="http://schemas.openxmlformats.org/presentationml/2006/ole">
            <p:oleObj spid="_x0000_s55300" name="Equation" r:id="rId6" imgW="583920" imgH="431640" progId="Equation.DSMT4">
              <p:embed/>
            </p:oleObj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166398" y="5343525"/>
            <a:ext cx="2464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Next, simplify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using </a:t>
            </a:r>
          </a:p>
        </p:txBody>
      </p:sp>
      <p:sp>
        <p:nvSpPr>
          <p:cNvPr id="766984" name="Text Box 8"/>
          <p:cNvSpPr txBox="1">
            <a:spLocks noChangeArrowheads="1"/>
          </p:cNvSpPr>
          <p:nvPr/>
        </p:nvSpPr>
        <p:spPr bwMode="auto">
          <a:xfrm>
            <a:off x="1208088" y="0"/>
            <a:ext cx="7165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 Antenna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920750" y="2330450"/>
            <a:ext cx="7534275" cy="13414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550863" y="1677988"/>
            <a:ext cx="1749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charset="0"/>
              </a:rPr>
              <a:t>We then have</a:t>
            </a:r>
          </a:p>
        </p:txBody>
      </p:sp>
      <p:graphicFrame>
        <p:nvGraphicFramePr>
          <p:cNvPr id="56322" name="Object 0"/>
          <p:cNvGraphicFramePr>
            <a:graphicFrameLocks noChangeAspect="1"/>
          </p:cNvGraphicFramePr>
          <p:nvPr/>
        </p:nvGraphicFramePr>
        <p:xfrm>
          <a:off x="930275" y="2454275"/>
          <a:ext cx="7310438" cy="1152525"/>
        </p:xfrm>
        <a:graphic>
          <a:graphicData uri="http://schemas.openxmlformats.org/presentationml/2006/ole">
            <p:oleObj spid="_x0000_s56322" name="Equation" r:id="rId4" imgW="3060360" imgH="482400" progId="Equation.DSMT4">
              <p:embed/>
            </p:oleObj>
          </a:graphicData>
        </a:graphic>
      </p:graphicFrame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1218974" y="0"/>
            <a:ext cx="7165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 Antenna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945" y="4349339"/>
            <a:ext cx="493635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+mj-lt"/>
              </a:rPr>
              <a:t>Note: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The pattern goes to zero at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= 0, </a:t>
            </a:r>
            <a:r>
              <a:rPr lang="en-US" i="1" dirty="0" smtClean="0">
                <a:solidFill>
                  <a:schemeClr val="bg2"/>
                </a:solidFill>
                <a:sym typeface="Symbol"/>
              </a:rPr>
              <a:t>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.</a:t>
            </a:r>
          </a:p>
          <a:p>
            <a:pPr algn="ctr"/>
            <a:r>
              <a:rPr lang="en-US" i="1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+mj-lt"/>
                <a:sym typeface="Symbol"/>
              </a:rPr>
              <a:t>(You can verify this by using </a:t>
            </a:r>
            <a:r>
              <a:rPr lang="en-US" dirty="0" err="1" smtClean="0">
                <a:solidFill>
                  <a:schemeClr val="bg2"/>
                </a:solidFill>
                <a:latin typeface="+mj-lt"/>
                <a:sym typeface="Symbol"/>
              </a:rPr>
              <a:t>L’Hôpital’s</a:t>
            </a:r>
            <a:r>
              <a:rPr lang="en-US" dirty="0" smtClean="0">
                <a:solidFill>
                  <a:schemeClr val="bg2"/>
                </a:solidFill>
                <a:latin typeface="+mj-lt"/>
                <a:sym typeface="Symbol"/>
              </a:rPr>
              <a:t> rule.)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796925" y="1076325"/>
            <a:ext cx="3648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Substitute (5) and (6) into (2):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868363" y="3895950"/>
            <a:ext cx="4049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 the vector Laplacian identity: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1764373" y="1811456"/>
          <a:ext cx="5265819" cy="914467"/>
        </p:xfrm>
        <a:graphic>
          <a:graphicData uri="http://schemas.openxmlformats.org/presentationml/2006/ole">
            <p:oleObj spid="_x0000_s5122" name="Equation" r:id="rId4" imgW="2412720" imgH="419040" progId="Equation.DSMT4">
              <p:embed/>
            </p:oleObj>
          </a:graphicData>
        </a:graphic>
      </p:graphicFrame>
      <p:graphicFrame>
        <p:nvGraphicFramePr>
          <p:cNvPr id="5123" name="Object 12"/>
          <p:cNvGraphicFramePr>
            <a:graphicFrameLocks noChangeAspect="1"/>
          </p:cNvGraphicFramePr>
          <p:nvPr/>
        </p:nvGraphicFramePr>
        <p:xfrm>
          <a:off x="1866613" y="2853226"/>
          <a:ext cx="5246708" cy="592783"/>
        </p:xfrm>
        <a:graphic>
          <a:graphicData uri="http://schemas.openxmlformats.org/presentationml/2006/ole">
            <p:oleObj spid="_x0000_s5123" name="Equation" r:id="rId5" imgW="2349360" imgH="253800" progId="Equation.DSMT4">
              <p:embed/>
            </p:oleObj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2312555" y="4385905"/>
          <a:ext cx="4397004" cy="568330"/>
        </p:xfrm>
        <a:graphic>
          <a:graphicData uri="http://schemas.openxmlformats.org/presentationml/2006/ole">
            <p:oleObj spid="_x0000_s5124" name="Equation" r:id="rId6" imgW="1765080" imgH="228600" progId="Equation.DSMT4">
              <p:embed/>
            </p:oleObj>
          </a:graphicData>
        </a:graphic>
      </p:graphicFrame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61258" y="5180686"/>
            <a:ext cx="8229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vector Laplacian has this nice property in </a:t>
            </a:r>
            <a:r>
              <a:rPr lang="en-US" sz="2000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rectangular coordinates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</a:t>
            </a:r>
            <a:endParaRPr lang="en-US" sz="2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5125" name="Object 15"/>
          <p:cNvGraphicFramePr>
            <a:graphicFrameLocks noChangeAspect="1"/>
          </p:cNvGraphicFramePr>
          <p:nvPr/>
        </p:nvGraphicFramePr>
        <p:xfrm>
          <a:off x="2877921" y="5668055"/>
          <a:ext cx="4546600" cy="576262"/>
        </p:xfrm>
        <a:graphic>
          <a:graphicData uri="http://schemas.openxmlformats.org/presentationml/2006/ole">
            <p:oleObj spid="_x0000_s5125" name="Equation" r:id="rId7" imgW="2006280" imgH="253800" progId="Equation.DSMT4">
              <p:embed/>
            </p:oleObj>
          </a:graphicData>
        </a:graphic>
      </p:graphicFrame>
      <p:graphicFrame>
        <p:nvGraphicFramePr>
          <p:cNvPr id="5126" name="Object 16"/>
          <p:cNvGraphicFramePr>
            <a:graphicFrameLocks noChangeAspect="1"/>
          </p:cNvGraphicFramePr>
          <p:nvPr/>
        </p:nvGraphicFramePr>
        <p:xfrm>
          <a:off x="4440426" y="1031998"/>
          <a:ext cx="2613520" cy="504455"/>
        </p:xfrm>
        <a:graphic>
          <a:graphicData uri="http://schemas.openxmlformats.org/presentationml/2006/ole">
            <p:oleObj spid="_x0000_s5126" name="Equation" r:id="rId8" imgW="1320480" imgH="253800" progId="Equation.DSMT4">
              <p:embed/>
            </p:oleObj>
          </a:graphicData>
        </a:graphic>
      </p:graphicFrame>
      <p:sp>
        <p:nvSpPr>
          <p:cNvPr id="718865" name="Text Box 17"/>
          <p:cNvSpPr txBox="1">
            <a:spLocks noChangeArrowheads="1"/>
          </p:cNvSpPr>
          <p:nvPr/>
        </p:nvSpPr>
        <p:spPr bwMode="auto">
          <a:xfrm>
            <a:off x="2095500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796925" y="0"/>
            <a:ext cx="75247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Wire Antenna: Radiated Power</a:t>
            </a:r>
          </a:p>
        </p:txBody>
      </p:sp>
      <p:graphicFrame>
        <p:nvGraphicFramePr>
          <p:cNvPr id="57346" name="Object 0"/>
          <p:cNvGraphicFramePr>
            <a:graphicFrameLocks noChangeAspect="1"/>
          </p:cNvGraphicFramePr>
          <p:nvPr/>
        </p:nvGraphicFramePr>
        <p:xfrm>
          <a:off x="604838" y="1493838"/>
          <a:ext cx="8056562" cy="3735387"/>
        </p:xfrm>
        <a:graphic>
          <a:graphicData uri="http://schemas.openxmlformats.org/presentationml/2006/ole">
            <p:oleObj spid="_x0000_s57346" name="Equation" r:id="rId4" imgW="4216320" imgH="195552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53865" y="1920875"/>
            <a:ext cx="7713662" cy="16843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1031421" y="0"/>
            <a:ext cx="72469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Radiated Power (cont.)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514350" y="1244600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graphicFrame>
        <p:nvGraphicFramePr>
          <p:cNvPr id="58370" name="Object 5"/>
          <p:cNvGraphicFramePr>
            <a:graphicFrameLocks noChangeAspect="1"/>
          </p:cNvGraphicFramePr>
          <p:nvPr/>
        </p:nvGraphicFramePr>
        <p:xfrm>
          <a:off x="865188" y="2197100"/>
          <a:ext cx="7227887" cy="1193800"/>
        </p:xfrm>
        <a:graphic>
          <a:graphicData uri="http://schemas.openxmlformats.org/presentationml/2006/ole">
            <p:oleObj spid="_x0000_s58370" name="Equation" r:id="rId4" imgW="2997000" imgH="4950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1924050" y="0"/>
            <a:ext cx="53117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Input Resistance</a:t>
            </a:r>
          </a:p>
        </p:txBody>
      </p:sp>
      <p:graphicFrame>
        <p:nvGraphicFramePr>
          <p:cNvPr id="59394" name="Object 31"/>
          <p:cNvGraphicFramePr>
            <a:graphicFrameLocks noChangeAspect="1"/>
          </p:cNvGraphicFramePr>
          <p:nvPr/>
        </p:nvGraphicFramePr>
        <p:xfrm>
          <a:off x="4890325" y="3756141"/>
          <a:ext cx="2163618" cy="1761494"/>
        </p:xfrm>
        <a:graphic>
          <a:graphicData uri="http://schemas.openxmlformats.org/presentationml/2006/ole">
            <p:oleObj spid="_x0000_s59394" name="Equation" r:id="rId4" imgW="1091880" imgH="888840" progId="Equation.DSMT4">
              <p:embed/>
            </p:oleObj>
          </a:graphicData>
        </a:graphic>
      </p:graphicFrame>
      <p:graphicFrame>
        <p:nvGraphicFramePr>
          <p:cNvPr id="59395" name="Object 32"/>
          <p:cNvGraphicFramePr>
            <a:graphicFrameLocks noChangeAspect="1"/>
          </p:cNvGraphicFramePr>
          <p:nvPr/>
        </p:nvGraphicFramePr>
        <p:xfrm>
          <a:off x="1211263" y="1058863"/>
          <a:ext cx="6613525" cy="1101725"/>
        </p:xfrm>
        <a:graphic>
          <a:graphicData uri="http://schemas.openxmlformats.org/presentationml/2006/ole">
            <p:oleObj spid="_x0000_s59395" name="Equation" r:id="rId5" imgW="2971800" imgH="495000" progId="Equation.DSMT4">
              <p:embed/>
            </p:oleObj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85057" y="2667000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Circuit model of antenna: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89716" y="3397250"/>
            <a:ext cx="4021832" cy="2862263"/>
            <a:chOff x="189716" y="3397250"/>
            <a:chExt cx="4021832" cy="2862263"/>
          </a:xfrm>
        </p:grpSpPr>
        <p:sp>
          <p:nvSpPr>
            <p:cNvPr id="59398" name="Arc 4"/>
            <p:cNvSpPr>
              <a:spLocks/>
            </p:cNvSpPr>
            <p:nvPr/>
          </p:nvSpPr>
          <p:spPr bwMode="auto">
            <a:xfrm rot="5400000">
              <a:off x="3163113" y="5419725"/>
              <a:ext cx="190500" cy="396875"/>
            </a:xfrm>
            <a:custGeom>
              <a:avLst/>
              <a:gdLst>
                <a:gd name="T0" fmla="*/ 0 w 43198"/>
                <a:gd name="T1" fmla="*/ 0 h 36493"/>
                <a:gd name="T2" fmla="*/ 0 w 43198"/>
                <a:gd name="T3" fmla="*/ 0 h 36493"/>
                <a:gd name="T4" fmla="*/ 0 w 43198"/>
                <a:gd name="T5" fmla="*/ 0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9" name="Arc 5"/>
            <p:cNvSpPr>
              <a:spLocks/>
            </p:cNvSpPr>
            <p:nvPr/>
          </p:nvSpPr>
          <p:spPr bwMode="auto">
            <a:xfrm rot="5400000">
              <a:off x="3153588" y="5278438"/>
              <a:ext cx="192088" cy="423863"/>
            </a:xfrm>
            <a:custGeom>
              <a:avLst/>
              <a:gdLst>
                <a:gd name="T0" fmla="*/ 0 w 43200"/>
                <a:gd name="T1" fmla="*/ 0 h 39465"/>
                <a:gd name="T2" fmla="*/ 0 w 43200"/>
                <a:gd name="T3" fmla="*/ 0 h 39465"/>
                <a:gd name="T4" fmla="*/ 0 w 43200"/>
                <a:gd name="T5" fmla="*/ 0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0" name="Arc 6"/>
            <p:cNvSpPr>
              <a:spLocks/>
            </p:cNvSpPr>
            <p:nvPr/>
          </p:nvSpPr>
          <p:spPr bwMode="auto">
            <a:xfrm rot="5400000">
              <a:off x="3147238" y="5164138"/>
              <a:ext cx="190500" cy="406400"/>
            </a:xfrm>
            <a:custGeom>
              <a:avLst/>
              <a:gdLst>
                <a:gd name="T0" fmla="*/ 0 w 43200"/>
                <a:gd name="T1" fmla="*/ 0 h 37507"/>
                <a:gd name="T2" fmla="*/ 0 w 43200"/>
                <a:gd name="T3" fmla="*/ 0 h 37507"/>
                <a:gd name="T4" fmla="*/ 0 w 43200"/>
                <a:gd name="T5" fmla="*/ 0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1" name="Arc 7"/>
            <p:cNvSpPr>
              <a:spLocks/>
            </p:cNvSpPr>
            <p:nvPr/>
          </p:nvSpPr>
          <p:spPr bwMode="auto">
            <a:xfrm rot="5400000">
              <a:off x="3140888" y="5030788"/>
              <a:ext cx="192088" cy="404813"/>
            </a:xfrm>
            <a:custGeom>
              <a:avLst/>
              <a:gdLst>
                <a:gd name="T0" fmla="*/ 0 w 43200"/>
                <a:gd name="T1" fmla="*/ 0 h 37395"/>
                <a:gd name="T2" fmla="*/ 0 w 43200"/>
                <a:gd name="T3" fmla="*/ 0 h 37395"/>
                <a:gd name="T4" fmla="*/ 0 w 43200"/>
                <a:gd name="T5" fmla="*/ 0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Arc 8"/>
            <p:cNvSpPr>
              <a:spLocks/>
            </p:cNvSpPr>
            <p:nvPr/>
          </p:nvSpPr>
          <p:spPr bwMode="auto">
            <a:xfrm rot="5400000">
              <a:off x="3134538" y="4895850"/>
              <a:ext cx="190500" cy="412750"/>
            </a:xfrm>
            <a:custGeom>
              <a:avLst/>
              <a:gdLst>
                <a:gd name="T0" fmla="*/ 0 w 43198"/>
                <a:gd name="T1" fmla="*/ 0 h 37968"/>
                <a:gd name="T2" fmla="*/ 0 w 43198"/>
                <a:gd name="T3" fmla="*/ 0 h 37968"/>
                <a:gd name="T4" fmla="*/ 0 w 43198"/>
                <a:gd name="T5" fmla="*/ 0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Line 9"/>
            <p:cNvSpPr>
              <a:spLocks noChangeShapeType="1"/>
            </p:cNvSpPr>
            <p:nvPr/>
          </p:nvSpPr>
          <p:spPr bwMode="auto">
            <a:xfrm rot="5400000" flipV="1">
              <a:off x="3021826" y="3644900"/>
              <a:ext cx="409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4" name="Line 10"/>
            <p:cNvSpPr>
              <a:spLocks noChangeShapeType="1"/>
            </p:cNvSpPr>
            <p:nvPr/>
          </p:nvSpPr>
          <p:spPr bwMode="auto">
            <a:xfrm rot="5400000" flipV="1">
              <a:off x="3282176" y="3790950"/>
              <a:ext cx="66675" cy="171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5" name="Line 11"/>
            <p:cNvSpPr>
              <a:spLocks noChangeShapeType="1"/>
            </p:cNvSpPr>
            <p:nvPr/>
          </p:nvSpPr>
          <p:spPr bwMode="auto">
            <a:xfrm rot="5400000" flipV="1">
              <a:off x="3193276" y="3854450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6" name="Line 12"/>
            <p:cNvSpPr>
              <a:spLocks noChangeShapeType="1"/>
            </p:cNvSpPr>
            <p:nvPr/>
          </p:nvSpPr>
          <p:spPr bwMode="auto">
            <a:xfrm rot="5400000" flipV="1">
              <a:off x="3193276" y="4006850"/>
              <a:ext cx="104775" cy="300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7" name="Line 13"/>
            <p:cNvSpPr>
              <a:spLocks noChangeShapeType="1"/>
            </p:cNvSpPr>
            <p:nvPr/>
          </p:nvSpPr>
          <p:spPr bwMode="auto">
            <a:xfrm rot="5400000" flipV="1">
              <a:off x="3205976" y="4171950"/>
              <a:ext cx="98425" cy="282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8" name="Line 14"/>
            <p:cNvSpPr>
              <a:spLocks noChangeShapeType="1"/>
            </p:cNvSpPr>
            <p:nvPr/>
          </p:nvSpPr>
          <p:spPr bwMode="auto">
            <a:xfrm rot="5400000" flipV="1">
              <a:off x="3209151" y="4319588"/>
              <a:ext cx="100013" cy="2905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9" name="Line 15"/>
            <p:cNvSpPr>
              <a:spLocks noChangeShapeType="1"/>
            </p:cNvSpPr>
            <p:nvPr/>
          </p:nvSpPr>
          <p:spPr bwMode="auto">
            <a:xfrm rot="5400000" flipH="1" flipV="1">
              <a:off x="3312338" y="4452938"/>
              <a:ext cx="31750" cy="1412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16"/>
            <p:cNvSpPr>
              <a:spLocks noChangeShapeType="1"/>
            </p:cNvSpPr>
            <p:nvPr/>
          </p:nvSpPr>
          <p:spPr bwMode="auto">
            <a:xfrm rot="2963305" flipV="1">
              <a:off x="3161526" y="3949700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1" name="Line 17"/>
            <p:cNvSpPr>
              <a:spLocks noChangeShapeType="1"/>
            </p:cNvSpPr>
            <p:nvPr/>
          </p:nvSpPr>
          <p:spPr bwMode="auto">
            <a:xfrm rot="2963305" flipV="1">
              <a:off x="3180576" y="4106863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Line 18"/>
            <p:cNvSpPr>
              <a:spLocks noChangeShapeType="1"/>
            </p:cNvSpPr>
            <p:nvPr/>
          </p:nvSpPr>
          <p:spPr bwMode="auto">
            <a:xfrm rot="2963305" flipV="1">
              <a:off x="3185338" y="4259263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3" name="Line 19"/>
            <p:cNvSpPr>
              <a:spLocks noChangeShapeType="1"/>
            </p:cNvSpPr>
            <p:nvPr/>
          </p:nvSpPr>
          <p:spPr bwMode="auto">
            <a:xfrm rot="2963305" flipV="1">
              <a:off x="3180576" y="3802063"/>
              <a:ext cx="152400" cy="2587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4" name="Line 20"/>
            <p:cNvSpPr>
              <a:spLocks noChangeShapeType="1"/>
            </p:cNvSpPr>
            <p:nvPr/>
          </p:nvSpPr>
          <p:spPr bwMode="auto">
            <a:xfrm rot="5400000">
              <a:off x="3009126" y="4778375"/>
              <a:ext cx="4762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5" name="Line 21"/>
            <p:cNvSpPr>
              <a:spLocks noChangeShapeType="1"/>
            </p:cNvSpPr>
            <p:nvPr/>
          </p:nvSpPr>
          <p:spPr bwMode="auto">
            <a:xfrm rot="5400000" flipV="1">
              <a:off x="3037701" y="5978525"/>
              <a:ext cx="503238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7" name="Text Box 23"/>
            <p:cNvSpPr txBox="1">
              <a:spLocks noChangeArrowheads="1"/>
            </p:cNvSpPr>
            <p:nvPr/>
          </p:nvSpPr>
          <p:spPr bwMode="auto">
            <a:xfrm>
              <a:off x="189716" y="4560202"/>
              <a:ext cx="4953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chemeClr val="bg2"/>
                  </a:solidFill>
                </a:rPr>
                <a:t>Z</a:t>
              </a:r>
              <a:r>
                <a:rPr lang="en-US" sz="2000" i="1" baseline="-25000" dirty="0" err="1">
                  <a:solidFill>
                    <a:schemeClr val="bg2"/>
                  </a:solidFill>
                </a:rPr>
                <a:t>in</a:t>
              </a:r>
              <a:r>
                <a:rPr lang="en-US" sz="2000" i="1" baseline="-25000" dirty="0">
                  <a:solidFill>
                    <a:schemeClr val="bg2"/>
                  </a:solidFill>
                </a:rPr>
                <a:t> </a:t>
              </a:r>
              <a:endParaRPr lang="en-US" sz="2000" i="1" dirty="0">
                <a:solidFill>
                  <a:schemeClr val="bg2"/>
                </a:solidFill>
              </a:endParaRPr>
            </a:p>
          </p:txBody>
        </p:sp>
        <p:sp>
          <p:nvSpPr>
            <p:cNvPr id="59418" name="Line 24"/>
            <p:cNvSpPr>
              <a:spLocks noChangeShapeType="1"/>
            </p:cNvSpPr>
            <p:nvPr/>
          </p:nvSpPr>
          <p:spPr bwMode="auto">
            <a:xfrm flipV="1">
              <a:off x="1716901" y="6224588"/>
              <a:ext cx="1566863" cy="3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20" name="Line 26"/>
            <p:cNvSpPr>
              <a:spLocks noChangeShapeType="1"/>
            </p:cNvSpPr>
            <p:nvPr/>
          </p:nvSpPr>
          <p:spPr bwMode="auto">
            <a:xfrm>
              <a:off x="1658123" y="3431968"/>
              <a:ext cx="1567540" cy="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21" name="Text Box 27"/>
            <p:cNvSpPr txBox="1">
              <a:spLocks noChangeArrowheads="1"/>
            </p:cNvSpPr>
            <p:nvPr/>
          </p:nvSpPr>
          <p:spPr bwMode="auto">
            <a:xfrm>
              <a:off x="3612376" y="4013200"/>
              <a:ext cx="5095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bg2"/>
                  </a:solidFill>
                </a:rPr>
                <a:t>R</a:t>
              </a:r>
              <a:r>
                <a:rPr lang="en-US" sz="2000" i="1" baseline="-25000">
                  <a:solidFill>
                    <a:schemeClr val="bg2"/>
                  </a:solidFill>
                </a:rPr>
                <a:t>in </a:t>
              </a:r>
              <a:endParaRPr lang="en-US" sz="2000" i="1">
                <a:solidFill>
                  <a:schemeClr val="bg2"/>
                </a:solidFill>
              </a:endParaRPr>
            </a:p>
          </p:txBody>
        </p:sp>
        <p:sp>
          <p:nvSpPr>
            <p:cNvPr id="59422" name="Text Box 28"/>
            <p:cNvSpPr txBox="1">
              <a:spLocks noChangeArrowheads="1"/>
            </p:cNvSpPr>
            <p:nvPr/>
          </p:nvSpPr>
          <p:spPr bwMode="auto">
            <a:xfrm>
              <a:off x="3568610" y="5129213"/>
              <a:ext cx="6429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</a:rPr>
                <a:t> jX</a:t>
              </a:r>
              <a:r>
                <a:rPr lang="en-US" sz="2000" i="1" baseline="-25000" dirty="0">
                  <a:solidFill>
                    <a:schemeClr val="bg2"/>
                  </a:solidFill>
                </a:rPr>
                <a:t>in </a:t>
              </a:r>
              <a:endParaRPr lang="en-US" sz="2000" i="1" dirty="0">
                <a:solidFill>
                  <a:schemeClr val="bg2"/>
                </a:solidFill>
              </a:endParaRPr>
            </a:p>
          </p:txBody>
        </p:sp>
        <p:sp>
          <p:nvSpPr>
            <p:cNvPr id="59423" name="Text Box 29"/>
            <p:cNvSpPr txBox="1">
              <a:spLocks noChangeArrowheads="1"/>
            </p:cNvSpPr>
            <p:nvPr/>
          </p:nvSpPr>
          <p:spPr bwMode="auto">
            <a:xfrm>
              <a:off x="1979809" y="3538869"/>
              <a:ext cx="6683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bg2"/>
                  </a:solidFill>
                </a:rPr>
                <a:t>I</a:t>
              </a:r>
              <a:r>
                <a:rPr lang="en-US" sz="2000" dirty="0">
                  <a:solidFill>
                    <a:schemeClr val="bg2"/>
                  </a:solidFill>
                </a:rPr>
                <a:t> (0)</a:t>
              </a:r>
              <a:r>
                <a:rPr lang="en-US" sz="2000" i="1" baseline="-25000" dirty="0">
                  <a:solidFill>
                    <a:schemeClr val="bg2"/>
                  </a:solidFill>
                </a:rPr>
                <a:t> </a:t>
              </a:r>
              <a:endParaRPr lang="en-US" sz="2000" i="1" dirty="0">
                <a:solidFill>
                  <a:schemeClr val="bg2"/>
                </a:solidFill>
              </a:endParaRPr>
            </a:p>
          </p:txBody>
        </p:sp>
        <p:sp>
          <p:nvSpPr>
            <p:cNvPr id="59424" name="Line 30"/>
            <p:cNvSpPr>
              <a:spLocks noChangeShapeType="1"/>
            </p:cNvSpPr>
            <p:nvPr/>
          </p:nvSpPr>
          <p:spPr bwMode="auto">
            <a:xfrm flipV="1">
              <a:off x="2077711" y="3434823"/>
              <a:ext cx="5290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9" name="Oval 25"/>
            <p:cNvSpPr>
              <a:spLocks noChangeArrowheads="1"/>
            </p:cNvSpPr>
            <p:nvPr/>
          </p:nvSpPr>
          <p:spPr bwMode="auto">
            <a:xfrm>
              <a:off x="1618476" y="3397250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Oval 22"/>
            <p:cNvSpPr>
              <a:spLocks noChangeArrowheads="1"/>
            </p:cNvSpPr>
            <p:nvPr/>
          </p:nvSpPr>
          <p:spPr bwMode="auto">
            <a:xfrm>
              <a:off x="1662926" y="6183313"/>
              <a:ext cx="60325" cy="762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eft Brace 36"/>
            <p:cNvSpPr/>
            <p:nvPr/>
          </p:nvSpPr>
          <p:spPr bwMode="auto">
            <a:xfrm>
              <a:off x="818869" y="3521123"/>
              <a:ext cx="614150" cy="2620370"/>
            </a:xfrm>
            <a:prstGeom prst="lef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2"/>
          <p:cNvSpPr>
            <a:spLocks noChangeArrowheads="1"/>
          </p:cNvSpPr>
          <p:nvPr/>
        </p:nvSpPr>
        <p:spPr bwMode="auto">
          <a:xfrm>
            <a:off x="487363" y="2755900"/>
            <a:ext cx="8193087" cy="17430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18" name="Object 3"/>
          <p:cNvGraphicFramePr>
            <a:graphicFrameLocks noChangeAspect="1"/>
          </p:cNvGraphicFramePr>
          <p:nvPr/>
        </p:nvGraphicFramePr>
        <p:xfrm>
          <a:off x="2735263" y="1370013"/>
          <a:ext cx="3671887" cy="1254125"/>
        </p:xfrm>
        <a:graphic>
          <a:graphicData uri="http://schemas.openxmlformats.org/presentationml/2006/ole">
            <p:oleObj spid="_x0000_s60418" name="Equation" r:id="rId4" imgW="1562040" imgH="533160" progId="Equation.DSMT4">
              <p:embed/>
            </p:oleObj>
          </a:graphicData>
        </a:graphic>
      </p:graphicFrame>
      <p:sp>
        <p:nvSpPr>
          <p:cNvPr id="60423" name="Line 4"/>
          <p:cNvSpPr>
            <a:spLocks noChangeShapeType="1"/>
          </p:cNvSpPr>
          <p:nvPr/>
        </p:nvSpPr>
        <p:spPr bwMode="auto">
          <a:xfrm flipV="1">
            <a:off x="5684613" y="1341438"/>
            <a:ext cx="341313" cy="7794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0419" name="Object 5"/>
          <p:cNvGraphicFramePr>
            <a:graphicFrameLocks noChangeAspect="1"/>
          </p:cNvGraphicFramePr>
          <p:nvPr/>
        </p:nvGraphicFramePr>
        <p:xfrm>
          <a:off x="715963" y="3095625"/>
          <a:ext cx="7713662" cy="1130300"/>
        </p:xfrm>
        <a:graphic>
          <a:graphicData uri="http://schemas.openxmlformats.org/presentationml/2006/ole">
            <p:oleObj spid="_x0000_s60419" name="Equation" r:id="rId5" imgW="3466800" imgH="507960" progId="Equation.DSMT4">
              <p:embed/>
            </p:oleObj>
          </a:graphicData>
        </a:graphic>
      </p:graphicFrame>
      <p:sp>
        <p:nvSpPr>
          <p:cNvPr id="60424" name="Text Box 6"/>
          <p:cNvSpPr txBox="1">
            <a:spLocks noChangeArrowheads="1"/>
          </p:cNvSpPr>
          <p:nvPr/>
        </p:nvSpPr>
        <p:spPr bwMode="auto">
          <a:xfrm>
            <a:off x="1158875" y="5416550"/>
            <a:ext cx="1519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Symbol" pitchFamily="18" charset="2"/>
              </a:rPr>
              <a:t>l/2</a:t>
            </a:r>
            <a:r>
              <a:rPr lang="en-US" sz="2000" dirty="0">
                <a:solidFill>
                  <a:schemeClr val="hlink"/>
                </a:solidFill>
                <a:latin typeface="Arial" charset="0"/>
              </a:rPr>
              <a:t> Dipole:</a:t>
            </a:r>
          </a:p>
        </p:txBody>
      </p:sp>
      <p:graphicFrame>
        <p:nvGraphicFramePr>
          <p:cNvPr id="60420" name="Object 7"/>
          <p:cNvGraphicFramePr>
            <a:graphicFrameLocks noChangeAspect="1"/>
          </p:cNvGraphicFramePr>
          <p:nvPr/>
        </p:nvGraphicFramePr>
        <p:xfrm>
          <a:off x="2767013" y="5232400"/>
          <a:ext cx="2566987" cy="893763"/>
        </p:xfrm>
        <a:graphic>
          <a:graphicData uri="http://schemas.openxmlformats.org/presentationml/2006/ole">
            <p:oleObj spid="_x0000_s60420" name="Equation" r:id="rId6" imgW="1130040" imgH="393480" progId="Equation.DSMT4">
              <p:embed/>
            </p:oleObj>
          </a:graphicData>
        </a:graphic>
      </p:graphicFrame>
      <p:graphicFrame>
        <p:nvGraphicFramePr>
          <p:cNvPr id="60421" name="Object 9"/>
          <p:cNvGraphicFramePr>
            <a:graphicFrameLocks noChangeAspect="1"/>
          </p:cNvGraphicFramePr>
          <p:nvPr/>
        </p:nvGraphicFramePr>
        <p:xfrm>
          <a:off x="6707188" y="5422900"/>
          <a:ext cx="1801812" cy="546100"/>
        </p:xfrm>
        <a:graphic>
          <a:graphicData uri="http://schemas.openxmlformats.org/presentationml/2006/ole">
            <p:oleObj spid="_x0000_s60421" name="Equation" r:id="rId7" imgW="838080" imgH="253800" progId="Equation.DSMT4">
              <p:embed/>
            </p:oleObj>
          </a:graphicData>
        </a:graphic>
      </p:graphicFrame>
      <p:sp>
        <p:nvSpPr>
          <p:cNvPr id="772106" name="Text Box 10"/>
          <p:cNvSpPr txBox="1">
            <a:spLocks noChangeArrowheads="1"/>
          </p:cNvSpPr>
          <p:nvPr/>
        </p:nvSpPr>
        <p:spPr bwMode="auto">
          <a:xfrm>
            <a:off x="1631950" y="0"/>
            <a:ext cx="59880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Input Resistance (cont.)</a:t>
            </a:r>
          </a:p>
        </p:txBody>
      </p:sp>
      <p:sp>
        <p:nvSpPr>
          <p:cNvPr id="60426" name="AutoShape 11"/>
          <p:cNvSpPr>
            <a:spLocks noChangeArrowheads="1"/>
          </p:cNvSpPr>
          <p:nvPr/>
        </p:nvSpPr>
        <p:spPr bwMode="auto">
          <a:xfrm>
            <a:off x="5541963" y="5514975"/>
            <a:ext cx="803275" cy="317500"/>
          </a:xfrm>
          <a:prstGeom prst="rightArrow">
            <a:avLst>
              <a:gd name="adj1" fmla="val 50000"/>
              <a:gd name="adj2" fmla="val 6325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Text Box 12"/>
          <p:cNvSpPr txBox="1">
            <a:spLocks noChangeArrowheads="1"/>
          </p:cNvSpPr>
          <p:nvPr/>
        </p:nvSpPr>
        <p:spPr bwMode="auto">
          <a:xfrm>
            <a:off x="1283151" y="5878513"/>
            <a:ext cx="1225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hlink"/>
                </a:solidFill>
                <a:latin typeface="Arial" charset="0"/>
              </a:rPr>
              <a:t>(resonant)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17813" y="0"/>
            <a:ext cx="3978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228833" y="836695"/>
            <a:ext cx="304506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A small loop antenna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3867" y="957951"/>
            <a:ext cx="4151685" cy="2524705"/>
            <a:chOff x="663981" y="1643751"/>
            <a:chExt cx="4151685" cy="2524705"/>
          </a:xfrm>
        </p:grpSpPr>
        <p:sp>
          <p:nvSpPr>
            <p:cNvPr id="17" name="Oval 16"/>
            <p:cNvSpPr/>
            <p:nvPr/>
          </p:nvSpPr>
          <p:spPr bwMode="auto">
            <a:xfrm>
              <a:off x="1959381" y="2982695"/>
              <a:ext cx="990600" cy="544285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1023209" y="3276610"/>
              <a:ext cx="1426029" cy="6749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449239" y="3276609"/>
              <a:ext cx="19485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427467" y="2079182"/>
              <a:ext cx="16329" cy="12028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63981" y="37991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x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8408" y="308066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y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6838" y="164375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z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555127" y="3439886"/>
              <a:ext cx="283029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815396" y="346661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+mn-lt"/>
                </a:rPr>
                <a:t>I</a:t>
              </a:r>
              <a:endParaRPr lang="en-US" i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2438352" y="3025239"/>
              <a:ext cx="247450" cy="2513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733256" y="26363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a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graphicFrame>
        <p:nvGraphicFramePr>
          <p:cNvPr id="28" name="Object 4"/>
          <p:cNvGraphicFramePr>
            <a:graphicFrameLocks noChangeAspect="1"/>
          </p:cNvGraphicFramePr>
          <p:nvPr/>
        </p:nvGraphicFramePr>
        <p:xfrm>
          <a:off x="6507626" y="1875310"/>
          <a:ext cx="979308" cy="451221"/>
        </p:xfrm>
        <a:graphic>
          <a:graphicData uri="http://schemas.openxmlformats.org/presentationml/2006/ole">
            <p:oleObj spid="_x0000_s313350" name="Equation" r:id="rId4" imgW="495000" imgH="228600" progId="Equation.DSMT4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96711" y="2311448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(The current is approximately uniform).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185910" y="2820845"/>
          <a:ext cx="1487487" cy="479425"/>
        </p:xfrm>
        <a:graphic>
          <a:graphicData uri="http://schemas.openxmlformats.org/presentationml/2006/ole">
            <p:oleObj spid="_x0000_s313351" name="Equation" r:id="rId5" imgW="787320" imgH="2538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408220" y="377932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Assume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 =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0: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13356" name="Object 12"/>
          <p:cNvGraphicFramePr>
            <a:graphicFrameLocks noChangeAspect="1"/>
          </p:cNvGraphicFramePr>
          <p:nvPr/>
        </p:nvGraphicFramePr>
        <p:xfrm>
          <a:off x="7066210" y="3809101"/>
          <a:ext cx="807130" cy="371754"/>
        </p:xfrm>
        <a:graphic>
          <a:graphicData uri="http://schemas.openxmlformats.org/presentationml/2006/ole">
            <p:oleObj spid="_x0000_s313356" name="Equation" r:id="rId6" imgW="520560" imgH="241200" progId="Equation.DSMT4">
              <p:embed/>
            </p:oleObj>
          </a:graphicData>
        </a:graphic>
      </p:graphicFrame>
      <p:graphicFrame>
        <p:nvGraphicFramePr>
          <p:cNvPr id="313358" name="Object 14"/>
          <p:cNvGraphicFramePr>
            <a:graphicFrameLocks noChangeAspect="1"/>
          </p:cNvGraphicFramePr>
          <p:nvPr/>
        </p:nvGraphicFramePr>
        <p:xfrm>
          <a:off x="6208423" y="4291342"/>
          <a:ext cx="1501775" cy="447675"/>
        </p:xfrm>
        <a:graphic>
          <a:graphicData uri="http://schemas.openxmlformats.org/presentationml/2006/ole">
            <p:oleObj spid="_x0000_s313358" name="Equation" r:id="rId7" imgW="761760" imgH="228600" progId="Equation.DSMT4">
              <p:embed/>
            </p:oleObj>
          </a:graphicData>
        </a:graphic>
      </p:graphicFrame>
      <p:graphicFrame>
        <p:nvGraphicFramePr>
          <p:cNvPr id="313359" name="Object 15"/>
          <p:cNvGraphicFramePr>
            <a:graphicFrameLocks noChangeAspect="1"/>
          </p:cNvGraphicFramePr>
          <p:nvPr/>
        </p:nvGraphicFramePr>
        <p:xfrm>
          <a:off x="6200427" y="5415206"/>
          <a:ext cx="1476375" cy="396875"/>
        </p:xfrm>
        <a:graphic>
          <a:graphicData uri="http://schemas.openxmlformats.org/presentationml/2006/ole">
            <p:oleObj spid="_x0000_s313359" name="Equation" r:id="rId8" imgW="749160" imgH="203040" progId="Equation.DSMT4">
              <p:embed/>
            </p:oleObj>
          </a:graphicData>
        </a:graphic>
      </p:graphicFrame>
      <p:graphicFrame>
        <p:nvGraphicFramePr>
          <p:cNvPr id="313360" name="Object 16"/>
          <p:cNvGraphicFramePr>
            <a:graphicFrameLocks noChangeAspect="1"/>
          </p:cNvGraphicFramePr>
          <p:nvPr/>
        </p:nvGraphicFramePr>
        <p:xfrm>
          <a:off x="6177911" y="5998728"/>
          <a:ext cx="1601787" cy="520700"/>
        </p:xfrm>
        <a:graphic>
          <a:graphicData uri="http://schemas.openxmlformats.org/presentationml/2006/ole">
            <p:oleObj spid="_x0000_s313360" name="Equation" r:id="rId9" imgW="812520" imgH="266400" progId="Equation.DSMT4">
              <p:embed/>
            </p:oleObj>
          </a:graphicData>
        </a:graphic>
      </p:graphicFrame>
      <p:graphicFrame>
        <p:nvGraphicFramePr>
          <p:cNvPr id="313361" name="Object 17"/>
          <p:cNvGraphicFramePr>
            <a:graphicFrameLocks noChangeAspect="1"/>
          </p:cNvGraphicFramePr>
          <p:nvPr/>
        </p:nvGraphicFramePr>
        <p:xfrm>
          <a:off x="6212524" y="4740027"/>
          <a:ext cx="801688" cy="473075"/>
        </p:xfrm>
        <a:graphic>
          <a:graphicData uri="http://schemas.openxmlformats.org/presentationml/2006/ole">
            <p:oleObj spid="_x0000_s313361" name="Equation" r:id="rId10" imgW="406080" imgH="241200" progId="Equation.DSMT4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870853" y="1282888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</a:rPr>
              <a:t>(The far 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field does not vary with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.</a:t>
            </a:r>
            <a:r>
              <a:rPr lang="en-US" dirty="0" smtClean="0">
                <a:solidFill>
                  <a:schemeClr val="bg2"/>
                </a:solidFill>
                <a:latin typeface="+mj-lt"/>
                <a:sym typeface="Symbol"/>
              </a:rPr>
              <a:t>)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313362" name="Object 3"/>
          <p:cNvGraphicFramePr>
            <a:graphicFrameLocks noChangeAspect="1"/>
          </p:cNvGraphicFramePr>
          <p:nvPr/>
        </p:nvGraphicFramePr>
        <p:xfrm>
          <a:off x="680810" y="3701861"/>
          <a:ext cx="3760561" cy="784560"/>
        </p:xfrm>
        <a:graphic>
          <a:graphicData uri="http://schemas.openxmlformats.org/presentationml/2006/ole">
            <p:oleObj spid="_x0000_s313362" name="Equation" r:id="rId11" imgW="1828800" imgH="380880" progId="Equation.DSMT4">
              <p:embed/>
            </p:oleObj>
          </a:graphicData>
        </a:graphic>
      </p:graphicFrame>
      <p:graphicFrame>
        <p:nvGraphicFramePr>
          <p:cNvPr id="313363" name="Object 3"/>
          <p:cNvGraphicFramePr>
            <a:graphicFrameLocks noChangeAspect="1"/>
          </p:cNvGraphicFramePr>
          <p:nvPr/>
        </p:nvGraphicFramePr>
        <p:xfrm>
          <a:off x="1279032" y="5211450"/>
          <a:ext cx="3102964" cy="733428"/>
        </p:xfrm>
        <a:graphic>
          <a:graphicData uri="http://schemas.openxmlformats.org/presentationml/2006/ole">
            <p:oleObj spid="_x0000_s313363" name="Equation" r:id="rId12" imgW="1612800" imgH="380880" progId="Equation.DSMT4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85701" y="480455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3364" name="Object 20"/>
          <p:cNvGraphicFramePr>
            <a:graphicFrameLocks noChangeAspect="1"/>
          </p:cNvGraphicFramePr>
          <p:nvPr/>
        </p:nvGraphicFramePr>
        <p:xfrm>
          <a:off x="1010475" y="6131121"/>
          <a:ext cx="3965286" cy="389567"/>
        </p:xfrm>
        <a:graphic>
          <a:graphicData uri="http://schemas.openxmlformats.org/presentationml/2006/ole">
            <p:oleObj spid="_x0000_s313364" name="Equation" r:id="rId13" imgW="2463480" imgH="241200" progId="Equation.DSMT4">
              <p:embed/>
            </p:oleObj>
          </a:graphicData>
        </a:graphic>
      </p:graphicFrame>
      <p:cxnSp>
        <p:nvCxnSpPr>
          <p:cNvPr id="38" name="Straight Connector 37"/>
          <p:cNvCxnSpPr/>
          <p:nvPr/>
        </p:nvCxnSpPr>
        <p:spPr bwMode="auto">
          <a:xfrm flipV="1">
            <a:off x="2244436" y="6068290"/>
            <a:ext cx="296883" cy="5343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3026228" y="6030685"/>
            <a:ext cx="296883" cy="5343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293867" y="957951"/>
            <a:ext cx="4151685" cy="2524705"/>
            <a:chOff x="663981" y="1643751"/>
            <a:chExt cx="4151685" cy="2524705"/>
          </a:xfrm>
        </p:grpSpPr>
        <p:sp>
          <p:nvSpPr>
            <p:cNvPr id="17" name="Oval 16"/>
            <p:cNvSpPr/>
            <p:nvPr/>
          </p:nvSpPr>
          <p:spPr bwMode="auto">
            <a:xfrm>
              <a:off x="1959381" y="2982695"/>
              <a:ext cx="990600" cy="544285"/>
            </a:xfrm>
            <a:prstGeom prst="ellips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1023209" y="3276610"/>
              <a:ext cx="1426029" cy="6749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449239" y="3276609"/>
              <a:ext cx="19485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 flipV="1">
              <a:off x="2427467" y="2079182"/>
              <a:ext cx="16329" cy="12028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63981" y="37991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x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8408" y="308066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y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96838" y="164375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z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555127" y="3439886"/>
              <a:ext cx="283029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2815396" y="346661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+mn-lt"/>
                </a:rPr>
                <a:t>I</a:t>
              </a:r>
              <a:endParaRPr lang="en-US" i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2438352" y="3025239"/>
              <a:ext cx="247450" cy="2513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733256" y="26363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2"/>
                  </a:solidFill>
                  <a:latin typeface="+mn-lt"/>
                </a:rPr>
                <a:t>a</a:t>
              </a:r>
              <a:endParaRPr lang="en-US" i="1" dirty="0">
                <a:solidFill>
                  <a:schemeClr val="bg2"/>
                </a:solidFill>
                <a:latin typeface="+mn-lt"/>
              </a:endParaRPr>
            </a:p>
          </p:txBody>
        </p:sp>
      </p:grpSp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4317712" y="1452502"/>
          <a:ext cx="4196896" cy="828241"/>
        </p:xfrm>
        <a:graphic>
          <a:graphicData uri="http://schemas.openxmlformats.org/presentationml/2006/ole">
            <p:oleObj spid="_x0000_s374788" name="Equation" r:id="rId4" imgW="2361960" imgH="46980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548735" y="363681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Assume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 =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0: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13357" name="Object 13"/>
          <p:cNvGraphicFramePr>
            <a:graphicFrameLocks noChangeAspect="1"/>
          </p:cNvGraphicFramePr>
          <p:nvPr/>
        </p:nvGraphicFramePr>
        <p:xfrm>
          <a:off x="5886190" y="3626821"/>
          <a:ext cx="777875" cy="436562"/>
        </p:xfrm>
        <a:graphic>
          <a:graphicData uri="http://schemas.openxmlformats.org/presentationml/2006/ole">
            <p:oleObj spid="_x0000_s374790" name="Equation" r:id="rId5" imgW="406080" imgH="228600" progId="Equation.DSMT4">
              <p:embed/>
            </p:oleObj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330040" y="3642758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By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symmetry, we have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5531" y="4202380"/>
            <a:ext cx="6091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+mj-lt"/>
              </a:rPr>
              <a:t>The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i="1" dirty="0" smtClean="0">
                <a:solidFill>
                  <a:schemeClr val="bg2"/>
                </a:solidFill>
              </a:rPr>
              <a:t>x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component of the array factor cancels for points </a:t>
            </a:r>
            <a:r>
              <a:rPr lang="en-US" sz="1600" i="1" dirty="0" smtClean="0">
                <a:solidFill>
                  <a:schemeClr val="bg2"/>
                </a:solidFill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 </a:t>
            </a:r>
            <a:r>
              <a:rPr lang="en-US" sz="1600" dirty="0" smtClean="0">
                <a:solidFill>
                  <a:schemeClr val="bg2"/>
                </a:solidFill>
                <a:latin typeface="+mj-lt"/>
                <a:sym typeface="Symbol"/>
              </a:rPr>
              <a:t>and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-</a:t>
            </a:r>
            <a:r>
              <a:rPr lang="en-US" sz="1600" i="1" dirty="0" smtClean="0">
                <a:solidFill>
                  <a:schemeClr val="bg2"/>
                </a:solidFill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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.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545670" y="0"/>
            <a:ext cx="3978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2661578" y="5502213"/>
          <a:ext cx="4894262" cy="538162"/>
        </p:xfrm>
        <a:graphic>
          <a:graphicData uri="http://schemas.openxmlformats.org/presentationml/2006/ole">
            <p:oleObj spid="_x0000_s374795" name="Equation" r:id="rId6" imgW="2755800" imgH="304560" progId="Equation.DSMT4">
              <p:embed/>
            </p:oleObj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 flipV="1">
            <a:off x="6578930" y="5403271"/>
            <a:ext cx="356260" cy="7718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950032" y="5389415"/>
            <a:ext cx="356260" cy="7718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021774" y="50955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At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/>
              </a:rPr>
              <a:t> =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0: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6402" y="100445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Hence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45670" y="0"/>
            <a:ext cx="3978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2651806" y="1001032"/>
          <a:ext cx="3711575" cy="946150"/>
        </p:xfrm>
        <a:graphic>
          <a:graphicData uri="http://schemas.openxmlformats.org/presentationml/2006/ole">
            <p:oleObj spid="_x0000_s315397" name="Equation" r:id="rId4" imgW="1879560" imgH="482400" progId="Equation.DSMT4">
              <p:embed/>
            </p:oleObj>
          </a:graphicData>
        </a:graphic>
      </p:graphicFrame>
      <p:graphicFrame>
        <p:nvGraphicFramePr>
          <p:cNvPr id="315400" name="Object 8"/>
          <p:cNvGraphicFramePr>
            <a:graphicFrameLocks noChangeAspect="1"/>
          </p:cNvGraphicFramePr>
          <p:nvPr/>
        </p:nvGraphicFramePr>
        <p:xfrm>
          <a:off x="1787525" y="4551363"/>
          <a:ext cx="5900738" cy="1990725"/>
        </p:xfrm>
        <a:graphic>
          <a:graphicData uri="http://schemas.openxmlformats.org/presentationml/2006/ole">
            <p:oleObj spid="_x0000_s315400" name="Equation" r:id="rId5" imgW="2857320" imgH="965160" progId="Equation.DSMT4">
              <p:embed/>
            </p:oleObj>
          </a:graphicData>
        </a:graphic>
      </p:graphicFrame>
      <p:graphicFrame>
        <p:nvGraphicFramePr>
          <p:cNvPr id="315401" name="Object 8"/>
          <p:cNvGraphicFramePr>
            <a:graphicFrameLocks noChangeAspect="1"/>
          </p:cNvGraphicFramePr>
          <p:nvPr/>
        </p:nvGraphicFramePr>
        <p:xfrm>
          <a:off x="2549649" y="3032372"/>
          <a:ext cx="3484563" cy="523875"/>
        </p:xfrm>
        <a:graphic>
          <a:graphicData uri="http://schemas.openxmlformats.org/presentationml/2006/ole">
            <p:oleObj spid="_x0000_s315401" name="Equation" r:id="rId6" imgW="1688760" imgH="253800" progId="Equation.DSMT4">
              <p:embed/>
            </p:oleObj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872343" y="2394857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Hence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15402" name="Object 11"/>
          <p:cNvGraphicFramePr>
            <a:graphicFrameLocks noChangeAspect="1"/>
          </p:cNvGraphicFramePr>
          <p:nvPr/>
        </p:nvGraphicFramePr>
        <p:xfrm>
          <a:off x="4853461" y="1888487"/>
          <a:ext cx="1554163" cy="447675"/>
        </p:xfrm>
        <a:graphic>
          <a:graphicData uri="http://schemas.openxmlformats.org/presentationml/2006/ole">
            <p:oleObj spid="_x0000_s315402" name="Equation" r:id="rId7" imgW="787320" imgH="228600" progId="Equation.DSMT4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388419" y="1251857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Identity: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964" y="4067298"/>
            <a:ext cx="176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We then have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1917470" y="4992006"/>
          <a:ext cx="4090987" cy="995363"/>
        </p:xfrm>
        <a:graphic>
          <a:graphicData uri="http://schemas.openxmlformats.org/presentationml/2006/ole">
            <p:oleObj spid="_x0000_s314373" name="Equation" r:id="rId4" imgW="1981080" imgH="482400" progId="Equation.DSMT4">
              <p:embed/>
            </p:oleObj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2206746" y="3189514"/>
          <a:ext cx="2471802" cy="805543"/>
        </p:xfrm>
        <a:graphic>
          <a:graphicData uri="http://schemas.openxmlformats.org/presentationml/2006/ole">
            <p:oleObj spid="_x0000_s314374" name="Equation" r:id="rId5" imgW="1206360" imgH="39348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269669" y="2710543"/>
            <a:ext cx="402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Approximation of Bessel function: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13211" y="4376057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The result is then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14375" name="Object 8"/>
          <p:cNvGraphicFramePr>
            <a:graphicFrameLocks noChangeAspect="1"/>
          </p:cNvGraphicFramePr>
          <p:nvPr/>
        </p:nvGraphicFramePr>
        <p:xfrm>
          <a:off x="1930853" y="1392691"/>
          <a:ext cx="4721225" cy="995362"/>
        </p:xfrm>
        <a:graphic>
          <a:graphicData uri="http://schemas.openxmlformats.org/presentationml/2006/ole">
            <p:oleObj spid="_x0000_s314375" name="Equation" r:id="rId6" imgW="2286000" imgH="4824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00349" y="849084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Hence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545670" y="0"/>
            <a:ext cx="3978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Example (cont.)</a:t>
            </a:r>
            <a:endParaRPr lang="en-US" sz="4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5683" y="3030184"/>
            <a:ext cx="2928258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The field can be thought of as coming from a small vertical magnetic dipole, as we will discuss later (from duality).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14378" name="Object 9"/>
          <p:cNvGraphicFramePr>
            <a:graphicFrameLocks noChangeAspect="1"/>
          </p:cNvGraphicFramePr>
          <p:nvPr/>
        </p:nvGraphicFramePr>
        <p:xfrm>
          <a:off x="6281510" y="4386942"/>
          <a:ext cx="2247441" cy="531133"/>
        </p:xfrm>
        <a:graphic>
          <a:graphicData uri="http://schemas.openxmlformats.org/presentationml/2006/ole">
            <p:oleObj spid="_x0000_s314378" name="Equation" r:id="rId7" imgW="11808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2857500" y="5443538"/>
            <a:ext cx="3427413" cy="974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15"/>
          <p:cNvSpPr>
            <a:spLocks noChangeArrowheads="1"/>
          </p:cNvSpPr>
          <p:nvPr/>
        </p:nvSpPr>
        <p:spPr bwMode="auto">
          <a:xfrm>
            <a:off x="2840038" y="4243388"/>
            <a:ext cx="3427412" cy="974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796925" y="947738"/>
            <a:ext cx="10112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</a:t>
            </a:r>
            <a:endParaRPr lang="en-US" sz="2000" baseline="-2500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154" name="Text Box 4"/>
          <p:cNvSpPr txBox="1">
            <a:spLocks noChangeArrowheads="1"/>
          </p:cNvSpPr>
          <p:nvPr/>
        </p:nvSpPr>
        <p:spPr bwMode="auto">
          <a:xfrm>
            <a:off x="1053875" y="2053939"/>
            <a:ext cx="5111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849313" y="5719763"/>
            <a:ext cx="1847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Then we have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422400" y="2517775"/>
          <a:ext cx="6272213" cy="573088"/>
        </p:xfrm>
        <a:graphic>
          <a:graphicData uri="http://schemas.openxmlformats.org/presentationml/2006/ole">
            <p:oleObj spid="_x0000_s6146" name="Equation" r:id="rId4" imgW="2781000" imgH="253800" progId="Equation.DSMT4">
              <p:embed/>
            </p:oleObj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1578574" y="1410879"/>
          <a:ext cx="5570372" cy="546694"/>
        </p:xfrm>
        <a:graphic>
          <a:graphicData uri="http://schemas.openxmlformats.org/presentationml/2006/ole">
            <p:oleObj spid="_x0000_s6147" name="Equation" r:id="rId5" imgW="2590560" imgH="253800" progId="Equation.DSMT4">
              <p:embed/>
            </p:oleObj>
          </a:graphicData>
        </a:graphic>
      </p:graphicFrame>
      <p:graphicFrame>
        <p:nvGraphicFramePr>
          <p:cNvPr id="6148" name="Object 1026"/>
          <p:cNvGraphicFramePr>
            <a:graphicFrameLocks noChangeAspect="1"/>
          </p:cNvGraphicFramePr>
          <p:nvPr/>
        </p:nvGraphicFramePr>
        <p:xfrm>
          <a:off x="3160713" y="4376738"/>
          <a:ext cx="2965450" cy="638175"/>
        </p:xfrm>
        <a:graphic>
          <a:graphicData uri="http://schemas.openxmlformats.org/presentationml/2006/ole">
            <p:oleObj spid="_x0000_s6148" name="Equation" r:id="rId6" imgW="1079280" imgH="228600" progId="Equation.DSMT4">
              <p:embed/>
            </p:oleObj>
          </a:graphicData>
        </a:graphic>
      </p:graphicFrame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1269955" y="3643952"/>
            <a:ext cx="23336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Arial" charset="0"/>
                <a:sym typeface="Symbol" pitchFamily="18" charset="2"/>
              </a:rPr>
              <a:t>Lorenz Gauge:</a:t>
            </a:r>
          </a:p>
        </p:txBody>
      </p:sp>
      <p:graphicFrame>
        <p:nvGraphicFramePr>
          <p:cNvPr id="6149" name="Object 1027"/>
          <p:cNvGraphicFramePr>
            <a:graphicFrameLocks noChangeAspect="1"/>
          </p:cNvGraphicFramePr>
          <p:nvPr/>
        </p:nvGraphicFramePr>
        <p:xfrm>
          <a:off x="2944813" y="5568950"/>
          <a:ext cx="3254375" cy="665163"/>
        </p:xfrm>
        <a:graphic>
          <a:graphicData uri="http://schemas.openxmlformats.org/presentationml/2006/ole">
            <p:oleObj spid="_x0000_s6149" name="Equation" r:id="rId7" imgW="1180800" imgH="241200" progId="Equation.DSMT4">
              <p:embed/>
            </p:oleObj>
          </a:graphicData>
        </a:graphic>
      </p:graphicFrame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1468438" y="4464957"/>
            <a:ext cx="12303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Choose</a:t>
            </a:r>
          </a:p>
        </p:txBody>
      </p:sp>
      <p:sp>
        <p:nvSpPr>
          <p:cNvPr id="719890" name="Text Box 18"/>
          <p:cNvSpPr txBox="1">
            <a:spLocks noChangeArrowheads="1"/>
          </p:cNvSpPr>
          <p:nvPr/>
        </p:nvSpPr>
        <p:spPr bwMode="auto">
          <a:xfrm>
            <a:off x="2095500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aphicFrame>
        <p:nvGraphicFramePr>
          <p:cNvPr id="6150" name="Object 1028"/>
          <p:cNvGraphicFramePr>
            <a:graphicFrameLocks noChangeAspect="1"/>
          </p:cNvGraphicFramePr>
          <p:nvPr/>
        </p:nvGraphicFramePr>
        <p:xfrm>
          <a:off x="6713605" y="5712134"/>
          <a:ext cx="1639888" cy="528637"/>
        </p:xfrm>
        <a:graphic>
          <a:graphicData uri="http://schemas.openxmlformats.org/presentationml/2006/ole">
            <p:oleObj spid="_x0000_s6150" name="Equation" r:id="rId8" imgW="749160" imgH="24120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75645" y="3746336"/>
            <a:ext cx="4867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Note: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Lorenz, not Lorentz (as in Lorentz force law)! </a:t>
            </a:r>
            <a:endParaRPr lang="en-US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3"/>
          <p:cNvSpPr>
            <a:spLocks noChangeArrowheads="1"/>
          </p:cNvSpPr>
          <p:nvPr/>
        </p:nvSpPr>
        <p:spPr bwMode="auto">
          <a:xfrm>
            <a:off x="5630863" y="5195888"/>
            <a:ext cx="1509712" cy="1320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15"/>
          <p:cNvSpPr>
            <a:spLocks noChangeArrowheads="1"/>
          </p:cNvSpPr>
          <p:nvPr/>
        </p:nvSpPr>
        <p:spPr bwMode="auto">
          <a:xfrm>
            <a:off x="1404938" y="3558488"/>
            <a:ext cx="5791200" cy="94138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1722438" y="1241425"/>
            <a:ext cx="3098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Take the</a:t>
            </a:r>
            <a:r>
              <a:rPr lang="en-US" sz="2000" i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2000" i="1" dirty="0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component:</a:t>
            </a:r>
            <a:endParaRPr lang="en-US" sz="2000" baseline="-250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10078" y="2862483"/>
            <a:ext cx="2032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Hence we have</a:t>
            </a:r>
          </a:p>
        </p:txBody>
      </p:sp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2741613" y="1774825"/>
          <a:ext cx="3473450" cy="660400"/>
        </p:xfrm>
        <a:graphic>
          <a:graphicData uri="http://schemas.openxmlformats.org/presentationml/2006/ole">
            <p:oleObj spid="_x0000_s7170" name="Equation" r:id="rId4" imgW="1269720" imgH="241200" progId="Equation.DSMT4">
              <p:embed/>
            </p:oleObj>
          </a:graphicData>
        </a:graphic>
      </p:graphicFrame>
      <p:graphicFrame>
        <p:nvGraphicFramePr>
          <p:cNvPr id="7171" name="Object 1"/>
          <p:cNvGraphicFramePr>
            <a:graphicFrameLocks noChangeAspect="1"/>
          </p:cNvGraphicFramePr>
          <p:nvPr/>
        </p:nvGraphicFramePr>
        <p:xfrm>
          <a:off x="1957388" y="3712475"/>
          <a:ext cx="4872037" cy="712788"/>
        </p:xfrm>
        <a:graphic>
          <a:graphicData uri="http://schemas.openxmlformats.org/presentationml/2006/ole">
            <p:oleObj spid="_x0000_s7171" name="Equation" r:id="rId5" imgW="1650960" imgH="241200" progId="Equation.DSMT4">
              <p:embed/>
            </p:oleObj>
          </a:graphicData>
        </a:graphic>
      </p:graphicFrame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1064078" y="4895851"/>
            <a:ext cx="852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Note:</a:t>
            </a: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1809750" y="5373688"/>
          <a:ext cx="2185988" cy="519112"/>
        </p:xfrm>
        <a:graphic>
          <a:graphicData uri="http://schemas.openxmlformats.org/presentationml/2006/ole">
            <p:oleObj spid="_x0000_s7172" name="Equation" r:id="rId6" imgW="1015920" imgH="241200" progId="Equation.DSMT4">
              <p:embed/>
            </p:oleObj>
          </a:graphicData>
        </a:graphic>
      </p:graphicFrame>
      <p:graphicFrame>
        <p:nvGraphicFramePr>
          <p:cNvPr id="7173" name="Object 3"/>
          <p:cNvGraphicFramePr>
            <a:graphicFrameLocks noChangeAspect="1"/>
          </p:cNvGraphicFramePr>
          <p:nvPr/>
        </p:nvGraphicFramePr>
        <p:xfrm>
          <a:off x="1789113" y="5899150"/>
          <a:ext cx="2212975" cy="546100"/>
        </p:xfrm>
        <a:graphic>
          <a:graphicData uri="http://schemas.openxmlformats.org/presentationml/2006/ole">
            <p:oleObj spid="_x0000_s7173" name="Equation" r:id="rId7" imgW="1028520" imgH="253800" progId="Equation.DSMT4">
              <p:embed/>
            </p:oleObj>
          </a:graphicData>
        </a:graphic>
      </p:graphicFrame>
      <p:graphicFrame>
        <p:nvGraphicFramePr>
          <p:cNvPr id="7174" name="Object 4"/>
          <p:cNvGraphicFramePr>
            <a:graphicFrameLocks noChangeAspect="1"/>
          </p:cNvGraphicFramePr>
          <p:nvPr/>
        </p:nvGraphicFramePr>
        <p:xfrm>
          <a:off x="5864225" y="5367338"/>
          <a:ext cx="928688" cy="492125"/>
        </p:xfrm>
        <a:graphic>
          <a:graphicData uri="http://schemas.openxmlformats.org/presentationml/2006/ole">
            <p:oleObj spid="_x0000_s7174" name="Equation" r:id="rId8" imgW="431640" imgH="228600" progId="Equation.DSMT4">
              <p:embed/>
            </p:oleObj>
          </a:graphicData>
        </a:graphic>
      </p:graphicFrame>
      <p:graphicFrame>
        <p:nvGraphicFramePr>
          <p:cNvPr id="7175" name="Object 5"/>
          <p:cNvGraphicFramePr>
            <a:graphicFrameLocks noChangeAspect="1"/>
          </p:cNvGraphicFramePr>
          <p:nvPr/>
        </p:nvGraphicFramePr>
        <p:xfrm>
          <a:off x="5872163" y="5851525"/>
          <a:ext cx="928687" cy="519113"/>
        </p:xfrm>
        <a:graphic>
          <a:graphicData uri="http://schemas.openxmlformats.org/presentationml/2006/ole">
            <p:oleObj spid="_x0000_s7175" name="Equation" r:id="rId9" imgW="431640" imgH="241200" progId="Equation.DSMT4">
              <p:embed/>
            </p:oleObj>
          </a:graphicData>
        </a:graphic>
      </p:graphicFrame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4783138" y="5684838"/>
            <a:ext cx="53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</a:t>
            </a:r>
          </a:p>
        </p:txBody>
      </p:sp>
      <p:sp>
        <p:nvSpPr>
          <p:cNvPr id="720918" name="Text Box 22"/>
          <p:cNvSpPr txBox="1">
            <a:spLocks noChangeArrowheads="1"/>
          </p:cNvSpPr>
          <p:nvPr/>
        </p:nvSpPr>
        <p:spPr bwMode="auto">
          <a:xfrm>
            <a:off x="2062842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326201" y="1691017"/>
            <a:ext cx="509950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Spherical shell model </a:t>
            </a: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of 3D delta function:</a:t>
            </a: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2493736" y="912677"/>
          <a:ext cx="3841090" cy="562377"/>
        </p:xfrm>
        <a:graphic>
          <a:graphicData uri="http://schemas.openxmlformats.org/presentationml/2006/ole">
            <p:oleObj spid="_x0000_s8194" name="Equation" r:id="rId4" imgW="1650960" imgH="241200" progId="Equation.DSMT4">
              <p:embed/>
            </p:oleObj>
          </a:graphicData>
        </a:graphic>
      </p:graphicFrame>
      <p:sp>
        <p:nvSpPr>
          <p:cNvPr id="773133" name="Text Box 1037"/>
          <p:cNvSpPr txBox="1">
            <a:spLocks noChangeArrowheads="1"/>
          </p:cNvSpPr>
          <p:nvPr/>
        </p:nvSpPr>
        <p:spPr bwMode="auto">
          <a:xfrm>
            <a:off x="2182586" y="0"/>
            <a:ext cx="47275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Radiation (cont.)</a:t>
            </a:r>
          </a:p>
        </p:txBody>
      </p:sp>
      <p:grpSp>
        <p:nvGrpSpPr>
          <p:cNvPr id="8198" name="Group 19"/>
          <p:cNvGrpSpPr>
            <a:grpSpLocks/>
          </p:cNvGrpSpPr>
          <p:nvPr/>
        </p:nvGrpSpPr>
        <p:grpSpPr bwMode="auto">
          <a:xfrm>
            <a:off x="1052394" y="2243379"/>
            <a:ext cx="3863003" cy="3144178"/>
            <a:chOff x="2156799" y="2469010"/>
            <a:chExt cx="3863003" cy="3144178"/>
          </a:xfrm>
        </p:grpSpPr>
        <p:sp>
          <p:nvSpPr>
            <p:cNvPr id="8200" name="Oval 1039"/>
            <p:cNvSpPr>
              <a:spLocks noChangeArrowheads="1"/>
            </p:cNvSpPr>
            <p:nvPr/>
          </p:nvSpPr>
          <p:spPr bwMode="auto">
            <a:xfrm>
              <a:off x="2952750" y="3844925"/>
              <a:ext cx="900112" cy="9144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1040"/>
            <p:cNvSpPr>
              <a:spLocks noChangeShapeType="1"/>
            </p:cNvSpPr>
            <p:nvPr/>
          </p:nvSpPr>
          <p:spPr bwMode="auto">
            <a:xfrm flipV="1">
              <a:off x="3417888" y="4306888"/>
              <a:ext cx="210502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2" name="Line 1041"/>
            <p:cNvSpPr>
              <a:spLocks noChangeShapeType="1"/>
            </p:cNvSpPr>
            <p:nvPr/>
          </p:nvSpPr>
          <p:spPr bwMode="auto">
            <a:xfrm flipH="1" flipV="1">
              <a:off x="3417888" y="2911475"/>
              <a:ext cx="0" cy="13890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3" name="Text Box 1042"/>
            <p:cNvSpPr txBox="1">
              <a:spLocks noChangeArrowheads="1"/>
            </p:cNvSpPr>
            <p:nvPr/>
          </p:nvSpPr>
          <p:spPr bwMode="auto">
            <a:xfrm>
              <a:off x="5611815" y="4065586"/>
              <a:ext cx="40798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y</a:t>
              </a:r>
            </a:p>
          </p:txBody>
        </p:sp>
        <p:sp>
          <p:nvSpPr>
            <p:cNvPr id="8204" name="Text Box 1043"/>
            <p:cNvSpPr txBox="1">
              <a:spLocks noChangeArrowheads="1"/>
            </p:cNvSpPr>
            <p:nvPr/>
          </p:nvSpPr>
          <p:spPr bwMode="auto">
            <a:xfrm>
              <a:off x="2156799" y="5216313"/>
              <a:ext cx="40798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x</a:t>
              </a:r>
            </a:p>
          </p:txBody>
        </p:sp>
        <p:sp>
          <p:nvSpPr>
            <p:cNvPr id="8205" name="Line 1044"/>
            <p:cNvSpPr>
              <a:spLocks noChangeShapeType="1"/>
            </p:cNvSpPr>
            <p:nvPr/>
          </p:nvSpPr>
          <p:spPr bwMode="auto">
            <a:xfrm flipH="1">
              <a:off x="2474913" y="4302125"/>
              <a:ext cx="942975" cy="9779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6" name="Text Box 1045"/>
            <p:cNvSpPr txBox="1">
              <a:spLocks noChangeArrowheads="1"/>
            </p:cNvSpPr>
            <p:nvPr/>
          </p:nvSpPr>
          <p:spPr bwMode="auto">
            <a:xfrm>
              <a:off x="3640138" y="3513138"/>
              <a:ext cx="36988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solidFill>
                    <a:schemeClr val="bg2"/>
                  </a:solidFill>
                  <a:sym typeface="Symbol"/>
                </a:rPr>
                <a:t>a</a:t>
              </a:r>
              <a:endParaRPr lang="en-US" sz="2000" i="1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  <p:sp>
          <p:nvSpPr>
            <p:cNvPr id="8207" name="Text Box 1046"/>
            <p:cNvSpPr txBox="1">
              <a:spLocks noChangeArrowheads="1"/>
            </p:cNvSpPr>
            <p:nvPr/>
          </p:nvSpPr>
          <p:spPr bwMode="auto">
            <a:xfrm>
              <a:off x="3271832" y="2469010"/>
              <a:ext cx="40798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z</a:t>
              </a:r>
            </a:p>
          </p:txBody>
        </p:sp>
        <p:sp>
          <p:nvSpPr>
            <p:cNvPr id="8208" name="Line 1047"/>
            <p:cNvSpPr>
              <a:spLocks noChangeShapeType="1"/>
            </p:cNvSpPr>
            <p:nvPr/>
          </p:nvSpPr>
          <p:spPr bwMode="auto">
            <a:xfrm flipV="1">
              <a:off x="3417888" y="3951288"/>
              <a:ext cx="244475" cy="3413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Text Box 1050"/>
            <p:cNvSpPr txBox="1">
              <a:spLocks noChangeArrowheads="1"/>
            </p:cNvSpPr>
            <p:nvPr/>
          </p:nvSpPr>
          <p:spPr bwMode="auto">
            <a:xfrm>
              <a:off x="2399167" y="3468048"/>
              <a:ext cx="5222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dirty="0" smtClean="0">
                  <a:solidFill>
                    <a:schemeClr val="bg2"/>
                  </a:solidFill>
                  <a:sym typeface="Symbol" pitchFamily="18" charset="2"/>
                </a:rPr>
                <a:t>S</a:t>
              </a:r>
              <a:r>
                <a:rPr lang="en-US" sz="2400" i="1" baseline="-25000" dirty="0" smtClean="0">
                  <a:solidFill>
                    <a:schemeClr val="bg2"/>
                  </a:solidFill>
                  <a:sym typeface="Symbol"/>
                </a:rPr>
                <a:t>a</a:t>
              </a:r>
              <a:endParaRPr lang="en-US" sz="2400" i="1" baseline="-25000" dirty="0">
                <a:solidFill>
                  <a:schemeClr val="bg2"/>
                </a:solidFill>
                <a:sym typeface="Symbol" pitchFamily="18" charset="2"/>
              </a:endParaRPr>
            </a:p>
          </p:txBody>
        </p:sp>
      </p:grpSp>
      <p:sp>
        <p:nvSpPr>
          <p:cNvPr id="773148" name="Text Box 1052"/>
          <p:cNvSpPr txBox="1">
            <a:spLocks noChangeArrowheads="1"/>
          </p:cNvSpPr>
          <p:nvPr/>
        </p:nvSpPr>
        <p:spPr bwMode="auto">
          <a:xfrm>
            <a:off x="3431969" y="2742108"/>
            <a:ext cx="4809507" cy="6771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US" sz="2000" i="1" dirty="0" err="1">
                <a:solidFill>
                  <a:schemeClr val="bg1"/>
                </a:solidFill>
              </a:rPr>
              <a:t>A</a:t>
            </a:r>
            <a:r>
              <a:rPr lang="en-US" sz="2000" i="1" baseline="-25000" dirty="0" err="1">
                <a:solidFill>
                  <a:schemeClr val="bg1"/>
                </a:solidFill>
              </a:rPr>
              <a:t>z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field should be symmetric (a function of </a:t>
            </a:r>
            <a:r>
              <a:rPr lang="en-US" i="1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only) since the source is.</a:t>
            </a:r>
          </a:p>
        </p:txBody>
      </p:sp>
      <p:graphicFrame>
        <p:nvGraphicFramePr>
          <p:cNvPr id="2" name="Object 1024"/>
          <p:cNvGraphicFramePr>
            <a:graphicFrameLocks noChangeAspect="1"/>
          </p:cNvGraphicFramePr>
          <p:nvPr/>
        </p:nvGraphicFramePr>
        <p:xfrm>
          <a:off x="5623691" y="4536374"/>
          <a:ext cx="2460789" cy="728601"/>
        </p:xfrm>
        <a:graphic>
          <a:graphicData uri="http://schemas.openxmlformats.org/presentationml/2006/ole">
            <p:oleObj spid="_x0000_s8196" name="Equation" r:id="rId5" imgW="1333440" imgH="39348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93325" y="414448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In spherical coordinates: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197" name="Object 1024"/>
          <p:cNvGraphicFramePr>
            <a:graphicFrameLocks noChangeAspect="1"/>
          </p:cNvGraphicFramePr>
          <p:nvPr/>
        </p:nvGraphicFramePr>
        <p:xfrm>
          <a:off x="3033713" y="5511800"/>
          <a:ext cx="4233862" cy="866775"/>
        </p:xfrm>
        <a:graphic>
          <a:graphicData uri="http://schemas.openxmlformats.org/presentationml/2006/ole">
            <p:oleObj spid="_x0000_s8197" name="Equation" r:id="rId6" imgW="2425680" imgH="495000" progId="Equation.DSMT4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4C9DD3E-1BA3-4581-A5F0-18FAEC2280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88859" y="498143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Shell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2470245" y="4299045"/>
            <a:ext cx="518615" cy="7233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17531</TotalTime>
  <Words>1667</Words>
  <Application>Microsoft Office PowerPoint</Application>
  <PresentationFormat>On-screen Show (4:3)</PresentationFormat>
  <Paragraphs>473</Paragraphs>
  <Slides>67</Slides>
  <Notes>67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Soaring</vt:lpstr>
      <vt:lpstr>Equation</vt:lpstr>
      <vt:lpstr>MathType 6.0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Company>UH 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Reviewer</cp:lastModifiedBy>
  <cp:revision>1659</cp:revision>
  <cp:lastPrinted>1999-08-25T18:07:04Z</cp:lastPrinted>
  <dcterms:created xsi:type="dcterms:W3CDTF">1999-08-24T13:57:19Z</dcterms:created>
  <dcterms:modified xsi:type="dcterms:W3CDTF">2016-11-22T04:07:44Z</dcterms:modified>
</cp:coreProperties>
</file>