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4"/>
  </p:notesMasterIdLst>
  <p:handoutMasterIdLst>
    <p:handoutMasterId r:id="rId25"/>
  </p:handoutMasterIdLst>
  <p:sldIdLst>
    <p:sldId id="276" r:id="rId2"/>
    <p:sldId id="383" r:id="rId3"/>
    <p:sldId id="392" r:id="rId4"/>
    <p:sldId id="393" r:id="rId5"/>
    <p:sldId id="394" r:id="rId6"/>
    <p:sldId id="405" r:id="rId7"/>
    <p:sldId id="395" r:id="rId8"/>
    <p:sldId id="406" r:id="rId9"/>
    <p:sldId id="396" r:id="rId10"/>
    <p:sldId id="407" r:id="rId11"/>
    <p:sldId id="397" r:id="rId12"/>
    <p:sldId id="398" r:id="rId13"/>
    <p:sldId id="384" r:id="rId14"/>
    <p:sldId id="399" r:id="rId15"/>
    <p:sldId id="409" r:id="rId16"/>
    <p:sldId id="400" r:id="rId17"/>
    <p:sldId id="401" r:id="rId18"/>
    <p:sldId id="408" r:id="rId19"/>
    <p:sldId id="410" r:id="rId20"/>
    <p:sldId id="402" r:id="rId21"/>
    <p:sldId id="403" r:id="rId22"/>
    <p:sldId id="404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DDDDD"/>
    <a:srgbClr val="33CC33"/>
    <a:srgbClr val="FF0066"/>
    <a:srgbClr val="FF9933"/>
    <a:srgbClr val="0000CC"/>
    <a:srgbClr val="6699FF"/>
    <a:srgbClr val="969696"/>
    <a:srgbClr val="99FFCC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9095B3A-04EB-4ADD-825C-A04F57617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9FD8CE4-106C-4668-88B0-6BDBCECBA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B51F1-B13C-4B06-84F7-61675444B0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A71A1-7030-46BC-BD41-7EC75A92A23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493FF-D8BF-4404-9C68-8D116B15ED9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42210-EA52-4462-9794-B3143900AC9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0CD76-D930-4869-ACBB-A971DD7905A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E4027-2E95-4AB5-BD53-0A9D2428F7D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41E54-C9F1-4337-9570-F5279FFB3B1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5B077-4FFA-4025-BB40-E04C97D4324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EC45D-D27B-4AFF-AE8C-86D642714F3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FD28A-080B-4FBE-8AE9-71A3C4C516D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B7D38-F90F-4ED1-8E58-6FDF573117E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15072-E6EF-4D5B-92B4-6437453952A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CBDFF-42BC-405C-A5D2-A0417F8D093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594B2-CE62-4452-98FC-F1B474624EC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2D968-157D-49A7-A143-13651E31605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FC334-A225-4D76-89A5-1E5EB8D02CC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82814-FF11-4E18-8CF6-B86919D6FAE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D13E4-F53E-4316-AFEB-96F99DBEA47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138A0-0475-47B4-B52F-89E757D7FF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33CB3-2FBA-4C51-9789-F3A09F415B5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8F32E-9F71-46C4-A41A-B92639A5C41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DA901-5248-4943-A820-163CDB8445F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917825" y="2447925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9331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105400" y="4724400"/>
            <a:ext cx="294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24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26511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</a:t>
            </a: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744" y="36620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41338" y="1398588"/>
            <a:ext cx="67437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In either case, from Maxwell’s equations we have that both must be zero: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2441575" y="2777445"/>
            <a:ext cx="608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and</a:t>
            </a:r>
            <a:endParaRPr lang="en-US" sz="2000" i="1">
              <a:solidFill>
                <a:schemeClr val="hlink"/>
              </a:solidFill>
            </a:endParaRP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3171825" y="2416175"/>
          <a:ext cx="2346325" cy="1109663"/>
        </p:xfrm>
        <a:graphic>
          <a:graphicData uri="http://schemas.openxmlformats.org/presentationml/2006/ole">
            <p:oleObj spid="_x0000_s9218" name="Equation" r:id="rId4" imgW="914400" imgH="431640" progId="Equation.DSMT4">
              <p:embed/>
            </p:oleObj>
          </a:graphicData>
        </a:graphic>
      </p:graphicFrame>
      <p:sp>
        <p:nvSpPr>
          <p:cNvPr id="9222" name="Text Box 20"/>
          <p:cNvSpPr txBox="1">
            <a:spLocks noChangeArrowheads="1"/>
          </p:cNvSpPr>
          <p:nvPr/>
        </p:nvSpPr>
        <p:spPr bwMode="auto">
          <a:xfrm>
            <a:off x="2964089" y="425994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Hence</a:t>
            </a:r>
            <a:endParaRPr lang="en-US" sz="2000" i="1">
              <a:solidFill>
                <a:schemeClr val="bg1"/>
              </a:solidFill>
            </a:endParaRPr>
          </a:p>
        </p:txBody>
      </p:sp>
      <p:graphicFrame>
        <p:nvGraphicFramePr>
          <p:cNvPr id="9219" name="Object 21"/>
          <p:cNvGraphicFramePr>
            <a:graphicFrameLocks noChangeAspect="1"/>
          </p:cNvGraphicFramePr>
          <p:nvPr/>
        </p:nvGraphicFramePr>
        <p:xfrm>
          <a:off x="3849461" y="4687207"/>
          <a:ext cx="1581150" cy="1374775"/>
        </p:xfrm>
        <a:graphic>
          <a:graphicData uri="http://schemas.openxmlformats.org/presentationml/2006/ole">
            <p:oleObj spid="_x0000_s9219" name="Equation" r:id="rId5" imgW="583920" imgH="507960" progId="Equation.DSMT4">
              <p:embed/>
            </p:oleObj>
          </a:graphicData>
        </a:graphic>
      </p:graphicFrame>
      <p:sp>
        <p:nvSpPr>
          <p:cNvPr id="783382" name="Text Box 22"/>
          <p:cNvSpPr txBox="1">
            <a:spLocks noChangeArrowheads="1"/>
          </p:cNvSpPr>
          <p:nvPr/>
        </p:nvSpPr>
        <p:spPr bwMode="auto">
          <a:xfrm>
            <a:off x="695325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673432" y="1195964"/>
            <a:ext cx="4235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charset="0"/>
              </a:rPr>
              <a:t>Two regions with an interface: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0246" name="Rectangle 22"/>
          <p:cNvSpPr>
            <a:spLocks noChangeArrowheads="1"/>
          </p:cNvSpPr>
          <p:nvPr/>
        </p:nvSpPr>
        <p:spPr bwMode="auto">
          <a:xfrm>
            <a:off x="5368925" y="1997747"/>
            <a:ext cx="30337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u="sng">
                <a:solidFill>
                  <a:schemeClr val="bg1"/>
                </a:solidFill>
              </a:rPr>
              <a:t>E</a:t>
            </a:r>
            <a:r>
              <a:rPr lang="en-US" sz="2400" i="1" baseline="-25000">
                <a:solidFill>
                  <a:schemeClr val="bg1"/>
                </a:solidFill>
              </a:rPr>
              <a:t>t</a:t>
            </a:r>
            <a:r>
              <a:rPr lang="en-US" sz="2400" i="1" baseline="30000">
                <a:solidFill>
                  <a:schemeClr val="bg1"/>
                </a:solidFill>
              </a:rPr>
              <a:t> </a:t>
            </a:r>
            <a:r>
              <a:rPr lang="en-US" sz="2000" i="1" baseline="30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or</a:t>
            </a:r>
            <a:r>
              <a:rPr lang="en-US" sz="2000" baseline="300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u="sng">
                <a:solidFill>
                  <a:schemeClr val="bg1"/>
                </a:solidFill>
              </a:rPr>
              <a:t>H</a:t>
            </a:r>
            <a:r>
              <a:rPr lang="en-US" sz="2400" i="1" baseline="-25000">
                <a:solidFill>
                  <a:schemeClr val="bg1"/>
                </a:solidFill>
              </a:rPr>
              <a:t>t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 is specified on </a:t>
            </a:r>
            <a:r>
              <a:rPr lang="en-US" sz="2400" i="1">
                <a:solidFill>
                  <a:schemeClr val="bg1"/>
                </a:solidFill>
              </a:rPr>
              <a:t>S</a:t>
            </a:r>
            <a:r>
              <a:rPr lang="en-US" sz="2000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47" name="Rectangle 23"/>
          <p:cNvSpPr>
            <a:spLocks noChangeArrowheads="1"/>
          </p:cNvSpPr>
          <p:nvPr/>
        </p:nvSpPr>
        <p:spPr bwMode="auto">
          <a:xfrm>
            <a:off x="5410200" y="3660766"/>
            <a:ext cx="29781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u="sng" dirty="0">
                <a:solidFill>
                  <a:schemeClr val="bg1"/>
                </a:solidFill>
              </a:rPr>
              <a:t>E</a:t>
            </a:r>
            <a:r>
              <a:rPr lang="en-US" sz="2400" i="1" baseline="-25000" dirty="0">
                <a:solidFill>
                  <a:schemeClr val="bg1"/>
                </a:solidFill>
              </a:rPr>
              <a:t>t</a:t>
            </a:r>
            <a:r>
              <a:rPr lang="en-US" sz="2000" i="1" baseline="30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aseline="3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u="sng" dirty="0">
                <a:solidFill>
                  <a:schemeClr val="bg1"/>
                </a:solidFill>
              </a:rPr>
              <a:t>H</a:t>
            </a:r>
            <a:r>
              <a:rPr lang="en-US" sz="2400" i="1" baseline="-25000" dirty="0">
                <a:solidFill>
                  <a:schemeClr val="bg1"/>
                </a:solidFill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continuous on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interface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773151" name="Text Box 31"/>
          <p:cNvSpPr txBox="1">
            <a:spLocks noChangeArrowheads="1"/>
          </p:cNvSpPr>
          <p:nvPr/>
        </p:nvSpPr>
        <p:spPr bwMode="auto">
          <a:xfrm>
            <a:off x="2060575" y="0"/>
            <a:ext cx="48752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Generalization</a:t>
            </a:r>
          </a:p>
        </p:txBody>
      </p:sp>
      <p:sp>
        <p:nvSpPr>
          <p:cNvPr id="10259" name="Text Box 35"/>
          <p:cNvSpPr txBox="1">
            <a:spLocks noChangeArrowheads="1"/>
          </p:cNvSpPr>
          <p:nvPr/>
        </p:nvSpPr>
        <p:spPr bwMode="auto">
          <a:xfrm>
            <a:off x="4726441" y="4878383"/>
            <a:ext cx="3960812" cy="147732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Arial" charset="0"/>
              </a:rPr>
              <a:t>Note: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  <a:endParaRPr lang="en-US" dirty="0" smtClean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If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there are surface currents on the interface, then we require the appropriate boundary conditions on the interface to be satisfied.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074863" y="2270157"/>
            <a:ext cx="3221037" cy="3105150"/>
            <a:chOff x="2074863" y="2607623"/>
            <a:chExt cx="3221037" cy="3105150"/>
          </a:xfrm>
        </p:grpSpPr>
        <p:grpSp>
          <p:nvGrpSpPr>
            <p:cNvPr id="10244" name="Group 36"/>
            <p:cNvGrpSpPr>
              <a:grpSpLocks/>
            </p:cNvGrpSpPr>
            <p:nvPr/>
          </p:nvGrpSpPr>
          <p:grpSpPr bwMode="auto">
            <a:xfrm>
              <a:off x="2509838" y="3021013"/>
              <a:ext cx="431800" cy="1968500"/>
              <a:chOff x="1581" y="1903"/>
              <a:chExt cx="272" cy="1240"/>
            </a:xfrm>
          </p:grpSpPr>
          <p:graphicFrame>
            <p:nvGraphicFramePr>
              <p:cNvPr id="10242" name="Object 16"/>
              <p:cNvGraphicFramePr>
                <a:graphicFrameLocks noChangeAspect="1"/>
              </p:cNvGraphicFramePr>
              <p:nvPr/>
            </p:nvGraphicFramePr>
            <p:xfrm>
              <a:off x="1584" y="1903"/>
              <a:ext cx="248" cy="372"/>
            </p:xfrm>
            <a:graphic>
              <a:graphicData uri="http://schemas.openxmlformats.org/presentationml/2006/ole">
                <p:oleObj spid="_x0000_s10242" name="Equation" r:id="rId4" imgW="152280" imgH="228600" progId="Equation.DSMT4">
                  <p:embed/>
                </p:oleObj>
              </a:graphicData>
            </a:graphic>
          </p:graphicFrame>
          <p:graphicFrame>
            <p:nvGraphicFramePr>
              <p:cNvPr id="10243" name="Object 17"/>
              <p:cNvGraphicFramePr>
                <a:graphicFrameLocks noChangeAspect="1"/>
              </p:cNvGraphicFramePr>
              <p:nvPr/>
            </p:nvGraphicFramePr>
            <p:xfrm>
              <a:off x="1581" y="2766"/>
              <a:ext cx="272" cy="377"/>
            </p:xfrm>
            <a:graphic>
              <a:graphicData uri="http://schemas.openxmlformats.org/presentationml/2006/ole">
                <p:oleObj spid="_x0000_s10243" name="Equation" r:id="rId5" imgW="164880" imgH="228600" progId="Equation.DSMT4">
                  <p:embed/>
                </p:oleObj>
              </a:graphicData>
            </a:graphic>
          </p:graphicFrame>
        </p:grpSp>
        <p:sp>
          <p:nvSpPr>
            <p:cNvPr id="10248" name="Line 14"/>
            <p:cNvSpPr>
              <a:spLocks noChangeShapeType="1"/>
            </p:cNvSpPr>
            <p:nvPr/>
          </p:nvSpPr>
          <p:spPr bwMode="auto">
            <a:xfrm flipH="1">
              <a:off x="4559300" y="2720975"/>
              <a:ext cx="736600" cy="254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3132" name="Freeform 12"/>
            <p:cNvSpPr>
              <a:spLocks/>
            </p:cNvSpPr>
            <p:nvPr/>
          </p:nvSpPr>
          <p:spPr bwMode="auto">
            <a:xfrm>
              <a:off x="2074863" y="2607623"/>
              <a:ext cx="2740025" cy="3105150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DDDDDD"/>
            </a:solidFill>
            <a:ln w="38100" cap="flat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0" name="Freeform 13"/>
            <p:cNvSpPr>
              <a:spLocks/>
            </p:cNvSpPr>
            <p:nvPr/>
          </p:nvSpPr>
          <p:spPr bwMode="auto">
            <a:xfrm>
              <a:off x="2081213" y="3736975"/>
              <a:ext cx="2719387" cy="604838"/>
            </a:xfrm>
            <a:custGeom>
              <a:avLst/>
              <a:gdLst>
                <a:gd name="T0" fmla="*/ 0 w 1728"/>
                <a:gd name="T1" fmla="*/ 0 h 381"/>
                <a:gd name="T2" fmla="*/ 1389594 w 1728"/>
                <a:gd name="T3" fmla="*/ 560388 h 381"/>
                <a:gd name="T4" fmla="*/ 2719387 w 1728"/>
                <a:gd name="T5" fmla="*/ 268288 h 381"/>
                <a:gd name="T6" fmla="*/ 0 60000 65536"/>
                <a:gd name="T7" fmla="*/ 0 60000 65536"/>
                <a:gd name="T8" fmla="*/ 0 60000 65536"/>
                <a:gd name="T9" fmla="*/ 0 w 1728"/>
                <a:gd name="T10" fmla="*/ 0 h 381"/>
                <a:gd name="T11" fmla="*/ 1728 w 1728"/>
                <a:gd name="T12" fmla="*/ 381 h 3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381">
                  <a:moveTo>
                    <a:pt x="0" y="0"/>
                  </a:moveTo>
                  <a:cubicBezTo>
                    <a:pt x="297" y="162"/>
                    <a:pt x="595" y="325"/>
                    <a:pt x="883" y="353"/>
                  </a:cubicBezTo>
                  <a:cubicBezTo>
                    <a:pt x="1171" y="381"/>
                    <a:pt x="1449" y="275"/>
                    <a:pt x="1728" y="169"/>
                  </a:cubicBezTo>
                </a:path>
              </a:pathLst>
            </a:custGeom>
            <a:solidFill>
              <a:srgbClr val="DDDDDD"/>
            </a:solidFill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51" name="Group 18"/>
            <p:cNvGrpSpPr>
              <a:grpSpLocks/>
            </p:cNvGrpSpPr>
            <p:nvPr/>
          </p:nvGrpSpPr>
          <p:grpSpPr bwMode="auto">
            <a:xfrm>
              <a:off x="3262313" y="4664075"/>
              <a:ext cx="304800" cy="476250"/>
              <a:chOff x="2912" y="998"/>
              <a:chExt cx="192" cy="300"/>
            </a:xfrm>
          </p:grpSpPr>
          <p:sp>
            <p:nvSpPr>
              <p:cNvPr id="10262" name="Line 19"/>
              <p:cNvSpPr>
                <a:spLocks noChangeShapeType="1"/>
              </p:cNvSpPr>
              <p:nvPr/>
            </p:nvSpPr>
            <p:spPr bwMode="auto">
              <a:xfrm flipV="1">
                <a:off x="2912" y="998"/>
                <a:ext cx="192" cy="3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3" name="Line 20"/>
              <p:cNvSpPr>
                <a:spLocks noChangeShapeType="1"/>
              </p:cNvSpPr>
              <p:nvPr/>
            </p:nvSpPr>
            <p:spPr bwMode="auto">
              <a:xfrm flipV="1">
                <a:off x="3021" y="1079"/>
                <a:ext cx="37" cy="5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52" name="Line 21"/>
            <p:cNvSpPr>
              <a:spLocks noChangeShapeType="1"/>
            </p:cNvSpPr>
            <p:nvPr/>
          </p:nvSpPr>
          <p:spPr bwMode="auto">
            <a:xfrm flipV="1">
              <a:off x="3722688" y="4697413"/>
              <a:ext cx="304800" cy="4762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Rectangle 24"/>
            <p:cNvSpPr>
              <a:spLocks noChangeArrowheads="1"/>
            </p:cNvSpPr>
            <p:nvPr/>
          </p:nvSpPr>
          <p:spPr bwMode="auto">
            <a:xfrm>
              <a:off x="3036888" y="5095875"/>
              <a:ext cx="1125629" cy="40011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ources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grpSp>
          <p:nvGrpSpPr>
            <p:cNvPr id="10254" name="Group 25"/>
            <p:cNvGrpSpPr>
              <a:grpSpLocks/>
            </p:cNvGrpSpPr>
            <p:nvPr/>
          </p:nvGrpSpPr>
          <p:grpSpPr bwMode="auto">
            <a:xfrm rot="-3594027">
              <a:off x="3362325" y="3095625"/>
              <a:ext cx="304800" cy="476250"/>
              <a:chOff x="2912" y="998"/>
              <a:chExt cx="192" cy="300"/>
            </a:xfrm>
          </p:grpSpPr>
          <p:sp>
            <p:nvSpPr>
              <p:cNvPr id="10260" name="Line 26"/>
              <p:cNvSpPr>
                <a:spLocks noChangeShapeType="1"/>
              </p:cNvSpPr>
              <p:nvPr/>
            </p:nvSpPr>
            <p:spPr bwMode="auto">
              <a:xfrm flipV="1">
                <a:off x="2912" y="998"/>
                <a:ext cx="192" cy="3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1" name="Line 27"/>
              <p:cNvSpPr>
                <a:spLocks noChangeShapeType="1"/>
              </p:cNvSpPr>
              <p:nvPr/>
            </p:nvSpPr>
            <p:spPr bwMode="auto">
              <a:xfrm flipV="1">
                <a:off x="3021" y="1079"/>
                <a:ext cx="37" cy="5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55" name="Line 28"/>
            <p:cNvSpPr>
              <a:spLocks noChangeShapeType="1"/>
            </p:cNvSpPr>
            <p:nvPr/>
          </p:nvSpPr>
          <p:spPr bwMode="auto">
            <a:xfrm rot="19777968" flipV="1">
              <a:off x="3756025" y="3060700"/>
              <a:ext cx="304800" cy="4762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Freeform 30"/>
            <p:cNvSpPr>
              <a:spLocks/>
            </p:cNvSpPr>
            <p:nvPr/>
          </p:nvSpPr>
          <p:spPr bwMode="auto">
            <a:xfrm>
              <a:off x="2106613" y="3706813"/>
              <a:ext cx="2663825" cy="254000"/>
            </a:xfrm>
            <a:custGeom>
              <a:avLst/>
              <a:gdLst>
                <a:gd name="T0" fmla="*/ 0 w 1678"/>
                <a:gd name="T1" fmla="*/ 30163 h 160"/>
                <a:gd name="T2" fmla="*/ 463550 w 1678"/>
                <a:gd name="T3" fmla="*/ 15875 h 160"/>
                <a:gd name="T4" fmla="*/ 981075 w 1678"/>
                <a:gd name="T5" fmla="*/ 122238 h 160"/>
                <a:gd name="T6" fmla="*/ 1417637 w 1678"/>
                <a:gd name="T7" fmla="*/ 241300 h 160"/>
                <a:gd name="T8" fmla="*/ 2093913 w 1678"/>
                <a:gd name="T9" fmla="*/ 201612 h 160"/>
                <a:gd name="T10" fmla="*/ 2438400 w 1678"/>
                <a:gd name="T11" fmla="*/ 188912 h 160"/>
                <a:gd name="T12" fmla="*/ 2663825 w 1678"/>
                <a:gd name="T13" fmla="*/ 241300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78"/>
                <a:gd name="T22" fmla="*/ 0 h 160"/>
                <a:gd name="T23" fmla="*/ 1678 w 1678"/>
                <a:gd name="T24" fmla="*/ 160 h 1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78" h="160">
                  <a:moveTo>
                    <a:pt x="0" y="19"/>
                  </a:moveTo>
                  <a:cubicBezTo>
                    <a:pt x="94" y="9"/>
                    <a:pt x="189" y="0"/>
                    <a:pt x="292" y="10"/>
                  </a:cubicBezTo>
                  <a:cubicBezTo>
                    <a:pt x="395" y="20"/>
                    <a:pt x="518" y="53"/>
                    <a:pt x="618" y="77"/>
                  </a:cubicBezTo>
                  <a:cubicBezTo>
                    <a:pt x="718" y="101"/>
                    <a:pt x="776" y="144"/>
                    <a:pt x="893" y="152"/>
                  </a:cubicBezTo>
                  <a:cubicBezTo>
                    <a:pt x="1010" y="160"/>
                    <a:pt x="1212" y="133"/>
                    <a:pt x="1319" y="127"/>
                  </a:cubicBezTo>
                  <a:cubicBezTo>
                    <a:pt x="1426" y="121"/>
                    <a:pt x="1476" y="115"/>
                    <a:pt x="1536" y="119"/>
                  </a:cubicBezTo>
                  <a:cubicBezTo>
                    <a:pt x="1596" y="123"/>
                    <a:pt x="1652" y="140"/>
                    <a:pt x="1678" y="152"/>
                  </a:cubicBezTo>
                </a:path>
              </a:pathLst>
            </a:custGeom>
            <a:solidFill>
              <a:srgbClr val="DDDDDD"/>
            </a:solidFill>
            <a:ln w="28575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Line 15"/>
            <p:cNvSpPr>
              <a:spLocks noChangeShapeType="1"/>
            </p:cNvSpPr>
            <p:nvPr/>
          </p:nvSpPr>
          <p:spPr bwMode="auto">
            <a:xfrm flipH="1" flipV="1">
              <a:off x="4111625" y="4052887"/>
              <a:ext cx="1124404" cy="2034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71" name="Group 31"/>
            <p:cNvGrpSpPr>
              <a:grpSpLocks/>
            </p:cNvGrpSpPr>
            <p:nvPr/>
          </p:nvGrpSpPr>
          <p:grpSpPr bwMode="auto">
            <a:xfrm>
              <a:off x="2586038" y="4419600"/>
              <a:ext cx="342900" cy="366713"/>
              <a:chOff x="630" y="3225"/>
              <a:chExt cx="216" cy="231"/>
            </a:xfrm>
          </p:grpSpPr>
          <p:sp>
            <p:nvSpPr>
              <p:cNvPr id="10265" name="Text Box 25"/>
              <p:cNvSpPr txBox="1">
                <a:spLocks noChangeArrowheads="1"/>
              </p:cNvSpPr>
              <p:nvPr/>
            </p:nvSpPr>
            <p:spPr bwMode="auto">
              <a:xfrm>
                <a:off x="644" y="3225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2</a:t>
                </a:r>
              </a:p>
            </p:txBody>
          </p:sp>
          <p:sp>
            <p:nvSpPr>
              <p:cNvPr id="10266" name="Oval 26"/>
              <p:cNvSpPr>
                <a:spLocks noChangeArrowheads="1"/>
              </p:cNvSpPr>
              <p:nvPr/>
            </p:nvSpPr>
            <p:spPr bwMode="auto">
              <a:xfrm>
                <a:off x="630" y="3240"/>
                <a:ext cx="216" cy="216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68" name="Group 28"/>
            <p:cNvGrpSpPr>
              <a:grpSpLocks/>
            </p:cNvGrpSpPr>
            <p:nvPr/>
          </p:nvGrpSpPr>
          <p:grpSpPr bwMode="auto">
            <a:xfrm>
              <a:off x="2638425" y="3028950"/>
              <a:ext cx="342900" cy="366713"/>
              <a:chOff x="378" y="3666"/>
              <a:chExt cx="216" cy="231"/>
            </a:xfrm>
          </p:grpSpPr>
          <p:sp>
            <p:nvSpPr>
              <p:cNvPr id="10269" name="Text Box 29"/>
              <p:cNvSpPr txBox="1">
                <a:spLocks noChangeArrowheads="1"/>
              </p:cNvSpPr>
              <p:nvPr/>
            </p:nvSpPr>
            <p:spPr bwMode="auto">
              <a:xfrm>
                <a:off x="383" y="3666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10270" name="Oval 30"/>
              <p:cNvSpPr>
                <a:spLocks noChangeArrowheads="1"/>
              </p:cNvSpPr>
              <p:nvPr/>
            </p:nvSpPr>
            <p:spPr bwMode="auto">
              <a:xfrm>
                <a:off x="378" y="3681"/>
                <a:ext cx="216" cy="216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4194175" y="3182938"/>
              <a:ext cx="419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sym typeface="Symbol" pitchFamily="18" charset="2"/>
                </a:rPr>
                <a:t></a:t>
              </a:r>
              <a:r>
                <a:rPr lang="en-US" sz="2400" baseline="-25000">
                  <a:solidFill>
                    <a:schemeClr val="bg2"/>
                  </a:solidFill>
                  <a:sym typeface="Symbol" pitchFamily="18" charset="2"/>
                </a:rPr>
                <a:t>1</a:t>
              </a:r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4132263" y="4435475"/>
              <a:ext cx="419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sym typeface="Symbol" pitchFamily="18" charset="2"/>
                </a:rPr>
                <a:t></a:t>
              </a:r>
              <a:r>
                <a:rPr lang="en-US" sz="2400" baseline="-25000">
                  <a:solidFill>
                    <a:schemeClr val="bg2"/>
                  </a:solidFill>
                  <a:sym typeface="Symbol" pitchFamily="18" charset="2"/>
                </a:rPr>
                <a:t>2</a:t>
              </a:r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0" name="Group 39"/>
          <p:cNvGrpSpPr>
            <a:grpSpLocks/>
          </p:cNvGrpSpPr>
          <p:nvPr/>
        </p:nvGrpSpPr>
        <p:grpSpPr bwMode="auto">
          <a:xfrm>
            <a:off x="2192338" y="2140088"/>
            <a:ext cx="4256087" cy="2443162"/>
            <a:chOff x="1381" y="1191"/>
            <a:chExt cx="2681" cy="1539"/>
          </a:xfrm>
        </p:grpSpPr>
        <p:sp>
          <p:nvSpPr>
            <p:cNvPr id="11274" name="Rectangle 38"/>
            <p:cNvSpPr>
              <a:spLocks noChangeArrowheads="1"/>
            </p:cNvSpPr>
            <p:nvPr/>
          </p:nvSpPr>
          <p:spPr bwMode="auto">
            <a:xfrm>
              <a:off x="1381" y="2052"/>
              <a:ext cx="2667" cy="678"/>
            </a:xfrm>
            <a:prstGeom prst="rect">
              <a:avLst/>
            </a:prstGeom>
            <a:solidFill>
              <a:srgbClr val="B2B2B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37"/>
            <p:cNvSpPr>
              <a:spLocks noChangeArrowheads="1"/>
            </p:cNvSpPr>
            <p:nvPr/>
          </p:nvSpPr>
          <p:spPr bwMode="auto">
            <a:xfrm>
              <a:off x="1381" y="1191"/>
              <a:ext cx="2659" cy="868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23"/>
            <p:cNvSpPr>
              <a:spLocks noChangeShapeType="1"/>
            </p:cNvSpPr>
            <p:nvPr/>
          </p:nvSpPr>
          <p:spPr bwMode="auto">
            <a:xfrm>
              <a:off x="1382" y="2059"/>
              <a:ext cx="268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7" name="Oval 25"/>
            <p:cNvSpPr>
              <a:spLocks noChangeArrowheads="1"/>
            </p:cNvSpPr>
            <p:nvPr/>
          </p:nvSpPr>
          <p:spPr bwMode="auto">
            <a:xfrm>
              <a:off x="3692" y="1667"/>
              <a:ext cx="231" cy="230"/>
            </a:xfrm>
            <a:prstGeom prst="ellipse">
              <a:avLst/>
            </a:prstGeom>
            <a:noFill/>
            <a:ln w="158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26"/>
            <p:cNvSpPr>
              <a:spLocks noChangeArrowheads="1"/>
            </p:cNvSpPr>
            <p:nvPr/>
          </p:nvSpPr>
          <p:spPr bwMode="auto">
            <a:xfrm>
              <a:off x="3702" y="2209"/>
              <a:ext cx="231" cy="230"/>
            </a:xfrm>
            <a:prstGeom prst="ellipse">
              <a:avLst/>
            </a:prstGeom>
            <a:noFill/>
            <a:ln w="158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Text Box 27"/>
            <p:cNvSpPr txBox="1">
              <a:spLocks noChangeArrowheads="1"/>
            </p:cNvSpPr>
            <p:nvPr/>
          </p:nvSpPr>
          <p:spPr bwMode="auto">
            <a:xfrm>
              <a:off x="3703" y="167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1280" name="Text Box 28"/>
            <p:cNvSpPr txBox="1">
              <a:spLocks noChangeArrowheads="1"/>
            </p:cNvSpPr>
            <p:nvPr/>
          </p:nvSpPr>
          <p:spPr bwMode="auto">
            <a:xfrm>
              <a:off x="3725" y="221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latin typeface="Arial" charset="0"/>
                </a:rPr>
                <a:t>2</a:t>
              </a:r>
            </a:p>
          </p:txBody>
        </p:sp>
        <p:graphicFrame>
          <p:nvGraphicFramePr>
            <p:cNvPr id="11267" name="Object 29"/>
            <p:cNvGraphicFramePr>
              <a:graphicFrameLocks noChangeAspect="1"/>
            </p:cNvGraphicFramePr>
            <p:nvPr/>
          </p:nvGraphicFramePr>
          <p:xfrm>
            <a:off x="1486" y="1386"/>
            <a:ext cx="151" cy="241"/>
          </p:xfrm>
          <a:graphic>
            <a:graphicData uri="http://schemas.openxmlformats.org/presentationml/2006/ole">
              <p:oleObj spid="_x0000_s11267" name="Equation" r:id="rId4" imgW="126720" imgH="203040" progId="Equation.DSMT4">
                <p:embed/>
              </p:oleObj>
            </a:graphicData>
          </a:graphic>
        </p:graphicFrame>
        <p:graphicFrame>
          <p:nvGraphicFramePr>
            <p:cNvPr id="11268" name="Object 30"/>
            <p:cNvGraphicFramePr>
              <a:graphicFrameLocks noChangeAspect="1"/>
            </p:cNvGraphicFramePr>
            <p:nvPr/>
          </p:nvGraphicFramePr>
          <p:xfrm>
            <a:off x="3257" y="1495"/>
            <a:ext cx="248" cy="372"/>
          </p:xfrm>
          <a:graphic>
            <a:graphicData uri="http://schemas.openxmlformats.org/presentationml/2006/ole">
              <p:oleObj spid="_x0000_s11268" name="Equation" r:id="rId5" imgW="152280" imgH="228600" progId="Equation.DSMT4">
                <p:embed/>
              </p:oleObj>
            </a:graphicData>
          </a:graphic>
        </p:graphicFrame>
        <p:graphicFrame>
          <p:nvGraphicFramePr>
            <p:cNvPr id="11269" name="Object 31"/>
            <p:cNvGraphicFramePr>
              <a:graphicFrameLocks noChangeAspect="1"/>
            </p:cNvGraphicFramePr>
            <p:nvPr/>
          </p:nvGraphicFramePr>
          <p:xfrm>
            <a:off x="3254" y="2262"/>
            <a:ext cx="272" cy="377"/>
          </p:xfrm>
          <a:graphic>
            <a:graphicData uri="http://schemas.openxmlformats.org/presentationml/2006/ole">
              <p:oleObj spid="_x0000_s11269" name="Equation" r:id="rId6" imgW="164880" imgH="228600" progId="Equation.DSMT4">
                <p:embed/>
              </p:oleObj>
            </a:graphicData>
          </a:graphic>
        </p:graphicFrame>
        <p:sp>
          <p:nvSpPr>
            <p:cNvPr id="11281" name="Line 32"/>
            <p:cNvSpPr>
              <a:spLocks noChangeShapeType="1"/>
            </p:cNvSpPr>
            <p:nvPr/>
          </p:nvSpPr>
          <p:spPr bwMode="auto">
            <a:xfrm flipV="1">
              <a:off x="1655" y="1689"/>
              <a:ext cx="0" cy="3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354220" y="920706"/>
            <a:ext cx="8405812" cy="768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Note that </a:t>
            </a:r>
            <a:r>
              <a:rPr lang="en-US" sz="2400" i="1" dirty="0" err="1">
                <a:solidFill>
                  <a:schemeClr val="bg1"/>
                </a:solidFill>
              </a:rPr>
              <a:t>D</a:t>
            </a:r>
            <a:r>
              <a:rPr lang="en-US" sz="2400" i="1" baseline="-25000" dirty="0" err="1">
                <a:solidFill>
                  <a:schemeClr val="bg1"/>
                </a:solidFill>
              </a:rPr>
              <a:t>n</a:t>
            </a:r>
            <a:r>
              <a:rPr lang="en-US" sz="2000" i="1" baseline="30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and </a:t>
            </a:r>
            <a:r>
              <a:rPr lang="en-US" sz="2000" baseline="3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B</a:t>
            </a:r>
            <a:r>
              <a:rPr lang="en-US" sz="2400" i="1" baseline="-25000" dirty="0" err="1">
                <a:solidFill>
                  <a:schemeClr val="bg1"/>
                </a:solidFill>
              </a:rPr>
              <a:t>n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are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</a:rPr>
              <a:t>automatically continuous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at the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boundary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tangential fields are.</a:t>
            </a:r>
          </a:p>
        </p:txBody>
      </p:sp>
      <p:graphicFrame>
        <p:nvGraphicFramePr>
          <p:cNvPr id="11266" name="Object 34"/>
          <p:cNvGraphicFramePr>
            <a:graphicFrameLocks noChangeAspect="1"/>
          </p:cNvGraphicFramePr>
          <p:nvPr/>
        </p:nvGraphicFramePr>
        <p:xfrm>
          <a:off x="2611438" y="4980125"/>
          <a:ext cx="3468687" cy="1517650"/>
        </p:xfrm>
        <a:graphic>
          <a:graphicData uri="http://schemas.openxmlformats.org/presentationml/2006/ole">
            <p:oleObj spid="_x0000_s11266" name="Equation" r:id="rId7" imgW="1625400" imgH="711000" progId="Equation.DSMT4">
              <p:embed/>
            </p:oleObj>
          </a:graphicData>
        </a:graphic>
      </p:graphicFrame>
      <p:sp>
        <p:nvSpPr>
          <p:cNvPr id="774180" name="Text Box 36"/>
          <p:cNvSpPr txBox="1">
            <a:spLocks noChangeArrowheads="1"/>
          </p:cNvSpPr>
          <p:nvPr/>
        </p:nvSpPr>
        <p:spPr bwMode="auto">
          <a:xfrm>
            <a:off x="1808163" y="0"/>
            <a:ext cx="56975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Generalization (cont.)</a:t>
            </a:r>
          </a:p>
        </p:txBody>
      </p:sp>
      <p:sp>
        <p:nvSpPr>
          <p:cNvPr id="11273" name="Text Box 40"/>
          <p:cNvSpPr txBox="1">
            <a:spLocks noChangeArrowheads="1"/>
          </p:cNvSpPr>
          <p:nvPr/>
        </p:nvSpPr>
        <p:spPr bwMode="auto">
          <a:xfrm>
            <a:off x="820738" y="4956993"/>
            <a:ext cx="17508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For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example: 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Text Box 2"/>
          <p:cNvSpPr txBox="1">
            <a:spLocks noChangeArrowheads="1"/>
          </p:cNvSpPr>
          <p:nvPr/>
        </p:nvSpPr>
        <p:spPr bwMode="auto">
          <a:xfrm>
            <a:off x="2443163" y="0"/>
            <a:ext cx="40528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</a:p>
        </p:txBody>
      </p:sp>
      <p:sp>
        <p:nvSpPr>
          <p:cNvPr id="759828" name="Rectangle 20"/>
          <p:cNvSpPr>
            <a:spLocks noChangeArrowheads="1"/>
          </p:cNvSpPr>
          <p:nvPr/>
        </p:nvSpPr>
        <p:spPr bwMode="auto">
          <a:xfrm>
            <a:off x="900421" y="6012526"/>
            <a:ext cx="652774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Both satisfy the Helmholtz equation for </a:t>
            </a:r>
            <a:r>
              <a:rPr lang="en-US" i="1" dirty="0" err="1">
                <a:solidFill>
                  <a:schemeClr val="bg1"/>
                </a:solidFill>
              </a:rPr>
              <a:t>A</a:t>
            </a:r>
            <a:r>
              <a:rPr lang="en-US" i="1" baseline="-25000" dirty="0" err="1">
                <a:solidFill>
                  <a:schemeClr val="bg1"/>
                </a:solidFill>
              </a:rPr>
              <a:t>z</a:t>
            </a:r>
            <a:r>
              <a:rPr lang="en-US" i="1" baseline="-25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for the given source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graphicFrame>
        <p:nvGraphicFramePr>
          <p:cNvPr id="12290" name="Object 21"/>
          <p:cNvGraphicFramePr>
            <a:graphicFrameLocks noChangeAspect="1"/>
          </p:cNvGraphicFramePr>
          <p:nvPr/>
        </p:nvGraphicFramePr>
        <p:xfrm>
          <a:off x="444253" y="2006461"/>
          <a:ext cx="3170238" cy="542925"/>
        </p:xfrm>
        <a:graphic>
          <a:graphicData uri="http://schemas.openxmlformats.org/presentationml/2006/ole">
            <p:oleObj spid="_x0000_s12290" name="Equation" r:id="rId4" imgW="1409400" imgH="241200" progId="Equation.DSMT4">
              <p:embed/>
            </p:oleObj>
          </a:graphicData>
        </a:graphic>
      </p:graphicFrame>
      <p:graphicFrame>
        <p:nvGraphicFramePr>
          <p:cNvPr id="12291" name="Object 22"/>
          <p:cNvGraphicFramePr>
            <a:graphicFrameLocks noChangeAspect="1"/>
          </p:cNvGraphicFramePr>
          <p:nvPr/>
        </p:nvGraphicFramePr>
        <p:xfrm>
          <a:off x="1611643" y="4736212"/>
          <a:ext cx="5276045" cy="919209"/>
        </p:xfrm>
        <a:graphic>
          <a:graphicData uri="http://schemas.openxmlformats.org/presentationml/2006/ole">
            <p:oleObj spid="_x0000_s12291" name="Equation" r:id="rId5" imgW="2552400" imgH="444240" progId="Equation.DSMT4">
              <p:embed/>
            </p:oleObj>
          </a:graphicData>
        </a:graphic>
      </p:graphicFrame>
      <p:grpSp>
        <p:nvGrpSpPr>
          <p:cNvPr id="12294" name="Group 28"/>
          <p:cNvGrpSpPr>
            <a:grpSpLocks/>
          </p:cNvGrpSpPr>
          <p:nvPr/>
        </p:nvGrpSpPr>
        <p:grpSpPr bwMode="auto">
          <a:xfrm>
            <a:off x="4284663" y="871274"/>
            <a:ext cx="3881437" cy="3333750"/>
            <a:chOff x="2699" y="652"/>
            <a:chExt cx="2445" cy="2100"/>
          </a:xfrm>
        </p:grpSpPr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497" y="1870"/>
              <a:ext cx="1341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3497" y="966"/>
              <a:ext cx="0" cy="8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4887" y="1743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2699" y="2502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H="1">
              <a:off x="2911" y="1845"/>
              <a:ext cx="586" cy="6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3593" y="1630"/>
              <a:ext cx="21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3593" y="2059"/>
              <a:ext cx="21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3704" y="1648"/>
              <a:ext cx="0" cy="3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3780" y="1601"/>
              <a:ext cx="2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l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973" y="1264"/>
              <a:ext cx="44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</a:rPr>
                <a:t>Il </a:t>
              </a:r>
              <a:r>
                <a:rPr lang="en-US" sz="2000" i="1" dirty="0">
                  <a:solidFill>
                    <a:schemeClr val="bg2"/>
                  </a:solidFill>
                </a:rPr>
                <a:t>=</a:t>
              </a:r>
              <a:r>
                <a:rPr lang="en-US" sz="2000" dirty="0">
                  <a:solidFill>
                    <a:schemeClr val="bg2"/>
                  </a:solidFill>
                </a:rPr>
                <a:t>1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3497" y="1630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Text Box 23"/>
            <p:cNvSpPr txBox="1">
              <a:spLocks noChangeArrowheads="1"/>
            </p:cNvSpPr>
            <p:nvPr/>
          </p:nvSpPr>
          <p:spPr bwMode="auto">
            <a:xfrm>
              <a:off x="3407" y="652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</p:grpSp>
      <p:sp>
        <p:nvSpPr>
          <p:cNvPr id="12295" name="Rectangle 25"/>
          <p:cNvSpPr>
            <a:spLocks noChangeArrowheads="1"/>
          </p:cNvSpPr>
          <p:nvPr/>
        </p:nvSpPr>
        <p:spPr bwMode="auto">
          <a:xfrm>
            <a:off x="693738" y="1382449"/>
            <a:ext cx="25875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Infinitesimal dipole:</a:t>
            </a:r>
          </a:p>
        </p:txBody>
      </p:sp>
      <p:sp>
        <p:nvSpPr>
          <p:cNvPr id="12296" name="Rectangle 27"/>
          <p:cNvSpPr>
            <a:spLocks noChangeArrowheads="1"/>
          </p:cNvSpPr>
          <p:nvPr/>
        </p:nvSpPr>
        <p:spPr bwMode="auto">
          <a:xfrm>
            <a:off x="614363" y="4089137"/>
            <a:ext cx="2811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charset="0"/>
              </a:rPr>
              <a:t>Two possible solutions: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Text Box 2"/>
          <p:cNvSpPr txBox="1">
            <a:spLocks noChangeArrowheads="1"/>
          </p:cNvSpPr>
          <p:nvPr/>
        </p:nvSpPr>
        <p:spPr bwMode="auto">
          <a:xfrm>
            <a:off x="1941513" y="0"/>
            <a:ext cx="52974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3317" name="Rectangle 24"/>
          <p:cNvSpPr>
            <a:spLocks noChangeArrowheads="1"/>
          </p:cNvSpPr>
          <p:nvPr/>
        </p:nvSpPr>
        <p:spPr bwMode="auto">
          <a:xfrm>
            <a:off x="592591" y="853848"/>
            <a:ext cx="6524928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We impose a B.C. at infinity for </a:t>
            </a:r>
            <a:r>
              <a:rPr lang="en-US" sz="2400" i="1" u="sng" dirty="0">
                <a:solidFill>
                  <a:schemeClr val="bg1"/>
                </a:solidFill>
              </a:rPr>
              <a:t>E</a:t>
            </a:r>
            <a:r>
              <a:rPr lang="en-US" sz="2400" i="1" baseline="-25000" dirty="0">
                <a:solidFill>
                  <a:schemeClr val="bg1"/>
                </a:solidFill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or </a:t>
            </a:r>
            <a:r>
              <a:rPr lang="en-US" sz="2400" i="1" u="sng" dirty="0" smtClean="0">
                <a:solidFill>
                  <a:schemeClr val="bg1"/>
                </a:solidFill>
              </a:rPr>
              <a:t>H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Assumption: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The correct solution goes to zero at infinity.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17525" y="2081452"/>
            <a:ext cx="7885113" cy="4387614"/>
            <a:chOff x="517525" y="2081452"/>
            <a:chExt cx="7885113" cy="4387614"/>
          </a:xfrm>
        </p:grpSpPr>
        <p:sp>
          <p:nvSpPr>
            <p:cNvPr id="13315" name="Oval 41"/>
            <p:cNvSpPr>
              <a:spLocks noChangeArrowheads="1"/>
            </p:cNvSpPr>
            <p:nvPr/>
          </p:nvSpPr>
          <p:spPr bwMode="auto">
            <a:xfrm>
              <a:off x="517525" y="2103668"/>
              <a:ext cx="7885113" cy="3417888"/>
            </a:xfrm>
            <a:prstGeom prst="ellipse">
              <a:avLst/>
            </a:prstGeom>
            <a:noFill/>
            <a:ln w="19050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8" name="Group 45"/>
            <p:cNvGrpSpPr>
              <a:grpSpLocks/>
            </p:cNvGrpSpPr>
            <p:nvPr/>
          </p:nvGrpSpPr>
          <p:grpSpPr bwMode="auto">
            <a:xfrm>
              <a:off x="3016249" y="2081452"/>
              <a:ext cx="3898901" cy="3201998"/>
              <a:chOff x="1900" y="1222"/>
              <a:chExt cx="2456" cy="2017"/>
            </a:xfrm>
          </p:grpSpPr>
          <p:sp>
            <p:nvSpPr>
              <p:cNvPr id="13321" name="Line 29"/>
              <p:cNvSpPr>
                <a:spLocks noChangeShapeType="1"/>
              </p:cNvSpPr>
              <p:nvPr/>
            </p:nvSpPr>
            <p:spPr bwMode="auto">
              <a:xfrm>
                <a:off x="2688" y="2421"/>
                <a:ext cx="1341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2" name="Line 30"/>
              <p:cNvSpPr>
                <a:spLocks noChangeShapeType="1"/>
              </p:cNvSpPr>
              <p:nvPr/>
            </p:nvSpPr>
            <p:spPr bwMode="auto">
              <a:xfrm flipV="1">
                <a:off x="2688" y="1517"/>
                <a:ext cx="0" cy="8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3" name="Text Box 31"/>
              <p:cNvSpPr txBox="1">
                <a:spLocks noChangeArrowheads="1"/>
              </p:cNvSpPr>
              <p:nvPr/>
            </p:nvSpPr>
            <p:spPr bwMode="auto">
              <a:xfrm>
                <a:off x="4099" y="2267"/>
                <a:ext cx="25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y</a:t>
                </a:r>
              </a:p>
            </p:txBody>
          </p:sp>
          <p:sp>
            <p:nvSpPr>
              <p:cNvPr id="13324" name="Text Box 32"/>
              <p:cNvSpPr txBox="1">
                <a:spLocks noChangeArrowheads="1"/>
              </p:cNvSpPr>
              <p:nvPr/>
            </p:nvSpPr>
            <p:spPr bwMode="auto">
              <a:xfrm>
                <a:off x="1900" y="2989"/>
                <a:ext cx="25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x</a:t>
                </a:r>
              </a:p>
            </p:txBody>
          </p:sp>
          <p:sp>
            <p:nvSpPr>
              <p:cNvPr id="13325" name="Line 33"/>
              <p:cNvSpPr>
                <a:spLocks noChangeShapeType="1"/>
              </p:cNvSpPr>
              <p:nvPr/>
            </p:nvSpPr>
            <p:spPr bwMode="auto">
              <a:xfrm flipH="1">
                <a:off x="2102" y="2396"/>
                <a:ext cx="586" cy="6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6" name="Line 34"/>
              <p:cNvSpPr>
                <a:spLocks noChangeShapeType="1"/>
              </p:cNvSpPr>
              <p:nvPr/>
            </p:nvSpPr>
            <p:spPr bwMode="auto">
              <a:xfrm>
                <a:off x="2784" y="2181"/>
                <a:ext cx="21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7" name="Line 35"/>
              <p:cNvSpPr>
                <a:spLocks noChangeShapeType="1"/>
              </p:cNvSpPr>
              <p:nvPr/>
            </p:nvSpPr>
            <p:spPr bwMode="auto">
              <a:xfrm>
                <a:off x="2784" y="2610"/>
                <a:ext cx="21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8" name="Line 36"/>
              <p:cNvSpPr>
                <a:spLocks noChangeShapeType="1"/>
              </p:cNvSpPr>
              <p:nvPr/>
            </p:nvSpPr>
            <p:spPr bwMode="auto">
              <a:xfrm>
                <a:off x="2895" y="2199"/>
                <a:ext cx="0" cy="39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9" name="Text Box 37"/>
              <p:cNvSpPr txBox="1">
                <a:spLocks noChangeArrowheads="1"/>
              </p:cNvSpPr>
              <p:nvPr/>
            </p:nvSpPr>
            <p:spPr bwMode="auto">
              <a:xfrm>
                <a:off x="2971" y="2152"/>
                <a:ext cx="2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l</a:t>
                </a:r>
              </a:p>
            </p:txBody>
          </p:sp>
          <p:sp>
            <p:nvSpPr>
              <p:cNvPr id="13330" name="Text Box 38"/>
              <p:cNvSpPr txBox="1">
                <a:spLocks noChangeArrowheads="1"/>
              </p:cNvSpPr>
              <p:nvPr/>
            </p:nvSpPr>
            <p:spPr bwMode="auto">
              <a:xfrm>
                <a:off x="3164" y="1785"/>
                <a:ext cx="503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chemeClr val="bg2"/>
                    </a:solidFill>
                  </a:rPr>
                  <a:t>Il</a:t>
                </a:r>
                <a:r>
                  <a:rPr lang="en-US" sz="2000" i="1" dirty="0">
                    <a:solidFill>
                      <a:schemeClr val="bg2"/>
                    </a:solidFill>
                  </a:rPr>
                  <a:t> </a:t>
                </a:r>
                <a:r>
                  <a:rPr lang="en-US" sz="2400" i="1" dirty="0">
                    <a:solidFill>
                      <a:schemeClr val="bg2"/>
                    </a:solidFill>
                  </a:rPr>
                  <a:t>=</a:t>
                </a:r>
                <a:r>
                  <a:rPr lang="en-US" sz="2400" dirty="0">
                    <a:solidFill>
                      <a:schemeClr val="bg2"/>
                    </a:solidFill>
                  </a:rPr>
                  <a:t>1</a:t>
                </a:r>
                <a:endParaRPr lang="en-US" sz="2400" dirty="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13331" name="Line 39"/>
              <p:cNvSpPr>
                <a:spLocks noChangeShapeType="1"/>
              </p:cNvSpPr>
              <p:nvPr/>
            </p:nvSpPr>
            <p:spPr bwMode="auto">
              <a:xfrm flipV="1">
                <a:off x="2688" y="2181"/>
                <a:ext cx="0" cy="437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2" name="Text Box 40"/>
              <p:cNvSpPr txBox="1">
                <a:spLocks noChangeArrowheads="1"/>
              </p:cNvSpPr>
              <p:nvPr/>
            </p:nvSpPr>
            <p:spPr bwMode="auto">
              <a:xfrm>
                <a:off x="2604" y="1222"/>
                <a:ext cx="25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</p:grpSp>
        <p:sp>
          <p:nvSpPr>
            <p:cNvPr id="13319" name="Text Box 42"/>
            <p:cNvSpPr txBox="1">
              <a:spLocks noChangeArrowheads="1"/>
            </p:cNvSpPr>
            <p:nvPr/>
          </p:nvSpPr>
          <p:spPr bwMode="auto">
            <a:xfrm>
              <a:off x="1962150" y="5500918"/>
              <a:ext cx="1000595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srgbClr val="FF0066"/>
                  </a:solidFill>
                </a:rPr>
                <a:t>S = S</a:t>
              </a:r>
              <a:r>
                <a:rPr lang="en-US" sz="2400" baseline="-25000" dirty="0">
                  <a:solidFill>
                    <a:srgbClr val="FF0066"/>
                  </a:solidFill>
                  <a:sym typeface="Symbol" pitchFamily="18" charset="2"/>
                </a:rPr>
                <a:t></a:t>
              </a:r>
              <a:endParaRPr lang="en-US" sz="2400" baseline="-25000" dirty="0">
                <a:solidFill>
                  <a:srgbClr val="FF0066"/>
                </a:solidFill>
              </a:endParaRPr>
            </a:p>
          </p:txBody>
        </p:sp>
        <p:graphicFrame>
          <p:nvGraphicFramePr>
            <p:cNvPr id="13314" name="Object 44"/>
            <p:cNvGraphicFramePr>
              <a:graphicFrameLocks noChangeAspect="1"/>
            </p:cNvGraphicFramePr>
            <p:nvPr/>
          </p:nvGraphicFramePr>
          <p:xfrm>
            <a:off x="5516111" y="5988523"/>
            <a:ext cx="1733776" cy="480543"/>
          </p:xfrm>
          <a:graphic>
            <a:graphicData uri="http://schemas.openxmlformats.org/presentationml/2006/ole">
              <p:oleObj spid="_x0000_s13314" name="Equation" r:id="rId4" imgW="825480" imgH="228600" progId="Equation.DSMT4">
                <p:embed/>
              </p:oleObj>
            </a:graphicData>
          </a:graphic>
        </p:graphicFrame>
        <p:sp>
          <p:nvSpPr>
            <p:cNvPr id="13320" name="Line 46"/>
            <p:cNvSpPr>
              <a:spLocks noChangeShapeType="1"/>
            </p:cNvSpPr>
            <p:nvPr/>
          </p:nvSpPr>
          <p:spPr bwMode="auto">
            <a:xfrm flipH="1" flipV="1">
              <a:off x="4746625" y="5615218"/>
              <a:ext cx="514350" cy="538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06221" y="3384645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V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Text Box 2"/>
          <p:cNvSpPr txBox="1">
            <a:spLocks noChangeArrowheads="1"/>
          </p:cNvSpPr>
          <p:nvPr/>
        </p:nvSpPr>
        <p:spPr bwMode="auto">
          <a:xfrm>
            <a:off x="1931988" y="0"/>
            <a:ext cx="52974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063625" y="2279650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Assume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284413" y="2278080"/>
          <a:ext cx="2631971" cy="433701"/>
        </p:xfrm>
        <a:graphic>
          <a:graphicData uri="http://schemas.openxmlformats.org/presentationml/2006/ole">
            <p:oleObj spid="_x0000_s14338" name="Equation" r:id="rId4" imgW="1231560" imgH="203040" progId="Equation.DSMT4">
              <p:embed/>
            </p:oleObj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3466438" y="3366364"/>
          <a:ext cx="4080775" cy="1651108"/>
        </p:xfrm>
        <a:graphic>
          <a:graphicData uri="http://schemas.openxmlformats.org/presentationml/2006/ole">
            <p:oleObj spid="_x0000_s14339" name="Equation" r:id="rId5" imgW="2197080" imgH="888840" progId="Equation.DSMT4">
              <p:embed/>
            </p:oleObj>
          </a:graphicData>
        </a:graphic>
      </p:graphicFrame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996950" y="5600700"/>
            <a:ext cx="3089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correct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choice is then</a:t>
            </a:r>
          </a:p>
        </p:txBody>
      </p:sp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4164219" y="5328179"/>
          <a:ext cx="2426586" cy="986896"/>
        </p:xfrm>
        <a:graphic>
          <a:graphicData uri="http://schemas.openxmlformats.org/presentationml/2006/ole">
            <p:oleObj spid="_x0000_s14340" name="Equation" r:id="rId6" imgW="1091880" imgH="444240" progId="Equation.DSMT4">
              <p:embed/>
            </p:oleObj>
          </a:graphicData>
        </a:graphic>
      </p:graphicFrame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1330301" y="3293162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We then have</a:t>
            </a:r>
          </a:p>
        </p:txBody>
      </p:sp>
      <p:sp>
        <p:nvSpPr>
          <p:cNvPr id="14345" name="Rectangle 13"/>
          <p:cNvSpPr>
            <a:spLocks noChangeArrowheads="1"/>
          </p:cNvSpPr>
          <p:nvPr/>
        </p:nvSpPr>
        <p:spPr bwMode="auto">
          <a:xfrm>
            <a:off x="1154160" y="910633"/>
            <a:ext cx="66484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</a:rPr>
              <a:t>Both solutions tend to zero at infinity if there is no loss (we cannot tell which one is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correct).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6723" y="2007217"/>
            <a:ext cx="3524250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The solution should now be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unique. (The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requirements of the uniqueness theorem are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satisfied, which includes having a small amount of loss.)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667430" y="777648"/>
            <a:ext cx="74315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hlink"/>
                </a:solidFill>
                <a:latin typeface="Arial" charset="0"/>
              </a:rPr>
              <a:t>Current source tangent to (and just outside) PEC body.</a:t>
            </a:r>
            <a:endParaRPr lang="en-US" sz="2000" i="1" dirty="0">
              <a:solidFill>
                <a:schemeClr val="hlink"/>
              </a:solidFill>
            </a:endParaRPr>
          </a:p>
        </p:txBody>
      </p:sp>
      <p:graphicFrame>
        <p:nvGraphicFramePr>
          <p:cNvPr id="15363" name="Object 18"/>
          <p:cNvGraphicFramePr>
            <a:graphicFrameLocks noChangeAspect="1"/>
          </p:cNvGraphicFramePr>
          <p:nvPr/>
        </p:nvGraphicFramePr>
        <p:xfrm>
          <a:off x="5610452" y="2024706"/>
          <a:ext cx="2310389" cy="609411"/>
        </p:xfrm>
        <a:graphic>
          <a:graphicData uri="http://schemas.openxmlformats.org/presentationml/2006/ole">
            <p:oleObj spid="_x0000_s15363" name="Equation" r:id="rId4" imgW="1155600" imgH="304560" progId="Equation.DSMT4">
              <p:embed/>
            </p:oleObj>
          </a:graphicData>
        </a:graphic>
      </p:graphicFrame>
      <p:sp>
        <p:nvSpPr>
          <p:cNvPr id="15370" name="Rectangle 19"/>
          <p:cNvSpPr>
            <a:spLocks noChangeArrowheads="1"/>
          </p:cNvSpPr>
          <p:nvPr/>
        </p:nvSpPr>
        <p:spPr bwMode="auto">
          <a:xfrm>
            <a:off x="371930" y="3778931"/>
            <a:ext cx="23891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Surround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400" i="1" baseline="-25000" dirty="0">
                <a:solidFill>
                  <a:schemeClr val="bg1"/>
                </a:solidFill>
              </a:rPr>
              <a:t>c</a:t>
            </a:r>
            <a:r>
              <a:rPr lang="en-US" sz="2400" i="1" baseline="30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by</a:t>
            </a:r>
            <a:r>
              <a:rPr lang="en-US" sz="2000" baseline="300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400" i="1" baseline="-25000" dirty="0">
                <a:solidFill>
                  <a:schemeClr val="bg1"/>
                </a:solidFill>
                <a:sym typeface="Symbol" pitchFamily="18" charset="2"/>
              </a:rPr>
              <a:t>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: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13252" y="1557792"/>
            <a:ext cx="2860605" cy="1789112"/>
            <a:chOff x="2613252" y="1557792"/>
            <a:chExt cx="2860605" cy="1789112"/>
          </a:xfrm>
        </p:grpSpPr>
        <p:sp>
          <p:nvSpPr>
            <p:cNvPr id="15365" name="Freeform 12"/>
            <p:cNvSpPr>
              <a:spLocks/>
            </p:cNvSpPr>
            <p:nvPr/>
          </p:nvSpPr>
          <p:spPr bwMode="auto">
            <a:xfrm>
              <a:off x="3407002" y="1697492"/>
              <a:ext cx="1546225" cy="1484312"/>
            </a:xfrm>
            <a:custGeom>
              <a:avLst/>
              <a:gdLst>
                <a:gd name="T0" fmla="*/ 98265 w 1070"/>
                <a:gd name="T1" fmla="*/ 211726 h 666"/>
                <a:gd name="T2" fmla="*/ 33237 w 1070"/>
                <a:gd name="T3" fmla="*/ 421224 h 666"/>
                <a:gd name="T4" fmla="*/ 4335 w 1070"/>
                <a:gd name="T5" fmla="*/ 664152 h 666"/>
                <a:gd name="T6" fmla="*/ 34682 w 1070"/>
                <a:gd name="T7" fmla="*/ 980626 h 666"/>
                <a:gd name="T8" fmla="*/ 208090 w 1070"/>
                <a:gd name="T9" fmla="*/ 1190124 h 666"/>
                <a:gd name="T10" fmla="*/ 445082 w 1070"/>
                <a:gd name="T11" fmla="*/ 1328303 h 666"/>
                <a:gd name="T12" fmla="*/ 702304 w 1070"/>
                <a:gd name="T13" fmla="*/ 1466482 h 666"/>
                <a:gd name="T14" fmla="*/ 901724 w 1070"/>
                <a:gd name="T15" fmla="*/ 1435281 h 666"/>
                <a:gd name="T16" fmla="*/ 1099698 w 1070"/>
                <a:gd name="T17" fmla="*/ 1419680 h 666"/>
                <a:gd name="T18" fmla="*/ 1306343 w 1070"/>
                <a:gd name="T19" fmla="*/ 1279272 h 666"/>
                <a:gd name="T20" fmla="*/ 1456630 w 1070"/>
                <a:gd name="T21" fmla="*/ 1045259 h 666"/>
                <a:gd name="T22" fmla="*/ 1504318 w 1070"/>
                <a:gd name="T23" fmla="*/ 782273 h 666"/>
                <a:gd name="T24" fmla="*/ 1544780 w 1070"/>
                <a:gd name="T25" fmla="*/ 595062 h 666"/>
                <a:gd name="T26" fmla="*/ 1515879 w 1070"/>
                <a:gd name="T27" fmla="*/ 334305 h 666"/>
                <a:gd name="T28" fmla="*/ 1406053 w 1070"/>
                <a:gd name="T29" fmla="*/ 242928 h 666"/>
                <a:gd name="T30" fmla="*/ 1317904 w 1070"/>
                <a:gd name="T31" fmla="*/ 182753 h 666"/>
                <a:gd name="T32" fmla="*/ 1118484 w 1070"/>
                <a:gd name="T33" fmla="*/ 13372 h 666"/>
                <a:gd name="T34" fmla="*/ 910394 w 1070"/>
                <a:gd name="T35" fmla="*/ 106977 h 666"/>
                <a:gd name="T36" fmla="*/ 673403 w 1070"/>
                <a:gd name="T37" fmla="*/ 120350 h 666"/>
                <a:gd name="T38" fmla="*/ 411845 w 1070"/>
                <a:gd name="T39" fmla="*/ 55717 h 666"/>
                <a:gd name="T40" fmla="*/ 242772 w 1070"/>
                <a:gd name="T41" fmla="*/ 75776 h 666"/>
                <a:gd name="T42" fmla="*/ 98265 w 1070"/>
                <a:gd name="T43" fmla="*/ 21172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FF9933"/>
            </a:solidFill>
            <a:ln w="25400" cap="flat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7" name="Line 14"/>
            <p:cNvSpPr>
              <a:spLocks noChangeShapeType="1"/>
            </p:cNvSpPr>
            <p:nvPr/>
          </p:nvSpPr>
          <p:spPr bwMode="auto">
            <a:xfrm flipV="1">
              <a:off x="3311752" y="1995942"/>
              <a:ext cx="36512" cy="53657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2" name="Object 15"/>
            <p:cNvGraphicFramePr>
              <a:graphicFrameLocks noChangeAspect="1"/>
            </p:cNvGraphicFramePr>
            <p:nvPr/>
          </p:nvGraphicFramePr>
          <p:xfrm>
            <a:off x="2613252" y="1919742"/>
            <a:ext cx="412750" cy="558800"/>
          </p:xfrm>
          <a:graphic>
            <a:graphicData uri="http://schemas.openxmlformats.org/presentationml/2006/ole">
              <p:oleObj spid="_x0000_s15362" name="Equation" r:id="rId5" imgW="177480" imgH="241200" progId="Equation.DSMT4">
                <p:embed/>
              </p:oleObj>
            </a:graphicData>
          </a:graphic>
        </p:graphicFrame>
        <p:sp>
          <p:nvSpPr>
            <p:cNvPr id="15368" name="Rectangle 16"/>
            <p:cNvSpPr>
              <a:spLocks noChangeArrowheads="1"/>
            </p:cNvSpPr>
            <p:nvPr/>
          </p:nvSpPr>
          <p:spPr bwMode="auto">
            <a:xfrm>
              <a:off x="3756252" y="2224542"/>
              <a:ext cx="847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  PEC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15369" name="Rectangle 17"/>
            <p:cNvSpPr>
              <a:spLocks noChangeArrowheads="1"/>
            </p:cNvSpPr>
            <p:nvPr/>
          </p:nvSpPr>
          <p:spPr bwMode="auto">
            <a:xfrm>
              <a:off x="5021489" y="2653167"/>
              <a:ext cx="452368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006600"/>
                  </a:solidFill>
                </a:rPr>
                <a:t>S</a:t>
              </a:r>
              <a:r>
                <a:rPr lang="en-US" sz="2000" i="1" baseline="-25000" dirty="0">
                  <a:solidFill>
                    <a:srgbClr val="006600"/>
                  </a:solidFill>
                </a:rPr>
                <a:t>c</a:t>
              </a:r>
              <a:r>
                <a:rPr lang="en-US" sz="2000" i="1" dirty="0">
                  <a:solidFill>
                    <a:srgbClr val="006600"/>
                  </a:solidFill>
                </a:rPr>
                <a:t> </a:t>
              </a:r>
            </a:p>
          </p:txBody>
        </p:sp>
        <p:sp>
          <p:nvSpPr>
            <p:cNvPr id="15378" name="Freeform 29"/>
            <p:cNvSpPr>
              <a:spLocks/>
            </p:cNvSpPr>
            <p:nvPr/>
          </p:nvSpPr>
          <p:spPr bwMode="auto">
            <a:xfrm>
              <a:off x="3216502" y="1557792"/>
              <a:ext cx="1851025" cy="1789112"/>
            </a:xfrm>
            <a:custGeom>
              <a:avLst/>
              <a:gdLst>
                <a:gd name="T0" fmla="*/ 117635 w 1070"/>
                <a:gd name="T1" fmla="*/ 255204 h 666"/>
                <a:gd name="T2" fmla="*/ 39788 w 1070"/>
                <a:gd name="T3" fmla="*/ 507721 h 666"/>
                <a:gd name="T4" fmla="*/ 5190 w 1070"/>
                <a:gd name="T5" fmla="*/ 800534 h 666"/>
                <a:gd name="T6" fmla="*/ 41518 w 1070"/>
                <a:gd name="T7" fmla="*/ 1181996 h 666"/>
                <a:gd name="T8" fmla="*/ 249110 w 1070"/>
                <a:gd name="T9" fmla="*/ 1434513 h 666"/>
                <a:gd name="T10" fmla="*/ 532818 w 1070"/>
                <a:gd name="T11" fmla="*/ 1601067 h 666"/>
                <a:gd name="T12" fmla="*/ 840746 w 1070"/>
                <a:gd name="T13" fmla="*/ 1767621 h 666"/>
                <a:gd name="T14" fmla="*/ 1079476 w 1070"/>
                <a:gd name="T15" fmla="*/ 1730012 h 666"/>
                <a:gd name="T16" fmla="*/ 1316476 w 1070"/>
                <a:gd name="T17" fmla="*/ 1711208 h 666"/>
                <a:gd name="T18" fmla="*/ 1563856 w 1070"/>
                <a:gd name="T19" fmla="*/ 1541967 h 666"/>
                <a:gd name="T20" fmla="*/ 1743769 w 1070"/>
                <a:gd name="T21" fmla="*/ 1259900 h 666"/>
                <a:gd name="T22" fmla="*/ 1800857 w 1070"/>
                <a:gd name="T23" fmla="*/ 942910 h 666"/>
                <a:gd name="T24" fmla="*/ 1849295 w 1070"/>
                <a:gd name="T25" fmla="*/ 717257 h 666"/>
                <a:gd name="T26" fmla="*/ 1814696 w 1070"/>
                <a:gd name="T27" fmla="*/ 402953 h 666"/>
                <a:gd name="T28" fmla="*/ 1683221 w 1070"/>
                <a:gd name="T29" fmla="*/ 292813 h 666"/>
                <a:gd name="T30" fmla="*/ 1577696 w 1070"/>
                <a:gd name="T31" fmla="*/ 220281 h 666"/>
                <a:gd name="T32" fmla="*/ 1338966 w 1070"/>
                <a:gd name="T33" fmla="*/ 16118 h 666"/>
                <a:gd name="T34" fmla="*/ 1089856 w 1070"/>
                <a:gd name="T35" fmla="*/ 128945 h 666"/>
                <a:gd name="T36" fmla="*/ 806147 w 1070"/>
                <a:gd name="T37" fmla="*/ 145063 h 666"/>
                <a:gd name="T38" fmla="*/ 493030 w 1070"/>
                <a:gd name="T39" fmla="*/ 67159 h 666"/>
                <a:gd name="T40" fmla="*/ 290628 w 1070"/>
                <a:gd name="T41" fmla="*/ 91336 h 666"/>
                <a:gd name="T42" fmla="*/ 117635 w 1070"/>
                <a:gd name="T43" fmla="*/ 255204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68550" y="4157663"/>
            <a:ext cx="4618038" cy="2462212"/>
            <a:chOff x="2368550" y="4157663"/>
            <a:chExt cx="4618038" cy="2462212"/>
          </a:xfrm>
        </p:grpSpPr>
        <p:sp>
          <p:nvSpPr>
            <p:cNvPr id="15371" name="Rectangle 21"/>
            <p:cNvSpPr>
              <a:spLocks noChangeArrowheads="1"/>
            </p:cNvSpPr>
            <p:nvPr/>
          </p:nvSpPr>
          <p:spPr bwMode="auto">
            <a:xfrm>
              <a:off x="6429375" y="5999163"/>
              <a:ext cx="5572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6600"/>
                  </a:solidFill>
                </a:rPr>
                <a:t>S</a:t>
              </a:r>
              <a:r>
                <a:rPr lang="en-US" sz="2400" i="1" baseline="-25000" dirty="0">
                  <a:solidFill>
                    <a:srgbClr val="006600"/>
                  </a:solidFill>
                  <a:sym typeface="Symbol" pitchFamily="18" charset="2"/>
                </a:rPr>
                <a:t></a:t>
              </a:r>
              <a:r>
                <a:rPr lang="en-US" sz="2400" i="1" dirty="0">
                  <a:solidFill>
                    <a:srgbClr val="006600"/>
                  </a:solidFill>
                </a:rPr>
                <a:t> </a:t>
              </a:r>
            </a:p>
          </p:txBody>
        </p:sp>
        <p:sp>
          <p:nvSpPr>
            <p:cNvPr id="15372" name="Freeform 22"/>
            <p:cNvSpPr>
              <a:spLocks/>
            </p:cNvSpPr>
            <p:nvPr/>
          </p:nvSpPr>
          <p:spPr bwMode="auto">
            <a:xfrm>
              <a:off x="3798888" y="4621213"/>
              <a:ext cx="1546225" cy="1484312"/>
            </a:xfrm>
            <a:custGeom>
              <a:avLst/>
              <a:gdLst>
                <a:gd name="T0" fmla="*/ 98265 w 1070"/>
                <a:gd name="T1" fmla="*/ 211726 h 666"/>
                <a:gd name="T2" fmla="*/ 33237 w 1070"/>
                <a:gd name="T3" fmla="*/ 421224 h 666"/>
                <a:gd name="T4" fmla="*/ 4335 w 1070"/>
                <a:gd name="T5" fmla="*/ 664152 h 666"/>
                <a:gd name="T6" fmla="*/ 34682 w 1070"/>
                <a:gd name="T7" fmla="*/ 980626 h 666"/>
                <a:gd name="T8" fmla="*/ 208090 w 1070"/>
                <a:gd name="T9" fmla="*/ 1190124 h 666"/>
                <a:gd name="T10" fmla="*/ 445082 w 1070"/>
                <a:gd name="T11" fmla="*/ 1328303 h 666"/>
                <a:gd name="T12" fmla="*/ 702304 w 1070"/>
                <a:gd name="T13" fmla="*/ 1466482 h 666"/>
                <a:gd name="T14" fmla="*/ 901724 w 1070"/>
                <a:gd name="T15" fmla="*/ 1435281 h 666"/>
                <a:gd name="T16" fmla="*/ 1099698 w 1070"/>
                <a:gd name="T17" fmla="*/ 1419680 h 666"/>
                <a:gd name="T18" fmla="*/ 1306343 w 1070"/>
                <a:gd name="T19" fmla="*/ 1279272 h 666"/>
                <a:gd name="T20" fmla="*/ 1456630 w 1070"/>
                <a:gd name="T21" fmla="*/ 1045259 h 666"/>
                <a:gd name="T22" fmla="*/ 1504318 w 1070"/>
                <a:gd name="T23" fmla="*/ 782273 h 666"/>
                <a:gd name="T24" fmla="*/ 1544780 w 1070"/>
                <a:gd name="T25" fmla="*/ 595062 h 666"/>
                <a:gd name="T26" fmla="*/ 1515879 w 1070"/>
                <a:gd name="T27" fmla="*/ 334305 h 666"/>
                <a:gd name="T28" fmla="*/ 1406053 w 1070"/>
                <a:gd name="T29" fmla="*/ 242928 h 666"/>
                <a:gd name="T30" fmla="*/ 1317904 w 1070"/>
                <a:gd name="T31" fmla="*/ 182753 h 666"/>
                <a:gd name="T32" fmla="*/ 1118484 w 1070"/>
                <a:gd name="T33" fmla="*/ 13372 h 666"/>
                <a:gd name="T34" fmla="*/ 910394 w 1070"/>
                <a:gd name="T35" fmla="*/ 106977 h 666"/>
                <a:gd name="T36" fmla="*/ 673403 w 1070"/>
                <a:gd name="T37" fmla="*/ 120350 h 666"/>
                <a:gd name="T38" fmla="*/ 411845 w 1070"/>
                <a:gd name="T39" fmla="*/ 55717 h 666"/>
                <a:gd name="T40" fmla="*/ 242772 w 1070"/>
                <a:gd name="T41" fmla="*/ 75776 h 666"/>
                <a:gd name="T42" fmla="*/ 98265 w 1070"/>
                <a:gd name="T43" fmla="*/ 21172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FF9933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3" name="Line 23"/>
            <p:cNvSpPr>
              <a:spLocks noChangeShapeType="1"/>
            </p:cNvSpPr>
            <p:nvPr/>
          </p:nvSpPr>
          <p:spPr bwMode="auto">
            <a:xfrm flipV="1">
              <a:off x="3703638" y="4919663"/>
              <a:ext cx="36512" cy="53657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4" name="Object 24"/>
            <p:cNvGraphicFramePr>
              <a:graphicFrameLocks noChangeAspect="1"/>
            </p:cNvGraphicFramePr>
            <p:nvPr/>
          </p:nvGraphicFramePr>
          <p:xfrm>
            <a:off x="3073400" y="4922838"/>
            <a:ext cx="411163" cy="557212"/>
          </p:xfrm>
          <a:graphic>
            <a:graphicData uri="http://schemas.openxmlformats.org/presentationml/2006/ole">
              <p:oleObj spid="_x0000_s15364" name="Equation" r:id="rId6" imgW="177480" imgH="241200" progId="Equation.DSMT4">
                <p:embed/>
              </p:oleObj>
            </a:graphicData>
          </a:graphic>
        </p:graphicFrame>
        <p:sp>
          <p:nvSpPr>
            <p:cNvPr id="15374" name="Rectangle 25"/>
            <p:cNvSpPr>
              <a:spLocks noChangeArrowheads="1"/>
            </p:cNvSpPr>
            <p:nvPr/>
          </p:nvSpPr>
          <p:spPr bwMode="auto">
            <a:xfrm>
              <a:off x="4148138" y="5148263"/>
              <a:ext cx="847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  PEC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sp>
          <p:nvSpPr>
            <p:cNvPr id="15375" name="Rectangle 26"/>
            <p:cNvSpPr>
              <a:spLocks noChangeArrowheads="1"/>
            </p:cNvSpPr>
            <p:nvPr/>
          </p:nvSpPr>
          <p:spPr bwMode="auto">
            <a:xfrm>
              <a:off x="5438775" y="5487988"/>
              <a:ext cx="50323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6600"/>
                  </a:solidFill>
                </a:rPr>
                <a:t>S</a:t>
              </a:r>
              <a:r>
                <a:rPr lang="en-US" sz="2400" i="1" baseline="-25000" dirty="0">
                  <a:solidFill>
                    <a:srgbClr val="006600"/>
                  </a:solidFill>
                </a:rPr>
                <a:t>c</a:t>
              </a:r>
              <a:r>
                <a:rPr lang="en-US" sz="2400" i="1" dirty="0">
                  <a:solidFill>
                    <a:srgbClr val="006600"/>
                  </a:solidFill>
                </a:rPr>
                <a:t> </a:t>
              </a:r>
            </a:p>
          </p:txBody>
        </p:sp>
        <p:sp>
          <p:nvSpPr>
            <p:cNvPr id="15376" name="Oval 27"/>
            <p:cNvSpPr>
              <a:spLocks noChangeArrowheads="1"/>
            </p:cNvSpPr>
            <p:nvPr/>
          </p:nvSpPr>
          <p:spPr bwMode="auto">
            <a:xfrm>
              <a:off x="2368550" y="4157663"/>
              <a:ext cx="4352925" cy="2462212"/>
            </a:xfrm>
            <a:prstGeom prst="ellipse">
              <a:avLst/>
            </a:prstGeom>
            <a:noFill/>
            <a:ln w="19050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377" name="Rectangle 28"/>
            <p:cNvSpPr>
              <a:spLocks noChangeArrowheads="1"/>
            </p:cNvSpPr>
            <p:nvPr/>
          </p:nvSpPr>
          <p:spPr bwMode="auto">
            <a:xfrm>
              <a:off x="3143250" y="5789613"/>
              <a:ext cx="4333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</a:rPr>
                <a:t>V</a:t>
              </a:r>
              <a:r>
                <a:rPr lang="en-US" sz="2000" i="1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15379" name="Freeform 30"/>
            <p:cNvSpPr>
              <a:spLocks/>
            </p:cNvSpPr>
            <p:nvPr/>
          </p:nvSpPr>
          <p:spPr bwMode="auto">
            <a:xfrm>
              <a:off x="3614738" y="4456113"/>
              <a:ext cx="1851025" cy="1789112"/>
            </a:xfrm>
            <a:custGeom>
              <a:avLst/>
              <a:gdLst>
                <a:gd name="T0" fmla="*/ 117635 w 1070"/>
                <a:gd name="T1" fmla="*/ 255204 h 666"/>
                <a:gd name="T2" fmla="*/ 39788 w 1070"/>
                <a:gd name="T3" fmla="*/ 507721 h 666"/>
                <a:gd name="T4" fmla="*/ 5190 w 1070"/>
                <a:gd name="T5" fmla="*/ 800534 h 666"/>
                <a:gd name="T6" fmla="*/ 41518 w 1070"/>
                <a:gd name="T7" fmla="*/ 1181996 h 666"/>
                <a:gd name="T8" fmla="*/ 249110 w 1070"/>
                <a:gd name="T9" fmla="*/ 1434513 h 666"/>
                <a:gd name="T10" fmla="*/ 532818 w 1070"/>
                <a:gd name="T11" fmla="*/ 1601067 h 666"/>
                <a:gd name="T12" fmla="*/ 840746 w 1070"/>
                <a:gd name="T13" fmla="*/ 1767621 h 666"/>
                <a:gd name="T14" fmla="*/ 1079476 w 1070"/>
                <a:gd name="T15" fmla="*/ 1730012 h 666"/>
                <a:gd name="T16" fmla="*/ 1316476 w 1070"/>
                <a:gd name="T17" fmla="*/ 1711208 h 666"/>
                <a:gd name="T18" fmla="*/ 1563856 w 1070"/>
                <a:gd name="T19" fmla="*/ 1541967 h 666"/>
                <a:gd name="T20" fmla="*/ 1743769 w 1070"/>
                <a:gd name="T21" fmla="*/ 1259900 h 666"/>
                <a:gd name="T22" fmla="*/ 1800857 w 1070"/>
                <a:gd name="T23" fmla="*/ 942910 h 666"/>
                <a:gd name="T24" fmla="*/ 1849295 w 1070"/>
                <a:gd name="T25" fmla="*/ 717257 h 666"/>
                <a:gd name="T26" fmla="*/ 1814696 w 1070"/>
                <a:gd name="T27" fmla="*/ 402953 h 666"/>
                <a:gd name="T28" fmla="*/ 1683221 w 1070"/>
                <a:gd name="T29" fmla="*/ 292813 h 666"/>
                <a:gd name="T30" fmla="*/ 1577696 w 1070"/>
                <a:gd name="T31" fmla="*/ 220281 h 666"/>
                <a:gd name="T32" fmla="*/ 1338966 w 1070"/>
                <a:gd name="T33" fmla="*/ 16118 h 666"/>
                <a:gd name="T34" fmla="*/ 1089856 w 1070"/>
                <a:gd name="T35" fmla="*/ 128945 h 666"/>
                <a:gd name="T36" fmla="*/ 806147 w 1070"/>
                <a:gd name="T37" fmla="*/ 145063 h 666"/>
                <a:gd name="T38" fmla="*/ 493030 w 1070"/>
                <a:gd name="T39" fmla="*/ 67159 h 666"/>
                <a:gd name="T40" fmla="*/ 290628 w 1070"/>
                <a:gd name="T41" fmla="*/ 91336 h 666"/>
                <a:gd name="T42" fmla="*/ 117635 w 1070"/>
                <a:gd name="T43" fmla="*/ 255204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76223" name="Text Box 31"/>
          <p:cNvSpPr txBox="1">
            <a:spLocks noChangeArrowheads="1"/>
          </p:cNvSpPr>
          <p:nvPr/>
        </p:nvSpPr>
        <p:spPr bwMode="auto">
          <a:xfrm>
            <a:off x="3001963" y="0"/>
            <a:ext cx="31067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</a:p>
        </p:txBody>
      </p:sp>
      <p:graphicFrame>
        <p:nvGraphicFramePr>
          <p:cNvPr id="15383" name="Object 18"/>
          <p:cNvGraphicFramePr>
            <a:graphicFrameLocks noChangeAspect="1"/>
          </p:cNvGraphicFramePr>
          <p:nvPr/>
        </p:nvGraphicFramePr>
        <p:xfrm>
          <a:off x="6367464" y="3981725"/>
          <a:ext cx="1387124" cy="445813"/>
        </p:xfrm>
        <a:graphic>
          <a:graphicData uri="http://schemas.openxmlformats.org/presentationml/2006/ole">
            <p:oleObj spid="_x0000_s15383" name="Equation" r:id="rId7" imgW="711000" imgH="228600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9"/>
          <p:cNvGraphicFramePr>
            <a:graphicFrameLocks noChangeAspect="1"/>
          </p:cNvGraphicFramePr>
          <p:nvPr/>
        </p:nvGraphicFramePr>
        <p:xfrm>
          <a:off x="1336011" y="3736051"/>
          <a:ext cx="3192446" cy="475217"/>
        </p:xfrm>
        <a:graphic>
          <a:graphicData uri="http://schemas.openxmlformats.org/presentationml/2006/ole">
            <p:oleObj spid="_x0000_s16386" name="Equation" r:id="rId4" imgW="1536480" imgH="228600" progId="Equation.DSMT4">
              <p:embed/>
            </p:oleObj>
          </a:graphicData>
        </a:graphic>
      </p:graphicFrame>
      <p:sp>
        <p:nvSpPr>
          <p:cNvPr id="16390" name="Rectangle 20"/>
          <p:cNvSpPr>
            <a:spLocks noChangeArrowheads="1"/>
          </p:cNvSpPr>
          <p:nvPr/>
        </p:nvSpPr>
        <p:spPr bwMode="auto">
          <a:xfrm>
            <a:off x="1274763" y="4322129"/>
            <a:ext cx="627768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The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sources inside </a:t>
            </a:r>
            <a:r>
              <a:rPr lang="en-US" sz="2400" i="1" dirty="0">
                <a:solidFill>
                  <a:schemeClr val="bg2"/>
                </a:solidFill>
              </a:rPr>
              <a:t>V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are specified (no sources in </a:t>
            </a:r>
            <a:r>
              <a:rPr lang="en-US" sz="2400" i="1" dirty="0" smtClean="0">
                <a:solidFill>
                  <a:schemeClr val="bg2"/>
                </a:solidFill>
              </a:rPr>
              <a:t>V </a:t>
            </a:r>
            <a:r>
              <a:rPr lang="en-US" sz="2000" dirty="0" smtClean="0">
                <a:solidFill>
                  <a:schemeClr val="bg2"/>
                </a:solidFill>
              </a:rPr>
              <a:t>)</a:t>
            </a:r>
            <a:r>
              <a:rPr lang="en-US" sz="2000" i="1" dirty="0" smtClean="0">
                <a:solidFill>
                  <a:schemeClr val="bg2"/>
                </a:solidFill>
              </a:rPr>
              <a:t>.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2430154" y="4902719"/>
            <a:ext cx="39827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Hence, (</a:t>
            </a:r>
            <a:r>
              <a:rPr lang="en-US" sz="2000" i="1" u="sng" dirty="0" smtClean="0">
                <a:solidFill>
                  <a:schemeClr val="hlink"/>
                </a:solidFill>
              </a:rPr>
              <a:t>E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en-US" sz="2000" baseline="300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 i="1" u="sng" dirty="0" smtClean="0">
                <a:solidFill>
                  <a:schemeClr val="hlink"/>
                </a:solidFill>
              </a:rPr>
              <a:t>H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) are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unique inside </a:t>
            </a:r>
            <a:r>
              <a:rPr lang="en-US" sz="2000" i="1" dirty="0">
                <a:solidFill>
                  <a:schemeClr val="hlink"/>
                </a:solidFill>
              </a:rPr>
              <a:t>V.</a:t>
            </a:r>
          </a:p>
        </p:txBody>
      </p:sp>
      <p:sp>
        <p:nvSpPr>
          <p:cNvPr id="777248" name="Text Box 32"/>
          <p:cNvSpPr txBox="1">
            <a:spLocks noChangeArrowheads="1"/>
          </p:cNvSpPr>
          <p:nvPr/>
        </p:nvSpPr>
        <p:spPr bwMode="auto">
          <a:xfrm>
            <a:off x="1951038" y="0"/>
            <a:ext cx="52974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183491" y="979035"/>
            <a:ext cx="4618038" cy="2462212"/>
            <a:chOff x="2368550" y="4157663"/>
            <a:chExt cx="4618038" cy="2462212"/>
          </a:xfrm>
        </p:grpSpPr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6429375" y="5999163"/>
              <a:ext cx="5572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6600"/>
                  </a:solidFill>
                </a:rPr>
                <a:t>S</a:t>
              </a:r>
              <a:r>
                <a:rPr lang="en-US" sz="2400" i="1" baseline="-25000" dirty="0">
                  <a:solidFill>
                    <a:srgbClr val="006600"/>
                  </a:solidFill>
                  <a:sym typeface="Symbol" pitchFamily="18" charset="2"/>
                </a:rPr>
                <a:t></a:t>
              </a:r>
              <a:r>
                <a:rPr lang="en-US" sz="2400" i="1" dirty="0">
                  <a:solidFill>
                    <a:srgbClr val="006600"/>
                  </a:solidFill>
                </a:rPr>
                <a:t> </a:t>
              </a: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798888" y="4621213"/>
              <a:ext cx="1546225" cy="1484312"/>
            </a:xfrm>
            <a:custGeom>
              <a:avLst/>
              <a:gdLst>
                <a:gd name="T0" fmla="*/ 98265 w 1070"/>
                <a:gd name="T1" fmla="*/ 211726 h 666"/>
                <a:gd name="T2" fmla="*/ 33237 w 1070"/>
                <a:gd name="T3" fmla="*/ 421224 h 666"/>
                <a:gd name="T4" fmla="*/ 4335 w 1070"/>
                <a:gd name="T5" fmla="*/ 664152 h 666"/>
                <a:gd name="T6" fmla="*/ 34682 w 1070"/>
                <a:gd name="T7" fmla="*/ 980626 h 666"/>
                <a:gd name="T8" fmla="*/ 208090 w 1070"/>
                <a:gd name="T9" fmla="*/ 1190124 h 666"/>
                <a:gd name="T10" fmla="*/ 445082 w 1070"/>
                <a:gd name="T11" fmla="*/ 1328303 h 666"/>
                <a:gd name="T12" fmla="*/ 702304 w 1070"/>
                <a:gd name="T13" fmla="*/ 1466482 h 666"/>
                <a:gd name="T14" fmla="*/ 901724 w 1070"/>
                <a:gd name="T15" fmla="*/ 1435281 h 666"/>
                <a:gd name="T16" fmla="*/ 1099698 w 1070"/>
                <a:gd name="T17" fmla="*/ 1419680 h 666"/>
                <a:gd name="T18" fmla="*/ 1306343 w 1070"/>
                <a:gd name="T19" fmla="*/ 1279272 h 666"/>
                <a:gd name="T20" fmla="*/ 1456630 w 1070"/>
                <a:gd name="T21" fmla="*/ 1045259 h 666"/>
                <a:gd name="T22" fmla="*/ 1504318 w 1070"/>
                <a:gd name="T23" fmla="*/ 782273 h 666"/>
                <a:gd name="T24" fmla="*/ 1544780 w 1070"/>
                <a:gd name="T25" fmla="*/ 595062 h 666"/>
                <a:gd name="T26" fmla="*/ 1515879 w 1070"/>
                <a:gd name="T27" fmla="*/ 334305 h 666"/>
                <a:gd name="T28" fmla="*/ 1406053 w 1070"/>
                <a:gd name="T29" fmla="*/ 242928 h 666"/>
                <a:gd name="T30" fmla="*/ 1317904 w 1070"/>
                <a:gd name="T31" fmla="*/ 182753 h 666"/>
                <a:gd name="T32" fmla="*/ 1118484 w 1070"/>
                <a:gd name="T33" fmla="*/ 13372 h 666"/>
                <a:gd name="T34" fmla="*/ 910394 w 1070"/>
                <a:gd name="T35" fmla="*/ 106977 h 666"/>
                <a:gd name="T36" fmla="*/ 673403 w 1070"/>
                <a:gd name="T37" fmla="*/ 120350 h 666"/>
                <a:gd name="T38" fmla="*/ 411845 w 1070"/>
                <a:gd name="T39" fmla="*/ 55717 h 666"/>
                <a:gd name="T40" fmla="*/ 242772 w 1070"/>
                <a:gd name="T41" fmla="*/ 75776 h 666"/>
                <a:gd name="T42" fmla="*/ 98265 w 1070"/>
                <a:gd name="T43" fmla="*/ 21172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FF9933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 flipV="1">
              <a:off x="3703638" y="4919663"/>
              <a:ext cx="36512" cy="53657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" name="Object 24"/>
            <p:cNvGraphicFramePr>
              <a:graphicFrameLocks noChangeAspect="1"/>
            </p:cNvGraphicFramePr>
            <p:nvPr/>
          </p:nvGraphicFramePr>
          <p:xfrm>
            <a:off x="3073400" y="4922838"/>
            <a:ext cx="411163" cy="557212"/>
          </p:xfrm>
          <a:graphic>
            <a:graphicData uri="http://schemas.openxmlformats.org/presentationml/2006/ole">
              <p:oleObj spid="_x0000_s16388" name="Equation" r:id="rId5" imgW="177480" imgH="241200" progId="Equation.DSMT4">
                <p:embed/>
              </p:oleObj>
            </a:graphicData>
          </a:graphic>
        </p:graphicFrame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4148138" y="5148263"/>
              <a:ext cx="847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  PEC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>
              <a:off x="5438775" y="5487988"/>
              <a:ext cx="50323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6600"/>
                  </a:solidFill>
                </a:rPr>
                <a:t>S</a:t>
              </a:r>
              <a:r>
                <a:rPr lang="en-US" sz="2400" i="1" baseline="-25000" dirty="0">
                  <a:solidFill>
                    <a:srgbClr val="006600"/>
                  </a:solidFill>
                </a:rPr>
                <a:t>c</a:t>
              </a:r>
              <a:r>
                <a:rPr lang="en-US" sz="2400" i="1" dirty="0">
                  <a:solidFill>
                    <a:srgbClr val="006600"/>
                  </a:solidFill>
                </a:rPr>
                <a:t> </a:t>
              </a:r>
            </a:p>
          </p:txBody>
        </p:sp>
        <p:sp>
          <p:nvSpPr>
            <p:cNvPr id="18" name="Oval 27"/>
            <p:cNvSpPr>
              <a:spLocks noChangeArrowheads="1"/>
            </p:cNvSpPr>
            <p:nvPr/>
          </p:nvSpPr>
          <p:spPr bwMode="auto">
            <a:xfrm>
              <a:off x="2368550" y="4157663"/>
              <a:ext cx="4352925" cy="2462212"/>
            </a:xfrm>
            <a:prstGeom prst="ellipse">
              <a:avLst/>
            </a:prstGeom>
            <a:noFill/>
            <a:ln w="19050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3143250" y="5789613"/>
              <a:ext cx="4333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</a:rPr>
                <a:t>V</a:t>
              </a:r>
              <a:r>
                <a:rPr lang="en-US" sz="2000" i="1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3614738" y="4456113"/>
              <a:ext cx="1851025" cy="1789112"/>
            </a:xfrm>
            <a:custGeom>
              <a:avLst/>
              <a:gdLst>
                <a:gd name="T0" fmla="*/ 117635 w 1070"/>
                <a:gd name="T1" fmla="*/ 255204 h 666"/>
                <a:gd name="T2" fmla="*/ 39788 w 1070"/>
                <a:gd name="T3" fmla="*/ 507721 h 666"/>
                <a:gd name="T4" fmla="*/ 5190 w 1070"/>
                <a:gd name="T5" fmla="*/ 800534 h 666"/>
                <a:gd name="T6" fmla="*/ 41518 w 1070"/>
                <a:gd name="T7" fmla="*/ 1181996 h 666"/>
                <a:gd name="T8" fmla="*/ 249110 w 1070"/>
                <a:gd name="T9" fmla="*/ 1434513 h 666"/>
                <a:gd name="T10" fmla="*/ 532818 w 1070"/>
                <a:gd name="T11" fmla="*/ 1601067 h 666"/>
                <a:gd name="T12" fmla="*/ 840746 w 1070"/>
                <a:gd name="T13" fmla="*/ 1767621 h 666"/>
                <a:gd name="T14" fmla="*/ 1079476 w 1070"/>
                <a:gd name="T15" fmla="*/ 1730012 h 666"/>
                <a:gd name="T16" fmla="*/ 1316476 w 1070"/>
                <a:gd name="T17" fmla="*/ 1711208 h 666"/>
                <a:gd name="T18" fmla="*/ 1563856 w 1070"/>
                <a:gd name="T19" fmla="*/ 1541967 h 666"/>
                <a:gd name="T20" fmla="*/ 1743769 w 1070"/>
                <a:gd name="T21" fmla="*/ 1259900 h 666"/>
                <a:gd name="T22" fmla="*/ 1800857 w 1070"/>
                <a:gd name="T23" fmla="*/ 942910 h 666"/>
                <a:gd name="T24" fmla="*/ 1849295 w 1070"/>
                <a:gd name="T25" fmla="*/ 717257 h 666"/>
                <a:gd name="T26" fmla="*/ 1814696 w 1070"/>
                <a:gd name="T27" fmla="*/ 402953 h 666"/>
                <a:gd name="T28" fmla="*/ 1683221 w 1070"/>
                <a:gd name="T29" fmla="*/ 292813 h 666"/>
                <a:gd name="T30" fmla="*/ 1577696 w 1070"/>
                <a:gd name="T31" fmla="*/ 220281 h 666"/>
                <a:gd name="T32" fmla="*/ 1338966 w 1070"/>
                <a:gd name="T33" fmla="*/ 16118 h 666"/>
                <a:gd name="T34" fmla="*/ 1089856 w 1070"/>
                <a:gd name="T35" fmla="*/ 128945 h 666"/>
                <a:gd name="T36" fmla="*/ 806147 w 1070"/>
                <a:gd name="T37" fmla="*/ 145063 h 666"/>
                <a:gd name="T38" fmla="*/ 493030 w 1070"/>
                <a:gd name="T39" fmla="*/ 67159 h 666"/>
                <a:gd name="T40" fmla="*/ 290628 w 1070"/>
                <a:gd name="T41" fmla="*/ 91336 h 666"/>
                <a:gd name="T42" fmla="*/ 117635 w 1070"/>
                <a:gd name="T43" fmla="*/ 255204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2954338" y="5467350"/>
          <a:ext cx="3292475" cy="561975"/>
        </p:xfrm>
        <a:graphic>
          <a:graphicData uri="http://schemas.openxmlformats.org/presentationml/2006/ole">
            <p:oleObj spid="_x0000_s16389" name="Equation" r:id="rId6" imgW="1485720" imgH="253800" progId="Equation.DSMT4">
              <p:embed/>
            </p:oleObj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859971" y="6266771"/>
            <a:ext cx="793568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This satisfies the source condition and the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</a:rPr>
              <a:t>B.C.s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, so it must be the correct solution.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9087" y="38208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sym typeface="Symbol"/>
              </a:rPr>
              <a:t>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9086" y="440871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sym typeface="Symbol"/>
              </a:rPr>
              <a:t>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16289" y="1440317"/>
            <a:ext cx="20457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Conclusion: 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29588" y="2309813"/>
            <a:ext cx="2518725" cy="1484312"/>
            <a:chOff x="3029588" y="2309813"/>
            <a:chExt cx="2518725" cy="1484312"/>
          </a:xfrm>
        </p:grpSpPr>
        <p:sp>
          <p:nvSpPr>
            <p:cNvPr id="17412" name="Freeform 9"/>
            <p:cNvSpPr>
              <a:spLocks/>
            </p:cNvSpPr>
            <p:nvPr/>
          </p:nvSpPr>
          <p:spPr bwMode="auto">
            <a:xfrm>
              <a:off x="3652838" y="2309813"/>
              <a:ext cx="1546225" cy="1484312"/>
            </a:xfrm>
            <a:custGeom>
              <a:avLst/>
              <a:gdLst>
                <a:gd name="T0" fmla="*/ 98265 w 1070"/>
                <a:gd name="T1" fmla="*/ 211726 h 666"/>
                <a:gd name="T2" fmla="*/ 33237 w 1070"/>
                <a:gd name="T3" fmla="*/ 421224 h 666"/>
                <a:gd name="T4" fmla="*/ 4335 w 1070"/>
                <a:gd name="T5" fmla="*/ 664152 h 666"/>
                <a:gd name="T6" fmla="*/ 34682 w 1070"/>
                <a:gd name="T7" fmla="*/ 980626 h 666"/>
                <a:gd name="T8" fmla="*/ 208090 w 1070"/>
                <a:gd name="T9" fmla="*/ 1190124 h 666"/>
                <a:gd name="T10" fmla="*/ 445082 w 1070"/>
                <a:gd name="T11" fmla="*/ 1328303 h 666"/>
                <a:gd name="T12" fmla="*/ 702304 w 1070"/>
                <a:gd name="T13" fmla="*/ 1466482 h 666"/>
                <a:gd name="T14" fmla="*/ 901724 w 1070"/>
                <a:gd name="T15" fmla="*/ 1435281 h 666"/>
                <a:gd name="T16" fmla="*/ 1099698 w 1070"/>
                <a:gd name="T17" fmla="*/ 1419680 h 666"/>
                <a:gd name="T18" fmla="*/ 1306343 w 1070"/>
                <a:gd name="T19" fmla="*/ 1279272 h 666"/>
                <a:gd name="T20" fmla="*/ 1456630 w 1070"/>
                <a:gd name="T21" fmla="*/ 1045259 h 666"/>
                <a:gd name="T22" fmla="*/ 1504318 w 1070"/>
                <a:gd name="T23" fmla="*/ 782273 h 666"/>
                <a:gd name="T24" fmla="*/ 1544780 w 1070"/>
                <a:gd name="T25" fmla="*/ 595062 h 666"/>
                <a:gd name="T26" fmla="*/ 1515879 w 1070"/>
                <a:gd name="T27" fmla="*/ 334305 h 666"/>
                <a:gd name="T28" fmla="*/ 1406053 w 1070"/>
                <a:gd name="T29" fmla="*/ 242928 h 666"/>
                <a:gd name="T30" fmla="*/ 1317904 w 1070"/>
                <a:gd name="T31" fmla="*/ 182753 h 666"/>
                <a:gd name="T32" fmla="*/ 1118484 w 1070"/>
                <a:gd name="T33" fmla="*/ 13372 h 666"/>
                <a:gd name="T34" fmla="*/ 910394 w 1070"/>
                <a:gd name="T35" fmla="*/ 106977 h 666"/>
                <a:gd name="T36" fmla="*/ 673403 w 1070"/>
                <a:gd name="T37" fmla="*/ 120350 h 666"/>
                <a:gd name="T38" fmla="*/ 411845 w 1070"/>
                <a:gd name="T39" fmla="*/ 55717 h 666"/>
                <a:gd name="T40" fmla="*/ 242772 w 1070"/>
                <a:gd name="T41" fmla="*/ 75776 h 666"/>
                <a:gd name="T42" fmla="*/ 98265 w 1070"/>
                <a:gd name="T43" fmla="*/ 21172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FF9933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0" name="Object 10"/>
            <p:cNvGraphicFramePr>
              <a:graphicFrameLocks noChangeAspect="1"/>
            </p:cNvGraphicFramePr>
            <p:nvPr/>
          </p:nvGraphicFramePr>
          <p:xfrm>
            <a:off x="3029588" y="2690813"/>
            <a:ext cx="411162" cy="555625"/>
          </p:xfrm>
          <a:graphic>
            <a:graphicData uri="http://schemas.openxmlformats.org/presentationml/2006/ole">
              <p:oleObj spid="_x0000_s17410" name="Equation" r:id="rId4" imgW="177480" imgH="241200" progId="Equation.DSMT4">
                <p:embed/>
              </p:oleObj>
            </a:graphicData>
          </a:graphic>
        </p:graphicFrame>
        <p:sp>
          <p:nvSpPr>
            <p:cNvPr id="17413" name="Rectangle 11"/>
            <p:cNvSpPr>
              <a:spLocks noChangeArrowheads="1"/>
            </p:cNvSpPr>
            <p:nvPr/>
          </p:nvSpPr>
          <p:spPr bwMode="auto">
            <a:xfrm>
              <a:off x="4002088" y="2836863"/>
              <a:ext cx="847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  PEC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17414" name="Rectangle 12"/>
            <p:cNvSpPr>
              <a:spLocks noChangeArrowheads="1"/>
            </p:cNvSpPr>
            <p:nvPr/>
          </p:nvSpPr>
          <p:spPr bwMode="auto">
            <a:xfrm>
              <a:off x="5173663" y="3186113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17419" name="Line 14"/>
            <p:cNvSpPr>
              <a:spLocks noChangeShapeType="1"/>
            </p:cNvSpPr>
            <p:nvPr/>
          </p:nvSpPr>
          <p:spPr bwMode="auto">
            <a:xfrm rot="19914193" flipV="1">
              <a:off x="3440915" y="2755878"/>
              <a:ext cx="304803" cy="4762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16" name="Rectangle 16"/>
          <p:cNvSpPr>
            <a:spLocks noChangeArrowheads="1"/>
          </p:cNvSpPr>
          <p:nvPr/>
        </p:nvSpPr>
        <p:spPr bwMode="auto">
          <a:xfrm>
            <a:off x="5434013" y="2119313"/>
            <a:ext cx="1173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No fields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1080407" y="4730070"/>
            <a:ext cx="694613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An electric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current tangent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to a PEC body does not radiate.</a:t>
            </a:r>
            <a:endParaRPr lang="en-US" sz="2000" i="1" dirty="0">
              <a:solidFill>
                <a:schemeClr val="hlink"/>
              </a:solidFill>
            </a:endParaRPr>
          </a:p>
        </p:txBody>
      </p:sp>
      <p:sp>
        <p:nvSpPr>
          <p:cNvPr id="784403" name="Text Box 19"/>
          <p:cNvSpPr txBox="1">
            <a:spLocks noChangeArrowheads="1"/>
          </p:cNvSpPr>
          <p:nvPr/>
        </p:nvSpPr>
        <p:spPr bwMode="auto">
          <a:xfrm>
            <a:off x="1931988" y="0"/>
            <a:ext cx="52974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33603" y="1176337"/>
            <a:ext cx="846456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Similarly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, we can examine a tangential magnetic current on a PMC body. 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11475" y="2309813"/>
            <a:ext cx="2636838" cy="1484312"/>
            <a:chOff x="2911475" y="2309813"/>
            <a:chExt cx="2636838" cy="1484312"/>
          </a:xfrm>
        </p:grpSpPr>
        <p:sp>
          <p:nvSpPr>
            <p:cNvPr id="18436" name="Freeform 3"/>
            <p:cNvSpPr>
              <a:spLocks/>
            </p:cNvSpPr>
            <p:nvPr/>
          </p:nvSpPr>
          <p:spPr bwMode="auto">
            <a:xfrm>
              <a:off x="3652838" y="2309813"/>
              <a:ext cx="1546225" cy="1484312"/>
            </a:xfrm>
            <a:custGeom>
              <a:avLst/>
              <a:gdLst>
                <a:gd name="T0" fmla="*/ 98265 w 1070"/>
                <a:gd name="T1" fmla="*/ 211726 h 666"/>
                <a:gd name="T2" fmla="*/ 33237 w 1070"/>
                <a:gd name="T3" fmla="*/ 421224 h 666"/>
                <a:gd name="T4" fmla="*/ 4335 w 1070"/>
                <a:gd name="T5" fmla="*/ 664152 h 666"/>
                <a:gd name="T6" fmla="*/ 34682 w 1070"/>
                <a:gd name="T7" fmla="*/ 980626 h 666"/>
                <a:gd name="T8" fmla="*/ 208090 w 1070"/>
                <a:gd name="T9" fmla="*/ 1190124 h 666"/>
                <a:gd name="T10" fmla="*/ 445082 w 1070"/>
                <a:gd name="T11" fmla="*/ 1328303 h 666"/>
                <a:gd name="T12" fmla="*/ 702304 w 1070"/>
                <a:gd name="T13" fmla="*/ 1466482 h 666"/>
                <a:gd name="T14" fmla="*/ 901724 w 1070"/>
                <a:gd name="T15" fmla="*/ 1435281 h 666"/>
                <a:gd name="T16" fmla="*/ 1099698 w 1070"/>
                <a:gd name="T17" fmla="*/ 1419680 h 666"/>
                <a:gd name="T18" fmla="*/ 1306343 w 1070"/>
                <a:gd name="T19" fmla="*/ 1279272 h 666"/>
                <a:gd name="T20" fmla="*/ 1456630 w 1070"/>
                <a:gd name="T21" fmla="*/ 1045259 h 666"/>
                <a:gd name="T22" fmla="*/ 1504318 w 1070"/>
                <a:gd name="T23" fmla="*/ 782273 h 666"/>
                <a:gd name="T24" fmla="*/ 1544780 w 1070"/>
                <a:gd name="T25" fmla="*/ 595062 h 666"/>
                <a:gd name="T26" fmla="*/ 1515879 w 1070"/>
                <a:gd name="T27" fmla="*/ 334305 h 666"/>
                <a:gd name="T28" fmla="*/ 1406053 w 1070"/>
                <a:gd name="T29" fmla="*/ 242928 h 666"/>
                <a:gd name="T30" fmla="*/ 1317904 w 1070"/>
                <a:gd name="T31" fmla="*/ 182753 h 666"/>
                <a:gd name="T32" fmla="*/ 1118484 w 1070"/>
                <a:gd name="T33" fmla="*/ 13372 h 666"/>
                <a:gd name="T34" fmla="*/ 910394 w 1070"/>
                <a:gd name="T35" fmla="*/ 106977 h 666"/>
                <a:gd name="T36" fmla="*/ 673403 w 1070"/>
                <a:gd name="T37" fmla="*/ 120350 h 666"/>
                <a:gd name="T38" fmla="*/ 411845 w 1070"/>
                <a:gd name="T39" fmla="*/ 55717 h 666"/>
                <a:gd name="T40" fmla="*/ 242772 w 1070"/>
                <a:gd name="T41" fmla="*/ 75776 h 666"/>
                <a:gd name="T42" fmla="*/ 98265 w 1070"/>
                <a:gd name="T43" fmla="*/ 21172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FF66CC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4" name="Object 4"/>
            <p:cNvGraphicFramePr>
              <a:graphicFrameLocks noChangeAspect="1"/>
            </p:cNvGraphicFramePr>
            <p:nvPr/>
          </p:nvGraphicFramePr>
          <p:xfrm>
            <a:off x="2911475" y="2690813"/>
            <a:ext cx="528638" cy="555625"/>
          </p:xfrm>
          <a:graphic>
            <a:graphicData uri="http://schemas.openxmlformats.org/presentationml/2006/ole">
              <p:oleObj spid="_x0000_s18434" name="Equation" r:id="rId4" imgW="228600" imgH="241200" progId="Equation.DSMT4">
                <p:embed/>
              </p:oleObj>
            </a:graphicData>
          </a:graphic>
        </p:graphicFrame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002088" y="2836863"/>
              <a:ext cx="8890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  PMC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5173663" y="3186113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S </a:t>
              </a:r>
            </a:p>
          </p:txBody>
        </p:sp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 rot="-1685807">
              <a:off x="3429000" y="2755900"/>
              <a:ext cx="304800" cy="476250"/>
              <a:chOff x="2912" y="998"/>
              <a:chExt cx="192" cy="300"/>
            </a:xfrm>
          </p:grpSpPr>
          <p:sp>
            <p:nvSpPr>
              <p:cNvPr id="18443" name="Line 8"/>
              <p:cNvSpPr>
                <a:spLocks noChangeShapeType="1"/>
              </p:cNvSpPr>
              <p:nvPr/>
            </p:nvSpPr>
            <p:spPr bwMode="auto">
              <a:xfrm flipV="1">
                <a:off x="2912" y="998"/>
                <a:ext cx="192" cy="30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4" name="Line 9"/>
              <p:cNvSpPr>
                <a:spLocks noChangeShapeType="1"/>
              </p:cNvSpPr>
              <p:nvPr/>
            </p:nvSpPr>
            <p:spPr bwMode="auto">
              <a:xfrm flipV="1">
                <a:off x="3021" y="1079"/>
                <a:ext cx="37" cy="5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5434013" y="2119313"/>
            <a:ext cx="1173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No fields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1200150" y="4697413"/>
            <a:ext cx="6935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A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magnetic current tangent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to a PMC body does not radiate.</a:t>
            </a:r>
            <a:endParaRPr lang="en-US" sz="2000" i="1" dirty="0">
              <a:solidFill>
                <a:schemeClr val="hlink"/>
              </a:solidFill>
            </a:endParaRPr>
          </a:p>
        </p:txBody>
      </p:sp>
      <p:sp>
        <p:nvSpPr>
          <p:cNvPr id="787468" name="Text Box 12"/>
          <p:cNvSpPr txBox="1">
            <a:spLocks noChangeArrowheads="1"/>
          </p:cNvSpPr>
          <p:nvPr/>
        </p:nvSpPr>
        <p:spPr bwMode="auto">
          <a:xfrm>
            <a:off x="1912938" y="0"/>
            <a:ext cx="52974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1460500" y="0"/>
            <a:ext cx="59610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29" name="Text Box 33"/>
          <p:cNvSpPr txBox="1">
            <a:spLocks noChangeArrowheads="1"/>
          </p:cNvSpPr>
          <p:nvPr/>
        </p:nvSpPr>
        <p:spPr bwMode="auto">
          <a:xfrm>
            <a:off x="876073" y="1164318"/>
            <a:ext cx="7448065" cy="7848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Shows what B.C.’s are necessary to uniquely determine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fields.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Justifies image theory and the equivalence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principle.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0" name="Text Box 34"/>
          <p:cNvSpPr txBox="1">
            <a:spLocks noChangeArrowheads="1"/>
          </p:cNvSpPr>
          <p:nvPr/>
        </p:nvSpPr>
        <p:spPr bwMode="auto">
          <a:xfrm>
            <a:off x="352757" y="2222113"/>
            <a:ext cx="1200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chemeClr val="bg1"/>
                </a:solidFill>
                <a:latin typeface="Arial" charset="0"/>
              </a:rPr>
              <a:t>Theorem</a:t>
            </a:r>
          </a:p>
        </p:txBody>
      </p:sp>
      <p:sp>
        <p:nvSpPr>
          <p:cNvPr id="1031" name="Text Box 35"/>
          <p:cNvSpPr txBox="1">
            <a:spLocks noChangeArrowheads="1"/>
          </p:cNvSpPr>
          <p:nvPr/>
        </p:nvSpPr>
        <p:spPr bwMode="auto">
          <a:xfrm>
            <a:off x="543565" y="2921229"/>
            <a:ext cx="4669868" cy="224676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dirty="0">
                <a:solidFill>
                  <a:schemeClr val="bg2"/>
                </a:solidFill>
                <a:latin typeface="Arial" charset="0"/>
              </a:rPr>
              <a:t>Assume:</a:t>
            </a:r>
          </a:p>
          <a:p>
            <a:pPr marL="457200" indent="-457200"/>
            <a:endParaRPr lang="en-US" sz="1200" dirty="0">
              <a:solidFill>
                <a:schemeClr val="bg2"/>
              </a:solidFill>
              <a:latin typeface="Arial" charset="0"/>
            </a:endParaRPr>
          </a:p>
          <a:p>
            <a:pPr marL="457200" indent="-457200">
              <a:spcAft>
                <a:spcPts val="600"/>
              </a:spcAft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(1)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Sources </a:t>
            </a:r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400" i="1" u="sng" dirty="0">
                <a:solidFill>
                  <a:schemeClr val="bg2"/>
                </a:solidFill>
              </a:rPr>
              <a:t>J</a:t>
            </a:r>
            <a:r>
              <a:rPr lang="en-US" sz="600" i="1" dirty="0">
                <a:solidFill>
                  <a:schemeClr val="bg2"/>
                </a:solidFill>
              </a:rPr>
              <a:t> </a:t>
            </a:r>
            <a:r>
              <a:rPr lang="en-US" sz="2400" i="1" baseline="30000" dirty="0" err="1">
                <a:solidFill>
                  <a:schemeClr val="bg2"/>
                </a:solidFill>
              </a:rPr>
              <a:t>i</a:t>
            </a:r>
            <a:r>
              <a:rPr lang="en-US" sz="2400" i="1" baseline="30000" dirty="0">
                <a:solidFill>
                  <a:schemeClr val="bg2"/>
                </a:solidFill>
              </a:rPr>
              <a:t> </a:t>
            </a:r>
            <a:r>
              <a:rPr lang="en-US" sz="2400" i="1" dirty="0">
                <a:solidFill>
                  <a:schemeClr val="bg2"/>
                </a:solidFill>
              </a:rPr>
              <a:t>, </a:t>
            </a:r>
            <a:r>
              <a:rPr lang="en-US" sz="2400" i="1" u="sng" dirty="0" smtClean="0">
                <a:solidFill>
                  <a:schemeClr val="bg2"/>
                </a:solidFill>
              </a:rPr>
              <a:t>M</a:t>
            </a:r>
            <a:r>
              <a:rPr lang="en-US" sz="600" i="1" dirty="0" smtClean="0">
                <a:solidFill>
                  <a:schemeClr val="bg2"/>
                </a:solidFill>
              </a:rPr>
              <a:t> </a:t>
            </a:r>
            <a:r>
              <a:rPr lang="en-US" sz="2400" i="1" baseline="30000" dirty="0" err="1" smtClean="0">
                <a:solidFill>
                  <a:schemeClr val="bg2"/>
                </a:solidFill>
              </a:rPr>
              <a:t>i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are specified in </a:t>
            </a:r>
            <a:r>
              <a:rPr lang="en-US" sz="2400" i="1" dirty="0" smtClean="0">
                <a:solidFill>
                  <a:schemeClr val="bg2"/>
                </a:solidFill>
              </a:rPr>
              <a:t>V.</a:t>
            </a:r>
            <a:endParaRPr lang="en-US" sz="2400" i="1" dirty="0">
              <a:solidFill>
                <a:schemeClr val="bg2"/>
              </a:solidFill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(2)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400" i="1" u="sng" dirty="0" smtClean="0">
                <a:solidFill>
                  <a:schemeClr val="bg2"/>
                </a:solidFill>
              </a:rPr>
              <a:t>E</a:t>
            </a:r>
            <a:r>
              <a:rPr lang="en-US" sz="2400" i="1" baseline="-25000" dirty="0" smtClean="0">
                <a:solidFill>
                  <a:schemeClr val="bg2"/>
                </a:solidFill>
              </a:rPr>
              <a:t>t</a:t>
            </a:r>
            <a:r>
              <a:rPr lang="en-US" sz="2000" baseline="30000" dirty="0" smtClean="0">
                <a:solidFill>
                  <a:schemeClr val="bg2"/>
                </a:solidFill>
              </a:rPr>
              <a:t> </a:t>
            </a:r>
            <a:r>
              <a:rPr lang="en-US" sz="2000" baseline="30000" dirty="0" smtClean="0">
                <a:solidFill>
                  <a:schemeClr val="bg2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or </a:t>
            </a:r>
            <a:r>
              <a:rPr lang="en-US" sz="2000" baseline="30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i="1" u="sng" dirty="0">
                <a:solidFill>
                  <a:schemeClr val="bg2"/>
                </a:solidFill>
              </a:rPr>
              <a:t>H</a:t>
            </a:r>
            <a:r>
              <a:rPr lang="en-US" sz="2400" i="1" baseline="-25000" dirty="0">
                <a:solidFill>
                  <a:schemeClr val="bg2"/>
                </a:solidFill>
              </a:rPr>
              <a:t>t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is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specified on </a:t>
            </a:r>
            <a:r>
              <a:rPr lang="en-US" sz="2400" i="1" dirty="0" smtClean="0">
                <a:solidFill>
                  <a:schemeClr val="bg2"/>
                </a:solidFill>
              </a:rPr>
              <a:t>S</a:t>
            </a:r>
            <a:r>
              <a:rPr lang="en-US" sz="2400" baseline="30000" dirty="0" smtClean="0">
                <a:solidFill>
                  <a:schemeClr val="bg2"/>
                </a:solidFill>
                <a:latin typeface="Times New Roman"/>
                <a:cs typeface="Times New Roman"/>
              </a:rPr>
              <a:t>†</a:t>
            </a:r>
            <a:r>
              <a:rPr lang="en-US" sz="2400" i="1" dirty="0" smtClean="0">
                <a:solidFill>
                  <a:schemeClr val="bg2"/>
                </a:solidFill>
              </a:rPr>
              <a:t>.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(3)  Region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 is slightly lossy.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marL="457200" indent="-457200"/>
            <a:endParaRPr 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32" name="Text Box 37"/>
          <p:cNvSpPr txBox="1">
            <a:spLocks noChangeArrowheads="1"/>
          </p:cNvSpPr>
          <p:nvPr/>
        </p:nvSpPr>
        <p:spPr bwMode="auto">
          <a:xfrm>
            <a:off x="1058711" y="5324676"/>
            <a:ext cx="378699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rial" charset="0"/>
              </a:rPr>
              <a:t>Then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400" i="1" u="sng" dirty="0" smtClean="0">
                <a:solidFill>
                  <a:srgbClr val="FF0000"/>
                </a:solidFill>
              </a:rPr>
              <a:t>E</a:t>
            </a:r>
            <a:r>
              <a:rPr lang="en-US" sz="2400" i="1" dirty="0" smtClean="0">
                <a:solidFill>
                  <a:srgbClr val="FF0000"/>
                </a:solidFill>
              </a:rPr>
              <a:t> , </a:t>
            </a:r>
            <a:r>
              <a:rPr lang="en-US" sz="2400" i="1" u="sng" dirty="0" smtClean="0">
                <a:solidFill>
                  <a:srgbClr val="FF0000"/>
                </a:solidFill>
              </a:rPr>
              <a:t>H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is </a:t>
            </a:r>
            <a:r>
              <a:rPr lang="en-US" sz="2000" u="sng" dirty="0">
                <a:solidFill>
                  <a:srgbClr val="FF0000"/>
                </a:solidFill>
                <a:latin typeface="Arial" charset="0"/>
              </a:rPr>
              <a:t>unique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inside </a:t>
            </a:r>
            <a:r>
              <a:rPr lang="en-US" sz="2400" i="1" dirty="0" smtClean="0">
                <a:solidFill>
                  <a:srgbClr val="FF0000"/>
                </a:solidFill>
              </a:rPr>
              <a:t>V.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033" name="Freeform 38"/>
          <p:cNvSpPr>
            <a:spLocks/>
          </p:cNvSpPr>
          <p:nvPr/>
        </p:nvSpPr>
        <p:spPr bwMode="auto">
          <a:xfrm>
            <a:off x="5959475" y="3681413"/>
            <a:ext cx="1819749" cy="1750396"/>
          </a:xfrm>
          <a:custGeom>
            <a:avLst/>
            <a:gdLst>
              <a:gd name="T0" fmla="*/ 98265 w 1070"/>
              <a:gd name="T1" fmla="*/ 211726 h 666"/>
              <a:gd name="T2" fmla="*/ 33237 w 1070"/>
              <a:gd name="T3" fmla="*/ 421224 h 666"/>
              <a:gd name="T4" fmla="*/ 4335 w 1070"/>
              <a:gd name="T5" fmla="*/ 664152 h 666"/>
              <a:gd name="T6" fmla="*/ 34682 w 1070"/>
              <a:gd name="T7" fmla="*/ 980626 h 666"/>
              <a:gd name="T8" fmla="*/ 208090 w 1070"/>
              <a:gd name="T9" fmla="*/ 1190124 h 666"/>
              <a:gd name="T10" fmla="*/ 445082 w 1070"/>
              <a:gd name="T11" fmla="*/ 1328303 h 666"/>
              <a:gd name="T12" fmla="*/ 702304 w 1070"/>
              <a:gd name="T13" fmla="*/ 1466482 h 666"/>
              <a:gd name="T14" fmla="*/ 901724 w 1070"/>
              <a:gd name="T15" fmla="*/ 1435281 h 666"/>
              <a:gd name="T16" fmla="*/ 1099698 w 1070"/>
              <a:gd name="T17" fmla="*/ 1419680 h 666"/>
              <a:gd name="T18" fmla="*/ 1306343 w 1070"/>
              <a:gd name="T19" fmla="*/ 1279272 h 666"/>
              <a:gd name="T20" fmla="*/ 1456630 w 1070"/>
              <a:gd name="T21" fmla="*/ 1045259 h 666"/>
              <a:gd name="T22" fmla="*/ 1504318 w 1070"/>
              <a:gd name="T23" fmla="*/ 782273 h 666"/>
              <a:gd name="T24" fmla="*/ 1544780 w 1070"/>
              <a:gd name="T25" fmla="*/ 595062 h 666"/>
              <a:gd name="T26" fmla="*/ 1515879 w 1070"/>
              <a:gd name="T27" fmla="*/ 334305 h 666"/>
              <a:gd name="T28" fmla="*/ 1406053 w 1070"/>
              <a:gd name="T29" fmla="*/ 242928 h 666"/>
              <a:gd name="T30" fmla="*/ 1317904 w 1070"/>
              <a:gd name="T31" fmla="*/ 182753 h 666"/>
              <a:gd name="T32" fmla="*/ 1118484 w 1070"/>
              <a:gd name="T33" fmla="*/ 13372 h 666"/>
              <a:gd name="T34" fmla="*/ 910394 w 1070"/>
              <a:gd name="T35" fmla="*/ 106977 h 666"/>
              <a:gd name="T36" fmla="*/ 673403 w 1070"/>
              <a:gd name="T37" fmla="*/ 120350 h 666"/>
              <a:gd name="T38" fmla="*/ 411845 w 1070"/>
              <a:gd name="T39" fmla="*/ 55717 h 666"/>
              <a:gd name="T40" fmla="*/ 242772 w 1070"/>
              <a:gd name="T41" fmla="*/ 75776 h 666"/>
              <a:gd name="T42" fmla="*/ 98265 w 1070"/>
              <a:gd name="T43" fmla="*/ 211726 h 6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70"/>
              <a:gd name="T67" fmla="*/ 0 h 666"/>
              <a:gd name="T68" fmla="*/ 1070 w 1070"/>
              <a:gd name="T69" fmla="*/ 666 h 6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70" h="666">
                <a:moveTo>
                  <a:pt x="68" y="95"/>
                </a:moveTo>
                <a:cubicBezTo>
                  <a:pt x="49" y="124"/>
                  <a:pt x="34" y="155"/>
                  <a:pt x="23" y="189"/>
                </a:cubicBezTo>
                <a:cubicBezTo>
                  <a:pt x="13" y="222"/>
                  <a:pt x="3" y="256"/>
                  <a:pt x="3" y="298"/>
                </a:cubicBezTo>
                <a:cubicBezTo>
                  <a:pt x="3" y="340"/>
                  <a:pt x="0" y="401"/>
                  <a:pt x="24" y="440"/>
                </a:cubicBezTo>
                <a:cubicBezTo>
                  <a:pt x="48" y="479"/>
                  <a:pt x="97" y="508"/>
                  <a:pt x="144" y="534"/>
                </a:cubicBezTo>
                <a:cubicBezTo>
                  <a:pt x="191" y="560"/>
                  <a:pt x="251" y="575"/>
                  <a:pt x="308" y="596"/>
                </a:cubicBezTo>
                <a:cubicBezTo>
                  <a:pt x="365" y="617"/>
                  <a:pt x="433" y="650"/>
                  <a:pt x="486" y="658"/>
                </a:cubicBezTo>
                <a:cubicBezTo>
                  <a:pt x="539" y="666"/>
                  <a:pt x="578" y="647"/>
                  <a:pt x="624" y="644"/>
                </a:cubicBezTo>
                <a:cubicBezTo>
                  <a:pt x="670" y="641"/>
                  <a:pt x="715" y="649"/>
                  <a:pt x="761" y="637"/>
                </a:cubicBezTo>
                <a:cubicBezTo>
                  <a:pt x="807" y="625"/>
                  <a:pt x="863" y="602"/>
                  <a:pt x="904" y="574"/>
                </a:cubicBezTo>
                <a:cubicBezTo>
                  <a:pt x="945" y="546"/>
                  <a:pt x="985" y="506"/>
                  <a:pt x="1008" y="469"/>
                </a:cubicBezTo>
                <a:cubicBezTo>
                  <a:pt x="1032" y="432"/>
                  <a:pt x="1031" y="385"/>
                  <a:pt x="1041" y="351"/>
                </a:cubicBezTo>
                <a:cubicBezTo>
                  <a:pt x="1051" y="317"/>
                  <a:pt x="1068" y="300"/>
                  <a:pt x="1069" y="267"/>
                </a:cubicBezTo>
                <a:cubicBezTo>
                  <a:pt x="1070" y="234"/>
                  <a:pt x="1065" y="176"/>
                  <a:pt x="1049" y="150"/>
                </a:cubicBezTo>
                <a:cubicBezTo>
                  <a:pt x="1033" y="124"/>
                  <a:pt x="996" y="120"/>
                  <a:pt x="973" y="109"/>
                </a:cubicBezTo>
                <a:cubicBezTo>
                  <a:pt x="950" y="98"/>
                  <a:pt x="945" y="99"/>
                  <a:pt x="912" y="82"/>
                </a:cubicBezTo>
                <a:cubicBezTo>
                  <a:pt x="879" y="65"/>
                  <a:pt x="821" y="12"/>
                  <a:pt x="774" y="6"/>
                </a:cubicBezTo>
                <a:cubicBezTo>
                  <a:pt x="727" y="0"/>
                  <a:pt x="681" y="40"/>
                  <a:pt x="630" y="48"/>
                </a:cubicBezTo>
                <a:cubicBezTo>
                  <a:pt x="579" y="56"/>
                  <a:pt x="523" y="58"/>
                  <a:pt x="466" y="54"/>
                </a:cubicBezTo>
                <a:cubicBezTo>
                  <a:pt x="409" y="50"/>
                  <a:pt x="335" y="28"/>
                  <a:pt x="285" y="25"/>
                </a:cubicBezTo>
                <a:cubicBezTo>
                  <a:pt x="235" y="22"/>
                  <a:pt x="205" y="22"/>
                  <a:pt x="168" y="34"/>
                </a:cubicBezTo>
                <a:cubicBezTo>
                  <a:pt x="132" y="45"/>
                  <a:pt x="89" y="82"/>
                  <a:pt x="68" y="9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0066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26" name="Object 39"/>
          <p:cNvGraphicFramePr>
            <a:graphicFrameLocks noChangeAspect="1"/>
          </p:cNvGraphicFramePr>
          <p:nvPr/>
        </p:nvGraphicFramePr>
        <p:xfrm>
          <a:off x="6173788" y="3906838"/>
          <a:ext cx="492125" cy="517525"/>
        </p:xfrm>
        <a:graphic>
          <a:graphicData uri="http://schemas.openxmlformats.org/presentationml/2006/ole">
            <p:oleObj spid="_x0000_s1026" name="Equation" r:id="rId4" imgW="228600" imgH="241200" progId="Equation.DSMT4">
              <p:embed/>
            </p:oleObj>
          </a:graphicData>
        </a:graphic>
      </p:graphicFrame>
      <p:grpSp>
        <p:nvGrpSpPr>
          <p:cNvPr id="1034" name="Group 40"/>
          <p:cNvGrpSpPr>
            <a:grpSpLocks/>
          </p:cNvGrpSpPr>
          <p:nvPr/>
        </p:nvGrpSpPr>
        <p:grpSpPr bwMode="auto">
          <a:xfrm>
            <a:off x="6427788" y="4370388"/>
            <a:ext cx="304800" cy="476250"/>
            <a:chOff x="2912" y="998"/>
            <a:chExt cx="192" cy="300"/>
          </a:xfrm>
        </p:grpSpPr>
        <p:sp>
          <p:nvSpPr>
            <p:cNvPr id="1037" name="Line 41"/>
            <p:cNvSpPr>
              <a:spLocks noChangeShapeType="1"/>
            </p:cNvSpPr>
            <p:nvPr/>
          </p:nvSpPr>
          <p:spPr bwMode="auto">
            <a:xfrm flipV="1">
              <a:off x="2912" y="998"/>
              <a:ext cx="192" cy="3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8" name="Line 42"/>
            <p:cNvSpPr>
              <a:spLocks noChangeShapeType="1"/>
            </p:cNvSpPr>
            <p:nvPr/>
          </p:nvSpPr>
          <p:spPr bwMode="auto">
            <a:xfrm flipV="1">
              <a:off x="3021" y="1079"/>
              <a:ext cx="37" cy="5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35" name="Line 43"/>
          <p:cNvSpPr>
            <a:spLocks noChangeShapeType="1"/>
          </p:cNvSpPr>
          <p:nvPr/>
        </p:nvSpPr>
        <p:spPr bwMode="auto">
          <a:xfrm flipV="1">
            <a:off x="6937602" y="4375831"/>
            <a:ext cx="304800" cy="4762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27" name="Object 44"/>
          <p:cNvGraphicFramePr>
            <a:graphicFrameLocks noChangeAspect="1"/>
          </p:cNvGraphicFramePr>
          <p:nvPr/>
        </p:nvGraphicFramePr>
        <p:xfrm>
          <a:off x="6862763" y="3895725"/>
          <a:ext cx="382587" cy="519113"/>
        </p:xfrm>
        <a:graphic>
          <a:graphicData uri="http://schemas.openxmlformats.org/presentationml/2006/ole">
            <p:oleObj spid="_x0000_s1027" name="Equation" r:id="rId5" imgW="177480" imgH="241200" progId="Equation.DSMT4">
              <p:embed/>
            </p:oleObj>
          </a:graphicData>
        </a:graphic>
      </p:graphicFrame>
      <p:sp>
        <p:nvSpPr>
          <p:cNvPr id="1036" name="Text Box 45"/>
          <p:cNvSpPr txBox="1">
            <a:spLocks noChangeArrowheads="1"/>
          </p:cNvSpPr>
          <p:nvPr/>
        </p:nvSpPr>
        <p:spPr bwMode="auto">
          <a:xfrm>
            <a:off x="7591680" y="3444422"/>
            <a:ext cx="400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2"/>
                </a:solidFill>
              </a:rPr>
              <a:t>S</a:t>
            </a:r>
            <a:r>
              <a:rPr lang="en-US" sz="2000" i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6976069" y="4820408"/>
            <a:ext cx="43633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bg2"/>
                </a:solidFill>
              </a:rPr>
              <a:t>V</a:t>
            </a:r>
            <a:r>
              <a:rPr lang="en-US" sz="2000" i="1" dirty="0" smtClean="0">
                <a:solidFill>
                  <a:schemeClr val="bg2"/>
                </a:solidFill>
              </a:rPr>
              <a:t> </a:t>
            </a:r>
            <a:endParaRPr lang="en-US" sz="2000" i="1" dirty="0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7922" y="6114196"/>
            <a:ext cx="663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chemeClr val="bg2"/>
                </a:solidFill>
                <a:latin typeface="Times New Roman"/>
                <a:cs typeface="Times New Roman"/>
              </a:rPr>
              <a:t>†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It is allowed to specify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t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on one part and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t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 on the other part.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Sommerfeld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Condition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638175" y="4175125"/>
            <a:ext cx="24606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Then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sz="2400" i="1" dirty="0">
                <a:solidFill>
                  <a:schemeClr val="bg1"/>
                </a:solidFill>
                <a:sym typeface="Symbol" pitchFamily="18" charset="2"/>
              </a:rPr>
              <a:t>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 is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</a:rPr>
              <a:t>unique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if: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619579" y="1068161"/>
            <a:ext cx="7875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This is a more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“powerful”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boundary condition at </a:t>
            </a:r>
            <a:r>
              <a:rPr lang="en-US" sz="2000" u="sng" dirty="0">
                <a:solidFill>
                  <a:schemeClr val="hlink"/>
                </a:solidFill>
                <a:latin typeface="Arial" charset="0"/>
              </a:rPr>
              <a:t>infinity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that does not require the medium to be lossy.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2679700" y="221342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Let</a:t>
            </a:r>
          </a:p>
        </p:txBody>
      </p:sp>
      <p:graphicFrame>
        <p:nvGraphicFramePr>
          <p:cNvPr id="19458" name="Object 17"/>
          <p:cNvGraphicFramePr>
            <a:graphicFrameLocks noChangeAspect="1"/>
          </p:cNvGraphicFramePr>
          <p:nvPr/>
        </p:nvGraphicFramePr>
        <p:xfrm>
          <a:off x="3365045" y="2217285"/>
          <a:ext cx="3810000" cy="508000"/>
        </p:xfrm>
        <a:graphic>
          <a:graphicData uri="http://schemas.openxmlformats.org/presentationml/2006/ole">
            <p:oleObj spid="_x0000_s19458" name="Equation" r:id="rId4" imgW="1803240" imgH="241200" progId="Equation.DSMT4">
              <p:embed/>
            </p:oleObj>
          </a:graphicData>
        </a:graphic>
      </p:graphicFrame>
      <p:graphicFrame>
        <p:nvGraphicFramePr>
          <p:cNvPr id="19459" name="Object 18"/>
          <p:cNvGraphicFramePr>
            <a:graphicFrameLocks noChangeAspect="1"/>
          </p:cNvGraphicFramePr>
          <p:nvPr/>
        </p:nvGraphicFramePr>
        <p:xfrm>
          <a:off x="2897190" y="3318203"/>
          <a:ext cx="2541710" cy="558659"/>
        </p:xfrm>
        <a:graphic>
          <a:graphicData uri="http://schemas.openxmlformats.org/presentationml/2006/ole">
            <p:oleObj spid="_x0000_s19459" name="Equation" r:id="rId5" imgW="1155600" imgH="253800" progId="Equation.DSMT4">
              <p:embed/>
            </p:oleObj>
          </a:graphicData>
        </a:graphic>
      </p:graphicFrame>
      <p:graphicFrame>
        <p:nvGraphicFramePr>
          <p:cNvPr id="19460" name="Object 19"/>
          <p:cNvGraphicFramePr>
            <a:graphicFrameLocks noChangeAspect="1"/>
          </p:cNvGraphicFramePr>
          <p:nvPr/>
        </p:nvGraphicFramePr>
        <p:xfrm>
          <a:off x="2820989" y="4821330"/>
          <a:ext cx="3342306" cy="1365908"/>
        </p:xfrm>
        <a:graphic>
          <a:graphicData uri="http://schemas.openxmlformats.org/presentationml/2006/ole">
            <p:oleObj spid="_x0000_s19460" name="Equation" r:id="rId6" imgW="1739880" imgH="711000" progId="Equation.DSMT4">
              <p:embed/>
            </p:oleObj>
          </a:graphicData>
        </a:graphic>
      </p:graphicFrame>
      <p:sp>
        <p:nvSpPr>
          <p:cNvPr id="19465" name="Rectangle 20"/>
          <p:cNvSpPr>
            <a:spLocks noChangeArrowheads="1"/>
          </p:cNvSpPr>
          <p:nvPr/>
        </p:nvSpPr>
        <p:spPr bwMode="auto">
          <a:xfrm>
            <a:off x="1098550" y="3357563"/>
            <a:ext cx="1593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Assume that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Text Box 2"/>
          <p:cNvSpPr txBox="1">
            <a:spLocks noChangeArrowheads="1"/>
          </p:cNvSpPr>
          <p:nvPr/>
        </p:nvSpPr>
        <p:spPr bwMode="auto">
          <a:xfrm>
            <a:off x="2571750" y="0"/>
            <a:ext cx="3867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3443123" y="1771170"/>
          <a:ext cx="2070986" cy="936754"/>
        </p:xfrm>
        <a:graphic>
          <a:graphicData uri="http://schemas.openxmlformats.org/presentationml/2006/ole">
            <p:oleObj spid="_x0000_s20482" name="Equation" r:id="rId4" imgW="927000" imgH="419040" progId="Equation.DSMT4">
              <p:embed/>
            </p:oleObj>
          </a:graphicData>
        </a:graphic>
      </p:graphicFrame>
      <p:graphicFrame>
        <p:nvGraphicFramePr>
          <p:cNvPr id="20484" name="Object 12"/>
          <p:cNvGraphicFramePr>
            <a:graphicFrameLocks noChangeAspect="1"/>
          </p:cNvGraphicFramePr>
          <p:nvPr/>
        </p:nvGraphicFramePr>
        <p:xfrm>
          <a:off x="1227138" y="3509056"/>
          <a:ext cx="6853237" cy="2006600"/>
        </p:xfrm>
        <a:graphic>
          <a:graphicData uri="http://schemas.openxmlformats.org/presentationml/2006/ole">
            <p:oleObj spid="_x0000_s20484" name="Equation" r:id="rId5" imgW="3860640" imgH="1130040" progId="Equation.DSMT4">
              <p:embed/>
            </p:oleObj>
          </a:graphicData>
        </a:graphic>
      </p:graphicFrame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2600098" y="1270453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Use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4537" y="5932710"/>
            <a:ext cx="8153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  <a:sym typeface="Symbol"/>
              </a:rPr>
              <a:t>The function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sym typeface="Symbol"/>
              </a:rPr>
              <a:t>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sym typeface="Symbol"/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  <a:latin typeface="+mj-lt"/>
                <a:sym typeface="Symbol"/>
              </a:rPr>
              <a:t>satisfies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sym typeface="Symbol"/>
              </a:rPr>
              <a:t> the Sommerfeld radiation condition at infinity.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Text Box 2"/>
          <p:cNvSpPr txBox="1">
            <a:spLocks noChangeArrowheads="1"/>
          </p:cNvSpPr>
          <p:nvPr/>
        </p:nvSpPr>
        <p:spPr bwMode="auto">
          <a:xfrm>
            <a:off x="1739900" y="0"/>
            <a:ext cx="54451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3332306" y="1498908"/>
          <a:ext cx="2056122" cy="929329"/>
        </p:xfrm>
        <a:graphic>
          <a:graphicData uri="http://schemas.openxmlformats.org/presentationml/2006/ole">
            <p:oleObj spid="_x0000_s21507" name="Equation" r:id="rId4" imgW="927000" imgH="419040" progId="Equation.DSMT4">
              <p:embed/>
            </p:oleObj>
          </a:graphicData>
        </a:graphic>
      </p:graphicFrame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1729468" y="1028247"/>
            <a:ext cx="1243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Now use </a:t>
            </a:r>
          </a:p>
        </p:txBody>
      </p:sp>
      <p:graphicFrame>
        <p:nvGraphicFramePr>
          <p:cNvPr id="21508" name="Object 10"/>
          <p:cNvGraphicFramePr>
            <a:graphicFrameLocks noChangeAspect="1"/>
          </p:cNvGraphicFramePr>
          <p:nvPr/>
        </p:nvGraphicFramePr>
        <p:xfrm>
          <a:off x="1462685" y="3211843"/>
          <a:ext cx="5619750" cy="2165350"/>
        </p:xfrm>
        <a:graphic>
          <a:graphicData uri="http://schemas.openxmlformats.org/presentationml/2006/ole">
            <p:oleObj spid="_x0000_s21508" name="Equation" r:id="rId5" imgW="2933640" imgH="113004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313" y="5878281"/>
            <a:ext cx="899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  <a:sym typeface="Symbol"/>
              </a:rPr>
              <a:t>The function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sym typeface="Symbol"/>
              </a:rPr>
              <a:t>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-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sym typeface="Symbol"/>
              </a:rPr>
              <a:t> does </a:t>
            </a:r>
            <a:r>
              <a:rPr lang="en-US" sz="2000" u="sng" dirty="0" smtClean="0">
                <a:solidFill>
                  <a:srgbClr val="FF0000"/>
                </a:solidFill>
                <a:latin typeface="+mj-lt"/>
                <a:sym typeface="Symbol"/>
              </a:rPr>
              <a:t>not satisfy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sym typeface="Symbol"/>
              </a:rPr>
              <a:t> the Sommerfeld radiation condition at infinity.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Text Box 2"/>
          <p:cNvSpPr txBox="1">
            <a:spLocks noChangeArrowheads="1"/>
          </p:cNvSpPr>
          <p:nvPr/>
        </p:nvSpPr>
        <p:spPr bwMode="auto">
          <a:xfrm>
            <a:off x="685800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25500" y="1104900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hlink"/>
                </a:solidFill>
                <a:latin typeface="Arial" charset="0"/>
              </a:rPr>
              <a:t>Proof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909638" y="1638300"/>
            <a:ext cx="7313612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Assume different two solutions that have the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</a:rPr>
              <a:t>same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sources and tangential field (</a:t>
            </a:r>
            <a:r>
              <a:rPr lang="en-US" sz="2400" i="1" u="sng" dirty="0">
                <a:solidFill>
                  <a:schemeClr val="bg1"/>
                </a:solidFill>
              </a:rPr>
              <a:t>E</a:t>
            </a:r>
            <a:r>
              <a:rPr lang="en-US" sz="2400" i="1" baseline="-25000" dirty="0">
                <a:solidFill>
                  <a:schemeClr val="bg1"/>
                </a:solidFill>
              </a:rPr>
              <a:t>t</a:t>
            </a:r>
            <a:r>
              <a:rPr lang="en-US" sz="2000" baseline="30000" dirty="0">
                <a:solidFill>
                  <a:schemeClr val="bg1"/>
                </a:solidFill>
              </a:rPr>
              <a:t> </a:t>
            </a:r>
            <a:r>
              <a:rPr lang="en-US" sz="2000" baseline="3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en-US" sz="2000" baseline="3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u="sng" dirty="0">
                <a:solidFill>
                  <a:schemeClr val="bg1"/>
                </a:solidFill>
              </a:rPr>
              <a:t>H</a:t>
            </a:r>
            <a:r>
              <a:rPr lang="en-US" sz="2400" i="1" baseline="-250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on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131888" y="5113338"/>
            <a:ext cx="1198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Subtract: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/>
        </p:nvGraphicFramePr>
        <p:xfrm>
          <a:off x="2689200" y="3270668"/>
          <a:ext cx="3408589" cy="1164800"/>
        </p:xfrm>
        <a:graphic>
          <a:graphicData uri="http://schemas.openxmlformats.org/presentationml/2006/ole">
            <p:oleObj spid="_x0000_s2050" name="Equation" r:id="rId4" imgW="1485720" imgH="507960" progId="Equation.DSMT4">
              <p:embed/>
            </p:oleObj>
          </a:graphicData>
        </a:graphic>
      </p:graphicFrame>
      <p:graphicFrame>
        <p:nvGraphicFramePr>
          <p:cNvPr id="2051" name="Object 17"/>
          <p:cNvGraphicFramePr>
            <a:graphicFrameLocks noChangeAspect="1"/>
          </p:cNvGraphicFramePr>
          <p:nvPr/>
        </p:nvGraphicFramePr>
        <p:xfrm>
          <a:off x="2146981" y="5653514"/>
          <a:ext cx="4427991" cy="659973"/>
        </p:xfrm>
        <a:graphic>
          <a:graphicData uri="http://schemas.openxmlformats.org/presentationml/2006/ole">
            <p:oleObj spid="_x0000_s2051" name="Equation" r:id="rId5" imgW="2044440" imgH="304560" progId="Equation.DSMT4">
              <p:embed/>
            </p:oleObj>
          </a:graphicData>
        </a:graphic>
      </p:graphicFrame>
      <p:sp>
        <p:nvSpPr>
          <p:cNvPr id="2056" name="Text Box 18"/>
          <p:cNvSpPr txBox="1">
            <a:spLocks noChangeArrowheads="1"/>
          </p:cNvSpPr>
          <p:nvPr/>
        </p:nvSpPr>
        <p:spPr bwMode="auto">
          <a:xfrm>
            <a:off x="3086289" y="2480507"/>
            <a:ext cx="26463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400" i="1" u="sng" dirty="0">
                <a:solidFill>
                  <a:schemeClr val="bg2"/>
                </a:solidFill>
              </a:rPr>
              <a:t>E</a:t>
            </a:r>
            <a:r>
              <a:rPr lang="en-US" sz="2400" i="1" baseline="30000" dirty="0">
                <a:solidFill>
                  <a:schemeClr val="bg2"/>
                </a:solidFill>
              </a:rPr>
              <a:t>a</a:t>
            </a:r>
            <a:r>
              <a:rPr lang="en-US" sz="2000" i="1" baseline="30000" dirty="0">
                <a:solidFill>
                  <a:schemeClr val="bg2"/>
                </a:solidFill>
              </a:rPr>
              <a:t> </a:t>
            </a:r>
            <a:r>
              <a:rPr lang="en-US" sz="2000" i="1" dirty="0">
                <a:solidFill>
                  <a:schemeClr val="bg2"/>
                </a:solidFill>
              </a:rPr>
              <a:t>, </a:t>
            </a:r>
            <a:r>
              <a:rPr lang="en-US" sz="2400" i="1" u="sng" dirty="0">
                <a:solidFill>
                  <a:schemeClr val="bg2"/>
                </a:solidFill>
              </a:rPr>
              <a:t>H</a:t>
            </a:r>
            <a:r>
              <a:rPr lang="en-US" sz="2400" i="1" baseline="30000" dirty="0">
                <a:solidFill>
                  <a:schemeClr val="bg2"/>
                </a:solidFill>
              </a:rPr>
              <a:t>a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and </a:t>
            </a:r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400" i="1" u="sng" dirty="0" err="1">
                <a:solidFill>
                  <a:schemeClr val="bg2"/>
                </a:solidFill>
              </a:rPr>
              <a:t>E</a:t>
            </a:r>
            <a:r>
              <a:rPr lang="en-US" sz="2400" i="1" baseline="30000" dirty="0" err="1">
                <a:solidFill>
                  <a:schemeClr val="bg2"/>
                </a:solidFill>
              </a:rPr>
              <a:t>b</a:t>
            </a:r>
            <a:r>
              <a:rPr lang="en-US" sz="2000" i="1" baseline="30000" dirty="0">
                <a:solidFill>
                  <a:schemeClr val="bg2"/>
                </a:solidFill>
              </a:rPr>
              <a:t> </a:t>
            </a:r>
            <a:r>
              <a:rPr lang="en-US" sz="2000" i="1" dirty="0">
                <a:solidFill>
                  <a:schemeClr val="bg2"/>
                </a:solidFill>
              </a:rPr>
              <a:t>,</a:t>
            </a:r>
            <a:r>
              <a:rPr lang="en-US" sz="2400" i="1" u="sng" dirty="0" err="1">
                <a:solidFill>
                  <a:schemeClr val="bg2"/>
                </a:solidFill>
              </a:rPr>
              <a:t>H</a:t>
            </a:r>
            <a:r>
              <a:rPr lang="en-US" sz="2400" i="1" baseline="30000" dirty="0" err="1">
                <a:solidFill>
                  <a:schemeClr val="bg2"/>
                </a:solidFill>
              </a:rPr>
              <a:t>b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87613" y="127158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Let</a:t>
            </a:r>
            <a:endParaRPr lang="en-US" sz="2000" i="1">
              <a:solidFill>
                <a:schemeClr val="bg1"/>
              </a:solidFill>
            </a:endParaRP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3240088" y="1674813"/>
          <a:ext cx="1931987" cy="992187"/>
        </p:xfrm>
        <a:graphic>
          <a:graphicData uri="http://schemas.openxmlformats.org/presentationml/2006/ole">
            <p:oleObj spid="_x0000_s3074" name="Equation" r:id="rId4" imgW="965160" imgH="495000" progId="Equation.DSMT4">
              <p:embed/>
            </p:oleObj>
          </a:graphicData>
        </a:graphic>
      </p:graphicFrame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817914" y="2791052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Then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2708276" y="3331618"/>
          <a:ext cx="3115582" cy="531222"/>
        </p:xfrm>
        <a:graphic>
          <a:graphicData uri="http://schemas.openxmlformats.org/presentationml/2006/ole">
            <p:oleObj spid="_x0000_s3075" name="Equation" r:id="rId5" imgW="1485720" imgH="253800" progId="Equation.DSMT4">
              <p:embed/>
            </p:oleObj>
          </a:graphicData>
        </a:graphic>
      </p:graphicFrame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1233488" y="4500563"/>
            <a:ext cx="3548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Similarly (from Ampere's law),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769037" name="Text Box 13"/>
          <p:cNvSpPr txBox="1">
            <a:spLocks noChangeArrowheads="1"/>
          </p:cNvSpPr>
          <p:nvPr/>
        </p:nvSpPr>
        <p:spPr bwMode="auto">
          <a:xfrm>
            <a:off x="647700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2641600" y="5943600"/>
            <a:ext cx="51387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Note that these are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</a:rPr>
              <a:t>source-free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equations.</a:t>
            </a:r>
          </a:p>
        </p:txBody>
      </p:sp>
      <p:graphicFrame>
        <p:nvGraphicFramePr>
          <p:cNvPr id="3076" name="Object 15"/>
          <p:cNvGraphicFramePr>
            <a:graphicFrameLocks noChangeAspect="1"/>
          </p:cNvGraphicFramePr>
          <p:nvPr/>
        </p:nvGraphicFramePr>
        <p:xfrm>
          <a:off x="2622550" y="5035550"/>
          <a:ext cx="3070225" cy="542925"/>
        </p:xfrm>
        <a:graphic>
          <a:graphicData uri="http://schemas.openxmlformats.org/presentationml/2006/ole">
            <p:oleObj spid="_x0000_s3076" name="Equation" r:id="rId6" imgW="1434960" imgH="253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013" y="1158875"/>
            <a:ext cx="4740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Now use the complex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Poynting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theorem: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203325" y="1714500"/>
          <a:ext cx="6902450" cy="2457450"/>
        </p:xfrm>
        <a:graphic>
          <a:graphicData uri="http://schemas.openxmlformats.org/presentationml/2006/ole">
            <p:oleObj spid="_x0000_s4098" name="Equation" r:id="rId4" imgW="3708360" imgH="132048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733676" y="5264730"/>
          <a:ext cx="2774496" cy="453445"/>
        </p:xfrm>
        <a:graphic>
          <a:graphicData uri="http://schemas.openxmlformats.org/presentationml/2006/ole">
            <p:oleObj spid="_x0000_s4099" name="Equation" r:id="rId5" imgW="1320480" imgH="215640" progId="Equation.DSMT4">
              <p:embed/>
            </p:oleObj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2242684" y="5950205"/>
          <a:ext cx="4179887" cy="506158"/>
        </p:xfrm>
        <a:graphic>
          <a:graphicData uri="http://schemas.openxmlformats.org/presentationml/2006/ole">
            <p:oleObj spid="_x0000_s4100" name="Equation" r:id="rId6" imgW="1993680" imgH="241200" progId="Equation.DSMT4">
              <p:embed/>
            </p:oleObj>
          </a:graphicData>
        </a:graphic>
      </p:graphicFrame>
      <p:sp>
        <p:nvSpPr>
          <p:cNvPr id="770058" name="Text Box 10"/>
          <p:cNvSpPr txBox="1">
            <a:spLocks noChangeArrowheads="1"/>
          </p:cNvSpPr>
          <p:nvPr/>
        </p:nvSpPr>
        <p:spPr bwMode="auto">
          <a:xfrm>
            <a:off x="657225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1840820" y="4836433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with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951492" y="1711401"/>
          <a:ext cx="5037137" cy="2754917"/>
        </p:xfrm>
        <a:graphic>
          <a:graphicData uri="http://schemas.openxmlformats.org/presentationml/2006/ole">
            <p:oleObj spid="_x0000_s5122" name="Equation" r:id="rId4" imgW="2412720" imgH="1320480" progId="Equation.DSMT4">
              <p:embed/>
            </p:oleObj>
          </a:graphicData>
        </a:graphic>
      </p:graphicFrame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919843" y="5107667"/>
            <a:ext cx="342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Next, examine the first term. 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781320" name="Text Box 8"/>
          <p:cNvSpPr txBox="1">
            <a:spLocks noChangeArrowheads="1"/>
          </p:cNvSpPr>
          <p:nvPr/>
        </p:nvSpPr>
        <p:spPr bwMode="auto">
          <a:xfrm>
            <a:off x="704850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62013" y="1115331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Hence, we have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971550" y="1679575"/>
            <a:ext cx="814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On </a:t>
            </a:r>
            <a:r>
              <a:rPr lang="en-US" sz="2400" i="1">
                <a:solidFill>
                  <a:schemeClr val="bg1"/>
                </a:solidFill>
              </a:rPr>
              <a:t>S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,</a:t>
            </a:r>
            <a:endParaRPr lang="en-US" sz="2000" i="1">
              <a:solidFill>
                <a:schemeClr val="bg1"/>
              </a:solidFill>
            </a:endParaRP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1377950" y="2506663"/>
          <a:ext cx="6292850" cy="577850"/>
        </p:xfrm>
        <a:graphic>
          <a:graphicData uri="http://schemas.openxmlformats.org/presentationml/2006/ole">
            <p:oleObj spid="_x0000_s6146" name="Equation" r:id="rId4" imgW="2489040" imgH="228600" progId="Equation.DSMT4">
              <p:embed/>
            </p:oleObj>
          </a:graphicData>
        </a:graphic>
      </p:graphicFrame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733425" y="3962400"/>
            <a:ext cx="2176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This follows since</a:t>
            </a:r>
            <a:endParaRPr lang="en-US" sz="2000" i="1">
              <a:solidFill>
                <a:schemeClr val="bg1"/>
              </a:solidFill>
            </a:endParaRPr>
          </a:p>
        </p:txBody>
      </p:sp>
      <p:graphicFrame>
        <p:nvGraphicFramePr>
          <p:cNvPr id="6147" name="Object 13"/>
          <p:cNvGraphicFramePr>
            <a:graphicFrameLocks noChangeAspect="1"/>
          </p:cNvGraphicFramePr>
          <p:nvPr/>
        </p:nvGraphicFramePr>
        <p:xfrm>
          <a:off x="2955925" y="4524375"/>
          <a:ext cx="1325563" cy="536575"/>
        </p:xfrm>
        <a:graphic>
          <a:graphicData uri="http://schemas.openxmlformats.org/presentationml/2006/ole">
            <p:oleObj spid="_x0000_s6147" name="Equation" r:id="rId5" imgW="533160" imgH="215640" progId="Equation.DSMT4">
              <p:embed/>
            </p:oleObj>
          </a:graphicData>
        </a:graphic>
      </p:graphicFrame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4922664" y="4521200"/>
          <a:ext cx="1314450" cy="508000"/>
        </p:xfrm>
        <a:graphic>
          <a:graphicData uri="http://schemas.openxmlformats.org/presentationml/2006/ole">
            <p:oleObj spid="_x0000_s6148" name="Equation" r:id="rId6" imgW="558720" imgH="215640" progId="Equation.DSMT4">
              <p:embed/>
            </p:oleObj>
          </a:graphicData>
        </a:graphic>
      </p:graphicFrame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4353632" y="459898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or</a:t>
            </a:r>
            <a:endParaRPr lang="en-US" sz="2000" i="1" dirty="0">
              <a:solidFill>
                <a:schemeClr val="hlink"/>
              </a:solidFill>
            </a:endParaRP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6476422" y="4538436"/>
            <a:ext cx="758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on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771089" name="Text Box 17"/>
          <p:cNvSpPr txBox="1">
            <a:spLocks noChangeArrowheads="1"/>
          </p:cNvSpPr>
          <p:nvPr/>
        </p:nvSpPr>
        <p:spPr bwMode="auto">
          <a:xfrm>
            <a:off x="695325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162957" y="970417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878013" y="1484313"/>
          <a:ext cx="5111750" cy="1935162"/>
        </p:xfrm>
        <a:graphic>
          <a:graphicData uri="http://schemas.openxmlformats.org/presentationml/2006/ole">
            <p:oleObj spid="_x0000_s7170" name="Equation" r:id="rId4" imgW="2412720" imgH="914400" progId="Equation.DSMT4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2600" y="3865563"/>
            <a:ext cx="47640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Set the real and imaginary parts to zero: </a:t>
            </a:r>
            <a:endParaRPr lang="en-US" sz="2000" i="1">
              <a:solidFill>
                <a:schemeClr val="bg1"/>
              </a:solidFill>
            </a:endParaRP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2317750" y="4432300"/>
          <a:ext cx="4524375" cy="1949450"/>
        </p:xfrm>
        <a:graphic>
          <a:graphicData uri="http://schemas.openxmlformats.org/presentationml/2006/ole">
            <p:oleObj spid="_x0000_s7171" name="Equation" r:id="rId5" imgW="2120760" imgH="914400" progId="Equation.DSMT4">
              <p:embed/>
            </p:oleObj>
          </a:graphicData>
        </a:graphic>
      </p:graphicFrame>
      <p:sp>
        <p:nvSpPr>
          <p:cNvPr id="782343" name="Text Box 7"/>
          <p:cNvSpPr txBox="1">
            <a:spLocks noChangeArrowheads="1"/>
          </p:cNvSpPr>
          <p:nvPr/>
        </p:nvSpPr>
        <p:spPr bwMode="auto">
          <a:xfrm>
            <a:off x="685800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273629" y="5263016"/>
            <a:ext cx="69668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and</a:t>
            </a:r>
            <a:endParaRPr lang="en-US" sz="2000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866775" y="1116013"/>
            <a:ext cx="2665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Examine the real part: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182585" y="2940504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Assume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2297092" y="1628652"/>
          <a:ext cx="4185846" cy="904936"/>
        </p:xfrm>
        <a:graphic>
          <a:graphicData uri="http://schemas.openxmlformats.org/presentationml/2006/ole">
            <p:oleObj spid="_x0000_s8194" name="Equation" r:id="rId4" imgW="1879560" imgH="406080" progId="Equation.DSMT4">
              <p:embed/>
            </p:oleObj>
          </a:graphicData>
        </a:graphic>
      </p:graphicFrame>
      <p:graphicFrame>
        <p:nvGraphicFramePr>
          <p:cNvPr id="8195" name="Object 13"/>
          <p:cNvGraphicFramePr>
            <a:graphicFrameLocks noChangeAspect="1"/>
          </p:cNvGraphicFramePr>
          <p:nvPr/>
        </p:nvGraphicFramePr>
        <p:xfrm>
          <a:off x="3367088" y="3360738"/>
          <a:ext cx="1928812" cy="1039812"/>
        </p:xfrm>
        <a:graphic>
          <a:graphicData uri="http://schemas.openxmlformats.org/presentationml/2006/ole">
            <p:oleObj spid="_x0000_s8195" name="Equation" r:id="rId5" imgW="799920" imgH="431640" progId="Equation.DSMT4">
              <p:embed/>
            </p:oleObj>
          </a:graphicData>
        </a:graphic>
      </p:graphicFrame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2873829" y="3636056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or</a:t>
            </a:r>
            <a:endParaRPr lang="en-US" sz="2000" i="1" dirty="0">
              <a:solidFill>
                <a:schemeClr val="hlink"/>
              </a:solidFill>
            </a:endParaRPr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3950835" y="4950506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Then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8196" name="Object 16"/>
          <p:cNvGraphicFramePr>
            <a:graphicFrameLocks noChangeAspect="1"/>
          </p:cNvGraphicFramePr>
          <p:nvPr/>
        </p:nvGraphicFramePr>
        <p:xfrm>
          <a:off x="4916488" y="5368925"/>
          <a:ext cx="1957387" cy="993775"/>
        </p:xfrm>
        <a:graphic>
          <a:graphicData uri="http://schemas.openxmlformats.org/presentationml/2006/ole">
            <p:oleObj spid="_x0000_s8196" name="Equation" r:id="rId6" imgW="850680" imgH="431640" progId="Equation.DSMT4">
              <p:embed/>
            </p:oleObj>
          </a:graphicData>
        </a:graphic>
      </p:graphicFrame>
      <p:sp>
        <p:nvSpPr>
          <p:cNvPr id="772114" name="Text Box 18"/>
          <p:cNvSpPr txBox="1">
            <a:spLocks noChangeArrowheads="1"/>
          </p:cNvSpPr>
          <p:nvPr/>
        </p:nvSpPr>
        <p:spPr bwMode="auto">
          <a:xfrm>
            <a:off x="704850" y="0"/>
            <a:ext cx="80946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Uniqueness Theorem (cont.)</a:t>
            </a:r>
          </a:p>
        </p:txBody>
      </p:sp>
      <p:sp>
        <p:nvSpPr>
          <p:cNvPr id="8202" name="Text Box 19"/>
          <p:cNvSpPr txBox="1">
            <a:spLocks noChangeArrowheads="1"/>
          </p:cNvSpPr>
          <p:nvPr/>
        </p:nvSpPr>
        <p:spPr bwMode="auto">
          <a:xfrm>
            <a:off x="4344988" y="5595257"/>
            <a:ext cx="409575" cy="4007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or</a:t>
            </a:r>
            <a:endParaRPr lang="en-US" sz="2000" i="1" dirty="0">
              <a:solidFill>
                <a:schemeClr val="hlink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D2773D-AFED-4E80-8861-B6DFB7A4AC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15957</TotalTime>
  <Words>722</Words>
  <Application>Microsoft Office PowerPoint</Application>
  <PresentationFormat>On-screen Show (4:3)</PresentationFormat>
  <Paragraphs>183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1305</cp:revision>
  <cp:lastPrinted>1999-08-25T18:07:04Z</cp:lastPrinted>
  <dcterms:created xsi:type="dcterms:W3CDTF">1999-08-24T13:57:19Z</dcterms:created>
  <dcterms:modified xsi:type="dcterms:W3CDTF">2016-11-29T15:48:35Z</dcterms:modified>
</cp:coreProperties>
</file>