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42"/>
  </p:notesMasterIdLst>
  <p:handoutMasterIdLst>
    <p:handoutMasterId r:id="rId43"/>
  </p:handoutMasterIdLst>
  <p:sldIdLst>
    <p:sldId id="276" r:id="rId2"/>
    <p:sldId id="383" r:id="rId3"/>
    <p:sldId id="414" r:id="rId4"/>
    <p:sldId id="415" r:id="rId5"/>
    <p:sldId id="416" r:id="rId6"/>
    <p:sldId id="417" r:id="rId7"/>
    <p:sldId id="420" r:id="rId8"/>
    <p:sldId id="434" r:id="rId9"/>
    <p:sldId id="421" r:id="rId10"/>
    <p:sldId id="433" r:id="rId11"/>
    <p:sldId id="419" r:id="rId12"/>
    <p:sldId id="418" r:id="rId13"/>
    <p:sldId id="428" r:id="rId14"/>
    <p:sldId id="429" r:id="rId15"/>
    <p:sldId id="437" r:id="rId16"/>
    <p:sldId id="436" r:id="rId17"/>
    <p:sldId id="430" r:id="rId18"/>
    <p:sldId id="422" r:id="rId19"/>
    <p:sldId id="423" r:id="rId20"/>
    <p:sldId id="424" r:id="rId21"/>
    <p:sldId id="435" r:id="rId22"/>
    <p:sldId id="425" r:id="rId23"/>
    <p:sldId id="426" r:id="rId24"/>
    <p:sldId id="427" r:id="rId25"/>
    <p:sldId id="431" r:id="rId26"/>
    <p:sldId id="432" r:id="rId27"/>
    <p:sldId id="448" r:id="rId28"/>
    <p:sldId id="449" r:id="rId29"/>
    <p:sldId id="450" r:id="rId30"/>
    <p:sldId id="451" r:id="rId31"/>
    <p:sldId id="452" r:id="rId32"/>
    <p:sldId id="438" r:id="rId33"/>
    <p:sldId id="439" r:id="rId34"/>
    <p:sldId id="440" r:id="rId35"/>
    <p:sldId id="441" r:id="rId36"/>
    <p:sldId id="442" r:id="rId37"/>
    <p:sldId id="443" r:id="rId38"/>
    <p:sldId id="445" r:id="rId39"/>
    <p:sldId id="447" r:id="rId40"/>
    <p:sldId id="444" r:id="rId41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66FF"/>
    <a:srgbClr val="FF9933"/>
    <a:srgbClr val="33CC33"/>
    <a:srgbClr val="0000CC"/>
    <a:srgbClr val="6699FF"/>
    <a:srgbClr val="969696"/>
    <a:srgbClr val="99FFCC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621" autoAdjust="0"/>
    <p:restoredTop sz="97190" autoAdjust="0"/>
  </p:normalViewPr>
  <p:slideViewPr>
    <p:cSldViewPr snapToGrid="0">
      <p:cViewPr>
        <p:scale>
          <a:sx n="80" d="100"/>
          <a:sy n="80" d="100"/>
        </p:scale>
        <p:origin x="-1860" y="-252"/>
      </p:cViewPr>
      <p:guideLst>
        <p:guide orient="horz" pos="215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18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2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41.wmf"/><Relationship Id="rId7" Type="http://schemas.openxmlformats.org/officeDocument/2006/relationships/image" Target="../media/image28.wmf"/><Relationship Id="rId2" Type="http://schemas.openxmlformats.org/officeDocument/2006/relationships/image" Target="../media/image24.wmf"/><Relationship Id="rId1" Type="http://schemas.openxmlformats.org/officeDocument/2006/relationships/image" Target="../media/image40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image" Target="../media/image3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47.wmf"/><Relationship Id="rId7" Type="http://schemas.openxmlformats.org/officeDocument/2006/relationships/image" Target="../media/image2.wmf"/><Relationship Id="rId2" Type="http://schemas.openxmlformats.org/officeDocument/2006/relationships/image" Target="../media/image24.wmf"/><Relationship Id="rId1" Type="http://schemas.openxmlformats.org/officeDocument/2006/relationships/image" Target="../media/image46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2" Type="http://schemas.openxmlformats.org/officeDocument/2006/relationships/image" Target="../media/image44.wmf"/><Relationship Id="rId1" Type="http://schemas.openxmlformats.org/officeDocument/2006/relationships/image" Target="../media/image49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58.wmf"/><Relationship Id="rId5" Type="http://schemas.openxmlformats.org/officeDocument/2006/relationships/image" Target="../media/image28.wmf"/><Relationship Id="rId4" Type="http://schemas.openxmlformats.org/officeDocument/2006/relationships/image" Target="../media/image4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7" Type="http://schemas.openxmlformats.org/officeDocument/2006/relationships/image" Target="../media/image58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28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4" Type="http://schemas.openxmlformats.org/officeDocument/2006/relationships/image" Target="../media/image6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66.wmf"/><Relationship Id="rId5" Type="http://schemas.openxmlformats.org/officeDocument/2006/relationships/image" Target="../media/image71.wmf"/><Relationship Id="rId4" Type="http://schemas.openxmlformats.org/officeDocument/2006/relationships/image" Target="../media/image58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66.wmf"/><Relationship Id="rId5" Type="http://schemas.openxmlformats.org/officeDocument/2006/relationships/image" Target="../media/image58.wmf"/><Relationship Id="rId4" Type="http://schemas.openxmlformats.org/officeDocument/2006/relationships/image" Target="../media/image7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5.wmf"/><Relationship Id="rId1" Type="http://schemas.openxmlformats.org/officeDocument/2006/relationships/image" Target="../media/image76.wmf"/><Relationship Id="rId5" Type="http://schemas.openxmlformats.org/officeDocument/2006/relationships/image" Target="../media/image66.wmf"/><Relationship Id="rId4" Type="http://schemas.openxmlformats.org/officeDocument/2006/relationships/image" Target="../media/image58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5.wmf"/><Relationship Id="rId1" Type="http://schemas.openxmlformats.org/officeDocument/2006/relationships/image" Target="../media/image78.wmf"/><Relationship Id="rId6" Type="http://schemas.openxmlformats.org/officeDocument/2006/relationships/image" Target="../media/image58.wmf"/><Relationship Id="rId5" Type="http://schemas.openxmlformats.org/officeDocument/2006/relationships/image" Target="../media/image66.wmf"/><Relationship Id="rId4" Type="http://schemas.openxmlformats.org/officeDocument/2006/relationships/image" Target="../media/image80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image" Target="../media/image82.wmf"/><Relationship Id="rId7" Type="http://schemas.openxmlformats.org/officeDocument/2006/relationships/image" Target="../media/image86.wmf"/><Relationship Id="rId2" Type="http://schemas.openxmlformats.org/officeDocument/2006/relationships/image" Target="../media/image66.wmf"/><Relationship Id="rId1" Type="http://schemas.openxmlformats.org/officeDocument/2006/relationships/image" Target="../media/image81.wmf"/><Relationship Id="rId6" Type="http://schemas.openxmlformats.org/officeDocument/2006/relationships/image" Target="../media/image85.wmf"/><Relationship Id="rId5" Type="http://schemas.openxmlformats.org/officeDocument/2006/relationships/image" Target="../media/image84.wmf"/><Relationship Id="rId4" Type="http://schemas.openxmlformats.org/officeDocument/2006/relationships/image" Target="../media/image83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66.wmf"/><Relationship Id="rId1" Type="http://schemas.openxmlformats.org/officeDocument/2006/relationships/image" Target="../media/image90.wmf"/><Relationship Id="rId6" Type="http://schemas.openxmlformats.org/officeDocument/2006/relationships/image" Target="../media/image94.wmf"/><Relationship Id="rId5" Type="http://schemas.openxmlformats.org/officeDocument/2006/relationships/image" Target="../media/image93.wmf"/><Relationship Id="rId4" Type="http://schemas.openxmlformats.org/officeDocument/2006/relationships/image" Target="../media/image92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3" Type="http://schemas.openxmlformats.org/officeDocument/2006/relationships/image" Target="../media/image97.wmf"/><Relationship Id="rId7" Type="http://schemas.openxmlformats.org/officeDocument/2006/relationships/image" Target="../media/image93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Relationship Id="rId6" Type="http://schemas.openxmlformats.org/officeDocument/2006/relationships/image" Target="../media/image92.wmf"/><Relationship Id="rId5" Type="http://schemas.openxmlformats.org/officeDocument/2006/relationships/image" Target="../media/image91.wmf"/><Relationship Id="rId4" Type="http://schemas.openxmlformats.org/officeDocument/2006/relationships/image" Target="../media/image66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Relationship Id="rId5" Type="http://schemas.openxmlformats.org/officeDocument/2006/relationships/image" Target="../media/image102.wmf"/><Relationship Id="rId4" Type="http://schemas.openxmlformats.org/officeDocument/2006/relationships/image" Target="../media/image101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2" Type="http://schemas.openxmlformats.org/officeDocument/2006/relationships/image" Target="../media/image99.wmf"/><Relationship Id="rId1" Type="http://schemas.openxmlformats.org/officeDocument/2006/relationships/image" Target="../media/image103.wmf"/><Relationship Id="rId4" Type="http://schemas.openxmlformats.org/officeDocument/2006/relationships/image" Target="../media/image102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wmf"/><Relationship Id="rId2" Type="http://schemas.openxmlformats.org/officeDocument/2006/relationships/image" Target="../media/image99.wmf"/><Relationship Id="rId1" Type="http://schemas.openxmlformats.org/officeDocument/2006/relationships/image" Target="../media/image105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wmf"/><Relationship Id="rId7" Type="http://schemas.openxmlformats.org/officeDocument/2006/relationships/image" Target="../media/image99.wmf"/><Relationship Id="rId2" Type="http://schemas.openxmlformats.org/officeDocument/2006/relationships/image" Target="../media/image107.wmf"/><Relationship Id="rId1" Type="http://schemas.openxmlformats.org/officeDocument/2006/relationships/image" Target="../media/image102.wmf"/><Relationship Id="rId6" Type="http://schemas.openxmlformats.org/officeDocument/2006/relationships/image" Target="../media/image111.wmf"/><Relationship Id="rId5" Type="http://schemas.openxmlformats.org/officeDocument/2006/relationships/image" Target="../media/image110.wmf"/><Relationship Id="rId4" Type="http://schemas.openxmlformats.org/officeDocument/2006/relationships/image" Target="../media/image10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99.wmf"/><Relationship Id="rId1" Type="http://schemas.openxmlformats.org/officeDocument/2006/relationships/image" Target="../media/image112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wmf"/><Relationship Id="rId7" Type="http://schemas.openxmlformats.org/officeDocument/2006/relationships/image" Target="../media/image118.wmf"/><Relationship Id="rId2" Type="http://schemas.openxmlformats.org/officeDocument/2006/relationships/image" Target="../media/image114.wmf"/><Relationship Id="rId1" Type="http://schemas.openxmlformats.org/officeDocument/2006/relationships/image" Target="../media/image113.wmf"/><Relationship Id="rId6" Type="http://schemas.openxmlformats.org/officeDocument/2006/relationships/image" Target="../media/image117.wmf"/><Relationship Id="rId5" Type="http://schemas.openxmlformats.org/officeDocument/2006/relationships/image" Target="../media/image66.wmf"/><Relationship Id="rId4" Type="http://schemas.openxmlformats.org/officeDocument/2006/relationships/image" Target="../media/image116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wmf"/><Relationship Id="rId2" Type="http://schemas.openxmlformats.org/officeDocument/2006/relationships/image" Target="../media/image120.wmf"/><Relationship Id="rId1" Type="http://schemas.openxmlformats.org/officeDocument/2006/relationships/image" Target="../media/image119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4.wmf"/><Relationship Id="rId2" Type="http://schemas.openxmlformats.org/officeDocument/2006/relationships/image" Target="../media/image123.wmf"/><Relationship Id="rId1" Type="http://schemas.openxmlformats.org/officeDocument/2006/relationships/image" Target="../media/image122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wmf"/><Relationship Id="rId2" Type="http://schemas.openxmlformats.org/officeDocument/2006/relationships/image" Target="../media/image126.wmf"/><Relationship Id="rId1" Type="http://schemas.openxmlformats.org/officeDocument/2006/relationships/image" Target="../media/image125.wmf"/><Relationship Id="rId5" Type="http://schemas.openxmlformats.org/officeDocument/2006/relationships/image" Target="../media/image129.wmf"/><Relationship Id="rId4" Type="http://schemas.openxmlformats.org/officeDocument/2006/relationships/image" Target="../media/image128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wmf"/><Relationship Id="rId2" Type="http://schemas.openxmlformats.org/officeDocument/2006/relationships/image" Target="../media/image131.wmf"/><Relationship Id="rId1" Type="http://schemas.openxmlformats.org/officeDocument/2006/relationships/image" Target="../media/image130.wmf"/></Relationships>
</file>

<file path=ppt/drawings/_rels/vmlDrawing3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wmf"/><Relationship Id="rId3" Type="http://schemas.openxmlformats.org/officeDocument/2006/relationships/image" Target="../media/image135.wmf"/><Relationship Id="rId7" Type="http://schemas.openxmlformats.org/officeDocument/2006/relationships/image" Target="../media/image118.wmf"/><Relationship Id="rId2" Type="http://schemas.openxmlformats.org/officeDocument/2006/relationships/image" Target="../media/image134.wmf"/><Relationship Id="rId1" Type="http://schemas.openxmlformats.org/officeDocument/2006/relationships/image" Target="../media/image133.wmf"/><Relationship Id="rId6" Type="http://schemas.openxmlformats.org/officeDocument/2006/relationships/image" Target="../media/image117.wmf"/><Relationship Id="rId5" Type="http://schemas.openxmlformats.org/officeDocument/2006/relationships/image" Target="../media/image66.wmf"/><Relationship Id="rId4" Type="http://schemas.openxmlformats.org/officeDocument/2006/relationships/image" Target="../media/image114.wmf"/></Relationships>
</file>

<file path=ppt/drawings/_rels/vmlDrawing3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wmf"/><Relationship Id="rId3" Type="http://schemas.openxmlformats.org/officeDocument/2006/relationships/image" Target="../media/image114.wmf"/><Relationship Id="rId7" Type="http://schemas.openxmlformats.org/officeDocument/2006/relationships/image" Target="../media/image118.wmf"/><Relationship Id="rId2" Type="http://schemas.openxmlformats.org/officeDocument/2006/relationships/image" Target="../media/image137.wmf"/><Relationship Id="rId1" Type="http://schemas.openxmlformats.org/officeDocument/2006/relationships/image" Target="../media/image136.wmf"/><Relationship Id="rId6" Type="http://schemas.openxmlformats.org/officeDocument/2006/relationships/image" Target="../media/image117.wmf"/><Relationship Id="rId5" Type="http://schemas.openxmlformats.org/officeDocument/2006/relationships/image" Target="../media/image66.wmf"/><Relationship Id="rId4" Type="http://schemas.openxmlformats.org/officeDocument/2006/relationships/image" Target="../media/image138.wmf"/><Relationship Id="rId9" Type="http://schemas.openxmlformats.org/officeDocument/2006/relationships/image" Target="../media/image139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2.wmf"/><Relationship Id="rId2" Type="http://schemas.openxmlformats.org/officeDocument/2006/relationships/image" Target="../media/image141.wmf"/><Relationship Id="rId1" Type="http://schemas.openxmlformats.org/officeDocument/2006/relationships/image" Target="../media/image140.wmf"/><Relationship Id="rId6" Type="http://schemas.openxmlformats.org/officeDocument/2006/relationships/image" Target="../media/image145.wmf"/><Relationship Id="rId5" Type="http://schemas.openxmlformats.org/officeDocument/2006/relationships/image" Target="../media/image144.wmf"/><Relationship Id="rId4" Type="http://schemas.openxmlformats.org/officeDocument/2006/relationships/image" Target="../media/image143.wmf"/></Relationships>
</file>

<file path=ppt/drawings/_rels/vmlDrawing3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2.wmf"/><Relationship Id="rId3" Type="http://schemas.openxmlformats.org/officeDocument/2006/relationships/image" Target="../media/image148.wmf"/><Relationship Id="rId7" Type="http://schemas.openxmlformats.org/officeDocument/2006/relationships/image" Target="../media/image151.wmf"/><Relationship Id="rId2" Type="http://schemas.openxmlformats.org/officeDocument/2006/relationships/image" Target="../media/image147.wmf"/><Relationship Id="rId1" Type="http://schemas.openxmlformats.org/officeDocument/2006/relationships/image" Target="../media/image146.wmf"/><Relationship Id="rId6" Type="http://schemas.openxmlformats.org/officeDocument/2006/relationships/image" Target="../media/image66.wmf"/><Relationship Id="rId5" Type="http://schemas.openxmlformats.org/officeDocument/2006/relationships/image" Target="../media/image150.wmf"/><Relationship Id="rId10" Type="http://schemas.openxmlformats.org/officeDocument/2006/relationships/image" Target="../media/image154.wmf"/><Relationship Id="rId4" Type="http://schemas.openxmlformats.org/officeDocument/2006/relationships/image" Target="../media/image149.wmf"/><Relationship Id="rId9" Type="http://schemas.openxmlformats.org/officeDocument/2006/relationships/image" Target="../media/image15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4.wmf"/><Relationship Id="rId7" Type="http://schemas.openxmlformats.org/officeDocument/2006/relationships/image" Target="../media/image2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4.wmf"/><Relationship Id="rId1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7" Type="http://schemas.openxmlformats.org/officeDocument/2006/relationships/image" Target="../media/image28.wmf"/><Relationship Id="rId2" Type="http://schemas.openxmlformats.org/officeDocument/2006/relationships/image" Target="../media/image31.wmf"/><Relationship Id="rId1" Type="http://schemas.openxmlformats.org/officeDocument/2006/relationships/image" Target="../media/image24.wmf"/><Relationship Id="rId6" Type="http://schemas.openxmlformats.org/officeDocument/2006/relationships/image" Target="../media/image2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32510808-3069-4F83-8758-5A36B50EC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231E7001-EC48-4A11-A5E1-8895FBB3C5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59E566-A9BB-437A-A211-B9C704898286}" type="slidenum">
              <a:rPr lang="en-US"/>
              <a:pPr/>
              <a:t>1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5C9960-2B8B-494B-839F-2837854A4376}" type="slidenum">
              <a:rPr lang="en-US"/>
              <a:pPr/>
              <a:t>10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63552D-3D68-4EC8-94C9-20CC85CEB1C5}" type="slidenum">
              <a:rPr lang="en-US"/>
              <a:pPr/>
              <a:t>11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86E9B6-56A7-4893-81DC-F86F0C7093D2}" type="slidenum">
              <a:rPr lang="en-US"/>
              <a:pPr/>
              <a:t>12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F38B88-8904-4036-9C4D-4BD0774E909F}" type="slidenum">
              <a:rPr lang="en-US"/>
              <a:pPr/>
              <a:t>13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D597E5-8A42-4C43-8B41-7602B07A8385}" type="slidenum">
              <a:rPr lang="en-US"/>
              <a:pPr/>
              <a:t>14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710BC9-EDAE-4EE1-A087-33BBA7B3F1BB}" type="slidenum">
              <a:rPr lang="en-US"/>
              <a:pPr/>
              <a:t>15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1BF6B8-DB15-49C0-B0F6-879E72DA8B53}" type="slidenum">
              <a:rPr lang="en-US"/>
              <a:pPr/>
              <a:t>16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DD9A52-5590-4E6F-A763-8864A4B93C03}" type="slidenum">
              <a:rPr lang="en-US"/>
              <a:pPr/>
              <a:t>17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392DD8-3489-415D-9C4E-87AA5123E235}" type="slidenum">
              <a:rPr lang="en-US"/>
              <a:pPr/>
              <a:t>18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4809F2-D923-4D23-99F6-323C612E8768}" type="slidenum">
              <a:rPr lang="en-US"/>
              <a:pPr/>
              <a:t>19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0895A3-064E-4B06-832D-FDBAEDCA8DC9}" type="slidenum">
              <a:rPr lang="en-US"/>
              <a:pPr/>
              <a:t>2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C7A166-42D8-46CC-9B35-BB918614A4A8}" type="slidenum">
              <a:rPr lang="en-US"/>
              <a:pPr/>
              <a:t>20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5E7450-8A77-48F2-B231-17E86A64C146}" type="slidenum">
              <a:rPr lang="en-US"/>
              <a:pPr/>
              <a:t>21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A9F4E7-A261-40DC-87FF-EA24F80B00E1}" type="slidenum">
              <a:rPr lang="en-US"/>
              <a:pPr/>
              <a:t>22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618441-0102-4692-904A-ACF0A2FEDF86}" type="slidenum">
              <a:rPr lang="en-US"/>
              <a:pPr/>
              <a:t>23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DAB32D-4E1F-40AC-895C-E6D2BB9134B7}" type="slidenum">
              <a:rPr lang="en-US"/>
              <a:pPr/>
              <a:t>24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B8235D-DF84-47C1-8321-686A07C2054B}" type="slidenum">
              <a:rPr lang="en-US"/>
              <a:pPr/>
              <a:t>25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03FBD2-B680-4025-84B2-B04AC86C6163}" type="slidenum">
              <a:rPr lang="en-US"/>
              <a:pPr/>
              <a:t>26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03FBD2-B680-4025-84B2-B04AC86C6163}" type="slidenum">
              <a:rPr lang="en-US"/>
              <a:pPr/>
              <a:t>27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03FBD2-B680-4025-84B2-B04AC86C6163}" type="slidenum">
              <a:rPr lang="en-US"/>
              <a:pPr/>
              <a:t>28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03FBD2-B680-4025-84B2-B04AC86C6163}" type="slidenum">
              <a:rPr lang="en-US"/>
              <a:pPr/>
              <a:t>29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125115-B847-4A72-A504-624C6E72CAEC}" type="slidenum">
              <a:rPr lang="en-US"/>
              <a:pPr/>
              <a:t>3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03FBD2-B680-4025-84B2-B04AC86C6163}" type="slidenum">
              <a:rPr lang="en-US"/>
              <a:pPr/>
              <a:t>30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03FBD2-B680-4025-84B2-B04AC86C6163}" type="slidenum">
              <a:rPr lang="en-US"/>
              <a:pPr/>
              <a:t>31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03FBD2-B680-4025-84B2-B04AC86C6163}" type="slidenum">
              <a:rPr lang="en-US"/>
              <a:pPr/>
              <a:t>32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03FBD2-B680-4025-84B2-B04AC86C6163}" type="slidenum">
              <a:rPr lang="en-US"/>
              <a:pPr/>
              <a:t>33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03FBD2-B680-4025-84B2-B04AC86C6163}" type="slidenum">
              <a:rPr lang="en-US"/>
              <a:pPr/>
              <a:t>34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03FBD2-B680-4025-84B2-B04AC86C6163}" type="slidenum">
              <a:rPr lang="en-US"/>
              <a:pPr/>
              <a:t>35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03FBD2-B680-4025-84B2-B04AC86C6163}" type="slidenum">
              <a:rPr lang="en-US"/>
              <a:pPr/>
              <a:t>36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03FBD2-B680-4025-84B2-B04AC86C6163}" type="slidenum">
              <a:rPr lang="en-US"/>
              <a:pPr/>
              <a:t>37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03FBD2-B680-4025-84B2-B04AC86C6163}" type="slidenum">
              <a:rPr lang="en-US"/>
              <a:pPr/>
              <a:t>38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03FBD2-B680-4025-84B2-B04AC86C6163}" type="slidenum">
              <a:rPr lang="en-US"/>
              <a:pPr/>
              <a:t>39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C39DEC-3BA9-4BEB-AEF2-04FFF73476B5}" type="slidenum">
              <a:rPr lang="en-US"/>
              <a:pPr/>
              <a:t>4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03FBD2-B680-4025-84B2-B04AC86C6163}" type="slidenum">
              <a:rPr lang="en-US"/>
              <a:pPr/>
              <a:t>40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8F47FE-C6D1-424D-83AF-B4F3D32401D0}" type="slidenum">
              <a:rPr lang="en-US"/>
              <a:pPr/>
              <a:t>5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ECF31D-19A4-4C2C-B1D9-86297918A0CB}" type="slidenum">
              <a:rPr lang="en-US"/>
              <a:pPr/>
              <a:t>6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367F8-0906-4AF4-98B4-97A3454B5AB1}" type="slidenum">
              <a:rPr lang="en-US"/>
              <a:pPr/>
              <a:t>7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D3E65C-9026-4E1D-8616-8D87B008F507}" type="slidenum">
              <a:rPr lang="en-US"/>
              <a:pPr/>
              <a:t>8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82063B-176A-4E90-BFD7-0F8FFFFFB1E7}" type="slidenum">
              <a:rPr lang="en-US"/>
              <a:pPr/>
              <a:t>9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46.bin"/><Relationship Id="rId9" Type="http://schemas.openxmlformats.org/officeDocument/2006/relationships/oleObject" Target="../embeddings/oleObject5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oleObject" Target="../embeddings/oleObject62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56.bin"/><Relationship Id="rId12" Type="http://schemas.openxmlformats.org/officeDocument/2006/relationships/oleObject" Target="../embeddings/oleObject6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5.bin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4.bin"/><Relationship Id="rId10" Type="http://schemas.openxmlformats.org/officeDocument/2006/relationships/oleObject" Target="../embeddings/oleObject59.bin"/><Relationship Id="rId4" Type="http://schemas.openxmlformats.org/officeDocument/2006/relationships/oleObject" Target="../embeddings/oleObject53.bin"/><Relationship Id="rId9" Type="http://schemas.openxmlformats.org/officeDocument/2006/relationships/oleObject" Target="../embeddings/oleObject5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5.bin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4.bin"/><Relationship Id="rId10" Type="http://schemas.openxmlformats.org/officeDocument/2006/relationships/oleObject" Target="../embeddings/oleObject69.bin"/><Relationship Id="rId4" Type="http://schemas.openxmlformats.org/officeDocument/2006/relationships/oleObject" Target="../embeddings/oleObject63.bin"/><Relationship Id="rId9" Type="http://schemas.openxmlformats.org/officeDocument/2006/relationships/oleObject" Target="../embeddings/oleObject6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73.bin"/><Relationship Id="rId5" Type="http://schemas.openxmlformats.org/officeDocument/2006/relationships/oleObject" Target="../embeddings/oleObject72.bin"/><Relationship Id="rId10" Type="http://schemas.openxmlformats.org/officeDocument/2006/relationships/oleObject" Target="../embeddings/oleObject77.bin"/><Relationship Id="rId4" Type="http://schemas.openxmlformats.org/officeDocument/2006/relationships/oleObject" Target="../embeddings/oleObject71.bin"/><Relationship Id="rId9" Type="http://schemas.openxmlformats.org/officeDocument/2006/relationships/oleObject" Target="../embeddings/oleObject7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8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80.bin"/><Relationship Id="rId5" Type="http://schemas.openxmlformats.org/officeDocument/2006/relationships/oleObject" Target="../embeddings/oleObject79.bin"/><Relationship Id="rId10" Type="http://schemas.openxmlformats.org/officeDocument/2006/relationships/oleObject" Target="../embeddings/oleObject84.bin"/><Relationship Id="rId4" Type="http://schemas.openxmlformats.org/officeDocument/2006/relationships/oleObject" Target="../embeddings/oleObject78.bin"/><Relationship Id="rId9" Type="http://schemas.openxmlformats.org/officeDocument/2006/relationships/oleObject" Target="../embeddings/oleObject8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8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87.bin"/><Relationship Id="rId11" Type="http://schemas.openxmlformats.org/officeDocument/2006/relationships/oleObject" Target="../embeddings/oleObject92.bin"/><Relationship Id="rId5" Type="http://schemas.openxmlformats.org/officeDocument/2006/relationships/oleObject" Target="../embeddings/oleObject86.bin"/><Relationship Id="rId10" Type="http://schemas.openxmlformats.org/officeDocument/2006/relationships/oleObject" Target="../embeddings/oleObject91.bin"/><Relationship Id="rId4" Type="http://schemas.openxmlformats.org/officeDocument/2006/relationships/oleObject" Target="../embeddings/oleObject85.bin"/><Relationship Id="rId9" Type="http://schemas.openxmlformats.org/officeDocument/2006/relationships/oleObject" Target="../embeddings/oleObject9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9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95.bin"/><Relationship Id="rId5" Type="http://schemas.openxmlformats.org/officeDocument/2006/relationships/oleObject" Target="../embeddings/oleObject94.bin"/><Relationship Id="rId4" Type="http://schemas.openxmlformats.org/officeDocument/2006/relationships/oleObject" Target="../embeddings/oleObject93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1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10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99.bin"/><Relationship Id="rId5" Type="http://schemas.openxmlformats.org/officeDocument/2006/relationships/oleObject" Target="../embeddings/oleObject98.bin"/><Relationship Id="rId4" Type="http://schemas.openxmlformats.org/officeDocument/2006/relationships/oleObject" Target="../embeddings/oleObject97.bin"/><Relationship Id="rId9" Type="http://schemas.openxmlformats.org/officeDocument/2006/relationships/oleObject" Target="../embeddings/oleObject102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7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10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05.bin"/><Relationship Id="rId11" Type="http://schemas.openxmlformats.org/officeDocument/2006/relationships/oleObject" Target="../embeddings/oleObject110.bin"/><Relationship Id="rId5" Type="http://schemas.openxmlformats.org/officeDocument/2006/relationships/oleObject" Target="../embeddings/oleObject104.bin"/><Relationship Id="rId10" Type="http://schemas.openxmlformats.org/officeDocument/2006/relationships/oleObject" Target="../embeddings/oleObject109.bin"/><Relationship Id="rId4" Type="http://schemas.openxmlformats.org/officeDocument/2006/relationships/oleObject" Target="../embeddings/oleObject103.bin"/><Relationship Id="rId9" Type="http://schemas.openxmlformats.org/officeDocument/2006/relationships/oleObject" Target="../embeddings/oleObject10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5.bin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1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13.bin"/><Relationship Id="rId5" Type="http://schemas.openxmlformats.org/officeDocument/2006/relationships/oleObject" Target="../embeddings/oleObject112.bin"/><Relationship Id="rId4" Type="http://schemas.openxmlformats.org/officeDocument/2006/relationships/oleObject" Target="../embeddings/oleObject111.bin"/><Relationship Id="rId9" Type="http://schemas.openxmlformats.org/officeDocument/2006/relationships/oleObject" Target="../embeddings/oleObject116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1.bin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1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19.bin"/><Relationship Id="rId5" Type="http://schemas.openxmlformats.org/officeDocument/2006/relationships/oleObject" Target="../embeddings/oleObject118.bin"/><Relationship Id="rId10" Type="http://schemas.openxmlformats.org/officeDocument/2006/relationships/oleObject" Target="../embeddings/oleObject123.bin"/><Relationship Id="rId4" Type="http://schemas.openxmlformats.org/officeDocument/2006/relationships/oleObject" Target="../embeddings/oleObject117.bin"/><Relationship Id="rId9" Type="http://schemas.openxmlformats.org/officeDocument/2006/relationships/oleObject" Target="../embeddings/oleObject122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8.bin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1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26.bin"/><Relationship Id="rId5" Type="http://schemas.openxmlformats.org/officeDocument/2006/relationships/oleObject" Target="../embeddings/oleObject125.bin"/><Relationship Id="rId4" Type="http://schemas.openxmlformats.org/officeDocument/2006/relationships/oleObject" Target="../embeddings/oleObject124.bin"/><Relationship Id="rId9" Type="http://schemas.openxmlformats.org/officeDocument/2006/relationships/oleObject" Target="../embeddings/oleObject129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4.bin"/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1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32.bin"/><Relationship Id="rId11" Type="http://schemas.openxmlformats.org/officeDocument/2006/relationships/oleObject" Target="../embeddings/oleObject137.bin"/><Relationship Id="rId5" Type="http://schemas.openxmlformats.org/officeDocument/2006/relationships/oleObject" Target="../embeddings/oleObject131.bin"/><Relationship Id="rId10" Type="http://schemas.openxmlformats.org/officeDocument/2006/relationships/oleObject" Target="../embeddings/oleObject136.bin"/><Relationship Id="rId4" Type="http://schemas.openxmlformats.org/officeDocument/2006/relationships/oleObject" Target="../embeddings/oleObject130.bin"/><Relationship Id="rId9" Type="http://schemas.openxmlformats.org/officeDocument/2006/relationships/oleObject" Target="../embeddings/oleObject13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1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40.bin"/><Relationship Id="rId5" Type="http://schemas.openxmlformats.org/officeDocument/2006/relationships/oleObject" Target="../embeddings/oleObject139.bin"/><Relationship Id="rId4" Type="http://schemas.openxmlformats.org/officeDocument/2006/relationships/oleObject" Target="../embeddings/oleObject138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6.bin"/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1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44.bin"/><Relationship Id="rId5" Type="http://schemas.openxmlformats.org/officeDocument/2006/relationships/oleObject" Target="../embeddings/oleObject143.bin"/><Relationship Id="rId4" Type="http://schemas.openxmlformats.org/officeDocument/2006/relationships/oleObject" Target="../embeddings/oleObject142.bin"/><Relationship Id="rId9" Type="http://schemas.openxmlformats.org/officeDocument/2006/relationships/oleObject" Target="../embeddings/oleObject147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2.bin"/><Relationship Id="rId3" Type="http://schemas.openxmlformats.org/officeDocument/2006/relationships/notesSlide" Target="../notesSlides/notesSlide26.xml"/><Relationship Id="rId7" Type="http://schemas.openxmlformats.org/officeDocument/2006/relationships/oleObject" Target="../embeddings/oleObject1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50.bin"/><Relationship Id="rId11" Type="http://schemas.openxmlformats.org/officeDocument/2006/relationships/oleObject" Target="../embeddings/oleObject155.bin"/><Relationship Id="rId5" Type="http://schemas.openxmlformats.org/officeDocument/2006/relationships/oleObject" Target="../embeddings/oleObject149.bin"/><Relationship Id="rId10" Type="http://schemas.openxmlformats.org/officeDocument/2006/relationships/oleObject" Target="../embeddings/oleObject154.bin"/><Relationship Id="rId4" Type="http://schemas.openxmlformats.org/officeDocument/2006/relationships/oleObject" Target="../embeddings/oleObject148.bin"/><Relationship Id="rId9" Type="http://schemas.openxmlformats.org/officeDocument/2006/relationships/oleObject" Target="../embeddings/oleObject153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0.bin"/><Relationship Id="rId3" Type="http://schemas.openxmlformats.org/officeDocument/2006/relationships/notesSlide" Target="../notesSlides/notesSlide27.xml"/><Relationship Id="rId7" Type="http://schemas.openxmlformats.org/officeDocument/2006/relationships/oleObject" Target="../embeddings/oleObject1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58.bin"/><Relationship Id="rId5" Type="http://schemas.openxmlformats.org/officeDocument/2006/relationships/oleObject" Target="../embeddings/oleObject157.bin"/><Relationship Id="rId4" Type="http://schemas.openxmlformats.org/officeDocument/2006/relationships/oleObject" Target="../embeddings/oleObject156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7" Type="http://schemas.openxmlformats.org/officeDocument/2006/relationships/oleObject" Target="../embeddings/oleObject16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63.bin"/><Relationship Id="rId5" Type="http://schemas.openxmlformats.org/officeDocument/2006/relationships/oleObject" Target="../embeddings/oleObject162.bin"/><Relationship Id="rId4" Type="http://schemas.openxmlformats.org/officeDocument/2006/relationships/oleObject" Target="../embeddings/oleObject161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67.bin"/><Relationship Id="rId5" Type="http://schemas.openxmlformats.org/officeDocument/2006/relationships/oleObject" Target="../embeddings/oleObject166.bin"/><Relationship Id="rId4" Type="http://schemas.openxmlformats.org/officeDocument/2006/relationships/oleObject" Target="../embeddings/oleObject16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2.bin"/><Relationship Id="rId3" Type="http://schemas.openxmlformats.org/officeDocument/2006/relationships/notesSlide" Target="../notesSlides/notesSlide30.xml"/><Relationship Id="rId7" Type="http://schemas.openxmlformats.org/officeDocument/2006/relationships/oleObject" Target="../embeddings/oleObject17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70.bin"/><Relationship Id="rId5" Type="http://schemas.openxmlformats.org/officeDocument/2006/relationships/oleObject" Target="../embeddings/oleObject169.bin"/><Relationship Id="rId10" Type="http://schemas.openxmlformats.org/officeDocument/2006/relationships/oleObject" Target="../embeddings/oleObject174.bin"/><Relationship Id="rId4" Type="http://schemas.openxmlformats.org/officeDocument/2006/relationships/oleObject" Target="../embeddings/oleObject168.bin"/><Relationship Id="rId9" Type="http://schemas.openxmlformats.org/officeDocument/2006/relationships/oleObject" Target="../embeddings/oleObject173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5" Type="http://schemas.openxmlformats.org/officeDocument/2006/relationships/oleObject" Target="../embeddings/oleObject176.bin"/><Relationship Id="rId4" Type="http://schemas.openxmlformats.org/officeDocument/2006/relationships/oleObject" Target="../embeddings/oleObject175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1.bin"/><Relationship Id="rId13" Type="http://schemas.openxmlformats.org/officeDocument/2006/relationships/oleObject" Target="../embeddings/oleObject186.bin"/><Relationship Id="rId3" Type="http://schemas.openxmlformats.org/officeDocument/2006/relationships/notesSlide" Target="../notesSlides/notesSlide32.xml"/><Relationship Id="rId7" Type="http://schemas.openxmlformats.org/officeDocument/2006/relationships/oleObject" Target="../embeddings/oleObject180.bin"/><Relationship Id="rId12" Type="http://schemas.openxmlformats.org/officeDocument/2006/relationships/oleObject" Target="../embeddings/oleObject18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79.bin"/><Relationship Id="rId11" Type="http://schemas.openxmlformats.org/officeDocument/2006/relationships/oleObject" Target="../embeddings/oleObject184.bin"/><Relationship Id="rId5" Type="http://schemas.openxmlformats.org/officeDocument/2006/relationships/oleObject" Target="../embeddings/oleObject178.bin"/><Relationship Id="rId10" Type="http://schemas.openxmlformats.org/officeDocument/2006/relationships/oleObject" Target="../embeddings/oleObject183.bin"/><Relationship Id="rId4" Type="http://schemas.openxmlformats.org/officeDocument/2006/relationships/oleObject" Target="../embeddings/oleObject177.bin"/><Relationship Id="rId9" Type="http://schemas.openxmlformats.org/officeDocument/2006/relationships/oleObject" Target="../embeddings/oleObject182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89.bin"/><Relationship Id="rId5" Type="http://schemas.openxmlformats.org/officeDocument/2006/relationships/oleObject" Target="../embeddings/oleObject188.bin"/><Relationship Id="rId4" Type="http://schemas.openxmlformats.org/officeDocument/2006/relationships/oleObject" Target="../embeddings/oleObject187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92.bin"/><Relationship Id="rId5" Type="http://schemas.openxmlformats.org/officeDocument/2006/relationships/oleObject" Target="../embeddings/oleObject191.bin"/><Relationship Id="rId4" Type="http://schemas.openxmlformats.org/officeDocument/2006/relationships/oleObject" Target="../embeddings/oleObject190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7.bin"/><Relationship Id="rId3" Type="http://schemas.openxmlformats.org/officeDocument/2006/relationships/notesSlide" Target="../notesSlides/notesSlide35.xml"/><Relationship Id="rId7" Type="http://schemas.openxmlformats.org/officeDocument/2006/relationships/oleObject" Target="../embeddings/oleObject19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195.bin"/><Relationship Id="rId5" Type="http://schemas.openxmlformats.org/officeDocument/2006/relationships/oleObject" Target="../embeddings/oleObject194.bin"/><Relationship Id="rId4" Type="http://schemas.openxmlformats.org/officeDocument/2006/relationships/oleObject" Target="../embeddings/oleObject193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200.bin"/><Relationship Id="rId5" Type="http://schemas.openxmlformats.org/officeDocument/2006/relationships/oleObject" Target="../embeddings/oleObject199.bin"/><Relationship Id="rId4" Type="http://schemas.openxmlformats.org/officeDocument/2006/relationships/oleObject" Target="../embeddings/oleObject198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5.bin"/><Relationship Id="rId13" Type="http://schemas.openxmlformats.org/officeDocument/2006/relationships/oleObject" Target="../embeddings/oleObject210.bin"/><Relationship Id="rId3" Type="http://schemas.openxmlformats.org/officeDocument/2006/relationships/notesSlide" Target="../notesSlides/notesSlide37.xml"/><Relationship Id="rId7" Type="http://schemas.openxmlformats.org/officeDocument/2006/relationships/oleObject" Target="../embeddings/oleObject204.bin"/><Relationship Id="rId12" Type="http://schemas.openxmlformats.org/officeDocument/2006/relationships/oleObject" Target="../embeddings/oleObject20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203.bin"/><Relationship Id="rId11" Type="http://schemas.openxmlformats.org/officeDocument/2006/relationships/oleObject" Target="../embeddings/oleObject208.bin"/><Relationship Id="rId5" Type="http://schemas.openxmlformats.org/officeDocument/2006/relationships/oleObject" Target="../embeddings/oleObject202.bin"/><Relationship Id="rId10" Type="http://schemas.openxmlformats.org/officeDocument/2006/relationships/oleObject" Target="../embeddings/oleObject207.bin"/><Relationship Id="rId4" Type="http://schemas.openxmlformats.org/officeDocument/2006/relationships/oleObject" Target="../embeddings/oleObject201.bin"/><Relationship Id="rId9" Type="http://schemas.openxmlformats.org/officeDocument/2006/relationships/oleObject" Target="../embeddings/oleObject206.bin"/><Relationship Id="rId14" Type="http://schemas.openxmlformats.org/officeDocument/2006/relationships/oleObject" Target="../embeddings/oleObject211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6.bin"/><Relationship Id="rId13" Type="http://schemas.openxmlformats.org/officeDocument/2006/relationships/oleObject" Target="../embeddings/oleObject221.bin"/><Relationship Id="rId3" Type="http://schemas.openxmlformats.org/officeDocument/2006/relationships/notesSlide" Target="../notesSlides/notesSlide38.xml"/><Relationship Id="rId7" Type="http://schemas.openxmlformats.org/officeDocument/2006/relationships/oleObject" Target="../embeddings/oleObject215.bin"/><Relationship Id="rId12" Type="http://schemas.openxmlformats.org/officeDocument/2006/relationships/oleObject" Target="../embeddings/oleObject2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214.bin"/><Relationship Id="rId11" Type="http://schemas.openxmlformats.org/officeDocument/2006/relationships/oleObject" Target="../embeddings/oleObject219.bin"/><Relationship Id="rId5" Type="http://schemas.openxmlformats.org/officeDocument/2006/relationships/oleObject" Target="../embeddings/oleObject213.bin"/><Relationship Id="rId15" Type="http://schemas.openxmlformats.org/officeDocument/2006/relationships/oleObject" Target="../embeddings/oleObject223.bin"/><Relationship Id="rId10" Type="http://schemas.openxmlformats.org/officeDocument/2006/relationships/oleObject" Target="../embeddings/oleObject218.bin"/><Relationship Id="rId4" Type="http://schemas.openxmlformats.org/officeDocument/2006/relationships/oleObject" Target="../embeddings/oleObject212.bin"/><Relationship Id="rId9" Type="http://schemas.openxmlformats.org/officeDocument/2006/relationships/oleObject" Target="../embeddings/oleObject217.bin"/><Relationship Id="rId14" Type="http://schemas.openxmlformats.org/officeDocument/2006/relationships/oleObject" Target="../embeddings/oleObject222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8.bin"/><Relationship Id="rId3" Type="http://schemas.openxmlformats.org/officeDocument/2006/relationships/notesSlide" Target="../notesSlides/notesSlide39.xml"/><Relationship Id="rId7" Type="http://schemas.openxmlformats.org/officeDocument/2006/relationships/oleObject" Target="../embeddings/oleObject2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226.bin"/><Relationship Id="rId5" Type="http://schemas.openxmlformats.org/officeDocument/2006/relationships/oleObject" Target="../embeddings/oleObject225.bin"/><Relationship Id="rId4" Type="http://schemas.openxmlformats.org/officeDocument/2006/relationships/oleObject" Target="../embeddings/oleObject224.bin"/><Relationship Id="rId9" Type="http://schemas.openxmlformats.org/officeDocument/2006/relationships/oleObject" Target="../embeddings/oleObject22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4.bin"/><Relationship Id="rId13" Type="http://schemas.openxmlformats.org/officeDocument/2006/relationships/oleObject" Target="../embeddings/oleObject239.bin"/><Relationship Id="rId3" Type="http://schemas.openxmlformats.org/officeDocument/2006/relationships/notesSlide" Target="../notesSlides/notesSlide40.xml"/><Relationship Id="rId7" Type="http://schemas.openxmlformats.org/officeDocument/2006/relationships/oleObject" Target="../embeddings/oleObject233.bin"/><Relationship Id="rId12" Type="http://schemas.openxmlformats.org/officeDocument/2006/relationships/oleObject" Target="../embeddings/oleObject2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9.vml"/><Relationship Id="rId6" Type="http://schemas.openxmlformats.org/officeDocument/2006/relationships/oleObject" Target="../embeddings/oleObject232.bin"/><Relationship Id="rId11" Type="http://schemas.openxmlformats.org/officeDocument/2006/relationships/oleObject" Target="../embeddings/oleObject237.bin"/><Relationship Id="rId5" Type="http://schemas.openxmlformats.org/officeDocument/2006/relationships/oleObject" Target="../embeddings/oleObject231.bin"/><Relationship Id="rId10" Type="http://schemas.openxmlformats.org/officeDocument/2006/relationships/oleObject" Target="../embeddings/oleObject236.bin"/><Relationship Id="rId4" Type="http://schemas.openxmlformats.org/officeDocument/2006/relationships/oleObject" Target="../embeddings/oleObject230.bin"/><Relationship Id="rId9" Type="http://schemas.openxmlformats.org/officeDocument/2006/relationships/oleObject" Target="../embeddings/oleObject235.bin"/><Relationship Id="rId14" Type="http://schemas.openxmlformats.org/officeDocument/2006/relationships/oleObject" Target="../embeddings/oleObject24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7.bin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5.bin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Relationship Id="rId9" Type="http://schemas.openxmlformats.org/officeDocument/2006/relationships/oleObject" Target="../embeddings/oleObject3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033713" y="2592388"/>
            <a:ext cx="32845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chemeClr val="bg2"/>
                </a:solidFill>
                <a:latin typeface="Arial" charset="0"/>
              </a:rPr>
              <a:t>Prof. David R. Jackson</a:t>
            </a:r>
          </a:p>
          <a:p>
            <a:pPr eaLnBrk="0" hangingPunct="0"/>
            <a:r>
              <a:rPr lang="en-US" sz="2400">
                <a:solidFill>
                  <a:schemeClr val="bg2"/>
                </a:solidFill>
                <a:latin typeface="Arial" charset="0"/>
              </a:rPr>
              <a:t>Dept. of ECE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819331" y="1827213"/>
            <a:ext cx="1484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>
                <a:solidFill>
                  <a:schemeClr val="bg2"/>
                </a:solidFill>
                <a:latin typeface="Arial" charset="0"/>
              </a:rPr>
              <a:t>Fall </a:t>
            </a:r>
            <a:r>
              <a:rPr lang="en-US" sz="2400" b="1" dirty="0" smtClean="0">
                <a:solidFill>
                  <a:schemeClr val="bg2"/>
                </a:solidFill>
                <a:latin typeface="Arial" charset="0"/>
              </a:rPr>
              <a:t>2016</a:t>
            </a:r>
            <a:endParaRPr lang="en-US" sz="32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5105400" y="4724400"/>
            <a:ext cx="294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000">
                <a:solidFill>
                  <a:schemeClr val="bg1"/>
                </a:solidFill>
                <a:latin typeface="Arial" charset="0"/>
              </a:rPr>
              <a:t>Notes 26</a:t>
            </a:r>
          </a:p>
        </p:txBody>
      </p:sp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1063625" y="360363"/>
            <a:ext cx="711835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ECE 6340 </a:t>
            </a:r>
          </a:p>
          <a:p>
            <a:pPr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Intermediate EM Waves</a:t>
            </a:r>
          </a:p>
        </p:txBody>
      </p:sp>
      <p:pic>
        <p:nvPicPr>
          <p:cNvPr id="9" name="Picture 8" descr="E:\My Documents\Classes\6340\Images\Maxwell cup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744" y="3662094"/>
            <a:ext cx="2651662" cy="2651662"/>
          </a:xfrm>
          <a:prstGeom prst="rect">
            <a:avLst/>
          </a:prstGeom>
          <a:noFill/>
        </p:spPr>
      </p:pic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2" name="Object 15"/>
          <p:cNvGraphicFramePr>
            <a:graphicFrameLocks noChangeAspect="1"/>
          </p:cNvGraphicFramePr>
          <p:nvPr/>
        </p:nvGraphicFramePr>
        <p:xfrm>
          <a:off x="2409825" y="4257675"/>
          <a:ext cx="3163888" cy="533400"/>
        </p:xfrm>
        <a:graphic>
          <a:graphicData uri="http://schemas.openxmlformats.org/presentationml/2006/ole">
            <p:oleObj spid="_x0000_s7172" name="Equation" r:id="rId4" imgW="1511280" imgH="253800" progId="Equation.DSMT4">
              <p:embed/>
            </p:oleObj>
          </a:graphicData>
        </a:graphic>
      </p:graphicFrame>
      <p:graphicFrame>
        <p:nvGraphicFramePr>
          <p:cNvPr id="7173" name="Object 16"/>
          <p:cNvGraphicFramePr>
            <a:graphicFrameLocks noChangeAspect="1"/>
          </p:cNvGraphicFramePr>
          <p:nvPr/>
        </p:nvGraphicFramePr>
        <p:xfrm>
          <a:off x="3241675" y="5295900"/>
          <a:ext cx="1712913" cy="512763"/>
        </p:xfrm>
        <a:graphic>
          <a:graphicData uri="http://schemas.openxmlformats.org/presentationml/2006/ole">
            <p:oleObj spid="_x0000_s7173" name="Equation" r:id="rId5" imgW="850680" imgH="253800" progId="Equation.DSMT4">
              <p:embed/>
            </p:oleObj>
          </a:graphicData>
        </a:graphic>
      </p:graphicFrame>
      <p:sp>
        <p:nvSpPr>
          <p:cNvPr id="7183" name="Text Box 18"/>
          <p:cNvSpPr txBox="1">
            <a:spLocks noChangeArrowheads="1"/>
          </p:cNvSpPr>
          <p:nvPr/>
        </p:nvSpPr>
        <p:spPr bwMode="auto">
          <a:xfrm>
            <a:off x="1671898" y="6178811"/>
            <a:ext cx="5956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This integral equation has to be solved numerically.</a:t>
            </a:r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312166" y="1037318"/>
            <a:ext cx="526778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Integral equation for the unknown current</a:t>
            </a:r>
          </a:p>
        </p:txBody>
      </p:sp>
      <p:sp>
        <p:nvSpPr>
          <p:cNvPr id="7185" name="Text Box 20"/>
          <p:cNvSpPr txBox="1">
            <a:spLocks noChangeArrowheads="1"/>
          </p:cNvSpPr>
          <p:nvPr/>
        </p:nvSpPr>
        <p:spPr bwMode="auto">
          <a:xfrm>
            <a:off x="2470623" y="5050524"/>
            <a:ext cx="452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so</a:t>
            </a:r>
          </a:p>
        </p:txBody>
      </p:sp>
      <p:sp>
        <p:nvSpPr>
          <p:cNvPr id="7187" name="Text Box 23"/>
          <p:cNvSpPr txBox="1">
            <a:spLocks noChangeArrowheads="1"/>
          </p:cNvSpPr>
          <p:nvPr/>
        </p:nvSpPr>
        <p:spPr bwMode="auto">
          <a:xfrm>
            <a:off x="5281684" y="5272001"/>
            <a:ext cx="353477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hlink"/>
                </a:solidFill>
                <a:latin typeface="Arial" charset="0"/>
              </a:rPr>
              <a:t>“Electric Field Integral </a:t>
            </a: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Equation” 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(EFIE</a:t>
            </a: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)</a:t>
            </a:r>
            <a:endParaRPr lang="en-US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42660" y="3293639"/>
            <a:ext cx="3037114" cy="83099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2"/>
                </a:solidFill>
                <a:latin typeface="+mj-lt"/>
              </a:rPr>
              <a:t>Note:</a:t>
            </a:r>
            <a:r>
              <a:rPr lang="en-US" sz="1600" dirty="0" smtClean="0">
                <a:solidFill>
                  <a:schemeClr val="bg2"/>
                </a:solidFill>
                <a:latin typeface="+mj-lt"/>
              </a:rPr>
              <a:t> </a:t>
            </a:r>
          </a:p>
          <a:p>
            <a:r>
              <a:rPr lang="en-US" sz="1600" dirty="0" smtClean="0">
                <a:solidFill>
                  <a:schemeClr val="bg2"/>
                </a:solidFill>
                <a:latin typeface="+mj-lt"/>
              </a:rPr>
              <a:t>The bracket notation means “field due to a source”.</a:t>
            </a:r>
            <a:endParaRPr lang="en-US" sz="16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187325" y="10025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Scattering by a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PEC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1588448" y="1771650"/>
            <a:ext cx="4580831" cy="2292704"/>
            <a:chOff x="1588448" y="1771650"/>
            <a:chExt cx="4580831" cy="2292704"/>
          </a:xfrm>
        </p:grpSpPr>
        <p:sp>
          <p:nvSpPr>
            <p:cNvPr id="7177" name="Text Box 5"/>
            <p:cNvSpPr txBox="1">
              <a:spLocks noChangeArrowheads="1"/>
            </p:cNvSpPr>
            <p:nvPr/>
          </p:nvSpPr>
          <p:spPr bwMode="auto">
            <a:xfrm>
              <a:off x="1726870" y="2413000"/>
              <a:ext cx="100680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2"/>
                  </a:solidFill>
                  <a:latin typeface="Arial" charset="0"/>
                </a:rPr>
                <a:t>S</a:t>
              </a:r>
              <a:r>
                <a:rPr lang="en-US" sz="2000" dirty="0" smtClean="0">
                  <a:solidFill>
                    <a:schemeClr val="bg2"/>
                  </a:solidFill>
                  <a:latin typeface="Arial" charset="0"/>
                </a:rPr>
                <a:t>ource</a:t>
              </a:r>
              <a:endParaRPr lang="en-US" sz="2000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7178" name="Line 6"/>
            <p:cNvSpPr>
              <a:spLocks noChangeShapeType="1"/>
            </p:cNvSpPr>
            <p:nvPr/>
          </p:nvSpPr>
          <p:spPr bwMode="auto">
            <a:xfrm flipV="1">
              <a:off x="2892425" y="2401888"/>
              <a:ext cx="0" cy="388937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7170" name="Object 7"/>
            <p:cNvGraphicFramePr>
              <a:graphicFrameLocks noChangeAspect="1"/>
            </p:cNvGraphicFramePr>
            <p:nvPr/>
          </p:nvGraphicFramePr>
          <p:xfrm>
            <a:off x="4040188" y="2890838"/>
            <a:ext cx="777875" cy="465137"/>
          </p:xfrm>
          <a:graphic>
            <a:graphicData uri="http://schemas.openxmlformats.org/presentationml/2006/ole">
              <p:oleObj spid="_x0000_s7170" name="Equation" r:id="rId6" imgW="380880" imgH="228600" progId="Equation.DSMT4">
                <p:embed/>
              </p:oleObj>
            </a:graphicData>
          </a:graphic>
        </p:graphicFrame>
        <p:sp>
          <p:nvSpPr>
            <p:cNvPr id="7179" name="Freeform 8"/>
            <p:cNvSpPr>
              <a:spLocks/>
            </p:cNvSpPr>
            <p:nvPr/>
          </p:nvSpPr>
          <p:spPr bwMode="auto">
            <a:xfrm>
              <a:off x="3695700" y="1952625"/>
              <a:ext cx="1368425" cy="1817688"/>
            </a:xfrm>
            <a:custGeom>
              <a:avLst/>
              <a:gdLst>
                <a:gd name="T0" fmla="*/ 68 w 1070"/>
                <a:gd name="T1" fmla="*/ 95 h 666"/>
                <a:gd name="T2" fmla="*/ 23 w 1070"/>
                <a:gd name="T3" fmla="*/ 189 h 666"/>
                <a:gd name="T4" fmla="*/ 3 w 1070"/>
                <a:gd name="T5" fmla="*/ 298 h 666"/>
                <a:gd name="T6" fmla="*/ 24 w 1070"/>
                <a:gd name="T7" fmla="*/ 440 h 666"/>
                <a:gd name="T8" fmla="*/ 144 w 1070"/>
                <a:gd name="T9" fmla="*/ 534 h 666"/>
                <a:gd name="T10" fmla="*/ 308 w 1070"/>
                <a:gd name="T11" fmla="*/ 596 h 666"/>
                <a:gd name="T12" fmla="*/ 486 w 1070"/>
                <a:gd name="T13" fmla="*/ 658 h 666"/>
                <a:gd name="T14" fmla="*/ 624 w 1070"/>
                <a:gd name="T15" fmla="*/ 644 h 666"/>
                <a:gd name="T16" fmla="*/ 761 w 1070"/>
                <a:gd name="T17" fmla="*/ 637 h 666"/>
                <a:gd name="T18" fmla="*/ 904 w 1070"/>
                <a:gd name="T19" fmla="*/ 574 h 666"/>
                <a:gd name="T20" fmla="*/ 1008 w 1070"/>
                <a:gd name="T21" fmla="*/ 469 h 666"/>
                <a:gd name="T22" fmla="*/ 1041 w 1070"/>
                <a:gd name="T23" fmla="*/ 351 h 666"/>
                <a:gd name="T24" fmla="*/ 1069 w 1070"/>
                <a:gd name="T25" fmla="*/ 267 h 666"/>
                <a:gd name="T26" fmla="*/ 1049 w 1070"/>
                <a:gd name="T27" fmla="*/ 150 h 666"/>
                <a:gd name="T28" fmla="*/ 973 w 1070"/>
                <a:gd name="T29" fmla="*/ 109 h 666"/>
                <a:gd name="T30" fmla="*/ 912 w 1070"/>
                <a:gd name="T31" fmla="*/ 82 h 666"/>
                <a:gd name="T32" fmla="*/ 774 w 1070"/>
                <a:gd name="T33" fmla="*/ 6 h 666"/>
                <a:gd name="T34" fmla="*/ 630 w 1070"/>
                <a:gd name="T35" fmla="*/ 48 h 666"/>
                <a:gd name="T36" fmla="*/ 466 w 1070"/>
                <a:gd name="T37" fmla="*/ 54 h 666"/>
                <a:gd name="T38" fmla="*/ 285 w 1070"/>
                <a:gd name="T39" fmla="*/ 25 h 666"/>
                <a:gd name="T40" fmla="*/ 168 w 1070"/>
                <a:gd name="T41" fmla="*/ 34 h 666"/>
                <a:gd name="T42" fmla="*/ 68 w 1070"/>
                <a:gd name="T43" fmla="*/ 95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noFill/>
            <a:ln w="25400" cap="flat" cmpd="sng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0" name="Line 9"/>
            <p:cNvSpPr>
              <a:spLocks noChangeShapeType="1"/>
            </p:cNvSpPr>
            <p:nvPr/>
          </p:nvSpPr>
          <p:spPr bwMode="auto">
            <a:xfrm rot="-5180370">
              <a:off x="4846638" y="2603500"/>
              <a:ext cx="427038" cy="1587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7171" name="Object 10"/>
            <p:cNvGraphicFramePr>
              <a:graphicFrameLocks noChangeAspect="1"/>
            </p:cNvGraphicFramePr>
            <p:nvPr/>
          </p:nvGraphicFramePr>
          <p:xfrm>
            <a:off x="5168900" y="2308225"/>
            <a:ext cx="514350" cy="515938"/>
          </p:xfrm>
          <a:graphic>
            <a:graphicData uri="http://schemas.openxmlformats.org/presentationml/2006/ole">
              <p:oleObj spid="_x0000_s7171" name="Equation" r:id="rId7" imgW="215640" imgH="215640" progId="Equation.DSMT4">
                <p:embed/>
              </p:oleObj>
            </a:graphicData>
          </a:graphic>
        </p:graphicFrame>
        <p:sp>
          <p:nvSpPr>
            <p:cNvPr id="7186" name="Line 21"/>
            <p:cNvSpPr>
              <a:spLocks noChangeShapeType="1"/>
            </p:cNvSpPr>
            <p:nvPr/>
          </p:nvSpPr>
          <p:spPr bwMode="auto">
            <a:xfrm flipV="1">
              <a:off x="3044825" y="3355975"/>
              <a:ext cx="650875" cy="4143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7174" name="Object 22"/>
            <p:cNvGraphicFramePr>
              <a:graphicFrameLocks noChangeAspect="1"/>
            </p:cNvGraphicFramePr>
            <p:nvPr/>
          </p:nvGraphicFramePr>
          <p:xfrm>
            <a:off x="1588448" y="3632554"/>
            <a:ext cx="1317625" cy="431800"/>
          </p:xfrm>
          <a:graphic>
            <a:graphicData uri="http://schemas.openxmlformats.org/presentationml/2006/ole">
              <p:oleObj spid="_x0000_s7174" name="Equation" r:id="rId8" imgW="736560" imgH="241200" progId="Equation.DSMT4">
                <p:embed/>
              </p:oleObj>
            </a:graphicData>
          </a:graphic>
        </p:graphicFrame>
        <p:graphicFrame>
          <p:nvGraphicFramePr>
            <p:cNvPr id="24" name="Object 22"/>
            <p:cNvGraphicFramePr>
              <a:graphicFrameLocks noChangeAspect="1"/>
            </p:cNvGraphicFramePr>
            <p:nvPr/>
          </p:nvGraphicFramePr>
          <p:xfrm>
            <a:off x="5380039" y="1771650"/>
            <a:ext cx="789240" cy="439738"/>
          </p:xfrm>
          <a:graphic>
            <a:graphicData uri="http://schemas.openxmlformats.org/presentationml/2006/ole">
              <p:oleObj spid="_x0000_s7175" name="Equation" r:id="rId9" imgW="457200" imgH="253800" progId="Equation.DSMT4">
                <p:embed/>
              </p:oleObj>
            </a:graphicData>
          </a:graphic>
        </p:graphicFrame>
        <p:graphicFrame>
          <p:nvGraphicFramePr>
            <p:cNvPr id="25" name="Object 22"/>
            <p:cNvGraphicFramePr>
              <a:graphicFrameLocks noChangeAspect="1"/>
            </p:cNvGraphicFramePr>
            <p:nvPr/>
          </p:nvGraphicFramePr>
          <p:xfrm>
            <a:off x="4094163" y="2362200"/>
            <a:ext cx="635000" cy="439738"/>
          </p:xfrm>
          <a:graphic>
            <a:graphicData uri="http://schemas.openxmlformats.org/presentationml/2006/ole">
              <p:oleObj spid="_x0000_s7176" name="Equation" r:id="rId10" imgW="368280" imgH="2538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4" name="Text Box 2"/>
          <p:cNvSpPr txBox="1">
            <a:spLocks noChangeArrowheads="1"/>
          </p:cNvSpPr>
          <p:nvPr/>
        </p:nvSpPr>
        <p:spPr bwMode="auto">
          <a:xfrm>
            <a:off x="187325" y="21900"/>
            <a:ext cx="8637588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Scattering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by Dielectric Body</a:t>
            </a:r>
          </a:p>
        </p:txBody>
      </p:sp>
      <p:sp>
        <p:nvSpPr>
          <p:cNvPr id="8200" name="Rectangle 41"/>
          <p:cNvSpPr>
            <a:spLocks noChangeArrowheads="1"/>
          </p:cNvSpPr>
          <p:nvPr/>
        </p:nvSpPr>
        <p:spPr bwMode="auto">
          <a:xfrm>
            <a:off x="800100" y="1168400"/>
            <a:ext cx="7823200" cy="3327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198" name="Object 37"/>
          <p:cNvGraphicFramePr>
            <a:graphicFrameLocks noChangeAspect="1"/>
          </p:cNvGraphicFramePr>
          <p:nvPr/>
        </p:nvGraphicFramePr>
        <p:xfrm>
          <a:off x="1174750" y="5027613"/>
          <a:ext cx="2686050" cy="1084262"/>
        </p:xfrm>
        <a:graphic>
          <a:graphicData uri="http://schemas.openxmlformats.org/presentationml/2006/ole">
            <p:oleObj spid="_x0000_s8198" name="Equation" r:id="rId4" imgW="1257120" imgH="507960" progId="Equation.DSMT4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426075" y="5143500"/>
            <a:ext cx="2968625" cy="9233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Note: </a:t>
            </a:r>
            <a:endParaRPr lang="en-US" b="1" dirty="0" smtClean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The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body is assumed to be homogeneous.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1508166" y="1579563"/>
            <a:ext cx="5353009" cy="2613025"/>
            <a:chOff x="1508166" y="1579563"/>
            <a:chExt cx="5353009" cy="2613025"/>
          </a:xfrm>
        </p:grpSpPr>
        <p:sp>
          <p:nvSpPr>
            <p:cNvPr id="8201" name="Freeform 4"/>
            <p:cNvSpPr>
              <a:spLocks/>
            </p:cNvSpPr>
            <p:nvPr/>
          </p:nvSpPr>
          <p:spPr bwMode="auto">
            <a:xfrm>
              <a:off x="4206875" y="1579563"/>
              <a:ext cx="1289050" cy="1704975"/>
            </a:xfrm>
            <a:custGeom>
              <a:avLst/>
              <a:gdLst>
                <a:gd name="T0" fmla="*/ 68 w 1070"/>
                <a:gd name="T1" fmla="*/ 95 h 666"/>
                <a:gd name="T2" fmla="*/ 23 w 1070"/>
                <a:gd name="T3" fmla="*/ 189 h 666"/>
                <a:gd name="T4" fmla="*/ 3 w 1070"/>
                <a:gd name="T5" fmla="*/ 298 h 666"/>
                <a:gd name="T6" fmla="*/ 24 w 1070"/>
                <a:gd name="T7" fmla="*/ 440 h 666"/>
                <a:gd name="T8" fmla="*/ 144 w 1070"/>
                <a:gd name="T9" fmla="*/ 534 h 666"/>
                <a:gd name="T10" fmla="*/ 308 w 1070"/>
                <a:gd name="T11" fmla="*/ 596 h 666"/>
                <a:gd name="T12" fmla="*/ 486 w 1070"/>
                <a:gd name="T13" fmla="*/ 658 h 666"/>
                <a:gd name="T14" fmla="*/ 624 w 1070"/>
                <a:gd name="T15" fmla="*/ 644 h 666"/>
                <a:gd name="T16" fmla="*/ 761 w 1070"/>
                <a:gd name="T17" fmla="*/ 637 h 666"/>
                <a:gd name="T18" fmla="*/ 904 w 1070"/>
                <a:gd name="T19" fmla="*/ 574 h 666"/>
                <a:gd name="T20" fmla="*/ 1008 w 1070"/>
                <a:gd name="T21" fmla="*/ 469 h 666"/>
                <a:gd name="T22" fmla="*/ 1041 w 1070"/>
                <a:gd name="T23" fmla="*/ 351 h 666"/>
                <a:gd name="T24" fmla="*/ 1069 w 1070"/>
                <a:gd name="T25" fmla="*/ 267 h 666"/>
                <a:gd name="T26" fmla="*/ 1049 w 1070"/>
                <a:gd name="T27" fmla="*/ 150 h 666"/>
                <a:gd name="T28" fmla="*/ 973 w 1070"/>
                <a:gd name="T29" fmla="*/ 109 h 666"/>
                <a:gd name="T30" fmla="*/ 912 w 1070"/>
                <a:gd name="T31" fmla="*/ 82 h 666"/>
                <a:gd name="T32" fmla="*/ 774 w 1070"/>
                <a:gd name="T33" fmla="*/ 6 h 666"/>
                <a:gd name="T34" fmla="*/ 630 w 1070"/>
                <a:gd name="T35" fmla="*/ 48 h 666"/>
                <a:gd name="T36" fmla="*/ 466 w 1070"/>
                <a:gd name="T37" fmla="*/ 54 h 666"/>
                <a:gd name="T38" fmla="*/ 285 w 1070"/>
                <a:gd name="T39" fmla="*/ 25 h 666"/>
                <a:gd name="T40" fmla="*/ 168 w 1070"/>
                <a:gd name="T41" fmla="*/ 34 h 666"/>
                <a:gd name="T42" fmla="*/ 68 w 1070"/>
                <a:gd name="T43" fmla="*/ 95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rgbClr val="C0C0C0"/>
            </a:solidFill>
            <a:ln w="254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8194" name="Object 23"/>
            <p:cNvGraphicFramePr>
              <a:graphicFrameLocks noChangeAspect="1"/>
            </p:cNvGraphicFramePr>
            <p:nvPr/>
          </p:nvGraphicFramePr>
          <p:xfrm>
            <a:off x="6375400" y="2397125"/>
            <a:ext cx="485775" cy="574675"/>
          </p:xfrm>
          <a:graphic>
            <a:graphicData uri="http://schemas.openxmlformats.org/presentationml/2006/ole">
              <p:oleObj spid="_x0000_s8194" name="Equation" r:id="rId5" imgW="203040" imgH="241200" progId="Equation.DSMT4">
                <p:embed/>
              </p:oleObj>
            </a:graphicData>
          </a:graphic>
        </p:graphicFrame>
        <p:sp>
          <p:nvSpPr>
            <p:cNvPr id="8203" name="Text Box 25"/>
            <p:cNvSpPr txBox="1">
              <a:spLocks noChangeArrowheads="1"/>
            </p:cNvSpPr>
            <p:nvPr/>
          </p:nvSpPr>
          <p:spPr bwMode="auto">
            <a:xfrm>
              <a:off x="1508166" y="1939925"/>
              <a:ext cx="1314409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2"/>
                  </a:solidFill>
                  <a:latin typeface="Arial" charset="0"/>
                </a:rPr>
                <a:t>S</a:t>
              </a:r>
              <a:r>
                <a:rPr lang="en-US" sz="2000" dirty="0" smtClean="0">
                  <a:solidFill>
                    <a:schemeClr val="bg2"/>
                  </a:solidFill>
                  <a:latin typeface="Arial" charset="0"/>
                </a:rPr>
                <a:t>ource</a:t>
              </a:r>
              <a:endParaRPr lang="en-US" sz="2000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8204" name="Line 26"/>
            <p:cNvSpPr>
              <a:spLocks noChangeShapeType="1"/>
            </p:cNvSpPr>
            <p:nvPr/>
          </p:nvSpPr>
          <p:spPr bwMode="auto">
            <a:xfrm flipV="1">
              <a:off x="2779713" y="1990725"/>
              <a:ext cx="0" cy="38893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8195" name="Object 27"/>
            <p:cNvGraphicFramePr>
              <a:graphicFrameLocks noChangeAspect="1"/>
            </p:cNvGraphicFramePr>
            <p:nvPr/>
          </p:nvGraphicFramePr>
          <p:xfrm>
            <a:off x="4518025" y="2399983"/>
            <a:ext cx="682625" cy="436880"/>
          </p:xfrm>
          <a:graphic>
            <a:graphicData uri="http://schemas.openxmlformats.org/presentationml/2006/ole">
              <p:oleObj spid="_x0000_s8195" name="Equation" r:id="rId6" imgW="355320" imgH="228600" progId="Equation.DSMT4">
                <p:embed/>
              </p:oleObj>
            </a:graphicData>
          </a:graphic>
        </p:graphicFrame>
        <p:sp>
          <p:nvSpPr>
            <p:cNvPr id="8205" name="Arc 28"/>
            <p:cNvSpPr>
              <a:spLocks/>
            </p:cNvSpPr>
            <p:nvPr/>
          </p:nvSpPr>
          <p:spPr bwMode="auto">
            <a:xfrm>
              <a:off x="2987675" y="2039938"/>
              <a:ext cx="103188" cy="358775"/>
            </a:xfrm>
            <a:custGeom>
              <a:avLst/>
              <a:gdLst>
                <a:gd name="T0" fmla="*/ 0 w 23601"/>
                <a:gd name="T1" fmla="*/ 772 h 43200"/>
                <a:gd name="T2" fmla="*/ 4726 w 23601"/>
                <a:gd name="T3" fmla="*/ 358609 h 43200"/>
                <a:gd name="T4" fmla="*/ 8749 w 23601"/>
                <a:gd name="T5" fmla="*/ 179388 h 43200"/>
                <a:gd name="T6" fmla="*/ 0 60000 65536"/>
                <a:gd name="T7" fmla="*/ 0 60000 65536"/>
                <a:gd name="T8" fmla="*/ 0 60000 65536"/>
                <a:gd name="T9" fmla="*/ 0 w 23601"/>
                <a:gd name="T10" fmla="*/ 0 h 43200"/>
                <a:gd name="T11" fmla="*/ 23601 w 2360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01" h="43200" fill="none" extrusionOk="0">
                  <a:moveTo>
                    <a:pt x="-1" y="92"/>
                  </a:moveTo>
                  <a:cubicBezTo>
                    <a:pt x="665" y="30"/>
                    <a:pt x="1332" y="-1"/>
                    <a:pt x="2001" y="0"/>
                  </a:cubicBezTo>
                  <a:cubicBezTo>
                    <a:pt x="13930" y="0"/>
                    <a:pt x="23601" y="9670"/>
                    <a:pt x="23601" y="21600"/>
                  </a:cubicBezTo>
                  <a:cubicBezTo>
                    <a:pt x="23601" y="33529"/>
                    <a:pt x="13930" y="43200"/>
                    <a:pt x="2001" y="43200"/>
                  </a:cubicBezTo>
                  <a:cubicBezTo>
                    <a:pt x="1694" y="43200"/>
                    <a:pt x="1387" y="43193"/>
                    <a:pt x="1080" y="43180"/>
                  </a:cubicBezTo>
                </a:path>
                <a:path w="23601" h="43200" stroke="0" extrusionOk="0">
                  <a:moveTo>
                    <a:pt x="-1" y="92"/>
                  </a:moveTo>
                  <a:cubicBezTo>
                    <a:pt x="665" y="30"/>
                    <a:pt x="1332" y="-1"/>
                    <a:pt x="2001" y="0"/>
                  </a:cubicBezTo>
                  <a:cubicBezTo>
                    <a:pt x="13930" y="0"/>
                    <a:pt x="23601" y="9670"/>
                    <a:pt x="23601" y="21600"/>
                  </a:cubicBezTo>
                  <a:cubicBezTo>
                    <a:pt x="23601" y="33529"/>
                    <a:pt x="13930" y="43200"/>
                    <a:pt x="2001" y="43200"/>
                  </a:cubicBezTo>
                  <a:cubicBezTo>
                    <a:pt x="1694" y="43200"/>
                    <a:pt x="1387" y="43193"/>
                    <a:pt x="1080" y="43180"/>
                  </a:cubicBezTo>
                  <a:lnTo>
                    <a:pt x="2001" y="21600"/>
                  </a:lnTo>
                  <a:close/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Arc 29"/>
            <p:cNvSpPr>
              <a:spLocks/>
            </p:cNvSpPr>
            <p:nvPr/>
          </p:nvSpPr>
          <p:spPr bwMode="auto">
            <a:xfrm>
              <a:off x="3149600" y="1982788"/>
              <a:ext cx="107950" cy="492125"/>
            </a:xfrm>
            <a:custGeom>
              <a:avLst/>
              <a:gdLst>
                <a:gd name="T0" fmla="*/ 0 w 23601"/>
                <a:gd name="T1" fmla="*/ 1059 h 43200"/>
                <a:gd name="T2" fmla="*/ 4944 w 23601"/>
                <a:gd name="T3" fmla="*/ 491897 h 43200"/>
                <a:gd name="T4" fmla="*/ 9152 w 23601"/>
                <a:gd name="T5" fmla="*/ 246063 h 43200"/>
                <a:gd name="T6" fmla="*/ 0 60000 65536"/>
                <a:gd name="T7" fmla="*/ 0 60000 65536"/>
                <a:gd name="T8" fmla="*/ 0 60000 65536"/>
                <a:gd name="T9" fmla="*/ 0 w 23601"/>
                <a:gd name="T10" fmla="*/ 0 h 43200"/>
                <a:gd name="T11" fmla="*/ 23601 w 2360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01" h="43200" fill="none" extrusionOk="0">
                  <a:moveTo>
                    <a:pt x="-1" y="92"/>
                  </a:moveTo>
                  <a:cubicBezTo>
                    <a:pt x="665" y="30"/>
                    <a:pt x="1332" y="-1"/>
                    <a:pt x="2001" y="0"/>
                  </a:cubicBezTo>
                  <a:cubicBezTo>
                    <a:pt x="13930" y="0"/>
                    <a:pt x="23601" y="9670"/>
                    <a:pt x="23601" y="21600"/>
                  </a:cubicBezTo>
                  <a:cubicBezTo>
                    <a:pt x="23601" y="33529"/>
                    <a:pt x="13930" y="43200"/>
                    <a:pt x="2001" y="43200"/>
                  </a:cubicBezTo>
                  <a:cubicBezTo>
                    <a:pt x="1694" y="43200"/>
                    <a:pt x="1387" y="43193"/>
                    <a:pt x="1080" y="43180"/>
                  </a:cubicBezTo>
                </a:path>
                <a:path w="23601" h="43200" stroke="0" extrusionOk="0">
                  <a:moveTo>
                    <a:pt x="-1" y="92"/>
                  </a:moveTo>
                  <a:cubicBezTo>
                    <a:pt x="665" y="30"/>
                    <a:pt x="1332" y="-1"/>
                    <a:pt x="2001" y="0"/>
                  </a:cubicBezTo>
                  <a:cubicBezTo>
                    <a:pt x="13930" y="0"/>
                    <a:pt x="23601" y="9670"/>
                    <a:pt x="23601" y="21600"/>
                  </a:cubicBezTo>
                  <a:cubicBezTo>
                    <a:pt x="23601" y="33529"/>
                    <a:pt x="13930" y="43200"/>
                    <a:pt x="2001" y="43200"/>
                  </a:cubicBezTo>
                  <a:cubicBezTo>
                    <a:pt x="1694" y="43200"/>
                    <a:pt x="1387" y="43193"/>
                    <a:pt x="1080" y="43180"/>
                  </a:cubicBezTo>
                  <a:lnTo>
                    <a:pt x="2001" y="21600"/>
                  </a:lnTo>
                  <a:close/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Arc 30"/>
            <p:cNvSpPr>
              <a:spLocks/>
            </p:cNvSpPr>
            <p:nvPr/>
          </p:nvSpPr>
          <p:spPr bwMode="auto">
            <a:xfrm>
              <a:off x="3306763" y="1873250"/>
              <a:ext cx="141287" cy="701675"/>
            </a:xfrm>
            <a:custGeom>
              <a:avLst/>
              <a:gdLst>
                <a:gd name="T0" fmla="*/ 0 w 23601"/>
                <a:gd name="T1" fmla="*/ 1511 h 43200"/>
                <a:gd name="T2" fmla="*/ 6471 w 23601"/>
                <a:gd name="T3" fmla="*/ 701350 h 43200"/>
                <a:gd name="T4" fmla="*/ 11979 w 23601"/>
                <a:gd name="T5" fmla="*/ 350838 h 43200"/>
                <a:gd name="T6" fmla="*/ 0 60000 65536"/>
                <a:gd name="T7" fmla="*/ 0 60000 65536"/>
                <a:gd name="T8" fmla="*/ 0 60000 65536"/>
                <a:gd name="T9" fmla="*/ 0 w 23601"/>
                <a:gd name="T10" fmla="*/ 0 h 43200"/>
                <a:gd name="T11" fmla="*/ 23601 w 2360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01" h="43200" fill="none" extrusionOk="0">
                  <a:moveTo>
                    <a:pt x="-1" y="92"/>
                  </a:moveTo>
                  <a:cubicBezTo>
                    <a:pt x="665" y="30"/>
                    <a:pt x="1332" y="-1"/>
                    <a:pt x="2001" y="0"/>
                  </a:cubicBezTo>
                  <a:cubicBezTo>
                    <a:pt x="13930" y="0"/>
                    <a:pt x="23601" y="9670"/>
                    <a:pt x="23601" y="21600"/>
                  </a:cubicBezTo>
                  <a:cubicBezTo>
                    <a:pt x="23601" y="33529"/>
                    <a:pt x="13930" y="43200"/>
                    <a:pt x="2001" y="43200"/>
                  </a:cubicBezTo>
                  <a:cubicBezTo>
                    <a:pt x="1694" y="43200"/>
                    <a:pt x="1387" y="43193"/>
                    <a:pt x="1080" y="43180"/>
                  </a:cubicBezTo>
                </a:path>
                <a:path w="23601" h="43200" stroke="0" extrusionOk="0">
                  <a:moveTo>
                    <a:pt x="-1" y="92"/>
                  </a:moveTo>
                  <a:cubicBezTo>
                    <a:pt x="665" y="30"/>
                    <a:pt x="1332" y="-1"/>
                    <a:pt x="2001" y="0"/>
                  </a:cubicBezTo>
                  <a:cubicBezTo>
                    <a:pt x="13930" y="0"/>
                    <a:pt x="23601" y="9670"/>
                    <a:pt x="23601" y="21600"/>
                  </a:cubicBezTo>
                  <a:cubicBezTo>
                    <a:pt x="23601" y="33529"/>
                    <a:pt x="13930" y="43200"/>
                    <a:pt x="2001" y="43200"/>
                  </a:cubicBezTo>
                  <a:cubicBezTo>
                    <a:pt x="1694" y="43200"/>
                    <a:pt x="1387" y="43193"/>
                    <a:pt x="1080" y="43180"/>
                  </a:cubicBezTo>
                  <a:lnTo>
                    <a:pt x="2001" y="21600"/>
                  </a:lnTo>
                  <a:close/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Arc 32"/>
            <p:cNvSpPr>
              <a:spLocks/>
            </p:cNvSpPr>
            <p:nvPr/>
          </p:nvSpPr>
          <p:spPr bwMode="auto">
            <a:xfrm>
              <a:off x="5745163" y="2530475"/>
              <a:ext cx="103187" cy="358775"/>
            </a:xfrm>
            <a:custGeom>
              <a:avLst/>
              <a:gdLst>
                <a:gd name="T0" fmla="*/ 0 w 23601"/>
                <a:gd name="T1" fmla="*/ 772 h 43200"/>
                <a:gd name="T2" fmla="*/ 4726 w 23601"/>
                <a:gd name="T3" fmla="*/ 358609 h 43200"/>
                <a:gd name="T4" fmla="*/ 8749 w 23601"/>
                <a:gd name="T5" fmla="*/ 179388 h 43200"/>
                <a:gd name="T6" fmla="*/ 0 60000 65536"/>
                <a:gd name="T7" fmla="*/ 0 60000 65536"/>
                <a:gd name="T8" fmla="*/ 0 60000 65536"/>
                <a:gd name="T9" fmla="*/ 0 w 23601"/>
                <a:gd name="T10" fmla="*/ 0 h 43200"/>
                <a:gd name="T11" fmla="*/ 23601 w 2360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01" h="43200" fill="none" extrusionOk="0">
                  <a:moveTo>
                    <a:pt x="-1" y="92"/>
                  </a:moveTo>
                  <a:cubicBezTo>
                    <a:pt x="665" y="30"/>
                    <a:pt x="1332" y="-1"/>
                    <a:pt x="2001" y="0"/>
                  </a:cubicBezTo>
                  <a:cubicBezTo>
                    <a:pt x="13930" y="0"/>
                    <a:pt x="23601" y="9670"/>
                    <a:pt x="23601" y="21600"/>
                  </a:cubicBezTo>
                  <a:cubicBezTo>
                    <a:pt x="23601" y="33529"/>
                    <a:pt x="13930" y="43200"/>
                    <a:pt x="2001" y="43200"/>
                  </a:cubicBezTo>
                  <a:cubicBezTo>
                    <a:pt x="1694" y="43200"/>
                    <a:pt x="1387" y="43193"/>
                    <a:pt x="1080" y="43180"/>
                  </a:cubicBezTo>
                </a:path>
                <a:path w="23601" h="43200" stroke="0" extrusionOk="0">
                  <a:moveTo>
                    <a:pt x="-1" y="92"/>
                  </a:moveTo>
                  <a:cubicBezTo>
                    <a:pt x="665" y="30"/>
                    <a:pt x="1332" y="-1"/>
                    <a:pt x="2001" y="0"/>
                  </a:cubicBezTo>
                  <a:cubicBezTo>
                    <a:pt x="13930" y="0"/>
                    <a:pt x="23601" y="9670"/>
                    <a:pt x="23601" y="21600"/>
                  </a:cubicBezTo>
                  <a:cubicBezTo>
                    <a:pt x="23601" y="33529"/>
                    <a:pt x="13930" y="43200"/>
                    <a:pt x="2001" y="43200"/>
                  </a:cubicBezTo>
                  <a:cubicBezTo>
                    <a:pt x="1694" y="43200"/>
                    <a:pt x="1387" y="43193"/>
                    <a:pt x="1080" y="43180"/>
                  </a:cubicBezTo>
                  <a:lnTo>
                    <a:pt x="2001" y="21600"/>
                  </a:lnTo>
                  <a:close/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Arc 33"/>
            <p:cNvSpPr>
              <a:spLocks/>
            </p:cNvSpPr>
            <p:nvPr/>
          </p:nvSpPr>
          <p:spPr bwMode="auto">
            <a:xfrm>
              <a:off x="5907088" y="2473325"/>
              <a:ext cx="107950" cy="492125"/>
            </a:xfrm>
            <a:custGeom>
              <a:avLst/>
              <a:gdLst>
                <a:gd name="T0" fmla="*/ 0 w 23601"/>
                <a:gd name="T1" fmla="*/ 1059 h 43200"/>
                <a:gd name="T2" fmla="*/ 4944 w 23601"/>
                <a:gd name="T3" fmla="*/ 491897 h 43200"/>
                <a:gd name="T4" fmla="*/ 9152 w 23601"/>
                <a:gd name="T5" fmla="*/ 246063 h 43200"/>
                <a:gd name="T6" fmla="*/ 0 60000 65536"/>
                <a:gd name="T7" fmla="*/ 0 60000 65536"/>
                <a:gd name="T8" fmla="*/ 0 60000 65536"/>
                <a:gd name="T9" fmla="*/ 0 w 23601"/>
                <a:gd name="T10" fmla="*/ 0 h 43200"/>
                <a:gd name="T11" fmla="*/ 23601 w 2360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01" h="43200" fill="none" extrusionOk="0">
                  <a:moveTo>
                    <a:pt x="-1" y="92"/>
                  </a:moveTo>
                  <a:cubicBezTo>
                    <a:pt x="665" y="30"/>
                    <a:pt x="1332" y="-1"/>
                    <a:pt x="2001" y="0"/>
                  </a:cubicBezTo>
                  <a:cubicBezTo>
                    <a:pt x="13930" y="0"/>
                    <a:pt x="23601" y="9670"/>
                    <a:pt x="23601" y="21600"/>
                  </a:cubicBezTo>
                  <a:cubicBezTo>
                    <a:pt x="23601" y="33529"/>
                    <a:pt x="13930" y="43200"/>
                    <a:pt x="2001" y="43200"/>
                  </a:cubicBezTo>
                  <a:cubicBezTo>
                    <a:pt x="1694" y="43200"/>
                    <a:pt x="1387" y="43193"/>
                    <a:pt x="1080" y="43180"/>
                  </a:cubicBezTo>
                </a:path>
                <a:path w="23601" h="43200" stroke="0" extrusionOk="0">
                  <a:moveTo>
                    <a:pt x="-1" y="92"/>
                  </a:moveTo>
                  <a:cubicBezTo>
                    <a:pt x="665" y="30"/>
                    <a:pt x="1332" y="-1"/>
                    <a:pt x="2001" y="0"/>
                  </a:cubicBezTo>
                  <a:cubicBezTo>
                    <a:pt x="13930" y="0"/>
                    <a:pt x="23601" y="9670"/>
                    <a:pt x="23601" y="21600"/>
                  </a:cubicBezTo>
                  <a:cubicBezTo>
                    <a:pt x="23601" y="33529"/>
                    <a:pt x="13930" y="43200"/>
                    <a:pt x="2001" y="43200"/>
                  </a:cubicBezTo>
                  <a:cubicBezTo>
                    <a:pt x="1694" y="43200"/>
                    <a:pt x="1387" y="43193"/>
                    <a:pt x="1080" y="43180"/>
                  </a:cubicBezTo>
                  <a:lnTo>
                    <a:pt x="2001" y="21600"/>
                  </a:lnTo>
                  <a:close/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Arc 34"/>
            <p:cNvSpPr>
              <a:spLocks/>
            </p:cNvSpPr>
            <p:nvPr/>
          </p:nvSpPr>
          <p:spPr bwMode="auto">
            <a:xfrm>
              <a:off x="6064250" y="2363788"/>
              <a:ext cx="141288" cy="701675"/>
            </a:xfrm>
            <a:custGeom>
              <a:avLst/>
              <a:gdLst>
                <a:gd name="T0" fmla="*/ 0 w 23601"/>
                <a:gd name="T1" fmla="*/ 1511 h 43200"/>
                <a:gd name="T2" fmla="*/ 6471 w 23601"/>
                <a:gd name="T3" fmla="*/ 701350 h 43200"/>
                <a:gd name="T4" fmla="*/ 11979 w 23601"/>
                <a:gd name="T5" fmla="*/ 350838 h 43200"/>
                <a:gd name="T6" fmla="*/ 0 60000 65536"/>
                <a:gd name="T7" fmla="*/ 0 60000 65536"/>
                <a:gd name="T8" fmla="*/ 0 60000 65536"/>
                <a:gd name="T9" fmla="*/ 0 w 23601"/>
                <a:gd name="T10" fmla="*/ 0 h 43200"/>
                <a:gd name="T11" fmla="*/ 23601 w 2360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01" h="43200" fill="none" extrusionOk="0">
                  <a:moveTo>
                    <a:pt x="-1" y="92"/>
                  </a:moveTo>
                  <a:cubicBezTo>
                    <a:pt x="665" y="30"/>
                    <a:pt x="1332" y="-1"/>
                    <a:pt x="2001" y="0"/>
                  </a:cubicBezTo>
                  <a:cubicBezTo>
                    <a:pt x="13930" y="0"/>
                    <a:pt x="23601" y="9670"/>
                    <a:pt x="23601" y="21600"/>
                  </a:cubicBezTo>
                  <a:cubicBezTo>
                    <a:pt x="23601" y="33529"/>
                    <a:pt x="13930" y="43200"/>
                    <a:pt x="2001" y="43200"/>
                  </a:cubicBezTo>
                  <a:cubicBezTo>
                    <a:pt x="1694" y="43200"/>
                    <a:pt x="1387" y="43193"/>
                    <a:pt x="1080" y="43180"/>
                  </a:cubicBezTo>
                </a:path>
                <a:path w="23601" h="43200" stroke="0" extrusionOk="0">
                  <a:moveTo>
                    <a:pt x="-1" y="92"/>
                  </a:moveTo>
                  <a:cubicBezTo>
                    <a:pt x="665" y="30"/>
                    <a:pt x="1332" y="-1"/>
                    <a:pt x="2001" y="0"/>
                  </a:cubicBezTo>
                  <a:cubicBezTo>
                    <a:pt x="13930" y="0"/>
                    <a:pt x="23601" y="9670"/>
                    <a:pt x="23601" y="21600"/>
                  </a:cubicBezTo>
                  <a:cubicBezTo>
                    <a:pt x="23601" y="33529"/>
                    <a:pt x="13930" y="43200"/>
                    <a:pt x="2001" y="43200"/>
                  </a:cubicBezTo>
                  <a:cubicBezTo>
                    <a:pt x="1694" y="43200"/>
                    <a:pt x="1387" y="43193"/>
                    <a:pt x="1080" y="43180"/>
                  </a:cubicBezTo>
                  <a:lnTo>
                    <a:pt x="2001" y="21600"/>
                  </a:lnTo>
                  <a:close/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196" name="Object 35"/>
            <p:cNvGraphicFramePr>
              <a:graphicFrameLocks noChangeAspect="1"/>
            </p:cNvGraphicFramePr>
            <p:nvPr/>
          </p:nvGraphicFramePr>
          <p:xfrm>
            <a:off x="3324225" y="2535238"/>
            <a:ext cx="455613" cy="576262"/>
          </p:xfrm>
          <a:graphic>
            <a:graphicData uri="http://schemas.openxmlformats.org/presentationml/2006/ole">
              <p:oleObj spid="_x0000_s8196" name="Equation" r:id="rId7" imgW="190440" imgH="241200" progId="Equation.DSMT4">
                <p:embed/>
              </p:oleObj>
            </a:graphicData>
          </a:graphic>
        </p:graphicFrame>
        <p:graphicFrame>
          <p:nvGraphicFramePr>
            <p:cNvPr id="8197" name="Object 36"/>
            <p:cNvGraphicFramePr>
              <a:graphicFrameLocks noChangeAspect="1"/>
            </p:cNvGraphicFramePr>
            <p:nvPr/>
          </p:nvGraphicFramePr>
          <p:xfrm>
            <a:off x="3881438" y="3597275"/>
            <a:ext cx="1879600" cy="595313"/>
          </p:xfrm>
          <a:graphic>
            <a:graphicData uri="http://schemas.openxmlformats.org/presentationml/2006/ole">
              <p:oleObj spid="_x0000_s8197" name="Equation" r:id="rId8" imgW="761760" imgH="241200" progId="Equation.DSMT4">
                <p:embed/>
              </p:oleObj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/>
          </p:nvGraphicFramePr>
          <p:xfrm>
            <a:off x="5741989" y="1619250"/>
            <a:ext cx="789240" cy="439738"/>
          </p:xfrm>
          <a:graphic>
            <a:graphicData uri="http://schemas.openxmlformats.org/presentationml/2006/ole">
              <p:oleObj spid="_x0000_s8199" name="Equation" r:id="rId9" imgW="457200" imgH="253800" progId="Equation.DSMT4">
                <p:embed/>
              </p:oleObj>
            </a:graphicData>
          </a:graphic>
        </p:graphicFrame>
        <p:graphicFrame>
          <p:nvGraphicFramePr>
            <p:cNvPr id="24" name="Object 22"/>
            <p:cNvGraphicFramePr>
              <a:graphicFrameLocks noChangeAspect="1"/>
            </p:cNvGraphicFramePr>
            <p:nvPr/>
          </p:nvGraphicFramePr>
          <p:xfrm>
            <a:off x="4475164" y="1905000"/>
            <a:ext cx="789240" cy="439738"/>
          </p:xfrm>
          <a:graphic>
            <a:graphicData uri="http://schemas.openxmlformats.org/presentationml/2006/ole">
              <p:oleObj spid="_x0000_s8200" name="Equation" r:id="rId10" imgW="457200" imgH="2538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26" name="Text Box 2"/>
          <p:cNvSpPr txBox="1">
            <a:spLocks noChangeArrowheads="1"/>
          </p:cNvSpPr>
          <p:nvPr/>
        </p:nvSpPr>
        <p:spPr bwMode="auto">
          <a:xfrm>
            <a:off x="1949450" y="20250"/>
            <a:ext cx="524351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Exterior Equivalence</a:t>
            </a:r>
          </a:p>
        </p:txBody>
      </p:sp>
      <p:sp>
        <p:nvSpPr>
          <p:cNvPr id="9225" name="Text Box 11"/>
          <p:cNvSpPr txBox="1">
            <a:spLocks noChangeArrowheads="1"/>
          </p:cNvSpPr>
          <p:nvPr/>
        </p:nvSpPr>
        <p:spPr bwMode="auto">
          <a:xfrm>
            <a:off x="292100" y="3024519"/>
            <a:ext cx="73152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2000" dirty="0">
                <a:solidFill>
                  <a:srgbClr val="FF0000"/>
                </a:solidFill>
                <a:latin typeface="Arial" charset="0"/>
              </a:rPr>
              <a:t>Replace body by free space</a:t>
            </a:r>
          </a:p>
          <a:p>
            <a:pPr algn="l"/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(The 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material doesn’t matter in 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the zero-field region.)</a:t>
            </a:r>
            <a:endParaRPr lang="en-US" sz="2000" dirty="0">
              <a:solidFill>
                <a:schemeClr val="bg2"/>
              </a:solidFill>
              <a:latin typeface="Arial" charset="0"/>
            </a:endParaRPr>
          </a:p>
        </p:txBody>
      </p:sp>
      <p:graphicFrame>
        <p:nvGraphicFramePr>
          <p:cNvPr id="9218" name="Object 50"/>
          <p:cNvGraphicFramePr>
            <a:graphicFrameLocks noChangeAspect="1"/>
          </p:cNvGraphicFramePr>
          <p:nvPr/>
        </p:nvGraphicFramePr>
        <p:xfrm>
          <a:off x="557213" y="5481593"/>
          <a:ext cx="2221613" cy="1025570"/>
        </p:xfrm>
        <a:graphic>
          <a:graphicData uri="http://schemas.openxmlformats.org/presentationml/2006/ole">
            <p:oleObj spid="_x0000_s9218" name="Equation" r:id="rId4" imgW="1320480" imgH="609480" progId="Equation.DSMT4">
              <p:embed/>
            </p:oleObj>
          </a:graphicData>
        </a:graphic>
      </p:graphicFrame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1864426" y="3965575"/>
            <a:ext cx="4844933" cy="2560638"/>
            <a:chOff x="1864426" y="3965575"/>
            <a:chExt cx="4844933" cy="2560638"/>
          </a:xfrm>
        </p:grpSpPr>
        <p:sp>
          <p:nvSpPr>
            <p:cNvPr id="9227" name="Text Box 36"/>
            <p:cNvSpPr txBox="1">
              <a:spLocks noChangeArrowheads="1"/>
            </p:cNvSpPr>
            <p:nvPr/>
          </p:nvSpPr>
          <p:spPr bwMode="auto">
            <a:xfrm>
              <a:off x="5127625" y="5505450"/>
              <a:ext cx="41275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 i="1">
                  <a:solidFill>
                    <a:srgbClr val="D60093"/>
                  </a:solidFill>
                </a:rPr>
                <a:t>S </a:t>
              </a:r>
            </a:p>
          </p:txBody>
        </p:sp>
        <p:sp>
          <p:nvSpPr>
            <p:cNvPr id="9228" name="Text Box 37"/>
            <p:cNvSpPr txBox="1">
              <a:spLocks noChangeArrowheads="1"/>
            </p:cNvSpPr>
            <p:nvPr/>
          </p:nvSpPr>
          <p:spPr bwMode="auto">
            <a:xfrm>
              <a:off x="1864426" y="4425950"/>
              <a:ext cx="1324862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2"/>
                  </a:solidFill>
                  <a:latin typeface="Arial" charset="0"/>
                </a:rPr>
                <a:t>S</a:t>
              </a:r>
              <a:r>
                <a:rPr lang="en-US" sz="2000" dirty="0" smtClean="0">
                  <a:solidFill>
                    <a:schemeClr val="bg2"/>
                  </a:solidFill>
                  <a:latin typeface="Arial" charset="0"/>
                </a:rPr>
                <a:t>ource</a:t>
              </a:r>
              <a:endParaRPr lang="en-US" sz="2000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9229" name="Line 38"/>
            <p:cNvSpPr>
              <a:spLocks noChangeShapeType="1"/>
            </p:cNvSpPr>
            <p:nvPr/>
          </p:nvSpPr>
          <p:spPr bwMode="auto">
            <a:xfrm flipV="1">
              <a:off x="3036888" y="4414838"/>
              <a:ext cx="0" cy="388937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9219" name="Object 39"/>
            <p:cNvGraphicFramePr>
              <a:graphicFrameLocks noChangeAspect="1"/>
            </p:cNvGraphicFramePr>
            <p:nvPr/>
          </p:nvGraphicFramePr>
          <p:xfrm>
            <a:off x="4198938" y="4860925"/>
            <a:ext cx="696912" cy="415925"/>
          </p:xfrm>
          <a:graphic>
            <a:graphicData uri="http://schemas.openxmlformats.org/presentationml/2006/ole">
              <p:oleObj spid="_x0000_s9219" name="Equation" r:id="rId5" imgW="380880" imgH="228600" progId="Equation.DSMT4">
                <p:embed/>
              </p:oleObj>
            </a:graphicData>
          </a:graphic>
        </p:graphicFrame>
        <p:sp>
          <p:nvSpPr>
            <p:cNvPr id="9230" name="Freeform 40"/>
            <p:cNvSpPr>
              <a:spLocks/>
            </p:cNvSpPr>
            <p:nvPr/>
          </p:nvSpPr>
          <p:spPr bwMode="auto">
            <a:xfrm>
              <a:off x="3817938" y="3965575"/>
              <a:ext cx="1441450" cy="1939925"/>
            </a:xfrm>
            <a:custGeom>
              <a:avLst/>
              <a:gdLst>
                <a:gd name="T0" fmla="*/ 68 w 1070"/>
                <a:gd name="T1" fmla="*/ 95 h 666"/>
                <a:gd name="T2" fmla="*/ 23 w 1070"/>
                <a:gd name="T3" fmla="*/ 189 h 666"/>
                <a:gd name="T4" fmla="*/ 3 w 1070"/>
                <a:gd name="T5" fmla="*/ 298 h 666"/>
                <a:gd name="T6" fmla="*/ 24 w 1070"/>
                <a:gd name="T7" fmla="*/ 440 h 666"/>
                <a:gd name="T8" fmla="*/ 144 w 1070"/>
                <a:gd name="T9" fmla="*/ 534 h 666"/>
                <a:gd name="T10" fmla="*/ 308 w 1070"/>
                <a:gd name="T11" fmla="*/ 596 h 666"/>
                <a:gd name="T12" fmla="*/ 486 w 1070"/>
                <a:gd name="T13" fmla="*/ 658 h 666"/>
                <a:gd name="T14" fmla="*/ 624 w 1070"/>
                <a:gd name="T15" fmla="*/ 644 h 666"/>
                <a:gd name="T16" fmla="*/ 761 w 1070"/>
                <a:gd name="T17" fmla="*/ 637 h 666"/>
                <a:gd name="T18" fmla="*/ 904 w 1070"/>
                <a:gd name="T19" fmla="*/ 574 h 666"/>
                <a:gd name="T20" fmla="*/ 1008 w 1070"/>
                <a:gd name="T21" fmla="*/ 469 h 666"/>
                <a:gd name="T22" fmla="*/ 1041 w 1070"/>
                <a:gd name="T23" fmla="*/ 351 h 666"/>
                <a:gd name="T24" fmla="*/ 1069 w 1070"/>
                <a:gd name="T25" fmla="*/ 267 h 666"/>
                <a:gd name="T26" fmla="*/ 1049 w 1070"/>
                <a:gd name="T27" fmla="*/ 150 h 666"/>
                <a:gd name="T28" fmla="*/ 973 w 1070"/>
                <a:gd name="T29" fmla="*/ 109 h 666"/>
                <a:gd name="T30" fmla="*/ 912 w 1070"/>
                <a:gd name="T31" fmla="*/ 82 h 666"/>
                <a:gd name="T32" fmla="*/ 774 w 1070"/>
                <a:gd name="T33" fmla="*/ 6 h 666"/>
                <a:gd name="T34" fmla="*/ 630 w 1070"/>
                <a:gd name="T35" fmla="*/ 48 h 666"/>
                <a:gd name="T36" fmla="*/ 466 w 1070"/>
                <a:gd name="T37" fmla="*/ 54 h 666"/>
                <a:gd name="T38" fmla="*/ 285 w 1070"/>
                <a:gd name="T39" fmla="*/ 25 h 666"/>
                <a:gd name="T40" fmla="*/ 168 w 1070"/>
                <a:gd name="T41" fmla="*/ 34 h 666"/>
                <a:gd name="T42" fmla="*/ 68 w 1070"/>
                <a:gd name="T43" fmla="*/ 95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noFill/>
            <a:ln w="25400" cap="flat" cmpd="sng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9231" name="Group 42"/>
            <p:cNvGrpSpPr>
              <a:grpSpLocks/>
            </p:cNvGrpSpPr>
            <p:nvPr/>
          </p:nvGrpSpPr>
          <p:grpSpPr bwMode="auto">
            <a:xfrm rot="881310">
              <a:off x="5194300" y="5076825"/>
              <a:ext cx="1588" cy="388938"/>
              <a:chOff x="2880" y="869"/>
              <a:chExt cx="0" cy="245"/>
            </a:xfrm>
          </p:grpSpPr>
          <p:sp>
            <p:nvSpPr>
              <p:cNvPr id="9236" name="Line 43"/>
              <p:cNvSpPr>
                <a:spLocks noChangeShapeType="1"/>
              </p:cNvSpPr>
              <p:nvPr/>
            </p:nvSpPr>
            <p:spPr bwMode="auto">
              <a:xfrm flipV="1">
                <a:off x="2880" y="869"/>
                <a:ext cx="0" cy="245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237" name="Line 44"/>
              <p:cNvSpPr>
                <a:spLocks noChangeShapeType="1"/>
              </p:cNvSpPr>
              <p:nvPr/>
            </p:nvSpPr>
            <p:spPr bwMode="auto">
              <a:xfrm flipV="1">
                <a:off x="2880" y="953"/>
                <a:ext cx="0" cy="61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9232" name="Line 45"/>
            <p:cNvSpPr>
              <a:spLocks noChangeShapeType="1"/>
            </p:cNvSpPr>
            <p:nvPr/>
          </p:nvSpPr>
          <p:spPr bwMode="auto">
            <a:xfrm rot="-5386992">
              <a:off x="5041900" y="4616450"/>
              <a:ext cx="427038" cy="1588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9220" name="Object 46"/>
            <p:cNvGraphicFramePr>
              <a:graphicFrameLocks noChangeAspect="1"/>
            </p:cNvGraphicFramePr>
            <p:nvPr/>
          </p:nvGraphicFramePr>
          <p:xfrm>
            <a:off x="5345113" y="4291013"/>
            <a:ext cx="574675" cy="576262"/>
          </p:xfrm>
          <a:graphic>
            <a:graphicData uri="http://schemas.openxmlformats.org/presentationml/2006/ole">
              <p:oleObj spid="_x0000_s9220" name="Equation" r:id="rId6" imgW="241200" imgH="241200" progId="Equation.DSMT4">
                <p:embed/>
              </p:oleObj>
            </a:graphicData>
          </a:graphic>
        </p:graphicFrame>
        <p:graphicFrame>
          <p:nvGraphicFramePr>
            <p:cNvPr id="9221" name="Object 47"/>
            <p:cNvGraphicFramePr>
              <a:graphicFrameLocks noChangeAspect="1"/>
            </p:cNvGraphicFramePr>
            <p:nvPr/>
          </p:nvGraphicFramePr>
          <p:xfrm>
            <a:off x="5303838" y="5019675"/>
            <a:ext cx="611187" cy="485775"/>
          </p:xfrm>
          <a:graphic>
            <a:graphicData uri="http://schemas.openxmlformats.org/presentationml/2006/ole">
              <p:oleObj spid="_x0000_s9221" name="Equation" r:id="rId7" imgW="304560" imgH="241200" progId="Equation.DSMT4">
                <p:embed/>
              </p:oleObj>
            </a:graphicData>
          </a:graphic>
        </p:graphicFrame>
        <p:sp>
          <p:nvSpPr>
            <p:cNvPr id="9235" name="Line 53"/>
            <p:cNvSpPr>
              <a:spLocks noChangeShapeType="1"/>
            </p:cNvSpPr>
            <p:nvPr/>
          </p:nvSpPr>
          <p:spPr bwMode="auto">
            <a:xfrm>
              <a:off x="4903788" y="5905500"/>
              <a:ext cx="120650" cy="23971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9222" name="Object 54"/>
            <p:cNvGraphicFramePr>
              <a:graphicFrameLocks noChangeAspect="1"/>
            </p:cNvGraphicFramePr>
            <p:nvPr/>
          </p:nvGraphicFramePr>
          <p:xfrm>
            <a:off x="5143500" y="6103938"/>
            <a:ext cx="265113" cy="422275"/>
          </p:xfrm>
          <a:graphic>
            <a:graphicData uri="http://schemas.openxmlformats.org/presentationml/2006/ole">
              <p:oleObj spid="_x0000_s9222" name="Equation" r:id="rId8" imgW="126720" imgH="203040" progId="Equation.DSMT4">
                <p:embed/>
              </p:oleObj>
            </a:graphicData>
          </a:graphic>
        </p:graphicFrame>
        <p:graphicFrame>
          <p:nvGraphicFramePr>
            <p:cNvPr id="33" name="Object 22"/>
            <p:cNvGraphicFramePr>
              <a:graphicFrameLocks noChangeAspect="1"/>
            </p:cNvGraphicFramePr>
            <p:nvPr/>
          </p:nvGraphicFramePr>
          <p:xfrm>
            <a:off x="4201041" y="4357254"/>
            <a:ext cx="635000" cy="439738"/>
          </p:xfrm>
          <a:graphic>
            <a:graphicData uri="http://schemas.openxmlformats.org/presentationml/2006/ole">
              <p:oleObj spid="_x0000_s9224" name="Equation" r:id="rId9" imgW="368280" imgH="253800" progId="Equation.DSMT4">
                <p:embed/>
              </p:oleObj>
            </a:graphicData>
          </a:graphic>
        </p:graphicFrame>
        <p:graphicFrame>
          <p:nvGraphicFramePr>
            <p:cNvPr id="34" name="Object 33"/>
            <p:cNvGraphicFramePr>
              <a:graphicFrameLocks noChangeAspect="1"/>
            </p:cNvGraphicFramePr>
            <p:nvPr/>
          </p:nvGraphicFramePr>
          <p:xfrm>
            <a:off x="5920119" y="3970564"/>
            <a:ext cx="789240" cy="439738"/>
          </p:xfrm>
          <a:graphic>
            <a:graphicData uri="http://schemas.openxmlformats.org/presentationml/2006/ole">
              <p:oleObj spid="_x0000_s9225" name="Equation" r:id="rId10" imgW="457200" imgH="253800" progId="Equation.DSMT4">
                <p:embed/>
              </p:oleObj>
            </a:graphicData>
          </a:graphic>
        </p:graphicFrame>
      </p:grpSp>
      <p:grpSp>
        <p:nvGrpSpPr>
          <p:cNvPr id="37" name="Group 36"/>
          <p:cNvGrpSpPr/>
          <p:nvPr/>
        </p:nvGrpSpPr>
        <p:grpSpPr>
          <a:xfrm>
            <a:off x="1757363" y="996537"/>
            <a:ext cx="4926932" cy="2054638"/>
            <a:chOff x="1757363" y="996537"/>
            <a:chExt cx="4926932" cy="2054638"/>
          </a:xfrm>
        </p:grpSpPr>
        <p:sp>
          <p:nvSpPr>
            <p:cNvPr id="9238" name="Freeform 12"/>
            <p:cNvSpPr>
              <a:spLocks/>
            </p:cNvSpPr>
            <p:nvPr/>
          </p:nvSpPr>
          <p:spPr bwMode="auto">
            <a:xfrm>
              <a:off x="3927476" y="1166813"/>
              <a:ext cx="1289050" cy="1704975"/>
            </a:xfrm>
            <a:custGeom>
              <a:avLst/>
              <a:gdLst>
                <a:gd name="T0" fmla="*/ 68 w 1070"/>
                <a:gd name="T1" fmla="*/ 95 h 666"/>
                <a:gd name="T2" fmla="*/ 23 w 1070"/>
                <a:gd name="T3" fmla="*/ 189 h 666"/>
                <a:gd name="T4" fmla="*/ 3 w 1070"/>
                <a:gd name="T5" fmla="*/ 298 h 666"/>
                <a:gd name="T6" fmla="*/ 24 w 1070"/>
                <a:gd name="T7" fmla="*/ 440 h 666"/>
                <a:gd name="T8" fmla="*/ 144 w 1070"/>
                <a:gd name="T9" fmla="*/ 534 h 666"/>
                <a:gd name="T10" fmla="*/ 308 w 1070"/>
                <a:gd name="T11" fmla="*/ 596 h 666"/>
                <a:gd name="T12" fmla="*/ 486 w 1070"/>
                <a:gd name="T13" fmla="*/ 658 h 666"/>
                <a:gd name="T14" fmla="*/ 624 w 1070"/>
                <a:gd name="T15" fmla="*/ 644 h 666"/>
                <a:gd name="T16" fmla="*/ 761 w 1070"/>
                <a:gd name="T17" fmla="*/ 637 h 666"/>
                <a:gd name="T18" fmla="*/ 904 w 1070"/>
                <a:gd name="T19" fmla="*/ 574 h 666"/>
                <a:gd name="T20" fmla="*/ 1008 w 1070"/>
                <a:gd name="T21" fmla="*/ 469 h 666"/>
                <a:gd name="T22" fmla="*/ 1041 w 1070"/>
                <a:gd name="T23" fmla="*/ 351 h 666"/>
                <a:gd name="T24" fmla="*/ 1069 w 1070"/>
                <a:gd name="T25" fmla="*/ 267 h 666"/>
                <a:gd name="T26" fmla="*/ 1049 w 1070"/>
                <a:gd name="T27" fmla="*/ 150 h 666"/>
                <a:gd name="T28" fmla="*/ 973 w 1070"/>
                <a:gd name="T29" fmla="*/ 109 h 666"/>
                <a:gd name="T30" fmla="*/ 912 w 1070"/>
                <a:gd name="T31" fmla="*/ 82 h 666"/>
                <a:gd name="T32" fmla="*/ 774 w 1070"/>
                <a:gd name="T33" fmla="*/ 6 h 666"/>
                <a:gd name="T34" fmla="*/ 630 w 1070"/>
                <a:gd name="T35" fmla="*/ 48 h 666"/>
                <a:gd name="T36" fmla="*/ 466 w 1070"/>
                <a:gd name="T37" fmla="*/ 54 h 666"/>
                <a:gd name="T38" fmla="*/ 285 w 1070"/>
                <a:gd name="T39" fmla="*/ 25 h 666"/>
                <a:gd name="T40" fmla="*/ 168 w 1070"/>
                <a:gd name="T41" fmla="*/ 34 h 666"/>
                <a:gd name="T42" fmla="*/ 68 w 1070"/>
                <a:gd name="T43" fmla="*/ 95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rgbClr val="C0C0C0"/>
            </a:solidFill>
            <a:ln w="254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9" name="Text Box 14"/>
            <p:cNvSpPr txBox="1">
              <a:spLocks noChangeArrowheads="1"/>
            </p:cNvSpPr>
            <p:nvPr/>
          </p:nvSpPr>
          <p:spPr bwMode="auto">
            <a:xfrm>
              <a:off x="5160963" y="2593975"/>
              <a:ext cx="41275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 i="1">
                  <a:solidFill>
                    <a:srgbClr val="D60093"/>
                  </a:solidFill>
                </a:rPr>
                <a:t>S </a:t>
              </a:r>
            </a:p>
          </p:txBody>
        </p:sp>
        <p:sp>
          <p:nvSpPr>
            <p:cNvPr id="9240" name="Text Box 15"/>
            <p:cNvSpPr txBox="1">
              <a:spLocks noChangeArrowheads="1"/>
            </p:cNvSpPr>
            <p:nvPr/>
          </p:nvSpPr>
          <p:spPr bwMode="auto">
            <a:xfrm>
              <a:off x="1757363" y="1576388"/>
              <a:ext cx="136683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2"/>
                  </a:solidFill>
                  <a:latin typeface="Arial" charset="0"/>
                </a:rPr>
                <a:t>S</a:t>
              </a:r>
              <a:r>
                <a:rPr lang="en-US" sz="2000" dirty="0" smtClean="0">
                  <a:solidFill>
                    <a:schemeClr val="bg2"/>
                  </a:solidFill>
                  <a:latin typeface="Arial" charset="0"/>
                </a:rPr>
                <a:t>ource</a:t>
              </a:r>
              <a:endParaRPr lang="en-US" sz="2000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9241" name="Line 16"/>
            <p:cNvSpPr>
              <a:spLocks noChangeShapeType="1"/>
            </p:cNvSpPr>
            <p:nvPr/>
          </p:nvSpPr>
          <p:spPr bwMode="auto">
            <a:xfrm flipV="1">
              <a:off x="2971801" y="1565275"/>
              <a:ext cx="0" cy="388938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9223" name="Object 27"/>
            <p:cNvGraphicFramePr>
              <a:graphicFrameLocks noChangeAspect="1"/>
            </p:cNvGraphicFramePr>
            <p:nvPr/>
          </p:nvGraphicFramePr>
          <p:xfrm>
            <a:off x="4291013" y="2136775"/>
            <a:ext cx="649288" cy="401638"/>
          </p:xfrm>
          <a:graphic>
            <a:graphicData uri="http://schemas.openxmlformats.org/presentationml/2006/ole">
              <p:oleObj spid="_x0000_s9223" name="Equation" r:id="rId11" imgW="368280" imgH="228600" progId="Equation.DSMT4">
                <p:embed/>
              </p:oleObj>
            </a:graphicData>
          </a:graphic>
        </p:graphicFrame>
        <p:sp>
          <p:nvSpPr>
            <p:cNvPr id="9242" name="Freeform 32"/>
            <p:cNvSpPr>
              <a:spLocks/>
            </p:cNvSpPr>
            <p:nvPr/>
          </p:nvSpPr>
          <p:spPr bwMode="auto">
            <a:xfrm>
              <a:off x="3851276" y="1054100"/>
              <a:ext cx="1441450" cy="1939925"/>
            </a:xfrm>
            <a:custGeom>
              <a:avLst/>
              <a:gdLst>
                <a:gd name="T0" fmla="*/ 68 w 1070"/>
                <a:gd name="T1" fmla="*/ 95 h 666"/>
                <a:gd name="T2" fmla="*/ 23 w 1070"/>
                <a:gd name="T3" fmla="*/ 189 h 666"/>
                <a:gd name="T4" fmla="*/ 3 w 1070"/>
                <a:gd name="T5" fmla="*/ 298 h 666"/>
                <a:gd name="T6" fmla="*/ 24 w 1070"/>
                <a:gd name="T7" fmla="*/ 440 h 666"/>
                <a:gd name="T8" fmla="*/ 144 w 1070"/>
                <a:gd name="T9" fmla="*/ 534 h 666"/>
                <a:gd name="T10" fmla="*/ 308 w 1070"/>
                <a:gd name="T11" fmla="*/ 596 h 666"/>
                <a:gd name="T12" fmla="*/ 486 w 1070"/>
                <a:gd name="T13" fmla="*/ 658 h 666"/>
                <a:gd name="T14" fmla="*/ 624 w 1070"/>
                <a:gd name="T15" fmla="*/ 644 h 666"/>
                <a:gd name="T16" fmla="*/ 761 w 1070"/>
                <a:gd name="T17" fmla="*/ 637 h 666"/>
                <a:gd name="T18" fmla="*/ 904 w 1070"/>
                <a:gd name="T19" fmla="*/ 574 h 666"/>
                <a:gd name="T20" fmla="*/ 1008 w 1070"/>
                <a:gd name="T21" fmla="*/ 469 h 666"/>
                <a:gd name="T22" fmla="*/ 1041 w 1070"/>
                <a:gd name="T23" fmla="*/ 351 h 666"/>
                <a:gd name="T24" fmla="*/ 1069 w 1070"/>
                <a:gd name="T25" fmla="*/ 267 h 666"/>
                <a:gd name="T26" fmla="*/ 1049 w 1070"/>
                <a:gd name="T27" fmla="*/ 150 h 666"/>
                <a:gd name="T28" fmla="*/ 973 w 1070"/>
                <a:gd name="T29" fmla="*/ 109 h 666"/>
                <a:gd name="T30" fmla="*/ 912 w 1070"/>
                <a:gd name="T31" fmla="*/ 82 h 666"/>
                <a:gd name="T32" fmla="*/ 774 w 1070"/>
                <a:gd name="T33" fmla="*/ 6 h 666"/>
                <a:gd name="T34" fmla="*/ 630 w 1070"/>
                <a:gd name="T35" fmla="*/ 48 h 666"/>
                <a:gd name="T36" fmla="*/ 466 w 1070"/>
                <a:gd name="T37" fmla="*/ 54 h 666"/>
                <a:gd name="T38" fmla="*/ 285 w 1070"/>
                <a:gd name="T39" fmla="*/ 25 h 666"/>
                <a:gd name="T40" fmla="*/ 168 w 1070"/>
                <a:gd name="T41" fmla="*/ 34 h 666"/>
                <a:gd name="T42" fmla="*/ 68 w 1070"/>
                <a:gd name="T43" fmla="*/ 95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noFill/>
            <a:ln w="25400" cap="flat" cmpd="sng">
              <a:solidFill>
                <a:srgbClr val="D60093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6" name="Object 22"/>
            <p:cNvGraphicFramePr>
              <a:graphicFrameLocks noChangeAspect="1"/>
            </p:cNvGraphicFramePr>
            <p:nvPr/>
          </p:nvGraphicFramePr>
          <p:xfrm>
            <a:off x="5682489" y="996537"/>
            <a:ext cx="1001806" cy="911225"/>
          </p:xfrm>
          <a:graphic>
            <a:graphicData uri="http://schemas.openxmlformats.org/presentationml/2006/ole">
              <p:oleObj spid="_x0000_s9226" name="Equation" r:id="rId12" imgW="545760" imgH="495000" progId="Equation.DSMT4">
                <p:embed/>
              </p:oleObj>
            </a:graphicData>
          </a:graphic>
        </p:graphicFrame>
        <p:graphicFrame>
          <p:nvGraphicFramePr>
            <p:cNvPr id="2" name="Object 22"/>
            <p:cNvGraphicFramePr>
              <a:graphicFrameLocks noChangeAspect="1"/>
            </p:cNvGraphicFramePr>
            <p:nvPr/>
          </p:nvGraphicFramePr>
          <p:xfrm>
            <a:off x="4273550" y="1393186"/>
            <a:ext cx="657225" cy="712787"/>
          </p:xfrm>
          <a:graphic>
            <a:graphicData uri="http://schemas.openxmlformats.org/presentationml/2006/ole">
              <p:oleObj spid="_x0000_s9227" name="Equation" r:id="rId13" imgW="469800" imgH="50796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890" name="Text Box 1026"/>
          <p:cNvSpPr txBox="1">
            <a:spLocks noChangeArrowheads="1"/>
          </p:cNvSpPr>
          <p:nvPr/>
        </p:nvSpPr>
        <p:spPr bwMode="auto">
          <a:xfrm>
            <a:off x="1724025" y="-325"/>
            <a:ext cx="55721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Summary for Exterior</a:t>
            </a:r>
          </a:p>
        </p:txBody>
      </p:sp>
      <p:grpSp>
        <p:nvGrpSpPr>
          <p:cNvPr id="10249" name="Group 1062"/>
          <p:cNvGrpSpPr>
            <a:grpSpLocks/>
          </p:cNvGrpSpPr>
          <p:nvPr/>
        </p:nvGrpSpPr>
        <p:grpSpPr bwMode="auto">
          <a:xfrm>
            <a:off x="3157538" y="1377950"/>
            <a:ext cx="2295525" cy="1731963"/>
            <a:chOff x="1989" y="868"/>
            <a:chExt cx="1446" cy="1091"/>
          </a:xfrm>
        </p:grpSpPr>
        <p:sp>
          <p:nvSpPr>
            <p:cNvPr id="10262" name="Freeform 1028"/>
            <p:cNvSpPr>
              <a:spLocks/>
            </p:cNvSpPr>
            <p:nvPr/>
          </p:nvSpPr>
          <p:spPr bwMode="auto">
            <a:xfrm>
              <a:off x="2374" y="868"/>
              <a:ext cx="812" cy="1074"/>
            </a:xfrm>
            <a:custGeom>
              <a:avLst/>
              <a:gdLst>
                <a:gd name="T0" fmla="*/ 68 w 1070"/>
                <a:gd name="T1" fmla="*/ 95 h 666"/>
                <a:gd name="T2" fmla="*/ 23 w 1070"/>
                <a:gd name="T3" fmla="*/ 189 h 666"/>
                <a:gd name="T4" fmla="*/ 3 w 1070"/>
                <a:gd name="T5" fmla="*/ 298 h 666"/>
                <a:gd name="T6" fmla="*/ 24 w 1070"/>
                <a:gd name="T7" fmla="*/ 440 h 666"/>
                <a:gd name="T8" fmla="*/ 144 w 1070"/>
                <a:gd name="T9" fmla="*/ 534 h 666"/>
                <a:gd name="T10" fmla="*/ 308 w 1070"/>
                <a:gd name="T11" fmla="*/ 596 h 666"/>
                <a:gd name="T12" fmla="*/ 486 w 1070"/>
                <a:gd name="T13" fmla="*/ 658 h 666"/>
                <a:gd name="T14" fmla="*/ 624 w 1070"/>
                <a:gd name="T15" fmla="*/ 644 h 666"/>
                <a:gd name="T16" fmla="*/ 761 w 1070"/>
                <a:gd name="T17" fmla="*/ 637 h 666"/>
                <a:gd name="T18" fmla="*/ 904 w 1070"/>
                <a:gd name="T19" fmla="*/ 574 h 666"/>
                <a:gd name="T20" fmla="*/ 1008 w 1070"/>
                <a:gd name="T21" fmla="*/ 469 h 666"/>
                <a:gd name="T22" fmla="*/ 1041 w 1070"/>
                <a:gd name="T23" fmla="*/ 351 h 666"/>
                <a:gd name="T24" fmla="*/ 1069 w 1070"/>
                <a:gd name="T25" fmla="*/ 267 h 666"/>
                <a:gd name="T26" fmla="*/ 1049 w 1070"/>
                <a:gd name="T27" fmla="*/ 150 h 666"/>
                <a:gd name="T28" fmla="*/ 973 w 1070"/>
                <a:gd name="T29" fmla="*/ 109 h 666"/>
                <a:gd name="T30" fmla="*/ 912 w 1070"/>
                <a:gd name="T31" fmla="*/ 82 h 666"/>
                <a:gd name="T32" fmla="*/ 774 w 1070"/>
                <a:gd name="T33" fmla="*/ 6 h 666"/>
                <a:gd name="T34" fmla="*/ 630 w 1070"/>
                <a:gd name="T35" fmla="*/ 48 h 666"/>
                <a:gd name="T36" fmla="*/ 466 w 1070"/>
                <a:gd name="T37" fmla="*/ 54 h 666"/>
                <a:gd name="T38" fmla="*/ 285 w 1070"/>
                <a:gd name="T39" fmla="*/ 25 h 666"/>
                <a:gd name="T40" fmla="*/ 168 w 1070"/>
                <a:gd name="T41" fmla="*/ 34 h 666"/>
                <a:gd name="T42" fmla="*/ 68 w 1070"/>
                <a:gd name="T43" fmla="*/ 95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rgbClr val="C0C0C0"/>
            </a:solidFill>
            <a:ln w="254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63" name="Line 1031"/>
            <p:cNvSpPr>
              <a:spLocks noChangeShapeType="1"/>
            </p:cNvSpPr>
            <p:nvPr/>
          </p:nvSpPr>
          <p:spPr bwMode="auto">
            <a:xfrm flipV="1">
              <a:off x="1989" y="1219"/>
              <a:ext cx="0" cy="245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0247" name="Object 1032"/>
            <p:cNvGraphicFramePr>
              <a:graphicFrameLocks noChangeAspect="1"/>
            </p:cNvGraphicFramePr>
            <p:nvPr/>
          </p:nvGraphicFramePr>
          <p:xfrm>
            <a:off x="2587" y="1245"/>
            <a:ext cx="409" cy="253"/>
          </p:xfrm>
          <a:graphic>
            <a:graphicData uri="http://schemas.openxmlformats.org/presentationml/2006/ole">
              <p:oleObj spid="_x0000_s10247" name="Equation" r:id="rId4" imgW="368280" imgH="228600" progId="Equation.DSMT4">
                <p:embed/>
              </p:oleObj>
            </a:graphicData>
          </a:graphic>
        </p:graphicFrame>
        <p:sp>
          <p:nvSpPr>
            <p:cNvPr id="10264" name="Text Box 1054"/>
            <p:cNvSpPr txBox="1">
              <a:spLocks noChangeArrowheads="1"/>
            </p:cNvSpPr>
            <p:nvPr/>
          </p:nvSpPr>
          <p:spPr bwMode="auto">
            <a:xfrm>
              <a:off x="3175" y="1671"/>
              <a:ext cx="260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 i="1">
                  <a:solidFill>
                    <a:schemeClr val="bg2"/>
                  </a:solidFill>
                </a:rPr>
                <a:t>S </a:t>
              </a:r>
            </a:p>
          </p:txBody>
        </p:sp>
      </p:grpSp>
      <p:sp>
        <p:nvSpPr>
          <p:cNvPr id="10250" name="Text Box 1057"/>
          <p:cNvSpPr txBox="1">
            <a:spLocks noChangeArrowheads="1"/>
          </p:cNvSpPr>
          <p:nvPr/>
        </p:nvSpPr>
        <p:spPr bwMode="auto">
          <a:xfrm>
            <a:off x="823913" y="1247775"/>
            <a:ext cx="2443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chemeClr val="bg1"/>
                </a:solidFill>
                <a:latin typeface="Arial" charset="0"/>
              </a:rPr>
              <a:t>Original problem:</a:t>
            </a:r>
          </a:p>
        </p:txBody>
      </p:sp>
      <p:sp>
        <p:nvSpPr>
          <p:cNvPr id="10251" name="Text Box 1058"/>
          <p:cNvSpPr txBox="1">
            <a:spLocks noChangeArrowheads="1"/>
          </p:cNvSpPr>
          <p:nvPr/>
        </p:nvSpPr>
        <p:spPr bwMode="auto">
          <a:xfrm>
            <a:off x="569913" y="3536950"/>
            <a:ext cx="27876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chemeClr val="bg1"/>
                </a:solidFill>
                <a:latin typeface="Arial" charset="0"/>
              </a:rPr>
              <a:t>Free-space problem: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3146425" y="3614305"/>
            <a:ext cx="4964422" cy="2848408"/>
            <a:chOff x="3146425" y="3614305"/>
            <a:chExt cx="4964422" cy="2848408"/>
          </a:xfrm>
        </p:grpSpPr>
        <p:graphicFrame>
          <p:nvGraphicFramePr>
            <p:cNvPr id="10242" name="Object 1049"/>
            <p:cNvGraphicFramePr>
              <a:graphicFrameLocks noChangeAspect="1"/>
            </p:cNvGraphicFramePr>
            <p:nvPr/>
          </p:nvGraphicFramePr>
          <p:xfrm>
            <a:off x="6393193" y="4581175"/>
            <a:ext cx="1717654" cy="930687"/>
          </p:xfrm>
          <a:graphic>
            <a:graphicData uri="http://schemas.openxmlformats.org/presentationml/2006/ole">
              <p:oleObj spid="_x0000_s10242" name="Equation" r:id="rId5" imgW="939600" imgH="507960" progId="Equation.DSMT4">
                <p:embed/>
              </p:oleObj>
            </a:graphicData>
          </a:graphic>
        </p:graphicFrame>
        <p:sp>
          <p:nvSpPr>
            <p:cNvPr id="10253" name="Text Box 1036"/>
            <p:cNvSpPr txBox="1">
              <a:spLocks noChangeArrowheads="1"/>
            </p:cNvSpPr>
            <p:nvPr/>
          </p:nvSpPr>
          <p:spPr bwMode="auto">
            <a:xfrm>
              <a:off x="4981575" y="5416550"/>
              <a:ext cx="41275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 i="1">
                  <a:solidFill>
                    <a:schemeClr val="bg2"/>
                  </a:solidFill>
                </a:rPr>
                <a:t>S </a:t>
              </a:r>
            </a:p>
          </p:txBody>
        </p:sp>
        <p:sp>
          <p:nvSpPr>
            <p:cNvPr id="10254" name="Line 1038"/>
            <p:cNvSpPr>
              <a:spLocks noChangeShapeType="1"/>
            </p:cNvSpPr>
            <p:nvPr/>
          </p:nvSpPr>
          <p:spPr bwMode="auto">
            <a:xfrm flipV="1">
              <a:off x="3146425" y="4405313"/>
              <a:ext cx="0" cy="388938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0243" name="Object 1039"/>
            <p:cNvGraphicFramePr>
              <a:graphicFrameLocks noChangeAspect="1"/>
            </p:cNvGraphicFramePr>
            <p:nvPr/>
          </p:nvGraphicFramePr>
          <p:xfrm>
            <a:off x="4052888" y="4772025"/>
            <a:ext cx="696913" cy="415925"/>
          </p:xfrm>
          <a:graphic>
            <a:graphicData uri="http://schemas.openxmlformats.org/presentationml/2006/ole">
              <p:oleObj spid="_x0000_s10243" name="Equation" r:id="rId6" imgW="380880" imgH="228600" progId="Equation.DSMT4">
                <p:embed/>
              </p:oleObj>
            </a:graphicData>
          </a:graphic>
        </p:graphicFrame>
        <p:sp>
          <p:nvSpPr>
            <p:cNvPr id="10255" name="Freeform 1040"/>
            <p:cNvSpPr>
              <a:spLocks/>
            </p:cNvSpPr>
            <p:nvPr/>
          </p:nvSpPr>
          <p:spPr bwMode="auto">
            <a:xfrm>
              <a:off x="3671888" y="3876675"/>
              <a:ext cx="1441450" cy="1939925"/>
            </a:xfrm>
            <a:custGeom>
              <a:avLst/>
              <a:gdLst>
                <a:gd name="T0" fmla="*/ 68 w 1070"/>
                <a:gd name="T1" fmla="*/ 95 h 666"/>
                <a:gd name="T2" fmla="*/ 23 w 1070"/>
                <a:gd name="T3" fmla="*/ 189 h 666"/>
                <a:gd name="T4" fmla="*/ 3 w 1070"/>
                <a:gd name="T5" fmla="*/ 298 h 666"/>
                <a:gd name="T6" fmla="*/ 24 w 1070"/>
                <a:gd name="T7" fmla="*/ 440 h 666"/>
                <a:gd name="T8" fmla="*/ 144 w 1070"/>
                <a:gd name="T9" fmla="*/ 534 h 666"/>
                <a:gd name="T10" fmla="*/ 308 w 1070"/>
                <a:gd name="T11" fmla="*/ 596 h 666"/>
                <a:gd name="T12" fmla="*/ 486 w 1070"/>
                <a:gd name="T13" fmla="*/ 658 h 666"/>
                <a:gd name="T14" fmla="*/ 624 w 1070"/>
                <a:gd name="T15" fmla="*/ 644 h 666"/>
                <a:gd name="T16" fmla="*/ 761 w 1070"/>
                <a:gd name="T17" fmla="*/ 637 h 666"/>
                <a:gd name="T18" fmla="*/ 904 w 1070"/>
                <a:gd name="T19" fmla="*/ 574 h 666"/>
                <a:gd name="T20" fmla="*/ 1008 w 1070"/>
                <a:gd name="T21" fmla="*/ 469 h 666"/>
                <a:gd name="T22" fmla="*/ 1041 w 1070"/>
                <a:gd name="T23" fmla="*/ 351 h 666"/>
                <a:gd name="T24" fmla="*/ 1069 w 1070"/>
                <a:gd name="T25" fmla="*/ 267 h 666"/>
                <a:gd name="T26" fmla="*/ 1049 w 1070"/>
                <a:gd name="T27" fmla="*/ 150 h 666"/>
                <a:gd name="T28" fmla="*/ 973 w 1070"/>
                <a:gd name="T29" fmla="*/ 109 h 666"/>
                <a:gd name="T30" fmla="*/ 912 w 1070"/>
                <a:gd name="T31" fmla="*/ 82 h 666"/>
                <a:gd name="T32" fmla="*/ 774 w 1070"/>
                <a:gd name="T33" fmla="*/ 6 h 666"/>
                <a:gd name="T34" fmla="*/ 630 w 1070"/>
                <a:gd name="T35" fmla="*/ 48 h 666"/>
                <a:gd name="T36" fmla="*/ 466 w 1070"/>
                <a:gd name="T37" fmla="*/ 54 h 666"/>
                <a:gd name="T38" fmla="*/ 285 w 1070"/>
                <a:gd name="T39" fmla="*/ 25 h 666"/>
                <a:gd name="T40" fmla="*/ 168 w 1070"/>
                <a:gd name="T41" fmla="*/ 34 h 666"/>
                <a:gd name="T42" fmla="*/ 68 w 1070"/>
                <a:gd name="T43" fmla="*/ 95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noFill/>
            <a:ln w="25400" cap="flat" cmpd="sng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0256" name="Group 1041"/>
            <p:cNvGrpSpPr>
              <a:grpSpLocks/>
            </p:cNvGrpSpPr>
            <p:nvPr/>
          </p:nvGrpSpPr>
          <p:grpSpPr bwMode="auto">
            <a:xfrm rot="881310">
              <a:off x="5048250" y="4987925"/>
              <a:ext cx="1588" cy="388938"/>
              <a:chOff x="2880" y="869"/>
              <a:chExt cx="0" cy="245"/>
            </a:xfrm>
          </p:grpSpPr>
          <p:sp>
            <p:nvSpPr>
              <p:cNvPr id="10260" name="Line 1042"/>
              <p:cNvSpPr>
                <a:spLocks noChangeShapeType="1"/>
              </p:cNvSpPr>
              <p:nvPr/>
            </p:nvSpPr>
            <p:spPr bwMode="auto">
              <a:xfrm flipV="1">
                <a:off x="2880" y="869"/>
                <a:ext cx="0" cy="245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61" name="Line 1043"/>
              <p:cNvSpPr>
                <a:spLocks noChangeShapeType="1"/>
              </p:cNvSpPr>
              <p:nvPr/>
            </p:nvSpPr>
            <p:spPr bwMode="auto">
              <a:xfrm flipV="1">
                <a:off x="2880" y="953"/>
                <a:ext cx="0" cy="61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0257" name="Line 1044"/>
            <p:cNvSpPr>
              <a:spLocks noChangeShapeType="1"/>
            </p:cNvSpPr>
            <p:nvPr/>
          </p:nvSpPr>
          <p:spPr bwMode="auto">
            <a:xfrm rot="16213008">
              <a:off x="4895850" y="4527550"/>
              <a:ext cx="427038" cy="1588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0244" name="Object 1045"/>
            <p:cNvGraphicFramePr>
              <a:graphicFrameLocks noChangeAspect="1"/>
            </p:cNvGraphicFramePr>
            <p:nvPr/>
          </p:nvGraphicFramePr>
          <p:xfrm>
            <a:off x="5199063" y="4202113"/>
            <a:ext cx="576263" cy="576263"/>
          </p:xfrm>
          <a:graphic>
            <a:graphicData uri="http://schemas.openxmlformats.org/presentationml/2006/ole">
              <p:oleObj spid="_x0000_s10244" name="Equation" r:id="rId7" imgW="241200" imgH="241200" progId="Equation.DSMT4">
                <p:embed/>
              </p:oleObj>
            </a:graphicData>
          </a:graphic>
        </p:graphicFrame>
        <p:graphicFrame>
          <p:nvGraphicFramePr>
            <p:cNvPr id="10245" name="Object 1046"/>
            <p:cNvGraphicFramePr>
              <a:graphicFrameLocks noChangeAspect="1"/>
            </p:cNvGraphicFramePr>
            <p:nvPr/>
          </p:nvGraphicFramePr>
          <p:xfrm>
            <a:off x="5157788" y="4930775"/>
            <a:ext cx="611188" cy="485775"/>
          </p:xfrm>
          <a:graphic>
            <a:graphicData uri="http://schemas.openxmlformats.org/presentationml/2006/ole">
              <p:oleObj spid="_x0000_s10245" name="Equation" r:id="rId8" imgW="304560" imgH="241200" progId="Equation.DSMT4">
                <p:embed/>
              </p:oleObj>
            </a:graphicData>
          </a:graphic>
        </p:graphicFrame>
        <p:sp>
          <p:nvSpPr>
            <p:cNvPr id="10259" name="Line 1052"/>
            <p:cNvSpPr>
              <a:spLocks noChangeShapeType="1"/>
            </p:cNvSpPr>
            <p:nvPr/>
          </p:nvSpPr>
          <p:spPr bwMode="auto">
            <a:xfrm>
              <a:off x="4757738" y="5816600"/>
              <a:ext cx="120650" cy="23971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0246" name="Object 1063"/>
            <p:cNvGraphicFramePr>
              <a:graphicFrameLocks noChangeAspect="1"/>
            </p:cNvGraphicFramePr>
            <p:nvPr/>
          </p:nvGraphicFramePr>
          <p:xfrm>
            <a:off x="5041900" y="6040438"/>
            <a:ext cx="265113" cy="422275"/>
          </p:xfrm>
          <a:graphic>
            <a:graphicData uri="http://schemas.openxmlformats.org/presentationml/2006/ole">
              <p:oleObj spid="_x0000_s10246" name="Equation" r:id="rId9" imgW="126720" imgH="203040" progId="Equation.DSMT4">
                <p:embed/>
              </p:oleObj>
            </a:graphicData>
          </a:graphic>
        </p:graphicFrame>
        <p:graphicFrame>
          <p:nvGraphicFramePr>
            <p:cNvPr id="28" name="Object 27"/>
            <p:cNvGraphicFramePr>
              <a:graphicFrameLocks noChangeAspect="1"/>
            </p:cNvGraphicFramePr>
            <p:nvPr/>
          </p:nvGraphicFramePr>
          <p:xfrm>
            <a:off x="5753864" y="3614305"/>
            <a:ext cx="789240" cy="439738"/>
          </p:xfrm>
          <a:graphic>
            <a:graphicData uri="http://schemas.openxmlformats.org/presentationml/2006/ole">
              <p:oleObj spid="_x0000_s10248" name="Equation" r:id="rId10" imgW="457200" imgH="253800" progId="Equation.DSMT4">
                <p:embed/>
              </p:oleObj>
            </a:graphicData>
          </a:graphic>
        </p:graphicFrame>
        <p:graphicFrame>
          <p:nvGraphicFramePr>
            <p:cNvPr id="29" name="Object 22"/>
            <p:cNvGraphicFramePr>
              <a:graphicFrameLocks noChangeAspect="1"/>
            </p:cNvGraphicFramePr>
            <p:nvPr/>
          </p:nvGraphicFramePr>
          <p:xfrm>
            <a:off x="4094163" y="4250376"/>
            <a:ext cx="635000" cy="439738"/>
          </p:xfrm>
          <a:graphic>
            <a:graphicData uri="http://schemas.openxmlformats.org/presentationml/2006/ole">
              <p:oleObj spid="_x0000_s10249" name="Equation" r:id="rId11" imgW="368280" imgH="2538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40" name="Text Box 28"/>
          <p:cNvSpPr txBox="1">
            <a:spLocks noChangeArrowheads="1"/>
          </p:cNvSpPr>
          <p:nvPr/>
        </p:nvSpPr>
        <p:spPr bwMode="auto">
          <a:xfrm>
            <a:off x="1497013" y="11488"/>
            <a:ext cx="59864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Interior Equivalence</a:t>
            </a:r>
          </a:p>
        </p:txBody>
      </p:sp>
      <p:graphicFrame>
        <p:nvGraphicFramePr>
          <p:cNvPr id="11266" name="Object 29"/>
          <p:cNvGraphicFramePr>
            <a:graphicFrameLocks noChangeAspect="1"/>
          </p:cNvGraphicFramePr>
          <p:nvPr/>
        </p:nvGraphicFramePr>
        <p:xfrm>
          <a:off x="7194550" y="5086350"/>
          <a:ext cx="1689100" cy="1001713"/>
        </p:xfrm>
        <a:graphic>
          <a:graphicData uri="http://schemas.openxmlformats.org/presentationml/2006/ole">
            <p:oleObj spid="_x0000_s11266" name="Equation" r:id="rId4" imgW="812520" imgH="482400" progId="Equation.DSMT4">
              <p:embed/>
            </p:oleObj>
          </a:graphicData>
        </a:graphic>
      </p:graphicFrame>
      <p:sp>
        <p:nvSpPr>
          <p:cNvPr id="11278" name="Text Box 50"/>
          <p:cNvSpPr txBox="1">
            <a:spLocks noChangeArrowheads="1"/>
          </p:cNvSpPr>
          <p:nvPr/>
        </p:nvSpPr>
        <p:spPr bwMode="auto">
          <a:xfrm>
            <a:off x="1182688" y="4013200"/>
            <a:ext cx="63611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 charset="0"/>
              </a:rPr>
              <a:t>Place dielectric material in the "dead region" (region </a:t>
            </a:r>
            <a:r>
              <a:rPr lang="en-US" sz="2000" i="1" dirty="0">
                <a:solidFill>
                  <a:srgbClr val="FF0000"/>
                </a:solidFill>
              </a:rPr>
              <a:t>b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).</a:t>
            </a:r>
          </a:p>
        </p:txBody>
      </p:sp>
      <p:graphicFrame>
        <p:nvGraphicFramePr>
          <p:cNvPr id="11268" name="Object 51"/>
          <p:cNvGraphicFramePr>
            <a:graphicFrameLocks noChangeAspect="1"/>
          </p:cNvGraphicFramePr>
          <p:nvPr/>
        </p:nvGraphicFramePr>
        <p:xfrm>
          <a:off x="1101725" y="5032951"/>
          <a:ext cx="5689600" cy="1110674"/>
        </p:xfrm>
        <a:graphic>
          <a:graphicData uri="http://schemas.openxmlformats.org/presentationml/2006/ole">
            <p:oleObj spid="_x0000_s11268" name="Equation" r:id="rId5" imgW="3124080" imgH="609480" progId="Equation.DSMT4">
              <p:embed/>
            </p:oleObj>
          </a:graphicData>
        </a:graphic>
      </p:graphicFrame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1276350" y="973591"/>
            <a:ext cx="5267449" cy="2483984"/>
            <a:chOff x="1276350" y="973591"/>
            <a:chExt cx="5267449" cy="2483984"/>
          </a:xfrm>
        </p:grpSpPr>
        <p:sp>
          <p:nvSpPr>
            <p:cNvPr id="11271" name="Freeform 40"/>
            <p:cNvSpPr>
              <a:spLocks/>
            </p:cNvSpPr>
            <p:nvPr/>
          </p:nvSpPr>
          <p:spPr bwMode="auto">
            <a:xfrm>
              <a:off x="3927475" y="1573213"/>
              <a:ext cx="1289050" cy="1704975"/>
            </a:xfrm>
            <a:custGeom>
              <a:avLst/>
              <a:gdLst>
                <a:gd name="T0" fmla="*/ 68 w 1070"/>
                <a:gd name="T1" fmla="*/ 95 h 666"/>
                <a:gd name="T2" fmla="*/ 23 w 1070"/>
                <a:gd name="T3" fmla="*/ 189 h 666"/>
                <a:gd name="T4" fmla="*/ 3 w 1070"/>
                <a:gd name="T5" fmla="*/ 298 h 666"/>
                <a:gd name="T6" fmla="*/ 24 w 1070"/>
                <a:gd name="T7" fmla="*/ 440 h 666"/>
                <a:gd name="T8" fmla="*/ 144 w 1070"/>
                <a:gd name="T9" fmla="*/ 534 h 666"/>
                <a:gd name="T10" fmla="*/ 308 w 1070"/>
                <a:gd name="T11" fmla="*/ 596 h 666"/>
                <a:gd name="T12" fmla="*/ 486 w 1070"/>
                <a:gd name="T13" fmla="*/ 658 h 666"/>
                <a:gd name="T14" fmla="*/ 624 w 1070"/>
                <a:gd name="T15" fmla="*/ 644 h 666"/>
                <a:gd name="T16" fmla="*/ 761 w 1070"/>
                <a:gd name="T17" fmla="*/ 637 h 666"/>
                <a:gd name="T18" fmla="*/ 904 w 1070"/>
                <a:gd name="T19" fmla="*/ 574 h 666"/>
                <a:gd name="T20" fmla="*/ 1008 w 1070"/>
                <a:gd name="T21" fmla="*/ 469 h 666"/>
                <a:gd name="T22" fmla="*/ 1041 w 1070"/>
                <a:gd name="T23" fmla="*/ 351 h 666"/>
                <a:gd name="T24" fmla="*/ 1069 w 1070"/>
                <a:gd name="T25" fmla="*/ 267 h 666"/>
                <a:gd name="T26" fmla="*/ 1049 w 1070"/>
                <a:gd name="T27" fmla="*/ 150 h 666"/>
                <a:gd name="T28" fmla="*/ 973 w 1070"/>
                <a:gd name="T29" fmla="*/ 109 h 666"/>
                <a:gd name="T30" fmla="*/ 912 w 1070"/>
                <a:gd name="T31" fmla="*/ 82 h 666"/>
                <a:gd name="T32" fmla="*/ 774 w 1070"/>
                <a:gd name="T33" fmla="*/ 6 h 666"/>
                <a:gd name="T34" fmla="*/ 630 w 1070"/>
                <a:gd name="T35" fmla="*/ 48 h 666"/>
                <a:gd name="T36" fmla="*/ 466 w 1070"/>
                <a:gd name="T37" fmla="*/ 54 h 666"/>
                <a:gd name="T38" fmla="*/ 285 w 1070"/>
                <a:gd name="T39" fmla="*/ 25 h 666"/>
                <a:gd name="T40" fmla="*/ 168 w 1070"/>
                <a:gd name="T41" fmla="*/ 34 h 666"/>
                <a:gd name="T42" fmla="*/ 68 w 1070"/>
                <a:gd name="T43" fmla="*/ 95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rgbClr val="C0C0C0"/>
            </a:solidFill>
            <a:ln w="254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72" name="Text Box 41"/>
            <p:cNvSpPr txBox="1">
              <a:spLocks noChangeArrowheads="1"/>
            </p:cNvSpPr>
            <p:nvPr/>
          </p:nvSpPr>
          <p:spPr bwMode="auto">
            <a:xfrm>
              <a:off x="5160963" y="3000375"/>
              <a:ext cx="41275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 i="1">
                  <a:solidFill>
                    <a:srgbClr val="D60093"/>
                  </a:solidFill>
                </a:rPr>
                <a:t>S </a:t>
              </a:r>
            </a:p>
          </p:txBody>
        </p:sp>
        <p:sp>
          <p:nvSpPr>
            <p:cNvPr id="11273" name="Text Box 42"/>
            <p:cNvSpPr txBox="1">
              <a:spLocks noChangeArrowheads="1"/>
            </p:cNvSpPr>
            <p:nvPr/>
          </p:nvSpPr>
          <p:spPr bwMode="auto">
            <a:xfrm>
              <a:off x="1276350" y="2430463"/>
              <a:ext cx="1917700" cy="70788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l"/>
              <a:r>
                <a:rPr lang="en-US" sz="2000" dirty="0" smtClean="0">
                  <a:solidFill>
                    <a:schemeClr val="bg2"/>
                  </a:solidFill>
                  <a:latin typeface="Arial" charset="0"/>
                </a:rPr>
                <a:t>No sources or fields outside </a:t>
              </a:r>
              <a:r>
                <a:rPr lang="en-US" sz="2000" i="1" dirty="0" smtClean="0">
                  <a:solidFill>
                    <a:schemeClr val="bg2"/>
                  </a:solidFill>
                  <a:latin typeface="+mn-lt"/>
                </a:rPr>
                <a:t>S</a:t>
              </a:r>
              <a:endParaRPr lang="en-US" sz="2000" i="1" dirty="0">
                <a:solidFill>
                  <a:schemeClr val="bg2"/>
                </a:solidFill>
                <a:latin typeface="+mn-lt"/>
              </a:endParaRPr>
            </a:p>
          </p:txBody>
        </p:sp>
        <p:graphicFrame>
          <p:nvGraphicFramePr>
            <p:cNvPr id="11267" name="Object 44"/>
            <p:cNvGraphicFramePr>
              <a:graphicFrameLocks noChangeAspect="1"/>
            </p:cNvGraphicFramePr>
            <p:nvPr/>
          </p:nvGraphicFramePr>
          <p:xfrm>
            <a:off x="4291013" y="2543175"/>
            <a:ext cx="649287" cy="401638"/>
          </p:xfrm>
          <a:graphic>
            <a:graphicData uri="http://schemas.openxmlformats.org/presentationml/2006/ole">
              <p:oleObj spid="_x0000_s11267" name="Equation" r:id="rId6" imgW="368280" imgH="228600" progId="Equation.DSMT4">
                <p:embed/>
              </p:oleObj>
            </a:graphicData>
          </a:graphic>
        </p:graphicFrame>
        <p:sp>
          <p:nvSpPr>
            <p:cNvPr id="11274" name="Freeform 45"/>
            <p:cNvSpPr>
              <a:spLocks/>
            </p:cNvSpPr>
            <p:nvPr/>
          </p:nvSpPr>
          <p:spPr bwMode="auto">
            <a:xfrm>
              <a:off x="4067175" y="1689100"/>
              <a:ext cx="1009650" cy="1482725"/>
            </a:xfrm>
            <a:custGeom>
              <a:avLst/>
              <a:gdLst>
                <a:gd name="T0" fmla="*/ 68 w 1070"/>
                <a:gd name="T1" fmla="*/ 95 h 666"/>
                <a:gd name="T2" fmla="*/ 23 w 1070"/>
                <a:gd name="T3" fmla="*/ 189 h 666"/>
                <a:gd name="T4" fmla="*/ 3 w 1070"/>
                <a:gd name="T5" fmla="*/ 298 h 666"/>
                <a:gd name="T6" fmla="*/ 24 w 1070"/>
                <a:gd name="T7" fmla="*/ 440 h 666"/>
                <a:gd name="T8" fmla="*/ 144 w 1070"/>
                <a:gd name="T9" fmla="*/ 534 h 666"/>
                <a:gd name="T10" fmla="*/ 308 w 1070"/>
                <a:gd name="T11" fmla="*/ 596 h 666"/>
                <a:gd name="T12" fmla="*/ 486 w 1070"/>
                <a:gd name="T13" fmla="*/ 658 h 666"/>
                <a:gd name="T14" fmla="*/ 624 w 1070"/>
                <a:gd name="T15" fmla="*/ 644 h 666"/>
                <a:gd name="T16" fmla="*/ 761 w 1070"/>
                <a:gd name="T17" fmla="*/ 637 h 666"/>
                <a:gd name="T18" fmla="*/ 904 w 1070"/>
                <a:gd name="T19" fmla="*/ 574 h 666"/>
                <a:gd name="T20" fmla="*/ 1008 w 1070"/>
                <a:gd name="T21" fmla="*/ 469 h 666"/>
                <a:gd name="T22" fmla="*/ 1041 w 1070"/>
                <a:gd name="T23" fmla="*/ 351 h 666"/>
                <a:gd name="T24" fmla="*/ 1069 w 1070"/>
                <a:gd name="T25" fmla="*/ 267 h 666"/>
                <a:gd name="T26" fmla="*/ 1049 w 1070"/>
                <a:gd name="T27" fmla="*/ 150 h 666"/>
                <a:gd name="T28" fmla="*/ 973 w 1070"/>
                <a:gd name="T29" fmla="*/ 109 h 666"/>
                <a:gd name="T30" fmla="*/ 912 w 1070"/>
                <a:gd name="T31" fmla="*/ 82 h 666"/>
                <a:gd name="T32" fmla="*/ 774 w 1070"/>
                <a:gd name="T33" fmla="*/ 6 h 666"/>
                <a:gd name="T34" fmla="*/ 630 w 1070"/>
                <a:gd name="T35" fmla="*/ 48 h 666"/>
                <a:gd name="T36" fmla="*/ 466 w 1070"/>
                <a:gd name="T37" fmla="*/ 54 h 666"/>
                <a:gd name="T38" fmla="*/ 285 w 1070"/>
                <a:gd name="T39" fmla="*/ 25 h 666"/>
                <a:gd name="T40" fmla="*/ 168 w 1070"/>
                <a:gd name="T41" fmla="*/ 34 h 666"/>
                <a:gd name="T42" fmla="*/ 68 w 1070"/>
                <a:gd name="T43" fmla="*/ 95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noFill/>
            <a:ln w="25400" cap="flat" cmpd="sng">
              <a:solidFill>
                <a:srgbClr val="D60093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11279" name="Straight Arrow Connector 14"/>
            <p:cNvCxnSpPr>
              <a:cxnSpLocks noChangeShapeType="1"/>
            </p:cNvCxnSpPr>
            <p:nvPr/>
          </p:nvCxnSpPr>
          <p:spPr bwMode="auto">
            <a:xfrm rot="10800000">
              <a:off x="4749800" y="2489200"/>
              <a:ext cx="292100" cy="63500"/>
            </a:xfrm>
            <a:prstGeom prst="straightConnector1">
              <a:avLst/>
            </a:prstGeom>
            <a:noFill/>
            <a:ln w="12700" algn="ctr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</p:cxnSp>
        <p:graphicFrame>
          <p:nvGraphicFramePr>
            <p:cNvPr id="11269" name="Object 53"/>
            <p:cNvGraphicFramePr>
              <a:graphicFrameLocks noChangeAspect="1"/>
            </p:cNvGraphicFramePr>
            <p:nvPr/>
          </p:nvGraphicFramePr>
          <p:xfrm>
            <a:off x="5334000" y="2382838"/>
            <a:ext cx="1030288" cy="422275"/>
          </p:xfrm>
          <a:graphic>
            <a:graphicData uri="http://schemas.openxmlformats.org/presentationml/2006/ole">
              <p:oleObj spid="_x0000_s11269" name="Equation" r:id="rId7" imgW="495000" imgH="203040" progId="Equation.DSMT4">
                <p:embed/>
              </p:oleObj>
            </a:graphicData>
          </a:graphic>
        </p:graphicFrame>
        <p:cxnSp>
          <p:nvCxnSpPr>
            <p:cNvPr id="21" name="Straight Arrow Connector 20"/>
            <p:cNvCxnSpPr/>
            <p:nvPr/>
          </p:nvCxnSpPr>
          <p:spPr bwMode="auto">
            <a:xfrm>
              <a:off x="2770496" y="1692322"/>
              <a:ext cx="1555844" cy="24566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graphicFrame>
          <p:nvGraphicFramePr>
            <p:cNvPr id="20" name="Object 22"/>
            <p:cNvGraphicFramePr>
              <a:graphicFrameLocks noChangeAspect="1"/>
            </p:cNvGraphicFramePr>
            <p:nvPr/>
          </p:nvGraphicFramePr>
          <p:xfrm>
            <a:off x="5681787" y="973591"/>
            <a:ext cx="862012" cy="933450"/>
          </p:xfrm>
          <a:graphic>
            <a:graphicData uri="http://schemas.openxmlformats.org/presentationml/2006/ole">
              <p:oleObj spid="_x0000_s11270" name="Equation" r:id="rId8" imgW="469800" imgH="507960" progId="Equation.DSMT4">
                <p:embed/>
              </p:oleObj>
            </a:graphicData>
          </a:graphic>
        </p:graphicFrame>
        <p:graphicFrame>
          <p:nvGraphicFramePr>
            <p:cNvPr id="2" name="Object 22"/>
            <p:cNvGraphicFramePr>
              <a:graphicFrameLocks noChangeAspect="1"/>
            </p:cNvGraphicFramePr>
            <p:nvPr/>
          </p:nvGraphicFramePr>
          <p:xfrm>
            <a:off x="1608097" y="1185223"/>
            <a:ext cx="979487" cy="933450"/>
          </p:xfrm>
          <a:graphic>
            <a:graphicData uri="http://schemas.openxmlformats.org/presentationml/2006/ole">
              <p:oleObj spid="_x0000_s11271" name="Equation" r:id="rId9" imgW="533160" imgH="507960" progId="Equation.DSMT4">
                <p:embed/>
              </p:oleObj>
            </a:graphicData>
          </a:graphic>
        </p:graphicFrame>
        <p:graphicFrame>
          <p:nvGraphicFramePr>
            <p:cNvPr id="22" name="Object 22"/>
            <p:cNvGraphicFramePr>
              <a:graphicFrameLocks noChangeAspect="1"/>
            </p:cNvGraphicFramePr>
            <p:nvPr/>
          </p:nvGraphicFramePr>
          <p:xfrm>
            <a:off x="4176217" y="1984141"/>
            <a:ext cx="906421" cy="465083"/>
          </p:xfrm>
          <a:graphic>
            <a:graphicData uri="http://schemas.openxmlformats.org/presentationml/2006/ole">
              <p:oleObj spid="_x0000_s11272" name="Equation" r:id="rId10" imgW="596880" imgH="30456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5" name="Text Box 3"/>
          <p:cNvSpPr txBox="1">
            <a:spLocks noChangeArrowheads="1"/>
          </p:cNvSpPr>
          <p:nvPr/>
        </p:nvSpPr>
        <p:spPr bwMode="auto">
          <a:xfrm>
            <a:off x="1325563" y="30663"/>
            <a:ext cx="6665912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Interior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Equivalence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2296" name="Rectangle 6"/>
          <p:cNvSpPr>
            <a:spLocks noChangeArrowheads="1"/>
          </p:cNvSpPr>
          <p:nvPr/>
        </p:nvSpPr>
        <p:spPr bwMode="auto">
          <a:xfrm>
            <a:off x="1497013" y="1154113"/>
            <a:ext cx="6388100" cy="3497262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Text Box 22"/>
          <p:cNvSpPr txBox="1">
            <a:spLocks noChangeArrowheads="1"/>
          </p:cNvSpPr>
          <p:nvPr/>
        </p:nvSpPr>
        <p:spPr bwMode="auto">
          <a:xfrm>
            <a:off x="1384300" y="5270500"/>
            <a:ext cx="69469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latin typeface="Arial" charset="0"/>
              </a:rPr>
              <a:t>When we calculate the fields from these currents, we let them radiate in an </a:t>
            </a:r>
            <a:r>
              <a:rPr lang="en-US" sz="2000" i="1" dirty="0">
                <a:solidFill>
                  <a:schemeClr val="bg1"/>
                </a:solidFill>
                <a:latin typeface="Arial" charset="0"/>
              </a:rPr>
              <a:t>infinite dielectric medium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. 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3725863" y="1471550"/>
            <a:ext cx="3365500" cy="2882963"/>
            <a:chOff x="3725863" y="1471550"/>
            <a:chExt cx="3365500" cy="2882963"/>
          </a:xfrm>
        </p:grpSpPr>
        <p:sp>
          <p:nvSpPr>
            <p:cNvPr id="12297" name="Text Box 7"/>
            <p:cNvSpPr txBox="1">
              <a:spLocks noChangeArrowheads="1"/>
            </p:cNvSpPr>
            <p:nvPr/>
          </p:nvSpPr>
          <p:spPr bwMode="auto">
            <a:xfrm>
              <a:off x="5035550" y="3309938"/>
              <a:ext cx="412750" cy="457200"/>
            </a:xfrm>
            <a:prstGeom prst="rect">
              <a:avLst/>
            </a:prstGeom>
            <a:solidFill>
              <a:srgbClr val="C0C0C0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 i="1" dirty="0">
                  <a:solidFill>
                    <a:schemeClr val="bg2"/>
                  </a:solidFill>
                </a:rPr>
                <a:t>S </a:t>
              </a:r>
            </a:p>
          </p:txBody>
        </p:sp>
        <p:sp>
          <p:nvSpPr>
            <p:cNvPr id="12298" name="Freeform 8"/>
            <p:cNvSpPr>
              <a:spLocks/>
            </p:cNvSpPr>
            <p:nvPr/>
          </p:nvSpPr>
          <p:spPr bwMode="auto">
            <a:xfrm>
              <a:off x="3725863" y="1770063"/>
              <a:ext cx="1441450" cy="1939925"/>
            </a:xfrm>
            <a:custGeom>
              <a:avLst/>
              <a:gdLst>
                <a:gd name="T0" fmla="*/ 68 w 1070"/>
                <a:gd name="T1" fmla="*/ 95 h 666"/>
                <a:gd name="T2" fmla="*/ 23 w 1070"/>
                <a:gd name="T3" fmla="*/ 189 h 666"/>
                <a:gd name="T4" fmla="*/ 3 w 1070"/>
                <a:gd name="T5" fmla="*/ 298 h 666"/>
                <a:gd name="T6" fmla="*/ 24 w 1070"/>
                <a:gd name="T7" fmla="*/ 440 h 666"/>
                <a:gd name="T8" fmla="*/ 144 w 1070"/>
                <a:gd name="T9" fmla="*/ 534 h 666"/>
                <a:gd name="T10" fmla="*/ 308 w 1070"/>
                <a:gd name="T11" fmla="*/ 596 h 666"/>
                <a:gd name="T12" fmla="*/ 486 w 1070"/>
                <a:gd name="T13" fmla="*/ 658 h 666"/>
                <a:gd name="T14" fmla="*/ 624 w 1070"/>
                <a:gd name="T15" fmla="*/ 644 h 666"/>
                <a:gd name="T16" fmla="*/ 761 w 1070"/>
                <a:gd name="T17" fmla="*/ 637 h 666"/>
                <a:gd name="T18" fmla="*/ 904 w 1070"/>
                <a:gd name="T19" fmla="*/ 574 h 666"/>
                <a:gd name="T20" fmla="*/ 1008 w 1070"/>
                <a:gd name="T21" fmla="*/ 469 h 666"/>
                <a:gd name="T22" fmla="*/ 1041 w 1070"/>
                <a:gd name="T23" fmla="*/ 351 h 666"/>
                <a:gd name="T24" fmla="*/ 1069 w 1070"/>
                <a:gd name="T25" fmla="*/ 267 h 666"/>
                <a:gd name="T26" fmla="*/ 1049 w 1070"/>
                <a:gd name="T27" fmla="*/ 150 h 666"/>
                <a:gd name="T28" fmla="*/ 973 w 1070"/>
                <a:gd name="T29" fmla="*/ 109 h 666"/>
                <a:gd name="T30" fmla="*/ 912 w 1070"/>
                <a:gd name="T31" fmla="*/ 82 h 666"/>
                <a:gd name="T32" fmla="*/ 774 w 1070"/>
                <a:gd name="T33" fmla="*/ 6 h 666"/>
                <a:gd name="T34" fmla="*/ 630 w 1070"/>
                <a:gd name="T35" fmla="*/ 48 h 666"/>
                <a:gd name="T36" fmla="*/ 466 w 1070"/>
                <a:gd name="T37" fmla="*/ 54 h 666"/>
                <a:gd name="T38" fmla="*/ 285 w 1070"/>
                <a:gd name="T39" fmla="*/ 25 h 666"/>
                <a:gd name="T40" fmla="*/ 168 w 1070"/>
                <a:gd name="T41" fmla="*/ 34 h 666"/>
                <a:gd name="T42" fmla="*/ 68 w 1070"/>
                <a:gd name="T43" fmla="*/ 95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rgbClr val="C0C0C0"/>
            </a:solidFill>
            <a:ln w="25400" cap="flat" cmpd="sng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2299" name="Group 9"/>
            <p:cNvGrpSpPr>
              <a:grpSpLocks/>
            </p:cNvGrpSpPr>
            <p:nvPr/>
          </p:nvGrpSpPr>
          <p:grpSpPr bwMode="auto">
            <a:xfrm rot="881310">
              <a:off x="5102225" y="2881313"/>
              <a:ext cx="1588" cy="388937"/>
              <a:chOff x="2880" y="869"/>
              <a:chExt cx="0" cy="245"/>
            </a:xfrm>
          </p:grpSpPr>
          <p:sp>
            <p:nvSpPr>
              <p:cNvPr id="12305" name="Line 10"/>
              <p:cNvSpPr>
                <a:spLocks noChangeShapeType="1"/>
              </p:cNvSpPr>
              <p:nvPr/>
            </p:nvSpPr>
            <p:spPr bwMode="auto">
              <a:xfrm flipV="1">
                <a:off x="2880" y="869"/>
                <a:ext cx="0" cy="245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306" name="Line 11"/>
              <p:cNvSpPr>
                <a:spLocks noChangeShapeType="1"/>
              </p:cNvSpPr>
              <p:nvPr/>
            </p:nvSpPr>
            <p:spPr bwMode="auto">
              <a:xfrm flipV="1">
                <a:off x="2880" y="953"/>
                <a:ext cx="0" cy="61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2300" name="Line 12"/>
            <p:cNvSpPr>
              <a:spLocks noChangeShapeType="1"/>
            </p:cNvSpPr>
            <p:nvPr/>
          </p:nvSpPr>
          <p:spPr bwMode="auto">
            <a:xfrm rot="-5386992">
              <a:off x="4949825" y="2420938"/>
              <a:ext cx="427037" cy="1588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2290" name="Object 13"/>
            <p:cNvGraphicFramePr>
              <a:graphicFrameLocks noChangeAspect="1"/>
            </p:cNvGraphicFramePr>
            <p:nvPr/>
          </p:nvGraphicFramePr>
          <p:xfrm>
            <a:off x="5322888" y="2208213"/>
            <a:ext cx="1309687" cy="454025"/>
          </p:xfrm>
          <a:graphic>
            <a:graphicData uri="http://schemas.openxmlformats.org/presentationml/2006/ole">
              <p:oleObj spid="_x0000_s12290" name="Equation" r:id="rId4" imgW="698400" imgH="241200" progId="Equation.DSMT4">
                <p:embed/>
              </p:oleObj>
            </a:graphicData>
          </a:graphic>
        </p:graphicFrame>
        <p:graphicFrame>
          <p:nvGraphicFramePr>
            <p:cNvPr id="12291" name="Object 14"/>
            <p:cNvGraphicFramePr>
              <a:graphicFrameLocks noChangeAspect="1"/>
            </p:cNvGraphicFramePr>
            <p:nvPr/>
          </p:nvGraphicFramePr>
          <p:xfrm>
            <a:off x="5311775" y="2882900"/>
            <a:ext cx="1350963" cy="401638"/>
          </p:xfrm>
          <a:graphic>
            <a:graphicData uri="http://schemas.openxmlformats.org/presentationml/2006/ole">
              <p:oleObj spid="_x0000_s12291" name="Equation" r:id="rId5" imgW="812520" imgH="241200" progId="Equation.DSMT4">
                <p:embed/>
              </p:oleObj>
            </a:graphicData>
          </a:graphic>
        </p:graphicFrame>
        <p:sp>
          <p:nvSpPr>
            <p:cNvPr id="12302" name="Line 16"/>
            <p:cNvSpPr>
              <a:spLocks noChangeShapeType="1"/>
            </p:cNvSpPr>
            <p:nvPr/>
          </p:nvSpPr>
          <p:spPr bwMode="auto">
            <a:xfrm>
              <a:off x="4811713" y="3709988"/>
              <a:ext cx="120650" cy="23971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2292" name="Object 18"/>
            <p:cNvGraphicFramePr>
              <a:graphicFrameLocks noChangeAspect="1"/>
            </p:cNvGraphicFramePr>
            <p:nvPr/>
          </p:nvGraphicFramePr>
          <p:xfrm>
            <a:off x="4132263" y="2784475"/>
            <a:ext cx="673100" cy="415925"/>
          </p:xfrm>
          <a:graphic>
            <a:graphicData uri="http://schemas.openxmlformats.org/presentationml/2006/ole">
              <p:oleObj spid="_x0000_s12292" name="Equation" r:id="rId6" imgW="368280" imgH="228600" progId="Equation.DSMT4">
                <p:embed/>
              </p:oleObj>
            </a:graphicData>
          </a:graphic>
        </p:graphicFrame>
        <p:graphicFrame>
          <p:nvGraphicFramePr>
            <p:cNvPr id="12293" name="Object 19"/>
            <p:cNvGraphicFramePr>
              <a:graphicFrameLocks noChangeAspect="1"/>
            </p:cNvGraphicFramePr>
            <p:nvPr/>
          </p:nvGraphicFramePr>
          <p:xfrm>
            <a:off x="6418263" y="3754438"/>
            <a:ext cx="673100" cy="415925"/>
          </p:xfrm>
          <a:graphic>
            <a:graphicData uri="http://schemas.openxmlformats.org/presentationml/2006/ole">
              <p:oleObj spid="_x0000_s12293" name="Equation" r:id="rId7" imgW="368280" imgH="228600" progId="Equation.DSMT4">
                <p:embed/>
              </p:oleObj>
            </a:graphicData>
          </a:graphic>
        </p:graphicFrame>
        <p:graphicFrame>
          <p:nvGraphicFramePr>
            <p:cNvPr id="12294" name="Object 21"/>
            <p:cNvGraphicFramePr>
              <a:graphicFrameLocks noChangeAspect="1"/>
            </p:cNvGraphicFramePr>
            <p:nvPr/>
          </p:nvGraphicFramePr>
          <p:xfrm>
            <a:off x="5080000" y="3932238"/>
            <a:ext cx="265113" cy="422275"/>
          </p:xfrm>
          <a:graphic>
            <a:graphicData uri="http://schemas.openxmlformats.org/presentationml/2006/ole">
              <p:oleObj spid="_x0000_s12294" name="Equation" r:id="rId8" imgW="126720" imgH="203040" progId="Equation.DSMT4">
                <p:embed/>
              </p:oleObj>
            </a:graphicData>
          </a:graphic>
        </p:graphicFrame>
        <p:graphicFrame>
          <p:nvGraphicFramePr>
            <p:cNvPr id="21" name="Object 22"/>
            <p:cNvGraphicFramePr>
              <a:graphicFrameLocks noChangeAspect="1"/>
            </p:cNvGraphicFramePr>
            <p:nvPr/>
          </p:nvGraphicFramePr>
          <p:xfrm>
            <a:off x="5400449" y="1471550"/>
            <a:ext cx="635000" cy="439738"/>
          </p:xfrm>
          <a:graphic>
            <a:graphicData uri="http://schemas.openxmlformats.org/presentationml/2006/ole">
              <p:oleObj spid="_x0000_s12295" name="Equation" r:id="rId9" imgW="368280" imgH="253800" progId="Equation.DSMT4">
                <p:embed/>
              </p:oleObj>
            </a:graphicData>
          </a:graphic>
        </p:graphicFrame>
        <p:graphicFrame>
          <p:nvGraphicFramePr>
            <p:cNvPr id="2" name="Object 8"/>
            <p:cNvGraphicFramePr>
              <a:graphicFrameLocks noChangeAspect="1"/>
            </p:cNvGraphicFramePr>
            <p:nvPr/>
          </p:nvGraphicFramePr>
          <p:xfrm>
            <a:off x="4087813" y="2146300"/>
            <a:ext cx="787400" cy="439738"/>
          </p:xfrm>
          <a:graphic>
            <a:graphicData uri="http://schemas.openxmlformats.org/presentationml/2006/ole">
              <p:oleObj spid="_x0000_s12296" name="Equation" r:id="rId10" imgW="457200" imgH="2538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54" name="Text Box 1026"/>
          <p:cNvSpPr txBox="1">
            <a:spLocks noChangeArrowheads="1"/>
          </p:cNvSpPr>
          <p:nvPr/>
        </p:nvSpPr>
        <p:spPr bwMode="auto">
          <a:xfrm>
            <a:off x="1724025" y="-325"/>
            <a:ext cx="55721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Summary for Interior</a:t>
            </a:r>
          </a:p>
        </p:txBody>
      </p:sp>
      <p:grpSp>
        <p:nvGrpSpPr>
          <p:cNvPr id="13321" name="Group 1066"/>
          <p:cNvGrpSpPr>
            <a:grpSpLocks/>
          </p:cNvGrpSpPr>
          <p:nvPr/>
        </p:nvGrpSpPr>
        <p:grpSpPr bwMode="auto">
          <a:xfrm>
            <a:off x="3157538" y="1149350"/>
            <a:ext cx="2295525" cy="1731963"/>
            <a:chOff x="1989" y="724"/>
            <a:chExt cx="1446" cy="1091"/>
          </a:xfrm>
        </p:grpSpPr>
        <p:sp>
          <p:nvSpPr>
            <p:cNvPr id="13335" name="Freeform 1043"/>
            <p:cNvSpPr>
              <a:spLocks/>
            </p:cNvSpPr>
            <p:nvPr/>
          </p:nvSpPr>
          <p:spPr bwMode="auto">
            <a:xfrm>
              <a:off x="2374" y="724"/>
              <a:ext cx="812" cy="1074"/>
            </a:xfrm>
            <a:custGeom>
              <a:avLst/>
              <a:gdLst>
                <a:gd name="T0" fmla="*/ 68 w 1070"/>
                <a:gd name="T1" fmla="*/ 95 h 666"/>
                <a:gd name="T2" fmla="*/ 23 w 1070"/>
                <a:gd name="T3" fmla="*/ 189 h 666"/>
                <a:gd name="T4" fmla="*/ 3 w 1070"/>
                <a:gd name="T5" fmla="*/ 298 h 666"/>
                <a:gd name="T6" fmla="*/ 24 w 1070"/>
                <a:gd name="T7" fmla="*/ 440 h 666"/>
                <a:gd name="T8" fmla="*/ 144 w 1070"/>
                <a:gd name="T9" fmla="*/ 534 h 666"/>
                <a:gd name="T10" fmla="*/ 308 w 1070"/>
                <a:gd name="T11" fmla="*/ 596 h 666"/>
                <a:gd name="T12" fmla="*/ 486 w 1070"/>
                <a:gd name="T13" fmla="*/ 658 h 666"/>
                <a:gd name="T14" fmla="*/ 624 w 1070"/>
                <a:gd name="T15" fmla="*/ 644 h 666"/>
                <a:gd name="T16" fmla="*/ 761 w 1070"/>
                <a:gd name="T17" fmla="*/ 637 h 666"/>
                <a:gd name="T18" fmla="*/ 904 w 1070"/>
                <a:gd name="T19" fmla="*/ 574 h 666"/>
                <a:gd name="T20" fmla="*/ 1008 w 1070"/>
                <a:gd name="T21" fmla="*/ 469 h 666"/>
                <a:gd name="T22" fmla="*/ 1041 w 1070"/>
                <a:gd name="T23" fmla="*/ 351 h 666"/>
                <a:gd name="T24" fmla="*/ 1069 w 1070"/>
                <a:gd name="T25" fmla="*/ 267 h 666"/>
                <a:gd name="T26" fmla="*/ 1049 w 1070"/>
                <a:gd name="T27" fmla="*/ 150 h 666"/>
                <a:gd name="T28" fmla="*/ 973 w 1070"/>
                <a:gd name="T29" fmla="*/ 109 h 666"/>
                <a:gd name="T30" fmla="*/ 912 w 1070"/>
                <a:gd name="T31" fmla="*/ 82 h 666"/>
                <a:gd name="T32" fmla="*/ 774 w 1070"/>
                <a:gd name="T33" fmla="*/ 6 h 666"/>
                <a:gd name="T34" fmla="*/ 630 w 1070"/>
                <a:gd name="T35" fmla="*/ 48 h 666"/>
                <a:gd name="T36" fmla="*/ 466 w 1070"/>
                <a:gd name="T37" fmla="*/ 54 h 666"/>
                <a:gd name="T38" fmla="*/ 285 w 1070"/>
                <a:gd name="T39" fmla="*/ 25 h 666"/>
                <a:gd name="T40" fmla="*/ 168 w 1070"/>
                <a:gd name="T41" fmla="*/ 34 h 666"/>
                <a:gd name="T42" fmla="*/ 68 w 1070"/>
                <a:gd name="T43" fmla="*/ 95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rgbClr val="C0C0C0"/>
            </a:solidFill>
            <a:ln w="254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6" name="Line 1044"/>
            <p:cNvSpPr>
              <a:spLocks noChangeShapeType="1"/>
            </p:cNvSpPr>
            <p:nvPr/>
          </p:nvSpPr>
          <p:spPr bwMode="auto">
            <a:xfrm flipV="1">
              <a:off x="1989" y="1075"/>
              <a:ext cx="0" cy="245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3319" name="Object 1045"/>
            <p:cNvGraphicFramePr>
              <a:graphicFrameLocks noChangeAspect="1"/>
            </p:cNvGraphicFramePr>
            <p:nvPr/>
          </p:nvGraphicFramePr>
          <p:xfrm>
            <a:off x="2587" y="1101"/>
            <a:ext cx="409" cy="253"/>
          </p:xfrm>
          <a:graphic>
            <a:graphicData uri="http://schemas.openxmlformats.org/presentationml/2006/ole">
              <p:oleObj spid="_x0000_s13319" name="Equation" r:id="rId4" imgW="368280" imgH="228600" progId="Equation.DSMT4">
                <p:embed/>
              </p:oleObj>
            </a:graphicData>
          </a:graphic>
        </p:graphicFrame>
        <p:sp>
          <p:nvSpPr>
            <p:cNvPr id="13337" name="Text Box 1046"/>
            <p:cNvSpPr txBox="1">
              <a:spLocks noChangeArrowheads="1"/>
            </p:cNvSpPr>
            <p:nvPr/>
          </p:nvSpPr>
          <p:spPr bwMode="auto">
            <a:xfrm>
              <a:off x="3175" y="1527"/>
              <a:ext cx="260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 i="1">
                  <a:solidFill>
                    <a:schemeClr val="bg2"/>
                  </a:solidFill>
                </a:rPr>
                <a:t>S </a:t>
              </a:r>
            </a:p>
          </p:txBody>
        </p:sp>
      </p:grpSp>
      <p:sp>
        <p:nvSpPr>
          <p:cNvPr id="13322" name="Text Box 1047"/>
          <p:cNvSpPr txBox="1">
            <a:spLocks noChangeArrowheads="1"/>
          </p:cNvSpPr>
          <p:nvPr/>
        </p:nvSpPr>
        <p:spPr bwMode="auto">
          <a:xfrm>
            <a:off x="569913" y="1311275"/>
            <a:ext cx="2443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chemeClr val="bg1"/>
                </a:solidFill>
                <a:latin typeface="Arial" charset="0"/>
              </a:rPr>
              <a:t>Original problem:</a:t>
            </a:r>
          </a:p>
        </p:txBody>
      </p:sp>
      <p:sp>
        <p:nvSpPr>
          <p:cNvPr id="13324" name="Rectangle 1050"/>
          <p:cNvSpPr>
            <a:spLocks noChangeArrowheads="1"/>
          </p:cNvSpPr>
          <p:nvPr/>
        </p:nvSpPr>
        <p:spPr bwMode="auto">
          <a:xfrm>
            <a:off x="773113" y="3186113"/>
            <a:ext cx="7302500" cy="3497262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Text Box 1048"/>
          <p:cNvSpPr txBox="1">
            <a:spLocks noChangeArrowheads="1"/>
          </p:cNvSpPr>
          <p:nvPr/>
        </p:nvSpPr>
        <p:spPr bwMode="auto">
          <a:xfrm>
            <a:off x="1027113" y="3346450"/>
            <a:ext cx="2266950" cy="701675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chemeClr val="bg1"/>
                </a:solidFill>
                <a:latin typeface="Arial" charset="0"/>
              </a:rPr>
              <a:t>Homogeneous-medium problem: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3900488" y="3442854"/>
            <a:ext cx="3314700" cy="2918259"/>
            <a:chOff x="3900488" y="3442854"/>
            <a:chExt cx="3314700" cy="2918259"/>
          </a:xfrm>
        </p:grpSpPr>
        <p:sp>
          <p:nvSpPr>
            <p:cNvPr id="13325" name="Text Box 1051"/>
            <p:cNvSpPr txBox="1">
              <a:spLocks noChangeArrowheads="1"/>
            </p:cNvSpPr>
            <p:nvPr/>
          </p:nvSpPr>
          <p:spPr bwMode="auto">
            <a:xfrm>
              <a:off x="5214938" y="5341938"/>
              <a:ext cx="414338" cy="457200"/>
            </a:xfrm>
            <a:prstGeom prst="rect">
              <a:avLst/>
            </a:prstGeom>
            <a:solidFill>
              <a:srgbClr val="C0C0C0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 i="1">
                  <a:solidFill>
                    <a:schemeClr val="bg2"/>
                  </a:solidFill>
                </a:rPr>
                <a:t>S </a:t>
              </a:r>
            </a:p>
          </p:txBody>
        </p:sp>
        <p:sp>
          <p:nvSpPr>
            <p:cNvPr id="13326" name="Freeform 1052"/>
            <p:cNvSpPr>
              <a:spLocks/>
            </p:cNvSpPr>
            <p:nvPr/>
          </p:nvSpPr>
          <p:spPr bwMode="auto">
            <a:xfrm>
              <a:off x="3900488" y="3802063"/>
              <a:ext cx="1446213" cy="1939925"/>
            </a:xfrm>
            <a:custGeom>
              <a:avLst/>
              <a:gdLst>
                <a:gd name="T0" fmla="*/ 68 w 1070"/>
                <a:gd name="T1" fmla="*/ 95 h 666"/>
                <a:gd name="T2" fmla="*/ 23 w 1070"/>
                <a:gd name="T3" fmla="*/ 189 h 666"/>
                <a:gd name="T4" fmla="*/ 3 w 1070"/>
                <a:gd name="T5" fmla="*/ 298 h 666"/>
                <a:gd name="T6" fmla="*/ 24 w 1070"/>
                <a:gd name="T7" fmla="*/ 440 h 666"/>
                <a:gd name="T8" fmla="*/ 144 w 1070"/>
                <a:gd name="T9" fmla="*/ 534 h 666"/>
                <a:gd name="T10" fmla="*/ 308 w 1070"/>
                <a:gd name="T11" fmla="*/ 596 h 666"/>
                <a:gd name="T12" fmla="*/ 486 w 1070"/>
                <a:gd name="T13" fmla="*/ 658 h 666"/>
                <a:gd name="T14" fmla="*/ 624 w 1070"/>
                <a:gd name="T15" fmla="*/ 644 h 666"/>
                <a:gd name="T16" fmla="*/ 761 w 1070"/>
                <a:gd name="T17" fmla="*/ 637 h 666"/>
                <a:gd name="T18" fmla="*/ 904 w 1070"/>
                <a:gd name="T19" fmla="*/ 574 h 666"/>
                <a:gd name="T20" fmla="*/ 1008 w 1070"/>
                <a:gd name="T21" fmla="*/ 469 h 666"/>
                <a:gd name="T22" fmla="*/ 1041 w 1070"/>
                <a:gd name="T23" fmla="*/ 351 h 666"/>
                <a:gd name="T24" fmla="*/ 1069 w 1070"/>
                <a:gd name="T25" fmla="*/ 267 h 666"/>
                <a:gd name="T26" fmla="*/ 1049 w 1070"/>
                <a:gd name="T27" fmla="*/ 150 h 666"/>
                <a:gd name="T28" fmla="*/ 973 w 1070"/>
                <a:gd name="T29" fmla="*/ 109 h 666"/>
                <a:gd name="T30" fmla="*/ 912 w 1070"/>
                <a:gd name="T31" fmla="*/ 82 h 666"/>
                <a:gd name="T32" fmla="*/ 774 w 1070"/>
                <a:gd name="T33" fmla="*/ 6 h 666"/>
                <a:gd name="T34" fmla="*/ 630 w 1070"/>
                <a:gd name="T35" fmla="*/ 48 h 666"/>
                <a:gd name="T36" fmla="*/ 466 w 1070"/>
                <a:gd name="T37" fmla="*/ 54 h 666"/>
                <a:gd name="T38" fmla="*/ 285 w 1070"/>
                <a:gd name="T39" fmla="*/ 25 h 666"/>
                <a:gd name="T40" fmla="*/ 168 w 1070"/>
                <a:gd name="T41" fmla="*/ 34 h 666"/>
                <a:gd name="T42" fmla="*/ 68 w 1070"/>
                <a:gd name="T43" fmla="*/ 95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rgbClr val="C0C0C0"/>
            </a:solidFill>
            <a:ln w="25400" cap="flat" cmpd="sng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3327" name="Group 1053"/>
            <p:cNvGrpSpPr>
              <a:grpSpLocks/>
            </p:cNvGrpSpPr>
            <p:nvPr/>
          </p:nvGrpSpPr>
          <p:grpSpPr bwMode="auto">
            <a:xfrm rot="881310">
              <a:off x="5281613" y="4913313"/>
              <a:ext cx="1588" cy="388937"/>
              <a:chOff x="2880" y="869"/>
              <a:chExt cx="0" cy="245"/>
            </a:xfrm>
          </p:grpSpPr>
          <p:sp>
            <p:nvSpPr>
              <p:cNvPr id="13333" name="Line 1054"/>
              <p:cNvSpPr>
                <a:spLocks noChangeShapeType="1"/>
              </p:cNvSpPr>
              <p:nvPr/>
            </p:nvSpPr>
            <p:spPr bwMode="auto">
              <a:xfrm flipV="1">
                <a:off x="2880" y="869"/>
                <a:ext cx="0" cy="245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34" name="Line 1055"/>
              <p:cNvSpPr>
                <a:spLocks noChangeShapeType="1"/>
              </p:cNvSpPr>
              <p:nvPr/>
            </p:nvSpPr>
            <p:spPr bwMode="auto">
              <a:xfrm flipV="1">
                <a:off x="2880" y="953"/>
                <a:ext cx="0" cy="61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3328" name="Line 1056"/>
            <p:cNvSpPr>
              <a:spLocks noChangeShapeType="1"/>
            </p:cNvSpPr>
            <p:nvPr/>
          </p:nvSpPr>
          <p:spPr bwMode="auto">
            <a:xfrm rot="16213008">
              <a:off x="5129213" y="4452938"/>
              <a:ext cx="427037" cy="1588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3314" name="Object 1057"/>
            <p:cNvGraphicFramePr>
              <a:graphicFrameLocks noChangeAspect="1"/>
            </p:cNvGraphicFramePr>
            <p:nvPr/>
          </p:nvGraphicFramePr>
          <p:xfrm>
            <a:off x="5478463" y="4102100"/>
            <a:ext cx="792163" cy="576262"/>
          </p:xfrm>
          <a:graphic>
            <a:graphicData uri="http://schemas.openxmlformats.org/presentationml/2006/ole">
              <p:oleObj spid="_x0000_s13314" name="Equation" r:id="rId5" imgW="330120" imgH="241200" progId="Equation.DSMT4">
                <p:embed/>
              </p:oleObj>
            </a:graphicData>
          </a:graphic>
        </p:graphicFrame>
        <p:graphicFrame>
          <p:nvGraphicFramePr>
            <p:cNvPr id="13315" name="Object 1058"/>
            <p:cNvGraphicFramePr>
              <a:graphicFrameLocks noChangeAspect="1"/>
            </p:cNvGraphicFramePr>
            <p:nvPr/>
          </p:nvGraphicFramePr>
          <p:xfrm>
            <a:off x="5429251" y="4856163"/>
            <a:ext cx="795338" cy="485775"/>
          </p:xfrm>
          <a:graphic>
            <a:graphicData uri="http://schemas.openxmlformats.org/presentationml/2006/ole">
              <p:oleObj spid="_x0000_s13315" name="Equation" r:id="rId6" imgW="393480" imgH="241200" progId="Equation.DSMT4">
                <p:embed/>
              </p:oleObj>
            </a:graphicData>
          </a:graphic>
        </p:graphicFrame>
        <p:sp>
          <p:nvSpPr>
            <p:cNvPr id="13330" name="Line 1060"/>
            <p:cNvSpPr>
              <a:spLocks noChangeShapeType="1"/>
            </p:cNvSpPr>
            <p:nvPr/>
          </p:nvSpPr>
          <p:spPr bwMode="auto">
            <a:xfrm>
              <a:off x="4989513" y="5741988"/>
              <a:ext cx="122238" cy="23971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3316" name="Object 1063"/>
            <p:cNvGraphicFramePr>
              <a:graphicFrameLocks noChangeAspect="1"/>
            </p:cNvGraphicFramePr>
            <p:nvPr/>
          </p:nvGraphicFramePr>
          <p:xfrm>
            <a:off x="4308476" y="4816475"/>
            <a:ext cx="674688" cy="415925"/>
          </p:xfrm>
          <a:graphic>
            <a:graphicData uri="http://schemas.openxmlformats.org/presentationml/2006/ole">
              <p:oleObj spid="_x0000_s13316" name="Equation" r:id="rId7" imgW="368280" imgH="228600" progId="Equation.DSMT4">
                <p:embed/>
              </p:oleObj>
            </a:graphicData>
          </a:graphic>
        </p:graphicFrame>
        <p:graphicFrame>
          <p:nvGraphicFramePr>
            <p:cNvPr id="13317" name="Object 1064"/>
            <p:cNvGraphicFramePr>
              <a:graphicFrameLocks noChangeAspect="1"/>
            </p:cNvGraphicFramePr>
            <p:nvPr/>
          </p:nvGraphicFramePr>
          <p:xfrm>
            <a:off x="6538913" y="5341938"/>
            <a:ext cx="676275" cy="415925"/>
          </p:xfrm>
          <a:graphic>
            <a:graphicData uri="http://schemas.openxmlformats.org/presentationml/2006/ole">
              <p:oleObj spid="_x0000_s13317" name="Equation" r:id="rId8" imgW="368280" imgH="228600" progId="Equation.DSMT4">
                <p:embed/>
              </p:oleObj>
            </a:graphicData>
          </a:graphic>
        </p:graphicFrame>
        <p:graphicFrame>
          <p:nvGraphicFramePr>
            <p:cNvPr id="13318" name="Object 1069"/>
            <p:cNvGraphicFramePr>
              <a:graphicFrameLocks noChangeAspect="1"/>
            </p:cNvGraphicFramePr>
            <p:nvPr/>
          </p:nvGraphicFramePr>
          <p:xfrm>
            <a:off x="5181601" y="5938838"/>
            <a:ext cx="265113" cy="422275"/>
          </p:xfrm>
          <a:graphic>
            <a:graphicData uri="http://schemas.openxmlformats.org/presentationml/2006/ole">
              <p:oleObj spid="_x0000_s13318" name="Equation" r:id="rId9" imgW="126720" imgH="203040" progId="Equation.DSMT4">
                <p:embed/>
              </p:oleObj>
            </a:graphicData>
          </a:graphic>
        </p:graphicFrame>
        <p:graphicFrame>
          <p:nvGraphicFramePr>
            <p:cNvPr id="28" name="Object 22"/>
            <p:cNvGraphicFramePr>
              <a:graphicFrameLocks noChangeAspect="1"/>
            </p:cNvGraphicFramePr>
            <p:nvPr/>
          </p:nvGraphicFramePr>
          <p:xfrm>
            <a:off x="5531078" y="3442854"/>
            <a:ext cx="635000" cy="439738"/>
          </p:xfrm>
          <a:graphic>
            <a:graphicData uri="http://schemas.openxmlformats.org/presentationml/2006/ole">
              <p:oleObj spid="_x0000_s13320" name="Equation" r:id="rId10" imgW="368280" imgH="253800" progId="Equation.DSMT4">
                <p:embed/>
              </p:oleObj>
            </a:graphicData>
          </a:graphic>
        </p:graphicFrame>
        <p:graphicFrame>
          <p:nvGraphicFramePr>
            <p:cNvPr id="2" name="Object 9"/>
            <p:cNvGraphicFramePr>
              <a:graphicFrameLocks noChangeAspect="1"/>
            </p:cNvGraphicFramePr>
            <p:nvPr/>
          </p:nvGraphicFramePr>
          <p:xfrm>
            <a:off x="4206567" y="4212606"/>
            <a:ext cx="787400" cy="439738"/>
          </p:xfrm>
          <a:graphic>
            <a:graphicData uri="http://schemas.openxmlformats.org/presentationml/2006/ole">
              <p:oleObj spid="_x0000_s13321" name="Equation" r:id="rId11" imgW="457200" imgH="2538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9"/>
          <p:cNvSpPr>
            <a:spLocks noChangeArrowheads="1"/>
          </p:cNvSpPr>
          <p:nvPr/>
        </p:nvSpPr>
        <p:spPr bwMode="auto">
          <a:xfrm>
            <a:off x="2132013" y="4906963"/>
            <a:ext cx="4705350" cy="11763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7955" name="Text Box 19"/>
          <p:cNvSpPr txBox="1">
            <a:spLocks noChangeArrowheads="1"/>
          </p:cNvSpPr>
          <p:nvPr/>
        </p:nvSpPr>
        <p:spPr bwMode="auto">
          <a:xfrm>
            <a:off x="1975861" y="0"/>
            <a:ext cx="53911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Integral Equation</a:t>
            </a:r>
          </a:p>
        </p:txBody>
      </p:sp>
      <p:grpSp>
        <p:nvGrpSpPr>
          <p:cNvPr id="14343" name="Group 35"/>
          <p:cNvGrpSpPr>
            <a:grpSpLocks/>
          </p:cNvGrpSpPr>
          <p:nvPr/>
        </p:nvGrpSpPr>
        <p:grpSpPr bwMode="auto">
          <a:xfrm>
            <a:off x="3509963" y="1068388"/>
            <a:ext cx="2049463" cy="1731962"/>
            <a:chOff x="2203" y="673"/>
            <a:chExt cx="1291" cy="1091"/>
          </a:xfrm>
        </p:grpSpPr>
        <p:sp>
          <p:nvSpPr>
            <p:cNvPr id="14352" name="Freeform 21"/>
            <p:cNvSpPr>
              <a:spLocks/>
            </p:cNvSpPr>
            <p:nvPr/>
          </p:nvSpPr>
          <p:spPr bwMode="auto">
            <a:xfrm>
              <a:off x="2433" y="673"/>
              <a:ext cx="812" cy="1074"/>
            </a:xfrm>
            <a:custGeom>
              <a:avLst/>
              <a:gdLst>
                <a:gd name="T0" fmla="*/ 68 w 1070"/>
                <a:gd name="T1" fmla="*/ 95 h 666"/>
                <a:gd name="T2" fmla="*/ 23 w 1070"/>
                <a:gd name="T3" fmla="*/ 189 h 666"/>
                <a:gd name="T4" fmla="*/ 3 w 1070"/>
                <a:gd name="T5" fmla="*/ 298 h 666"/>
                <a:gd name="T6" fmla="*/ 24 w 1070"/>
                <a:gd name="T7" fmla="*/ 440 h 666"/>
                <a:gd name="T8" fmla="*/ 144 w 1070"/>
                <a:gd name="T9" fmla="*/ 534 h 666"/>
                <a:gd name="T10" fmla="*/ 308 w 1070"/>
                <a:gd name="T11" fmla="*/ 596 h 666"/>
                <a:gd name="T12" fmla="*/ 486 w 1070"/>
                <a:gd name="T13" fmla="*/ 658 h 666"/>
                <a:gd name="T14" fmla="*/ 624 w 1070"/>
                <a:gd name="T15" fmla="*/ 644 h 666"/>
                <a:gd name="T16" fmla="*/ 761 w 1070"/>
                <a:gd name="T17" fmla="*/ 637 h 666"/>
                <a:gd name="T18" fmla="*/ 904 w 1070"/>
                <a:gd name="T19" fmla="*/ 574 h 666"/>
                <a:gd name="T20" fmla="*/ 1008 w 1070"/>
                <a:gd name="T21" fmla="*/ 469 h 666"/>
                <a:gd name="T22" fmla="*/ 1041 w 1070"/>
                <a:gd name="T23" fmla="*/ 351 h 666"/>
                <a:gd name="T24" fmla="*/ 1069 w 1070"/>
                <a:gd name="T25" fmla="*/ 267 h 666"/>
                <a:gd name="T26" fmla="*/ 1049 w 1070"/>
                <a:gd name="T27" fmla="*/ 150 h 666"/>
                <a:gd name="T28" fmla="*/ 973 w 1070"/>
                <a:gd name="T29" fmla="*/ 109 h 666"/>
                <a:gd name="T30" fmla="*/ 912 w 1070"/>
                <a:gd name="T31" fmla="*/ 82 h 666"/>
                <a:gd name="T32" fmla="*/ 774 w 1070"/>
                <a:gd name="T33" fmla="*/ 6 h 666"/>
                <a:gd name="T34" fmla="*/ 630 w 1070"/>
                <a:gd name="T35" fmla="*/ 48 h 666"/>
                <a:gd name="T36" fmla="*/ 466 w 1070"/>
                <a:gd name="T37" fmla="*/ 54 h 666"/>
                <a:gd name="T38" fmla="*/ 285 w 1070"/>
                <a:gd name="T39" fmla="*/ 25 h 666"/>
                <a:gd name="T40" fmla="*/ 168 w 1070"/>
                <a:gd name="T41" fmla="*/ 34 h 666"/>
                <a:gd name="T42" fmla="*/ 68 w 1070"/>
                <a:gd name="T43" fmla="*/ 95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rgbClr val="C0C0C0"/>
            </a:solidFill>
            <a:ln w="254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3" name="Line 22"/>
            <p:cNvSpPr>
              <a:spLocks noChangeShapeType="1"/>
            </p:cNvSpPr>
            <p:nvPr/>
          </p:nvSpPr>
          <p:spPr bwMode="auto">
            <a:xfrm flipV="1">
              <a:off x="2203" y="1024"/>
              <a:ext cx="0" cy="245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4340" name="Object 23"/>
            <p:cNvGraphicFramePr>
              <a:graphicFrameLocks noChangeAspect="1"/>
            </p:cNvGraphicFramePr>
            <p:nvPr/>
          </p:nvGraphicFramePr>
          <p:xfrm>
            <a:off x="2646" y="1050"/>
            <a:ext cx="409" cy="253"/>
          </p:xfrm>
          <a:graphic>
            <a:graphicData uri="http://schemas.openxmlformats.org/presentationml/2006/ole">
              <p:oleObj spid="_x0000_s14340" name="Equation" r:id="rId4" imgW="368280" imgH="228600" progId="Equation.DSMT4">
                <p:embed/>
              </p:oleObj>
            </a:graphicData>
          </a:graphic>
        </p:graphicFrame>
        <p:sp>
          <p:nvSpPr>
            <p:cNvPr id="14354" name="Text Box 24"/>
            <p:cNvSpPr txBox="1">
              <a:spLocks noChangeArrowheads="1"/>
            </p:cNvSpPr>
            <p:nvPr/>
          </p:nvSpPr>
          <p:spPr bwMode="auto">
            <a:xfrm>
              <a:off x="3234" y="1476"/>
              <a:ext cx="260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 i="1">
                  <a:solidFill>
                    <a:schemeClr val="bg2"/>
                  </a:solidFill>
                </a:rPr>
                <a:t>S </a:t>
              </a:r>
            </a:p>
          </p:txBody>
        </p:sp>
      </p:grpSp>
      <p:graphicFrame>
        <p:nvGraphicFramePr>
          <p:cNvPr id="14338" name="Object 25"/>
          <p:cNvGraphicFramePr>
            <a:graphicFrameLocks noChangeAspect="1"/>
          </p:cNvGraphicFramePr>
          <p:nvPr/>
        </p:nvGraphicFramePr>
        <p:xfrm>
          <a:off x="2413000" y="3549650"/>
          <a:ext cx="4114800" cy="1049338"/>
        </p:xfrm>
        <a:graphic>
          <a:graphicData uri="http://schemas.openxmlformats.org/presentationml/2006/ole">
            <p:oleObj spid="_x0000_s14338" name="Equation" r:id="rId5" imgW="2298600" imgH="583920" progId="Equation.DSMT4">
              <p:embed/>
            </p:oleObj>
          </a:graphicData>
        </a:graphic>
      </p:graphicFrame>
      <p:graphicFrame>
        <p:nvGraphicFramePr>
          <p:cNvPr id="14339" name="Object 26"/>
          <p:cNvGraphicFramePr>
            <a:graphicFrameLocks noChangeAspect="1"/>
          </p:cNvGraphicFramePr>
          <p:nvPr/>
        </p:nvGraphicFramePr>
        <p:xfrm>
          <a:off x="2374451" y="4973638"/>
          <a:ext cx="4275138" cy="1046162"/>
        </p:xfrm>
        <a:graphic>
          <a:graphicData uri="http://schemas.openxmlformats.org/presentationml/2006/ole">
            <p:oleObj spid="_x0000_s14339" name="Equation" r:id="rId6" imgW="2387520" imgH="583920" progId="Equation.DSMT4">
              <p:embed/>
            </p:oleObj>
          </a:graphicData>
        </a:graphic>
      </p:graphicFrame>
      <p:sp>
        <p:nvSpPr>
          <p:cNvPr id="14344" name="Text Box 27"/>
          <p:cNvSpPr txBox="1">
            <a:spLocks noChangeArrowheads="1"/>
          </p:cNvSpPr>
          <p:nvPr/>
        </p:nvSpPr>
        <p:spPr bwMode="auto">
          <a:xfrm>
            <a:off x="531813" y="3589338"/>
            <a:ext cx="14890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2000" dirty="0">
                <a:solidFill>
                  <a:schemeClr val="hlink"/>
                </a:solidFill>
                <a:latin typeface="Arial" charset="0"/>
              </a:rPr>
              <a:t>Boundary conditions:</a:t>
            </a:r>
          </a:p>
        </p:txBody>
      </p:sp>
      <p:sp>
        <p:nvSpPr>
          <p:cNvPr id="14345" name="Text Box 28"/>
          <p:cNvSpPr txBox="1">
            <a:spLocks noChangeArrowheads="1"/>
          </p:cNvSpPr>
          <p:nvPr/>
        </p:nvSpPr>
        <p:spPr bwMode="auto">
          <a:xfrm>
            <a:off x="833438" y="5331156"/>
            <a:ext cx="1130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latin typeface="Arial" charset="0"/>
              </a:rPr>
              <a:t>Hence:</a:t>
            </a:r>
          </a:p>
        </p:txBody>
      </p:sp>
      <p:sp>
        <p:nvSpPr>
          <p:cNvPr id="14346" name="Text Box 30"/>
          <p:cNvSpPr txBox="1">
            <a:spLocks noChangeArrowheads="1"/>
          </p:cNvSpPr>
          <p:nvPr/>
        </p:nvSpPr>
        <p:spPr bwMode="auto">
          <a:xfrm>
            <a:off x="6116638" y="1006475"/>
            <a:ext cx="2822646" cy="1077218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  <a:latin typeface="Arial" charset="0"/>
              </a:rPr>
              <a:t>The “–” </a:t>
            </a:r>
            <a:r>
              <a:rPr lang="en-US" sz="1600" dirty="0">
                <a:solidFill>
                  <a:schemeClr val="bg2"/>
                </a:solidFill>
                <a:latin typeface="Arial" charset="0"/>
              </a:rPr>
              <a:t>means calculate the </a:t>
            </a:r>
            <a:r>
              <a:rPr lang="en-US" sz="1600" dirty="0" smtClean="0">
                <a:solidFill>
                  <a:schemeClr val="bg2"/>
                </a:solidFill>
                <a:latin typeface="Arial" charset="0"/>
              </a:rPr>
              <a:t>fields just </a:t>
            </a:r>
            <a:r>
              <a:rPr lang="en-US" sz="1600" dirty="0">
                <a:solidFill>
                  <a:schemeClr val="bg2"/>
                </a:solidFill>
                <a:latin typeface="Arial" charset="0"/>
              </a:rPr>
              <a:t>inside the surface, assuming an infinite dielectric region.</a:t>
            </a:r>
          </a:p>
        </p:txBody>
      </p:sp>
      <p:sp>
        <p:nvSpPr>
          <p:cNvPr id="14347" name="Line 31"/>
          <p:cNvSpPr>
            <a:spLocks noChangeShapeType="1"/>
          </p:cNvSpPr>
          <p:nvPr/>
        </p:nvSpPr>
        <p:spPr bwMode="auto">
          <a:xfrm flipH="1">
            <a:off x="5054600" y="2501900"/>
            <a:ext cx="1168400" cy="10668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med" len="med"/>
            <a:tailEnd type="arrow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48" name="Text Box 32"/>
          <p:cNvSpPr txBox="1">
            <a:spLocks noChangeArrowheads="1"/>
          </p:cNvSpPr>
          <p:nvPr/>
        </p:nvSpPr>
        <p:spPr bwMode="auto">
          <a:xfrm>
            <a:off x="238124" y="1006475"/>
            <a:ext cx="2875189" cy="1077218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  <a:latin typeface="Arial" charset="0"/>
              </a:rPr>
              <a:t>The “+” </a:t>
            </a:r>
            <a:r>
              <a:rPr lang="en-US" sz="1600" dirty="0">
                <a:solidFill>
                  <a:schemeClr val="bg2"/>
                </a:solidFill>
                <a:latin typeface="Arial" charset="0"/>
              </a:rPr>
              <a:t>means calculate the fields </a:t>
            </a:r>
            <a:r>
              <a:rPr lang="en-US" sz="1600" dirty="0" smtClean="0">
                <a:solidFill>
                  <a:schemeClr val="bg2"/>
                </a:solidFill>
                <a:latin typeface="Arial" charset="0"/>
              </a:rPr>
              <a:t>just outside </a:t>
            </a:r>
            <a:r>
              <a:rPr lang="en-US" sz="1600" dirty="0">
                <a:solidFill>
                  <a:schemeClr val="bg2"/>
                </a:solidFill>
                <a:latin typeface="Arial" charset="0"/>
              </a:rPr>
              <a:t>the surface,</a:t>
            </a:r>
          </a:p>
          <a:p>
            <a:r>
              <a:rPr lang="en-US" sz="1600" dirty="0">
                <a:solidFill>
                  <a:schemeClr val="bg2"/>
                </a:solidFill>
                <a:latin typeface="Arial" charset="0"/>
              </a:rPr>
              <a:t>radiated by the sources in free space. </a:t>
            </a:r>
            <a:endParaRPr lang="en-US" sz="1600" dirty="0"/>
          </a:p>
        </p:txBody>
      </p:sp>
      <p:sp>
        <p:nvSpPr>
          <p:cNvPr id="14349" name="Line 34"/>
          <p:cNvSpPr>
            <a:spLocks noChangeShapeType="1"/>
          </p:cNvSpPr>
          <p:nvPr/>
        </p:nvSpPr>
        <p:spPr bwMode="auto">
          <a:xfrm>
            <a:off x="2008188" y="2505075"/>
            <a:ext cx="646112" cy="10509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med" len="med"/>
            <a:tailEnd type="arrow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50" name="Text Box 36"/>
          <p:cNvSpPr txBox="1">
            <a:spLocks noChangeArrowheads="1"/>
          </p:cNvSpPr>
          <p:nvPr/>
        </p:nvSpPr>
        <p:spPr bwMode="auto">
          <a:xfrm>
            <a:off x="6991350" y="5180013"/>
            <a:ext cx="21526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“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PMCHWT” 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Integral Equation*</a:t>
            </a:r>
          </a:p>
        </p:txBody>
      </p:sp>
      <p:sp>
        <p:nvSpPr>
          <p:cNvPr id="14351" name="Text Box 39"/>
          <p:cNvSpPr txBox="1">
            <a:spLocks noChangeArrowheads="1"/>
          </p:cNvSpPr>
          <p:nvPr/>
        </p:nvSpPr>
        <p:spPr bwMode="auto">
          <a:xfrm>
            <a:off x="2193925" y="6275388"/>
            <a:ext cx="45529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* Poggio-Miller-Chang-Harrington-Wu-Tsai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2" name="Object 29"/>
          <p:cNvGraphicFramePr>
            <a:graphicFrameLocks noChangeAspect="1"/>
          </p:cNvGraphicFramePr>
          <p:nvPr/>
        </p:nvGraphicFramePr>
        <p:xfrm>
          <a:off x="7316788" y="3692525"/>
          <a:ext cx="1376362" cy="815975"/>
        </p:xfrm>
        <a:graphic>
          <a:graphicData uri="http://schemas.openxmlformats.org/presentationml/2006/ole">
            <p:oleObj spid="_x0000_s14341" name="Equation" r:id="rId7" imgW="812520" imgH="482400" progId="Equation.DSMT4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7563077" y="3234520"/>
            <a:ext cx="889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Recall: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Text Box 2"/>
          <p:cNvSpPr txBox="1">
            <a:spLocks noChangeArrowheads="1"/>
          </p:cNvSpPr>
          <p:nvPr/>
        </p:nvSpPr>
        <p:spPr bwMode="auto">
          <a:xfrm>
            <a:off x="1371600" y="-5912"/>
            <a:ext cx="639603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Fields in a Half Space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5367" name="Rectangle 52"/>
          <p:cNvSpPr>
            <a:spLocks noChangeArrowheads="1"/>
          </p:cNvSpPr>
          <p:nvPr/>
        </p:nvSpPr>
        <p:spPr bwMode="auto">
          <a:xfrm>
            <a:off x="609600" y="990600"/>
            <a:ext cx="8293100" cy="27178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Freeform 4"/>
          <p:cNvSpPr>
            <a:spLocks/>
          </p:cNvSpPr>
          <p:nvPr/>
        </p:nvSpPr>
        <p:spPr bwMode="auto">
          <a:xfrm>
            <a:off x="2490788" y="1341438"/>
            <a:ext cx="1289050" cy="1704975"/>
          </a:xfrm>
          <a:custGeom>
            <a:avLst/>
            <a:gdLst>
              <a:gd name="T0" fmla="*/ 68 w 1070"/>
              <a:gd name="T1" fmla="*/ 95 h 666"/>
              <a:gd name="T2" fmla="*/ 23 w 1070"/>
              <a:gd name="T3" fmla="*/ 189 h 666"/>
              <a:gd name="T4" fmla="*/ 3 w 1070"/>
              <a:gd name="T5" fmla="*/ 298 h 666"/>
              <a:gd name="T6" fmla="*/ 24 w 1070"/>
              <a:gd name="T7" fmla="*/ 440 h 666"/>
              <a:gd name="T8" fmla="*/ 144 w 1070"/>
              <a:gd name="T9" fmla="*/ 534 h 666"/>
              <a:gd name="T10" fmla="*/ 308 w 1070"/>
              <a:gd name="T11" fmla="*/ 596 h 666"/>
              <a:gd name="T12" fmla="*/ 486 w 1070"/>
              <a:gd name="T13" fmla="*/ 658 h 666"/>
              <a:gd name="T14" fmla="*/ 624 w 1070"/>
              <a:gd name="T15" fmla="*/ 644 h 666"/>
              <a:gd name="T16" fmla="*/ 761 w 1070"/>
              <a:gd name="T17" fmla="*/ 637 h 666"/>
              <a:gd name="T18" fmla="*/ 904 w 1070"/>
              <a:gd name="T19" fmla="*/ 574 h 666"/>
              <a:gd name="T20" fmla="*/ 1008 w 1070"/>
              <a:gd name="T21" fmla="*/ 469 h 666"/>
              <a:gd name="T22" fmla="*/ 1041 w 1070"/>
              <a:gd name="T23" fmla="*/ 351 h 666"/>
              <a:gd name="T24" fmla="*/ 1069 w 1070"/>
              <a:gd name="T25" fmla="*/ 267 h 666"/>
              <a:gd name="T26" fmla="*/ 1049 w 1070"/>
              <a:gd name="T27" fmla="*/ 150 h 666"/>
              <a:gd name="T28" fmla="*/ 973 w 1070"/>
              <a:gd name="T29" fmla="*/ 109 h 666"/>
              <a:gd name="T30" fmla="*/ 912 w 1070"/>
              <a:gd name="T31" fmla="*/ 82 h 666"/>
              <a:gd name="T32" fmla="*/ 774 w 1070"/>
              <a:gd name="T33" fmla="*/ 6 h 666"/>
              <a:gd name="T34" fmla="*/ 630 w 1070"/>
              <a:gd name="T35" fmla="*/ 48 h 666"/>
              <a:gd name="T36" fmla="*/ 466 w 1070"/>
              <a:gd name="T37" fmla="*/ 54 h 666"/>
              <a:gd name="T38" fmla="*/ 285 w 1070"/>
              <a:gd name="T39" fmla="*/ 25 h 666"/>
              <a:gd name="T40" fmla="*/ 168 w 1070"/>
              <a:gd name="T41" fmla="*/ 34 h 666"/>
              <a:gd name="T42" fmla="*/ 68 w 1070"/>
              <a:gd name="T43" fmla="*/ 95 h 66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070"/>
              <a:gd name="T67" fmla="*/ 0 h 666"/>
              <a:gd name="T68" fmla="*/ 1070 w 1070"/>
              <a:gd name="T69" fmla="*/ 666 h 66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070" h="666">
                <a:moveTo>
                  <a:pt x="68" y="95"/>
                </a:moveTo>
                <a:cubicBezTo>
                  <a:pt x="49" y="124"/>
                  <a:pt x="34" y="155"/>
                  <a:pt x="23" y="189"/>
                </a:cubicBezTo>
                <a:cubicBezTo>
                  <a:pt x="13" y="222"/>
                  <a:pt x="3" y="256"/>
                  <a:pt x="3" y="298"/>
                </a:cubicBezTo>
                <a:cubicBezTo>
                  <a:pt x="3" y="340"/>
                  <a:pt x="0" y="401"/>
                  <a:pt x="24" y="440"/>
                </a:cubicBezTo>
                <a:cubicBezTo>
                  <a:pt x="48" y="479"/>
                  <a:pt x="97" y="508"/>
                  <a:pt x="144" y="534"/>
                </a:cubicBezTo>
                <a:cubicBezTo>
                  <a:pt x="191" y="560"/>
                  <a:pt x="251" y="575"/>
                  <a:pt x="308" y="596"/>
                </a:cubicBezTo>
                <a:cubicBezTo>
                  <a:pt x="365" y="617"/>
                  <a:pt x="433" y="650"/>
                  <a:pt x="486" y="658"/>
                </a:cubicBezTo>
                <a:cubicBezTo>
                  <a:pt x="539" y="666"/>
                  <a:pt x="578" y="647"/>
                  <a:pt x="624" y="644"/>
                </a:cubicBezTo>
                <a:cubicBezTo>
                  <a:pt x="670" y="641"/>
                  <a:pt x="715" y="649"/>
                  <a:pt x="761" y="637"/>
                </a:cubicBezTo>
                <a:cubicBezTo>
                  <a:pt x="807" y="625"/>
                  <a:pt x="863" y="602"/>
                  <a:pt x="904" y="574"/>
                </a:cubicBezTo>
                <a:cubicBezTo>
                  <a:pt x="945" y="546"/>
                  <a:pt x="985" y="506"/>
                  <a:pt x="1008" y="469"/>
                </a:cubicBezTo>
                <a:cubicBezTo>
                  <a:pt x="1032" y="432"/>
                  <a:pt x="1031" y="385"/>
                  <a:pt x="1041" y="351"/>
                </a:cubicBezTo>
                <a:cubicBezTo>
                  <a:pt x="1051" y="317"/>
                  <a:pt x="1068" y="300"/>
                  <a:pt x="1069" y="267"/>
                </a:cubicBezTo>
                <a:cubicBezTo>
                  <a:pt x="1070" y="234"/>
                  <a:pt x="1065" y="176"/>
                  <a:pt x="1049" y="150"/>
                </a:cubicBezTo>
                <a:cubicBezTo>
                  <a:pt x="1033" y="124"/>
                  <a:pt x="996" y="120"/>
                  <a:pt x="973" y="109"/>
                </a:cubicBezTo>
                <a:cubicBezTo>
                  <a:pt x="950" y="98"/>
                  <a:pt x="945" y="99"/>
                  <a:pt x="912" y="82"/>
                </a:cubicBezTo>
                <a:cubicBezTo>
                  <a:pt x="879" y="65"/>
                  <a:pt x="821" y="12"/>
                  <a:pt x="774" y="6"/>
                </a:cubicBezTo>
                <a:cubicBezTo>
                  <a:pt x="727" y="0"/>
                  <a:pt x="681" y="40"/>
                  <a:pt x="630" y="48"/>
                </a:cubicBezTo>
                <a:cubicBezTo>
                  <a:pt x="579" y="56"/>
                  <a:pt x="523" y="58"/>
                  <a:pt x="466" y="54"/>
                </a:cubicBezTo>
                <a:cubicBezTo>
                  <a:pt x="409" y="50"/>
                  <a:pt x="335" y="28"/>
                  <a:pt x="285" y="25"/>
                </a:cubicBezTo>
                <a:cubicBezTo>
                  <a:pt x="235" y="22"/>
                  <a:pt x="205" y="22"/>
                  <a:pt x="168" y="34"/>
                </a:cubicBezTo>
                <a:cubicBezTo>
                  <a:pt x="132" y="45"/>
                  <a:pt x="89" y="82"/>
                  <a:pt x="68" y="95"/>
                </a:cubicBezTo>
                <a:close/>
              </a:path>
            </a:pathLst>
          </a:custGeom>
          <a:solidFill>
            <a:srgbClr val="00FFFF"/>
          </a:solidFill>
          <a:ln w="25400" cap="flat" cmpd="sng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69" name="Text Box 13"/>
          <p:cNvSpPr txBox="1">
            <a:spLocks noChangeArrowheads="1"/>
          </p:cNvSpPr>
          <p:nvPr/>
        </p:nvSpPr>
        <p:spPr bwMode="auto">
          <a:xfrm>
            <a:off x="788988" y="1117600"/>
            <a:ext cx="1535112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Sources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, structures, etc.</a:t>
            </a:r>
          </a:p>
        </p:txBody>
      </p:sp>
      <p:grpSp>
        <p:nvGrpSpPr>
          <p:cNvPr id="15370" name="Group 17"/>
          <p:cNvGrpSpPr>
            <a:grpSpLocks/>
          </p:cNvGrpSpPr>
          <p:nvPr/>
        </p:nvGrpSpPr>
        <p:grpSpPr bwMode="auto">
          <a:xfrm rot="881310">
            <a:off x="3282950" y="1955800"/>
            <a:ext cx="1588" cy="388938"/>
            <a:chOff x="2880" y="869"/>
            <a:chExt cx="0" cy="245"/>
          </a:xfrm>
        </p:grpSpPr>
        <p:sp>
          <p:nvSpPr>
            <p:cNvPr id="15378" name="Line 18"/>
            <p:cNvSpPr>
              <a:spLocks noChangeShapeType="1"/>
            </p:cNvSpPr>
            <p:nvPr/>
          </p:nvSpPr>
          <p:spPr bwMode="auto">
            <a:xfrm flipV="1">
              <a:off x="2880" y="869"/>
              <a:ext cx="0" cy="245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79" name="Line 19"/>
            <p:cNvSpPr>
              <a:spLocks noChangeShapeType="1"/>
            </p:cNvSpPr>
            <p:nvPr/>
          </p:nvSpPr>
          <p:spPr bwMode="auto">
            <a:xfrm flipV="1">
              <a:off x="2880" y="953"/>
              <a:ext cx="0" cy="61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5371" name="Line 20"/>
          <p:cNvSpPr>
            <a:spLocks noChangeShapeType="1"/>
          </p:cNvSpPr>
          <p:nvPr/>
        </p:nvSpPr>
        <p:spPr bwMode="auto">
          <a:xfrm rot="-5386992">
            <a:off x="2690813" y="2092325"/>
            <a:ext cx="427038" cy="1587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73" name="Line 28"/>
          <p:cNvSpPr>
            <a:spLocks noChangeShapeType="1"/>
          </p:cNvSpPr>
          <p:nvPr/>
        </p:nvSpPr>
        <p:spPr bwMode="auto">
          <a:xfrm>
            <a:off x="4572000" y="1039938"/>
            <a:ext cx="0" cy="2235525"/>
          </a:xfrm>
          <a:prstGeom prst="line">
            <a:avLst/>
          </a:prstGeom>
          <a:noFill/>
          <a:ln w="38100">
            <a:solidFill>
              <a:srgbClr val="FF00FF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75" name="Line 46"/>
          <p:cNvSpPr>
            <a:spLocks noChangeShapeType="1"/>
          </p:cNvSpPr>
          <p:nvPr/>
        </p:nvSpPr>
        <p:spPr bwMode="auto">
          <a:xfrm>
            <a:off x="4764088" y="3030538"/>
            <a:ext cx="619125" cy="1587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76" name="Text Box 48"/>
          <p:cNvSpPr txBox="1">
            <a:spLocks noChangeArrowheads="1"/>
          </p:cNvSpPr>
          <p:nvPr/>
        </p:nvSpPr>
        <p:spPr bwMode="auto">
          <a:xfrm>
            <a:off x="6361461" y="1836738"/>
            <a:ext cx="2277714" cy="7694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Region 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of interest</a:t>
            </a:r>
          </a:p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(</a:t>
            </a:r>
            <a:r>
              <a:rPr lang="en-US" sz="2400" i="1" dirty="0">
                <a:solidFill>
                  <a:schemeClr val="bg1"/>
                </a:solidFill>
              </a:rPr>
              <a:t>z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&gt; 0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)</a:t>
            </a:r>
          </a:p>
        </p:txBody>
      </p:sp>
      <p:sp>
        <p:nvSpPr>
          <p:cNvPr id="15377" name="Text Box 57"/>
          <p:cNvSpPr txBox="1">
            <a:spLocks noChangeArrowheads="1"/>
          </p:cNvSpPr>
          <p:nvPr/>
        </p:nvSpPr>
        <p:spPr bwMode="auto">
          <a:xfrm>
            <a:off x="1472444" y="3337565"/>
            <a:ext cx="619913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FF"/>
                </a:solidFill>
                <a:latin typeface="Arial" charset="0"/>
              </a:rPr>
              <a:t>E</a:t>
            </a:r>
            <a:r>
              <a:rPr lang="en-US" dirty="0" smtClean="0">
                <a:solidFill>
                  <a:srgbClr val="FF00FF"/>
                </a:solidFill>
                <a:latin typeface="Arial" charset="0"/>
              </a:rPr>
              <a:t>quivalence </a:t>
            </a:r>
            <a:r>
              <a:rPr lang="en-US" dirty="0">
                <a:solidFill>
                  <a:srgbClr val="FF00FF"/>
                </a:solidFill>
                <a:latin typeface="Arial" charset="0"/>
              </a:rPr>
              <a:t>surface </a:t>
            </a:r>
            <a:r>
              <a:rPr lang="en-US" i="1" dirty="0" smtClean="0">
                <a:solidFill>
                  <a:srgbClr val="FF00FF"/>
                </a:solidFill>
              </a:rPr>
              <a:t>S </a:t>
            </a:r>
            <a:r>
              <a:rPr lang="en-US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(closed at infinity in the </a:t>
            </a:r>
            <a:r>
              <a:rPr lang="en-US" i="1" dirty="0" smtClean="0">
                <a:solidFill>
                  <a:srgbClr val="FF00FF"/>
                </a:solidFill>
                <a:latin typeface="+mn-lt"/>
                <a:cs typeface="Arial" pitchFamily="34" charset="0"/>
              </a:rPr>
              <a:t>z</a:t>
            </a:r>
            <a:r>
              <a:rPr lang="en-US" dirty="0" smtClean="0">
                <a:solidFill>
                  <a:srgbClr val="FF00FF"/>
                </a:solidFill>
                <a:latin typeface="+mn-lt"/>
                <a:cs typeface="Arial" pitchFamily="34" charset="0"/>
              </a:rPr>
              <a:t> &lt; 0</a:t>
            </a:r>
            <a:r>
              <a:rPr lang="en-US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region)</a:t>
            </a:r>
            <a:endParaRPr lang="en-US" dirty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5085340" y="1445656"/>
          <a:ext cx="787400" cy="439738"/>
        </p:xfrm>
        <a:graphic>
          <a:graphicData uri="http://schemas.openxmlformats.org/presentationml/2006/ole">
            <p:oleObj spid="_x0000_s15364" name="Equation" r:id="rId4" imgW="457200" imgH="253800" progId="Equation.DSMT4">
              <p:embed/>
            </p:oleObj>
          </a:graphicData>
        </a:graphic>
      </p:graphicFrame>
      <p:graphicFrame>
        <p:nvGraphicFramePr>
          <p:cNvPr id="32" name="Object 7"/>
          <p:cNvGraphicFramePr>
            <a:graphicFrameLocks noChangeAspect="1"/>
          </p:cNvGraphicFramePr>
          <p:nvPr/>
        </p:nvGraphicFramePr>
        <p:xfrm>
          <a:off x="5546517" y="2930648"/>
          <a:ext cx="219075" cy="219075"/>
        </p:xfrm>
        <a:graphic>
          <a:graphicData uri="http://schemas.openxmlformats.org/presentationml/2006/ole">
            <p:oleObj spid="_x0000_s15366" name="Equation" r:id="rId5" imgW="126720" imgH="126720" progId="Equation.DSMT4">
              <p:embed/>
            </p:oleObj>
          </a:graphicData>
        </a:graphic>
      </p:graphicFrame>
      <p:grpSp>
        <p:nvGrpSpPr>
          <p:cNvPr id="34" name="Group 33"/>
          <p:cNvGrpSpPr/>
          <p:nvPr/>
        </p:nvGrpSpPr>
        <p:grpSpPr>
          <a:xfrm>
            <a:off x="1858963" y="4025900"/>
            <a:ext cx="6091238" cy="2379663"/>
            <a:chOff x="1858963" y="4025900"/>
            <a:chExt cx="6091238" cy="2379663"/>
          </a:xfrm>
        </p:grpSpPr>
        <p:sp>
          <p:nvSpPr>
            <p:cNvPr id="15365" name="Text Box 3"/>
            <p:cNvSpPr txBox="1">
              <a:spLocks noChangeArrowheads="1"/>
            </p:cNvSpPr>
            <p:nvPr/>
          </p:nvSpPr>
          <p:spPr bwMode="auto">
            <a:xfrm>
              <a:off x="1858963" y="4137025"/>
              <a:ext cx="249237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/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Equivalent sources:</a:t>
              </a:r>
            </a:p>
          </p:txBody>
        </p:sp>
        <p:graphicFrame>
          <p:nvGraphicFramePr>
            <p:cNvPr id="15362" name="Object 25"/>
            <p:cNvGraphicFramePr>
              <a:graphicFrameLocks noChangeAspect="1"/>
            </p:cNvGraphicFramePr>
            <p:nvPr/>
          </p:nvGraphicFramePr>
          <p:xfrm>
            <a:off x="6399213" y="4964113"/>
            <a:ext cx="1550988" cy="904875"/>
          </p:xfrm>
          <a:graphic>
            <a:graphicData uri="http://schemas.openxmlformats.org/presentationml/2006/ole">
              <p:oleObj spid="_x0000_s15362" name="Equation" r:id="rId6" imgW="825480" imgH="482400" progId="Equation.DSMT4">
                <p:embed/>
              </p:oleObj>
            </a:graphicData>
          </a:graphic>
        </p:graphicFrame>
        <p:sp>
          <p:nvSpPr>
            <p:cNvPr id="15380" name="Line 29"/>
            <p:cNvSpPr>
              <a:spLocks noChangeShapeType="1"/>
            </p:cNvSpPr>
            <p:nvPr/>
          </p:nvSpPr>
          <p:spPr bwMode="auto">
            <a:xfrm>
              <a:off x="4572000" y="4025900"/>
              <a:ext cx="0" cy="2379663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81" name="Text Box 31"/>
            <p:cNvSpPr txBox="1">
              <a:spLocks noChangeArrowheads="1"/>
            </p:cNvSpPr>
            <p:nvPr/>
          </p:nvSpPr>
          <p:spPr bwMode="auto">
            <a:xfrm>
              <a:off x="3130550" y="4889500"/>
              <a:ext cx="827088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 dirty="0">
                  <a:solidFill>
                    <a:schemeClr val="bg2"/>
                  </a:solidFill>
                </a:rPr>
                <a:t>(</a:t>
              </a:r>
              <a:r>
                <a:rPr lang="en-US" sz="2400" u="sng" dirty="0">
                  <a:solidFill>
                    <a:schemeClr val="bg2"/>
                  </a:solidFill>
                </a:rPr>
                <a:t>0</a:t>
              </a:r>
              <a:r>
                <a:rPr lang="en-US" sz="2400" i="1" baseline="30000" dirty="0">
                  <a:solidFill>
                    <a:schemeClr val="bg2"/>
                  </a:solidFill>
                </a:rPr>
                <a:t> </a:t>
              </a:r>
              <a:r>
                <a:rPr lang="en-US" sz="2400" dirty="0">
                  <a:solidFill>
                    <a:schemeClr val="bg2"/>
                  </a:solidFill>
                  <a:latin typeface="Arial" charset="0"/>
                </a:rPr>
                <a:t>,</a:t>
              </a:r>
              <a:r>
                <a:rPr lang="en-US" sz="2400" u="sng" dirty="0">
                  <a:solidFill>
                    <a:schemeClr val="bg2"/>
                  </a:solidFill>
                </a:rPr>
                <a:t>0</a:t>
              </a:r>
              <a:r>
                <a:rPr lang="en-US" sz="2400" dirty="0">
                  <a:solidFill>
                    <a:schemeClr val="bg2"/>
                  </a:solidFill>
                </a:rPr>
                <a:t>)</a:t>
              </a:r>
            </a:p>
          </p:txBody>
        </p:sp>
        <p:grpSp>
          <p:nvGrpSpPr>
            <p:cNvPr id="15382" name="Group 32"/>
            <p:cNvGrpSpPr>
              <a:grpSpLocks/>
            </p:cNvGrpSpPr>
            <p:nvPr/>
          </p:nvGrpSpPr>
          <p:grpSpPr bwMode="auto">
            <a:xfrm rot="21570727">
              <a:off x="4572000" y="5500688"/>
              <a:ext cx="1588" cy="388938"/>
              <a:chOff x="2880" y="869"/>
              <a:chExt cx="0" cy="245"/>
            </a:xfrm>
          </p:grpSpPr>
          <p:sp>
            <p:nvSpPr>
              <p:cNvPr id="15385" name="Line 33"/>
              <p:cNvSpPr>
                <a:spLocks noChangeShapeType="1"/>
              </p:cNvSpPr>
              <p:nvPr/>
            </p:nvSpPr>
            <p:spPr bwMode="auto">
              <a:xfrm flipV="1">
                <a:off x="2880" y="869"/>
                <a:ext cx="0" cy="245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386" name="Line 34"/>
              <p:cNvSpPr>
                <a:spLocks noChangeShapeType="1"/>
              </p:cNvSpPr>
              <p:nvPr/>
            </p:nvSpPr>
            <p:spPr bwMode="auto">
              <a:xfrm flipV="1">
                <a:off x="2880" y="953"/>
                <a:ext cx="0" cy="61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5383" name="Line 35"/>
            <p:cNvSpPr>
              <a:spLocks noChangeShapeType="1"/>
            </p:cNvSpPr>
            <p:nvPr/>
          </p:nvSpPr>
          <p:spPr bwMode="auto">
            <a:xfrm rot="16213008">
              <a:off x="4359275" y="4941888"/>
              <a:ext cx="427038" cy="1588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5363" name="Object 44"/>
            <p:cNvGraphicFramePr>
              <a:graphicFrameLocks noChangeAspect="1"/>
            </p:cNvGraphicFramePr>
            <p:nvPr/>
          </p:nvGraphicFramePr>
          <p:xfrm>
            <a:off x="4758624" y="4750130"/>
            <a:ext cx="399969" cy="510124"/>
          </p:xfrm>
          <a:graphic>
            <a:graphicData uri="http://schemas.openxmlformats.org/presentationml/2006/ole">
              <p:oleObj spid="_x0000_s15363" name="Equation" r:id="rId7" imgW="190440" imgH="241200" progId="Equation.DSMT4">
                <p:embed/>
              </p:oleObj>
            </a:graphicData>
          </a:graphic>
        </p:graphicFrame>
        <p:graphicFrame>
          <p:nvGraphicFramePr>
            <p:cNvPr id="2" name="Object 5"/>
            <p:cNvGraphicFramePr>
              <a:graphicFrameLocks noChangeAspect="1"/>
            </p:cNvGraphicFramePr>
            <p:nvPr/>
          </p:nvGraphicFramePr>
          <p:xfrm>
            <a:off x="5477226" y="4200731"/>
            <a:ext cx="787400" cy="439738"/>
          </p:xfrm>
          <a:graphic>
            <a:graphicData uri="http://schemas.openxmlformats.org/presentationml/2006/ole">
              <p:oleObj spid="_x0000_s15365" name="Equation" r:id="rId8" imgW="457200" imgH="253800" progId="Equation.DSMT4">
                <p:embed/>
              </p:oleObj>
            </a:graphicData>
          </a:graphic>
        </p:graphicFrame>
        <p:graphicFrame>
          <p:nvGraphicFramePr>
            <p:cNvPr id="3" name="Object 44"/>
            <p:cNvGraphicFramePr>
              <a:graphicFrameLocks noChangeAspect="1"/>
            </p:cNvGraphicFramePr>
            <p:nvPr/>
          </p:nvGraphicFramePr>
          <p:xfrm>
            <a:off x="4738915" y="5495043"/>
            <a:ext cx="462478" cy="463670"/>
          </p:xfrm>
          <a:graphic>
            <a:graphicData uri="http://schemas.openxmlformats.org/presentationml/2006/ole">
              <p:oleObj spid="_x0000_s15367" name="Equation" r:id="rId9" imgW="241200" imgH="2412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861786" y="4453846"/>
            <a:ext cx="22145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latin typeface="Arial" charset="0"/>
              </a:rPr>
              <a:t>Hence, we have:</a:t>
            </a: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327753" y="935806"/>
            <a:ext cx="34655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2000" dirty="0" smtClean="0">
                <a:solidFill>
                  <a:schemeClr val="hlink"/>
                </a:solidFill>
                <a:latin typeface="Arial" charset="0"/>
              </a:rPr>
              <a:t>Put PEC 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in zero-field region:</a:t>
            </a:r>
          </a:p>
        </p:txBody>
      </p:sp>
      <p:sp>
        <p:nvSpPr>
          <p:cNvPr id="16394" name="Text Box 88"/>
          <p:cNvSpPr txBox="1">
            <a:spLocks noChangeArrowheads="1"/>
          </p:cNvSpPr>
          <p:nvPr/>
        </p:nvSpPr>
        <p:spPr bwMode="auto">
          <a:xfrm>
            <a:off x="361950" y="3379788"/>
            <a:ext cx="344963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latin typeface="Arial" charset="0"/>
              </a:rPr>
              <a:t>The electric surface current on the PEC does not radiate.</a:t>
            </a:r>
          </a:p>
        </p:txBody>
      </p:sp>
      <p:sp>
        <p:nvSpPr>
          <p:cNvPr id="800862" name="Text Box 94"/>
          <p:cNvSpPr txBox="1">
            <a:spLocks noChangeArrowheads="1"/>
          </p:cNvSpPr>
          <p:nvPr/>
        </p:nvSpPr>
        <p:spPr bwMode="auto">
          <a:xfrm>
            <a:off x="1168400" y="17838"/>
            <a:ext cx="67818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Fields in a Half Space (cont.)</a:t>
            </a:r>
          </a:p>
        </p:txBody>
      </p:sp>
      <p:sp>
        <p:nvSpPr>
          <p:cNvPr id="77" name="Text Box 3"/>
          <p:cNvSpPr txBox="1">
            <a:spLocks noChangeArrowheads="1"/>
          </p:cNvSpPr>
          <p:nvPr/>
        </p:nvSpPr>
        <p:spPr bwMode="auto">
          <a:xfrm>
            <a:off x="4613276" y="3594100"/>
            <a:ext cx="398780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Note:</a:t>
            </a:r>
            <a:r>
              <a:rPr lang="en-US" sz="1600" dirty="0">
                <a:solidFill>
                  <a:schemeClr val="bg1"/>
                </a:solidFill>
                <a:latin typeface="Arial" charset="0"/>
              </a:rPr>
              <a:t> The fields are 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</a:rPr>
              <a:t>only </a:t>
            </a:r>
            <a:r>
              <a:rPr lang="en-US" sz="1600" dirty="0">
                <a:solidFill>
                  <a:schemeClr val="bg1"/>
                </a:solidFill>
                <a:latin typeface="Arial" charset="0"/>
              </a:rPr>
              <a:t>correct for </a:t>
            </a:r>
            <a:r>
              <a:rPr lang="en-US" sz="1600" i="1" dirty="0">
                <a:solidFill>
                  <a:schemeClr val="bg1"/>
                </a:solidFill>
              </a:rPr>
              <a:t>z </a:t>
            </a:r>
            <a:r>
              <a:rPr lang="en-US" sz="1600" dirty="0" smtClean="0">
                <a:solidFill>
                  <a:schemeClr val="bg1"/>
                </a:solidFill>
              </a:rPr>
              <a:t>&gt;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0.</a:t>
            </a:r>
            <a:endParaRPr lang="en-US" sz="1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8" name="Slide Number Placeholder 7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3916094" y="1077686"/>
            <a:ext cx="3274539" cy="2024743"/>
            <a:chOff x="3916094" y="1077686"/>
            <a:chExt cx="3274539" cy="2024743"/>
          </a:xfrm>
        </p:grpSpPr>
        <p:sp>
          <p:nvSpPr>
            <p:cNvPr id="16429" name="Line 22"/>
            <p:cNvSpPr>
              <a:spLocks noChangeShapeType="1"/>
            </p:cNvSpPr>
            <p:nvPr/>
          </p:nvSpPr>
          <p:spPr bwMode="auto">
            <a:xfrm>
              <a:off x="6145234" y="2125372"/>
              <a:ext cx="633413" cy="158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6431" name="Group 50"/>
            <p:cNvGrpSpPr>
              <a:grpSpLocks/>
            </p:cNvGrpSpPr>
            <p:nvPr/>
          </p:nvGrpSpPr>
          <p:grpSpPr bwMode="auto">
            <a:xfrm rot="21570727">
              <a:off x="5130800" y="2289175"/>
              <a:ext cx="1588" cy="388937"/>
              <a:chOff x="2880" y="869"/>
              <a:chExt cx="0" cy="245"/>
            </a:xfrm>
          </p:grpSpPr>
          <p:sp>
            <p:nvSpPr>
              <p:cNvPr id="16433" name="Line 51"/>
              <p:cNvSpPr>
                <a:spLocks noChangeShapeType="1"/>
              </p:cNvSpPr>
              <p:nvPr/>
            </p:nvSpPr>
            <p:spPr bwMode="auto">
              <a:xfrm flipV="1">
                <a:off x="2880" y="869"/>
                <a:ext cx="0" cy="245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434" name="Line 52"/>
              <p:cNvSpPr>
                <a:spLocks noChangeShapeType="1"/>
              </p:cNvSpPr>
              <p:nvPr/>
            </p:nvSpPr>
            <p:spPr bwMode="auto">
              <a:xfrm flipV="1">
                <a:off x="2880" y="953"/>
                <a:ext cx="0" cy="61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6432" name="Line 53"/>
            <p:cNvSpPr>
              <a:spLocks noChangeShapeType="1"/>
            </p:cNvSpPr>
            <p:nvPr/>
          </p:nvSpPr>
          <p:spPr bwMode="auto">
            <a:xfrm rot="16213008">
              <a:off x="4918075" y="1730375"/>
              <a:ext cx="427037" cy="1588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6388" name="Object 54"/>
            <p:cNvGraphicFramePr>
              <a:graphicFrameLocks noChangeAspect="1"/>
            </p:cNvGraphicFramePr>
            <p:nvPr/>
          </p:nvGraphicFramePr>
          <p:xfrm>
            <a:off x="5292086" y="1520041"/>
            <a:ext cx="399576" cy="503362"/>
          </p:xfrm>
          <a:graphic>
            <a:graphicData uri="http://schemas.openxmlformats.org/presentationml/2006/ole">
              <p:oleObj spid="_x0000_s16388" name="Equation" r:id="rId4" imgW="190440" imgH="241200" progId="Equation.DSMT4">
                <p:embed/>
              </p:oleObj>
            </a:graphicData>
          </a:graphic>
        </p:graphicFrame>
        <p:sp>
          <p:nvSpPr>
            <p:cNvPr id="79" name="Rectangle 78"/>
            <p:cNvSpPr/>
            <p:nvPr/>
          </p:nvSpPr>
          <p:spPr bwMode="auto">
            <a:xfrm>
              <a:off x="3916094" y="1077686"/>
              <a:ext cx="1143000" cy="2024743"/>
            </a:xfrm>
            <a:prstGeom prst="rect">
              <a:avLst/>
            </a:prstGeom>
            <a:solidFill>
              <a:srgbClr val="FF993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426" name="Text Box 6"/>
            <p:cNvSpPr txBox="1">
              <a:spLocks noChangeArrowheads="1"/>
            </p:cNvSpPr>
            <p:nvPr/>
          </p:nvSpPr>
          <p:spPr bwMode="auto">
            <a:xfrm>
              <a:off x="4171960" y="1943780"/>
              <a:ext cx="73977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2"/>
                  </a:solidFill>
                  <a:latin typeface="Arial" charset="0"/>
                </a:rPr>
                <a:t>PEC</a:t>
              </a:r>
            </a:p>
          </p:txBody>
        </p:sp>
        <p:graphicFrame>
          <p:nvGraphicFramePr>
            <p:cNvPr id="2" name="Object 5"/>
            <p:cNvGraphicFramePr>
              <a:graphicFrameLocks noChangeAspect="1"/>
            </p:cNvGraphicFramePr>
            <p:nvPr/>
          </p:nvGraphicFramePr>
          <p:xfrm>
            <a:off x="6011617" y="1315027"/>
            <a:ext cx="787400" cy="439738"/>
          </p:xfrm>
          <a:graphic>
            <a:graphicData uri="http://schemas.openxmlformats.org/presentationml/2006/ole">
              <p:oleObj spid="_x0000_s16389" name="Equation" r:id="rId5" imgW="457200" imgH="253800" progId="Equation.DSMT4">
                <p:embed/>
              </p:oleObj>
            </a:graphicData>
          </a:graphic>
        </p:graphicFrame>
        <p:graphicFrame>
          <p:nvGraphicFramePr>
            <p:cNvPr id="3" name="Object 54"/>
            <p:cNvGraphicFramePr>
              <a:graphicFrameLocks noChangeAspect="1"/>
            </p:cNvGraphicFramePr>
            <p:nvPr/>
          </p:nvGraphicFramePr>
          <p:xfrm>
            <a:off x="5248112" y="2272381"/>
            <a:ext cx="452046" cy="449728"/>
          </p:xfrm>
          <a:graphic>
            <a:graphicData uri="http://schemas.openxmlformats.org/presentationml/2006/ole">
              <p:oleObj spid="_x0000_s16390" name="Equation" r:id="rId6" imgW="241200" imgH="241200" progId="Equation.DSMT4">
                <p:embed/>
              </p:oleObj>
            </a:graphicData>
          </a:graphic>
        </p:graphicFrame>
        <p:graphicFrame>
          <p:nvGraphicFramePr>
            <p:cNvPr id="16391" name="Object 7"/>
            <p:cNvGraphicFramePr>
              <a:graphicFrameLocks noChangeAspect="1"/>
            </p:cNvGraphicFramePr>
            <p:nvPr/>
          </p:nvGraphicFramePr>
          <p:xfrm>
            <a:off x="6971558" y="2028124"/>
            <a:ext cx="219075" cy="219075"/>
          </p:xfrm>
          <a:graphic>
            <a:graphicData uri="http://schemas.openxmlformats.org/presentationml/2006/ole">
              <p:oleObj spid="_x0000_s16391" name="Equation" r:id="rId7" imgW="126720" imgH="126720" progId="Equation.DSMT4">
                <p:embed/>
              </p:oleObj>
            </a:graphicData>
          </a:graphic>
        </p:graphicFrame>
      </p:grpSp>
      <p:grpSp>
        <p:nvGrpSpPr>
          <p:cNvPr id="36" name="Group 35"/>
          <p:cNvGrpSpPr/>
          <p:nvPr/>
        </p:nvGrpSpPr>
        <p:grpSpPr>
          <a:xfrm>
            <a:off x="3382694" y="4321629"/>
            <a:ext cx="3520951" cy="2024743"/>
            <a:chOff x="3382694" y="4321629"/>
            <a:chExt cx="3520951" cy="2024743"/>
          </a:xfrm>
        </p:grpSpPr>
        <p:graphicFrame>
          <p:nvGraphicFramePr>
            <p:cNvPr id="16386" name="Object 12"/>
            <p:cNvGraphicFramePr>
              <a:graphicFrameLocks noChangeAspect="1"/>
            </p:cNvGraphicFramePr>
            <p:nvPr/>
          </p:nvGraphicFramePr>
          <p:xfrm>
            <a:off x="5117874" y="5830435"/>
            <a:ext cx="1571625" cy="460375"/>
          </p:xfrm>
          <a:graphic>
            <a:graphicData uri="http://schemas.openxmlformats.org/presentationml/2006/ole">
              <p:oleObj spid="_x0000_s16386" name="Equation" r:id="rId8" imgW="825480" imgH="241200" progId="Equation.DSMT4">
                <p:embed/>
              </p:oleObj>
            </a:graphicData>
          </a:graphic>
        </p:graphicFrame>
        <p:grpSp>
          <p:nvGrpSpPr>
            <p:cNvPr id="16398" name="Group 82"/>
            <p:cNvGrpSpPr>
              <a:grpSpLocks/>
            </p:cNvGrpSpPr>
            <p:nvPr/>
          </p:nvGrpSpPr>
          <p:grpSpPr bwMode="auto">
            <a:xfrm rot="21570727">
              <a:off x="4594225" y="5197476"/>
              <a:ext cx="1588" cy="388938"/>
              <a:chOff x="2880" y="869"/>
              <a:chExt cx="0" cy="245"/>
            </a:xfrm>
          </p:grpSpPr>
          <p:sp>
            <p:nvSpPr>
              <p:cNvPr id="16400" name="Line 84"/>
              <p:cNvSpPr>
                <a:spLocks noChangeShapeType="1"/>
              </p:cNvSpPr>
              <p:nvPr/>
            </p:nvSpPr>
            <p:spPr bwMode="auto">
              <a:xfrm flipV="1">
                <a:off x="2880" y="953"/>
                <a:ext cx="0" cy="61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399" name="Line 83"/>
              <p:cNvSpPr>
                <a:spLocks noChangeShapeType="1"/>
              </p:cNvSpPr>
              <p:nvPr/>
            </p:nvSpPr>
            <p:spPr bwMode="auto">
              <a:xfrm flipV="1">
                <a:off x="2880" y="869"/>
                <a:ext cx="0" cy="245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aphicFrame>
          <p:nvGraphicFramePr>
            <p:cNvPr id="16387" name="Object 86"/>
            <p:cNvGraphicFramePr>
              <a:graphicFrameLocks noChangeAspect="1"/>
            </p:cNvGraphicFramePr>
            <p:nvPr/>
          </p:nvGraphicFramePr>
          <p:xfrm>
            <a:off x="4753799" y="5153890"/>
            <a:ext cx="448048" cy="427183"/>
          </p:xfrm>
          <a:graphic>
            <a:graphicData uri="http://schemas.openxmlformats.org/presentationml/2006/ole">
              <p:oleObj spid="_x0000_s16387" name="Equation" r:id="rId9" imgW="253800" imgH="241200" progId="Equation.DSMT4">
                <p:embed/>
              </p:oleObj>
            </a:graphicData>
          </a:graphic>
        </p:graphicFrame>
        <p:sp>
          <p:nvSpPr>
            <p:cNvPr id="80" name="Rectangle 79"/>
            <p:cNvSpPr/>
            <p:nvPr/>
          </p:nvSpPr>
          <p:spPr bwMode="auto">
            <a:xfrm>
              <a:off x="3382694" y="4321629"/>
              <a:ext cx="1143000" cy="2024743"/>
            </a:xfrm>
            <a:prstGeom prst="rect">
              <a:avLst/>
            </a:prstGeom>
            <a:solidFill>
              <a:srgbClr val="FF993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397" name="Text Box 55"/>
            <p:cNvSpPr txBox="1">
              <a:spLocks noChangeArrowheads="1"/>
            </p:cNvSpPr>
            <p:nvPr/>
          </p:nvSpPr>
          <p:spPr bwMode="auto">
            <a:xfrm>
              <a:off x="3600904" y="5182962"/>
              <a:ext cx="73977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2"/>
                  </a:solidFill>
                  <a:latin typeface="Arial" charset="0"/>
                </a:rPr>
                <a:t>PEC</a:t>
              </a:r>
            </a:p>
          </p:txBody>
        </p:sp>
        <p:sp>
          <p:nvSpPr>
            <p:cNvPr id="82" name="Line 22"/>
            <p:cNvSpPr>
              <a:spLocks noChangeShapeType="1"/>
            </p:cNvSpPr>
            <p:nvPr/>
          </p:nvSpPr>
          <p:spPr bwMode="auto">
            <a:xfrm>
              <a:off x="5891893" y="5334678"/>
              <a:ext cx="633413" cy="158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4" name="Object 5"/>
            <p:cNvGraphicFramePr>
              <a:graphicFrameLocks noChangeAspect="1"/>
            </p:cNvGraphicFramePr>
            <p:nvPr/>
          </p:nvGraphicFramePr>
          <p:xfrm>
            <a:off x="5320869" y="4424383"/>
            <a:ext cx="787400" cy="439738"/>
          </p:xfrm>
          <a:graphic>
            <a:graphicData uri="http://schemas.openxmlformats.org/presentationml/2006/ole">
              <p:oleObj spid="_x0000_s16392" name="Equation" r:id="rId10" imgW="457200" imgH="253800" progId="Equation.DSMT4">
                <p:embed/>
              </p:oleObj>
            </a:graphicData>
          </a:graphic>
        </p:graphicFrame>
        <p:graphicFrame>
          <p:nvGraphicFramePr>
            <p:cNvPr id="35" name="Object 7"/>
            <p:cNvGraphicFramePr>
              <a:graphicFrameLocks noChangeAspect="1"/>
            </p:cNvGraphicFramePr>
            <p:nvPr/>
          </p:nvGraphicFramePr>
          <p:xfrm>
            <a:off x="6684570" y="5232481"/>
            <a:ext cx="219075" cy="219075"/>
          </p:xfrm>
          <a:graphic>
            <a:graphicData uri="http://schemas.openxmlformats.org/presentationml/2006/ole">
              <p:oleObj spid="_x0000_s16393" name="Equation" r:id="rId11" imgW="126720" imgH="12672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8" name="Text Box 4"/>
          <p:cNvSpPr txBox="1">
            <a:spLocks noChangeArrowheads="1"/>
          </p:cNvSpPr>
          <p:nvPr/>
        </p:nvSpPr>
        <p:spPr bwMode="auto">
          <a:xfrm>
            <a:off x="1444625" y="22725"/>
            <a:ext cx="63896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Equivalence Principle</a:t>
            </a:r>
            <a:endParaRPr lang="en-US" sz="4000" baseline="-25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6627" name="Text Box 101"/>
          <p:cNvSpPr txBox="1">
            <a:spLocks noChangeArrowheads="1"/>
          </p:cNvSpPr>
          <p:nvPr/>
        </p:nvSpPr>
        <p:spPr bwMode="auto">
          <a:xfrm>
            <a:off x="534988" y="904898"/>
            <a:ext cx="7927975" cy="1158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>
              <a:spcAft>
                <a:spcPct val="25000"/>
              </a:spcAft>
            </a:pPr>
            <a:r>
              <a:rPr lang="en-US" sz="2400" i="1" dirty="0">
                <a:solidFill>
                  <a:schemeClr val="hlink"/>
                </a:solidFill>
                <a:latin typeface="Arial" charset="0"/>
              </a:rPr>
              <a:t>Basic idea:</a:t>
            </a:r>
          </a:p>
          <a:p>
            <a:pPr algn="l"/>
            <a:r>
              <a:rPr lang="en-US" sz="2000" dirty="0">
                <a:solidFill>
                  <a:schemeClr val="bg2"/>
                </a:solidFill>
                <a:latin typeface="Arial" charset="0"/>
              </a:rPr>
              <a:t>We can replace the actual sources in a region by 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equivalent sources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 </a:t>
            </a:r>
          </a:p>
          <a:p>
            <a:pPr algn="l"/>
            <a:r>
              <a:rPr lang="en-US" sz="2000" dirty="0">
                <a:solidFill>
                  <a:schemeClr val="bg2"/>
                </a:solidFill>
                <a:latin typeface="Arial" charset="0"/>
              </a:rPr>
              <a:t>at the </a:t>
            </a:r>
            <a:r>
              <a:rPr lang="en-US" sz="2000" u="sng" dirty="0">
                <a:solidFill>
                  <a:schemeClr val="bg2"/>
                </a:solidFill>
                <a:latin typeface="Arial" charset="0"/>
              </a:rPr>
              <a:t>boundary of a closed surface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.</a:t>
            </a:r>
            <a:endParaRPr lang="en-US" sz="2000" i="1" dirty="0">
              <a:solidFill>
                <a:schemeClr val="bg2"/>
              </a:solidFill>
            </a:endParaRPr>
          </a:p>
        </p:txBody>
      </p:sp>
      <p:sp>
        <p:nvSpPr>
          <p:cNvPr id="26628" name="Text Box 150"/>
          <p:cNvSpPr txBox="1">
            <a:spLocks noChangeArrowheads="1"/>
          </p:cNvSpPr>
          <p:nvPr/>
        </p:nvSpPr>
        <p:spPr bwMode="auto">
          <a:xfrm>
            <a:off x="870898" y="5764544"/>
            <a:ext cx="5413375" cy="9079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Arial" charset="0"/>
              </a:rPr>
              <a:t> Keep original fields </a:t>
            </a:r>
            <a:r>
              <a:rPr lang="en-US" sz="2400" i="1" u="sng" dirty="0">
                <a:solidFill>
                  <a:schemeClr val="bg1"/>
                </a:solidFill>
              </a:rPr>
              <a:t>E</a:t>
            </a:r>
            <a:r>
              <a:rPr lang="en-US" sz="2400" i="1" baseline="30000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Arial" charset="0"/>
              </a:rPr>
              <a:t>,</a:t>
            </a:r>
            <a:r>
              <a:rPr lang="en-US" sz="2400" baseline="30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i="1" u="sng" dirty="0">
                <a:solidFill>
                  <a:schemeClr val="bg1"/>
                </a:solidFill>
              </a:rPr>
              <a:t>H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 outside </a:t>
            </a:r>
            <a:r>
              <a:rPr lang="en-US" sz="2400" i="1" dirty="0">
                <a:solidFill>
                  <a:schemeClr val="bg1"/>
                </a:solidFill>
              </a:rPr>
              <a:t>S</a:t>
            </a:r>
            <a:r>
              <a:rPr lang="en-US" sz="2000" i="1" dirty="0">
                <a:solidFill>
                  <a:schemeClr val="bg1"/>
                </a:solidFill>
              </a:rPr>
              <a:t>. </a:t>
            </a:r>
          </a:p>
          <a:p>
            <a:pPr algn="l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  <a:latin typeface="Arial" charset="0"/>
              </a:rPr>
              <a:t> Put zero fields (and no sources) inside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400" i="1" dirty="0">
                <a:solidFill>
                  <a:schemeClr val="bg1"/>
                </a:solidFill>
              </a:rPr>
              <a:t>S</a:t>
            </a:r>
            <a:r>
              <a:rPr lang="en-US" sz="2000" i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3041650" y="2397125"/>
            <a:ext cx="3518154" cy="3141663"/>
            <a:chOff x="3041650" y="2397125"/>
            <a:chExt cx="3518154" cy="3141663"/>
          </a:xfrm>
        </p:grpSpPr>
        <p:sp>
          <p:nvSpPr>
            <p:cNvPr id="26630" name="Line 96"/>
            <p:cNvSpPr>
              <a:spLocks noChangeShapeType="1"/>
            </p:cNvSpPr>
            <p:nvPr/>
          </p:nvSpPr>
          <p:spPr bwMode="auto">
            <a:xfrm flipV="1">
              <a:off x="4667367" y="3704273"/>
              <a:ext cx="0" cy="368105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32" name="Oval 143"/>
            <p:cNvSpPr>
              <a:spLocks noChangeArrowheads="1"/>
            </p:cNvSpPr>
            <p:nvPr/>
          </p:nvSpPr>
          <p:spPr bwMode="auto">
            <a:xfrm>
              <a:off x="3424343" y="2397125"/>
              <a:ext cx="2423238" cy="3141663"/>
            </a:xfrm>
            <a:prstGeom prst="ellipse">
              <a:avLst/>
            </a:prstGeom>
            <a:noFill/>
            <a:ln w="28575">
              <a:solidFill>
                <a:srgbClr val="CC3399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3" name="Text Box 144"/>
            <p:cNvSpPr txBox="1">
              <a:spLocks noChangeArrowheads="1"/>
            </p:cNvSpPr>
            <p:nvPr/>
          </p:nvSpPr>
          <p:spPr bwMode="auto">
            <a:xfrm>
              <a:off x="3092773" y="2995108"/>
              <a:ext cx="325728" cy="3966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>
                  <a:solidFill>
                    <a:schemeClr val="bg2"/>
                  </a:solidFill>
                  <a:latin typeface="Arial" charset="0"/>
                </a:rPr>
                <a:t>a</a:t>
              </a:r>
              <a:endParaRPr lang="en-US" sz="2000" i="1">
                <a:solidFill>
                  <a:schemeClr val="bg2"/>
                </a:solidFill>
              </a:endParaRPr>
            </a:p>
          </p:txBody>
        </p:sp>
        <p:sp>
          <p:nvSpPr>
            <p:cNvPr id="26634" name="Text Box 145"/>
            <p:cNvSpPr txBox="1">
              <a:spLocks noChangeArrowheads="1"/>
            </p:cNvSpPr>
            <p:nvPr/>
          </p:nvSpPr>
          <p:spPr bwMode="auto">
            <a:xfrm>
              <a:off x="3748610" y="3381242"/>
              <a:ext cx="324267" cy="3966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>
                  <a:solidFill>
                    <a:schemeClr val="bg2"/>
                  </a:solidFill>
                  <a:latin typeface="Arial" charset="0"/>
                </a:rPr>
                <a:t>b</a:t>
              </a:r>
              <a:endParaRPr lang="en-US" sz="2000" i="1">
                <a:solidFill>
                  <a:schemeClr val="bg2"/>
                </a:solidFill>
              </a:endParaRPr>
            </a:p>
          </p:txBody>
        </p:sp>
        <p:sp>
          <p:nvSpPr>
            <p:cNvPr id="26635" name="Oval 146"/>
            <p:cNvSpPr>
              <a:spLocks noChangeArrowheads="1"/>
            </p:cNvSpPr>
            <p:nvPr/>
          </p:nvSpPr>
          <p:spPr bwMode="auto">
            <a:xfrm>
              <a:off x="3041650" y="2999615"/>
              <a:ext cx="404603" cy="414681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Oval 147"/>
            <p:cNvSpPr>
              <a:spLocks noChangeArrowheads="1"/>
            </p:cNvSpPr>
            <p:nvPr/>
          </p:nvSpPr>
          <p:spPr bwMode="auto">
            <a:xfrm>
              <a:off x="3675577" y="3373730"/>
              <a:ext cx="404603" cy="414681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Text Box 148"/>
            <p:cNvSpPr txBox="1">
              <a:spLocks noChangeArrowheads="1"/>
            </p:cNvSpPr>
            <p:nvPr/>
          </p:nvSpPr>
          <p:spPr bwMode="auto">
            <a:xfrm>
              <a:off x="4788602" y="3743337"/>
              <a:ext cx="693814" cy="3966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>
                  <a:solidFill>
                    <a:schemeClr val="bg2"/>
                  </a:solidFill>
                  <a:latin typeface="Arial" charset="0"/>
                </a:rPr>
                <a:t>ANT</a:t>
              </a:r>
              <a:endParaRPr lang="en-US" sz="2000" i="1">
                <a:solidFill>
                  <a:schemeClr val="bg2"/>
                </a:solidFill>
              </a:endParaRPr>
            </a:p>
          </p:txBody>
        </p:sp>
        <p:sp>
          <p:nvSpPr>
            <p:cNvPr id="26638" name="Text Box 149"/>
            <p:cNvSpPr txBox="1">
              <a:spLocks noChangeArrowheads="1"/>
            </p:cNvSpPr>
            <p:nvPr/>
          </p:nvSpPr>
          <p:spPr bwMode="auto">
            <a:xfrm>
              <a:off x="5830054" y="4209103"/>
              <a:ext cx="413367" cy="45675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 i="1">
                  <a:solidFill>
                    <a:srgbClr val="D60093"/>
                  </a:solidFill>
                </a:rPr>
                <a:t>S</a:t>
              </a:r>
              <a:r>
                <a:rPr lang="en-US" sz="2400" i="1">
                  <a:solidFill>
                    <a:schemeClr val="hlink"/>
                  </a:solidFill>
                </a:rPr>
                <a:t> </a:t>
              </a:r>
              <a:endParaRPr lang="en-US" sz="2400" i="1" baseline="-25000">
                <a:solidFill>
                  <a:schemeClr val="hlink"/>
                </a:solidFill>
                <a:sym typeface="Symbol" pitchFamily="18" charset="2"/>
              </a:endParaRPr>
            </a:p>
          </p:txBody>
        </p:sp>
        <p:graphicFrame>
          <p:nvGraphicFramePr>
            <p:cNvPr id="115713" name="Object 22"/>
            <p:cNvGraphicFramePr>
              <a:graphicFrameLocks noChangeAspect="1"/>
            </p:cNvGraphicFramePr>
            <p:nvPr/>
          </p:nvGraphicFramePr>
          <p:xfrm>
            <a:off x="5770564" y="2476500"/>
            <a:ext cx="789240" cy="439738"/>
          </p:xfrm>
          <a:graphic>
            <a:graphicData uri="http://schemas.openxmlformats.org/presentationml/2006/ole">
              <p:oleObj spid="_x0000_s115713" name="Equation" r:id="rId4" imgW="457200" imgH="253800" progId="Equation.DSMT4">
                <p:embed/>
              </p:oleObj>
            </a:graphicData>
          </a:graphic>
        </p:graphicFrame>
        <p:graphicFrame>
          <p:nvGraphicFramePr>
            <p:cNvPr id="115714" name="Object 22"/>
            <p:cNvGraphicFramePr>
              <a:graphicFrameLocks noChangeAspect="1"/>
            </p:cNvGraphicFramePr>
            <p:nvPr/>
          </p:nvGraphicFramePr>
          <p:xfrm>
            <a:off x="4322763" y="2905125"/>
            <a:ext cx="788987" cy="439738"/>
          </p:xfrm>
          <a:graphic>
            <a:graphicData uri="http://schemas.openxmlformats.org/presentationml/2006/ole">
              <p:oleObj spid="_x0000_s115714" name="Equation" r:id="rId5" imgW="457200" imgH="2538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2284478" y="5104987"/>
            <a:ext cx="481647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charset="0"/>
              </a:rPr>
              <a:t>Note: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 The fields are 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correct 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for </a:t>
            </a:r>
            <a:r>
              <a:rPr lang="en-US" sz="2400" i="1" dirty="0">
                <a:solidFill>
                  <a:schemeClr val="bg1"/>
                </a:solidFill>
              </a:rPr>
              <a:t>z </a:t>
            </a:r>
            <a:r>
              <a:rPr lang="en-US" sz="2000" dirty="0" smtClean="0">
                <a:solidFill>
                  <a:schemeClr val="bg1"/>
                </a:solidFill>
              </a:rPr>
              <a:t>&gt; 0.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graphicFrame>
        <p:nvGraphicFramePr>
          <p:cNvPr id="17410" name="Object 7"/>
          <p:cNvGraphicFramePr>
            <a:graphicFrameLocks noChangeAspect="1"/>
          </p:cNvGraphicFramePr>
          <p:nvPr/>
        </p:nvGraphicFramePr>
        <p:xfrm>
          <a:off x="3417888" y="4173538"/>
          <a:ext cx="2273300" cy="582612"/>
        </p:xfrm>
        <a:graphic>
          <a:graphicData uri="http://schemas.openxmlformats.org/presentationml/2006/ole">
            <p:oleObj spid="_x0000_s17410" name="Equation" r:id="rId4" imgW="888840" imgH="228600" progId="Equation.DSMT4">
              <p:embed/>
            </p:oleObj>
          </a:graphicData>
        </a:graphic>
      </p:graphicFrame>
      <p:sp>
        <p:nvSpPr>
          <p:cNvPr id="801907" name="Text Box 115"/>
          <p:cNvSpPr txBox="1">
            <a:spLocks noChangeArrowheads="1"/>
          </p:cNvSpPr>
          <p:nvPr/>
        </p:nvSpPr>
        <p:spPr bwMode="auto">
          <a:xfrm>
            <a:off x="1168400" y="5963"/>
            <a:ext cx="67818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Fields in a Half Space (cont.)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89750" y="5818909"/>
            <a:ext cx="7192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+mj-lt"/>
                <a:cs typeface="Calibri" pitchFamily="34" charset="0"/>
              </a:rPr>
              <a:t>This is useful whenever the electric field on the </a:t>
            </a:r>
            <a:r>
              <a:rPr lang="en-US" i="1" dirty="0" smtClean="0">
                <a:solidFill>
                  <a:schemeClr val="bg2"/>
                </a:solidFill>
                <a:latin typeface="+mn-lt"/>
                <a:cs typeface="Calibri" pitchFamily="34" charset="0"/>
              </a:rPr>
              <a:t>z</a:t>
            </a:r>
            <a:r>
              <a:rPr lang="en-US" dirty="0" smtClean="0">
                <a:solidFill>
                  <a:schemeClr val="bg2"/>
                </a:solidFill>
                <a:latin typeface="+mn-lt"/>
                <a:cs typeface="Calibri" pitchFamily="34" charset="0"/>
              </a:rPr>
              <a:t> = 0 </a:t>
            </a:r>
            <a:r>
              <a:rPr lang="en-US" dirty="0" smtClean="0">
                <a:solidFill>
                  <a:schemeClr val="bg2"/>
                </a:solidFill>
                <a:latin typeface="+mj-lt"/>
                <a:cs typeface="Calibri" pitchFamily="34" charset="0"/>
              </a:rPr>
              <a:t>plane is known.</a:t>
            </a:r>
            <a:endParaRPr lang="en-US" dirty="0">
              <a:solidFill>
                <a:schemeClr val="bg2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642938" y="1163638"/>
            <a:ext cx="7319591" cy="2379662"/>
            <a:chOff x="642938" y="1163638"/>
            <a:chExt cx="7319591" cy="2379662"/>
          </a:xfrm>
        </p:grpSpPr>
        <p:sp>
          <p:nvSpPr>
            <p:cNvPr id="17415" name="Text Box 4"/>
            <p:cNvSpPr txBox="1">
              <a:spLocks noChangeArrowheads="1"/>
            </p:cNvSpPr>
            <p:nvPr/>
          </p:nvSpPr>
          <p:spPr bwMode="auto">
            <a:xfrm>
              <a:off x="642938" y="1216025"/>
              <a:ext cx="3081337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/>
              <a:r>
                <a:rPr lang="en-US" sz="2000">
                  <a:solidFill>
                    <a:schemeClr val="hlink"/>
                  </a:solidFill>
                  <a:latin typeface="Arial" charset="0"/>
                </a:rPr>
                <a:t>Now use image theory:</a:t>
              </a:r>
            </a:p>
          </p:txBody>
        </p:sp>
        <p:sp>
          <p:nvSpPr>
            <p:cNvPr id="17418" name="Text Box 5"/>
            <p:cNvSpPr txBox="1">
              <a:spLocks noChangeArrowheads="1"/>
            </p:cNvSpPr>
            <p:nvPr/>
          </p:nvSpPr>
          <p:spPr bwMode="auto">
            <a:xfrm>
              <a:off x="1758950" y="2487613"/>
              <a:ext cx="184943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Arial" charset="0"/>
                </a:rPr>
                <a:t>I</a:t>
              </a:r>
              <a:r>
                <a:rPr lang="en-US" sz="2000" dirty="0" smtClean="0">
                  <a:solidFill>
                    <a:schemeClr val="bg1"/>
                  </a:solidFill>
                  <a:latin typeface="Arial" charset="0"/>
                </a:rPr>
                <a:t>ncorrect </a:t>
              </a:r>
              <a:r>
                <a:rPr lang="en-US" sz="2000" dirty="0">
                  <a:solidFill>
                    <a:schemeClr val="bg1"/>
                  </a:solidFill>
                  <a:latin typeface="Arial" charset="0"/>
                </a:rPr>
                <a:t>fields</a:t>
              </a:r>
            </a:p>
          </p:txBody>
        </p:sp>
        <p:grpSp>
          <p:nvGrpSpPr>
            <p:cNvPr id="17420" name="Group 37"/>
            <p:cNvGrpSpPr>
              <a:grpSpLocks/>
            </p:cNvGrpSpPr>
            <p:nvPr/>
          </p:nvGrpSpPr>
          <p:grpSpPr bwMode="auto">
            <a:xfrm rot="21570727">
              <a:off x="4597400" y="2251075"/>
              <a:ext cx="1588" cy="388937"/>
              <a:chOff x="2880" y="869"/>
              <a:chExt cx="0" cy="245"/>
            </a:xfrm>
          </p:grpSpPr>
          <p:sp>
            <p:nvSpPr>
              <p:cNvPr id="17423" name="Line 38"/>
              <p:cNvSpPr>
                <a:spLocks noChangeShapeType="1"/>
              </p:cNvSpPr>
              <p:nvPr/>
            </p:nvSpPr>
            <p:spPr bwMode="auto">
              <a:xfrm flipV="1">
                <a:off x="2880" y="869"/>
                <a:ext cx="0" cy="245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424" name="Line 39"/>
              <p:cNvSpPr>
                <a:spLocks noChangeShapeType="1"/>
              </p:cNvSpPr>
              <p:nvPr/>
            </p:nvSpPr>
            <p:spPr bwMode="auto">
              <a:xfrm flipV="1">
                <a:off x="2880" y="953"/>
                <a:ext cx="0" cy="61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aphicFrame>
          <p:nvGraphicFramePr>
            <p:cNvPr id="17412" name="Object 41"/>
            <p:cNvGraphicFramePr>
              <a:graphicFrameLocks noChangeAspect="1"/>
            </p:cNvGraphicFramePr>
            <p:nvPr/>
          </p:nvGraphicFramePr>
          <p:xfrm>
            <a:off x="4797550" y="2137562"/>
            <a:ext cx="460726" cy="460726"/>
          </p:xfrm>
          <a:graphic>
            <a:graphicData uri="http://schemas.openxmlformats.org/presentationml/2006/ole">
              <p:oleObj spid="_x0000_s17412" name="Equation" r:id="rId5" imgW="228600" imgH="228600" progId="Equation.DSMT4">
                <p:embed/>
              </p:oleObj>
            </a:graphicData>
          </a:graphic>
        </p:graphicFrame>
        <p:sp>
          <p:nvSpPr>
            <p:cNvPr id="17421" name="Line 75"/>
            <p:cNvSpPr>
              <a:spLocks noChangeShapeType="1"/>
            </p:cNvSpPr>
            <p:nvPr/>
          </p:nvSpPr>
          <p:spPr bwMode="auto">
            <a:xfrm>
              <a:off x="4521200" y="1163638"/>
              <a:ext cx="0" cy="237966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22" name="Text Box 76"/>
            <p:cNvSpPr txBox="1">
              <a:spLocks noChangeArrowheads="1"/>
            </p:cNvSpPr>
            <p:nvPr/>
          </p:nvSpPr>
          <p:spPr bwMode="auto">
            <a:xfrm>
              <a:off x="6056313" y="2468563"/>
              <a:ext cx="184943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Arial" charset="0"/>
                </a:rPr>
                <a:t>C</a:t>
              </a:r>
              <a:r>
                <a:rPr lang="en-US" sz="2000" dirty="0" smtClean="0">
                  <a:solidFill>
                    <a:schemeClr val="bg1"/>
                  </a:solidFill>
                  <a:latin typeface="Arial" charset="0"/>
                </a:rPr>
                <a:t>orrect </a:t>
              </a:r>
              <a:r>
                <a:rPr lang="en-US" sz="2000" dirty="0">
                  <a:solidFill>
                    <a:schemeClr val="bg1"/>
                  </a:solidFill>
                  <a:latin typeface="Arial" charset="0"/>
                </a:rPr>
                <a:t>fields</a:t>
              </a:r>
            </a:p>
          </p:txBody>
        </p:sp>
        <p:graphicFrame>
          <p:nvGraphicFramePr>
            <p:cNvPr id="17413" name="Object 77"/>
            <p:cNvGraphicFramePr>
              <a:graphicFrameLocks noChangeAspect="1"/>
            </p:cNvGraphicFramePr>
            <p:nvPr/>
          </p:nvGraphicFramePr>
          <p:xfrm>
            <a:off x="2228850" y="1809750"/>
            <a:ext cx="896938" cy="412750"/>
          </p:xfrm>
          <a:graphic>
            <a:graphicData uri="http://schemas.openxmlformats.org/presentationml/2006/ole">
              <p:oleObj spid="_x0000_s17413" name="Equation" r:id="rId6" imgW="495000" imgH="228600" progId="Equation.DSMT4">
                <p:embed/>
              </p:oleObj>
            </a:graphicData>
          </a:graphic>
        </p:graphicFrame>
        <p:graphicFrame>
          <p:nvGraphicFramePr>
            <p:cNvPr id="17411" name="Object 112"/>
            <p:cNvGraphicFramePr>
              <a:graphicFrameLocks noChangeAspect="1"/>
            </p:cNvGraphicFramePr>
            <p:nvPr/>
          </p:nvGraphicFramePr>
          <p:xfrm>
            <a:off x="4872038" y="2981325"/>
            <a:ext cx="1263650" cy="444500"/>
          </p:xfrm>
          <a:graphic>
            <a:graphicData uri="http://schemas.openxmlformats.org/presentationml/2006/ole">
              <p:oleObj spid="_x0000_s17411" name="Equation" r:id="rId7" imgW="685800" imgH="241200" progId="Equation.DSMT4">
                <p:embed/>
              </p:oleObj>
            </a:graphicData>
          </a:graphic>
        </p:graphicFrame>
        <p:sp>
          <p:nvSpPr>
            <p:cNvPr id="20" name="Line 22"/>
            <p:cNvSpPr>
              <a:spLocks noChangeShapeType="1"/>
            </p:cNvSpPr>
            <p:nvPr/>
          </p:nvSpPr>
          <p:spPr bwMode="auto">
            <a:xfrm>
              <a:off x="6936922" y="3331706"/>
              <a:ext cx="633413" cy="158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3" name="Object 5"/>
            <p:cNvGraphicFramePr>
              <a:graphicFrameLocks noChangeAspect="1"/>
            </p:cNvGraphicFramePr>
            <p:nvPr/>
          </p:nvGraphicFramePr>
          <p:xfrm>
            <a:off x="5738485" y="1350653"/>
            <a:ext cx="787400" cy="439738"/>
          </p:xfrm>
          <a:graphic>
            <a:graphicData uri="http://schemas.openxmlformats.org/presentationml/2006/ole">
              <p:oleObj spid="_x0000_s17414" name="Equation" r:id="rId8" imgW="457200" imgH="253800" progId="Equation.DSMT4">
                <p:embed/>
              </p:oleObj>
            </a:graphicData>
          </a:graphic>
        </p:graphicFrame>
        <p:graphicFrame>
          <p:nvGraphicFramePr>
            <p:cNvPr id="24" name="Object 7"/>
            <p:cNvGraphicFramePr>
              <a:graphicFrameLocks noChangeAspect="1"/>
            </p:cNvGraphicFramePr>
            <p:nvPr/>
          </p:nvGraphicFramePr>
          <p:xfrm>
            <a:off x="7743454" y="3239407"/>
            <a:ext cx="219075" cy="219075"/>
          </p:xfrm>
          <a:graphic>
            <a:graphicData uri="http://schemas.openxmlformats.org/presentationml/2006/ole">
              <p:oleObj spid="_x0000_s17415" name="Equation" r:id="rId9" imgW="126720" imgH="12672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120" name="Text Box 1040"/>
          <p:cNvSpPr txBox="1">
            <a:spLocks noChangeArrowheads="1"/>
          </p:cNvSpPr>
          <p:nvPr/>
        </p:nvSpPr>
        <p:spPr bwMode="auto">
          <a:xfrm>
            <a:off x="431800" y="17838"/>
            <a:ext cx="82931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Fields in a Half Space: Summary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609600" y="990600"/>
            <a:ext cx="8293100" cy="2717800"/>
            <a:chOff x="609600" y="990600"/>
            <a:chExt cx="8293100" cy="2717800"/>
          </a:xfrm>
        </p:grpSpPr>
        <p:sp>
          <p:nvSpPr>
            <p:cNvPr id="18448" name="Rectangle 1042"/>
            <p:cNvSpPr>
              <a:spLocks noChangeArrowheads="1"/>
            </p:cNvSpPr>
            <p:nvPr/>
          </p:nvSpPr>
          <p:spPr bwMode="auto">
            <a:xfrm>
              <a:off x="609600" y="990600"/>
              <a:ext cx="8293100" cy="2717800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0" name="Freeform 1044"/>
            <p:cNvSpPr>
              <a:spLocks/>
            </p:cNvSpPr>
            <p:nvPr/>
          </p:nvSpPr>
          <p:spPr bwMode="auto">
            <a:xfrm>
              <a:off x="2490788" y="1341438"/>
              <a:ext cx="1289050" cy="1704975"/>
            </a:xfrm>
            <a:custGeom>
              <a:avLst/>
              <a:gdLst>
                <a:gd name="T0" fmla="*/ 68 w 1070"/>
                <a:gd name="T1" fmla="*/ 95 h 666"/>
                <a:gd name="T2" fmla="*/ 23 w 1070"/>
                <a:gd name="T3" fmla="*/ 189 h 666"/>
                <a:gd name="T4" fmla="*/ 3 w 1070"/>
                <a:gd name="T5" fmla="*/ 298 h 666"/>
                <a:gd name="T6" fmla="*/ 24 w 1070"/>
                <a:gd name="T7" fmla="*/ 440 h 666"/>
                <a:gd name="T8" fmla="*/ 144 w 1070"/>
                <a:gd name="T9" fmla="*/ 534 h 666"/>
                <a:gd name="T10" fmla="*/ 308 w 1070"/>
                <a:gd name="T11" fmla="*/ 596 h 666"/>
                <a:gd name="T12" fmla="*/ 486 w 1070"/>
                <a:gd name="T13" fmla="*/ 658 h 666"/>
                <a:gd name="T14" fmla="*/ 624 w 1070"/>
                <a:gd name="T15" fmla="*/ 644 h 666"/>
                <a:gd name="T16" fmla="*/ 761 w 1070"/>
                <a:gd name="T17" fmla="*/ 637 h 666"/>
                <a:gd name="T18" fmla="*/ 904 w 1070"/>
                <a:gd name="T19" fmla="*/ 574 h 666"/>
                <a:gd name="T20" fmla="*/ 1008 w 1070"/>
                <a:gd name="T21" fmla="*/ 469 h 666"/>
                <a:gd name="T22" fmla="*/ 1041 w 1070"/>
                <a:gd name="T23" fmla="*/ 351 h 666"/>
                <a:gd name="T24" fmla="*/ 1069 w 1070"/>
                <a:gd name="T25" fmla="*/ 267 h 666"/>
                <a:gd name="T26" fmla="*/ 1049 w 1070"/>
                <a:gd name="T27" fmla="*/ 150 h 666"/>
                <a:gd name="T28" fmla="*/ 973 w 1070"/>
                <a:gd name="T29" fmla="*/ 109 h 666"/>
                <a:gd name="T30" fmla="*/ 912 w 1070"/>
                <a:gd name="T31" fmla="*/ 82 h 666"/>
                <a:gd name="T32" fmla="*/ 774 w 1070"/>
                <a:gd name="T33" fmla="*/ 6 h 666"/>
                <a:gd name="T34" fmla="*/ 630 w 1070"/>
                <a:gd name="T35" fmla="*/ 48 h 666"/>
                <a:gd name="T36" fmla="*/ 466 w 1070"/>
                <a:gd name="T37" fmla="*/ 54 h 666"/>
                <a:gd name="T38" fmla="*/ 285 w 1070"/>
                <a:gd name="T39" fmla="*/ 25 h 666"/>
                <a:gd name="T40" fmla="*/ 168 w 1070"/>
                <a:gd name="T41" fmla="*/ 34 h 666"/>
                <a:gd name="T42" fmla="*/ 68 w 1070"/>
                <a:gd name="T43" fmla="*/ 95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rgbClr val="00FFFF"/>
            </a:solidFill>
            <a:ln w="254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1" name="Text Box 1045"/>
            <p:cNvSpPr txBox="1">
              <a:spLocks noChangeArrowheads="1"/>
            </p:cNvSpPr>
            <p:nvPr/>
          </p:nvSpPr>
          <p:spPr bwMode="auto">
            <a:xfrm>
              <a:off x="798513" y="1531938"/>
              <a:ext cx="1303338" cy="70802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l"/>
              <a:r>
                <a:rPr lang="en-US" sz="2000" dirty="0" smtClean="0">
                  <a:solidFill>
                    <a:schemeClr val="bg1"/>
                  </a:solidFill>
                  <a:latin typeface="Arial" charset="0"/>
                </a:rPr>
                <a:t>Sources + objects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  <p:grpSp>
          <p:nvGrpSpPr>
            <p:cNvPr id="18452" name="Group 1046"/>
            <p:cNvGrpSpPr>
              <a:grpSpLocks/>
            </p:cNvGrpSpPr>
            <p:nvPr/>
          </p:nvGrpSpPr>
          <p:grpSpPr bwMode="auto">
            <a:xfrm rot="881310">
              <a:off x="3282951" y="1955801"/>
              <a:ext cx="1588" cy="388938"/>
              <a:chOff x="2880" y="869"/>
              <a:chExt cx="0" cy="245"/>
            </a:xfrm>
          </p:grpSpPr>
          <p:sp>
            <p:nvSpPr>
              <p:cNvPr id="18459" name="Line 1047"/>
              <p:cNvSpPr>
                <a:spLocks noChangeShapeType="1"/>
              </p:cNvSpPr>
              <p:nvPr/>
            </p:nvSpPr>
            <p:spPr bwMode="auto">
              <a:xfrm flipV="1">
                <a:off x="2880" y="869"/>
                <a:ext cx="0" cy="245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460" name="Line 1048"/>
              <p:cNvSpPr>
                <a:spLocks noChangeShapeType="1"/>
              </p:cNvSpPr>
              <p:nvPr/>
            </p:nvSpPr>
            <p:spPr bwMode="auto">
              <a:xfrm flipV="1">
                <a:off x="2880" y="953"/>
                <a:ext cx="0" cy="61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8453" name="Line 1049"/>
            <p:cNvSpPr>
              <a:spLocks noChangeShapeType="1"/>
            </p:cNvSpPr>
            <p:nvPr/>
          </p:nvSpPr>
          <p:spPr bwMode="auto">
            <a:xfrm rot="16213008">
              <a:off x="2690813" y="2092326"/>
              <a:ext cx="427038" cy="1588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5" name="Line 1051"/>
            <p:cNvSpPr>
              <a:spLocks noChangeShapeType="1"/>
            </p:cNvSpPr>
            <p:nvPr/>
          </p:nvSpPr>
          <p:spPr bwMode="auto">
            <a:xfrm>
              <a:off x="4572001" y="1163638"/>
              <a:ext cx="0" cy="2379663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7" name="Line 1053"/>
            <p:cNvSpPr>
              <a:spLocks noChangeShapeType="1"/>
            </p:cNvSpPr>
            <p:nvPr/>
          </p:nvSpPr>
          <p:spPr bwMode="auto">
            <a:xfrm>
              <a:off x="4764088" y="3271838"/>
              <a:ext cx="619125" cy="15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8" name="Text Box 1054"/>
            <p:cNvSpPr txBox="1">
              <a:spLocks noChangeArrowheads="1"/>
            </p:cNvSpPr>
            <p:nvPr/>
          </p:nvSpPr>
          <p:spPr bwMode="auto">
            <a:xfrm>
              <a:off x="6361113" y="1836738"/>
              <a:ext cx="2193925" cy="7699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  <a:latin typeface="Arial" charset="0"/>
                </a:rPr>
                <a:t>R</a:t>
              </a:r>
              <a:r>
                <a:rPr lang="en-US" sz="2000" dirty="0" smtClean="0">
                  <a:solidFill>
                    <a:schemeClr val="bg1"/>
                  </a:solidFill>
                  <a:latin typeface="Arial" charset="0"/>
                </a:rPr>
                <a:t>egion </a:t>
              </a:r>
              <a:r>
                <a:rPr lang="en-US" sz="2000" dirty="0">
                  <a:solidFill>
                    <a:schemeClr val="bg1"/>
                  </a:solidFill>
                  <a:latin typeface="Arial" charset="0"/>
                </a:rPr>
                <a:t>of interest</a:t>
              </a:r>
            </a:p>
            <a:p>
              <a:r>
                <a:rPr lang="en-US" sz="2000" dirty="0">
                  <a:solidFill>
                    <a:schemeClr val="bg1"/>
                  </a:solidFill>
                  <a:latin typeface="Arial" charset="0"/>
                </a:rPr>
                <a:t>(</a:t>
              </a:r>
              <a:r>
                <a:rPr lang="en-US" sz="2400" i="1" dirty="0">
                  <a:solidFill>
                    <a:schemeClr val="bg1"/>
                  </a:solidFill>
                </a:rPr>
                <a:t>z</a:t>
              </a:r>
              <a:r>
                <a:rPr lang="en-US" sz="2000" dirty="0">
                  <a:solidFill>
                    <a:schemeClr val="bg1"/>
                  </a:solidFill>
                  <a:latin typeface="Arial" charset="0"/>
                </a:rPr>
                <a:t> </a:t>
              </a:r>
              <a:r>
                <a:rPr lang="en-US" sz="2000" dirty="0">
                  <a:solidFill>
                    <a:schemeClr val="bg1"/>
                  </a:solidFill>
                  <a:latin typeface="+mn-lt"/>
                </a:rPr>
                <a:t>&gt; 0</a:t>
              </a:r>
              <a:r>
                <a:rPr lang="en-US" sz="2000" dirty="0">
                  <a:solidFill>
                    <a:schemeClr val="bg1"/>
                  </a:solidFill>
                  <a:latin typeface="Arial" charset="0"/>
                </a:rPr>
                <a:t>)</a:t>
              </a:r>
            </a:p>
          </p:txBody>
        </p:sp>
        <p:graphicFrame>
          <p:nvGraphicFramePr>
            <p:cNvPr id="34" name="Object 5"/>
            <p:cNvGraphicFramePr>
              <a:graphicFrameLocks noChangeAspect="1"/>
            </p:cNvGraphicFramePr>
            <p:nvPr/>
          </p:nvGraphicFramePr>
          <p:xfrm>
            <a:off x="5417851" y="1338778"/>
            <a:ext cx="787400" cy="439738"/>
          </p:xfrm>
          <a:graphic>
            <a:graphicData uri="http://schemas.openxmlformats.org/presentationml/2006/ole">
              <p:oleObj spid="_x0000_s18437" name="Equation" r:id="rId4" imgW="457200" imgH="253800" progId="Equation.DSMT4">
                <p:embed/>
              </p:oleObj>
            </a:graphicData>
          </a:graphic>
        </p:graphicFrame>
        <p:graphicFrame>
          <p:nvGraphicFramePr>
            <p:cNvPr id="35" name="Object 7"/>
            <p:cNvGraphicFramePr>
              <a:graphicFrameLocks noChangeAspect="1"/>
            </p:cNvGraphicFramePr>
            <p:nvPr/>
          </p:nvGraphicFramePr>
          <p:xfrm>
            <a:off x="5522769" y="3180030"/>
            <a:ext cx="219075" cy="219075"/>
          </p:xfrm>
          <a:graphic>
            <a:graphicData uri="http://schemas.openxmlformats.org/presentationml/2006/ole">
              <p:oleObj spid="_x0000_s18438" name="Equation" r:id="rId5" imgW="126720" imgH="126720" progId="Equation.DSMT4">
                <p:embed/>
              </p:oleObj>
            </a:graphicData>
          </a:graphic>
        </p:graphicFrame>
      </p:grpSp>
      <p:grpSp>
        <p:nvGrpSpPr>
          <p:cNvPr id="37" name="Group 36"/>
          <p:cNvGrpSpPr/>
          <p:nvPr/>
        </p:nvGrpSpPr>
        <p:grpSpPr>
          <a:xfrm>
            <a:off x="673101" y="3973286"/>
            <a:ext cx="8280400" cy="2540000"/>
            <a:chOff x="673101" y="3973286"/>
            <a:chExt cx="8280400" cy="2540000"/>
          </a:xfrm>
        </p:grpSpPr>
        <p:sp>
          <p:nvSpPr>
            <p:cNvPr id="18440" name="Rectangle 1055"/>
            <p:cNvSpPr>
              <a:spLocks noChangeArrowheads="1"/>
            </p:cNvSpPr>
            <p:nvPr/>
          </p:nvSpPr>
          <p:spPr bwMode="auto">
            <a:xfrm>
              <a:off x="673101" y="3973286"/>
              <a:ext cx="8280400" cy="2540000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1" name="Text Box 1030"/>
            <p:cNvSpPr txBox="1">
              <a:spLocks noChangeArrowheads="1"/>
            </p:cNvSpPr>
            <p:nvPr/>
          </p:nvSpPr>
          <p:spPr bwMode="auto">
            <a:xfrm>
              <a:off x="1800679" y="5076599"/>
              <a:ext cx="184943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/>
              <a:r>
                <a:rPr lang="en-US" sz="2000" dirty="0" smtClean="0">
                  <a:solidFill>
                    <a:schemeClr val="bg1"/>
                  </a:solidFill>
                  <a:latin typeface="Arial" charset="0"/>
                </a:rPr>
                <a:t>Incorrect </a:t>
              </a:r>
              <a:r>
                <a:rPr lang="en-US" sz="2000" dirty="0">
                  <a:solidFill>
                    <a:schemeClr val="bg1"/>
                  </a:solidFill>
                  <a:latin typeface="Arial" charset="0"/>
                </a:rPr>
                <a:t>fields</a:t>
              </a:r>
            </a:p>
          </p:txBody>
        </p:sp>
        <p:grpSp>
          <p:nvGrpSpPr>
            <p:cNvPr id="18443" name="Group 1032"/>
            <p:cNvGrpSpPr>
              <a:grpSpLocks/>
            </p:cNvGrpSpPr>
            <p:nvPr/>
          </p:nvGrpSpPr>
          <p:grpSpPr bwMode="auto">
            <a:xfrm rot="21570727">
              <a:off x="4626429" y="4840061"/>
              <a:ext cx="1588" cy="388938"/>
              <a:chOff x="2880" y="869"/>
              <a:chExt cx="0" cy="245"/>
            </a:xfrm>
          </p:grpSpPr>
          <p:sp>
            <p:nvSpPr>
              <p:cNvPr id="18446" name="Line 1033"/>
              <p:cNvSpPr>
                <a:spLocks noChangeShapeType="1"/>
              </p:cNvSpPr>
              <p:nvPr/>
            </p:nvSpPr>
            <p:spPr bwMode="auto">
              <a:xfrm flipV="1">
                <a:off x="2880" y="869"/>
                <a:ext cx="0" cy="245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447" name="Line 1034"/>
              <p:cNvSpPr>
                <a:spLocks noChangeShapeType="1"/>
              </p:cNvSpPr>
              <p:nvPr/>
            </p:nvSpPr>
            <p:spPr bwMode="auto">
              <a:xfrm flipV="1">
                <a:off x="2880" y="953"/>
                <a:ext cx="0" cy="61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aphicFrame>
          <p:nvGraphicFramePr>
            <p:cNvPr id="18434" name="Object 1035"/>
            <p:cNvGraphicFramePr>
              <a:graphicFrameLocks noChangeAspect="1"/>
            </p:cNvGraphicFramePr>
            <p:nvPr/>
          </p:nvGraphicFramePr>
          <p:xfrm>
            <a:off x="4870450" y="4733925"/>
            <a:ext cx="615950" cy="581025"/>
          </p:xfrm>
          <a:graphic>
            <a:graphicData uri="http://schemas.openxmlformats.org/presentationml/2006/ole">
              <p:oleObj spid="_x0000_s18434" name="Equation" r:id="rId6" imgW="241200" imgH="228600" progId="Equation.DSMT4">
                <p:embed/>
              </p:oleObj>
            </a:graphicData>
          </a:graphic>
        </p:graphicFrame>
        <p:sp>
          <p:nvSpPr>
            <p:cNvPr id="18444" name="Line 1036"/>
            <p:cNvSpPr>
              <a:spLocks noChangeShapeType="1"/>
            </p:cNvSpPr>
            <p:nvPr/>
          </p:nvSpPr>
          <p:spPr bwMode="auto">
            <a:xfrm flipH="1">
              <a:off x="4537529" y="4082824"/>
              <a:ext cx="25400" cy="179546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5" name="Text Box 1037"/>
            <p:cNvSpPr txBox="1">
              <a:spLocks noChangeArrowheads="1"/>
            </p:cNvSpPr>
            <p:nvPr/>
          </p:nvSpPr>
          <p:spPr bwMode="auto">
            <a:xfrm>
              <a:off x="6098042" y="5057549"/>
              <a:ext cx="184943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Arial" charset="0"/>
                </a:rPr>
                <a:t>C</a:t>
              </a:r>
              <a:r>
                <a:rPr lang="en-US" sz="2000" dirty="0" smtClean="0">
                  <a:solidFill>
                    <a:schemeClr val="bg1"/>
                  </a:solidFill>
                  <a:latin typeface="Arial" charset="0"/>
                </a:rPr>
                <a:t>orrect </a:t>
              </a:r>
              <a:r>
                <a:rPr lang="en-US" sz="2000" dirty="0">
                  <a:solidFill>
                    <a:schemeClr val="bg1"/>
                  </a:solidFill>
                  <a:latin typeface="Arial" charset="0"/>
                </a:rPr>
                <a:t>fields</a:t>
              </a:r>
            </a:p>
          </p:txBody>
        </p:sp>
        <p:graphicFrame>
          <p:nvGraphicFramePr>
            <p:cNvPr id="18435" name="Object 1038"/>
            <p:cNvGraphicFramePr>
              <a:graphicFrameLocks noChangeAspect="1"/>
            </p:cNvGraphicFramePr>
            <p:nvPr/>
          </p:nvGraphicFramePr>
          <p:xfrm>
            <a:off x="2270579" y="4398736"/>
            <a:ext cx="896938" cy="412750"/>
          </p:xfrm>
          <a:graphic>
            <a:graphicData uri="http://schemas.openxmlformats.org/presentationml/2006/ole">
              <p:oleObj spid="_x0000_s18435" name="Equation" r:id="rId7" imgW="495000" imgH="228600" progId="Equation.DSMT4">
                <p:embed/>
              </p:oleObj>
            </a:graphicData>
          </a:graphic>
        </p:graphicFrame>
        <p:graphicFrame>
          <p:nvGraphicFramePr>
            <p:cNvPr id="18436" name="Object 1056"/>
            <p:cNvGraphicFramePr>
              <a:graphicFrameLocks noChangeAspect="1"/>
            </p:cNvGraphicFramePr>
            <p:nvPr/>
          </p:nvGraphicFramePr>
          <p:xfrm>
            <a:off x="5286375" y="5865813"/>
            <a:ext cx="1851025" cy="473075"/>
          </p:xfrm>
          <a:graphic>
            <a:graphicData uri="http://schemas.openxmlformats.org/presentationml/2006/ole">
              <p:oleObj spid="_x0000_s18436" name="Equation" r:id="rId8" imgW="888840" imgH="228600" progId="Equation.DSMT4">
                <p:embed/>
              </p:oleObj>
            </a:graphicData>
          </a:graphic>
        </p:graphicFrame>
        <p:sp>
          <p:nvSpPr>
            <p:cNvPr id="31" name="Line 1053"/>
            <p:cNvSpPr>
              <a:spLocks noChangeShapeType="1"/>
            </p:cNvSpPr>
            <p:nvPr/>
          </p:nvSpPr>
          <p:spPr bwMode="auto">
            <a:xfrm>
              <a:off x="4774974" y="5612267"/>
              <a:ext cx="619125" cy="15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8439" name="Object 7"/>
            <p:cNvGraphicFramePr>
              <a:graphicFrameLocks noChangeAspect="1"/>
            </p:cNvGraphicFramePr>
            <p:nvPr/>
          </p:nvGraphicFramePr>
          <p:xfrm>
            <a:off x="5641790" y="4257613"/>
            <a:ext cx="787400" cy="439737"/>
          </p:xfrm>
          <a:graphic>
            <a:graphicData uri="http://schemas.openxmlformats.org/presentationml/2006/ole">
              <p:oleObj spid="_x0000_s18439" name="Equation" r:id="rId9" imgW="457200" imgH="253800" progId="Equation.DSMT4">
                <p:embed/>
              </p:oleObj>
            </a:graphicData>
          </a:graphic>
        </p:graphicFrame>
        <p:graphicFrame>
          <p:nvGraphicFramePr>
            <p:cNvPr id="2" name="Object 8"/>
            <p:cNvGraphicFramePr>
              <a:graphicFrameLocks noChangeAspect="1"/>
            </p:cNvGraphicFramePr>
            <p:nvPr/>
          </p:nvGraphicFramePr>
          <p:xfrm>
            <a:off x="5497183" y="5518047"/>
            <a:ext cx="219075" cy="219075"/>
          </p:xfrm>
          <a:graphic>
            <a:graphicData uri="http://schemas.openxmlformats.org/presentationml/2006/ole">
              <p:oleObj spid="_x0000_s18440" name="Equation" r:id="rId10" imgW="126720" imgH="12672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675595" y="862239"/>
            <a:ext cx="67262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2000" dirty="0">
                <a:solidFill>
                  <a:schemeClr val="hlink"/>
                </a:solidFill>
                <a:latin typeface="Arial" charset="0"/>
              </a:rPr>
              <a:t>Alternative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(better when </a:t>
            </a:r>
            <a:r>
              <a:rPr lang="en-US" i="1" u="sng" dirty="0">
                <a:solidFill>
                  <a:schemeClr val="hlink"/>
                </a:solidFill>
              </a:rPr>
              <a:t>H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 is known on the interface</a:t>
            </a: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):</a:t>
            </a:r>
            <a:endParaRPr lang="en-US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9464" name="Text Box 49"/>
          <p:cNvSpPr txBox="1">
            <a:spLocks noChangeArrowheads="1"/>
          </p:cNvSpPr>
          <p:nvPr/>
        </p:nvSpPr>
        <p:spPr bwMode="auto">
          <a:xfrm>
            <a:off x="4147456" y="2184854"/>
            <a:ext cx="4528457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dirty="0" smtClean="0">
                <a:solidFill>
                  <a:schemeClr val="bg2"/>
                </a:solidFill>
                <a:latin typeface="+mj-lt"/>
              </a:rPr>
              <a:t>The magnetic current </a:t>
            </a:r>
            <a:r>
              <a:rPr lang="en-US" dirty="0">
                <a:solidFill>
                  <a:schemeClr val="bg2"/>
                </a:solidFill>
                <a:latin typeface="+mj-lt"/>
              </a:rPr>
              <a:t>does not radiate on PMC, and is therefore not included.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124401" y="4179431"/>
            <a:ext cx="6783388" cy="2379662"/>
            <a:chOff x="1124401" y="4179431"/>
            <a:chExt cx="6783388" cy="2379662"/>
          </a:xfrm>
        </p:grpSpPr>
        <p:sp>
          <p:nvSpPr>
            <p:cNvPr id="19467" name="Text Box 60"/>
            <p:cNvSpPr txBox="1">
              <a:spLocks noChangeArrowheads="1"/>
            </p:cNvSpPr>
            <p:nvPr/>
          </p:nvSpPr>
          <p:spPr bwMode="auto">
            <a:xfrm>
              <a:off x="1124401" y="4252456"/>
              <a:ext cx="191452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2"/>
                  </a:solidFill>
                  <a:latin typeface="Arial" charset="0"/>
                </a:rPr>
                <a:t>  </a:t>
              </a:r>
              <a:r>
                <a:rPr lang="en-US" sz="2000" dirty="0">
                  <a:solidFill>
                    <a:schemeClr val="bg1"/>
                  </a:solidFill>
                  <a:latin typeface="Arial" charset="0"/>
                </a:rPr>
                <a:t>I</a:t>
              </a:r>
              <a:r>
                <a:rPr lang="en-US" sz="2000" dirty="0" smtClean="0">
                  <a:solidFill>
                    <a:schemeClr val="bg1"/>
                  </a:solidFill>
                  <a:latin typeface="Arial" charset="0"/>
                </a:rPr>
                <a:t>mage </a:t>
              </a:r>
              <a:r>
                <a:rPr lang="en-US" sz="2000" dirty="0">
                  <a:solidFill>
                    <a:schemeClr val="bg1"/>
                  </a:solidFill>
                  <a:latin typeface="Arial" charset="0"/>
                </a:rPr>
                <a:t>theory:</a:t>
              </a:r>
            </a:p>
          </p:txBody>
        </p:sp>
        <p:sp>
          <p:nvSpPr>
            <p:cNvPr id="19468" name="Text Box 61"/>
            <p:cNvSpPr txBox="1">
              <a:spLocks noChangeArrowheads="1"/>
            </p:cNvSpPr>
            <p:nvPr/>
          </p:nvSpPr>
          <p:spPr bwMode="auto">
            <a:xfrm>
              <a:off x="1902276" y="5725656"/>
              <a:ext cx="184943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/>
              <a:r>
                <a:rPr lang="en-US" sz="2000">
                  <a:solidFill>
                    <a:schemeClr val="bg2"/>
                  </a:solidFill>
                  <a:latin typeface="Arial" charset="0"/>
                </a:rPr>
                <a:t>Incorrect fields</a:t>
              </a:r>
            </a:p>
          </p:txBody>
        </p:sp>
        <p:graphicFrame>
          <p:nvGraphicFramePr>
            <p:cNvPr id="19458" name="Object 66"/>
            <p:cNvGraphicFramePr>
              <a:graphicFrameLocks noChangeAspect="1"/>
            </p:cNvGraphicFramePr>
            <p:nvPr/>
          </p:nvGraphicFramePr>
          <p:xfrm>
            <a:off x="4640714" y="5225144"/>
            <a:ext cx="337363" cy="435612"/>
          </p:xfrm>
          <a:graphic>
            <a:graphicData uri="http://schemas.openxmlformats.org/presentationml/2006/ole">
              <p:oleObj spid="_x0000_s19458" name="Equation" r:id="rId4" imgW="177480" imgH="228600" progId="Equation.DSMT4">
                <p:embed/>
              </p:oleObj>
            </a:graphicData>
          </a:graphic>
        </p:graphicFrame>
        <p:sp>
          <p:nvSpPr>
            <p:cNvPr id="19470" name="Line 67"/>
            <p:cNvSpPr>
              <a:spLocks noChangeShapeType="1"/>
            </p:cNvSpPr>
            <p:nvPr/>
          </p:nvSpPr>
          <p:spPr bwMode="auto">
            <a:xfrm>
              <a:off x="4435926" y="4179431"/>
              <a:ext cx="0" cy="237966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1" name="Text Box 68"/>
            <p:cNvSpPr txBox="1">
              <a:spLocks noChangeArrowheads="1"/>
            </p:cNvSpPr>
            <p:nvPr/>
          </p:nvSpPr>
          <p:spPr bwMode="auto">
            <a:xfrm>
              <a:off x="5859914" y="5020806"/>
              <a:ext cx="18923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2"/>
                  </a:solidFill>
                  <a:latin typeface="Arial" charset="0"/>
                </a:rPr>
                <a:t>C</a:t>
              </a:r>
              <a:r>
                <a:rPr lang="en-US" sz="2000" dirty="0" smtClean="0">
                  <a:solidFill>
                    <a:schemeClr val="bg2"/>
                  </a:solidFill>
                  <a:latin typeface="Arial" charset="0"/>
                </a:rPr>
                <a:t>orrect </a:t>
              </a:r>
              <a:r>
                <a:rPr lang="en-US" sz="2000" dirty="0">
                  <a:solidFill>
                    <a:schemeClr val="bg2"/>
                  </a:solidFill>
                  <a:latin typeface="Arial" charset="0"/>
                </a:rPr>
                <a:t>fields</a:t>
              </a:r>
            </a:p>
          </p:txBody>
        </p:sp>
        <p:graphicFrame>
          <p:nvGraphicFramePr>
            <p:cNvPr id="19459" name="Object 69"/>
            <p:cNvGraphicFramePr>
              <a:graphicFrameLocks noChangeAspect="1"/>
            </p:cNvGraphicFramePr>
            <p:nvPr/>
          </p:nvGraphicFramePr>
          <p:xfrm>
            <a:off x="2456314" y="4982706"/>
            <a:ext cx="1016000" cy="466725"/>
          </p:xfrm>
          <a:graphic>
            <a:graphicData uri="http://schemas.openxmlformats.org/presentationml/2006/ole">
              <p:oleObj spid="_x0000_s19459" name="Equation" r:id="rId5" imgW="495000" imgH="228600" progId="Equation.DSMT4">
                <p:embed/>
              </p:oleObj>
            </a:graphicData>
          </a:graphic>
        </p:graphicFrame>
        <p:sp>
          <p:nvSpPr>
            <p:cNvPr id="19472" name="Line 70"/>
            <p:cNvSpPr>
              <a:spLocks noChangeShapeType="1"/>
            </p:cNvSpPr>
            <p:nvPr/>
          </p:nvSpPr>
          <p:spPr bwMode="auto">
            <a:xfrm rot="16213008">
              <a:off x="4293051" y="5414506"/>
              <a:ext cx="427037" cy="1588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9460" name="Object 71"/>
            <p:cNvGraphicFramePr>
              <a:graphicFrameLocks noChangeAspect="1"/>
            </p:cNvGraphicFramePr>
            <p:nvPr/>
          </p:nvGraphicFramePr>
          <p:xfrm>
            <a:off x="5515426" y="5825668"/>
            <a:ext cx="2392363" cy="492125"/>
          </p:xfrm>
          <a:graphic>
            <a:graphicData uri="http://schemas.openxmlformats.org/presentationml/2006/ole">
              <p:oleObj spid="_x0000_s19460" name="Equation" r:id="rId6" imgW="1168200" imgH="241200" progId="Equation.DSMT4">
                <p:embed/>
              </p:oleObj>
            </a:graphicData>
          </a:graphic>
        </p:graphicFrame>
      </p:grpSp>
      <p:sp>
        <p:nvSpPr>
          <p:cNvPr id="802889" name="Text Box 73"/>
          <p:cNvSpPr txBox="1">
            <a:spLocks noChangeArrowheads="1"/>
          </p:cNvSpPr>
          <p:nvPr/>
        </p:nvSpPr>
        <p:spPr bwMode="auto">
          <a:xfrm>
            <a:off x="1168400" y="29713"/>
            <a:ext cx="67818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Fields in a Half Space (cont.)</a:t>
            </a:r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1480456" y="1556658"/>
            <a:ext cx="2468214" cy="2024743"/>
            <a:chOff x="1480456" y="1556658"/>
            <a:chExt cx="2468214" cy="2024743"/>
          </a:xfrm>
        </p:grpSpPr>
        <p:graphicFrame>
          <p:nvGraphicFramePr>
            <p:cNvPr id="19461" name="Object 48"/>
            <p:cNvGraphicFramePr>
              <a:graphicFrameLocks noChangeAspect="1"/>
            </p:cNvGraphicFramePr>
            <p:nvPr/>
          </p:nvGraphicFramePr>
          <p:xfrm>
            <a:off x="2860078" y="2305480"/>
            <a:ext cx="381886" cy="485469"/>
          </p:xfrm>
          <a:graphic>
            <a:graphicData uri="http://schemas.openxmlformats.org/presentationml/2006/ole">
              <p:oleObj spid="_x0000_s19461" name="Equation" r:id="rId7" imgW="190440" imgH="241200" progId="Equation.DSMT4">
                <p:embed/>
              </p:oleObj>
            </a:graphicData>
          </a:graphic>
        </p:graphicFrame>
        <p:sp>
          <p:nvSpPr>
            <p:cNvPr id="19475" name="Line 47"/>
            <p:cNvSpPr>
              <a:spLocks noChangeShapeType="1"/>
            </p:cNvSpPr>
            <p:nvPr/>
          </p:nvSpPr>
          <p:spPr bwMode="auto">
            <a:xfrm rot="16213008">
              <a:off x="2466521" y="2503261"/>
              <a:ext cx="427037" cy="1588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1480456" y="1556658"/>
              <a:ext cx="1143000" cy="2024743"/>
            </a:xfrm>
            <a:prstGeom prst="rect">
              <a:avLst/>
            </a:prstGeom>
            <a:solidFill>
              <a:srgbClr val="FF66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473" name="Text Box 15"/>
            <p:cNvSpPr txBox="1">
              <a:spLocks noChangeArrowheads="1"/>
            </p:cNvSpPr>
            <p:nvPr/>
          </p:nvSpPr>
          <p:spPr bwMode="auto">
            <a:xfrm>
              <a:off x="1698171" y="2327730"/>
              <a:ext cx="78898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2"/>
                  </a:solidFill>
                  <a:latin typeface="Arial" charset="0"/>
                </a:rPr>
                <a:t>PMC</a:t>
              </a:r>
            </a:p>
          </p:txBody>
        </p:sp>
        <p:sp>
          <p:nvSpPr>
            <p:cNvPr id="50" name="Line 1053"/>
            <p:cNvSpPr>
              <a:spLocks noChangeShapeType="1"/>
            </p:cNvSpPr>
            <p:nvPr/>
          </p:nvSpPr>
          <p:spPr bwMode="auto">
            <a:xfrm>
              <a:off x="2891746" y="3413352"/>
              <a:ext cx="69460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3" name="Object 7"/>
            <p:cNvGraphicFramePr>
              <a:graphicFrameLocks noChangeAspect="1"/>
            </p:cNvGraphicFramePr>
            <p:nvPr/>
          </p:nvGraphicFramePr>
          <p:xfrm>
            <a:off x="3729595" y="3322534"/>
            <a:ext cx="219075" cy="219075"/>
          </p:xfrm>
          <a:graphic>
            <a:graphicData uri="http://schemas.openxmlformats.org/presentationml/2006/ole">
              <p:oleObj spid="_x0000_s19462" name="Equation" r:id="rId8" imgW="126720" imgH="126720" progId="Equation.DSMT4">
                <p:embed/>
              </p:oleObj>
            </a:graphicData>
          </a:graphic>
        </p:graphicFrame>
      </p:grpSp>
      <p:graphicFrame>
        <p:nvGraphicFramePr>
          <p:cNvPr id="25" name="Object 7"/>
          <p:cNvGraphicFramePr>
            <a:graphicFrameLocks noChangeAspect="1"/>
          </p:cNvGraphicFramePr>
          <p:nvPr/>
        </p:nvGraphicFramePr>
        <p:xfrm>
          <a:off x="5641790" y="4257613"/>
          <a:ext cx="787400" cy="439737"/>
        </p:xfrm>
        <a:graphic>
          <a:graphicData uri="http://schemas.openxmlformats.org/presentationml/2006/ole">
            <p:oleObj spid="_x0000_s19463" name="Equation" r:id="rId9" imgW="45720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42" name="Text Box 2"/>
          <p:cNvSpPr txBox="1">
            <a:spLocks noChangeArrowheads="1"/>
          </p:cNvSpPr>
          <p:nvPr/>
        </p:nvSpPr>
        <p:spPr bwMode="auto">
          <a:xfrm>
            <a:off x="187325" y="128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Example: Radiation from Waveguide</a:t>
            </a:r>
          </a:p>
        </p:txBody>
      </p:sp>
      <p:graphicFrame>
        <p:nvGraphicFramePr>
          <p:cNvPr id="20482" name="Object 1024"/>
          <p:cNvGraphicFramePr>
            <a:graphicFrameLocks noChangeAspect="1"/>
          </p:cNvGraphicFramePr>
          <p:nvPr/>
        </p:nvGraphicFramePr>
        <p:xfrm>
          <a:off x="4093256" y="1313543"/>
          <a:ext cx="2884487" cy="766763"/>
        </p:xfrm>
        <a:graphic>
          <a:graphicData uri="http://schemas.openxmlformats.org/presentationml/2006/ole">
            <p:oleObj spid="_x0000_s20482" name="Equation" r:id="rId4" imgW="1625400" imgH="431640" progId="Equation.DSMT4">
              <p:embed/>
            </p:oleObj>
          </a:graphicData>
        </a:graphic>
      </p:graphicFrame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1595324" y="700788"/>
            <a:ext cx="2567102" cy="3020568"/>
            <a:chOff x="1595324" y="665163"/>
            <a:chExt cx="2567102" cy="3020568"/>
          </a:xfrm>
        </p:grpSpPr>
        <p:sp>
          <p:nvSpPr>
            <p:cNvPr id="20497" name="Line 44"/>
            <p:cNvSpPr>
              <a:spLocks noChangeShapeType="1"/>
            </p:cNvSpPr>
            <p:nvPr/>
          </p:nvSpPr>
          <p:spPr bwMode="auto">
            <a:xfrm rot="16200000" flipH="1" flipV="1">
              <a:off x="2339067" y="1748978"/>
              <a:ext cx="1117602" cy="3175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498" name="Line 71"/>
            <p:cNvSpPr>
              <a:spLocks noChangeShapeType="1"/>
            </p:cNvSpPr>
            <p:nvPr/>
          </p:nvSpPr>
          <p:spPr bwMode="auto">
            <a:xfrm rot="16200000" flipH="1" flipV="1">
              <a:off x="2331129" y="3130105"/>
              <a:ext cx="1111252" cy="0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499" name="Line 96"/>
            <p:cNvSpPr>
              <a:spLocks noChangeShapeType="1"/>
            </p:cNvSpPr>
            <p:nvPr/>
          </p:nvSpPr>
          <p:spPr bwMode="auto">
            <a:xfrm rot="16200000" flipH="1" flipV="1">
              <a:off x="2254930" y="1660079"/>
              <a:ext cx="1588" cy="1292225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00" name="Line 97"/>
            <p:cNvSpPr>
              <a:spLocks noChangeShapeType="1"/>
            </p:cNvSpPr>
            <p:nvPr/>
          </p:nvSpPr>
          <p:spPr bwMode="auto">
            <a:xfrm rot="5400000">
              <a:off x="2246993" y="1944242"/>
              <a:ext cx="0" cy="1303338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02" name="Line 105"/>
            <p:cNvSpPr>
              <a:spLocks noChangeShapeType="1"/>
            </p:cNvSpPr>
            <p:nvPr/>
          </p:nvSpPr>
          <p:spPr bwMode="auto">
            <a:xfrm>
              <a:off x="3102655" y="2450654"/>
              <a:ext cx="65881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03" name="Line 106"/>
            <p:cNvSpPr>
              <a:spLocks noChangeShapeType="1"/>
            </p:cNvSpPr>
            <p:nvPr/>
          </p:nvSpPr>
          <p:spPr bwMode="auto">
            <a:xfrm flipV="1">
              <a:off x="2662918" y="2298254"/>
              <a:ext cx="0" cy="28257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04" name="Line 107"/>
            <p:cNvSpPr>
              <a:spLocks noChangeShapeType="1"/>
            </p:cNvSpPr>
            <p:nvPr/>
          </p:nvSpPr>
          <p:spPr bwMode="auto">
            <a:xfrm>
              <a:off x="1929493" y="2310954"/>
              <a:ext cx="0" cy="2825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07" name="Line 111"/>
            <p:cNvSpPr>
              <a:spLocks noChangeShapeType="1"/>
            </p:cNvSpPr>
            <p:nvPr/>
          </p:nvSpPr>
          <p:spPr bwMode="auto">
            <a:xfrm flipV="1">
              <a:off x="2893105" y="1029839"/>
              <a:ext cx="0" cy="5286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0" name="Object 7"/>
            <p:cNvGraphicFramePr>
              <a:graphicFrameLocks noChangeAspect="1"/>
            </p:cNvGraphicFramePr>
            <p:nvPr/>
          </p:nvGraphicFramePr>
          <p:xfrm>
            <a:off x="3943351" y="2348758"/>
            <a:ext cx="219075" cy="219075"/>
          </p:xfrm>
          <a:graphic>
            <a:graphicData uri="http://schemas.openxmlformats.org/presentationml/2006/ole">
              <p:oleObj spid="_x0000_s20483" name="Equation" r:id="rId5" imgW="126720" imgH="126720" progId="Equation.DSMT4">
                <p:embed/>
              </p:oleObj>
            </a:graphicData>
          </a:graphic>
        </p:graphicFrame>
        <p:graphicFrame>
          <p:nvGraphicFramePr>
            <p:cNvPr id="2" name="Object 4"/>
            <p:cNvGraphicFramePr>
              <a:graphicFrameLocks noChangeAspect="1"/>
            </p:cNvGraphicFramePr>
            <p:nvPr/>
          </p:nvGraphicFramePr>
          <p:xfrm>
            <a:off x="2792413" y="665163"/>
            <a:ext cx="239712" cy="284162"/>
          </p:xfrm>
          <a:graphic>
            <a:graphicData uri="http://schemas.openxmlformats.org/presentationml/2006/ole">
              <p:oleObj spid="_x0000_s20484" name="Equation" r:id="rId6" imgW="139680" imgH="164880" progId="Equation.DSMT4">
                <p:embed/>
              </p:oleObj>
            </a:graphicData>
          </a:graphic>
        </p:graphicFrame>
        <p:graphicFrame>
          <p:nvGraphicFramePr>
            <p:cNvPr id="3" name="Object 5"/>
            <p:cNvGraphicFramePr>
              <a:graphicFrameLocks noChangeAspect="1"/>
            </p:cNvGraphicFramePr>
            <p:nvPr/>
          </p:nvGraphicFramePr>
          <p:xfrm>
            <a:off x="1838057" y="1888693"/>
            <a:ext cx="219075" cy="304800"/>
          </p:xfrm>
          <a:graphic>
            <a:graphicData uri="http://schemas.openxmlformats.org/presentationml/2006/ole">
              <p:oleObj spid="_x0000_s20485" name="Equation" r:id="rId7" imgW="126720" imgH="177480" progId="Equation.DSMT4">
                <p:embed/>
              </p:oleObj>
            </a:graphicData>
          </a:graphic>
        </p:graphicFrame>
      </p:grpSp>
      <p:grpSp>
        <p:nvGrpSpPr>
          <p:cNvPr id="37" name="Group 36"/>
          <p:cNvGrpSpPr/>
          <p:nvPr/>
        </p:nvGrpSpPr>
        <p:grpSpPr>
          <a:xfrm>
            <a:off x="1113518" y="4003902"/>
            <a:ext cx="6942138" cy="2505075"/>
            <a:chOff x="1113518" y="4003902"/>
            <a:chExt cx="6942138" cy="2505075"/>
          </a:xfrm>
        </p:grpSpPr>
        <p:sp>
          <p:nvSpPr>
            <p:cNvPr id="20486" name="Rectangle 114"/>
            <p:cNvSpPr>
              <a:spLocks noChangeArrowheads="1"/>
            </p:cNvSpPr>
            <p:nvPr/>
          </p:nvSpPr>
          <p:spPr bwMode="auto">
            <a:xfrm>
              <a:off x="1113518" y="4003902"/>
              <a:ext cx="6942138" cy="2505075"/>
            </a:xfrm>
            <a:prstGeom prst="rect">
              <a:avLst/>
            </a:prstGeom>
            <a:solidFill>
              <a:srgbClr val="FF9933"/>
            </a:solidFill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7" name="Rectangle 113"/>
            <p:cNvSpPr>
              <a:spLocks noChangeArrowheads="1"/>
            </p:cNvSpPr>
            <p:nvPr/>
          </p:nvSpPr>
          <p:spPr bwMode="auto">
            <a:xfrm>
              <a:off x="4086906" y="5108802"/>
              <a:ext cx="993775" cy="38735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0" name="Line 122"/>
            <p:cNvSpPr>
              <a:spLocks noChangeShapeType="1"/>
            </p:cNvSpPr>
            <p:nvPr/>
          </p:nvSpPr>
          <p:spPr bwMode="auto">
            <a:xfrm>
              <a:off x="5217206" y="5327877"/>
              <a:ext cx="50482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491" name="Line 123"/>
            <p:cNvSpPr>
              <a:spLocks noChangeShapeType="1"/>
            </p:cNvSpPr>
            <p:nvPr/>
          </p:nvSpPr>
          <p:spPr bwMode="auto">
            <a:xfrm flipV="1">
              <a:off x="4585381" y="4542065"/>
              <a:ext cx="0" cy="3968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494" name="Line 126"/>
            <p:cNvSpPr>
              <a:spLocks noChangeShapeType="1"/>
            </p:cNvSpPr>
            <p:nvPr/>
          </p:nvSpPr>
          <p:spPr bwMode="auto">
            <a:xfrm flipH="1" flipV="1">
              <a:off x="4586968" y="5097690"/>
              <a:ext cx="1588" cy="39528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495" name="Line 127"/>
            <p:cNvSpPr>
              <a:spLocks noChangeShapeType="1"/>
            </p:cNvSpPr>
            <p:nvPr/>
          </p:nvSpPr>
          <p:spPr bwMode="auto">
            <a:xfrm flipV="1">
              <a:off x="4317093" y="5234215"/>
              <a:ext cx="3175" cy="265113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496" name="Line 129"/>
            <p:cNvSpPr>
              <a:spLocks noChangeShapeType="1"/>
            </p:cNvSpPr>
            <p:nvPr/>
          </p:nvSpPr>
          <p:spPr bwMode="auto">
            <a:xfrm flipH="1" flipV="1">
              <a:off x="4875893" y="5235802"/>
              <a:ext cx="0" cy="26352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3" name="Object 7"/>
            <p:cNvGraphicFramePr>
              <a:graphicFrameLocks noChangeAspect="1"/>
            </p:cNvGraphicFramePr>
            <p:nvPr/>
          </p:nvGraphicFramePr>
          <p:xfrm>
            <a:off x="5889625" y="5221350"/>
            <a:ext cx="219075" cy="241300"/>
          </p:xfrm>
          <a:graphic>
            <a:graphicData uri="http://schemas.openxmlformats.org/presentationml/2006/ole">
              <p:oleObj spid="_x0000_s20486" name="Equation" r:id="rId8" imgW="126720" imgH="139680" progId="Equation.DSMT4">
                <p:embed/>
              </p:oleObj>
            </a:graphicData>
          </a:graphic>
        </p:graphicFrame>
        <p:graphicFrame>
          <p:nvGraphicFramePr>
            <p:cNvPr id="4" name="Object 7"/>
            <p:cNvGraphicFramePr>
              <a:graphicFrameLocks noChangeAspect="1"/>
            </p:cNvGraphicFramePr>
            <p:nvPr/>
          </p:nvGraphicFramePr>
          <p:xfrm>
            <a:off x="4464113" y="4175063"/>
            <a:ext cx="241300" cy="285750"/>
          </p:xfrm>
          <a:graphic>
            <a:graphicData uri="http://schemas.openxmlformats.org/presentationml/2006/ole">
              <p:oleObj spid="_x0000_s20487" name="Equation" r:id="rId9" imgW="139680" imgH="164880" progId="Equation.DSMT4">
                <p:embed/>
              </p:oleObj>
            </a:graphicData>
          </a:graphic>
        </p:graphicFrame>
        <p:graphicFrame>
          <p:nvGraphicFramePr>
            <p:cNvPr id="5" name="Object 8"/>
            <p:cNvGraphicFramePr>
              <a:graphicFrameLocks noChangeAspect="1"/>
            </p:cNvGraphicFramePr>
            <p:nvPr/>
          </p:nvGraphicFramePr>
          <p:xfrm>
            <a:off x="4461308" y="5632285"/>
            <a:ext cx="219075" cy="241300"/>
          </p:xfrm>
          <a:graphic>
            <a:graphicData uri="http://schemas.openxmlformats.org/presentationml/2006/ole">
              <p:oleObj spid="_x0000_s20488" name="Equation" r:id="rId10" imgW="126720" imgH="139680" progId="Equation.DSMT4">
                <p:embed/>
              </p:oleObj>
            </a:graphicData>
          </a:graphic>
        </p:graphicFrame>
        <p:graphicFrame>
          <p:nvGraphicFramePr>
            <p:cNvPr id="6" name="Object 9"/>
            <p:cNvGraphicFramePr>
              <a:graphicFrameLocks noChangeAspect="1"/>
            </p:cNvGraphicFramePr>
            <p:nvPr/>
          </p:nvGraphicFramePr>
          <p:xfrm>
            <a:off x="3699575" y="5158550"/>
            <a:ext cx="219075" cy="306388"/>
          </p:xfrm>
          <a:graphic>
            <a:graphicData uri="http://schemas.openxmlformats.org/presentationml/2006/ole">
              <p:oleObj spid="_x0000_s20489" name="Equation" r:id="rId11" imgW="126720" imgH="17748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 bwMode="auto">
          <a:xfrm>
            <a:off x="457198" y="1393358"/>
            <a:ext cx="3178629" cy="968829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457204" y="4190993"/>
            <a:ext cx="3178629" cy="968829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4866" name="Text Box 2"/>
          <p:cNvSpPr txBox="1">
            <a:spLocks noChangeArrowheads="1"/>
          </p:cNvSpPr>
          <p:nvPr/>
        </p:nvSpPr>
        <p:spPr bwMode="auto">
          <a:xfrm>
            <a:off x="1862138" y="-8450"/>
            <a:ext cx="54911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1333832" y="1415071"/>
            <a:ext cx="1173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latin typeface="Arial" charset="0"/>
              </a:rPr>
              <a:t>Step #1</a:t>
            </a:r>
          </a:p>
        </p:txBody>
      </p:sp>
      <p:graphicFrame>
        <p:nvGraphicFramePr>
          <p:cNvPr id="21506" name="Object 7"/>
          <p:cNvGraphicFramePr>
            <a:graphicFrameLocks noChangeAspect="1"/>
          </p:cNvGraphicFramePr>
          <p:nvPr/>
        </p:nvGraphicFramePr>
        <p:xfrm>
          <a:off x="5159375" y="3908622"/>
          <a:ext cx="2289175" cy="734815"/>
        </p:xfrm>
        <a:graphic>
          <a:graphicData uri="http://schemas.openxmlformats.org/presentationml/2006/ole">
            <p:oleObj spid="_x0000_s21506" name="Equation" r:id="rId4" imgW="1346040" imgH="431640" progId="Equation.DSMT4">
              <p:embed/>
            </p:oleObj>
          </a:graphicData>
        </a:graphic>
      </p:graphicFrame>
      <p:sp>
        <p:nvSpPr>
          <p:cNvPr id="21512" name="Text Box 118"/>
          <p:cNvSpPr txBox="1">
            <a:spLocks noChangeArrowheads="1"/>
          </p:cNvSpPr>
          <p:nvPr/>
        </p:nvSpPr>
        <p:spPr bwMode="auto">
          <a:xfrm>
            <a:off x="1427680" y="4259254"/>
            <a:ext cx="12652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latin typeface="Arial" charset="0"/>
              </a:rPr>
              <a:t>Step #2</a:t>
            </a:r>
          </a:p>
        </p:txBody>
      </p:sp>
      <p:graphicFrame>
        <p:nvGraphicFramePr>
          <p:cNvPr id="21507" name="Object 119"/>
          <p:cNvGraphicFramePr>
            <a:graphicFrameLocks noChangeAspect="1"/>
          </p:cNvGraphicFramePr>
          <p:nvPr/>
        </p:nvGraphicFramePr>
        <p:xfrm>
          <a:off x="5221288" y="1087241"/>
          <a:ext cx="3084512" cy="733622"/>
        </p:xfrm>
        <a:graphic>
          <a:graphicData uri="http://schemas.openxmlformats.org/presentationml/2006/ole">
            <p:oleObj spid="_x0000_s21507" name="Equation" r:id="rId5" imgW="1815840" imgH="431640" progId="Equation.DSMT4">
              <p:embed/>
            </p:oleObj>
          </a:graphicData>
        </a:graphic>
      </p:graphicFrame>
      <p:sp>
        <p:nvSpPr>
          <p:cNvPr id="41" name="Slide Number Placeholder 4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283522" y="2575191"/>
            <a:ext cx="3606573" cy="73866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2"/>
                </a:solidFill>
                <a:latin typeface="+mj-lt"/>
              </a:rPr>
              <a:t>The feeding waveguide was removed from the dead region that was created, and then </a:t>
            </a:r>
            <a:r>
              <a:rPr lang="en-US" sz="1400" dirty="0" smtClean="0">
                <a:solidFill>
                  <a:schemeClr val="bg2"/>
                </a:solidFill>
                <a:latin typeface="+mj-lt"/>
              </a:rPr>
              <a:t>an infinite PEC </a:t>
            </a:r>
            <a:r>
              <a:rPr lang="en-US" sz="1400" dirty="0" smtClean="0">
                <a:solidFill>
                  <a:schemeClr val="bg2"/>
                </a:solidFill>
                <a:latin typeface="+mj-lt"/>
              </a:rPr>
              <a:t>plane was introduced.  </a:t>
            </a:r>
            <a:endParaRPr lang="en-US" sz="14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91888" y="5353495"/>
            <a:ext cx="3182587" cy="73866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2"/>
                </a:solidFill>
                <a:latin typeface="+mj-lt"/>
              </a:rPr>
              <a:t>Image theory is applied to remove the ground plane and double the magnetic surface current.</a:t>
            </a:r>
            <a:endParaRPr lang="en-US" sz="14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19097" y="1808997"/>
            <a:ext cx="2980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Apply equivalence principle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46290" y="4640278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Apply image theory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4234534" y="939800"/>
            <a:ext cx="1246052" cy="2476500"/>
            <a:chOff x="4234534" y="939800"/>
            <a:chExt cx="1246052" cy="2476500"/>
          </a:xfrm>
        </p:grpSpPr>
        <p:sp>
          <p:nvSpPr>
            <p:cNvPr id="21530" name="Text Box 5"/>
            <p:cNvSpPr txBox="1">
              <a:spLocks noChangeArrowheads="1"/>
            </p:cNvSpPr>
            <p:nvPr/>
          </p:nvSpPr>
          <p:spPr bwMode="auto">
            <a:xfrm>
              <a:off x="4306207" y="2950722"/>
              <a:ext cx="73977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/>
              <a:r>
                <a:rPr lang="en-US" sz="2000" dirty="0">
                  <a:solidFill>
                    <a:srgbClr val="FF9933"/>
                  </a:solidFill>
                  <a:latin typeface="Arial" charset="0"/>
                </a:rPr>
                <a:t>PEC</a:t>
              </a:r>
            </a:p>
          </p:txBody>
        </p:sp>
        <p:sp>
          <p:nvSpPr>
            <p:cNvPr id="21531" name="Line 75"/>
            <p:cNvSpPr>
              <a:spLocks noChangeShapeType="1"/>
            </p:cNvSpPr>
            <p:nvPr/>
          </p:nvSpPr>
          <p:spPr bwMode="auto">
            <a:xfrm>
              <a:off x="4234534" y="939800"/>
              <a:ext cx="0" cy="2476500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1532" name="Group 96"/>
            <p:cNvGrpSpPr>
              <a:grpSpLocks/>
            </p:cNvGrpSpPr>
            <p:nvPr/>
          </p:nvGrpSpPr>
          <p:grpSpPr bwMode="auto">
            <a:xfrm>
              <a:off x="4282159" y="1833563"/>
              <a:ext cx="155575" cy="153988"/>
              <a:chOff x="2910" y="1019"/>
              <a:chExt cx="98" cy="97"/>
            </a:xfrm>
          </p:grpSpPr>
          <p:sp>
            <p:nvSpPr>
              <p:cNvPr id="21541" name="Oval 85"/>
              <p:cNvSpPr>
                <a:spLocks noChangeArrowheads="1"/>
              </p:cNvSpPr>
              <p:nvPr/>
            </p:nvSpPr>
            <p:spPr bwMode="auto">
              <a:xfrm>
                <a:off x="2910" y="1019"/>
                <a:ext cx="98" cy="97"/>
              </a:xfrm>
              <a:prstGeom prst="ellips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2" name="Line 86"/>
              <p:cNvSpPr>
                <a:spLocks noChangeShapeType="1"/>
              </p:cNvSpPr>
              <p:nvPr/>
            </p:nvSpPr>
            <p:spPr bwMode="auto">
              <a:xfrm>
                <a:off x="2919" y="1035"/>
                <a:ext cx="80" cy="65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43" name="Line 87"/>
              <p:cNvSpPr>
                <a:spLocks noChangeShapeType="1"/>
              </p:cNvSpPr>
              <p:nvPr/>
            </p:nvSpPr>
            <p:spPr bwMode="auto">
              <a:xfrm flipV="1">
                <a:off x="2924" y="1033"/>
                <a:ext cx="71" cy="74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1533" name="Group 97"/>
            <p:cNvGrpSpPr>
              <a:grpSpLocks/>
            </p:cNvGrpSpPr>
            <p:nvPr/>
          </p:nvGrpSpPr>
          <p:grpSpPr bwMode="auto">
            <a:xfrm>
              <a:off x="4275809" y="2030413"/>
              <a:ext cx="155575" cy="153988"/>
              <a:chOff x="2910" y="1019"/>
              <a:chExt cx="98" cy="97"/>
            </a:xfrm>
          </p:grpSpPr>
          <p:sp>
            <p:nvSpPr>
              <p:cNvPr id="21538" name="Oval 98"/>
              <p:cNvSpPr>
                <a:spLocks noChangeArrowheads="1"/>
              </p:cNvSpPr>
              <p:nvPr/>
            </p:nvSpPr>
            <p:spPr bwMode="auto">
              <a:xfrm>
                <a:off x="2910" y="1019"/>
                <a:ext cx="98" cy="97"/>
              </a:xfrm>
              <a:prstGeom prst="ellips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9" name="Line 99"/>
              <p:cNvSpPr>
                <a:spLocks noChangeShapeType="1"/>
              </p:cNvSpPr>
              <p:nvPr/>
            </p:nvSpPr>
            <p:spPr bwMode="auto">
              <a:xfrm>
                <a:off x="2919" y="1035"/>
                <a:ext cx="80" cy="65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40" name="Line 100"/>
              <p:cNvSpPr>
                <a:spLocks noChangeShapeType="1"/>
              </p:cNvSpPr>
              <p:nvPr/>
            </p:nvSpPr>
            <p:spPr bwMode="auto">
              <a:xfrm flipV="1">
                <a:off x="2924" y="1033"/>
                <a:ext cx="71" cy="74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1534" name="Group 101"/>
            <p:cNvGrpSpPr>
              <a:grpSpLocks/>
            </p:cNvGrpSpPr>
            <p:nvPr/>
          </p:nvGrpSpPr>
          <p:grpSpPr bwMode="auto">
            <a:xfrm>
              <a:off x="4278985" y="2230438"/>
              <a:ext cx="155575" cy="153988"/>
              <a:chOff x="2910" y="1019"/>
              <a:chExt cx="98" cy="97"/>
            </a:xfrm>
          </p:grpSpPr>
          <p:sp>
            <p:nvSpPr>
              <p:cNvPr id="21535" name="Oval 102"/>
              <p:cNvSpPr>
                <a:spLocks noChangeArrowheads="1"/>
              </p:cNvSpPr>
              <p:nvPr/>
            </p:nvSpPr>
            <p:spPr bwMode="auto">
              <a:xfrm>
                <a:off x="2910" y="1019"/>
                <a:ext cx="98" cy="97"/>
              </a:xfrm>
              <a:prstGeom prst="ellips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6" name="Line 103"/>
              <p:cNvSpPr>
                <a:spLocks noChangeShapeType="1"/>
              </p:cNvSpPr>
              <p:nvPr/>
            </p:nvSpPr>
            <p:spPr bwMode="auto">
              <a:xfrm>
                <a:off x="2919" y="1035"/>
                <a:ext cx="80" cy="65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37" name="Line 104"/>
              <p:cNvSpPr>
                <a:spLocks noChangeShapeType="1"/>
              </p:cNvSpPr>
              <p:nvPr/>
            </p:nvSpPr>
            <p:spPr bwMode="auto">
              <a:xfrm flipV="1">
                <a:off x="2924" y="1033"/>
                <a:ext cx="71" cy="74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1513" name="Line 124"/>
            <p:cNvSpPr>
              <a:spLocks noChangeShapeType="1"/>
            </p:cNvSpPr>
            <p:nvPr/>
          </p:nvSpPr>
          <p:spPr bwMode="auto">
            <a:xfrm>
              <a:off x="4615534" y="2108200"/>
              <a:ext cx="5207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50" name="Object 7"/>
            <p:cNvGraphicFramePr>
              <a:graphicFrameLocks noChangeAspect="1"/>
            </p:cNvGraphicFramePr>
            <p:nvPr/>
          </p:nvGraphicFramePr>
          <p:xfrm>
            <a:off x="5261511" y="2016248"/>
            <a:ext cx="219075" cy="219075"/>
          </p:xfrm>
          <a:graphic>
            <a:graphicData uri="http://schemas.openxmlformats.org/presentationml/2006/ole">
              <p:oleObj spid="_x0000_s21508" name="Equation" r:id="rId6" imgW="126720" imgH="126720" progId="Equation.DSMT4">
                <p:embed/>
              </p:oleObj>
            </a:graphicData>
          </a:graphic>
        </p:graphicFrame>
      </p:grpSp>
      <p:grpSp>
        <p:nvGrpSpPr>
          <p:cNvPr id="53" name="Group 52"/>
          <p:cNvGrpSpPr/>
          <p:nvPr/>
        </p:nvGrpSpPr>
        <p:grpSpPr>
          <a:xfrm>
            <a:off x="4220247" y="3822700"/>
            <a:ext cx="1175231" cy="2476500"/>
            <a:chOff x="4220247" y="3822700"/>
            <a:chExt cx="1175231" cy="2476500"/>
          </a:xfrm>
        </p:grpSpPr>
        <p:grpSp>
          <p:nvGrpSpPr>
            <p:cNvPr id="21511" name="Group 123"/>
            <p:cNvGrpSpPr>
              <a:grpSpLocks/>
            </p:cNvGrpSpPr>
            <p:nvPr/>
          </p:nvGrpSpPr>
          <p:grpSpPr bwMode="auto">
            <a:xfrm>
              <a:off x="4220247" y="3822700"/>
              <a:ext cx="201612" cy="2476500"/>
              <a:chOff x="2871" y="2408"/>
              <a:chExt cx="127" cy="1560"/>
            </a:xfrm>
          </p:grpSpPr>
          <p:sp>
            <p:nvSpPr>
              <p:cNvPr id="21517" name="Line 105"/>
              <p:cNvSpPr>
                <a:spLocks noChangeShapeType="1"/>
              </p:cNvSpPr>
              <p:nvPr/>
            </p:nvSpPr>
            <p:spPr bwMode="auto">
              <a:xfrm>
                <a:off x="2871" y="2408"/>
                <a:ext cx="0" cy="156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21518" name="Group 106"/>
              <p:cNvGrpSpPr>
                <a:grpSpLocks/>
              </p:cNvGrpSpPr>
              <p:nvPr/>
            </p:nvGrpSpPr>
            <p:grpSpPr bwMode="auto">
              <a:xfrm>
                <a:off x="2894" y="3004"/>
                <a:ext cx="98" cy="97"/>
                <a:chOff x="2910" y="1019"/>
                <a:chExt cx="98" cy="97"/>
              </a:xfrm>
            </p:grpSpPr>
            <p:sp>
              <p:nvSpPr>
                <p:cNvPr id="21527" name="Oval 107"/>
                <p:cNvSpPr>
                  <a:spLocks noChangeArrowheads="1"/>
                </p:cNvSpPr>
                <p:nvPr/>
              </p:nvSpPr>
              <p:spPr bwMode="auto">
                <a:xfrm>
                  <a:off x="2910" y="1019"/>
                  <a:ext cx="98" cy="97"/>
                </a:xfrm>
                <a:prstGeom prst="ellipse">
                  <a:avLst/>
                </a:prstGeom>
                <a:noFill/>
                <a:ln w="1905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28" name="Line 108"/>
                <p:cNvSpPr>
                  <a:spLocks noChangeShapeType="1"/>
                </p:cNvSpPr>
                <p:nvPr/>
              </p:nvSpPr>
              <p:spPr bwMode="auto">
                <a:xfrm>
                  <a:off x="2919" y="1035"/>
                  <a:ext cx="80" cy="65"/>
                </a:xfrm>
                <a:prstGeom prst="line">
                  <a:avLst/>
                </a:prstGeom>
                <a:noFill/>
                <a:ln w="1905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529" name="Line 109"/>
                <p:cNvSpPr>
                  <a:spLocks noChangeShapeType="1"/>
                </p:cNvSpPr>
                <p:nvPr/>
              </p:nvSpPr>
              <p:spPr bwMode="auto">
                <a:xfrm flipV="1">
                  <a:off x="2924" y="1033"/>
                  <a:ext cx="71" cy="74"/>
                </a:xfrm>
                <a:prstGeom prst="line">
                  <a:avLst/>
                </a:prstGeom>
                <a:noFill/>
                <a:ln w="1905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1519" name="Group 110"/>
              <p:cNvGrpSpPr>
                <a:grpSpLocks/>
              </p:cNvGrpSpPr>
              <p:nvPr/>
            </p:nvGrpSpPr>
            <p:grpSpPr bwMode="auto">
              <a:xfrm>
                <a:off x="2898" y="3120"/>
                <a:ext cx="98" cy="97"/>
                <a:chOff x="2910" y="1019"/>
                <a:chExt cx="98" cy="97"/>
              </a:xfrm>
            </p:grpSpPr>
            <p:sp>
              <p:nvSpPr>
                <p:cNvPr id="21524" name="Oval 111"/>
                <p:cNvSpPr>
                  <a:spLocks noChangeArrowheads="1"/>
                </p:cNvSpPr>
                <p:nvPr/>
              </p:nvSpPr>
              <p:spPr bwMode="auto">
                <a:xfrm>
                  <a:off x="2910" y="1019"/>
                  <a:ext cx="98" cy="97"/>
                </a:xfrm>
                <a:prstGeom prst="ellipse">
                  <a:avLst/>
                </a:prstGeom>
                <a:noFill/>
                <a:ln w="1905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25" name="Line 112"/>
                <p:cNvSpPr>
                  <a:spLocks noChangeShapeType="1"/>
                </p:cNvSpPr>
                <p:nvPr/>
              </p:nvSpPr>
              <p:spPr bwMode="auto">
                <a:xfrm>
                  <a:off x="2919" y="1035"/>
                  <a:ext cx="80" cy="65"/>
                </a:xfrm>
                <a:prstGeom prst="line">
                  <a:avLst/>
                </a:prstGeom>
                <a:noFill/>
                <a:ln w="1905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526" name="Line 113"/>
                <p:cNvSpPr>
                  <a:spLocks noChangeShapeType="1"/>
                </p:cNvSpPr>
                <p:nvPr/>
              </p:nvSpPr>
              <p:spPr bwMode="auto">
                <a:xfrm flipV="1">
                  <a:off x="2924" y="1033"/>
                  <a:ext cx="71" cy="74"/>
                </a:xfrm>
                <a:prstGeom prst="line">
                  <a:avLst/>
                </a:prstGeom>
                <a:noFill/>
                <a:ln w="1905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1520" name="Group 114"/>
              <p:cNvGrpSpPr>
                <a:grpSpLocks/>
              </p:cNvGrpSpPr>
              <p:nvPr/>
            </p:nvGrpSpPr>
            <p:grpSpPr bwMode="auto">
              <a:xfrm>
                <a:off x="2900" y="3254"/>
                <a:ext cx="98" cy="97"/>
                <a:chOff x="2910" y="1019"/>
                <a:chExt cx="98" cy="97"/>
              </a:xfrm>
            </p:grpSpPr>
            <p:sp>
              <p:nvSpPr>
                <p:cNvPr id="21521" name="Oval 115"/>
                <p:cNvSpPr>
                  <a:spLocks noChangeArrowheads="1"/>
                </p:cNvSpPr>
                <p:nvPr/>
              </p:nvSpPr>
              <p:spPr bwMode="auto">
                <a:xfrm>
                  <a:off x="2910" y="1019"/>
                  <a:ext cx="98" cy="97"/>
                </a:xfrm>
                <a:prstGeom prst="ellipse">
                  <a:avLst/>
                </a:prstGeom>
                <a:noFill/>
                <a:ln w="1905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22" name="Line 116"/>
                <p:cNvSpPr>
                  <a:spLocks noChangeShapeType="1"/>
                </p:cNvSpPr>
                <p:nvPr/>
              </p:nvSpPr>
              <p:spPr bwMode="auto">
                <a:xfrm>
                  <a:off x="2919" y="1035"/>
                  <a:ext cx="80" cy="65"/>
                </a:xfrm>
                <a:prstGeom prst="line">
                  <a:avLst/>
                </a:prstGeom>
                <a:noFill/>
                <a:ln w="1905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523" name="Line 117"/>
                <p:cNvSpPr>
                  <a:spLocks noChangeShapeType="1"/>
                </p:cNvSpPr>
                <p:nvPr/>
              </p:nvSpPr>
              <p:spPr bwMode="auto">
                <a:xfrm flipV="1">
                  <a:off x="2924" y="1033"/>
                  <a:ext cx="71" cy="74"/>
                </a:xfrm>
                <a:prstGeom prst="line">
                  <a:avLst/>
                </a:prstGeom>
                <a:noFill/>
                <a:ln w="1905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21515" name="Line 126"/>
            <p:cNvSpPr>
              <a:spLocks noChangeShapeType="1"/>
            </p:cNvSpPr>
            <p:nvPr/>
          </p:nvSpPr>
          <p:spPr bwMode="auto">
            <a:xfrm>
              <a:off x="4539334" y="5041900"/>
              <a:ext cx="5207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52" name="Object 7"/>
            <p:cNvGraphicFramePr>
              <a:graphicFrameLocks noChangeAspect="1"/>
            </p:cNvGraphicFramePr>
            <p:nvPr/>
          </p:nvGraphicFramePr>
          <p:xfrm>
            <a:off x="5176403" y="4947473"/>
            <a:ext cx="219075" cy="219075"/>
          </p:xfrm>
          <a:graphic>
            <a:graphicData uri="http://schemas.openxmlformats.org/presentationml/2006/ole">
              <p:oleObj spid="_x0000_s21509" name="Equation" r:id="rId7" imgW="126720" imgH="126720" progId="Equation.DSMT4">
                <p:embed/>
              </p:oleObj>
            </a:graphicData>
          </a:graphic>
        </p:graphicFrame>
      </p:grpSp>
      <p:sp>
        <p:nvSpPr>
          <p:cNvPr id="54" name="TextBox 53"/>
          <p:cNvSpPr txBox="1"/>
          <p:nvPr/>
        </p:nvSpPr>
        <p:spPr>
          <a:xfrm>
            <a:off x="4933951" y="5734050"/>
            <a:ext cx="3467100" cy="83099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Note:</a:t>
            </a:r>
            <a:r>
              <a:rPr lang="en-US" sz="16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16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An alternative way of getting to step 1 is to apply B.C.s for </a:t>
            </a:r>
            <a:r>
              <a:rPr lang="en-US" sz="1600" i="1" u="sng" dirty="0" smtClean="0">
                <a:solidFill>
                  <a:schemeClr val="bg2"/>
                </a:solidFill>
                <a:latin typeface="+mn-lt"/>
                <a:cs typeface="Arial" pitchFamily="34" charset="0"/>
              </a:rPr>
              <a:t>M</a:t>
            </a:r>
            <a:r>
              <a:rPr lang="en-US" sz="1600" i="1" baseline="-25000" dirty="0" smtClean="0">
                <a:solidFill>
                  <a:schemeClr val="bg2"/>
                </a:solidFill>
                <a:latin typeface="+mn-lt"/>
                <a:cs typeface="Arial" pitchFamily="34" charset="0"/>
              </a:rPr>
              <a:t>s</a:t>
            </a:r>
            <a:r>
              <a:rPr lang="en-US" sz="16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on a PEC.</a:t>
            </a:r>
            <a:endParaRPr lang="en-US" sz="16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0"/>
          <p:cNvGraphicFramePr>
            <a:graphicFrameLocks noChangeAspect="1"/>
          </p:cNvGraphicFramePr>
          <p:nvPr/>
        </p:nvGraphicFramePr>
        <p:xfrm>
          <a:off x="4671455" y="4118986"/>
          <a:ext cx="2617788" cy="839787"/>
        </p:xfrm>
        <a:graphic>
          <a:graphicData uri="http://schemas.openxmlformats.org/presentationml/2006/ole">
            <p:oleObj spid="_x0000_s22530" name="Equation" r:id="rId4" imgW="1346040" imgH="431640" progId="Equation.DSMT4">
              <p:embed/>
            </p:oleObj>
          </a:graphicData>
        </a:graphic>
      </p:graphicFrame>
      <p:sp>
        <p:nvSpPr>
          <p:cNvPr id="809027" name="Text Box 67"/>
          <p:cNvSpPr txBox="1">
            <a:spLocks noChangeArrowheads="1"/>
          </p:cNvSpPr>
          <p:nvPr/>
        </p:nvSpPr>
        <p:spPr bwMode="auto">
          <a:xfrm>
            <a:off x="1862138" y="10025"/>
            <a:ext cx="54911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854075" y="947469"/>
            <a:ext cx="6624897" cy="3814144"/>
            <a:chOff x="854075" y="947469"/>
            <a:chExt cx="6624897" cy="3814144"/>
          </a:xfrm>
        </p:grpSpPr>
        <p:sp>
          <p:nvSpPr>
            <p:cNvPr id="22535" name="Line 35"/>
            <p:cNvSpPr>
              <a:spLocks noChangeShapeType="1"/>
            </p:cNvSpPr>
            <p:nvPr/>
          </p:nvSpPr>
          <p:spPr bwMode="auto">
            <a:xfrm flipH="1">
              <a:off x="1193800" y="3154356"/>
              <a:ext cx="2782888" cy="136683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36" name="Line 36"/>
            <p:cNvSpPr>
              <a:spLocks noChangeShapeType="1"/>
            </p:cNvSpPr>
            <p:nvPr/>
          </p:nvSpPr>
          <p:spPr bwMode="auto">
            <a:xfrm>
              <a:off x="3989388" y="3154356"/>
              <a:ext cx="298132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37" name="Line 37"/>
            <p:cNvSpPr>
              <a:spLocks noChangeShapeType="1"/>
            </p:cNvSpPr>
            <p:nvPr/>
          </p:nvSpPr>
          <p:spPr bwMode="auto">
            <a:xfrm flipH="1" flipV="1">
              <a:off x="3989388" y="1311271"/>
              <a:ext cx="0" cy="184149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41" name="Freeform 47"/>
            <p:cNvSpPr>
              <a:spLocks/>
            </p:cNvSpPr>
            <p:nvPr/>
          </p:nvSpPr>
          <p:spPr bwMode="auto">
            <a:xfrm>
              <a:off x="2260600" y="2695569"/>
              <a:ext cx="3302000" cy="1092199"/>
            </a:xfrm>
            <a:custGeom>
              <a:avLst/>
              <a:gdLst>
                <a:gd name="T0" fmla="*/ 1368 w 2080"/>
                <a:gd name="T1" fmla="*/ 0 h 688"/>
                <a:gd name="T2" fmla="*/ 0 w 2080"/>
                <a:gd name="T3" fmla="*/ 688 h 688"/>
                <a:gd name="T4" fmla="*/ 792 w 2080"/>
                <a:gd name="T5" fmla="*/ 680 h 688"/>
                <a:gd name="T6" fmla="*/ 2080 w 2080"/>
                <a:gd name="T7" fmla="*/ 0 h 688"/>
                <a:gd name="T8" fmla="*/ 1368 w 2080"/>
                <a:gd name="T9" fmla="*/ 0 h 6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80"/>
                <a:gd name="T16" fmla="*/ 0 h 688"/>
                <a:gd name="T17" fmla="*/ 2080 w 2080"/>
                <a:gd name="T18" fmla="*/ 688 h 6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80" h="688">
                  <a:moveTo>
                    <a:pt x="1368" y="0"/>
                  </a:moveTo>
                  <a:lnTo>
                    <a:pt x="0" y="688"/>
                  </a:lnTo>
                  <a:lnTo>
                    <a:pt x="792" y="680"/>
                  </a:lnTo>
                  <a:lnTo>
                    <a:pt x="2080" y="0"/>
                  </a:lnTo>
                  <a:lnTo>
                    <a:pt x="1368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42" name="Line 48"/>
            <p:cNvSpPr>
              <a:spLocks noChangeShapeType="1"/>
            </p:cNvSpPr>
            <p:nvPr/>
          </p:nvSpPr>
          <p:spPr bwMode="auto">
            <a:xfrm flipH="1">
              <a:off x="2895600" y="2682869"/>
              <a:ext cx="2159000" cy="109219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43" name="Line 49"/>
            <p:cNvSpPr>
              <a:spLocks noChangeShapeType="1"/>
            </p:cNvSpPr>
            <p:nvPr/>
          </p:nvSpPr>
          <p:spPr bwMode="auto">
            <a:xfrm flipH="1">
              <a:off x="2552700" y="2682869"/>
              <a:ext cx="2159000" cy="109219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44" name="Line 50"/>
            <p:cNvSpPr>
              <a:spLocks noChangeShapeType="1"/>
            </p:cNvSpPr>
            <p:nvPr/>
          </p:nvSpPr>
          <p:spPr bwMode="auto">
            <a:xfrm flipH="1">
              <a:off x="3187700" y="2695569"/>
              <a:ext cx="2159000" cy="109219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45" name="AutoShape 53"/>
            <p:cNvSpPr>
              <a:spLocks noChangeArrowheads="1"/>
            </p:cNvSpPr>
            <p:nvPr/>
          </p:nvSpPr>
          <p:spPr bwMode="auto">
            <a:xfrm rot="14464146">
              <a:off x="3806825" y="3224206"/>
              <a:ext cx="101600" cy="142875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6" name="AutoShape 54"/>
            <p:cNvSpPr>
              <a:spLocks noChangeArrowheads="1"/>
            </p:cNvSpPr>
            <p:nvPr/>
          </p:nvSpPr>
          <p:spPr bwMode="auto">
            <a:xfrm rot="14464146">
              <a:off x="3949700" y="3122606"/>
              <a:ext cx="101600" cy="142875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7" name="AutoShape 55"/>
            <p:cNvSpPr>
              <a:spLocks noChangeArrowheads="1"/>
            </p:cNvSpPr>
            <p:nvPr/>
          </p:nvSpPr>
          <p:spPr bwMode="auto">
            <a:xfrm rot="14464146">
              <a:off x="3468688" y="3217856"/>
              <a:ext cx="101600" cy="142875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8" name="AutoShape 56"/>
            <p:cNvSpPr>
              <a:spLocks noChangeArrowheads="1"/>
            </p:cNvSpPr>
            <p:nvPr/>
          </p:nvSpPr>
          <p:spPr bwMode="auto">
            <a:xfrm rot="14464146">
              <a:off x="3630613" y="3128956"/>
              <a:ext cx="101600" cy="142875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9" name="AutoShape 57"/>
            <p:cNvSpPr>
              <a:spLocks noChangeArrowheads="1"/>
            </p:cNvSpPr>
            <p:nvPr/>
          </p:nvSpPr>
          <p:spPr bwMode="auto">
            <a:xfrm rot="14464146">
              <a:off x="4137025" y="3214681"/>
              <a:ext cx="101600" cy="142875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0" name="AutoShape 58"/>
            <p:cNvSpPr>
              <a:spLocks noChangeArrowheads="1"/>
            </p:cNvSpPr>
            <p:nvPr/>
          </p:nvSpPr>
          <p:spPr bwMode="auto">
            <a:xfrm rot="14464146">
              <a:off x="4268788" y="3122606"/>
              <a:ext cx="101600" cy="142875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391795" y="1637731"/>
              <a:ext cx="3087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+mj-lt"/>
                </a:rPr>
                <a:t>A three-dimensional view</a:t>
              </a:r>
              <a:endParaRPr lang="en-US" dirty="0">
                <a:solidFill>
                  <a:schemeClr val="bg1"/>
                </a:solidFill>
                <a:latin typeface="+mj-lt"/>
              </a:endParaRPr>
            </a:p>
          </p:txBody>
        </p:sp>
        <p:graphicFrame>
          <p:nvGraphicFramePr>
            <p:cNvPr id="28" name="Object 7"/>
            <p:cNvGraphicFramePr>
              <a:graphicFrameLocks noChangeAspect="1"/>
            </p:cNvGraphicFramePr>
            <p:nvPr/>
          </p:nvGraphicFramePr>
          <p:xfrm>
            <a:off x="3883974" y="947469"/>
            <a:ext cx="219075" cy="219075"/>
          </p:xfrm>
          <a:graphic>
            <a:graphicData uri="http://schemas.openxmlformats.org/presentationml/2006/ole">
              <p:oleObj spid="_x0000_s22531" name="Equation" r:id="rId5" imgW="126720" imgH="126720" progId="Equation.DSMT4">
                <p:embed/>
              </p:oleObj>
            </a:graphicData>
          </a:graphic>
        </p:graphicFrame>
        <p:graphicFrame>
          <p:nvGraphicFramePr>
            <p:cNvPr id="22532" name="Object 4"/>
            <p:cNvGraphicFramePr>
              <a:graphicFrameLocks noChangeAspect="1"/>
            </p:cNvGraphicFramePr>
            <p:nvPr/>
          </p:nvGraphicFramePr>
          <p:xfrm>
            <a:off x="854075" y="4520313"/>
            <a:ext cx="219075" cy="241300"/>
          </p:xfrm>
          <a:graphic>
            <a:graphicData uri="http://schemas.openxmlformats.org/presentationml/2006/ole">
              <p:oleObj spid="_x0000_s22532" name="Equation" r:id="rId6" imgW="126720" imgH="139680" progId="Equation.DSMT4">
                <p:embed/>
              </p:oleObj>
            </a:graphicData>
          </a:graphic>
        </p:graphicFrame>
        <p:graphicFrame>
          <p:nvGraphicFramePr>
            <p:cNvPr id="2" name="Object 5"/>
            <p:cNvGraphicFramePr>
              <a:graphicFrameLocks noChangeAspect="1"/>
            </p:cNvGraphicFramePr>
            <p:nvPr/>
          </p:nvGraphicFramePr>
          <p:xfrm>
            <a:off x="7102413" y="3025775"/>
            <a:ext cx="239712" cy="285750"/>
          </p:xfrm>
          <a:graphic>
            <a:graphicData uri="http://schemas.openxmlformats.org/presentationml/2006/ole">
              <p:oleObj spid="_x0000_s22533" name="Equation" r:id="rId7" imgW="139680" imgH="164880" progId="Equation.DSMT4">
                <p:embed/>
              </p:oleObj>
            </a:graphicData>
          </a:graphic>
        </p:graphicFrame>
        <p:graphicFrame>
          <p:nvGraphicFramePr>
            <p:cNvPr id="3" name="Object 6"/>
            <p:cNvGraphicFramePr>
              <a:graphicFrameLocks noChangeAspect="1"/>
            </p:cNvGraphicFramePr>
            <p:nvPr/>
          </p:nvGraphicFramePr>
          <p:xfrm>
            <a:off x="4476750" y="3452813"/>
            <a:ext cx="219075" cy="241300"/>
          </p:xfrm>
          <a:graphic>
            <a:graphicData uri="http://schemas.openxmlformats.org/presentationml/2006/ole">
              <p:oleObj spid="_x0000_s22534" name="Equation" r:id="rId8" imgW="126720" imgH="139680" progId="Equation.DSMT4">
                <p:embed/>
              </p:oleObj>
            </a:graphicData>
          </a:graphic>
        </p:graphicFrame>
        <p:graphicFrame>
          <p:nvGraphicFramePr>
            <p:cNvPr id="4" name="Object 7"/>
            <p:cNvGraphicFramePr>
              <a:graphicFrameLocks noChangeAspect="1"/>
            </p:cNvGraphicFramePr>
            <p:nvPr/>
          </p:nvGraphicFramePr>
          <p:xfrm>
            <a:off x="2706688" y="3894138"/>
            <a:ext cx="219075" cy="307975"/>
          </p:xfrm>
          <a:graphic>
            <a:graphicData uri="http://schemas.openxmlformats.org/presentationml/2006/ole">
              <p:oleObj spid="_x0000_s22535" name="Equation" r:id="rId9" imgW="126720" imgH="17748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 bwMode="auto">
          <a:xfrm>
            <a:off x="217715" y="718457"/>
            <a:ext cx="3178629" cy="968829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3554" name="Object 3"/>
          <p:cNvGraphicFramePr>
            <a:graphicFrameLocks noChangeAspect="1"/>
          </p:cNvGraphicFramePr>
          <p:nvPr/>
        </p:nvGraphicFramePr>
        <p:xfrm>
          <a:off x="5330825" y="3786188"/>
          <a:ext cx="2497138" cy="839787"/>
        </p:xfrm>
        <a:graphic>
          <a:graphicData uri="http://schemas.openxmlformats.org/presentationml/2006/ole">
            <p:oleObj spid="_x0000_s23554" name="Equation" r:id="rId4" imgW="1282680" imgH="431640" progId="Equation.DSMT4">
              <p:embed/>
            </p:oleObj>
          </a:graphicData>
        </a:graphic>
      </p:graphicFrame>
      <p:graphicFrame>
        <p:nvGraphicFramePr>
          <p:cNvPr id="23555" name="Object 23"/>
          <p:cNvGraphicFramePr>
            <a:graphicFrameLocks noChangeAspect="1"/>
          </p:cNvGraphicFramePr>
          <p:nvPr/>
        </p:nvGraphicFramePr>
        <p:xfrm>
          <a:off x="3989388" y="5254625"/>
          <a:ext cx="1158875" cy="1309688"/>
        </p:xfrm>
        <a:graphic>
          <a:graphicData uri="http://schemas.openxmlformats.org/presentationml/2006/ole">
            <p:oleObj spid="_x0000_s23555" name="Equation" r:id="rId5" imgW="596880" imgH="672840" progId="Equation.DSMT4">
              <p:embed/>
            </p:oleObj>
          </a:graphicData>
        </a:graphic>
      </p:graphicFrame>
      <p:sp>
        <p:nvSpPr>
          <p:cNvPr id="23558" name="Text Box 24"/>
          <p:cNvSpPr txBox="1">
            <a:spLocks noChangeArrowheads="1"/>
          </p:cNvSpPr>
          <p:nvPr/>
        </p:nvSpPr>
        <p:spPr bwMode="auto">
          <a:xfrm>
            <a:off x="170872" y="1972645"/>
            <a:ext cx="3876675" cy="830997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  <a:latin typeface="Arial" charset="0"/>
              </a:rPr>
              <a:t>Solve for the far field of this problem 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first.</a:t>
            </a:r>
          </a:p>
          <a:p>
            <a:endParaRPr lang="en-US" sz="600" dirty="0" smtClean="0">
              <a:solidFill>
                <a:schemeClr val="bg2"/>
              </a:solidFill>
              <a:latin typeface="Arial" charset="0"/>
            </a:endParaRPr>
          </a:p>
          <a:p>
            <a:r>
              <a:rPr lang="en-US" sz="1400" dirty="0" smtClean="0">
                <a:solidFill>
                  <a:schemeClr val="bg2"/>
                </a:solidFill>
                <a:latin typeface="Arial" charset="0"/>
              </a:rPr>
              <a:t>(This is the “A” problem in the notation of the duality notes.)</a:t>
            </a:r>
            <a:endParaRPr lang="en-US" sz="14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3559" name="Text Box 25"/>
          <p:cNvSpPr txBox="1">
            <a:spLocks noChangeArrowheads="1"/>
          </p:cNvSpPr>
          <p:nvPr/>
        </p:nvSpPr>
        <p:spPr bwMode="auto">
          <a:xfrm>
            <a:off x="2065338" y="5675313"/>
            <a:ext cx="13128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Then use:</a:t>
            </a:r>
          </a:p>
        </p:txBody>
      </p:sp>
      <p:sp>
        <p:nvSpPr>
          <p:cNvPr id="810010" name="Text Box 26"/>
          <p:cNvSpPr txBox="1">
            <a:spLocks noChangeArrowheads="1"/>
          </p:cNvSpPr>
          <p:nvPr/>
        </p:nvSpPr>
        <p:spPr bwMode="auto">
          <a:xfrm>
            <a:off x="1862138" y="21900"/>
            <a:ext cx="54911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sp>
        <p:nvSpPr>
          <p:cNvPr id="23563" name="Text Box 35"/>
          <p:cNvSpPr txBox="1">
            <a:spLocks noChangeArrowheads="1"/>
          </p:cNvSpPr>
          <p:nvPr/>
        </p:nvSpPr>
        <p:spPr bwMode="auto">
          <a:xfrm>
            <a:off x="5365749" y="1105581"/>
            <a:ext cx="3368675" cy="830997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charset="0"/>
              </a:rPr>
              <a:t>Use the theory of Notes 22 to find the far 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</a:rPr>
              <a:t>field from this rectangular strip of electric surface current.</a:t>
            </a:r>
            <a:endParaRPr lang="en-US" sz="1600" dirty="0">
              <a:solidFill>
                <a:schemeClr val="bg1"/>
              </a:solidFill>
              <a:latin typeface="Arial" charset="0"/>
            </a:endParaRPr>
          </a:p>
        </p:txBody>
      </p:sp>
      <p:graphicFrame>
        <p:nvGraphicFramePr>
          <p:cNvPr id="23583" name="Object 23"/>
          <p:cNvGraphicFramePr>
            <a:graphicFrameLocks noChangeAspect="1"/>
          </p:cNvGraphicFramePr>
          <p:nvPr/>
        </p:nvGraphicFramePr>
        <p:xfrm>
          <a:off x="5602288" y="5454650"/>
          <a:ext cx="1036637" cy="890588"/>
        </p:xfrm>
        <a:graphic>
          <a:graphicData uri="http://schemas.openxmlformats.org/presentationml/2006/ole">
            <p:oleObj spid="_x0000_s23583" name="Equation" r:id="rId6" imgW="533160" imgH="457200" progId="Equation.DSMT4">
              <p:embed/>
            </p:oleObj>
          </a:graphicData>
        </a:graphic>
      </p:graphicFrame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29" name="Text Box 118"/>
          <p:cNvSpPr txBox="1">
            <a:spLocks noChangeArrowheads="1"/>
          </p:cNvSpPr>
          <p:nvPr/>
        </p:nvSpPr>
        <p:spPr bwMode="auto">
          <a:xfrm>
            <a:off x="1183994" y="823764"/>
            <a:ext cx="12652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latin typeface="Arial" charset="0"/>
              </a:rPr>
              <a:t>Step 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#3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84809" y="1215241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Apply duality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1519094" y="1137474"/>
            <a:ext cx="6624897" cy="3814144"/>
            <a:chOff x="854075" y="947469"/>
            <a:chExt cx="6624897" cy="3814144"/>
          </a:xfrm>
        </p:grpSpPr>
        <p:sp>
          <p:nvSpPr>
            <p:cNvPr id="34" name="Line 35"/>
            <p:cNvSpPr>
              <a:spLocks noChangeShapeType="1"/>
            </p:cNvSpPr>
            <p:nvPr/>
          </p:nvSpPr>
          <p:spPr bwMode="auto">
            <a:xfrm flipH="1">
              <a:off x="1193800" y="3154356"/>
              <a:ext cx="2782888" cy="136683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Line 36"/>
            <p:cNvSpPr>
              <a:spLocks noChangeShapeType="1"/>
            </p:cNvSpPr>
            <p:nvPr/>
          </p:nvSpPr>
          <p:spPr bwMode="auto">
            <a:xfrm>
              <a:off x="3989388" y="3154356"/>
              <a:ext cx="298132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Line 37"/>
            <p:cNvSpPr>
              <a:spLocks noChangeShapeType="1"/>
            </p:cNvSpPr>
            <p:nvPr/>
          </p:nvSpPr>
          <p:spPr bwMode="auto">
            <a:xfrm flipH="1" flipV="1">
              <a:off x="3989388" y="1311271"/>
              <a:ext cx="0" cy="184149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Freeform 47"/>
            <p:cNvSpPr>
              <a:spLocks/>
            </p:cNvSpPr>
            <p:nvPr/>
          </p:nvSpPr>
          <p:spPr bwMode="auto">
            <a:xfrm>
              <a:off x="2260600" y="2695569"/>
              <a:ext cx="3302000" cy="1092199"/>
            </a:xfrm>
            <a:custGeom>
              <a:avLst/>
              <a:gdLst>
                <a:gd name="T0" fmla="*/ 1368 w 2080"/>
                <a:gd name="T1" fmla="*/ 0 h 688"/>
                <a:gd name="T2" fmla="*/ 0 w 2080"/>
                <a:gd name="T3" fmla="*/ 688 h 688"/>
                <a:gd name="T4" fmla="*/ 792 w 2080"/>
                <a:gd name="T5" fmla="*/ 680 h 688"/>
                <a:gd name="T6" fmla="*/ 2080 w 2080"/>
                <a:gd name="T7" fmla="*/ 0 h 688"/>
                <a:gd name="T8" fmla="*/ 1368 w 2080"/>
                <a:gd name="T9" fmla="*/ 0 h 6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80"/>
                <a:gd name="T16" fmla="*/ 0 h 688"/>
                <a:gd name="T17" fmla="*/ 2080 w 2080"/>
                <a:gd name="T18" fmla="*/ 688 h 6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80" h="688">
                  <a:moveTo>
                    <a:pt x="1368" y="0"/>
                  </a:moveTo>
                  <a:lnTo>
                    <a:pt x="0" y="688"/>
                  </a:lnTo>
                  <a:lnTo>
                    <a:pt x="792" y="680"/>
                  </a:lnTo>
                  <a:lnTo>
                    <a:pt x="2080" y="0"/>
                  </a:lnTo>
                  <a:lnTo>
                    <a:pt x="1368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" name="Line 48"/>
            <p:cNvSpPr>
              <a:spLocks noChangeShapeType="1"/>
            </p:cNvSpPr>
            <p:nvPr/>
          </p:nvSpPr>
          <p:spPr bwMode="auto">
            <a:xfrm flipH="1">
              <a:off x="2895600" y="2682869"/>
              <a:ext cx="2159000" cy="1092199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" name="Line 49"/>
            <p:cNvSpPr>
              <a:spLocks noChangeShapeType="1"/>
            </p:cNvSpPr>
            <p:nvPr/>
          </p:nvSpPr>
          <p:spPr bwMode="auto">
            <a:xfrm flipH="1">
              <a:off x="2552700" y="2682869"/>
              <a:ext cx="2159000" cy="1092199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" name="Line 50"/>
            <p:cNvSpPr>
              <a:spLocks noChangeShapeType="1"/>
            </p:cNvSpPr>
            <p:nvPr/>
          </p:nvSpPr>
          <p:spPr bwMode="auto">
            <a:xfrm flipH="1">
              <a:off x="3187700" y="2695569"/>
              <a:ext cx="2159000" cy="1092199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" name="AutoShape 53"/>
            <p:cNvSpPr>
              <a:spLocks noChangeArrowheads="1"/>
            </p:cNvSpPr>
            <p:nvPr/>
          </p:nvSpPr>
          <p:spPr bwMode="auto">
            <a:xfrm rot="14464146">
              <a:off x="3806825" y="3224206"/>
              <a:ext cx="101600" cy="14287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AutoShape 55"/>
            <p:cNvSpPr>
              <a:spLocks noChangeArrowheads="1"/>
            </p:cNvSpPr>
            <p:nvPr/>
          </p:nvSpPr>
          <p:spPr bwMode="auto">
            <a:xfrm rot="14464146">
              <a:off x="3468688" y="3217856"/>
              <a:ext cx="101600" cy="14287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AutoShape 57"/>
            <p:cNvSpPr>
              <a:spLocks noChangeArrowheads="1"/>
            </p:cNvSpPr>
            <p:nvPr/>
          </p:nvSpPr>
          <p:spPr bwMode="auto">
            <a:xfrm rot="14464146">
              <a:off x="4137025" y="3214681"/>
              <a:ext cx="101600" cy="14287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391795" y="2112744"/>
              <a:ext cx="3087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+mj-lt"/>
                </a:rPr>
                <a:t>A three-dimensional view</a:t>
              </a:r>
              <a:endParaRPr lang="en-US" dirty="0">
                <a:solidFill>
                  <a:schemeClr val="bg1"/>
                </a:solidFill>
                <a:latin typeface="+mj-lt"/>
              </a:endParaRPr>
            </a:p>
          </p:txBody>
        </p:sp>
        <p:graphicFrame>
          <p:nvGraphicFramePr>
            <p:cNvPr id="48" name="Object 7"/>
            <p:cNvGraphicFramePr>
              <a:graphicFrameLocks noChangeAspect="1"/>
            </p:cNvGraphicFramePr>
            <p:nvPr/>
          </p:nvGraphicFramePr>
          <p:xfrm>
            <a:off x="3883974" y="947469"/>
            <a:ext cx="219075" cy="219075"/>
          </p:xfrm>
          <a:graphic>
            <a:graphicData uri="http://schemas.openxmlformats.org/presentationml/2006/ole">
              <p:oleObj spid="_x0000_s23584" name="Equation" r:id="rId7" imgW="126720" imgH="126720" progId="Equation.DSMT4">
                <p:embed/>
              </p:oleObj>
            </a:graphicData>
          </a:graphic>
        </p:graphicFrame>
        <p:graphicFrame>
          <p:nvGraphicFramePr>
            <p:cNvPr id="49" name="Object 4"/>
            <p:cNvGraphicFramePr>
              <a:graphicFrameLocks noChangeAspect="1"/>
            </p:cNvGraphicFramePr>
            <p:nvPr/>
          </p:nvGraphicFramePr>
          <p:xfrm>
            <a:off x="854075" y="4520313"/>
            <a:ext cx="219075" cy="241300"/>
          </p:xfrm>
          <a:graphic>
            <a:graphicData uri="http://schemas.openxmlformats.org/presentationml/2006/ole">
              <p:oleObj spid="_x0000_s23585" name="Equation" r:id="rId8" imgW="126720" imgH="139680" progId="Equation.DSMT4">
                <p:embed/>
              </p:oleObj>
            </a:graphicData>
          </a:graphic>
        </p:graphicFrame>
        <p:graphicFrame>
          <p:nvGraphicFramePr>
            <p:cNvPr id="50" name="Object 5"/>
            <p:cNvGraphicFramePr>
              <a:graphicFrameLocks noChangeAspect="1"/>
            </p:cNvGraphicFramePr>
            <p:nvPr/>
          </p:nvGraphicFramePr>
          <p:xfrm>
            <a:off x="7102413" y="3025775"/>
            <a:ext cx="239712" cy="285750"/>
          </p:xfrm>
          <a:graphic>
            <a:graphicData uri="http://schemas.openxmlformats.org/presentationml/2006/ole">
              <p:oleObj spid="_x0000_s23586" name="Equation" r:id="rId9" imgW="139680" imgH="164880" progId="Equation.DSMT4">
                <p:embed/>
              </p:oleObj>
            </a:graphicData>
          </a:graphic>
        </p:graphicFrame>
        <p:graphicFrame>
          <p:nvGraphicFramePr>
            <p:cNvPr id="51" name="Object 6"/>
            <p:cNvGraphicFramePr>
              <a:graphicFrameLocks noChangeAspect="1"/>
            </p:cNvGraphicFramePr>
            <p:nvPr/>
          </p:nvGraphicFramePr>
          <p:xfrm>
            <a:off x="4476750" y="3452813"/>
            <a:ext cx="219075" cy="241300"/>
          </p:xfrm>
          <a:graphic>
            <a:graphicData uri="http://schemas.openxmlformats.org/presentationml/2006/ole">
              <p:oleObj spid="_x0000_s23587" name="Equation" r:id="rId10" imgW="126720" imgH="139680" progId="Equation.DSMT4">
                <p:embed/>
              </p:oleObj>
            </a:graphicData>
          </a:graphic>
        </p:graphicFrame>
        <p:graphicFrame>
          <p:nvGraphicFramePr>
            <p:cNvPr id="52" name="Object 7"/>
            <p:cNvGraphicFramePr>
              <a:graphicFrameLocks noChangeAspect="1"/>
            </p:cNvGraphicFramePr>
            <p:nvPr/>
          </p:nvGraphicFramePr>
          <p:xfrm>
            <a:off x="2706688" y="3894138"/>
            <a:ext cx="219075" cy="307975"/>
          </p:xfrm>
          <a:graphic>
            <a:graphicData uri="http://schemas.openxmlformats.org/presentationml/2006/ole">
              <p:oleObj spid="_x0000_s23588" name="Equation" r:id="rId11" imgW="126720" imgH="17748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Text Box 25"/>
          <p:cNvSpPr txBox="1">
            <a:spLocks noChangeArrowheads="1"/>
          </p:cNvSpPr>
          <p:nvPr/>
        </p:nvSpPr>
        <p:spPr bwMode="auto">
          <a:xfrm>
            <a:off x="902372" y="3675063"/>
            <a:ext cx="520091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We then have, for case A, that the far field is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10010" name="Text Box 26"/>
          <p:cNvSpPr txBox="1">
            <a:spLocks noChangeArrowheads="1"/>
          </p:cNvSpPr>
          <p:nvPr/>
        </p:nvSpPr>
        <p:spPr bwMode="auto">
          <a:xfrm>
            <a:off x="1862138" y="21900"/>
            <a:ext cx="54911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graphicFrame>
        <p:nvGraphicFramePr>
          <p:cNvPr id="166922" name="Object 3"/>
          <p:cNvGraphicFramePr>
            <a:graphicFrameLocks noChangeAspect="1"/>
          </p:cNvGraphicFramePr>
          <p:nvPr/>
        </p:nvGraphicFramePr>
        <p:xfrm>
          <a:off x="1776413" y="1422400"/>
          <a:ext cx="5414962" cy="939800"/>
        </p:xfrm>
        <a:graphic>
          <a:graphicData uri="http://schemas.openxmlformats.org/presentationml/2006/ole">
            <p:oleObj spid="_x0000_s166922" name="Equation" r:id="rId4" imgW="2781000" imgH="482400" progId="Equation.DSMT4">
              <p:embed/>
            </p:oleObj>
          </a:graphicData>
        </a:graphic>
      </p:graphicFrame>
      <p:sp>
        <p:nvSpPr>
          <p:cNvPr id="33" name="Text Box 60"/>
          <p:cNvSpPr txBox="1">
            <a:spLocks noChangeArrowheads="1"/>
          </p:cNvSpPr>
          <p:nvPr/>
        </p:nvSpPr>
        <p:spPr bwMode="auto">
          <a:xfrm>
            <a:off x="781500" y="937756"/>
            <a:ext cx="65718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The vector array factor for the “case A” problem is then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graphicFrame>
        <p:nvGraphicFramePr>
          <p:cNvPr id="166923" name="Object 3"/>
          <p:cNvGraphicFramePr>
            <a:graphicFrameLocks noChangeAspect="1"/>
          </p:cNvGraphicFramePr>
          <p:nvPr/>
        </p:nvGraphicFramePr>
        <p:xfrm>
          <a:off x="3651250" y="2492375"/>
          <a:ext cx="2101850" cy="912813"/>
        </p:xfrm>
        <a:graphic>
          <a:graphicData uri="http://schemas.openxmlformats.org/presentationml/2006/ole">
            <p:oleObj spid="_x0000_s166923" name="Equation" r:id="rId5" imgW="1079280" imgH="469800" progId="Equation.DSMT4">
              <p:embed/>
            </p:oleObj>
          </a:graphicData>
        </a:graphic>
      </p:graphicFrame>
      <p:graphicFrame>
        <p:nvGraphicFramePr>
          <p:cNvPr id="166924" name="Object 0"/>
          <p:cNvGraphicFramePr>
            <a:graphicFrameLocks noChangeAspect="1"/>
          </p:cNvGraphicFramePr>
          <p:nvPr/>
        </p:nvGraphicFramePr>
        <p:xfrm>
          <a:off x="3216275" y="4296909"/>
          <a:ext cx="2413000" cy="514804"/>
        </p:xfrm>
        <a:graphic>
          <a:graphicData uri="http://schemas.openxmlformats.org/presentationml/2006/ole">
            <p:oleObj spid="_x0000_s166924" name="Equation" r:id="rId6" imgW="1193760" imgH="253800" progId="Equation.DSMT4">
              <p:embed/>
            </p:oleObj>
          </a:graphicData>
        </a:graphic>
      </p:graphicFrame>
      <p:graphicFrame>
        <p:nvGraphicFramePr>
          <p:cNvPr id="166925" name="Object 1026"/>
          <p:cNvGraphicFramePr>
            <a:graphicFrameLocks noChangeAspect="1"/>
          </p:cNvGraphicFramePr>
          <p:nvPr/>
        </p:nvGraphicFramePr>
        <p:xfrm>
          <a:off x="2732089" y="4904387"/>
          <a:ext cx="3287712" cy="739176"/>
        </p:xfrm>
        <a:graphic>
          <a:graphicData uri="http://schemas.openxmlformats.org/presentationml/2006/ole">
            <p:oleObj spid="_x0000_s166925" name="Equation" r:id="rId7" imgW="1752480" imgH="393480" progId="Equation.DSMT4">
              <p:embed/>
            </p:oleObj>
          </a:graphicData>
        </a:graphic>
      </p:graphicFrame>
      <p:graphicFrame>
        <p:nvGraphicFramePr>
          <p:cNvPr id="166926" name="Object 2"/>
          <p:cNvGraphicFramePr>
            <a:graphicFrameLocks noChangeAspect="1"/>
          </p:cNvGraphicFramePr>
          <p:nvPr/>
        </p:nvGraphicFramePr>
        <p:xfrm>
          <a:off x="3625850" y="5717136"/>
          <a:ext cx="1546225" cy="836064"/>
        </p:xfrm>
        <a:graphic>
          <a:graphicData uri="http://schemas.openxmlformats.org/presentationml/2006/ole">
            <p:oleObj spid="_x0000_s166926" name="Equation" r:id="rId8" imgW="77436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Text Box 25"/>
          <p:cNvSpPr txBox="1">
            <a:spLocks noChangeArrowheads="1"/>
          </p:cNvSpPr>
          <p:nvPr/>
        </p:nvSpPr>
        <p:spPr bwMode="auto">
          <a:xfrm>
            <a:off x="1163621" y="3741738"/>
            <a:ext cx="210666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The far field then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10010" name="Text Box 26"/>
          <p:cNvSpPr txBox="1">
            <a:spLocks noChangeArrowheads="1"/>
          </p:cNvSpPr>
          <p:nvPr/>
        </p:nvSpPr>
        <p:spPr bwMode="auto">
          <a:xfrm>
            <a:off x="1862138" y="21900"/>
            <a:ext cx="54911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graphicFrame>
        <p:nvGraphicFramePr>
          <p:cNvPr id="166922" name="Object 3"/>
          <p:cNvGraphicFramePr>
            <a:graphicFrameLocks noChangeAspect="1"/>
          </p:cNvGraphicFramePr>
          <p:nvPr/>
        </p:nvGraphicFramePr>
        <p:xfrm>
          <a:off x="1704975" y="1460500"/>
          <a:ext cx="5464175" cy="939800"/>
        </p:xfrm>
        <a:graphic>
          <a:graphicData uri="http://schemas.openxmlformats.org/presentationml/2006/ole">
            <p:oleObj spid="_x0000_s167938" name="Equation" r:id="rId4" imgW="2806560" imgH="482400" progId="Equation.DSMT4">
              <p:embed/>
            </p:oleObj>
          </a:graphicData>
        </a:graphic>
      </p:graphicFrame>
      <p:sp>
        <p:nvSpPr>
          <p:cNvPr id="33" name="Text Box 60"/>
          <p:cNvSpPr txBox="1">
            <a:spLocks noChangeArrowheads="1"/>
          </p:cNvSpPr>
          <p:nvPr/>
        </p:nvSpPr>
        <p:spPr bwMode="auto">
          <a:xfrm>
            <a:off x="781500" y="937756"/>
            <a:ext cx="754335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For the original waveguide-fed aperture problem we then have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graphicFrame>
        <p:nvGraphicFramePr>
          <p:cNvPr id="166923" name="Object 3"/>
          <p:cNvGraphicFramePr>
            <a:graphicFrameLocks noChangeAspect="1"/>
          </p:cNvGraphicFramePr>
          <p:nvPr/>
        </p:nvGraphicFramePr>
        <p:xfrm>
          <a:off x="3603625" y="2520950"/>
          <a:ext cx="2101850" cy="912813"/>
        </p:xfrm>
        <a:graphic>
          <a:graphicData uri="http://schemas.openxmlformats.org/presentationml/2006/ole">
            <p:oleObj spid="_x0000_s167939" name="Equation" r:id="rId5" imgW="1079280" imgH="469800" progId="Equation.DSMT4">
              <p:embed/>
            </p:oleObj>
          </a:graphicData>
        </a:graphic>
      </p:graphicFrame>
      <p:graphicFrame>
        <p:nvGraphicFramePr>
          <p:cNvPr id="167943" name="Object 7"/>
          <p:cNvGraphicFramePr>
            <a:graphicFrameLocks noChangeAspect="1"/>
          </p:cNvGraphicFramePr>
          <p:nvPr/>
        </p:nvGraphicFramePr>
        <p:xfrm>
          <a:off x="2708275" y="4429124"/>
          <a:ext cx="2978955" cy="1889125"/>
        </p:xfrm>
        <a:graphic>
          <a:graphicData uri="http://schemas.openxmlformats.org/presentationml/2006/ole">
            <p:oleObj spid="_x0000_s167943" name="Equation" r:id="rId6" imgW="1460160" imgH="927000" progId="Equation.DSMT4">
              <p:embed/>
            </p:oleObj>
          </a:graphicData>
        </a:graphic>
      </p:graphicFrame>
      <p:graphicFrame>
        <p:nvGraphicFramePr>
          <p:cNvPr id="167944" name="Object 2"/>
          <p:cNvGraphicFramePr>
            <a:graphicFrameLocks noChangeAspect="1"/>
          </p:cNvGraphicFramePr>
          <p:nvPr/>
        </p:nvGraphicFramePr>
        <p:xfrm>
          <a:off x="6359525" y="5640388"/>
          <a:ext cx="1546225" cy="836612"/>
        </p:xfrm>
        <a:graphic>
          <a:graphicData uri="http://schemas.openxmlformats.org/presentationml/2006/ole">
            <p:oleObj spid="_x0000_s167944" name="Equation" r:id="rId7" imgW="77436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010" name="Text Box 26"/>
          <p:cNvSpPr txBox="1">
            <a:spLocks noChangeArrowheads="1"/>
          </p:cNvSpPr>
          <p:nvPr/>
        </p:nvSpPr>
        <p:spPr bwMode="auto">
          <a:xfrm>
            <a:off x="1862138" y="21900"/>
            <a:ext cx="54911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graphicFrame>
        <p:nvGraphicFramePr>
          <p:cNvPr id="166922" name="Object 3"/>
          <p:cNvGraphicFramePr>
            <a:graphicFrameLocks noChangeAspect="1"/>
          </p:cNvGraphicFramePr>
          <p:nvPr/>
        </p:nvGraphicFramePr>
        <p:xfrm>
          <a:off x="1498600" y="1500342"/>
          <a:ext cx="5740400" cy="1701646"/>
        </p:xfrm>
        <a:graphic>
          <a:graphicData uri="http://schemas.openxmlformats.org/presentationml/2006/ole">
            <p:oleObj spid="_x0000_s168962" name="Equation" r:id="rId4" imgW="3085920" imgH="914400" progId="Equation.DSMT4">
              <p:embed/>
            </p:oleObj>
          </a:graphicData>
        </a:graphic>
      </p:graphicFrame>
      <p:sp>
        <p:nvSpPr>
          <p:cNvPr id="33" name="Text Box 60"/>
          <p:cNvSpPr txBox="1">
            <a:spLocks noChangeArrowheads="1"/>
          </p:cNvSpPr>
          <p:nvPr/>
        </p:nvSpPr>
        <p:spPr bwMode="auto">
          <a:xfrm>
            <a:off x="781499" y="937756"/>
            <a:ext cx="519067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Performing the integration, we have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graphicFrame>
        <p:nvGraphicFramePr>
          <p:cNvPr id="166923" name="Object 3"/>
          <p:cNvGraphicFramePr>
            <a:graphicFrameLocks noChangeAspect="1"/>
          </p:cNvGraphicFramePr>
          <p:nvPr/>
        </p:nvGraphicFramePr>
        <p:xfrm>
          <a:off x="3527425" y="3492500"/>
          <a:ext cx="2101850" cy="912813"/>
        </p:xfrm>
        <a:graphic>
          <a:graphicData uri="http://schemas.openxmlformats.org/presentationml/2006/ole">
            <p:oleObj spid="_x0000_s168963" name="Equation" r:id="rId5" imgW="1079280" imgH="469800" progId="Equation.DSMT4">
              <p:embed/>
            </p:oleObj>
          </a:graphicData>
        </a:graphic>
      </p:graphicFrame>
      <p:graphicFrame>
        <p:nvGraphicFramePr>
          <p:cNvPr id="168966" name="Object 3"/>
          <p:cNvGraphicFramePr>
            <a:graphicFrameLocks noChangeAspect="1"/>
          </p:cNvGraphicFramePr>
          <p:nvPr/>
        </p:nvGraphicFramePr>
        <p:xfrm>
          <a:off x="1970088" y="5140325"/>
          <a:ext cx="4970462" cy="1238250"/>
        </p:xfrm>
        <a:graphic>
          <a:graphicData uri="http://schemas.openxmlformats.org/presentationml/2006/ole">
            <p:oleObj spid="_x0000_s168966" name="Equation" r:id="rId6" imgW="2552400" imgH="634680" progId="Equation.DSMT4">
              <p:embed/>
            </p:oleObj>
          </a:graphicData>
        </a:graphic>
      </p:graphicFrame>
      <p:sp>
        <p:nvSpPr>
          <p:cNvPr id="11" name="Text Box 25"/>
          <p:cNvSpPr txBox="1">
            <a:spLocks noChangeArrowheads="1"/>
          </p:cNvSpPr>
          <p:nvPr/>
        </p:nvSpPr>
        <p:spPr bwMode="auto">
          <a:xfrm>
            <a:off x="1016902" y="4475163"/>
            <a:ext cx="173336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We also have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0" name="Text Box 2"/>
          <p:cNvSpPr txBox="1">
            <a:spLocks noChangeArrowheads="1"/>
          </p:cNvSpPr>
          <p:nvPr/>
        </p:nvSpPr>
        <p:spPr bwMode="auto">
          <a:xfrm>
            <a:off x="542925" y="33775"/>
            <a:ext cx="79660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Equivalence Principle (cont.)</a:t>
            </a:r>
          </a:p>
        </p:txBody>
      </p:sp>
      <p:sp>
        <p:nvSpPr>
          <p:cNvPr id="27651" name="Text Box 13"/>
          <p:cNvSpPr txBox="1">
            <a:spLocks noChangeArrowheads="1"/>
          </p:cNvSpPr>
          <p:nvPr/>
        </p:nvSpPr>
        <p:spPr bwMode="auto">
          <a:xfrm>
            <a:off x="1093788" y="5441950"/>
            <a:ext cx="75041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2000" b="1" dirty="0">
                <a:solidFill>
                  <a:schemeClr val="bg1"/>
                </a:solidFill>
                <a:latin typeface="Arial" charset="0"/>
              </a:rPr>
              <a:t>Note: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 (</a:t>
            </a:r>
            <a:r>
              <a:rPr lang="en-US" sz="2400" i="1" u="sng" dirty="0">
                <a:solidFill>
                  <a:schemeClr val="bg1"/>
                </a:solidFill>
              </a:rPr>
              <a:t>E</a:t>
            </a:r>
            <a:r>
              <a:rPr lang="en-US" sz="2400" i="1" baseline="30000" dirty="0">
                <a:solidFill>
                  <a:schemeClr val="bg1"/>
                </a:solidFill>
              </a:rPr>
              <a:t>a</a:t>
            </a:r>
            <a:r>
              <a:rPr lang="en-US" sz="2000" i="1" baseline="30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,</a:t>
            </a:r>
            <a:r>
              <a:rPr lang="en-US" sz="2000" baseline="30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i="1" u="sng" dirty="0">
                <a:solidFill>
                  <a:schemeClr val="bg1"/>
                </a:solidFill>
              </a:rPr>
              <a:t>H</a:t>
            </a:r>
            <a:r>
              <a:rPr lang="en-US" sz="2400" i="1" baseline="30000" dirty="0">
                <a:solidFill>
                  <a:schemeClr val="bg1"/>
                </a:solidFill>
              </a:rPr>
              <a:t>a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) and (</a:t>
            </a:r>
            <a:r>
              <a:rPr lang="en-US" sz="2400" i="1" u="sng" dirty="0">
                <a:solidFill>
                  <a:schemeClr val="bg1"/>
                </a:solidFill>
              </a:rPr>
              <a:t>E</a:t>
            </a:r>
            <a:r>
              <a:rPr lang="en-US" sz="2400" i="1" baseline="30000" dirty="0">
                <a:solidFill>
                  <a:schemeClr val="bg1"/>
                </a:solidFill>
              </a:rPr>
              <a:t>b</a:t>
            </a:r>
            <a:r>
              <a:rPr lang="en-US" sz="2000" i="1" baseline="30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,</a:t>
            </a:r>
            <a:r>
              <a:rPr lang="en-US" sz="2000" baseline="30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i="1" u="sng" dirty="0">
                <a:solidFill>
                  <a:schemeClr val="bg1"/>
                </a:solidFill>
              </a:rPr>
              <a:t>H</a:t>
            </a:r>
            <a:r>
              <a:rPr lang="en-US" sz="2400" i="1" baseline="30000" dirty="0">
                <a:solidFill>
                  <a:schemeClr val="bg1"/>
                </a:solidFill>
              </a:rPr>
              <a:t>b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) both satisfy Maxwell’s equations.</a:t>
            </a:r>
            <a:endParaRPr lang="en-US" sz="2000" i="1" dirty="0">
              <a:solidFill>
                <a:schemeClr val="bg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2635250" y="1447800"/>
            <a:ext cx="4060920" cy="3438525"/>
            <a:chOff x="2635250" y="1447800"/>
            <a:chExt cx="4060920" cy="3438525"/>
          </a:xfrm>
        </p:grpSpPr>
        <p:sp>
          <p:nvSpPr>
            <p:cNvPr id="27653" name="Oval 6"/>
            <p:cNvSpPr>
              <a:spLocks noChangeArrowheads="1"/>
            </p:cNvSpPr>
            <p:nvPr/>
          </p:nvSpPr>
          <p:spPr bwMode="auto">
            <a:xfrm>
              <a:off x="2635250" y="1520825"/>
              <a:ext cx="2713038" cy="3365500"/>
            </a:xfrm>
            <a:prstGeom prst="ellipse">
              <a:avLst/>
            </a:prstGeom>
            <a:noFill/>
            <a:ln w="28575">
              <a:solidFill>
                <a:srgbClr val="CC3399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4" name="Text Box 8"/>
            <p:cNvSpPr txBox="1">
              <a:spLocks noChangeArrowheads="1"/>
            </p:cNvSpPr>
            <p:nvPr/>
          </p:nvSpPr>
          <p:spPr bwMode="auto">
            <a:xfrm>
              <a:off x="3452813" y="3597275"/>
              <a:ext cx="1073150" cy="7016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bg2"/>
                  </a:solidFill>
                  <a:latin typeface="Arial" charset="0"/>
                </a:rPr>
                <a:t>No </a:t>
              </a:r>
              <a:endParaRPr lang="en-US" sz="2000" dirty="0">
                <a:solidFill>
                  <a:schemeClr val="bg2"/>
                </a:solidFill>
                <a:latin typeface="Arial" charset="0"/>
              </a:endParaRPr>
            </a:p>
            <a:p>
              <a:r>
                <a:rPr lang="en-US" sz="2000" dirty="0">
                  <a:solidFill>
                    <a:schemeClr val="bg2"/>
                  </a:solidFill>
                  <a:latin typeface="Arial" charset="0"/>
                </a:rPr>
                <a:t>sources</a:t>
              </a:r>
              <a:endParaRPr lang="en-US" sz="2000" i="1" dirty="0">
                <a:solidFill>
                  <a:schemeClr val="bg2"/>
                </a:solidFill>
              </a:endParaRPr>
            </a:p>
          </p:txBody>
        </p:sp>
        <p:graphicFrame>
          <p:nvGraphicFramePr>
            <p:cNvPr id="25601" name="Object 22"/>
            <p:cNvGraphicFramePr>
              <a:graphicFrameLocks noChangeAspect="1"/>
            </p:cNvGraphicFramePr>
            <p:nvPr/>
          </p:nvGraphicFramePr>
          <p:xfrm>
            <a:off x="5694364" y="1447800"/>
            <a:ext cx="1001806" cy="911225"/>
          </p:xfrm>
          <a:graphic>
            <a:graphicData uri="http://schemas.openxmlformats.org/presentationml/2006/ole">
              <p:oleObj spid="_x0000_s25601" name="Equation" r:id="rId4" imgW="545760" imgH="495000" progId="Equation.DSMT4">
                <p:embed/>
              </p:oleObj>
            </a:graphicData>
          </a:graphic>
        </p:graphicFrame>
        <p:graphicFrame>
          <p:nvGraphicFramePr>
            <p:cNvPr id="25602" name="Object 22"/>
            <p:cNvGraphicFramePr>
              <a:graphicFrameLocks noChangeAspect="1"/>
            </p:cNvGraphicFramePr>
            <p:nvPr/>
          </p:nvGraphicFramePr>
          <p:xfrm>
            <a:off x="3592513" y="2227263"/>
            <a:ext cx="862012" cy="935037"/>
          </p:xfrm>
          <a:graphic>
            <a:graphicData uri="http://schemas.openxmlformats.org/presentationml/2006/ole">
              <p:oleObj spid="_x0000_s25602" name="Equation" r:id="rId5" imgW="469800" imgH="50796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010" name="Text Box 26"/>
          <p:cNvSpPr txBox="1">
            <a:spLocks noChangeArrowheads="1"/>
          </p:cNvSpPr>
          <p:nvPr/>
        </p:nvSpPr>
        <p:spPr bwMode="auto">
          <a:xfrm>
            <a:off x="1862138" y="21900"/>
            <a:ext cx="54911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33" name="Text Box 60"/>
          <p:cNvSpPr txBox="1">
            <a:spLocks noChangeArrowheads="1"/>
          </p:cNvSpPr>
          <p:nvPr/>
        </p:nvSpPr>
        <p:spPr bwMode="auto">
          <a:xfrm>
            <a:off x="781500" y="937756"/>
            <a:ext cx="754335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The far field of the waveguide-fed aperture is then: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graphicFrame>
        <p:nvGraphicFramePr>
          <p:cNvPr id="167944" name="Object 2"/>
          <p:cNvGraphicFramePr>
            <a:graphicFrameLocks noChangeAspect="1"/>
          </p:cNvGraphicFramePr>
          <p:nvPr/>
        </p:nvGraphicFramePr>
        <p:xfrm>
          <a:off x="5502275" y="2868613"/>
          <a:ext cx="1546225" cy="836612"/>
        </p:xfrm>
        <a:graphic>
          <a:graphicData uri="http://schemas.openxmlformats.org/presentationml/2006/ole">
            <p:oleObj spid="_x0000_s169989" name="Equation" r:id="rId4" imgW="774360" imgH="419040" progId="Equation.DSMT4">
              <p:embed/>
            </p:oleObj>
          </a:graphicData>
        </a:graphic>
      </p:graphicFrame>
      <p:graphicFrame>
        <p:nvGraphicFramePr>
          <p:cNvPr id="169990" name="Object 7"/>
          <p:cNvGraphicFramePr>
            <a:graphicFrameLocks noChangeAspect="1"/>
          </p:cNvGraphicFramePr>
          <p:nvPr/>
        </p:nvGraphicFramePr>
        <p:xfrm>
          <a:off x="2608263" y="1536700"/>
          <a:ext cx="3368675" cy="490538"/>
        </p:xfrm>
        <a:graphic>
          <a:graphicData uri="http://schemas.openxmlformats.org/presentationml/2006/ole">
            <p:oleObj spid="_x0000_s169990" name="Equation" r:id="rId5" imgW="1650960" imgH="241200" progId="Equation.DSMT4">
              <p:embed/>
            </p:oleObj>
          </a:graphicData>
        </a:graphic>
      </p:graphicFrame>
      <p:graphicFrame>
        <p:nvGraphicFramePr>
          <p:cNvPr id="169991" name="Object 7"/>
          <p:cNvGraphicFramePr>
            <a:graphicFrameLocks noChangeAspect="1"/>
          </p:cNvGraphicFramePr>
          <p:nvPr/>
        </p:nvGraphicFramePr>
        <p:xfrm>
          <a:off x="1965325" y="2884488"/>
          <a:ext cx="2979738" cy="879475"/>
        </p:xfrm>
        <a:graphic>
          <a:graphicData uri="http://schemas.openxmlformats.org/presentationml/2006/ole">
            <p:oleObj spid="_x0000_s169991" name="Equation" r:id="rId6" imgW="1460160" imgH="431640" progId="Equation.DSMT4">
              <p:embed/>
            </p:oleObj>
          </a:graphicData>
        </a:graphic>
      </p:graphicFrame>
      <p:graphicFrame>
        <p:nvGraphicFramePr>
          <p:cNvPr id="169992" name="Object 3"/>
          <p:cNvGraphicFramePr>
            <a:graphicFrameLocks noChangeAspect="1"/>
          </p:cNvGraphicFramePr>
          <p:nvPr/>
        </p:nvGraphicFramePr>
        <p:xfrm>
          <a:off x="1776413" y="4095750"/>
          <a:ext cx="5414962" cy="569913"/>
        </p:xfrm>
        <a:graphic>
          <a:graphicData uri="http://schemas.openxmlformats.org/presentationml/2006/ole">
            <p:oleObj spid="_x0000_s169992" name="Equation" r:id="rId7" imgW="2908080" imgH="304560" progId="Equation.DSMT4">
              <p:embed/>
            </p:oleObj>
          </a:graphicData>
        </a:graphic>
      </p:graphicFrame>
      <p:graphicFrame>
        <p:nvGraphicFramePr>
          <p:cNvPr id="169993" name="Object 3"/>
          <p:cNvGraphicFramePr>
            <a:graphicFrameLocks noChangeAspect="1"/>
          </p:cNvGraphicFramePr>
          <p:nvPr/>
        </p:nvGraphicFramePr>
        <p:xfrm>
          <a:off x="711201" y="4916821"/>
          <a:ext cx="5232400" cy="1590341"/>
        </p:xfrm>
        <a:graphic>
          <a:graphicData uri="http://schemas.openxmlformats.org/presentationml/2006/ole">
            <p:oleObj spid="_x0000_s169993" name="Equation" r:id="rId8" imgW="3009600" imgH="914400" progId="Equation.DSMT4">
              <p:embed/>
            </p:oleObj>
          </a:graphicData>
        </a:graphic>
      </p:graphicFrame>
      <p:graphicFrame>
        <p:nvGraphicFramePr>
          <p:cNvPr id="169994" name="Object 10"/>
          <p:cNvGraphicFramePr>
            <a:graphicFrameLocks noChangeAspect="1"/>
          </p:cNvGraphicFramePr>
          <p:nvPr/>
        </p:nvGraphicFramePr>
        <p:xfrm>
          <a:off x="3330574" y="2171699"/>
          <a:ext cx="1989667" cy="447675"/>
        </p:xfrm>
        <a:graphic>
          <a:graphicData uri="http://schemas.openxmlformats.org/presentationml/2006/ole">
            <p:oleObj spid="_x0000_s169994" name="Equation" r:id="rId9" imgW="1015920" imgH="228600" progId="Equation.DSMT4">
              <p:embed/>
            </p:oleObj>
          </a:graphicData>
        </a:graphic>
      </p:graphicFrame>
      <p:graphicFrame>
        <p:nvGraphicFramePr>
          <p:cNvPr id="169995" name="Object 11"/>
          <p:cNvGraphicFramePr>
            <a:graphicFrameLocks noChangeAspect="1"/>
          </p:cNvGraphicFramePr>
          <p:nvPr/>
        </p:nvGraphicFramePr>
        <p:xfrm>
          <a:off x="6489700" y="5273675"/>
          <a:ext cx="2101850" cy="912813"/>
        </p:xfrm>
        <a:graphic>
          <a:graphicData uri="http://schemas.openxmlformats.org/presentationml/2006/ole">
            <p:oleObj spid="_x0000_s169995" name="Equation" r:id="rId10" imgW="1079280" imgH="469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010" name="Text Box 26"/>
          <p:cNvSpPr txBox="1">
            <a:spLocks noChangeArrowheads="1"/>
          </p:cNvSpPr>
          <p:nvPr/>
        </p:nvSpPr>
        <p:spPr bwMode="auto">
          <a:xfrm>
            <a:off x="1862138" y="21900"/>
            <a:ext cx="54911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3" name="Text Box 60"/>
          <p:cNvSpPr txBox="1">
            <a:spLocks noChangeArrowheads="1"/>
          </p:cNvSpPr>
          <p:nvPr/>
        </p:nvSpPr>
        <p:spPr bwMode="auto">
          <a:xfrm>
            <a:off x="781500" y="1004431"/>
            <a:ext cx="331425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The final result is then: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graphicFrame>
        <p:nvGraphicFramePr>
          <p:cNvPr id="169990" name="Object 7"/>
          <p:cNvGraphicFramePr>
            <a:graphicFrameLocks noChangeAspect="1"/>
          </p:cNvGraphicFramePr>
          <p:nvPr/>
        </p:nvGraphicFramePr>
        <p:xfrm>
          <a:off x="838200" y="1702398"/>
          <a:ext cx="7581900" cy="2841027"/>
        </p:xfrm>
        <a:graphic>
          <a:graphicData uri="http://schemas.openxmlformats.org/presentationml/2006/ole">
            <p:oleObj spid="_x0000_s171011" name="Equation" r:id="rId4" imgW="4863960" imgH="1828800" progId="Equation.DSMT4">
              <p:embed/>
            </p:oleObj>
          </a:graphicData>
        </a:graphic>
      </p:graphicFrame>
      <p:graphicFrame>
        <p:nvGraphicFramePr>
          <p:cNvPr id="171017" name="Object 11"/>
          <p:cNvGraphicFramePr>
            <a:graphicFrameLocks noChangeAspect="1"/>
          </p:cNvGraphicFramePr>
          <p:nvPr/>
        </p:nvGraphicFramePr>
        <p:xfrm>
          <a:off x="3470275" y="5511800"/>
          <a:ext cx="2101850" cy="912813"/>
        </p:xfrm>
        <a:graphic>
          <a:graphicData uri="http://schemas.openxmlformats.org/presentationml/2006/ole">
            <p:oleObj spid="_x0000_s171017" name="Equation" r:id="rId5" imgW="1079280" imgH="469800" progId="Equation.DSMT4">
              <p:embed/>
            </p:oleObj>
          </a:graphicData>
        </a:graphic>
      </p:graphicFrame>
      <p:sp>
        <p:nvSpPr>
          <p:cNvPr id="14" name="Text Box 60"/>
          <p:cNvSpPr txBox="1">
            <a:spLocks noChangeArrowheads="1"/>
          </p:cNvSpPr>
          <p:nvPr/>
        </p:nvSpPr>
        <p:spPr bwMode="auto">
          <a:xfrm>
            <a:off x="2448375" y="4976356"/>
            <a:ext cx="134257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where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Text Box 25"/>
          <p:cNvSpPr txBox="1">
            <a:spLocks noChangeArrowheads="1"/>
          </p:cNvSpPr>
          <p:nvPr/>
        </p:nvSpPr>
        <p:spPr bwMode="auto">
          <a:xfrm>
            <a:off x="1385902" y="954542"/>
            <a:ext cx="6569742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A radiating electric current can be replaced by a magnetic current, and vice versa.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10010" name="Text Box 26"/>
          <p:cNvSpPr txBox="1">
            <a:spLocks noChangeArrowheads="1"/>
          </p:cNvSpPr>
          <p:nvPr/>
        </p:nvSpPr>
        <p:spPr bwMode="auto">
          <a:xfrm>
            <a:off x="555171" y="21900"/>
            <a:ext cx="805542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Volume Equivalence Principle 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75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1056319" y="5976256"/>
            <a:ext cx="7162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2"/>
                </a:solidFill>
                <a:latin typeface="+mj-lt"/>
              </a:rPr>
              <a:t>P. E. Mayes, “The equivalence of electric and magnetic sources”,</a:t>
            </a:r>
          </a:p>
          <a:p>
            <a:r>
              <a:rPr lang="en-US" sz="1400" dirty="0" smtClean="0">
                <a:solidFill>
                  <a:schemeClr val="bg2"/>
                </a:solidFill>
                <a:latin typeface="+mj-lt"/>
              </a:rPr>
              <a:t> </a:t>
            </a:r>
            <a:r>
              <a:rPr lang="en-US" sz="1400" i="1" dirty="0" smtClean="0">
                <a:solidFill>
                  <a:schemeClr val="bg2"/>
                </a:solidFill>
                <a:latin typeface="+mj-lt"/>
              </a:rPr>
              <a:t>IEEE Trans. Antennas </a:t>
            </a:r>
            <a:r>
              <a:rPr lang="en-US" sz="1400" i="1" dirty="0" err="1" smtClean="0">
                <a:solidFill>
                  <a:schemeClr val="bg2"/>
                </a:solidFill>
                <a:latin typeface="+mj-lt"/>
              </a:rPr>
              <a:t>Propag</a:t>
            </a:r>
            <a:r>
              <a:rPr lang="en-US" sz="1400" dirty="0" smtClean="0">
                <a:solidFill>
                  <a:schemeClr val="bg2"/>
                </a:solidFill>
                <a:latin typeface="+mj-lt"/>
              </a:rPr>
              <a:t>., vol. 6, pp. </a:t>
            </a:r>
            <a:r>
              <a:rPr lang="en-US" sz="1400" dirty="0" smtClean="0">
                <a:solidFill>
                  <a:schemeClr val="bg2"/>
                </a:solidFill>
                <a:latin typeface="+mj-lt"/>
              </a:rPr>
              <a:t>295–296, </a:t>
            </a:r>
            <a:r>
              <a:rPr lang="en-US" sz="1400" dirty="0" smtClean="0">
                <a:solidFill>
                  <a:schemeClr val="bg2"/>
                </a:solidFill>
                <a:latin typeface="+mj-lt"/>
              </a:rPr>
              <a:t>1958. </a:t>
            </a:r>
            <a:endParaRPr lang="en-US" sz="14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832015" y="5399314"/>
            <a:ext cx="5207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We wish to have the same set of radiated fields. 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723900" y="2004373"/>
            <a:ext cx="3613150" cy="3078677"/>
            <a:chOff x="723900" y="2004373"/>
            <a:chExt cx="3613150" cy="3078677"/>
          </a:xfrm>
        </p:grpSpPr>
        <p:sp>
          <p:nvSpPr>
            <p:cNvPr id="33" name="Freeform 5"/>
            <p:cNvSpPr>
              <a:spLocks/>
            </p:cNvSpPr>
            <p:nvPr/>
          </p:nvSpPr>
          <p:spPr bwMode="auto">
            <a:xfrm>
              <a:off x="1371364" y="2964535"/>
              <a:ext cx="1724025" cy="1825624"/>
            </a:xfrm>
            <a:custGeom>
              <a:avLst/>
              <a:gdLst>
                <a:gd name="T0" fmla="*/ 2147483647 w 1070"/>
                <a:gd name="T1" fmla="*/ 2147483647 h 666"/>
                <a:gd name="T2" fmla="*/ 2147483647 w 1070"/>
                <a:gd name="T3" fmla="*/ 2147483647 h 666"/>
                <a:gd name="T4" fmla="*/ 2147483647 w 1070"/>
                <a:gd name="T5" fmla="*/ 2147483647 h 666"/>
                <a:gd name="T6" fmla="*/ 2147483647 w 1070"/>
                <a:gd name="T7" fmla="*/ 2147483647 h 666"/>
                <a:gd name="T8" fmla="*/ 2147483647 w 1070"/>
                <a:gd name="T9" fmla="*/ 2147483647 h 666"/>
                <a:gd name="T10" fmla="*/ 2147483647 w 1070"/>
                <a:gd name="T11" fmla="*/ 2147483647 h 666"/>
                <a:gd name="T12" fmla="*/ 2147483647 w 1070"/>
                <a:gd name="T13" fmla="*/ 2147483647 h 666"/>
                <a:gd name="T14" fmla="*/ 2147483647 w 1070"/>
                <a:gd name="T15" fmla="*/ 2147483647 h 666"/>
                <a:gd name="T16" fmla="*/ 2147483647 w 1070"/>
                <a:gd name="T17" fmla="*/ 2147483647 h 666"/>
                <a:gd name="T18" fmla="*/ 2147483647 w 1070"/>
                <a:gd name="T19" fmla="*/ 2147483647 h 666"/>
                <a:gd name="T20" fmla="*/ 2147483647 w 1070"/>
                <a:gd name="T21" fmla="*/ 2147483647 h 666"/>
                <a:gd name="T22" fmla="*/ 2147483647 w 1070"/>
                <a:gd name="T23" fmla="*/ 2147483647 h 666"/>
                <a:gd name="T24" fmla="*/ 2147483647 w 1070"/>
                <a:gd name="T25" fmla="*/ 2147483647 h 666"/>
                <a:gd name="T26" fmla="*/ 2147483647 w 1070"/>
                <a:gd name="T27" fmla="*/ 2147483647 h 666"/>
                <a:gd name="T28" fmla="*/ 2147483647 w 1070"/>
                <a:gd name="T29" fmla="*/ 2147483647 h 666"/>
                <a:gd name="T30" fmla="*/ 2147483647 w 1070"/>
                <a:gd name="T31" fmla="*/ 2147483647 h 666"/>
                <a:gd name="T32" fmla="*/ 2147483647 w 1070"/>
                <a:gd name="T33" fmla="*/ 2147483647 h 666"/>
                <a:gd name="T34" fmla="*/ 2147483647 w 1070"/>
                <a:gd name="T35" fmla="*/ 2147483647 h 666"/>
                <a:gd name="T36" fmla="*/ 2147483647 w 1070"/>
                <a:gd name="T37" fmla="*/ 2147483647 h 666"/>
                <a:gd name="T38" fmla="*/ 2147483647 w 1070"/>
                <a:gd name="T39" fmla="*/ 2147483647 h 666"/>
                <a:gd name="T40" fmla="*/ 2147483647 w 1070"/>
                <a:gd name="T41" fmla="*/ 2147483647 h 666"/>
                <a:gd name="T42" fmla="*/ 2147483647 w 1070"/>
                <a:gd name="T43" fmla="*/ 2147483647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chemeClr val="accent1"/>
            </a:solidFill>
            <a:ln w="254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Line 6"/>
            <p:cNvSpPr>
              <a:spLocks noChangeShapeType="1"/>
            </p:cNvSpPr>
            <p:nvPr/>
          </p:nvSpPr>
          <p:spPr bwMode="auto">
            <a:xfrm>
              <a:off x="1950801" y="3818607"/>
              <a:ext cx="2007631" cy="227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Line 7"/>
            <p:cNvSpPr>
              <a:spLocks noChangeShapeType="1"/>
            </p:cNvSpPr>
            <p:nvPr/>
          </p:nvSpPr>
          <p:spPr bwMode="auto">
            <a:xfrm flipH="1" flipV="1">
              <a:off x="1950801" y="2367635"/>
              <a:ext cx="0" cy="14605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" name="Line 10"/>
            <p:cNvSpPr>
              <a:spLocks noChangeShapeType="1"/>
            </p:cNvSpPr>
            <p:nvPr/>
          </p:nvSpPr>
          <p:spPr bwMode="auto">
            <a:xfrm flipH="1">
              <a:off x="1004651" y="3813847"/>
              <a:ext cx="946150" cy="97631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Line 15"/>
            <p:cNvSpPr>
              <a:spLocks noChangeShapeType="1"/>
            </p:cNvSpPr>
            <p:nvPr/>
          </p:nvSpPr>
          <p:spPr bwMode="auto">
            <a:xfrm rot="1879721" flipH="1" flipV="1">
              <a:off x="2362190" y="3590009"/>
              <a:ext cx="109538" cy="41275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7594" name="Object 23"/>
            <p:cNvGraphicFramePr>
              <a:graphicFrameLocks noChangeAspect="1"/>
            </p:cNvGraphicFramePr>
            <p:nvPr/>
          </p:nvGraphicFramePr>
          <p:xfrm>
            <a:off x="2428875" y="3983038"/>
            <a:ext cx="344488" cy="446087"/>
          </p:xfrm>
          <a:graphic>
            <a:graphicData uri="http://schemas.openxmlformats.org/presentationml/2006/ole">
              <p:oleObj spid="_x0000_s67594" name="Equation" r:id="rId4" imgW="177480" imgH="228600" progId="Equation.DSMT4">
                <p:embed/>
              </p:oleObj>
            </a:graphicData>
          </a:graphic>
        </p:graphicFrame>
        <p:graphicFrame>
          <p:nvGraphicFramePr>
            <p:cNvPr id="70" name="Object 23"/>
            <p:cNvGraphicFramePr>
              <a:graphicFrameLocks noChangeAspect="1"/>
            </p:cNvGraphicFramePr>
            <p:nvPr/>
          </p:nvGraphicFramePr>
          <p:xfrm>
            <a:off x="2814638" y="2415033"/>
            <a:ext cx="1011237" cy="446087"/>
          </p:xfrm>
          <a:graphic>
            <a:graphicData uri="http://schemas.openxmlformats.org/presentationml/2006/ole">
              <p:oleObj spid="_x0000_s67599" name="Equation" r:id="rId5" imgW="520560" imgH="228600" progId="Equation.DSMT4">
                <p:embed/>
              </p:oleObj>
            </a:graphicData>
          </a:graphic>
        </p:graphicFrame>
        <p:graphicFrame>
          <p:nvGraphicFramePr>
            <p:cNvPr id="77" name="Object 7"/>
            <p:cNvGraphicFramePr>
              <a:graphicFrameLocks noChangeAspect="1"/>
            </p:cNvGraphicFramePr>
            <p:nvPr/>
          </p:nvGraphicFramePr>
          <p:xfrm>
            <a:off x="1841419" y="2004373"/>
            <a:ext cx="219075" cy="219075"/>
          </p:xfrm>
          <a:graphic>
            <a:graphicData uri="http://schemas.openxmlformats.org/presentationml/2006/ole">
              <p:oleObj spid="_x0000_s67606" name="Equation" r:id="rId6" imgW="126720" imgH="126720" progId="Equation.DSMT4">
                <p:embed/>
              </p:oleObj>
            </a:graphicData>
          </a:graphic>
        </p:graphicFrame>
        <p:graphicFrame>
          <p:nvGraphicFramePr>
            <p:cNvPr id="67607" name="Object 23"/>
            <p:cNvGraphicFramePr>
              <a:graphicFrameLocks noChangeAspect="1"/>
            </p:cNvGraphicFramePr>
            <p:nvPr/>
          </p:nvGraphicFramePr>
          <p:xfrm>
            <a:off x="723900" y="4841750"/>
            <a:ext cx="219075" cy="241300"/>
          </p:xfrm>
          <a:graphic>
            <a:graphicData uri="http://schemas.openxmlformats.org/presentationml/2006/ole">
              <p:oleObj spid="_x0000_s67607" name="Equation" r:id="rId7" imgW="126720" imgH="139680" progId="Equation.DSMT4">
                <p:embed/>
              </p:oleObj>
            </a:graphicData>
          </a:graphic>
        </p:graphicFrame>
        <p:graphicFrame>
          <p:nvGraphicFramePr>
            <p:cNvPr id="67608" name="Object 24"/>
            <p:cNvGraphicFramePr>
              <a:graphicFrameLocks noChangeAspect="1"/>
            </p:cNvGraphicFramePr>
            <p:nvPr/>
          </p:nvGraphicFramePr>
          <p:xfrm>
            <a:off x="4095750" y="3689350"/>
            <a:ext cx="241300" cy="285750"/>
          </p:xfrm>
          <a:graphic>
            <a:graphicData uri="http://schemas.openxmlformats.org/presentationml/2006/ole">
              <p:oleObj spid="_x0000_s67608" name="Equation" r:id="rId8" imgW="139680" imgH="164880" progId="Equation.DSMT4">
                <p:embed/>
              </p:oleObj>
            </a:graphicData>
          </a:graphic>
        </p:graphicFrame>
      </p:grpSp>
      <p:grpSp>
        <p:nvGrpSpPr>
          <p:cNvPr id="79" name="Group 78"/>
          <p:cNvGrpSpPr/>
          <p:nvPr/>
        </p:nvGrpSpPr>
        <p:grpSpPr>
          <a:xfrm>
            <a:off x="5163292" y="2003034"/>
            <a:ext cx="3589400" cy="3006910"/>
            <a:chOff x="5163292" y="2003034"/>
            <a:chExt cx="3589400" cy="3006910"/>
          </a:xfrm>
        </p:grpSpPr>
        <p:sp>
          <p:nvSpPr>
            <p:cNvPr id="57" name="Freeform 5"/>
            <p:cNvSpPr>
              <a:spLocks/>
            </p:cNvSpPr>
            <p:nvPr/>
          </p:nvSpPr>
          <p:spPr bwMode="auto">
            <a:xfrm>
              <a:off x="5834523" y="2964530"/>
              <a:ext cx="1724025" cy="1825624"/>
            </a:xfrm>
            <a:custGeom>
              <a:avLst/>
              <a:gdLst>
                <a:gd name="T0" fmla="*/ 2147483647 w 1070"/>
                <a:gd name="T1" fmla="*/ 2147483647 h 666"/>
                <a:gd name="T2" fmla="*/ 2147483647 w 1070"/>
                <a:gd name="T3" fmla="*/ 2147483647 h 666"/>
                <a:gd name="T4" fmla="*/ 2147483647 w 1070"/>
                <a:gd name="T5" fmla="*/ 2147483647 h 666"/>
                <a:gd name="T6" fmla="*/ 2147483647 w 1070"/>
                <a:gd name="T7" fmla="*/ 2147483647 h 666"/>
                <a:gd name="T8" fmla="*/ 2147483647 w 1070"/>
                <a:gd name="T9" fmla="*/ 2147483647 h 666"/>
                <a:gd name="T10" fmla="*/ 2147483647 w 1070"/>
                <a:gd name="T11" fmla="*/ 2147483647 h 666"/>
                <a:gd name="T12" fmla="*/ 2147483647 w 1070"/>
                <a:gd name="T13" fmla="*/ 2147483647 h 666"/>
                <a:gd name="T14" fmla="*/ 2147483647 w 1070"/>
                <a:gd name="T15" fmla="*/ 2147483647 h 666"/>
                <a:gd name="T16" fmla="*/ 2147483647 w 1070"/>
                <a:gd name="T17" fmla="*/ 2147483647 h 666"/>
                <a:gd name="T18" fmla="*/ 2147483647 w 1070"/>
                <a:gd name="T19" fmla="*/ 2147483647 h 666"/>
                <a:gd name="T20" fmla="*/ 2147483647 w 1070"/>
                <a:gd name="T21" fmla="*/ 2147483647 h 666"/>
                <a:gd name="T22" fmla="*/ 2147483647 w 1070"/>
                <a:gd name="T23" fmla="*/ 2147483647 h 666"/>
                <a:gd name="T24" fmla="*/ 2147483647 w 1070"/>
                <a:gd name="T25" fmla="*/ 2147483647 h 666"/>
                <a:gd name="T26" fmla="*/ 2147483647 w 1070"/>
                <a:gd name="T27" fmla="*/ 2147483647 h 666"/>
                <a:gd name="T28" fmla="*/ 2147483647 w 1070"/>
                <a:gd name="T29" fmla="*/ 2147483647 h 666"/>
                <a:gd name="T30" fmla="*/ 2147483647 w 1070"/>
                <a:gd name="T31" fmla="*/ 2147483647 h 666"/>
                <a:gd name="T32" fmla="*/ 2147483647 w 1070"/>
                <a:gd name="T33" fmla="*/ 2147483647 h 666"/>
                <a:gd name="T34" fmla="*/ 2147483647 w 1070"/>
                <a:gd name="T35" fmla="*/ 2147483647 h 666"/>
                <a:gd name="T36" fmla="*/ 2147483647 w 1070"/>
                <a:gd name="T37" fmla="*/ 2147483647 h 666"/>
                <a:gd name="T38" fmla="*/ 2147483647 w 1070"/>
                <a:gd name="T39" fmla="*/ 2147483647 h 666"/>
                <a:gd name="T40" fmla="*/ 2147483647 w 1070"/>
                <a:gd name="T41" fmla="*/ 2147483647 h 666"/>
                <a:gd name="T42" fmla="*/ 2147483647 w 1070"/>
                <a:gd name="T43" fmla="*/ 2147483647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chemeClr val="accent1"/>
            </a:solidFill>
            <a:ln w="254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" name="Line 6"/>
            <p:cNvSpPr>
              <a:spLocks noChangeShapeType="1"/>
            </p:cNvSpPr>
            <p:nvPr/>
          </p:nvSpPr>
          <p:spPr bwMode="auto">
            <a:xfrm>
              <a:off x="6413960" y="3818602"/>
              <a:ext cx="2007631" cy="227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" name="Line 7"/>
            <p:cNvSpPr>
              <a:spLocks noChangeShapeType="1"/>
            </p:cNvSpPr>
            <p:nvPr/>
          </p:nvSpPr>
          <p:spPr bwMode="auto">
            <a:xfrm flipH="1" flipV="1">
              <a:off x="6413960" y="2367630"/>
              <a:ext cx="0" cy="14605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" name="Line 10"/>
            <p:cNvSpPr>
              <a:spLocks noChangeShapeType="1"/>
            </p:cNvSpPr>
            <p:nvPr/>
          </p:nvSpPr>
          <p:spPr bwMode="auto">
            <a:xfrm flipH="1">
              <a:off x="5467810" y="3813842"/>
              <a:ext cx="946150" cy="97631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" name="Line 15"/>
            <p:cNvSpPr>
              <a:spLocks noChangeShapeType="1"/>
            </p:cNvSpPr>
            <p:nvPr/>
          </p:nvSpPr>
          <p:spPr bwMode="auto">
            <a:xfrm rot="1879721" flipH="1" flipV="1">
              <a:off x="6825349" y="3590004"/>
              <a:ext cx="109538" cy="41275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5" name="Object 23"/>
            <p:cNvGraphicFramePr>
              <a:graphicFrameLocks noChangeAspect="1"/>
            </p:cNvGraphicFramePr>
            <p:nvPr/>
          </p:nvGraphicFramePr>
          <p:xfrm>
            <a:off x="6832600" y="3983038"/>
            <a:ext cx="468313" cy="446087"/>
          </p:xfrm>
          <a:graphic>
            <a:graphicData uri="http://schemas.openxmlformats.org/presentationml/2006/ole">
              <p:oleObj spid="_x0000_s67597" name="Equation" r:id="rId9" imgW="241200" imgH="228600" progId="Equation.DSMT4">
                <p:embed/>
              </p:oleObj>
            </a:graphicData>
          </a:graphic>
        </p:graphicFrame>
        <p:sp>
          <p:nvSpPr>
            <p:cNvPr id="66" name="Line 15"/>
            <p:cNvSpPr>
              <a:spLocks noChangeShapeType="1"/>
            </p:cNvSpPr>
            <p:nvPr/>
          </p:nvSpPr>
          <p:spPr bwMode="auto">
            <a:xfrm rot="1879721" flipH="1" flipV="1">
              <a:off x="6781801" y="3742404"/>
              <a:ext cx="109538" cy="41275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7600" name="Object 23"/>
            <p:cNvGraphicFramePr>
              <a:graphicFrameLocks noChangeAspect="1"/>
            </p:cNvGraphicFramePr>
            <p:nvPr/>
          </p:nvGraphicFramePr>
          <p:xfrm>
            <a:off x="7427913" y="2372170"/>
            <a:ext cx="1060450" cy="446088"/>
          </p:xfrm>
          <a:graphic>
            <a:graphicData uri="http://schemas.openxmlformats.org/presentationml/2006/ole">
              <p:oleObj spid="_x0000_s67600" name="Equation" r:id="rId10" imgW="545760" imgH="228600" progId="Equation.DSMT4">
                <p:embed/>
              </p:oleObj>
            </a:graphicData>
          </a:graphic>
        </p:graphicFrame>
        <p:graphicFrame>
          <p:nvGraphicFramePr>
            <p:cNvPr id="67609" name="Object 25"/>
            <p:cNvGraphicFramePr>
              <a:graphicFrameLocks noChangeAspect="1"/>
            </p:cNvGraphicFramePr>
            <p:nvPr/>
          </p:nvGraphicFramePr>
          <p:xfrm>
            <a:off x="6304643" y="2003034"/>
            <a:ext cx="219075" cy="219075"/>
          </p:xfrm>
          <a:graphic>
            <a:graphicData uri="http://schemas.openxmlformats.org/presentationml/2006/ole">
              <p:oleObj spid="_x0000_s67609" name="Equation" r:id="rId11" imgW="126720" imgH="126720" progId="Equation.DSMT4">
                <p:embed/>
              </p:oleObj>
            </a:graphicData>
          </a:graphic>
        </p:graphicFrame>
        <p:graphicFrame>
          <p:nvGraphicFramePr>
            <p:cNvPr id="67610" name="Object 26"/>
            <p:cNvGraphicFramePr>
              <a:graphicFrameLocks noChangeAspect="1"/>
            </p:cNvGraphicFramePr>
            <p:nvPr/>
          </p:nvGraphicFramePr>
          <p:xfrm>
            <a:off x="5163292" y="4768644"/>
            <a:ext cx="219075" cy="241300"/>
          </p:xfrm>
          <a:graphic>
            <a:graphicData uri="http://schemas.openxmlformats.org/presentationml/2006/ole">
              <p:oleObj spid="_x0000_s67610" name="Equation" r:id="rId12" imgW="126720" imgH="139680" progId="Equation.DSMT4">
                <p:embed/>
              </p:oleObj>
            </a:graphicData>
          </a:graphic>
        </p:graphicFrame>
        <p:graphicFrame>
          <p:nvGraphicFramePr>
            <p:cNvPr id="67611" name="Object 27"/>
            <p:cNvGraphicFramePr>
              <a:graphicFrameLocks noChangeAspect="1"/>
            </p:cNvGraphicFramePr>
            <p:nvPr/>
          </p:nvGraphicFramePr>
          <p:xfrm>
            <a:off x="8511392" y="3687371"/>
            <a:ext cx="241300" cy="285750"/>
          </p:xfrm>
          <a:graphic>
            <a:graphicData uri="http://schemas.openxmlformats.org/presentationml/2006/ole">
              <p:oleObj spid="_x0000_s67611" name="Equation" r:id="rId13" imgW="139680" imgH="16488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010" name="Text Box 26"/>
          <p:cNvSpPr txBox="1">
            <a:spLocks noChangeArrowheads="1"/>
          </p:cNvSpPr>
          <p:nvPr/>
        </p:nvSpPr>
        <p:spPr bwMode="auto">
          <a:xfrm>
            <a:off x="185057" y="21900"/>
            <a:ext cx="8958943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Volume Equivalence Principle (Cont.) 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675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7598" name="Object 14"/>
          <p:cNvGraphicFramePr>
            <a:graphicFrameLocks noChangeAspect="1"/>
          </p:cNvGraphicFramePr>
          <p:nvPr/>
        </p:nvGraphicFramePr>
        <p:xfrm>
          <a:off x="2524125" y="3732213"/>
          <a:ext cx="4152900" cy="982662"/>
        </p:xfrm>
        <a:graphic>
          <a:graphicData uri="http://schemas.openxmlformats.org/presentationml/2006/ole">
            <p:oleObj spid="_x0000_s71685" name="Equation" r:id="rId4" imgW="2260440" imgH="533160" progId="Equation.DSMT4">
              <p:embed/>
            </p:oleObj>
          </a:graphicData>
        </a:graphic>
      </p:graphicFrame>
      <p:graphicFrame>
        <p:nvGraphicFramePr>
          <p:cNvPr id="71688" name="Object 14"/>
          <p:cNvGraphicFramePr>
            <a:graphicFrameLocks noChangeAspect="1"/>
          </p:cNvGraphicFramePr>
          <p:nvPr/>
        </p:nvGraphicFramePr>
        <p:xfrm>
          <a:off x="3060700" y="1808163"/>
          <a:ext cx="2484438" cy="927100"/>
        </p:xfrm>
        <a:graphic>
          <a:graphicData uri="http://schemas.openxmlformats.org/presentationml/2006/ole">
            <p:oleObj spid="_x0000_s71688" name="Equation" r:id="rId5" imgW="1295280" imgH="482400" progId="Equation.DSMT4">
              <p:embed/>
            </p:oleObj>
          </a:graphicData>
        </a:graphic>
      </p:graphicFrame>
      <p:graphicFrame>
        <p:nvGraphicFramePr>
          <p:cNvPr id="71690" name="Object 14"/>
          <p:cNvGraphicFramePr>
            <a:graphicFrameLocks noChangeAspect="1"/>
          </p:cNvGraphicFramePr>
          <p:nvPr/>
        </p:nvGraphicFramePr>
        <p:xfrm>
          <a:off x="2684463" y="5737225"/>
          <a:ext cx="3875087" cy="511175"/>
        </p:xfrm>
        <a:graphic>
          <a:graphicData uri="http://schemas.openxmlformats.org/presentationml/2006/ole">
            <p:oleObj spid="_x0000_s71690" name="Equation" r:id="rId6" imgW="1930320" imgH="253800" progId="Equation.DSMT4">
              <p:embed/>
            </p:oleObj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658712" y="1132114"/>
            <a:ext cx="36134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Set 1 (electric current source):</a:t>
            </a:r>
            <a:endParaRPr lang="en-US" sz="2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871400" y="3124200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+mj-lt"/>
              </a:rPr>
              <a:t>Hence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07371" y="5105400"/>
            <a:ext cx="2885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+mj-lt"/>
              </a:rPr>
              <a:t>Therefore, we have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010" name="Text Box 26"/>
          <p:cNvSpPr txBox="1">
            <a:spLocks noChangeArrowheads="1"/>
          </p:cNvSpPr>
          <p:nvPr/>
        </p:nvSpPr>
        <p:spPr bwMode="auto">
          <a:xfrm>
            <a:off x="185057" y="21900"/>
            <a:ext cx="8958943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Volume Equivalence Principle (Cont.) 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675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7598" name="Object 14"/>
          <p:cNvGraphicFramePr>
            <a:graphicFrameLocks noChangeAspect="1"/>
          </p:cNvGraphicFramePr>
          <p:nvPr/>
        </p:nvGraphicFramePr>
        <p:xfrm>
          <a:off x="2585130" y="3615644"/>
          <a:ext cx="4697179" cy="956356"/>
        </p:xfrm>
        <a:graphic>
          <a:graphicData uri="http://schemas.openxmlformats.org/presentationml/2006/ole">
            <p:oleObj spid="_x0000_s72706" name="Equation" r:id="rId4" imgW="2501640" imgH="507960" progId="Equation.DSMT4">
              <p:embed/>
            </p:oleObj>
          </a:graphicData>
        </a:graphic>
      </p:graphicFrame>
      <p:graphicFrame>
        <p:nvGraphicFramePr>
          <p:cNvPr id="71689" name="Object 14"/>
          <p:cNvGraphicFramePr>
            <a:graphicFrameLocks noChangeAspect="1"/>
          </p:cNvGraphicFramePr>
          <p:nvPr/>
        </p:nvGraphicFramePr>
        <p:xfrm>
          <a:off x="2987675" y="1759922"/>
          <a:ext cx="2838450" cy="925512"/>
        </p:xfrm>
        <a:graphic>
          <a:graphicData uri="http://schemas.openxmlformats.org/presentationml/2006/ole">
            <p:oleObj spid="_x0000_s72708" name="Equation" r:id="rId5" imgW="1485720" imgH="482400" progId="Equation.DSMT4">
              <p:embed/>
            </p:oleObj>
          </a:graphicData>
        </a:graphic>
      </p:graphicFrame>
      <p:graphicFrame>
        <p:nvGraphicFramePr>
          <p:cNvPr id="71691" name="Object 11"/>
          <p:cNvGraphicFramePr>
            <a:graphicFrameLocks noChangeAspect="1"/>
          </p:cNvGraphicFramePr>
          <p:nvPr/>
        </p:nvGraphicFramePr>
        <p:xfrm>
          <a:off x="2560638" y="5837238"/>
          <a:ext cx="3581400" cy="487362"/>
        </p:xfrm>
        <a:graphic>
          <a:graphicData uri="http://schemas.openxmlformats.org/presentationml/2006/ole">
            <p:oleObj spid="_x0000_s72710" name="Equation" r:id="rId6" imgW="1879560" imgH="25380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44900" y="1132114"/>
            <a:ext cx="3841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Set 2 (magnetic current source):</a:t>
            </a:r>
            <a:endParaRPr lang="en-US" sz="2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71400" y="3124200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+mj-lt"/>
              </a:rPr>
              <a:t>Hence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27113" y="5312228"/>
            <a:ext cx="2885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+mj-lt"/>
              </a:rPr>
              <a:t>Therefore, we have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010" name="Text Box 26"/>
          <p:cNvSpPr txBox="1">
            <a:spLocks noChangeArrowheads="1"/>
          </p:cNvSpPr>
          <p:nvPr/>
        </p:nvSpPr>
        <p:spPr bwMode="auto">
          <a:xfrm>
            <a:off x="185057" y="21900"/>
            <a:ext cx="8958943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Volume Equivalence Principle (Cont.) 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675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691" name="Object 11"/>
          <p:cNvGraphicFramePr>
            <a:graphicFrameLocks noChangeAspect="1"/>
          </p:cNvGraphicFramePr>
          <p:nvPr/>
        </p:nvGraphicFramePr>
        <p:xfrm>
          <a:off x="2407784" y="2527750"/>
          <a:ext cx="4141181" cy="563789"/>
        </p:xfrm>
        <a:graphic>
          <a:graphicData uri="http://schemas.openxmlformats.org/presentationml/2006/ole">
            <p:oleObj spid="_x0000_s73732" name="Equation" r:id="rId4" imgW="1879560" imgH="253800" progId="Equation.DSMT4">
              <p:embed/>
            </p:oleObj>
          </a:graphicData>
        </a:graphic>
      </p:graphicFrame>
      <p:graphicFrame>
        <p:nvGraphicFramePr>
          <p:cNvPr id="73733" name="Object 14"/>
          <p:cNvGraphicFramePr>
            <a:graphicFrameLocks noChangeAspect="1"/>
          </p:cNvGraphicFramePr>
          <p:nvPr/>
        </p:nvGraphicFramePr>
        <p:xfrm>
          <a:off x="2344738" y="1882775"/>
          <a:ext cx="4210050" cy="555625"/>
        </p:xfrm>
        <a:graphic>
          <a:graphicData uri="http://schemas.openxmlformats.org/presentationml/2006/ole">
            <p:oleObj spid="_x0000_s73733" name="Equation" r:id="rId5" imgW="1930320" imgH="253800" progId="Equation.DSMT4">
              <p:embed/>
            </p:oleObj>
          </a:graphicData>
        </a:graphic>
      </p:graphicFrame>
      <p:graphicFrame>
        <p:nvGraphicFramePr>
          <p:cNvPr id="73734" name="Object 14"/>
          <p:cNvGraphicFramePr>
            <a:graphicFrameLocks noChangeAspect="1"/>
          </p:cNvGraphicFramePr>
          <p:nvPr/>
        </p:nvGraphicFramePr>
        <p:xfrm>
          <a:off x="3028950" y="4071938"/>
          <a:ext cx="2824163" cy="528637"/>
        </p:xfrm>
        <a:graphic>
          <a:graphicData uri="http://schemas.openxmlformats.org/presentationml/2006/ole">
            <p:oleObj spid="_x0000_s73734" name="Equation" r:id="rId6" imgW="1295280" imgH="241200" progId="Equation.DSMT4">
              <p:embed/>
            </p:oleObj>
          </a:graphicData>
        </a:graphic>
      </p:graphicFrame>
      <p:graphicFrame>
        <p:nvGraphicFramePr>
          <p:cNvPr id="73735" name="Object 14"/>
          <p:cNvGraphicFramePr>
            <a:graphicFrameLocks noChangeAspect="1"/>
          </p:cNvGraphicFramePr>
          <p:nvPr/>
        </p:nvGraphicFramePr>
        <p:xfrm>
          <a:off x="2681525" y="5429275"/>
          <a:ext cx="2436812" cy="944562"/>
        </p:xfrm>
        <a:graphic>
          <a:graphicData uri="http://schemas.openxmlformats.org/presentationml/2006/ole">
            <p:oleObj spid="_x0000_s73735" name="Equation" r:id="rId7" imgW="1117440" imgH="431640" progId="Equation.DSMT4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474671" y="3722915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+mj-lt"/>
              </a:rPr>
              <a:t>Set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92749" y="1208315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+mj-lt"/>
              </a:rPr>
              <a:t>Compare: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90806" y="4933991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+mj-lt"/>
              </a:rPr>
              <a:t>Hence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73736" name="Object 14"/>
          <p:cNvGraphicFramePr>
            <a:graphicFrameLocks noChangeAspect="1"/>
          </p:cNvGraphicFramePr>
          <p:nvPr/>
        </p:nvGraphicFramePr>
        <p:xfrm>
          <a:off x="6657750" y="5669871"/>
          <a:ext cx="1081087" cy="500062"/>
        </p:xfrm>
        <a:graphic>
          <a:graphicData uri="http://schemas.openxmlformats.org/presentationml/2006/ole">
            <p:oleObj spid="_x0000_s73736" name="Equation" r:id="rId8" imgW="495000" imgH="228600" progId="Equation.DSMT4">
              <p:embed/>
            </p:oleObj>
          </a:graphicData>
        </a:graphic>
      </p:graphicFrame>
      <p:sp>
        <p:nvSpPr>
          <p:cNvPr id="13" name="Right Arrow 12"/>
          <p:cNvSpPr/>
          <p:nvPr/>
        </p:nvSpPr>
        <p:spPr bwMode="auto">
          <a:xfrm>
            <a:off x="5660571" y="5725886"/>
            <a:ext cx="489857" cy="326571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010" name="Text Box 26"/>
          <p:cNvSpPr txBox="1">
            <a:spLocks noChangeArrowheads="1"/>
          </p:cNvSpPr>
          <p:nvPr/>
        </p:nvSpPr>
        <p:spPr bwMode="auto">
          <a:xfrm>
            <a:off x="185057" y="21900"/>
            <a:ext cx="8958943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Volume Equivalence Principle (Cont.) 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675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3736" name="Object 14"/>
          <p:cNvGraphicFramePr>
            <a:graphicFrameLocks noChangeAspect="1"/>
          </p:cNvGraphicFramePr>
          <p:nvPr/>
        </p:nvGraphicFramePr>
        <p:xfrm>
          <a:off x="1889125" y="3382963"/>
          <a:ext cx="4895850" cy="492125"/>
        </p:xfrm>
        <a:graphic>
          <a:graphicData uri="http://schemas.openxmlformats.org/presentationml/2006/ole">
            <p:oleObj spid="_x0000_s74758" name="Equation" r:id="rId4" imgW="2781000" imgH="279360" progId="Equation.DSMT4">
              <p:embed/>
            </p:oleObj>
          </a:graphicData>
        </a:graphic>
      </p:graphicFrame>
      <p:cxnSp>
        <p:nvCxnSpPr>
          <p:cNvPr id="13" name="Straight Connector 12"/>
          <p:cNvCxnSpPr/>
          <p:nvPr/>
        </p:nvCxnSpPr>
        <p:spPr bwMode="auto">
          <a:xfrm flipV="1">
            <a:off x="2231572" y="3178629"/>
            <a:ext cx="1208314" cy="8599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73737" name="Object 14"/>
          <p:cNvGraphicFramePr>
            <a:graphicFrameLocks noChangeAspect="1"/>
          </p:cNvGraphicFramePr>
          <p:nvPr/>
        </p:nvGraphicFramePr>
        <p:xfrm>
          <a:off x="3111500" y="4826000"/>
          <a:ext cx="2189163" cy="762000"/>
        </p:xfrm>
        <a:graphic>
          <a:graphicData uri="http://schemas.openxmlformats.org/presentationml/2006/ole">
            <p:oleObj spid="_x0000_s74759" name="Equation" r:id="rId5" imgW="1244520" imgH="431640" progId="Equation.DSMT4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38199" y="5758542"/>
            <a:ext cx="72825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+mj-lt"/>
              </a:rPr>
              <a:t>Hence, the two electric fields are equal everywhere, but the magnetic fields are only the same </a:t>
            </a:r>
            <a:r>
              <a:rPr lang="en-US" sz="2000" u="sng" dirty="0" smtClean="0">
                <a:solidFill>
                  <a:schemeClr val="bg1"/>
                </a:solidFill>
                <a:latin typeface="+mj-lt"/>
              </a:rPr>
              <a:t>outside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the source region. 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1099456"/>
            <a:ext cx="7282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+mj-lt"/>
              </a:rPr>
              <a:t>Next, examine the difference in the two Faraday laws: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74760" name="Object 8"/>
          <p:cNvGraphicFramePr>
            <a:graphicFrameLocks noChangeAspect="1"/>
          </p:cNvGraphicFramePr>
          <p:nvPr/>
        </p:nvGraphicFramePr>
        <p:xfrm>
          <a:off x="3157538" y="1646238"/>
          <a:ext cx="2614612" cy="852487"/>
        </p:xfrm>
        <a:graphic>
          <a:graphicData uri="http://schemas.openxmlformats.org/presentationml/2006/ole">
            <p:oleObj spid="_x0000_s74760" name="Equation" r:id="rId6" imgW="1485720" imgH="482400" progId="Equation.DSMT4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649835" y="2797629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+mj-lt"/>
              </a:rPr>
              <a:t>so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0975" y="4386943"/>
            <a:ext cx="16818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+mj-lt"/>
              </a:rPr>
              <a:t>This gives us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Text Box 25"/>
          <p:cNvSpPr txBox="1">
            <a:spLocks noChangeArrowheads="1"/>
          </p:cNvSpPr>
          <p:nvPr/>
        </p:nvSpPr>
        <p:spPr bwMode="auto">
          <a:xfrm>
            <a:off x="1233502" y="867457"/>
            <a:ext cx="656974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Summary</a:t>
            </a:r>
            <a:endParaRPr lang="en-US" sz="24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675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Right Arrow 30"/>
          <p:cNvSpPr/>
          <p:nvPr/>
        </p:nvSpPr>
        <p:spPr bwMode="auto">
          <a:xfrm>
            <a:off x="4419594" y="2808485"/>
            <a:ext cx="457200" cy="293914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75782" name="Object 6"/>
          <p:cNvGraphicFramePr>
            <a:graphicFrameLocks noChangeAspect="1"/>
          </p:cNvGraphicFramePr>
          <p:nvPr/>
        </p:nvGraphicFramePr>
        <p:xfrm>
          <a:off x="1882775" y="5378450"/>
          <a:ext cx="2436813" cy="944563"/>
        </p:xfrm>
        <a:graphic>
          <a:graphicData uri="http://schemas.openxmlformats.org/presentationml/2006/ole">
            <p:oleObj spid="_x0000_s75782" name="Equation" r:id="rId4" imgW="1117440" imgH="431640" progId="Equation.DSMT4">
              <p:embed/>
            </p:oleObj>
          </a:graphicData>
        </a:graphic>
      </p:graphicFrame>
      <p:graphicFrame>
        <p:nvGraphicFramePr>
          <p:cNvPr id="75783" name="Object 7"/>
          <p:cNvGraphicFramePr>
            <a:graphicFrameLocks noChangeAspect="1"/>
          </p:cNvGraphicFramePr>
          <p:nvPr/>
        </p:nvGraphicFramePr>
        <p:xfrm>
          <a:off x="4918075" y="5762625"/>
          <a:ext cx="3173413" cy="762000"/>
        </p:xfrm>
        <a:graphic>
          <a:graphicData uri="http://schemas.openxmlformats.org/presentationml/2006/ole">
            <p:oleObj spid="_x0000_s75783" name="Equation" r:id="rId5" imgW="1803240" imgH="431640" progId="Equation.DSMT4">
              <p:embed/>
            </p:oleObj>
          </a:graphicData>
        </a:graphic>
      </p:graphicFrame>
      <p:graphicFrame>
        <p:nvGraphicFramePr>
          <p:cNvPr id="75784" name="Object 8"/>
          <p:cNvGraphicFramePr>
            <a:graphicFrameLocks noChangeAspect="1"/>
          </p:cNvGraphicFramePr>
          <p:nvPr/>
        </p:nvGraphicFramePr>
        <p:xfrm>
          <a:off x="5445125" y="5157788"/>
          <a:ext cx="1876425" cy="493712"/>
        </p:xfrm>
        <a:graphic>
          <a:graphicData uri="http://schemas.openxmlformats.org/presentationml/2006/ole">
            <p:oleObj spid="_x0000_s75784" name="Equation" r:id="rId6" imgW="1066680" imgH="279360" progId="Equation.DSMT4">
              <p:embed/>
            </p:oleObj>
          </a:graphicData>
        </a:graphic>
      </p:graphicFrame>
      <p:sp>
        <p:nvSpPr>
          <p:cNvPr id="40" name="Text Box 26"/>
          <p:cNvSpPr txBox="1">
            <a:spLocks noChangeArrowheads="1"/>
          </p:cNvSpPr>
          <p:nvPr/>
        </p:nvSpPr>
        <p:spPr bwMode="auto">
          <a:xfrm>
            <a:off x="185057" y="21900"/>
            <a:ext cx="8958943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Volume Equivalence Principle (Cont.) 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306292" y="1171763"/>
            <a:ext cx="3589400" cy="3006910"/>
            <a:chOff x="5163292" y="2003034"/>
            <a:chExt cx="3589400" cy="3006910"/>
          </a:xfrm>
        </p:grpSpPr>
        <p:sp>
          <p:nvSpPr>
            <p:cNvPr id="42" name="Freeform 5"/>
            <p:cNvSpPr>
              <a:spLocks/>
            </p:cNvSpPr>
            <p:nvPr/>
          </p:nvSpPr>
          <p:spPr bwMode="auto">
            <a:xfrm>
              <a:off x="5834523" y="2964530"/>
              <a:ext cx="1724025" cy="1825624"/>
            </a:xfrm>
            <a:custGeom>
              <a:avLst/>
              <a:gdLst>
                <a:gd name="T0" fmla="*/ 2147483647 w 1070"/>
                <a:gd name="T1" fmla="*/ 2147483647 h 666"/>
                <a:gd name="T2" fmla="*/ 2147483647 w 1070"/>
                <a:gd name="T3" fmla="*/ 2147483647 h 666"/>
                <a:gd name="T4" fmla="*/ 2147483647 w 1070"/>
                <a:gd name="T5" fmla="*/ 2147483647 h 666"/>
                <a:gd name="T6" fmla="*/ 2147483647 w 1070"/>
                <a:gd name="T7" fmla="*/ 2147483647 h 666"/>
                <a:gd name="T8" fmla="*/ 2147483647 w 1070"/>
                <a:gd name="T9" fmla="*/ 2147483647 h 666"/>
                <a:gd name="T10" fmla="*/ 2147483647 w 1070"/>
                <a:gd name="T11" fmla="*/ 2147483647 h 666"/>
                <a:gd name="T12" fmla="*/ 2147483647 w 1070"/>
                <a:gd name="T13" fmla="*/ 2147483647 h 666"/>
                <a:gd name="T14" fmla="*/ 2147483647 w 1070"/>
                <a:gd name="T15" fmla="*/ 2147483647 h 666"/>
                <a:gd name="T16" fmla="*/ 2147483647 w 1070"/>
                <a:gd name="T17" fmla="*/ 2147483647 h 666"/>
                <a:gd name="T18" fmla="*/ 2147483647 w 1070"/>
                <a:gd name="T19" fmla="*/ 2147483647 h 666"/>
                <a:gd name="T20" fmla="*/ 2147483647 w 1070"/>
                <a:gd name="T21" fmla="*/ 2147483647 h 666"/>
                <a:gd name="T22" fmla="*/ 2147483647 w 1070"/>
                <a:gd name="T23" fmla="*/ 2147483647 h 666"/>
                <a:gd name="T24" fmla="*/ 2147483647 w 1070"/>
                <a:gd name="T25" fmla="*/ 2147483647 h 666"/>
                <a:gd name="T26" fmla="*/ 2147483647 w 1070"/>
                <a:gd name="T27" fmla="*/ 2147483647 h 666"/>
                <a:gd name="T28" fmla="*/ 2147483647 w 1070"/>
                <a:gd name="T29" fmla="*/ 2147483647 h 666"/>
                <a:gd name="T30" fmla="*/ 2147483647 w 1070"/>
                <a:gd name="T31" fmla="*/ 2147483647 h 666"/>
                <a:gd name="T32" fmla="*/ 2147483647 w 1070"/>
                <a:gd name="T33" fmla="*/ 2147483647 h 666"/>
                <a:gd name="T34" fmla="*/ 2147483647 w 1070"/>
                <a:gd name="T35" fmla="*/ 2147483647 h 666"/>
                <a:gd name="T36" fmla="*/ 2147483647 w 1070"/>
                <a:gd name="T37" fmla="*/ 2147483647 h 666"/>
                <a:gd name="T38" fmla="*/ 2147483647 w 1070"/>
                <a:gd name="T39" fmla="*/ 2147483647 h 666"/>
                <a:gd name="T40" fmla="*/ 2147483647 w 1070"/>
                <a:gd name="T41" fmla="*/ 2147483647 h 666"/>
                <a:gd name="T42" fmla="*/ 2147483647 w 1070"/>
                <a:gd name="T43" fmla="*/ 2147483647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chemeClr val="accent1"/>
            </a:solidFill>
            <a:ln w="254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" name="Line 6"/>
            <p:cNvSpPr>
              <a:spLocks noChangeShapeType="1"/>
            </p:cNvSpPr>
            <p:nvPr/>
          </p:nvSpPr>
          <p:spPr bwMode="auto">
            <a:xfrm>
              <a:off x="6413960" y="3818602"/>
              <a:ext cx="2007631" cy="227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" name="Line 7"/>
            <p:cNvSpPr>
              <a:spLocks noChangeShapeType="1"/>
            </p:cNvSpPr>
            <p:nvPr/>
          </p:nvSpPr>
          <p:spPr bwMode="auto">
            <a:xfrm flipH="1" flipV="1">
              <a:off x="6413960" y="2367630"/>
              <a:ext cx="0" cy="14605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" name="Line 10"/>
            <p:cNvSpPr>
              <a:spLocks noChangeShapeType="1"/>
            </p:cNvSpPr>
            <p:nvPr/>
          </p:nvSpPr>
          <p:spPr bwMode="auto">
            <a:xfrm flipH="1">
              <a:off x="5467810" y="3813842"/>
              <a:ext cx="946150" cy="97631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" name="Line 15"/>
            <p:cNvSpPr>
              <a:spLocks noChangeShapeType="1"/>
            </p:cNvSpPr>
            <p:nvPr/>
          </p:nvSpPr>
          <p:spPr bwMode="auto">
            <a:xfrm rot="1879721" flipH="1" flipV="1">
              <a:off x="6825349" y="3590004"/>
              <a:ext cx="109538" cy="41275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8" name="Object 23"/>
            <p:cNvGraphicFramePr>
              <a:graphicFrameLocks noChangeAspect="1"/>
            </p:cNvGraphicFramePr>
            <p:nvPr/>
          </p:nvGraphicFramePr>
          <p:xfrm>
            <a:off x="6832600" y="3983038"/>
            <a:ext cx="468313" cy="446087"/>
          </p:xfrm>
          <a:graphic>
            <a:graphicData uri="http://schemas.openxmlformats.org/presentationml/2006/ole">
              <p:oleObj spid="_x0000_s75785" name="Equation" r:id="rId7" imgW="241200" imgH="228600" progId="Equation.DSMT4">
                <p:embed/>
              </p:oleObj>
            </a:graphicData>
          </a:graphic>
        </p:graphicFrame>
        <p:sp>
          <p:nvSpPr>
            <p:cNvPr id="49" name="Line 15"/>
            <p:cNvSpPr>
              <a:spLocks noChangeShapeType="1"/>
            </p:cNvSpPr>
            <p:nvPr/>
          </p:nvSpPr>
          <p:spPr bwMode="auto">
            <a:xfrm rot="1879721" flipH="1" flipV="1">
              <a:off x="6781801" y="3742404"/>
              <a:ext cx="109538" cy="41275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51" name="Object 25"/>
            <p:cNvGraphicFramePr>
              <a:graphicFrameLocks noChangeAspect="1"/>
            </p:cNvGraphicFramePr>
            <p:nvPr/>
          </p:nvGraphicFramePr>
          <p:xfrm>
            <a:off x="6304643" y="2003034"/>
            <a:ext cx="219075" cy="219075"/>
          </p:xfrm>
          <a:graphic>
            <a:graphicData uri="http://schemas.openxmlformats.org/presentationml/2006/ole">
              <p:oleObj spid="_x0000_s75787" name="Equation" r:id="rId8" imgW="126720" imgH="126720" progId="Equation.DSMT4">
                <p:embed/>
              </p:oleObj>
            </a:graphicData>
          </a:graphic>
        </p:graphicFrame>
        <p:graphicFrame>
          <p:nvGraphicFramePr>
            <p:cNvPr id="52" name="Object 26"/>
            <p:cNvGraphicFramePr>
              <a:graphicFrameLocks noChangeAspect="1"/>
            </p:cNvGraphicFramePr>
            <p:nvPr/>
          </p:nvGraphicFramePr>
          <p:xfrm>
            <a:off x="5163292" y="4768644"/>
            <a:ext cx="219075" cy="241300"/>
          </p:xfrm>
          <a:graphic>
            <a:graphicData uri="http://schemas.openxmlformats.org/presentationml/2006/ole">
              <p:oleObj spid="_x0000_s75788" name="Equation" r:id="rId9" imgW="126720" imgH="139680" progId="Equation.DSMT4">
                <p:embed/>
              </p:oleObj>
            </a:graphicData>
          </a:graphic>
        </p:graphicFrame>
        <p:graphicFrame>
          <p:nvGraphicFramePr>
            <p:cNvPr id="53" name="Object 27"/>
            <p:cNvGraphicFramePr>
              <a:graphicFrameLocks noChangeAspect="1"/>
            </p:cNvGraphicFramePr>
            <p:nvPr/>
          </p:nvGraphicFramePr>
          <p:xfrm>
            <a:off x="8511392" y="3687371"/>
            <a:ext cx="241300" cy="285750"/>
          </p:xfrm>
          <a:graphic>
            <a:graphicData uri="http://schemas.openxmlformats.org/presentationml/2006/ole">
              <p:oleObj spid="_x0000_s75789" name="Equation" r:id="rId10" imgW="139680" imgH="164880" progId="Equation.DSMT4">
                <p:embed/>
              </p:oleObj>
            </a:graphicData>
          </a:graphic>
        </p:graphicFrame>
      </p:grpSp>
      <p:grpSp>
        <p:nvGrpSpPr>
          <p:cNvPr id="54" name="Group 53"/>
          <p:cNvGrpSpPr/>
          <p:nvPr/>
        </p:nvGrpSpPr>
        <p:grpSpPr>
          <a:xfrm>
            <a:off x="4880264" y="1232477"/>
            <a:ext cx="3613150" cy="3078677"/>
            <a:chOff x="723900" y="2004373"/>
            <a:chExt cx="3613150" cy="3078677"/>
          </a:xfrm>
        </p:grpSpPr>
        <p:sp>
          <p:nvSpPr>
            <p:cNvPr id="55" name="Freeform 5"/>
            <p:cNvSpPr>
              <a:spLocks/>
            </p:cNvSpPr>
            <p:nvPr/>
          </p:nvSpPr>
          <p:spPr bwMode="auto">
            <a:xfrm>
              <a:off x="1371364" y="2964535"/>
              <a:ext cx="1724025" cy="1825624"/>
            </a:xfrm>
            <a:custGeom>
              <a:avLst/>
              <a:gdLst>
                <a:gd name="T0" fmla="*/ 2147483647 w 1070"/>
                <a:gd name="T1" fmla="*/ 2147483647 h 666"/>
                <a:gd name="T2" fmla="*/ 2147483647 w 1070"/>
                <a:gd name="T3" fmla="*/ 2147483647 h 666"/>
                <a:gd name="T4" fmla="*/ 2147483647 w 1070"/>
                <a:gd name="T5" fmla="*/ 2147483647 h 666"/>
                <a:gd name="T6" fmla="*/ 2147483647 w 1070"/>
                <a:gd name="T7" fmla="*/ 2147483647 h 666"/>
                <a:gd name="T8" fmla="*/ 2147483647 w 1070"/>
                <a:gd name="T9" fmla="*/ 2147483647 h 666"/>
                <a:gd name="T10" fmla="*/ 2147483647 w 1070"/>
                <a:gd name="T11" fmla="*/ 2147483647 h 666"/>
                <a:gd name="T12" fmla="*/ 2147483647 w 1070"/>
                <a:gd name="T13" fmla="*/ 2147483647 h 666"/>
                <a:gd name="T14" fmla="*/ 2147483647 w 1070"/>
                <a:gd name="T15" fmla="*/ 2147483647 h 666"/>
                <a:gd name="T16" fmla="*/ 2147483647 w 1070"/>
                <a:gd name="T17" fmla="*/ 2147483647 h 666"/>
                <a:gd name="T18" fmla="*/ 2147483647 w 1070"/>
                <a:gd name="T19" fmla="*/ 2147483647 h 666"/>
                <a:gd name="T20" fmla="*/ 2147483647 w 1070"/>
                <a:gd name="T21" fmla="*/ 2147483647 h 666"/>
                <a:gd name="T22" fmla="*/ 2147483647 w 1070"/>
                <a:gd name="T23" fmla="*/ 2147483647 h 666"/>
                <a:gd name="T24" fmla="*/ 2147483647 w 1070"/>
                <a:gd name="T25" fmla="*/ 2147483647 h 666"/>
                <a:gd name="T26" fmla="*/ 2147483647 w 1070"/>
                <a:gd name="T27" fmla="*/ 2147483647 h 666"/>
                <a:gd name="T28" fmla="*/ 2147483647 w 1070"/>
                <a:gd name="T29" fmla="*/ 2147483647 h 666"/>
                <a:gd name="T30" fmla="*/ 2147483647 w 1070"/>
                <a:gd name="T31" fmla="*/ 2147483647 h 666"/>
                <a:gd name="T32" fmla="*/ 2147483647 w 1070"/>
                <a:gd name="T33" fmla="*/ 2147483647 h 666"/>
                <a:gd name="T34" fmla="*/ 2147483647 w 1070"/>
                <a:gd name="T35" fmla="*/ 2147483647 h 666"/>
                <a:gd name="T36" fmla="*/ 2147483647 w 1070"/>
                <a:gd name="T37" fmla="*/ 2147483647 h 666"/>
                <a:gd name="T38" fmla="*/ 2147483647 w 1070"/>
                <a:gd name="T39" fmla="*/ 2147483647 h 666"/>
                <a:gd name="T40" fmla="*/ 2147483647 w 1070"/>
                <a:gd name="T41" fmla="*/ 2147483647 h 666"/>
                <a:gd name="T42" fmla="*/ 2147483647 w 1070"/>
                <a:gd name="T43" fmla="*/ 2147483647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chemeClr val="accent1"/>
            </a:solidFill>
            <a:ln w="254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" name="Line 6"/>
            <p:cNvSpPr>
              <a:spLocks noChangeShapeType="1"/>
            </p:cNvSpPr>
            <p:nvPr/>
          </p:nvSpPr>
          <p:spPr bwMode="auto">
            <a:xfrm>
              <a:off x="1950801" y="3818607"/>
              <a:ext cx="2007631" cy="227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" name="Line 7"/>
            <p:cNvSpPr>
              <a:spLocks noChangeShapeType="1"/>
            </p:cNvSpPr>
            <p:nvPr/>
          </p:nvSpPr>
          <p:spPr bwMode="auto">
            <a:xfrm flipH="1" flipV="1">
              <a:off x="1950801" y="2367635"/>
              <a:ext cx="0" cy="14605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" name="Line 10"/>
            <p:cNvSpPr>
              <a:spLocks noChangeShapeType="1"/>
            </p:cNvSpPr>
            <p:nvPr/>
          </p:nvSpPr>
          <p:spPr bwMode="auto">
            <a:xfrm flipH="1">
              <a:off x="1004651" y="3813847"/>
              <a:ext cx="946150" cy="97631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" name="Line 15"/>
            <p:cNvSpPr>
              <a:spLocks noChangeShapeType="1"/>
            </p:cNvSpPr>
            <p:nvPr/>
          </p:nvSpPr>
          <p:spPr bwMode="auto">
            <a:xfrm rot="1879721" flipH="1" flipV="1">
              <a:off x="2362190" y="3590009"/>
              <a:ext cx="109538" cy="41275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70" name="Object 23"/>
            <p:cNvGraphicFramePr>
              <a:graphicFrameLocks noChangeAspect="1"/>
            </p:cNvGraphicFramePr>
            <p:nvPr/>
          </p:nvGraphicFramePr>
          <p:xfrm>
            <a:off x="2428875" y="3983038"/>
            <a:ext cx="344488" cy="446087"/>
          </p:xfrm>
          <a:graphic>
            <a:graphicData uri="http://schemas.openxmlformats.org/presentationml/2006/ole">
              <p:oleObj spid="_x0000_s75790" name="Equation" r:id="rId11" imgW="177480" imgH="228600" progId="Equation.DSMT4">
                <p:embed/>
              </p:oleObj>
            </a:graphicData>
          </a:graphic>
        </p:graphicFrame>
        <p:graphicFrame>
          <p:nvGraphicFramePr>
            <p:cNvPr id="72" name="Object 7"/>
            <p:cNvGraphicFramePr>
              <a:graphicFrameLocks noChangeAspect="1"/>
            </p:cNvGraphicFramePr>
            <p:nvPr/>
          </p:nvGraphicFramePr>
          <p:xfrm>
            <a:off x="1841419" y="2004373"/>
            <a:ext cx="219075" cy="219075"/>
          </p:xfrm>
          <a:graphic>
            <a:graphicData uri="http://schemas.openxmlformats.org/presentationml/2006/ole">
              <p:oleObj spid="_x0000_s75792" name="Equation" r:id="rId12" imgW="126720" imgH="126720" progId="Equation.DSMT4">
                <p:embed/>
              </p:oleObj>
            </a:graphicData>
          </a:graphic>
        </p:graphicFrame>
        <p:graphicFrame>
          <p:nvGraphicFramePr>
            <p:cNvPr id="73" name="Object 23"/>
            <p:cNvGraphicFramePr>
              <a:graphicFrameLocks noChangeAspect="1"/>
            </p:cNvGraphicFramePr>
            <p:nvPr/>
          </p:nvGraphicFramePr>
          <p:xfrm>
            <a:off x="723900" y="4841750"/>
            <a:ext cx="219075" cy="241300"/>
          </p:xfrm>
          <a:graphic>
            <a:graphicData uri="http://schemas.openxmlformats.org/presentationml/2006/ole">
              <p:oleObj spid="_x0000_s75793" name="Equation" r:id="rId13" imgW="126720" imgH="139680" progId="Equation.DSMT4">
                <p:embed/>
              </p:oleObj>
            </a:graphicData>
          </a:graphic>
        </p:graphicFrame>
        <p:graphicFrame>
          <p:nvGraphicFramePr>
            <p:cNvPr id="74" name="Object 24"/>
            <p:cNvGraphicFramePr>
              <a:graphicFrameLocks noChangeAspect="1"/>
            </p:cNvGraphicFramePr>
            <p:nvPr/>
          </p:nvGraphicFramePr>
          <p:xfrm>
            <a:off x="4095750" y="3689350"/>
            <a:ext cx="241300" cy="285750"/>
          </p:xfrm>
          <a:graphic>
            <a:graphicData uri="http://schemas.openxmlformats.org/presentationml/2006/ole">
              <p:oleObj spid="_x0000_s75794" name="Equation" r:id="rId14" imgW="139680" imgH="16488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Text Box 25"/>
          <p:cNvSpPr txBox="1">
            <a:spLocks noChangeArrowheads="1"/>
          </p:cNvSpPr>
          <p:nvPr/>
        </p:nvSpPr>
        <p:spPr bwMode="auto">
          <a:xfrm>
            <a:off x="555172" y="965428"/>
            <a:ext cx="806631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Apply duality on the two curl equations to get two new equations: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675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7831" name="Object 11"/>
          <p:cNvGraphicFramePr>
            <a:graphicFrameLocks noChangeAspect="1"/>
          </p:cNvGraphicFramePr>
          <p:nvPr/>
        </p:nvGraphicFramePr>
        <p:xfrm>
          <a:off x="2630941" y="2266270"/>
          <a:ext cx="3887787" cy="563562"/>
        </p:xfrm>
        <a:graphic>
          <a:graphicData uri="http://schemas.openxmlformats.org/presentationml/2006/ole">
            <p:oleObj spid="_x0000_s77831" name="Equation" r:id="rId4" imgW="1765080" imgH="253800" progId="Equation.DSMT4">
              <p:embed/>
            </p:oleObj>
          </a:graphicData>
        </a:graphic>
      </p:graphicFrame>
      <p:graphicFrame>
        <p:nvGraphicFramePr>
          <p:cNvPr id="77832" name="Object 14"/>
          <p:cNvGraphicFramePr>
            <a:graphicFrameLocks noChangeAspect="1"/>
          </p:cNvGraphicFramePr>
          <p:nvPr/>
        </p:nvGraphicFramePr>
        <p:xfrm>
          <a:off x="2389188" y="1600200"/>
          <a:ext cx="4430712" cy="555625"/>
        </p:xfrm>
        <a:graphic>
          <a:graphicData uri="http://schemas.openxmlformats.org/presentationml/2006/ole">
            <p:oleObj spid="_x0000_s77832" name="Equation" r:id="rId5" imgW="2031840" imgH="253800" progId="Equation.DSMT4">
              <p:embed/>
            </p:oleObj>
          </a:graphicData>
        </a:graphic>
      </p:graphicFrame>
      <p:sp>
        <p:nvSpPr>
          <p:cNvPr id="77" name="Text Box 26"/>
          <p:cNvSpPr txBox="1">
            <a:spLocks noChangeArrowheads="1"/>
          </p:cNvSpPr>
          <p:nvPr/>
        </p:nvSpPr>
        <p:spPr bwMode="auto">
          <a:xfrm>
            <a:off x="185057" y="21900"/>
            <a:ext cx="8958943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Volume Equivalence Principle (Cont.) 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626918" y="3249943"/>
            <a:ext cx="3589400" cy="3006910"/>
            <a:chOff x="5163292" y="2003034"/>
            <a:chExt cx="3589400" cy="3006910"/>
          </a:xfrm>
        </p:grpSpPr>
        <p:sp>
          <p:nvSpPr>
            <p:cNvPr id="58" name="Freeform 5"/>
            <p:cNvSpPr>
              <a:spLocks/>
            </p:cNvSpPr>
            <p:nvPr/>
          </p:nvSpPr>
          <p:spPr bwMode="auto">
            <a:xfrm>
              <a:off x="5834523" y="2964530"/>
              <a:ext cx="1724025" cy="1825624"/>
            </a:xfrm>
            <a:custGeom>
              <a:avLst/>
              <a:gdLst>
                <a:gd name="T0" fmla="*/ 2147483647 w 1070"/>
                <a:gd name="T1" fmla="*/ 2147483647 h 666"/>
                <a:gd name="T2" fmla="*/ 2147483647 w 1070"/>
                <a:gd name="T3" fmla="*/ 2147483647 h 666"/>
                <a:gd name="T4" fmla="*/ 2147483647 w 1070"/>
                <a:gd name="T5" fmla="*/ 2147483647 h 666"/>
                <a:gd name="T6" fmla="*/ 2147483647 w 1070"/>
                <a:gd name="T7" fmla="*/ 2147483647 h 666"/>
                <a:gd name="T8" fmla="*/ 2147483647 w 1070"/>
                <a:gd name="T9" fmla="*/ 2147483647 h 666"/>
                <a:gd name="T10" fmla="*/ 2147483647 w 1070"/>
                <a:gd name="T11" fmla="*/ 2147483647 h 666"/>
                <a:gd name="T12" fmla="*/ 2147483647 w 1070"/>
                <a:gd name="T13" fmla="*/ 2147483647 h 666"/>
                <a:gd name="T14" fmla="*/ 2147483647 w 1070"/>
                <a:gd name="T15" fmla="*/ 2147483647 h 666"/>
                <a:gd name="T16" fmla="*/ 2147483647 w 1070"/>
                <a:gd name="T17" fmla="*/ 2147483647 h 666"/>
                <a:gd name="T18" fmla="*/ 2147483647 w 1070"/>
                <a:gd name="T19" fmla="*/ 2147483647 h 666"/>
                <a:gd name="T20" fmla="*/ 2147483647 w 1070"/>
                <a:gd name="T21" fmla="*/ 2147483647 h 666"/>
                <a:gd name="T22" fmla="*/ 2147483647 w 1070"/>
                <a:gd name="T23" fmla="*/ 2147483647 h 666"/>
                <a:gd name="T24" fmla="*/ 2147483647 w 1070"/>
                <a:gd name="T25" fmla="*/ 2147483647 h 666"/>
                <a:gd name="T26" fmla="*/ 2147483647 w 1070"/>
                <a:gd name="T27" fmla="*/ 2147483647 h 666"/>
                <a:gd name="T28" fmla="*/ 2147483647 w 1070"/>
                <a:gd name="T29" fmla="*/ 2147483647 h 666"/>
                <a:gd name="T30" fmla="*/ 2147483647 w 1070"/>
                <a:gd name="T31" fmla="*/ 2147483647 h 666"/>
                <a:gd name="T32" fmla="*/ 2147483647 w 1070"/>
                <a:gd name="T33" fmla="*/ 2147483647 h 666"/>
                <a:gd name="T34" fmla="*/ 2147483647 w 1070"/>
                <a:gd name="T35" fmla="*/ 2147483647 h 666"/>
                <a:gd name="T36" fmla="*/ 2147483647 w 1070"/>
                <a:gd name="T37" fmla="*/ 2147483647 h 666"/>
                <a:gd name="T38" fmla="*/ 2147483647 w 1070"/>
                <a:gd name="T39" fmla="*/ 2147483647 h 666"/>
                <a:gd name="T40" fmla="*/ 2147483647 w 1070"/>
                <a:gd name="T41" fmla="*/ 2147483647 h 666"/>
                <a:gd name="T42" fmla="*/ 2147483647 w 1070"/>
                <a:gd name="T43" fmla="*/ 2147483647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chemeClr val="accent1"/>
            </a:solidFill>
            <a:ln w="254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" name="Line 6"/>
            <p:cNvSpPr>
              <a:spLocks noChangeShapeType="1"/>
            </p:cNvSpPr>
            <p:nvPr/>
          </p:nvSpPr>
          <p:spPr bwMode="auto">
            <a:xfrm>
              <a:off x="6413960" y="3818602"/>
              <a:ext cx="2007631" cy="227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" name="Line 7"/>
            <p:cNvSpPr>
              <a:spLocks noChangeShapeType="1"/>
            </p:cNvSpPr>
            <p:nvPr/>
          </p:nvSpPr>
          <p:spPr bwMode="auto">
            <a:xfrm flipH="1" flipV="1">
              <a:off x="6413960" y="2367630"/>
              <a:ext cx="0" cy="14605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" name="Line 10"/>
            <p:cNvSpPr>
              <a:spLocks noChangeShapeType="1"/>
            </p:cNvSpPr>
            <p:nvPr/>
          </p:nvSpPr>
          <p:spPr bwMode="auto">
            <a:xfrm flipH="1">
              <a:off x="5467810" y="3813842"/>
              <a:ext cx="946150" cy="97631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" name="Line 15"/>
            <p:cNvSpPr>
              <a:spLocks noChangeShapeType="1"/>
            </p:cNvSpPr>
            <p:nvPr/>
          </p:nvSpPr>
          <p:spPr bwMode="auto">
            <a:xfrm rot="1879721" flipH="1" flipV="1">
              <a:off x="6825349" y="3590004"/>
              <a:ext cx="109538" cy="41275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3" name="Object 23"/>
            <p:cNvGraphicFramePr>
              <a:graphicFrameLocks noChangeAspect="1"/>
            </p:cNvGraphicFramePr>
            <p:nvPr/>
          </p:nvGraphicFramePr>
          <p:xfrm>
            <a:off x="6832600" y="3983038"/>
            <a:ext cx="468313" cy="446087"/>
          </p:xfrm>
          <a:graphic>
            <a:graphicData uri="http://schemas.openxmlformats.org/presentationml/2006/ole">
              <p:oleObj spid="_x0000_s77842" name="Equation" r:id="rId6" imgW="241200" imgH="228600" progId="Equation.DSMT4">
                <p:embed/>
              </p:oleObj>
            </a:graphicData>
          </a:graphic>
        </p:graphicFrame>
        <p:sp>
          <p:nvSpPr>
            <p:cNvPr id="64" name="Line 15"/>
            <p:cNvSpPr>
              <a:spLocks noChangeShapeType="1"/>
            </p:cNvSpPr>
            <p:nvPr/>
          </p:nvSpPr>
          <p:spPr bwMode="auto">
            <a:xfrm rot="1879721" flipH="1" flipV="1">
              <a:off x="6781801" y="3742404"/>
              <a:ext cx="109538" cy="41275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5" name="Object 23"/>
            <p:cNvGraphicFramePr>
              <a:graphicFrameLocks noChangeAspect="1"/>
            </p:cNvGraphicFramePr>
            <p:nvPr/>
          </p:nvGraphicFramePr>
          <p:xfrm>
            <a:off x="7451024" y="2372591"/>
            <a:ext cx="1012825" cy="446088"/>
          </p:xfrm>
          <a:graphic>
            <a:graphicData uri="http://schemas.openxmlformats.org/presentationml/2006/ole">
              <p:oleObj spid="_x0000_s77843" name="Equation" r:id="rId7" imgW="520560" imgH="228600" progId="Equation.DSMT4">
                <p:embed/>
              </p:oleObj>
            </a:graphicData>
          </a:graphic>
        </p:graphicFrame>
        <p:graphicFrame>
          <p:nvGraphicFramePr>
            <p:cNvPr id="66" name="Object 25"/>
            <p:cNvGraphicFramePr>
              <a:graphicFrameLocks noChangeAspect="1"/>
            </p:cNvGraphicFramePr>
            <p:nvPr/>
          </p:nvGraphicFramePr>
          <p:xfrm>
            <a:off x="6304643" y="2003034"/>
            <a:ext cx="219075" cy="219075"/>
          </p:xfrm>
          <a:graphic>
            <a:graphicData uri="http://schemas.openxmlformats.org/presentationml/2006/ole">
              <p:oleObj spid="_x0000_s77844" name="Equation" r:id="rId8" imgW="126720" imgH="126720" progId="Equation.DSMT4">
                <p:embed/>
              </p:oleObj>
            </a:graphicData>
          </a:graphic>
        </p:graphicFrame>
        <p:graphicFrame>
          <p:nvGraphicFramePr>
            <p:cNvPr id="78" name="Object 26"/>
            <p:cNvGraphicFramePr>
              <a:graphicFrameLocks noChangeAspect="1"/>
            </p:cNvGraphicFramePr>
            <p:nvPr/>
          </p:nvGraphicFramePr>
          <p:xfrm>
            <a:off x="5163292" y="4768644"/>
            <a:ext cx="219075" cy="241300"/>
          </p:xfrm>
          <a:graphic>
            <a:graphicData uri="http://schemas.openxmlformats.org/presentationml/2006/ole">
              <p:oleObj spid="_x0000_s77845" name="Equation" r:id="rId9" imgW="126720" imgH="139680" progId="Equation.DSMT4">
                <p:embed/>
              </p:oleObj>
            </a:graphicData>
          </a:graphic>
        </p:graphicFrame>
        <p:graphicFrame>
          <p:nvGraphicFramePr>
            <p:cNvPr id="79" name="Object 27"/>
            <p:cNvGraphicFramePr>
              <a:graphicFrameLocks noChangeAspect="1"/>
            </p:cNvGraphicFramePr>
            <p:nvPr/>
          </p:nvGraphicFramePr>
          <p:xfrm>
            <a:off x="8511392" y="3687371"/>
            <a:ext cx="241300" cy="285750"/>
          </p:xfrm>
          <a:graphic>
            <a:graphicData uri="http://schemas.openxmlformats.org/presentationml/2006/ole">
              <p:oleObj spid="_x0000_s77846" name="Equation" r:id="rId10" imgW="139680" imgH="164880" progId="Equation.DSMT4">
                <p:embed/>
              </p:oleObj>
            </a:graphicData>
          </a:graphic>
        </p:graphicFrame>
      </p:grpSp>
      <p:grpSp>
        <p:nvGrpSpPr>
          <p:cNvPr id="80" name="Group 79"/>
          <p:cNvGrpSpPr/>
          <p:nvPr/>
        </p:nvGrpSpPr>
        <p:grpSpPr>
          <a:xfrm>
            <a:off x="4975266" y="3298784"/>
            <a:ext cx="3613150" cy="3078677"/>
            <a:chOff x="723900" y="2004373"/>
            <a:chExt cx="3613150" cy="3078677"/>
          </a:xfrm>
        </p:grpSpPr>
        <p:sp>
          <p:nvSpPr>
            <p:cNvPr id="81" name="Freeform 5"/>
            <p:cNvSpPr>
              <a:spLocks/>
            </p:cNvSpPr>
            <p:nvPr/>
          </p:nvSpPr>
          <p:spPr bwMode="auto">
            <a:xfrm>
              <a:off x="1371364" y="2964535"/>
              <a:ext cx="1724025" cy="1825624"/>
            </a:xfrm>
            <a:custGeom>
              <a:avLst/>
              <a:gdLst>
                <a:gd name="T0" fmla="*/ 2147483647 w 1070"/>
                <a:gd name="T1" fmla="*/ 2147483647 h 666"/>
                <a:gd name="T2" fmla="*/ 2147483647 w 1070"/>
                <a:gd name="T3" fmla="*/ 2147483647 h 666"/>
                <a:gd name="T4" fmla="*/ 2147483647 w 1070"/>
                <a:gd name="T5" fmla="*/ 2147483647 h 666"/>
                <a:gd name="T6" fmla="*/ 2147483647 w 1070"/>
                <a:gd name="T7" fmla="*/ 2147483647 h 666"/>
                <a:gd name="T8" fmla="*/ 2147483647 w 1070"/>
                <a:gd name="T9" fmla="*/ 2147483647 h 666"/>
                <a:gd name="T10" fmla="*/ 2147483647 w 1070"/>
                <a:gd name="T11" fmla="*/ 2147483647 h 666"/>
                <a:gd name="T12" fmla="*/ 2147483647 w 1070"/>
                <a:gd name="T13" fmla="*/ 2147483647 h 666"/>
                <a:gd name="T14" fmla="*/ 2147483647 w 1070"/>
                <a:gd name="T15" fmla="*/ 2147483647 h 666"/>
                <a:gd name="T16" fmla="*/ 2147483647 w 1070"/>
                <a:gd name="T17" fmla="*/ 2147483647 h 666"/>
                <a:gd name="T18" fmla="*/ 2147483647 w 1070"/>
                <a:gd name="T19" fmla="*/ 2147483647 h 666"/>
                <a:gd name="T20" fmla="*/ 2147483647 w 1070"/>
                <a:gd name="T21" fmla="*/ 2147483647 h 666"/>
                <a:gd name="T22" fmla="*/ 2147483647 w 1070"/>
                <a:gd name="T23" fmla="*/ 2147483647 h 666"/>
                <a:gd name="T24" fmla="*/ 2147483647 w 1070"/>
                <a:gd name="T25" fmla="*/ 2147483647 h 666"/>
                <a:gd name="T26" fmla="*/ 2147483647 w 1070"/>
                <a:gd name="T27" fmla="*/ 2147483647 h 666"/>
                <a:gd name="T28" fmla="*/ 2147483647 w 1070"/>
                <a:gd name="T29" fmla="*/ 2147483647 h 666"/>
                <a:gd name="T30" fmla="*/ 2147483647 w 1070"/>
                <a:gd name="T31" fmla="*/ 2147483647 h 666"/>
                <a:gd name="T32" fmla="*/ 2147483647 w 1070"/>
                <a:gd name="T33" fmla="*/ 2147483647 h 666"/>
                <a:gd name="T34" fmla="*/ 2147483647 w 1070"/>
                <a:gd name="T35" fmla="*/ 2147483647 h 666"/>
                <a:gd name="T36" fmla="*/ 2147483647 w 1070"/>
                <a:gd name="T37" fmla="*/ 2147483647 h 666"/>
                <a:gd name="T38" fmla="*/ 2147483647 w 1070"/>
                <a:gd name="T39" fmla="*/ 2147483647 h 666"/>
                <a:gd name="T40" fmla="*/ 2147483647 w 1070"/>
                <a:gd name="T41" fmla="*/ 2147483647 h 666"/>
                <a:gd name="T42" fmla="*/ 2147483647 w 1070"/>
                <a:gd name="T43" fmla="*/ 2147483647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chemeClr val="accent1"/>
            </a:solidFill>
            <a:ln w="254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" name="Line 6"/>
            <p:cNvSpPr>
              <a:spLocks noChangeShapeType="1"/>
            </p:cNvSpPr>
            <p:nvPr/>
          </p:nvSpPr>
          <p:spPr bwMode="auto">
            <a:xfrm>
              <a:off x="1950801" y="3818607"/>
              <a:ext cx="2007631" cy="227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3" name="Line 7"/>
            <p:cNvSpPr>
              <a:spLocks noChangeShapeType="1"/>
            </p:cNvSpPr>
            <p:nvPr/>
          </p:nvSpPr>
          <p:spPr bwMode="auto">
            <a:xfrm flipH="1" flipV="1">
              <a:off x="1950801" y="2367635"/>
              <a:ext cx="0" cy="14605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4" name="Line 10"/>
            <p:cNvSpPr>
              <a:spLocks noChangeShapeType="1"/>
            </p:cNvSpPr>
            <p:nvPr/>
          </p:nvSpPr>
          <p:spPr bwMode="auto">
            <a:xfrm flipH="1">
              <a:off x="1004651" y="3813847"/>
              <a:ext cx="946150" cy="97631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" name="Line 15"/>
            <p:cNvSpPr>
              <a:spLocks noChangeShapeType="1"/>
            </p:cNvSpPr>
            <p:nvPr/>
          </p:nvSpPr>
          <p:spPr bwMode="auto">
            <a:xfrm rot="1879721" flipH="1" flipV="1">
              <a:off x="2362190" y="3590009"/>
              <a:ext cx="109538" cy="41275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86" name="Object 23"/>
            <p:cNvGraphicFramePr>
              <a:graphicFrameLocks noChangeAspect="1"/>
            </p:cNvGraphicFramePr>
            <p:nvPr/>
          </p:nvGraphicFramePr>
          <p:xfrm>
            <a:off x="2428875" y="3983038"/>
            <a:ext cx="344488" cy="446087"/>
          </p:xfrm>
          <a:graphic>
            <a:graphicData uri="http://schemas.openxmlformats.org/presentationml/2006/ole">
              <p:oleObj spid="_x0000_s77847" name="Equation" r:id="rId11" imgW="177480" imgH="228600" progId="Equation.DSMT4">
                <p:embed/>
              </p:oleObj>
            </a:graphicData>
          </a:graphic>
        </p:graphicFrame>
        <p:graphicFrame>
          <p:nvGraphicFramePr>
            <p:cNvPr id="87" name="Object 23"/>
            <p:cNvGraphicFramePr>
              <a:graphicFrameLocks noChangeAspect="1"/>
            </p:cNvGraphicFramePr>
            <p:nvPr/>
          </p:nvGraphicFramePr>
          <p:xfrm>
            <a:off x="2777651" y="2414753"/>
            <a:ext cx="1085850" cy="446087"/>
          </p:xfrm>
          <a:graphic>
            <a:graphicData uri="http://schemas.openxmlformats.org/presentationml/2006/ole">
              <p:oleObj spid="_x0000_s77848" name="Equation" r:id="rId12" imgW="558720" imgH="228600" progId="Equation.DSMT4">
                <p:embed/>
              </p:oleObj>
            </a:graphicData>
          </a:graphic>
        </p:graphicFrame>
        <p:graphicFrame>
          <p:nvGraphicFramePr>
            <p:cNvPr id="88" name="Object 7"/>
            <p:cNvGraphicFramePr>
              <a:graphicFrameLocks noChangeAspect="1"/>
            </p:cNvGraphicFramePr>
            <p:nvPr/>
          </p:nvGraphicFramePr>
          <p:xfrm>
            <a:off x="1841419" y="2004373"/>
            <a:ext cx="219075" cy="219075"/>
          </p:xfrm>
          <a:graphic>
            <a:graphicData uri="http://schemas.openxmlformats.org/presentationml/2006/ole">
              <p:oleObj spid="_x0000_s77849" name="Equation" r:id="rId13" imgW="126720" imgH="126720" progId="Equation.DSMT4">
                <p:embed/>
              </p:oleObj>
            </a:graphicData>
          </a:graphic>
        </p:graphicFrame>
        <p:graphicFrame>
          <p:nvGraphicFramePr>
            <p:cNvPr id="89" name="Object 23"/>
            <p:cNvGraphicFramePr>
              <a:graphicFrameLocks noChangeAspect="1"/>
            </p:cNvGraphicFramePr>
            <p:nvPr/>
          </p:nvGraphicFramePr>
          <p:xfrm>
            <a:off x="723900" y="4841750"/>
            <a:ext cx="219075" cy="241300"/>
          </p:xfrm>
          <a:graphic>
            <a:graphicData uri="http://schemas.openxmlformats.org/presentationml/2006/ole">
              <p:oleObj spid="_x0000_s77850" name="Equation" r:id="rId14" imgW="126720" imgH="139680" progId="Equation.DSMT4">
                <p:embed/>
              </p:oleObj>
            </a:graphicData>
          </a:graphic>
        </p:graphicFrame>
        <p:graphicFrame>
          <p:nvGraphicFramePr>
            <p:cNvPr id="90" name="Object 24"/>
            <p:cNvGraphicFramePr>
              <a:graphicFrameLocks noChangeAspect="1"/>
            </p:cNvGraphicFramePr>
            <p:nvPr/>
          </p:nvGraphicFramePr>
          <p:xfrm>
            <a:off x="4095750" y="3689350"/>
            <a:ext cx="241300" cy="285750"/>
          </p:xfrm>
          <a:graphic>
            <a:graphicData uri="http://schemas.openxmlformats.org/presentationml/2006/ole">
              <p:oleObj spid="_x0000_s77851" name="Equation" r:id="rId15" imgW="139680" imgH="16488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675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7831" name="Object 11"/>
          <p:cNvGraphicFramePr>
            <a:graphicFrameLocks noChangeAspect="1"/>
          </p:cNvGraphicFramePr>
          <p:nvPr/>
        </p:nvGraphicFramePr>
        <p:xfrm>
          <a:off x="2674483" y="1680876"/>
          <a:ext cx="3887787" cy="563562"/>
        </p:xfrm>
        <a:graphic>
          <a:graphicData uri="http://schemas.openxmlformats.org/presentationml/2006/ole">
            <p:oleObj spid="_x0000_s79874" name="Equation" r:id="rId4" imgW="1765080" imgH="253800" progId="Equation.DSMT4">
              <p:embed/>
            </p:oleObj>
          </a:graphicData>
        </a:graphic>
      </p:graphicFrame>
      <p:graphicFrame>
        <p:nvGraphicFramePr>
          <p:cNvPr id="77832" name="Object 14"/>
          <p:cNvGraphicFramePr>
            <a:graphicFrameLocks noChangeAspect="1"/>
          </p:cNvGraphicFramePr>
          <p:nvPr/>
        </p:nvGraphicFramePr>
        <p:xfrm>
          <a:off x="2432050" y="1014127"/>
          <a:ext cx="4429125" cy="555625"/>
        </p:xfrm>
        <a:graphic>
          <a:graphicData uri="http://schemas.openxmlformats.org/presentationml/2006/ole">
            <p:oleObj spid="_x0000_s79875" name="Equation" r:id="rId5" imgW="2031840" imgH="253800" progId="Equation.DSMT4">
              <p:embed/>
            </p:oleObj>
          </a:graphicData>
        </a:graphic>
      </p:graphicFrame>
      <p:graphicFrame>
        <p:nvGraphicFramePr>
          <p:cNvPr id="79880" name="Object 6"/>
          <p:cNvGraphicFramePr>
            <a:graphicFrameLocks noChangeAspect="1"/>
          </p:cNvGraphicFramePr>
          <p:nvPr/>
        </p:nvGraphicFramePr>
        <p:xfrm>
          <a:off x="2987367" y="2893349"/>
          <a:ext cx="2660650" cy="944562"/>
        </p:xfrm>
        <a:graphic>
          <a:graphicData uri="http://schemas.openxmlformats.org/presentationml/2006/ole">
            <p:oleObj spid="_x0000_s79880" name="Equation" r:id="rId6" imgW="1218960" imgH="431640" progId="Equation.DSMT4">
              <p:embed/>
            </p:oleObj>
          </a:graphicData>
        </a:graphic>
      </p:graphicFrame>
      <p:graphicFrame>
        <p:nvGraphicFramePr>
          <p:cNvPr id="79881" name="Object 9"/>
          <p:cNvGraphicFramePr>
            <a:graphicFrameLocks noChangeAspect="1"/>
          </p:cNvGraphicFramePr>
          <p:nvPr/>
        </p:nvGraphicFramePr>
        <p:xfrm>
          <a:off x="3500438" y="4683125"/>
          <a:ext cx="2300287" cy="850900"/>
        </p:xfrm>
        <a:graphic>
          <a:graphicData uri="http://schemas.openxmlformats.org/presentationml/2006/ole">
            <p:oleObj spid="_x0000_s79881" name="Equation" r:id="rId7" imgW="1307880" imgH="482400" progId="Equation.DSMT4">
              <p:embed/>
            </p:oleObj>
          </a:graphicData>
        </a:graphic>
      </p:graphicFrame>
      <p:sp>
        <p:nvSpPr>
          <p:cNvPr id="35" name="Right Arrow 34"/>
          <p:cNvSpPr/>
          <p:nvPr/>
        </p:nvSpPr>
        <p:spPr bwMode="auto">
          <a:xfrm>
            <a:off x="1970319" y="6041572"/>
            <a:ext cx="413658" cy="293914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79882" name="Object 14"/>
          <p:cNvGraphicFramePr>
            <a:graphicFrameLocks noChangeAspect="1"/>
          </p:cNvGraphicFramePr>
          <p:nvPr/>
        </p:nvGraphicFramePr>
        <p:xfrm>
          <a:off x="2813050" y="5984875"/>
          <a:ext cx="3890963" cy="447675"/>
        </p:xfrm>
        <a:graphic>
          <a:graphicData uri="http://schemas.openxmlformats.org/presentationml/2006/ole">
            <p:oleObj spid="_x0000_s79882" name="Equation" r:id="rId8" imgW="2209680" imgH="253800" progId="Equation.DSMT4">
              <p:embed/>
            </p:oleObj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344594" y="4256314"/>
            <a:ext cx="3283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Similarly, from duality we have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flipV="1">
            <a:off x="3342402" y="5810209"/>
            <a:ext cx="881742" cy="7511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0" name="Text Box 26"/>
          <p:cNvSpPr txBox="1">
            <a:spLocks noChangeArrowheads="1"/>
          </p:cNvSpPr>
          <p:nvPr/>
        </p:nvSpPr>
        <p:spPr bwMode="auto">
          <a:xfrm>
            <a:off x="185057" y="21900"/>
            <a:ext cx="8958943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Volume Equivalence Principle (Cont.) 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aphicFrame>
        <p:nvGraphicFramePr>
          <p:cNvPr id="79883" name="Object 14"/>
          <p:cNvGraphicFramePr>
            <a:graphicFrameLocks noChangeAspect="1"/>
          </p:cNvGraphicFramePr>
          <p:nvPr/>
        </p:nvGraphicFramePr>
        <p:xfrm>
          <a:off x="7148060" y="3103335"/>
          <a:ext cx="1219200" cy="528638"/>
        </p:xfrm>
        <a:graphic>
          <a:graphicData uri="http://schemas.openxmlformats.org/presentationml/2006/ole">
            <p:oleObj spid="_x0000_s79883" name="Equation" r:id="rId9" imgW="558720" imgH="241200" progId="Equation.DSMT4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091057" y="2381859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+mj-lt"/>
              </a:rPr>
              <a:t>Hence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Right Arrow 15"/>
          <p:cNvSpPr/>
          <p:nvPr/>
        </p:nvSpPr>
        <p:spPr bwMode="auto">
          <a:xfrm>
            <a:off x="6193971" y="3200400"/>
            <a:ext cx="489857" cy="326571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287111" y="909638"/>
            <a:ext cx="8399689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indent="347663" algn="l">
              <a:spcAft>
                <a:spcPts val="1200"/>
              </a:spcAft>
              <a:buFont typeface="Wingdings" pitchFamily="2" charset="2"/>
              <a:buChar char="v"/>
            </a:pPr>
            <a:r>
              <a:rPr lang="en-US" sz="2000" dirty="0">
                <a:solidFill>
                  <a:schemeClr val="bg1"/>
                </a:solidFill>
                <a:latin typeface="Arial" charset="0"/>
              </a:rPr>
              <a:t>The B.C.’s on </a:t>
            </a:r>
            <a:r>
              <a:rPr lang="en-US" sz="2400" i="1" dirty="0">
                <a:solidFill>
                  <a:schemeClr val="bg1"/>
                </a:solidFill>
              </a:rPr>
              <a:t>S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 are violated. </a:t>
            </a:r>
          </a:p>
          <a:p>
            <a:pPr marL="347663" indent="-347663" algn="l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Introduce 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equivalent sources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on the boundary to 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make B.C.’s valid.</a:t>
            </a:r>
            <a:endParaRPr lang="en-US" sz="2000" i="1" dirty="0">
              <a:solidFill>
                <a:schemeClr val="bg1"/>
              </a:solidFill>
            </a:endParaRPr>
          </a:p>
        </p:txBody>
      </p:sp>
      <p:graphicFrame>
        <p:nvGraphicFramePr>
          <p:cNvPr id="1026" name="Object 19"/>
          <p:cNvGraphicFramePr>
            <a:graphicFrameLocks noChangeAspect="1"/>
          </p:cNvGraphicFramePr>
          <p:nvPr/>
        </p:nvGraphicFramePr>
        <p:xfrm>
          <a:off x="3343275" y="2163763"/>
          <a:ext cx="322263" cy="515937"/>
        </p:xfrm>
        <a:graphic>
          <a:graphicData uri="http://schemas.openxmlformats.org/presentationml/2006/ole">
            <p:oleObj spid="_x0000_s1026" name="Equation" r:id="rId4" imgW="126720" imgH="203040" progId="Equation.DSMT4">
              <p:embed/>
            </p:oleObj>
          </a:graphicData>
        </a:graphic>
      </p:graphicFrame>
      <p:grpSp>
        <p:nvGrpSpPr>
          <p:cNvPr id="1032" name="Group 28"/>
          <p:cNvGrpSpPr>
            <a:grpSpLocks/>
          </p:cNvGrpSpPr>
          <p:nvPr/>
        </p:nvGrpSpPr>
        <p:grpSpPr bwMode="auto">
          <a:xfrm>
            <a:off x="1320800" y="2736850"/>
            <a:ext cx="3246438" cy="3249613"/>
            <a:chOff x="832" y="1724"/>
            <a:chExt cx="2045" cy="2047"/>
          </a:xfrm>
        </p:grpSpPr>
        <p:sp>
          <p:nvSpPr>
            <p:cNvPr id="1036" name="Oval 4"/>
            <p:cNvSpPr>
              <a:spLocks noChangeArrowheads="1"/>
            </p:cNvSpPr>
            <p:nvPr/>
          </p:nvSpPr>
          <p:spPr bwMode="auto">
            <a:xfrm>
              <a:off x="1190" y="1835"/>
              <a:ext cx="1267" cy="1936"/>
            </a:xfrm>
            <a:prstGeom prst="ellipse">
              <a:avLst/>
            </a:prstGeom>
            <a:noFill/>
            <a:ln w="28575">
              <a:solidFill>
                <a:srgbClr val="CC3399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7" name="Group 10"/>
            <p:cNvGrpSpPr>
              <a:grpSpLocks/>
            </p:cNvGrpSpPr>
            <p:nvPr/>
          </p:nvGrpSpPr>
          <p:grpSpPr bwMode="auto">
            <a:xfrm rot="788041">
              <a:off x="2432" y="2938"/>
              <a:ext cx="1" cy="245"/>
              <a:chOff x="2880" y="869"/>
              <a:chExt cx="0" cy="245"/>
            </a:xfrm>
          </p:grpSpPr>
          <p:sp>
            <p:nvSpPr>
              <p:cNvPr id="1044" name="Line 11"/>
              <p:cNvSpPr>
                <a:spLocks noChangeShapeType="1"/>
              </p:cNvSpPr>
              <p:nvPr/>
            </p:nvSpPr>
            <p:spPr bwMode="auto">
              <a:xfrm flipV="1">
                <a:off x="2880" y="869"/>
                <a:ext cx="0" cy="245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45" name="Line 12"/>
              <p:cNvSpPr>
                <a:spLocks noChangeShapeType="1"/>
              </p:cNvSpPr>
              <p:nvPr/>
            </p:nvSpPr>
            <p:spPr bwMode="auto">
              <a:xfrm flipV="1">
                <a:off x="2880" y="953"/>
                <a:ext cx="0" cy="61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038" name="Line 13"/>
            <p:cNvSpPr>
              <a:spLocks noChangeShapeType="1"/>
            </p:cNvSpPr>
            <p:nvPr/>
          </p:nvSpPr>
          <p:spPr bwMode="auto">
            <a:xfrm rot="-6038740">
              <a:off x="2287" y="2514"/>
              <a:ext cx="269" cy="1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39" name="Line 14"/>
            <p:cNvSpPr>
              <a:spLocks noChangeShapeType="1"/>
            </p:cNvSpPr>
            <p:nvPr/>
          </p:nvSpPr>
          <p:spPr bwMode="auto">
            <a:xfrm flipV="1">
              <a:off x="2031" y="1724"/>
              <a:ext cx="77" cy="16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0" name="Text Box 15"/>
            <p:cNvSpPr txBox="1">
              <a:spLocks noChangeArrowheads="1"/>
            </p:cNvSpPr>
            <p:nvPr/>
          </p:nvSpPr>
          <p:spPr bwMode="auto">
            <a:xfrm>
              <a:off x="875" y="2240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>
                  <a:solidFill>
                    <a:schemeClr val="bg2"/>
                  </a:solidFill>
                  <a:latin typeface="Arial" charset="0"/>
                </a:rPr>
                <a:t>a</a:t>
              </a:r>
              <a:endParaRPr lang="en-US" sz="2000" i="1">
                <a:solidFill>
                  <a:schemeClr val="bg2"/>
                </a:solidFill>
              </a:endParaRPr>
            </a:p>
          </p:txBody>
        </p:sp>
        <p:sp>
          <p:nvSpPr>
            <p:cNvPr id="1041" name="Text Box 16"/>
            <p:cNvSpPr txBox="1">
              <a:spLocks noChangeArrowheads="1"/>
            </p:cNvSpPr>
            <p:nvPr/>
          </p:nvSpPr>
          <p:spPr bwMode="auto">
            <a:xfrm>
              <a:off x="1308" y="2497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>
                  <a:solidFill>
                    <a:schemeClr val="bg2"/>
                  </a:solidFill>
                  <a:latin typeface="Arial" charset="0"/>
                </a:rPr>
                <a:t>b</a:t>
              </a:r>
              <a:endParaRPr lang="en-US" sz="2000" i="1">
                <a:solidFill>
                  <a:schemeClr val="bg2"/>
                </a:solidFill>
              </a:endParaRPr>
            </a:p>
          </p:txBody>
        </p:sp>
        <p:sp>
          <p:nvSpPr>
            <p:cNvPr id="1042" name="Oval 17"/>
            <p:cNvSpPr>
              <a:spLocks noChangeArrowheads="1"/>
            </p:cNvSpPr>
            <p:nvPr/>
          </p:nvSpPr>
          <p:spPr bwMode="auto">
            <a:xfrm>
              <a:off x="832" y="2235"/>
              <a:ext cx="277" cy="276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Oval 18"/>
            <p:cNvSpPr>
              <a:spLocks noChangeArrowheads="1"/>
            </p:cNvSpPr>
            <p:nvPr/>
          </p:nvSpPr>
          <p:spPr bwMode="auto">
            <a:xfrm>
              <a:off x="1266" y="2484"/>
              <a:ext cx="277" cy="276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29" name="Object 20"/>
            <p:cNvGraphicFramePr>
              <a:graphicFrameLocks noChangeAspect="1"/>
            </p:cNvGraphicFramePr>
            <p:nvPr/>
          </p:nvGraphicFramePr>
          <p:xfrm>
            <a:off x="2548" y="2297"/>
            <a:ext cx="287" cy="363"/>
          </p:xfrm>
          <a:graphic>
            <a:graphicData uri="http://schemas.openxmlformats.org/presentationml/2006/ole">
              <p:oleObj spid="_x0000_s1029" name="Equation" r:id="rId5" imgW="190440" imgH="241200" progId="Equation.DSMT4">
                <p:embed/>
              </p:oleObj>
            </a:graphicData>
          </a:graphic>
        </p:graphicFrame>
        <p:graphicFrame>
          <p:nvGraphicFramePr>
            <p:cNvPr id="1030" name="Object 21"/>
            <p:cNvGraphicFramePr>
              <a:graphicFrameLocks noChangeAspect="1"/>
            </p:cNvGraphicFramePr>
            <p:nvPr/>
          </p:nvGraphicFramePr>
          <p:xfrm>
            <a:off x="2556" y="2956"/>
            <a:ext cx="321" cy="306"/>
          </p:xfrm>
          <a:graphic>
            <a:graphicData uri="http://schemas.openxmlformats.org/presentationml/2006/ole">
              <p:oleObj spid="_x0000_s1030" name="Equation" r:id="rId6" imgW="253800" imgH="241200" progId="Equation.DSMT4">
                <p:embed/>
              </p:oleObj>
            </a:graphicData>
          </a:graphic>
        </p:graphicFrame>
      </p:grpSp>
      <p:graphicFrame>
        <p:nvGraphicFramePr>
          <p:cNvPr id="1027" name="Object 22"/>
          <p:cNvGraphicFramePr>
            <a:graphicFrameLocks noChangeAspect="1"/>
          </p:cNvGraphicFramePr>
          <p:nvPr/>
        </p:nvGraphicFramePr>
        <p:xfrm>
          <a:off x="5592763" y="3713163"/>
          <a:ext cx="2655887" cy="658812"/>
        </p:xfrm>
        <a:graphic>
          <a:graphicData uri="http://schemas.openxmlformats.org/presentationml/2006/ole">
            <p:oleObj spid="_x0000_s1027" name="Equation" r:id="rId7" imgW="1231560" imgH="304560" progId="Equation.DSMT4">
              <p:embed/>
            </p:oleObj>
          </a:graphicData>
        </a:graphic>
      </p:graphicFrame>
      <p:graphicFrame>
        <p:nvGraphicFramePr>
          <p:cNvPr id="1028" name="Object 23"/>
          <p:cNvGraphicFramePr>
            <a:graphicFrameLocks noChangeAspect="1"/>
          </p:cNvGraphicFramePr>
          <p:nvPr/>
        </p:nvGraphicFramePr>
        <p:xfrm>
          <a:off x="5586413" y="4679950"/>
          <a:ext cx="2903537" cy="669925"/>
        </p:xfrm>
        <a:graphic>
          <a:graphicData uri="http://schemas.openxmlformats.org/presentationml/2006/ole">
            <p:oleObj spid="_x0000_s1028" name="Equation" r:id="rId8" imgW="1320480" imgH="304560" progId="Equation.DSMT4">
              <p:embed/>
            </p:oleObj>
          </a:graphicData>
        </a:graphic>
      </p:graphicFrame>
      <p:sp>
        <p:nvSpPr>
          <p:cNvPr id="791576" name="Text Box 24"/>
          <p:cNvSpPr txBox="1">
            <a:spLocks noChangeArrowheads="1"/>
          </p:cNvSpPr>
          <p:nvPr/>
        </p:nvSpPr>
        <p:spPr bwMode="auto">
          <a:xfrm>
            <a:off x="542925" y="33775"/>
            <a:ext cx="79660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Equivalence Principle (cont.)</a:t>
            </a:r>
          </a:p>
        </p:txBody>
      </p:sp>
      <p:sp>
        <p:nvSpPr>
          <p:cNvPr id="1034" name="Line 26"/>
          <p:cNvSpPr>
            <a:spLocks noChangeShapeType="1"/>
          </p:cNvSpPr>
          <p:nvPr/>
        </p:nvSpPr>
        <p:spPr bwMode="auto">
          <a:xfrm flipV="1">
            <a:off x="7572375" y="3632200"/>
            <a:ext cx="419100" cy="728663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5" name="Line 27"/>
          <p:cNvSpPr>
            <a:spLocks noChangeShapeType="1"/>
          </p:cNvSpPr>
          <p:nvPr/>
        </p:nvSpPr>
        <p:spPr bwMode="auto">
          <a:xfrm flipV="1">
            <a:off x="7915275" y="4662488"/>
            <a:ext cx="271463" cy="6873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2326432" y="4708193"/>
            <a:ext cx="1141659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Zero fields</a:t>
            </a:r>
            <a:endParaRPr lang="en-US" sz="16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4111177" y="2663304"/>
            <a:ext cx="142539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Original fields</a:t>
            </a:r>
            <a:endParaRPr lang="en-US" sz="16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675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Right Arrow 30"/>
          <p:cNvSpPr/>
          <p:nvPr/>
        </p:nvSpPr>
        <p:spPr bwMode="auto">
          <a:xfrm>
            <a:off x="4419594" y="3015318"/>
            <a:ext cx="457200" cy="293914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75782" name="Object 6"/>
          <p:cNvGraphicFramePr>
            <a:graphicFrameLocks noChangeAspect="1"/>
          </p:cNvGraphicFramePr>
          <p:nvPr/>
        </p:nvGraphicFramePr>
        <p:xfrm>
          <a:off x="2011363" y="5027446"/>
          <a:ext cx="2660650" cy="944563"/>
        </p:xfrm>
        <a:graphic>
          <a:graphicData uri="http://schemas.openxmlformats.org/presentationml/2006/ole">
            <p:oleObj spid="_x0000_s76806" name="Equation" r:id="rId4" imgW="1218960" imgH="431640" progId="Equation.DSMT4">
              <p:embed/>
            </p:oleObj>
          </a:graphicData>
        </a:graphic>
      </p:graphicFrame>
      <p:graphicFrame>
        <p:nvGraphicFramePr>
          <p:cNvPr id="75783" name="Object 7"/>
          <p:cNvGraphicFramePr>
            <a:graphicFrameLocks noChangeAspect="1"/>
          </p:cNvGraphicFramePr>
          <p:nvPr/>
        </p:nvGraphicFramePr>
        <p:xfrm>
          <a:off x="5235966" y="5517614"/>
          <a:ext cx="2949575" cy="762000"/>
        </p:xfrm>
        <a:graphic>
          <a:graphicData uri="http://schemas.openxmlformats.org/presentationml/2006/ole">
            <p:oleObj spid="_x0000_s76807" name="Equation" r:id="rId5" imgW="1676160" imgH="431640" progId="Equation.DSMT4">
              <p:embed/>
            </p:oleObj>
          </a:graphicData>
        </a:graphic>
      </p:graphicFrame>
      <p:graphicFrame>
        <p:nvGraphicFramePr>
          <p:cNvPr id="75784" name="Object 8"/>
          <p:cNvGraphicFramePr>
            <a:graphicFrameLocks noChangeAspect="1"/>
          </p:cNvGraphicFramePr>
          <p:nvPr/>
        </p:nvGraphicFramePr>
        <p:xfrm>
          <a:off x="5640388" y="4940300"/>
          <a:ext cx="1968500" cy="493713"/>
        </p:xfrm>
        <a:graphic>
          <a:graphicData uri="http://schemas.openxmlformats.org/presentationml/2006/ole">
            <p:oleObj spid="_x0000_s76808" name="Equation" r:id="rId6" imgW="1117440" imgH="279360" progId="Equation.DSMT4">
              <p:embed/>
            </p:oleObj>
          </a:graphicData>
        </a:graphic>
      </p:graphicFrame>
      <p:sp>
        <p:nvSpPr>
          <p:cNvPr id="40" name="Text Box 25"/>
          <p:cNvSpPr txBox="1">
            <a:spLocks noChangeArrowheads="1"/>
          </p:cNvSpPr>
          <p:nvPr/>
        </p:nvSpPr>
        <p:spPr bwMode="auto">
          <a:xfrm>
            <a:off x="1244387" y="900114"/>
            <a:ext cx="656974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Summary</a:t>
            </a:r>
            <a:endParaRPr lang="en-US" sz="24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" name="Text Box 26"/>
          <p:cNvSpPr txBox="1">
            <a:spLocks noChangeArrowheads="1"/>
          </p:cNvSpPr>
          <p:nvPr/>
        </p:nvSpPr>
        <p:spPr bwMode="auto">
          <a:xfrm>
            <a:off x="185057" y="21900"/>
            <a:ext cx="8958943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Volume Equivalence Principle (Cont.) 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5222113" y="1374981"/>
            <a:ext cx="3564556" cy="3065629"/>
            <a:chOff x="4996482" y="1410607"/>
            <a:chExt cx="3564556" cy="3065629"/>
          </a:xfrm>
        </p:grpSpPr>
        <p:sp>
          <p:nvSpPr>
            <p:cNvPr id="33" name="Freeform 5"/>
            <p:cNvSpPr>
              <a:spLocks/>
            </p:cNvSpPr>
            <p:nvPr/>
          </p:nvSpPr>
          <p:spPr bwMode="auto">
            <a:xfrm>
              <a:off x="5649443" y="2409346"/>
              <a:ext cx="1724025" cy="1825624"/>
            </a:xfrm>
            <a:custGeom>
              <a:avLst/>
              <a:gdLst>
                <a:gd name="T0" fmla="*/ 2147483647 w 1070"/>
                <a:gd name="T1" fmla="*/ 2147483647 h 666"/>
                <a:gd name="T2" fmla="*/ 2147483647 w 1070"/>
                <a:gd name="T3" fmla="*/ 2147483647 h 666"/>
                <a:gd name="T4" fmla="*/ 2147483647 w 1070"/>
                <a:gd name="T5" fmla="*/ 2147483647 h 666"/>
                <a:gd name="T6" fmla="*/ 2147483647 w 1070"/>
                <a:gd name="T7" fmla="*/ 2147483647 h 666"/>
                <a:gd name="T8" fmla="*/ 2147483647 w 1070"/>
                <a:gd name="T9" fmla="*/ 2147483647 h 666"/>
                <a:gd name="T10" fmla="*/ 2147483647 w 1070"/>
                <a:gd name="T11" fmla="*/ 2147483647 h 666"/>
                <a:gd name="T12" fmla="*/ 2147483647 w 1070"/>
                <a:gd name="T13" fmla="*/ 2147483647 h 666"/>
                <a:gd name="T14" fmla="*/ 2147483647 w 1070"/>
                <a:gd name="T15" fmla="*/ 2147483647 h 666"/>
                <a:gd name="T16" fmla="*/ 2147483647 w 1070"/>
                <a:gd name="T17" fmla="*/ 2147483647 h 666"/>
                <a:gd name="T18" fmla="*/ 2147483647 w 1070"/>
                <a:gd name="T19" fmla="*/ 2147483647 h 666"/>
                <a:gd name="T20" fmla="*/ 2147483647 w 1070"/>
                <a:gd name="T21" fmla="*/ 2147483647 h 666"/>
                <a:gd name="T22" fmla="*/ 2147483647 w 1070"/>
                <a:gd name="T23" fmla="*/ 2147483647 h 666"/>
                <a:gd name="T24" fmla="*/ 2147483647 w 1070"/>
                <a:gd name="T25" fmla="*/ 2147483647 h 666"/>
                <a:gd name="T26" fmla="*/ 2147483647 w 1070"/>
                <a:gd name="T27" fmla="*/ 2147483647 h 666"/>
                <a:gd name="T28" fmla="*/ 2147483647 w 1070"/>
                <a:gd name="T29" fmla="*/ 2147483647 h 666"/>
                <a:gd name="T30" fmla="*/ 2147483647 w 1070"/>
                <a:gd name="T31" fmla="*/ 2147483647 h 666"/>
                <a:gd name="T32" fmla="*/ 2147483647 w 1070"/>
                <a:gd name="T33" fmla="*/ 2147483647 h 666"/>
                <a:gd name="T34" fmla="*/ 2147483647 w 1070"/>
                <a:gd name="T35" fmla="*/ 2147483647 h 666"/>
                <a:gd name="T36" fmla="*/ 2147483647 w 1070"/>
                <a:gd name="T37" fmla="*/ 2147483647 h 666"/>
                <a:gd name="T38" fmla="*/ 2147483647 w 1070"/>
                <a:gd name="T39" fmla="*/ 2147483647 h 666"/>
                <a:gd name="T40" fmla="*/ 2147483647 w 1070"/>
                <a:gd name="T41" fmla="*/ 2147483647 h 666"/>
                <a:gd name="T42" fmla="*/ 2147483647 w 1070"/>
                <a:gd name="T43" fmla="*/ 2147483647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chemeClr val="accent1"/>
            </a:solidFill>
            <a:ln w="254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Line 6"/>
            <p:cNvSpPr>
              <a:spLocks noChangeShapeType="1"/>
            </p:cNvSpPr>
            <p:nvPr/>
          </p:nvSpPr>
          <p:spPr bwMode="auto">
            <a:xfrm>
              <a:off x="6228880" y="3263418"/>
              <a:ext cx="2007631" cy="227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Line 7"/>
            <p:cNvSpPr>
              <a:spLocks noChangeShapeType="1"/>
            </p:cNvSpPr>
            <p:nvPr/>
          </p:nvSpPr>
          <p:spPr bwMode="auto">
            <a:xfrm flipH="1" flipV="1">
              <a:off x="6228880" y="1812446"/>
              <a:ext cx="0" cy="14605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" name="Line 10"/>
            <p:cNvSpPr>
              <a:spLocks noChangeShapeType="1"/>
            </p:cNvSpPr>
            <p:nvPr/>
          </p:nvSpPr>
          <p:spPr bwMode="auto">
            <a:xfrm flipH="1">
              <a:off x="5282730" y="3269544"/>
              <a:ext cx="946150" cy="97631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7594" name="Object 23"/>
            <p:cNvGraphicFramePr>
              <a:graphicFrameLocks noChangeAspect="1"/>
            </p:cNvGraphicFramePr>
            <p:nvPr/>
          </p:nvGraphicFramePr>
          <p:xfrm>
            <a:off x="6691313" y="3471509"/>
            <a:ext cx="444500" cy="446088"/>
          </p:xfrm>
          <a:graphic>
            <a:graphicData uri="http://schemas.openxmlformats.org/presentationml/2006/ole">
              <p:oleObj spid="_x0000_s76802" name="Equation" r:id="rId7" imgW="228600" imgH="228600" progId="Equation.DSMT4">
                <p:embed/>
              </p:oleObj>
            </a:graphicData>
          </a:graphic>
        </p:graphicFrame>
        <p:sp>
          <p:nvSpPr>
            <p:cNvPr id="66" name="Line 15"/>
            <p:cNvSpPr>
              <a:spLocks noChangeShapeType="1"/>
            </p:cNvSpPr>
            <p:nvPr/>
          </p:nvSpPr>
          <p:spPr bwMode="auto">
            <a:xfrm rot="1879721" flipH="1" flipV="1">
              <a:off x="6529444" y="3336646"/>
              <a:ext cx="109538" cy="41275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" name="Line 15"/>
            <p:cNvSpPr>
              <a:spLocks noChangeShapeType="1"/>
            </p:cNvSpPr>
            <p:nvPr/>
          </p:nvSpPr>
          <p:spPr bwMode="auto">
            <a:xfrm rot="1879721" flipH="1" flipV="1">
              <a:off x="6501739" y="3445503"/>
              <a:ext cx="109538" cy="41275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4" name="Object 7"/>
            <p:cNvGraphicFramePr>
              <a:graphicFrameLocks noChangeAspect="1"/>
            </p:cNvGraphicFramePr>
            <p:nvPr/>
          </p:nvGraphicFramePr>
          <p:xfrm>
            <a:off x="6116536" y="1410607"/>
            <a:ext cx="219075" cy="219075"/>
          </p:xfrm>
          <a:graphic>
            <a:graphicData uri="http://schemas.openxmlformats.org/presentationml/2006/ole">
              <p:oleObj spid="_x0000_s76810" name="Equation" r:id="rId8" imgW="126720" imgH="126720" progId="Equation.DSMT4">
                <p:embed/>
              </p:oleObj>
            </a:graphicData>
          </a:graphic>
        </p:graphicFrame>
        <p:graphicFrame>
          <p:nvGraphicFramePr>
            <p:cNvPr id="76812" name="Object 12"/>
            <p:cNvGraphicFramePr>
              <a:graphicFrameLocks noChangeAspect="1"/>
            </p:cNvGraphicFramePr>
            <p:nvPr/>
          </p:nvGraphicFramePr>
          <p:xfrm>
            <a:off x="4996482" y="4236523"/>
            <a:ext cx="219075" cy="239713"/>
          </p:xfrm>
          <a:graphic>
            <a:graphicData uri="http://schemas.openxmlformats.org/presentationml/2006/ole">
              <p:oleObj spid="_x0000_s76812" name="Equation" r:id="rId9" imgW="126720" imgH="139680" progId="Equation.DSMT4">
                <p:embed/>
              </p:oleObj>
            </a:graphicData>
          </a:graphic>
        </p:graphicFrame>
        <p:graphicFrame>
          <p:nvGraphicFramePr>
            <p:cNvPr id="76813" name="Object 13"/>
            <p:cNvGraphicFramePr>
              <a:graphicFrameLocks noChangeAspect="1"/>
            </p:cNvGraphicFramePr>
            <p:nvPr/>
          </p:nvGraphicFramePr>
          <p:xfrm>
            <a:off x="8319738" y="3133766"/>
            <a:ext cx="241300" cy="282575"/>
          </p:xfrm>
          <a:graphic>
            <a:graphicData uri="http://schemas.openxmlformats.org/presentationml/2006/ole">
              <p:oleObj spid="_x0000_s76813" name="Equation" r:id="rId10" imgW="139680" imgH="164880" progId="Equation.DSMT4">
                <p:embed/>
              </p:oleObj>
            </a:graphicData>
          </a:graphic>
        </p:graphicFrame>
      </p:grpSp>
      <p:grpSp>
        <p:nvGrpSpPr>
          <p:cNvPr id="45" name="Group 44"/>
          <p:cNvGrpSpPr/>
          <p:nvPr/>
        </p:nvGrpSpPr>
        <p:grpSpPr>
          <a:xfrm>
            <a:off x="367002" y="1410607"/>
            <a:ext cx="3572905" cy="3019591"/>
            <a:chOff x="509506" y="1410607"/>
            <a:chExt cx="3572905" cy="3019591"/>
          </a:xfrm>
        </p:grpSpPr>
        <p:sp>
          <p:nvSpPr>
            <p:cNvPr id="57" name="Freeform 5"/>
            <p:cNvSpPr>
              <a:spLocks/>
            </p:cNvSpPr>
            <p:nvPr/>
          </p:nvSpPr>
          <p:spPr bwMode="auto">
            <a:xfrm>
              <a:off x="879537" y="2345017"/>
              <a:ext cx="1724025" cy="1825624"/>
            </a:xfrm>
            <a:custGeom>
              <a:avLst/>
              <a:gdLst>
                <a:gd name="T0" fmla="*/ 2147483647 w 1070"/>
                <a:gd name="T1" fmla="*/ 2147483647 h 666"/>
                <a:gd name="T2" fmla="*/ 2147483647 w 1070"/>
                <a:gd name="T3" fmla="*/ 2147483647 h 666"/>
                <a:gd name="T4" fmla="*/ 2147483647 w 1070"/>
                <a:gd name="T5" fmla="*/ 2147483647 h 666"/>
                <a:gd name="T6" fmla="*/ 2147483647 w 1070"/>
                <a:gd name="T7" fmla="*/ 2147483647 h 666"/>
                <a:gd name="T8" fmla="*/ 2147483647 w 1070"/>
                <a:gd name="T9" fmla="*/ 2147483647 h 666"/>
                <a:gd name="T10" fmla="*/ 2147483647 w 1070"/>
                <a:gd name="T11" fmla="*/ 2147483647 h 666"/>
                <a:gd name="T12" fmla="*/ 2147483647 w 1070"/>
                <a:gd name="T13" fmla="*/ 2147483647 h 666"/>
                <a:gd name="T14" fmla="*/ 2147483647 w 1070"/>
                <a:gd name="T15" fmla="*/ 2147483647 h 666"/>
                <a:gd name="T16" fmla="*/ 2147483647 w 1070"/>
                <a:gd name="T17" fmla="*/ 2147483647 h 666"/>
                <a:gd name="T18" fmla="*/ 2147483647 w 1070"/>
                <a:gd name="T19" fmla="*/ 2147483647 h 666"/>
                <a:gd name="T20" fmla="*/ 2147483647 w 1070"/>
                <a:gd name="T21" fmla="*/ 2147483647 h 666"/>
                <a:gd name="T22" fmla="*/ 2147483647 w 1070"/>
                <a:gd name="T23" fmla="*/ 2147483647 h 666"/>
                <a:gd name="T24" fmla="*/ 2147483647 w 1070"/>
                <a:gd name="T25" fmla="*/ 2147483647 h 666"/>
                <a:gd name="T26" fmla="*/ 2147483647 w 1070"/>
                <a:gd name="T27" fmla="*/ 2147483647 h 666"/>
                <a:gd name="T28" fmla="*/ 2147483647 w 1070"/>
                <a:gd name="T29" fmla="*/ 2147483647 h 666"/>
                <a:gd name="T30" fmla="*/ 2147483647 w 1070"/>
                <a:gd name="T31" fmla="*/ 2147483647 h 666"/>
                <a:gd name="T32" fmla="*/ 2147483647 w 1070"/>
                <a:gd name="T33" fmla="*/ 2147483647 h 666"/>
                <a:gd name="T34" fmla="*/ 2147483647 w 1070"/>
                <a:gd name="T35" fmla="*/ 2147483647 h 666"/>
                <a:gd name="T36" fmla="*/ 2147483647 w 1070"/>
                <a:gd name="T37" fmla="*/ 2147483647 h 666"/>
                <a:gd name="T38" fmla="*/ 2147483647 w 1070"/>
                <a:gd name="T39" fmla="*/ 2147483647 h 666"/>
                <a:gd name="T40" fmla="*/ 2147483647 w 1070"/>
                <a:gd name="T41" fmla="*/ 2147483647 h 666"/>
                <a:gd name="T42" fmla="*/ 2147483647 w 1070"/>
                <a:gd name="T43" fmla="*/ 2147483647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chemeClr val="accent1"/>
            </a:solidFill>
            <a:ln w="254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" name="Line 6"/>
            <p:cNvSpPr>
              <a:spLocks noChangeShapeType="1"/>
            </p:cNvSpPr>
            <p:nvPr/>
          </p:nvSpPr>
          <p:spPr bwMode="auto">
            <a:xfrm>
              <a:off x="1743982" y="3187213"/>
              <a:ext cx="2008621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" name="Line 7"/>
            <p:cNvSpPr>
              <a:spLocks noChangeShapeType="1"/>
            </p:cNvSpPr>
            <p:nvPr/>
          </p:nvSpPr>
          <p:spPr bwMode="auto">
            <a:xfrm flipH="1" flipV="1">
              <a:off x="1743982" y="1736241"/>
              <a:ext cx="0" cy="14605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" name="Line 10"/>
            <p:cNvSpPr>
              <a:spLocks noChangeShapeType="1"/>
            </p:cNvSpPr>
            <p:nvPr/>
          </p:nvSpPr>
          <p:spPr bwMode="auto">
            <a:xfrm flipH="1">
              <a:off x="797832" y="3182453"/>
              <a:ext cx="946150" cy="97631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5" name="Object 23"/>
            <p:cNvGraphicFramePr>
              <a:graphicFrameLocks noChangeAspect="1"/>
            </p:cNvGraphicFramePr>
            <p:nvPr/>
          </p:nvGraphicFramePr>
          <p:xfrm>
            <a:off x="1996106" y="3342823"/>
            <a:ext cx="346075" cy="444500"/>
          </p:xfrm>
          <a:graphic>
            <a:graphicData uri="http://schemas.openxmlformats.org/presentationml/2006/ole">
              <p:oleObj spid="_x0000_s76803" name="Equation" r:id="rId11" imgW="177480" imgH="228600" progId="Equation.DSMT4">
                <p:embed/>
              </p:oleObj>
            </a:graphicData>
          </a:graphic>
        </p:graphicFrame>
        <p:sp>
          <p:nvSpPr>
            <p:cNvPr id="43" name="Line 15"/>
            <p:cNvSpPr>
              <a:spLocks noChangeShapeType="1"/>
            </p:cNvSpPr>
            <p:nvPr/>
          </p:nvSpPr>
          <p:spPr bwMode="auto">
            <a:xfrm rot="1879721" flipH="1" flipV="1">
              <a:off x="1842637" y="3284202"/>
              <a:ext cx="109538" cy="41275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2" name="Object 7"/>
            <p:cNvGraphicFramePr>
              <a:graphicFrameLocks noChangeAspect="1"/>
            </p:cNvGraphicFramePr>
            <p:nvPr/>
          </p:nvGraphicFramePr>
          <p:xfrm>
            <a:off x="1627663" y="1410607"/>
            <a:ext cx="219075" cy="219075"/>
          </p:xfrm>
          <a:graphic>
            <a:graphicData uri="http://schemas.openxmlformats.org/presentationml/2006/ole">
              <p:oleObj spid="_x0000_s76809" name="Equation" r:id="rId12" imgW="126720" imgH="126720" progId="Equation.DSMT4">
                <p:embed/>
              </p:oleObj>
            </a:graphicData>
          </a:graphic>
        </p:graphicFrame>
        <p:graphicFrame>
          <p:nvGraphicFramePr>
            <p:cNvPr id="76811" name="Object 11"/>
            <p:cNvGraphicFramePr>
              <a:graphicFrameLocks noChangeAspect="1"/>
            </p:cNvGraphicFramePr>
            <p:nvPr/>
          </p:nvGraphicFramePr>
          <p:xfrm>
            <a:off x="509506" y="4190486"/>
            <a:ext cx="219075" cy="239712"/>
          </p:xfrm>
          <a:graphic>
            <a:graphicData uri="http://schemas.openxmlformats.org/presentationml/2006/ole">
              <p:oleObj spid="_x0000_s76811" name="Equation" r:id="rId13" imgW="126720" imgH="139680" progId="Equation.DSMT4">
                <p:embed/>
              </p:oleObj>
            </a:graphicData>
          </a:graphic>
        </p:graphicFrame>
        <p:graphicFrame>
          <p:nvGraphicFramePr>
            <p:cNvPr id="76815" name="Object 15"/>
            <p:cNvGraphicFramePr>
              <a:graphicFrameLocks noChangeAspect="1"/>
            </p:cNvGraphicFramePr>
            <p:nvPr/>
          </p:nvGraphicFramePr>
          <p:xfrm>
            <a:off x="3841111" y="3060494"/>
            <a:ext cx="241300" cy="282575"/>
          </p:xfrm>
          <a:graphic>
            <a:graphicData uri="http://schemas.openxmlformats.org/presentationml/2006/ole">
              <p:oleObj spid="_x0000_s76815" name="Equation" r:id="rId14" imgW="139680" imgH="16488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8"/>
          <p:cNvSpPr>
            <a:spLocks noChangeArrowheads="1"/>
          </p:cNvSpPr>
          <p:nvPr/>
        </p:nvSpPr>
        <p:spPr bwMode="auto">
          <a:xfrm>
            <a:off x="3822700" y="1181100"/>
            <a:ext cx="2552700" cy="1447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Text Box 4"/>
          <p:cNvSpPr txBox="1">
            <a:spLocks noChangeArrowheads="1"/>
          </p:cNvSpPr>
          <p:nvPr/>
        </p:nvSpPr>
        <p:spPr bwMode="auto">
          <a:xfrm>
            <a:off x="4324350" y="3378200"/>
            <a:ext cx="4376738" cy="2041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latin typeface="Arial" charset="0"/>
              </a:rPr>
              <a:t>Outside </a:t>
            </a:r>
            <a:r>
              <a:rPr lang="en-US" sz="2400" i="1" dirty="0">
                <a:solidFill>
                  <a:schemeClr val="bg1"/>
                </a:solidFill>
              </a:rPr>
              <a:t>S</a:t>
            </a:r>
            <a:r>
              <a:rPr lang="en-US" sz="2000" i="1" dirty="0">
                <a:solidFill>
                  <a:schemeClr val="bg1"/>
                </a:solidFill>
              </a:rPr>
              <a:t>,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 these sources radiate the same fields as the original antenna, and produce zero fields inside </a:t>
            </a:r>
            <a:r>
              <a:rPr lang="en-US" sz="2400" i="1" dirty="0">
                <a:solidFill>
                  <a:schemeClr val="bg1"/>
                </a:solidFill>
              </a:rPr>
              <a:t>S</a:t>
            </a:r>
            <a:r>
              <a:rPr lang="en-US" sz="2000" dirty="0">
                <a:solidFill>
                  <a:schemeClr val="bg1"/>
                </a:solidFill>
                <a:latin typeface="Arial" charset="0"/>
              </a:rPr>
              <a:t>.</a:t>
            </a:r>
          </a:p>
          <a:p>
            <a:pPr algn="l"/>
            <a:endParaRPr lang="en-US" sz="2000" dirty="0">
              <a:solidFill>
                <a:schemeClr val="bg1"/>
              </a:solidFill>
              <a:latin typeface="Arial" charset="0"/>
            </a:endParaRPr>
          </a:p>
          <a:p>
            <a:pPr algn="l"/>
            <a:r>
              <a:rPr lang="en-US" sz="2000" dirty="0">
                <a:solidFill>
                  <a:schemeClr val="bg1"/>
                </a:solidFill>
                <a:latin typeface="Arial" charset="0"/>
              </a:rPr>
              <a:t>This is justified by the uniqueness theorem:</a:t>
            </a:r>
            <a:endParaRPr lang="en-US" sz="2000" i="1" dirty="0">
              <a:solidFill>
                <a:schemeClr val="bg1"/>
              </a:solidFill>
            </a:endParaRPr>
          </a:p>
        </p:txBody>
      </p:sp>
      <p:sp>
        <p:nvSpPr>
          <p:cNvPr id="2055" name="Text Box 19"/>
          <p:cNvSpPr txBox="1">
            <a:spLocks noChangeArrowheads="1"/>
          </p:cNvSpPr>
          <p:nvPr/>
        </p:nvSpPr>
        <p:spPr bwMode="auto">
          <a:xfrm>
            <a:off x="2528888" y="1209675"/>
            <a:ext cx="1079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latin typeface="Arial" charset="0"/>
              </a:rPr>
              <a:t>Hence </a:t>
            </a:r>
            <a:endParaRPr lang="en-US" sz="2000" i="1" dirty="0">
              <a:solidFill>
                <a:schemeClr val="bg1"/>
              </a:solidFill>
            </a:endParaRPr>
          </a:p>
        </p:txBody>
      </p:sp>
      <p:graphicFrame>
        <p:nvGraphicFramePr>
          <p:cNvPr id="2050" name="Object 20"/>
          <p:cNvGraphicFramePr>
            <a:graphicFrameLocks noChangeAspect="1"/>
          </p:cNvGraphicFramePr>
          <p:nvPr/>
        </p:nvGraphicFramePr>
        <p:xfrm>
          <a:off x="4106863" y="1284288"/>
          <a:ext cx="1971675" cy="1150937"/>
        </p:xfrm>
        <a:graphic>
          <a:graphicData uri="http://schemas.openxmlformats.org/presentationml/2006/ole">
            <p:oleObj spid="_x0000_s2050" name="Equation" r:id="rId4" imgW="825480" imgH="482400" progId="Equation.DSMT4">
              <p:embed/>
            </p:oleObj>
          </a:graphicData>
        </a:graphic>
      </p:graphicFrame>
      <p:sp>
        <p:nvSpPr>
          <p:cNvPr id="2056" name="Text Box 21"/>
          <p:cNvSpPr txBox="1">
            <a:spLocks noChangeArrowheads="1"/>
          </p:cNvSpPr>
          <p:nvPr/>
        </p:nvSpPr>
        <p:spPr bwMode="auto">
          <a:xfrm>
            <a:off x="769938" y="2740025"/>
            <a:ext cx="25066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chemeClr val="bg1"/>
                </a:solidFill>
                <a:latin typeface="Arial" charset="0"/>
              </a:rPr>
              <a:t>Equivalent sources: </a:t>
            </a:r>
            <a:endParaRPr lang="en-US" sz="2000" i="1">
              <a:solidFill>
                <a:schemeClr val="bg1"/>
              </a:solidFill>
            </a:endParaRPr>
          </a:p>
        </p:txBody>
      </p:sp>
      <p:grpSp>
        <p:nvGrpSpPr>
          <p:cNvPr id="2057" name="Group 30"/>
          <p:cNvGrpSpPr>
            <a:grpSpLocks/>
          </p:cNvGrpSpPr>
          <p:nvPr/>
        </p:nvGrpSpPr>
        <p:grpSpPr bwMode="auto">
          <a:xfrm>
            <a:off x="803275" y="3357563"/>
            <a:ext cx="3081338" cy="3073400"/>
            <a:chOff x="506" y="2115"/>
            <a:chExt cx="1941" cy="1936"/>
          </a:xfrm>
        </p:grpSpPr>
        <p:sp>
          <p:nvSpPr>
            <p:cNvPr id="2060" name="Oval 3"/>
            <p:cNvSpPr>
              <a:spLocks noChangeArrowheads="1"/>
            </p:cNvSpPr>
            <p:nvPr/>
          </p:nvSpPr>
          <p:spPr bwMode="auto">
            <a:xfrm>
              <a:off x="726" y="2115"/>
              <a:ext cx="1267" cy="1936"/>
            </a:xfrm>
            <a:prstGeom prst="ellipse">
              <a:avLst/>
            </a:prstGeom>
            <a:noFill/>
            <a:ln w="19050">
              <a:solidFill>
                <a:srgbClr val="D60093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61" name="Group 5"/>
            <p:cNvGrpSpPr>
              <a:grpSpLocks/>
            </p:cNvGrpSpPr>
            <p:nvPr/>
          </p:nvGrpSpPr>
          <p:grpSpPr bwMode="auto">
            <a:xfrm rot="788041">
              <a:off x="1968" y="3218"/>
              <a:ext cx="1" cy="245"/>
              <a:chOff x="2880" y="869"/>
              <a:chExt cx="0" cy="245"/>
            </a:xfrm>
          </p:grpSpPr>
          <p:sp>
            <p:nvSpPr>
              <p:cNvPr id="2066" name="Line 6"/>
              <p:cNvSpPr>
                <a:spLocks noChangeShapeType="1"/>
              </p:cNvSpPr>
              <p:nvPr/>
            </p:nvSpPr>
            <p:spPr bwMode="auto">
              <a:xfrm flipV="1">
                <a:off x="2880" y="869"/>
                <a:ext cx="0" cy="245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67" name="Line 7"/>
              <p:cNvSpPr>
                <a:spLocks noChangeShapeType="1"/>
              </p:cNvSpPr>
              <p:nvPr/>
            </p:nvSpPr>
            <p:spPr bwMode="auto">
              <a:xfrm flipV="1">
                <a:off x="2880" y="953"/>
                <a:ext cx="0" cy="61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062" name="Line 8"/>
            <p:cNvSpPr>
              <a:spLocks noChangeShapeType="1"/>
            </p:cNvSpPr>
            <p:nvPr/>
          </p:nvSpPr>
          <p:spPr bwMode="auto">
            <a:xfrm rot="-6038740">
              <a:off x="1823" y="2794"/>
              <a:ext cx="269" cy="1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3" name="Text Box 11"/>
            <p:cNvSpPr txBox="1">
              <a:spLocks noChangeArrowheads="1"/>
            </p:cNvSpPr>
            <p:nvPr/>
          </p:nvSpPr>
          <p:spPr bwMode="auto">
            <a:xfrm>
              <a:off x="1095" y="2535"/>
              <a:ext cx="531" cy="4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solidFill>
                    <a:schemeClr val="bg2"/>
                  </a:solidFill>
                  <a:latin typeface="Arial" charset="0"/>
                </a:rPr>
                <a:t>Zero</a:t>
              </a:r>
              <a:endParaRPr lang="en-US" sz="2000" dirty="0">
                <a:solidFill>
                  <a:schemeClr val="bg2"/>
                </a:solidFill>
                <a:latin typeface="Arial" charset="0"/>
              </a:endParaRPr>
            </a:p>
            <a:p>
              <a:r>
                <a:rPr lang="en-US" sz="2000" dirty="0">
                  <a:solidFill>
                    <a:schemeClr val="bg2"/>
                  </a:solidFill>
                  <a:latin typeface="Arial" charset="0"/>
                </a:rPr>
                <a:t>fields</a:t>
              </a:r>
              <a:endParaRPr lang="en-US" sz="2000" i="1" dirty="0">
                <a:solidFill>
                  <a:schemeClr val="bg2"/>
                </a:solidFill>
              </a:endParaRPr>
            </a:p>
          </p:txBody>
        </p:sp>
        <p:graphicFrame>
          <p:nvGraphicFramePr>
            <p:cNvPr id="2051" name="Object 15"/>
            <p:cNvGraphicFramePr>
              <a:graphicFrameLocks noChangeAspect="1"/>
            </p:cNvGraphicFramePr>
            <p:nvPr/>
          </p:nvGraphicFramePr>
          <p:xfrm>
            <a:off x="2084" y="2577"/>
            <a:ext cx="287" cy="363"/>
          </p:xfrm>
          <a:graphic>
            <a:graphicData uri="http://schemas.openxmlformats.org/presentationml/2006/ole">
              <p:oleObj spid="_x0000_s2051" name="Equation" r:id="rId5" imgW="190440" imgH="241200" progId="Equation.DSMT4">
                <p:embed/>
              </p:oleObj>
            </a:graphicData>
          </a:graphic>
        </p:graphicFrame>
        <p:graphicFrame>
          <p:nvGraphicFramePr>
            <p:cNvPr id="2052" name="Object 16"/>
            <p:cNvGraphicFramePr>
              <a:graphicFrameLocks noChangeAspect="1"/>
            </p:cNvGraphicFramePr>
            <p:nvPr/>
          </p:nvGraphicFramePr>
          <p:xfrm>
            <a:off x="2126" y="3244"/>
            <a:ext cx="321" cy="306"/>
          </p:xfrm>
          <a:graphic>
            <a:graphicData uri="http://schemas.openxmlformats.org/presentationml/2006/ole">
              <p:oleObj spid="_x0000_s2052" name="Equation" r:id="rId6" imgW="253800" imgH="241200" progId="Equation.DSMT4">
                <p:embed/>
              </p:oleObj>
            </a:graphicData>
          </a:graphic>
        </p:graphicFrame>
        <p:sp>
          <p:nvSpPr>
            <p:cNvPr id="2064" name="Text Box 22"/>
            <p:cNvSpPr txBox="1">
              <a:spLocks noChangeArrowheads="1"/>
            </p:cNvSpPr>
            <p:nvPr/>
          </p:nvSpPr>
          <p:spPr bwMode="auto">
            <a:xfrm>
              <a:off x="1027" y="3248"/>
              <a:ext cx="676" cy="4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bg2"/>
                  </a:solidFill>
                  <a:latin typeface="Arial" charset="0"/>
                </a:rPr>
                <a:t>Zero</a:t>
              </a:r>
              <a:endParaRPr lang="en-US" sz="2000" dirty="0">
                <a:solidFill>
                  <a:schemeClr val="bg2"/>
                </a:solidFill>
                <a:latin typeface="Arial" charset="0"/>
              </a:endParaRPr>
            </a:p>
            <a:p>
              <a:r>
                <a:rPr lang="en-US" sz="2000" dirty="0">
                  <a:solidFill>
                    <a:schemeClr val="bg2"/>
                  </a:solidFill>
                  <a:latin typeface="Arial" charset="0"/>
                </a:rPr>
                <a:t>sources</a:t>
              </a:r>
              <a:endParaRPr lang="en-US" sz="2000" i="1" dirty="0">
                <a:solidFill>
                  <a:schemeClr val="bg2"/>
                </a:solidFill>
              </a:endParaRPr>
            </a:p>
          </p:txBody>
        </p:sp>
        <p:sp>
          <p:nvSpPr>
            <p:cNvPr id="2065" name="Text Box 23"/>
            <p:cNvSpPr txBox="1">
              <a:spLocks noChangeArrowheads="1"/>
            </p:cNvSpPr>
            <p:nvPr/>
          </p:nvSpPr>
          <p:spPr bwMode="auto">
            <a:xfrm>
              <a:off x="506" y="2307"/>
              <a:ext cx="212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 i="1">
                  <a:solidFill>
                    <a:srgbClr val="D60093"/>
                  </a:solidFill>
                </a:rPr>
                <a:t>S</a:t>
              </a:r>
            </a:p>
          </p:txBody>
        </p:sp>
      </p:grpSp>
      <p:sp>
        <p:nvSpPr>
          <p:cNvPr id="792600" name="Text Box 24"/>
          <p:cNvSpPr txBox="1">
            <a:spLocks noChangeArrowheads="1"/>
          </p:cNvSpPr>
          <p:nvPr/>
        </p:nvSpPr>
        <p:spPr bwMode="auto">
          <a:xfrm>
            <a:off x="542925" y="21900"/>
            <a:ext cx="79660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Equivalence Principle (cont.)</a:t>
            </a:r>
          </a:p>
        </p:txBody>
      </p:sp>
      <p:sp>
        <p:nvSpPr>
          <p:cNvPr id="2059" name="Text Box 29"/>
          <p:cNvSpPr txBox="1">
            <a:spLocks noChangeArrowheads="1"/>
          </p:cNvSpPr>
          <p:nvPr/>
        </p:nvSpPr>
        <p:spPr bwMode="auto">
          <a:xfrm>
            <a:off x="4364038" y="5465763"/>
            <a:ext cx="443071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buFont typeface="Wingdings" pitchFamily="2" charset="2"/>
              <a:buNone/>
            </a:pPr>
            <a:r>
              <a:rPr lang="en-US" dirty="0">
                <a:solidFill>
                  <a:schemeClr val="bg2"/>
                </a:solidFill>
                <a:latin typeface="Arial" charset="0"/>
              </a:rPr>
              <a:t>Maxwell's equations are satisfied along with boundary conditions at the interface.</a:t>
            </a:r>
            <a:endParaRPr lang="en-US" i="1" dirty="0">
              <a:solidFill>
                <a:schemeClr val="bg2"/>
              </a:solidFill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15"/>
          <p:cNvSpPr txBox="1">
            <a:spLocks noChangeArrowheads="1"/>
          </p:cNvSpPr>
          <p:nvPr/>
        </p:nvSpPr>
        <p:spPr bwMode="auto">
          <a:xfrm>
            <a:off x="730250" y="1219200"/>
            <a:ext cx="7505700" cy="10926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Note about materials: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 </a:t>
            </a:r>
          </a:p>
          <a:p>
            <a:pPr algn="l"/>
            <a:r>
              <a:rPr lang="en-US" sz="2000" dirty="0">
                <a:solidFill>
                  <a:schemeClr val="bg2"/>
                </a:solidFill>
                <a:latin typeface="Arial" charset="0"/>
              </a:rPr>
              <a:t>If there</a:t>
            </a:r>
            <a:r>
              <a:rPr lang="en-US" sz="2000" baseline="30000" dirty="0">
                <a:solidFill>
                  <a:schemeClr val="bg2"/>
                </a:solidFill>
                <a:latin typeface="Arial" charset="0"/>
              </a:rPr>
              <a:t>  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are zero fields</a:t>
            </a:r>
            <a:r>
              <a:rPr lang="en-US" sz="2000" baseline="300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throughout a region, it doesn’t matter what material is placed there (or removed).</a:t>
            </a:r>
          </a:p>
        </p:txBody>
      </p:sp>
      <p:sp>
        <p:nvSpPr>
          <p:cNvPr id="793625" name="Text Box 25"/>
          <p:cNvSpPr txBox="1">
            <a:spLocks noChangeArrowheads="1"/>
          </p:cNvSpPr>
          <p:nvPr/>
        </p:nvSpPr>
        <p:spPr bwMode="auto">
          <a:xfrm>
            <a:off x="542925" y="21900"/>
            <a:ext cx="79660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Equivalence Principle (cont.)</a:t>
            </a:r>
          </a:p>
        </p:txBody>
      </p:sp>
      <p:sp>
        <p:nvSpPr>
          <p:cNvPr id="3079" name="Text Box 1087"/>
          <p:cNvSpPr txBox="1">
            <a:spLocks noChangeArrowheads="1"/>
          </p:cNvSpPr>
          <p:nvPr/>
        </p:nvSpPr>
        <p:spPr bwMode="auto">
          <a:xfrm>
            <a:off x="257175" y="3084513"/>
            <a:ext cx="27368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This object can be added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3241675" y="2847975"/>
            <a:ext cx="3137154" cy="3132138"/>
            <a:chOff x="3241675" y="2847975"/>
            <a:chExt cx="3137154" cy="3132138"/>
          </a:xfrm>
        </p:grpSpPr>
        <p:sp>
          <p:nvSpPr>
            <p:cNvPr id="3084" name="Oval 3"/>
            <p:cNvSpPr>
              <a:spLocks noChangeArrowheads="1"/>
            </p:cNvSpPr>
            <p:nvPr/>
          </p:nvSpPr>
          <p:spPr bwMode="auto">
            <a:xfrm>
              <a:off x="3565525" y="2906713"/>
              <a:ext cx="2011363" cy="3073400"/>
            </a:xfrm>
            <a:prstGeom prst="ellipse">
              <a:avLst/>
            </a:prstGeom>
            <a:noFill/>
            <a:ln w="19050">
              <a:solidFill>
                <a:srgbClr val="D60093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85" name="Group 5"/>
            <p:cNvGrpSpPr>
              <a:grpSpLocks/>
            </p:cNvGrpSpPr>
            <p:nvPr/>
          </p:nvGrpSpPr>
          <p:grpSpPr bwMode="auto">
            <a:xfrm rot="788041">
              <a:off x="5535613" y="4657726"/>
              <a:ext cx="1588" cy="388938"/>
              <a:chOff x="2880" y="869"/>
              <a:chExt cx="1" cy="245"/>
            </a:xfrm>
          </p:grpSpPr>
          <p:sp>
            <p:nvSpPr>
              <p:cNvPr id="3090" name="Line 6"/>
              <p:cNvSpPr>
                <a:spLocks noChangeShapeType="1"/>
              </p:cNvSpPr>
              <p:nvPr/>
            </p:nvSpPr>
            <p:spPr bwMode="auto">
              <a:xfrm flipV="1">
                <a:off x="2881" y="869"/>
                <a:ext cx="0" cy="245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91" name="Line 7"/>
              <p:cNvSpPr>
                <a:spLocks noChangeShapeType="1"/>
              </p:cNvSpPr>
              <p:nvPr/>
            </p:nvSpPr>
            <p:spPr bwMode="auto">
              <a:xfrm flipV="1">
                <a:off x="2880" y="953"/>
                <a:ext cx="0" cy="61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086" name="Line 8"/>
            <p:cNvSpPr>
              <a:spLocks noChangeShapeType="1"/>
            </p:cNvSpPr>
            <p:nvPr/>
          </p:nvSpPr>
          <p:spPr bwMode="auto">
            <a:xfrm rot="15561260">
              <a:off x="5307013" y="3984625"/>
              <a:ext cx="427038" cy="1588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7" name="Text Box 9"/>
            <p:cNvSpPr txBox="1">
              <a:spLocks noChangeArrowheads="1"/>
            </p:cNvSpPr>
            <p:nvPr/>
          </p:nvSpPr>
          <p:spPr bwMode="auto">
            <a:xfrm>
              <a:off x="4256088" y="5022851"/>
              <a:ext cx="777875" cy="7016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 dirty="0" smtClean="0">
                  <a:solidFill>
                    <a:schemeClr val="bg2"/>
                  </a:solidFill>
                  <a:latin typeface="Arial" charset="0"/>
                </a:rPr>
                <a:t>Zero</a:t>
              </a:r>
              <a:endParaRPr lang="en-US" sz="2000" dirty="0">
                <a:solidFill>
                  <a:schemeClr val="bg2"/>
                </a:solidFill>
                <a:latin typeface="Arial" charset="0"/>
              </a:endParaRPr>
            </a:p>
            <a:p>
              <a:pPr algn="l"/>
              <a:r>
                <a:rPr lang="en-US" sz="2000" dirty="0">
                  <a:solidFill>
                    <a:schemeClr val="bg2"/>
                  </a:solidFill>
                  <a:latin typeface="Arial" charset="0"/>
                </a:rPr>
                <a:t>fields</a:t>
              </a:r>
              <a:endParaRPr lang="en-US" sz="2000" i="1" dirty="0">
                <a:solidFill>
                  <a:schemeClr val="bg2"/>
                </a:solidFill>
              </a:endParaRPr>
            </a:p>
          </p:txBody>
        </p:sp>
        <p:graphicFrame>
          <p:nvGraphicFramePr>
            <p:cNvPr id="3074" name="Object 10"/>
            <p:cNvGraphicFramePr>
              <a:graphicFrameLocks noChangeAspect="1"/>
            </p:cNvGraphicFramePr>
            <p:nvPr/>
          </p:nvGraphicFramePr>
          <p:xfrm>
            <a:off x="5721350" y="3640138"/>
            <a:ext cx="455613" cy="576263"/>
          </p:xfrm>
          <a:graphic>
            <a:graphicData uri="http://schemas.openxmlformats.org/presentationml/2006/ole">
              <p:oleObj spid="_x0000_s3074" name="Equation" r:id="rId4" imgW="190440" imgH="241200" progId="Equation.DSMT4">
                <p:embed/>
              </p:oleObj>
            </a:graphicData>
          </a:graphic>
        </p:graphicFrame>
        <p:graphicFrame>
          <p:nvGraphicFramePr>
            <p:cNvPr id="3075" name="Object 11"/>
            <p:cNvGraphicFramePr>
              <a:graphicFrameLocks noChangeAspect="1"/>
            </p:cNvGraphicFramePr>
            <p:nvPr/>
          </p:nvGraphicFramePr>
          <p:xfrm>
            <a:off x="5734050" y="4686301"/>
            <a:ext cx="511175" cy="485775"/>
          </p:xfrm>
          <a:graphic>
            <a:graphicData uri="http://schemas.openxmlformats.org/presentationml/2006/ole">
              <p:oleObj spid="_x0000_s3075" name="Equation" r:id="rId5" imgW="253800" imgH="241200" progId="Equation.DSMT4">
                <p:embed/>
              </p:oleObj>
            </a:graphicData>
          </a:graphic>
        </p:graphicFrame>
        <p:sp>
          <p:nvSpPr>
            <p:cNvPr id="3088" name="Freeform 16"/>
            <p:cNvSpPr>
              <a:spLocks/>
            </p:cNvSpPr>
            <p:nvPr/>
          </p:nvSpPr>
          <p:spPr bwMode="auto">
            <a:xfrm>
              <a:off x="4035425" y="3465513"/>
              <a:ext cx="1082675" cy="1484313"/>
            </a:xfrm>
            <a:custGeom>
              <a:avLst/>
              <a:gdLst>
                <a:gd name="T0" fmla="*/ 68 w 1070"/>
                <a:gd name="T1" fmla="*/ 95 h 666"/>
                <a:gd name="T2" fmla="*/ 23 w 1070"/>
                <a:gd name="T3" fmla="*/ 189 h 666"/>
                <a:gd name="T4" fmla="*/ 3 w 1070"/>
                <a:gd name="T5" fmla="*/ 298 h 666"/>
                <a:gd name="T6" fmla="*/ 24 w 1070"/>
                <a:gd name="T7" fmla="*/ 440 h 666"/>
                <a:gd name="T8" fmla="*/ 144 w 1070"/>
                <a:gd name="T9" fmla="*/ 534 h 666"/>
                <a:gd name="T10" fmla="*/ 308 w 1070"/>
                <a:gd name="T11" fmla="*/ 596 h 666"/>
                <a:gd name="T12" fmla="*/ 486 w 1070"/>
                <a:gd name="T13" fmla="*/ 658 h 666"/>
                <a:gd name="T14" fmla="*/ 624 w 1070"/>
                <a:gd name="T15" fmla="*/ 644 h 666"/>
                <a:gd name="T16" fmla="*/ 761 w 1070"/>
                <a:gd name="T17" fmla="*/ 637 h 666"/>
                <a:gd name="T18" fmla="*/ 904 w 1070"/>
                <a:gd name="T19" fmla="*/ 574 h 666"/>
                <a:gd name="T20" fmla="*/ 1008 w 1070"/>
                <a:gd name="T21" fmla="*/ 469 h 666"/>
                <a:gd name="T22" fmla="*/ 1041 w 1070"/>
                <a:gd name="T23" fmla="*/ 351 h 666"/>
                <a:gd name="T24" fmla="*/ 1069 w 1070"/>
                <a:gd name="T25" fmla="*/ 267 h 666"/>
                <a:gd name="T26" fmla="*/ 1049 w 1070"/>
                <a:gd name="T27" fmla="*/ 150 h 666"/>
                <a:gd name="T28" fmla="*/ 973 w 1070"/>
                <a:gd name="T29" fmla="*/ 109 h 666"/>
                <a:gd name="T30" fmla="*/ 912 w 1070"/>
                <a:gd name="T31" fmla="*/ 82 h 666"/>
                <a:gd name="T32" fmla="*/ 774 w 1070"/>
                <a:gd name="T33" fmla="*/ 6 h 666"/>
                <a:gd name="T34" fmla="*/ 630 w 1070"/>
                <a:gd name="T35" fmla="*/ 48 h 666"/>
                <a:gd name="T36" fmla="*/ 466 w 1070"/>
                <a:gd name="T37" fmla="*/ 54 h 666"/>
                <a:gd name="T38" fmla="*/ 285 w 1070"/>
                <a:gd name="T39" fmla="*/ 25 h 666"/>
                <a:gd name="T40" fmla="*/ 168 w 1070"/>
                <a:gd name="T41" fmla="*/ 34 h 666"/>
                <a:gd name="T42" fmla="*/ 68 w 1070"/>
                <a:gd name="T43" fmla="*/ 95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rgbClr val="DDDDDD"/>
            </a:solidFill>
            <a:ln w="254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076" name="Object 17"/>
            <p:cNvGraphicFramePr>
              <a:graphicFrameLocks noChangeAspect="1"/>
            </p:cNvGraphicFramePr>
            <p:nvPr/>
          </p:nvGraphicFramePr>
          <p:xfrm>
            <a:off x="4395788" y="3878263"/>
            <a:ext cx="404813" cy="558800"/>
          </p:xfrm>
          <a:graphic>
            <a:graphicData uri="http://schemas.openxmlformats.org/presentationml/2006/ole">
              <p:oleObj spid="_x0000_s3076" name="Equation" r:id="rId6" imgW="164880" imgH="228600" progId="Equation.DSMT4">
                <p:embed/>
              </p:oleObj>
            </a:graphicData>
          </a:graphic>
        </p:graphicFrame>
        <p:sp>
          <p:nvSpPr>
            <p:cNvPr id="3083" name="Text Box 1089"/>
            <p:cNvSpPr txBox="1">
              <a:spLocks noChangeArrowheads="1"/>
            </p:cNvSpPr>
            <p:nvPr/>
          </p:nvSpPr>
          <p:spPr bwMode="auto">
            <a:xfrm>
              <a:off x="3241675" y="5351463"/>
              <a:ext cx="33655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 i="1">
                  <a:solidFill>
                    <a:srgbClr val="D60093"/>
                  </a:solidFill>
                </a:rPr>
                <a:t>S</a:t>
              </a:r>
            </a:p>
          </p:txBody>
        </p:sp>
        <p:graphicFrame>
          <p:nvGraphicFramePr>
            <p:cNvPr id="22" name="Object 22"/>
            <p:cNvGraphicFramePr>
              <a:graphicFrameLocks noChangeAspect="1"/>
            </p:cNvGraphicFramePr>
            <p:nvPr/>
          </p:nvGraphicFramePr>
          <p:xfrm>
            <a:off x="5589589" y="2847975"/>
            <a:ext cx="789240" cy="439738"/>
          </p:xfrm>
          <a:graphic>
            <a:graphicData uri="http://schemas.openxmlformats.org/presentationml/2006/ole">
              <p:oleObj spid="_x0000_s3077" name="Equation" r:id="rId7" imgW="457200" imgH="253800" progId="Equation.DSMT4">
                <p:embed/>
              </p:oleObj>
            </a:graphicData>
          </a:graphic>
        </p:graphicFrame>
      </p:grpSp>
      <p:sp>
        <p:nvSpPr>
          <p:cNvPr id="3081" name="Line 1088"/>
          <p:cNvSpPr>
            <a:spLocks noChangeShapeType="1"/>
          </p:cNvSpPr>
          <p:nvPr/>
        </p:nvSpPr>
        <p:spPr bwMode="auto">
          <a:xfrm>
            <a:off x="2997200" y="3365500"/>
            <a:ext cx="1447800" cy="520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med" len="med"/>
            <a:tailEnd type="arrow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8" name="Text Box 2"/>
          <p:cNvSpPr txBox="1">
            <a:spLocks noChangeArrowheads="1"/>
          </p:cNvSpPr>
          <p:nvPr/>
        </p:nvSpPr>
        <p:spPr bwMode="auto">
          <a:xfrm>
            <a:off x="187325" y="2190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Scattering by a PEC</a:t>
            </a:r>
          </a:p>
        </p:txBody>
      </p:sp>
      <p:graphicFrame>
        <p:nvGraphicFramePr>
          <p:cNvPr id="4098" name="Object 1024"/>
          <p:cNvGraphicFramePr>
            <a:graphicFrameLocks noChangeAspect="1"/>
          </p:cNvGraphicFramePr>
          <p:nvPr/>
        </p:nvGraphicFramePr>
        <p:xfrm>
          <a:off x="3603625" y="4926013"/>
          <a:ext cx="1736725" cy="547687"/>
        </p:xfrm>
        <a:graphic>
          <a:graphicData uri="http://schemas.openxmlformats.org/presentationml/2006/ole">
            <p:oleObj spid="_x0000_s4098" name="Equation" r:id="rId4" imgW="761760" imgH="241200" progId="Equation.DSMT4">
              <p:embed/>
            </p:oleObj>
          </a:graphicData>
        </a:graphic>
      </p:graphicFrame>
      <p:graphicFrame>
        <p:nvGraphicFramePr>
          <p:cNvPr id="4099" name="Object 1025"/>
          <p:cNvGraphicFramePr>
            <a:graphicFrameLocks noChangeAspect="1"/>
          </p:cNvGraphicFramePr>
          <p:nvPr/>
        </p:nvGraphicFramePr>
        <p:xfrm>
          <a:off x="3617913" y="5626100"/>
          <a:ext cx="1801812" cy="520700"/>
        </p:xfrm>
        <a:graphic>
          <a:graphicData uri="http://schemas.openxmlformats.org/presentationml/2006/ole">
            <p:oleObj spid="_x0000_s4099" name="Equation" r:id="rId5" imgW="838080" imgH="241200" progId="Equation.DSMT4">
              <p:embed/>
            </p:oleObj>
          </a:graphicData>
        </a:graphic>
      </p:graphicFrame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1012825" y="1601788"/>
            <a:ext cx="5802313" cy="2749550"/>
            <a:chOff x="1012825" y="1601788"/>
            <a:chExt cx="5802313" cy="2749550"/>
          </a:xfrm>
        </p:grpSpPr>
        <p:sp>
          <p:nvSpPr>
            <p:cNvPr id="4106" name="Freeform 3"/>
            <p:cNvSpPr>
              <a:spLocks/>
            </p:cNvSpPr>
            <p:nvPr/>
          </p:nvSpPr>
          <p:spPr bwMode="auto">
            <a:xfrm>
              <a:off x="4130675" y="2009775"/>
              <a:ext cx="1289050" cy="1704975"/>
            </a:xfrm>
            <a:custGeom>
              <a:avLst/>
              <a:gdLst>
                <a:gd name="T0" fmla="*/ 68 w 1070"/>
                <a:gd name="T1" fmla="*/ 95 h 666"/>
                <a:gd name="T2" fmla="*/ 23 w 1070"/>
                <a:gd name="T3" fmla="*/ 189 h 666"/>
                <a:gd name="T4" fmla="*/ 3 w 1070"/>
                <a:gd name="T5" fmla="*/ 298 h 666"/>
                <a:gd name="T6" fmla="*/ 24 w 1070"/>
                <a:gd name="T7" fmla="*/ 440 h 666"/>
                <a:gd name="T8" fmla="*/ 144 w 1070"/>
                <a:gd name="T9" fmla="*/ 534 h 666"/>
                <a:gd name="T10" fmla="*/ 308 w 1070"/>
                <a:gd name="T11" fmla="*/ 596 h 666"/>
                <a:gd name="T12" fmla="*/ 486 w 1070"/>
                <a:gd name="T13" fmla="*/ 658 h 666"/>
                <a:gd name="T14" fmla="*/ 624 w 1070"/>
                <a:gd name="T15" fmla="*/ 644 h 666"/>
                <a:gd name="T16" fmla="*/ 761 w 1070"/>
                <a:gd name="T17" fmla="*/ 637 h 666"/>
                <a:gd name="T18" fmla="*/ 904 w 1070"/>
                <a:gd name="T19" fmla="*/ 574 h 666"/>
                <a:gd name="T20" fmla="*/ 1008 w 1070"/>
                <a:gd name="T21" fmla="*/ 469 h 666"/>
                <a:gd name="T22" fmla="*/ 1041 w 1070"/>
                <a:gd name="T23" fmla="*/ 351 h 666"/>
                <a:gd name="T24" fmla="*/ 1069 w 1070"/>
                <a:gd name="T25" fmla="*/ 267 h 666"/>
                <a:gd name="T26" fmla="*/ 1049 w 1070"/>
                <a:gd name="T27" fmla="*/ 150 h 666"/>
                <a:gd name="T28" fmla="*/ 973 w 1070"/>
                <a:gd name="T29" fmla="*/ 109 h 666"/>
                <a:gd name="T30" fmla="*/ 912 w 1070"/>
                <a:gd name="T31" fmla="*/ 82 h 666"/>
                <a:gd name="T32" fmla="*/ 774 w 1070"/>
                <a:gd name="T33" fmla="*/ 6 h 666"/>
                <a:gd name="T34" fmla="*/ 630 w 1070"/>
                <a:gd name="T35" fmla="*/ 48 h 666"/>
                <a:gd name="T36" fmla="*/ 466 w 1070"/>
                <a:gd name="T37" fmla="*/ 54 h 666"/>
                <a:gd name="T38" fmla="*/ 285 w 1070"/>
                <a:gd name="T39" fmla="*/ 25 h 666"/>
                <a:gd name="T40" fmla="*/ 168 w 1070"/>
                <a:gd name="T41" fmla="*/ 34 h 666"/>
                <a:gd name="T42" fmla="*/ 68 w 1070"/>
                <a:gd name="T43" fmla="*/ 95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chemeClr val="tx2"/>
            </a:solidFill>
            <a:ln w="254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100" name="Object 1026"/>
            <p:cNvGraphicFramePr>
              <a:graphicFrameLocks noChangeAspect="1"/>
            </p:cNvGraphicFramePr>
            <p:nvPr/>
          </p:nvGraphicFramePr>
          <p:xfrm>
            <a:off x="6269038" y="2824163"/>
            <a:ext cx="546100" cy="577850"/>
          </p:xfrm>
          <a:graphic>
            <a:graphicData uri="http://schemas.openxmlformats.org/presentationml/2006/ole">
              <p:oleObj spid="_x0000_s4100" name="Equation" r:id="rId6" imgW="228600" imgH="241200" progId="Equation.DSMT4">
                <p:embed/>
              </p:oleObj>
            </a:graphicData>
          </a:graphic>
        </p:graphicFrame>
        <p:sp>
          <p:nvSpPr>
            <p:cNvPr id="4108" name="Text Box 7"/>
            <p:cNvSpPr txBox="1">
              <a:spLocks noChangeArrowheads="1"/>
            </p:cNvSpPr>
            <p:nvPr/>
          </p:nvSpPr>
          <p:spPr bwMode="auto">
            <a:xfrm>
              <a:off x="1012825" y="2432050"/>
              <a:ext cx="1016000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l"/>
              <a:r>
                <a:rPr lang="en-US" sz="2000" dirty="0" smtClean="0">
                  <a:solidFill>
                    <a:schemeClr val="bg2"/>
                  </a:solidFill>
                  <a:latin typeface="Arial" charset="0"/>
                </a:rPr>
                <a:t>Source</a:t>
              </a:r>
              <a:endParaRPr lang="en-US" sz="2000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4109" name="Line 8"/>
            <p:cNvSpPr>
              <a:spLocks noChangeShapeType="1"/>
            </p:cNvSpPr>
            <p:nvPr/>
          </p:nvSpPr>
          <p:spPr bwMode="auto">
            <a:xfrm flipV="1">
              <a:off x="2151063" y="2420938"/>
              <a:ext cx="0" cy="38893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0" name="Arc 10"/>
            <p:cNvSpPr>
              <a:spLocks/>
            </p:cNvSpPr>
            <p:nvPr/>
          </p:nvSpPr>
          <p:spPr bwMode="auto">
            <a:xfrm>
              <a:off x="2359025" y="2470150"/>
              <a:ext cx="103188" cy="358775"/>
            </a:xfrm>
            <a:custGeom>
              <a:avLst/>
              <a:gdLst>
                <a:gd name="T0" fmla="*/ 0 w 23601"/>
                <a:gd name="T1" fmla="*/ 0 h 43200"/>
                <a:gd name="T2" fmla="*/ 3 w 23601"/>
                <a:gd name="T3" fmla="*/ 226 h 43200"/>
                <a:gd name="T4" fmla="*/ 6 w 23601"/>
                <a:gd name="T5" fmla="*/ 113 h 43200"/>
                <a:gd name="T6" fmla="*/ 0 60000 65536"/>
                <a:gd name="T7" fmla="*/ 0 60000 65536"/>
                <a:gd name="T8" fmla="*/ 0 60000 65536"/>
                <a:gd name="T9" fmla="*/ 0 w 23601"/>
                <a:gd name="T10" fmla="*/ 0 h 43200"/>
                <a:gd name="T11" fmla="*/ 23601 w 2360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01" h="43200" fill="none" extrusionOk="0">
                  <a:moveTo>
                    <a:pt x="-1" y="92"/>
                  </a:moveTo>
                  <a:cubicBezTo>
                    <a:pt x="665" y="30"/>
                    <a:pt x="1332" y="-1"/>
                    <a:pt x="2001" y="0"/>
                  </a:cubicBezTo>
                  <a:cubicBezTo>
                    <a:pt x="13930" y="0"/>
                    <a:pt x="23601" y="9670"/>
                    <a:pt x="23601" y="21600"/>
                  </a:cubicBezTo>
                  <a:cubicBezTo>
                    <a:pt x="23601" y="33529"/>
                    <a:pt x="13930" y="43200"/>
                    <a:pt x="2001" y="43200"/>
                  </a:cubicBezTo>
                  <a:cubicBezTo>
                    <a:pt x="1694" y="43200"/>
                    <a:pt x="1387" y="43193"/>
                    <a:pt x="1080" y="43180"/>
                  </a:cubicBezTo>
                </a:path>
                <a:path w="23601" h="43200" stroke="0" extrusionOk="0">
                  <a:moveTo>
                    <a:pt x="-1" y="92"/>
                  </a:moveTo>
                  <a:cubicBezTo>
                    <a:pt x="665" y="30"/>
                    <a:pt x="1332" y="-1"/>
                    <a:pt x="2001" y="0"/>
                  </a:cubicBezTo>
                  <a:cubicBezTo>
                    <a:pt x="13930" y="0"/>
                    <a:pt x="23601" y="9670"/>
                    <a:pt x="23601" y="21600"/>
                  </a:cubicBezTo>
                  <a:cubicBezTo>
                    <a:pt x="23601" y="33529"/>
                    <a:pt x="13930" y="43200"/>
                    <a:pt x="2001" y="43200"/>
                  </a:cubicBezTo>
                  <a:cubicBezTo>
                    <a:pt x="1694" y="43200"/>
                    <a:pt x="1387" y="43193"/>
                    <a:pt x="1080" y="43180"/>
                  </a:cubicBezTo>
                  <a:lnTo>
                    <a:pt x="2001" y="21600"/>
                  </a:lnTo>
                  <a:close/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Arc 11"/>
            <p:cNvSpPr>
              <a:spLocks/>
            </p:cNvSpPr>
            <p:nvPr/>
          </p:nvSpPr>
          <p:spPr bwMode="auto">
            <a:xfrm>
              <a:off x="2520950" y="2413000"/>
              <a:ext cx="107950" cy="492125"/>
            </a:xfrm>
            <a:custGeom>
              <a:avLst/>
              <a:gdLst>
                <a:gd name="T0" fmla="*/ 0 w 23601"/>
                <a:gd name="T1" fmla="*/ 1 h 43200"/>
                <a:gd name="T2" fmla="*/ 3 w 23601"/>
                <a:gd name="T3" fmla="*/ 310 h 43200"/>
                <a:gd name="T4" fmla="*/ 6 w 23601"/>
                <a:gd name="T5" fmla="*/ 155 h 43200"/>
                <a:gd name="T6" fmla="*/ 0 60000 65536"/>
                <a:gd name="T7" fmla="*/ 0 60000 65536"/>
                <a:gd name="T8" fmla="*/ 0 60000 65536"/>
                <a:gd name="T9" fmla="*/ 0 w 23601"/>
                <a:gd name="T10" fmla="*/ 0 h 43200"/>
                <a:gd name="T11" fmla="*/ 23601 w 2360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01" h="43200" fill="none" extrusionOk="0">
                  <a:moveTo>
                    <a:pt x="-1" y="92"/>
                  </a:moveTo>
                  <a:cubicBezTo>
                    <a:pt x="665" y="30"/>
                    <a:pt x="1332" y="-1"/>
                    <a:pt x="2001" y="0"/>
                  </a:cubicBezTo>
                  <a:cubicBezTo>
                    <a:pt x="13930" y="0"/>
                    <a:pt x="23601" y="9670"/>
                    <a:pt x="23601" y="21600"/>
                  </a:cubicBezTo>
                  <a:cubicBezTo>
                    <a:pt x="23601" y="33529"/>
                    <a:pt x="13930" y="43200"/>
                    <a:pt x="2001" y="43200"/>
                  </a:cubicBezTo>
                  <a:cubicBezTo>
                    <a:pt x="1694" y="43200"/>
                    <a:pt x="1387" y="43193"/>
                    <a:pt x="1080" y="43180"/>
                  </a:cubicBezTo>
                </a:path>
                <a:path w="23601" h="43200" stroke="0" extrusionOk="0">
                  <a:moveTo>
                    <a:pt x="-1" y="92"/>
                  </a:moveTo>
                  <a:cubicBezTo>
                    <a:pt x="665" y="30"/>
                    <a:pt x="1332" y="-1"/>
                    <a:pt x="2001" y="0"/>
                  </a:cubicBezTo>
                  <a:cubicBezTo>
                    <a:pt x="13930" y="0"/>
                    <a:pt x="23601" y="9670"/>
                    <a:pt x="23601" y="21600"/>
                  </a:cubicBezTo>
                  <a:cubicBezTo>
                    <a:pt x="23601" y="33529"/>
                    <a:pt x="13930" y="43200"/>
                    <a:pt x="2001" y="43200"/>
                  </a:cubicBezTo>
                  <a:cubicBezTo>
                    <a:pt x="1694" y="43200"/>
                    <a:pt x="1387" y="43193"/>
                    <a:pt x="1080" y="43180"/>
                  </a:cubicBezTo>
                  <a:lnTo>
                    <a:pt x="2001" y="21600"/>
                  </a:lnTo>
                  <a:close/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Arc 12"/>
            <p:cNvSpPr>
              <a:spLocks/>
            </p:cNvSpPr>
            <p:nvPr/>
          </p:nvSpPr>
          <p:spPr bwMode="auto">
            <a:xfrm>
              <a:off x="2678113" y="2303463"/>
              <a:ext cx="141288" cy="701675"/>
            </a:xfrm>
            <a:custGeom>
              <a:avLst/>
              <a:gdLst>
                <a:gd name="T0" fmla="*/ 0 w 23601"/>
                <a:gd name="T1" fmla="*/ 1 h 43200"/>
                <a:gd name="T2" fmla="*/ 4 w 23601"/>
                <a:gd name="T3" fmla="*/ 442 h 43200"/>
                <a:gd name="T4" fmla="*/ 8 w 23601"/>
                <a:gd name="T5" fmla="*/ 221 h 43200"/>
                <a:gd name="T6" fmla="*/ 0 60000 65536"/>
                <a:gd name="T7" fmla="*/ 0 60000 65536"/>
                <a:gd name="T8" fmla="*/ 0 60000 65536"/>
                <a:gd name="T9" fmla="*/ 0 w 23601"/>
                <a:gd name="T10" fmla="*/ 0 h 43200"/>
                <a:gd name="T11" fmla="*/ 23601 w 2360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01" h="43200" fill="none" extrusionOk="0">
                  <a:moveTo>
                    <a:pt x="-1" y="92"/>
                  </a:moveTo>
                  <a:cubicBezTo>
                    <a:pt x="665" y="30"/>
                    <a:pt x="1332" y="-1"/>
                    <a:pt x="2001" y="0"/>
                  </a:cubicBezTo>
                  <a:cubicBezTo>
                    <a:pt x="13930" y="0"/>
                    <a:pt x="23601" y="9670"/>
                    <a:pt x="23601" y="21600"/>
                  </a:cubicBezTo>
                  <a:cubicBezTo>
                    <a:pt x="23601" y="33529"/>
                    <a:pt x="13930" y="43200"/>
                    <a:pt x="2001" y="43200"/>
                  </a:cubicBezTo>
                  <a:cubicBezTo>
                    <a:pt x="1694" y="43200"/>
                    <a:pt x="1387" y="43193"/>
                    <a:pt x="1080" y="43180"/>
                  </a:cubicBezTo>
                </a:path>
                <a:path w="23601" h="43200" stroke="0" extrusionOk="0">
                  <a:moveTo>
                    <a:pt x="-1" y="92"/>
                  </a:moveTo>
                  <a:cubicBezTo>
                    <a:pt x="665" y="30"/>
                    <a:pt x="1332" y="-1"/>
                    <a:pt x="2001" y="0"/>
                  </a:cubicBezTo>
                  <a:cubicBezTo>
                    <a:pt x="13930" y="0"/>
                    <a:pt x="23601" y="9670"/>
                    <a:pt x="23601" y="21600"/>
                  </a:cubicBezTo>
                  <a:cubicBezTo>
                    <a:pt x="23601" y="33529"/>
                    <a:pt x="13930" y="43200"/>
                    <a:pt x="2001" y="43200"/>
                  </a:cubicBezTo>
                  <a:cubicBezTo>
                    <a:pt x="1694" y="43200"/>
                    <a:pt x="1387" y="43193"/>
                    <a:pt x="1080" y="43180"/>
                  </a:cubicBezTo>
                  <a:lnTo>
                    <a:pt x="2001" y="21600"/>
                  </a:lnTo>
                  <a:close/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Arc 13"/>
            <p:cNvSpPr>
              <a:spLocks/>
            </p:cNvSpPr>
            <p:nvPr/>
          </p:nvSpPr>
          <p:spPr bwMode="auto">
            <a:xfrm>
              <a:off x="5668963" y="2960688"/>
              <a:ext cx="103188" cy="358775"/>
            </a:xfrm>
            <a:custGeom>
              <a:avLst/>
              <a:gdLst>
                <a:gd name="T0" fmla="*/ 0 w 23601"/>
                <a:gd name="T1" fmla="*/ 0 h 43200"/>
                <a:gd name="T2" fmla="*/ 3 w 23601"/>
                <a:gd name="T3" fmla="*/ 226 h 43200"/>
                <a:gd name="T4" fmla="*/ 6 w 23601"/>
                <a:gd name="T5" fmla="*/ 113 h 43200"/>
                <a:gd name="T6" fmla="*/ 0 60000 65536"/>
                <a:gd name="T7" fmla="*/ 0 60000 65536"/>
                <a:gd name="T8" fmla="*/ 0 60000 65536"/>
                <a:gd name="T9" fmla="*/ 0 w 23601"/>
                <a:gd name="T10" fmla="*/ 0 h 43200"/>
                <a:gd name="T11" fmla="*/ 23601 w 2360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01" h="43200" fill="none" extrusionOk="0">
                  <a:moveTo>
                    <a:pt x="-1" y="92"/>
                  </a:moveTo>
                  <a:cubicBezTo>
                    <a:pt x="665" y="30"/>
                    <a:pt x="1332" y="-1"/>
                    <a:pt x="2001" y="0"/>
                  </a:cubicBezTo>
                  <a:cubicBezTo>
                    <a:pt x="13930" y="0"/>
                    <a:pt x="23601" y="9670"/>
                    <a:pt x="23601" y="21600"/>
                  </a:cubicBezTo>
                  <a:cubicBezTo>
                    <a:pt x="23601" y="33529"/>
                    <a:pt x="13930" y="43200"/>
                    <a:pt x="2001" y="43200"/>
                  </a:cubicBezTo>
                  <a:cubicBezTo>
                    <a:pt x="1694" y="43200"/>
                    <a:pt x="1387" y="43193"/>
                    <a:pt x="1080" y="43180"/>
                  </a:cubicBezTo>
                </a:path>
                <a:path w="23601" h="43200" stroke="0" extrusionOk="0">
                  <a:moveTo>
                    <a:pt x="-1" y="92"/>
                  </a:moveTo>
                  <a:cubicBezTo>
                    <a:pt x="665" y="30"/>
                    <a:pt x="1332" y="-1"/>
                    <a:pt x="2001" y="0"/>
                  </a:cubicBezTo>
                  <a:cubicBezTo>
                    <a:pt x="13930" y="0"/>
                    <a:pt x="23601" y="9670"/>
                    <a:pt x="23601" y="21600"/>
                  </a:cubicBezTo>
                  <a:cubicBezTo>
                    <a:pt x="23601" y="33529"/>
                    <a:pt x="13930" y="43200"/>
                    <a:pt x="2001" y="43200"/>
                  </a:cubicBezTo>
                  <a:cubicBezTo>
                    <a:pt x="1694" y="43200"/>
                    <a:pt x="1387" y="43193"/>
                    <a:pt x="1080" y="43180"/>
                  </a:cubicBezTo>
                  <a:lnTo>
                    <a:pt x="2001" y="21600"/>
                  </a:lnTo>
                  <a:close/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Arc 14"/>
            <p:cNvSpPr>
              <a:spLocks/>
            </p:cNvSpPr>
            <p:nvPr/>
          </p:nvSpPr>
          <p:spPr bwMode="auto">
            <a:xfrm>
              <a:off x="5830888" y="2903538"/>
              <a:ext cx="107950" cy="492125"/>
            </a:xfrm>
            <a:custGeom>
              <a:avLst/>
              <a:gdLst>
                <a:gd name="T0" fmla="*/ 0 w 23601"/>
                <a:gd name="T1" fmla="*/ 1 h 43200"/>
                <a:gd name="T2" fmla="*/ 3 w 23601"/>
                <a:gd name="T3" fmla="*/ 310 h 43200"/>
                <a:gd name="T4" fmla="*/ 6 w 23601"/>
                <a:gd name="T5" fmla="*/ 155 h 43200"/>
                <a:gd name="T6" fmla="*/ 0 60000 65536"/>
                <a:gd name="T7" fmla="*/ 0 60000 65536"/>
                <a:gd name="T8" fmla="*/ 0 60000 65536"/>
                <a:gd name="T9" fmla="*/ 0 w 23601"/>
                <a:gd name="T10" fmla="*/ 0 h 43200"/>
                <a:gd name="T11" fmla="*/ 23601 w 2360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01" h="43200" fill="none" extrusionOk="0">
                  <a:moveTo>
                    <a:pt x="-1" y="92"/>
                  </a:moveTo>
                  <a:cubicBezTo>
                    <a:pt x="665" y="30"/>
                    <a:pt x="1332" y="-1"/>
                    <a:pt x="2001" y="0"/>
                  </a:cubicBezTo>
                  <a:cubicBezTo>
                    <a:pt x="13930" y="0"/>
                    <a:pt x="23601" y="9670"/>
                    <a:pt x="23601" y="21600"/>
                  </a:cubicBezTo>
                  <a:cubicBezTo>
                    <a:pt x="23601" y="33529"/>
                    <a:pt x="13930" y="43200"/>
                    <a:pt x="2001" y="43200"/>
                  </a:cubicBezTo>
                  <a:cubicBezTo>
                    <a:pt x="1694" y="43200"/>
                    <a:pt x="1387" y="43193"/>
                    <a:pt x="1080" y="43180"/>
                  </a:cubicBezTo>
                </a:path>
                <a:path w="23601" h="43200" stroke="0" extrusionOk="0">
                  <a:moveTo>
                    <a:pt x="-1" y="92"/>
                  </a:moveTo>
                  <a:cubicBezTo>
                    <a:pt x="665" y="30"/>
                    <a:pt x="1332" y="-1"/>
                    <a:pt x="2001" y="0"/>
                  </a:cubicBezTo>
                  <a:cubicBezTo>
                    <a:pt x="13930" y="0"/>
                    <a:pt x="23601" y="9670"/>
                    <a:pt x="23601" y="21600"/>
                  </a:cubicBezTo>
                  <a:cubicBezTo>
                    <a:pt x="23601" y="33529"/>
                    <a:pt x="13930" y="43200"/>
                    <a:pt x="2001" y="43200"/>
                  </a:cubicBezTo>
                  <a:cubicBezTo>
                    <a:pt x="1694" y="43200"/>
                    <a:pt x="1387" y="43193"/>
                    <a:pt x="1080" y="43180"/>
                  </a:cubicBezTo>
                  <a:lnTo>
                    <a:pt x="2001" y="21600"/>
                  </a:lnTo>
                  <a:close/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Arc 15"/>
            <p:cNvSpPr>
              <a:spLocks/>
            </p:cNvSpPr>
            <p:nvPr/>
          </p:nvSpPr>
          <p:spPr bwMode="auto">
            <a:xfrm>
              <a:off x="5988050" y="2794000"/>
              <a:ext cx="141288" cy="701675"/>
            </a:xfrm>
            <a:custGeom>
              <a:avLst/>
              <a:gdLst>
                <a:gd name="T0" fmla="*/ 0 w 23601"/>
                <a:gd name="T1" fmla="*/ 1 h 43200"/>
                <a:gd name="T2" fmla="*/ 4 w 23601"/>
                <a:gd name="T3" fmla="*/ 442 h 43200"/>
                <a:gd name="T4" fmla="*/ 8 w 23601"/>
                <a:gd name="T5" fmla="*/ 221 h 43200"/>
                <a:gd name="T6" fmla="*/ 0 60000 65536"/>
                <a:gd name="T7" fmla="*/ 0 60000 65536"/>
                <a:gd name="T8" fmla="*/ 0 60000 65536"/>
                <a:gd name="T9" fmla="*/ 0 w 23601"/>
                <a:gd name="T10" fmla="*/ 0 h 43200"/>
                <a:gd name="T11" fmla="*/ 23601 w 2360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01" h="43200" fill="none" extrusionOk="0">
                  <a:moveTo>
                    <a:pt x="-1" y="92"/>
                  </a:moveTo>
                  <a:cubicBezTo>
                    <a:pt x="665" y="30"/>
                    <a:pt x="1332" y="-1"/>
                    <a:pt x="2001" y="0"/>
                  </a:cubicBezTo>
                  <a:cubicBezTo>
                    <a:pt x="13930" y="0"/>
                    <a:pt x="23601" y="9670"/>
                    <a:pt x="23601" y="21600"/>
                  </a:cubicBezTo>
                  <a:cubicBezTo>
                    <a:pt x="23601" y="33529"/>
                    <a:pt x="13930" y="43200"/>
                    <a:pt x="2001" y="43200"/>
                  </a:cubicBezTo>
                  <a:cubicBezTo>
                    <a:pt x="1694" y="43200"/>
                    <a:pt x="1387" y="43193"/>
                    <a:pt x="1080" y="43180"/>
                  </a:cubicBezTo>
                </a:path>
                <a:path w="23601" h="43200" stroke="0" extrusionOk="0">
                  <a:moveTo>
                    <a:pt x="-1" y="92"/>
                  </a:moveTo>
                  <a:cubicBezTo>
                    <a:pt x="665" y="30"/>
                    <a:pt x="1332" y="-1"/>
                    <a:pt x="2001" y="0"/>
                  </a:cubicBezTo>
                  <a:cubicBezTo>
                    <a:pt x="13930" y="0"/>
                    <a:pt x="23601" y="9670"/>
                    <a:pt x="23601" y="21600"/>
                  </a:cubicBezTo>
                  <a:cubicBezTo>
                    <a:pt x="23601" y="33529"/>
                    <a:pt x="13930" y="43200"/>
                    <a:pt x="2001" y="43200"/>
                  </a:cubicBezTo>
                  <a:cubicBezTo>
                    <a:pt x="1694" y="43200"/>
                    <a:pt x="1387" y="43193"/>
                    <a:pt x="1080" y="43180"/>
                  </a:cubicBezTo>
                  <a:lnTo>
                    <a:pt x="2001" y="21600"/>
                  </a:lnTo>
                  <a:close/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101" name="Object 1027"/>
            <p:cNvGraphicFramePr>
              <a:graphicFrameLocks noChangeAspect="1"/>
            </p:cNvGraphicFramePr>
            <p:nvPr/>
          </p:nvGraphicFramePr>
          <p:xfrm>
            <a:off x="2316163" y="3076575"/>
            <a:ext cx="455612" cy="576263"/>
          </p:xfrm>
          <a:graphic>
            <a:graphicData uri="http://schemas.openxmlformats.org/presentationml/2006/ole">
              <p:oleObj spid="_x0000_s4101" name="Equation" r:id="rId7" imgW="190440" imgH="241200" progId="Equation.DSMT4">
                <p:embed/>
              </p:oleObj>
            </a:graphicData>
          </a:graphic>
        </p:graphicFrame>
        <p:graphicFrame>
          <p:nvGraphicFramePr>
            <p:cNvPr id="4102" name="Object 1028"/>
            <p:cNvGraphicFramePr>
              <a:graphicFrameLocks noChangeAspect="1"/>
            </p:cNvGraphicFramePr>
            <p:nvPr/>
          </p:nvGraphicFramePr>
          <p:xfrm>
            <a:off x="5326063" y="3902075"/>
            <a:ext cx="906462" cy="449263"/>
          </p:xfrm>
          <a:graphic>
            <a:graphicData uri="http://schemas.openxmlformats.org/presentationml/2006/ole">
              <p:oleObj spid="_x0000_s4102" name="Equation" r:id="rId8" imgW="431640" imgH="215640" progId="Equation.DSMT4">
                <p:embed/>
              </p:oleObj>
            </a:graphicData>
          </a:graphic>
        </p:graphicFrame>
        <p:sp>
          <p:nvSpPr>
            <p:cNvPr id="4116" name="Text Box 19"/>
            <p:cNvSpPr txBox="1">
              <a:spLocks noChangeArrowheads="1"/>
            </p:cNvSpPr>
            <p:nvPr/>
          </p:nvSpPr>
          <p:spPr bwMode="auto">
            <a:xfrm>
              <a:off x="4435475" y="2636838"/>
              <a:ext cx="73183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2"/>
                  </a:solidFill>
                  <a:latin typeface="Arial" charset="0"/>
                </a:rPr>
                <a:t>PEC</a:t>
              </a:r>
            </a:p>
          </p:txBody>
        </p:sp>
        <p:sp>
          <p:nvSpPr>
            <p:cNvPr id="4117" name="Line 20"/>
            <p:cNvSpPr>
              <a:spLocks noChangeShapeType="1"/>
            </p:cNvSpPr>
            <p:nvPr/>
          </p:nvSpPr>
          <p:spPr bwMode="auto">
            <a:xfrm flipH="1" flipV="1">
              <a:off x="5159375" y="3649663"/>
              <a:ext cx="166688" cy="2952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arrow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8" name="Text Box 49"/>
            <p:cNvSpPr txBox="1">
              <a:spLocks noChangeArrowheads="1"/>
            </p:cNvSpPr>
            <p:nvPr/>
          </p:nvSpPr>
          <p:spPr bwMode="auto">
            <a:xfrm>
              <a:off x="4151313" y="3656013"/>
              <a:ext cx="41275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 i="1">
                  <a:solidFill>
                    <a:schemeClr val="bg2"/>
                  </a:solidFill>
                </a:rPr>
                <a:t>S </a:t>
              </a:r>
            </a:p>
          </p:txBody>
        </p:sp>
        <p:sp>
          <p:nvSpPr>
            <p:cNvPr id="4119" name="Line 51"/>
            <p:cNvSpPr>
              <a:spLocks noChangeShapeType="1"/>
            </p:cNvSpPr>
            <p:nvPr/>
          </p:nvSpPr>
          <p:spPr bwMode="auto">
            <a:xfrm rot="1141536" flipV="1">
              <a:off x="4244069" y="2043113"/>
              <a:ext cx="1588" cy="388937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103" name="Object 1029"/>
            <p:cNvGraphicFramePr>
              <a:graphicFrameLocks noChangeAspect="1"/>
            </p:cNvGraphicFramePr>
            <p:nvPr/>
          </p:nvGraphicFramePr>
          <p:xfrm>
            <a:off x="3684588" y="1601788"/>
            <a:ext cx="425450" cy="544512"/>
          </p:xfrm>
          <a:graphic>
            <a:graphicData uri="http://schemas.openxmlformats.org/presentationml/2006/ole">
              <p:oleObj spid="_x0000_s4103" name="Equation" r:id="rId9" imgW="177480" imgH="228600" progId="Equation.DSMT4">
                <p:embed/>
              </p:oleObj>
            </a:graphicData>
          </a:graphic>
        </p:graphicFrame>
        <p:graphicFrame>
          <p:nvGraphicFramePr>
            <p:cNvPr id="27" name="Object 22"/>
            <p:cNvGraphicFramePr>
              <a:graphicFrameLocks noChangeAspect="1"/>
            </p:cNvGraphicFramePr>
            <p:nvPr/>
          </p:nvGraphicFramePr>
          <p:xfrm>
            <a:off x="5503864" y="1724025"/>
            <a:ext cx="789240" cy="439738"/>
          </p:xfrm>
          <a:graphic>
            <a:graphicData uri="http://schemas.openxmlformats.org/presentationml/2006/ole">
              <p:oleObj spid="_x0000_s4104" name="Equation" r:id="rId10" imgW="457200" imgH="2538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034" name="Text Box 2"/>
          <p:cNvSpPr txBox="1">
            <a:spLocks noChangeArrowheads="1"/>
          </p:cNvSpPr>
          <p:nvPr/>
        </p:nvSpPr>
        <p:spPr bwMode="auto">
          <a:xfrm>
            <a:off x="187325" y="10025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Scattering by a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PEC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1003300" y="1054100"/>
            <a:ext cx="7531100" cy="2781300"/>
            <a:chOff x="1003300" y="1054100"/>
            <a:chExt cx="7531100" cy="2781300"/>
          </a:xfrm>
        </p:grpSpPr>
        <p:sp>
          <p:nvSpPr>
            <p:cNvPr id="5128" name="Rectangle 45"/>
            <p:cNvSpPr>
              <a:spLocks noChangeArrowheads="1"/>
            </p:cNvSpPr>
            <p:nvPr/>
          </p:nvSpPr>
          <p:spPr bwMode="auto">
            <a:xfrm>
              <a:off x="1003300" y="1054100"/>
              <a:ext cx="7531100" cy="2781300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122" name="Object 1024"/>
            <p:cNvGraphicFramePr>
              <a:graphicFrameLocks noChangeAspect="1"/>
            </p:cNvGraphicFramePr>
            <p:nvPr/>
          </p:nvGraphicFramePr>
          <p:xfrm>
            <a:off x="3206750" y="1257300"/>
            <a:ext cx="427038" cy="544513"/>
          </p:xfrm>
          <a:graphic>
            <a:graphicData uri="http://schemas.openxmlformats.org/presentationml/2006/ole">
              <p:oleObj spid="_x0000_s5122" name="Equation" r:id="rId4" imgW="177480" imgH="228600" progId="Equation.DSMT4">
                <p:embed/>
              </p:oleObj>
            </a:graphicData>
          </a:graphic>
        </p:graphicFrame>
        <p:sp>
          <p:nvSpPr>
            <p:cNvPr id="5145" name="Freeform 19"/>
            <p:cNvSpPr>
              <a:spLocks/>
            </p:cNvSpPr>
            <p:nvPr/>
          </p:nvSpPr>
          <p:spPr bwMode="auto">
            <a:xfrm>
              <a:off x="3819525" y="1576388"/>
              <a:ext cx="1289050" cy="1704975"/>
            </a:xfrm>
            <a:custGeom>
              <a:avLst/>
              <a:gdLst>
                <a:gd name="T0" fmla="*/ 68 w 1070"/>
                <a:gd name="T1" fmla="*/ 95 h 666"/>
                <a:gd name="T2" fmla="*/ 23 w 1070"/>
                <a:gd name="T3" fmla="*/ 189 h 666"/>
                <a:gd name="T4" fmla="*/ 3 w 1070"/>
                <a:gd name="T5" fmla="*/ 298 h 666"/>
                <a:gd name="T6" fmla="*/ 24 w 1070"/>
                <a:gd name="T7" fmla="*/ 440 h 666"/>
                <a:gd name="T8" fmla="*/ 144 w 1070"/>
                <a:gd name="T9" fmla="*/ 534 h 666"/>
                <a:gd name="T10" fmla="*/ 308 w 1070"/>
                <a:gd name="T11" fmla="*/ 596 h 666"/>
                <a:gd name="T12" fmla="*/ 486 w 1070"/>
                <a:gd name="T13" fmla="*/ 658 h 666"/>
                <a:gd name="T14" fmla="*/ 624 w 1070"/>
                <a:gd name="T15" fmla="*/ 644 h 666"/>
                <a:gd name="T16" fmla="*/ 761 w 1070"/>
                <a:gd name="T17" fmla="*/ 637 h 666"/>
                <a:gd name="T18" fmla="*/ 904 w 1070"/>
                <a:gd name="T19" fmla="*/ 574 h 666"/>
                <a:gd name="T20" fmla="*/ 1008 w 1070"/>
                <a:gd name="T21" fmla="*/ 469 h 666"/>
                <a:gd name="T22" fmla="*/ 1041 w 1070"/>
                <a:gd name="T23" fmla="*/ 351 h 666"/>
                <a:gd name="T24" fmla="*/ 1069 w 1070"/>
                <a:gd name="T25" fmla="*/ 267 h 666"/>
                <a:gd name="T26" fmla="*/ 1049 w 1070"/>
                <a:gd name="T27" fmla="*/ 150 h 666"/>
                <a:gd name="T28" fmla="*/ 973 w 1070"/>
                <a:gd name="T29" fmla="*/ 109 h 666"/>
                <a:gd name="T30" fmla="*/ 912 w 1070"/>
                <a:gd name="T31" fmla="*/ 82 h 666"/>
                <a:gd name="T32" fmla="*/ 774 w 1070"/>
                <a:gd name="T33" fmla="*/ 6 h 666"/>
                <a:gd name="T34" fmla="*/ 630 w 1070"/>
                <a:gd name="T35" fmla="*/ 48 h 666"/>
                <a:gd name="T36" fmla="*/ 466 w 1070"/>
                <a:gd name="T37" fmla="*/ 54 h 666"/>
                <a:gd name="T38" fmla="*/ 285 w 1070"/>
                <a:gd name="T39" fmla="*/ 25 h 666"/>
                <a:gd name="T40" fmla="*/ 168 w 1070"/>
                <a:gd name="T41" fmla="*/ 34 h 666"/>
                <a:gd name="T42" fmla="*/ 68 w 1070"/>
                <a:gd name="T43" fmla="*/ 95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chemeClr val="tx2"/>
            </a:solidFill>
            <a:ln w="254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47" name="Text Box 22"/>
            <p:cNvSpPr txBox="1">
              <a:spLocks noChangeArrowheads="1"/>
            </p:cNvSpPr>
            <p:nvPr/>
          </p:nvSpPr>
          <p:spPr bwMode="auto">
            <a:xfrm>
              <a:off x="1104901" y="1998663"/>
              <a:ext cx="1119188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l"/>
              <a:r>
                <a:rPr lang="en-US" sz="2000" dirty="0" smtClean="0">
                  <a:solidFill>
                    <a:schemeClr val="bg2"/>
                  </a:solidFill>
                  <a:latin typeface="Arial" charset="0"/>
                </a:rPr>
                <a:t>Source</a:t>
              </a:r>
              <a:endParaRPr lang="en-US" sz="2000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5148" name="Line 23"/>
            <p:cNvSpPr>
              <a:spLocks noChangeShapeType="1"/>
            </p:cNvSpPr>
            <p:nvPr/>
          </p:nvSpPr>
          <p:spPr bwMode="auto">
            <a:xfrm flipV="1">
              <a:off x="2392363" y="1987550"/>
              <a:ext cx="0" cy="38893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49" name="Arc 24"/>
            <p:cNvSpPr>
              <a:spLocks/>
            </p:cNvSpPr>
            <p:nvPr/>
          </p:nvSpPr>
          <p:spPr bwMode="auto">
            <a:xfrm>
              <a:off x="2600325" y="2036763"/>
              <a:ext cx="103188" cy="358775"/>
            </a:xfrm>
            <a:custGeom>
              <a:avLst/>
              <a:gdLst>
                <a:gd name="T0" fmla="*/ 0 w 23601"/>
                <a:gd name="T1" fmla="*/ 0 h 43200"/>
                <a:gd name="T2" fmla="*/ 3 w 23601"/>
                <a:gd name="T3" fmla="*/ 226 h 43200"/>
                <a:gd name="T4" fmla="*/ 6 w 23601"/>
                <a:gd name="T5" fmla="*/ 113 h 43200"/>
                <a:gd name="T6" fmla="*/ 0 60000 65536"/>
                <a:gd name="T7" fmla="*/ 0 60000 65536"/>
                <a:gd name="T8" fmla="*/ 0 60000 65536"/>
                <a:gd name="T9" fmla="*/ 0 w 23601"/>
                <a:gd name="T10" fmla="*/ 0 h 43200"/>
                <a:gd name="T11" fmla="*/ 23601 w 2360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01" h="43200" fill="none" extrusionOk="0">
                  <a:moveTo>
                    <a:pt x="-1" y="92"/>
                  </a:moveTo>
                  <a:cubicBezTo>
                    <a:pt x="665" y="30"/>
                    <a:pt x="1332" y="-1"/>
                    <a:pt x="2001" y="0"/>
                  </a:cubicBezTo>
                  <a:cubicBezTo>
                    <a:pt x="13930" y="0"/>
                    <a:pt x="23601" y="9670"/>
                    <a:pt x="23601" y="21600"/>
                  </a:cubicBezTo>
                  <a:cubicBezTo>
                    <a:pt x="23601" y="33529"/>
                    <a:pt x="13930" y="43200"/>
                    <a:pt x="2001" y="43200"/>
                  </a:cubicBezTo>
                  <a:cubicBezTo>
                    <a:pt x="1694" y="43200"/>
                    <a:pt x="1387" y="43193"/>
                    <a:pt x="1080" y="43180"/>
                  </a:cubicBezTo>
                </a:path>
                <a:path w="23601" h="43200" stroke="0" extrusionOk="0">
                  <a:moveTo>
                    <a:pt x="-1" y="92"/>
                  </a:moveTo>
                  <a:cubicBezTo>
                    <a:pt x="665" y="30"/>
                    <a:pt x="1332" y="-1"/>
                    <a:pt x="2001" y="0"/>
                  </a:cubicBezTo>
                  <a:cubicBezTo>
                    <a:pt x="13930" y="0"/>
                    <a:pt x="23601" y="9670"/>
                    <a:pt x="23601" y="21600"/>
                  </a:cubicBezTo>
                  <a:cubicBezTo>
                    <a:pt x="23601" y="33529"/>
                    <a:pt x="13930" y="43200"/>
                    <a:pt x="2001" y="43200"/>
                  </a:cubicBezTo>
                  <a:cubicBezTo>
                    <a:pt x="1694" y="43200"/>
                    <a:pt x="1387" y="43193"/>
                    <a:pt x="1080" y="43180"/>
                  </a:cubicBezTo>
                  <a:lnTo>
                    <a:pt x="2001" y="21600"/>
                  </a:lnTo>
                  <a:close/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0" name="Arc 25"/>
            <p:cNvSpPr>
              <a:spLocks/>
            </p:cNvSpPr>
            <p:nvPr/>
          </p:nvSpPr>
          <p:spPr bwMode="auto">
            <a:xfrm>
              <a:off x="2762250" y="1979613"/>
              <a:ext cx="107950" cy="492125"/>
            </a:xfrm>
            <a:custGeom>
              <a:avLst/>
              <a:gdLst>
                <a:gd name="T0" fmla="*/ 0 w 23601"/>
                <a:gd name="T1" fmla="*/ 1 h 43200"/>
                <a:gd name="T2" fmla="*/ 3 w 23601"/>
                <a:gd name="T3" fmla="*/ 310 h 43200"/>
                <a:gd name="T4" fmla="*/ 6 w 23601"/>
                <a:gd name="T5" fmla="*/ 155 h 43200"/>
                <a:gd name="T6" fmla="*/ 0 60000 65536"/>
                <a:gd name="T7" fmla="*/ 0 60000 65536"/>
                <a:gd name="T8" fmla="*/ 0 60000 65536"/>
                <a:gd name="T9" fmla="*/ 0 w 23601"/>
                <a:gd name="T10" fmla="*/ 0 h 43200"/>
                <a:gd name="T11" fmla="*/ 23601 w 2360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01" h="43200" fill="none" extrusionOk="0">
                  <a:moveTo>
                    <a:pt x="-1" y="92"/>
                  </a:moveTo>
                  <a:cubicBezTo>
                    <a:pt x="665" y="30"/>
                    <a:pt x="1332" y="-1"/>
                    <a:pt x="2001" y="0"/>
                  </a:cubicBezTo>
                  <a:cubicBezTo>
                    <a:pt x="13930" y="0"/>
                    <a:pt x="23601" y="9670"/>
                    <a:pt x="23601" y="21600"/>
                  </a:cubicBezTo>
                  <a:cubicBezTo>
                    <a:pt x="23601" y="33529"/>
                    <a:pt x="13930" y="43200"/>
                    <a:pt x="2001" y="43200"/>
                  </a:cubicBezTo>
                  <a:cubicBezTo>
                    <a:pt x="1694" y="43200"/>
                    <a:pt x="1387" y="43193"/>
                    <a:pt x="1080" y="43180"/>
                  </a:cubicBezTo>
                </a:path>
                <a:path w="23601" h="43200" stroke="0" extrusionOk="0">
                  <a:moveTo>
                    <a:pt x="-1" y="92"/>
                  </a:moveTo>
                  <a:cubicBezTo>
                    <a:pt x="665" y="30"/>
                    <a:pt x="1332" y="-1"/>
                    <a:pt x="2001" y="0"/>
                  </a:cubicBezTo>
                  <a:cubicBezTo>
                    <a:pt x="13930" y="0"/>
                    <a:pt x="23601" y="9670"/>
                    <a:pt x="23601" y="21600"/>
                  </a:cubicBezTo>
                  <a:cubicBezTo>
                    <a:pt x="23601" y="33529"/>
                    <a:pt x="13930" y="43200"/>
                    <a:pt x="2001" y="43200"/>
                  </a:cubicBezTo>
                  <a:cubicBezTo>
                    <a:pt x="1694" y="43200"/>
                    <a:pt x="1387" y="43193"/>
                    <a:pt x="1080" y="43180"/>
                  </a:cubicBezTo>
                  <a:lnTo>
                    <a:pt x="2001" y="21600"/>
                  </a:lnTo>
                  <a:close/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1" name="Arc 26"/>
            <p:cNvSpPr>
              <a:spLocks/>
            </p:cNvSpPr>
            <p:nvPr/>
          </p:nvSpPr>
          <p:spPr bwMode="auto">
            <a:xfrm>
              <a:off x="2919413" y="1870075"/>
              <a:ext cx="141288" cy="701675"/>
            </a:xfrm>
            <a:custGeom>
              <a:avLst/>
              <a:gdLst>
                <a:gd name="T0" fmla="*/ 0 w 23601"/>
                <a:gd name="T1" fmla="*/ 1 h 43200"/>
                <a:gd name="T2" fmla="*/ 4 w 23601"/>
                <a:gd name="T3" fmla="*/ 442 h 43200"/>
                <a:gd name="T4" fmla="*/ 8 w 23601"/>
                <a:gd name="T5" fmla="*/ 221 h 43200"/>
                <a:gd name="T6" fmla="*/ 0 60000 65536"/>
                <a:gd name="T7" fmla="*/ 0 60000 65536"/>
                <a:gd name="T8" fmla="*/ 0 60000 65536"/>
                <a:gd name="T9" fmla="*/ 0 w 23601"/>
                <a:gd name="T10" fmla="*/ 0 h 43200"/>
                <a:gd name="T11" fmla="*/ 23601 w 2360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01" h="43200" fill="none" extrusionOk="0">
                  <a:moveTo>
                    <a:pt x="-1" y="92"/>
                  </a:moveTo>
                  <a:cubicBezTo>
                    <a:pt x="665" y="30"/>
                    <a:pt x="1332" y="-1"/>
                    <a:pt x="2001" y="0"/>
                  </a:cubicBezTo>
                  <a:cubicBezTo>
                    <a:pt x="13930" y="0"/>
                    <a:pt x="23601" y="9670"/>
                    <a:pt x="23601" y="21600"/>
                  </a:cubicBezTo>
                  <a:cubicBezTo>
                    <a:pt x="23601" y="33529"/>
                    <a:pt x="13930" y="43200"/>
                    <a:pt x="2001" y="43200"/>
                  </a:cubicBezTo>
                  <a:cubicBezTo>
                    <a:pt x="1694" y="43200"/>
                    <a:pt x="1387" y="43193"/>
                    <a:pt x="1080" y="43180"/>
                  </a:cubicBezTo>
                </a:path>
                <a:path w="23601" h="43200" stroke="0" extrusionOk="0">
                  <a:moveTo>
                    <a:pt x="-1" y="92"/>
                  </a:moveTo>
                  <a:cubicBezTo>
                    <a:pt x="665" y="30"/>
                    <a:pt x="1332" y="-1"/>
                    <a:pt x="2001" y="0"/>
                  </a:cubicBezTo>
                  <a:cubicBezTo>
                    <a:pt x="13930" y="0"/>
                    <a:pt x="23601" y="9670"/>
                    <a:pt x="23601" y="21600"/>
                  </a:cubicBezTo>
                  <a:cubicBezTo>
                    <a:pt x="23601" y="33529"/>
                    <a:pt x="13930" y="43200"/>
                    <a:pt x="2001" y="43200"/>
                  </a:cubicBezTo>
                  <a:cubicBezTo>
                    <a:pt x="1694" y="43200"/>
                    <a:pt x="1387" y="43193"/>
                    <a:pt x="1080" y="43180"/>
                  </a:cubicBezTo>
                  <a:lnTo>
                    <a:pt x="2001" y="21600"/>
                  </a:lnTo>
                  <a:close/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2" name="Text Box 32"/>
            <p:cNvSpPr txBox="1">
              <a:spLocks noChangeArrowheads="1"/>
            </p:cNvSpPr>
            <p:nvPr/>
          </p:nvSpPr>
          <p:spPr bwMode="auto">
            <a:xfrm>
              <a:off x="4124325" y="2203450"/>
              <a:ext cx="73183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2"/>
                  </a:solidFill>
                  <a:latin typeface="Arial" charset="0"/>
                </a:rPr>
                <a:t>PEC</a:t>
              </a:r>
            </a:p>
          </p:txBody>
        </p:sp>
        <p:sp>
          <p:nvSpPr>
            <p:cNvPr id="5153" name="Text Box 34"/>
            <p:cNvSpPr txBox="1">
              <a:spLocks noChangeArrowheads="1"/>
            </p:cNvSpPr>
            <p:nvPr/>
          </p:nvSpPr>
          <p:spPr bwMode="auto">
            <a:xfrm>
              <a:off x="3840163" y="3222625"/>
              <a:ext cx="41275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 i="1">
                  <a:solidFill>
                    <a:srgbClr val="FF00FF"/>
                  </a:solidFill>
                </a:rPr>
                <a:t>S</a:t>
              </a:r>
              <a:r>
                <a:rPr lang="en-US" sz="2400" i="1">
                  <a:solidFill>
                    <a:schemeClr val="bg2"/>
                  </a:solidFill>
                </a:rPr>
                <a:t> </a:t>
              </a:r>
            </a:p>
          </p:txBody>
        </p:sp>
        <p:sp>
          <p:nvSpPr>
            <p:cNvPr id="5154" name="Line 35"/>
            <p:cNvSpPr>
              <a:spLocks noChangeShapeType="1"/>
            </p:cNvSpPr>
            <p:nvPr/>
          </p:nvSpPr>
          <p:spPr bwMode="auto">
            <a:xfrm rot="1141536" flipV="1">
              <a:off x="3913869" y="1609725"/>
              <a:ext cx="1588" cy="38893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55" name="Freeform 39"/>
            <p:cNvSpPr>
              <a:spLocks/>
            </p:cNvSpPr>
            <p:nvPr/>
          </p:nvSpPr>
          <p:spPr bwMode="auto">
            <a:xfrm>
              <a:off x="3649663" y="1489075"/>
              <a:ext cx="1544638" cy="1916112"/>
            </a:xfrm>
            <a:custGeom>
              <a:avLst/>
              <a:gdLst>
                <a:gd name="T0" fmla="*/ 68 w 1070"/>
                <a:gd name="T1" fmla="*/ 95 h 666"/>
                <a:gd name="T2" fmla="*/ 23 w 1070"/>
                <a:gd name="T3" fmla="*/ 189 h 666"/>
                <a:gd name="T4" fmla="*/ 3 w 1070"/>
                <a:gd name="T5" fmla="*/ 298 h 666"/>
                <a:gd name="T6" fmla="*/ 24 w 1070"/>
                <a:gd name="T7" fmla="*/ 440 h 666"/>
                <a:gd name="T8" fmla="*/ 144 w 1070"/>
                <a:gd name="T9" fmla="*/ 534 h 666"/>
                <a:gd name="T10" fmla="*/ 308 w 1070"/>
                <a:gd name="T11" fmla="*/ 596 h 666"/>
                <a:gd name="T12" fmla="*/ 486 w 1070"/>
                <a:gd name="T13" fmla="*/ 658 h 666"/>
                <a:gd name="T14" fmla="*/ 624 w 1070"/>
                <a:gd name="T15" fmla="*/ 644 h 666"/>
                <a:gd name="T16" fmla="*/ 761 w 1070"/>
                <a:gd name="T17" fmla="*/ 637 h 666"/>
                <a:gd name="T18" fmla="*/ 904 w 1070"/>
                <a:gd name="T19" fmla="*/ 574 h 666"/>
                <a:gd name="T20" fmla="*/ 1008 w 1070"/>
                <a:gd name="T21" fmla="*/ 469 h 666"/>
                <a:gd name="T22" fmla="*/ 1041 w 1070"/>
                <a:gd name="T23" fmla="*/ 351 h 666"/>
                <a:gd name="T24" fmla="*/ 1069 w 1070"/>
                <a:gd name="T25" fmla="*/ 267 h 666"/>
                <a:gd name="T26" fmla="*/ 1049 w 1070"/>
                <a:gd name="T27" fmla="*/ 150 h 666"/>
                <a:gd name="T28" fmla="*/ 973 w 1070"/>
                <a:gd name="T29" fmla="*/ 109 h 666"/>
                <a:gd name="T30" fmla="*/ 912 w 1070"/>
                <a:gd name="T31" fmla="*/ 82 h 666"/>
                <a:gd name="T32" fmla="*/ 774 w 1070"/>
                <a:gd name="T33" fmla="*/ 6 h 666"/>
                <a:gd name="T34" fmla="*/ 630 w 1070"/>
                <a:gd name="T35" fmla="*/ 48 h 666"/>
                <a:gd name="T36" fmla="*/ 466 w 1070"/>
                <a:gd name="T37" fmla="*/ 54 h 666"/>
                <a:gd name="T38" fmla="*/ 285 w 1070"/>
                <a:gd name="T39" fmla="*/ 25 h 666"/>
                <a:gd name="T40" fmla="*/ 168 w 1070"/>
                <a:gd name="T41" fmla="*/ 34 h 666"/>
                <a:gd name="T42" fmla="*/ 68 w 1070"/>
                <a:gd name="T43" fmla="*/ 95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noFill/>
            <a:ln w="25400" cap="flat" cmpd="sng">
              <a:solidFill>
                <a:srgbClr val="FF00FF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Text Box 48"/>
            <p:cNvSpPr txBox="1">
              <a:spLocks noChangeArrowheads="1"/>
            </p:cNvSpPr>
            <p:nvPr/>
          </p:nvSpPr>
          <p:spPr bwMode="auto">
            <a:xfrm>
              <a:off x="5438775" y="2674938"/>
              <a:ext cx="2857499" cy="923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Arial" charset="0"/>
                </a:rPr>
                <a:t>We put zero fields and sources inside of </a:t>
              </a:r>
              <a:r>
                <a:rPr lang="en-US" i="1" dirty="0" smtClean="0">
                  <a:solidFill>
                    <a:schemeClr val="bg1"/>
                  </a:solidFill>
                  <a:latin typeface="+mn-lt"/>
                </a:rPr>
                <a:t>S</a:t>
              </a:r>
              <a:r>
                <a:rPr lang="en-US" dirty="0" smtClean="0">
                  <a:solidFill>
                    <a:schemeClr val="bg1"/>
                  </a:solidFill>
                  <a:latin typeface="Arial" charset="0"/>
                </a:rPr>
                <a:t>, and remove the PEC object.</a:t>
              </a:r>
              <a:endParaRPr lang="en-US" dirty="0">
                <a:solidFill>
                  <a:schemeClr val="bg1"/>
                </a:solidFill>
                <a:latin typeface="Arial" charset="0"/>
              </a:endParaRPr>
            </a:p>
          </p:txBody>
        </p:sp>
        <p:graphicFrame>
          <p:nvGraphicFramePr>
            <p:cNvPr id="40" name="Object 22"/>
            <p:cNvGraphicFramePr>
              <a:graphicFrameLocks noChangeAspect="1"/>
            </p:cNvGraphicFramePr>
            <p:nvPr/>
          </p:nvGraphicFramePr>
          <p:xfrm>
            <a:off x="5313364" y="1343025"/>
            <a:ext cx="789240" cy="439738"/>
          </p:xfrm>
          <a:graphic>
            <a:graphicData uri="http://schemas.openxmlformats.org/presentationml/2006/ole">
              <p:oleObj spid="_x0000_s5128" name="Equation" r:id="rId5" imgW="457200" imgH="253800" progId="Equation.DSMT4">
                <p:embed/>
              </p:oleObj>
            </a:graphicData>
          </a:graphic>
        </p:graphicFrame>
      </p:grpSp>
      <p:grpSp>
        <p:nvGrpSpPr>
          <p:cNvPr id="42" name="Group 41"/>
          <p:cNvGrpSpPr/>
          <p:nvPr/>
        </p:nvGrpSpPr>
        <p:grpSpPr>
          <a:xfrm>
            <a:off x="482601" y="4175125"/>
            <a:ext cx="8186738" cy="2503488"/>
            <a:chOff x="482601" y="4175125"/>
            <a:chExt cx="8186738" cy="2503488"/>
          </a:xfrm>
        </p:grpSpPr>
        <p:graphicFrame>
          <p:nvGraphicFramePr>
            <p:cNvPr id="5123" name="Object 1025"/>
            <p:cNvGraphicFramePr>
              <a:graphicFrameLocks noChangeAspect="1"/>
            </p:cNvGraphicFramePr>
            <p:nvPr/>
          </p:nvGraphicFramePr>
          <p:xfrm>
            <a:off x="5613401" y="5037138"/>
            <a:ext cx="3055938" cy="887413"/>
          </p:xfrm>
          <a:graphic>
            <a:graphicData uri="http://schemas.openxmlformats.org/presentationml/2006/ole">
              <p:oleObj spid="_x0000_s5123" name="Equation" r:id="rId6" imgW="1663560" imgH="482400" progId="Equation.DSMT4">
                <p:embed/>
              </p:oleObj>
            </a:graphicData>
          </a:graphic>
        </p:graphicFrame>
        <p:sp>
          <p:nvSpPr>
            <p:cNvPr id="5133" name="Text Box 4"/>
            <p:cNvSpPr txBox="1">
              <a:spLocks noChangeArrowheads="1"/>
            </p:cNvSpPr>
            <p:nvPr/>
          </p:nvSpPr>
          <p:spPr bwMode="auto">
            <a:xfrm>
              <a:off x="3821114" y="6221413"/>
              <a:ext cx="41275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 i="1">
                  <a:solidFill>
                    <a:schemeClr val="bg2"/>
                  </a:solidFill>
                </a:rPr>
                <a:t>S </a:t>
              </a:r>
            </a:p>
          </p:txBody>
        </p:sp>
        <p:sp>
          <p:nvSpPr>
            <p:cNvPr id="5134" name="Text Box 5"/>
            <p:cNvSpPr txBox="1">
              <a:spLocks noChangeArrowheads="1"/>
            </p:cNvSpPr>
            <p:nvPr/>
          </p:nvSpPr>
          <p:spPr bwMode="auto">
            <a:xfrm>
              <a:off x="800101" y="5091113"/>
              <a:ext cx="1065213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l"/>
              <a:r>
                <a:rPr lang="en-US" sz="2000" dirty="0" smtClean="0">
                  <a:solidFill>
                    <a:schemeClr val="bg2"/>
                  </a:solidFill>
                  <a:latin typeface="Arial" charset="0"/>
                </a:rPr>
                <a:t>Source</a:t>
              </a:r>
              <a:endParaRPr lang="en-US" sz="2000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5135" name="Line 6"/>
            <p:cNvSpPr>
              <a:spLocks noChangeShapeType="1"/>
            </p:cNvSpPr>
            <p:nvPr/>
          </p:nvSpPr>
          <p:spPr bwMode="auto">
            <a:xfrm flipV="1">
              <a:off x="2070101" y="5091113"/>
              <a:ext cx="0" cy="388938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5124" name="Object 1026"/>
            <p:cNvGraphicFramePr>
              <a:graphicFrameLocks noChangeAspect="1"/>
            </p:cNvGraphicFramePr>
            <p:nvPr/>
          </p:nvGraphicFramePr>
          <p:xfrm>
            <a:off x="3290889" y="5451475"/>
            <a:ext cx="709613" cy="423863"/>
          </p:xfrm>
          <a:graphic>
            <a:graphicData uri="http://schemas.openxmlformats.org/presentationml/2006/ole">
              <p:oleObj spid="_x0000_s5124" name="Equation" r:id="rId7" imgW="380880" imgH="228600" progId="Equation.DSMT4">
                <p:embed/>
              </p:oleObj>
            </a:graphicData>
          </a:graphic>
        </p:graphicFrame>
        <p:sp>
          <p:nvSpPr>
            <p:cNvPr id="5136" name="Freeform 8"/>
            <p:cNvSpPr>
              <a:spLocks/>
            </p:cNvSpPr>
            <p:nvPr/>
          </p:nvSpPr>
          <p:spPr bwMode="auto">
            <a:xfrm>
              <a:off x="2946401" y="4535488"/>
              <a:ext cx="1368425" cy="1817688"/>
            </a:xfrm>
            <a:custGeom>
              <a:avLst/>
              <a:gdLst>
                <a:gd name="T0" fmla="*/ 68 w 1070"/>
                <a:gd name="T1" fmla="*/ 95 h 666"/>
                <a:gd name="T2" fmla="*/ 23 w 1070"/>
                <a:gd name="T3" fmla="*/ 189 h 666"/>
                <a:gd name="T4" fmla="*/ 3 w 1070"/>
                <a:gd name="T5" fmla="*/ 298 h 666"/>
                <a:gd name="T6" fmla="*/ 24 w 1070"/>
                <a:gd name="T7" fmla="*/ 440 h 666"/>
                <a:gd name="T8" fmla="*/ 144 w 1070"/>
                <a:gd name="T9" fmla="*/ 534 h 666"/>
                <a:gd name="T10" fmla="*/ 308 w 1070"/>
                <a:gd name="T11" fmla="*/ 596 h 666"/>
                <a:gd name="T12" fmla="*/ 486 w 1070"/>
                <a:gd name="T13" fmla="*/ 658 h 666"/>
                <a:gd name="T14" fmla="*/ 624 w 1070"/>
                <a:gd name="T15" fmla="*/ 644 h 666"/>
                <a:gd name="T16" fmla="*/ 761 w 1070"/>
                <a:gd name="T17" fmla="*/ 637 h 666"/>
                <a:gd name="T18" fmla="*/ 904 w 1070"/>
                <a:gd name="T19" fmla="*/ 574 h 666"/>
                <a:gd name="T20" fmla="*/ 1008 w 1070"/>
                <a:gd name="T21" fmla="*/ 469 h 666"/>
                <a:gd name="T22" fmla="*/ 1041 w 1070"/>
                <a:gd name="T23" fmla="*/ 351 h 666"/>
                <a:gd name="T24" fmla="*/ 1069 w 1070"/>
                <a:gd name="T25" fmla="*/ 267 h 666"/>
                <a:gd name="T26" fmla="*/ 1049 w 1070"/>
                <a:gd name="T27" fmla="*/ 150 h 666"/>
                <a:gd name="T28" fmla="*/ 973 w 1070"/>
                <a:gd name="T29" fmla="*/ 109 h 666"/>
                <a:gd name="T30" fmla="*/ 912 w 1070"/>
                <a:gd name="T31" fmla="*/ 82 h 666"/>
                <a:gd name="T32" fmla="*/ 774 w 1070"/>
                <a:gd name="T33" fmla="*/ 6 h 666"/>
                <a:gd name="T34" fmla="*/ 630 w 1070"/>
                <a:gd name="T35" fmla="*/ 48 h 666"/>
                <a:gd name="T36" fmla="*/ 466 w 1070"/>
                <a:gd name="T37" fmla="*/ 54 h 666"/>
                <a:gd name="T38" fmla="*/ 285 w 1070"/>
                <a:gd name="T39" fmla="*/ 25 h 666"/>
                <a:gd name="T40" fmla="*/ 168 w 1070"/>
                <a:gd name="T41" fmla="*/ 34 h 666"/>
                <a:gd name="T42" fmla="*/ 68 w 1070"/>
                <a:gd name="T43" fmla="*/ 95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noFill/>
            <a:ln w="25400" cap="flat" cmpd="sng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137" name="Group 9"/>
            <p:cNvGrpSpPr>
              <a:grpSpLocks/>
            </p:cNvGrpSpPr>
            <p:nvPr/>
          </p:nvGrpSpPr>
          <p:grpSpPr bwMode="auto">
            <a:xfrm rot="1206078">
              <a:off x="4224339" y="5646738"/>
              <a:ext cx="1588" cy="388938"/>
              <a:chOff x="2879" y="868"/>
              <a:chExt cx="1" cy="245"/>
            </a:xfrm>
          </p:grpSpPr>
          <p:sp>
            <p:nvSpPr>
              <p:cNvPr id="5143" name="Line 10"/>
              <p:cNvSpPr>
                <a:spLocks noChangeShapeType="1"/>
              </p:cNvSpPr>
              <p:nvPr/>
            </p:nvSpPr>
            <p:spPr bwMode="auto">
              <a:xfrm flipV="1">
                <a:off x="2879" y="868"/>
                <a:ext cx="0" cy="245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144" name="Line 11"/>
              <p:cNvSpPr>
                <a:spLocks noChangeShapeType="1"/>
              </p:cNvSpPr>
              <p:nvPr/>
            </p:nvSpPr>
            <p:spPr bwMode="auto">
              <a:xfrm flipV="1">
                <a:off x="2880" y="953"/>
                <a:ext cx="0" cy="61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5138" name="Line 12"/>
            <p:cNvSpPr>
              <a:spLocks noChangeShapeType="1"/>
            </p:cNvSpPr>
            <p:nvPr/>
          </p:nvSpPr>
          <p:spPr bwMode="auto">
            <a:xfrm rot="16213008">
              <a:off x="4084639" y="5186363"/>
              <a:ext cx="427038" cy="1588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5125" name="Object 1027"/>
            <p:cNvGraphicFramePr>
              <a:graphicFrameLocks noChangeAspect="1"/>
            </p:cNvGraphicFramePr>
            <p:nvPr/>
          </p:nvGraphicFramePr>
          <p:xfrm>
            <a:off x="4448176" y="4860925"/>
            <a:ext cx="454025" cy="576263"/>
          </p:xfrm>
          <a:graphic>
            <a:graphicData uri="http://schemas.openxmlformats.org/presentationml/2006/ole">
              <p:oleObj spid="_x0000_s5125" name="Equation" r:id="rId8" imgW="190440" imgH="241200" progId="Equation.DSMT4">
                <p:embed/>
              </p:oleObj>
            </a:graphicData>
          </a:graphic>
        </p:graphicFrame>
        <p:graphicFrame>
          <p:nvGraphicFramePr>
            <p:cNvPr id="5126" name="Object 1028"/>
            <p:cNvGraphicFramePr>
              <a:graphicFrameLocks noChangeAspect="1"/>
            </p:cNvGraphicFramePr>
            <p:nvPr/>
          </p:nvGraphicFramePr>
          <p:xfrm>
            <a:off x="4397376" y="5589588"/>
            <a:ext cx="511175" cy="485775"/>
          </p:xfrm>
          <a:graphic>
            <a:graphicData uri="http://schemas.openxmlformats.org/presentationml/2006/ole">
              <p:oleObj spid="_x0000_s5126" name="Equation" r:id="rId9" imgW="253800" imgH="241200" progId="Equation.DSMT4">
                <p:embed/>
              </p:oleObj>
            </a:graphicData>
          </a:graphic>
        </p:graphicFrame>
        <p:sp>
          <p:nvSpPr>
            <p:cNvPr id="5141" name="Text Box 18"/>
            <p:cNvSpPr txBox="1">
              <a:spLocks noChangeArrowheads="1"/>
            </p:cNvSpPr>
            <p:nvPr/>
          </p:nvSpPr>
          <p:spPr bwMode="auto">
            <a:xfrm>
              <a:off x="482601" y="4175125"/>
              <a:ext cx="24447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1"/>
                  </a:solidFill>
                  <a:latin typeface="Arial" charset="0"/>
                </a:rPr>
                <a:t>Equivalent Sources:</a:t>
              </a:r>
            </a:p>
          </p:txBody>
        </p:sp>
        <p:sp>
          <p:nvSpPr>
            <p:cNvPr id="5142" name="Line 41"/>
            <p:cNvSpPr>
              <a:spLocks noChangeShapeType="1"/>
            </p:cNvSpPr>
            <p:nvPr/>
          </p:nvSpPr>
          <p:spPr bwMode="auto">
            <a:xfrm flipH="1">
              <a:off x="2779714" y="5876925"/>
              <a:ext cx="234950" cy="1587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5127" name="Object 1029"/>
            <p:cNvGraphicFramePr>
              <a:graphicFrameLocks noChangeAspect="1"/>
            </p:cNvGraphicFramePr>
            <p:nvPr/>
          </p:nvGraphicFramePr>
          <p:xfrm>
            <a:off x="2417764" y="5888038"/>
            <a:ext cx="233363" cy="373063"/>
          </p:xfrm>
          <a:graphic>
            <a:graphicData uri="http://schemas.openxmlformats.org/presentationml/2006/ole">
              <p:oleObj spid="_x0000_s5127" name="Equation" r:id="rId10" imgW="126720" imgH="203040" progId="Equation.DSMT4">
                <p:embed/>
              </p:oleObj>
            </a:graphicData>
          </a:graphic>
        </p:graphicFrame>
        <p:graphicFrame>
          <p:nvGraphicFramePr>
            <p:cNvPr id="41" name="Object 22"/>
            <p:cNvGraphicFramePr>
              <a:graphicFrameLocks noChangeAspect="1"/>
            </p:cNvGraphicFramePr>
            <p:nvPr/>
          </p:nvGraphicFramePr>
          <p:xfrm>
            <a:off x="4446589" y="4267200"/>
            <a:ext cx="789240" cy="439738"/>
          </p:xfrm>
          <a:graphic>
            <a:graphicData uri="http://schemas.openxmlformats.org/presentationml/2006/ole">
              <p:oleObj spid="_x0000_s5129" name="Equation" r:id="rId11" imgW="457200" imgH="253800" progId="Equation.DSMT4">
                <p:embed/>
              </p:oleObj>
            </a:graphicData>
          </a:graphic>
        </p:graphicFrame>
        <p:graphicFrame>
          <p:nvGraphicFramePr>
            <p:cNvPr id="5130" name="Object 22"/>
            <p:cNvGraphicFramePr>
              <a:graphicFrameLocks noChangeAspect="1"/>
            </p:cNvGraphicFramePr>
            <p:nvPr/>
          </p:nvGraphicFramePr>
          <p:xfrm>
            <a:off x="3332163" y="4953000"/>
            <a:ext cx="635000" cy="439738"/>
          </p:xfrm>
          <a:graphic>
            <a:graphicData uri="http://schemas.openxmlformats.org/presentationml/2006/ole">
              <p:oleObj spid="_x0000_s5130" name="Equation" r:id="rId12" imgW="368280" imgH="2538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Text Box 35"/>
          <p:cNvSpPr txBox="1">
            <a:spLocks noChangeArrowheads="1"/>
          </p:cNvSpPr>
          <p:nvPr/>
        </p:nvSpPr>
        <p:spPr bwMode="auto">
          <a:xfrm>
            <a:off x="1994781" y="6242750"/>
            <a:ext cx="55054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  <a:latin typeface="Arial" charset="0"/>
              </a:rPr>
              <a:t>Conclusion: The conductor can be removed.</a:t>
            </a: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87325" y="10025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Scattering by a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PEC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76B333-3120-48C6-9C42-253AD3FD435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1044575" y="968825"/>
            <a:ext cx="6819900" cy="2387601"/>
            <a:chOff x="1044575" y="968825"/>
            <a:chExt cx="6819900" cy="2387601"/>
          </a:xfrm>
        </p:grpSpPr>
        <p:sp>
          <p:nvSpPr>
            <p:cNvPr id="6153" name="Rectangle 66"/>
            <p:cNvSpPr>
              <a:spLocks noChangeArrowheads="1"/>
            </p:cNvSpPr>
            <p:nvPr/>
          </p:nvSpPr>
          <p:spPr bwMode="auto">
            <a:xfrm>
              <a:off x="1044575" y="983113"/>
              <a:ext cx="6819900" cy="2373313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6" name="Freeform 39"/>
            <p:cNvSpPr>
              <a:spLocks/>
            </p:cNvSpPr>
            <p:nvPr/>
          </p:nvSpPr>
          <p:spPr bwMode="auto">
            <a:xfrm>
              <a:off x="4211638" y="1252988"/>
              <a:ext cx="1289050" cy="1704975"/>
            </a:xfrm>
            <a:custGeom>
              <a:avLst/>
              <a:gdLst>
                <a:gd name="T0" fmla="*/ 68 w 1070"/>
                <a:gd name="T1" fmla="*/ 95 h 666"/>
                <a:gd name="T2" fmla="*/ 23 w 1070"/>
                <a:gd name="T3" fmla="*/ 189 h 666"/>
                <a:gd name="T4" fmla="*/ 3 w 1070"/>
                <a:gd name="T5" fmla="*/ 298 h 666"/>
                <a:gd name="T6" fmla="*/ 24 w 1070"/>
                <a:gd name="T7" fmla="*/ 440 h 666"/>
                <a:gd name="T8" fmla="*/ 144 w 1070"/>
                <a:gd name="T9" fmla="*/ 534 h 666"/>
                <a:gd name="T10" fmla="*/ 308 w 1070"/>
                <a:gd name="T11" fmla="*/ 596 h 666"/>
                <a:gd name="T12" fmla="*/ 486 w 1070"/>
                <a:gd name="T13" fmla="*/ 658 h 666"/>
                <a:gd name="T14" fmla="*/ 624 w 1070"/>
                <a:gd name="T15" fmla="*/ 644 h 666"/>
                <a:gd name="T16" fmla="*/ 761 w 1070"/>
                <a:gd name="T17" fmla="*/ 637 h 666"/>
                <a:gd name="T18" fmla="*/ 904 w 1070"/>
                <a:gd name="T19" fmla="*/ 574 h 666"/>
                <a:gd name="T20" fmla="*/ 1008 w 1070"/>
                <a:gd name="T21" fmla="*/ 469 h 666"/>
                <a:gd name="T22" fmla="*/ 1041 w 1070"/>
                <a:gd name="T23" fmla="*/ 351 h 666"/>
                <a:gd name="T24" fmla="*/ 1069 w 1070"/>
                <a:gd name="T25" fmla="*/ 267 h 666"/>
                <a:gd name="T26" fmla="*/ 1049 w 1070"/>
                <a:gd name="T27" fmla="*/ 150 h 666"/>
                <a:gd name="T28" fmla="*/ 973 w 1070"/>
                <a:gd name="T29" fmla="*/ 109 h 666"/>
                <a:gd name="T30" fmla="*/ 912 w 1070"/>
                <a:gd name="T31" fmla="*/ 82 h 666"/>
                <a:gd name="T32" fmla="*/ 774 w 1070"/>
                <a:gd name="T33" fmla="*/ 6 h 666"/>
                <a:gd name="T34" fmla="*/ 630 w 1070"/>
                <a:gd name="T35" fmla="*/ 48 h 666"/>
                <a:gd name="T36" fmla="*/ 466 w 1070"/>
                <a:gd name="T37" fmla="*/ 54 h 666"/>
                <a:gd name="T38" fmla="*/ 285 w 1070"/>
                <a:gd name="T39" fmla="*/ 25 h 666"/>
                <a:gd name="T40" fmla="*/ 168 w 1070"/>
                <a:gd name="T41" fmla="*/ 34 h 666"/>
                <a:gd name="T42" fmla="*/ 68 w 1070"/>
                <a:gd name="T43" fmla="*/ 95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chemeClr val="tx2"/>
            </a:solidFill>
            <a:ln w="254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8" name="Text Box 42"/>
            <p:cNvSpPr txBox="1">
              <a:spLocks noChangeArrowheads="1"/>
            </p:cNvSpPr>
            <p:nvPr/>
          </p:nvSpPr>
          <p:spPr bwMode="auto">
            <a:xfrm>
              <a:off x="1887538" y="1776863"/>
              <a:ext cx="1046163" cy="4000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2"/>
                  </a:solidFill>
                  <a:latin typeface="Arial" charset="0"/>
                </a:rPr>
                <a:t>S</a:t>
              </a:r>
              <a:r>
                <a:rPr lang="en-US" sz="2000" dirty="0" smtClean="0">
                  <a:solidFill>
                    <a:schemeClr val="bg2"/>
                  </a:solidFill>
                  <a:latin typeface="Arial" charset="0"/>
                </a:rPr>
                <a:t>ource</a:t>
              </a:r>
              <a:endParaRPr lang="en-US" sz="2000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6159" name="Line 43"/>
            <p:cNvSpPr>
              <a:spLocks noChangeShapeType="1"/>
            </p:cNvSpPr>
            <p:nvPr/>
          </p:nvSpPr>
          <p:spPr bwMode="auto">
            <a:xfrm flipV="1">
              <a:off x="3101976" y="1765751"/>
              <a:ext cx="0" cy="388938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0" name="Arc 44"/>
            <p:cNvSpPr>
              <a:spLocks/>
            </p:cNvSpPr>
            <p:nvPr/>
          </p:nvSpPr>
          <p:spPr bwMode="auto">
            <a:xfrm>
              <a:off x="3309938" y="1814963"/>
              <a:ext cx="103188" cy="358775"/>
            </a:xfrm>
            <a:custGeom>
              <a:avLst/>
              <a:gdLst>
                <a:gd name="T0" fmla="*/ 0 w 23601"/>
                <a:gd name="T1" fmla="*/ 0 h 43200"/>
                <a:gd name="T2" fmla="*/ 3 w 23601"/>
                <a:gd name="T3" fmla="*/ 226 h 43200"/>
                <a:gd name="T4" fmla="*/ 6 w 23601"/>
                <a:gd name="T5" fmla="*/ 113 h 43200"/>
                <a:gd name="T6" fmla="*/ 0 60000 65536"/>
                <a:gd name="T7" fmla="*/ 0 60000 65536"/>
                <a:gd name="T8" fmla="*/ 0 60000 65536"/>
                <a:gd name="T9" fmla="*/ 0 w 23601"/>
                <a:gd name="T10" fmla="*/ 0 h 43200"/>
                <a:gd name="T11" fmla="*/ 23601 w 2360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01" h="43200" fill="none" extrusionOk="0">
                  <a:moveTo>
                    <a:pt x="-1" y="92"/>
                  </a:moveTo>
                  <a:cubicBezTo>
                    <a:pt x="665" y="30"/>
                    <a:pt x="1332" y="-1"/>
                    <a:pt x="2001" y="0"/>
                  </a:cubicBezTo>
                  <a:cubicBezTo>
                    <a:pt x="13930" y="0"/>
                    <a:pt x="23601" y="9670"/>
                    <a:pt x="23601" y="21600"/>
                  </a:cubicBezTo>
                  <a:cubicBezTo>
                    <a:pt x="23601" y="33529"/>
                    <a:pt x="13930" y="43200"/>
                    <a:pt x="2001" y="43200"/>
                  </a:cubicBezTo>
                  <a:cubicBezTo>
                    <a:pt x="1694" y="43200"/>
                    <a:pt x="1387" y="43193"/>
                    <a:pt x="1080" y="43180"/>
                  </a:cubicBezTo>
                </a:path>
                <a:path w="23601" h="43200" stroke="0" extrusionOk="0">
                  <a:moveTo>
                    <a:pt x="-1" y="92"/>
                  </a:moveTo>
                  <a:cubicBezTo>
                    <a:pt x="665" y="30"/>
                    <a:pt x="1332" y="-1"/>
                    <a:pt x="2001" y="0"/>
                  </a:cubicBezTo>
                  <a:cubicBezTo>
                    <a:pt x="13930" y="0"/>
                    <a:pt x="23601" y="9670"/>
                    <a:pt x="23601" y="21600"/>
                  </a:cubicBezTo>
                  <a:cubicBezTo>
                    <a:pt x="23601" y="33529"/>
                    <a:pt x="13930" y="43200"/>
                    <a:pt x="2001" y="43200"/>
                  </a:cubicBezTo>
                  <a:cubicBezTo>
                    <a:pt x="1694" y="43200"/>
                    <a:pt x="1387" y="43193"/>
                    <a:pt x="1080" y="43180"/>
                  </a:cubicBezTo>
                  <a:lnTo>
                    <a:pt x="2001" y="21600"/>
                  </a:lnTo>
                  <a:close/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1" name="Arc 45"/>
            <p:cNvSpPr>
              <a:spLocks/>
            </p:cNvSpPr>
            <p:nvPr/>
          </p:nvSpPr>
          <p:spPr bwMode="auto">
            <a:xfrm>
              <a:off x="3471863" y="1757813"/>
              <a:ext cx="107950" cy="492125"/>
            </a:xfrm>
            <a:custGeom>
              <a:avLst/>
              <a:gdLst>
                <a:gd name="T0" fmla="*/ 0 w 23601"/>
                <a:gd name="T1" fmla="*/ 1 h 43200"/>
                <a:gd name="T2" fmla="*/ 3 w 23601"/>
                <a:gd name="T3" fmla="*/ 310 h 43200"/>
                <a:gd name="T4" fmla="*/ 6 w 23601"/>
                <a:gd name="T5" fmla="*/ 155 h 43200"/>
                <a:gd name="T6" fmla="*/ 0 60000 65536"/>
                <a:gd name="T7" fmla="*/ 0 60000 65536"/>
                <a:gd name="T8" fmla="*/ 0 60000 65536"/>
                <a:gd name="T9" fmla="*/ 0 w 23601"/>
                <a:gd name="T10" fmla="*/ 0 h 43200"/>
                <a:gd name="T11" fmla="*/ 23601 w 2360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01" h="43200" fill="none" extrusionOk="0">
                  <a:moveTo>
                    <a:pt x="-1" y="92"/>
                  </a:moveTo>
                  <a:cubicBezTo>
                    <a:pt x="665" y="30"/>
                    <a:pt x="1332" y="-1"/>
                    <a:pt x="2001" y="0"/>
                  </a:cubicBezTo>
                  <a:cubicBezTo>
                    <a:pt x="13930" y="0"/>
                    <a:pt x="23601" y="9670"/>
                    <a:pt x="23601" y="21600"/>
                  </a:cubicBezTo>
                  <a:cubicBezTo>
                    <a:pt x="23601" y="33529"/>
                    <a:pt x="13930" y="43200"/>
                    <a:pt x="2001" y="43200"/>
                  </a:cubicBezTo>
                  <a:cubicBezTo>
                    <a:pt x="1694" y="43200"/>
                    <a:pt x="1387" y="43193"/>
                    <a:pt x="1080" y="43180"/>
                  </a:cubicBezTo>
                </a:path>
                <a:path w="23601" h="43200" stroke="0" extrusionOk="0">
                  <a:moveTo>
                    <a:pt x="-1" y="92"/>
                  </a:moveTo>
                  <a:cubicBezTo>
                    <a:pt x="665" y="30"/>
                    <a:pt x="1332" y="-1"/>
                    <a:pt x="2001" y="0"/>
                  </a:cubicBezTo>
                  <a:cubicBezTo>
                    <a:pt x="13930" y="0"/>
                    <a:pt x="23601" y="9670"/>
                    <a:pt x="23601" y="21600"/>
                  </a:cubicBezTo>
                  <a:cubicBezTo>
                    <a:pt x="23601" y="33529"/>
                    <a:pt x="13930" y="43200"/>
                    <a:pt x="2001" y="43200"/>
                  </a:cubicBezTo>
                  <a:cubicBezTo>
                    <a:pt x="1694" y="43200"/>
                    <a:pt x="1387" y="43193"/>
                    <a:pt x="1080" y="43180"/>
                  </a:cubicBezTo>
                  <a:lnTo>
                    <a:pt x="2001" y="21600"/>
                  </a:lnTo>
                  <a:close/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Arc 46"/>
            <p:cNvSpPr>
              <a:spLocks/>
            </p:cNvSpPr>
            <p:nvPr/>
          </p:nvSpPr>
          <p:spPr bwMode="auto">
            <a:xfrm>
              <a:off x="3629026" y="1648276"/>
              <a:ext cx="141288" cy="701675"/>
            </a:xfrm>
            <a:custGeom>
              <a:avLst/>
              <a:gdLst>
                <a:gd name="T0" fmla="*/ 0 w 23601"/>
                <a:gd name="T1" fmla="*/ 1 h 43200"/>
                <a:gd name="T2" fmla="*/ 4 w 23601"/>
                <a:gd name="T3" fmla="*/ 442 h 43200"/>
                <a:gd name="T4" fmla="*/ 8 w 23601"/>
                <a:gd name="T5" fmla="*/ 221 h 43200"/>
                <a:gd name="T6" fmla="*/ 0 60000 65536"/>
                <a:gd name="T7" fmla="*/ 0 60000 65536"/>
                <a:gd name="T8" fmla="*/ 0 60000 65536"/>
                <a:gd name="T9" fmla="*/ 0 w 23601"/>
                <a:gd name="T10" fmla="*/ 0 h 43200"/>
                <a:gd name="T11" fmla="*/ 23601 w 2360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01" h="43200" fill="none" extrusionOk="0">
                  <a:moveTo>
                    <a:pt x="-1" y="92"/>
                  </a:moveTo>
                  <a:cubicBezTo>
                    <a:pt x="665" y="30"/>
                    <a:pt x="1332" y="-1"/>
                    <a:pt x="2001" y="0"/>
                  </a:cubicBezTo>
                  <a:cubicBezTo>
                    <a:pt x="13930" y="0"/>
                    <a:pt x="23601" y="9670"/>
                    <a:pt x="23601" y="21600"/>
                  </a:cubicBezTo>
                  <a:cubicBezTo>
                    <a:pt x="23601" y="33529"/>
                    <a:pt x="13930" y="43200"/>
                    <a:pt x="2001" y="43200"/>
                  </a:cubicBezTo>
                  <a:cubicBezTo>
                    <a:pt x="1694" y="43200"/>
                    <a:pt x="1387" y="43193"/>
                    <a:pt x="1080" y="43180"/>
                  </a:cubicBezTo>
                </a:path>
                <a:path w="23601" h="43200" stroke="0" extrusionOk="0">
                  <a:moveTo>
                    <a:pt x="-1" y="92"/>
                  </a:moveTo>
                  <a:cubicBezTo>
                    <a:pt x="665" y="30"/>
                    <a:pt x="1332" y="-1"/>
                    <a:pt x="2001" y="0"/>
                  </a:cubicBezTo>
                  <a:cubicBezTo>
                    <a:pt x="13930" y="0"/>
                    <a:pt x="23601" y="9670"/>
                    <a:pt x="23601" y="21600"/>
                  </a:cubicBezTo>
                  <a:cubicBezTo>
                    <a:pt x="23601" y="33529"/>
                    <a:pt x="13930" y="43200"/>
                    <a:pt x="2001" y="43200"/>
                  </a:cubicBezTo>
                  <a:cubicBezTo>
                    <a:pt x="1694" y="43200"/>
                    <a:pt x="1387" y="43193"/>
                    <a:pt x="1080" y="43180"/>
                  </a:cubicBezTo>
                  <a:lnTo>
                    <a:pt x="2001" y="21600"/>
                  </a:lnTo>
                  <a:close/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3" name="Text Box 52"/>
            <p:cNvSpPr txBox="1">
              <a:spLocks noChangeArrowheads="1"/>
            </p:cNvSpPr>
            <p:nvPr/>
          </p:nvSpPr>
          <p:spPr bwMode="auto">
            <a:xfrm>
              <a:off x="4516438" y="1880051"/>
              <a:ext cx="73183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/>
              <a:r>
                <a:rPr lang="en-US" sz="2000">
                  <a:solidFill>
                    <a:schemeClr val="bg2"/>
                  </a:solidFill>
                  <a:latin typeface="Arial" charset="0"/>
                </a:rPr>
                <a:t>PEC</a:t>
              </a:r>
            </a:p>
          </p:txBody>
        </p:sp>
        <p:sp>
          <p:nvSpPr>
            <p:cNvPr id="6164" name="Text Box 54"/>
            <p:cNvSpPr txBox="1">
              <a:spLocks noChangeArrowheads="1"/>
            </p:cNvSpPr>
            <p:nvPr/>
          </p:nvSpPr>
          <p:spPr bwMode="auto">
            <a:xfrm>
              <a:off x="4232276" y="2899226"/>
              <a:ext cx="41275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 i="1">
                  <a:solidFill>
                    <a:schemeClr val="bg2"/>
                  </a:solidFill>
                </a:rPr>
                <a:t>S </a:t>
              </a:r>
            </a:p>
          </p:txBody>
        </p:sp>
        <p:sp>
          <p:nvSpPr>
            <p:cNvPr id="6165" name="Line 55"/>
            <p:cNvSpPr>
              <a:spLocks noChangeShapeType="1"/>
            </p:cNvSpPr>
            <p:nvPr/>
          </p:nvSpPr>
          <p:spPr bwMode="auto">
            <a:xfrm rot="314164" flipH="1" flipV="1">
              <a:off x="5465763" y="1681613"/>
              <a:ext cx="36513" cy="357188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146" name="Object 56"/>
            <p:cNvGraphicFramePr>
              <a:graphicFrameLocks noChangeAspect="1"/>
            </p:cNvGraphicFramePr>
            <p:nvPr/>
          </p:nvGraphicFramePr>
          <p:xfrm>
            <a:off x="5788026" y="1799088"/>
            <a:ext cx="423863" cy="544513"/>
          </p:xfrm>
          <a:graphic>
            <a:graphicData uri="http://schemas.openxmlformats.org/presentationml/2006/ole">
              <p:oleObj spid="_x0000_s6146" name="Equation" r:id="rId4" imgW="177480" imgH="228600" progId="Equation.DSMT4">
                <p:embed/>
              </p:oleObj>
            </a:graphicData>
          </a:graphic>
        </p:graphicFrame>
        <p:sp>
          <p:nvSpPr>
            <p:cNvPr id="6155" name="Text Box 68"/>
            <p:cNvSpPr txBox="1">
              <a:spLocks noChangeArrowheads="1"/>
            </p:cNvSpPr>
            <p:nvPr/>
          </p:nvSpPr>
          <p:spPr bwMode="auto">
            <a:xfrm>
              <a:off x="1120775" y="968825"/>
              <a:ext cx="254952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/>
              <a:r>
                <a:rPr lang="en-US" sz="2000">
                  <a:solidFill>
                    <a:schemeClr val="hlink"/>
                  </a:solidFill>
                  <a:latin typeface="Arial" charset="0"/>
                </a:rPr>
                <a:t>Original problem:</a:t>
              </a:r>
            </a:p>
          </p:txBody>
        </p:sp>
        <p:graphicFrame>
          <p:nvGraphicFramePr>
            <p:cNvPr id="37" name="Object 22"/>
            <p:cNvGraphicFramePr>
              <a:graphicFrameLocks noChangeAspect="1"/>
            </p:cNvGraphicFramePr>
            <p:nvPr/>
          </p:nvGraphicFramePr>
          <p:xfrm>
            <a:off x="5608639" y="1152525"/>
            <a:ext cx="789240" cy="439738"/>
          </p:xfrm>
          <a:graphic>
            <a:graphicData uri="http://schemas.openxmlformats.org/presentationml/2006/ole">
              <p:oleObj spid="_x0000_s6149" name="Equation" r:id="rId5" imgW="457200" imgH="253800" progId="Equation.DSMT4">
                <p:embed/>
              </p:oleObj>
            </a:graphicData>
          </a:graphic>
        </p:graphicFrame>
      </p:grpSp>
      <p:grpSp>
        <p:nvGrpSpPr>
          <p:cNvPr id="41" name="Group 40"/>
          <p:cNvGrpSpPr/>
          <p:nvPr/>
        </p:nvGrpSpPr>
        <p:grpSpPr>
          <a:xfrm>
            <a:off x="1003300" y="3699325"/>
            <a:ext cx="6848475" cy="2417763"/>
            <a:chOff x="1003300" y="3699325"/>
            <a:chExt cx="6848475" cy="2417763"/>
          </a:xfrm>
        </p:grpSpPr>
        <p:sp>
          <p:nvSpPr>
            <p:cNvPr id="6166" name="Rectangle 67"/>
            <p:cNvSpPr>
              <a:spLocks noChangeArrowheads="1"/>
            </p:cNvSpPr>
            <p:nvPr/>
          </p:nvSpPr>
          <p:spPr bwMode="auto">
            <a:xfrm>
              <a:off x="1003300" y="3699325"/>
              <a:ext cx="6848475" cy="2417763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7" name="Text Box 19"/>
            <p:cNvSpPr txBox="1">
              <a:spLocks noChangeArrowheads="1"/>
            </p:cNvSpPr>
            <p:nvPr/>
          </p:nvSpPr>
          <p:spPr bwMode="auto">
            <a:xfrm>
              <a:off x="1082675" y="3750125"/>
              <a:ext cx="254952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/>
              <a:r>
                <a:rPr lang="en-US" sz="2000">
                  <a:solidFill>
                    <a:schemeClr val="hlink"/>
                  </a:solidFill>
                  <a:latin typeface="Arial" charset="0"/>
                </a:rPr>
                <a:t>Equivalent problem:</a:t>
              </a:r>
            </a:p>
          </p:txBody>
        </p:sp>
        <p:sp>
          <p:nvSpPr>
            <p:cNvPr id="6168" name="Text Box 21"/>
            <p:cNvSpPr txBox="1">
              <a:spLocks noChangeArrowheads="1"/>
            </p:cNvSpPr>
            <p:nvPr/>
          </p:nvSpPr>
          <p:spPr bwMode="auto">
            <a:xfrm>
              <a:off x="1982788" y="4413700"/>
              <a:ext cx="128587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l"/>
              <a:r>
                <a:rPr lang="en-US" sz="2000" dirty="0">
                  <a:solidFill>
                    <a:schemeClr val="bg2"/>
                  </a:solidFill>
                  <a:latin typeface="Arial" charset="0"/>
                </a:rPr>
                <a:t>S</a:t>
              </a:r>
              <a:r>
                <a:rPr lang="en-US" sz="2000" dirty="0" smtClean="0">
                  <a:solidFill>
                    <a:schemeClr val="bg2"/>
                  </a:solidFill>
                  <a:latin typeface="Arial" charset="0"/>
                </a:rPr>
                <a:t>ource</a:t>
              </a:r>
              <a:endParaRPr lang="en-US" sz="2000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6169" name="Line 22"/>
            <p:cNvSpPr>
              <a:spLocks noChangeShapeType="1"/>
            </p:cNvSpPr>
            <p:nvPr/>
          </p:nvSpPr>
          <p:spPr bwMode="auto">
            <a:xfrm flipV="1">
              <a:off x="3205163" y="4351788"/>
              <a:ext cx="0" cy="388938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147" name="Object 23"/>
            <p:cNvGraphicFramePr>
              <a:graphicFrameLocks noChangeAspect="1"/>
            </p:cNvGraphicFramePr>
            <p:nvPr/>
          </p:nvGraphicFramePr>
          <p:xfrm>
            <a:off x="4518025" y="4891538"/>
            <a:ext cx="777875" cy="465138"/>
          </p:xfrm>
          <a:graphic>
            <a:graphicData uri="http://schemas.openxmlformats.org/presentationml/2006/ole">
              <p:oleObj spid="_x0000_s6147" name="Equation" r:id="rId6" imgW="380880" imgH="228600" progId="Equation.DSMT4">
                <p:embed/>
              </p:oleObj>
            </a:graphicData>
          </a:graphic>
        </p:graphicFrame>
        <p:sp>
          <p:nvSpPr>
            <p:cNvPr id="6170" name="Freeform 24"/>
            <p:cNvSpPr>
              <a:spLocks/>
            </p:cNvSpPr>
            <p:nvPr/>
          </p:nvSpPr>
          <p:spPr bwMode="auto">
            <a:xfrm>
              <a:off x="4173538" y="3953325"/>
              <a:ext cx="1368425" cy="1817688"/>
            </a:xfrm>
            <a:custGeom>
              <a:avLst/>
              <a:gdLst>
                <a:gd name="T0" fmla="*/ 68 w 1070"/>
                <a:gd name="T1" fmla="*/ 95 h 666"/>
                <a:gd name="T2" fmla="*/ 23 w 1070"/>
                <a:gd name="T3" fmla="*/ 189 h 666"/>
                <a:gd name="T4" fmla="*/ 3 w 1070"/>
                <a:gd name="T5" fmla="*/ 298 h 666"/>
                <a:gd name="T6" fmla="*/ 24 w 1070"/>
                <a:gd name="T7" fmla="*/ 440 h 666"/>
                <a:gd name="T8" fmla="*/ 144 w 1070"/>
                <a:gd name="T9" fmla="*/ 534 h 666"/>
                <a:gd name="T10" fmla="*/ 308 w 1070"/>
                <a:gd name="T11" fmla="*/ 596 h 666"/>
                <a:gd name="T12" fmla="*/ 486 w 1070"/>
                <a:gd name="T13" fmla="*/ 658 h 666"/>
                <a:gd name="T14" fmla="*/ 624 w 1070"/>
                <a:gd name="T15" fmla="*/ 644 h 666"/>
                <a:gd name="T16" fmla="*/ 761 w 1070"/>
                <a:gd name="T17" fmla="*/ 637 h 666"/>
                <a:gd name="T18" fmla="*/ 904 w 1070"/>
                <a:gd name="T19" fmla="*/ 574 h 666"/>
                <a:gd name="T20" fmla="*/ 1008 w 1070"/>
                <a:gd name="T21" fmla="*/ 469 h 666"/>
                <a:gd name="T22" fmla="*/ 1041 w 1070"/>
                <a:gd name="T23" fmla="*/ 351 h 666"/>
                <a:gd name="T24" fmla="*/ 1069 w 1070"/>
                <a:gd name="T25" fmla="*/ 267 h 666"/>
                <a:gd name="T26" fmla="*/ 1049 w 1070"/>
                <a:gd name="T27" fmla="*/ 150 h 666"/>
                <a:gd name="T28" fmla="*/ 973 w 1070"/>
                <a:gd name="T29" fmla="*/ 109 h 666"/>
                <a:gd name="T30" fmla="*/ 912 w 1070"/>
                <a:gd name="T31" fmla="*/ 82 h 666"/>
                <a:gd name="T32" fmla="*/ 774 w 1070"/>
                <a:gd name="T33" fmla="*/ 6 h 666"/>
                <a:gd name="T34" fmla="*/ 630 w 1070"/>
                <a:gd name="T35" fmla="*/ 48 h 666"/>
                <a:gd name="T36" fmla="*/ 466 w 1070"/>
                <a:gd name="T37" fmla="*/ 54 h 666"/>
                <a:gd name="T38" fmla="*/ 285 w 1070"/>
                <a:gd name="T39" fmla="*/ 25 h 666"/>
                <a:gd name="T40" fmla="*/ 168 w 1070"/>
                <a:gd name="T41" fmla="*/ 34 h 666"/>
                <a:gd name="T42" fmla="*/ 68 w 1070"/>
                <a:gd name="T43" fmla="*/ 95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noFill/>
            <a:ln w="25400" cap="flat" cmpd="sng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71" name="Line 28"/>
            <p:cNvSpPr>
              <a:spLocks noChangeShapeType="1"/>
            </p:cNvSpPr>
            <p:nvPr/>
          </p:nvSpPr>
          <p:spPr bwMode="auto">
            <a:xfrm rot="16419630">
              <a:off x="5324475" y="4604200"/>
              <a:ext cx="427038" cy="1588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148" name="Object 29"/>
            <p:cNvGraphicFramePr>
              <a:graphicFrameLocks noChangeAspect="1"/>
            </p:cNvGraphicFramePr>
            <p:nvPr/>
          </p:nvGraphicFramePr>
          <p:xfrm>
            <a:off x="5689600" y="4294638"/>
            <a:ext cx="423863" cy="546100"/>
          </p:xfrm>
          <a:graphic>
            <a:graphicData uri="http://schemas.openxmlformats.org/presentationml/2006/ole">
              <p:oleObj spid="_x0000_s6148" name="Equation" r:id="rId7" imgW="177480" imgH="228600" progId="Equation.DSMT4">
                <p:embed/>
              </p:oleObj>
            </a:graphicData>
          </a:graphic>
        </p:graphicFrame>
        <p:sp>
          <p:nvSpPr>
            <p:cNvPr id="6174" name="Arc 58"/>
            <p:cNvSpPr>
              <a:spLocks/>
            </p:cNvSpPr>
            <p:nvPr/>
          </p:nvSpPr>
          <p:spPr bwMode="auto">
            <a:xfrm>
              <a:off x="3733800" y="4281938"/>
              <a:ext cx="141288" cy="701675"/>
            </a:xfrm>
            <a:custGeom>
              <a:avLst/>
              <a:gdLst>
                <a:gd name="T0" fmla="*/ 0 w 23601"/>
                <a:gd name="T1" fmla="*/ 1 h 43200"/>
                <a:gd name="T2" fmla="*/ 4 w 23601"/>
                <a:gd name="T3" fmla="*/ 442 h 43200"/>
                <a:gd name="T4" fmla="*/ 8 w 23601"/>
                <a:gd name="T5" fmla="*/ 221 h 43200"/>
                <a:gd name="T6" fmla="*/ 0 60000 65536"/>
                <a:gd name="T7" fmla="*/ 0 60000 65536"/>
                <a:gd name="T8" fmla="*/ 0 60000 65536"/>
                <a:gd name="T9" fmla="*/ 0 w 23601"/>
                <a:gd name="T10" fmla="*/ 0 h 43200"/>
                <a:gd name="T11" fmla="*/ 23601 w 2360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01" h="43200" fill="none" extrusionOk="0">
                  <a:moveTo>
                    <a:pt x="-1" y="92"/>
                  </a:moveTo>
                  <a:cubicBezTo>
                    <a:pt x="665" y="30"/>
                    <a:pt x="1332" y="-1"/>
                    <a:pt x="2001" y="0"/>
                  </a:cubicBezTo>
                  <a:cubicBezTo>
                    <a:pt x="13930" y="0"/>
                    <a:pt x="23601" y="9670"/>
                    <a:pt x="23601" y="21600"/>
                  </a:cubicBezTo>
                  <a:cubicBezTo>
                    <a:pt x="23601" y="33529"/>
                    <a:pt x="13930" y="43200"/>
                    <a:pt x="2001" y="43200"/>
                  </a:cubicBezTo>
                  <a:cubicBezTo>
                    <a:pt x="1694" y="43200"/>
                    <a:pt x="1387" y="43193"/>
                    <a:pt x="1080" y="43180"/>
                  </a:cubicBezTo>
                </a:path>
                <a:path w="23601" h="43200" stroke="0" extrusionOk="0">
                  <a:moveTo>
                    <a:pt x="-1" y="92"/>
                  </a:moveTo>
                  <a:cubicBezTo>
                    <a:pt x="665" y="30"/>
                    <a:pt x="1332" y="-1"/>
                    <a:pt x="2001" y="0"/>
                  </a:cubicBezTo>
                  <a:cubicBezTo>
                    <a:pt x="13930" y="0"/>
                    <a:pt x="23601" y="9670"/>
                    <a:pt x="23601" y="21600"/>
                  </a:cubicBezTo>
                  <a:cubicBezTo>
                    <a:pt x="23601" y="33529"/>
                    <a:pt x="13930" y="43200"/>
                    <a:pt x="2001" y="43200"/>
                  </a:cubicBezTo>
                  <a:cubicBezTo>
                    <a:pt x="1694" y="43200"/>
                    <a:pt x="1387" y="43193"/>
                    <a:pt x="1080" y="43180"/>
                  </a:cubicBezTo>
                  <a:lnTo>
                    <a:pt x="2001" y="21600"/>
                  </a:lnTo>
                  <a:close/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" name="Arc 59"/>
            <p:cNvSpPr>
              <a:spLocks/>
            </p:cNvSpPr>
            <p:nvPr/>
          </p:nvSpPr>
          <p:spPr bwMode="auto">
            <a:xfrm>
              <a:off x="3573463" y="4348613"/>
              <a:ext cx="107950" cy="492125"/>
            </a:xfrm>
            <a:custGeom>
              <a:avLst/>
              <a:gdLst>
                <a:gd name="T0" fmla="*/ 0 w 23601"/>
                <a:gd name="T1" fmla="*/ 1 h 43200"/>
                <a:gd name="T2" fmla="*/ 3 w 23601"/>
                <a:gd name="T3" fmla="*/ 310 h 43200"/>
                <a:gd name="T4" fmla="*/ 6 w 23601"/>
                <a:gd name="T5" fmla="*/ 155 h 43200"/>
                <a:gd name="T6" fmla="*/ 0 60000 65536"/>
                <a:gd name="T7" fmla="*/ 0 60000 65536"/>
                <a:gd name="T8" fmla="*/ 0 60000 65536"/>
                <a:gd name="T9" fmla="*/ 0 w 23601"/>
                <a:gd name="T10" fmla="*/ 0 h 43200"/>
                <a:gd name="T11" fmla="*/ 23601 w 2360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01" h="43200" fill="none" extrusionOk="0">
                  <a:moveTo>
                    <a:pt x="-1" y="92"/>
                  </a:moveTo>
                  <a:cubicBezTo>
                    <a:pt x="665" y="30"/>
                    <a:pt x="1332" y="-1"/>
                    <a:pt x="2001" y="0"/>
                  </a:cubicBezTo>
                  <a:cubicBezTo>
                    <a:pt x="13930" y="0"/>
                    <a:pt x="23601" y="9670"/>
                    <a:pt x="23601" y="21600"/>
                  </a:cubicBezTo>
                  <a:cubicBezTo>
                    <a:pt x="23601" y="33529"/>
                    <a:pt x="13930" y="43200"/>
                    <a:pt x="2001" y="43200"/>
                  </a:cubicBezTo>
                  <a:cubicBezTo>
                    <a:pt x="1694" y="43200"/>
                    <a:pt x="1387" y="43193"/>
                    <a:pt x="1080" y="43180"/>
                  </a:cubicBezTo>
                </a:path>
                <a:path w="23601" h="43200" stroke="0" extrusionOk="0">
                  <a:moveTo>
                    <a:pt x="-1" y="92"/>
                  </a:moveTo>
                  <a:cubicBezTo>
                    <a:pt x="665" y="30"/>
                    <a:pt x="1332" y="-1"/>
                    <a:pt x="2001" y="0"/>
                  </a:cubicBezTo>
                  <a:cubicBezTo>
                    <a:pt x="13930" y="0"/>
                    <a:pt x="23601" y="9670"/>
                    <a:pt x="23601" y="21600"/>
                  </a:cubicBezTo>
                  <a:cubicBezTo>
                    <a:pt x="23601" y="33529"/>
                    <a:pt x="13930" y="43200"/>
                    <a:pt x="2001" y="43200"/>
                  </a:cubicBezTo>
                  <a:cubicBezTo>
                    <a:pt x="1694" y="43200"/>
                    <a:pt x="1387" y="43193"/>
                    <a:pt x="1080" y="43180"/>
                  </a:cubicBezTo>
                  <a:lnTo>
                    <a:pt x="2001" y="21600"/>
                  </a:lnTo>
                  <a:close/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6" name="Arc 60"/>
            <p:cNvSpPr>
              <a:spLocks/>
            </p:cNvSpPr>
            <p:nvPr/>
          </p:nvSpPr>
          <p:spPr bwMode="auto">
            <a:xfrm>
              <a:off x="3406775" y="4391475"/>
              <a:ext cx="103188" cy="358775"/>
            </a:xfrm>
            <a:custGeom>
              <a:avLst/>
              <a:gdLst>
                <a:gd name="T0" fmla="*/ 0 w 23601"/>
                <a:gd name="T1" fmla="*/ 0 h 43200"/>
                <a:gd name="T2" fmla="*/ 3 w 23601"/>
                <a:gd name="T3" fmla="*/ 226 h 43200"/>
                <a:gd name="T4" fmla="*/ 6 w 23601"/>
                <a:gd name="T5" fmla="*/ 113 h 43200"/>
                <a:gd name="T6" fmla="*/ 0 60000 65536"/>
                <a:gd name="T7" fmla="*/ 0 60000 65536"/>
                <a:gd name="T8" fmla="*/ 0 60000 65536"/>
                <a:gd name="T9" fmla="*/ 0 w 23601"/>
                <a:gd name="T10" fmla="*/ 0 h 43200"/>
                <a:gd name="T11" fmla="*/ 23601 w 23601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01" h="43200" fill="none" extrusionOk="0">
                  <a:moveTo>
                    <a:pt x="-1" y="92"/>
                  </a:moveTo>
                  <a:cubicBezTo>
                    <a:pt x="665" y="30"/>
                    <a:pt x="1332" y="-1"/>
                    <a:pt x="2001" y="0"/>
                  </a:cubicBezTo>
                  <a:cubicBezTo>
                    <a:pt x="13930" y="0"/>
                    <a:pt x="23601" y="9670"/>
                    <a:pt x="23601" y="21600"/>
                  </a:cubicBezTo>
                  <a:cubicBezTo>
                    <a:pt x="23601" y="33529"/>
                    <a:pt x="13930" y="43200"/>
                    <a:pt x="2001" y="43200"/>
                  </a:cubicBezTo>
                  <a:cubicBezTo>
                    <a:pt x="1694" y="43200"/>
                    <a:pt x="1387" y="43193"/>
                    <a:pt x="1080" y="43180"/>
                  </a:cubicBezTo>
                </a:path>
                <a:path w="23601" h="43200" stroke="0" extrusionOk="0">
                  <a:moveTo>
                    <a:pt x="-1" y="92"/>
                  </a:moveTo>
                  <a:cubicBezTo>
                    <a:pt x="665" y="30"/>
                    <a:pt x="1332" y="-1"/>
                    <a:pt x="2001" y="0"/>
                  </a:cubicBezTo>
                  <a:cubicBezTo>
                    <a:pt x="13930" y="0"/>
                    <a:pt x="23601" y="9670"/>
                    <a:pt x="23601" y="21600"/>
                  </a:cubicBezTo>
                  <a:cubicBezTo>
                    <a:pt x="23601" y="33529"/>
                    <a:pt x="13930" y="43200"/>
                    <a:pt x="2001" y="43200"/>
                  </a:cubicBezTo>
                  <a:cubicBezTo>
                    <a:pt x="1694" y="43200"/>
                    <a:pt x="1387" y="43193"/>
                    <a:pt x="1080" y="43180"/>
                  </a:cubicBezTo>
                  <a:lnTo>
                    <a:pt x="2001" y="21600"/>
                  </a:lnTo>
                  <a:close/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7" name="Text Box 63"/>
            <p:cNvSpPr txBox="1">
              <a:spLocks noChangeArrowheads="1"/>
            </p:cNvSpPr>
            <p:nvPr/>
          </p:nvSpPr>
          <p:spPr bwMode="auto">
            <a:xfrm>
              <a:off x="4105275" y="5659888"/>
              <a:ext cx="33655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solidFill>
                    <a:schemeClr val="bg2"/>
                  </a:solidFill>
                </a:rPr>
                <a:t>S</a:t>
              </a:r>
            </a:p>
          </p:txBody>
        </p:sp>
        <p:graphicFrame>
          <p:nvGraphicFramePr>
            <p:cNvPr id="38" name="Object 22"/>
            <p:cNvGraphicFramePr>
              <a:graphicFrameLocks noChangeAspect="1"/>
            </p:cNvGraphicFramePr>
            <p:nvPr/>
          </p:nvGraphicFramePr>
          <p:xfrm>
            <a:off x="5637214" y="3848100"/>
            <a:ext cx="789240" cy="439738"/>
          </p:xfrm>
          <a:graphic>
            <a:graphicData uri="http://schemas.openxmlformats.org/presentationml/2006/ole">
              <p:oleObj spid="_x0000_s6150" name="Equation" r:id="rId8" imgW="457200" imgH="253800" progId="Equation.DSMT4">
                <p:embed/>
              </p:oleObj>
            </a:graphicData>
          </a:graphic>
        </p:graphicFrame>
        <p:graphicFrame>
          <p:nvGraphicFramePr>
            <p:cNvPr id="39" name="Object 22"/>
            <p:cNvGraphicFramePr>
              <a:graphicFrameLocks noChangeAspect="1"/>
            </p:cNvGraphicFramePr>
            <p:nvPr/>
          </p:nvGraphicFramePr>
          <p:xfrm>
            <a:off x="4560888" y="4410075"/>
            <a:ext cx="635000" cy="439738"/>
          </p:xfrm>
          <a:graphic>
            <a:graphicData uri="http://schemas.openxmlformats.org/presentationml/2006/ole">
              <p:oleObj spid="_x0000_s6151" name="Equation" r:id="rId9" imgW="368280" imgH="2538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17773</TotalTime>
  <Words>1195</Words>
  <Application>Microsoft Office PowerPoint</Application>
  <PresentationFormat>On-screen Show (4:3)</PresentationFormat>
  <Paragraphs>294</Paragraphs>
  <Slides>40</Slides>
  <Notes>40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3" baseType="lpstr">
      <vt:lpstr>Soaring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1471</cp:revision>
  <cp:lastPrinted>1999-08-25T18:07:04Z</cp:lastPrinted>
  <dcterms:created xsi:type="dcterms:W3CDTF">1999-08-24T13:57:19Z</dcterms:created>
  <dcterms:modified xsi:type="dcterms:W3CDTF">2016-12-01T03:02:32Z</dcterms:modified>
</cp:coreProperties>
</file>