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35"/>
  </p:notesMasterIdLst>
  <p:handoutMasterIdLst>
    <p:handoutMasterId r:id="rId36"/>
  </p:handoutMasterIdLst>
  <p:sldIdLst>
    <p:sldId id="276" r:id="rId2"/>
    <p:sldId id="428" r:id="rId3"/>
    <p:sldId id="429" r:id="rId4"/>
    <p:sldId id="430" r:id="rId5"/>
    <p:sldId id="445" r:id="rId6"/>
    <p:sldId id="431" r:id="rId7"/>
    <p:sldId id="432" r:id="rId8"/>
    <p:sldId id="433" r:id="rId9"/>
    <p:sldId id="449" r:id="rId10"/>
    <p:sldId id="434" r:id="rId11"/>
    <p:sldId id="446" r:id="rId12"/>
    <p:sldId id="435" r:id="rId13"/>
    <p:sldId id="457" r:id="rId14"/>
    <p:sldId id="436" r:id="rId15"/>
    <p:sldId id="437" r:id="rId16"/>
    <p:sldId id="451" r:id="rId17"/>
    <p:sldId id="458" r:id="rId18"/>
    <p:sldId id="438" r:id="rId19"/>
    <p:sldId id="447" r:id="rId20"/>
    <p:sldId id="440" r:id="rId21"/>
    <p:sldId id="456" r:id="rId22"/>
    <p:sldId id="439" r:id="rId23"/>
    <p:sldId id="441" r:id="rId24"/>
    <p:sldId id="450" r:id="rId25"/>
    <p:sldId id="442" r:id="rId26"/>
    <p:sldId id="443" r:id="rId27"/>
    <p:sldId id="448" r:id="rId28"/>
    <p:sldId id="444" r:id="rId29"/>
    <p:sldId id="459" r:id="rId30"/>
    <p:sldId id="452" r:id="rId31"/>
    <p:sldId id="455" r:id="rId32"/>
    <p:sldId id="453" r:id="rId33"/>
    <p:sldId id="454" r:id="rId3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99"/>
    <a:srgbClr val="FF00FF"/>
    <a:srgbClr val="FF99FF"/>
    <a:srgbClr val="FFFF66"/>
    <a:srgbClr val="FFFFCC"/>
    <a:srgbClr val="33CC33"/>
    <a:srgbClr val="FF9933"/>
    <a:srgbClr val="0000CC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621" autoAdjust="0"/>
    <p:restoredTop sz="97190" autoAdjust="0"/>
  </p:normalViewPr>
  <p:slideViewPr>
    <p:cSldViewPr snapToGrid="0">
      <p:cViewPr>
        <p:scale>
          <a:sx n="80" d="100"/>
          <a:sy n="80" d="100"/>
        </p:scale>
        <p:origin x="-629" y="-62"/>
      </p:cViewPr>
      <p:guideLst>
        <p:guide orient="horz" pos="2152"/>
        <p:guide pos="2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21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1.wmf"/><Relationship Id="rId7" Type="http://schemas.openxmlformats.org/officeDocument/2006/relationships/image" Target="../media/image58.wmf"/><Relationship Id="rId2" Type="http://schemas.openxmlformats.org/officeDocument/2006/relationships/image" Target="../media/image50.wmf"/><Relationship Id="rId1" Type="http://schemas.openxmlformats.org/officeDocument/2006/relationships/image" Target="../media/image56.wmf"/><Relationship Id="rId6" Type="http://schemas.openxmlformats.org/officeDocument/2006/relationships/image" Target="../media/image57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4" Type="http://schemas.openxmlformats.org/officeDocument/2006/relationships/image" Target="../media/image6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72.wmf"/><Relationship Id="rId4" Type="http://schemas.openxmlformats.org/officeDocument/2006/relationships/image" Target="../media/image7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4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68.wmf"/><Relationship Id="rId1" Type="http://schemas.openxmlformats.org/officeDocument/2006/relationships/image" Target="../media/image75.wmf"/><Relationship Id="rId4" Type="http://schemas.openxmlformats.org/officeDocument/2006/relationships/image" Target="../media/image7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5" Type="http://schemas.openxmlformats.org/officeDocument/2006/relationships/image" Target="../media/image87.wmf"/><Relationship Id="rId4" Type="http://schemas.openxmlformats.org/officeDocument/2006/relationships/image" Target="../media/image8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4" Type="http://schemas.openxmlformats.org/officeDocument/2006/relationships/image" Target="../media/image91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4" Type="http://schemas.openxmlformats.org/officeDocument/2006/relationships/image" Target="../media/image74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5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6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wmf"/><Relationship Id="rId1" Type="http://schemas.openxmlformats.org/officeDocument/2006/relationships/image" Target="../media/image100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3.wmf"/><Relationship Id="rId1" Type="http://schemas.openxmlformats.org/officeDocument/2006/relationships/image" Target="../media/image10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0E311DAD-68B2-4ABD-B395-CB9F419D2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B30CF5B5-30D6-41C4-B744-5FF7A43E6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F8BDA9-1F4F-4CF4-A24C-206FE0B5A13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48DD0B-FDED-434F-9CC0-DC7B727817B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D10B3B-A1D7-470D-B206-8330152CCFC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5A205D-CDEA-4A5D-8FFE-E31AF00D7DD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E12921-6A58-4610-8691-3F71CD2D64E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E12921-6A58-4610-8691-3F71CD2D64E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A8D784-CBC1-4EC1-A82A-EBB867F6DBE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1BB7C-F7F4-40DE-BBBE-987617669F4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5E96BB-53A5-4986-B227-30B69939283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5E96BB-53A5-4986-B227-30B69939283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639A6C-4896-4D74-B47E-A400BCC52AE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526B9A-B540-4D08-8165-1437855AAD1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04EEDE-B0A3-4614-AB6A-A8C42420EF64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ABF93A-6D10-4EF3-B90E-16B1F70328A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B45F98-788B-44A4-9B84-6D9FAD2DB96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FEA7C6-27AF-4467-B9BE-F2C96B2B786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CB7FD9-28BC-4F0A-86EB-88407BFE3712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7F058-D71D-49CF-9663-E5BD784A13C9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D5F369-0221-406D-A413-158CCC9BEBEA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B3571-8B4A-4DBF-A70C-C8DACB23BDF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13224F-05E1-488E-9845-2093F13965B9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13224F-05E1-488E-9845-2093F13965B9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4C4752-6467-4E96-8628-BC4977038FD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65C01B-DE3F-4E16-821F-F275AC59275C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261808-0010-4236-9056-FBDD1AFEAC1A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00A1E-CA41-4EC9-A7B3-D5FA8360840C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C398C-258E-40D5-B97B-0A03C711F58C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5332E3-EBEC-40FC-BD0E-01638CA93BA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02EB7D-3DC8-431A-8C0B-EE7CC98B72A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F9CF33-96B8-4540-A3EB-7E5A9B78414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9CB973-7862-4D11-8A4C-C4D63A11D1D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839590-9C5A-40DA-8D59-9A8725C243C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41F38B-D975-4C55-BDC5-8A9D2023126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5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1.bin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0.bin"/><Relationship Id="rId10" Type="http://schemas.openxmlformats.org/officeDocument/2006/relationships/oleObject" Target="../embeddings/oleObject55.bin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9.bin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58.bin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57.bin"/><Relationship Id="rId9" Type="http://schemas.openxmlformats.org/officeDocument/2006/relationships/oleObject" Target="../embeddings/oleObject6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5.bin"/><Relationship Id="rId5" Type="http://schemas.openxmlformats.org/officeDocument/2006/relationships/oleObject" Target="../embeddings/oleObject74.bin"/><Relationship Id="rId4" Type="http://schemas.openxmlformats.org/officeDocument/2006/relationships/oleObject" Target="../embeddings/oleObject7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0.bin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8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85.bin"/><Relationship Id="rId5" Type="http://schemas.openxmlformats.org/officeDocument/2006/relationships/oleObject" Target="../embeddings/oleObject84.bin"/><Relationship Id="rId4" Type="http://schemas.openxmlformats.org/officeDocument/2006/relationships/oleObject" Target="../embeddings/oleObject8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89.bin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Relationship Id="rId9" Type="http://schemas.openxmlformats.org/officeDocument/2006/relationships/oleObject" Target="../embeddings/oleObject92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95.bin"/><Relationship Id="rId5" Type="http://schemas.openxmlformats.org/officeDocument/2006/relationships/oleObject" Target="../embeddings/oleObject94.bin"/><Relationship Id="rId4" Type="http://schemas.openxmlformats.org/officeDocument/2006/relationships/oleObject" Target="../embeddings/oleObject9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10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00.bin"/><Relationship Id="rId5" Type="http://schemas.openxmlformats.org/officeDocument/2006/relationships/oleObject" Target="../embeddings/oleObject99.bin"/><Relationship Id="rId4" Type="http://schemas.openxmlformats.org/officeDocument/2006/relationships/oleObject" Target="../embeddings/oleObject9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10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04.bin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10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107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10.bin"/><Relationship Id="rId5" Type="http://schemas.openxmlformats.org/officeDocument/2006/relationships/oleObject" Target="../embeddings/oleObject109.bin"/><Relationship Id="rId4" Type="http://schemas.openxmlformats.org/officeDocument/2006/relationships/oleObject" Target="../embeddings/oleObject108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5" Type="http://schemas.openxmlformats.org/officeDocument/2006/relationships/oleObject" Target="../embeddings/oleObject112.bin"/><Relationship Id="rId4" Type="http://schemas.openxmlformats.org/officeDocument/2006/relationships/oleObject" Target="../embeddings/oleObject11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5" Type="http://schemas.openxmlformats.org/officeDocument/2006/relationships/oleObject" Target="../embeddings/oleObject114.bin"/><Relationship Id="rId4" Type="http://schemas.openxmlformats.org/officeDocument/2006/relationships/oleObject" Target="../embeddings/oleObject11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944813" y="2427288"/>
            <a:ext cx="3284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  <a:latin typeface="Arial" charset="0"/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  <a:latin typeface="Arial" charset="0"/>
              </a:rPr>
              <a:t>Dept. of ECE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19331" y="1827213"/>
            <a:ext cx="1484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Fall </a:t>
            </a:r>
            <a:r>
              <a:rPr lang="en-US" sz="2400" b="1" dirty="0" smtClean="0">
                <a:solidFill>
                  <a:schemeClr val="bg2"/>
                </a:solidFill>
                <a:latin typeface="Arial" charset="0"/>
              </a:rPr>
              <a:t>2016</a:t>
            </a:r>
            <a:endParaRPr lang="en-US" sz="32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080000" y="4521200"/>
            <a:ext cx="294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  <a:latin typeface="Arial" charset="0"/>
              </a:rPr>
              <a:t>Notes 27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236538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ECE 6340 </a:t>
            </a:r>
          </a:p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Intermediate EM Waves</a:t>
            </a:r>
          </a:p>
        </p:txBody>
      </p:sp>
      <p:pic>
        <p:nvPicPr>
          <p:cNvPr id="9" name="Picture 8" descr="E:\My Documents\Classes\6340\Images\Maxwell cup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744" y="3662094"/>
            <a:ext cx="2651662" cy="2651662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3"/>
          <p:cNvSpPr>
            <a:spLocks noChangeArrowheads="1"/>
          </p:cNvSpPr>
          <p:nvPr/>
        </p:nvSpPr>
        <p:spPr bwMode="auto">
          <a:xfrm>
            <a:off x="745218" y="2246539"/>
            <a:ext cx="7527925" cy="1231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10256" y="1371827"/>
            <a:ext cx="52736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hlink"/>
                </a:solidFill>
                <a:latin typeface="Arial" charset="0"/>
              </a:rPr>
              <a:t>Final form of reciprocity theorem:</a:t>
            </a:r>
          </a:p>
        </p:txBody>
      </p:sp>
      <p:graphicFrame>
        <p:nvGraphicFramePr>
          <p:cNvPr id="9218" name="Object 8"/>
          <p:cNvGraphicFramePr>
            <a:graphicFrameLocks noChangeAspect="1"/>
          </p:cNvGraphicFramePr>
          <p:nvPr/>
        </p:nvGraphicFramePr>
        <p:xfrm>
          <a:off x="1108756" y="2573564"/>
          <a:ext cx="6751637" cy="815975"/>
        </p:xfrm>
        <a:graphic>
          <a:graphicData uri="http://schemas.openxmlformats.org/presentationml/2006/ole">
            <p:oleObj spid="_x0000_s9218" name="Equation" r:id="rId4" imgW="3149280" imgH="380880" progId="Equation.DSMT4">
              <p:embed/>
            </p:oleObj>
          </a:graphicData>
        </a:graphic>
      </p:graphicFrame>
      <p:sp>
        <p:nvSpPr>
          <p:cNvPr id="812046" name="Text Box 14"/>
          <p:cNvSpPr txBox="1">
            <a:spLocks noChangeArrowheads="1"/>
          </p:cNvSpPr>
          <p:nvPr/>
        </p:nvSpPr>
        <p:spPr bwMode="auto">
          <a:xfrm>
            <a:off x="1196067" y="0"/>
            <a:ext cx="70754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Reciprocity Theorem (cont.)</a:t>
            </a:r>
          </a:p>
        </p:txBody>
      </p:sp>
      <p:sp>
        <p:nvSpPr>
          <p:cNvPr id="9222" name="Text Box 16"/>
          <p:cNvSpPr txBox="1">
            <a:spLocks noChangeArrowheads="1"/>
          </p:cNvSpPr>
          <p:nvPr/>
        </p:nvSpPr>
        <p:spPr bwMode="auto">
          <a:xfrm>
            <a:off x="1684111" y="4486502"/>
            <a:ext cx="49720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LHS: Fields of “</a:t>
            </a:r>
            <a:r>
              <a:rPr lang="en-US" i="1">
                <a:solidFill>
                  <a:schemeClr val="bg1"/>
                </a:solidFill>
              </a:rPr>
              <a:t>a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” dotted with the sources of “</a:t>
            </a:r>
            <a:r>
              <a:rPr lang="en-US" i="1">
                <a:solidFill>
                  <a:schemeClr val="bg1"/>
                </a:solidFill>
              </a:rPr>
              <a:t>b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”</a:t>
            </a:r>
          </a:p>
        </p:txBody>
      </p:sp>
      <p:sp>
        <p:nvSpPr>
          <p:cNvPr id="9223" name="Text Box 17"/>
          <p:cNvSpPr txBox="1">
            <a:spLocks noChangeArrowheads="1"/>
          </p:cNvSpPr>
          <p:nvPr/>
        </p:nvSpPr>
        <p:spPr bwMode="auto">
          <a:xfrm>
            <a:off x="1671411" y="5019902"/>
            <a:ext cx="5010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RHS: Fields of “</a:t>
            </a:r>
            <a:r>
              <a:rPr lang="en-US" i="1">
                <a:solidFill>
                  <a:schemeClr val="bg1"/>
                </a:solidFill>
              </a:rPr>
              <a:t>b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” dotted with the sources of “</a:t>
            </a:r>
            <a:r>
              <a:rPr lang="en-US" i="1">
                <a:solidFill>
                  <a:schemeClr val="bg1"/>
                </a:solidFill>
              </a:rPr>
              <a:t>a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”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11"/>
          <p:cNvSpPr>
            <a:spLocks noChangeArrowheads="1"/>
          </p:cNvSpPr>
          <p:nvPr/>
        </p:nvSpPr>
        <p:spPr bwMode="auto">
          <a:xfrm>
            <a:off x="2774950" y="5426075"/>
            <a:ext cx="3451225" cy="8239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2" name="Object 6"/>
          <p:cNvGraphicFramePr>
            <a:graphicFrameLocks noChangeAspect="1"/>
          </p:cNvGraphicFramePr>
          <p:nvPr/>
        </p:nvGraphicFramePr>
        <p:xfrm>
          <a:off x="1431925" y="1236889"/>
          <a:ext cx="6008688" cy="727075"/>
        </p:xfrm>
        <a:graphic>
          <a:graphicData uri="http://schemas.openxmlformats.org/presentationml/2006/ole">
            <p:oleObj spid="_x0000_s10242" name="Equation" r:id="rId4" imgW="3149280" imgH="380880" progId="Equation.DSMT4">
              <p:embed/>
            </p:oleObj>
          </a:graphicData>
        </a:graphic>
      </p:graphicFrame>
      <p:graphicFrame>
        <p:nvGraphicFramePr>
          <p:cNvPr id="10243" name="Object 7"/>
          <p:cNvGraphicFramePr>
            <a:graphicFrameLocks noChangeAspect="1"/>
          </p:cNvGraphicFramePr>
          <p:nvPr/>
        </p:nvGraphicFramePr>
        <p:xfrm>
          <a:off x="1893888" y="3152775"/>
          <a:ext cx="4503737" cy="1673225"/>
        </p:xfrm>
        <a:graphic>
          <a:graphicData uri="http://schemas.openxmlformats.org/presentationml/2006/ole">
            <p:oleObj spid="_x0000_s10243" name="Equation" r:id="rId5" imgW="2120760" imgH="787320" progId="Equation.DSMT4">
              <p:embed/>
            </p:oleObj>
          </a:graphicData>
        </a:graphic>
      </p:graphicFrame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438150" y="2492375"/>
            <a:ext cx="2349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Define “reactions”:</a:t>
            </a:r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1687513" y="5459413"/>
            <a:ext cx="8270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Then</a:t>
            </a:r>
          </a:p>
        </p:txBody>
      </p:sp>
      <p:graphicFrame>
        <p:nvGraphicFramePr>
          <p:cNvPr id="10244" name="Object 10"/>
          <p:cNvGraphicFramePr>
            <a:graphicFrameLocks noChangeAspect="1"/>
          </p:cNvGraphicFramePr>
          <p:nvPr/>
        </p:nvGraphicFramePr>
        <p:xfrm>
          <a:off x="2979411" y="5582855"/>
          <a:ext cx="3089275" cy="561975"/>
        </p:xfrm>
        <a:graphic>
          <a:graphicData uri="http://schemas.openxmlformats.org/presentationml/2006/ole">
            <p:oleObj spid="_x0000_s10244" name="Equation" r:id="rId6" imgW="1117440" imgH="203040" progId="Equation.DSMT4">
              <p:embed/>
            </p:oleObj>
          </a:graphicData>
        </a:graphic>
      </p:graphicFrame>
      <p:sp>
        <p:nvSpPr>
          <p:cNvPr id="824332" name="Text Box 12"/>
          <p:cNvSpPr txBox="1">
            <a:spLocks noChangeArrowheads="1"/>
          </p:cNvSpPr>
          <p:nvPr/>
        </p:nvSpPr>
        <p:spPr bwMode="auto">
          <a:xfrm>
            <a:off x="1217839" y="0"/>
            <a:ext cx="70754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Reciprocity Theorem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Text Box 2"/>
          <p:cNvSpPr txBox="1">
            <a:spLocks noChangeArrowheads="1"/>
          </p:cNvSpPr>
          <p:nvPr/>
        </p:nvSpPr>
        <p:spPr bwMode="auto">
          <a:xfrm>
            <a:off x="165553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Extension: Anisotropic Case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811151" y="5143295"/>
            <a:ext cx="789622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If </a:t>
            </a:r>
            <a:r>
              <a:rPr lang="en-US" i="1" dirty="0" smtClean="0">
                <a:solidFill>
                  <a:srgbClr val="FF0000"/>
                </a:solidFill>
                <a:latin typeface="+mn-lt"/>
                <a:sym typeface="Symbol"/>
              </a:rPr>
              <a:t></a:t>
            </a:r>
            <a:r>
              <a:rPr lang="en-US" i="1" baseline="-25000" dirty="0" smtClean="0">
                <a:solidFill>
                  <a:srgbClr val="FF0000"/>
                </a:solidFill>
                <a:latin typeface="+mn-lt"/>
                <a:sym typeface="Symbol"/>
              </a:rPr>
              <a:t>ij</a:t>
            </a:r>
            <a:r>
              <a:rPr lang="en-US" baseline="-25000" dirty="0" smtClean="0">
                <a:solidFill>
                  <a:srgbClr val="FF0000"/>
                </a:solidFill>
                <a:latin typeface="Arial" charset="0"/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n-lt"/>
                <a:sym typeface="Symbol"/>
              </a:rPr>
              <a:t>=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sym typeface="Symbol"/>
              </a:rPr>
              <a:t>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</a:t>
            </a:r>
            <a:r>
              <a:rPr lang="en-US" i="1" baseline="-25000" dirty="0" smtClean="0">
                <a:solidFill>
                  <a:srgbClr val="FF0000"/>
                </a:solidFill>
                <a:sym typeface="Symbol"/>
              </a:rPr>
              <a:t>ji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and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</a:t>
            </a:r>
            <a:r>
              <a:rPr lang="en-US" i="1" baseline="-25000" dirty="0" smtClean="0">
                <a:solidFill>
                  <a:srgbClr val="FF0000"/>
                </a:solidFill>
                <a:sym typeface="Symbol"/>
              </a:rPr>
              <a:t>ij</a:t>
            </a:r>
            <a:r>
              <a:rPr lang="en-US" baseline="-25000" dirty="0" smtClean="0">
                <a:solidFill>
                  <a:srgbClr val="FF0000"/>
                </a:solidFill>
                <a:latin typeface="Arial" charset="0"/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=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sym typeface="Symbol"/>
              </a:rPr>
              <a:t>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 </a:t>
            </a:r>
            <a:r>
              <a:rPr lang="en-US" i="1" baseline="-25000" dirty="0" smtClean="0">
                <a:solidFill>
                  <a:srgbClr val="FF0000"/>
                </a:solidFill>
                <a:sym typeface="Symbol"/>
              </a:rPr>
              <a:t>ji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(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symmetric matrices) then reciprocity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holds. These are called “reciprocal” materials.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</p:txBody>
      </p:sp>
      <p:graphicFrame>
        <p:nvGraphicFramePr>
          <p:cNvPr id="11266" name="Object 11"/>
          <p:cNvGraphicFramePr>
            <a:graphicFrameLocks noChangeAspect="1"/>
          </p:cNvGraphicFramePr>
          <p:nvPr/>
        </p:nvGraphicFramePr>
        <p:xfrm>
          <a:off x="3726873" y="975129"/>
          <a:ext cx="1605147" cy="1337343"/>
        </p:xfrm>
        <a:graphic>
          <a:graphicData uri="http://schemas.openxmlformats.org/presentationml/2006/ole">
            <p:oleObj spid="_x0000_s11266" name="Equation" r:id="rId4" imgW="609480" imgH="507960" progId="Equation.DSMT4">
              <p:embed/>
            </p:oleObj>
          </a:graphicData>
        </a:graphic>
      </p:graphicFrame>
      <p:graphicFrame>
        <p:nvGraphicFramePr>
          <p:cNvPr id="11267" name="Object 12"/>
          <p:cNvGraphicFramePr>
            <a:graphicFrameLocks noChangeAspect="1"/>
          </p:cNvGraphicFramePr>
          <p:nvPr/>
        </p:nvGraphicFramePr>
        <p:xfrm>
          <a:off x="1438439" y="2679576"/>
          <a:ext cx="6218238" cy="1662113"/>
        </p:xfrm>
        <a:graphic>
          <a:graphicData uri="http://schemas.openxmlformats.org/presentationml/2006/ole">
            <p:oleObj spid="_x0000_s11267" name="Equation" r:id="rId5" imgW="2755800" imgH="73656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Text Box 2"/>
          <p:cNvSpPr txBox="1">
            <a:spLocks noChangeArrowheads="1"/>
          </p:cNvSpPr>
          <p:nvPr/>
        </p:nvSpPr>
        <p:spPr bwMode="auto">
          <a:xfrm>
            <a:off x="1873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Testing” Current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20338" y="2010517"/>
            <a:ext cx="751114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To make the reciprocity theorem useful to us, we usually choose the “</a:t>
            </a:r>
            <a:r>
              <a:rPr lang="en-US" sz="1800" i="1" dirty="0" smtClean="0">
                <a:solidFill>
                  <a:schemeClr val="bg1"/>
                </a:solidFill>
                <a:latin typeface="+mn-lt"/>
              </a:rPr>
              <a:t>b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” current to be a “testing” current or “measuring” current. </a:t>
            </a:r>
          </a:p>
          <a:p>
            <a:pPr marL="344488" indent="-344488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 The “</a:t>
            </a:r>
            <a:r>
              <a:rPr lang="en-US" sz="1800" i="1" dirty="0" smtClean="0">
                <a:solidFill>
                  <a:schemeClr val="bg1"/>
                </a:solidFill>
                <a:latin typeface="+mn-lt"/>
              </a:rPr>
              <a:t>b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” current thus allows us to sample a quantity of interest. </a:t>
            </a:r>
          </a:p>
          <a:p>
            <a:pPr marL="344488" indent="-344488"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This allows us to determine some property about the quantity of interest, or in some cases, to calculate it (or at least calculate it in a simpler way).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199408" y="1163781"/>
            <a:ext cx="3727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Some Basic Observations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2"/>
          <p:cNvSpPr>
            <a:spLocks noChangeArrowheads="1"/>
          </p:cNvSpPr>
          <p:nvPr/>
        </p:nvSpPr>
        <p:spPr bwMode="auto">
          <a:xfrm>
            <a:off x="596900" y="990600"/>
            <a:ext cx="8216900" cy="26289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814082" name="Text Box 2"/>
          <p:cNvSpPr txBox="1">
            <a:spLocks noChangeArrowheads="1"/>
          </p:cNvSpPr>
          <p:nvPr/>
        </p:nvSpPr>
        <p:spPr bwMode="auto">
          <a:xfrm>
            <a:off x="1873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Dipole “Testing” Current</a:t>
            </a:r>
          </a:p>
        </p:txBody>
      </p:sp>
      <p:graphicFrame>
        <p:nvGraphicFramePr>
          <p:cNvPr id="12290" name="Object 18"/>
          <p:cNvGraphicFramePr>
            <a:graphicFrameLocks noChangeAspect="1"/>
          </p:cNvGraphicFramePr>
          <p:nvPr/>
        </p:nvGraphicFramePr>
        <p:xfrm>
          <a:off x="1397000" y="4073525"/>
          <a:ext cx="4619625" cy="2336800"/>
        </p:xfrm>
        <a:graphic>
          <a:graphicData uri="http://schemas.openxmlformats.org/presentationml/2006/ole">
            <p:oleObj spid="_x0000_s12290" name="Equation" r:id="rId4" imgW="2133360" imgH="1079280" progId="Equation.DSMT4">
              <p:embed/>
            </p:oleObj>
          </a:graphicData>
        </a:graphic>
      </p:graphicFrame>
      <p:sp>
        <p:nvSpPr>
          <p:cNvPr id="12294" name="Line 19"/>
          <p:cNvSpPr>
            <a:spLocks noChangeShapeType="1"/>
          </p:cNvSpPr>
          <p:nvPr/>
        </p:nvSpPr>
        <p:spPr bwMode="auto">
          <a:xfrm flipV="1">
            <a:off x="4668838" y="3884613"/>
            <a:ext cx="730250" cy="94138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12295" name="Group 21"/>
          <p:cNvGrpSpPr>
            <a:grpSpLocks/>
          </p:cNvGrpSpPr>
          <p:nvPr/>
        </p:nvGrpSpPr>
        <p:grpSpPr bwMode="auto">
          <a:xfrm>
            <a:off x="1306513" y="1527175"/>
            <a:ext cx="5911850" cy="1897063"/>
            <a:chOff x="375" y="938"/>
            <a:chExt cx="3724" cy="1195"/>
          </a:xfrm>
        </p:grpSpPr>
        <p:sp>
          <p:nvSpPr>
            <p:cNvPr id="12296" name="Freeform 9"/>
            <p:cNvSpPr>
              <a:spLocks/>
            </p:cNvSpPr>
            <p:nvPr/>
          </p:nvSpPr>
          <p:spPr bwMode="auto">
            <a:xfrm>
              <a:off x="1216" y="938"/>
              <a:ext cx="812" cy="1074"/>
            </a:xfrm>
            <a:custGeom>
              <a:avLst/>
              <a:gdLst>
                <a:gd name="T0" fmla="*/ 52 w 1070"/>
                <a:gd name="T1" fmla="*/ 153 h 666"/>
                <a:gd name="T2" fmla="*/ 17 w 1070"/>
                <a:gd name="T3" fmla="*/ 305 h 666"/>
                <a:gd name="T4" fmla="*/ 2 w 1070"/>
                <a:gd name="T5" fmla="*/ 481 h 666"/>
                <a:gd name="T6" fmla="*/ 18 w 1070"/>
                <a:gd name="T7" fmla="*/ 710 h 666"/>
                <a:gd name="T8" fmla="*/ 109 w 1070"/>
                <a:gd name="T9" fmla="*/ 861 h 666"/>
                <a:gd name="T10" fmla="*/ 234 w 1070"/>
                <a:gd name="T11" fmla="*/ 961 h 666"/>
                <a:gd name="T12" fmla="*/ 369 w 1070"/>
                <a:gd name="T13" fmla="*/ 1061 h 666"/>
                <a:gd name="T14" fmla="*/ 474 w 1070"/>
                <a:gd name="T15" fmla="*/ 1039 h 666"/>
                <a:gd name="T16" fmla="*/ 578 w 1070"/>
                <a:gd name="T17" fmla="*/ 1027 h 666"/>
                <a:gd name="T18" fmla="*/ 686 w 1070"/>
                <a:gd name="T19" fmla="*/ 926 h 666"/>
                <a:gd name="T20" fmla="*/ 765 w 1070"/>
                <a:gd name="T21" fmla="*/ 756 h 666"/>
                <a:gd name="T22" fmla="*/ 790 w 1070"/>
                <a:gd name="T23" fmla="*/ 566 h 666"/>
                <a:gd name="T24" fmla="*/ 811 w 1070"/>
                <a:gd name="T25" fmla="*/ 431 h 666"/>
                <a:gd name="T26" fmla="*/ 796 w 1070"/>
                <a:gd name="T27" fmla="*/ 242 h 666"/>
                <a:gd name="T28" fmla="*/ 738 w 1070"/>
                <a:gd name="T29" fmla="*/ 176 h 666"/>
                <a:gd name="T30" fmla="*/ 692 w 1070"/>
                <a:gd name="T31" fmla="*/ 132 h 666"/>
                <a:gd name="T32" fmla="*/ 587 w 1070"/>
                <a:gd name="T33" fmla="*/ 10 h 666"/>
                <a:gd name="T34" fmla="*/ 478 w 1070"/>
                <a:gd name="T35" fmla="*/ 77 h 666"/>
                <a:gd name="T36" fmla="*/ 354 w 1070"/>
                <a:gd name="T37" fmla="*/ 87 h 666"/>
                <a:gd name="T38" fmla="*/ 216 w 1070"/>
                <a:gd name="T39" fmla="*/ 40 h 666"/>
                <a:gd name="T40" fmla="*/ 127 w 1070"/>
                <a:gd name="T41" fmla="*/ 55 h 666"/>
                <a:gd name="T42" fmla="*/ 52 w 1070"/>
                <a:gd name="T43" fmla="*/ 153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00FFFF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7" name="Text Box 10"/>
            <p:cNvSpPr txBox="1">
              <a:spLocks noChangeArrowheads="1"/>
            </p:cNvSpPr>
            <p:nvPr/>
          </p:nvSpPr>
          <p:spPr bwMode="auto">
            <a:xfrm>
              <a:off x="375" y="1845"/>
              <a:ext cx="101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i="1" dirty="0">
                  <a:solidFill>
                    <a:srgbClr val="FF00FF"/>
                  </a:solidFill>
                </a:rPr>
                <a:t>a </a:t>
              </a:r>
              <a:r>
                <a:rPr lang="en-US" dirty="0">
                  <a:solidFill>
                    <a:srgbClr val="FF00FF"/>
                  </a:solidFill>
                  <a:latin typeface="Arial" charset="0"/>
                </a:rPr>
                <a:t>sources</a:t>
              </a:r>
            </a:p>
          </p:txBody>
        </p:sp>
        <p:grpSp>
          <p:nvGrpSpPr>
            <p:cNvPr id="12298" name="Group 11"/>
            <p:cNvGrpSpPr>
              <a:grpSpLocks/>
            </p:cNvGrpSpPr>
            <p:nvPr/>
          </p:nvGrpSpPr>
          <p:grpSpPr bwMode="auto">
            <a:xfrm rot="881310">
              <a:off x="1715" y="1325"/>
              <a:ext cx="1" cy="245"/>
              <a:chOff x="2880" y="869"/>
              <a:chExt cx="0" cy="245"/>
            </a:xfrm>
          </p:grpSpPr>
          <p:sp>
            <p:nvSpPr>
              <p:cNvPr id="12303" name="Line 12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304" name="Line 13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2299" name="Line 14"/>
            <p:cNvSpPr>
              <a:spLocks noChangeShapeType="1"/>
            </p:cNvSpPr>
            <p:nvPr/>
          </p:nvSpPr>
          <p:spPr bwMode="auto">
            <a:xfrm rot="-5386992">
              <a:off x="1342" y="1411"/>
              <a:ext cx="269" cy="1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0" name="Line 15"/>
            <p:cNvSpPr>
              <a:spLocks noChangeShapeType="1"/>
            </p:cNvSpPr>
            <p:nvPr/>
          </p:nvSpPr>
          <p:spPr bwMode="auto">
            <a:xfrm rot="-3713156">
              <a:off x="2520" y="1107"/>
              <a:ext cx="269" cy="1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1" name="Oval 16"/>
            <p:cNvSpPr>
              <a:spLocks noChangeArrowheads="1"/>
            </p:cNvSpPr>
            <p:nvPr/>
          </p:nvSpPr>
          <p:spPr bwMode="auto">
            <a:xfrm>
              <a:off x="2612" y="1085"/>
              <a:ext cx="63" cy="6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291" name="Object 17"/>
            <p:cNvGraphicFramePr>
              <a:graphicFrameLocks noChangeAspect="1"/>
            </p:cNvGraphicFramePr>
            <p:nvPr/>
          </p:nvGraphicFramePr>
          <p:xfrm>
            <a:off x="2789" y="1075"/>
            <a:ext cx="1310" cy="327"/>
          </p:xfrm>
          <a:graphic>
            <a:graphicData uri="http://schemas.openxmlformats.org/presentationml/2006/ole">
              <p:oleObj spid="_x0000_s12291" name="Equation" r:id="rId5" imgW="1066680" imgH="266400" progId="Equation.DSMT4">
                <p:embed/>
              </p:oleObj>
            </a:graphicData>
          </a:graphic>
        </p:graphicFrame>
        <p:sp>
          <p:nvSpPr>
            <p:cNvPr id="12302" name="Text Box 20"/>
            <p:cNvSpPr txBox="1">
              <a:spLocks noChangeArrowheads="1"/>
            </p:cNvSpPr>
            <p:nvPr/>
          </p:nvSpPr>
          <p:spPr bwMode="auto">
            <a:xfrm>
              <a:off x="2708" y="1432"/>
              <a:ext cx="101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i="1" dirty="0">
                  <a:solidFill>
                    <a:srgbClr val="FF00FF"/>
                  </a:solidFill>
                </a:rPr>
                <a:t>b </a:t>
              </a:r>
              <a:r>
                <a:rPr lang="en-US" dirty="0">
                  <a:solidFill>
                    <a:srgbClr val="FF00FF"/>
                  </a:solidFill>
                  <a:latin typeface="Arial" charset="0"/>
                </a:rPr>
                <a:t>source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114800" y="5953125"/>
            <a:ext cx="436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We sample a </a:t>
            </a:r>
            <a:r>
              <a:rPr lang="en-US" sz="1800" u="sng" dirty="0" smtClean="0">
                <a:solidFill>
                  <a:srgbClr val="FF0000"/>
                </a:solidFill>
                <a:latin typeface="+mj-lt"/>
              </a:rPr>
              <a:t>field component at a point</a:t>
            </a:r>
            <a:r>
              <a:rPr lang="en-US" sz="1800" dirty="0" smtClean="0">
                <a:solidFill>
                  <a:srgbClr val="FF0000"/>
                </a:solidFill>
                <a:latin typeface="+mj-lt"/>
              </a:rPr>
              <a:t>. </a:t>
            </a:r>
            <a:endParaRPr lang="en-US" sz="1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20" name="Object 17"/>
          <p:cNvGraphicFramePr>
            <a:graphicFrameLocks noChangeAspect="1"/>
          </p:cNvGraphicFramePr>
          <p:nvPr/>
        </p:nvGraphicFramePr>
        <p:xfrm>
          <a:off x="5581650" y="3156240"/>
          <a:ext cx="2838450" cy="323559"/>
        </p:xfrm>
        <a:graphic>
          <a:graphicData uri="http://schemas.openxmlformats.org/presentationml/2006/ole">
            <p:oleObj spid="_x0000_s12292" name="Equation" r:id="rId6" imgW="2400120" imgH="253800" progId="Equation.DSMT4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6673850" y="1111250"/>
          <a:ext cx="1905000" cy="447675"/>
        </p:xfrm>
        <a:graphic>
          <a:graphicData uri="http://schemas.openxmlformats.org/presentationml/2006/ole">
            <p:oleObj spid="_x0000_s12293" name="Equation" r:id="rId7" imgW="109188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Text Box 2"/>
          <p:cNvSpPr txBox="1">
            <a:spLocks noChangeArrowheads="1"/>
          </p:cNvSpPr>
          <p:nvPr/>
        </p:nvSpPr>
        <p:spPr bwMode="auto">
          <a:xfrm>
            <a:off x="1873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Filament “Testing” Current</a:t>
            </a:r>
          </a:p>
        </p:txBody>
      </p:sp>
      <p:graphicFrame>
        <p:nvGraphicFramePr>
          <p:cNvPr id="13314" name="Object 31"/>
          <p:cNvGraphicFramePr>
            <a:graphicFrameLocks noChangeAspect="1"/>
          </p:cNvGraphicFramePr>
          <p:nvPr/>
        </p:nvGraphicFramePr>
        <p:xfrm>
          <a:off x="836613" y="3663973"/>
          <a:ext cx="2770187" cy="2960687"/>
        </p:xfrm>
        <a:graphic>
          <a:graphicData uri="http://schemas.openxmlformats.org/presentationml/2006/ole">
            <p:oleObj spid="_x0000_s13314" name="Equation" r:id="rId4" imgW="1307880" imgH="1396800" progId="Equation.DSMT4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981750" y="6269867"/>
            <a:ext cx="5027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+mj-lt"/>
              </a:rPr>
              <a:t>We sample a </a:t>
            </a:r>
            <a:r>
              <a:rPr lang="en-US" sz="1800" u="sng" dirty="0" smtClean="0">
                <a:solidFill>
                  <a:schemeClr val="bg1"/>
                </a:solidFill>
                <a:latin typeface="+mj-lt"/>
              </a:rPr>
              <a:t>voltage drop between two points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. 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3" name="Object 31"/>
          <p:cNvGraphicFramePr>
            <a:graphicFrameLocks noChangeAspect="1"/>
          </p:cNvGraphicFramePr>
          <p:nvPr/>
        </p:nvGraphicFramePr>
        <p:xfrm>
          <a:off x="4564814" y="4607383"/>
          <a:ext cx="4044950" cy="781050"/>
        </p:xfrm>
        <a:graphic>
          <a:graphicData uri="http://schemas.openxmlformats.org/presentationml/2006/ole">
            <p:oleObj spid="_x0000_s13319" name="Equation" r:id="rId5" imgW="2044440" imgH="393480" progId="Equation.DSMT4">
              <p:embed/>
            </p:oleObj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443472" y="838576"/>
            <a:ext cx="8395727" cy="2705100"/>
            <a:chOff x="443472" y="1029648"/>
            <a:chExt cx="8395727" cy="2705100"/>
          </a:xfrm>
        </p:grpSpPr>
        <p:sp>
          <p:nvSpPr>
            <p:cNvPr id="13319" name="Rectangle 35"/>
            <p:cNvSpPr>
              <a:spLocks noChangeArrowheads="1"/>
            </p:cNvSpPr>
            <p:nvPr/>
          </p:nvSpPr>
          <p:spPr bwMode="auto">
            <a:xfrm>
              <a:off x="443472" y="1029648"/>
              <a:ext cx="8395727" cy="27051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>
                <a:solidFill>
                  <a:srgbClr val="FF00FF"/>
                </a:solidFill>
              </a:endParaRPr>
            </a:p>
          </p:txBody>
        </p:sp>
        <p:sp>
          <p:nvSpPr>
            <p:cNvPr id="13320" name="Freeform 15"/>
            <p:cNvSpPr>
              <a:spLocks/>
            </p:cNvSpPr>
            <p:nvPr/>
          </p:nvSpPr>
          <p:spPr bwMode="auto">
            <a:xfrm>
              <a:off x="1954773" y="1502723"/>
              <a:ext cx="1289050" cy="1704975"/>
            </a:xfrm>
            <a:custGeom>
              <a:avLst/>
              <a:gdLst>
                <a:gd name="T0" fmla="*/ 52 w 1070"/>
                <a:gd name="T1" fmla="*/ 153 h 666"/>
                <a:gd name="T2" fmla="*/ 17 w 1070"/>
                <a:gd name="T3" fmla="*/ 305 h 666"/>
                <a:gd name="T4" fmla="*/ 2 w 1070"/>
                <a:gd name="T5" fmla="*/ 481 h 666"/>
                <a:gd name="T6" fmla="*/ 18 w 1070"/>
                <a:gd name="T7" fmla="*/ 710 h 666"/>
                <a:gd name="T8" fmla="*/ 109 w 1070"/>
                <a:gd name="T9" fmla="*/ 861 h 666"/>
                <a:gd name="T10" fmla="*/ 234 w 1070"/>
                <a:gd name="T11" fmla="*/ 961 h 666"/>
                <a:gd name="T12" fmla="*/ 369 w 1070"/>
                <a:gd name="T13" fmla="*/ 1061 h 666"/>
                <a:gd name="T14" fmla="*/ 474 w 1070"/>
                <a:gd name="T15" fmla="*/ 1039 h 666"/>
                <a:gd name="T16" fmla="*/ 578 w 1070"/>
                <a:gd name="T17" fmla="*/ 1027 h 666"/>
                <a:gd name="T18" fmla="*/ 686 w 1070"/>
                <a:gd name="T19" fmla="*/ 926 h 666"/>
                <a:gd name="T20" fmla="*/ 765 w 1070"/>
                <a:gd name="T21" fmla="*/ 756 h 666"/>
                <a:gd name="T22" fmla="*/ 790 w 1070"/>
                <a:gd name="T23" fmla="*/ 566 h 666"/>
                <a:gd name="T24" fmla="*/ 811 w 1070"/>
                <a:gd name="T25" fmla="*/ 431 h 666"/>
                <a:gd name="T26" fmla="*/ 796 w 1070"/>
                <a:gd name="T27" fmla="*/ 242 h 666"/>
                <a:gd name="T28" fmla="*/ 738 w 1070"/>
                <a:gd name="T29" fmla="*/ 176 h 666"/>
                <a:gd name="T30" fmla="*/ 692 w 1070"/>
                <a:gd name="T31" fmla="*/ 132 h 666"/>
                <a:gd name="T32" fmla="*/ 587 w 1070"/>
                <a:gd name="T33" fmla="*/ 10 h 666"/>
                <a:gd name="T34" fmla="*/ 478 w 1070"/>
                <a:gd name="T35" fmla="*/ 77 h 666"/>
                <a:gd name="T36" fmla="*/ 354 w 1070"/>
                <a:gd name="T37" fmla="*/ 87 h 666"/>
                <a:gd name="T38" fmla="*/ 216 w 1070"/>
                <a:gd name="T39" fmla="*/ 40 h 666"/>
                <a:gd name="T40" fmla="*/ 127 w 1070"/>
                <a:gd name="T41" fmla="*/ 55 h 666"/>
                <a:gd name="T42" fmla="*/ 52 w 1070"/>
                <a:gd name="T43" fmla="*/ 153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00FFFF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3321" name="Group 17"/>
            <p:cNvGrpSpPr>
              <a:grpSpLocks/>
            </p:cNvGrpSpPr>
            <p:nvPr/>
          </p:nvGrpSpPr>
          <p:grpSpPr bwMode="auto">
            <a:xfrm rot="881310">
              <a:off x="2746936" y="2117086"/>
              <a:ext cx="1588" cy="388938"/>
              <a:chOff x="2880" y="869"/>
              <a:chExt cx="0" cy="245"/>
            </a:xfrm>
          </p:grpSpPr>
          <p:sp>
            <p:nvSpPr>
              <p:cNvPr id="13331" name="Line 18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32" name="Line 19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3322" name="Line 20"/>
            <p:cNvSpPr>
              <a:spLocks noChangeShapeType="1"/>
            </p:cNvSpPr>
            <p:nvPr/>
          </p:nvSpPr>
          <p:spPr bwMode="auto">
            <a:xfrm rot="16213008">
              <a:off x="2154798" y="2253611"/>
              <a:ext cx="427038" cy="158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3" name="Text Box 32"/>
            <p:cNvSpPr txBox="1">
              <a:spLocks noChangeArrowheads="1"/>
            </p:cNvSpPr>
            <p:nvPr/>
          </p:nvSpPr>
          <p:spPr bwMode="auto">
            <a:xfrm>
              <a:off x="591111" y="3074348"/>
              <a:ext cx="1430338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i="1" dirty="0">
                  <a:solidFill>
                    <a:srgbClr val="FF00FF"/>
                  </a:solidFill>
                </a:rPr>
                <a:t>a </a:t>
              </a:r>
              <a:r>
                <a:rPr lang="en-US" dirty="0">
                  <a:solidFill>
                    <a:srgbClr val="FF00FF"/>
                  </a:solidFill>
                  <a:latin typeface="Arial" charset="0"/>
                </a:rPr>
                <a:t>sources</a:t>
              </a:r>
            </a:p>
          </p:txBody>
        </p:sp>
        <p:sp>
          <p:nvSpPr>
            <p:cNvPr id="13324" name="Oval 22"/>
            <p:cNvSpPr>
              <a:spLocks noChangeArrowheads="1"/>
            </p:cNvSpPr>
            <p:nvPr/>
          </p:nvSpPr>
          <p:spPr bwMode="auto">
            <a:xfrm>
              <a:off x="5740961" y="3180711"/>
              <a:ext cx="61913" cy="60325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Line 23"/>
            <p:cNvSpPr>
              <a:spLocks noChangeShapeType="1"/>
            </p:cNvSpPr>
            <p:nvPr/>
          </p:nvSpPr>
          <p:spPr bwMode="auto">
            <a:xfrm flipH="1" flipV="1">
              <a:off x="5577448" y="2090098"/>
              <a:ext cx="85725" cy="10953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7" name="Oval 25"/>
            <p:cNvSpPr>
              <a:spLocks noChangeArrowheads="1"/>
            </p:cNvSpPr>
            <p:nvPr/>
          </p:nvSpPr>
          <p:spPr bwMode="auto">
            <a:xfrm>
              <a:off x="5575861" y="1359848"/>
              <a:ext cx="61913" cy="60325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3315" name="Object 26"/>
            <p:cNvGraphicFramePr>
              <a:graphicFrameLocks noChangeAspect="1"/>
            </p:cNvGraphicFramePr>
            <p:nvPr/>
          </p:nvGraphicFramePr>
          <p:xfrm>
            <a:off x="5289205" y="3094305"/>
            <a:ext cx="334921" cy="473756"/>
          </p:xfrm>
          <a:graphic>
            <a:graphicData uri="http://schemas.openxmlformats.org/presentationml/2006/ole">
              <p:oleObj spid="_x0000_s13315" name="Equation" r:id="rId6" imgW="152280" imgH="215640" progId="Equation.DSMT4">
                <p:embed/>
              </p:oleObj>
            </a:graphicData>
          </a:graphic>
        </p:graphicFrame>
        <p:graphicFrame>
          <p:nvGraphicFramePr>
            <p:cNvPr id="13316" name="Object 27"/>
            <p:cNvGraphicFramePr>
              <a:graphicFrameLocks noChangeAspect="1"/>
            </p:cNvGraphicFramePr>
            <p:nvPr/>
          </p:nvGraphicFramePr>
          <p:xfrm>
            <a:off x="5715562" y="1049007"/>
            <a:ext cx="328610" cy="464829"/>
          </p:xfrm>
          <a:graphic>
            <a:graphicData uri="http://schemas.openxmlformats.org/presentationml/2006/ole">
              <p:oleObj spid="_x0000_s13316" name="Equation" r:id="rId7" imgW="152280" imgH="215640" progId="Equation.DSMT4">
                <p:embed/>
              </p:oleObj>
            </a:graphicData>
          </a:graphic>
        </p:graphicFrame>
        <p:sp>
          <p:nvSpPr>
            <p:cNvPr id="13328" name="Text Box 28"/>
            <p:cNvSpPr txBox="1">
              <a:spLocks noChangeArrowheads="1"/>
            </p:cNvSpPr>
            <p:nvPr/>
          </p:nvSpPr>
          <p:spPr bwMode="auto">
            <a:xfrm>
              <a:off x="4864021" y="1330751"/>
              <a:ext cx="447675" cy="46196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i="1" dirty="0">
                  <a:solidFill>
                    <a:schemeClr val="bg2"/>
                  </a:solidFill>
                </a:rPr>
                <a:t>C</a:t>
              </a:r>
            </a:p>
          </p:txBody>
        </p:sp>
        <p:sp>
          <p:nvSpPr>
            <p:cNvPr id="13329" name="Text Box 30"/>
            <p:cNvSpPr txBox="1">
              <a:spLocks noChangeArrowheads="1"/>
            </p:cNvSpPr>
            <p:nvPr/>
          </p:nvSpPr>
          <p:spPr bwMode="auto">
            <a:xfrm>
              <a:off x="5636944" y="1557765"/>
              <a:ext cx="8985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1</a:t>
              </a:r>
              <a:r>
                <a:rPr lang="en-US" i="1" dirty="0">
                  <a:solidFill>
                    <a:schemeClr val="bg2"/>
                  </a:solidFill>
                </a:rPr>
                <a:t> </a:t>
              </a:r>
              <a:r>
                <a:rPr lang="en-US" dirty="0">
                  <a:solidFill>
                    <a:schemeClr val="bg2"/>
                  </a:solidFill>
                </a:rPr>
                <a:t>[A]</a:t>
              </a:r>
            </a:p>
          </p:txBody>
        </p:sp>
        <p:sp>
          <p:nvSpPr>
            <p:cNvPr id="13330" name="Text Box 33"/>
            <p:cNvSpPr txBox="1">
              <a:spLocks noChangeArrowheads="1"/>
            </p:cNvSpPr>
            <p:nvPr/>
          </p:nvSpPr>
          <p:spPr bwMode="auto">
            <a:xfrm>
              <a:off x="6613399" y="2974596"/>
              <a:ext cx="126206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i="1" dirty="0">
                  <a:solidFill>
                    <a:srgbClr val="FF00FF"/>
                  </a:solidFill>
                </a:rPr>
                <a:t>b </a:t>
              </a:r>
              <a:r>
                <a:rPr lang="en-US" dirty="0">
                  <a:solidFill>
                    <a:srgbClr val="FF00FF"/>
                  </a:solidFill>
                  <a:latin typeface="Arial" charset="0"/>
                </a:rPr>
                <a:t>source</a:t>
              </a:r>
            </a:p>
          </p:txBody>
        </p:sp>
        <p:graphicFrame>
          <p:nvGraphicFramePr>
            <p:cNvPr id="13317" name="Object 31"/>
            <p:cNvGraphicFramePr>
              <a:graphicFrameLocks noChangeAspect="1"/>
            </p:cNvGraphicFramePr>
            <p:nvPr/>
          </p:nvGraphicFramePr>
          <p:xfrm>
            <a:off x="5326950" y="1964214"/>
            <a:ext cx="151860" cy="382306"/>
          </p:xfrm>
          <a:graphic>
            <a:graphicData uri="http://schemas.openxmlformats.org/presentationml/2006/ole">
              <p:oleObj spid="_x0000_s13317" name="Equation" r:id="rId8" imgW="101520" imgH="253800" progId="Equation.DSMT4">
                <p:embed/>
              </p:oleObj>
            </a:graphicData>
          </a:graphic>
        </p:graphicFrame>
        <p:sp>
          <p:nvSpPr>
            <p:cNvPr id="27" name="Can 26"/>
            <p:cNvSpPr/>
            <p:nvPr/>
          </p:nvSpPr>
          <p:spPr bwMode="auto">
            <a:xfrm rot="19482412">
              <a:off x="5685182" y="2270511"/>
              <a:ext cx="240161" cy="403704"/>
            </a:xfrm>
            <a:prstGeom prst="can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326" name="Freeform 24"/>
            <p:cNvSpPr>
              <a:spLocks/>
            </p:cNvSpPr>
            <p:nvPr/>
          </p:nvSpPr>
          <p:spPr bwMode="auto">
            <a:xfrm>
              <a:off x="5402823" y="1405886"/>
              <a:ext cx="576263" cy="1792288"/>
            </a:xfrm>
            <a:custGeom>
              <a:avLst/>
              <a:gdLst>
                <a:gd name="T0" fmla="*/ 244 w 363"/>
                <a:gd name="T1" fmla="*/ 1129 h 1129"/>
                <a:gd name="T2" fmla="*/ 328 w 363"/>
                <a:gd name="T3" fmla="*/ 853 h 1129"/>
                <a:gd name="T4" fmla="*/ 36 w 363"/>
                <a:gd name="T5" fmla="*/ 238 h 1129"/>
                <a:gd name="T6" fmla="*/ 113 w 363"/>
                <a:gd name="T7" fmla="*/ 0 h 11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3"/>
                <a:gd name="T13" fmla="*/ 0 h 1129"/>
                <a:gd name="T14" fmla="*/ 363 w 363"/>
                <a:gd name="T15" fmla="*/ 1129 h 11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3" h="1129">
                  <a:moveTo>
                    <a:pt x="244" y="1129"/>
                  </a:moveTo>
                  <a:cubicBezTo>
                    <a:pt x="303" y="1065"/>
                    <a:pt x="363" y="1001"/>
                    <a:pt x="328" y="853"/>
                  </a:cubicBezTo>
                  <a:cubicBezTo>
                    <a:pt x="293" y="705"/>
                    <a:pt x="72" y="380"/>
                    <a:pt x="36" y="238"/>
                  </a:cubicBezTo>
                  <a:cubicBezTo>
                    <a:pt x="0" y="96"/>
                    <a:pt x="56" y="48"/>
                    <a:pt x="113" y="0"/>
                  </a:cubicBez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" name="Object 8"/>
            <p:cNvGraphicFramePr>
              <a:graphicFrameLocks noChangeAspect="1"/>
            </p:cNvGraphicFramePr>
            <p:nvPr/>
          </p:nvGraphicFramePr>
          <p:xfrm>
            <a:off x="5256611" y="2588858"/>
            <a:ext cx="393561" cy="277172"/>
          </p:xfrm>
          <a:graphic>
            <a:graphicData uri="http://schemas.openxmlformats.org/presentationml/2006/ole">
              <p:oleObj spid="_x0000_s13320" name="Equation" r:id="rId9" imgW="253800" imgH="177480" progId="Equation.DSMT4">
                <p:embed/>
              </p:oleObj>
            </a:graphicData>
          </a:graphic>
        </p:graphicFrame>
        <p:graphicFrame>
          <p:nvGraphicFramePr>
            <p:cNvPr id="5" name="Object 9"/>
            <p:cNvGraphicFramePr>
              <a:graphicFrameLocks noChangeAspect="1"/>
            </p:cNvGraphicFramePr>
            <p:nvPr/>
          </p:nvGraphicFramePr>
          <p:xfrm>
            <a:off x="6057568" y="2128222"/>
            <a:ext cx="295275" cy="276225"/>
          </p:xfrm>
          <a:graphic>
            <a:graphicData uri="http://schemas.openxmlformats.org/presentationml/2006/ole">
              <p:oleObj spid="_x0000_s13321" name="Equation" r:id="rId10" imgW="190440" imgH="177480" progId="Equation.DSMT4">
                <p:embed/>
              </p:oleObj>
            </a:graphicData>
          </a:graphic>
        </p:graphicFrame>
        <p:cxnSp>
          <p:nvCxnSpPr>
            <p:cNvPr id="30" name="Straight Arrow Connector 29"/>
            <p:cNvCxnSpPr/>
            <p:nvPr/>
          </p:nvCxnSpPr>
          <p:spPr bwMode="auto">
            <a:xfrm>
              <a:off x="5895833" y="2210937"/>
              <a:ext cx="218364" cy="28660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6" name="Object 10"/>
            <p:cNvGraphicFramePr>
              <a:graphicFrameLocks noChangeAspect="1"/>
            </p:cNvGraphicFramePr>
            <p:nvPr/>
          </p:nvGraphicFramePr>
          <p:xfrm>
            <a:off x="6130688" y="2618096"/>
            <a:ext cx="1462088" cy="276225"/>
          </p:xfrm>
          <a:graphic>
            <a:graphicData uri="http://schemas.openxmlformats.org/presentationml/2006/ole">
              <p:oleObj spid="_x0000_s13322" name="Equation" r:id="rId11" imgW="939600" imgH="177480" progId="Equation.DSMT4">
                <p:embed/>
              </p:oleObj>
            </a:graphicData>
          </a:graphic>
        </p:graphicFrame>
      </p:grpSp>
      <p:graphicFrame>
        <p:nvGraphicFramePr>
          <p:cNvPr id="2" name="Object 31"/>
          <p:cNvGraphicFramePr>
            <a:graphicFrameLocks noChangeAspect="1"/>
          </p:cNvGraphicFramePr>
          <p:nvPr/>
        </p:nvGraphicFramePr>
        <p:xfrm>
          <a:off x="6751638" y="1006475"/>
          <a:ext cx="1882775" cy="447675"/>
        </p:xfrm>
        <a:graphic>
          <a:graphicData uri="http://schemas.openxmlformats.org/presentationml/2006/ole">
            <p:oleObj spid="_x0000_s13318" name="Equation" r:id="rId12" imgW="1079280" imgH="241200" progId="Equation.DSMT4">
              <p:embed/>
            </p:oleObj>
          </a:graphicData>
        </a:graphic>
      </p:graphicFrame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6273800" y="3943350"/>
          <a:ext cx="1130300" cy="527050"/>
        </p:xfrm>
        <a:graphic>
          <a:graphicData uri="http://schemas.openxmlformats.org/presentationml/2006/ole">
            <p:oleObj spid="_x0000_s13324" name="Equation" r:id="rId13" imgW="57132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2" name="Text Box 2"/>
          <p:cNvSpPr txBox="1">
            <a:spLocks noChangeArrowheads="1"/>
          </p:cNvSpPr>
          <p:nvPr/>
        </p:nvSpPr>
        <p:spPr bwMode="auto">
          <a:xfrm>
            <a:off x="1873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Magnetic Frill “Testing” Current</a:t>
            </a:r>
          </a:p>
        </p:txBody>
      </p:sp>
      <p:grpSp>
        <p:nvGrpSpPr>
          <p:cNvPr id="14340" name="Group 28"/>
          <p:cNvGrpSpPr>
            <a:grpSpLocks/>
          </p:cNvGrpSpPr>
          <p:nvPr/>
        </p:nvGrpSpPr>
        <p:grpSpPr bwMode="auto">
          <a:xfrm>
            <a:off x="419100" y="865872"/>
            <a:ext cx="7848600" cy="2705100"/>
            <a:chOff x="264" y="640"/>
            <a:chExt cx="4944" cy="1704"/>
          </a:xfrm>
        </p:grpSpPr>
        <p:sp>
          <p:nvSpPr>
            <p:cNvPr id="14342" name="Rectangle 5"/>
            <p:cNvSpPr>
              <a:spLocks noChangeArrowheads="1"/>
            </p:cNvSpPr>
            <p:nvPr/>
          </p:nvSpPr>
          <p:spPr bwMode="auto">
            <a:xfrm>
              <a:off x="264" y="640"/>
              <a:ext cx="4944" cy="1704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" name="Freeform 6"/>
            <p:cNvSpPr>
              <a:spLocks/>
            </p:cNvSpPr>
            <p:nvPr/>
          </p:nvSpPr>
          <p:spPr bwMode="auto">
            <a:xfrm>
              <a:off x="1216" y="938"/>
              <a:ext cx="812" cy="1074"/>
            </a:xfrm>
            <a:custGeom>
              <a:avLst/>
              <a:gdLst>
                <a:gd name="T0" fmla="*/ 52 w 1070"/>
                <a:gd name="T1" fmla="*/ 153 h 666"/>
                <a:gd name="T2" fmla="*/ 17 w 1070"/>
                <a:gd name="T3" fmla="*/ 305 h 666"/>
                <a:gd name="T4" fmla="*/ 2 w 1070"/>
                <a:gd name="T5" fmla="*/ 481 h 666"/>
                <a:gd name="T6" fmla="*/ 18 w 1070"/>
                <a:gd name="T7" fmla="*/ 710 h 666"/>
                <a:gd name="T8" fmla="*/ 109 w 1070"/>
                <a:gd name="T9" fmla="*/ 861 h 666"/>
                <a:gd name="T10" fmla="*/ 234 w 1070"/>
                <a:gd name="T11" fmla="*/ 961 h 666"/>
                <a:gd name="T12" fmla="*/ 369 w 1070"/>
                <a:gd name="T13" fmla="*/ 1061 h 666"/>
                <a:gd name="T14" fmla="*/ 474 w 1070"/>
                <a:gd name="T15" fmla="*/ 1039 h 666"/>
                <a:gd name="T16" fmla="*/ 578 w 1070"/>
                <a:gd name="T17" fmla="*/ 1027 h 666"/>
                <a:gd name="T18" fmla="*/ 686 w 1070"/>
                <a:gd name="T19" fmla="*/ 926 h 666"/>
                <a:gd name="T20" fmla="*/ 765 w 1070"/>
                <a:gd name="T21" fmla="*/ 756 h 666"/>
                <a:gd name="T22" fmla="*/ 790 w 1070"/>
                <a:gd name="T23" fmla="*/ 566 h 666"/>
                <a:gd name="T24" fmla="*/ 811 w 1070"/>
                <a:gd name="T25" fmla="*/ 431 h 666"/>
                <a:gd name="T26" fmla="*/ 796 w 1070"/>
                <a:gd name="T27" fmla="*/ 242 h 666"/>
                <a:gd name="T28" fmla="*/ 738 w 1070"/>
                <a:gd name="T29" fmla="*/ 176 h 666"/>
                <a:gd name="T30" fmla="*/ 692 w 1070"/>
                <a:gd name="T31" fmla="*/ 132 h 666"/>
                <a:gd name="T32" fmla="*/ 587 w 1070"/>
                <a:gd name="T33" fmla="*/ 10 h 666"/>
                <a:gd name="T34" fmla="*/ 478 w 1070"/>
                <a:gd name="T35" fmla="*/ 77 h 666"/>
                <a:gd name="T36" fmla="*/ 354 w 1070"/>
                <a:gd name="T37" fmla="*/ 87 h 666"/>
                <a:gd name="T38" fmla="*/ 216 w 1070"/>
                <a:gd name="T39" fmla="*/ 40 h 666"/>
                <a:gd name="T40" fmla="*/ 127 w 1070"/>
                <a:gd name="T41" fmla="*/ 55 h 666"/>
                <a:gd name="T42" fmla="*/ 52 w 1070"/>
                <a:gd name="T43" fmla="*/ 153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00FFFF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4344" name="Group 7"/>
            <p:cNvGrpSpPr>
              <a:grpSpLocks/>
            </p:cNvGrpSpPr>
            <p:nvPr/>
          </p:nvGrpSpPr>
          <p:grpSpPr bwMode="auto">
            <a:xfrm rot="881310">
              <a:off x="1715" y="1325"/>
              <a:ext cx="1" cy="245"/>
              <a:chOff x="2880" y="869"/>
              <a:chExt cx="0" cy="245"/>
            </a:xfrm>
          </p:grpSpPr>
          <p:sp>
            <p:nvSpPr>
              <p:cNvPr id="14356" name="Line 8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7" name="Line 9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4345" name="Line 10"/>
            <p:cNvSpPr>
              <a:spLocks noChangeShapeType="1"/>
            </p:cNvSpPr>
            <p:nvPr/>
          </p:nvSpPr>
          <p:spPr bwMode="auto">
            <a:xfrm rot="-5386992">
              <a:off x="1342" y="1411"/>
              <a:ext cx="269" cy="1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6" name="Text Box 11"/>
            <p:cNvSpPr txBox="1">
              <a:spLocks noChangeArrowheads="1"/>
            </p:cNvSpPr>
            <p:nvPr/>
          </p:nvSpPr>
          <p:spPr bwMode="auto">
            <a:xfrm>
              <a:off x="357" y="1928"/>
              <a:ext cx="90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i="1" dirty="0">
                  <a:solidFill>
                    <a:srgbClr val="FF00FF"/>
                  </a:solidFill>
                </a:rPr>
                <a:t>a </a:t>
              </a:r>
              <a:r>
                <a:rPr lang="en-US" dirty="0">
                  <a:solidFill>
                    <a:srgbClr val="FF00FF"/>
                  </a:solidFill>
                  <a:latin typeface="Arial" charset="0"/>
                </a:rPr>
                <a:t>sources</a:t>
              </a:r>
            </a:p>
          </p:txBody>
        </p:sp>
        <p:sp>
          <p:nvSpPr>
            <p:cNvPr id="14347" name="Text Box 18"/>
            <p:cNvSpPr txBox="1">
              <a:spLocks noChangeArrowheads="1"/>
            </p:cNvSpPr>
            <p:nvPr/>
          </p:nvSpPr>
          <p:spPr bwMode="auto">
            <a:xfrm>
              <a:off x="2989" y="1660"/>
              <a:ext cx="28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</a:rPr>
                <a:t>C</a:t>
              </a:r>
            </a:p>
          </p:txBody>
        </p:sp>
        <p:sp>
          <p:nvSpPr>
            <p:cNvPr id="14348" name="Text Box 19"/>
            <p:cNvSpPr txBox="1">
              <a:spLocks noChangeArrowheads="1"/>
            </p:cNvSpPr>
            <p:nvPr/>
          </p:nvSpPr>
          <p:spPr bwMode="auto">
            <a:xfrm>
              <a:off x="3697" y="1645"/>
              <a:ext cx="27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chemeClr val="bg1"/>
                  </a:solidFill>
                </a:rPr>
                <a:t>I</a:t>
              </a:r>
            </a:p>
          </p:txBody>
        </p:sp>
        <p:sp>
          <p:nvSpPr>
            <p:cNvPr id="14349" name="Text Box 20"/>
            <p:cNvSpPr txBox="1">
              <a:spLocks noChangeArrowheads="1"/>
            </p:cNvSpPr>
            <p:nvPr/>
          </p:nvSpPr>
          <p:spPr bwMode="auto">
            <a:xfrm>
              <a:off x="2587" y="1098"/>
              <a:ext cx="79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i="1" dirty="0">
                  <a:solidFill>
                    <a:srgbClr val="FF00FF"/>
                  </a:solidFill>
                </a:rPr>
                <a:t>b </a:t>
              </a:r>
              <a:r>
                <a:rPr lang="en-US" dirty="0">
                  <a:solidFill>
                    <a:srgbClr val="FF00FF"/>
                  </a:solidFill>
                  <a:latin typeface="Arial" charset="0"/>
                </a:rPr>
                <a:t>source</a:t>
              </a:r>
            </a:p>
          </p:txBody>
        </p:sp>
        <p:sp>
          <p:nvSpPr>
            <p:cNvPr id="14350" name="AutoShape 21"/>
            <p:cNvSpPr>
              <a:spLocks noChangeArrowheads="1"/>
            </p:cNvSpPr>
            <p:nvPr/>
          </p:nvSpPr>
          <p:spPr bwMode="auto">
            <a:xfrm rot="5400000">
              <a:off x="3448" y="672"/>
              <a:ext cx="80" cy="1784"/>
            </a:xfrm>
            <a:prstGeom prst="can">
              <a:avLst>
                <a:gd name="adj" fmla="val 57505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1" name="Oval 22"/>
            <p:cNvSpPr>
              <a:spLocks noChangeArrowheads="1"/>
            </p:cNvSpPr>
            <p:nvPr/>
          </p:nvSpPr>
          <p:spPr bwMode="auto">
            <a:xfrm>
              <a:off x="3320" y="1416"/>
              <a:ext cx="184" cy="296"/>
            </a:xfrm>
            <a:prstGeom prst="ellips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" name="Rectangle 24"/>
            <p:cNvSpPr>
              <a:spLocks noChangeArrowheads="1"/>
            </p:cNvSpPr>
            <p:nvPr/>
          </p:nvSpPr>
          <p:spPr bwMode="auto">
            <a:xfrm>
              <a:off x="3444" y="1528"/>
              <a:ext cx="200" cy="72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3" name="Line 25"/>
            <p:cNvSpPr>
              <a:spLocks noChangeShapeType="1"/>
            </p:cNvSpPr>
            <p:nvPr/>
          </p:nvSpPr>
          <p:spPr bwMode="auto">
            <a:xfrm>
              <a:off x="3328" y="1504"/>
              <a:ext cx="0" cy="10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4" name="Line 26"/>
            <p:cNvSpPr>
              <a:spLocks noChangeShapeType="1"/>
            </p:cNvSpPr>
            <p:nvPr/>
          </p:nvSpPr>
          <p:spPr bwMode="auto">
            <a:xfrm>
              <a:off x="3328" y="1564"/>
              <a:ext cx="0" cy="10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5" name="Line 27"/>
            <p:cNvSpPr>
              <a:spLocks noChangeShapeType="1"/>
            </p:cNvSpPr>
            <p:nvPr/>
          </p:nvSpPr>
          <p:spPr bwMode="auto">
            <a:xfrm>
              <a:off x="3552" y="1569"/>
              <a:ext cx="36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341" name="Text Box 29"/>
          <p:cNvSpPr txBox="1">
            <a:spLocks noChangeArrowheads="1"/>
          </p:cNvSpPr>
          <p:nvPr/>
        </p:nvSpPr>
        <p:spPr bwMode="auto">
          <a:xfrm>
            <a:off x="3442695" y="3019188"/>
            <a:ext cx="458152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Arial" charset="0"/>
              </a:rPr>
              <a:t>A wire is present as part of the "environment."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93131" y="6275270"/>
            <a:ext cx="3437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+mj-lt"/>
              </a:rPr>
              <a:t>We sample a </a:t>
            </a:r>
            <a:r>
              <a:rPr lang="en-US" sz="1800" u="sng" dirty="0" smtClean="0">
                <a:solidFill>
                  <a:schemeClr val="bg1"/>
                </a:solidFill>
                <a:latin typeface="+mj-lt"/>
              </a:rPr>
              <a:t>current on a wire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. 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4358" name="Object 3"/>
          <p:cNvGraphicFramePr>
            <a:graphicFrameLocks noChangeAspect="1"/>
          </p:cNvGraphicFramePr>
          <p:nvPr/>
        </p:nvGraphicFramePr>
        <p:xfrm>
          <a:off x="5830888" y="1960363"/>
          <a:ext cx="665162" cy="287537"/>
        </p:xfrm>
        <a:graphic>
          <a:graphicData uri="http://schemas.openxmlformats.org/presentationml/2006/ole">
            <p:oleObj spid="_x0000_s14358" name="Equation" r:id="rId4" imgW="380880" imgH="164880" progId="Equation.DSMT4">
              <p:embed/>
            </p:oleObj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595596" y="4653887"/>
            <a:ext cx="2483893" cy="10772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  <a:latin typeface="+mj-lt"/>
              </a:rPr>
              <a:t>Note:</a:t>
            </a:r>
            <a:r>
              <a:rPr lang="en-US" sz="1600" dirty="0" smtClean="0">
                <a:solidFill>
                  <a:schemeClr val="bg2"/>
                </a:solidFill>
                <a:latin typeface="+mj-lt"/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  <a:latin typeface="+mj-lt"/>
              </a:rPr>
              <a:t>There is no displacement current through the loop if it hugs the PEC wire.</a:t>
            </a:r>
            <a:endParaRPr lang="en-US" sz="1600" dirty="0">
              <a:solidFill>
                <a:schemeClr val="bg2"/>
              </a:solidFill>
              <a:latin typeface="+mj-lt"/>
            </a:endParaRPr>
          </a:p>
        </p:txBody>
      </p:sp>
      <p:graphicFrame>
        <p:nvGraphicFramePr>
          <p:cNvPr id="14359" name="Object 3"/>
          <p:cNvGraphicFramePr>
            <a:graphicFrameLocks noChangeAspect="1"/>
          </p:cNvGraphicFramePr>
          <p:nvPr/>
        </p:nvGraphicFramePr>
        <p:xfrm>
          <a:off x="1314608" y="3808138"/>
          <a:ext cx="3052692" cy="2872438"/>
        </p:xfrm>
        <a:graphic>
          <a:graphicData uri="http://schemas.openxmlformats.org/presentationml/2006/ole">
            <p:oleObj spid="_x0000_s14359" name="Equation" r:id="rId5" imgW="1485720" imgH="1396800" progId="Equation.DSMT4">
              <p:embed/>
            </p:oleObj>
          </a:graphicData>
        </a:graphic>
      </p:graphicFrame>
      <p:graphicFrame>
        <p:nvGraphicFramePr>
          <p:cNvPr id="14360" name="Object 24"/>
          <p:cNvGraphicFramePr>
            <a:graphicFrameLocks noChangeAspect="1"/>
          </p:cNvGraphicFramePr>
          <p:nvPr/>
        </p:nvGraphicFramePr>
        <p:xfrm>
          <a:off x="5005388" y="977900"/>
          <a:ext cx="2746375" cy="447675"/>
        </p:xfrm>
        <a:graphic>
          <a:graphicData uri="http://schemas.openxmlformats.org/presentationml/2006/ole">
            <p:oleObj spid="_x0000_s14360" name="Equation" r:id="rId6" imgW="157464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52"/>
          <p:cNvSpPr>
            <a:spLocks noChangeArrowheads="1"/>
          </p:cNvSpPr>
          <p:nvPr/>
        </p:nvSpPr>
        <p:spPr bwMode="auto">
          <a:xfrm>
            <a:off x="3073400" y="5422900"/>
            <a:ext cx="26924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6130" name="Text Box 2"/>
          <p:cNvSpPr txBox="1">
            <a:spLocks noChangeArrowheads="1"/>
          </p:cNvSpPr>
          <p:nvPr/>
        </p:nvSpPr>
        <p:spPr bwMode="auto">
          <a:xfrm>
            <a:off x="2717346" y="0"/>
            <a:ext cx="32972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</a:t>
            </a:r>
          </a:p>
        </p:txBody>
      </p:sp>
      <p:sp>
        <p:nvSpPr>
          <p:cNvPr id="15370" name="Text Box 19"/>
          <p:cNvSpPr txBox="1">
            <a:spLocks noChangeArrowheads="1"/>
          </p:cNvSpPr>
          <p:nvPr/>
        </p:nvSpPr>
        <p:spPr bwMode="auto">
          <a:xfrm>
            <a:off x="1099911" y="907864"/>
            <a:ext cx="64674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 charset="0"/>
              </a:rPr>
              <a:t>Two infinitesimal unit-amplitude electric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dipoles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15362" name="Object 35"/>
          <p:cNvGraphicFramePr>
            <a:graphicFrameLocks noChangeAspect="1"/>
          </p:cNvGraphicFramePr>
          <p:nvPr/>
        </p:nvGraphicFramePr>
        <p:xfrm>
          <a:off x="3313113" y="5622925"/>
          <a:ext cx="2174875" cy="509588"/>
        </p:xfrm>
        <a:graphic>
          <a:graphicData uri="http://schemas.openxmlformats.org/presentationml/2006/ole">
            <p:oleObj spid="_x0000_s77826" name="Equation" r:id="rId4" imgW="1028520" imgH="241200" progId="Equation.DSMT4">
              <p:embed/>
            </p:oleObj>
          </a:graphicData>
        </a:graphic>
      </p:graphicFrame>
      <p:graphicFrame>
        <p:nvGraphicFramePr>
          <p:cNvPr id="15363" name="Object 49"/>
          <p:cNvGraphicFramePr>
            <a:graphicFrameLocks noChangeAspect="1"/>
          </p:cNvGraphicFramePr>
          <p:nvPr/>
        </p:nvGraphicFramePr>
        <p:xfrm>
          <a:off x="1533525" y="3735388"/>
          <a:ext cx="5995988" cy="1296987"/>
        </p:xfrm>
        <a:graphic>
          <a:graphicData uri="http://schemas.openxmlformats.org/presentationml/2006/ole">
            <p:oleObj spid="_x0000_s77827" name="Equation" r:id="rId5" imgW="2819160" imgH="609480" progId="Equation.DSMT4">
              <p:embed/>
            </p:oleObj>
          </a:graphicData>
        </a:graphic>
      </p:graphicFrame>
      <p:sp>
        <p:nvSpPr>
          <p:cNvPr id="15371" name="Line 50"/>
          <p:cNvSpPr>
            <a:spLocks noChangeShapeType="1"/>
          </p:cNvSpPr>
          <p:nvPr/>
        </p:nvSpPr>
        <p:spPr bwMode="auto">
          <a:xfrm flipV="1">
            <a:off x="3378200" y="4203700"/>
            <a:ext cx="558800" cy="7620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2" name="Line 51"/>
          <p:cNvSpPr>
            <a:spLocks noChangeShapeType="1"/>
          </p:cNvSpPr>
          <p:nvPr/>
        </p:nvSpPr>
        <p:spPr bwMode="auto">
          <a:xfrm flipV="1">
            <a:off x="6502400" y="4140200"/>
            <a:ext cx="495300" cy="685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2463627" y="1490911"/>
            <a:ext cx="736374" cy="1273427"/>
            <a:chOff x="2530302" y="1452811"/>
            <a:chExt cx="736374" cy="1273427"/>
          </a:xfrm>
        </p:grpSpPr>
        <p:graphicFrame>
          <p:nvGraphicFramePr>
            <p:cNvPr id="15364" name="Object 34"/>
            <p:cNvGraphicFramePr>
              <a:graphicFrameLocks noChangeAspect="1"/>
            </p:cNvGraphicFramePr>
            <p:nvPr/>
          </p:nvGraphicFramePr>
          <p:xfrm>
            <a:off x="2850751" y="2183313"/>
            <a:ext cx="415925" cy="542925"/>
          </p:xfrm>
          <a:graphic>
            <a:graphicData uri="http://schemas.openxmlformats.org/presentationml/2006/ole">
              <p:oleObj spid="_x0000_s77828" name="Equation" r:id="rId6" imgW="164880" imgH="215640" progId="Equation.DSMT4">
                <p:embed/>
              </p:oleObj>
            </a:graphicData>
          </a:graphic>
        </p:graphicFrame>
        <p:sp>
          <p:nvSpPr>
            <p:cNvPr id="15374" name="AutoShape 44"/>
            <p:cNvSpPr>
              <a:spLocks noChangeArrowheads="1"/>
            </p:cNvSpPr>
            <p:nvPr/>
          </p:nvSpPr>
          <p:spPr bwMode="auto">
            <a:xfrm rot="16200000">
              <a:off x="2387200" y="2261100"/>
              <a:ext cx="558800" cy="88900"/>
            </a:xfrm>
            <a:prstGeom prst="rightArrow">
              <a:avLst>
                <a:gd name="adj1" fmla="val 50000"/>
                <a:gd name="adj2" fmla="val 157143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5" name="Oval 32"/>
            <p:cNvSpPr>
              <a:spLocks noChangeArrowheads="1"/>
            </p:cNvSpPr>
            <p:nvPr/>
          </p:nvSpPr>
          <p:spPr bwMode="auto">
            <a:xfrm>
              <a:off x="2623738" y="2275388"/>
              <a:ext cx="90488" cy="1031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5366" name="Object 53"/>
            <p:cNvGraphicFramePr>
              <a:graphicFrameLocks noChangeAspect="1"/>
            </p:cNvGraphicFramePr>
            <p:nvPr/>
          </p:nvGraphicFramePr>
          <p:xfrm>
            <a:off x="2530302" y="1452811"/>
            <a:ext cx="268287" cy="428625"/>
          </p:xfrm>
          <a:graphic>
            <a:graphicData uri="http://schemas.openxmlformats.org/presentationml/2006/ole">
              <p:oleObj spid="_x0000_s77830" name="Equation" r:id="rId7" imgW="126720" imgH="203040" progId="Equation.DSMT4">
                <p:embed/>
              </p:oleObj>
            </a:graphicData>
          </a:graphic>
        </p:graphicFrame>
      </p:grp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20" name="Object 17"/>
          <p:cNvGraphicFramePr>
            <a:graphicFrameLocks noChangeAspect="1"/>
          </p:cNvGraphicFramePr>
          <p:nvPr/>
        </p:nvGraphicFramePr>
        <p:xfrm>
          <a:off x="6615794" y="2522084"/>
          <a:ext cx="2054225" cy="519112"/>
        </p:xfrm>
        <a:graphic>
          <a:graphicData uri="http://schemas.openxmlformats.org/presentationml/2006/ole">
            <p:oleObj spid="_x0000_s77832" name="Equation" r:id="rId8" imgW="1054080" imgH="266400" progId="Equation.DSMT4">
              <p:embed/>
            </p:oleObj>
          </a:graphicData>
        </a:graphic>
      </p:graphicFrame>
      <p:graphicFrame>
        <p:nvGraphicFramePr>
          <p:cNvPr id="15369" name="Object 17"/>
          <p:cNvGraphicFramePr>
            <a:graphicFrameLocks noChangeAspect="1"/>
          </p:cNvGraphicFramePr>
          <p:nvPr/>
        </p:nvGraphicFramePr>
        <p:xfrm>
          <a:off x="6635750" y="1879600"/>
          <a:ext cx="2055813" cy="519113"/>
        </p:xfrm>
        <a:graphic>
          <a:graphicData uri="http://schemas.openxmlformats.org/presentationml/2006/ole">
            <p:oleObj spid="_x0000_s77833" name="Equation" r:id="rId9" imgW="1054080" imgH="266400" progId="Equation.DSMT4">
              <p:embed/>
            </p:oleObj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4416425" y="1852613"/>
            <a:ext cx="638601" cy="1352176"/>
            <a:chOff x="4587875" y="1833563"/>
            <a:chExt cx="638601" cy="1352176"/>
          </a:xfrm>
        </p:grpSpPr>
        <p:sp>
          <p:nvSpPr>
            <p:cNvPr id="15376" name="AutoShape 46"/>
            <p:cNvSpPr>
              <a:spLocks noChangeArrowheads="1"/>
            </p:cNvSpPr>
            <p:nvPr/>
          </p:nvSpPr>
          <p:spPr bwMode="auto">
            <a:xfrm rot="16200000">
              <a:off x="4450951" y="2596075"/>
              <a:ext cx="558800" cy="88900"/>
            </a:xfrm>
            <a:prstGeom prst="rightArrow">
              <a:avLst>
                <a:gd name="adj1" fmla="val 50000"/>
                <a:gd name="adj2" fmla="val 157143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5365" name="Object 48"/>
            <p:cNvGraphicFramePr>
              <a:graphicFrameLocks noChangeAspect="1"/>
            </p:cNvGraphicFramePr>
            <p:nvPr/>
          </p:nvGraphicFramePr>
          <p:xfrm>
            <a:off x="4810551" y="2642814"/>
            <a:ext cx="415925" cy="542925"/>
          </p:xfrm>
          <a:graphic>
            <a:graphicData uri="http://schemas.openxmlformats.org/presentationml/2006/ole">
              <p:oleObj spid="_x0000_s77829" name="Equation" r:id="rId10" imgW="164880" imgH="215640" progId="Equation.DSMT4">
                <p:embed/>
              </p:oleObj>
            </a:graphicData>
          </a:graphic>
        </p:graphicFrame>
        <p:sp>
          <p:nvSpPr>
            <p:cNvPr id="15377" name="Oval 57"/>
            <p:cNvSpPr>
              <a:spLocks noChangeArrowheads="1"/>
            </p:cNvSpPr>
            <p:nvPr/>
          </p:nvSpPr>
          <p:spPr bwMode="auto">
            <a:xfrm>
              <a:off x="4685901" y="2587374"/>
              <a:ext cx="90488" cy="1031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7834" name="Object 53"/>
            <p:cNvGraphicFramePr>
              <a:graphicFrameLocks noChangeAspect="1"/>
            </p:cNvGraphicFramePr>
            <p:nvPr/>
          </p:nvGraphicFramePr>
          <p:xfrm>
            <a:off x="4587875" y="1833563"/>
            <a:ext cx="268288" cy="428625"/>
          </p:xfrm>
          <a:graphic>
            <a:graphicData uri="http://schemas.openxmlformats.org/presentationml/2006/ole">
              <p:oleObj spid="_x0000_s77834" name="Equation" r:id="rId11" imgW="126720" imgH="20304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52"/>
          <p:cNvSpPr>
            <a:spLocks noChangeArrowheads="1"/>
          </p:cNvSpPr>
          <p:nvPr/>
        </p:nvSpPr>
        <p:spPr bwMode="auto">
          <a:xfrm>
            <a:off x="3073400" y="5422900"/>
            <a:ext cx="26924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6130" name="Text Box 2"/>
          <p:cNvSpPr txBox="1">
            <a:spLocks noChangeArrowheads="1"/>
          </p:cNvSpPr>
          <p:nvPr/>
        </p:nvSpPr>
        <p:spPr bwMode="auto">
          <a:xfrm>
            <a:off x="2717346" y="0"/>
            <a:ext cx="32972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</a:t>
            </a:r>
          </a:p>
        </p:txBody>
      </p:sp>
      <p:sp>
        <p:nvSpPr>
          <p:cNvPr id="15370" name="Text Box 19"/>
          <p:cNvSpPr txBox="1">
            <a:spLocks noChangeArrowheads="1"/>
          </p:cNvSpPr>
          <p:nvPr/>
        </p:nvSpPr>
        <p:spPr bwMode="auto">
          <a:xfrm>
            <a:off x="1099911" y="907864"/>
            <a:ext cx="64674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 charset="0"/>
              </a:rPr>
              <a:t>Two infinitesimal unit-amplitude electric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dipoles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15362" name="Object 35"/>
          <p:cNvGraphicFramePr>
            <a:graphicFrameLocks noChangeAspect="1"/>
          </p:cNvGraphicFramePr>
          <p:nvPr/>
        </p:nvGraphicFramePr>
        <p:xfrm>
          <a:off x="3313113" y="5622925"/>
          <a:ext cx="2174875" cy="509588"/>
        </p:xfrm>
        <a:graphic>
          <a:graphicData uri="http://schemas.openxmlformats.org/presentationml/2006/ole">
            <p:oleObj spid="_x0000_s15362" name="Equation" r:id="rId4" imgW="1028520" imgH="241200" progId="Equation.DSMT4">
              <p:embed/>
            </p:oleObj>
          </a:graphicData>
        </a:graphic>
      </p:graphicFrame>
      <p:graphicFrame>
        <p:nvGraphicFramePr>
          <p:cNvPr id="15363" name="Object 49"/>
          <p:cNvGraphicFramePr>
            <a:graphicFrameLocks noChangeAspect="1"/>
          </p:cNvGraphicFramePr>
          <p:nvPr/>
        </p:nvGraphicFramePr>
        <p:xfrm>
          <a:off x="1533525" y="3735388"/>
          <a:ext cx="5995988" cy="1296987"/>
        </p:xfrm>
        <a:graphic>
          <a:graphicData uri="http://schemas.openxmlformats.org/presentationml/2006/ole">
            <p:oleObj spid="_x0000_s15363" name="Equation" r:id="rId5" imgW="2819160" imgH="609480" progId="Equation.DSMT4">
              <p:embed/>
            </p:oleObj>
          </a:graphicData>
        </a:graphic>
      </p:graphicFrame>
      <p:sp>
        <p:nvSpPr>
          <p:cNvPr id="15371" name="Line 50"/>
          <p:cNvSpPr>
            <a:spLocks noChangeShapeType="1"/>
          </p:cNvSpPr>
          <p:nvPr/>
        </p:nvSpPr>
        <p:spPr bwMode="auto">
          <a:xfrm flipV="1">
            <a:off x="3378200" y="4203700"/>
            <a:ext cx="558800" cy="7620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2" name="Line 51"/>
          <p:cNvSpPr>
            <a:spLocks noChangeShapeType="1"/>
          </p:cNvSpPr>
          <p:nvPr/>
        </p:nvSpPr>
        <p:spPr bwMode="auto">
          <a:xfrm flipV="1">
            <a:off x="6502400" y="4140200"/>
            <a:ext cx="495300" cy="685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2663652" y="1490911"/>
            <a:ext cx="736374" cy="1273427"/>
            <a:chOff x="2673177" y="1567111"/>
            <a:chExt cx="736374" cy="1273427"/>
          </a:xfrm>
        </p:grpSpPr>
        <p:graphicFrame>
          <p:nvGraphicFramePr>
            <p:cNvPr id="15364" name="Object 34"/>
            <p:cNvGraphicFramePr>
              <a:graphicFrameLocks noChangeAspect="1"/>
            </p:cNvGraphicFramePr>
            <p:nvPr/>
          </p:nvGraphicFramePr>
          <p:xfrm>
            <a:off x="2993626" y="2297613"/>
            <a:ext cx="415925" cy="542925"/>
          </p:xfrm>
          <a:graphic>
            <a:graphicData uri="http://schemas.openxmlformats.org/presentationml/2006/ole">
              <p:oleObj spid="_x0000_s15364" name="Equation" r:id="rId6" imgW="164880" imgH="215640" progId="Equation.DSMT4">
                <p:embed/>
              </p:oleObj>
            </a:graphicData>
          </a:graphic>
        </p:graphicFrame>
        <p:sp>
          <p:nvSpPr>
            <p:cNvPr id="15374" name="AutoShape 44"/>
            <p:cNvSpPr>
              <a:spLocks noChangeArrowheads="1"/>
            </p:cNvSpPr>
            <p:nvPr/>
          </p:nvSpPr>
          <p:spPr bwMode="auto">
            <a:xfrm rot="16200000">
              <a:off x="2530075" y="2375400"/>
              <a:ext cx="558800" cy="88900"/>
            </a:xfrm>
            <a:prstGeom prst="rightArrow">
              <a:avLst>
                <a:gd name="adj1" fmla="val 50000"/>
                <a:gd name="adj2" fmla="val 157143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5" name="Oval 32"/>
            <p:cNvSpPr>
              <a:spLocks noChangeArrowheads="1"/>
            </p:cNvSpPr>
            <p:nvPr/>
          </p:nvSpPr>
          <p:spPr bwMode="auto">
            <a:xfrm>
              <a:off x="2766613" y="2389688"/>
              <a:ext cx="90488" cy="1031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5366" name="Object 53"/>
            <p:cNvGraphicFramePr>
              <a:graphicFrameLocks noChangeAspect="1"/>
            </p:cNvGraphicFramePr>
            <p:nvPr/>
          </p:nvGraphicFramePr>
          <p:xfrm>
            <a:off x="2673177" y="1567111"/>
            <a:ext cx="268287" cy="428625"/>
          </p:xfrm>
          <a:graphic>
            <a:graphicData uri="http://schemas.openxmlformats.org/presentationml/2006/ole">
              <p:oleObj spid="_x0000_s15366" name="Equation" r:id="rId7" imgW="126720" imgH="203040" progId="Equation.DSMT4">
                <p:embed/>
              </p:oleObj>
            </a:graphicData>
          </a:graphic>
        </p:graphicFrame>
      </p:grpSp>
      <p:grpSp>
        <p:nvGrpSpPr>
          <p:cNvPr id="21" name="Group 20"/>
          <p:cNvGrpSpPr/>
          <p:nvPr/>
        </p:nvGrpSpPr>
        <p:grpSpPr>
          <a:xfrm>
            <a:off x="4241401" y="2349820"/>
            <a:ext cx="1011051" cy="797819"/>
            <a:chOff x="4489051" y="2387920"/>
            <a:chExt cx="1011051" cy="797819"/>
          </a:xfrm>
        </p:grpSpPr>
        <p:sp>
          <p:nvSpPr>
            <p:cNvPr id="15376" name="AutoShape 46"/>
            <p:cNvSpPr>
              <a:spLocks noChangeArrowheads="1"/>
            </p:cNvSpPr>
            <p:nvPr/>
          </p:nvSpPr>
          <p:spPr bwMode="auto">
            <a:xfrm>
              <a:off x="4489051" y="2596075"/>
              <a:ext cx="558800" cy="88900"/>
            </a:xfrm>
            <a:prstGeom prst="rightArrow">
              <a:avLst>
                <a:gd name="adj1" fmla="val 50000"/>
                <a:gd name="adj2" fmla="val 157143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5365" name="Object 48"/>
            <p:cNvGraphicFramePr>
              <a:graphicFrameLocks noChangeAspect="1"/>
            </p:cNvGraphicFramePr>
            <p:nvPr/>
          </p:nvGraphicFramePr>
          <p:xfrm>
            <a:off x="4810551" y="2642814"/>
            <a:ext cx="415925" cy="542925"/>
          </p:xfrm>
          <a:graphic>
            <a:graphicData uri="http://schemas.openxmlformats.org/presentationml/2006/ole">
              <p:oleObj spid="_x0000_s15365" name="Equation" r:id="rId8" imgW="164880" imgH="215640" progId="Equation.DSMT4">
                <p:embed/>
              </p:oleObj>
            </a:graphicData>
          </a:graphic>
        </p:graphicFrame>
        <p:graphicFrame>
          <p:nvGraphicFramePr>
            <p:cNvPr id="15367" name="Object 54"/>
            <p:cNvGraphicFramePr>
              <a:graphicFrameLocks noChangeAspect="1"/>
            </p:cNvGraphicFramePr>
            <p:nvPr/>
          </p:nvGraphicFramePr>
          <p:xfrm>
            <a:off x="5231815" y="2387920"/>
            <a:ext cx="268287" cy="428625"/>
          </p:xfrm>
          <a:graphic>
            <a:graphicData uri="http://schemas.openxmlformats.org/presentationml/2006/ole">
              <p:oleObj spid="_x0000_s15367" name="Equation" r:id="rId9" imgW="126720" imgH="203040" progId="Equation.DSMT4">
                <p:embed/>
              </p:oleObj>
            </a:graphicData>
          </a:graphic>
        </p:graphicFrame>
        <p:sp>
          <p:nvSpPr>
            <p:cNvPr id="15377" name="Oval 57"/>
            <p:cNvSpPr>
              <a:spLocks noChangeArrowheads="1"/>
            </p:cNvSpPr>
            <p:nvPr/>
          </p:nvSpPr>
          <p:spPr bwMode="auto">
            <a:xfrm>
              <a:off x="4685901" y="2587374"/>
              <a:ext cx="90488" cy="1031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20" name="Object 17"/>
          <p:cNvGraphicFramePr>
            <a:graphicFrameLocks noChangeAspect="1"/>
          </p:cNvGraphicFramePr>
          <p:nvPr/>
        </p:nvGraphicFramePr>
        <p:xfrm>
          <a:off x="6615794" y="2522084"/>
          <a:ext cx="2054225" cy="519112"/>
        </p:xfrm>
        <a:graphic>
          <a:graphicData uri="http://schemas.openxmlformats.org/presentationml/2006/ole">
            <p:oleObj spid="_x0000_s15368" name="Equation" r:id="rId10" imgW="1054080" imgH="266400" progId="Equation.DSMT4">
              <p:embed/>
            </p:oleObj>
          </a:graphicData>
        </a:graphic>
      </p:graphicFrame>
      <p:graphicFrame>
        <p:nvGraphicFramePr>
          <p:cNvPr id="15369" name="Object 17"/>
          <p:cNvGraphicFramePr>
            <a:graphicFrameLocks noChangeAspect="1"/>
          </p:cNvGraphicFramePr>
          <p:nvPr/>
        </p:nvGraphicFramePr>
        <p:xfrm>
          <a:off x="6635750" y="1879600"/>
          <a:ext cx="2055813" cy="519113"/>
        </p:xfrm>
        <a:graphic>
          <a:graphicData uri="http://schemas.openxmlformats.org/presentationml/2006/ole">
            <p:oleObj spid="_x0000_s15369" name="Equation" r:id="rId11" imgW="105408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2730500" y="5600700"/>
            <a:ext cx="37465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347" name="Text Box 3"/>
          <p:cNvSpPr txBox="1">
            <a:spLocks noChangeArrowheads="1"/>
          </p:cNvSpPr>
          <p:nvPr/>
        </p:nvSpPr>
        <p:spPr bwMode="auto">
          <a:xfrm>
            <a:off x="2847975" y="0"/>
            <a:ext cx="28908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</a:t>
            </a:r>
          </a:p>
        </p:txBody>
      </p:sp>
      <p:sp>
        <p:nvSpPr>
          <p:cNvPr id="16392" name="Text Box 4"/>
          <p:cNvSpPr txBox="1">
            <a:spLocks noChangeArrowheads="1"/>
          </p:cNvSpPr>
          <p:nvPr/>
        </p:nvSpPr>
        <p:spPr bwMode="auto">
          <a:xfrm>
            <a:off x="265339" y="881970"/>
            <a:ext cx="8575675" cy="396875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  <a:latin typeface="Arial" charset="0"/>
              </a:rPr>
              <a:t>The far-field transmit and receive patterns of any antenna are the same.</a:t>
            </a:r>
          </a:p>
        </p:txBody>
      </p:sp>
      <p:graphicFrame>
        <p:nvGraphicFramePr>
          <p:cNvPr id="16386" name="Object 21"/>
          <p:cNvGraphicFramePr>
            <a:graphicFrameLocks noChangeAspect="1"/>
          </p:cNvGraphicFramePr>
          <p:nvPr/>
        </p:nvGraphicFramePr>
        <p:xfrm>
          <a:off x="3211513" y="5753100"/>
          <a:ext cx="2822575" cy="654050"/>
        </p:xfrm>
        <a:graphic>
          <a:graphicData uri="http://schemas.openxmlformats.org/presentationml/2006/ole">
            <p:oleObj spid="_x0000_s16386" name="Equation" r:id="rId4" imgW="1041120" imgH="241200" progId="Equation.DSMT4">
              <p:embed/>
            </p:oleObj>
          </a:graphicData>
        </a:graphic>
      </p:graphicFrame>
      <p:grpSp>
        <p:nvGrpSpPr>
          <p:cNvPr id="16393" name="Group 31"/>
          <p:cNvGrpSpPr>
            <a:grpSpLocks/>
          </p:cNvGrpSpPr>
          <p:nvPr/>
        </p:nvGrpSpPr>
        <p:grpSpPr bwMode="auto">
          <a:xfrm>
            <a:off x="292100" y="1549400"/>
            <a:ext cx="7937500" cy="3530600"/>
            <a:chOff x="184" y="976"/>
            <a:chExt cx="5000" cy="2224"/>
          </a:xfrm>
        </p:grpSpPr>
        <p:sp>
          <p:nvSpPr>
            <p:cNvPr id="16394" name="Rectangle 27"/>
            <p:cNvSpPr>
              <a:spLocks noChangeArrowheads="1"/>
            </p:cNvSpPr>
            <p:nvPr/>
          </p:nvSpPr>
          <p:spPr bwMode="auto">
            <a:xfrm>
              <a:off x="184" y="976"/>
              <a:ext cx="5000" cy="2224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Text Box 5"/>
            <p:cNvSpPr txBox="1">
              <a:spLocks noChangeArrowheads="1"/>
            </p:cNvSpPr>
            <p:nvPr/>
          </p:nvSpPr>
          <p:spPr bwMode="auto">
            <a:xfrm>
              <a:off x="388" y="1124"/>
              <a:ext cx="88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Transmit</a:t>
              </a:r>
            </a:p>
          </p:txBody>
        </p:sp>
        <p:sp>
          <p:nvSpPr>
            <p:cNvPr id="16396" name="AutoShape 6"/>
            <p:cNvSpPr>
              <a:spLocks noChangeArrowheads="1"/>
            </p:cNvSpPr>
            <p:nvPr/>
          </p:nvSpPr>
          <p:spPr bwMode="auto">
            <a:xfrm>
              <a:off x="1590" y="1421"/>
              <a:ext cx="71" cy="731"/>
            </a:xfrm>
            <a:prstGeom prst="can">
              <a:avLst>
                <a:gd name="adj" fmla="val 56341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AutoShape 7"/>
            <p:cNvSpPr>
              <a:spLocks noChangeArrowheads="1"/>
            </p:cNvSpPr>
            <p:nvPr/>
          </p:nvSpPr>
          <p:spPr bwMode="auto">
            <a:xfrm>
              <a:off x="1586" y="2262"/>
              <a:ext cx="71" cy="731"/>
            </a:xfrm>
            <a:prstGeom prst="can">
              <a:avLst>
                <a:gd name="adj" fmla="val 120832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8" name="Freeform 8"/>
            <p:cNvSpPr>
              <a:spLocks/>
            </p:cNvSpPr>
            <p:nvPr/>
          </p:nvSpPr>
          <p:spPr bwMode="auto">
            <a:xfrm>
              <a:off x="1254" y="1988"/>
              <a:ext cx="339" cy="145"/>
            </a:xfrm>
            <a:custGeom>
              <a:avLst/>
              <a:gdLst>
                <a:gd name="T0" fmla="*/ 339 w 339"/>
                <a:gd name="T1" fmla="*/ 145 h 145"/>
                <a:gd name="T2" fmla="*/ 130 w 339"/>
                <a:gd name="T3" fmla="*/ 11 h 145"/>
                <a:gd name="T4" fmla="*/ 0 w 339"/>
                <a:gd name="T5" fmla="*/ 82 h 145"/>
                <a:gd name="T6" fmla="*/ 0 60000 65536"/>
                <a:gd name="T7" fmla="*/ 0 60000 65536"/>
                <a:gd name="T8" fmla="*/ 0 60000 65536"/>
                <a:gd name="T9" fmla="*/ 0 w 339"/>
                <a:gd name="T10" fmla="*/ 0 h 145"/>
                <a:gd name="T11" fmla="*/ 339 w 339"/>
                <a:gd name="T12" fmla="*/ 145 h 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9" h="145">
                  <a:moveTo>
                    <a:pt x="339" y="145"/>
                  </a:moveTo>
                  <a:cubicBezTo>
                    <a:pt x="305" y="123"/>
                    <a:pt x="187" y="22"/>
                    <a:pt x="130" y="11"/>
                  </a:cubicBezTo>
                  <a:cubicBezTo>
                    <a:pt x="73" y="0"/>
                    <a:pt x="45" y="47"/>
                    <a:pt x="0" y="82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9" name="Oval 9"/>
            <p:cNvSpPr>
              <a:spLocks noChangeArrowheads="1"/>
            </p:cNvSpPr>
            <p:nvPr/>
          </p:nvSpPr>
          <p:spPr bwMode="auto">
            <a:xfrm>
              <a:off x="1224" y="2068"/>
              <a:ext cx="38" cy="34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0" name="Oval 10"/>
            <p:cNvSpPr>
              <a:spLocks noChangeArrowheads="1"/>
            </p:cNvSpPr>
            <p:nvPr/>
          </p:nvSpPr>
          <p:spPr bwMode="auto">
            <a:xfrm>
              <a:off x="1224" y="2323"/>
              <a:ext cx="38" cy="34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" name="Line 11"/>
            <p:cNvSpPr>
              <a:spLocks noChangeShapeType="1"/>
            </p:cNvSpPr>
            <p:nvPr/>
          </p:nvSpPr>
          <p:spPr bwMode="auto">
            <a:xfrm>
              <a:off x="1240" y="2096"/>
              <a:ext cx="2" cy="22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2" name="Line 12"/>
            <p:cNvSpPr>
              <a:spLocks noChangeShapeType="1"/>
            </p:cNvSpPr>
            <p:nvPr/>
          </p:nvSpPr>
          <p:spPr bwMode="auto">
            <a:xfrm rot="362217" flipH="1" flipV="1">
              <a:off x="1236" y="2178"/>
              <a:ext cx="12" cy="75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3" name="Line 13"/>
            <p:cNvSpPr>
              <a:spLocks noChangeShapeType="1"/>
            </p:cNvSpPr>
            <p:nvPr/>
          </p:nvSpPr>
          <p:spPr bwMode="auto">
            <a:xfrm flipV="1">
              <a:off x="1628" y="1320"/>
              <a:ext cx="1160" cy="89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4" name="Oval 14"/>
            <p:cNvSpPr>
              <a:spLocks noChangeArrowheads="1"/>
            </p:cNvSpPr>
            <p:nvPr/>
          </p:nvSpPr>
          <p:spPr bwMode="auto">
            <a:xfrm>
              <a:off x="2788" y="1283"/>
              <a:ext cx="41" cy="47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5" name="Text Box 15"/>
            <p:cNvSpPr txBox="1">
              <a:spLocks noChangeArrowheads="1"/>
            </p:cNvSpPr>
            <p:nvPr/>
          </p:nvSpPr>
          <p:spPr bwMode="auto">
            <a:xfrm>
              <a:off x="2132" y="1496"/>
              <a:ext cx="2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</a:rPr>
                <a:t>r </a:t>
              </a:r>
            </a:p>
          </p:txBody>
        </p:sp>
        <p:graphicFrame>
          <p:nvGraphicFramePr>
            <p:cNvPr id="16387" name="Object 16"/>
            <p:cNvGraphicFramePr>
              <a:graphicFrameLocks noChangeAspect="1"/>
            </p:cNvGraphicFramePr>
            <p:nvPr/>
          </p:nvGraphicFramePr>
          <p:xfrm>
            <a:off x="2916" y="1006"/>
            <a:ext cx="238" cy="311"/>
          </p:xfrm>
          <a:graphic>
            <a:graphicData uri="http://schemas.openxmlformats.org/presentationml/2006/ole">
              <p:oleObj spid="_x0000_s16387" name="Equation" r:id="rId5" imgW="164880" imgH="215640" progId="Equation.DSMT4">
                <p:embed/>
              </p:oleObj>
            </a:graphicData>
          </a:graphic>
        </p:graphicFrame>
        <p:graphicFrame>
          <p:nvGraphicFramePr>
            <p:cNvPr id="16388" name="Object 17"/>
            <p:cNvGraphicFramePr>
              <a:graphicFrameLocks noChangeAspect="1"/>
            </p:cNvGraphicFramePr>
            <p:nvPr/>
          </p:nvGraphicFramePr>
          <p:xfrm>
            <a:off x="3315" y="1366"/>
            <a:ext cx="609" cy="321"/>
          </p:xfrm>
          <a:graphic>
            <a:graphicData uri="http://schemas.openxmlformats.org/presentationml/2006/ole">
              <p:oleObj spid="_x0000_s16388" name="Equation" r:id="rId6" imgW="457200" imgH="241200" progId="Equation.DSMT4">
                <p:embed/>
              </p:oleObj>
            </a:graphicData>
          </a:graphic>
        </p:graphicFrame>
        <p:sp>
          <p:nvSpPr>
            <p:cNvPr id="16406" name="Text Box 18"/>
            <p:cNvSpPr txBox="1">
              <a:spLocks noChangeArrowheads="1"/>
            </p:cNvSpPr>
            <p:nvPr/>
          </p:nvSpPr>
          <p:spPr bwMode="auto">
            <a:xfrm>
              <a:off x="2856" y="1961"/>
              <a:ext cx="2118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Arial" charset="0"/>
                </a:rPr>
                <a:t>Measure </a:t>
              </a:r>
              <a:r>
                <a:rPr lang="en-US" sz="2400" i="1" dirty="0" err="1">
                  <a:solidFill>
                    <a:schemeClr val="bg1"/>
                  </a:solidFill>
                </a:rPr>
                <a:t>E</a:t>
              </a:r>
              <a:r>
                <a:rPr lang="en-US" sz="2400" i="1" baseline="-25000" dirty="0" err="1">
                  <a:solidFill>
                    <a:schemeClr val="bg1"/>
                  </a:solidFill>
                </a:rPr>
                <a:t>p</a:t>
              </a:r>
              <a:r>
                <a:rPr lang="en-US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</a:rPr>
                <a:t>(</a:t>
              </a:r>
              <a:r>
                <a:rPr lang="en-US" dirty="0" smtClean="0">
                  <a:solidFill>
                    <a:schemeClr val="bg1"/>
                  </a:solidFill>
                  <a:latin typeface="Arial" charset="0"/>
                </a:rPr>
                <a:t>with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r>
                <a:rPr lang="en-US" sz="2400" i="1" dirty="0">
                  <a:solidFill>
                    <a:schemeClr val="bg1"/>
                  </a:solidFill>
                </a:rPr>
                <a:t>r </a:t>
              </a:r>
              <a:r>
                <a:rPr lang="en-US" dirty="0">
                  <a:solidFill>
                    <a:schemeClr val="bg1"/>
                  </a:solidFill>
                  <a:latin typeface="Arial" charset="0"/>
                </a:rPr>
                <a:t>fixed</a:t>
              </a:r>
              <a:r>
                <a:rPr lang="en-US" dirty="0">
                  <a:solidFill>
                    <a:schemeClr val="bg1"/>
                  </a:solidFill>
                </a:rPr>
                <a:t>)</a:t>
              </a:r>
            </a:p>
          </p:txBody>
        </p:sp>
        <p:graphicFrame>
          <p:nvGraphicFramePr>
            <p:cNvPr id="16389" name="Object 19"/>
            <p:cNvGraphicFramePr>
              <a:graphicFrameLocks noChangeAspect="1"/>
            </p:cNvGraphicFramePr>
            <p:nvPr/>
          </p:nvGraphicFramePr>
          <p:xfrm>
            <a:off x="3318" y="2308"/>
            <a:ext cx="983" cy="291"/>
          </p:xfrm>
          <a:graphic>
            <a:graphicData uri="http://schemas.openxmlformats.org/presentationml/2006/ole">
              <p:oleObj spid="_x0000_s16389" name="Equation" r:id="rId7" imgW="685800" imgH="203040" progId="Equation.DSMT4">
                <p:embed/>
              </p:oleObj>
            </a:graphicData>
          </a:graphic>
        </p:graphicFrame>
        <p:sp>
          <p:nvSpPr>
            <p:cNvPr id="16407" name="Text Box 20"/>
            <p:cNvSpPr txBox="1">
              <a:spLocks noChangeArrowheads="1"/>
            </p:cNvSpPr>
            <p:nvPr/>
          </p:nvSpPr>
          <p:spPr bwMode="auto">
            <a:xfrm>
              <a:off x="621" y="2107"/>
              <a:ext cx="56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1 [A]</a:t>
              </a:r>
            </a:p>
          </p:txBody>
        </p:sp>
        <p:sp>
          <p:nvSpPr>
            <p:cNvPr id="16408" name="Freeform 22"/>
            <p:cNvSpPr>
              <a:spLocks/>
            </p:cNvSpPr>
            <p:nvPr/>
          </p:nvSpPr>
          <p:spPr bwMode="auto">
            <a:xfrm flipV="1">
              <a:off x="1251" y="2297"/>
              <a:ext cx="339" cy="145"/>
            </a:xfrm>
            <a:custGeom>
              <a:avLst/>
              <a:gdLst>
                <a:gd name="T0" fmla="*/ 339 w 339"/>
                <a:gd name="T1" fmla="*/ 145 h 145"/>
                <a:gd name="T2" fmla="*/ 130 w 339"/>
                <a:gd name="T3" fmla="*/ 11 h 145"/>
                <a:gd name="T4" fmla="*/ 0 w 339"/>
                <a:gd name="T5" fmla="*/ 82 h 145"/>
                <a:gd name="T6" fmla="*/ 0 60000 65536"/>
                <a:gd name="T7" fmla="*/ 0 60000 65536"/>
                <a:gd name="T8" fmla="*/ 0 60000 65536"/>
                <a:gd name="T9" fmla="*/ 0 w 339"/>
                <a:gd name="T10" fmla="*/ 0 h 145"/>
                <a:gd name="T11" fmla="*/ 339 w 339"/>
                <a:gd name="T12" fmla="*/ 145 h 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9" h="145">
                  <a:moveTo>
                    <a:pt x="339" y="145"/>
                  </a:moveTo>
                  <a:cubicBezTo>
                    <a:pt x="305" y="123"/>
                    <a:pt x="187" y="22"/>
                    <a:pt x="130" y="11"/>
                  </a:cubicBezTo>
                  <a:cubicBezTo>
                    <a:pt x="73" y="0"/>
                    <a:pt x="45" y="47"/>
                    <a:pt x="0" y="82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9" name="Freeform 23"/>
            <p:cNvSpPr>
              <a:spLocks/>
            </p:cNvSpPr>
            <p:nvPr/>
          </p:nvSpPr>
          <p:spPr bwMode="auto">
            <a:xfrm>
              <a:off x="1690" y="1974"/>
              <a:ext cx="99" cy="92"/>
            </a:xfrm>
            <a:custGeom>
              <a:avLst/>
              <a:gdLst>
                <a:gd name="T0" fmla="*/ 0 w 99"/>
                <a:gd name="T1" fmla="*/ 0 h 92"/>
                <a:gd name="T2" fmla="*/ 59 w 99"/>
                <a:gd name="T3" fmla="*/ 30 h 92"/>
                <a:gd name="T4" fmla="*/ 99 w 99"/>
                <a:gd name="T5" fmla="*/ 92 h 92"/>
                <a:gd name="T6" fmla="*/ 0 60000 65536"/>
                <a:gd name="T7" fmla="*/ 0 60000 65536"/>
                <a:gd name="T8" fmla="*/ 0 60000 65536"/>
                <a:gd name="T9" fmla="*/ 0 w 99"/>
                <a:gd name="T10" fmla="*/ 0 h 92"/>
                <a:gd name="T11" fmla="*/ 99 w 99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9" h="92">
                  <a:moveTo>
                    <a:pt x="0" y="0"/>
                  </a:moveTo>
                  <a:cubicBezTo>
                    <a:pt x="10" y="5"/>
                    <a:pt x="42" y="15"/>
                    <a:pt x="59" y="30"/>
                  </a:cubicBezTo>
                  <a:cubicBezTo>
                    <a:pt x="76" y="45"/>
                    <a:pt x="91" y="79"/>
                    <a:pt x="99" y="92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10" name="Text Box 24"/>
            <p:cNvSpPr txBox="1">
              <a:spLocks noChangeArrowheads="1"/>
            </p:cNvSpPr>
            <p:nvPr/>
          </p:nvSpPr>
          <p:spPr bwMode="auto">
            <a:xfrm>
              <a:off x="1697" y="1763"/>
              <a:ext cx="20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</a:t>
              </a:r>
              <a:endParaRPr lang="en-US" i="1">
                <a:solidFill>
                  <a:schemeClr val="bg2"/>
                </a:solidFill>
                <a:latin typeface="Symbol" pitchFamily="18" charset="2"/>
              </a:endParaRPr>
            </a:p>
          </p:txBody>
        </p:sp>
        <p:sp>
          <p:nvSpPr>
            <p:cNvPr id="16411" name="AutoShape 25"/>
            <p:cNvSpPr>
              <a:spLocks noChangeArrowheads="1"/>
            </p:cNvSpPr>
            <p:nvPr/>
          </p:nvSpPr>
          <p:spPr bwMode="auto">
            <a:xfrm rot="2870549">
              <a:off x="2832" y="1448"/>
              <a:ext cx="352" cy="56"/>
            </a:xfrm>
            <a:prstGeom prst="rightArrow">
              <a:avLst>
                <a:gd name="adj1" fmla="val 50000"/>
                <a:gd name="adj2" fmla="val 157143"/>
              </a:avLst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0" name="Text Box 2"/>
          <p:cNvSpPr txBox="1">
            <a:spLocks noChangeArrowheads="1"/>
          </p:cNvSpPr>
          <p:nvPr/>
        </p:nvSpPr>
        <p:spPr bwMode="auto">
          <a:xfrm>
            <a:off x="1451882" y="0"/>
            <a:ext cx="60721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Reciprocity Theorem</a:t>
            </a:r>
            <a:endParaRPr lang="en-US" sz="4000" baseline="-25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801688" y="6049963"/>
            <a:ext cx="78057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charset="0"/>
              </a:rPr>
              <a:t>Note: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The same “body” (dielectric or PEC) exists in both cases.</a:t>
            </a: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450850" y="1087438"/>
            <a:ext cx="81899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Consider two sets of sources, radiating in the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same environment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.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1914525" y="1711325"/>
            <a:ext cx="5169539" cy="3978275"/>
            <a:chOff x="1914525" y="1711325"/>
            <a:chExt cx="5169539" cy="3978275"/>
          </a:xfrm>
        </p:grpSpPr>
        <p:sp>
          <p:nvSpPr>
            <p:cNvPr id="1030" name="Freeform 4"/>
            <p:cNvSpPr>
              <a:spLocks/>
            </p:cNvSpPr>
            <p:nvPr/>
          </p:nvSpPr>
          <p:spPr bwMode="auto">
            <a:xfrm>
              <a:off x="3927475" y="1711325"/>
              <a:ext cx="1289050" cy="1704975"/>
            </a:xfrm>
            <a:custGeom>
              <a:avLst/>
              <a:gdLst>
                <a:gd name="T0" fmla="*/ 81921 w 1070"/>
                <a:gd name="T1" fmla="*/ 243202 h 666"/>
                <a:gd name="T2" fmla="*/ 27709 w 1070"/>
                <a:gd name="T3" fmla="*/ 483844 h 666"/>
                <a:gd name="T4" fmla="*/ 3614 w 1070"/>
                <a:gd name="T5" fmla="*/ 762887 h 666"/>
                <a:gd name="T6" fmla="*/ 28913 w 1070"/>
                <a:gd name="T7" fmla="*/ 1126410 h 666"/>
                <a:gd name="T8" fmla="*/ 173480 w 1070"/>
                <a:gd name="T9" fmla="*/ 1367052 h 666"/>
                <a:gd name="T10" fmla="*/ 371054 w 1070"/>
                <a:gd name="T11" fmla="*/ 1525773 h 666"/>
                <a:gd name="T12" fmla="*/ 585494 w 1070"/>
                <a:gd name="T13" fmla="*/ 1684495 h 666"/>
                <a:gd name="T14" fmla="*/ 751745 w 1070"/>
                <a:gd name="T15" fmla="*/ 1648655 h 666"/>
                <a:gd name="T16" fmla="*/ 916792 w 1070"/>
                <a:gd name="T17" fmla="*/ 1630734 h 666"/>
                <a:gd name="T18" fmla="*/ 1089066 w 1070"/>
                <a:gd name="T19" fmla="*/ 1469453 h 666"/>
                <a:gd name="T20" fmla="*/ 1214357 w 1070"/>
                <a:gd name="T21" fmla="*/ 1200650 h 666"/>
                <a:gd name="T22" fmla="*/ 1254113 w 1070"/>
                <a:gd name="T23" fmla="*/ 898568 h 666"/>
                <a:gd name="T24" fmla="*/ 1287845 w 1070"/>
                <a:gd name="T25" fmla="*/ 683526 h 666"/>
                <a:gd name="T26" fmla="*/ 1263751 w 1070"/>
                <a:gd name="T27" fmla="*/ 384003 h 666"/>
                <a:gd name="T28" fmla="*/ 1172192 w 1070"/>
                <a:gd name="T29" fmla="*/ 279042 h 666"/>
                <a:gd name="T30" fmla="*/ 1098704 w 1070"/>
                <a:gd name="T31" fmla="*/ 209922 h 666"/>
                <a:gd name="T32" fmla="*/ 932453 w 1070"/>
                <a:gd name="T33" fmla="*/ 15360 h 666"/>
                <a:gd name="T34" fmla="*/ 758973 w 1070"/>
                <a:gd name="T35" fmla="*/ 122881 h 666"/>
                <a:gd name="T36" fmla="*/ 561399 w 1070"/>
                <a:gd name="T37" fmla="*/ 138241 h 666"/>
                <a:gd name="T38" fmla="*/ 343345 w 1070"/>
                <a:gd name="T39" fmla="*/ 64001 h 666"/>
                <a:gd name="T40" fmla="*/ 202393 w 1070"/>
                <a:gd name="T41" fmla="*/ 87041 h 666"/>
                <a:gd name="T42" fmla="*/ 81921 w 1070"/>
                <a:gd name="T43" fmla="*/ 243202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00FFFF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032" name="Group 7"/>
            <p:cNvGrpSpPr>
              <a:grpSpLocks/>
            </p:cNvGrpSpPr>
            <p:nvPr/>
          </p:nvGrpSpPr>
          <p:grpSpPr bwMode="auto">
            <a:xfrm rot="40174">
              <a:off x="2678113" y="2295525"/>
              <a:ext cx="1587" cy="388938"/>
              <a:chOff x="2880" y="869"/>
              <a:chExt cx="0" cy="245"/>
            </a:xfrm>
          </p:grpSpPr>
          <p:sp>
            <p:nvSpPr>
              <p:cNvPr id="1043" name="Line 8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med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44" name="Line 9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med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33" name="Line 10"/>
            <p:cNvSpPr>
              <a:spLocks noChangeShapeType="1"/>
            </p:cNvSpPr>
            <p:nvPr/>
          </p:nvSpPr>
          <p:spPr bwMode="auto">
            <a:xfrm rot="-5386992">
              <a:off x="2017713" y="2508250"/>
              <a:ext cx="427038" cy="158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med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026" name="Object 21"/>
            <p:cNvGraphicFramePr>
              <a:graphicFrameLocks noChangeAspect="1"/>
            </p:cNvGraphicFramePr>
            <p:nvPr/>
          </p:nvGraphicFramePr>
          <p:xfrm>
            <a:off x="1952625" y="2871788"/>
            <a:ext cx="1114425" cy="492125"/>
          </p:xfrm>
          <a:graphic>
            <a:graphicData uri="http://schemas.openxmlformats.org/presentationml/2006/ole">
              <p:oleObj spid="_x0000_s1026" name="Equation" r:id="rId4" imgW="545760" imgH="241200" progId="Equation.DSMT4">
                <p:embed/>
              </p:oleObj>
            </a:graphicData>
          </a:graphic>
        </p:graphicFrame>
        <p:sp>
          <p:nvSpPr>
            <p:cNvPr id="1035" name="Freeform 24"/>
            <p:cNvSpPr>
              <a:spLocks/>
            </p:cNvSpPr>
            <p:nvPr/>
          </p:nvSpPr>
          <p:spPr bwMode="auto">
            <a:xfrm>
              <a:off x="3927475" y="3984625"/>
              <a:ext cx="1289050" cy="1704975"/>
            </a:xfrm>
            <a:custGeom>
              <a:avLst/>
              <a:gdLst>
                <a:gd name="T0" fmla="*/ 81921 w 1070"/>
                <a:gd name="T1" fmla="*/ 243202 h 666"/>
                <a:gd name="T2" fmla="*/ 27709 w 1070"/>
                <a:gd name="T3" fmla="*/ 483844 h 666"/>
                <a:gd name="T4" fmla="*/ 3614 w 1070"/>
                <a:gd name="T5" fmla="*/ 762887 h 666"/>
                <a:gd name="T6" fmla="*/ 28913 w 1070"/>
                <a:gd name="T7" fmla="*/ 1126410 h 666"/>
                <a:gd name="T8" fmla="*/ 173480 w 1070"/>
                <a:gd name="T9" fmla="*/ 1367052 h 666"/>
                <a:gd name="T10" fmla="*/ 371054 w 1070"/>
                <a:gd name="T11" fmla="*/ 1525773 h 666"/>
                <a:gd name="T12" fmla="*/ 585494 w 1070"/>
                <a:gd name="T13" fmla="*/ 1684495 h 666"/>
                <a:gd name="T14" fmla="*/ 751745 w 1070"/>
                <a:gd name="T15" fmla="*/ 1648655 h 666"/>
                <a:gd name="T16" fmla="*/ 916792 w 1070"/>
                <a:gd name="T17" fmla="*/ 1630734 h 666"/>
                <a:gd name="T18" fmla="*/ 1089066 w 1070"/>
                <a:gd name="T19" fmla="*/ 1469453 h 666"/>
                <a:gd name="T20" fmla="*/ 1214357 w 1070"/>
                <a:gd name="T21" fmla="*/ 1200650 h 666"/>
                <a:gd name="T22" fmla="*/ 1254113 w 1070"/>
                <a:gd name="T23" fmla="*/ 898568 h 666"/>
                <a:gd name="T24" fmla="*/ 1287845 w 1070"/>
                <a:gd name="T25" fmla="*/ 683526 h 666"/>
                <a:gd name="T26" fmla="*/ 1263751 w 1070"/>
                <a:gd name="T27" fmla="*/ 384003 h 666"/>
                <a:gd name="T28" fmla="*/ 1172192 w 1070"/>
                <a:gd name="T29" fmla="*/ 279042 h 666"/>
                <a:gd name="T30" fmla="*/ 1098704 w 1070"/>
                <a:gd name="T31" fmla="*/ 209922 h 666"/>
                <a:gd name="T32" fmla="*/ 932453 w 1070"/>
                <a:gd name="T33" fmla="*/ 15360 h 666"/>
                <a:gd name="T34" fmla="*/ 758973 w 1070"/>
                <a:gd name="T35" fmla="*/ 122881 h 666"/>
                <a:gd name="T36" fmla="*/ 561399 w 1070"/>
                <a:gd name="T37" fmla="*/ 138241 h 666"/>
                <a:gd name="T38" fmla="*/ 343345 w 1070"/>
                <a:gd name="T39" fmla="*/ 64001 h 666"/>
                <a:gd name="T40" fmla="*/ 202393 w 1070"/>
                <a:gd name="T41" fmla="*/ 87041 h 666"/>
                <a:gd name="T42" fmla="*/ 81921 w 1070"/>
                <a:gd name="T43" fmla="*/ 243202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00FFFF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036" name="Group 25"/>
            <p:cNvGrpSpPr>
              <a:grpSpLocks/>
            </p:cNvGrpSpPr>
            <p:nvPr/>
          </p:nvGrpSpPr>
          <p:grpSpPr bwMode="auto">
            <a:xfrm rot="5440174">
              <a:off x="2377281" y="4682332"/>
              <a:ext cx="42863" cy="387350"/>
              <a:chOff x="2880" y="869"/>
              <a:chExt cx="0" cy="245"/>
            </a:xfrm>
          </p:grpSpPr>
          <p:sp>
            <p:nvSpPr>
              <p:cNvPr id="1041" name="Line 26"/>
              <p:cNvSpPr>
                <a:spLocks noChangeShapeType="1"/>
              </p:cNvSpPr>
              <p:nvPr/>
            </p:nvSpPr>
            <p:spPr bwMode="auto">
              <a:xfrm flipV="1">
                <a:off x="2880" y="869"/>
                <a:ext cx="0" cy="245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med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42" name="Line 27"/>
              <p:cNvSpPr>
                <a:spLocks noChangeShapeType="1"/>
              </p:cNvSpPr>
              <p:nvPr/>
            </p:nvSpPr>
            <p:spPr bwMode="auto">
              <a:xfrm flipV="1">
                <a:off x="2880" y="953"/>
                <a:ext cx="0" cy="61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med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37" name="Line 28"/>
            <p:cNvSpPr>
              <a:spLocks noChangeShapeType="1"/>
            </p:cNvSpPr>
            <p:nvPr/>
          </p:nvSpPr>
          <p:spPr bwMode="auto">
            <a:xfrm rot="13008">
              <a:off x="2174875" y="4522788"/>
              <a:ext cx="412750" cy="158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med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027" name="Object 29"/>
            <p:cNvGraphicFramePr>
              <a:graphicFrameLocks noChangeAspect="1"/>
            </p:cNvGraphicFramePr>
            <p:nvPr/>
          </p:nvGraphicFramePr>
          <p:xfrm>
            <a:off x="1914525" y="5132388"/>
            <a:ext cx="1116013" cy="493712"/>
          </p:xfrm>
          <a:graphic>
            <a:graphicData uri="http://schemas.openxmlformats.org/presentationml/2006/ole">
              <p:oleObj spid="_x0000_s1027" name="Equation" r:id="rId5" imgW="545760" imgH="241200" progId="Equation.DSMT4">
                <p:embed/>
              </p:oleObj>
            </a:graphicData>
          </a:graphic>
        </p:graphicFrame>
        <p:sp>
          <p:nvSpPr>
            <p:cNvPr id="1039" name="Text Box 31"/>
            <p:cNvSpPr txBox="1">
              <a:spLocks noChangeArrowheads="1"/>
            </p:cNvSpPr>
            <p:nvPr/>
          </p:nvSpPr>
          <p:spPr bwMode="auto">
            <a:xfrm>
              <a:off x="4165600" y="2343150"/>
              <a:ext cx="81121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  <a:latin typeface="Arial" charset="0"/>
                </a:rPr>
                <a:t>B</a:t>
              </a:r>
              <a:r>
                <a:rPr lang="en-US" dirty="0" smtClean="0">
                  <a:solidFill>
                    <a:schemeClr val="bg2"/>
                  </a:solidFill>
                  <a:latin typeface="Arial" charset="0"/>
                </a:rPr>
                <a:t>ody</a:t>
              </a:r>
              <a:endParaRPr lang="en-US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040" name="Text Box 32"/>
            <p:cNvSpPr txBox="1">
              <a:spLocks noChangeArrowheads="1"/>
            </p:cNvSpPr>
            <p:nvPr/>
          </p:nvSpPr>
          <p:spPr bwMode="auto">
            <a:xfrm>
              <a:off x="4165600" y="4702175"/>
              <a:ext cx="81121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  <a:latin typeface="Arial" charset="0"/>
                </a:rPr>
                <a:t>B</a:t>
              </a:r>
              <a:r>
                <a:rPr lang="en-US" dirty="0" smtClean="0">
                  <a:solidFill>
                    <a:schemeClr val="bg2"/>
                  </a:solidFill>
                  <a:latin typeface="Arial" charset="0"/>
                </a:rPr>
                <a:t>ody</a:t>
              </a:r>
              <a:endParaRPr lang="en-US" dirty="0">
                <a:solidFill>
                  <a:schemeClr val="bg2"/>
                </a:solidFill>
                <a:latin typeface="Arial" charset="0"/>
              </a:endParaRPr>
            </a:p>
          </p:txBody>
        </p:sp>
        <p:graphicFrame>
          <p:nvGraphicFramePr>
            <p:cNvPr id="1028" name="Object 29"/>
            <p:cNvGraphicFramePr>
              <a:graphicFrameLocks noChangeAspect="1"/>
            </p:cNvGraphicFramePr>
            <p:nvPr/>
          </p:nvGraphicFramePr>
          <p:xfrm>
            <a:off x="5599917" y="1729097"/>
            <a:ext cx="1271588" cy="623888"/>
          </p:xfrm>
          <a:graphic>
            <a:graphicData uri="http://schemas.openxmlformats.org/presentationml/2006/ole">
              <p:oleObj spid="_x0000_s1028" name="Equation" r:id="rId6" imgW="622080" imgH="304560" progId="Equation.DSMT4">
                <p:embed/>
              </p:oleObj>
            </a:graphicData>
          </a:graphic>
        </p:graphicFrame>
        <p:graphicFrame>
          <p:nvGraphicFramePr>
            <p:cNvPr id="2" name="Object 29"/>
            <p:cNvGraphicFramePr>
              <a:graphicFrameLocks noChangeAspect="1"/>
            </p:cNvGraphicFramePr>
            <p:nvPr/>
          </p:nvGraphicFramePr>
          <p:xfrm>
            <a:off x="5812476" y="3852492"/>
            <a:ext cx="1271588" cy="623887"/>
          </p:xfrm>
          <a:graphic>
            <a:graphicData uri="http://schemas.openxmlformats.org/presentationml/2006/ole">
              <p:oleObj spid="_x0000_s1029" name="Equation" r:id="rId7" imgW="622080" imgH="30456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31"/>
          <p:cNvSpPr>
            <a:spLocks noChangeArrowheads="1"/>
          </p:cNvSpPr>
          <p:nvPr/>
        </p:nvSpPr>
        <p:spPr bwMode="auto">
          <a:xfrm>
            <a:off x="2768600" y="5486400"/>
            <a:ext cx="3111500" cy="939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8178" name="Text Box 2"/>
          <p:cNvSpPr txBox="1">
            <a:spLocks noChangeArrowheads="1"/>
          </p:cNvSpPr>
          <p:nvPr/>
        </p:nvSpPr>
        <p:spPr bwMode="auto">
          <a:xfrm>
            <a:off x="1806575" y="-455"/>
            <a:ext cx="51323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graphicFrame>
        <p:nvGraphicFramePr>
          <p:cNvPr id="17410" name="Object 21"/>
          <p:cNvGraphicFramePr>
            <a:graphicFrameLocks noChangeAspect="1"/>
          </p:cNvGraphicFramePr>
          <p:nvPr/>
        </p:nvGraphicFramePr>
        <p:xfrm>
          <a:off x="3194050" y="5592763"/>
          <a:ext cx="2374900" cy="619125"/>
        </p:xfrm>
        <a:graphic>
          <a:graphicData uri="http://schemas.openxmlformats.org/presentationml/2006/ole">
            <p:oleObj spid="_x0000_s17410" name="Equation" r:id="rId4" imgW="876240" imgH="228600" progId="Equation.DSMT4">
              <p:embed/>
            </p:oleObj>
          </a:graphicData>
        </a:graphic>
      </p:graphicFrame>
      <p:grpSp>
        <p:nvGrpSpPr>
          <p:cNvPr id="17416" name="Group 35"/>
          <p:cNvGrpSpPr>
            <a:grpSpLocks/>
          </p:cNvGrpSpPr>
          <p:nvPr/>
        </p:nvGrpSpPr>
        <p:grpSpPr bwMode="auto">
          <a:xfrm>
            <a:off x="266700" y="1054100"/>
            <a:ext cx="8648700" cy="3784600"/>
            <a:chOff x="168" y="664"/>
            <a:chExt cx="5448" cy="2384"/>
          </a:xfrm>
        </p:grpSpPr>
        <p:sp>
          <p:nvSpPr>
            <p:cNvPr id="17417" name="Rectangle 34"/>
            <p:cNvSpPr>
              <a:spLocks noChangeArrowheads="1"/>
            </p:cNvSpPr>
            <p:nvPr/>
          </p:nvSpPr>
          <p:spPr bwMode="auto">
            <a:xfrm>
              <a:off x="168" y="664"/>
              <a:ext cx="5448" cy="2384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8" name="Text Box 4"/>
            <p:cNvSpPr txBox="1">
              <a:spLocks noChangeArrowheads="1"/>
            </p:cNvSpPr>
            <p:nvPr/>
          </p:nvSpPr>
          <p:spPr bwMode="auto">
            <a:xfrm>
              <a:off x="418" y="820"/>
              <a:ext cx="91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Receive</a:t>
              </a:r>
            </a:p>
          </p:txBody>
        </p:sp>
        <p:sp>
          <p:nvSpPr>
            <p:cNvPr id="17419" name="AutoShape 5"/>
            <p:cNvSpPr>
              <a:spLocks noChangeArrowheads="1"/>
            </p:cNvSpPr>
            <p:nvPr/>
          </p:nvSpPr>
          <p:spPr bwMode="auto">
            <a:xfrm>
              <a:off x="1590" y="1333"/>
              <a:ext cx="71" cy="731"/>
            </a:xfrm>
            <a:prstGeom prst="can">
              <a:avLst>
                <a:gd name="adj" fmla="val 120832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0" name="AutoShape 6"/>
            <p:cNvSpPr>
              <a:spLocks noChangeArrowheads="1"/>
            </p:cNvSpPr>
            <p:nvPr/>
          </p:nvSpPr>
          <p:spPr bwMode="auto">
            <a:xfrm>
              <a:off x="1586" y="2174"/>
              <a:ext cx="71" cy="731"/>
            </a:xfrm>
            <a:prstGeom prst="can">
              <a:avLst>
                <a:gd name="adj" fmla="val 120832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1" name="Freeform 7"/>
            <p:cNvSpPr>
              <a:spLocks/>
            </p:cNvSpPr>
            <p:nvPr/>
          </p:nvSpPr>
          <p:spPr bwMode="auto">
            <a:xfrm>
              <a:off x="1254" y="1900"/>
              <a:ext cx="339" cy="145"/>
            </a:xfrm>
            <a:custGeom>
              <a:avLst/>
              <a:gdLst>
                <a:gd name="T0" fmla="*/ 339 w 339"/>
                <a:gd name="T1" fmla="*/ 145 h 145"/>
                <a:gd name="T2" fmla="*/ 130 w 339"/>
                <a:gd name="T3" fmla="*/ 11 h 145"/>
                <a:gd name="T4" fmla="*/ 0 w 339"/>
                <a:gd name="T5" fmla="*/ 82 h 145"/>
                <a:gd name="T6" fmla="*/ 0 60000 65536"/>
                <a:gd name="T7" fmla="*/ 0 60000 65536"/>
                <a:gd name="T8" fmla="*/ 0 60000 65536"/>
                <a:gd name="T9" fmla="*/ 0 w 339"/>
                <a:gd name="T10" fmla="*/ 0 h 145"/>
                <a:gd name="T11" fmla="*/ 339 w 339"/>
                <a:gd name="T12" fmla="*/ 145 h 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9" h="145">
                  <a:moveTo>
                    <a:pt x="339" y="145"/>
                  </a:moveTo>
                  <a:cubicBezTo>
                    <a:pt x="305" y="123"/>
                    <a:pt x="187" y="22"/>
                    <a:pt x="130" y="11"/>
                  </a:cubicBezTo>
                  <a:cubicBezTo>
                    <a:pt x="73" y="0"/>
                    <a:pt x="45" y="47"/>
                    <a:pt x="0" y="82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2" name="Oval 8"/>
            <p:cNvSpPr>
              <a:spLocks noChangeArrowheads="1"/>
            </p:cNvSpPr>
            <p:nvPr/>
          </p:nvSpPr>
          <p:spPr bwMode="auto">
            <a:xfrm>
              <a:off x="1227" y="1980"/>
              <a:ext cx="38" cy="34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3" name="Oval 9"/>
            <p:cNvSpPr>
              <a:spLocks noChangeArrowheads="1"/>
            </p:cNvSpPr>
            <p:nvPr/>
          </p:nvSpPr>
          <p:spPr bwMode="auto">
            <a:xfrm>
              <a:off x="1224" y="2235"/>
              <a:ext cx="38" cy="34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4" name="Line 12"/>
            <p:cNvSpPr>
              <a:spLocks noChangeShapeType="1"/>
            </p:cNvSpPr>
            <p:nvPr/>
          </p:nvSpPr>
          <p:spPr bwMode="auto">
            <a:xfrm flipV="1">
              <a:off x="1628" y="1232"/>
              <a:ext cx="1160" cy="89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7411" name="Object 16"/>
            <p:cNvGraphicFramePr>
              <a:graphicFrameLocks noChangeAspect="1"/>
            </p:cNvGraphicFramePr>
            <p:nvPr/>
          </p:nvGraphicFramePr>
          <p:xfrm>
            <a:off x="2941" y="1305"/>
            <a:ext cx="211" cy="317"/>
          </p:xfrm>
          <a:graphic>
            <a:graphicData uri="http://schemas.openxmlformats.org/presentationml/2006/ole">
              <p:oleObj spid="_x0000_s17411" name="Equation" r:id="rId5" imgW="152280" imgH="228600" progId="Equation.DSMT4">
                <p:embed/>
              </p:oleObj>
            </a:graphicData>
          </a:graphic>
        </p:graphicFrame>
        <p:graphicFrame>
          <p:nvGraphicFramePr>
            <p:cNvPr id="17412" name="Object 18"/>
            <p:cNvGraphicFramePr>
              <a:graphicFrameLocks noChangeAspect="1"/>
            </p:cNvGraphicFramePr>
            <p:nvPr/>
          </p:nvGraphicFramePr>
          <p:xfrm>
            <a:off x="2968" y="864"/>
            <a:ext cx="1058" cy="370"/>
          </p:xfrm>
          <a:graphic>
            <a:graphicData uri="http://schemas.openxmlformats.org/presentationml/2006/ole">
              <p:oleObj spid="_x0000_s17412" name="Equation" r:id="rId6" imgW="761760" imgH="266400" progId="Equation.DSMT4">
                <p:embed/>
              </p:oleObj>
            </a:graphicData>
          </a:graphic>
        </p:graphicFrame>
        <p:sp>
          <p:nvSpPr>
            <p:cNvPr id="17426" name="Text Box 20"/>
            <p:cNvSpPr txBox="1">
              <a:spLocks noChangeArrowheads="1"/>
            </p:cNvSpPr>
            <p:nvPr/>
          </p:nvSpPr>
          <p:spPr bwMode="auto">
            <a:xfrm>
              <a:off x="697" y="1814"/>
              <a:ext cx="456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chemeClr val="hlink"/>
                  </a:solidFill>
                </a:rPr>
                <a:t> -</a:t>
              </a:r>
            </a:p>
            <a:p>
              <a:r>
                <a:rPr lang="en-US" i="1">
                  <a:solidFill>
                    <a:schemeClr val="hlink"/>
                  </a:solidFill>
                </a:rPr>
                <a:t>V</a:t>
              </a:r>
              <a:r>
                <a:rPr lang="en-US" i="1" baseline="30000">
                  <a:solidFill>
                    <a:schemeClr val="hlink"/>
                  </a:solidFill>
                </a:rPr>
                <a:t>PW</a:t>
              </a:r>
            </a:p>
            <a:p>
              <a:r>
                <a:rPr lang="en-US" i="1">
                  <a:solidFill>
                    <a:schemeClr val="hlink"/>
                  </a:solidFill>
                </a:rPr>
                <a:t>+</a:t>
              </a:r>
            </a:p>
          </p:txBody>
        </p:sp>
        <p:sp>
          <p:nvSpPr>
            <p:cNvPr id="17427" name="Freeform 22"/>
            <p:cNvSpPr>
              <a:spLocks/>
            </p:cNvSpPr>
            <p:nvPr/>
          </p:nvSpPr>
          <p:spPr bwMode="auto">
            <a:xfrm flipV="1">
              <a:off x="1251" y="2209"/>
              <a:ext cx="339" cy="145"/>
            </a:xfrm>
            <a:custGeom>
              <a:avLst/>
              <a:gdLst>
                <a:gd name="T0" fmla="*/ 339 w 339"/>
                <a:gd name="T1" fmla="*/ 145 h 145"/>
                <a:gd name="T2" fmla="*/ 130 w 339"/>
                <a:gd name="T3" fmla="*/ 11 h 145"/>
                <a:gd name="T4" fmla="*/ 0 w 339"/>
                <a:gd name="T5" fmla="*/ 82 h 145"/>
                <a:gd name="T6" fmla="*/ 0 60000 65536"/>
                <a:gd name="T7" fmla="*/ 0 60000 65536"/>
                <a:gd name="T8" fmla="*/ 0 60000 65536"/>
                <a:gd name="T9" fmla="*/ 0 w 339"/>
                <a:gd name="T10" fmla="*/ 0 h 145"/>
                <a:gd name="T11" fmla="*/ 339 w 339"/>
                <a:gd name="T12" fmla="*/ 145 h 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9" h="145">
                  <a:moveTo>
                    <a:pt x="339" y="145"/>
                  </a:moveTo>
                  <a:cubicBezTo>
                    <a:pt x="305" y="123"/>
                    <a:pt x="187" y="22"/>
                    <a:pt x="130" y="11"/>
                  </a:cubicBezTo>
                  <a:cubicBezTo>
                    <a:pt x="73" y="0"/>
                    <a:pt x="45" y="47"/>
                    <a:pt x="0" y="82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8" name="Line 23"/>
            <p:cNvSpPr>
              <a:spLocks noChangeShapeType="1"/>
            </p:cNvSpPr>
            <p:nvPr/>
          </p:nvSpPr>
          <p:spPr bwMode="auto">
            <a:xfrm>
              <a:off x="2733" y="1133"/>
              <a:ext cx="162" cy="19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9" name="Freeform 25"/>
            <p:cNvSpPr>
              <a:spLocks/>
            </p:cNvSpPr>
            <p:nvPr/>
          </p:nvSpPr>
          <p:spPr bwMode="auto">
            <a:xfrm>
              <a:off x="1687" y="1888"/>
              <a:ext cx="99" cy="92"/>
            </a:xfrm>
            <a:custGeom>
              <a:avLst/>
              <a:gdLst>
                <a:gd name="T0" fmla="*/ 0 w 99"/>
                <a:gd name="T1" fmla="*/ 0 h 92"/>
                <a:gd name="T2" fmla="*/ 59 w 99"/>
                <a:gd name="T3" fmla="*/ 30 h 92"/>
                <a:gd name="T4" fmla="*/ 99 w 99"/>
                <a:gd name="T5" fmla="*/ 92 h 92"/>
                <a:gd name="T6" fmla="*/ 0 60000 65536"/>
                <a:gd name="T7" fmla="*/ 0 60000 65536"/>
                <a:gd name="T8" fmla="*/ 0 60000 65536"/>
                <a:gd name="T9" fmla="*/ 0 w 99"/>
                <a:gd name="T10" fmla="*/ 0 h 92"/>
                <a:gd name="T11" fmla="*/ 99 w 99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9" h="92">
                  <a:moveTo>
                    <a:pt x="0" y="0"/>
                  </a:moveTo>
                  <a:cubicBezTo>
                    <a:pt x="10" y="5"/>
                    <a:pt x="42" y="15"/>
                    <a:pt x="59" y="30"/>
                  </a:cubicBezTo>
                  <a:cubicBezTo>
                    <a:pt x="76" y="45"/>
                    <a:pt x="91" y="79"/>
                    <a:pt x="99" y="92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0" name="Text Box 26"/>
            <p:cNvSpPr txBox="1">
              <a:spLocks noChangeArrowheads="1"/>
            </p:cNvSpPr>
            <p:nvPr/>
          </p:nvSpPr>
          <p:spPr bwMode="auto">
            <a:xfrm>
              <a:off x="1694" y="1677"/>
              <a:ext cx="20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</a:t>
              </a:r>
              <a:endParaRPr lang="en-US" i="1">
                <a:solidFill>
                  <a:schemeClr val="bg2"/>
                </a:solidFill>
                <a:latin typeface="Symbol" pitchFamily="18" charset="2"/>
              </a:endParaRPr>
            </a:p>
          </p:txBody>
        </p:sp>
        <p:grpSp>
          <p:nvGrpSpPr>
            <p:cNvPr id="17431" name="Group 32"/>
            <p:cNvGrpSpPr>
              <a:grpSpLocks/>
            </p:cNvGrpSpPr>
            <p:nvPr/>
          </p:nvGrpSpPr>
          <p:grpSpPr bwMode="auto">
            <a:xfrm>
              <a:off x="2317" y="1353"/>
              <a:ext cx="279" cy="238"/>
              <a:chOff x="2517" y="1089"/>
              <a:chExt cx="279" cy="238"/>
            </a:xfrm>
          </p:grpSpPr>
          <p:sp>
            <p:nvSpPr>
              <p:cNvPr id="17432" name="Line 24"/>
              <p:cNvSpPr>
                <a:spLocks noChangeShapeType="1"/>
              </p:cNvSpPr>
              <p:nvPr/>
            </p:nvSpPr>
            <p:spPr bwMode="auto">
              <a:xfrm flipH="1">
                <a:off x="2517" y="1117"/>
                <a:ext cx="279" cy="21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33" name="Line 27"/>
              <p:cNvSpPr>
                <a:spLocks noChangeShapeType="1"/>
              </p:cNvSpPr>
              <p:nvPr/>
            </p:nvSpPr>
            <p:spPr bwMode="auto">
              <a:xfrm>
                <a:off x="2688" y="1089"/>
                <a:ext cx="108" cy="135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34" name="Line 28"/>
              <p:cNvSpPr>
                <a:spLocks noChangeShapeType="1"/>
              </p:cNvSpPr>
              <p:nvPr/>
            </p:nvSpPr>
            <p:spPr bwMode="auto">
              <a:xfrm>
                <a:off x="2598" y="1158"/>
                <a:ext cx="108" cy="135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35" name="Line 29"/>
              <p:cNvSpPr>
                <a:spLocks noChangeShapeType="1"/>
              </p:cNvSpPr>
              <p:nvPr/>
            </p:nvSpPr>
            <p:spPr bwMode="auto">
              <a:xfrm>
                <a:off x="2646" y="1125"/>
                <a:ext cx="108" cy="135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aphicFrame>
          <p:nvGraphicFramePr>
            <p:cNvPr id="17413" name="Object 30"/>
            <p:cNvGraphicFramePr>
              <a:graphicFrameLocks noChangeAspect="1"/>
            </p:cNvGraphicFramePr>
            <p:nvPr/>
          </p:nvGraphicFramePr>
          <p:xfrm>
            <a:off x="2193" y="2228"/>
            <a:ext cx="3183" cy="335"/>
          </p:xfrm>
          <a:graphic>
            <a:graphicData uri="http://schemas.openxmlformats.org/presentationml/2006/ole">
              <p:oleObj spid="_x0000_s17413" name="Equation" r:id="rId7" imgW="2654280" imgH="279360" progId="Equation.DSMT4">
                <p:embed/>
              </p:oleObj>
            </a:graphicData>
          </a:graphic>
        </p:graphicFrame>
      </p:grp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161320" y="2914401"/>
            <a:ext cx="4487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+mj-lt"/>
              </a:rPr>
              <a:t>A </a:t>
            </a:r>
            <a:r>
              <a:rPr lang="en-US" u="sng" dirty="0" smtClean="0">
                <a:solidFill>
                  <a:schemeClr val="bg1"/>
                </a:solidFill>
                <a:latin typeface="+mj-lt"/>
              </a:rPr>
              <a:t>unit-strength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plane wave is incident.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4421188" y="2460461"/>
          <a:ext cx="3167144" cy="524039"/>
        </p:xfrm>
        <a:graphic>
          <a:graphicData uri="http://schemas.openxmlformats.org/presentationml/2006/ole">
            <p:oleObj spid="_x0000_s18434" name="Equation" r:id="rId4" imgW="1612800" imgH="266400" progId="Equation.DSMT4">
              <p:embed/>
            </p:oleObj>
          </a:graphicData>
        </a:graphic>
      </p:graphicFrame>
      <p:sp>
        <p:nvSpPr>
          <p:cNvPr id="864260" name="Text Box 4"/>
          <p:cNvSpPr txBox="1">
            <a:spLocks noChangeArrowheads="1"/>
          </p:cNvSpPr>
          <p:nvPr/>
        </p:nvSpPr>
        <p:spPr bwMode="auto">
          <a:xfrm>
            <a:off x="1749425" y="0"/>
            <a:ext cx="51323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593725" y="1255713"/>
            <a:ext cx="330517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Next, define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two sources: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564820" y="5779860"/>
            <a:ext cx="554627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charset="0"/>
              </a:rPr>
              <a:t>The antenna 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(and feed wires) is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the “body.”</a:t>
            </a:r>
          </a:p>
        </p:txBody>
      </p:sp>
      <p:grpSp>
        <p:nvGrpSpPr>
          <p:cNvPr id="18440" name="Group 7"/>
          <p:cNvGrpSpPr>
            <a:grpSpLocks/>
          </p:cNvGrpSpPr>
          <p:nvPr/>
        </p:nvGrpSpPr>
        <p:grpSpPr bwMode="auto">
          <a:xfrm>
            <a:off x="1235075" y="1620838"/>
            <a:ext cx="4208463" cy="3130550"/>
            <a:chOff x="778" y="1021"/>
            <a:chExt cx="2651" cy="1972"/>
          </a:xfrm>
        </p:grpSpPr>
        <p:sp>
          <p:nvSpPr>
            <p:cNvPr id="18442" name="Line 8"/>
            <p:cNvSpPr>
              <a:spLocks noChangeShapeType="1"/>
            </p:cNvSpPr>
            <p:nvPr/>
          </p:nvSpPr>
          <p:spPr bwMode="auto">
            <a:xfrm>
              <a:off x="2733" y="1221"/>
              <a:ext cx="162" cy="19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3" name="AutoShape 9"/>
            <p:cNvSpPr>
              <a:spLocks noChangeArrowheads="1"/>
            </p:cNvSpPr>
            <p:nvPr/>
          </p:nvSpPr>
          <p:spPr bwMode="auto">
            <a:xfrm>
              <a:off x="1590" y="1421"/>
              <a:ext cx="71" cy="731"/>
            </a:xfrm>
            <a:prstGeom prst="can">
              <a:avLst>
                <a:gd name="adj" fmla="val 47904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AutoShape 10"/>
            <p:cNvSpPr>
              <a:spLocks noChangeArrowheads="1"/>
            </p:cNvSpPr>
            <p:nvPr/>
          </p:nvSpPr>
          <p:spPr bwMode="auto">
            <a:xfrm>
              <a:off x="1586" y="2262"/>
              <a:ext cx="71" cy="731"/>
            </a:xfrm>
            <a:prstGeom prst="can">
              <a:avLst>
                <a:gd name="adj" fmla="val 47904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Freeform 11"/>
            <p:cNvSpPr>
              <a:spLocks/>
            </p:cNvSpPr>
            <p:nvPr/>
          </p:nvSpPr>
          <p:spPr bwMode="auto">
            <a:xfrm>
              <a:off x="1246" y="2005"/>
              <a:ext cx="344" cy="122"/>
            </a:xfrm>
            <a:custGeom>
              <a:avLst/>
              <a:gdLst>
                <a:gd name="T0" fmla="*/ 344 w 338"/>
                <a:gd name="T1" fmla="*/ 122 h 122"/>
                <a:gd name="T2" fmla="*/ 195 w 338"/>
                <a:gd name="T3" fmla="*/ 7 h 122"/>
                <a:gd name="T4" fmla="*/ 0 w 338"/>
                <a:gd name="T5" fmla="*/ 79 h 122"/>
                <a:gd name="T6" fmla="*/ 0 60000 65536"/>
                <a:gd name="T7" fmla="*/ 0 60000 65536"/>
                <a:gd name="T8" fmla="*/ 0 60000 65536"/>
                <a:gd name="T9" fmla="*/ 0 w 338"/>
                <a:gd name="T10" fmla="*/ 0 h 122"/>
                <a:gd name="T11" fmla="*/ 338 w 338"/>
                <a:gd name="T12" fmla="*/ 122 h 1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8" h="122">
                  <a:moveTo>
                    <a:pt x="338" y="122"/>
                  </a:moveTo>
                  <a:cubicBezTo>
                    <a:pt x="292" y="63"/>
                    <a:pt x="248" y="14"/>
                    <a:pt x="192" y="7"/>
                  </a:cubicBezTo>
                  <a:cubicBezTo>
                    <a:pt x="136" y="0"/>
                    <a:pt x="40" y="64"/>
                    <a:pt x="0" y="79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6" name="Freeform 12"/>
            <p:cNvSpPr>
              <a:spLocks/>
            </p:cNvSpPr>
            <p:nvPr/>
          </p:nvSpPr>
          <p:spPr bwMode="auto">
            <a:xfrm>
              <a:off x="1248" y="2298"/>
              <a:ext cx="339" cy="119"/>
            </a:xfrm>
            <a:custGeom>
              <a:avLst/>
              <a:gdLst>
                <a:gd name="T0" fmla="*/ 339 w 339"/>
                <a:gd name="T1" fmla="*/ 0 h 119"/>
                <a:gd name="T2" fmla="*/ 193 w 339"/>
                <a:gd name="T3" fmla="*/ 115 h 119"/>
                <a:gd name="T4" fmla="*/ 0 w 339"/>
                <a:gd name="T5" fmla="*/ 26 h 119"/>
                <a:gd name="T6" fmla="*/ 0 60000 65536"/>
                <a:gd name="T7" fmla="*/ 0 60000 65536"/>
                <a:gd name="T8" fmla="*/ 0 60000 65536"/>
                <a:gd name="T9" fmla="*/ 0 w 339"/>
                <a:gd name="T10" fmla="*/ 0 h 119"/>
                <a:gd name="T11" fmla="*/ 339 w 339"/>
                <a:gd name="T12" fmla="*/ 119 h 1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9" h="119">
                  <a:moveTo>
                    <a:pt x="339" y="0"/>
                  </a:moveTo>
                  <a:cubicBezTo>
                    <a:pt x="293" y="59"/>
                    <a:pt x="249" y="111"/>
                    <a:pt x="193" y="115"/>
                  </a:cubicBezTo>
                  <a:cubicBezTo>
                    <a:pt x="137" y="119"/>
                    <a:pt x="40" y="45"/>
                    <a:pt x="0" y="26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7" name="Oval 13"/>
            <p:cNvSpPr>
              <a:spLocks noChangeArrowheads="1"/>
            </p:cNvSpPr>
            <p:nvPr/>
          </p:nvSpPr>
          <p:spPr bwMode="auto">
            <a:xfrm>
              <a:off x="1219" y="2085"/>
              <a:ext cx="38" cy="34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bg2"/>
                </a:solidFill>
              </a:endParaRPr>
            </a:p>
          </p:txBody>
        </p:sp>
        <p:sp>
          <p:nvSpPr>
            <p:cNvPr id="18448" name="Oval 14"/>
            <p:cNvSpPr>
              <a:spLocks noChangeArrowheads="1"/>
            </p:cNvSpPr>
            <p:nvPr/>
          </p:nvSpPr>
          <p:spPr bwMode="auto">
            <a:xfrm>
              <a:off x="1221" y="2288"/>
              <a:ext cx="38" cy="34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bg2"/>
                </a:solidFill>
              </a:endParaRPr>
            </a:p>
          </p:txBody>
        </p:sp>
        <p:sp>
          <p:nvSpPr>
            <p:cNvPr id="18449" name="Line 15"/>
            <p:cNvSpPr>
              <a:spLocks noChangeShapeType="1"/>
            </p:cNvSpPr>
            <p:nvPr/>
          </p:nvSpPr>
          <p:spPr bwMode="auto">
            <a:xfrm flipV="1">
              <a:off x="1238" y="2166"/>
              <a:ext cx="0" cy="6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0" name="Line 16"/>
            <p:cNvSpPr>
              <a:spLocks noChangeShapeType="1"/>
            </p:cNvSpPr>
            <p:nvPr/>
          </p:nvSpPr>
          <p:spPr bwMode="auto">
            <a:xfrm flipV="1">
              <a:off x="1628" y="1320"/>
              <a:ext cx="1160" cy="89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8435" name="Object 17"/>
            <p:cNvGraphicFramePr>
              <a:graphicFrameLocks noChangeAspect="1"/>
            </p:cNvGraphicFramePr>
            <p:nvPr/>
          </p:nvGraphicFramePr>
          <p:xfrm>
            <a:off x="2992" y="1021"/>
            <a:ext cx="437" cy="218"/>
          </p:xfrm>
          <a:graphic>
            <a:graphicData uri="http://schemas.openxmlformats.org/presentationml/2006/ole">
              <p:oleObj spid="_x0000_s18435" name="Equation" r:id="rId5" imgW="355320" imgH="177480" progId="Equation.DSMT4">
                <p:embed/>
              </p:oleObj>
            </a:graphicData>
          </a:graphic>
        </p:graphicFrame>
        <p:graphicFrame>
          <p:nvGraphicFramePr>
            <p:cNvPr id="18436" name="Object 18"/>
            <p:cNvGraphicFramePr>
              <a:graphicFrameLocks noChangeAspect="1"/>
            </p:cNvGraphicFramePr>
            <p:nvPr/>
          </p:nvGraphicFramePr>
          <p:xfrm>
            <a:off x="778" y="1961"/>
            <a:ext cx="342" cy="382"/>
          </p:xfrm>
          <a:graphic>
            <a:graphicData uri="http://schemas.openxmlformats.org/presentationml/2006/ole">
              <p:oleObj spid="_x0000_s18436" name="Equation" r:id="rId6" imgW="215640" imgH="241200" progId="Equation.DSMT4">
                <p:embed/>
              </p:oleObj>
            </a:graphicData>
          </a:graphic>
        </p:graphicFrame>
        <p:sp>
          <p:nvSpPr>
            <p:cNvPr id="18451" name="Text Box 19"/>
            <p:cNvSpPr txBox="1">
              <a:spLocks noChangeArrowheads="1"/>
            </p:cNvSpPr>
            <p:nvPr/>
          </p:nvSpPr>
          <p:spPr bwMode="auto">
            <a:xfrm>
              <a:off x="1285" y="2083"/>
              <a:ext cx="19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</a:rPr>
                <a:t>C</a:t>
              </a:r>
            </a:p>
          </p:txBody>
        </p:sp>
        <p:sp>
          <p:nvSpPr>
            <p:cNvPr id="18452" name="Freeform 20"/>
            <p:cNvSpPr>
              <a:spLocks/>
            </p:cNvSpPr>
            <p:nvPr/>
          </p:nvSpPr>
          <p:spPr bwMode="auto">
            <a:xfrm>
              <a:off x="1690" y="1974"/>
              <a:ext cx="99" cy="92"/>
            </a:xfrm>
            <a:custGeom>
              <a:avLst/>
              <a:gdLst>
                <a:gd name="T0" fmla="*/ 0 w 99"/>
                <a:gd name="T1" fmla="*/ 0 h 92"/>
                <a:gd name="T2" fmla="*/ 59 w 99"/>
                <a:gd name="T3" fmla="*/ 30 h 92"/>
                <a:gd name="T4" fmla="*/ 99 w 99"/>
                <a:gd name="T5" fmla="*/ 92 h 92"/>
                <a:gd name="T6" fmla="*/ 0 60000 65536"/>
                <a:gd name="T7" fmla="*/ 0 60000 65536"/>
                <a:gd name="T8" fmla="*/ 0 60000 65536"/>
                <a:gd name="T9" fmla="*/ 0 w 99"/>
                <a:gd name="T10" fmla="*/ 0 h 92"/>
                <a:gd name="T11" fmla="*/ 99 w 99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9" h="92">
                  <a:moveTo>
                    <a:pt x="0" y="0"/>
                  </a:moveTo>
                  <a:cubicBezTo>
                    <a:pt x="10" y="5"/>
                    <a:pt x="42" y="15"/>
                    <a:pt x="59" y="30"/>
                  </a:cubicBezTo>
                  <a:cubicBezTo>
                    <a:pt x="76" y="45"/>
                    <a:pt x="91" y="79"/>
                    <a:pt x="99" y="92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3" name="Text Box 21"/>
            <p:cNvSpPr txBox="1">
              <a:spLocks noChangeArrowheads="1"/>
            </p:cNvSpPr>
            <p:nvPr/>
          </p:nvSpPr>
          <p:spPr bwMode="auto">
            <a:xfrm>
              <a:off x="1697" y="1763"/>
              <a:ext cx="20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</a:t>
              </a:r>
              <a:endParaRPr lang="en-US" i="1">
                <a:solidFill>
                  <a:schemeClr val="bg2"/>
                </a:solidFill>
                <a:latin typeface="Symbol" pitchFamily="18" charset="2"/>
              </a:endParaRPr>
            </a:p>
          </p:txBody>
        </p:sp>
        <p:sp>
          <p:nvSpPr>
            <p:cNvPr id="18454" name="Oval 22"/>
            <p:cNvSpPr>
              <a:spLocks noChangeArrowheads="1"/>
            </p:cNvSpPr>
            <p:nvPr/>
          </p:nvSpPr>
          <p:spPr bwMode="auto">
            <a:xfrm>
              <a:off x="2764" y="1262"/>
              <a:ext cx="73" cy="84"/>
            </a:xfrm>
            <a:prstGeom prst="ellipse">
              <a:avLst/>
            </a:prstGeom>
            <a:solidFill>
              <a:schemeClr val="bg2"/>
            </a:soli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Line 24"/>
            <p:cNvSpPr>
              <a:spLocks noChangeShapeType="1"/>
            </p:cNvSpPr>
            <p:nvPr/>
          </p:nvSpPr>
          <p:spPr bwMode="auto">
            <a:xfrm>
              <a:off x="1236" y="2120"/>
              <a:ext cx="0" cy="169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8441" name="Text Box 25"/>
          <p:cNvSpPr txBox="1">
            <a:spLocks noChangeArrowheads="1"/>
          </p:cNvSpPr>
          <p:nvPr/>
        </p:nvSpPr>
        <p:spPr bwMode="auto">
          <a:xfrm>
            <a:off x="3717925" y="4033838"/>
            <a:ext cx="4845050" cy="7143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charset="0"/>
              </a:rPr>
              <a:t>We apply reciprocity between these two sources, keeping the </a:t>
            </a:r>
            <a:r>
              <a:rPr lang="en-US" u="sng" dirty="0">
                <a:solidFill>
                  <a:schemeClr val="bg1"/>
                </a:solidFill>
                <a:latin typeface="Arial" charset="0"/>
              </a:rPr>
              <a:t>antenna present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.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18437" name="Object 2"/>
          <p:cNvGraphicFramePr>
            <a:graphicFrameLocks noChangeAspect="1"/>
          </p:cNvGraphicFramePr>
          <p:nvPr/>
        </p:nvGraphicFramePr>
        <p:xfrm>
          <a:off x="443738" y="4876963"/>
          <a:ext cx="2370714" cy="493281"/>
        </p:xfrm>
        <a:graphic>
          <a:graphicData uri="http://schemas.openxmlformats.org/presentationml/2006/ole">
            <p:oleObj spid="_x0000_s18437" name="Equation" r:id="rId7" imgW="1282680" imgH="266400" progId="Equation.DSMT4">
              <p:embed/>
            </p:oleObj>
          </a:graphicData>
        </a:graphic>
      </p:graphicFrame>
      <p:graphicFrame>
        <p:nvGraphicFramePr>
          <p:cNvPr id="27" name="Object 19"/>
          <p:cNvGraphicFramePr>
            <a:graphicFrameLocks noChangeAspect="1"/>
          </p:cNvGraphicFramePr>
          <p:nvPr/>
        </p:nvGraphicFramePr>
        <p:xfrm>
          <a:off x="5495925" y="3101975"/>
          <a:ext cx="1323975" cy="514350"/>
        </p:xfrm>
        <a:graphic>
          <a:graphicData uri="http://schemas.openxmlformats.org/presentationml/2006/ole">
            <p:oleObj spid="_x0000_s18438" name="Equation" r:id="rId8" imgW="68580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36"/>
          <p:cNvGraphicFramePr>
            <a:graphicFrameLocks noChangeAspect="1"/>
          </p:cNvGraphicFramePr>
          <p:nvPr/>
        </p:nvGraphicFramePr>
        <p:xfrm>
          <a:off x="4344988" y="3109913"/>
          <a:ext cx="4279900" cy="2400300"/>
        </p:xfrm>
        <a:graphic>
          <a:graphicData uri="http://schemas.openxmlformats.org/presentationml/2006/ole">
            <p:oleObj spid="_x0000_s19458" name="Equation" r:id="rId4" imgW="1879560" imgH="1054080" progId="Equation.DSMT4">
              <p:embed/>
            </p:oleObj>
          </a:graphicData>
        </a:graphic>
      </p:graphicFrame>
      <p:sp>
        <p:nvSpPr>
          <p:cNvPr id="817189" name="Text Box 37"/>
          <p:cNvSpPr txBox="1">
            <a:spLocks noChangeArrowheads="1"/>
          </p:cNvSpPr>
          <p:nvPr/>
        </p:nvSpPr>
        <p:spPr bwMode="auto">
          <a:xfrm>
            <a:off x="1749425" y="0"/>
            <a:ext cx="51323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sp>
        <p:nvSpPr>
          <p:cNvPr id="19463" name="Text Box 35"/>
          <p:cNvSpPr txBox="1">
            <a:spLocks noChangeArrowheads="1"/>
          </p:cNvSpPr>
          <p:nvPr/>
        </p:nvSpPr>
        <p:spPr bwMode="auto">
          <a:xfrm>
            <a:off x="404585" y="4861378"/>
            <a:ext cx="32527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The antenna is the “body.”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81700" y="1168400"/>
            <a:ext cx="2705100" cy="13239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+mj-lt"/>
              </a:rPr>
              <a:t>The field </a:t>
            </a:r>
            <a:r>
              <a:rPr lang="en-US" i="1" u="sng" dirty="0">
                <a:solidFill>
                  <a:schemeClr val="bg1"/>
                </a:solidFill>
                <a:latin typeface="+mn-lt"/>
              </a:rPr>
              <a:t>E</a:t>
            </a:r>
            <a:r>
              <a:rPr lang="en-US" i="1" baseline="30000" dirty="0">
                <a:solidFill>
                  <a:schemeClr val="bg1"/>
                </a:solidFill>
                <a:latin typeface="+mn-lt"/>
              </a:rPr>
              <a:t>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is the field produced by the 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[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] feed current exciting the antenna.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91069" y="5878285"/>
            <a:ext cx="87243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/>
            <a:r>
              <a:rPr lang="en-US" sz="1600" b="1" dirty="0" smtClean="0">
                <a:solidFill>
                  <a:schemeClr val="bg2"/>
                </a:solidFill>
                <a:latin typeface="+mj-lt"/>
              </a:rPr>
              <a:t>Note:</a:t>
            </a:r>
            <a:r>
              <a:rPr lang="en-US" sz="1600" dirty="0" smtClean="0">
                <a:solidFill>
                  <a:schemeClr val="bg2"/>
                </a:solidFill>
                <a:latin typeface="+mj-lt"/>
              </a:rPr>
              <a:t> The black color is used to show where dipole “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b</a:t>
            </a:r>
            <a:r>
              <a:rPr lang="en-US" sz="1600" dirty="0" smtClean="0">
                <a:solidFill>
                  <a:schemeClr val="bg2"/>
                </a:solidFill>
                <a:latin typeface="+mj-lt"/>
              </a:rPr>
              <a:t>” is, even though it is not radiating here.</a:t>
            </a:r>
            <a:endParaRPr lang="en-US" sz="1600" dirty="0">
              <a:solidFill>
                <a:schemeClr val="bg2"/>
              </a:solidFill>
              <a:latin typeface="+mj-lt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58117" y="1156145"/>
            <a:ext cx="4208463" cy="3268663"/>
            <a:chOff x="658117" y="1156145"/>
            <a:chExt cx="4208463" cy="3268663"/>
          </a:xfrm>
        </p:grpSpPr>
        <p:sp>
          <p:nvSpPr>
            <p:cNvPr id="19466" name="Line 28"/>
            <p:cNvSpPr>
              <a:spLocks noChangeShapeType="1"/>
            </p:cNvSpPr>
            <p:nvPr/>
          </p:nvSpPr>
          <p:spPr bwMode="auto">
            <a:xfrm>
              <a:off x="3761680" y="1611758"/>
              <a:ext cx="257175" cy="31432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67" name="AutoShape 5"/>
            <p:cNvSpPr>
              <a:spLocks noChangeArrowheads="1"/>
            </p:cNvSpPr>
            <p:nvPr/>
          </p:nvSpPr>
          <p:spPr bwMode="auto">
            <a:xfrm>
              <a:off x="1947167" y="1929258"/>
              <a:ext cx="112713" cy="1160463"/>
            </a:xfrm>
            <a:prstGeom prst="can">
              <a:avLst>
                <a:gd name="adj" fmla="val 47904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AutoShape 6"/>
            <p:cNvSpPr>
              <a:spLocks noChangeArrowheads="1"/>
            </p:cNvSpPr>
            <p:nvPr/>
          </p:nvSpPr>
          <p:spPr bwMode="auto">
            <a:xfrm>
              <a:off x="1940817" y="3264345"/>
              <a:ext cx="112713" cy="1160463"/>
            </a:xfrm>
            <a:prstGeom prst="can">
              <a:avLst>
                <a:gd name="adj" fmla="val 47904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Freeform 7"/>
            <p:cNvSpPr>
              <a:spLocks/>
            </p:cNvSpPr>
            <p:nvPr/>
          </p:nvSpPr>
          <p:spPr bwMode="auto">
            <a:xfrm>
              <a:off x="1401067" y="2856358"/>
              <a:ext cx="546100" cy="193675"/>
            </a:xfrm>
            <a:custGeom>
              <a:avLst/>
              <a:gdLst>
                <a:gd name="T0" fmla="*/ 344 w 338"/>
                <a:gd name="T1" fmla="*/ 122 h 122"/>
                <a:gd name="T2" fmla="*/ 195 w 338"/>
                <a:gd name="T3" fmla="*/ 7 h 122"/>
                <a:gd name="T4" fmla="*/ 0 w 338"/>
                <a:gd name="T5" fmla="*/ 79 h 122"/>
                <a:gd name="T6" fmla="*/ 0 60000 65536"/>
                <a:gd name="T7" fmla="*/ 0 60000 65536"/>
                <a:gd name="T8" fmla="*/ 0 60000 65536"/>
                <a:gd name="T9" fmla="*/ 0 w 338"/>
                <a:gd name="T10" fmla="*/ 0 h 122"/>
                <a:gd name="T11" fmla="*/ 338 w 338"/>
                <a:gd name="T12" fmla="*/ 122 h 1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8" h="122">
                  <a:moveTo>
                    <a:pt x="338" y="122"/>
                  </a:moveTo>
                  <a:cubicBezTo>
                    <a:pt x="292" y="63"/>
                    <a:pt x="248" y="14"/>
                    <a:pt x="192" y="7"/>
                  </a:cubicBezTo>
                  <a:cubicBezTo>
                    <a:pt x="136" y="0"/>
                    <a:pt x="40" y="64"/>
                    <a:pt x="0" y="79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0" name="Freeform 8"/>
            <p:cNvSpPr>
              <a:spLocks/>
            </p:cNvSpPr>
            <p:nvPr/>
          </p:nvSpPr>
          <p:spPr bwMode="auto">
            <a:xfrm>
              <a:off x="1404242" y="3321495"/>
              <a:ext cx="538163" cy="188913"/>
            </a:xfrm>
            <a:custGeom>
              <a:avLst/>
              <a:gdLst>
                <a:gd name="T0" fmla="*/ 339 w 339"/>
                <a:gd name="T1" fmla="*/ 0 h 119"/>
                <a:gd name="T2" fmla="*/ 193 w 339"/>
                <a:gd name="T3" fmla="*/ 115 h 119"/>
                <a:gd name="T4" fmla="*/ 0 w 339"/>
                <a:gd name="T5" fmla="*/ 26 h 119"/>
                <a:gd name="T6" fmla="*/ 0 60000 65536"/>
                <a:gd name="T7" fmla="*/ 0 60000 65536"/>
                <a:gd name="T8" fmla="*/ 0 60000 65536"/>
                <a:gd name="T9" fmla="*/ 0 w 339"/>
                <a:gd name="T10" fmla="*/ 0 h 119"/>
                <a:gd name="T11" fmla="*/ 339 w 339"/>
                <a:gd name="T12" fmla="*/ 119 h 1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9" h="119">
                  <a:moveTo>
                    <a:pt x="339" y="0"/>
                  </a:moveTo>
                  <a:cubicBezTo>
                    <a:pt x="293" y="59"/>
                    <a:pt x="249" y="111"/>
                    <a:pt x="193" y="115"/>
                  </a:cubicBezTo>
                  <a:cubicBezTo>
                    <a:pt x="137" y="119"/>
                    <a:pt x="40" y="45"/>
                    <a:pt x="0" y="26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1" name="Oval 9"/>
            <p:cNvSpPr>
              <a:spLocks noChangeArrowheads="1"/>
            </p:cNvSpPr>
            <p:nvPr/>
          </p:nvSpPr>
          <p:spPr bwMode="auto">
            <a:xfrm>
              <a:off x="1358205" y="2983358"/>
              <a:ext cx="60325" cy="53975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bg2"/>
                </a:solidFill>
              </a:endParaRPr>
            </a:p>
          </p:txBody>
        </p:sp>
        <p:sp>
          <p:nvSpPr>
            <p:cNvPr id="19473" name="Line 12"/>
            <p:cNvSpPr>
              <a:spLocks noChangeShapeType="1"/>
            </p:cNvSpPr>
            <p:nvPr/>
          </p:nvSpPr>
          <p:spPr bwMode="auto">
            <a:xfrm flipV="1">
              <a:off x="1383091" y="3111945"/>
              <a:ext cx="0" cy="104775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4" name="Line 13"/>
            <p:cNvSpPr>
              <a:spLocks noChangeShapeType="1"/>
            </p:cNvSpPr>
            <p:nvPr/>
          </p:nvSpPr>
          <p:spPr bwMode="auto">
            <a:xfrm flipV="1">
              <a:off x="2007492" y="1768920"/>
              <a:ext cx="1841500" cy="14160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9459" name="Object 16"/>
            <p:cNvGraphicFramePr>
              <a:graphicFrameLocks noChangeAspect="1"/>
            </p:cNvGraphicFramePr>
            <p:nvPr/>
          </p:nvGraphicFramePr>
          <p:xfrm>
            <a:off x="4172842" y="1294258"/>
            <a:ext cx="693738" cy="346075"/>
          </p:xfrm>
          <a:graphic>
            <a:graphicData uri="http://schemas.openxmlformats.org/presentationml/2006/ole">
              <p:oleObj spid="_x0000_s19459" name="Equation" r:id="rId5" imgW="355320" imgH="177480" progId="Equation.DSMT4">
                <p:embed/>
              </p:oleObj>
            </a:graphicData>
          </a:graphic>
        </p:graphicFrame>
        <p:graphicFrame>
          <p:nvGraphicFramePr>
            <p:cNvPr id="19460" name="Object 23"/>
            <p:cNvGraphicFramePr>
              <a:graphicFrameLocks noChangeAspect="1"/>
            </p:cNvGraphicFramePr>
            <p:nvPr/>
          </p:nvGraphicFramePr>
          <p:xfrm>
            <a:off x="658117" y="2786508"/>
            <a:ext cx="542925" cy="606425"/>
          </p:xfrm>
          <a:graphic>
            <a:graphicData uri="http://schemas.openxmlformats.org/presentationml/2006/ole">
              <p:oleObj spid="_x0000_s19460" name="Equation" r:id="rId6" imgW="215640" imgH="241200" progId="Equation.DSMT4">
                <p:embed/>
              </p:oleObj>
            </a:graphicData>
          </a:graphic>
        </p:graphicFrame>
        <p:sp>
          <p:nvSpPr>
            <p:cNvPr id="19475" name="Text Box 24"/>
            <p:cNvSpPr txBox="1">
              <a:spLocks noChangeArrowheads="1"/>
            </p:cNvSpPr>
            <p:nvPr/>
          </p:nvSpPr>
          <p:spPr bwMode="auto">
            <a:xfrm>
              <a:off x="1462980" y="2980183"/>
              <a:ext cx="3143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</a:rPr>
                <a:t>C</a:t>
              </a:r>
            </a:p>
          </p:txBody>
        </p:sp>
        <p:sp>
          <p:nvSpPr>
            <p:cNvPr id="19476" name="Freeform 25"/>
            <p:cNvSpPr>
              <a:spLocks/>
            </p:cNvSpPr>
            <p:nvPr/>
          </p:nvSpPr>
          <p:spPr bwMode="auto">
            <a:xfrm>
              <a:off x="2105917" y="2807145"/>
              <a:ext cx="157163" cy="146050"/>
            </a:xfrm>
            <a:custGeom>
              <a:avLst/>
              <a:gdLst>
                <a:gd name="T0" fmla="*/ 0 w 99"/>
                <a:gd name="T1" fmla="*/ 0 h 92"/>
                <a:gd name="T2" fmla="*/ 59 w 99"/>
                <a:gd name="T3" fmla="*/ 30 h 92"/>
                <a:gd name="T4" fmla="*/ 99 w 99"/>
                <a:gd name="T5" fmla="*/ 92 h 92"/>
                <a:gd name="T6" fmla="*/ 0 60000 65536"/>
                <a:gd name="T7" fmla="*/ 0 60000 65536"/>
                <a:gd name="T8" fmla="*/ 0 60000 65536"/>
                <a:gd name="T9" fmla="*/ 0 w 99"/>
                <a:gd name="T10" fmla="*/ 0 h 92"/>
                <a:gd name="T11" fmla="*/ 99 w 99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9" h="92">
                  <a:moveTo>
                    <a:pt x="0" y="0"/>
                  </a:moveTo>
                  <a:cubicBezTo>
                    <a:pt x="10" y="5"/>
                    <a:pt x="42" y="15"/>
                    <a:pt x="59" y="30"/>
                  </a:cubicBezTo>
                  <a:cubicBezTo>
                    <a:pt x="76" y="45"/>
                    <a:pt x="91" y="79"/>
                    <a:pt x="99" y="92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7" name="Text Box 26"/>
            <p:cNvSpPr txBox="1">
              <a:spLocks noChangeArrowheads="1"/>
            </p:cNvSpPr>
            <p:nvPr/>
          </p:nvSpPr>
          <p:spPr bwMode="auto">
            <a:xfrm>
              <a:off x="2117030" y="2472183"/>
              <a:ext cx="3317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</a:t>
              </a:r>
              <a:endParaRPr lang="en-US" i="1">
                <a:solidFill>
                  <a:schemeClr val="bg2"/>
                </a:solidFill>
                <a:latin typeface="Symbol" pitchFamily="18" charset="2"/>
              </a:endParaRPr>
            </a:p>
          </p:txBody>
        </p:sp>
        <p:sp>
          <p:nvSpPr>
            <p:cNvPr id="19478" name="Oval 14"/>
            <p:cNvSpPr>
              <a:spLocks noChangeArrowheads="1"/>
            </p:cNvSpPr>
            <p:nvPr/>
          </p:nvSpPr>
          <p:spPr bwMode="auto">
            <a:xfrm>
              <a:off x="3810892" y="1676845"/>
              <a:ext cx="115888" cy="133350"/>
            </a:xfrm>
            <a:prstGeom prst="ellipse">
              <a:avLst/>
            </a:prstGeom>
            <a:solidFill>
              <a:schemeClr val="bg2"/>
            </a:soli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Text Box 34"/>
            <p:cNvSpPr txBox="1">
              <a:spLocks noChangeArrowheads="1"/>
            </p:cNvSpPr>
            <p:nvPr/>
          </p:nvSpPr>
          <p:spPr bwMode="auto">
            <a:xfrm>
              <a:off x="713680" y="3411983"/>
              <a:ext cx="8985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1 [A]</a:t>
              </a:r>
            </a:p>
          </p:txBody>
        </p:sp>
        <p:sp>
          <p:nvSpPr>
            <p:cNvPr id="19480" name="Line 38"/>
            <p:cNvSpPr>
              <a:spLocks noChangeShapeType="1"/>
            </p:cNvSpPr>
            <p:nvPr/>
          </p:nvSpPr>
          <p:spPr bwMode="auto">
            <a:xfrm>
              <a:off x="1373316" y="3033310"/>
              <a:ext cx="434" cy="293311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9461" name="Object 44"/>
            <p:cNvGraphicFramePr>
              <a:graphicFrameLocks noChangeAspect="1"/>
            </p:cNvGraphicFramePr>
            <p:nvPr/>
          </p:nvGraphicFramePr>
          <p:xfrm>
            <a:off x="2463105" y="1156145"/>
            <a:ext cx="446088" cy="531813"/>
          </p:xfrm>
          <a:graphic>
            <a:graphicData uri="http://schemas.openxmlformats.org/presentationml/2006/ole">
              <p:oleObj spid="_x0000_s19461" name="Equation" r:id="rId7" imgW="203040" imgH="241200" progId="Equation.DSMT4">
                <p:embed/>
              </p:oleObj>
            </a:graphicData>
          </a:graphic>
        </p:graphicFrame>
        <p:sp>
          <p:nvSpPr>
            <p:cNvPr id="19472" name="Oval 10"/>
            <p:cNvSpPr>
              <a:spLocks noChangeArrowheads="1"/>
            </p:cNvSpPr>
            <p:nvPr/>
          </p:nvSpPr>
          <p:spPr bwMode="auto">
            <a:xfrm>
              <a:off x="1361380" y="3305620"/>
              <a:ext cx="60325" cy="53975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8"/>
          <p:cNvSpPr>
            <a:spLocks noChangeArrowheads="1"/>
          </p:cNvSpPr>
          <p:nvPr/>
        </p:nvSpPr>
        <p:spPr bwMode="auto">
          <a:xfrm>
            <a:off x="2514600" y="2717800"/>
            <a:ext cx="3505200" cy="876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288596" y="1811338"/>
            <a:ext cx="25146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Hence, we have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20482" name="Object 26"/>
          <p:cNvGraphicFramePr>
            <a:graphicFrameLocks noChangeAspect="1"/>
          </p:cNvGraphicFramePr>
          <p:nvPr/>
        </p:nvGraphicFramePr>
        <p:xfrm>
          <a:off x="2778125" y="2860675"/>
          <a:ext cx="2865438" cy="644525"/>
        </p:xfrm>
        <a:graphic>
          <a:graphicData uri="http://schemas.openxmlformats.org/presentationml/2006/ole">
            <p:oleObj spid="_x0000_s20482" name="Equation" r:id="rId4" imgW="1130040" imgH="253800" progId="Equation.DSMT4">
              <p:embed/>
            </p:oleObj>
          </a:graphicData>
        </a:graphic>
      </p:graphicFrame>
      <p:sp>
        <p:nvSpPr>
          <p:cNvPr id="819230" name="Text Box 30"/>
          <p:cNvSpPr txBox="1">
            <a:spLocks noChangeArrowheads="1"/>
          </p:cNvSpPr>
          <p:nvPr/>
        </p:nvSpPr>
        <p:spPr bwMode="auto">
          <a:xfrm>
            <a:off x="1692275" y="0"/>
            <a:ext cx="51323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6"/>
          <p:cNvGraphicFramePr>
            <a:graphicFrameLocks noChangeAspect="1"/>
          </p:cNvGraphicFramePr>
          <p:nvPr/>
        </p:nvGraphicFramePr>
        <p:xfrm>
          <a:off x="387495" y="2142095"/>
          <a:ext cx="3914775" cy="2265363"/>
        </p:xfrm>
        <a:graphic>
          <a:graphicData uri="http://schemas.openxmlformats.org/presentationml/2006/ole">
            <p:oleObj spid="_x0000_s21506" name="Equation" r:id="rId4" imgW="1777680" imgH="1028520" progId="Equation.DSMT4">
              <p:embed/>
            </p:oleObj>
          </a:graphicData>
        </a:graphic>
      </p:graphicFrame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49024" y="4893355"/>
            <a:ext cx="8320087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  <a:latin typeface="Arial" charset="0"/>
              </a:rPr>
              <a:t>The voltage </a:t>
            </a:r>
            <a:r>
              <a:rPr lang="en-US" sz="2400" i="1" dirty="0" err="1">
                <a:solidFill>
                  <a:schemeClr val="bg2"/>
                </a:solidFill>
              </a:rPr>
              <a:t>V</a:t>
            </a:r>
            <a:r>
              <a:rPr lang="en-US" sz="2400" i="1" baseline="30000" dirty="0" err="1">
                <a:solidFill>
                  <a:schemeClr val="bg2"/>
                </a:solidFill>
              </a:rPr>
              <a:t>b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is the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open-circuit voltage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due to a </a:t>
            </a:r>
            <a:r>
              <a:rPr lang="en-US" u="sng" dirty="0">
                <a:solidFill>
                  <a:schemeClr val="bg2"/>
                </a:solidFill>
                <a:latin typeface="Arial" charset="0"/>
              </a:rPr>
              <a:t>unit-amplitude dipole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in the far field. </a:t>
            </a:r>
          </a:p>
        </p:txBody>
      </p:sp>
      <p:sp>
        <p:nvSpPr>
          <p:cNvPr id="828424" name="Text Box 8"/>
          <p:cNvSpPr txBox="1">
            <a:spLocks noChangeArrowheads="1"/>
          </p:cNvSpPr>
          <p:nvPr/>
        </p:nvSpPr>
        <p:spPr bwMode="auto">
          <a:xfrm>
            <a:off x="1757589" y="0"/>
            <a:ext cx="51323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7657" y="1003301"/>
            <a:ext cx="3848100" cy="70802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+mj-lt"/>
              </a:rPr>
              <a:t>The field </a:t>
            </a:r>
            <a:r>
              <a:rPr lang="en-US" i="1" u="sng" dirty="0" err="1">
                <a:solidFill>
                  <a:schemeClr val="bg1"/>
                </a:solidFill>
                <a:latin typeface="+mn-lt"/>
              </a:rPr>
              <a:t>E</a:t>
            </a:r>
            <a:r>
              <a:rPr lang="en-US" i="1" baseline="30000" dirty="0" err="1">
                <a:solidFill>
                  <a:schemeClr val="bg1"/>
                </a:solidFill>
                <a:latin typeface="+mn-lt"/>
              </a:rPr>
              <a:t>b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is the field produced by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dipole “b” in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the far field.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95536" y="6008588"/>
            <a:ext cx="8871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/>
            <a:r>
              <a:rPr lang="en-US" sz="1600" b="1" dirty="0" smtClean="0">
                <a:solidFill>
                  <a:schemeClr val="bg2"/>
                </a:solidFill>
                <a:latin typeface="+mj-lt"/>
              </a:rPr>
              <a:t>Note</a:t>
            </a:r>
            <a:r>
              <a:rPr lang="en-US" sz="1600" dirty="0" smtClean="0">
                <a:solidFill>
                  <a:schemeClr val="bg2"/>
                </a:solidFill>
                <a:latin typeface="+mj-lt"/>
              </a:rPr>
              <a:t>: The black color is used to show where filament “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a</a:t>
            </a:r>
            <a:r>
              <a:rPr lang="en-US" sz="1600" dirty="0" smtClean="0">
                <a:solidFill>
                  <a:schemeClr val="bg2"/>
                </a:solidFill>
                <a:latin typeface="+mj-lt"/>
              </a:rPr>
              <a:t>” is, even though it is not radiating here.</a:t>
            </a:r>
            <a:endParaRPr lang="en-US" sz="1600" dirty="0">
              <a:solidFill>
                <a:schemeClr val="bg2"/>
              </a:solidFill>
              <a:latin typeface="+mj-lt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956406" y="1401310"/>
            <a:ext cx="3671009" cy="2813051"/>
            <a:chOff x="4956406" y="1401310"/>
            <a:chExt cx="3671009" cy="2813051"/>
          </a:xfrm>
        </p:grpSpPr>
        <p:sp>
          <p:nvSpPr>
            <p:cNvPr id="21515" name="Line 10"/>
            <p:cNvSpPr>
              <a:spLocks noChangeShapeType="1"/>
            </p:cNvSpPr>
            <p:nvPr/>
          </p:nvSpPr>
          <p:spPr bwMode="auto">
            <a:xfrm>
              <a:off x="7532919" y="1718810"/>
              <a:ext cx="257175" cy="31432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16" name="AutoShape 12"/>
            <p:cNvSpPr>
              <a:spLocks noChangeArrowheads="1"/>
            </p:cNvSpPr>
            <p:nvPr/>
          </p:nvSpPr>
          <p:spPr bwMode="auto">
            <a:xfrm>
              <a:off x="6137506" y="1718810"/>
              <a:ext cx="112713" cy="1160463"/>
            </a:xfrm>
            <a:prstGeom prst="can">
              <a:avLst>
                <a:gd name="adj" fmla="val 47904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AutoShape 13"/>
            <p:cNvSpPr>
              <a:spLocks noChangeArrowheads="1"/>
            </p:cNvSpPr>
            <p:nvPr/>
          </p:nvSpPr>
          <p:spPr bwMode="auto">
            <a:xfrm>
              <a:off x="6131156" y="3053898"/>
              <a:ext cx="112713" cy="1160463"/>
            </a:xfrm>
            <a:prstGeom prst="can">
              <a:avLst>
                <a:gd name="adj" fmla="val 47904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Freeform 14"/>
            <p:cNvSpPr>
              <a:spLocks/>
            </p:cNvSpPr>
            <p:nvPr/>
          </p:nvSpPr>
          <p:spPr bwMode="auto">
            <a:xfrm>
              <a:off x="5592994" y="2645910"/>
              <a:ext cx="536575" cy="193675"/>
            </a:xfrm>
            <a:custGeom>
              <a:avLst/>
              <a:gdLst>
                <a:gd name="T0" fmla="*/ 338 w 338"/>
                <a:gd name="T1" fmla="*/ 122 h 122"/>
                <a:gd name="T2" fmla="*/ 192 w 338"/>
                <a:gd name="T3" fmla="*/ 7 h 122"/>
                <a:gd name="T4" fmla="*/ 0 w 338"/>
                <a:gd name="T5" fmla="*/ 79 h 122"/>
                <a:gd name="T6" fmla="*/ 0 60000 65536"/>
                <a:gd name="T7" fmla="*/ 0 60000 65536"/>
                <a:gd name="T8" fmla="*/ 0 60000 65536"/>
                <a:gd name="T9" fmla="*/ 0 w 338"/>
                <a:gd name="T10" fmla="*/ 0 h 122"/>
                <a:gd name="T11" fmla="*/ 338 w 338"/>
                <a:gd name="T12" fmla="*/ 122 h 1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8" h="122">
                  <a:moveTo>
                    <a:pt x="338" y="122"/>
                  </a:moveTo>
                  <a:cubicBezTo>
                    <a:pt x="292" y="63"/>
                    <a:pt x="248" y="14"/>
                    <a:pt x="192" y="7"/>
                  </a:cubicBezTo>
                  <a:cubicBezTo>
                    <a:pt x="136" y="0"/>
                    <a:pt x="40" y="64"/>
                    <a:pt x="0" y="79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19" name="Freeform 15"/>
            <p:cNvSpPr>
              <a:spLocks/>
            </p:cNvSpPr>
            <p:nvPr/>
          </p:nvSpPr>
          <p:spPr bwMode="auto">
            <a:xfrm>
              <a:off x="5594581" y="3111048"/>
              <a:ext cx="538163" cy="188913"/>
            </a:xfrm>
            <a:custGeom>
              <a:avLst/>
              <a:gdLst>
                <a:gd name="T0" fmla="*/ 339 w 339"/>
                <a:gd name="T1" fmla="*/ 0 h 119"/>
                <a:gd name="T2" fmla="*/ 193 w 339"/>
                <a:gd name="T3" fmla="*/ 115 h 119"/>
                <a:gd name="T4" fmla="*/ 0 w 339"/>
                <a:gd name="T5" fmla="*/ 26 h 119"/>
                <a:gd name="T6" fmla="*/ 0 60000 65536"/>
                <a:gd name="T7" fmla="*/ 0 60000 65536"/>
                <a:gd name="T8" fmla="*/ 0 60000 65536"/>
                <a:gd name="T9" fmla="*/ 0 w 339"/>
                <a:gd name="T10" fmla="*/ 0 h 119"/>
                <a:gd name="T11" fmla="*/ 339 w 339"/>
                <a:gd name="T12" fmla="*/ 119 h 1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9" h="119">
                  <a:moveTo>
                    <a:pt x="339" y="0"/>
                  </a:moveTo>
                  <a:cubicBezTo>
                    <a:pt x="293" y="59"/>
                    <a:pt x="249" y="111"/>
                    <a:pt x="193" y="115"/>
                  </a:cubicBezTo>
                  <a:cubicBezTo>
                    <a:pt x="137" y="119"/>
                    <a:pt x="40" y="45"/>
                    <a:pt x="0" y="26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20" name="Oval 16"/>
            <p:cNvSpPr>
              <a:spLocks noChangeArrowheads="1"/>
            </p:cNvSpPr>
            <p:nvPr/>
          </p:nvSpPr>
          <p:spPr bwMode="auto">
            <a:xfrm>
              <a:off x="5550131" y="2772910"/>
              <a:ext cx="60325" cy="53975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bg2"/>
                </a:solidFill>
              </a:endParaRPr>
            </a:p>
          </p:txBody>
        </p:sp>
        <p:sp>
          <p:nvSpPr>
            <p:cNvPr id="21521" name="Oval 17"/>
            <p:cNvSpPr>
              <a:spLocks noChangeArrowheads="1"/>
            </p:cNvSpPr>
            <p:nvPr/>
          </p:nvSpPr>
          <p:spPr bwMode="auto">
            <a:xfrm>
              <a:off x="5551719" y="3095173"/>
              <a:ext cx="60325" cy="53975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800">
                <a:solidFill>
                  <a:schemeClr val="bg2"/>
                </a:solidFill>
              </a:endParaRPr>
            </a:p>
          </p:txBody>
        </p:sp>
        <p:sp>
          <p:nvSpPr>
            <p:cNvPr id="21522" name="Line 19"/>
            <p:cNvSpPr>
              <a:spLocks noChangeShapeType="1"/>
            </p:cNvSpPr>
            <p:nvPr/>
          </p:nvSpPr>
          <p:spPr bwMode="auto">
            <a:xfrm flipV="1">
              <a:off x="6197831" y="1863273"/>
              <a:ext cx="1435100" cy="11112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1507" name="Object 20"/>
            <p:cNvGraphicFramePr>
              <a:graphicFrameLocks noChangeAspect="1"/>
            </p:cNvGraphicFramePr>
            <p:nvPr/>
          </p:nvGraphicFramePr>
          <p:xfrm>
            <a:off x="7880581" y="1401310"/>
            <a:ext cx="693738" cy="346075"/>
          </p:xfrm>
          <a:graphic>
            <a:graphicData uri="http://schemas.openxmlformats.org/presentationml/2006/ole">
              <p:oleObj spid="_x0000_s21507" name="Equation" r:id="rId5" imgW="355320" imgH="177480" progId="Equation.DSMT4">
                <p:embed/>
              </p:oleObj>
            </a:graphicData>
          </a:graphic>
        </p:graphicFrame>
        <p:sp>
          <p:nvSpPr>
            <p:cNvPr id="21523" name="Freeform 23"/>
            <p:cNvSpPr>
              <a:spLocks/>
            </p:cNvSpPr>
            <p:nvPr/>
          </p:nvSpPr>
          <p:spPr bwMode="auto">
            <a:xfrm>
              <a:off x="6296256" y="2596698"/>
              <a:ext cx="157163" cy="146050"/>
            </a:xfrm>
            <a:custGeom>
              <a:avLst/>
              <a:gdLst>
                <a:gd name="T0" fmla="*/ 0 w 99"/>
                <a:gd name="T1" fmla="*/ 0 h 92"/>
                <a:gd name="T2" fmla="*/ 59 w 99"/>
                <a:gd name="T3" fmla="*/ 30 h 92"/>
                <a:gd name="T4" fmla="*/ 99 w 99"/>
                <a:gd name="T5" fmla="*/ 92 h 92"/>
                <a:gd name="T6" fmla="*/ 0 60000 65536"/>
                <a:gd name="T7" fmla="*/ 0 60000 65536"/>
                <a:gd name="T8" fmla="*/ 0 60000 65536"/>
                <a:gd name="T9" fmla="*/ 0 w 99"/>
                <a:gd name="T10" fmla="*/ 0 h 92"/>
                <a:gd name="T11" fmla="*/ 99 w 99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9" h="92">
                  <a:moveTo>
                    <a:pt x="0" y="0"/>
                  </a:moveTo>
                  <a:cubicBezTo>
                    <a:pt x="10" y="5"/>
                    <a:pt x="42" y="15"/>
                    <a:pt x="59" y="30"/>
                  </a:cubicBezTo>
                  <a:cubicBezTo>
                    <a:pt x="76" y="45"/>
                    <a:pt x="91" y="79"/>
                    <a:pt x="99" y="92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24" name="Text Box 24"/>
            <p:cNvSpPr txBox="1">
              <a:spLocks noChangeArrowheads="1"/>
            </p:cNvSpPr>
            <p:nvPr/>
          </p:nvSpPr>
          <p:spPr bwMode="auto">
            <a:xfrm>
              <a:off x="6307369" y="2261735"/>
              <a:ext cx="3317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</a:t>
              </a:r>
              <a:endParaRPr lang="en-US" i="1">
                <a:solidFill>
                  <a:schemeClr val="bg2"/>
                </a:solidFill>
                <a:latin typeface="Symbol" pitchFamily="18" charset="2"/>
              </a:endParaRPr>
            </a:p>
          </p:txBody>
        </p:sp>
        <p:sp>
          <p:nvSpPr>
            <p:cNvPr id="21525" name="Oval 25"/>
            <p:cNvSpPr>
              <a:spLocks noChangeArrowheads="1"/>
            </p:cNvSpPr>
            <p:nvPr/>
          </p:nvSpPr>
          <p:spPr bwMode="auto">
            <a:xfrm>
              <a:off x="7582131" y="1783898"/>
              <a:ext cx="115888" cy="133350"/>
            </a:xfrm>
            <a:prstGeom prst="ellipse">
              <a:avLst/>
            </a:prstGeom>
            <a:solidFill>
              <a:schemeClr val="bg2"/>
            </a:soli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1508" name="Object 29"/>
            <p:cNvGraphicFramePr>
              <a:graphicFrameLocks noChangeAspect="1"/>
            </p:cNvGraphicFramePr>
            <p:nvPr/>
          </p:nvGraphicFramePr>
          <p:xfrm>
            <a:off x="6889981" y="2876098"/>
            <a:ext cx="446088" cy="531813"/>
          </p:xfrm>
          <a:graphic>
            <a:graphicData uri="http://schemas.openxmlformats.org/presentationml/2006/ole">
              <p:oleObj spid="_x0000_s21508" name="Equation" r:id="rId6" imgW="203040" imgH="241200" progId="Equation.DSMT4">
                <p:embed/>
              </p:oleObj>
            </a:graphicData>
          </a:graphic>
        </p:graphicFrame>
        <p:graphicFrame>
          <p:nvGraphicFramePr>
            <p:cNvPr id="21509" name="Object 30"/>
            <p:cNvGraphicFramePr>
              <a:graphicFrameLocks noChangeAspect="1"/>
            </p:cNvGraphicFramePr>
            <p:nvPr/>
          </p:nvGraphicFramePr>
          <p:xfrm>
            <a:off x="4956406" y="2722110"/>
            <a:ext cx="393700" cy="393700"/>
          </p:xfrm>
          <a:graphic>
            <a:graphicData uri="http://schemas.openxmlformats.org/presentationml/2006/ole">
              <p:oleObj spid="_x0000_s21509" name="Equation" r:id="rId7" imgW="203040" imgH="203040" progId="Equation.DSMT4">
                <p:embed/>
              </p:oleObj>
            </a:graphicData>
          </a:graphic>
        </p:graphicFrame>
        <p:sp>
          <p:nvSpPr>
            <p:cNvPr id="21526" name="Text Box 31"/>
            <p:cNvSpPr txBox="1">
              <a:spLocks noChangeArrowheads="1"/>
            </p:cNvSpPr>
            <p:nvPr/>
          </p:nvSpPr>
          <p:spPr bwMode="auto">
            <a:xfrm>
              <a:off x="5243744" y="3018973"/>
              <a:ext cx="312738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21527" name="Text Box 32"/>
            <p:cNvSpPr txBox="1">
              <a:spLocks noChangeArrowheads="1"/>
            </p:cNvSpPr>
            <p:nvPr/>
          </p:nvSpPr>
          <p:spPr bwMode="auto">
            <a:xfrm>
              <a:off x="5265969" y="2487160"/>
              <a:ext cx="2603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21528" name="Line 37"/>
            <p:cNvSpPr>
              <a:spLocks noChangeShapeType="1"/>
            </p:cNvSpPr>
            <p:nvPr/>
          </p:nvSpPr>
          <p:spPr bwMode="auto">
            <a:xfrm flipV="1">
              <a:off x="5583469" y="2891973"/>
              <a:ext cx="0" cy="19685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29" name="Line 38"/>
            <p:cNvSpPr>
              <a:spLocks noChangeShapeType="1"/>
            </p:cNvSpPr>
            <p:nvPr/>
          </p:nvSpPr>
          <p:spPr bwMode="auto">
            <a:xfrm flipV="1">
              <a:off x="5583469" y="2822123"/>
              <a:ext cx="0" cy="2794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554685" y="2220685"/>
              <a:ext cx="10727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  <a:latin typeface="+mj-lt"/>
                </a:rPr>
                <a:t>Dipole “b”</a:t>
              </a:r>
              <a:endParaRPr lang="en-US" sz="1600" dirty="0">
                <a:solidFill>
                  <a:schemeClr val="bg2"/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Text Box 3"/>
          <p:cNvSpPr txBox="1">
            <a:spLocks noChangeArrowheads="1"/>
          </p:cNvSpPr>
          <p:nvPr/>
        </p:nvSpPr>
        <p:spPr bwMode="auto">
          <a:xfrm>
            <a:off x="341535" y="860199"/>
            <a:ext cx="86391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As </a:t>
            </a:r>
            <a:r>
              <a:rPr lang="en-US" sz="2400" i="1" dirty="0">
                <a:solidFill>
                  <a:schemeClr val="bg1"/>
                </a:solidFill>
              </a:rPr>
              <a:t>r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 </a:t>
            </a:r>
            <a:r>
              <a:rPr lang="en-US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, the incident field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from 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dipole “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b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” becomes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a plane-wave field.</a:t>
            </a:r>
          </a:p>
        </p:txBody>
      </p:sp>
      <p:sp>
        <p:nvSpPr>
          <p:cNvPr id="22538" name="Text Box 4"/>
          <p:cNvSpPr txBox="1">
            <a:spLocks noChangeArrowheads="1"/>
          </p:cNvSpPr>
          <p:nvPr/>
        </p:nvSpPr>
        <p:spPr bwMode="auto">
          <a:xfrm>
            <a:off x="501712" y="3907992"/>
            <a:ext cx="674223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We need to determine the incident field </a:t>
            </a:r>
            <a:r>
              <a:rPr lang="en-US" i="1" u="sng" dirty="0">
                <a:solidFill>
                  <a:schemeClr val="bg1"/>
                </a:solidFill>
                <a:latin typeface="+mn-lt"/>
              </a:rPr>
              <a:t>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from the dipole: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540" name="Text Box 32"/>
          <p:cNvSpPr txBox="1">
            <a:spLocks noChangeArrowheads="1"/>
          </p:cNvSpPr>
          <p:nvPr/>
        </p:nvSpPr>
        <p:spPr bwMode="auto">
          <a:xfrm>
            <a:off x="821868" y="4642760"/>
            <a:ext cx="6191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Let</a:t>
            </a:r>
          </a:p>
        </p:txBody>
      </p:sp>
      <p:graphicFrame>
        <p:nvGraphicFramePr>
          <p:cNvPr id="22530" name="Object 33"/>
          <p:cNvGraphicFramePr>
            <a:graphicFrameLocks noChangeAspect="1"/>
          </p:cNvGraphicFramePr>
          <p:nvPr/>
        </p:nvGraphicFramePr>
        <p:xfrm>
          <a:off x="1533068" y="4603073"/>
          <a:ext cx="1060450" cy="503237"/>
        </p:xfrm>
        <a:graphic>
          <a:graphicData uri="http://schemas.openxmlformats.org/presentationml/2006/ole">
            <p:oleObj spid="_x0000_s22530" name="Equation" r:id="rId4" imgW="482400" imgH="228600" progId="Equation.DSMT4">
              <p:embed/>
            </p:oleObj>
          </a:graphicData>
        </a:graphic>
      </p:graphicFrame>
      <p:graphicFrame>
        <p:nvGraphicFramePr>
          <p:cNvPr id="22531" name="Object 34"/>
          <p:cNvGraphicFramePr>
            <a:graphicFrameLocks noChangeAspect="1"/>
          </p:cNvGraphicFramePr>
          <p:nvPr/>
        </p:nvGraphicFramePr>
        <p:xfrm>
          <a:off x="3226931" y="4395110"/>
          <a:ext cx="3367087" cy="938213"/>
        </p:xfrm>
        <a:graphic>
          <a:graphicData uri="http://schemas.openxmlformats.org/presentationml/2006/ole">
            <p:oleObj spid="_x0000_s22531" name="Equation" r:id="rId5" imgW="1549080" imgH="431640" progId="Equation.DSMT4">
              <p:embed/>
            </p:oleObj>
          </a:graphicData>
        </a:graphic>
      </p:graphicFrame>
      <p:graphicFrame>
        <p:nvGraphicFramePr>
          <p:cNvPr id="22532" name="Object 36"/>
          <p:cNvGraphicFramePr>
            <a:graphicFrameLocks noChangeAspect="1"/>
          </p:cNvGraphicFramePr>
          <p:nvPr/>
        </p:nvGraphicFramePr>
        <p:xfrm>
          <a:off x="936168" y="5744485"/>
          <a:ext cx="965200" cy="855663"/>
        </p:xfrm>
        <a:graphic>
          <a:graphicData uri="http://schemas.openxmlformats.org/presentationml/2006/ole">
            <p:oleObj spid="_x0000_s22532" name="Equation" r:id="rId6" imgW="444240" imgH="393480" progId="Equation.DSMT4">
              <p:embed/>
            </p:oleObj>
          </a:graphicData>
        </a:graphic>
      </p:graphicFrame>
      <p:graphicFrame>
        <p:nvGraphicFramePr>
          <p:cNvPr id="22533" name="Object 37"/>
          <p:cNvGraphicFramePr>
            <a:graphicFrameLocks noChangeAspect="1"/>
          </p:cNvGraphicFramePr>
          <p:nvPr/>
        </p:nvGraphicFramePr>
        <p:xfrm>
          <a:off x="3223756" y="5690510"/>
          <a:ext cx="5075237" cy="938213"/>
        </p:xfrm>
        <a:graphic>
          <a:graphicData uri="http://schemas.openxmlformats.org/presentationml/2006/ole">
            <p:oleObj spid="_x0000_s22533" name="Equation" r:id="rId7" imgW="2336760" imgH="431640" progId="Equation.DSMT4">
              <p:embed/>
            </p:oleObj>
          </a:graphicData>
        </a:graphic>
      </p:graphicFrame>
      <p:sp>
        <p:nvSpPr>
          <p:cNvPr id="22541" name="Text Box 38"/>
          <p:cNvSpPr txBox="1">
            <a:spLocks noChangeArrowheads="1"/>
          </p:cNvSpPr>
          <p:nvPr/>
        </p:nvSpPr>
        <p:spPr bwMode="auto">
          <a:xfrm>
            <a:off x="2231568" y="5976260"/>
            <a:ext cx="6191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so</a:t>
            </a:r>
          </a:p>
        </p:txBody>
      </p:sp>
      <p:sp>
        <p:nvSpPr>
          <p:cNvPr id="820263" name="Text Box 39"/>
          <p:cNvSpPr txBox="1">
            <a:spLocks noChangeArrowheads="1"/>
          </p:cNvSpPr>
          <p:nvPr/>
        </p:nvSpPr>
        <p:spPr bwMode="auto">
          <a:xfrm>
            <a:off x="1797050" y="8615"/>
            <a:ext cx="51323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117600" y="1609272"/>
            <a:ext cx="7213600" cy="2035628"/>
            <a:chOff x="1117600" y="1609272"/>
            <a:chExt cx="7213600" cy="2035628"/>
          </a:xfrm>
        </p:grpSpPr>
        <p:sp>
          <p:nvSpPr>
            <p:cNvPr id="22536" name="Rectangle 42"/>
            <p:cNvSpPr>
              <a:spLocks noChangeArrowheads="1"/>
            </p:cNvSpPr>
            <p:nvPr/>
          </p:nvSpPr>
          <p:spPr bwMode="auto">
            <a:xfrm>
              <a:off x="1117600" y="1611086"/>
              <a:ext cx="7213600" cy="2033814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4" name="Line 10"/>
            <p:cNvSpPr>
              <a:spLocks noChangeShapeType="1"/>
            </p:cNvSpPr>
            <p:nvPr/>
          </p:nvSpPr>
          <p:spPr bwMode="auto">
            <a:xfrm flipV="1">
              <a:off x="2747963" y="3044825"/>
              <a:ext cx="4146550" cy="31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5" name="Text Box 11"/>
            <p:cNvSpPr txBox="1">
              <a:spLocks noChangeArrowheads="1"/>
            </p:cNvSpPr>
            <p:nvPr/>
          </p:nvSpPr>
          <p:spPr bwMode="auto">
            <a:xfrm>
              <a:off x="4637774" y="2550203"/>
              <a:ext cx="3778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</a:rPr>
                <a:t>r</a:t>
              </a:r>
            </a:p>
          </p:txBody>
        </p:sp>
        <p:graphicFrame>
          <p:nvGraphicFramePr>
            <p:cNvPr id="22534" name="Object 12"/>
            <p:cNvGraphicFramePr>
              <a:graphicFrameLocks noChangeAspect="1"/>
            </p:cNvGraphicFramePr>
            <p:nvPr/>
          </p:nvGraphicFramePr>
          <p:xfrm>
            <a:off x="7056438" y="2771775"/>
            <a:ext cx="384175" cy="544513"/>
          </p:xfrm>
          <a:graphic>
            <a:graphicData uri="http://schemas.openxmlformats.org/presentationml/2006/ole">
              <p:oleObj spid="_x0000_s22534" name="Equation" r:id="rId8" imgW="152280" imgH="215640" progId="Equation.DSMT4">
                <p:embed/>
              </p:oleObj>
            </a:graphicData>
          </a:graphic>
        </p:graphicFrame>
        <p:graphicFrame>
          <p:nvGraphicFramePr>
            <p:cNvPr id="22535" name="Object 13"/>
            <p:cNvGraphicFramePr>
              <a:graphicFrameLocks noChangeAspect="1"/>
            </p:cNvGraphicFramePr>
            <p:nvPr/>
          </p:nvGraphicFramePr>
          <p:xfrm>
            <a:off x="2045382" y="2764972"/>
            <a:ext cx="334963" cy="503238"/>
          </p:xfrm>
          <a:graphic>
            <a:graphicData uri="http://schemas.openxmlformats.org/presentationml/2006/ole">
              <p:oleObj spid="_x0000_s22535" name="Equation" r:id="rId9" imgW="152280" imgH="228600" progId="Equation.DSMT4">
                <p:embed/>
              </p:oleObj>
            </a:graphicData>
          </a:graphic>
        </p:graphicFrame>
        <p:sp>
          <p:nvSpPr>
            <p:cNvPr id="22546" name="Line 18"/>
            <p:cNvSpPr>
              <a:spLocks noChangeShapeType="1"/>
            </p:cNvSpPr>
            <p:nvPr/>
          </p:nvSpPr>
          <p:spPr bwMode="auto">
            <a:xfrm flipH="1" flipV="1">
              <a:off x="2716213" y="2706688"/>
              <a:ext cx="0" cy="62547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7" name="Freeform 20"/>
            <p:cNvSpPr>
              <a:spLocks/>
            </p:cNvSpPr>
            <p:nvPr/>
          </p:nvSpPr>
          <p:spPr bwMode="auto">
            <a:xfrm>
              <a:off x="2736851" y="2897188"/>
              <a:ext cx="157163" cy="146050"/>
            </a:xfrm>
            <a:custGeom>
              <a:avLst/>
              <a:gdLst>
                <a:gd name="T0" fmla="*/ 0 w 99"/>
                <a:gd name="T1" fmla="*/ 0 h 92"/>
                <a:gd name="T2" fmla="*/ 59 w 99"/>
                <a:gd name="T3" fmla="*/ 30 h 92"/>
                <a:gd name="T4" fmla="*/ 99 w 99"/>
                <a:gd name="T5" fmla="*/ 92 h 92"/>
                <a:gd name="T6" fmla="*/ 0 60000 65536"/>
                <a:gd name="T7" fmla="*/ 0 60000 65536"/>
                <a:gd name="T8" fmla="*/ 0 60000 65536"/>
                <a:gd name="T9" fmla="*/ 0 w 99"/>
                <a:gd name="T10" fmla="*/ 0 h 92"/>
                <a:gd name="T11" fmla="*/ 99 w 99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9" h="92">
                  <a:moveTo>
                    <a:pt x="0" y="0"/>
                  </a:moveTo>
                  <a:cubicBezTo>
                    <a:pt x="10" y="5"/>
                    <a:pt x="42" y="15"/>
                    <a:pt x="59" y="30"/>
                  </a:cubicBezTo>
                  <a:cubicBezTo>
                    <a:pt x="76" y="45"/>
                    <a:pt x="91" y="79"/>
                    <a:pt x="99" y="92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8" name="Text Box 21"/>
            <p:cNvSpPr txBox="1">
              <a:spLocks noChangeArrowheads="1"/>
            </p:cNvSpPr>
            <p:nvPr/>
          </p:nvSpPr>
          <p:spPr bwMode="auto">
            <a:xfrm>
              <a:off x="2798763" y="2611438"/>
              <a:ext cx="6508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sym typeface="Symbol" pitchFamily="18" charset="2"/>
                </a:rPr>
                <a:t> '</a:t>
              </a:r>
              <a:endParaRPr lang="en-US" i="1" dirty="0">
                <a:solidFill>
                  <a:schemeClr val="bg2"/>
                </a:solidFill>
              </a:endParaRPr>
            </a:p>
          </p:txBody>
        </p:sp>
        <p:sp>
          <p:nvSpPr>
            <p:cNvPr id="22549" name="Oval 28"/>
            <p:cNvSpPr>
              <a:spLocks noChangeArrowheads="1"/>
            </p:cNvSpPr>
            <p:nvPr/>
          </p:nvSpPr>
          <p:spPr bwMode="auto">
            <a:xfrm>
              <a:off x="6911976" y="3008313"/>
              <a:ext cx="65088" cy="74613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0" name="Line 29"/>
            <p:cNvSpPr>
              <a:spLocks noChangeShapeType="1"/>
            </p:cNvSpPr>
            <p:nvPr/>
          </p:nvSpPr>
          <p:spPr bwMode="auto">
            <a:xfrm flipV="1">
              <a:off x="2717801" y="2008188"/>
              <a:ext cx="0" cy="6096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51" name="Text Box 30"/>
            <p:cNvSpPr txBox="1">
              <a:spLocks noChangeArrowheads="1"/>
            </p:cNvSpPr>
            <p:nvPr/>
          </p:nvSpPr>
          <p:spPr bwMode="auto">
            <a:xfrm>
              <a:off x="2583320" y="1609272"/>
              <a:ext cx="4413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</a:rPr>
                <a:t>z'</a:t>
              </a:r>
            </a:p>
          </p:txBody>
        </p:sp>
        <p:sp>
          <p:nvSpPr>
            <p:cNvPr id="22543" name="Text Box 43"/>
            <p:cNvSpPr txBox="1">
              <a:spLocks noChangeArrowheads="1"/>
            </p:cNvSpPr>
            <p:nvPr/>
          </p:nvSpPr>
          <p:spPr bwMode="auto">
            <a:xfrm>
              <a:off x="3467554" y="2003198"/>
              <a:ext cx="3506088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800" dirty="0" smtClean="0">
                  <a:solidFill>
                    <a:schemeClr val="hlink"/>
                  </a:solidFill>
                  <a:latin typeface="Arial" charset="0"/>
                </a:rPr>
                <a:t>Local coordinates (for dipole “</a:t>
              </a:r>
              <a:r>
                <a:rPr lang="en-US" sz="1800" i="1" dirty="0" smtClean="0">
                  <a:solidFill>
                    <a:schemeClr val="hlink"/>
                  </a:solidFill>
                  <a:latin typeface="+mn-lt"/>
                </a:rPr>
                <a:t>b</a:t>
              </a:r>
              <a:r>
                <a:rPr lang="en-US" sz="1800" dirty="0" smtClean="0">
                  <a:solidFill>
                    <a:schemeClr val="hlink"/>
                  </a:solidFill>
                  <a:latin typeface="Arial" charset="0"/>
                </a:rPr>
                <a:t>”)</a:t>
              </a:r>
              <a:endParaRPr lang="en-US" sz="1800" dirty="0">
                <a:solidFill>
                  <a:schemeClr val="hlink"/>
                </a:solidFill>
                <a:latin typeface="Arial" charset="0"/>
              </a:endParaRPr>
            </a:p>
          </p:txBody>
        </p:sp>
      </p:grp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Text Box 3"/>
          <p:cNvSpPr txBox="1">
            <a:spLocks noChangeArrowheads="1"/>
          </p:cNvSpPr>
          <p:nvPr/>
        </p:nvSpPr>
        <p:spPr bwMode="auto">
          <a:xfrm>
            <a:off x="1931535" y="1276350"/>
            <a:ext cx="10366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Define</a:t>
            </a:r>
          </a:p>
        </p:txBody>
      </p:sp>
      <p:graphicFrame>
        <p:nvGraphicFramePr>
          <p:cNvPr id="23554" name="Object 20"/>
          <p:cNvGraphicFramePr>
            <a:graphicFrameLocks noChangeAspect="1"/>
          </p:cNvGraphicFramePr>
          <p:nvPr/>
        </p:nvGraphicFramePr>
        <p:xfrm>
          <a:off x="3090410" y="1008063"/>
          <a:ext cx="2803525" cy="1001712"/>
        </p:xfrm>
        <a:graphic>
          <a:graphicData uri="http://schemas.openxmlformats.org/presentationml/2006/ole">
            <p:oleObj spid="_x0000_s23554" name="Equation" r:id="rId4" imgW="1206360" imgH="431640" progId="Equation.DSMT4">
              <p:embed/>
            </p:oleObj>
          </a:graphicData>
        </a:graphic>
      </p:graphicFrame>
      <p:sp>
        <p:nvSpPr>
          <p:cNvPr id="821275" name="Text Box 27"/>
          <p:cNvSpPr txBox="1">
            <a:spLocks noChangeArrowheads="1"/>
          </p:cNvSpPr>
          <p:nvPr/>
        </p:nvSpPr>
        <p:spPr bwMode="auto">
          <a:xfrm>
            <a:off x="1708604" y="0"/>
            <a:ext cx="51323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graphicFrame>
        <p:nvGraphicFramePr>
          <p:cNvPr id="23555" name="Object 39"/>
          <p:cNvGraphicFramePr>
            <a:graphicFrameLocks noChangeAspect="1"/>
          </p:cNvGraphicFramePr>
          <p:nvPr/>
        </p:nvGraphicFramePr>
        <p:xfrm>
          <a:off x="3841749" y="5111750"/>
          <a:ext cx="1572721" cy="622300"/>
        </p:xfrm>
        <a:graphic>
          <a:graphicData uri="http://schemas.openxmlformats.org/presentationml/2006/ole">
            <p:oleObj spid="_x0000_s23555" name="Equation" r:id="rId5" imgW="609480" imgH="241200" progId="Equation.DSMT4">
              <p:embed/>
            </p:oleObj>
          </a:graphicData>
        </a:graphic>
      </p:graphicFrame>
      <p:graphicFrame>
        <p:nvGraphicFramePr>
          <p:cNvPr id="23556" name="Object 44"/>
          <p:cNvGraphicFramePr>
            <a:graphicFrameLocks noChangeAspect="1"/>
          </p:cNvGraphicFramePr>
          <p:nvPr/>
        </p:nvGraphicFramePr>
        <p:xfrm>
          <a:off x="2492375" y="5245100"/>
          <a:ext cx="1033463" cy="323850"/>
        </p:xfrm>
        <a:graphic>
          <a:graphicData uri="http://schemas.openxmlformats.org/presentationml/2006/ole">
            <p:oleObj spid="_x0000_s23556" name="Equation" r:id="rId6" imgW="444240" imgH="139680" progId="Equation.DSMT4">
              <p:embed/>
            </p:oleObj>
          </a:graphicData>
        </a:graphic>
      </p:graphicFrame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003300" y="2394857"/>
            <a:ext cx="7048500" cy="2240643"/>
            <a:chOff x="1003300" y="2394857"/>
            <a:chExt cx="7048500" cy="2240643"/>
          </a:xfrm>
        </p:grpSpPr>
        <p:sp>
          <p:nvSpPr>
            <p:cNvPr id="23563" name="Rectangle 41"/>
            <p:cNvSpPr>
              <a:spLocks noChangeArrowheads="1"/>
            </p:cNvSpPr>
            <p:nvPr/>
          </p:nvSpPr>
          <p:spPr bwMode="auto">
            <a:xfrm>
              <a:off x="1003300" y="2394857"/>
              <a:ext cx="7048500" cy="2240643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" name="Line 29"/>
            <p:cNvSpPr>
              <a:spLocks noChangeShapeType="1"/>
            </p:cNvSpPr>
            <p:nvPr/>
          </p:nvSpPr>
          <p:spPr bwMode="auto">
            <a:xfrm flipV="1">
              <a:off x="2493963" y="4010025"/>
              <a:ext cx="4146550" cy="31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65" name="Text Box 30"/>
            <p:cNvSpPr txBox="1">
              <a:spLocks noChangeArrowheads="1"/>
            </p:cNvSpPr>
            <p:nvPr/>
          </p:nvSpPr>
          <p:spPr bwMode="auto">
            <a:xfrm>
              <a:off x="4329343" y="3537175"/>
              <a:ext cx="3778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</a:rPr>
                <a:t>r</a:t>
              </a:r>
            </a:p>
          </p:txBody>
        </p:sp>
        <p:graphicFrame>
          <p:nvGraphicFramePr>
            <p:cNvPr id="23557" name="Object 31"/>
            <p:cNvGraphicFramePr>
              <a:graphicFrameLocks noChangeAspect="1"/>
            </p:cNvGraphicFramePr>
            <p:nvPr/>
          </p:nvGraphicFramePr>
          <p:xfrm>
            <a:off x="6802438" y="3736975"/>
            <a:ext cx="384175" cy="544513"/>
          </p:xfrm>
          <a:graphic>
            <a:graphicData uri="http://schemas.openxmlformats.org/presentationml/2006/ole">
              <p:oleObj spid="_x0000_s23557" name="Equation" r:id="rId7" imgW="152280" imgH="215640" progId="Equation.DSMT4">
                <p:embed/>
              </p:oleObj>
            </a:graphicData>
          </a:graphic>
        </p:graphicFrame>
        <p:graphicFrame>
          <p:nvGraphicFramePr>
            <p:cNvPr id="23558" name="Object 32"/>
            <p:cNvGraphicFramePr>
              <a:graphicFrameLocks noChangeAspect="1"/>
            </p:cNvGraphicFramePr>
            <p:nvPr/>
          </p:nvGraphicFramePr>
          <p:xfrm>
            <a:off x="1747838" y="3708400"/>
            <a:ext cx="334963" cy="501650"/>
          </p:xfrm>
          <a:graphic>
            <a:graphicData uri="http://schemas.openxmlformats.org/presentationml/2006/ole">
              <p:oleObj spid="_x0000_s23558" name="Equation" r:id="rId8" imgW="152280" imgH="228600" progId="Equation.DSMT4">
                <p:embed/>
              </p:oleObj>
            </a:graphicData>
          </a:graphic>
        </p:graphicFrame>
        <p:sp>
          <p:nvSpPr>
            <p:cNvPr id="23566" name="Line 33"/>
            <p:cNvSpPr>
              <a:spLocks noChangeShapeType="1"/>
            </p:cNvSpPr>
            <p:nvPr/>
          </p:nvSpPr>
          <p:spPr bwMode="auto">
            <a:xfrm flipH="1" flipV="1">
              <a:off x="2462213" y="3671888"/>
              <a:ext cx="0" cy="62547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67" name="Freeform 34"/>
            <p:cNvSpPr>
              <a:spLocks/>
            </p:cNvSpPr>
            <p:nvPr/>
          </p:nvSpPr>
          <p:spPr bwMode="auto">
            <a:xfrm>
              <a:off x="2482850" y="3862388"/>
              <a:ext cx="157163" cy="146050"/>
            </a:xfrm>
            <a:custGeom>
              <a:avLst/>
              <a:gdLst>
                <a:gd name="T0" fmla="*/ 0 w 99"/>
                <a:gd name="T1" fmla="*/ 0 h 92"/>
                <a:gd name="T2" fmla="*/ 59 w 99"/>
                <a:gd name="T3" fmla="*/ 30 h 92"/>
                <a:gd name="T4" fmla="*/ 99 w 99"/>
                <a:gd name="T5" fmla="*/ 92 h 92"/>
                <a:gd name="T6" fmla="*/ 0 60000 65536"/>
                <a:gd name="T7" fmla="*/ 0 60000 65536"/>
                <a:gd name="T8" fmla="*/ 0 60000 65536"/>
                <a:gd name="T9" fmla="*/ 0 w 99"/>
                <a:gd name="T10" fmla="*/ 0 h 92"/>
                <a:gd name="T11" fmla="*/ 99 w 99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9" h="92">
                  <a:moveTo>
                    <a:pt x="0" y="0"/>
                  </a:moveTo>
                  <a:cubicBezTo>
                    <a:pt x="10" y="5"/>
                    <a:pt x="42" y="15"/>
                    <a:pt x="59" y="30"/>
                  </a:cubicBezTo>
                  <a:cubicBezTo>
                    <a:pt x="76" y="45"/>
                    <a:pt x="91" y="79"/>
                    <a:pt x="99" y="92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68" name="Text Box 35"/>
            <p:cNvSpPr txBox="1">
              <a:spLocks noChangeArrowheads="1"/>
            </p:cNvSpPr>
            <p:nvPr/>
          </p:nvSpPr>
          <p:spPr bwMode="auto">
            <a:xfrm>
              <a:off x="2544763" y="3576638"/>
              <a:ext cx="6508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sym typeface="Symbol" pitchFamily="18" charset="2"/>
                </a:rPr>
                <a:t> '</a:t>
              </a:r>
              <a:endParaRPr lang="en-US" i="1">
                <a:solidFill>
                  <a:schemeClr val="bg2"/>
                </a:solidFill>
              </a:endParaRPr>
            </a:p>
          </p:txBody>
        </p:sp>
        <p:sp>
          <p:nvSpPr>
            <p:cNvPr id="23569" name="Oval 36"/>
            <p:cNvSpPr>
              <a:spLocks noChangeArrowheads="1"/>
            </p:cNvSpPr>
            <p:nvPr/>
          </p:nvSpPr>
          <p:spPr bwMode="auto">
            <a:xfrm>
              <a:off x="6657975" y="3973513"/>
              <a:ext cx="65088" cy="74613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Line 37"/>
            <p:cNvSpPr>
              <a:spLocks noChangeShapeType="1"/>
            </p:cNvSpPr>
            <p:nvPr/>
          </p:nvSpPr>
          <p:spPr bwMode="auto">
            <a:xfrm flipV="1">
              <a:off x="2463800" y="2973388"/>
              <a:ext cx="0" cy="6096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71" name="Text Box 38"/>
            <p:cNvSpPr txBox="1">
              <a:spLocks noChangeArrowheads="1"/>
            </p:cNvSpPr>
            <p:nvPr/>
          </p:nvSpPr>
          <p:spPr bwMode="auto">
            <a:xfrm>
              <a:off x="2307547" y="2509158"/>
              <a:ext cx="4413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</a:rPr>
                <a:t>z'</a:t>
              </a:r>
            </a:p>
          </p:txBody>
        </p:sp>
        <p:sp>
          <p:nvSpPr>
            <p:cNvPr id="22" name="Text Box 43"/>
            <p:cNvSpPr txBox="1">
              <a:spLocks noChangeArrowheads="1"/>
            </p:cNvSpPr>
            <p:nvPr/>
          </p:nvSpPr>
          <p:spPr bwMode="auto">
            <a:xfrm>
              <a:off x="3130097" y="2884941"/>
              <a:ext cx="3506088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800" dirty="0" smtClean="0">
                  <a:solidFill>
                    <a:schemeClr val="hlink"/>
                  </a:solidFill>
                  <a:latin typeface="Arial" charset="0"/>
                </a:rPr>
                <a:t>Local coordinates (for dipole “b”)</a:t>
              </a:r>
              <a:endParaRPr lang="en-US" sz="1800" dirty="0">
                <a:solidFill>
                  <a:schemeClr val="hlink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4"/>
          <p:cNvGraphicFramePr>
            <a:graphicFrameLocks noChangeAspect="1"/>
          </p:cNvGraphicFramePr>
          <p:nvPr/>
        </p:nvGraphicFramePr>
        <p:xfrm>
          <a:off x="2945552" y="1264251"/>
          <a:ext cx="2576512" cy="552450"/>
        </p:xfrm>
        <a:graphic>
          <a:graphicData uri="http://schemas.openxmlformats.org/presentationml/2006/ole">
            <p:oleObj spid="_x0000_s24578" name="Equation" r:id="rId4" imgW="1244520" imgH="266400" progId="Equation.DSMT4">
              <p:embed/>
            </p:oleObj>
          </a:graphicData>
        </a:graphic>
      </p:graphicFrame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1655536" y="997403"/>
            <a:ext cx="9953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Hence</a:t>
            </a: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877207" y="2172134"/>
            <a:ext cx="19970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More generally,                                                  </a:t>
            </a:r>
          </a:p>
        </p:txBody>
      </p:sp>
      <p:graphicFrame>
        <p:nvGraphicFramePr>
          <p:cNvPr id="24579" name="Object 7"/>
          <p:cNvGraphicFramePr>
            <a:graphicFrameLocks noChangeAspect="1"/>
          </p:cNvGraphicFramePr>
          <p:nvPr/>
        </p:nvGraphicFramePr>
        <p:xfrm>
          <a:off x="3087688" y="2438400"/>
          <a:ext cx="3603625" cy="625475"/>
        </p:xfrm>
        <a:graphic>
          <a:graphicData uri="http://schemas.openxmlformats.org/presentationml/2006/ole">
            <p:oleObj spid="_x0000_s24579" name="Equation" r:id="rId5" imgW="1536480" imgH="266400" progId="Equation.DSMT4">
              <p:embed/>
            </p:oleObj>
          </a:graphicData>
        </a:graphic>
      </p:graphicFrame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906301" y="4848536"/>
            <a:ext cx="9255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Hence</a:t>
            </a:r>
          </a:p>
        </p:txBody>
      </p:sp>
      <p:graphicFrame>
        <p:nvGraphicFramePr>
          <p:cNvPr id="24580" name="Object 9"/>
          <p:cNvGraphicFramePr>
            <a:graphicFrameLocks noChangeAspect="1"/>
          </p:cNvGraphicFramePr>
          <p:nvPr/>
        </p:nvGraphicFramePr>
        <p:xfrm>
          <a:off x="2309813" y="5462588"/>
          <a:ext cx="4960937" cy="620712"/>
        </p:xfrm>
        <a:graphic>
          <a:graphicData uri="http://schemas.openxmlformats.org/presentationml/2006/ole">
            <p:oleObj spid="_x0000_s24580" name="Equation" r:id="rId6" imgW="2031840" imgH="253800" progId="Equation.DSMT4">
              <p:embed/>
            </p:oleObj>
          </a:graphicData>
        </a:graphic>
      </p:graphicFrame>
      <p:sp>
        <p:nvSpPr>
          <p:cNvPr id="826378" name="Text Box 10"/>
          <p:cNvSpPr txBox="1">
            <a:spLocks noChangeArrowheads="1"/>
          </p:cNvSpPr>
          <p:nvPr/>
        </p:nvSpPr>
        <p:spPr bwMode="auto">
          <a:xfrm>
            <a:off x="1863725" y="0"/>
            <a:ext cx="51323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846075" y="3515096"/>
            <a:ext cx="7759700" cy="804742"/>
            <a:chOff x="846075" y="3515096"/>
            <a:chExt cx="7759700" cy="804742"/>
          </a:xfrm>
        </p:grpSpPr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846075" y="3515096"/>
              <a:ext cx="7759700" cy="76944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2"/>
                  </a:solidFill>
                  <a:latin typeface="Arial" charset="0"/>
                </a:rPr>
                <a:t>The </a:t>
              </a:r>
              <a:r>
                <a:rPr lang="en-US" dirty="0">
                  <a:solidFill>
                    <a:schemeClr val="bg2"/>
                  </a:solidFill>
                  <a:latin typeface="Arial" charset="0"/>
                </a:rPr>
                <a:t>incident field from the “testing” dipole thus acts as a plane wave polarized in the    direction, with amplitude </a:t>
              </a:r>
              <a:r>
                <a:rPr lang="en-US" sz="2400" i="1" dirty="0">
                  <a:solidFill>
                    <a:schemeClr val="bg2"/>
                  </a:solidFill>
                </a:rPr>
                <a:t>E</a:t>
              </a:r>
              <a:r>
                <a:rPr lang="en-US" baseline="-25000" dirty="0">
                  <a:solidFill>
                    <a:schemeClr val="bg2"/>
                  </a:solidFill>
                  <a:latin typeface="Arial" charset="0"/>
                </a:rPr>
                <a:t>0 </a:t>
              </a:r>
              <a:r>
                <a:rPr lang="en-US" sz="1200" baseline="-25000" dirty="0" smtClean="0">
                  <a:solidFill>
                    <a:schemeClr val="bg2"/>
                  </a:solidFill>
                  <a:latin typeface="Arial" charset="0"/>
                </a:rPr>
                <a:t> </a:t>
              </a:r>
              <a:r>
                <a:rPr lang="en-US" dirty="0" smtClean="0">
                  <a:solidFill>
                    <a:schemeClr val="bg2"/>
                  </a:solidFill>
                  <a:latin typeface="Arial" charset="0"/>
                </a:rPr>
                <a:t>at </a:t>
              </a:r>
              <a:r>
                <a:rPr lang="en-US" dirty="0">
                  <a:solidFill>
                    <a:schemeClr val="bg2"/>
                  </a:solidFill>
                  <a:latin typeface="Arial" charset="0"/>
                </a:rPr>
                <a:t>the origin</a:t>
              </a:r>
              <a:r>
                <a:rPr lang="en-US" dirty="0" smtClean="0">
                  <a:solidFill>
                    <a:schemeClr val="bg2"/>
                  </a:solidFill>
                  <a:latin typeface="Arial" charset="0"/>
                </a:rPr>
                <a:t>.</a:t>
              </a:r>
              <a:endParaRPr lang="en-US" sz="800" dirty="0">
                <a:solidFill>
                  <a:schemeClr val="bg2"/>
                </a:solidFill>
                <a:latin typeface="Arial" charset="0"/>
              </a:endParaRPr>
            </a:p>
          </p:txBody>
        </p:sp>
        <p:graphicFrame>
          <p:nvGraphicFramePr>
            <p:cNvPr id="24581" name="Object 12"/>
            <p:cNvGraphicFramePr>
              <a:graphicFrameLocks noChangeAspect="1"/>
            </p:cNvGraphicFramePr>
            <p:nvPr/>
          </p:nvGraphicFramePr>
          <p:xfrm>
            <a:off x="3505963" y="3900738"/>
            <a:ext cx="279400" cy="419100"/>
          </p:xfrm>
          <a:graphic>
            <a:graphicData uri="http://schemas.openxmlformats.org/presentationml/2006/ole">
              <p:oleObj spid="_x0000_s24581" name="Equation" r:id="rId7" imgW="152280" imgH="228600" progId="Equation.DSMT4">
                <p:embed/>
              </p:oleObj>
            </a:graphicData>
          </a:graphic>
        </p:graphicFrame>
      </p:grp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9" name="Text Box 7"/>
          <p:cNvSpPr txBox="1">
            <a:spLocks noChangeArrowheads="1"/>
          </p:cNvSpPr>
          <p:nvPr/>
        </p:nvSpPr>
        <p:spPr bwMode="auto">
          <a:xfrm>
            <a:off x="1413081" y="3703514"/>
            <a:ext cx="2386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From reciprocity:</a:t>
            </a:r>
          </a:p>
        </p:txBody>
      </p:sp>
      <p:graphicFrame>
        <p:nvGraphicFramePr>
          <p:cNvPr id="25602" name="Object 11"/>
          <p:cNvGraphicFramePr>
            <a:graphicFrameLocks noChangeAspect="1"/>
          </p:cNvGraphicFramePr>
          <p:nvPr/>
        </p:nvGraphicFramePr>
        <p:xfrm>
          <a:off x="2942917" y="2488036"/>
          <a:ext cx="3090862" cy="556442"/>
        </p:xfrm>
        <a:graphic>
          <a:graphicData uri="http://schemas.openxmlformats.org/presentationml/2006/ole">
            <p:oleObj spid="_x0000_s25602" name="Equation" r:id="rId4" imgW="1269720" imgH="228600" progId="Equation.DSMT4">
              <p:embed/>
            </p:oleObj>
          </a:graphicData>
        </a:graphic>
      </p:graphicFrame>
      <p:graphicFrame>
        <p:nvGraphicFramePr>
          <p:cNvPr id="25603" name="Object 12"/>
          <p:cNvGraphicFramePr>
            <a:graphicFrameLocks noChangeAspect="1"/>
          </p:cNvGraphicFramePr>
          <p:nvPr/>
        </p:nvGraphicFramePr>
        <p:xfrm>
          <a:off x="3658735" y="4302125"/>
          <a:ext cx="2468562" cy="469900"/>
        </p:xfrm>
        <a:graphic>
          <a:graphicData uri="http://schemas.openxmlformats.org/presentationml/2006/ole">
            <p:oleObj spid="_x0000_s25603" name="Equation" r:id="rId5" imgW="1066680" imgH="203040" progId="Equation.DSMT4">
              <p:embed/>
            </p:oleObj>
          </a:graphicData>
        </a:graphic>
      </p:graphicFrame>
      <p:graphicFrame>
        <p:nvGraphicFramePr>
          <p:cNvPr id="25604" name="Object 13"/>
          <p:cNvGraphicFramePr>
            <a:graphicFrameLocks noChangeAspect="1"/>
          </p:cNvGraphicFramePr>
          <p:nvPr/>
        </p:nvGraphicFramePr>
        <p:xfrm>
          <a:off x="3365294" y="5252110"/>
          <a:ext cx="2792413" cy="576263"/>
        </p:xfrm>
        <a:graphic>
          <a:graphicData uri="http://schemas.openxmlformats.org/presentationml/2006/ole">
            <p:oleObj spid="_x0000_s25604" name="Equation" r:id="rId6" imgW="1231560" imgH="253800" progId="Equation.DSMT4">
              <p:embed/>
            </p:oleObj>
          </a:graphicData>
        </a:graphic>
      </p:graphicFrame>
      <p:sp>
        <p:nvSpPr>
          <p:cNvPr id="25611" name="Text Box 16"/>
          <p:cNvSpPr txBox="1">
            <a:spLocks noChangeArrowheads="1"/>
          </p:cNvSpPr>
          <p:nvPr/>
        </p:nvSpPr>
        <p:spPr bwMode="auto">
          <a:xfrm>
            <a:off x="2693761" y="4962072"/>
            <a:ext cx="5286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so</a:t>
            </a:r>
          </a:p>
        </p:txBody>
      </p:sp>
      <p:sp>
        <p:nvSpPr>
          <p:cNvPr id="822290" name="Text Box 18"/>
          <p:cNvSpPr txBox="1">
            <a:spLocks noChangeArrowheads="1"/>
          </p:cNvSpPr>
          <p:nvPr/>
        </p:nvSpPr>
        <p:spPr bwMode="auto">
          <a:xfrm>
            <a:off x="1881415" y="0"/>
            <a:ext cx="51323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graphicFrame>
        <p:nvGraphicFramePr>
          <p:cNvPr id="25613" name="Object 26"/>
          <p:cNvGraphicFramePr>
            <a:graphicFrameLocks noChangeAspect="1"/>
          </p:cNvGraphicFramePr>
          <p:nvPr/>
        </p:nvGraphicFramePr>
        <p:xfrm>
          <a:off x="3118303" y="1560402"/>
          <a:ext cx="2593975" cy="583465"/>
        </p:xfrm>
        <a:graphic>
          <a:graphicData uri="http://schemas.openxmlformats.org/presentationml/2006/ole">
            <p:oleObj spid="_x0000_s25613" name="Equation" r:id="rId7" imgW="1130040" imgH="253800" progId="Equation.DSMT4">
              <p:embed/>
            </p:oleObj>
          </a:graphicData>
        </a:graphic>
      </p:graphicFrame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125599" y="912688"/>
            <a:ext cx="330389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Summarizing, we have: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5" name="Object 14"/>
          <p:cNvGraphicFramePr>
            <a:graphicFrameLocks noChangeAspect="1"/>
          </p:cNvGraphicFramePr>
          <p:nvPr/>
        </p:nvGraphicFramePr>
        <p:xfrm>
          <a:off x="1830841" y="2564493"/>
          <a:ext cx="5056187" cy="1096963"/>
        </p:xfrm>
        <a:graphic>
          <a:graphicData uri="http://schemas.openxmlformats.org/presentationml/2006/ole">
            <p:oleObj spid="_x0000_s78853" name="Equation" r:id="rId4" imgW="2108160" imgH="457200" progId="Equation.DSMT4">
              <p:embed/>
            </p:oleObj>
          </a:graphicData>
        </a:graphic>
      </p:graphicFrame>
      <p:sp>
        <p:nvSpPr>
          <p:cNvPr id="822290" name="Text Box 18"/>
          <p:cNvSpPr txBox="1">
            <a:spLocks noChangeArrowheads="1"/>
          </p:cNvSpPr>
          <p:nvPr/>
        </p:nvSpPr>
        <p:spPr bwMode="auto">
          <a:xfrm>
            <a:off x="1881415" y="0"/>
            <a:ext cx="51323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079706" y="1779464"/>
            <a:ext cx="355896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Hence, in summary we have: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" y="5019675"/>
            <a:ext cx="8310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shape of the far-field transmit and receive patterns are the same. 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Text Box 2"/>
          <p:cNvSpPr txBox="1">
            <a:spLocks noChangeArrowheads="1"/>
          </p:cNvSpPr>
          <p:nvPr/>
        </p:nvSpPr>
        <p:spPr bwMode="auto">
          <a:xfrm>
            <a:off x="1206953" y="0"/>
            <a:ext cx="70754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Reciprocity Theorem (cont.)</a:t>
            </a:r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460375" y="4556125"/>
            <a:ext cx="1212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ubtract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:</a:t>
            </a:r>
          </a:p>
        </p:txBody>
      </p: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1657232" y="2754597"/>
            <a:ext cx="7651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Also,</a:t>
            </a:r>
          </a:p>
        </p:txBody>
      </p:sp>
      <p:graphicFrame>
        <p:nvGraphicFramePr>
          <p:cNvPr id="2050" name="Object 21"/>
          <p:cNvGraphicFramePr>
            <a:graphicFrameLocks noChangeAspect="1"/>
          </p:cNvGraphicFramePr>
          <p:nvPr/>
        </p:nvGraphicFramePr>
        <p:xfrm>
          <a:off x="1806575" y="1127125"/>
          <a:ext cx="5529263" cy="1243013"/>
        </p:xfrm>
        <a:graphic>
          <a:graphicData uri="http://schemas.openxmlformats.org/presentationml/2006/ole">
            <p:oleObj spid="_x0000_s2050" name="Equation" r:id="rId4" imgW="2260440" imgH="507960" progId="Equation.DSMT4">
              <p:embed/>
            </p:oleObj>
          </a:graphicData>
        </a:graphic>
      </p:graphicFrame>
      <p:graphicFrame>
        <p:nvGraphicFramePr>
          <p:cNvPr id="2051" name="Object 22"/>
          <p:cNvGraphicFramePr>
            <a:graphicFrameLocks noChangeAspect="1"/>
          </p:cNvGraphicFramePr>
          <p:nvPr/>
        </p:nvGraphicFramePr>
        <p:xfrm>
          <a:off x="1465263" y="3100388"/>
          <a:ext cx="5919787" cy="1227137"/>
        </p:xfrm>
        <a:graphic>
          <a:graphicData uri="http://schemas.openxmlformats.org/presentationml/2006/ole">
            <p:oleObj spid="_x0000_s2051" name="Equation" r:id="rId5" imgW="2450880" imgH="507960" progId="Equation.DSMT4">
              <p:embed/>
            </p:oleObj>
          </a:graphicData>
        </a:graphic>
      </p:graphicFrame>
      <p:sp>
        <p:nvSpPr>
          <p:cNvPr id="2056" name="Freeform 23"/>
          <p:cNvSpPr>
            <a:spLocks/>
          </p:cNvSpPr>
          <p:nvPr/>
        </p:nvSpPr>
        <p:spPr bwMode="auto">
          <a:xfrm>
            <a:off x="685800" y="2232025"/>
            <a:ext cx="825500" cy="1754188"/>
          </a:xfrm>
          <a:custGeom>
            <a:avLst/>
            <a:gdLst>
              <a:gd name="T0" fmla="*/ 825500 w 520"/>
              <a:gd name="T1" fmla="*/ 0 h 1228"/>
              <a:gd name="T2" fmla="*/ 131762 w 520"/>
              <a:gd name="T3" fmla="*/ 602823 h 1228"/>
              <a:gd name="T4" fmla="*/ 82550 w 520"/>
              <a:gd name="T5" fmla="*/ 1085654 h 1228"/>
              <a:gd name="T6" fmla="*/ 630237 w 520"/>
              <a:gd name="T7" fmla="*/ 1754188 h 1228"/>
              <a:gd name="T8" fmla="*/ 0 60000 65536"/>
              <a:gd name="T9" fmla="*/ 0 60000 65536"/>
              <a:gd name="T10" fmla="*/ 0 60000 65536"/>
              <a:gd name="T11" fmla="*/ 0 60000 65536"/>
              <a:gd name="T12" fmla="*/ 0 w 520"/>
              <a:gd name="T13" fmla="*/ 0 h 1228"/>
              <a:gd name="T14" fmla="*/ 520 w 520"/>
              <a:gd name="T15" fmla="*/ 1228 h 1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0" h="1228">
                <a:moveTo>
                  <a:pt x="520" y="0"/>
                </a:moveTo>
                <a:cubicBezTo>
                  <a:pt x="340" y="147"/>
                  <a:pt x="161" y="295"/>
                  <a:pt x="83" y="422"/>
                </a:cubicBezTo>
                <a:cubicBezTo>
                  <a:pt x="5" y="549"/>
                  <a:pt x="0" y="626"/>
                  <a:pt x="52" y="760"/>
                </a:cubicBezTo>
                <a:cubicBezTo>
                  <a:pt x="104" y="894"/>
                  <a:pt x="250" y="1061"/>
                  <a:pt x="397" y="1228"/>
                </a:cubicBezTo>
              </a:path>
            </a:pathLst>
          </a:custGeom>
          <a:noFill/>
          <a:ln w="12700" cap="flat" cmpd="sng">
            <a:solidFill>
              <a:schemeClr val="bg1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052" name="Object 26"/>
          <p:cNvGraphicFramePr>
            <a:graphicFrameLocks noChangeAspect="1"/>
          </p:cNvGraphicFramePr>
          <p:nvPr/>
        </p:nvGraphicFramePr>
        <p:xfrm>
          <a:off x="633413" y="5057775"/>
          <a:ext cx="7875587" cy="1225550"/>
        </p:xfrm>
        <a:graphic>
          <a:graphicData uri="http://schemas.openxmlformats.org/presentationml/2006/ole">
            <p:oleObj spid="_x0000_s2052" name="Equation" r:id="rId6" imgW="3263760" imgH="50796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755650" y="951134"/>
            <a:ext cx="4219121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hlink"/>
                </a:solidFill>
                <a:latin typeface="Arial" charset="0"/>
              </a:rPr>
              <a:t>Reciprocity in circuit theory</a:t>
            </a:r>
          </a:p>
        </p:txBody>
      </p:sp>
      <p:sp>
        <p:nvSpPr>
          <p:cNvPr id="830476" name="Text Box 12"/>
          <p:cNvSpPr txBox="1">
            <a:spLocks noChangeArrowheads="1"/>
          </p:cNvSpPr>
          <p:nvPr/>
        </p:nvSpPr>
        <p:spPr bwMode="auto">
          <a:xfrm>
            <a:off x="3193597" y="0"/>
            <a:ext cx="27447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</a:t>
            </a:r>
          </a:p>
        </p:txBody>
      </p:sp>
      <p:graphicFrame>
        <p:nvGraphicFramePr>
          <p:cNvPr id="26626" name="Object 51"/>
          <p:cNvGraphicFramePr>
            <a:graphicFrameLocks noChangeAspect="1"/>
          </p:cNvGraphicFramePr>
          <p:nvPr/>
        </p:nvGraphicFramePr>
        <p:xfrm>
          <a:off x="682625" y="4324791"/>
          <a:ext cx="1525588" cy="1152525"/>
        </p:xfrm>
        <a:graphic>
          <a:graphicData uri="http://schemas.openxmlformats.org/presentationml/2006/ole">
            <p:oleObj spid="_x0000_s26626" name="Equation" r:id="rId4" imgW="571320" imgH="431640" progId="Equation.DSMT4">
              <p:embed/>
            </p:oleObj>
          </a:graphicData>
        </a:graphic>
      </p:graphicFrame>
      <p:sp>
        <p:nvSpPr>
          <p:cNvPr id="26629" name="Text Box 54"/>
          <p:cNvSpPr txBox="1">
            <a:spLocks noChangeArrowheads="1"/>
          </p:cNvSpPr>
          <p:nvPr/>
        </p:nvSpPr>
        <p:spPr bwMode="auto">
          <a:xfrm>
            <a:off x="2663825" y="4421629"/>
            <a:ext cx="4314825" cy="369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i="1">
                <a:solidFill>
                  <a:schemeClr val="bg2"/>
                </a:solidFill>
              </a:rPr>
              <a:t>I</a:t>
            </a:r>
            <a:r>
              <a:rPr lang="en-US" sz="1800" baseline="-25000">
                <a:solidFill>
                  <a:schemeClr val="bg2"/>
                </a:solidFill>
              </a:rPr>
              <a:t>21</a:t>
            </a:r>
            <a:r>
              <a:rPr lang="en-US" sz="1800">
                <a:solidFill>
                  <a:schemeClr val="bg2"/>
                </a:solidFill>
              </a:rPr>
              <a:t> = </a:t>
            </a:r>
            <a:r>
              <a:rPr lang="en-US" sz="1800">
                <a:solidFill>
                  <a:schemeClr val="bg2"/>
                </a:solidFill>
                <a:latin typeface="Arial" charset="0"/>
              </a:rPr>
              <a:t>current at location </a:t>
            </a:r>
            <a:r>
              <a:rPr lang="en-US" sz="1800">
                <a:solidFill>
                  <a:schemeClr val="bg2"/>
                </a:solidFill>
              </a:rPr>
              <a:t>2 </a:t>
            </a:r>
            <a:r>
              <a:rPr lang="en-US" sz="1800">
                <a:solidFill>
                  <a:schemeClr val="bg2"/>
                </a:solidFill>
                <a:latin typeface="Arial" charset="0"/>
              </a:rPr>
              <a:t>produced by</a:t>
            </a:r>
            <a:r>
              <a:rPr lang="en-US" sz="1800">
                <a:solidFill>
                  <a:schemeClr val="bg2"/>
                </a:solidFill>
              </a:rPr>
              <a:t> </a:t>
            </a:r>
            <a:r>
              <a:rPr lang="en-US" sz="1800" i="1">
                <a:solidFill>
                  <a:schemeClr val="bg2"/>
                </a:solidFill>
              </a:rPr>
              <a:t>V</a:t>
            </a:r>
            <a:r>
              <a:rPr lang="en-US" sz="1800" baseline="-25000">
                <a:solidFill>
                  <a:schemeClr val="bg2"/>
                </a:solidFill>
              </a:rPr>
              <a:t>1 </a:t>
            </a:r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6630" name="Text Box 55"/>
          <p:cNvSpPr txBox="1">
            <a:spLocks noChangeArrowheads="1"/>
          </p:cNvSpPr>
          <p:nvPr/>
        </p:nvSpPr>
        <p:spPr bwMode="auto">
          <a:xfrm>
            <a:off x="2657475" y="4967729"/>
            <a:ext cx="4551363" cy="369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 i="1">
                <a:solidFill>
                  <a:schemeClr val="bg2"/>
                </a:solidFill>
              </a:rPr>
              <a:t>I</a:t>
            </a:r>
            <a:r>
              <a:rPr lang="en-US" sz="1800" baseline="-25000">
                <a:solidFill>
                  <a:schemeClr val="bg2"/>
                </a:solidFill>
              </a:rPr>
              <a:t>12</a:t>
            </a:r>
            <a:r>
              <a:rPr lang="en-US" sz="1800">
                <a:solidFill>
                  <a:schemeClr val="bg2"/>
                </a:solidFill>
              </a:rPr>
              <a:t> = </a:t>
            </a:r>
            <a:r>
              <a:rPr lang="en-US" sz="1800">
                <a:solidFill>
                  <a:schemeClr val="bg2"/>
                </a:solidFill>
                <a:latin typeface="Arial" charset="0"/>
              </a:rPr>
              <a:t>current at location </a:t>
            </a:r>
            <a:r>
              <a:rPr lang="en-US" sz="1800">
                <a:solidFill>
                  <a:schemeClr val="bg2"/>
                </a:solidFill>
              </a:rPr>
              <a:t>1 </a:t>
            </a:r>
            <a:r>
              <a:rPr lang="en-US" sz="1800">
                <a:solidFill>
                  <a:schemeClr val="bg2"/>
                </a:solidFill>
                <a:latin typeface="Arial" charset="0"/>
              </a:rPr>
              <a:t>produced by</a:t>
            </a:r>
            <a:r>
              <a:rPr lang="en-US" sz="1800">
                <a:solidFill>
                  <a:schemeClr val="bg2"/>
                </a:solidFill>
              </a:rPr>
              <a:t> </a:t>
            </a:r>
            <a:r>
              <a:rPr lang="en-US" sz="1800" i="1">
                <a:solidFill>
                  <a:schemeClr val="bg2"/>
                </a:solidFill>
              </a:rPr>
              <a:t>V</a:t>
            </a:r>
            <a:r>
              <a:rPr lang="en-US" sz="1800" baseline="-25000">
                <a:solidFill>
                  <a:schemeClr val="bg2"/>
                </a:solidFill>
              </a:rPr>
              <a:t>2</a:t>
            </a:r>
            <a:endParaRPr lang="en-US" sz="1800">
              <a:solidFill>
                <a:schemeClr val="bg2"/>
              </a:solidFill>
            </a:endParaRPr>
          </a:p>
        </p:txBody>
      </p:sp>
      <p:grpSp>
        <p:nvGrpSpPr>
          <p:cNvPr id="26631" name="Group 43"/>
          <p:cNvGrpSpPr>
            <a:grpSpLocks/>
          </p:cNvGrpSpPr>
          <p:nvPr/>
        </p:nvGrpSpPr>
        <p:grpSpPr bwMode="auto">
          <a:xfrm>
            <a:off x="1631497" y="1924952"/>
            <a:ext cx="5932488" cy="1838325"/>
            <a:chOff x="1609725" y="2501900"/>
            <a:chExt cx="5932488" cy="1838325"/>
          </a:xfrm>
        </p:grpSpPr>
        <p:grpSp>
          <p:nvGrpSpPr>
            <p:cNvPr id="26633" name="Group 53"/>
            <p:cNvGrpSpPr>
              <a:grpSpLocks/>
            </p:cNvGrpSpPr>
            <p:nvPr/>
          </p:nvGrpSpPr>
          <p:grpSpPr bwMode="auto">
            <a:xfrm>
              <a:off x="1609725" y="2501900"/>
              <a:ext cx="5932488" cy="1838325"/>
              <a:chOff x="1014" y="1576"/>
              <a:chExt cx="3737" cy="1158"/>
            </a:xfrm>
          </p:grpSpPr>
          <p:sp>
            <p:nvSpPr>
              <p:cNvPr id="26638" name="Text Box 15"/>
              <p:cNvSpPr txBox="1">
                <a:spLocks noChangeArrowheads="1"/>
              </p:cNvSpPr>
              <p:nvPr/>
            </p:nvSpPr>
            <p:spPr bwMode="auto">
              <a:xfrm>
                <a:off x="1014" y="2026"/>
                <a:ext cx="297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i="1">
                    <a:solidFill>
                      <a:schemeClr val="bg2"/>
                    </a:solidFill>
                  </a:rPr>
                  <a:t>V</a:t>
                </a:r>
                <a:r>
                  <a:rPr lang="en-US" sz="2400" baseline="-25000">
                    <a:solidFill>
                      <a:schemeClr val="bg2"/>
                    </a:solidFill>
                  </a:rPr>
                  <a:t>1</a:t>
                </a:r>
                <a:endParaRPr lang="en-US" sz="2400">
                  <a:solidFill>
                    <a:schemeClr val="bg2"/>
                  </a:solidFill>
                  <a:latin typeface="Arial" charset="0"/>
                </a:endParaRPr>
              </a:p>
            </p:txBody>
          </p:sp>
          <p:sp>
            <p:nvSpPr>
              <p:cNvPr id="26639" name="Oval 16"/>
              <p:cNvSpPr>
                <a:spLocks noChangeArrowheads="1"/>
              </p:cNvSpPr>
              <p:nvPr/>
            </p:nvSpPr>
            <p:spPr bwMode="auto">
              <a:xfrm rot="5400000">
                <a:off x="1422" y="2005"/>
                <a:ext cx="319" cy="317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0" name="Text Box 17"/>
              <p:cNvSpPr txBox="1">
                <a:spLocks noChangeArrowheads="1"/>
              </p:cNvSpPr>
              <p:nvPr/>
            </p:nvSpPr>
            <p:spPr bwMode="auto">
              <a:xfrm rot="5400000">
                <a:off x="1480" y="1954"/>
                <a:ext cx="228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bg2"/>
                    </a:solidFill>
                    <a:latin typeface="Arial" charset="0"/>
                  </a:rPr>
                  <a:t>+</a:t>
                </a:r>
              </a:p>
            </p:txBody>
          </p:sp>
          <p:sp>
            <p:nvSpPr>
              <p:cNvPr id="26641" name="Text Box 18"/>
              <p:cNvSpPr txBox="1">
                <a:spLocks noChangeArrowheads="1"/>
              </p:cNvSpPr>
              <p:nvPr/>
            </p:nvSpPr>
            <p:spPr bwMode="auto">
              <a:xfrm rot="10800000">
                <a:off x="1493" y="2114"/>
                <a:ext cx="180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bg2"/>
                    </a:solidFill>
                    <a:latin typeface="Arial" charset="0"/>
                  </a:rPr>
                  <a:t>-</a:t>
                </a:r>
              </a:p>
            </p:txBody>
          </p:sp>
          <p:sp>
            <p:nvSpPr>
              <p:cNvPr id="26642" name="Line 19"/>
              <p:cNvSpPr>
                <a:spLocks noChangeShapeType="1"/>
              </p:cNvSpPr>
              <p:nvPr/>
            </p:nvSpPr>
            <p:spPr bwMode="auto">
              <a:xfrm rot="16200000" flipH="1">
                <a:off x="1409" y="1819"/>
                <a:ext cx="34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43" name="Freeform 20"/>
              <p:cNvSpPr>
                <a:spLocks/>
              </p:cNvSpPr>
              <p:nvPr/>
            </p:nvSpPr>
            <p:spPr bwMode="auto">
              <a:xfrm rot="-5400000">
                <a:off x="2146" y="1473"/>
                <a:ext cx="126" cy="352"/>
              </a:xfrm>
              <a:custGeom>
                <a:avLst/>
                <a:gdLst>
                  <a:gd name="T0" fmla="*/ 57 w 126"/>
                  <a:gd name="T1" fmla="*/ 0 h 352"/>
                  <a:gd name="T2" fmla="*/ 117 w 126"/>
                  <a:gd name="T3" fmla="*/ 38 h 352"/>
                  <a:gd name="T4" fmla="*/ 3 w 126"/>
                  <a:gd name="T5" fmla="*/ 96 h 352"/>
                  <a:gd name="T6" fmla="*/ 113 w 126"/>
                  <a:gd name="T7" fmla="*/ 141 h 352"/>
                  <a:gd name="T8" fmla="*/ 3 w 126"/>
                  <a:gd name="T9" fmla="*/ 206 h 352"/>
                  <a:gd name="T10" fmla="*/ 113 w 126"/>
                  <a:gd name="T11" fmla="*/ 249 h 352"/>
                  <a:gd name="T12" fmla="*/ 7 w 126"/>
                  <a:gd name="T13" fmla="*/ 309 h 352"/>
                  <a:gd name="T14" fmla="*/ 69 w 126"/>
                  <a:gd name="T15" fmla="*/ 352 h 3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26"/>
                  <a:gd name="T25" fmla="*/ 0 h 352"/>
                  <a:gd name="T26" fmla="*/ 126 w 126"/>
                  <a:gd name="T27" fmla="*/ 352 h 3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26" h="352">
                    <a:moveTo>
                      <a:pt x="57" y="0"/>
                    </a:moveTo>
                    <a:cubicBezTo>
                      <a:pt x="91" y="11"/>
                      <a:pt x="126" y="22"/>
                      <a:pt x="117" y="38"/>
                    </a:cubicBezTo>
                    <a:cubicBezTo>
                      <a:pt x="108" y="54"/>
                      <a:pt x="4" y="78"/>
                      <a:pt x="3" y="96"/>
                    </a:cubicBezTo>
                    <a:cubicBezTo>
                      <a:pt x="2" y="113"/>
                      <a:pt x="113" y="122"/>
                      <a:pt x="113" y="141"/>
                    </a:cubicBezTo>
                    <a:cubicBezTo>
                      <a:pt x="113" y="159"/>
                      <a:pt x="3" y="188"/>
                      <a:pt x="3" y="206"/>
                    </a:cubicBezTo>
                    <a:cubicBezTo>
                      <a:pt x="3" y="224"/>
                      <a:pt x="112" y="232"/>
                      <a:pt x="113" y="249"/>
                    </a:cubicBezTo>
                    <a:cubicBezTo>
                      <a:pt x="114" y="266"/>
                      <a:pt x="14" y="292"/>
                      <a:pt x="7" y="309"/>
                    </a:cubicBezTo>
                    <a:cubicBezTo>
                      <a:pt x="0" y="326"/>
                      <a:pt x="56" y="343"/>
                      <a:pt x="69" y="352"/>
                    </a:cubicBez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44" name="Line 21"/>
              <p:cNvSpPr>
                <a:spLocks noChangeShapeType="1"/>
              </p:cNvSpPr>
              <p:nvPr/>
            </p:nvSpPr>
            <p:spPr bwMode="auto">
              <a:xfrm>
                <a:off x="1584" y="1651"/>
                <a:ext cx="449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45" name="Line 22"/>
              <p:cNvSpPr>
                <a:spLocks noChangeShapeType="1"/>
              </p:cNvSpPr>
              <p:nvPr/>
            </p:nvSpPr>
            <p:spPr bwMode="auto">
              <a:xfrm>
                <a:off x="2385" y="1648"/>
                <a:ext cx="46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46" name="Freeform 23"/>
              <p:cNvSpPr>
                <a:spLocks/>
              </p:cNvSpPr>
              <p:nvPr/>
            </p:nvSpPr>
            <p:spPr bwMode="auto">
              <a:xfrm>
                <a:off x="2794" y="1999"/>
                <a:ext cx="126" cy="352"/>
              </a:xfrm>
              <a:custGeom>
                <a:avLst/>
                <a:gdLst>
                  <a:gd name="T0" fmla="*/ 57 w 126"/>
                  <a:gd name="T1" fmla="*/ 0 h 352"/>
                  <a:gd name="T2" fmla="*/ 117 w 126"/>
                  <a:gd name="T3" fmla="*/ 38 h 352"/>
                  <a:gd name="T4" fmla="*/ 3 w 126"/>
                  <a:gd name="T5" fmla="*/ 96 h 352"/>
                  <a:gd name="T6" fmla="*/ 113 w 126"/>
                  <a:gd name="T7" fmla="*/ 141 h 352"/>
                  <a:gd name="T8" fmla="*/ 3 w 126"/>
                  <a:gd name="T9" fmla="*/ 206 h 352"/>
                  <a:gd name="T10" fmla="*/ 113 w 126"/>
                  <a:gd name="T11" fmla="*/ 249 h 352"/>
                  <a:gd name="T12" fmla="*/ 7 w 126"/>
                  <a:gd name="T13" fmla="*/ 309 h 352"/>
                  <a:gd name="T14" fmla="*/ 69 w 126"/>
                  <a:gd name="T15" fmla="*/ 352 h 3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26"/>
                  <a:gd name="T25" fmla="*/ 0 h 352"/>
                  <a:gd name="T26" fmla="*/ 126 w 126"/>
                  <a:gd name="T27" fmla="*/ 352 h 3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26" h="352">
                    <a:moveTo>
                      <a:pt x="57" y="0"/>
                    </a:moveTo>
                    <a:cubicBezTo>
                      <a:pt x="91" y="11"/>
                      <a:pt x="126" y="22"/>
                      <a:pt x="117" y="38"/>
                    </a:cubicBezTo>
                    <a:cubicBezTo>
                      <a:pt x="108" y="54"/>
                      <a:pt x="4" y="78"/>
                      <a:pt x="3" y="96"/>
                    </a:cubicBezTo>
                    <a:cubicBezTo>
                      <a:pt x="2" y="113"/>
                      <a:pt x="113" y="122"/>
                      <a:pt x="113" y="141"/>
                    </a:cubicBezTo>
                    <a:cubicBezTo>
                      <a:pt x="113" y="159"/>
                      <a:pt x="3" y="188"/>
                      <a:pt x="3" y="206"/>
                    </a:cubicBezTo>
                    <a:cubicBezTo>
                      <a:pt x="3" y="224"/>
                      <a:pt x="112" y="232"/>
                      <a:pt x="113" y="249"/>
                    </a:cubicBezTo>
                    <a:cubicBezTo>
                      <a:pt x="114" y="266"/>
                      <a:pt x="14" y="292"/>
                      <a:pt x="7" y="309"/>
                    </a:cubicBezTo>
                    <a:cubicBezTo>
                      <a:pt x="0" y="326"/>
                      <a:pt x="56" y="343"/>
                      <a:pt x="69" y="352"/>
                    </a:cubicBez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47" name="Line 24"/>
              <p:cNvSpPr>
                <a:spLocks noChangeShapeType="1"/>
              </p:cNvSpPr>
              <p:nvPr/>
            </p:nvSpPr>
            <p:spPr bwMode="auto">
              <a:xfrm>
                <a:off x="2846" y="1648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48" name="Line 25"/>
              <p:cNvSpPr>
                <a:spLocks noChangeShapeType="1"/>
              </p:cNvSpPr>
              <p:nvPr/>
            </p:nvSpPr>
            <p:spPr bwMode="auto">
              <a:xfrm flipH="1">
                <a:off x="2859" y="2352"/>
                <a:ext cx="0" cy="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49" name="Line 26"/>
              <p:cNvSpPr>
                <a:spLocks noChangeShapeType="1"/>
              </p:cNvSpPr>
              <p:nvPr/>
            </p:nvSpPr>
            <p:spPr bwMode="auto">
              <a:xfrm rot="16200000" flipH="1">
                <a:off x="1409" y="2501"/>
                <a:ext cx="34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50" name="Line 27"/>
              <p:cNvSpPr>
                <a:spLocks noChangeShapeType="1"/>
              </p:cNvSpPr>
              <p:nvPr/>
            </p:nvSpPr>
            <p:spPr bwMode="auto">
              <a:xfrm>
                <a:off x="1580" y="2672"/>
                <a:ext cx="45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51" name="Freeform 28"/>
              <p:cNvSpPr>
                <a:spLocks/>
              </p:cNvSpPr>
              <p:nvPr/>
            </p:nvSpPr>
            <p:spPr bwMode="auto">
              <a:xfrm rot="-5400000">
                <a:off x="2146" y="2495"/>
                <a:ext cx="126" cy="352"/>
              </a:xfrm>
              <a:custGeom>
                <a:avLst/>
                <a:gdLst>
                  <a:gd name="T0" fmla="*/ 57 w 126"/>
                  <a:gd name="T1" fmla="*/ 0 h 352"/>
                  <a:gd name="T2" fmla="*/ 117 w 126"/>
                  <a:gd name="T3" fmla="*/ 38 h 352"/>
                  <a:gd name="T4" fmla="*/ 3 w 126"/>
                  <a:gd name="T5" fmla="*/ 96 h 352"/>
                  <a:gd name="T6" fmla="*/ 113 w 126"/>
                  <a:gd name="T7" fmla="*/ 141 h 352"/>
                  <a:gd name="T8" fmla="*/ 3 w 126"/>
                  <a:gd name="T9" fmla="*/ 206 h 352"/>
                  <a:gd name="T10" fmla="*/ 113 w 126"/>
                  <a:gd name="T11" fmla="*/ 249 h 352"/>
                  <a:gd name="T12" fmla="*/ 7 w 126"/>
                  <a:gd name="T13" fmla="*/ 309 h 352"/>
                  <a:gd name="T14" fmla="*/ 69 w 126"/>
                  <a:gd name="T15" fmla="*/ 352 h 3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26"/>
                  <a:gd name="T25" fmla="*/ 0 h 352"/>
                  <a:gd name="T26" fmla="*/ 126 w 126"/>
                  <a:gd name="T27" fmla="*/ 352 h 3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26" h="352">
                    <a:moveTo>
                      <a:pt x="57" y="0"/>
                    </a:moveTo>
                    <a:cubicBezTo>
                      <a:pt x="91" y="11"/>
                      <a:pt x="126" y="22"/>
                      <a:pt x="117" y="38"/>
                    </a:cubicBezTo>
                    <a:cubicBezTo>
                      <a:pt x="108" y="54"/>
                      <a:pt x="4" y="78"/>
                      <a:pt x="3" y="96"/>
                    </a:cubicBezTo>
                    <a:cubicBezTo>
                      <a:pt x="2" y="113"/>
                      <a:pt x="113" y="122"/>
                      <a:pt x="113" y="141"/>
                    </a:cubicBezTo>
                    <a:cubicBezTo>
                      <a:pt x="113" y="159"/>
                      <a:pt x="3" y="188"/>
                      <a:pt x="3" y="206"/>
                    </a:cubicBezTo>
                    <a:cubicBezTo>
                      <a:pt x="3" y="224"/>
                      <a:pt x="112" y="232"/>
                      <a:pt x="113" y="249"/>
                    </a:cubicBezTo>
                    <a:cubicBezTo>
                      <a:pt x="114" y="266"/>
                      <a:pt x="14" y="292"/>
                      <a:pt x="7" y="309"/>
                    </a:cubicBezTo>
                    <a:cubicBezTo>
                      <a:pt x="0" y="326"/>
                      <a:pt x="56" y="343"/>
                      <a:pt x="69" y="352"/>
                    </a:cubicBez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52" name="Line 29"/>
              <p:cNvSpPr>
                <a:spLocks noChangeShapeType="1"/>
              </p:cNvSpPr>
              <p:nvPr/>
            </p:nvSpPr>
            <p:spPr bwMode="auto">
              <a:xfrm>
                <a:off x="2383" y="2664"/>
                <a:ext cx="481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53" name="Line 30"/>
              <p:cNvSpPr>
                <a:spLocks noChangeShapeType="1"/>
              </p:cNvSpPr>
              <p:nvPr/>
            </p:nvSpPr>
            <p:spPr bwMode="auto">
              <a:xfrm>
                <a:off x="2844" y="1648"/>
                <a:ext cx="46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54" name="Freeform 31"/>
              <p:cNvSpPr>
                <a:spLocks/>
              </p:cNvSpPr>
              <p:nvPr/>
            </p:nvSpPr>
            <p:spPr bwMode="auto">
              <a:xfrm rot="-5400000">
                <a:off x="3418" y="1463"/>
                <a:ext cx="126" cy="352"/>
              </a:xfrm>
              <a:custGeom>
                <a:avLst/>
                <a:gdLst>
                  <a:gd name="T0" fmla="*/ 57 w 126"/>
                  <a:gd name="T1" fmla="*/ 0 h 352"/>
                  <a:gd name="T2" fmla="*/ 117 w 126"/>
                  <a:gd name="T3" fmla="*/ 38 h 352"/>
                  <a:gd name="T4" fmla="*/ 3 w 126"/>
                  <a:gd name="T5" fmla="*/ 96 h 352"/>
                  <a:gd name="T6" fmla="*/ 113 w 126"/>
                  <a:gd name="T7" fmla="*/ 141 h 352"/>
                  <a:gd name="T8" fmla="*/ 3 w 126"/>
                  <a:gd name="T9" fmla="*/ 206 h 352"/>
                  <a:gd name="T10" fmla="*/ 113 w 126"/>
                  <a:gd name="T11" fmla="*/ 249 h 352"/>
                  <a:gd name="T12" fmla="*/ 7 w 126"/>
                  <a:gd name="T13" fmla="*/ 309 h 352"/>
                  <a:gd name="T14" fmla="*/ 69 w 126"/>
                  <a:gd name="T15" fmla="*/ 352 h 3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26"/>
                  <a:gd name="T25" fmla="*/ 0 h 352"/>
                  <a:gd name="T26" fmla="*/ 126 w 126"/>
                  <a:gd name="T27" fmla="*/ 352 h 3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26" h="352">
                    <a:moveTo>
                      <a:pt x="57" y="0"/>
                    </a:moveTo>
                    <a:cubicBezTo>
                      <a:pt x="91" y="11"/>
                      <a:pt x="126" y="22"/>
                      <a:pt x="117" y="38"/>
                    </a:cubicBezTo>
                    <a:cubicBezTo>
                      <a:pt x="108" y="54"/>
                      <a:pt x="4" y="78"/>
                      <a:pt x="3" y="96"/>
                    </a:cubicBezTo>
                    <a:cubicBezTo>
                      <a:pt x="2" y="113"/>
                      <a:pt x="113" y="122"/>
                      <a:pt x="113" y="141"/>
                    </a:cubicBezTo>
                    <a:cubicBezTo>
                      <a:pt x="113" y="159"/>
                      <a:pt x="3" y="188"/>
                      <a:pt x="3" y="206"/>
                    </a:cubicBezTo>
                    <a:cubicBezTo>
                      <a:pt x="3" y="224"/>
                      <a:pt x="112" y="232"/>
                      <a:pt x="113" y="249"/>
                    </a:cubicBezTo>
                    <a:cubicBezTo>
                      <a:pt x="114" y="266"/>
                      <a:pt x="14" y="292"/>
                      <a:pt x="7" y="309"/>
                    </a:cubicBezTo>
                    <a:cubicBezTo>
                      <a:pt x="0" y="326"/>
                      <a:pt x="56" y="343"/>
                      <a:pt x="69" y="352"/>
                    </a:cubicBez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55" name="Line 32"/>
              <p:cNvSpPr>
                <a:spLocks noChangeShapeType="1"/>
              </p:cNvSpPr>
              <p:nvPr/>
            </p:nvSpPr>
            <p:spPr bwMode="auto">
              <a:xfrm>
                <a:off x="3656" y="1632"/>
                <a:ext cx="47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56" name="Line 33"/>
              <p:cNvSpPr>
                <a:spLocks noChangeShapeType="1"/>
              </p:cNvSpPr>
              <p:nvPr/>
            </p:nvSpPr>
            <p:spPr bwMode="auto">
              <a:xfrm>
                <a:off x="4128" y="1635"/>
                <a:ext cx="0" cy="37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57" name="Line 34"/>
              <p:cNvSpPr>
                <a:spLocks noChangeShapeType="1"/>
              </p:cNvSpPr>
              <p:nvPr/>
            </p:nvSpPr>
            <p:spPr bwMode="auto">
              <a:xfrm flipH="1">
                <a:off x="4136" y="232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58" name="Line 35"/>
              <p:cNvSpPr>
                <a:spLocks noChangeShapeType="1"/>
              </p:cNvSpPr>
              <p:nvPr/>
            </p:nvSpPr>
            <p:spPr bwMode="auto">
              <a:xfrm>
                <a:off x="2864" y="2664"/>
                <a:ext cx="45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59" name="Freeform 36"/>
              <p:cNvSpPr>
                <a:spLocks/>
              </p:cNvSpPr>
              <p:nvPr/>
            </p:nvSpPr>
            <p:spPr bwMode="auto">
              <a:xfrm rot="-5400000">
                <a:off x="3434" y="2482"/>
                <a:ext cx="126" cy="352"/>
              </a:xfrm>
              <a:custGeom>
                <a:avLst/>
                <a:gdLst>
                  <a:gd name="T0" fmla="*/ 57 w 126"/>
                  <a:gd name="T1" fmla="*/ 0 h 352"/>
                  <a:gd name="T2" fmla="*/ 117 w 126"/>
                  <a:gd name="T3" fmla="*/ 38 h 352"/>
                  <a:gd name="T4" fmla="*/ 3 w 126"/>
                  <a:gd name="T5" fmla="*/ 96 h 352"/>
                  <a:gd name="T6" fmla="*/ 113 w 126"/>
                  <a:gd name="T7" fmla="*/ 141 h 352"/>
                  <a:gd name="T8" fmla="*/ 3 w 126"/>
                  <a:gd name="T9" fmla="*/ 206 h 352"/>
                  <a:gd name="T10" fmla="*/ 113 w 126"/>
                  <a:gd name="T11" fmla="*/ 249 h 352"/>
                  <a:gd name="T12" fmla="*/ 7 w 126"/>
                  <a:gd name="T13" fmla="*/ 309 h 352"/>
                  <a:gd name="T14" fmla="*/ 69 w 126"/>
                  <a:gd name="T15" fmla="*/ 352 h 3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26"/>
                  <a:gd name="T25" fmla="*/ 0 h 352"/>
                  <a:gd name="T26" fmla="*/ 126 w 126"/>
                  <a:gd name="T27" fmla="*/ 352 h 3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26" h="352">
                    <a:moveTo>
                      <a:pt x="57" y="0"/>
                    </a:moveTo>
                    <a:cubicBezTo>
                      <a:pt x="91" y="11"/>
                      <a:pt x="126" y="22"/>
                      <a:pt x="117" y="38"/>
                    </a:cubicBezTo>
                    <a:cubicBezTo>
                      <a:pt x="108" y="54"/>
                      <a:pt x="4" y="78"/>
                      <a:pt x="3" y="96"/>
                    </a:cubicBezTo>
                    <a:cubicBezTo>
                      <a:pt x="2" y="113"/>
                      <a:pt x="113" y="122"/>
                      <a:pt x="113" y="141"/>
                    </a:cubicBezTo>
                    <a:cubicBezTo>
                      <a:pt x="113" y="159"/>
                      <a:pt x="3" y="188"/>
                      <a:pt x="3" y="206"/>
                    </a:cubicBezTo>
                    <a:cubicBezTo>
                      <a:pt x="3" y="224"/>
                      <a:pt x="112" y="232"/>
                      <a:pt x="113" y="249"/>
                    </a:cubicBezTo>
                    <a:cubicBezTo>
                      <a:pt x="114" y="266"/>
                      <a:pt x="14" y="292"/>
                      <a:pt x="7" y="309"/>
                    </a:cubicBezTo>
                    <a:cubicBezTo>
                      <a:pt x="0" y="326"/>
                      <a:pt x="56" y="343"/>
                      <a:pt x="69" y="352"/>
                    </a:cubicBez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60" name="Line 37"/>
              <p:cNvSpPr>
                <a:spLocks noChangeShapeType="1"/>
              </p:cNvSpPr>
              <p:nvPr/>
            </p:nvSpPr>
            <p:spPr bwMode="auto">
              <a:xfrm>
                <a:off x="3668" y="2648"/>
                <a:ext cx="468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61" name="Oval 38"/>
              <p:cNvSpPr>
                <a:spLocks noChangeArrowheads="1"/>
              </p:cNvSpPr>
              <p:nvPr/>
            </p:nvSpPr>
            <p:spPr bwMode="auto">
              <a:xfrm rot="5400000">
                <a:off x="3974" y="2005"/>
                <a:ext cx="319" cy="317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2" name="Text Box 39"/>
              <p:cNvSpPr txBox="1">
                <a:spLocks noChangeArrowheads="1"/>
              </p:cNvSpPr>
              <p:nvPr/>
            </p:nvSpPr>
            <p:spPr bwMode="auto">
              <a:xfrm rot="5400000">
                <a:off x="4040" y="1954"/>
                <a:ext cx="228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bg2"/>
                    </a:solidFill>
                    <a:latin typeface="Arial" charset="0"/>
                  </a:rPr>
                  <a:t>+</a:t>
                </a:r>
              </a:p>
            </p:txBody>
          </p:sp>
          <p:sp>
            <p:nvSpPr>
              <p:cNvPr id="26663" name="Text Box 40"/>
              <p:cNvSpPr txBox="1">
                <a:spLocks noChangeArrowheads="1"/>
              </p:cNvSpPr>
              <p:nvPr/>
            </p:nvSpPr>
            <p:spPr bwMode="auto">
              <a:xfrm rot="10800000">
                <a:off x="4062" y="2114"/>
                <a:ext cx="180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bg2"/>
                    </a:solidFill>
                    <a:latin typeface="Arial" charset="0"/>
                  </a:rPr>
                  <a:t>-</a:t>
                </a:r>
              </a:p>
            </p:txBody>
          </p:sp>
          <p:sp>
            <p:nvSpPr>
              <p:cNvPr id="26664" name="Text Box 41"/>
              <p:cNvSpPr txBox="1">
                <a:spLocks noChangeArrowheads="1"/>
              </p:cNvSpPr>
              <p:nvPr/>
            </p:nvSpPr>
            <p:spPr bwMode="auto">
              <a:xfrm>
                <a:off x="4454" y="2018"/>
                <a:ext cx="297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i="1">
                    <a:solidFill>
                      <a:schemeClr val="bg2"/>
                    </a:solidFill>
                  </a:rPr>
                  <a:t>V</a:t>
                </a:r>
                <a:r>
                  <a:rPr lang="en-US" sz="2400" baseline="-25000">
                    <a:solidFill>
                      <a:schemeClr val="bg2"/>
                    </a:solidFill>
                  </a:rPr>
                  <a:t>2</a:t>
                </a:r>
                <a:endParaRPr lang="en-US" sz="2400">
                  <a:solidFill>
                    <a:schemeClr val="bg2"/>
                  </a:solidFill>
                  <a:latin typeface="Arial" charset="0"/>
                </a:endParaRPr>
              </a:p>
            </p:txBody>
          </p:sp>
          <p:sp>
            <p:nvSpPr>
              <p:cNvPr id="26665" name="Line 47"/>
              <p:cNvSpPr>
                <a:spLocks noChangeShapeType="1"/>
              </p:cNvSpPr>
              <p:nvPr/>
            </p:nvSpPr>
            <p:spPr bwMode="auto">
              <a:xfrm flipV="1">
                <a:off x="4129" y="1676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666" name="Text Box 48"/>
              <p:cNvSpPr txBox="1">
                <a:spLocks noChangeArrowheads="1"/>
              </p:cNvSpPr>
              <p:nvPr/>
            </p:nvSpPr>
            <p:spPr bwMode="auto">
              <a:xfrm>
                <a:off x="4286" y="1594"/>
                <a:ext cx="310" cy="2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i="1">
                    <a:solidFill>
                      <a:schemeClr val="bg2"/>
                    </a:solidFill>
                  </a:rPr>
                  <a:t>I</a:t>
                </a:r>
                <a:r>
                  <a:rPr lang="en-US" sz="2400" baseline="-25000">
                    <a:solidFill>
                      <a:schemeClr val="bg2"/>
                    </a:solidFill>
                  </a:rPr>
                  <a:t>21</a:t>
                </a:r>
                <a:endParaRPr lang="en-US" sz="2400">
                  <a:solidFill>
                    <a:schemeClr val="bg2"/>
                  </a:solidFill>
                  <a:latin typeface="Arial" charset="0"/>
                </a:endParaRPr>
              </a:p>
            </p:txBody>
          </p:sp>
          <p:sp>
            <p:nvSpPr>
              <p:cNvPr id="26667" name="Text Box 49"/>
              <p:cNvSpPr txBox="1">
                <a:spLocks noChangeArrowheads="1"/>
              </p:cNvSpPr>
              <p:nvPr/>
            </p:nvSpPr>
            <p:spPr bwMode="auto">
              <a:xfrm>
                <a:off x="1174" y="1650"/>
                <a:ext cx="310" cy="2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i="1">
                    <a:solidFill>
                      <a:schemeClr val="bg2"/>
                    </a:solidFill>
                  </a:rPr>
                  <a:t>I</a:t>
                </a:r>
                <a:r>
                  <a:rPr lang="en-US" sz="2400" baseline="-25000">
                    <a:solidFill>
                      <a:schemeClr val="bg2"/>
                    </a:solidFill>
                  </a:rPr>
                  <a:t>12</a:t>
                </a:r>
                <a:endParaRPr lang="en-US" sz="2400">
                  <a:solidFill>
                    <a:schemeClr val="bg2"/>
                  </a:solidFill>
                  <a:latin typeface="Arial" charset="0"/>
                </a:endParaRPr>
              </a:p>
            </p:txBody>
          </p:sp>
          <p:sp>
            <p:nvSpPr>
              <p:cNvPr id="26668" name="Line 50"/>
              <p:cNvSpPr>
                <a:spLocks noChangeShapeType="1"/>
              </p:cNvSpPr>
              <p:nvPr/>
            </p:nvSpPr>
            <p:spPr bwMode="auto">
              <a:xfrm flipV="1">
                <a:off x="1584" y="1672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6634" name="Oval 38"/>
            <p:cNvSpPr>
              <a:spLocks noChangeArrowheads="1"/>
            </p:cNvSpPr>
            <p:nvPr/>
          </p:nvSpPr>
          <p:spPr bwMode="auto">
            <a:xfrm>
              <a:off x="2447851" y="2994543"/>
              <a:ext cx="139700" cy="139700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35" name="Oval 39"/>
            <p:cNvSpPr>
              <a:spLocks noChangeArrowheads="1"/>
            </p:cNvSpPr>
            <p:nvPr/>
          </p:nvSpPr>
          <p:spPr bwMode="auto">
            <a:xfrm>
              <a:off x="6481135" y="2998089"/>
              <a:ext cx="139700" cy="139700"/>
            </a:xfrm>
            <a:prstGeom prst="ellipse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722563" y="2817813"/>
              <a:ext cx="822661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bg2"/>
                  </a:solidFill>
                  <a:latin typeface="+mj-lt"/>
                </a:rPr>
                <a:t>P</a:t>
              </a:r>
              <a:r>
                <a:rPr lang="en-US" sz="1600" dirty="0" smtClean="0">
                  <a:solidFill>
                    <a:schemeClr val="bg2"/>
                  </a:solidFill>
                  <a:latin typeface="+mj-lt"/>
                </a:rPr>
                <a:t>oint </a:t>
              </a:r>
              <a:r>
                <a:rPr lang="en-US" sz="1600" dirty="0">
                  <a:solidFill>
                    <a:schemeClr val="bg2"/>
                  </a:solidFill>
                  <a:latin typeface="+mj-lt"/>
                </a:rPr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543550" y="2800350"/>
              <a:ext cx="822661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bg2"/>
                  </a:solidFill>
                  <a:latin typeface="+mj-lt"/>
                </a:rPr>
                <a:t>P</a:t>
              </a:r>
              <a:r>
                <a:rPr lang="en-US" sz="1600" dirty="0" smtClean="0">
                  <a:solidFill>
                    <a:schemeClr val="bg2"/>
                  </a:solidFill>
                  <a:latin typeface="+mj-lt"/>
                </a:rPr>
                <a:t>oint </a:t>
              </a:r>
              <a:r>
                <a:rPr lang="en-US" sz="1600" dirty="0">
                  <a:solidFill>
                    <a:schemeClr val="bg2"/>
                  </a:solidFill>
                  <a:latin typeface="+mj-lt"/>
                </a:rPr>
                <a:t>2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754847" y="6017237"/>
            <a:ext cx="567655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Note: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If </a:t>
            </a:r>
            <a:r>
              <a:rPr lang="en-US" i="1" dirty="0">
                <a:solidFill>
                  <a:schemeClr val="bg1"/>
                </a:solidFill>
                <a:latin typeface="+mn-lt"/>
              </a:rPr>
              <a:t>V</a:t>
            </a:r>
            <a:r>
              <a:rPr lang="en-US" baseline="-25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= </a:t>
            </a:r>
            <a:r>
              <a:rPr lang="en-US" i="1" dirty="0">
                <a:solidFill>
                  <a:schemeClr val="bg1"/>
                </a:solidFill>
                <a:latin typeface="+mn-lt"/>
              </a:rPr>
              <a:t>V</a:t>
            </a:r>
            <a:r>
              <a:rPr lang="en-US" baseline="-25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then the result becomes </a:t>
            </a:r>
            <a:r>
              <a:rPr lang="en-US" i="1" dirty="0">
                <a:solidFill>
                  <a:schemeClr val="bg1"/>
                </a:solidFill>
                <a:latin typeface="+mn-lt"/>
              </a:rPr>
              <a:t>I</a:t>
            </a:r>
            <a:r>
              <a:rPr lang="en-US" baseline="-25000" dirty="0">
                <a:solidFill>
                  <a:schemeClr val="bg1"/>
                </a:solidFill>
                <a:latin typeface="+mn-lt"/>
              </a:rPr>
              <a:t>12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 = </a:t>
            </a:r>
            <a:r>
              <a:rPr lang="en-US" i="1" dirty="0">
                <a:solidFill>
                  <a:schemeClr val="bg1"/>
                </a:solidFill>
                <a:latin typeface="+mn-lt"/>
              </a:rPr>
              <a:t>I</a:t>
            </a:r>
            <a:r>
              <a:rPr lang="en-US" baseline="-25000" dirty="0">
                <a:solidFill>
                  <a:schemeClr val="bg1"/>
                </a:solidFill>
                <a:latin typeface="+mn-lt"/>
              </a:rPr>
              <a:t>21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Text Box 2"/>
          <p:cNvSpPr txBox="1">
            <a:spLocks noChangeArrowheads="1"/>
          </p:cNvSpPr>
          <p:nvPr/>
        </p:nvSpPr>
        <p:spPr bwMode="auto">
          <a:xfrm>
            <a:off x="1749425" y="0"/>
            <a:ext cx="51323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7138886" y="1723974"/>
            <a:ext cx="930275" cy="3530600"/>
            <a:chOff x="2293938" y="1587500"/>
            <a:chExt cx="930275" cy="3530600"/>
          </a:xfrm>
        </p:grpSpPr>
        <p:sp>
          <p:nvSpPr>
            <p:cNvPr id="31747" name="Text Box 7"/>
            <p:cNvSpPr txBox="1">
              <a:spLocks noChangeArrowheads="1"/>
            </p:cNvSpPr>
            <p:nvPr/>
          </p:nvSpPr>
          <p:spPr bwMode="auto">
            <a:xfrm>
              <a:off x="2765425" y="2555875"/>
              <a:ext cx="458788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i="1" dirty="0">
                  <a:solidFill>
                    <a:schemeClr val="bg2"/>
                  </a:solidFill>
                </a:rPr>
                <a:t>K</a:t>
              </a:r>
              <a:endParaRPr lang="en-US" sz="2400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31748" name="AutoShape 42"/>
            <p:cNvSpPr>
              <a:spLocks noChangeArrowheads="1"/>
            </p:cNvSpPr>
            <p:nvPr/>
          </p:nvSpPr>
          <p:spPr bwMode="auto">
            <a:xfrm>
              <a:off x="2451100" y="1587500"/>
              <a:ext cx="177800" cy="3530600"/>
            </a:xfrm>
            <a:prstGeom prst="can">
              <a:avLst>
                <a:gd name="adj" fmla="val 32176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749" name="Group 82"/>
            <p:cNvGrpSpPr>
              <a:grpSpLocks/>
            </p:cNvGrpSpPr>
            <p:nvPr/>
          </p:nvGrpSpPr>
          <p:grpSpPr bwMode="auto">
            <a:xfrm>
              <a:off x="2293938" y="3035300"/>
              <a:ext cx="469900" cy="190500"/>
              <a:chOff x="1445" y="1912"/>
              <a:chExt cx="296" cy="120"/>
            </a:xfrm>
          </p:grpSpPr>
          <p:sp>
            <p:nvSpPr>
              <p:cNvPr id="31759" name="Line 31"/>
              <p:cNvSpPr>
                <a:spLocks noChangeShapeType="1"/>
              </p:cNvSpPr>
              <p:nvPr/>
            </p:nvSpPr>
            <p:spPr bwMode="auto">
              <a:xfrm>
                <a:off x="1505" y="2028"/>
                <a:ext cx="108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760" name="Line 32"/>
              <p:cNvSpPr>
                <a:spLocks noChangeShapeType="1"/>
              </p:cNvSpPr>
              <p:nvPr/>
            </p:nvSpPr>
            <p:spPr bwMode="auto">
              <a:xfrm>
                <a:off x="1590" y="2028"/>
                <a:ext cx="108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761" name="Oval 30"/>
              <p:cNvSpPr>
                <a:spLocks noChangeArrowheads="1"/>
              </p:cNvSpPr>
              <p:nvPr/>
            </p:nvSpPr>
            <p:spPr bwMode="auto">
              <a:xfrm>
                <a:off x="1445" y="1912"/>
                <a:ext cx="296" cy="120"/>
              </a:xfrm>
              <a:prstGeom prst="ellips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750" name="AutoShape 44"/>
          <p:cNvSpPr>
            <a:spLocks noChangeArrowheads="1"/>
          </p:cNvSpPr>
          <p:nvPr/>
        </p:nvSpPr>
        <p:spPr bwMode="auto">
          <a:xfrm>
            <a:off x="1852676" y="3161921"/>
            <a:ext cx="1092200" cy="406400"/>
          </a:xfrm>
          <a:prstGeom prst="rightArrow">
            <a:avLst>
              <a:gd name="adj1" fmla="val 50000"/>
              <a:gd name="adj2" fmla="val 67188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396537" y="1603043"/>
            <a:ext cx="889473" cy="3556000"/>
            <a:chOff x="5842000" y="1562100"/>
            <a:chExt cx="889473" cy="3556000"/>
          </a:xfrm>
        </p:grpSpPr>
        <p:sp>
          <p:nvSpPr>
            <p:cNvPr id="31751" name="AutoShape 45"/>
            <p:cNvSpPr>
              <a:spLocks noChangeArrowheads="1"/>
            </p:cNvSpPr>
            <p:nvPr/>
          </p:nvSpPr>
          <p:spPr bwMode="auto">
            <a:xfrm>
              <a:off x="6007100" y="1562100"/>
              <a:ext cx="152400" cy="1371600"/>
            </a:xfrm>
            <a:prstGeom prst="can">
              <a:avLst>
                <a:gd name="adj" fmla="val 14583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752" name="Group 78"/>
            <p:cNvGrpSpPr>
              <a:grpSpLocks/>
            </p:cNvGrpSpPr>
            <p:nvPr/>
          </p:nvGrpSpPr>
          <p:grpSpPr bwMode="auto">
            <a:xfrm>
              <a:off x="5842000" y="2895600"/>
              <a:ext cx="503238" cy="663575"/>
              <a:chOff x="2432" y="3432"/>
              <a:chExt cx="317" cy="418"/>
            </a:xfrm>
          </p:grpSpPr>
          <p:sp>
            <p:nvSpPr>
              <p:cNvPr id="31756" name="Oval 48"/>
              <p:cNvSpPr>
                <a:spLocks noChangeArrowheads="1"/>
              </p:cNvSpPr>
              <p:nvPr/>
            </p:nvSpPr>
            <p:spPr bwMode="auto">
              <a:xfrm rot="5400000">
                <a:off x="2431" y="3453"/>
                <a:ext cx="319" cy="317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57" name="Text Box 49"/>
              <p:cNvSpPr txBox="1">
                <a:spLocks noChangeArrowheads="1"/>
              </p:cNvSpPr>
              <p:nvPr/>
            </p:nvSpPr>
            <p:spPr bwMode="auto">
              <a:xfrm rot="5400000">
                <a:off x="2489" y="3402"/>
                <a:ext cx="228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bg2"/>
                    </a:solidFill>
                    <a:latin typeface="Arial" charset="0"/>
                  </a:rPr>
                  <a:t>+</a:t>
                </a:r>
              </a:p>
            </p:txBody>
          </p:sp>
          <p:sp>
            <p:nvSpPr>
              <p:cNvPr id="31758" name="Text Box 50"/>
              <p:cNvSpPr txBox="1">
                <a:spLocks noChangeArrowheads="1"/>
              </p:cNvSpPr>
              <p:nvPr/>
            </p:nvSpPr>
            <p:spPr bwMode="auto">
              <a:xfrm rot="10800000">
                <a:off x="2511" y="3562"/>
                <a:ext cx="180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bg2"/>
                    </a:solidFill>
                    <a:latin typeface="Arial" charset="0"/>
                  </a:rPr>
                  <a:t>-</a:t>
                </a:r>
              </a:p>
            </p:txBody>
          </p:sp>
        </p:grpSp>
        <p:sp>
          <p:nvSpPr>
            <p:cNvPr id="31753" name="AutoShape 79"/>
            <p:cNvSpPr>
              <a:spLocks noChangeArrowheads="1"/>
            </p:cNvSpPr>
            <p:nvPr/>
          </p:nvSpPr>
          <p:spPr bwMode="auto">
            <a:xfrm>
              <a:off x="6007100" y="3416300"/>
              <a:ext cx="165100" cy="1701800"/>
            </a:xfrm>
            <a:prstGeom prst="can">
              <a:avLst>
                <a:gd name="adj" fmla="val 16702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4" name="Text Box 80"/>
            <p:cNvSpPr txBox="1">
              <a:spLocks noChangeArrowheads="1"/>
            </p:cNvSpPr>
            <p:nvPr/>
          </p:nvSpPr>
          <p:spPr bwMode="auto">
            <a:xfrm>
              <a:off x="6248163" y="2539906"/>
              <a:ext cx="48331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sz="2400" i="1" dirty="0" smtClean="0">
                  <a:solidFill>
                    <a:schemeClr val="bg2"/>
                  </a:solidFill>
                </a:rPr>
                <a:t>V</a:t>
              </a:r>
              <a:endParaRPr lang="en-US" sz="2400" dirty="0">
                <a:solidFill>
                  <a:schemeClr val="bg2"/>
                </a:solidFill>
                <a:latin typeface="Arial" charset="0"/>
              </a:endParaRPr>
            </a:p>
          </p:txBody>
        </p:sp>
      </p:grpSp>
      <p:sp>
        <p:nvSpPr>
          <p:cNvPr id="31755" name="Text Box 81"/>
          <p:cNvSpPr txBox="1">
            <a:spLocks noChangeArrowheads="1"/>
          </p:cNvSpPr>
          <p:nvPr/>
        </p:nvSpPr>
        <p:spPr bwMode="auto">
          <a:xfrm>
            <a:off x="2025650" y="827088"/>
            <a:ext cx="4713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Magnetic frill modeling of voltage source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18222" y="5889294"/>
            <a:ext cx="8755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chemeClr val="bg2"/>
                </a:solidFill>
                <a:latin typeface="+mn-lt"/>
              </a:rPr>
              <a:t>K</a:t>
            </a:r>
            <a:r>
              <a:rPr lang="en-US" sz="1800" dirty="0" smtClean="0">
                <a:solidFill>
                  <a:schemeClr val="bg2"/>
                </a:solidFill>
                <a:latin typeface="+mj-lt"/>
              </a:rPr>
              <a:t> is the amplitude of the magnetic frill current that flows in the positive </a:t>
            </a:r>
            <a:r>
              <a:rPr lang="en-US" sz="1800" i="1" dirty="0" smtClean="0">
                <a:solidFill>
                  <a:schemeClr val="bg2"/>
                </a:solidFill>
                <a:latin typeface="+mj-lt"/>
                <a:sym typeface="Symbol"/>
              </a:rPr>
              <a:t></a:t>
            </a:r>
            <a:r>
              <a:rPr lang="en-US" sz="1800" dirty="0" smtClean="0">
                <a:solidFill>
                  <a:schemeClr val="bg2"/>
                </a:solidFill>
                <a:latin typeface="+mj-lt"/>
                <a:sym typeface="Symbol"/>
              </a:rPr>
              <a:t> direction. </a:t>
            </a:r>
            <a:r>
              <a:rPr lang="en-US" sz="1800" dirty="0" smtClean="0">
                <a:solidFill>
                  <a:schemeClr val="bg2"/>
                </a:solidFill>
                <a:latin typeface="+mj-lt"/>
              </a:rPr>
              <a:t> </a:t>
            </a:r>
            <a:endParaRPr lang="en-US" sz="180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4296241" y="2708273"/>
            <a:ext cx="82166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i="1" dirty="0" smtClean="0">
                <a:solidFill>
                  <a:schemeClr val="bg2"/>
                </a:solidFill>
              </a:rPr>
              <a:t>M</a:t>
            </a:r>
            <a:r>
              <a:rPr lang="en-US" sz="2400" i="1" baseline="-25000" dirty="0" smtClean="0">
                <a:solidFill>
                  <a:schemeClr val="bg2"/>
                </a:solidFill>
              </a:rPr>
              <a:t>s</a:t>
            </a:r>
            <a:r>
              <a:rPr lang="en-US" sz="2400" i="1" baseline="-25000" dirty="0" smtClean="0">
                <a:solidFill>
                  <a:schemeClr val="bg2"/>
                </a:solidFill>
                <a:sym typeface="Symbol"/>
              </a:rPr>
              <a:t></a:t>
            </a:r>
            <a:endParaRPr lang="en-US" sz="2400" i="1" baseline="-250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0" name="AutoShape 44"/>
          <p:cNvSpPr>
            <a:spLocks noChangeArrowheads="1"/>
          </p:cNvSpPr>
          <p:nvPr/>
        </p:nvSpPr>
        <p:spPr bwMode="auto">
          <a:xfrm>
            <a:off x="5171357" y="3177843"/>
            <a:ext cx="1092200" cy="406400"/>
          </a:xfrm>
          <a:prstGeom prst="rightArrow">
            <a:avLst>
              <a:gd name="adj1" fmla="val 50000"/>
              <a:gd name="adj2" fmla="val 67188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3797459" y="1644360"/>
            <a:ext cx="472172" cy="3530600"/>
            <a:chOff x="3797459" y="1644360"/>
            <a:chExt cx="472172" cy="3530600"/>
          </a:xfrm>
        </p:grpSpPr>
        <p:sp>
          <p:nvSpPr>
            <p:cNvPr id="25" name="AutoShape 42"/>
            <p:cNvSpPr>
              <a:spLocks noChangeArrowheads="1"/>
            </p:cNvSpPr>
            <p:nvPr/>
          </p:nvSpPr>
          <p:spPr bwMode="auto">
            <a:xfrm>
              <a:off x="3954621" y="1644360"/>
              <a:ext cx="177800" cy="3530600"/>
            </a:xfrm>
            <a:prstGeom prst="can">
              <a:avLst>
                <a:gd name="adj" fmla="val 32176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" name="Group 82"/>
            <p:cNvGrpSpPr>
              <a:grpSpLocks/>
            </p:cNvGrpSpPr>
            <p:nvPr/>
          </p:nvGrpSpPr>
          <p:grpSpPr bwMode="auto">
            <a:xfrm>
              <a:off x="3797459" y="3092160"/>
              <a:ext cx="469900" cy="190500"/>
              <a:chOff x="1445" y="1912"/>
              <a:chExt cx="296" cy="120"/>
            </a:xfrm>
          </p:grpSpPr>
          <p:sp>
            <p:nvSpPr>
              <p:cNvPr id="27" name="Line 31"/>
              <p:cNvSpPr>
                <a:spLocks noChangeShapeType="1"/>
              </p:cNvSpPr>
              <p:nvPr/>
            </p:nvSpPr>
            <p:spPr bwMode="auto">
              <a:xfrm>
                <a:off x="1505" y="2028"/>
                <a:ext cx="108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" name="Line 32"/>
              <p:cNvSpPr>
                <a:spLocks noChangeShapeType="1"/>
              </p:cNvSpPr>
              <p:nvPr/>
            </p:nvSpPr>
            <p:spPr bwMode="auto">
              <a:xfrm>
                <a:off x="1590" y="2028"/>
                <a:ext cx="108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" name="Oval 30"/>
              <p:cNvSpPr>
                <a:spLocks noChangeArrowheads="1"/>
              </p:cNvSpPr>
              <p:nvPr/>
            </p:nvSpPr>
            <p:spPr bwMode="auto">
              <a:xfrm>
                <a:off x="1445" y="1912"/>
                <a:ext cx="296" cy="120"/>
              </a:xfrm>
              <a:prstGeom prst="ellips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" name="Group 82"/>
            <p:cNvGrpSpPr>
              <a:grpSpLocks/>
            </p:cNvGrpSpPr>
            <p:nvPr/>
          </p:nvGrpSpPr>
          <p:grpSpPr bwMode="auto">
            <a:xfrm>
              <a:off x="3799731" y="3244560"/>
              <a:ext cx="469900" cy="190500"/>
              <a:chOff x="1445" y="1912"/>
              <a:chExt cx="296" cy="120"/>
            </a:xfrm>
          </p:grpSpPr>
          <p:sp>
            <p:nvSpPr>
              <p:cNvPr id="32" name="Line 31"/>
              <p:cNvSpPr>
                <a:spLocks noChangeShapeType="1"/>
              </p:cNvSpPr>
              <p:nvPr/>
            </p:nvSpPr>
            <p:spPr bwMode="auto">
              <a:xfrm>
                <a:off x="1505" y="2028"/>
                <a:ext cx="108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" name="Line 32"/>
              <p:cNvSpPr>
                <a:spLocks noChangeShapeType="1"/>
              </p:cNvSpPr>
              <p:nvPr/>
            </p:nvSpPr>
            <p:spPr bwMode="auto">
              <a:xfrm>
                <a:off x="1590" y="2028"/>
                <a:ext cx="108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" name="Oval 30"/>
              <p:cNvSpPr>
                <a:spLocks noChangeArrowheads="1"/>
              </p:cNvSpPr>
              <p:nvPr/>
            </p:nvSpPr>
            <p:spPr bwMode="auto">
              <a:xfrm>
                <a:off x="1445" y="1912"/>
                <a:ext cx="296" cy="120"/>
              </a:xfrm>
              <a:prstGeom prst="ellips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" name="Group 82"/>
            <p:cNvGrpSpPr>
              <a:grpSpLocks/>
            </p:cNvGrpSpPr>
            <p:nvPr/>
          </p:nvGrpSpPr>
          <p:grpSpPr bwMode="auto">
            <a:xfrm>
              <a:off x="3799726" y="3421975"/>
              <a:ext cx="469900" cy="190500"/>
              <a:chOff x="1445" y="1912"/>
              <a:chExt cx="296" cy="120"/>
            </a:xfrm>
          </p:grpSpPr>
          <p:sp>
            <p:nvSpPr>
              <p:cNvPr id="36" name="Line 31"/>
              <p:cNvSpPr>
                <a:spLocks noChangeShapeType="1"/>
              </p:cNvSpPr>
              <p:nvPr/>
            </p:nvSpPr>
            <p:spPr bwMode="auto">
              <a:xfrm>
                <a:off x="1505" y="2028"/>
                <a:ext cx="108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" name="Line 32"/>
              <p:cNvSpPr>
                <a:spLocks noChangeShapeType="1"/>
              </p:cNvSpPr>
              <p:nvPr/>
            </p:nvSpPr>
            <p:spPr bwMode="auto">
              <a:xfrm>
                <a:off x="1590" y="2028"/>
                <a:ext cx="108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" name="Oval 30"/>
              <p:cNvSpPr>
                <a:spLocks noChangeArrowheads="1"/>
              </p:cNvSpPr>
              <p:nvPr/>
            </p:nvSpPr>
            <p:spPr bwMode="auto">
              <a:xfrm>
                <a:off x="1445" y="1912"/>
                <a:ext cx="296" cy="120"/>
              </a:xfrm>
              <a:prstGeom prst="ellips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70657" name="Object 13"/>
          <p:cNvGraphicFramePr>
            <a:graphicFrameLocks noChangeAspect="1"/>
          </p:cNvGraphicFramePr>
          <p:nvPr/>
        </p:nvGraphicFramePr>
        <p:xfrm>
          <a:off x="4396255" y="4176662"/>
          <a:ext cx="2016125" cy="825500"/>
        </p:xfrm>
        <a:graphic>
          <a:graphicData uri="http://schemas.openxmlformats.org/presentationml/2006/ole">
            <p:oleObj spid="_x0000_s70657" name="Equation" r:id="rId4" imgW="1244520" imgH="507960" progId="Equation.DSMT4">
              <p:embed/>
            </p:oleObj>
          </a:graphicData>
        </a:graphic>
      </p:graphicFrame>
      <p:graphicFrame>
        <p:nvGraphicFramePr>
          <p:cNvPr id="70658" name="Object 13"/>
          <p:cNvGraphicFramePr>
            <a:graphicFrameLocks noChangeAspect="1"/>
          </p:cNvGraphicFramePr>
          <p:nvPr/>
        </p:nvGraphicFramePr>
        <p:xfrm>
          <a:off x="7682332" y="3590781"/>
          <a:ext cx="906402" cy="286603"/>
        </p:xfrm>
        <a:graphic>
          <a:graphicData uri="http://schemas.openxmlformats.org/presentationml/2006/ole">
            <p:oleObj spid="_x0000_s70658" name="Equation" r:id="rId5" imgW="507960" imgH="177480" progId="Equation.DSMT4">
              <p:embed/>
            </p:oleObj>
          </a:graphicData>
        </a:graphic>
      </p:graphicFrame>
      <p:graphicFrame>
        <p:nvGraphicFramePr>
          <p:cNvPr id="70659" name="Object 13"/>
          <p:cNvGraphicFramePr>
            <a:graphicFrameLocks noChangeAspect="1"/>
          </p:cNvGraphicFramePr>
          <p:nvPr/>
        </p:nvGraphicFramePr>
        <p:xfrm>
          <a:off x="1004856" y="3920554"/>
          <a:ext cx="1377950" cy="412750"/>
        </p:xfrm>
        <a:graphic>
          <a:graphicData uri="http://schemas.openxmlformats.org/presentationml/2006/ole">
            <p:oleObj spid="_x0000_s70659" name="Equation" r:id="rId6" imgW="850680" imgH="253800" progId="Equation.DSMT4">
              <p:embed/>
            </p:oleObj>
          </a:graphicData>
        </a:graphic>
      </p:graphicFrame>
      <p:cxnSp>
        <p:nvCxnSpPr>
          <p:cNvPr id="43" name="Straight Arrow Connector 42"/>
          <p:cNvCxnSpPr/>
          <p:nvPr/>
        </p:nvCxnSpPr>
        <p:spPr bwMode="auto">
          <a:xfrm flipV="1">
            <a:off x="1466850" y="1447800"/>
            <a:ext cx="0" cy="5810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1572091" y="1536698"/>
            <a:ext cx="40910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2"/>
                </a:solidFill>
              </a:rPr>
              <a:t>z</a:t>
            </a:r>
            <a:endParaRPr lang="en-US" sz="2400" i="1" baseline="-250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491" name="Text Box 3"/>
          <p:cNvSpPr txBox="1">
            <a:spLocks noChangeArrowheads="1"/>
          </p:cNvSpPr>
          <p:nvPr/>
        </p:nvSpPr>
        <p:spPr bwMode="auto">
          <a:xfrm>
            <a:off x="1727653" y="0"/>
            <a:ext cx="51323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graphicFrame>
        <p:nvGraphicFramePr>
          <p:cNvPr id="27650" name="Object 49"/>
          <p:cNvGraphicFramePr>
            <a:graphicFrameLocks noChangeAspect="1"/>
          </p:cNvGraphicFramePr>
          <p:nvPr/>
        </p:nvGraphicFramePr>
        <p:xfrm>
          <a:off x="820738" y="4111842"/>
          <a:ext cx="7075487" cy="1495208"/>
        </p:xfrm>
        <a:graphic>
          <a:graphicData uri="http://schemas.openxmlformats.org/presentationml/2006/ole">
            <p:oleObj spid="_x0000_s27650" name="Equation" r:id="rId4" imgW="3848040" imgH="812520" progId="Equation.DSMT4">
              <p:embed/>
            </p:oleObj>
          </a:graphicData>
        </a:graphic>
      </p:graphicFrame>
      <p:graphicFrame>
        <p:nvGraphicFramePr>
          <p:cNvPr id="27652" name="Object 53"/>
          <p:cNvGraphicFramePr>
            <a:graphicFrameLocks noChangeAspect="1"/>
          </p:cNvGraphicFramePr>
          <p:nvPr/>
        </p:nvGraphicFramePr>
        <p:xfrm>
          <a:off x="3379788" y="6145213"/>
          <a:ext cx="2306637" cy="411162"/>
        </p:xfrm>
        <a:graphic>
          <a:graphicData uri="http://schemas.openxmlformats.org/presentationml/2006/ole">
            <p:oleObj spid="_x0000_s27652" name="Equation" r:id="rId5" imgW="1143000" imgH="203040" progId="Equation.DSMT4">
              <p:embed/>
            </p:oleObj>
          </a:graphicData>
        </a:graphic>
      </p:graphicFrame>
      <p:sp>
        <p:nvSpPr>
          <p:cNvPr id="27655" name="Text Box 62"/>
          <p:cNvSpPr txBox="1">
            <a:spLocks noChangeArrowheads="1"/>
          </p:cNvSpPr>
          <p:nvPr/>
        </p:nvSpPr>
        <p:spPr bwMode="auto">
          <a:xfrm>
            <a:off x="1139825" y="6129338"/>
            <a:ext cx="2073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From reciprocity: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714375" y="1112610"/>
            <a:ext cx="7799388" cy="1838325"/>
            <a:chOff x="695325" y="1473200"/>
            <a:chExt cx="7799388" cy="1838325"/>
          </a:xfrm>
        </p:grpSpPr>
        <p:grpSp>
          <p:nvGrpSpPr>
            <p:cNvPr id="27654" name="Group 63"/>
            <p:cNvGrpSpPr>
              <a:grpSpLocks/>
            </p:cNvGrpSpPr>
            <p:nvPr/>
          </p:nvGrpSpPr>
          <p:grpSpPr bwMode="auto">
            <a:xfrm>
              <a:off x="695325" y="1473200"/>
              <a:ext cx="7799388" cy="1838325"/>
              <a:chOff x="438" y="928"/>
              <a:chExt cx="4913" cy="1158"/>
            </a:xfrm>
          </p:grpSpPr>
          <p:sp>
            <p:nvSpPr>
              <p:cNvPr id="27656" name="Text Box 5"/>
              <p:cNvSpPr txBox="1">
                <a:spLocks noChangeArrowheads="1"/>
              </p:cNvSpPr>
              <p:nvPr/>
            </p:nvSpPr>
            <p:spPr bwMode="auto">
              <a:xfrm>
                <a:off x="438" y="1346"/>
                <a:ext cx="921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400" i="1">
                    <a:solidFill>
                      <a:schemeClr val="bg2"/>
                    </a:solidFill>
                  </a:rPr>
                  <a:t>K</a:t>
                </a:r>
                <a:r>
                  <a:rPr lang="en-US" sz="2400" baseline="-25000">
                    <a:solidFill>
                      <a:schemeClr val="bg2"/>
                    </a:solidFill>
                  </a:rPr>
                  <a:t>1</a:t>
                </a:r>
                <a:r>
                  <a:rPr lang="en-US" sz="2400" i="1">
                    <a:solidFill>
                      <a:schemeClr val="bg2"/>
                    </a:solidFill>
                  </a:rPr>
                  <a:t> = -V</a:t>
                </a:r>
                <a:r>
                  <a:rPr lang="en-US" sz="2400" baseline="-25000">
                    <a:solidFill>
                      <a:schemeClr val="bg2"/>
                    </a:solidFill>
                  </a:rPr>
                  <a:t>1</a:t>
                </a:r>
                <a:endParaRPr lang="en-US" sz="2400">
                  <a:solidFill>
                    <a:schemeClr val="bg2"/>
                  </a:solidFill>
                  <a:latin typeface="Arial" charset="0"/>
                </a:endParaRPr>
              </a:p>
            </p:txBody>
          </p:sp>
          <p:sp>
            <p:nvSpPr>
              <p:cNvPr id="27657" name="Line 9"/>
              <p:cNvSpPr>
                <a:spLocks noChangeShapeType="1"/>
              </p:cNvSpPr>
              <p:nvPr/>
            </p:nvSpPr>
            <p:spPr bwMode="auto">
              <a:xfrm rot="16200000" flipH="1">
                <a:off x="1053" y="1511"/>
                <a:ext cx="10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658" name="Freeform 10"/>
              <p:cNvSpPr>
                <a:spLocks/>
              </p:cNvSpPr>
              <p:nvPr/>
            </p:nvSpPr>
            <p:spPr bwMode="auto">
              <a:xfrm rot="-5400000">
                <a:off x="2130" y="831"/>
                <a:ext cx="126" cy="352"/>
              </a:xfrm>
              <a:custGeom>
                <a:avLst/>
                <a:gdLst>
                  <a:gd name="T0" fmla="*/ 57 w 126"/>
                  <a:gd name="T1" fmla="*/ 0 h 352"/>
                  <a:gd name="T2" fmla="*/ 117 w 126"/>
                  <a:gd name="T3" fmla="*/ 38 h 352"/>
                  <a:gd name="T4" fmla="*/ 3 w 126"/>
                  <a:gd name="T5" fmla="*/ 96 h 352"/>
                  <a:gd name="T6" fmla="*/ 113 w 126"/>
                  <a:gd name="T7" fmla="*/ 141 h 352"/>
                  <a:gd name="T8" fmla="*/ 3 w 126"/>
                  <a:gd name="T9" fmla="*/ 206 h 352"/>
                  <a:gd name="T10" fmla="*/ 113 w 126"/>
                  <a:gd name="T11" fmla="*/ 249 h 352"/>
                  <a:gd name="T12" fmla="*/ 7 w 126"/>
                  <a:gd name="T13" fmla="*/ 309 h 352"/>
                  <a:gd name="T14" fmla="*/ 69 w 126"/>
                  <a:gd name="T15" fmla="*/ 352 h 3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26"/>
                  <a:gd name="T25" fmla="*/ 0 h 352"/>
                  <a:gd name="T26" fmla="*/ 126 w 126"/>
                  <a:gd name="T27" fmla="*/ 352 h 3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26" h="352">
                    <a:moveTo>
                      <a:pt x="57" y="0"/>
                    </a:moveTo>
                    <a:cubicBezTo>
                      <a:pt x="91" y="11"/>
                      <a:pt x="126" y="22"/>
                      <a:pt x="117" y="38"/>
                    </a:cubicBezTo>
                    <a:cubicBezTo>
                      <a:pt x="108" y="54"/>
                      <a:pt x="4" y="78"/>
                      <a:pt x="3" y="96"/>
                    </a:cubicBezTo>
                    <a:cubicBezTo>
                      <a:pt x="2" y="113"/>
                      <a:pt x="113" y="122"/>
                      <a:pt x="113" y="141"/>
                    </a:cubicBezTo>
                    <a:cubicBezTo>
                      <a:pt x="113" y="159"/>
                      <a:pt x="3" y="188"/>
                      <a:pt x="3" y="206"/>
                    </a:cubicBezTo>
                    <a:cubicBezTo>
                      <a:pt x="3" y="224"/>
                      <a:pt x="112" y="232"/>
                      <a:pt x="113" y="249"/>
                    </a:cubicBezTo>
                    <a:cubicBezTo>
                      <a:pt x="114" y="266"/>
                      <a:pt x="14" y="292"/>
                      <a:pt x="7" y="309"/>
                    </a:cubicBezTo>
                    <a:cubicBezTo>
                      <a:pt x="0" y="326"/>
                      <a:pt x="56" y="343"/>
                      <a:pt x="69" y="352"/>
                    </a:cubicBez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659" name="Line 11"/>
              <p:cNvSpPr>
                <a:spLocks noChangeShapeType="1"/>
              </p:cNvSpPr>
              <p:nvPr/>
            </p:nvSpPr>
            <p:spPr bwMode="auto">
              <a:xfrm>
                <a:off x="1568" y="1000"/>
                <a:ext cx="44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660" name="Line 12"/>
              <p:cNvSpPr>
                <a:spLocks noChangeShapeType="1"/>
              </p:cNvSpPr>
              <p:nvPr/>
            </p:nvSpPr>
            <p:spPr bwMode="auto">
              <a:xfrm>
                <a:off x="2384" y="1000"/>
                <a:ext cx="44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661" name="Freeform 13"/>
              <p:cNvSpPr>
                <a:spLocks/>
              </p:cNvSpPr>
              <p:nvPr/>
            </p:nvSpPr>
            <p:spPr bwMode="auto">
              <a:xfrm>
                <a:off x="2778" y="1351"/>
                <a:ext cx="126" cy="352"/>
              </a:xfrm>
              <a:custGeom>
                <a:avLst/>
                <a:gdLst>
                  <a:gd name="T0" fmla="*/ 57 w 126"/>
                  <a:gd name="T1" fmla="*/ 0 h 352"/>
                  <a:gd name="T2" fmla="*/ 117 w 126"/>
                  <a:gd name="T3" fmla="*/ 38 h 352"/>
                  <a:gd name="T4" fmla="*/ 3 w 126"/>
                  <a:gd name="T5" fmla="*/ 96 h 352"/>
                  <a:gd name="T6" fmla="*/ 113 w 126"/>
                  <a:gd name="T7" fmla="*/ 141 h 352"/>
                  <a:gd name="T8" fmla="*/ 3 w 126"/>
                  <a:gd name="T9" fmla="*/ 206 h 352"/>
                  <a:gd name="T10" fmla="*/ 113 w 126"/>
                  <a:gd name="T11" fmla="*/ 249 h 352"/>
                  <a:gd name="T12" fmla="*/ 7 w 126"/>
                  <a:gd name="T13" fmla="*/ 309 h 352"/>
                  <a:gd name="T14" fmla="*/ 69 w 126"/>
                  <a:gd name="T15" fmla="*/ 352 h 3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26"/>
                  <a:gd name="T25" fmla="*/ 0 h 352"/>
                  <a:gd name="T26" fmla="*/ 126 w 126"/>
                  <a:gd name="T27" fmla="*/ 352 h 3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26" h="352">
                    <a:moveTo>
                      <a:pt x="57" y="0"/>
                    </a:moveTo>
                    <a:cubicBezTo>
                      <a:pt x="91" y="11"/>
                      <a:pt x="126" y="22"/>
                      <a:pt x="117" y="38"/>
                    </a:cubicBezTo>
                    <a:cubicBezTo>
                      <a:pt x="108" y="54"/>
                      <a:pt x="4" y="78"/>
                      <a:pt x="3" y="96"/>
                    </a:cubicBezTo>
                    <a:cubicBezTo>
                      <a:pt x="2" y="113"/>
                      <a:pt x="113" y="122"/>
                      <a:pt x="113" y="141"/>
                    </a:cubicBezTo>
                    <a:cubicBezTo>
                      <a:pt x="113" y="159"/>
                      <a:pt x="3" y="188"/>
                      <a:pt x="3" y="206"/>
                    </a:cubicBezTo>
                    <a:cubicBezTo>
                      <a:pt x="3" y="224"/>
                      <a:pt x="112" y="232"/>
                      <a:pt x="113" y="249"/>
                    </a:cubicBezTo>
                    <a:cubicBezTo>
                      <a:pt x="114" y="266"/>
                      <a:pt x="14" y="292"/>
                      <a:pt x="7" y="309"/>
                    </a:cubicBezTo>
                    <a:cubicBezTo>
                      <a:pt x="0" y="326"/>
                      <a:pt x="56" y="343"/>
                      <a:pt x="69" y="352"/>
                    </a:cubicBez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662" name="Line 14"/>
              <p:cNvSpPr>
                <a:spLocks noChangeShapeType="1"/>
              </p:cNvSpPr>
              <p:nvPr/>
            </p:nvSpPr>
            <p:spPr bwMode="auto">
              <a:xfrm>
                <a:off x="2824" y="1000"/>
                <a:ext cx="0" cy="35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663" name="Line 15"/>
              <p:cNvSpPr>
                <a:spLocks noChangeShapeType="1"/>
              </p:cNvSpPr>
              <p:nvPr/>
            </p:nvSpPr>
            <p:spPr bwMode="auto">
              <a:xfrm flipH="1">
                <a:off x="2840" y="1704"/>
                <a:ext cx="0" cy="31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664" name="Line 17"/>
              <p:cNvSpPr>
                <a:spLocks noChangeShapeType="1"/>
              </p:cNvSpPr>
              <p:nvPr/>
            </p:nvSpPr>
            <p:spPr bwMode="auto">
              <a:xfrm>
                <a:off x="1560" y="2024"/>
                <a:ext cx="45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665" name="Freeform 18"/>
              <p:cNvSpPr>
                <a:spLocks/>
              </p:cNvSpPr>
              <p:nvPr/>
            </p:nvSpPr>
            <p:spPr bwMode="auto">
              <a:xfrm rot="-5400000">
                <a:off x="2130" y="1847"/>
                <a:ext cx="126" cy="352"/>
              </a:xfrm>
              <a:custGeom>
                <a:avLst/>
                <a:gdLst>
                  <a:gd name="T0" fmla="*/ 57 w 126"/>
                  <a:gd name="T1" fmla="*/ 0 h 352"/>
                  <a:gd name="T2" fmla="*/ 117 w 126"/>
                  <a:gd name="T3" fmla="*/ 38 h 352"/>
                  <a:gd name="T4" fmla="*/ 3 w 126"/>
                  <a:gd name="T5" fmla="*/ 96 h 352"/>
                  <a:gd name="T6" fmla="*/ 113 w 126"/>
                  <a:gd name="T7" fmla="*/ 141 h 352"/>
                  <a:gd name="T8" fmla="*/ 3 w 126"/>
                  <a:gd name="T9" fmla="*/ 206 h 352"/>
                  <a:gd name="T10" fmla="*/ 113 w 126"/>
                  <a:gd name="T11" fmla="*/ 249 h 352"/>
                  <a:gd name="T12" fmla="*/ 7 w 126"/>
                  <a:gd name="T13" fmla="*/ 309 h 352"/>
                  <a:gd name="T14" fmla="*/ 69 w 126"/>
                  <a:gd name="T15" fmla="*/ 352 h 3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26"/>
                  <a:gd name="T25" fmla="*/ 0 h 352"/>
                  <a:gd name="T26" fmla="*/ 126 w 126"/>
                  <a:gd name="T27" fmla="*/ 352 h 3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26" h="352">
                    <a:moveTo>
                      <a:pt x="57" y="0"/>
                    </a:moveTo>
                    <a:cubicBezTo>
                      <a:pt x="91" y="11"/>
                      <a:pt x="126" y="22"/>
                      <a:pt x="117" y="38"/>
                    </a:cubicBezTo>
                    <a:cubicBezTo>
                      <a:pt x="108" y="54"/>
                      <a:pt x="4" y="78"/>
                      <a:pt x="3" y="96"/>
                    </a:cubicBezTo>
                    <a:cubicBezTo>
                      <a:pt x="2" y="113"/>
                      <a:pt x="113" y="122"/>
                      <a:pt x="113" y="141"/>
                    </a:cubicBezTo>
                    <a:cubicBezTo>
                      <a:pt x="113" y="159"/>
                      <a:pt x="3" y="188"/>
                      <a:pt x="3" y="206"/>
                    </a:cubicBezTo>
                    <a:cubicBezTo>
                      <a:pt x="3" y="224"/>
                      <a:pt x="112" y="232"/>
                      <a:pt x="113" y="249"/>
                    </a:cubicBezTo>
                    <a:cubicBezTo>
                      <a:pt x="114" y="266"/>
                      <a:pt x="14" y="292"/>
                      <a:pt x="7" y="309"/>
                    </a:cubicBezTo>
                    <a:cubicBezTo>
                      <a:pt x="0" y="326"/>
                      <a:pt x="56" y="343"/>
                      <a:pt x="69" y="352"/>
                    </a:cubicBez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666" name="Line 19"/>
              <p:cNvSpPr>
                <a:spLocks noChangeShapeType="1"/>
              </p:cNvSpPr>
              <p:nvPr/>
            </p:nvSpPr>
            <p:spPr bwMode="auto">
              <a:xfrm>
                <a:off x="2376" y="2016"/>
                <a:ext cx="47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667" name="Line 20"/>
              <p:cNvSpPr>
                <a:spLocks noChangeShapeType="1"/>
              </p:cNvSpPr>
              <p:nvPr/>
            </p:nvSpPr>
            <p:spPr bwMode="auto">
              <a:xfrm>
                <a:off x="2820" y="1000"/>
                <a:ext cx="4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668" name="Freeform 21"/>
              <p:cNvSpPr>
                <a:spLocks/>
              </p:cNvSpPr>
              <p:nvPr/>
            </p:nvSpPr>
            <p:spPr bwMode="auto">
              <a:xfrm rot="-5400000">
                <a:off x="3402" y="815"/>
                <a:ext cx="126" cy="352"/>
              </a:xfrm>
              <a:custGeom>
                <a:avLst/>
                <a:gdLst>
                  <a:gd name="T0" fmla="*/ 57 w 126"/>
                  <a:gd name="T1" fmla="*/ 0 h 352"/>
                  <a:gd name="T2" fmla="*/ 117 w 126"/>
                  <a:gd name="T3" fmla="*/ 38 h 352"/>
                  <a:gd name="T4" fmla="*/ 3 w 126"/>
                  <a:gd name="T5" fmla="*/ 96 h 352"/>
                  <a:gd name="T6" fmla="*/ 113 w 126"/>
                  <a:gd name="T7" fmla="*/ 141 h 352"/>
                  <a:gd name="T8" fmla="*/ 3 w 126"/>
                  <a:gd name="T9" fmla="*/ 206 h 352"/>
                  <a:gd name="T10" fmla="*/ 113 w 126"/>
                  <a:gd name="T11" fmla="*/ 249 h 352"/>
                  <a:gd name="T12" fmla="*/ 7 w 126"/>
                  <a:gd name="T13" fmla="*/ 309 h 352"/>
                  <a:gd name="T14" fmla="*/ 69 w 126"/>
                  <a:gd name="T15" fmla="*/ 352 h 3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26"/>
                  <a:gd name="T25" fmla="*/ 0 h 352"/>
                  <a:gd name="T26" fmla="*/ 126 w 126"/>
                  <a:gd name="T27" fmla="*/ 352 h 3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26" h="352">
                    <a:moveTo>
                      <a:pt x="57" y="0"/>
                    </a:moveTo>
                    <a:cubicBezTo>
                      <a:pt x="91" y="11"/>
                      <a:pt x="126" y="22"/>
                      <a:pt x="117" y="38"/>
                    </a:cubicBezTo>
                    <a:cubicBezTo>
                      <a:pt x="108" y="54"/>
                      <a:pt x="4" y="78"/>
                      <a:pt x="3" y="96"/>
                    </a:cubicBezTo>
                    <a:cubicBezTo>
                      <a:pt x="2" y="113"/>
                      <a:pt x="113" y="122"/>
                      <a:pt x="113" y="141"/>
                    </a:cubicBezTo>
                    <a:cubicBezTo>
                      <a:pt x="113" y="159"/>
                      <a:pt x="3" y="188"/>
                      <a:pt x="3" y="206"/>
                    </a:cubicBezTo>
                    <a:cubicBezTo>
                      <a:pt x="3" y="224"/>
                      <a:pt x="112" y="232"/>
                      <a:pt x="113" y="249"/>
                    </a:cubicBezTo>
                    <a:cubicBezTo>
                      <a:pt x="114" y="266"/>
                      <a:pt x="14" y="292"/>
                      <a:pt x="7" y="309"/>
                    </a:cubicBezTo>
                    <a:cubicBezTo>
                      <a:pt x="0" y="326"/>
                      <a:pt x="56" y="343"/>
                      <a:pt x="69" y="352"/>
                    </a:cubicBez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669" name="Line 22"/>
              <p:cNvSpPr>
                <a:spLocks noChangeShapeType="1"/>
              </p:cNvSpPr>
              <p:nvPr/>
            </p:nvSpPr>
            <p:spPr bwMode="auto">
              <a:xfrm>
                <a:off x="3640" y="977"/>
                <a:ext cx="47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671" name="Line 25"/>
              <p:cNvSpPr>
                <a:spLocks noChangeShapeType="1"/>
              </p:cNvSpPr>
              <p:nvPr/>
            </p:nvSpPr>
            <p:spPr bwMode="auto">
              <a:xfrm>
                <a:off x="2848" y="2016"/>
                <a:ext cx="448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672" name="Freeform 26"/>
              <p:cNvSpPr>
                <a:spLocks/>
              </p:cNvSpPr>
              <p:nvPr/>
            </p:nvSpPr>
            <p:spPr bwMode="auto">
              <a:xfrm rot="-5400000">
                <a:off x="3418" y="1831"/>
                <a:ext cx="126" cy="352"/>
              </a:xfrm>
              <a:custGeom>
                <a:avLst/>
                <a:gdLst>
                  <a:gd name="T0" fmla="*/ 57 w 126"/>
                  <a:gd name="T1" fmla="*/ 0 h 352"/>
                  <a:gd name="T2" fmla="*/ 117 w 126"/>
                  <a:gd name="T3" fmla="*/ 38 h 352"/>
                  <a:gd name="T4" fmla="*/ 3 w 126"/>
                  <a:gd name="T5" fmla="*/ 96 h 352"/>
                  <a:gd name="T6" fmla="*/ 113 w 126"/>
                  <a:gd name="T7" fmla="*/ 141 h 352"/>
                  <a:gd name="T8" fmla="*/ 3 w 126"/>
                  <a:gd name="T9" fmla="*/ 206 h 352"/>
                  <a:gd name="T10" fmla="*/ 113 w 126"/>
                  <a:gd name="T11" fmla="*/ 249 h 352"/>
                  <a:gd name="T12" fmla="*/ 7 w 126"/>
                  <a:gd name="T13" fmla="*/ 309 h 352"/>
                  <a:gd name="T14" fmla="*/ 69 w 126"/>
                  <a:gd name="T15" fmla="*/ 352 h 35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26"/>
                  <a:gd name="T25" fmla="*/ 0 h 352"/>
                  <a:gd name="T26" fmla="*/ 126 w 126"/>
                  <a:gd name="T27" fmla="*/ 352 h 35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26" h="352">
                    <a:moveTo>
                      <a:pt x="57" y="0"/>
                    </a:moveTo>
                    <a:cubicBezTo>
                      <a:pt x="91" y="11"/>
                      <a:pt x="126" y="22"/>
                      <a:pt x="117" y="38"/>
                    </a:cubicBezTo>
                    <a:cubicBezTo>
                      <a:pt x="108" y="54"/>
                      <a:pt x="4" y="78"/>
                      <a:pt x="3" y="96"/>
                    </a:cubicBezTo>
                    <a:cubicBezTo>
                      <a:pt x="2" y="113"/>
                      <a:pt x="113" y="122"/>
                      <a:pt x="113" y="141"/>
                    </a:cubicBezTo>
                    <a:cubicBezTo>
                      <a:pt x="113" y="159"/>
                      <a:pt x="3" y="188"/>
                      <a:pt x="3" y="206"/>
                    </a:cubicBezTo>
                    <a:cubicBezTo>
                      <a:pt x="3" y="224"/>
                      <a:pt x="112" y="232"/>
                      <a:pt x="113" y="249"/>
                    </a:cubicBezTo>
                    <a:cubicBezTo>
                      <a:pt x="114" y="266"/>
                      <a:pt x="14" y="292"/>
                      <a:pt x="7" y="309"/>
                    </a:cubicBezTo>
                    <a:cubicBezTo>
                      <a:pt x="0" y="326"/>
                      <a:pt x="56" y="343"/>
                      <a:pt x="69" y="352"/>
                    </a:cubicBezTo>
                  </a:path>
                </a:pathLst>
              </a:custGeom>
              <a:noFill/>
              <a:ln w="12700" cap="flat" cmpd="sng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673" name="Line 27"/>
              <p:cNvSpPr>
                <a:spLocks noChangeShapeType="1"/>
              </p:cNvSpPr>
              <p:nvPr/>
            </p:nvSpPr>
            <p:spPr bwMode="auto">
              <a:xfrm>
                <a:off x="3664" y="2007"/>
                <a:ext cx="456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674" name="Line 32"/>
              <p:cNvSpPr>
                <a:spLocks noChangeShapeType="1"/>
              </p:cNvSpPr>
              <p:nvPr/>
            </p:nvSpPr>
            <p:spPr bwMode="auto">
              <a:xfrm flipV="1">
                <a:off x="4121" y="1048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675" name="Text Box 33"/>
              <p:cNvSpPr txBox="1">
                <a:spLocks noChangeArrowheads="1"/>
              </p:cNvSpPr>
              <p:nvPr/>
            </p:nvSpPr>
            <p:spPr bwMode="auto">
              <a:xfrm>
                <a:off x="4270" y="946"/>
                <a:ext cx="310" cy="2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i="1">
                    <a:solidFill>
                      <a:schemeClr val="bg2"/>
                    </a:solidFill>
                  </a:rPr>
                  <a:t>I</a:t>
                </a:r>
                <a:r>
                  <a:rPr lang="en-US" sz="2400" baseline="-25000">
                    <a:solidFill>
                      <a:schemeClr val="bg2"/>
                    </a:solidFill>
                  </a:rPr>
                  <a:t>21</a:t>
                </a:r>
                <a:endParaRPr lang="en-US" sz="2400">
                  <a:solidFill>
                    <a:schemeClr val="bg2"/>
                  </a:solidFill>
                  <a:latin typeface="Arial" charset="0"/>
                </a:endParaRPr>
              </a:p>
            </p:txBody>
          </p:sp>
          <p:sp>
            <p:nvSpPr>
              <p:cNvPr id="27676" name="Text Box 34"/>
              <p:cNvSpPr txBox="1">
                <a:spLocks noChangeArrowheads="1"/>
              </p:cNvSpPr>
              <p:nvPr/>
            </p:nvSpPr>
            <p:spPr bwMode="auto">
              <a:xfrm>
                <a:off x="1158" y="1002"/>
                <a:ext cx="310" cy="2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i="1">
                    <a:solidFill>
                      <a:schemeClr val="bg2"/>
                    </a:solidFill>
                  </a:rPr>
                  <a:t>I</a:t>
                </a:r>
                <a:r>
                  <a:rPr lang="en-US" sz="2400" baseline="-25000">
                    <a:solidFill>
                      <a:schemeClr val="bg2"/>
                    </a:solidFill>
                  </a:rPr>
                  <a:t>12</a:t>
                </a:r>
                <a:endParaRPr lang="en-US" sz="2400">
                  <a:solidFill>
                    <a:schemeClr val="bg2"/>
                  </a:solidFill>
                  <a:latin typeface="Arial" charset="0"/>
                </a:endParaRPr>
              </a:p>
            </p:txBody>
          </p:sp>
          <p:sp>
            <p:nvSpPr>
              <p:cNvPr id="27677" name="Line 35"/>
              <p:cNvSpPr>
                <a:spLocks noChangeShapeType="1"/>
              </p:cNvSpPr>
              <p:nvPr/>
            </p:nvSpPr>
            <p:spPr bwMode="auto">
              <a:xfrm flipV="1">
                <a:off x="1567" y="1024"/>
                <a:ext cx="0" cy="24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7678" name="Group 59"/>
              <p:cNvGrpSpPr>
                <a:grpSpLocks/>
              </p:cNvGrpSpPr>
              <p:nvPr/>
            </p:nvGrpSpPr>
            <p:grpSpPr bwMode="auto">
              <a:xfrm>
                <a:off x="1414" y="1372"/>
                <a:ext cx="296" cy="188"/>
                <a:chOff x="1414" y="1372"/>
                <a:chExt cx="296" cy="188"/>
              </a:xfrm>
            </p:grpSpPr>
            <p:sp>
              <p:nvSpPr>
                <p:cNvPr id="27689" name="Oval 37"/>
                <p:cNvSpPr>
                  <a:spLocks noChangeArrowheads="1"/>
                </p:cNvSpPr>
                <p:nvPr/>
              </p:nvSpPr>
              <p:spPr bwMode="auto">
                <a:xfrm>
                  <a:off x="1414" y="1440"/>
                  <a:ext cx="296" cy="120"/>
                </a:xfrm>
                <a:prstGeom prst="ellips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90" name="Line 38"/>
                <p:cNvSpPr>
                  <a:spLocks noChangeShapeType="1"/>
                </p:cNvSpPr>
                <p:nvPr/>
              </p:nvSpPr>
              <p:spPr bwMode="auto">
                <a:xfrm>
                  <a:off x="1486" y="1556"/>
                  <a:ext cx="108" cy="0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7691" name="Line 39"/>
                <p:cNvSpPr>
                  <a:spLocks noChangeShapeType="1"/>
                </p:cNvSpPr>
                <p:nvPr/>
              </p:nvSpPr>
              <p:spPr bwMode="auto">
                <a:xfrm>
                  <a:off x="1556" y="1556"/>
                  <a:ext cx="108" cy="0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7692" name="Line 40"/>
                <p:cNvSpPr>
                  <a:spLocks noChangeShapeType="1"/>
                </p:cNvSpPr>
                <p:nvPr/>
              </p:nvSpPr>
              <p:spPr bwMode="auto">
                <a:xfrm>
                  <a:off x="1566" y="1372"/>
                  <a:ext cx="0" cy="116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7679" name="Group 60"/>
              <p:cNvGrpSpPr>
                <a:grpSpLocks/>
              </p:cNvGrpSpPr>
              <p:nvPr/>
            </p:nvGrpSpPr>
            <p:grpSpPr bwMode="auto">
              <a:xfrm>
                <a:off x="3960" y="1432"/>
                <a:ext cx="296" cy="120"/>
                <a:chOff x="3960" y="1432"/>
                <a:chExt cx="296" cy="120"/>
              </a:xfrm>
            </p:grpSpPr>
            <p:sp>
              <p:nvSpPr>
                <p:cNvPr id="27685" name="Oval 43"/>
                <p:cNvSpPr>
                  <a:spLocks noChangeArrowheads="1"/>
                </p:cNvSpPr>
                <p:nvPr/>
              </p:nvSpPr>
              <p:spPr bwMode="auto">
                <a:xfrm>
                  <a:off x="3960" y="1432"/>
                  <a:ext cx="296" cy="120"/>
                </a:xfrm>
                <a:prstGeom prst="ellips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686" name="Line 44"/>
                <p:cNvSpPr>
                  <a:spLocks noChangeShapeType="1"/>
                </p:cNvSpPr>
                <p:nvPr/>
              </p:nvSpPr>
              <p:spPr bwMode="auto">
                <a:xfrm>
                  <a:off x="4036" y="1550"/>
                  <a:ext cx="108" cy="0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7687" name="Line 45"/>
                <p:cNvSpPr>
                  <a:spLocks noChangeShapeType="1"/>
                </p:cNvSpPr>
                <p:nvPr/>
              </p:nvSpPr>
              <p:spPr bwMode="auto">
                <a:xfrm>
                  <a:off x="4124" y="1548"/>
                  <a:ext cx="108" cy="0"/>
                </a:xfrm>
                <a:prstGeom prst="line">
                  <a:avLst/>
                </a:prstGeom>
                <a:noFill/>
                <a:ln w="57150">
                  <a:solidFill>
                    <a:schemeClr val="hlink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27680" name="Text Box 50"/>
              <p:cNvSpPr txBox="1">
                <a:spLocks noChangeArrowheads="1"/>
              </p:cNvSpPr>
              <p:nvPr/>
            </p:nvSpPr>
            <p:spPr bwMode="auto">
              <a:xfrm>
                <a:off x="4430" y="1330"/>
                <a:ext cx="921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400" i="1" dirty="0">
                    <a:solidFill>
                      <a:schemeClr val="bg2"/>
                    </a:solidFill>
                  </a:rPr>
                  <a:t>K</a:t>
                </a:r>
                <a:r>
                  <a:rPr lang="en-US" sz="2400" baseline="-25000" dirty="0">
                    <a:solidFill>
                      <a:schemeClr val="bg2"/>
                    </a:solidFill>
                  </a:rPr>
                  <a:t>2</a:t>
                </a:r>
                <a:r>
                  <a:rPr lang="en-US" sz="2400" i="1" dirty="0">
                    <a:solidFill>
                      <a:schemeClr val="bg2"/>
                    </a:solidFill>
                  </a:rPr>
                  <a:t> = -V</a:t>
                </a:r>
                <a:r>
                  <a:rPr lang="en-US" sz="2400" baseline="-25000" dirty="0">
                    <a:solidFill>
                      <a:schemeClr val="bg2"/>
                    </a:solidFill>
                  </a:rPr>
                  <a:t>2</a:t>
                </a:r>
                <a:endParaRPr lang="en-US" sz="2400" dirty="0">
                  <a:solidFill>
                    <a:schemeClr val="bg2"/>
                  </a:solidFill>
                  <a:latin typeface="Arial" charset="0"/>
                </a:endParaRPr>
              </a:p>
            </p:txBody>
          </p:sp>
          <p:sp>
            <p:nvSpPr>
              <p:cNvPr id="27681" name="Text Box 54"/>
              <p:cNvSpPr txBox="1">
                <a:spLocks noChangeArrowheads="1"/>
              </p:cNvSpPr>
              <p:nvPr/>
            </p:nvSpPr>
            <p:spPr bwMode="auto">
              <a:xfrm>
                <a:off x="1734" y="1560"/>
                <a:ext cx="26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i="1">
                    <a:solidFill>
                      <a:schemeClr val="bg2"/>
                    </a:solidFill>
                  </a:rPr>
                  <a:t>C</a:t>
                </a:r>
                <a:r>
                  <a:rPr lang="en-US" sz="1800" baseline="-25000">
                    <a:solidFill>
                      <a:schemeClr val="bg2"/>
                    </a:solidFill>
                  </a:rPr>
                  <a:t>1</a:t>
                </a:r>
              </a:p>
            </p:txBody>
          </p:sp>
          <p:sp>
            <p:nvSpPr>
              <p:cNvPr id="27682" name="Text Box 55"/>
              <p:cNvSpPr txBox="1">
                <a:spLocks noChangeArrowheads="1"/>
              </p:cNvSpPr>
              <p:nvPr/>
            </p:nvSpPr>
            <p:spPr bwMode="auto">
              <a:xfrm>
                <a:off x="3726" y="1568"/>
                <a:ext cx="30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1800" i="1">
                    <a:solidFill>
                      <a:schemeClr val="bg2"/>
                    </a:solidFill>
                  </a:rPr>
                  <a:t>C</a:t>
                </a:r>
                <a:r>
                  <a:rPr lang="en-US" sz="1800" baseline="-25000">
                    <a:solidFill>
                      <a:schemeClr val="bg2"/>
                    </a:solidFill>
                  </a:rPr>
                  <a:t>2</a:t>
                </a:r>
              </a:p>
            </p:txBody>
          </p:sp>
          <p:sp>
            <p:nvSpPr>
              <p:cNvPr id="27683" name="Text Box 57"/>
              <p:cNvSpPr txBox="1">
                <a:spLocks noChangeArrowheads="1"/>
              </p:cNvSpPr>
              <p:nvPr/>
            </p:nvSpPr>
            <p:spPr bwMode="auto">
              <a:xfrm>
                <a:off x="1732" y="1148"/>
                <a:ext cx="212" cy="288"/>
              </a:xfrm>
              <a:prstGeom prst="rect">
                <a:avLst/>
              </a:prstGeom>
              <a:solidFill>
                <a:schemeClr val="folHlink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i="1">
                    <a:solidFill>
                      <a:schemeClr val="bg2"/>
                    </a:solidFill>
                  </a:rPr>
                  <a:t>a</a:t>
                </a:r>
              </a:p>
            </p:txBody>
          </p:sp>
          <p:sp>
            <p:nvSpPr>
              <p:cNvPr id="27684" name="Text Box 58"/>
              <p:cNvSpPr txBox="1">
                <a:spLocks noChangeArrowheads="1"/>
              </p:cNvSpPr>
              <p:nvPr/>
            </p:nvSpPr>
            <p:spPr bwMode="auto">
              <a:xfrm>
                <a:off x="3710" y="1158"/>
                <a:ext cx="212" cy="288"/>
              </a:xfrm>
              <a:prstGeom prst="rect">
                <a:avLst/>
              </a:prstGeom>
              <a:solidFill>
                <a:schemeClr val="folHlink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i="1">
                    <a:solidFill>
                      <a:schemeClr val="bg2"/>
                    </a:solidFill>
                  </a:rPr>
                  <a:t>b</a:t>
                </a:r>
              </a:p>
            </p:txBody>
          </p:sp>
        </p:grpSp>
        <p:sp>
          <p:nvSpPr>
            <p:cNvPr id="46" name="Line 9"/>
            <p:cNvSpPr>
              <a:spLocks noChangeShapeType="1"/>
            </p:cNvSpPr>
            <p:nvPr/>
          </p:nvSpPr>
          <p:spPr bwMode="auto">
            <a:xfrm rot="16200000" flipH="1">
              <a:off x="5723093" y="2361860"/>
              <a:ext cx="162240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8" name="Slide Number Placeholder 4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205127" y="3400425"/>
            <a:ext cx="87959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sources (</a:t>
            </a:r>
            <a:r>
              <a:rPr lang="en-US" i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a</a:t>
            </a:r>
            <a:r>
              <a:rPr lang="en-US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b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are the magnetic frills; the “environment” is the circuit.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Text Box 2"/>
          <p:cNvSpPr txBox="1">
            <a:spLocks noChangeArrowheads="1"/>
          </p:cNvSpPr>
          <p:nvPr/>
        </p:nvSpPr>
        <p:spPr bwMode="auto">
          <a:xfrm>
            <a:off x="1738539" y="0"/>
            <a:ext cx="51323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(cont.)</a:t>
            </a:r>
          </a:p>
        </p:txBody>
      </p:sp>
      <p:graphicFrame>
        <p:nvGraphicFramePr>
          <p:cNvPr id="28674" name="Object 40"/>
          <p:cNvGraphicFramePr>
            <a:graphicFrameLocks noChangeAspect="1"/>
          </p:cNvGraphicFramePr>
          <p:nvPr/>
        </p:nvGraphicFramePr>
        <p:xfrm>
          <a:off x="3370263" y="2030413"/>
          <a:ext cx="1485900" cy="461962"/>
        </p:xfrm>
        <a:graphic>
          <a:graphicData uri="http://schemas.openxmlformats.org/presentationml/2006/ole">
            <p:oleObj spid="_x0000_s28674" name="Equation" r:id="rId4" imgW="736560" imgH="228600" progId="Equation.DSMT4">
              <p:embed/>
            </p:oleObj>
          </a:graphicData>
        </a:graphic>
      </p:graphicFrame>
      <p:graphicFrame>
        <p:nvGraphicFramePr>
          <p:cNvPr id="28675" name="Object 41"/>
          <p:cNvGraphicFramePr>
            <a:graphicFrameLocks noChangeAspect="1"/>
          </p:cNvGraphicFramePr>
          <p:nvPr/>
        </p:nvGraphicFramePr>
        <p:xfrm>
          <a:off x="3512231" y="3676878"/>
          <a:ext cx="1193800" cy="901700"/>
        </p:xfrm>
        <a:graphic>
          <a:graphicData uri="http://schemas.openxmlformats.org/presentationml/2006/ole">
            <p:oleObj spid="_x0000_s28675" name="Equation" r:id="rId5" imgW="571320" imgH="431640" progId="Equation.DSMT4">
              <p:embed/>
            </p:oleObj>
          </a:graphicData>
        </a:graphic>
      </p:graphicFrame>
      <p:sp>
        <p:nvSpPr>
          <p:cNvPr id="28677" name="Text Box 42"/>
          <p:cNvSpPr txBox="1">
            <a:spLocks noChangeArrowheads="1"/>
          </p:cNvSpPr>
          <p:nvPr/>
        </p:nvSpPr>
        <p:spPr bwMode="auto">
          <a:xfrm>
            <a:off x="2282825" y="1484313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Hence</a:t>
            </a:r>
          </a:p>
        </p:txBody>
      </p:sp>
      <p:sp>
        <p:nvSpPr>
          <p:cNvPr id="28678" name="Text Box 43"/>
          <p:cNvSpPr txBox="1">
            <a:spLocks noChangeArrowheads="1"/>
          </p:cNvSpPr>
          <p:nvPr/>
        </p:nvSpPr>
        <p:spPr bwMode="auto">
          <a:xfrm>
            <a:off x="2783568" y="3229656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or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635000" y="998538"/>
            <a:ext cx="1990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Vector identity:</a:t>
            </a: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468313" y="2376488"/>
            <a:ext cx="11668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Hence,</a:t>
            </a:r>
          </a:p>
        </p:txBody>
      </p:sp>
      <p:graphicFrame>
        <p:nvGraphicFramePr>
          <p:cNvPr id="3074" name="Object 11"/>
          <p:cNvGraphicFramePr>
            <a:graphicFrameLocks noChangeAspect="1"/>
          </p:cNvGraphicFramePr>
          <p:nvPr/>
        </p:nvGraphicFramePr>
        <p:xfrm>
          <a:off x="1149350" y="1435100"/>
          <a:ext cx="6499225" cy="587375"/>
        </p:xfrm>
        <a:graphic>
          <a:graphicData uri="http://schemas.openxmlformats.org/presentationml/2006/ole">
            <p:oleObj spid="_x0000_s3074" name="Equation" r:id="rId4" imgW="2666880" imgH="241200" progId="Equation.DSMT4">
              <p:embed/>
            </p:oleObj>
          </a:graphicData>
        </a:graphic>
      </p:graphicFrame>
      <p:graphicFrame>
        <p:nvGraphicFramePr>
          <p:cNvPr id="3075" name="Object 12"/>
          <p:cNvGraphicFramePr>
            <a:graphicFrameLocks noChangeAspect="1"/>
          </p:cNvGraphicFramePr>
          <p:nvPr/>
        </p:nvGraphicFramePr>
        <p:xfrm>
          <a:off x="1624013" y="2605088"/>
          <a:ext cx="5602287" cy="1198562"/>
        </p:xfrm>
        <a:graphic>
          <a:graphicData uri="http://schemas.openxmlformats.org/presentationml/2006/ole">
            <p:oleObj spid="_x0000_s3075" name="Equation" r:id="rId5" imgW="2374560" imgH="507960" progId="Equation.DSMT4">
              <p:embed/>
            </p:oleObj>
          </a:graphicData>
        </a:graphic>
      </p:graphicFrame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812800" y="4064000"/>
            <a:ext cx="75184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From duality (or repeating derivation using Faraday’s Law for “</a:t>
            </a:r>
            <a:r>
              <a:rPr lang="en-US" sz="2400" i="1">
                <a:solidFill>
                  <a:schemeClr val="bg1"/>
                </a:solidFill>
              </a:rPr>
              <a:t>a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” and Ampere’s Law for “</a:t>
            </a:r>
            <a:r>
              <a:rPr lang="en-US" sz="2400" i="1">
                <a:solidFill>
                  <a:schemeClr val="bg1"/>
                </a:solidFill>
              </a:rPr>
              <a:t>b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”) we have:</a:t>
            </a:r>
          </a:p>
        </p:txBody>
      </p:sp>
      <p:graphicFrame>
        <p:nvGraphicFramePr>
          <p:cNvPr id="3076" name="Object 14"/>
          <p:cNvGraphicFramePr>
            <a:graphicFrameLocks noChangeAspect="1"/>
          </p:cNvGraphicFramePr>
          <p:nvPr/>
        </p:nvGraphicFramePr>
        <p:xfrm>
          <a:off x="1433513" y="5087938"/>
          <a:ext cx="6275387" cy="1300162"/>
        </p:xfrm>
        <a:graphic>
          <a:graphicData uri="http://schemas.openxmlformats.org/presentationml/2006/ole">
            <p:oleObj spid="_x0000_s3076" name="Equation" r:id="rId6" imgW="2450880" imgH="507960" progId="Equation.DSMT4">
              <p:embed/>
            </p:oleObj>
          </a:graphicData>
        </a:graphic>
      </p:graphicFrame>
      <p:sp>
        <p:nvSpPr>
          <p:cNvPr id="807954" name="Text Box 18"/>
          <p:cNvSpPr txBox="1">
            <a:spLocks noChangeArrowheads="1"/>
          </p:cNvSpPr>
          <p:nvPr/>
        </p:nvSpPr>
        <p:spPr bwMode="auto">
          <a:xfrm>
            <a:off x="1185182" y="0"/>
            <a:ext cx="70754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Reciprocity Theorem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1836517" y="1117139"/>
          <a:ext cx="5602288" cy="1198563"/>
        </p:xfrm>
        <a:graphic>
          <a:graphicData uri="http://schemas.openxmlformats.org/presentationml/2006/ole">
            <p:oleObj spid="_x0000_s4098" name="Equation" r:id="rId4" imgW="2374560" imgH="507960" progId="Equation.DSMT4">
              <p:embed/>
            </p:oleObj>
          </a:graphicData>
        </a:graphic>
      </p:graphicFrame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1671417" y="3112627"/>
          <a:ext cx="5881688" cy="1219200"/>
        </p:xfrm>
        <a:graphic>
          <a:graphicData uri="http://schemas.openxmlformats.org/presentationml/2006/ole">
            <p:oleObj spid="_x0000_s4099" name="Equation" r:id="rId5" imgW="2450880" imgH="507960" progId="Equation.DSMT4">
              <p:embed/>
            </p:oleObj>
          </a:graphicData>
        </a:graphic>
      </p:graphicFrame>
      <p:sp>
        <p:nvSpPr>
          <p:cNvPr id="4101" name="Freeform 9"/>
          <p:cNvSpPr>
            <a:spLocks/>
          </p:cNvSpPr>
          <p:nvPr/>
        </p:nvSpPr>
        <p:spPr bwMode="auto">
          <a:xfrm>
            <a:off x="753842" y="1517189"/>
            <a:ext cx="785813" cy="1803400"/>
          </a:xfrm>
          <a:custGeom>
            <a:avLst/>
            <a:gdLst>
              <a:gd name="T0" fmla="*/ 785813 w 520"/>
              <a:gd name="T1" fmla="*/ 0 h 1228"/>
              <a:gd name="T2" fmla="*/ 125428 w 520"/>
              <a:gd name="T3" fmla="*/ 619735 h 1228"/>
              <a:gd name="T4" fmla="*/ 78581 w 520"/>
              <a:gd name="T5" fmla="*/ 1116111 h 1228"/>
              <a:gd name="T6" fmla="*/ 599938 w 520"/>
              <a:gd name="T7" fmla="*/ 1803400 h 1228"/>
              <a:gd name="T8" fmla="*/ 0 60000 65536"/>
              <a:gd name="T9" fmla="*/ 0 60000 65536"/>
              <a:gd name="T10" fmla="*/ 0 60000 65536"/>
              <a:gd name="T11" fmla="*/ 0 60000 65536"/>
              <a:gd name="T12" fmla="*/ 0 w 520"/>
              <a:gd name="T13" fmla="*/ 0 h 1228"/>
              <a:gd name="T14" fmla="*/ 520 w 520"/>
              <a:gd name="T15" fmla="*/ 1228 h 1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0" h="1228">
                <a:moveTo>
                  <a:pt x="520" y="0"/>
                </a:moveTo>
                <a:cubicBezTo>
                  <a:pt x="340" y="147"/>
                  <a:pt x="161" y="295"/>
                  <a:pt x="83" y="422"/>
                </a:cubicBezTo>
                <a:cubicBezTo>
                  <a:pt x="5" y="549"/>
                  <a:pt x="0" y="626"/>
                  <a:pt x="52" y="760"/>
                </a:cubicBezTo>
                <a:cubicBezTo>
                  <a:pt x="104" y="894"/>
                  <a:pt x="250" y="1061"/>
                  <a:pt x="397" y="1228"/>
                </a:cubicBezTo>
              </a:path>
            </a:pathLst>
          </a:custGeom>
          <a:noFill/>
          <a:ln w="12700" cap="flat" cmpd="sng">
            <a:solidFill>
              <a:schemeClr val="bg1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2" name="Text Box 12"/>
          <p:cNvSpPr txBox="1">
            <a:spLocks noChangeArrowheads="1"/>
          </p:cNvSpPr>
          <p:nvPr/>
        </p:nvSpPr>
        <p:spPr bwMode="auto">
          <a:xfrm>
            <a:off x="512542" y="4657264"/>
            <a:ext cx="49339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Multiply first equation by -1 and then add:</a:t>
            </a:r>
          </a:p>
        </p:txBody>
      </p:sp>
      <p:graphicFrame>
        <p:nvGraphicFramePr>
          <p:cNvPr id="4100" name="Object 13"/>
          <p:cNvGraphicFramePr>
            <a:graphicFrameLocks noChangeAspect="1"/>
          </p:cNvGraphicFramePr>
          <p:nvPr/>
        </p:nvGraphicFramePr>
        <p:xfrm>
          <a:off x="1318992" y="5147802"/>
          <a:ext cx="6683375" cy="1082675"/>
        </p:xfrm>
        <a:graphic>
          <a:graphicData uri="http://schemas.openxmlformats.org/presentationml/2006/ole">
            <p:oleObj spid="_x0000_s4100" name="Equation" r:id="rId6" imgW="3136680" imgH="507960" progId="Equation.DSMT4">
              <p:embed/>
            </p:oleObj>
          </a:graphicData>
        </a:graphic>
      </p:graphicFrame>
      <p:sp>
        <p:nvSpPr>
          <p:cNvPr id="823310" name="Text Box 14"/>
          <p:cNvSpPr txBox="1">
            <a:spLocks noChangeArrowheads="1"/>
          </p:cNvSpPr>
          <p:nvPr/>
        </p:nvSpPr>
        <p:spPr bwMode="auto">
          <a:xfrm>
            <a:off x="1185182" y="0"/>
            <a:ext cx="70754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Reciprocity Theorem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33363" y="2472413"/>
            <a:ext cx="8285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Reversing the order of the cross products in the first term on the LHS,</a:t>
            </a:r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986972" y="1005795"/>
          <a:ext cx="6961188" cy="1127125"/>
        </p:xfrm>
        <a:graphic>
          <a:graphicData uri="http://schemas.openxmlformats.org/presentationml/2006/ole">
            <p:oleObj spid="_x0000_s5122" name="Equation" r:id="rId4" imgW="3136680" imgH="507960" progId="Equation.DSMT4">
              <p:embed/>
            </p:oleObj>
          </a:graphicData>
        </a:graphic>
      </p:graphicFrame>
      <p:graphicFrame>
        <p:nvGraphicFramePr>
          <p:cNvPr id="5123" name="Object 12"/>
          <p:cNvGraphicFramePr>
            <a:graphicFrameLocks noChangeAspect="1"/>
          </p:cNvGraphicFramePr>
          <p:nvPr/>
        </p:nvGraphicFramePr>
        <p:xfrm>
          <a:off x="1166813" y="3001051"/>
          <a:ext cx="6264275" cy="1160462"/>
        </p:xfrm>
        <a:graphic>
          <a:graphicData uri="http://schemas.openxmlformats.org/presentationml/2006/ole">
            <p:oleObj spid="_x0000_s5123" name="Equation" r:id="rId5" imgW="2743200" imgH="507960" progId="Equation.DSMT4">
              <p:embed/>
            </p:oleObj>
          </a:graphicData>
        </a:graphic>
      </p:graphicFrame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283029" y="4439104"/>
            <a:ext cx="818605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Next, integrate both sides over an arbitrary volume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V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and then apply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the divergence theorem:</a:t>
            </a:r>
          </a:p>
        </p:txBody>
      </p:sp>
      <p:sp>
        <p:nvSpPr>
          <p:cNvPr id="808979" name="Text Box 19"/>
          <p:cNvSpPr txBox="1">
            <a:spLocks noChangeArrowheads="1"/>
          </p:cNvSpPr>
          <p:nvPr/>
        </p:nvSpPr>
        <p:spPr bwMode="auto">
          <a:xfrm>
            <a:off x="1217839" y="0"/>
            <a:ext cx="70754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Reciprocity Theorem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3548063" y="4981121"/>
            <a:ext cx="2688544" cy="1484313"/>
            <a:chOff x="3548063" y="4981121"/>
            <a:chExt cx="2688544" cy="1484313"/>
          </a:xfrm>
        </p:grpSpPr>
        <p:sp>
          <p:nvSpPr>
            <p:cNvPr id="5126" name="Freeform 15"/>
            <p:cNvSpPr>
              <a:spLocks/>
            </p:cNvSpPr>
            <p:nvPr/>
          </p:nvSpPr>
          <p:spPr bwMode="auto">
            <a:xfrm>
              <a:off x="3889375" y="4981121"/>
              <a:ext cx="1825625" cy="1484313"/>
            </a:xfrm>
            <a:custGeom>
              <a:avLst/>
              <a:gdLst>
                <a:gd name="T0" fmla="*/ 116021 w 1070"/>
                <a:gd name="T1" fmla="*/ 211726 h 666"/>
                <a:gd name="T2" fmla="*/ 39242 w 1070"/>
                <a:gd name="T3" fmla="*/ 421224 h 666"/>
                <a:gd name="T4" fmla="*/ 5119 w 1070"/>
                <a:gd name="T5" fmla="*/ 664152 h 666"/>
                <a:gd name="T6" fmla="*/ 40949 w 1070"/>
                <a:gd name="T7" fmla="*/ 980627 h 666"/>
                <a:gd name="T8" fmla="*/ 245692 w 1070"/>
                <a:gd name="T9" fmla="*/ 1190125 h 666"/>
                <a:gd name="T10" fmla="*/ 525507 w 1070"/>
                <a:gd name="T11" fmla="*/ 1328304 h 666"/>
                <a:gd name="T12" fmla="*/ 829209 w 1070"/>
                <a:gd name="T13" fmla="*/ 1466483 h 666"/>
                <a:gd name="T14" fmla="*/ 1064663 w 1070"/>
                <a:gd name="T15" fmla="*/ 1435282 h 666"/>
                <a:gd name="T16" fmla="*/ 1298412 w 1070"/>
                <a:gd name="T17" fmla="*/ 1419681 h 666"/>
                <a:gd name="T18" fmla="*/ 1542397 w 1070"/>
                <a:gd name="T19" fmla="*/ 1279273 h 666"/>
                <a:gd name="T20" fmla="*/ 1719841 w 1070"/>
                <a:gd name="T21" fmla="*/ 1045259 h 666"/>
                <a:gd name="T22" fmla="*/ 1776145 w 1070"/>
                <a:gd name="T23" fmla="*/ 782273 h 666"/>
                <a:gd name="T24" fmla="*/ 1823919 w 1070"/>
                <a:gd name="T25" fmla="*/ 595062 h 666"/>
                <a:gd name="T26" fmla="*/ 1789795 w 1070"/>
                <a:gd name="T27" fmla="*/ 334305 h 666"/>
                <a:gd name="T28" fmla="*/ 1660124 w 1070"/>
                <a:gd name="T29" fmla="*/ 242928 h 666"/>
                <a:gd name="T30" fmla="*/ 1556046 w 1070"/>
                <a:gd name="T31" fmla="*/ 182753 h 666"/>
                <a:gd name="T32" fmla="*/ 1320592 w 1070"/>
                <a:gd name="T33" fmla="*/ 13372 h 666"/>
                <a:gd name="T34" fmla="*/ 1074901 w 1070"/>
                <a:gd name="T35" fmla="*/ 106978 h 666"/>
                <a:gd name="T36" fmla="*/ 795085 w 1070"/>
                <a:gd name="T37" fmla="*/ 120350 h 666"/>
                <a:gd name="T38" fmla="*/ 486265 w 1070"/>
                <a:gd name="T39" fmla="*/ 55717 h 666"/>
                <a:gd name="T40" fmla="*/ 286640 w 1070"/>
                <a:gd name="T41" fmla="*/ 75776 h 666"/>
                <a:gd name="T42" fmla="*/ 116021 w 1070"/>
                <a:gd name="T43" fmla="*/ 211726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99CC00"/>
            </a:solidFill>
            <a:ln w="254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7" name="Text Box 17"/>
            <p:cNvSpPr txBox="1">
              <a:spLocks noChangeArrowheads="1"/>
            </p:cNvSpPr>
            <p:nvPr/>
          </p:nvSpPr>
          <p:spPr bwMode="auto">
            <a:xfrm>
              <a:off x="3548063" y="5952671"/>
              <a:ext cx="374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</a:rPr>
                <a:t>S </a:t>
              </a:r>
            </a:p>
          </p:txBody>
        </p:sp>
        <p:sp>
          <p:nvSpPr>
            <p:cNvPr id="5128" name="Text Box 18"/>
            <p:cNvSpPr txBox="1">
              <a:spLocks noChangeArrowheads="1"/>
            </p:cNvSpPr>
            <p:nvPr/>
          </p:nvSpPr>
          <p:spPr bwMode="auto">
            <a:xfrm>
              <a:off x="4664075" y="5581196"/>
              <a:ext cx="4032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</a:rPr>
                <a:t>V 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>
              <a:off x="5573486" y="6106886"/>
              <a:ext cx="304800" cy="17417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2" name="Object 11"/>
            <p:cNvGraphicFramePr>
              <a:graphicFrameLocks noChangeAspect="1"/>
            </p:cNvGraphicFramePr>
            <p:nvPr/>
          </p:nvGraphicFramePr>
          <p:xfrm>
            <a:off x="5966732" y="5670095"/>
            <a:ext cx="269875" cy="431800"/>
          </p:xfrm>
          <a:graphic>
            <a:graphicData uri="http://schemas.openxmlformats.org/presentationml/2006/ole">
              <p:oleObj spid="_x0000_s5124" name="Equation" r:id="rId6" imgW="126720" imgH="20304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1289050" y="4068763"/>
            <a:ext cx="1847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In the far-field,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20688" y="4986338"/>
            <a:ext cx="10080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Hence</a:t>
            </a:r>
          </a:p>
        </p:txBody>
      </p:sp>
      <p:graphicFrame>
        <p:nvGraphicFramePr>
          <p:cNvPr id="6146" name="Object 11"/>
          <p:cNvGraphicFramePr>
            <a:graphicFrameLocks noChangeAspect="1"/>
          </p:cNvGraphicFramePr>
          <p:nvPr/>
        </p:nvGraphicFramePr>
        <p:xfrm>
          <a:off x="1106488" y="1087438"/>
          <a:ext cx="6638925" cy="1673225"/>
        </p:xfrm>
        <a:graphic>
          <a:graphicData uri="http://schemas.openxmlformats.org/presentationml/2006/ole">
            <p:oleObj spid="_x0000_s6146" name="Equation" r:id="rId4" imgW="3124080" imgH="787320" progId="Equation.DSMT4">
              <p:embed/>
            </p:oleObj>
          </a:graphicData>
        </a:graphic>
      </p:graphicFrame>
      <p:sp>
        <p:nvSpPr>
          <p:cNvPr id="6154" name="Text Box 4"/>
          <p:cNvSpPr txBox="1">
            <a:spLocks noChangeArrowheads="1"/>
          </p:cNvSpPr>
          <p:nvPr/>
        </p:nvSpPr>
        <p:spPr bwMode="auto">
          <a:xfrm>
            <a:off x="871990" y="3214626"/>
            <a:ext cx="207309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Now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let </a:t>
            </a:r>
            <a:r>
              <a:rPr lang="en-US" i="1" dirty="0" smtClean="0">
                <a:solidFill>
                  <a:srgbClr val="FF0000"/>
                </a:solidFill>
                <a:latin typeface="+mn-lt"/>
              </a:rPr>
              <a:t>S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n-lt"/>
                <a:sym typeface="Symbol"/>
              </a:rPr>
              <a:t>  </a:t>
            </a:r>
            <a:r>
              <a:rPr lang="en-US" i="1" dirty="0" smtClean="0">
                <a:solidFill>
                  <a:srgbClr val="FF0000"/>
                </a:solidFill>
                <a:latin typeface="+mn-lt"/>
                <a:sym typeface="Symbol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+mn-lt"/>
                <a:sym typeface="Symbol"/>
              </a:rPr>
              <a:t></a:t>
            </a:r>
            <a:endParaRPr lang="en-US" baseline="-250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147" name="Object 13"/>
          <p:cNvGraphicFramePr>
            <a:graphicFrameLocks noChangeAspect="1"/>
          </p:cNvGraphicFramePr>
          <p:nvPr/>
        </p:nvGraphicFramePr>
        <p:xfrm>
          <a:off x="3267075" y="3892550"/>
          <a:ext cx="1731963" cy="815975"/>
        </p:xfrm>
        <a:graphic>
          <a:graphicData uri="http://schemas.openxmlformats.org/presentationml/2006/ole">
            <p:oleObj spid="_x0000_s6147" name="Equation" r:id="rId5" imgW="888840" imgH="419040" progId="Equation.DSMT4">
              <p:embed/>
            </p:oleObj>
          </a:graphicData>
        </a:graphic>
      </p:graphicFrame>
      <p:graphicFrame>
        <p:nvGraphicFramePr>
          <p:cNvPr id="6148" name="Object 14"/>
          <p:cNvGraphicFramePr>
            <a:graphicFrameLocks noChangeAspect="1"/>
          </p:cNvGraphicFramePr>
          <p:nvPr/>
        </p:nvGraphicFramePr>
        <p:xfrm>
          <a:off x="952500" y="5356225"/>
          <a:ext cx="7264400" cy="901700"/>
        </p:xfrm>
        <a:graphic>
          <a:graphicData uri="http://schemas.openxmlformats.org/presentationml/2006/ole">
            <p:oleObj spid="_x0000_s6148" name="Equation" r:id="rId6" imgW="3377880" imgH="419040" progId="Equation.DSMT4">
              <p:embed/>
            </p:oleObj>
          </a:graphicData>
        </a:graphic>
      </p:graphicFrame>
      <p:sp>
        <p:nvSpPr>
          <p:cNvPr id="809999" name="Text Box 15"/>
          <p:cNvSpPr txBox="1">
            <a:spLocks noChangeArrowheads="1"/>
          </p:cNvSpPr>
          <p:nvPr/>
        </p:nvSpPr>
        <p:spPr bwMode="auto">
          <a:xfrm>
            <a:off x="1228725" y="0"/>
            <a:ext cx="70754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Reciprocity Theorem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479425" y="1954213"/>
            <a:ext cx="31321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Now use a vector identity: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284163" y="2833688"/>
            <a:ext cx="5969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So,</a:t>
            </a:r>
          </a:p>
        </p:txBody>
      </p:sp>
      <p:graphicFrame>
        <p:nvGraphicFramePr>
          <p:cNvPr id="7170" name="Object 9"/>
          <p:cNvGraphicFramePr>
            <a:graphicFrameLocks noChangeAspect="1"/>
          </p:cNvGraphicFramePr>
          <p:nvPr/>
        </p:nvGraphicFramePr>
        <p:xfrm>
          <a:off x="2314266" y="2406723"/>
          <a:ext cx="3991531" cy="429562"/>
        </p:xfrm>
        <a:graphic>
          <a:graphicData uri="http://schemas.openxmlformats.org/presentationml/2006/ole">
            <p:oleObj spid="_x0000_s7170" name="Equation" r:id="rId4" imgW="2006280" imgH="215640" progId="Equation.DSMT4">
              <p:embed/>
            </p:oleObj>
          </a:graphicData>
        </a:graphic>
      </p:graphicFrame>
      <p:graphicFrame>
        <p:nvGraphicFramePr>
          <p:cNvPr id="7171" name="Object 10"/>
          <p:cNvGraphicFramePr>
            <a:graphicFrameLocks noChangeAspect="1"/>
          </p:cNvGraphicFramePr>
          <p:nvPr/>
        </p:nvGraphicFramePr>
        <p:xfrm>
          <a:off x="742950" y="3240088"/>
          <a:ext cx="7161213" cy="3327400"/>
        </p:xfrm>
        <a:graphic>
          <a:graphicData uri="http://schemas.openxmlformats.org/presentationml/2006/ole">
            <p:oleObj spid="_x0000_s7171" name="Equation" r:id="rId5" imgW="3390840" imgH="1574640" progId="Equation.DSMT4">
              <p:embed/>
            </p:oleObj>
          </a:graphicData>
        </a:graphic>
      </p:graphicFrame>
      <p:graphicFrame>
        <p:nvGraphicFramePr>
          <p:cNvPr id="7172" name="Object 11"/>
          <p:cNvGraphicFramePr>
            <a:graphicFrameLocks noChangeAspect="1"/>
          </p:cNvGraphicFramePr>
          <p:nvPr/>
        </p:nvGraphicFramePr>
        <p:xfrm>
          <a:off x="846138" y="1016000"/>
          <a:ext cx="6826250" cy="846138"/>
        </p:xfrm>
        <a:graphic>
          <a:graphicData uri="http://schemas.openxmlformats.org/presentationml/2006/ole">
            <p:oleObj spid="_x0000_s7172" name="Equation" r:id="rId6" imgW="3377880" imgH="419040" progId="Equation.DSMT4">
              <p:embed/>
            </p:oleObj>
          </a:graphicData>
        </a:graphic>
      </p:graphicFrame>
      <p:sp>
        <p:nvSpPr>
          <p:cNvPr id="811020" name="Text Box 12"/>
          <p:cNvSpPr txBox="1">
            <a:spLocks noChangeArrowheads="1"/>
          </p:cNvSpPr>
          <p:nvPr/>
        </p:nvSpPr>
        <p:spPr bwMode="auto">
          <a:xfrm>
            <a:off x="1228725" y="0"/>
            <a:ext cx="70754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Reciprocity Theorem (cont.)</a:t>
            </a:r>
          </a:p>
        </p:txBody>
      </p:sp>
      <p:sp>
        <p:nvSpPr>
          <p:cNvPr id="7176" name="Line 17"/>
          <p:cNvSpPr>
            <a:spLocks noChangeShapeType="1"/>
          </p:cNvSpPr>
          <p:nvPr/>
        </p:nvSpPr>
        <p:spPr bwMode="auto">
          <a:xfrm flipH="1" flipV="1">
            <a:off x="2438400" y="4419600"/>
            <a:ext cx="1600200" cy="203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77" name="Line 18"/>
          <p:cNvSpPr>
            <a:spLocks noChangeShapeType="1"/>
          </p:cNvSpPr>
          <p:nvPr/>
        </p:nvSpPr>
        <p:spPr bwMode="auto">
          <a:xfrm flipV="1">
            <a:off x="4025900" y="4432300"/>
            <a:ext cx="1371600" cy="1905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78" name="Text Box 19"/>
          <p:cNvSpPr txBox="1">
            <a:spLocks noChangeArrowheads="1"/>
          </p:cNvSpPr>
          <p:nvPr/>
        </p:nvSpPr>
        <p:spPr bwMode="auto">
          <a:xfrm>
            <a:off x="5153025" y="4506913"/>
            <a:ext cx="958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cancels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889000" y="1268744"/>
            <a:ext cx="10683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Hence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315913" y="2284413"/>
            <a:ext cx="16414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Therefore,</a:t>
            </a:r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2116138" y="1185863"/>
          <a:ext cx="4583112" cy="858837"/>
        </p:xfrm>
        <a:graphic>
          <a:graphicData uri="http://schemas.openxmlformats.org/presentationml/2006/ole">
            <p:oleObj spid="_x0000_s8194" name="Equation" r:id="rId4" imgW="2031840" imgH="380880" progId="Equation.DSMT4">
              <p:embed/>
            </p:oleObj>
          </a:graphicData>
        </a:graphic>
      </p:graphicFrame>
      <p:sp>
        <p:nvSpPr>
          <p:cNvPr id="827399" name="Text Box 7"/>
          <p:cNvSpPr txBox="1">
            <a:spLocks noChangeArrowheads="1"/>
          </p:cNvSpPr>
          <p:nvPr/>
        </p:nvSpPr>
        <p:spPr bwMode="auto">
          <a:xfrm>
            <a:off x="1174296" y="0"/>
            <a:ext cx="70754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Reciprocity Theorem (cont.)</a:t>
            </a:r>
          </a:p>
        </p:txBody>
      </p:sp>
      <p:graphicFrame>
        <p:nvGraphicFramePr>
          <p:cNvPr id="8195" name="Object 8"/>
          <p:cNvGraphicFramePr>
            <a:graphicFrameLocks noChangeAspect="1"/>
          </p:cNvGraphicFramePr>
          <p:nvPr/>
        </p:nvGraphicFramePr>
        <p:xfrm>
          <a:off x="1973263" y="2700338"/>
          <a:ext cx="6099175" cy="1673225"/>
        </p:xfrm>
        <a:graphic>
          <a:graphicData uri="http://schemas.openxmlformats.org/presentationml/2006/ole">
            <p:oleObj spid="_x0000_s8195" name="Equation" r:id="rId5" imgW="2869920" imgH="787320" progId="Equation.DSMT4">
              <p:embed/>
            </p:oleObj>
          </a:graphicData>
        </a:graphic>
      </p:graphicFrame>
      <p:graphicFrame>
        <p:nvGraphicFramePr>
          <p:cNvPr id="8196" name="Object 9"/>
          <p:cNvGraphicFramePr>
            <a:graphicFrameLocks noChangeAspect="1"/>
          </p:cNvGraphicFramePr>
          <p:nvPr/>
        </p:nvGraphicFramePr>
        <p:xfrm>
          <a:off x="1535113" y="5341938"/>
          <a:ext cx="6342062" cy="809625"/>
        </p:xfrm>
        <a:graphic>
          <a:graphicData uri="http://schemas.openxmlformats.org/presentationml/2006/ole">
            <p:oleObj spid="_x0000_s8196" name="Equation" r:id="rId6" imgW="2984400" imgH="380880" progId="Equation.DSMT4">
              <p:embed/>
            </p:oleObj>
          </a:graphicData>
        </a:graphic>
      </p:graphicFrame>
      <p:sp>
        <p:nvSpPr>
          <p:cNvPr id="8200" name="AutoShape 11"/>
          <p:cNvSpPr>
            <a:spLocks noChangeArrowheads="1"/>
          </p:cNvSpPr>
          <p:nvPr/>
        </p:nvSpPr>
        <p:spPr bwMode="auto">
          <a:xfrm>
            <a:off x="4521200" y="4368800"/>
            <a:ext cx="444500" cy="698500"/>
          </a:xfrm>
          <a:prstGeom prst="downArrow">
            <a:avLst>
              <a:gd name="adj1" fmla="val 50000"/>
              <a:gd name="adj2" fmla="val 39286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DCD6519-9A47-408E-B0E1-DD741C6512F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17012</TotalTime>
  <Words>1009</Words>
  <Application>Microsoft Office PowerPoint</Application>
  <PresentationFormat>On-screen Show (4:3)</PresentationFormat>
  <Paragraphs>241</Paragraphs>
  <Slides>33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1409</cp:revision>
  <cp:lastPrinted>1999-08-25T18:07:04Z</cp:lastPrinted>
  <dcterms:created xsi:type="dcterms:W3CDTF">1999-08-24T13:57:19Z</dcterms:created>
  <dcterms:modified xsi:type="dcterms:W3CDTF">2016-11-30T17:02:49Z</dcterms:modified>
</cp:coreProperties>
</file>