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76" r:id="rId2"/>
    <p:sldId id="475" r:id="rId3"/>
    <p:sldId id="477" r:id="rId4"/>
    <p:sldId id="478" r:id="rId5"/>
    <p:sldId id="479" r:id="rId6"/>
    <p:sldId id="480" r:id="rId7"/>
    <p:sldId id="482" r:id="rId8"/>
    <p:sldId id="483" r:id="rId9"/>
    <p:sldId id="485" r:id="rId10"/>
    <p:sldId id="484" r:id="rId11"/>
    <p:sldId id="486" r:id="rId12"/>
    <p:sldId id="487" r:id="rId13"/>
    <p:sldId id="488" r:id="rId14"/>
    <p:sldId id="489" r:id="rId15"/>
    <p:sldId id="491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00CC"/>
    <a:srgbClr val="FFCCFF"/>
    <a:srgbClr val="66FFFF"/>
    <a:srgbClr val="33CC33"/>
    <a:srgbClr val="FF9933"/>
    <a:srgbClr val="6699FF"/>
    <a:srgbClr val="969696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35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38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9.wmf"/><Relationship Id="rId7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image" Target="../media/image6.wmf"/><Relationship Id="rId1" Type="http://schemas.openxmlformats.org/officeDocument/2006/relationships/image" Target="../media/image14.wmf"/><Relationship Id="rId6" Type="http://schemas.openxmlformats.org/officeDocument/2006/relationships/image" Target="../media/image16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6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6.wmf"/><Relationship Id="rId1" Type="http://schemas.openxmlformats.org/officeDocument/2006/relationships/image" Target="../media/image23.wmf"/><Relationship Id="rId5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5F51C95-C3D1-4B11-B22A-80D730F8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D387C9B0-16D8-42CF-8102-F9EB4D2B9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7BCF3-EE05-40B0-8A75-6959969DCA63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08313" y="24145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029200" y="44831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  <a:latin typeface="Arial" charset="0"/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29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22701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455" y="3572740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663833" y="922641"/>
            <a:ext cx="7936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We use reciprocity, selecting the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source to be a </a:t>
            </a:r>
            <a:r>
              <a:rPr lang="en-US" u="sng" dirty="0" smtClean="0">
                <a:solidFill>
                  <a:srgbClr val="0000FF"/>
                </a:solidFill>
                <a:latin typeface="+mj-lt"/>
              </a:rPr>
              <a:t>testing dipole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at the observation point, in the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direction.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440342" y="3589164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85757" y="2414280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6464985" y="4214803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aphicFrame>
        <p:nvGraphicFramePr>
          <p:cNvPr id="124937" name="Object 17"/>
          <p:cNvGraphicFramePr>
            <a:graphicFrameLocks noChangeAspect="1"/>
          </p:cNvGraphicFramePr>
          <p:nvPr/>
        </p:nvGraphicFramePr>
        <p:xfrm>
          <a:off x="6833608" y="3736459"/>
          <a:ext cx="1740378" cy="434762"/>
        </p:xfrm>
        <a:graphic>
          <a:graphicData uri="http://schemas.openxmlformats.org/presentationml/2006/ole">
            <p:oleObj spid="_x0000_s124937" name="Equation" r:id="rId3" imgW="1066680" imgH="266400" progId="Equation.DSMT4">
              <p:embed/>
            </p:oleObj>
          </a:graphicData>
        </a:graphic>
      </p:graphicFrame>
      <p:graphicFrame>
        <p:nvGraphicFramePr>
          <p:cNvPr id="65" name="Object 31"/>
          <p:cNvGraphicFramePr>
            <a:graphicFrameLocks noChangeAspect="1"/>
          </p:cNvGraphicFramePr>
          <p:nvPr/>
        </p:nvGraphicFramePr>
        <p:xfrm>
          <a:off x="5326477" y="1788206"/>
          <a:ext cx="1820862" cy="523875"/>
        </p:xfrm>
        <a:graphic>
          <a:graphicData uri="http://schemas.openxmlformats.org/presentationml/2006/ole">
            <p:oleObj spid="_x0000_s124938" name="Equation" r:id="rId4" imgW="965160" imgH="279360" progId="Equation.DSMT4">
              <p:embed/>
            </p:oleObj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1201001" y="4558352"/>
            <a:ext cx="7301553" cy="1665028"/>
            <a:chOff x="1201001" y="4558352"/>
            <a:chExt cx="7301553" cy="1665028"/>
          </a:xfrm>
        </p:grpSpPr>
        <p:sp>
          <p:nvSpPr>
            <p:cNvPr id="23" name="Oval 22"/>
            <p:cNvSpPr/>
            <p:nvPr/>
          </p:nvSpPr>
          <p:spPr bwMode="auto">
            <a:xfrm>
              <a:off x="1201001" y="4558352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28548" y="517250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411938" y="5033749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01820" y="5666097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Lead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61813" y="4995081"/>
              <a:ext cx="286603" cy="191069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66112" y="5354473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Device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6455388" y="5078739"/>
              <a:ext cx="313900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6550923" y="5036022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66" name="Object 31"/>
            <p:cNvGraphicFramePr>
              <a:graphicFrameLocks noChangeAspect="1"/>
            </p:cNvGraphicFramePr>
            <p:nvPr/>
          </p:nvGraphicFramePr>
          <p:xfrm>
            <a:off x="6563310" y="5180951"/>
            <a:ext cx="346075" cy="503237"/>
          </p:xfrm>
          <a:graphic>
            <a:graphicData uri="http://schemas.openxmlformats.org/presentationml/2006/ole">
              <p:oleObj spid="_x0000_s124939" name="Equation" r:id="rId5" imgW="164880" imgH="241200" progId="Equation.DSMT4">
                <p:embed/>
              </p:oleObj>
            </a:graphicData>
          </a:graphic>
        </p:graphicFrame>
        <p:graphicFrame>
          <p:nvGraphicFramePr>
            <p:cNvPr id="124940" name="Object 17"/>
            <p:cNvGraphicFramePr>
              <a:graphicFrameLocks noChangeAspect="1"/>
            </p:cNvGraphicFramePr>
            <p:nvPr/>
          </p:nvGraphicFramePr>
          <p:xfrm>
            <a:off x="6928407" y="4885150"/>
            <a:ext cx="346075" cy="446087"/>
          </p:xfrm>
          <a:graphic>
            <a:graphicData uri="http://schemas.openxmlformats.org/presentationml/2006/ole">
              <p:oleObj spid="_x0000_s124940" name="Equation" r:id="rId6" imgW="177480" imgH="228600" progId="Equation.DSMT4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3705100" y="2470071"/>
            <a:ext cx="5106391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This is difficult to calculate numerically, since we have to </a:t>
            </a:r>
            <a:r>
              <a:rPr lang="en-US" sz="1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discretize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the body finely near the lead (the field from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source is calculated with the body </a:t>
            </a:r>
            <a:r>
              <a:rPr lang="en-US" sz="1400" u="sng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the lead present).</a:t>
            </a:r>
            <a:endParaRPr lang="en-US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663834" y="922641"/>
            <a:ext cx="340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From reciprocity, we have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630347" y="3185403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1085757" y="2414280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6856870" y="4250429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aphicFrame>
        <p:nvGraphicFramePr>
          <p:cNvPr id="65" name="Object 31"/>
          <p:cNvGraphicFramePr>
            <a:graphicFrameLocks noChangeAspect="1"/>
          </p:cNvGraphicFramePr>
          <p:nvPr/>
        </p:nvGraphicFramePr>
        <p:xfrm>
          <a:off x="3270250" y="1838325"/>
          <a:ext cx="4910138" cy="714375"/>
        </p:xfrm>
        <a:graphic>
          <a:graphicData uri="http://schemas.openxmlformats.org/presentationml/2006/ole">
            <p:oleObj spid="_x0000_s126980" name="Equation" r:id="rId3" imgW="2603160" imgH="380880" progId="Equation.DSMT4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201001" y="4558352"/>
            <a:ext cx="7301553" cy="1665028"/>
            <a:chOff x="1201001" y="4558352"/>
            <a:chExt cx="7301553" cy="1665028"/>
          </a:xfrm>
        </p:grpSpPr>
        <p:sp>
          <p:nvSpPr>
            <p:cNvPr id="31" name="Oval 30"/>
            <p:cNvSpPr/>
            <p:nvPr/>
          </p:nvSpPr>
          <p:spPr bwMode="auto">
            <a:xfrm>
              <a:off x="1201001" y="4558352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8548" y="517250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411938" y="5033749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01820" y="5666097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Lead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261813" y="4995081"/>
              <a:ext cx="286603" cy="191069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66112" y="5354473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Device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flipV="1">
              <a:off x="6455388" y="5078739"/>
              <a:ext cx="313900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6550923" y="5036022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45" name="Object 31"/>
            <p:cNvGraphicFramePr>
              <a:graphicFrameLocks noChangeAspect="1"/>
            </p:cNvGraphicFramePr>
            <p:nvPr/>
          </p:nvGraphicFramePr>
          <p:xfrm>
            <a:off x="6551435" y="5121574"/>
            <a:ext cx="346075" cy="503237"/>
          </p:xfrm>
          <a:graphic>
            <a:graphicData uri="http://schemas.openxmlformats.org/presentationml/2006/ole">
              <p:oleObj spid="_x0000_s126981" name="Equation" r:id="rId4" imgW="164880" imgH="241200" progId="Equation.DSMT4">
                <p:embed/>
              </p:oleObj>
            </a:graphicData>
          </a:graphic>
        </p:graphicFrame>
        <p:graphicFrame>
          <p:nvGraphicFramePr>
            <p:cNvPr id="46" name="Object 17"/>
            <p:cNvGraphicFramePr>
              <a:graphicFrameLocks noChangeAspect="1"/>
            </p:cNvGraphicFramePr>
            <p:nvPr/>
          </p:nvGraphicFramePr>
          <p:xfrm>
            <a:off x="6928407" y="4885150"/>
            <a:ext cx="346075" cy="446087"/>
          </p:xfrm>
          <a:graphic>
            <a:graphicData uri="http://schemas.openxmlformats.org/presentationml/2006/ole">
              <p:oleObj spid="_x0000_s126982" name="Equation" r:id="rId5" imgW="1774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1221973" y="970142"/>
            <a:ext cx="71976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Next, apply the equivalence principle to </a:t>
            </a:r>
            <a:r>
              <a:rPr lang="en-US" u="sng" dirty="0" smtClean="0">
                <a:solidFill>
                  <a:srgbClr val="0000FF"/>
                </a:solidFill>
                <a:latin typeface="+mj-lt"/>
              </a:rPr>
              <a:t>remove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the device and the lead, and keep the currents that are on them.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965341" y="3921670"/>
            <a:ext cx="11816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658257" y="2544907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5" name="Object 31"/>
          <p:cNvGraphicFramePr>
            <a:graphicFrameLocks noChangeAspect="1"/>
          </p:cNvGraphicFramePr>
          <p:nvPr/>
        </p:nvGraphicFramePr>
        <p:xfrm>
          <a:off x="5467350" y="2039938"/>
          <a:ext cx="1868488" cy="523875"/>
        </p:xfrm>
        <a:graphic>
          <a:graphicData uri="http://schemas.openxmlformats.org/presentationml/2006/ole">
            <p:oleObj spid="_x0000_s128002" name="Equation" r:id="rId3" imgW="990360" imgH="279360" progId="Equation.DSMT4">
              <p:embed/>
            </p:oleObj>
          </a:graphicData>
        </a:graphic>
      </p:graphicFrame>
      <p:sp>
        <p:nvSpPr>
          <p:cNvPr id="31" name="Oval 30"/>
          <p:cNvSpPr/>
          <p:nvPr/>
        </p:nvSpPr>
        <p:spPr bwMode="auto">
          <a:xfrm>
            <a:off x="1201001" y="4558352"/>
            <a:ext cx="7301553" cy="166502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8548" y="5172502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Body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3411938" y="5033749"/>
            <a:ext cx="2906973" cy="559559"/>
          </a:xfrm>
          <a:custGeom>
            <a:avLst/>
            <a:gdLst>
              <a:gd name="connsiteX0" fmla="*/ 0 w 2906973"/>
              <a:gd name="connsiteY0" fmla="*/ 43219 h 559559"/>
              <a:gd name="connsiteX1" fmla="*/ 218364 w 2906973"/>
              <a:gd name="connsiteY1" fmla="*/ 2275 h 559559"/>
              <a:gd name="connsiteX2" fmla="*/ 450376 w 2906973"/>
              <a:gd name="connsiteY2" fmla="*/ 56866 h 559559"/>
              <a:gd name="connsiteX3" fmla="*/ 777923 w 2906973"/>
              <a:gd name="connsiteY3" fmla="*/ 343469 h 559559"/>
              <a:gd name="connsiteX4" fmla="*/ 1255594 w 2906973"/>
              <a:gd name="connsiteY4" fmla="*/ 493595 h 559559"/>
              <a:gd name="connsiteX5" fmla="*/ 1787857 w 2906973"/>
              <a:gd name="connsiteY5" fmla="*/ 534538 h 559559"/>
              <a:gd name="connsiteX6" fmla="*/ 2402006 w 2906973"/>
              <a:gd name="connsiteY6" fmla="*/ 534538 h 559559"/>
              <a:gd name="connsiteX7" fmla="*/ 2756848 w 2906973"/>
              <a:gd name="connsiteY7" fmla="*/ 384413 h 559559"/>
              <a:gd name="connsiteX8" fmla="*/ 2906973 w 2906973"/>
              <a:gd name="connsiteY8" fmla="*/ 206992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973" h="559559">
                <a:moveTo>
                  <a:pt x="0" y="43219"/>
                </a:moveTo>
                <a:cubicBezTo>
                  <a:pt x="71650" y="21610"/>
                  <a:pt x="143301" y="1"/>
                  <a:pt x="218364" y="2275"/>
                </a:cubicBezTo>
                <a:cubicBezTo>
                  <a:pt x="293427" y="4549"/>
                  <a:pt x="357116" y="0"/>
                  <a:pt x="450376" y="56866"/>
                </a:cubicBezTo>
                <a:cubicBezTo>
                  <a:pt x="543636" y="113732"/>
                  <a:pt x="643720" y="270681"/>
                  <a:pt x="777923" y="343469"/>
                </a:cubicBezTo>
                <a:cubicBezTo>
                  <a:pt x="912126" y="416257"/>
                  <a:pt x="1087272" y="461750"/>
                  <a:pt x="1255594" y="493595"/>
                </a:cubicBezTo>
                <a:cubicBezTo>
                  <a:pt x="1423916" y="525440"/>
                  <a:pt x="1596789" y="527714"/>
                  <a:pt x="1787857" y="534538"/>
                </a:cubicBezTo>
                <a:cubicBezTo>
                  <a:pt x="1978925" y="541362"/>
                  <a:pt x="2240508" y="559559"/>
                  <a:pt x="2402006" y="534538"/>
                </a:cubicBezTo>
                <a:cubicBezTo>
                  <a:pt x="2563504" y="509517"/>
                  <a:pt x="2672687" y="439004"/>
                  <a:pt x="2756848" y="384413"/>
                </a:cubicBezTo>
                <a:cubicBezTo>
                  <a:pt x="2841009" y="329822"/>
                  <a:pt x="2873991" y="268407"/>
                  <a:pt x="2906973" y="206992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61813" y="4995081"/>
            <a:ext cx="286603" cy="191069"/>
          </a:xfrm>
          <a:prstGeom prst="rect">
            <a:avLst/>
          </a:prstGeom>
          <a:solidFill>
            <a:srgbClr val="0000FF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6455388" y="5078739"/>
            <a:ext cx="313900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550923" y="5036022"/>
            <a:ext cx="81888" cy="8188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5" name="Object 31"/>
          <p:cNvGraphicFramePr>
            <a:graphicFrameLocks noChangeAspect="1"/>
          </p:cNvGraphicFramePr>
          <p:nvPr/>
        </p:nvGraphicFramePr>
        <p:xfrm>
          <a:off x="6551435" y="5121574"/>
          <a:ext cx="346075" cy="503237"/>
        </p:xfrm>
        <a:graphic>
          <a:graphicData uri="http://schemas.openxmlformats.org/presentationml/2006/ole">
            <p:oleObj spid="_x0000_s128003" name="Equation" r:id="rId4" imgW="164880" imgH="241200" progId="Equation.DSMT4">
              <p:embed/>
            </p:oleObj>
          </a:graphicData>
        </a:graphic>
      </p:graphicFrame>
      <p:graphicFrame>
        <p:nvGraphicFramePr>
          <p:cNvPr id="46" name="Object 17"/>
          <p:cNvGraphicFramePr>
            <a:graphicFrameLocks noChangeAspect="1"/>
          </p:cNvGraphicFramePr>
          <p:nvPr/>
        </p:nvGraphicFramePr>
        <p:xfrm>
          <a:off x="6928407" y="4885150"/>
          <a:ext cx="346075" cy="446087"/>
        </p:xfrm>
        <a:graphic>
          <a:graphicData uri="http://schemas.openxmlformats.org/presentationml/2006/ole">
            <p:oleObj spid="_x0000_s128004" name="Equation" r:id="rId5" imgW="177480" imgH="228600" progId="Equation.DSMT4">
              <p:embed/>
            </p:oleObj>
          </a:graphicData>
        </a:graphic>
      </p:graphicFrame>
      <p:graphicFrame>
        <p:nvGraphicFramePr>
          <p:cNvPr id="128005" name="Object 17"/>
          <p:cNvGraphicFramePr>
            <a:graphicFrameLocks noChangeAspect="1"/>
          </p:cNvGraphicFramePr>
          <p:nvPr/>
        </p:nvGraphicFramePr>
        <p:xfrm>
          <a:off x="5002213" y="4911725"/>
          <a:ext cx="444500" cy="517525"/>
        </p:xfrm>
        <a:graphic>
          <a:graphicData uri="http://schemas.openxmlformats.org/presentationml/2006/ole">
            <p:oleObj spid="_x0000_s128005" name="Equation" r:id="rId6" imgW="228600" imgH="266400" progId="Equation.DSMT4">
              <p:embed/>
            </p:oleObj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 flipV="1">
            <a:off x="4880759" y="5556412"/>
            <a:ext cx="330912" cy="12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954484" y="2778826"/>
            <a:ext cx="4726378" cy="7386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The set of currents called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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 consists of the dipole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plus the currents on the device and lead that are set up by the radiating dipole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b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(in the absence of source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). 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4410554" y="4582938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FF00FF"/>
                </a:solidFill>
                <a:latin typeface="+mn-lt"/>
              </a:rPr>
              <a:t>b</a:t>
            </a:r>
            <a:r>
              <a:rPr lang="en-US" i="1" dirty="0" smtClean="0">
                <a:solidFill>
                  <a:srgbClr val="FF00FF"/>
                </a:solidFill>
                <a:latin typeface="+mn-lt"/>
                <a:sym typeface="Symbol"/>
              </a:rPr>
              <a:t>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1233848" y="898890"/>
            <a:ext cx="465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Next, apply reciprocity one more time.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000969" y="3933545"/>
            <a:ext cx="12766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717632" y="2758655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5" name="Object 31"/>
          <p:cNvGraphicFramePr>
            <a:graphicFrameLocks noChangeAspect="1"/>
          </p:cNvGraphicFramePr>
          <p:nvPr/>
        </p:nvGraphicFramePr>
        <p:xfrm>
          <a:off x="3593600" y="1387146"/>
          <a:ext cx="4789488" cy="1666875"/>
        </p:xfrm>
        <a:graphic>
          <a:graphicData uri="http://schemas.openxmlformats.org/presentationml/2006/ole">
            <p:oleObj spid="_x0000_s129026" name="Equation" r:id="rId3" imgW="2539800" imgH="88884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645720" y="3087589"/>
            <a:ext cx="4878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is the volume containing the lead and the device.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165376" y="4855227"/>
            <a:ext cx="7301553" cy="1665028"/>
            <a:chOff x="1201001" y="4558352"/>
            <a:chExt cx="7301553" cy="1665028"/>
          </a:xfrm>
        </p:grpSpPr>
        <p:sp>
          <p:nvSpPr>
            <p:cNvPr id="31" name="Oval 30"/>
            <p:cNvSpPr/>
            <p:nvPr/>
          </p:nvSpPr>
          <p:spPr bwMode="auto">
            <a:xfrm>
              <a:off x="1201001" y="4558352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8548" y="517250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411938" y="5033749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261813" y="4995081"/>
              <a:ext cx="286603" cy="191069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flipV="1">
              <a:off x="6455388" y="5078739"/>
              <a:ext cx="313900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6550923" y="5036022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45" name="Object 31"/>
            <p:cNvGraphicFramePr>
              <a:graphicFrameLocks noChangeAspect="1"/>
            </p:cNvGraphicFramePr>
            <p:nvPr/>
          </p:nvGraphicFramePr>
          <p:xfrm>
            <a:off x="6551435" y="5121574"/>
            <a:ext cx="346075" cy="503237"/>
          </p:xfrm>
          <a:graphic>
            <a:graphicData uri="http://schemas.openxmlformats.org/presentationml/2006/ole">
              <p:oleObj spid="_x0000_s129027" name="Equation" r:id="rId4" imgW="164880" imgH="241200" progId="Equation.DSMT4">
                <p:embed/>
              </p:oleObj>
            </a:graphicData>
          </a:graphic>
        </p:graphicFrame>
        <p:graphicFrame>
          <p:nvGraphicFramePr>
            <p:cNvPr id="46" name="Object 17"/>
            <p:cNvGraphicFramePr>
              <a:graphicFrameLocks noChangeAspect="1"/>
            </p:cNvGraphicFramePr>
            <p:nvPr/>
          </p:nvGraphicFramePr>
          <p:xfrm>
            <a:off x="6928407" y="4885150"/>
            <a:ext cx="346075" cy="446087"/>
          </p:xfrm>
          <a:graphic>
            <a:graphicData uri="http://schemas.openxmlformats.org/presentationml/2006/ole">
              <p:oleObj spid="_x0000_s129028" name="Equation" r:id="rId5" imgW="177480" imgH="228600" progId="Equation.DSMT4">
                <p:embed/>
              </p:oleObj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 bwMode="auto">
            <a:xfrm flipV="1">
              <a:off x="4880759" y="5556412"/>
              <a:ext cx="330912" cy="124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aphicFrame>
          <p:nvGraphicFramePr>
            <p:cNvPr id="129030" name="Object 6"/>
            <p:cNvGraphicFramePr>
              <a:graphicFrameLocks noChangeAspect="1"/>
            </p:cNvGraphicFramePr>
            <p:nvPr/>
          </p:nvGraphicFramePr>
          <p:xfrm>
            <a:off x="5002213" y="4911725"/>
            <a:ext cx="444500" cy="517525"/>
          </p:xfrm>
          <a:graphic>
            <a:graphicData uri="http://schemas.openxmlformats.org/presentationml/2006/ole">
              <p:oleObj spid="_x0000_s129030" name="Equation" r:id="rId6" imgW="228600" imgH="266400" progId="Equation.DSMT4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3467602" y="3657604"/>
            <a:ext cx="5106391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field from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source is now calculated with the body present but </a:t>
            </a:r>
            <a:r>
              <a:rPr lang="en-US" sz="1400" u="sng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the lead present (it is therefore the same as the “incident” field, which is defined as the field inside the body from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source with the lead absent.</a:t>
            </a:r>
            <a:endParaRPr lang="en-US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4410554" y="4856062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b</a:t>
            </a:r>
            <a:r>
              <a:rPr lang="en-US" i="1" dirty="0" smtClean="0">
                <a:solidFill>
                  <a:srgbClr val="FF00FF"/>
                </a:solidFill>
                <a:latin typeface="+mn-lt"/>
                <a:sym typeface="Symbol"/>
              </a:rPr>
              <a:t>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2826327" y="2410691"/>
            <a:ext cx="5913912" cy="203068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996341" y="839513"/>
            <a:ext cx="43238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For the volume integral we have: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252822" y="4289806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FF"/>
                </a:solidFill>
                <a:latin typeface="+mn-lt"/>
              </a:rPr>
              <a:t>a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468257" y="2521155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5" name="Object 31"/>
          <p:cNvGraphicFramePr>
            <a:graphicFrameLocks noChangeAspect="1"/>
          </p:cNvGraphicFramePr>
          <p:nvPr/>
        </p:nvGraphicFramePr>
        <p:xfrm>
          <a:off x="2519982" y="1351808"/>
          <a:ext cx="6081712" cy="833438"/>
        </p:xfrm>
        <a:graphic>
          <a:graphicData uri="http://schemas.openxmlformats.org/presentationml/2006/ole">
            <p:oleObj spid="_x0000_s130050" name="Equation" r:id="rId3" imgW="3225600" imgH="44424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956976" y="2434454"/>
            <a:ext cx="2430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is the contour of the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lead.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153499" y="4938359"/>
            <a:ext cx="7301553" cy="1665028"/>
            <a:chOff x="1153499" y="4807734"/>
            <a:chExt cx="7301553" cy="1665028"/>
          </a:xfrm>
        </p:grpSpPr>
        <p:sp>
          <p:nvSpPr>
            <p:cNvPr id="31" name="Oval 30"/>
            <p:cNvSpPr/>
            <p:nvPr/>
          </p:nvSpPr>
          <p:spPr bwMode="auto">
            <a:xfrm>
              <a:off x="1153499" y="4807734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94798" y="5445627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578188" y="5306874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428063" y="5268206"/>
              <a:ext cx="286603" cy="191069"/>
            </a:xfrm>
            <a:prstGeom prst="rect">
              <a:avLst/>
            </a:prstGeom>
            <a:solidFill>
              <a:srgbClr val="0000FF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flipV="1">
              <a:off x="6621638" y="5351864"/>
              <a:ext cx="313900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6717173" y="5309147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45" name="Object 31"/>
            <p:cNvGraphicFramePr>
              <a:graphicFrameLocks noChangeAspect="1"/>
            </p:cNvGraphicFramePr>
            <p:nvPr/>
          </p:nvGraphicFramePr>
          <p:xfrm>
            <a:off x="6717685" y="5394699"/>
            <a:ext cx="346075" cy="503237"/>
          </p:xfrm>
          <a:graphic>
            <a:graphicData uri="http://schemas.openxmlformats.org/presentationml/2006/ole">
              <p:oleObj spid="_x0000_s130051" name="Equation" r:id="rId4" imgW="164880" imgH="241200" progId="Equation.DSMT4">
                <p:embed/>
              </p:oleObj>
            </a:graphicData>
          </a:graphic>
        </p:graphicFrame>
        <p:graphicFrame>
          <p:nvGraphicFramePr>
            <p:cNvPr id="46" name="Object 17"/>
            <p:cNvGraphicFramePr>
              <a:graphicFrameLocks noChangeAspect="1"/>
            </p:cNvGraphicFramePr>
            <p:nvPr/>
          </p:nvGraphicFramePr>
          <p:xfrm>
            <a:off x="7094657" y="5158275"/>
            <a:ext cx="346075" cy="446087"/>
          </p:xfrm>
          <a:graphic>
            <a:graphicData uri="http://schemas.openxmlformats.org/presentationml/2006/ole">
              <p:oleObj spid="_x0000_s130052" name="Equation" r:id="rId5" imgW="177480" imgH="228600" progId="Equation.DSMT4">
                <p:embed/>
              </p:oleObj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 bwMode="auto">
            <a:xfrm flipV="1">
              <a:off x="5047009" y="5829537"/>
              <a:ext cx="330912" cy="124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aphicFrame>
          <p:nvGraphicFramePr>
            <p:cNvPr id="130054" name="Object 6"/>
            <p:cNvGraphicFramePr>
              <a:graphicFrameLocks noChangeAspect="1"/>
            </p:cNvGraphicFramePr>
            <p:nvPr/>
          </p:nvGraphicFramePr>
          <p:xfrm>
            <a:off x="5168463" y="5184850"/>
            <a:ext cx="444500" cy="517525"/>
          </p:xfrm>
          <a:graphic>
            <a:graphicData uri="http://schemas.openxmlformats.org/presentationml/2006/ole">
              <p:oleObj spid="_x0000_s130054" name="Equation" r:id="rId6" imgW="228600" imgH="266400" progId="Equation.DSMT4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3001095" y="2836237"/>
            <a:ext cx="5406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is the current on the lead (in the direction of the contour)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due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to the unit-amplitude dipole at </a:t>
            </a:r>
            <a:r>
              <a:rPr lang="en-US" sz="1400" i="1" u="sng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(with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source turned off).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43120" y="3418129"/>
            <a:ext cx="2589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D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is the surface of the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device.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56940" y="3796157"/>
            <a:ext cx="5676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1400" i="1" u="sng" dirty="0" err="1" smtClean="0">
                <a:solidFill>
                  <a:schemeClr val="bg2"/>
                </a:solidFill>
                <a:latin typeface="+mn-lt"/>
              </a:rPr>
              <a:t>J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sD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is the current on the device due to the unit-amplitude dipole at </a:t>
            </a:r>
            <a:r>
              <a:rPr lang="en-US" sz="1400" i="1" u="sng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</a:rPr>
              <a:t>0    </a:t>
            </a:r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with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a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source turned off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4458055" y="4974820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FF00FF"/>
                </a:solidFill>
                <a:latin typeface="+mn-lt"/>
              </a:rPr>
              <a:t>b</a:t>
            </a:r>
            <a:r>
              <a:rPr lang="en-US" i="1" dirty="0" smtClean="0">
                <a:solidFill>
                  <a:srgbClr val="FF00FF"/>
                </a:solidFill>
                <a:latin typeface="+mn-lt"/>
                <a:sym typeface="Symbol"/>
              </a:rPr>
              <a:t>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  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1293224" y="1243273"/>
            <a:ext cx="1924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Summary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383455" y="2544130"/>
            <a:ext cx="11222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456382" y="3067416"/>
            <a:ext cx="1289050" cy="1704975"/>
            <a:chOff x="785506" y="3014781"/>
            <a:chExt cx="1289050" cy="1704975"/>
          </a:xfrm>
        </p:grpSpPr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31078" name="Object 10"/>
          <p:cNvGraphicFramePr>
            <a:graphicFrameLocks noChangeAspect="1"/>
          </p:cNvGraphicFramePr>
          <p:nvPr/>
        </p:nvGraphicFramePr>
        <p:xfrm>
          <a:off x="4109419" y="994992"/>
          <a:ext cx="3281362" cy="2143125"/>
        </p:xfrm>
        <a:graphic>
          <a:graphicData uri="http://schemas.openxmlformats.org/presentationml/2006/ole">
            <p:oleObj spid="_x0000_s132099" name="Equation" r:id="rId3" imgW="1739880" imgH="1143000" progId="Equation.DSMT4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7876" y="4938356"/>
            <a:ext cx="7301553" cy="1665028"/>
            <a:chOff x="1189126" y="4736481"/>
            <a:chExt cx="7301553" cy="1665028"/>
          </a:xfrm>
        </p:grpSpPr>
        <p:sp>
          <p:nvSpPr>
            <p:cNvPr id="47" name="Oval 46"/>
            <p:cNvSpPr/>
            <p:nvPr/>
          </p:nvSpPr>
          <p:spPr bwMode="auto">
            <a:xfrm>
              <a:off x="1189126" y="4736481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16673" y="5326881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3400063" y="5188128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89945" y="582047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Lead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49938" y="5149460"/>
              <a:ext cx="286603" cy="191069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54237" y="5508852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Device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V="1">
              <a:off x="6443513" y="5233118"/>
              <a:ext cx="313900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6539048" y="5190401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46" name="Object 17"/>
            <p:cNvGraphicFramePr>
              <a:graphicFrameLocks noChangeAspect="1"/>
            </p:cNvGraphicFramePr>
            <p:nvPr/>
          </p:nvGraphicFramePr>
          <p:xfrm>
            <a:off x="6927873" y="5369914"/>
            <a:ext cx="939800" cy="544513"/>
          </p:xfrm>
          <a:graphic>
            <a:graphicData uri="http://schemas.openxmlformats.org/presentationml/2006/ole">
              <p:oleObj spid="_x0000_s132098" name="Equation" r:id="rId4" imgW="482400" imgH="279360" progId="Equation.DSMT4">
                <p:embed/>
              </p:oleObj>
            </a:graphicData>
          </a:graphic>
        </p:graphicFrame>
      </p:grpSp>
      <p:graphicFrame>
        <p:nvGraphicFramePr>
          <p:cNvPr id="131081" name="Object 10"/>
          <p:cNvGraphicFramePr>
            <a:graphicFrameLocks noChangeAspect="1"/>
          </p:cNvGraphicFramePr>
          <p:nvPr/>
        </p:nvGraphicFramePr>
        <p:xfrm>
          <a:off x="4261243" y="3356444"/>
          <a:ext cx="3160835" cy="419024"/>
        </p:xfrm>
        <a:graphic>
          <a:graphicData uri="http://schemas.openxmlformats.org/presentationml/2006/ole">
            <p:oleObj spid="_x0000_s132100" name="Equation" r:id="rId5" imgW="1904760" imgH="25380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03813" y="3930736"/>
            <a:ext cx="6578929" cy="58477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11175" indent="-511175"/>
            <a:r>
              <a:rPr lang="en-US" sz="1600" i="1" u="sng" dirty="0" err="1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sz="1600" i="1" baseline="30000" dirty="0" err="1" smtClean="0">
                <a:solidFill>
                  <a:schemeClr val="bg2"/>
                </a:solidFill>
                <a:latin typeface="+mn-lt"/>
              </a:rPr>
              <a:t>inc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= the field produced by the external source radiating in the </a:t>
            </a:r>
            <a:r>
              <a:rPr lang="en-US" sz="1600" u="sng" dirty="0" smtClean="0">
                <a:solidFill>
                  <a:schemeClr val="bg2"/>
                </a:solidFill>
                <a:latin typeface="+mj-lt"/>
              </a:rPr>
              <a:t>presence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of the body, but </a:t>
            </a:r>
            <a:r>
              <a:rPr lang="en-US" sz="1600" u="sng" dirty="0" smtClean="0">
                <a:solidFill>
                  <a:schemeClr val="bg2"/>
                </a:solidFill>
                <a:latin typeface="+mj-lt"/>
              </a:rPr>
              <a:t>without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the lead or the device present.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85875" y="2708049"/>
            <a:ext cx="917575" cy="1955800"/>
            <a:chOff x="886" y="2088"/>
            <a:chExt cx="578" cy="1232"/>
          </a:xfrm>
        </p:grpSpPr>
        <p:sp>
          <p:nvSpPr>
            <p:cNvPr id="4118" name="AutoShape 10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AutoShape 11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12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21" name="Text Box 13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graphicFrame>
          <p:nvGraphicFramePr>
            <p:cNvPr id="4102" name="Object 14"/>
            <p:cNvGraphicFramePr>
              <a:graphicFrameLocks noChangeAspect="1"/>
            </p:cNvGraphicFramePr>
            <p:nvPr/>
          </p:nvGraphicFramePr>
          <p:xfrm>
            <a:off x="1304" y="2567"/>
            <a:ext cx="160" cy="261"/>
          </p:xfrm>
          <a:graphic>
            <a:graphicData uri="http://schemas.openxmlformats.org/presentationml/2006/ole">
              <p:oleObj spid="_x0000_s101382" name="Equation" r:id="rId3" imgW="139680" imgH="228600" progId="Equation.DSMT4">
                <p:embed/>
              </p:oleObj>
            </a:graphicData>
          </a:graphic>
        </p:graphicFrame>
        <p:sp>
          <p:nvSpPr>
            <p:cNvPr id="4122" name="Line 16"/>
            <p:cNvSpPr>
              <a:spLocks noChangeShapeType="1"/>
            </p:cNvSpPr>
            <p:nvPr/>
          </p:nvSpPr>
          <p:spPr bwMode="auto">
            <a:xfrm>
              <a:off x="1177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7"/>
            <p:cNvSpPr>
              <a:spLocks noChangeShapeType="1"/>
            </p:cNvSpPr>
            <p:nvPr/>
          </p:nvSpPr>
          <p:spPr bwMode="auto">
            <a:xfrm flipV="1">
              <a:off x="1177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3425144" y="4263344"/>
          <a:ext cx="1754187" cy="1157287"/>
        </p:xfrm>
        <a:graphic>
          <a:graphicData uri="http://schemas.openxmlformats.org/presentationml/2006/ole">
            <p:oleObj spid="_x0000_s101378" name="Equation" r:id="rId4" imgW="761760" imgH="507960" progId="Equation.DSMT4">
              <p:embed/>
            </p:oleObj>
          </a:graphicData>
        </a:graphic>
      </p:graphicFrame>
      <p:graphicFrame>
        <p:nvGraphicFramePr>
          <p:cNvPr id="4099" name="Object 31"/>
          <p:cNvGraphicFramePr>
            <a:graphicFrameLocks noChangeAspect="1"/>
          </p:cNvGraphicFramePr>
          <p:nvPr/>
        </p:nvGraphicFramePr>
        <p:xfrm>
          <a:off x="3136446" y="2008188"/>
          <a:ext cx="2457450" cy="1041400"/>
        </p:xfrm>
        <a:graphic>
          <a:graphicData uri="http://schemas.openxmlformats.org/presentationml/2006/ole">
            <p:oleObj spid="_x0000_s101379" name="Equation" r:id="rId5" imgW="1066680" imgH="457200" progId="Equation.DSMT4">
              <p:embed/>
            </p:oleObj>
          </a:graphicData>
        </a:graphic>
      </p:graphicFrame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501423" y="87088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11" name="Rectangle 25"/>
          <p:cNvSpPr>
            <a:spLocks noChangeArrowheads="1"/>
          </p:cNvSpPr>
          <p:nvPr/>
        </p:nvSpPr>
        <p:spPr bwMode="auto">
          <a:xfrm>
            <a:off x="1013051" y="1167040"/>
            <a:ext cx="7398179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+mj-lt"/>
              </a:rPr>
              <a:t>The mutual impedance </a:t>
            </a:r>
            <a:r>
              <a:rPr lang="en-US" sz="2000" i="1" dirty="0">
                <a:solidFill>
                  <a:schemeClr val="bg2"/>
                </a:solidFill>
                <a:latin typeface="+mn-lt"/>
                <a:cs typeface="Times New Roman" pitchFamily="18" charset="0"/>
              </a:rPr>
              <a:t>Z</a:t>
            </a:r>
            <a:r>
              <a:rPr lang="en-US" sz="2000" baseline="-25000" dirty="0">
                <a:solidFill>
                  <a:schemeClr val="bg2"/>
                </a:solidFill>
                <a:latin typeface="+mn-lt"/>
                <a:cs typeface="Times New Roman" pitchFamily="18" charset="0"/>
              </a:rPr>
              <a:t>21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between two antennas is </a:t>
            </a:r>
            <a:r>
              <a:rPr lang="en-US" sz="2000" dirty="0">
                <a:solidFill>
                  <a:schemeClr val="bg2"/>
                </a:solidFill>
                <a:latin typeface="+mj-lt"/>
              </a:rPr>
              <a:t>calculated.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854824" y="2876777"/>
            <a:ext cx="1535114" cy="1905000"/>
            <a:chOff x="6854824" y="2876777"/>
            <a:chExt cx="1535114" cy="1905000"/>
          </a:xfrm>
        </p:grpSpPr>
        <p:sp>
          <p:nvSpPr>
            <p:cNvPr id="4114" name="AutoShape 19"/>
            <p:cNvSpPr>
              <a:spLocks noChangeArrowheads="1"/>
            </p:cNvSpPr>
            <p:nvPr/>
          </p:nvSpPr>
          <p:spPr bwMode="auto">
            <a:xfrm>
              <a:off x="7279917" y="3943577"/>
              <a:ext cx="647812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AutoShape 20"/>
            <p:cNvSpPr>
              <a:spLocks noChangeArrowheads="1"/>
            </p:cNvSpPr>
            <p:nvPr/>
          </p:nvSpPr>
          <p:spPr bwMode="auto">
            <a:xfrm flipV="1">
              <a:off x="7267215" y="2876777"/>
              <a:ext cx="647812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Text Box 21"/>
            <p:cNvSpPr txBox="1">
              <a:spLocks noChangeArrowheads="1"/>
            </p:cNvSpPr>
            <p:nvPr/>
          </p:nvSpPr>
          <p:spPr bwMode="auto">
            <a:xfrm>
              <a:off x="7124315" y="3497490"/>
              <a:ext cx="31755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17" name="Text Box 22"/>
            <p:cNvSpPr txBox="1">
              <a:spLocks noChangeArrowheads="1"/>
            </p:cNvSpPr>
            <p:nvPr/>
          </p:nvSpPr>
          <p:spPr bwMode="auto">
            <a:xfrm>
              <a:off x="7162422" y="3865790"/>
              <a:ext cx="26039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graphicFrame>
          <p:nvGraphicFramePr>
            <p:cNvPr id="4101" name="Object 24"/>
            <p:cNvGraphicFramePr>
              <a:graphicFrameLocks noChangeAspect="1"/>
            </p:cNvGraphicFramePr>
            <p:nvPr/>
          </p:nvGraphicFramePr>
          <p:xfrm>
            <a:off x="6854824" y="3588205"/>
            <a:ext cx="301677" cy="414338"/>
          </p:xfrm>
          <a:graphic>
            <a:graphicData uri="http://schemas.openxmlformats.org/presentationml/2006/ole">
              <p:oleObj spid="_x0000_s10138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4100" name="Object 34"/>
            <p:cNvGraphicFramePr>
              <a:graphicFrameLocks noChangeAspect="1"/>
            </p:cNvGraphicFramePr>
            <p:nvPr/>
          </p:nvGraphicFramePr>
          <p:xfrm>
            <a:off x="7783408" y="3641568"/>
            <a:ext cx="606530" cy="347662"/>
          </p:xfrm>
          <a:graphic>
            <a:graphicData uri="http://schemas.openxmlformats.org/presentationml/2006/ole">
              <p:oleObj spid="_x0000_s101380" name="Equation" r:id="rId7" imgW="393480" imgH="228600" progId="Equation.DSMT4">
                <p:embed/>
              </p:oleObj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7173685" y="3439885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06343" y="3755572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6146" name="Object 31"/>
          <p:cNvGraphicFramePr>
            <a:graphicFrameLocks noChangeAspect="1"/>
          </p:cNvGraphicFramePr>
          <p:nvPr/>
        </p:nvGraphicFramePr>
        <p:xfrm>
          <a:off x="2973388" y="2041525"/>
          <a:ext cx="2695575" cy="2722563"/>
        </p:xfrm>
        <a:graphic>
          <a:graphicData uri="http://schemas.openxmlformats.org/presentationml/2006/ole">
            <p:oleObj spid="_x0000_s103426" name="Equation" r:id="rId3" imgW="1282680" imgH="1307880" progId="Equation.DSMT4">
              <p:embed/>
            </p:oleObj>
          </a:graphicData>
        </a:graphic>
      </p:graphicFrame>
      <p:sp>
        <p:nvSpPr>
          <p:cNvPr id="6160" name="Curved Left Arrow 38"/>
          <p:cNvSpPr>
            <a:spLocks noChangeArrowheads="1"/>
          </p:cNvSpPr>
          <p:nvPr/>
        </p:nvSpPr>
        <p:spPr bwMode="auto">
          <a:xfrm rot="1111469">
            <a:off x="7534050" y="3928380"/>
            <a:ext cx="935037" cy="1971675"/>
          </a:xfrm>
          <a:prstGeom prst="curvedLeftArrow">
            <a:avLst>
              <a:gd name="adj1" fmla="val 25005"/>
              <a:gd name="adj2" fmla="val 50009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14142" y="4651149"/>
            <a:ext cx="904875" cy="1990725"/>
            <a:chOff x="6223000" y="4716799"/>
            <a:chExt cx="904098" cy="1990728"/>
          </a:xfrm>
        </p:grpSpPr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6223000" y="4716799"/>
              <a:ext cx="787400" cy="1990728"/>
              <a:chOff x="3648" y="1424"/>
              <a:chExt cx="496" cy="1254"/>
            </a:xfrm>
          </p:grpSpPr>
          <p:sp>
            <p:nvSpPr>
              <p:cNvPr id="6165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49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p:oleObj spid="_x0000_s103429" name="Equation" r:id="rId4" imgW="152280" imgH="228600" progId="Equation.DSMT4">
                  <p:embed/>
                </p:oleObj>
              </a:graphicData>
            </a:graphic>
          </p:graphicFrame>
          <p:sp>
            <p:nvSpPr>
              <p:cNvPr id="6166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6148" name="Object 9"/>
            <p:cNvGraphicFramePr>
              <a:graphicFrameLocks noChangeAspect="1"/>
            </p:cNvGraphicFramePr>
            <p:nvPr/>
          </p:nvGraphicFramePr>
          <p:xfrm>
            <a:off x="6822298" y="5019196"/>
            <a:ext cx="304800" cy="409575"/>
          </p:xfrm>
          <a:graphic>
            <a:graphicData uri="http://schemas.openxmlformats.org/presentationml/2006/ole">
              <p:oleObj spid="_x0000_s103428" name="Equation" r:id="rId5" imgW="177480" imgH="241200" progId="Equation.DSMT4">
                <p:embed/>
              </p:oleObj>
            </a:graphicData>
          </a:graphic>
        </p:graphicFrame>
      </p:grpSp>
      <p:sp>
        <p:nvSpPr>
          <p:cNvPr id="6162" name="Text Box 33"/>
          <p:cNvSpPr txBox="1">
            <a:spLocks noChangeArrowheads="1"/>
          </p:cNvSpPr>
          <p:nvPr/>
        </p:nvSpPr>
        <p:spPr bwMode="auto">
          <a:xfrm>
            <a:off x="1186770" y="1045709"/>
            <a:ext cx="6683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The open-circuit voltage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is put in the form of a reaction. 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425224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354068" y="2190959"/>
            <a:ext cx="1589543" cy="1905000"/>
            <a:chOff x="6354068" y="2190959"/>
            <a:chExt cx="1589543" cy="1905000"/>
          </a:xfrm>
        </p:grpSpPr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6623559" y="2811672"/>
              <a:ext cx="31755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6661666" y="3179972"/>
              <a:ext cx="26039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graphicFrame>
          <p:nvGraphicFramePr>
            <p:cNvPr id="51" name="Object 24"/>
            <p:cNvGraphicFramePr>
              <a:graphicFrameLocks noChangeAspect="1"/>
            </p:cNvGraphicFramePr>
            <p:nvPr/>
          </p:nvGraphicFramePr>
          <p:xfrm>
            <a:off x="6354068" y="2902387"/>
            <a:ext cx="301677" cy="414338"/>
          </p:xfrm>
          <a:graphic>
            <a:graphicData uri="http://schemas.openxmlformats.org/presentationml/2006/ole">
              <p:oleObj spid="_x0000_s103435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52" name="Object 34"/>
            <p:cNvGraphicFramePr>
              <a:graphicFrameLocks noChangeAspect="1"/>
            </p:cNvGraphicFramePr>
            <p:nvPr/>
          </p:nvGraphicFramePr>
          <p:xfrm>
            <a:off x="7337081" y="3195236"/>
            <a:ext cx="606530" cy="347662"/>
          </p:xfrm>
          <a:graphic>
            <a:graphicData uri="http://schemas.openxmlformats.org/presentationml/2006/ole">
              <p:oleObj spid="_x0000_s103436" name="Equation" r:id="rId7" imgW="393480" imgH="228600" progId="Equation.DSMT4">
                <p:embed/>
              </p:oleObj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6672929" y="2754067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05587" y="3069754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flipH="1">
              <a:off x="7102929" y="2969286"/>
              <a:ext cx="3765" cy="3562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7" name="Isosceles Triangle 66"/>
            <p:cNvSpPr/>
            <p:nvPr/>
          </p:nvSpPr>
          <p:spPr bwMode="auto">
            <a:xfrm flipV="1">
              <a:off x="7072746" y="3102925"/>
              <a:ext cx="62345" cy="96982"/>
            </a:xfrm>
            <a:prstGeom prst="triangl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03437" name="Object 24"/>
            <p:cNvGraphicFramePr>
              <a:graphicFrameLocks noChangeAspect="1"/>
            </p:cNvGraphicFramePr>
            <p:nvPr/>
          </p:nvGraphicFramePr>
          <p:xfrm>
            <a:off x="7236506" y="2817576"/>
            <a:ext cx="263751" cy="314334"/>
          </p:xfrm>
          <a:graphic>
            <a:graphicData uri="http://schemas.openxmlformats.org/presentationml/2006/ole">
              <p:oleObj spid="_x0000_s103437" name="Equation" r:id="rId8" imgW="190440" imgH="228600" progId="Equation.DSMT4">
                <p:embed/>
              </p:oleObj>
            </a:graphicData>
          </a:graphic>
        </p:graphicFrame>
        <p:sp>
          <p:nvSpPr>
            <p:cNvPr id="48" name="AutoShape 20"/>
            <p:cNvSpPr>
              <a:spLocks noChangeArrowheads="1"/>
            </p:cNvSpPr>
            <p:nvPr/>
          </p:nvSpPr>
          <p:spPr bwMode="auto">
            <a:xfrm flipV="1">
              <a:off x="6788231" y="2190959"/>
              <a:ext cx="647812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19"/>
            <p:cNvSpPr>
              <a:spLocks noChangeArrowheads="1"/>
            </p:cNvSpPr>
            <p:nvPr/>
          </p:nvSpPr>
          <p:spPr bwMode="auto">
            <a:xfrm>
              <a:off x="6779161" y="3257759"/>
              <a:ext cx="647812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92869" y="2076678"/>
            <a:ext cx="1019437" cy="1955800"/>
            <a:chOff x="1292869" y="2076678"/>
            <a:chExt cx="1019437" cy="1955800"/>
          </a:xfrm>
        </p:grpSpPr>
        <p:sp>
          <p:nvSpPr>
            <p:cNvPr id="37" name="AutoShape 10"/>
            <p:cNvSpPr>
              <a:spLocks noChangeArrowheads="1"/>
            </p:cNvSpPr>
            <p:nvPr/>
          </p:nvSpPr>
          <p:spPr bwMode="auto">
            <a:xfrm>
              <a:off x="1537606" y="319427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 flipV="1">
              <a:off x="1537606" y="207667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1394731" y="269739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1432831" y="3065691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graphicFrame>
          <p:nvGraphicFramePr>
            <p:cNvPr id="42" name="Object 14"/>
            <p:cNvGraphicFramePr>
              <a:graphicFrameLocks noChangeAspect="1"/>
            </p:cNvGraphicFramePr>
            <p:nvPr/>
          </p:nvGraphicFramePr>
          <p:xfrm>
            <a:off x="2058306" y="2837091"/>
            <a:ext cx="254000" cy="414338"/>
          </p:xfrm>
          <a:graphic>
            <a:graphicData uri="http://schemas.openxmlformats.org/presentationml/2006/ole">
              <p:oleObj spid="_x0000_s103433" name="Equation" r:id="rId9" imgW="139680" imgH="228600" progId="Equation.DSMT4">
                <p:embed/>
              </p:oleObj>
            </a:graphicData>
          </a:graphic>
        </p:graphicFrame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1856694" y="2889478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 flipV="1">
              <a:off x="1856694" y="2952978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" name="Object 9"/>
            <p:cNvGraphicFramePr>
              <a:graphicFrameLocks noChangeAspect="1"/>
            </p:cNvGraphicFramePr>
            <p:nvPr/>
          </p:nvGraphicFramePr>
          <p:xfrm>
            <a:off x="1292869" y="2613117"/>
            <a:ext cx="305062" cy="409574"/>
          </p:xfrm>
          <a:graphic>
            <a:graphicData uri="http://schemas.openxmlformats.org/presentationml/2006/ole">
              <p:oleObj spid="_x0000_s103438" name="Equation" r:id="rId10" imgW="177480" imgH="241200" progId="Equation.DSMT4">
                <p:embed/>
              </p:oleObj>
            </a:graphicData>
          </a:graphic>
        </p:graphicFrame>
      </p:grpSp>
      <p:sp>
        <p:nvSpPr>
          <p:cNvPr id="71" name="TextBox 70"/>
          <p:cNvSpPr txBox="1"/>
          <p:nvPr/>
        </p:nvSpPr>
        <p:spPr>
          <a:xfrm>
            <a:off x="402771" y="5410198"/>
            <a:ext cx="466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u="sng" dirty="0" smtClean="0">
                <a:solidFill>
                  <a:schemeClr val="bg1"/>
                </a:solidFill>
              </a:rPr>
              <a:t>E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 =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field radiated by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i="1" u="sng" dirty="0" smtClean="0">
                <a:solidFill>
                  <a:schemeClr val="bg1"/>
                </a:solidFill>
              </a:rPr>
              <a:t>J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i="1" baseline="30000" dirty="0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in the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       presence of </a:t>
            </a:r>
            <a:r>
              <a:rPr lang="en-US" sz="1800" u="sng" dirty="0" smtClean="0">
                <a:solidFill>
                  <a:schemeClr val="bg1"/>
                </a:solidFill>
                <a:latin typeface="+mj-lt"/>
              </a:rPr>
              <a:t>open-circuited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antenna 2.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7170" name="Object 31"/>
          <p:cNvGraphicFramePr>
            <a:graphicFrameLocks noChangeAspect="1"/>
          </p:cNvGraphicFramePr>
          <p:nvPr/>
        </p:nvGraphicFramePr>
        <p:xfrm>
          <a:off x="3503613" y="2027238"/>
          <a:ext cx="2427287" cy="1851025"/>
        </p:xfrm>
        <a:graphic>
          <a:graphicData uri="http://schemas.openxmlformats.org/presentationml/2006/ole">
            <p:oleObj spid="_x0000_s104450" name="Equation" r:id="rId3" imgW="1155600" imgH="888840" progId="Equation.DSMT4">
              <p:embed/>
            </p:oleObj>
          </a:graphicData>
        </a:graphic>
      </p:graphicFrame>
      <p:sp>
        <p:nvSpPr>
          <p:cNvPr id="7183" name="Text Box 33"/>
          <p:cNvSpPr txBox="1">
            <a:spLocks noChangeArrowheads="1"/>
          </p:cNvSpPr>
          <p:nvPr/>
        </p:nvSpPr>
        <p:spPr bwMode="auto">
          <a:xfrm>
            <a:off x="498702" y="817110"/>
            <a:ext cx="8208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j-lt"/>
              </a:rPr>
              <a:t>The equivalence principle is used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to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replace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antenna 1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with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its surface current.  </a:t>
            </a:r>
          </a:p>
        </p:txBody>
      </p:sp>
      <p:sp>
        <p:nvSpPr>
          <p:cNvPr id="7184" name="Curved Left Arrow 41"/>
          <p:cNvSpPr>
            <a:spLocks noChangeArrowheads="1"/>
          </p:cNvSpPr>
          <p:nvPr/>
        </p:nvSpPr>
        <p:spPr bwMode="auto">
          <a:xfrm>
            <a:off x="2360840" y="3548742"/>
            <a:ext cx="935038" cy="1972129"/>
          </a:xfrm>
          <a:prstGeom prst="curvedLeftArrow">
            <a:avLst>
              <a:gd name="adj1" fmla="val 25031"/>
              <a:gd name="adj2" fmla="val 5006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46820" y="4575401"/>
            <a:ext cx="1280658" cy="1955800"/>
            <a:chOff x="1010300" y="4662979"/>
            <a:chExt cx="1280130" cy="1955800"/>
          </a:xfrm>
        </p:grpSpPr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719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719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7172" name="Object 10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104452" name="Equation" r:id="rId4" imgW="139680" imgH="228600" progId="Equation.DSMT4">
                  <p:embed/>
                </p:oleObj>
              </a:graphicData>
            </a:graphic>
          </p:graphicFrame>
          <p:sp>
            <p:nvSpPr>
              <p:cNvPr id="7193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7194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719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7171" name="Object 12"/>
            <p:cNvGraphicFramePr>
              <a:graphicFrameLocks noChangeAspect="1"/>
            </p:cNvGraphicFramePr>
            <p:nvPr/>
          </p:nvGraphicFramePr>
          <p:xfrm>
            <a:off x="1010300" y="4895058"/>
            <a:ext cx="422866" cy="379740"/>
          </p:xfrm>
          <a:graphic>
            <a:graphicData uri="http://schemas.openxmlformats.org/presentationml/2006/ole">
              <p:oleObj spid="_x0000_s104451" name="Equation" r:id="rId5" imgW="266400" imgH="241200" progId="Equation.DSMT4">
                <p:embed/>
              </p:oleObj>
            </a:graphicData>
          </a:graphic>
        </p:graphicFrame>
      </p:grpSp>
      <p:sp>
        <p:nvSpPr>
          <p:cNvPr id="7187" name="TextBox 54"/>
          <p:cNvSpPr txBox="1">
            <a:spLocks noChangeArrowheads="1"/>
          </p:cNvSpPr>
          <p:nvPr/>
        </p:nvSpPr>
        <p:spPr bwMode="auto">
          <a:xfrm>
            <a:off x="3331030" y="5215278"/>
            <a:ext cx="5310868" cy="5847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antenna current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i="1" u="sng" dirty="0" smtClean="0">
                <a:solidFill>
                  <a:schemeClr val="bg1"/>
                </a:solidFill>
                <a:latin typeface="+mn-lt"/>
              </a:rPr>
              <a:t>J</a:t>
            </a:r>
            <a:r>
              <a:rPr lang="en-US" sz="16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600" i="1" baseline="30000" dirty="0" smtClean="0">
                <a:solidFill>
                  <a:schemeClr val="bg1"/>
                </a:solidFill>
                <a:latin typeface="+mn-lt"/>
              </a:rPr>
              <a:t>ant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is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that excited on antenna 1 when it is in the </a:t>
            </a:r>
            <a:r>
              <a:rPr lang="en-US" sz="1600" u="sng" dirty="0">
                <a:solidFill>
                  <a:schemeClr val="bg1"/>
                </a:solidFill>
                <a:latin typeface="+mj-lt"/>
              </a:rPr>
              <a:t>presence of open-circuited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antenna 2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6852446" y="2190978"/>
            <a:ext cx="993885" cy="1990725"/>
            <a:chOff x="6057903" y="4716799"/>
            <a:chExt cx="993027" cy="1990728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6057903" y="4716799"/>
              <a:ext cx="814388" cy="1990728"/>
              <a:chOff x="3544" y="1424"/>
              <a:chExt cx="513" cy="1254"/>
            </a:xfrm>
          </p:grpSpPr>
          <p:sp>
            <p:nvSpPr>
              <p:cNvPr id="39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0" name="Object 7"/>
              <p:cNvGraphicFramePr>
                <a:graphicFrameLocks noChangeAspect="1"/>
              </p:cNvGraphicFramePr>
              <p:nvPr/>
            </p:nvGraphicFramePr>
            <p:xfrm>
              <a:off x="3544" y="1930"/>
              <a:ext cx="175" cy="261"/>
            </p:xfrm>
            <a:graphic>
              <a:graphicData uri="http://schemas.openxmlformats.org/presentationml/2006/ole">
                <p:oleObj spid="_x0000_s104456" name="Equation" r:id="rId6" imgW="152280" imgH="228600" progId="Equation.DSMT4">
                  <p:embed/>
                </p:oleObj>
              </a:graphicData>
            </a:graphic>
          </p:graphicFrame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8" name="Object 9"/>
            <p:cNvGraphicFramePr>
              <a:graphicFrameLocks noChangeAspect="1"/>
            </p:cNvGraphicFramePr>
            <p:nvPr/>
          </p:nvGraphicFramePr>
          <p:xfrm>
            <a:off x="6746131" y="5258685"/>
            <a:ext cx="304799" cy="409575"/>
          </p:xfrm>
          <a:graphic>
            <a:graphicData uri="http://schemas.openxmlformats.org/presentationml/2006/ole">
              <p:oleObj spid="_x0000_s104457" name="Equation" r:id="rId7" imgW="177480" imgH="241200" progId="Equation.DSMT4">
                <p:embed/>
              </p:oleObj>
            </a:graphicData>
          </a:graphic>
        </p:graphicFrame>
      </p:grp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436109" y="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118697" y="2127477"/>
            <a:ext cx="998575" cy="1955800"/>
            <a:chOff x="1118697" y="2127477"/>
            <a:chExt cx="998575" cy="1955800"/>
          </a:xfrm>
        </p:grpSpPr>
        <p:sp>
          <p:nvSpPr>
            <p:cNvPr id="7200" name="AutoShape 10"/>
            <p:cNvSpPr>
              <a:spLocks noChangeArrowheads="1"/>
            </p:cNvSpPr>
            <p:nvPr/>
          </p:nvSpPr>
          <p:spPr bwMode="auto">
            <a:xfrm>
              <a:off x="1342572" y="3245077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11"/>
            <p:cNvSpPr>
              <a:spLocks noChangeArrowheads="1"/>
            </p:cNvSpPr>
            <p:nvPr/>
          </p:nvSpPr>
          <p:spPr bwMode="auto">
            <a:xfrm flipV="1">
              <a:off x="1342572" y="2127477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5" name="Object 14"/>
            <p:cNvGraphicFramePr>
              <a:graphicFrameLocks noChangeAspect="1"/>
            </p:cNvGraphicFramePr>
            <p:nvPr/>
          </p:nvGraphicFramePr>
          <p:xfrm>
            <a:off x="1863272" y="2887890"/>
            <a:ext cx="254000" cy="414338"/>
          </p:xfrm>
          <a:graphic>
            <a:graphicData uri="http://schemas.openxmlformats.org/presentationml/2006/ole">
              <p:oleObj spid="_x0000_s104455" name="Equation" r:id="rId8" imgW="139680" imgH="228600" progId="Equation.DSMT4">
                <p:embed/>
              </p:oleObj>
            </a:graphicData>
          </a:graphic>
        </p:graphicFrame>
        <p:sp>
          <p:nvSpPr>
            <p:cNvPr id="7202" name="Line 16"/>
            <p:cNvSpPr>
              <a:spLocks noChangeShapeType="1"/>
            </p:cNvSpPr>
            <p:nvPr/>
          </p:nvSpPr>
          <p:spPr bwMode="auto">
            <a:xfrm>
              <a:off x="1672772" y="2940277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7"/>
            <p:cNvSpPr>
              <a:spLocks noChangeShapeType="1"/>
            </p:cNvSpPr>
            <p:nvPr/>
          </p:nvSpPr>
          <p:spPr bwMode="auto">
            <a:xfrm flipV="1">
              <a:off x="1672772" y="3003777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" name="Object 9"/>
            <p:cNvGraphicFramePr>
              <a:graphicFrameLocks noChangeAspect="1"/>
            </p:cNvGraphicFramePr>
            <p:nvPr/>
          </p:nvGraphicFramePr>
          <p:xfrm>
            <a:off x="1118697" y="2656660"/>
            <a:ext cx="305062" cy="409574"/>
          </p:xfrm>
          <a:graphic>
            <a:graphicData uri="http://schemas.openxmlformats.org/presentationml/2006/ole">
              <p:oleObj spid="_x0000_s104458" name="Equation" r:id="rId9" imgW="177480" imgH="241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8194" name="Object 31"/>
          <p:cNvGraphicFramePr>
            <a:graphicFrameLocks noChangeAspect="1"/>
          </p:cNvGraphicFramePr>
          <p:nvPr/>
        </p:nvGraphicFramePr>
        <p:xfrm>
          <a:off x="3128962" y="1780949"/>
          <a:ext cx="2614612" cy="2747962"/>
        </p:xfrm>
        <a:graphic>
          <a:graphicData uri="http://schemas.openxmlformats.org/presentationml/2006/ole">
            <p:oleObj spid="_x0000_s105474" name="Equation" r:id="rId3" imgW="1244520" imgH="1320480" progId="Equation.DSMT4">
              <p:embed/>
            </p:oleObj>
          </a:graphicData>
        </a:graphic>
      </p:graphicFrame>
      <p:sp>
        <p:nvSpPr>
          <p:cNvPr id="8207" name="Text Box 33"/>
          <p:cNvSpPr txBox="1">
            <a:spLocks noChangeArrowheads="1"/>
          </p:cNvSpPr>
          <p:nvPr/>
        </p:nvSpPr>
        <p:spPr bwMode="auto">
          <a:xfrm>
            <a:off x="792388" y="977446"/>
            <a:ext cx="75134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j-lt"/>
              </a:rPr>
              <a:t>Reciprocity is invoked, and then the equivalence principle. </a:t>
            </a:r>
          </a:p>
        </p:txBody>
      </p:sp>
      <p:sp>
        <p:nvSpPr>
          <p:cNvPr id="8210" name="Curved Left Arrow 65"/>
          <p:cNvSpPr>
            <a:spLocks noChangeArrowheads="1"/>
          </p:cNvSpPr>
          <p:nvPr/>
        </p:nvSpPr>
        <p:spPr bwMode="auto">
          <a:xfrm rot="1416600">
            <a:off x="7617959" y="3918631"/>
            <a:ext cx="936625" cy="1970541"/>
          </a:xfrm>
          <a:prstGeom prst="curvedLeftArrow">
            <a:avLst>
              <a:gd name="adj1" fmla="val 24988"/>
              <a:gd name="adj2" fmla="val 4997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425224" y="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0" name="Group 55"/>
          <p:cNvGrpSpPr>
            <a:grpSpLocks/>
          </p:cNvGrpSpPr>
          <p:nvPr/>
        </p:nvGrpSpPr>
        <p:grpSpPr bwMode="auto">
          <a:xfrm>
            <a:off x="977448" y="2289401"/>
            <a:ext cx="1280658" cy="1955800"/>
            <a:chOff x="1010300" y="4662979"/>
            <a:chExt cx="1280130" cy="1955800"/>
          </a:xfrm>
        </p:grpSpPr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44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5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46" name="Object 10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105481" name="Equation" r:id="rId4" imgW="139680" imgH="228600" progId="Equation.DSMT4">
                  <p:embed/>
                </p:oleObj>
              </a:graphicData>
            </a:graphic>
          </p:graphicFrame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42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43" name="Object 12"/>
            <p:cNvGraphicFramePr>
              <a:graphicFrameLocks noChangeAspect="1"/>
            </p:cNvGraphicFramePr>
            <p:nvPr/>
          </p:nvGraphicFramePr>
          <p:xfrm>
            <a:off x="1010300" y="4895058"/>
            <a:ext cx="422866" cy="379740"/>
          </p:xfrm>
          <a:graphic>
            <a:graphicData uri="http://schemas.openxmlformats.org/presentationml/2006/ole">
              <p:oleObj spid="_x0000_s105482" name="Equation" r:id="rId5" imgW="266400" imgH="241200" progId="Equation.DSMT4">
                <p:embed/>
              </p:oleObj>
            </a:graphicData>
          </a:graphic>
        </p:graphicFrame>
      </p:grpSp>
      <p:grpSp>
        <p:nvGrpSpPr>
          <p:cNvPr id="49" name="Group 33"/>
          <p:cNvGrpSpPr>
            <a:grpSpLocks/>
          </p:cNvGrpSpPr>
          <p:nvPr/>
        </p:nvGrpSpPr>
        <p:grpSpPr bwMode="auto">
          <a:xfrm>
            <a:off x="7017656" y="2190978"/>
            <a:ext cx="904875" cy="1990725"/>
            <a:chOff x="6223000" y="4716799"/>
            <a:chExt cx="904098" cy="1990728"/>
          </a:xfrm>
        </p:grpSpPr>
        <p:grpSp>
          <p:nvGrpSpPr>
            <p:cNvPr id="50" name="Group 36"/>
            <p:cNvGrpSpPr>
              <a:grpSpLocks/>
            </p:cNvGrpSpPr>
            <p:nvPr/>
          </p:nvGrpSpPr>
          <p:grpSpPr bwMode="auto">
            <a:xfrm>
              <a:off x="6223000" y="4716799"/>
              <a:ext cx="787400" cy="1990728"/>
              <a:chOff x="3648" y="1424"/>
              <a:chExt cx="496" cy="1254"/>
            </a:xfrm>
          </p:grpSpPr>
          <p:sp>
            <p:nvSpPr>
              <p:cNvPr id="52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3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p:oleObj spid="_x0000_s105483" name="Equation" r:id="rId6" imgW="152280" imgH="228600" progId="Equation.DSMT4">
                  <p:embed/>
                </p:oleObj>
              </a:graphicData>
            </a:graphic>
          </p:graphicFrame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51" name="Object 9"/>
            <p:cNvGraphicFramePr>
              <a:graphicFrameLocks noChangeAspect="1"/>
            </p:cNvGraphicFramePr>
            <p:nvPr/>
          </p:nvGraphicFramePr>
          <p:xfrm>
            <a:off x="6822298" y="5019196"/>
            <a:ext cx="304800" cy="409575"/>
          </p:xfrm>
          <a:graphic>
            <a:graphicData uri="http://schemas.openxmlformats.org/presentationml/2006/ole">
              <p:oleObj spid="_x0000_s105484" name="Equation" r:id="rId7" imgW="177480" imgH="241200" progId="Equation.DSMT4">
                <p:embed/>
              </p:oleObj>
            </a:graphicData>
          </a:graphic>
        </p:graphicFrame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5821591" y="4542744"/>
            <a:ext cx="1304697" cy="1955800"/>
            <a:chOff x="1010300" y="4662979"/>
            <a:chExt cx="1304159" cy="1955800"/>
          </a:xfrm>
        </p:grpSpPr>
        <p:grpSp>
          <p:nvGrpSpPr>
            <p:cNvPr id="58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98729" cy="1955800"/>
              <a:chOff x="1320800" y="2235200"/>
              <a:chExt cx="798729" cy="1955800"/>
            </a:xfrm>
          </p:grpSpPr>
          <p:sp>
            <p:nvSpPr>
              <p:cNvPr id="6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6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63" name="Object 10"/>
              <p:cNvGraphicFramePr>
                <a:graphicFrameLocks noChangeAspect="1"/>
              </p:cNvGraphicFramePr>
              <p:nvPr/>
            </p:nvGraphicFramePr>
            <p:xfrm>
              <a:off x="1819615" y="2996294"/>
              <a:ext cx="299914" cy="414337"/>
            </p:xfrm>
            <a:graphic>
              <a:graphicData uri="http://schemas.openxmlformats.org/presentationml/2006/ole">
                <p:oleObj spid="_x0000_s105485" name="Equation" r:id="rId8" imgW="164880" imgH="228600" progId="Equation.DSMT4">
                  <p:embed/>
                </p:oleObj>
              </a:graphicData>
            </a:graphic>
          </p:graphicFrame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65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59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1010300" y="4895058"/>
            <a:ext cx="422866" cy="379740"/>
          </p:xfrm>
          <a:graphic>
            <a:graphicData uri="http://schemas.openxmlformats.org/presentationml/2006/ole">
              <p:oleObj spid="_x0000_s105486" name="Equation" r:id="rId9" imgW="266400" imgH="241200" progId="Equation.DSMT4">
                <p:embed/>
              </p:oleObj>
            </a:graphicData>
          </a:graphic>
        </p:graphicFrame>
      </p:grpSp>
      <p:sp>
        <p:nvSpPr>
          <p:cNvPr id="6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7" name="TextBox 54"/>
          <p:cNvSpPr txBox="1">
            <a:spLocks noChangeArrowheads="1"/>
          </p:cNvSpPr>
          <p:nvPr/>
        </p:nvSpPr>
        <p:spPr bwMode="auto">
          <a:xfrm>
            <a:off x="293914" y="5683364"/>
            <a:ext cx="5584371" cy="5847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antenna current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i="1" u="sng" dirty="0" smtClean="0">
                <a:solidFill>
                  <a:schemeClr val="bg1"/>
                </a:solidFill>
                <a:latin typeface="+mn-lt"/>
              </a:rPr>
              <a:t>J</a:t>
            </a:r>
            <a:r>
              <a:rPr lang="en-US" sz="1600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600" i="1" baseline="30000" dirty="0" smtClean="0">
                <a:solidFill>
                  <a:schemeClr val="bg1"/>
                </a:solidFill>
                <a:latin typeface="+mn-lt"/>
              </a:rPr>
              <a:t>ant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is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that excited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by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1600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on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antenna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2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when it is </a:t>
            </a:r>
            <a:r>
              <a:rPr lang="en-US" sz="1600" u="sng" dirty="0" smtClean="0">
                <a:solidFill>
                  <a:schemeClr val="bg1"/>
                </a:solidFill>
                <a:latin typeface="+mj-lt"/>
              </a:rPr>
              <a:t>by itself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(antenna 1 is absent).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9218" name="Object 31"/>
          <p:cNvGraphicFramePr>
            <a:graphicFrameLocks noChangeAspect="1"/>
          </p:cNvGraphicFramePr>
          <p:nvPr/>
        </p:nvGraphicFramePr>
        <p:xfrm>
          <a:off x="2985861" y="2298927"/>
          <a:ext cx="2614613" cy="1851025"/>
        </p:xfrm>
        <a:graphic>
          <a:graphicData uri="http://schemas.openxmlformats.org/presentationml/2006/ole">
            <p:oleObj spid="_x0000_s106498" name="Equation" r:id="rId3" imgW="1244520" imgH="888840" progId="Equation.DSMT4">
              <p:embed/>
            </p:oleObj>
          </a:graphicData>
        </a:graphic>
      </p:graphicFrame>
      <p:sp>
        <p:nvSpPr>
          <p:cNvPr id="9229" name="Text Box 33"/>
          <p:cNvSpPr txBox="1">
            <a:spLocks noChangeArrowheads="1"/>
          </p:cNvSpPr>
          <p:nvPr/>
        </p:nvSpPr>
        <p:spPr bwMode="auto">
          <a:xfrm>
            <a:off x="1890484" y="1041627"/>
            <a:ext cx="5174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j-lt"/>
              </a:rPr>
              <a:t>Reciprocity is invoked one more time. </a:t>
            </a:r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977448" y="2289401"/>
            <a:ext cx="1280658" cy="1955800"/>
            <a:chOff x="1010300" y="4662979"/>
            <a:chExt cx="1280130" cy="1955800"/>
          </a:xfrm>
        </p:grpSpPr>
        <p:grpSp>
          <p:nvGrpSpPr>
            <p:cNvPr id="32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35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6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37" name="Object 10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p:oleObj spid="_x0000_s106504" name="Equation" r:id="rId4" imgW="139680" imgH="228600" progId="Equation.DSMT4">
                  <p:embed/>
                </p:oleObj>
              </a:graphicData>
            </a:graphic>
          </p:graphicFrame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33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34" name="Object 12"/>
            <p:cNvGraphicFramePr>
              <a:graphicFrameLocks noChangeAspect="1"/>
            </p:cNvGraphicFramePr>
            <p:nvPr/>
          </p:nvGraphicFramePr>
          <p:xfrm>
            <a:off x="1010300" y="4895058"/>
            <a:ext cx="422866" cy="379740"/>
          </p:xfrm>
          <a:graphic>
            <a:graphicData uri="http://schemas.openxmlformats.org/presentationml/2006/ole">
              <p:oleObj spid="_x0000_s106505" name="Equation" r:id="rId5" imgW="266400" imgH="241200" progId="Equation.DSMT4">
                <p:embed/>
              </p:oleObj>
            </a:graphicData>
          </a:graphic>
        </p:graphicFrame>
      </p:grpSp>
      <p:grpSp>
        <p:nvGrpSpPr>
          <p:cNvPr id="40" name="Group 55"/>
          <p:cNvGrpSpPr>
            <a:grpSpLocks/>
          </p:cNvGrpSpPr>
          <p:nvPr/>
        </p:nvGrpSpPr>
        <p:grpSpPr bwMode="auto">
          <a:xfrm>
            <a:off x="6735991" y="2278515"/>
            <a:ext cx="1304697" cy="1955800"/>
            <a:chOff x="1010300" y="4662979"/>
            <a:chExt cx="1304159" cy="1955800"/>
          </a:xfrm>
        </p:grpSpPr>
        <p:grpSp>
          <p:nvGrpSpPr>
            <p:cNvPr id="42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98729" cy="1955800"/>
              <a:chOff x="1320800" y="2235200"/>
              <a:chExt cx="798729" cy="1955800"/>
            </a:xfrm>
          </p:grpSpPr>
          <p:sp>
            <p:nvSpPr>
              <p:cNvPr id="45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6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47" name="Object 10"/>
              <p:cNvGraphicFramePr>
                <a:graphicFrameLocks noChangeAspect="1"/>
              </p:cNvGraphicFramePr>
              <p:nvPr/>
            </p:nvGraphicFramePr>
            <p:xfrm>
              <a:off x="1819615" y="2995160"/>
              <a:ext cx="299914" cy="414338"/>
            </p:xfrm>
            <a:graphic>
              <a:graphicData uri="http://schemas.openxmlformats.org/presentationml/2006/ole">
                <p:oleObj spid="_x0000_s106506" name="Equation" r:id="rId6" imgW="164880" imgH="228600" progId="Equation.DSMT4">
                  <p:embed/>
                </p:oleObj>
              </a:graphicData>
            </a:graphic>
          </p:graphicFrame>
          <p:sp>
            <p:nvSpPr>
              <p:cNvPr id="48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9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43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44" name="Object 12"/>
            <p:cNvGraphicFramePr>
              <a:graphicFrameLocks noChangeAspect="1"/>
            </p:cNvGraphicFramePr>
            <p:nvPr/>
          </p:nvGraphicFramePr>
          <p:xfrm>
            <a:off x="1010300" y="4895058"/>
            <a:ext cx="422866" cy="379740"/>
          </p:xfrm>
          <a:graphic>
            <a:graphicData uri="http://schemas.openxmlformats.org/presentationml/2006/ole">
              <p:oleObj spid="_x0000_s106507" name="Equation" r:id="rId7" imgW="266400" imgH="241200" progId="Equation.DSMT4">
                <p:embed/>
              </p:oleObj>
            </a:graphicData>
          </a:graphic>
        </p:graphicFrame>
      </p:grp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57881" y="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2" name="Object 8"/>
          <p:cNvGraphicFramePr>
            <a:graphicFrameLocks noChangeAspect="1"/>
          </p:cNvGraphicFramePr>
          <p:nvPr/>
        </p:nvGraphicFramePr>
        <p:xfrm>
          <a:off x="2997427" y="5531757"/>
          <a:ext cx="2962275" cy="898525"/>
        </p:xfrm>
        <a:graphic>
          <a:graphicData uri="http://schemas.openxmlformats.org/presentationml/2006/ole">
            <p:oleObj spid="_x0000_s106508" name="Equation" r:id="rId8" imgW="1409400" imgH="431640" progId="Equation.DSMT4">
              <p:embed/>
            </p:oleObj>
          </a:graphicData>
        </a:graphic>
      </p:graphicFrame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1839005" y="5010150"/>
            <a:ext cx="3930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j-lt"/>
              </a:rPr>
              <a:t>The mutual impedance is 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48110" y="1305149"/>
          <a:ext cx="3924300" cy="952500"/>
        </p:xfrm>
        <a:graphic>
          <a:graphicData uri="http://schemas.openxmlformats.org/presentationml/2006/ole">
            <p:oleObj spid="_x0000_s108546" name="Equation" r:id="rId3" imgW="1866600" imgH="457200" progId="Equation.DSMT4">
              <p:embed/>
            </p:oleObj>
          </a:graphicData>
        </a:graphic>
      </p:graphicFrame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3406547" y="677631"/>
            <a:ext cx="1775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Summary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46995" y="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Mutual </a:t>
            </a: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Impedance (cont.)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207527" y="2626852"/>
            <a:ext cx="3939040" cy="1966686"/>
            <a:chOff x="2425247" y="2855458"/>
            <a:chExt cx="3939040" cy="1966686"/>
          </a:xfrm>
        </p:grpSpPr>
        <p:grpSp>
          <p:nvGrpSpPr>
            <p:cNvPr id="35" name="Group 55"/>
            <p:cNvGrpSpPr>
              <a:grpSpLocks/>
            </p:cNvGrpSpPr>
            <p:nvPr/>
          </p:nvGrpSpPr>
          <p:grpSpPr bwMode="auto">
            <a:xfrm>
              <a:off x="2425247" y="2855458"/>
              <a:ext cx="1280658" cy="1955800"/>
              <a:chOff x="1010300" y="4662979"/>
              <a:chExt cx="1280130" cy="1955800"/>
            </a:xfrm>
          </p:grpSpPr>
          <p:grpSp>
            <p:nvGrpSpPr>
              <p:cNvPr id="37" name="Group 37"/>
              <p:cNvGrpSpPr>
                <a:grpSpLocks/>
              </p:cNvGrpSpPr>
              <p:nvPr/>
            </p:nvGrpSpPr>
            <p:grpSpPr bwMode="auto">
              <a:xfrm>
                <a:off x="1515730" y="4662979"/>
                <a:ext cx="774700" cy="1955800"/>
                <a:chOff x="1320800" y="2235200"/>
                <a:chExt cx="774700" cy="1955800"/>
              </a:xfrm>
            </p:grpSpPr>
            <p:sp>
              <p:nvSpPr>
                <p:cNvPr id="45" name="AutoShape 10"/>
                <p:cNvSpPr>
                  <a:spLocks noChangeArrowheads="1"/>
                </p:cNvSpPr>
                <p:nvPr/>
              </p:nvSpPr>
              <p:spPr bwMode="auto">
                <a:xfrm>
                  <a:off x="1320800" y="3352800"/>
                  <a:ext cx="647700" cy="83820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bg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9" name="AutoShape 11"/>
                <p:cNvSpPr>
                  <a:spLocks noChangeArrowheads="1"/>
                </p:cNvSpPr>
                <p:nvPr/>
              </p:nvSpPr>
              <p:spPr bwMode="auto">
                <a:xfrm flipV="1">
                  <a:off x="1320800" y="2235200"/>
                  <a:ext cx="647700" cy="83820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bg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graphicFrame>
              <p:nvGraphicFramePr>
                <p:cNvPr id="54" name="Object 10"/>
                <p:cNvGraphicFramePr>
                  <a:graphicFrameLocks noChangeAspect="1"/>
                </p:cNvGraphicFramePr>
                <p:nvPr/>
              </p:nvGraphicFramePr>
              <p:xfrm>
                <a:off x="1841500" y="2995613"/>
                <a:ext cx="254000" cy="414338"/>
              </p:xfrm>
              <a:graphic>
                <a:graphicData uri="http://schemas.openxmlformats.org/presentationml/2006/ole">
                  <p:oleObj spid="_x0000_s108553" name="Equation" r:id="rId4" imgW="139680" imgH="228600" progId="Equation.DSMT4">
                    <p:embed/>
                  </p:oleObj>
                </a:graphicData>
              </a:graphic>
            </p:graphicFrame>
            <p:sp>
              <p:nvSpPr>
                <p:cNvPr id="55" name="Line 16"/>
                <p:cNvSpPr>
                  <a:spLocks noChangeShapeType="1"/>
                </p:cNvSpPr>
                <p:nvPr/>
              </p:nvSpPr>
              <p:spPr bwMode="auto">
                <a:xfrm>
                  <a:off x="1651000" y="3048000"/>
                  <a:ext cx="0" cy="3683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6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51000" y="3111500"/>
                  <a:ext cx="0" cy="29210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  <p:cxnSp>
            <p:nvCxnSpPr>
              <p:cNvPr id="40" name="Straight Arrow Connector 5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669312" y="4944140"/>
                <a:ext cx="361507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graphicFrame>
            <p:nvGraphicFramePr>
              <p:cNvPr id="41" name="Object 12"/>
              <p:cNvGraphicFramePr>
                <a:graphicFrameLocks noChangeAspect="1"/>
              </p:cNvGraphicFramePr>
              <p:nvPr/>
            </p:nvGraphicFramePr>
            <p:xfrm>
              <a:off x="1010300" y="4895058"/>
              <a:ext cx="422866" cy="379740"/>
            </p:xfrm>
            <a:graphic>
              <a:graphicData uri="http://schemas.openxmlformats.org/presentationml/2006/ole">
                <p:oleObj spid="_x0000_s108554" name="Equation" r:id="rId5" imgW="266400" imgH="241200" progId="Equation.DSMT4">
                  <p:embed/>
                </p:oleObj>
              </a:graphicData>
            </a:graphic>
          </p:graphicFrame>
        </p:grpSp>
        <p:grpSp>
          <p:nvGrpSpPr>
            <p:cNvPr id="75" name="Group 55"/>
            <p:cNvGrpSpPr>
              <a:grpSpLocks/>
            </p:cNvGrpSpPr>
            <p:nvPr/>
          </p:nvGrpSpPr>
          <p:grpSpPr bwMode="auto">
            <a:xfrm>
              <a:off x="5059590" y="2866344"/>
              <a:ext cx="1304697" cy="1955800"/>
              <a:chOff x="1010300" y="4662979"/>
              <a:chExt cx="1304159" cy="1955800"/>
            </a:xfrm>
          </p:grpSpPr>
          <p:grpSp>
            <p:nvGrpSpPr>
              <p:cNvPr id="76" name="Group 37"/>
              <p:cNvGrpSpPr>
                <a:grpSpLocks/>
              </p:cNvGrpSpPr>
              <p:nvPr/>
            </p:nvGrpSpPr>
            <p:grpSpPr bwMode="auto">
              <a:xfrm>
                <a:off x="1515730" y="4662979"/>
                <a:ext cx="798729" cy="1955800"/>
                <a:chOff x="1320800" y="2235200"/>
                <a:chExt cx="798729" cy="1955800"/>
              </a:xfrm>
            </p:grpSpPr>
            <p:sp>
              <p:nvSpPr>
                <p:cNvPr id="79" name="AutoShape 10"/>
                <p:cNvSpPr>
                  <a:spLocks noChangeArrowheads="1"/>
                </p:cNvSpPr>
                <p:nvPr/>
              </p:nvSpPr>
              <p:spPr bwMode="auto">
                <a:xfrm>
                  <a:off x="1320800" y="3352800"/>
                  <a:ext cx="647700" cy="83820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bg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80" name="AutoShape 11"/>
                <p:cNvSpPr>
                  <a:spLocks noChangeArrowheads="1"/>
                </p:cNvSpPr>
                <p:nvPr/>
              </p:nvSpPr>
              <p:spPr bwMode="auto">
                <a:xfrm flipV="1">
                  <a:off x="1320800" y="2235200"/>
                  <a:ext cx="647700" cy="83820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bg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graphicFrame>
              <p:nvGraphicFramePr>
                <p:cNvPr id="81" name="Object 10"/>
                <p:cNvGraphicFramePr>
                  <a:graphicFrameLocks noChangeAspect="1"/>
                </p:cNvGraphicFramePr>
                <p:nvPr/>
              </p:nvGraphicFramePr>
              <p:xfrm>
                <a:off x="1819615" y="2995160"/>
                <a:ext cx="299914" cy="414338"/>
              </p:xfrm>
              <a:graphic>
                <a:graphicData uri="http://schemas.openxmlformats.org/presentationml/2006/ole">
                  <p:oleObj spid="_x0000_s108557" name="Equation" r:id="rId6" imgW="164880" imgH="228600" progId="Equation.DSMT4">
                    <p:embed/>
                  </p:oleObj>
                </a:graphicData>
              </a:graphic>
            </p:graphicFrame>
            <p:sp>
              <p:nvSpPr>
                <p:cNvPr id="82" name="Line 16"/>
                <p:cNvSpPr>
                  <a:spLocks noChangeShapeType="1"/>
                </p:cNvSpPr>
                <p:nvPr/>
              </p:nvSpPr>
              <p:spPr bwMode="auto">
                <a:xfrm>
                  <a:off x="1651000" y="3048000"/>
                  <a:ext cx="0" cy="36830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8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51000" y="3111500"/>
                  <a:ext cx="0" cy="29210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  <p:cxnSp>
            <p:nvCxnSpPr>
              <p:cNvPr id="77" name="Straight Arrow Connector 5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669312" y="4944140"/>
                <a:ext cx="361507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graphicFrame>
            <p:nvGraphicFramePr>
              <p:cNvPr id="78" name="Object 12"/>
              <p:cNvGraphicFramePr>
                <a:graphicFrameLocks noChangeAspect="1"/>
              </p:cNvGraphicFramePr>
              <p:nvPr/>
            </p:nvGraphicFramePr>
            <p:xfrm>
              <a:off x="1010300" y="4895058"/>
              <a:ext cx="422866" cy="379740"/>
            </p:xfrm>
            <a:graphic>
              <a:graphicData uri="http://schemas.openxmlformats.org/presentationml/2006/ole">
                <p:oleObj spid="_x0000_s108558" name="Equation" r:id="rId7" imgW="266400" imgH="241200" progId="Equation.DSMT4">
                  <p:embed/>
                </p:oleObj>
              </a:graphicData>
            </a:graphic>
          </p:graphicFrame>
        </p:grpSp>
      </p:grpSp>
      <p:grpSp>
        <p:nvGrpSpPr>
          <p:cNvPr id="88" name="Group 87"/>
          <p:cNvGrpSpPr/>
          <p:nvPr/>
        </p:nvGrpSpPr>
        <p:grpSpPr>
          <a:xfrm>
            <a:off x="283028" y="4920337"/>
            <a:ext cx="8371116" cy="1415143"/>
            <a:chOff x="239484" y="5116285"/>
            <a:chExt cx="8371116" cy="1415143"/>
          </a:xfrm>
        </p:grpSpPr>
        <p:sp>
          <p:nvSpPr>
            <p:cNvPr id="86" name="Rectangle 85"/>
            <p:cNvSpPr/>
            <p:nvPr/>
          </p:nvSpPr>
          <p:spPr bwMode="auto">
            <a:xfrm>
              <a:off x="239484" y="5116285"/>
              <a:ext cx="8316686" cy="14151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TextBox 54"/>
            <p:cNvSpPr txBox="1">
              <a:spLocks noChangeArrowheads="1"/>
            </p:cNvSpPr>
            <p:nvPr/>
          </p:nvSpPr>
          <p:spPr bwMode="auto">
            <a:xfrm>
              <a:off x="544287" y="5280592"/>
              <a:ext cx="80663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576263" indent="-576263"/>
              <a:r>
                <a:rPr lang="en-US" sz="1600" i="1" u="sng" dirty="0" smtClean="0">
                  <a:solidFill>
                    <a:schemeClr val="bg1"/>
                  </a:solidFill>
                  <a:latin typeface="+mn-lt"/>
                </a:rPr>
                <a:t>J</a:t>
              </a:r>
              <a:r>
                <a:rPr lang="en-US" sz="1600" i="1" baseline="-25000" dirty="0" smtClean="0">
                  <a:solidFill>
                    <a:schemeClr val="bg1"/>
                  </a:solidFill>
                  <a:latin typeface="+mn-lt"/>
                </a:rPr>
                <a:t>s</a:t>
              </a:r>
              <a:r>
                <a:rPr lang="en-US" sz="1600" baseline="-25000" dirty="0" smtClean="0">
                  <a:solidFill>
                    <a:schemeClr val="bg1"/>
                  </a:solidFill>
                  <a:latin typeface="+mn-lt"/>
                </a:rPr>
                <a:t>1</a:t>
              </a:r>
              <a:r>
                <a:rPr lang="en-US" sz="1600" i="1" baseline="30000" dirty="0" smtClean="0">
                  <a:solidFill>
                    <a:schemeClr val="bg1"/>
                  </a:solidFill>
                  <a:latin typeface="+mn-lt"/>
                </a:rPr>
                <a:t>ant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=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current on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antenna 1 when it is 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excited by </a:t>
              </a:r>
              <a:r>
                <a:rPr lang="en-US" sz="1600" i="1" dirty="0" smtClean="0">
                  <a:solidFill>
                    <a:schemeClr val="bg1"/>
                  </a:solidFill>
                  <a:latin typeface="+mn-lt"/>
                </a:rPr>
                <a:t>I</a:t>
              </a:r>
              <a:r>
                <a:rPr lang="en-US" sz="1600" baseline="-25000" dirty="0" smtClean="0">
                  <a:solidFill>
                    <a:schemeClr val="bg1"/>
                  </a:solidFill>
                  <a:latin typeface="+mn-lt"/>
                </a:rPr>
                <a:t>1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in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the </a:t>
              </a:r>
              <a:r>
                <a:rPr lang="en-US" sz="1600" u="sng" dirty="0">
                  <a:solidFill>
                    <a:schemeClr val="bg1"/>
                  </a:solidFill>
                  <a:latin typeface="+mj-lt"/>
                </a:rPr>
                <a:t>presence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 of open-circuited 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    antenna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2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.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5" name="TextBox 54"/>
            <p:cNvSpPr txBox="1">
              <a:spLocks noChangeArrowheads="1"/>
            </p:cNvSpPr>
            <p:nvPr/>
          </p:nvSpPr>
          <p:spPr bwMode="auto">
            <a:xfrm>
              <a:off x="544285" y="5977285"/>
              <a:ext cx="80663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i="1" u="sng" dirty="0" smtClean="0">
                  <a:solidFill>
                    <a:schemeClr val="bg1"/>
                  </a:solidFill>
                  <a:latin typeface="+mn-lt"/>
                </a:rPr>
                <a:t>J</a:t>
              </a:r>
              <a:r>
                <a:rPr lang="en-US" sz="1600" i="1" baseline="-25000" dirty="0" smtClean="0">
                  <a:solidFill>
                    <a:schemeClr val="bg1"/>
                  </a:solidFill>
                  <a:latin typeface="+mn-lt"/>
                </a:rPr>
                <a:t>s</a:t>
              </a:r>
              <a:r>
                <a:rPr lang="en-US" sz="1600" baseline="-25000" dirty="0" smtClean="0">
                  <a:solidFill>
                    <a:schemeClr val="bg1"/>
                  </a:solidFill>
                  <a:latin typeface="+mn-lt"/>
                </a:rPr>
                <a:t>2</a:t>
              </a:r>
              <a:r>
                <a:rPr lang="en-US" sz="1600" i="1" baseline="30000" dirty="0" smtClean="0">
                  <a:solidFill>
                    <a:schemeClr val="bg1"/>
                  </a:solidFill>
                  <a:latin typeface="+mn-lt"/>
                </a:rPr>
                <a:t>ant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=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current on antenna 2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when it is </a:t>
              </a:r>
              <a:r>
                <a:rPr lang="en-US" sz="1600" dirty="0" smtClean="0">
                  <a:solidFill>
                    <a:srgbClr val="0000FF"/>
                  </a:solidFill>
                  <a:latin typeface="Arial"/>
                </a:rPr>
                <a:t>excited by </a:t>
              </a:r>
              <a:r>
                <a:rPr lang="en-US" sz="1600" i="1" dirty="0" smtClean="0">
                  <a:solidFill>
                    <a:srgbClr val="0000FF"/>
                  </a:solidFill>
                  <a:latin typeface="Times New Roman"/>
                </a:rPr>
                <a:t>I</a:t>
              </a:r>
              <a:r>
                <a:rPr lang="en-US" sz="1600" baseline="-25000" dirty="0" smtClean="0">
                  <a:solidFill>
                    <a:srgbClr val="0000FF"/>
                  </a:solidFill>
                  <a:latin typeface="Times New Roman"/>
                </a:rPr>
                <a:t>2</a:t>
              </a:r>
              <a:r>
                <a:rPr lang="en-US" sz="1600" dirty="0" smtClean="0">
                  <a:solidFill>
                    <a:srgbClr val="0000FF"/>
                  </a:solidFill>
                  <a:latin typeface="Arial"/>
                </a:rPr>
                <a:t> in the </a:t>
              </a:r>
              <a:r>
                <a:rPr lang="en-US" sz="1600" u="sng" dirty="0" smtClean="0">
                  <a:solidFill>
                    <a:srgbClr val="0000FF"/>
                  </a:solidFill>
                  <a:latin typeface="Arial"/>
                </a:rPr>
                <a:t>absence</a:t>
              </a:r>
              <a:r>
                <a:rPr lang="en-US" sz="1600" dirty="0" smtClean="0">
                  <a:solidFill>
                    <a:srgbClr val="0000FF"/>
                  </a:solidFill>
                  <a:latin typeface="Arial"/>
                </a:rPr>
                <a:t> of antenna 1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.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538413" y="1905000"/>
          <a:ext cx="3683000" cy="925513"/>
        </p:xfrm>
        <a:graphic>
          <a:graphicData uri="http://schemas.openxmlformats.org/presentationml/2006/ole">
            <p:oleObj spid="_x0000_s123906" name="Equation" r:id="rId3" imgW="1752480" imgH="444240" progId="Equation.DSMT4">
              <p:embed/>
            </p:oleObj>
          </a:graphicData>
        </a:graphic>
      </p:graphicFrame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500061" y="895345"/>
            <a:ext cx="7936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If the two currents come together to one surface, we have the self-impedance formula for a single antenna: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Self Impedance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937102" y="3258224"/>
            <a:ext cx="1270000" cy="1955800"/>
            <a:chOff x="1010533" y="4662979"/>
            <a:chExt cx="1269476" cy="1955800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64279" cy="1955800"/>
              <a:chOff x="1320800" y="2235200"/>
              <a:chExt cx="764279" cy="1955800"/>
            </a:xfrm>
          </p:grpSpPr>
          <p:sp>
            <p:nvSpPr>
              <p:cNvPr id="45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49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54" name="Object 10"/>
              <p:cNvGraphicFramePr>
                <a:graphicFrameLocks noChangeAspect="1"/>
              </p:cNvGraphicFramePr>
              <p:nvPr/>
            </p:nvGraphicFramePr>
            <p:xfrm>
              <a:off x="1853400" y="3063655"/>
              <a:ext cx="231679" cy="276225"/>
            </p:xfrm>
            <a:graphic>
              <a:graphicData uri="http://schemas.openxmlformats.org/presentationml/2006/ole">
                <p:oleObj spid="_x0000_s123907" name="Equation" r:id="rId4" imgW="126720" imgH="152280" progId="Equation.DSMT4">
                  <p:embed/>
                </p:oleObj>
              </a:graphicData>
            </a:graphic>
          </p:graphicFrame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63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4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41" name="Object 12"/>
            <p:cNvGraphicFramePr>
              <a:graphicFrameLocks noChangeAspect="1"/>
            </p:cNvGraphicFramePr>
            <p:nvPr/>
          </p:nvGraphicFramePr>
          <p:xfrm>
            <a:off x="1010533" y="4904059"/>
            <a:ext cx="422101" cy="360363"/>
          </p:xfrm>
          <a:graphic>
            <a:graphicData uri="http://schemas.openxmlformats.org/presentationml/2006/ole">
              <p:oleObj spid="_x0000_s123908" name="Equation" r:id="rId5" imgW="266400" imgH="228600" progId="Equation.DSMT4">
                <p:embed/>
              </p:oleObj>
            </a:graphicData>
          </a:graphic>
        </p:graphicFrame>
      </p:grpSp>
      <p:grpSp>
        <p:nvGrpSpPr>
          <p:cNvPr id="7" name="Group 87"/>
          <p:cNvGrpSpPr/>
          <p:nvPr/>
        </p:nvGrpSpPr>
        <p:grpSpPr>
          <a:xfrm>
            <a:off x="1600200" y="5769424"/>
            <a:ext cx="5617030" cy="609606"/>
            <a:chOff x="239485" y="5116286"/>
            <a:chExt cx="5870602" cy="609606"/>
          </a:xfrm>
        </p:grpSpPr>
        <p:sp>
          <p:nvSpPr>
            <p:cNvPr id="86" name="Rectangle 85"/>
            <p:cNvSpPr/>
            <p:nvPr/>
          </p:nvSpPr>
          <p:spPr bwMode="auto">
            <a:xfrm>
              <a:off x="239485" y="5116286"/>
              <a:ext cx="5870602" cy="6096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TextBox 54"/>
            <p:cNvSpPr txBox="1">
              <a:spLocks noChangeArrowheads="1"/>
            </p:cNvSpPr>
            <p:nvPr/>
          </p:nvSpPr>
          <p:spPr bwMode="auto">
            <a:xfrm>
              <a:off x="544288" y="5280592"/>
              <a:ext cx="53993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576263" indent="-576263"/>
              <a:r>
                <a:rPr lang="en-US" sz="1600" i="1" u="sng" dirty="0" smtClean="0">
                  <a:solidFill>
                    <a:schemeClr val="bg1"/>
                  </a:solidFill>
                  <a:latin typeface="+mn-lt"/>
                </a:rPr>
                <a:t>J </a:t>
              </a:r>
              <a:r>
                <a:rPr lang="en-US" sz="1600" i="1" baseline="30000" dirty="0" smtClean="0">
                  <a:solidFill>
                    <a:schemeClr val="bg1"/>
                  </a:solidFill>
                  <a:latin typeface="+mn-lt"/>
                </a:rPr>
                <a:t>ant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=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 current on the antenna when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it is 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excited by </a:t>
              </a:r>
              <a:r>
                <a:rPr lang="en-US" sz="1600" i="1" dirty="0" smtClean="0">
                  <a:solidFill>
                    <a:schemeClr val="bg1"/>
                  </a:solidFill>
                  <a:latin typeface="+mn-lt"/>
                </a:rPr>
                <a:t>I</a:t>
              </a:r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.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48942" y="3701144"/>
            <a:ext cx="3483429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+mj-lt"/>
              </a:rPr>
              <a:t>This is a </a:t>
            </a:r>
            <a:r>
              <a:rPr lang="en-US" sz="1600" u="sng" dirty="0" smtClean="0">
                <a:solidFill>
                  <a:schemeClr val="bg2"/>
                </a:solidFill>
                <a:latin typeface="+mj-lt"/>
              </a:rPr>
              <a:t>variational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expression for the input impedance of an antenna.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675708" y="830651"/>
            <a:ext cx="79363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+mj-lt"/>
              </a:rPr>
              <a:t>The concept of a “transfer function” is very useful in biomedical problems, for calculating the electric field (and hence the heating)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+mj-lt"/>
              </a:rPr>
              <a:t>at a point inside a body.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4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27249" y="108860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 smtClean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Transfer Function</a:t>
            </a:r>
            <a:endParaRPr lang="en-US" sz="4000" kern="0" dirty="0">
              <a:solidFill>
                <a:srgbClr val="FF9933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34"/>
          <p:cNvGrpSpPr/>
          <p:nvPr/>
        </p:nvGrpSpPr>
        <p:grpSpPr>
          <a:xfrm>
            <a:off x="900751" y="4804022"/>
            <a:ext cx="7301553" cy="1665028"/>
            <a:chOff x="887104" y="3220871"/>
            <a:chExt cx="7301553" cy="1665028"/>
          </a:xfrm>
        </p:grpSpPr>
        <p:sp>
          <p:nvSpPr>
            <p:cNvPr id="23" name="Oval 22"/>
            <p:cNvSpPr/>
            <p:nvPr/>
          </p:nvSpPr>
          <p:spPr bwMode="auto">
            <a:xfrm>
              <a:off x="887104" y="3220871"/>
              <a:ext cx="7301553" cy="166502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4651" y="3835021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Body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098041" y="3696268"/>
              <a:ext cx="2906973" cy="559559"/>
            </a:xfrm>
            <a:custGeom>
              <a:avLst/>
              <a:gdLst>
                <a:gd name="connsiteX0" fmla="*/ 0 w 2906973"/>
                <a:gd name="connsiteY0" fmla="*/ 43219 h 559559"/>
                <a:gd name="connsiteX1" fmla="*/ 218364 w 2906973"/>
                <a:gd name="connsiteY1" fmla="*/ 2275 h 559559"/>
                <a:gd name="connsiteX2" fmla="*/ 450376 w 2906973"/>
                <a:gd name="connsiteY2" fmla="*/ 56866 h 559559"/>
                <a:gd name="connsiteX3" fmla="*/ 777923 w 2906973"/>
                <a:gd name="connsiteY3" fmla="*/ 343469 h 559559"/>
                <a:gd name="connsiteX4" fmla="*/ 1255594 w 2906973"/>
                <a:gd name="connsiteY4" fmla="*/ 493595 h 559559"/>
                <a:gd name="connsiteX5" fmla="*/ 1787857 w 2906973"/>
                <a:gd name="connsiteY5" fmla="*/ 534538 h 559559"/>
                <a:gd name="connsiteX6" fmla="*/ 2402006 w 2906973"/>
                <a:gd name="connsiteY6" fmla="*/ 534538 h 559559"/>
                <a:gd name="connsiteX7" fmla="*/ 2756848 w 2906973"/>
                <a:gd name="connsiteY7" fmla="*/ 384413 h 559559"/>
                <a:gd name="connsiteX8" fmla="*/ 2906973 w 2906973"/>
                <a:gd name="connsiteY8" fmla="*/ 206992 h 55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6973" h="559559">
                  <a:moveTo>
                    <a:pt x="0" y="43219"/>
                  </a:moveTo>
                  <a:cubicBezTo>
                    <a:pt x="71650" y="21610"/>
                    <a:pt x="143301" y="1"/>
                    <a:pt x="218364" y="2275"/>
                  </a:cubicBezTo>
                  <a:cubicBezTo>
                    <a:pt x="293427" y="4549"/>
                    <a:pt x="357116" y="0"/>
                    <a:pt x="450376" y="56866"/>
                  </a:cubicBezTo>
                  <a:cubicBezTo>
                    <a:pt x="543636" y="113732"/>
                    <a:pt x="643720" y="270681"/>
                    <a:pt x="777923" y="343469"/>
                  </a:cubicBezTo>
                  <a:cubicBezTo>
                    <a:pt x="912126" y="416257"/>
                    <a:pt x="1087272" y="461750"/>
                    <a:pt x="1255594" y="493595"/>
                  </a:cubicBezTo>
                  <a:cubicBezTo>
                    <a:pt x="1423916" y="525440"/>
                    <a:pt x="1596789" y="527714"/>
                    <a:pt x="1787857" y="534538"/>
                  </a:cubicBezTo>
                  <a:cubicBezTo>
                    <a:pt x="1978925" y="541362"/>
                    <a:pt x="2240508" y="559559"/>
                    <a:pt x="2402006" y="534538"/>
                  </a:cubicBezTo>
                  <a:cubicBezTo>
                    <a:pt x="2563504" y="509517"/>
                    <a:pt x="2672687" y="439004"/>
                    <a:pt x="2756848" y="384413"/>
                  </a:cubicBezTo>
                  <a:cubicBezTo>
                    <a:pt x="2841009" y="329822"/>
                    <a:pt x="2873991" y="268407"/>
                    <a:pt x="2906973" y="206992"/>
                  </a:cubicBezTo>
                </a:path>
              </a:pathLst>
            </a:cu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87923" y="432861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Lead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47916" y="3657600"/>
              <a:ext cx="286603" cy="191069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52215" y="4016992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Device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  <p:graphicFrame>
          <p:nvGraphicFramePr>
            <p:cNvPr id="124933" name="Object 31"/>
            <p:cNvGraphicFramePr>
              <a:graphicFrameLocks noChangeAspect="1"/>
            </p:cNvGraphicFramePr>
            <p:nvPr/>
          </p:nvGraphicFramePr>
          <p:xfrm>
            <a:off x="6318891" y="3722403"/>
            <a:ext cx="346075" cy="503237"/>
          </p:xfrm>
          <a:graphic>
            <a:graphicData uri="http://schemas.openxmlformats.org/presentationml/2006/ole">
              <p:oleObj spid="_x0000_s125954" name="Equation" r:id="rId3" imgW="164880" imgH="241200" progId="Equation.DSMT4">
                <p:embed/>
              </p:oleObj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 bwMode="auto">
            <a:xfrm flipV="1">
              <a:off x="6182435" y="3616657"/>
              <a:ext cx="218364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6237026" y="3698541"/>
              <a:ext cx="81888" cy="818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24934" name="Object 31"/>
            <p:cNvGraphicFramePr>
              <a:graphicFrameLocks noChangeAspect="1"/>
            </p:cNvGraphicFramePr>
            <p:nvPr/>
          </p:nvGraphicFramePr>
          <p:xfrm>
            <a:off x="5344569" y="3315874"/>
            <a:ext cx="790575" cy="523875"/>
          </p:xfrm>
          <a:graphic>
            <a:graphicData uri="http://schemas.openxmlformats.org/presentationml/2006/ole">
              <p:oleObj spid="_x0000_s125955" name="Equation" r:id="rId4" imgW="419040" imgH="279360" progId="Equation.DSMT4">
                <p:embed/>
              </p:oleObj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914400" y="2117361"/>
            <a:ext cx="7233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  <a:latin typeface="+mj-lt"/>
              </a:rPr>
              <a:t>The goal is to calculate the electric field inside the body at point  </a:t>
            </a:r>
            <a:r>
              <a:rPr lang="en-US" sz="1800" i="1" u="sng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800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, when an external source is radiating. </a:t>
            </a:r>
            <a:endParaRPr lang="en-US" sz="18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234562" y="3704019"/>
            <a:ext cx="1409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Source</a:t>
            </a:r>
            <a:endParaRPr lang="en-US" dirty="0">
              <a:solidFill>
                <a:srgbClr val="FF00FF"/>
              </a:solidFill>
              <a:latin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9972" y="2960192"/>
            <a:ext cx="1289050" cy="1704975"/>
            <a:chOff x="785506" y="3014781"/>
            <a:chExt cx="1289050" cy="1704975"/>
          </a:xfrm>
        </p:grpSpPr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785506" y="3014781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" name="Group 11"/>
            <p:cNvGrpSpPr>
              <a:grpSpLocks/>
            </p:cNvGrpSpPr>
            <p:nvPr/>
          </p:nvGrpSpPr>
          <p:grpSpPr bwMode="auto">
            <a:xfrm rot="881310">
              <a:off x="1686850" y="3601849"/>
              <a:ext cx="1588" cy="388938"/>
              <a:chOff x="2880" y="869"/>
              <a:chExt cx="0" cy="245"/>
            </a:xfrm>
            <a:solidFill>
              <a:schemeClr val="tx1">
                <a:lumMod val="85000"/>
              </a:schemeClr>
            </a:solidFill>
          </p:grpSpPr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grp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rot="16213008">
              <a:off x="1094713" y="3738374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17363</TotalTime>
  <Words>703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1472</cp:revision>
  <cp:lastPrinted>1999-08-25T18:07:04Z</cp:lastPrinted>
  <dcterms:created xsi:type="dcterms:W3CDTF">1999-08-24T13:57:19Z</dcterms:created>
  <dcterms:modified xsi:type="dcterms:W3CDTF">2016-12-06T05:07:38Z</dcterms:modified>
</cp:coreProperties>
</file>