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276" r:id="rId2"/>
    <p:sldId id="297" r:id="rId3"/>
    <p:sldId id="284" r:id="rId4"/>
    <p:sldId id="298" r:id="rId5"/>
    <p:sldId id="299" r:id="rId6"/>
    <p:sldId id="300" r:id="rId7"/>
    <p:sldId id="313" r:id="rId8"/>
    <p:sldId id="301" r:id="rId9"/>
    <p:sldId id="302" r:id="rId10"/>
    <p:sldId id="311" r:id="rId11"/>
    <p:sldId id="303" r:id="rId12"/>
    <p:sldId id="312" r:id="rId13"/>
    <p:sldId id="304" r:id="rId14"/>
    <p:sldId id="309" r:id="rId15"/>
    <p:sldId id="310" r:id="rId16"/>
    <p:sldId id="305" r:id="rId17"/>
    <p:sldId id="314" r:id="rId18"/>
    <p:sldId id="306" r:id="rId19"/>
    <p:sldId id="315" r:id="rId20"/>
    <p:sldId id="307" r:id="rId21"/>
    <p:sldId id="308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CC33"/>
    <a:srgbClr val="FF9933"/>
    <a:srgbClr val="0000CC"/>
    <a:srgbClr val="6699FF"/>
    <a:srgbClr val="969696"/>
    <a:srgbClr val="FF99FF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2" Type="http://schemas.openxmlformats.org/officeDocument/2006/relationships/image" Target="../media/image36.wmf"/><Relationship Id="rId1" Type="http://schemas.openxmlformats.org/officeDocument/2006/relationships/image" Target="../media/image3.wmf"/><Relationship Id="rId6" Type="http://schemas.openxmlformats.org/officeDocument/2006/relationships/image" Target="../media/image55.wmf"/><Relationship Id="rId5" Type="http://schemas.openxmlformats.org/officeDocument/2006/relationships/image" Target="../media/image6.wmf"/><Relationship Id="rId4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.wmf"/><Relationship Id="rId5" Type="http://schemas.openxmlformats.org/officeDocument/2006/relationships/image" Target="../media/image60.wmf"/><Relationship Id="rId4" Type="http://schemas.openxmlformats.org/officeDocument/2006/relationships/image" Target="../media/image6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0.wmf"/><Relationship Id="rId1" Type="http://schemas.openxmlformats.org/officeDocument/2006/relationships/image" Target="../media/image2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D7573A20-E1D6-4170-AD1B-5597884998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8279C15B-8976-44B3-A412-82ADF4C419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269B6-037F-44CC-918E-27BB91E54F9A}" type="slidenum">
              <a:rPr lang="en-US"/>
              <a:pPr/>
              <a:t>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8A837-DB3A-496F-94C9-354569EE2FEE}" type="slidenum">
              <a:rPr lang="en-US"/>
              <a:pPr/>
              <a:t>10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EC5AA-94F6-4839-B50D-CD937ABC9616}" type="slidenum">
              <a:rPr lang="en-US"/>
              <a:pPr/>
              <a:t>11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88D42-E181-41C2-846B-A2B6F387A40D}" type="slidenum">
              <a:rPr lang="en-US"/>
              <a:pPr/>
              <a:t>12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87258-8031-4D9D-A29D-34A1BC585E62}" type="slidenum">
              <a:rPr lang="en-US"/>
              <a:pPr/>
              <a:t>13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E1CD1-00CA-4E6D-A47A-1CE863D08C71}" type="slidenum">
              <a:rPr lang="en-US"/>
              <a:pPr/>
              <a:t>14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B4F15-2C3D-4798-B48D-DAB080A42889}" type="slidenum">
              <a:rPr lang="en-US"/>
              <a:pPr/>
              <a:t>15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3C65F-8307-406A-AB2C-F22A90E9C09D}" type="slidenum">
              <a:rPr lang="en-US"/>
              <a:pPr/>
              <a:t>16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CB7C0-00A1-4795-82EA-3E88E5A2DE64}" type="slidenum">
              <a:rPr lang="en-US"/>
              <a:pPr/>
              <a:t>17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AD911-7612-4922-B020-4306EB42729A}" type="slidenum">
              <a:rPr lang="en-US"/>
              <a:pPr/>
              <a:t>18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AD911-7612-4922-B020-4306EB42729A}" type="slidenum">
              <a:rPr lang="en-US"/>
              <a:pPr/>
              <a:t>19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CB7C0-00A1-4795-82EA-3E88E5A2DE64}" type="slidenum">
              <a:rPr lang="en-US"/>
              <a:pPr/>
              <a:t>2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0835B-258B-4FC7-B121-DA88A7504D5C}" type="slidenum">
              <a:rPr lang="en-US"/>
              <a:pPr/>
              <a:t>20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22215-1BA4-490C-8329-70EEA2CC5A0E}" type="slidenum">
              <a:rPr lang="en-US"/>
              <a:pPr/>
              <a:t>21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6B077-B0ED-4D03-81F2-173F519A854A}" type="slidenum">
              <a:rPr lang="en-US"/>
              <a:pPr/>
              <a:t>3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4B5DD-F0B0-43D9-9A56-3DA3C972AC2D}" type="slidenum">
              <a:rPr lang="en-US"/>
              <a:pPr/>
              <a:t>4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431A6-EDD0-4692-B9DF-7A0E22165568}" type="slidenum">
              <a:rPr lang="en-US"/>
              <a:pPr/>
              <a:t>5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3B249-8A07-4EB6-B6E3-36B9B17E0ECE}" type="slidenum">
              <a:rPr lang="en-US"/>
              <a:pPr/>
              <a:t>6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3B249-8A07-4EB6-B6E3-36B9B17E0ECE}" type="slidenum">
              <a:rPr lang="en-US"/>
              <a:pPr/>
              <a:t>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3D030-F549-412A-A353-61DC2D395F17}" type="slidenum">
              <a:rPr lang="en-US"/>
              <a:pPr/>
              <a:t>8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01CE4-BD04-4241-AB1A-AF185F4AE6A8}" type="slidenum">
              <a:rPr lang="en-US"/>
              <a:pPr/>
              <a:t>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A211498-31DB-4540-961C-45A751DF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566359" y="160496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611688" y="4541838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1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419475" y="785813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2970213" y="2624138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18114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414" y="4128860"/>
            <a:ext cx="2396672" cy="2396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574675" y="1047978"/>
            <a:ext cx="8220075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Depending on the type of source (outside the source-free region) </a:t>
            </a:r>
            <a:r>
              <a:rPr lang="en-US" sz="2000" dirty="0" smtClean="0">
                <a:solidFill>
                  <a:schemeClr val="bg2"/>
                </a:solidFill>
              </a:rPr>
              <a:t>that is producing </a:t>
            </a:r>
            <a:r>
              <a:rPr lang="en-US" sz="2000" dirty="0">
                <a:solidFill>
                  <a:schemeClr val="bg2"/>
                </a:solidFill>
              </a:rPr>
              <a:t>the field within the source-free region, it may be more </a:t>
            </a:r>
            <a:r>
              <a:rPr lang="en-US" sz="2000" dirty="0">
                <a:solidFill>
                  <a:srgbClr val="FF0000"/>
                </a:solidFill>
              </a:rPr>
              <a:t>convenient</a:t>
            </a:r>
            <a:r>
              <a:rPr lang="en-US" sz="2000" dirty="0">
                <a:solidFill>
                  <a:schemeClr val="bg2"/>
                </a:solidFill>
              </a:rPr>
              <a:t> to represent the field using only </a:t>
            </a:r>
            <a:r>
              <a:rPr lang="en-US" sz="2400" i="1" u="sng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chemeClr val="bg2"/>
                </a:solidFill>
              </a:rPr>
              <a:t> or only </a:t>
            </a:r>
            <a:r>
              <a:rPr lang="en-US" sz="2400" i="1" u="sng" dirty="0">
                <a:solidFill>
                  <a:schemeClr val="bg2"/>
                </a:solidFill>
                <a:latin typeface="Times New Roman" pitchFamily="18" charset="0"/>
              </a:rPr>
              <a:t>F</a:t>
            </a:r>
            <a:r>
              <a:rPr lang="en-US" sz="200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700088" y="3167063"/>
            <a:ext cx="7934325" cy="11387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Electric </a:t>
            </a:r>
            <a:r>
              <a:rPr lang="en-US" sz="2000" dirty="0">
                <a:solidFill>
                  <a:schemeClr val="bg1"/>
                </a:solidFill>
              </a:rPr>
              <a:t>dipole: choose only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chemeClr val="bg1"/>
                </a:solidFill>
              </a:rPr>
              <a:t> is in the same direction as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J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Magnetic dipole: choose only 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000" dirty="0">
                <a:solidFill>
                  <a:schemeClr val="bg1"/>
                </a:solidFill>
              </a:rPr>
              <a:t>   (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000" dirty="0">
                <a:solidFill>
                  <a:schemeClr val="bg1"/>
                </a:solidFill>
              </a:rPr>
              <a:t> is in the same direction as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216201" y="1925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 (cont.)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2122638" y="4628466"/>
            <a:ext cx="4425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This solution was discussed in ECE 6340.</a:t>
            </a:r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636815" y="2698297"/>
            <a:ext cx="15696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EXAMPLES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619125" y="5480050"/>
            <a:ext cx="8321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In principle, one could represent the field of the electric dipole using the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F</a:t>
            </a:r>
            <a:r>
              <a:rPr lang="en-US" dirty="0">
                <a:solidFill>
                  <a:schemeClr val="bg2"/>
                </a:solidFill>
              </a:rPr>
              <a:t> vector potential, but it would be much more difficult than with the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bg2"/>
                </a:solidFill>
              </a:rPr>
              <a:t> vector potential!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3041650" y="2095500"/>
            <a:ext cx="3265488" cy="1535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1507724" y="19250"/>
            <a:ext cx="6061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Theorem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2257893" y="5064726"/>
            <a:ext cx="45242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(A proof of this theorem is given later.)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883125" y="4184650"/>
            <a:ext cx="790793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is an </a:t>
            </a:r>
            <a:r>
              <a:rPr lang="en-US" sz="2000" dirty="0">
                <a:solidFill>
                  <a:schemeClr val="hlink"/>
                </a:solidFill>
              </a:rPr>
              <a:t>arbitrary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u="sng" dirty="0">
                <a:solidFill>
                  <a:schemeClr val="bg1"/>
                </a:solidFill>
              </a:rPr>
              <a:t>fixed</a:t>
            </a:r>
            <a:r>
              <a:rPr lang="en-US" sz="2000" dirty="0">
                <a:solidFill>
                  <a:schemeClr val="bg1"/>
                </a:solidFill>
              </a:rPr>
              <a:t> direction (called here the </a:t>
            </a:r>
            <a:r>
              <a:rPr lang="en-US" sz="2000" dirty="0" smtClean="0">
                <a:solidFill>
                  <a:schemeClr val="bg1"/>
                </a:solidFill>
              </a:rPr>
              <a:t>“pilot vector” </a:t>
            </a:r>
            <a:r>
              <a:rPr lang="en-US" sz="2000" dirty="0">
                <a:solidFill>
                  <a:schemeClr val="bg1"/>
                </a:solidFill>
              </a:rPr>
              <a:t>direction).</a:t>
            </a:r>
          </a:p>
        </p:txBody>
      </p:sp>
      <p:graphicFrame>
        <p:nvGraphicFramePr>
          <p:cNvPr id="202760" name="Object 8"/>
          <p:cNvGraphicFramePr>
            <a:graphicFrameLocks noChangeAspect="1"/>
          </p:cNvGraphicFramePr>
          <p:nvPr/>
        </p:nvGraphicFramePr>
        <p:xfrm>
          <a:off x="3397250" y="2251075"/>
          <a:ext cx="2587625" cy="1149350"/>
        </p:xfrm>
        <a:graphic>
          <a:graphicData uri="http://schemas.openxmlformats.org/presentationml/2006/ole">
            <p:oleObj spid="_x0000_s202760" name="Equation" r:id="rId4" imgW="1028520" imgH="457200" progId="Equation.DSMT4">
              <p:embed/>
            </p:oleObj>
          </a:graphicData>
        </a:graphic>
      </p:graphicFrame>
      <p:graphicFrame>
        <p:nvGraphicFramePr>
          <p:cNvPr id="202761" name="Object 9"/>
          <p:cNvGraphicFramePr>
            <a:graphicFrameLocks noChangeAspect="1"/>
          </p:cNvGraphicFramePr>
          <p:nvPr/>
        </p:nvGraphicFramePr>
        <p:xfrm>
          <a:off x="540880" y="4149647"/>
          <a:ext cx="320675" cy="512762"/>
        </p:xfrm>
        <a:graphic>
          <a:graphicData uri="http://schemas.openxmlformats.org/presentationml/2006/ole">
            <p:oleObj spid="_x0000_s202761" name="Equation" r:id="rId5" imgW="126720" imgH="203040" progId="Equation.DSMT4">
              <p:embed/>
            </p:oleObj>
          </a:graphicData>
        </a:graphic>
      </p:graphicFrame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298082" y="1109798"/>
            <a:ext cx="851029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a source-free </a:t>
            </a:r>
            <a:r>
              <a:rPr lang="en-US" sz="2000" dirty="0" smtClean="0">
                <a:solidFill>
                  <a:schemeClr val="bg1"/>
                </a:solidFill>
              </a:rPr>
              <a:t>homogeneous region</a:t>
            </a:r>
            <a:r>
              <a:rPr lang="en-US" sz="2000" dirty="0">
                <a:solidFill>
                  <a:schemeClr val="bg1"/>
                </a:solidFill>
              </a:rPr>
              <a:t>, we can always represent the field </a:t>
            </a:r>
            <a:r>
              <a:rPr lang="en-US" sz="2000" dirty="0" smtClean="0">
                <a:solidFill>
                  <a:schemeClr val="bg1"/>
                </a:solidFill>
              </a:rPr>
              <a:t>using the following form: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9528" y="5832910"/>
            <a:ext cx="710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This theorem gives us a systematic way to represent the fields in a source-free region, involving only two scalar field components.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1507724" y="19250"/>
            <a:ext cx="6061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Theorem (cont.)</a:t>
            </a: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767475" y="1120684"/>
            <a:ext cx="75803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Note: A </a:t>
            </a:r>
            <a:r>
              <a:rPr lang="en-US" sz="2000" dirty="0">
                <a:solidFill>
                  <a:srgbClr val="FF0000"/>
                </a:solidFill>
              </a:rPr>
              <a:t>simpler</a:t>
            </a:r>
            <a:r>
              <a:rPr lang="en-US" sz="2000" dirty="0">
                <a:solidFill>
                  <a:schemeClr val="bg2"/>
                </a:solidFill>
              </a:rPr>
              <a:t> solution often results if we choose the best direction for the pilot vector.  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411647" y="2145475"/>
            <a:ext cx="1385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EXAMPLE</a:t>
            </a: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727560" y="2551647"/>
            <a:ext cx="7361237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An infinitesimal unit-amplitude electric dipole pointing in the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direction:</a:t>
            </a:r>
          </a:p>
        </p:txBody>
      </p:sp>
      <p:graphicFrame>
        <p:nvGraphicFramePr>
          <p:cNvPr id="213003" name="Object 11"/>
          <p:cNvGraphicFramePr>
            <a:graphicFrameLocks noChangeAspect="1"/>
          </p:cNvGraphicFramePr>
          <p:nvPr/>
        </p:nvGraphicFramePr>
        <p:xfrm>
          <a:off x="3037958" y="3200199"/>
          <a:ext cx="2554287" cy="574675"/>
        </p:xfrm>
        <a:graphic>
          <a:graphicData uri="http://schemas.openxmlformats.org/presentationml/2006/ole">
            <p:oleObj spid="_x0000_s213003" name="Equation" r:id="rId4" imgW="1015920" imgH="228600" progId="Equation.DSMT4">
              <p:embed/>
            </p:oleObj>
          </a:graphicData>
        </a:graphic>
      </p:graphicFrame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2781150" y="4102668"/>
          <a:ext cx="3067050" cy="1052513"/>
        </p:xfrm>
        <a:graphic>
          <a:graphicData uri="http://schemas.openxmlformats.org/presentationml/2006/ole">
            <p:oleObj spid="_x0000_s213005" name="Equation" r:id="rId5" imgW="1218960" imgH="419040" progId="Equation.DSMT4">
              <p:embed/>
            </p:oleObj>
          </a:graphicData>
        </a:graphic>
      </p:graphicFrame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701826" y="4486943"/>
            <a:ext cx="1822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The solution is</a:t>
            </a:r>
          </a:p>
        </p:txBody>
      </p:sp>
      <p:sp>
        <p:nvSpPr>
          <p:cNvPr id="213007" name="Text Box 15"/>
          <p:cNvSpPr txBox="1">
            <a:spLocks noChangeArrowheads="1"/>
          </p:cNvSpPr>
          <p:nvPr/>
        </p:nvSpPr>
        <p:spPr bwMode="auto">
          <a:xfrm>
            <a:off x="6227007" y="4389653"/>
            <a:ext cx="1898650" cy="6413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We only need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and not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5465" y="5554941"/>
            <a:ext cx="644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If we had picked the pilot vector direction to be something different, such as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, we would need BOTH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 and </a:t>
            </a:r>
            <a:r>
              <a:rPr lang="en-US" i="1" dirty="0" err="1" smtClean="0">
                <a:solidFill>
                  <a:schemeClr val="bg2"/>
                </a:solidFill>
                <a:latin typeface="+mn-lt"/>
              </a:rPr>
              <a:t>F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.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94" name="Rectangle 18"/>
          <p:cNvSpPr>
            <a:spLocks noChangeArrowheads="1"/>
          </p:cNvSpPr>
          <p:nvPr/>
        </p:nvSpPr>
        <p:spPr bwMode="auto">
          <a:xfrm>
            <a:off x="1670050" y="4584700"/>
            <a:ext cx="5922963" cy="1868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20675" y="1824038"/>
            <a:ext cx="2736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Consider, for example,</a:t>
            </a:r>
          </a:p>
        </p:txBody>
      </p:sp>
      <p:graphicFrame>
        <p:nvGraphicFramePr>
          <p:cNvPr id="203785" name="Object 9"/>
          <p:cNvGraphicFramePr>
            <a:graphicFrameLocks noChangeAspect="1"/>
          </p:cNvGraphicFramePr>
          <p:nvPr/>
        </p:nvGraphicFramePr>
        <p:xfrm>
          <a:off x="1590675" y="2341563"/>
          <a:ext cx="5343525" cy="1873250"/>
        </p:xfrm>
        <a:graphic>
          <a:graphicData uri="http://schemas.openxmlformats.org/presentationml/2006/ole">
            <p:oleObj spid="_x0000_s203785" name="Equation" r:id="rId4" imgW="2463480" imgH="863280" progId="Equation.DSMT4">
              <p:embed/>
            </p:oleObj>
          </a:graphicData>
        </a:graphic>
      </p:graphicFrame>
      <p:sp>
        <p:nvSpPr>
          <p:cNvPr id="203786" name="Line 10"/>
          <p:cNvSpPr>
            <a:spLocks noChangeShapeType="1"/>
          </p:cNvSpPr>
          <p:nvPr/>
        </p:nvSpPr>
        <p:spPr bwMode="auto">
          <a:xfrm flipV="1">
            <a:off x="3079434" y="3421665"/>
            <a:ext cx="706437" cy="73183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3787" name="Text Box 11"/>
          <p:cNvSpPr txBox="1">
            <a:spLocks noChangeArrowheads="1"/>
          </p:cNvSpPr>
          <p:nvPr/>
        </p:nvSpPr>
        <p:spPr bwMode="auto">
          <a:xfrm>
            <a:off x="2330450" y="4938713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</a:t>
            </a:r>
          </a:p>
        </p:txBody>
      </p:sp>
      <p:graphicFrame>
        <p:nvGraphicFramePr>
          <p:cNvPr id="203788" name="Object 12"/>
          <p:cNvGraphicFramePr>
            <a:graphicFrameLocks noChangeAspect="1"/>
          </p:cNvGraphicFramePr>
          <p:nvPr/>
        </p:nvGraphicFramePr>
        <p:xfrm>
          <a:off x="3543300" y="4840288"/>
          <a:ext cx="1339850" cy="1339850"/>
        </p:xfrm>
        <a:graphic>
          <a:graphicData uri="http://schemas.openxmlformats.org/presentationml/2006/ole">
            <p:oleObj spid="_x0000_s203788" name="Equation" r:id="rId5" imgW="482400" imgH="482400" progId="Equation.DSMT4">
              <p:embed/>
            </p:oleObj>
          </a:graphicData>
        </a:graphic>
      </p:graphicFrame>
      <p:sp>
        <p:nvSpPr>
          <p:cNvPr id="203789" name="Text Box 13"/>
          <p:cNvSpPr txBox="1">
            <a:spLocks noChangeArrowheads="1"/>
          </p:cNvSpPr>
          <p:nvPr/>
        </p:nvSpPr>
        <p:spPr bwMode="auto">
          <a:xfrm>
            <a:off x="2214563" y="5665788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Similarly,</a:t>
            </a:r>
          </a:p>
        </p:txBody>
      </p:sp>
      <p:sp>
        <p:nvSpPr>
          <p:cNvPr id="203790" name="Text Box 14"/>
          <p:cNvSpPr txBox="1">
            <a:spLocks noChangeArrowheads="1"/>
          </p:cNvSpPr>
          <p:nvPr/>
        </p:nvSpPr>
        <p:spPr bwMode="auto">
          <a:xfrm>
            <a:off x="1582537" y="28875"/>
            <a:ext cx="6061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Theorem (cont.)</a:t>
            </a:r>
          </a:p>
        </p:txBody>
      </p:sp>
      <p:sp>
        <p:nvSpPr>
          <p:cNvPr id="203791" name="Text Box 15"/>
          <p:cNvSpPr txBox="1">
            <a:spLocks noChangeArrowheads="1"/>
          </p:cNvSpPr>
          <p:nvPr/>
        </p:nvSpPr>
        <p:spPr bwMode="auto">
          <a:xfrm>
            <a:off x="5354638" y="4919663"/>
            <a:ext cx="1774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2000" dirty="0" err="1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3792" name="Text Box 16"/>
          <p:cNvSpPr txBox="1">
            <a:spLocks noChangeArrowheads="1"/>
          </p:cNvSpPr>
          <p:nvPr/>
        </p:nvSpPr>
        <p:spPr bwMode="auto">
          <a:xfrm>
            <a:off x="5381625" y="5553075"/>
            <a:ext cx="1624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2000" dirty="0" err="1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2509517" y="1039913"/>
            <a:ext cx="39798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hlink"/>
                </a:solidFill>
              </a:rPr>
              <a:t>TE</a:t>
            </a:r>
            <a:r>
              <a:rPr lang="en-US" sz="2400" i="1" baseline="-25000" dirty="0" err="1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400" dirty="0">
                <a:solidFill>
                  <a:schemeClr val="hlink"/>
                </a:solidFill>
              </a:rPr>
              <a:t> / </a:t>
            </a:r>
            <a:r>
              <a:rPr lang="en-US" sz="2400" dirty="0" err="1">
                <a:solidFill>
                  <a:schemeClr val="hlink"/>
                </a:solidFill>
              </a:rPr>
              <a:t>TM</a:t>
            </a:r>
            <a:r>
              <a:rPr lang="en-US" sz="2400" i="1" baseline="-25000" dirty="0" err="1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smtClean="0">
                <a:solidFill>
                  <a:schemeClr val="hlink"/>
                </a:solidFill>
              </a:rPr>
              <a:t>property of Fields </a:t>
            </a:r>
            <a:endParaRPr lang="en-US" sz="2400" dirty="0">
              <a:solidFill>
                <a:schemeClr val="hlink"/>
              </a:solidFill>
            </a:endParaRPr>
          </a:p>
        </p:txBody>
      </p:sp>
      <p:graphicFrame>
        <p:nvGraphicFramePr>
          <p:cNvPr id="203795" name="Object 19"/>
          <p:cNvGraphicFramePr>
            <a:graphicFrameLocks noChangeAspect="1"/>
          </p:cNvGraphicFramePr>
          <p:nvPr/>
        </p:nvGraphicFramePr>
        <p:xfrm>
          <a:off x="6210886" y="1812257"/>
          <a:ext cx="2249487" cy="1000125"/>
        </p:xfrm>
        <a:graphic>
          <a:graphicData uri="http://schemas.openxmlformats.org/presentationml/2006/ole">
            <p:oleObj spid="_x0000_s203795" name="Equation" r:id="rId6" imgW="1028520" imgH="4572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1010653" y="2300438"/>
            <a:ext cx="6660682" cy="3407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1536599" y="19250"/>
            <a:ext cx="6061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Theorem (cont.)</a:t>
            </a:r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836112" y="1034522"/>
            <a:ext cx="375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fields are found as follows: </a:t>
            </a:r>
          </a:p>
        </p:txBody>
      </p:sp>
      <p:graphicFrame>
        <p:nvGraphicFramePr>
          <p:cNvPr id="209942" name="Object 22"/>
          <p:cNvGraphicFramePr>
            <a:graphicFrameLocks noChangeAspect="1"/>
          </p:cNvGraphicFramePr>
          <p:nvPr/>
        </p:nvGraphicFramePr>
        <p:xfrm>
          <a:off x="3895992" y="1583195"/>
          <a:ext cx="1016000" cy="515938"/>
        </p:xfrm>
        <a:graphic>
          <a:graphicData uri="http://schemas.openxmlformats.org/presentationml/2006/ole">
            <p:oleObj spid="_x0000_s209942" r:id="rId4" imgW="444307" imgH="228501" progId="Equation.DSMT4">
              <p:embed/>
            </p:oleObj>
          </a:graphicData>
        </a:graphic>
      </p:graphicFrame>
      <p:graphicFrame>
        <p:nvGraphicFramePr>
          <p:cNvPr id="209941" name="Object 21"/>
          <p:cNvGraphicFramePr>
            <a:graphicFrameLocks noChangeAspect="1"/>
          </p:cNvGraphicFramePr>
          <p:nvPr/>
        </p:nvGraphicFramePr>
        <p:xfrm>
          <a:off x="1382788" y="3627100"/>
          <a:ext cx="2024062" cy="857250"/>
        </p:xfrm>
        <a:graphic>
          <a:graphicData uri="http://schemas.openxmlformats.org/presentationml/2006/ole">
            <p:oleObj spid="_x0000_s209941" r:id="rId5" imgW="1054100" imgH="444500" progId="Equation.DSMT4">
              <p:embed/>
            </p:oleObj>
          </a:graphicData>
        </a:graphic>
      </p:graphicFrame>
      <p:graphicFrame>
        <p:nvGraphicFramePr>
          <p:cNvPr id="209940" name="Object 20"/>
          <p:cNvGraphicFramePr>
            <a:graphicFrameLocks noChangeAspect="1"/>
          </p:cNvGraphicFramePr>
          <p:nvPr/>
        </p:nvGraphicFramePr>
        <p:xfrm>
          <a:off x="5629550" y="2594741"/>
          <a:ext cx="1482725" cy="815975"/>
        </p:xfrm>
        <a:graphic>
          <a:graphicData uri="http://schemas.openxmlformats.org/presentationml/2006/ole">
            <p:oleObj spid="_x0000_s209940" r:id="rId6" imgW="761669" imgH="418918" progId="Equation.DSMT4">
              <p:embed/>
            </p:oleObj>
          </a:graphicData>
        </a:graphic>
      </p:graphicFrame>
      <p:graphicFrame>
        <p:nvGraphicFramePr>
          <p:cNvPr id="209939" name="Object 19"/>
          <p:cNvGraphicFramePr>
            <a:graphicFrameLocks noChangeAspect="1"/>
          </p:cNvGraphicFramePr>
          <p:nvPr/>
        </p:nvGraphicFramePr>
        <p:xfrm>
          <a:off x="1385963" y="4732000"/>
          <a:ext cx="2087562" cy="884238"/>
        </p:xfrm>
        <a:graphic>
          <a:graphicData uri="http://schemas.openxmlformats.org/presentationml/2006/ole">
            <p:oleObj spid="_x0000_s209939" r:id="rId7" imgW="1054100" imgH="444500" progId="Equation.DSMT4">
              <p:embed/>
            </p:oleObj>
          </a:graphicData>
        </a:graphic>
      </p:graphicFrame>
      <p:graphicFrame>
        <p:nvGraphicFramePr>
          <p:cNvPr id="209938" name="Object 18"/>
          <p:cNvGraphicFramePr>
            <a:graphicFrameLocks noChangeAspect="1"/>
          </p:cNvGraphicFramePr>
          <p:nvPr/>
        </p:nvGraphicFramePr>
        <p:xfrm>
          <a:off x="5584900" y="3728700"/>
          <a:ext cx="1600200" cy="765175"/>
        </p:xfrm>
        <a:graphic>
          <a:graphicData uri="http://schemas.openxmlformats.org/presentationml/2006/ole">
            <p:oleObj spid="_x0000_s209938" r:id="rId8" imgW="876300" imgH="419100" progId="Equation.DSMT4">
              <p:embed/>
            </p:oleObj>
          </a:graphicData>
        </a:graphic>
      </p:graphicFrame>
      <p:graphicFrame>
        <p:nvGraphicFramePr>
          <p:cNvPr id="209937" name="Object 17"/>
          <p:cNvGraphicFramePr>
            <a:graphicFrameLocks noChangeAspect="1"/>
          </p:cNvGraphicFramePr>
          <p:nvPr/>
        </p:nvGraphicFramePr>
        <p:xfrm>
          <a:off x="1411363" y="2450763"/>
          <a:ext cx="2957512" cy="936625"/>
        </p:xfrm>
        <a:graphic>
          <a:graphicData uri="http://schemas.openxmlformats.org/presentationml/2006/ole">
            <p:oleObj spid="_x0000_s209937" r:id="rId9" imgW="1536700" imgH="482600" progId="Equation.DSMT4">
              <p:embed/>
            </p:oleObj>
          </a:graphicData>
        </a:graphic>
      </p:graphicFrame>
      <p:graphicFrame>
        <p:nvGraphicFramePr>
          <p:cNvPr id="209936" name="Object 16"/>
          <p:cNvGraphicFramePr>
            <a:graphicFrameLocks noChangeAspect="1"/>
          </p:cNvGraphicFramePr>
          <p:nvPr/>
        </p:nvGraphicFramePr>
        <p:xfrm>
          <a:off x="5991300" y="4928850"/>
          <a:ext cx="962025" cy="481013"/>
        </p:xfrm>
        <a:graphic>
          <a:graphicData uri="http://schemas.openxmlformats.org/presentationml/2006/ole">
            <p:oleObj spid="_x0000_s209936" r:id="rId10" imgW="457200" imgH="2286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94964" y="6078453"/>
            <a:ext cx="6314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Note: There is a factor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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 difference with the Harrington text.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251273" y="1905804"/>
            <a:ext cx="6593306" cy="37249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1478849" y="19250"/>
            <a:ext cx="6061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Theorem (cont.)</a:t>
            </a:r>
          </a:p>
        </p:txBody>
      </p:sp>
      <p:graphicFrame>
        <p:nvGraphicFramePr>
          <p:cNvPr id="210956" name="Object 12"/>
          <p:cNvGraphicFramePr>
            <a:graphicFrameLocks noChangeAspect="1"/>
          </p:cNvGraphicFramePr>
          <p:nvPr/>
        </p:nvGraphicFramePr>
        <p:xfrm>
          <a:off x="4049730" y="1148448"/>
          <a:ext cx="976313" cy="495300"/>
        </p:xfrm>
        <a:graphic>
          <a:graphicData uri="http://schemas.openxmlformats.org/presentationml/2006/ole">
            <p:oleObj spid="_x0000_s210956" r:id="rId4" imgW="444307" imgH="228501" progId="Equation.DSMT4">
              <p:embed/>
            </p:oleObj>
          </a:graphicData>
        </a:graphic>
      </p:graphicFrame>
      <p:graphicFrame>
        <p:nvGraphicFramePr>
          <p:cNvPr id="210957" name="Object 13"/>
          <p:cNvGraphicFramePr>
            <a:graphicFrameLocks noChangeAspect="1"/>
          </p:cNvGraphicFramePr>
          <p:nvPr/>
        </p:nvGraphicFramePr>
        <p:xfrm>
          <a:off x="5747338" y="2087947"/>
          <a:ext cx="1673743" cy="866678"/>
        </p:xfrm>
        <a:graphic>
          <a:graphicData uri="http://schemas.openxmlformats.org/presentationml/2006/ole">
            <p:oleObj spid="_x0000_s210957" r:id="rId5" imgW="812447" imgH="418918" progId="Equation.DSMT4">
              <p:embed/>
            </p:oleObj>
          </a:graphicData>
        </a:graphic>
      </p:graphicFrame>
      <p:graphicFrame>
        <p:nvGraphicFramePr>
          <p:cNvPr id="210958" name="Object 14"/>
          <p:cNvGraphicFramePr>
            <a:graphicFrameLocks noChangeAspect="1"/>
          </p:cNvGraphicFramePr>
          <p:nvPr/>
        </p:nvGraphicFramePr>
        <p:xfrm>
          <a:off x="1579017" y="3253084"/>
          <a:ext cx="2107448" cy="876576"/>
        </p:xfrm>
        <a:graphic>
          <a:graphicData uri="http://schemas.openxmlformats.org/presentationml/2006/ole">
            <p:oleObj spid="_x0000_s210958" r:id="rId6" imgW="1079032" imgH="444307" progId="Equation.DSMT4">
              <p:embed/>
            </p:oleObj>
          </a:graphicData>
        </a:graphic>
      </p:graphicFrame>
      <p:graphicFrame>
        <p:nvGraphicFramePr>
          <p:cNvPr id="210959" name="Object 15"/>
          <p:cNvGraphicFramePr>
            <a:graphicFrameLocks noChangeAspect="1"/>
          </p:cNvGraphicFramePr>
          <p:nvPr/>
        </p:nvGraphicFramePr>
        <p:xfrm>
          <a:off x="5881090" y="3291291"/>
          <a:ext cx="1501490" cy="820103"/>
        </p:xfrm>
        <a:graphic>
          <a:graphicData uri="http://schemas.openxmlformats.org/presentationml/2006/ole">
            <p:oleObj spid="_x0000_s210959" r:id="rId7" imgW="710891" imgH="393529" progId="Equation.DSMT4">
              <p:embed/>
            </p:oleObj>
          </a:graphicData>
        </a:graphic>
      </p:graphicFrame>
      <p:graphicFrame>
        <p:nvGraphicFramePr>
          <p:cNvPr id="210960" name="Object 16"/>
          <p:cNvGraphicFramePr>
            <a:graphicFrameLocks noChangeAspect="1"/>
          </p:cNvGraphicFramePr>
          <p:nvPr/>
        </p:nvGraphicFramePr>
        <p:xfrm>
          <a:off x="1556693" y="4523874"/>
          <a:ext cx="2178572" cy="889756"/>
        </p:xfrm>
        <a:graphic>
          <a:graphicData uri="http://schemas.openxmlformats.org/presentationml/2006/ole">
            <p:oleObj spid="_x0000_s210960" r:id="rId8" imgW="1091726" imgH="444307" progId="Equation.DSMT4">
              <p:embed/>
            </p:oleObj>
          </a:graphicData>
        </a:graphic>
      </p:graphicFrame>
      <p:graphicFrame>
        <p:nvGraphicFramePr>
          <p:cNvPr id="210961" name="Object 17"/>
          <p:cNvGraphicFramePr>
            <a:graphicFrameLocks noChangeAspect="1"/>
          </p:cNvGraphicFramePr>
          <p:nvPr/>
        </p:nvGraphicFramePr>
        <p:xfrm>
          <a:off x="6335850" y="4684465"/>
          <a:ext cx="917575" cy="488950"/>
        </p:xfrm>
        <a:graphic>
          <a:graphicData uri="http://schemas.openxmlformats.org/presentationml/2006/ole">
            <p:oleObj spid="_x0000_s210961" r:id="rId9" imgW="431613" imgH="228501" progId="Equation.DSMT4">
              <p:embed/>
            </p:oleObj>
          </a:graphicData>
        </a:graphic>
      </p:graphicFrame>
      <p:graphicFrame>
        <p:nvGraphicFramePr>
          <p:cNvPr id="210962" name="Object 18"/>
          <p:cNvGraphicFramePr>
            <a:graphicFrameLocks noChangeAspect="1"/>
          </p:cNvGraphicFramePr>
          <p:nvPr/>
        </p:nvGraphicFramePr>
        <p:xfrm>
          <a:off x="1389988" y="2029113"/>
          <a:ext cx="2940050" cy="914400"/>
        </p:xfrm>
        <a:graphic>
          <a:graphicData uri="http://schemas.openxmlformats.org/presentationml/2006/ole">
            <p:oleObj spid="_x0000_s210962" r:id="rId10" imgW="1562100" imgH="4826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81248" y="5991826"/>
            <a:ext cx="6439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Note: There is a factor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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 difference with the Harrington text.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641350" y="1109663"/>
            <a:ext cx="5289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From the vector Helmholtz equation we have: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663575" y="2711450"/>
            <a:ext cx="3597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Taking the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component gives: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1611313" y="4547047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Similarly,</a:t>
            </a:r>
          </a:p>
        </p:txBody>
      </p:sp>
      <p:graphicFrame>
        <p:nvGraphicFramePr>
          <p:cNvPr id="204809" name="Object 9"/>
          <p:cNvGraphicFramePr>
            <a:graphicFrameLocks noChangeAspect="1"/>
          </p:cNvGraphicFramePr>
          <p:nvPr/>
        </p:nvGraphicFramePr>
        <p:xfrm>
          <a:off x="3208338" y="1644650"/>
          <a:ext cx="2436812" cy="592138"/>
        </p:xfrm>
        <a:graphic>
          <a:graphicData uri="http://schemas.openxmlformats.org/presentationml/2006/ole">
            <p:oleObj spid="_x0000_s204809" name="Equation" r:id="rId4" imgW="939600" imgH="228600" progId="Equation.DSMT4">
              <p:embed/>
            </p:oleObj>
          </a:graphicData>
        </a:graphic>
      </p:graphicFrame>
      <p:graphicFrame>
        <p:nvGraphicFramePr>
          <p:cNvPr id="204810" name="Object 10"/>
          <p:cNvGraphicFramePr>
            <a:graphicFrameLocks noChangeAspect="1"/>
          </p:cNvGraphicFramePr>
          <p:nvPr/>
        </p:nvGraphicFramePr>
        <p:xfrm>
          <a:off x="4400550" y="2601913"/>
          <a:ext cx="3119438" cy="603250"/>
        </p:xfrm>
        <a:graphic>
          <a:graphicData uri="http://schemas.openxmlformats.org/presentationml/2006/ole">
            <p:oleObj spid="_x0000_s204810" name="Equation" r:id="rId5" imgW="1447560" imgH="279360" progId="Equation.DSMT4">
              <p:embed/>
            </p:oleObj>
          </a:graphicData>
        </a:graphic>
      </p:graphicFrame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2470150" y="371951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204812" name="Object 12"/>
          <p:cNvGraphicFramePr>
            <a:graphicFrameLocks noChangeAspect="1"/>
          </p:cNvGraphicFramePr>
          <p:nvPr/>
        </p:nvGraphicFramePr>
        <p:xfrm>
          <a:off x="3100388" y="3681413"/>
          <a:ext cx="2308225" cy="547687"/>
        </p:xfrm>
        <a:graphic>
          <a:graphicData uri="http://schemas.openxmlformats.org/presentationml/2006/ole">
            <p:oleObj spid="_x0000_s204812" name="Equation" r:id="rId6" imgW="1015920" imgH="241200" progId="Equation.DSMT4">
              <p:embed/>
            </p:oleObj>
          </a:graphicData>
        </a:graphic>
      </p:graphicFrame>
      <p:graphicFrame>
        <p:nvGraphicFramePr>
          <p:cNvPr id="204813" name="Object 13"/>
          <p:cNvGraphicFramePr>
            <a:graphicFrameLocks noChangeAspect="1"/>
          </p:cNvGraphicFramePr>
          <p:nvPr/>
        </p:nvGraphicFramePr>
        <p:xfrm>
          <a:off x="3046413" y="4477197"/>
          <a:ext cx="2311400" cy="557213"/>
        </p:xfrm>
        <a:graphic>
          <a:graphicData uri="http://schemas.openxmlformats.org/presentationml/2006/ole">
            <p:oleObj spid="_x0000_s204813" name="Equation" r:id="rId7" imgW="1002960" imgH="241200" progId="Equation.DSMT4">
              <p:embed/>
            </p:oleObj>
          </a:graphicData>
        </a:graphic>
      </p:graphicFrame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426357" y="5300662"/>
            <a:ext cx="8053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Hence, any </a:t>
            </a:r>
            <a:r>
              <a:rPr lang="en-US" sz="2000" dirty="0" err="1">
                <a:solidFill>
                  <a:schemeClr val="hlink"/>
                </a:solidFill>
              </a:rPr>
              <a:t>EM</a:t>
            </a:r>
            <a:r>
              <a:rPr lang="en-US" sz="2000" dirty="0">
                <a:solidFill>
                  <a:schemeClr val="hlink"/>
                </a:solidFill>
              </a:rPr>
              <a:t> problem in a source-free region reduces to solving the</a:t>
            </a:r>
          </a:p>
          <a:p>
            <a:r>
              <a:rPr lang="en-US" sz="2000" dirty="0">
                <a:solidFill>
                  <a:schemeClr val="hlink"/>
                </a:solidFill>
              </a:rPr>
              <a:t>scalar Helmholtz </a:t>
            </a:r>
            <a:r>
              <a:rPr lang="en-US" sz="2000" dirty="0" smtClean="0">
                <a:solidFill>
                  <a:schemeClr val="hlink"/>
                </a:solidFill>
              </a:rPr>
              <a:t>equation: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1592163" y="19250"/>
            <a:ext cx="6061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Theorem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3721327" y="5928860"/>
          <a:ext cx="2135187" cy="527050"/>
        </p:xfrm>
        <a:graphic>
          <a:graphicData uri="http://schemas.openxmlformats.org/presentationml/2006/ole">
            <p:oleObj spid="_x0000_s204814" name="Equation" r:id="rId8" imgW="927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598270" y="1925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</a:t>
            </a:r>
            <a:r>
              <a:rPr lang="en-US" sz="4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 </a:t>
            </a:r>
          </a:p>
        </p:txBody>
      </p:sp>
      <p:sp>
        <p:nvSpPr>
          <p:cNvPr id="196619" name="Freeform 11"/>
          <p:cNvSpPr>
            <a:spLocks/>
          </p:cNvSpPr>
          <p:nvPr/>
        </p:nvSpPr>
        <p:spPr bwMode="auto">
          <a:xfrm>
            <a:off x="991652" y="1641209"/>
            <a:ext cx="1698625" cy="1057275"/>
          </a:xfrm>
          <a:custGeom>
            <a:avLst/>
            <a:gdLst/>
            <a:ahLst/>
            <a:cxnLst>
              <a:cxn ang="0">
                <a:pos x="68" y="95"/>
              </a:cxn>
              <a:cxn ang="0">
                <a:pos x="23" y="189"/>
              </a:cxn>
              <a:cxn ang="0">
                <a:pos x="3" y="298"/>
              </a:cxn>
              <a:cxn ang="0">
                <a:pos x="24" y="440"/>
              </a:cxn>
              <a:cxn ang="0">
                <a:pos x="144" y="534"/>
              </a:cxn>
              <a:cxn ang="0">
                <a:pos x="308" y="596"/>
              </a:cxn>
              <a:cxn ang="0">
                <a:pos x="486" y="658"/>
              </a:cxn>
              <a:cxn ang="0">
                <a:pos x="624" y="644"/>
              </a:cxn>
              <a:cxn ang="0">
                <a:pos x="761" y="637"/>
              </a:cxn>
              <a:cxn ang="0">
                <a:pos x="904" y="574"/>
              </a:cxn>
              <a:cxn ang="0">
                <a:pos x="1008" y="469"/>
              </a:cxn>
              <a:cxn ang="0">
                <a:pos x="1041" y="351"/>
              </a:cxn>
              <a:cxn ang="0">
                <a:pos x="1069" y="267"/>
              </a:cxn>
              <a:cxn ang="0">
                <a:pos x="1049" y="150"/>
              </a:cxn>
              <a:cxn ang="0">
                <a:pos x="973" y="109"/>
              </a:cxn>
              <a:cxn ang="0">
                <a:pos x="912" y="82"/>
              </a:cxn>
              <a:cxn ang="0">
                <a:pos x="774" y="6"/>
              </a:cxn>
              <a:cxn ang="0">
                <a:pos x="630" y="48"/>
              </a:cxn>
              <a:cxn ang="0">
                <a:pos x="466" y="54"/>
              </a:cxn>
              <a:cxn ang="0">
                <a:pos x="285" y="25"/>
              </a:cxn>
              <a:cxn ang="0">
                <a:pos x="168" y="34"/>
              </a:cxn>
              <a:cxn ang="0">
                <a:pos x="68" y="95"/>
              </a:cxn>
            </a:cxnLst>
            <a:rect l="0" t="0" r="r" b="b"/>
            <a:pathLst>
              <a:path w="1070" h="666">
                <a:moveTo>
                  <a:pt x="68" y="95"/>
                </a:moveTo>
                <a:cubicBezTo>
                  <a:pt x="49" y="124"/>
                  <a:pt x="34" y="155"/>
                  <a:pt x="23" y="189"/>
                </a:cubicBezTo>
                <a:cubicBezTo>
                  <a:pt x="13" y="222"/>
                  <a:pt x="3" y="256"/>
                  <a:pt x="3" y="298"/>
                </a:cubicBezTo>
                <a:cubicBezTo>
                  <a:pt x="3" y="340"/>
                  <a:pt x="0" y="401"/>
                  <a:pt x="24" y="440"/>
                </a:cubicBezTo>
                <a:cubicBezTo>
                  <a:pt x="48" y="479"/>
                  <a:pt x="97" y="508"/>
                  <a:pt x="144" y="534"/>
                </a:cubicBezTo>
                <a:cubicBezTo>
                  <a:pt x="191" y="560"/>
                  <a:pt x="251" y="575"/>
                  <a:pt x="308" y="596"/>
                </a:cubicBezTo>
                <a:cubicBezTo>
                  <a:pt x="365" y="617"/>
                  <a:pt x="433" y="650"/>
                  <a:pt x="486" y="658"/>
                </a:cubicBezTo>
                <a:cubicBezTo>
                  <a:pt x="539" y="666"/>
                  <a:pt x="578" y="647"/>
                  <a:pt x="624" y="644"/>
                </a:cubicBezTo>
                <a:cubicBezTo>
                  <a:pt x="670" y="641"/>
                  <a:pt x="715" y="649"/>
                  <a:pt x="761" y="637"/>
                </a:cubicBezTo>
                <a:cubicBezTo>
                  <a:pt x="807" y="625"/>
                  <a:pt x="863" y="602"/>
                  <a:pt x="904" y="574"/>
                </a:cubicBezTo>
                <a:cubicBezTo>
                  <a:pt x="945" y="546"/>
                  <a:pt x="985" y="506"/>
                  <a:pt x="1008" y="469"/>
                </a:cubicBezTo>
                <a:cubicBezTo>
                  <a:pt x="1032" y="432"/>
                  <a:pt x="1031" y="385"/>
                  <a:pt x="1041" y="351"/>
                </a:cubicBezTo>
                <a:cubicBezTo>
                  <a:pt x="1051" y="317"/>
                  <a:pt x="1068" y="300"/>
                  <a:pt x="1069" y="267"/>
                </a:cubicBezTo>
                <a:cubicBezTo>
                  <a:pt x="1070" y="234"/>
                  <a:pt x="1065" y="176"/>
                  <a:pt x="1049" y="150"/>
                </a:cubicBezTo>
                <a:cubicBezTo>
                  <a:pt x="1033" y="124"/>
                  <a:pt x="996" y="120"/>
                  <a:pt x="973" y="109"/>
                </a:cubicBezTo>
                <a:cubicBezTo>
                  <a:pt x="950" y="98"/>
                  <a:pt x="945" y="99"/>
                  <a:pt x="912" y="82"/>
                </a:cubicBezTo>
                <a:cubicBezTo>
                  <a:pt x="879" y="65"/>
                  <a:pt x="821" y="12"/>
                  <a:pt x="774" y="6"/>
                </a:cubicBezTo>
                <a:cubicBezTo>
                  <a:pt x="727" y="0"/>
                  <a:pt x="681" y="40"/>
                  <a:pt x="630" y="48"/>
                </a:cubicBezTo>
                <a:cubicBezTo>
                  <a:pt x="579" y="56"/>
                  <a:pt x="523" y="58"/>
                  <a:pt x="466" y="54"/>
                </a:cubicBezTo>
                <a:cubicBezTo>
                  <a:pt x="409" y="50"/>
                  <a:pt x="335" y="28"/>
                  <a:pt x="285" y="25"/>
                </a:cubicBezTo>
                <a:cubicBezTo>
                  <a:pt x="235" y="22"/>
                  <a:pt x="205" y="22"/>
                  <a:pt x="168" y="34"/>
                </a:cubicBezTo>
                <a:cubicBezTo>
                  <a:pt x="132" y="45"/>
                  <a:pt x="89" y="82"/>
                  <a:pt x="68" y="95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56078"/>
                  <a:invGamma/>
                </a:schemeClr>
              </a:gs>
            </a:gsLst>
            <a:lin ang="0" scaled="1"/>
          </a:gradFill>
          <a:ln w="127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27" name="Line 19"/>
          <p:cNvSpPr>
            <a:spLocks noChangeShapeType="1"/>
          </p:cNvSpPr>
          <p:nvPr/>
        </p:nvSpPr>
        <p:spPr bwMode="auto">
          <a:xfrm>
            <a:off x="3404452" y="1182521"/>
            <a:ext cx="0" cy="4005714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28" name="Text Box 20"/>
          <p:cNvSpPr txBox="1">
            <a:spLocks noChangeArrowheads="1"/>
          </p:cNvSpPr>
          <p:nvPr/>
        </p:nvSpPr>
        <p:spPr bwMode="auto">
          <a:xfrm>
            <a:off x="4083752" y="1385638"/>
            <a:ext cx="362150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Source-free </a:t>
            </a:r>
            <a:r>
              <a:rPr lang="en-US" dirty="0" smtClean="0">
                <a:solidFill>
                  <a:schemeClr val="bg1"/>
                </a:solidFill>
              </a:rPr>
              <a:t>homogeneous region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6629" name="Text Box 21"/>
          <p:cNvSpPr txBox="1">
            <a:spLocks noChangeArrowheads="1"/>
          </p:cNvSpPr>
          <p:nvPr/>
        </p:nvSpPr>
        <p:spPr bwMode="auto">
          <a:xfrm>
            <a:off x="1412340" y="2958834"/>
            <a:ext cx="1022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Sources</a:t>
            </a:r>
          </a:p>
        </p:txBody>
      </p:sp>
      <p:graphicFrame>
        <p:nvGraphicFramePr>
          <p:cNvPr id="196633" name="Object 25"/>
          <p:cNvGraphicFramePr>
            <a:graphicFrameLocks noChangeAspect="1"/>
          </p:cNvGraphicFramePr>
          <p:nvPr/>
        </p:nvGraphicFramePr>
        <p:xfrm>
          <a:off x="5097629" y="1974801"/>
          <a:ext cx="928688" cy="479425"/>
        </p:xfrm>
        <a:graphic>
          <a:graphicData uri="http://schemas.openxmlformats.org/presentationml/2006/ole">
            <p:oleObj spid="_x0000_s233475" name="Equation" r:id="rId4" imgW="393480" imgH="203040" progId="Equation.DSMT4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 bwMode="auto">
          <a:xfrm>
            <a:off x="4470583" y="3936951"/>
            <a:ext cx="7796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818120" y="3715571"/>
            <a:ext cx="2501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Arbitrary pilot direction “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2"/>
                </a:solidFill>
              </a:rPr>
              <a:t>”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233478" name="Object 6"/>
          <p:cNvGraphicFramePr>
            <a:graphicFrameLocks noChangeAspect="1"/>
          </p:cNvGraphicFramePr>
          <p:nvPr/>
        </p:nvGraphicFramePr>
        <p:xfrm>
          <a:off x="6166636" y="4282275"/>
          <a:ext cx="1740166" cy="773680"/>
        </p:xfrm>
        <a:graphic>
          <a:graphicData uri="http://schemas.openxmlformats.org/presentationml/2006/ole">
            <p:oleObj spid="_x0000_s233478" name="Equation" r:id="rId5" imgW="1028520" imgH="457200" progId="Equation.DSMT4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>
            <a:off x="4449729" y="4378109"/>
            <a:ext cx="7796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233479" name="Object 25"/>
          <p:cNvGraphicFramePr>
            <a:graphicFrameLocks noChangeAspect="1"/>
          </p:cNvGraphicFramePr>
          <p:nvPr/>
        </p:nvGraphicFramePr>
        <p:xfrm>
          <a:off x="4013045" y="3773323"/>
          <a:ext cx="258220" cy="345056"/>
        </p:xfrm>
        <a:graphic>
          <a:graphicData uri="http://schemas.openxmlformats.org/presentationml/2006/ole">
            <p:oleObj spid="_x0000_s233479" name="Equation" r:id="rId6" imgW="152280" imgH="203040" progId="Equation.DSMT4">
              <p:embed/>
            </p:oleObj>
          </a:graphicData>
        </a:graphic>
      </p:graphicFrame>
      <p:graphicFrame>
        <p:nvGraphicFramePr>
          <p:cNvPr id="233480" name="Object 25"/>
          <p:cNvGraphicFramePr>
            <a:graphicFrameLocks noChangeAspect="1"/>
          </p:cNvGraphicFramePr>
          <p:nvPr/>
        </p:nvGraphicFramePr>
        <p:xfrm>
          <a:off x="4031028" y="4233845"/>
          <a:ext cx="279400" cy="323850"/>
        </p:xfrm>
        <a:graphic>
          <a:graphicData uri="http://schemas.openxmlformats.org/presentationml/2006/ole">
            <p:oleObj spid="_x0000_s233480" name="Equation" r:id="rId7" imgW="164880" imgH="190440" progId="Equation.DSMT4">
              <p:embed/>
            </p:oleObj>
          </a:graphicData>
        </a:graphic>
      </p:graphicFrame>
      <p:graphicFrame>
        <p:nvGraphicFramePr>
          <p:cNvPr id="233481" name="Object 9"/>
          <p:cNvGraphicFramePr>
            <a:graphicFrameLocks noChangeAspect="1"/>
          </p:cNvGraphicFramePr>
          <p:nvPr/>
        </p:nvGraphicFramePr>
        <p:xfrm>
          <a:off x="5059830" y="2570013"/>
          <a:ext cx="1079500" cy="479425"/>
        </p:xfrm>
        <a:graphic>
          <a:graphicData uri="http://schemas.openxmlformats.org/presentationml/2006/ole">
            <p:oleObj spid="_x0000_s233481" name="Equation" r:id="rId8" imgW="457200" imgH="20304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6615412" y="3559962"/>
            <a:ext cx="7796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233482" name="Object 10"/>
          <p:cNvGraphicFramePr>
            <a:graphicFrameLocks noChangeAspect="1"/>
          </p:cNvGraphicFramePr>
          <p:nvPr/>
        </p:nvGraphicFramePr>
        <p:xfrm>
          <a:off x="4276271" y="5512224"/>
          <a:ext cx="1928587" cy="476053"/>
        </p:xfrm>
        <a:graphic>
          <a:graphicData uri="http://schemas.openxmlformats.org/presentationml/2006/ole">
            <p:oleObj spid="_x0000_s233482" name="Equation" r:id="rId9" imgW="927000" imgH="228600" progId="Equation.DSMT4">
              <p:embed/>
            </p:oleObj>
          </a:graphicData>
        </a:graphic>
      </p:graphicFrame>
      <p:graphicFrame>
        <p:nvGraphicFramePr>
          <p:cNvPr id="233483" name="Object 11"/>
          <p:cNvGraphicFramePr>
            <a:graphicFrameLocks noChangeAspect="1"/>
          </p:cNvGraphicFramePr>
          <p:nvPr/>
        </p:nvGraphicFramePr>
        <p:xfrm>
          <a:off x="4374697" y="6065611"/>
          <a:ext cx="1663700" cy="501650"/>
        </p:xfrm>
        <a:graphic>
          <a:graphicData uri="http://schemas.openxmlformats.org/presentationml/2006/ole">
            <p:oleObj spid="_x0000_s233483" name="Equation" r:id="rId10" imgW="7999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785412" y="28875"/>
            <a:ext cx="77231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of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Theorem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513966" y="3981684"/>
            <a:ext cx="33353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Apply equivalence principle: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1990241" y="4718351"/>
            <a:ext cx="4889480" cy="101566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Keep original material and fields inside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S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Put zero fields outside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S.</a:t>
            </a:r>
            <a:endParaRPr lang="en-US" sz="2000" i="1" dirty="0">
              <a:solidFill>
                <a:schemeClr val="bg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Put</a:t>
            </a:r>
            <a:r>
              <a:rPr lang="en-US" sz="2000" dirty="0" smtClean="0">
                <a:solidFill>
                  <a:schemeClr val="bg1"/>
                </a:solidFill>
                <a:latin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(</a:t>
            </a:r>
            <a:r>
              <a:rPr lang="en-US" sz="2000" i="1" dirty="0">
                <a:solidFill>
                  <a:schemeClr val="bg1"/>
                </a:solidFill>
                <a:latin typeface="Symbol" pitchFamily="18" charset="2"/>
              </a:rPr>
              <a:t>e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,</a:t>
            </a:r>
            <a:r>
              <a:rPr lang="en-US" sz="2000" baseline="30000" dirty="0">
                <a:solidFill>
                  <a:schemeClr val="bg1"/>
                </a:solidFill>
                <a:latin typeface="Symbol" pitchFamily="18" charset="2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Symbol" pitchFamily="18" charset="2"/>
              </a:rPr>
              <a:t>m</a:t>
            </a:r>
            <a:r>
              <a:rPr lang="en-US" sz="2000" dirty="0" smtClean="0">
                <a:solidFill>
                  <a:schemeClr val="bg1"/>
                </a:solidFill>
                <a:latin typeface="Symbol" pitchFamily="18" charset="2"/>
              </a:rPr>
              <a:t>) </a:t>
            </a:r>
            <a:r>
              <a:rPr lang="en-US" sz="2000" dirty="0">
                <a:solidFill>
                  <a:srgbClr val="0000FF"/>
                </a:solidFill>
              </a:rPr>
              <a:t>outside </a:t>
            </a:r>
            <a:r>
              <a:rPr lang="en-US" sz="2000" i="1" dirty="0" smtClean="0">
                <a:solidFill>
                  <a:srgbClr val="0000FF"/>
                </a:solidFill>
                <a:latin typeface="Times New Roman"/>
              </a:rPr>
              <a:t>S.</a:t>
            </a:r>
            <a:endParaRPr lang="en-US" sz="2000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884062" y="1274296"/>
            <a:ext cx="6825183" cy="2147586"/>
            <a:chOff x="1884062" y="1274296"/>
            <a:chExt cx="6825183" cy="2147586"/>
          </a:xfrm>
        </p:grpSpPr>
        <p:sp>
          <p:nvSpPr>
            <p:cNvPr id="205827" name="Text Box 3"/>
            <p:cNvSpPr txBox="1">
              <a:spLocks noChangeArrowheads="1"/>
            </p:cNvSpPr>
            <p:nvPr/>
          </p:nvSpPr>
          <p:spPr bwMode="auto">
            <a:xfrm>
              <a:off x="6402203" y="1460919"/>
              <a:ext cx="2307042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Source-free </a:t>
              </a:r>
              <a:r>
                <a:rPr lang="en-US" sz="2000" dirty="0">
                  <a:solidFill>
                    <a:schemeClr val="bg1"/>
                  </a:solidFill>
                </a:rPr>
                <a:t>region</a:t>
              </a:r>
            </a:p>
          </p:txBody>
        </p:sp>
        <p:sp>
          <p:nvSpPr>
            <p:cNvPr id="205836" name="Freeform 12"/>
            <p:cNvSpPr>
              <a:spLocks/>
            </p:cNvSpPr>
            <p:nvPr/>
          </p:nvSpPr>
          <p:spPr bwMode="auto">
            <a:xfrm>
              <a:off x="1884062" y="1393358"/>
              <a:ext cx="2855912" cy="1935163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DDDDDD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838" name="Object 14"/>
            <p:cNvGraphicFramePr>
              <a:graphicFrameLocks noChangeAspect="1"/>
            </p:cNvGraphicFramePr>
            <p:nvPr/>
          </p:nvGraphicFramePr>
          <p:xfrm>
            <a:off x="2072071" y="1793258"/>
            <a:ext cx="765175" cy="395287"/>
          </p:xfrm>
          <a:graphic>
            <a:graphicData uri="http://schemas.openxmlformats.org/presentationml/2006/ole">
              <p:oleObj spid="_x0000_s205838" name="Equation" r:id="rId4" imgW="393480" imgH="203040" progId="Equation.DSMT4">
                <p:embed/>
              </p:oleObj>
            </a:graphicData>
          </a:graphic>
        </p:graphicFrame>
        <p:sp>
          <p:nvSpPr>
            <p:cNvPr id="205839" name="Line 15"/>
            <p:cNvSpPr>
              <a:spLocks noChangeShapeType="1"/>
            </p:cNvSpPr>
            <p:nvPr/>
          </p:nvSpPr>
          <p:spPr bwMode="auto">
            <a:xfrm>
              <a:off x="4543124" y="2853858"/>
              <a:ext cx="280988" cy="2047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840" name="Object 16"/>
            <p:cNvGraphicFramePr>
              <a:graphicFrameLocks noChangeAspect="1"/>
            </p:cNvGraphicFramePr>
            <p:nvPr/>
          </p:nvGraphicFramePr>
          <p:xfrm>
            <a:off x="4912126" y="2928170"/>
            <a:ext cx="309563" cy="493712"/>
          </p:xfrm>
          <a:graphic>
            <a:graphicData uri="http://schemas.openxmlformats.org/presentationml/2006/ole">
              <p:oleObj spid="_x0000_s205840" name="Equation" r:id="rId5" imgW="126720" imgH="203040" progId="Equation.DSMT4">
                <p:embed/>
              </p:oleObj>
            </a:graphicData>
          </a:graphic>
        </p:graphicFrame>
        <p:sp>
          <p:nvSpPr>
            <p:cNvPr id="205841" name="Line 17"/>
            <p:cNvSpPr>
              <a:spLocks noChangeShapeType="1"/>
            </p:cNvSpPr>
            <p:nvPr/>
          </p:nvSpPr>
          <p:spPr bwMode="auto">
            <a:xfrm flipH="1">
              <a:off x="4344836" y="1713298"/>
              <a:ext cx="1911584" cy="2355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842" name="Text Box 18"/>
            <p:cNvSpPr txBox="1">
              <a:spLocks noChangeArrowheads="1"/>
            </p:cNvSpPr>
            <p:nvPr/>
          </p:nvSpPr>
          <p:spPr bwMode="auto">
            <a:xfrm>
              <a:off x="4304999" y="1274296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S </a:t>
              </a:r>
            </a:p>
          </p:txBody>
        </p:sp>
        <p:graphicFrame>
          <p:nvGraphicFramePr>
            <p:cNvPr id="205858" name="Object 34"/>
            <p:cNvGraphicFramePr>
              <a:graphicFrameLocks noChangeAspect="1"/>
            </p:cNvGraphicFramePr>
            <p:nvPr/>
          </p:nvGraphicFramePr>
          <p:xfrm>
            <a:off x="2946734" y="2251393"/>
            <a:ext cx="1079500" cy="479425"/>
          </p:xfrm>
          <a:graphic>
            <a:graphicData uri="http://schemas.openxmlformats.org/presentationml/2006/ole">
              <p:oleObj spid="_x0000_s205858" name="Equation" r:id="rId6" imgW="457200" imgH="203040" progId="Equation.DSMT4">
                <p:embed/>
              </p:oleObj>
            </a:graphicData>
          </a:graphic>
        </p:graphicFrame>
        <p:cxnSp>
          <p:nvCxnSpPr>
            <p:cNvPr id="14" name="Straight Arrow Connector 13"/>
            <p:cNvCxnSpPr/>
            <p:nvPr/>
          </p:nvCxnSpPr>
          <p:spPr bwMode="auto">
            <a:xfrm>
              <a:off x="6574469" y="2577323"/>
              <a:ext cx="77964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465322" y="2374704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endParaRPr lang="en-US" i="1" dirty="0">
                <a:solidFill>
                  <a:schemeClr val="bg2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746911" y="19250"/>
            <a:ext cx="77231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of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Theorem</a:t>
            </a:r>
          </a:p>
        </p:txBody>
      </p:sp>
      <p:graphicFrame>
        <p:nvGraphicFramePr>
          <p:cNvPr id="205851" name="Object 27"/>
          <p:cNvGraphicFramePr>
            <a:graphicFrameLocks noChangeAspect="1"/>
          </p:cNvGraphicFramePr>
          <p:nvPr/>
        </p:nvGraphicFramePr>
        <p:xfrm>
          <a:off x="3338513" y="5102225"/>
          <a:ext cx="2625725" cy="1254125"/>
        </p:xfrm>
        <a:graphic>
          <a:graphicData uri="http://schemas.openxmlformats.org/presentationml/2006/ole">
            <p:oleObj spid="_x0000_s234501" name="Equation" r:id="rId4" imgW="1168200" imgH="558720" progId="Equation.DSMT4">
              <p:embed/>
            </p:oleObj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90888" y="1362204"/>
            <a:ext cx="8075596" cy="3551722"/>
            <a:chOff x="490888" y="1362204"/>
            <a:chExt cx="8075596" cy="355172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90888" y="1362204"/>
              <a:ext cx="8075596" cy="3551722"/>
            </a:xfrm>
            <a:prstGeom prst="rect">
              <a:avLst/>
            </a:prstGeom>
            <a:solidFill>
              <a:srgbClr val="DDDDDD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44" name="Freeform 20"/>
            <p:cNvSpPr>
              <a:spLocks/>
            </p:cNvSpPr>
            <p:nvPr/>
          </p:nvSpPr>
          <p:spPr bwMode="auto">
            <a:xfrm>
              <a:off x="1377198" y="1852646"/>
              <a:ext cx="2855912" cy="1935162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DDDDDD"/>
            </a:solidFill>
            <a:ln w="12700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846" name="Object 22"/>
            <p:cNvGraphicFramePr>
              <a:graphicFrameLocks noChangeAspect="1"/>
            </p:cNvGraphicFramePr>
            <p:nvPr/>
          </p:nvGraphicFramePr>
          <p:xfrm>
            <a:off x="1613334" y="2157880"/>
            <a:ext cx="765175" cy="393700"/>
          </p:xfrm>
          <a:graphic>
            <a:graphicData uri="http://schemas.openxmlformats.org/presentationml/2006/ole">
              <p:oleObj spid="_x0000_s234500" name="Equation" r:id="rId5" imgW="393480" imgH="203040" progId="Equation.DSMT4">
                <p:embed/>
              </p:oleObj>
            </a:graphicData>
          </a:graphic>
        </p:graphicFrame>
        <p:sp>
          <p:nvSpPr>
            <p:cNvPr id="205847" name="Line 23"/>
            <p:cNvSpPr>
              <a:spLocks noChangeShapeType="1"/>
            </p:cNvSpPr>
            <p:nvPr/>
          </p:nvSpPr>
          <p:spPr bwMode="auto">
            <a:xfrm>
              <a:off x="3085347" y="3749708"/>
              <a:ext cx="6195" cy="29977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850" name="Text Box 26"/>
            <p:cNvSpPr txBox="1">
              <a:spLocks noChangeArrowheads="1"/>
            </p:cNvSpPr>
            <p:nvPr/>
          </p:nvSpPr>
          <p:spPr bwMode="auto">
            <a:xfrm>
              <a:off x="3798135" y="1733583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S </a:t>
              </a:r>
            </a:p>
          </p:txBody>
        </p:sp>
        <p:sp>
          <p:nvSpPr>
            <p:cNvPr id="205852" name="Line 28"/>
            <p:cNvSpPr>
              <a:spLocks noChangeShapeType="1"/>
            </p:cNvSpPr>
            <p:nvPr/>
          </p:nvSpPr>
          <p:spPr bwMode="auto">
            <a:xfrm flipH="1" flipV="1">
              <a:off x="4180723" y="2260633"/>
              <a:ext cx="55562" cy="4159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853" name="Line 29"/>
            <p:cNvSpPr>
              <a:spLocks noChangeShapeType="1"/>
            </p:cNvSpPr>
            <p:nvPr/>
          </p:nvSpPr>
          <p:spPr bwMode="auto">
            <a:xfrm flipV="1">
              <a:off x="3640973" y="3325846"/>
              <a:ext cx="401637" cy="3000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854" name="Line 30"/>
            <p:cNvSpPr>
              <a:spLocks noChangeShapeType="1"/>
            </p:cNvSpPr>
            <p:nvPr/>
          </p:nvSpPr>
          <p:spPr bwMode="auto">
            <a:xfrm flipV="1">
              <a:off x="3868893" y="3405445"/>
              <a:ext cx="82550" cy="5715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855" name="Object 31"/>
            <p:cNvGraphicFramePr>
              <a:graphicFrameLocks noChangeAspect="1"/>
            </p:cNvGraphicFramePr>
            <p:nvPr/>
          </p:nvGraphicFramePr>
          <p:xfrm>
            <a:off x="4326773" y="2079658"/>
            <a:ext cx="465137" cy="619125"/>
          </p:xfrm>
          <a:graphic>
            <a:graphicData uri="http://schemas.openxmlformats.org/presentationml/2006/ole">
              <p:oleObj spid="_x0000_s234502" name="Equation" r:id="rId6" imgW="190440" imgH="253800" progId="Equation.DSMT4">
                <p:embed/>
              </p:oleObj>
            </a:graphicData>
          </a:graphic>
        </p:graphicFrame>
        <p:graphicFrame>
          <p:nvGraphicFramePr>
            <p:cNvPr id="205856" name="Object 32"/>
            <p:cNvGraphicFramePr>
              <a:graphicFrameLocks noChangeAspect="1"/>
            </p:cNvGraphicFramePr>
            <p:nvPr/>
          </p:nvGraphicFramePr>
          <p:xfrm>
            <a:off x="3889983" y="3497750"/>
            <a:ext cx="544512" cy="544512"/>
          </p:xfrm>
          <a:graphic>
            <a:graphicData uri="http://schemas.openxmlformats.org/presentationml/2006/ole">
              <p:oleObj spid="_x0000_s234503" name="Equation" r:id="rId7" imgW="241200" imgH="241200" progId="Equation.DSMT4">
                <p:embed/>
              </p:oleObj>
            </a:graphicData>
          </a:graphic>
        </p:graphicFrame>
        <p:graphicFrame>
          <p:nvGraphicFramePr>
            <p:cNvPr id="205857" name="Object 33"/>
            <p:cNvGraphicFramePr>
              <a:graphicFrameLocks noChangeAspect="1"/>
            </p:cNvGraphicFramePr>
            <p:nvPr/>
          </p:nvGraphicFramePr>
          <p:xfrm>
            <a:off x="2667133" y="3793139"/>
            <a:ext cx="309563" cy="493712"/>
          </p:xfrm>
          <a:graphic>
            <a:graphicData uri="http://schemas.openxmlformats.org/presentationml/2006/ole">
              <p:oleObj spid="_x0000_s234504" name="Equation" r:id="rId8" imgW="126720" imgH="203040" progId="Equation.DSMT4">
                <p:embed/>
              </p:oleObj>
            </a:graphicData>
          </a:graphic>
        </p:graphicFrame>
        <p:graphicFrame>
          <p:nvGraphicFramePr>
            <p:cNvPr id="234505" name="Object 9"/>
            <p:cNvGraphicFramePr>
              <a:graphicFrameLocks noChangeAspect="1"/>
            </p:cNvGraphicFramePr>
            <p:nvPr/>
          </p:nvGraphicFramePr>
          <p:xfrm>
            <a:off x="2316975" y="2616835"/>
            <a:ext cx="1079500" cy="479425"/>
          </p:xfrm>
          <a:graphic>
            <a:graphicData uri="http://schemas.openxmlformats.org/presentationml/2006/ole">
              <p:oleObj spid="_x0000_s234505" name="Equation" r:id="rId9" imgW="457200" imgH="203040" progId="Equation.DSMT4">
                <p:embed/>
              </p:oleObj>
            </a:graphicData>
          </a:graphic>
        </p:graphicFrame>
        <p:graphicFrame>
          <p:nvGraphicFramePr>
            <p:cNvPr id="234506" name="Object 22"/>
            <p:cNvGraphicFramePr>
              <a:graphicFrameLocks noChangeAspect="1"/>
            </p:cNvGraphicFramePr>
            <p:nvPr/>
          </p:nvGraphicFramePr>
          <p:xfrm>
            <a:off x="6048542" y="2088432"/>
            <a:ext cx="765175" cy="393700"/>
          </p:xfrm>
          <a:graphic>
            <a:graphicData uri="http://schemas.openxmlformats.org/presentationml/2006/ole">
              <p:oleObj spid="_x0000_s234506" name="Equation" r:id="rId10" imgW="393480" imgH="203040" progId="Equation.DSMT4">
                <p:embed/>
              </p:oleObj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5322771" y="3965608"/>
              <a:ext cx="2941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Infinite homogenous space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6219627" y="3177825"/>
              <a:ext cx="77964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7110480" y="297520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endParaRPr lang="en-US" i="1" dirty="0">
                <a:solidFill>
                  <a:schemeClr val="bg2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771525" y="752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</a:t>
            </a:r>
          </a:p>
        </p:txBody>
      </p:sp>
      <p:sp>
        <p:nvSpPr>
          <p:cNvPr id="196619" name="Freeform 11"/>
          <p:cNvSpPr>
            <a:spLocks/>
          </p:cNvSpPr>
          <p:nvPr/>
        </p:nvSpPr>
        <p:spPr bwMode="auto">
          <a:xfrm>
            <a:off x="1314450" y="1535113"/>
            <a:ext cx="1698625" cy="1057275"/>
          </a:xfrm>
          <a:custGeom>
            <a:avLst/>
            <a:gdLst/>
            <a:ahLst/>
            <a:cxnLst>
              <a:cxn ang="0">
                <a:pos x="68" y="95"/>
              </a:cxn>
              <a:cxn ang="0">
                <a:pos x="23" y="189"/>
              </a:cxn>
              <a:cxn ang="0">
                <a:pos x="3" y="298"/>
              </a:cxn>
              <a:cxn ang="0">
                <a:pos x="24" y="440"/>
              </a:cxn>
              <a:cxn ang="0">
                <a:pos x="144" y="534"/>
              </a:cxn>
              <a:cxn ang="0">
                <a:pos x="308" y="596"/>
              </a:cxn>
              <a:cxn ang="0">
                <a:pos x="486" y="658"/>
              </a:cxn>
              <a:cxn ang="0">
                <a:pos x="624" y="644"/>
              </a:cxn>
              <a:cxn ang="0">
                <a:pos x="761" y="637"/>
              </a:cxn>
              <a:cxn ang="0">
                <a:pos x="904" y="574"/>
              </a:cxn>
              <a:cxn ang="0">
                <a:pos x="1008" y="469"/>
              </a:cxn>
              <a:cxn ang="0">
                <a:pos x="1041" y="351"/>
              </a:cxn>
              <a:cxn ang="0">
                <a:pos x="1069" y="267"/>
              </a:cxn>
              <a:cxn ang="0">
                <a:pos x="1049" y="150"/>
              </a:cxn>
              <a:cxn ang="0">
                <a:pos x="973" y="109"/>
              </a:cxn>
              <a:cxn ang="0">
                <a:pos x="912" y="82"/>
              </a:cxn>
              <a:cxn ang="0">
                <a:pos x="774" y="6"/>
              </a:cxn>
              <a:cxn ang="0">
                <a:pos x="630" y="48"/>
              </a:cxn>
              <a:cxn ang="0">
                <a:pos x="466" y="54"/>
              </a:cxn>
              <a:cxn ang="0">
                <a:pos x="285" y="25"/>
              </a:cxn>
              <a:cxn ang="0">
                <a:pos x="168" y="34"/>
              </a:cxn>
              <a:cxn ang="0">
                <a:pos x="68" y="95"/>
              </a:cxn>
            </a:cxnLst>
            <a:rect l="0" t="0" r="r" b="b"/>
            <a:pathLst>
              <a:path w="1070" h="666">
                <a:moveTo>
                  <a:pt x="68" y="95"/>
                </a:moveTo>
                <a:cubicBezTo>
                  <a:pt x="49" y="124"/>
                  <a:pt x="34" y="155"/>
                  <a:pt x="23" y="189"/>
                </a:cubicBezTo>
                <a:cubicBezTo>
                  <a:pt x="13" y="222"/>
                  <a:pt x="3" y="256"/>
                  <a:pt x="3" y="298"/>
                </a:cubicBezTo>
                <a:cubicBezTo>
                  <a:pt x="3" y="340"/>
                  <a:pt x="0" y="401"/>
                  <a:pt x="24" y="440"/>
                </a:cubicBezTo>
                <a:cubicBezTo>
                  <a:pt x="48" y="479"/>
                  <a:pt x="97" y="508"/>
                  <a:pt x="144" y="534"/>
                </a:cubicBezTo>
                <a:cubicBezTo>
                  <a:pt x="191" y="560"/>
                  <a:pt x="251" y="575"/>
                  <a:pt x="308" y="596"/>
                </a:cubicBezTo>
                <a:cubicBezTo>
                  <a:pt x="365" y="617"/>
                  <a:pt x="433" y="650"/>
                  <a:pt x="486" y="658"/>
                </a:cubicBezTo>
                <a:cubicBezTo>
                  <a:pt x="539" y="666"/>
                  <a:pt x="578" y="647"/>
                  <a:pt x="624" y="644"/>
                </a:cubicBezTo>
                <a:cubicBezTo>
                  <a:pt x="670" y="641"/>
                  <a:pt x="715" y="649"/>
                  <a:pt x="761" y="637"/>
                </a:cubicBezTo>
                <a:cubicBezTo>
                  <a:pt x="807" y="625"/>
                  <a:pt x="863" y="602"/>
                  <a:pt x="904" y="574"/>
                </a:cubicBezTo>
                <a:cubicBezTo>
                  <a:pt x="945" y="546"/>
                  <a:pt x="985" y="506"/>
                  <a:pt x="1008" y="469"/>
                </a:cubicBezTo>
                <a:cubicBezTo>
                  <a:pt x="1032" y="432"/>
                  <a:pt x="1031" y="385"/>
                  <a:pt x="1041" y="351"/>
                </a:cubicBezTo>
                <a:cubicBezTo>
                  <a:pt x="1051" y="317"/>
                  <a:pt x="1068" y="300"/>
                  <a:pt x="1069" y="267"/>
                </a:cubicBezTo>
                <a:cubicBezTo>
                  <a:pt x="1070" y="234"/>
                  <a:pt x="1065" y="176"/>
                  <a:pt x="1049" y="150"/>
                </a:cubicBezTo>
                <a:cubicBezTo>
                  <a:pt x="1033" y="124"/>
                  <a:pt x="996" y="120"/>
                  <a:pt x="973" y="109"/>
                </a:cubicBezTo>
                <a:cubicBezTo>
                  <a:pt x="950" y="98"/>
                  <a:pt x="945" y="99"/>
                  <a:pt x="912" y="82"/>
                </a:cubicBezTo>
                <a:cubicBezTo>
                  <a:pt x="879" y="65"/>
                  <a:pt x="821" y="12"/>
                  <a:pt x="774" y="6"/>
                </a:cubicBezTo>
                <a:cubicBezTo>
                  <a:pt x="727" y="0"/>
                  <a:pt x="681" y="40"/>
                  <a:pt x="630" y="48"/>
                </a:cubicBezTo>
                <a:cubicBezTo>
                  <a:pt x="579" y="56"/>
                  <a:pt x="523" y="58"/>
                  <a:pt x="466" y="54"/>
                </a:cubicBezTo>
                <a:cubicBezTo>
                  <a:pt x="409" y="50"/>
                  <a:pt x="335" y="28"/>
                  <a:pt x="285" y="25"/>
                </a:cubicBezTo>
                <a:cubicBezTo>
                  <a:pt x="235" y="22"/>
                  <a:pt x="205" y="22"/>
                  <a:pt x="168" y="34"/>
                </a:cubicBezTo>
                <a:cubicBezTo>
                  <a:pt x="132" y="45"/>
                  <a:pt x="89" y="82"/>
                  <a:pt x="68" y="95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56078"/>
                  <a:invGamma/>
                </a:schemeClr>
              </a:gs>
            </a:gsLst>
            <a:lin ang="0" scaled="1"/>
          </a:gradFill>
          <a:ln w="127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27" name="Line 19"/>
          <p:cNvSpPr>
            <a:spLocks noChangeShapeType="1"/>
          </p:cNvSpPr>
          <p:nvPr/>
        </p:nvSpPr>
        <p:spPr bwMode="auto">
          <a:xfrm>
            <a:off x="3746500" y="892623"/>
            <a:ext cx="0" cy="2552299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28" name="Text Box 20"/>
          <p:cNvSpPr txBox="1">
            <a:spLocks noChangeArrowheads="1"/>
          </p:cNvSpPr>
          <p:nvPr/>
        </p:nvSpPr>
        <p:spPr bwMode="auto">
          <a:xfrm>
            <a:off x="4339173" y="1106287"/>
            <a:ext cx="362150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Source-free </a:t>
            </a:r>
            <a:r>
              <a:rPr lang="en-US" dirty="0" smtClean="0">
                <a:solidFill>
                  <a:schemeClr val="bg1"/>
                </a:solidFill>
              </a:rPr>
              <a:t>homogeneous region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6629" name="Text Box 21"/>
          <p:cNvSpPr txBox="1">
            <a:spLocks noChangeArrowheads="1"/>
          </p:cNvSpPr>
          <p:nvPr/>
        </p:nvSpPr>
        <p:spPr bwMode="auto">
          <a:xfrm>
            <a:off x="1735138" y="2852738"/>
            <a:ext cx="1022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Sources</a:t>
            </a:r>
          </a:p>
        </p:txBody>
      </p:sp>
      <p:graphicFrame>
        <p:nvGraphicFramePr>
          <p:cNvPr id="196630" name="Object 22"/>
          <p:cNvGraphicFramePr>
            <a:graphicFrameLocks noChangeAspect="1"/>
          </p:cNvGraphicFramePr>
          <p:nvPr/>
        </p:nvGraphicFramePr>
        <p:xfrm>
          <a:off x="5206324" y="3847241"/>
          <a:ext cx="2594081" cy="2189098"/>
        </p:xfrm>
        <a:graphic>
          <a:graphicData uri="http://schemas.openxmlformats.org/presentationml/2006/ole">
            <p:oleObj spid="_x0000_s196630" name="Equation" r:id="rId4" imgW="1054080" imgH="888840" progId="Equation.DSMT4">
              <p:embed/>
            </p:oleObj>
          </a:graphicData>
        </a:graphic>
      </p:graphicFrame>
      <p:graphicFrame>
        <p:nvGraphicFramePr>
          <p:cNvPr id="196633" name="Object 25"/>
          <p:cNvGraphicFramePr>
            <a:graphicFrameLocks noChangeAspect="1"/>
          </p:cNvGraphicFramePr>
          <p:nvPr/>
        </p:nvGraphicFramePr>
        <p:xfrm>
          <a:off x="5353050" y="1695450"/>
          <a:ext cx="928688" cy="479425"/>
        </p:xfrm>
        <a:graphic>
          <a:graphicData uri="http://schemas.openxmlformats.org/presentationml/2006/ole">
            <p:oleObj spid="_x0000_s196633" name="Equation" r:id="rId5" imgW="393480" imgH="2030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957" y="3636970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Note: For a </a:t>
            </a:r>
            <a:r>
              <a:rPr lang="en-US" dirty="0" err="1" smtClean="0">
                <a:solidFill>
                  <a:schemeClr val="bg2"/>
                </a:solidFill>
              </a:rPr>
              <a:t>lossy</a:t>
            </a:r>
            <a:r>
              <a:rPr lang="en-US" dirty="0" smtClean="0">
                <a:solidFill>
                  <a:schemeClr val="bg2"/>
                </a:solidFill>
              </a:rPr>
              <a:t> region, we replace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196634" name="Object 26"/>
          <p:cNvGraphicFramePr>
            <a:graphicFrameLocks noChangeAspect="1"/>
          </p:cNvGraphicFramePr>
          <p:nvPr/>
        </p:nvGraphicFramePr>
        <p:xfrm>
          <a:off x="1518958" y="4024643"/>
          <a:ext cx="1079500" cy="539750"/>
        </p:xfrm>
        <a:graphic>
          <a:graphicData uri="http://schemas.openxmlformats.org/presentationml/2006/ole">
            <p:oleObj spid="_x0000_s196634" name="Equation" r:id="rId6" imgW="457200" imgH="228600" progId="Equation.DSMT4">
              <p:embed/>
            </p:oleObj>
          </a:graphicData>
        </a:graphic>
      </p:graphicFrame>
      <p:graphicFrame>
        <p:nvGraphicFramePr>
          <p:cNvPr id="196635" name="Object 27"/>
          <p:cNvGraphicFramePr>
            <a:graphicFrameLocks noChangeAspect="1"/>
          </p:cNvGraphicFramePr>
          <p:nvPr/>
        </p:nvGraphicFramePr>
        <p:xfrm>
          <a:off x="1027112" y="4655230"/>
          <a:ext cx="2146300" cy="1941513"/>
        </p:xfrm>
        <a:graphic>
          <a:graphicData uri="http://schemas.openxmlformats.org/presentationml/2006/ole">
            <p:oleObj spid="_x0000_s196635" name="Equation" r:id="rId7" imgW="1346040" imgH="1218960" progId="Equation.DSMT4">
              <p:embed/>
            </p:oleObj>
          </a:graphicData>
        </a:graphic>
      </p:graphicFrame>
      <p:graphicFrame>
        <p:nvGraphicFramePr>
          <p:cNvPr id="196636" name="Object 28"/>
          <p:cNvGraphicFramePr>
            <a:graphicFrameLocks noChangeAspect="1"/>
          </p:cNvGraphicFramePr>
          <p:nvPr/>
        </p:nvGraphicFramePr>
        <p:xfrm>
          <a:off x="5286125" y="2299870"/>
          <a:ext cx="1079500" cy="479425"/>
        </p:xfrm>
        <a:graphic>
          <a:graphicData uri="http://schemas.openxmlformats.org/presentationml/2006/ole">
            <p:oleObj spid="_x0000_s196636" name="Equation" r:id="rId8" imgW="457200" imgH="20304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158449" y="1925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of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Theorem (cont.)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5377732" y="2227245"/>
            <a:ext cx="1493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(from 6340)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4783755" y="3996104"/>
            <a:ext cx="3927107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This </a:t>
            </a:r>
            <a:r>
              <a:rPr lang="en-US" sz="1600" dirty="0">
                <a:solidFill>
                  <a:schemeClr val="bg2"/>
                </a:solidFill>
              </a:rPr>
              <a:t>will be established later in the class notes and the </a:t>
            </a:r>
            <a:r>
              <a:rPr lang="en-US" sz="1600" dirty="0" smtClean="0">
                <a:solidFill>
                  <a:schemeClr val="bg2"/>
                </a:solidFill>
              </a:rPr>
              <a:t>homework by solving the problem of a horizontal (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2"/>
                </a:solidFill>
              </a:rPr>
              <a:t> or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dirty="0" smtClean="0">
                <a:solidFill>
                  <a:schemeClr val="bg2"/>
                </a:solidFill>
              </a:rPr>
              <a:t> directed) dipole source using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2"/>
                </a:solidFill>
              </a:rPr>
              <a:t> and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F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2"/>
                </a:solidFill>
              </a:rPr>
              <a:t>.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206873" name="Object 25"/>
          <p:cNvGraphicFramePr>
            <a:graphicFrameLocks noChangeAspect="1"/>
          </p:cNvGraphicFramePr>
          <p:nvPr/>
        </p:nvGraphicFramePr>
        <p:xfrm>
          <a:off x="3456572" y="1782044"/>
          <a:ext cx="1409700" cy="1150938"/>
        </p:xfrm>
        <a:graphic>
          <a:graphicData uri="http://schemas.openxmlformats.org/presentationml/2006/ole">
            <p:oleObj spid="_x0000_s206873" name="Equation" r:id="rId4" imgW="622080" imgH="507960" progId="Equation.DSMT4">
              <p:embed/>
            </p:oleObj>
          </a:graphicData>
        </a:graphic>
      </p:graphicFrame>
      <p:graphicFrame>
        <p:nvGraphicFramePr>
          <p:cNvPr id="206874" name="Object 26"/>
          <p:cNvGraphicFramePr>
            <a:graphicFrameLocks noChangeAspect="1"/>
          </p:cNvGraphicFramePr>
          <p:nvPr/>
        </p:nvGraphicFramePr>
        <p:xfrm>
          <a:off x="1771935" y="3777632"/>
          <a:ext cx="2543175" cy="1387475"/>
        </p:xfrm>
        <a:graphic>
          <a:graphicData uri="http://schemas.openxmlformats.org/presentationml/2006/ole">
            <p:oleObj spid="_x0000_s206874" name="Equation" r:id="rId5" imgW="977760" imgH="533160" progId="Equation.DSMT4">
              <p:embed/>
            </p:oleObj>
          </a:graphicData>
        </a:graphic>
      </p:graphicFrame>
      <p:sp>
        <p:nvSpPr>
          <p:cNvPr id="206875" name="Text Box 27"/>
          <p:cNvSpPr txBox="1">
            <a:spLocks noChangeArrowheads="1"/>
          </p:cNvSpPr>
          <p:nvPr/>
        </p:nvSpPr>
        <p:spPr bwMode="auto">
          <a:xfrm>
            <a:off x="684213" y="1116013"/>
            <a:ext cx="48974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Consider the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component of the currents:</a:t>
            </a:r>
          </a:p>
        </p:txBody>
      </p:sp>
      <p:sp>
        <p:nvSpPr>
          <p:cNvPr id="206876" name="Text Box 28"/>
          <p:cNvSpPr txBox="1">
            <a:spLocks noChangeArrowheads="1"/>
          </p:cNvSpPr>
          <p:nvPr/>
        </p:nvSpPr>
        <p:spPr bwMode="auto">
          <a:xfrm>
            <a:off x="589297" y="3293328"/>
            <a:ext cx="65213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Also, from a horizontal dipole source, we can show that: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6877" name="Text Box 29"/>
          <p:cNvSpPr txBox="1">
            <a:spLocks noChangeArrowheads="1"/>
          </p:cNvSpPr>
          <p:nvPr/>
        </p:nvSpPr>
        <p:spPr bwMode="auto">
          <a:xfrm>
            <a:off x="923825" y="5529631"/>
            <a:ext cx="7632700" cy="774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Hence, the fields in the source-free region due to all of the equivalent currents may be represented with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ext Box 2"/>
          <p:cNvSpPr txBox="1">
            <a:spLocks noChangeArrowheads="1"/>
          </p:cNvSpPr>
          <p:nvPr/>
        </p:nvSpPr>
        <p:spPr bwMode="auto">
          <a:xfrm>
            <a:off x="168075" y="1925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Non-Uniqueness of Potentials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1166813" y="1970088"/>
            <a:ext cx="2667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To illustrate, consider: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257964" y="6123587"/>
            <a:ext cx="87222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adding this </a:t>
            </a:r>
            <a:r>
              <a:rPr lang="en-US" sz="2000" dirty="0" smtClean="0">
                <a:solidFill>
                  <a:schemeClr val="bg1"/>
                </a:solidFill>
              </a:rPr>
              <a:t>set of potentials </a:t>
            </a:r>
            <a:r>
              <a:rPr lang="en-US" sz="2000" dirty="0">
                <a:solidFill>
                  <a:schemeClr val="bg1"/>
                </a:solidFill>
              </a:rPr>
              <a:t>to a solution</a:t>
            </a:r>
            <a:r>
              <a:rPr lang="en-US" sz="2000" baseline="-25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does not change the fields.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427038" y="1093788"/>
            <a:ext cx="29606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 i="1" baseline="-25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</a:rPr>
              <a:t>and</a:t>
            </a:r>
            <a:r>
              <a:rPr lang="en-US" sz="2000" i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i="1" baseline="-25000" dirty="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 i="1" baseline="-25000" dirty="0">
                <a:solidFill>
                  <a:schemeClr val="hlink"/>
                </a:solidFill>
                <a:latin typeface="Times New Roman" pitchFamily="18" charset="0"/>
              </a:rPr>
              <a:t>  </a:t>
            </a:r>
            <a:r>
              <a:rPr lang="en-US" sz="2000" u="sng" dirty="0">
                <a:solidFill>
                  <a:schemeClr val="hlink"/>
                </a:solidFill>
              </a:rPr>
              <a:t>are not unique</a:t>
            </a:r>
            <a:r>
              <a:rPr lang="en-US" sz="2000" dirty="0">
                <a:solidFill>
                  <a:schemeClr val="hlink"/>
                </a:solidFill>
              </a:rPr>
              <a:t>.</a:t>
            </a:r>
            <a:endParaRPr lang="en-US" sz="2000" u="sng" dirty="0">
              <a:solidFill>
                <a:schemeClr val="hlink"/>
              </a:solidFill>
            </a:endParaRPr>
          </a:p>
        </p:txBody>
      </p:sp>
      <p:graphicFrame>
        <p:nvGraphicFramePr>
          <p:cNvPr id="208904" name="Object 8"/>
          <p:cNvGraphicFramePr>
            <a:graphicFrameLocks noChangeAspect="1"/>
          </p:cNvGraphicFramePr>
          <p:nvPr/>
        </p:nvGraphicFramePr>
        <p:xfrm>
          <a:off x="4366525" y="1631950"/>
          <a:ext cx="3027363" cy="1101725"/>
        </p:xfrm>
        <a:graphic>
          <a:graphicData uri="http://schemas.openxmlformats.org/presentationml/2006/ole">
            <p:oleObj spid="_x0000_s208904" name="Equation" r:id="rId4" imgW="1257120" imgH="457200" progId="Equation.DSMT4">
              <p:embed/>
            </p:oleObj>
          </a:graphicData>
        </a:graphic>
      </p:graphicFrame>
      <p:graphicFrame>
        <p:nvGraphicFramePr>
          <p:cNvPr id="208905" name="Object 9"/>
          <p:cNvGraphicFramePr>
            <a:graphicFrameLocks noChangeAspect="1"/>
          </p:cNvGraphicFramePr>
          <p:nvPr/>
        </p:nvGraphicFramePr>
        <p:xfrm>
          <a:off x="1368330" y="3080645"/>
          <a:ext cx="3217528" cy="2509784"/>
        </p:xfrm>
        <a:graphic>
          <a:graphicData uri="http://schemas.openxmlformats.org/presentationml/2006/ole">
            <p:oleObj spid="_x0000_s208905" name="Equation" r:id="rId5" imgW="1790640" imgH="1396800" progId="Equation.DSMT4">
              <p:embed/>
            </p:oleObj>
          </a:graphicData>
        </a:graphic>
      </p:graphicFrame>
      <p:graphicFrame>
        <p:nvGraphicFramePr>
          <p:cNvPr id="208906" name="Object 10"/>
          <p:cNvGraphicFramePr>
            <a:graphicFrameLocks noChangeAspect="1"/>
          </p:cNvGraphicFramePr>
          <p:nvPr/>
        </p:nvGraphicFramePr>
        <p:xfrm>
          <a:off x="4081463" y="1657350"/>
          <a:ext cx="460375" cy="1101725"/>
        </p:xfrm>
        <a:graphic>
          <a:graphicData uri="http://schemas.openxmlformats.org/presentationml/2006/ole">
            <p:oleObj spid="_x0000_s208906" name="Equation" r:id="rId6" imgW="190440" imgH="4572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28077" y="3287811"/>
            <a:ext cx="280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This set of potentials produces a null field!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208907" name="Object 11"/>
          <p:cNvGraphicFramePr>
            <a:graphicFrameLocks noChangeAspect="1"/>
          </p:cNvGraphicFramePr>
          <p:nvPr/>
        </p:nvGraphicFramePr>
        <p:xfrm>
          <a:off x="6064605" y="4288003"/>
          <a:ext cx="2373312" cy="752475"/>
        </p:xfrm>
        <a:graphic>
          <a:graphicData uri="http://schemas.openxmlformats.org/presentationml/2006/ole">
            <p:oleObj spid="_x0000_s208907" name="Equation" r:id="rId7" imgW="1320480" imgH="41904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5213445" y="4476465"/>
            <a:ext cx="491319" cy="31389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4626591" y="3343701"/>
            <a:ext cx="327546" cy="2579427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187325" y="1715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 (cont.)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1591160" y="5499234"/>
            <a:ext cx="5683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field can be represented using </a:t>
            </a:r>
            <a:r>
              <a:rPr lang="en-US" sz="2000" u="sng" dirty="0">
                <a:solidFill>
                  <a:schemeClr val="bg1"/>
                </a:solidFill>
              </a:rPr>
              <a:t>either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chemeClr val="bg1"/>
                </a:solidFill>
              </a:rPr>
              <a:t> or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F</a:t>
            </a:r>
          </a:p>
        </p:txBody>
      </p:sp>
      <p:graphicFrame>
        <p:nvGraphicFramePr>
          <p:cNvPr id="183327" name="Object 31"/>
          <p:cNvGraphicFramePr>
            <a:graphicFrameLocks noChangeAspect="1"/>
          </p:cNvGraphicFramePr>
          <p:nvPr/>
        </p:nvGraphicFramePr>
        <p:xfrm>
          <a:off x="1828800" y="1200150"/>
          <a:ext cx="1381125" cy="511175"/>
        </p:xfrm>
        <a:graphic>
          <a:graphicData uri="http://schemas.openxmlformats.org/presentationml/2006/ole">
            <p:oleObj spid="_x0000_s183327" name="Equation" r:id="rId4" imgW="583920" imgH="215640" progId="Equation.DSMT4">
              <p:embed/>
            </p:oleObj>
          </a:graphicData>
        </a:graphic>
      </p:graphicFrame>
      <p:graphicFrame>
        <p:nvGraphicFramePr>
          <p:cNvPr id="183328" name="Object 32"/>
          <p:cNvGraphicFramePr>
            <a:graphicFrameLocks noChangeAspect="1"/>
          </p:cNvGraphicFramePr>
          <p:nvPr/>
        </p:nvGraphicFramePr>
        <p:xfrm>
          <a:off x="1223963" y="2068513"/>
          <a:ext cx="2106612" cy="808037"/>
        </p:xfrm>
        <a:graphic>
          <a:graphicData uri="http://schemas.openxmlformats.org/presentationml/2006/ole">
            <p:oleObj spid="_x0000_s183328" name="Equation" r:id="rId5" imgW="1091880" imgH="419040" progId="Equation.DSMT4">
              <p:embed/>
            </p:oleObj>
          </a:graphicData>
        </a:graphic>
      </p:graphicFrame>
      <p:sp>
        <p:nvSpPr>
          <p:cNvPr id="183329" name="AutoShape 33"/>
          <p:cNvSpPr>
            <a:spLocks noChangeArrowheads="1"/>
          </p:cNvSpPr>
          <p:nvPr/>
        </p:nvSpPr>
        <p:spPr bwMode="auto">
          <a:xfrm>
            <a:off x="790575" y="2314575"/>
            <a:ext cx="487363" cy="261938"/>
          </a:xfrm>
          <a:prstGeom prst="rightArrow">
            <a:avLst>
              <a:gd name="adj1" fmla="val 50000"/>
              <a:gd name="adj2" fmla="val 4651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0" name="Text Box 34"/>
          <p:cNvSpPr txBox="1">
            <a:spLocks noChangeArrowheads="1"/>
          </p:cNvSpPr>
          <p:nvPr/>
        </p:nvSpPr>
        <p:spPr bwMode="auto">
          <a:xfrm>
            <a:off x="519113" y="1250950"/>
            <a:ext cx="46679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83331" name="Text Box 35"/>
          <p:cNvSpPr txBox="1">
            <a:spLocks noChangeArrowheads="1"/>
          </p:cNvSpPr>
          <p:nvPr/>
        </p:nvSpPr>
        <p:spPr bwMode="auto">
          <a:xfrm>
            <a:off x="5384799" y="1225050"/>
            <a:ext cx="47698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183332" name="Object 36"/>
          <p:cNvGraphicFramePr>
            <a:graphicFrameLocks noChangeAspect="1"/>
          </p:cNvGraphicFramePr>
          <p:nvPr/>
        </p:nvGraphicFramePr>
        <p:xfrm>
          <a:off x="6350000" y="1150438"/>
          <a:ext cx="1401763" cy="541337"/>
        </p:xfrm>
        <a:graphic>
          <a:graphicData uri="http://schemas.openxmlformats.org/presentationml/2006/ole">
            <p:oleObj spid="_x0000_s183332" name="Equation" r:id="rId6" imgW="558720" imgH="215640" progId="Equation.DSMT4">
              <p:embed/>
            </p:oleObj>
          </a:graphicData>
        </a:graphic>
      </p:graphicFrame>
      <p:graphicFrame>
        <p:nvGraphicFramePr>
          <p:cNvPr id="183333" name="Object 37"/>
          <p:cNvGraphicFramePr>
            <a:graphicFrameLocks noChangeAspect="1"/>
          </p:cNvGraphicFramePr>
          <p:nvPr/>
        </p:nvGraphicFramePr>
        <p:xfrm>
          <a:off x="6046788" y="1966913"/>
          <a:ext cx="1928812" cy="866775"/>
        </p:xfrm>
        <a:graphic>
          <a:graphicData uri="http://schemas.openxmlformats.org/presentationml/2006/ole">
            <p:oleObj spid="_x0000_s183333" name="Equation" r:id="rId7" imgW="876240" imgH="393480" progId="Equation.DSMT4">
              <p:embed/>
            </p:oleObj>
          </a:graphicData>
        </a:graphic>
      </p:graphicFrame>
      <p:graphicFrame>
        <p:nvGraphicFramePr>
          <p:cNvPr id="183334" name="Object 38"/>
          <p:cNvGraphicFramePr>
            <a:graphicFrameLocks noChangeAspect="1"/>
          </p:cNvGraphicFramePr>
          <p:nvPr/>
        </p:nvGraphicFramePr>
        <p:xfrm>
          <a:off x="5277530" y="3674127"/>
          <a:ext cx="3482975" cy="889000"/>
        </p:xfrm>
        <a:graphic>
          <a:graphicData uri="http://schemas.openxmlformats.org/presentationml/2006/ole">
            <p:oleObj spid="_x0000_s183334" name="Equation" r:id="rId8" imgW="1688760" imgH="431640" progId="Equation.DSMT4">
              <p:embed/>
            </p:oleObj>
          </a:graphicData>
        </a:graphic>
      </p:graphicFrame>
      <p:sp>
        <p:nvSpPr>
          <p:cNvPr id="183335" name="AutoShape 39"/>
          <p:cNvSpPr>
            <a:spLocks noChangeArrowheads="1"/>
          </p:cNvSpPr>
          <p:nvPr/>
        </p:nvSpPr>
        <p:spPr bwMode="auto">
          <a:xfrm>
            <a:off x="5307013" y="2293938"/>
            <a:ext cx="487362" cy="247650"/>
          </a:xfrm>
          <a:prstGeom prst="rightArrow">
            <a:avLst>
              <a:gd name="adj1" fmla="val 50000"/>
              <a:gd name="adj2" fmla="val 4919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3337" name="Object 41"/>
          <p:cNvGraphicFramePr>
            <a:graphicFrameLocks noChangeAspect="1"/>
          </p:cNvGraphicFramePr>
          <p:nvPr/>
        </p:nvGraphicFramePr>
        <p:xfrm>
          <a:off x="564240" y="3640288"/>
          <a:ext cx="3305175" cy="881063"/>
        </p:xfrm>
        <a:graphic>
          <a:graphicData uri="http://schemas.openxmlformats.org/presentationml/2006/ole">
            <p:oleObj spid="_x0000_s183337" name="Equation" r:id="rId9" imgW="1714320" imgH="4572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99254" y="3253338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Faraday’s law: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533" y="3242109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Ampere’s law: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417996" y="1145406"/>
            <a:ext cx="0" cy="36383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240632" y="1212783"/>
            <a:ext cx="2685448" cy="2656573"/>
          </a:xfrm>
          <a:prstGeom prst="rect">
            <a:avLst/>
          </a:prstGeom>
          <a:solidFill>
            <a:srgbClr val="DDDDDD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311602" y="1987016"/>
            <a:ext cx="2301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 we use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97647" name="Object 15"/>
          <p:cNvGraphicFramePr>
            <a:graphicFrameLocks noChangeAspect="1"/>
          </p:cNvGraphicFramePr>
          <p:nvPr/>
        </p:nvGraphicFramePr>
        <p:xfrm>
          <a:off x="566204" y="2703610"/>
          <a:ext cx="1589856" cy="819987"/>
        </p:xfrm>
        <a:graphic>
          <a:graphicData uri="http://schemas.openxmlformats.org/presentationml/2006/ole">
            <p:oleObj spid="_x0000_s197647" name="Equation" r:id="rId4" imgW="812520" imgH="419040" progId="Equation.DSMT4">
              <p:embed/>
            </p:oleObj>
          </a:graphicData>
        </a:graphic>
      </p:graphicFrame>
      <p:sp>
        <p:nvSpPr>
          <p:cNvPr id="197657" name="Text Box 25"/>
          <p:cNvSpPr txBox="1">
            <a:spLocks noChangeArrowheads="1"/>
          </p:cNvSpPr>
          <p:nvPr/>
        </p:nvSpPr>
        <p:spPr bwMode="auto">
          <a:xfrm>
            <a:off x="245077" y="1925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 (cont.)</a:t>
            </a:r>
          </a:p>
        </p:txBody>
      </p:sp>
      <p:graphicFrame>
        <p:nvGraphicFramePr>
          <p:cNvPr id="197658" name="Object 26"/>
          <p:cNvGraphicFramePr>
            <a:graphicFrameLocks noChangeAspect="1"/>
          </p:cNvGraphicFramePr>
          <p:nvPr/>
        </p:nvGraphicFramePr>
        <p:xfrm>
          <a:off x="2832812" y="5702341"/>
          <a:ext cx="2925763" cy="604837"/>
        </p:xfrm>
        <a:graphic>
          <a:graphicData uri="http://schemas.openxmlformats.org/presentationml/2006/ole">
            <p:oleObj spid="_x0000_s197658" name="Equation" r:id="rId5" imgW="1041120" imgH="215640" progId="Equation.DSMT4">
              <p:embed/>
            </p:oleObj>
          </a:graphicData>
        </a:graphic>
      </p:graphicFrame>
      <p:sp>
        <p:nvSpPr>
          <p:cNvPr id="197659" name="Text Box 27"/>
          <p:cNvSpPr txBox="1">
            <a:spLocks noChangeArrowheads="1"/>
          </p:cNvSpPr>
          <p:nvPr/>
        </p:nvSpPr>
        <p:spPr bwMode="auto">
          <a:xfrm>
            <a:off x="1602231" y="5775384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0022" y="1386039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Case (a)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68036" y="1190998"/>
            <a:ext cx="2932112" cy="3740150"/>
            <a:chOff x="3868036" y="1452262"/>
            <a:chExt cx="2932112" cy="3740150"/>
          </a:xfrm>
        </p:grpSpPr>
        <p:graphicFrame>
          <p:nvGraphicFramePr>
            <p:cNvPr id="197650" name="Object 18"/>
            <p:cNvGraphicFramePr>
              <a:graphicFrameLocks noChangeAspect="1"/>
            </p:cNvGraphicFramePr>
            <p:nvPr/>
          </p:nvGraphicFramePr>
          <p:xfrm>
            <a:off x="3868036" y="1452262"/>
            <a:ext cx="2932112" cy="3740150"/>
          </p:xfrm>
          <a:graphic>
            <a:graphicData uri="http://schemas.openxmlformats.org/presentationml/2006/ole">
              <p:oleObj spid="_x0000_s197650" name="Equation" r:id="rId6" imgW="1282680" imgH="1638000" progId="Equation.DSMT4">
                <p:embed/>
              </p:oleObj>
            </a:graphicData>
          </a:graphic>
        </p:graphicFrame>
        <p:sp>
          <p:nvSpPr>
            <p:cNvPr id="14" name="Down Arrow 13"/>
            <p:cNvSpPr/>
            <p:nvPr/>
          </p:nvSpPr>
          <p:spPr bwMode="auto">
            <a:xfrm>
              <a:off x="4995511" y="2069438"/>
              <a:ext cx="231007" cy="452388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Down Arrow 14"/>
            <p:cNvSpPr/>
            <p:nvPr/>
          </p:nvSpPr>
          <p:spPr bwMode="auto">
            <a:xfrm>
              <a:off x="5013156" y="3126610"/>
              <a:ext cx="231007" cy="452388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5021177" y="4212659"/>
              <a:ext cx="231007" cy="452388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51711" y="5722057"/>
            <a:ext cx="2667745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This is the “mixed potential” form for the electric field.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3642644" y="987441"/>
          <a:ext cx="2190265" cy="510021"/>
        </p:xfrm>
        <a:graphic>
          <a:graphicData uri="http://schemas.openxmlformats.org/presentationml/2006/ole">
            <p:oleObj spid="_x0000_s198667" name="Equation" r:id="rId4" imgW="927000" imgH="215640" progId="Equation.DSMT4">
              <p:embed/>
            </p:oleObj>
          </a:graphicData>
        </a:graphic>
      </p:graphicFrame>
      <p:sp>
        <p:nvSpPr>
          <p:cNvPr id="198669" name="Text Box 13"/>
          <p:cNvSpPr txBox="1">
            <a:spLocks noChangeArrowheads="1"/>
          </p:cNvSpPr>
          <p:nvPr/>
        </p:nvSpPr>
        <p:spPr bwMode="auto">
          <a:xfrm>
            <a:off x="2212306" y="1018038"/>
            <a:ext cx="12666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Next, </a:t>
            </a:r>
            <a:r>
              <a:rPr lang="en-US" sz="2000" dirty="0">
                <a:solidFill>
                  <a:schemeClr val="bg1"/>
                </a:solidFill>
              </a:rPr>
              <a:t>use</a:t>
            </a:r>
          </a:p>
        </p:txBody>
      </p:sp>
      <p:sp>
        <p:nvSpPr>
          <p:cNvPr id="198670" name="Text Box 14"/>
          <p:cNvSpPr txBox="1">
            <a:spLocks noChangeArrowheads="1"/>
          </p:cNvSpPr>
          <p:nvPr/>
        </p:nvSpPr>
        <p:spPr bwMode="auto">
          <a:xfrm>
            <a:off x="196950" y="1925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 (cont.)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98662" y="1936298"/>
            <a:ext cx="5146675" cy="3341688"/>
            <a:chOff x="1998662" y="2230220"/>
            <a:chExt cx="5146675" cy="3341688"/>
          </a:xfrm>
        </p:grpSpPr>
        <p:graphicFrame>
          <p:nvGraphicFramePr>
            <p:cNvPr id="198668" name="Object 12"/>
            <p:cNvGraphicFramePr>
              <a:graphicFrameLocks noChangeAspect="1"/>
            </p:cNvGraphicFramePr>
            <p:nvPr/>
          </p:nvGraphicFramePr>
          <p:xfrm>
            <a:off x="1998662" y="2230220"/>
            <a:ext cx="5146675" cy="3341688"/>
          </p:xfrm>
          <a:graphic>
            <a:graphicData uri="http://schemas.openxmlformats.org/presentationml/2006/ole">
              <p:oleObj spid="_x0000_s198668" name="Equation" r:id="rId5" imgW="2171520" imgH="1409400" progId="Equation.DSMT4">
                <p:embed/>
              </p:oleObj>
            </a:graphicData>
          </a:graphic>
        </p:graphicFrame>
        <p:sp>
          <p:nvSpPr>
            <p:cNvPr id="9" name="Down Arrow 8"/>
            <p:cNvSpPr/>
            <p:nvPr/>
          </p:nvSpPr>
          <p:spPr bwMode="auto">
            <a:xfrm>
              <a:off x="4167737" y="3195590"/>
              <a:ext cx="231007" cy="452388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Down Arrow 9"/>
            <p:cNvSpPr/>
            <p:nvPr/>
          </p:nvSpPr>
          <p:spPr bwMode="auto">
            <a:xfrm>
              <a:off x="4166133" y="4493397"/>
              <a:ext cx="231007" cy="452388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2503488" y="6039757"/>
          <a:ext cx="4103687" cy="446088"/>
        </p:xfrm>
        <a:graphic>
          <a:graphicData uri="http://schemas.openxmlformats.org/presentationml/2006/ole">
            <p:oleObj spid="_x0000_s198669" name="Equation" r:id="rId6" imgW="23367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1443807" y="2933315"/>
            <a:ext cx="1060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Choose</a:t>
            </a:r>
          </a:p>
        </p:txBody>
      </p:sp>
      <p:graphicFrame>
        <p:nvGraphicFramePr>
          <p:cNvPr id="199689" name="Object 9"/>
          <p:cNvGraphicFramePr>
            <a:graphicFrameLocks noChangeAspect="1"/>
          </p:cNvGraphicFramePr>
          <p:nvPr/>
        </p:nvGraphicFramePr>
        <p:xfrm>
          <a:off x="2681539" y="2847289"/>
          <a:ext cx="2719388" cy="577850"/>
        </p:xfrm>
        <a:graphic>
          <a:graphicData uri="http://schemas.openxmlformats.org/presentationml/2006/ole">
            <p:oleObj spid="_x0000_s199689" name="Equation" r:id="rId4" imgW="1015920" imgH="215640" progId="Equation.DSMT4">
              <p:embed/>
            </p:oleObj>
          </a:graphicData>
        </a:graphic>
      </p:graphicFrame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5704524" y="2918426"/>
            <a:ext cx="1960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(Lorenz Gauge)</a:t>
            </a: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1422652" y="4724646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199692" name="Object 12"/>
          <p:cNvGraphicFramePr>
            <a:graphicFrameLocks noChangeAspect="1"/>
          </p:cNvGraphicFramePr>
          <p:nvPr/>
        </p:nvGraphicFramePr>
        <p:xfrm>
          <a:off x="2748214" y="4589709"/>
          <a:ext cx="2779713" cy="676275"/>
        </p:xfrm>
        <a:graphic>
          <a:graphicData uri="http://schemas.openxmlformats.org/presentationml/2006/ole">
            <p:oleObj spid="_x0000_s199692" name="Equation" r:id="rId5" imgW="939600" imgH="228600" progId="Equation.DSMT4">
              <p:embed/>
            </p:oleObj>
          </a:graphicData>
        </a:graphic>
      </p:graphicFrame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216201" y="28875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 (cont.)</a:t>
            </a:r>
          </a:p>
        </p:txBody>
      </p:sp>
      <p:graphicFrame>
        <p:nvGraphicFramePr>
          <p:cNvPr id="199698" name="Object 18"/>
          <p:cNvGraphicFramePr>
            <a:graphicFrameLocks noChangeAspect="1"/>
          </p:cNvGraphicFramePr>
          <p:nvPr/>
        </p:nvGraphicFramePr>
        <p:xfrm>
          <a:off x="2087828" y="1117468"/>
          <a:ext cx="5146675" cy="601663"/>
        </p:xfrm>
        <a:graphic>
          <a:graphicData uri="http://schemas.openxmlformats.org/presentationml/2006/ole">
            <p:oleObj spid="_x0000_s199698" name="Equation" r:id="rId6" imgW="2171520" imgH="2538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73542" y="4506909"/>
            <a:ext cx="2685448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This is the “vector Helmholtz equation” for the magnetic vector potential.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240632" y="1212783"/>
            <a:ext cx="2685448" cy="2656573"/>
          </a:xfrm>
          <a:prstGeom prst="rect">
            <a:avLst/>
          </a:prstGeom>
          <a:solidFill>
            <a:srgbClr val="DDDDDD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9693" name="Text Box 13"/>
          <p:cNvSpPr txBox="1">
            <a:spLocks noChangeArrowheads="1"/>
          </p:cNvSpPr>
          <p:nvPr/>
        </p:nvSpPr>
        <p:spPr bwMode="auto">
          <a:xfrm>
            <a:off x="1756005" y="5009102"/>
            <a:ext cx="19016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99694" name="Object 14"/>
          <p:cNvGraphicFramePr>
            <a:graphicFrameLocks noChangeAspect="1"/>
          </p:cNvGraphicFramePr>
          <p:nvPr/>
        </p:nvGraphicFramePr>
        <p:xfrm>
          <a:off x="3340802" y="5689634"/>
          <a:ext cx="2660650" cy="630237"/>
        </p:xfrm>
        <a:graphic>
          <a:graphicData uri="http://schemas.openxmlformats.org/presentationml/2006/ole">
            <p:oleObj spid="_x0000_s232452" name="Equation" r:id="rId4" imgW="965160" imgH="228600" progId="Equation.DSMT4">
              <p:embed/>
            </p:oleObj>
          </a:graphicData>
        </a:graphic>
      </p:graphicFrame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206575" y="1925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 (cont.)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11602" y="1987016"/>
            <a:ext cx="2301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 we use </a:t>
            </a:r>
            <a:r>
              <a:rPr lang="en-US" sz="2400" i="1" u="sng" dirty="0" smtClean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022" y="1386039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Case (b)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232455" name="Object 7"/>
          <p:cNvGraphicFramePr>
            <a:graphicFrameLocks noChangeAspect="1"/>
          </p:cNvGraphicFramePr>
          <p:nvPr/>
        </p:nvGraphicFramePr>
        <p:xfrm>
          <a:off x="502636" y="2544429"/>
          <a:ext cx="1928812" cy="866775"/>
        </p:xfrm>
        <a:graphic>
          <a:graphicData uri="http://schemas.openxmlformats.org/presentationml/2006/ole">
            <p:oleObj spid="_x0000_s232455" name="Equation" r:id="rId5" imgW="876240" imgH="393480" progId="Equation.DSMT4">
              <p:embed/>
            </p:oleObj>
          </a:graphicData>
        </a:graphic>
      </p:graphicFrame>
      <p:graphicFrame>
        <p:nvGraphicFramePr>
          <p:cNvPr id="232456" name="Object 8"/>
          <p:cNvGraphicFramePr>
            <a:graphicFrameLocks noChangeAspect="1"/>
          </p:cNvGraphicFramePr>
          <p:nvPr/>
        </p:nvGraphicFramePr>
        <p:xfrm>
          <a:off x="4068763" y="2085975"/>
          <a:ext cx="3068637" cy="604838"/>
        </p:xfrm>
        <a:graphic>
          <a:graphicData uri="http://schemas.openxmlformats.org/presentationml/2006/ole">
            <p:oleObj spid="_x0000_s232456" name="Equation" r:id="rId6" imgW="1091880" imgH="215640" progId="Equation.DSMT4">
              <p:embed/>
            </p:oleObj>
          </a:graphicData>
        </a:graphic>
      </p:graphicFrame>
      <p:graphicFrame>
        <p:nvGraphicFramePr>
          <p:cNvPr id="232457" name="Object 9"/>
          <p:cNvGraphicFramePr>
            <a:graphicFrameLocks noChangeAspect="1"/>
          </p:cNvGraphicFramePr>
          <p:nvPr/>
        </p:nvGraphicFramePr>
        <p:xfrm>
          <a:off x="4873684" y="4081059"/>
          <a:ext cx="2787650" cy="577850"/>
        </p:xfrm>
        <a:graphic>
          <a:graphicData uri="http://schemas.openxmlformats.org/presentationml/2006/ole">
            <p:oleObj spid="_x0000_s232457" name="Equation" r:id="rId7" imgW="1041120" imgH="21564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649002" y="14534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Invoking duality: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680534" y="4129144"/>
            <a:ext cx="1060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Choose</a:t>
            </a:r>
          </a:p>
        </p:txBody>
      </p:sp>
      <p:graphicFrame>
        <p:nvGraphicFramePr>
          <p:cNvPr id="232458" name="Object 10"/>
          <p:cNvGraphicFramePr>
            <a:graphicFrameLocks noChangeAspect="1"/>
          </p:cNvGraphicFramePr>
          <p:nvPr/>
        </p:nvGraphicFramePr>
        <p:xfrm>
          <a:off x="3896378" y="3057086"/>
          <a:ext cx="3457324" cy="378248"/>
        </p:xfrm>
        <a:graphic>
          <a:graphicData uri="http://schemas.openxmlformats.org/presentationml/2006/ole">
            <p:oleObj spid="_x0000_s232458" name="Equation" r:id="rId8" imgW="1854000" imgH="203040" progId="Equation.DSMT4">
              <p:embed/>
            </p:oleObj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845911" y="813027"/>
            <a:ext cx="3427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To be even more general, let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870351" y="3007494"/>
            <a:ext cx="724448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 </a:t>
            </a:r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400" i="1" baseline="300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2400" i="1" baseline="300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chemeClr val="bg1"/>
                </a:solidFill>
              </a:rPr>
              <a:t>) and (</a:t>
            </a:r>
            <a:r>
              <a:rPr lang="en-US" sz="2400" i="1" u="sng" dirty="0" err="1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400" i="1" baseline="30000" dirty="0" err="1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2400" i="1" u="sng" dirty="0" err="1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2400" i="1" baseline="30000" dirty="0" err="1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000" dirty="0">
                <a:solidFill>
                  <a:schemeClr val="bg1"/>
                </a:solidFill>
              </a:rPr>
              <a:t>) </a:t>
            </a:r>
            <a:r>
              <a:rPr lang="en-US" sz="2000" dirty="0" smtClean="0">
                <a:solidFill>
                  <a:schemeClr val="bg1"/>
                </a:solidFill>
              </a:rPr>
              <a:t>each satisfy </a:t>
            </a:r>
            <a:r>
              <a:rPr lang="en-US" sz="2000" dirty="0">
                <a:solidFill>
                  <a:schemeClr val="bg1"/>
                </a:solidFill>
              </a:rPr>
              <a:t>Maxwell’s equations. </a:t>
            </a:r>
          </a:p>
        </p:txBody>
      </p:sp>
      <p:graphicFrame>
        <p:nvGraphicFramePr>
          <p:cNvPr id="200714" name="Object 10"/>
          <p:cNvGraphicFramePr>
            <a:graphicFrameLocks noChangeAspect="1"/>
          </p:cNvGraphicFramePr>
          <p:nvPr/>
        </p:nvGraphicFramePr>
        <p:xfrm>
          <a:off x="3267528" y="1213530"/>
          <a:ext cx="2411413" cy="1398587"/>
        </p:xfrm>
        <a:graphic>
          <a:graphicData uri="http://schemas.openxmlformats.org/presentationml/2006/ole">
            <p:oleObj spid="_x0000_s200714" name="Equation" r:id="rId4" imgW="876240" imgH="507960" progId="Equation.DSMT4">
              <p:embed/>
            </p:oleObj>
          </a:graphicData>
        </a:graphic>
      </p:graphicFrame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187325" y="1925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 (cont.)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7920" y="3546571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(This is an arbitrary partition.)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174523" y="4330474"/>
            <a:ext cx="68738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representation is not unique, since there are many ways to split the field. For example, we could use</a:t>
            </a: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3745371" y="5257800"/>
          <a:ext cx="1425161" cy="1055914"/>
        </p:xfrm>
        <a:graphic>
          <a:graphicData uri="http://schemas.openxmlformats.org/presentationml/2006/ole">
            <p:oleObj spid="_x0000_s200716" name="Equation" r:id="rId5" imgW="68580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7" name="Rectangle 9"/>
          <p:cNvSpPr>
            <a:spLocks noChangeArrowheads="1"/>
          </p:cNvSpPr>
          <p:nvPr/>
        </p:nvSpPr>
        <p:spPr bwMode="auto">
          <a:xfrm>
            <a:off x="1607683" y="3710204"/>
            <a:ext cx="6119812" cy="2511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835024" y="3068184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2122033" y="3849904"/>
          <a:ext cx="5094287" cy="2178050"/>
        </p:xfrm>
        <a:graphic>
          <a:graphicData uri="http://schemas.openxmlformats.org/presentationml/2006/ole">
            <p:oleObj spid="_x0000_s201736" name="Equation" r:id="rId4" imgW="2019240" imgH="863280" progId="Equation.DSMT4">
              <p:embed/>
            </p:oleObj>
          </a:graphicData>
        </a:graphic>
      </p:graphicFrame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206576" y="28875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211498-31DB-4540-961C-45A751DF8B6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04967" y="1069462"/>
            <a:ext cx="48752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construct the vector potentials so that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3394155" y="1494343"/>
          <a:ext cx="2296064" cy="1240757"/>
        </p:xfrm>
        <a:graphic>
          <a:graphicData uri="http://schemas.openxmlformats.org/presentationml/2006/ole">
            <p:oleObj spid="_x0000_s201740" name="Equation" r:id="rId5" imgW="93960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7676</TotalTime>
  <Words>833</Words>
  <Application>Microsoft Office PowerPoint</Application>
  <PresentationFormat>On-screen Show (4:3)</PresentationFormat>
  <Paragraphs>148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Times New Roman</vt:lpstr>
      <vt:lpstr>Wingdings</vt:lpstr>
      <vt:lpstr>Symbol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588</cp:revision>
  <cp:lastPrinted>1999-08-25T18:07:04Z</cp:lastPrinted>
  <dcterms:created xsi:type="dcterms:W3CDTF">1999-08-24T13:57:19Z</dcterms:created>
  <dcterms:modified xsi:type="dcterms:W3CDTF">2016-03-24T23:16:40Z</dcterms:modified>
</cp:coreProperties>
</file>