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33"/>
  </p:notesMasterIdLst>
  <p:handoutMasterIdLst>
    <p:handoutMasterId r:id="rId34"/>
  </p:handoutMasterIdLst>
  <p:sldIdLst>
    <p:sldId id="276" r:id="rId2"/>
    <p:sldId id="297" r:id="rId3"/>
    <p:sldId id="284" r:id="rId4"/>
    <p:sldId id="308" r:id="rId5"/>
    <p:sldId id="335" r:id="rId6"/>
    <p:sldId id="309" r:id="rId7"/>
    <p:sldId id="334" r:id="rId8"/>
    <p:sldId id="333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8" r:id="rId22"/>
    <p:sldId id="329" r:id="rId23"/>
    <p:sldId id="322" r:id="rId24"/>
    <p:sldId id="323" r:id="rId25"/>
    <p:sldId id="324" r:id="rId26"/>
    <p:sldId id="325" r:id="rId27"/>
    <p:sldId id="326" r:id="rId28"/>
    <p:sldId id="327" r:id="rId29"/>
    <p:sldId id="330" r:id="rId30"/>
    <p:sldId id="331" r:id="rId31"/>
    <p:sldId id="332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CC"/>
    <a:srgbClr val="0000CC"/>
    <a:srgbClr val="33CC33"/>
    <a:srgbClr val="FF9933"/>
    <a:srgbClr val="6699FF"/>
    <a:srgbClr val="969696"/>
    <a:srgbClr val="FF99FF"/>
    <a:srgbClr val="C0C0C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09" y="-101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7E26B04F-2066-46E9-A875-2DB919C182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B5D8284-2098-4755-9BBF-546B40D143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6BD16-FF0F-48DC-9BB7-A840DA0B739E}" type="slidenum">
              <a:rPr lang="en-US"/>
              <a:pPr/>
              <a:t>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EC8E8-3DA5-4039-973E-2B0B676B881E}" type="slidenum">
              <a:rPr lang="en-US"/>
              <a:pPr/>
              <a:t>10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67C4F-40AE-4F8F-BD74-338AE08048B6}" type="slidenum">
              <a:rPr lang="en-US"/>
              <a:pPr/>
              <a:t>11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86D7-6D6D-4539-B842-A01024881041}" type="slidenum">
              <a:rPr lang="en-US"/>
              <a:pPr/>
              <a:t>12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47024-2FA5-4C19-8575-2EE33913D4E9}" type="slidenum">
              <a:rPr lang="en-US"/>
              <a:pPr/>
              <a:t>13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5CD96-AA3C-4A2C-A5AD-1D0E99606C4A}" type="slidenum">
              <a:rPr lang="en-US"/>
              <a:pPr/>
              <a:t>14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63315-E844-410E-95B5-43DA6FA3E109}" type="slidenum">
              <a:rPr lang="en-US"/>
              <a:pPr/>
              <a:t>15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33E41-FDA7-412E-9847-99A1809B5EF1}" type="slidenum">
              <a:rPr lang="en-US"/>
              <a:pPr/>
              <a:t>16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B98E8-8E71-4782-9CD7-F08A824A739B}" type="slidenum">
              <a:rPr lang="en-US"/>
              <a:pPr/>
              <a:t>17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C5367-101A-4653-ADD8-1492E409B72C}" type="slidenum">
              <a:rPr lang="en-US"/>
              <a:pPr/>
              <a:t>18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C9F39-B15B-4C91-BA18-B4743D10D7D4}" type="slidenum">
              <a:rPr lang="en-US"/>
              <a:pPr/>
              <a:t>19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9EA2B-678F-46D1-B12D-5FCA1F4B1E82}" type="slidenum">
              <a:rPr lang="en-US"/>
              <a:pPr/>
              <a:t>2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42B3C-75E9-4F4F-93CC-78618C655330}" type="slidenum">
              <a:rPr lang="en-US"/>
              <a:pPr/>
              <a:t>20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F7B4D-9948-4F77-932D-135D6225D0B3}" type="slidenum">
              <a:rPr lang="en-US"/>
              <a:pPr/>
              <a:t>21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5CB6B-FCFC-444E-B5EF-68444EB1DC34}" type="slidenum">
              <a:rPr lang="en-US"/>
              <a:pPr/>
              <a:t>22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BE1D8-3F66-4F76-8208-BE496E570DE2}" type="slidenum">
              <a:rPr lang="en-US"/>
              <a:pPr/>
              <a:t>23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3DC00-20E1-4D28-9474-D47F7B8E0582}" type="slidenum">
              <a:rPr lang="en-US"/>
              <a:pPr/>
              <a:t>24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A1D1C-B102-49E8-B199-5B162506648D}" type="slidenum">
              <a:rPr lang="en-US"/>
              <a:pPr/>
              <a:t>25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8350D-1320-4B26-87B9-35EFFA358A74}" type="slidenum">
              <a:rPr lang="en-US"/>
              <a:pPr/>
              <a:t>26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8F2D1-D2A4-48BD-88AF-384195E53376}" type="slidenum">
              <a:rPr lang="en-US"/>
              <a:pPr/>
              <a:t>27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4B69D-2578-4B19-B08A-3E8FDA6DD2AA}" type="slidenum">
              <a:rPr lang="en-US"/>
              <a:pPr/>
              <a:t>28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B4138-8872-4D7E-93F5-0D93329CB8A3}" type="slidenum">
              <a:rPr lang="en-US"/>
              <a:pPr/>
              <a:t>29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00593-8F69-42C2-AFF4-D2446BC13316}" type="slidenum">
              <a:rPr lang="en-US"/>
              <a:pPr/>
              <a:t>3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F0CDE-4F74-45DD-B0E9-C40E6E8FA259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245D8-2911-4D36-AE64-E786755BFBF0}" type="slidenum">
              <a:rPr lang="en-US"/>
              <a:pPr/>
              <a:t>31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392D3-5BEE-44ED-89F8-40E167343DF8}" type="slidenum">
              <a:rPr lang="en-US"/>
              <a:pPr/>
              <a:t>4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317FD-A6DC-4AB5-A8D2-842061F3C2D8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47333-FE94-4DEB-AEBD-CC626445C76B}" type="slidenum">
              <a:rPr lang="en-US"/>
              <a:pPr/>
              <a:t>6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B6088-ED37-4FE2-B506-3F27B68DE30A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547A3-1ACE-4FFD-9F2C-E440DAF96FEE}" type="slidenum">
              <a:rPr lang="en-US"/>
              <a:pPr/>
              <a:t>8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6E8A3-8AF8-410A-823A-BF37F72B87CC}" type="slidenum">
              <a:rPr lang="en-US"/>
              <a:pPr/>
              <a:t>9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D022D49-42AD-4735-80B0-CB6E0D59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6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967038" y="215423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553659" y="138906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2016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3271838" y="320516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2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408363" y="393700"/>
            <a:ext cx="22971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9865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2675618" y="0"/>
            <a:ext cx="3497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631825" y="3113088"/>
            <a:ext cx="1962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and similarly for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814614" y="4626202"/>
            <a:ext cx="6513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can then find the fields from the </a:t>
            </a:r>
            <a:r>
              <a:rPr lang="en-US" sz="2000" dirty="0" err="1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–</a:t>
            </a:r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equations.</a:t>
            </a:r>
          </a:p>
        </p:txBody>
      </p:sp>
      <p:graphicFrame>
        <p:nvGraphicFramePr>
          <p:cNvPr id="211974" name="Object 6"/>
          <p:cNvGraphicFramePr>
            <a:graphicFrameLocks noChangeAspect="1"/>
          </p:cNvGraphicFramePr>
          <p:nvPr/>
        </p:nvGraphicFramePr>
        <p:xfrm>
          <a:off x="2676827" y="3108960"/>
          <a:ext cx="1278706" cy="450115"/>
        </p:xfrm>
        <a:graphic>
          <a:graphicData uri="http://schemas.openxmlformats.org/presentationml/2006/ole">
            <p:oleObj spid="_x0000_s211974" name="Equation" r:id="rId4" imgW="647640" imgH="228600" progId="Equation.DSMT4">
              <p:embed/>
            </p:oleObj>
          </a:graphicData>
        </a:graphic>
      </p:graphicFrame>
      <p:graphicFrame>
        <p:nvGraphicFramePr>
          <p:cNvPr id="211976" name="Object 8"/>
          <p:cNvGraphicFramePr>
            <a:graphicFrameLocks noChangeAspect="1"/>
          </p:cNvGraphicFramePr>
          <p:nvPr/>
        </p:nvGraphicFramePr>
        <p:xfrm>
          <a:off x="995363" y="1547813"/>
          <a:ext cx="6826250" cy="971550"/>
        </p:xfrm>
        <a:graphic>
          <a:graphicData uri="http://schemas.openxmlformats.org/presentationml/2006/ole">
            <p:oleObj spid="_x0000_s211976" name="Equation" r:id="rId5" imgW="3390840" imgH="482400" progId="Equation.DSMT4">
              <p:embed/>
            </p:oleObj>
          </a:graphicData>
        </a:graphic>
      </p:graphicFrame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525010" y="993095"/>
            <a:ext cx="2538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the space domain,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879475" y="0"/>
            <a:ext cx="77247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Radiation from Waveguide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293813" y="513440"/>
            <a:ext cx="7117893" cy="4464811"/>
            <a:chOff x="1293813" y="513440"/>
            <a:chExt cx="7117893" cy="4464811"/>
          </a:xfrm>
        </p:grpSpPr>
        <p:sp>
          <p:nvSpPr>
            <p:cNvPr id="213009" name="AutoShape 17"/>
            <p:cNvSpPr>
              <a:spLocks noChangeArrowheads="1"/>
            </p:cNvSpPr>
            <p:nvPr/>
          </p:nvSpPr>
          <p:spPr bwMode="auto">
            <a:xfrm>
              <a:off x="3530010" y="2058839"/>
              <a:ext cx="2002578" cy="2919412"/>
            </a:xfrm>
            <a:prstGeom prst="cube">
              <a:avLst>
                <a:gd name="adj" fmla="val 54963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998" name="Text Box 6"/>
            <p:cNvSpPr txBox="1">
              <a:spLocks noChangeArrowheads="1"/>
            </p:cNvSpPr>
            <p:nvPr/>
          </p:nvSpPr>
          <p:spPr bwMode="auto">
            <a:xfrm>
              <a:off x="7698918" y="2334984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213002" name="Text Box 10"/>
            <p:cNvSpPr txBox="1">
              <a:spLocks noChangeArrowheads="1"/>
            </p:cNvSpPr>
            <p:nvPr/>
          </p:nvSpPr>
          <p:spPr bwMode="auto">
            <a:xfrm>
              <a:off x="4184191" y="51344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13003" name="Line 11"/>
            <p:cNvSpPr>
              <a:spLocks noChangeShapeType="1"/>
            </p:cNvSpPr>
            <p:nvPr/>
          </p:nvSpPr>
          <p:spPr bwMode="auto">
            <a:xfrm flipV="1">
              <a:off x="4530725" y="2311400"/>
              <a:ext cx="6699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1290" y="4232273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213011" name="Line 19"/>
            <p:cNvSpPr>
              <a:spLocks noChangeShapeType="1"/>
            </p:cNvSpPr>
            <p:nvPr/>
          </p:nvSpPr>
          <p:spPr bwMode="auto">
            <a:xfrm flipV="1">
              <a:off x="3943350" y="2882900"/>
              <a:ext cx="6699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2994" name="AutoShape 2"/>
            <p:cNvSpPr>
              <a:spLocks noChangeArrowheads="1"/>
            </p:cNvSpPr>
            <p:nvPr/>
          </p:nvSpPr>
          <p:spPr bwMode="auto">
            <a:xfrm>
              <a:off x="1293813" y="1733271"/>
              <a:ext cx="6472237" cy="1803400"/>
            </a:xfrm>
            <a:prstGeom prst="parallelogram">
              <a:avLst>
                <a:gd name="adj" fmla="val 96485"/>
              </a:avLst>
            </a:prstGeom>
            <a:solidFill>
              <a:srgbClr val="FF990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999" name="AutoShape 7"/>
            <p:cNvSpPr>
              <a:spLocks noChangeArrowheads="1"/>
            </p:cNvSpPr>
            <p:nvPr/>
          </p:nvSpPr>
          <p:spPr bwMode="auto">
            <a:xfrm>
              <a:off x="3533318" y="2064641"/>
              <a:ext cx="1993275" cy="1088134"/>
            </a:xfrm>
            <a:prstGeom prst="parallelogram">
              <a:avLst>
                <a:gd name="adj" fmla="val 101229"/>
              </a:avLst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2" name="Text Box 20"/>
            <p:cNvSpPr txBox="1">
              <a:spLocks noChangeArrowheads="1"/>
            </p:cNvSpPr>
            <p:nvPr/>
          </p:nvSpPr>
          <p:spPr bwMode="auto">
            <a:xfrm>
              <a:off x="3556000" y="234315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3013" name="Text Box 21"/>
            <p:cNvSpPr txBox="1">
              <a:spLocks noChangeArrowheads="1"/>
            </p:cNvSpPr>
            <p:nvPr/>
          </p:nvSpPr>
          <p:spPr bwMode="auto">
            <a:xfrm>
              <a:off x="4843463" y="1703388"/>
              <a:ext cx="7127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 flipV="1">
              <a:off x="4543295" y="2572377"/>
              <a:ext cx="3259249" cy="24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3005" name="Line 13"/>
            <p:cNvSpPr>
              <a:spLocks noChangeShapeType="1"/>
            </p:cNvSpPr>
            <p:nvPr/>
          </p:nvSpPr>
          <p:spPr bwMode="auto">
            <a:xfrm flipH="1">
              <a:off x="2841625" y="2576513"/>
              <a:ext cx="1689100" cy="1716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3000" name="Line 8"/>
            <p:cNvSpPr>
              <a:spLocks noChangeShapeType="1"/>
            </p:cNvSpPr>
            <p:nvPr/>
          </p:nvSpPr>
          <p:spPr bwMode="auto">
            <a:xfrm flipV="1">
              <a:off x="4530725" y="941614"/>
              <a:ext cx="0" cy="1635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2997" name="Text Box 5"/>
            <p:cNvSpPr txBox="1">
              <a:spLocks noChangeArrowheads="1"/>
            </p:cNvSpPr>
            <p:nvPr/>
          </p:nvSpPr>
          <p:spPr bwMode="auto">
            <a:xfrm>
              <a:off x="6323013" y="1846263"/>
              <a:ext cx="654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</p:grpSp>
      <p:graphicFrame>
        <p:nvGraphicFramePr>
          <p:cNvPr id="213014" name="Object 22"/>
          <p:cNvGraphicFramePr>
            <a:graphicFrameLocks noChangeAspect="1"/>
          </p:cNvGraphicFramePr>
          <p:nvPr/>
        </p:nvGraphicFramePr>
        <p:xfrm>
          <a:off x="2745390" y="5238322"/>
          <a:ext cx="3116396" cy="841703"/>
        </p:xfrm>
        <a:graphic>
          <a:graphicData uri="http://schemas.openxmlformats.org/presentationml/2006/ole">
            <p:oleObj spid="_x0000_s213014" name="Equation" r:id="rId4" imgW="1600200" imgH="431640" progId="Equation.DSMT4">
              <p:embed/>
            </p:oleObj>
          </a:graphicData>
        </a:graphic>
      </p:graphicFrame>
      <p:sp>
        <p:nvSpPr>
          <p:cNvPr id="213015" name="Text Box 23"/>
          <p:cNvSpPr txBox="1">
            <a:spLocks noChangeArrowheads="1"/>
          </p:cNvSpPr>
          <p:nvPr/>
        </p:nvSpPr>
        <p:spPr bwMode="auto">
          <a:xfrm>
            <a:off x="1503363" y="6230938"/>
            <a:ext cx="5711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CC"/>
                </a:solidFill>
              </a:rPr>
              <a:t>Find the complex power radiated by the aperture.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2595563" y="0"/>
            <a:ext cx="3613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409140" y="3155967"/>
            <a:ext cx="35429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r>
              <a:rPr lang="en-US" sz="2000" dirty="0" smtClean="0">
                <a:solidFill>
                  <a:schemeClr val="bg1"/>
                </a:solidFill>
              </a:rPr>
              <a:t>, from the first equation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14035" name="Object 19"/>
          <p:cNvGraphicFramePr>
            <a:graphicFrameLocks noChangeAspect="1"/>
          </p:cNvGraphicFramePr>
          <p:nvPr/>
        </p:nvGraphicFramePr>
        <p:xfrm>
          <a:off x="2301875" y="930275"/>
          <a:ext cx="4138613" cy="1808163"/>
        </p:xfrm>
        <a:graphic>
          <a:graphicData uri="http://schemas.openxmlformats.org/presentationml/2006/ole">
            <p:oleObj spid="_x0000_s214035" name="Equation" r:id="rId4" imgW="2209680" imgH="965160" progId="Equation.DSMT4">
              <p:embed/>
            </p:oleObj>
          </a:graphicData>
        </a:graphic>
      </p:graphicFrame>
      <p:graphicFrame>
        <p:nvGraphicFramePr>
          <p:cNvPr id="214036" name="Object 20"/>
          <p:cNvGraphicFramePr>
            <a:graphicFrameLocks noChangeAspect="1"/>
          </p:cNvGraphicFramePr>
          <p:nvPr/>
        </p:nvGraphicFramePr>
        <p:xfrm>
          <a:off x="3332163" y="3629025"/>
          <a:ext cx="2532062" cy="1101725"/>
        </p:xfrm>
        <a:graphic>
          <a:graphicData uri="http://schemas.openxmlformats.org/presentationml/2006/ole">
            <p:oleObj spid="_x0000_s214036" name="Equation" r:id="rId5" imgW="1168200" imgH="507960" progId="Equation.DSMT4">
              <p:embed/>
            </p:oleObj>
          </a:graphicData>
        </a:graphic>
      </p:graphicFrame>
      <p:graphicFrame>
        <p:nvGraphicFramePr>
          <p:cNvPr id="214037" name="Object 21"/>
          <p:cNvGraphicFramePr>
            <a:graphicFrameLocks noChangeAspect="1"/>
          </p:cNvGraphicFramePr>
          <p:nvPr/>
        </p:nvGraphicFramePr>
        <p:xfrm>
          <a:off x="2419350" y="5537200"/>
          <a:ext cx="4573588" cy="955675"/>
        </p:xfrm>
        <a:graphic>
          <a:graphicData uri="http://schemas.openxmlformats.org/presentationml/2006/ole">
            <p:oleObj spid="_x0000_s214037" name="Equation" r:id="rId6" imgW="2552400" imgH="533160" progId="Equation.DSMT4">
              <p:embed/>
            </p:oleObj>
          </a:graphicData>
        </a:graphic>
      </p:graphicFrame>
      <p:sp>
        <p:nvSpPr>
          <p:cNvPr id="214040" name="Text Box 24"/>
          <p:cNvSpPr txBox="1">
            <a:spLocks noChangeArrowheads="1"/>
          </p:cNvSpPr>
          <p:nvPr/>
        </p:nvSpPr>
        <p:spPr bwMode="auto">
          <a:xfrm>
            <a:off x="198438" y="5072063"/>
            <a:ext cx="3201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the second equation,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1459139" y="928461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2481263" y="1263650"/>
          <a:ext cx="3835400" cy="3775075"/>
        </p:xfrm>
        <a:graphic>
          <a:graphicData uri="http://schemas.openxmlformats.org/presentationml/2006/ole">
            <p:oleObj spid="_x0000_s215047" name="Equation" r:id="rId4" imgW="2247840" imgH="2209680" progId="Equation.DSMT4">
              <p:embed/>
            </p:oleObj>
          </a:graphicData>
        </a:graphic>
      </p:graphicFrame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949098" y="5055961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2362200" y="5534025"/>
          <a:ext cx="4633913" cy="1035050"/>
        </p:xfrm>
        <a:graphic>
          <a:graphicData uri="http://schemas.openxmlformats.org/presentationml/2006/ole">
            <p:oleObj spid="_x0000_s215049" name="Equation" r:id="rId5" imgW="2273040" imgH="507960" progId="Equation.DSMT4">
              <p:embed/>
            </p:oleObj>
          </a:graphicData>
        </a:graphic>
      </p:graphicFrame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2764745" y="0"/>
            <a:ext cx="35607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1322388" y="2125663"/>
          <a:ext cx="6392862" cy="3365500"/>
        </p:xfrm>
        <a:graphic>
          <a:graphicData uri="http://schemas.openxmlformats.org/presentationml/2006/ole">
            <p:oleObj spid="_x0000_s216071" name="Equation" r:id="rId4" imgW="3136680" imgH="1650960" progId="Equation.DSMT4">
              <p:embed/>
            </p:oleObj>
          </a:graphicData>
        </a:graphic>
      </p:graphicFrame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2797402" y="0"/>
            <a:ext cx="3479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89025" y="1146175"/>
            <a:ext cx="64732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For the Fourier transform of the aperture field, we have: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473756" y="1295400"/>
            <a:ext cx="48269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Complex </a:t>
            </a:r>
            <a:r>
              <a:rPr lang="en-US" sz="2000" dirty="0" smtClean="0">
                <a:solidFill>
                  <a:schemeClr val="bg1"/>
                </a:solidFill>
              </a:rPr>
              <a:t>power radiated by the aperture: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17093" name="Object 5"/>
          <p:cNvGraphicFramePr>
            <a:graphicFrameLocks noChangeAspect="1"/>
          </p:cNvGraphicFramePr>
          <p:nvPr/>
        </p:nvGraphicFramePr>
        <p:xfrm>
          <a:off x="2528888" y="2241550"/>
          <a:ext cx="3843337" cy="2598738"/>
        </p:xfrm>
        <a:graphic>
          <a:graphicData uri="http://schemas.openxmlformats.org/presentationml/2006/ole">
            <p:oleObj spid="_x0000_s217093" name="Equation" r:id="rId4" imgW="1726920" imgH="1168200" progId="Equation.DSMT4">
              <p:embed/>
            </p:oleObj>
          </a:graphicData>
        </a:graphic>
      </p:graphicFrame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2738438" y="0"/>
            <a:ext cx="3467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166688" y="1634440"/>
            <a:ext cx="8766175" cy="14398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1436461" y="367778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188913" y="1750327"/>
          <a:ext cx="8759825" cy="1074738"/>
        </p:xfrm>
        <a:graphic>
          <a:graphicData uri="http://schemas.openxmlformats.org/presentationml/2006/ole">
            <p:oleObj spid="_x0000_s218117" name="Equation" r:id="rId4" imgW="3936960" imgH="482400" progId="Equation.DSMT4">
              <p:embed/>
            </p:oleObj>
          </a:graphicData>
        </a:graphic>
      </p:graphicFrame>
      <p:graphicFrame>
        <p:nvGraphicFramePr>
          <p:cNvPr id="218119" name="Object 7"/>
          <p:cNvGraphicFramePr>
            <a:graphicFrameLocks noChangeAspect="1"/>
          </p:cNvGraphicFramePr>
          <p:nvPr/>
        </p:nvGraphicFramePr>
        <p:xfrm>
          <a:off x="2503488" y="3786188"/>
          <a:ext cx="4694237" cy="1087437"/>
        </p:xfrm>
        <a:graphic>
          <a:graphicData uri="http://schemas.openxmlformats.org/presentationml/2006/ole">
            <p:oleObj spid="_x0000_s218119" name="Equation" r:id="rId5" imgW="2082600" imgH="482400" progId="Equation.DSMT4">
              <p:embed/>
            </p:oleObj>
          </a:graphicData>
        </a:graphic>
      </p:graphicFrame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2844800" y="0"/>
            <a:ext cx="3467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677863" y="1075640"/>
            <a:ext cx="2427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Parseval’s theorem: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1311049" y="5306106"/>
            <a:ext cx="1510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Also, recall: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18123" name="Object 11"/>
          <p:cNvGraphicFramePr>
            <a:graphicFrameLocks noChangeAspect="1"/>
          </p:cNvGraphicFramePr>
          <p:nvPr/>
        </p:nvGraphicFramePr>
        <p:xfrm>
          <a:off x="2244725" y="5549900"/>
          <a:ext cx="4711700" cy="1035050"/>
        </p:xfrm>
        <a:graphic>
          <a:graphicData uri="http://schemas.openxmlformats.org/presentationml/2006/ole">
            <p:oleObj spid="_x0000_s218123" name="Equation" r:id="rId6" imgW="2311200" imgH="507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851581" y="1006475"/>
            <a:ext cx="17367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find </a:t>
            </a:r>
            <a:r>
              <a:rPr lang="en-US" sz="2000" dirty="0" smtClean="0">
                <a:solidFill>
                  <a:schemeClr val="bg1"/>
                </a:solidFill>
              </a:rPr>
              <a:t>      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19143" name="Object 7"/>
          <p:cNvGraphicFramePr>
            <a:graphicFrameLocks noChangeAspect="1"/>
          </p:cNvGraphicFramePr>
          <p:nvPr/>
        </p:nvGraphicFramePr>
        <p:xfrm>
          <a:off x="1679575" y="1509713"/>
          <a:ext cx="5457825" cy="1852612"/>
        </p:xfrm>
        <a:graphic>
          <a:graphicData uri="http://schemas.openxmlformats.org/presentationml/2006/ole">
            <p:oleObj spid="_x0000_s219143" name="Equation" r:id="rId4" imgW="2692080" imgH="914400" progId="Equation.DSMT4">
              <p:embed/>
            </p:oleObj>
          </a:graphicData>
        </a:graphic>
      </p:graphicFrame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495300" y="3684588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</a:t>
            </a:r>
          </a:p>
        </p:txBody>
      </p:sp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1244600" y="3917950"/>
          <a:ext cx="6927850" cy="1098550"/>
        </p:xfrm>
        <a:graphic>
          <a:graphicData uri="http://schemas.openxmlformats.org/presentationml/2006/ole">
            <p:oleObj spid="_x0000_s219145" name="Equation" r:id="rId5" imgW="3365280" imgH="533160" progId="Equation.DSMT4">
              <p:embed/>
            </p:oleObj>
          </a:graphicData>
        </a:graphic>
      </p:graphicFrame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568325" y="5045075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219147" name="Object 11"/>
          <p:cNvGraphicFramePr>
            <a:graphicFrameLocks noChangeAspect="1"/>
          </p:cNvGraphicFramePr>
          <p:nvPr/>
        </p:nvGraphicFramePr>
        <p:xfrm>
          <a:off x="88900" y="5476875"/>
          <a:ext cx="9002713" cy="947738"/>
        </p:xfrm>
        <a:graphic>
          <a:graphicData uri="http://schemas.openxmlformats.org/presentationml/2006/ole">
            <p:oleObj spid="_x0000_s219147" name="Equation" r:id="rId6" imgW="5067000" imgH="533160" progId="Equation.DSMT4">
              <p:embed/>
            </p:oleObj>
          </a:graphicData>
        </a:graphic>
      </p:graphicFrame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2532289" y="0"/>
            <a:ext cx="3467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945971" y="1031668"/>
          <a:ext cx="464720" cy="419746"/>
        </p:xfrm>
        <a:graphic>
          <a:graphicData uri="http://schemas.openxmlformats.org/presentationml/2006/ole">
            <p:oleObj spid="_x0000_s219148" name="Equation" r:id="rId7" imgW="2664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612346" y="814909"/>
            <a:ext cx="17303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Simplifying,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78840" y="3416551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2012270" y="5400448"/>
            <a:ext cx="9252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20169" name="Object 9"/>
          <p:cNvGraphicFramePr>
            <a:graphicFrameLocks noChangeAspect="1"/>
          </p:cNvGraphicFramePr>
          <p:nvPr/>
        </p:nvGraphicFramePr>
        <p:xfrm>
          <a:off x="1862138" y="1220788"/>
          <a:ext cx="5168900" cy="985837"/>
        </p:xfrm>
        <a:graphic>
          <a:graphicData uri="http://schemas.openxmlformats.org/presentationml/2006/ole">
            <p:oleObj spid="_x0000_s220169" name="Equation" r:id="rId4" imgW="2527200" imgH="482400" progId="Equation.DSMT4">
              <p:embed/>
            </p:oleObj>
          </a:graphicData>
        </a:graphic>
      </p:graphicFrame>
      <p:graphicFrame>
        <p:nvGraphicFramePr>
          <p:cNvPr id="220170" name="Object 10"/>
          <p:cNvGraphicFramePr>
            <a:graphicFrameLocks noChangeAspect="1"/>
          </p:cNvGraphicFramePr>
          <p:nvPr/>
        </p:nvGraphicFramePr>
        <p:xfrm>
          <a:off x="3070225" y="5646738"/>
          <a:ext cx="2179638" cy="863600"/>
        </p:xfrm>
        <a:graphic>
          <a:graphicData uri="http://schemas.openxmlformats.org/presentationml/2006/ole">
            <p:oleObj spid="_x0000_s220170" name="Equation" r:id="rId5" imgW="1218960" imgH="482400" progId="Equation.DSMT4">
              <p:embed/>
            </p:oleObj>
          </a:graphicData>
        </a:graphic>
      </p:graphicFrame>
      <p:graphicFrame>
        <p:nvGraphicFramePr>
          <p:cNvPr id="220171" name="Object 11"/>
          <p:cNvGraphicFramePr>
            <a:graphicFrameLocks noChangeAspect="1"/>
          </p:cNvGraphicFramePr>
          <p:nvPr/>
        </p:nvGraphicFramePr>
        <p:xfrm>
          <a:off x="511175" y="3910013"/>
          <a:ext cx="7820025" cy="901700"/>
        </p:xfrm>
        <a:graphic>
          <a:graphicData uri="http://schemas.openxmlformats.org/presentationml/2006/ole">
            <p:oleObj spid="_x0000_s220171" name="Equation" r:id="rId6" imgW="4178160" imgH="482400" progId="Equation.DSMT4">
              <p:embed/>
            </p:oleObj>
          </a:graphicData>
        </a:graphic>
      </p:graphicFrame>
      <p:sp>
        <p:nvSpPr>
          <p:cNvPr id="220172" name="Text Box 12"/>
          <p:cNvSpPr txBox="1">
            <a:spLocks noChangeArrowheads="1"/>
          </p:cNvSpPr>
          <p:nvPr/>
        </p:nvSpPr>
        <p:spPr bwMode="auto">
          <a:xfrm>
            <a:off x="2592388" y="0"/>
            <a:ext cx="35591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20173" name="Object 13"/>
          <p:cNvGraphicFramePr>
            <a:graphicFrameLocks noChangeAspect="1"/>
          </p:cNvGraphicFramePr>
          <p:nvPr/>
        </p:nvGraphicFramePr>
        <p:xfrm>
          <a:off x="2395538" y="2524125"/>
          <a:ext cx="4140200" cy="960438"/>
        </p:xfrm>
        <a:graphic>
          <a:graphicData uri="http://schemas.openxmlformats.org/presentationml/2006/ole">
            <p:oleObj spid="_x0000_s220173" name="Equation" r:id="rId7" imgW="2082600" imgH="4824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549424" y="887868"/>
            <a:ext cx="4850941" cy="2950938"/>
            <a:chOff x="3233738" y="517750"/>
            <a:chExt cx="4850941" cy="2950938"/>
          </a:xfrm>
        </p:grpSpPr>
        <p:sp>
          <p:nvSpPr>
            <p:cNvPr id="221195" name="Text Box 11"/>
            <p:cNvSpPr txBox="1">
              <a:spLocks noChangeArrowheads="1"/>
            </p:cNvSpPr>
            <p:nvPr/>
          </p:nvSpPr>
          <p:spPr bwMode="auto">
            <a:xfrm>
              <a:off x="7371891" y="2442926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 err="1">
                  <a:solidFill>
                    <a:schemeClr val="bg2"/>
                  </a:solidFill>
                  <a:latin typeface="Times New Roman" pitchFamily="18" charset="0"/>
                </a:rPr>
                <a:t>k</a:t>
              </a:r>
              <a:r>
                <a:rPr lang="en-US" sz="20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21201" name="Line 17"/>
            <p:cNvSpPr>
              <a:spLocks noChangeShapeType="1"/>
            </p:cNvSpPr>
            <p:nvPr/>
          </p:nvSpPr>
          <p:spPr bwMode="auto">
            <a:xfrm flipV="1">
              <a:off x="3233738" y="2679701"/>
              <a:ext cx="4254500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1203" name="Line 19"/>
            <p:cNvSpPr>
              <a:spLocks noChangeShapeType="1"/>
            </p:cNvSpPr>
            <p:nvPr/>
          </p:nvSpPr>
          <p:spPr bwMode="auto">
            <a:xfrm flipV="1">
              <a:off x="4306888" y="1049338"/>
              <a:ext cx="0" cy="2419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1205" name="Line 21"/>
            <p:cNvSpPr>
              <a:spLocks noChangeShapeType="1"/>
            </p:cNvSpPr>
            <p:nvPr/>
          </p:nvSpPr>
          <p:spPr bwMode="auto">
            <a:xfrm flipV="1">
              <a:off x="4306888" y="1666876"/>
              <a:ext cx="1487488" cy="1011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1206" name="Oval 22"/>
            <p:cNvSpPr>
              <a:spLocks noChangeArrowheads="1"/>
            </p:cNvSpPr>
            <p:nvPr/>
          </p:nvSpPr>
          <p:spPr bwMode="auto">
            <a:xfrm>
              <a:off x="5770563" y="1617663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07" name="Text Box 23"/>
            <p:cNvSpPr txBox="1">
              <a:spLocks noChangeArrowheads="1"/>
            </p:cNvSpPr>
            <p:nvPr/>
          </p:nvSpPr>
          <p:spPr bwMode="auto">
            <a:xfrm>
              <a:off x="4156985" y="517750"/>
              <a:ext cx="4778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 err="1">
                  <a:solidFill>
                    <a:schemeClr val="bg2"/>
                  </a:solidFill>
                  <a:latin typeface="Times New Roman" pitchFamily="18" charset="0"/>
                </a:rPr>
                <a:t>k</a:t>
              </a:r>
              <a:r>
                <a:rPr lang="en-US" sz="20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21208" name="Arc 24"/>
            <p:cNvSpPr>
              <a:spLocks/>
            </p:cNvSpPr>
            <p:nvPr/>
          </p:nvSpPr>
          <p:spPr bwMode="auto">
            <a:xfrm>
              <a:off x="4557713" y="2452688"/>
              <a:ext cx="225425" cy="373063"/>
            </a:xfrm>
            <a:custGeom>
              <a:avLst/>
              <a:gdLst>
                <a:gd name="G0" fmla="+- 0 0 0"/>
                <a:gd name="G1" fmla="+- 20033 0 0"/>
                <a:gd name="G2" fmla="+- 21600 0 0"/>
                <a:gd name="T0" fmla="*/ 8077 w 20119"/>
                <a:gd name="T1" fmla="*/ 0 h 20033"/>
                <a:gd name="T2" fmla="*/ 20119 w 20119"/>
                <a:gd name="T3" fmla="*/ 12173 h 20033"/>
                <a:gd name="T4" fmla="*/ 0 w 20119"/>
                <a:gd name="T5" fmla="*/ 20033 h 20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19" h="20033" fill="none" extrusionOk="0">
                  <a:moveTo>
                    <a:pt x="8077" y="-1"/>
                  </a:moveTo>
                  <a:cubicBezTo>
                    <a:pt x="13596" y="2225"/>
                    <a:pt x="17953" y="6629"/>
                    <a:pt x="20119" y="12172"/>
                  </a:cubicBezTo>
                </a:path>
                <a:path w="20119" h="20033" stroke="0" extrusionOk="0">
                  <a:moveTo>
                    <a:pt x="8077" y="-1"/>
                  </a:moveTo>
                  <a:cubicBezTo>
                    <a:pt x="13596" y="2225"/>
                    <a:pt x="17953" y="6629"/>
                    <a:pt x="20119" y="12172"/>
                  </a:cubicBezTo>
                  <a:lnTo>
                    <a:pt x="0" y="20033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1209" name="Object 25"/>
            <p:cNvGraphicFramePr>
              <a:graphicFrameLocks noChangeAspect="1"/>
            </p:cNvGraphicFramePr>
            <p:nvPr/>
          </p:nvGraphicFramePr>
          <p:xfrm>
            <a:off x="4978401" y="2227263"/>
            <a:ext cx="255588" cy="485775"/>
          </p:xfrm>
          <a:graphic>
            <a:graphicData uri="http://schemas.openxmlformats.org/presentationml/2006/ole">
              <p:oleObj spid="_x0000_s221209" name="Equation" r:id="rId4" imgW="126720" imgH="241200" progId="Equation.DSMT4">
                <p:embed/>
              </p:oleObj>
            </a:graphicData>
          </a:graphic>
        </p:graphicFrame>
        <p:sp>
          <p:nvSpPr>
            <p:cNvPr id="221210" name="Text Box 26"/>
            <p:cNvSpPr txBox="1">
              <a:spLocks noChangeArrowheads="1"/>
            </p:cNvSpPr>
            <p:nvPr/>
          </p:nvSpPr>
          <p:spPr bwMode="auto">
            <a:xfrm>
              <a:off x="4740276" y="1712913"/>
              <a:ext cx="7969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k</a:t>
              </a:r>
              <a:r>
                <a:rPr lang="en-US" sz="2000" i="1" baseline="-25000">
                  <a:solidFill>
                    <a:schemeClr val="bg2"/>
                  </a:solidFill>
                  <a:latin typeface="Symbol" pitchFamily="18" charset="2"/>
                </a:rPr>
                <a:t>r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aphicFrame>
        <p:nvGraphicFramePr>
          <p:cNvPr id="221211" name="Object 27"/>
          <p:cNvGraphicFramePr>
            <a:graphicFrameLocks noChangeAspect="1"/>
          </p:cNvGraphicFramePr>
          <p:nvPr/>
        </p:nvGraphicFramePr>
        <p:xfrm>
          <a:off x="2147040" y="4091445"/>
          <a:ext cx="1699628" cy="1115639"/>
        </p:xfrm>
        <a:graphic>
          <a:graphicData uri="http://schemas.openxmlformats.org/presentationml/2006/ole">
            <p:oleObj spid="_x0000_s221211" name="Equation" r:id="rId5" imgW="812520" imgH="533160" progId="Equation.DSMT4">
              <p:embed/>
            </p:oleObj>
          </a:graphicData>
        </a:graphic>
      </p:graphicFrame>
      <p:graphicFrame>
        <p:nvGraphicFramePr>
          <p:cNvPr id="221212" name="Object 28"/>
          <p:cNvGraphicFramePr>
            <a:graphicFrameLocks noChangeAspect="1"/>
          </p:cNvGraphicFramePr>
          <p:nvPr/>
        </p:nvGraphicFramePr>
        <p:xfrm>
          <a:off x="4496087" y="4403047"/>
          <a:ext cx="1699678" cy="536809"/>
        </p:xfrm>
        <a:graphic>
          <a:graphicData uri="http://schemas.openxmlformats.org/presentationml/2006/ole">
            <p:oleObj spid="_x0000_s221212" name="Equation" r:id="rId6" imgW="965160" imgH="304560" progId="Equation.DSMT4">
              <p:embed/>
            </p:oleObj>
          </a:graphicData>
        </a:graphic>
      </p:graphicFrame>
      <p:graphicFrame>
        <p:nvGraphicFramePr>
          <p:cNvPr id="221213" name="Object 29"/>
          <p:cNvGraphicFramePr>
            <a:graphicFrameLocks noChangeAspect="1"/>
          </p:cNvGraphicFramePr>
          <p:nvPr/>
        </p:nvGraphicFramePr>
        <p:xfrm>
          <a:off x="2642226" y="5788204"/>
          <a:ext cx="3423103" cy="599566"/>
        </p:xfrm>
        <a:graphic>
          <a:graphicData uri="http://schemas.openxmlformats.org/presentationml/2006/ole">
            <p:oleObj spid="_x0000_s221213" name="Equation" r:id="rId7" imgW="1523880" imgH="266400" progId="Equation.DSMT4">
              <p:embed/>
            </p:oleObj>
          </a:graphicData>
        </a:graphic>
      </p:graphicFrame>
      <p:sp>
        <p:nvSpPr>
          <p:cNvPr id="221214" name="Text Box 30"/>
          <p:cNvSpPr txBox="1">
            <a:spLocks noChangeArrowheads="1"/>
          </p:cNvSpPr>
          <p:nvPr/>
        </p:nvSpPr>
        <p:spPr bwMode="auto">
          <a:xfrm>
            <a:off x="2727099" y="0"/>
            <a:ext cx="3479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21215" name="Text Box 31"/>
          <p:cNvSpPr txBox="1">
            <a:spLocks noChangeArrowheads="1"/>
          </p:cNvSpPr>
          <p:nvPr/>
        </p:nvSpPr>
        <p:spPr bwMode="auto">
          <a:xfrm>
            <a:off x="1792800" y="1821042"/>
            <a:ext cx="2230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Polar coordinates:</a:t>
            </a:r>
          </a:p>
        </p:txBody>
      </p:sp>
      <p:sp>
        <p:nvSpPr>
          <p:cNvPr id="221217" name="Text Box 33"/>
          <p:cNvSpPr txBox="1">
            <a:spLocks noChangeArrowheads="1"/>
          </p:cNvSpPr>
          <p:nvPr/>
        </p:nvSpPr>
        <p:spPr bwMode="auto">
          <a:xfrm>
            <a:off x="781050" y="5872163"/>
            <a:ext cx="1736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New notation: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" name="Object 30"/>
          <p:cNvGraphicFramePr>
            <a:graphicFrameLocks noChangeAspect="1"/>
          </p:cNvGraphicFramePr>
          <p:nvPr/>
        </p:nvGraphicFramePr>
        <p:xfrm>
          <a:off x="6482011" y="2333604"/>
          <a:ext cx="1534288" cy="350218"/>
        </p:xfrm>
        <a:graphic>
          <a:graphicData uri="http://schemas.openxmlformats.org/presentationml/2006/ole">
            <p:oleObj spid="_x0000_s221214" name="Equation" r:id="rId8" imgW="11682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1393825" y="-1587"/>
            <a:ext cx="659606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a </a:t>
            </a:r>
            <a:r>
              <a:rPr 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Source-Free </a:t>
            </a:r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</a:t>
            </a:r>
          </a:p>
        </p:txBody>
      </p:sp>
      <p:graphicFrame>
        <p:nvGraphicFramePr>
          <p:cNvPr id="196644" name="Object 36"/>
          <p:cNvGraphicFramePr>
            <a:graphicFrameLocks noChangeAspect="1"/>
          </p:cNvGraphicFramePr>
          <p:nvPr/>
        </p:nvGraphicFramePr>
        <p:xfrm>
          <a:off x="1934295" y="4960623"/>
          <a:ext cx="2482198" cy="1103043"/>
        </p:xfrm>
        <a:graphic>
          <a:graphicData uri="http://schemas.openxmlformats.org/presentationml/2006/ole">
            <p:oleObj spid="_x0000_s196644" name="Equation" r:id="rId4" imgW="1028520" imgH="457200" progId="Equation.DSMT4">
              <p:embed/>
            </p:oleObj>
          </a:graphicData>
        </a:graphic>
      </p:graphicFrame>
      <p:graphicFrame>
        <p:nvGraphicFramePr>
          <p:cNvPr id="196645" name="Object 37"/>
          <p:cNvGraphicFramePr>
            <a:graphicFrameLocks noChangeAspect="1"/>
          </p:cNvGraphicFramePr>
          <p:nvPr/>
        </p:nvGraphicFramePr>
        <p:xfrm>
          <a:off x="5418472" y="4983379"/>
          <a:ext cx="2275794" cy="1080869"/>
        </p:xfrm>
        <a:graphic>
          <a:graphicData uri="http://schemas.openxmlformats.org/presentationml/2006/ole">
            <p:oleObj spid="_x0000_s196645" name="Equation" r:id="rId5" imgW="1015920" imgH="482400" progId="Equation.DSMT4">
              <p:embed/>
            </p:oleObj>
          </a:graphicData>
        </a:graphic>
      </p:graphicFrame>
      <p:sp>
        <p:nvSpPr>
          <p:cNvPr id="196646" name="Text Box 38"/>
          <p:cNvSpPr txBox="1">
            <a:spLocks noChangeArrowheads="1"/>
          </p:cNvSpPr>
          <p:nvPr/>
        </p:nvSpPr>
        <p:spPr bwMode="auto">
          <a:xfrm>
            <a:off x="464251" y="4272615"/>
            <a:ext cx="62045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the following choice of vector potentials: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22263" y="694539"/>
            <a:ext cx="7467600" cy="3134811"/>
            <a:chOff x="322263" y="551664"/>
            <a:chExt cx="7467600" cy="3134811"/>
          </a:xfrm>
        </p:grpSpPr>
        <p:sp>
          <p:nvSpPr>
            <p:cNvPr id="196635" name="AutoShape 27"/>
            <p:cNvSpPr>
              <a:spLocks noChangeArrowheads="1"/>
            </p:cNvSpPr>
            <p:nvPr/>
          </p:nvSpPr>
          <p:spPr bwMode="auto">
            <a:xfrm>
              <a:off x="1317625" y="1747838"/>
              <a:ext cx="6472238" cy="1671637"/>
            </a:xfrm>
            <a:prstGeom prst="parallelogram">
              <a:avLst>
                <a:gd name="adj" fmla="val 96795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28" name="Text Box 20"/>
            <p:cNvSpPr txBox="1">
              <a:spLocks noChangeArrowheads="1"/>
            </p:cNvSpPr>
            <p:nvPr/>
          </p:nvSpPr>
          <p:spPr bwMode="auto">
            <a:xfrm>
              <a:off x="6408738" y="1917700"/>
              <a:ext cx="6540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  <p:sp>
          <p:nvSpPr>
            <p:cNvPr id="196629" name="Text Box 21"/>
            <p:cNvSpPr txBox="1">
              <a:spLocks noChangeArrowheads="1"/>
            </p:cNvSpPr>
            <p:nvPr/>
          </p:nvSpPr>
          <p:spPr bwMode="auto">
            <a:xfrm>
              <a:off x="1914525" y="2947988"/>
              <a:ext cx="1069524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Aperture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96632" name="Text Box 24"/>
            <p:cNvSpPr txBox="1">
              <a:spLocks noChangeArrowheads="1"/>
            </p:cNvSpPr>
            <p:nvPr/>
          </p:nvSpPr>
          <p:spPr bwMode="auto">
            <a:xfrm>
              <a:off x="5432425" y="109855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196634" name="AutoShape 26"/>
            <p:cNvSpPr>
              <a:spLocks noChangeArrowheads="1"/>
            </p:cNvSpPr>
            <p:nvPr/>
          </p:nvSpPr>
          <p:spPr bwMode="auto">
            <a:xfrm>
              <a:off x="3160713" y="2252663"/>
              <a:ext cx="2878137" cy="622300"/>
            </a:xfrm>
            <a:prstGeom prst="parallelogram">
              <a:avLst>
                <a:gd name="adj" fmla="val 86226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36" name="Line 28"/>
            <p:cNvSpPr>
              <a:spLocks noChangeShapeType="1"/>
            </p:cNvSpPr>
            <p:nvPr/>
          </p:nvSpPr>
          <p:spPr bwMode="auto">
            <a:xfrm flipV="1">
              <a:off x="4415240" y="981074"/>
              <a:ext cx="4360" cy="15925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6638" name="Line 30"/>
            <p:cNvSpPr>
              <a:spLocks noChangeShapeType="1"/>
            </p:cNvSpPr>
            <p:nvPr/>
          </p:nvSpPr>
          <p:spPr bwMode="auto">
            <a:xfrm flipV="1">
              <a:off x="3484345" y="1487487"/>
              <a:ext cx="1832193" cy="21989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6639" name="Text Box 31"/>
            <p:cNvSpPr txBox="1">
              <a:spLocks noChangeArrowheads="1"/>
            </p:cNvSpPr>
            <p:nvPr/>
          </p:nvSpPr>
          <p:spPr bwMode="auto">
            <a:xfrm>
              <a:off x="4281839" y="551664"/>
              <a:ext cx="41799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96640" name="Line 32"/>
            <p:cNvSpPr>
              <a:spLocks noChangeShapeType="1"/>
            </p:cNvSpPr>
            <p:nvPr/>
          </p:nvSpPr>
          <p:spPr bwMode="auto">
            <a:xfrm flipV="1">
              <a:off x="4518543" y="2430764"/>
              <a:ext cx="255587" cy="3048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6641" name="Object 33"/>
            <p:cNvGraphicFramePr>
              <a:graphicFrameLocks noChangeAspect="1"/>
            </p:cNvGraphicFramePr>
            <p:nvPr/>
          </p:nvGraphicFramePr>
          <p:xfrm>
            <a:off x="4900345" y="2208347"/>
            <a:ext cx="403175" cy="360795"/>
          </p:xfrm>
          <a:graphic>
            <a:graphicData uri="http://schemas.openxmlformats.org/presentationml/2006/ole">
              <p:oleObj spid="_x0000_s196641" name="Equation" r:id="rId6" imgW="241200" imgH="215640" progId="Equation.DSMT4">
                <p:embed/>
              </p:oleObj>
            </a:graphicData>
          </a:graphic>
        </p:graphicFrame>
        <p:sp>
          <p:nvSpPr>
            <p:cNvPr id="196643" name="Text Box 35"/>
            <p:cNvSpPr txBox="1">
              <a:spLocks noChangeArrowheads="1"/>
            </p:cNvSpPr>
            <p:nvPr/>
          </p:nvSpPr>
          <p:spPr bwMode="auto">
            <a:xfrm>
              <a:off x="7332664" y="2341563"/>
              <a:ext cx="35401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196647" name="Text Box 39"/>
            <p:cNvSpPr txBox="1">
              <a:spLocks noChangeArrowheads="1"/>
            </p:cNvSpPr>
            <p:nvPr/>
          </p:nvSpPr>
          <p:spPr bwMode="auto">
            <a:xfrm>
              <a:off x="322263" y="852257"/>
              <a:ext cx="3125787" cy="6771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hlink"/>
                  </a:solidFill>
                </a:rPr>
                <a:t>Example: </a:t>
              </a:r>
              <a:endParaRPr lang="en-US" sz="2000" dirty="0" smtClean="0">
                <a:solidFill>
                  <a:schemeClr val="hlink"/>
                </a:solidFill>
              </a:endParaRPr>
            </a:p>
            <a:p>
              <a:r>
                <a:rPr lang="en-US" dirty="0" smtClean="0">
                  <a:solidFill>
                    <a:schemeClr val="hlink"/>
                  </a:solidFill>
                </a:rPr>
                <a:t>Radiation </a:t>
              </a:r>
              <a:r>
                <a:rPr lang="en-US" dirty="0">
                  <a:solidFill>
                    <a:schemeClr val="hlink"/>
                  </a:solidFill>
                </a:rPr>
                <a:t>from an aperture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flipH="1">
              <a:off x="1742173" y="2560323"/>
              <a:ext cx="55056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23" name="Object 15"/>
          <p:cNvGraphicFramePr>
            <a:graphicFrameLocks noChangeAspect="1"/>
          </p:cNvGraphicFramePr>
          <p:nvPr/>
        </p:nvGraphicFramePr>
        <p:xfrm>
          <a:off x="1876075" y="1046465"/>
          <a:ext cx="3295650" cy="573087"/>
        </p:xfrm>
        <a:graphic>
          <a:graphicData uri="http://schemas.openxmlformats.org/presentationml/2006/ole">
            <p:oleObj spid="_x0000_s222223" name="Equation" r:id="rId4" imgW="1460160" imgH="253800" progId="Equation.DSMT4">
              <p:embed/>
            </p:oleObj>
          </a:graphicData>
        </a:graphic>
      </p:graphicFrame>
      <p:sp>
        <p:nvSpPr>
          <p:cNvPr id="222224" name="Text Box 16"/>
          <p:cNvSpPr txBox="1">
            <a:spLocks noChangeArrowheads="1"/>
          </p:cNvSpPr>
          <p:nvPr/>
        </p:nvSpPr>
        <p:spPr bwMode="auto">
          <a:xfrm>
            <a:off x="1216294" y="2796331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Also,</a:t>
            </a:r>
          </a:p>
        </p:txBody>
      </p:sp>
      <p:graphicFrame>
        <p:nvGraphicFramePr>
          <p:cNvPr id="222225" name="Object 17"/>
          <p:cNvGraphicFramePr>
            <a:graphicFrameLocks noChangeAspect="1"/>
          </p:cNvGraphicFramePr>
          <p:nvPr/>
        </p:nvGraphicFramePr>
        <p:xfrm>
          <a:off x="2292350" y="3205163"/>
          <a:ext cx="4379913" cy="1087437"/>
        </p:xfrm>
        <a:graphic>
          <a:graphicData uri="http://schemas.openxmlformats.org/presentationml/2006/ole">
            <p:oleObj spid="_x0000_s222225" name="Equation" r:id="rId5" imgW="1942920" imgH="482400" progId="Equation.DSMT4">
              <p:embed/>
            </p:oleObj>
          </a:graphicData>
        </a:graphic>
      </p:graphicFrame>
      <p:graphicFrame>
        <p:nvGraphicFramePr>
          <p:cNvPr id="222226" name="Object 18"/>
          <p:cNvGraphicFramePr>
            <a:graphicFrameLocks noChangeAspect="1"/>
          </p:cNvGraphicFramePr>
          <p:nvPr/>
        </p:nvGraphicFramePr>
        <p:xfrm>
          <a:off x="287338" y="4706938"/>
          <a:ext cx="8551862" cy="1006475"/>
        </p:xfrm>
        <a:graphic>
          <a:graphicData uri="http://schemas.openxmlformats.org/presentationml/2006/ole">
            <p:oleObj spid="_x0000_s222226" name="Equation" r:id="rId6" imgW="4533840" imgH="533160" progId="Equation.DSMT4">
              <p:embed/>
            </p:oleObj>
          </a:graphicData>
        </a:graphic>
      </p:graphicFrame>
      <p:sp>
        <p:nvSpPr>
          <p:cNvPr id="222227" name="Text Box 19"/>
          <p:cNvSpPr txBox="1">
            <a:spLocks noChangeArrowheads="1"/>
          </p:cNvSpPr>
          <p:nvPr/>
        </p:nvSpPr>
        <p:spPr bwMode="auto">
          <a:xfrm>
            <a:off x="357188" y="416560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22228" name="Object 20"/>
          <p:cNvGraphicFramePr>
            <a:graphicFrameLocks noChangeAspect="1"/>
          </p:cNvGraphicFramePr>
          <p:nvPr/>
        </p:nvGraphicFramePr>
        <p:xfrm>
          <a:off x="5608638" y="1084263"/>
          <a:ext cx="1422400" cy="474662"/>
        </p:xfrm>
        <a:graphic>
          <a:graphicData uri="http://schemas.openxmlformats.org/presentationml/2006/ole">
            <p:oleObj spid="_x0000_s222228" name="Equation" r:id="rId7" imgW="838080" imgH="279360" progId="Equation.DSMT4">
              <p:embed/>
            </p:oleObj>
          </a:graphicData>
        </a:graphic>
      </p:graphicFrame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2819853" y="0"/>
            <a:ext cx="3454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22232" name="Object 24"/>
          <p:cNvGraphicFramePr>
            <a:graphicFrameLocks noChangeAspect="1"/>
          </p:cNvGraphicFramePr>
          <p:nvPr/>
        </p:nvGraphicFramePr>
        <p:xfrm>
          <a:off x="2346325" y="2038350"/>
          <a:ext cx="3579813" cy="461963"/>
        </p:xfrm>
        <a:graphic>
          <a:graphicData uri="http://schemas.openxmlformats.org/presentationml/2006/ole">
            <p:oleObj spid="_x0000_s222232" name="Equation" r:id="rId8" imgW="1968480" imgH="253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1774517" y="1074785"/>
          <a:ext cx="5322887" cy="917575"/>
        </p:xfrm>
        <a:graphic>
          <a:graphicData uri="http://schemas.openxmlformats.org/presentationml/2006/ole">
            <p:oleObj spid="_x0000_s229381" name="Equation" r:id="rId4" imgW="2793960" imgH="482400" progId="Equation.DSMT4">
              <p:embed/>
            </p:oleObj>
          </a:graphicData>
        </a:graphic>
      </p:graphicFrame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631825" y="2351088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2711475" y="0"/>
            <a:ext cx="34940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29386" name="Object 10"/>
          <p:cNvGraphicFramePr>
            <a:graphicFrameLocks noChangeAspect="1"/>
          </p:cNvGraphicFramePr>
          <p:nvPr/>
        </p:nvGraphicFramePr>
        <p:xfrm>
          <a:off x="2235835" y="2795894"/>
          <a:ext cx="4251592" cy="854554"/>
        </p:xfrm>
        <a:graphic>
          <a:graphicData uri="http://schemas.openxmlformats.org/presentationml/2006/ole">
            <p:oleObj spid="_x0000_s229386" name="Equation" r:id="rId5" imgW="2654280" imgH="533160" progId="Equation.DSMT4">
              <p:embed/>
            </p:oleObj>
          </a:graphicData>
        </a:graphic>
      </p:graphicFrame>
      <p:graphicFrame>
        <p:nvGraphicFramePr>
          <p:cNvPr id="229387" name="Object 11"/>
          <p:cNvGraphicFramePr>
            <a:graphicFrameLocks noChangeAspect="1"/>
          </p:cNvGraphicFramePr>
          <p:nvPr/>
        </p:nvGraphicFramePr>
        <p:xfrm>
          <a:off x="3452813" y="3867150"/>
          <a:ext cx="1824037" cy="561975"/>
        </p:xfrm>
        <a:graphic>
          <a:graphicData uri="http://schemas.openxmlformats.org/presentationml/2006/ole">
            <p:oleObj spid="_x0000_s229387" name="Equation" r:id="rId6" imgW="990360" imgH="304560" progId="Equation.DSMT4">
              <p:embed/>
            </p:oleObj>
          </a:graphicData>
        </a:graphic>
      </p:graphicFrame>
      <p:graphicFrame>
        <p:nvGraphicFramePr>
          <p:cNvPr id="229388" name="Object 12"/>
          <p:cNvGraphicFramePr>
            <a:graphicFrameLocks noChangeAspect="1"/>
          </p:cNvGraphicFramePr>
          <p:nvPr/>
        </p:nvGraphicFramePr>
        <p:xfrm>
          <a:off x="442913" y="5364163"/>
          <a:ext cx="2670175" cy="854075"/>
        </p:xfrm>
        <a:graphic>
          <a:graphicData uri="http://schemas.openxmlformats.org/presentationml/2006/ole">
            <p:oleObj spid="_x0000_s229388" name="Equation" r:id="rId7" imgW="1511280" imgH="482400" progId="Equation.DSMT4">
              <p:embed/>
            </p:oleObj>
          </a:graphicData>
        </a:graphic>
      </p:graphicFrame>
      <p:graphicFrame>
        <p:nvGraphicFramePr>
          <p:cNvPr id="229389" name="Object 13"/>
          <p:cNvGraphicFramePr>
            <a:graphicFrameLocks noChangeAspect="1"/>
          </p:cNvGraphicFramePr>
          <p:nvPr/>
        </p:nvGraphicFramePr>
        <p:xfrm>
          <a:off x="5000625" y="5168900"/>
          <a:ext cx="3660775" cy="1165225"/>
        </p:xfrm>
        <a:graphic>
          <a:graphicData uri="http://schemas.openxmlformats.org/presentationml/2006/ole">
            <p:oleObj spid="_x0000_s229389" name="Equation" r:id="rId8" imgW="1917360" imgH="609480" progId="Equation.DSMT4">
              <p:embed/>
            </p:oleObj>
          </a:graphicData>
        </a:graphic>
      </p:graphicFrame>
      <p:sp>
        <p:nvSpPr>
          <p:cNvPr id="229390" name="AutoShape 14"/>
          <p:cNvSpPr>
            <a:spLocks noChangeArrowheads="1"/>
          </p:cNvSpPr>
          <p:nvPr/>
        </p:nvSpPr>
        <p:spPr bwMode="auto">
          <a:xfrm>
            <a:off x="3519488" y="5541963"/>
            <a:ext cx="844550" cy="249237"/>
          </a:xfrm>
          <a:prstGeom prst="rightArrow">
            <a:avLst>
              <a:gd name="adj1" fmla="val 50000"/>
              <a:gd name="adj2" fmla="val 8471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687638" y="260350"/>
            <a:ext cx="36004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3228975" y="2493963"/>
            <a:ext cx="2354263" cy="23542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Line 10"/>
          <p:cNvSpPr>
            <a:spLocks noChangeShapeType="1"/>
          </p:cNvSpPr>
          <p:nvPr/>
        </p:nvSpPr>
        <p:spPr bwMode="auto">
          <a:xfrm>
            <a:off x="4419600" y="1746250"/>
            <a:ext cx="0" cy="40449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>
            <a:off x="1939925" y="3657600"/>
            <a:ext cx="50847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0413" name="Text Box 13"/>
          <p:cNvSpPr txBox="1">
            <a:spLocks noChangeArrowheads="1"/>
          </p:cNvSpPr>
          <p:nvPr/>
        </p:nvSpPr>
        <p:spPr bwMode="auto">
          <a:xfrm>
            <a:off x="7208838" y="3429000"/>
            <a:ext cx="409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2400" i="1" baseline="-25000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4210504" y="1184275"/>
            <a:ext cx="409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 err="1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 err="1">
                <a:solidFill>
                  <a:schemeClr val="bg2"/>
                </a:solidFill>
                <a:latin typeface="Times New Roman" pitchFamily="18" charset="0"/>
              </a:rPr>
              <a:t>y</a:t>
            </a:r>
            <a:endParaRPr lang="en-US" sz="2400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0415" name="Line 15"/>
          <p:cNvSpPr>
            <a:spLocks noChangeShapeType="1"/>
          </p:cNvSpPr>
          <p:nvPr/>
        </p:nvSpPr>
        <p:spPr bwMode="auto">
          <a:xfrm flipV="1">
            <a:off x="4419600" y="3159125"/>
            <a:ext cx="1039813" cy="4984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4687888" y="2960688"/>
            <a:ext cx="3834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2000" baseline="-25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endParaRPr lang="en-US" sz="2000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3770227" y="3907150"/>
            <a:ext cx="148309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Real </a:t>
            </a:r>
            <a:r>
              <a:rPr lang="en-US" sz="2000" dirty="0" smtClean="0">
                <a:solidFill>
                  <a:schemeClr val="bg1"/>
                </a:solidFill>
              </a:rPr>
              <a:t>power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(watts)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5440363" y="2125663"/>
            <a:ext cx="237776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Visible-space </a:t>
            </a:r>
            <a:r>
              <a:rPr lang="en-US" sz="2000" dirty="0">
                <a:solidFill>
                  <a:schemeClr val="hlink"/>
                </a:solidFill>
              </a:rPr>
              <a:t>circle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1448625" y="2272599"/>
            <a:ext cx="207941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Imaginary </a:t>
            </a:r>
            <a:r>
              <a:rPr lang="en-US" sz="2000" dirty="0" smtClean="0">
                <a:solidFill>
                  <a:schemeClr val="bg1"/>
                </a:solidFill>
              </a:rPr>
              <a:t>power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vars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2373766" y="0"/>
            <a:ext cx="4038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Circuit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5260975" y="4330700"/>
            <a:ext cx="233910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(Impedance </a:t>
            </a:r>
            <a:r>
              <a:rPr lang="en-US" dirty="0" smtClean="0">
                <a:solidFill>
                  <a:schemeClr val="hlink"/>
                </a:solidFill>
              </a:rPr>
              <a:t>surface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949575" y="3508375"/>
            <a:ext cx="2259013" cy="1246188"/>
            <a:chOff x="2949575" y="3508375"/>
            <a:chExt cx="2259013" cy="1246188"/>
          </a:xfrm>
        </p:grpSpPr>
        <p:sp>
          <p:nvSpPr>
            <p:cNvPr id="223236" name="Text Box 4"/>
            <p:cNvSpPr txBox="1">
              <a:spLocks noChangeArrowheads="1"/>
            </p:cNvSpPr>
            <p:nvPr/>
          </p:nvSpPr>
          <p:spPr bwMode="auto">
            <a:xfrm>
              <a:off x="3089275" y="3508375"/>
              <a:ext cx="526106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</a:rPr>
                <a:t>nc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23239" name="Text Box 7"/>
            <p:cNvSpPr txBox="1">
              <a:spLocks noChangeArrowheads="1"/>
            </p:cNvSpPr>
            <p:nvPr/>
          </p:nvSpPr>
          <p:spPr bwMode="auto">
            <a:xfrm>
              <a:off x="3109913" y="3892550"/>
              <a:ext cx="583814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R</a:t>
              </a:r>
              <a:r>
                <a:rPr lang="en-US" sz="2000" dirty="0" smtClean="0">
                  <a:solidFill>
                    <a:schemeClr val="bg1"/>
                  </a:solidFill>
                </a:rPr>
                <a:t>ef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23256" name="Line 24"/>
            <p:cNvSpPr>
              <a:spLocks noChangeShapeType="1"/>
            </p:cNvSpPr>
            <p:nvPr/>
          </p:nvSpPr>
          <p:spPr bwMode="auto">
            <a:xfrm>
              <a:off x="2949575" y="4354513"/>
              <a:ext cx="150495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7" name="Line 25"/>
            <p:cNvSpPr>
              <a:spLocks noChangeShapeType="1"/>
            </p:cNvSpPr>
            <p:nvPr/>
          </p:nvSpPr>
          <p:spPr bwMode="auto">
            <a:xfrm>
              <a:off x="2954338" y="4735513"/>
              <a:ext cx="150495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9" name="Line 27"/>
            <p:cNvSpPr>
              <a:spLocks noChangeShapeType="1"/>
            </p:cNvSpPr>
            <p:nvPr/>
          </p:nvSpPr>
          <p:spPr bwMode="auto">
            <a:xfrm flipV="1">
              <a:off x="3581400" y="4389438"/>
              <a:ext cx="0" cy="30003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60" name="Text Box 28"/>
            <p:cNvSpPr txBox="1">
              <a:spLocks noChangeArrowheads="1"/>
            </p:cNvSpPr>
            <p:nvPr/>
          </p:nvSpPr>
          <p:spPr bwMode="auto">
            <a:xfrm>
              <a:off x="3654425" y="432435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u="sng" dirty="0">
                  <a:solidFill>
                    <a:schemeClr val="bg1"/>
                  </a:solidFill>
                  <a:latin typeface="Times New Roman" pitchFamily="18" charset="0"/>
                </a:rPr>
                <a:t>E</a:t>
              </a:r>
              <a:endParaRPr lang="en-US" sz="2000" i="1" u="sng" baseline="-250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23261" name="Line 29"/>
            <p:cNvSpPr>
              <a:spLocks noChangeShapeType="1"/>
            </p:cNvSpPr>
            <p:nvPr/>
          </p:nvSpPr>
          <p:spPr bwMode="auto">
            <a:xfrm flipH="1">
              <a:off x="4443413" y="4346575"/>
              <a:ext cx="3175" cy="40005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23264" name="Group 32"/>
            <p:cNvGrpSpPr>
              <a:grpSpLocks/>
            </p:cNvGrpSpPr>
            <p:nvPr/>
          </p:nvGrpSpPr>
          <p:grpSpPr bwMode="auto">
            <a:xfrm rot="5400000">
              <a:off x="3932237" y="3433763"/>
              <a:ext cx="193675" cy="635000"/>
              <a:chOff x="4258" y="1213"/>
              <a:chExt cx="122" cy="400"/>
            </a:xfrm>
          </p:grpSpPr>
          <p:sp>
            <p:nvSpPr>
              <p:cNvPr id="223262" name="Freeform 30"/>
              <p:cNvSpPr>
                <a:spLocks/>
              </p:cNvSpPr>
              <p:nvPr/>
            </p:nvSpPr>
            <p:spPr bwMode="auto">
              <a:xfrm>
                <a:off x="4258" y="1289"/>
                <a:ext cx="122" cy="324"/>
              </a:xfrm>
              <a:custGeom>
                <a:avLst/>
                <a:gdLst/>
                <a:ahLst/>
                <a:cxnLst>
                  <a:cxn ang="0">
                    <a:pos x="68" y="324"/>
                  </a:cxn>
                  <a:cxn ang="0">
                    <a:pos x="24" y="236"/>
                  </a:cxn>
                  <a:cxn ang="0">
                    <a:pos x="120" y="192"/>
                  </a:cxn>
                  <a:cxn ang="0">
                    <a:pos x="10" y="142"/>
                  </a:cxn>
                  <a:cxn ang="0">
                    <a:pos x="110" y="88"/>
                  </a:cxn>
                  <a:cxn ang="0">
                    <a:pos x="8" y="56"/>
                  </a:cxn>
                  <a:cxn ang="0">
                    <a:pos x="64" y="0"/>
                  </a:cxn>
                </a:cxnLst>
                <a:rect l="0" t="0" r="r" b="b"/>
                <a:pathLst>
                  <a:path w="122" h="324">
                    <a:moveTo>
                      <a:pt x="68" y="324"/>
                    </a:moveTo>
                    <a:cubicBezTo>
                      <a:pt x="60" y="309"/>
                      <a:pt x="15" y="258"/>
                      <a:pt x="24" y="236"/>
                    </a:cubicBezTo>
                    <a:cubicBezTo>
                      <a:pt x="33" y="214"/>
                      <a:pt x="122" y="208"/>
                      <a:pt x="120" y="192"/>
                    </a:cubicBezTo>
                    <a:cubicBezTo>
                      <a:pt x="118" y="176"/>
                      <a:pt x="12" y="159"/>
                      <a:pt x="10" y="142"/>
                    </a:cubicBezTo>
                    <a:cubicBezTo>
                      <a:pt x="8" y="125"/>
                      <a:pt x="110" y="102"/>
                      <a:pt x="110" y="88"/>
                    </a:cubicBezTo>
                    <a:cubicBezTo>
                      <a:pt x="110" y="74"/>
                      <a:pt x="16" y="71"/>
                      <a:pt x="8" y="56"/>
                    </a:cubicBezTo>
                    <a:cubicBezTo>
                      <a:pt x="0" y="41"/>
                      <a:pt x="52" y="12"/>
                      <a:pt x="64" y="0"/>
                    </a:cubicBez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63" name="Line 31"/>
              <p:cNvSpPr>
                <a:spLocks noChangeShapeType="1"/>
              </p:cNvSpPr>
              <p:nvPr/>
            </p:nvSpPr>
            <p:spPr bwMode="auto">
              <a:xfrm flipV="1">
                <a:off x="4322" y="1213"/>
                <a:ext cx="0" cy="8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23265" name="Group 33"/>
            <p:cNvGrpSpPr>
              <a:grpSpLocks/>
            </p:cNvGrpSpPr>
            <p:nvPr/>
          </p:nvGrpSpPr>
          <p:grpSpPr bwMode="auto">
            <a:xfrm rot="16200000" flipH="1">
              <a:off x="3897311" y="3775076"/>
              <a:ext cx="193675" cy="635000"/>
              <a:chOff x="4258" y="1239"/>
              <a:chExt cx="122" cy="400"/>
            </a:xfrm>
          </p:grpSpPr>
          <p:sp>
            <p:nvSpPr>
              <p:cNvPr id="223266" name="Freeform 34"/>
              <p:cNvSpPr>
                <a:spLocks/>
              </p:cNvSpPr>
              <p:nvPr/>
            </p:nvSpPr>
            <p:spPr bwMode="auto">
              <a:xfrm>
                <a:off x="4258" y="1315"/>
                <a:ext cx="122" cy="324"/>
              </a:xfrm>
              <a:custGeom>
                <a:avLst/>
                <a:gdLst/>
                <a:ahLst/>
                <a:cxnLst>
                  <a:cxn ang="0">
                    <a:pos x="68" y="324"/>
                  </a:cxn>
                  <a:cxn ang="0">
                    <a:pos x="24" y="236"/>
                  </a:cxn>
                  <a:cxn ang="0">
                    <a:pos x="120" y="192"/>
                  </a:cxn>
                  <a:cxn ang="0">
                    <a:pos x="10" y="142"/>
                  </a:cxn>
                  <a:cxn ang="0">
                    <a:pos x="110" y="88"/>
                  </a:cxn>
                  <a:cxn ang="0">
                    <a:pos x="8" y="56"/>
                  </a:cxn>
                  <a:cxn ang="0">
                    <a:pos x="64" y="0"/>
                  </a:cxn>
                </a:cxnLst>
                <a:rect l="0" t="0" r="r" b="b"/>
                <a:pathLst>
                  <a:path w="122" h="324">
                    <a:moveTo>
                      <a:pt x="68" y="324"/>
                    </a:moveTo>
                    <a:cubicBezTo>
                      <a:pt x="60" y="309"/>
                      <a:pt x="15" y="258"/>
                      <a:pt x="24" y="236"/>
                    </a:cubicBezTo>
                    <a:cubicBezTo>
                      <a:pt x="33" y="214"/>
                      <a:pt x="122" y="208"/>
                      <a:pt x="120" y="192"/>
                    </a:cubicBezTo>
                    <a:cubicBezTo>
                      <a:pt x="118" y="176"/>
                      <a:pt x="12" y="159"/>
                      <a:pt x="10" y="142"/>
                    </a:cubicBezTo>
                    <a:cubicBezTo>
                      <a:pt x="8" y="125"/>
                      <a:pt x="110" y="102"/>
                      <a:pt x="110" y="88"/>
                    </a:cubicBezTo>
                    <a:cubicBezTo>
                      <a:pt x="110" y="74"/>
                      <a:pt x="16" y="71"/>
                      <a:pt x="8" y="56"/>
                    </a:cubicBezTo>
                    <a:cubicBezTo>
                      <a:pt x="0" y="41"/>
                      <a:pt x="52" y="12"/>
                      <a:pt x="64" y="0"/>
                    </a:cubicBez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67" name="Line 35"/>
              <p:cNvSpPr>
                <a:spLocks noChangeShapeType="1"/>
              </p:cNvSpPr>
              <p:nvPr/>
            </p:nvSpPr>
            <p:spPr bwMode="auto">
              <a:xfrm flipV="1">
                <a:off x="4322" y="1239"/>
                <a:ext cx="0" cy="8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23268" name="Text Box 36"/>
            <p:cNvSpPr txBox="1">
              <a:spLocks noChangeArrowheads="1"/>
            </p:cNvSpPr>
            <p:nvPr/>
          </p:nvSpPr>
          <p:spPr bwMode="auto">
            <a:xfrm>
              <a:off x="4610100" y="4297363"/>
              <a:ext cx="5984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hlink"/>
                  </a:solidFill>
                  <a:latin typeface="Times New Roman" pitchFamily="18" charset="0"/>
                </a:rPr>
                <a:t>Z</a:t>
              </a:r>
              <a:r>
                <a:rPr lang="en-US" sz="2400" i="1" baseline="-25000">
                  <a:solidFill>
                    <a:schemeClr val="hlink"/>
                  </a:solidFill>
                  <a:latin typeface="Times New Roman" pitchFamily="18" charset="0"/>
                </a:rPr>
                <a:t>s </a:t>
              </a:r>
              <a:r>
                <a:rPr lang="en-US" sz="2400" baseline="-25000">
                  <a:solidFill>
                    <a:schemeClr val="hlink"/>
                  </a:solidFill>
                </a:rPr>
                <a:t>  </a:t>
              </a:r>
              <a:endParaRPr lang="en-US" sz="2400" i="1" baseline="-250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223269" name="Object 37"/>
          <p:cNvGraphicFramePr>
            <a:graphicFrameLocks noChangeAspect="1"/>
          </p:cNvGraphicFramePr>
          <p:nvPr/>
        </p:nvGraphicFramePr>
        <p:xfrm>
          <a:off x="1020779" y="4004108"/>
          <a:ext cx="1402509" cy="935923"/>
        </p:xfrm>
        <a:graphic>
          <a:graphicData uri="http://schemas.openxmlformats.org/presentationml/2006/ole">
            <p:oleObj spid="_x0000_s223269" name="Equation" r:id="rId4" imgW="685800" imgH="457200" progId="Equation.DSMT4">
              <p:embed/>
            </p:oleObj>
          </a:graphicData>
        </a:graphic>
      </p:graphicFrame>
      <p:graphicFrame>
        <p:nvGraphicFramePr>
          <p:cNvPr id="223270" name="Object 38"/>
          <p:cNvGraphicFramePr>
            <a:graphicFrameLocks noChangeAspect="1"/>
          </p:cNvGraphicFramePr>
          <p:nvPr/>
        </p:nvGraphicFramePr>
        <p:xfrm>
          <a:off x="2785578" y="5602554"/>
          <a:ext cx="3162835" cy="987860"/>
        </p:xfrm>
        <a:graphic>
          <a:graphicData uri="http://schemas.openxmlformats.org/presentationml/2006/ole">
            <p:oleObj spid="_x0000_s223270" name="Equation" r:id="rId5" imgW="1422360" imgH="444240" progId="Equation.DSMT4">
              <p:embed/>
            </p:oleObj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485394" y="363763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Equivalent problem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547938" y="685371"/>
            <a:ext cx="4965617" cy="2424542"/>
            <a:chOff x="2547938" y="685371"/>
            <a:chExt cx="4965617" cy="2424542"/>
          </a:xfrm>
        </p:grpSpPr>
        <p:sp>
          <p:nvSpPr>
            <p:cNvPr id="223248" name="Text Box 16"/>
            <p:cNvSpPr txBox="1">
              <a:spLocks noChangeArrowheads="1"/>
            </p:cNvSpPr>
            <p:nvPr/>
          </p:nvSpPr>
          <p:spPr bwMode="auto">
            <a:xfrm>
              <a:off x="4438126" y="685371"/>
              <a:ext cx="7127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23247" name="Text Box 15"/>
            <p:cNvSpPr txBox="1">
              <a:spLocks noChangeArrowheads="1"/>
            </p:cNvSpPr>
            <p:nvPr/>
          </p:nvSpPr>
          <p:spPr bwMode="auto">
            <a:xfrm>
              <a:off x="6018166" y="1987898"/>
              <a:ext cx="7127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3055938" y="2019300"/>
              <a:ext cx="150495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>
              <a:off x="3055938" y="2390775"/>
              <a:ext cx="150495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4546600" y="1301750"/>
              <a:ext cx="0" cy="71755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>
              <a:off x="4546600" y="2392363"/>
              <a:ext cx="0" cy="71755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9" name="Line 17"/>
            <p:cNvSpPr>
              <a:spLocks noChangeShapeType="1"/>
            </p:cNvSpPr>
            <p:nvPr/>
          </p:nvSpPr>
          <p:spPr bwMode="auto">
            <a:xfrm>
              <a:off x="4772025" y="2193925"/>
              <a:ext cx="13779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 flipV="1">
              <a:off x="4792663" y="1163638"/>
              <a:ext cx="0" cy="381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3287713" y="1741488"/>
              <a:ext cx="0" cy="266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V="1">
              <a:off x="3278188" y="2403475"/>
              <a:ext cx="0" cy="266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3" name="Text Box 21"/>
            <p:cNvSpPr txBox="1">
              <a:spLocks noChangeArrowheads="1"/>
            </p:cNvSpPr>
            <p:nvPr/>
          </p:nvSpPr>
          <p:spPr bwMode="auto">
            <a:xfrm>
              <a:off x="2547938" y="1979613"/>
              <a:ext cx="7127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23254" name="Line 22"/>
            <p:cNvSpPr>
              <a:spLocks noChangeShapeType="1"/>
            </p:cNvSpPr>
            <p:nvPr/>
          </p:nvSpPr>
          <p:spPr bwMode="auto">
            <a:xfrm flipV="1">
              <a:off x="3683000" y="2044700"/>
              <a:ext cx="0" cy="30003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5" name="Text Box 23"/>
            <p:cNvSpPr txBox="1">
              <a:spLocks noChangeArrowheads="1"/>
            </p:cNvSpPr>
            <p:nvPr/>
          </p:nvSpPr>
          <p:spPr bwMode="auto">
            <a:xfrm>
              <a:off x="3771900" y="1979613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u="sng">
                  <a:solidFill>
                    <a:schemeClr val="bg1"/>
                  </a:solidFill>
                  <a:latin typeface="Times New Roman" pitchFamily="18" charset="0"/>
                </a:rPr>
                <a:t>E</a:t>
              </a:r>
              <a:endParaRPr lang="en-US" sz="2000" i="1" u="sng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71998" y="1219223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Original problem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425196" y="1300897"/>
            <a:ext cx="647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4288" name="Text Box 32"/>
          <p:cNvSpPr txBox="1">
            <a:spLocks noChangeArrowheads="1"/>
          </p:cNvSpPr>
          <p:nvPr/>
        </p:nvSpPr>
        <p:spPr bwMode="auto">
          <a:xfrm>
            <a:off x="6968774" y="410995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24289" name="Object 33"/>
          <p:cNvGraphicFramePr>
            <a:graphicFrameLocks noChangeAspect="1"/>
          </p:cNvGraphicFramePr>
          <p:nvPr/>
        </p:nvGraphicFramePr>
        <p:xfrm>
          <a:off x="2181225" y="1365250"/>
          <a:ext cx="3395663" cy="4727575"/>
        </p:xfrm>
        <a:graphic>
          <a:graphicData uri="http://schemas.openxmlformats.org/presentationml/2006/ole">
            <p:oleObj spid="_x0000_s224289" name="Equation" r:id="rId4" imgW="1879560" imgH="2616120" progId="Equation.DSMT4">
              <p:embed/>
            </p:oleObj>
          </a:graphicData>
        </a:graphic>
      </p:graphicFrame>
      <p:graphicFrame>
        <p:nvGraphicFramePr>
          <p:cNvPr id="224290" name="Object 34"/>
          <p:cNvGraphicFramePr>
            <a:graphicFrameLocks noChangeAspect="1"/>
          </p:cNvGraphicFramePr>
          <p:nvPr/>
        </p:nvGraphicFramePr>
        <p:xfrm>
          <a:off x="6344475" y="4565403"/>
          <a:ext cx="2257425" cy="1274763"/>
        </p:xfrm>
        <a:graphic>
          <a:graphicData uri="http://schemas.openxmlformats.org/presentationml/2006/ole">
            <p:oleObj spid="_x0000_s224290" name="Equation" r:id="rId5" imgW="990360" imgH="558720" progId="Equation.DSMT4">
              <p:embed/>
            </p:oleObj>
          </a:graphicData>
        </a:graphic>
      </p:graphicFrame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2012270" y="0"/>
            <a:ext cx="52990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Circuit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3138714" y="0"/>
            <a:ext cx="2562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</a:t>
            </a:r>
          </a:p>
        </p:txBody>
      </p:sp>
      <p:graphicFrame>
        <p:nvGraphicFramePr>
          <p:cNvPr id="225320" name="Object 40"/>
          <p:cNvGraphicFramePr>
            <a:graphicFrameLocks noChangeAspect="1"/>
          </p:cNvGraphicFramePr>
          <p:nvPr/>
        </p:nvGraphicFramePr>
        <p:xfrm>
          <a:off x="2487613" y="3995738"/>
          <a:ext cx="4056062" cy="2000250"/>
        </p:xfrm>
        <a:graphic>
          <a:graphicData uri="http://schemas.openxmlformats.org/presentationml/2006/ole">
            <p:oleObj spid="_x0000_s225320" name="Equation" r:id="rId4" imgW="1803240" imgH="888840" progId="Equation.DSMT4">
              <p:embed/>
            </p:oleObj>
          </a:graphicData>
        </a:graphic>
      </p:graphicFrame>
      <p:sp>
        <p:nvSpPr>
          <p:cNvPr id="225322" name="Text Box 42"/>
          <p:cNvSpPr txBox="1">
            <a:spLocks noChangeArrowheads="1"/>
          </p:cNvSpPr>
          <p:nvPr/>
        </p:nvSpPr>
        <p:spPr bwMode="auto">
          <a:xfrm>
            <a:off x="752475" y="3502025"/>
            <a:ext cx="3036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TEN modeling equations: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038390" y="1123250"/>
            <a:ext cx="2535237" cy="2027938"/>
            <a:chOff x="3417888" y="1123250"/>
            <a:chExt cx="2535237" cy="2027938"/>
          </a:xfrm>
        </p:grpSpPr>
        <p:sp>
          <p:nvSpPr>
            <p:cNvPr id="225299" name="Line 19"/>
            <p:cNvSpPr>
              <a:spLocks noChangeShapeType="1"/>
            </p:cNvSpPr>
            <p:nvPr/>
          </p:nvSpPr>
          <p:spPr bwMode="auto">
            <a:xfrm>
              <a:off x="3578225" y="1649413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00" name="Line 20"/>
            <p:cNvSpPr>
              <a:spLocks noChangeShapeType="1"/>
            </p:cNvSpPr>
            <p:nvPr/>
          </p:nvSpPr>
          <p:spPr bwMode="auto">
            <a:xfrm>
              <a:off x="3582988" y="2752725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01" name="Line 21"/>
            <p:cNvSpPr>
              <a:spLocks noChangeShapeType="1"/>
            </p:cNvSpPr>
            <p:nvPr/>
          </p:nvSpPr>
          <p:spPr bwMode="auto">
            <a:xfrm flipV="1">
              <a:off x="5092700" y="2965450"/>
              <a:ext cx="4048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03" name="Line 23"/>
            <p:cNvSpPr>
              <a:spLocks noChangeShapeType="1"/>
            </p:cNvSpPr>
            <p:nvPr/>
          </p:nvSpPr>
          <p:spPr bwMode="auto">
            <a:xfrm flipH="1">
              <a:off x="5072063" y="1641475"/>
              <a:ext cx="3175" cy="40005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10" name="Text Box 30"/>
            <p:cNvSpPr txBox="1">
              <a:spLocks noChangeArrowheads="1"/>
            </p:cNvSpPr>
            <p:nvPr/>
          </p:nvSpPr>
          <p:spPr bwMode="auto">
            <a:xfrm>
              <a:off x="5402263" y="1984375"/>
              <a:ext cx="5508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 i="1" baseline="-25000">
                  <a:solidFill>
                    <a:schemeClr val="bg1"/>
                  </a:solidFill>
                  <a:latin typeface="Times New Roman" pitchFamily="18" charset="0"/>
                </a:rPr>
                <a:t>L </a:t>
              </a:r>
              <a:r>
                <a:rPr lang="en-US" sz="2000" baseline="-25000">
                  <a:solidFill>
                    <a:schemeClr val="bg1"/>
                  </a:solidFill>
                </a:rPr>
                <a:t>  </a:t>
              </a:r>
              <a:endParaRPr lang="en-US" sz="2000" i="1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25313" name="Line 33"/>
            <p:cNvSpPr>
              <a:spLocks noChangeShapeType="1"/>
            </p:cNvSpPr>
            <p:nvPr/>
          </p:nvSpPr>
          <p:spPr bwMode="auto">
            <a:xfrm flipH="1">
              <a:off x="5070475" y="2351088"/>
              <a:ext cx="3175" cy="40005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14" name="Rectangle 34"/>
            <p:cNvSpPr>
              <a:spLocks noChangeArrowheads="1"/>
            </p:cNvSpPr>
            <p:nvPr/>
          </p:nvSpPr>
          <p:spPr bwMode="auto">
            <a:xfrm>
              <a:off x="4979988" y="2033588"/>
              <a:ext cx="203200" cy="3317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15" name="Text Box 35"/>
            <p:cNvSpPr txBox="1">
              <a:spLocks noChangeArrowheads="1"/>
            </p:cNvSpPr>
            <p:nvPr/>
          </p:nvSpPr>
          <p:spPr bwMode="auto">
            <a:xfrm>
              <a:off x="4227513" y="1692275"/>
              <a:ext cx="698500" cy="9001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V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</a:rPr>
                <a:t>(</a:t>
              </a:r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</a:rPr>
                <a:t>)</a:t>
              </a:r>
              <a:r>
                <a:rPr lang="en-US" sz="2000" baseline="-25000" dirty="0">
                  <a:solidFill>
                    <a:schemeClr val="bg1"/>
                  </a:solidFill>
                </a:rPr>
                <a:t>  </a:t>
              </a:r>
            </a:p>
            <a:p>
              <a:r>
                <a:rPr lang="en-US" sz="2000" baseline="-25000" dirty="0">
                  <a:solidFill>
                    <a:schemeClr val="bg1"/>
                  </a:solidFill>
                </a:rPr>
                <a:t> -</a:t>
              </a:r>
              <a:endParaRPr lang="en-US" sz="2000" i="1" baseline="-250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25316" name="Text Box 36"/>
            <p:cNvSpPr txBox="1">
              <a:spLocks noChangeArrowheads="1"/>
            </p:cNvSpPr>
            <p:nvPr/>
          </p:nvSpPr>
          <p:spPr bwMode="auto">
            <a:xfrm>
              <a:off x="3417888" y="2016125"/>
              <a:ext cx="5413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sz="2000" baseline="-25000">
                  <a:solidFill>
                    <a:schemeClr val="bg1"/>
                  </a:solidFill>
                </a:rPr>
                <a:t>  </a:t>
              </a:r>
              <a:endParaRPr lang="en-US" sz="2000" i="1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25317" name="Text Box 37"/>
            <p:cNvSpPr txBox="1">
              <a:spLocks noChangeArrowheads="1"/>
            </p:cNvSpPr>
            <p:nvPr/>
          </p:nvSpPr>
          <p:spPr bwMode="auto">
            <a:xfrm>
              <a:off x="4044700" y="1123250"/>
              <a:ext cx="6905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I 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</a:rPr>
                <a:t>(</a:t>
              </a:r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</a:rPr>
                <a:t>)</a:t>
              </a:r>
              <a:r>
                <a:rPr lang="en-US" sz="2000" baseline="-25000" dirty="0">
                  <a:solidFill>
                    <a:schemeClr val="bg1"/>
                  </a:solidFill>
                </a:rPr>
                <a:t>  </a:t>
              </a:r>
              <a:endParaRPr lang="en-US" sz="2000" i="1" baseline="-250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25318" name="Line 38"/>
            <p:cNvSpPr>
              <a:spLocks noChangeShapeType="1"/>
            </p:cNvSpPr>
            <p:nvPr/>
          </p:nvSpPr>
          <p:spPr bwMode="auto">
            <a:xfrm>
              <a:off x="5081588" y="2844800"/>
              <a:ext cx="0" cy="2524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19" name="Text Box 39"/>
            <p:cNvSpPr txBox="1">
              <a:spLocks noChangeArrowheads="1"/>
            </p:cNvSpPr>
            <p:nvPr/>
          </p:nvSpPr>
          <p:spPr bwMode="auto">
            <a:xfrm>
              <a:off x="5578475" y="2754313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</a:rPr>
                <a:t>  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895115" y="1638798"/>
              <a:ext cx="20188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859969" y="2035627"/>
            <a:ext cx="2767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TEN equivalent circuit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2452234" y="0"/>
            <a:ext cx="39655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graphicFrame>
        <p:nvGraphicFramePr>
          <p:cNvPr id="226321" name="Object 17"/>
          <p:cNvGraphicFramePr>
            <a:graphicFrameLocks noChangeAspect="1"/>
          </p:cNvGraphicFramePr>
          <p:nvPr/>
        </p:nvGraphicFramePr>
        <p:xfrm>
          <a:off x="2470150" y="976313"/>
          <a:ext cx="3887788" cy="2058987"/>
        </p:xfrm>
        <a:graphic>
          <a:graphicData uri="http://schemas.openxmlformats.org/presentationml/2006/ole">
            <p:oleObj spid="_x0000_s226321" name="Equation" r:id="rId4" imgW="1726920" imgH="914400" progId="Equation.DSMT4">
              <p:embed/>
            </p:oleObj>
          </a:graphicData>
        </a:graphic>
      </p:graphicFrame>
      <p:graphicFrame>
        <p:nvGraphicFramePr>
          <p:cNvPr id="226322" name="Object 18"/>
          <p:cNvGraphicFramePr>
            <a:graphicFrameLocks noChangeAspect="1"/>
          </p:cNvGraphicFramePr>
          <p:nvPr/>
        </p:nvGraphicFramePr>
        <p:xfrm>
          <a:off x="4259263" y="3384550"/>
          <a:ext cx="1966912" cy="873125"/>
        </p:xfrm>
        <a:graphic>
          <a:graphicData uri="http://schemas.openxmlformats.org/presentationml/2006/ole">
            <p:oleObj spid="_x0000_s226322" name="Equation" r:id="rId5" imgW="1143000" imgH="507960" progId="Equation.DSMT4">
              <p:embed/>
            </p:oleObj>
          </a:graphicData>
        </a:graphic>
      </p:graphicFrame>
      <p:sp>
        <p:nvSpPr>
          <p:cNvPr id="226323" name="Text Box 19"/>
          <p:cNvSpPr txBox="1">
            <a:spLocks noChangeArrowheads="1"/>
          </p:cNvSpPr>
          <p:nvPr/>
        </p:nvSpPr>
        <p:spPr bwMode="auto">
          <a:xfrm>
            <a:off x="2191884" y="463595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26324" name="Object 20"/>
          <p:cNvGraphicFramePr>
            <a:graphicFrameLocks noChangeAspect="1"/>
          </p:cNvGraphicFramePr>
          <p:nvPr/>
        </p:nvGraphicFramePr>
        <p:xfrm>
          <a:off x="3289300" y="4918075"/>
          <a:ext cx="2565400" cy="1517650"/>
        </p:xfrm>
        <a:graphic>
          <a:graphicData uri="http://schemas.openxmlformats.org/presentationml/2006/ole">
            <p:oleObj spid="_x0000_s226324" name="Equation" r:id="rId6" imgW="1180800" imgH="698400" progId="Equation.DSMT4">
              <p:embed/>
            </p:oleObj>
          </a:graphicData>
        </a:graphic>
      </p:graphicFrame>
      <p:sp>
        <p:nvSpPr>
          <p:cNvPr id="226325" name="Text Box 21"/>
          <p:cNvSpPr txBox="1">
            <a:spLocks noChangeArrowheads="1"/>
          </p:cNvSpPr>
          <p:nvPr/>
        </p:nvSpPr>
        <p:spPr bwMode="auto">
          <a:xfrm>
            <a:off x="3202440" y="3621994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3081792" y="0"/>
            <a:ext cx="25273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1812245" y="1068162"/>
            <a:ext cx="14316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27335" name="Object 7"/>
          <p:cNvGraphicFramePr>
            <a:graphicFrameLocks noChangeAspect="1"/>
          </p:cNvGraphicFramePr>
          <p:nvPr/>
        </p:nvGraphicFramePr>
        <p:xfrm>
          <a:off x="3067937" y="1491178"/>
          <a:ext cx="3275012" cy="1638300"/>
        </p:xfrm>
        <a:graphic>
          <a:graphicData uri="http://schemas.openxmlformats.org/presentationml/2006/ole">
            <p:oleObj spid="_x0000_s227335" name="Equation" r:id="rId4" imgW="1498320" imgH="749160" progId="Equation.DSMT4">
              <p:embed/>
            </p:oleObj>
          </a:graphicData>
        </a:graphic>
      </p:graphicFrame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1935163" y="389255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Also,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27338" name="Object 10"/>
          <p:cNvGraphicFramePr>
            <a:graphicFrameLocks noChangeAspect="1"/>
          </p:cNvGraphicFramePr>
          <p:nvPr/>
        </p:nvGraphicFramePr>
        <p:xfrm>
          <a:off x="3176814" y="4440011"/>
          <a:ext cx="3219450" cy="971550"/>
        </p:xfrm>
        <a:graphic>
          <a:graphicData uri="http://schemas.openxmlformats.org/presentationml/2006/ole">
            <p:oleObj spid="_x0000_s227338" name="Equation" r:id="rId5" imgW="1473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72" name="Rectangle 20"/>
          <p:cNvSpPr>
            <a:spLocks noChangeArrowheads="1"/>
          </p:cNvSpPr>
          <p:nvPr/>
        </p:nvSpPr>
        <p:spPr bwMode="auto">
          <a:xfrm>
            <a:off x="1945142" y="3182031"/>
            <a:ext cx="4960937" cy="32131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2582182" y="0"/>
            <a:ext cx="39814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2794000" y="3240088"/>
          <a:ext cx="3286125" cy="3032125"/>
        </p:xfrm>
        <a:graphic>
          <a:graphicData uri="http://schemas.openxmlformats.org/presentationml/2006/ole">
            <p:oleObj spid="_x0000_s228356" name="Equation" r:id="rId4" imgW="1663560" imgH="1536480" progId="Equation.DSMT4">
              <p:embed/>
            </p:oleObj>
          </a:graphicData>
        </a:graphic>
      </p:graphicFrame>
      <p:grpSp>
        <p:nvGrpSpPr>
          <p:cNvPr id="228375" name="Group 23"/>
          <p:cNvGrpSpPr>
            <a:grpSpLocks/>
          </p:cNvGrpSpPr>
          <p:nvPr/>
        </p:nvGrpSpPr>
        <p:grpSpPr bwMode="auto">
          <a:xfrm>
            <a:off x="2934155" y="1254125"/>
            <a:ext cx="3248026" cy="1111250"/>
            <a:chOff x="2246" y="982"/>
            <a:chExt cx="2046" cy="700"/>
          </a:xfrm>
        </p:grpSpPr>
        <p:sp>
          <p:nvSpPr>
            <p:cNvPr id="228360" name="Line 8"/>
            <p:cNvSpPr>
              <a:spLocks noChangeShapeType="1"/>
            </p:cNvSpPr>
            <p:nvPr/>
          </p:nvSpPr>
          <p:spPr bwMode="auto">
            <a:xfrm>
              <a:off x="2246" y="987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61" name="Line 9"/>
            <p:cNvSpPr>
              <a:spLocks noChangeShapeType="1"/>
            </p:cNvSpPr>
            <p:nvPr/>
          </p:nvSpPr>
          <p:spPr bwMode="auto">
            <a:xfrm>
              <a:off x="2249" y="1682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63" name="Line 11"/>
            <p:cNvSpPr>
              <a:spLocks noChangeShapeType="1"/>
            </p:cNvSpPr>
            <p:nvPr/>
          </p:nvSpPr>
          <p:spPr bwMode="auto">
            <a:xfrm flipH="1">
              <a:off x="3187" y="982"/>
              <a:ext cx="2" cy="25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64" name="Text Box 12"/>
            <p:cNvSpPr txBox="1">
              <a:spLocks noChangeArrowheads="1"/>
            </p:cNvSpPr>
            <p:nvPr/>
          </p:nvSpPr>
          <p:spPr bwMode="auto">
            <a:xfrm>
              <a:off x="3395" y="1198"/>
              <a:ext cx="8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 i="1" baseline="-25000" dirty="0">
                  <a:solidFill>
                    <a:schemeClr val="bg1"/>
                  </a:solidFill>
                  <a:latin typeface="Times New Roman" pitchFamily="18" charset="0"/>
                </a:rPr>
                <a:t>L </a:t>
              </a:r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 = 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</a:rPr>
                <a:t>1</a:t>
              </a:r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 / Y</a:t>
              </a:r>
              <a:r>
                <a:rPr lang="en-US" sz="2000" i="1" baseline="-25000" dirty="0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  <a:r>
                <a:rPr lang="en-US" sz="2000" baseline="-25000" dirty="0">
                  <a:solidFill>
                    <a:schemeClr val="bg1"/>
                  </a:solidFill>
                </a:rPr>
                <a:t>  </a:t>
              </a:r>
              <a:endParaRPr lang="en-US" sz="2000" i="1" baseline="-250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28365" name="Line 13"/>
            <p:cNvSpPr>
              <a:spLocks noChangeShapeType="1"/>
            </p:cNvSpPr>
            <p:nvPr/>
          </p:nvSpPr>
          <p:spPr bwMode="auto">
            <a:xfrm flipH="1">
              <a:off x="3186" y="1429"/>
              <a:ext cx="2" cy="25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66" name="Rectangle 14"/>
            <p:cNvSpPr>
              <a:spLocks noChangeArrowheads="1"/>
            </p:cNvSpPr>
            <p:nvPr/>
          </p:nvSpPr>
          <p:spPr bwMode="auto">
            <a:xfrm>
              <a:off x="3129" y="1229"/>
              <a:ext cx="128" cy="20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68" name="Text Box 16"/>
            <p:cNvSpPr txBox="1">
              <a:spLocks noChangeArrowheads="1"/>
            </p:cNvSpPr>
            <p:nvPr/>
          </p:nvSpPr>
          <p:spPr bwMode="auto">
            <a:xfrm>
              <a:off x="2433" y="1192"/>
              <a:ext cx="3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sz="2000" baseline="-25000">
                  <a:solidFill>
                    <a:schemeClr val="bg1"/>
                  </a:solidFill>
                </a:rPr>
                <a:t>  </a:t>
              </a:r>
              <a:endParaRPr lang="en-US" sz="2000" i="1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2489427" y="0"/>
            <a:ext cx="39544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graphicFrame>
        <p:nvGraphicFramePr>
          <p:cNvPr id="231436" name="Object 12"/>
          <p:cNvGraphicFramePr>
            <a:graphicFrameLocks noChangeAspect="1"/>
          </p:cNvGraphicFramePr>
          <p:nvPr/>
        </p:nvGraphicFramePr>
        <p:xfrm>
          <a:off x="679450" y="1350963"/>
          <a:ext cx="7021513" cy="1141412"/>
        </p:xfrm>
        <a:graphic>
          <a:graphicData uri="http://schemas.openxmlformats.org/presentationml/2006/ole">
            <p:oleObj spid="_x0000_s231436" name="Equation" r:id="rId4" imgW="3441600" imgH="558720" progId="Equation.DSMT4">
              <p:embed/>
            </p:oleObj>
          </a:graphicData>
        </a:graphic>
      </p:graphicFrame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628650" y="2784475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231438" name="Object 14"/>
          <p:cNvGraphicFramePr>
            <a:graphicFrameLocks noChangeAspect="1"/>
          </p:cNvGraphicFramePr>
          <p:nvPr/>
        </p:nvGraphicFramePr>
        <p:xfrm>
          <a:off x="1041400" y="3030538"/>
          <a:ext cx="7026275" cy="1139825"/>
        </p:xfrm>
        <a:graphic>
          <a:graphicData uri="http://schemas.openxmlformats.org/presentationml/2006/ole">
            <p:oleObj spid="_x0000_s231438" name="Equation" r:id="rId5" imgW="3441600" imgH="558720" progId="Equation.DSMT4">
              <p:embed/>
            </p:oleObj>
          </a:graphicData>
        </a:graphic>
      </p:graphicFrame>
      <p:graphicFrame>
        <p:nvGraphicFramePr>
          <p:cNvPr id="231439" name="Object 15"/>
          <p:cNvGraphicFramePr>
            <a:graphicFrameLocks noChangeAspect="1"/>
          </p:cNvGraphicFramePr>
          <p:nvPr/>
        </p:nvGraphicFramePr>
        <p:xfrm>
          <a:off x="3252788" y="4665663"/>
          <a:ext cx="1762125" cy="466725"/>
        </p:xfrm>
        <a:graphic>
          <a:graphicData uri="http://schemas.openxmlformats.org/presentationml/2006/ole">
            <p:oleObj spid="_x0000_s231439" name="Equation" r:id="rId6" imgW="863280" imgH="228600" progId="Equation.DSMT4">
              <p:embed/>
            </p:oleObj>
          </a:graphicData>
        </a:graphic>
      </p:graphicFrame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1557338" y="5940425"/>
            <a:ext cx="243046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</a:t>
            </a:r>
            <a:r>
              <a:rPr lang="en-US" sz="2000" dirty="0" smtClean="0">
                <a:solidFill>
                  <a:schemeClr val="bg1"/>
                </a:solidFill>
              </a:rPr>
              <a:t>isible-space </a:t>
            </a:r>
            <a:r>
              <a:rPr lang="en-US" sz="2000" dirty="0">
                <a:solidFill>
                  <a:schemeClr val="bg1"/>
                </a:solidFill>
              </a:rPr>
              <a:t>region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4799012" y="5969000"/>
            <a:ext cx="29529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nvisible-space </a:t>
            </a:r>
            <a:r>
              <a:rPr lang="en-US" sz="2000" dirty="0">
                <a:solidFill>
                  <a:schemeClr val="bg1"/>
                </a:solidFill>
              </a:rPr>
              <a:t>region</a:t>
            </a:r>
          </a:p>
        </p:txBody>
      </p:sp>
      <p:sp>
        <p:nvSpPr>
          <p:cNvPr id="231442" name="Line 18"/>
          <p:cNvSpPr>
            <a:spLocks noChangeShapeType="1"/>
          </p:cNvSpPr>
          <p:nvPr/>
        </p:nvSpPr>
        <p:spPr bwMode="auto">
          <a:xfrm flipV="1">
            <a:off x="2854325" y="5089525"/>
            <a:ext cx="1092200" cy="8953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1443" name="Line 19"/>
          <p:cNvSpPr>
            <a:spLocks noChangeShapeType="1"/>
          </p:cNvSpPr>
          <p:nvPr/>
        </p:nvSpPr>
        <p:spPr bwMode="auto">
          <a:xfrm flipH="1" flipV="1">
            <a:off x="4849813" y="5114925"/>
            <a:ext cx="858837" cy="8286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338" name="Object 42"/>
          <p:cNvGraphicFramePr>
            <a:graphicFrameLocks noChangeAspect="1"/>
          </p:cNvGraphicFramePr>
          <p:nvPr/>
        </p:nvGraphicFramePr>
        <p:xfrm>
          <a:off x="581025" y="1833563"/>
          <a:ext cx="7607300" cy="4168775"/>
        </p:xfrm>
        <a:graphic>
          <a:graphicData uri="http://schemas.openxmlformats.org/presentationml/2006/ole">
            <p:oleObj spid="_x0000_s183338" name="Equation" r:id="rId4" imgW="3543120" imgH="1942920" progId="Equation.DSMT4">
              <p:embed/>
            </p:oleObj>
          </a:graphicData>
        </a:graphic>
      </p:graphicFrame>
      <p:sp>
        <p:nvSpPr>
          <p:cNvPr id="183339" name="Text Box 43"/>
          <p:cNvSpPr txBox="1">
            <a:spLocks noChangeArrowheads="1"/>
          </p:cNvSpPr>
          <p:nvPr/>
        </p:nvSpPr>
        <p:spPr bwMode="auto">
          <a:xfrm>
            <a:off x="2745696" y="0"/>
            <a:ext cx="3568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83340" name="Text Box 44"/>
          <p:cNvSpPr txBox="1">
            <a:spLocks noChangeArrowheads="1"/>
          </p:cNvSpPr>
          <p:nvPr/>
        </p:nvSpPr>
        <p:spPr bwMode="auto">
          <a:xfrm>
            <a:off x="508907" y="1166132"/>
            <a:ext cx="378340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Introduce </a:t>
            </a:r>
            <a:r>
              <a:rPr lang="en-US" sz="2000" dirty="0" smtClean="0">
                <a:solidFill>
                  <a:schemeClr val="bg1"/>
                </a:solidFill>
              </a:rPr>
              <a:t>the Fourier </a:t>
            </a:r>
            <a:r>
              <a:rPr lang="en-US" sz="2000" dirty="0">
                <a:solidFill>
                  <a:schemeClr val="bg1"/>
                </a:solidFill>
              </a:rPr>
              <a:t>transform: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2448152" y="0"/>
            <a:ext cx="3968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graphicFrame>
        <p:nvGraphicFramePr>
          <p:cNvPr id="232459" name="Object 11"/>
          <p:cNvGraphicFramePr>
            <a:graphicFrameLocks noChangeAspect="1"/>
          </p:cNvGraphicFramePr>
          <p:nvPr/>
        </p:nvGraphicFramePr>
        <p:xfrm>
          <a:off x="973138" y="1585913"/>
          <a:ext cx="6713537" cy="1079500"/>
        </p:xfrm>
        <a:graphic>
          <a:graphicData uri="http://schemas.openxmlformats.org/presentationml/2006/ole">
            <p:oleObj spid="_x0000_s232459" name="Equation" r:id="rId4" imgW="3479760" imgH="558720" progId="Equation.DSMT4">
              <p:embed/>
            </p:oleObj>
          </a:graphicData>
        </a:graphic>
      </p:graphicFrame>
      <p:graphicFrame>
        <p:nvGraphicFramePr>
          <p:cNvPr id="232460" name="Object 12"/>
          <p:cNvGraphicFramePr>
            <a:graphicFrameLocks noChangeAspect="1"/>
          </p:cNvGraphicFramePr>
          <p:nvPr/>
        </p:nvGraphicFramePr>
        <p:xfrm>
          <a:off x="1054100" y="3175000"/>
          <a:ext cx="6850063" cy="1079500"/>
        </p:xfrm>
        <a:graphic>
          <a:graphicData uri="http://schemas.openxmlformats.org/presentationml/2006/ole">
            <p:oleObj spid="_x0000_s232460" name="Equation" r:id="rId5" imgW="3543120" imgH="558720" progId="Equation.DSMT4">
              <p:embed/>
            </p:oleObj>
          </a:graphicData>
        </a:graphic>
      </p:graphicFrame>
      <p:graphicFrame>
        <p:nvGraphicFramePr>
          <p:cNvPr id="232461" name="Object 13"/>
          <p:cNvGraphicFramePr>
            <a:graphicFrameLocks noChangeAspect="1"/>
          </p:cNvGraphicFramePr>
          <p:nvPr/>
        </p:nvGraphicFramePr>
        <p:xfrm>
          <a:off x="2047875" y="5273675"/>
          <a:ext cx="4638675" cy="957263"/>
        </p:xfrm>
        <a:graphic>
          <a:graphicData uri="http://schemas.openxmlformats.org/presentationml/2006/ole">
            <p:oleObj spid="_x0000_s232461" name="Equation" r:id="rId6" imgW="2705040" imgH="558720" progId="Equation.DSMT4">
              <p:embed/>
            </p:oleObj>
          </a:graphicData>
        </a:graphic>
      </p:graphicFrame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1609709" y="486632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32398" y="1128929"/>
            <a:ext cx="10172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516641" y="0"/>
            <a:ext cx="39417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graphicFrame>
        <p:nvGraphicFramePr>
          <p:cNvPr id="234499" name="Object 3"/>
          <p:cNvGraphicFramePr>
            <a:graphicFrameLocks noChangeAspect="1"/>
          </p:cNvGraphicFramePr>
          <p:nvPr/>
        </p:nvGraphicFramePr>
        <p:xfrm>
          <a:off x="277813" y="2030413"/>
          <a:ext cx="8328025" cy="1193800"/>
        </p:xfrm>
        <a:graphic>
          <a:graphicData uri="http://schemas.openxmlformats.org/presentationml/2006/ole">
            <p:oleObj spid="_x0000_s234499" name="Equation" r:id="rId4" imgW="4254480" imgH="609480" progId="Equation.DSMT4">
              <p:embed/>
            </p:oleObj>
          </a:graphicData>
        </a:graphic>
      </p:graphicFrame>
      <p:graphicFrame>
        <p:nvGraphicFramePr>
          <p:cNvPr id="234500" name="Object 4"/>
          <p:cNvGraphicFramePr>
            <a:graphicFrameLocks noChangeAspect="1"/>
          </p:cNvGraphicFramePr>
          <p:nvPr/>
        </p:nvGraphicFramePr>
        <p:xfrm>
          <a:off x="247650" y="3424238"/>
          <a:ext cx="8705850" cy="1244600"/>
        </p:xfrm>
        <a:graphic>
          <a:graphicData uri="http://schemas.openxmlformats.org/presentationml/2006/ole">
            <p:oleObj spid="_x0000_s234500" name="Equation" r:id="rId5" imgW="4267080" imgH="609480" progId="Equation.DSMT4">
              <p:embed/>
            </p:oleObj>
          </a:graphicData>
        </a:graphic>
      </p:graphicFrame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1539875" y="5665788"/>
          <a:ext cx="5964238" cy="962025"/>
        </p:xfrm>
        <a:graphic>
          <a:graphicData uri="http://schemas.openxmlformats.org/presentationml/2006/ole">
            <p:oleObj spid="_x0000_s234501" name="Equation" r:id="rId6" imgW="3466800" imgH="558720" progId="Equation.DSMT4">
              <p:embed/>
            </p:oleObj>
          </a:graphicData>
        </a:graphic>
      </p:graphicFrame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652236" y="1177925"/>
            <a:ext cx="73755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Explicitly </a:t>
            </a:r>
            <a:r>
              <a:rPr lang="en-US" sz="2000" dirty="0" smtClean="0">
                <a:solidFill>
                  <a:schemeClr val="bg1"/>
                </a:solidFill>
              </a:rPr>
              <a:t>writing out </a:t>
            </a: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term, the result can be written as </a:t>
            </a:r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1020535" y="5306106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53717" y="4831882"/>
            <a:ext cx="5906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Note: There is a square-root </a:t>
            </a:r>
            <a:r>
              <a:rPr lang="en-US" sz="1600" dirty="0" smtClean="0">
                <a:solidFill>
                  <a:schemeClr val="bg2"/>
                </a:solidFill>
              </a:rPr>
              <a:t>branch-point singularity </a:t>
            </a:r>
            <a:r>
              <a:rPr lang="en-US" sz="1600" dirty="0" smtClean="0">
                <a:solidFill>
                  <a:schemeClr val="bg2"/>
                </a:solidFill>
              </a:rPr>
              <a:t>at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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Symbol"/>
              </a:rPr>
              <a:t> =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k</a:t>
            </a:r>
            <a:r>
              <a:rPr lang="en-US" sz="1600" baseline="-25000" dirty="0" smtClean="0">
                <a:solidFill>
                  <a:schemeClr val="bg2"/>
                </a:solidFill>
                <a:latin typeface="+mn-lt"/>
                <a:sym typeface="Symbol"/>
              </a:rPr>
              <a:t>0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.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2278063" y="1119188"/>
          <a:ext cx="4046537" cy="1012825"/>
        </p:xfrm>
        <a:graphic>
          <a:graphicData uri="http://schemas.openxmlformats.org/presentationml/2006/ole">
            <p:oleObj spid="_x0000_s208900" name="Equation" r:id="rId4" imgW="1676160" imgH="419040" progId="Equation.DSMT4">
              <p:embed/>
            </p:oleObj>
          </a:graphicData>
        </a:graphic>
      </p:graphicFrame>
      <p:graphicFrame>
        <p:nvGraphicFramePr>
          <p:cNvPr id="208901" name="Object 5"/>
          <p:cNvGraphicFramePr>
            <a:graphicFrameLocks noChangeAspect="1"/>
          </p:cNvGraphicFramePr>
          <p:nvPr/>
        </p:nvGraphicFramePr>
        <p:xfrm>
          <a:off x="2938463" y="2541588"/>
          <a:ext cx="2897187" cy="584200"/>
        </p:xfrm>
        <a:graphic>
          <a:graphicData uri="http://schemas.openxmlformats.org/presentationml/2006/ole">
            <p:oleObj spid="_x0000_s208901" name="Equation" r:id="rId5" imgW="1257120" imgH="253800" progId="Equation.DSMT4">
              <p:embed/>
            </p:oleObj>
          </a:graphicData>
        </a:graphic>
      </p:graphicFrame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856675" y="26283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Define</a:t>
            </a:r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1092427" y="1441677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2213162" y="4808593"/>
            <a:ext cx="17956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Then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2664506" y="0"/>
            <a:ext cx="3570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3296291" y="5337962"/>
          <a:ext cx="2464418" cy="1030915"/>
        </p:xfrm>
        <a:graphic>
          <a:graphicData uri="http://schemas.openxmlformats.org/presentationml/2006/ole">
            <p:oleObj spid="_x0000_s208909" name="Equation" r:id="rId6" imgW="1002960" imgH="4190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08910" name="Object 14"/>
          <p:cNvGraphicFramePr>
            <a:graphicFrameLocks noChangeAspect="1"/>
          </p:cNvGraphicFramePr>
          <p:nvPr/>
        </p:nvGraphicFramePr>
        <p:xfrm>
          <a:off x="4531294" y="3504246"/>
          <a:ext cx="3493590" cy="991861"/>
        </p:xfrm>
        <a:graphic>
          <a:graphicData uri="http://schemas.openxmlformats.org/presentationml/2006/ole">
            <p:oleObj spid="_x0000_s208910" name="Equation" r:id="rId7" imgW="2234880" imgH="63468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52131" y="38213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Correct choice: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2112016" y="1930924"/>
          <a:ext cx="4244439" cy="585745"/>
        </p:xfrm>
        <a:graphic>
          <a:graphicData uri="http://schemas.openxmlformats.org/presentationml/2006/ole">
            <p:oleObj spid="_x0000_s238596" name="Equation" r:id="rId4" imgW="1930320" imgH="266400" progId="Equation.DSMT4">
              <p:embed/>
            </p:oleObj>
          </a:graphicData>
        </a:graphic>
      </p:graphicFrame>
      <p:graphicFrame>
        <p:nvGraphicFramePr>
          <p:cNvPr id="238597" name="Object 5"/>
          <p:cNvGraphicFramePr>
            <a:graphicFrameLocks noChangeAspect="1"/>
          </p:cNvGraphicFramePr>
          <p:nvPr/>
        </p:nvGraphicFramePr>
        <p:xfrm>
          <a:off x="2177930" y="4367354"/>
          <a:ext cx="4426720" cy="586347"/>
        </p:xfrm>
        <a:graphic>
          <a:graphicData uri="http://schemas.openxmlformats.org/presentationml/2006/ole">
            <p:oleObj spid="_x0000_s238597" name="Equation" r:id="rId5" imgW="1917360" imgH="253800" progId="Equation.DSMT4">
              <p:embed/>
            </p:oleObj>
          </a:graphicData>
        </a:graphic>
      </p:graphicFrame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1112838" y="3747181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Similarly,</a:t>
            </a: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1037999" y="1343706"/>
            <a:ext cx="1173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Solution:</a:t>
            </a: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2740706" y="0"/>
            <a:ext cx="35702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2894467" y="0"/>
            <a:ext cx="3424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09932" name="Object 12"/>
          <p:cNvGraphicFramePr>
            <a:graphicFrameLocks noChangeAspect="1"/>
          </p:cNvGraphicFramePr>
          <p:nvPr/>
        </p:nvGraphicFramePr>
        <p:xfrm>
          <a:off x="1002381" y="1979789"/>
          <a:ext cx="7294595" cy="990023"/>
        </p:xfrm>
        <a:graphic>
          <a:graphicData uri="http://schemas.openxmlformats.org/presentationml/2006/ole">
            <p:oleObj spid="_x0000_s209932" name="Equation" r:id="rId4" imgW="3365280" imgH="457200" progId="Equation.DSMT4">
              <p:embed/>
            </p:oleObj>
          </a:graphicData>
        </a:graphic>
      </p:graphicFrame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646113" y="137636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09934" name="Object 14"/>
          <p:cNvGraphicFramePr>
            <a:graphicFrameLocks noChangeAspect="1"/>
          </p:cNvGraphicFramePr>
          <p:nvPr/>
        </p:nvGraphicFramePr>
        <p:xfrm>
          <a:off x="973807" y="3213151"/>
          <a:ext cx="7303920" cy="994911"/>
        </p:xfrm>
        <a:graphic>
          <a:graphicData uri="http://schemas.openxmlformats.org/presentationml/2006/ole">
            <p:oleObj spid="_x0000_s209934" name="Equation" r:id="rId5" imgW="3352680" imgH="457200" progId="Equation.DSMT4">
              <p:embed/>
            </p:oleObj>
          </a:graphicData>
        </a:graphic>
      </p:graphicFrame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415925" y="5151438"/>
            <a:ext cx="8191500" cy="4095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is a representation of the potentials as a </a:t>
            </a:r>
            <a:r>
              <a:rPr lang="en-US" sz="2000" i="1" dirty="0">
                <a:solidFill>
                  <a:schemeClr val="bg1"/>
                </a:solidFill>
              </a:rPr>
              <a:t>spectrum of plane waves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2850924" y="0"/>
            <a:ext cx="3424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587375" y="995363"/>
            <a:ext cx="2454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Derivative property: </a:t>
            </a:r>
          </a:p>
        </p:txBody>
      </p:sp>
      <p:graphicFrame>
        <p:nvGraphicFramePr>
          <p:cNvPr id="236550" name="Object 6"/>
          <p:cNvGraphicFramePr>
            <a:graphicFrameLocks noChangeAspect="1"/>
          </p:cNvGraphicFramePr>
          <p:nvPr/>
        </p:nvGraphicFramePr>
        <p:xfrm>
          <a:off x="1295400" y="1676400"/>
          <a:ext cx="6580188" cy="1808163"/>
        </p:xfrm>
        <a:graphic>
          <a:graphicData uri="http://schemas.openxmlformats.org/presentationml/2006/ole">
            <p:oleObj spid="_x0000_s236550" name="Equation" r:id="rId4" imgW="3416040" imgH="939600" progId="Equation.DSMT4">
              <p:embed/>
            </p:oleObj>
          </a:graphicData>
        </a:graphic>
      </p:graphicFrame>
      <p:graphicFrame>
        <p:nvGraphicFramePr>
          <p:cNvPr id="236551" name="Object 7"/>
          <p:cNvGraphicFramePr>
            <a:graphicFrameLocks noChangeAspect="1"/>
          </p:cNvGraphicFramePr>
          <p:nvPr/>
        </p:nvGraphicFramePr>
        <p:xfrm>
          <a:off x="2257425" y="5383213"/>
          <a:ext cx="3865563" cy="893762"/>
        </p:xfrm>
        <a:graphic>
          <a:graphicData uri="http://schemas.openxmlformats.org/presentationml/2006/ole">
            <p:oleObj spid="_x0000_s236551" name="Equation" r:id="rId5" imgW="1866600" imgH="431640" progId="Equation.DSMT4">
              <p:embed/>
            </p:oleObj>
          </a:graphicData>
        </a:graphic>
      </p:graphicFrame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838200" y="558323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6363407" y="5433042"/>
            <a:ext cx="230187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Similarly for the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derivatives.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36554" name="Object 10"/>
          <p:cNvGraphicFramePr>
            <a:graphicFrameLocks noChangeAspect="1"/>
          </p:cNvGraphicFramePr>
          <p:nvPr/>
        </p:nvGraphicFramePr>
        <p:xfrm>
          <a:off x="2103438" y="3992563"/>
          <a:ext cx="5062537" cy="879475"/>
        </p:xfrm>
        <a:graphic>
          <a:graphicData uri="http://schemas.openxmlformats.org/presentationml/2006/ole">
            <p:oleObj spid="_x0000_s236554" name="Equation" r:id="rId6" imgW="2628720" imgH="457200" progId="Equation.DSMT4">
              <p:embed/>
            </p:oleObj>
          </a:graphicData>
        </a:graphic>
      </p:graphicFrame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1047750" y="4240213"/>
            <a:ext cx="679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Also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2807381" y="0"/>
            <a:ext cx="3424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847725" y="1047750"/>
            <a:ext cx="2536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Apply B.C.’s at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2840487" y="1655351"/>
          <a:ext cx="3158573" cy="1848852"/>
        </p:xfrm>
        <a:graphic>
          <a:graphicData uri="http://schemas.openxmlformats.org/presentationml/2006/ole">
            <p:oleObj spid="_x0000_s235524" name="Equation" r:id="rId4" imgW="1562040" imgH="914400" progId="Equation.DSMT4">
              <p:embed/>
            </p:oleObj>
          </a:graphicData>
        </a:graphic>
      </p:graphicFrame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1835150" y="4356100"/>
          <a:ext cx="5084763" cy="1746250"/>
        </p:xfrm>
        <a:graphic>
          <a:graphicData uri="http://schemas.openxmlformats.org/presentationml/2006/ole">
            <p:oleObj spid="_x0000_s235525" name="Equation" r:id="rId5" imgW="2514600" imgH="863280" progId="Equation.DSMT4">
              <p:embed/>
            </p:oleObj>
          </a:graphicData>
        </a:graphic>
      </p:graphicFrame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979120" y="3851593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876300" y="1144588"/>
            <a:ext cx="2005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 we have</a:t>
            </a: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1306513" y="1868488"/>
          <a:ext cx="6221412" cy="1771650"/>
        </p:xfrm>
        <a:graphic>
          <a:graphicData uri="http://schemas.openxmlformats.org/presentationml/2006/ole">
            <p:oleObj spid="_x0000_s210950" name="Equation" r:id="rId4" imgW="3301920" imgH="939600" progId="Equation.DSMT4">
              <p:embed/>
            </p:oleObj>
          </a:graphicData>
        </a:graphic>
      </p:graphicFrame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931080" y="5001383"/>
            <a:ext cx="6446838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have two equations in two unknowns,                  </a:t>
            </a:r>
            <a:r>
              <a:rPr lang="en-US" sz="2000" dirty="0" smtClean="0">
                <a:solidFill>
                  <a:schemeClr val="bg1"/>
                </a:solidFill>
              </a:rPr>
              <a:t>.  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Hence, we can solve for                      .</a:t>
            </a:r>
          </a:p>
        </p:txBody>
      </p:sp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5757080" y="4944233"/>
          <a:ext cx="1158875" cy="468313"/>
        </p:xfrm>
        <a:graphic>
          <a:graphicData uri="http://schemas.openxmlformats.org/presentationml/2006/ole">
            <p:oleObj spid="_x0000_s210952" name="Equation" r:id="rId5" imgW="596880" imgH="241200" progId="Equation.DSMT4">
              <p:embed/>
            </p:oleObj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3921930" y="5526846"/>
          <a:ext cx="1270000" cy="514350"/>
        </p:xfrm>
        <a:graphic>
          <a:graphicData uri="http://schemas.openxmlformats.org/presentationml/2006/ole">
            <p:oleObj spid="_x0000_s210953" name="Equation" r:id="rId6" imgW="596880" imgH="241200" progId="Equation.DSMT4">
              <p:embed/>
            </p:oleObj>
          </a:graphicData>
        </a:graphic>
      </p:graphicFrame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2675392" y="0"/>
            <a:ext cx="34369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2951163" y="1154113"/>
            <a:ext cx="351737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(A  zero </a:t>
            </a:r>
            <a:r>
              <a:rPr lang="en-US" dirty="0">
                <a:solidFill>
                  <a:schemeClr val="bg2"/>
                </a:solidFill>
              </a:rPr>
              <a:t>subscript denotes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=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0.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022D49-42AD-4735-80B0-CB6E0D5950B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02007" y="4121624"/>
            <a:ext cx="3759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 left-hand sides are known.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8189</TotalTime>
  <Words>508</Words>
  <Application>Microsoft Office PowerPoint</Application>
  <PresentationFormat>On-screen Show (4:3)</PresentationFormat>
  <Paragraphs>203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697</cp:revision>
  <cp:lastPrinted>1999-08-25T18:07:04Z</cp:lastPrinted>
  <dcterms:created xsi:type="dcterms:W3CDTF">1999-08-24T13:57:19Z</dcterms:created>
  <dcterms:modified xsi:type="dcterms:W3CDTF">2016-01-26T01:55:02Z</dcterms:modified>
</cp:coreProperties>
</file>