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1"/>
  </p:notesMasterIdLst>
  <p:handoutMasterIdLst>
    <p:handoutMasterId r:id="rId22"/>
  </p:handoutMasterIdLst>
  <p:sldIdLst>
    <p:sldId id="276" r:id="rId2"/>
    <p:sldId id="343" r:id="rId3"/>
    <p:sldId id="328" r:id="rId4"/>
    <p:sldId id="341" r:id="rId5"/>
    <p:sldId id="340" r:id="rId6"/>
    <p:sldId id="342" r:id="rId7"/>
    <p:sldId id="297" r:id="rId8"/>
    <p:sldId id="333" r:id="rId9"/>
    <p:sldId id="327" r:id="rId10"/>
    <p:sldId id="336" r:id="rId11"/>
    <p:sldId id="339" r:id="rId12"/>
    <p:sldId id="335" r:id="rId13"/>
    <p:sldId id="334" r:id="rId14"/>
    <p:sldId id="330" r:id="rId15"/>
    <p:sldId id="344" r:id="rId16"/>
    <p:sldId id="331" r:id="rId17"/>
    <p:sldId id="332" r:id="rId18"/>
    <p:sldId id="337" r:id="rId19"/>
    <p:sldId id="338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0000CC"/>
    <a:srgbClr val="6699FF"/>
    <a:srgbClr val="969696"/>
    <a:srgbClr val="FF99FF"/>
    <a:srgbClr val="C0C0C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2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48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6.wmf"/><Relationship Id="rId1" Type="http://schemas.openxmlformats.org/officeDocument/2006/relationships/image" Target="../media/image13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EF895450-0C3D-4052-A3EC-2E39AC4F44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79CDE867-3C12-4625-A9C0-15E11E818C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29EA2-9AB9-44AD-A66D-498B18BD90FD}" type="slidenum">
              <a:rPr lang="en-US"/>
              <a:pPr/>
              <a:t>1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0507D6-8EBE-496B-9699-A39B82203569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E4E2E-CC9D-477E-A4D7-5C4FFA999FA0}" type="slidenum">
              <a:rPr lang="en-US"/>
              <a:pPr/>
              <a:t>11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21EB8-52F3-4C16-8A41-DB139DA7A3A4}" type="slidenum">
              <a:rPr lang="en-US"/>
              <a:pPr/>
              <a:t>12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9C599-BA44-4BD9-97A2-7C943FB96596}" type="slidenum">
              <a:rPr lang="en-US"/>
              <a:pPr/>
              <a:t>13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7BD89-A6F6-41A9-BFFC-41FCAF9F9967}" type="slidenum">
              <a:rPr lang="en-US"/>
              <a:pPr/>
              <a:t>14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9C599-BA44-4BD9-97A2-7C943FB96596}" type="slidenum">
              <a:rPr lang="en-US"/>
              <a:pPr/>
              <a:t>15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3EF7D-641F-4A6D-8D99-78534CB3797A}" type="slidenum">
              <a:rPr lang="en-US"/>
              <a:pPr/>
              <a:t>16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87FD7-BAF3-4987-B842-065822925DA0}" type="slidenum">
              <a:rPr lang="en-US"/>
              <a:pPr/>
              <a:t>17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87FD7-BAF3-4987-B842-065822925DA0}" type="slidenum">
              <a:rPr lang="en-US"/>
              <a:pPr/>
              <a:t>18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87FD7-BAF3-4987-B842-065822925DA0}" type="slidenum">
              <a:rPr lang="en-US"/>
              <a:pPr/>
              <a:t>19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E4E2E-CC9D-477E-A4D7-5C4FFA999FA0}" type="slidenum">
              <a:rPr lang="en-US"/>
              <a:pPr/>
              <a:t>2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E4E2E-CC9D-477E-A4D7-5C4FFA999FA0}" type="slidenum">
              <a:rPr lang="en-US"/>
              <a:pPr/>
              <a:t>3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E4E2E-CC9D-477E-A4D7-5C4FFA999FA0}" type="slidenum">
              <a:rPr lang="en-US"/>
              <a:pPr/>
              <a:t>4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E4E2E-CC9D-477E-A4D7-5C4FFA999FA0}" type="slidenum">
              <a:rPr lang="en-US"/>
              <a:pPr/>
              <a:t>5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E4E2E-CC9D-477E-A4D7-5C4FFA999FA0}" type="slidenum">
              <a:rPr lang="en-US"/>
              <a:pPr/>
              <a:t>6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75BAD-20D3-46C0-9545-1B956C31B671}" type="slidenum">
              <a:rPr lang="en-US"/>
              <a:pPr/>
              <a:t>7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7B2DA-60B4-4132-8C48-1ACFF29F5E48}" type="slidenum">
              <a:rPr lang="en-US"/>
              <a:pPr/>
              <a:t>8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C8AAC-E592-4895-9599-B48B68C20AAA}" type="slidenum">
              <a:rPr lang="en-US"/>
              <a:pPr/>
              <a:t>9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4D229AE-5E4D-43A8-8681-BA1428CAE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4D229AE-5E4D-43A8-8681-BA1428CAE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4D229AE-5E4D-43A8-8681-BA1428CAE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4D229AE-5E4D-43A8-8681-BA1428CAE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4D229AE-5E4D-43A8-8681-BA1428CAE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4D229AE-5E4D-43A8-8681-BA1428CAE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4D229AE-5E4D-43A8-8681-BA1428CAE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4D229AE-5E4D-43A8-8681-BA1428CAE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4D229AE-5E4D-43A8-8681-BA1428CAE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4D229AE-5E4D-43A8-8681-BA1428CAE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4D229AE-5E4D-43A8-8681-BA1428CAE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4D229AE-5E4D-43A8-8681-BA1428CAE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3362325" y="25923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948947" y="1512888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3656013" y="38036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3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3765550" y="606425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Text Box 2"/>
          <p:cNvSpPr txBox="1">
            <a:spLocks noChangeArrowheads="1"/>
          </p:cNvSpPr>
          <p:nvPr/>
        </p:nvSpPr>
        <p:spPr bwMode="auto">
          <a:xfrm>
            <a:off x="2882674" y="0"/>
            <a:ext cx="31892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 Wave</a:t>
            </a: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917121" y="3756248"/>
            <a:ext cx="6581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wave must also satisfy a “consistency </a:t>
            </a:r>
            <a:r>
              <a:rPr lang="en-US" sz="2000" dirty="0" smtClean="0">
                <a:solidFill>
                  <a:schemeClr val="bg1"/>
                </a:solidFill>
              </a:rPr>
              <a:t>condition”: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37599" name="Object 31"/>
          <p:cNvGraphicFramePr>
            <a:graphicFrameLocks noChangeAspect="1"/>
          </p:cNvGraphicFramePr>
          <p:nvPr/>
        </p:nvGraphicFramePr>
        <p:xfrm>
          <a:off x="1600200" y="4525732"/>
          <a:ext cx="5105400" cy="557213"/>
        </p:xfrm>
        <a:graphic>
          <a:graphicData uri="http://schemas.openxmlformats.org/presentationml/2006/ole">
            <p:oleObj spid="_x0000_s237599" name="Equation" r:id="rId4" imgW="2323800" imgH="253800" progId="Equation.DSMT4">
              <p:embed/>
            </p:oleObj>
          </a:graphicData>
        </a:graphic>
      </p:graphicFrame>
      <p:sp>
        <p:nvSpPr>
          <p:cNvPr id="237601" name="Text Box 33"/>
          <p:cNvSpPr txBox="1">
            <a:spLocks noChangeArrowheads="1"/>
          </p:cNvSpPr>
          <p:nvPr/>
        </p:nvSpPr>
        <p:spPr bwMode="auto">
          <a:xfrm>
            <a:off x="704850" y="6002107"/>
            <a:ext cx="7581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This forces the angle </a:t>
            </a:r>
            <a:r>
              <a:rPr lang="en-US" sz="2400" i="1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>
                <a:solidFill>
                  <a:schemeClr val="bg1"/>
                </a:solidFill>
              </a:rPr>
              <a:t>to be a discrete value, depending on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000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237602" name="Object 34"/>
          <p:cNvGraphicFramePr>
            <a:graphicFrameLocks noChangeAspect="1"/>
          </p:cNvGraphicFramePr>
          <p:nvPr/>
        </p:nvGraphicFramePr>
        <p:xfrm>
          <a:off x="960438" y="5335357"/>
          <a:ext cx="6891337" cy="557213"/>
        </p:xfrm>
        <a:graphic>
          <a:graphicData uri="http://schemas.openxmlformats.org/presentationml/2006/ole">
            <p:oleObj spid="_x0000_s237602" name="Equation" r:id="rId5" imgW="3136680" imgH="253800" progId="Equation.DSMT4">
              <p:embed/>
            </p:oleObj>
          </a:graphicData>
        </a:graphic>
      </p:graphicFrame>
      <p:sp>
        <p:nvSpPr>
          <p:cNvPr id="237603" name="Text Box 35"/>
          <p:cNvSpPr txBox="1">
            <a:spLocks noChangeArrowheads="1"/>
          </p:cNvSpPr>
          <p:nvPr/>
        </p:nvSpPr>
        <p:spPr bwMode="auto">
          <a:xfrm>
            <a:off x="461963" y="4930545"/>
            <a:ext cx="423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901474" y="755418"/>
            <a:ext cx="7307038" cy="2775177"/>
            <a:chOff x="934132" y="788075"/>
            <a:chExt cx="7307038" cy="2775177"/>
          </a:xfrm>
        </p:grpSpPr>
        <p:sp>
          <p:nvSpPr>
            <p:cNvPr id="237574" name="Line 6"/>
            <p:cNvSpPr>
              <a:spLocks noChangeShapeType="1"/>
            </p:cNvSpPr>
            <p:nvPr/>
          </p:nvSpPr>
          <p:spPr bwMode="auto">
            <a:xfrm flipV="1">
              <a:off x="7434263" y="2755694"/>
              <a:ext cx="390525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575" name="Text Box 7"/>
            <p:cNvSpPr txBox="1">
              <a:spLocks noChangeArrowheads="1"/>
            </p:cNvSpPr>
            <p:nvPr/>
          </p:nvSpPr>
          <p:spPr bwMode="auto">
            <a:xfrm>
              <a:off x="7903032" y="2509144"/>
              <a:ext cx="3381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237576" name="Rectangle 8"/>
            <p:cNvSpPr>
              <a:spLocks noChangeArrowheads="1"/>
            </p:cNvSpPr>
            <p:nvPr/>
          </p:nvSpPr>
          <p:spPr bwMode="auto">
            <a:xfrm>
              <a:off x="1467293" y="2063065"/>
              <a:ext cx="5882354" cy="682625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aphicFrame>
          <p:nvGraphicFramePr>
            <p:cNvPr id="237577" name="Object 9"/>
            <p:cNvGraphicFramePr>
              <a:graphicFrameLocks noChangeAspect="1"/>
            </p:cNvGraphicFramePr>
            <p:nvPr/>
          </p:nvGraphicFramePr>
          <p:xfrm>
            <a:off x="5991225" y="2117040"/>
            <a:ext cx="854075" cy="530225"/>
          </p:xfrm>
          <a:graphic>
            <a:graphicData uri="http://schemas.openxmlformats.org/presentationml/2006/ole">
              <p:oleObj spid="_x0000_s237577" name="Equation" r:id="rId6" imgW="368280" imgH="228600" progId="Equation.DSMT4">
                <p:embed/>
              </p:oleObj>
            </a:graphicData>
          </a:graphic>
        </p:graphicFrame>
        <p:sp>
          <p:nvSpPr>
            <p:cNvPr id="237578" name="Line 10"/>
            <p:cNvSpPr>
              <a:spLocks noChangeShapeType="1"/>
            </p:cNvSpPr>
            <p:nvPr/>
          </p:nvSpPr>
          <p:spPr bwMode="auto">
            <a:xfrm flipH="1" flipV="1">
              <a:off x="2959100" y="2080527"/>
              <a:ext cx="723900" cy="665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579" name="Line 11"/>
            <p:cNvSpPr>
              <a:spLocks noChangeShapeType="1"/>
            </p:cNvSpPr>
            <p:nvPr/>
          </p:nvSpPr>
          <p:spPr bwMode="auto">
            <a:xfrm flipV="1">
              <a:off x="3645922" y="2083702"/>
              <a:ext cx="785812" cy="6619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580" name="Line 12"/>
            <p:cNvSpPr>
              <a:spLocks noChangeShapeType="1"/>
            </p:cNvSpPr>
            <p:nvPr/>
          </p:nvSpPr>
          <p:spPr bwMode="auto">
            <a:xfrm flipV="1">
              <a:off x="2206625" y="2080527"/>
              <a:ext cx="752475" cy="665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581" name="Line 13"/>
            <p:cNvSpPr>
              <a:spLocks noChangeShapeType="1"/>
            </p:cNvSpPr>
            <p:nvPr/>
          </p:nvSpPr>
          <p:spPr bwMode="auto">
            <a:xfrm flipV="1">
              <a:off x="2193924" y="2079170"/>
              <a:ext cx="4989" cy="67763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37582" name="Object 14"/>
            <p:cNvGraphicFramePr>
              <a:graphicFrameLocks noChangeAspect="1"/>
            </p:cNvGraphicFramePr>
            <p:nvPr/>
          </p:nvGraphicFramePr>
          <p:xfrm>
            <a:off x="2211388" y="2086877"/>
            <a:ext cx="320675" cy="479425"/>
          </p:xfrm>
          <a:graphic>
            <a:graphicData uri="http://schemas.openxmlformats.org/presentationml/2006/ole">
              <p:oleObj spid="_x0000_s237582" name="Equation" r:id="rId7" imgW="152280" imgH="228600" progId="Equation.DSMT4">
                <p:embed/>
              </p:oleObj>
            </a:graphicData>
          </a:graphic>
        </p:graphicFrame>
        <p:sp>
          <p:nvSpPr>
            <p:cNvPr id="237587" name="Rectangle 19"/>
            <p:cNvSpPr>
              <a:spLocks noChangeArrowheads="1"/>
            </p:cNvSpPr>
            <p:nvPr/>
          </p:nvSpPr>
          <p:spPr bwMode="auto">
            <a:xfrm>
              <a:off x="1470025" y="2739340"/>
              <a:ext cx="5873750" cy="125412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88" name="Line 20"/>
            <p:cNvSpPr>
              <a:spLocks noChangeShapeType="1"/>
            </p:cNvSpPr>
            <p:nvPr/>
          </p:nvSpPr>
          <p:spPr bwMode="auto">
            <a:xfrm flipV="1">
              <a:off x="4406900" y="1270902"/>
              <a:ext cx="0" cy="5413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589" name="Text Box 21"/>
            <p:cNvSpPr txBox="1">
              <a:spLocks noChangeArrowheads="1"/>
            </p:cNvSpPr>
            <p:nvPr/>
          </p:nvSpPr>
          <p:spPr bwMode="auto">
            <a:xfrm>
              <a:off x="4249964" y="788075"/>
              <a:ext cx="3381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 </a:t>
              </a:r>
            </a:p>
          </p:txBody>
        </p:sp>
        <p:sp>
          <p:nvSpPr>
            <p:cNvPr id="237591" name="Arc 23"/>
            <p:cNvSpPr>
              <a:spLocks/>
            </p:cNvSpPr>
            <p:nvPr/>
          </p:nvSpPr>
          <p:spPr bwMode="auto">
            <a:xfrm>
              <a:off x="2192338" y="2564715"/>
              <a:ext cx="171450" cy="914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5752"/>
                <a:gd name="T1" fmla="*/ 0 h 21600"/>
                <a:gd name="T2" fmla="*/ 5752 w 5752"/>
                <a:gd name="T3" fmla="*/ 780 h 21600"/>
                <a:gd name="T4" fmla="*/ 0 w 575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2" h="21600" fill="none" extrusionOk="0">
                  <a:moveTo>
                    <a:pt x="-1" y="0"/>
                  </a:moveTo>
                  <a:cubicBezTo>
                    <a:pt x="1943" y="0"/>
                    <a:pt x="3878" y="262"/>
                    <a:pt x="5752" y="779"/>
                  </a:cubicBezTo>
                </a:path>
                <a:path w="5752" h="21600" stroke="0" extrusionOk="0">
                  <a:moveTo>
                    <a:pt x="-1" y="0"/>
                  </a:moveTo>
                  <a:cubicBezTo>
                    <a:pt x="1943" y="0"/>
                    <a:pt x="3878" y="262"/>
                    <a:pt x="5752" y="77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94" name="Line 26"/>
            <p:cNvSpPr>
              <a:spLocks noChangeShapeType="1"/>
            </p:cNvSpPr>
            <p:nvPr/>
          </p:nvSpPr>
          <p:spPr bwMode="auto">
            <a:xfrm flipH="1" flipV="1">
              <a:off x="4433744" y="2083228"/>
              <a:ext cx="538163" cy="4651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595" name="Line 27"/>
            <p:cNvSpPr>
              <a:spLocks noChangeShapeType="1"/>
            </p:cNvSpPr>
            <p:nvPr/>
          </p:nvSpPr>
          <p:spPr bwMode="auto">
            <a:xfrm>
              <a:off x="3031944" y="2432952"/>
              <a:ext cx="0" cy="81438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596" name="Line 28"/>
            <p:cNvSpPr>
              <a:spLocks noChangeShapeType="1"/>
            </p:cNvSpPr>
            <p:nvPr/>
          </p:nvSpPr>
          <p:spPr bwMode="auto">
            <a:xfrm>
              <a:off x="4584188" y="2428190"/>
              <a:ext cx="0" cy="81438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597" name="Line 29"/>
            <p:cNvSpPr>
              <a:spLocks noChangeShapeType="1"/>
            </p:cNvSpPr>
            <p:nvPr/>
          </p:nvSpPr>
          <p:spPr bwMode="auto">
            <a:xfrm>
              <a:off x="3074476" y="3090177"/>
              <a:ext cx="1500187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37598" name="Object 30"/>
            <p:cNvGraphicFramePr>
              <a:graphicFrameLocks noChangeAspect="1"/>
            </p:cNvGraphicFramePr>
            <p:nvPr/>
          </p:nvGraphicFramePr>
          <p:xfrm>
            <a:off x="3712949" y="3201302"/>
            <a:ext cx="446087" cy="361950"/>
          </p:xfrm>
          <a:graphic>
            <a:graphicData uri="http://schemas.openxmlformats.org/presentationml/2006/ole">
              <p:oleObj spid="_x0000_s237598" name="Equation" r:id="rId8" imgW="203040" imgH="164880" progId="Equation.DSMT4">
                <p:embed/>
              </p:oleObj>
            </a:graphicData>
          </a:graphic>
        </p:graphicFrame>
        <p:graphicFrame>
          <p:nvGraphicFramePr>
            <p:cNvPr id="237600" name="Object 32"/>
            <p:cNvGraphicFramePr>
              <a:graphicFrameLocks noChangeAspect="1"/>
            </p:cNvGraphicFramePr>
            <p:nvPr/>
          </p:nvGraphicFramePr>
          <p:xfrm>
            <a:off x="4594225" y="1747152"/>
            <a:ext cx="306388" cy="334963"/>
          </p:xfrm>
          <a:graphic>
            <a:graphicData uri="http://schemas.openxmlformats.org/presentationml/2006/ole">
              <p:oleObj spid="_x0000_s237600" name="Equation" r:id="rId9" imgW="139680" imgH="152280" progId="Equation.DSMT4">
                <p:embed/>
              </p:oleObj>
            </a:graphicData>
          </a:graphic>
        </p:graphicFrame>
        <p:sp>
          <p:nvSpPr>
            <p:cNvPr id="237604" name="Text Box 36"/>
            <p:cNvSpPr txBox="1">
              <a:spLocks noChangeArrowheads="1"/>
            </p:cNvSpPr>
            <p:nvPr/>
          </p:nvSpPr>
          <p:spPr bwMode="auto">
            <a:xfrm>
              <a:off x="934132" y="2163983"/>
              <a:ext cx="3365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237605" name="Oval 37"/>
            <p:cNvSpPr>
              <a:spLocks noChangeArrowheads="1"/>
            </p:cNvSpPr>
            <p:nvPr/>
          </p:nvSpPr>
          <p:spPr bwMode="auto">
            <a:xfrm>
              <a:off x="2983541" y="2110690"/>
              <a:ext cx="130175" cy="1301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07" name="Oval 39"/>
            <p:cNvSpPr>
              <a:spLocks noChangeArrowheads="1"/>
            </p:cNvSpPr>
            <p:nvPr/>
          </p:nvSpPr>
          <p:spPr bwMode="auto">
            <a:xfrm>
              <a:off x="4465968" y="2088465"/>
              <a:ext cx="130175" cy="1301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41"/>
            <p:cNvSpPr>
              <a:spLocks noChangeShapeType="1"/>
            </p:cNvSpPr>
            <p:nvPr/>
          </p:nvSpPr>
          <p:spPr bwMode="auto">
            <a:xfrm>
              <a:off x="1323798" y="2102336"/>
              <a:ext cx="0" cy="6572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2"/>
          <p:cNvSpPr txBox="1">
            <a:spLocks noChangeArrowheads="1"/>
          </p:cNvSpPr>
          <p:nvPr/>
        </p:nvSpPr>
        <p:spPr bwMode="auto">
          <a:xfrm>
            <a:off x="2928938" y="0"/>
            <a:ext cx="28844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Solution</a:t>
            </a:r>
          </a:p>
        </p:txBody>
      </p:sp>
      <p:sp>
        <p:nvSpPr>
          <p:cNvPr id="229430" name="Text Box 54"/>
          <p:cNvSpPr txBox="1">
            <a:spLocks noChangeArrowheads="1"/>
          </p:cNvSpPr>
          <p:nvPr/>
        </p:nvSpPr>
        <p:spPr bwMode="auto">
          <a:xfrm>
            <a:off x="1398440" y="1443850"/>
            <a:ext cx="16208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 </a:t>
            </a:r>
            <a:r>
              <a:rPr lang="en-US" sz="2000" dirty="0" err="1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x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29431" name="Object 55"/>
          <p:cNvGraphicFramePr>
            <a:graphicFrameLocks noChangeAspect="1"/>
          </p:cNvGraphicFramePr>
          <p:nvPr/>
        </p:nvGraphicFramePr>
        <p:xfrm>
          <a:off x="3368675" y="1347788"/>
          <a:ext cx="2189163" cy="571500"/>
        </p:xfrm>
        <a:graphic>
          <a:graphicData uri="http://schemas.openxmlformats.org/presentationml/2006/ole">
            <p:oleObj spid="_x0000_s251906" name="Equation" r:id="rId4" imgW="876240" imgH="228600" progId="Equation.DSMT4">
              <p:embed/>
            </p:oleObj>
          </a:graphicData>
        </a:graphic>
      </p:graphicFrame>
      <p:sp>
        <p:nvSpPr>
          <p:cNvPr id="229432" name="Text Box 56"/>
          <p:cNvSpPr txBox="1">
            <a:spLocks noChangeArrowheads="1"/>
          </p:cNvSpPr>
          <p:nvPr/>
        </p:nvSpPr>
        <p:spPr bwMode="auto">
          <a:xfrm>
            <a:off x="446566" y="2620335"/>
            <a:ext cx="334751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B.C</a:t>
            </a:r>
            <a:r>
              <a:rPr lang="en-US" sz="2000" dirty="0">
                <a:solidFill>
                  <a:schemeClr val="bg1"/>
                </a:solidFill>
              </a:rPr>
              <a:t>. :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(see </a:t>
            </a:r>
            <a:r>
              <a:rPr lang="en-US" sz="1600" dirty="0" smtClean="0">
                <a:solidFill>
                  <a:schemeClr val="bg1"/>
                </a:solidFill>
              </a:rPr>
              <a:t>TM</a:t>
            </a:r>
            <a:r>
              <a:rPr lang="en-US" sz="1600" i="1" baseline="-25000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1"/>
                </a:solidFill>
              </a:rPr>
              <a:t>-TE</a:t>
            </a:r>
            <a:r>
              <a:rPr lang="en-US" sz="1600" i="1" baseline="-25000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1"/>
                </a:solidFill>
              </a:rPr>
              <a:t> tables in Appendix)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229433" name="Object 57"/>
          <p:cNvGraphicFramePr>
            <a:graphicFrameLocks noChangeAspect="1"/>
          </p:cNvGraphicFramePr>
          <p:nvPr/>
        </p:nvGraphicFramePr>
        <p:xfrm>
          <a:off x="4106531" y="2460478"/>
          <a:ext cx="4130675" cy="941388"/>
        </p:xfrm>
        <a:graphic>
          <a:graphicData uri="http://schemas.openxmlformats.org/presentationml/2006/ole">
            <p:oleObj spid="_x0000_s251907" name="Equation" r:id="rId5" imgW="1726920" imgH="393480" progId="Equation.DSMT4">
              <p:embed/>
            </p:oleObj>
          </a:graphicData>
        </a:graphic>
      </p:graphicFrame>
      <p:graphicFrame>
        <p:nvGraphicFramePr>
          <p:cNvPr id="229436" name="Object 60"/>
          <p:cNvGraphicFramePr>
            <a:graphicFrameLocks noChangeAspect="1"/>
          </p:cNvGraphicFramePr>
          <p:nvPr/>
        </p:nvGraphicFramePr>
        <p:xfrm>
          <a:off x="3397250" y="3925888"/>
          <a:ext cx="2652713" cy="698500"/>
        </p:xfrm>
        <a:graphic>
          <a:graphicData uri="http://schemas.openxmlformats.org/presentationml/2006/ole">
            <p:oleObj spid="_x0000_s251908" name="Equation" r:id="rId6" imgW="965160" imgH="253800" progId="Equation.DSMT4">
              <p:embed/>
            </p:oleObj>
          </a:graphicData>
        </a:graphic>
      </p:graphicFrame>
      <p:sp>
        <p:nvSpPr>
          <p:cNvPr id="229438" name="Text Box 62"/>
          <p:cNvSpPr txBox="1">
            <a:spLocks noChangeArrowheads="1"/>
          </p:cNvSpPr>
          <p:nvPr/>
        </p:nvSpPr>
        <p:spPr bwMode="auto">
          <a:xfrm>
            <a:off x="2141538" y="4048125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</a:t>
            </a:r>
          </a:p>
        </p:txBody>
      </p:sp>
      <p:graphicFrame>
        <p:nvGraphicFramePr>
          <p:cNvPr id="229439" name="Object 63"/>
          <p:cNvGraphicFramePr>
            <a:graphicFrameLocks noChangeAspect="1"/>
          </p:cNvGraphicFramePr>
          <p:nvPr/>
        </p:nvGraphicFramePr>
        <p:xfrm>
          <a:off x="652463" y="5248275"/>
          <a:ext cx="3490912" cy="814388"/>
        </p:xfrm>
        <a:graphic>
          <a:graphicData uri="http://schemas.openxmlformats.org/presentationml/2006/ole">
            <p:oleObj spid="_x0000_s251909" name="Equation" r:id="rId7" imgW="1904760" imgH="444240" progId="Equation.DSMT4">
              <p:embed/>
            </p:oleObj>
          </a:graphicData>
        </a:graphic>
      </p:graphicFrame>
      <p:sp>
        <p:nvSpPr>
          <p:cNvPr id="229440" name="Line 64"/>
          <p:cNvSpPr>
            <a:spLocks noChangeShapeType="1"/>
          </p:cNvSpPr>
          <p:nvPr/>
        </p:nvSpPr>
        <p:spPr bwMode="auto">
          <a:xfrm flipV="1">
            <a:off x="1371600" y="5181600"/>
            <a:ext cx="774700" cy="1093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9441" name="Object 65"/>
          <p:cNvGraphicFramePr>
            <a:graphicFrameLocks noChangeAspect="1"/>
          </p:cNvGraphicFramePr>
          <p:nvPr/>
        </p:nvGraphicFramePr>
        <p:xfrm>
          <a:off x="5735638" y="5297488"/>
          <a:ext cx="2628900" cy="768350"/>
        </p:xfrm>
        <a:graphic>
          <a:graphicData uri="http://schemas.openxmlformats.org/presentationml/2006/ole">
            <p:oleObj spid="_x0000_s251910" name="Equation" r:id="rId8" imgW="1434960" imgH="419040" progId="Equation.DSMT4">
              <p:embed/>
            </p:oleObj>
          </a:graphicData>
        </a:graphic>
      </p:graphicFrame>
      <p:sp>
        <p:nvSpPr>
          <p:cNvPr id="229442" name="AutoShape 66"/>
          <p:cNvSpPr>
            <a:spLocks noChangeArrowheads="1"/>
          </p:cNvSpPr>
          <p:nvPr/>
        </p:nvSpPr>
        <p:spPr bwMode="auto">
          <a:xfrm>
            <a:off x="4668838" y="5597525"/>
            <a:ext cx="706437" cy="152400"/>
          </a:xfrm>
          <a:prstGeom prst="rightArrow">
            <a:avLst>
              <a:gd name="adj1" fmla="val 50000"/>
              <a:gd name="adj2" fmla="val 115885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43" name="Line 67"/>
          <p:cNvSpPr>
            <a:spLocks noChangeShapeType="1"/>
          </p:cNvSpPr>
          <p:nvPr/>
        </p:nvSpPr>
        <p:spPr bwMode="auto">
          <a:xfrm flipV="1">
            <a:off x="1393825" y="5138738"/>
            <a:ext cx="696913" cy="8842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1743306" y="1520819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236555" name="Object 11"/>
          <p:cNvGraphicFramePr>
            <a:graphicFrameLocks noChangeAspect="1"/>
          </p:cNvGraphicFramePr>
          <p:nvPr/>
        </p:nvGraphicFramePr>
        <p:xfrm>
          <a:off x="2995843" y="1304013"/>
          <a:ext cx="3233738" cy="790575"/>
        </p:xfrm>
        <a:graphic>
          <a:graphicData uri="http://schemas.openxmlformats.org/presentationml/2006/ole">
            <p:oleObj spid="_x0000_s236555" name="Equation" r:id="rId4" imgW="1765080" imgH="431640" progId="Equation.DSMT4">
              <p:embed/>
            </p:oleObj>
          </a:graphicData>
        </a:graphic>
      </p:graphicFrame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2195743" y="3060922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Denote</a:t>
            </a:r>
          </a:p>
        </p:txBody>
      </p:sp>
      <p:graphicFrame>
        <p:nvGraphicFramePr>
          <p:cNvPr id="236558" name="Object 14"/>
          <p:cNvGraphicFramePr>
            <a:graphicFrameLocks noChangeAspect="1"/>
          </p:cNvGraphicFramePr>
          <p:nvPr/>
        </p:nvGraphicFramePr>
        <p:xfrm>
          <a:off x="3757843" y="2639101"/>
          <a:ext cx="1930400" cy="558800"/>
        </p:xfrm>
        <a:graphic>
          <a:graphicData uri="http://schemas.openxmlformats.org/presentationml/2006/ole">
            <p:oleObj spid="_x0000_s236558" name="Equation" r:id="rId5" imgW="1054080" imgH="304560" progId="Equation.DSMT4">
              <p:embed/>
            </p:oleObj>
          </a:graphicData>
        </a:graphic>
      </p:graphicFrame>
      <p:graphicFrame>
        <p:nvGraphicFramePr>
          <p:cNvPr id="236559" name="Object 15"/>
          <p:cNvGraphicFramePr>
            <a:graphicFrameLocks noChangeAspect="1"/>
          </p:cNvGraphicFramePr>
          <p:nvPr/>
        </p:nvGraphicFramePr>
        <p:xfrm>
          <a:off x="3754668" y="3207426"/>
          <a:ext cx="1882775" cy="558800"/>
        </p:xfrm>
        <a:graphic>
          <a:graphicData uri="http://schemas.openxmlformats.org/presentationml/2006/ole">
            <p:oleObj spid="_x0000_s236559" name="Equation" r:id="rId6" imgW="1028520" imgH="304560" progId="Equation.DSMT4">
              <p:embed/>
            </p:oleObj>
          </a:graphicData>
        </a:graphic>
      </p:graphicFrame>
      <p:graphicFrame>
        <p:nvGraphicFramePr>
          <p:cNvPr id="236564" name="Object 20"/>
          <p:cNvGraphicFramePr>
            <a:graphicFrameLocks noChangeAspect="1"/>
          </p:cNvGraphicFramePr>
          <p:nvPr/>
        </p:nvGraphicFramePr>
        <p:xfrm>
          <a:off x="3399068" y="4350881"/>
          <a:ext cx="2535238" cy="790575"/>
        </p:xfrm>
        <a:graphic>
          <a:graphicData uri="http://schemas.openxmlformats.org/presentationml/2006/ole">
            <p:oleObj spid="_x0000_s236564" name="Equation" r:id="rId7" imgW="1384200" imgH="431640" progId="Equation.DSMT4">
              <p:embed/>
            </p:oleObj>
          </a:graphicData>
        </a:graphic>
      </p:graphicFrame>
      <p:graphicFrame>
        <p:nvGraphicFramePr>
          <p:cNvPr id="236565" name="Object 21"/>
          <p:cNvGraphicFramePr>
            <a:graphicFrameLocks noChangeAspect="1"/>
          </p:cNvGraphicFramePr>
          <p:nvPr/>
        </p:nvGraphicFramePr>
        <p:xfrm>
          <a:off x="3395893" y="5324471"/>
          <a:ext cx="2513013" cy="790575"/>
        </p:xfrm>
        <a:graphic>
          <a:graphicData uri="http://schemas.openxmlformats.org/presentationml/2006/ole">
            <p:oleObj spid="_x0000_s236565" name="Equation" r:id="rId8" imgW="1371600" imgH="431640" progId="Equation.DSMT4">
              <p:embed/>
            </p:oleObj>
          </a:graphicData>
        </a:graphic>
      </p:graphicFrame>
      <p:graphicFrame>
        <p:nvGraphicFramePr>
          <p:cNvPr id="236566" name="Object 22"/>
          <p:cNvGraphicFramePr>
            <a:graphicFrameLocks noChangeAspect="1"/>
          </p:cNvGraphicFramePr>
          <p:nvPr/>
        </p:nvGraphicFramePr>
        <p:xfrm>
          <a:off x="2090968" y="5480726"/>
          <a:ext cx="908050" cy="454025"/>
        </p:xfrm>
        <a:graphic>
          <a:graphicData uri="http://schemas.openxmlformats.org/presentationml/2006/ole">
            <p:oleObj spid="_x0000_s236566" name="Equation" r:id="rId9" imgW="355320" imgH="177480" progId="Equation.DSMT4">
              <p:embed/>
            </p:oleObj>
          </a:graphicData>
        </a:graphic>
      </p:graphicFrame>
      <p:graphicFrame>
        <p:nvGraphicFramePr>
          <p:cNvPr id="236567" name="Object 23"/>
          <p:cNvGraphicFramePr>
            <a:graphicFrameLocks noChangeAspect="1"/>
          </p:cNvGraphicFramePr>
          <p:nvPr/>
        </p:nvGraphicFramePr>
        <p:xfrm>
          <a:off x="2090968" y="4510763"/>
          <a:ext cx="892175" cy="446088"/>
        </p:xfrm>
        <a:graphic>
          <a:graphicData uri="http://schemas.openxmlformats.org/presentationml/2006/ole">
            <p:oleObj spid="_x0000_s236567" name="Equation" r:id="rId10" imgW="355320" imgH="177480" progId="Equation.DSMT4">
              <p:embed/>
            </p:oleObj>
          </a:graphicData>
        </a:graphic>
      </p:graphicFrame>
      <p:sp>
        <p:nvSpPr>
          <p:cNvPr id="236568" name="Text Box 24"/>
          <p:cNvSpPr txBox="1">
            <a:spLocks noChangeArrowheads="1"/>
          </p:cNvSpPr>
          <p:nvPr/>
        </p:nvSpPr>
        <p:spPr bwMode="auto">
          <a:xfrm>
            <a:off x="2453821" y="0"/>
            <a:ext cx="439261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Solution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Left Brace 12"/>
          <p:cNvSpPr/>
          <p:nvPr/>
        </p:nvSpPr>
        <p:spPr bwMode="auto">
          <a:xfrm>
            <a:off x="3374571" y="2688766"/>
            <a:ext cx="304800" cy="1121229"/>
          </a:xfrm>
          <a:prstGeom prst="lef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27" name="Object 7"/>
          <p:cNvGraphicFramePr>
            <a:graphicFrameLocks noChangeAspect="1"/>
          </p:cNvGraphicFramePr>
          <p:nvPr/>
        </p:nvGraphicFramePr>
        <p:xfrm>
          <a:off x="2011363" y="2066925"/>
          <a:ext cx="908050" cy="454025"/>
        </p:xfrm>
        <a:graphic>
          <a:graphicData uri="http://schemas.openxmlformats.org/presentationml/2006/ole">
            <p:oleObj spid="_x0000_s235527" name="Equation" r:id="rId4" imgW="355320" imgH="177480" progId="Equation.DSMT4">
              <p:embed/>
            </p:oleObj>
          </a:graphicData>
        </a:graphic>
      </p:graphicFrame>
      <p:graphicFrame>
        <p:nvGraphicFramePr>
          <p:cNvPr id="235528" name="Object 8"/>
          <p:cNvGraphicFramePr>
            <a:graphicFrameLocks noChangeAspect="1"/>
          </p:cNvGraphicFramePr>
          <p:nvPr/>
        </p:nvGraphicFramePr>
        <p:xfrm>
          <a:off x="2025650" y="3022600"/>
          <a:ext cx="892175" cy="446088"/>
        </p:xfrm>
        <a:graphic>
          <a:graphicData uri="http://schemas.openxmlformats.org/presentationml/2006/ole">
            <p:oleObj spid="_x0000_s235528" name="Equation" r:id="rId5" imgW="355320" imgH="177480" progId="Equation.DSMT4">
              <p:embed/>
            </p:oleObj>
          </a:graphicData>
        </a:graphic>
      </p:graphicFrame>
      <p:graphicFrame>
        <p:nvGraphicFramePr>
          <p:cNvPr id="235529" name="Object 9"/>
          <p:cNvGraphicFramePr>
            <a:graphicFrameLocks noChangeAspect="1"/>
          </p:cNvGraphicFramePr>
          <p:nvPr/>
        </p:nvGraphicFramePr>
        <p:xfrm>
          <a:off x="3446464" y="2025843"/>
          <a:ext cx="2997880" cy="575615"/>
        </p:xfrm>
        <a:graphic>
          <a:graphicData uri="http://schemas.openxmlformats.org/presentationml/2006/ole">
            <p:oleObj spid="_x0000_s235529" name="Equation" r:id="rId6" imgW="1257120" imgH="241200" progId="Equation.DSMT4">
              <p:embed/>
            </p:oleObj>
          </a:graphicData>
        </a:graphic>
      </p:graphicFrame>
      <p:graphicFrame>
        <p:nvGraphicFramePr>
          <p:cNvPr id="235530" name="Object 10"/>
          <p:cNvGraphicFramePr>
            <a:graphicFrameLocks noChangeAspect="1"/>
          </p:cNvGraphicFramePr>
          <p:nvPr/>
        </p:nvGraphicFramePr>
        <p:xfrm>
          <a:off x="3420838" y="2974457"/>
          <a:ext cx="2751363" cy="586531"/>
        </p:xfrm>
        <a:graphic>
          <a:graphicData uri="http://schemas.openxmlformats.org/presentationml/2006/ole">
            <p:oleObj spid="_x0000_s235530" name="Equation" r:id="rId7" imgW="1130040" imgH="241200" progId="Equation.DSMT4">
              <p:embed/>
            </p:oleObj>
          </a:graphicData>
        </a:graphic>
      </p:graphicFrame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573088" y="1216025"/>
            <a:ext cx="5899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Applying boundary conditions at the ground plane, </a:t>
            </a:r>
          </a:p>
        </p:txBody>
      </p:sp>
      <p:sp>
        <p:nvSpPr>
          <p:cNvPr id="235532" name="Text Box 12"/>
          <p:cNvSpPr txBox="1">
            <a:spLocks noChangeArrowheads="1"/>
          </p:cNvSpPr>
          <p:nvPr/>
        </p:nvSpPr>
        <p:spPr bwMode="auto">
          <a:xfrm>
            <a:off x="614363" y="4278313"/>
            <a:ext cx="663552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Note: </a:t>
            </a:r>
            <a:r>
              <a:rPr lang="en-US" sz="2000" dirty="0" smtClean="0">
                <a:solidFill>
                  <a:schemeClr val="bg1"/>
                </a:solidFill>
              </a:rPr>
              <a:t>Since </a:t>
            </a:r>
            <a:r>
              <a:rPr lang="en-US" sz="2000" dirty="0">
                <a:solidFill>
                  <a:schemeClr val="bg1"/>
                </a:solidFill>
              </a:rPr>
              <a:t>the surface wave is a </a:t>
            </a:r>
            <a:r>
              <a:rPr lang="en-US" sz="2000" u="sng" dirty="0">
                <a:solidFill>
                  <a:schemeClr val="bg1"/>
                </a:solidFill>
              </a:rPr>
              <a:t>slow </a:t>
            </a:r>
            <a:r>
              <a:rPr lang="en-US" sz="2000" u="sng" dirty="0" smtClean="0">
                <a:solidFill>
                  <a:schemeClr val="bg1"/>
                </a:solidFill>
              </a:rPr>
              <a:t>wave</a:t>
            </a:r>
            <a:r>
              <a:rPr lang="en-US" sz="2000" dirty="0" smtClean="0">
                <a:solidFill>
                  <a:schemeClr val="bg1"/>
                </a:solidFill>
              </a:rPr>
              <a:t>, we have: 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35534" name="Object 14"/>
          <p:cNvGraphicFramePr>
            <a:graphicFrameLocks noChangeAspect="1"/>
          </p:cNvGraphicFramePr>
          <p:nvPr/>
        </p:nvGraphicFramePr>
        <p:xfrm>
          <a:off x="5522913" y="5011738"/>
          <a:ext cx="1697037" cy="527050"/>
        </p:xfrm>
        <a:graphic>
          <a:graphicData uri="http://schemas.openxmlformats.org/presentationml/2006/ole">
            <p:oleObj spid="_x0000_s235534" name="Equation" r:id="rId8" imgW="736560" imgH="228600" progId="Equation.DSMT4">
              <p:embed/>
            </p:oleObj>
          </a:graphicData>
        </a:graphic>
      </p:graphicFrame>
      <p:graphicFrame>
        <p:nvGraphicFramePr>
          <p:cNvPr id="235535" name="Object 15"/>
          <p:cNvGraphicFramePr>
            <a:graphicFrameLocks noChangeAspect="1"/>
          </p:cNvGraphicFramePr>
          <p:nvPr/>
        </p:nvGraphicFramePr>
        <p:xfrm>
          <a:off x="5116513" y="5629275"/>
          <a:ext cx="2717800" cy="642938"/>
        </p:xfrm>
        <a:graphic>
          <a:graphicData uri="http://schemas.openxmlformats.org/presentationml/2006/ole">
            <p:oleObj spid="_x0000_s235535" name="Equation" r:id="rId9" imgW="1231560" imgH="291960" progId="Equation.DSMT4">
              <p:embed/>
            </p:oleObj>
          </a:graphicData>
        </a:graphic>
      </p:graphicFrame>
      <p:graphicFrame>
        <p:nvGraphicFramePr>
          <p:cNvPr id="235536" name="Object 16"/>
          <p:cNvGraphicFramePr>
            <a:graphicFrameLocks noChangeAspect="1"/>
          </p:cNvGraphicFramePr>
          <p:nvPr/>
        </p:nvGraphicFramePr>
        <p:xfrm>
          <a:off x="638175" y="5275263"/>
          <a:ext cx="2314575" cy="669925"/>
        </p:xfrm>
        <a:graphic>
          <a:graphicData uri="http://schemas.openxmlformats.org/presentationml/2006/ole">
            <p:oleObj spid="_x0000_s235536" name="Equation" r:id="rId10" imgW="1054080" imgH="304560" progId="Equation.DSMT4">
              <p:embed/>
            </p:oleObj>
          </a:graphicData>
        </a:graphic>
      </p:graphicFrame>
      <p:sp>
        <p:nvSpPr>
          <p:cNvPr id="235537" name="AutoShape 17"/>
          <p:cNvSpPr>
            <a:spLocks noChangeArrowheads="1"/>
          </p:cNvSpPr>
          <p:nvPr/>
        </p:nvSpPr>
        <p:spPr bwMode="auto">
          <a:xfrm>
            <a:off x="3560763" y="5470525"/>
            <a:ext cx="844550" cy="223838"/>
          </a:xfrm>
          <a:prstGeom prst="rightArrow">
            <a:avLst>
              <a:gd name="adj1" fmla="val 50000"/>
              <a:gd name="adj2" fmla="val 9432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39" name="Text Box 19"/>
          <p:cNvSpPr txBox="1">
            <a:spLocks noChangeArrowheads="1"/>
          </p:cNvSpPr>
          <p:nvPr/>
        </p:nvSpPr>
        <p:spPr bwMode="auto">
          <a:xfrm>
            <a:off x="2486479" y="0"/>
            <a:ext cx="439261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Solution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35" name="Rectangle 11"/>
          <p:cNvSpPr>
            <a:spLocks noChangeArrowheads="1"/>
          </p:cNvSpPr>
          <p:nvPr/>
        </p:nvSpPr>
        <p:spPr bwMode="auto">
          <a:xfrm>
            <a:off x="3208338" y="5557838"/>
            <a:ext cx="2789237" cy="1011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33" name="Rectangle 9"/>
          <p:cNvSpPr>
            <a:spLocks noChangeArrowheads="1"/>
          </p:cNvSpPr>
          <p:nvPr/>
        </p:nvSpPr>
        <p:spPr bwMode="auto">
          <a:xfrm>
            <a:off x="3519488" y="2679923"/>
            <a:ext cx="2303462" cy="5159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26" name="Text Box 2"/>
          <p:cNvSpPr txBox="1">
            <a:spLocks noChangeArrowheads="1"/>
          </p:cNvSpPr>
          <p:nvPr/>
        </p:nvSpPr>
        <p:spPr bwMode="auto">
          <a:xfrm>
            <a:off x="2395085" y="0"/>
            <a:ext cx="45450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Conditions</a:t>
            </a:r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1752600" y="943198"/>
            <a:ext cx="11763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BC 1) </a:t>
            </a:r>
          </a:p>
        </p:txBody>
      </p:sp>
      <p:graphicFrame>
        <p:nvGraphicFramePr>
          <p:cNvPr id="231431" name="Object 7"/>
          <p:cNvGraphicFramePr>
            <a:graphicFrameLocks noChangeAspect="1"/>
          </p:cNvGraphicFramePr>
          <p:nvPr/>
        </p:nvGraphicFramePr>
        <p:xfrm>
          <a:off x="3148013" y="855885"/>
          <a:ext cx="3195637" cy="595313"/>
        </p:xfrm>
        <a:graphic>
          <a:graphicData uri="http://schemas.openxmlformats.org/presentationml/2006/ole">
            <p:oleObj spid="_x0000_s231431" name="Equation" r:id="rId4" imgW="1295280" imgH="241200" progId="Equation.DSMT4">
              <p:embed/>
            </p:oleObj>
          </a:graphicData>
        </a:graphic>
      </p:graphicFrame>
      <p:graphicFrame>
        <p:nvGraphicFramePr>
          <p:cNvPr id="231432" name="Object 8"/>
          <p:cNvGraphicFramePr>
            <a:graphicFrameLocks noChangeAspect="1"/>
          </p:cNvGraphicFramePr>
          <p:nvPr/>
        </p:nvGraphicFramePr>
        <p:xfrm>
          <a:off x="3449638" y="1519460"/>
          <a:ext cx="2519362" cy="950913"/>
        </p:xfrm>
        <a:graphic>
          <a:graphicData uri="http://schemas.openxmlformats.org/presentationml/2006/ole">
            <p:oleObj spid="_x0000_s231432" name="Equation" r:id="rId5" imgW="1143000" imgH="431640" progId="Equation.DSMT4">
              <p:embed/>
            </p:oleObj>
          </a:graphicData>
        </a:graphic>
      </p:graphicFrame>
      <p:graphicFrame>
        <p:nvGraphicFramePr>
          <p:cNvPr id="231434" name="Object 10"/>
          <p:cNvGraphicFramePr>
            <a:graphicFrameLocks noChangeAspect="1"/>
          </p:cNvGraphicFramePr>
          <p:nvPr/>
        </p:nvGraphicFramePr>
        <p:xfrm>
          <a:off x="3211513" y="4495800"/>
          <a:ext cx="3028950" cy="954088"/>
        </p:xfrm>
        <a:graphic>
          <a:graphicData uri="http://schemas.openxmlformats.org/presentationml/2006/ole">
            <p:oleObj spid="_x0000_s231434" name="Equation" r:id="rId6" imgW="1371600" imgH="431640" progId="Equation.DSMT4">
              <p:embed/>
            </p:oleObj>
          </a:graphicData>
        </a:graphic>
      </p:graphicFrame>
      <p:graphicFrame>
        <p:nvGraphicFramePr>
          <p:cNvPr id="231436" name="Object 12"/>
          <p:cNvGraphicFramePr>
            <a:graphicFrameLocks noChangeAspect="1"/>
          </p:cNvGraphicFramePr>
          <p:nvPr/>
        </p:nvGraphicFramePr>
        <p:xfrm>
          <a:off x="3236913" y="3786188"/>
          <a:ext cx="3049587" cy="596900"/>
        </p:xfrm>
        <a:graphic>
          <a:graphicData uri="http://schemas.openxmlformats.org/presentationml/2006/ole">
            <p:oleObj spid="_x0000_s231436" name="Equation" r:id="rId7" imgW="1168200" imgH="228600" progId="Equation.DSMT4">
              <p:embed/>
            </p:oleObj>
          </a:graphicData>
        </a:graphic>
      </p:graphicFrame>
      <p:sp>
        <p:nvSpPr>
          <p:cNvPr id="231437" name="Text Box 13"/>
          <p:cNvSpPr txBox="1">
            <a:spLocks noChangeArrowheads="1"/>
          </p:cNvSpPr>
          <p:nvPr/>
        </p:nvSpPr>
        <p:spPr bwMode="auto">
          <a:xfrm>
            <a:off x="1722438" y="3883025"/>
            <a:ext cx="11033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BC 2) </a:t>
            </a:r>
          </a:p>
        </p:txBody>
      </p:sp>
      <p:graphicFrame>
        <p:nvGraphicFramePr>
          <p:cNvPr id="231438" name="Object 14"/>
          <p:cNvGraphicFramePr>
            <a:graphicFrameLocks noChangeAspect="1"/>
          </p:cNvGraphicFramePr>
          <p:nvPr/>
        </p:nvGraphicFramePr>
        <p:xfrm>
          <a:off x="3487738" y="5621338"/>
          <a:ext cx="2327275" cy="869950"/>
        </p:xfrm>
        <a:graphic>
          <a:graphicData uri="http://schemas.openxmlformats.org/presentationml/2006/ole">
            <p:oleObj spid="_x0000_s231438" name="Equation" r:id="rId8" imgW="1054080" imgH="393480" progId="Equation.DSMT4">
              <p:embed/>
            </p:oleObj>
          </a:graphicData>
        </a:graphic>
      </p:graphicFrame>
      <p:graphicFrame>
        <p:nvGraphicFramePr>
          <p:cNvPr id="231439" name="Object 15"/>
          <p:cNvGraphicFramePr>
            <a:graphicFrameLocks noChangeAspect="1"/>
          </p:cNvGraphicFramePr>
          <p:nvPr/>
        </p:nvGraphicFramePr>
        <p:xfrm>
          <a:off x="3911600" y="2684685"/>
          <a:ext cx="1595438" cy="503238"/>
        </p:xfrm>
        <a:graphic>
          <a:graphicData uri="http://schemas.openxmlformats.org/presentationml/2006/ole">
            <p:oleObj spid="_x0000_s231439" name="Equation" r:id="rId9" imgW="723600" imgH="2286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27" name="Object 7"/>
          <p:cNvGraphicFramePr>
            <a:graphicFrameLocks noChangeAspect="1"/>
          </p:cNvGraphicFramePr>
          <p:nvPr/>
        </p:nvGraphicFramePr>
        <p:xfrm>
          <a:off x="2284317" y="1480072"/>
          <a:ext cx="908050" cy="454025"/>
        </p:xfrm>
        <a:graphic>
          <a:graphicData uri="http://schemas.openxmlformats.org/presentationml/2006/ole">
            <p:oleObj spid="_x0000_s293890" name="Equation" r:id="rId4" imgW="355320" imgH="177480" progId="Equation.DSMT4">
              <p:embed/>
            </p:oleObj>
          </a:graphicData>
        </a:graphic>
      </p:graphicFrame>
      <p:graphicFrame>
        <p:nvGraphicFramePr>
          <p:cNvPr id="235528" name="Object 8"/>
          <p:cNvGraphicFramePr>
            <a:graphicFrameLocks noChangeAspect="1"/>
          </p:cNvGraphicFramePr>
          <p:nvPr/>
        </p:nvGraphicFramePr>
        <p:xfrm>
          <a:off x="2298604" y="2135491"/>
          <a:ext cx="892175" cy="446088"/>
        </p:xfrm>
        <a:graphic>
          <a:graphicData uri="http://schemas.openxmlformats.org/presentationml/2006/ole">
            <p:oleObj spid="_x0000_s293891" name="Equation" r:id="rId5" imgW="355320" imgH="177480" progId="Equation.DSMT4">
              <p:embed/>
            </p:oleObj>
          </a:graphicData>
        </a:graphic>
      </p:graphicFrame>
      <p:graphicFrame>
        <p:nvGraphicFramePr>
          <p:cNvPr id="235529" name="Object 9"/>
          <p:cNvGraphicFramePr>
            <a:graphicFrameLocks noChangeAspect="1"/>
          </p:cNvGraphicFramePr>
          <p:nvPr/>
        </p:nvGraphicFramePr>
        <p:xfrm>
          <a:off x="3719418" y="1438990"/>
          <a:ext cx="2997880" cy="575615"/>
        </p:xfrm>
        <a:graphic>
          <a:graphicData uri="http://schemas.openxmlformats.org/presentationml/2006/ole">
            <p:oleObj spid="_x0000_s293892" name="Equation" r:id="rId6" imgW="1257120" imgH="241200" progId="Equation.DSMT4">
              <p:embed/>
            </p:oleObj>
          </a:graphicData>
        </a:graphic>
      </p:graphicFrame>
      <p:graphicFrame>
        <p:nvGraphicFramePr>
          <p:cNvPr id="235530" name="Object 10"/>
          <p:cNvGraphicFramePr>
            <a:graphicFrameLocks noChangeAspect="1"/>
          </p:cNvGraphicFramePr>
          <p:nvPr/>
        </p:nvGraphicFramePr>
        <p:xfrm>
          <a:off x="3724179" y="2087866"/>
          <a:ext cx="2689225" cy="585788"/>
        </p:xfrm>
        <a:graphic>
          <a:graphicData uri="http://schemas.openxmlformats.org/presentationml/2006/ole">
            <p:oleObj spid="_x0000_s293893" name="Equation" r:id="rId7" imgW="1104840" imgH="241200" progId="Equation.DSMT4">
              <p:embed/>
            </p:oleObj>
          </a:graphicData>
        </a:graphic>
      </p:graphicFrame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382019" y="874831"/>
            <a:ext cx="2756966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 we have: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35539" name="Text Box 19"/>
          <p:cNvSpPr txBox="1">
            <a:spLocks noChangeArrowheads="1"/>
          </p:cNvSpPr>
          <p:nvPr/>
        </p:nvSpPr>
        <p:spPr bwMode="auto">
          <a:xfrm>
            <a:off x="2486479" y="0"/>
            <a:ext cx="439261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Solution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3425019" y="3110079"/>
          <a:ext cx="2324100" cy="1398588"/>
        </p:xfrm>
        <a:graphic>
          <a:graphicData uri="http://schemas.openxmlformats.org/presentationml/2006/ole">
            <p:oleObj spid="_x0000_s293897" name="Equation" r:id="rId8" imgW="1054080" imgH="634680" progId="Equation.DSMT4">
              <p:embed/>
            </p:oleObj>
          </a:graphicData>
        </a:graphic>
      </p:graphicFrame>
      <p:graphicFrame>
        <p:nvGraphicFramePr>
          <p:cNvPr id="293899" name="Object 11"/>
          <p:cNvGraphicFramePr>
            <a:graphicFrameLocks noChangeAspect="1"/>
          </p:cNvGraphicFramePr>
          <p:nvPr/>
        </p:nvGraphicFramePr>
        <p:xfrm>
          <a:off x="1805652" y="5123288"/>
          <a:ext cx="5370512" cy="1262062"/>
        </p:xfrm>
        <a:graphic>
          <a:graphicData uri="http://schemas.openxmlformats.org/presentationml/2006/ole">
            <p:oleObj spid="_x0000_s293899" name="Equation" r:id="rId9" imgW="2273040" imgH="533160" progId="Equation.DSMT4">
              <p:embed/>
            </p:oleObj>
          </a:graphicData>
        </a:graphic>
      </p:graphicFrame>
      <p:sp>
        <p:nvSpPr>
          <p:cNvPr id="18" name="Curved Right Arrow 17"/>
          <p:cNvSpPr/>
          <p:nvPr/>
        </p:nvSpPr>
        <p:spPr bwMode="auto">
          <a:xfrm>
            <a:off x="2033516" y="3780430"/>
            <a:ext cx="846162" cy="1801504"/>
          </a:xfrm>
          <a:prstGeom prst="curv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073255" y="3142633"/>
            <a:ext cx="95534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BC #1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6102824" y="3840943"/>
            <a:ext cx="95534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BC #2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93900" name="Object 12"/>
          <p:cNvGraphicFramePr>
            <a:graphicFrameLocks noChangeAspect="1"/>
          </p:cNvGraphicFramePr>
          <p:nvPr/>
        </p:nvGraphicFramePr>
        <p:xfrm>
          <a:off x="952002" y="3372039"/>
          <a:ext cx="1254125" cy="501650"/>
        </p:xfrm>
        <a:graphic>
          <a:graphicData uri="http://schemas.openxmlformats.org/presentationml/2006/ole">
            <p:oleObj spid="_x0000_s293900" name="Equation" r:id="rId10" imgW="5079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1750106" y="0"/>
            <a:ext cx="59055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Conditions (cont.)</a:t>
            </a:r>
          </a:p>
        </p:txBody>
      </p:sp>
      <p:sp>
        <p:nvSpPr>
          <p:cNvPr id="232459" name="Text Box 11"/>
          <p:cNvSpPr txBox="1">
            <a:spLocks noChangeArrowheads="1"/>
          </p:cNvSpPr>
          <p:nvPr/>
        </p:nvSpPr>
        <p:spPr bwMode="auto">
          <a:xfrm>
            <a:off x="779463" y="1104900"/>
            <a:ext cx="319711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two </a:t>
            </a:r>
            <a:r>
              <a:rPr lang="en-US" sz="2000" dirty="0" smtClean="0">
                <a:solidFill>
                  <a:schemeClr val="bg1"/>
                </a:solidFill>
              </a:rPr>
              <a:t>equations </a:t>
            </a:r>
            <a:r>
              <a:rPr lang="en-US" sz="2000" dirty="0" smtClean="0">
                <a:solidFill>
                  <a:schemeClr val="bg1"/>
                </a:solidFill>
              </a:rPr>
              <a:t>again: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32460" name="Object 12"/>
          <p:cNvGraphicFramePr>
            <a:graphicFrameLocks noChangeAspect="1"/>
          </p:cNvGraphicFramePr>
          <p:nvPr/>
        </p:nvGraphicFramePr>
        <p:xfrm>
          <a:off x="1887538" y="1779588"/>
          <a:ext cx="5370512" cy="1262062"/>
        </p:xfrm>
        <a:graphic>
          <a:graphicData uri="http://schemas.openxmlformats.org/presentationml/2006/ole">
            <p:oleObj spid="_x0000_s232460" name="Equation" r:id="rId4" imgW="2273040" imgH="533160" progId="Equation.DSMT4">
              <p:embed/>
            </p:oleObj>
          </a:graphicData>
        </a:graphic>
      </p:graphicFrame>
      <p:sp>
        <p:nvSpPr>
          <p:cNvPr id="232461" name="Text Box 13"/>
          <p:cNvSpPr txBox="1">
            <a:spLocks noChangeArrowheads="1"/>
          </p:cNvSpPr>
          <p:nvPr/>
        </p:nvSpPr>
        <p:spPr bwMode="auto">
          <a:xfrm>
            <a:off x="831170" y="3879624"/>
            <a:ext cx="2667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Divide second by first:</a:t>
            </a:r>
          </a:p>
        </p:txBody>
      </p:sp>
      <p:graphicFrame>
        <p:nvGraphicFramePr>
          <p:cNvPr id="232462" name="Object 14"/>
          <p:cNvGraphicFramePr>
            <a:graphicFrameLocks noChangeAspect="1"/>
          </p:cNvGraphicFramePr>
          <p:nvPr/>
        </p:nvGraphicFramePr>
        <p:xfrm>
          <a:off x="2763838" y="4497388"/>
          <a:ext cx="3786187" cy="568325"/>
        </p:xfrm>
        <a:graphic>
          <a:graphicData uri="http://schemas.openxmlformats.org/presentationml/2006/ole">
            <p:oleObj spid="_x0000_s232462" name="Equation" r:id="rId5" imgW="1523880" imgH="228600" progId="Equation.DSMT4">
              <p:embed/>
            </p:oleObj>
          </a:graphicData>
        </a:graphic>
      </p:graphicFrame>
      <p:graphicFrame>
        <p:nvGraphicFramePr>
          <p:cNvPr id="232463" name="Object 15"/>
          <p:cNvGraphicFramePr>
            <a:graphicFrameLocks noChangeAspect="1"/>
          </p:cNvGraphicFramePr>
          <p:nvPr/>
        </p:nvGraphicFramePr>
        <p:xfrm>
          <a:off x="3179763" y="5705475"/>
          <a:ext cx="3155950" cy="568325"/>
        </p:xfrm>
        <a:graphic>
          <a:graphicData uri="http://schemas.openxmlformats.org/presentationml/2006/ole">
            <p:oleObj spid="_x0000_s232463" name="Equation" r:id="rId6" imgW="1269720" imgH="228600" progId="Equation.DSMT4">
              <p:embed/>
            </p:oleObj>
          </a:graphicData>
        </a:graphic>
      </p:graphicFrame>
      <p:sp>
        <p:nvSpPr>
          <p:cNvPr id="232464" name="Text Box 16"/>
          <p:cNvSpPr txBox="1">
            <a:spLocks noChangeArrowheads="1"/>
          </p:cNvSpPr>
          <p:nvPr/>
        </p:nvSpPr>
        <p:spPr bwMode="auto">
          <a:xfrm>
            <a:off x="2572058" y="5249412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81" name="Rectangle 9"/>
          <p:cNvSpPr>
            <a:spLocks noChangeArrowheads="1"/>
          </p:cNvSpPr>
          <p:nvPr/>
        </p:nvSpPr>
        <p:spPr bwMode="auto">
          <a:xfrm>
            <a:off x="844550" y="1761664"/>
            <a:ext cx="7399338" cy="12049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2654074" y="0"/>
            <a:ext cx="38242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Final Result: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en-US" sz="3600" i="1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1000125" y="1085389"/>
            <a:ext cx="2792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may be written as:</a:t>
            </a:r>
          </a:p>
        </p:txBody>
      </p:sp>
      <p:graphicFrame>
        <p:nvGraphicFramePr>
          <p:cNvPr id="233479" name="Object 7"/>
          <p:cNvGraphicFramePr>
            <a:graphicFrameLocks noChangeAspect="1"/>
          </p:cNvGraphicFramePr>
          <p:nvPr/>
        </p:nvGraphicFramePr>
        <p:xfrm>
          <a:off x="1536700" y="2022475"/>
          <a:ext cx="5818188" cy="774700"/>
        </p:xfrm>
        <a:graphic>
          <a:graphicData uri="http://schemas.openxmlformats.org/presentationml/2006/ole">
            <p:oleObj spid="_x0000_s233479" name="Equation" r:id="rId4" imgW="2666880" imgH="355320" progId="Equation.DSMT4">
              <p:embed/>
            </p:oleObj>
          </a:graphicData>
        </a:graphic>
      </p:graphicFrame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663575" y="3333289"/>
            <a:ext cx="7993063" cy="4699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This is a transcendental equation for the unknown wavenumber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562879" y="4487851"/>
            <a:ext cx="82545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Note: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choice of square root for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US" sz="2000" dirty="0">
                <a:solidFill>
                  <a:schemeClr val="bg1"/>
                </a:solidFill>
              </a:rPr>
              <a:t> is not important, but it is for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400" i="1" baseline="-25000" dirty="0" smtClean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400" baseline="-25000" dirty="0" smtClean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3212874" y="5083856"/>
          <a:ext cx="2382837" cy="636587"/>
        </p:xfrm>
        <a:graphic>
          <a:graphicData uri="http://schemas.openxmlformats.org/presentationml/2006/ole">
            <p:oleObj spid="_x0000_s233480" name="Equation" r:id="rId5" imgW="1091880" imgH="291960" progId="Equation.DSMT4">
              <p:embed/>
            </p:oleObj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3593647" y="5878285"/>
          <a:ext cx="1773238" cy="636588"/>
        </p:xfrm>
        <a:graphic>
          <a:graphicData uri="http://schemas.openxmlformats.org/presentationml/2006/ole">
            <p:oleObj spid="_x0000_s233481" name="Equation" r:id="rId6" imgW="81252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2517594" y="0"/>
            <a:ext cx="38242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</a:t>
            </a:r>
            <a:endParaRPr lang="en-US" sz="3600" i="1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083529" y="792349"/>
            <a:ext cx="63030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+mn-lt"/>
              </a:rPr>
              <a:t>x</a:t>
            </a:r>
            <a:endParaRPr lang="en-US" sz="2000" i="1" baseline="-25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extBox 10"/>
          <p:cNvSpPr txBox="1"/>
          <p:nvPr/>
        </p:nvSpPr>
        <p:spPr>
          <a:xfrm>
            <a:off x="1407610" y="5959111"/>
            <a:ext cx="6314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Note: There is a factor </a:t>
            </a:r>
            <a:r>
              <a:rPr lang="en-US" sz="1600" i="1" dirty="0" smtClean="0">
                <a:solidFill>
                  <a:schemeClr val="bg2"/>
                </a:solidFill>
                <a:sym typeface="Symbol"/>
              </a:rPr>
              <a:t>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 difference with the Harrington text.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010653" y="2300438"/>
            <a:ext cx="6660682" cy="340734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1" name="Object 21"/>
          <p:cNvGraphicFramePr>
            <a:graphicFrameLocks noChangeAspect="1"/>
          </p:cNvGraphicFramePr>
          <p:nvPr/>
        </p:nvGraphicFramePr>
        <p:xfrm>
          <a:off x="1370013" y="3627438"/>
          <a:ext cx="2049462" cy="857250"/>
        </p:xfrm>
        <a:graphic>
          <a:graphicData uri="http://schemas.openxmlformats.org/presentationml/2006/ole">
            <p:oleObj spid="_x0000_s247812" name="Equation" r:id="rId4" imgW="1066680" imgH="444240" progId="Equation.DSMT4">
              <p:embed/>
            </p:oleObj>
          </a:graphicData>
        </a:graphic>
      </p:graphicFrame>
      <p:graphicFrame>
        <p:nvGraphicFramePr>
          <p:cNvPr id="22" name="Object 20"/>
          <p:cNvGraphicFramePr>
            <a:graphicFrameLocks noChangeAspect="1"/>
          </p:cNvGraphicFramePr>
          <p:nvPr/>
        </p:nvGraphicFramePr>
        <p:xfrm>
          <a:off x="5926138" y="2778125"/>
          <a:ext cx="889000" cy="446088"/>
        </p:xfrm>
        <a:graphic>
          <a:graphicData uri="http://schemas.openxmlformats.org/presentationml/2006/ole">
            <p:oleObj spid="_x0000_s247813" name="Equation" r:id="rId5" imgW="457200" imgH="228600" progId="Equation.DSMT4">
              <p:embed/>
            </p:oleObj>
          </a:graphicData>
        </a:graphic>
      </p:graphicFrame>
      <p:graphicFrame>
        <p:nvGraphicFramePr>
          <p:cNvPr id="23" name="Object 19"/>
          <p:cNvGraphicFramePr>
            <a:graphicFrameLocks noChangeAspect="1"/>
          </p:cNvGraphicFramePr>
          <p:nvPr/>
        </p:nvGraphicFramePr>
        <p:xfrm>
          <a:off x="1387475" y="4732338"/>
          <a:ext cx="2085975" cy="884237"/>
        </p:xfrm>
        <a:graphic>
          <a:graphicData uri="http://schemas.openxmlformats.org/presentationml/2006/ole">
            <p:oleObj spid="_x0000_s247814" name="Equation" r:id="rId6" imgW="1054080" imgH="444240" progId="Equation.DSMT4">
              <p:embed/>
            </p:oleObj>
          </a:graphicData>
        </a:graphic>
      </p:graphicFrame>
      <p:graphicFrame>
        <p:nvGraphicFramePr>
          <p:cNvPr id="24" name="Object 18"/>
          <p:cNvGraphicFramePr>
            <a:graphicFrameLocks noChangeAspect="1"/>
          </p:cNvGraphicFramePr>
          <p:nvPr/>
        </p:nvGraphicFramePr>
        <p:xfrm>
          <a:off x="5676900" y="3729038"/>
          <a:ext cx="1414463" cy="765175"/>
        </p:xfrm>
        <a:graphic>
          <a:graphicData uri="http://schemas.openxmlformats.org/presentationml/2006/ole">
            <p:oleObj spid="_x0000_s247815" name="Equation" r:id="rId7" imgW="774360" imgH="419040" progId="Equation.DSMT4">
              <p:embed/>
            </p:oleObj>
          </a:graphicData>
        </a:graphic>
      </p:graphicFrame>
      <p:graphicFrame>
        <p:nvGraphicFramePr>
          <p:cNvPr id="25" name="Object 17"/>
          <p:cNvGraphicFramePr>
            <a:graphicFrameLocks noChangeAspect="1"/>
          </p:cNvGraphicFramePr>
          <p:nvPr/>
        </p:nvGraphicFramePr>
        <p:xfrm>
          <a:off x="1411363" y="2450763"/>
          <a:ext cx="2957512" cy="936625"/>
        </p:xfrm>
        <a:graphic>
          <a:graphicData uri="http://schemas.openxmlformats.org/presentationml/2006/ole">
            <p:oleObj spid="_x0000_s247816" name="Equation" r:id="rId8" imgW="1536480" imgH="482400" progId="Equation.DSMT4">
              <p:embed/>
            </p:oleObj>
          </a:graphicData>
        </a:graphic>
      </p:graphicFrame>
      <p:graphicFrame>
        <p:nvGraphicFramePr>
          <p:cNvPr id="26" name="Object 16"/>
          <p:cNvGraphicFramePr>
            <a:graphicFrameLocks noChangeAspect="1"/>
          </p:cNvGraphicFramePr>
          <p:nvPr/>
        </p:nvGraphicFramePr>
        <p:xfrm>
          <a:off x="5564188" y="4729163"/>
          <a:ext cx="1816100" cy="881062"/>
        </p:xfrm>
        <a:graphic>
          <a:graphicData uri="http://schemas.openxmlformats.org/presentationml/2006/ole">
            <p:oleObj spid="_x0000_s247817" name="Equation" r:id="rId9" imgW="863280" imgH="419040" progId="Equation.DSMT4">
              <p:embed/>
            </p:oleObj>
          </a:graphicData>
        </a:graphic>
      </p:graphicFrame>
      <p:graphicFrame>
        <p:nvGraphicFramePr>
          <p:cNvPr id="247818" name="Object 10"/>
          <p:cNvGraphicFramePr>
            <a:graphicFrameLocks noChangeAspect="1"/>
          </p:cNvGraphicFramePr>
          <p:nvPr/>
        </p:nvGraphicFramePr>
        <p:xfrm>
          <a:off x="3895725" y="1582738"/>
          <a:ext cx="1016000" cy="515937"/>
        </p:xfrm>
        <a:graphic>
          <a:graphicData uri="http://schemas.openxmlformats.org/presentationml/2006/ole">
            <p:oleObj spid="_x0000_s247818" name="Equation" r:id="rId10" imgW="4442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2654074" y="0"/>
            <a:ext cx="38242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  <a:endParaRPr lang="en-US" sz="3600" i="1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083530" y="792347"/>
            <a:ext cx="58862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bg1"/>
                </a:solidFill>
              </a:rPr>
              <a:t>TE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+mn-lt"/>
              </a:rPr>
              <a:t>x</a:t>
            </a:r>
            <a:endParaRPr lang="en-US" sz="2000" i="1" baseline="-25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extBox 10"/>
          <p:cNvSpPr txBox="1"/>
          <p:nvPr/>
        </p:nvSpPr>
        <p:spPr>
          <a:xfrm>
            <a:off x="1407610" y="6122887"/>
            <a:ext cx="6314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Note: There is a factor </a:t>
            </a:r>
            <a:r>
              <a:rPr lang="en-US" sz="1600" i="1" dirty="0" smtClean="0">
                <a:solidFill>
                  <a:schemeClr val="bg2"/>
                </a:solidFill>
                <a:sym typeface="Symbol"/>
              </a:rPr>
              <a:t>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 difference with the Harrington text.</a:t>
            </a:r>
            <a:endParaRPr lang="en-US" sz="1600" dirty="0">
              <a:solidFill>
                <a:schemeClr val="bg2"/>
              </a:solidFill>
            </a:endParaRPr>
          </a:p>
        </p:txBody>
      </p:sp>
      <p:graphicFrame>
        <p:nvGraphicFramePr>
          <p:cNvPr id="247818" name="Object 10"/>
          <p:cNvGraphicFramePr>
            <a:graphicFrameLocks noChangeAspect="1"/>
          </p:cNvGraphicFramePr>
          <p:nvPr/>
        </p:nvGraphicFramePr>
        <p:xfrm>
          <a:off x="3841134" y="1446261"/>
          <a:ext cx="1016000" cy="515937"/>
        </p:xfrm>
        <a:graphic>
          <a:graphicData uri="http://schemas.openxmlformats.org/presentationml/2006/ole">
            <p:oleObj spid="_x0000_s248840" name="Equation" r:id="rId4" imgW="444240" imgH="228600" progId="Equation.DSMT4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1251273" y="2137821"/>
            <a:ext cx="6593306" cy="356694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6138863" y="2516188"/>
          <a:ext cx="890587" cy="473075"/>
        </p:xfrm>
        <a:graphic>
          <a:graphicData uri="http://schemas.openxmlformats.org/presentationml/2006/ole">
            <p:oleObj spid="_x0000_s248841" name="Equation" r:id="rId5" imgW="431640" imgH="228600" progId="Equation.DSMT4">
              <p:embed/>
            </p:oleObj>
          </a:graphicData>
        </a:graphic>
      </p:graphicFrame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1568450" y="3402675"/>
          <a:ext cx="2130425" cy="877887"/>
        </p:xfrm>
        <a:graphic>
          <a:graphicData uri="http://schemas.openxmlformats.org/presentationml/2006/ole">
            <p:oleObj spid="_x0000_s248842" name="Equation" r:id="rId6" imgW="1091880" imgH="444240" progId="Equation.DSMT4">
              <p:embed/>
            </p:oleObj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5761038" y="3468071"/>
          <a:ext cx="1741487" cy="820737"/>
        </p:xfrm>
        <a:graphic>
          <a:graphicData uri="http://schemas.openxmlformats.org/presentationml/2006/ole">
            <p:oleObj spid="_x0000_s248843" name="Equation" r:id="rId7" imgW="825480" imgH="393480" progId="Equation.DSMT4">
              <p:embed/>
            </p:oleObj>
          </a:graphicData>
        </a:graphic>
      </p:graphicFrame>
      <p:graphicFrame>
        <p:nvGraphicFramePr>
          <p:cNvPr id="18" name="Object 16"/>
          <p:cNvGraphicFramePr>
            <a:graphicFrameLocks noChangeAspect="1"/>
          </p:cNvGraphicFramePr>
          <p:nvPr/>
        </p:nvGraphicFramePr>
        <p:xfrm>
          <a:off x="1570038" y="4524134"/>
          <a:ext cx="2152650" cy="889000"/>
        </p:xfrm>
        <a:graphic>
          <a:graphicData uri="http://schemas.openxmlformats.org/presentationml/2006/ole">
            <p:oleObj spid="_x0000_s248844" name="Equation" r:id="rId8" imgW="1079280" imgH="444240" progId="Equation.DSMT4">
              <p:embed/>
            </p:oleObj>
          </a:graphicData>
        </a:graphic>
      </p:graphicFrame>
      <p:graphicFrame>
        <p:nvGraphicFramePr>
          <p:cNvPr id="27" name="Object 17"/>
          <p:cNvGraphicFramePr>
            <a:graphicFrameLocks noChangeAspect="1"/>
          </p:cNvGraphicFramePr>
          <p:nvPr/>
        </p:nvGraphicFramePr>
        <p:xfrm>
          <a:off x="6079794" y="4576809"/>
          <a:ext cx="1511300" cy="896937"/>
        </p:xfrm>
        <a:graphic>
          <a:graphicData uri="http://schemas.openxmlformats.org/presentationml/2006/ole">
            <p:oleObj spid="_x0000_s248845" name="Equation" r:id="rId9" imgW="711000" imgH="419040" progId="Equation.DSMT4">
              <p:embed/>
            </p:oleObj>
          </a:graphicData>
        </a:graphic>
      </p:graphicFrame>
      <p:graphicFrame>
        <p:nvGraphicFramePr>
          <p:cNvPr id="28" name="Object 18"/>
          <p:cNvGraphicFramePr>
            <a:graphicFrameLocks noChangeAspect="1"/>
          </p:cNvGraphicFramePr>
          <p:nvPr/>
        </p:nvGraphicFramePr>
        <p:xfrm>
          <a:off x="1379538" y="2260600"/>
          <a:ext cx="2963862" cy="914400"/>
        </p:xfrm>
        <a:graphic>
          <a:graphicData uri="http://schemas.openxmlformats.org/presentationml/2006/ole">
            <p:oleObj spid="_x0000_s248846" name="Equation" r:id="rId10" imgW="157464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654074" y="0"/>
            <a:ext cx="38242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Guided Wave</a:t>
            </a:r>
            <a:endParaRPr lang="en-US" sz="3600" i="1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2692854" y="1816327"/>
            <a:ext cx="3762375" cy="3041649"/>
            <a:chOff x="2102" y="767"/>
            <a:chExt cx="2370" cy="1916"/>
          </a:xfrm>
        </p:grpSpPr>
        <p:sp>
          <p:nvSpPr>
            <p:cNvPr id="12" name="Freeform 40"/>
            <p:cNvSpPr>
              <a:spLocks/>
            </p:cNvSpPr>
            <p:nvPr/>
          </p:nvSpPr>
          <p:spPr bwMode="auto">
            <a:xfrm>
              <a:off x="3448" y="767"/>
              <a:ext cx="1024" cy="849"/>
            </a:xfrm>
            <a:custGeom>
              <a:avLst/>
              <a:gdLst>
                <a:gd name="connsiteX0" fmla="*/ 2113 w 10018"/>
                <a:gd name="connsiteY0" fmla="*/ 647 h 10082"/>
                <a:gd name="connsiteX1" fmla="*/ 372 w 10018"/>
                <a:gd name="connsiteY1" fmla="*/ 5419 h 10082"/>
                <a:gd name="connsiteX2" fmla="*/ 4356 w 10018"/>
                <a:gd name="connsiteY2" fmla="*/ 9607 h 10082"/>
                <a:gd name="connsiteX3" fmla="*/ 8667 w 10018"/>
                <a:gd name="connsiteY3" fmla="*/ 8272 h 10082"/>
                <a:gd name="connsiteX4" fmla="*/ 9579 w 10018"/>
                <a:gd name="connsiteY4" fmla="*/ 2589 h 10082"/>
                <a:gd name="connsiteX5" fmla="*/ 6032 w 10018"/>
                <a:gd name="connsiteY5" fmla="*/ 1523 h 10082"/>
                <a:gd name="connsiteX6" fmla="*/ 2113 w 10018"/>
                <a:gd name="connsiteY6" fmla="*/ 647 h 10082"/>
                <a:gd name="connsiteX0" fmla="*/ 2113 w 10004"/>
                <a:gd name="connsiteY0" fmla="*/ 647 h 9996"/>
                <a:gd name="connsiteX1" fmla="*/ 372 w 10004"/>
                <a:gd name="connsiteY1" fmla="*/ 5419 h 9996"/>
                <a:gd name="connsiteX2" fmla="*/ 4356 w 10004"/>
                <a:gd name="connsiteY2" fmla="*/ 9607 h 9996"/>
                <a:gd name="connsiteX3" fmla="*/ 8583 w 10004"/>
                <a:gd name="connsiteY3" fmla="*/ 7754 h 9996"/>
                <a:gd name="connsiteX4" fmla="*/ 9579 w 10004"/>
                <a:gd name="connsiteY4" fmla="*/ 2589 h 9996"/>
                <a:gd name="connsiteX5" fmla="*/ 6032 w 10004"/>
                <a:gd name="connsiteY5" fmla="*/ 1523 h 9996"/>
                <a:gd name="connsiteX6" fmla="*/ 2113 w 10004"/>
                <a:gd name="connsiteY6" fmla="*/ 647 h 9996"/>
                <a:gd name="connsiteX0" fmla="*/ 2112 w 10014"/>
                <a:gd name="connsiteY0" fmla="*/ 647 h 10035"/>
                <a:gd name="connsiteX1" fmla="*/ 372 w 10014"/>
                <a:gd name="connsiteY1" fmla="*/ 5421 h 10035"/>
                <a:gd name="connsiteX2" fmla="*/ 4354 w 10014"/>
                <a:gd name="connsiteY2" fmla="*/ 9611 h 10035"/>
                <a:gd name="connsiteX3" fmla="*/ 8664 w 10014"/>
                <a:gd name="connsiteY3" fmla="*/ 7964 h 10035"/>
                <a:gd name="connsiteX4" fmla="*/ 9575 w 10014"/>
                <a:gd name="connsiteY4" fmla="*/ 2590 h 10035"/>
                <a:gd name="connsiteX5" fmla="*/ 6030 w 10014"/>
                <a:gd name="connsiteY5" fmla="*/ 1524 h 10035"/>
                <a:gd name="connsiteX6" fmla="*/ 2112 w 10014"/>
                <a:gd name="connsiteY6" fmla="*/ 647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14" h="10035">
                  <a:moveTo>
                    <a:pt x="2112" y="647"/>
                  </a:moveTo>
                  <a:cubicBezTo>
                    <a:pt x="1174" y="1295"/>
                    <a:pt x="0" y="3923"/>
                    <a:pt x="372" y="5421"/>
                  </a:cubicBezTo>
                  <a:cubicBezTo>
                    <a:pt x="745" y="6919"/>
                    <a:pt x="2972" y="9187"/>
                    <a:pt x="4354" y="9611"/>
                  </a:cubicBezTo>
                  <a:cubicBezTo>
                    <a:pt x="5736" y="10035"/>
                    <a:pt x="7798" y="9132"/>
                    <a:pt x="8664" y="7964"/>
                  </a:cubicBezTo>
                  <a:cubicBezTo>
                    <a:pt x="9529" y="6796"/>
                    <a:pt x="10014" y="3663"/>
                    <a:pt x="9575" y="2590"/>
                  </a:cubicBezTo>
                  <a:cubicBezTo>
                    <a:pt x="9136" y="1517"/>
                    <a:pt x="7276" y="1841"/>
                    <a:pt x="6030" y="1524"/>
                  </a:cubicBezTo>
                  <a:cubicBezTo>
                    <a:pt x="4783" y="1206"/>
                    <a:pt x="3052" y="0"/>
                    <a:pt x="2112" y="647"/>
                  </a:cubicBezTo>
                  <a:close/>
                </a:path>
              </a:pathLst>
            </a:custGeom>
            <a:solidFill>
              <a:srgbClr val="FF9933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2893" y="2433"/>
              <a:ext cx="29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C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5" name="AutoShape 39"/>
            <p:cNvSpPr>
              <a:spLocks noChangeArrowheads="1"/>
            </p:cNvSpPr>
            <p:nvPr/>
          </p:nvSpPr>
          <p:spPr bwMode="auto">
            <a:xfrm rot="14172630">
              <a:off x="2831" y="800"/>
              <a:ext cx="881" cy="1634"/>
            </a:xfrm>
            <a:prstGeom prst="can">
              <a:avLst>
                <a:gd name="adj" fmla="val 8386"/>
              </a:avLst>
            </a:prstGeom>
            <a:solidFill>
              <a:srgbClr val="FF9933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35"/>
            <p:cNvSpPr>
              <a:spLocks/>
            </p:cNvSpPr>
            <p:nvPr/>
          </p:nvSpPr>
          <p:spPr bwMode="auto">
            <a:xfrm>
              <a:off x="2102" y="1666"/>
              <a:ext cx="1138" cy="801"/>
            </a:xfrm>
            <a:custGeom>
              <a:avLst/>
              <a:gdLst/>
              <a:ahLst/>
              <a:cxnLst>
                <a:cxn ang="0">
                  <a:pos x="248" y="51"/>
                </a:cxn>
                <a:cxn ang="0">
                  <a:pos x="44" y="423"/>
                </a:cxn>
                <a:cxn ang="0">
                  <a:pos x="511" y="750"/>
                </a:cxn>
                <a:cxn ang="0">
                  <a:pos x="930" y="629"/>
                </a:cxn>
                <a:cxn ang="0">
                  <a:pos x="1125" y="202"/>
                </a:cxn>
                <a:cxn ang="0">
                  <a:pos x="708" y="119"/>
                </a:cxn>
                <a:cxn ang="0">
                  <a:pos x="248" y="51"/>
                </a:cxn>
              </a:cxnLst>
              <a:rect l="0" t="0" r="r" b="b"/>
              <a:pathLst>
                <a:path w="1162" h="784">
                  <a:moveTo>
                    <a:pt x="248" y="51"/>
                  </a:moveTo>
                  <a:cubicBezTo>
                    <a:pt x="138" y="101"/>
                    <a:pt x="0" y="306"/>
                    <a:pt x="44" y="423"/>
                  </a:cubicBezTo>
                  <a:cubicBezTo>
                    <a:pt x="87" y="540"/>
                    <a:pt x="363" y="716"/>
                    <a:pt x="511" y="750"/>
                  </a:cubicBezTo>
                  <a:cubicBezTo>
                    <a:pt x="659" y="784"/>
                    <a:pt x="828" y="720"/>
                    <a:pt x="930" y="629"/>
                  </a:cubicBezTo>
                  <a:cubicBezTo>
                    <a:pt x="1032" y="538"/>
                    <a:pt x="1162" y="287"/>
                    <a:pt x="1125" y="202"/>
                  </a:cubicBezTo>
                  <a:cubicBezTo>
                    <a:pt x="1088" y="117"/>
                    <a:pt x="855" y="144"/>
                    <a:pt x="708" y="119"/>
                  </a:cubicBezTo>
                  <a:cubicBezTo>
                    <a:pt x="562" y="94"/>
                    <a:pt x="358" y="0"/>
                    <a:pt x="248" y="51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28575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2240" y="1876"/>
              <a:ext cx="30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e</a:t>
              </a:r>
              <a:r>
                <a:rPr lang="en-US" sz="2400" i="1" baseline="-2500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c</a:t>
              </a:r>
              <a:endParaRPr lang="en-US" sz="2400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8" name="Line 45"/>
            <p:cNvSpPr>
              <a:spLocks noChangeShapeType="1"/>
            </p:cNvSpPr>
            <p:nvPr/>
          </p:nvSpPr>
          <p:spPr bwMode="auto">
            <a:xfrm flipH="1">
              <a:off x="3171" y="1219"/>
              <a:ext cx="329" cy="2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3524" y="1007"/>
              <a:ext cx="3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z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20" name="Line 61"/>
            <p:cNvSpPr>
              <a:spLocks noChangeShapeType="1"/>
            </p:cNvSpPr>
            <p:nvPr/>
          </p:nvSpPr>
          <p:spPr bwMode="auto">
            <a:xfrm flipV="1">
              <a:off x="3190" y="1043"/>
              <a:ext cx="1221" cy="8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63"/>
            <p:cNvSpPr>
              <a:spLocks noChangeShapeType="1"/>
            </p:cNvSpPr>
            <p:nvPr/>
          </p:nvSpPr>
          <p:spPr bwMode="auto">
            <a:xfrm flipV="1">
              <a:off x="2306" y="816"/>
              <a:ext cx="1375" cy="929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64"/>
            <p:cNvSpPr>
              <a:spLocks noChangeShapeType="1"/>
            </p:cNvSpPr>
            <p:nvPr/>
          </p:nvSpPr>
          <p:spPr bwMode="auto">
            <a:xfrm flipV="1">
              <a:off x="2988" y="1485"/>
              <a:ext cx="1280" cy="84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22514" y="1055915"/>
            <a:ext cx="8323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consider a </a:t>
            </a:r>
            <a:r>
              <a:rPr lang="en-US" sz="2000" dirty="0" err="1" smtClean="0">
                <a:solidFill>
                  <a:schemeClr val="bg1"/>
                </a:solidFill>
              </a:rPr>
              <a:t>waveguiding</a:t>
            </a:r>
            <a:r>
              <a:rPr lang="en-US" sz="2000" dirty="0" smtClean="0">
                <a:solidFill>
                  <a:schemeClr val="bg1"/>
                </a:solidFill>
              </a:rPr>
              <a:t> structure that has a </a:t>
            </a:r>
            <a:r>
              <a:rPr lang="en-US" sz="2000" u="sng" dirty="0" smtClean="0">
                <a:solidFill>
                  <a:schemeClr val="bg1"/>
                </a:solidFill>
              </a:rPr>
              <a:t>constant cross section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92628" y="5301343"/>
            <a:ext cx="7434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Guided wave: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The field can change amplitude and phase as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1"/>
                </a:solidFill>
              </a:rPr>
              <a:t> changes, but the shape of the wave remains the same in the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sz="2000" i="1" dirty="0" err="1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2000" dirty="0" err="1" smtClean="0">
                <a:solidFill>
                  <a:schemeClr val="bg1"/>
                </a:solidFill>
                <a:latin typeface="+mn-lt"/>
              </a:rPr>
              <a:t>,</a:t>
            </a:r>
            <a:r>
              <a:rPr lang="en-US" sz="2000" i="1" dirty="0" err="1" smtClean="0">
                <a:solidFill>
                  <a:schemeClr val="bg1"/>
                </a:solidFill>
                <a:latin typeface="+mn-lt"/>
              </a:rPr>
              <a:t>y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) </a:t>
            </a:r>
            <a:r>
              <a:rPr lang="en-US" sz="2000" dirty="0" smtClean="0">
                <a:solidFill>
                  <a:schemeClr val="bg1"/>
                </a:solidFill>
              </a:rPr>
              <a:t>plane. 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60101" name="Object 5"/>
          <p:cNvGraphicFramePr>
            <a:graphicFrameLocks noChangeAspect="1"/>
          </p:cNvGraphicFramePr>
          <p:nvPr/>
        </p:nvGraphicFramePr>
        <p:xfrm>
          <a:off x="5553756" y="4779055"/>
          <a:ext cx="2047875" cy="465137"/>
        </p:xfrm>
        <a:graphic>
          <a:graphicData uri="http://schemas.openxmlformats.org/presentationml/2006/ole">
            <p:oleObj spid="_x0000_s260101" name="Equation" r:id="rId4" imgW="1117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" name="Object 66"/>
          <p:cNvGraphicFramePr>
            <a:graphicFrameLocks noChangeAspect="1"/>
          </p:cNvGraphicFramePr>
          <p:nvPr/>
        </p:nvGraphicFramePr>
        <p:xfrm>
          <a:off x="695779" y="5190671"/>
          <a:ext cx="7956550" cy="884238"/>
        </p:xfrm>
        <a:graphic>
          <a:graphicData uri="http://schemas.openxmlformats.org/presentationml/2006/ole">
            <p:oleObj spid="_x0000_s229442" name="Equation" r:id="rId4" imgW="4343400" imgH="482400" progId="Equation.DSMT4">
              <p:embed/>
            </p:oleObj>
          </a:graphicData>
        </a:graphic>
      </p:graphicFrame>
      <p:graphicFrame>
        <p:nvGraphicFramePr>
          <p:cNvPr id="229445" name="Object 69"/>
          <p:cNvGraphicFramePr>
            <a:graphicFrameLocks noChangeAspect="1"/>
          </p:cNvGraphicFramePr>
          <p:nvPr/>
        </p:nvGraphicFramePr>
        <p:xfrm>
          <a:off x="3137807" y="2492829"/>
          <a:ext cx="2047875" cy="465138"/>
        </p:xfrm>
        <a:graphic>
          <a:graphicData uri="http://schemas.openxmlformats.org/presentationml/2006/ole">
            <p:oleObj spid="_x0000_s229445" name="Equation" r:id="rId5" imgW="1117440" imgH="253800" progId="Equation.DSMT4">
              <p:embed/>
            </p:oleObj>
          </a:graphicData>
        </a:graphic>
      </p:graphicFrame>
      <p:graphicFrame>
        <p:nvGraphicFramePr>
          <p:cNvPr id="229446" name="Object 63"/>
          <p:cNvGraphicFramePr>
            <a:graphicFrameLocks noChangeAspect="1"/>
          </p:cNvGraphicFramePr>
          <p:nvPr/>
        </p:nvGraphicFramePr>
        <p:xfrm>
          <a:off x="2545671" y="3670073"/>
          <a:ext cx="3165475" cy="814387"/>
        </p:xfrm>
        <a:graphic>
          <a:graphicData uri="http://schemas.openxmlformats.org/presentationml/2006/ole">
            <p:oleObj spid="_x0000_s229446" name="Equation" r:id="rId6" imgW="1726920" imgH="444240" progId="Equation.DSMT4">
              <p:embed/>
            </p:oleObj>
          </a:graphicData>
        </a:graphic>
      </p:graphicFrame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696811" y="813246"/>
            <a:ext cx="528093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400" dirty="0" smtClean="0">
                <a:solidFill>
                  <a:schemeClr val="bg1"/>
                </a:solidFill>
              </a:rPr>
              <a:t> variation of a </a:t>
            </a:r>
            <a:r>
              <a:rPr lang="en-US" sz="2400" u="sng" dirty="0" smtClean="0">
                <a:solidFill>
                  <a:schemeClr val="bg1"/>
                </a:solidFill>
              </a:rPr>
              <a:t>guided wave</a:t>
            </a:r>
            <a:endParaRPr lang="en-US" sz="2400" u="sng" dirty="0">
              <a:solidFill>
                <a:schemeClr val="bg1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22514" y="1760302"/>
            <a:ext cx="76526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Assume some component of the guided wave is described by: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827314" y="3229874"/>
            <a:ext cx="10341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783772" y="4503503"/>
            <a:ext cx="70757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449286" y="0"/>
            <a:ext cx="4615543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Guided Wave (cont.)</a:t>
            </a:r>
            <a:endParaRPr lang="en-US" sz="3600" i="1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Object 67"/>
          <p:cNvGraphicFramePr>
            <a:graphicFrameLocks noChangeAspect="1"/>
          </p:cNvGraphicFramePr>
          <p:nvPr/>
        </p:nvGraphicFramePr>
        <p:xfrm>
          <a:off x="1015320" y="3373438"/>
          <a:ext cx="6862762" cy="882650"/>
        </p:xfrm>
        <a:graphic>
          <a:graphicData uri="http://schemas.openxmlformats.org/presentationml/2006/ole">
            <p:oleObj spid="_x0000_s253955" name="Equation" r:id="rId4" imgW="3746160" imgH="482400" progId="Equation.DSMT4">
              <p:embed/>
            </p:oleObj>
          </a:graphicData>
        </a:graphic>
      </p:graphicFrame>
      <p:graphicFrame>
        <p:nvGraphicFramePr>
          <p:cNvPr id="253959" name="Object 7"/>
          <p:cNvGraphicFramePr>
            <a:graphicFrameLocks noChangeAspect="1"/>
          </p:cNvGraphicFramePr>
          <p:nvPr/>
        </p:nvGraphicFramePr>
        <p:xfrm>
          <a:off x="576263" y="1380899"/>
          <a:ext cx="7956550" cy="884237"/>
        </p:xfrm>
        <a:graphic>
          <a:graphicData uri="http://schemas.openxmlformats.org/presentationml/2006/ole">
            <p:oleObj spid="_x0000_s253959" name="Equation" r:id="rId5" imgW="4343400" imgH="482400" progId="Equation.DSMT4">
              <p:embed/>
            </p:oleObj>
          </a:graphicData>
        </a:graphic>
      </p:graphicFrame>
      <p:graphicFrame>
        <p:nvGraphicFramePr>
          <p:cNvPr id="253960" name="Object 67"/>
          <p:cNvGraphicFramePr>
            <a:graphicFrameLocks noChangeAspect="1"/>
          </p:cNvGraphicFramePr>
          <p:nvPr/>
        </p:nvGraphicFramePr>
        <p:xfrm>
          <a:off x="1221695" y="5332185"/>
          <a:ext cx="6561137" cy="928688"/>
        </p:xfrm>
        <a:graphic>
          <a:graphicData uri="http://schemas.openxmlformats.org/presentationml/2006/ole">
            <p:oleObj spid="_x0000_s253960" name="Equation" r:id="rId6" imgW="3581280" imgH="507960" progId="Equation.DSMT4">
              <p:embed/>
            </p:oleObj>
          </a:graphicData>
        </a:graphic>
      </p:graphicFrame>
      <p:sp>
        <p:nvSpPr>
          <p:cNvPr id="13" name="Down Arrow 12"/>
          <p:cNvSpPr/>
          <p:nvPr/>
        </p:nvSpPr>
        <p:spPr bwMode="auto">
          <a:xfrm>
            <a:off x="4245429" y="2547257"/>
            <a:ext cx="337457" cy="48985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4212772" y="4593771"/>
            <a:ext cx="337457" cy="48985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013858" y="0"/>
            <a:ext cx="497477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Guided Wave (cont.)</a:t>
            </a:r>
            <a:endParaRPr lang="en-US" sz="3600" i="1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29444" name="Object 68"/>
          <p:cNvGraphicFramePr>
            <a:graphicFrameLocks noChangeAspect="1"/>
          </p:cNvGraphicFramePr>
          <p:nvPr/>
        </p:nvGraphicFramePr>
        <p:xfrm>
          <a:off x="2785157" y="2842306"/>
          <a:ext cx="2884487" cy="766762"/>
        </p:xfrm>
        <a:graphic>
          <a:graphicData uri="http://schemas.openxmlformats.org/presentationml/2006/ole">
            <p:oleObj spid="_x0000_s252932" name="Equation" r:id="rId4" imgW="1574640" imgH="419040" progId="Equation.DSMT4">
              <p:embed/>
            </p:oleObj>
          </a:graphicData>
        </a:graphic>
      </p:graphicFrame>
      <p:graphicFrame>
        <p:nvGraphicFramePr>
          <p:cNvPr id="252935" name="Object 68"/>
          <p:cNvGraphicFramePr>
            <a:graphicFrameLocks noChangeAspect="1"/>
          </p:cNvGraphicFramePr>
          <p:nvPr/>
        </p:nvGraphicFramePr>
        <p:xfrm>
          <a:off x="3421063" y="3930650"/>
          <a:ext cx="1512887" cy="465138"/>
        </p:xfrm>
        <a:graphic>
          <a:graphicData uri="http://schemas.openxmlformats.org/presentationml/2006/ole">
            <p:oleObj spid="_x0000_s252935" name="Equation" r:id="rId5" imgW="825480" imgH="253800" progId="Equation.DSMT4">
              <p:embed/>
            </p:oleObj>
          </a:graphicData>
        </a:graphic>
      </p:graphicFrame>
      <p:graphicFrame>
        <p:nvGraphicFramePr>
          <p:cNvPr id="252936" name="Object 68"/>
          <p:cNvGraphicFramePr>
            <a:graphicFrameLocks noChangeAspect="1"/>
          </p:cNvGraphicFramePr>
          <p:nvPr/>
        </p:nvGraphicFramePr>
        <p:xfrm>
          <a:off x="3180898" y="4888821"/>
          <a:ext cx="2233613" cy="766762"/>
        </p:xfrm>
        <a:graphic>
          <a:graphicData uri="http://schemas.openxmlformats.org/presentationml/2006/ole">
            <p:oleObj spid="_x0000_s252936" name="Equation" r:id="rId6" imgW="1218960" imgH="419040" progId="Equation.DSMT4">
              <p:embed/>
            </p:oleObj>
          </a:graphicData>
        </a:graphic>
      </p:graphicFrame>
      <p:graphicFrame>
        <p:nvGraphicFramePr>
          <p:cNvPr id="252937" name="Object 68"/>
          <p:cNvGraphicFramePr>
            <a:graphicFrameLocks noChangeAspect="1"/>
          </p:cNvGraphicFramePr>
          <p:nvPr/>
        </p:nvGraphicFramePr>
        <p:xfrm>
          <a:off x="3362098" y="6018212"/>
          <a:ext cx="1676400" cy="465137"/>
        </p:xfrm>
        <a:graphic>
          <a:graphicData uri="http://schemas.openxmlformats.org/presentationml/2006/ole">
            <p:oleObj spid="_x0000_s252937" name="Equation" r:id="rId7" imgW="914400" imgH="253800" progId="Equation.DSMT4">
              <p:embed/>
            </p:oleObj>
          </a:graphicData>
        </a:graphic>
      </p:graphicFrame>
      <p:graphicFrame>
        <p:nvGraphicFramePr>
          <p:cNvPr id="252938" name="Object 67"/>
          <p:cNvGraphicFramePr>
            <a:graphicFrameLocks noChangeAspect="1"/>
          </p:cNvGraphicFramePr>
          <p:nvPr/>
        </p:nvGraphicFramePr>
        <p:xfrm>
          <a:off x="1189038" y="934357"/>
          <a:ext cx="6561137" cy="928688"/>
        </p:xfrm>
        <a:graphic>
          <a:graphicData uri="http://schemas.openxmlformats.org/presentationml/2006/ole">
            <p:oleObj spid="_x0000_s252938" name="Equation" r:id="rId8" imgW="3581280" imgH="507960" progId="Equation.DSMT4">
              <p:embed/>
            </p:oleObj>
          </a:graphicData>
        </a:graphic>
      </p:graphicFrame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20485" y="2217502"/>
            <a:ext cx="345077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This has the following form: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264228" y="3948330"/>
            <a:ext cx="10232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Define: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45029" y="5069558"/>
            <a:ext cx="20247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079173" y="6027501"/>
            <a:ext cx="112122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 that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013858" y="0"/>
            <a:ext cx="497477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Guided Wave (cont.)</a:t>
            </a:r>
            <a:endParaRPr lang="en-US" sz="3600" i="1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54983" name="Object 7"/>
          <p:cNvGraphicFramePr>
            <a:graphicFrameLocks noChangeAspect="1"/>
          </p:cNvGraphicFramePr>
          <p:nvPr/>
        </p:nvGraphicFramePr>
        <p:xfrm>
          <a:off x="3006952" y="1937884"/>
          <a:ext cx="2669445" cy="620259"/>
        </p:xfrm>
        <a:graphic>
          <a:graphicData uri="http://schemas.openxmlformats.org/presentationml/2006/ole">
            <p:oleObj spid="_x0000_s254983" name="Equation" r:id="rId4" imgW="1091880" imgH="253800" progId="Equation.DSMT4">
              <p:embed/>
            </p:oleObj>
          </a:graphicData>
        </a:graphic>
      </p:graphicFrame>
      <p:graphicFrame>
        <p:nvGraphicFramePr>
          <p:cNvPr id="254984" name="Object 68"/>
          <p:cNvGraphicFramePr>
            <a:graphicFrameLocks noChangeAspect="1"/>
          </p:cNvGraphicFramePr>
          <p:nvPr/>
        </p:nvGraphicFramePr>
        <p:xfrm>
          <a:off x="2524353" y="3887106"/>
          <a:ext cx="3377296" cy="586921"/>
        </p:xfrm>
        <a:graphic>
          <a:graphicData uri="http://schemas.openxmlformats.org/presentationml/2006/ole">
            <p:oleObj spid="_x0000_s254984" name="Equation" r:id="rId5" imgW="1460160" imgH="253800" progId="Equation.DSMT4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35426" y="1216016"/>
            <a:ext cx="742405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guided wave field therefore has the following form: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04799" y="3240758"/>
            <a:ext cx="742405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assumption of a </a:t>
            </a:r>
            <a:r>
              <a:rPr lang="en-US" sz="2000" u="sng" dirty="0" smtClean="0">
                <a:solidFill>
                  <a:schemeClr val="bg1"/>
                </a:solidFill>
              </a:rPr>
              <a:t>guided wave</a:t>
            </a:r>
            <a:r>
              <a:rPr lang="en-US" sz="2000" dirty="0" smtClean="0">
                <a:solidFill>
                  <a:schemeClr val="bg1"/>
                </a:solidFill>
              </a:rPr>
              <a:t> implies that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013858" y="0"/>
            <a:ext cx="497477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Guided Wave (cont.)</a:t>
            </a:r>
            <a:endParaRPr lang="en-US" sz="3600" i="1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1868941" y="0"/>
            <a:ext cx="5283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Grounded Dielectric Slab</a:t>
            </a:r>
          </a:p>
        </p:txBody>
      </p:sp>
      <p:sp>
        <p:nvSpPr>
          <p:cNvPr id="196805" name="Text Box 197"/>
          <p:cNvSpPr txBox="1">
            <a:spLocks noChangeArrowheads="1"/>
          </p:cNvSpPr>
          <p:nvPr/>
        </p:nvSpPr>
        <p:spPr bwMode="auto">
          <a:xfrm>
            <a:off x="628650" y="3833813"/>
            <a:ext cx="783099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Goal: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Determine </a:t>
            </a:r>
            <a:r>
              <a:rPr lang="en-US" sz="2000" dirty="0">
                <a:solidFill>
                  <a:schemeClr val="bg1"/>
                </a:solidFill>
              </a:rPr>
              <a:t>the modes of propagation and their </a:t>
            </a:r>
            <a:r>
              <a:rPr lang="en-US" sz="2000" dirty="0" err="1">
                <a:solidFill>
                  <a:schemeClr val="bg1"/>
                </a:solidFill>
              </a:rPr>
              <a:t>wavenumbers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96806" name="Text Box 198"/>
          <p:cNvSpPr txBox="1">
            <a:spLocks noChangeArrowheads="1"/>
          </p:cNvSpPr>
          <p:nvPr/>
        </p:nvSpPr>
        <p:spPr bwMode="auto">
          <a:xfrm>
            <a:off x="877888" y="4662488"/>
            <a:ext cx="7523162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Assumption: There is no variation of the fields in the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chemeClr val="bg2"/>
                </a:solidFill>
              </a:rPr>
              <a:t> direction, and propagation is along the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2"/>
                </a:solidFill>
              </a:rPr>
              <a:t> direction.</a:t>
            </a:r>
          </a:p>
        </p:txBody>
      </p:sp>
      <p:grpSp>
        <p:nvGrpSpPr>
          <p:cNvPr id="196811" name="Group 203"/>
          <p:cNvGrpSpPr>
            <a:grpSpLocks/>
          </p:cNvGrpSpPr>
          <p:nvPr/>
        </p:nvGrpSpPr>
        <p:grpSpPr bwMode="auto">
          <a:xfrm>
            <a:off x="1407660" y="942535"/>
            <a:ext cx="6832600" cy="2122501"/>
            <a:chOff x="943" y="491"/>
            <a:chExt cx="4304" cy="1337"/>
          </a:xfrm>
        </p:grpSpPr>
        <p:sp>
          <p:nvSpPr>
            <p:cNvPr id="196636" name="Line 28"/>
            <p:cNvSpPr>
              <a:spLocks noChangeShapeType="1"/>
            </p:cNvSpPr>
            <p:nvPr/>
          </p:nvSpPr>
          <p:spPr bwMode="auto">
            <a:xfrm flipV="1">
              <a:off x="2798" y="778"/>
              <a:ext cx="0" cy="43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6639" name="Text Box 31"/>
            <p:cNvSpPr txBox="1">
              <a:spLocks noChangeArrowheads="1"/>
            </p:cNvSpPr>
            <p:nvPr/>
          </p:nvSpPr>
          <p:spPr bwMode="auto">
            <a:xfrm>
              <a:off x="2577" y="491"/>
              <a:ext cx="4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96642" name="Line 34"/>
            <p:cNvSpPr>
              <a:spLocks noChangeShapeType="1"/>
            </p:cNvSpPr>
            <p:nvPr/>
          </p:nvSpPr>
          <p:spPr bwMode="auto">
            <a:xfrm flipV="1">
              <a:off x="4700" y="1718"/>
              <a:ext cx="246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6643" name="Text Box 35"/>
            <p:cNvSpPr txBox="1">
              <a:spLocks noChangeArrowheads="1"/>
            </p:cNvSpPr>
            <p:nvPr/>
          </p:nvSpPr>
          <p:spPr bwMode="auto">
            <a:xfrm>
              <a:off x="5008" y="1578"/>
              <a:ext cx="23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196648" name="Rectangle 40"/>
            <p:cNvSpPr>
              <a:spLocks noChangeArrowheads="1"/>
            </p:cNvSpPr>
            <p:nvPr/>
          </p:nvSpPr>
          <p:spPr bwMode="auto">
            <a:xfrm>
              <a:off x="946" y="1271"/>
              <a:ext cx="3694" cy="43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49" name="Line 41"/>
            <p:cNvSpPr>
              <a:spLocks noChangeShapeType="1"/>
            </p:cNvSpPr>
            <p:nvPr/>
          </p:nvSpPr>
          <p:spPr bwMode="auto">
            <a:xfrm>
              <a:off x="1049" y="1279"/>
              <a:ext cx="0" cy="41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96651" name="Object 43"/>
            <p:cNvGraphicFramePr>
              <a:graphicFrameLocks noChangeAspect="1"/>
            </p:cNvGraphicFramePr>
            <p:nvPr/>
          </p:nvGraphicFramePr>
          <p:xfrm>
            <a:off x="3791" y="1316"/>
            <a:ext cx="538" cy="334"/>
          </p:xfrm>
          <a:graphic>
            <a:graphicData uri="http://schemas.openxmlformats.org/presentationml/2006/ole">
              <p:oleObj spid="_x0000_s196651" name="Equation" r:id="rId4" imgW="368280" imgH="228600" progId="Equation.DSMT4">
                <p:embed/>
              </p:oleObj>
            </a:graphicData>
          </a:graphic>
        </p:graphicFrame>
        <p:sp>
          <p:nvSpPr>
            <p:cNvPr id="196650" name="Text Box 42"/>
            <p:cNvSpPr txBox="1">
              <a:spLocks noChangeArrowheads="1"/>
            </p:cNvSpPr>
            <p:nvPr/>
          </p:nvSpPr>
          <p:spPr bwMode="auto">
            <a:xfrm>
              <a:off x="1131" y="1371"/>
              <a:ext cx="22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000" i="1" dirty="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196808" name="Rectangle 200"/>
            <p:cNvSpPr>
              <a:spLocks noChangeArrowheads="1"/>
            </p:cNvSpPr>
            <p:nvPr/>
          </p:nvSpPr>
          <p:spPr bwMode="auto">
            <a:xfrm>
              <a:off x="943" y="1702"/>
              <a:ext cx="3701" cy="7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926671" y="0"/>
            <a:ext cx="3295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Dielectric Slab</a:t>
            </a:r>
          </a:p>
        </p:txBody>
      </p:sp>
      <p:sp>
        <p:nvSpPr>
          <p:cNvPr id="234507" name="Text Box 11"/>
          <p:cNvSpPr txBox="1">
            <a:spLocks noChangeArrowheads="1"/>
          </p:cNvSpPr>
          <p:nvPr/>
        </p:nvSpPr>
        <p:spPr bwMode="auto">
          <a:xfrm>
            <a:off x="347663" y="1066800"/>
            <a:ext cx="22336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chemeClr val="bg1"/>
                </a:solidFill>
              </a:rPr>
              <a:t> &amp; TE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chemeClr val="bg1"/>
                </a:solidFill>
              </a:rPr>
              <a:t> modes:</a:t>
            </a:r>
          </a:p>
        </p:txBody>
      </p:sp>
      <p:grpSp>
        <p:nvGrpSpPr>
          <p:cNvPr id="234653" name="Group 157"/>
          <p:cNvGrpSpPr>
            <a:grpSpLocks/>
          </p:cNvGrpSpPr>
          <p:nvPr/>
        </p:nvGrpSpPr>
        <p:grpSpPr bwMode="auto">
          <a:xfrm>
            <a:off x="692150" y="1268411"/>
            <a:ext cx="7875588" cy="2122488"/>
            <a:chOff x="436" y="799"/>
            <a:chExt cx="4961" cy="1337"/>
          </a:xfrm>
        </p:grpSpPr>
        <p:sp>
          <p:nvSpPr>
            <p:cNvPr id="234508" name="Line 12"/>
            <p:cNvSpPr>
              <a:spLocks noChangeShapeType="1"/>
            </p:cNvSpPr>
            <p:nvPr/>
          </p:nvSpPr>
          <p:spPr bwMode="auto">
            <a:xfrm flipV="1">
              <a:off x="2833" y="1087"/>
              <a:ext cx="0" cy="43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09" name="Text Box 13"/>
            <p:cNvSpPr txBox="1">
              <a:spLocks noChangeArrowheads="1"/>
            </p:cNvSpPr>
            <p:nvPr/>
          </p:nvSpPr>
          <p:spPr bwMode="auto">
            <a:xfrm>
              <a:off x="2612" y="799"/>
              <a:ext cx="4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34510" name="Line 14"/>
            <p:cNvSpPr>
              <a:spLocks noChangeShapeType="1"/>
            </p:cNvSpPr>
            <p:nvPr/>
          </p:nvSpPr>
          <p:spPr bwMode="auto">
            <a:xfrm>
              <a:off x="4735" y="2028"/>
              <a:ext cx="38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11" name="Text Box 15"/>
            <p:cNvSpPr txBox="1">
              <a:spLocks noChangeArrowheads="1"/>
            </p:cNvSpPr>
            <p:nvPr/>
          </p:nvSpPr>
          <p:spPr bwMode="auto">
            <a:xfrm>
              <a:off x="5110" y="1886"/>
              <a:ext cx="2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234513" name="Rectangle 17"/>
            <p:cNvSpPr>
              <a:spLocks noChangeArrowheads="1"/>
            </p:cNvSpPr>
            <p:nvPr/>
          </p:nvSpPr>
          <p:spPr bwMode="auto">
            <a:xfrm>
              <a:off x="981" y="1591"/>
              <a:ext cx="3694" cy="43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14" name="Text Box 18"/>
            <p:cNvSpPr txBox="1">
              <a:spLocks noChangeArrowheads="1"/>
            </p:cNvSpPr>
            <p:nvPr/>
          </p:nvSpPr>
          <p:spPr bwMode="auto">
            <a:xfrm>
              <a:off x="1332" y="1644"/>
              <a:ext cx="4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u="sng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000" i="1">
                  <a:latin typeface="Times New Roman" pitchFamily="18" charset="0"/>
                </a:rPr>
                <a:t>  </a:t>
              </a:r>
            </a:p>
          </p:txBody>
        </p:sp>
        <p:graphicFrame>
          <p:nvGraphicFramePr>
            <p:cNvPr id="234515" name="Object 19"/>
            <p:cNvGraphicFramePr>
              <a:graphicFrameLocks noChangeAspect="1"/>
            </p:cNvGraphicFramePr>
            <p:nvPr/>
          </p:nvGraphicFramePr>
          <p:xfrm>
            <a:off x="3826" y="1625"/>
            <a:ext cx="538" cy="334"/>
          </p:xfrm>
          <a:graphic>
            <a:graphicData uri="http://schemas.openxmlformats.org/presentationml/2006/ole">
              <p:oleObj spid="_x0000_s234515" name="Equation" r:id="rId4" imgW="368280" imgH="228600" progId="Equation.DSMT4">
                <p:embed/>
              </p:oleObj>
            </a:graphicData>
          </a:graphic>
        </p:graphicFrame>
        <p:sp>
          <p:nvSpPr>
            <p:cNvPr id="234524" name="Text Box 28"/>
            <p:cNvSpPr txBox="1">
              <a:spLocks noChangeArrowheads="1"/>
            </p:cNvSpPr>
            <p:nvPr/>
          </p:nvSpPr>
          <p:spPr bwMode="auto">
            <a:xfrm>
              <a:off x="1850" y="1774"/>
              <a:ext cx="4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u="sng">
                  <a:solidFill>
                    <a:schemeClr val="bg2"/>
                  </a:solidFill>
                  <a:latin typeface="Times New Roman" pitchFamily="18" charset="0"/>
                </a:rPr>
                <a:t>E</a:t>
              </a:r>
              <a:r>
                <a:rPr lang="en-US" sz="2000" i="1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34526" name="Oval 30"/>
            <p:cNvSpPr>
              <a:spLocks noChangeArrowheads="1"/>
            </p:cNvSpPr>
            <p:nvPr/>
          </p:nvSpPr>
          <p:spPr bwMode="auto">
            <a:xfrm>
              <a:off x="1584" y="1704"/>
              <a:ext cx="176" cy="16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27" name="Line 31"/>
            <p:cNvSpPr>
              <a:spLocks noChangeShapeType="1"/>
            </p:cNvSpPr>
            <p:nvPr/>
          </p:nvSpPr>
          <p:spPr bwMode="auto">
            <a:xfrm flipV="1">
              <a:off x="1613" y="1724"/>
              <a:ext cx="117" cy="12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28" name="Line 32"/>
            <p:cNvSpPr>
              <a:spLocks noChangeShapeType="1"/>
            </p:cNvSpPr>
            <p:nvPr/>
          </p:nvSpPr>
          <p:spPr bwMode="auto">
            <a:xfrm>
              <a:off x="1607" y="1724"/>
              <a:ext cx="126" cy="12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31" name="Line 35"/>
            <p:cNvSpPr>
              <a:spLocks noChangeShapeType="1"/>
            </p:cNvSpPr>
            <p:nvPr/>
          </p:nvSpPr>
          <p:spPr bwMode="auto">
            <a:xfrm>
              <a:off x="1732" y="1854"/>
              <a:ext cx="152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635" name="Line 139"/>
            <p:cNvSpPr>
              <a:spLocks noChangeShapeType="1"/>
            </p:cNvSpPr>
            <p:nvPr/>
          </p:nvSpPr>
          <p:spPr bwMode="auto">
            <a:xfrm flipV="1">
              <a:off x="1748" y="1602"/>
              <a:ext cx="152" cy="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636" name="Line 140"/>
            <p:cNvSpPr>
              <a:spLocks noChangeShapeType="1"/>
            </p:cNvSpPr>
            <p:nvPr/>
          </p:nvSpPr>
          <p:spPr bwMode="auto">
            <a:xfrm flipH="1" flipV="1">
              <a:off x="1900" y="1602"/>
              <a:ext cx="456" cy="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637" name="Line 141"/>
            <p:cNvSpPr>
              <a:spLocks noChangeShapeType="1"/>
            </p:cNvSpPr>
            <p:nvPr/>
          </p:nvSpPr>
          <p:spPr bwMode="auto">
            <a:xfrm flipV="1">
              <a:off x="2356" y="1694"/>
              <a:ext cx="384" cy="3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641" name="Text Box 145"/>
            <p:cNvSpPr txBox="1">
              <a:spLocks noChangeArrowheads="1"/>
            </p:cNvSpPr>
            <p:nvPr/>
          </p:nvSpPr>
          <p:spPr bwMode="auto">
            <a:xfrm>
              <a:off x="436" y="1661"/>
              <a:ext cx="40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err="1">
                  <a:solidFill>
                    <a:schemeClr val="bg2"/>
                  </a:solidFill>
                  <a:latin typeface="+mj-lt"/>
                </a:rPr>
                <a:t>TM</a:t>
              </a:r>
              <a:r>
                <a:rPr lang="en-US" sz="2000" i="1" baseline="-25000" dirty="0" err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234644" name="Rectangle 148"/>
            <p:cNvSpPr>
              <a:spLocks noChangeArrowheads="1"/>
            </p:cNvSpPr>
            <p:nvPr/>
          </p:nvSpPr>
          <p:spPr bwMode="auto">
            <a:xfrm>
              <a:off x="978" y="2023"/>
              <a:ext cx="3700" cy="7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4654" name="Group 158"/>
          <p:cNvGrpSpPr>
            <a:grpSpLocks/>
          </p:cNvGrpSpPr>
          <p:nvPr/>
        </p:nvGrpSpPr>
        <p:grpSpPr bwMode="auto">
          <a:xfrm>
            <a:off x="871538" y="3743326"/>
            <a:ext cx="7586663" cy="2066926"/>
            <a:chOff x="549" y="2358"/>
            <a:chExt cx="4779" cy="1302"/>
          </a:xfrm>
        </p:grpSpPr>
        <p:sp>
          <p:nvSpPr>
            <p:cNvPr id="234516" name="Line 20"/>
            <p:cNvSpPr>
              <a:spLocks noChangeShapeType="1"/>
            </p:cNvSpPr>
            <p:nvPr/>
          </p:nvSpPr>
          <p:spPr bwMode="auto">
            <a:xfrm flipV="1">
              <a:off x="2868" y="2645"/>
              <a:ext cx="0" cy="43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18" name="Line 22"/>
            <p:cNvSpPr>
              <a:spLocks noChangeShapeType="1"/>
            </p:cNvSpPr>
            <p:nvPr/>
          </p:nvSpPr>
          <p:spPr bwMode="auto">
            <a:xfrm flipV="1">
              <a:off x="4770" y="3570"/>
              <a:ext cx="28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19" name="Text Box 23"/>
            <p:cNvSpPr txBox="1">
              <a:spLocks noChangeArrowheads="1"/>
            </p:cNvSpPr>
            <p:nvPr/>
          </p:nvSpPr>
          <p:spPr bwMode="auto">
            <a:xfrm>
              <a:off x="5080" y="3410"/>
              <a:ext cx="24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234521" name="Rectangle 25"/>
            <p:cNvSpPr>
              <a:spLocks noChangeArrowheads="1"/>
            </p:cNvSpPr>
            <p:nvPr/>
          </p:nvSpPr>
          <p:spPr bwMode="auto">
            <a:xfrm>
              <a:off x="1016" y="3142"/>
              <a:ext cx="3694" cy="43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22" name="Text Box 26"/>
            <p:cNvSpPr txBox="1">
              <a:spLocks noChangeArrowheads="1"/>
            </p:cNvSpPr>
            <p:nvPr/>
          </p:nvSpPr>
          <p:spPr bwMode="auto">
            <a:xfrm>
              <a:off x="1395" y="3206"/>
              <a:ext cx="4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u="sng">
                  <a:solidFill>
                    <a:schemeClr val="bg2"/>
                  </a:solidFill>
                  <a:latin typeface="Times New Roman" pitchFamily="18" charset="0"/>
                </a:rPr>
                <a:t>E</a:t>
              </a:r>
              <a:r>
                <a:rPr lang="en-US" sz="2000" i="1"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234523" name="Object 27"/>
            <p:cNvGraphicFramePr>
              <a:graphicFrameLocks noChangeAspect="1"/>
            </p:cNvGraphicFramePr>
            <p:nvPr/>
          </p:nvGraphicFramePr>
          <p:xfrm>
            <a:off x="3861" y="3183"/>
            <a:ext cx="538" cy="334"/>
          </p:xfrm>
          <a:graphic>
            <a:graphicData uri="http://schemas.openxmlformats.org/presentationml/2006/ole">
              <p:oleObj spid="_x0000_s234523" name="Equation" r:id="rId5" imgW="368280" imgH="228600" progId="Equation.DSMT4">
                <p:embed/>
              </p:oleObj>
            </a:graphicData>
          </a:graphic>
        </p:graphicFrame>
        <p:sp>
          <p:nvSpPr>
            <p:cNvPr id="234525" name="Text Box 29"/>
            <p:cNvSpPr txBox="1">
              <a:spLocks noChangeArrowheads="1"/>
            </p:cNvSpPr>
            <p:nvPr/>
          </p:nvSpPr>
          <p:spPr bwMode="auto">
            <a:xfrm>
              <a:off x="1878" y="3313"/>
              <a:ext cx="4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u="sng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000" i="1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234529" name="Oval 33"/>
            <p:cNvSpPr>
              <a:spLocks noChangeArrowheads="1"/>
            </p:cNvSpPr>
            <p:nvPr/>
          </p:nvSpPr>
          <p:spPr bwMode="auto">
            <a:xfrm>
              <a:off x="1607" y="3257"/>
              <a:ext cx="176" cy="16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30" name="Oval 34"/>
            <p:cNvSpPr>
              <a:spLocks noChangeArrowheads="1"/>
            </p:cNvSpPr>
            <p:nvPr/>
          </p:nvSpPr>
          <p:spPr bwMode="auto">
            <a:xfrm>
              <a:off x="1668" y="3314"/>
              <a:ext cx="56" cy="5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32" name="Line 36"/>
            <p:cNvSpPr>
              <a:spLocks noChangeShapeType="1"/>
            </p:cNvSpPr>
            <p:nvPr/>
          </p:nvSpPr>
          <p:spPr bwMode="auto">
            <a:xfrm>
              <a:off x="1755" y="3406"/>
              <a:ext cx="152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638" name="Line 142"/>
            <p:cNvSpPr>
              <a:spLocks noChangeShapeType="1"/>
            </p:cNvSpPr>
            <p:nvPr/>
          </p:nvSpPr>
          <p:spPr bwMode="auto">
            <a:xfrm flipV="1">
              <a:off x="1771" y="3150"/>
              <a:ext cx="152" cy="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639" name="Line 143"/>
            <p:cNvSpPr>
              <a:spLocks noChangeShapeType="1"/>
            </p:cNvSpPr>
            <p:nvPr/>
          </p:nvSpPr>
          <p:spPr bwMode="auto">
            <a:xfrm flipH="1" flipV="1">
              <a:off x="1923" y="3150"/>
              <a:ext cx="456" cy="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640" name="Line 144"/>
            <p:cNvSpPr>
              <a:spLocks noChangeShapeType="1"/>
            </p:cNvSpPr>
            <p:nvPr/>
          </p:nvSpPr>
          <p:spPr bwMode="auto">
            <a:xfrm flipV="1">
              <a:off x="2379" y="3242"/>
              <a:ext cx="384" cy="3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642" name="Text Box 146"/>
            <p:cNvSpPr txBox="1">
              <a:spLocks noChangeArrowheads="1"/>
            </p:cNvSpPr>
            <p:nvPr/>
          </p:nvSpPr>
          <p:spPr bwMode="auto">
            <a:xfrm>
              <a:off x="549" y="3219"/>
              <a:ext cx="398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err="1">
                  <a:solidFill>
                    <a:schemeClr val="bg2"/>
                  </a:solidFill>
                  <a:latin typeface="+mj-lt"/>
                </a:rPr>
                <a:t>TE</a:t>
              </a:r>
              <a:r>
                <a:rPr lang="en-US" sz="2000" i="1" baseline="-25000" dirty="0" err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r>
                <a:rPr lang="en-US" sz="2000" i="1" baseline="-25000" dirty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234517" name="Text Box 21"/>
            <p:cNvSpPr txBox="1">
              <a:spLocks noChangeArrowheads="1"/>
            </p:cNvSpPr>
            <p:nvPr/>
          </p:nvSpPr>
          <p:spPr bwMode="auto">
            <a:xfrm>
              <a:off x="2771" y="2358"/>
              <a:ext cx="20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34646" name="Rectangle 150"/>
            <p:cNvSpPr>
              <a:spLocks noChangeArrowheads="1"/>
            </p:cNvSpPr>
            <p:nvPr/>
          </p:nvSpPr>
          <p:spPr bwMode="auto">
            <a:xfrm>
              <a:off x="1014" y="3568"/>
              <a:ext cx="3700" cy="8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2758168" y="0"/>
            <a:ext cx="31892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 Wave</a:t>
            </a:r>
          </a:p>
        </p:txBody>
      </p:sp>
      <p:graphicFrame>
        <p:nvGraphicFramePr>
          <p:cNvPr id="228504" name="Object 152"/>
          <p:cNvGraphicFramePr>
            <a:graphicFrameLocks noChangeAspect="1"/>
          </p:cNvGraphicFramePr>
          <p:nvPr/>
        </p:nvGraphicFramePr>
        <p:xfrm>
          <a:off x="3327169" y="3287484"/>
          <a:ext cx="932959" cy="492547"/>
        </p:xfrm>
        <a:graphic>
          <a:graphicData uri="http://schemas.openxmlformats.org/presentationml/2006/ole">
            <p:oleObj spid="_x0000_s228504" name="Equation" r:id="rId4" imgW="431640" imgH="228600" progId="Equation.DSMT4">
              <p:embed/>
            </p:oleObj>
          </a:graphicData>
        </a:graphic>
      </p:graphicFrame>
      <p:sp>
        <p:nvSpPr>
          <p:cNvPr id="228513" name="Text Box 161"/>
          <p:cNvSpPr txBox="1">
            <a:spLocks noChangeArrowheads="1"/>
          </p:cNvSpPr>
          <p:nvPr/>
        </p:nvSpPr>
        <p:spPr bwMode="auto">
          <a:xfrm>
            <a:off x="838200" y="4276725"/>
            <a:ext cx="7710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 internal angle is greater than the critical angle, so there is exponential decay in the air region. </a:t>
            </a:r>
          </a:p>
        </p:txBody>
      </p:sp>
      <p:grpSp>
        <p:nvGrpSpPr>
          <p:cNvPr id="228520" name="Group 168"/>
          <p:cNvGrpSpPr>
            <a:grpSpLocks/>
          </p:cNvGrpSpPr>
          <p:nvPr/>
        </p:nvGrpSpPr>
        <p:grpSpPr bwMode="auto">
          <a:xfrm>
            <a:off x="977732" y="1006475"/>
            <a:ext cx="6796088" cy="2117725"/>
            <a:chOff x="924" y="634"/>
            <a:chExt cx="4281" cy="1334"/>
          </a:xfrm>
        </p:grpSpPr>
        <p:sp>
          <p:nvSpPr>
            <p:cNvPr id="228367" name="Line 15"/>
            <p:cNvSpPr>
              <a:spLocks noChangeShapeType="1"/>
            </p:cNvSpPr>
            <p:nvPr/>
          </p:nvSpPr>
          <p:spPr bwMode="auto">
            <a:xfrm flipV="1">
              <a:off x="4683" y="1866"/>
              <a:ext cx="246" cy="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68" name="Text Box 16"/>
            <p:cNvSpPr txBox="1">
              <a:spLocks noChangeArrowheads="1"/>
            </p:cNvSpPr>
            <p:nvPr/>
          </p:nvSpPr>
          <p:spPr bwMode="auto">
            <a:xfrm>
              <a:off x="4992" y="1718"/>
              <a:ext cx="21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228370" name="Rectangle 18"/>
            <p:cNvSpPr>
              <a:spLocks noChangeArrowheads="1"/>
            </p:cNvSpPr>
            <p:nvPr/>
          </p:nvSpPr>
          <p:spPr bwMode="auto">
            <a:xfrm>
              <a:off x="924" y="1423"/>
              <a:ext cx="3705" cy="43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8372" name="Object 20"/>
            <p:cNvGraphicFramePr>
              <a:graphicFrameLocks noChangeAspect="1"/>
            </p:cNvGraphicFramePr>
            <p:nvPr/>
          </p:nvGraphicFramePr>
          <p:xfrm>
            <a:off x="3774" y="1457"/>
            <a:ext cx="538" cy="334"/>
          </p:xfrm>
          <a:graphic>
            <a:graphicData uri="http://schemas.openxmlformats.org/presentationml/2006/ole">
              <p:oleObj spid="_x0000_s228372" name="Equation" r:id="rId5" imgW="368280" imgH="228600" progId="Equation.DSMT4">
                <p:embed/>
              </p:oleObj>
            </a:graphicData>
          </a:graphic>
        </p:graphicFrame>
        <p:sp>
          <p:nvSpPr>
            <p:cNvPr id="228493" name="Line 141"/>
            <p:cNvSpPr>
              <a:spLocks noChangeShapeType="1"/>
            </p:cNvSpPr>
            <p:nvPr/>
          </p:nvSpPr>
          <p:spPr bwMode="auto">
            <a:xfrm flipH="1" flipV="1">
              <a:off x="1864" y="1434"/>
              <a:ext cx="456" cy="41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94" name="Line 142"/>
            <p:cNvSpPr>
              <a:spLocks noChangeShapeType="1"/>
            </p:cNvSpPr>
            <p:nvPr/>
          </p:nvSpPr>
          <p:spPr bwMode="auto">
            <a:xfrm flipV="1">
              <a:off x="2311" y="1526"/>
              <a:ext cx="387" cy="32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0" name="Line 148"/>
            <p:cNvSpPr>
              <a:spLocks noChangeShapeType="1"/>
            </p:cNvSpPr>
            <p:nvPr/>
          </p:nvSpPr>
          <p:spPr bwMode="auto">
            <a:xfrm flipV="1">
              <a:off x="1390" y="1434"/>
              <a:ext cx="474" cy="41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1" name="Line 149"/>
            <p:cNvSpPr>
              <a:spLocks noChangeShapeType="1"/>
            </p:cNvSpPr>
            <p:nvPr/>
          </p:nvSpPr>
          <p:spPr bwMode="auto">
            <a:xfrm flipH="1" flipV="1">
              <a:off x="1380" y="1555"/>
              <a:ext cx="2" cy="30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28503" name="Object 151"/>
            <p:cNvGraphicFramePr>
              <a:graphicFrameLocks noChangeAspect="1"/>
            </p:cNvGraphicFramePr>
            <p:nvPr/>
          </p:nvGraphicFramePr>
          <p:xfrm>
            <a:off x="1607" y="1579"/>
            <a:ext cx="202" cy="302"/>
          </p:xfrm>
          <a:graphic>
            <a:graphicData uri="http://schemas.openxmlformats.org/presentationml/2006/ole">
              <p:oleObj spid="_x0000_s228503" name="Equation" r:id="rId6" imgW="152280" imgH="228600" progId="Equation.DSMT4">
                <p:embed/>
              </p:oleObj>
            </a:graphicData>
          </a:graphic>
        </p:graphicFrame>
        <p:sp>
          <p:nvSpPr>
            <p:cNvPr id="228505" name="Line 153"/>
            <p:cNvSpPr>
              <a:spLocks noChangeShapeType="1"/>
            </p:cNvSpPr>
            <p:nvPr/>
          </p:nvSpPr>
          <p:spPr bwMode="auto">
            <a:xfrm>
              <a:off x="2930" y="1291"/>
              <a:ext cx="1236" cy="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6" name="Line 154"/>
            <p:cNvSpPr>
              <a:spLocks noChangeShapeType="1"/>
            </p:cNvSpPr>
            <p:nvPr/>
          </p:nvSpPr>
          <p:spPr bwMode="auto">
            <a:xfrm>
              <a:off x="3050" y="1212"/>
              <a:ext cx="998" cy="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7" name="Line 155"/>
            <p:cNvSpPr>
              <a:spLocks noChangeShapeType="1"/>
            </p:cNvSpPr>
            <p:nvPr/>
          </p:nvSpPr>
          <p:spPr bwMode="auto">
            <a:xfrm flipV="1">
              <a:off x="3271" y="1138"/>
              <a:ext cx="582" cy="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8" name="Line 156"/>
            <p:cNvSpPr>
              <a:spLocks noChangeShapeType="1"/>
            </p:cNvSpPr>
            <p:nvPr/>
          </p:nvSpPr>
          <p:spPr bwMode="auto">
            <a:xfrm>
              <a:off x="3407" y="1071"/>
              <a:ext cx="271" cy="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9" name="Rectangle 157"/>
            <p:cNvSpPr>
              <a:spLocks noChangeArrowheads="1"/>
            </p:cNvSpPr>
            <p:nvPr/>
          </p:nvSpPr>
          <p:spPr bwMode="auto">
            <a:xfrm>
              <a:off x="926" y="1849"/>
              <a:ext cx="3700" cy="79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10" name="Line 158"/>
            <p:cNvSpPr>
              <a:spLocks noChangeShapeType="1"/>
            </p:cNvSpPr>
            <p:nvPr/>
          </p:nvSpPr>
          <p:spPr bwMode="auto">
            <a:xfrm flipV="1">
              <a:off x="2776" y="924"/>
              <a:ext cx="0" cy="34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11" name="Text Box 159"/>
            <p:cNvSpPr txBox="1">
              <a:spLocks noChangeArrowheads="1"/>
            </p:cNvSpPr>
            <p:nvPr/>
          </p:nvSpPr>
          <p:spPr bwMode="auto">
            <a:xfrm>
              <a:off x="2677" y="634"/>
              <a:ext cx="21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 </a:t>
              </a:r>
            </a:p>
          </p:txBody>
        </p:sp>
        <p:sp>
          <p:nvSpPr>
            <p:cNvPr id="228512" name="Text Box 160"/>
            <p:cNvSpPr txBox="1">
              <a:spLocks noChangeArrowheads="1"/>
            </p:cNvSpPr>
            <p:nvPr/>
          </p:nvSpPr>
          <p:spPr bwMode="auto">
            <a:xfrm>
              <a:off x="3114" y="699"/>
              <a:ext cx="1304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Exponential </a:t>
              </a:r>
              <a:r>
                <a:rPr lang="en-US" dirty="0">
                  <a:solidFill>
                    <a:schemeClr val="bg1"/>
                  </a:solidFill>
                </a:rPr>
                <a:t>decay</a:t>
              </a:r>
            </a:p>
          </p:txBody>
        </p:sp>
      </p:grpSp>
      <p:sp>
        <p:nvSpPr>
          <p:cNvPr id="228502" name="Arc 150"/>
          <p:cNvSpPr>
            <a:spLocks/>
          </p:cNvSpPr>
          <p:nvPr/>
        </p:nvSpPr>
        <p:spPr bwMode="auto">
          <a:xfrm>
            <a:off x="1703220" y="2760663"/>
            <a:ext cx="17145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5752"/>
              <a:gd name="T1" fmla="*/ 0 h 21600"/>
              <a:gd name="T2" fmla="*/ 5752 w 5752"/>
              <a:gd name="T3" fmla="*/ 780 h 21600"/>
              <a:gd name="T4" fmla="*/ 0 w 57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52" h="21600" fill="none" extrusionOk="0">
                <a:moveTo>
                  <a:pt x="-1" y="0"/>
                </a:moveTo>
                <a:cubicBezTo>
                  <a:pt x="1943" y="0"/>
                  <a:pt x="3878" y="262"/>
                  <a:pt x="5752" y="779"/>
                </a:cubicBezTo>
              </a:path>
              <a:path w="5752" h="21600" stroke="0" extrusionOk="0">
                <a:moveTo>
                  <a:pt x="-1" y="0"/>
                </a:moveTo>
                <a:cubicBezTo>
                  <a:pt x="1943" y="0"/>
                  <a:pt x="3878" y="262"/>
                  <a:pt x="5752" y="779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8518" name="Object 166"/>
          <p:cNvGraphicFramePr>
            <a:graphicFrameLocks noChangeAspect="1"/>
          </p:cNvGraphicFramePr>
          <p:nvPr/>
        </p:nvGraphicFramePr>
        <p:xfrm>
          <a:off x="3033713" y="5356225"/>
          <a:ext cx="2635250" cy="569913"/>
        </p:xfrm>
        <a:graphic>
          <a:graphicData uri="http://schemas.openxmlformats.org/presentationml/2006/ole">
            <p:oleObj spid="_x0000_s228518" name="Equation" r:id="rId7" imgW="1054080" imgH="228600" progId="Equation.DSMT4">
              <p:embed/>
            </p:oleObj>
          </a:graphicData>
        </a:graphic>
      </p:graphicFrame>
      <p:sp>
        <p:nvSpPr>
          <p:cNvPr id="228519" name="Text Box 167"/>
          <p:cNvSpPr txBox="1">
            <a:spLocks noChangeArrowheads="1"/>
          </p:cNvSpPr>
          <p:nvPr/>
        </p:nvSpPr>
        <p:spPr bwMode="auto">
          <a:xfrm>
            <a:off x="2224088" y="6105525"/>
            <a:ext cx="42878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 surface wave is a “slow wave”.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D229AE-5E4D-43A8-8681-BA1428CAEBF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28521" name="Object 169"/>
          <p:cNvGraphicFramePr>
            <a:graphicFrameLocks noChangeAspect="1"/>
          </p:cNvGraphicFramePr>
          <p:nvPr/>
        </p:nvGraphicFramePr>
        <p:xfrm>
          <a:off x="6715125" y="1500188"/>
          <a:ext cx="2257425" cy="458787"/>
        </p:xfrm>
        <a:graphic>
          <a:graphicData uri="http://schemas.openxmlformats.org/presentationml/2006/ole">
            <p:oleObj spid="_x0000_s228521" name="Equation" r:id="rId8" imgW="1434960" imgH="291960" progId="Equation.DSMT4">
              <p:embed/>
            </p:oleObj>
          </a:graphicData>
        </a:graphic>
      </p:graphicFrame>
      <p:sp>
        <p:nvSpPr>
          <p:cNvPr id="28" name="Line 148"/>
          <p:cNvSpPr>
            <a:spLocks noChangeShapeType="1"/>
          </p:cNvSpPr>
          <p:nvPr/>
        </p:nvSpPr>
        <p:spPr bwMode="auto">
          <a:xfrm flipV="1">
            <a:off x="1721051" y="2264735"/>
            <a:ext cx="479889" cy="66981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9" name="Object 151"/>
          <p:cNvGraphicFramePr>
            <a:graphicFrameLocks noChangeAspect="1"/>
          </p:cNvGraphicFramePr>
          <p:nvPr/>
        </p:nvGraphicFramePr>
        <p:xfrm>
          <a:off x="1235260" y="2339236"/>
          <a:ext cx="347662" cy="479425"/>
        </p:xfrm>
        <a:graphic>
          <a:graphicData uri="http://schemas.openxmlformats.org/presentationml/2006/ole">
            <p:oleObj spid="_x0000_s228522" name="Equation" r:id="rId9" imgW="164880" imgH="228600" progId="Equation.DSMT4">
              <p:embed/>
            </p:oleObj>
          </a:graphicData>
        </a:graphic>
      </p:graphicFrame>
      <p:sp>
        <p:nvSpPr>
          <p:cNvPr id="30" name="Arc 150"/>
          <p:cNvSpPr>
            <a:spLocks/>
          </p:cNvSpPr>
          <p:nvPr/>
        </p:nvSpPr>
        <p:spPr bwMode="auto">
          <a:xfrm>
            <a:off x="1717391" y="2647238"/>
            <a:ext cx="17145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5752"/>
              <a:gd name="T1" fmla="*/ 0 h 21600"/>
              <a:gd name="T2" fmla="*/ 5752 w 5752"/>
              <a:gd name="T3" fmla="*/ 780 h 21600"/>
              <a:gd name="T4" fmla="*/ 0 w 57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52" h="21600" fill="none" extrusionOk="0">
                <a:moveTo>
                  <a:pt x="-1" y="0"/>
                </a:moveTo>
                <a:cubicBezTo>
                  <a:pt x="1943" y="0"/>
                  <a:pt x="3878" y="262"/>
                  <a:pt x="5752" y="779"/>
                </a:cubicBezTo>
              </a:path>
              <a:path w="5752" h="21600" stroke="0" extrusionOk="0">
                <a:moveTo>
                  <a:pt x="-1" y="0"/>
                </a:moveTo>
                <a:cubicBezTo>
                  <a:pt x="1943" y="0"/>
                  <a:pt x="3878" y="262"/>
                  <a:pt x="5752" y="779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41"/>
          <p:cNvSpPr>
            <a:spLocks noChangeShapeType="1"/>
          </p:cNvSpPr>
          <p:nvPr/>
        </p:nvSpPr>
        <p:spPr bwMode="auto">
          <a:xfrm>
            <a:off x="866598" y="2265621"/>
            <a:ext cx="0" cy="6572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3" name="Text Box 42"/>
          <p:cNvSpPr txBox="1">
            <a:spLocks noChangeArrowheads="1"/>
          </p:cNvSpPr>
          <p:nvPr/>
        </p:nvSpPr>
        <p:spPr bwMode="auto">
          <a:xfrm>
            <a:off x="486412" y="2401038"/>
            <a:ext cx="352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h</a:t>
            </a:r>
            <a:r>
              <a:rPr lang="en-US" sz="2000" i="1" dirty="0"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8590</TotalTime>
  <Words>449</Words>
  <Application>Microsoft Office PowerPoint</Application>
  <PresentationFormat>On-screen Show (4:3)</PresentationFormat>
  <Paragraphs>128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624</cp:revision>
  <cp:lastPrinted>1999-08-25T18:07:04Z</cp:lastPrinted>
  <dcterms:created xsi:type="dcterms:W3CDTF">1999-08-24T13:57:19Z</dcterms:created>
  <dcterms:modified xsi:type="dcterms:W3CDTF">2016-01-27T21:53:24Z</dcterms:modified>
</cp:coreProperties>
</file>