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18"/>
  </p:notesMasterIdLst>
  <p:handoutMasterIdLst>
    <p:handoutMasterId r:id="rId19"/>
  </p:handoutMasterIdLst>
  <p:sldIdLst>
    <p:sldId id="276" r:id="rId2"/>
    <p:sldId id="297" r:id="rId3"/>
    <p:sldId id="333" r:id="rId4"/>
    <p:sldId id="334" r:id="rId5"/>
    <p:sldId id="335" r:id="rId6"/>
    <p:sldId id="336" r:id="rId7"/>
    <p:sldId id="341" r:id="rId8"/>
    <p:sldId id="342" r:id="rId9"/>
    <p:sldId id="338" r:id="rId10"/>
    <p:sldId id="339" r:id="rId11"/>
    <p:sldId id="340" r:id="rId12"/>
    <p:sldId id="343" r:id="rId13"/>
    <p:sldId id="344" r:id="rId14"/>
    <p:sldId id="345" r:id="rId15"/>
    <p:sldId id="346" r:id="rId16"/>
    <p:sldId id="347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00FF"/>
    <a:srgbClr val="0000CC"/>
    <a:srgbClr val="33CC33"/>
    <a:srgbClr val="FF9933"/>
    <a:srgbClr val="6699FF"/>
    <a:srgbClr val="969696"/>
    <a:srgbClr val="FF99FF"/>
    <a:srgbClr val="C0C0C0"/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2160" y="-480"/>
      </p:cViewPr>
      <p:guideLst>
        <p:guide orient="horz" pos="2168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5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24.wmf"/><Relationship Id="rId7" Type="http://schemas.openxmlformats.org/officeDocument/2006/relationships/image" Target="../media/image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12.wmf"/><Relationship Id="rId5" Type="http://schemas.openxmlformats.org/officeDocument/2006/relationships/image" Target="../media/image26.wmf"/><Relationship Id="rId10" Type="http://schemas.openxmlformats.org/officeDocument/2006/relationships/image" Target="../media/image11.wmf"/><Relationship Id="rId4" Type="http://schemas.openxmlformats.org/officeDocument/2006/relationships/image" Target="../media/image25.wmf"/><Relationship Id="rId9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DCFD624-C468-4B1C-B95B-1B18966F1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BDEF971-15AA-4E9C-B8A0-B1A4966DF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BF327F-F4EC-4EF2-99B8-F388A7638401}" type="slidenum">
              <a:rPr lang="en-US"/>
              <a:pPr/>
              <a:t>1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480CB-364A-4542-A4C4-CE3765D8E2E4}" type="slidenum">
              <a:rPr lang="en-US"/>
              <a:pPr/>
              <a:t>10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480CB-364A-4542-A4C4-CE3765D8E2E4}" type="slidenum">
              <a:rPr lang="en-US"/>
              <a:pPr/>
              <a:t>11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480CB-364A-4542-A4C4-CE3765D8E2E4}" type="slidenum">
              <a:rPr lang="en-US"/>
              <a:pPr/>
              <a:t>12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480CB-364A-4542-A4C4-CE3765D8E2E4}" type="slidenum">
              <a:rPr lang="en-US"/>
              <a:pPr/>
              <a:t>13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480CB-364A-4542-A4C4-CE3765D8E2E4}" type="slidenum">
              <a:rPr lang="en-US"/>
              <a:pPr/>
              <a:t>14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480CB-364A-4542-A4C4-CE3765D8E2E4}" type="slidenum">
              <a:rPr lang="en-US"/>
              <a:pPr/>
              <a:t>15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480CB-364A-4542-A4C4-CE3765D8E2E4}" type="slidenum">
              <a:rPr lang="en-US"/>
              <a:pPr/>
              <a:t>16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F25425-C722-4EC1-ABDA-E032CC808B94}" type="slidenum">
              <a:rPr lang="en-US"/>
              <a:pPr/>
              <a:t>2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312407-770F-4254-AABB-6288DD4E148D}" type="slidenum">
              <a:rPr lang="en-US"/>
              <a:pPr/>
              <a:t>3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C979C1-1FCA-4AC1-BAFF-D910239D2B7D}" type="slidenum">
              <a:rPr lang="en-US"/>
              <a:pPr/>
              <a:t>4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E3E176-7305-4F6B-8C64-6EB603BAC532}" type="slidenum">
              <a:rPr lang="en-US"/>
              <a:pPr/>
              <a:t>5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FDF292-1209-40A6-9BEC-A2688F59C4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480CB-364A-4542-A4C4-CE3765D8E2E4}" type="slidenum">
              <a:rPr lang="en-US"/>
              <a:pPr/>
              <a:t>7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C75454-618E-459D-AB58-3C7BF2EA3453}" type="slidenum">
              <a:rPr lang="en-US"/>
              <a:pPr/>
              <a:t>8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34AAF9-C4EC-4DE4-A232-0D2AD4DAD23E}" type="slidenum">
              <a:rPr lang="en-US"/>
              <a:pPr/>
              <a:t>9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9642808-2710-4757-9451-6510EDBAB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26527-5C0C-42B7-86EE-EC6D05A47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55358-DE6F-41CF-BDB5-428837F8C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8DF6A-26EA-4D7E-835D-5BD7253FF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7BAC6-BDA4-45F5-ADC0-7B701F946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8C7F4-B260-4D1C-BD9A-367DA99DF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26EE8-EDD2-408C-B89A-55C98EB12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E88E-6918-4307-A68B-974B07053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473B9-7874-48BA-B624-EA534B13A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7B2A5-FE3F-43F3-8C91-40F0CF15F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B0FAE-C9BD-4BDC-8312-EE8742223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28C11D5-C007-4157-89BC-AADF1DC96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oleObject" Target="../embeddings/oleObject31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Relationship Id="rId14" Type="http://schemas.openxmlformats.org/officeDocument/2006/relationships/oleObject" Target="../embeddings/oleObject3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32352" y="2069874"/>
            <a:ext cx="3284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 dirty="0">
                <a:solidFill>
                  <a:schemeClr val="bg2"/>
                </a:solidFill>
              </a:rPr>
              <a:t>ECE Dept.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663196" y="1296988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33"/>
                </a:solidFill>
              </a:rPr>
              <a:t>Spring </a:t>
            </a:r>
            <a:r>
              <a:rPr lang="en-US" sz="2400" b="1" dirty="0" smtClean="0">
                <a:solidFill>
                  <a:srgbClr val="FF9933"/>
                </a:solidFill>
              </a:rPr>
              <a:t>2016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339427" y="3194048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4</a:t>
            </a: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3413125" y="441325"/>
            <a:ext cx="24907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ECE 6341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12F3D8-E9A3-4A5B-B1EB-91575528E034}" type="slidenum">
              <a:rPr lang="en-US">
                <a:latin typeface="Arial" charset="0"/>
              </a:rPr>
              <a:pPr/>
              <a:t>1</a:t>
            </a:fld>
            <a:endParaRPr lang="en-US">
              <a:latin typeface="Arial" charset="0"/>
            </a:endParaRPr>
          </a:p>
        </p:txBody>
      </p:sp>
      <p:pic>
        <p:nvPicPr>
          <p:cNvPr id="8" name="Picture 2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675" y="4137025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32"/>
          <p:cNvSpPr>
            <a:spLocks noChangeArrowheads="1"/>
          </p:cNvSpPr>
          <p:nvPr/>
        </p:nvSpPr>
        <p:spPr bwMode="auto">
          <a:xfrm>
            <a:off x="3241675" y="4489450"/>
            <a:ext cx="2936875" cy="2022475"/>
          </a:xfrm>
          <a:prstGeom prst="rect">
            <a:avLst/>
          </a:prstGeom>
          <a:solidFill>
            <a:srgbClr val="66FFFF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3927475" y="4695825"/>
          <a:ext cx="1589088" cy="1528763"/>
        </p:xfrm>
        <a:graphic>
          <a:graphicData uri="http://schemas.openxmlformats.org/presentationml/2006/ole">
            <p:oleObj spid="_x0000_s8194" name="Equation" r:id="rId4" imgW="660240" imgH="634680" progId="Equation.DSMT4">
              <p:embed/>
            </p:oleObj>
          </a:graphicData>
        </a:graphic>
      </p:graphicFrame>
      <p:grpSp>
        <p:nvGrpSpPr>
          <p:cNvPr id="8198" name="Group 35"/>
          <p:cNvGrpSpPr>
            <a:grpSpLocks/>
          </p:cNvGrpSpPr>
          <p:nvPr/>
        </p:nvGrpSpPr>
        <p:grpSpPr bwMode="auto">
          <a:xfrm>
            <a:off x="2168730" y="1606114"/>
            <a:ext cx="4746625" cy="2495551"/>
            <a:chOff x="1320" y="667"/>
            <a:chExt cx="2990" cy="1572"/>
          </a:xfrm>
        </p:grpSpPr>
        <p:sp>
          <p:nvSpPr>
            <p:cNvPr id="8201" name="Text Box 11"/>
            <p:cNvSpPr txBox="1">
              <a:spLocks noChangeArrowheads="1"/>
            </p:cNvSpPr>
            <p:nvPr/>
          </p:nvSpPr>
          <p:spPr bwMode="auto">
            <a:xfrm>
              <a:off x="2530" y="667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hlink"/>
                  </a:solidFill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8204" name="Line 14"/>
            <p:cNvSpPr>
              <a:spLocks noChangeShapeType="1"/>
            </p:cNvSpPr>
            <p:nvPr/>
          </p:nvSpPr>
          <p:spPr bwMode="auto">
            <a:xfrm flipV="1">
              <a:off x="1322" y="1088"/>
              <a:ext cx="146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5" name="Line 15"/>
            <p:cNvSpPr>
              <a:spLocks noChangeShapeType="1"/>
            </p:cNvSpPr>
            <p:nvPr/>
          </p:nvSpPr>
          <p:spPr bwMode="auto">
            <a:xfrm flipV="1">
              <a:off x="1320" y="1672"/>
              <a:ext cx="146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6" name="Line 16"/>
            <p:cNvSpPr>
              <a:spLocks noChangeShapeType="1"/>
            </p:cNvSpPr>
            <p:nvPr/>
          </p:nvSpPr>
          <p:spPr bwMode="auto">
            <a:xfrm>
              <a:off x="2814" y="861"/>
              <a:ext cx="0" cy="102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7" name="Line 17"/>
            <p:cNvSpPr>
              <a:spLocks noChangeShapeType="1"/>
            </p:cNvSpPr>
            <p:nvPr/>
          </p:nvSpPr>
          <p:spPr bwMode="auto">
            <a:xfrm flipV="1">
              <a:off x="2842" y="1087"/>
              <a:ext cx="146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8" name="Line 18"/>
            <p:cNvSpPr>
              <a:spLocks noChangeShapeType="1"/>
            </p:cNvSpPr>
            <p:nvPr/>
          </p:nvSpPr>
          <p:spPr bwMode="auto">
            <a:xfrm flipV="1">
              <a:off x="2846" y="1671"/>
              <a:ext cx="146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9" name="AutoShape 26"/>
            <p:cNvSpPr>
              <a:spLocks noChangeArrowheads="1"/>
            </p:cNvSpPr>
            <p:nvPr/>
          </p:nvSpPr>
          <p:spPr bwMode="auto">
            <a:xfrm>
              <a:off x="3081" y="1773"/>
              <a:ext cx="445" cy="79"/>
            </a:xfrm>
            <a:prstGeom prst="rightArrow">
              <a:avLst>
                <a:gd name="adj1" fmla="val 50000"/>
                <a:gd name="adj2" fmla="val 140823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AutoShape 27"/>
            <p:cNvSpPr>
              <a:spLocks noChangeArrowheads="1"/>
            </p:cNvSpPr>
            <p:nvPr/>
          </p:nvSpPr>
          <p:spPr bwMode="auto">
            <a:xfrm flipH="1">
              <a:off x="2112" y="1771"/>
              <a:ext cx="445" cy="79"/>
            </a:xfrm>
            <a:prstGeom prst="rightArrow">
              <a:avLst>
                <a:gd name="adj1" fmla="val 50000"/>
                <a:gd name="adj2" fmla="val 140823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195" name="Object 28"/>
            <p:cNvGraphicFramePr>
              <a:graphicFrameLocks noChangeAspect="1"/>
            </p:cNvGraphicFramePr>
            <p:nvPr/>
          </p:nvGraphicFramePr>
          <p:xfrm>
            <a:off x="3682" y="1774"/>
            <a:ext cx="315" cy="438"/>
          </p:xfrm>
          <a:graphic>
            <a:graphicData uri="http://schemas.openxmlformats.org/presentationml/2006/ole">
              <p:oleObj spid="_x0000_s8195" name="Equation" r:id="rId5" imgW="228600" imgH="317160" progId="Equation.DSMT4">
                <p:embed/>
              </p:oleObj>
            </a:graphicData>
          </a:graphic>
        </p:graphicFrame>
        <p:graphicFrame>
          <p:nvGraphicFramePr>
            <p:cNvPr id="8196" name="Object 29"/>
            <p:cNvGraphicFramePr>
              <a:graphicFrameLocks noChangeAspect="1"/>
            </p:cNvGraphicFramePr>
            <p:nvPr/>
          </p:nvGraphicFramePr>
          <p:xfrm>
            <a:off x="1657" y="1801"/>
            <a:ext cx="315" cy="438"/>
          </p:xfrm>
          <a:graphic>
            <a:graphicData uri="http://schemas.openxmlformats.org/presentationml/2006/ole">
              <p:oleObj spid="_x0000_s8196" name="Equation" r:id="rId6" imgW="228600" imgH="317160" progId="Equation.DSMT4">
                <p:embed/>
              </p:oleObj>
            </a:graphicData>
          </a:graphic>
        </p:graphicFrame>
        <p:sp>
          <p:nvSpPr>
            <p:cNvPr id="8202" name="Oval 12"/>
            <p:cNvSpPr>
              <a:spLocks noChangeArrowheads="1"/>
            </p:cNvSpPr>
            <p:nvPr/>
          </p:nvSpPr>
          <p:spPr bwMode="auto">
            <a:xfrm>
              <a:off x="2785" y="1059"/>
              <a:ext cx="56" cy="5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Oval 13"/>
            <p:cNvSpPr>
              <a:spLocks noChangeArrowheads="1"/>
            </p:cNvSpPr>
            <p:nvPr/>
          </p:nvSpPr>
          <p:spPr bwMode="auto">
            <a:xfrm>
              <a:off x="2786" y="1642"/>
              <a:ext cx="56" cy="5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0674" name="Text Box 34"/>
          <p:cNvSpPr txBox="1">
            <a:spLocks noChangeArrowheads="1"/>
          </p:cNvSpPr>
          <p:nvPr/>
        </p:nvSpPr>
        <p:spPr bwMode="auto">
          <a:xfrm>
            <a:off x="3470275" y="20563"/>
            <a:ext cx="25288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TRE (cont.)</a:t>
            </a:r>
          </a:p>
        </p:txBody>
      </p:sp>
      <p:sp>
        <p:nvSpPr>
          <p:cNvPr id="8200" name="Slide Number Placeholder 17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703ABE-69E6-4CCC-BF1C-74ACA3D933D2}" type="slidenum">
              <a:rPr lang="en-US">
                <a:latin typeface="Arial" charset="0"/>
              </a:rPr>
              <a:pPr/>
              <a:t>10</a:t>
            </a:fld>
            <a:endParaRPr lang="en-US"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90109" y="961902"/>
            <a:ext cx="1502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Summary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74" name="Text Box 34"/>
          <p:cNvSpPr txBox="1">
            <a:spLocks noChangeArrowheads="1"/>
          </p:cNvSpPr>
          <p:nvPr/>
        </p:nvSpPr>
        <p:spPr bwMode="auto">
          <a:xfrm>
            <a:off x="3470275" y="20563"/>
            <a:ext cx="25288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TRE (cont.)</a:t>
            </a:r>
          </a:p>
        </p:txBody>
      </p:sp>
      <p:sp>
        <p:nvSpPr>
          <p:cNvPr id="8200" name="Slide Number Placeholder 17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703ABE-69E6-4CCC-BF1C-74ACA3D933D2}" type="slidenum">
              <a:rPr lang="en-US">
                <a:latin typeface="Arial" charset="0"/>
              </a:rPr>
              <a:pPr/>
              <a:t>11</a:t>
            </a:fld>
            <a:endParaRPr lang="en-US"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81743" y="1132114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FF"/>
                </a:solidFill>
              </a:rPr>
              <a:t>Example:</a:t>
            </a:r>
            <a:endParaRPr lang="en-US" sz="2400" dirty="0">
              <a:solidFill>
                <a:srgbClr val="FF00FF"/>
              </a:solidFill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719943" y="2275124"/>
            <a:ext cx="5682342" cy="522514"/>
          </a:xfrm>
          <a:prstGeom prst="rect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2773" name="Object 52"/>
          <p:cNvGraphicFramePr>
            <a:graphicFrameLocks noChangeAspect="1"/>
          </p:cNvGraphicFramePr>
          <p:nvPr/>
        </p:nvGraphicFramePr>
        <p:xfrm>
          <a:off x="4211411" y="2362890"/>
          <a:ext cx="669925" cy="387350"/>
        </p:xfrm>
        <a:graphic>
          <a:graphicData uri="http://schemas.openxmlformats.org/presentationml/2006/ole">
            <p:oleObj spid="_x0000_s32773" name="Equation" r:id="rId4" imgW="393480" imgH="228600" progId="Equation.DSMT4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296885" y="3069779"/>
            <a:ext cx="4985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Short-circuited transmission-line resonator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65173" y="17526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+mn-lt"/>
              </a:rPr>
              <a:t>L</a:t>
            </a:r>
            <a:endParaRPr lang="en-US" i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1719943" y="2090066"/>
            <a:ext cx="570411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849086" y="4060371"/>
            <a:ext cx="4852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Put reference place at left end (short circuit): </a:t>
            </a:r>
            <a:endParaRPr lang="en-US" dirty="0">
              <a:solidFill>
                <a:schemeClr val="bg2"/>
              </a:solidFill>
            </a:endParaRPr>
          </a:p>
        </p:txBody>
      </p:sp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3288620" y="4783711"/>
          <a:ext cx="2502580" cy="1375562"/>
        </p:xfrm>
        <a:graphic>
          <a:graphicData uri="http://schemas.openxmlformats.org/presentationml/2006/ole">
            <p:oleObj spid="_x0000_s32774" name="Equation" r:id="rId5" imgW="1155600" imgH="634680" progId="Equation.DSMT4">
              <p:embed/>
            </p:oleObj>
          </a:graphicData>
        </a:graphic>
      </p:graphicFrame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5363854" y="3502912"/>
          <a:ext cx="2349500" cy="409575"/>
        </p:xfrm>
        <a:graphic>
          <a:graphicData uri="http://schemas.openxmlformats.org/presentationml/2006/ole">
            <p:oleObj spid="_x0000_s32775" name="Equation" r:id="rId6" imgW="153648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74" name="Text Box 34"/>
          <p:cNvSpPr txBox="1">
            <a:spLocks noChangeArrowheads="1"/>
          </p:cNvSpPr>
          <p:nvPr/>
        </p:nvSpPr>
        <p:spPr bwMode="auto">
          <a:xfrm>
            <a:off x="3470275" y="20563"/>
            <a:ext cx="25288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TRE (cont.)</a:t>
            </a:r>
          </a:p>
        </p:txBody>
      </p:sp>
      <p:sp>
        <p:nvSpPr>
          <p:cNvPr id="8200" name="Slide Number Placeholder 17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703ABE-69E6-4CCC-BF1C-74ACA3D933D2}" type="slidenum">
              <a:rPr lang="en-US">
                <a:latin typeface="Arial" charset="0"/>
              </a:rPr>
              <a:pPr/>
              <a:t>12</a:t>
            </a:fld>
            <a:endParaRPr lang="en-US"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64230" y="1415142"/>
            <a:ext cx="769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TRE</a:t>
            </a:r>
            <a:r>
              <a:rPr lang="en-US" sz="2000" dirty="0" smtClean="0">
                <a:solidFill>
                  <a:schemeClr val="bg1"/>
                </a:solidFill>
              </a:rPr>
              <a:t>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3300638" y="1384980"/>
          <a:ext cx="2476500" cy="550862"/>
        </p:xfrm>
        <a:graphic>
          <a:graphicData uri="http://schemas.openxmlformats.org/presentationml/2006/ole">
            <p:oleObj spid="_x0000_s34819" name="Equation" r:id="rId4" imgW="1143000" imgH="253800" progId="Equation.DSMT4">
              <p:embed/>
            </p:oleObj>
          </a:graphicData>
        </a:graphic>
      </p:graphicFrame>
      <p:graphicFrame>
        <p:nvGraphicFramePr>
          <p:cNvPr id="34821" name="Object 6"/>
          <p:cNvGraphicFramePr>
            <a:graphicFrameLocks noChangeAspect="1"/>
          </p:cNvGraphicFramePr>
          <p:nvPr/>
        </p:nvGraphicFramePr>
        <p:xfrm>
          <a:off x="2068303" y="3447369"/>
          <a:ext cx="2806700" cy="496887"/>
        </p:xfrm>
        <a:graphic>
          <a:graphicData uri="http://schemas.openxmlformats.org/presentationml/2006/ole">
            <p:oleObj spid="_x0000_s34821" name="Equation" r:id="rId5" imgW="1295280" imgH="228600" progId="Equation.DSMT4">
              <p:embed/>
            </p:oleObj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1959202" y="2713264"/>
          <a:ext cx="1760537" cy="550863"/>
        </p:xfrm>
        <a:graphic>
          <a:graphicData uri="http://schemas.openxmlformats.org/presentationml/2006/ole">
            <p:oleObj spid="_x0000_s34822" name="Equation" r:id="rId6" imgW="812520" imgH="253800" progId="Equation.DSMT4">
              <p:embed/>
            </p:oleObj>
          </a:graphicData>
        </a:graphic>
      </p:graphicFrame>
      <p:graphicFrame>
        <p:nvGraphicFramePr>
          <p:cNvPr id="34823" name="Object 6"/>
          <p:cNvGraphicFramePr>
            <a:graphicFrameLocks noChangeAspect="1"/>
          </p:cNvGraphicFramePr>
          <p:nvPr/>
        </p:nvGraphicFramePr>
        <p:xfrm>
          <a:off x="2264682" y="4092803"/>
          <a:ext cx="1870075" cy="579437"/>
        </p:xfrm>
        <a:graphic>
          <a:graphicData uri="http://schemas.openxmlformats.org/presentationml/2006/ole">
            <p:oleObj spid="_x0000_s34823" name="Equation" r:id="rId7" imgW="863280" imgH="266400" progId="Equation.DSMT4">
              <p:embed/>
            </p:oleObj>
          </a:graphicData>
        </a:graphic>
      </p:graphicFrame>
      <p:graphicFrame>
        <p:nvGraphicFramePr>
          <p:cNvPr id="34824" name="Object 6"/>
          <p:cNvGraphicFramePr>
            <a:graphicFrameLocks noChangeAspect="1"/>
          </p:cNvGraphicFramePr>
          <p:nvPr/>
        </p:nvGraphicFramePr>
        <p:xfrm>
          <a:off x="2623911" y="4771798"/>
          <a:ext cx="1457325" cy="992187"/>
        </p:xfrm>
        <a:graphic>
          <a:graphicData uri="http://schemas.openxmlformats.org/presentationml/2006/ole">
            <p:oleObj spid="_x0000_s34824" name="Equation" r:id="rId8" imgW="672840" imgH="457200" progId="Equation.DSMT4">
              <p:embed/>
            </p:oleObj>
          </a:graphicData>
        </a:graphic>
      </p:graphicFrame>
      <p:graphicFrame>
        <p:nvGraphicFramePr>
          <p:cNvPr id="34825" name="Object 6"/>
          <p:cNvGraphicFramePr>
            <a:graphicFrameLocks noChangeAspect="1"/>
          </p:cNvGraphicFramePr>
          <p:nvPr/>
        </p:nvGraphicFramePr>
        <p:xfrm>
          <a:off x="3067957" y="5610678"/>
          <a:ext cx="2640013" cy="992188"/>
        </p:xfrm>
        <a:graphic>
          <a:graphicData uri="http://schemas.openxmlformats.org/presentationml/2006/ole">
            <p:oleObj spid="_x0000_s34825" name="Equation" r:id="rId9" imgW="1218960" imgH="457200" progId="Equation.DSMT4">
              <p:embed/>
            </p:oleObj>
          </a:graphicData>
        </a:graphic>
      </p:graphicFrame>
      <p:graphicFrame>
        <p:nvGraphicFramePr>
          <p:cNvPr id="34826" name="Object 6"/>
          <p:cNvGraphicFramePr>
            <a:graphicFrameLocks noChangeAspect="1"/>
          </p:cNvGraphicFramePr>
          <p:nvPr/>
        </p:nvGraphicFramePr>
        <p:xfrm>
          <a:off x="6964817" y="3793218"/>
          <a:ext cx="1595437" cy="992188"/>
        </p:xfrm>
        <a:graphic>
          <a:graphicData uri="http://schemas.openxmlformats.org/presentationml/2006/ole">
            <p:oleObj spid="_x0000_s34826" name="Equation" r:id="rId10" imgW="736560" imgH="457200" progId="Equation.DSMT4">
              <p:embed/>
            </p:oleObj>
          </a:graphicData>
        </a:graphic>
      </p:graphicFrame>
      <p:sp>
        <p:nvSpPr>
          <p:cNvPr id="19" name="Right Arrow 18"/>
          <p:cNvSpPr/>
          <p:nvPr/>
        </p:nvSpPr>
        <p:spPr bwMode="auto">
          <a:xfrm>
            <a:off x="1382486" y="2895600"/>
            <a:ext cx="304800" cy="20682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>
            <a:off x="1589315" y="3581400"/>
            <a:ext cx="304800" cy="20682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Right Arrow 21"/>
          <p:cNvSpPr/>
          <p:nvPr/>
        </p:nvSpPr>
        <p:spPr bwMode="auto">
          <a:xfrm>
            <a:off x="1839685" y="4310743"/>
            <a:ext cx="304800" cy="20682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Right Arrow 23"/>
          <p:cNvSpPr/>
          <p:nvPr/>
        </p:nvSpPr>
        <p:spPr bwMode="auto">
          <a:xfrm>
            <a:off x="2242458" y="5105401"/>
            <a:ext cx="304800" cy="20682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Right Arrow 26"/>
          <p:cNvSpPr/>
          <p:nvPr/>
        </p:nvSpPr>
        <p:spPr bwMode="auto">
          <a:xfrm>
            <a:off x="2525486" y="5900057"/>
            <a:ext cx="304800" cy="20682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347857" y="3233064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74" name="Text Box 34"/>
          <p:cNvSpPr txBox="1">
            <a:spLocks noChangeArrowheads="1"/>
          </p:cNvSpPr>
          <p:nvPr/>
        </p:nvSpPr>
        <p:spPr bwMode="auto">
          <a:xfrm>
            <a:off x="3470275" y="20563"/>
            <a:ext cx="25288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TRE (cont.)</a:t>
            </a:r>
          </a:p>
        </p:txBody>
      </p:sp>
      <p:sp>
        <p:nvSpPr>
          <p:cNvPr id="8200" name="Slide Number Placeholder 17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703ABE-69E6-4CCC-BF1C-74ACA3D933D2}" type="slidenum">
              <a:rPr lang="en-US">
                <a:latin typeface="Arial" charset="0"/>
              </a:rPr>
              <a:pPr/>
              <a:t>13</a:t>
            </a:fld>
            <a:endParaRPr lang="en-US"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23257" y="914400"/>
            <a:ext cx="72716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When we apply the TRE to a waveguiding problem, we think of the “resonator” as being formed from the TEN that models the waveguiding structure in the </a:t>
            </a:r>
            <a:r>
              <a:rPr lang="en-US" sz="2000" i="1" dirty="0" smtClean="0">
                <a:solidFill>
                  <a:schemeClr val="bg1"/>
                </a:solidFill>
              </a:rPr>
              <a:t>transverse direction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0" name="Text Box 35"/>
          <p:cNvSpPr txBox="1">
            <a:spLocks noChangeArrowheads="1"/>
          </p:cNvSpPr>
          <p:nvPr/>
        </p:nvSpPr>
        <p:spPr bwMode="auto">
          <a:xfrm>
            <a:off x="7803016" y="3777781"/>
            <a:ext cx="712788" cy="3968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z  </a:t>
            </a:r>
          </a:p>
        </p:txBody>
      </p:sp>
      <p:grpSp>
        <p:nvGrpSpPr>
          <p:cNvPr id="23" name="Group 215"/>
          <p:cNvGrpSpPr>
            <a:grpSpLocks/>
          </p:cNvGrpSpPr>
          <p:nvPr/>
        </p:nvGrpSpPr>
        <p:grpSpPr bwMode="auto">
          <a:xfrm>
            <a:off x="1483178" y="2060104"/>
            <a:ext cx="6375400" cy="2008194"/>
            <a:chOff x="996" y="271"/>
            <a:chExt cx="4016" cy="1265"/>
          </a:xfrm>
        </p:grpSpPr>
        <p:sp>
          <p:nvSpPr>
            <p:cNvPr id="25" name="Line 28"/>
            <p:cNvSpPr>
              <a:spLocks noChangeShapeType="1"/>
            </p:cNvSpPr>
            <p:nvPr/>
          </p:nvSpPr>
          <p:spPr bwMode="auto">
            <a:xfrm flipV="1">
              <a:off x="2254" y="558"/>
              <a:ext cx="0" cy="43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Text Box 31"/>
            <p:cNvSpPr txBox="1">
              <a:spLocks noChangeArrowheads="1"/>
            </p:cNvSpPr>
            <p:nvPr/>
          </p:nvSpPr>
          <p:spPr bwMode="auto">
            <a:xfrm>
              <a:off x="2026" y="271"/>
              <a:ext cx="44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8" name="Line 34"/>
            <p:cNvSpPr>
              <a:spLocks noChangeShapeType="1"/>
            </p:cNvSpPr>
            <p:nvPr/>
          </p:nvSpPr>
          <p:spPr bwMode="auto">
            <a:xfrm flipV="1">
              <a:off x="4753" y="1496"/>
              <a:ext cx="259" cy="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Rectangle 40"/>
            <p:cNvSpPr>
              <a:spLocks noChangeArrowheads="1"/>
            </p:cNvSpPr>
            <p:nvPr/>
          </p:nvSpPr>
          <p:spPr bwMode="auto">
            <a:xfrm>
              <a:off x="999" y="1051"/>
              <a:ext cx="3694" cy="430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41"/>
            <p:cNvSpPr>
              <a:spLocks noChangeShapeType="1"/>
            </p:cNvSpPr>
            <p:nvPr/>
          </p:nvSpPr>
          <p:spPr bwMode="auto">
            <a:xfrm>
              <a:off x="1233" y="1060"/>
              <a:ext cx="0" cy="41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Text Box 42"/>
            <p:cNvSpPr txBox="1">
              <a:spLocks noChangeArrowheads="1"/>
            </p:cNvSpPr>
            <p:nvPr/>
          </p:nvSpPr>
          <p:spPr bwMode="auto">
            <a:xfrm>
              <a:off x="1306" y="1151"/>
              <a:ext cx="44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  <a:r>
                <a:rPr lang="en-US" sz="2000" i="1">
                  <a:latin typeface="Times New Roman" pitchFamily="18" charset="0"/>
                </a:rPr>
                <a:t>  </a:t>
              </a:r>
            </a:p>
          </p:txBody>
        </p:sp>
        <p:graphicFrame>
          <p:nvGraphicFramePr>
            <p:cNvPr id="34" name="Object 43"/>
            <p:cNvGraphicFramePr>
              <a:graphicFrameLocks noChangeAspect="1"/>
            </p:cNvGraphicFramePr>
            <p:nvPr/>
          </p:nvGraphicFramePr>
          <p:xfrm>
            <a:off x="3844" y="1096"/>
            <a:ext cx="538" cy="334"/>
          </p:xfrm>
          <a:graphic>
            <a:graphicData uri="http://schemas.openxmlformats.org/presentationml/2006/ole">
              <p:oleObj spid="_x0000_s35849" name="Equation" r:id="rId4" imgW="368280" imgH="228600" progId="Equation.DSMT4">
                <p:embed/>
              </p:oleObj>
            </a:graphicData>
          </a:graphic>
        </p:graphicFrame>
        <p:sp>
          <p:nvSpPr>
            <p:cNvPr id="35" name="Rectangle 200"/>
            <p:cNvSpPr>
              <a:spLocks noChangeArrowheads="1"/>
            </p:cNvSpPr>
            <p:nvPr/>
          </p:nvSpPr>
          <p:spPr bwMode="auto">
            <a:xfrm>
              <a:off x="996" y="1475"/>
              <a:ext cx="3691" cy="61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FF9933"/>
                </a:solidFill>
              </a:endParaRPr>
            </a:p>
          </p:txBody>
        </p:sp>
      </p:grpSp>
      <p:grpSp>
        <p:nvGrpSpPr>
          <p:cNvPr id="36" name="Group 55"/>
          <p:cNvGrpSpPr>
            <a:grpSpLocks/>
          </p:cNvGrpSpPr>
          <p:nvPr/>
        </p:nvGrpSpPr>
        <p:grpSpPr bwMode="auto">
          <a:xfrm>
            <a:off x="3016704" y="4656364"/>
            <a:ext cx="3186113" cy="1911350"/>
            <a:chOff x="1818" y="732"/>
            <a:chExt cx="2007" cy="1204"/>
          </a:xfrm>
        </p:grpSpPr>
        <p:sp>
          <p:nvSpPr>
            <p:cNvPr id="37" name="Text Box 37"/>
            <p:cNvSpPr txBox="1">
              <a:spLocks noChangeArrowheads="1"/>
            </p:cNvSpPr>
            <p:nvPr/>
          </p:nvSpPr>
          <p:spPr bwMode="auto">
            <a:xfrm>
              <a:off x="2953" y="732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hlink"/>
                  </a:solidFill>
                  <a:latin typeface="Times New Roman" pitchFamily="18" charset="0"/>
                </a:rPr>
                <a:t>R</a:t>
              </a:r>
            </a:p>
          </p:txBody>
        </p:sp>
        <p:graphicFrame>
          <p:nvGraphicFramePr>
            <p:cNvPr id="38" name="Object 39"/>
            <p:cNvGraphicFramePr>
              <a:graphicFrameLocks noChangeAspect="1"/>
            </p:cNvGraphicFramePr>
            <p:nvPr/>
          </p:nvGraphicFramePr>
          <p:xfrm>
            <a:off x="3170" y="1236"/>
            <a:ext cx="318" cy="251"/>
          </p:xfrm>
          <a:graphic>
            <a:graphicData uri="http://schemas.openxmlformats.org/presentationml/2006/ole">
              <p:oleObj spid="_x0000_s35850" name="Equation" r:id="rId5" imgW="304560" imgH="241200" progId="Equation.DSMT4">
                <p:embed/>
              </p:oleObj>
            </a:graphicData>
          </a:graphic>
        </p:graphicFrame>
        <p:graphicFrame>
          <p:nvGraphicFramePr>
            <p:cNvPr id="39" name="Object 40"/>
            <p:cNvGraphicFramePr>
              <a:graphicFrameLocks noChangeAspect="1"/>
            </p:cNvGraphicFramePr>
            <p:nvPr/>
          </p:nvGraphicFramePr>
          <p:xfrm>
            <a:off x="2080" y="1218"/>
            <a:ext cx="328" cy="260"/>
          </p:xfrm>
          <a:graphic>
            <a:graphicData uri="http://schemas.openxmlformats.org/presentationml/2006/ole">
              <p:oleObj spid="_x0000_s35851" name="Equation" r:id="rId6" imgW="304560" imgH="241200" progId="Equation.DSMT4">
                <p:embed/>
              </p:oleObj>
            </a:graphicData>
          </a:graphic>
        </p:graphicFrame>
        <p:sp>
          <p:nvSpPr>
            <p:cNvPr id="40" name="Line 41"/>
            <p:cNvSpPr>
              <a:spLocks noChangeShapeType="1"/>
            </p:cNvSpPr>
            <p:nvPr/>
          </p:nvSpPr>
          <p:spPr bwMode="auto">
            <a:xfrm>
              <a:off x="2877" y="1056"/>
              <a:ext cx="948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Line 42"/>
            <p:cNvSpPr>
              <a:spLocks noChangeShapeType="1"/>
            </p:cNvSpPr>
            <p:nvPr/>
          </p:nvSpPr>
          <p:spPr bwMode="auto">
            <a:xfrm>
              <a:off x="2871" y="1646"/>
              <a:ext cx="948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Line 43"/>
            <p:cNvSpPr>
              <a:spLocks noChangeShapeType="1"/>
            </p:cNvSpPr>
            <p:nvPr/>
          </p:nvSpPr>
          <p:spPr bwMode="auto">
            <a:xfrm flipV="1">
              <a:off x="1838" y="1817"/>
              <a:ext cx="24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Line 44"/>
            <p:cNvSpPr>
              <a:spLocks noChangeShapeType="1"/>
            </p:cNvSpPr>
            <p:nvPr/>
          </p:nvSpPr>
          <p:spPr bwMode="auto">
            <a:xfrm>
              <a:off x="1821" y="1054"/>
              <a:ext cx="0" cy="60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Text Box 45"/>
            <p:cNvSpPr txBox="1">
              <a:spLocks noChangeArrowheads="1"/>
            </p:cNvSpPr>
            <p:nvPr/>
          </p:nvSpPr>
          <p:spPr bwMode="auto">
            <a:xfrm>
              <a:off x="2127" y="1686"/>
              <a:ext cx="18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  <a:endParaRPr lang="en-US" sz="2000" i="1" baseline="-25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45" name="Line 47"/>
            <p:cNvSpPr>
              <a:spLocks noChangeShapeType="1"/>
            </p:cNvSpPr>
            <p:nvPr/>
          </p:nvSpPr>
          <p:spPr bwMode="auto">
            <a:xfrm flipV="1">
              <a:off x="1818" y="1057"/>
              <a:ext cx="1018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Line 48"/>
            <p:cNvSpPr>
              <a:spLocks noChangeShapeType="1"/>
            </p:cNvSpPr>
            <p:nvPr/>
          </p:nvSpPr>
          <p:spPr bwMode="auto">
            <a:xfrm>
              <a:off x="1819" y="1648"/>
              <a:ext cx="1009" cy="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" name="Line 49"/>
            <p:cNvSpPr>
              <a:spLocks noChangeShapeType="1"/>
            </p:cNvSpPr>
            <p:nvPr/>
          </p:nvSpPr>
          <p:spPr bwMode="auto">
            <a:xfrm>
              <a:off x="2852" y="839"/>
              <a:ext cx="0" cy="102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" name="Line 50"/>
            <p:cNvSpPr>
              <a:spLocks noChangeShapeType="1"/>
            </p:cNvSpPr>
            <p:nvPr/>
          </p:nvSpPr>
          <p:spPr bwMode="auto">
            <a:xfrm>
              <a:off x="1826" y="1700"/>
              <a:ext cx="0" cy="22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Text Box 51"/>
            <p:cNvSpPr txBox="1">
              <a:spLocks noChangeArrowheads="1"/>
            </p:cNvSpPr>
            <p:nvPr/>
          </p:nvSpPr>
          <p:spPr bwMode="auto">
            <a:xfrm>
              <a:off x="2203" y="774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50" name="Oval 38"/>
            <p:cNvSpPr>
              <a:spLocks noChangeArrowheads="1"/>
            </p:cNvSpPr>
            <p:nvPr/>
          </p:nvSpPr>
          <p:spPr bwMode="auto">
            <a:xfrm>
              <a:off x="2823" y="1022"/>
              <a:ext cx="56" cy="5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46"/>
            <p:cNvSpPr>
              <a:spLocks noChangeArrowheads="1"/>
            </p:cNvSpPr>
            <p:nvPr/>
          </p:nvSpPr>
          <p:spPr bwMode="auto">
            <a:xfrm>
              <a:off x="2824" y="1620"/>
              <a:ext cx="56" cy="5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4637314" y="2198914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TM</a:t>
            </a:r>
            <a:r>
              <a:rPr lang="en-US" i="1" baseline="-25000" dirty="0" err="1" smtClean="0">
                <a:solidFill>
                  <a:schemeClr val="bg1"/>
                </a:solidFill>
                <a:latin typeface="+mn-lt"/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 wave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4" name="Notched Right Arrow 53"/>
          <p:cNvSpPr/>
          <p:nvPr/>
        </p:nvSpPr>
        <p:spPr bwMode="auto">
          <a:xfrm>
            <a:off x="4909457" y="2808514"/>
            <a:ext cx="609600" cy="293915"/>
          </a:xfrm>
          <a:prstGeom prst="notchedRightArrow">
            <a:avLst/>
          </a:prstGeom>
          <a:solidFill>
            <a:srgbClr val="FF0000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5" name="Curved Right Arrow 54"/>
          <p:cNvSpPr/>
          <p:nvPr/>
        </p:nvSpPr>
        <p:spPr bwMode="auto">
          <a:xfrm rot="19233021">
            <a:off x="1240971" y="4354285"/>
            <a:ext cx="555171" cy="1654628"/>
          </a:xfrm>
          <a:prstGeom prst="curv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74" name="Text Box 34"/>
          <p:cNvSpPr txBox="1">
            <a:spLocks noChangeArrowheads="1"/>
          </p:cNvSpPr>
          <p:nvPr/>
        </p:nvSpPr>
        <p:spPr bwMode="auto">
          <a:xfrm>
            <a:off x="3470275" y="20563"/>
            <a:ext cx="25288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TRE (cont.)</a:t>
            </a:r>
          </a:p>
        </p:txBody>
      </p:sp>
      <p:sp>
        <p:nvSpPr>
          <p:cNvPr id="8200" name="Slide Number Placeholder 17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703ABE-69E6-4CCC-BF1C-74ACA3D933D2}" type="slidenum">
              <a:rPr lang="en-US">
                <a:latin typeface="Arial" charset="0"/>
              </a:rPr>
              <a:pPr/>
              <a:t>14</a:t>
            </a:fld>
            <a:endParaRPr lang="en-US">
              <a:latin typeface="Arial" charset="0"/>
            </a:endParaRPr>
          </a:p>
        </p:txBody>
      </p:sp>
      <p:sp>
        <p:nvSpPr>
          <p:cNvPr id="55" name="Curved Right Arrow 54"/>
          <p:cNvSpPr/>
          <p:nvPr/>
        </p:nvSpPr>
        <p:spPr bwMode="auto">
          <a:xfrm rot="19233021">
            <a:off x="1240971" y="4354285"/>
            <a:ext cx="555171" cy="1654628"/>
          </a:xfrm>
          <a:prstGeom prst="curv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81743" y="1132114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FF"/>
                </a:solidFill>
              </a:rPr>
              <a:t>Example:</a:t>
            </a:r>
            <a:endParaRPr lang="en-US" sz="2400" dirty="0">
              <a:solidFill>
                <a:srgbClr val="FF00FF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971800" y="3635836"/>
            <a:ext cx="28664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Rectangular waveguide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2724384" y="1046389"/>
            <a:ext cx="3886201" cy="2373313"/>
            <a:chOff x="2724384" y="1046389"/>
            <a:chExt cx="3886201" cy="2373313"/>
          </a:xfrm>
        </p:grpSpPr>
        <p:sp>
          <p:nvSpPr>
            <p:cNvPr id="63" name="AutoShape 14"/>
            <p:cNvSpPr>
              <a:spLocks noChangeArrowheads="1"/>
            </p:cNvSpPr>
            <p:nvPr/>
          </p:nvSpPr>
          <p:spPr bwMode="auto">
            <a:xfrm>
              <a:off x="3141897" y="1046389"/>
              <a:ext cx="3136901" cy="2008188"/>
            </a:xfrm>
            <a:prstGeom prst="cube">
              <a:avLst>
                <a:gd name="adj" fmla="val 74861"/>
              </a:avLst>
            </a:prstGeom>
            <a:solidFill>
              <a:srgbClr val="FF99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Text Box 16"/>
            <p:cNvSpPr txBox="1">
              <a:spLocks noChangeArrowheads="1"/>
            </p:cNvSpPr>
            <p:nvPr/>
          </p:nvSpPr>
          <p:spPr bwMode="auto">
            <a:xfrm>
              <a:off x="2786297" y="2624364"/>
              <a:ext cx="3619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b</a:t>
              </a:r>
              <a:endParaRPr lang="en-US" sz="2000" baseline="-25000">
                <a:solidFill>
                  <a:schemeClr val="bg2"/>
                </a:solidFill>
              </a:endParaRPr>
            </a:p>
          </p:txBody>
        </p:sp>
        <p:sp>
          <p:nvSpPr>
            <p:cNvPr id="65" name="Text Box 17"/>
            <p:cNvSpPr txBox="1">
              <a:spLocks noChangeArrowheads="1"/>
            </p:cNvSpPr>
            <p:nvPr/>
          </p:nvSpPr>
          <p:spPr bwMode="auto">
            <a:xfrm>
              <a:off x="3745147" y="3022827"/>
              <a:ext cx="25241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a</a:t>
              </a:r>
              <a:endParaRPr lang="en-US" sz="2000" baseline="-25000">
                <a:solidFill>
                  <a:schemeClr val="bg2"/>
                </a:solidFill>
              </a:endParaRPr>
            </a:p>
          </p:txBody>
        </p:sp>
        <p:sp>
          <p:nvSpPr>
            <p:cNvPr id="66" name="Text Box 18"/>
            <p:cNvSpPr txBox="1">
              <a:spLocks noChangeArrowheads="1"/>
            </p:cNvSpPr>
            <p:nvPr/>
          </p:nvSpPr>
          <p:spPr bwMode="auto">
            <a:xfrm>
              <a:off x="5785085" y="2816452"/>
              <a:ext cx="8255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x </a:t>
              </a:r>
              <a:endParaRPr lang="en-US" sz="2000" baseline="-25000">
                <a:solidFill>
                  <a:schemeClr val="bg2"/>
                </a:solidFill>
              </a:endParaRPr>
            </a:p>
          </p:txBody>
        </p:sp>
        <p:sp>
          <p:nvSpPr>
            <p:cNvPr id="67" name="Line 19"/>
            <p:cNvSpPr>
              <a:spLocks noChangeShapeType="1"/>
            </p:cNvSpPr>
            <p:nvPr/>
          </p:nvSpPr>
          <p:spPr bwMode="auto">
            <a:xfrm>
              <a:off x="4813535" y="3052989"/>
              <a:ext cx="8667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" name="Line 20"/>
            <p:cNvSpPr>
              <a:spLocks noChangeShapeType="1"/>
            </p:cNvSpPr>
            <p:nvPr/>
          </p:nvSpPr>
          <p:spPr bwMode="auto">
            <a:xfrm flipV="1">
              <a:off x="3126022" y="1554389"/>
              <a:ext cx="0" cy="8890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" name="Text Box 21"/>
            <p:cNvSpPr txBox="1">
              <a:spLocks noChangeArrowheads="1"/>
            </p:cNvSpPr>
            <p:nvPr/>
          </p:nvSpPr>
          <p:spPr bwMode="auto">
            <a:xfrm>
              <a:off x="2724384" y="1082902"/>
              <a:ext cx="8255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y  </a:t>
              </a:r>
              <a:endParaRPr lang="en-US" sz="2000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70" name="Line 29"/>
            <p:cNvSpPr>
              <a:spLocks noChangeShapeType="1"/>
            </p:cNvSpPr>
            <p:nvPr/>
          </p:nvSpPr>
          <p:spPr bwMode="auto">
            <a:xfrm flipV="1">
              <a:off x="3138722" y="2543402"/>
              <a:ext cx="555625" cy="5127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Notched Right Arrow 53"/>
            <p:cNvSpPr/>
            <p:nvPr/>
          </p:nvSpPr>
          <p:spPr bwMode="auto">
            <a:xfrm rot="7928059">
              <a:off x="4267205" y="1698170"/>
              <a:ext cx="609600" cy="293915"/>
            </a:xfrm>
            <a:prstGeom prst="notchedRightArrow">
              <a:avLst/>
            </a:prstGeom>
            <a:solidFill>
              <a:srgbClr val="FF0000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521632" y="4581522"/>
            <a:ext cx="3683225" cy="1973492"/>
            <a:chOff x="2521632" y="4581522"/>
            <a:chExt cx="3683225" cy="1973492"/>
          </a:xfrm>
        </p:grpSpPr>
        <p:sp>
          <p:nvSpPr>
            <p:cNvPr id="37" name="Text Box 37"/>
            <p:cNvSpPr txBox="1">
              <a:spLocks noChangeArrowheads="1"/>
            </p:cNvSpPr>
            <p:nvPr/>
          </p:nvSpPr>
          <p:spPr bwMode="auto">
            <a:xfrm>
              <a:off x="2521632" y="4689021"/>
              <a:ext cx="3397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hlink"/>
                  </a:solidFill>
                  <a:latin typeface="Times New Roman" pitchFamily="18" charset="0"/>
                </a:rPr>
                <a:t>R</a:t>
              </a:r>
            </a:p>
          </p:txBody>
        </p:sp>
        <p:graphicFrame>
          <p:nvGraphicFramePr>
            <p:cNvPr id="39" name="Object 40"/>
            <p:cNvGraphicFramePr>
              <a:graphicFrameLocks noChangeAspect="1"/>
            </p:cNvGraphicFramePr>
            <p:nvPr/>
          </p:nvGraphicFramePr>
          <p:xfrm>
            <a:off x="4281488" y="5416550"/>
            <a:ext cx="693737" cy="390525"/>
          </p:xfrm>
          <a:graphic>
            <a:graphicData uri="http://schemas.openxmlformats.org/presentationml/2006/ole">
              <p:oleObj spid="_x0000_s47108" name="Equation" r:id="rId4" imgW="406080" imgH="228600" progId="Equation.DSMT4">
                <p:embed/>
              </p:oleObj>
            </a:graphicData>
          </a:graphic>
        </p:graphicFrame>
        <p:sp>
          <p:nvSpPr>
            <p:cNvPr id="42" name="Line 43"/>
            <p:cNvSpPr>
              <a:spLocks noChangeShapeType="1"/>
            </p:cNvSpPr>
            <p:nvPr/>
          </p:nvSpPr>
          <p:spPr bwMode="auto">
            <a:xfrm flipV="1">
              <a:off x="3024704" y="6378802"/>
              <a:ext cx="3841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Line 44"/>
            <p:cNvSpPr>
              <a:spLocks noChangeShapeType="1"/>
            </p:cNvSpPr>
            <p:nvPr/>
          </p:nvSpPr>
          <p:spPr bwMode="auto">
            <a:xfrm>
              <a:off x="3021467" y="5167539"/>
              <a:ext cx="0" cy="95250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Text Box 45"/>
            <p:cNvSpPr txBox="1">
              <a:spLocks noChangeArrowheads="1"/>
            </p:cNvSpPr>
            <p:nvPr/>
          </p:nvSpPr>
          <p:spPr bwMode="auto">
            <a:xfrm>
              <a:off x="3471617" y="6147089"/>
              <a:ext cx="29686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  <a:endParaRPr lang="en-US" sz="2000" i="1" baseline="-25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45" name="Line 47"/>
            <p:cNvSpPr>
              <a:spLocks noChangeShapeType="1"/>
            </p:cNvSpPr>
            <p:nvPr/>
          </p:nvSpPr>
          <p:spPr bwMode="auto">
            <a:xfrm flipV="1">
              <a:off x="3016704" y="5172302"/>
              <a:ext cx="318815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Line 48"/>
            <p:cNvSpPr>
              <a:spLocks noChangeShapeType="1"/>
            </p:cNvSpPr>
            <p:nvPr/>
          </p:nvSpPr>
          <p:spPr bwMode="auto">
            <a:xfrm flipV="1">
              <a:off x="3018292" y="6110513"/>
              <a:ext cx="3186565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" name="Line 49"/>
            <p:cNvSpPr>
              <a:spLocks noChangeShapeType="1"/>
            </p:cNvSpPr>
            <p:nvPr/>
          </p:nvSpPr>
          <p:spPr bwMode="auto">
            <a:xfrm>
              <a:off x="3001572" y="4706484"/>
              <a:ext cx="0" cy="16256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" name="Line 50"/>
            <p:cNvSpPr>
              <a:spLocks noChangeShapeType="1"/>
            </p:cNvSpPr>
            <p:nvPr/>
          </p:nvSpPr>
          <p:spPr bwMode="auto">
            <a:xfrm>
              <a:off x="3005654" y="6193064"/>
              <a:ext cx="0" cy="3619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Text Box 51"/>
            <p:cNvSpPr txBox="1">
              <a:spLocks noChangeArrowheads="1"/>
            </p:cNvSpPr>
            <p:nvPr/>
          </p:nvSpPr>
          <p:spPr bwMode="auto">
            <a:xfrm>
              <a:off x="4455207" y="4581522"/>
              <a:ext cx="2984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solidFill>
                    <a:schemeClr val="bg2"/>
                  </a:solidFill>
                  <a:latin typeface="Times New Roman" pitchFamily="18" charset="0"/>
                </a:rPr>
                <a:t>a</a:t>
              </a:r>
              <a:endParaRPr lang="en-US" i="1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72" name="Line 44"/>
            <p:cNvSpPr>
              <a:spLocks noChangeShapeType="1"/>
            </p:cNvSpPr>
            <p:nvPr/>
          </p:nvSpPr>
          <p:spPr bwMode="auto">
            <a:xfrm>
              <a:off x="6202858" y="5168528"/>
              <a:ext cx="0" cy="95250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74" name="Straight Arrow Connector 73"/>
            <p:cNvCxnSpPr/>
            <p:nvPr/>
          </p:nvCxnSpPr>
          <p:spPr bwMode="auto">
            <a:xfrm>
              <a:off x="3015343" y="5050971"/>
              <a:ext cx="318951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  <p:graphicFrame>
        <p:nvGraphicFramePr>
          <p:cNvPr id="47111" name="Object 40"/>
          <p:cNvGraphicFramePr>
            <a:graphicFrameLocks noChangeAspect="1"/>
          </p:cNvGraphicFramePr>
          <p:nvPr/>
        </p:nvGraphicFramePr>
        <p:xfrm>
          <a:off x="6647543" y="5448528"/>
          <a:ext cx="1863725" cy="412750"/>
        </p:xfrm>
        <a:graphic>
          <a:graphicData uri="http://schemas.openxmlformats.org/presentationml/2006/ole">
            <p:oleObj spid="_x0000_s47111" name="Equation" r:id="rId5" imgW="1091880" imgH="241200" progId="Equation.DSMT4">
              <p:embed/>
            </p:oleObj>
          </a:graphicData>
        </a:graphic>
      </p:graphicFrame>
      <p:sp>
        <p:nvSpPr>
          <p:cNvPr id="77" name="TextBox 76"/>
          <p:cNvSpPr txBox="1"/>
          <p:nvPr/>
        </p:nvSpPr>
        <p:spPr>
          <a:xfrm>
            <a:off x="6574971" y="3657601"/>
            <a:ext cx="2144486" cy="147732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Note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err="1" smtClean="0">
                <a:solidFill>
                  <a:schemeClr val="bg1"/>
                </a:solidFill>
              </a:rPr>
              <a:t>TE</a:t>
            </a:r>
            <a:r>
              <a:rPr lang="en-US" i="1" baseline="-25000" dirty="0" err="1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dirty="0" smtClean="0">
                <a:solidFill>
                  <a:schemeClr val="bg1"/>
                </a:solidFill>
              </a:rPr>
              <a:t> or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TM</a:t>
            </a:r>
            <a:r>
              <a:rPr lang="en-US" i="1" baseline="-25000" dirty="0" err="1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dirty="0" smtClean="0">
                <a:solidFill>
                  <a:schemeClr val="bg1"/>
                </a:solidFill>
              </a:rPr>
              <a:t> mode is a linear combination of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TM</a:t>
            </a:r>
            <a:r>
              <a:rPr lang="en-US" i="1" baseline="-25000" dirty="0" err="1" smtClean="0">
                <a:solidFill>
                  <a:schemeClr val="bg1"/>
                </a:solidFill>
                <a:latin typeface="+mn-lt"/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dirty="0" err="1" smtClean="0">
                <a:solidFill>
                  <a:schemeClr val="bg1"/>
                </a:solidFill>
              </a:rPr>
              <a:t>TE</a:t>
            </a:r>
            <a:r>
              <a:rPr lang="en-US" i="1" baseline="-25000" dirty="0" err="1" smtClean="0">
                <a:solidFill>
                  <a:schemeClr val="bg1"/>
                </a:solidFill>
                <a:latin typeface="+mn-lt"/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 modes.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2143" y="3091551"/>
            <a:ext cx="2220686" cy="101566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We focus on the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x</a:t>
            </a:r>
            <a:r>
              <a:rPr lang="en-US" sz="2000" dirty="0" smtClean="0">
                <a:solidFill>
                  <a:schemeClr val="bg1"/>
                </a:solidFill>
              </a:rPr>
              <a:t> variation of the fields.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74" name="Text Box 34"/>
          <p:cNvSpPr txBox="1">
            <a:spLocks noChangeArrowheads="1"/>
          </p:cNvSpPr>
          <p:nvPr/>
        </p:nvSpPr>
        <p:spPr bwMode="auto">
          <a:xfrm>
            <a:off x="3470275" y="20563"/>
            <a:ext cx="25288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TRE (cont.)</a:t>
            </a:r>
          </a:p>
        </p:txBody>
      </p:sp>
      <p:sp>
        <p:nvSpPr>
          <p:cNvPr id="8200" name="Slide Number Placeholder 17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703ABE-69E6-4CCC-BF1C-74ACA3D933D2}" type="slidenum">
              <a:rPr lang="en-US">
                <a:latin typeface="Arial" charset="0"/>
              </a:rPr>
              <a:pPr/>
              <a:t>15</a:t>
            </a:fld>
            <a:endParaRPr lang="en-US">
              <a:latin typeface="Arial" charset="0"/>
            </a:endParaRPr>
          </a:p>
        </p:txBody>
      </p:sp>
      <p:graphicFrame>
        <p:nvGraphicFramePr>
          <p:cNvPr id="47111" name="Object 40"/>
          <p:cNvGraphicFramePr>
            <a:graphicFrameLocks noChangeAspect="1"/>
          </p:cNvGraphicFramePr>
          <p:nvPr/>
        </p:nvGraphicFramePr>
        <p:xfrm>
          <a:off x="6745514" y="5394100"/>
          <a:ext cx="1863725" cy="412750"/>
        </p:xfrm>
        <a:graphic>
          <a:graphicData uri="http://schemas.openxmlformats.org/presentationml/2006/ole">
            <p:oleObj spid="_x0000_s48131" name="Equation" r:id="rId4" imgW="1091880" imgH="241200" progId="Equation.DSMT4">
              <p:embed/>
            </p:oleObj>
          </a:graphicData>
        </a:graphic>
      </p:graphicFrame>
      <p:graphicFrame>
        <p:nvGraphicFramePr>
          <p:cNvPr id="48132" name="Object 6"/>
          <p:cNvGraphicFramePr>
            <a:graphicFrameLocks noChangeAspect="1"/>
          </p:cNvGraphicFramePr>
          <p:nvPr/>
        </p:nvGraphicFramePr>
        <p:xfrm>
          <a:off x="3234870" y="788082"/>
          <a:ext cx="2501900" cy="1376362"/>
        </p:xfrm>
        <a:graphic>
          <a:graphicData uri="http://schemas.openxmlformats.org/presentationml/2006/ole">
            <p:oleObj spid="_x0000_s48132" name="Equation" r:id="rId5" imgW="1155600" imgH="634680" progId="Equation.DSMT4">
              <p:embed/>
            </p:oleObj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460173" y="2601681"/>
            <a:ext cx="769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TRE</a:t>
            </a:r>
            <a:r>
              <a:rPr lang="en-US" sz="2000" dirty="0" smtClean="0">
                <a:solidFill>
                  <a:schemeClr val="bg1"/>
                </a:solidFill>
              </a:rPr>
              <a:t>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2" name="Object 6"/>
          <p:cNvGraphicFramePr>
            <a:graphicFrameLocks noChangeAspect="1"/>
          </p:cNvGraphicFramePr>
          <p:nvPr/>
        </p:nvGraphicFramePr>
        <p:xfrm>
          <a:off x="3311519" y="2571519"/>
          <a:ext cx="2476500" cy="550862"/>
        </p:xfrm>
        <a:graphic>
          <a:graphicData uri="http://schemas.openxmlformats.org/presentationml/2006/ole">
            <p:oleObj spid="_x0000_s48133" name="Equation" r:id="rId6" imgW="1143000" imgH="253800" progId="Equation.DSMT4">
              <p:embed/>
            </p:oleObj>
          </a:graphicData>
        </a:graphic>
      </p:graphicFrame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3033033" y="3568474"/>
          <a:ext cx="3054350" cy="496887"/>
        </p:xfrm>
        <a:graphic>
          <a:graphicData uri="http://schemas.openxmlformats.org/presentationml/2006/ole">
            <p:oleObj spid="_x0000_s48134" name="Equation" r:id="rId7" imgW="1409400" imgH="228600" progId="Equation.DSMT4">
              <p:embed/>
            </p:oleObj>
          </a:graphicData>
        </a:graphic>
      </p:graphicFrame>
      <p:sp>
        <p:nvSpPr>
          <p:cNvPr id="35" name="Right Arrow 34"/>
          <p:cNvSpPr/>
          <p:nvPr/>
        </p:nvSpPr>
        <p:spPr bwMode="auto">
          <a:xfrm>
            <a:off x="2220685" y="3679372"/>
            <a:ext cx="457200" cy="272143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521632" y="4581522"/>
            <a:ext cx="3683225" cy="1973492"/>
            <a:chOff x="2521632" y="4581522"/>
            <a:chExt cx="3683225" cy="1973492"/>
          </a:xfrm>
        </p:grpSpPr>
        <p:sp>
          <p:nvSpPr>
            <p:cNvPr id="24" name="Text Box 37"/>
            <p:cNvSpPr txBox="1">
              <a:spLocks noChangeArrowheads="1"/>
            </p:cNvSpPr>
            <p:nvPr/>
          </p:nvSpPr>
          <p:spPr bwMode="auto">
            <a:xfrm>
              <a:off x="2521632" y="4689021"/>
              <a:ext cx="3397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hlink"/>
                  </a:solidFill>
                  <a:latin typeface="Times New Roman" pitchFamily="18" charset="0"/>
                </a:rPr>
                <a:t>R</a:t>
              </a:r>
            </a:p>
          </p:txBody>
        </p:sp>
        <p:graphicFrame>
          <p:nvGraphicFramePr>
            <p:cNvPr id="25" name="Object 40"/>
            <p:cNvGraphicFramePr>
              <a:graphicFrameLocks noChangeAspect="1"/>
            </p:cNvGraphicFramePr>
            <p:nvPr/>
          </p:nvGraphicFramePr>
          <p:xfrm>
            <a:off x="4281488" y="5416550"/>
            <a:ext cx="693737" cy="390525"/>
          </p:xfrm>
          <a:graphic>
            <a:graphicData uri="http://schemas.openxmlformats.org/presentationml/2006/ole">
              <p:oleObj spid="_x0000_s48135" name="Equation" r:id="rId8" imgW="406080" imgH="228600" progId="Equation.DSMT4">
                <p:embed/>
              </p:oleObj>
            </a:graphicData>
          </a:graphic>
        </p:graphicFrame>
        <p:sp>
          <p:nvSpPr>
            <p:cNvPr id="26" name="Line 43"/>
            <p:cNvSpPr>
              <a:spLocks noChangeShapeType="1"/>
            </p:cNvSpPr>
            <p:nvPr/>
          </p:nvSpPr>
          <p:spPr bwMode="auto">
            <a:xfrm flipV="1">
              <a:off x="3024704" y="6378802"/>
              <a:ext cx="3841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44"/>
            <p:cNvSpPr>
              <a:spLocks noChangeShapeType="1"/>
            </p:cNvSpPr>
            <p:nvPr/>
          </p:nvSpPr>
          <p:spPr bwMode="auto">
            <a:xfrm>
              <a:off x="3021467" y="5167539"/>
              <a:ext cx="0" cy="95250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Text Box 45"/>
            <p:cNvSpPr txBox="1">
              <a:spLocks noChangeArrowheads="1"/>
            </p:cNvSpPr>
            <p:nvPr/>
          </p:nvSpPr>
          <p:spPr bwMode="auto">
            <a:xfrm>
              <a:off x="3471617" y="6147089"/>
              <a:ext cx="29686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  <a:endParaRPr lang="en-US" sz="2000" i="1" baseline="-25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29" name="Line 47"/>
            <p:cNvSpPr>
              <a:spLocks noChangeShapeType="1"/>
            </p:cNvSpPr>
            <p:nvPr/>
          </p:nvSpPr>
          <p:spPr bwMode="auto">
            <a:xfrm flipV="1">
              <a:off x="3016704" y="5172302"/>
              <a:ext cx="318815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Line 48"/>
            <p:cNvSpPr>
              <a:spLocks noChangeShapeType="1"/>
            </p:cNvSpPr>
            <p:nvPr/>
          </p:nvSpPr>
          <p:spPr bwMode="auto">
            <a:xfrm flipV="1">
              <a:off x="3018292" y="6110513"/>
              <a:ext cx="3186565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49"/>
            <p:cNvSpPr>
              <a:spLocks noChangeShapeType="1"/>
            </p:cNvSpPr>
            <p:nvPr/>
          </p:nvSpPr>
          <p:spPr bwMode="auto">
            <a:xfrm>
              <a:off x="3001572" y="4706484"/>
              <a:ext cx="0" cy="16256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Line 50"/>
            <p:cNvSpPr>
              <a:spLocks noChangeShapeType="1"/>
            </p:cNvSpPr>
            <p:nvPr/>
          </p:nvSpPr>
          <p:spPr bwMode="auto">
            <a:xfrm>
              <a:off x="3005654" y="6193064"/>
              <a:ext cx="0" cy="3619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Text Box 51"/>
            <p:cNvSpPr txBox="1">
              <a:spLocks noChangeArrowheads="1"/>
            </p:cNvSpPr>
            <p:nvPr/>
          </p:nvSpPr>
          <p:spPr bwMode="auto">
            <a:xfrm>
              <a:off x="4455207" y="4581522"/>
              <a:ext cx="2984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solidFill>
                    <a:schemeClr val="bg2"/>
                  </a:solidFill>
                  <a:latin typeface="Times New Roman" pitchFamily="18" charset="0"/>
                </a:rPr>
                <a:t>a</a:t>
              </a:r>
              <a:endParaRPr lang="en-US" i="1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40" name="Line 44"/>
            <p:cNvSpPr>
              <a:spLocks noChangeShapeType="1"/>
            </p:cNvSpPr>
            <p:nvPr/>
          </p:nvSpPr>
          <p:spPr bwMode="auto">
            <a:xfrm>
              <a:off x="6189210" y="5168528"/>
              <a:ext cx="0" cy="95250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1" name="Straight Arrow Connector 40"/>
            <p:cNvCxnSpPr/>
            <p:nvPr/>
          </p:nvCxnSpPr>
          <p:spPr bwMode="auto">
            <a:xfrm>
              <a:off x="3015343" y="5050971"/>
              <a:ext cx="318951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74" name="Text Box 34"/>
          <p:cNvSpPr txBox="1">
            <a:spLocks noChangeArrowheads="1"/>
          </p:cNvSpPr>
          <p:nvPr/>
        </p:nvSpPr>
        <p:spPr bwMode="auto">
          <a:xfrm>
            <a:off x="3470275" y="20563"/>
            <a:ext cx="25288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TRE (cont.)</a:t>
            </a:r>
          </a:p>
        </p:txBody>
      </p:sp>
      <p:sp>
        <p:nvSpPr>
          <p:cNvPr id="8200" name="Slide Number Placeholder 17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703ABE-69E6-4CCC-BF1C-74ACA3D933D2}" type="slidenum">
              <a:rPr lang="en-US">
                <a:latin typeface="Arial" charset="0"/>
              </a:rPr>
              <a:pPr/>
              <a:t>16</a:t>
            </a:fld>
            <a:endParaRPr lang="en-US">
              <a:latin typeface="Arial" charset="0"/>
            </a:endParaRPr>
          </a:p>
        </p:txBody>
      </p:sp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2918052" y="1027112"/>
          <a:ext cx="2998787" cy="855662"/>
        </p:xfrm>
        <a:graphic>
          <a:graphicData uri="http://schemas.openxmlformats.org/presentationml/2006/ole">
            <p:oleObj spid="_x0000_s49158" name="Equation" r:id="rId4" imgW="1384200" imgH="393480" progId="Equation.DSMT4">
              <p:embed/>
            </p:oleObj>
          </a:graphicData>
        </a:graphic>
      </p:graphicFrame>
      <p:graphicFrame>
        <p:nvGraphicFramePr>
          <p:cNvPr id="49159" name="Object 6"/>
          <p:cNvGraphicFramePr>
            <a:graphicFrameLocks noChangeAspect="1"/>
          </p:cNvGraphicFramePr>
          <p:nvPr/>
        </p:nvGraphicFramePr>
        <p:xfrm>
          <a:off x="2965224" y="2234519"/>
          <a:ext cx="2860675" cy="855662"/>
        </p:xfrm>
        <a:graphic>
          <a:graphicData uri="http://schemas.openxmlformats.org/presentationml/2006/ole">
            <p:oleObj spid="_x0000_s49159" name="Equation" r:id="rId5" imgW="1320480" imgH="393480" progId="Equation.DSMT4">
              <p:embed/>
            </p:oleObj>
          </a:graphicData>
        </a:graphic>
      </p:graphicFrame>
      <p:graphicFrame>
        <p:nvGraphicFramePr>
          <p:cNvPr id="49160" name="Object 6"/>
          <p:cNvGraphicFramePr>
            <a:graphicFrameLocks noChangeAspect="1"/>
          </p:cNvGraphicFramePr>
          <p:nvPr/>
        </p:nvGraphicFramePr>
        <p:xfrm>
          <a:off x="3014209" y="4008210"/>
          <a:ext cx="2501900" cy="661988"/>
        </p:xfrm>
        <a:graphic>
          <a:graphicData uri="http://schemas.openxmlformats.org/presentationml/2006/ole">
            <p:oleObj spid="_x0000_s49160" name="Equation" r:id="rId6" imgW="1155600" imgH="304560" progId="Equation.DSMT4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209800" y="3635828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Also,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49161" name="Object 6"/>
          <p:cNvGraphicFramePr>
            <a:graphicFrameLocks noChangeAspect="1"/>
          </p:cNvGraphicFramePr>
          <p:nvPr/>
        </p:nvGraphicFramePr>
        <p:xfrm>
          <a:off x="2659970" y="5431292"/>
          <a:ext cx="3711575" cy="1103312"/>
        </p:xfrm>
        <a:graphic>
          <a:graphicData uri="http://schemas.openxmlformats.org/presentationml/2006/ole">
            <p:oleObj spid="_x0000_s49161" name="Equation" r:id="rId7" imgW="1714320" imgH="507960" progId="Equation.DSMT4">
              <p:embed/>
            </p:oleObj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687285" y="2079171"/>
            <a:ext cx="1207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Similarly,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86543" y="4865914"/>
            <a:ext cx="2093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Hence, we have,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00199" y="762000"/>
            <a:ext cx="1366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Therefore,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6" name="Text Box 8"/>
          <p:cNvSpPr txBox="1">
            <a:spLocks noChangeArrowheads="1"/>
          </p:cNvSpPr>
          <p:nvPr/>
        </p:nvSpPr>
        <p:spPr bwMode="auto">
          <a:xfrm>
            <a:off x="511175" y="17838"/>
            <a:ext cx="83280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Transverse Equivalent Network (TEN)</a:t>
            </a:r>
          </a:p>
        </p:txBody>
      </p:sp>
      <p:sp>
        <p:nvSpPr>
          <p:cNvPr id="1030" name="Text Box 44"/>
          <p:cNvSpPr txBox="1">
            <a:spLocks noChangeArrowheads="1"/>
          </p:cNvSpPr>
          <p:nvPr/>
        </p:nvSpPr>
        <p:spPr bwMode="auto">
          <a:xfrm>
            <a:off x="565150" y="3120975"/>
            <a:ext cx="32226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Assume TM</a:t>
            </a:r>
            <a:r>
              <a:rPr lang="en-US" sz="2000" i="1" baseline="-25000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000" i="1" baseline="-25000">
                <a:solidFill>
                  <a:schemeClr val="bg1"/>
                </a:solidFill>
              </a:rPr>
              <a:t> </a:t>
            </a:r>
            <a:r>
              <a:rPr lang="en-US" sz="2000">
                <a:solidFill>
                  <a:schemeClr val="bg1"/>
                </a:solidFill>
              </a:rPr>
              <a:t>surface wave:</a:t>
            </a:r>
          </a:p>
        </p:txBody>
      </p:sp>
      <p:sp>
        <p:nvSpPr>
          <p:cNvPr id="1031" name="Text Box 195"/>
          <p:cNvSpPr txBox="1">
            <a:spLocks noChangeArrowheads="1"/>
          </p:cNvSpPr>
          <p:nvPr/>
        </p:nvSpPr>
        <p:spPr bwMode="auto">
          <a:xfrm>
            <a:off x="846138" y="3697238"/>
            <a:ext cx="17446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i="1">
                <a:solidFill>
                  <a:schemeClr val="bg1"/>
                </a:solidFill>
                <a:latin typeface="Times New Roman" pitchFamily="18" charset="0"/>
              </a:rPr>
              <a:t>E</a:t>
            </a:r>
            <a:r>
              <a:rPr lang="en-US" sz="2000" i="1" baseline="-25000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US" sz="2000" i="1">
                <a:solidFill>
                  <a:schemeClr val="bg1"/>
                </a:solidFill>
                <a:latin typeface="Times New Roman" pitchFamily="18" charset="0"/>
              </a:rPr>
              <a:t>E</a:t>
            </a:r>
            <a:r>
              <a:rPr lang="en-US" sz="2000" i="1" baseline="-2500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 i="1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>
                <a:solidFill>
                  <a:schemeClr val="bg1"/>
                </a:solidFill>
              </a:rPr>
              <a:t>and</a:t>
            </a:r>
            <a:r>
              <a:rPr lang="en-US" sz="2000" i="1">
                <a:solidFill>
                  <a:schemeClr val="bg1"/>
                </a:solidFill>
                <a:latin typeface="Times New Roman" pitchFamily="18" charset="0"/>
              </a:rPr>
              <a:t> H</a:t>
            </a:r>
            <a:r>
              <a:rPr lang="en-US" sz="2000" i="1" baseline="-25000">
                <a:solidFill>
                  <a:schemeClr val="bg1"/>
                </a:solidFill>
                <a:latin typeface="Times New Roman" pitchFamily="18" charset="0"/>
              </a:rPr>
              <a:t>y</a:t>
            </a:r>
          </a:p>
        </p:txBody>
      </p:sp>
      <p:graphicFrame>
        <p:nvGraphicFramePr>
          <p:cNvPr id="1026" name="Object 199"/>
          <p:cNvGraphicFramePr>
            <a:graphicFrameLocks noChangeAspect="1"/>
          </p:cNvGraphicFramePr>
          <p:nvPr/>
        </p:nvGraphicFramePr>
        <p:xfrm>
          <a:off x="2689988" y="5880998"/>
          <a:ext cx="3505200" cy="569913"/>
        </p:xfrm>
        <a:graphic>
          <a:graphicData uri="http://schemas.openxmlformats.org/presentationml/2006/ole">
            <p:oleObj spid="_x0000_s1026" name="Equation" r:id="rId4" imgW="1485720" imgH="241200" progId="Equation.DSMT4">
              <p:embed/>
            </p:oleObj>
          </a:graphicData>
        </a:graphic>
      </p:graphicFrame>
      <p:grpSp>
        <p:nvGrpSpPr>
          <p:cNvPr id="1032" name="Group 216"/>
          <p:cNvGrpSpPr>
            <a:grpSpLocks/>
          </p:cNvGrpSpPr>
          <p:nvPr/>
        </p:nvGrpSpPr>
        <p:grpSpPr bwMode="auto">
          <a:xfrm>
            <a:off x="1581150" y="742476"/>
            <a:ext cx="7032625" cy="2060580"/>
            <a:chOff x="996" y="305"/>
            <a:chExt cx="4430" cy="1298"/>
          </a:xfrm>
        </p:grpSpPr>
        <p:sp>
          <p:nvSpPr>
            <p:cNvPr id="1048" name="Text Box 35"/>
            <p:cNvSpPr txBox="1">
              <a:spLocks noChangeArrowheads="1"/>
            </p:cNvSpPr>
            <p:nvPr/>
          </p:nvSpPr>
          <p:spPr bwMode="auto">
            <a:xfrm>
              <a:off x="4977" y="1353"/>
              <a:ext cx="44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 </a:t>
              </a:r>
            </a:p>
          </p:txBody>
        </p:sp>
        <p:grpSp>
          <p:nvGrpSpPr>
            <p:cNvPr id="1049" name="Group 215"/>
            <p:cNvGrpSpPr>
              <a:grpSpLocks/>
            </p:cNvGrpSpPr>
            <p:nvPr/>
          </p:nvGrpSpPr>
          <p:grpSpPr bwMode="auto">
            <a:xfrm>
              <a:off x="996" y="305"/>
              <a:ext cx="4016" cy="1231"/>
              <a:chOff x="996" y="305"/>
              <a:chExt cx="4016" cy="1231"/>
            </a:xfrm>
          </p:grpSpPr>
          <p:sp>
            <p:nvSpPr>
              <p:cNvPr id="1050" name="Line 28"/>
              <p:cNvSpPr>
                <a:spLocks noChangeShapeType="1"/>
              </p:cNvSpPr>
              <p:nvPr/>
            </p:nvSpPr>
            <p:spPr bwMode="auto">
              <a:xfrm flipV="1">
                <a:off x="2851" y="558"/>
                <a:ext cx="0" cy="43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51" name="Text Box 31"/>
              <p:cNvSpPr txBox="1">
                <a:spLocks noChangeArrowheads="1"/>
              </p:cNvSpPr>
              <p:nvPr/>
            </p:nvSpPr>
            <p:spPr bwMode="auto">
              <a:xfrm>
                <a:off x="2629" y="305"/>
                <a:ext cx="44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/>
            </p:nvSpPr>
            <p:spPr bwMode="auto">
              <a:xfrm flipV="1">
                <a:off x="4753" y="1496"/>
                <a:ext cx="259" cy="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53" name="Rectangle 40"/>
              <p:cNvSpPr>
                <a:spLocks noChangeArrowheads="1"/>
              </p:cNvSpPr>
              <p:nvPr/>
            </p:nvSpPr>
            <p:spPr bwMode="auto">
              <a:xfrm>
                <a:off x="999" y="1051"/>
                <a:ext cx="3694" cy="430"/>
              </a:xfrm>
              <a:prstGeom prst="rect">
                <a:avLst/>
              </a:prstGeom>
              <a:solidFill>
                <a:srgbClr val="C0C0C0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Line 41"/>
              <p:cNvSpPr>
                <a:spLocks noChangeShapeType="1"/>
              </p:cNvSpPr>
              <p:nvPr/>
            </p:nvSpPr>
            <p:spPr bwMode="auto">
              <a:xfrm>
                <a:off x="1233" y="1060"/>
                <a:ext cx="0" cy="41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55" name="Text Box 42"/>
              <p:cNvSpPr txBox="1">
                <a:spLocks noChangeArrowheads="1"/>
              </p:cNvSpPr>
              <p:nvPr/>
            </p:nvSpPr>
            <p:spPr bwMode="auto">
              <a:xfrm>
                <a:off x="1306" y="1151"/>
                <a:ext cx="44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i="1">
                    <a:solidFill>
                      <a:schemeClr val="bg2"/>
                    </a:solidFill>
                    <a:latin typeface="Times New Roman" pitchFamily="18" charset="0"/>
                  </a:rPr>
                  <a:t>h</a:t>
                </a:r>
                <a:r>
                  <a:rPr lang="en-US" sz="2000" i="1">
                    <a:latin typeface="Times New Roman" pitchFamily="18" charset="0"/>
                  </a:rPr>
                  <a:t>  </a:t>
                </a:r>
              </a:p>
            </p:txBody>
          </p:sp>
          <p:graphicFrame>
            <p:nvGraphicFramePr>
              <p:cNvPr id="1028" name="Object 43"/>
              <p:cNvGraphicFramePr>
                <a:graphicFrameLocks noChangeAspect="1"/>
              </p:cNvGraphicFramePr>
              <p:nvPr/>
            </p:nvGraphicFramePr>
            <p:xfrm>
              <a:off x="3844" y="1096"/>
              <a:ext cx="538" cy="334"/>
            </p:xfrm>
            <a:graphic>
              <a:graphicData uri="http://schemas.openxmlformats.org/presentationml/2006/ole">
                <p:oleObj spid="_x0000_s1028" name="Equation" r:id="rId5" imgW="368280" imgH="228600" progId="Equation.DSMT4">
                  <p:embed/>
                </p:oleObj>
              </a:graphicData>
            </a:graphic>
          </p:graphicFrame>
          <p:sp>
            <p:nvSpPr>
              <p:cNvPr id="1056" name="Rectangle 200"/>
              <p:cNvSpPr>
                <a:spLocks noChangeArrowheads="1"/>
              </p:cNvSpPr>
              <p:nvPr/>
            </p:nvSpPr>
            <p:spPr bwMode="auto">
              <a:xfrm>
                <a:off x="996" y="1475"/>
                <a:ext cx="3691" cy="61"/>
              </a:xfrm>
              <a:prstGeom prst="rect">
                <a:avLst/>
              </a:prstGeom>
              <a:solidFill>
                <a:srgbClr val="FF9933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9933"/>
                  </a:solidFill>
                </a:endParaRPr>
              </a:p>
            </p:txBody>
          </p:sp>
        </p:grpSp>
      </p:grpSp>
      <p:sp>
        <p:nvSpPr>
          <p:cNvPr id="1033" name="Line 204"/>
          <p:cNvSpPr>
            <a:spLocks noChangeShapeType="1"/>
          </p:cNvSpPr>
          <p:nvPr/>
        </p:nvSpPr>
        <p:spPr bwMode="auto">
          <a:xfrm flipV="1">
            <a:off x="4468813" y="3671838"/>
            <a:ext cx="0" cy="68421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" name="Text Box 205"/>
          <p:cNvSpPr txBox="1">
            <a:spLocks noChangeArrowheads="1"/>
          </p:cNvSpPr>
          <p:nvPr/>
        </p:nvSpPr>
        <p:spPr bwMode="auto">
          <a:xfrm>
            <a:off x="4116450" y="3246375"/>
            <a:ext cx="7127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1035" name="Line 206"/>
          <p:cNvSpPr>
            <a:spLocks noChangeShapeType="1"/>
          </p:cNvSpPr>
          <p:nvPr/>
        </p:nvSpPr>
        <p:spPr bwMode="auto">
          <a:xfrm>
            <a:off x="7488238" y="5165675"/>
            <a:ext cx="37782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6" name="Text Box 207"/>
          <p:cNvSpPr txBox="1">
            <a:spLocks noChangeArrowheads="1"/>
          </p:cNvSpPr>
          <p:nvPr/>
        </p:nvSpPr>
        <p:spPr bwMode="auto">
          <a:xfrm>
            <a:off x="7747500" y="4936813"/>
            <a:ext cx="7127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z  </a:t>
            </a:r>
          </a:p>
        </p:txBody>
      </p:sp>
      <p:sp>
        <p:nvSpPr>
          <p:cNvPr id="1037" name="Rectangle 208"/>
          <p:cNvSpPr>
            <a:spLocks noChangeArrowheads="1"/>
          </p:cNvSpPr>
          <p:nvPr/>
        </p:nvSpPr>
        <p:spPr bwMode="auto">
          <a:xfrm>
            <a:off x="1528763" y="4454475"/>
            <a:ext cx="5864225" cy="682625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Line 209"/>
          <p:cNvSpPr>
            <a:spLocks noChangeShapeType="1"/>
          </p:cNvSpPr>
          <p:nvPr/>
        </p:nvSpPr>
        <p:spPr bwMode="auto">
          <a:xfrm>
            <a:off x="1900238" y="4468763"/>
            <a:ext cx="0" cy="6572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9" name="Text Box 210"/>
          <p:cNvSpPr txBox="1">
            <a:spLocks noChangeArrowheads="1"/>
          </p:cNvSpPr>
          <p:nvPr/>
        </p:nvSpPr>
        <p:spPr bwMode="auto">
          <a:xfrm>
            <a:off x="2016125" y="4613225"/>
            <a:ext cx="7127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h</a:t>
            </a:r>
            <a:r>
              <a:rPr lang="en-US" sz="2000" i="1">
                <a:latin typeface="Times New Roman" pitchFamily="18" charset="0"/>
              </a:rPr>
              <a:t>  </a:t>
            </a:r>
          </a:p>
        </p:txBody>
      </p:sp>
      <p:graphicFrame>
        <p:nvGraphicFramePr>
          <p:cNvPr id="1027" name="Object 211"/>
          <p:cNvGraphicFramePr>
            <a:graphicFrameLocks noChangeAspect="1"/>
          </p:cNvGraphicFramePr>
          <p:nvPr/>
        </p:nvGraphicFramePr>
        <p:xfrm>
          <a:off x="6045200" y="4525913"/>
          <a:ext cx="854075" cy="530225"/>
        </p:xfrm>
        <a:graphic>
          <a:graphicData uri="http://schemas.openxmlformats.org/presentationml/2006/ole">
            <p:oleObj spid="_x0000_s1027" name="Equation" r:id="rId6" imgW="368280" imgH="228600" progId="Equation.DSMT4">
              <p:embed/>
            </p:oleObj>
          </a:graphicData>
        </a:graphic>
      </p:graphicFrame>
      <p:sp>
        <p:nvSpPr>
          <p:cNvPr id="1040" name="Rectangle 212"/>
          <p:cNvSpPr>
            <a:spLocks noChangeArrowheads="1"/>
          </p:cNvSpPr>
          <p:nvPr/>
        </p:nvSpPr>
        <p:spPr bwMode="auto">
          <a:xfrm>
            <a:off x="1524000" y="5127575"/>
            <a:ext cx="5859463" cy="96838"/>
          </a:xfrm>
          <a:prstGeom prst="rect">
            <a:avLst/>
          </a:prstGeom>
          <a:solidFill>
            <a:srgbClr val="FF99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Text Box 54"/>
          <p:cNvSpPr txBox="1">
            <a:spLocks noChangeArrowheads="1"/>
          </p:cNvSpPr>
          <p:nvPr/>
        </p:nvSpPr>
        <p:spPr bwMode="auto">
          <a:xfrm>
            <a:off x="2460625" y="4521150"/>
            <a:ext cx="7127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i="1" u="sng">
                <a:solidFill>
                  <a:schemeClr val="bg2"/>
                </a:solidFill>
                <a:latin typeface="Times New Roman" pitchFamily="18" charset="0"/>
              </a:rPr>
              <a:t>H</a:t>
            </a:r>
            <a:r>
              <a:rPr lang="en-US" sz="2000" i="1">
                <a:latin typeface="Times New Roman" pitchFamily="18" charset="0"/>
              </a:rPr>
              <a:t>  </a:t>
            </a:r>
          </a:p>
        </p:txBody>
      </p:sp>
      <p:sp>
        <p:nvSpPr>
          <p:cNvPr id="1042" name="Text Box 67"/>
          <p:cNvSpPr txBox="1">
            <a:spLocks noChangeArrowheads="1"/>
          </p:cNvSpPr>
          <p:nvPr/>
        </p:nvSpPr>
        <p:spPr bwMode="auto">
          <a:xfrm>
            <a:off x="3282950" y="4740225"/>
            <a:ext cx="7127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i="1" u="sng">
                <a:solidFill>
                  <a:schemeClr val="bg2"/>
                </a:solidFill>
                <a:latin typeface="Times New Roman" pitchFamily="18" charset="0"/>
              </a:rPr>
              <a:t>E</a:t>
            </a:r>
            <a:r>
              <a:rPr lang="en-US" sz="2000" i="1">
                <a:latin typeface="Times New Roman" pitchFamily="18" charset="0"/>
              </a:rPr>
              <a:t> </a:t>
            </a:r>
          </a:p>
        </p:txBody>
      </p:sp>
      <p:sp>
        <p:nvSpPr>
          <p:cNvPr id="1043" name="Oval 69"/>
          <p:cNvSpPr>
            <a:spLocks noChangeArrowheads="1"/>
          </p:cNvSpPr>
          <p:nvPr/>
        </p:nvSpPr>
        <p:spPr bwMode="auto">
          <a:xfrm>
            <a:off x="2860675" y="4616400"/>
            <a:ext cx="279400" cy="268288"/>
          </a:xfrm>
          <a:prstGeom prst="ellips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" name="Line 72"/>
          <p:cNvSpPr>
            <a:spLocks noChangeShapeType="1"/>
          </p:cNvSpPr>
          <p:nvPr/>
        </p:nvSpPr>
        <p:spPr bwMode="auto">
          <a:xfrm flipV="1">
            <a:off x="2906713" y="4648150"/>
            <a:ext cx="185737" cy="20478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45" name="Line 78"/>
          <p:cNvSpPr>
            <a:spLocks noChangeShapeType="1"/>
          </p:cNvSpPr>
          <p:nvPr/>
        </p:nvSpPr>
        <p:spPr bwMode="auto">
          <a:xfrm>
            <a:off x="2897188" y="4648150"/>
            <a:ext cx="200025" cy="20002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46" name="Line 83"/>
          <p:cNvSpPr>
            <a:spLocks noChangeShapeType="1"/>
          </p:cNvSpPr>
          <p:nvPr/>
        </p:nvSpPr>
        <p:spPr bwMode="auto">
          <a:xfrm>
            <a:off x="3101975" y="4848175"/>
            <a:ext cx="204788" cy="1793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47" name="Slide Number Placeholder 3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8A77B3-5632-4002-9CC3-6DEF0D6BE961}" type="slidenum">
              <a:rPr lang="en-US">
                <a:latin typeface="Arial" charset="0"/>
              </a:rPr>
              <a:pPr/>
              <a:t>2</a:t>
            </a:fld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3201988" y="25963"/>
            <a:ext cx="26924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TEN (cont.)</a:t>
            </a:r>
          </a:p>
        </p:txBody>
      </p:sp>
      <p:graphicFrame>
        <p:nvGraphicFramePr>
          <p:cNvPr id="2050" name="Object 97"/>
          <p:cNvGraphicFramePr>
            <a:graphicFrameLocks noChangeAspect="1"/>
          </p:cNvGraphicFramePr>
          <p:nvPr/>
        </p:nvGraphicFramePr>
        <p:xfrm>
          <a:off x="3455988" y="1052513"/>
          <a:ext cx="1865312" cy="1157287"/>
        </p:xfrm>
        <a:graphic>
          <a:graphicData uri="http://schemas.openxmlformats.org/presentationml/2006/ole">
            <p:oleObj spid="_x0000_s2050" name="Equation" r:id="rId4" imgW="736560" imgH="457200" progId="Equation.DSMT4">
              <p:embed/>
            </p:oleObj>
          </a:graphicData>
        </a:graphic>
      </p:graphicFrame>
      <p:sp>
        <p:nvSpPr>
          <p:cNvPr id="2055" name="Text Box 98"/>
          <p:cNvSpPr txBox="1">
            <a:spLocks noChangeArrowheads="1"/>
          </p:cNvSpPr>
          <p:nvPr/>
        </p:nvSpPr>
        <p:spPr bwMode="auto">
          <a:xfrm>
            <a:off x="915926" y="2281486"/>
            <a:ext cx="15795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In particular,</a:t>
            </a:r>
          </a:p>
        </p:txBody>
      </p:sp>
      <p:graphicFrame>
        <p:nvGraphicFramePr>
          <p:cNvPr id="2051" name="Object 99"/>
          <p:cNvGraphicFramePr>
            <a:graphicFrameLocks noChangeAspect="1"/>
          </p:cNvGraphicFramePr>
          <p:nvPr/>
        </p:nvGraphicFramePr>
        <p:xfrm>
          <a:off x="2628900" y="2740025"/>
          <a:ext cx="3573463" cy="1231900"/>
        </p:xfrm>
        <a:graphic>
          <a:graphicData uri="http://schemas.openxmlformats.org/presentationml/2006/ole">
            <p:oleObj spid="_x0000_s2051" name="Equation" r:id="rId5" imgW="1473120" imgH="507960" progId="Equation.DSMT4">
              <p:embed/>
            </p:oleObj>
          </a:graphicData>
        </a:graphic>
      </p:graphicFrame>
      <p:graphicFrame>
        <p:nvGraphicFramePr>
          <p:cNvPr id="2052" name="Object 100"/>
          <p:cNvGraphicFramePr>
            <a:graphicFrameLocks noChangeAspect="1"/>
          </p:cNvGraphicFramePr>
          <p:nvPr/>
        </p:nvGraphicFramePr>
        <p:xfrm>
          <a:off x="816264" y="4257922"/>
          <a:ext cx="5983288" cy="573088"/>
        </p:xfrm>
        <a:graphic>
          <a:graphicData uri="http://schemas.openxmlformats.org/presentationml/2006/ole">
            <p:oleObj spid="_x0000_s2052" name="Equation" r:id="rId6" imgW="2514600" imgH="241200" progId="Equation.DSMT4">
              <p:embed/>
            </p:oleObj>
          </a:graphicData>
        </a:graphic>
      </p:graphicFrame>
      <p:sp>
        <p:nvSpPr>
          <p:cNvPr id="2056" name="Text Box 101"/>
          <p:cNvSpPr txBox="1">
            <a:spLocks noChangeArrowheads="1"/>
          </p:cNvSpPr>
          <p:nvPr/>
        </p:nvSpPr>
        <p:spPr bwMode="auto">
          <a:xfrm>
            <a:off x="2222120" y="5192619"/>
            <a:ext cx="452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</a:t>
            </a:r>
          </a:p>
        </p:txBody>
      </p:sp>
      <p:graphicFrame>
        <p:nvGraphicFramePr>
          <p:cNvPr id="2053" name="Object 102"/>
          <p:cNvGraphicFramePr>
            <a:graphicFrameLocks noChangeAspect="1"/>
          </p:cNvGraphicFramePr>
          <p:nvPr/>
        </p:nvGraphicFramePr>
        <p:xfrm>
          <a:off x="2925763" y="5548313"/>
          <a:ext cx="3070225" cy="974725"/>
        </p:xfrm>
        <a:graphic>
          <a:graphicData uri="http://schemas.openxmlformats.org/presentationml/2006/ole">
            <p:oleObj spid="_x0000_s2053" name="Equation" r:id="rId7" imgW="1320480" imgH="419040" progId="Equation.DSMT4">
              <p:embed/>
            </p:oleObj>
          </a:graphicData>
        </a:graphic>
      </p:graphicFrame>
      <p:sp>
        <p:nvSpPr>
          <p:cNvPr id="2057" name="Text Box 103"/>
          <p:cNvSpPr txBox="1">
            <a:spLocks noChangeArrowheads="1"/>
          </p:cNvSpPr>
          <p:nvPr/>
        </p:nvSpPr>
        <p:spPr bwMode="auto">
          <a:xfrm>
            <a:off x="6003925" y="1255713"/>
            <a:ext cx="1995488" cy="7016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Note: 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t</a:t>
            </a:r>
            <a:r>
              <a:rPr lang="en-US" dirty="0">
                <a:solidFill>
                  <a:schemeClr val="bg2"/>
                </a:solidFill>
              </a:rPr>
              <a:t> denotes transverse to 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x</a:t>
            </a:r>
            <a:r>
              <a:rPr lang="en-US" dirty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2058" name="Slide Number Placeholder 9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50D720-1BCE-4053-8976-613CC91195D3}" type="slidenum">
              <a:rPr lang="en-US">
                <a:latin typeface="Arial" charset="0"/>
              </a:rPr>
              <a:pPr/>
              <a:t>3</a:t>
            </a:fld>
            <a:endParaRPr lang="en-US">
              <a:latin typeface="Arial" charset="0"/>
            </a:endParaRPr>
          </a:p>
        </p:txBody>
      </p:sp>
      <p:sp>
        <p:nvSpPr>
          <p:cNvPr id="11" name="Text Box 103"/>
          <p:cNvSpPr txBox="1">
            <a:spLocks noChangeArrowheads="1"/>
          </p:cNvSpPr>
          <p:nvPr/>
        </p:nvSpPr>
        <p:spPr bwMode="auto">
          <a:xfrm>
            <a:off x="6559098" y="2659966"/>
            <a:ext cx="1995488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We will show that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V</a:t>
            </a:r>
            <a:r>
              <a:rPr lang="en-US" dirty="0" smtClean="0">
                <a:solidFill>
                  <a:schemeClr val="bg2"/>
                </a:solidFill>
              </a:rPr>
              <a:t> and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I</a:t>
            </a:r>
            <a:r>
              <a:rPr lang="en-US" dirty="0" smtClean="0">
                <a:solidFill>
                  <a:schemeClr val="bg2"/>
                </a:solidFill>
              </a:rPr>
              <a:t> behave like voltage and current on a TL. 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097073" y="4564456"/>
            <a:ext cx="1451470" cy="1882157"/>
            <a:chOff x="1848180" y="4113194"/>
            <a:chExt cx="1451470" cy="1882157"/>
          </a:xfrm>
        </p:grpSpPr>
        <p:sp>
          <p:nvSpPr>
            <p:cNvPr id="13" name="Oval 8"/>
            <p:cNvSpPr>
              <a:spLocks noChangeArrowheads="1"/>
            </p:cNvSpPr>
            <p:nvPr/>
          </p:nvSpPr>
          <p:spPr bwMode="auto">
            <a:xfrm>
              <a:off x="2105252" y="5037388"/>
              <a:ext cx="88900" cy="88877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2145352" y="4170360"/>
              <a:ext cx="0" cy="86972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2145352" y="5124677"/>
              <a:ext cx="0" cy="86972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H="1">
              <a:off x="2152650" y="5995351"/>
              <a:ext cx="82550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Oval 13"/>
            <p:cNvSpPr>
              <a:spLocks noChangeArrowheads="1"/>
            </p:cNvSpPr>
            <p:nvPr/>
          </p:nvSpPr>
          <p:spPr bwMode="auto">
            <a:xfrm>
              <a:off x="2931700" y="5024691"/>
              <a:ext cx="88900" cy="88877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2985448" y="4157663"/>
              <a:ext cx="0" cy="86972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2985448" y="5111981"/>
              <a:ext cx="0" cy="86972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0" name="Object 16"/>
            <p:cNvGraphicFramePr>
              <a:graphicFrameLocks noChangeAspect="1"/>
            </p:cNvGraphicFramePr>
            <p:nvPr/>
          </p:nvGraphicFramePr>
          <p:xfrm>
            <a:off x="2347150" y="4113194"/>
            <a:ext cx="427038" cy="352425"/>
          </p:xfrm>
          <a:graphic>
            <a:graphicData uri="http://schemas.openxmlformats.org/presentationml/2006/ole">
              <p:oleObj spid="_x0000_s2054" name="Equation" r:id="rId8" imgW="291960" imgH="241200" progId="Equation.DSMT4">
                <p:embed/>
              </p:oleObj>
            </a:graphicData>
          </a:graphic>
        </p:graphicFrame>
        <p:graphicFrame>
          <p:nvGraphicFramePr>
            <p:cNvPr id="21" name="Object 17"/>
            <p:cNvGraphicFramePr>
              <a:graphicFrameLocks noChangeAspect="1"/>
            </p:cNvGraphicFramePr>
            <p:nvPr/>
          </p:nvGraphicFramePr>
          <p:xfrm>
            <a:off x="2360613" y="5429000"/>
            <a:ext cx="446087" cy="368300"/>
          </p:xfrm>
          <a:graphic>
            <a:graphicData uri="http://schemas.openxmlformats.org/presentationml/2006/ole">
              <p:oleObj spid="_x0000_s2055" name="Equation" r:id="rId9" imgW="291960" imgH="241200" progId="Equation.DSMT4">
                <p:embed/>
              </p:oleObj>
            </a:graphicData>
          </a:graphic>
        </p:graphicFrame>
        <p:cxnSp>
          <p:nvCxnSpPr>
            <p:cNvPr id="22" name="Straight Arrow Connector 21"/>
            <p:cNvCxnSpPr/>
            <p:nvPr/>
          </p:nvCxnSpPr>
          <p:spPr bwMode="auto">
            <a:xfrm flipV="1">
              <a:off x="2149434" y="4524499"/>
              <a:ext cx="0" cy="36813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23" name="Object 16"/>
            <p:cNvGraphicFramePr>
              <a:graphicFrameLocks noChangeAspect="1"/>
            </p:cNvGraphicFramePr>
            <p:nvPr/>
          </p:nvGraphicFramePr>
          <p:xfrm>
            <a:off x="1848180" y="4582288"/>
            <a:ext cx="185738" cy="241300"/>
          </p:xfrm>
          <a:graphic>
            <a:graphicData uri="http://schemas.openxmlformats.org/presentationml/2006/ole">
              <p:oleObj spid="_x0000_s2056" name="Equation" r:id="rId10" imgW="126720" imgH="164880" progId="Equation.DSMT4">
                <p:embed/>
              </p:oleObj>
            </a:graphicData>
          </a:graphic>
        </p:graphicFrame>
        <p:graphicFrame>
          <p:nvGraphicFramePr>
            <p:cNvPr id="24" name="Object 16"/>
            <p:cNvGraphicFramePr>
              <a:graphicFrameLocks noChangeAspect="1"/>
            </p:cNvGraphicFramePr>
            <p:nvPr/>
          </p:nvGraphicFramePr>
          <p:xfrm>
            <a:off x="2493074" y="4702358"/>
            <a:ext cx="222250" cy="258762"/>
          </p:xfrm>
          <a:graphic>
            <a:graphicData uri="http://schemas.openxmlformats.org/presentationml/2006/ole">
              <p:oleObj spid="_x0000_s2057" name="Equation" r:id="rId11" imgW="152280" imgH="177480" progId="Equation.DSMT4">
                <p:embed/>
              </p:oleObj>
            </a:graphicData>
          </a:graphic>
        </p:graphicFrame>
        <p:sp>
          <p:nvSpPr>
            <p:cNvPr id="25" name="TextBox 24"/>
            <p:cNvSpPr txBox="1"/>
            <p:nvPr/>
          </p:nvSpPr>
          <p:spPr>
            <a:xfrm>
              <a:off x="2101935" y="4714504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717460" y="4700654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 flipV="1">
              <a:off x="3192483" y="5603174"/>
              <a:ext cx="0" cy="36813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28" name="Object 16"/>
            <p:cNvGraphicFramePr>
              <a:graphicFrameLocks noChangeAspect="1"/>
            </p:cNvGraphicFramePr>
            <p:nvPr/>
          </p:nvGraphicFramePr>
          <p:xfrm>
            <a:off x="3115500" y="5333688"/>
            <a:ext cx="184150" cy="203200"/>
          </p:xfrm>
          <a:graphic>
            <a:graphicData uri="http://schemas.openxmlformats.org/presentationml/2006/ole">
              <p:oleObj spid="_x0000_s2058" name="Equation" r:id="rId12" imgW="126720" imgH="13968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2965450" y="3348038"/>
            <a:ext cx="31194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(same conclusion for </a:t>
            </a:r>
            <a:r>
              <a:rPr lang="en-US" sz="2400" i="1">
                <a:solidFill>
                  <a:schemeClr val="bg2"/>
                </a:solidFill>
                <a:latin typeface="Times New Roman" pitchFamily="18" charset="0"/>
              </a:rPr>
              <a:t>I</a:t>
            </a:r>
            <a:r>
              <a:rPr lang="en-US" sz="2400">
                <a:solidFill>
                  <a:schemeClr val="bg2"/>
                </a:solidFill>
                <a:latin typeface="Times New Roman" pitchFamily="18" charset="0"/>
              </a:rPr>
              <a:t>(</a:t>
            </a:r>
            <a:r>
              <a:rPr lang="en-US" sz="2400" i="1">
                <a:solidFill>
                  <a:schemeClr val="bg2"/>
                </a:solidFill>
                <a:latin typeface="Times New Roman" pitchFamily="18" charset="0"/>
              </a:rPr>
              <a:t>x</a:t>
            </a:r>
            <a:r>
              <a:rPr lang="en-US" sz="2400">
                <a:solidFill>
                  <a:schemeClr val="bg2"/>
                </a:solidFill>
                <a:latin typeface="Times New Roman" pitchFamily="18" charset="0"/>
              </a:rPr>
              <a:t>)</a:t>
            </a:r>
            <a:r>
              <a:rPr lang="en-US" sz="200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011238" y="4289425"/>
            <a:ext cx="68278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Next, consider a wave traveling </a:t>
            </a:r>
            <a:r>
              <a:rPr lang="en-US" sz="2000" u="sng" dirty="0">
                <a:solidFill>
                  <a:schemeClr val="bg1"/>
                </a:solidFill>
              </a:rPr>
              <a:t>upward</a:t>
            </a:r>
            <a:r>
              <a:rPr lang="en-US" sz="2000" dirty="0">
                <a:solidFill>
                  <a:schemeClr val="bg1"/>
                </a:solidFill>
              </a:rPr>
              <a:t> in the +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000" dirty="0">
                <a:solidFill>
                  <a:schemeClr val="bg1"/>
                </a:solidFill>
              </a:rPr>
              <a:t> direction:</a:t>
            </a:r>
          </a:p>
        </p:txBody>
      </p:sp>
      <p:graphicFrame>
        <p:nvGraphicFramePr>
          <p:cNvPr id="3074" name="Object 9"/>
          <p:cNvGraphicFramePr>
            <a:graphicFrameLocks noChangeAspect="1"/>
          </p:cNvGraphicFramePr>
          <p:nvPr/>
        </p:nvGraphicFramePr>
        <p:xfrm>
          <a:off x="3452813" y="1136650"/>
          <a:ext cx="2192337" cy="990600"/>
        </p:xfrm>
        <a:graphic>
          <a:graphicData uri="http://schemas.openxmlformats.org/presentationml/2006/ole">
            <p:oleObj spid="_x0000_s3074" name="Equation" r:id="rId4" imgW="927000" imgH="419040" progId="Equation.DSMT4">
              <p:embed/>
            </p:oleObj>
          </a:graphicData>
        </a:graphic>
      </p:graphicFrame>
      <p:graphicFrame>
        <p:nvGraphicFramePr>
          <p:cNvPr id="3075" name="Object 10"/>
          <p:cNvGraphicFramePr>
            <a:graphicFrameLocks noChangeAspect="1"/>
          </p:cNvGraphicFramePr>
          <p:nvPr/>
        </p:nvGraphicFramePr>
        <p:xfrm>
          <a:off x="2408238" y="2525713"/>
          <a:ext cx="4327525" cy="688975"/>
        </p:xfrm>
        <a:graphic>
          <a:graphicData uri="http://schemas.openxmlformats.org/presentationml/2006/ole">
            <p:oleObj spid="_x0000_s3075" name="Equation" r:id="rId5" imgW="1434960" imgH="228600" progId="Equation.DSMT4">
              <p:embed/>
            </p:oleObj>
          </a:graphicData>
        </a:graphic>
      </p:graphicFrame>
      <p:graphicFrame>
        <p:nvGraphicFramePr>
          <p:cNvPr id="3076" name="Object 11"/>
          <p:cNvGraphicFramePr>
            <a:graphicFrameLocks noChangeAspect="1"/>
          </p:cNvGraphicFramePr>
          <p:nvPr/>
        </p:nvGraphicFramePr>
        <p:xfrm>
          <a:off x="6051550" y="5029200"/>
          <a:ext cx="2332038" cy="1198563"/>
        </p:xfrm>
        <a:graphic>
          <a:graphicData uri="http://schemas.openxmlformats.org/presentationml/2006/ole">
            <p:oleObj spid="_x0000_s3076" name="Equation" r:id="rId6" imgW="914400" imgH="469800" progId="Equation.DSMT4">
              <p:embed/>
            </p:oleObj>
          </a:graphicData>
        </a:graphic>
      </p:graphicFrame>
      <p:graphicFrame>
        <p:nvGraphicFramePr>
          <p:cNvPr id="3077" name="Object 12"/>
          <p:cNvGraphicFramePr>
            <a:graphicFrameLocks noChangeAspect="1"/>
          </p:cNvGraphicFramePr>
          <p:nvPr/>
        </p:nvGraphicFramePr>
        <p:xfrm>
          <a:off x="790575" y="5018088"/>
          <a:ext cx="3087688" cy="1133475"/>
        </p:xfrm>
        <a:graphic>
          <a:graphicData uri="http://schemas.openxmlformats.org/presentationml/2006/ole">
            <p:oleObj spid="_x0000_s3077" name="Equation" r:id="rId7" imgW="1384200" imgH="507960" progId="Equation.DSMT4">
              <p:embed/>
            </p:oleObj>
          </a:graphicData>
        </a:graphic>
      </p:graphicFrame>
      <p:sp>
        <p:nvSpPr>
          <p:cNvPr id="3080" name="AutoShape 13"/>
          <p:cNvSpPr>
            <a:spLocks noChangeArrowheads="1"/>
          </p:cNvSpPr>
          <p:nvPr/>
        </p:nvSpPr>
        <p:spPr bwMode="auto">
          <a:xfrm>
            <a:off x="4516438" y="5403850"/>
            <a:ext cx="790575" cy="261938"/>
          </a:xfrm>
          <a:prstGeom prst="rightArrow">
            <a:avLst>
              <a:gd name="adj1" fmla="val 50000"/>
              <a:gd name="adj2" fmla="val 75454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34" name="Text Box 14"/>
          <p:cNvSpPr txBox="1">
            <a:spLocks noChangeArrowheads="1"/>
          </p:cNvSpPr>
          <p:nvPr/>
        </p:nvSpPr>
        <p:spPr bwMode="auto">
          <a:xfrm>
            <a:off x="3321050" y="38663"/>
            <a:ext cx="26130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TEN (cont.)</a:t>
            </a:r>
          </a:p>
        </p:txBody>
      </p:sp>
      <p:sp>
        <p:nvSpPr>
          <p:cNvPr id="3082" name="Slide Number Placeholder 9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AAB21C-6647-4F89-85EF-91A3AB5922EB}" type="slidenum">
              <a:rPr lang="en-US">
                <a:latin typeface="Arial" charset="0"/>
              </a:rPr>
              <a:pPr/>
              <a:t>4</a:t>
            </a:fld>
            <a:endParaRPr lang="en-US">
              <a:latin typeface="Arial" charset="0"/>
            </a:endParaRPr>
          </a:p>
        </p:txBody>
      </p:sp>
      <p:graphicFrame>
        <p:nvGraphicFramePr>
          <p:cNvPr id="2" name="Object 102"/>
          <p:cNvGraphicFramePr>
            <a:graphicFrameLocks noChangeAspect="1"/>
          </p:cNvGraphicFramePr>
          <p:nvPr/>
        </p:nvGraphicFramePr>
        <p:xfrm>
          <a:off x="6482544" y="1386670"/>
          <a:ext cx="1770063" cy="560388"/>
        </p:xfrm>
        <a:graphic>
          <a:graphicData uri="http://schemas.openxmlformats.org/presentationml/2006/ole">
            <p:oleObj spid="_x0000_s3078" name="Equation" r:id="rId8" imgW="76176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636588" y="2706688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4098" name="Object 8"/>
          <p:cNvGraphicFramePr>
            <a:graphicFrameLocks noChangeAspect="1"/>
          </p:cNvGraphicFramePr>
          <p:nvPr/>
        </p:nvGraphicFramePr>
        <p:xfrm>
          <a:off x="1909763" y="1554163"/>
          <a:ext cx="4772025" cy="965200"/>
        </p:xfrm>
        <a:graphic>
          <a:graphicData uri="http://schemas.openxmlformats.org/presentationml/2006/ole">
            <p:oleObj spid="_x0000_s4098" name="Equation" r:id="rId4" imgW="2197080" imgH="444240" progId="Equation.DSMT4">
              <p:embed/>
            </p:oleObj>
          </a:graphicData>
        </a:graphic>
      </p:graphicFrame>
      <p:graphicFrame>
        <p:nvGraphicFramePr>
          <p:cNvPr id="4099" name="Object 9"/>
          <p:cNvGraphicFramePr>
            <a:graphicFrameLocks noChangeAspect="1"/>
          </p:cNvGraphicFramePr>
          <p:nvPr/>
        </p:nvGraphicFramePr>
        <p:xfrm>
          <a:off x="1835150" y="2927350"/>
          <a:ext cx="6378575" cy="1697038"/>
        </p:xfrm>
        <a:graphic>
          <a:graphicData uri="http://schemas.openxmlformats.org/presentationml/2006/ole">
            <p:oleObj spid="_x0000_s4099" name="Equation" r:id="rId5" imgW="2958840" imgH="787320" progId="Equation.DSMT4">
              <p:embed/>
            </p:oleObj>
          </a:graphicData>
        </a:graphic>
      </p:graphicFrame>
      <p:sp>
        <p:nvSpPr>
          <p:cNvPr id="236554" name="Text Box 10"/>
          <p:cNvSpPr txBox="1">
            <a:spLocks noChangeArrowheads="1"/>
          </p:cNvSpPr>
          <p:nvPr/>
        </p:nvSpPr>
        <p:spPr bwMode="auto">
          <a:xfrm>
            <a:off x="3187700" y="41075"/>
            <a:ext cx="25479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TEN (cont.)</a:t>
            </a:r>
          </a:p>
        </p:txBody>
      </p:sp>
      <p:sp>
        <p:nvSpPr>
          <p:cNvPr id="4104" name="Text Box 11"/>
          <p:cNvSpPr txBox="1">
            <a:spLocks noChangeArrowheads="1"/>
          </p:cNvSpPr>
          <p:nvPr/>
        </p:nvSpPr>
        <p:spPr bwMode="auto">
          <a:xfrm>
            <a:off x="692150" y="4813300"/>
            <a:ext cx="1216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Similarly,</a:t>
            </a:r>
          </a:p>
        </p:txBody>
      </p:sp>
      <p:graphicFrame>
        <p:nvGraphicFramePr>
          <p:cNvPr id="4100" name="Object 12"/>
          <p:cNvGraphicFramePr>
            <a:graphicFrameLocks noChangeAspect="1"/>
          </p:cNvGraphicFramePr>
          <p:nvPr/>
        </p:nvGraphicFramePr>
        <p:xfrm>
          <a:off x="1976438" y="5192713"/>
          <a:ext cx="1917700" cy="957262"/>
        </p:xfrm>
        <a:graphic>
          <a:graphicData uri="http://schemas.openxmlformats.org/presentationml/2006/ole">
            <p:oleObj spid="_x0000_s4100" name="Equation" r:id="rId6" imgW="888840" imgH="444240" progId="Equation.DSMT4">
              <p:embed/>
            </p:oleObj>
          </a:graphicData>
        </a:graphic>
      </p:graphicFrame>
      <p:sp>
        <p:nvSpPr>
          <p:cNvPr id="236557" name="Text Box 13"/>
          <p:cNvSpPr txBox="1">
            <a:spLocks noChangeArrowheads="1"/>
          </p:cNvSpPr>
          <p:nvPr/>
        </p:nvSpPr>
        <p:spPr bwMode="auto">
          <a:xfrm>
            <a:off x="576263" y="1084263"/>
            <a:ext cx="3013075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latin typeface="Arial" pitchFamily="34" charset="0"/>
              </a:rPr>
              <a:t>From the </a:t>
            </a:r>
            <a:r>
              <a:rPr lang="en-US" sz="2000" dirty="0" err="1">
                <a:solidFill>
                  <a:schemeClr val="bg1"/>
                </a:solidFill>
                <a:latin typeface="Arial" pitchFamily="34" charset="0"/>
              </a:rPr>
              <a:t>TE</a:t>
            </a:r>
            <a:r>
              <a:rPr lang="en-US" sz="2000" i="1" baseline="-25000" dirty="0" err="1">
                <a:solidFill>
                  <a:schemeClr val="bg1"/>
                </a:solidFill>
                <a:latin typeface="+mn-lt"/>
              </a:rPr>
              <a:t>x</a:t>
            </a:r>
            <a:r>
              <a:rPr lang="en-US" sz="2000" dirty="0" err="1">
                <a:solidFill>
                  <a:schemeClr val="bg1"/>
                </a:solidFill>
                <a:latin typeface="Arial" pitchFamily="34" charset="0"/>
              </a:rPr>
              <a:t>-TM</a:t>
            </a:r>
            <a:r>
              <a:rPr lang="en-US" sz="2000" i="1" baseline="-25000" dirty="0" err="1">
                <a:solidFill>
                  <a:schemeClr val="bg1"/>
                </a:solidFill>
                <a:latin typeface="+mn-lt"/>
              </a:rPr>
              <a:t>x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</a:rPr>
              <a:t> table:</a:t>
            </a:r>
          </a:p>
        </p:txBody>
      </p:sp>
      <p:sp>
        <p:nvSpPr>
          <p:cNvPr id="4106" name="Text Box 14"/>
          <p:cNvSpPr txBox="1">
            <a:spLocks noChangeArrowheads="1"/>
          </p:cNvSpPr>
          <p:nvPr/>
        </p:nvSpPr>
        <p:spPr bwMode="auto">
          <a:xfrm>
            <a:off x="5316491" y="5044815"/>
            <a:ext cx="140474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define: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4101" name="Object 15"/>
          <p:cNvGraphicFramePr>
            <a:graphicFrameLocks noChangeAspect="1"/>
          </p:cNvGraphicFramePr>
          <p:nvPr/>
        </p:nvGraphicFramePr>
        <p:xfrm>
          <a:off x="5231222" y="5588034"/>
          <a:ext cx="1566863" cy="866775"/>
        </p:xfrm>
        <a:graphic>
          <a:graphicData uri="http://schemas.openxmlformats.org/presentationml/2006/ole">
            <p:oleObj spid="_x0000_s4101" name="Equation" r:id="rId7" imgW="711000" imgH="393480" progId="Equation.DSMT4">
              <p:embed/>
            </p:oleObj>
          </a:graphicData>
        </a:graphic>
      </p:graphicFrame>
      <p:sp>
        <p:nvSpPr>
          <p:cNvPr id="4107" name="Slide Number Placeholder 10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710A29-12CA-4F6A-8F42-74183DACEB96}" type="slidenum">
              <a:rPr lang="en-US">
                <a:latin typeface="Arial" charset="0"/>
              </a:rPr>
              <a:pPr/>
              <a:t>5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Text Box 3"/>
          <p:cNvSpPr txBox="1">
            <a:spLocks noChangeArrowheads="1"/>
          </p:cNvSpPr>
          <p:nvPr/>
        </p:nvSpPr>
        <p:spPr bwMode="auto">
          <a:xfrm>
            <a:off x="288925" y="1058863"/>
            <a:ext cx="99738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1716088" y="1069975"/>
          <a:ext cx="1676400" cy="950913"/>
        </p:xfrm>
        <a:graphic>
          <a:graphicData uri="http://schemas.openxmlformats.org/presentationml/2006/ole">
            <p:oleObj spid="_x0000_s5122" name="Equation" r:id="rId4" imgW="761760" imgH="431640" progId="Equation.DSMT4">
              <p:embed/>
            </p:oleObj>
          </a:graphicData>
        </a:graphic>
      </p:graphicFrame>
      <p:sp>
        <p:nvSpPr>
          <p:cNvPr id="5131" name="Text Box 7"/>
          <p:cNvSpPr txBox="1">
            <a:spLocks noChangeArrowheads="1"/>
          </p:cNvSpPr>
          <p:nvPr/>
        </p:nvSpPr>
        <p:spPr bwMode="auto">
          <a:xfrm>
            <a:off x="962025" y="3911600"/>
            <a:ext cx="763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TEN:</a:t>
            </a:r>
          </a:p>
        </p:txBody>
      </p:sp>
      <p:graphicFrame>
        <p:nvGraphicFramePr>
          <p:cNvPr id="5125" name="Object 18"/>
          <p:cNvGraphicFramePr>
            <a:graphicFrameLocks noChangeAspect="1"/>
          </p:cNvGraphicFramePr>
          <p:nvPr/>
        </p:nvGraphicFramePr>
        <p:xfrm>
          <a:off x="3771900" y="4051300"/>
          <a:ext cx="1598613" cy="1998663"/>
        </p:xfrm>
        <a:graphic>
          <a:graphicData uri="http://schemas.openxmlformats.org/presentationml/2006/ole">
            <p:oleObj spid="_x0000_s5125" name="Equation" r:id="rId5" imgW="711000" imgH="888840" progId="Equation.DSMT4">
              <p:embed/>
            </p:oleObj>
          </a:graphicData>
        </a:graphic>
      </p:graphicFrame>
      <p:graphicFrame>
        <p:nvGraphicFramePr>
          <p:cNvPr id="5126" name="Object 19"/>
          <p:cNvGraphicFramePr>
            <a:graphicFrameLocks noChangeAspect="1"/>
          </p:cNvGraphicFramePr>
          <p:nvPr/>
        </p:nvGraphicFramePr>
        <p:xfrm>
          <a:off x="6169286" y="4592299"/>
          <a:ext cx="2128553" cy="962979"/>
        </p:xfrm>
        <a:graphic>
          <a:graphicData uri="http://schemas.openxmlformats.org/presentationml/2006/ole">
            <p:oleObj spid="_x0000_s5126" name="Equation" r:id="rId6" imgW="1066680" imgH="482400" progId="Equation.DSMT4">
              <p:embed/>
            </p:oleObj>
          </a:graphicData>
        </a:graphic>
      </p:graphicFrame>
      <p:sp>
        <p:nvSpPr>
          <p:cNvPr id="5133" name="Text Box 21"/>
          <p:cNvSpPr txBox="1">
            <a:spLocks noChangeArrowheads="1"/>
          </p:cNvSpPr>
          <p:nvPr/>
        </p:nvSpPr>
        <p:spPr bwMode="auto">
          <a:xfrm>
            <a:off x="195263" y="2320925"/>
            <a:ext cx="1216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Similarly,</a:t>
            </a:r>
          </a:p>
        </p:txBody>
      </p:sp>
      <p:graphicFrame>
        <p:nvGraphicFramePr>
          <p:cNvPr id="5127" name="Object 23"/>
          <p:cNvGraphicFramePr>
            <a:graphicFrameLocks noChangeAspect="1"/>
          </p:cNvGraphicFramePr>
          <p:nvPr/>
        </p:nvGraphicFramePr>
        <p:xfrm>
          <a:off x="1660525" y="2532063"/>
          <a:ext cx="1649413" cy="952500"/>
        </p:xfrm>
        <a:graphic>
          <a:graphicData uri="http://schemas.openxmlformats.org/presentationml/2006/ole">
            <p:oleObj spid="_x0000_s5127" name="Equation" r:id="rId7" imgW="749160" imgH="431640" progId="Equation.DSMT4">
              <p:embed/>
            </p:oleObj>
          </a:graphicData>
        </a:graphic>
      </p:graphicFrame>
      <p:sp>
        <p:nvSpPr>
          <p:cNvPr id="237593" name="Text Box 25"/>
          <p:cNvSpPr txBox="1">
            <a:spLocks noChangeArrowheads="1"/>
          </p:cNvSpPr>
          <p:nvPr/>
        </p:nvSpPr>
        <p:spPr bwMode="auto">
          <a:xfrm>
            <a:off x="3362325" y="14088"/>
            <a:ext cx="25606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TEN (cont.)</a:t>
            </a:r>
          </a:p>
        </p:txBody>
      </p:sp>
      <p:graphicFrame>
        <p:nvGraphicFramePr>
          <p:cNvPr id="5128" name="Object 26"/>
          <p:cNvGraphicFramePr>
            <a:graphicFrameLocks noChangeAspect="1"/>
          </p:cNvGraphicFramePr>
          <p:nvPr/>
        </p:nvGraphicFramePr>
        <p:xfrm>
          <a:off x="4059238" y="1017588"/>
          <a:ext cx="1651000" cy="950912"/>
        </p:xfrm>
        <a:graphic>
          <a:graphicData uri="http://schemas.openxmlformats.org/presentationml/2006/ole">
            <p:oleObj spid="_x0000_s5128" name="Equation" r:id="rId8" imgW="749160" imgH="431640" progId="Equation.DSMT4">
              <p:embed/>
            </p:oleObj>
          </a:graphicData>
        </a:graphic>
      </p:graphicFrame>
      <p:graphicFrame>
        <p:nvGraphicFramePr>
          <p:cNvPr id="5129" name="Object 27"/>
          <p:cNvGraphicFramePr>
            <a:graphicFrameLocks noChangeAspect="1"/>
          </p:cNvGraphicFramePr>
          <p:nvPr/>
        </p:nvGraphicFramePr>
        <p:xfrm>
          <a:off x="4002088" y="2524125"/>
          <a:ext cx="1622425" cy="952500"/>
        </p:xfrm>
        <a:graphic>
          <a:graphicData uri="http://schemas.openxmlformats.org/presentationml/2006/ole">
            <p:oleObj spid="_x0000_s5129" name="Equation" r:id="rId9" imgW="736560" imgH="431640" progId="Equation.DSMT4">
              <p:embed/>
            </p:oleObj>
          </a:graphicData>
        </a:graphic>
      </p:graphicFrame>
      <p:sp>
        <p:nvSpPr>
          <p:cNvPr id="5135" name="Slide Number Placeholder 20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B75437-5DCA-4B3A-9780-737563C01544}" type="slidenum">
              <a:rPr lang="en-US">
                <a:latin typeface="Arial" charset="0"/>
              </a:rPr>
              <a:pPr/>
              <a:t>6</a:t>
            </a:fld>
            <a:endParaRPr lang="en-US"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88925" y="1686295"/>
            <a:ext cx="2493818" cy="175432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Note: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TM</a:t>
            </a:r>
            <a:r>
              <a:rPr lang="en-US" i="1" baseline="-25000" dirty="0" err="1" smtClean="0">
                <a:solidFill>
                  <a:schemeClr val="bg1"/>
                </a:solidFill>
                <a:latin typeface="+mn-lt"/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dirty="0" err="1" smtClean="0">
                <a:solidFill>
                  <a:schemeClr val="bg1"/>
                </a:solidFill>
              </a:rPr>
              <a:t>TE</a:t>
            </a:r>
            <a:r>
              <a:rPr lang="en-US" i="1" baseline="-25000" dirty="0" err="1" smtClean="0">
                <a:solidFill>
                  <a:schemeClr val="bg1"/>
                </a:solidFill>
                <a:latin typeface="+mn-lt"/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 waves do not couple at the boundaries, since they each have their own separate TEN circuits.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774446" y="4359740"/>
            <a:ext cx="1451470" cy="1882157"/>
            <a:chOff x="1848180" y="4113194"/>
            <a:chExt cx="1451470" cy="1882157"/>
          </a:xfrm>
        </p:grpSpPr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2105252" y="5037388"/>
              <a:ext cx="88900" cy="88877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10"/>
            <p:cNvSpPr>
              <a:spLocks noChangeShapeType="1"/>
            </p:cNvSpPr>
            <p:nvPr/>
          </p:nvSpPr>
          <p:spPr bwMode="auto">
            <a:xfrm>
              <a:off x="2145352" y="4170360"/>
              <a:ext cx="0" cy="86972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11"/>
            <p:cNvSpPr>
              <a:spLocks noChangeShapeType="1"/>
            </p:cNvSpPr>
            <p:nvPr/>
          </p:nvSpPr>
          <p:spPr bwMode="auto">
            <a:xfrm>
              <a:off x="2145352" y="5124677"/>
              <a:ext cx="0" cy="86972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Line 12"/>
            <p:cNvSpPr>
              <a:spLocks noChangeShapeType="1"/>
            </p:cNvSpPr>
            <p:nvPr/>
          </p:nvSpPr>
          <p:spPr bwMode="auto">
            <a:xfrm flipH="1">
              <a:off x="2152650" y="5995351"/>
              <a:ext cx="82550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Oval 13"/>
            <p:cNvSpPr>
              <a:spLocks noChangeArrowheads="1"/>
            </p:cNvSpPr>
            <p:nvPr/>
          </p:nvSpPr>
          <p:spPr bwMode="auto">
            <a:xfrm>
              <a:off x="2931700" y="5024691"/>
              <a:ext cx="88900" cy="88877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14"/>
            <p:cNvSpPr>
              <a:spLocks noChangeShapeType="1"/>
            </p:cNvSpPr>
            <p:nvPr/>
          </p:nvSpPr>
          <p:spPr bwMode="auto">
            <a:xfrm>
              <a:off x="2985448" y="4157663"/>
              <a:ext cx="0" cy="86972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Line 15"/>
            <p:cNvSpPr>
              <a:spLocks noChangeShapeType="1"/>
            </p:cNvSpPr>
            <p:nvPr/>
          </p:nvSpPr>
          <p:spPr bwMode="auto">
            <a:xfrm>
              <a:off x="2985448" y="5111981"/>
              <a:ext cx="0" cy="86972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0" name="Object 16"/>
            <p:cNvGraphicFramePr>
              <a:graphicFrameLocks noChangeAspect="1"/>
            </p:cNvGraphicFramePr>
            <p:nvPr/>
          </p:nvGraphicFramePr>
          <p:xfrm>
            <a:off x="2347150" y="4113194"/>
            <a:ext cx="427038" cy="352425"/>
          </p:xfrm>
          <a:graphic>
            <a:graphicData uri="http://schemas.openxmlformats.org/presentationml/2006/ole">
              <p:oleObj spid="_x0000_s5133" name="Equation" r:id="rId10" imgW="291960" imgH="241200" progId="Equation.DSMT4">
                <p:embed/>
              </p:oleObj>
            </a:graphicData>
          </a:graphic>
        </p:graphicFrame>
        <p:graphicFrame>
          <p:nvGraphicFramePr>
            <p:cNvPr id="41" name="Object 17"/>
            <p:cNvGraphicFramePr>
              <a:graphicFrameLocks noChangeAspect="1"/>
            </p:cNvGraphicFramePr>
            <p:nvPr/>
          </p:nvGraphicFramePr>
          <p:xfrm>
            <a:off x="2360613" y="5429000"/>
            <a:ext cx="446087" cy="368300"/>
          </p:xfrm>
          <a:graphic>
            <a:graphicData uri="http://schemas.openxmlformats.org/presentationml/2006/ole">
              <p:oleObj spid="_x0000_s5134" name="Equation" r:id="rId11" imgW="291960" imgH="241200" progId="Equation.DSMT4">
                <p:embed/>
              </p:oleObj>
            </a:graphicData>
          </a:graphic>
        </p:graphicFrame>
        <p:cxnSp>
          <p:nvCxnSpPr>
            <p:cNvPr id="42" name="Straight Arrow Connector 41"/>
            <p:cNvCxnSpPr/>
            <p:nvPr/>
          </p:nvCxnSpPr>
          <p:spPr bwMode="auto">
            <a:xfrm flipV="1">
              <a:off x="2149434" y="4524499"/>
              <a:ext cx="0" cy="36813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43" name="Object 16"/>
            <p:cNvGraphicFramePr>
              <a:graphicFrameLocks noChangeAspect="1"/>
            </p:cNvGraphicFramePr>
            <p:nvPr/>
          </p:nvGraphicFramePr>
          <p:xfrm>
            <a:off x="1848180" y="4582288"/>
            <a:ext cx="185738" cy="241300"/>
          </p:xfrm>
          <a:graphic>
            <a:graphicData uri="http://schemas.openxmlformats.org/presentationml/2006/ole">
              <p:oleObj spid="_x0000_s5135" name="Equation" r:id="rId12" imgW="126720" imgH="164880" progId="Equation.DSMT4">
                <p:embed/>
              </p:oleObj>
            </a:graphicData>
          </a:graphic>
        </p:graphicFrame>
        <p:graphicFrame>
          <p:nvGraphicFramePr>
            <p:cNvPr id="44" name="Object 16"/>
            <p:cNvGraphicFramePr>
              <a:graphicFrameLocks noChangeAspect="1"/>
            </p:cNvGraphicFramePr>
            <p:nvPr/>
          </p:nvGraphicFramePr>
          <p:xfrm>
            <a:off x="2493074" y="4702358"/>
            <a:ext cx="222250" cy="258762"/>
          </p:xfrm>
          <a:graphic>
            <a:graphicData uri="http://schemas.openxmlformats.org/presentationml/2006/ole">
              <p:oleObj spid="_x0000_s5136" name="Equation" r:id="rId13" imgW="152280" imgH="177480" progId="Equation.DSMT4">
                <p:embed/>
              </p:oleObj>
            </a:graphicData>
          </a:graphic>
        </p:graphicFrame>
        <p:sp>
          <p:nvSpPr>
            <p:cNvPr id="45" name="TextBox 44"/>
            <p:cNvSpPr txBox="1"/>
            <p:nvPr/>
          </p:nvSpPr>
          <p:spPr>
            <a:xfrm>
              <a:off x="2101935" y="4714504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717460" y="4700654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 flipV="1">
              <a:off x="3192483" y="5603174"/>
              <a:ext cx="0" cy="36813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48" name="Object 16"/>
            <p:cNvGraphicFramePr>
              <a:graphicFrameLocks noChangeAspect="1"/>
            </p:cNvGraphicFramePr>
            <p:nvPr/>
          </p:nvGraphicFramePr>
          <p:xfrm>
            <a:off x="3115500" y="5333688"/>
            <a:ext cx="184150" cy="203200"/>
          </p:xfrm>
          <a:graphic>
            <a:graphicData uri="http://schemas.openxmlformats.org/presentationml/2006/ole">
              <p:oleObj spid="_x0000_s5137" name="Equation" r:id="rId14" imgW="126720" imgH="13968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Slide Number Placeholder 17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703ABE-69E6-4CCC-BF1C-74ACA3D933D2}" type="slidenum">
              <a:rPr lang="en-US">
                <a:latin typeface="Arial" charset="0"/>
              </a:rPr>
              <a:pPr/>
              <a:t>7</a:t>
            </a:fld>
            <a:endParaRPr lang="en-US"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19943" y="1284514"/>
            <a:ext cx="4681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 </a:t>
            </a:r>
            <a:r>
              <a:rPr lang="en-US" sz="2000" dirty="0" err="1" smtClean="0">
                <a:solidFill>
                  <a:schemeClr val="bg1"/>
                </a:solidFill>
              </a:rPr>
              <a:t>TRE</a:t>
            </a:r>
            <a:r>
              <a:rPr lang="en-US" sz="2000" dirty="0" smtClean="0">
                <a:solidFill>
                  <a:schemeClr val="bg1"/>
                </a:solidFill>
              </a:rPr>
              <a:t> is useful for various purposes: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6821" y="2525488"/>
            <a:ext cx="8831264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 Finding the unknown wavenumber of a waveguiding structure, given the frequency 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 Finding the cutoff frequency of a waveguiding structure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 Finding the resonance frequency of a resonator structure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6875" y="33775"/>
            <a:ext cx="84248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Transverse Resonance Equation (TRE)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Text Box 2"/>
          <p:cNvSpPr txBox="1">
            <a:spLocks noChangeArrowheads="1"/>
          </p:cNvSpPr>
          <p:nvPr/>
        </p:nvSpPr>
        <p:spPr bwMode="auto">
          <a:xfrm>
            <a:off x="396875" y="33775"/>
            <a:ext cx="84248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Transverse Resonance Equation (TRE)</a:t>
            </a:r>
          </a:p>
        </p:txBody>
      </p:sp>
      <p:sp>
        <p:nvSpPr>
          <p:cNvPr id="6150" name="Text Box 36"/>
          <p:cNvSpPr txBox="1">
            <a:spLocks noChangeArrowheads="1"/>
          </p:cNvSpPr>
          <p:nvPr/>
        </p:nvSpPr>
        <p:spPr bwMode="auto">
          <a:xfrm>
            <a:off x="539127" y="2953654"/>
            <a:ext cx="833273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R = </a:t>
            </a:r>
            <a:r>
              <a:rPr lang="en-US" sz="2000" dirty="0">
                <a:solidFill>
                  <a:schemeClr val="bg2"/>
                </a:solidFill>
              </a:rPr>
              <a:t>reference plane </a:t>
            </a:r>
            <a:r>
              <a:rPr lang="en-US" sz="2000" dirty="0" smtClean="0">
                <a:solidFill>
                  <a:schemeClr val="bg2"/>
                </a:solidFill>
              </a:rPr>
              <a:t>within a network (no sources, but nontrivial fields) </a:t>
            </a:r>
            <a:endParaRPr lang="en-US" sz="20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6153" name="Slide Number Placeholder 3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2A15B6-E996-4B47-AB7E-321673884C19}" type="slidenum">
              <a:rPr lang="en-US">
                <a:latin typeface="Arial" charset="0"/>
              </a:rPr>
              <a:pPr/>
              <a:t>8</a:t>
            </a:fld>
            <a:endParaRPr lang="en-US" dirty="0">
              <a:latin typeface="Arial" charset="0"/>
            </a:endParaRPr>
          </a:p>
        </p:txBody>
      </p:sp>
      <p:sp>
        <p:nvSpPr>
          <p:cNvPr id="6169" name="Text Box 5"/>
          <p:cNvSpPr txBox="1">
            <a:spLocks noChangeArrowheads="1"/>
          </p:cNvSpPr>
          <p:nvPr/>
        </p:nvSpPr>
        <p:spPr bwMode="auto">
          <a:xfrm>
            <a:off x="4564063" y="928688"/>
            <a:ext cx="339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hlink"/>
                </a:solidFill>
                <a:latin typeface="Times New Roman" pitchFamily="18" charset="0"/>
              </a:rPr>
              <a:t>R</a:t>
            </a:r>
          </a:p>
        </p:txBody>
      </p:sp>
      <p:graphicFrame>
        <p:nvGraphicFramePr>
          <p:cNvPr id="6146" name="Object 13"/>
          <p:cNvGraphicFramePr>
            <a:graphicFrameLocks noChangeAspect="1"/>
          </p:cNvGraphicFramePr>
          <p:nvPr/>
        </p:nvGraphicFramePr>
        <p:xfrm>
          <a:off x="4943475" y="1778000"/>
          <a:ext cx="376238" cy="377825"/>
        </p:xfrm>
        <a:graphic>
          <a:graphicData uri="http://schemas.openxmlformats.org/presentationml/2006/ole">
            <p:oleObj spid="_x0000_s33794" name="Equation" r:id="rId4" imgW="228600" imgH="228600" progId="Equation.DSMT4">
              <p:embed/>
            </p:oleObj>
          </a:graphicData>
        </a:graphic>
      </p:graphicFrame>
      <p:graphicFrame>
        <p:nvGraphicFramePr>
          <p:cNvPr id="6147" name="Object 14"/>
          <p:cNvGraphicFramePr>
            <a:graphicFrameLocks noChangeAspect="1"/>
          </p:cNvGraphicFramePr>
          <p:nvPr/>
        </p:nvGraphicFramePr>
        <p:xfrm>
          <a:off x="3497263" y="1749425"/>
          <a:ext cx="390525" cy="392113"/>
        </p:xfrm>
        <a:graphic>
          <a:graphicData uri="http://schemas.openxmlformats.org/presentationml/2006/ole">
            <p:oleObj spid="_x0000_s33795" name="Equation" r:id="rId5" imgW="228600" imgH="228600" progId="Equation.DSMT4">
              <p:embed/>
            </p:oleObj>
          </a:graphicData>
        </a:graphic>
      </p:graphicFrame>
      <p:sp>
        <p:nvSpPr>
          <p:cNvPr id="6171" name="Line 18"/>
          <p:cNvSpPr>
            <a:spLocks noChangeShapeType="1"/>
          </p:cNvSpPr>
          <p:nvPr/>
        </p:nvSpPr>
        <p:spPr bwMode="auto">
          <a:xfrm>
            <a:off x="4414838" y="1502765"/>
            <a:ext cx="150495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72" name="Line 19"/>
          <p:cNvSpPr>
            <a:spLocks noChangeShapeType="1"/>
          </p:cNvSpPr>
          <p:nvPr/>
        </p:nvSpPr>
        <p:spPr bwMode="auto">
          <a:xfrm>
            <a:off x="4416425" y="2419351"/>
            <a:ext cx="150495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77" name="Line 31"/>
          <p:cNvSpPr>
            <a:spLocks noChangeShapeType="1"/>
          </p:cNvSpPr>
          <p:nvPr/>
        </p:nvSpPr>
        <p:spPr bwMode="auto">
          <a:xfrm flipV="1">
            <a:off x="2746375" y="1503363"/>
            <a:ext cx="1616075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78" name="Line 33"/>
          <p:cNvSpPr>
            <a:spLocks noChangeShapeType="1"/>
          </p:cNvSpPr>
          <p:nvPr/>
        </p:nvSpPr>
        <p:spPr bwMode="auto">
          <a:xfrm>
            <a:off x="2752725" y="2422526"/>
            <a:ext cx="1633538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79" name="Line 34"/>
          <p:cNvSpPr>
            <a:spLocks noChangeShapeType="1"/>
          </p:cNvSpPr>
          <p:nvPr/>
        </p:nvSpPr>
        <p:spPr bwMode="auto">
          <a:xfrm>
            <a:off x="4375150" y="1138238"/>
            <a:ext cx="0" cy="162560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76" name="Oval 30"/>
          <p:cNvSpPr>
            <a:spLocks noChangeArrowheads="1"/>
          </p:cNvSpPr>
          <p:nvPr/>
        </p:nvSpPr>
        <p:spPr bwMode="auto">
          <a:xfrm>
            <a:off x="4330700" y="2378076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Oval 6"/>
          <p:cNvSpPr>
            <a:spLocks noChangeArrowheads="1"/>
          </p:cNvSpPr>
          <p:nvPr/>
        </p:nvSpPr>
        <p:spPr bwMode="auto">
          <a:xfrm>
            <a:off x="4329113" y="1460501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302828" y="1796143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Arbitrary Network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40228" y="1785258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Arbitrary Network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2030475" y="4053111"/>
            <a:ext cx="492634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Assume: </a:t>
            </a:r>
            <a:r>
              <a:rPr lang="en-US" sz="2000" dirty="0" smtClean="0">
                <a:solidFill>
                  <a:schemeClr val="bg1"/>
                </a:solidFill>
              </a:rPr>
              <a:t>no sources, but nontrivial fields 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00405" y="4561114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(a “resonator problem”)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Text Box 2"/>
          <p:cNvSpPr txBox="1">
            <a:spLocks noChangeArrowheads="1"/>
          </p:cNvSpPr>
          <p:nvPr/>
        </p:nvSpPr>
        <p:spPr bwMode="auto">
          <a:xfrm>
            <a:off x="3152775" y="25963"/>
            <a:ext cx="26495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TRE (cont.)</a:t>
            </a:r>
          </a:p>
        </p:txBody>
      </p:sp>
      <p:sp>
        <p:nvSpPr>
          <p:cNvPr id="7176" name="Text Box 3"/>
          <p:cNvSpPr txBox="1">
            <a:spLocks noChangeArrowheads="1"/>
          </p:cNvSpPr>
          <p:nvPr/>
        </p:nvSpPr>
        <p:spPr bwMode="auto">
          <a:xfrm>
            <a:off x="6935788" y="4089176"/>
            <a:ext cx="989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Hence:</a:t>
            </a:r>
          </a:p>
        </p:txBody>
      </p:sp>
      <p:sp>
        <p:nvSpPr>
          <p:cNvPr id="7177" name="Text Box 18"/>
          <p:cNvSpPr txBox="1">
            <a:spLocks noChangeArrowheads="1"/>
          </p:cNvSpPr>
          <p:nvPr/>
        </p:nvSpPr>
        <p:spPr bwMode="auto">
          <a:xfrm>
            <a:off x="304808" y="4061282"/>
            <a:ext cx="2428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Define impedances:</a:t>
            </a:r>
          </a:p>
        </p:txBody>
      </p:sp>
      <p:graphicFrame>
        <p:nvGraphicFramePr>
          <p:cNvPr id="7170" name="Object 34"/>
          <p:cNvGraphicFramePr>
            <a:graphicFrameLocks noChangeAspect="1"/>
          </p:cNvGraphicFramePr>
          <p:nvPr/>
        </p:nvGraphicFramePr>
        <p:xfrm>
          <a:off x="830263" y="4706034"/>
          <a:ext cx="1331912" cy="1831975"/>
        </p:xfrm>
        <a:graphic>
          <a:graphicData uri="http://schemas.openxmlformats.org/presentationml/2006/ole">
            <p:oleObj spid="_x0000_s7170" name="Equation" r:id="rId4" imgW="609480" imgH="838080" progId="Equation.DSMT4">
              <p:embed/>
            </p:oleObj>
          </a:graphicData>
        </a:graphic>
      </p:graphicFrame>
      <p:graphicFrame>
        <p:nvGraphicFramePr>
          <p:cNvPr id="7171" name="Object 35"/>
          <p:cNvGraphicFramePr>
            <a:graphicFrameLocks noChangeAspect="1"/>
          </p:cNvGraphicFramePr>
          <p:nvPr/>
        </p:nvGraphicFramePr>
        <p:xfrm>
          <a:off x="6745288" y="4528234"/>
          <a:ext cx="1589087" cy="765175"/>
        </p:xfrm>
        <a:graphic>
          <a:graphicData uri="http://schemas.openxmlformats.org/presentationml/2006/ole">
            <p:oleObj spid="_x0000_s7171" name="Equation" r:id="rId5" imgW="660240" imgH="317160" progId="Equation.DSMT4">
              <p:embed/>
            </p:oleObj>
          </a:graphicData>
        </a:graphic>
      </p:graphicFrame>
      <p:graphicFrame>
        <p:nvGraphicFramePr>
          <p:cNvPr id="7172" name="Object 52"/>
          <p:cNvGraphicFramePr>
            <a:graphicFrameLocks noChangeAspect="1"/>
          </p:cNvGraphicFramePr>
          <p:nvPr/>
        </p:nvGraphicFramePr>
        <p:xfrm>
          <a:off x="4073303" y="4754793"/>
          <a:ext cx="1084262" cy="1000125"/>
        </p:xfrm>
        <a:graphic>
          <a:graphicData uri="http://schemas.openxmlformats.org/presentationml/2006/ole">
            <p:oleObj spid="_x0000_s7172" name="Equation" r:id="rId6" imgW="495000" imgH="457200" progId="Equation.DSMT4">
              <p:embed/>
            </p:oleObj>
          </a:graphicData>
        </a:graphic>
      </p:graphicFrame>
      <p:sp>
        <p:nvSpPr>
          <p:cNvPr id="7178" name="Text Box 53"/>
          <p:cNvSpPr txBox="1">
            <a:spLocks noChangeArrowheads="1"/>
          </p:cNvSpPr>
          <p:nvPr/>
        </p:nvSpPr>
        <p:spPr bwMode="auto">
          <a:xfrm>
            <a:off x="3420840" y="4084868"/>
            <a:ext cx="2555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Boundary conditions:</a:t>
            </a:r>
          </a:p>
        </p:txBody>
      </p:sp>
      <p:sp>
        <p:nvSpPr>
          <p:cNvPr id="7180" name="Slide Number Placeholder 30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87A087-3906-493D-AC78-2F7BB2482836}" type="slidenum">
              <a:rPr lang="en-US">
                <a:latin typeface="Arial" charset="0"/>
              </a:rPr>
              <a:pPr/>
              <a:t>9</a:t>
            </a:fld>
            <a:endParaRPr lang="en-US">
              <a:latin typeface="Arial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649482" y="1255485"/>
            <a:ext cx="6157389" cy="2625272"/>
            <a:chOff x="1932511" y="994228"/>
            <a:chExt cx="6157389" cy="2625272"/>
          </a:xfrm>
        </p:grpSpPr>
        <p:sp>
          <p:nvSpPr>
            <p:cNvPr id="7181" name="Text Box 37"/>
            <p:cNvSpPr txBox="1">
              <a:spLocks noChangeArrowheads="1"/>
            </p:cNvSpPr>
            <p:nvPr/>
          </p:nvSpPr>
          <p:spPr bwMode="auto">
            <a:xfrm>
              <a:off x="3968750" y="994228"/>
              <a:ext cx="3397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hlink"/>
                  </a:solidFill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7184" name="Line 40"/>
            <p:cNvSpPr>
              <a:spLocks noChangeShapeType="1"/>
            </p:cNvSpPr>
            <p:nvPr/>
          </p:nvSpPr>
          <p:spPr bwMode="auto">
            <a:xfrm flipV="1">
              <a:off x="1932511" y="1836738"/>
              <a:ext cx="232410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5" name="Line 41"/>
            <p:cNvSpPr>
              <a:spLocks noChangeShapeType="1"/>
            </p:cNvSpPr>
            <p:nvPr/>
          </p:nvSpPr>
          <p:spPr bwMode="auto">
            <a:xfrm flipV="1">
              <a:off x="1933837" y="2763838"/>
              <a:ext cx="232410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6" name="Line 42"/>
            <p:cNvSpPr>
              <a:spLocks noChangeShapeType="1"/>
            </p:cNvSpPr>
            <p:nvPr/>
          </p:nvSpPr>
          <p:spPr bwMode="auto">
            <a:xfrm>
              <a:off x="4300538" y="1476375"/>
              <a:ext cx="0" cy="16256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7" name="Line 43"/>
            <p:cNvSpPr>
              <a:spLocks noChangeShapeType="1"/>
            </p:cNvSpPr>
            <p:nvPr/>
          </p:nvSpPr>
          <p:spPr bwMode="auto">
            <a:xfrm flipV="1">
              <a:off x="4339964" y="1835150"/>
              <a:ext cx="232410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8" name="Line 44"/>
            <p:cNvSpPr>
              <a:spLocks noChangeShapeType="1"/>
            </p:cNvSpPr>
            <p:nvPr/>
          </p:nvSpPr>
          <p:spPr bwMode="auto">
            <a:xfrm flipV="1">
              <a:off x="4351338" y="2762250"/>
              <a:ext cx="232410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9" name="Text Box 45"/>
            <p:cNvSpPr txBox="1">
              <a:spLocks noChangeArrowheads="1"/>
            </p:cNvSpPr>
            <p:nvPr/>
          </p:nvSpPr>
          <p:spPr bwMode="auto">
            <a:xfrm>
              <a:off x="5016500" y="1812925"/>
              <a:ext cx="706437" cy="10064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Times New Roman" pitchFamily="18" charset="0"/>
                </a:rPr>
                <a:t>+</a:t>
              </a:r>
            </a:p>
            <a:p>
              <a:r>
                <a:rPr lang="en-US" sz="2000" i="1" dirty="0">
                  <a:solidFill>
                    <a:schemeClr val="bg1"/>
                  </a:solidFill>
                  <a:latin typeface="Times New Roman" pitchFamily="18" charset="0"/>
                </a:rPr>
                <a:t>V </a:t>
              </a:r>
              <a:r>
                <a:rPr lang="en-US" sz="2000" i="1" baseline="30000" dirty="0">
                  <a:solidFill>
                    <a:schemeClr val="bg1"/>
                  </a:solidFill>
                  <a:latin typeface="Times New Roman" pitchFamily="18" charset="0"/>
                </a:rPr>
                <a:t>r</a:t>
              </a:r>
              <a:r>
                <a:rPr lang="en-US" sz="2000" i="1" baseline="-25000" dirty="0">
                  <a:solidFill>
                    <a:schemeClr val="bg1"/>
                  </a:solidFill>
                  <a:latin typeface="Times New Roman" pitchFamily="18" charset="0"/>
                </a:rPr>
                <a:t>    </a:t>
              </a:r>
              <a:r>
                <a:rPr lang="en-US" sz="2000" i="1" dirty="0">
                  <a:solidFill>
                    <a:schemeClr val="bg1"/>
                  </a:solidFill>
                  <a:latin typeface="Times New Roman" pitchFamily="18" charset="0"/>
                </a:rPr>
                <a:t>-</a:t>
              </a:r>
            </a:p>
          </p:txBody>
        </p:sp>
        <p:sp>
          <p:nvSpPr>
            <p:cNvPr id="7190" name="Text Box 46"/>
            <p:cNvSpPr txBox="1">
              <a:spLocks noChangeArrowheads="1"/>
            </p:cNvSpPr>
            <p:nvPr/>
          </p:nvSpPr>
          <p:spPr bwMode="auto">
            <a:xfrm>
              <a:off x="3121025" y="1822450"/>
              <a:ext cx="471487" cy="10064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1"/>
                  </a:solidFill>
                  <a:latin typeface="Times New Roman" pitchFamily="18" charset="0"/>
                </a:rPr>
                <a:t>+</a:t>
              </a:r>
            </a:p>
            <a:p>
              <a:r>
                <a:rPr lang="en-US" sz="2000" i="1">
                  <a:solidFill>
                    <a:schemeClr val="bg1"/>
                  </a:solidFill>
                  <a:latin typeface="Times New Roman" pitchFamily="18" charset="0"/>
                </a:rPr>
                <a:t>V </a:t>
              </a:r>
              <a:r>
                <a:rPr lang="en-US" sz="2000" i="1" baseline="30000">
                  <a:solidFill>
                    <a:schemeClr val="bg1"/>
                  </a:solidFill>
                  <a:latin typeface="Times New Roman" pitchFamily="18" charset="0"/>
                </a:rPr>
                <a:t>l</a:t>
              </a:r>
              <a:r>
                <a:rPr lang="en-US" sz="2000" i="1" baseline="-25000">
                  <a:solidFill>
                    <a:schemeClr val="bg1"/>
                  </a:solidFill>
                  <a:latin typeface="Times New Roman" pitchFamily="18" charset="0"/>
                </a:rPr>
                <a:t>    </a:t>
              </a:r>
              <a:r>
                <a:rPr lang="en-US" sz="2000" i="1">
                  <a:solidFill>
                    <a:schemeClr val="bg1"/>
                  </a:solidFill>
                  <a:latin typeface="Times New Roman" pitchFamily="18" charset="0"/>
                </a:rPr>
                <a:t>-</a:t>
              </a:r>
            </a:p>
          </p:txBody>
        </p:sp>
        <p:sp>
          <p:nvSpPr>
            <p:cNvPr id="7193" name="Text Box 49"/>
            <p:cNvSpPr txBox="1">
              <a:spLocks noChangeArrowheads="1"/>
            </p:cNvSpPr>
            <p:nvPr/>
          </p:nvSpPr>
          <p:spPr bwMode="auto">
            <a:xfrm>
              <a:off x="4754813" y="1291275"/>
              <a:ext cx="471487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Times New Roman" pitchFamily="18" charset="0"/>
                </a:rPr>
                <a:t>I </a:t>
              </a:r>
              <a:r>
                <a:rPr lang="en-US" sz="2000" i="1" baseline="30000" dirty="0">
                  <a:solidFill>
                    <a:schemeClr val="bg1"/>
                  </a:solidFill>
                  <a:latin typeface="Times New Roman" pitchFamily="18" charset="0"/>
                </a:rPr>
                <a:t>r</a:t>
              </a:r>
              <a:r>
                <a:rPr lang="en-US" sz="2000" i="1" baseline="-25000" dirty="0">
                  <a:solidFill>
                    <a:schemeClr val="bg1"/>
                  </a:solidFill>
                  <a:latin typeface="Times New Roman" pitchFamily="18" charset="0"/>
                </a:rPr>
                <a:t> </a:t>
              </a:r>
              <a:endParaRPr lang="en-US" sz="2000" i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7194" name="Text Box 50"/>
            <p:cNvSpPr txBox="1">
              <a:spLocks noChangeArrowheads="1"/>
            </p:cNvSpPr>
            <p:nvPr/>
          </p:nvSpPr>
          <p:spPr bwMode="auto">
            <a:xfrm>
              <a:off x="3516838" y="1309688"/>
              <a:ext cx="471487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Times New Roman" pitchFamily="18" charset="0"/>
                </a:rPr>
                <a:t>I </a:t>
              </a:r>
              <a:r>
                <a:rPr lang="en-US" sz="2000" i="1" baseline="30000" dirty="0">
                  <a:solidFill>
                    <a:schemeClr val="bg1"/>
                  </a:solidFill>
                  <a:latin typeface="Times New Roman" pitchFamily="18" charset="0"/>
                </a:rPr>
                <a:t>l</a:t>
              </a:r>
              <a:r>
                <a:rPr lang="en-US" sz="2000" i="1" baseline="-25000" dirty="0">
                  <a:solidFill>
                    <a:schemeClr val="bg1"/>
                  </a:solidFill>
                  <a:latin typeface="Times New Roman" pitchFamily="18" charset="0"/>
                </a:rPr>
                <a:t> </a:t>
              </a:r>
              <a:endParaRPr lang="en-US" sz="2000" i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7196" name="AutoShape 54"/>
            <p:cNvSpPr>
              <a:spLocks noChangeArrowheads="1"/>
            </p:cNvSpPr>
            <p:nvPr/>
          </p:nvSpPr>
          <p:spPr bwMode="auto">
            <a:xfrm>
              <a:off x="4724400" y="2935288"/>
              <a:ext cx="706437" cy="125413"/>
            </a:xfrm>
            <a:prstGeom prst="rightArrow">
              <a:avLst>
                <a:gd name="adj1" fmla="val 50000"/>
                <a:gd name="adj2" fmla="val 140823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7" name="AutoShape 55"/>
            <p:cNvSpPr>
              <a:spLocks noChangeArrowheads="1"/>
            </p:cNvSpPr>
            <p:nvPr/>
          </p:nvSpPr>
          <p:spPr bwMode="auto">
            <a:xfrm flipH="1">
              <a:off x="3186113" y="2921000"/>
              <a:ext cx="706437" cy="125413"/>
            </a:xfrm>
            <a:prstGeom prst="rightArrow">
              <a:avLst>
                <a:gd name="adj1" fmla="val 50000"/>
                <a:gd name="adj2" fmla="val 140823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173" name="Object 56"/>
            <p:cNvGraphicFramePr>
              <a:graphicFrameLocks noChangeAspect="1"/>
            </p:cNvGraphicFramePr>
            <p:nvPr/>
          </p:nvGraphicFramePr>
          <p:xfrm>
            <a:off x="5519738" y="2868613"/>
            <a:ext cx="500062" cy="693737"/>
          </p:xfrm>
          <a:graphic>
            <a:graphicData uri="http://schemas.openxmlformats.org/presentationml/2006/ole">
              <p:oleObj spid="_x0000_s7173" name="Equation" r:id="rId7" imgW="228600" imgH="317160" progId="Equation.DSMT4">
                <p:embed/>
              </p:oleObj>
            </a:graphicData>
          </a:graphic>
        </p:graphicFrame>
        <p:graphicFrame>
          <p:nvGraphicFramePr>
            <p:cNvPr id="7174" name="Object 57"/>
            <p:cNvGraphicFramePr>
              <a:graphicFrameLocks noChangeAspect="1"/>
            </p:cNvGraphicFramePr>
            <p:nvPr/>
          </p:nvGraphicFramePr>
          <p:xfrm>
            <a:off x="2652713" y="2925763"/>
            <a:ext cx="500062" cy="693737"/>
          </p:xfrm>
          <a:graphic>
            <a:graphicData uri="http://schemas.openxmlformats.org/presentationml/2006/ole">
              <p:oleObj spid="_x0000_s7174" name="Equation" r:id="rId8" imgW="228600" imgH="317160" progId="Equation.DSMT4">
                <p:embed/>
              </p:oleObj>
            </a:graphicData>
          </a:graphic>
        </p:graphicFrame>
        <p:sp>
          <p:nvSpPr>
            <p:cNvPr id="7198" name="Line 58"/>
            <p:cNvSpPr>
              <a:spLocks noChangeShapeType="1"/>
            </p:cNvSpPr>
            <p:nvPr/>
          </p:nvSpPr>
          <p:spPr bwMode="auto">
            <a:xfrm flipV="1">
              <a:off x="6884987" y="2755075"/>
              <a:ext cx="762722" cy="82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9" name="Text Box 59"/>
            <p:cNvSpPr txBox="1">
              <a:spLocks noChangeArrowheads="1"/>
            </p:cNvSpPr>
            <p:nvPr/>
          </p:nvSpPr>
          <p:spPr bwMode="auto">
            <a:xfrm>
              <a:off x="7793038" y="2521171"/>
              <a:ext cx="296862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  <a:endParaRPr lang="en-US" sz="2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7183" name="Oval 39"/>
            <p:cNvSpPr>
              <a:spLocks noChangeArrowheads="1"/>
            </p:cNvSpPr>
            <p:nvPr/>
          </p:nvSpPr>
          <p:spPr bwMode="auto">
            <a:xfrm>
              <a:off x="4256088" y="2716213"/>
              <a:ext cx="88900" cy="889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Oval 38"/>
            <p:cNvSpPr>
              <a:spLocks noChangeArrowheads="1"/>
            </p:cNvSpPr>
            <p:nvPr/>
          </p:nvSpPr>
          <p:spPr bwMode="auto">
            <a:xfrm>
              <a:off x="4255503" y="1795463"/>
              <a:ext cx="88900" cy="889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>
              <a:off x="3657600" y="1828799"/>
              <a:ext cx="24938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4560128" y="1840675"/>
              <a:ext cx="24938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sp>
        <p:nvSpPr>
          <p:cNvPr id="31" name="TextBox 30"/>
          <p:cNvSpPr txBox="1"/>
          <p:nvPr/>
        </p:nvSpPr>
        <p:spPr>
          <a:xfrm>
            <a:off x="5852556" y="5523018"/>
            <a:ext cx="2802576" cy="107721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Note</a:t>
            </a:r>
            <a:r>
              <a:rPr lang="en-US" sz="1600" dirty="0" smtClean="0">
                <a:solidFill>
                  <a:schemeClr val="bg2"/>
                </a:solidFill>
              </a:rPr>
              <a:t>: We can take the reciprocal of both sides to get the same equation for admittance.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35" name="Text Box 65"/>
          <p:cNvSpPr txBox="1">
            <a:spLocks noChangeArrowheads="1"/>
          </p:cNvSpPr>
          <p:nvPr/>
        </p:nvSpPr>
        <p:spPr bwMode="auto">
          <a:xfrm>
            <a:off x="296409" y="833210"/>
            <a:ext cx="52466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Examine the behavior at the reference plane: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8253</TotalTime>
  <Words>459</Words>
  <Application>Microsoft Office PowerPoint</Application>
  <PresentationFormat>On-screen Show (4:3)</PresentationFormat>
  <Paragraphs>140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Times New Roman</vt:lpstr>
      <vt:lpstr>Wingdings</vt:lpstr>
      <vt:lpstr>Symbol</vt:lpstr>
      <vt:lpstr>Soaring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632</cp:revision>
  <cp:lastPrinted>1999-08-25T18:07:04Z</cp:lastPrinted>
  <dcterms:created xsi:type="dcterms:W3CDTF">1999-08-24T13:57:19Z</dcterms:created>
  <dcterms:modified xsi:type="dcterms:W3CDTF">2016-01-28T01:20:30Z</dcterms:modified>
</cp:coreProperties>
</file>