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1"/>
  </p:notesMasterIdLst>
  <p:handoutMasterIdLst>
    <p:handoutMasterId r:id="rId32"/>
  </p:handoutMasterIdLst>
  <p:sldIdLst>
    <p:sldId id="333" r:id="rId2"/>
    <p:sldId id="334" r:id="rId3"/>
    <p:sldId id="361" r:id="rId4"/>
    <p:sldId id="335" r:id="rId5"/>
    <p:sldId id="336" r:id="rId6"/>
    <p:sldId id="337" r:id="rId7"/>
    <p:sldId id="339" r:id="rId8"/>
    <p:sldId id="340" r:id="rId9"/>
    <p:sldId id="338" r:id="rId10"/>
    <p:sldId id="362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614" y="-110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3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5.wmf"/><Relationship Id="rId1" Type="http://schemas.openxmlformats.org/officeDocument/2006/relationships/image" Target="../media/image70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7.wmf"/><Relationship Id="rId7" Type="http://schemas.openxmlformats.org/officeDocument/2006/relationships/image" Target="../media/image71.wmf"/><Relationship Id="rId2" Type="http://schemas.openxmlformats.org/officeDocument/2006/relationships/image" Target="../media/image76.wmf"/><Relationship Id="rId1" Type="http://schemas.openxmlformats.org/officeDocument/2006/relationships/image" Target="../media/image70.wmf"/><Relationship Id="rId6" Type="http://schemas.openxmlformats.org/officeDocument/2006/relationships/image" Target="../media/image80.wmf"/><Relationship Id="rId11" Type="http://schemas.openxmlformats.org/officeDocument/2006/relationships/image" Target="../media/image84.wmf"/><Relationship Id="rId5" Type="http://schemas.openxmlformats.org/officeDocument/2006/relationships/image" Target="../media/image79.wmf"/><Relationship Id="rId10" Type="http://schemas.openxmlformats.org/officeDocument/2006/relationships/image" Target="../media/image83.wmf"/><Relationship Id="rId4" Type="http://schemas.openxmlformats.org/officeDocument/2006/relationships/image" Target="../media/image78.wmf"/><Relationship Id="rId9" Type="http://schemas.openxmlformats.org/officeDocument/2006/relationships/image" Target="../media/image8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85.wmf"/><Relationship Id="rId1" Type="http://schemas.openxmlformats.org/officeDocument/2006/relationships/image" Target="../media/image77.wmf"/><Relationship Id="rId6" Type="http://schemas.openxmlformats.org/officeDocument/2006/relationships/image" Target="../media/image83.wmf"/><Relationship Id="rId5" Type="http://schemas.openxmlformats.org/officeDocument/2006/relationships/image" Target="../media/image86.wmf"/><Relationship Id="rId4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3526620-DFC6-4449-AA34-FA32A9ABED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58B51EA7-D4F6-42CD-B1D2-E8F3C29955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2E7AA-1313-41D4-A955-F8E831BB4271}" type="slidenum">
              <a:rPr lang="en-US"/>
              <a:pPr/>
              <a:t>1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F8DAD-D0DE-4BC6-A3DB-2CEB28881E06}" type="slidenum">
              <a:rPr lang="en-US"/>
              <a:pPr/>
              <a:t>10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B38C6-838E-4161-B1F5-C3FCE74DB3BE}" type="slidenum">
              <a:rPr lang="en-US"/>
              <a:pPr/>
              <a:t>11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7DB43-36DF-4955-BEDE-D35C01F5A0AF}" type="slidenum">
              <a:rPr lang="en-US"/>
              <a:pPr/>
              <a:t>12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7A838-8033-4C25-B028-BDD925E54679}" type="slidenum">
              <a:rPr lang="en-US"/>
              <a:pPr/>
              <a:t>13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77BC1-0022-477D-B68C-688B5443DD50}" type="slidenum">
              <a:rPr lang="en-US"/>
              <a:pPr/>
              <a:t>14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52F58-A7C0-4023-A08E-38DE5AF579FA}" type="slidenum">
              <a:rPr lang="en-US"/>
              <a:pPr/>
              <a:t>15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5D66A-B466-4892-8F75-CAF3230EA298}" type="slidenum">
              <a:rPr lang="en-US"/>
              <a:pPr/>
              <a:t>16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609B1-BC25-4710-8939-28AA51EADBA3}" type="slidenum">
              <a:rPr lang="en-US"/>
              <a:pPr/>
              <a:t>17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B3179-010B-4C1C-B071-C63D2A412F79}" type="slidenum">
              <a:rPr lang="en-US"/>
              <a:pPr/>
              <a:t>18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DA8BA-548C-4B1E-BCC0-681A392CDF33}" type="slidenum">
              <a:rPr lang="en-US"/>
              <a:pPr/>
              <a:t>19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D8817-EED6-48BC-9743-0624B08003E1}" type="slidenum">
              <a:rPr lang="en-US"/>
              <a:pPr/>
              <a:t>2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7B024-15A9-44FA-B547-B85ECDE77EDF}" type="slidenum">
              <a:rPr lang="en-US"/>
              <a:pPr/>
              <a:t>20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B8D87-9EE2-4E8D-8DF7-A06FBE0454A8}" type="slidenum">
              <a:rPr lang="en-US"/>
              <a:pPr/>
              <a:t>21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AD1C0-B9BB-4E88-90A1-C1BEEE96B947}" type="slidenum">
              <a:rPr lang="en-US"/>
              <a:pPr/>
              <a:t>22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24B2B-0DB5-4280-B64B-2A2644F84D50}" type="slidenum">
              <a:rPr lang="en-US"/>
              <a:pPr/>
              <a:t>23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E2964-D42C-4708-979B-0970B044C5F6}" type="slidenum">
              <a:rPr lang="en-US"/>
              <a:pPr/>
              <a:t>24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EAA90-0480-4B9D-9462-83F4C16D8C3A}" type="slidenum">
              <a:rPr lang="en-US"/>
              <a:pPr/>
              <a:t>25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7D58A-4CF9-47DF-8442-8B2620685D78}" type="slidenum">
              <a:rPr lang="en-US"/>
              <a:pPr/>
              <a:t>26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27B6D-4235-42BE-AD33-192DABDE241D}" type="slidenum">
              <a:rPr lang="en-US"/>
              <a:pPr/>
              <a:t>27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27B6D-4235-42BE-AD33-192DABDE241D}" type="slidenum">
              <a:rPr lang="en-US"/>
              <a:pPr/>
              <a:t>28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27B6D-4235-42BE-AD33-192DABDE241D}" type="slidenum">
              <a:rPr lang="en-US"/>
              <a:pPr/>
              <a:t>29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D8817-EED6-48BC-9743-0624B08003E1}" type="slidenum">
              <a:rPr lang="en-US"/>
              <a:pPr/>
              <a:t>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FE793-B0AF-4F17-89BB-E055E399CA3D}" type="slidenum">
              <a:rPr lang="en-US"/>
              <a:pPr/>
              <a:t>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78C2-3BAC-459E-8216-92D161AE83DA}" type="slidenum">
              <a:rPr lang="en-US"/>
              <a:pPr/>
              <a:t>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28CC3-1633-419E-8532-792A823E8899}" type="slidenum">
              <a:rPr lang="en-US"/>
              <a:pPr/>
              <a:t>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CADA5-319C-48EF-A335-E4D348FA142B}" type="slidenum">
              <a:rPr lang="en-US"/>
              <a:pPr/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4B583-25E2-4B4D-BF27-D82C91C16FB3}" type="slidenum">
              <a:rPr lang="en-US"/>
              <a:pPr/>
              <a:t>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F8DAD-D0DE-4BC6-A3DB-2CEB28881E06}" type="slidenum">
              <a:rPr lang="en-US"/>
              <a:pPr/>
              <a:t>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E4709B7-BE2F-4ECE-B045-622C2C500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7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048000" y="230663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634622" y="14763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556000" y="39243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5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78213" y="546100"/>
            <a:ext cx="25193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458192" y="2042556"/>
            <a:ext cx="2873829" cy="1828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1225550" y="1154113"/>
            <a:ext cx="42867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 for a lossless layer: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39632" name="Object 16"/>
          <p:cNvGraphicFramePr>
            <a:graphicFrameLocks noChangeAspect="1"/>
          </p:cNvGraphicFramePr>
          <p:nvPr/>
        </p:nvGraphicFramePr>
        <p:xfrm>
          <a:off x="3028950" y="3033712"/>
          <a:ext cx="1762979" cy="566737"/>
        </p:xfrm>
        <a:graphic>
          <a:graphicData uri="http://schemas.openxmlformats.org/presentationml/2006/ole">
            <p:oleObj spid="_x0000_s345090" name="Equation" r:id="rId4" imgW="711000" imgH="228600" progId="Equation.DSMT4">
              <p:embed/>
            </p:oleObj>
          </a:graphicData>
        </a:graphic>
      </p:graphicFrame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1196521" y="0"/>
            <a:ext cx="6913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SW Solution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45092" name="Object 16"/>
          <p:cNvGraphicFramePr>
            <a:graphicFrameLocks noChangeAspect="1"/>
          </p:cNvGraphicFramePr>
          <p:nvPr/>
        </p:nvGraphicFramePr>
        <p:xfrm>
          <a:off x="3303588" y="2243138"/>
          <a:ext cx="1136650" cy="487362"/>
        </p:xfrm>
        <a:graphic>
          <a:graphicData uri="http://schemas.openxmlformats.org/presentationml/2006/ole">
            <p:oleObj spid="_x0000_s345092" name="Equation" r:id="rId5" imgW="533160" imgH="2286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0026" y="4773881"/>
            <a:ext cx="500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Generalization to an arbitrary number of layers: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345093" name="Object 16"/>
          <p:cNvGraphicFramePr>
            <a:graphicFrameLocks noChangeAspect="1"/>
          </p:cNvGraphicFramePr>
          <p:nvPr/>
        </p:nvGraphicFramePr>
        <p:xfrm>
          <a:off x="3260725" y="5240338"/>
          <a:ext cx="1482725" cy="566737"/>
        </p:xfrm>
        <a:graphic>
          <a:graphicData uri="http://schemas.openxmlformats.org/presentationml/2006/ole">
            <p:oleObj spid="_x0000_s345093" name="Equation" r:id="rId6" imgW="596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2110798" y="0"/>
            <a:ext cx="4476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Solution for Slab</a:t>
            </a:r>
          </a:p>
        </p:txBody>
      </p:sp>
      <p:graphicFrame>
        <p:nvGraphicFramePr>
          <p:cNvPr id="244739" name="Object 3"/>
          <p:cNvGraphicFramePr>
            <a:graphicFrameLocks noChangeAspect="1"/>
          </p:cNvGraphicFramePr>
          <p:nvPr/>
        </p:nvGraphicFramePr>
        <p:xfrm>
          <a:off x="6438138" y="1013114"/>
          <a:ext cx="1795462" cy="1747838"/>
        </p:xfrm>
        <a:graphic>
          <a:graphicData uri="http://schemas.openxmlformats.org/presentationml/2006/ole">
            <p:oleObj spid="_x0000_s244739" name="Equation" r:id="rId4" imgW="914400" imgH="888840" progId="Equation.DSMT4">
              <p:embed/>
            </p:oleObj>
          </a:graphicData>
        </a:graphic>
      </p:graphicFrame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2555669" y="4392077"/>
          <a:ext cx="3090863" cy="917575"/>
        </p:xfrm>
        <a:graphic>
          <a:graphicData uri="http://schemas.openxmlformats.org/presentationml/2006/ole">
            <p:oleObj spid="_x0000_s244740" name="Equation" r:id="rId5" imgW="1625400" imgH="482400" progId="Equation.DSMT4">
              <p:embed/>
            </p:oleObj>
          </a:graphicData>
        </a:graphic>
      </p:graphicFrame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2466293" y="3498397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TRE:</a:t>
            </a:r>
          </a:p>
        </p:txBody>
      </p:sp>
      <p:sp>
        <p:nvSpPr>
          <p:cNvPr id="244759" name="Text Box 23"/>
          <p:cNvSpPr txBox="1">
            <a:spLocks noChangeArrowheads="1"/>
          </p:cNvSpPr>
          <p:nvPr/>
        </p:nvSpPr>
        <p:spPr bwMode="auto">
          <a:xfrm>
            <a:off x="1866309" y="536832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3399992" y="3271942"/>
          <a:ext cx="1571625" cy="704850"/>
        </p:xfrm>
        <a:graphic>
          <a:graphicData uri="http://schemas.openxmlformats.org/presentationml/2006/ole">
            <p:oleObj spid="_x0000_s244750" name="Equation" r:id="rId6" imgW="711000" imgH="317160" progId="Equation.DSMT4">
              <p:embed/>
            </p:oleObj>
          </a:graphicData>
        </a:graphic>
      </p:graphicFrame>
      <p:graphicFrame>
        <p:nvGraphicFramePr>
          <p:cNvPr id="3" name="Object 15"/>
          <p:cNvGraphicFramePr>
            <a:graphicFrameLocks noChangeAspect="1"/>
          </p:cNvGraphicFramePr>
          <p:nvPr/>
        </p:nvGraphicFramePr>
        <p:xfrm>
          <a:off x="2730831" y="5649006"/>
          <a:ext cx="2776538" cy="917575"/>
        </p:xfrm>
        <a:graphic>
          <a:graphicData uri="http://schemas.openxmlformats.org/presentationml/2006/ole">
            <p:oleObj spid="_x0000_s244751" name="Equation" r:id="rId7" imgW="1460160" imgH="482400" progId="Equation.DSMT4">
              <p:embed/>
            </p:oleObj>
          </a:graphicData>
        </a:graphic>
      </p:graphicFrame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2592161" y="960170"/>
            <a:ext cx="3186113" cy="1911350"/>
            <a:chOff x="1818" y="732"/>
            <a:chExt cx="2007" cy="1204"/>
          </a:xfrm>
        </p:grpSpPr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2953" y="73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graphicFrame>
          <p:nvGraphicFramePr>
            <p:cNvPr id="43" name="Object 39"/>
            <p:cNvGraphicFramePr>
              <a:graphicFrameLocks noChangeAspect="1"/>
            </p:cNvGraphicFramePr>
            <p:nvPr/>
          </p:nvGraphicFramePr>
          <p:xfrm>
            <a:off x="3170" y="1236"/>
            <a:ext cx="318" cy="251"/>
          </p:xfrm>
          <a:graphic>
            <a:graphicData uri="http://schemas.openxmlformats.org/presentationml/2006/ole">
              <p:oleObj spid="_x0000_s244752" name="Equation" r:id="rId8" imgW="304560" imgH="241200" progId="Equation.DSMT4">
                <p:embed/>
              </p:oleObj>
            </a:graphicData>
          </a:graphic>
        </p:graphicFrame>
        <p:graphicFrame>
          <p:nvGraphicFramePr>
            <p:cNvPr id="44" name="Object 40"/>
            <p:cNvGraphicFramePr>
              <a:graphicFrameLocks noChangeAspect="1"/>
            </p:cNvGraphicFramePr>
            <p:nvPr/>
          </p:nvGraphicFramePr>
          <p:xfrm>
            <a:off x="2080" y="1218"/>
            <a:ext cx="328" cy="260"/>
          </p:xfrm>
          <a:graphic>
            <a:graphicData uri="http://schemas.openxmlformats.org/presentationml/2006/ole">
              <p:oleObj spid="_x0000_s244753" name="Equation" r:id="rId9" imgW="304560" imgH="241200" progId="Equation.DSMT4">
                <p:embed/>
              </p:oleObj>
            </a:graphicData>
          </a:graphic>
        </p:graphicFrame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877" y="1056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871" y="1646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1838" y="1817"/>
              <a:ext cx="24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1821" y="1054"/>
              <a:ext cx="0" cy="6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2127" y="1686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V="1">
              <a:off x="1818" y="1057"/>
              <a:ext cx="101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V="1">
              <a:off x="1819" y="1646"/>
              <a:ext cx="1022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2852" y="839"/>
              <a:ext cx="0" cy="10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1826" y="1700"/>
              <a:ext cx="0" cy="2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Text Box 51"/>
            <p:cNvSpPr txBox="1">
              <a:spLocks noChangeArrowheads="1"/>
            </p:cNvSpPr>
            <p:nvPr/>
          </p:nvSpPr>
          <p:spPr bwMode="auto">
            <a:xfrm>
              <a:off x="2203" y="77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55" name="Oval 38"/>
            <p:cNvSpPr>
              <a:spLocks noChangeArrowheads="1"/>
            </p:cNvSpPr>
            <p:nvPr/>
          </p:nvSpPr>
          <p:spPr bwMode="auto">
            <a:xfrm>
              <a:off x="2823" y="1022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46"/>
            <p:cNvSpPr>
              <a:spLocks noChangeArrowheads="1"/>
            </p:cNvSpPr>
            <p:nvPr/>
          </p:nvSpPr>
          <p:spPr bwMode="auto">
            <a:xfrm>
              <a:off x="2824" y="1620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1547173" y="259529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have</a:t>
            </a:r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3005076" y="2359170"/>
          <a:ext cx="2955925" cy="863600"/>
        </p:xfrm>
        <a:graphic>
          <a:graphicData uri="http://schemas.openxmlformats.org/presentationml/2006/ole">
            <p:oleObj spid="_x0000_s245764" name="Equation" r:id="rId4" imgW="1650960" imgH="482400" progId="Equation.DSMT4">
              <p:embed/>
            </p:oleObj>
          </a:graphicData>
        </a:graphic>
      </p:graphicFrame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2430463" y="5073650"/>
          <a:ext cx="4344987" cy="957263"/>
        </p:xfrm>
        <a:graphic>
          <a:graphicData uri="http://schemas.openxmlformats.org/presentationml/2006/ole">
            <p:oleObj spid="_x0000_s245765" name="Equation" r:id="rId5" imgW="2247840" imgH="495000" progId="Equation.DSMT4">
              <p:embed/>
            </p:oleObj>
          </a:graphicData>
        </a:graphic>
      </p:graphicFrame>
      <p:graphicFrame>
        <p:nvGraphicFramePr>
          <p:cNvPr id="245766" name="Object 6"/>
          <p:cNvGraphicFramePr>
            <a:graphicFrameLocks noChangeAspect="1"/>
          </p:cNvGraphicFramePr>
          <p:nvPr/>
        </p:nvGraphicFramePr>
        <p:xfrm>
          <a:off x="2959100" y="1352550"/>
          <a:ext cx="3708400" cy="563563"/>
        </p:xfrm>
        <a:graphic>
          <a:graphicData uri="http://schemas.openxmlformats.org/presentationml/2006/ole">
            <p:oleObj spid="_x0000_s245766" name="Equation" r:id="rId6" imgW="1917360" imgH="291960" progId="Equation.DSMT4">
              <p:embed/>
            </p:oleObj>
          </a:graphicData>
        </a:graphic>
      </p:graphicFrame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579563" y="1439863"/>
            <a:ext cx="835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Using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2306762" y="3635109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936625" y="0"/>
            <a:ext cx="71913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Solution for Slab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63515" y="4500027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995758" y="3462009"/>
          <a:ext cx="2524125" cy="863600"/>
        </p:xfrm>
        <a:graphic>
          <a:graphicData uri="http://schemas.openxmlformats.org/presentationml/2006/ole">
            <p:oleObj spid="_x0000_s245767" name="Equation" r:id="rId7" imgW="14094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006725" y="5307013"/>
            <a:ext cx="2867025" cy="1301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3976688" y="3311525"/>
            <a:ext cx="1993900" cy="1454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74777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Solution for SW Modes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1073213" y="1144629"/>
            <a:ext cx="1781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Consider </a:t>
            </a:r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3015756" y="345064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246791" name="Object 7"/>
          <p:cNvGraphicFramePr>
            <a:graphicFrameLocks noChangeAspect="1"/>
          </p:cNvGraphicFramePr>
          <p:nvPr/>
        </p:nvGraphicFramePr>
        <p:xfrm>
          <a:off x="3010787" y="1094592"/>
          <a:ext cx="2824162" cy="517525"/>
        </p:xfrm>
        <a:graphic>
          <a:graphicData uri="http://schemas.openxmlformats.org/presentationml/2006/ole">
            <p:oleObj spid="_x0000_s246791" name="Equation" r:id="rId4" imgW="1244520" imgH="228600" progId="Equation.DSMT4">
              <p:embed/>
            </p:oleObj>
          </a:graphicData>
        </a:graphic>
      </p:graphicFrame>
      <p:graphicFrame>
        <p:nvGraphicFramePr>
          <p:cNvPr id="246792" name="Object 8"/>
          <p:cNvGraphicFramePr>
            <a:graphicFrameLocks noChangeAspect="1"/>
          </p:cNvGraphicFramePr>
          <p:nvPr/>
        </p:nvGraphicFramePr>
        <p:xfrm>
          <a:off x="4308475" y="3427413"/>
          <a:ext cx="1470025" cy="1203325"/>
        </p:xfrm>
        <a:graphic>
          <a:graphicData uri="http://schemas.openxmlformats.org/presentationml/2006/ole">
            <p:oleObj spid="_x0000_s246792" name="Equation" r:id="rId5" imgW="558720" imgH="457200" progId="Equation.DSMT4">
              <p:embed/>
            </p:oleObj>
          </a:graphicData>
        </a:graphic>
      </p:graphicFrame>
      <p:graphicFrame>
        <p:nvGraphicFramePr>
          <p:cNvPr id="246793" name="Object 9"/>
          <p:cNvGraphicFramePr>
            <a:graphicFrameLocks noChangeAspect="1"/>
          </p:cNvGraphicFramePr>
          <p:nvPr/>
        </p:nvGraphicFramePr>
        <p:xfrm>
          <a:off x="3173413" y="5353050"/>
          <a:ext cx="2381250" cy="1227138"/>
        </p:xfrm>
        <a:graphic>
          <a:graphicData uri="http://schemas.openxmlformats.org/presentationml/2006/ole">
            <p:oleObj spid="_x0000_s246793" name="Equation" r:id="rId6" imgW="838080" imgH="431640" progId="Equation.DSMT4">
              <p:embed/>
            </p:oleObj>
          </a:graphicData>
        </a:graphic>
      </p:graphicFrame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2422012" y="183550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1925638" y="5708650"/>
            <a:ext cx="76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</a:t>
            </a:r>
            <a:r>
              <a:rPr lang="en-US" sz="2000" dirty="0" smtClean="0">
                <a:solidFill>
                  <a:schemeClr val="bg1"/>
                </a:solidFill>
              </a:rPr>
              <a:t>hen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46796" name="Object 12"/>
          <p:cNvGraphicFramePr>
            <a:graphicFrameLocks noChangeAspect="1"/>
          </p:cNvGraphicFramePr>
          <p:nvPr/>
        </p:nvGraphicFramePr>
        <p:xfrm>
          <a:off x="2979222" y="2055986"/>
          <a:ext cx="2982191" cy="837511"/>
        </p:xfrm>
        <a:graphic>
          <a:graphicData uri="http://schemas.openxmlformats.org/presentationml/2006/ole">
            <p:oleObj spid="_x0000_s246796" name="Equation" r:id="rId7" imgW="1536480" imgH="43164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771525" y="2190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Solution (cont.)</a:t>
            </a: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1752600" y="37592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3149600" y="1924050"/>
          <a:ext cx="2254250" cy="1439863"/>
        </p:xfrm>
        <a:graphic>
          <a:graphicData uri="http://schemas.openxmlformats.org/presentationml/2006/ole">
            <p:oleObj spid="_x0000_s247812" name="Equation" r:id="rId4" imgW="914400" imgH="583920" progId="Equation.DSMT4">
              <p:embed/>
            </p:oleObj>
          </a:graphicData>
        </a:graphic>
      </p:graphicFrame>
      <p:graphicFrame>
        <p:nvGraphicFramePr>
          <p:cNvPr id="247813" name="Object 5"/>
          <p:cNvGraphicFramePr>
            <a:graphicFrameLocks noChangeAspect="1"/>
          </p:cNvGraphicFramePr>
          <p:nvPr/>
        </p:nvGraphicFramePr>
        <p:xfrm>
          <a:off x="3192463" y="4265613"/>
          <a:ext cx="2614612" cy="1227137"/>
        </p:xfrm>
        <a:graphic>
          <a:graphicData uri="http://schemas.openxmlformats.org/presentationml/2006/ole">
            <p:oleObj spid="_x0000_s247813" name="Equation" r:id="rId5" imgW="1028520" imgH="482400" progId="Equation.DSMT4">
              <p:embed/>
            </p:oleObj>
          </a:graphicData>
        </a:graphic>
      </p:graphicFrame>
      <p:sp>
        <p:nvSpPr>
          <p:cNvPr id="247814" name="AutoShape 6"/>
          <p:cNvSpPr>
            <a:spLocks/>
          </p:cNvSpPr>
          <p:nvPr/>
        </p:nvSpPr>
        <p:spPr bwMode="auto">
          <a:xfrm>
            <a:off x="6181725" y="4311650"/>
            <a:ext cx="315913" cy="1146175"/>
          </a:xfrm>
          <a:prstGeom prst="rightBrace">
            <a:avLst>
              <a:gd name="adj1" fmla="val 30234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6705600" y="4664075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711200" y="1198563"/>
            <a:ext cx="6296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can develop another equation by relating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2000">
                <a:solidFill>
                  <a:schemeClr val="bg1"/>
                </a:solidFill>
              </a:rPr>
              <a:t> and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:</a:t>
            </a:r>
            <a:r>
              <a:rPr lang="en-US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2517837" y="1211943"/>
          <a:ext cx="3784600" cy="1273175"/>
        </p:xfrm>
        <a:graphic>
          <a:graphicData uri="http://schemas.openxmlformats.org/presentationml/2006/ole">
            <p:oleObj spid="_x0000_s248835" name="Equation" r:id="rId4" imgW="1434960" imgH="482400" progId="Equation.DSMT4">
              <p:embed/>
            </p:oleObj>
          </a:graphicData>
        </a:graphic>
      </p:graphicFrame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3448050" y="5595938"/>
          <a:ext cx="2246313" cy="598487"/>
        </p:xfrm>
        <a:graphic>
          <a:graphicData uri="http://schemas.openxmlformats.org/presentationml/2006/ole">
            <p:oleObj spid="_x0000_s248837" name="Equation" r:id="rId5" imgW="761760" imgH="203040" progId="Equation.DSMT4">
              <p:embed/>
            </p:oleObj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2300576" y="3233902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2605992" y="5041077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771525" y="2190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Solution (cont.)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6045244" y="3713413"/>
            <a:ext cx="2476500" cy="95410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is proportional to frequency.</a:t>
            </a:r>
          </a:p>
        </p:txBody>
      </p:sp>
      <p:graphicFrame>
        <p:nvGraphicFramePr>
          <p:cNvPr id="248842" name="Object 10"/>
          <p:cNvGraphicFramePr>
            <a:graphicFrameLocks noChangeAspect="1"/>
          </p:cNvGraphicFramePr>
          <p:nvPr/>
        </p:nvGraphicFramePr>
        <p:xfrm>
          <a:off x="3243263" y="3806825"/>
          <a:ext cx="2378075" cy="628650"/>
        </p:xfrm>
        <a:graphic>
          <a:graphicData uri="http://schemas.openxmlformats.org/presentationml/2006/ole">
            <p:oleObj spid="_x0000_s248842" name="Equation" r:id="rId6" imgW="1104840" imgH="291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85" name="Group 29"/>
          <p:cNvGrpSpPr>
            <a:grpSpLocks/>
          </p:cNvGrpSpPr>
          <p:nvPr/>
        </p:nvGrpSpPr>
        <p:grpSpPr bwMode="auto">
          <a:xfrm>
            <a:off x="179388" y="1009650"/>
            <a:ext cx="8815388" cy="5010149"/>
            <a:chOff x="113" y="636"/>
            <a:chExt cx="5553" cy="3156"/>
          </a:xfrm>
        </p:grpSpPr>
        <p:graphicFrame>
          <p:nvGraphicFramePr>
            <p:cNvPr id="249876" name="Object 20"/>
            <p:cNvGraphicFramePr>
              <a:graphicFrameLocks noChangeAspect="1"/>
            </p:cNvGraphicFramePr>
            <p:nvPr/>
          </p:nvGraphicFramePr>
          <p:xfrm>
            <a:off x="382" y="3083"/>
            <a:ext cx="1026" cy="274"/>
          </p:xfrm>
          <a:graphic>
            <a:graphicData uri="http://schemas.openxmlformats.org/presentationml/2006/ole">
              <p:oleObj spid="_x0000_s249876" name="Equation" r:id="rId4" imgW="761760" imgH="203040" progId="Equation.DSMT4">
                <p:embed/>
              </p:oleObj>
            </a:graphicData>
          </a:graphic>
        </p:graphicFrame>
        <p:sp>
          <p:nvSpPr>
            <p:cNvPr id="249859" name="Line 3"/>
            <p:cNvSpPr>
              <a:spLocks noChangeShapeType="1"/>
            </p:cNvSpPr>
            <p:nvPr/>
          </p:nvSpPr>
          <p:spPr bwMode="auto">
            <a:xfrm>
              <a:off x="630" y="2312"/>
              <a:ext cx="4431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0" name="Line 4"/>
            <p:cNvSpPr>
              <a:spLocks noChangeShapeType="1"/>
            </p:cNvSpPr>
            <p:nvPr/>
          </p:nvSpPr>
          <p:spPr bwMode="auto">
            <a:xfrm>
              <a:off x="1643" y="1020"/>
              <a:ext cx="0" cy="27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891" y="1579"/>
              <a:ext cx="1490" cy="1459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2" name="Line 6"/>
            <p:cNvSpPr>
              <a:spLocks noChangeShapeType="1"/>
            </p:cNvSpPr>
            <p:nvPr/>
          </p:nvSpPr>
          <p:spPr bwMode="auto">
            <a:xfrm>
              <a:off x="2646" y="836"/>
              <a:ext cx="7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3" name="Line 7"/>
            <p:cNvSpPr>
              <a:spLocks noChangeShapeType="1"/>
            </p:cNvSpPr>
            <p:nvPr/>
          </p:nvSpPr>
          <p:spPr bwMode="auto">
            <a:xfrm>
              <a:off x="3636" y="827"/>
              <a:ext cx="0" cy="29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4" name="Line 8"/>
            <p:cNvSpPr>
              <a:spLocks noChangeShapeType="1"/>
            </p:cNvSpPr>
            <p:nvPr/>
          </p:nvSpPr>
          <p:spPr bwMode="auto">
            <a:xfrm flipH="1">
              <a:off x="4612" y="830"/>
              <a:ext cx="15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5" name="Freeform 9"/>
            <p:cNvSpPr>
              <a:spLocks/>
            </p:cNvSpPr>
            <p:nvPr/>
          </p:nvSpPr>
          <p:spPr bwMode="auto">
            <a:xfrm>
              <a:off x="1636" y="859"/>
              <a:ext cx="951" cy="1451"/>
            </a:xfrm>
            <a:custGeom>
              <a:avLst/>
              <a:gdLst/>
              <a:ahLst/>
              <a:cxnLst>
                <a:cxn ang="0">
                  <a:pos x="0" y="1451"/>
                </a:cxn>
                <a:cxn ang="0">
                  <a:pos x="257" y="1408"/>
                </a:cxn>
                <a:cxn ang="0">
                  <a:pos x="549" y="1235"/>
                </a:cxn>
                <a:cxn ang="0">
                  <a:pos x="705" y="1061"/>
                </a:cxn>
                <a:cxn ang="0">
                  <a:pos x="832" y="809"/>
                </a:cxn>
                <a:cxn ang="0">
                  <a:pos x="915" y="357"/>
                </a:cxn>
                <a:cxn ang="0">
                  <a:pos x="951" y="0"/>
                </a:cxn>
              </a:cxnLst>
              <a:rect l="0" t="0" r="r" b="b"/>
              <a:pathLst>
                <a:path w="951" h="1451">
                  <a:moveTo>
                    <a:pt x="0" y="1451"/>
                  </a:moveTo>
                  <a:cubicBezTo>
                    <a:pt x="43" y="1444"/>
                    <a:pt x="166" y="1444"/>
                    <a:pt x="257" y="1408"/>
                  </a:cubicBezTo>
                  <a:cubicBezTo>
                    <a:pt x="348" y="1372"/>
                    <a:pt x="474" y="1293"/>
                    <a:pt x="549" y="1235"/>
                  </a:cubicBezTo>
                  <a:cubicBezTo>
                    <a:pt x="620" y="1180"/>
                    <a:pt x="658" y="1132"/>
                    <a:pt x="705" y="1061"/>
                  </a:cubicBezTo>
                  <a:cubicBezTo>
                    <a:pt x="752" y="990"/>
                    <a:pt x="797" y="926"/>
                    <a:pt x="832" y="809"/>
                  </a:cubicBezTo>
                  <a:cubicBezTo>
                    <a:pt x="867" y="692"/>
                    <a:pt x="895" y="492"/>
                    <a:pt x="915" y="357"/>
                  </a:cubicBezTo>
                  <a:cubicBezTo>
                    <a:pt x="935" y="222"/>
                    <a:pt x="944" y="74"/>
                    <a:pt x="951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6" name="Freeform 10"/>
            <p:cNvSpPr>
              <a:spLocks/>
            </p:cNvSpPr>
            <p:nvPr/>
          </p:nvSpPr>
          <p:spPr bwMode="auto">
            <a:xfrm>
              <a:off x="2692" y="811"/>
              <a:ext cx="1876" cy="2957"/>
            </a:xfrm>
            <a:custGeom>
              <a:avLst/>
              <a:gdLst/>
              <a:ahLst/>
              <a:cxnLst>
                <a:cxn ang="0">
                  <a:pos x="0" y="2957"/>
                </a:cxn>
                <a:cxn ang="0">
                  <a:pos x="111" y="2151"/>
                </a:cxn>
                <a:cxn ang="0">
                  <a:pos x="518" y="1682"/>
                </a:cxn>
                <a:cxn ang="0">
                  <a:pos x="1332" y="1314"/>
                </a:cxn>
                <a:cxn ang="0">
                  <a:pos x="1717" y="691"/>
                </a:cxn>
                <a:cxn ang="0">
                  <a:pos x="1876" y="0"/>
                </a:cxn>
              </a:cxnLst>
              <a:rect l="0" t="0" r="r" b="b"/>
              <a:pathLst>
                <a:path w="1876" h="2957">
                  <a:moveTo>
                    <a:pt x="0" y="2957"/>
                  </a:moveTo>
                  <a:cubicBezTo>
                    <a:pt x="18" y="2823"/>
                    <a:pt x="25" y="2363"/>
                    <a:pt x="111" y="2151"/>
                  </a:cubicBezTo>
                  <a:cubicBezTo>
                    <a:pt x="197" y="1939"/>
                    <a:pt x="315" y="1821"/>
                    <a:pt x="518" y="1682"/>
                  </a:cubicBezTo>
                  <a:cubicBezTo>
                    <a:pt x="721" y="1543"/>
                    <a:pt x="1132" y="1479"/>
                    <a:pt x="1332" y="1314"/>
                  </a:cubicBezTo>
                  <a:cubicBezTo>
                    <a:pt x="1523" y="1186"/>
                    <a:pt x="1647" y="922"/>
                    <a:pt x="1717" y="691"/>
                  </a:cubicBezTo>
                  <a:cubicBezTo>
                    <a:pt x="1787" y="460"/>
                    <a:pt x="1843" y="144"/>
                    <a:pt x="1876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67" name="Text Box 11"/>
            <p:cNvSpPr txBox="1">
              <a:spLocks noChangeArrowheads="1"/>
            </p:cNvSpPr>
            <p:nvPr/>
          </p:nvSpPr>
          <p:spPr bwMode="auto">
            <a:xfrm>
              <a:off x="1989" y="1358"/>
              <a:ext cx="39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TM</a:t>
              </a:r>
              <a:r>
                <a:rPr lang="en-US" sz="2000" baseline="-25000">
                  <a:solidFill>
                    <a:srgbClr val="FF00FF"/>
                  </a:solidFill>
                  <a:latin typeface="Times New Roman" pitchFamily="18" charset="0"/>
                </a:rPr>
                <a:t>0</a:t>
              </a:r>
              <a:endParaRPr lang="en-US" sz="200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49868" name="Text Box 12"/>
            <p:cNvSpPr txBox="1">
              <a:spLocks noChangeArrowheads="1"/>
            </p:cNvSpPr>
            <p:nvPr/>
          </p:nvSpPr>
          <p:spPr bwMode="auto">
            <a:xfrm>
              <a:off x="1184" y="1939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 flipV="1">
              <a:off x="1212" y="1713"/>
              <a:ext cx="424" cy="6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2640" y="2284"/>
              <a:ext cx="4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 / 2 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3617" y="2280"/>
              <a:ext cx="2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 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623" y="2325"/>
              <a:ext cx="52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3</a:t>
              </a:r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 / 2 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1543" y="636"/>
              <a:ext cx="271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schemeClr val="bg2"/>
                  </a:solidFill>
                  <a:latin typeface="Times New Roman" pitchFamily="18" charset="0"/>
                </a:rPr>
                <a:t>v </a:t>
              </a:r>
            </a:p>
          </p:txBody>
        </p:sp>
        <p:sp>
          <p:nvSpPr>
            <p:cNvPr id="249874" name="Text Box 18"/>
            <p:cNvSpPr txBox="1">
              <a:spLocks noChangeArrowheads="1"/>
            </p:cNvSpPr>
            <p:nvPr/>
          </p:nvSpPr>
          <p:spPr bwMode="auto">
            <a:xfrm>
              <a:off x="5156" y="2120"/>
              <a:ext cx="34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i="1" dirty="0">
                  <a:solidFill>
                    <a:schemeClr val="bg2"/>
                  </a:solidFill>
                  <a:latin typeface="Times New Roman" pitchFamily="18" charset="0"/>
                </a:rPr>
                <a:t>u  </a:t>
              </a:r>
            </a:p>
          </p:txBody>
        </p:sp>
        <p:sp>
          <p:nvSpPr>
            <p:cNvPr id="249875" name="Oval 19"/>
            <p:cNvSpPr>
              <a:spLocks noChangeArrowheads="1"/>
            </p:cNvSpPr>
            <p:nvPr/>
          </p:nvSpPr>
          <p:spPr bwMode="auto">
            <a:xfrm>
              <a:off x="2249" y="1917"/>
              <a:ext cx="109" cy="103"/>
            </a:xfrm>
            <a:prstGeom prst="ellipse">
              <a:avLst/>
            </a:prstGeom>
            <a:solidFill>
              <a:srgbClr val="FF00FF"/>
            </a:soli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49878" name="Object 22"/>
            <p:cNvGraphicFramePr>
              <a:graphicFrameLocks noChangeAspect="1"/>
            </p:cNvGraphicFramePr>
            <p:nvPr/>
          </p:nvGraphicFramePr>
          <p:xfrm>
            <a:off x="113" y="3463"/>
            <a:ext cx="1427" cy="289"/>
          </p:xfrm>
          <a:graphic>
            <a:graphicData uri="http://schemas.openxmlformats.org/presentationml/2006/ole">
              <p:oleObj spid="_x0000_s249878" name="Equation" r:id="rId5" imgW="1193760" imgH="241200" progId="Equation.DSMT4">
                <p:embed/>
              </p:oleObj>
            </a:graphicData>
          </a:graphic>
        </p:graphicFrame>
        <p:graphicFrame>
          <p:nvGraphicFramePr>
            <p:cNvPr id="249877" name="Object 21"/>
            <p:cNvGraphicFramePr>
              <a:graphicFrameLocks noChangeAspect="1"/>
            </p:cNvGraphicFramePr>
            <p:nvPr/>
          </p:nvGraphicFramePr>
          <p:xfrm>
            <a:off x="4504" y="1536"/>
            <a:ext cx="1162" cy="599"/>
          </p:xfrm>
          <a:graphic>
            <a:graphicData uri="http://schemas.openxmlformats.org/presentationml/2006/ole">
              <p:oleObj spid="_x0000_s249877" name="Equation" r:id="rId6" imgW="838080" imgH="431640" progId="Equation.DSMT4">
                <p:embed/>
              </p:oleObj>
            </a:graphicData>
          </a:graphic>
        </p:graphicFrame>
      </p:grpSp>
      <p:sp>
        <p:nvSpPr>
          <p:cNvPr id="249879" name="Text Box 23"/>
          <p:cNvSpPr txBox="1">
            <a:spLocks noChangeArrowheads="1"/>
          </p:cNvSpPr>
          <p:nvPr/>
        </p:nvSpPr>
        <p:spPr bwMode="auto">
          <a:xfrm>
            <a:off x="63194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Solution (cont.)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04" name="Text Box 24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Solution (cont.)</a:t>
            </a:r>
          </a:p>
        </p:txBody>
      </p:sp>
      <p:grpSp>
        <p:nvGrpSpPr>
          <p:cNvPr id="250914" name="Group 34"/>
          <p:cNvGrpSpPr>
            <a:grpSpLocks/>
          </p:cNvGrpSpPr>
          <p:nvPr/>
        </p:nvGrpSpPr>
        <p:grpSpPr bwMode="auto">
          <a:xfrm>
            <a:off x="481013" y="760413"/>
            <a:ext cx="8356600" cy="5691187"/>
            <a:chOff x="303" y="479"/>
            <a:chExt cx="5264" cy="3585"/>
          </a:xfrm>
        </p:grpSpPr>
        <p:sp>
          <p:nvSpPr>
            <p:cNvPr id="250903" name="Text Box 23"/>
            <p:cNvSpPr txBox="1">
              <a:spLocks noChangeArrowheads="1"/>
            </p:cNvSpPr>
            <p:nvPr/>
          </p:nvSpPr>
          <p:spPr bwMode="auto">
            <a:xfrm>
              <a:off x="3328" y="806"/>
              <a:ext cx="22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</a:rPr>
                <a:t>Graph for a Higher Frequency</a:t>
              </a:r>
            </a:p>
          </p:txBody>
        </p:sp>
        <p:sp>
          <p:nvSpPr>
            <p:cNvPr id="250883" name="Line 3"/>
            <p:cNvSpPr>
              <a:spLocks noChangeShapeType="1"/>
            </p:cNvSpPr>
            <p:nvPr/>
          </p:nvSpPr>
          <p:spPr bwMode="auto">
            <a:xfrm>
              <a:off x="303" y="2592"/>
              <a:ext cx="4687" cy="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84" name="Line 4"/>
            <p:cNvSpPr>
              <a:spLocks noChangeShapeType="1"/>
            </p:cNvSpPr>
            <p:nvPr/>
          </p:nvSpPr>
          <p:spPr bwMode="auto">
            <a:xfrm>
              <a:off x="1649" y="847"/>
              <a:ext cx="0" cy="321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85" name="Oval 5"/>
            <p:cNvSpPr>
              <a:spLocks noChangeArrowheads="1"/>
            </p:cNvSpPr>
            <p:nvPr/>
          </p:nvSpPr>
          <p:spPr bwMode="auto">
            <a:xfrm>
              <a:off x="565" y="1477"/>
              <a:ext cx="2179" cy="213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86" name="Line 6"/>
            <p:cNvSpPr>
              <a:spLocks noChangeShapeType="1"/>
            </p:cNvSpPr>
            <p:nvPr/>
          </p:nvSpPr>
          <p:spPr bwMode="auto">
            <a:xfrm>
              <a:off x="2193" y="1108"/>
              <a:ext cx="3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87" name="Line 7"/>
            <p:cNvSpPr>
              <a:spLocks noChangeShapeType="1"/>
            </p:cNvSpPr>
            <p:nvPr/>
          </p:nvSpPr>
          <p:spPr bwMode="auto">
            <a:xfrm>
              <a:off x="2668" y="1099"/>
              <a:ext cx="0" cy="29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88" name="Line 8"/>
            <p:cNvSpPr>
              <a:spLocks noChangeShapeType="1"/>
            </p:cNvSpPr>
            <p:nvPr/>
          </p:nvSpPr>
          <p:spPr bwMode="auto">
            <a:xfrm>
              <a:off x="3162" y="1102"/>
              <a:ext cx="1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89" name="Freeform 9"/>
            <p:cNvSpPr>
              <a:spLocks/>
            </p:cNvSpPr>
            <p:nvPr/>
          </p:nvSpPr>
          <p:spPr bwMode="auto">
            <a:xfrm>
              <a:off x="1653" y="923"/>
              <a:ext cx="505" cy="1656"/>
            </a:xfrm>
            <a:custGeom>
              <a:avLst/>
              <a:gdLst/>
              <a:ahLst/>
              <a:cxnLst>
                <a:cxn ang="0">
                  <a:pos x="0" y="1656"/>
                </a:cxn>
                <a:cxn ang="0">
                  <a:pos x="185" y="1619"/>
                </a:cxn>
                <a:cxn ang="0">
                  <a:pos x="322" y="1472"/>
                </a:cxn>
                <a:cxn ang="0">
                  <a:pos x="395" y="1271"/>
                </a:cxn>
                <a:cxn ang="0">
                  <a:pos x="453" y="925"/>
                </a:cxn>
                <a:cxn ang="0">
                  <a:pos x="505" y="0"/>
                </a:cxn>
              </a:cxnLst>
              <a:rect l="0" t="0" r="r" b="b"/>
              <a:pathLst>
                <a:path w="505" h="1656">
                  <a:moveTo>
                    <a:pt x="0" y="1656"/>
                  </a:moveTo>
                  <a:cubicBezTo>
                    <a:pt x="31" y="1650"/>
                    <a:pt x="131" y="1650"/>
                    <a:pt x="185" y="1619"/>
                  </a:cubicBezTo>
                  <a:cubicBezTo>
                    <a:pt x="239" y="1588"/>
                    <a:pt x="287" y="1530"/>
                    <a:pt x="322" y="1472"/>
                  </a:cubicBezTo>
                  <a:cubicBezTo>
                    <a:pt x="351" y="1444"/>
                    <a:pt x="373" y="1362"/>
                    <a:pt x="395" y="1271"/>
                  </a:cubicBezTo>
                  <a:cubicBezTo>
                    <a:pt x="417" y="1180"/>
                    <a:pt x="435" y="1137"/>
                    <a:pt x="453" y="925"/>
                  </a:cubicBezTo>
                  <a:cubicBezTo>
                    <a:pt x="471" y="713"/>
                    <a:pt x="494" y="193"/>
                    <a:pt x="505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90" name="Freeform 10"/>
            <p:cNvSpPr>
              <a:spLocks/>
            </p:cNvSpPr>
            <p:nvPr/>
          </p:nvSpPr>
          <p:spPr bwMode="auto">
            <a:xfrm>
              <a:off x="2273" y="1051"/>
              <a:ext cx="837" cy="2773"/>
            </a:xfrm>
            <a:custGeom>
              <a:avLst/>
              <a:gdLst/>
              <a:ahLst/>
              <a:cxnLst>
                <a:cxn ang="0">
                  <a:pos x="0" y="2773"/>
                </a:cxn>
                <a:cxn ang="0">
                  <a:pos x="131" y="2040"/>
                </a:cxn>
                <a:cxn ang="0">
                  <a:pos x="419" y="1534"/>
                </a:cxn>
                <a:cxn ang="0">
                  <a:pos x="619" y="1124"/>
                </a:cxn>
                <a:cxn ang="0">
                  <a:pos x="768" y="652"/>
                </a:cxn>
                <a:cxn ang="0">
                  <a:pos x="826" y="302"/>
                </a:cxn>
                <a:cxn ang="0">
                  <a:pos x="836" y="0"/>
                </a:cxn>
              </a:cxnLst>
              <a:rect l="0" t="0" r="r" b="b"/>
              <a:pathLst>
                <a:path w="837" h="2773">
                  <a:moveTo>
                    <a:pt x="0" y="2773"/>
                  </a:moveTo>
                  <a:cubicBezTo>
                    <a:pt x="22" y="2651"/>
                    <a:pt x="61" y="2246"/>
                    <a:pt x="131" y="2040"/>
                  </a:cubicBezTo>
                  <a:cubicBezTo>
                    <a:pt x="201" y="1834"/>
                    <a:pt x="338" y="1687"/>
                    <a:pt x="419" y="1534"/>
                  </a:cubicBezTo>
                  <a:cubicBezTo>
                    <a:pt x="500" y="1381"/>
                    <a:pt x="561" y="1271"/>
                    <a:pt x="619" y="1124"/>
                  </a:cubicBezTo>
                  <a:cubicBezTo>
                    <a:pt x="676" y="1019"/>
                    <a:pt x="733" y="835"/>
                    <a:pt x="768" y="652"/>
                  </a:cubicBezTo>
                  <a:cubicBezTo>
                    <a:pt x="802" y="515"/>
                    <a:pt x="815" y="411"/>
                    <a:pt x="826" y="302"/>
                  </a:cubicBezTo>
                  <a:cubicBezTo>
                    <a:pt x="837" y="193"/>
                    <a:pt x="834" y="50"/>
                    <a:pt x="836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91" name="Text Box 11"/>
            <p:cNvSpPr txBox="1">
              <a:spLocks noChangeArrowheads="1"/>
            </p:cNvSpPr>
            <p:nvPr/>
          </p:nvSpPr>
          <p:spPr bwMode="auto">
            <a:xfrm>
              <a:off x="1675" y="1202"/>
              <a:ext cx="39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TM</a:t>
              </a:r>
              <a:r>
                <a:rPr lang="en-US" sz="2000" baseline="-25000">
                  <a:solidFill>
                    <a:srgbClr val="FF00FF"/>
                  </a:solidFill>
                  <a:latin typeface="Times New Roman" pitchFamily="18" charset="0"/>
                </a:rPr>
                <a:t>0</a:t>
              </a:r>
              <a:endParaRPr lang="en-US" sz="200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50892" name="Text Box 12"/>
            <p:cNvSpPr txBox="1">
              <a:spLocks noChangeArrowheads="1"/>
            </p:cNvSpPr>
            <p:nvPr/>
          </p:nvSpPr>
          <p:spPr bwMode="auto">
            <a:xfrm>
              <a:off x="1159" y="2153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50893" name="Line 13"/>
            <p:cNvSpPr>
              <a:spLocks noChangeShapeType="1"/>
            </p:cNvSpPr>
            <p:nvPr/>
          </p:nvSpPr>
          <p:spPr bwMode="auto">
            <a:xfrm flipH="1">
              <a:off x="2863" y="1654"/>
              <a:ext cx="1022" cy="74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894" name="Text Box 14"/>
            <p:cNvSpPr txBox="1">
              <a:spLocks noChangeArrowheads="1"/>
            </p:cNvSpPr>
            <p:nvPr/>
          </p:nvSpPr>
          <p:spPr bwMode="auto">
            <a:xfrm>
              <a:off x="2673" y="2652"/>
              <a:ext cx="26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Symbol" pitchFamily="18" charset="2"/>
                </a:rPr>
                <a:t>p </a:t>
              </a:r>
            </a:p>
          </p:txBody>
        </p:sp>
        <p:sp>
          <p:nvSpPr>
            <p:cNvPr id="250895" name="Text Box 15"/>
            <p:cNvSpPr txBox="1">
              <a:spLocks noChangeArrowheads="1"/>
            </p:cNvSpPr>
            <p:nvPr/>
          </p:nvSpPr>
          <p:spPr bwMode="auto">
            <a:xfrm>
              <a:off x="1488" y="479"/>
              <a:ext cx="327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i="1" dirty="0">
                  <a:solidFill>
                    <a:schemeClr val="bg2"/>
                  </a:solidFill>
                  <a:latin typeface="Times New Roman" pitchFamily="18" charset="0"/>
                </a:rPr>
                <a:t>v  </a:t>
              </a:r>
            </a:p>
          </p:txBody>
        </p:sp>
        <p:sp>
          <p:nvSpPr>
            <p:cNvPr id="250896" name="Text Box 16"/>
            <p:cNvSpPr txBox="1">
              <a:spLocks noChangeArrowheads="1"/>
            </p:cNvSpPr>
            <p:nvPr/>
          </p:nvSpPr>
          <p:spPr bwMode="auto">
            <a:xfrm>
              <a:off x="5039" y="2407"/>
              <a:ext cx="255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800" i="1" dirty="0">
                  <a:solidFill>
                    <a:schemeClr val="bg2"/>
                  </a:solidFill>
                  <a:latin typeface="Times New Roman" pitchFamily="18" charset="0"/>
                </a:rPr>
                <a:t>u     </a:t>
              </a:r>
            </a:p>
          </p:txBody>
        </p:sp>
        <p:sp>
          <p:nvSpPr>
            <p:cNvPr id="250897" name="Oval 17"/>
            <p:cNvSpPr>
              <a:spLocks noChangeArrowheads="1"/>
            </p:cNvSpPr>
            <p:nvPr/>
          </p:nvSpPr>
          <p:spPr bwMode="auto">
            <a:xfrm>
              <a:off x="2070" y="1525"/>
              <a:ext cx="123" cy="123"/>
            </a:xfrm>
            <a:prstGeom prst="ellipse">
              <a:avLst/>
            </a:prstGeom>
            <a:solidFill>
              <a:srgbClr val="FF00FF"/>
            </a:soli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8" name="Oval 18"/>
            <p:cNvSpPr>
              <a:spLocks noChangeArrowheads="1"/>
            </p:cNvSpPr>
            <p:nvPr/>
          </p:nvSpPr>
          <p:spPr bwMode="auto">
            <a:xfrm>
              <a:off x="2276" y="3302"/>
              <a:ext cx="138" cy="130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9" name="Oval 19"/>
            <p:cNvSpPr>
              <a:spLocks noChangeArrowheads="1"/>
            </p:cNvSpPr>
            <p:nvPr/>
          </p:nvSpPr>
          <p:spPr bwMode="auto">
            <a:xfrm>
              <a:off x="2687" y="2400"/>
              <a:ext cx="123" cy="121"/>
            </a:xfrm>
            <a:prstGeom prst="ellipse">
              <a:avLst/>
            </a:prstGeom>
            <a:solidFill>
              <a:srgbClr val="FF00FF"/>
            </a:soli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0" name="Text Box 20"/>
            <p:cNvSpPr txBox="1">
              <a:spLocks noChangeArrowheads="1"/>
            </p:cNvSpPr>
            <p:nvPr/>
          </p:nvSpPr>
          <p:spPr bwMode="auto">
            <a:xfrm>
              <a:off x="3888" y="1487"/>
              <a:ext cx="39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TM</a:t>
              </a:r>
              <a:r>
                <a:rPr lang="en-US" sz="2000" baseline="-25000">
                  <a:solidFill>
                    <a:srgbClr val="FF00FF"/>
                  </a:solidFill>
                  <a:latin typeface="Times New Roman" pitchFamily="18" charset="0"/>
                </a:rPr>
                <a:t>1</a:t>
              </a:r>
              <a:endParaRPr lang="en-US" sz="200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50901" name="Line 21"/>
            <p:cNvSpPr>
              <a:spLocks noChangeShapeType="1"/>
            </p:cNvSpPr>
            <p:nvPr/>
          </p:nvSpPr>
          <p:spPr bwMode="auto">
            <a:xfrm flipH="1" flipV="1">
              <a:off x="2461" y="3350"/>
              <a:ext cx="1010" cy="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902" name="Text Box 22"/>
            <p:cNvSpPr txBox="1">
              <a:spLocks noChangeArrowheads="1"/>
            </p:cNvSpPr>
            <p:nvPr/>
          </p:nvSpPr>
          <p:spPr bwMode="auto">
            <a:xfrm>
              <a:off x="3519" y="3219"/>
              <a:ext cx="156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Improper SW (</a:t>
              </a:r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v</a:t>
              </a:r>
              <a:r>
                <a:rPr lang="en-US" sz="2000">
                  <a:solidFill>
                    <a:schemeClr val="bg1"/>
                  </a:solidFill>
                </a:rPr>
                <a:t> &lt; 0)</a:t>
              </a:r>
              <a:endParaRPr lang="en-US" sz="2000" i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50906" name="Line 26"/>
            <p:cNvSpPr>
              <a:spLocks noChangeShapeType="1"/>
            </p:cNvSpPr>
            <p:nvPr/>
          </p:nvSpPr>
          <p:spPr bwMode="auto">
            <a:xfrm flipH="1" flipV="1">
              <a:off x="643" y="2170"/>
              <a:ext cx="968" cy="40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910" name="Text Box 30"/>
            <p:cNvSpPr txBox="1">
              <a:spLocks noChangeArrowheads="1"/>
            </p:cNvSpPr>
            <p:nvPr/>
          </p:nvSpPr>
          <p:spPr bwMode="auto">
            <a:xfrm>
              <a:off x="1801" y="2565"/>
              <a:ext cx="47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Symbol" pitchFamily="18" charset="2"/>
                </a:rPr>
                <a:t>p </a:t>
              </a:r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/ 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400" i="1">
                  <a:solidFill>
                    <a:schemeClr val="bg2"/>
                  </a:solidFill>
                  <a:latin typeface="Symbol" pitchFamily="18" charset="2"/>
                </a:rPr>
                <a:t> </a:t>
              </a:r>
            </a:p>
          </p:txBody>
        </p:sp>
        <p:sp>
          <p:nvSpPr>
            <p:cNvPr id="250911" name="Text Box 31"/>
            <p:cNvSpPr txBox="1">
              <a:spLocks noChangeArrowheads="1"/>
            </p:cNvSpPr>
            <p:nvPr/>
          </p:nvSpPr>
          <p:spPr bwMode="auto">
            <a:xfrm>
              <a:off x="3258" y="2636"/>
              <a:ext cx="55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r>
                <a:rPr lang="en-US" sz="2400" i="1" dirty="0">
                  <a:solidFill>
                    <a:schemeClr val="bg2"/>
                  </a:solidFill>
                  <a:latin typeface="Symbol" pitchFamily="18" charset="2"/>
                </a:rPr>
                <a:t>p 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/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400" i="1" dirty="0">
                  <a:solidFill>
                    <a:schemeClr val="bg2"/>
                  </a:solidFill>
                  <a:latin typeface="Symbol" pitchFamily="18" charset="2"/>
                </a:rPr>
                <a:t> 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278530" name="Object 2"/>
          <p:cNvGraphicFramePr>
            <a:graphicFrameLocks noChangeAspect="1"/>
          </p:cNvGraphicFramePr>
          <p:nvPr/>
        </p:nvGraphicFramePr>
        <p:xfrm>
          <a:off x="6327281" y="5712031"/>
          <a:ext cx="993752" cy="813460"/>
        </p:xfrm>
        <a:graphic>
          <a:graphicData uri="http://schemas.openxmlformats.org/presentationml/2006/ole">
            <p:oleObj spid="_x0000_s278530" name="Equation" r:id="rId4" imgW="5587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1523939" y="0"/>
            <a:ext cx="59451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 vs. Improper</a:t>
            </a:r>
          </a:p>
        </p:txBody>
      </p:sp>
      <p:graphicFrame>
        <p:nvGraphicFramePr>
          <p:cNvPr id="251907" name="Object 3"/>
          <p:cNvGraphicFramePr>
            <a:graphicFrameLocks noChangeAspect="1"/>
          </p:cNvGraphicFramePr>
          <p:nvPr/>
        </p:nvGraphicFramePr>
        <p:xfrm>
          <a:off x="4229264" y="890725"/>
          <a:ext cx="1435265" cy="601318"/>
        </p:xfrm>
        <a:graphic>
          <a:graphicData uri="http://schemas.openxmlformats.org/presentationml/2006/ole">
            <p:oleObj spid="_x0000_s251907" name="Equation" r:id="rId4" imgW="545760" imgH="228600" progId="Equation.DSMT4">
              <p:embed/>
            </p:oleObj>
          </a:graphicData>
        </a:graphic>
      </p:graphicFrame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1218892" y="2247307"/>
            <a:ext cx="6408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v </a:t>
            </a:r>
            <a:r>
              <a:rPr lang="en-US" sz="2000" dirty="0">
                <a:solidFill>
                  <a:schemeClr val="bg1"/>
                </a:solidFill>
              </a:rPr>
              <a:t>&lt;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 :  “improper SW”  (fields </a:t>
            </a:r>
            <a:r>
              <a:rPr lang="en-US" sz="2000" u="sng" dirty="0">
                <a:solidFill>
                  <a:schemeClr val="bg1"/>
                </a:solidFill>
              </a:rPr>
              <a:t>increase</a:t>
            </a:r>
            <a:r>
              <a:rPr lang="en-US" sz="2000" dirty="0">
                <a:solidFill>
                  <a:schemeClr val="bg1"/>
                </a:solidFill>
              </a:rPr>
              <a:t> in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direction) 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1199842" y="1715057"/>
            <a:ext cx="62944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v </a:t>
            </a:r>
            <a:r>
              <a:rPr lang="en-US" sz="2000" dirty="0">
                <a:solidFill>
                  <a:schemeClr val="bg1"/>
                </a:solidFill>
              </a:rPr>
              <a:t>&gt;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 :  “proper SW” (fields </a:t>
            </a:r>
            <a:r>
              <a:rPr lang="en-US" sz="2000" u="sng" dirty="0">
                <a:solidFill>
                  <a:schemeClr val="bg1"/>
                </a:solidFill>
              </a:rPr>
              <a:t>decrease</a:t>
            </a:r>
            <a:r>
              <a:rPr lang="en-US" sz="2000" dirty="0">
                <a:solidFill>
                  <a:schemeClr val="bg1"/>
                </a:solidFill>
              </a:rPr>
              <a:t> in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direction) 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1364487" y="5855483"/>
            <a:ext cx="3394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Cutoff frequency: TM</a:t>
            </a:r>
            <a:r>
              <a:rPr lang="en-US" sz="2000" baseline="-25000" dirty="0">
                <a:solidFill>
                  <a:schemeClr val="bg1"/>
                </a:solidFill>
              </a:rPr>
              <a:t>1 </a:t>
            </a:r>
            <a:r>
              <a:rPr lang="en-US" sz="2000" dirty="0">
                <a:solidFill>
                  <a:schemeClr val="bg1"/>
                </a:solidFill>
              </a:rPr>
              <a:t>mode: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51912" name="Object 8"/>
          <p:cNvGraphicFramePr>
            <a:graphicFrameLocks noChangeAspect="1"/>
          </p:cNvGraphicFramePr>
          <p:nvPr/>
        </p:nvGraphicFramePr>
        <p:xfrm>
          <a:off x="4807275" y="5807775"/>
          <a:ext cx="2020888" cy="522288"/>
        </p:xfrm>
        <a:graphic>
          <a:graphicData uri="http://schemas.openxmlformats.org/presentationml/2006/ole">
            <p:oleObj spid="_x0000_s251912" name="Equation" r:id="rId5" imgW="787320" imgH="203040" progId="Equation.DSMT4">
              <p:embed/>
            </p:oleObj>
          </a:graphicData>
        </a:graphic>
      </p:graphicFrame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1134217" y="3019877"/>
            <a:ext cx="720421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Cutoff </a:t>
            </a:r>
            <a:r>
              <a:rPr lang="en-US" sz="2000" dirty="0" smtClean="0">
                <a:solidFill>
                  <a:schemeClr val="hlink"/>
                </a:solidFill>
              </a:rPr>
              <a:t>frequency for an </a:t>
            </a:r>
            <a:r>
              <a:rPr lang="en-US" sz="2000" u="sng" dirty="0" smtClean="0">
                <a:solidFill>
                  <a:schemeClr val="hlink"/>
                </a:solidFill>
              </a:rPr>
              <a:t>open</a:t>
            </a:r>
            <a:r>
              <a:rPr lang="en-US" sz="2000" dirty="0" smtClean="0">
                <a:solidFill>
                  <a:schemeClr val="hlink"/>
                </a:solidFill>
              </a:rPr>
              <a:t> structure: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transition </a:t>
            </a:r>
            <a:r>
              <a:rPr lang="en-US" sz="2000" dirty="0" smtClean="0">
                <a:solidFill>
                  <a:schemeClr val="bg1"/>
                </a:solidFill>
              </a:rPr>
              <a:t>frequency between </a:t>
            </a:r>
            <a:r>
              <a:rPr lang="en-US" sz="2000" dirty="0">
                <a:solidFill>
                  <a:schemeClr val="bg1"/>
                </a:solidFill>
              </a:rPr>
              <a:t>a proper and improper </a:t>
            </a:r>
            <a:r>
              <a:rPr lang="en-US" sz="2000" dirty="0" smtClean="0">
                <a:solidFill>
                  <a:schemeClr val="bg1"/>
                </a:solidFill>
              </a:rPr>
              <a:t>mode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747074" y="4709061"/>
            <a:ext cx="7826911" cy="6540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 This definition is different from that for a </a:t>
            </a:r>
            <a:r>
              <a:rPr lang="en-US" u="sng" dirty="0">
                <a:solidFill>
                  <a:schemeClr val="bg2"/>
                </a:solidFill>
              </a:rPr>
              <a:t>closed</a:t>
            </a:r>
            <a:r>
              <a:rPr lang="en-US" dirty="0">
                <a:solidFill>
                  <a:schemeClr val="bg2"/>
                </a:solidFill>
              </a:rPr>
              <a:t> waveguide structure (where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i="1" baseline="-25000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= 0</a:t>
            </a:r>
            <a:r>
              <a:rPr lang="en-US" dirty="0">
                <a:solidFill>
                  <a:schemeClr val="bg2"/>
                </a:solidFill>
              </a:rPr>
              <a:t> at the cutoff </a:t>
            </a:r>
            <a:r>
              <a:rPr lang="en-US" dirty="0" smtClean="0">
                <a:solidFill>
                  <a:schemeClr val="bg2"/>
                </a:solidFill>
              </a:rPr>
              <a:t>frequency).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433450" y="3818638"/>
          <a:ext cx="2408238" cy="557212"/>
        </p:xfrm>
        <a:graphic>
          <a:graphicData uri="http://schemas.openxmlformats.org/presentationml/2006/ole">
            <p:oleObj spid="_x0000_s251913" name="Equation" r:id="rId6" imgW="99036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58836" y="961901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683822" y="3966358"/>
            <a:ext cx="427512" cy="28500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1439863" y="82550"/>
            <a:ext cx="61182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Cutoff Frequency</a:t>
            </a:r>
          </a:p>
        </p:txBody>
      </p:sp>
      <p:grpSp>
        <p:nvGrpSpPr>
          <p:cNvPr id="252955" name="Group 27"/>
          <p:cNvGrpSpPr>
            <a:grpSpLocks/>
          </p:cNvGrpSpPr>
          <p:nvPr/>
        </p:nvGrpSpPr>
        <p:grpSpPr bwMode="auto">
          <a:xfrm>
            <a:off x="377825" y="1081088"/>
            <a:ext cx="4911725" cy="4706937"/>
            <a:chOff x="238" y="681"/>
            <a:chExt cx="3094" cy="2965"/>
          </a:xfrm>
        </p:grpSpPr>
        <p:sp>
          <p:nvSpPr>
            <p:cNvPr id="252942" name="Text Box 14"/>
            <p:cNvSpPr txBox="1">
              <a:spLocks noChangeArrowheads="1"/>
            </p:cNvSpPr>
            <p:nvPr/>
          </p:nvSpPr>
          <p:spPr bwMode="auto">
            <a:xfrm>
              <a:off x="2880" y="2137"/>
              <a:ext cx="45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u     </a:t>
              </a:r>
            </a:p>
          </p:txBody>
        </p:sp>
        <p:sp>
          <p:nvSpPr>
            <p:cNvPr id="252931" name="Line 3"/>
            <p:cNvSpPr>
              <a:spLocks noChangeShapeType="1"/>
            </p:cNvSpPr>
            <p:nvPr/>
          </p:nvSpPr>
          <p:spPr bwMode="auto">
            <a:xfrm>
              <a:off x="238" y="2166"/>
              <a:ext cx="288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2" name="Line 4"/>
            <p:cNvSpPr>
              <a:spLocks noChangeShapeType="1"/>
            </p:cNvSpPr>
            <p:nvPr/>
          </p:nvSpPr>
          <p:spPr bwMode="auto">
            <a:xfrm>
              <a:off x="1251" y="874"/>
              <a:ext cx="0" cy="27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3" name="Oval 5"/>
            <p:cNvSpPr>
              <a:spLocks noChangeArrowheads="1"/>
            </p:cNvSpPr>
            <p:nvPr/>
          </p:nvSpPr>
          <p:spPr bwMode="auto">
            <a:xfrm>
              <a:off x="319" y="1277"/>
              <a:ext cx="1865" cy="175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34" name="Line 6"/>
            <p:cNvSpPr>
              <a:spLocks noChangeShapeType="1"/>
            </p:cNvSpPr>
            <p:nvPr/>
          </p:nvSpPr>
          <p:spPr bwMode="auto">
            <a:xfrm>
              <a:off x="1718" y="690"/>
              <a:ext cx="3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5" name="Line 7"/>
            <p:cNvSpPr>
              <a:spLocks noChangeShapeType="1"/>
            </p:cNvSpPr>
            <p:nvPr/>
          </p:nvSpPr>
          <p:spPr bwMode="auto">
            <a:xfrm>
              <a:off x="2174" y="681"/>
              <a:ext cx="0" cy="29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6" name="Line 8"/>
            <p:cNvSpPr>
              <a:spLocks noChangeShapeType="1"/>
            </p:cNvSpPr>
            <p:nvPr/>
          </p:nvSpPr>
          <p:spPr bwMode="auto">
            <a:xfrm>
              <a:off x="2615" y="684"/>
              <a:ext cx="1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7" name="Freeform 9"/>
            <p:cNvSpPr>
              <a:spLocks/>
            </p:cNvSpPr>
            <p:nvPr/>
          </p:nvSpPr>
          <p:spPr bwMode="auto">
            <a:xfrm>
              <a:off x="1252" y="711"/>
              <a:ext cx="447" cy="1453"/>
            </a:xfrm>
            <a:custGeom>
              <a:avLst/>
              <a:gdLst/>
              <a:ahLst/>
              <a:cxnLst>
                <a:cxn ang="0">
                  <a:pos x="0" y="1453"/>
                </a:cxn>
                <a:cxn ang="0">
                  <a:pos x="129" y="1410"/>
                </a:cxn>
                <a:cxn ang="0">
                  <a:pos x="293" y="1227"/>
                </a:cxn>
                <a:cxn ang="0">
                  <a:pos x="384" y="811"/>
                </a:cxn>
                <a:cxn ang="0">
                  <a:pos x="447" y="0"/>
                </a:cxn>
              </a:cxnLst>
              <a:rect l="0" t="0" r="r" b="b"/>
              <a:pathLst>
                <a:path w="447" h="1453">
                  <a:moveTo>
                    <a:pt x="0" y="1453"/>
                  </a:moveTo>
                  <a:cubicBezTo>
                    <a:pt x="21" y="1446"/>
                    <a:pt x="80" y="1448"/>
                    <a:pt x="129" y="1410"/>
                  </a:cubicBezTo>
                  <a:cubicBezTo>
                    <a:pt x="178" y="1372"/>
                    <a:pt x="250" y="1327"/>
                    <a:pt x="293" y="1227"/>
                  </a:cubicBezTo>
                  <a:cubicBezTo>
                    <a:pt x="366" y="1062"/>
                    <a:pt x="358" y="1015"/>
                    <a:pt x="384" y="811"/>
                  </a:cubicBezTo>
                  <a:cubicBezTo>
                    <a:pt x="410" y="607"/>
                    <a:pt x="434" y="168"/>
                    <a:pt x="447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8" name="Freeform 10"/>
            <p:cNvSpPr>
              <a:spLocks/>
            </p:cNvSpPr>
            <p:nvPr/>
          </p:nvSpPr>
          <p:spPr bwMode="auto">
            <a:xfrm>
              <a:off x="1772" y="847"/>
              <a:ext cx="803" cy="2496"/>
            </a:xfrm>
            <a:custGeom>
              <a:avLst/>
              <a:gdLst/>
              <a:ahLst/>
              <a:cxnLst>
                <a:cxn ang="0">
                  <a:pos x="0" y="2496"/>
                </a:cxn>
                <a:cxn ang="0">
                  <a:pos x="104" y="1797"/>
                </a:cxn>
                <a:cxn ang="0">
                  <a:pos x="379" y="1355"/>
                </a:cxn>
                <a:cxn ang="0">
                  <a:pos x="680" y="846"/>
                </a:cxn>
                <a:cxn ang="0">
                  <a:pos x="803" y="0"/>
                </a:cxn>
              </a:cxnLst>
              <a:rect l="0" t="0" r="r" b="b"/>
              <a:pathLst>
                <a:path w="803" h="2496">
                  <a:moveTo>
                    <a:pt x="0" y="2496"/>
                  </a:moveTo>
                  <a:cubicBezTo>
                    <a:pt x="17" y="2380"/>
                    <a:pt x="41" y="1987"/>
                    <a:pt x="104" y="1797"/>
                  </a:cubicBezTo>
                  <a:cubicBezTo>
                    <a:pt x="167" y="1607"/>
                    <a:pt x="283" y="1513"/>
                    <a:pt x="379" y="1355"/>
                  </a:cubicBezTo>
                  <a:cubicBezTo>
                    <a:pt x="475" y="1197"/>
                    <a:pt x="609" y="1072"/>
                    <a:pt x="680" y="846"/>
                  </a:cubicBezTo>
                  <a:cubicBezTo>
                    <a:pt x="795" y="577"/>
                    <a:pt x="778" y="176"/>
                    <a:pt x="803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939" name="Text Box 11"/>
            <p:cNvSpPr txBox="1">
              <a:spLocks noChangeArrowheads="1"/>
            </p:cNvSpPr>
            <p:nvPr/>
          </p:nvSpPr>
          <p:spPr bwMode="auto">
            <a:xfrm>
              <a:off x="805" y="2323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52940" name="Text Box 12"/>
            <p:cNvSpPr txBox="1">
              <a:spLocks noChangeArrowheads="1"/>
            </p:cNvSpPr>
            <p:nvPr/>
          </p:nvSpPr>
          <p:spPr bwMode="auto">
            <a:xfrm>
              <a:off x="2191" y="2174"/>
              <a:ext cx="2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Symbol" pitchFamily="18" charset="2"/>
                </a:rPr>
                <a:t>p </a:t>
              </a:r>
            </a:p>
          </p:txBody>
        </p:sp>
        <p:sp>
          <p:nvSpPr>
            <p:cNvPr id="252941" name="Text Box 13"/>
            <p:cNvSpPr txBox="1">
              <a:spLocks noChangeArrowheads="1"/>
            </p:cNvSpPr>
            <p:nvPr/>
          </p:nvSpPr>
          <p:spPr bwMode="auto">
            <a:xfrm>
              <a:off x="978" y="760"/>
              <a:ext cx="2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v  </a:t>
              </a:r>
            </a:p>
          </p:txBody>
        </p:sp>
        <p:sp>
          <p:nvSpPr>
            <p:cNvPr id="252943" name="Oval 15"/>
            <p:cNvSpPr>
              <a:spLocks noChangeArrowheads="1"/>
            </p:cNvSpPr>
            <p:nvPr/>
          </p:nvSpPr>
          <p:spPr bwMode="auto">
            <a:xfrm>
              <a:off x="2111" y="2096"/>
              <a:ext cx="138" cy="130"/>
            </a:xfrm>
            <a:prstGeom prst="ellipse">
              <a:avLst/>
            </a:prstGeom>
            <a:solidFill>
              <a:srgbClr val="FF00FF"/>
            </a:soli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4" name="Line 16"/>
            <p:cNvSpPr>
              <a:spLocks noChangeShapeType="1"/>
            </p:cNvSpPr>
            <p:nvPr/>
          </p:nvSpPr>
          <p:spPr bwMode="auto">
            <a:xfrm flipH="1">
              <a:off x="828" y="2159"/>
              <a:ext cx="433" cy="7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52945" name="Object 17"/>
          <p:cNvGraphicFramePr>
            <a:graphicFrameLocks noChangeAspect="1"/>
          </p:cNvGraphicFramePr>
          <p:nvPr/>
        </p:nvGraphicFramePr>
        <p:xfrm>
          <a:off x="6435725" y="1192213"/>
          <a:ext cx="992188" cy="449262"/>
        </p:xfrm>
        <a:graphic>
          <a:graphicData uri="http://schemas.openxmlformats.org/presentationml/2006/ole">
            <p:oleObj spid="_x0000_s252945" name="Equation" r:id="rId4" imgW="393480" imgH="177480" progId="Equation.DSMT4">
              <p:embed/>
            </p:oleObj>
          </a:graphicData>
        </a:graphic>
      </p:graphicFrame>
      <p:graphicFrame>
        <p:nvGraphicFramePr>
          <p:cNvPr id="252946" name="Object 18"/>
          <p:cNvGraphicFramePr>
            <a:graphicFrameLocks noChangeAspect="1"/>
          </p:cNvGraphicFramePr>
          <p:nvPr/>
        </p:nvGraphicFramePr>
        <p:xfrm>
          <a:off x="6264275" y="1978025"/>
          <a:ext cx="1887538" cy="571500"/>
        </p:xfrm>
        <a:graphic>
          <a:graphicData uri="http://schemas.openxmlformats.org/presentationml/2006/ole">
            <p:oleObj spid="_x0000_s252946" name="Equation" r:id="rId5" imgW="965160" imgH="291960" progId="Equation.DSMT4">
              <p:embed/>
            </p:oleObj>
          </a:graphicData>
        </a:graphic>
      </p:graphicFrame>
      <p:graphicFrame>
        <p:nvGraphicFramePr>
          <p:cNvPr id="252947" name="Object 19"/>
          <p:cNvGraphicFramePr>
            <a:graphicFrameLocks noChangeAspect="1"/>
          </p:cNvGraphicFramePr>
          <p:nvPr/>
        </p:nvGraphicFramePr>
        <p:xfrm>
          <a:off x="6300788" y="2843213"/>
          <a:ext cx="1624012" cy="923925"/>
        </p:xfrm>
        <a:graphic>
          <a:graphicData uri="http://schemas.openxmlformats.org/presentationml/2006/ole">
            <p:oleObj spid="_x0000_s252947" name="Equation" r:id="rId6" imgW="825480" imgH="469800" progId="Equation.DSMT4">
              <p:embed/>
            </p:oleObj>
          </a:graphicData>
        </a:graphic>
      </p:graphicFrame>
      <p:graphicFrame>
        <p:nvGraphicFramePr>
          <p:cNvPr id="252948" name="Object 20"/>
          <p:cNvGraphicFramePr>
            <a:graphicFrameLocks noChangeAspect="1"/>
          </p:cNvGraphicFramePr>
          <p:nvPr/>
        </p:nvGraphicFramePr>
        <p:xfrm>
          <a:off x="5507368" y="4858121"/>
          <a:ext cx="2801937" cy="1468438"/>
        </p:xfrm>
        <a:graphic>
          <a:graphicData uri="http://schemas.openxmlformats.org/presentationml/2006/ole">
            <p:oleObj spid="_x0000_s252948" name="Equation" r:id="rId7" imgW="1307880" imgH="685800" progId="Equation.DSMT4">
              <p:embed/>
            </p:oleObj>
          </a:graphicData>
        </a:graphic>
      </p:graphicFrame>
      <p:sp>
        <p:nvSpPr>
          <p:cNvPr id="252949" name="Text Box 21"/>
          <p:cNvSpPr txBox="1">
            <a:spLocks noChangeArrowheads="1"/>
          </p:cNvSpPr>
          <p:nvPr/>
        </p:nvSpPr>
        <p:spPr bwMode="auto">
          <a:xfrm>
            <a:off x="5476875" y="4303713"/>
            <a:ext cx="30670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other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>
                <a:solidFill>
                  <a:schemeClr val="bg1"/>
                </a:solidFill>
              </a:rPr>
              <a:t> modes:</a:t>
            </a:r>
          </a:p>
        </p:txBody>
      </p:sp>
      <p:sp>
        <p:nvSpPr>
          <p:cNvPr id="252950" name="Text Box 22"/>
          <p:cNvSpPr txBox="1">
            <a:spLocks noChangeArrowheads="1"/>
          </p:cNvSpPr>
          <p:nvPr/>
        </p:nvSpPr>
        <p:spPr bwMode="auto">
          <a:xfrm>
            <a:off x="5524500" y="1201038"/>
            <a:ext cx="814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TM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1747838" y="0"/>
            <a:ext cx="59388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Solution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4" name="Group 203"/>
          <p:cNvGrpSpPr>
            <a:grpSpLocks/>
          </p:cNvGrpSpPr>
          <p:nvPr/>
        </p:nvGrpSpPr>
        <p:grpSpPr bwMode="auto">
          <a:xfrm>
            <a:off x="1419535" y="2035064"/>
            <a:ext cx="6832600" cy="2122501"/>
            <a:chOff x="943" y="491"/>
            <a:chExt cx="4304" cy="1337"/>
          </a:xfrm>
        </p:grpSpPr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V="1">
              <a:off x="2798" y="778"/>
              <a:ext cx="0" cy="4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577" y="491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 flipV="1">
              <a:off x="4700" y="1719"/>
              <a:ext cx="2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5008" y="1578"/>
              <a:ext cx="2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946" y="1271"/>
              <a:ext cx="3694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1049" y="1279"/>
              <a:ext cx="0" cy="4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1" name="Object 43"/>
            <p:cNvGraphicFramePr>
              <a:graphicFrameLocks noChangeAspect="1"/>
            </p:cNvGraphicFramePr>
            <p:nvPr/>
          </p:nvGraphicFramePr>
          <p:xfrm>
            <a:off x="3791" y="1316"/>
            <a:ext cx="538" cy="334"/>
          </p:xfrm>
          <a:graphic>
            <a:graphicData uri="http://schemas.openxmlformats.org/presentationml/2006/ole">
              <p:oleObj spid="_x0000_s235574" name="Equation" r:id="rId4" imgW="368280" imgH="228600" progId="Equation.DSMT4">
                <p:embed/>
              </p:oleObj>
            </a:graphicData>
          </a:graphic>
        </p:graphicFrame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1131" y="1371"/>
              <a:ext cx="22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 dirty="0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3" name="Rectangle 200"/>
            <p:cNvSpPr>
              <a:spLocks noChangeArrowheads="1"/>
            </p:cNvSpPr>
            <p:nvPr/>
          </p:nvSpPr>
          <p:spPr bwMode="auto">
            <a:xfrm>
              <a:off x="943" y="1702"/>
              <a:ext cx="3701" cy="7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83673" y="1025113"/>
            <a:ext cx="420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Problem under consideration: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6898" y="5082639"/>
            <a:ext cx="710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TM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surface wave is propagating in the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direction (no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 variation).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719199" y="152400"/>
            <a:ext cx="7974013" cy="1068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Further Properties of SW Solutions</a:t>
            </a:r>
          </a:p>
          <a:p>
            <a:pPr algn="ctr"/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(obtained from the graphical solution)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771525" y="2000250"/>
            <a:ext cx="1438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Property 1)</a:t>
            </a:r>
            <a:endParaRPr lang="en-US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2344037" y="1953389"/>
          <a:ext cx="1706562" cy="539750"/>
        </p:xfrm>
        <a:graphic>
          <a:graphicData uri="http://schemas.openxmlformats.org/presentationml/2006/ole">
            <p:oleObj spid="_x0000_s253956" name="Equation" r:id="rId4" imgW="723600" imgH="228600" progId="Equation.DSMT4">
              <p:embed/>
            </p:oleObj>
          </a:graphicData>
        </a:graphic>
      </p:graphicFrame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1939430" y="3030909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Proof:</a:t>
            </a:r>
          </a:p>
        </p:txBody>
      </p:sp>
      <p:graphicFrame>
        <p:nvGraphicFramePr>
          <p:cNvPr id="253958" name="Object 6"/>
          <p:cNvGraphicFramePr>
            <a:graphicFrameLocks noChangeAspect="1"/>
          </p:cNvGraphicFramePr>
          <p:nvPr/>
        </p:nvGraphicFramePr>
        <p:xfrm>
          <a:off x="2519115" y="3431968"/>
          <a:ext cx="2958666" cy="624897"/>
        </p:xfrm>
        <a:graphic>
          <a:graphicData uri="http://schemas.openxmlformats.org/presentationml/2006/ole">
            <p:oleObj spid="_x0000_s253958" name="Equation" r:id="rId5" imgW="1384200" imgH="291960" progId="Equation.DSMT4">
              <p:embed/>
            </p:oleObj>
          </a:graphicData>
        </a:graphic>
      </p:graphicFrame>
      <p:graphicFrame>
        <p:nvGraphicFramePr>
          <p:cNvPr id="253959" name="Object 7"/>
          <p:cNvGraphicFramePr>
            <a:graphicFrameLocks noChangeAspect="1"/>
          </p:cNvGraphicFramePr>
          <p:nvPr/>
        </p:nvGraphicFramePr>
        <p:xfrm>
          <a:off x="2012950" y="4795838"/>
          <a:ext cx="4298950" cy="519112"/>
        </p:xfrm>
        <a:graphic>
          <a:graphicData uri="http://schemas.openxmlformats.org/presentationml/2006/ole">
            <p:oleObj spid="_x0000_s253959" name="Equation" r:id="rId6" imgW="1892160" imgH="2286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700273" y="0"/>
            <a:ext cx="8066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SW Solutions (cont.)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1293813" y="1220788"/>
            <a:ext cx="1438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Property 2)</a:t>
            </a:r>
            <a:endParaRPr lang="en-US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2981325" y="1173163"/>
          <a:ext cx="2695575" cy="539750"/>
        </p:xfrm>
        <a:graphic>
          <a:graphicData uri="http://schemas.openxmlformats.org/presentationml/2006/ole">
            <p:oleObj spid="_x0000_s254980" name="Equation" r:id="rId4" imgW="1143000" imgH="228600" progId="Equation.DSMT4">
              <p:embed/>
            </p:oleObj>
          </a:graphicData>
        </a:graphic>
      </p:graphicFrame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2244725" y="2178050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Proof: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3116263" y="2486025"/>
          <a:ext cx="3289300" cy="754063"/>
        </p:xfrm>
        <a:graphic>
          <a:graphicData uri="http://schemas.openxmlformats.org/presentationml/2006/ole">
            <p:oleObj spid="_x0000_s254982" name="Equation" r:id="rId5" imgW="1714320" imgH="393480" progId="Equation.DSMT4">
              <p:embed/>
            </p:oleObj>
          </a:graphicData>
        </a:graphic>
      </p:graphicFrame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2695575" y="3973513"/>
          <a:ext cx="4125913" cy="604837"/>
        </p:xfrm>
        <a:graphic>
          <a:graphicData uri="http://schemas.openxmlformats.org/presentationml/2006/ole">
            <p:oleObj spid="_x0000_s254983" name="Equation" r:id="rId6" imgW="1993680" imgH="291960" progId="Equation.DSMT4">
              <p:embed/>
            </p:oleObj>
          </a:graphicData>
        </a:graphic>
      </p:graphicFrame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1681163" y="3717925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 </a:t>
            </a:r>
          </a:p>
        </p:txBody>
      </p:sp>
      <p:graphicFrame>
        <p:nvGraphicFramePr>
          <p:cNvPr id="254985" name="Object 9"/>
          <p:cNvGraphicFramePr>
            <a:graphicFrameLocks noChangeAspect="1"/>
          </p:cNvGraphicFramePr>
          <p:nvPr/>
        </p:nvGraphicFramePr>
        <p:xfrm>
          <a:off x="2957513" y="5154613"/>
          <a:ext cx="2789237" cy="973137"/>
        </p:xfrm>
        <a:graphic>
          <a:graphicData uri="http://schemas.openxmlformats.org/presentationml/2006/ole">
            <p:oleObj spid="_x0000_s254985" name="Equation" r:id="rId7" imgW="1600200" imgH="558720" progId="Equation.DSMT4">
              <p:embed/>
            </p:oleObj>
          </a:graphicData>
        </a:graphic>
      </p:graphicFrame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2273300" y="5424488"/>
            <a:ext cx="522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 </a:t>
            </a:r>
          </a:p>
        </p:txBody>
      </p:sp>
      <p:graphicFrame>
        <p:nvGraphicFramePr>
          <p:cNvPr id="254987" name="Object 11"/>
          <p:cNvGraphicFramePr>
            <a:graphicFrameLocks noChangeAspect="1"/>
          </p:cNvGraphicFramePr>
          <p:nvPr/>
        </p:nvGraphicFramePr>
        <p:xfrm>
          <a:off x="6586476" y="5619586"/>
          <a:ext cx="930275" cy="879475"/>
        </p:xfrm>
        <a:graphic>
          <a:graphicData uri="http://schemas.openxmlformats.org/presentationml/2006/ole">
            <p:oleObj spid="_x0000_s254987" name="Equation" r:id="rId8" imgW="457200" imgH="431640" progId="Equation.DSMT4">
              <p:embed/>
            </p:oleObj>
          </a:graphicData>
        </a:graphic>
      </p:graphicFrame>
      <p:sp>
        <p:nvSpPr>
          <p:cNvPr id="254988" name="Text Box 12"/>
          <p:cNvSpPr txBox="1">
            <a:spLocks noChangeArrowheads="1"/>
          </p:cNvSpPr>
          <p:nvPr/>
        </p:nvSpPr>
        <p:spPr bwMode="auto">
          <a:xfrm>
            <a:off x="6406305" y="5191043"/>
            <a:ext cx="13660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2417824" y="0"/>
            <a:ext cx="39973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844550" y="1497013"/>
            <a:ext cx="51831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The TM</a:t>
            </a:r>
            <a:r>
              <a:rPr lang="en-US" sz="2000" baseline="-25000" dirty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hlink"/>
                </a:solidFill>
              </a:rPr>
              <a:t> mode has </a:t>
            </a:r>
            <a:r>
              <a:rPr lang="en-US" sz="2000" dirty="0" smtClean="0">
                <a:solidFill>
                  <a:schemeClr val="hlink"/>
                </a:solidFill>
              </a:rPr>
              <a:t>two </a:t>
            </a:r>
            <a:r>
              <a:rPr lang="en-US" sz="2000" dirty="0">
                <a:solidFill>
                  <a:schemeClr val="hlink"/>
                </a:solidFill>
              </a:rPr>
              <a:t>special properties: </a:t>
            </a:r>
            <a:endParaRPr lang="en-US" sz="20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2961053" y="2343396"/>
            <a:ext cx="15009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 </a:t>
            </a:r>
            <a:r>
              <a:rPr lang="en-US" sz="2000" dirty="0">
                <a:solidFill>
                  <a:schemeClr val="bg1"/>
                </a:solidFill>
              </a:rPr>
              <a:t>cut-off   </a:t>
            </a:r>
          </a:p>
        </p:txBody>
      </p:sp>
      <p:graphicFrame>
        <p:nvGraphicFramePr>
          <p:cNvPr id="256005" name="Object 5"/>
          <p:cNvGraphicFramePr>
            <a:graphicFrameLocks noChangeAspect="1"/>
          </p:cNvGraphicFramePr>
          <p:nvPr/>
        </p:nvGraphicFramePr>
        <p:xfrm>
          <a:off x="4370716" y="2297421"/>
          <a:ext cx="1182687" cy="514350"/>
        </p:xfrm>
        <a:graphic>
          <a:graphicData uri="http://schemas.openxmlformats.org/presentationml/2006/ole">
            <p:oleObj spid="_x0000_s256005" name="Equation" r:id="rId4" imgW="583920" imgH="253800" progId="Equation.DSMT4">
              <p:embed/>
            </p:oleObj>
          </a:graphicData>
        </a:graphic>
      </p:graphicFrame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2034500" y="3371850"/>
            <a:ext cx="3387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Proof: see graphical solution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93434" y="2341415"/>
            <a:ext cx="1080745" cy="40011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TM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#1)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1739776" y="0"/>
            <a:ext cx="5426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(cont.)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973921" y="1305235"/>
            <a:ext cx="1080745" cy="40011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TM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#2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2324100" y="1116013"/>
          <a:ext cx="2378075" cy="908050"/>
        </p:xfrm>
        <a:graphic>
          <a:graphicData uri="http://schemas.openxmlformats.org/presentationml/2006/ole">
            <p:oleObj spid="_x0000_s257028" name="Equation" r:id="rId4" imgW="1130040" imgH="431640" progId="Equation.DSMT4">
              <p:embed/>
            </p:oleObj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1197758" y="2351397"/>
            <a:ext cx="93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Proof: </a:t>
            </a:r>
          </a:p>
        </p:txBody>
      </p:sp>
      <p:graphicFrame>
        <p:nvGraphicFramePr>
          <p:cNvPr id="257030" name="Object 6"/>
          <p:cNvGraphicFramePr>
            <a:graphicFrameLocks noChangeAspect="1"/>
          </p:cNvGraphicFramePr>
          <p:nvPr/>
        </p:nvGraphicFramePr>
        <p:xfrm>
          <a:off x="2343933" y="2116447"/>
          <a:ext cx="2813050" cy="947738"/>
        </p:xfrm>
        <a:graphic>
          <a:graphicData uri="http://schemas.openxmlformats.org/presentationml/2006/ole">
            <p:oleObj spid="_x0000_s257030" name="Equation" r:id="rId5" imgW="1282680" imgH="431640" progId="Equation.DSMT4">
              <p:embed/>
            </p:oleObj>
          </a:graphicData>
        </a:graphic>
      </p:graphicFrame>
      <p:graphicFrame>
        <p:nvGraphicFramePr>
          <p:cNvPr id="257031" name="Object 7"/>
          <p:cNvGraphicFramePr>
            <a:graphicFrameLocks noChangeAspect="1"/>
          </p:cNvGraphicFramePr>
          <p:nvPr/>
        </p:nvGraphicFramePr>
        <p:xfrm>
          <a:off x="2344738" y="3697288"/>
          <a:ext cx="4619625" cy="2859087"/>
        </p:xfrm>
        <a:graphic>
          <a:graphicData uri="http://schemas.openxmlformats.org/presentationml/2006/ole">
            <p:oleObj spid="_x0000_s257031" name="Equation" r:id="rId6" imgW="2997000" imgH="1854000" progId="Equation.DSMT4">
              <p:embed/>
            </p:oleObj>
          </a:graphicData>
        </a:graphic>
      </p:graphicFrame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1189699" y="3316967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1698625" y="0"/>
            <a:ext cx="5613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Dispersion Plot</a:t>
            </a:r>
          </a:p>
        </p:txBody>
      </p:sp>
      <p:grpSp>
        <p:nvGrpSpPr>
          <p:cNvPr id="258069" name="Group 21"/>
          <p:cNvGrpSpPr>
            <a:grpSpLocks/>
          </p:cNvGrpSpPr>
          <p:nvPr/>
        </p:nvGrpSpPr>
        <p:grpSpPr bwMode="auto">
          <a:xfrm>
            <a:off x="1371600" y="1339850"/>
            <a:ext cx="7035800" cy="3316288"/>
            <a:chOff x="864" y="844"/>
            <a:chExt cx="4432" cy="2089"/>
          </a:xfrm>
        </p:grpSpPr>
        <p:sp>
          <p:nvSpPr>
            <p:cNvPr id="258051" name="Line 3"/>
            <p:cNvSpPr>
              <a:spLocks noChangeShapeType="1"/>
            </p:cNvSpPr>
            <p:nvPr/>
          </p:nvSpPr>
          <p:spPr bwMode="auto">
            <a:xfrm>
              <a:off x="987" y="2512"/>
              <a:ext cx="378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52" name="Line 4"/>
            <p:cNvSpPr>
              <a:spLocks noChangeShapeType="1"/>
            </p:cNvSpPr>
            <p:nvPr/>
          </p:nvSpPr>
          <p:spPr bwMode="auto">
            <a:xfrm>
              <a:off x="1354" y="1220"/>
              <a:ext cx="0" cy="15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53" name="Freeform 5"/>
            <p:cNvSpPr>
              <a:spLocks/>
            </p:cNvSpPr>
            <p:nvPr/>
          </p:nvSpPr>
          <p:spPr bwMode="auto">
            <a:xfrm>
              <a:off x="1353" y="1462"/>
              <a:ext cx="2989" cy="549"/>
            </a:xfrm>
            <a:custGeom>
              <a:avLst/>
              <a:gdLst/>
              <a:ahLst/>
              <a:cxnLst>
                <a:cxn ang="0">
                  <a:pos x="0" y="549"/>
                </a:cxn>
                <a:cxn ang="0">
                  <a:pos x="750" y="467"/>
                </a:cxn>
                <a:cxn ang="0">
                  <a:pos x="1650" y="74"/>
                </a:cxn>
                <a:cxn ang="0">
                  <a:pos x="2989" y="21"/>
                </a:cxn>
              </a:cxnLst>
              <a:rect l="0" t="0" r="r" b="b"/>
              <a:pathLst>
                <a:path w="2989" h="549">
                  <a:moveTo>
                    <a:pt x="0" y="549"/>
                  </a:moveTo>
                  <a:cubicBezTo>
                    <a:pt x="128" y="535"/>
                    <a:pt x="475" y="546"/>
                    <a:pt x="750" y="467"/>
                  </a:cubicBezTo>
                  <a:cubicBezTo>
                    <a:pt x="1175" y="313"/>
                    <a:pt x="1277" y="148"/>
                    <a:pt x="1650" y="74"/>
                  </a:cubicBezTo>
                  <a:cubicBezTo>
                    <a:pt x="2023" y="0"/>
                    <a:pt x="2710" y="32"/>
                    <a:pt x="2989" y="21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54" name="Text Box 6"/>
            <p:cNvSpPr txBox="1">
              <a:spLocks noChangeArrowheads="1"/>
            </p:cNvSpPr>
            <p:nvPr/>
          </p:nvSpPr>
          <p:spPr bwMode="auto">
            <a:xfrm>
              <a:off x="1875" y="1531"/>
              <a:ext cx="39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TM</a:t>
              </a:r>
              <a:r>
                <a:rPr lang="en-US" sz="2000" baseline="-2500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endParaRPr lang="en-US" sz="2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58055" name="Text Box 7"/>
            <p:cNvSpPr txBox="1">
              <a:spLocks noChangeArrowheads="1"/>
            </p:cNvSpPr>
            <p:nvPr/>
          </p:nvSpPr>
          <p:spPr bwMode="auto">
            <a:xfrm>
              <a:off x="864" y="1955"/>
              <a:ext cx="3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1.0 </a:t>
              </a:r>
            </a:p>
          </p:txBody>
        </p:sp>
        <p:sp>
          <p:nvSpPr>
            <p:cNvPr id="258057" name="Text Box 9"/>
            <p:cNvSpPr txBox="1">
              <a:spLocks noChangeArrowheads="1"/>
            </p:cNvSpPr>
            <p:nvPr/>
          </p:nvSpPr>
          <p:spPr bwMode="auto">
            <a:xfrm>
              <a:off x="1078" y="1302"/>
              <a:ext cx="26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 dirty="0">
                  <a:solidFill>
                    <a:schemeClr val="bg1"/>
                  </a:solidFill>
                  <a:latin typeface="Times New Roman" pitchFamily="18" charset="0"/>
                </a:rPr>
                <a:t>1</a:t>
              </a:r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58058" name="Text Box 10"/>
            <p:cNvSpPr txBox="1">
              <a:spLocks noChangeArrowheads="1"/>
            </p:cNvSpPr>
            <p:nvPr/>
          </p:nvSpPr>
          <p:spPr bwMode="auto">
            <a:xfrm>
              <a:off x="4859" y="2382"/>
              <a:ext cx="43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 i="1" dirty="0">
                  <a:solidFill>
                    <a:schemeClr val="bg1"/>
                  </a:solidFill>
                  <a:latin typeface="Times New Roman" pitchFamily="18" charset="0"/>
                </a:rPr>
                <a:t>f     </a:t>
              </a:r>
            </a:p>
          </p:txBody>
        </p:sp>
        <p:sp>
          <p:nvSpPr>
            <p:cNvPr id="258059" name="Line 11"/>
            <p:cNvSpPr>
              <a:spLocks noChangeShapeType="1"/>
            </p:cNvSpPr>
            <p:nvPr/>
          </p:nvSpPr>
          <p:spPr bwMode="auto">
            <a:xfrm>
              <a:off x="1358" y="1463"/>
              <a:ext cx="33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60" name="Freeform 12"/>
            <p:cNvSpPr>
              <a:spLocks/>
            </p:cNvSpPr>
            <p:nvPr/>
          </p:nvSpPr>
          <p:spPr bwMode="auto">
            <a:xfrm>
              <a:off x="2388" y="1529"/>
              <a:ext cx="1932" cy="509"/>
            </a:xfrm>
            <a:custGeom>
              <a:avLst/>
              <a:gdLst/>
              <a:ahLst/>
              <a:cxnLst>
                <a:cxn ang="0">
                  <a:pos x="0" y="509"/>
                </a:cxn>
                <a:cxn ang="0">
                  <a:pos x="818" y="161"/>
                </a:cxn>
                <a:cxn ang="0">
                  <a:pos x="2062" y="0"/>
                </a:cxn>
              </a:cxnLst>
              <a:rect l="0" t="0" r="r" b="b"/>
              <a:pathLst>
                <a:path w="2062" h="509">
                  <a:moveTo>
                    <a:pt x="0" y="509"/>
                  </a:moveTo>
                  <a:cubicBezTo>
                    <a:pt x="136" y="451"/>
                    <a:pt x="474" y="245"/>
                    <a:pt x="818" y="161"/>
                  </a:cubicBezTo>
                  <a:cubicBezTo>
                    <a:pt x="1240" y="20"/>
                    <a:pt x="1803" y="34"/>
                    <a:pt x="2062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61" name="Freeform 13"/>
            <p:cNvSpPr>
              <a:spLocks/>
            </p:cNvSpPr>
            <p:nvPr/>
          </p:nvSpPr>
          <p:spPr bwMode="auto">
            <a:xfrm>
              <a:off x="1371" y="2011"/>
              <a:ext cx="3331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10"/>
                </a:cxn>
                <a:cxn ang="0">
                  <a:pos x="3331" y="39"/>
                </a:cxn>
              </a:cxnLst>
              <a:rect l="0" t="0" r="r" b="b"/>
              <a:pathLst>
                <a:path w="3331" h="39">
                  <a:moveTo>
                    <a:pt x="0" y="0"/>
                  </a:moveTo>
                  <a:lnTo>
                    <a:pt x="293" y="10"/>
                  </a:lnTo>
                  <a:lnTo>
                    <a:pt x="3331" y="39"/>
                  </a:lnTo>
                </a:path>
              </a:pathLst>
            </a:cu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62" name="Text Box 14"/>
            <p:cNvSpPr txBox="1">
              <a:spLocks noChangeArrowheads="1"/>
            </p:cNvSpPr>
            <p:nvPr/>
          </p:nvSpPr>
          <p:spPr bwMode="auto">
            <a:xfrm>
              <a:off x="3077" y="1704"/>
              <a:ext cx="39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TM</a:t>
              </a:r>
              <a:r>
                <a:rPr lang="en-US" sz="2000" baseline="-25000">
                  <a:solidFill>
                    <a:schemeClr val="bg1"/>
                  </a:solidFill>
                  <a:latin typeface="Times New Roman" pitchFamily="18" charset="0"/>
                </a:rPr>
                <a:t>1</a:t>
              </a:r>
              <a:endParaRPr lang="en-US" sz="2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>
              <a:off x="2384" y="2473"/>
              <a:ext cx="0" cy="7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064" name="Oval 16"/>
            <p:cNvSpPr>
              <a:spLocks noChangeArrowheads="1"/>
            </p:cNvSpPr>
            <p:nvPr/>
          </p:nvSpPr>
          <p:spPr bwMode="auto">
            <a:xfrm>
              <a:off x="2360" y="2020"/>
              <a:ext cx="56" cy="56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5" name="Text Box 17"/>
            <p:cNvSpPr txBox="1">
              <a:spLocks noChangeArrowheads="1"/>
            </p:cNvSpPr>
            <p:nvPr/>
          </p:nvSpPr>
          <p:spPr bwMode="auto">
            <a:xfrm>
              <a:off x="1070" y="844"/>
              <a:ext cx="5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  <a:r>
                <a:rPr lang="en-US" sz="2400" i="1" baseline="-25000">
                  <a:solidFill>
                    <a:schemeClr val="bg1"/>
                  </a:solidFill>
                  <a:latin typeface="Times New Roman" pitchFamily="18" charset="0"/>
                </a:rPr>
                <a:t>z </a:t>
              </a:r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/ k</a:t>
              </a:r>
              <a:r>
                <a:rPr lang="en-US" sz="2400" baseline="-2500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     </a:t>
              </a:r>
            </a:p>
          </p:txBody>
        </p:sp>
        <p:graphicFrame>
          <p:nvGraphicFramePr>
            <p:cNvPr id="258067" name="Object 19"/>
            <p:cNvGraphicFramePr>
              <a:graphicFrameLocks noChangeAspect="1"/>
            </p:cNvGraphicFramePr>
            <p:nvPr/>
          </p:nvGraphicFramePr>
          <p:xfrm>
            <a:off x="2169" y="2599"/>
            <a:ext cx="438" cy="334"/>
          </p:xfrm>
          <a:graphic>
            <a:graphicData uri="http://schemas.openxmlformats.org/presentationml/2006/ole">
              <p:oleObj spid="_x0000_s258067" name="Equation" r:id="rId4" imgW="317160" imgH="241200" progId="Equation.DSMT4">
                <p:embed/>
              </p:oleObj>
            </a:graphicData>
          </a:graphic>
        </p:graphicFrame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5638800" y="4516438"/>
            <a:ext cx="2936875" cy="1606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2523878" y="0"/>
            <a:ext cx="37449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</a:t>
            </a:r>
          </a:p>
        </p:txBody>
      </p:sp>
      <p:graphicFrame>
        <p:nvGraphicFramePr>
          <p:cNvPr id="259092" name="Object 20"/>
          <p:cNvGraphicFramePr>
            <a:graphicFrameLocks noChangeAspect="1"/>
          </p:cNvGraphicFramePr>
          <p:nvPr/>
        </p:nvGraphicFramePr>
        <p:xfrm>
          <a:off x="5676900" y="2633663"/>
          <a:ext cx="3203575" cy="808037"/>
        </p:xfrm>
        <a:graphic>
          <a:graphicData uri="http://schemas.openxmlformats.org/presentationml/2006/ole">
            <p:oleObj spid="_x0000_s259092" name="Equation" r:id="rId4" imgW="1714320" imgH="431640" progId="Equation.DSMT4">
              <p:embed/>
            </p:oleObj>
          </a:graphicData>
        </a:graphic>
      </p:graphicFrame>
      <p:graphicFrame>
        <p:nvGraphicFramePr>
          <p:cNvPr id="259093" name="Object 21"/>
          <p:cNvGraphicFramePr>
            <a:graphicFrameLocks noChangeAspect="1"/>
          </p:cNvGraphicFramePr>
          <p:nvPr/>
        </p:nvGraphicFramePr>
        <p:xfrm>
          <a:off x="5999163" y="4881563"/>
          <a:ext cx="1989137" cy="903287"/>
        </p:xfrm>
        <a:graphic>
          <a:graphicData uri="http://schemas.openxmlformats.org/presentationml/2006/ole">
            <p:oleObj spid="_x0000_s259093" name="Equation" r:id="rId5" imgW="952200" imgH="431640" progId="Equation.DSMT4">
              <p:embed/>
            </p:oleObj>
          </a:graphicData>
        </a:graphic>
      </p:graphicFrame>
      <p:grpSp>
        <p:nvGrpSpPr>
          <p:cNvPr id="259097" name="Group 25"/>
          <p:cNvGrpSpPr>
            <a:grpSpLocks/>
          </p:cNvGrpSpPr>
          <p:nvPr/>
        </p:nvGrpSpPr>
        <p:grpSpPr bwMode="auto">
          <a:xfrm>
            <a:off x="366713" y="436563"/>
            <a:ext cx="4967288" cy="5351462"/>
            <a:chOff x="231" y="275"/>
            <a:chExt cx="3129" cy="3371"/>
          </a:xfrm>
        </p:grpSpPr>
        <p:sp>
          <p:nvSpPr>
            <p:cNvPr id="259076" name="Line 4"/>
            <p:cNvSpPr>
              <a:spLocks noChangeShapeType="1"/>
            </p:cNvSpPr>
            <p:nvPr/>
          </p:nvSpPr>
          <p:spPr bwMode="auto">
            <a:xfrm flipV="1">
              <a:off x="231" y="2160"/>
              <a:ext cx="282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77" name="Line 5"/>
            <p:cNvSpPr>
              <a:spLocks noChangeShapeType="1"/>
            </p:cNvSpPr>
            <p:nvPr/>
          </p:nvSpPr>
          <p:spPr bwMode="auto">
            <a:xfrm>
              <a:off x="990" y="595"/>
              <a:ext cx="9" cy="305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78" name="Oval 6"/>
            <p:cNvSpPr>
              <a:spLocks noChangeArrowheads="1"/>
            </p:cNvSpPr>
            <p:nvPr/>
          </p:nvSpPr>
          <p:spPr bwMode="auto">
            <a:xfrm>
              <a:off x="337" y="1514"/>
              <a:ext cx="1268" cy="126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79" name="Line 7"/>
            <p:cNvSpPr>
              <a:spLocks noChangeShapeType="1"/>
            </p:cNvSpPr>
            <p:nvPr/>
          </p:nvSpPr>
          <p:spPr bwMode="auto">
            <a:xfrm>
              <a:off x="1457" y="690"/>
              <a:ext cx="3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80" name="Line 8"/>
            <p:cNvSpPr>
              <a:spLocks noChangeShapeType="1"/>
            </p:cNvSpPr>
            <p:nvPr/>
          </p:nvSpPr>
          <p:spPr bwMode="auto">
            <a:xfrm>
              <a:off x="1878" y="681"/>
              <a:ext cx="0" cy="29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81" name="Line 9"/>
            <p:cNvSpPr>
              <a:spLocks noChangeShapeType="1"/>
            </p:cNvSpPr>
            <p:nvPr/>
          </p:nvSpPr>
          <p:spPr bwMode="auto">
            <a:xfrm>
              <a:off x="2327" y="684"/>
              <a:ext cx="1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82" name="Freeform 10"/>
            <p:cNvSpPr>
              <a:spLocks/>
            </p:cNvSpPr>
            <p:nvPr/>
          </p:nvSpPr>
          <p:spPr bwMode="auto">
            <a:xfrm>
              <a:off x="968" y="801"/>
              <a:ext cx="765" cy="1670"/>
            </a:xfrm>
            <a:custGeom>
              <a:avLst/>
              <a:gdLst/>
              <a:ahLst/>
              <a:cxnLst>
                <a:cxn ang="0">
                  <a:pos x="0" y="1662"/>
                </a:cxn>
                <a:cxn ang="0">
                  <a:pos x="192" y="1628"/>
                </a:cxn>
                <a:cxn ang="0">
                  <a:pos x="459" y="1411"/>
                </a:cxn>
                <a:cxn ang="0">
                  <a:pos x="657" y="949"/>
                </a:cxn>
                <a:cxn ang="0">
                  <a:pos x="765" y="0"/>
                </a:cxn>
              </a:cxnLst>
              <a:rect l="0" t="0" r="r" b="b"/>
              <a:pathLst>
                <a:path w="765" h="1670">
                  <a:moveTo>
                    <a:pt x="0" y="1662"/>
                  </a:moveTo>
                  <a:cubicBezTo>
                    <a:pt x="32" y="1655"/>
                    <a:pt x="115" y="1670"/>
                    <a:pt x="192" y="1628"/>
                  </a:cubicBezTo>
                  <a:cubicBezTo>
                    <a:pt x="269" y="1586"/>
                    <a:pt x="325" y="1562"/>
                    <a:pt x="459" y="1411"/>
                  </a:cubicBezTo>
                  <a:cubicBezTo>
                    <a:pt x="585" y="1219"/>
                    <a:pt x="606" y="1184"/>
                    <a:pt x="657" y="949"/>
                  </a:cubicBezTo>
                  <a:cubicBezTo>
                    <a:pt x="708" y="714"/>
                    <a:pt x="743" y="197"/>
                    <a:pt x="765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83" name="Freeform 11"/>
            <p:cNvSpPr>
              <a:spLocks/>
            </p:cNvSpPr>
            <p:nvPr/>
          </p:nvSpPr>
          <p:spPr bwMode="auto">
            <a:xfrm>
              <a:off x="1930" y="983"/>
              <a:ext cx="791" cy="2481"/>
            </a:xfrm>
            <a:custGeom>
              <a:avLst/>
              <a:gdLst/>
              <a:ahLst/>
              <a:cxnLst>
                <a:cxn ang="0">
                  <a:pos x="0" y="2481"/>
                </a:cxn>
                <a:cxn ang="0">
                  <a:pos x="54" y="1736"/>
                </a:cxn>
                <a:cxn ang="0">
                  <a:pos x="243" y="1324"/>
                </a:cxn>
                <a:cxn ang="0">
                  <a:pos x="676" y="830"/>
                </a:cxn>
                <a:cxn ang="0">
                  <a:pos x="791" y="0"/>
                </a:cxn>
              </a:cxnLst>
              <a:rect l="0" t="0" r="r" b="b"/>
              <a:pathLst>
                <a:path w="791" h="2481">
                  <a:moveTo>
                    <a:pt x="0" y="2481"/>
                  </a:moveTo>
                  <a:cubicBezTo>
                    <a:pt x="9" y="2357"/>
                    <a:pt x="14" y="1929"/>
                    <a:pt x="54" y="1736"/>
                  </a:cubicBezTo>
                  <a:cubicBezTo>
                    <a:pt x="94" y="1543"/>
                    <a:pt x="139" y="1475"/>
                    <a:pt x="243" y="1324"/>
                  </a:cubicBezTo>
                  <a:cubicBezTo>
                    <a:pt x="347" y="1173"/>
                    <a:pt x="561" y="1099"/>
                    <a:pt x="676" y="830"/>
                  </a:cubicBezTo>
                  <a:cubicBezTo>
                    <a:pt x="791" y="561"/>
                    <a:pt x="767" y="173"/>
                    <a:pt x="791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84" name="Text Box 12"/>
            <p:cNvSpPr txBox="1">
              <a:spLocks noChangeArrowheads="1"/>
            </p:cNvSpPr>
            <p:nvPr/>
          </p:nvSpPr>
          <p:spPr bwMode="auto">
            <a:xfrm>
              <a:off x="671" y="167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59085" name="Text Box 13"/>
            <p:cNvSpPr txBox="1">
              <a:spLocks noChangeArrowheads="1"/>
            </p:cNvSpPr>
            <p:nvPr/>
          </p:nvSpPr>
          <p:spPr bwMode="auto">
            <a:xfrm>
              <a:off x="1101" y="1910"/>
              <a:ext cx="45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Symbol" pitchFamily="18" charset="2"/>
                </a:rPr>
                <a:t>p </a:t>
              </a:r>
              <a:r>
                <a:rPr lang="en-US" sz="2000" dirty="0" smtClean="0">
                  <a:solidFill>
                    <a:schemeClr val="bg2"/>
                  </a:solidFill>
                  <a:latin typeface="Symbol" pitchFamily="18" charset="2"/>
                </a:rPr>
                <a:t>/ 2 </a:t>
              </a:r>
              <a:endParaRPr lang="en-US" sz="2000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259086" name="Text Box 14"/>
            <p:cNvSpPr txBox="1">
              <a:spLocks noChangeArrowheads="1"/>
            </p:cNvSpPr>
            <p:nvPr/>
          </p:nvSpPr>
          <p:spPr bwMode="auto">
            <a:xfrm>
              <a:off x="893" y="275"/>
              <a:ext cx="2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v  </a:t>
              </a:r>
            </a:p>
          </p:txBody>
        </p:sp>
        <p:sp>
          <p:nvSpPr>
            <p:cNvPr id="259087" name="Text Box 15"/>
            <p:cNvSpPr txBox="1">
              <a:spLocks noChangeArrowheads="1"/>
            </p:cNvSpPr>
            <p:nvPr/>
          </p:nvSpPr>
          <p:spPr bwMode="auto">
            <a:xfrm>
              <a:off x="3067" y="1994"/>
              <a:ext cx="29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u       </a:t>
              </a:r>
            </a:p>
          </p:txBody>
        </p:sp>
        <p:sp>
          <p:nvSpPr>
            <p:cNvPr id="259088" name="Line 16"/>
            <p:cNvSpPr>
              <a:spLocks noChangeShapeType="1"/>
            </p:cNvSpPr>
            <p:nvPr/>
          </p:nvSpPr>
          <p:spPr bwMode="auto">
            <a:xfrm flipH="1" flipV="1">
              <a:off x="549" y="1696"/>
              <a:ext cx="399" cy="4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1842" y="1910"/>
              <a:ext cx="2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 </a:t>
              </a:r>
            </a:p>
          </p:txBody>
        </p:sp>
        <p:sp>
          <p:nvSpPr>
            <p:cNvPr id="259090" name="Line 18"/>
            <p:cNvSpPr>
              <a:spLocks noChangeShapeType="1"/>
            </p:cNvSpPr>
            <p:nvPr/>
          </p:nvSpPr>
          <p:spPr bwMode="auto">
            <a:xfrm>
              <a:off x="2777" y="678"/>
              <a:ext cx="1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091" name="Text Box 19"/>
            <p:cNvSpPr txBox="1">
              <a:spLocks noChangeArrowheads="1"/>
            </p:cNvSpPr>
            <p:nvPr/>
          </p:nvSpPr>
          <p:spPr bwMode="auto">
            <a:xfrm>
              <a:off x="2296" y="2148"/>
              <a:ext cx="5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latin typeface="Symbol" pitchFamily="18" charset="2"/>
                </a:rPr>
                <a:t>3</a:t>
              </a:r>
              <a:r>
                <a:rPr lang="en-US" sz="2000" i="1" dirty="0" smtClean="0">
                  <a:solidFill>
                    <a:schemeClr val="bg2"/>
                  </a:solidFill>
                  <a:latin typeface="Symbol" pitchFamily="18" charset="2"/>
                </a:rPr>
                <a:t>p </a:t>
              </a:r>
              <a:r>
                <a:rPr lang="en-US" sz="2000" dirty="0" smtClean="0">
                  <a:solidFill>
                    <a:schemeClr val="bg2"/>
                  </a:solidFill>
                  <a:latin typeface="Symbol" pitchFamily="18" charset="2"/>
                </a:rPr>
                <a:t>/ 2 </a:t>
              </a:r>
              <a:endParaRPr lang="en-US" sz="2000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259094" name="Oval 22"/>
            <p:cNvSpPr>
              <a:spLocks noChangeArrowheads="1"/>
            </p:cNvSpPr>
            <p:nvPr/>
          </p:nvSpPr>
          <p:spPr bwMode="auto">
            <a:xfrm>
              <a:off x="1512" y="1881"/>
              <a:ext cx="114" cy="114"/>
            </a:xfrm>
            <a:prstGeom prst="ellipse">
              <a:avLst/>
            </a:prstGeom>
            <a:solidFill>
              <a:srgbClr val="FF00FF"/>
            </a:soli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FF"/>
                </a:solidFill>
              </a:endParaRPr>
            </a:p>
          </p:txBody>
        </p:sp>
      </p:grpSp>
      <p:graphicFrame>
        <p:nvGraphicFramePr>
          <p:cNvPr id="259098" name="Object 26"/>
          <p:cNvGraphicFramePr>
            <a:graphicFrameLocks noChangeAspect="1"/>
          </p:cNvGraphicFramePr>
          <p:nvPr/>
        </p:nvGraphicFramePr>
        <p:xfrm>
          <a:off x="890588" y="3709988"/>
          <a:ext cx="582612" cy="317500"/>
        </p:xfrm>
        <a:graphic>
          <a:graphicData uri="http://schemas.openxmlformats.org/presentationml/2006/ole">
            <p:oleObj spid="_x0000_s259098" name="Equation" r:id="rId6" imgW="419040" imgH="228600" progId="Equation.DSMT4">
              <p:embed/>
            </p:oleObj>
          </a:graphicData>
        </a:graphic>
      </p:graphicFrame>
      <p:sp>
        <p:nvSpPr>
          <p:cNvPr id="259099" name="Text Box 27"/>
          <p:cNvSpPr txBox="1">
            <a:spLocks noChangeArrowheads="1"/>
          </p:cNvSpPr>
          <p:nvPr/>
        </p:nvSpPr>
        <p:spPr bwMode="auto">
          <a:xfrm>
            <a:off x="2411413" y="846138"/>
            <a:ext cx="552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TE</a:t>
            </a:r>
            <a:r>
              <a:rPr lang="en-US" baseline="-25000">
                <a:solidFill>
                  <a:srgbClr val="FF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9100" name="Text Box 28"/>
          <p:cNvSpPr txBox="1">
            <a:spLocks noChangeArrowheads="1"/>
          </p:cNvSpPr>
          <p:nvPr/>
        </p:nvSpPr>
        <p:spPr bwMode="auto">
          <a:xfrm>
            <a:off x="3676650" y="1608138"/>
            <a:ext cx="5603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TE</a:t>
            </a:r>
            <a:r>
              <a:rPr lang="en-US" baseline="-25000">
                <a:solidFill>
                  <a:srgbClr val="FF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" name="Object 27"/>
          <p:cNvGraphicFramePr>
            <a:graphicFrameLocks noChangeAspect="1"/>
          </p:cNvGraphicFramePr>
          <p:nvPr/>
        </p:nvGraphicFramePr>
        <p:xfrm>
          <a:off x="5898758" y="1085787"/>
          <a:ext cx="2524125" cy="863600"/>
        </p:xfrm>
        <a:graphic>
          <a:graphicData uri="http://schemas.openxmlformats.org/presentationml/2006/ole">
            <p:oleObj spid="_x0000_s259099" name="Equation" r:id="rId7" imgW="1409400" imgH="482400" progId="Equation.DSMT4">
              <p:embed/>
            </p:oleObj>
          </a:graphicData>
        </a:graphic>
      </p:graphicFrame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361649" y="2107292"/>
            <a:ext cx="4828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2427288" y="4756150"/>
            <a:ext cx="3422650" cy="18780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1913000" y="0"/>
            <a:ext cx="51911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900175" y="1016000"/>
            <a:ext cx="2733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 TE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mode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881063" y="1592263"/>
            <a:ext cx="42529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TE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 cut-off frequency at  (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</a:rPr>
              <a:t>= </a:t>
            </a:r>
            <a:r>
              <a:rPr lang="en-US" sz="2400" i="1" dirty="0">
                <a:solidFill>
                  <a:schemeClr val="bg1"/>
                </a:solidFill>
                <a:latin typeface="Symbol" pitchFamily="18" charset="2"/>
              </a:rPr>
              <a:t>p 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</a:rPr>
              <a:t>/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ymbol" pitchFamily="18" charset="2"/>
              </a:rPr>
              <a:t>)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0102" name="Object 6"/>
          <p:cNvGraphicFramePr>
            <a:graphicFrameLocks noChangeAspect="1"/>
          </p:cNvGraphicFramePr>
          <p:nvPr/>
        </p:nvGraphicFramePr>
        <p:xfrm>
          <a:off x="3411538" y="2244725"/>
          <a:ext cx="2319337" cy="836613"/>
        </p:xfrm>
        <a:graphic>
          <a:graphicData uri="http://schemas.openxmlformats.org/presentationml/2006/ole">
            <p:oleObj spid="_x0000_s260102" name="Equation" r:id="rId4" imgW="1091880" imgH="393480" progId="Equation.DSMT4">
              <p:embed/>
            </p:oleObj>
          </a:graphicData>
        </a:graphic>
      </p:graphicFrame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3756025" y="3232150"/>
          <a:ext cx="1811338" cy="1031875"/>
        </p:xfrm>
        <a:graphic>
          <a:graphicData uri="http://schemas.openxmlformats.org/presentationml/2006/ole">
            <p:oleObj spid="_x0000_s260103" name="Equation" r:id="rId5" imgW="825480" imgH="469800" progId="Equation.DSMT4">
              <p:embed/>
            </p:oleObj>
          </a:graphicData>
        </a:graphic>
      </p:graphicFrame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966808" y="4177991"/>
            <a:ext cx="138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general,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2514600" y="4895850"/>
            <a:ext cx="661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sz="2000">
                <a:solidFill>
                  <a:schemeClr val="bg2"/>
                </a:solidFill>
              </a:rPr>
              <a:t>:</a:t>
            </a:r>
          </a:p>
        </p:txBody>
      </p:sp>
      <p:graphicFrame>
        <p:nvGraphicFramePr>
          <p:cNvPr id="260106" name="Object 10"/>
          <p:cNvGraphicFramePr>
            <a:graphicFrameLocks noChangeAspect="1"/>
          </p:cNvGraphicFramePr>
          <p:nvPr/>
        </p:nvGraphicFramePr>
        <p:xfrm>
          <a:off x="3136900" y="4940300"/>
          <a:ext cx="2493963" cy="1589088"/>
        </p:xfrm>
        <a:graphic>
          <a:graphicData uri="http://schemas.openxmlformats.org/presentationml/2006/ole">
            <p:oleObj spid="_x0000_s260106" name="Equation" r:id="rId6" imgW="1155600" imgH="7365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240849" y="0"/>
            <a:ext cx="4487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graphicFrame>
        <p:nvGraphicFramePr>
          <p:cNvPr id="261141" name="Object 21"/>
          <p:cNvGraphicFramePr>
            <a:graphicFrameLocks noChangeAspect="1"/>
          </p:cNvGraphicFramePr>
          <p:nvPr/>
        </p:nvGraphicFramePr>
        <p:xfrm>
          <a:off x="6289675" y="1141413"/>
          <a:ext cx="1989138" cy="903287"/>
        </p:xfrm>
        <a:graphic>
          <a:graphicData uri="http://schemas.openxmlformats.org/presentationml/2006/ole">
            <p:oleObj spid="_x0000_s261141" name="Equation" r:id="rId4" imgW="952200" imgH="431640" progId="Equation.DSMT4">
              <p:embed/>
            </p:oleObj>
          </a:graphicData>
        </a:graphic>
      </p:graphicFrame>
      <p:grpSp>
        <p:nvGrpSpPr>
          <p:cNvPr id="261151" name="Group 31"/>
          <p:cNvGrpSpPr>
            <a:grpSpLocks/>
          </p:cNvGrpSpPr>
          <p:nvPr/>
        </p:nvGrpSpPr>
        <p:grpSpPr bwMode="auto">
          <a:xfrm>
            <a:off x="366713" y="263527"/>
            <a:ext cx="5048240" cy="5367339"/>
            <a:chOff x="231" y="166"/>
            <a:chExt cx="3180" cy="3381"/>
          </a:xfrm>
        </p:grpSpPr>
        <p:sp>
          <p:nvSpPr>
            <p:cNvPr id="261124" name="Line 4"/>
            <p:cNvSpPr>
              <a:spLocks noChangeShapeType="1"/>
            </p:cNvSpPr>
            <p:nvPr/>
          </p:nvSpPr>
          <p:spPr bwMode="auto">
            <a:xfrm flipV="1">
              <a:off x="231" y="2072"/>
              <a:ext cx="282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25" name="Line 5"/>
            <p:cNvSpPr>
              <a:spLocks noChangeShapeType="1"/>
            </p:cNvSpPr>
            <p:nvPr/>
          </p:nvSpPr>
          <p:spPr bwMode="auto">
            <a:xfrm>
              <a:off x="828" y="496"/>
              <a:ext cx="9" cy="305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26" name="Oval 6"/>
            <p:cNvSpPr>
              <a:spLocks noChangeArrowheads="1"/>
            </p:cNvSpPr>
            <p:nvPr/>
          </p:nvSpPr>
          <p:spPr bwMode="auto">
            <a:xfrm>
              <a:off x="490" y="1691"/>
              <a:ext cx="656" cy="669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7" name="Line 7"/>
            <p:cNvSpPr>
              <a:spLocks noChangeShapeType="1"/>
            </p:cNvSpPr>
            <p:nvPr/>
          </p:nvSpPr>
          <p:spPr bwMode="auto">
            <a:xfrm>
              <a:off x="1295" y="591"/>
              <a:ext cx="3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28" name="Line 8"/>
            <p:cNvSpPr>
              <a:spLocks noChangeShapeType="1"/>
            </p:cNvSpPr>
            <p:nvPr/>
          </p:nvSpPr>
          <p:spPr bwMode="auto">
            <a:xfrm>
              <a:off x="1716" y="582"/>
              <a:ext cx="0" cy="29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29" name="Line 9"/>
            <p:cNvSpPr>
              <a:spLocks noChangeShapeType="1"/>
            </p:cNvSpPr>
            <p:nvPr/>
          </p:nvSpPr>
          <p:spPr bwMode="auto">
            <a:xfrm>
              <a:off x="2165" y="585"/>
              <a:ext cx="1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0" name="Freeform 10"/>
            <p:cNvSpPr>
              <a:spLocks/>
            </p:cNvSpPr>
            <p:nvPr/>
          </p:nvSpPr>
          <p:spPr bwMode="auto">
            <a:xfrm>
              <a:off x="806" y="702"/>
              <a:ext cx="765" cy="1670"/>
            </a:xfrm>
            <a:custGeom>
              <a:avLst/>
              <a:gdLst/>
              <a:ahLst/>
              <a:cxnLst>
                <a:cxn ang="0">
                  <a:pos x="0" y="1662"/>
                </a:cxn>
                <a:cxn ang="0">
                  <a:pos x="192" y="1628"/>
                </a:cxn>
                <a:cxn ang="0">
                  <a:pos x="459" y="1411"/>
                </a:cxn>
                <a:cxn ang="0">
                  <a:pos x="657" y="949"/>
                </a:cxn>
                <a:cxn ang="0">
                  <a:pos x="765" y="0"/>
                </a:cxn>
              </a:cxnLst>
              <a:rect l="0" t="0" r="r" b="b"/>
              <a:pathLst>
                <a:path w="765" h="1670">
                  <a:moveTo>
                    <a:pt x="0" y="1662"/>
                  </a:moveTo>
                  <a:cubicBezTo>
                    <a:pt x="32" y="1655"/>
                    <a:pt x="115" y="1670"/>
                    <a:pt x="192" y="1628"/>
                  </a:cubicBezTo>
                  <a:cubicBezTo>
                    <a:pt x="269" y="1586"/>
                    <a:pt x="325" y="1562"/>
                    <a:pt x="459" y="1411"/>
                  </a:cubicBezTo>
                  <a:cubicBezTo>
                    <a:pt x="585" y="1219"/>
                    <a:pt x="606" y="1184"/>
                    <a:pt x="657" y="949"/>
                  </a:cubicBezTo>
                  <a:cubicBezTo>
                    <a:pt x="708" y="714"/>
                    <a:pt x="743" y="197"/>
                    <a:pt x="765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1" name="Freeform 11"/>
            <p:cNvSpPr>
              <a:spLocks/>
            </p:cNvSpPr>
            <p:nvPr/>
          </p:nvSpPr>
          <p:spPr bwMode="auto">
            <a:xfrm>
              <a:off x="1768" y="884"/>
              <a:ext cx="791" cy="2481"/>
            </a:xfrm>
            <a:custGeom>
              <a:avLst/>
              <a:gdLst/>
              <a:ahLst/>
              <a:cxnLst>
                <a:cxn ang="0">
                  <a:pos x="0" y="2481"/>
                </a:cxn>
                <a:cxn ang="0">
                  <a:pos x="54" y="1736"/>
                </a:cxn>
                <a:cxn ang="0">
                  <a:pos x="243" y="1324"/>
                </a:cxn>
                <a:cxn ang="0">
                  <a:pos x="676" y="830"/>
                </a:cxn>
                <a:cxn ang="0">
                  <a:pos x="791" y="0"/>
                </a:cxn>
              </a:cxnLst>
              <a:rect l="0" t="0" r="r" b="b"/>
              <a:pathLst>
                <a:path w="791" h="2481">
                  <a:moveTo>
                    <a:pt x="0" y="2481"/>
                  </a:moveTo>
                  <a:cubicBezTo>
                    <a:pt x="9" y="2357"/>
                    <a:pt x="14" y="1929"/>
                    <a:pt x="54" y="1736"/>
                  </a:cubicBezTo>
                  <a:cubicBezTo>
                    <a:pt x="94" y="1543"/>
                    <a:pt x="139" y="1475"/>
                    <a:pt x="243" y="1324"/>
                  </a:cubicBezTo>
                  <a:cubicBezTo>
                    <a:pt x="347" y="1173"/>
                    <a:pt x="561" y="1099"/>
                    <a:pt x="676" y="830"/>
                  </a:cubicBezTo>
                  <a:cubicBezTo>
                    <a:pt x="791" y="561"/>
                    <a:pt x="767" y="173"/>
                    <a:pt x="791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95" y="151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61133" name="Text Box 13"/>
            <p:cNvSpPr txBox="1">
              <a:spLocks noChangeArrowheads="1"/>
            </p:cNvSpPr>
            <p:nvPr/>
          </p:nvSpPr>
          <p:spPr bwMode="auto">
            <a:xfrm>
              <a:off x="1290" y="2207"/>
              <a:ext cx="45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Symbol" pitchFamily="18" charset="2"/>
                </a:rPr>
                <a:t>p </a:t>
              </a:r>
              <a:r>
                <a:rPr lang="en-US" sz="2000" dirty="0" smtClean="0">
                  <a:solidFill>
                    <a:schemeClr val="bg2"/>
                  </a:solidFill>
                  <a:latin typeface="Symbol" pitchFamily="18" charset="2"/>
                </a:rPr>
                <a:t>/ 2 </a:t>
              </a:r>
              <a:endParaRPr lang="en-US" sz="2000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261134" name="Text Box 14"/>
            <p:cNvSpPr txBox="1">
              <a:spLocks noChangeArrowheads="1"/>
            </p:cNvSpPr>
            <p:nvPr/>
          </p:nvSpPr>
          <p:spPr bwMode="auto">
            <a:xfrm>
              <a:off x="721" y="166"/>
              <a:ext cx="2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v  </a:t>
              </a:r>
            </a:p>
          </p:txBody>
        </p:sp>
        <p:sp>
          <p:nvSpPr>
            <p:cNvPr id="261135" name="Text Box 15"/>
            <p:cNvSpPr txBox="1">
              <a:spLocks noChangeArrowheads="1"/>
            </p:cNvSpPr>
            <p:nvPr/>
          </p:nvSpPr>
          <p:spPr bwMode="auto">
            <a:xfrm>
              <a:off x="3118" y="1908"/>
              <a:ext cx="29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u       </a:t>
              </a:r>
            </a:p>
          </p:txBody>
        </p:sp>
        <p:sp>
          <p:nvSpPr>
            <p:cNvPr id="261136" name="Line 16"/>
            <p:cNvSpPr>
              <a:spLocks noChangeShapeType="1"/>
            </p:cNvSpPr>
            <p:nvPr/>
          </p:nvSpPr>
          <p:spPr bwMode="auto">
            <a:xfrm flipH="1" flipV="1">
              <a:off x="553" y="1832"/>
              <a:ext cx="267" cy="2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7" name="Text Box 17"/>
            <p:cNvSpPr txBox="1">
              <a:spLocks noChangeArrowheads="1"/>
            </p:cNvSpPr>
            <p:nvPr/>
          </p:nvSpPr>
          <p:spPr bwMode="auto">
            <a:xfrm>
              <a:off x="1725" y="1820"/>
              <a:ext cx="2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</a:rPr>
                <a:t>p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 </a:t>
              </a:r>
            </a:p>
          </p:txBody>
        </p:sp>
        <p:sp>
          <p:nvSpPr>
            <p:cNvPr id="261138" name="Line 18"/>
            <p:cNvSpPr>
              <a:spLocks noChangeShapeType="1"/>
            </p:cNvSpPr>
            <p:nvPr/>
          </p:nvSpPr>
          <p:spPr bwMode="auto">
            <a:xfrm>
              <a:off x="2615" y="579"/>
              <a:ext cx="1" cy="29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9" name="Text Box 19"/>
            <p:cNvSpPr txBox="1">
              <a:spLocks noChangeArrowheads="1"/>
            </p:cNvSpPr>
            <p:nvPr/>
          </p:nvSpPr>
          <p:spPr bwMode="auto">
            <a:xfrm>
              <a:off x="2161" y="2175"/>
              <a:ext cx="5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latin typeface="Symbol" pitchFamily="18" charset="2"/>
                </a:rPr>
                <a:t>3</a:t>
              </a:r>
              <a:r>
                <a:rPr lang="en-US" sz="2000" i="1" dirty="0" smtClean="0">
                  <a:solidFill>
                    <a:schemeClr val="bg2"/>
                  </a:solidFill>
                  <a:latin typeface="Symbol" pitchFamily="18" charset="2"/>
                </a:rPr>
                <a:t>p  </a:t>
              </a:r>
              <a:r>
                <a:rPr lang="en-US" sz="2000" dirty="0" smtClean="0">
                  <a:solidFill>
                    <a:schemeClr val="bg2"/>
                  </a:solidFill>
                  <a:latin typeface="Symbol" pitchFamily="18" charset="2"/>
                </a:rPr>
                <a:t>/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2 </a:t>
              </a:r>
            </a:p>
          </p:txBody>
        </p:sp>
        <p:sp>
          <p:nvSpPr>
            <p:cNvPr id="261142" name="Oval 22"/>
            <p:cNvSpPr>
              <a:spLocks noChangeArrowheads="1"/>
            </p:cNvSpPr>
            <p:nvPr/>
          </p:nvSpPr>
          <p:spPr bwMode="auto">
            <a:xfrm>
              <a:off x="773" y="2306"/>
              <a:ext cx="114" cy="114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1143" name="Text Box 23"/>
          <p:cNvSpPr txBox="1">
            <a:spLocks noChangeArrowheads="1"/>
          </p:cNvSpPr>
          <p:nvPr/>
        </p:nvSpPr>
        <p:spPr bwMode="auto">
          <a:xfrm>
            <a:off x="5656014" y="4702938"/>
            <a:ext cx="3096099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At this </a:t>
            </a:r>
            <a:r>
              <a:rPr lang="en-US" sz="1600" dirty="0" smtClean="0">
                <a:solidFill>
                  <a:schemeClr val="bg1"/>
                </a:solidFill>
              </a:rPr>
              <a:t>frequency, </a:t>
            </a: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</a:rPr>
              <a:t>u =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For lower frequencies</a:t>
            </a:r>
            <a:r>
              <a:rPr lang="en-US" sz="1600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1600" dirty="0">
                <a:solidFill>
                  <a:schemeClr val="bg1"/>
                </a:solidFill>
              </a:rPr>
              <a:t> becomes </a:t>
            </a:r>
            <a:r>
              <a:rPr lang="en-US" sz="1600" dirty="0" smtClean="0">
                <a:solidFill>
                  <a:schemeClr val="bg1"/>
                </a:solidFill>
              </a:rPr>
              <a:t>imaginary (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&gt;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sz="16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).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61144" name="Line 24"/>
          <p:cNvSpPr>
            <a:spLocks noChangeShapeType="1"/>
          </p:cNvSpPr>
          <p:nvPr/>
        </p:nvSpPr>
        <p:spPr bwMode="auto">
          <a:xfrm flipH="1" flipV="1">
            <a:off x="1427163" y="3835400"/>
            <a:ext cx="4044950" cy="12636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61145" name="Object 25"/>
          <p:cNvGraphicFramePr>
            <a:graphicFrameLocks noChangeAspect="1"/>
          </p:cNvGraphicFramePr>
          <p:nvPr/>
        </p:nvGraphicFramePr>
        <p:xfrm>
          <a:off x="6488113" y="2320925"/>
          <a:ext cx="1704975" cy="1089025"/>
        </p:xfrm>
        <a:graphic>
          <a:graphicData uri="http://schemas.openxmlformats.org/presentationml/2006/ole">
            <p:oleObj spid="_x0000_s261145" name="Equation" r:id="rId5" imgW="914400" imgH="583920" progId="Equation.DSMT4">
              <p:embed/>
            </p:oleObj>
          </a:graphicData>
        </a:graphic>
      </p:graphicFrame>
      <p:sp>
        <p:nvSpPr>
          <p:cNvPr id="261146" name="Text Box 26"/>
          <p:cNvSpPr txBox="1">
            <a:spLocks noChangeArrowheads="1"/>
          </p:cNvSpPr>
          <p:nvPr/>
        </p:nvSpPr>
        <p:spPr bwMode="auto">
          <a:xfrm>
            <a:off x="517525" y="6069013"/>
            <a:ext cx="81105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If we wish to track the TE</a:t>
            </a:r>
            <a:r>
              <a:rPr lang="en-US" sz="2000" baseline="-2500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>
                <a:solidFill>
                  <a:schemeClr val="bg1"/>
                </a:solidFill>
              </a:rPr>
              <a:t> ISW for lower frequencies, we need to re-formulate the graphical solution.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534329" y="3793115"/>
          <a:ext cx="582612" cy="317500"/>
        </p:xfrm>
        <a:graphic>
          <a:graphicData uri="http://schemas.openxmlformats.org/presentationml/2006/ole">
            <p:oleObj spid="_x0000_s261146" name="Equation" r:id="rId6" imgW="419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240849" y="0"/>
            <a:ext cx="4487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graphicFrame>
        <p:nvGraphicFramePr>
          <p:cNvPr id="261141" name="Object 21"/>
          <p:cNvGraphicFramePr>
            <a:graphicFrameLocks noChangeAspect="1"/>
          </p:cNvGraphicFramePr>
          <p:nvPr/>
        </p:nvGraphicFramePr>
        <p:xfrm>
          <a:off x="6562799" y="2993964"/>
          <a:ext cx="1989138" cy="903287"/>
        </p:xfrm>
        <a:graphic>
          <a:graphicData uri="http://schemas.openxmlformats.org/presentationml/2006/ole">
            <p:oleObj spid="_x0000_s300034" name="Equation" r:id="rId4" imgW="952200" imgH="431640" progId="Equation.DSMT4">
              <p:embed/>
            </p:oleObj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66713" y="488101"/>
            <a:ext cx="4484679" cy="4560888"/>
            <a:chOff x="231" y="674"/>
            <a:chExt cx="2825" cy="2873"/>
          </a:xfrm>
        </p:grpSpPr>
        <p:sp>
          <p:nvSpPr>
            <p:cNvPr id="261124" name="Line 4"/>
            <p:cNvSpPr>
              <a:spLocks noChangeShapeType="1"/>
            </p:cNvSpPr>
            <p:nvPr/>
          </p:nvSpPr>
          <p:spPr bwMode="auto">
            <a:xfrm flipV="1">
              <a:off x="231" y="2072"/>
              <a:ext cx="282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25" name="Line 5"/>
            <p:cNvSpPr>
              <a:spLocks noChangeShapeType="1"/>
            </p:cNvSpPr>
            <p:nvPr/>
          </p:nvSpPr>
          <p:spPr bwMode="auto">
            <a:xfrm>
              <a:off x="829" y="980"/>
              <a:ext cx="8" cy="256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552" y="1675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61134" name="Text Box 14"/>
            <p:cNvSpPr txBox="1">
              <a:spLocks noChangeArrowheads="1"/>
            </p:cNvSpPr>
            <p:nvPr/>
          </p:nvSpPr>
          <p:spPr bwMode="auto">
            <a:xfrm>
              <a:off x="737" y="674"/>
              <a:ext cx="2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v  </a:t>
              </a:r>
            </a:p>
          </p:txBody>
        </p:sp>
        <p:sp>
          <p:nvSpPr>
            <p:cNvPr id="261136" name="Line 16"/>
            <p:cNvSpPr>
              <a:spLocks noChangeShapeType="1"/>
            </p:cNvSpPr>
            <p:nvPr/>
          </p:nvSpPr>
          <p:spPr bwMode="auto">
            <a:xfrm flipV="1">
              <a:off x="838" y="1975"/>
              <a:ext cx="75" cy="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61145" name="Object 25"/>
          <p:cNvGraphicFramePr>
            <a:graphicFrameLocks noChangeAspect="1"/>
          </p:cNvGraphicFramePr>
          <p:nvPr/>
        </p:nvGraphicFramePr>
        <p:xfrm>
          <a:off x="5838825" y="1492250"/>
          <a:ext cx="2768600" cy="544513"/>
        </p:xfrm>
        <a:graphic>
          <a:graphicData uri="http://schemas.openxmlformats.org/presentationml/2006/ole">
            <p:oleObj spid="_x0000_s300035" name="Equation" r:id="rId5" imgW="1485720" imgH="29196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00036" name="Object 21"/>
          <p:cNvGraphicFramePr>
            <a:graphicFrameLocks noChangeAspect="1"/>
          </p:cNvGraphicFramePr>
          <p:nvPr/>
        </p:nvGraphicFramePr>
        <p:xfrm>
          <a:off x="6501608" y="4712832"/>
          <a:ext cx="2201863" cy="903287"/>
        </p:xfrm>
        <a:graphic>
          <a:graphicData uri="http://schemas.openxmlformats.org/presentationml/2006/ole">
            <p:oleObj spid="_x0000_s300036" name="Equation" r:id="rId6" imgW="1054080" imgH="431640" progId="Equation.DSMT4">
              <p:embed/>
            </p:oleObj>
          </a:graphicData>
        </a:graphic>
      </p:graphicFrame>
      <p:sp>
        <p:nvSpPr>
          <p:cNvPr id="28" name="Down Arrow 27"/>
          <p:cNvSpPr/>
          <p:nvPr/>
        </p:nvSpPr>
        <p:spPr bwMode="auto">
          <a:xfrm>
            <a:off x="7338941" y="4001983"/>
            <a:ext cx="261257" cy="49876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9" name="Object 20"/>
          <p:cNvGraphicFramePr>
            <a:graphicFrameLocks noChangeAspect="1"/>
          </p:cNvGraphicFramePr>
          <p:nvPr/>
        </p:nvGraphicFramePr>
        <p:xfrm>
          <a:off x="2328312" y="6224296"/>
          <a:ext cx="1628775" cy="434975"/>
        </p:xfrm>
        <a:graphic>
          <a:graphicData uri="http://schemas.openxmlformats.org/presentationml/2006/ole">
            <p:oleObj spid="_x0000_s300037" name="Equation" r:id="rId7" imgW="761760" imgH="203040" progId="Equation.DSMT4">
              <p:embed/>
            </p:oleObj>
          </a:graphicData>
        </a:graphic>
      </p:graphicFrame>
      <p:graphicFrame>
        <p:nvGraphicFramePr>
          <p:cNvPr id="300038" name="Object 6"/>
          <p:cNvGraphicFramePr>
            <a:graphicFrameLocks noChangeAspect="1"/>
          </p:cNvGraphicFramePr>
          <p:nvPr/>
        </p:nvGraphicFramePr>
        <p:xfrm>
          <a:off x="5171848" y="6165388"/>
          <a:ext cx="1846449" cy="504396"/>
        </p:xfrm>
        <a:graphic>
          <a:graphicData uri="http://schemas.openxmlformats.org/presentationml/2006/ole">
            <p:oleObj spid="_x0000_s300038" name="Equation" r:id="rId8" imgW="927000" imgH="253800" progId="Equation.DSMT4">
              <p:embed/>
            </p:oleObj>
          </a:graphicData>
        </a:graphic>
      </p:graphicFrame>
      <p:sp>
        <p:nvSpPr>
          <p:cNvPr id="32" name="Right Arrow 31"/>
          <p:cNvSpPr/>
          <p:nvPr/>
        </p:nvSpPr>
        <p:spPr bwMode="auto">
          <a:xfrm>
            <a:off x="4251329" y="6317669"/>
            <a:ext cx="570016" cy="27313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0039" name="Object 25"/>
          <p:cNvGraphicFramePr>
            <a:graphicFrameLocks noChangeAspect="1"/>
          </p:cNvGraphicFramePr>
          <p:nvPr/>
        </p:nvGraphicFramePr>
        <p:xfrm>
          <a:off x="6600825" y="2160588"/>
          <a:ext cx="1179513" cy="411162"/>
        </p:xfrm>
        <a:graphic>
          <a:graphicData uri="http://schemas.openxmlformats.org/presentationml/2006/ole">
            <p:oleObj spid="_x0000_s300039" name="Equation" r:id="rId9" imgW="838080" imgH="291960" progId="Equation.DSMT4">
              <p:embed/>
            </p:oleObj>
          </a:graphicData>
        </a:graphic>
      </p:graphicFrame>
      <p:graphicFrame>
        <p:nvGraphicFramePr>
          <p:cNvPr id="300040" name="Object 8"/>
          <p:cNvGraphicFramePr>
            <a:graphicFrameLocks noChangeAspect="1"/>
          </p:cNvGraphicFramePr>
          <p:nvPr/>
        </p:nvGraphicFramePr>
        <p:xfrm>
          <a:off x="558078" y="3033111"/>
          <a:ext cx="582612" cy="317500"/>
        </p:xfrm>
        <a:graphic>
          <a:graphicData uri="http://schemas.openxmlformats.org/presentationml/2006/ole">
            <p:oleObj spid="_x0000_s300040" name="Equation" r:id="rId10" imgW="419040" imgH="228600" progId="Equation.DSMT4">
              <p:embed/>
            </p:oleObj>
          </a:graphicData>
        </a:graphic>
      </p:graphicFrame>
      <p:sp>
        <p:nvSpPr>
          <p:cNvPr id="35" name="Freeform 34"/>
          <p:cNvSpPr/>
          <p:nvPr/>
        </p:nvSpPr>
        <p:spPr bwMode="auto">
          <a:xfrm>
            <a:off x="1318161" y="3158852"/>
            <a:ext cx="2985186" cy="1821509"/>
          </a:xfrm>
          <a:custGeom>
            <a:avLst/>
            <a:gdLst>
              <a:gd name="connsiteX0" fmla="*/ 0 w 3431969"/>
              <a:gd name="connsiteY0" fmla="*/ 0 h 2030681"/>
              <a:gd name="connsiteX1" fmla="*/ 2814452 w 3431969"/>
              <a:gd name="connsiteY1" fmla="*/ 1674421 h 2030681"/>
              <a:gd name="connsiteX2" fmla="*/ 3431969 w 3431969"/>
              <a:gd name="connsiteY2" fmla="*/ 2030681 h 2030681"/>
              <a:gd name="connsiteX0" fmla="*/ 0 w 3431969"/>
              <a:gd name="connsiteY0" fmla="*/ 0 h 2030681"/>
              <a:gd name="connsiteX1" fmla="*/ 1134764 w 3431969"/>
              <a:gd name="connsiteY1" fmla="*/ 695438 h 2030681"/>
              <a:gd name="connsiteX2" fmla="*/ 2814452 w 3431969"/>
              <a:gd name="connsiteY2" fmla="*/ 1674421 h 2030681"/>
              <a:gd name="connsiteX3" fmla="*/ 3431969 w 3431969"/>
              <a:gd name="connsiteY3" fmla="*/ 2030681 h 2030681"/>
              <a:gd name="connsiteX0" fmla="*/ 0 w 3431969"/>
              <a:gd name="connsiteY0" fmla="*/ 0 h 2030681"/>
              <a:gd name="connsiteX1" fmla="*/ 1314667 w 3431969"/>
              <a:gd name="connsiteY1" fmla="*/ 528533 h 2030681"/>
              <a:gd name="connsiteX2" fmla="*/ 2814452 w 3431969"/>
              <a:gd name="connsiteY2" fmla="*/ 1674421 h 2030681"/>
              <a:gd name="connsiteX3" fmla="*/ 3431969 w 3431969"/>
              <a:gd name="connsiteY3" fmla="*/ 2030681 h 2030681"/>
              <a:gd name="connsiteX0" fmla="*/ 0 w 3431969"/>
              <a:gd name="connsiteY0" fmla="*/ 0 h 2030681"/>
              <a:gd name="connsiteX1" fmla="*/ 608897 w 3431969"/>
              <a:gd name="connsiteY1" fmla="*/ 264265 h 2030681"/>
              <a:gd name="connsiteX2" fmla="*/ 1314667 w 3431969"/>
              <a:gd name="connsiteY2" fmla="*/ 528533 h 2030681"/>
              <a:gd name="connsiteX3" fmla="*/ 2814452 w 3431969"/>
              <a:gd name="connsiteY3" fmla="*/ 1674421 h 2030681"/>
              <a:gd name="connsiteX4" fmla="*/ 3431969 w 3431969"/>
              <a:gd name="connsiteY4" fmla="*/ 2030681 h 2030681"/>
              <a:gd name="connsiteX0" fmla="*/ 0 w 3431969"/>
              <a:gd name="connsiteY0" fmla="*/ 0 h 2030681"/>
              <a:gd name="connsiteX1" fmla="*/ 678091 w 3431969"/>
              <a:gd name="connsiteY1" fmla="*/ 194721 h 2030681"/>
              <a:gd name="connsiteX2" fmla="*/ 1314667 w 3431969"/>
              <a:gd name="connsiteY2" fmla="*/ 528533 h 2030681"/>
              <a:gd name="connsiteX3" fmla="*/ 2814452 w 3431969"/>
              <a:gd name="connsiteY3" fmla="*/ 1674421 h 2030681"/>
              <a:gd name="connsiteX4" fmla="*/ 3431969 w 3431969"/>
              <a:gd name="connsiteY4" fmla="*/ 2030681 h 2030681"/>
              <a:gd name="connsiteX0" fmla="*/ 0 w 3431969"/>
              <a:gd name="connsiteY0" fmla="*/ 0 h 2030681"/>
              <a:gd name="connsiteX1" fmla="*/ 678091 w 3431969"/>
              <a:gd name="connsiteY1" fmla="*/ 194721 h 2030681"/>
              <a:gd name="connsiteX2" fmla="*/ 968701 w 3431969"/>
              <a:gd name="connsiteY2" fmla="*/ 375536 h 2030681"/>
              <a:gd name="connsiteX3" fmla="*/ 1314667 w 3431969"/>
              <a:gd name="connsiteY3" fmla="*/ 528533 h 2030681"/>
              <a:gd name="connsiteX4" fmla="*/ 2814452 w 3431969"/>
              <a:gd name="connsiteY4" fmla="*/ 1674421 h 2030681"/>
              <a:gd name="connsiteX5" fmla="*/ 3431969 w 3431969"/>
              <a:gd name="connsiteY5" fmla="*/ 2030681 h 2030681"/>
              <a:gd name="connsiteX0" fmla="*/ 0 w 3431969"/>
              <a:gd name="connsiteY0" fmla="*/ 0 h 2030681"/>
              <a:gd name="connsiteX1" fmla="*/ 678091 w 3431969"/>
              <a:gd name="connsiteY1" fmla="*/ 194721 h 2030681"/>
              <a:gd name="connsiteX2" fmla="*/ 1010217 w 3431969"/>
              <a:gd name="connsiteY2" fmla="*/ 333810 h 2030681"/>
              <a:gd name="connsiteX3" fmla="*/ 1314667 w 3431969"/>
              <a:gd name="connsiteY3" fmla="*/ 528533 h 2030681"/>
              <a:gd name="connsiteX4" fmla="*/ 2814452 w 3431969"/>
              <a:gd name="connsiteY4" fmla="*/ 1674421 h 2030681"/>
              <a:gd name="connsiteX5" fmla="*/ 3431969 w 3431969"/>
              <a:gd name="connsiteY5" fmla="*/ 2030681 h 2030681"/>
              <a:gd name="connsiteX0" fmla="*/ 0 w 3431969"/>
              <a:gd name="connsiteY0" fmla="*/ 0 h 2030681"/>
              <a:gd name="connsiteX1" fmla="*/ 345964 w 3431969"/>
              <a:gd name="connsiteY1" fmla="*/ 111269 h 2030681"/>
              <a:gd name="connsiteX2" fmla="*/ 678091 w 3431969"/>
              <a:gd name="connsiteY2" fmla="*/ 194721 h 2030681"/>
              <a:gd name="connsiteX3" fmla="*/ 1010217 w 3431969"/>
              <a:gd name="connsiteY3" fmla="*/ 333810 h 2030681"/>
              <a:gd name="connsiteX4" fmla="*/ 1314667 w 3431969"/>
              <a:gd name="connsiteY4" fmla="*/ 528533 h 2030681"/>
              <a:gd name="connsiteX5" fmla="*/ 2814452 w 3431969"/>
              <a:gd name="connsiteY5" fmla="*/ 1674421 h 2030681"/>
              <a:gd name="connsiteX6" fmla="*/ 3431969 w 3431969"/>
              <a:gd name="connsiteY6" fmla="*/ 2030681 h 2030681"/>
              <a:gd name="connsiteX0" fmla="*/ 0 w 3431969"/>
              <a:gd name="connsiteY0" fmla="*/ 0 h 2030681"/>
              <a:gd name="connsiteX1" fmla="*/ 332126 w 3431969"/>
              <a:gd name="connsiteY1" fmla="*/ 69543 h 2030681"/>
              <a:gd name="connsiteX2" fmla="*/ 678091 w 3431969"/>
              <a:gd name="connsiteY2" fmla="*/ 194721 h 2030681"/>
              <a:gd name="connsiteX3" fmla="*/ 1010217 w 3431969"/>
              <a:gd name="connsiteY3" fmla="*/ 333810 h 2030681"/>
              <a:gd name="connsiteX4" fmla="*/ 1314667 w 3431969"/>
              <a:gd name="connsiteY4" fmla="*/ 528533 h 2030681"/>
              <a:gd name="connsiteX5" fmla="*/ 2814452 w 3431969"/>
              <a:gd name="connsiteY5" fmla="*/ 1674421 h 2030681"/>
              <a:gd name="connsiteX6" fmla="*/ 3431969 w 3431969"/>
              <a:gd name="connsiteY6" fmla="*/ 2030681 h 2030681"/>
              <a:gd name="connsiteX0" fmla="*/ 0 w 3431969"/>
              <a:gd name="connsiteY0" fmla="*/ 0 h 2030681"/>
              <a:gd name="connsiteX1" fmla="*/ 332126 w 3431969"/>
              <a:gd name="connsiteY1" fmla="*/ 69543 h 2030681"/>
              <a:gd name="connsiteX2" fmla="*/ 636575 w 3431969"/>
              <a:gd name="connsiteY2" fmla="*/ 152995 h 2030681"/>
              <a:gd name="connsiteX3" fmla="*/ 1010217 w 3431969"/>
              <a:gd name="connsiteY3" fmla="*/ 333810 h 2030681"/>
              <a:gd name="connsiteX4" fmla="*/ 1314667 w 3431969"/>
              <a:gd name="connsiteY4" fmla="*/ 528533 h 2030681"/>
              <a:gd name="connsiteX5" fmla="*/ 2814452 w 3431969"/>
              <a:gd name="connsiteY5" fmla="*/ 1674421 h 2030681"/>
              <a:gd name="connsiteX6" fmla="*/ 3431969 w 3431969"/>
              <a:gd name="connsiteY6" fmla="*/ 2030681 h 2030681"/>
              <a:gd name="connsiteX0" fmla="*/ 0 w 3404291"/>
              <a:gd name="connsiteY0" fmla="*/ 0 h 2114134"/>
              <a:gd name="connsiteX1" fmla="*/ 332126 w 3404291"/>
              <a:gd name="connsiteY1" fmla="*/ 69543 h 2114134"/>
              <a:gd name="connsiteX2" fmla="*/ 636575 w 3404291"/>
              <a:gd name="connsiteY2" fmla="*/ 152995 h 2114134"/>
              <a:gd name="connsiteX3" fmla="*/ 1010217 w 3404291"/>
              <a:gd name="connsiteY3" fmla="*/ 333810 h 2114134"/>
              <a:gd name="connsiteX4" fmla="*/ 1314667 w 3404291"/>
              <a:gd name="connsiteY4" fmla="*/ 528533 h 2114134"/>
              <a:gd name="connsiteX5" fmla="*/ 2814452 w 3404291"/>
              <a:gd name="connsiteY5" fmla="*/ 1674421 h 2114134"/>
              <a:gd name="connsiteX6" fmla="*/ 3404291 w 3404291"/>
              <a:gd name="connsiteY6" fmla="*/ 2114134 h 2114134"/>
              <a:gd name="connsiteX0" fmla="*/ 0 w 3459646"/>
              <a:gd name="connsiteY0" fmla="*/ 0 h 2114134"/>
              <a:gd name="connsiteX1" fmla="*/ 332126 w 3459646"/>
              <a:gd name="connsiteY1" fmla="*/ 69543 h 2114134"/>
              <a:gd name="connsiteX2" fmla="*/ 636575 w 3459646"/>
              <a:gd name="connsiteY2" fmla="*/ 152995 h 2114134"/>
              <a:gd name="connsiteX3" fmla="*/ 1010217 w 3459646"/>
              <a:gd name="connsiteY3" fmla="*/ 333810 h 2114134"/>
              <a:gd name="connsiteX4" fmla="*/ 1314667 w 3459646"/>
              <a:gd name="connsiteY4" fmla="*/ 528533 h 2114134"/>
              <a:gd name="connsiteX5" fmla="*/ 2814452 w 3459646"/>
              <a:gd name="connsiteY5" fmla="*/ 1674421 h 2114134"/>
              <a:gd name="connsiteX6" fmla="*/ 3459646 w 3459646"/>
              <a:gd name="connsiteY6" fmla="*/ 2114134 h 2114134"/>
              <a:gd name="connsiteX0" fmla="*/ 0 w 3459646"/>
              <a:gd name="connsiteY0" fmla="*/ 0 h 2155860"/>
              <a:gd name="connsiteX1" fmla="*/ 332126 w 3459646"/>
              <a:gd name="connsiteY1" fmla="*/ 69543 h 2155860"/>
              <a:gd name="connsiteX2" fmla="*/ 636575 w 3459646"/>
              <a:gd name="connsiteY2" fmla="*/ 152995 h 2155860"/>
              <a:gd name="connsiteX3" fmla="*/ 1010217 w 3459646"/>
              <a:gd name="connsiteY3" fmla="*/ 333810 h 2155860"/>
              <a:gd name="connsiteX4" fmla="*/ 1314667 w 3459646"/>
              <a:gd name="connsiteY4" fmla="*/ 528533 h 2155860"/>
              <a:gd name="connsiteX5" fmla="*/ 2814452 w 3459646"/>
              <a:gd name="connsiteY5" fmla="*/ 1674421 h 2155860"/>
              <a:gd name="connsiteX6" fmla="*/ 3459646 w 3459646"/>
              <a:gd name="connsiteY6" fmla="*/ 2155860 h 2155860"/>
              <a:gd name="connsiteX0" fmla="*/ 0 w 3459646"/>
              <a:gd name="connsiteY0" fmla="*/ 0 h 2155860"/>
              <a:gd name="connsiteX1" fmla="*/ 332126 w 3459646"/>
              <a:gd name="connsiteY1" fmla="*/ 69543 h 2155860"/>
              <a:gd name="connsiteX2" fmla="*/ 636575 w 3459646"/>
              <a:gd name="connsiteY2" fmla="*/ 152995 h 2155860"/>
              <a:gd name="connsiteX3" fmla="*/ 1010217 w 3459646"/>
              <a:gd name="connsiteY3" fmla="*/ 333810 h 2155860"/>
              <a:gd name="connsiteX4" fmla="*/ 1314667 w 3459646"/>
              <a:gd name="connsiteY4" fmla="*/ 528533 h 2155860"/>
              <a:gd name="connsiteX5" fmla="*/ 2814453 w 3459646"/>
              <a:gd name="connsiteY5" fmla="*/ 1716148 h 2155860"/>
              <a:gd name="connsiteX6" fmla="*/ 3459646 w 3459646"/>
              <a:gd name="connsiteY6" fmla="*/ 2155860 h 2155860"/>
              <a:gd name="connsiteX0" fmla="*/ 0 w 3459646"/>
              <a:gd name="connsiteY0" fmla="*/ 0 h 2155860"/>
              <a:gd name="connsiteX1" fmla="*/ 332126 w 3459646"/>
              <a:gd name="connsiteY1" fmla="*/ 69543 h 2155860"/>
              <a:gd name="connsiteX2" fmla="*/ 636575 w 3459646"/>
              <a:gd name="connsiteY2" fmla="*/ 152995 h 2155860"/>
              <a:gd name="connsiteX3" fmla="*/ 1010217 w 3459646"/>
              <a:gd name="connsiteY3" fmla="*/ 333810 h 2155860"/>
              <a:gd name="connsiteX4" fmla="*/ 1314667 w 3459646"/>
              <a:gd name="connsiteY4" fmla="*/ 528533 h 2155860"/>
              <a:gd name="connsiteX5" fmla="*/ 2814453 w 3459646"/>
              <a:gd name="connsiteY5" fmla="*/ 1716148 h 2155860"/>
              <a:gd name="connsiteX6" fmla="*/ 3459646 w 3459646"/>
              <a:gd name="connsiteY6" fmla="*/ 2155860 h 2155860"/>
              <a:gd name="connsiteX0" fmla="*/ 0 w 2814453"/>
              <a:gd name="connsiteY0" fmla="*/ 0 h 1716148"/>
              <a:gd name="connsiteX1" fmla="*/ 332126 w 2814453"/>
              <a:gd name="connsiteY1" fmla="*/ 69543 h 1716148"/>
              <a:gd name="connsiteX2" fmla="*/ 636575 w 2814453"/>
              <a:gd name="connsiteY2" fmla="*/ 152995 h 1716148"/>
              <a:gd name="connsiteX3" fmla="*/ 1010217 w 2814453"/>
              <a:gd name="connsiteY3" fmla="*/ 333810 h 1716148"/>
              <a:gd name="connsiteX4" fmla="*/ 1314667 w 2814453"/>
              <a:gd name="connsiteY4" fmla="*/ 528533 h 1716148"/>
              <a:gd name="connsiteX5" fmla="*/ 2814453 w 2814453"/>
              <a:gd name="connsiteY5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2855969 w 2855969"/>
              <a:gd name="connsiteY5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12856 w 2855969"/>
              <a:gd name="connsiteY5" fmla="*/ 917980 h 1716148"/>
              <a:gd name="connsiteX6" fmla="*/ 2855969 w 2855969"/>
              <a:gd name="connsiteY6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68211 w 2855969"/>
              <a:gd name="connsiteY5" fmla="*/ 931889 h 1716148"/>
              <a:gd name="connsiteX6" fmla="*/ 2855969 w 2855969"/>
              <a:gd name="connsiteY6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68211 w 2855969"/>
              <a:gd name="connsiteY5" fmla="*/ 931889 h 1716148"/>
              <a:gd name="connsiteX6" fmla="*/ 2283368 w 2855969"/>
              <a:gd name="connsiteY6" fmla="*/ 1293516 h 1716148"/>
              <a:gd name="connsiteX7" fmla="*/ 2855969 w 2855969"/>
              <a:gd name="connsiteY7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68211 w 2855969"/>
              <a:gd name="connsiteY5" fmla="*/ 931889 h 1716148"/>
              <a:gd name="connsiteX6" fmla="*/ 2324884 w 2855969"/>
              <a:gd name="connsiteY6" fmla="*/ 1251790 h 1716148"/>
              <a:gd name="connsiteX7" fmla="*/ 2855969 w 2855969"/>
              <a:gd name="connsiteY7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40535 w 2855969"/>
              <a:gd name="connsiteY5" fmla="*/ 890163 h 1716148"/>
              <a:gd name="connsiteX6" fmla="*/ 2324884 w 2855969"/>
              <a:gd name="connsiteY6" fmla="*/ 1251790 h 1716148"/>
              <a:gd name="connsiteX7" fmla="*/ 2855969 w 2855969"/>
              <a:gd name="connsiteY7" fmla="*/ 1716148 h 1716148"/>
              <a:gd name="connsiteX0" fmla="*/ 0 w 3478705"/>
              <a:gd name="connsiteY0" fmla="*/ 0 h 2133411"/>
              <a:gd name="connsiteX1" fmla="*/ 332126 w 3478705"/>
              <a:gd name="connsiteY1" fmla="*/ 69543 h 2133411"/>
              <a:gd name="connsiteX2" fmla="*/ 636575 w 3478705"/>
              <a:gd name="connsiteY2" fmla="*/ 152995 h 2133411"/>
              <a:gd name="connsiteX3" fmla="*/ 1010217 w 3478705"/>
              <a:gd name="connsiteY3" fmla="*/ 333810 h 2133411"/>
              <a:gd name="connsiteX4" fmla="*/ 1314667 w 3478705"/>
              <a:gd name="connsiteY4" fmla="*/ 528533 h 2133411"/>
              <a:gd name="connsiteX5" fmla="*/ 1840535 w 3478705"/>
              <a:gd name="connsiteY5" fmla="*/ 890163 h 2133411"/>
              <a:gd name="connsiteX6" fmla="*/ 2324884 w 3478705"/>
              <a:gd name="connsiteY6" fmla="*/ 1251790 h 2133411"/>
              <a:gd name="connsiteX7" fmla="*/ 3478705 w 3478705"/>
              <a:gd name="connsiteY7" fmla="*/ 2133411 h 213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5" h="2133411">
                <a:moveTo>
                  <a:pt x="0" y="0"/>
                </a:moveTo>
                <a:lnTo>
                  <a:pt x="332126" y="69543"/>
                </a:lnTo>
                <a:lnTo>
                  <a:pt x="636575" y="152995"/>
                </a:lnTo>
                <a:lnTo>
                  <a:pt x="1010217" y="333810"/>
                </a:lnTo>
                <a:lnTo>
                  <a:pt x="1314667" y="528533"/>
                </a:lnTo>
                <a:cubicBezTo>
                  <a:pt x="1448440" y="625895"/>
                  <a:pt x="1583651" y="692227"/>
                  <a:pt x="1840535" y="890163"/>
                </a:cubicBezTo>
                <a:lnTo>
                  <a:pt x="2324884" y="1251790"/>
                </a:lnTo>
                <a:lnTo>
                  <a:pt x="3478705" y="2133411"/>
                </a:ln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6868845" y="1042922"/>
            <a:ext cx="5405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Let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1318163" y="2895618"/>
            <a:ext cx="3004457" cy="2293916"/>
          </a:xfrm>
          <a:custGeom>
            <a:avLst/>
            <a:gdLst>
              <a:gd name="connsiteX0" fmla="*/ 0 w 2137558"/>
              <a:gd name="connsiteY0" fmla="*/ 3959 h 2010889"/>
              <a:gd name="connsiteX1" fmla="*/ 403761 w 2137558"/>
              <a:gd name="connsiteY1" fmla="*/ 51460 h 2010889"/>
              <a:gd name="connsiteX2" fmla="*/ 902525 w 2137558"/>
              <a:gd name="connsiteY2" fmla="*/ 312718 h 2010889"/>
              <a:gd name="connsiteX3" fmla="*/ 1389413 w 2137558"/>
              <a:gd name="connsiteY3" fmla="*/ 668977 h 2010889"/>
              <a:gd name="connsiteX4" fmla="*/ 1674421 w 2137558"/>
              <a:gd name="connsiteY4" fmla="*/ 1037112 h 2010889"/>
              <a:gd name="connsiteX5" fmla="*/ 2018805 w 2137558"/>
              <a:gd name="connsiteY5" fmla="*/ 1714006 h 2010889"/>
              <a:gd name="connsiteX6" fmla="*/ 2137558 w 2137558"/>
              <a:gd name="connsiteY6" fmla="*/ 2010889 h 2010889"/>
              <a:gd name="connsiteX0" fmla="*/ 0 w 2202872"/>
              <a:gd name="connsiteY0" fmla="*/ 3959 h 2010889"/>
              <a:gd name="connsiteX1" fmla="*/ 403761 w 2202872"/>
              <a:gd name="connsiteY1" fmla="*/ 51460 h 2010889"/>
              <a:gd name="connsiteX2" fmla="*/ 902525 w 2202872"/>
              <a:gd name="connsiteY2" fmla="*/ 312718 h 2010889"/>
              <a:gd name="connsiteX3" fmla="*/ 1389413 w 2202872"/>
              <a:gd name="connsiteY3" fmla="*/ 668977 h 2010889"/>
              <a:gd name="connsiteX4" fmla="*/ 1674421 w 2202872"/>
              <a:gd name="connsiteY4" fmla="*/ 1037112 h 2010889"/>
              <a:gd name="connsiteX5" fmla="*/ 2125683 w 2202872"/>
              <a:gd name="connsiteY5" fmla="*/ 1749632 h 2010889"/>
              <a:gd name="connsiteX6" fmla="*/ 2137558 w 2202872"/>
              <a:gd name="connsiteY6" fmla="*/ 2010889 h 2010889"/>
              <a:gd name="connsiteX0" fmla="*/ 0 w 2303813"/>
              <a:gd name="connsiteY0" fmla="*/ 3959 h 2094016"/>
              <a:gd name="connsiteX1" fmla="*/ 403761 w 2303813"/>
              <a:gd name="connsiteY1" fmla="*/ 51460 h 2094016"/>
              <a:gd name="connsiteX2" fmla="*/ 902525 w 2303813"/>
              <a:gd name="connsiteY2" fmla="*/ 312718 h 2094016"/>
              <a:gd name="connsiteX3" fmla="*/ 1389413 w 2303813"/>
              <a:gd name="connsiteY3" fmla="*/ 668977 h 2094016"/>
              <a:gd name="connsiteX4" fmla="*/ 1674421 w 2303813"/>
              <a:gd name="connsiteY4" fmla="*/ 1037112 h 2094016"/>
              <a:gd name="connsiteX5" fmla="*/ 2125683 w 2303813"/>
              <a:gd name="connsiteY5" fmla="*/ 1749632 h 2094016"/>
              <a:gd name="connsiteX6" fmla="*/ 2303813 w 2303813"/>
              <a:gd name="connsiteY6" fmla="*/ 2094016 h 2094016"/>
              <a:gd name="connsiteX0" fmla="*/ 0 w 2303813"/>
              <a:gd name="connsiteY0" fmla="*/ 3959 h 2094016"/>
              <a:gd name="connsiteX1" fmla="*/ 403761 w 2303813"/>
              <a:gd name="connsiteY1" fmla="*/ 51460 h 2094016"/>
              <a:gd name="connsiteX2" fmla="*/ 902525 w 2303813"/>
              <a:gd name="connsiteY2" fmla="*/ 312718 h 2094016"/>
              <a:gd name="connsiteX3" fmla="*/ 1318161 w 2303813"/>
              <a:gd name="connsiteY3" fmla="*/ 585850 h 2094016"/>
              <a:gd name="connsiteX4" fmla="*/ 1674421 w 2303813"/>
              <a:gd name="connsiteY4" fmla="*/ 1037112 h 2094016"/>
              <a:gd name="connsiteX5" fmla="*/ 2125683 w 2303813"/>
              <a:gd name="connsiteY5" fmla="*/ 1749632 h 2094016"/>
              <a:gd name="connsiteX6" fmla="*/ 2303813 w 2303813"/>
              <a:gd name="connsiteY6" fmla="*/ 2094016 h 2094016"/>
              <a:gd name="connsiteX0" fmla="*/ 0 w 2303813"/>
              <a:gd name="connsiteY0" fmla="*/ 1980 h 2092037"/>
              <a:gd name="connsiteX1" fmla="*/ 403761 w 2303813"/>
              <a:gd name="connsiteY1" fmla="*/ 49481 h 2092037"/>
              <a:gd name="connsiteX2" fmla="*/ 902525 w 2303813"/>
              <a:gd name="connsiteY2" fmla="*/ 275113 h 2092037"/>
              <a:gd name="connsiteX3" fmla="*/ 1318161 w 2303813"/>
              <a:gd name="connsiteY3" fmla="*/ 583871 h 2092037"/>
              <a:gd name="connsiteX4" fmla="*/ 1674421 w 2303813"/>
              <a:gd name="connsiteY4" fmla="*/ 1035133 h 2092037"/>
              <a:gd name="connsiteX5" fmla="*/ 2125683 w 2303813"/>
              <a:gd name="connsiteY5" fmla="*/ 1747653 h 2092037"/>
              <a:gd name="connsiteX6" fmla="*/ 2303813 w 2303813"/>
              <a:gd name="connsiteY6" fmla="*/ 2092037 h 2092037"/>
              <a:gd name="connsiteX0" fmla="*/ 0 w 2125683"/>
              <a:gd name="connsiteY0" fmla="*/ 1980 h 1747653"/>
              <a:gd name="connsiteX1" fmla="*/ 403761 w 2125683"/>
              <a:gd name="connsiteY1" fmla="*/ 49481 h 1747653"/>
              <a:gd name="connsiteX2" fmla="*/ 902525 w 2125683"/>
              <a:gd name="connsiteY2" fmla="*/ 275113 h 1747653"/>
              <a:gd name="connsiteX3" fmla="*/ 1318161 w 2125683"/>
              <a:gd name="connsiteY3" fmla="*/ 583871 h 1747653"/>
              <a:gd name="connsiteX4" fmla="*/ 1674421 w 2125683"/>
              <a:gd name="connsiteY4" fmla="*/ 1035133 h 1747653"/>
              <a:gd name="connsiteX5" fmla="*/ 2125683 w 2125683"/>
              <a:gd name="connsiteY5" fmla="*/ 1747653 h 1747653"/>
              <a:gd name="connsiteX0" fmla="*/ 0 w 2220685"/>
              <a:gd name="connsiteY0" fmla="*/ 1980 h 1759528"/>
              <a:gd name="connsiteX1" fmla="*/ 403761 w 2220685"/>
              <a:gd name="connsiteY1" fmla="*/ 49481 h 1759528"/>
              <a:gd name="connsiteX2" fmla="*/ 902525 w 2220685"/>
              <a:gd name="connsiteY2" fmla="*/ 275113 h 1759528"/>
              <a:gd name="connsiteX3" fmla="*/ 1318161 w 2220685"/>
              <a:gd name="connsiteY3" fmla="*/ 583871 h 1759528"/>
              <a:gd name="connsiteX4" fmla="*/ 1674421 w 2220685"/>
              <a:gd name="connsiteY4" fmla="*/ 1035133 h 1759528"/>
              <a:gd name="connsiteX5" fmla="*/ 2220685 w 2220685"/>
              <a:gd name="connsiteY5" fmla="*/ 1759528 h 1759528"/>
              <a:gd name="connsiteX0" fmla="*/ 0 w 2220685"/>
              <a:gd name="connsiteY0" fmla="*/ 1980 h 1759528"/>
              <a:gd name="connsiteX1" fmla="*/ 403761 w 2220685"/>
              <a:gd name="connsiteY1" fmla="*/ 49481 h 1759528"/>
              <a:gd name="connsiteX2" fmla="*/ 902525 w 2220685"/>
              <a:gd name="connsiteY2" fmla="*/ 275113 h 1759528"/>
              <a:gd name="connsiteX3" fmla="*/ 1318161 w 2220685"/>
              <a:gd name="connsiteY3" fmla="*/ 583871 h 1759528"/>
              <a:gd name="connsiteX4" fmla="*/ 1710047 w 2220685"/>
              <a:gd name="connsiteY4" fmla="*/ 1035133 h 1759528"/>
              <a:gd name="connsiteX5" fmla="*/ 2220685 w 2220685"/>
              <a:gd name="connsiteY5" fmla="*/ 1759528 h 1759528"/>
              <a:gd name="connsiteX0" fmla="*/ 0 w 2303812"/>
              <a:gd name="connsiteY0" fmla="*/ 1980 h 1759528"/>
              <a:gd name="connsiteX1" fmla="*/ 403761 w 2303812"/>
              <a:gd name="connsiteY1" fmla="*/ 49481 h 1759528"/>
              <a:gd name="connsiteX2" fmla="*/ 902525 w 2303812"/>
              <a:gd name="connsiteY2" fmla="*/ 275113 h 1759528"/>
              <a:gd name="connsiteX3" fmla="*/ 1318161 w 2303812"/>
              <a:gd name="connsiteY3" fmla="*/ 583871 h 1759528"/>
              <a:gd name="connsiteX4" fmla="*/ 1710047 w 2303812"/>
              <a:gd name="connsiteY4" fmla="*/ 1035133 h 1759528"/>
              <a:gd name="connsiteX5" fmla="*/ 2303812 w 2303812"/>
              <a:gd name="connsiteY5" fmla="*/ 1759528 h 1759528"/>
              <a:gd name="connsiteX0" fmla="*/ 0 w 2303812"/>
              <a:gd name="connsiteY0" fmla="*/ 1980 h 1759528"/>
              <a:gd name="connsiteX1" fmla="*/ 403761 w 2303812"/>
              <a:gd name="connsiteY1" fmla="*/ 49481 h 1759528"/>
              <a:gd name="connsiteX2" fmla="*/ 902525 w 2303812"/>
              <a:gd name="connsiteY2" fmla="*/ 275113 h 1759528"/>
              <a:gd name="connsiteX3" fmla="*/ 1318161 w 2303812"/>
              <a:gd name="connsiteY3" fmla="*/ 583871 h 1759528"/>
              <a:gd name="connsiteX4" fmla="*/ 1733798 w 2303812"/>
              <a:gd name="connsiteY4" fmla="*/ 1035133 h 1759528"/>
              <a:gd name="connsiteX5" fmla="*/ 2303812 w 2303812"/>
              <a:gd name="connsiteY5" fmla="*/ 1759528 h 1759528"/>
              <a:gd name="connsiteX0" fmla="*/ 0 w 2339438"/>
              <a:gd name="connsiteY0" fmla="*/ 1980 h 1759528"/>
              <a:gd name="connsiteX1" fmla="*/ 403761 w 2339438"/>
              <a:gd name="connsiteY1" fmla="*/ 49481 h 1759528"/>
              <a:gd name="connsiteX2" fmla="*/ 902525 w 2339438"/>
              <a:gd name="connsiteY2" fmla="*/ 275113 h 1759528"/>
              <a:gd name="connsiteX3" fmla="*/ 1318161 w 2339438"/>
              <a:gd name="connsiteY3" fmla="*/ 583871 h 1759528"/>
              <a:gd name="connsiteX4" fmla="*/ 1733798 w 2339438"/>
              <a:gd name="connsiteY4" fmla="*/ 1035133 h 1759528"/>
              <a:gd name="connsiteX5" fmla="*/ 2339438 w 2339438"/>
              <a:gd name="connsiteY5" fmla="*/ 1759528 h 1759528"/>
              <a:gd name="connsiteX0" fmla="*/ 0 w 2375064"/>
              <a:gd name="connsiteY0" fmla="*/ 1980 h 1759528"/>
              <a:gd name="connsiteX1" fmla="*/ 403761 w 2375064"/>
              <a:gd name="connsiteY1" fmla="*/ 49481 h 1759528"/>
              <a:gd name="connsiteX2" fmla="*/ 902525 w 2375064"/>
              <a:gd name="connsiteY2" fmla="*/ 275113 h 1759528"/>
              <a:gd name="connsiteX3" fmla="*/ 1318161 w 2375064"/>
              <a:gd name="connsiteY3" fmla="*/ 583871 h 1759528"/>
              <a:gd name="connsiteX4" fmla="*/ 1733798 w 2375064"/>
              <a:gd name="connsiteY4" fmla="*/ 1035133 h 1759528"/>
              <a:gd name="connsiteX5" fmla="*/ 2375064 w 2375064"/>
              <a:gd name="connsiteY5" fmla="*/ 1759528 h 1759528"/>
              <a:gd name="connsiteX0" fmla="*/ 0 w 2375064"/>
              <a:gd name="connsiteY0" fmla="*/ 1980 h 1759528"/>
              <a:gd name="connsiteX1" fmla="*/ 403761 w 2375064"/>
              <a:gd name="connsiteY1" fmla="*/ 49481 h 1759528"/>
              <a:gd name="connsiteX2" fmla="*/ 902525 w 2375064"/>
              <a:gd name="connsiteY2" fmla="*/ 275113 h 1759528"/>
              <a:gd name="connsiteX3" fmla="*/ 1318161 w 2375064"/>
              <a:gd name="connsiteY3" fmla="*/ 583871 h 1759528"/>
              <a:gd name="connsiteX4" fmla="*/ 1769424 w 2375064"/>
              <a:gd name="connsiteY4" fmla="*/ 1035133 h 1759528"/>
              <a:gd name="connsiteX5" fmla="*/ 2375064 w 2375064"/>
              <a:gd name="connsiteY5" fmla="*/ 1759528 h 1759528"/>
              <a:gd name="connsiteX0" fmla="*/ 0 w 2470067"/>
              <a:gd name="connsiteY0" fmla="*/ 1980 h 1735777"/>
              <a:gd name="connsiteX1" fmla="*/ 403761 w 2470067"/>
              <a:gd name="connsiteY1" fmla="*/ 49481 h 1735777"/>
              <a:gd name="connsiteX2" fmla="*/ 902525 w 2470067"/>
              <a:gd name="connsiteY2" fmla="*/ 275113 h 1735777"/>
              <a:gd name="connsiteX3" fmla="*/ 1318161 w 2470067"/>
              <a:gd name="connsiteY3" fmla="*/ 583871 h 1735777"/>
              <a:gd name="connsiteX4" fmla="*/ 1769424 w 2470067"/>
              <a:gd name="connsiteY4" fmla="*/ 1035133 h 1735777"/>
              <a:gd name="connsiteX5" fmla="*/ 2470067 w 2470067"/>
              <a:gd name="connsiteY5" fmla="*/ 1735777 h 1735777"/>
              <a:gd name="connsiteX0" fmla="*/ 0 w 1769424"/>
              <a:gd name="connsiteY0" fmla="*/ 1980 h 1035133"/>
              <a:gd name="connsiteX1" fmla="*/ 403761 w 1769424"/>
              <a:gd name="connsiteY1" fmla="*/ 49481 h 1035133"/>
              <a:gd name="connsiteX2" fmla="*/ 902525 w 1769424"/>
              <a:gd name="connsiteY2" fmla="*/ 275113 h 1035133"/>
              <a:gd name="connsiteX3" fmla="*/ 1318161 w 1769424"/>
              <a:gd name="connsiteY3" fmla="*/ 583871 h 1035133"/>
              <a:gd name="connsiteX4" fmla="*/ 1769424 w 1769424"/>
              <a:gd name="connsiteY4" fmla="*/ 1035133 h 1035133"/>
              <a:gd name="connsiteX0" fmla="*/ 0 w 1846614"/>
              <a:gd name="connsiteY0" fmla="*/ 1980 h 1114302"/>
              <a:gd name="connsiteX1" fmla="*/ 403761 w 1846614"/>
              <a:gd name="connsiteY1" fmla="*/ 49481 h 1114302"/>
              <a:gd name="connsiteX2" fmla="*/ 902525 w 1846614"/>
              <a:gd name="connsiteY2" fmla="*/ 275113 h 1114302"/>
              <a:gd name="connsiteX3" fmla="*/ 1318161 w 1846614"/>
              <a:gd name="connsiteY3" fmla="*/ 583871 h 1114302"/>
              <a:gd name="connsiteX4" fmla="*/ 1769424 w 1846614"/>
              <a:gd name="connsiteY4" fmla="*/ 1035133 h 1114302"/>
              <a:gd name="connsiteX5" fmla="*/ 1781298 w 1846614"/>
              <a:gd name="connsiteY5" fmla="*/ 1058883 h 1114302"/>
              <a:gd name="connsiteX0" fmla="*/ 0 w 2493817"/>
              <a:gd name="connsiteY0" fmla="*/ 1980 h 1807028"/>
              <a:gd name="connsiteX1" fmla="*/ 403761 w 2493817"/>
              <a:gd name="connsiteY1" fmla="*/ 49481 h 1807028"/>
              <a:gd name="connsiteX2" fmla="*/ 902525 w 2493817"/>
              <a:gd name="connsiteY2" fmla="*/ 275113 h 1807028"/>
              <a:gd name="connsiteX3" fmla="*/ 1318161 w 2493817"/>
              <a:gd name="connsiteY3" fmla="*/ 583871 h 1807028"/>
              <a:gd name="connsiteX4" fmla="*/ 1769424 w 2493817"/>
              <a:gd name="connsiteY4" fmla="*/ 1035133 h 1807028"/>
              <a:gd name="connsiteX5" fmla="*/ 2493817 w 2493817"/>
              <a:gd name="connsiteY5" fmla="*/ 1807028 h 1807028"/>
              <a:gd name="connsiteX0" fmla="*/ 0 w 2616528"/>
              <a:gd name="connsiteY0" fmla="*/ 1980 h 1943594"/>
              <a:gd name="connsiteX1" fmla="*/ 403761 w 2616528"/>
              <a:gd name="connsiteY1" fmla="*/ 49481 h 1943594"/>
              <a:gd name="connsiteX2" fmla="*/ 902525 w 2616528"/>
              <a:gd name="connsiteY2" fmla="*/ 275113 h 1943594"/>
              <a:gd name="connsiteX3" fmla="*/ 1318161 w 2616528"/>
              <a:gd name="connsiteY3" fmla="*/ 583871 h 1943594"/>
              <a:gd name="connsiteX4" fmla="*/ 1769424 w 2616528"/>
              <a:gd name="connsiteY4" fmla="*/ 1035133 h 1943594"/>
              <a:gd name="connsiteX5" fmla="*/ 2493817 w 2616528"/>
              <a:gd name="connsiteY5" fmla="*/ 1807028 h 1943594"/>
              <a:gd name="connsiteX6" fmla="*/ 2505693 w 2616528"/>
              <a:gd name="connsiteY6" fmla="*/ 1854529 h 1943594"/>
              <a:gd name="connsiteX0" fmla="*/ 0 w 2873828"/>
              <a:gd name="connsiteY0" fmla="*/ 1980 h 2210789"/>
              <a:gd name="connsiteX1" fmla="*/ 403761 w 2873828"/>
              <a:gd name="connsiteY1" fmla="*/ 49481 h 2210789"/>
              <a:gd name="connsiteX2" fmla="*/ 902525 w 2873828"/>
              <a:gd name="connsiteY2" fmla="*/ 275113 h 2210789"/>
              <a:gd name="connsiteX3" fmla="*/ 1318161 w 2873828"/>
              <a:gd name="connsiteY3" fmla="*/ 583871 h 2210789"/>
              <a:gd name="connsiteX4" fmla="*/ 1769424 w 2873828"/>
              <a:gd name="connsiteY4" fmla="*/ 1035133 h 2210789"/>
              <a:gd name="connsiteX5" fmla="*/ 2493817 w 2873828"/>
              <a:gd name="connsiteY5" fmla="*/ 1807028 h 2210789"/>
              <a:gd name="connsiteX6" fmla="*/ 2873828 w 2873828"/>
              <a:gd name="connsiteY6" fmla="*/ 2210789 h 2210789"/>
              <a:gd name="connsiteX0" fmla="*/ 0 w 3004457"/>
              <a:gd name="connsiteY0" fmla="*/ 1980 h 2293916"/>
              <a:gd name="connsiteX1" fmla="*/ 403761 w 3004457"/>
              <a:gd name="connsiteY1" fmla="*/ 49481 h 2293916"/>
              <a:gd name="connsiteX2" fmla="*/ 902525 w 3004457"/>
              <a:gd name="connsiteY2" fmla="*/ 275113 h 2293916"/>
              <a:gd name="connsiteX3" fmla="*/ 1318161 w 3004457"/>
              <a:gd name="connsiteY3" fmla="*/ 583871 h 2293916"/>
              <a:gd name="connsiteX4" fmla="*/ 1769424 w 3004457"/>
              <a:gd name="connsiteY4" fmla="*/ 1035133 h 2293916"/>
              <a:gd name="connsiteX5" fmla="*/ 2493817 w 3004457"/>
              <a:gd name="connsiteY5" fmla="*/ 1807028 h 2293916"/>
              <a:gd name="connsiteX6" fmla="*/ 3004457 w 3004457"/>
              <a:gd name="connsiteY6" fmla="*/ 2293916 h 2293916"/>
              <a:gd name="connsiteX0" fmla="*/ 0 w 3004457"/>
              <a:gd name="connsiteY0" fmla="*/ 1980 h 2293916"/>
              <a:gd name="connsiteX1" fmla="*/ 403761 w 3004457"/>
              <a:gd name="connsiteY1" fmla="*/ 49481 h 2293916"/>
              <a:gd name="connsiteX2" fmla="*/ 902525 w 3004457"/>
              <a:gd name="connsiteY2" fmla="*/ 275113 h 2293916"/>
              <a:gd name="connsiteX3" fmla="*/ 1318161 w 3004457"/>
              <a:gd name="connsiteY3" fmla="*/ 583871 h 2293916"/>
              <a:gd name="connsiteX4" fmla="*/ 1769424 w 3004457"/>
              <a:gd name="connsiteY4" fmla="*/ 1035133 h 2293916"/>
              <a:gd name="connsiteX5" fmla="*/ 2541319 w 3004457"/>
              <a:gd name="connsiteY5" fmla="*/ 1830778 h 2293916"/>
              <a:gd name="connsiteX6" fmla="*/ 3004457 w 3004457"/>
              <a:gd name="connsiteY6" fmla="*/ 2293916 h 229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4457" h="2293916">
                <a:moveTo>
                  <a:pt x="0" y="1980"/>
                </a:moveTo>
                <a:cubicBezTo>
                  <a:pt x="126670" y="0"/>
                  <a:pt x="253340" y="3959"/>
                  <a:pt x="403761" y="49481"/>
                </a:cubicBezTo>
                <a:cubicBezTo>
                  <a:pt x="554182" y="95003"/>
                  <a:pt x="750125" y="186048"/>
                  <a:pt x="902525" y="275113"/>
                </a:cubicBezTo>
                <a:cubicBezTo>
                  <a:pt x="1054925" y="364178"/>
                  <a:pt x="1173678" y="457201"/>
                  <a:pt x="1318161" y="583871"/>
                </a:cubicBezTo>
                <a:cubicBezTo>
                  <a:pt x="1462644" y="710541"/>
                  <a:pt x="1565564" y="827315"/>
                  <a:pt x="1769424" y="1035133"/>
                </a:cubicBezTo>
                <a:cubicBezTo>
                  <a:pt x="1973284" y="1242951"/>
                  <a:pt x="2335480" y="1620981"/>
                  <a:pt x="2541319" y="1830778"/>
                </a:cubicBezTo>
                <a:cubicBezTo>
                  <a:pt x="2747158" y="2040575"/>
                  <a:pt x="3001983" y="2284020"/>
                  <a:pt x="3004457" y="229391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1146000" y="2510527"/>
            <a:ext cx="350281" cy="357223"/>
          </a:xfrm>
          <a:prstGeom prst="ellips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1270662" y="3111353"/>
            <a:ext cx="95003" cy="9500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268687" y="2848128"/>
            <a:ext cx="95003" cy="9500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318161" y="2707590"/>
            <a:ext cx="3360717" cy="25650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00042" name="Object 10"/>
          <p:cNvGraphicFramePr>
            <a:graphicFrameLocks noChangeAspect="1"/>
          </p:cNvGraphicFramePr>
          <p:nvPr/>
        </p:nvGraphicFramePr>
        <p:xfrm>
          <a:off x="4810726" y="5166847"/>
          <a:ext cx="832654" cy="545201"/>
        </p:xfrm>
        <a:graphic>
          <a:graphicData uri="http://schemas.openxmlformats.org/presentationml/2006/ole">
            <p:oleObj spid="_x0000_s300042" name="Equation" r:id="rId11" imgW="660240" imgH="431640" progId="Equation.DSMT4">
              <p:embed/>
            </p:oleObj>
          </a:graphicData>
        </a:graphic>
      </p:graphicFrame>
      <p:sp>
        <p:nvSpPr>
          <p:cNvPr id="48" name="Oval 47"/>
          <p:cNvSpPr/>
          <p:nvPr/>
        </p:nvSpPr>
        <p:spPr bwMode="auto">
          <a:xfrm>
            <a:off x="3384469" y="4263258"/>
            <a:ext cx="130628" cy="13062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00104" y="3384484"/>
            <a:ext cx="2422566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There is always a solution (intersection point).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3562597" y="3966374"/>
            <a:ext cx="676894" cy="273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300043" name="Object 21"/>
          <p:cNvGraphicFramePr>
            <a:graphicFrameLocks noChangeAspect="1"/>
          </p:cNvGraphicFramePr>
          <p:nvPr/>
        </p:nvGraphicFramePr>
        <p:xfrm>
          <a:off x="3090122" y="1507176"/>
          <a:ext cx="901700" cy="477838"/>
        </p:xfrm>
        <a:graphic>
          <a:graphicData uri="http://schemas.openxmlformats.org/presentationml/2006/ole">
            <p:oleObj spid="_x0000_s300043" name="Equation" r:id="rId12" imgW="431640" imgH="22860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674421" y="938151"/>
            <a:ext cx="3939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Low-frequency TE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 solution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300044" name="Object 12"/>
          <p:cNvGraphicFramePr>
            <a:graphicFrameLocks noChangeAspect="1"/>
          </p:cNvGraphicFramePr>
          <p:nvPr/>
        </p:nvGraphicFramePr>
        <p:xfrm>
          <a:off x="4986336" y="2501942"/>
          <a:ext cx="303683" cy="360012"/>
        </p:xfrm>
        <a:graphic>
          <a:graphicData uri="http://schemas.openxmlformats.org/presentationml/2006/ole">
            <p:oleObj spid="_x0000_s300044" name="Equation" r:id="rId13" imgW="139680" imgH="16488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6266" y="5237018"/>
            <a:ext cx="2743200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  <a:r>
              <a:rPr lang="en-US" sz="1400" dirty="0" smtClean="0">
                <a:solidFill>
                  <a:schemeClr val="bg2"/>
                </a:solidFill>
              </a:rPr>
              <a:t> The red curve starts out above the blue curve, but ends up below the blue curve. 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300047" name="Object 15"/>
          <p:cNvGraphicFramePr>
            <a:graphicFrameLocks noChangeAspect="1"/>
          </p:cNvGraphicFramePr>
          <p:nvPr/>
        </p:nvGraphicFramePr>
        <p:xfrm>
          <a:off x="7245350" y="6242519"/>
          <a:ext cx="746125" cy="415456"/>
        </p:xfrm>
        <a:graphic>
          <a:graphicData uri="http://schemas.openxmlformats.org/presentationml/2006/ole">
            <p:oleObj spid="_x0000_s300047" name="Equation" r:id="rId14" imgW="457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240849" y="0"/>
            <a:ext cx="4487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66713" y="500802"/>
            <a:ext cx="4484679" cy="4548189"/>
            <a:chOff x="231" y="682"/>
            <a:chExt cx="2825" cy="2865"/>
          </a:xfrm>
        </p:grpSpPr>
        <p:sp>
          <p:nvSpPr>
            <p:cNvPr id="261124" name="Line 4"/>
            <p:cNvSpPr>
              <a:spLocks noChangeShapeType="1"/>
            </p:cNvSpPr>
            <p:nvPr/>
          </p:nvSpPr>
          <p:spPr bwMode="auto">
            <a:xfrm flipV="1">
              <a:off x="231" y="2072"/>
              <a:ext cx="282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25" name="Line 5"/>
            <p:cNvSpPr>
              <a:spLocks noChangeShapeType="1"/>
            </p:cNvSpPr>
            <p:nvPr/>
          </p:nvSpPr>
          <p:spPr bwMode="auto">
            <a:xfrm>
              <a:off x="829" y="980"/>
              <a:ext cx="8" cy="256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552" y="1675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61134" name="Text Box 14"/>
            <p:cNvSpPr txBox="1">
              <a:spLocks noChangeArrowheads="1"/>
            </p:cNvSpPr>
            <p:nvPr/>
          </p:nvSpPr>
          <p:spPr bwMode="auto">
            <a:xfrm>
              <a:off x="737" y="682"/>
              <a:ext cx="29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v  </a:t>
              </a:r>
            </a:p>
          </p:txBody>
        </p:sp>
        <p:sp>
          <p:nvSpPr>
            <p:cNvPr id="261136" name="Line 16"/>
            <p:cNvSpPr>
              <a:spLocks noChangeShapeType="1"/>
            </p:cNvSpPr>
            <p:nvPr/>
          </p:nvSpPr>
          <p:spPr bwMode="auto">
            <a:xfrm flipV="1">
              <a:off x="838" y="1975"/>
              <a:ext cx="75" cy="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300036" name="Object 21"/>
          <p:cNvGraphicFramePr>
            <a:graphicFrameLocks noChangeAspect="1"/>
          </p:cNvGraphicFramePr>
          <p:nvPr/>
        </p:nvGraphicFramePr>
        <p:xfrm>
          <a:off x="6382854" y="2397145"/>
          <a:ext cx="2201863" cy="903287"/>
        </p:xfrm>
        <a:graphic>
          <a:graphicData uri="http://schemas.openxmlformats.org/presentationml/2006/ole">
            <p:oleObj spid="_x0000_s301060" name="Equation" r:id="rId4" imgW="1054080" imgH="431640" progId="Equation.DSMT4">
              <p:embed/>
            </p:oleObj>
          </a:graphicData>
        </a:graphic>
      </p:graphicFrame>
      <p:graphicFrame>
        <p:nvGraphicFramePr>
          <p:cNvPr id="300038" name="Object 6"/>
          <p:cNvGraphicFramePr>
            <a:graphicFrameLocks noChangeAspect="1"/>
          </p:cNvGraphicFramePr>
          <p:nvPr/>
        </p:nvGraphicFramePr>
        <p:xfrm>
          <a:off x="6486857" y="3579833"/>
          <a:ext cx="1954212" cy="542925"/>
        </p:xfrm>
        <a:graphic>
          <a:graphicData uri="http://schemas.openxmlformats.org/presentationml/2006/ole">
            <p:oleObj spid="_x0000_s301062" name="Equation" r:id="rId5" imgW="914400" imgH="253800" progId="Equation.DSMT4">
              <p:embed/>
            </p:oleObj>
          </a:graphicData>
        </a:graphic>
      </p:graphicFrame>
      <p:graphicFrame>
        <p:nvGraphicFramePr>
          <p:cNvPr id="300040" name="Object 8"/>
          <p:cNvGraphicFramePr>
            <a:graphicFrameLocks noChangeAspect="1"/>
          </p:cNvGraphicFramePr>
          <p:nvPr/>
        </p:nvGraphicFramePr>
        <p:xfrm>
          <a:off x="558078" y="3033111"/>
          <a:ext cx="582612" cy="317500"/>
        </p:xfrm>
        <a:graphic>
          <a:graphicData uri="http://schemas.openxmlformats.org/presentationml/2006/ole">
            <p:oleObj spid="_x0000_s301064" name="Equation" r:id="rId6" imgW="419040" imgH="228600" progId="Equation.DSMT4">
              <p:embed/>
            </p:oleObj>
          </a:graphicData>
        </a:graphic>
      </p:graphicFrame>
      <p:sp>
        <p:nvSpPr>
          <p:cNvPr id="35" name="Freeform 34"/>
          <p:cNvSpPr/>
          <p:nvPr/>
        </p:nvSpPr>
        <p:spPr bwMode="auto">
          <a:xfrm>
            <a:off x="1318161" y="3158852"/>
            <a:ext cx="2985186" cy="1821509"/>
          </a:xfrm>
          <a:custGeom>
            <a:avLst/>
            <a:gdLst>
              <a:gd name="connsiteX0" fmla="*/ 0 w 3431969"/>
              <a:gd name="connsiteY0" fmla="*/ 0 h 2030681"/>
              <a:gd name="connsiteX1" fmla="*/ 2814452 w 3431969"/>
              <a:gd name="connsiteY1" fmla="*/ 1674421 h 2030681"/>
              <a:gd name="connsiteX2" fmla="*/ 3431969 w 3431969"/>
              <a:gd name="connsiteY2" fmla="*/ 2030681 h 2030681"/>
              <a:gd name="connsiteX0" fmla="*/ 0 w 3431969"/>
              <a:gd name="connsiteY0" fmla="*/ 0 h 2030681"/>
              <a:gd name="connsiteX1" fmla="*/ 1134764 w 3431969"/>
              <a:gd name="connsiteY1" fmla="*/ 695438 h 2030681"/>
              <a:gd name="connsiteX2" fmla="*/ 2814452 w 3431969"/>
              <a:gd name="connsiteY2" fmla="*/ 1674421 h 2030681"/>
              <a:gd name="connsiteX3" fmla="*/ 3431969 w 3431969"/>
              <a:gd name="connsiteY3" fmla="*/ 2030681 h 2030681"/>
              <a:gd name="connsiteX0" fmla="*/ 0 w 3431969"/>
              <a:gd name="connsiteY0" fmla="*/ 0 h 2030681"/>
              <a:gd name="connsiteX1" fmla="*/ 1314667 w 3431969"/>
              <a:gd name="connsiteY1" fmla="*/ 528533 h 2030681"/>
              <a:gd name="connsiteX2" fmla="*/ 2814452 w 3431969"/>
              <a:gd name="connsiteY2" fmla="*/ 1674421 h 2030681"/>
              <a:gd name="connsiteX3" fmla="*/ 3431969 w 3431969"/>
              <a:gd name="connsiteY3" fmla="*/ 2030681 h 2030681"/>
              <a:gd name="connsiteX0" fmla="*/ 0 w 3431969"/>
              <a:gd name="connsiteY0" fmla="*/ 0 h 2030681"/>
              <a:gd name="connsiteX1" fmla="*/ 608897 w 3431969"/>
              <a:gd name="connsiteY1" fmla="*/ 264265 h 2030681"/>
              <a:gd name="connsiteX2" fmla="*/ 1314667 w 3431969"/>
              <a:gd name="connsiteY2" fmla="*/ 528533 h 2030681"/>
              <a:gd name="connsiteX3" fmla="*/ 2814452 w 3431969"/>
              <a:gd name="connsiteY3" fmla="*/ 1674421 h 2030681"/>
              <a:gd name="connsiteX4" fmla="*/ 3431969 w 3431969"/>
              <a:gd name="connsiteY4" fmla="*/ 2030681 h 2030681"/>
              <a:gd name="connsiteX0" fmla="*/ 0 w 3431969"/>
              <a:gd name="connsiteY0" fmla="*/ 0 h 2030681"/>
              <a:gd name="connsiteX1" fmla="*/ 678091 w 3431969"/>
              <a:gd name="connsiteY1" fmla="*/ 194721 h 2030681"/>
              <a:gd name="connsiteX2" fmla="*/ 1314667 w 3431969"/>
              <a:gd name="connsiteY2" fmla="*/ 528533 h 2030681"/>
              <a:gd name="connsiteX3" fmla="*/ 2814452 w 3431969"/>
              <a:gd name="connsiteY3" fmla="*/ 1674421 h 2030681"/>
              <a:gd name="connsiteX4" fmla="*/ 3431969 w 3431969"/>
              <a:gd name="connsiteY4" fmla="*/ 2030681 h 2030681"/>
              <a:gd name="connsiteX0" fmla="*/ 0 w 3431969"/>
              <a:gd name="connsiteY0" fmla="*/ 0 h 2030681"/>
              <a:gd name="connsiteX1" fmla="*/ 678091 w 3431969"/>
              <a:gd name="connsiteY1" fmla="*/ 194721 h 2030681"/>
              <a:gd name="connsiteX2" fmla="*/ 968701 w 3431969"/>
              <a:gd name="connsiteY2" fmla="*/ 375536 h 2030681"/>
              <a:gd name="connsiteX3" fmla="*/ 1314667 w 3431969"/>
              <a:gd name="connsiteY3" fmla="*/ 528533 h 2030681"/>
              <a:gd name="connsiteX4" fmla="*/ 2814452 w 3431969"/>
              <a:gd name="connsiteY4" fmla="*/ 1674421 h 2030681"/>
              <a:gd name="connsiteX5" fmla="*/ 3431969 w 3431969"/>
              <a:gd name="connsiteY5" fmla="*/ 2030681 h 2030681"/>
              <a:gd name="connsiteX0" fmla="*/ 0 w 3431969"/>
              <a:gd name="connsiteY0" fmla="*/ 0 h 2030681"/>
              <a:gd name="connsiteX1" fmla="*/ 678091 w 3431969"/>
              <a:gd name="connsiteY1" fmla="*/ 194721 h 2030681"/>
              <a:gd name="connsiteX2" fmla="*/ 1010217 w 3431969"/>
              <a:gd name="connsiteY2" fmla="*/ 333810 h 2030681"/>
              <a:gd name="connsiteX3" fmla="*/ 1314667 w 3431969"/>
              <a:gd name="connsiteY3" fmla="*/ 528533 h 2030681"/>
              <a:gd name="connsiteX4" fmla="*/ 2814452 w 3431969"/>
              <a:gd name="connsiteY4" fmla="*/ 1674421 h 2030681"/>
              <a:gd name="connsiteX5" fmla="*/ 3431969 w 3431969"/>
              <a:gd name="connsiteY5" fmla="*/ 2030681 h 2030681"/>
              <a:gd name="connsiteX0" fmla="*/ 0 w 3431969"/>
              <a:gd name="connsiteY0" fmla="*/ 0 h 2030681"/>
              <a:gd name="connsiteX1" fmla="*/ 345964 w 3431969"/>
              <a:gd name="connsiteY1" fmla="*/ 111269 h 2030681"/>
              <a:gd name="connsiteX2" fmla="*/ 678091 w 3431969"/>
              <a:gd name="connsiteY2" fmla="*/ 194721 h 2030681"/>
              <a:gd name="connsiteX3" fmla="*/ 1010217 w 3431969"/>
              <a:gd name="connsiteY3" fmla="*/ 333810 h 2030681"/>
              <a:gd name="connsiteX4" fmla="*/ 1314667 w 3431969"/>
              <a:gd name="connsiteY4" fmla="*/ 528533 h 2030681"/>
              <a:gd name="connsiteX5" fmla="*/ 2814452 w 3431969"/>
              <a:gd name="connsiteY5" fmla="*/ 1674421 h 2030681"/>
              <a:gd name="connsiteX6" fmla="*/ 3431969 w 3431969"/>
              <a:gd name="connsiteY6" fmla="*/ 2030681 h 2030681"/>
              <a:gd name="connsiteX0" fmla="*/ 0 w 3431969"/>
              <a:gd name="connsiteY0" fmla="*/ 0 h 2030681"/>
              <a:gd name="connsiteX1" fmla="*/ 332126 w 3431969"/>
              <a:gd name="connsiteY1" fmla="*/ 69543 h 2030681"/>
              <a:gd name="connsiteX2" fmla="*/ 678091 w 3431969"/>
              <a:gd name="connsiteY2" fmla="*/ 194721 h 2030681"/>
              <a:gd name="connsiteX3" fmla="*/ 1010217 w 3431969"/>
              <a:gd name="connsiteY3" fmla="*/ 333810 h 2030681"/>
              <a:gd name="connsiteX4" fmla="*/ 1314667 w 3431969"/>
              <a:gd name="connsiteY4" fmla="*/ 528533 h 2030681"/>
              <a:gd name="connsiteX5" fmla="*/ 2814452 w 3431969"/>
              <a:gd name="connsiteY5" fmla="*/ 1674421 h 2030681"/>
              <a:gd name="connsiteX6" fmla="*/ 3431969 w 3431969"/>
              <a:gd name="connsiteY6" fmla="*/ 2030681 h 2030681"/>
              <a:gd name="connsiteX0" fmla="*/ 0 w 3431969"/>
              <a:gd name="connsiteY0" fmla="*/ 0 h 2030681"/>
              <a:gd name="connsiteX1" fmla="*/ 332126 w 3431969"/>
              <a:gd name="connsiteY1" fmla="*/ 69543 h 2030681"/>
              <a:gd name="connsiteX2" fmla="*/ 636575 w 3431969"/>
              <a:gd name="connsiteY2" fmla="*/ 152995 h 2030681"/>
              <a:gd name="connsiteX3" fmla="*/ 1010217 w 3431969"/>
              <a:gd name="connsiteY3" fmla="*/ 333810 h 2030681"/>
              <a:gd name="connsiteX4" fmla="*/ 1314667 w 3431969"/>
              <a:gd name="connsiteY4" fmla="*/ 528533 h 2030681"/>
              <a:gd name="connsiteX5" fmla="*/ 2814452 w 3431969"/>
              <a:gd name="connsiteY5" fmla="*/ 1674421 h 2030681"/>
              <a:gd name="connsiteX6" fmla="*/ 3431969 w 3431969"/>
              <a:gd name="connsiteY6" fmla="*/ 2030681 h 2030681"/>
              <a:gd name="connsiteX0" fmla="*/ 0 w 3404291"/>
              <a:gd name="connsiteY0" fmla="*/ 0 h 2114134"/>
              <a:gd name="connsiteX1" fmla="*/ 332126 w 3404291"/>
              <a:gd name="connsiteY1" fmla="*/ 69543 h 2114134"/>
              <a:gd name="connsiteX2" fmla="*/ 636575 w 3404291"/>
              <a:gd name="connsiteY2" fmla="*/ 152995 h 2114134"/>
              <a:gd name="connsiteX3" fmla="*/ 1010217 w 3404291"/>
              <a:gd name="connsiteY3" fmla="*/ 333810 h 2114134"/>
              <a:gd name="connsiteX4" fmla="*/ 1314667 w 3404291"/>
              <a:gd name="connsiteY4" fmla="*/ 528533 h 2114134"/>
              <a:gd name="connsiteX5" fmla="*/ 2814452 w 3404291"/>
              <a:gd name="connsiteY5" fmla="*/ 1674421 h 2114134"/>
              <a:gd name="connsiteX6" fmla="*/ 3404291 w 3404291"/>
              <a:gd name="connsiteY6" fmla="*/ 2114134 h 2114134"/>
              <a:gd name="connsiteX0" fmla="*/ 0 w 3459646"/>
              <a:gd name="connsiteY0" fmla="*/ 0 h 2114134"/>
              <a:gd name="connsiteX1" fmla="*/ 332126 w 3459646"/>
              <a:gd name="connsiteY1" fmla="*/ 69543 h 2114134"/>
              <a:gd name="connsiteX2" fmla="*/ 636575 w 3459646"/>
              <a:gd name="connsiteY2" fmla="*/ 152995 h 2114134"/>
              <a:gd name="connsiteX3" fmla="*/ 1010217 w 3459646"/>
              <a:gd name="connsiteY3" fmla="*/ 333810 h 2114134"/>
              <a:gd name="connsiteX4" fmla="*/ 1314667 w 3459646"/>
              <a:gd name="connsiteY4" fmla="*/ 528533 h 2114134"/>
              <a:gd name="connsiteX5" fmla="*/ 2814452 w 3459646"/>
              <a:gd name="connsiteY5" fmla="*/ 1674421 h 2114134"/>
              <a:gd name="connsiteX6" fmla="*/ 3459646 w 3459646"/>
              <a:gd name="connsiteY6" fmla="*/ 2114134 h 2114134"/>
              <a:gd name="connsiteX0" fmla="*/ 0 w 3459646"/>
              <a:gd name="connsiteY0" fmla="*/ 0 h 2155860"/>
              <a:gd name="connsiteX1" fmla="*/ 332126 w 3459646"/>
              <a:gd name="connsiteY1" fmla="*/ 69543 h 2155860"/>
              <a:gd name="connsiteX2" fmla="*/ 636575 w 3459646"/>
              <a:gd name="connsiteY2" fmla="*/ 152995 h 2155860"/>
              <a:gd name="connsiteX3" fmla="*/ 1010217 w 3459646"/>
              <a:gd name="connsiteY3" fmla="*/ 333810 h 2155860"/>
              <a:gd name="connsiteX4" fmla="*/ 1314667 w 3459646"/>
              <a:gd name="connsiteY4" fmla="*/ 528533 h 2155860"/>
              <a:gd name="connsiteX5" fmla="*/ 2814452 w 3459646"/>
              <a:gd name="connsiteY5" fmla="*/ 1674421 h 2155860"/>
              <a:gd name="connsiteX6" fmla="*/ 3459646 w 3459646"/>
              <a:gd name="connsiteY6" fmla="*/ 2155860 h 2155860"/>
              <a:gd name="connsiteX0" fmla="*/ 0 w 3459646"/>
              <a:gd name="connsiteY0" fmla="*/ 0 h 2155860"/>
              <a:gd name="connsiteX1" fmla="*/ 332126 w 3459646"/>
              <a:gd name="connsiteY1" fmla="*/ 69543 h 2155860"/>
              <a:gd name="connsiteX2" fmla="*/ 636575 w 3459646"/>
              <a:gd name="connsiteY2" fmla="*/ 152995 h 2155860"/>
              <a:gd name="connsiteX3" fmla="*/ 1010217 w 3459646"/>
              <a:gd name="connsiteY3" fmla="*/ 333810 h 2155860"/>
              <a:gd name="connsiteX4" fmla="*/ 1314667 w 3459646"/>
              <a:gd name="connsiteY4" fmla="*/ 528533 h 2155860"/>
              <a:gd name="connsiteX5" fmla="*/ 2814453 w 3459646"/>
              <a:gd name="connsiteY5" fmla="*/ 1716148 h 2155860"/>
              <a:gd name="connsiteX6" fmla="*/ 3459646 w 3459646"/>
              <a:gd name="connsiteY6" fmla="*/ 2155860 h 2155860"/>
              <a:gd name="connsiteX0" fmla="*/ 0 w 3459646"/>
              <a:gd name="connsiteY0" fmla="*/ 0 h 2155860"/>
              <a:gd name="connsiteX1" fmla="*/ 332126 w 3459646"/>
              <a:gd name="connsiteY1" fmla="*/ 69543 h 2155860"/>
              <a:gd name="connsiteX2" fmla="*/ 636575 w 3459646"/>
              <a:gd name="connsiteY2" fmla="*/ 152995 h 2155860"/>
              <a:gd name="connsiteX3" fmla="*/ 1010217 w 3459646"/>
              <a:gd name="connsiteY3" fmla="*/ 333810 h 2155860"/>
              <a:gd name="connsiteX4" fmla="*/ 1314667 w 3459646"/>
              <a:gd name="connsiteY4" fmla="*/ 528533 h 2155860"/>
              <a:gd name="connsiteX5" fmla="*/ 2814453 w 3459646"/>
              <a:gd name="connsiteY5" fmla="*/ 1716148 h 2155860"/>
              <a:gd name="connsiteX6" fmla="*/ 3459646 w 3459646"/>
              <a:gd name="connsiteY6" fmla="*/ 2155860 h 2155860"/>
              <a:gd name="connsiteX0" fmla="*/ 0 w 2814453"/>
              <a:gd name="connsiteY0" fmla="*/ 0 h 1716148"/>
              <a:gd name="connsiteX1" fmla="*/ 332126 w 2814453"/>
              <a:gd name="connsiteY1" fmla="*/ 69543 h 1716148"/>
              <a:gd name="connsiteX2" fmla="*/ 636575 w 2814453"/>
              <a:gd name="connsiteY2" fmla="*/ 152995 h 1716148"/>
              <a:gd name="connsiteX3" fmla="*/ 1010217 w 2814453"/>
              <a:gd name="connsiteY3" fmla="*/ 333810 h 1716148"/>
              <a:gd name="connsiteX4" fmla="*/ 1314667 w 2814453"/>
              <a:gd name="connsiteY4" fmla="*/ 528533 h 1716148"/>
              <a:gd name="connsiteX5" fmla="*/ 2814453 w 2814453"/>
              <a:gd name="connsiteY5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2855969 w 2855969"/>
              <a:gd name="connsiteY5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12856 w 2855969"/>
              <a:gd name="connsiteY5" fmla="*/ 917980 h 1716148"/>
              <a:gd name="connsiteX6" fmla="*/ 2855969 w 2855969"/>
              <a:gd name="connsiteY6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68211 w 2855969"/>
              <a:gd name="connsiteY5" fmla="*/ 931889 h 1716148"/>
              <a:gd name="connsiteX6" fmla="*/ 2855969 w 2855969"/>
              <a:gd name="connsiteY6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68211 w 2855969"/>
              <a:gd name="connsiteY5" fmla="*/ 931889 h 1716148"/>
              <a:gd name="connsiteX6" fmla="*/ 2283368 w 2855969"/>
              <a:gd name="connsiteY6" fmla="*/ 1293516 h 1716148"/>
              <a:gd name="connsiteX7" fmla="*/ 2855969 w 2855969"/>
              <a:gd name="connsiteY7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68211 w 2855969"/>
              <a:gd name="connsiteY5" fmla="*/ 931889 h 1716148"/>
              <a:gd name="connsiteX6" fmla="*/ 2324884 w 2855969"/>
              <a:gd name="connsiteY6" fmla="*/ 1251790 h 1716148"/>
              <a:gd name="connsiteX7" fmla="*/ 2855969 w 2855969"/>
              <a:gd name="connsiteY7" fmla="*/ 1716148 h 1716148"/>
              <a:gd name="connsiteX0" fmla="*/ 0 w 2855969"/>
              <a:gd name="connsiteY0" fmla="*/ 0 h 1716148"/>
              <a:gd name="connsiteX1" fmla="*/ 332126 w 2855969"/>
              <a:gd name="connsiteY1" fmla="*/ 69543 h 1716148"/>
              <a:gd name="connsiteX2" fmla="*/ 636575 w 2855969"/>
              <a:gd name="connsiteY2" fmla="*/ 152995 h 1716148"/>
              <a:gd name="connsiteX3" fmla="*/ 1010217 w 2855969"/>
              <a:gd name="connsiteY3" fmla="*/ 333810 h 1716148"/>
              <a:gd name="connsiteX4" fmla="*/ 1314667 w 2855969"/>
              <a:gd name="connsiteY4" fmla="*/ 528533 h 1716148"/>
              <a:gd name="connsiteX5" fmla="*/ 1840535 w 2855969"/>
              <a:gd name="connsiteY5" fmla="*/ 890163 h 1716148"/>
              <a:gd name="connsiteX6" fmla="*/ 2324884 w 2855969"/>
              <a:gd name="connsiteY6" fmla="*/ 1251790 h 1716148"/>
              <a:gd name="connsiteX7" fmla="*/ 2855969 w 2855969"/>
              <a:gd name="connsiteY7" fmla="*/ 1716148 h 1716148"/>
              <a:gd name="connsiteX0" fmla="*/ 0 w 3478705"/>
              <a:gd name="connsiteY0" fmla="*/ 0 h 2133411"/>
              <a:gd name="connsiteX1" fmla="*/ 332126 w 3478705"/>
              <a:gd name="connsiteY1" fmla="*/ 69543 h 2133411"/>
              <a:gd name="connsiteX2" fmla="*/ 636575 w 3478705"/>
              <a:gd name="connsiteY2" fmla="*/ 152995 h 2133411"/>
              <a:gd name="connsiteX3" fmla="*/ 1010217 w 3478705"/>
              <a:gd name="connsiteY3" fmla="*/ 333810 h 2133411"/>
              <a:gd name="connsiteX4" fmla="*/ 1314667 w 3478705"/>
              <a:gd name="connsiteY4" fmla="*/ 528533 h 2133411"/>
              <a:gd name="connsiteX5" fmla="*/ 1840535 w 3478705"/>
              <a:gd name="connsiteY5" fmla="*/ 890163 h 2133411"/>
              <a:gd name="connsiteX6" fmla="*/ 2324884 w 3478705"/>
              <a:gd name="connsiteY6" fmla="*/ 1251790 h 2133411"/>
              <a:gd name="connsiteX7" fmla="*/ 3478705 w 3478705"/>
              <a:gd name="connsiteY7" fmla="*/ 2133411 h 213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5" h="2133411">
                <a:moveTo>
                  <a:pt x="0" y="0"/>
                </a:moveTo>
                <a:lnTo>
                  <a:pt x="332126" y="69543"/>
                </a:lnTo>
                <a:lnTo>
                  <a:pt x="636575" y="152995"/>
                </a:lnTo>
                <a:lnTo>
                  <a:pt x="1010217" y="333810"/>
                </a:lnTo>
                <a:lnTo>
                  <a:pt x="1314667" y="528533"/>
                </a:lnTo>
                <a:cubicBezTo>
                  <a:pt x="1448440" y="625895"/>
                  <a:pt x="1583651" y="692227"/>
                  <a:pt x="1840535" y="890163"/>
                </a:cubicBezTo>
                <a:lnTo>
                  <a:pt x="2324884" y="1251790"/>
                </a:lnTo>
                <a:lnTo>
                  <a:pt x="3478705" y="2133411"/>
                </a:lnTo>
              </a:path>
            </a:pathLst>
          </a:cu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1318163" y="2895618"/>
            <a:ext cx="3004457" cy="2293916"/>
          </a:xfrm>
          <a:custGeom>
            <a:avLst/>
            <a:gdLst>
              <a:gd name="connsiteX0" fmla="*/ 0 w 2137558"/>
              <a:gd name="connsiteY0" fmla="*/ 3959 h 2010889"/>
              <a:gd name="connsiteX1" fmla="*/ 403761 w 2137558"/>
              <a:gd name="connsiteY1" fmla="*/ 51460 h 2010889"/>
              <a:gd name="connsiteX2" fmla="*/ 902525 w 2137558"/>
              <a:gd name="connsiteY2" fmla="*/ 312718 h 2010889"/>
              <a:gd name="connsiteX3" fmla="*/ 1389413 w 2137558"/>
              <a:gd name="connsiteY3" fmla="*/ 668977 h 2010889"/>
              <a:gd name="connsiteX4" fmla="*/ 1674421 w 2137558"/>
              <a:gd name="connsiteY4" fmla="*/ 1037112 h 2010889"/>
              <a:gd name="connsiteX5" fmla="*/ 2018805 w 2137558"/>
              <a:gd name="connsiteY5" fmla="*/ 1714006 h 2010889"/>
              <a:gd name="connsiteX6" fmla="*/ 2137558 w 2137558"/>
              <a:gd name="connsiteY6" fmla="*/ 2010889 h 2010889"/>
              <a:gd name="connsiteX0" fmla="*/ 0 w 2202872"/>
              <a:gd name="connsiteY0" fmla="*/ 3959 h 2010889"/>
              <a:gd name="connsiteX1" fmla="*/ 403761 w 2202872"/>
              <a:gd name="connsiteY1" fmla="*/ 51460 h 2010889"/>
              <a:gd name="connsiteX2" fmla="*/ 902525 w 2202872"/>
              <a:gd name="connsiteY2" fmla="*/ 312718 h 2010889"/>
              <a:gd name="connsiteX3" fmla="*/ 1389413 w 2202872"/>
              <a:gd name="connsiteY3" fmla="*/ 668977 h 2010889"/>
              <a:gd name="connsiteX4" fmla="*/ 1674421 w 2202872"/>
              <a:gd name="connsiteY4" fmla="*/ 1037112 h 2010889"/>
              <a:gd name="connsiteX5" fmla="*/ 2125683 w 2202872"/>
              <a:gd name="connsiteY5" fmla="*/ 1749632 h 2010889"/>
              <a:gd name="connsiteX6" fmla="*/ 2137558 w 2202872"/>
              <a:gd name="connsiteY6" fmla="*/ 2010889 h 2010889"/>
              <a:gd name="connsiteX0" fmla="*/ 0 w 2303813"/>
              <a:gd name="connsiteY0" fmla="*/ 3959 h 2094016"/>
              <a:gd name="connsiteX1" fmla="*/ 403761 w 2303813"/>
              <a:gd name="connsiteY1" fmla="*/ 51460 h 2094016"/>
              <a:gd name="connsiteX2" fmla="*/ 902525 w 2303813"/>
              <a:gd name="connsiteY2" fmla="*/ 312718 h 2094016"/>
              <a:gd name="connsiteX3" fmla="*/ 1389413 w 2303813"/>
              <a:gd name="connsiteY3" fmla="*/ 668977 h 2094016"/>
              <a:gd name="connsiteX4" fmla="*/ 1674421 w 2303813"/>
              <a:gd name="connsiteY4" fmla="*/ 1037112 h 2094016"/>
              <a:gd name="connsiteX5" fmla="*/ 2125683 w 2303813"/>
              <a:gd name="connsiteY5" fmla="*/ 1749632 h 2094016"/>
              <a:gd name="connsiteX6" fmla="*/ 2303813 w 2303813"/>
              <a:gd name="connsiteY6" fmla="*/ 2094016 h 2094016"/>
              <a:gd name="connsiteX0" fmla="*/ 0 w 2303813"/>
              <a:gd name="connsiteY0" fmla="*/ 3959 h 2094016"/>
              <a:gd name="connsiteX1" fmla="*/ 403761 w 2303813"/>
              <a:gd name="connsiteY1" fmla="*/ 51460 h 2094016"/>
              <a:gd name="connsiteX2" fmla="*/ 902525 w 2303813"/>
              <a:gd name="connsiteY2" fmla="*/ 312718 h 2094016"/>
              <a:gd name="connsiteX3" fmla="*/ 1318161 w 2303813"/>
              <a:gd name="connsiteY3" fmla="*/ 585850 h 2094016"/>
              <a:gd name="connsiteX4" fmla="*/ 1674421 w 2303813"/>
              <a:gd name="connsiteY4" fmla="*/ 1037112 h 2094016"/>
              <a:gd name="connsiteX5" fmla="*/ 2125683 w 2303813"/>
              <a:gd name="connsiteY5" fmla="*/ 1749632 h 2094016"/>
              <a:gd name="connsiteX6" fmla="*/ 2303813 w 2303813"/>
              <a:gd name="connsiteY6" fmla="*/ 2094016 h 2094016"/>
              <a:gd name="connsiteX0" fmla="*/ 0 w 2303813"/>
              <a:gd name="connsiteY0" fmla="*/ 1980 h 2092037"/>
              <a:gd name="connsiteX1" fmla="*/ 403761 w 2303813"/>
              <a:gd name="connsiteY1" fmla="*/ 49481 h 2092037"/>
              <a:gd name="connsiteX2" fmla="*/ 902525 w 2303813"/>
              <a:gd name="connsiteY2" fmla="*/ 275113 h 2092037"/>
              <a:gd name="connsiteX3" fmla="*/ 1318161 w 2303813"/>
              <a:gd name="connsiteY3" fmla="*/ 583871 h 2092037"/>
              <a:gd name="connsiteX4" fmla="*/ 1674421 w 2303813"/>
              <a:gd name="connsiteY4" fmla="*/ 1035133 h 2092037"/>
              <a:gd name="connsiteX5" fmla="*/ 2125683 w 2303813"/>
              <a:gd name="connsiteY5" fmla="*/ 1747653 h 2092037"/>
              <a:gd name="connsiteX6" fmla="*/ 2303813 w 2303813"/>
              <a:gd name="connsiteY6" fmla="*/ 2092037 h 2092037"/>
              <a:gd name="connsiteX0" fmla="*/ 0 w 2125683"/>
              <a:gd name="connsiteY0" fmla="*/ 1980 h 1747653"/>
              <a:gd name="connsiteX1" fmla="*/ 403761 w 2125683"/>
              <a:gd name="connsiteY1" fmla="*/ 49481 h 1747653"/>
              <a:gd name="connsiteX2" fmla="*/ 902525 w 2125683"/>
              <a:gd name="connsiteY2" fmla="*/ 275113 h 1747653"/>
              <a:gd name="connsiteX3" fmla="*/ 1318161 w 2125683"/>
              <a:gd name="connsiteY3" fmla="*/ 583871 h 1747653"/>
              <a:gd name="connsiteX4" fmla="*/ 1674421 w 2125683"/>
              <a:gd name="connsiteY4" fmla="*/ 1035133 h 1747653"/>
              <a:gd name="connsiteX5" fmla="*/ 2125683 w 2125683"/>
              <a:gd name="connsiteY5" fmla="*/ 1747653 h 1747653"/>
              <a:gd name="connsiteX0" fmla="*/ 0 w 2220685"/>
              <a:gd name="connsiteY0" fmla="*/ 1980 h 1759528"/>
              <a:gd name="connsiteX1" fmla="*/ 403761 w 2220685"/>
              <a:gd name="connsiteY1" fmla="*/ 49481 h 1759528"/>
              <a:gd name="connsiteX2" fmla="*/ 902525 w 2220685"/>
              <a:gd name="connsiteY2" fmla="*/ 275113 h 1759528"/>
              <a:gd name="connsiteX3" fmla="*/ 1318161 w 2220685"/>
              <a:gd name="connsiteY3" fmla="*/ 583871 h 1759528"/>
              <a:gd name="connsiteX4" fmla="*/ 1674421 w 2220685"/>
              <a:gd name="connsiteY4" fmla="*/ 1035133 h 1759528"/>
              <a:gd name="connsiteX5" fmla="*/ 2220685 w 2220685"/>
              <a:gd name="connsiteY5" fmla="*/ 1759528 h 1759528"/>
              <a:gd name="connsiteX0" fmla="*/ 0 w 2220685"/>
              <a:gd name="connsiteY0" fmla="*/ 1980 h 1759528"/>
              <a:gd name="connsiteX1" fmla="*/ 403761 w 2220685"/>
              <a:gd name="connsiteY1" fmla="*/ 49481 h 1759528"/>
              <a:gd name="connsiteX2" fmla="*/ 902525 w 2220685"/>
              <a:gd name="connsiteY2" fmla="*/ 275113 h 1759528"/>
              <a:gd name="connsiteX3" fmla="*/ 1318161 w 2220685"/>
              <a:gd name="connsiteY3" fmla="*/ 583871 h 1759528"/>
              <a:gd name="connsiteX4" fmla="*/ 1710047 w 2220685"/>
              <a:gd name="connsiteY4" fmla="*/ 1035133 h 1759528"/>
              <a:gd name="connsiteX5" fmla="*/ 2220685 w 2220685"/>
              <a:gd name="connsiteY5" fmla="*/ 1759528 h 1759528"/>
              <a:gd name="connsiteX0" fmla="*/ 0 w 2303812"/>
              <a:gd name="connsiteY0" fmla="*/ 1980 h 1759528"/>
              <a:gd name="connsiteX1" fmla="*/ 403761 w 2303812"/>
              <a:gd name="connsiteY1" fmla="*/ 49481 h 1759528"/>
              <a:gd name="connsiteX2" fmla="*/ 902525 w 2303812"/>
              <a:gd name="connsiteY2" fmla="*/ 275113 h 1759528"/>
              <a:gd name="connsiteX3" fmla="*/ 1318161 w 2303812"/>
              <a:gd name="connsiteY3" fmla="*/ 583871 h 1759528"/>
              <a:gd name="connsiteX4" fmla="*/ 1710047 w 2303812"/>
              <a:gd name="connsiteY4" fmla="*/ 1035133 h 1759528"/>
              <a:gd name="connsiteX5" fmla="*/ 2303812 w 2303812"/>
              <a:gd name="connsiteY5" fmla="*/ 1759528 h 1759528"/>
              <a:gd name="connsiteX0" fmla="*/ 0 w 2303812"/>
              <a:gd name="connsiteY0" fmla="*/ 1980 h 1759528"/>
              <a:gd name="connsiteX1" fmla="*/ 403761 w 2303812"/>
              <a:gd name="connsiteY1" fmla="*/ 49481 h 1759528"/>
              <a:gd name="connsiteX2" fmla="*/ 902525 w 2303812"/>
              <a:gd name="connsiteY2" fmla="*/ 275113 h 1759528"/>
              <a:gd name="connsiteX3" fmla="*/ 1318161 w 2303812"/>
              <a:gd name="connsiteY3" fmla="*/ 583871 h 1759528"/>
              <a:gd name="connsiteX4" fmla="*/ 1733798 w 2303812"/>
              <a:gd name="connsiteY4" fmla="*/ 1035133 h 1759528"/>
              <a:gd name="connsiteX5" fmla="*/ 2303812 w 2303812"/>
              <a:gd name="connsiteY5" fmla="*/ 1759528 h 1759528"/>
              <a:gd name="connsiteX0" fmla="*/ 0 w 2339438"/>
              <a:gd name="connsiteY0" fmla="*/ 1980 h 1759528"/>
              <a:gd name="connsiteX1" fmla="*/ 403761 w 2339438"/>
              <a:gd name="connsiteY1" fmla="*/ 49481 h 1759528"/>
              <a:gd name="connsiteX2" fmla="*/ 902525 w 2339438"/>
              <a:gd name="connsiteY2" fmla="*/ 275113 h 1759528"/>
              <a:gd name="connsiteX3" fmla="*/ 1318161 w 2339438"/>
              <a:gd name="connsiteY3" fmla="*/ 583871 h 1759528"/>
              <a:gd name="connsiteX4" fmla="*/ 1733798 w 2339438"/>
              <a:gd name="connsiteY4" fmla="*/ 1035133 h 1759528"/>
              <a:gd name="connsiteX5" fmla="*/ 2339438 w 2339438"/>
              <a:gd name="connsiteY5" fmla="*/ 1759528 h 1759528"/>
              <a:gd name="connsiteX0" fmla="*/ 0 w 2375064"/>
              <a:gd name="connsiteY0" fmla="*/ 1980 h 1759528"/>
              <a:gd name="connsiteX1" fmla="*/ 403761 w 2375064"/>
              <a:gd name="connsiteY1" fmla="*/ 49481 h 1759528"/>
              <a:gd name="connsiteX2" fmla="*/ 902525 w 2375064"/>
              <a:gd name="connsiteY2" fmla="*/ 275113 h 1759528"/>
              <a:gd name="connsiteX3" fmla="*/ 1318161 w 2375064"/>
              <a:gd name="connsiteY3" fmla="*/ 583871 h 1759528"/>
              <a:gd name="connsiteX4" fmla="*/ 1733798 w 2375064"/>
              <a:gd name="connsiteY4" fmla="*/ 1035133 h 1759528"/>
              <a:gd name="connsiteX5" fmla="*/ 2375064 w 2375064"/>
              <a:gd name="connsiteY5" fmla="*/ 1759528 h 1759528"/>
              <a:gd name="connsiteX0" fmla="*/ 0 w 2375064"/>
              <a:gd name="connsiteY0" fmla="*/ 1980 h 1759528"/>
              <a:gd name="connsiteX1" fmla="*/ 403761 w 2375064"/>
              <a:gd name="connsiteY1" fmla="*/ 49481 h 1759528"/>
              <a:gd name="connsiteX2" fmla="*/ 902525 w 2375064"/>
              <a:gd name="connsiteY2" fmla="*/ 275113 h 1759528"/>
              <a:gd name="connsiteX3" fmla="*/ 1318161 w 2375064"/>
              <a:gd name="connsiteY3" fmla="*/ 583871 h 1759528"/>
              <a:gd name="connsiteX4" fmla="*/ 1769424 w 2375064"/>
              <a:gd name="connsiteY4" fmla="*/ 1035133 h 1759528"/>
              <a:gd name="connsiteX5" fmla="*/ 2375064 w 2375064"/>
              <a:gd name="connsiteY5" fmla="*/ 1759528 h 1759528"/>
              <a:gd name="connsiteX0" fmla="*/ 0 w 2470067"/>
              <a:gd name="connsiteY0" fmla="*/ 1980 h 1735777"/>
              <a:gd name="connsiteX1" fmla="*/ 403761 w 2470067"/>
              <a:gd name="connsiteY1" fmla="*/ 49481 h 1735777"/>
              <a:gd name="connsiteX2" fmla="*/ 902525 w 2470067"/>
              <a:gd name="connsiteY2" fmla="*/ 275113 h 1735777"/>
              <a:gd name="connsiteX3" fmla="*/ 1318161 w 2470067"/>
              <a:gd name="connsiteY3" fmla="*/ 583871 h 1735777"/>
              <a:gd name="connsiteX4" fmla="*/ 1769424 w 2470067"/>
              <a:gd name="connsiteY4" fmla="*/ 1035133 h 1735777"/>
              <a:gd name="connsiteX5" fmla="*/ 2470067 w 2470067"/>
              <a:gd name="connsiteY5" fmla="*/ 1735777 h 1735777"/>
              <a:gd name="connsiteX0" fmla="*/ 0 w 1769424"/>
              <a:gd name="connsiteY0" fmla="*/ 1980 h 1035133"/>
              <a:gd name="connsiteX1" fmla="*/ 403761 w 1769424"/>
              <a:gd name="connsiteY1" fmla="*/ 49481 h 1035133"/>
              <a:gd name="connsiteX2" fmla="*/ 902525 w 1769424"/>
              <a:gd name="connsiteY2" fmla="*/ 275113 h 1035133"/>
              <a:gd name="connsiteX3" fmla="*/ 1318161 w 1769424"/>
              <a:gd name="connsiteY3" fmla="*/ 583871 h 1035133"/>
              <a:gd name="connsiteX4" fmla="*/ 1769424 w 1769424"/>
              <a:gd name="connsiteY4" fmla="*/ 1035133 h 1035133"/>
              <a:gd name="connsiteX0" fmla="*/ 0 w 1846614"/>
              <a:gd name="connsiteY0" fmla="*/ 1980 h 1114302"/>
              <a:gd name="connsiteX1" fmla="*/ 403761 w 1846614"/>
              <a:gd name="connsiteY1" fmla="*/ 49481 h 1114302"/>
              <a:gd name="connsiteX2" fmla="*/ 902525 w 1846614"/>
              <a:gd name="connsiteY2" fmla="*/ 275113 h 1114302"/>
              <a:gd name="connsiteX3" fmla="*/ 1318161 w 1846614"/>
              <a:gd name="connsiteY3" fmla="*/ 583871 h 1114302"/>
              <a:gd name="connsiteX4" fmla="*/ 1769424 w 1846614"/>
              <a:gd name="connsiteY4" fmla="*/ 1035133 h 1114302"/>
              <a:gd name="connsiteX5" fmla="*/ 1781298 w 1846614"/>
              <a:gd name="connsiteY5" fmla="*/ 1058883 h 1114302"/>
              <a:gd name="connsiteX0" fmla="*/ 0 w 2493817"/>
              <a:gd name="connsiteY0" fmla="*/ 1980 h 1807028"/>
              <a:gd name="connsiteX1" fmla="*/ 403761 w 2493817"/>
              <a:gd name="connsiteY1" fmla="*/ 49481 h 1807028"/>
              <a:gd name="connsiteX2" fmla="*/ 902525 w 2493817"/>
              <a:gd name="connsiteY2" fmla="*/ 275113 h 1807028"/>
              <a:gd name="connsiteX3" fmla="*/ 1318161 w 2493817"/>
              <a:gd name="connsiteY3" fmla="*/ 583871 h 1807028"/>
              <a:gd name="connsiteX4" fmla="*/ 1769424 w 2493817"/>
              <a:gd name="connsiteY4" fmla="*/ 1035133 h 1807028"/>
              <a:gd name="connsiteX5" fmla="*/ 2493817 w 2493817"/>
              <a:gd name="connsiteY5" fmla="*/ 1807028 h 1807028"/>
              <a:gd name="connsiteX0" fmla="*/ 0 w 2616528"/>
              <a:gd name="connsiteY0" fmla="*/ 1980 h 1943594"/>
              <a:gd name="connsiteX1" fmla="*/ 403761 w 2616528"/>
              <a:gd name="connsiteY1" fmla="*/ 49481 h 1943594"/>
              <a:gd name="connsiteX2" fmla="*/ 902525 w 2616528"/>
              <a:gd name="connsiteY2" fmla="*/ 275113 h 1943594"/>
              <a:gd name="connsiteX3" fmla="*/ 1318161 w 2616528"/>
              <a:gd name="connsiteY3" fmla="*/ 583871 h 1943594"/>
              <a:gd name="connsiteX4" fmla="*/ 1769424 w 2616528"/>
              <a:gd name="connsiteY4" fmla="*/ 1035133 h 1943594"/>
              <a:gd name="connsiteX5" fmla="*/ 2493817 w 2616528"/>
              <a:gd name="connsiteY5" fmla="*/ 1807028 h 1943594"/>
              <a:gd name="connsiteX6" fmla="*/ 2505693 w 2616528"/>
              <a:gd name="connsiteY6" fmla="*/ 1854529 h 1943594"/>
              <a:gd name="connsiteX0" fmla="*/ 0 w 2873828"/>
              <a:gd name="connsiteY0" fmla="*/ 1980 h 2210789"/>
              <a:gd name="connsiteX1" fmla="*/ 403761 w 2873828"/>
              <a:gd name="connsiteY1" fmla="*/ 49481 h 2210789"/>
              <a:gd name="connsiteX2" fmla="*/ 902525 w 2873828"/>
              <a:gd name="connsiteY2" fmla="*/ 275113 h 2210789"/>
              <a:gd name="connsiteX3" fmla="*/ 1318161 w 2873828"/>
              <a:gd name="connsiteY3" fmla="*/ 583871 h 2210789"/>
              <a:gd name="connsiteX4" fmla="*/ 1769424 w 2873828"/>
              <a:gd name="connsiteY4" fmla="*/ 1035133 h 2210789"/>
              <a:gd name="connsiteX5" fmla="*/ 2493817 w 2873828"/>
              <a:gd name="connsiteY5" fmla="*/ 1807028 h 2210789"/>
              <a:gd name="connsiteX6" fmla="*/ 2873828 w 2873828"/>
              <a:gd name="connsiteY6" fmla="*/ 2210789 h 2210789"/>
              <a:gd name="connsiteX0" fmla="*/ 0 w 3004457"/>
              <a:gd name="connsiteY0" fmla="*/ 1980 h 2293916"/>
              <a:gd name="connsiteX1" fmla="*/ 403761 w 3004457"/>
              <a:gd name="connsiteY1" fmla="*/ 49481 h 2293916"/>
              <a:gd name="connsiteX2" fmla="*/ 902525 w 3004457"/>
              <a:gd name="connsiteY2" fmla="*/ 275113 h 2293916"/>
              <a:gd name="connsiteX3" fmla="*/ 1318161 w 3004457"/>
              <a:gd name="connsiteY3" fmla="*/ 583871 h 2293916"/>
              <a:gd name="connsiteX4" fmla="*/ 1769424 w 3004457"/>
              <a:gd name="connsiteY4" fmla="*/ 1035133 h 2293916"/>
              <a:gd name="connsiteX5" fmla="*/ 2493817 w 3004457"/>
              <a:gd name="connsiteY5" fmla="*/ 1807028 h 2293916"/>
              <a:gd name="connsiteX6" fmla="*/ 3004457 w 3004457"/>
              <a:gd name="connsiteY6" fmla="*/ 2293916 h 2293916"/>
              <a:gd name="connsiteX0" fmla="*/ 0 w 3004457"/>
              <a:gd name="connsiteY0" fmla="*/ 1980 h 2293916"/>
              <a:gd name="connsiteX1" fmla="*/ 403761 w 3004457"/>
              <a:gd name="connsiteY1" fmla="*/ 49481 h 2293916"/>
              <a:gd name="connsiteX2" fmla="*/ 902525 w 3004457"/>
              <a:gd name="connsiteY2" fmla="*/ 275113 h 2293916"/>
              <a:gd name="connsiteX3" fmla="*/ 1318161 w 3004457"/>
              <a:gd name="connsiteY3" fmla="*/ 583871 h 2293916"/>
              <a:gd name="connsiteX4" fmla="*/ 1769424 w 3004457"/>
              <a:gd name="connsiteY4" fmla="*/ 1035133 h 2293916"/>
              <a:gd name="connsiteX5" fmla="*/ 2541319 w 3004457"/>
              <a:gd name="connsiteY5" fmla="*/ 1830778 h 2293916"/>
              <a:gd name="connsiteX6" fmla="*/ 3004457 w 3004457"/>
              <a:gd name="connsiteY6" fmla="*/ 2293916 h 229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4457" h="2293916">
                <a:moveTo>
                  <a:pt x="0" y="1980"/>
                </a:moveTo>
                <a:cubicBezTo>
                  <a:pt x="126670" y="0"/>
                  <a:pt x="253340" y="3959"/>
                  <a:pt x="403761" y="49481"/>
                </a:cubicBezTo>
                <a:cubicBezTo>
                  <a:pt x="554182" y="95003"/>
                  <a:pt x="750125" y="186048"/>
                  <a:pt x="902525" y="275113"/>
                </a:cubicBezTo>
                <a:cubicBezTo>
                  <a:pt x="1054925" y="364178"/>
                  <a:pt x="1173678" y="457201"/>
                  <a:pt x="1318161" y="583871"/>
                </a:cubicBezTo>
                <a:cubicBezTo>
                  <a:pt x="1462644" y="710541"/>
                  <a:pt x="1565564" y="827315"/>
                  <a:pt x="1769424" y="1035133"/>
                </a:cubicBezTo>
                <a:cubicBezTo>
                  <a:pt x="1973284" y="1242951"/>
                  <a:pt x="2335480" y="1620981"/>
                  <a:pt x="2541319" y="1830778"/>
                </a:cubicBezTo>
                <a:cubicBezTo>
                  <a:pt x="2747158" y="2040575"/>
                  <a:pt x="3001983" y="2284020"/>
                  <a:pt x="3004457" y="229391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1146000" y="2510527"/>
            <a:ext cx="350281" cy="357223"/>
          </a:xfrm>
          <a:prstGeom prst="ellips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1270662" y="3111353"/>
            <a:ext cx="95003" cy="9500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268687" y="2848128"/>
            <a:ext cx="95003" cy="9500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318161" y="2707590"/>
            <a:ext cx="3360717" cy="25650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00042" name="Object 10"/>
          <p:cNvGraphicFramePr>
            <a:graphicFrameLocks noChangeAspect="1"/>
          </p:cNvGraphicFramePr>
          <p:nvPr/>
        </p:nvGraphicFramePr>
        <p:xfrm>
          <a:off x="4725001" y="4747747"/>
          <a:ext cx="832654" cy="545201"/>
        </p:xfrm>
        <a:graphic>
          <a:graphicData uri="http://schemas.openxmlformats.org/presentationml/2006/ole">
            <p:oleObj spid="_x0000_s301065" name="Equation" r:id="rId7" imgW="660240" imgH="431640" progId="Equation.DSMT4">
              <p:embed/>
            </p:oleObj>
          </a:graphicData>
        </a:graphic>
      </p:graphicFrame>
      <p:sp>
        <p:nvSpPr>
          <p:cNvPr id="48" name="Oval 47"/>
          <p:cNvSpPr/>
          <p:nvPr/>
        </p:nvSpPr>
        <p:spPr bwMode="auto">
          <a:xfrm>
            <a:off x="3384469" y="4263258"/>
            <a:ext cx="130628" cy="13062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0043" name="Object 21"/>
          <p:cNvGraphicFramePr>
            <a:graphicFrameLocks noChangeAspect="1"/>
          </p:cNvGraphicFramePr>
          <p:nvPr/>
        </p:nvGraphicFramePr>
        <p:xfrm>
          <a:off x="4455784" y="1566553"/>
          <a:ext cx="901700" cy="477838"/>
        </p:xfrm>
        <a:graphic>
          <a:graphicData uri="http://schemas.openxmlformats.org/presentationml/2006/ole">
            <p:oleObj spid="_x0000_s301066" name="Equation" r:id="rId8" imgW="431640" imgH="22860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826327" y="1021278"/>
            <a:ext cx="3939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Low-frequency TE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 solution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300044" name="Object 12"/>
          <p:cNvGraphicFramePr>
            <a:graphicFrameLocks noChangeAspect="1"/>
          </p:cNvGraphicFramePr>
          <p:nvPr/>
        </p:nvGraphicFramePr>
        <p:xfrm>
          <a:off x="5033837" y="2513817"/>
          <a:ext cx="303683" cy="360012"/>
        </p:xfrm>
        <a:graphic>
          <a:graphicData uri="http://schemas.openxmlformats.org/presentationml/2006/ole">
            <p:oleObj spid="_x0000_s301067" name="Equation" r:id="rId9" imgW="139680" imgH="164880" progId="Equation.DSMT4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805050" y="5783283"/>
            <a:ext cx="5973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As the frequency is lowered, the point of intersection moves further out, making the mode increase more rapidly in the air region. 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586347" y="4251367"/>
            <a:ext cx="498764" cy="368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883232" y="4061361"/>
            <a:ext cx="14879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Frequency lowered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1747838" y="0"/>
            <a:ext cx="59388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Solution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1277938" y="1900238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TEN:</a:t>
            </a:r>
          </a:p>
        </p:txBody>
      </p:sp>
      <p:graphicFrame>
        <p:nvGraphicFramePr>
          <p:cNvPr id="235554" name="Object 34"/>
          <p:cNvGraphicFramePr>
            <a:graphicFrameLocks noChangeAspect="1"/>
          </p:cNvGraphicFramePr>
          <p:nvPr/>
        </p:nvGraphicFramePr>
        <p:xfrm>
          <a:off x="3057958" y="3286125"/>
          <a:ext cx="2759075" cy="755650"/>
        </p:xfrm>
        <a:graphic>
          <a:graphicData uri="http://schemas.openxmlformats.org/presentationml/2006/ole">
            <p:oleObj spid="_x0000_s304130" name="Equation" r:id="rId4" imgW="1676160" imgH="431640" progId="Equation.DSMT4">
              <p:embed/>
            </p:oleObj>
          </a:graphicData>
        </a:graphic>
      </p:graphicFrame>
      <p:graphicFrame>
        <p:nvGraphicFramePr>
          <p:cNvPr id="235555" name="Object 35"/>
          <p:cNvGraphicFramePr>
            <a:graphicFrameLocks noChangeAspect="1"/>
          </p:cNvGraphicFramePr>
          <p:nvPr/>
        </p:nvGraphicFramePr>
        <p:xfrm>
          <a:off x="1719263" y="4332288"/>
          <a:ext cx="6191250" cy="576262"/>
        </p:xfrm>
        <a:graphic>
          <a:graphicData uri="http://schemas.openxmlformats.org/presentationml/2006/ole">
            <p:oleObj spid="_x0000_s304131" name="Equation" r:id="rId5" imgW="3136680" imgH="291960" progId="Equation.DSMT4">
              <p:embed/>
            </p:oleObj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853418" y="1031422"/>
            <a:ext cx="3186113" cy="1911350"/>
            <a:chOff x="1818" y="732"/>
            <a:chExt cx="2007" cy="1204"/>
          </a:xfrm>
        </p:grpSpPr>
        <p:sp>
          <p:nvSpPr>
            <p:cNvPr id="235557" name="Text Box 37"/>
            <p:cNvSpPr txBox="1">
              <a:spLocks noChangeArrowheads="1"/>
            </p:cNvSpPr>
            <p:nvPr/>
          </p:nvSpPr>
          <p:spPr bwMode="auto">
            <a:xfrm>
              <a:off x="2953" y="73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graphicFrame>
          <p:nvGraphicFramePr>
            <p:cNvPr id="235559" name="Object 39"/>
            <p:cNvGraphicFramePr>
              <a:graphicFrameLocks noChangeAspect="1"/>
            </p:cNvGraphicFramePr>
            <p:nvPr/>
          </p:nvGraphicFramePr>
          <p:xfrm>
            <a:off x="3170" y="1236"/>
            <a:ext cx="318" cy="251"/>
          </p:xfrm>
          <a:graphic>
            <a:graphicData uri="http://schemas.openxmlformats.org/presentationml/2006/ole">
              <p:oleObj spid="_x0000_s304133" name="Equation" r:id="rId6" imgW="304560" imgH="241200" progId="Equation.DSMT4">
                <p:embed/>
              </p:oleObj>
            </a:graphicData>
          </a:graphic>
        </p:graphicFrame>
        <p:graphicFrame>
          <p:nvGraphicFramePr>
            <p:cNvPr id="235560" name="Object 40"/>
            <p:cNvGraphicFramePr>
              <a:graphicFrameLocks noChangeAspect="1"/>
            </p:cNvGraphicFramePr>
            <p:nvPr/>
          </p:nvGraphicFramePr>
          <p:xfrm>
            <a:off x="2080" y="1218"/>
            <a:ext cx="328" cy="260"/>
          </p:xfrm>
          <a:graphic>
            <a:graphicData uri="http://schemas.openxmlformats.org/presentationml/2006/ole">
              <p:oleObj spid="_x0000_s304134" name="Equation" r:id="rId7" imgW="304560" imgH="241200" progId="Equation.DSMT4">
                <p:embed/>
              </p:oleObj>
            </a:graphicData>
          </a:graphic>
        </p:graphicFrame>
        <p:sp>
          <p:nvSpPr>
            <p:cNvPr id="235561" name="Line 41"/>
            <p:cNvSpPr>
              <a:spLocks noChangeShapeType="1"/>
            </p:cNvSpPr>
            <p:nvPr/>
          </p:nvSpPr>
          <p:spPr bwMode="auto">
            <a:xfrm>
              <a:off x="2877" y="1056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62" name="Line 42"/>
            <p:cNvSpPr>
              <a:spLocks noChangeShapeType="1"/>
            </p:cNvSpPr>
            <p:nvPr/>
          </p:nvSpPr>
          <p:spPr bwMode="auto">
            <a:xfrm>
              <a:off x="2871" y="1646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63" name="Line 43"/>
            <p:cNvSpPr>
              <a:spLocks noChangeShapeType="1"/>
            </p:cNvSpPr>
            <p:nvPr/>
          </p:nvSpPr>
          <p:spPr bwMode="auto">
            <a:xfrm flipV="1">
              <a:off x="1838" y="1817"/>
              <a:ext cx="24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64" name="Line 44"/>
            <p:cNvSpPr>
              <a:spLocks noChangeShapeType="1"/>
            </p:cNvSpPr>
            <p:nvPr/>
          </p:nvSpPr>
          <p:spPr bwMode="auto">
            <a:xfrm>
              <a:off x="1821" y="1054"/>
              <a:ext cx="0" cy="6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2127" y="1686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35567" name="Line 47"/>
            <p:cNvSpPr>
              <a:spLocks noChangeShapeType="1"/>
            </p:cNvSpPr>
            <p:nvPr/>
          </p:nvSpPr>
          <p:spPr bwMode="auto">
            <a:xfrm flipV="1">
              <a:off x="1818" y="1057"/>
              <a:ext cx="101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68" name="Line 48"/>
            <p:cNvSpPr>
              <a:spLocks noChangeShapeType="1"/>
            </p:cNvSpPr>
            <p:nvPr/>
          </p:nvSpPr>
          <p:spPr bwMode="auto">
            <a:xfrm flipV="1">
              <a:off x="1819" y="1646"/>
              <a:ext cx="1022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69" name="Line 49"/>
            <p:cNvSpPr>
              <a:spLocks noChangeShapeType="1"/>
            </p:cNvSpPr>
            <p:nvPr/>
          </p:nvSpPr>
          <p:spPr bwMode="auto">
            <a:xfrm>
              <a:off x="2852" y="839"/>
              <a:ext cx="0" cy="10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70" name="Line 50"/>
            <p:cNvSpPr>
              <a:spLocks noChangeShapeType="1"/>
            </p:cNvSpPr>
            <p:nvPr/>
          </p:nvSpPr>
          <p:spPr bwMode="auto">
            <a:xfrm>
              <a:off x="1826" y="1700"/>
              <a:ext cx="0" cy="2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71" name="Text Box 51"/>
            <p:cNvSpPr txBox="1">
              <a:spLocks noChangeArrowheads="1"/>
            </p:cNvSpPr>
            <p:nvPr/>
          </p:nvSpPr>
          <p:spPr bwMode="auto">
            <a:xfrm>
              <a:off x="2203" y="77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35558" name="Oval 38"/>
            <p:cNvSpPr>
              <a:spLocks noChangeArrowheads="1"/>
            </p:cNvSpPr>
            <p:nvPr/>
          </p:nvSpPr>
          <p:spPr bwMode="auto">
            <a:xfrm>
              <a:off x="2823" y="1022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6" name="Oval 46"/>
            <p:cNvSpPr>
              <a:spLocks noChangeArrowheads="1"/>
            </p:cNvSpPr>
            <p:nvPr/>
          </p:nvSpPr>
          <p:spPr bwMode="auto">
            <a:xfrm>
              <a:off x="2824" y="1620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35573" name="Object 53"/>
          <p:cNvGraphicFramePr>
            <a:graphicFrameLocks noChangeAspect="1"/>
          </p:cNvGraphicFramePr>
          <p:nvPr/>
        </p:nvGraphicFramePr>
        <p:xfrm>
          <a:off x="1829316" y="5416907"/>
          <a:ext cx="5509635" cy="770344"/>
        </p:xfrm>
        <a:graphic>
          <a:graphicData uri="http://schemas.openxmlformats.org/presentationml/2006/ole">
            <p:oleObj spid="_x0000_s304132" name="Equation" r:id="rId8" imgW="2273040" imgH="31716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57060" y="1436914"/>
            <a:ext cx="1971304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reference plane is put at the top of the substrate.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1776005" y="1060744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TRE:</a:t>
            </a:r>
          </a:p>
        </p:txBody>
      </p:sp>
      <p:graphicFrame>
        <p:nvGraphicFramePr>
          <p:cNvPr id="236566" name="Object 22"/>
          <p:cNvGraphicFramePr>
            <a:graphicFrameLocks noChangeAspect="1"/>
          </p:cNvGraphicFramePr>
          <p:nvPr/>
        </p:nvGraphicFramePr>
        <p:xfrm>
          <a:off x="1828319" y="3207355"/>
          <a:ext cx="2909969" cy="867535"/>
        </p:xfrm>
        <a:graphic>
          <a:graphicData uri="http://schemas.openxmlformats.org/presentationml/2006/ole">
            <p:oleObj spid="_x0000_s236566" name="Equation" r:id="rId4" imgW="1447560" imgH="431640" progId="Equation.DSMT4">
              <p:embed/>
            </p:oleObj>
          </a:graphicData>
        </a:graphic>
      </p:graphicFrame>
      <p:graphicFrame>
        <p:nvGraphicFramePr>
          <p:cNvPr id="236567" name="Object 23"/>
          <p:cNvGraphicFramePr>
            <a:graphicFrameLocks noChangeAspect="1"/>
          </p:cNvGraphicFramePr>
          <p:nvPr/>
        </p:nvGraphicFramePr>
        <p:xfrm>
          <a:off x="1557971" y="4407383"/>
          <a:ext cx="2764683" cy="938393"/>
        </p:xfrm>
        <a:graphic>
          <a:graphicData uri="http://schemas.openxmlformats.org/presentationml/2006/ole">
            <p:oleObj spid="_x0000_s236567" name="Equation" r:id="rId5" imgW="1422360" imgH="482400" progId="Equation.DSMT4">
              <p:embed/>
            </p:oleObj>
          </a:graphicData>
        </a:graphic>
      </p:graphicFrame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944259" y="420659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704912" y="5579077"/>
            <a:ext cx="77673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Assuming a real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FF0000"/>
                </a:solidFill>
              </a:rPr>
              <a:t>, a solution will only exist if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 is imaginary.</a:t>
            </a:r>
          </a:p>
        </p:txBody>
      </p:sp>
      <p:graphicFrame>
        <p:nvGraphicFramePr>
          <p:cNvPr id="236570" name="Object 26"/>
          <p:cNvGraphicFramePr>
            <a:graphicFrameLocks noChangeAspect="1"/>
          </p:cNvGraphicFramePr>
          <p:nvPr/>
        </p:nvGraphicFramePr>
        <p:xfrm>
          <a:off x="1806996" y="1950773"/>
          <a:ext cx="3050041" cy="499528"/>
        </p:xfrm>
        <a:graphic>
          <a:graphicData uri="http://schemas.openxmlformats.org/presentationml/2006/ole">
            <p:oleObj spid="_x0000_s236570" name="Equation" r:id="rId6" imgW="1473120" imgH="241200" progId="Equation.DSMT4">
              <p:embed/>
            </p:oleObj>
          </a:graphicData>
        </a:graphic>
      </p:graphicFrame>
      <p:graphicFrame>
        <p:nvGraphicFramePr>
          <p:cNvPr id="236571" name="Object 27"/>
          <p:cNvGraphicFramePr>
            <a:graphicFrameLocks noChangeAspect="1"/>
          </p:cNvGraphicFramePr>
          <p:nvPr/>
        </p:nvGraphicFramePr>
        <p:xfrm>
          <a:off x="2711043" y="844844"/>
          <a:ext cx="1571625" cy="704850"/>
        </p:xfrm>
        <a:graphic>
          <a:graphicData uri="http://schemas.openxmlformats.org/presentationml/2006/ole">
            <p:oleObj spid="_x0000_s236571" name="Equation" r:id="rId7" imgW="711000" imgH="317160" progId="Equation.DSMT4">
              <p:embed/>
            </p:oleObj>
          </a:graphicData>
        </a:graphic>
      </p:graphicFrame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804455" y="2927644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1000949" y="0"/>
            <a:ext cx="73564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Solution (cont.)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165436" y="1654137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4090472" y="6118349"/>
          <a:ext cx="1258888" cy="444500"/>
        </p:xfrm>
        <a:graphic>
          <a:graphicData uri="http://schemas.openxmlformats.org/presentationml/2006/ole">
            <p:oleObj spid="_x0000_s236572" name="Equation" r:id="rId8" imgW="647640" imgH="228600" progId="Equation.DSMT4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928268" y="4203865"/>
            <a:ext cx="3930732" cy="1282535"/>
            <a:chOff x="4928268" y="4203865"/>
            <a:chExt cx="3930732" cy="128253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928268" y="4203865"/>
              <a:ext cx="3930732" cy="1282535"/>
            </a:xfrm>
            <a:prstGeom prst="rect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88513" y="428710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2"/>
                  </a:solidFill>
                </a:rPr>
                <a:t>Note: 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3" name="Object 29"/>
            <p:cNvGraphicFramePr>
              <a:graphicFrameLocks noChangeAspect="1"/>
            </p:cNvGraphicFramePr>
            <p:nvPr/>
          </p:nvGraphicFramePr>
          <p:xfrm>
            <a:off x="4968863" y="4676074"/>
            <a:ext cx="3878262" cy="669925"/>
          </p:xfrm>
          <a:graphic>
            <a:graphicData uri="http://schemas.openxmlformats.org/presentationml/2006/ole">
              <p:oleObj spid="_x0000_s236573" name="Equation" r:id="rId9" imgW="2641320" imgH="457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3463925" y="1962963"/>
            <a:ext cx="3490913" cy="1552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1517650" y="119778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Let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1465098" y="3442637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37577" name="Object 9"/>
          <p:cNvGraphicFramePr>
            <a:graphicFrameLocks noChangeAspect="1"/>
          </p:cNvGraphicFramePr>
          <p:nvPr/>
        </p:nvGraphicFramePr>
        <p:xfrm>
          <a:off x="2536825" y="1065213"/>
          <a:ext cx="4041775" cy="625475"/>
        </p:xfrm>
        <a:graphic>
          <a:graphicData uri="http://schemas.openxmlformats.org/presentationml/2006/ole">
            <p:oleObj spid="_x0000_s237577" name="Equation" r:id="rId4" imgW="1892160" imgH="291960" progId="Equation.DSMT4">
              <p:embed/>
            </p:oleObj>
          </a:graphicData>
        </a:graphic>
      </p:graphicFrame>
      <p:graphicFrame>
        <p:nvGraphicFramePr>
          <p:cNvPr id="237578" name="Object 10"/>
          <p:cNvGraphicFramePr>
            <a:graphicFrameLocks noChangeAspect="1"/>
          </p:cNvGraphicFramePr>
          <p:nvPr/>
        </p:nvGraphicFramePr>
        <p:xfrm>
          <a:off x="3852863" y="2210613"/>
          <a:ext cx="2714625" cy="1041400"/>
        </p:xfrm>
        <a:graphic>
          <a:graphicData uri="http://schemas.openxmlformats.org/presentationml/2006/ole">
            <p:oleObj spid="_x0000_s237578" name="Equation" r:id="rId5" imgW="1257120" imgH="482400" progId="Equation.DSMT4">
              <p:embed/>
            </p:oleObj>
          </a:graphicData>
        </a:graphic>
      </p:graphicFrame>
      <p:graphicFrame>
        <p:nvGraphicFramePr>
          <p:cNvPr id="237579" name="Object 11"/>
          <p:cNvGraphicFramePr>
            <a:graphicFrameLocks noChangeAspect="1"/>
          </p:cNvGraphicFramePr>
          <p:nvPr/>
        </p:nvGraphicFramePr>
        <p:xfrm>
          <a:off x="2395538" y="4229100"/>
          <a:ext cx="4068762" cy="962025"/>
        </p:xfrm>
        <a:graphic>
          <a:graphicData uri="http://schemas.openxmlformats.org/presentationml/2006/ole">
            <p:oleObj spid="_x0000_s237579" name="Equation" r:id="rId6" imgW="2095200" imgH="495000" progId="Equation.DSMT4">
              <p:embed/>
            </p:oleObj>
          </a:graphicData>
        </a:graphic>
      </p:graphicFrame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2254250" y="5664200"/>
            <a:ext cx="4613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This must be solved numerically. 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996373" y="0"/>
            <a:ext cx="73961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Surface-Wave Solution (cont.)</a:t>
            </a:r>
          </a:p>
        </p:txBody>
      </p:sp>
      <p:sp>
        <p:nvSpPr>
          <p:cNvPr id="237582" name="Text Box 14"/>
          <p:cNvSpPr txBox="1">
            <a:spLocks noChangeArrowheads="1"/>
          </p:cNvSpPr>
          <p:nvPr/>
        </p:nvSpPr>
        <p:spPr bwMode="auto">
          <a:xfrm>
            <a:off x="1877719" y="2514404"/>
            <a:ext cx="177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 we have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912998" y="0"/>
            <a:ext cx="7726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Surface-Wave Solution</a:t>
            </a:r>
          </a:p>
        </p:txBody>
      </p:sp>
      <p:sp>
        <p:nvSpPr>
          <p:cNvPr id="238618" name="Text Box 26"/>
          <p:cNvSpPr txBox="1">
            <a:spLocks noChangeArrowheads="1"/>
          </p:cNvSpPr>
          <p:nvPr/>
        </p:nvSpPr>
        <p:spPr bwMode="auto">
          <a:xfrm>
            <a:off x="1184275" y="1773238"/>
            <a:ext cx="6927409" cy="16619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Assumptions: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 A </a:t>
            </a:r>
            <a:r>
              <a:rPr lang="en-US" sz="2000" dirty="0">
                <a:solidFill>
                  <a:schemeClr val="bg1"/>
                </a:solidFill>
              </a:rPr>
              <a:t>lossless structure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 A </a:t>
            </a:r>
            <a:r>
              <a:rPr lang="en-US" sz="2000" u="sng" dirty="0" smtClean="0">
                <a:solidFill>
                  <a:schemeClr val="bg1"/>
                </a:solidFill>
              </a:rPr>
              <a:t>proper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surface-wave solution (the fields decay at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)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1115497" y="0"/>
            <a:ext cx="6965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SW Solution (cont.)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620713" y="906388"/>
            <a:ext cx="2514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Property 1)  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  </a:t>
            </a:r>
            <a:r>
              <a:rPr lang="en-US" sz="2000">
                <a:solidFill>
                  <a:schemeClr val="hlink"/>
                </a:solidFill>
              </a:rPr>
              <a:t>is real</a:t>
            </a: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1446337" y="1417039"/>
            <a:ext cx="5289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Otherwise, conservative of energy is violated:</a:t>
            </a:r>
          </a:p>
        </p:txBody>
      </p:sp>
      <p:graphicFrame>
        <p:nvGraphicFramePr>
          <p:cNvPr id="241682" name="Object 18"/>
          <p:cNvGraphicFramePr>
            <a:graphicFrameLocks noChangeAspect="1"/>
          </p:cNvGraphicFramePr>
          <p:nvPr/>
        </p:nvGraphicFramePr>
        <p:xfrm>
          <a:off x="3097213" y="5116513"/>
          <a:ext cx="1865312" cy="520700"/>
        </p:xfrm>
        <a:graphic>
          <a:graphicData uri="http://schemas.openxmlformats.org/presentationml/2006/ole">
            <p:oleObj spid="_x0000_s241682" name="Equation" r:id="rId4" imgW="863280" imgH="241200" progId="Equation.DSMT4">
              <p:embed/>
            </p:oleObj>
          </a:graphicData>
        </a:graphic>
      </p:graphicFrame>
      <p:sp>
        <p:nvSpPr>
          <p:cNvPr id="241684" name="AutoShape 20"/>
          <p:cNvSpPr>
            <a:spLocks noChangeArrowheads="1"/>
          </p:cNvSpPr>
          <p:nvPr/>
        </p:nvSpPr>
        <p:spPr bwMode="auto">
          <a:xfrm>
            <a:off x="2220542" y="6169789"/>
            <a:ext cx="900112" cy="165100"/>
          </a:xfrm>
          <a:prstGeom prst="rightArrow">
            <a:avLst>
              <a:gd name="adj1" fmla="val 50000"/>
              <a:gd name="adj2" fmla="val 13629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1685" name="Object 21"/>
          <p:cNvGraphicFramePr>
            <a:graphicFrameLocks noChangeAspect="1"/>
          </p:cNvGraphicFramePr>
          <p:nvPr/>
        </p:nvGraphicFramePr>
        <p:xfrm>
          <a:off x="3454400" y="6026150"/>
          <a:ext cx="795338" cy="382588"/>
        </p:xfrm>
        <a:graphic>
          <a:graphicData uri="http://schemas.openxmlformats.org/presentationml/2006/ole">
            <p:oleObj spid="_x0000_s241685" name="Equation" r:id="rId5" imgW="368280" imgH="177480" progId="Equation.DSMT4">
              <p:embed/>
            </p:oleObj>
          </a:graphicData>
        </a:graphic>
      </p:graphicFrame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808038" y="5032375"/>
            <a:ext cx="1924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Guiding structure</a:t>
            </a:r>
          </a:p>
        </p:txBody>
      </p:sp>
      <p:graphicFrame>
        <p:nvGraphicFramePr>
          <p:cNvPr id="241694" name="Object 30"/>
          <p:cNvGraphicFramePr>
            <a:graphicFrameLocks noChangeAspect="1"/>
          </p:cNvGraphicFramePr>
          <p:nvPr/>
        </p:nvGraphicFramePr>
        <p:xfrm>
          <a:off x="552450" y="5153025"/>
          <a:ext cx="1617663" cy="492125"/>
        </p:xfrm>
        <a:graphic>
          <a:graphicData uri="http://schemas.openxmlformats.org/presentationml/2006/ole">
            <p:oleObj spid="_x0000_s241694" name="Equation" r:id="rId6" imgW="749160" imgH="228600" progId="Equation.DSMT4">
              <p:embed/>
            </p:oleObj>
          </a:graphicData>
        </a:graphic>
      </p:graphicFrame>
      <p:sp>
        <p:nvSpPr>
          <p:cNvPr id="241695" name="Text Box 31"/>
          <p:cNvSpPr txBox="1">
            <a:spLocks noChangeArrowheads="1"/>
          </p:cNvSpPr>
          <p:nvPr/>
        </p:nvSpPr>
        <p:spPr bwMode="auto">
          <a:xfrm>
            <a:off x="817563" y="4678363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70125" y="2023402"/>
            <a:ext cx="4436551" cy="2651786"/>
            <a:chOff x="2270125" y="2023402"/>
            <a:chExt cx="4436551" cy="2651786"/>
          </a:xfrm>
        </p:grpSpPr>
        <p:sp>
          <p:nvSpPr>
            <p:cNvPr id="241690" name="Rectangle 26"/>
            <p:cNvSpPr>
              <a:spLocks noChangeArrowheads="1"/>
            </p:cNvSpPr>
            <p:nvPr/>
          </p:nvSpPr>
          <p:spPr bwMode="auto">
            <a:xfrm>
              <a:off x="2928938" y="3186113"/>
              <a:ext cx="2343150" cy="885825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0" name="Line 6"/>
            <p:cNvSpPr>
              <a:spLocks noChangeShapeType="1"/>
            </p:cNvSpPr>
            <p:nvPr/>
          </p:nvSpPr>
          <p:spPr bwMode="auto">
            <a:xfrm flipV="1">
              <a:off x="2946400" y="3187700"/>
              <a:ext cx="23241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1671" name="Line 7"/>
            <p:cNvSpPr>
              <a:spLocks noChangeShapeType="1"/>
            </p:cNvSpPr>
            <p:nvPr/>
          </p:nvSpPr>
          <p:spPr bwMode="auto">
            <a:xfrm flipV="1">
              <a:off x="2952750" y="4114800"/>
              <a:ext cx="2324100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1672" name="Line 8"/>
            <p:cNvSpPr>
              <a:spLocks noChangeShapeType="1"/>
            </p:cNvSpPr>
            <p:nvPr/>
          </p:nvSpPr>
          <p:spPr bwMode="auto">
            <a:xfrm>
              <a:off x="4602163" y="2508250"/>
              <a:ext cx="0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1674" name="Text Box 10"/>
            <p:cNvSpPr txBox="1">
              <a:spLocks noChangeArrowheads="1"/>
            </p:cNvSpPr>
            <p:nvPr/>
          </p:nvSpPr>
          <p:spPr bwMode="auto">
            <a:xfrm>
              <a:off x="2270125" y="3314700"/>
              <a:ext cx="4714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hlink"/>
                  </a:solidFill>
                  <a:latin typeface="Times New Roman" pitchFamily="18" charset="0"/>
                </a:rPr>
                <a:t>P</a:t>
              </a:r>
              <a:r>
                <a:rPr lang="en-US" sz="2000" i="1" baseline="-25000">
                  <a:solidFill>
                    <a:schemeClr val="hlink"/>
                  </a:solidFill>
                  <a:latin typeface="Times New Roman" pitchFamily="18" charset="0"/>
                </a:rPr>
                <a:t>in </a:t>
              </a:r>
              <a:endParaRPr lang="en-US" sz="2000" i="1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>
              <a:off x="3527425" y="2513013"/>
              <a:ext cx="0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1676" name="Text Box 12"/>
            <p:cNvSpPr txBox="1">
              <a:spLocks noChangeArrowheads="1"/>
            </p:cNvSpPr>
            <p:nvPr/>
          </p:nvSpPr>
          <p:spPr bwMode="auto">
            <a:xfrm>
              <a:off x="5316538" y="3314700"/>
              <a:ext cx="9080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P</a:t>
              </a:r>
              <a:r>
                <a:rPr lang="en-US" sz="2000" i="1" baseline="-25000" dirty="0">
                  <a:solidFill>
                    <a:schemeClr val="hlink"/>
                  </a:solidFill>
                  <a:latin typeface="Times New Roman" pitchFamily="18" charset="0"/>
                </a:rPr>
                <a:t>out </a:t>
              </a:r>
              <a:endParaRPr lang="en-US" sz="2000" i="1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241677" name="AutoShape 13"/>
            <p:cNvSpPr>
              <a:spLocks noChangeArrowheads="1"/>
            </p:cNvSpPr>
            <p:nvPr/>
          </p:nvSpPr>
          <p:spPr bwMode="auto">
            <a:xfrm>
              <a:off x="3067050" y="3567113"/>
              <a:ext cx="309563" cy="193675"/>
            </a:xfrm>
            <a:prstGeom prst="rightArrow">
              <a:avLst>
                <a:gd name="adj1" fmla="val 50000"/>
                <a:gd name="adj2" fmla="val 39959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8" name="AutoShape 14"/>
            <p:cNvSpPr>
              <a:spLocks noChangeArrowheads="1"/>
            </p:cNvSpPr>
            <p:nvPr/>
          </p:nvSpPr>
          <p:spPr bwMode="auto">
            <a:xfrm>
              <a:off x="4768850" y="3559175"/>
              <a:ext cx="320675" cy="196850"/>
            </a:xfrm>
            <a:prstGeom prst="rightArrow">
              <a:avLst>
                <a:gd name="adj1" fmla="val 50000"/>
                <a:gd name="adj2" fmla="val 4072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0" name="Line 16"/>
            <p:cNvSpPr>
              <a:spLocks noChangeShapeType="1"/>
            </p:cNvSpPr>
            <p:nvPr/>
          </p:nvSpPr>
          <p:spPr bwMode="auto">
            <a:xfrm>
              <a:off x="5568950" y="4110038"/>
              <a:ext cx="6937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1681" name="Text Box 17"/>
            <p:cNvSpPr txBox="1">
              <a:spLocks noChangeArrowheads="1"/>
            </p:cNvSpPr>
            <p:nvPr/>
          </p:nvSpPr>
          <p:spPr bwMode="auto">
            <a:xfrm>
              <a:off x="6424101" y="3899272"/>
              <a:ext cx="2825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41683" name="Text Box 19"/>
            <p:cNvSpPr txBox="1">
              <a:spLocks noChangeArrowheads="1"/>
            </p:cNvSpPr>
            <p:nvPr/>
          </p:nvSpPr>
          <p:spPr bwMode="auto">
            <a:xfrm>
              <a:off x="3925888" y="4278313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41692" name="Line 28"/>
            <p:cNvSpPr>
              <a:spLocks noChangeShapeType="1"/>
            </p:cNvSpPr>
            <p:nvPr/>
          </p:nvSpPr>
          <p:spPr bwMode="auto">
            <a:xfrm flipV="1">
              <a:off x="2928938" y="2514600"/>
              <a:ext cx="0" cy="414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1693" name="Text Box 29"/>
            <p:cNvSpPr txBox="1">
              <a:spLocks noChangeArrowheads="1"/>
            </p:cNvSpPr>
            <p:nvPr/>
          </p:nvSpPr>
          <p:spPr bwMode="auto">
            <a:xfrm>
              <a:off x="2777321" y="2023402"/>
              <a:ext cx="2968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241696" name="Object 32"/>
            <p:cNvGraphicFramePr>
              <a:graphicFrameLocks noChangeAspect="1"/>
            </p:cNvGraphicFramePr>
            <p:nvPr/>
          </p:nvGraphicFramePr>
          <p:xfrm>
            <a:off x="3924300" y="2489200"/>
            <a:ext cx="330200" cy="273050"/>
          </p:xfrm>
          <a:graphic>
            <a:graphicData uri="http://schemas.openxmlformats.org/presentationml/2006/ole">
              <p:oleObj spid="_x0000_s241696" name="Equation" r:id="rId7" imgW="152280" imgH="126720" progId="Equation.DSMT4">
                <p:embed/>
              </p:oleObj>
            </a:graphicData>
          </a:graphic>
        </p:graphicFrame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41697" name="Object 33"/>
          <p:cNvGraphicFramePr>
            <a:graphicFrameLocks noChangeAspect="1"/>
          </p:cNvGraphicFramePr>
          <p:nvPr/>
        </p:nvGraphicFramePr>
        <p:xfrm>
          <a:off x="6835013" y="2198227"/>
          <a:ext cx="883948" cy="369998"/>
        </p:xfrm>
        <a:graphic>
          <a:graphicData uri="http://schemas.openxmlformats.org/presentationml/2006/ole">
            <p:oleObj spid="_x0000_s241697" name="Equation" r:id="rId8" imgW="545760" imgH="22860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890161" y="2624448"/>
            <a:ext cx="306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(No radiation can escape since the mode decays at infinity.)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1110611" y="0"/>
            <a:ext cx="69135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SW Solution (cont.)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1204913" y="2079625"/>
            <a:ext cx="544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Otherwise </a:t>
            </a:r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</a:t>
            </a:r>
            <a:r>
              <a:rPr lang="en-US" sz="2400" i="1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r</a:t>
            </a:r>
            <a:r>
              <a:rPr lang="en-US" sz="20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imaginary (no solution possible)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/>
        </p:nvSpPr>
        <p:spPr bwMode="auto">
          <a:xfrm>
            <a:off x="722313" y="1416050"/>
            <a:ext cx="2235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Property 2)  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  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 k</a:t>
            </a:r>
            <a:r>
              <a:rPr lang="en-US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0</a:t>
            </a:r>
            <a:endParaRPr lang="en-US" sz="2000">
              <a:solidFill>
                <a:schemeClr val="hlink"/>
              </a:solidFill>
            </a:endParaRPr>
          </a:p>
        </p:txBody>
      </p:sp>
      <p:graphicFrame>
        <p:nvGraphicFramePr>
          <p:cNvPr id="242704" name="Object 16"/>
          <p:cNvGraphicFramePr>
            <a:graphicFrameLocks noChangeAspect="1"/>
          </p:cNvGraphicFramePr>
          <p:nvPr/>
        </p:nvGraphicFramePr>
        <p:xfrm>
          <a:off x="2830761" y="2902383"/>
          <a:ext cx="2714625" cy="1041400"/>
        </p:xfrm>
        <a:graphic>
          <a:graphicData uri="http://schemas.openxmlformats.org/presentationml/2006/ole">
            <p:oleObj spid="_x0000_s242704" name="Equation" r:id="rId4" imgW="1257120" imgH="482400" progId="Equation.DSMT4">
              <p:embed/>
            </p:oleObj>
          </a:graphicData>
        </a:graphic>
      </p:graphicFrame>
      <p:graphicFrame>
        <p:nvGraphicFramePr>
          <p:cNvPr id="242705" name="Object 17"/>
          <p:cNvGraphicFramePr>
            <a:graphicFrameLocks noChangeAspect="1"/>
          </p:cNvGraphicFramePr>
          <p:nvPr/>
        </p:nvGraphicFramePr>
        <p:xfrm>
          <a:off x="3238500" y="4438650"/>
          <a:ext cx="1725613" cy="536575"/>
        </p:xfrm>
        <a:graphic>
          <a:graphicData uri="http://schemas.openxmlformats.org/presentationml/2006/ole">
            <p:oleObj spid="_x0000_s242705" name="Equation" r:id="rId5" imgW="939600" imgH="2919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1" y="567639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Recall: 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9" name="Object 29"/>
          <p:cNvGraphicFramePr>
            <a:graphicFrameLocks noChangeAspect="1"/>
          </p:cNvGraphicFramePr>
          <p:nvPr/>
        </p:nvGraphicFramePr>
        <p:xfrm>
          <a:off x="3763365" y="5710693"/>
          <a:ext cx="2162422" cy="335445"/>
        </p:xfrm>
        <a:graphic>
          <a:graphicData uri="http://schemas.openxmlformats.org/presentationml/2006/ole">
            <p:oleObj spid="_x0000_s242706" name="Equation" r:id="rId6" imgW="14731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990600" y="3276600"/>
            <a:ext cx="1606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this case, </a:t>
            </a:r>
            <a:endParaRPr lang="en-US" sz="20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1397000" y="2011363"/>
            <a:ext cx="1397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Otherwise,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585788" y="1260475"/>
            <a:ext cx="2225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Property 3)  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 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1</a:t>
            </a:r>
            <a:endParaRPr lang="en-US" sz="2000">
              <a:solidFill>
                <a:schemeClr val="hlink"/>
              </a:solidFill>
            </a:endParaRPr>
          </a:p>
        </p:txBody>
      </p:sp>
      <p:graphicFrame>
        <p:nvGraphicFramePr>
          <p:cNvPr id="239632" name="Object 16"/>
          <p:cNvGraphicFramePr>
            <a:graphicFrameLocks noChangeAspect="1"/>
          </p:cNvGraphicFramePr>
          <p:nvPr/>
        </p:nvGraphicFramePr>
        <p:xfrm>
          <a:off x="2940050" y="1870075"/>
          <a:ext cx="5141913" cy="623888"/>
        </p:xfrm>
        <a:graphic>
          <a:graphicData uri="http://schemas.openxmlformats.org/presentationml/2006/ole">
            <p:oleObj spid="_x0000_s239632" name="Equation" r:id="rId4" imgW="2412720" imgH="291960" progId="Equation.DSMT4">
              <p:embed/>
            </p:oleObj>
          </a:graphicData>
        </a:graphic>
      </p:graphicFrame>
      <p:graphicFrame>
        <p:nvGraphicFramePr>
          <p:cNvPr id="239633" name="Object 17"/>
          <p:cNvGraphicFramePr>
            <a:graphicFrameLocks noChangeAspect="1"/>
          </p:cNvGraphicFramePr>
          <p:nvPr/>
        </p:nvGraphicFramePr>
        <p:xfrm>
          <a:off x="2810680" y="3492687"/>
          <a:ext cx="4562475" cy="2841625"/>
        </p:xfrm>
        <a:graphic>
          <a:graphicData uri="http://schemas.openxmlformats.org/presentationml/2006/ole">
            <p:oleObj spid="_x0000_s239633" name="Equation" r:id="rId5" imgW="2730240" imgH="1701720" progId="Equation.DSMT4">
              <p:embed/>
            </p:oleObj>
          </a:graphicData>
        </a:graphic>
      </p:graphicFrame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1196521" y="0"/>
            <a:ext cx="6913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SW Solution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709B7-BE2F-4ECE-B045-622C2C500C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8379</TotalTime>
  <Words>763</Words>
  <Application>Microsoft Office PowerPoint</Application>
  <PresentationFormat>On-screen Show (4:3)</PresentationFormat>
  <Paragraphs>238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Times New Roman</vt:lpstr>
      <vt:lpstr>Symbol</vt:lpstr>
      <vt:lpstr>Wingdings</vt:lpstr>
      <vt:lpstr>Soaring</vt:lpstr>
      <vt:lpstr>Equation</vt:lpstr>
      <vt:lpstr>MathType 7.0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Anonymous</cp:lastModifiedBy>
  <cp:revision>765</cp:revision>
  <cp:lastPrinted>1999-08-25T18:07:04Z</cp:lastPrinted>
  <dcterms:created xsi:type="dcterms:W3CDTF">1999-08-24T13:57:19Z</dcterms:created>
  <dcterms:modified xsi:type="dcterms:W3CDTF">2022-12-26T20:34:03Z</dcterms:modified>
</cp:coreProperties>
</file>