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</p:sldMasterIdLst>
  <p:notesMasterIdLst>
    <p:notesMasterId r:id="rId57"/>
  </p:notesMasterIdLst>
  <p:handoutMasterIdLst>
    <p:handoutMasterId r:id="rId58"/>
  </p:handoutMasterIdLst>
  <p:sldIdLst>
    <p:sldId id="333" r:id="rId3"/>
    <p:sldId id="345" r:id="rId4"/>
    <p:sldId id="346" r:id="rId5"/>
    <p:sldId id="365" r:id="rId6"/>
    <p:sldId id="347" r:id="rId7"/>
    <p:sldId id="361" r:id="rId8"/>
    <p:sldId id="348" r:id="rId9"/>
    <p:sldId id="362" r:id="rId10"/>
    <p:sldId id="349" r:id="rId11"/>
    <p:sldId id="363" r:id="rId12"/>
    <p:sldId id="350" r:id="rId13"/>
    <p:sldId id="364" r:id="rId14"/>
    <p:sldId id="353" r:id="rId15"/>
    <p:sldId id="385" r:id="rId16"/>
    <p:sldId id="366" r:id="rId17"/>
    <p:sldId id="367" r:id="rId18"/>
    <p:sldId id="368" r:id="rId19"/>
    <p:sldId id="372" r:id="rId20"/>
    <p:sldId id="351" r:id="rId21"/>
    <p:sldId id="373" r:id="rId22"/>
    <p:sldId id="352" r:id="rId23"/>
    <p:sldId id="388" r:id="rId24"/>
    <p:sldId id="378" r:id="rId25"/>
    <p:sldId id="381" r:id="rId26"/>
    <p:sldId id="355" r:id="rId27"/>
    <p:sldId id="356" r:id="rId28"/>
    <p:sldId id="387" r:id="rId29"/>
    <p:sldId id="360" r:id="rId30"/>
    <p:sldId id="357" r:id="rId31"/>
    <p:sldId id="358" r:id="rId32"/>
    <p:sldId id="359" r:id="rId33"/>
    <p:sldId id="374" r:id="rId34"/>
    <p:sldId id="379" r:id="rId35"/>
    <p:sldId id="380" r:id="rId36"/>
    <p:sldId id="411" r:id="rId37"/>
    <p:sldId id="369" r:id="rId38"/>
    <p:sldId id="375" r:id="rId39"/>
    <p:sldId id="383" r:id="rId40"/>
    <p:sldId id="377" r:id="rId41"/>
    <p:sldId id="389" r:id="rId42"/>
    <p:sldId id="376" r:id="rId43"/>
    <p:sldId id="390" r:id="rId44"/>
    <p:sldId id="370" r:id="rId45"/>
    <p:sldId id="371" r:id="rId46"/>
    <p:sldId id="410" r:id="rId47"/>
    <p:sldId id="409" r:id="rId48"/>
    <p:sldId id="408" r:id="rId49"/>
    <p:sldId id="402" r:id="rId50"/>
    <p:sldId id="403" r:id="rId51"/>
    <p:sldId id="404" r:id="rId52"/>
    <p:sldId id="406" r:id="rId53"/>
    <p:sldId id="405" r:id="rId54"/>
    <p:sldId id="407" r:id="rId55"/>
    <p:sldId id="412" r:id="rId56"/>
  </p:sldIdLst>
  <p:sldSz cx="9144000" cy="6858000" type="screen4x3"/>
  <p:notesSz cx="7315200" cy="9601200"/>
  <p:embeddedFontLst>
    <p:embeddedFont>
      <p:font typeface="Calibri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FF9933"/>
    <a:srgbClr val="6699FF"/>
    <a:srgbClr val="CCECFF"/>
    <a:srgbClr val="FF0000"/>
    <a:srgbClr val="FF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2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54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1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3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638F3D78-160C-45F9-A247-4309483A86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42EAE41A-FA9C-4046-BBD6-F369E5B593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2AEA2-26E6-410E-9037-4825E298BF11}" type="slidenum">
              <a:rPr lang="en-US"/>
              <a:pPr/>
              <a:t>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9EFDB-0913-41E2-B44E-449438737DF6}" type="slidenum">
              <a:rPr lang="en-US"/>
              <a:pPr/>
              <a:t>10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F3254-27B8-4E3A-8B06-E62DA2EF399A}" type="slidenum">
              <a:rPr lang="en-US"/>
              <a:pPr/>
              <a:t>11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44C29-D639-43C0-A8AD-068BEF0A8123}" type="slidenum">
              <a:rPr lang="en-US"/>
              <a:pPr/>
              <a:t>12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4820D-764D-4FFF-9D9B-044FF5FCA1D2}" type="slidenum">
              <a:rPr lang="en-US"/>
              <a:pPr/>
              <a:t>13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3D6AF-DF5E-47F2-9B65-3833C94B005A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48B23-045E-4044-AD47-59B2EC988912}" type="slidenum">
              <a:rPr lang="en-US"/>
              <a:pPr/>
              <a:t>15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51CF7-BFCC-4111-815D-967F6FB3866A}" type="slidenum">
              <a:rPr lang="en-US"/>
              <a:pPr/>
              <a:t>16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4B6FE-9D0C-458D-946F-7575137653C6}" type="slidenum">
              <a:rPr lang="en-US"/>
              <a:pPr/>
              <a:t>17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36906-5C7C-400F-A928-2BD28AC2DA7A}" type="slidenum">
              <a:rPr lang="en-US"/>
              <a:pPr/>
              <a:t>18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11918-2E94-48F9-872B-F7A6E06E371A}" type="slidenum">
              <a:rPr lang="en-US"/>
              <a:pPr/>
              <a:t>19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39D9A-2440-455C-9CE9-3E42D8D0FB76}" type="slidenum">
              <a:rPr lang="en-US"/>
              <a:pPr/>
              <a:t>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98315-49EE-4824-B35E-F1D1BCDE4AE5}" type="slidenum">
              <a:rPr lang="en-US"/>
              <a:pPr/>
              <a:t>20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E8E80-C68B-4B70-B51C-36AA00463B7B}" type="slidenum">
              <a:rPr lang="en-US"/>
              <a:pPr/>
              <a:t>21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E8E80-C68B-4B70-B51C-36AA00463B7B}" type="slidenum">
              <a:rPr lang="en-US"/>
              <a:pPr/>
              <a:t>22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8021A-8D12-4BAD-A329-AD0314FFC12D}" type="slidenum">
              <a:rPr lang="en-US"/>
              <a:pPr/>
              <a:t>23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E8E80-C68B-4B70-B51C-36AA00463B7B}" type="slidenum">
              <a:rPr lang="en-US"/>
              <a:pPr/>
              <a:t>24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F952A-8791-463B-B742-9864345C77BF}" type="slidenum">
              <a:rPr lang="en-US"/>
              <a:pPr/>
              <a:t>25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E373C-EC07-43F0-B980-2BDF4BFF54B8}" type="slidenum">
              <a:rPr lang="en-US"/>
              <a:pPr/>
              <a:t>26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11918-2E94-48F9-872B-F7A6E06E371A}" type="slidenum">
              <a:rPr lang="en-US"/>
              <a:pPr/>
              <a:t>27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BDD8B-F71F-41B0-A90F-D1B0E1E34706}" type="slidenum">
              <a:rPr lang="en-US"/>
              <a:pPr/>
              <a:t>28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82CCA-0700-4E38-9DA0-6880961D8036}" type="slidenum">
              <a:rPr lang="en-US"/>
              <a:pPr/>
              <a:t>29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894EE-501D-444B-B58E-80684A680972}" type="slidenum">
              <a:rPr lang="en-US"/>
              <a:pPr/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09049-B290-433D-B426-E0464D9D9B56}" type="slidenum">
              <a:rPr lang="en-US"/>
              <a:pPr/>
              <a:t>30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1ED7A-9BCD-4593-A895-BC138AC6B854}" type="slidenum">
              <a:rPr lang="en-US"/>
              <a:pPr/>
              <a:t>31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44D37-7EBD-4032-93A2-C8C51D86E571}" type="slidenum">
              <a:rPr lang="en-US"/>
              <a:pPr/>
              <a:t>32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BEA80-6814-4F23-9367-F43F2E3EDB3E}" type="slidenum">
              <a:rPr lang="en-US"/>
              <a:pPr/>
              <a:t>33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63F8B-C954-4863-80BE-367722D8BABF}" type="slidenum">
              <a:rPr lang="en-US"/>
              <a:pPr/>
              <a:t>34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63F8B-C954-4863-80BE-367722D8BABF}" type="slidenum">
              <a:rPr lang="en-US"/>
              <a:pPr/>
              <a:t>35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F87A0-3421-46E5-8EFF-7C1208042E31}" type="slidenum">
              <a:rPr lang="en-US"/>
              <a:pPr/>
              <a:t>36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26FB-2F2D-451C-9BE3-B866144FBB9A}" type="slidenum">
              <a:rPr lang="en-US"/>
              <a:pPr/>
              <a:t>37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26FB-2F2D-451C-9BE3-B866144FBB9A}" type="slidenum">
              <a:rPr lang="en-US"/>
              <a:pPr/>
              <a:t>38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07E6F-F997-4D6C-A5BF-CD3F69B7C7CA}" type="slidenum">
              <a:rPr lang="en-US"/>
              <a:pPr/>
              <a:t>39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3D6AF-DF5E-47F2-9B65-3833C94B005A}" type="slidenum">
              <a:rPr lang="en-US"/>
              <a:pPr/>
              <a:t>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3EAD5-0319-4387-96AE-9840B8B84FCE}" type="slidenum">
              <a:rPr lang="en-US"/>
              <a:pPr/>
              <a:t>40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3EAD5-0319-4387-96AE-9840B8B84FCE}" type="slidenum">
              <a:rPr lang="en-US"/>
              <a:pPr/>
              <a:t>41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3EAD5-0319-4387-96AE-9840B8B84FCE}" type="slidenum">
              <a:rPr lang="en-US"/>
              <a:pPr/>
              <a:t>42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FFAD5-03D3-4F82-B219-A474AA5E3FEB}" type="slidenum">
              <a:rPr lang="en-US"/>
              <a:pPr/>
              <a:t>43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46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47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48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49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E2A87-351D-42F4-BD6F-0915E4A01D13}" type="slidenum">
              <a:rPr lang="en-US"/>
              <a:pPr/>
              <a:t>5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50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51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52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53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6D11-4453-4A5E-9C3D-AB062F893281}" type="slidenum">
              <a:rPr lang="en-US"/>
              <a:pPr/>
              <a:t>54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D29C9-3004-46CF-BE6D-38FE9E3C085D}" type="slidenum">
              <a:rPr lang="en-US"/>
              <a:pPr/>
              <a:t>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CC73-5A87-48BD-8C7A-FDBF7E2C4737}" type="slidenum">
              <a:rPr lang="en-US"/>
              <a:pPr/>
              <a:t>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B4B4-91E0-4C85-958A-16C5BEE6D72A}" type="slidenum">
              <a:rPr lang="en-US"/>
              <a:pPr/>
              <a:t>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9B8FA-95B4-4816-B1D6-776BF04A4155}" type="slidenum">
              <a:rPr lang="en-US"/>
              <a:pPr/>
              <a:t>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7620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3200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7620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3200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81000" y="3962400"/>
            <a:ext cx="8229600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9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81000" y="1447800"/>
            <a:ext cx="4114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10400" cy="7620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3200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43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C8E59A5-32C5-43EF-8DA3-C70ABFB5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" y="137160"/>
            <a:ext cx="132016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32B4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WE3D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84850" y="6559550"/>
            <a:ext cx="2452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</a:rPr>
              <a:t>IMS2014, Tampa, 1-6 June, 2014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8610600" y="6561138"/>
            <a:ext cx="533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AA4CBDCF-8067-4BFA-99DB-4F511E78DD77}" type="slidenum">
              <a:rPr lang="en-US" sz="12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6.emf"/><Relationship Id="rId4" Type="http://schemas.openxmlformats.org/officeDocument/2006/relationships/image" Target="../media/image8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94.e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0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3362325" y="2592388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ECE Dept.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974347" y="1700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9933"/>
                </a:solidFill>
              </a:rPr>
              <a:t>Spring </a:t>
            </a:r>
            <a:r>
              <a:rPr lang="en-US" sz="2400" b="1" dirty="0" smtClean="0">
                <a:solidFill>
                  <a:srgbClr val="FF9933"/>
                </a:solidFill>
              </a:rPr>
              <a:t>2016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568700" y="3838575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Notes 6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832225" y="8318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2" descr="Animated image of spherical waves coming from a point source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4137025"/>
            <a:ext cx="2451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28638" y="1092200"/>
            <a:ext cx="11705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=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177583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33463" y="1730375"/>
            <a:ext cx="8015537" cy="1774825"/>
            <a:chOff x="1033463" y="1730375"/>
            <a:chExt cx="8015537" cy="1774825"/>
          </a:xfrm>
        </p:grpSpPr>
        <p:sp>
          <p:nvSpPr>
            <p:cNvPr id="281602" name="Line 2"/>
            <p:cNvSpPr>
              <a:spLocks noChangeShapeType="1"/>
            </p:cNvSpPr>
            <p:nvPr/>
          </p:nvSpPr>
          <p:spPr bwMode="auto">
            <a:xfrm>
              <a:off x="1177925" y="2730500"/>
              <a:ext cx="7034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1603" name="Line 3"/>
            <p:cNvSpPr>
              <a:spLocks noChangeShapeType="1"/>
            </p:cNvSpPr>
            <p:nvPr/>
          </p:nvSpPr>
          <p:spPr bwMode="auto">
            <a:xfrm flipH="1">
              <a:off x="1957388" y="1730375"/>
              <a:ext cx="0" cy="17748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1604" name="Text Box 4"/>
            <p:cNvSpPr txBox="1">
              <a:spLocks noChangeArrowheads="1"/>
            </p:cNvSpPr>
            <p:nvPr/>
          </p:nvSpPr>
          <p:spPr bwMode="auto">
            <a:xfrm>
              <a:off x="1033463" y="1825625"/>
              <a:ext cx="7683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1605" name="Text Box 5"/>
            <p:cNvSpPr txBox="1">
              <a:spLocks noChangeArrowheads="1"/>
            </p:cNvSpPr>
            <p:nvPr/>
          </p:nvSpPr>
          <p:spPr bwMode="auto">
            <a:xfrm>
              <a:off x="7078663" y="21177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1607" name="Text Box 7"/>
            <p:cNvSpPr txBox="1">
              <a:spLocks noChangeArrowheads="1"/>
            </p:cNvSpPr>
            <p:nvPr/>
          </p:nvSpPr>
          <p:spPr bwMode="auto">
            <a:xfrm>
              <a:off x="8279063" y="2502190"/>
              <a:ext cx="7699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3033713" y="21177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>
              <a:off x="3211513" y="2603500"/>
              <a:ext cx="1587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 flipH="1">
              <a:off x="7256463" y="2578100"/>
              <a:ext cx="9525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1612" name="Oval 12"/>
            <p:cNvSpPr>
              <a:spLocks noChangeArrowheads="1"/>
            </p:cNvSpPr>
            <p:nvPr/>
          </p:nvSpPr>
          <p:spPr bwMode="auto">
            <a:xfrm>
              <a:off x="4459172" y="2641600"/>
              <a:ext cx="188913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4718050" y="1881188"/>
              <a:ext cx="172515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Splitting </a:t>
              </a:r>
              <a:r>
                <a:rPr lang="en-US" sz="2000" dirty="0">
                  <a:solidFill>
                    <a:schemeClr val="bg2"/>
                  </a:solidFill>
                </a:rPr>
                <a:t>point</a:t>
              </a:r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 flipH="1">
              <a:off x="4668838" y="2249488"/>
              <a:ext cx="411162" cy="3635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1620" name="Oval 20"/>
            <p:cNvSpPr>
              <a:spLocks noChangeArrowheads="1"/>
            </p:cNvSpPr>
            <p:nvPr/>
          </p:nvSpPr>
          <p:spPr bwMode="auto">
            <a:xfrm>
              <a:off x="4364153" y="2641600"/>
              <a:ext cx="188913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3956710" y="2765883"/>
              <a:ext cx="352425" cy="1825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flipH="1">
              <a:off x="4634652" y="2762670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0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914" y="3420094"/>
            <a:ext cx="3422452" cy="3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049608" y="3830220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460375" y="1162050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e) 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&lt;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sz="2000" i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1823337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grpSp>
        <p:nvGrpSpPr>
          <p:cNvPr id="263206" name="Group 38"/>
          <p:cNvGrpSpPr>
            <a:grpSpLocks/>
          </p:cNvGrpSpPr>
          <p:nvPr/>
        </p:nvGrpSpPr>
        <p:grpSpPr bwMode="auto">
          <a:xfrm>
            <a:off x="3059989" y="817370"/>
            <a:ext cx="4926013" cy="4905374"/>
            <a:chOff x="1470" y="790"/>
            <a:chExt cx="3103" cy="3090"/>
          </a:xfrm>
        </p:grpSpPr>
        <p:sp>
          <p:nvSpPr>
            <p:cNvPr id="263195" name="Line 27"/>
            <p:cNvSpPr>
              <a:spLocks noChangeShapeType="1"/>
            </p:cNvSpPr>
            <p:nvPr/>
          </p:nvSpPr>
          <p:spPr bwMode="auto">
            <a:xfrm flipV="1">
              <a:off x="1470" y="2400"/>
              <a:ext cx="277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96" name="Line 28"/>
            <p:cNvSpPr>
              <a:spLocks noChangeShapeType="1"/>
            </p:cNvSpPr>
            <p:nvPr/>
          </p:nvSpPr>
          <p:spPr bwMode="auto">
            <a:xfrm>
              <a:off x="2483" y="1108"/>
              <a:ext cx="0" cy="27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97" name="Oval 29"/>
            <p:cNvSpPr>
              <a:spLocks noChangeArrowheads="1"/>
            </p:cNvSpPr>
            <p:nvPr/>
          </p:nvSpPr>
          <p:spPr bwMode="auto">
            <a:xfrm>
              <a:off x="1784" y="1713"/>
              <a:ext cx="1332" cy="13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98" name="Line 30"/>
            <p:cNvSpPr>
              <a:spLocks noChangeShapeType="1"/>
            </p:cNvSpPr>
            <p:nvPr/>
          </p:nvSpPr>
          <p:spPr bwMode="auto">
            <a:xfrm>
              <a:off x="2950" y="924"/>
              <a:ext cx="3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99" name="Line 31"/>
            <p:cNvSpPr>
              <a:spLocks noChangeShapeType="1"/>
            </p:cNvSpPr>
            <p:nvPr/>
          </p:nvSpPr>
          <p:spPr bwMode="auto">
            <a:xfrm>
              <a:off x="3374" y="915"/>
              <a:ext cx="0" cy="29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200" name="Line 32"/>
            <p:cNvSpPr>
              <a:spLocks noChangeShapeType="1"/>
            </p:cNvSpPr>
            <p:nvPr/>
          </p:nvSpPr>
          <p:spPr bwMode="auto">
            <a:xfrm>
              <a:off x="3847" y="918"/>
              <a:ext cx="1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201" name="Freeform 33"/>
            <p:cNvSpPr>
              <a:spLocks/>
            </p:cNvSpPr>
            <p:nvPr/>
          </p:nvSpPr>
          <p:spPr bwMode="auto">
            <a:xfrm>
              <a:off x="2484" y="945"/>
              <a:ext cx="447" cy="1453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202" name="Freeform 34"/>
            <p:cNvSpPr>
              <a:spLocks/>
            </p:cNvSpPr>
            <p:nvPr/>
          </p:nvSpPr>
          <p:spPr bwMode="auto">
            <a:xfrm>
              <a:off x="2949" y="1029"/>
              <a:ext cx="882" cy="2722"/>
            </a:xfrm>
            <a:custGeom>
              <a:avLst/>
              <a:gdLst>
                <a:gd name="connsiteX0" fmla="*/ 242 w 10000"/>
                <a:gd name="connsiteY0" fmla="*/ 10000 h 10211"/>
                <a:gd name="connsiteX1" fmla="*/ 96 w 10000"/>
                <a:gd name="connsiteY1" fmla="*/ 9953 h 10211"/>
                <a:gd name="connsiteX2" fmla="*/ 242 w 10000"/>
                <a:gd name="connsiteY2" fmla="*/ 8453 h 10211"/>
                <a:gd name="connsiteX3" fmla="*/ 1300 w 10000"/>
                <a:gd name="connsiteY3" fmla="*/ 6668 h 10211"/>
                <a:gd name="connsiteX4" fmla="*/ 8021 w 10000"/>
                <a:gd name="connsiteY4" fmla="*/ 3343 h 10211"/>
                <a:gd name="connsiteX5" fmla="*/ 9689 w 10000"/>
                <a:gd name="connsiteY5" fmla="*/ 1734 h 10211"/>
                <a:gd name="connsiteX6" fmla="*/ 9965 w 10000"/>
                <a:gd name="connsiteY6" fmla="*/ 0 h 10211"/>
                <a:gd name="connsiteX0" fmla="*/ 363 w 10121"/>
                <a:gd name="connsiteY0" fmla="*/ 10000 h 10211"/>
                <a:gd name="connsiteX1" fmla="*/ 217 w 10121"/>
                <a:gd name="connsiteY1" fmla="*/ 9953 h 10211"/>
                <a:gd name="connsiteX2" fmla="*/ 201 w 10121"/>
                <a:gd name="connsiteY2" fmla="*/ 8453 h 10211"/>
                <a:gd name="connsiteX3" fmla="*/ 1421 w 10121"/>
                <a:gd name="connsiteY3" fmla="*/ 6668 h 10211"/>
                <a:gd name="connsiteX4" fmla="*/ 8142 w 10121"/>
                <a:gd name="connsiteY4" fmla="*/ 3343 h 10211"/>
                <a:gd name="connsiteX5" fmla="*/ 9810 w 10121"/>
                <a:gd name="connsiteY5" fmla="*/ 1734 h 10211"/>
                <a:gd name="connsiteX6" fmla="*/ 10086 w 10121"/>
                <a:gd name="connsiteY6" fmla="*/ 0 h 10211"/>
                <a:gd name="connsiteX0" fmla="*/ 390 w 10148"/>
                <a:gd name="connsiteY0" fmla="*/ 10000 h 10185"/>
                <a:gd name="connsiteX1" fmla="*/ 82 w 10148"/>
                <a:gd name="connsiteY1" fmla="*/ 9927 h 10185"/>
                <a:gd name="connsiteX2" fmla="*/ 228 w 10148"/>
                <a:gd name="connsiteY2" fmla="*/ 8453 h 10185"/>
                <a:gd name="connsiteX3" fmla="*/ 1448 w 10148"/>
                <a:gd name="connsiteY3" fmla="*/ 6668 h 10185"/>
                <a:gd name="connsiteX4" fmla="*/ 8169 w 10148"/>
                <a:gd name="connsiteY4" fmla="*/ 3343 h 10185"/>
                <a:gd name="connsiteX5" fmla="*/ 9837 w 10148"/>
                <a:gd name="connsiteY5" fmla="*/ 1734 h 10185"/>
                <a:gd name="connsiteX6" fmla="*/ 10113 w 10148"/>
                <a:gd name="connsiteY6" fmla="*/ 0 h 10185"/>
                <a:gd name="connsiteX0" fmla="*/ 390 w 10148"/>
                <a:gd name="connsiteY0" fmla="*/ 10000 h 10232"/>
                <a:gd name="connsiteX1" fmla="*/ 82 w 10148"/>
                <a:gd name="connsiteY1" fmla="*/ 9927 h 10232"/>
                <a:gd name="connsiteX2" fmla="*/ 228 w 10148"/>
                <a:gd name="connsiteY2" fmla="*/ 8169 h 10232"/>
                <a:gd name="connsiteX3" fmla="*/ 1448 w 10148"/>
                <a:gd name="connsiteY3" fmla="*/ 6668 h 10232"/>
                <a:gd name="connsiteX4" fmla="*/ 8169 w 10148"/>
                <a:gd name="connsiteY4" fmla="*/ 3343 h 10232"/>
                <a:gd name="connsiteX5" fmla="*/ 9837 w 10148"/>
                <a:gd name="connsiteY5" fmla="*/ 1734 h 10232"/>
                <a:gd name="connsiteX6" fmla="*/ 10113 w 10148"/>
                <a:gd name="connsiteY6" fmla="*/ 0 h 10232"/>
                <a:gd name="connsiteX0" fmla="*/ 390 w 10148"/>
                <a:gd name="connsiteY0" fmla="*/ 10000 h 10232"/>
                <a:gd name="connsiteX1" fmla="*/ 82 w 10148"/>
                <a:gd name="connsiteY1" fmla="*/ 9927 h 10232"/>
                <a:gd name="connsiteX2" fmla="*/ 228 w 10148"/>
                <a:gd name="connsiteY2" fmla="*/ 8169 h 10232"/>
                <a:gd name="connsiteX3" fmla="*/ 1448 w 10148"/>
                <a:gd name="connsiteY3" fmla="*/ 6668 h 10232"/>
                <a:gd name="connsiteX4" fmla="*/ 8169 w 10148"/>
                <a:gd name="connsiteY4" fmla="*/ 3343 h 10232"/>
                <a:gd name="connsiteX5" fmla="*/ 9837 w 10148"/>
                <a:gd name="connsiteY5" fmla="*/ 1734 h 10232"/>
                <a:gd name="connsiteX6" fmla="*/ 10113 w 10148"/>
                <a:gd name="connsiteY6" fmla="*/ 0 h 10232"/>
                <a:gd name="connsiteX0" fmla="*/ 390 w 10148"/>
                <a:gd name="connsiteY0" fmla="*/ 10000 h 10232"/>
                <a:gd name="connsiteX1" fmla="*/ 82 w 10148"/>
                <a:gd name="connsiteY1" fmla="*/ 9927 h 10232"/>
                <a:gd name="connsiteX2" fmla="*/ 228 w 10148"/>
                <a:gd name="connsiteY2" fmla="*/ 8169 h 10232"/>
                <a:gd name="connsiteX3" fmla="*/ 1448 w 10148"/>
                <a:gd name="connsiteY3" fmla="*/ 6668 h 10232"/>
                <a:gd name="connsiteX4" fmla="*/ 8169 w 10148"/>
                <a:gd name="connsiteY4" fmla="*/ 3343 h 10232"/>
                <a:gd name="connsiteX5" fmla="*/ 9837 w 10148"/>
                <a:gd name="connsiteY5" fmla="*/ 1734 h 10232"/>
                <a:gd name="connsiteX6" fmla="*/ 10113 w 10148"/>
                <a:gd name="connsiteY6" fmla="*/ 0 h 10232"/>
                <a:gd name="connsiteX0" fmla="*/ 390 w 10148"/>
                <a:gd name="connsiteY0" fmla="*/ 10000 h 10232"/>
                <a:gd name="connsiteX1" fmla="*/ 82 w 10148"/>
                <a:gd name="connsiteY1" fmla="*/ 9927 h 10232"/>
                <a:gd name="connsiteX2" fmla="*/ 228 w 10148"/>
                <a:gd name="connsiteY2" fmla="*/ 8169 h 10232"/>
                <a:gd name="connsiteX3" fmla="*/ 1448 w 10148"/>
                <a:gd name="connsiteY3" fmla="*/ 6668 h 10232"/>
                <a:gd name="connsiteX4" fmla="*/ 8169 w 10148"/>
                <a:gd name="connsiteY4" fmla="*/ 3343 h 10232"/>
                <a:gd name="connsiteX5" fmla="*/ 9837 w 10148"/>
                <a:gd name="connsiteY5" fmla="*/ 1734 h 10232"/>
                <a:gd name="connsiteX6" fmla="*/ 10113 w 10148"/>
                <a:gd name="connsiteY6" fmla="*/ 0 h 10232"/>
                <a:gd name="connsiteX0" fmla="*/ 338 w 10096"/>
                <a:gd name="connsiteY0" fmla="*/ 10000 h 10000"/>
                <a:gd name="connsiteX1" fmla="*/ 176 w 10096"/>
                <a:gd name="connsiteY1" fmla="*/ 8169 h 10000"/>
                <a:gd name="connsiteX2" fmla="*/ 1396 w 10096"/>
                <a:gd name="connsiteY2" fmla="*/ 6668 h 10000"/>
                <a:gd name="connsiteX3" fmla="*/ 8117 w 10096"/>
                <a:gd name="connsiteY3" fmla="*/ 3343 h 10000"/>
                <a:gd name="connsiteX4" fmla="*/ 9785 w 10096"/>
                <a:gd name="connsiteY4" fmla="*/ 1734 h 10000"/>
                <a:gd name="connsiteX5" fmla="*/ 10061 w 10096"/>
                <a:gd name="connsiteY5" fmla="*/ 0 h 10000"/>
                <a:gd name="connsiteX0" fmla="*/ 69 w 10150"/>
                <a:gd name="connsiteY0" fmla="*/ 10000 h 10000"/>
                <a:gd name="connsiteX1" fmla="*/ 230 w 10150"/>
                <a:gd name="connsiteY1" fmla="*/ 8169 h 10000"/>
                <a:gd name="connsiteX2" fmla="*/ 1450 w 10150"/>
                <a:gd name="connsiteY2" fmla="*/ 6668 h 10000"/>
                <a:gd name="connsiteX3" fmla="*/ 8171 w 10150"/>
                <a:gd name="connsiteY3" fmla="*/ 3343 h 10000"/>
                <a:gd name="connsiteX4" fmla="*/ 9839 w 10150"/>
                <a:gd name="connsiteY4" fmla="*/ 1734 h 10000"/>
                <a:gd name="connsiteX5" fmla="*/ 10115 w 1015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" h="10000">
                  <a:moveTo>
                    <a:pt x="69" y="10000"/>
                  </a:moveTo>
                  <a:cubicBezTo>
                    <a:pt x="35" y="9619"/>
                    <a:pt x="0" y="8724"/>
                    <a:pt x="230" y="8169"/>
                  </a:cubicBezTo>
                  <a:cubicBezTo>
                    <a:pt x="460" y="7614"/>
                    <a:pt x="126" y="7472"/>
                    <a:pt x="1450" y="6668"/>
                  </a:cubicBezTo>
                  <a:cubicBezTo>
                    <a:pt x="2774" y="5864"/>
                    <a:pt x="6778" y="4166"/>
                    <a:pt x="8171" y="3343"/>
                  </a:cubicBezTo>
                  <a:cubicBezTo>
                    <a:pt x="9034" y="2888"/>
                    <a:pt x="9517" y="2553"/>
                    <a:pt x="9839" y="1734"/>
                  </a:cubicBezTo>
                  <a:cubicBezTo>
                    <a:pt x="10150" y="911"/>
                    <a:pt x="10058" y="360"/>
                    <a:pt x="10115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203" name="Text Box 35"/>
            <p:cNvSpPr txBox="1">
              <a:spLocks noChangeArrowheads="1"/>
            </p:cNvSpPr>
            <p:nvPr/>
          </p:nvSpPr>
          <p:spPr bwMode="auto">
            <a:xfrm>
              <a:off x="2397" y="790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63204" name="Text Box 36"/>
            <p:cNvSpPr txBox="1">
              <a:spLocks noChangeArrowheads="1"/>
            </p:cNvSpPr>
            <p:nvPr/>
          </p:nvSpPr>
          <p:spPr bwMode="auto">
            <a:xfrm>
              <a:off x="4305" y="2219"/>
              <a:ext cx="2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</p:grpSp>
      <p:sp>
        <p:nvSpPr>
          <p:cNvPr id="263207" name="Text Box 39"/>
          <p:cNvSpPr txBox="1">
            <a:spLocks noChangeArrowheads="1"/>
          </p:cNvSpPr>
          <p:nvPr/>
        </p:nvSpPr>
        <p:spPr bwMode="auto">
          <a:xfrm>
            <a:off x="159204" y="5934977"/>
            <a:ext cx="8782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The graphical solution fails! (It cannot show us complex leaky-wave modal solutions.)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46051" y="4207379"/>
            <a:ext cx="3021980" cy="92333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err="1" smtClean="0">
                <a:solidFill>
                  <a:schemeClr val="bg2"/>
                </a:solidFill>
              </a:rPr>
              <a:t>wavenumber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</a:rPr>
              <a:t> becomes complex (and hence so do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u</a:t>
            </a:r>
            <a:r>
              <a:rPr lang="en-US" dirty="0" smtClean="0">
                <a:solidFill>
                  <a:schemeClr val="bg2"/>
                </a:solidFill>
              </a:rPr>
              <a:t> and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dirty="0" smtClean="0">
                <a:solidFill>
                  <a:schemeClr val="bg2"/>
                </a:solidFill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45" name="Text Box 21"/>
          <p:cNvSpPr txBox="1">
            <a:spLocks noChangeArrowheads="1"/>
          </p:cNvSpPr>
          <p:nvPr/>
        </p:nvSpPr>
        <p:spPr bwMode="auto">
          <a:xfrm>
            <a:off x="1847088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6275" y="1234189"/>
            <a:ext cx="8227785" cy="4786851"/>
            <a:chOff x="676275" y="1234189"/>
            <a:chExt cx="8227785" cy="4786851"/>
          </a:xfrm>
        </p:grpSpPr>
        <p:sp>
          <p:nvSpPr>
            <p:cNvPr id="282626" name="Line 2"/>
            <p:cNvSpPr>
              <a:spLocks noChangeShapeType="1"/>
            </p:cNvSpPr>
            <p:nvPr/>
          </p:nvSpPr>
          <p:spPr bwMode="auto">
            <a:xfrm>
              <a:off x="1000125" y="3670300"/>
              <a:ext cx="7034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2627" name="Line 3"/>
            <p:cNvSpPr>
              <a:spLocks noChangeShapeType="1"/>
            </p:cNvSpPr>
            <p:nvPr/>
          </p:nvSpPr>
          <p:spPr bwMode="auto">
            <a:xfrm>
              <a:off x="1766888" y="2289175"/>
              <a:ext cx="0" cy="3009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2628" name="Text Box 4"/>
            <p:cNvSpPr txBox="1">
              <a:spLocks noChangeArrowheads="1"/>
            </p:cNvSpPr>
            <p:nvPr/>
          </p:nvSpPr>
          <p:spPr bwMode="auto">
            <a:xfrm>
              <a:off x="828675" y="2420938"/>
              <a:ext cx="7683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2629" name="Text Box 5"/>
            <p:cNvSpPr txBox="1">
              <a:spLocks noChangeArrowheads="1"/>
            </p:cNvSpPr>
            <p:nvPr/>
          </p:nvSpPr>
          <p:spPr bwMode="auto">
            <a:xfrm>
              <a:off x="6900863" y="30575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2630" name="Text Box 6"/>
            <p:cNvSpPr txBox="1">
              <a:spLocks noChangeArrowheads="1"/>
            </p:cNvSpPr>
            <p:nvPr/>
          </p:nvSpPr>
          <p:spPr bwMode="auto">
            <a:xfrm>
              <a:off x="676275" y="1327150"/>
              <a:ext cx="2207849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e)   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f  &lt; </a:t>
              </a:r>
              <a:r>
                <a:rPr lang="en-US" sz="2000" i="1" dirty="0" err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en-US" sz="20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2 LWs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2000" i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2631" name="Text Box 7"/>
            <p:cNvSpPr txBox="1">
              <a:spLocks noChangeArrowheads="1"/>
            </p:cNvSpPr>
            <p:nvPr/>
          </p:nvSpPr>
          <p:spPr bwMode="auto">
            <a:xfrm>
              <a:off x="8134123" y="3430114"/>
              <a:ext cx="7699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2632" name="Text Box 8"/>
            <p:cNvSpPr txBox="1">
              <a:spLocks noChangeArrowheads="1"/>
            </p:cNvSpPr>
            <p:nvPr/>
          </p:nvSpPr>
          <p:spPr bwMode="auto">
            <a:xfrm>
              <a:off x="2855913" y="30575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>
              <a:off x="3033713" y="3543300"/>
              <a:ext cx="1587" cy="2762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 flipH="1">
              <a:off x="7078663" y="3517900"/>
              <a:ext cx="9525" cy="2762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2635" name="Oval 11"/>
            <p:cNvSpPr>
              <a:spLocks noChangeArrowheads="1"/>
            </p:cNvSpPr>
            <p:nvPr/>
          </p:nvSpPr>
          <p:spPr bwMode="auto">
            <a:xfrm>
              <a:off x="4164013" y="3898900"/>
              <a:ext cx="188912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6" name="Oval 12"/>
            <p:cNvSpPr>
              <a:spLocks noChangeArrowheads="1"/>
            </p:cNvSpPr>
            <p:nvPr/>
          </p:nvSpPr>
          <p:spPr bwMode="auto">
            <a:xfrm>
              <a:off x="4165600" y="3151188"/>
              <a:ext cx="188913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7" name="Arc 13"/>
            <p:cNvSpPr>
              <a:spLocks/>
            </p:cNvSpPr>
            <p:nvPr/>
          </p:nvSpPr>
          <p:spPr bwMode="auto">
            <a:xfrm>
              <a:off x="1757363" y="3719513"/>
              <a:ext cx="2506662" cy="204946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43 w 21343"/>
                <a:gd name="T1" fmla="*/ 3322 h 17873"/>
                <a:gd name="T2" fmla="*/ 12129 w 21343"/>
                <a:gd name="T3" fmla="*/ 17873 h 17873"/>
                <a:gd name="T4" fmla="*/ 0 w 21343"/>
                <a:gd name="T5" fmla="*/ 0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3" h="17873" fill="none" extrusionOk="0">
                  <a:moveTo>
                    <a:pt x="21343" y="3322"/>
                  </a:moveTo>
                  <a:cubicBezTo>
                    <a:pt x="20421" y="9240"/>
                    <a:pt x="17084" y="14509"/>
                    <a:pt x="12129" y="17873"/>
                  </a:cubicBezTo>
                </a:path>
                <a:path w="21343" h="17873" stroke="0" extrusionOk="0">
                  <a:moveTo>
                    <a:pt x="21343" y="3322"/>
                  </a:moveTo>
                  <a:cubicBezTo>
                    <a:pt x="20421" y="9240"/>
                    <a:pt x="17084" y="14509"/>
                    <a:pt x="12129" y="178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8" name="Arc 14"/>
            <p:cNvSpPr>
              <a:spLocks/>
            </p:cNvSpPr>
            <p:nvPr/>
          </p:nvSpPr>
          <p:spPr bwMode="auto">
            <a:xfrm>
              <a:off x="1757363" y="1700213"/>
              <a:ext cx="2462212" cy="2033587"/>
            </a:xfrm>
            <a:custGeom>
              <a:avLst/>
              <a:gdLst>
                <a:gd name="G0" fmla="+- 0 0 0"/>
                <a:gd name="G1" fmla="+- 17731 0 0"/>
                <a:gd name="G2" fmla="+- 21600 0 0"/>
                <a:gd name="T0" fmla="*/ 12335 w 20959"/>
                <a:gd name="T1" fmla="*/ 0 h 17731"/>
                <a:gd name="T2" fmla="*/ 20959 w 20959"/>
                <a:gd name="T3" fmla="*/ 12507 h 17731"/>
                <a:gd name="T4" fmla="*/ 0 w 20959"/>
                <a:gd name="T5" fmla="*/ 17731 h 17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9" h="17731" fill="none" extrusionOk="0">
                  <a:moveTo>
                    <a:pt x="12335" y="-1"/>
                  </a:moveTo>
                  <a:cubicBezTo>
                    <a:pt x="16629" y="2986"/>
                    <a:pt x="19693" y="7431"/>
                    <a:pt x="20958" y="12507"/>
                  </a:cubicBezTo>
                </a:path>
                <a:path w="20959" h="17731" stroke="0" extrusionOk="0">
                  <a:moveTo>
                    <a:pt x="12335" y="-1"/>
                  </a:moveTo>
                  <a:cubicBezTo>
                    <a:pt x="16629" y="2986"/>
                    <a:pt x="19693" y="7431"/>
                    <a:pt x="20958" y="12507"/>
                  </a:cubicBezTo>
                  <a:lnTo>
                    <a:pt x="0" y="17731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9" name="AutoShape 15"/>
            <p:cNvSpPr>
              <a:spLocks noChangeArrowheads="1"/>
            </p:cNvSpPr>
            <p:nvPr/>
          </p:nvSpPr>
          <p:spPr bwMode="auto">
            <a:xfrm rot="6475098">
              <a:off x="4012406" y="4291807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0" name="AutoShape 16"/>
            <p:cNvSpPr>
              <a:spLocks noChangeArrowheads="1"/>
            </p:cNvSpPr>
            <p:nvPr/>
          </p:nvSpPr>
          <p:spPr bwMode="auto">
            <a:xfrm rot="15124902" flipV="1">
              <a:off x="3942556" y="2782095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1" name="Rectangle 17"/>
            <p:cNvSpPr>
              <a:spLocks noChangeArrowheads="1"/>
            </p:cNvSpPr>
            <p:nvPr/>
          </p:nvSpPr>
          <p:spPr bwMode="auto">
            <a:xfrm>
              <a:off x="4586288" y="3922713"/>
              <a:ext cx="914400" cy="346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2"/>
                  </a:solidFill>
                </a:rPr>
                <a:t>LW</a:t>
              </a:r>
            </a:p>
          </p:txBody>
        </p:sp>
        <p:sp>
          <p:nvSpPr>
            <p:cNvPr id="282642" name="Rectangle 18"/>
            <p:cNvSpPr>
              <a:spLocks noChangeArrowheads="1"/>
            </p:cNvSpPr>
            <p:nvPr/>
          </p:nvSpPr>
          <p:spPr bwMode="auto">
            <a:xfrm>
              <a:off x="4619625" y="3054350"/>
              <a:ext cx="914400" cy="346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2"/>
                  </a:solidFill>
                </a:rPr>
                <a:t>LW</a:t>
              </a:r>
            </a:p>
          </p:txBody>
        </p:sp>
        <p:sp>
          <p:nvSpPr>
            <p:cNvPr id="282643" name="Text Box 19"/>
            <p:cNvSpPr txBox="1">
              <a:spLocks noChangeArrowheads="1"/>
            </p:cNvSpPr>
            <p:nvPr/>
          </p:nvSpPr>
          <p:spPr bwMode="auto">
            <a:xfrm>
              <a:off x="4657170" y="1234189"/>
              <a:ext cx="3622675" cy="946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This solution is rejected as completely non-physical since it </a:t>
              </a:r>
              <a:r>
                <a:rPr lang="en-US" u="sng" dirty="0">
                  <a:solidFill>
                    <a:schemeClr val="bg1"/>
                  </a:solidFill>
                </a:rPr>
                <a:t>grows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with distance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z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</a:t>
              </a:r>
              <a:r>
                <a:rPr lang="en-US" sz="2000" i="1" baseline="-25000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z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 &lt; 0)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2644" name="Line 20"/>
            <p:cNvSpPr>
              <a:spLocks noChangeShapeType="1"/>
            </p:cNvSpPr>
            <p:nvPr/>
          </p:nvSpPr>
          <p:spPr bwMode="auto">
            <a:xfrm flipH="1">
              <a:off x="4360126" y="2465389"/>
              <a:ext cx="437297" cy="64580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2646" name="Text Box 22"/>
            <p:cNvSpPr txBox="1">
              <a:spLocks noChangeArrowheads="1"/>
            </p:cNvSpPr>
            <p:nvPr/>
          </p:nvSpPr>
          <p:spPr bwMode="auto">
            <a:xfrm>
              <a:off x="4607626" y="5097710"/>
              <a:ext cx="3835730" cy="923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The growing solution is the complex conjugate of the decaying </a:t>
              </a:r>
              <a:r>
                <a:rPr lang="en-US" dirty="0" smtClean="0">
                  <a:solidFill>
                    <a:schemeClr val="bg1"/>
                  </a:solidFill>
                </a:rPr>
                <a:t>one (for a lossless slab).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4" name="Object 35"/>
            <p:cNvGraphicFramePr>
              <a:graphicFrameLocks noChangeAspect="1"/>
            </p:cNvGraphicFramePr>
            <p:nvPr/>
          </p:nvGraphicFramePr>
          <p:xfrm>
            <a:off x="5775292" y="2239432"/>
            <a:ext cx="1366838" cy="373062"/>
          </p:xfrm>
          <a:graphic>
            <a:graphicData uri="http://schemas.openxmlformats.org/presentationml/2006/ole">
              <p:oleObj spid="_x0000_s282647" name="Equation" r:id="rId4" imgW="8380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1847087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67288" name="Text Box 24"/>
          <p:cNvSpPr txBox="1">
            <a:spLocks noChangeArrowheads="1"/>
          </p:cNvSpPr>
          <p:nvPr/>
        </p:nvSpPr>
        <p:spPr bwMode="auto">
          <a:xfrm>
            <a:off x="352425" y="1281113"/>
            <a:ext cx="496963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Proof of conjugate </a:t>
            </a:r>
            <a:r>
              <a:rPr lang="en-US" sz="2000" dirty="0" smtClean="0">
                <a:solidFill>
                  <a:schemeClr val="hlink"/>
                </a:solidFill>
              </a:rPr>
              <a:t>property (</a:t>
            </a:r>
            <a:r>
              <a:rPr lang="en-US" sz="2000" u="sng" dirty="0" smtClean="0">
                <a:solidFill>
                  <a:schemeClr val="hlink"/>
                </a:solidFill>
              </a:rPr>
              <a:t>lossless</a:t>
            </a:r>
            <a:r>
              <a:rPr lang="en-US" sz="2000" dirty="0" smtClean="0">
                <a:solidFill>
                  <a:schemeClr val="hlink"/>
                </a:solidFill>
              </a:rPr>
              <a:t> slab)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267291" name="Text Box 27"/>
          <p:cNvSpPr txBox="1">
            <a:spLocks noChangeArrowheads="1"/>
          </p:cNvSpPr>
          <p:nvPr/>
        </p:nvSpPr>
        <p:spPr bwMode="auto">
          <a:xfrm>
            <a:off x="390525" y="3732213"/>
            <a:ext cx="3498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Take conjugate of both sides:</a:t>
            </a:r>
          </a:p>
        </p:txBody>
      </p:sp>
      <p:graphicFrame>
        <p:nvGraphicFramePr>
          <p:cNvPr id="267292" name="Object 28"/>
          <p:cNvGraphicFramePr>
            <a:graphicFrameLocks noChangeAspect="1"/>
          </p:cNvGraphicFramePr>
          <p:nvPr/>
        </p:nvGraphicFramePr>
        <p:xfrm>
          <a:off x="2401888" y="2022475"/>
          <a:ext cx="4338637" cy="887413"/>
        </p:xfrm>
        <a:graphic>
          <a:graphicData uri="http://schemas.openxmlformats.org/presentationml/2006/ole">
            <p:oleObj spid="_x0000_s267292" name="Equation" r:id="rId4" imgW="2234880" imgH="457200" progId="Equation.DSMT4">
              <p:embed/>
            </p:oleObj>
          </a:graphicData>
        </a:graphic>
      </p:graphicFrame>
      <p:graphicFrame>
        <p:nvGraphicFramePr>
          <p:cNvPr id="267293" name="Object 29"/>
          <p:cNvGraphicFramePr>
            <a:graphicFrameLocks noChangeAspect="1"/>
          </p:cNvGraphicFramePr>
          <p:nvPr/>
        </p:nvGraphicFramePr>
        <p:xfrm>
          <a:off x="2278063" y="4397375"/>
          <a:ext cx="4511675" cy="887413"/>
        </p:xfrm>
        <a:graphic>
          <a:graphicData uri="http://schemas.openxmlformats.org/presentationml/2006/ole">
            <p:oleObj spid="_x0000_s267293" name="Equation" r:id="rId5" imgW="2323800" imgH="457200" progId="Equation.DSMT4">
              <p:embed/>
            </p:oleObj>
          </a:graphicData>
        </a:graphic>
      </p:graphicFrame>
      <p:sp>
        <p:nvSpPr>
          <p:cNvPr id="267294" name="Text Box 30"/>
          <p:cNvSpPr txBox="1">
            <a:spLocks noChangeArrowheads="1"/>
          </p:cNvSpPr>
          <p:nvPr/>
        </p:nvSpPr>
        <p:spPr bwMode="auto">
          <a:xfrm>
            <a:off x="2422525" y="5967413"/>
            <a:ext cx="4210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Hence, the conjugate is a valid solution.</a:t>
            </a:r>
          </a:p>
        </p:txBody>
      </p:sp>
      <p:sp>
        <p:nvSpPr>
          <p:cNvPr id="267295" name="Text Box 31"/>
          <p:cNvSpPr txBox="1">
            <a:spLocks noChangeArrowheads="1"/>
          </p:cNvSpPr>
          <p:nvPr/>
        </p:nvSpPr>
        <p:spPr bwMode="auto">
          <a:xfrm>
            <a:off x="1385888" y="2254250"/>
            <a:ext cx="763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TRE: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159299" y="2238054"/>
            <a:ext cx="138050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TM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Mode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858963" y="920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498475" y="1226438"/>
            <a:ext cx="95090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a) 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f  &gt;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601" y="765860"/>
            <a:ext cx="4048124" cy="111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12763" y="2273300"/>
            <a:ext cx="115288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b) 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f  = f</a:t>
            </a:r>
            <a:r>
              <a:rPr lang="en-US" sz="1600" i="1" baseline="-25000" dirty="0">
                <a:solidFill>
                  <a:srgbClr val="FF0000"/>
                </a:solidFill>
                <a:latin typeface="Times New Roman" pitchFamily="18" charset="0"/>
              </a:rPr>
              <a:t>c     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666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139" y="3121794"/>
            <a:ext cx="4329111" cy="86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4825" y="3389313"/>
            <a:ext cx="93968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) 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f  &lt;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1600" i="1" baseline="-25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666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739" y="4009879"/>
            <a:ext cx="4268786" cy="9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09588" y="4340225"/>
            <a:ext cx="9765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d) 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f  = </a:t>
            </a:r>
            <a:r>
              <a:rPr lang="en-US" sz="1600" i="1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16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1600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66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5640" y="4761530"/>
            <a:ext cx="3570286" cy="18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19113" y="5454650"/>
            <a:ext cx="9765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e) 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f 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</a:rPr>
              <a:t>&lt; </a:t>
            </a:r>
            <a:r>
              <a:rPr lang="en-US" sz="1600" i="1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16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1600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29375" y="1666875"/>
            <a:ext cx="2219326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Here we see a summary of the frequency behavior for a typical surface-wave mode (e.g., TM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r>
              <a:rPr lang="en-US" sz="1600" dirty="0" smtClean="0">
                <a:solidFill>
                  <a:schemeClr val="bg1"/>
                </a:solidFill>
              </a:rPr>
              <a:t>).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2052" y="3773138"/>
            <a:ext cx="2481943" cy="196977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/>
                </a:solidFill>
              </a:rPr>
              <a:t>TM</a:t>
            </a:r>
            <a:r>
              <a:rPr lang="en-US" sz="1400" baseline="-25000" dirty="0" smtClean="0">
                <a:solidFill>
                  <a:schemeClr val="bg2"/>
                </a:solidFill>
              </a:rPr>
              <a:t>0</a:t>
            </a:r>
            <a:r>
              <a:rPr lang="en-US" sz="1400" dirty="0" smtClean="0">
                <a:solidFill>
                  <a:schemeClr val="bg2"/>
                </a:solidFill>
              </a:rPr>
              <a:t>: Always remains a proper physical SW mode.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/>
                </a:solidFill>
              </a:rPr>
              <a:t>TE</a:t>
            </a:r>
            <a:r>
              <a:rPr lang="en-US" sz="1400" baseline="-25000" dirty="0" smtClean="0">
                <a:solidFill>
                  <a:schemeClr val="bg2"/>
                </a:solidFill>
              </a:rPr>
              <a:t>1</a:t>
            </a:r>
            <a:r>
              <a:rPr lang="en-US" sz="1400" dirty="0" smtClean="0">
                <a:solidFill>
                  <a:schemeClr val="bg2"/>
                </a:solidFill>
              </a:rPr>
              <a:t>: Goes from proper physical SW to nonphysical ISW; remains nonphysical ISW down to zero frequency.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6131" y="3419475"/>
            <a:ext cx="13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Exceptions: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0447" y="1785547"/>
            <a:ext cx="3879085" cy="13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858963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258700" y="1049050"/>
            <a:ext cx="85391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 leaky mode is a mode that has a </a:t>
            </a:r>
            <a:r>
              <a:rPr lang="en-US" sz="2000" dirty="0">
                <a:solidFill>
                  <a:schemeClr val="hlink"/>
                </a:solidFill>
              </a:rPr>
              <a:t>complex wavenumber</a:t>
            </a:r>
            <a:r>
              <a:rPr lang="en-US" sz="2000" dirty="0">
                <a:solidFill>
                  <a:schemeClr val="bg2"/>
                </a:solidFill>
              </a:rPr>
              <a:t> (even for a lossless structure). It loses energy as it propagates due to radiation.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66739" y="1990725"/>
            <a:ext cx="6913562" cy="3496686"/>
            <a:chOff x="1042988" y="2073852"/>
            <a:chExt cx="6913562" cy="3496686"/>
          </a:xfrm>
        </p:grpSpPr>
        <p:grpSp>
          <p:nvGrpSpPr>
            <p:cNvPr id="22" name="Group 21"/>
            <p:cNvGrpSpPr/>
            <p:nvPr/>
          </p:nvGrpSpPr>
          <p:grpSpPr>
            <a:xfrm>
              <a:off x="1042988" y="2418998"/>
              <a:ext cx="6913562" cy="3151540"/>
              <a:chOff x="1042988" y="2418998"/>
              <a:chExt cx="6913562" cy="3151540"/>
            </a:xfrm>
          </p:grpSpPr>
          <p:sp>
            <p:nvSpPr>
              <p:cNvPr id="307217" name="Rectangle 17"/>
              <p:cNvSpPr>
                <a:spLocks noChangeArrowheads="1"/>
              </p:cNvSpPr>
              <p:nvPr/>
            </p:nvSpPr>
            <p:spPr bwMode="auto">
              <a:xfrm>
                <a:off x="1042988" y="5054600"/>
                <a:ext cx="6904037" cy="411163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18" name="Rectangle 18"/>
              <p:cNvSpPr>
                <a:spLocks noChangeArrowheads="1"/>
              </p:cNvSpPr>
              <p:nvPr/>
            </p:nvSpPr>
            <p:spPr bwMode="auto">
              <a:xfrm>
                <a:off x="1042988" y="5453063"/>
                <a:ext cx="6888162" cy="117475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19" name="Line 19"/>
              <p:cNvSpPr>
                <a:spLocks noChangeShapeType="1"/>
              </p:cNvSpPr>
              <p:nvPr/>
            </p:nvSpPr>
            <p:spPr bwMode="auto">
              <a:xfrm flipV="1">
                <a:off x="2068513" y="3062288"/>
                <a:ext cx="5738812" cy="177641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0" name="Line 20"/>
              <p:cNvSpPr>
                <a:spLocks noChangeShapeType="1"/>
              </p:cNvSpPr>
              <p:nvPr/>
            </p:nvSpPr>
            <p:spPr bwMode="auto">
              <a:xfrm flipV="1">
                <a:off x="2632075" y="3333750"/>
                <a:ext cx="5168900" cy="14986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1" name="Line 21"/>
              <p:cNvSpPr>
                <a:spLocks noChangeShapeType="1"/>
              </p:cNvSpPr>
              <p:nvPr/>
            </p:nvSpPr>
            <p:spPr bwMode="auto">
              <a:xfrm flipV="1">
                <a:off x="3890963" y="3714750"/>
                <a:ext cx="3884612" cy="108743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2" name="Line 22"/>
              <p:cNvSpPr>
                <a:spLocks noChangeShapeType="1"/>
              </p:cNvSpPr>
              <p:nvPr/>
            </p:nvSpPr>
            <p:spPr bwMode="auto">
              <a:xfrm flipV="1">
                <a:off x="5434013" y="4159250"/>
                <a:ext cx="2319337" cy="6223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3" name="Line 23"/>
              <p:cNvSpPr>
                <a:spLocks noChangeShapeType="1"/>
              </p:cNvSpPr>
              <p:nvPr/>
            </p:nvSpPr>
            <p:spPr bwMode="auto">
              <a:xfrm flipV="1">
                <a:off x="7308850" y="4710113"/>
                <a:ext cx="450850" cy="13176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4" name="Line 24"/>
              <p:cNvSpPr>
                <a:spLocks noChangeShapeType="1"/>
              </p:cNvSpPr>
              <p:nvPr/>
            </p:nvSpPr>
            <p:spPr bwMode="auto">
              <a:xfrm>
                <a:off x="1811338" y="2962275"/>
                <a:ext cx="1587" cy="197326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7" name="Line 27"/>
              <p:cNvSpPr>
                <a:spLocks noChangeShapeType="1"/>
              </p:cNvSpPr>
              <p:nvPr/>
            </p:nvSpPr>
            <p:spPr bwMode="auto">
              <a:xfrm>
                <a:off x="2225839" y="5041076"/>
                <a:ext cx="154940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228" name="Text Box 28"/>
              <p:cNvSpPr txBox="1">
                <a:spLocks noChangeArrowheads="1"/>
              </p:cNvSpPr>
              <p:nvPr/>
            </p:nvSpPr>
            <p:spPr bwMode="auto">
              <a:xfrm>
                <a:off x="3873089" y="4707247"/>
                <a:ext cx="303213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307229" name="AutoShape 29"/>
              <p:cNvSpPr>
                <a:spLocks noChangeArrowheads="1"/>
              </p:cNvSpPr>
              <p:nvPr/>
            </p:nvSpPr>
            <p:spPr bwMode="auto">
              <a:xfrm flipV="1">
                <a:off x="4311650" y="5162550"/>
                <a:ext cx="766763" cy="18573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30" name="Text Box 30"/>
              <p:cNvSpPr txBox="1">
                <a:spLocks noChangeArrowheads="1"/>
              </p:cNvSpPr>
              <p:nvPr/>
            </p:nvSpPr>
            <p:spPr bwMode="auto">
              <a:xfrm>
                <a:off x="3907910" y="3276270"/>
                <a:ext cx="1439818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ower </a:t>
                </a:r>
                <a:r>
                  <a:rPr lang="en-US" sz="2000" dirty="0">
                    <a:solidFill>
                      <a:schemeClr val="bg2"/>
                    </a:solidFill>
                  </a:rPr>
                  <a:t>flow</a:t>
                </a:r>
              </a:p>
            </p:txBody>
          </p:sp>
          <p:graphicFrame>
            <p:nvGraphicFramePr>
              <p:cNvPr id="307233" name="Object 33"/>
              <p:cNvGraphicFramePr>
                <a:graphicFrameLocks noChangeAspect="1"/>
              </p:cNvGraphicFramePr>
              <p:nvPr/>
            </p:nvGraphicFramePr>
            <p:xfrm>
              <a:off x="6783388" y="2749550"/>
              <a:ext cx="298450" cy="474663"/>
            </p:xfrm>
            <a:graphic>
              <a:graphicData uri="http://schemas.openxmlformats.org/presentationml/2006/ole">
                <p:oleObj spid="_x0000_s307233" name="Equation" r:id="rId4" imgW="152280" imgH="241200" progId="Equation.DSMT4">
                  <p:embed/>
                </p:oleObj>
              </a:graphicData>
            </a:graphic>
          </p:graphicFrame>
          <p:sp>
            <p:nvSpPr>
              <p:cNvPr id="307234" name="Text Box 34"/>
              <p:cNvSpPr txBox="1">
                <a:spLocks noChangeArrowheads="1"/>
              </p:cNvSpPr>
              <p:nvPr/>
            </p:nvSpPr>
            <p:spPr bwMode="auto">
              <a:xfrm>
                <a:off x="1677698" y="2418998"/>
                <a:ext cx="319087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graphicFrame>
            <p:nvGraphicFramePr>
              <p:cNvPr id="307237" name="Object 37"/>
              <p:cNvGraphicFramePr>
                <a:graphicFrameLocks noChangeAspect="1"/>
              </p:cNvGraphicFramePr>
              <p:nvPr/>
            </p:nvGraphicFramePr>
            <p:xfrm>
              <a:off x="6589713" y="5064125"/>
              <a:ext cx="1366837" cy="373063"/>
            </p:xfrm>
            <a:graphic>
              <a:graphicData uri="http://schemas.openxmlformats.org/presentationml/2006/ole">
                <p:oleObj spid="_x0000_s307237" name="Equation" r:id="rId5" imgW="838080" imgH="228600" progId="Equation.DSMT4">
                  <p:embed/>
                </p:oleObj>
              </a:graphicData>
            </a:graphic>
          </p:graphicFrame>
          <p:sp>
            <p:nvSpPr>
              <p:cNvPr id="307240" name="AutoShape 40"/>
              <p:cNvSpPr>
                <a:spLocks noChangeArrowheads="1"/>
              </p:cNvSpPr>
              <p:nvPr/>
            </p:nvSpPr>
            <p:spPr bwMode="auto">
              <a:xfrm flipV="1">
                <a:off x="5559425" y="5187950"/>
                <a:ext cx="514350" cy="14287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41" name="AutoShape 41"/>
              <p:cNvSpPr>
                <a:spLocks noChangeArrowheads="1"/>
              </p:cNvSpPr>
              <p:nvPr/>
            </p:nvSpPr>
            <p:spPr bwMode="auto">
              <a:xfrm flipV="1">
                <a:off x="2790825" y="5160963"/>
                <a:ext cx="1131888" cy="18573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" name="Object 64"/>
            <p:cNvGraphicFramePr>
              <a:graphicFrameLocks noChangeAspect="1"/>
            </p:cNvGraphicFramePr>
            <p:nvPr/>
          </p:nvGraphicFramePr>
          <p:xfrm>
            <a:off x="2671824" y="2073852"/>
            <a:ext cx="3681413" cy="379413"/>
          </p:xfrm>
          <a:graphic>
            <a:graphicData uri="http://schemas.openxmlformats.org/presentationml/2006/ole">
              <p:oleObj spid="_x0000_s307238" name="Equation" r:id="rId6" imgW="2463480" imgH="253800" progId="Equation.DSMT4">
                <p:embed/>
              </p:oleObj>
            </a:graphicData>
          </a:graphic>
        </p:graphicFrame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893312" y="4267757"/>
              <a:ext cx="557770" cy="385762"/>
            </a:xfrm>
            <a:custGeom>
              <a:avLst/>
              <a:gdLst>
                <a:gd name="connsiteX0" fmla="*/ 0 w 10010"/>
                <a:gd name="connsiteY0" fmla="*/ 41 h 10000"/>
                <a:gd name="connsiteX1" fmla="*/ 3818 w 10010"/>
                <a:gd name="connsiteY1" fmla="*/ 412 h 10000"/>
                <a:gd name="connsiteX2" fmla="*/ 6923 w 10010"/>
                <a:gd name="connsiteY2" fmla="*/ 2469 h 10000"/>
                <a:gd name="connsiteX3" fmla="*/ 8575 w 10010"/>
                <a:gd name="connsiteY3" fmla="*/ 4610 h 10000"/>
                <a:gd name="connsiteX4" fmla="*/ 9772 w 10010"/>
                <a:gd name="connsiteY4" fmla="*/ 7942 h 10000"/>
                <a:gd name="connsiteX5" fmla="*/ 10000 w 1001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130" y="1769"/>
                    <a:pt x="6923" y="2469"/>
                  </a:cubicBezTo>
                  <a:cubicBezTo>
                    <a:pt x="7716" y="3169"/>
                    <a:pt x="8091" y="3705"/>
                    <a:pt x="8575" y="4610"/>
                  </a:cubicBezTo>
                  <a:cubicBezTo>
                    <a:pt x="9060" y="5516"/>
                    <a:pt x="9535" y="7044"/>
                    <a:pt x="9772" y="7942"/>
                  </a:cubicBezTo>
                  <a:cubicBezTo>
                    <a:pt x="10010" y="8840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295525" y="3900488"/>
              <a:ext cx="4556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r>
                <a:rPr lang="en-US" sz="2400" baseline="-25000" dirty="0">
                  <a:solidFill>
                    <a:schemeClr val="bg2"/>
                  </a:solidFill>
                  <a:latin typeface="+mn-lt"/>
                  <a:sym typeface="Symbol" pitchFamily="18" charset="2"/>
                </a:rPr>
                <a:t>0</a:t>
              </a:r>
              <a:endParaRPr lang="en-US" sz="2400" baseline="-25000" dirty="0">
                <a:solidFill>
                  <a:schemeClr val="bg2"/>
                </a:solidFill>
                <a:latin typeface="+mn-lt"/>
              </a:endParaRPr>
            </a:p>
          </p:txBody>
        </p:sp>
      </p:grpSp>
      <p:graphicFrame>
        <p:nvGraphicFramePr>
          <p:cNvPr id="27" name="Object 64"/>
          <p:cNvGraphicFramePr>
            <a:graphicFrameLocks noChangeAspect="1"/>
          </p:cNvGraphicFramePr>
          <p:nvPr/>
        </p:nvGraphicFramePr>
        <p:xfrm>
          <a:off x="2113436" y="3431718"/>
          <a:ext cx="1247280" cy="295012"/>
        </p:xfrm>
        <a:graphic>
          <a:graphicData uri="http://schemas.openxmlformats.org/presentationml/2006/ole">
            <p:oleObj spid="_x0000_s307239" name="Equation" r:id="rId7" imgW="965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835212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41029" y="1133010"/>
            <a:ext cx="85391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One interesting aspect: </a:t>
            </a:r>
            <a:r>
              <a:rPr lang="en-US" sz="2000" dirty="0" smtClean="0">
                <a:solidFill>
                  <a:schemeClr val="bg2"/>
                </a:solidFill>
              </a:rPr>
              <a:t>The </a:t>
            </a:r>
            <a:r>
              <a:rPr lang="en-US" sz="2000" dirty="0">
                <a:solidFill>
                  <a:schemeClr val="bg2"/>
                </a:solidFill>
              </a:rPr>
              <a:t>fields of the leaky mode must be </a:t>
            </a:r>
            <a:r>
              <a:rPr lang="en-US" sz="2000" dirty="0">
                <a:solidFill>
                  <a:schemeClr val="hlink"/>
                </a:solidFill>
              </a:rPr>
              <a:t>improper </a:t>
            </a:r>
            <a:r>
              <a:rPr lang="en-US" sz="2000" dirty="0">
                <a:solidFill>
                  <a:schemeClr val="bg2"/>
                </a:solidFill>
              </a:rPr>
              <a:t>(exponentially increasing).</a:t>
            </a:r>
          </a:p>
        </p:txBody>
      </p:sp>
      <p:sp>
        <p:nvSpPr>
          <p:cNvPr id="309275" name="Text Box 27"/>
          <p:cNvSpPr txBox="1">
            <a:spLocks noChangeArrowheads="1"/>
          </p:cNvSpPr>
          <p:nvPr/>
        </p:nvSpPr>
        <p:spPr bwMode="auto">
          <a:xfrm>
            <a:off x="1991406" y="2034949"/>
            <a:ext cx="860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Proof:</a:t>
            </a:r>
          </a:p>
        </p:txBody>
      </p:sp>
      <p:graphicFrame>
        <p:nvGraphicFramePr>
          <p:cNvPr id="309276" name="Object 28"/>
          <p:cNvGraphicFramePr>
            <a:graphicFrameLocks noChangeAspect="1"/>
          </p:cNvGraphicFramePr>
          <p:nvPr/>
        </p:nvGraphicFramePr>
        <p:xfrm>
          <a:off x="3235325" y="2300288"/>
          <a:ext cx="1998663" cy="468312"/>
        </p:xfrm>
        <a:graphic>
          <a:graphicData uri="http://schemas.openxmlformats.org/presentationml/2006/ole">
            <p:oleObj spid="_x0000_s309276" name="Equation" r:id="rId4" imgW="1028520" imgH="241200" progId="Equation.DSMT4">
              <p:embed/>
            </p:oleObj>
          </a:graphicData>
        </a:graphic>
      </p:graphicFrame>
      <p:graphicFrame>
        <p:nvGraphicFramePr>
          <p:cNvPr id="309277" name="Object 29"/>
          <p:cNvGraphicFramePr>
            <a:graphicFrameLocks noChangeAspect="1"/>
          </p:cNvGraphicFramePr>
          <p:nvPr/>
        </p:nvGraphicFramePr>
        <p:xfrm>
          <a:off x="3452813" y="3268663"/>
          <a:ext cx="1527175" cy="466725"/>
        </p:xfrm>
        <a:graphic>
          <a:graphicData uri="http://schemas.openxmlformats.org/presentationml/2006/ole">
            <p:oleObj spid="_x0000_s309277" name="Equation" r:id="rId5" imgW="787320" imgH="241200" progId="Equation.DSMT4">
              <p:embed/>
            </p:oleObj>
          </a:graphicData>
        </a:graphic>
      </p:graphicFrame>
      <p:graphicFrame>
        <p:nvGraphicFramePr>
          <p:cNvPr id="309278" name="Object 30"/>
          <p:cNvGraphicFramePr>
            <a:graphicFrameLocks noChangeAspect="1"/>
          </p:cNvGraphicFramePr>
          <p:nvPr/>
        </p:nvGraphicFramePr>
        <p:xfrm>
          <a:off x="2474913" y="3992563"/>
          <a:ext cx="3621087" cy="539750"/>
        </p:xfrm>
        <a:graphic>
          <a:graphicData uri="http://schemas.openxmlformats.org/presentationml/2006/ole">
            <p:oleObj spid="_x0000_s309278" name="Equation" r:id="rId6" imgW="1866600" imgH="279360" progId="Equation.DSMT4">
              <p:embed/>
            </p:oleObj>
          </a:graphicData>
        </a:graphic>
      </p:graphicFrame>
      <p:graphicFrame>
        <p:nvGraphicFramePr>
          <p:cNvPr id="309279" name="Object 31"/>
          <p:cNvGraphicFramePr>
            <a:graphicFrameLocks noChangeAspect="1"/>
          </p:cNvGraphicFramePr>
          <p:nvPr/>
        </p:nvGraphicFramePr>
        <p:xfrm>
          <a:off x="1787525" y="4872038"/>
          <a:ext cx="5048250" cy="466725"/>
        </p:xfrm>
        <a:graphic>
          <a:graphicData uri="http://schemas.openxmlformats.org/presentationml/2006/ole">
            <p:oleObj spid="_x0000_s309279" name="Equation" r:id="rId7" imgW="2603160" imgH="241200" progId="Equation.DSMT4">
              <p:embed/>
            </p:oleObj>
          </a:graphicData>
        </a:graphic>
      </p:graphicFrame>
      <p:graphicFrame>
        <p:nvGraphicFramePr>
          <p:cNvPr id="309280" name="Object 32"/>
          <p:cNvGraphicFramePr>
            <a:graphicFrameLocks noChangeAspect="1"/>
          </p:cNvGraphicFramePr>
          <p:nvPr/>
        </p:nvGraphicFramePr>
        <p:xfrm>
          <a:off x="5157788" y="5865813"/>
          <a:ext cx="1698625" cy="441325"/>
        </p:xfrm>
        <a:graphic>
          <a:graphicData uri="http://schemas.openxmlformats.org/presentationml/2006/ole">
            <p:oleObj spid="_x0000_s309280" name="Equation" r:id="rId8" imgW="876240" imgH="228600" progId="Equation.DSMT4">
              <p:embed/>
            </p:oleObj>
          </a:graphicData>
        </a:graphic>
      </p:graphicFrame>
      <p:sp>
        <p:nvSpPr>
          <p:cNvPr id="309281" name="AutoShape 33"/>
          <p:cNvSpPr>
            <a:spLocks noChangeArrowheads="1"/>
          </p:cNvSpPr>
          <p:nvPr/>
        </p:nvSpPr>
        <p:spPr bwMode="auto">
          <a:xfrm>
            <a:off x="2433638" y="3390900"/>
            <a:ext cx="520700" cy="225425"/>
          </a:xfrm>
          <a:prstGeom prst="rightArrow">
            <a:avLst>
              <a:gd name="adj1" fmla="val 50000"/>
              <a:gd name="adj2" fmla="val 5774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82" name="AutoShape 34"/>
          <p:cNvSpPr>
            <a:spLocks noChangeArrowheads="1"/>
          </p:cNvSpPr>
          <p:nvPr/>
        </p:nvSpPr>
        <p:spPr bwMode="auto">
          <a:xfrm>
            <a:off x="1855788" y="4148138"/>
            <a:ext cx="520700" cy="225425"/>
          </a:xfrm>
          <a:prstGeom prst="rightArrow">
            <a:avLst>
              <a:gd name="adj1" fmla="val 50000"/>
              <a:gd name="adj2" fmla="val 5774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83" name="AutoShape 35"/>
          <p:cNvSpPr>
            <a:spLocks noChangeArrowheads="1"/>
          </p:cNvSpPr>
          <p:nvPr/>
        </p:nvSpPr>
        <p:spPr bwMode="auto">
          <a:xfrm>
            <a:off x="1009650" y="5021263"/>
            <a:ext cx="520700" cy="225425"/>
          </a:xfrm>
          <a:prstGeom prst="rightArrow">
            <a:avLst>
              <a:gd name="adj1" fmla="val 50000"/>
              <a:gd name="adj2" fmla="val 5774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84" name="Text Box 36"/>
          <p:cNvSpPr txBox="1">
            <a:spLocks noChangeArrowheads="1"/>
          </p:cNvSpPr>
          <p:nvPr/>
        </p:nvSpPr>
        <p:spPr bwMode="auto">
          <a:xfrm>
            <a:off x="949325" y="5892800"/>
            <a:ext cx="418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Taking the imaginary part of both sides: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24000" y="2627413"/>
            <a:ext cx="2916183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Notes: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/>
              </a:rPr>
              <a:t></a:t>
            </a:r>
            <a:r>
              <a:rPr lang="en-US" sz="14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sym typeface="Symbol"/>
              </a:rPr>
              <a:t> &gt; 0 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(propagation in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sym typeface="Symbol"/>
              </a:rPr>
              <a:t>+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 direction)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1400" i="1" baseline="-25000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 &gt; 0 (propagation in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sym typeface="Symbol"/>
              </a:rPr>
              <a:t>+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 direction)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/>
              </a:rPr>
              <a:t></a:t>
            </a:r>
            <a:r>
              <a:rPr lang="en-US" sz="14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x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sym typeface="Symbol"/>
              </a:rPr>
              <a:t> &gt; 0 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(outward radiation)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858963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11334" name="Text Box 38"/>
          <p:cNvSpPr txBox="1">
            <a:spLocks noChangeArrowheads="1"/>
          </p:cNvSpPr>
          <p:nvPr/>
        </p:nvSpPr>
        <p:spPr bwMode="auto">
          <a:xfrm>
            <a:off x="474856" y="866775"/>
            <a:ext cx="8263053" cy="1877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a leaky wave </a:t>
            </a:r>
            <a:r>
              <a:rPr lang="en-US" sz="2000" dirty="0">
                <a:solidFill>
                  <a:schemeClr val="hlink"/>
                </a:solidFill>
              </a:rPr>
              <a:t>excited by a source</a:t>
            </a:r>
            <a:r>
              <a:rPr lang="en-US" sz="2000" dirty="0">
                <a:solidFill>
                  <a:schemeClr val="bg1"/>
                </a:solidFill>
              </a:rPr>
              <a:t>, the exponential growth will only persist out to a </a:t>
            </a:r>
            <a:r>
              <a:rPr lang="en-US" sz="2000" dirty="0" smtClean="0">
                <a:solidFill>
                  <a:schemeClr val="bg1"/>
                </a:solidFill>
              </a:rPr>
              <a:t>“shadow boundary”  once a source is considered.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This </a:t>
            </a:r>
            <a:r>
              <a:rPr lang="en-US" sz="2000" dirty="0">
                <a:solidFill>
                  <a:schemeClr val="bg1"/>
                </a:solidFill>
              </a:rPr>
              <a:t>is justified later in the course by </a:t>
            </a:r>
            <a:r>
              <a:rPr lang="en-US" sz="2000" dirty="0" smtClean="0">
                <a:solidFill>
                  <a:schemeClr val="bg1"/>
                </a:solidFill>
              </a:rPr>
              <a:t>an asymptotic analysis: 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In the source problem, the LW pole is only captured when the observation point lies within the </a:t>
            </a:r>
            <a:r>
              <a:rPr lang="en-US" sz="1600" dirty="0" smtClean="0">
                <a:solidFill>
                  <a:srgbClr val="FF0000"/>
                </a:solidFill>
              </a:rPr>
              <a:t>leakage region </a:t>
            </a:r>
            <a:r>
              <a:rPr lang="en-US" sz="1600" dirty="0" smtClean="0">
                <a:solidFill>
                  <a:schemeClr val="bg2"/>
                </a:solidFill>
              </a:rPr>
              <a:t>(region of exponential growth)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155700" y="2712214"/>
            <a:ext cx="6904038" cy="3079751"/>
            <a:chOff x="1155700" y="2712214"/>
            <a:chExt cx="6904038" cy="3079751"/>
          </a:xfrm>
        </p:grpSpPr>
        <p:grpSp>
          <p:nvGrpSpPr>
            <p:cNvPr id="311310" name="Group 14"/>
            <p:cNvGrpSpPr>
              <a:grpSpLocks/>
            </p:cNvGrpSpPr>
            <p:nvPr/>
          </p:nvGrpSpPr>
          <p:grpSpPr bwMode="auto">
            <a:xfrm>
              <a:off x="1155700" y="2712214"/>
              <a:ext cx="6904038" cy="3079751"/>
              <a:chOff x="693" y="638"/>
              <a:chExt cx="4349" cy="1940"/>
            </a:xfrm>
          </p:grpSpPr>
          <p:sp>
            <p:nvSpPr>
              <p:cNvPr id="311311" name="Rectangle 15"/>
              <p:cNvSpPr>
                <a:spLocks noChangeArrowheads="1"/>
              </p:cNvSpPr>
              <p:nvPr/>
            </p:nvSpPr>
            <p:spPr bwMode="auto">
              <a:xfrm>
                <a:off x="693" y="2253"/>
                <a:ext cx="4349" cy="2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12" name="Rectangle 16"/>
              <p:cNvSpPr>
                <a:spLocks noChangeArrowheads="1"/>
              </p:cNvSpPr>
              <p:nvPr/>
            </p:nvSpPr>
            <p:spPr bwMode="auto">
              <a:xfrm>
                <a:off x="693" y="2504"/>
                <a:ext cx="4339" cy="7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13" name="Line 17"/>
              <p:cNvSpPr>
                <a:spLocks noChangeShapeType="1"/>
              </p:cNvSpPr>
              <p:nvPr/>
            </p:nvSpPr>
            <p:spPr bwMode="auto">
              <a:xfrm flipV="1">
                <a:off x="1339" y="998"/>
                <a:ext cx="3615" cy="1119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4" name="Line 18"/>
              <p:cNvSpPr>
                <a:spLocks noChangeShapeType="1"/>
              </p:cNvSpPr>
              <p:nvPr/>
            </p:nvSpPr>
            <p:spPr bwMode="auto">
              <a:xfrm flipV="1">
                <a:off x="1694" y="1169"/>
                <a:ext cx="3256" cy="9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5" name="Line 19"/>
              <p:cNvSpPr>
                <a:spLocks noChangeShapeType="1"/>
              </p:cNvSpPr>
              <p:nvPr/>
            </p:nvSpPr>
            <p:spPr bwMode="auto">
              <a:xfrm flipV="1">
                <a:off x="2487" y="1409"/>
                <a:ext cx="2447" cy="68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6" name="Line 20"/>
              <p:cNvSpPr>
                <a:spLocks noChangeShapeType="1"/>
              </p:cNvSpPr>
              <p:nvPr/>
            </p:nvSpPr>
            <p:spPr bwMode="auto">
              <a:xfrm flipV="1">
                <a:off x="3459" y="1689"/>
                <a:ext cx="1461" cy="3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7" name="Line 21"/>
              <p:cNvSpPr>
                <a:spLocks noChangeShapeType="1"/>
              </p:cNvSpPr>
              <p:nvPr/>
            </p:nvSpPr>
            <p:spPr bwMode="auto">
              <a:xfrm flipV="1">
                <a:off x="4640" y="2036"/>
                <a:ext cx="284" cy="8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8" name="Line 22"/>
              <p:cNvSpPr>
                <a:spLocks noChangeShapeType="1"/>
              </p:cNvSpPr>
              <p:nvPr/>
            </p:nvSpPr>
            <p:spPr bwMode="auto">
              <a:xfrm>
                <a:off x="1177" y="935"/>
                <a:ext cx="1" cy="124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19" name="Text Box 23"/>
              <p:cNvSpPr txBox="1">
                <a:spLocks noChangeArrowheads="1"/>
              </p:cNvSpPr>
              <p:nvPr/>
            </p:nvSpPr>
            <p:spPr bwMode="auto">
              <a:xfrm>
                <a:off x="1411" y="1394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bg2"/>
                    </a:solidFill>
                    <a:sym typeface="Symbol" pitchFamily="18" charset="2"/>
                  </a:rPr>
                  <a:t></a:t>
                </a:r>
                <a:r>
                  <a:rPr lang="en-US" sz="2400" baseline="-25000" dirty="0">
                    <a:solidFill>
                      <a:schemeClr val="bg2"/>
                    </a:solidFill>
                    <a:latin typeface="+mn-lt"/>
                    <a:sym typeface="Symbol" pitchFamily="18" charset="2"/>
                  </a:rPr>
                  <a:t>0</a:t>
                </a:r>
                <a:endParaRPr lang="en-US" sz="2400" baseline="-25000" dirty="0">
                  <a:solidFill>
                    <a:schemeClr val="bg2"/>
                  </a:solidFill>
                  <a:latin typeface="+mn-lt"/>
                </a:endParaRPr>
              </a:p>
            </p:txBody>
          </p:sp>
          <p:sp>
            <p:nvSpPr>
              <p:cNvPr id="311321" name="Line 25"/>
              <p:cNvSpPr>
                <a:spLocks noChangeShapeType="1"/>
              </p:cNvSpPr>
              <p:nvPr/>
            </p:nvSpPr>
            <p:spPr bwMode="auto">
              <a:xfrm>
                <a:off x="1393" y="2252"/>
                <a:ext cx="9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22" name="Text Box 26"/>
              <p:cNvSpPr txBox="1">
                <a:spLocks noChangeArrowheads="1"/>
              </p:cNvSpPr>
              <p:nvPr/>
            </p:nvSpPr>
            <p:spPr bwMode="auto">
              <a:xfrm>
                <a:off x="2423" y="2034"/>
                <a:ext cx="19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311323" name="AutoShape 27"/>
              <p:cNvSpPr>
                <a:spLocks noChangeArrowheads="1"/>
              </p:cNvSpPr>
              <p:nvPr/>
            </p:nvSpPr>
            <p:spPr bwMode="auto">
              <a:xfrm flipV="1">
                <a:off x="2716" y="2330"/>
                <a:ext cx="634" cy="11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24" name="Text Box 28"/>
              <p:cNvSpPr txBox="1">
                <a:spLocks noChangeArrowheads="1"/>
              </p:cNvSpPr>
              <p:nvPr/>
            </p:nvSpPr>
            <p:spPr bwMode="auto">
              <a:xfrm>
                <a:off x="2370" y="1263"/>
                <a:ext cx="907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2"/>
                    </a:solidFill>
                  </a:rPr>
                  <a:t>Power </a:t>
                </a:r>
                <a:r>
                  <a:rPr lang="en-US" sz="2000" dirty="0">
                    <a:solidFill>
                      <a:schemeClr val="bg2"/>
                    </a:solidFill>
                  </a:rPr>
                  <a:t>flow</a:t>
                </a:r>
              </a:p>
            </p:txBody>
          </p:sp>
          <p:sp>
            <p:nvSpPr>
              <p:cNvPr id="311325" name="Line 29"/>
              <p:cNvSpPr>
                <a:spLocks noChangeShapeType="1"/>
              </p:cNvSpPr>
              <p:nvPr/>
            </p:nvSpPr>
            <p:spPr bwMode="auto">
              <a:xfrm>
                <a:off x="3640" y="868"/>
                <a:ext cx="0" cy="156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326" name="Text Box 30"/>
              <p:cNvSpPr txBox="1">
                <a:spLocks noChangeArrowheads="1"/>
              </p:cNvSpPr>
              <p:nvPr/>
            </p:nvSpPr>
            <p:spPr bwMode="auto">
              <a:xfrm>
                <a:off x="1752" y="2265"/>
                <a:ext cx="996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</a:rPr>
                  <a:t>L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eaky </a:t>
                </a:r>
                <a:r>
                  <a:rPr lang="en-US" sz="2000" dirty="0">
                    <a:solidFill>
                      <a:schemeClr val="bg2"/>
                    </a:solidFill>
                  </a:rPr>
                  <a:t>mode</a:t>
                </a:r>
              </a:p>
            </p:txBody>
          </p:sp>
          <p:graphicFrame>
            <p:nvGraphicFramePr>
              <p:cNvPr id="311327" name="Object 31"/>
              <p:cNvGraphicFramePr>
                <a:graphicFrameLocks noChangeAspect="1"/>
              </p:cNvGraphicFramePr>
              <p:nvPr/>
            </p:nvGraphicFramePr>
            <p:xfrm>
              <a:off x="4309" y="801"/>
              <a:ext cx="188" cy="299"/>
            </p:xfrm>
            <a:graphic>
              <a:graphicData uri="http://schemas.openxmlformats.org/presentationml/2006/ole">
                <p:oleObj spid="_x0000_s311327" name="Equation" r:id="rId4" imgW="152280" imgH="241200" progId="Equation.DSMT4">
                  <p:embed/>
                </p:oleObj>
              </a:graphicData>
            </a:graphic>
          </p:graphicFrame>
          <p:sp>
            <p:nvSpPr>
              <p:cNvPr id="311328" name="Text Box 32"/>
              <p:cNvSpPr txBox="1">
                <a:spLocks noChangeArrowheads="1"/>
              </p:cNvSpPr>
              <p:nvPr/>
            </p:nvSpPr>
            <p:spPr bwMode="auto">
              <a:xfrm>
                <a:off x="1085" y="638"/>
                <a:ext cx="20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11329" name="Text Box 33"/>
              <p:cNvSpPr txBox="1">
                <a:spLocks noChangeArrowheads="1"/>
              </p:cNvSpPr>
              <p:nvPr/>
            </p:nvSpPr>
            <p:spPr bwMode="auto">
              <a:xfrm>
                <a:off x="2742" y="1710"/>
                <a:ext cx="763" cy="465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R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egion </a:t>
                </a:r>
                <a:r>
                  <a:rPr lang="en-US" sz="1400" dirty="0">
                    <a:solidFill>
                      <a:schemeClr val="bg2"/>
                    </a:solidFill>
                  </a:rPr>
                  <a:t>of exponential growth</a:t>
                </a:r>
              </a:p>
            </p:txBody>
          </p:sp>
          <p:sp>
            <p:nvSpPr>
              <p:cNvPr id="311330" name="Text Box 34"/>
              <p:cNvSpPr txBox="1">
                <a:spLocks noChangeArrowheads="1"/>
              </p:cNvSpPr>
              <p:nvPr/>
            </p:nvSpPr>
            <p:spPr bwMode="auto">
              <a:xfrm>
                <a:off x="2158" y="790"/>
                <a:ext cx="763" cy="330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R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egion </a:t>
                </a:r>
                <a:r>
                  <a:rPr lang="en-US" sz="1400" dirty="0">
                    <a:solidFill>
                      <a:schemeClr val="bg2"/>
                    </a:solidFill>
                  </a:rPr>
                  <a:t>of weak fields</a:t>
                </a:r>
              </a:p>
            </p:txBody>
          </p:sp>
          <p:graphicFrame>
            <p:nvGraphicFramePr>
              <p:cNvPr id="311331" name="Object 35"/>
              <p:cNvGraphicFramePr>
                <a:graphicFrameLocks noChangeAspect="1"/>
              </p:cNvGraphicFramePr>
              <p:nvPr/>
            </p:nvGraphicFramePr>
            <p:xfrm>
              <a:off x="3753" y="2268"/>
              <a:ext cx="861" cy="235"/>
            </p:xfrm>
            <a:graphic>
              <a:graphicData uri="http://schemas.openxmlformats.org/presentationml/2006/ole">
                <p:oleObj spid="_x0000_s311331" name="Equation" r:id="rId5" imgW="838080" imgH="228600" progId="Equation.DSMT4">
                  <p:embed/>
                </p:oleObj>
              </a:graphicData>
            </a:graphic>
          </p:graphicFrame>
          <p:sp>
            <p:nvSpPr>
              <p:cNvPr id="311332" name="Oval 36"/>
              <p:cNvSpPr>
                <a:spLocks noChangeArrowheads="1"/>
              </p:cNvSpPr>
              <p:nvPr/>
            </p:nvSpPr>
            <p:spPr bwMode="auto">
              <a:xfrm>
                <a:off x="1128" y="2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33" name="Text Box 37"/>
              <p:cNvSpPr txBox="1">
                <a:spLocks noChangeArrowheads="1"/>
              </p:cNvSpPr>
              <p:nvPr/>
            </p:nvSpPr>
            <p:spPr bwMode="auto">
              <a:xfrm>
                <a:off x="904" y="2289"/>
                <a:ext cx="577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Source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964562" y="4493382"/>
              <a:ext cx="557770" cy="385762"/>
            </a:xfrm>
            <a:custGeom>
              <a:avLst/>
              <a:gdLst>
                <a:gd name="connsiteX0" fmla="*/ 0 w 10010"/>
                <a:gd name="connsiteY0" fmla="*/ 41 h 10000"/>
                <a:gd name="connsiteX1" fmla="*/ 3818 w 10010"/>
                <a:gd name="connsiteY1" fmla="*/ 412 h 10000"/>
                <a:gd name="connsiteX2" fmla="*/ 6923 w 10010"/>
                <a:gd name="connsiteY2" fmla="*/ 2469 h 10000"/>
                <a:gd name="connsiteX3" fmla="*/ 8575 w 10010"/>
                <a:gd name="connsiteY3" fmla="*/ 4610 h 10000"/>
                <a:gd name="connsiteX4" fmla="*/ 9772 w 10010"/>
                <a:gd name="connsiteY4" fmla="*/ 7942 h 10000"/>
                <a:gd name="connsiteX5" fmla="*/ 10000 w 1001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130" y="1769"/>
                    <a:pt x="6923" y="2469"/>
                  </a:cubicBezTo>
                  <a:cubicBezTo>
                    <a:pt x="7716" y="3169"/>
                    <a:pt x="8091" y="3705"/>
                    <a:pt x="8575" y="4610"/>
                  </a:cubicBezTo>
                  <a:cubicBezTo>
                    <a:pt x="9060" y="5516"/>
                    <a:pt x="9535" y="7044"/>
                    <a:pt x="9772" y="7942"/>
                  </a:cubicBezTo>
                  <a:cubicBezTo>
                    <a:pt x="10010" y="8840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16924" y="6080166"/>
            <a:ext cx="553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A hypothetical source launches a leaky wave going in one direction.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249382" y="2350140"/>
            <a:ext cx="8716488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requirement for a leaky mode to be strongly </a:t>
            </a:r>
            <a:r>
              <a:rPr lang="en-US" u="sng" dirty="0" smtClean="0">
                <a:solidFill>
                  <a:schemeClr val="bg1"/>
                </a:solidFill>
              </a:rPr>
              <a:t>physical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that the wavenumber must lie within the </a:t>
            </a:r>
            <a:r>
              <a:rPr lang="en-US" dirty="0" smtClean="0">
                <a:solidFill>
                  <a:schemeClr val="bg1"/>
                </a:solidFill>
              </a:rPr>
              <a:t>“physical region”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where is wave is a </a:t>
            </a:r>
            <a:r>
              <a:rPr lang="en-US" u="sng" dirty="0" smtClean="0">
                <a:solidFill>
                  <a:schemeClr val="bg1"/>
                </a:solidFill>
                <a:latin typeface="+mj-lt"/>
              </a:rPr>
              <a:t>fast wave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Re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</a:rPr>
              <a:t> k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</a:rPr>
              <a:t>z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</a:rPr>
              <a:t>&lt; k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1858963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583220" y="1135180"/>
            <a:ext cx="8015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A </a:t>
            </a:r>
            <a:r>
              <a:rPr lang="en-US" sz="2000" dirty="0">
                <a:solidFill>
                  <a:schemeClr val="bg2"/>
                </a:solidFill>
              </a:rPr>
              <a:t>leaky-mode is considered to be </a:t>
            </a:r>
            <a:r>
              <a:rPr lang="en-US" sz="2000" dirty="0" smtClean="0">
                <a:solidFill>
                  <a:schemeClr val="bg2"/>
                </a:solidFill>
              </a:rPr>
              <a:t>“physical” </a:t>
            </a:r>
            <a:r>
              <a:rPr lang="en-US" sz="2000" dirty="0">
                <a:solidFill>
                  <a:schemeClr val="bg2"/>
                </a:solidFill>
              </a:rPr>
              <a:t>if we can measure a significant contribution from it along the </a:t>
            </a:r>
            <a:r>
              <a:rPr lang="en-US" sz="2000" dirty="0" smtClean="0">
                <a:solidFill>
                  <a:schemeClr val="bg2"/>
                </a:solidFill>
              </a:rPr>
              <a:t>interface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sym typeface="Symbol"/>
              </a:rPr>
              <a:t>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sym typeface="Symbol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sym typeface="Symbol"/>
              </a:rPr>
              <a:t> = 90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sym typeface="Symbol"/>
              </a:rPr>
              <a:t>o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1017814" y="4038993"/>
            <a:ext cx="7105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sym typeface="Symbol"/>
              </a:rPr>
              <a:t>Basic reason: The </a:t>
            </a:r>
            <a:r>
              <a:rPr lang="en-US" dirty="0" smtClean="0">
                <a:solidFill>
                  <a:schemeClr val="bg2"/>
                </a:solidFill>
              </a:rPr>
              <a:t>LW pole is not captured in the complex plane in the source problem if the LW is a slow wave.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5688" y="6270170"/>
            <a:ext cx="4283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 This is justified by asymptotic analysis, given later.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82613" y="958713"/>
            <a:ext cx="290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&lt; 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p       </a:t>
            </a:r>
            <a:r>
              <a:rPr lang="en-US" sz="2000" dirty="0">
                <a:solidFill>
                  <a:srgbClr val="FF0000"/>
                </a:solidFill>
              </a:rPr>
              <a:t>Physical </a:t>
            </a:r>
            <a:r>
              <a:rPr lang="en-US" sz="2000" i="1" baseline="-25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LW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738188" y="6018213"/>
            <a:ext cx="45801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hysical </a:t>
            </a:r>
            <a:r>
              <a:rPr lang="en-US" sz="2000" dirty="0">
                <a:solidFill>
                  <a:schemeClr val="bg1"/>
                </a:solidFill>
              </a:rPr>
              <a:t>leaky wave region (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Re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k</a:t>
            </a:r>
            <a:r>
              <a:rPr lang="en-US" sz="2000" i="1" baseline="-25000" dirty="0">
                <a:solidFill>
                  <a:schemeClr val="bg1"/>
                </a:solidFill>
                <a:latin typeface="Times New Roman" pitchFamily="18" charset="0"/>
              </a:rPr>
              <a:t>z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&lt; k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1823338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1581810"/>
            <a:ext cx="8861281" cy="4245078"/>
            <a:chOff x="0" y="1581810"/>
            <a:chExt cx="8861281" cy="4245078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581810"/>
              <a:ext cx="8861281" cy="4245078"/>
              <a:chOff x="0" y="1569935"/>
              <a:chExt cx="8861281" cy="4245078"/>
            </a:xfrm>
          </p:grpSpPr>
          <p:sp>
            <p:nvSpPr>
              <p:cNvPr id="264217" name="Rectangle 25"/>
              <p:cNvSpPr>
                <a:spLocks noChangeArrowheads="1"/>
              </p:cNvSpPr>
              <p:nvPr/>
            </p:nvSpPr>
            <p:spPr bwMode="auto">
              <a:xfrm>
                <a:off x="1816100" y="2860675"/>
                <a:ext cx="1152525" cy="2954338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195" name="Line 3"/>
              <p:cNvSpPr>
                <a:spLocks noChangeShapeType="1"/>
              </p:cNvSpPr>
              <p:nvPr/>
            </p:nvSpPr>
            <p:spPr bwMode="auto">
              <a:xfrm>
                <a:off x="1000125" y="2819400"/>
                <a:ext cx="7034213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196" name="Line 4"/>
              <p:cNvSpPr>
                <a:spLocks noChangeShapeType="1"/>
              </p:cNvSpPr>
              <p:nvPr/>
            </p:nvSpPr>
            <p:spPr bwMode="auto">
              <a:xfrm>
                <a:off x="1766888" y="2112963"/>
                <a:ext cx="0" cy="233521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197" name="Text Box 5"/>
              <p:cNvSpPr txBox="1">
                <a:spLocks noChangeArrowheads="1"/>
              </p:cNvSpPr>
              <p:nvPr/>
            </p:nvSpPr>
            <p:spPr bwMode="auto">
              <a:xfrm>
                <a:off x="1436593" y="1569935"/>
                <a:ext cx="777778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chemeClr val="bg2"/>
                    </a:solidFill>
                    <a:latin typeface="Times New Roman" pitchFamily="18" charset="0"/>
                  </a:rPr>
                  <a:t>Im</a:t>
                </a:r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 k</a:t>
                </a:r>
                <a:r>
                  <a:rPr lang="en-US" sz="2000" i="1" baseline="-25000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264198" name="Text Box 6"/>
              <p:cNvSpPr txBox="1">
                <a:spLocks noChangeArrowheads="1"/>
              </p:cNvSpPr>
              <p:nvPr/>
            </p:nvSpPr>
            <p:spPr bwMode="auto">
              <a:xfrm>
                <a:off x="6900863" y="2206625"/>
                <a:ext cx="379412" cy="3968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chemeClr val="bg2"/>
                    </a:solidFill>
                    <a:latin typeface="Times New Roman" pitchFamily="18" charset="0"/>
                  </a:rPr>
                  <a:t>k</a:t>
                </a:r>
                <a:r>
                  <a:rPr lang="en-US" sz="2000" baseline="-25000">
                    <a:solidFill>
                      <a:schemeClr val="bg2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64200" name="Text Box 8"/>
              <p:cNvSpPr txBox="1">
                <a:spLocks noChangeArrowheads="1"/>
              </p:cNvSpPr>
              <p:nvPr/>
            </p:nvSpPr>
            <p:spPr bwMode="auto">
              <a:xfrm>
                <a:off x="8081900" y="2591089"/>
                <a:ext cx="779381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2"/>
                    </a:solidFill>
                    <a:latin typeface="Times New Roman" pitchFamily="18" charset="0"/>
                  </a:rPr>
                  <a:t>Re</a:t>
                </a:r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 k</a:t>
                </a:r>
                <a:r>
                  <a:rPr lang="en-US" sz="2000" i="1" baseline="-25000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264201" name="Text Box 9"/>
              <p:cNvSpPr txBox="1">
                <a:spLocks noChangeArrowheads="1"/>
              </p:cNvSpPr>
              <p:nvPr/>
            </p:nvSpPr>
            <p:spPr bwMode="auto">
              <a:xfrm>
                <a:off x="2855913" y="2206625"/>
                <a:ext cx="379412" cy="3968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chemeClr val="bg2"/>
                    </a:solidFill>
                    <a:latin typeface="Times New Roman" pitchFamily="18" charset="0"/>
                  </a:rPr>
                  <a:t>k</a:t>
                </a:r>
                <a:r>
                  <a:rPr lang="en-US" sz="2000" baseline="-25000">
                    <a:solidFill>
                      <a:schemeClr val="bg2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64202" name="Line 10"/>
              <p:cNvSpPr>
                <a:spLocks noChangeShapeType="1"/>
              </p:cNvSpPr>
              <p:nvPr/>
            </p:nvSpPr>
            <p:spPr bwMode="auto">
              <a:xfrm>
                <a:off x="3033713" y="2692400"/>
                <a:ext cx="1587" cy="2762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203" name="Line 11"/>
              <p:cNvSpPr>
                <a:spLocks noChangeShapeType="1"/>
              </p:cNvSpPr>
              <p:nvPr/>
            </p:nvSpPr>
            <p:spPr bwMode="auto">
              <a:xfrm flipH="1">
                <a:off x="7078663" y="2667000"/>
                <a:ext cx="9525" cy="2762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204" name="Oval 12"/>
              <p:cNvSpPr>
                <a:spLocks noChangeArrowheads="1"/>
              </p:cNvSpPr>
              <p:nvPr/>
            </p:nvSpPr>
            <p:spPr bwMode="auto">
              <a:xfrm>
                <a:off x="4216400" y="2909888"/>
                <a:ext cx="188913" cy="180975"/>
              </a:xfrm>
              <a:prstGeom prst="ellipse">
                <a:avLst/>
              </a:prstGeom>
              <a:solidFill>
                <a:srgbClr val="FF99FF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06" name="Arc 14"/>
              <p:cNvSpPr>
                <a:spLocks/>
              </p:cNvSpPr>
              <p:nvPr/>
            </p:nvSpPr>
            <p:spPr bwMode="auto">
              <a:xfrm>
                <a:off x="0" y="2705100"/>
                <a:ext cx="4264025" cy="23939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343 w 21343"/>
                  <a:gd name="T1" fmla="*/ 3322 h 17873"/>
                  <a:gd name="T2" fmla="*/ 12129 w 21343"/>
                  <a:gd name="T3" fmla="*/ 17873 h 17873"/>
                  <a:gd name="T4" fmla="*/ 0 w 21343"/>
                  <a:gd name="T5" fmla="*/ 0 h 17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43" h="17873" fill="none" extrusionOk="0">
                    <a:moveTo>
                      <a:pt x="21343" y="3322"/>
                    </a:moveTo>
                    <a:cubicBezTo>
                      <a:pt x="20421" y="9240"/>
                      <a:pt x="17084" y="14509"/>
                      <a:pt x="12129" y="17873"/>
                    </a:cubicBezTo>
                  </a:path>
                  <a:path w="21343" h="17873" stroke="0" extrusionOk="0">
                    <a:moveTo>
                      <a:pt x="21343" y="3322"/>
                    </a:moveTo>
                    <a:cubicBezTo>
                      <a:pt x="20421" y="9240"/>
                      <a:pt x="17084" y="14509"/>
                      <a:pt x="12129" y="1787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4208" name="AutoShape 16"/>
              <p:cNvSpPr>
                <a:spLocks noChangeArrowheads="1"/>
              </p:cNvSpPr>
              <p:nvPr/>
            </p:nvSpPr>
            <p:spPr bwMode="auto">
              <a:xfrm rot="6955259">
                <a:off x="3948906" y="3532982"/>
                <a:ext cx="352425" cy="18256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2" name="Rectangle 20"/>
              <p:cNvSpPr>
                <a:spLocks noChangeArrowheads="1"/>
              </p:cNvSpPr>
              <p:nvPr/>
            </p:nvSpPr>
            <p:spPr bwMode="auto">
              <a:xfrm>
                <a:off x="3928366" y="2391589"/>
                <a:ext cx="914400" cy="3460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solidFill>
                      <a:schemeClr val="bg2"/>
                    </a:solidFill>
                  </a:rPr>
                  <a:t>LW</a:t>
                </a:r>
              </a:p>
            </p:txBody>
          </p:sp>
          <p:sp>
            <p:nvSpPr>
              <p:cNvPr id="264214" name="Line 22"/>
              <p:cNvSpPr>
                <a:spLocks noChangeShapeType="1"/>
              </p:cNvSpPr>
              <p:nvPr/>
            </p:nvSpPr>
            <p:spPr bwMode="auto">
              <a:xfrm>
                <a:off x="3035300" y="3098800"/>
                <a:ext cx="0" cy="25034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215" name="AutoShape 23"/>
              <p:cNvSpPr>
                <a:spLocks noChangeArrowheads="1"/>
              </p:cNvSpPr>
              <p:nvPr/>
            </p:nvSpPr>
            <p:spPr bwMode="auto">
              <a:xfrm rot="7848983">
                <a:off x="3371056" y="4282282"/>
                <a:ext cx="352425" cy="18256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6" name="Oval 24"/>
              <p:cNvSpPr>
                <a:spLocks noChangeArrowheads="1"/>
              </p:cNvSpPr>
              <p:nvPr/>
            </p:nvSpPr>
            <p:spPr bwMode="auto">
              <a:xfrm>
                <a:off x="2352675" y="5002213"/>
                <a:ext cx="188913" cy="180975"/>
              </a:xfrm>
              <a:prstGeom prst="ellipse">
                <a:avLst/>
              </a:prstGeom>
              <a:solidFill>
                <a:srgbClr val="FF99FF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9" name="Oval 27"/>
              <p:cNvSpPr>
                <a:spLocks noChangeArrowheads="1"/>
              </p:cNvSpPr>
              <p:nvPr/>
            </p:nvSpPr>
            <p:spPr bwMode="auto">
              <a:xfrm>
                <a:off x="2948750" y="4668075"/>
                <a:ext cx="188913" cy="180975"/>
              </a:xfrm>
              <a:prstGeom prst="ellipse">
                <a:avLst/>
              </a:prstGeom>
              <a:solidFill>
                <a:srgbClr val="FF99FF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0" name="Text Box 28"/>
              <p:cNvSpPr txBox="1">
                <a:spLocks noChangeArrowheads="1"/>
              </p:cNvSpPr>
              <p:nvPr/>
            </p:nvSpPr>
            <p:spPr bwMode="auto">
              <a:xfrm>
                <a:off x="4897438" y="4102100"/>
                <a:ext cx="854075" cy="3968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f  = f</a:t>
                </a:r>
                <a:r>
                  <a:rPr lang="en-US" sz="2000" i="1" baseline="-25000" dirty="0">
                    <a:solidFill>
                      <a:schemeClr val="bg2"/>
                    </a:solidFill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264218" name="Line 26"/>
              <p:cNvSpPr>
                <a:spLocks noChangeShapeType="1"/>
              </p:cNvSpPr>
              <p:nvPr/>
            </p:nvSpPr>
            <p:spPr bwMode="auto">
              <a:xfrm flipH="1">
                <a:off x="3166946" y="4398963"/>
                <a:ext cx="1643178" cy="340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221" name="Text Box 29"/>
              <p:cNvSpPr txBox="1">
                <a:spLocks noChangeArrowheads="1"/>
              </p:cNvSpPr>
              <p:nvPr/>
            </p:nvSpPr>
            <p:spPr bwMode="auto">
              <a:xfrm>
                <a:off x="1857375" y="3470275"/>
                <a:ext cx="1141659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hysical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64223" name="Text Box 31"/>
              <p:cNvSpPr txBox="1">
                <a:spLocks noChangeArrowheads="1"/>
              </p:cNvSpPr>
              <p:nvPr/>
            </p:nvSpPr>
            <p:spPr bwMode="auto">
              <a:xfrm>
                <a:off x="4713057" y="3312687"/>
                <a:ext cx="1669047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2"/>
                    </a:solidFill>
                  </a:rPr>
                  <a:t>Non-physical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64225" name="Text Box 33"/>
              <p:cNvSpPr txBox="1">
                <a:spLocks noChangeArrowheads="1"/>
              </p:cNvSpPr>
              <p:nvPr/>
            </p:nvSpPr>
            <p:spPr bwMode="auto">
              <a:xfrm>
                <a:off x="5154613" y="4894263"/>
                <a:ext cx="3286125" cy="654050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Note: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dirty="0">
                    <a:solidFill>
                      <a:schemeClr val="bg1"/>
                    </a:solidFill>
                  </a:rPr>
                  <a:t>physical region is also the </a:t>
                </a:r>
                <a:r>
                  <a:rPr lang="en-US" dirty="0">
                    <a:solidFill>
                      <a:srgbClr val="FF0000"/>
                    </a:solidFill>
                  </a:rPr>
                  <a:t>fast-wave</a:t>
                </a:r>
                <a:r>
                  <a:rPr lang="en-US" dirty="0">
                    <a:solidFill>
                      <a:schemeClr val="bg1"/>
                    </a:solidFill>
                  </a:rPr>
                  <a:t> region.</a:t>
                </a:r>
              </a:p>
            </p:txBody>
          </p:sp>
        </p:grp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3763158" y="3929186"/>
              <a:ext cx="188913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2190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9209" y="990994"/>
            <a:ext cx="8545362" cy="5132786"/>
            <a:chOff x="384175" y="1091355"/>
            <a:chExt cx="8545362" cy="5132786"/>
          </a:xfrm>
        </p:grpSpPr>
        <p:sp>
          <p:nvSpPr>
            <p:cNvPr id="247811" name="Line 3"/>
            <p:cNvSpPr>
              <a:spLocks noChangeShapeType="1"/>
            </p:cNvSpPr>
            <p:nvPr/>
          </p:nvSpPr>
          <p:spPr bwMode="auto">
            <a:xfrm>
              <a:off x="1000125" y="3670300"/>
              <a:ext cx="70342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2" name="Line 4"/>
            <p:cNvSpPr>
              <a:spLocks noChangeShapeType="1"/>
            </p:cNvSpPr>
            <p:nvPr/>
          </p:nvSpPr>
          <p:spPr bwMode="auto">
            <a:xfrm>
              <a:off x="2608263" y="1619250"/>
              <a:ext cx="0" cy="44005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3" name="Oval 5"/>
            <p:cNvSpPr>
              <a:spLocks noChangeArrowheads="1"/>
            </p:cNvSpPr>
            <p:nvPr/>
          </p:nvSpPr>
          <p:spPr bwMode="auto">
            <a:xfrm>
              <a:off x="1028700" y="2089150"/>
              <a:ext cx="3144838" cy="31575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4" name="Line 6"/>
            <p:cNvSpPr>
              <a:spLocks noChangeShapeType="1"/>
            </p:cNvSpPr>
            <p:nvPr/>
          </p:nvSpPr>
          <p:spPr bwMode="auto">
            <a:xfrm>
              <a:off x="3349625" y="1327150"/>
              <a:ext cx="4763" cy="4679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5" name="Line 7"/>
            <p:cNvSpPr>
              <a:spLocks noChangeShapeType="1"/>
            </p:cNvSpPr>
            <p:nvPr/>
          </p:nvSpPr>
          <p:spPr bwMode="auto">
            <a:xfrm>
              <a:off x="4022725" y="1312863"/>
              <a:ext cx="0" cy="46942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6" name="Line 8"/>
            <p:cNvSpPr>
              <a:spLocks noChangeShapeType="1"/>
            </p:cNvSpPr>
            <p:nvPr/>
          </p:nvSpPr>
          <p:spPr bwMode="auto">
            <a:xfrm>
              <a:off x="4773613" y="1317625"/>
              <a:ext cx="1587" cy="4679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7" name="Freeform 9"/>
            <p:cNvSpPr>
              <a:spLocks/>
            </p:cNvSpPr>
            <p:nvPr/>
          </p:nvSpPr>
          <p:spPr bwMode="auto">
            <a:xfrm>
              <a:off x="2609850" y="1360488"/>
              <a:ext cx="709613" cy="2306637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8" name="Freeform 10"/>
            <p:cNvSpPr>
              <a:spLocks/>
            </p:cNvSpPr>
            <p:nvPr/>
          </p:nvSpPr>
          <p:spPr bwMode="auto">
            <a:xfrm>
              <a:off x="3368675" y="1493838"/>
              <a:ext cx="1379538" cy="4321175"/>
            </a:xfrm>
            <a:custGeom>
              <a:avLst/>
              <a:gdLst/>
              <a:ahLst/>
              <a:cxnLst>
                <a:cxn ang="0">
                  <a:pos x="21" y="2722"/>
                </a:cxn>
                <a:cxn ang="0">
                  <a:pos x="21" y="2301"/>
                </a:cxn>
                <a:cxn ang="0">
                  <a:pos x="113" y="1815"/>
                </a:cxn>
                <a:cxn ang="0">
                  <a:pos x="697" y="910"/>
                </a:cxn>
                <a:cxn ang="0">
                  <a:pos x="842" y="472"/>
                </a:cxn>
                <a:cxn ang="0">
                  <a:pos x="866" y="0"/>
                </a:cxn>
              </a:cxnLst>
              <a:rect l="0" t="0" r="r" b="b"/>
              <a:pathLst>
                <a:path w="869" h="2722">
                  <a:moveTo>
                    <a:pt x="21" y="2722"/>
                  </a:moveTo>
                  <a:cubicBezTo>
                    <a:pt x="20" y="2653"/>
                    <a:pt x="6" y="2452"/>
                    <a:pt x="21" y="2301"/>
                  </a:cubicBezTo>
                  <a:cubicBezTo>
                    <a:pt x="36" y="2150"/>
                    <a:pt x="0" y="2047"/>
                    <a:pt x="113" y="1815"/>
                  </a:cubicBezTo>
                  <a:cubicBezTo>
                    <a:pt x="226" y="1583"/>
                    <a:pt x="576" y="1134"/>
                    <a:pt x="697" y="910"/>
                  </a:cubicBezTo>
                  <a:cubicBezTo>
                    <a:pt x="772" y="786"/>
                    <a:pt x="814" y="695"/>
                    <a:pt x="842" y="472"/>
                  </a:cubicBezTo>
                  <a:cubicBezTo>
                    <a:pt x="869" y="248"/>
                    <a:pt x="861" y="98"/>
                    <a:pt x="866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>
              <a:off x="5437188" y="4894263"/>
              <a:ext cx="7270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f = 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 flipH="1" flipV="1">
              <a:off x="3119438" y="4733925"/>
              <a:ext cx="2162175" cy="3143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25" name="Text Box 17"/>
            <p:cNvSpPr txBox="1">
              <a:spLocks noChangeArrowheads="1"/>
            </p:cNvSpPr>
            <p:nvPr/>
          </p:nvSpPr>
          <p:spPr bwMode="auto">
            <a:xfrm>
              <a:off x="2448770" y="1091355"/>
              <a:ext cx="4714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47826" name="Text Box 18"/>
            <p:cNvSpPr txBox="1">
              <a:spLocks noChangeArrowheads="1"/>
            </p:cNvSpPr>
            <p:nvPr/>
          </p:nvSpPr>
          <p:spPr bwMode="auto">
            <a:xfrm>
              <a:off x="8090149" y="3428113"/>
              <a:ext cx="52395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  <p:sp>
          <p:nvSpPr>
            <p:cNvPr id="247830" name="Oval 22"/>
            <p:cNvSpPr>
              <a:spLocks noChangeArrowheads="1"/>
            </p:cNvSpPr>
            <p:nvPr/>
          </p:nvSpPr>
          <p:spPr bwMode="auto">
            <a:xfrm>
              <a:off x="3355975" y="4938713"/>
              <a:ext cx="142875" cy="13335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Text Box 23"/>
            <p:cNvSpPr txBox="1">
              <a:spLocks noChangeArrowheads="1"/>
            </p:cNvSpPr>
            <p:nvPr/>
          </p:nvSpPr>
          <p:spPr bwMode="auto">
            <a:xfrm>
              <a:off x="5902325" y="1290638"/>
              <a:ext cx="13239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TM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 </a:t>
              </a:r>
              <a:r>
                <a:rPr lang="en-US" sz="2000" dirty="0">
                  <a:solidFill>
                    <a:schemeClr val="bg1"/>
                  </a:solidFill>
                </a:rPr>
                <a:t>Mode</a:t>
              </a:r>
            </a:p>
          </p:txBody>
        </p:sp>
        <p:sp>
          <p:nvSpPr>
            <p:cNvPr id="247833" name="Text Box 25"/>
            <p:cNvSpPr txBox="1">
              <a:spLocks noChangeArrowheads="1"/>
            </p:cNvSpPr>
            <p:nvPr/>
          </p:nvSpPr>
          <p:spPr bwMode="auto">
            <a:xfrm>
              <a:off x="3597275" y="5006975"/>
              <a:ext cx="663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ISW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47834" name="Arc 26"/>
            <p:cNvSpPr>
              <a:spLocks/>
            </p:cNvSpPr>
            <p:nvPr/>
          </p:nvSpPr>
          <p:spPr bwMode="auto">
            <a:xfrm>
              <a:off x="2147888" y="3154363"/>
              <a:ext cx="1624012" cy="1652587"/>
            </a:xfrm>
            <a:custGeom>
              <a:avLst/>
              <a:gdLst>
                <a:gd name="G0" fmla="+- 8427 0 0"/>
                <a:gd name="G1" fmla="+- 9996 0 0"/>
                <a:gd name="G2" fmla="+- 21600 0 0"/>
                <a:gd name="T0" fmla="*/ 27575 w 30027"/>
                <a:gd name="T1" fmla="*/ 0 h 31596"/>
                <a:gd name="T2" fmla="*/ 0 w 30027"/>
                <a:gd name="T3" fmla="*/ 29884 h 31596"/>
                <a:gd name="T4" fmla="*/ 8427 w 30027"/>
                <a:gd name="T5" fmla="*/ 9996 h 3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27" h="31596" fill="none" extrusionOk="0">
                  <a:moveTo>
                    <a:pt x="27574" y="0"/>
                  </a:moveTo>
                  <a:cubicBezTo>
                    <a:pt x="29185" y="3085"/>
                    <a:pt x="30027" y="6515"/>
                    <a:pt x="30027" y="9996"/>
                  </a:cubicBezTo>
                  <a:cubicBezTo>
                    <a:pt x="30027" y="21925"/>
                    <a:pt x="20356" y="31596"/>
                    <a:pt x="8427" y="31596"/>
                  </a:cubicBezTo>
                  <a:cubicBezTo>
                    <a:pt x="5531" y="31596"/>
                    <a:pt x="2665" y="31013"/>
                    <a:pt x="-1" y="29884"/>
                  </a:cubicBezTo>
                </a:path>
                <a:path w="30027" h="31596" stroke="0" extrusionOk="0">
                  <a:moveTo>
                    <a:pt x="27574" y="0"/>
                  </a:moveTo>
                  <a:cubicBezTo>
                    <a:pt x="29185" y="3085"/>
                    <a:pt x="30027" y="6515"/>
                    <a:pt x="30027" y="9996"/>
                  </a:cubicBezTo>
                  <a:cubicBezTo>
                    <a:pt x="30027" y="21925"/>
                    <a:pt x="20356" y="31596"/>
                    <a:pt x="8427" y="31596"/>
                  </a:cubicBezTo>
                  <a:cubicBezTo>
                    <a:pt x="5531" y="31596"/>
                    <a:pt x="2665" y="31013"/>
                    <a:pt x="-1" y="29884"/>
                  </a:cubicBezTo>
                  <a:lnTo>
                    <a:pt x="8427" y="9996"/>
                  </a:lnTo>
                  <a:close/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Oval 27"/>
            <p:cNvSpPr>
              <a:spLocks noChangeArrowheads="1"/>
            </p:cNvSpPr>
            <p:nvPr/>
          </p:nvSpPr>
          <p:spPr bwMode="auto">
            <a:xfrm>
              <a:off x="4092575" y="3349625"/>
              <a:ext cx="142875" cy="1333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Text Box 28"/>
            <p:cNvSpPr txBox="1">
              <a:spLocks noChangeArrowheads="1"/>
            </p:cNvSpPr>
            <p:nvPr/>
          </p:nvSpPr>
          <p:spPr bwMode="auto">
            <a:xfrm>
              <a:off x="4421188" y="3216275"/>
              <a:ext cx="5937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47837" name="Text Box 29"/>
            <p:cNvSpPr txBox="1">
              <a:spLocks noChangeArrowheads="1"/>
            </p:cNvSpPr>
            <p:nvPr/>
          </p:nvSpPr>
          <p:spPr bwMode="auto">
            <a:xfrm>
              <a:off x="384175" y="5449888"/>
              <a:ext cx="790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f  &gt; f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s </a:t>
              </a:r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V="1">
              <a:off x="1090613" y="5149850"/>
              <a:ext cx="792162" cy="388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39" name="Text Box 31"/>
            <p:cNvSpPr txBox="1">
              <a:spLocks noChangeArrowheads="1"/>
            </p:cNvSpPr>
            <p:nvPr/>
          </p:nvSpPr>
          <p:spPr bwMode="auto">
            <a:xfrm>
              <a:off x="5043345" y="5516255"/>
              <a:ext cx="3886192" cy="7078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We will examine the solutions </a:t>
              </a:r>
              <a:r>
                <a:rPr lang="en-US" sz="2000" dirty="0">
                  <a:solidFill>
                    <a:schemeClr val="bg1"/>
                  </a:solidFill>
                </a:rPr>
                <a:t>as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the frequency </a:t>
              </a:r>
              <a:r>
                <a:rPr lang="en-US" sz="2000" dirty="0">
                  <a:solidFill>
                    <a:schemeClr val="bg1"/>
                  </a:solidFill>
                </a:rPr>
                <a:t>is </a:t>
              </a:r>
              <a:r>
                <a:rPr lang="en-US" sz="2000" dirty="0" smtClean="0">
                  <a:solidFill>
                    <a:schemeClr val="bg1"/>
                  </a:solidFill>
                </a:rPr>
                <a:t>lowered.</a:t>
              </a:r>
              <a:endParaRPr lang="en-US" sz="20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7840" name="Oval 32"/>
            <p:cNvSpPr>
              <a:spLocks noChangeArrowheads="1"/>
            </p:cNvSpPr>
            <p:nvPr/>
          </p:nvSpPr>
          <p:spPr bwMode="auto">
            <a:xfrm>
              <a:off x="3582988" y="4164013"/>
              <a:ext cx="130175" cy="12065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Text Box 33"/>
            <p:cNvSpPr txBox="1">
              <a:spLocks noChangeArrowheads="1"/>
            </p:cNvSpPr>
            <p:nvPr/>
          </p:nvSpPr>
          <p:spPr bwMode="auto">
            <a:xfrm>
              <a:off x="5341938" y="4092575"/>
              <a:ext cx="172515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Splitting </a:t>
              </a:r>
              <a:r>
                <a:rPr lang="en-US" sz="2000" dirty="0">
                  <a:solidFill>
                    <a:schemeClr val="bg2"/>
                  </a:solidFill>
                </a:rPr>
                <a:t>point</a:t>
              </a:r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 flipH="1" flipV="1">
              <a:off x="3830638" y="4240213"/>
              <a:ext cx="1350962" cy="53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7843" name="Object 35"/>
            <p:cNvGraphicFramePr>
              <a:graphicFrameLocks noChangeAspect="1"/>
            </p:cNvGraphicFramePr>
            <p:nvPr/>
          </p:nvGraphicFramePr>
          <p:xfrm>
            <a:off x="5834566" y="1851102"/>
            <a:ext cx="1797979" cy="899726"/>
          </p:xfrm>
          <a:graphic>
            <a:graphicData uri="http://schemas.openxmlformats.org/presentationml/2006/ole">
              <p:oleObj spid="_x0000_s247843" name="Equation" r:id="rId4" imgW="863280" imgH="431640" progId="Equation.DSMT4">
                <p:embed/>
              </p:oleObj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1929161" y="2241395"/>
              <a:ext cx="669073" cy="14050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1546457" y="2630488"/>
              <a:ext cx="52395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bg2"/>
                  </a:solidFill>
                  <a:latin typeface="Times New Roman" pitchFamily="18" charset="0"/>
                </a:rPr>
                <a:t>R     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47844" name="Object 36"/>
            <p:cNvGraphicFramePr>
              <a:graphicFrameLocks noChangeAspect="1"/>
            </p:cNvGraphicFramePr>
            <p:nvPr/>
          </p:nvGraphicFramePr>
          <p:xfrm>
            <a:off x="5788207" y="2758986"/>
            <a:ext cx="1900447" cy="508155"/>
          </p:xfrm>
          <a:graphic>
            <a:graphicData uri="http://schemas.openxmlformats.org/presentationml/2006/ole">
              <p:oleObj spid="_x0000_s247844" name="Equation" r:id="rId5" imgW="1091880" imgH="29196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463241" y="1518867"/>
            <a:ext cx="8177212" cy="707886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the leaky mode is within the physical (fast-wave) region, a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wedge-shaped radiation region will exist.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77583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2182545" y="3009571"/>
            <a:ext cx="46695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This is illustrated on the next </a:t>
            </a:r>
            <a:r>
              <a:rPr lang="en-US" sz="2000" dirty="0" smtClean="0">
                <a:solidFill>
                  <a:schemeClr val="bg2"/>
                </a:solidFill>
              </a:rPr>
              <a:t>two slides.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6" name="Object 46"/>
          <p:cNvGraphicFramePr>
            <a:graphicFrameLocks noChangeAspect="1"/>
          </p:cNvGraphicFramePr>
          <p:nvPr/>
        </p:nvGraphicFramePr>
        <p:xfrm>
          <a:off x="4677933" y="4372982"/>
          <a:ext cx="1671638" cy="549275"/>
        </p:xfrm>
        <a:graphic>
          <a:graphicData uri="http://schemas.openxmlformats.org/presentationml/2006/ole">
            <p:oleObj spid="_x0000_s266286" name="Equation" r:id="rId4" imgW="850680" imgH="279360" progId="Equation.DSMT4">
              <p:embed/>
            </p:oleObj>
          </a:graphicData>
        </a:graphic>
      </p:graphicFrame>
      <p:graphicFrame>
        <p:nvGraphicFramePr>
          <p:cNvPr id="266289" name="Object 49"/>
          <p:cNvGraphicFramePr>
            <a:graphicFrameLocks noChangeAspect="1"/>
          </p:cNvGraphicFramePr>
          <p:nvPr/>
        </p:nvGraphicFramePr>
        <p:xfrm>
          <a:off x="1049338" y="5146675"/>
          <a:ext cx="3467100" cy="600075"/>
        </p:xfrm>
        <a:graphic>
          <a:graphicData uri="http://schemas.openxmlformats.org/presentationml/2006/ole">
            <p:oleObj spid="_x0000_s266289" name="Equation" r:id="rId5" imgW="1765080" imgH="304560" progId="Equation.DSMT4">
              <p:embed/>
            </p:oleObj>
          </a:graphicData>
        </a:graphic>
      </p:graphicFrame>
      <p:graphicFrame>
        <p:nvGraphicFramePr>
          <p:cNvPr id="266290" name="Object 50"/>
          <p:cNvGraphicFramePr>
            <a:graphicFrameLocks noChangeAspect="1"/>
          </p:cNvGraphicFramePr>
          <p:nvPr/>
        </p:nvGraphicFramePr>
        <p:xfrm>
          <a:off x="2605088" y="6051550"/>
          <a:ext cx="1620837" cy="449263"/>
        </p:xfrm>
        <a:graphic>
          <a:graphicData uri="http://schemas.openxmlformats.org/presentationml/2006/ole">
            <p:oleObj spid="_x0000_s266290" name="Equation" r:id="rId6" imgW="825480" imgH="228600" progId="Equation.DSMT4">
              <p:embed/>
            </p:oleObj>
          </a:graphicData>
        </a:graphic>
      </p:graphicFrame>
      <p:sp>
        <p:nvSpPr>
          <p:cNvPr id="266291" name="Text Box 51"/>
          <p:cNvSpPr txBox="1">
            <a:spLocks noChangeArrowheads="1"/>
          </p:cNvSpPr>
          <p:nvPr/>
        </p:nvSpPr>
        <p:spPr bwMode="auto">
          <a:xfrm>
            <a:off x="1449388" y="6056313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66292" name="Text Box 52"/>
          <p:cNvSpPr txBox="1">
            <a:spLocks noChangeArrowheads="1"/>
          </p:cNvSpPr>
          <p:nvPr/>
        </p:nvSpPr>
        <p:spPr bwMode="auto">
          <a:xfrm>
            <a:off x="175010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66294" name="Text Box 54"/>
          <p:cNvSpPr txBox="1">
            <a:spLocks noChangeArrowheads="1"/>
          </p:cNvSpPr>
          <p:nvPr/>
        </p:nvSpPr>
        <p:spPr bwMode="auto">
          <a:xfrm>
            <a:off x="4730750" y="5278313"/>
            <a:ext cx="3105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(assuming small attenuation)</a:t>
            </a:r>
          </a:p>
        </p:txBody>
      </p:sp>
      <p:graphicFrame>
        <p:nvGraphicFramePr>
          <p:cNvPr id="266288" name="Object 48"/>
          <p:cNvGraphicFramePr>
            <a:graphicFrameLocks noChangeAspect="1"/>
          </p:cNvGraphicFramePr>
          <p:nvPr/>
        </p:nvGraphicFramePr>
        <p:xfrm>
          <a:off x="2257425" y="4394200"/>
          <a:ext cx="1766888" cy="474663"/>
        </p:xfrm>
        <a:graphic>
          <a:graphicData uri="http://schemas.openxmlformats.org/presentationml/2006/ole">
            <p:oleObj spid="_x0000_s266288" name="Equation" r:id="rId7" imgW="901440" imgH="241200" progId="Equation.DSMT4">
              <p:embed/>
            </p:oleObj>
          </a:graphicData>
        </a:graphic>
      </p:graphicFrame>
      <p:sp>
        <p:nvSpPr>
          <p:cNvPr id="266300" name="Text Box 60"/>
          <p:cNvSpPr txBox="1">
            <a:spLocks noChangeArrowheads="1"/>
          </p:cNvSpPr>
          <p:nvPr/>
        </p:nvSpPr>
        <p:spPr bwMode="auto">
          <a:xfrm>
            <a:off x="4461947" y="6089590"/>
            <a:ext cx="3875088" cy="366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Significant radiation requires </a:t>
            </a:r>
            <a:r>
              <a:rPr lang="en-US" i="1" dirty="0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.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21165" y="726289"/>
            <a:ext cx="6912587" cy="3087177"/>
            <a:chOff x="1100136" y="976662"/>
            <a:chExt cx="6912587" cy="3087177"/>
          </a:xfrm>
        </p:grpSpPr>
        <p:sp>
          <p:nvSpPr>
            <p:cNvPr id="266266" name="Rectangle 26"/>
            <p:cNvSpPr>
              <a:spLocks noChangeArrowheads="1"/>
            </p:cNvSpPr>
            <p:nvPr/>
          </p:nvSpPr>
          <p:spPr bwMode="auto">
            <a:xfrm>
              <a:off x="1100139" y="3576638"/>
              <a:ext cx="6912584" cy="411162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7" name="Rectangle 27"/>
            <p:cNvSpPr>
              <a:spLocks noChangeArrowheads="1"/>
            </p:cNvSpPr>
            <p:nvPr/>
          </p:nvSpPr>
          <p:spPr bwMode="auto">
            <a:xfrm>
              <a:off x="1100136" y="3985844"/>
              <a:ext cx="6912587" cy="7799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1" name="Line 31"/>
            <p:cNvSpPr>
              <a:spLocks noChangeShapeType="1"/>
            </p:cNvSpPr>
            <p:nvPr/>
          </p:nvSpPr>
          <p:spPr bwMode="auto">
            <a:xfrm flipV="1">
              <a:off x="2125663" y="1584325"/>
              <a:ext cx="5738812" cy="177641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2" name="Line 32"/>
            <p:cNvSpPr>
              <a:spLocks noChangeShapeType="1"/>
            </p:cNvSpPr>
            <p:nvPr/>
          </p:nvSpPr>
          <p:spPr bwMode="auto">
            <a:xfrm flipV="1">
              <a:off x="2689225" y="1855788"/>
              <a:ext cx="5168900" cy="149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3" name="Line 33"/>
            <p:cNvSpPr>
              <a:spLocks noChangeShapeType="1"/>
            </p:cNvSpPr>
            <p:nvPr/>
          </p:nvSpPr>
          <p:spPr bwMode="auto">
            <a:xfrm flipV="1">
              <a:off x="3948113" y="2236788"/>
              <a:ext cx="3884612" cy="10874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4" name="Line 34"/>
            <p:cNvSpPr>
              <a:spLocks noChangeShapeType="1"/>
            </p:cNvSpPr>
            <p:nvPr/>
          </p:nvSpPr>
          <p:spPr bwMode="auto">
            <a:xfrm flipV="1">
              <a:off x="5491163" y="2681288"/>
              <a:ext cx="2319337" cy="6223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 flipV="1">
              <a:off x="7366000" y="3232150"/>
              <a:ext cx="450850" cy="1317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6" name="Line 36"/>
            <p:cNvSpPr>
              <a:spLocks noChangeShapeType="1"/>
            </p:cNvSpPr>
            <p:nvPr/>
          </p:nvSpPr>
          <p:spPr bwMode="auto">
            <a:xfrm>
              <a:off x="1868488" y="1484313"/>
              <a:ext cx="1587" cy="1973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7" name="Text Box 37"/>
            <p:cNvSpPr txBox="1">
              <a:spLocks noChangeArrowheads="1"/>
            </p:cNvSpPr>
            <p:nvPr/>
          </p:nvSpPr>
          <p:spPr bwMode="auto">
            <a:xfrm>
              <a:off x="2239963" y="2212975"/>
              <a:ext cx="45561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r>
                <a:rPr lang="en-US" sz="2400" baseline="-25000" dirty="0">
                  <a:solidFill>
                    <a:schemeClr val="bg2"/>
                  </a:solidFill>
                  <a:latin typeface="+mn-lt"/>
                  <a:sym typeface="Symbol" pitchFamily="18" charset="2"/>
                </a:rPr>
                <a:t>0</a:t>
              </a:r>
              <a:endParaRPr lang="en-US" sz="2400" baseline="-25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66278" name="Freeform 38"/>
            <p:cNvSpPr>
              <a:spLocks/>
            </p:cNvSpPr>
            <p:nvPr/>
          </p:nvSpPr>
          <p:spPr bwMode="auto">
            <a:xfrm>
              <a:off x="1920876" y="2794000"/>
              <a:ext cx="559720" cy="385763"/>
            </a:xfrm>
            <a:custGeom>
              <a:avLst/>
              <a:gdLst>
                <a:gd name="connsiteX0" fmla="*/ 0 w 10045"/>
                <a:gd name="connsiteY0" fmla="*/ 41 h 10000"/>
                <a:gd name="connsiteX1" fmla="*/ 3818 w 10045"/>
                <a:gd name="connsiteY1" fmla="*/ 412 h 10000"/>
                <a:gd name="connsiteX2" fmla="*/ 6923 w 10045"/>
                <a:gd name="connsiteY2" fmla="*/ 2469 h 10000"/>
                <a:gd name="connsiteX3" fmla="*/ 8362 w 10045"/>
                <a:gd name="connsiteY3" fmla="*/ 4302 h 10000"/>
                <a:gd name="connsiteX4" fmla="*/ 9772 w 10045"/>
                <a:gd name="connsiteY4" fmla="*/ 7942 h 10000"/>
                <a:gd name="connsiteX5" fmla="*/ 10000 w 10045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5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166" y="1821"/>
                    <a:pt x="6923" y="2469"/>
                  </a:cubicBezTo>
                  <a:cubicBezTo>
                    <a:pt x="7680" y="3117"/>
                    <a:pt x="7878" y="3397"/>
                    <a:pt x="8362" y="4302"/>
                  </a:cubicBezTo>
                  <a:cubicBezTo>
                    <a:pt x="8847" y="5208"/>
                    <a:pt x="9499" y="6992"/>
                    <a:pt x="9772" y="7942"/>
                  </a:cubicBezTo>
                  <a:cubicBezTo>
                    <a:pt x="10045" y="8892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9" name="Line 39"/>
            <p:cNvSpPr>
              <a:spLocks noChangeShapeType="1"/>
            </p:cNvSpPr>
            <p:nvPr/>
          </p:nvSpPr>
          <p:spPr bwMode="auto">
            <a:xfrm>
              <a:off x="2184222" y="3564997"/>
              <a:ext cx="1549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0" name="Text Box 40"/>
            <p:cNvSpPr txBox="1">
              <a:spLocks noChangeArrowheads="1"/>
            </p:cNvSpPr>
            <p:nvPr/>
          </p:nvSpPr>
          <p:spPr bwMode="auto">
            <a:xfrm>
              <a:off x="3777164" y="3210894"/>
              <a:ext cx="3032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 flipV="1">
              <a:off x="4311650" y="3698875"/>
              <a:ext cx="1006475" cy="1857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3" name="Text Box 43"/>
            <p:cNvSpPr txBox="1">
              <a:spLocks noChangeArrowheads="1"/>
            </p:cNvSpPr>
            <p:nvPr/>
          </p:nvSpPr>
          <p:spPr bwMode="auto">
            <a:xfrm>
              <a:off x="3762375" y="2005013"/>
              <a:ext cx="143981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Power </a:t>
              </a:r>
              <a:r>
                <a:rPr lang="en-US" sz="2000" dirty="0">
                  <a:solidFill>
                    <a:schemeClr val="bg2"/>
                  </a:solidFill>
                </a:rPr>
                <a:t>flow</a:t>
              </a:r>
            </a:p>
          </p:txBody>
        </p:sp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>
              <a:off x="5778500" y="1377950"/>
              <a:ext cx="0" cy="24780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7" name="Text Box 47"/>
            <p:cNvSpPr txBox="1">
              <a:spLocks noChangeArrowheads="1"/>
            </p:cNvSpPr>
            <p:nvPr/>
          </p:nvSpPr>
          <p:spPr bwMode="auto">
            <a:xfrm>
              <a:off x="2781300" y="3595688"/>
              <a:ext cx="158088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</a:t>
              </a:r>
              <a:r>
                <a:rPr lang="en-US" sz="2000" dirty="0" smtClean="0">
                  <a:solidFill>
                    <a:schemeClr val="bg2"/>
                  </a:solidFill>
                </a:rPr>
                <a:t>eaky </a:t>
              </a:r>
              <a:r>
                <a:rPr lang="en-US" sz="2000" dirty="0">
                  <a:solidFill>
                    <a:schemeClr val="bg2"/>
                  </a:solidFill>
                </a:rPr>
                <a:t>mode</a:t>
              </a:r>
            </a:p>
          </p:txBody>
        </p:sp>
        <p:sp>
          <p:nvSpPr>
            <p:cNvPr id="266293" name="Text Box 53"/>
            <p:cNvSpPr txBox="1">
              <a:spLocks noChangeArrowheads="1"/>
            </p:cNvSpPr>
            <p:nvPr/>
          </p:nvSpPr>
          <p:spPr bwMode="auto">
            <a:xfrm>
              <a:off x="1699225" y="976662"/>
              <a:ext cx="3190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graphicFrame>
          <p:nvGraphicFramePr>
            <p:cNvPr id="266297" name="Object 57"/>
            <p:cNvGraphicFramePr>
              <a:graphicFrameLocks noChangeAspect="1"/>
            </p:cNvGraphicFramePr>
            <p:nvPr/>
          </p:nvGraphicFramePr>
          <p:xfrm>
            <a:off x="6591300" y="3600450"/>
            <a:ext cx="1366838" cy="373063"/>
          </p:xfrm>
          <a:graphic>
            <a:graphicData uri="http://schemas.openxmlformats.org/presentationml/2006/ole">
              <p:oleObj spid="_x0000_s266297" name="Equation" r:id="rId8" imgW="838080" imgH="228600" progId="Equation.DSMT4">
                <p:embed/>
              </p:oleObj>
            </a:graphicData>
          </a:graphic>
        </p:graphicFrame>
        <p:sp>
          <p:nvSpPr>
            <p:cNvPr id="266298" name="Oval 58"/>
            <p:cNvSpPr>
              <a:spLocks noChangeArrowheads="1"/>
            </p:cNvSpPr>
            <p:nvPr/>
          </p:nvSpPr>
          <p:spPr bwMode="auto">
            <a:xfrm>
              <a:off x="1790700" y="35179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9" name="Text Box 59"/>
            <p:cNvSpPr txBox="1">
              <a:spLocks noChangeArrowheads="1"/>
            </p:cNvSpPr>
            <p:nvPr/>
          </p:nvSpPr>
          <p:spPr bwMode="auto">
            <a:xfrm>
              <a:off x="1435100" y="3633788"/>
              <a:ext cx="91563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Source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66302" name="AutoShape 62"/>
            <p:cNvSpPr>
              <a:spLocks noChangeArrowheads="1"/>
            </p:cNvSpPr>
            <p:nvPr/>
          </p:nvSpPr>
          <p:spPr bwMode="auto">
            <a:xfrm flipV="1">
              <a:off x="5546725" y="3722688"/>
              <a:ext cx="514350" cy="1444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" name="Object 64"/>
          <p:cNvGraphicFramePr>
            <a:graphicFrameLocks noChangeAspect="1"/>
          </p:cNvGraphicFramePr>
          <p:nvPr/>
        </p:nvGraphicFramePr>
        <p:xfrm>
          <a:off x="6150511" y="1057337"/>
          <a:ext cx="298450" cy="473075"/>
        </p:xfrm>
        <a:graphic>
          <a:graphicData uri="http://schemas.openxmlformats.org/presentationml/2006/ole">
            <p:oleObj spid="_x0000_s266305" name="Equation" r:id="rId9" imgW="1522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0" name="Object 50"/>
          <p:cNvGraphicFramePr>
            <a:graphicFrameLocks noChangeAspect="1"/>
          </p:cNvGraphicFramePr>
          <p:nvPr/>
        </p:nvGraphicFramePr>
        <p:xfrm>
          <a:off x="3137023" y="4222997"/>
          <a:ext cx="2244725" cy="498475"/>
        </p:xfrm>
        <a:graphic>
          <a:graphicData uri="http://schemas.openxmlformats.org/presentationml/2006/ole">
            <p:oleObj spid="_x0000_s366596" name="Equation" r:id="rId4" imgW="1143000" imgH="253800" progId="Equation.DSMT4">
              <p:embed/>
            </p:oleObj>
          </a:graphicData>
        </a:graphic>
      </p:graphicFrame>
      <p:sp>
        <p:nvSpPr>
          <p:cNvPr id="266292" name="Text Box 52"/>
          <p:cNvSpPr txBox="1">
            <a:spLocks noChangeArrowheads="1"/>
          </p:cNvSpPr>
          <p:nvPr/>
        </p:nvSpPr>
        <p:spPr bwMode="auto">
          <a:xfrm>
            <a:off x="175010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621165" y="726289"/>
            <a:ext cx="6912587" cy="3087177"/>
            <a:chOff x="1100136" y="976662"/>
            <a:chExt cx="6912587" cy="3087177"/>
          </a:xfrm>
        </p:grpSpPr>
        <p:sp>
          <p:nvSpPr>
            <p:cNvPr id="266266" name="Rectangle 26"/>
            <p:cNvSpPr>
              <a:spLocks noChangeArrowheads="1"/>
            </p:cNvSpPr>
            <p:nvPr/>
          </p:nvSpPr>
          <p:spPr bwMode="auto">
            <a:xfrm>
              <a:off x="1100139" y="3576638"/>
              <a:ext cx="6912584" cy="411162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7" name="Rectangle 27"/>
            <p:cNvSpPr>
              <a:spLocks noChangeArrowheads="1"/>
            </p:cNvSpPr>
            <p:nvPr/>
          </p:nvSpPr>
          <p:spPr bwMode="auto">
            <a:xfrm>
              <a:off x="1100136" y="3985844"/>
              <a:ext cx="6912587" cy="7799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1" name="Line 31"/>
            <p:cNvSpPr>
              <a:spLocks noChangeShapeType="1"/>
            </p:cNvSpPr>
            <p:nvPr/>
          </p:nvSpPr>
          <p:spPr bwMode="auto">
            <a:xfrm flipV="1">
              <a:off x="2125663" y="1584325"/>
              <a:ext cx="5738812" cy="177641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2" name="Line 32"/>
            <p:cNvSpPr>
              <a:spLocks noChangeShapeType="1"/>
            </p:cNvSpPr>
            <p:nvPr/>
          </p:nvSpPr>
          <p:spPr bwMode="auto">
            <a:xfrm flipV="1">
              <a:off x="2689225" y="1855788"/>
              <a:ext cx="5168900" cy="149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3" name="Line 33"/>
            <p:cNvSpPr>
              <a:spLocks noChangeShapeType="1"/>
            </p:cNvSpPr>
            <p:nvPr/>
          </p:nvSpPr>
          <p:spPr bwMode="auto">
            <a:xfrm flipV="1">
              <a:off x="3948113" y="2236788"/>
              <a:ext cx="3884612" cy="10874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4" name="Line 34"/>
            <p:cNvSpPr>
              <a:spLocks noChangeShapeType="1"/>
            </p:cNvSpPr>
            <p:nvPr/>
          </p:nvSpPr>
          <p:spPr bwMode="auto">
            <a:xfrm flipV="1">
              <a:off x="5491163" y="2681288"/>
              <a:ext cx="2319337" cy="6223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 flipV="1">
              <a:off x="7366000" y="3232150"/>
              <a:ext cx="450850" cy="1317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6" name="Line 36"/>
            <p:cNvSpPr>
              <a:spLocks noChangeShapeType="1"/>
            </p:cNvSpPr>
            <p:nvPr/>
          </p:nvSpPr>
          <p:spPr bwMode="auto">
            <a:xfrm>
              <a:off x="1868488" y="1484313"/>
              <a:ext cx="1587" cy="1973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7" name="Text Box 37"/>
            <p:cNvSpPr txBox="1">
              <a:spLocks noChangeArrowheads="1"/>
            </p:cNvSpPr>
            <p:nvPr/>
          </p:nvSpPr>
          <p:spPr bwMode="auto">
            <a:xfrm>
              <a:off x="2239963" y="2212975"/>
              <a:ext cx="45561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r>
                <a:rPr lang="en-US" sz="2400" baseline="-25000" dirty="0">
                  <a:solidFill>
                    <a:schemeClr val="bg2"/>
                  </a:solidFill>
                  <a:latin typeface="+mn-lt"/>
                  <a:sym typeface="Symbol" pitchFamily="18" charset="2"/>
                </a:rPr>
                <a:t>0</a:t>
              </a:r>
              <a:endParaRPr lang="en-US" sz="2400" baseline="-25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66278" name="Freeform 38"/>
            <p:cNvSpPr>
              <a:spLocks/>
            </p:cNvSpPr>
            <p:nvPr/>
          </p:nvSpPr>
          <p:spPr bwMode="auto">
            <a:xfrm>
              <a:off x="1920876" y="2794000"/>
              <a:ext cx="559720" cy="385763"/>
            </a:xfrm>
            <a:custGeom>
              <a:avLst/>
              <a:gdLst>
                <a:gd name="connsiteX0" fmla="*/ 0 w 10045"/>
                <a:gd name="connsiteY0" fmla="*/ 41 h 10000"/>
                <a:gd name="connsiteX1" fmla="*/ 3818 w 10045"/>
                <a:gd name="connsiteY1" fmla="*/ 412 h 10000"/>
                <a:gd name="connsiteX2" fmla="*/ 6923 w 10045"/>
                <a:gd name="connsiteY2" fmla="*/ 2469 h 10000"/>
                <a:gd name="connsiteX3" fmla="*/ 8362 w 10045"/>
                <a:gd name="connsiteY3" fmla="*/ 4302 h 10000"/>
                <a:gd name="connsiteX4" fmla="*/ 9772 w 10045"/>
                <a:gd name="connsiteY4" fmla="*/ 7942 h 10000"/>
                <a:gd name="connsiteX5" fmla="*/ 10000 w 10045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5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166" y="1821"/>
                    <a:pt x="6923" y="2469"/>
                  </a:cubicBezTo>
                  <a:cubicBezTo>
                    <a:pt x="7680" y="3117"/>
                    <a:pt x="7878" y="3397"/>
                    <a:pt x="8362" y="4302"/>
                  </a:cubicBezTo>
                  <a:cubicBezTo>
                    <a:pt x="8847" y="5208"/>
                    <a:pt x="9499" y="6992"/>
                    <a:pt x="9772" y="7942"/>
                  </a:cubicBezTo>
                  <a:cubicBezTo>
                    <a:pt x="10045" y="8892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79" name="Line 39"/>
            <p:cNvSpPr>
              <a:spLocks noChangeShapeType="1"/>
            </p:cNvSpPr>
            <p:nvPr/>
          </p:nvSpPr>
          <p:spPr bwMode="auto">
            <a:xfrm>
              <a:off x="2184222" y="3564997"/>
              <a:ext cx="1549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0" name="Text Box 40"/>
            <p:cNvSpPr txBox="1">
              <a:spLocks noChangeArrowheads="1"/>
            </p:cNvSpPr>
            <p:nvPr/>
          </p:nvSpPr>
          <p:spPr bwMode="auto">
            <a:xfrm>
              <a:off x="3741539" y="3199019"/>
              <a:ext cx="3032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 flipV="1">
              <a:off x="4311650" y="3698875"/>
              <a:ext cx="1006475" cy="1857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3" name="Text Box 43"/>
            <p:cNvSpPr txBox="1">
              <a:spLocks noChangeArrowheads="1"/>
            </p:cNvSpPr>
            <p:nvPr/>
          </p:nvSpPr>
          <p:spPr bwMode="auto">
            <a:xfrm>
              <a:off x="3762375" y="2005013"/>
              <a:ext cx="143981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Power </a:t>
              </a:r>
              <a:r>
                <a:rPr lang="en-US" sz="2000" dirty="0">
                  <a:solidFill>
                    <a:schemeClr val="bg2"/>
                  </a:solidFill>
                </a:rPr>
                <a:t>flow</a:t>
              </a:r>
            </a:p>
          </p:txBody>
        </p:sp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>
              <a:off x="5778500" y="1377950"/>
              <a:ext cx="0" cy="24780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7" name="Text Box 47"/>
            <p:cNvSpPr txBox="1">
              <a:spLocks noChangeArrowheads="1"/>
            </p:cNvSpPr>
            <p:nvPr/>
          </p:nvSpPr>
          <p:spPr bwMode="auto">
            <a:xfrm>
              <a:off x="2781300" y="3595688"/>
              <a:ext cx="158088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</a:t>
              </a:r>
              <a:r>
                <a:rPr lang="en-US" sz="2000" dirty="0" smtClean="0">
                  <a:solidFill>
                    <a:schemeClr val="bg2"/>
                  </a:solidFill>
                </a:rPr>
                <a:t>eaky </a:t>
              </a:r>
              <a:r>
                <a:rPr lang="en-US" sz="2000" dirty="0">
                  <a:solidFill>
                    <a:schemeClr val="bg2"/>
                  </a:solidFill>
                </a:rPr>
                <a:t>mode</a:t>
              </a:r>
            </a:p>
          </p:txBody>
        </p:sp>
        <p:sp>
          <p:nvSpPr>
            <p:cNvPr id="266293" name="Text Box 53"/>
            <p:cNvSpPr txBox="1">
              <a:spLocks noChangeArrowheads="1"/>
            </p:cNvSpPr>
            <p:nvPr/>
          </p:nvSpPr>
          <p:spPr bwMode="auto">
            <a:xfrm>
              <a:off x="1699225" y="976662"/>
              <a:ext cx="3190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graphicFrame>
          <p:nvGraphicFramePr>
            <p:cNvPr id="266297" name="Object 57"/>
            <p:cNvGraphicFramePr>
              <a:graphicFrameLocks noChangeAspect="1"/>
            </p:cNvGraphicFramePr>
            <p:nvPr/>
          </p:nvGraphicFramePr>
          <p:xfrm>
            <a:off x="6591300" y="3600450"/>
            <a:ext cx="1366838" cy="373063"/>
          </p:xfrm>
          <a:graphic>
            <a:graphicData uri="http://schemas.openxmlformats.org/presentationml/2006/ole">
              <p:oleObj spid="_x0000_s366598" name="Equation" r:id="rId5" imgW="838080" imgH="228600" progId="Equation.DSMT4">
                <p:embed/>
              </p:oleObj>
            </a:graphicData>
          </a:graphic>
        </p:graphicFrame>
        <p:sp>
          <p:nvSpPr>
            <p:cNvPr id="266298" name="Oval 58"/>
            <p:cNvSpPr>
              <a:spLocks noChangeArrowheads="1"/>
            </p:cNvSpPr>
            <p:nvPr/>
          </p:nvSpPr>
          <p:spPr bwMode="auto">
            <a:xfrm>
              <a:off x="1790700" y="35179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9" name="Text Box 59"/>
            <p:cNvSpPr txBox="1">
              <a:spLocks noChangeArrowheads="1"/>
            </p:cNvSpPr>
            <p:nvPr/>
          </p:nvSpPr>
          <p:spPr bwMode="auto">
            <a:xfrm>
              <a:off x="1435100" y="3633788"/>
              <a:ext cx="91563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Source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66302" name="AutoShape 62"/>
            <p:cNvSpPr>
              <a:spLocks noChangeArrowheads="1"/>
            </p:cNvSpPr>
            <p:nvPr/>
          </p:nvSpPr>
          <p:spPr bwMode="auto">
            <a:xfrm flipV="1">
              <a:off x="5546725" y="3722688"/>
              <a:ext cx="514350" cy="1444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" name="Object 64"/>
          <p:cNvGraphicFramePr>
            <a:graphicFrameLocks noChangeAspect="1"/>
          </p:cNvGraphicFramePr>
          <p:nvPr/>
        </p:nvGraphicFramePr>
        <p:xfrm>
          <a:off x="6150511" y="1057337"/>
          <a:ext cx="298450" cy="473075"/>
        </p:xfrm>
        <a:graphic>
          <a:graphicData uri="http://schemas.openxmlformats.org/presentationml/2006/ole">
            <p:oleObj spid="_x0000_s366599" name="Equation" r:id="rId6" imgW="152280" imgH="241200" progId="Equation.DSMT4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997528" y="5283024"/>
            <a:ext cx="737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As the mode approaches a slow wave (</a:t>
            </a:r>
            <a:r>
              <a:rPr lang="en-US" i="1" dirty="0" smtClean="0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i="1" baseline="-25000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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</a:rPr>
              <a:t>k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r>
              <a:rPr lang="en-US" dirty="0" smtClean="0">
                <a:solidFill>
                  <a:schemeClr val="bg2"/>
                </a:solidFill>
              </a:rPr>
              <a:t>, the leakage region shrinks to zero (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baseline="-25000" dirty="0" smtClean="0">
                <a:solidFill>
                  <a:schemeClr val="bg2"/>
                </a:solidFill>
                <a:sym typeface="Symbol"/>
              </a:rPr>
              <a:t>0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 90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  <a:sym typeface="Symbol"/>
              </a:rPr>
              <a:t>o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847088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graphicFrame>
        <p:nvGraphicFramePr>
          <p:cNvPr id="331830" name="Object 54"/>
          <p:cNvGraphicFramePr>
            <a:graphicFrameLocks noChangeAspect="1"/>
          </p:cNvGraphicFramePr>
          <p:nvPr/>
        </p:nvGraphicFramePr>
        <p:xfrm>
          <a:off x="2716213" y="3922713"/>
          <a:ext cx="1446212" cy="474662"/>
        </p:xfrm>
        <a:graphic>
          <a:graphicData uri="http://schemas.openxmlformats.org/presentationml/2006/ole">
            <p:oleObj spid="_x0000_s331830" name="Equation" r:id="rId4" imgW="736560" imgH="24120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19138" y="842000"/>
            <a:ext cx="8159750" cy="3048825"/>
            <a:chOff x="719138" y="806375"/>
            <a:chExt cx="8159750" cy="3048825"/>
          </a:xfrm>
        </p:grpSpPr>
        <p:sp>
          <p:nvSpPr>
            <p:cNvPr id="331810" name="Text Box 34"/>
            <p:cNvSpPr txBox="1">
              <a:spLocks noChangeArrowheads="1"/>
            </p:cNvSpPr>
            <p:nvPr/>
          </p:nvSpPr>
          <p:spPr bwMode="auto">
            <a:xfrm>
              <a:off x="2918175" y="806375"/>
              <a:ext cx="3199915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Phased-array </a:t>
              </a:r>
              <a:r>
                <a:rPr lang="en-US" sz="2400" dirty="0">
                  <a:solidFill>
                    <a:srgbClr val="FF0000"/>
                  </a:solidFill>
                </a:rPr>
                <a:t>analogy</a:t>
              </a:r>
            </a:p>
          </p:txBody>
        </p:sp>
        <p:sp>
          <p:nvSpPr>
            <p:cNvPr id="331811" name="Line 35"/>
            <p:cNvSpPr>
              <a:spLocks noChangeShapeType="1"/>
            </p:cNvSpPr>
            <p:nvPr/>
          </p:nvSpPr>
          <p:spPr bwMode="auto">
            <a:xfrm>
              <a:off x="719138" y="3255125"/>
              <a:ext cx="6429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1822" name="Group 46"/>
            <p:cNvGrpSpPr>
              <a:grpSpLocks/>
            </p:cNvGrpSpPr>
            <p:nvPr/>
          </p:nvGrpSpPr>
          <p:grpSpPr bwMode="auto">
            <a:xfrm>
              <a:off x="1225550" y="3190038"/>
              <a:ext cx="5438775" cy="128587"/>
              <a:chOff x="1355" y="2529"/>
              <a:chExt cx="3426" cy="81"/>
            </a:xfrm>
          </p:grpSpPr>
          <p:sp>
            <p:nvSpPr>
              <p:cNvPr id="331812" name="Oval 36"/>
              <p:cNvSpPr>
                <a:spLocks noChangeArrowheads="1"/>
              </p:cNvSpPr>
              <p:nvPr/>
            </p:nvSpPr>
            <p:spPr bwMode="auto">
              <a:xfrm>
                <a:off x="1355" y="252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3" name="Oval 37"/>
              <p:cNvSpPr>
                <a:spLocks noChangeArrowheads="1"/>
              </p:cNvSpPr>
              <p:nvPr/>
            </p:nvSpPr>
            <p:spPr bwMode="auto">
              <a:xfrm>
                <a:off x="1912" y="2530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4" name="Oval 38"/>
              <p:cNvSpPr>
                <a:spLocks noChangeArrowheads="1"/>
              </p:cNvSpPr>
              <p:nvPr/>
            </p:nvSpPr>
            <p:spPr bwMode="auto">
              <a:xfrm>
                <a:off x="2470" y="2530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5" name="Oval 39"/>
              <p:cNvSpPr>
                <a:spLocks noChangeArrowheads="1"/>
              </p:cNvSpPr>
              <p:nvPr/>
            </p:nvSpPr>
            <p:spPr bwMode="auto">
              <a:xfrm>
                <a:off x="3028" y="252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6" name="Oval 40"/>
              <p:cNvSpPr>
                <a:spLocks noChangeArrowheads="1"/>
              </p:cNvSpPr>
              <p:nvPr/>
            </p:nvSpPr>
            <p:spPr bwMode="auto">
              <a:xfrm>
                <a:off x="3585" y="2530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7" name="Oval 41"/>
              <p:cNvSpPr>
                <a:spLocks noChangeArrowheads="1"/>
              </p:cNvSpPr>
              <p:nvPr/>
            </p:nvSpPr>
            <p:spPr bwMode="auto">
              <a:xfrm>
                <a:off x="4143" y="252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21" name="Oval 45"/>
              <p:cNvSpPr>
                <a:spLocks noChangeArrowheads="1"/>
              </p:cNvSpPr>
              <p:nvPr/>
            </p:nvSpPr>
            <p:spPr bwMode="auto">
              <a:xfrm>
                <a:off x="4701" y="252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1823" name="Text Box 47"/>
            <p:cNvSpPr txBox="1">
              <a:spLocks noChangeArrowheads="1"/>
            </p:cNvSpPr>
            <p:nvPr/>
          </p:nvSpPr>
          <p:spPr bwMode="auto">
            <a:xfrm>
              <a:off x="7258938" y="3026588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31824" name="Text Box 48"/>
            <p:cNvSpPr txBox="1">
              <a:spLocks noChangeArrowheads="1"/>
            </p:cNvSpPr>
            <p:nvPr/>
          </p:nvSpPr>
          <p:spPr bwMode="auto">
            <a:xfrm>
              <a:off x="1120775" y="3458325"/>
              <a:ext cx="3508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000" baseline="-2500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1825" name="Line 49"/>
            <p:cNvSpPr>
              <a:spLocks noChangeShapeType="1"/>
            </p:cNvSpPr>
            <p:nvPr/>
          </p:nvSpPr>
          <p:spPr bwMode="auto">
            <a:xfrm flipV="1">
              <a:off x="1268413" y="2075613"/>
              <a:ext cx="0" cy="10255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826" name="Text Box 50"/>
            <p:cNvSpPr txBox="1">
              <a:spLocks noChangeArrowheads="1"/>
            </p:cNvSpPr>
            <p:nvPr/>
          </p:nvSpPr>
          <p:spPr bwMode="auto">
            <a:xfrm>
              <a:off x="1127270" y="1561139"/>
              <a:ext cx="29686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31827" name="Text Box 51"/>
            <p:cNvSpPr txBox="1">
              <a:spLocks noChangeArrowheads="1"/>
            </p:cNvSpPr>
            <p:nvPr/>
          </p:nvSpPr>
          <p:spPr bwMode="auto">
            <a:xfrm>
              <a:off x="1992313" y="3458325"/>
              <a:ext cx="3508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000" baseline="-25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31828" name="Text Box 52"/>
            <p:cNvSpPr txBox="1">
              <a:spLocks noChangeArrowheads="1"/>
            </p:cNvSpPr>
            <p:nvPr/>
          </p:nvSpPr>
          <p:spPr bwMode="auto">
            <a:xfrm>
              <a:off x="4622800" y="3458325"/>
              <a:ext cx="5048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31829" name="Text Box 53"/>
            <p:cNvSpPr txBox="1">
              <a:spLocks noChangeArrowheads="1"/>
            </p:cNvSpPr>
            <p:nvPr/>
          </p:nvSpPr>
          <p:spPr bwMode="auto">
            <a:xfrm>
              <a:off x="6407150" y="3458325"/>
              <a:ext cx="3778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endParaRPr lang="en-US" sz="2000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1831" name="Text Box 55"/>
            <p:cNvSpPr txBox="1">
              <a:spLocks noChangeArrowheads="1"/>
            </p:cNvSpPr>
            <p:nvPr/>
          </p:nvSpPr>
          <p:spPr bwMode="auto">
            <a:xfrm>
              <a:off x="3341688" y="2513763"/>
              <a:ext cx="311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31832" name="Line 56"/>
            <p:cNvSpPr>
              <a:spLocks noChangeShapeType="1"/>
            </p:cNvSpPr>
            <p:nvPr/>
          </p:nvSpPr>
          <p:spPr bwMode="auto">
            <a:xfrm>
              <a:off x="3027363" y="3001125"/>
              <a:ext cx="8715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833" name="Line 57"/>
            <p:cNvSpPr>
              <a:spLocks noChangeShapeType="1"/>
            </p:cNvSpPr>
            <p:nvPr/>
          </p:nvSpPr>
          <p:spPr bwMode="auto">
            <a:xfrm flipV="1">
              <a:off x="1436688" y="1580313"/>
              <a:ext cx="3094037" cy="1336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834" name="Line 58"/>
            <p:cNvSpPr>
              <a:spLocks noChangeShapeType="1"/>
            </p:cNvSpPr>
            <p:nvPr/>
          </p:nvSpPr>
          <p:spPr bwMode="auto">
            <a:xfrm flipV="1">
              <a:off x="4222750" y="1694613"/>
              <a:ext cx="2420938" cy="11668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835" name="Line 59"/>
            <p:cNvSpPr>
              <a:spLocks noChangeShapeType="1"/>
            </p:cNvSpPr>
            <p:nvPr/>
          </p:nvSpPr>
          <p:spPr bwMode="auto">
            <a:xfrm flipV="1">
              <a:off x="6642100" y="1805738"/>
              <a:ext cx="2236788" cy="1209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836" name="Text Box 60"/>
            <p:cNvSpPr txBox="1">
              <a:spLocks noChangeArrowheads="1"/>
            </p:cNvSpPr>
            <p:nvPr/>
          </p:nvSpPr>
          <p:spPr bwMode="auto">
            <a:xfrm>
              <a:off x="1736725" y="2061325"/>
              <a:ext cx="4556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r>
                <a:rPr lang="en-US" sz="2400" baseline="-25000" dirty="0">
                  <a:solidFill>
                    <a:schemeClr val="bg2"/>
                  </a:solidFill>
                  <a:latin typeface="+mn-lt"/>
                  <a:sym typeface="Symbol" pitchFamily="18" charset="2"/>
                </a:rPr>
                <a:t>0</a:t>
              </a:r>
              <a:endParaRPr lang="en-US" sz="2400" baseline="-25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31837" name="Freeform 61"/>
            <p:cNvSpPr>
              <a:spLocks/>
            </p:cNvSpPr>
            <p:nvPr/>
          </p:nvSpPr>
          <p:spPr bwMode="auto">
            <a:xfrm>
              <a:off x="1276350" y="2305800"/>
              <a:ext cx="557213" cy="385763"/>
            </a:xfrm>
            <a:custGeom>
              <a:avLst/>
              <a:gdLst>
                <a:gd name="connsiteX0" fmla="*/ 0 w 10152"/>
                <a:gd name="connsiteY0" fmla="*/ 41 h 10000"/>
                <a:gd name="connsiteX1" fmla="*/ 3818 w 10152"/>
                <a:gd name="connsiteY1" fmla="*/ 412 h 10000"/>
                <a:gd name="connsiteX2" fmla="*/ 6923 w 10152"/>
                <a:gd name="connsiteY2" fmla="*/ 2469 h 10000"/>
                <a:gd name="connsiteX3" fmla="*/ 7723 w 10152"/>
                <a:gd name="connsiteY3" fmla="*/ 3995 h 10000"/>
                <a:gd name="connsiteX4" fmla="*/ 9772 w 10152"/>
                <a:gd name="connsiteY4" fmla="*/ 7942 h 10000"/>
                <a:gd name="connsiteX5" fmla="*/ 10000 w 10152"/>
                <a:gd name="connsiteY5" fmla="*/ 10000 h 10000"/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789 w 10000"/>
                <a:gd name="connsiteY3" fmla="*/ 4919 h 10000"/>
                <a:gd name="connsiteX4" fmla="*/ 9772 w 10000"/>
                <a:gd name="connsiteY4" fmla="*/ 7942 h 10000"/>
                <a:gd name="connsiteX5" fmla="*/ 1000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095" y="1718"/>
                    <a:pt x="6923" y="2469"/>
                  </a:cubicBezTo>
                  <a:cubicBezTo>
                    <a:pt x="7751" y="3220"/>
                    <a:pt x="8305" y="4014"/>
                    <a:pt x="8789" y="4919"/>
                  </a:cubicBezTo>
                  <a:cubicBezTo>
                    <a:pt x="9274" y="5825"/>
                    <a:pt x="9570" y="7095"/>
                    <a:pt x="9772" y="7942"/>
                  </a:cubicBezTo>
                  <a:cubicBezTo>
                    <a:pt x="9974" y="8789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331838" name="Object 62"/>
          <p:cNvGraphicFramePr>
            <a:graphicFrameLocks noChangeAspect="1"/>
          </p:cNvGraphicFramePr>
          <p:nvPr/>
        </p:nvGraphicFramePr>
        <p:xfrm>
          <a:off x="1740491" y="6115902"/>
          <a:ext cx="1571625" cy="449263"/>
        </p:xfrm>
        <a:graphic>
          <a:graphicData uri="http://schemas.openxmlformats.org/presentationml/2006/ole">
            <p:oleObj spid="_x0000_s331838" name="Equation" r:id="rId5" imgW="799920" imgH="228600" progId="Equation.DSMT4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26960" y="5398061"/>
            <a:ext cx="2765501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A beam pointing at an angle in “visible space” requires that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31841" name="Object 65"/>
          <p:cNvGraphicFramePr>
            <a:graphicFrameLocks noChangeAspect="1"/>
          </p:cNvGraphicFramePr>
          <p:nvPr/>
        </p:nvGraphicFramePr>
        <p:xfrm>
          <a:off x="571808" y="5319853"/>
          <a:ext cx="2722563" cy="576263"/>
        </p:xfrm>
        <a:graphic>
          <a:graphicData uri="http://schemas.openxmlformats.org/presentationml/2006/ole">
            <p:oleObj spid="_x0000_s331841" name="Equation" r:id="rId6" imgW="1384200" imgH="291960" progId="Equation.DSMT4">
              <p:embed/>
            </p:oleObj>
          </a:graphicData>
        </a:graphic>
      </p:graphicFrame>
      <p:sp>
        <p:nvSpPr>
          <p:cNvPr id="34" name="Right Arrow 33"/>
          <p:cNvSpPr/>
          <p:nvPr/>
        </p:nvSpPr>
        <p:spPr bwMode="auto">
          <a:xfrm>
            <a:off x="1080654" y="6198915"/>
            <a:ext cx="415636" cy="27313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31842" name="Object 66"/>
          <p:cNvGraphicFramePr>
            <a:graphicFrameLocks noChangeAspect="1"/>
          </p:cNvGraphicFramePr>
          <p:nvPr/>
        </p:nvGraphicFramePr>
        <p:xfrm>
          <a:off x="5126038" y="3960813"/>
          <a:ext cx="1968500" cy="412750"/>
        </p:xfrm>
        <a:graphic>
          <a:graphicData uri="http://schemas.openxmlformats.org/presentationml/2006/ole">
            <p:oleObj spid="_x0000_s331842" name="Equation" r:id="rId7" imgW="1218960" imgH="2538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5642" y="469075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Equivalent phase constant: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2" name="Text Box 52"/>
          <p:cNvSpPr txBox="1">
            <a:spLocks noChangeArrowheads="1"/>
          </p:cNvSpPr>
          <p:nvPr/>
        </p:nvSpPr>
        <p:spPr bwMode="auto">
          <a:xfrm>
            <a:off x="1835212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0743" y="827314"/>
            <a:ext cx="792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angle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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  <a:sym typeface="Symbol"/>
              </a:rPr>
              <a:t>0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also forms the boundary between regions where the leaky-wave field </a:t>
            </a:r>
            <a:r>
              <a:rPr lang="en-US" u="sng" dirty="0" smtClean="0">
                <a:solidFill>
                  <a:schemeClr val="bg1"/>
                </a:solidFill>
                <a:sym typeface="Symbol"/>
              </a:rPr>
              <a:t>increases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decrease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s with radial distance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 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in cylindrical coordinates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(proof omitted*).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7993" y="2880673"/>
            <a:ext cx="6912587" cy="3099052"/>
            <a:chOff x="773565" y="2358158"/>
            <a:chExt cx="6912587" cy="3099052"/>
          </a:xfrm>
        </p:grpSpPr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773568" y="4970009"/>
              <a:ext cx="6912584" cy="411162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773565" y="5379215"/>
              <a:ext cx="6912587" cy="7799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V="1">
              <a:off x="1799092" y="2977696"/>
              <a:ext cx="5738812" cy="177641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flipV="1">
              <a:off x="2362654" y="3249159"/>
              <a:ext cx="5168900" cy="149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V="1">
              <a:off x="3621542" y="3630159"/>
              <a:ext cx="3884612" cy="10874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flipV="1">
              <a:off x="5164592" y="4074659"/>
              <a:ext cx="2319337" cy="6223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V="1">
              <a:off x="7039429" y="4625521"/>
              <a:ext cx="450850" cy="1317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1541917" y="2877684"/>
              <a:ext cx="1587" cy="1973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1913392" y="3606346"/>
              <a:ext cx="45561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r>
                <a:rPr lang="en-US" sz="2400" baseline="-25000" dirty="0">
                  <a:solidFill>
                    <a:schemeClr val="bg2"/>
                  </a:solidFill>
                  <a:latin typeface="+mn-lt"/>
                  <a:sym typeface="Symbol" pitchFamily="18" charset="2"/>
                </a:rPr>
                <a:t>0</a:t>
              </a:r>
              <a:endParaRPr lang="en-US" sz="2400" baseline="-25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1594304" y="4187371"/>
              <a:ext cx="557213" cy="385763"/>
            </a:xfrm>
            <a:custGeom>
              <a:avLst/>
              <a:gdLst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575 w 10000"/>
                <a:gd name="connsiteY3" fmla="*/ 5226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149 w 10000"/>
                <a:gd name="connsiteY3" fmla="*/ 3995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201" y="1872"/>
                    <a:pt x="6923" y="2469"/>
                  </a:cubicBezTo>
                  <a:cubicBezTo>
                    <a:pt x="7645" y="3066"/>
                    <a:pt x="7710" y="3237"/>
                    <a:pt x="8149" y="3995"/>
                  </a:cubicBezTo>
                  <a:cubicBezTo>
                    <a:pt x="8588" y="4753"/>
                    <a:pt x="9251" y="6017"/>
                    <a:pt x="9559" y="7018"/>
                  </a:cubicBezTo>
                  <a:cubicBezTo>
                    <a:pt x="9867" y="8019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2213910" y="4982118"/>
              <a:ext cx="1549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3759345" y="4592392"/>
              <a:ext cx="3032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50" name="AutoShape 42"/>
            <p:cNvSpPr>
              <a:spLocks noChangeArrowheads="1"/>
            </p:cNvSpPr>
            <p:nvPr/>
          </p:nvSpPr>
          <p:spPr bwMode="auto">
            <a:xfrm flipV="1">
              <a:off x="3985079" y="5092246"/>
              <a:ext cx="1006475" cy="1857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3435804" y="3398384"/>
              <a:ext cx="143981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Power </a:t>
              </a:r>
              <a:r>
                <a:rPr lang="en-US" sz="2000" dirty="0">
                  <a:solidFill>
                    <a:schemeClr val="bg2"/>
                  </a:solidFill>
                </a:rPr>
                <a:t>flow</a:t>
              </a:r>
            </a:p>
          </p:txBody>
        </p: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2454729" y="4989059"/>
              <a:ext cx="158088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Leaky </a:t>
              </a:r>
              <a:r>
                <a:rPr lang="en-US" sz="2000" dirty="0">
                  <a:solidFill>
                    <a:schemeClr val="bg2"/>
                  </a:solidFill>
                </a:rPr>
                <a:t>mode</a:t>
              </a:r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1396403" y="2358158"/>
              <a:ext cx="3190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21508" y="3872469"/>
              <a:ext cx="1211263" cy="73866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Fields are decreasing radially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57" name="Object 57"/>
            <p:cNvGraphicFramePr>
              <a:graphicFrameLocks noChangeAspect="1"/>
            </p:cNvGraphicFramePr>
            <p:nvPr/>
          </p:nvGraphicFramePr>
          <p:xfrm>
            <a:off x="6264729" y="4993821"/>
            <a:ext cx="1366838" cy="373063"/>
          </p:xfrm>
          <a:graphic>
            <a:graphicData uri="http://schemas.openxmlformats.org/presentationml/2006/ole">
              <p:oleObj spid="_x0000_s339976" name="Equation" r:id="rId4" imgW="838080" imgH="228600" progId="Equation.DSMT4">
                <p:embed/>
              </p:oleObj>
            </a:graphicData>
          </a:graphic>
        </p:graphicFrame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464129" y="4911271"/>
              <a:ext cx="152400" cy="152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1108529" y="5027159"/>
              <a:ext cx="91563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Source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0" name="AutoShape 62"/>
            <p:cNvSpPr>
              <a:spLocks noChangeArrowheads="1"/>
            </p:cNvSpPr>
            <p:nvPr/>
          </p:nvSpPr>
          <p:spPr bwMode="auto">
            <a:xfrm flipV="1">
              <a:off x="5220154" y="5116059"/>
              <a:ext cx="514350" cy="1444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" name="Object 64"/>
            <p:cNvGraphicFramePr>
              <a:graphicFrameLocks noChangeAspect="1"/>
            </p:cNvGraphicFramePr>
            <p:nvPr/>
          </p:nvGraphicFramePr>
          <p:xfrm>
            <a:off x="6345238" y="2593975"/>
            <a:ext cx="298450" cy="473075"/>
          </p:xfrm>
          <a:graphic>
            <a:graphicData uri="http://schemas.openxmlformats.org/presentationml/2006/ole">
              <p:oleObj spid="_x0000_s339977" name="Equation" r:id="rId5" imgW="152280" imgH="241200" progId="Equation.DSMT4">
                <p:embed/>
              </p:oleObj>
            </a:graphicData>
          </a:graphic>
        </p:graphicFrame>
        <p:sp>
          <p:nvSpPr>
            <p:cNvPr id="62" name="Text Box 55"/>
            <p:cNvSpPr txBox="1">
              <a:spLocks noChangeArrowheads="1"/>
            </p:cNvSpPr>
            <p:nvPr/>
          </p:nvSpPr>
          <p:spPr bwMode="auto">
            <a:xfrm>
              <a:off x="3188155" y="2475139"/>
              <a:ext cx="1211263" cy="73866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Fields are increasing radially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1698171" y="4619501"/>
              <a:ext cx="1805050" cy="2731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3503221" y="4548248"/>
              <a:ext cx="118754" cy="11875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2985480" y="4590408"/>
              <a:ext cx="32573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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69970" y="6269180"/>
            <a:ext cx="369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*Please see one of the homework problems.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79172" y="195942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Recall: For a plane wave in a lossless region, the </a:t>
            </a:r>
            <a:r>
              <a:rPr lang="en-US" i="1" u="sng" dirty="0" smtClean="0">
                <a:solidFill>
                  <a:schemeClr val="bg2"/>
                </a:solidFill>
                <a:sym typeface="Symbol"/>
              </a:rPr>
              <a:t>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vector is perpendicular to the </a:t>
            </a:r>
            <a:r>
              <a:rPr lang="en-US" i="1" u="sng" dirty="0" smtClean="0">
                <a:solidFill>
                  <a:schemeClr val="bg2"/>
                </a:solidFill>
                <a:sym typeface="Symbol"/>
              </a:rPr>
              <a:t>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vector.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658813" y="2741613"/>
            <a:ext cx="75390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The aperture field </a:t>
            </a:r>
            <a:r>
              <a:rPr lang="en-US" sz="2000" dirty="0">
                <a:solidFill>
                  <a:srgbClr val="FF0000"/>
                </a:solidFill>
              </a:rPr>
              <a:t>may</a:t>
            </a:r>
            <a:r>
              <a:rPr lang="en-US" sz="2000" dirty="0">
                <a:solidFill>
                  <a:schemeClr val="bg2"/>
                </a:solidFill>
              </a:rPr>
              <a:t> strongly resemble the field of the leaky </a:t>
            </a:r>
            <a:r>
              <a:rPr lang="en-US" sz="2000" dirty="0" smtClean="0">
                <a:solidFill>
                  <a:schemeClr val="bg2"/>
                </a:solidFill>
              </a:rPr>
              <a:t>wave (creating a good leaky-wave antenna).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1811462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69346" name="Text Box 34"/>
          <p:cNvSpPr txBox="1">
            <a:spLocks noChangeArrowheads="1"/>
          </p:cNvSpPr>
          <p:nvPr/>
        </p:nvSpPr>
        <p:spPr bwMode="auto">
          <a:xfrm>
            <a:off x="1429431" y="3680052"/>
            <a:ext cx="19510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Requirements:</a:t>
            </a:r>
          </a:p>
        </p:txBody>
      </p:sp>
      <p:sp>
        <p:nvSpPr>
          <p:cNvPr id="269347" name="Text Box 35"/>
          <p:cNvSpPr txBox="1">
            <a:spLocks noChangeArrowheads="1"/>
          </p:cNvSpPr>
          <p:nvPr/>
        </p:nvSpPr>
        <p:spPr bwMode="auto">
          <a:xfrm>
            <a:off x="1609725" y="4246563"/>
            <a:ext cx="666932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arenR"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LW </a:t>
            </a:r>
            <a:r>
              <a:rPr lang="en-US" dirty="0">
                <a:solidFill>
                  <a:schemeClr val="bg2"/>
                </a:solidFill>
              </a:rPr>
              <a:t>should be in the </a:t>
            </a:r>
            <a:r>
              <a:rPr lang="en-US" u="sng" dirty="0">
                <a:solidFill>
                  <a:schemeClr val="bg2"/>
                </a:solidFill>
              </a:rPr>
              <a:t>physical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region (i.e., a fast wave).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arenR"/>
            </a:pPr>
            <a:r>
              <a:rPr lang="en-US" dirty="0">
                <a:solidFill>
                  <a:schemeClr val="bg2"/>
                </a:solidFill>
              </a:rPr>
              <a:t>The amplitude of the </a:t>
            </a:r>
            <a:r>
              <a:rPr lang="en-US" dirty="0" smtClean="0">
                <a:solidFill>
                  <a:schemeClr val="bg2"/>
                </a:solidFill>
              </a:rPr>
              <a:t>LW </a:t>
            </a:r>
            <a:r>
              <a:rPr lang="en-US" dirty="0">
                <a:solidFill>
                  <a:schemeClr val="bg2"/>
                </a:solidFill>
              </a:rPr>
              <a:t>should be strong.</a:t>
            </a:r>
          </a:p>
          <a:p>
            <a:pPr marL="457200" indent="-457200">
              <a:spcAft>
                <a:spcPts val="600"/>
              </a:spcAft>
              <a:buFontTx/>
              <a:buAutoNum type="arabicParenR"/>
            </a:pPr>
            <a:r>
              <a:rPr lang="en-US" dirty="0">
                <a:solidFill>
                  <a:schemeClr val="bg2"/>
                </a:solidFill>
              </a:rPr>
              <a:t>The attenuation constant of the </a:t>
            </a:r>
            <a:r>
              <a:rPr lang="en-US" dirty="0" smtClean="0">
                <a:solidFill>
                  <a:schemeClr val="bg2"/>
                </a:solidFill>
              </a:rPr>
              <a:t>LW </a:t>
            </a:r>
            <a:r>
              <a:rPr lang="en-US" dirty="0">
                <a:solidFill>
                  <a:schemeClr val="bg2"/>
                </a:solidFill>
              </a:rPr>
              <a:t>should be small. </a:t>
            </a:r>
          </a:p>
        </p:txBody>
      </p:sp>
      <p:sp>
        <p:nvSpPr>
          <p:cNvPr id="269348" name="Text Box 36"/>
          <p:cNvSpPr txBox="1">
            <a:spLocks noChangeArrowheads="1"/>
          </p:cNvSpPr>
          <p:nvPr/>
        </p:nvSpPr>
        <p:spPr bwMode="auto">
          <a:xfrm>
            <a:off x="1112096" y="5676014"/>
            <a:ext cx="7539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A non-physical </a:t>
            </a:r>
            <a:r>
              <a:rPr lang="en-US" sz="1600" dirty="0" smtClean="0">
                <a:solidFill>
                  <a:schemeClr val="bg2"/>
                </a:solidFill>
              </a:rPr>
              <a:t>LW </a:t>
            </a:r>
            <a:r>
              <a:rPr lang="en-US" sz="1600" dirty="0">
                <a:solidFill>
                  <a:schemeClr val="bg2"/>
                </a:solidFill>
              </a:rPr>
              <a:t>usually does not contribute significantly to the aperture field (this is seen from asymptotic theory, discussed later).</a:t>
            </a:r>
          </a:p>
        </p:txBody>
      </p:sp>
      <p:sp>
        <p:nvSpPr>
          <p:cNvPr id="269349" name="Text Box 37"/>
          <p:cNvSpPr txBox="1">
            <a:spLocks noChangeArrowheads="1"/>
          </p:cNvSpPr>
          <p:nvPr/>
        </p:nvSpPr>
        <p:spPr bwMode="auto">
          <a:xfrm>
            <a:off x="420688" y="963613"/>
            <a:ext cx="24209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Excitation problem: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36638" y="1180605"/>
            <a:ext cx="7136534" cy="1110158"/>
            <a:chOff x="1036638" y="1180605"/>
            <a:chExt cx="7136534" cy="1110158"/>
          </a:xfrm>
        </p:grpSpPr>
        <p:sp>
          <p:nvSpPr>
            <p:cNvPr id="269314" name="Rectangle 2"/>
            <p:cNvSpPr>
              <a:spLocks noChangeArrowheads="1"/>
            </p:cNvSpPr>
            <p:nvPr/>
          </p:nvSpPr>
          <p:spPr bwMode="auto">
            <a:xfrm>
              <a:off x="1036639" y="1760538"/>
              <a:ext cx="6884618" cy="411163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15" name="Rectangle 3"/>
            <p:cNvSpPr>
              <a:spLocks noChangeArrowheads="1"/>
            </p:cNvSpPr>
            <p:nvPr/>
          </p:nvSpPr>
          <p:spPr bwMode="auto">
            <a:xfrm>
              <a:off x="1036638" y="2173288"/>
              <a:ext cx="6888162" cy="11747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30" name="Text Box 18"/>
            <p:cNvSpPr txBox="1">
              <a:spLocks noChangeArrowheads="1"/>
            </p:cNvSpPr>
            <p:nvPr/>
          </p:nvSpPr>
          <p:spPr bwMode="auto">
            <a:xfrm>
              <a:off x="2498725" y="1752600"/>
              <a:ext cx="1509712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Line </a:t>
              </a:r>
              <a:r>
                <a:rPr lang="en-US" sz="2000" dirty="0">
                  <a:solidFill>
                    <a:schemeClr val="bg2"/>
                  </a:solidFill>
                </a:rPr>
                <a:t>source</a:t>
              </a:r>
            </a:p>
          </p:txBody>
        </p:sp>
        <p:sp>
          <p:nvSpPr>
            <p:cNvPr id="269338" name="Oval 26"/>
            <p:cNvSpPr>
              <a:spLocks noChangeArrowheads="1"/>
            </p:cNvSpPr>
            <p:nvPr/>
          </p:nvSpPr>
          <p:spPr bwMode="auto">
            <a:xfrm>
              <a:off x="4200525" y="1931988"/>
              <a:ext cx="101600" cy="101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39" name="AutoShape 27"/>
            <p:cNvSpPr>
              <a:spLocks noChangeArrowheads="1"/>
            </p:cNvSpPr>
            <p:nvPr/>
          </p:nvSpPr>
          <p:spPr bwMode="auto">
            <a:xfrm>
              <a:off x="4699000" y="1651000"/>
              <a:ext cx="609600" cy="1397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0" name="AutoShape 28"/>
            <p:cNvSpPr>
              <a:spLocks noChangeArrowheads="1"/>
            </p:cNvSpPr>
            <p:nvPr/>
          </p:nvSpPr>
          <p:spPr bwMode="auto">
            <a:xfrm>
              <a:off x="5715000" y="1676400"/>
              <a:ext cx="381000" cy="1143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1" name="AutoShape 29"/>
            <p:cNvSpPr>
              <a:spLocks noChangeArrowheads="1"/>
            </p:cNvSpPr>
            <p:nvPr/>
          </p:nvSpPr>
          <p:spPr bwMode="auto">
            <a:xfrm>
              <a:off x="6540500" y="1663700"/>
              <a:ext cx="254000" cy="1143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2" name="AutoShape 30"/>
            <p:cNvSpPr>
              <a:spLocks noChangeArrowheads="1"/>
            </p:cNvSpPr>
            <p:nvPr/>
          </p:nvSpPr>
          <p:spPr bwMode="auto">
            <a:xfrm flipH="1">
              <a:off x="3251200" y="1663700"/>
              <a:ext cx="609600" cy="1397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3" name="AutoShape 31"/>
            <p:cNvSpPr>
              <a:spLocks noChangeArrowheads="1"/>
            </p:cNvSpPr>
            <p:nvPr/>
          </p:nvSpPr>
          <p:spPr bwMode="auto">
            <a:xfrm flipH="1">
              <a:off x="2400300" y="1676400"/>
              <a:ext cx="381000" cy="1143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4" name="AutoShape 32"/>
            <p:cNvSpPr>
              <a:spLocks noChangeArrowheads="1"/>
            </p:cNvSpPr>
            <p:nvPr/>
          </p:nvSpPr>
          <p:spPr bwMode="auto">
            <a:xfrm flipH="1">
              <a:off x="1676400" y="1663700"/>
              <a:ext cx="254000" cy="1143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705556" y="1180605"/>
              <a:ext cx="3467616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Bi-directional Leaky wave: </a:t>
              </a:r>
              <a:r>
                <a:rPr lang="en-US" sz="1600" i="1" dirty="0" smtClean="0">
                  <a:solidFill>
                    <a:schemeClr val="bg2"/>
                  </a:solidFill>
                  <a:latin typeface="+mn-lt"/>
                </a:rPr>
                <a:t>k</a:t>
              </a:r>
              <a:r>
                <a:rPr lang="en-US" sz="1600" i="1" baseline="-25000" dirty="0" smtClean="0">
                  <a:solidFill>
                    <a:schemeClr val="bg2"/>
                  </a:solidFill>
                  <a:latin typeface="+mn-lt"/>
                </a:rPr>
                <a:t>z</a:t>
              </a:r>
              <a:r>
                <a:rPr lang="en-US" sz="1600" dirty="0" smtClean="0">
                  <a:solidFill>
                    <a:schemeClr val="bg2"/>
                  </a:solidFill>
                  <a:latin typeface="+mn-lt"/>
                </a:rPr>
                <a:t> = </a:t>
              </a:r>
              <a:r>
                <a:rPr lang="en-US" sz="1600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</a:t>
              </a:r>
              <a:r>
                <a:rPr lang="en-US" sz="1600" i="1" baseline="-25000" dirty="0" smtClean="0">
                  <a:solidFill>
                    <a:schemeClr val="bg2"/>
                  </a:solidFill>
                  <a:latin typeface="+mn-lt"/>
                  <a:sym typeface="Symbol"/>
                </a:rPr>
                <a:t>z</a:t>
              </a:r>
              <a:r>
                <a:rPr lang="en-US" sz="1600" dirty="0" smtClean="0">
                  <a:solidFill>
                    <a:schemeClr val="bg2"/>
                  </a:solidFill>
                  <a:latin typeface="+mn-lt"/>
                  <a:sym typeface="Symbol"/>
                </a:rPr>
                <a:t>-</a:t>
              </a:r>
              <a:r>
                <a:rPr lang="en-US" sz="1600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j</a:t>
              </a:r>
              <a:r>
                <a:rPr lang="en-US" sz="1600" baseline="-25000" dirty="0" smtClean="0">
                  <a:solidFill>
                    <a:schemeClr val="bg2"/>
                  </a:solidFill>
                  <a:latin typeface="+mn-lt"/>
                  <a:sym typeface="Symbol"/>
                </a:rPr>
                <a:t>z</a:t>
              </a:r>
              <a:endParaRPr lang="en-US" sz="1600" baseline="-25000" dirty="0">
                <a:solidFill>
                  <a:schemeClr val="bg2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811462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70354" name="Text Box 18"/>
          <p:cNvSpPr txBox="1">
            <a:spLocks noChangeArrowheads="1"/>
          </p:cNvSpPr>
          <p:nvPr/>
        </p:nvSpPr>
        <p:spPr bwMode="auto">
          <a:xfrm>
            <a:off x="566738" y="1166813"/>
            <a:ext cx="42814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Summary of frequency regions: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0355" name="Text Box 19"/>
          <p:cNvSpPr txBox="1">
            <a:spLocks noChangeArrowheads="1"/>
          </p:cNvSpPr>
          <p:nvPr/>
        </p:nvSpPr>
        <p:spPr bwMode="auto">
          <a:xfrm>
            <a:off x="1330325" y="1874838"/>
            <a:ext cx="5405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a)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f  &gt; f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c       </a:t>
            </a:r>
            <a:r>
              <a:rPr lang="en-US" sz="2000" dirty="0">
                <a:solidFill>
                  <a:schemeClr val="bg1"/>
                </a:solidFill>
              </a:rPr>
              <a:t>physical </a:t>
            </a:r>
            <a:r>
              <a:rPr lang="en-US" sz="2000" dirty="0">
                <a:solidFill>
                  <a:schemeClr val="bg2"/>
                </a:solidFill>
              </a:rPr>
              <a:t>SW (non-radiating, proper)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1330325" y="2539363"/>
            <a:ext cx="67521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b)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i="1" dirty="0" err="1" smtClean="0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err="1" smtClean="0">
                <a:solidFill>
                  <a:schemeClr val="bg2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&lt;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f  &lt; f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c      </a:t>
            </a:r>
            <a:r>
              <a:rPr lang="en-US" sz="2000" dirty="0">
                <a:solidFill>
                  <a:srgbClr val="33CC33"/>
                </a:solidFill>
              </a:rPr>
              <a:t>non</a:t>
            </a:r>
            <a:r>
              <a:rPr lang="en-US" sz="2000" i="1" dirty="0">
                <a:solidFill>
                  <a:srgbClr val="33CC33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33CC33"/>
                </a:solidFill>
              </a:rPr>
              <a:t>physical</a:t>
            </a:r>
            <a:r>
              <a:rPr lang="en-US" sz="2000" dirty="0">
                <a:solidFill>
                  <a:schemeClr val="bg2"/>
                </a:solidFill>
              </a:rPr>
              <a:t> ISW (non-radiating, improper)</a:t>
            </a:r>
          </a:p>
        </p:txBody>
      </p:sp>
      <p:sp>
        <p:nvSpPr>
          <p:cNvPr id="270357" name="Text Box 21"/>
          <p:cNvSpPr txBox="1">
            <a:spLocks noChangeArrowheads="1"/>
          </p:cNvSpPr>
          <p:nvPr/>
        </p:nvSpPr>
        <p:spPr bwMode="auto">
          <a:xfrm>
            <a:off x="1292225" y="3292788"/>
            <a:ext cx="728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c)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smtClean="0">
                <a:solidFill>
                  <a:schemeClr val="bg2"/>
                </a:solidFill>
                <a:latin typeface="Times New Roman" pitchFamily="18" charset="0"/>
              </a:rPr>
              <a:t>p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&lt;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f  &lt; </a:t>
            </a:r>
            <a:r>
              <a:rPr lang="en-US" sz="2000" i="1" dirty="0" err="1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err="1">
                <a:solidFill>
                  <a:schemeClr val="bg2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      </a:t>
            </a:r>
            <a:r>
              <a:rPr lang="en-US" sz="2000" dirty="0">
                <a:solidFill>
                  <a:srgbClr val="33CC33"/>
                </a:solidFill>
              </a:rPr>
              <a:t>non</a:t>
            </a:r>
            <a:r>
              <a:rPr lang="en-US" sz="2000" i="1" dirty="0">
                <a:solidFill>
                  <a:srgbClr val="33CC33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33CC33"/>
                </a:solidFill>
              </a:rPr>
              <a:t>physical</a:t>
            </a:r>
            <a:r>
              <a:rPr lang="en-US" sz="2000" dirty="0">
                <a:solidFill>
                  <a:schemeClr val="bg2"/>
                </a:solidFill>
              </a:rPr>
              <a:t> LW (radiating somewhat, improper)</a:t>
            </a:r>
          </a:p>
        </p:txBody>
      </p:sp>
      <p:sp>
        <p:nvSpPr>
          <p:cNvPr id="270358" name="Text Box 22"/>
          <p:cNvSpPr txBox="1">
            <a:spLocks noChangeArrowheads="1"/>
          </p:cNvSpPr>
          <p:nvPr/>
        </p:nvSpPr>
        <p:spPr bwMode="auto">
          <a:xfrm>
            <a:off x="1304925" y="4008113"/>
            <a:ext cx="68966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d</a:t>
            </a:r>
            <a:r>
              <a:rPr lang="en-US" sz="2000" dirty="0" smtClean="0">
                <a:solidFill>
                  <a:schemeClr val="bg2"/>
                </a:solidFill>
              </a:rPr>
              <a:t>)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f  &lt; f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p      </a:t>
            </a:r>
            <a:r>
              <a:rPr lang="en-US" sz="2000" dirty="0">
                <a:solidFill>
                  <a:schemeClr val="bg1"/>
                </a:solidFill>
              </a:rPr>
              <a:t>physical</a:t>
            </a:r>
            <a:r>
              <a:rPr lang="en-US" sz="2000" dirty="0">
                <a:solidFill>
                  <a:schemeClr val="bg2"/>
                </a:solidFill>
              </a:rPr>
              <a:t> LW (strong focused radiation, improper)</a:t>
            </a:r>
          </a:p>
        </p:txBody>
      </p:sp>
      <p:sp>
        <p:nvSpPr>
          <p:cNvPr id="270359" name="Text Box 23"/>
          <p:cNvSpPr txBox="1">
            <a:spLocks noChangeArrowheads="1"/>
          </p:cNvSpPr>
          <p:nvPr/>
        </p:nvSpPr>
        <p:spPr bwMode="auto">
          <a:xfrm>
            <a:off x="615950" y="4874063"/>
            <a:ext cx="80422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The frequency region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  f</a:t>
            </a:r>
            <a:r>
              <a:rPr lang="en-US" sz="2000" i="1" baseline="-25000" dirty="0">
                <a:solidFill>
                  <a:schemeClr val="hlink"/>
                </a:solidFill>
                <a:latin typeface="Times New Roman" pitchFamily="18" charset="0"/>
              </a:rPr>
              <a:t>p </a:t>
            </a:r>
            <a:r>
              <a:rPr lang="en-US" sz="2000" dirty="0">
                <a:solidFill>
                  <a:schemeClr val="hlink"/>
                </a:solidFill>
                <a:latin typeface="+mn-lt"/>
              </a:rPr>
              <a:t>&lt;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  <a:r>
              <a:rPr lang="en-US" sz="2000" i="1" dirty="0" smtClean="0">
                <a:solidFill>
                  <a:schemeClr val="hlink"/>
                </a:solidFill>
                <a:latin typeface="Times New Roman" pitchFamily="18" charset="0"/>
              </a:rPr>
              <a:t>f  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&lt; f</a:t>
            </a:r>
            <a:r>
              <a:rPr lang="en-US" sz="2400" i="1" baseline="-25000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sz="2000" i="1" baseline="-25000" dirty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hlink"/>
                </a:solidFill>
              </a:rPr>
              <a:t>is </a:t>
            </a:r>
            <a:r>
              <a:rPr lang="en-US" sz="2000" dirty="0">
                <a:solidFill>
                  <a:schemeClr val="hlink"/>
                </a:solidFill>
              </a:rPr>
              <a:t>called the</a:t>
            </a:r>
            <a:r>
              <a:rPr lang="en-US" sz="2000" i="1" baseline="-250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“spectral-gap” </a:t>
            </a:r>
            <a:r>
              <a:rPr lang="en-US" sz="2000" dirty="0" smtClean="0">
                <a:solidFill>
                  <a:schemeClr val="hlink"/>
                </a:solidFill>
              </a:rPr>
              <a:t>region</a:t>
            </a:r>
          </a:p>
          <a:p>
            <a:r>
              <a:rPr lang="en-US" sz="2000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(a term coined by Prof. A. A. Oliner).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378561" y="5868598"/>
            <a:ext cx="84775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LW mode </a:t>
            </a:r>
            <a:r>
              <a:rPr lang="en-US" dirty="0">
                <a:solidFill>
                  <a:schemeClr val="bg2"/>
                </a:solidFill>
              </a:rPr>
              <a:t>is usually considered </a:t>
            </a:r>
            <a:r>
              <a:rPr lang="en-US" dirty="0" smtClean="0">
                <a:solidFill>
                  <a:schemeClr val="bg2"/>
                </a:solidFill>
              </a:rPr>
              <a:t>to be </a:t>
            </a:r>
            <a:r>
              <a:rPr lang="en-US" u="sng" dirty="0">
                <a:solidFill>
                  <a:schemeClr val="bg2"/>
                </a:solidFill>
              </a:rPr>
              <a:t>nonphysical</a:t>
            </a:r>
            <a:r>
              <a:rPr lang="en-US" dirty="0">
                <a:solidFill>
                  <a:schemeClr val="bg2"/>
                </a:solidFill>
              </a:rPr>
              <a:t> in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u="sng" dirty="0" smtClean="0">
                <a:solidFill>
                  <a:schemeClr val="bg2"/>
                </a:solidFill>
              </a:rPr>
              <a:t>spectral-gap region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1823338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94493" y="1187522"/>
            <a:ext cx="7861156" cy="4853111"/>
            <a:chOff x="394493" y="1187522"/>
            <a:chExt cx="7861156" cy="4853111"/>
          </a:xfrm>
        </p:grpSpPr>
        <p:sp>
          <p:nvSpPr>
            <p:cNvPr id="47" name="Freeform 46"/>
            <p:cNvSpPr/>
            <p:nvPr/>
          </p:nvSpPr>
          <p:spPr bwMode="auto">
            <a:xfrm>
              <a:off x="2446317" y="3087584"/>
              <a:ext cx="1270660" cy="1947554"/>
            </a:xfrm>
            <a:custGeom>
              <a:avLst/>
              <a:gdLst>
                <a:gd name="connsiteX0" fmla="*/ 1270660 w 1270660"/>
                <a:gd name="connsiteY0" fmla="*/ 0 h 1805050"/>
                <a:gd name="connsiteX1" fmla="*/ 1199408 w 1270660"/>
                <a:gd name="connsiteY1" fmla="*/ 344385 h 1805050"/>
                <a:gd name="connsiteX2" fmla="*/ 1092530 w 1270660"/>
                <a:gd name="connsiteY2" fmla="*/ 617517 h 1805050"/>
                <a:gd name="connsiteX3" fmla="*/ 938151 w 1270660"/>
                <a:gd name="connsiteY3" fmla="*/ 902525 h 1805050"/>
                <a:gd name="connsiteX4" fmla="*/ 641268 w 1270660"/>
                <a:gd name="connsiteY4" fmla="*/ 1235034 h 1805050"/>
                <a:gd name="connsiteX5" fmla="*/ 380011 w 1270660"/>
                <a:gd name="connsiteY5" fmla="*/ 1484416 h 1805050"/>
                <a:gd name="connsiteX6" fmla="*/ 0 w 1270660"/>
                <a:gd name="connsiteY6" fmla="*/ 1805050 h 18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660" h="1805050">
                  <a:moveTo>
                    <a:pt x="1270660" y="0"/>
                  </a:moveTo>
                  <a:cubicBezTo>
                    <a:pt x="1249878" y="120733"/>
                    <a:pt x="1229096" y="241466"/>
                    <a:pt x="1199408" y="344385"/>
                  </a:cubicBezTo>
                  <a:cubicBezTo>
                    <a:pt x="1169720" y="447305"/>
                    <a:pt x="1136073" y="524494"/>
                    <a:pt x="1092530" y="617517"/>
                  </a:cubicBezTo>
                  <a:cubicBezTo>
                    <a:pt x="1048987" y="710540"/>
                    <a:pt x="1013361" y="799606"/>
                    <a:pt x="938151" y="902525"/>
                  </a:cubicBezTo>
                  <a:cubicBezTo>
                    <a:pt x="862941" y="1005444"/>
                    <a:pt x="734291" y="1138052"/>
                    <a:pt x="641268" y="1235034"/>
                  </a:cubicBezTo>
                  <a:cubicBezTo>
                    <a:pt x="548245" y="1332016"/>
                    <a:pt x="486889" y="1389413"/>
                    <a:pt x="380011" y="1484416"/>
                  </a:cubicBezTo>
                  <a:cubicBezTo>
                    <a:pt x="273133" y="1579419"/>
                    <a:pt x="136566" y="1692234"/>
                    <a:pt x="0" y="1805050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217" name="Rectangle 25"/>
            <p:cNvSpPr>
              <a:spLocks noChangeArrowheads="1"/>
            </p:cNvSpPr>
            <p:nvPr/>
          </p:nvSpPr>
          <p:spPr bwMode="auto">
            <a:xfrm>
              <a:off x="1210468" y="3086295"/>
              <a:ext cx="1152525" cy="295433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5" name="Line 3"/>
            <p:cNvSpPr>
              <a:spLocks noChangeShapeType="1"/>
            </p:cNvSpPr>
            <p:nvPr/>
          </p:nvSpPr>
          <p:spPr bwMode="auto">
            <a:xfrm>
              <a:off x="394493" y="3045020"/>
              <a:ext cx="70342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196" name="Line 4"/>
            <p:cNvSpPr>
              <a:spLocks noChangeShapeType="1"/>
            </p:cNvSpPr>
            <p:nvPr/>
          </p:nvSpPr>
          <p:spPr bwMode="auto">
            <a:xfrm>
              <a:off x="1161256" y="2338583"/>
              <a:ext cx="0" cy="23352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830961" y="1795555"/>
              <a:ext cx="77777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4198" name="Text Box 6"/>
            <p:cNvSpPr txBox="1">
              <a:spLocks noChangeArrowheads="1"/>
            </p:cNvSpPr>
            <p:nvPr/>
          </p:nvSpPr>
          <p:spPr bwMode="auto">
            <a:xfrm>
              <a:off x="6295231" y="243224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64200" name="Text Box 8"/>
            <p:cNvSpPr txBox="1">
              <a:spLocks noChangeArrowheads="1"/>
            </p:cNvSpPr>
            <p:nvPr/>
          </p:nvSpPr>
          <p:spPr bwMode="auto">
            <a:xfrm>
              <a:off x="7476268" y="2816709"/>
              <a:ext cx="77938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4201" name="Text Box 9"/>
            <p:cNvSpPr txBox="1">
              <a:spLocks noChangeArrowheads="1"/>
            </p:cNvSpPr>
            <p:nvPr/>
          </p:nvSpPr>
          <p:spPr bwMode="auto">
            <a:xfrm>
              <a:off x="2250281" y="243224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64203" name="Line 11"/>
            <p:cNvSpPr>
              <a:spLocks noChangeShapeType="1"/>
            </p:cNvSpPr>
            <p:nvPr/>
          </p:nvSpPr>
          <p:spPr bwMode="auto">
            <a:xfrm flipH="1">
              <a:off x="6473031" y="2892620"/>
              <a:ext cx="9525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04" name="Oval 12"/>
            <p:cNvSpPr>
              <a:spLocks noChangeArrowheads="1"/>
            </p:cNvSpPr>
            <p:nvPr/>
          </p:nvSpPr>
          <p:spPr bwMode="auto">
            <a:xfrm>
              <a:off x="3610768" y="3135508"/>
              <a:ext cx="188913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8" name="AutoShape 16"/>
            <p:cNvSpPr>
              <a:spLocks noChangeArrowheads="1"/>
            </p:cNvSpPr>
            <p:nvPr/>
          </p:nvSpPr>
          <p:spPr bwMode="auto">
            <a:xfrm rot="6955259">
              <a:off x="3343274" y="3758602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2" name="Rectangle 20"/>
            <p:cNvSpPr>
              <a:spLocks noChangeArrowheads="1"/>
            </p:cNvSpPr>
            <p:nvPr/>
          </p:nvSpPr>
          <p:spPr bwMode="auto">
            <a:xfrm>
              <a:off x="3857123" y="3495983"/>
              <a:ext cx="914400" cy="346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</a:rPr>
                <a:t>LW</a:t>
              </a:r>
            </a:p>
          </p:txBody>
        </p:sp>
        <p:sp>
          <p:nvSpPr>
            <p:cNvPr id="264214" name="Line 22"/>
            <p:cNvSpPr>
              <a:spLocks noChangeShapeType="1"/>
            </p:cNvSpPr>
            <p:nvPr/>
          </p:nvSpPr>
          <p:spPr bwMode="auto">
            <a:xfrm>
              <a:off x="2429668" y="3324420"/>
              <a:ext cx="0" cy="25034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15" name="AutoShape 23"/>
            <p:cNvSpPr>
              <a:spLocks noChangeArrowheads="1"/>
            </p:cNvSpPr>
            <p:nvPr/>
          </p:nvSpPr>
          <p:spPr bwMode="auto">
            <a:xfrm rot="7848983">
              <a:off x="2765424" y="4507902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9" name="Oval 27"/>
            <p:cNvSpPr>
              <a:spLocks noChangeArrowheads="1"/>
            </p:cNvSpPr>
            <p:nvPr/>
          </p:nvSpPr>
          <p:spPr bwMode="auto">
            <a:xfrm>
              <a:off x="2343118" y="4893695"/>
              <a:ext cx="188913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20" name="Text Box 28"/>
            <p:cNvSpPr txBox="1">
              <a:spLocks noChangeArrowheads="1"/>
            </p:cNvSpPr>
            <p:nvPr/>
          </p:nvSpPr>
          <p:spPr bwMode="auto">
            <a:xfrm>
              <a:off x="4291806" y="4327720"/>
              <a:ext cx="8540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f  = f</a:t>
              </a:r>
              <a:r>
                <a:rPr lang="en-US" sz="20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4218" name="Line 26"/>
            <p:cNvSpPr>
              <a:spLocks noChangeShapeType="1"/>
            </p:cNvSpPr>
            <p:nvPr/>
          </p:nvSpPr>
          <p:spPr bwMode="auto">
            <a:xfrm flipH="1">
              <a:off x="2561314" y="4624583"/>
              <a:ext cx="1643178" cy="34030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21" name="Text Box 29"/>
            <p:cNvSpPr txBox="1">
              <a:spLocks noChangeArrowheads="1"/>
            </p:cNvSpPr>
            <p:nvPr/>
          </p:nvSpPr>
          <p:spPr bwMode="auto">
            <a:xfrm>
              <a:off x="1251743" y="3695895"/>
              <a:ext cx="1141659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P</a:t>
              </a:r>
              <a:r>
                <a:rPr lang="en-US" sz="2000" dirty="0" smtClean="0">
                  <a:solidFill>
                    <a:schemeClr val="bg2"/>
                  </a:solidFill>
                </a:rPr>
                <a:t>hysical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264223" name="Text Box 31"/>
            <p:cNvSpPr txBox="1">
              <a:spLocks noChangeArrowheads="1"/>
            </p:cNvSpPr>
            <p:nvPr/>
          </p:nvSpPr>
          <p:spPr bwMode="auto">
            <a:xfrm>
              <a:off x="4855571" y="3657061"/>
              <a:ext cx="166904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Non-physical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3157526" y="4142931"/>
              <a:ext cx="188913" cy="180975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auto">
            <a:xfrm>
              <a:off x="3090260" y="2667691"/>
              <a:ext cx="352425" cy="1825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2" name="Line 10"/>
            <p:cNvSpPr>
              <a:spLocks noChangeShapeType="1"/>
            </p:cNvSpPr>
            <p:nvPr/>
          </p:nvSpPr>
          <p:spPr bwMode="auto">
            <a:xfrm>
              <a:off x="2439956" y="2882395"/>
              <a:ext cx="1587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2346783" y="2934472"/>
              <a:ext cx="188912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3033573" y="2944369"/>
              <a:ext cx="188912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821991" y="2247095"/>
              <a:ext cx="914400" cy="346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ISW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2947916" y="1190655"/>
              <a:ext cx="8540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f  = 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n-US" sz="20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H="1">
              <a:off x="2541330" y="1638784"/>
              <a:ext cx="653142" cy="124690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3649111" y="2930515"/>
              <a:ext cx="188912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3848462" y="2530588"/>
              <a:ext cx="8540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f  = </a:t>
              </a:r>
              <a:r>
                <a:rPr lang="en-US" sz="2000" i="1" dirty="0" err="1" smtClean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  <a:r>
                <a:rPr lang="en-US" sz="2000" i="1" baseline="-25000" dirty="0" err="1" smtClean="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endParaRPr lang="en-US" sz="2000" i="1" baseline="-25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01402" y="1187522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Spectral-gap region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5628914" y="1655839"/>
              <a:ext cx="1389413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hlink"/>
                  </a:solidFill>
                  <a:latin typeface="Times New Roman" pitchFamily="18" charset="0"/>
                </a:rPr>
                <a:t>f</a:t>
              </a:r>
              <a:r>
                <a:rPr lang="en-US" sz="2000" i="1" baseline="-25000" dirty="0" smtClean="0">
                  <a:solidFill>
                    <a:schemeClr val="hlink"/>
                  </a:solidFill>
                  <a:latin typeface="Times New Roman" pitchFamily="18" charset="0"/>
                </a:rPr>
                <a:t>p </a:t>
              </a:r>
              <a:r>
                <a:rPr lang="en-US" sz="2000" dirty="0" smtClean="0">
                  <a:solidFill>
                    <a:schemeClr val="hlink"/>
                  </a:solidFill>
                  <a:latin typeface="+mn-lt"/>
                </a:rPr>
                <a:t>&lt; </a:t>
              </a:r>
              <a:r>
                <a:rPr lang="en-US" sz="2000" dirty="0" smtClean="0">
                  <a:solidFill>
                    <a:schemeClr val="hlink"/>
                  </a:solidFill>
                </a:rPr>
                <a:t> </a:t>
              </a:r>
              <a:r>
                <a:rPr lang="en-US" sz="2000" i="1" dirty="0">
                  <a:solidFill>
                    <a:schemeClr val="hlink"/>
                  </a:solidFill>
                  <a:latin typeface="Times New Roman" pitchFamily="18" charset="0"/>
                </a:rPr>
                <a:t>f  &lt; </a:t>
              </a:r>
              <a:r>
                <a:rPr lang="en-US" sz="2000" i="1" dirty="0" smtClean="0">
                  <a:solidFill>
                    <a:schemeClr val="hlink"/>
                  </a:solidFill>
                  <a:latin typeface="Times New Roman" pitchFamily="18" charset="0"/>
                </a:rPr>
                <a:t>f</a:t>
              </a:r>
              <a:r>
                <a:rPr lang="en-US" sz="2400" i="1" baseline="-25000" dirty="0" smtClean="0">
                  <a:solidFill>
                    <a:schemeClr val="hlink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chemeClr val="hlink"/>
                </a:solidFill>
              </a:endParaRPr>
            </a:p>
          </p:txBody>
        </p:sp>
      </p:grpSp>
      <p:pic>
        <p:nvPicPr>
          <p:cNvPr id="36" name="Pictur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895" y="4453247"/>
            <a:ext cx="1432956" cy="18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448298" y="6331328"/>
            <a:ext cx="213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Prof. A. A. Oliner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558140" y="0"/>
            <a:ext cx="781396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Radiated by Leaky Wave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7527" name="Object 23"/>
          <p:cNvGraphicFramePr>
            <a:graphicFrameLocks noChangeAspect="1"/>
          </p:cNvGraphicFramePr>
          <p:nvPr/>
        </p:nvGraphicFramePr>
        <p:xfrm>
          <a:off x="2228850" y="3187700"/>
          <a:ext cx="4789488" cy="876300"/>
        </p:xfrm>
        <a:graphic>
          <a:graphicData uri="http://schemas.openxmlformats.org/presentationml/2006/ole">
            <p:oleObj spid="_x0000_s277527" name="Equation" r:id="rId4" imgW="2501640" imgH="457200" progId="Equation.DSMT4">
              <p:embed/>
            </p:oleObj>
          </a:graphicData>
        </a:graphic>
      </p:graphicFrame>
      <p:graphicFrame>
        <p:nvGraphicFramePr>
          <p:cNvPr id="277528" name="Object 24"/>
          <p:cNvGraphicFramePr>
            <a:graphicFrameLocks noChangeAspect="1"/>
          </p:cNvGraphicFramePr>
          <p:nvPr/>
        </p:nvGraphicFramePr>
        <p:xfrm>
          <a:off x="2981325" y="4424363"/>
          <a:ext cx="2132013" cy="539750"/>
        </p:xfrm>
        <a:graphic>
          <a:graphicData uri="http://schemas.openxmlformats.org/presentationml/2006/ole">
            <p:oleObj spid="_x0000_s277528" name="Equation" r:id="rId5" imgW="1091880" imgH="279360" progId="Equation.DSMT4">
              <p:embed/>
            </p:oleObj>
          </a:graphicData>
        </a:graphic>
      </p:graphicFrame>
      <p:graphicFrame>
        <p:nvGraphicFramePr>
          <p:cNvPr id="277530" name="Object 26"/>
          <p:cNvGraphicFramePr>
            <a:graphicFrameLocks noChangeAspect="1"/>
          </p:cNvGraphicFramePr>
          <p:nvPr/>
        </p:nvGraphicFramePr>
        <p:xfrm>
          <a:off x="2003507" y="5232710"/>
          <a:ext cx="3525838" cy="1216025"/>
        </p:xfrm>
        <a:graphic>
          <a:graphicData uri="http://schemas.openxmlformats.org/presentationml/2006/ole">
            <p:oleObj spid="_x0000_s277530" name="Equation" r:id="rId6" imgW="1841400" imgH="63468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7688" y="3410067"/>
            <a:ext cx="1481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&gt; 0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127287" y="5613594"/>
            <a:ext cx="891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06009" y="908237"/>
            <a:ext cx="7904161" cy="1616076"/>
            <a:chOff x="906009" y="908237"/>
            <a:chExt cx="7904161" cy="1616076"/>
          </a:xfrm>
        </p:grpSpPr>
        <p:grpSp>
          <p:nvGrpSpPr>
            <p:cNvPr id="277531" name="Group 27"/>
            <p:cNvGrpSpPr>
              <a:grpSpLocks/>
            </p:cNvGrpSpPr>
            <p:nvPr/>
          </p:nvGrpSpPr>
          <p:grpSpPr bwMode="auto">
            <a:xfrm>
              <a:off x="906009" y="908237"/>
              <a:ext cx="7904161" cy="1616076"/>
              <a:chOff x="653" y="617"/>
              <a:chExt cx="4979" cy="1018"/>
            </a:xfrm>
          </p:grpSpPr>
          <p:sp>
            <p:nvSpPr>
              <p:cNvPr id="277509" name="Rectangle 5"/>
              <p:cNvSpPr>
                <a:spLocks noChangeArrowheads="1"/>
              </p:cNvSpPr>
              <p:nvPr/>
            </p:nvSpPr>
            <p:spPr bwMode="auto">
              <a:xfrm>
                <a:off x="653" y="1301"/>
                <a:ext cx="4349" cy="2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0" name="Rectangle 6"/>
              <p:cNvSpPr>
                <a:spLocks noChangeArrowheads="1"/>
              </p:cNvSpPr>
              <p:nvPr/>
            </p:nvSpPr>
            <p:spPr bwMode="auto">
              <a:xfrm>
                <a:off x="653" y="1561"/>
                <a:ext cx="4339" cy="7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1" name="Text Box 7"/>
              <p:cNvSpPr txBox="1">
                <a:spLocks noChangeArrowheads="1"/>
              </p:cNvSpPr>
              <p:nvPr/>
            </p:nvSpPr>
            <p:spPr bwMode="auto">
              <a:xfrm>
                <a:off x="1352" y="1329"/>
                <a:ext cx="951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2"/>
                    </a:solidFill>
                  </a:rPr>
                  <a:t>Line </a:t>
                </a:r>
                <a:r>
                  <a:rPr lang="en-US" sz="2000" dirty="0">
                    <a:solidFill>
                      <a:schemeClr val="bg2"/>
                    </a:solidFill>
                  </a:rPr>
                  <a:t>source</a:t>
                </a:r>
              </a:p>
            </p:txBody>
          </p:sp>
          <p:sp>
            <p:nvSpPr>
              <p:cNvPr id="277512" name="Oval 8"/>
              <p:cNvSpPr>
                <a:spLocks noChangeArrowheads="1"/>
              </p:cNvSpPr>
              <p:nvPr/>
            </p:nvSpPr>
            <p:spPr bwMode="auto">
              <a:xfrm>
                <a:off x="2649" y="1408"/>
                <a:ext cx="6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3" name="AutoShape 9"/>
              <p:cNvSpPr>
                <a:spLocks noChangeArrowheads="1"/>
              </p:cNvSpPr>
              <p:nvPr/>
            </p:nvSpPr>
            <p:spPr bwMode="auto">
              <a:xfrm>
                <a:off x="2960" y="1232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4" name="AutoShape 10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5" name="AutoShape 11"/>
              <p:cNvSpPr>
                <a:spLocks noChangeArrowheads="1"/>
              </p:cNvSpPr>
              <p:nvPr/>
            </p:nvSpPr>
            <p:spPr bwMode="auto">
              <a:xfrm>
                <a:off x="4120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6" name="AutoShape 12"/>
              <p:cNvSpPr>
                <a:spLocks noChangeArrowheads="1"/>
              </p:cNvSpPr>
              <p:nvPr/>
            </p:nvSpPr>
            <p:spPr bwMode="auto">
              <a:xfrm flipH="1">
                <a:off x="2048" y="1240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7" name="AutoShape 13"/>
              <p:cNvSpPr>
                <a:spLocks noChangeArrowheads="1"/>
              </p:cNvSpPr>
              <p:nvPr/>
            </p:nvSpPr>
            <p:spPr bwMode="auto">
              <a:xfrm flipH="1">
                <a:off x="1512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8" name="AutoShape 14"/>
              <p:cNvSpPr>
                <a:spLocks noChangeArrowheads="1"/>
              </p:cNvSpPr>
              <p:nvPr/>
            </p:nvSpPr>
            <p:spPr bwMode="auto">
              <a:xfrm flipH="1">
                <a:off x="1056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23" name="Line 19"/>
              <p:cNvSpPr>
                <a:spLocks noChangeShapeType="1"/>
              </p:cNvSpPr>
              <p:nvPr/>
            </p:nvSpPr>
            <p:spPr bwMode="auto">
              <a:xfrm>
                <a:off x="5112" y="1312"/>
                <a:ext cx="3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7524" name="Line 20"/>
              <p:cNvSpPr>
                <a:spLocks noChangeShapeType="1"/>
              </p:cNvSpPr>
              <p:nvPr/>
            </p:nvSpPr>
            <p:spPr bwMode="auto">
              <a:xfrm flipV="1">
                <a:off x="2681" y="915"/>
                <a:ext cx="0" cy="2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7525" name="Text Box 21"/>
              <p:cNvSpPr txBox="1">
                <a:spLocks noChangeArrowheads="1"/>
              </p:cNvSpPr>
              <p:nvPr/>
            </p:nvSpPr>
            <p:spPr bwMode="auto">
              <a:xfrm>
                <a:off x="5454" y="1166"/>
                <a:ext cx="17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277526" name="Text Box 22"/>
              <p:cNvSpPr txBox="1">
                <a:spLocks noChangeArrowheads="1"/>
              </p:cNvSpPr>
              <p:nvPr/>
            </p:nvSpPr>
            <p:spPr bwMode="auto">
              <a:xfrm>
                <a:off x="2595" y="617"/>
                <a:ext cx="18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 bwMode="auto">
            <a:xfrm>
              <a:off x="950026" y="1864426"/>
              <a:ext cx="68520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842660" y="1377537"/>
              <a:ext cx="1069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Aperture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6682571" y="4009050"/>
          <a:ext cx="1492847" cy="478460"/>
        </p:xfrm>
        <a:graphic>
          <a:graphicData uri="http://schemas.openxmlformats.org/presentationml/2006/ole">
            <p:oleObj spid="_x0000_s277531" name="Equation" r:id="rId7" imgW="990360" imgH="31716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94814" y="4647582"/>
            <a:ext cx="2814452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Note: The wavenumber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600" dirty="0" smtClean="0">
                <a:solidFill>
                  <a:schemeClr val="bg2"/>
                </a:solidFill>
              </a:rPr>
              <a:t> is chosen to be either positive real or negative imaginary.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588464" y="4489645"/>
            <a:ext cx="140749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Assume: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5747657" y="3705101"/>
            <a:ext cx="249382" cy="9262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460665" y="116378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i="1" baseline="-25000" dirty="0" err="1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leaky wave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7086600" y="55626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1604963" y="627856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6515100" y="6286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249738" y="628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4448" name="Text Box 16"/>
          <p:cNvSpPr txBox="1">
            <a:spLocks noChangeArrowheads="1"/>
          </p:cNvSpPr>
          <p:nvPr/>
        </p:nvSpPr>
        <p:spPr bwMode="auto">
          <a:xfrm>
            <a:off x="1185863" y="5648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4449" name="Text Box 17"/>
          <p:cNvSpPr txBox="1">
            <a:spLocks noChangeArrowheads="1"/>
          </p:cNvSpPr>
          <p:nvPr/>
        </p:nvSpPr>
        <p:spPr bwMode="auto">
          <a:xfrm>
            <a:off x="1081088" y="15287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graphicFrame>
        <p:nvGraphicFramePr>
          <p:cNvPr id="274450" name="Object 18"/>
          <p:cNvGraphicFramePr>
            <a:graphicFrameLocks noChangeAspect="1"/>
          </p:cNvGraphicFramePr>
          <p:nvPr/>
        </p:nvGraphicFramePr>
        <p:xfrm>
          <a:off x="2922588" y="365125"/>
          <a:ext cx="2878137" cy="915988"/>
        </p:xfrm>
        <a:graphic>
          <a:graphicData uri="http://schemas.openxmlformats.org/presentationml/2006/ole">
            <p:oleObj spid="_x0000_s274450" name="Equation" r:id="rId4" imgW="1358640" imgH="431640" progId="Equation.DSMT4">
              <p:embed/>
            </p:oleObj>
          </a:graphicData>
        </a:graphic>
      </p:graphicFrame>
      <p:sp>
        <p:nvSpPr>
          <p:cNvPr id="274451" name="Line 19"/>
          <p:cNvSpPr>
            <a:spLocks noChangeShapeType="1"/>
          </p:cNvSpPr>
          <p:nvPr/>
        </p:nvSpPr>
        <p:spPr bwMode="auto">
          <a:xfrm>
            <a:off x="1681163" y="5973763"/>
            <a:ext cx="4924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2" name="Line 20"/>
          <p:cNvSpPr>
            <a:spLocks noChangeShapeType="1"/>
          </p:cNvSpPr>
          <p:nvPr/>
        </p:nvSpPr>
        <p:spPr bwMode="auto">
          <a:xfrm flipV="1">
            <a:off x="1843088" y="1676400"/>
            <a:ext cx="0" cy="426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3" name="Line 21"/>
          <p:cNvSpPr>
            <a:spLocks noChangeShapeType="1"/>
          </p:cNvSpPr>
          <p:nvPr/>
        </p:nvSpPr>
        <p:spPr bwMode="auto">
          <a:xfrm>
            <a:off x="4159250" y="598487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4" name="Line 22"/>
          <p:cNvSpPr>
            <a:spLocks noChangeShapeType="1"/>
          </p:cNvSpPr>
          <p:nvPr/>
        </p:nvSpPr>
        <p:spPr bwMode="auto">
          <a:xfrm>
            <a:off x="6599238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5" name="Line 23"/>
          <p:cNvSpPr>
            <a:spLocks noChangeShapeType="1"/>
          </p:cNvSpPr>
          <p:nvPr/>
        </p:nvSpPr>
        <p:spPr bwMode="auto">
          <a:xfrm>
            <a:off x="1700213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6" name="Line 24"/>
          <p:cNvSpPr>
            <a:spLocks noChangeShapeType="1"/>
          </p:cNvSpPr>
          <p:nvPr/>
        </p:nvSpPr>
        <p:spPr bwMode="auto">
          <a:xfrm>
            <a:off x="1628775" y="1685925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7" name="Line 25"/>
          <p:cNvSpPr>
            <a:spLocks noChangeShapeType="1"/>
          </p:cNvSpPr>
          <p:nvPr/>
        </p:nvSpPr>
        <p:spPr bwMode="auto">
          <a:xfrm>
            <a:off x="1638300" y="589915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1181100" y="35004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74459" name="Line 27"/>
          <p:cNvSpPr>
            <a:spLocks noChangeShapeType="1"/>
          </p:cNvSpPr>
          <p:nvPr/>
        </p:nvSpPr>
        <p:spPr bwMode="auto">
          <a:xfrm>
            <a:off x="1609725" y="369570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446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100" y="1620838"/>
            <a:ext cx="49847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1143000" y="10668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1135063" y="5724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093788" y="1643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74465" name="Line 33"/>
          <p:cNvSpPr>
            <a:spLocks noChangeShapeType="1"/>
          </p:cNvSpPr>
          <p:nvPr/>
        </p:nvSpPr>
        <p:spPr bwMode="auto">
          <a:xfrm>
            <a:off x="1852613" y="61325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66" name="Line 34"/>
          <p:cNvSpPr>
            <a:spLocks noChangeShapeType="1"/>
          </p:cNvSpPr>
          <p:nvPr/>
        </p:nvSpPr>
        <p:spPr bwMode="auto">
          <a:xfrm>
            <a:off x="1641475" y="1647825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67" name="Line 35"/>
          <p:cNvSpPr>
            <a:spLocks noChangeShapeType="1"/>
          </p:cNvSpPr>
          <p:nvPr/>
        </p:nvSpPr>
        <p:spPr bwMode="auto">
          <a:xfrm>
            <a:off x="1524000" y="598805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68" name="Text Box 36"/>
          <p:cNvSpPr txBox="1">
            <a:spLocks noChangeArrowheads="1"/>
          </p:cNvSpPr>
          <p:nvPr/>
        </p:nvSpPr>
        <p:spPr bwMode="auto">
          <a:xfrm>
            <a:off x="1143000" y="36528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74469" name="Line 37"/>
          <p:cNvSpPr>
            <a:spLocks noChangeShapeType="1"/>
          </p:cNvSpPr>
          <p:nvPr/>
        </p:nvSpPr>
        <p:spPr bwMode="auto">
          <a:xfrm>
            <a:off x="1622425" y="384810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0" name="Line 38"/>
          <p:cNvSpPr>
            <a:spLocks noChangeShapeType="1"/>
          </p:cNvSpPr>
          <p:nvPr/>
        </p:nvSpPr>
        <p:spPr bwMode="auto">
          <a:xfrm flipH="1" flipV="1">
            <a:off x="1830388" y="1638300"/>
            <a:ext cx="0" cy="42751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1909763" y="64611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-10</a:t>
            </a:r>
          </a:p>
        </p:txBody>
      </p:sp>
      <p:sp>
        <p:nvSpPr>
          <p:cNvPr id="274472" name="Line 40"/>
          <p:cNvSpPr>
            <a:spLocks noChangeShapeType="1"/>
          </p:cNvSpPr>
          <p:nvPr/>
        </p:nvSpPr>
        <p:spPr bwMode="auto">
          <a:xfrm>
            <a:off x="1985963" y="6067425"/>
            <a:ext cx="49244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3" name="Line 41"/>
          <p:cNvSpPr>
            <a:spLocks noChangeShapeType="1"/>
          </p:cNvSpPr>
          <p:nvPr/>
        </p:nvSpPr>
        <p:spPr bwMode="auto">
          <a:xfrm>
            <a:off x="4413250" y="6078538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4" name="Line 42"/>
          <p:cNvSpPr>
            <a:spLocks noChangeShapeType="1"/>
          </p:cNvSpPr>
          <p:nvPr/>
        </p:nvSpPr>
        <p:spPr bwMode="auto">
          <a:xfrm>
            <a:off x="6904038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5" name="Line 43"/>
          <p:cNvSpPr>
            <a:spLocks noChangeShapeType="1"/>
          </p:cNvSpPr>
          <p:nvPr/>
        </p:nvSpPr>
        <p:spPr bwMode="auto">
          <a:xfrm>
            <a:off x="2005013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76" name="Text Box 44"/>
          <p:cNvSpPr txBox="1">
            <a:spLocks noChangeArrowheads="1"/>
          </p:cNvSpPr>
          <p:nvPr/>
        </p:nvSpPr>
        <p:spPr bwMode="auto">
          <a:xfrm>
            <a:off x="4249738" y="64611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6667500" y="6461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77775" y="68022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Radiation occurs at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60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858963" y="920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59096" name="Text Box 24"/>
          <p:cNvSpPr txBox="1">
            <a:spLocks noChangeArrowheads="1"/>
          </p:cNvSpPr>
          <p:nvPr/>
        </p:nvSpPr>
        <p:spPr bwMode="auto">
          <a:xfrm>
            <a:off x="427154" y="1354757"/>
            <a:ext cx="24849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&gt; 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c       </a:t>
            </a:r>
            <a:r>
              <a:rPr lang="en-US" sz="2000" dirty="0">
                <a:solidFill>
                  <a:srgbClr val="FF0000"/>
                </a:solidFill>
              </a:rPr>
              <a:t>SW+ISW</a:t>
            </a:r>
          </a:p>
        </p:txBody>
      </p:sp>
      <p:grpSp>
        <p:nvGrpSpPr>
          <p:cNvPr id="259133" name="Group 61"/>
          <p:cNvGrpSpPr>
            <a:grpSpLocks/>
          </p:cNvGrpSpPr>
          <p:nvPr/>
        </p:nvGrpSpPr>
        <p:grpSpPr bwMode="auto">
          <a:xfrm>
            <a:off x="3009823" y="843581"/>
            <a:ext cx="5421313" cy="4935536"/>
            <a:chOff x="1862" y="683"/>
            <a:chExt cx="3415" cy="3109"/>
          </a:xfrm>
        </p:grpSpPr>
        <p:sp>
          <p:nvSpPr>
            <p:cNvPr id="259108" name="Line 36"/>
            <p:cNvSpPr>
              <a:spLocks noChangeShapeType="1"/>
            </p:cNvSpPr>
            <p:nvPr/>
          </p:nvSpPr>
          <p:spPr bwMode="auto">
            <a:xfrm>
              <a:off x="1862" y="2312"/>
              <a:ext cx="314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09" name="Line 37"/>
            <p:cNvSpPr>
              <a:spLocks noChangeShapeType="1"/>
            </p:cNvSpPr>
            <p:nvPr/>
          </p:nvSpPr>
          <p:spPr bwMode="auto">
            <a:xfrm>
              <a:off x="2875" y="1020"/>
              <a:ext cx="0" cy="27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0" name="Oval 38"/>
            <p:cNvSpPr>
              <a:spLocks noChangeArrowheads="1"/>
            </p:cNvSpPr>
            <p:nvPr/>
          </p:nvSpPr>
          <p:spPr bwMode="auto">
            <a:xfrm>
              <a:off x="1880" y="1316"/>
              <a:ext cx="1981" cy="19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11" name="Line 39"/>
            <p:cNvSpPr>
              <a:spLocks noChangeShapeType="1"/>
            </p:cNvSpPr>
            <p:nvPr/>
          </p:nvSpPr>
          <p:spPr bwMode="auto">
            <a:xfrm>
              <a:off x="3342" y="836"/>
              <a:ext cx="3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2" name="Line 40"/>
            <p:cNvSpPr>
              <a:spLocks noChangeShapeType="1"/>
            </p:cNvSpPr>
            <p:nvPr/>
          </p:nvSpPr>
          <p:spPr bwMode="auto">
            <a:xfrm>
              <a:off x="3766" y="827"/>
              <a:ext cx="0" cy="29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3" name="Line 41"/>
            <p:cNvSpPr>
              <a:spLocks noChangeShapeType="1"/>
            </p:cNvSpPr>
            <p:nvPr/>
          </p:nvSpPr>
          <p:spPr bwMode="auto">
            <a:xfrm>
              <a:off x="4239" y="830"/>
              <a:ext cx="1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4" name="Freeform 42"/>
            <p:cNvSpPr>
              <a:spLocks/>
            </p:cNvSpPr>
            <p:nvPr/>
          </p:nvSpPr>
          <p:spPr bwMode="auto">
            <a:xfrm>
              <a:off x="2876" y="857"/>
              <a:ext cx="447" cy="1453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5" name="Freeform 43"/>
            <p:cNvSpPr>
              <a:spLocks/>
            </p:cNvSpPr>
            <p:nvPr/>
          </p:nvSpPr>
          <p:spPr bwMode="auto">
            <a:xfrm>
              <a:off x="3354" y="941"/>
              <a:ext cx="869" cy="2722"/>
            </a:xfrm>
            <a:custGeom>
              <a:avLst/>
              <a:gdLst/>
              <a:ahLst/>
              <a:cxnLst>
                <a:cxn ang="0">
                  <a:pos x="21" y="2722"/>
                </a:cxn>
                <a:cxn ang="0">
                  <a:pos x="21" y="2301"/>
                </a:cxn>
                <a:cxn ang="0">
                  <a:pos x="113" y="1815"/>
                </a:cxn>
                <a:cxn ang="0">
                  <a:pos x="697" y="910"/>
                </a:cxn>
                <a:cxn ang="0">
                  <a:pos x="842" y="472"/>
                </a:cxn>
                <a:cxn ang="0">
                  <a:pos x="866" y="0"/>
                </a:cxn>
              </a:cxnLst>
              <a:rect l="0" t="0" r="r" b="b"/>
              <a:pathLst>
                <a:path w="869" h="2722">
                  <a:moveTo>
                    <a:pt x="21" y="2722"/>
                  </a:moveTo>
                  <a:cubicBezTo>
                    <a:pt x="20" y="2653"/>
                    <a:pt x="6" y="2452"/>
                    <a:pt x="21" y="2301"/>
                  </a:cubicBezTo>
                  <a:cubicBezTo>
                    <a:pt x="36" y="2150"/>
                    <a:pt x="0" y="2047"/>
                    <a:pt x="113" y="1815"/>
                  </a:cubicBezTo>
                  <a:cubicBezTo>
                    <a:pt x="226" y="1583"/>
                    <a:pt x="576" y="1134"/>
                    <a:pt x="697" y="910"/>
                  </a:cubicBezTo>
                  <a:cubicBezTo>
                    <a:pt x="772" y="786"/>
                    <a:pt x="814" y="695"/>
                    <a:pt x="842" y="472"/>
                  </a:cubicBezTo>
                  <a:cubicBezTo>
                    <a:pt x="869" y="248"/>
                    <a:pt x="861" y="98"/>
                    <a:pt x="866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118" name="Text Box 46"/>
            <p:cNvSpPr txBox="1">
              <a:spLocks noChangeArrowheads="1"/>
            </p:cNvSpPr>
            <p:nvPr/>
          </p:nvSpPr>
          <p:spPr bwMode="auto">
            <a:xfrm>
              <a:off x="2775" y="683"/>
              <a:ext cx="214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59119" name="Text Box 47"/>
            <p:cNvSpPr txBox="1">
              <a:spLocks noChangeArrowheads="1"/>
            </p:cNvSpPr>
            <p:nvPr/>
          </p:nvSpPr>
          <p:spPr bwMode="auto">
            <a:xfrm>
              <a:off x="5048" y="2139"/>
              <a:ext cx="2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  <p:sp>
          <p:nvSpPr>
            <p:cNvPr id="259120" name="Oval 48"/>
            <p:cNvSpPr>
              <a:spLocks noChangeArrowheads="1"/>
            </p:cNvSpPr>
            <p:nvPr/>
          </p:nvSpPr>
          <p:spPr bwMode="auto">
            <a:xfrm>
              <a:off x="3346" y="3111"/>
              <a:ext cx="90" cy="8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22" name="Text Box 50"/>
            <p:cNvSpPr txBox="1">
              <a:spLocks noChangeArrowheads="1"/>
            </p:cNvSpPr>
            <p:nvPr/>
          </p:nvSpPr>
          <p:spPr bwMode="auto">
            <a:xfrm>
              <a:off x="3498" y="3154"/>
              <a:ext cx="41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ISW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59124" name="Oval 52"/>
            <p:cNvSpPr>
              <a:spLocks noChangeArrowheads="1"/>
            </p:cNvSpPr>
            <p:nvPr/>
          </p:nvSpPr>
          <p:spPr bwMode="auto">
            <a:xfrm>
              <a:off x="3810" y="2110"/>
              <a:ext cx="90" cy="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25" name="Text Box 53"/>
            <p:cNvSpPr txBox="1">
              <a:spLocks noChangeArrowheads="1"/>
            </p:cNvSpPr>
            <p:nvPr/>
          </p:nvSpPr>
          <p:spPr bwMode="auto">
            <a:xfrm>
              <a:off x="4017" y="2026"/>
              <a:ext cx="37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407739" y="1814746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13031" y="5108331"/>
            <a:ext cx="3264410" cy="92333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TM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 surface wave is above cutoff. There is also an improper TM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 SW  mode.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5688" y="6270171"/>
            <a:ext cx="442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 There is also a TM</a:t>
            </a:r>
            <a:r>
              <a:rPr lang="en-US" sz="1400" baseline="-25000" dirty="0" smtClean="0">
                <a:solidFill>
                  <a:schemeClr val="bg2"/>
                </a:solidFill>
              </a:rPr>
              <a:t>0</a:t>
            </a:r>
            <a:r>
              <a:rPr lang="en-US" sz="1400" dirty="0" smtClean="0">
                <a:solidFill>
                  <a:schemeClr val="bg2"/>
                </a:solidFill>
              </a:rPr>
              <a:t> mode, but this is not shown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7086600" y="55626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604963" y="627856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6515100" y="6286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4249738" y="628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1185863" y="5648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1081088" y="15287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2876550" y="342900"/>
          <a:ext cx="3038475" cy="915988"/>
        </p:xfrm>
        <a:graphic>
          <a:graphicData uri="http://schemas.openxmlformats.org/presentationml/2006/ole">
            <p:oleObj spid="_x0000_s275465" name="Equation" r:id="rId4" imgW="1434960" imgH="431640" progId="Equation.DSMT4">
              <p:embed/>
            </p:oleObj>
          </a:graphicData>
        </a:graphic>
      </p:graphicFrame>
      <p:sp>
        <p:nvSpPr>
          <p:cNvPr id="275466" name="Line 10"/>
          <p:cNvSpPr>
            <a:spLocks noChangeShapeType="1"/>
          </p:cNvSpPr>
          <p:nvPr/>
        </p:nvSpPr>
        <p:spPr bwMode="auto">
          <a:xfrm>
            <a:off x="1681163" y="5973763"/>
            <a:ext cx="4924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7" name="Line 11"/>
          <p:cNvSpPr>
            <a:spLocks noChangeShapeType="1"/>
          </p:cNvSpPr>
          <p:nvPr/>
        </p:nvSpPr>
        <p:spPr bwMode="auto">
          <a:xfrm flipV="1">
            <a:off x="1843088" y="1676400"/>
            <a:ext cx="0" cy="426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>
            <a:off x="4159250" y="598487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69" name="Line 13"/>
          <p:cNvSpPr>
            <a:spLocks noChangeShapeType="1"/>
          </p:cNvSpPr>
          <p:nvPr/>
        </p:nvSpPr>
        <p:spPr bwMode="auto">
          <a:xfrm>
            <a:off x="6599238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0" name="Line 14"/>
          <p:cNvSpPr>
            <a:spLocks noChangeShapeType="1"/>
          </p:cNvSpPr>
          <p:nvPr/>
        </p:nvSpPr>
        <p:spPr bwMode="auto">
          <a:xfrm>
            <a:off x="1700213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1" name="Line 15"/>
          <p:cNvSpPr>
            <a:spLocks noChangeShapeType="1"/>
          </p:cNvSpPr>
          <p:nvPr/>
        </p:nvSpPr>
        <p:spPr bwMode="auto">
          <a:xfrm>
            <a:off x="1628775" y="1685925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1638300" y="589915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1181100" y="35004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75474" name="Line 18"/>
          <p:cNvSpPr>
            <a:spLocks noChangeShapeType="1"/>
          </p:cNvSpPr>
          <p:nvPr/>
        </p:nvSpPr>
        <p:spPr bwMode="auto">
          <a:xfrm>
            <a:off x="1609725" y="369570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1143000" y="10668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5477" name="Text Box 21"/>
          <p:cNvSpPr txBox="1">
            <a:spLocks noChangeArrowheads="1"/>
          </p:cNvSpPr>
          <p:nvPr/>
        </p:nvSpPr>
        <p:spPr bwMode="auto">
          <a:xfrm>
            <a:off x="1135063" y="5724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5478" name="Text Box 22"/>
          <p:cNvSpPr txBox="1">
            <a:spLocks noChangeArrowheads="1"/>
          </p:cNvSpPr>
          <p:nvPr/>
        </p:nvSpPr>
        <p:spPr bwMode="auto">
          <a:xfrm>
            <a:off x="1093788" y="1643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1852613" y="61325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0" name="Line 24"/>
          <p:cNvSpPr>
            <a:spLocks noChangeShapeType="1"/>
          </p:cNvSpPr>
          <p:nvPr/>
        </p:nvSpPr>
        <p:spPr bwMode="auto">
          <a:xfrm>
            <a:off x="1641475" y="1647825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1" name="Line 25"/>
          <p:cNvSpPr>
            <a:spLocks noChangeShapeType="1"/>
          </p:cNvSpPr>
          <p:nvPr/>
        </p:nvSpPr>
        <p:spPr bwMode="auto">
          <a:xfrm>
            <a:off x="1524000" y="598805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2" name="Text Box 26"/>
          <p:cNvSpPr txBox="1">
            <a:spLocks noChangeArrowheads="1"/>
          </p:cNvSpPr>
          <p:nvPr/>
        </p:nvSpPr>
        <p:spPr bwMode="auto">
          <a:xfrm>
            <a:off x="1143000" y="36528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75483" name="Line 27"/>
          <p:cNvSpPr>
            <a:spLocks noChangeShapeType="1"/>
          </p:cNvSpPr>
          <p:nvPr/>
        </p:nvSpPr>
        <p:spPr bwMode="auto">
          <a:xfrm>
            <a:off x="1622425" y="384810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4" name="Line 28"/>
          <p:cNvSpPr>
            <a:spLocks noChangeShapeType="1"/>
          </p:cNvSpPr>
          <p:nvPr/>
        </p:nvSpPr>
        <p:spPr bwMode="auto">
          <a:xfrm flipH="1" flipV="1">
            <a:off x="1830388" y="1638300"/>
            <a:ext cx="0" cy="42751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1909763" y="64611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-10</a:t>
            </a:r>
          </a:p>
        </p:txBody>
      </p:sp>
      <p:sp>
        <p:nvSpPr>
          <p:cNvPr id="275486" name="Line 30"/>
          <p:cNvSpPr>
            <a:spLocks noChangeShapeType="1"/>
          </p:cNvSpPr>
          <p:nvPr/>
        </p:nvSpPr>
        <p:spPr bwMode="auto">
          <a:xfrm>
            <a:off x="1985963" y="6067425"/>
            <a:ext cx="49244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7" name="Line 31"/>
          <p:cNvSpPr>
            <a:spLocks noChangeShapeType="1"/>
          </p:cNvSpPr>
          <p:nvPr/>
        </p:nvSpPr>
        <p:spPr bwMode="auto">
          <a:xfrm>
            <a:off x="4413250" y="6078538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8" name="Line 32"/>
          <p:cNvSpPr>
            <a:spLocks noChangeShapeType="1"/>
          </p:cNvSpPr>
          <p:nvPr/>
        </p:nvSpPr>
        <p:spPr bwMode="auto">
          <a:xfrm>
            <a:off x="6904038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89" name="Line 33"/>
          <p:cNvSpPr>
            <a:spLocks noChangeShapeType="1"/>
          </p:cNvSpPr>
          <p:nvPr/>
        </p:nvSpPr>
        <p:spPr bwMode="auto">
          <a:xfrm>
            <a:off x="2005013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490" name="Text Box 34"/>
          <p:cNvSpPr txBox="1">
            <a:spLocks noChangeArrowheads="1"/>
          </p:cNvSpPr>
          <p:nvPr/>
        </p:nvSpPr>
        <p:spPr bwMode="auto">
          <a:xfrm>
            <a:off x="4249738" y="64611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5491" name="Text Box 35"/>
          <p:cNvSpPr txBox="1">
            <a:spLocks noChangeArrowheads="1"/>
          </p:cNvSpPr>
          <p:nvPr/>
        </p:nvSpPr>
        <p:spPr bwMode="auto">
          <a:xfrm>
            <a:off x="6667500" y="6461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pic>
        <p:nvPicPr>
          <p:cNvPr id="275492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1658938"/>
            <a:ext cx="495458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77775" y="64677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Radiation occurs at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60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7086600" y="55626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604963" y="627856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6515100" y="6286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4249738" y="628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185863" y="5648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1081088" y="15287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graphicFrame>
        <p:nvGraphicFramePr>
          <p:cNvPr id="276489" name="Object 9"/>
          <p:cNvGraphicFramePr>
            <a:graphicFrameLocks noChangeAspect="1"/>
          </p:cNvGraphicFramePr>
          <p:nvPr/>
        </p:nvGraphicFramePr>
        <p:xfrm>
          <a:off x="2997200" y="544513"/>
          <a:ext cx="2797175" cy="511175"/>
        </p:xfrm>
        <a:graphic>
          <a:graphicData uri="http://schemas.openxmlformats.org/presentationml/2006/ole">
            <p:oleObj spid="_x0000_s276489" name="Equation" r:id="rId4" imgW="1320480" imgH="241200" progId="Equation.DSMT4">
              <p:embed/>
            </p:oleObj>
          </a:graphicData>
        </a:graphic>
      </p:graphicFrame>
      <p:sp>
        <p:nvSpPr>
          <p:cNvPr id="276490" name="Line 10"/>
          <p:cNvSpPr>
            <a:spLocks noChangeShapeType="1"/>
          </p:cNvSpPr>
          <p:nvPr/>
        </p:nvSpPr>
        <p:spPr bwMode="auto">
          <a:xfrm>
            <a:off x="1681163" y="5973763"/>
            <a:ext cx="4924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1" name="Line 11"/>
          <p:cNvSpPr>
            <a:spLocks noChangeShapeType="1"/>
          </p:cNvSpPr>
          <p:nvPr/>
        </p:nvSpPr>
        <p:spPr bwMode="auto">
          <a:xfrm flipV="1">
            <a:off x="1843088" y="1676400"/>
            <a:ext cx="0" cy="426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>
            <a:off x="4159250" y="598487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>
            <a:off x="6599238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>
            <a:off x="1700213" y="59801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>
            <a:off x="1628775" y="1685925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6" name="Line 16"/>
          <p:cNvSpPr>
            <a:spLocks noChangeShapeType="1"/>
          </p:cNvSpPr>
          <p:nvPr/>
        </p:nvSpPr>
        <p:spPr bwMode="auto">
          <a:xfrm>
            <a:off x="1638300" y="589915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1181100" y="35004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76498" name="Line 18"/>
          <p:cNvSpPr>
            <a:spLocks noChangeShapeType="1"/>
          </p:cNvSpPr>
          <p:nvPr/>
        </p:nvSpPr>
        <p:spPr bwMode="auto">
          <a:xfrm>
            <a:off x="1609725" y="369570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1143000" y="10668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400">
                <a:solidFill>
                  <a:schemeClr val="bg2"/>
                </a:solidFill>
              </a:rPr>
              <a:t> / </a:t>
            </a:r>
            <a:r>
              <a:rPr lang="en-US" sz="2400" i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1135063" y="5724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6501" name="Text Box 21"/>
          <p:cNvSpPr txBox="1">
            <a:spLocks noChangeArrowheads="1"/>
          </p:cNvSpPr>
          <p:nvPr/>
        </p:nvSpPr>
        <p:spPr bwMode="auto">
          <a:xfrm>
            <a:off x="1093788" y="1643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76502" name="Line 22"/>
          <p:cNvSpPr>
            <a:spLocks noChangeShapeType="1"/>
          </p:cNvSpPr>
          <p:nvPr/>
        </p:nvSpPr>
        <p:spPr bwMode="auto">
          <a:xfrm>
            <a:off x="1852613" y="61325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3" name="Line 23"/>
          <p:cNvSpPr>
            <a:spLocks noChangeShapeType="1"/>
          </p:cNvSpPr>
          <p:nvPr/>
        </p:nvSpPr>
        <p:spPr bwMode="auto">
          <a:xfrm>
            <a:off x="1641475" y="1647825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4" name="Line 24"/>
          <p:cNvSpPr>
            <a:spLocks noChangeShapeType="1"/>
          </p:cNvSpPr>
          <p:nvPr/>
        </p:nvSpPr>
        <p:spPr bwMode="auto">
          <a:xfrm>
            <a:off x="1524000" y="5988050"/>
            <a:ext cx="21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5" name="Text Box 25"/>
          <p:cNvSpPr txBox="1">
            <a:spLocks noChangeArrowheads="1"/>
          </p:cNvSpPr>
          <p:nvPr/>
        </p:nvSpPr>
        <p:spPr bwMode="auto">
          <a:xfrm>
            <a:off x="1143000" y="36528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76506" name="Line 26"/>
          <p:cNvSpPr>
            <a:spLocks noChangeShapeType="1"/>
          </p:cNvSpPr>
          <p:nvPr/>
        </p:nvSpPr>
        <p:spPr bwMode="auto">
          <a:xfrm>
            <a:off x="1622425" y="3848100"/>
            <a:ext cx="2143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7" name="Line 27"/>
          <p:cNvSpPr>
            <a:spLocks noChangeShapeType="1"/>
          </p:cNvSpPr>
          <p:nvPr/>
        </p:nvSpPr>
        <p:spPr bwMode="auto">
          <a:xfrm flipH="1" flipV="1">
            <a:off x="1830388" y="1638300"/>
            <a:ext cx="0" cy="42751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8" name="Text Box 28"/>
          <p:cNvSpPr txBox="1">
            <a:spLocks noChangeArrowheads="1"/>
          </p:cNvSpPr>
          <p:nvPr/>
        </p:nvSpPr>
        <p:spPr bwMode="auto">
          <a:xfrm>
            <a:off x="1909763" y="64611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-10</a:t>
            </a:r>
          </a:p>
        </p:txBody>
      </p:sp>
      <p:sp>
        <p:nvSpPr>
          <p:cNvPr id="276509" name="Line 29"/>
          <p:cNvSpPr>
            <a:spLocks noChangeShapeType="1"/>
          </p:cNvSpPr>
          <p:nvPr/>
        </p:nvSpPr>
        <p:spPr bwMode="auto">
          <a:xfrm>
            <a:off x="1985963" y="6067425"/>
            <a:ext cx="49244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10" name="Line 30"/>
          <p:cNvSpPr>
            <a:spLocks noChangeShapeType="1"/>
          </p:cNvSpPr>
          <p:nvPr/>
        </p:nvSpPr>
        <p:spPr bwMode="auto">
          <a:xfrm>
            <a:off x="4413250" y="6078538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6904038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>
            <a:off x="2005013" y="6073775"/>
            <a:ext cx="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13" name="Text Box 33"/>
          <p:cNvSpPr txBox="1">
            <a:spLocks noChangeArrowheads="1"/>
          </p:cNvSpPr>
          <p:nvPr/>
        </p:nvSpPr>
        <p:spPr bwMode="auto">
          <a:xfrm>
            <a:off x="4249738" y="64611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76514" name="Text Box 34"/>
          <p:cNvSpPr txBox="1">
            <a:spLocks noChangeArrowheads="1"/>
          </p:cNvSpPr>
          <p:nvPr/>
        </p:nvSpPr>
        <p:spPr bwMode="auto">
          <a:xfrm>
            <a:off x="6667500" y="6461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10</a:t>
            </a:r>
          </a:p>
        </p:txBody>
      </p:sp>
      <p:pic>
        <p:nvPicPr>
          <p:cNvPr id="276516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100" y="1625600"/>
            <a:ext cx="497681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77775" y="608974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LW is nonphysical.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847088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360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2613025"/>
            <a:ext cx="4137025" cy="3444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23623" name="Freeform 39"/>
          <p:cNvSpPr>
            <a:spLocks/>
          </p:cNvSpPr>
          <p:nvPr/>
        </p:nvSpPr>
        <p:spPr bwMode="auto">
          <a:xfrm>
            <a:off x="7008813" y="4872038"/>
            <a:ext cx="1320800" cy="722312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264" y="228"/>
              </a:cxn>
              <a:cxn ang="0">
                <a:pos x="485" y="95"/>
              </a:cxn>
              <a:cxn ang="0">
                <a:pos x="709" y="17"/>
              </a:cxn>
              <a:cxn ang="0">
                <a:pos x="825" y="19"/>
              </a:cxn>
              <a:cxn ang="0">
                <a:pos x="746" y="133"/>
              </a:cxn>
              <a:cxn ang="0">
                <a:pos x="482" y="276"/>
              </a:cxn>
              <a:cxn ang="0">
                <a:pos x="35" y="444"/>
              </a:cxn>
              <a:cxn ang="0">
                <a:pos x="0" y="455"/>
              </a:cxn>
            </a:cxnLst>
            <a:rect l="0" t="0" r="r" b="b"/>
            <a:pathLst>
              <a:path w="832" h="455">
                <a:moveTo>
                  <a:pt x="0" y="455"/>
                </a:moveTo>
                <a:cubicBezTo>
                  <a:pt x="38" y="419"/>
                  <a:pt x="183" y="288"/>
                  <a:pt x="264" y="228"/>
                </a:cubicBezTo>
                <a:cubicBezTo>
                  <a:pt x="345" y="168"/>
                  <a:pt x="411" y="130"/>
                  <a:pt x="485" y="95"/>
                </a:cubicBezTo>
                <a:cubicBezTo>
                  <a:pt x="559" y="60"/>
                  <a:pt x="652" y="30"/>
                  <a:pt x="709" y="17"/>
                </a:cubicBezTo>
                <a:cubicBezTo>
                  <a:pt x="766" y="4"/>
                  <a:pt x="819" y="0"/>
                  <a:pt x="825" y="19"/>
                </a:cubicBezTo>
                <a:cubicBezTo>
                  <a:pt x="832" y="39"/>
                  <a:pt x="802" y="90"/>
                  <a:pt x="746" y="133"/>
                </a:cubicBezTo>
                <a:cubicBezTo>
                  <a:pt x="689" y="175"/>
                  <a:pt x="601" y="224"/>
                  <a:pt x="482" y="276"/>
                </a:cubicBezTo>
                <a:cubicBezTo>
                  <a:pt x="364" y="327"/>
                  <a:pt x="199" y="385"/>
                  <a:pt x="35" y="444"/>
                </a:cubicBezTo>
                <a:lnTo>
                  <a:pt x="0" y="45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27" name="Freeform 43"/>
          <p:cNvSpPr>
            <a:spLocks/>
          </p:cNvSpPr>
          <p:nvPr/>
        </p:nvSpPr>
        <p:spPr bwMode="auto">
          <a:xfrm flipH="1">
            <a:off x="5445125" y="4868863"/>
            <a:ext cx="1320800" cy="722312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264" y="228"/>
              </a:cxn>
              <a:cxn ang="0">
                <a:pos x="485" y="95"/>
              </a:cxn>
              <a:cxn ang="0">
                <a:pos x="709" y="17"/>
              </a:cxn>
              <a:cxn ang="0">
                <a:pos x="825" y="19"/>
              </a:cxn>
              <a:cxn ang="0">
                <a:pos x="746" y="133"/>
              </a:cxn>
              <a:cxn ang="0">
                <a:pos x="482" y="276"/>
              </a:cxn>
              <a:cxn ang="0">
                <a:pos x="35" y="444"/>
              </a:cxn>
              <a:cxn ang="0">
                <a:pos x="0" y="455"/>
              </a:cxn>
            </a:cxnLst>
            <a:rect l="0" t="0" r="r" b="b"/>
            <a:pathLst>
              <a:path w="832" h="455">
                <a:moveTo>
                  <a:pt x="0" y="455"/>
                </a:moveTo>
                <a:cubicBezTo>
                  <a:pt x="38" y="419"/>
                  <a:pt x="183" y="288"/>
                  <a:pt x="264" y="228"/>
                </a:cubicBezTo>
                <a:cubicBezTo>
                  <a:pt x="345" y="168"/>
                  <a:pt x="411" y="130"/>
                  <a:pt x="485" y="95"/>
                </a:cubicBezTo>
                <a:cubicBezTo>
                  <a:pt x="559" y="60"/>
                  <a:pt x="652" y="30"/>
                  <a:pt x="709" y="17"/>
                </a:cubicBezTo>
                <a:cubicBezTo>
                  <a:pt x="766" y="4"/>
                  <a:pt x="819" y="0"/>
                  <a:pt x="825" y="19"/>
                </a:cubicBezTo>
                <a:cubicBezTo>
                  <a:pt x="832" y="39"/>
                  <a:pt x="802" y="90"/>
                  <a:pt x="746" y="133"/>
                </a:cubicBezTo>
                <a:cubicBezTo>
                  <a:pt x="689" y="175"/>
                  <a:pt x="601" y="224"/>
                  <a:pt x="482" y="276"/>
                </a:cubicBezTo>
                <a:cubicBezTo>
                  <a:pt x="364" y="327"/>
                  <a:pt x="199" y="385"/>
                  <a:pt x="35" y="444"/>
                </a:cubicBezTo>
                <a:lnTo>
                  <a:pt x="0" y="45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3635" name="Group 51"/>
          <p:cNvGrpSpPr>
            <a:grpSpLocks/>
          </p:cNvGrpSpPr>
          <p:nvPr/>
        </p:nvGrpSpPr>
        <p:grpSpPr bwMode="auto">
          <a:xfrm>
            <a:off x="5429250" y="5554663"/>
            <a:ext cx="2843213" cy="400050"/>
            <a:chOff x="3420" y="3499"/>
            <a:chExt cx="1791" cy="252"/>
          </a:xfrm>
        </p:grpSpPr>
        <p:sp>
          <p:nvSpPr>
            <p:cNvPr id="323629" name="Rectangle 45"/>
            <p:cNvSpPr>
              <a:spLocks noChangeArrowheads="1"/>
            </p:cNvSpPr>
            <p:nvPr/>
          </p:nvSpPr>
          <p:spPr bwMode="auto">
            <a:xfrm>
              <a:off x="3420" y="3695"/>
              <a:ext cx="1791" cy="56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28" name="Rectangle 44"/>
            <p:cNvSpPr>
              <a:spLocks noChangeArrowheads="1"/>
            </p:cNvSpPr>
            <p:nvPr/>
          </p:nvSpPr>
          <p:spPr bwMode="auto">
            <a:xfrm>
              <a:off x="3421" y="3527"/>
              <a:ext cx="1790" cy="168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26" name="Oval 42"/>
            <p:cNvSpPr>
              <a:spLocks noChangeArrowheads="1"/>
            </p:cNvSpPr>
            <p:nvPr/>
          </p:nvSpPr>
          <p:spPr bwMode="auto">
            <a:xfrm>
              <a:off x="4313" y="3570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1" name="AutoShape 47"/>
            <p:cNvSpPr>
              <a:spLocks noChangeArrowheads="1"/>
            </p:cNvSpPr>
            <p:nvPr/>
          </p:nvSpPr>
          <p:spPr bwMode="auto">
            <a:xfrm>
              <a:off x="4583" y="3501"/>
              <a:ext cx="248" cy="5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2" name="AutoShape 48"/>
            <p:cNvSpPr>
              <a:spLocks noChangeArrowheads="1"/>
            </p:cNvSpPr>
            <p:nvPr/>
          </p:nvSpPr>
          <p:spPr bwMode="auto">
            <a:xfrm>
              <a:off x="4963" y="3509"/>
              <a:ext cx="168" cy="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3" name="AutoShape 49"/>
            <p:cNvSpPr>
              <a:spLocks noChangeArrowheads="1"/>
            </p:cNvSpPr>
            <p:nvPr/>
          </p:nvSpPr>
          <p:spPr bwMode="auto">
            <a:xfrm flipH="1">
              <a:off x="3845" y="3499"/>
              <a:ext cx="248" cy="5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4" name="AutoShape 50"/>
            <p:cNvSpPr>
              <a:spLocks noChangeArrowheads="1"/>
            </p:cNvSpPr>
            <p:nvPr/>
          </p:nvSpPr>
          <p:spPr bwMode="auto">
            <a:xfrm flipH="1">
              <a:off x="3551" y="3508"/>
              <a:ext cx="168" cy="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636" name="Group 52"/>
          <p:cNvGrpSpPr>
            <a:grpSpLocks/>
          </p:cNvGrpSpPr>
          <p:nvPr/>
        </p:nvGrpSpPr>
        <p:grpSpPr bwMode="auto">
          <a:xfrm>
            <a:off x="955675" y="5664200"/>
            <a:ext cx="2843213" cy="400050"/>
            <a:chOff x="3420" y="3499"/>
            <a:chExt cx="1791" cy="252"/>
          </a:xfrm>
        </p:grpSpPr>
        <p:sp>
          <p:nvSpPr>
            <p:cNvPr id="323637" name="Rectangle 53"/>
            <p:cNvSpPr>
              <a:spLocks noChangeArrowheads="1"/>
            </p:cNvSpPr>
            <p:nvPr/>
          </p:nvSpPr>
          <p:spPr bwMode="auto">
            <a:xfrm>
              <a:off x="3420" y="3695"/>
              <a:ext cx="1791" cy="56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8" name="Rectangle 54"/>
            <p:cNvSpPr>
              <a:spLocks noChangeArrowheads="1"/>
            </p:cNvSpPr>
            <p:nvPr/>
          </p:nvSpPr>
          <p:spPr bwMode="auto">
            <a:xfrm>
              <a:off x="3421" y="3527"/>
              <a:ext cx="1790" cy="168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9" name="Oval 55"/>
            <p:cNvSpPr>
              <a:spLocks noChangeArrowheads="1"/>
            </p:cNvSpPr>
            <p:nvPr/>
          </p:nvSpPr>
          <p:spPr bwMode="auto">
            <a:xfrm>
              <a:off x="4313" y="3570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0" name="AutoShape 56"/>
            <p:cNvSpPr>
              <a:spLocks noChangeArrowheads="1"/>
            </p:cNvSpPr>
            <p:nvPr/>
          </p:nvSpPr>
          <p:spPr bwMode="auto">
            <a:xfrm>
              <a:off x="4583" y="3501"/>
              <a:ext cx="248" cy="5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1" name="AutoShape 57"/>
            <p:cNvSpPr>
              <a:spLocks noChangeArrowheads="1"/>
            </p:cNvSpPr>
            <p:nvPr/>
          </p:nvSpPr>
          <p:spPr bwMode="auto">
            <a:xfrm>
              <a:off x="4963" y="3509"/>
              <a:ext cx="168" cy="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2" name="AutoShape 58"/>
            <p:cNvSpPr>
              <a:spLocks noChangeArrowheads="1"/>
            </p:cNvSpPr>
            <p:nvPr/>
          </p:nvSpPr>
          <p:spPr bwMode="auto">
            <a:xfrm flipH="1">
              <a:off x="3845" y="3499"/>
              <a:ext cx="248" cy="5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3" name="AutoShape 59"/>
            <p:cNvSpPr>
              <a:spLocks noChangeArrowheads="1"/>
            </p:cNvSpPr>
            <p:nvPr/>
          </p:nvSpPr>
          <p:spPr bwMode="auto">
            <a:xfrm flipH="1">
              <a:off x="3551" y="3508"/>
              <a:ext cx="168" cy="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12700">
              <a:solidFill>
                <a:srgbClr val="FF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644" name="Text Box 60"/>
          <p:cNvSpPr txBox="1">
            <a:spLocks noChangeArrowheads="1"/>
          </p:cNvSpPr>
          <p:nvPr/>
        </p:nvSpPr>
        <p:spPr bwMode="auto">
          <a:xfrm>
            <a:off x="4772025" y="3221038"/>
            <a:ext cx="1252538" cy="3794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Near field</a:t>
            </a:r>
          </a:p>
        </p:txBody>
      </p:sp>
      <p:sp>
        <p:nvSpPr>
          <p:cNvPr id="323645" name="Text Box 61"/>
          <p:cNvSpPr txBox="1">
            <a:spLocks noChangeArrowheads="1"/>
          </p:cNvSpPr>
          <p:nvPr/>
        </p:nvSpPr>
        <p:spPr bwMode="auto">
          <a:xfrm>
            <a:off x="6284913" y="3762375"/>
            <a:ext cx="1252537" cy="3794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Far field</a:t>
            </a:r>
          </a:p>
        </p:txBody>
      </p:sp>
      <p:sp>
        <p:nvSpPr>
          <p:cNvPr id="323646" name="AutoShape 62"/>
          <p:cNvSpPr>
            <a:spLocks noChangeArrowheads="1"/>
          </p:cNvSpPr>
          <p:nvPr/>
        </p:nvSpPr>
        <p:spPr bwMode="auto">
          <a:xfrm>
            <a:off x="3956050" y="3305175"/>
            <a:ext cx="590550" cy="211138"/>
          </a:xfrm>
          <a:prstGeom prst="leftArrow">
            <a:avLst>
              <a:gd name="adj1" fmla="val 50000"/>
              <a:gd name="adj2" fmla="val 6992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47" name="AutoShape 63"/>
          <p:cNvSpPr>
            <a:spLocks noChangeArrowheads="1"/>
          </p:cNvSpPr>
          <p:nvPr/>
        </p:nvSpPr>
        <p:spPr bwMode="auto">
          <a:xfrm>
            <a:off x="6765925" y="4340225"/>
            <a:ext cx="254000" cy="465138"/>
          </a:xfrm>
          <a:prstGeom prst="downArrow">
            <a:avLst>
              <a:gd name="adj1" fmla="val 50000"/>
              <a:gd name="adj2" fmla="val 45781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65386" y="801360"/>
            <a:ext cx="7904161" cy="1616076"/>
            <a:chOff x="906009" y="908237"/>
            <a:chExt cx="7904161" cy="1616076"/>
          </a:xfrm>
        </p:grpSpPr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906009" y="908237"/>
              <a:ext cx="7904161" cy="1616076"/>
              <a:chOff x="653" y="617"/>
              <a:chExt cx="4979" cy="1018"/>
            </a:xfrm>
          </p:grpSpPr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653" y="1301"/>
                <a:ext cx="4349" cy="2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653" y="1561"/>
                <a:ext cx="4339" cy="7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1352" y="1329"/>
                <a:ext cx="951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2"/>
                    </a:solidFill>
                  </a:rPr>
                  <a:t>Line </a:t>
                </a:r>
                <a:r>
                  <a:rPr lang="en-US" sz="2000" dirty="0">
                    <a:solidFill>
                      <a:schemeClr val="bg2"/>
                    </a:solidFill>
                  </a:rPr>
                  <a:t>source</a:t>
                </a: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2649" y="1408"/>
                <a:ext cx="6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9"/>
              <p:cNvSpPr>
                <a:spLocks noChangeArrowheads="1"/>
              </p:cNvSpPr>
              <p:nvPr/>
            </p:nvSpPr>
            <p:spPr bwMode="auto">
              <a:xfrm>
                <a:off x="2960" y="1232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4120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 flipH="1">
                <a:off x="2048" y="1240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 flipH="1">
                <a:off x="1512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 flipH="1">
                <a:off x="1056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>
                <a:off x="5112" y="1312"/>
                <a:ext cx="3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 flipV="1">
                <a:off x="2681" y="915"/>
                <a:ext cx="0" cy="2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5454" y="1166"/>
                <a:ext cx="17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2595" y="617"/>
                <a:ext cx="18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 bwMode="auto">
            <a:xfrm>
              <a:off x="950026" y="1864426"/>
              <a:ext cx="68520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842660" y="1377537"/>
              <a:ext cx="1069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Aperture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1104405" y="0"/>
            <a:ext cx="73270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549160" y="2849408"/>
            <a:ext cx="33171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Far-Field </a:t>
            </a:r>
            <a:r>
              <a:rPr lang="en-US" sz="2000" dirty="0">
                <a:solidFill>
                  <a:schemeClr val="bg1"/>
                </a:solidFill>
              </a:rPr>
              <a:t>Array Factor (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AF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33853" name="Object 29"/>
          <p:cNvGraphicFramePr>
            <a:graphicFrameLocks noChangeAspect="1"/>
          </p:cNvGraphicFramePr>
          <p:nvPr/>
        </p:nvGraphicFramePr>
        <p:xfrm>
          <a:off x="2271713" y="3405188"/>
          <a:ext cx="3865562" cy="1800225"/>
        </p:xfrm>
        <a:graphic>
          <a:graphicData uri="http://schemas.openxmlformats.org/presentationml/2006/ole">
            <p:oleObj spid="_x0000_s333853" name="Equation" r:id="rId4" imgW="2019240" imgH="939600" progId="Equation.DSMT4">
              <p:embed/>
            </p:oleObj>
          </a:graphicData>
        </a:graphic>
      </p:graphicFrame>
      <p:graphicFrame>
        <p:nvGraphicFramePr>
          <p:cNvPr id="333854" name="Object 30"/>
          <p:cNvGraphicFramePr>
            <a:graphicFrameLocks noChangeAspect="1"/>
          </p:cNvGraphicFramePr>
          <p:nvPr/>
        </p:nvGraphicFramePr>
        <p:xfrm>
          <a:off x="2589213" y="5241925"/>
          <a:ext cx="3557587" cy="1098550"/>
        </p:xfrm>
        <a:graphic>
          <a:graphicData uri="http://schemas.openxmlformats.org/presentationml/2006/ole">
            <p:oleObj spid="_x0000_s333854" name="Equation" r:id="rId5" imgW="2057400" imgH="63468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06009" y="741560"/>
            <a:ext cx="7891462" cy="1782774"/>
            <a:chOff x="906009" y="741560"/>
            <a:chExt cx="7891462" cy="1782774"/>
          </a:xfrm>
        </p:grpSpPr>
        <p:sp>
          <p:nvSpPr>
            <p:cNvPr id="333826" name="Text Box 2"/>
            <p:cNvSpPr txBox="1">
              <a:spLocks noChangeArrowheads="1"/>
            </p:cNvSpPr>
            <p:nvPr/>
          </p:nvSpPr>
          <p:spPr bwMode="auto">
            <a:xfrm>
              <a:off x="990600" y="914400"/>
              <a:ext cx="850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/>
                <a:t> / </a:t>
              </a:r>
              <a:r>
                <a:rPr lang="en-US" sz="2400" i="1">
                  <a:sym typeface="Symbol" pitchFamily="18" charset="2"/>
                </a:rPr>
                <a:t></a:t>
              </a:r>
              <a:r>
                <a:rPr lang="en-US" sz="2400" baseline="-25000">
                  <a:sym typeface="Symbol" pitchFamily="18" charset="2"/>
                </a:rPr>
                <a:t>0</a:t>
              </a:r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906009" y="741560"/>
              <a:ext cx="7891462" cy="1782774"/>
              <a:chOff x="653" y="512"/>
              <a:chExt cx="4971" cy="112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653" y="1301"/>
                <a:ext cx="4349" cy="2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653" y="1561"/>
                <a:ext cx="4339" cy="7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352" y="1329"/>
                <a:ext cx="89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2"/>
                    </a:solidFill>
                  </a:rPr>
                  <a:t>line source</a:t>
                </a: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649" y="1408"/>
                <a:ext cx="6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2960" y="1232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4120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 flipH="1">
                <a:off x="2048" y="1240"/>
                <a:ext cx="38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 flipH="1">
                <a:off x="1512" y="1248"/>
                <a:ext cx="24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 flipH="1">
                <a:off x="1056" y="1240"/>
                <a:ext cx="160" cy="7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5075" y="1312"/>
                <a:ext cx="3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681" y="823"/>
                <a:ext cx="0" cy="3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5446" y="1166"/>
                <a:ext cx="17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2595" y="512"/>
                <a:ext cx="18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V="1">
              <a:off x="4191990" y="1045029"/>
              <a:ext cx="1496291" cy="8668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33855" name="Object 31"/>
            <p:cNvGraphicFramePr>
              <a:graphicFrameLocks noChangeAspect="1"/>
            </p:cNvGraphicFramePr>
            <p:nvPr/>
          </p:nvGraphicFramePr>
          <p:xfrm>
            <a:off x="4390018" y="1211276"/>
            <a:ext cx="208703" cy="293277"/>
          </p:xfrm>
          <a:graphic>
            <a:graphicData uri="http://schemas.openxmlformats.org/presentationml/2006/ole">
              <p:oleObj spid="_x0000_s333855" name="Equation" r:id="rId6" imgW="126720" imgH="177480" progId="Equation.DSMT4">
                <p:embed/>
              </p:oleObj>
            </a:graphicData>
          </a:graphic>
        </p:graphicFrame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4133648" y="1531917"/>
              <a:ext cx="295852" cy="248537"/>
            </a:xfrm>
            <a:custGeom>
              <a:avLst/>
              <a:gdLst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575 w 10000"/>
                <a:gd name="connsiteY3" fmla="*/ 5226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149 w 10000"/>
                <a:gd name="connsiteY3" fmla="*/ 3995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201" y="1872"/>
                    <a:pt x="6923" y="2469"/>
                  </a:cubicBezTo>
                  <a:cubicBezTo>
                    <a:pt x="7645" y="3066"/>
                    <a:pt x="7710" y="3237"/>
                    <a:pt x="8149" y="3995"/>
                  </a:cubicBezTo>
                  <a:cubicBezTo>
                    <a:pt x="8588" y="4753"/>
                    <a:pt x="9251" y="6017"/>
                    <a:pt x="9559" y="7018"/>
                  </a:cubicBezTo>
                  <a:cubicBezTo>
                    <a:pt x="9867" y="8019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605154" y="1026803"/>
              <a:ext cx="83127" cy="83127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5152859" y="1338552"/>
              <a:ext cx="32573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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019236" y="0"/>
            <a:ext cx="7495371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2506251" y="944251"/>
          <a:ext cx="4060804" cy="976796"/>
        </p:xfrm>
        <a:graphic>
          <a:graphicData uri="http://schemas.openxmlformats.org/presentationml/2006/ole">
            <p:oleObj spid="_x0000_s337927" name="Equation" r:id="rId4" imgW="2323800" imgH="558720" progId="Equation.DSMT4">
              <p:embed/>
            </p:oleObj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2163412" y="2756686"/>
          <a:ext cx="4771778" cy="981739"/>
        </p:xfrm>
        <a:graphic>
          <a:graphicData uri="http://schemas.openxmlformats.org/presentationml/2006/ole">
            <p:oleObj spid="_x0000_s337928" name="Equation" r:id="rId5" imgW="2717640" imgH="558720" progId="Equation.DSMT4">
              <p:embed/>
            </p:oleObj>
          </a:graphicData>
        </a:graphic>
      </p:graphicFrame>
      <p:graphicFrame>
        <p:nvGraphicFramePr>
          <p:cNvPr id="337929" name="Object 9"/>
          <p:cNvGraphicFramePr>
            <a:graphicFrameLocks noChangeAspect="1"/>
          </p:cNvGraphicFramePr>
          <p:nvPr/>
        </p:nvGraphicFramePr>
        <p:xfrm>
          <a:off x="2046186" y="4443745"/>
          <a:ext cx="5043384" cy="1089317"/>
        </p:xfrm>
        <a:graphic>
          <a:graphicData uri="http://schemas.openxmlformats.org/presentationml/2006/ole">
            <p:oleObj spid="_x0000_s337929" name="Equation" r:id="rId6" imgW="3060360" imgH="660240" progId="Equation.DSMT4">
              <p:embed/>
            </p:oleObj>
          </a:graphicData>
        </a:graphic>
      </p:graphicFrame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1674022" y="5979913"/>
            <a:ext cx="28747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sharp </a:t>
            </a:r>
            <a:r>
              <a:rPr lang="en-US" sz="2000" dirty="0">
                <a:solidFill>
                  <a:schemeClr val="bg1"/>
                </a:solidFill>
              </a:rPr>
              <a:t>beam occurs at</a:t>
            </a:r>
          </a:p>
        </p:txBody>
      </p:sp>
      <p:graphicFrame>
        <p:nvGraphicFramePr>
          <p:cNvPr id="337931" name="Object 11"/>
          <p:cNvGraphicFramePr>
            <a:graphicFrameLocks noChangeAspect="1"/>
          </p:cNvGraphicFramePr>
          <p:nvPr/>
        </p:nvGraphicFramePr>
        <p:xfrm>
          <a:off x="4820438" y="5964038"/>
          <a:ext cx="1620837" cy="449262"/>
        </p:xfrm>
        <a:graphic>
          <a:graphicData uri="http://schemas.openxmlformats.org/presentationml/2006/ole">
            <p:oleObj spid="_x0000_s337931" name="Equation" r:id="rId7" imgW="825480" imgH="228600" progId="Equation.DSMT4">
              <p:embed/>
            </p:oleObj>
          </a:graphicData>
        </a:graphic>
      </p:graphicFrame>
      <p:sp>
        <p:nvSpPr>
          <p:cNvPr id="337932" name="AutoShape 12"/>
          <p:cNvSpPr>
            <a:spLocks noChangeArrowheads="1"/>
          </p:cNvSpPr>
          <p:nvPr/>
        </p:nvSpPr>
        <p:spPr bwMode="auto">
          <a:xfrm>
            <a:off x="4725988" y="2140575"/>
            <a:ext cx="338137" cy="477838"/>
          </a:xfrm>
          <a:prstGeom prst="downArrow">
            <a:avLst>
              <a:gd name="adj1" fmla="val 50000"/>
              <a:gd name="adj2" fmla="val 3532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7934" name="AutoShape 14"/>
          <p:cNvSpPr>
            <a:spLocks noChangeArrowheads="1"/>
          </p:cNvSpPr>
          <p:nvPr/>
        </p:nvSpPr>
        <p:spPr bwMode="auto">
          <a:xfrm>
            <a:off x="4681538" y="3899525"/>
            <a:ext cx="381000" cy="477838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950026" y="0"/>
            <a:ext cx="744632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29062" name="Group 6"/>
          <p:cNvGrpSpPr>
            <a:grpSpLocks/>
          </p:cNvGrpSpPr>
          <p:nvPr/>
        </p:nvGrpSpPr>
        <p:grpSpPr bwMode="auto">
          <a:xfrm>
            <a:off x="1653969" y="1735384"/>
            <a:ext cx="6083300" cy="3115625"/>
            <a:chOff x="1611" y="980"/>
            <a:chExt cx="9579" cy="4908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1695" y="5670"/>
              <a:ext cx="8790" cy="2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4" name="Freeform 8"/>
            <p:cNvSpPr>
              <a:spLocks/>
            </p:cNvSpPr>
            <p:nvPr/>
          </p:nvSpPr>
          <p:spPr bwMode="auto">
            <a:xfrm>
              <a:off x="3863" y="1803"/>
              <a:ext cx="2350" cy="3882"/>
            </a:xfrm>
            <a:custGeom>
              <a:avLst/>
              <a:gdLst/>
              <a:ahLst/>
              <a:cxnLst>
                <a:cxn ang="0">
                  <a:pos x="1777" y="3837"/>
                </a:cxn>
                <a:cxn ang="0">
                  <a:pos x="1357" y="3717"/>
                </a:cxn>
                <a:cxn ang="0">
                  <a:pos x="862" y="3477"/>
                </a:cxn>
                <a:cxn ang="0">
                  <a:pos x="457" y="3147"/>
                </a:cxn>
                <a:cxn ang="0">
                  <a:pos x="187" y="2757"/>
                </a:cxn>
                <a:cxn ang="0">
                  <a:pos x="52" y="2172"/>
                </a:cxn>
                <a:cxn ang="0">
                  <a:pos x="7" y="1512"/>
                </a:cxn>
                <a:cxn ang="0">
                  <a:pos x="7" y="1032"/>
                </a:cxn>
                <a:cxn ang="0">
                  <a:pos x="52" y="552"/>
                </a:cxn>
                <a:cxn ang="0">
                  <a:pos x="142" y="222"/>
                </a:cxn>
                <a:cxn ang="0">
                  <a:pos x="292" y="27"/>
                </a:cxn>
                <a:cxn ang="0">
                  <a:pos x="517" y="57"/>
                </a:cxn>
                <a:cxn ang="0">
                  <a:pos x="727" y="282"/>
                </a:cxn>
                <a:cxn ang="0">
                  <a:pos x="892" y="597"/>
                </a:cxn>
                <a:cxn ang="0">
                  <a:pos x="1072" y="897"/>
                </a:cxn>
                <a:cxn ang="0">
                  <a:pos x="1297" y="1212"/>
                </a:cxn>
                <a:cxn ang="0">
                  <a:pos x="1552" y="1407"/>
                </a:cxn>
                <a:cxn ang="0">
                  <a:pos x="1972" y="1497"/>
                </a:cxn>
                <a:cxn ang="0">
                  <a:pos x="2287" y="1512"/>
                </a:cxn>
                <a:cxn ang="0">
                  <a:pos x="2317" y="3882"/>
                </a:cxn>
                <a:cxn ang="0">
                  <a:pos x="2092" y="3882"/>
                </a:cxn>
                <a:cxn ang="0">
                  <a:pos x="1777" y="3837"/>
                </a:cxn>
              </a:cxnLst>
              <a:rect l="0" t="0" r="r" b="b"/>
              <a:pathLst>
                <a:path w="2350" h="3882">
                  <a:moveTo>
                    <a:pt x="1777" y="3837"/>
                  </a:moveTo>
                  <a:cubicBezTo>
                    <a:pt x="1657" y="3815"/>
                    <a:pt x="1510" y="3777"/>
                    <a:pt x="1357" y="3717"/>
                  </a:cubicBezTo>
                  <a:cubicBezTo>
                    <a:pt x="1204" y="3657"/>
                    <a:pt x="1012" y="3572"/>
                    <a:pt x="862" y="3477"/>
                  </a:cubicBezTo>
                  <a:cubicBezTo>
                    <a:pt x="712" y="3382"/>
                    <a:pt x="570" y="3267"/>
                    <a:pt x="457" y="3147"/>
                  </a:cubicBezTo>
                  <a:cubicBezTo>
                    <a:pt x="344" y="3027"/>
                    <a:pt x="254" y="2919"/>
                    <a:pt x="187" y="2757"/>
                  </a:cubicBezTo>
                  <a:cubicBezTo>
                    <a:pt x="120" y="2595"/>
                    <a:pt x="82" y="2379"/>
                    <a:pt x="52" y="2172"/>
                  </a:cubicBezTo>
                  <a:cubicBezTo>
                    <a:pt x="22" y="1965"/>
                    <a:pt x="14" y="1702"/>
                    <a:pt x="7" y="1512"/>
                  </a:cubicBezTo>
                  <a:cubicBezTo>
                    <a:pt x="0" y="1322"/>
                    <a:pt x="0" y="1192"/>
                    <a:pt x="7" y="1032"/>
                  </a:cubicBezTo>
                  <a:cubicBezTo>
                    <a:pt x="14" y="872"/>
                    <a:pt x="30" y="687"/>
                    <a:pt x="52" y="552"/>
                  </a:cubicBezTo>
                  <a:cubicBezTo>
                    <a:pt x="74" y="417"/>
                    <a:pt x="102" y="309"/>
                    <a:pt x="142" y="222"/>
                  </a:cubicBezTo>
                  <a:cubicBezTo>
                    <a:pt x="182" y="135"/>
                    <a:pt x="230" y="54"/>
                    <a:pt x="292" y="27"/>
                  </a:cubicBezTo>
                  <a:cubicBezTo>
                    <a:pt x="354" y="0"/>
                    <a:pt x="444" y="14"/>
                    <a:pt x="517" y="57"/>
                  </a:cubicBezTo>
                  <a:cubicBezTo>
                    <a:pt x="590" y="100"/>
                    <a:pt x="665" y="192"/>
                    <a:pt x="727" y="282"/>
                  </a:cubicBezTo>
                  <a:cubicBezTo>
                    <a:pt x="789" y="372"/>
                    <a:pt x="835" y="495"/>
                    <a:pt x="892" y="597"/>
                  </a:cubicBezTo>
                  <a:cubicBezTo>
                    <a:pt x="949" y="699"/>
                    <a:pt x="1005" y="794"/>
                    <a:pt x="1072" y="897"/>
                  </a:cubicBezTo>
                  <a:cubicBezTo>
                    <a:pt x="1139" y="1000"/>
                    <a:pt x="1217" y="1127"/>
                    <a:pt x="1297" y="1212"/>
                  </a:cubicBezTo>
                  <a:cubicBezTo>
                    <a:pt x="1377" y="1297"/>
                    <a:pt x="1440" y="1360"/>
                    <a:pt x="1552" y="1407"/>
                  </a:cubicBezTo>
                  <a:cubicBezTo>
                    <a:pt x="1664" y="1454"/>
                    <a:pt x="1850" y="1480"/>
                    <a:pt x="1972" y="1497"/>
                  </a:cubicBezTo>
                  <a:lnTo>
                    <a:pt x="2287" y="1512"/>
                  </a:lnTo>
                  <a:cubicBezTo>
                    <a:pt x="2344" y="1909"/>
                    <a:pt x="2350" y="3487"/>
                    <a:pt x="2317" y="3882"/>
                  </a:cubicBezTo>
                  <a:lnTo>
                    <a:pt x="2092" y="3882"/>
                  </a:lnTo>
                  <a:lnTo>
                    <a:pt x="1777" y="3837"/>
                  </a:lnTo>
                  <a:close/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5" name="Oval 9"/>
            <p:cNvSpPr>
              <a:spLocks noChangeArrowheads="1"/>
            </p:cNvSpPr>
            <p:nvPr/>
          </p:nvSpPr>
          <p:spPr bwMode="auto">
            <a:xfrm rot="18290136" flipH="1">
              <a:off x="3673" y="2017"/>
              <a:ext cx="680" cy="4803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6" name="Freeform 10"/>
            <p:cNvSpPr>
              <a:spLocks/>
            </p:cNvSpPr>
            <p:nvPr/>
          </p:nvSpPr>
          <p:spPr bwMode="auto">
            <a:xfrm flipH="1">
              <a:off x="6098" y="1803"/>
              <a:ext cx="2350" cy="3882"/>
            </a:xfrm>
            <a:custGeom>
              <a:avLst/>
              <a:gdLst/>
              <a:ahLst/>
              <a:cxnLst>
                <a:cxn ang="0">
                  <a:pos x="1777" y="3837"/>
                </a:cxn>
                <a:cxn ang="0">
                  <a:pos x="1357" y="3717"/>
                </a:cxn>
                <a:cxn ang="0">
                  <a:pos x="862" y="3477"/>
                </a:cxn>
                <a:cxn ang="0">
                  <a:pos x="457" y="3147"/>
                </a:cxn>
                <a:cxn ang="0">
                  <a:pos x="187" y="2757"/>
                </a:cxn>
                <a:cxn ang="0">
                  <a:pos x="52" y="2172"/>
                </a:cxn>
                <a:cxn ang="0">
                  <a:pos x="7" y="1512"/>
                </a:cxn>
                <a:cxn ang="0">
                  <a:pos x="7" y="1032"/>
                </a:cxn>
                <a:cxn ang="0">
                  <a:pos x="52" y="552"/>
                </a:cxn>
                <a:cxn ang="0">
                  <a:pos x="142" y="222"/>
                </a:cxn>
                <a:cxn ang="0">
                  <a:pos x="292" y="27"/>
                </a:cxn>
                <a:cxn ang="0">
                  <a:pos x="517" y="57"/>
                </a:cxn>
                <a:cxn ang="0">
                  <a:pos x="727" y="282"/>
                </a:cxn>
                <a:cxn ang="0">
                  <a:pos x="892" y="597"/>
                </a:cxn>
                <a:cxn ang="0">
                  <a:pos x="1072" y="897"/>
                </a:cxn>
                <a:cxn ang="0">
                  <a:pos x="1297" y="1212"/>
                </a:cxn>
                <a:cxn ang="0">
                  <a:pos x="1552" y="1407"/>
                </a:cxn>
                <a:cxn ang="0">
                  <a:pos x="1972" y="1497"/>
                </a:cxn>
                <a:cxn ang="0">
                  <a:pos x="2287" y="1512"/>
                </a:cxn>
                <a:cxn ang="0">
                  <a:pos x="2317" y="3882"/>
                </a:cxn>
                <a:cxn ang="0">
                  <a:pos x="2092" y="3882"/>
                </a:cxn>
                <a:cxn ang="0">
                  <a:pos x="1777" y="3837"/>
                </a:cxn>
              </a:cxnLst>
              <a:rect l="0" t="0" r="r" b="b"/>
              <a:pathLst>
                <a:path w="2350" h="3882">
                  <a:moveTo>
                    <a:pt x="1777" y="3837"/>
                  </a:moveTo>
                  <a:cubicBezTo>
                    <a:pt x="1657" y="3815"/>
                    <a:pt x="1510" y="3777"/>
                    <a:pt x="1357" y="3717"/>
                  </a:cubicBezTo>
                  <a:cubicBezTo>
                    <a:pt x="1204" y="3657"/>
                    <a:pt x="1012" y="3572"/>
                    <a:pt x="862" y="3477"/>
                  </a:cubicBezTo>
                  <a:cubicBezTo>
                    <a:pt x="712" y="3382"/>
                    <a:pt x="570" y="3267"/>
                    <a:pt x="457" y="3147"/>
                  </a:cubicBezTo>
                  <a:cubicBezTo>
                    <a:pt x="344" y="3027"/>
                    <a:pt x="254" y="2919"/>
                    <a:pt x="187" y="2757"/>
                  </a:cubicBezTo>
                  <a:cubicBezTo>
                    <a:pt x="120" y="2595"/>
                    <a:pt x="82" y="2379"/>
                    <a:pt x="52" y="2172"/>
                  </a:cubicBezTo>
                  <a:cubicBezTo>
                    <a:pt x="22" y="1965"/>
                    <a:pt x="14" y="1702"/>
                    <a:pt x="7" y="1512"/>
                  </a:cubicBezTo>
                  <a:cubicBezTo>
                    <a:pt x="0" y="1322"/>
                    <a:pt x="0" y="1192"/>
                    <a:pt x="7" y="1032"/>
                  </a:cubicBezTo>
                  <a:cubicBezTo>
                    <a:pt x="14" y="872"/>
                    <a:pt x="30" y="687"/>
                    <a:pt x="52" y="552"/>
                  </a:cubicBezTo>
                  <a:cubicBezTo>
                    <a:pt x="74" y="417"/>
                    <a:pt x="102" y="309"/>
                    <a:pt x="142" y="222"/>
                  </a:cubicBezTo>
                  <a:cubicBezTo>
                    <a:pt x="182" y="135"/>
                    <a:pt x="230" y="54"/>
                    <a:pt x="292" y="27"/>
                  </a:cubicBezTo>
                  <a:cubicBezTo>
                    <a:pt x="354" y="0"/>
                    <a:pt x="444" y="14"/>
                    <a:pt x="517" y="57"/>
                  </a:cubicBezTo>
                  <a:cubicBezTo>
                    <a:pt x="590" y="100"/>
                    <a:pt x="665" y="192"/>
                    <a:pt x="727" y="282"/>
                  </a:cubicBezTo>
                  <a:cubicBezTo>
                    <a:pt x="789" y="372"/>
                    <a:pt x="835" y="495"/>
                    <a:pt x="892" y="597"/>
                  </a:cubicBezTo>
                  <a:cubicBezTo>
                    <a:pt x="949" y="699"/>
                    <a:pt x="1005" y="794"/>
                    <a:pt x="1072" y="897"/>
                  </a:cubicBezTo>
                  <a:cubicBezTo>
                    <a:pt x="1139" y="1000"/>
                    <a:pt x="1217" y="1127"/>
                    <a:pt x="1297" y="1212"/>
                  </a:cubicBezTo>
                  <a:cubicBezTo>
                    <a:pt x="1377" y="1297"/>
                    <a:pt x="1440" y="1360"/>
                    <a:pt x="1552" y="1407"/>
                  </a:cubicBezTo>
                  <a:cubicBezTo>
                    <a:pt x="1664" y="1454"/>
                    <a:pt x="1850" y="1480"/>
                    <a:pt x="1972" y="1497"/>
                  </a:cubicBezTo>
                  <a:lnTo>
                    <a:pt x="2287" y="1512"/>
                  </a:lnTo>
                  <a:cubicBezTo>
                    <a:pt x="2344" y="1909"/>
                    <a:pt x="2350" y="3487"/>
                    <a:pt x="2317" y="3882"/>
                  </a:cubicBezTo>
                  <a:lnTo>
                    <a:pt x="2092" y="3882"/>
                  </a:lnTo>
                  <a:lnTo>
                    <a:pt x="1777" y="3837"/>
                  </a:lnTo>
                  <a:close/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7" name="Oval 11"/>
            <p:cNvSpPr>
              <a:spLocks noChangeArrowheads="1"/>
            </p:cNvSpPr>
            <p:nvPr/>
          </p:nvSpPr>
          <p:spPr bwMode="auto">
            <a:xfrm>
              <a:off x="5175" y="1755"/>
              <a:ext cx="1980" cy="396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8" name="Rectangle 12"/>
            <p:cNvSpPr>
              <a:spLocks noChangeArrowheads="1"/>
            </p:cNvSpPr>
            <p:nvPr/>
          </p:nvSpPr>
          <p:spPr bwMode="auto">
            <a:xfrm>
              <a:off x="6068" y="3352"/>
              <a:ext cx="202" cy="232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9" name="Oval 13"/>
            <p:cNvSpPr>
              <a:spLocks noChangeArrowheads="1"/>
            </p:cNvSpPr>
            <p:nvPr/>
          </p:nvSpPr>
          <p:spPr bwMode="auto">
            <a:xfrm rot="3309864">
              <a:off x="7993" y="2017"/>
              <a:ext cx="680" cy="4803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29070" name="Object 14"/>
            <p:cNvGraphicFramePr>
              <a:graphicFrameLocks noChangeAspect="1"/>
            </p:cNvGraphicFramePr>
            <p:nvPr/>
          </p:nvGraphicFramePr>
          <p:xfrm>
            <a:off x="5668" y="980"/>
            <a:ext cx="1117" cy="498"/>
          </p:xfrm>
          <a:graphic>
            <a:graphicData uri="http://schemas.openxmlformats.org/presentationml/2006/ole">
              <p:oleObj spid="_x0000_s429070" name="Equation" r:id="rId4" imgW="457200" imgH="203040" progId="Equation.DSMT4">
                <p:embed/>
              </p:oleObj>
            </a:graphicData>
          </a:graphic>
        </p:graphicFrame>
        <p:graphicFrame>
          <p:nvGraphicFramePr>
            <p:cNvPr id="429071" name="Object 15"/>
            <p:cNvGraphicFramePr>
              <a:graphicFrameLocks noChangeAspect="1"/>
            </p:cNvGraphicFramePr>
            <p:nvPr/>
          </p:nvGraphicFramePr>
          <p:xfrm>
            <a:off x="7903" y="1190"/>
            <a:ext cx="1117" cy="495"/>
          </p:xfrm>
          <a:graphic>
            <a:graphicData uri="http://schemas.openxmlformats.org/presentationml/2006/ole">
              <p:oleObj spid="_x0000_s429071" name="Equation" r:id="rId5" imgW="457200" imgH="203040" progId="Equation.DSMT4">
                <p:embed/>
              </p:oleObj>
            </a:graphicData>
          </a:graphic>
        </p:graphicFrame>
        <p:graphicFrame>
          <p:nvGraphicFramePr>
            <p:cNvPr id="429072" name="Object 16"/>
            <p:cNvGraphicFramePr>
              <a:graphicFrameLocks noChangeAspect="1"/>
            </p:cNvGraphicFramePr>
            <p:nvPr/>
          </p:nvGraphicFramePr>
          <p:xfrm>
            <a:off x="9358" y="2360"/>
            <a:ext cx="1302" cy="495"/>
          </p:xfrm>
          <a:graphic>
            <a:graphicData uri="http://schemas.openxmlformats.org/presentationml/2006/ole">
              <p:oleObj spid="_x0000_s429072" name="Equation" r:id="rId6" imgW="533160" imgH="203040" progId="Equation.DSMT4">
                <p:embed/>
              </p:oleObj>
            </a:graphicData>
          </a:graphic>
        </p:graphicFrame>
        <p:sp>
          <p:nvSpPr>
            <p:cNvPr id="429073" name="Line 17"/>
            <p:cNvSpPr>
              <a:spLocks noChangeShapeType="1"/>
            </p:cNvSpPr>
            <p:nvPr/>
          </p:nvSpPr>
          <p:spPr bwMode="auto">
            <a:xfrm>
              <a:off x="8850" y="5670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4" name="Text Box 18"/>
            <p:cNvSpPr txBox="1">
              <a:spLocks noChangeArrowheads="1"/>
            </p:cNvSpPr>
            <p:nvPr/>
          </p:nvSpPr>
          <p:spPr bwMode="auto">
            <a:xfrm>
              <a:off x="10545" y="4965"/>
              <a:ext cx="510" cy="5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29075" name="Object 19"/>
          <p:cNvGraphicFramePr>
            <a:graphicFrameLocks noChangeAspect="1"/>
          </p:cNvGraphicFramePr>
          <p:nvPr/>
        </p:nvGraphicFramePr>
        <p:xfrm>
          <a:off x="2649168" y="5409685"/>
          <a:ext cx="4060825" cy="976312"/>
        </p:xfrm>
        <a:graphic>
          <a:graphicData uri="http://schemas.openxmlformats.org/presentationml/2006/ole">
            <p:oleObj spid="_x0000_s429075" name="Equation" r:id="rId7" imgW="2323800" imgH="55872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99408" y="950025"/>
            <a:ext cx="709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two beams merge to becomes a </a:t>
            </a:r>
            <a:r>
              <a:rPr lang="en-US" u="sng" dirty="0" smtClean="0">
                <a:solidFill>
                  <a:schemeClr val="bg1"/>
                </a:solidFill>
              </a:rPr>
              <a:t>broadside beam</a:t>
            </a:r>
            <a:r>
              <a:rPr lang="en-US" dirty="0" smtClean="0">
                <a:solidFill>
                  <a:schemeClr val="bg1"/>
                </a:solidFill>
              </a:rPr>
              <a:t> when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&lt;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endParaRPr lang="en-US" i="1" baseline="-25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734766" y="875517"/>
            <a:ext cx="77676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Two-layer (substrate/</a:t>
            </a:r>
            <a:r>
              <a:rPr lang="en-US" sz="2000" dirty="0" err="1">
                <a:solidFill>
                  <a:schemeClr val="bg1"/>
                </a:solidFill>
              </a:rPr>
              <a:t>superstrate</a:t>
            </a:r>
            <a:r>
              <a:rPr lang="en-US" sz="2000" dirty="0">
                <a:solidFill>
                  <a:schemeClr val="bg1"/>
                </a:solidFill>
              </a:rPr>
              <a:t>) structure excited by a line source.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918053" y="1682360"/>
            <a:ext cx="4881562" cy="4528437"/>
            <a:chOff x="4262438" y="1670484"/>
            <a:chExt cx="4881562" cy="4528437"/>
          </a:xfrm>
        </p:grpSpPr>
        <p:pic>
          <p:nvPicPr>
            <p:cNvPr id="313381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2438" y="1670484"/>
              <a:ext cx="4881562" cy="4510087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 bwMode="auto">
            <a:xfrm>
              <a:off x="6543301" y="5973290"/>
              <a:ext cx="308758" cy="22563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2453" y="1608458"/>
            <a:ext cx="3951183" cy="3577739"/>
            <a:chOff x="393700" y="2154724"/>
            <a:chExt cx="3951183" cy="3577739"/>
          </a:xfrm>
        </p:grpSpPr>
        <p:graphicFrame>
          <p:nvGraphicFramePr>
            <p:cNvPr id="313387" name="Object 43"/>
            <p:cNvGraphicFramePr>
              <a:graphicFrameLocks noChangeAspect="1"/>
            </p:cNvGraphicFramePr>
            <p:nvPr/>
          </p:nvGraphicFramePr>
          <p:xfrm>
            <a:off x="1174750" y="4132263"/>
            <a:ext cx="1290638" cy="485775"/>
          </p:xfrm>
          <a:graphic>
            <a:graphicData uri="http://schemas.openxmlformats.org/presentationml/2006/ole">
              <p:oleObj spid="_x0000_s313387" name="Equation" r:id="rId5" imgW="609480" imgH="228600" progId="Equation.DSMT4">
                <p:embed/>
              </p:oleObj>
            </a:graphicData>
          </a:graphic>
        </p:graphicFrame>
        <p:graphicFrame>
          <p:nvGraphicFramePr>
            <p:cNvPr id="313390" name="Object 46"/>
            <p:cNvGraphicFramePr>
              <a:graphicFrameLocks noChangeAspect="1"/>
            </p:cNvGraphicFramePr>
            <p:nvPr/>
          </p:nvGraphicFramePr>
          <p:xfrm>
            <a:off x="1206500" y="4941888"/>
            <a:ext cx="1290638" cy="790575"/>
          </p:xfrm>
          <a:graphic>
            <a:graphicData uri="http://schemas.openxmlformats.org/presentationml/2006/ole">
              <p:oleObj spid="_x0000_s313390" name="Equation" r:id="rId6" imgW="749160" imgH="457200" progId="Equation.DSMT4">
                <p:embed/>
              </p:oleObj>
            </a:graphicData>
          </a:graphic>
        </p:graphicFrame>
        <p:grpSp>
          <p:nvGrpSpPr>
            <p:cNvPr id="313396" name="Group 52"/>
            <p:cNvGrpSpPr>
              <a:grpSpLocks/>
            </p:cNvGrpSpPr>
            <p:nvPr/>
          </p:nvGrpSpPr>
          <p:grpSpPr bwMode="auto">
            <a:xfrm>
              <a:off x="393700" y="2803527"/>
              <a:ext cx="3201988" cy="1071563"/>
              <a:chOff x="248" y="1766"/>
              <a:chExt cx="2017" cy="675"/>
            </a:xfrm>
          </p:grpSpPr>
          <p:sp>
            <p:nvSpPr>
              <p:cNvPr id="313382" name="Rectangle 38"/>
              <p:cNvSpPr>
                <a:spLocks noChangeArrowheads="1"/>
              </p:cNvSpPr>
              <p:nvPr/>
            </p:nvSpPr>
            <p:spPr bwMode="auto">
              <a:xfrm>
                <a:off x="248" y="2144"/>
                <a:ext cx="1826" cy="266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83" name="Rectangle 39"/>
              <p:cNvSpPr>
                <a:spLocks noChangeArrowheads="1"/>
              </p:cNvSpPr>
              <p:nvPr/>
            </p:nvSpPr>
            <p:spPr bwMode="auto">
              <a:xfrm>
                <a:off x="255" y="2070"/>
                <a:ext cx="1826" cy="80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84" name="Rectangle 40"/>
              <p:cNvSpPr>
                <a:spLocks noChangeArrowheads="1"/>
              </p:cNvSpPr>
              <p:nvPr/>
            </p:nvSpPr>
            <p:spPr bwMode="auto">
              <a:xfrm>
                <a:off x="255" y="2388"/>
                <a:ext cx="1826" cy="53"/>
              </a:xfrm>
              <a:prstGeom prst="rect">
                <a:avLst/>
              </a:prstGeom>
              <a:solidFill>
                <a:srgbClr val="FF9933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85" name="Oval 41"/>
              <p:cNvSpPr>
                <a:spLocks noChangeArrowheads="1"/>
              </p:cNvSpPr>
              <p:nvPr/>
            </p:nvSpPr>
            <p:spPr bwMode="auto">
              <a:xfrm>
                <a:off x="1108" y="2215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13388" name="Object 44"/>
              <p:cNvGraphicFramePr>
                <a:graphicFrameLocks noChangeAspect="1"/>
              </p:cNvGraphicFramePr>
              <p:nvPr/>
            </p:nvGraphicFramePr>
            <p:xfrm>
              <a:off x="1370" y="2087"/>
              <a:ext cx="271" cy="306"/>
            </p:xfrm>
            <a:graphic>
              <a:graphicData uri="http://schemas.openxmlformats.org/presentationml/2006/ole">
                <p:oleObj spid="_x0000_s313388" name="Equation" r:id="rId7" imgW="203040" imgH="228600" progId="Equation.DSMT4">
                  <p:embed/>
                </p:oleObj>
              </a:graphicData>
            </a:graphic>
          </p:graphicFrame>
          <p:graphicFrame>
            <p:nvGraphicFramePr>
              <p:cNvPr id="313389" name="Object 45"/>
              <p:cNvGraphicFramePr>
                <a:graphicFrameLocks noChangeAspect="1"/>
              </p:cNvGraphicFramePr>
              <p:nvPr/>
            </p:nvGraphicFramePr>
            <p:xfrm>
              <a:off x="410" y="1766"/>
              <a:ext cx="288" cy="306"/>
            </p:xfrm>
            <a:graphic>
              <a:graphicData uri="http://schemas.openxmlformats.org/presentationml/2006/ole">
                <p:oleObj spid="_x0000_s313389" name="Equation" r:id="rId8" imgW="215640" imgH="228600" progId="Equation.DSMT4">
                  <p:embed/>
                </p:oleObj>
              </a:graphicData>
            </a:graphic>
          </p:graphicFrame>
          <p:sp>
            <p:nvSpPr>
              <p:cNvPr id="313391" name="Text Box 47"/>
              <p:cNvSpPr txBox="1">
                <a:spLocks noChangeArrowheads="1"/>
              </p:cNvSpPr>
              <p:nvPr/>
            </p:nvSpPr>
            <p:spPr bwMode="auto">
              <a:xfrm>
                <a:off x="2077" y="2145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392" name="Text Box 48"/>
              <p:cNvSpPr txBox="1">
                <a:spLocks noChangeArrowheads="1"/>
              </p:cNvSpPr>
              <p:nvPr/>
            </p:nvSpPr>
            <p:spPr bwMode="auto">
              <a:xfrm>
                <a:off x="1922" y="1787"/>
                <a:ext cx="15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13393" name="Line 49"/>
              <p:cNvSpPr>
                <a:spLocks noChangeShapeType="1"/>
              </p:cNvSpPr>
              <p:nvPr/>
            </p:nvSpPr>
            <p:spPr bwMode="auto">
              <a:xfrm>
                <a:off x="2020" y="2136"/>
                <a:ext cx="0" cy="25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394" name="Line 50"/>
              <p:cNvSpPr>
                <a:spLocks noChangeShapeType="1"/>
              </p:cNvSpPr>
              <p:nvPr/>
            </p:nvSpPr>
            <p:spPr bwMode="auto">
              <a:xfrm>
                <a:off x="1870" y="1905"/>
                <a:ext cx="0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395" name="Line 51"/>
              <p:cNvSpPr>
                <a:spLocks noChangeShapeType="1"/>
              </p:cNvSpPr>
              <p:nvPr/>
            </p:nvSpPr>
            <p:spPr bwMode="auto">
              <a:xfrm flipV="1">
                <a:off x="1870" y="2136"/>
                <a:ext cx="0" cy="15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857272" y="2624689"/>
              <a:ext cx="0" cy="5651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708872" y="2154724"/>
              <a:ext cx="296862" cy="3968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1877340" y="2802574"/>
              <a:ext cx="295852" cy="248537"/>
            </a:xfrm>
            <a:custGeom>
              <a:avLst/>
              <a:gdLst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575 w 10000"/>
                <a:gd name="connsiteY3" fmla="*/ 5226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  <a:gd name="connsiteX0" fmla="*/ 0 w 10000"/>
                <a:gd name="connsiteY0" fmla="*/ 41 h 10000"/>
                <a:gd name="connsiteX1" fmla="*/ 3818 w 10000"/>
                <a:gd name="connsiteY1" fmla="*/ 412 h 10000"/>
                <a:gd name="connsiteX2" fmla="*/ 6923 w 10000"/>
                <a:gd name="connsiteY2" fmla="*/ 2469 h 10000"/>
                <a:gd name="connsiteX3" fmla="*/ 8149 w 10000"/>
                <a:gd name="connsiteY3" fmla="*/ 3995 h 10000"/>
                <a:gd name="connsiteX4" fmla="*/ 9559 w 10000"/>
                <a:gd name="connsiteY4" fmla="*/ 7018 h 10000"/>
                <a:gd name="connsiteX5" fmla="*/ 1000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41"/>
                  </a:moveTo>
                  <a:cubicBezTo>
                    <a:pt x="1339" y="0"/>
                    <a:pt x="2678" y="0"/>
                    <a:pt x="3818" y="412"/>
                  </a:cubicBezTo>
                  <a:cubicBezTo>
                    <a:pt x="4957" y="823"/>
                    <a:pt x="6201" y="1872"/>
                    <a:pt x="6923" y="2469"/>
                  </a:cubicBezTo>
                  <a:cubicBezTo>
                    <a:pt x="7645" y="3066"/>
                    <a:pt x="7710" y="3237"/>
                    <a:pt x="8149" y="3995"/>
                  </a:cubicBezTo>
                  <a:cubicBezTo>
                    <a:pt x="8588" y="4753"/>
                    <a:pt x="9251" y="6017"/>
                    <a:pt x="9559" y="7018"/>
                  </a:cubicBezTo>
                  <a:cubicBezTo>
                    <a:pt x="9867" y="8019"/>
                    <a:pt x="9972" y="9671"/>
                    <a:pt x="10000" y="100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1923803" y="2351315"/>
              <a:ext cx="1496291" cy="8668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3408218" y="2297462"/>
              <a:ext cx="83127" cy="83127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" name="Object 31"/>
            <p:cNvGraphicFramePr>
              <a:graphicFrameLocks noChangeAspect="1"/>
            </p:cNvGraphicFramePr>
            <p:nvPr/>
          </p:nvGraphicFramePr>
          <p:xfrm>
            <a:off x="2193083" y="2541313"/>
            <a:ext cx="208703" cy="293277"/>
          </p:xfrm>
          <a:graphic>
            <a:graphicData uri="http://schemas.openxmlformats.org/presentationml/2006/ole">
              <p:oleObj spid="_x0000_s313391" name="Equation" r:id="rId9" imgW="126720" imgH="177480" progId="Equation.DSMT4">
                <p:embed/>
              </p:oleObj>
            </a:graphicData>
          </a:graphic>
        </p:graphicFrame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507673" y="3294103"/>
              <a:ext cx="482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062308" y="3062470"/>
              <a:ext cx="282575" cy="3968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2021" y="3657600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Far Field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280626" y="6005867"/>
            <a:ext cx="4576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R. Jackson and A. A. Oliner,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“A Leaky-Wave Analysis of the High-Gain Printed Antenna Configuration,”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Antennas and Propagation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vol. 36, pp. 905-910, July 1988.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427512" y="985632"/>
            <a:ext cx="837210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W. W. Hansen, “Radiating electromagnetic waveguide,” Patent, 1940, U.S. Patent No. 2.402.622.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25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70" y="1995449"/>
            <a:ext cx="4700588" cy="3998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325640" name="Object 8"/>
          <p:cNvGraphicFramePr>
            <a:graphicFrameLocks noChangeAspect="1"/>
          </p:cNvGraphicFramePr>
          <p:nvPr/>
        </p:nvGraphicFramePr>
        <p:xfrm>
          <a:off x="5883873" y="4446444"/>
          <a:ext cx="2119312" cy="998538"/>
        </p:xfrm>
        <a:graphic>
          <a:graphicData uri="http://schemas.openxmlformats.org/presentationml/2006/ole">
            <p:oleObj spid="_x0000_s325640" name="Equation" r:id="rId5" imgW="1079280" imgH="507960" progId="Equation.DSMT4">
              <p:embed/>
            </p:oleObj>
          </a:graphicData>
        </a:graphic>
      </p:graphicFrame>
      <p:sp>
        <p:nvSpPr>
          <p:cNvPr id="325641" name="Line 9"/>
          <p:cNvSpPr>
            <a:spLocks noChangeShapeType="1"/>
          </p:cNvSpPr>
          <p:nvPr/>
        </p:nvSpPr>
        <p:spPr bwMode="auto">
          <a:xfrm flipV="1">
            <a:off x="2462213" y="3529013"/>
            <a:ext cx="6230937" cy="1465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V="1">
            <a:off x="2979738" y="3546475"/>
            <a:ext cx="4868862" cy="11398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 flipV="1">
            <a:off x="3544888" y="3559175"/>
            <a:ext cx="2984500" cy="717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 flipV="1">
            <a:off x="4332288" y="3544888"/>
            <a:ext cx="900112" cy="2111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5646" name="Object 14"/>
          <p:cNvGraphicFramePr>
            <a:graphicFrameLocks noChangeAspect="1"/>
          </p:cNvGraphicFramePr>
          <p:nvPr/>
        </p:nvGraphicFramePr>
        <p:xfrm>
          <a:off x="5973763" y="5911850"/>
          <a:ext cx="922337" cy="449263"/>
        </p:xfrm>
        <a:graphic>
          <a:graphicData uri="http://schemas.openxmlformats.org/presentationml/2006/ole">
            <p:oleObj spid="_x0000_s325646" name="Equation" r:id="rId6" imgW="469800" imgH="228600" progId="Equation.DSMT4">
              <p:embed/>
            </p:oleObj>
          </a:graphicData>
        </a:graphic>
      </p:graphicFrame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5099050" y="5924550"/>
            <a:ext cx="790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Note: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0" y="463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W. W. Hansen, “Radiating electromagnetic waveguide,” Patent, 1940, U.S. Patent No. 2.402.622.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3212" y="1520046"/>
            <a:ext cx="3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y</a:t>
            </a:r>
            <a:endParaRPr lang="en-US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85703" y="2090058"/>
            <a:ext cx="344385" cy="45126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6359" y="1472541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This is the first leaky-wave antenna invented.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771" y="236318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Slotted waveguide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976993" y="1145949"/>
            <a:ext cx="7198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slotted waveguide illustrates in a simple way why the field is weak outside of the “leakage region.”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48732" y="2605150"/>
            <a:ext cx="6093038" cy="3728645"/>
            <a:chOff x="1548732" y="2605150"/>
            <a:chExt cx="6093038" cy="3728645"/>
          </a:xfrm>
        </p:grpSpPr>
        <p:sp>
          <p:nvSpPr>
            <p:cNvPr id="26" name="Right Triangle 25"/>
            <p:cNvSpPr/>
            <p:nvPr/>
          </p:nvSpPr>
          <p:spPr bwMode="auto">
            <a:xfrm flipH="1">
              <a:off x="2743200" y="2605150"/>
              <a:ext cx="4876799" cy="2095500"/>
            </a:xfrm>
            <a:prstGeom prst="rt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5643" name="Line 11"/>
            <p:cNvSpPr>
              <a:spLocks noChangeShapeType="1"/>
            </p:cNvSpPr>
            <p:nvPr/>
          </p:nvSpPr>
          <p:spPr bwMode="auto">
            <a:xfrm flipV="1">
              <a:off x="3163888" y="2671948"/>
              <a:ext cx="4460069" cy="19402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04999" y="4700650"/>
              <a:ext cx="5736771" cy="100148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861707" y="5933685"/>
              <a:ext cx="138520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Top view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144486" y="5136079"/>
              <a:ext cx="130628" cy="13062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902281" y="5356741"/>
              <a:ext cx="917121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Source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325644" name="Line 12"/>
            <p:cNvSpPr>
              <a:spLocks noChangeShapeType="1"/>
            </p:cNvSpPr>
            <p:nvPr/>
          </p:nvSpPr>
          <p:spPr bwMode="auto">
            <a:xfrm flipV="1">
              <a:off x="2394631" y="4809507"/>
              <a:ext cx="566283" cy="3052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015117" y="4870991"/>
              <a:ext cx="1164997" cy="7984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4201659" y="4831279"/>
              <a:ext cx="1284741" cy="8164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3701266" y="2956956"/>
              <a:ext cx="3910817" cy="16661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383746" y="5277593"/>
              <a:ext cx="566283" cy="3052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3069545" y="4755079"/>
              <a:ext cx="1284741" cy="8164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419374" y="4805677"/>
              <a:ext cx="1164997" cy="7984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6290067" y="4085111"/>
              <a:ext cx="1298265" cy="5716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924050" y="4711536"/>
              <a:ext cx="569595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410436" y="4344370"/>
              <a:ext cx="917121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Slot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0828" y="2686793"/>
              <a:ext cx="421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Region of strong fields (leakage region)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441371" y="3231079"/>
              <a:ext cx="1208315" cy="4898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5910943" y="5015202"/>
              <a:ext cx="1385207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Waveguide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1548732" y="4698671"/>
              <a:ext cx="0" cy="10232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576442" y="49767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6175" y="5067300"/>
              <a:ext cx="1167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TE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10</a:t>
              </a:r>
              <a:r>
                <a:rPr lang="en-US" sz="1600" dirty="0" smtClean="0">
                  <a:solidFill>
                    <a:schemeClr val="bg1"/>
                  </a:solidFill>
                </a:rPr>
                <a:t> mode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4770046" y="3479469"/>
              <a:ext cx="2842038" cy="12010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121972" y="985633"/>
            <a:ext cx="42194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Another variation: </a:t>
            </a:r>
            <a:r>
              <a:rPr lang="en-US" sz="2000" dirty="0" smtClean="0">
                <a:solidFill>
                  <a:srgbClr val="FF0000"/>
                </a:solidFill>
              </a:rPr>
              <a:t>Holey </a:t>
            </a:r>
            <a:r>
              <a:rPr lang="en-US" sz="2000" dirty="0">
                <a:solidFill>
                  <a:srgbClr val="FF0000"/>
                </a:solidFill>
              </a:rPr>
              <a:t>waveguide</a:t>
            </a:r>
          </a:p>
        </p:txBody>
      </p:sp>
      <p:graphicFrame>
        <p:nvGraphicFramePr>
          <p:cNvPr id="329734" name="Object 6"/>
          <p:cNvGraphicFramePr>
            <a:graphicFrameLocks noChangeAspect="1"/>
          </p:cNvGraphicFramePr>
          <p:nvPr/>
        </p:nvGraphicFramePr>
        <p:xfrm>
          <a:off x="5195105" y="4619502"/>
          <a:ext cx="2119312" cy="998538"/>
        </p:xfrm>
        <a:graphic>
          <a:graphicData uri="http://schemas.openxmlformats.org/presentationml/2006/ole">
            <p:oleObj spid="_x0000_s329734" name="Equation" r:id="rId4" imgW="1079280" imgH="50796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29740" name="Object 12"/>
          <p:cNvGraphicFramePr>
            <a:graphicFrameLocks noChangeAspect="1"/>
          </p:cNvGraphicFramePr>
          <p:nvPr/>
        </p:nvGraphicFramePr>
        <p:xfrm>
          <a:off x="2819282" y="5719949"/>
          <a:ext cx="996950" cy="449263"/>
        </p:xfrm>
        <a:graphic>
          <a:graphicData uri="http://schemas.openxmlformats.org/presentationml/2006/ole">
            <p:oleObj spid="_x0000_s329740" name="Equation" r:id="rId5" imgW="507960" imgH="228600" progId="Equation.DSMT4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21426" y="1638796"/>
            <a:ext cx="7971724" cy="4465204"/>
            <a:chOff x="721426" y="1638796"/>
            <a:chExt cx="7971724" cy="4465204"/>
          </a:xfrm>
        </p:grpSpPr>
        <p:pic>
          <p:nvPicPr>
            <p:cNvPr id="32973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1426" y="2097150"/>
              <a:ext cx="4664075" cy="40068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329738" name="Line 10"/>
            <p:cNvSpPr>
              <a:spLocks noChangeShapeType="1"/>
            </p:cNvSpPr>
            <p:nvPr/>
          </p:nvSpPr>
          <p:spPr bwMode="auto">
            <a:xfrm flipV="1">
              <a:off x="4403725" y="3530600"/>
              <a:ext cx="900113" cy="2111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 flipV="1">
              <a:off x="3659188" y="3559175"/>
              <a:ext cx="2984500" cy="7175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736" name="Line 8"/>
            <p:cNvSpPr>
              <a:spLocks noChangeShapeType="1"/>
            </p:cNvSpPr>
            <p:nvPr/>
          </p:nvSpPr>
          <p:spPr bwMode="auto">
            <a:xfrm flipV="1">
              <a:off x="2979738" y="3560763"/>
              <a:ext cx="4868862" cy="11398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735" name="Line 7"/>
            <p:cNvSpPr>
              <a:spLocks noChangeShapeType="1"/>
            </p:cNvSpPr>
            <p:nvPr/>
          </p:nvSpPr>
          <p:spPr bwMode="auto">
            <a:xfrm flipV="1">
              <a:off x="2462213" y="3529013"/>
              <a:ext cx="6230937" cy="14652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1337" y="1638796"/>
              <a:ext cx="35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885703" y="2090058"/>
              <a:ext cx="344385" cy="4512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15040" y="5047014"/>
              <a:ext cx="415637" cy="28500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858963" y="920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469900" y="1100138"/>
            <a:ext cx="24849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&gt; 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c       </a:t>
            </a:r>
            <a:r>
              <a:rPr lang="en-US" sz="2000" dirty="0">
                <a:solidFill>
                  <a:srgbClr val="FF0000"/>
                </a:solidFill>
              </a:rPr>
              <a:t>SW+ISW</a:t>
            </a:r>
          </a:p>
        </p:txBody>
      </p:sp>
      <p:grpSp>
        <p:nvGrpSpPr>
          <p:cNvPr id="283670" name="Group 22"/>
          <p:cNvGrpSpPr>
            <a:grpSpLocks/>
          </p:cNvGrpSpPr>
          <p:nvPr/>
        </p:nvGrpSpPr>
        <p:grpSpPr bwMode="auto">
          <a:xfrm>
            <a:off x="600075" y="1784350"/>
            <a:ext cx="8069263" cy="2152650"/>
            <a:chOff x="386" y="1052"/>
            <a:chExt cx="5083" cy="1356"/>
          </a:xfrm>
        </p:grpSpPr>
        <p:sp>
          <p:nvSpPr>
            <p:cNvPr id="283651" name="Line 3"/>
            <p:cNvSpPr>
              <a:spLocks noChangeShapeType="1"/>
            </p:cNvSpPr>
            <p:nvPr/>
          </p:nvSpPr>
          <p:spPr bwMode="auto">
            <a:xfrm>
              <a:off x="470" y="1872"/>
              <a:ext cx="443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52" name="Line 4"/>
            <p:cNvSpPr>
              <a:spLocks noChangeShapeType="1"/>
            </p:cNvSpPr>
            <p:nvPr/>
          </p:nvSpPr>
          <p:spPr bwMode="auto">
            <a:xfrm>
              <a:off x="944" y="1052"/>
              <a:ext cx="1" cy="13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53" name="Text Box 5"/>
            <p:cNvSpPr txBox="1">
              <a:spLocks noChangeArrowheads="1"/>
            </p:cNvSpPr>
            <p:nvPr/>
          </p:nvSpPr>
          <p:spPr bwMode="auto">
            <a:xfrm>
              <a:off x="386" y="1203"/>
              <a:ext cx="4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3654" name="Text Box 6"/>
            <p:cNvSpPr txBox="1">
              <a:spLocks noChangeArrowheads="1"/>
            </p:cNvSpPr>
            <p:nvPr/>
          </p:nvSpPr>
          <p:spPr bwMode="auto">
            <a:xfrm>
              <a:off x="4187" y="1486"/>
              <a:ext cx="2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3655" name="Oval 7"/>
            <p:cNvSpPr>
              <a:spLocks noChangeArrowheads="1"/>
            </p:cNvSpPr>
            <p:nvPr/>
          </p:nvSpPr>
          <p:spPr bwMode="auto">
            <a:xfrm>
              <a:off x="2608" y="1817"/>
              <a:ext cx="119" cy="1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56" name="Text Box 8"/>
            <p:cNvSpPr txBox="1">
              <a:spLocks noChangeArrowheads="1"/>
            </p:cNvSpPr>
            <p:nvPr/>
          </p:nvSpPr>
          <p:spPr bwMode="auto">
            <a:xfrm>
              <a:off x="2482" y="1234"/>
              <a:ext cx="37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83658" name="Text Box 10"/>
            <p:cNvSpPr txBox="1">
              <a:spLocks noChangeArrowheads="1"/>
            </p:cNvSpPr>
            <p:nvPr/>
          </p:nvSpPr>
          <p:spPr bwMode="auto">
            <a:xfrm>
              <a:off x="4984" y="1730"/>
              <a:ext cx="48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3659" name="Text Box 11"/>
            <p:cNvSpPr txBox="1">
              <a:spLocks noChangeArrowheads="1"/>
            </p:cNvSpPr>
            <p:nvPr/>
          </p:nvSpPr>
          <p:spPr bwMode="auto">
            <a:xfrm>
              <a:off x="1639" y="1486"/>
              <a:ext cx="2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3660" name="Line 12"/>
            <p:cNvSpPr>
              <a:spLocks noChangeShapeType="1"/>
            </p:cNvSpPr>
            <p:nvPr/>
          </p:nvSpPr>
          <p:spPr bwMode="auto">
            <a:xfrm>
              <a:off x="1751" y="1792"/>
              <a:ext cx="1" cy="17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61" name="Line 13"/>
            <p:cNvSpPr>
              <a:spLocks noChangeShapeType="1"/>
            </p:cNvSpPr>
            <p:nvPr/>
          </p:nvSpPr>
          <p:spPr bwMode="auto">
            <a:xfrm>
              <a:off x="4305" y="1776"/>
              <a:ext cx="2" cy="16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62" name="Oval 14"/>
            <p:cNvSpPr>
              <a:spLocks noChangeArrowheads="1"/>
            </p:cNvSpPr>
            <p:nvPr/>
          </p:nvSpPr>
          <p:spPr bwMode="auto">
            <a:xfrm>
              <a:off x="3575" y="1809"/>
              <a:ext cx="119" cy="11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3" name="Line 15"/>
            <p:cNvSpPr>
              <a:spLocks noChangeShapeType="1"/>
            </p:cNvSpPr>
            <p:nvPr/>
          </p:nvSpPr>
          <p:spPr bwMode="auto">
            <a:xfrm>
              <a:off x="2675" y="1517"/>
              <a:ext cx="0" cy="2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64" name="Text Box 16"/>
            <p:cNvSpPr txBox="1">
              <a:spLocks noChangeArrowheads="1"/>
            </p:cNvSpPr>
            <p:nvPr/>
          </p:nvSpPr>
          <p:spPr bwMode="auto">
            <a:xfrm>
              <a:off x="3432" y="1228"/>
              <a:ext cx="41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ISW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83665" name="Line 17"/>
            <p:cNvSpPr>
              <a:spLocks noChangeShapeType="1"/>
            </p:cNvSpPr>
            <p:nvPr/>
          </p:nvSpPr>
          <p:spPr bwMode="auto">
            <a:xfrm>
              <a:off x="3638" y="1461"/>
              <a:ext cx="0" cy="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3666" name="AutoShape 18"/>
            <p:cNvSpPr>
              <a:spLocks noChangeArrowheads="1"/>
            </p:cNvSpPr>
            <p:nvPr/>
          </p:nvSpPr>
          <p:spPr bwMode="auto">
            <a:xfrm flipH="1">
              <a:off x="3124" y="1822"/>
              <a:ext cx="293" cy="1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7" name="AutoShape 19"/>
            <p:cNvSpPr>
              <a:spLocks noChangeArrowheads="1"/>
            </p:cNvSpPr>
            <p:nvPr/>
          </p:nvSpPr>
          <p:spPr bwMode="auto">
            <a:xfrm flipH="1">
              <a:off x="2121" y="1831"/>
              <a:ext cx="293" cy="1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3641725" y="1319213"/>
            <a:ext cx="43624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red arrows indicate the direction of movement as the frequency is lowered.</a:t>
            </a:r>
          </a:p>
        </p:txBody>
      </p:sp>
      <p:graphicFrame>
        <p:nvGraphicFramePr>
          <p:cNvPr id="283678" name="Object 30"/>
          <p:cNvGraphicFramePr>
            <a:graphicFrameLocks noChangeAspect="1"/>
          </p:cNvGraphicFramePr>
          <p:nvPr/>
        </p:nvGraphicFramePr>
        <p:xfrm>
          <a:off x="370362" y="5104825"/>
          <a:ext cx="1948296" cy="1021523"/>
        </p:xfrm>
        <a:graphic>
          <a:graphicData uri="http://schemas.openxmlformats.org/presentationml/2006/ole">
            <p:oleObj spid="_x0000_s283678" name="Equation" r:id="rId4" imgW="1015920" imgH="533160" progId="Equation.DSMT4">
              <p:embed/>
            </p:oleObj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811174" y="3521037"/>
            <a:ext cx="3864737" cy="3288472"/>
            <a:chOff x="2811174" y="3521037"/>
            <a:chExt cx="3864737" cy="3288472"/>
          </a:xfrm>
        </p:grpSpPr>
        <p:graphicFrame>
          <p:nvGraphicFramePr>
            <p:cNvPr id="283673" name="Object 25"/>
            <p:cNvGraphicFramePr>
              <a:graphicFrameLocks noChangeAspect="1"/>
            </p:cNvGraphicFramePr>
            <p:nvPr/>
          </p:nvGraphicFramePr>
          <p:xfrm>
            <a:off x="5384148" y="4524539"/>
            <a:ext cx="703263" cy="360363"/>
          </p:xfrm>
          <a:graphic>
            <a:graphicData uri="http://schemas.openxmlformats.org/presentationml/2006/ole">
              <p:oleObj spid="_x0000_s283673" name="Equation" r:id="rId5" imgW="444240" imgH="228600" progId="Equation.DSMT4">
                <p:embed/>
              </p:oleObj>
            </a:graphicData>
          </a:graphic>
        </p:graphicFrame>
        <p:graphicFrame>
          <p:nvGraphicFramePr>
            <p:cNvPr id="283674" name="Object 26"/>
            <p:cNvGraphicFramePr>
              <a:graphicFrameLocks noChangeAspect="1"/>
            </p:cNvGraphicFramePr>
            <p:nvPr/>
          </p:nvGraphicFramePr>
          <p:xfrm>
            <a:off x="3629025" y="5541963"/>
            <a:ext cx="693738" cy="355600"/>
          </p:xfrm>
          <a:graphic>
            <a:graphicData uri="http://schemas.openxmlformats.org/presentationml/2006/ole">
              <p:oleObj spid="_x0000_s283674" name="Equation" r:id="rId6" imgW="444240" imgH="228600" progId="Equation.DSMT4">
                <p:embed/>
              </p:oleObj>
            </a:graphicData>
          </a:graphic>
        </p:graphicFrame>
        <p:graphicFrame>
          <p:nvGraphicFramePr>
            <p:cNvPr id="283675" name="Object 27"/>
            <p:cNvGraphicFramePr>
              <a:graphicFrameLocks noChangeAspect="1"/>
            </p:cNvGraphicFramePr>
            <p:nvPr/>
          </p:nvGraphicFramePr>
          <p:xfrm>
            <a:off x="5713413" y="5537200"/>
            <a:ext cx="703262" cy="360363"/>
          </p:xfrm>
          <a:graphic>
            <a:graphicData uri="http://schemas.openxmlformats.org/presentationml/2006/ole">
              <p:oleObj spid="_x0000_s283675" name="Equation" r:id="rId7" imgW="444240" imgH="228600" progId="Equation.DSMT4">
                <p:embed/>
              </p:oleObj>
            </a:graphicData>
          </a:graphic>
        </p:graphicFrame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H="1" flipV="1">
              <a:off x="4876800" y="5257800"/>
              <a:ext cx="733425" cy="323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3681" name="Picture 3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1174" y="3521037"/>
              <a:ext cx="3864737" cy="328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83344" y="3845427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908216" y="1140012"/>
            <a:ext cx="546816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Another type of leaky-wave </a:t>
            </a:r>
            <a:r>
              <a:rPr lang="en-US" sz="2000" dirty="0" smtClean="0">
                <a:solidFill>
                  <a:schemeClr val="bg1"/>
                </a:solidFill>
              </a:rPr>
              <a:t>antenna, based 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</a:rPr>
              <a:t>substrate-integrated waveguide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7838" name="Picture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625725"/>
            <a:ext cx="8636000" cy="211931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95436" y="4819383"/>
            <a:ext cx="40959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Substrate-integrated waveguide (SIW)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031" y="914401"/>
            <a:ext cx="6256286" cy="19215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91" y="2721429"/>
            <a:ext cx="5288040" cy="396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5617029" y="4960755"/>
            <a:ext cx="332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J. Liu, D. R. Jackson, and Y. Long,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“Substrate Integrated Waveguide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Leaky-Wave Antenna With Transverse Slots,”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Antennas and Propagation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vol. 60, pp. 20-29, Jan.  2012.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9548" y="3325091"/>
            <a:ext cx="236319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transverse slots allow for magnetic currents that are transverse, which can radiate at endfire.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395301" name="Object 37"/>
          <p:cNvGraphicFramePr>
            <a:graphicFrameLocks noChangeAspect="1"/>
          </p:cNvGraphicFramePr>
          <p:nvPr/>
        </p:nvGraphicFramePr>
        <p:xfrm>
          <a:off x="3916612" y="4805374"/>
          <a:ext cx="3316287" cy="549275"/>
        </p:xfrm>
        <a:graphic>
          <a:graphicData uri="http://schemas.openxmlformats.org/presentationml/2006/ole">
            <p:oleObj spid="_x0000_s395301" name="Equation" r:id="rId4" imgW="1688760" imgH="27936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849181" y="4870825"/>
            <a:ext cx="209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the air region: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95302" name="Object 38"/>
          <p:cNvGraphicFramePr>
            <a:graphicFrameLocks noChangeAspect="1"/>
          </p:cNvGraphicFramePr>
          <p:nvPr/>
        </p:nvGraphicFramePr>
        <p:xfrm>
          <a:off x="4638962" y="5469155"/>
          <a:ext cx="1559964" cy="411025"/>
        </p:xfrm>
        <a:graphic>
          <a:graphicData uri="http://schemas.openxmlformats.org/presentationml/2006/ole">
            <p:oleObj spid="_x0000_s395302" name="Equation" r:id="rId5" imgW="914400" imgH="241200" progId="Equation.DSMT4">
              <p:embed/>
            </p:oleObj>
          </a:graphicData>
        </a:graphic>
      </p:graphicFrame>
      <p:graphicFrame>
        <p:nvGraphicFramePr>
          <p:cNvPr id="395303" name="Object 39"/>
          <p:cNvGraphicFramePr>
            <a:graphicFrameLocks noChangeAspect="1"/>
          </p:cNvGraphicFramePr>
          <p:nvPr/>
        </p:nvGraphicFramePr>
        <p:xfrm>
          <a:off x="4652225" y="5994149"/>
          <a:ext cx="1439822" cy="421680"/>
        </p:xfrm>
        <a:graphic>
          <a:graphicData uri="http://schemas.openxmlformats.org/presentationml/2006/ole">
            <p:oleObj spid="_x0000_s395303" name="Equation" r:id="rId6" imgW="952200" imgH="279360" progId="Equation.DSMT4">
              <p:embed/>
            </p:oleObj>
          </a:graphicData>
        </a:graphic>
      </p:graphicFrame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60273" y="1489075"/>
            <a:ext cx="7045676" cy="2775580"/>
            <a:chOff x="1421523" y="990325"/>
            <a:chExt cx="7045676" cy="2775580"/>
          </a:xfrm>
        </p:grpSpPr>
        <p:grpSp>
          <p:nvGrpSpPr>
            <p:cNvPr id="395267" name="Group 3"/>
            <p:cNvGrpSpPr>
              <a:grpSpLocks/>
            </p:cNvGrpSpPr>
            <p:nvPr/>
          </p:nvGrpSpPr>
          <p:grpSpPr bwMode="auto">
            <a:xfrm>
              <a:off x="4979605" y="1778120"/>
              <a:ext cx="3487594" cy="1987785"/>
              <a:chOff x="6746" y="2478"/>
              <a:chExt cx="5492" cy="3130"/>
            </a:xfrm>
          </p:grpSpPr>
          <p:sp>
            <p:nvSpPr>
              <p:cNvPr id="395268" name="Rectangle 4"/>
              <p:cNvSpPr>
                <a:spLocks noChangeArrowheads="1"/>
              </p:cNvSpPr>
              <p:nvPr/>
            </p:nvSpPr>
            <p:spPr bwMode="auto">
              <a:xfrm>
                <a:off x="8880" y="5200"/>
                <a:ext cx="640" cy="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69" name="Rectangle 5"/>
              <p:cNvSpPr>
                <a:spLocks noChangeArrowheads="1"/>
              </p:cNvSpPr>
              <p:nvPr/>
            </p:nvSpPr>
            <p:spPr bwMode="auto">
              <a:xfrm>
                <a:off x="6763" y="4463"/>
                <a:ext cx="3225" cy="302"/>
              </a:xfrm>
              <a:prstGeom prst="rect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95270" name="AutoShape 6" descr="Carta di giornale"/>
              <p:cNvSpPr>
                <a:spLocks noChangeArrowheads="1"/>
              </p:cNvSpPr>
              <p:nvPr/>
            </p:nvSpPr>
            <p:spPr bwMode="auto">
              <a:xfrm>
                <a:off x="6768" y="3440"/>
                <a:ext cx="4250" cy="1038"/>
              </a:xfrm>
              <a:prstGeom prst="parallelogram">
                <a:avLst>
                  <a:gd name="adj" fmla="val 98986"/>
                </a:avLst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1" name="Freeform 7"/>
              <p:cNvSpPr>
                <a:spLocks/>
              </p:cNvSpPr>
              <p:nvPr/>
            </p:nvSpPr>
            <p:spPr bwMode="auto">
              <a:xfrm rot="311929">
                <a:off x="8750" y="3763"/>
                <a:ext cx="345" cy="262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91" y="52"/>
                  </a:cxn>
                  <a:cxn ang="0">
                    <a:pos x="29" y="52"/>
                  </a:cxn>
                  <a:cxn ang="0">
                    <a:pos x="187" y="0"/>
                  </a:cxn>
                  <a:cxn ang="0">
                    <a:pos x="206" y="57"/>
                  </a:cxn>
                  <a:cxn ang="0">
                    <a:pos x="153" y="57"/>
                  </a:cxn>
                  <a:cxn ang="0">
                    <a:pos x="72" y="134"/>
                  </a:cxn>
                  <a:cxn ang="0">
                    <a:pos x="0" y="134"/>
                  </a:cxn>
                </a:cxnLst>
                <a:rect l="0" t="0" r="r" b="b"/>
                <a:pathLst>
                  <a:path w="206" h="134">
                    <a:moveTo>
                      <a:pt x="0" y="134"/>
                    </a:moveTo>
                    <a:lnTo>
                      <a:pt x="91" y="52"/>
                    </a:lnTo>
                    <a:lnTo>
                      <a:pt x="29" y="52"/>
                    </a:lnTo>
                    <a:lnTo>
                      <a:pt x="187" y="0"/>
                    </a:lnTo>
                    <a:lnTo>
                      <a:pt x="206" y="57"/>
                    </a:lnTo>
                    <a:lnTo>
                      <a:pt x="153" y="57"/>
                    </a:lnTo>
                    <a:lnTo>
                      <a:pt x="72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2" name="Oval 8"/>
              <p:cNvSpPr>
                <a:spLocks noChangeArrowheads="1"/>
              </p:cNvSpPr>
              <p:nvPr/>
            </p:nvSpPr>
            <p:spPr bwMode="auto">
              <a:xfrm>
                <a:off x="8168" y="3718"/>
                <a:ext cx="1442" cy="39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3" name="Oval 9"/>
              <p:cNvSpPr>
                <a:spLocks noChangeArrowheads="1"/>
              </p:cNvSpPr>
              <p:nvPr/>
            </p:nvSpPr>
            <p:spPr bwMode="auto">
              <a:xfrm>
                <a:off x="7835" y="3605"/>
                <a:ext cx="2045" cy="60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4" name="Oval 10"/>
              <p:cNvSpPr>
                <a:spLocks noChangeArrowheads="1"/>
              </p:cNvSpPr>
              <p:nvPr/>
            </p:nvSpPr>
            <p:spPr bwMode="auto">
              <a:xfrm>
                <a:off x="7555" y="3530"/>
                <a:ext cx="2575" cy="77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5" name="Freeform 11"/>
              <p:cNvSpPr>
                <a:spLocks/>
              </p:cNvSpPr>
              <p:nvPr/>
            </p:nvSpPr>
            <p:spPr bwMode="auto">
              <a:xfrm>
                <a:off x="8670" y="2563"/>
                <a:ext cx="425" cy="1355"/>
              </a:xfrm>
              <a:custGeom>
                <a:avLst/>
                <a:gdLst/>
                <a:ahLst/>
                <a:cxnLst>
                  <a:cxn ang="0">
                    <a:pos x="199" y="757"/>
                  </a:cxn>
                  <a:cxn ang="0">
                    <a:pos x="94" y="667"/>
                  </a:cxn>
                  <a:cxn ang="0">
                    <a:pos x="27" y="562"/>
                  </a:cxn>
                  <a:cxn ang="0">
                    <a:pos x="0" y="379"/>
                  </a:cxn>
                  <a:cxn ang="0">
                    <a:pos x="27" y="181"/>
                  </a:cxn>
                  <a:cxn ang="0">
                    <a:pos x="108" y="55"/>
                  </a:cxn>
                  <a:cxn ang="0">
                    <a:pos x="206" y="1"/>
                  </a:cxn>
                  <a:cxn ang="0">
                    <a:pos x="308" y="47"/>
                  </a:cxn>
                  <a:cxn ang="0">
                    <a:pos x="384" y="179"/>
                  </a:cxn>
                  <a:cxn ang="0">
                    <a:pos x="416" y="364"/>
                  </a:cxn>
                  <a:cxn ang="0">
                    <a:pos x="388" y="563"/>
                  </a:cxn>
                  <a:cxn ang="0">
                    <a:pos x="320" y="679"/>
                  </a:cxn>
                  <a:cxn ang="0">
                    <a:pos x="224" y="759"/>
                  </a:cxn>
                </a:cxnLst>
                <a:rect l="0" t="0" r="r" b="b"/>
                <a:pathLst>
                  <a:path w="417" h="759">
                    <a:moveTo>
                      <a:pt x="199" y="757"/>
                    </a:moveTo>
                    <a:cubicBezTo>
                      <a:pt x="161" y="728"/>
                      <a:pt x="123" y="700"/>
                      <a:pt x="94" y="667"/>
                    </a:cubicBezTo>
                    <a:cubicBezTo>
                      <a:pt x="65" y="634"/>
                      <a:pt x="43" y="610"/>
                      <a:pt x="27" y="562"/>
                    </a:cubicBezTo>
                    <a:cubicBezTo>
                      <a:pt x="11" y="514"/>
                      <a:pt x="0" y="442"/>
                      <a:pt x="0" y="379"/>
                    </a:cubicBezTo>
                    <a:cubicBezTo>
                      <a:pt x="0" y="316"/>
                      <a:pt x="9" y="235"/>
                      <a:pt x="27" y="181"/>
                    </a:cubicBezTo>
                    <a:cubicBezTo>
                      <a:pt x="45" y="127"/>
                      <a:pt x="78" y="85"/>
                      <a:pt x="108" y="55"/>
                    </a:cubicBezTo>
                    <a:cubicBezTo>
                      <a:pt x="138" y="25"/>
                      <a:pt x="173" y="2"/>
                      <a:pt x="206" y="1"/>
                    </a:cubicBezTo>
                    <a:cubicBezTo>
                      <a:pt x="239" y="0"/>
                      <a:pt x="278" y="17"/>
                      <a:pt x="308" y="47"/>
                    </a:cubicBezTo>
                    <a:cubicBezTo>
                      <a:pt x="338" y="77"/>
                      <a:pt x="366" y="126"/>
                      <a:pt x="384" y="179"/>
                    </a:cubicBezTo>
                    <a:cubicBezTo>
                      <a:pt x="402" y="232"/>
                      <a:pt x="415" y="300"/>
                      <a:pt x="416" y="364"/>
                    </a:cubicBezTo>
                    <a:cubicBezTo>
                      <a:pt x="417" y="428"/>
                      <a:pt x="404" y="510"/>
                      <a:pt x="388" y="563"/>
                    </a:cubicBezTo>
                    <a:cubicBezTo>
                      <a:pt x="372" y="616"/>
                      <a:pt x="347" y="646"/>
                      <a:pt x="320" y="679"/>
                    </a:cubicBezTo>
                    <a:cubicBezTo>
                      <a:pt x="293" y="712"/>
                      <a:pt x="244" y="742"/>
                      <a:pt x="224" y="759"/>
                    </a:cubicBezTo>
                  </a:path>
                </a:pathLst>
              </a:cu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575" cmpd="sng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6" name="Line 12"/>
              <p:cNvSpPr>
                <a:spLocks noChangeShapeType="1"/>
              </p:cNvSpPr>
              <p:nvPr/>
            </p:nvSpPr>
            <p:spPr bwMode="auto">
              <a:xfrm>
                <a:off x="6746" y="4779"/>
                <a:ext cx="3235" cy="0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7" name="Line 13"/>
              <p:cNvSpPr>
                <a:spLocks noChangeShapeType="1"/>
              </p:cNvSpPr>
              <p:nvPr/>
            </p:nvSpPr>
            <p:spPr bwMode="auto">
              <a:xfrm flipV="1">
                <a:off x="9980" y="3749"/>
                <a:ext cx="1040" cy="1040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8" name="Rectangle 14"/>
              <p:cNvSpPr>
                <a:spLocks noChangeArrowheads="1"/>
              </p:cNvSpPr>
              <p:nvPr/>
            </p:nvSpPr>
            <p:spPr bwMode="auto">
              <a:xfrm>
                <a:off x="11010" y="3678"/>
                <a:ext cx="1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79" name="Text Box 15"/>
              <p:cNvSpPr txBox="1">
                <a:spLocks noChangeArrowheads="1"/>
              </p:cNvSpPr>
              <p:nvPr/>
            </p:nvSpPr>
            <p:spPr bwMode="auto">
              <a:xfrm>
                <a:off x="9305" y="2478"/>
                <a:ext cx="2933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Broadside B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eam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280" name="Text Box 16"/>
              <p:cNvSpPr txBox="1">
                <a:spLocks noChangeArrowheads="1"/>
              </p:cNvSpPr>
              <p:nvPr/>
            </p:nvSpPr>
            <p:spPr bwMode="auto">
              <a:xfrm>
                <a:off x="8690" y="5030"/>
                <a:ext cx="1505" cy="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281" name="Line 17"/>
              <p:cNvSpPr>
                <a:spLocks noChangeShapeType="1"/>
              </p:cNvSpPr>
              <p:nvPr/>
            </p:nvSpPr>
            <p:spPr bwMode="auto">
              <a:xfrm flipH="1" flipV="1">
                <a:off x="8933" y="4080"/>
                <a:ext cx="575" cy="9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5282" name="Group 18"/>
            <p:cNvGrpSpPr>
              <a:grpSpLocks/>
            </p:cNvGrpSpPr>
            <p:nvPr/>
          </p:nvGrpSpPr>
          <p:grpSpPr bwMode="auto">
            <a:xfrm>
              <a:off x="1421523" y="1603474"/>
              <a:ext cx="3625396" cy="2102099"/>
              <a:chOff x="1143" y="2203"/>
              <a:chExt cx="5709" cy="3310"/>
            </a:xfrm>
          </p:grpSpPr>
          <p:sp>
            <p:nvSpPr>
              <p:cNvPr id="395283" name="Rectangle 19"/>
              <p:cNvSpPr>
                <a:spLocks noChangeArrowheads="1"/>
              </p:cNvSpPr>
              <p:nvPr/>
            </p:nvSpPr>
            <p:spPr bwMode="auto">
              <a:xfrm>
                <a:off x="1143" y="4440"/>
                <a:ext cx="3225" cy="303"/>
              </a:xfrm>
              <a:prstGeom prst="rect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95284" name="AutoShape 20" descr="Carta di giornale"/>
              <p:cNvSpPr>
                <a:spLocks noChangeArrowheads="1"/>
              </p:cNvSpPr>
              <p:nvPr/>
            </p:nvSpPr>
            <p:spPr bwMode="auto">
              <a:xfrm>
                <a:off x="1148" y="3418"/>
                <a:ext cx="4250" cy="1037"/>
              </a:xfrm>
              <a:prstGeom prst="parallelogram">
                <a:avLst>
                  <a:gd name="adj" fmla="val 99082"/>
                </a:avLst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85" name="Freeform 21"/>
              <p:cNvSpPr>
                <a:spLocks/>
              </p:cNvSpPr>
              <p:nvPr/>
            </p:nvSpPr>
            <p:spPr bwMode="auto">
              <a:xfrm rot="311929">
                <a:off x="3105" y="3718"/>
                <a:ext cx="449" cy="27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91" y="52"/>
                  </a:cxn>
                  <a:cxn ang="0">
                    <a:pos x="29" y="52"/>
                  </a:cxn>
                  <a:cxn ang="0">
                    <a:pos x="187" y="0"/>
                  </a:cxn>
                  <a:cxn ang="0">
                    <a:pos x="206" y="57"/>
                  </a:cxn>
                  <a:cxn ang="0">
                    <a:pos x="153" y="57"/>
                  </a:cxn>
                  <a:cxn ang="0">
                    <a:pos x="72" y="134"/>
                  </a:cxn>
                  <a:cxn ang="0">
                    <a:pos x="0" y="134"/>
                  </a:cxn>
                </a:cxnLst>
                <a:rect l="0" t="0" r="r" b="b"/>
                <a:pathLst>
                  <a:path w="206" h="134">
                    <a:moveTo>
                      <a:pt x="0" y="134"/>
                    </a:moveTo>
                    <a:lnTo>
                      <a:pt x="91" y="52"/>
                    </a:lnTo>
                    <a:lnTo>
                      <a:pt x="29" y="52"/>
                    </a:lnTo>
                    <a:lnTo>
                      <a:pt x="187" y="0"/>
                    </a:lnTo>
                    <a:lnTo>
                      <a:pt x="206" y="57"/>
                    </a:lnTo>
                    <a:lnTo>
                      <a:pt x="153" y="57"/>
                    </a:lnTo>
                    <a:lnTo>
                      <a:pt x="72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86" name="Oval 22"/>
              <p:cNvSpPr>
                <a:spLocks noChangeArrowheads="1"/>
              </p:cNvSpPr>
              <p:nvPr/>
            </p:nvSpPr>
            <p:spPr bwMode="auto">
              <a:xfrm>
                <a:off x="2518" y="3680"/>
                <a:ext cx="1443" cy="39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87" name="Oval 23"/>
              <p:cNvSpPr>
                <a:spLocks noChangeArrowheads="1"/>
              </p:cNvSpPr>
              <p:nvPr/>
            </p:nvSpPr>
            <p:spPr bwMode="auto">
              <a:xfrm>
                <a:off x="2215" y="3582"/>
                <a:ext cx="2046" cy="60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88" name="Oval 24"/>
              <p:cNvSpPr>
                <a:spLocks noChangeArrowheads="1"/>
              </p:cNvSpPr>
              <p:nvPr/>
            </p:nvSpPr>
            <p:spPr bwMode="auto">
              <a:xfrm>
                <a:off x="1936" y="3508"/>
                <a:ext cx="2574" cy="772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89" name="Line 25"/>
              <p:cNvSpPr>
                <a:spLocks noChangeShapeType="1"/>
              </p:cNvSpPr>
              <p:nvPr/>
            </p:nvSpPr>
            <p:spPr bwMode="auto">
              <a:xfrm>
                <a:off x="1146" y="4756"/>
                <a:ext cx="3234" cy="0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0" name="Line 26"/>
              <p:cNvSpPr>
                <a:spLocks noChangeShapeType="1"/>
              </p:cNvSpPr>
              <p:nvPr/>
            </p:nvSpPr>
            <p:spPr bwMode="auto">
              <a:xfrm flipV="1">
                <a:off x="4360" y="3745"/>
                <a:ext cx="1041" cy="1040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1" name="Rectangle 27"/>
              <p:cNvSpPr>
                <a:spLocks noChangeArrowheads="1"/>
              </p:cNvSpPr>
              <p:nvPr/>
            </p:nvSpPr>
            <p:spPr bwMode="auto">
              <a:xfrm>
                <a:off x="5390" y="3655"/>
                <a:ext cx="1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2" name="AutoShape 28"/>
              <p:cNvSpPr>
                <a:spLocks noChangeArrowheads="1"/>
              </p:cNvSpPr>
              <p:nvPr/>
            </p:nvSpPr>
            <p:spPr bwMode="auto">
              <a:xfrm flipV="1">
                <a:off x="2046" y="2483"/>
                <a:ext cx="2524" cy="140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3" name="Oval 29"/>
              <p:cNvSpPr>
                <a:spLocks noChangeArrowheads="1"/>
              </p:cNvSpPr>
              <p:nvPr/>
            </p:nvSpPr>
            <p:spPr bwMode="auto">
              <a:xfrm>
                <a:off x="2091" y="2203"/>
                <a:ext cx="2427" cy="577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4" name="Rectangle 30"/>
              <p:cNvSpPr>
                <a:spLocks noChangeArrowheads="1"/>
              </p:cNvSpPr>
              <p:nvPr/>
            </p:nvSpPr>
            <p:spPr bwMode="auto">
              <a:xfrm rot="766111">
                <a:off x="4530" y="2347"/>
                <a:ext cx="133" cy="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5" name="Rectangle 31"/>
              <p:cNvSpPr>
                <a:spLocks noChangeArrowheads="1"/>
              </p:cNvSpPr>
              <p:nvPr/>
            </p:nvSpPr>
            <p:spPr bwMode="auto">
              <a:xfrm>
                <a:off x="1946" y="2350"/>
                <a:ext cx="133" cy="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96" name="Text Box 32"/>
              <p:cNvSpPr txBox="1">
                <a:spLocks noChangeArrowheads="1"/>
              </p:cNvSpPr>
              <p:nvPr/>
            </p:nvSpPr>
            <p:spPr bwMode="auto">
              <a:xfrm>
                <a:off x="4761" y="2505"/>
                <a:ext cx="2091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Conical B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eam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297" name="Text Box 33"/>
              <p:cNvSpPr txBox="1">
                <a:spLocks noChangeArrowheads="1"/>
              </p:cNvSpPr>
              <p:nvPr/>
            </p:nvSpPr>
            <p:spPr bwMode="auto">
              <a:xfrm>
                <a:off x="3085" y="4935"/>
                <a:ext cx="1535" cy="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ource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298" name="Line 34"/>
              <p:cNvSpPr>
                <a:spLocks noChangeShapeType="1"/>
              </p:cNvSpPr>
              <p:nvPr/>
            </p:nvSpPr>
            <p:spPr bwMode="auto">
              <a:xfrm flipH="1" flipV="1">
                <a:off x="3448" y="4020"/>
                <a:ext cx="515" cy="9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45" name="Object 14"/>
            <p:cNvGraphicFramePr>
              <a:graphicFrameLocks noChangeAspect="1"/>
            </p:cNvGraphicFramePr>
            <p:nvPr/>
          </p:nvGraphicFramePr>
          <p:xfrm>
            <a:off x="6004825" y="1014138"/>
            <a:ext cx="747713" cy="355600"/>
          </p:xfrm>
          <a:graphic>
            <a:graphicData uri="http://schemas.openxmlformats.org/presentationml/2006/ole">
              <p:oleObj spid="_x0000_s395304" name="Equation" r:id="rId8" imgW="482400" imgH="228600" progId="Equation.DSMT4">
                <p:embed/>
              </p:oleObj>
            </a:graphicData>
          </a:graphic>
        </p:graphicFrame>
        <p:graphicFrame>
          <p:nvGraphicFramePr>
            <p:cNvPr id="395305" name="Object 41"/>
            <p:cNvGraphicFramePr>
              <a:graphicFrameLocks noChangeAspect="1"/>
            </p:cNvGraphicFramePr>
            <p:nvPr/>
          </p:nvGraphicFramePr>
          <p:xfrm>
            <a:off x="2510738" y="990325"/>
            <a:ext cx="747712" cy="354013"/>
          </p:xfrm>
          <a:graphic>
            <a:graphicData uri="http://schemas.openxmlformats.org/presentationml/2006/ole">
              <p:oleObj spid="_x0000_s395305" name="Equation" r:id="rId9" imgW="482400" imgH="228600" progId="Equation.DSMT4">
                <p:embed/>
              </p:oleObj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3170712" y="807522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229714" y="4914839"/>
            <a:ext cx="6792244" cy="40011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</a:rPr>
              <a:t>Implementation at millimeter-wave frequencies (62.2 GHz)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262228" y="5558724"/>
            <a:ext cx="6451600" cy="366713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1.0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55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= 2.41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mm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t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= 0.484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mm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= 3.73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radius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6850" y="878775"/>
            <a:ext cx="7172093" cy="3757961"/>
            <a:chOff x="990600" y="914400"/>
            <a:chExt cx="7172093" cy="3757961"/>
          </a:xfrm>
        </p:grpSpPr>
        <p:sp>
          <p:nvSpPr>
            <p:cNvPr id="315394" name="Text Box 2"/>
            <p:cNvSpPr txBox="1">
              <a:spLocks noChangeArrowheads="1"/>
            </p:cNvSpPr>
            <p:nvPr/>
          </p:nvSpPr>
          <p:spPr bwMode="auto">
            <a:xfrm>
              <a:off x="990600" y="914400"/>
              <a:ext cx="850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/>
                <a:t> / </a:t>
              </a:r>
              <a:r>
                <a:rPr lang="en-US" sz="2400" i="1">
                  <a:sym typeface="Symbol" pitchFamily="18" charset="2"/>
                </a:rPr>
                <a:t></a:t>
              </a:r>
              <a:r>
                <a:rPr lang="en-US" sz="2400" baseline="-25000">
                  <a:sym typeface="Symbol" pitchFamily="18" charset="2"/>
                </a:rPr>
                <a:t>0</a:t>
              </a:r>
            </a:p>
          </p:txBody>
        </p:sp>
        <p:pic>
          <p:nvPicPr>
            <p:cNvPr id="3153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350" y="1265238"/>
              <a:ext cx="6599238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7872761" y="1137424"/>
              <a:ext cx="289932" cy="353493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638795" y="1175657"/>
              <a:ext cx="534389" cy="48688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99412" y="1173677"/>
              <a:ext cx="534389" cy="48688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70712" y="807522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990600" y="103315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pic>
        <p:nvPicPr>
          <p:cNvPr id="317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525" y="1215713"/>
            <a:ext cx="57340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863" y="4949513"/>
            <a:ext cx="34623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1974613" y="4527938"/>
            <a:ext cx="521328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(E-plane shown on one side, H-plane on the other side)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304049" y="943940"/>
            <a:ext cx="289932" cy="353493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45042" y="4880321"/>
            <a:ext cx="289932" cy="18845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5086" y="736267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5324475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3" name="Text Box 28"/>
          <p:cNvSpPr txBox="1">
            <a:spLocks noChangeArrowheads="1"/>
          </p:cNvSpPr>
          <p:nvPr/>
        </p:nvSpPr>
        <p:spPr bwMode="auto">
          <a:xfrm>
            <a:off x="504000" y="6202877"/>
            <a:ext cx="8270875" cy="276999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 von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Trentini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“Partially Reflecting Sheet Arrays,”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IEEE Trans. Antennas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Propagat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vol. 4, pp. 666-671, Oct. 1956.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4800" y="2209800"/>
            <a:ext cx="2971800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concept of using a “partially reflecting surface” (PRS) to create narrow beams goes back to von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Trentini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1956.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 was not understood that this is a leaky-wave effect.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0712" y="807522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15" name="Group 34"/>
          <p:cNvGrpSpPr>
            <a:grpSpLocks/>
          </p:cNvGrpSpPr>
          <p:nvPr/>
        </p:nvGrpSpPr>
        <p:grpSpPr bwMode="auto">
          <a:xfrm>
            <a:off x="4172197" y="2195549"/>
            <a:ext cx="4724400" cy="1550125"/>
            <a:chOff x="1770" y="4215"/>
            <a:chExt cx="7920" cy="2670"/>
          </a:xfrm>
        </p:grpSpPr>
        <p:sp>
          <p:nvSpPr>
            <p:cNvPr id="116" name="Rectangle 35"/>
            <p:cNvSpPr>
              <a:spLocks noChangeArrowheads="1"/>
            </p:cNvSpPr>
            <p:nvPr/>
          </p:nvSpPr>
          <p:spPr bwMode="auto">
            <a:xfrm>
              <a:off x="3090" y="5835"/>
              <a:ext cx="5235" cy="82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3090" y="6705"/>
              <a:ext cx="523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37"/>
            <p:cNvSpPr>
              <a:spLocks noChangeArrowheads="1"/>
            </p:cNvSpPr>
            <p:nvPr/>
          </p:nvSpPr>
          <p:spPr bwMode="auto">
            <a:xfrm>
              <a:off x="3090" y="5550"/>
              <a:ext cx="5220" cy="28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5325" y="627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955" y="5820"/>
              <a:ext cx="0" cy="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Text Box 40"/>
            <p:cNvSpPr txBox="1">
              <a:spLocks noChangeArrowheads="1"/>
            </p:cNvSpPr>
            <p:nvPr/>
          </p:nvSpPr>
          <p:spPr bwMode="auto">
            <a:xfrm>
              <a:off x="2490" y="6000"/>
              <a:ext cx="5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1"/>
            <p:cNvSpPr>
              <a:spLocks noChangeShapeType="1"/>
            </p:cNvSpPr>
            <p:nvPr/>
          </p:nvSpPr>
          <p:spPr bwMode="auto">
            <a:xfrm flipH="1">
              <a:off x="8340" y="4980"/>
              <a:ext cx="555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42"/>
            <p:cNvSpPr>
              <a:spLocks noChangeShapeType="1"/>
            </p:cNvSpPr>
            <p:nvPr/>
          </p:nvSpPr>
          <p:spPr bwMode="auto">
            <a:xfrm flipH="1">
              <a:off x="8295" y="5250"/>
              <a:ext cx="6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43"/>
            <p:cNvSpPr>
              <a:spLocks noChangeShapeType="1"/>
            </p:cNvSpPr>
            <p:nvPr/>
          </p:nvSpPr>
          <p:spPr bwMode="auto">
            <a:xfrm>
              <a:off x="8730" y="453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44"/>
            <p:cNvSpPr>
              <a:spLocks noChangeShapeType="1"/>
            </p:cNvSpPr>
            <p:nvPr/>
          </p:nvSpPr>
          <p:spPr bwMode="auto">
            <a:xfrm flipV="1">
              <a:off x="8730" y="525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45"/>
            <p:cNvSpPr txBox="1">
              <a:spLocks noChangeArrowheads="1"/>
            </p:cNvSpPr>
            <p:nvPr/>
          </p:nvSpPr>
          <p:spPr bwMode="auto">
            <a:xfrm>
              <a:off x="9030" y="4845"/>
              <a:ext cx="5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46"/>
            <p:cNvSpPr>
              <a:spLocks noChangeShapeType="1"/>
            </p:cNvSpPr>
            <p:nvPr/>
          </p:nvSpPr>
          <p:spPr bwMode="auto">
            <a:xfrm>
              <a:off x="6120" y="6240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Text Box 47"/>
            <p:cNvSpPr txBox="1">
              <a:spLocks noChangeArrowheads="1"/>
            </p:cNvSpPr>
            <p:nvPr/>
          </p:nvSpPr>
          <p:spPr bwMode="auto">
            <a:xfrm>
              <a:off x="6165" y="6195"/>
              <a:ext cx="5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48"/>
            <p:cNvSpPr>
              <a:spLocks noChangeShapeType="1"/>
            </p:cNvSpPr>
            <p:nvPr/>
          </p:nvSpPr>
          <p:spPr bwMode="auto">
            <a:xfrm flipH="1">
              <a:off x="5865" y="6255"/>
              <a:ext cx="8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54"/>
            <p:cNvSpPr>
              <a:spLocks noChangeShapeType="1"/>
            </p:cNvSpPr>
            <p:nvPr/>
          </p:nvSpPr>
          <p:spPr bwMode="auto">
            <a:xfrm>
              <a:off x="8505" y="6690"/>
              <a:ext cx="5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 Box 55"/>
            <p:cNvSpPr txBox="1">
              <a:spLocks noChangeArrowheads="1"/>
            </p:cNvSpPr>
            <p:nvPr/>
          </p:nvSpPr>
          <p:spPr bwMode="auto">
            <a:xfrm>
              <a:off x="9105" y="6390"/>
              <a:ext cx="5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 Box 56"/>
            <p:cNvSpPr txBox="1">
              <a:spLocks noChangeArrowheads="1"/>
            </p:cNvSpPr>
            <p:nvPr/>
          </p:nvSpPr>
          <p:spPr bwMode="auto">
            <a:xfrm>
              <a:off x="3555" y="5895"/>
              <a:ext cx="106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Text Box 57"/>
            <p:cNvSpPr txBox="1">
              <a:spLocks noChangeArrowheads="1"/>
            </p:cNvSpPr>
            <p:nvPr/>
          </p:nvSpPr>
          <p:spPr bwMode="auto">
            <a:xfrm>
              <a:off x="7230" y="5340"/>
              <a:ext cx="106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58"/>
            <p:cNvSpPr>
              <a:spLocks noChangeArrowheads="1"/>
            </p:cNvSpPr>
            <p:nvPr/>
          </p:nvSpPr>
          <p:spPr bwMode="auto">
            <a:xfrm>
              <a:off x="3105" y="5265"/>
              <a:ext cx="5220" cy="28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59"/>
            <p:cNvSpPr>
              <a:spLocks noChangeArrowheads="1"/>
            </p:cNvSpPr>
            <p:nvPr/>
          </p:nvSpPr>
          <p:spPr bwMode="auto">
            <a:xfrm>
              <a:off x="3105" y="4980"/>
              <a:ext cx="5220" cy="28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60"/>
            <p:cNvSpPr>
              <a:spLocks noChangeArrowheads="1"/>
            </p:cNvSpPr>
            <p:nvPr/>
          </p:nvSpPr>
          <p:spPr bwMode="auto">
            <a:xfrm>
              <a:off x="3120" y="4695"/>
              <a:ext cx="5220" cy="28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61"/>
            <p:cNvSpPr>
              <a:spLocks noChangeArrowheads="1"/>
            </p:cNvSpPr>
            <p:nvPr/>
          </p:nvSpPr>
          <p:spPr bwMode="auto">
            <a:xfrm>
              <a:off x="3120" y="4425"/>
              <a:ext cx="5220" cy="28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 Box 62"/>
            <p:cNvSpPr txBox="1">
              <a:spLocks noChangeArrowheads="1"/>
            </p:cNvSpPr>
            <p:nvPr/>
          </p:nvSpPr>
          <p:spPr bwMode="auto">
            <a:xfrm>
              <a:off x="3556" y="5056"/>
              <a:ext cx="1065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41" y="4501"/>
              <a:ext cx="1065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Text Box 64"/>
            <p:cNvSpPr txBox="1">
              <a:spLocks noChangeArrowheads="1"/>
            </p:cNvSpPr>
            <p:nvPr/>
          </p:nvSpPr>
          <p:spPr bwMode="auto">
            <a:xfrm>
              <a:off x="7215" y="4770"/>
              <a:ext cx="106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Text Box 65"/>
            <p:cNvSpPr txBox="1">
              <a:spLocks noChangeArrowheads="1"/>
            </p:cNvSpPr>
            <p:nvPr/>
          </p:nvSpPr>
          <p:spPr bwMode="auto">
            <a:xfrm>
              <a:off x="7230" y="4215"/>
              <a:ext cx="106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,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66"/>
            <p:cNvSpPr>
              <a:spLocks noChangeShapeType="1"/>
            </p:cNvSpPr>
            <p:nvPr/>
          </p:nvSpPr>
          <p:spPr bwMode="auto">
            <a:xfrm flipH="1">
              <a:off x="2610" y="4695"/>
              <a:ext cx="4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67"/>
            <p:cNvSpPr>
              <a:spLocks noChangeShapeType="1"/>
            </p:cNvSpPr>
            <p:nvPr/>
          </p:nvSpPr>
          <p:spPr bwMode="auto">
            <a:xfrm flipH="1">
              <a:off x="2625" y="4980"/>
              <a:ext cx="480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68"/>
            <p:cNvSpPr>
              <a:spLocks noChangeShapeType="1"/>
            </p:cNvSpPr>
            <p:nvPr/>
          </p:nvSpPr>
          <p:spPr bwMode="auto">
            <a:xfrm>
              <a:off x="2820" y="42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69"/>
            <p:cNvSpPr>
              <a:spLocks noChangeShapeType="1"/>
            </p:cNvSpPr>
            <p:nvPr/>
          </p:nvSpPr>
          <p:spPr bwMode="auto">
            <a:xfrm flipV="1">
              <a:off x="2820" y="499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Text Box 70"/>
            <p:cNvSpPr txBox="1">
              <a:spLocks noChangeArrowheads="1"/>
            </p:cNvSpPr>
            <p:nvPr/>
          </p:nvSpPr>
          <p:spPr bwMode="auto">
            <a:xfrm>
              <a:off x="1770" y="4605"/>
              <a:ext cx="85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sz="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sz="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Text Box 71"/>
            <p:cNvSpPr txBox="1">
              <a:spLocks noChangeArrowheads="1"/>
            </p:cNvSpPr>
            <p:nvPr/>
          </p:nvSpPr>
          <p:spPr bwMode="auto">
            <a:xfrm>
              <a:off x="4530" y="5820"/>
              <a:ext cx="10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dipole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52400" y="4730750"/>
            <a:ext cx="4419599" cy="1212850"/>
            <a:chOff x="1985963" y="4222750"/>
            <a:chExt cx="6146800" cy="1714500"/>
          </a:xfrm>
        </p:grpSpPr>
        <p:grpSp>
          <p:nvGrpSpPr>
            <p:cNvPr id="149" name="Group 105"/>
            <p:cNvGrpSpPr>
              <a:grpSpLocks/>
            </p:cNvGrpSpPr>
            <p:nvPr/>
          </p:nvGrpSpPr>
          <p:grpSpPr bwMode="auto">
            <a:xfrm>
              <a:off x="1985963" y="4222750"/>
              <a:ext cx="6146800" cy="1714500"/>
              <a:chOff x="1248" y="2648"/>
              <a:chExt cx="3872" cy="1080"/>
            </a:xfrm>
          </p:grpSpPr>
          <p:sp>
            <p:nvSpPr>
              <p:cNvPr id="151" name="AutoShape 71"/>
              <p:cNvSpPr>
                <a:spLocks noChangeArrowheads="1"/>
              </p:cNvSpPr>
              <p:nvPr/>
            </p:nvSpPr>
            <p:spPr bwMode="auto">
              <a:xfrm>
                <a:off x="1248" y="2648"/>
                <a:ext cx="3872" cy="1080"/>
              </a:xfrm>
              <a:prstGeom prst="cube">
                <a:avLst>
                  <a:gd name="adj" fmla="val 96222"/>
                </a:avLst>
              </a:prstGeom>
              <a:solidFill>
                <a:srgbClr val="FF99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AutoShape 72"/>
              <p:cNvSpPr>
                <a:spLocks noChangeArrowheads="1"/>
              </p:cNvSpPr>
              <p:nvPr/>
            </p:nvSpPr>
            <p:spPr bwMode="auto">
              <a:xfrm>
                <a:off x="1384" y="2661"/>
                <a:ext cx="3581" cy="1029"/>
              </a:xfrm>
              <a:prstGeom prst="cube">
                <a:avLst>
                  <a:gd name="adj" fmla="val 88685"/>
                </a:avLst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3" name="Group 74"/>
              <p:cNvGrpSpPr>
                <a:grpSpLocks/>
              </p:cNvGrpSpPr>
              <p:nvPr/>
            </p:nvGrpSpPr>
            <p:grpSpPr bwMode="auto">
              <a:xfrm>
                <a:off x="1872" y="2805"/>
                <a:ext cx="856" cy="613"/>
                <a:chOff x="1136" y="2128"/>
                <a:chExt cx="1064" cy="784"/>
              </a:xfrm>
            </p:grpSpPr>
            <p:sp>
              <p:nvSpPr>
                <p:cNvPr id="178" name="AutoShape 75"/>
                <p:cNvSpPr>
                  <a:spLocks noChangeArrowheads="1"/>
                </p:cNvSpPr>
                <p:nvPr/>
              </p:nvSpPr>
              <p:spPr bwMode="auto">
                <a:xfrm>
                  <a:off x="1136" y="284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AutoShape 76"/>
                <p:cNvSpPr>
                  <a:spLocks noChangeArrowheads="1"/>
                </p:cNvSpPr>
                <p:nvPr/>
              </p:nvSpPr>
              <p:spPr bwMode="auto">
                <a:xfrm>
                  <a:off x="1336" y="2656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AutoShape 77"/>
                <p:cNvSpPr>
                  <a:spLocks noChangeArrowheads="1"/>
                </p:cNvSpPr>
                <p:nvPr/>
              </p:nvSpPr>
              <p:spPr bwMode="auto">
                <a:xfrm>
                  <a:off x="1504" y="2472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AutoShape 78"/>
                <p:cNvSpPr>
                  <a:spLocks noChangeArrowheads="1"/>
                </p:cNvSpPr>
                <p:nvPr/>
              </p:nvSpPr>
              <p:spPr bwMode="auto">
                <a:xfrm>
                  <a:off x="1712" y="228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AutoShape 79"/>
                <p:cNvSpPr>
                  <a:spLocks noChangeArrowheads="1"/>
                </p:cNvSpPr>
                <p:nvPr/>
              </p:nvSpPr>
              <p:spPr bwMode="auto">
                <a:xfrm>
                  <a:off x="1856" y="2128"/>
                  <a:ext cx="344" cy="64"/>
                </a:xfrm>
                <a:prstGeom prst="parallelogram">
                  <a:avLst>
                    <a:gd name="adj" fmla="val 95058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4" name="Group 80"/>
              <p:cNvGrpSpPr>
                <a:grpSpLocks/>
              </p:cNvGrpSpPr>
              <p:nvPr/>
            </p:nvGrpSpPr>
            <p:grpSpPr bwMode="auto">
              <a:xfrm>
                <a:off x="2311" y="2796"/>
                <a:ext cx="856" cy="613"/>
                <a:chOff x="1136" y="2128"/>
                <a:chExt cx="1064" cy="784"/>
              </a:xfrm>
            </p:grpSpPr>
            <p:sp>
              <p:nvSpPr>
                <p:cNvPr id="173" name="AutoShape 81"/>
                <p:cNvSpPr>
                  <a:spLocks noChangeArrowheads="1"/>
                </p:cNvSpPr>
                <p:nvPr/>
              </p:nvSpPr>
              <p:spPr bwMode="auto">
                <a:xfrm>
                  <a:off x="1136" y="284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AutoShape 82"/>
                <p:cNvSpPr>
                  <a:spLocks noChangeArrowheads="1"/>
                </p:cNvSpPr>
                <p:nvPr/>
              </p:nvSpPr>
              <p:spPr bwMode="auto">
                <a:xfrm>
                  <a:off x="1336" y="2656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AutoShape 83"/>
                <p:cNvSpPr>
                  <a:spLocks noChangeArrowheads="1"/>
                </p:cNvSpPr>
                <p:nvPr/>
              </p:nvSpPr>
              <p:spPr bwMode="auto">
                <a:xfrm>
                  <a:off x="1504" y="2472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AutoShape 84"/>
                <p:cNvSpPr>
                  <a:spLocks noChangeArrowheads="1"/>
                </p:cNvSpPr>
                <p:nvPr/>
              </p:nvSpPr>
              <p:spPr bwMode="auto">
                <a:xfrm>
                  <a:off x="1712" y="228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AutoShape 85"/>
                <p:cNvSpPr>
                  <a:spLocks noChangeArrowheads="1"/>
                </p:cNvSpPr>
                <p:nvPr/>
              </p:nvSpPr>
              <p:spPr bwMode="auto">
                <a:xfrm>
                  <a:off x="1856" y="2128"/>
                  <a:ext cx="344" cy="64"/>
                </a:xfrm>
                <a:prstGeom prst="parallelogram">
                  <a:avLst>
                    <a:gd name="adj" fmla="val 95058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5" name="Group 86"/>
              <p:cNvGrpSpPr>
                <a:grpSpLocks/>
              </p:cNvGrpSpPr>
              <p:nvPr/>
            </p:nvGrpSpPr>
            <p:grpSpPr bwMode="auto">
              <a:xfrm>
                <a:off x="2782" y="2786"/>
                <a:ext cx="856" cy="613"/>
                <a:chOff x="1136" y="2128"/>
                <a:chExt cx="1064" cy="784"/>
              </a:xfrm>
            </p:grpSpPr>
            <p:sp>
              <p:nvSpPr>
                <p:cNvPr id="168" name="AutoShape 87"/>
                <p:cNvSpPr>
                  <a:spLocks noChangeArrowheads="1"/>
                </p:cNvSpPr>
                <p:nvPr/>
              </p:nvSpPr>
              <p:spPr bwMode="auto">
                <a:xfrm>
                  <a:off x="1136" y="284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AutoShape 88"/>
                <p:cNvSpPr>
                  <a:spLocks noChangeArrowheads="1"/>
                </p:cNvSpPr>
                <p:nvPr/>
              </p:nvSpPr>
              <p:spPr bwMode="auto">
                <a:xfrm>
                  <a:off x="1336" y="2656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AutoShape 90"/>
                <p:cNvSpPr>
                  <a:spLocks noChangeArrowheads="1"/>
                </p:cNvSpPr>
                <p:nvPr/>
              </p:nvSpPr>
              <p:spPr bwMode="auto">
                <a:xfrm>
                  <a:off x="1712" y="228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91"/>
                <p:cNvSpPr>
                  <a:spLocks noChangeArrowheads="1"/>
                </p:cNvSpPr>
                <p:nvPr/>
              </p:nvSpPr>
              <p:spPr bwMode="auto">
                <a:xfrm>
                  <a:off x="1856" y="2128"/>
                  <a:ext cx="344" cy="64"/>
                </a:xfrm>
                <a:prstGeom prst="parallelogram">
                  <a:avLst>
                    <a:gd name="adj" fmla="val 95058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AutoShape 89"/>
                <p:cNvSpPr>
                  <a:spLocks noChangeArrowheads="1"/>
                </p:cNvSpPr>
                <p:nvPr/>
              </p:nvSpPr>
              <p:spPr bwMode="auto">
                <a:xfrm>
                  <a:off x="1504" y="2472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6" name="Group 92"/>
              <p:cNvGrpSpPr>
                <a:grpSpLocks/>
              </p:cNvGrpSpPr>
              <p:nvPr/>
            </p:nvGrpSpPr>
            <p:grpSpPr bwMode="auto">
              <a:xfrm>
                <a:off x="3221" y="2786"/>
                <a:ext cx="856" cy="613"/>
                <a:chOff x="1136" y="2128"/>
                <a:chExt cx="1064" cy="784"/>
              </a:xfrm>
            </p:grpSpPr>
            <p:sp>
              <p:nvSpPr>
                <p:cNvPr id="163" name="AutoShape 93"/>
                <p:cNvSpPr>
                  <a:spLocks noChangeArrowheads="1"/>
                </p:cNvSpPr>
                <p:nvPr/>
              </p:nvSpPr>
              <p:spPr bwMode="auto">
                <a:xfrm>
                  <a:off x="1136" y="284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AutoShape 94"/>
                <p:cNvSpPr>
                  <a:spLocks noChangeArrowheads="1"/>
                </p:cNvSpPr>
                <p:nvPr/>
              </p:nvSpPr>
              <p:spPr bwMode="auto">
                <a:xfrm>
                  <a:off x="1336" y="2656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AutoShape 95"/>
                <p:cNvSpPr>
                  <a:spLocks noChangeArrowheads="1"/>
                </p:cNvSpPr>
                <p:nvPr/>
              </p:nvSpPr>
              <p:spPr bwMode="auto">
                <a:xfrm>
                  <a:off x="1504" y="2472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AutoShape 96"/>
                <p:cNvSpPr>
                  <a:spLocks noChangeArrowheads="1"/>
                </p:cNvSpPr>
                <p:nvPr/>
              </p:nvSpPr>
              <p:spPr bwMode="auto">
                <a:xfrm>
                  <a:off x="1712" y="228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AutoShape 97"/>
                <p:cNvSpPr>
                  <a:spLocks noChangeArrowheads="1"/>
                </p:cNvSpPr>
                <p:nvPr/>
              </p:nvSpPr>
              <p:spPr bwMode="auto">
                <a:xfrm>
                  <a:off x="1856" y="2128"/>
                  <a:ext cx="344" cy="64"/>
                </a:xfrm>
                <a:prstGeom prst="parallelogram">
                  <a:avLst>
                    <a:gd name="adj" fmla="val 95058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7" name="Group 98"/>
              <p:cNvGrpSpPr>
                <a:grpSpLocks/>
              </p:cNvGrpSpPr>
              <p:nvPr/>
            </p:nvGrpSpPr>
            <p:grpSpPr bwMode="auto">
              <a:xfrm>
                <a:off x="3690" y="2786"/>
                <a:ext cx="860" cy="613"/>
                <a:chOff x="1136" y="2128"/>
                <a:chExt cx="1064" cy="784"/>
              </a:xfrm>
            </p:grpSpPr>
            <p:sp>
              <p:nvSpPr>
                <p:cNvPr id="158" name="AutoShape 99"/>
                <p:cNvSpPr>
                  <a:spLocks noChangeArrowheads="1"/>
                </p:cNvSpPr>
                <p:nvPr/>
              </p:nvSpPr>
              <p:spPr bwMode="auto">
                <a:xfrm>
                  <a:off x="1136" y="284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AutoShape 100"/>
                <p:cNvSpPr>
                  <a:spLocks noChangeArrowheads="1"/>
                </p:cNvSpPr>
                <p:nvPr/>
              </p:nvSpPr>
              <p:spPr bwMode="auto">
                <a:xfrm>
                  <a:off x="1336" y="2656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AutoShape 101"/>
                <p:cNvSpPr>
                  <a:spLocks noChangeArrowheads="1"/>
                </p:cNvSpPr>
                <p:nvPr/>
              </p:nvSpPr>
              <p:spPr bwMode="auto">
                <a:xfrm>
                  <a:off x="1504" y="2472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AutoShape 102"/>
                <p:cNvSpPr>
                  <a:spLocks noChangeArrowheads="1"/>
                </p:cNvSpPr>
                <p:nvPr/>
              </p:nvSpPr>
              <p:spPr bwMode="auto">
                <a:xfrm>
                  <a:off x="1712" y="2288"/>
                  <a:ext cx="328" cy="64"/>
                </a:xfrm>
                <a:prstGeom prst="parallelogram">
                  <a:avLst>
                    <a:gd name="adj" fmla="val 90637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AutoShape 103"/>
                <p:cNvSpPr>
                  <a:spLocks noChangeArrowheads="1"/>
                </p:cNvSpPr>
                <p:nvPr/>
              </p:nvSpPr>
              <p:spPr bwMode="auto">
                <a:xfrm>
                  <a:off x="1856" y="2128"/>
                  <a:ext cx="344" cy="64"/>
                </a:xfrm>
                <a:prstGeom prst="parallelogram">
                  <a:avLst>
                    <a:gd name="adj" fmla="val 95058"/>
                  </a:avLst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50" name="AutoShape 16"/>
            <p:cNvSpPr>
              <a:spLocks noChangeArrowheads="1"/>
            </p:cNvSpPr>
            <p:nvPr/>
          </p:nvSpPr>
          <p:spPr bwMode="auto">
            <a:xfrm>
              <a:off x="4945063" y="4991100"/>
              <a:ext cx="317500" cy="92075"/>
            </a:xfrm>
            <a:prstGeom prst="rightArrow">
              <a:avLst>
                <a:gd name="adj1" fmla="val 50000"/>
                <a:gd name="adj2" fmla="val 8620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419600" y="4724400"/>
            <a:ext cx="4495800" cy="1193800"/>
            <a:chOff x="939800" y="2895600"/>
            <a:chExt cx="7404100" cy="22606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952500" y="2971800"/>
              <a:ext cx="7391400" cy="2184400"/>
            </a:xfrm>
            <a:prstGeom prst="cube">
              <a:avLst>
                <a:gd name="adj" fmla="val 96222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5"/>
            <p:cNvSpPr>
              <a:spLocks noChangeArrowheads="1"/>
            </p:cNvSpPr>
            <p:nvPr/>
          </p:nvSpPr>
          <p:spPr bwMode="auto">
            <a:xfrm>
              <a:off x="939800" y="2895600"/>
              <a:ext cx="7188200" cy="2184400"/>
            </a:xfrm>
            <a:prstGeom prst="cube">
              <a:avLst>
                <a:gd name="adj" fmla="val 88685"/>
              </a:avLst>
            </a:prstGeom>
            <a:solidFill>
              <a:srgbClr val="96969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6"/>
            <p:cNvSpPr>
              <a:spLocks noChangeArrowheads="1"/>
            </p:cNvSpPr>
            <p:nvPr/>
          </p:nvSpPr>
          <p:spPr bwMode="auto">
            <a:xfrm>
              <a:off x="1447800" y="3149600"/>
              <a:ext cx="6146800" cy="1498600"/>
            </a:xfrm>
            <a:prstGeom prst="parallelogram">
              <a:avLst>
                <a:gd name="adj" fmla="val 102220"/>
              </a:avLst>
            </a:prstGeom>
            <a:solidFill>
              <a:srgbClr val="FF99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7" name="Group 7"/>
            <p:cNvGrpSpPr>
              <a:grpSpLocks/>
            </p:cNvGrpSpPr>
            <p:nvPr/>
          </p:nvGrpSpPr>
          <p:grpSpPr bwMode="auto">
            <a:xfrm>
              <a:off x="1955800" y="3302000"/>
              <a:ext cx="1689100" cy="1244600"/>
              <a:chOff x="1136" y="2128"/>
              <a:chExt cx="1064" cy="784"/>
            </a:xfrm>
          </p:grpSpPr>
          <p:sp>
            <p:nvSpPr>
              <p:cNvPr id="213" name="AutoShape 8"/>
              <p:cNvSpPr>
                <a:spLocks noChangeArrowheads="1"/>
              </p:cNvSpPr>
              <p:nvPr/>
            </p:nvSpPr>
            <p:spPr bwMode="auto">
              <a:xfrm>
                <a:off x="1136" y="284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AutoShape 9"/>
              <p:cNvSpPr>
                <a:spLocks noChangeArrowheads="1"/>
              </p:cNvSpPr>
              <p:nvPr/>
            </p:nvSpPr>
            <p:spPr bwMode="auto">
              <a:xfrm>
                <a:off x="1336" y="2656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AutoShape 10"/>
              <p:cNvSpPr>
                <a:spLocks noChangeArrowheads="1"/>
              </p:cNvSpPr>
              <p:nvPr/>
            </p:nvSpPr>
            <p:spPr bwMode="auto">
              <a:xfrm>
                <a:off x="1504" y="2472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AutoShape 11"/>
              <p:cNvSpPr>
                <a:spLocks noChangeArrowheads="1"/>
              </p:cNvSpPr>
              <p:nvPr/>
            </p:nvSpPr>
            <p:spPr bwMode="auto">
              <a:xfrm>
                <a:off x="1712" y="228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AutoShape 12"/>
              <p:cNvSpPr>
                <a:spLocks noChangeArrowheads="1"/>
              </p:cNvSpPr>
              <p:nvPr/>
            </p:nvSpPr>
            <p:spPr bwMode="auto">
              <a:xfrm>
                <a:off x="1856" y="2128"/>
                <a:ext cx="344" cy="64"/>
              </a:xfrm>
              <a:prstGeom prst="parallelogram">
                <a:avLst>
                  <a:gd name="adj" fmla="val 95058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8" name="Group 13"/>
            <p:cNvGrpSpPr>
              <a:grpSpLocks/>
            </p:cNvGrpSpPr>
            <p:nvPr/>
          </p:nvGrpSpPr>
          <p:grpSpPr bwMode="auto">
            <a:xfrm>
              <a:off x="2819400" y="3276600"/>
              <a:ext cx="1689100" cy="1244600"/>
              <a:chOff x="1136" y="2128"/>
              <a:chExt cx="1064" cy="784"/>
            </a:xfrm>
          </p:grpSpPr>
          <p:sp>
            <p:nvSpPr>
              <p:cNvPr id="208" name="AutoShape 14"/>
              <p:cNvSpPr>
                <a:spLocks noChangeArrowheads="1"/>
              </p:cNvSpPr>
              <p:nvPr/>
            </p:nvSpPr>
            <p:spPr bwMode="auto">
              <a:xfrm>
                <a:off x="1136" y="284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AutoShape 15"/>
              <p:cNvSpPr>
                <a:spLocks noChangeArrowheads="1"/>
              </p:cNvSpPr>
              <p:nvPr/>
            </p:nvSpPr>
            <p:spPr bwMode="auto">
              <a:xfrm>
                <a:off x="1336" y="2656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AutoShape 16"/>
              <p:cNvSpPr>
                <a:spLocks noChangeArrowheads="1"/>
              </p:cNvSpPr>
              <p:nvPr/>
            </p:nvSpPr>
            <p:spPr bwMode="auto">
              <a:xfrm>
                <a:off x="1504" y="2472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utoShape 17"/>
              <p:cNvSpPr>
                <a:spLocks noChangeArrowheads="1"/>
              </p:cNvSpPr>
              <p:nvPr/>
            </p:nvSpPr>
            <p:spPr bwMode="auto">
              <a:xfrm>
                <a:off x="1712" y="228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AutoShape 18"/>
              <p:cNvSpPr>
                <a:spLocks noChangeArrowheads="1"/>
              </p:cNvSpPr>
              <p:nvPr/>
            </p:nvSpPr>
            <p:spPr bwMode="auto">
              <a:xfrm>
                <a:off x="1856" y="2128"/>
                <a:ext cx="344" cy="64"/>
              </a:xfrm>
              <a:prstGeom prst="parallelogram">
                <a:avLst>
                  <a:gd name="adj" fmla="val 95058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9" name="Group 19"/>
            <p:cNvGrpSpPr>
              <a:grpSpLocks/>
            </p:cNvGrpSpPr>
            <p:nvPr/>
          </p:nvGrpSpPr>
          <p:grpSpPr bwMode="auto">
            <a:xfrm>
              <a:off x="3746500" y="3263900"/>
              <a:ext cx="1689100" cy="1244600"/>
              <a:chOff x="1136" y="2128"/>
              <a:chExt cx="1064" cy="784"/>
            </a:xfrm>
          </p:grpSpPr>
          <p:sp>
            <p:nvSpPr>
              <p:cNvPr id="203" name="AutoShape 20"/>
              <p:cNvSpPr>
                <a:spLocks noChangeArrowheads="1"/>
              </p:cNvSpPr>
              <p:nvPr/>
            </p:nvSpPr>
            <p:spPr bwMode="auto">
              <a:xfrm>
                <a:off x="1136" y="284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AutoShape 21"/>
              <p:cNvSpPr>
                <a:spLocks noChangeArrowheads="1"/>
              </p:cNvSpPr>
              <p:nvPr/>
            </p:nvSpPr>
            <p:spPr bwMode="auto">
              <a:xfrm>
                <a:off x="1336" y="2656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AutoShape 22"/>
              <p:cNvSpPr>
                <a:spLocks noChangeArrowheads="1"/>
              </p:cNvSpPr>
              <p:nvPr/>
            </p:nvSpPr>
            <p:spPr bwMode="auto">
              <a:xfrm>
                <a:off x="1504" y="2472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AutoShape 23"/>
              <p:cNvSpPr>
                <a:spLocks noChangeArrowheads="1"/>
              </p:cNvSpPr>
              <p:nvPr/>
            </p:nvSpPr>
            <p:spPr bwMode="auto">
              <a:xfrm>
                <a:off x="1712" y="228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AutoShape 24"/>
              <p:cNvSpPr>
                <a:spLocks noChangeArrowheads="1"/>
              </p:cNvSpPr>
              <p:nvPr/>
            </p:nvSpPr>
            <p:spPr bwMode="auto">
              <a:xfrm>
                <a:off x="1856" y="2128"/>
                <a:ext cx="344" cy="64"/>
              </a:xfrm>
              <a:prstGeom prst="parallelogram">
                <a:avLst>
                  <a:gd name="adj" fmla="val 95058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0" name="Group 25"/>
            <p:cNvGrpSpPr>
              <a:grpSpLocks/>
            </p:cNvGrpSpPr>
            <p:nvPr/>
          </p:nvGrpSpPr>
          <p:grpSpPr bwMode="auto">
            <a:xfrm>
              <a:off x="4610100" y="3263900"/>
              <a:ext cx="1689100" cy="1244600"/>
              <a:chOff x="1136" y="2128"/>
              <a:chExt cx="1064" cy="784"/>
            </a:xfrm>
          </p:grpSpPr>
          <p:sp>
            <p:nvSpPr>
              <p:cNvPr id="198" name="AutoShape 26"/>
              <p:cNvSpPr>
                <a:spLocks noChangeArrowheads="1"/>
              </p:cNvSpPr>
              <p:nvPr/>
            </p:nvSpPr>
            <p:spPr bwMode="auto">
              <a:xfrm>
                <a:off x="1136" y="284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AutoShape 27"/>
              <p:cNvSpPr>
                <a:spLocks noChangeArrowheads="1"/>
              </p:cNvSpPr>
              <p:nvPr/>
            </p:nvSpPr>
            <p:spPr bwMode="auto">
              <a:xfrm>
                <a:off x="1336" y="2656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AutoShape 28"/>
              <p:cNvSpPr>
                <a:spLocks noChangeArrowheads="1"/>
              </p:cNvSpPr>
              <p:nvPr/>
            </p:nvSpPr>
            <p:spPr bwMode="auto">
              <a:xfrm>
                <a:off x="1504" y="2472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AutoShape 29"/>
              <p:cNvSpPr>
                <a:spLocks noChangeArrowheads="1"/>
              </p:cNvSpPr>
              <p:nvPr/>
            </p:nvSpPr>
            <p:spPr bwMode="auto">
              <a:xfrm>
                <a:off x="1712" y="228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AutoShape 30"/>
              <p:cNvSpPr>
                <a:spLocks noChangeArrowheads="1"/>
              </p:cNvSpPr>
              <p:nvPr/>
            </p:nvSpPr>
            <p:spPr bwMode="auto">
              <a:xfrm>
                <a:off x="1856" y="2128"/>
                <a:ext cx="344" cy="64"/>
              </a:xfrm>
              <a:prstGeom prst="parallelogram">
                <a:avLst>
                  <a:gd name="adj" fmla="val 95058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1" name="Group 31"/>
            <p:cNvGrpSpPr>
              <a:grpSpLocks/>
            </p:cNvGrpSpPr>
            <p:nvPr/>
          </p:nvGrpSpPr>
          <p:grpSpPr bwMode="auto">
            <a:xfrm>
              <a:off x="5524500" y="3263900"/>
              <a:ext cx="1689100" cy="1244600"/>
              <a:chOff x="1136" y="2128"/>
              <a:chExt cx="1064" cy="784"/>
            </a:xfrm>
          </p:grpSpPr>
          <p:sp>
            <p:nvSpPr>
              <p:cNvPr id="193" name="AutoShape 32"/>
              <p:cNvSpPr>
                <a:spLocks noChangeArrowheads="1"/>
              </p:cNvSpPr>
              <p:nvPr/>
            </p:nvSpPr>
            <p:spPr bwMode="auto">
              <a:xfrm>
                <a:off x="1136" y="284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AutoShape 33"/>
              <p:cNvSpPr>
                <a:spLocks noChangeArrowheads="1"/>
              </p:cNvSpPr>
              <p:nvPr/>
            </p:nvSpPr>
            <p:spPr bwMode="auto">
              <a:xfrm>
                <a:off x="1336" y="2656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AutoShape 34"/>
              <p:cNvSpPr>
                <a:spLocks noChangeArrowheads="1"/>
              </p:cNvSpPr>
              <p:nvPr/>
            </p:nvSpPr>
            <p:spPr bwMode="auto">
              <a:xfrm>
                <a:off x="1504" y="2472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AutoShape 35"/>
              <p:cNvSpPr>
                <a:spLocks noChangeArrowheads="1"/>
              </p:cNvSpPr>
              <p:nvPr/>
            </p:nvSpPr>
            <p:spPr bwMode="auto">
              <a:xfrm>
                <a:off x="1712" y="2288"/>
                <a:ext cx="328" cy="64"/>
              </a:xfrm>
              <a:prstGeom prst="parallelogram">
                <a:avLst>
                  <a:gd name="adj" fmla="val 90637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AutoShape 36"/>
              <p:cNvSpPr>
                <a:spLocks noChangeArrowheads="1"/>
              </p:cNvSpPr>
              <p:nvPr/>
            </p:nvSpPr>
            <p:spPr bwMode="auto">
              <a:xfrm>
                <a:off x="1856" y="2128"/>
                <a:ext cx="344" cy="64"/>
              </a:xfrm>
              <a:prstGeom prst="parallelogram">
                <a:avLst>
                  <a:gd name="adj" fmla="val 95058"/>
                </a:avLst>
              </a:prstGeom>
              <a:solidFill>
                <a:srgbClr val="FF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2" name="AutoShape 51"/>
            <p:cNvSpPr>
              <a:spLocks noChangeArrowheads="1"/>
            </p:cNvSpPr>
            <p:nvPr/>
          </p:nvSpPr>
          <p:spPr bwMode="auto">
            <a:xfrm rot="18564040" flipV="1">
              <a:off x="4342607" y="3823493"/>
              <a:ext cx="431800" cy="119063"/>
            </a:xfrm>
            <a:prstGeom prst="rightArrow">
              <a:avLst>
                <a:gd name="adj1" fmla="val 50000"/>
                <a:gd name="adj2" fmla="val 90666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839438" y="1241584"/>
            <a:ext cx="71882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Working with Prof. Oliner, results were extended to other planar 2D leaky-wave antennas using different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structures.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35750" y="2499385"/>
            <a:ext cx="3248025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Today these structures are often called “Fabry-Pérot resonant cavity antennas.”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70712" y="807522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" y="2028825"/>
            <a:ext cx="5137214" cy="40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9150" y="1343395"/>
            <a:ext cx="830547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Directive pencil beams at broadside or conical beams can be produced.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4" y="2377734"/>
            <a:ext cx="4894262" cy="231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Object 66"/>
          <p:cNvGraphicFramePr>
            <a:graphicFrameLocks noChangeAspect="1"/>
          </p:cNvGraphicFramePr>
          <p:nvPr/>
        </p:nvGraphicFramePr>
        <p:xfrm>
          <a:off x="6121400" y="4804319"/>
          <a:ext cx="898525" cy="324544"/>
        </p:xfrm>
        <a:graphic>
          <a:graphicData uri="http://schemas.openxmlformats.org/presentationml/2006/ole">
            <p:oleObj spid="_x0000_s417795" name="Equation" r:id="rId6" imgW="774364" imgH="279279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19625" y="1999900"/>
            <a:ext cx="391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Table showing beamwidth properties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8225" y="603885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Slot-PRS structure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2882" y="5181250"/>
            <a:ext cx="323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(normalized susceptance of PRS)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4328822" y="5720857"/>
            <a:ext cx="4530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smtClean="0">
                <a:solidFill>
                  <a:schemeClr val="bg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T. Zhao, D. R. Jackson, and J. T. Williams,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 General formulas for 2D leaky wave antennas,”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IEEE Trans. Antennas and Propagation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vol. 53, pp. 3525-3533, Nov. 2005.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196151" y="0"/>
            <a:ext cx="709282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Leaky-Wave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1336" y="760021"/>
            <a:ext cx="28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2-D Leaky-Wave Antenna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/>
              <a:t> /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 baseline="-25000">
                <a:sym typeface="Symbol" pitchFamily="18" charset="2"/>
              </a:rPr>
              <a:t>0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1172400" y="0"/>
            <a:ext cx="69691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304049" y="825190"/>
            <a:ext cx="289932" cy="353493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7" name="Object 38"/>
          <p:cNvGraphicFramePr>
            <a:graphicFrameLocks noChangeAspect="1"/>
          </p:cNvGraphicFramePr>
          <p:nvPr/>
        </p:nvGraphicFramePr>
        <p:xfrm>
          <a:off x="1435100" y="5437789"/>
          <a:ext cx="5508625" cy="880460"/>
        </p:xfrm>
        <a:graphic>
          <a:graphicData uri="http://schemas.openxmlformats.org/presentationml/2006/ole">
            <p:oleObj spid="_x0000_s405509" name="Equation" r:id="rId4" imgW="3289300" imgH="508000" progId="Equation.DSMT4">
              <p:embed/>
            </p:oleObj>
          </a:graphicData>
        </a:graphic>
      </p:graphicFrame>
      <p:grpSp>
        <p:nvGrpSpPr>
          <p:cNvPr id="58" name="Group 42"/>
          <p:cNvGrpSpPr>
            <a:grpSpLocks/>
          </p:cNvGrpSpPr>
          <p:nvPr/>
        </p:nvGrpSpPr>
        <p:grpSpPr bwMode="auto">
          <a:xfrm>
            <a:off x="147638" y="2297113"/>
            <a:ext cx="5387975" cy="2365375"/>
            <a:chOff x="1924050" y="2403475"/>
            <a:chExt cx="5387975" cy="2365375"/>
          </a:xfrm>
        </p:grpSpPr>
        <p:sp>
          <p:nvSpPr>
            <p:cNvPr id="59" name="AutoShape 3"/>
            <p:cNvSpPr>
              <a:spLocks noChangeArrowheads="1"/>
            </p:cNvSpPr>
            <p:nvPr/>
          </p:nvSpPr>
          <p:spPr bwMode="auto">
            <a:xfrm>
              <a:off x="1937387" y="3543300"/>
              <a:ext cx="5282553" cy="1200150"/>
            </a:xfrm>
            <a:prstGeom prst="cube">
              <a:avLst>
                <a:gd name="adj" fmla="val 84468"/>
              </a:avLst>
            </a:prstGeom>
            <a:gradFill rotWithShape="1">
              <a:gsLst>
                <a:gs pos="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 flipV="1">
              <a:off x="1924050" y="4753610"/>
              <a:ext cx="428040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flipV="1">
              <a:off x="6184767" y="3738880"/>
              <a:ext cx="1028821" cy="101917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221209" y="3676650"/>
              <a:ext cx="90816" cy="171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>
              <a:off x="1929766" y="3533775"/>
              <a:ext cx="5286998" cy="1019175"/>
            </a:xfrm>
            <a:prstGeom prst="parallelogram">
              <a:avLst>
                <a:gd name="adj" fmla="val 99764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6C6C6C"/>
                </a:gs>
              </a:gsLst>
              <a:lin ang="189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1925320" y="4546600"/>
              <a:ext cx="0" cy="222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6198104" y="4545330"/>
              <a:ext cx="0" cy="189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7221844" y="3535045"/>
              <a:ext cx="0" cy="2178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3304703" y="4124325"/>
              <a:ext cx="2057643" cy="352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3923901" y="4114800"/>
              <a:ext cx="1552758" cy="276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4790778" y="4105275"/>
              <a:ext cx="781142" cy="1619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5429028" y="4095750"/>
              <a:ext cx="266731" cy="57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flipV="1">
              <a:off x="3323755" y="3600450"/>
              <a:ext cx="2905467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V="1">
              <a:off x="3942953" y="3714750"/>
              <a:ext cx="2219587" cy="2857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4914617" y="3857625"/>
              <a:ext cx="1085978" cy="1428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4" name="Object 20"/>
            <p:cNvGraphicFramePr>
              <a:graphicFrameLocks noChangeAspect="1"/>
            </p:cNvGraphicFramePr>
            <p:nvPr/>
          </p:nvGraphicFramePr>
          <p:xfrm>
            <a:off x="5664004" y="4133215"/>
            <a:ext cx="398827" cy="341630"/>
          </p:xfrm>
          <a:graphic>
            <a:graphicData uri="http://schemas.openxmlformats.org/presentationml/2006/ole">
              <p:oleObj spid="_x0000_s405510" name="Equation" r:id="rId5" imgW="266584" imgH="228501" progId="Equation.DSMT4">
                <p:embed/>
              </p:oleObj>
            </a:graphicData>
          </a:graphic>
        </p:graphicFrame>
        <p:sp>
          <p:nvSpPr>
            <p:cNvPr id="75" name="Line 21"/>
            <p:cNvSpPr>
              <a:spLocks noChangeShapeType="1"/>
            </p:cNvSpPr>
            <p:nvPr/>
          </p:nvSpPr>
          <p:spPr bwMode="auto">
            <a:xfrm flipV="1">
              <a:off x="2914132" y="3124200"/>
              <a:ext cx="2467266" cy="933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5238506" y="2403475"/>
              <a:ext cx="1422568" cy="2149475"/>
            </a:xfrm>
            <a:custGeom>
              <a:avLst/>
              <a:gdLst>
                <a:gd name="T0" fmla="*/ 36298976 w 2240"/>
                <a:gd name="T1" fmla="*/ 1364916231 h 3385"/>
                <a:gd name="T2" fmla="*/ 12099449 w 2240"/>
                <a:gd name="T3" fmla="*/ 1231852337 h 3385"/>
                <a:gd name="T4" fmla="*/ 0 w 2240"/>
                <a:gd name="T5" fmla="*/ 1002014153 h 3385"/>
                <a:gd name="T6" fmla="*/ 12099449 w 2240"/>
                <a:gd name="T7" fmla="*/ 850804822 h 3385"/>
                <a:gd name="T8" fmla="*/ 42348708 w 2240"/>
                <a:gd name="T9" fmla="*/ 657256719 h 3385"/>
                <a:gd name="T10" fmla="*/ 78647674 w 2240"/>
                <a:gd name="T11" fmla="*/ 530240881 h 3385"/>
                <a:gd name="T12" fmla="*/ 127046103 w 2240"/>
                <a:gd name="T13" fmla="*/ 403225042 h 3385"/>
                <a:gd name="T14" fmla="*/ 199643439 w 2240"/>
                <a:gd name="T15" fmla="*/ 272176876 h 3385"/>
                <a:gd name="T16" fmla="*/ 278291093 w 2240"/>
                <a:gd name="T17" fmla="*/ 173386779 h 3385"/>
                <a:gd name="T18" fmla="*/ 373070994 w 2240"/>
                <a:gd name="T19" fmla="*/ 90725639 h 3385"/>
                <a:gd name="T20" fmla="*/ 490033976 w 2240"/>
                <a:gd name="T21" fmla="*/ 26209627 h 3385"/>
                <a:gd name="T22" fmla="*/ 617080040 w 2240"/>
                <a:gd name="T23" fmla="*/ 4032250 h 3385"/>
                <a:gd name="T24" fmla="*/ 752192346 w 2240"/>
                <a:gd name="T25" fmla="*/ 50403130 h 3385"/>
                <a:gd name="T26" fmla="*/ 836889721 w 2240"/>
                <a:gd name="T27" fmla="*/ 155241620 h 3385"/>
                <a:gd name="T28" fmla="*/ 873188052 w 2240"/>
                <a:gd name="T29" fmla="*/ 276209125 h 3385"/>
                <a:gd name="T30" fmla="*/ 889320855 w 2240"/>
                <a:gd name="T31" fmla="*/ 379031549 h 3385"/>
                <a:gd name="T32" fmla="*/ 901420934 w 2240"/>
                <a:gd name="T33" fmla="*/ 542337627 h 3385"/>
                <a:gd name="T34" fmla="*/ 901420934 w 2240"/>
                <a:gd name="T35" fmla="*/ 639111599 h 3385"/>
                <a:gd name="T36" fmla="*/ 897387574 w 2240"/>
                <a:gd name="T37" fmla="*/ 715724486 h 33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0"/>
                <a:gd name="T58" fmla="*/ 0 h 3385"/>
                <a:gd name="T59" fmla="*/ 2240 w 2240"/>
                <a:gd name="T60" fmla="*/ 3385 h 33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0" h="3385">
                  <a:moveTo>
                    <a:pt x="90" y="3385"/>
                  </a:moveTo>
                  <a:cubicBezTo>
                    <a:pt x="80" y="3330"/>
                    <a:pt x="45" y="3205"/>
                    <a:pt x="30" y="3055"/>
                  </a:cubicBezTo>
                  <a:cubicBezTo>
                    <a:pt x="15" y="2905"/>
                    <a:pt x="0" y="2642"/>
                    <a:pt x="0" y="2485"/>
                  </a:cubicBezTo>
                  <a:cubicBezTo>
                    <a:pt x="0" y="2328"/>
                    <a:pt x="13" y="2252"/>
                    <a:pt x="30" y="2110"/>
                  </a:cubicBezTo>
                  <a:cubicBezTo>
                    <a:pt x="47" y="1968"/>
                    <a:pt x="78" y="1762"/>
                    <a:pt x="105" y="1630"/>
                  </a:cubicBezTo>
                  <a:cubicBezTo>
                    <a:pt x="132" y="1498"/>
                    <a:pt x="160" y="1420"/>
                    <a:pt x="195" y="1315"/>
                  </a:cubicBezTo>
                  <a:cubicBezTo>
                    <a:pt x="230" y="1210"/>
                    <a:pt x="265" y="1107"/>
                    <a:pt x="315" y="1000"/>
                  </a:cubicBezTo>
                  <a:cubicBezTo>
                    <a:pt x="365" y="893"/>
                    <a:pt x="433" y="770"/>
                    <a:pt x="495" y="675"/>
                  </a:cubicBezTo>
                  <a:cubicBezTo>
                    <a:pt x="557" y="580"/>
                    <a:pt x="618" y="505"/>
                    <a:pt x="690" y="430"/>
                  </a:cubicBezTo>
                  <a:cubicBezTo>
                    <a:pt x="762" y="355"/>
                    <a:pt x="838" y="286"/>
                    <a:pt x="925" y="225"/>
                  </a:cubicBezTo>
                  <a:cubicBezTo>
                    <a:pt x="1012" y="164"/>
                    <a:pt x="1114" y="101"/>
                    <a:pt x="1215" y="65"/>
                  </a:cubicBezTo>
                  <a:cubicBezTo>
                    <a:pt x="1316" y="29"/>
                    <a:pt x="1422" y="0"/>
                    <a:pt x="1530" y="10"/>
                  </a:cubicBezTo>
                  <a:cubicBezTo>
                    <a:pt x="1638" y="20"/>
                    <a:pt x="1774" y="63"/>
                    <a:pt x="1865" y="125"/>
                  </a:cubicBezTo>
                  <a:cubicBezTo>
                    <a:pt x="1956" y="187"/>
                    <a:pt x="2025" y="292"/>
                    <a:pt x="2075" y="385"/>
                  </a:cubicBezTo>
                  <a:cubicBezTo>
                    <a:pt x="2125" y="478"/>
                    <a:pt x="2143" y="593"/>
                    <a:pt x="2165" y="685"/>
                  </a:cubicBezTo>
                  <a:cubicBezTo>
                    <a:pt x="2187" y="777"/>
                    <a:pt x="2193" y="830"/>
                    <a:pt x="2205" y="940"/>
                  </a:cubicBezTo>
                  <a:cubicBezTo>
                    <a:pt x="2217" y="1050"/>
                    <a:pt x="2230" y="1238"/>
                    <a:pt x="2235" y="1345"/>
                  </a:cubicBezTo>
                  <a:cubicBezTo>
                    <a:pt x="2240" y="1452"/>
                    <a:pt x="2237" y="1513"/>
                    <a:pt x="2235" y="1585"/>
                  </a:cubicBezTo>
                  <a:cubicBezTo>
                    <a:pt x="2233" y="1657"/>
                    <a:pt x="2227" y="1736"/>
                    <a:pt x="2225" y="177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 flipV="1">
              <a:off x="2909051" y="3892550"/>
              <a:ext cx="2335805" cy="1651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2914132" y="2533650"/>
              <a:ext cx="2924520" cy="1515110"/>
            </a:xfrm>
            <a:custGeom>
              <a:avLst/>
              <a:gdLst>
                <a:gd name="T0" fmla="*/ 0 w 4775"/>
                <a:gd name="T1" fmla="*/ 927123653 h 2476"/>
                <a:gd name="T2" fmla="*/ 1791165792 w 4775"/>
                <a:gd name="T3" fmla="*/ 0 h 2476"/>
                <a:gd name="T4" fmla="*/ 0 60000 65536"/>
                <a:gd name="T5" fmla="*/ 0 60000 65536"/>
                <a:gd name="T6" fmla="*/ 0 w 4775"/>
                <a:gd name="T7" fmla="*/ 0 h 2476"/>
                <a:gd name="T8" fmla="*/ 4775 w 4775"/>
                <a:gd name="T9" fmla="*/ 2476 h 24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75" h="2476">
                  <a:moveTo>
                    <a:pt x="0" y="2476"/>
                  </a:moveTo>
                  <a:lnTo>
                    <a:pt x="4775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9" name="Object 25"/>
            <p:cNvGraphicFramePr>
              <a:graphicFrameLocks noChangeAspect="1"/>
            </p:cNvGraphicFramePr>
            <p:nvPr/>
          </p:nvGraphicFramePr>
          <p:xfrm>
            <a:off x="5978368" y="2910840"/>
            <a:ext cx="227992" cy="303530"/>
          </p:xfrm>
          <a:graphic>
            <a:graphicData uri="http://schemas.openxmlformats.org/presentationml/2006/ole">
              <p:oleObj spid="_x0000_s405511" name="Equation" r:id="rId6" imgW="152268" imgH="203024" progId="Equation.DSMT4">
                <p:embed/>
              </p:oleObj>
            </a:graphicData>
          </a:graphic>
        </p:graphicFrame>
        <p:sp>
          <p:nvSpPr>
            <p:cNvPr id="80" name="Line 26"/>
            <p:cNvSpPr>
              <a:spLocks noChangeShapeType="1"/>
            </p:cNvSpPr>
            <p:nvPr/>
          </p:nvSpPr>
          <p:spPr bwMode="auto">
            <a:xfrm flipV="1">
              <a:off x="5314715" y="3209925"/>
              <a:ext cx="1333657" cy="2857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 flipV="1">
              <a:off x="5448080" y="2660650"/>
              <a:ext cx="1082803" cy="438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2923658" y="4057650"/>
              <a:ext cx="2311672" cy="254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3088777" y="4210050"/>
              <a:ext cx="787493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0000FF"/>
                  </a:solidFill>
                </a:rPr>
                <a:t>S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ource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2904606" y="3098800"/>
              <a:ext cx="0" cy="952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2783941" y="2670687"/>
              <a:ext cx="279433" cy="25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6410219" y="3886217"/>
              <a:ext cx="27943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z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>
              <a:off x="6199952" y="4064587"/>
              <a:ext cx="229282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 flipH="1">
              <a:off x="2536262" y="4064000"/>
              <a:ext cx="368343" cy="374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35"/>
            <p:cNvSpPr txBox="1">
              <a:spLocks noChangeArrowheads="1"/>
            </p:cNvSpPr>
            <p:nvPr/>
          </p:nvSpPr>
          <p:spPr bwMode="auto">
            <a:xfrm>
              <a:off x="2123029" y="4231758"/>
              <a:ext cx="375620" cy="2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-x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2904606" y="4051300"/>
              <a:ext cx="2387881" cy="495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 flipV="1">
              <a:off x="2947156" y="3498850"/>
              <a:ext cx="2348507" cy="5461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2843212" y="4000500"/>
              <a:ext cx="3362325" cy="95250"/>
            </a:xfrm>
            <a:prstGeom prst="parallelogram">
              <a:avLst>
                <a:gd name="adj" fmla="val 101667"/>
              </a:avLst>
            </a:prstGeom>
            <a:solidFill>
              <a:srgbClr val="FF9900"/>
            </a:solidFill>
            <a:ln w="12700" cap="flat" cmpd="sng" algn="ctr">
              <a:solidFill>
                <a:srgbClr val="CC99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 flipV="1">
              <a:off x="5448080" y="3950659"/>
              <a:ext cx="409623" cy="38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5638800" y="3041650"/>
            <a:ext cx="3409950" cy="2379663"/>
            <a:chOff x="3552" y="1916"/>
            <a:chExt cx="2148" cy="1499"/>
          </a:xfrm>
        </p:grpSpPr>
        <p:pic>
          <p:nvPicPr>
            <p:cNvPr id="95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923"/>
              <a:ext cx="2148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Box 44"/>
            <p:cNvSpPr txBox="1">
              <a:spLocks noChangeArrowheads="1"/>
            </p:cNvSpPr>
            <p:nvPr/>
          </p:nvSpPr>
          <p:spPr bwMode="auto">
            <a:xfrm>
              <a:off x="3798" y="1990"/>
              <a:ext cx="4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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 / </a:t>
              </a: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46"/>
            <p:cNvSpPr txBox="1">
              <a:spLocks noChangeArrowheads="1"/>
            </p:cNvSpPr>
            <p:nvPr/>
          </p:nvSpPr>
          <p:spPr bwMode="auto">
            <a:xfrm>
              <a:off x="3799" y="2880"/>
              <a:ext cx="16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Space +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surface-wave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leakage</a:t>
              </a:r>
            </a:p>
          </p:txBody>
        </p:sp>
        <p:sp>
          <p:nvSpPr>
            <p:cNvPr id="98" name="TextBox 47"/>
            <p:cNvSpPr txBox="1">
              <a:spLocks noChangeArrowheads="1"/>
            </p:cNvSpPr>
            <p:nvPr/>
          </p:nvSpPr>
          <p:spPr bwMode="auto">
            <a:xfrm>
              <a:off x="4628" y="2489"/>
              <a:ext cx="8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Surface-wave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leakage</a:t>
              </a:r>
            </a:p>
          </p:txBody>
        </p:sp>
        <p:sp>
          <p:nvSpPr>
            <p:cNvPr id="99" name="TextBox 48"/>
            <p:cNvSpPr txBox="1">
              <a:spLocks noChangeArrowheads="1"/>
            </p:cNvSpPr>
            <p:nvPr/>
          </p:nvSpPr>
          <p:spPr bwMode="auto">
            <a:xfrm>
              <a:off x="3882" y="2349"/>
              <a:ext cx="6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No leakage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12" y="1916"/>
              <a:ext cx="141" cy="136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Text Box 85"/>
            <p:cNvSpPr txBox="1">
              <a:spLocks noChangeArrowheads="1"/>
            </p:cNvSpPr>
            <p:nvPr/>
          </p:nvSpPr>
          <p:spPr bwMode="auto">
            <a:xfrm>
              <a:off x="4646" y="2094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</a:rPr>
                <a:t>TM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</a:rPr>
                <a:t>0</a:t>
              </a:r>
            </a:p>
          </p:txBody>
        </p:sp>
      </p:grpSp>
      <p:pic>
        <p:nvPicPr>
          <p:cNvPr id="102" name="Picture 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4713" y="2287588"/>
            <a:ext cx="2581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24"/>
          <p:cNvSpPr>
            <a:spLocks noChangeArrowheads="1"/>
          </p:cNvSpPr>
          <p:nvPr/>
        </p:nvSpPr>
        <p:spPr bwMode="auto">
          <a:xfrm>
            <a:off x="349866" y="792858"/>
            <a:ext cx="8505825" cy="12926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2388" indent="-52388"/>
            <a:r>
              <a:rPr lang="en-US" dirty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It was found that two different types of leaky modes could exist on microwave integrated circuit (MIC) (i.e., printed-circuit) lines:</a:t>
            </a:r>
          </a:p>
          <a:p>
            <a:pPr marL="52388" indent="-52388"/>
            <a:endParaRPr lang="en-US" sz="600" dirty="0" smtClean="0">
              <a:solidFill>
                <a:srgbClr val="000000"/>
              </a:solidFill>
              <a:latin typeface="Arial"/>
              <a:ea typeface="Calibri" pitchFamily="34" charset="0"/>
              <a:cs typeface="Calibri" pitchFamily="34" charset="0"/>
            </a:endParaRPr>
          </a:p>
          <a:p>
            <a:pPr marL="509588" lvl="1" indent="-52388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 leakage into the TM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 surface wave (SW) </a:t>
            </a:r>
          </a:p>
          <a:p>
            <a:pPr marL="509588" lvl="1" indent="-52388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 leakage into SW +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space</a:t>
            </a:r>
            <a:endParaRPr lang="en-US" dirty="0">
              <a:solidFill>
                <a:srgbClr val="000000"/>
              </a:solidFill>
              <a:latin typeface="Arial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694194" y="2689596"/>
          <a:ext cx="1096508" cy="263423"/>
        </p:xfrm>
        <a:graphic>
          <a:graphicData uri="http://schemas.openxmlformats.org/presentationml/2006/ole">
            <p:oleObj spid="_x0000_s405512" name="Equation" r:id="rId9" imgW="952200" imgH="228600" progId="Equation.DSMT4">
              <p:embed/>
            </p:oleObj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921762" y="4842514"/>
          <a:ext cx="1374775" cy="277812"/>
        </p:xfrm>
        <a:graphic>
          <a:graphicData uri="http://schemas.openxmlformats.org/presentationml/2006/ole">
            <p:oleObj spid="_x0000_s405513" name="Equation" r:id="rId10" imgW="1193760" imgH="241200" progId="Equation.DSMT4">
              <p:embed/>
            </p:oleObj>
          </a:graphicData>
        </a:graphic>
      </p:graphicFrame>
      <p:graphicFrame>
        <p:nvGraphicFramePr>
          <p:cNvPr id="405514" name="Object 10"/>
          <p:cNvGraphicFramePr>
            <a:graphicFrameLocks noChangeAspect="1"/>
          </p:cNvGraphicFramePr>
          <p:nvPr/>
        </p:nvGraphicFramePr>
        <p:xfrm>
          <a:off x="4891913" y="2544742"/>
          <a:ext cx="468312" cy="263525"/>
        </p:xfrm>
        <a:graphic>
          <a:graphicData uri="http://schemas.openxmlformats.org/presentationml/2006/ole">
            <p:oleObj spid="_x0000_s405514" name="Equation" r:id="rId11" imgW="406080" imgH="228600" progId="Equation.DSMT4">
              <p:embed/>
            </p:oleObj>
          </a:graphicData>
        </a:graphic>
      </p:graphicFrame>
      <p:graphicFrame>
        <p:nvGraphicFramePr>
          <p:cNvPr id="405515" name="Object 11"/>
          <p:cNvGraphicFramePr>
            <a:graphicFrameLocks noChangeAspect="1"/>
          </p:cNvGraphicFramePr>
          <p:nvPr/>
        </p:nvGraphicFramePr>
        <p:xfrm>
          <a:off x="4449763" y="3498850"/>
          <a:ext cx="615950" cy="277813"/>
        </p:xfrm>
        <a:graphic>
          <a:graphicData uri="http://schemas.openxmlformats.org/presentationml/2006/ole">
            <p:oleObj spid="_x0000_s405515" name="Equation" r:id="rId12" imgW="5331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08461" y="3793907"/>
            <a:ext cx="7078663" cy="1633537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5924" y="1812707"/>
            <a:ext cx="7104062" cy="173355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Box 40"/>
          <p:cNvSpPr txBox="1">
            <a:spLocks noChangeArrowheads="1"/>
          </p:cNvSpPr>
          <p:nvPr/>
        </p:nvSpPr>
        <p:spPr bwMode="auto">
          <a:xfrm>
            <a:off x="544911" y="1144369"/>
            <a:ext cx="772477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Leaky modes have been found on a variety of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Calibri" pitchFamily="34" charset="0"/>
              </a:rPr>
              <a:t>printed-circuit lines.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1186261" y="1898432"/>
            <a:ext cx="51251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Microstrip line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Calibri" pitchFamily="34" charset="0"/>
              </a:rPr>
              <a:t>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Coplanar waveguide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Coplanar strips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Slotline</a:t>
            </a:r>
            <a:endParaRPr lang="en-US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Stripline with an air gap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Calibri" pitchFamily="34" charset="0"/>
              </a:rPr>
              <a:t>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Microstrip with a top cover (low enough cover)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Conductor-backed coplanar waveguide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Conductor-backed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slotline</a:t>
            </a:r>
            <a:endParaRPr lang="en-US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</p:txBody>
      </p:sp>
      <p:sp>
        <p:nvSpPr>
          <p:cNvPr id="58" name="TextBox 45"/>
          <p:cNvSpPr txBox="1">
            <a:spLocks noChangeArrowheads="1"/>
          </p:cNvSpPr>
          <p:nvPr/>
        </p:nvSpPr>
        <p:spPr bwMode="auto">
          <a:xfrm>
            <a:off x="4407299" y="1876207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ea typeface="Calibri" pitchFamily="34" charset="0"/>
                <a:cs typeface="Calibri" pitchFamily="34" charset="0"/>
              </a:rPr>
              <a:t>Leakage occurs at high frequency</a:t>
            </a:r>
          </a:p>
        </p:txBody>
      </p:sp>
      <p:sp>
        <p:nvSpPr>
          <p:cNvPr id="94" name="TextBox 47"/>
          <p:cNvSpPr txBox="1">
            <a:spLocks noChangeArrowheads="1"/>
          </p:cNvSpPr>
          <p:nvPr/>
        </p:nvSpPr>
        <p:spPr bwMode="auto">
          <a:xfrm>
            <a:off x="4464449" y="3773269"/>
            <a:ext cx="3583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ea typeface="Calibri" pitchFamily="34" charset="0"/>
                <a:cs typeface="Calibri" pitchFamily="34" charset="0"/>
              </a:rPr>
              <a:t>Leakage occurs at any frequency</a:t>
            </a: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499124" y="5657632"/>
            <a:ext cx="3326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ea typeface="Calibri" pitchFamily="34" charset="0"/>
                <a:cs typeface="Calibri" pitchFamily="34" charset="0"/>
              </a:rPr>
              <a:t>*Illustrated here with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422392" y="1281771"/>
            <a:ext cx="13949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= 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c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186708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grpSp>
        <p:nvGrpSpPr>
          <p:cNvPr id="260131" name="Group 35"/>
          <p:cNvGrpSpPr>
            <a:grpSpLocks/>
          </p:cNvGrpSpPr>
          <p:nvPr/>
        </p:nvGrpSpPr>
        <p:grpSpPr bwMode="auto">
          <a:xfrm>
            <a:off x="2703164" y="929037"/>
            <a:ext cx="4968875" cy="4975224"/>
            <a:chOff x="1478" y="810"/>
            <a:chExt cx="3130" cy="3134"/>
          </a:xfrm>
        </p:grpSpPr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V="1">
              <a:off x="1478" y="2461"/>
              <a:ext cx="2778" cy="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>
              <a:off x="2491" y="1172"/>
              <a:ext cx="0" cy="27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1" name="Oval 25"/>
            <p:cNvSpPr>
              <a:spLocks noChangeArrowheads="1"/>
            </p:cNvSpPr>
            <p:nvPr/>
          </p:nvSpPr>
          <p:spPr bwMode="auto">
            <a:xfrm>
              <a:off x="1496" y="1505"/>
              <a:ext cx="1890" cy="18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0122" name="Line 26"/>
            <p:cNvSpPr>
              <a:spLocks noChangeShapeType="1"/>
            </p:cNvSpPr>
            <p:nvPr/>
          </p:nvSpPr>
          <p:spPr bwMode="auto">
            <a:xfrm>
              <a:off x="2958" y="988"/>
              <a:ext cx="3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3" name="Line 27"/>
            <p:cNvSpPr>
              <a:spLocks noChangeShapeType="1"/>
            </p:cNvSpPr>
            <p:nvPr/>
          </p:nvSpPr>
          <p:spPr bwMode="auto">
            <a:xfrm>
              <a:off x="3382" y="979"/>
              <a:ext cx="0" cy="29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4" name="Line 28"/>
            <p:cNvSpPr>
              <a:spLocks noChangeShapeType="1"/>
            </p:cNvSpPr>
            <p:nvPr/>
          </p:nvSpPr>
          <p:spPr bwMode="auto">
            <a:xfrm>
              <a:off x="3855" y="982"/>
              <a:ext cx="1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5" name="Freeform 29"/>
            <p:cNvSpPr>
              <a:spLocks/>
            </p:cNvSpPr>
            <p:nvPr/>
          </p:nvSpPr>
          <p:spPr bwMode="auto">
            <a:xfrm>
              <a:off x="2492" y="1009"/>
              <a:ext cx="447" cy="1453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6" name="Freeform 30"/>
            <p:cNvSpPr>
              <a:spLocks/>
            </p:cNvSpPr>
            <p:nvPr/>
          </p:nvSpPr>
          <p:spPr bwMode="auto">
            <a:xfrm>
              <a:off x="2966" y="1093"/>
              <a:ext cx="873" cy="2736"/>
            </a:xfrm>
            <a:custGeom>
              <a:avLst/>
              <a:gdLst>
                <a:gd name="connsiteX0" fmla="*/ 80 w 10000"/>
                <a:gd name="connsiteY0" fmla="*/ 10052 h 10052"/>
                <a:gd name="connsiteX1" fmla="*/ 242 w 10000"/>
                <a:gd name="connsiteY1" fmla="*/ 8453 h 10052"/>
                <a:gd name="connsiteX2" fmla="*/ 1300 w 10000"/>
                <a:gd name="connsiteY2" fmla="*/ 6668 h 10052"/>
                <a:gd name="connsiteX3" fmla="*/ 8021 w 10000"/>
                <a:gd name="connsiteY3" fmla="*/ 3343 h 10052"/>
                <a:gd name="connsiteX4" fmla="*/ 9689 w 10000"/>
                <a:gd name="connsiteY4" fmla="*/ 1734 h 10052"/>
                <a:gd name="connsiteX5" fmla="*/ 9965 w 10000"/>
                <a:gd name="connsiteY5" fmla="*/ 0 h 10052"/>
                <a:gd name="connsiteX0" fmla="*/ 122 w 10042"/>
                <a:gd name="connsiteY0" fmla="*/ 10052 h 10052"/>
                <a:gd name="connsiteX1" fmla="*/ 203 w 10042"/>
                <a:gd name="connsiteY1" fmla="*/ 8376 h 10052"/>
                <a:gd name="connsiteX2" fmla="*/ 1342 w 10042"/>
                <a:gd name="connsiteY2" fmla="*/ 6668 h 10052"/>
                <a:gd name="connsiteX3" fmla="*/ 8063 w 10042"/>
                <a:gd name="connsiteY3" fmla="*/ 3343 h 10052"/>
                <a:gd name="connsiteX4" fmla="*/ 9731 w 10042"/>
                <a:gd name="connsiteY4" fmla="*/ 1734 h 10052"/>
                <a:gd name="connsiteX5" fmla="*/ 10007 w 10042"/>
                <a:gd name="connsiteY5" fmla="*/ 0 h 1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2" h="10052">
                  <a:moveTo>
                    <a:pt x="122" y="10052"/>
                  </a:moveTo>
                  <a:cubicBezTo>
                    <a:pt x="110" y="9799"/>
                    <a:pt x="0" y="8940"/>
                    <a:pt x="203" y="8376"/>
                  </a:cubicBezTo>
                  <a:cubicBezTo>
                    <a:pt x="406" y="7812"/>
                    <a:pt x="32" y="7507"/>
                    <a:pt x="1342" y="6668"/>
                  </a:cubicBezTo>
                  <a:cubicBezTo>
                    <a:pt x="2652" y="5829"/>
                    <a:pt x="6670" y="4166"/>
                    <a:pt x="8063" y="3343"/>
                  </a:cubicBezTo>
                  <a:cubicBezTo>
                    <a:pt x="8926" y="2888"/>
                    <a:pt x="9409" y="2553"/>
                    <a:pt x="9731" y="1734"/>
                  </a:cubicBezTo>
                  <a:cubicBezTo>
                    <a:pt x="10042" y="911"/>
                    <a:pt x="9950" y="360"/>
                    <a:pt x="10007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127" name="Text Box 31"/>
            <p:cNvSpPr txBox="1">
              <a:spLocks noChangeArrowheads="1"/>
            </p:cNvSpPr>
            <p:nvPr/>
          </p:nvSpPr>
          <p:spPr bwMode="auto">
            <a:xfrm>
              <a:off x="2391" y="810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60128" name="Text Box 32"/>
            <p:cNvSpPr txBox="1">
              <a:spLocks noChangeArrowheads="1"/>
            </p:cNvSpPr>
            <p:nvPr/>
          </p:nvSpPr>
          <p:spPr bwMode="auto">
            <a:xfrm>
              <a:off x="4324" y="2290"/>
              <a:ext cx="28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  <p:sp>
          <p:nvSpPr>
            <p:cNvPr id="260129" name="Oval 33"/>
            <p:cNvSpPr>
              <a:spLocks noChangeArrowheads="1"/>
            </p:cNvSpPr>
            <p:nvPr/>
          </p:nvSpPr>
          <p:spPr bwMode="auto">
            <a:xfrm>
              <a:off x="2949" y="3189"/>
              <a:ext cx="90" cy="84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0" name="Oval 34"/>
            <p:cNvSpPr>
              <a:spLocks noChangeArrowheads="1"/>
            </p:cNvSpPr>
            <p:nvPr/>
          </p:nvSpPr>
          <p:spPr bwMode="auto">
            <a:xfrm>
              <a:off x="3336" y="2397"/>
              <a:ext cx="90" cy="84"/>
            </a:xfrm>
            <a:prstGeom prst="ellipse">
              <a:avLst/>
            </a:prstGeom>
            <a:solidFill>
              <a:srgbClr val="0066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474647" y="2048921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04321" y="4542061"/>
            <a:ext cx="1967340" cy="147732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TM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 surface wave is now at cutoff.  There is also an improper SW mode.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3442009" y="946948"/>
            <a:ext cx="193357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Arial"/>
              </a:rPr>
              <a:t> Microstrip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277813" y="1658433"/>
            <a:ext cx="3236912" cy="981075"/>
            <a:chOff x="175" y="1294"/>
            <a:chExt cx="2039" cy="618"/>
          </a:xfrm>
        </p:grpSpPr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554" y="1662"/>
              <a:ext cx="158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s-ES_tradnl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s-ES_tradnl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= 1 mm, </a:t>
              </a:r>
              <a:r>
                <a:rPr lang="es-ES_tradnl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s-ES_tradnl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s-ES_tradnl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= 2.2</a:t>
              </a:r>
            </a:p>
          </p:txBody>
        </p: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175" y="1294"/>
              <a:ext cx="2039" cy="356"/>
              <a:chOff x="175" y="1294"/>
              <a:chExt cx="2039" cy="356"/>
            </a:xfrm>
          </p:grpSpPr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175" y="1373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i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grpSp>
            <p:nvGrpSpPr>
              <p:cNvPr id="16" name="Group 32"/>
              <p:cNvGrpSpPr>
                <a:grpSpLocks/>
              </p:cNvGrpSpPr>
              <p:nvPr/>
            </p:nvGrpSpPr>
            <p:grpSpPr bwMode="auto">
              <a:xfrm>
                <a:off x="486" y="1343"/>
                <a:ext cx="1728" cy="281"/>
                <a:chOff x="486" y="1343"/>
                <a:chExt cx="1728" cy="281"/>
              </a:xfrm>
            </p:grpSpPr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486" y="1358"/>
                  <a:ext cx="1728" cy="256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" name="Line 28"/>
                <p:cNvSpPr>
                  <a:spLocks noChangeShapeType="1"/>
                </p:cNvSpPr>
                <p:nvPr/>
              </p:nvSpPr>
              <p:spPr bwMode="auto">
                <a:xfrm>
                  <a:off x="1204" y="1343"/>
                  <a:ext cx="338" cy="0"/>
                </a:xfrm>
                <a:prstGeom prst="line">
                  <a:avLst/>
                </a:prstGeom>
                <a:noFill/>
                <a:ln w="57150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263" y="1359"/>
                  <a:ext cx="21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_tradnl" i="1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>
                  <a:off x="1563" y="1486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987" y="1486"/>
                  <a:ext cx="19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" name="Line 46"/>
                <p:cNvSpPr>
                  <a:spLocks noChangeShapeType="1"/>
                </p:cNvSpPr>
                <p:nvPr/>
              </p:nvSpPr>
              <p:spPr bwMode="auto">
                <a:xfrm>
                  <a:off x="486" y="1624"/>
                  <a:ext cx="1728" cy="0"/>
                </a:xfrm>
                <a:prstGeom prst="line">
                  <a:avLst/>
                </a:prstGeom>
                <a:noFill/>
                <a:ln w="57150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582" y="1294"/>
                <a:ext cx="21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i="1" kern="0" dirty="0">
                    <a:solidFill>
                      <a:sysClr val="windowText" lastClr="000000"/>
                    </a:solidFill>
                    <a:latin typeface="Symbol" pitchFamily="18" charset="2"/>
                  </a:rPr>
                  <a:t>e</a:t>
                </a:r>
                <a:r>
                  <a:rPr lang="es-ES_tradnl" i="1" kern="0" baseline="-250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407" y="1379"/>
                <a:ext cx="0" cy="2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extBox 42"/>
          <p:cNvSpPr txBox="1">
            <a:spLocks noChangeArrowheads="1"/>
          </p:cNvSpPr>
          <p:nvPr/>
        </p:nvSpPr>
        <p:spPr bwMode="auto">
          <a:xfrm>
            <a:off x="576263" y="5228721"/>
            <a:ext cx="2924175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A physical leaky mode exists at high frequencies.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422275" y="3190371"/>
            <a:ext cx="2593975" cy="92333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The bound mode is the usual quasi-TEM microstrip mode.</a:t>
            </a: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5316538" y="5047746"/>
            <a:ext cx="31575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The leaky mode plotted here leaks into the TM</a:t>
            </a:r>
            <a:r>
              <a:rPr lang="en-US" sz="1600" baseline="-25000" dirty="0">
                <a:solidFill>
                  <a:srgbClr val="000000"/>
                </a:solidFill>
                <a:latin typeface="Arial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surface wave.</a:t>
            </a:r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4343400" y="1713996"/>
            <a:ext cx="4321175" cy="3216275"/>
            <a:chOff x="2736" y="1329"/>
            <a:chExt cx="2722" cy="2026"/>
          </a:xfrm>
        </p:grpSpPr>
        <p:sp>
          <p:nvSpPr>
            <p:cNvPr id="29" name="TextBox 35"/>
            <p:cNvSpPr txBox="1">
              <a:spLocks noChangeArrowheads="1"/>
            </p:cNvSpPr>
            <p:nvPr/>
          </p:nvSpPr>
          <p:spPr bwMode="auto">
            <a:xfrm>
              <a:off x="3133" y="1329"/>
              <a:ext cx="23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Normalized phase constant (</a:t>
              </a:r>
              <a:r>
                <a:rPr lang="en-US" i="1" kern="0" dirty="0">
                  <a:solidFill>
                    <a:sysClr val="windowText" lastClr="000000"/>
                  </a:solidFill>
                  <a:sym typeface="Symbol" pitchFamily="18" charset="2"/>
                </a:rPr>
                <a:t></a:t>
              </a:r>
              <a:r>
                <a:rPr lang="en-US" kern="0" dirty="0">
                  <a:solidFill>
                    <a:sysClr val="windowText" lastClr="000000"/>
                  </a:solidFill>
                  <a:sym typeface="Symbol" pitchFamily="18" charset="2"/>
                </a:rPr>
                <a:t> </a:t>
              </a:r>
              <a:r>
                <a:rPr lang="en-US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 </a:t>
              </a:r>
              <a:r>
                <a:rPr lang="en-US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kern="0" dirty="0">
                  <a:solidFill>
                    <a:sysClr val="windowText" lastClr="000000"/>
                  </a:solidFill>
                  <a:sym typeface="Symbol" pitchFamily="18" charset="2"/>
                </a:rPr>
                <a:t>)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110" y="2907"/>
              <a:ext cx="87" cy="87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1540"/>
              <a:ext cx="2711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4079" y="2639"/>
              <a:ext cx="67" cy="6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268" y="2880"/>
              <a:ext cx="207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4" name="Oval 33"/>
            <p:cNvSpPr/>
            <p:nvPr/>
          </p:nvSpPr>
          <p:spPr>
            <a:xfrm>
              <a:off x="4460" y="2849"/>
              <a:ext cx="67" cy="6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5" name="Line 30"/>
          <p:cNvSpPr>
            <a:spLocks noChangeShapeType="1"/>
          </p:cNvSpPr>
          <p:nvPr/>
        </p:nvSpPr>
        <p:spPr bwMode="auto">
          <a:xfrm flipV="1">
            <a:off x="3019425" y="2623633"/>
            <a:ext cx="3105150" cy="1019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V="1">
            <a:off x="3505200" y="4023808"/>
            <a:ext cx="3238500" cy="156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1199" y="582930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RIM: real improper mode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(similar to </a:t>
            </a:r>
            <a:r>
              <a:rPr lang="en-US" sz="1400" dirty="0" err="1" smtClean="0">
                <a:solidFill>
                  <a:schemeClr val="bg2"/>
                </a:solidFill>
              </a:rPr>
              <a:t>ISW</a:t>
            </a:r>
            <a:r>
              <a:rPr lang="en-US" sz="1400" dirty="0" smtClean="0">
                <a:solidFill>
                  <a:schemeClr val="bg2"/>
                </a:solidFill>
              </a:rPr>
              <a:t> of slab)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447079" y="872983"/>
            <a:ext cx="193516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Arial"/>
              </a:rPr>
              <a:t> Microstrip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1090613" y="2686050"/>
            <a:ext cx="2513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1 mm, </a:t>
            </a:r>
            <a:r>
              <a:rPr lang="es-ES_tradnl" i="1" kern="0" dirty="0">
                <a:solidFill>
                  <a:sysClr val="windowText" lastClr="0000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s-ES_tradnl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2.2</a:t>
            </a:r>
          </a:p>
        </p:txBody>
      </p:sp>
      <p:grpSp>
        <p:nvGrpSpPr>
          <p:cNvPr id="39" name="Group 110"/>
          <p:cNvGrpSpPr>
            <a:grpSpLocks/>
          </p:cNvGrpSpPr>
          <p:nvPr/>
        </p:nvGrpSpPr>
        <p:grpSpPr bwMode="auto">
          <a:xfrm>
            <a:off x="501650" y="2039938"/>
            <a:ext cx="3235325" cy="571500"/>
            <a:chOff x="316" y="1285"/>
            <a:chExt cx="2038" cy="360"/>
          </a:xfrm>
        </p:grpSpPr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316" y="1340"/>
              <a:ext cx="189" cy="2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627" y="1373"/>
              <a:ext cx="1727" cy="256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346" y="1358"/>
              <a:ext cx="33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405" y="137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1703" y="1501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H="1">
              <a:off x="1129" y="1501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27" y="1645"/>
              <a:ext cx="1727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723" y="1285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Symbol" pitchFamily="18" charset="2"/>
                </a:rPr>
                <a:t>e</a:t>
              </a:r>
              <a:r>
                <a:rPr lang="es-ES_tradnl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548" y="1346"/>
              <a:ext cx="0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72"/>
          <p:cNvSpPr txBox="1">
            <a:spLocks noChangeArrowheads="1"/>
          </p:cNvSpPr>
          <p:nvPr/>
        </p:nvSpPr>
        <p:spPr bwMode="auto">
          <a:xfrm>
            <a:off x="877248" y="5822571"/>
            <a:ext cx="736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The leaky mode interferes with the bound mode at high frequency, causing spurious oscillations in the current on the line.</a:t>
            </a:r>
          </a:p>
        </p:txBody>
      </p: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4338638" y="1797050"/>
            <a:ext cx="4387850" cy="3621088"/>
            <a:chOff x="4338741" y="1796901"/>
            <a:chExt cx="4387847" cy="3621764"/>
          </a:xfrm>
        </p:grpSpPr>
        <p:pic>
          <p:nvPicPr>
            <p:cNvPr id="51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8741" y="1796901"/>
              <a:ext cx="4387847" cy="358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73"/>
            <p:cNvSpPr txBox="1">
              <a:spLocks noChangeArrowheads="1"/>
            </p:cNvSpPr>
            <p:nvPr/>
          </p:nvSpPr>
          <p:spPr bwMode="auto">
            <a:xfrm>
              <a:off x="6464594" y="5018555"/>
              <a:ext cx="708848" cy="400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/ </a:t>
              </a: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en-US" kern="0" baseline="-25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113"/>
          <p:cNvGrpSpPr>
            <a:grpSpLocks/>
          </p:cNvGrpSpPr>
          <p:nvPr/>
        </p:nvGrpSpPr>
        <p:grpSpPr bwMode="auto">
          <a:xfrm>
            <a:off x="138113" y="3390900"/>
            <a:ext cx="3871912" cy="1892300"/>
            <a:chOff x="87" y="2136"/>
            <a:chExt cx="2439" cy="1192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41" y="2469"/>
              <a:ext cx="2285" cy="859"/>
            </a:xfrm>
            <a:prstGeom prst="parallelogram">
              <a:avLst>
                <a:gd name="adj" fmla="val 80369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293" y="3029"/>
              <a:ext cx="1496" cy="2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296" y="3029"/>
              <a:ext cx="1490" cy="2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294" y="2357"/>
              <a:ext cx="2039" cy="678"/>
            </a:xfrm>
            <a:custGeom>
              <a:avLst/>
              <a:gdLst>
                <a:gd name="T0" fmla="*/ 0 w 4453"/>
                <a:gd name="T1" fmla="*/ 497 h 925"/>
                <a:gd name="T2" fmla="*/ 680 w 4453"/>
                <a:gd name="T3" fmla="*/ 497 h 925"/>
                <a:gd name="T4" fmla="*/ 934 w 4453"/>
                <a:gd name="T5" fmla="*/ 0 h 925"/>
                <a:gd name="T6" fmla="*/ 337 w 4453"/>
                <a:gd name="T7" fmla="*/ 0 h 925"/>
                <a:gd name="T8" fmla="*/ 0 w 4453"/>
                <a:gd name="T9" fmla="*/ 497 h 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3"/>
                <a:gd name="T16" fmla="*/ 0 h 925"/>
                <a:gd name="T17" fmla="*/ 4453 w 4453"/>
                <a:gd name="T18" fmla="*/ 925 h 9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3" h="925">
                  <a:moveTo>
                    <a:pt x="0" y="925"/>
                  </a:moveTo>
                  <a:lnTo>
                    <a:pt x="3246" y="925"/>
                  </a:lnTo>
                  <a:lnTo>
                    <a:pt x="4453" y="0"/>
                  </a:lnTo>
                  <a:lnTo>
                    <a:pt x="1608" y="0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298" y="3028"/>
              <a:ext cx="1487" cy="9"/>
            </a:xfrm>
            <a:custGeom>
              <a:avLst/>
              <a:gdLst>
                <a:gd name="T0" fmla="*/ 679 w 3249"/>
                <a:gd name="T1" fmla="*/ 2 h 12"/>
                <a:gd name="T2" fmla="*/ 680 w 3249"/>
                <a:gd name="T3" fmla="*/ 0 h 12"/>
                <a:gd name="T4" fmla="*/ 0 w 3249"/>
                <a:gd name="T5" fmla="*/ 0 h 12"/>
                <a:gd name="T6" fmla="*/ 0 w 3249"/>
                <a:gd name="T7" fmla="*/ 7 h 12"/>
                <a:gd name="T8" fmla="*/ 680 w 3249"/>
                <a:gd name="T9" fmla="*/ 7 h 12"/>
                <a:gd name="T10" fmla="*/ 681 w 3249"/>
                <a:gd name="T11" fmla="*/ 6 h 12"/>
                <a:gd name="T12" fmla="*/ 680 w 3249"/>
                <a:gd name="T13" fmla="*/ 7 h 12"/>
                <a:gd name="T14" fmla="*/ 680 w 3249"/>
                <a:gd name="T15" fmla="*/ 7 h 12"/>
                <a:gd name="T16" fmla="*/ 681 w 3249"/>
                <a:gd name="T17" fmla="*/ 6 h 12"/>
                <a:gd name="T18" fmla="*/ 679 w 3249"/>
                <a:gd name="T19" fmla="*/ 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49"/>
                <a:gd name="T31" fmla="*/ 0 h 12"/>
                <a:gd name="T32" fmla="*/ 3249 w 324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49" h="12">
                  <a:moveTo>
                    <a:pt x="3243" y="2"/>
                  </a:moveTo>
                  <a:lnTo>
                    <a:pt x="324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246" y="12"/>
                  </a:lnTo>
                  <a:lnTo>
                    <a:pt x="3249" y="10"/>
                  </a:lnTo>
                  <a:lnTo>
                    <a:pt x="3246" y="12"/>
                  </a:lnTo>
                  <a:lnTo>
                    <a:pt x="3247" y="12"/>
                  </a:lnTo>
                  <a:lnTo>
                    <a:pt x="3249" y="10"/>
                  </a:lnTo>
                  <a:lnTo>
                    <a:pt x="324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1782" y="2358"/>
              <a:ext cx="550" cy="677"/>
            </a:xfrm>
            <a:custGeom>
              <a:avLst/>
              <a:gdLst>
                <a:gd name="T0" fmla="*/ 243 w 1228"/>
                <a:gd name="T1" fmla="*/ 6 h 934"/>
                <a:gd name="T2" fmla="*/ 242 w 1228"/>
                <a:gd name="T3" fmla="*/ 1 h 934"/>
                <a:gd name="T4" fmla="*/ 0 w 1228"/>
                <a:gd name="T5" fmla="*/ 486 h 934"/>
                <a:gd name="T6" fmla="*/ 1 w 1228"/>
                <a:gd name="T7" fmla="*/ 491 h 934"/>
                <a:gd name="T8" fmla="*/ 243 w 1228"/>
                <a:gd name="T9" fmla="*/ 5 h 934"/>
                <a:gd name="T10" fmla="*/ 243 w 1228"/>
                <a:gd name="T11" fmla="*/ 0 h 934"/>
                <a:gd name="T12" fmla="*/ 243 w 1228"/>
                <a:gd name="T13" fmla="*/ 5 h 934"/>
                <a:gd name="T14" fmla="*/ 246 w 1228"/>
                <a:gd name="T15" fmla="*/ 0 h 934"/>
                <a:gd name="T16" fmla="*/ 243 w 1228"/>
                <a:gd name="T17" fmla="*/ 0 h 934"/>
                <a:gd name="T18" fmla="*/ 243 w 1228"/>
                <a:gd name="T19" fmla="*/ 6 h 9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8"/>
                <a:gd name="T31" fmla="*/ 0 h 934"/>
                <a:gd name="T32" fmla="*/ 1228 w 1228"/>
                <a:gd name="T33" fmla="*/ 934 h 9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8" h="934">
                  <a:moveTo>
                    <a:pt x="1210" y="11"/>
                  </a:moveTo>
                  <a:lnTo>
                    <a:pt x="1208" y="1"/>
                  </a:lnTo>
                  <a:lnTo>
                    <a:pt x="0" y="926"/>
                  </a:lnTo>
                  <a:lnTo>
                    <a:pt x="6" y="934"/>
                  </a:lnTo>
                  <a:lnTo>
                    <a:pt x="1213" y="10"/>
                  </a:lnTo>
                  <a:lnTo>
                    <a:pt x="1210" y="0"/>
                  </a:lnTo>
                  <a:lnTo>
                    <a:pt x="1213" y="10"/>
                  </a:lnTo>
                  <a:lnTo>
                    <a:pt x="1228" y="0"/>
                  </a:lnTo>
                  <a:lnTo>
                    <a:pt x="1210" y="0"/>
                  </a:lnTo>
                  <a:lnTo>
                    <a:pt x="12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033" y="2354"/>
              <a:ext cx="1303" cy="9"/>
            </a:xfrm>
            <a:custGeom>
              <a:avLst/>
              <a:gdLst>
                <a:gd name="T0" fmla="*/ 1 w 2848"/>
                <a:gd name="T1" fmla="*/ 7 h 11"/>
                <a:gd name="T2" fmla="*/ 0 w 2848"/>
                <a:gd name="T3" fmla="*/ 7 h 11"/>
                <a:gd name="T4" fmla="*/ 596 w 2848"/>
                <a:gd name="T5" fmla="*/ 7 h 11"/>
                <a:gd name="T6" fmla="*/ 596 w 2848"/>
                <a:gd name="T7" fmla="*/ 0 h 11"/>
                <a:gd name="T8" fmla="*/ 0 w 2848"/>
                <a:gd name="T9" fmla="*/ 0 h 11"/>
                <a:gd name="T10" fmla="*/ 0 w 2848"/>
                <a:gd name="T11" fmla="*/ 1 h 11"/>
                <a:gd name="T12" fmla="*/ 0 w 2848"/>
                <a:gd name="T13" fmla="*/ 0 h 11"/>
                <a:gd name="T14" fmla="*/ 0 w 2848"/>
                <a:gd name="T15" fmla="*/ 0 h 11"/>
                <a:gd name="T16" fmla="*/ 0 w 2848"/>
                <a:gd name="T17" fmla="*/ 1 h 11"/>
                <a:gd name="T18" fmla="*/ 1 w 2848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8"/>
                <a:gd name="T31" fmla="*/ 0 h 11"/>
                <a:gd name="T32" fmla="*/ 2848 w 284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8" h="11">
                  <a:moveTo>
                    <a:pt x="6" y="10"/>
                  </a:moveTo>
                  <a:lnTo>
                    <a:pt x="3" y="11"/>
                  </a:lnTo>
                  <a:lnTo>
                    <a:pt x="2848" y="11"/>
                  </a:lnTo>
                  <a:lnTo>
                    <a:pt x="284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288" y="2352"/>
              <a:ext cx="748" cy="685"/>
            </a:xfrm>
            <a:custGeom>
              <a:avLst/>
              <a:gdLst>
                <a:gd name="T0" fmla="*/ 5 w 1633"/>
                <a:gd name="T1" fmla="*/ 495 h 935"/>
                <a:gd name="T2" fmla="*/ 5 w 1633"/>
                <a:gd name="T3" fmla="*/ 501 h 935"/>
                <a:gd name="T4" fmla="*/ 343 w 1633"/>
                <a:gd name="T5" fmla="*/ 5 h 935"/>
                <a:gd name="T6" fmla="*/ 341 w 1633"/>
                <a:gd name="T7" fmla="*/ 0 h 935"/>
                <a:gd name="T8" fmla="*/ 4 w 1633"/>
                <a:gd name="T9" fmla="*/ 497 h 935"/>
                <a:gd name="T10" fmla="*/ 5 w 1633"/>
                <a:gd name="T11" fmla="*/ 502 h 935"/>
                <a:gd name="T12" fmla="*/ 4 w 1633"/>
                <a:gd name="T13" fmla="*/ 497 h 935"/>
                <a:gd name="T14" fmla="*/ 0 w 1633"/>
                <a:gd name="T15" fmla="*/ 502 h 935"/>
                <a:gd name="T16" fmla="*/ 5 w 1633"/>
                <a:gd name="T17" fmla="*/ 502 h 935"/>
                <a:gd name="T18" fmla="*/ 5 w 1633"/>
                <a:gd name="T19" fmla="*/ 495 h 9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3"/>
                <a:gd name="T31" fmla="*/ 0 h 935"/>
                <a:gd name="T32" fmla="*/ 1633 w 1633"/>
                <a:gd name="T33" fmla="*/ 935 h 9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3" h="935">
                  <a:moveTo>
                    <a:pt x="22" y="923"/>
                  </a:moveTo>
                  <a:lnTo>
                    <a:pt x="24" y="933"/>
                  </a:lnTo>
                  <a:lnTo>
                    <a:pt x="1633" y="9"/>
                  </a:lnTo>
                  <a:lnTo>
                    <a:pt x="1627" y="0"/>
                  </a:lnTo>
                  <a:lnTo>
                    <a:pt x="19" y="925"/>
                  </a:lnTo>
                  <a:lnTo>
                    <a:pt x="22" y="935"/>
                  </a:lnTo>
                  <a:lnTo>
                    <a:pt x="19" y="925"/>
                  </a:lnTo>
                  <a:lnTo>
                    <a:pt x="0" y="935"/>
                  </a:lnTo>
                  <a:lnTo>
                    <a:pt x="22" y="935"/>
                  </a:lnTo>
                  <a:lnTo>
                    <a:pt x="22" y="9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788" y="2354"/>
              <a:ext cx="548" cy="927"/>
            </a:xfrm>
            <a:custGeom>
              <a:avLst/>
              <a:gdLst>
                <a:gd name="T0" fmla="*/ 0 w 1199"/>
                <a:gd name="T1" fmla="*/ 678 h 1267"/>
                <a:gd name="T2" fmla="*/ 250 w 1199"/>
                <a:gd name="T3" fmla="*/ 167 h 1267"/>
                <a:gd name="T4" fmla="*/ 250 w 1199"/>
                <a:gd name="T5" fmla="*/ 0 h 1267"/>
                <a:gd name="T6" fmla="*/ 0 w 1199"/>
                <a:gd name="T7" fmla="*/ 490 h 1267"/>
                <a:gd name="T8" fmla="*/ 0 w 1199"/>
                <a:gd name="T9" fmla="*/ 678 h 1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9"/>
                <a:gd name="T16" fmla="*/ 0 h 1267"/>
                <a:gd name="T17" fmla="*/ 1199 w 1199"/>
                <a:gd name="T18" fmla="*/ 1267 h 1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9" h="1267">
                  <a:moveTo>
                    <a:pt x="0" y="1267"/>
                  </a:moveTo>
                  <a:lnTo>
                    <a:pt x="1199" y="312"/>
                  </a:lnTo>
                  <a:lnTo>
                    <a:pt x="1199" y="0"/>
                  </a:lnTo>
                  <a:lnTo>
                    <a:pt x="0" y="916"/>
                  </a:lnTo>
                  <a:lnTo>
                    <a:pt x="0" y="126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2329" y="2362"/>
              <a:ext cx="4" cy="214"/>
            </a:xfrm>
            <a:custGeom>
              <a:avLst/>
              <a:gdLst>
                <a:gd name="T0" fmla="*/ 1 w 12"/>
                <a:gd name="T1" fmla="*/ 7 h 324"/>
                <a:gd name="T2" fmla="*/ 0 w 12"/>
                <a:gd name="T3" fmla="*/ 5 h 324"/>
                <a:gd name="T4" fmla="*/ 0 w 12"/>
                <a:gd name="T5" fmla="*/ 141 h 324"/>
                <a:gd name="T6" fmla="*/ 1 w 12"/>
                <a:gd name="T7" fmla="*/ 141 h 324"/>
                <a:gd name="T8" fmla="*/ 1 w 12"/>
                <a:gd name="T9" fmla="*/ 5 h 324"/>
                <a:gd name="T10" fmla="*/ 0 w 12"/>
                <a:gd name="T11" fmla="*/ 3 h 324"/>
                <a:gd name="T12" fmla="*/ 1 w 12"/>
                <a:gd name="T13" fmla="*/ 5 h 324"/>
                <a:gd name="T14" fmla="*/ 1 w 12"/>
                <a:gd name="T15" fmla="*/ 0 h 324"/>
                <a:gd name="T16" fmla="*/ 0 w 12"/>
                <a:gd name="T17" fmla="*/ 3 h 324"/>
                <a:gd name="T18" fmla="*/ 1 w 12"/>
                <a:gd name="T19" fmla="*/ 7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24"/>
                <a:gd name="T32" fmla="*/ 12 w 12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24">
                  <a:moveTo>
                    <a:pt x="9" y="16"/>
                  </a:moveTo>
                  <a:lnTo>
                    <a:pt x="0" y="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12" y="12"/>
                  </a:lnTo>
                  <a:lnTo>
                    <a:pt x="3" y="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3" y="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1785" y="2354"/>
              <a:ext cx="550" cy="674"/>
            </a:xfrm>
            <a:custGeom>
              <a:avLst/>
              <a:gdLst>
                <a:gd name="T0" fmla="*/ 2 w 1208"/>
                <a:gd name="T1" fmla="*/ 489 h 924"/>
                <a:gd name="T2" fmla="*/ 2 w 1208"/>
                <a:gd name="T3" fmla="*/ 492 h 924"/>
                <a:gd name="T4" fmla="*/ 250 w 1208"/>
                <a:gd name="T5" fmla="*/ 4 h 924"/>
                <a:gd name="T6" fmla="*/ 249 w 1208"/>
                <a:gd name="T7" fmla="*/ 0 h 924"/>
                <a:gd name="T8" fmla="*/ 0 w 1208"/>
                <a:gd name="T9" fmla="*/ 487 h 924"/>
                <a:gd name="T10" fmla="*/ 0 w 1208"/>
                <a:gd name="T11" fmla="*/ 489 h 924"/>
                <a:gd name="T12" fmla="*/ 0 w 1208"/>
                <a:gd name="T13" fmla="*/ 487 h 924"/>
                <a:gd name="T14" fmla="*/ 0 w 1208"/>
                <a:gd name="T15" fmla="*/ 488 h 924"/>
                <a:gd name="T16" fmla="*/ 0 w 1208"/>
                <a:gd name="T17" fmla="*/ 489 h 924"/>
                <a:gd name="T18" fmla="*/ 2 w 1208"/>
                <a:gd name="T19" fmla="*/ 489 h 9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8"/>
                <a:gd name="T31" fmla="*/ 0 h 924"/>
                <a:gd name="T32" fmla="*/ 1208 w 1208"/>
                <a:gd name="T33" fmla="*/ 924 h 9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8" h="924">
                  <a:moveTo>
                    <a:pt x="12" y="920"/>
                  </a:moveTo>
                  <a:lnTo>
                    <a:pt x="9" y="924"/>
                  </a:lnTo>
                  <a:lnTo>
                    <a:pt x="1208" y="8"/>
                  </a:lnTo>
                  <a:lnTo>
                    <a:pt x="1202" y="0"/>
                  </a:lnTo>
                  <a:lnTo>
                    <a:pt x="3" y="916"/>
                  </a:lnTo>
                  <a:lnTo>
                    <a:pt x="0" y="920"/>
                  </a:lnTo>
                  <a:lnTo>
                    <a:pt x="3" y="916"/>
                  </a:lnTo>
                  <a:lnTo>
                    <a:pt x="0" y="917"/>
                  </a:lnTo>
                  <a:lnTo>
                    <a:pt x="0" y="920"/>
                  </a:lnTo>
                  <a:lnTo>
                    <a:pt x="12" y="9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1132" y="2680"/>
              <a:ext cx="183" cy="141"/>
            </a:xfrm>
            <a:custGeom>
              <a:avLst/>
              <a:gdLst>
                <a:gd name="T0" fmla="*/ 17 w 401"/>
                <a:gd name="T1" fmla="*/ 101 h 191"/>
                <a:gd name="T2" fmla="*/ 9 w 401"/>
                <a:gd name="T3" fmla="*/ 95 h 191"/>
                <a:gd name="T4" fmla="*/ 4 w 401"/>
                <a:gd name="T5" fmla="*/ 86 h 191"/>
                <a:gd name="T6" fmla="*/ 0 w 401"/>
                <a:gd name="T7" fmla="*/ 74 h 191"/>
                <a:gd name="T8" fmla="*/ 0 w 401"/>
                <a:gd name="T9" fmla="*/ 60 h 191"/>
                <a:gd name="T10" fmla="*/ 2 w 401"/>
                <a:gd name="T11" fmla="*/ 47 h 191"/>
                <a:gd name="T12" fmla="*/ 5 w 401"/>
                <a:gd name="T13" fmla="*/ 32 h 191"/>
                <a:gd name="T14" fmla="*/ 11 w 401"/>
                <a:gd name="T15" fmla="*/ 22 h 191"/>
                <a:gd name="T16" fmla="*/ 18 w 401"/>
                <a:gd name="T17" fmla="*/ 14 h 191"/>
                <a:gd name="T18" fmla="*/ 21 w 401"/>
                <a:gd name="T19" fmla="*/ 11 h 191"/>
                <a:gd name="T20" fmla="*/ 26 w 401"/>
                <a:gd name="T21" fmla="*/ 9 h 191"/>
                <a:gd name="T22" fmla="*/ 30 w 401"/>
                <a:gd name="T23" fmla="*/ 6 h 191"/>
                <a:gd name="T24" fmla="*/ 34 w 401"/>
                <a:gd name="T25" fmla="*/ 4 h 191"/>
                <a:gd name="T26" fmla="*/ 38 w 401"/>
                <a:gd name="T27" fmla="*/ 3 h 191"/>
                <a:gd name="T28" fmla="*/ 42 w 401"/>
                <a:gd name="T29" fmla="*/ 1 h 191"/>
                <a:gd name="T30" fmla="*/ 47 w 401"/>
                <a:gd name="T31" fmla="*/ 1 h 191"/>
                <a:gd name="T32" fmla="*/ 51 w 401"/>
                <a:gd name="T33" fmla="*/ 0 h 191"/>
                <a:gd name="T34" fmla="*/ 55 w 401"/>
                <a:gd name="T35" fmla="*/ 1 h 191"/>
                <a:gd name="T36" fmla="*/ 58 w 401"/>
                <a:gd name="T37" fmla="*/ 1 h 191"/>
                <a:gd name="T38" fmla="*/ 62 w 401"/>
                <a:gd name="T39" fmla="*/ 2 h 191"/>
                <a:gd name="T40" fmla="*/ 66 w 401"/>
                <a:gd name="T41" fmla="*/ 4 h 191"/>
                <a:gd name="T42" fmla="*/ 69 w 401"/>
                <a:gd name="T43" fmla="*/ 6 h 191"/>
                <a:gd name="T44" fmla="*/ 73 w 401"/>
                <a:gd name="T45" fmla="*/ 10 h 191"/>
                <a:gd name="T46" fmla="*/ 75 w 401"/>
                <a:gd name="T47" fmla="*/ 13 h 191"/>
                <a:gd name="T48" fmla="*/ 78 w 401"/>
                <a:gd name="T49" fmla="*/ 17 h 191"/>
                <a:gd name="T50" fmla="*/ 82 w 401"/>
                <a:gd name="T51" fmla="*/ 27 h 191"/>
                <a:gd name="T52" fmla="*/ 84 w 401"/>
                <a:gd name="T53" fmla="*/ 38 h 191"/>
                <a:gd name="T54" fmla="*/ 84 w 401"/>
                <a:gd name="T55" fmla="*/ 49 h 191"/>
                <a:gd name="T56" fmla="*/ 82 w 401"/>
                <a:gd name="T57" fmla="*/ 59 h 191"/>
                <a:gd name="T58" fmla="*/ 79 w 401"/>
                <a:gd name="T59" fmla="*/ 68 h 191"/>
                <a:gd name="T60" fmla="*/ 76 w 401"/>
                <a:gd name="T61" fmla="*/ 78 h 191"/>
                <a:gd name="T62" fmla="*/ 72 w 401"/>
                <a:gd name="T63" fmla="*/ 84 h 191"/>
                <a:gd name="T64" fmla="*/ 68 w 401"/>
                <a:gd name="T65" fmla="*/ 90 h 191"/>
                <a:gd name="T66" fmla="*/ 66 w 401"/>
                <a:gd name="T67" fmla="*/ 92 h 191"/>
                <a:gd name="T68" fmla="*/ 63 w 401"/>
                <a:gd name="T69" fmla="*/ 94 h 191"/>
                <a:gd name="T70" fmla="*/ 61 w 401"/>
                <a:gd name="T71" fmla="*/ 97 h 191"/>
                <a:gd name="T72" fmla="*/ 59 w 401"/>
                <a:gd name="T73" fmla="*/ 98 h 191"/>
                <a:gd name="T74" fmla="*/ 56 w 401"/>
                <a:gd name="T75" fmla="*/ 99 h 191"/>
                <a:gd name="T76" fmla="*/ 53 w 401"/>
                <a:gd name="T77" fmla="*/ 101 h 191"/>
                <a:gd name="T78" fmla="*/ 51 w 401"/>
                <a:gd name="T79" fmla="*/ 102 h 191"/>
                <a:gd name="T80" fmla="*/ 48 w 401"/>
                <a:gd name="T81" fmla="*/ 103 h 191"/>
                <a:gd name="T82" fmla="*/ 45 w 401"/>
                <a:gd name="T83" fmla="*/ 103 h 191"/>
                <a:gd name="T84" fmla="*/ 42 w 401"/>
                <a:gd name="T85" fmla="*/ 104 h 191"/>
                <a:gd name="T86" fmla="*/ 38 w 401"/>
                <a:gd name="T87" fmla="*/ 104 h 191"/>
                <a:gd name="T88" fmla="*/ 34 w 401"/>
                <a:gd name="T89" fmla="*/ 104 h 191"/>
                <a:gd name="T90" fmla="*/ 30 w 401"/>
                <a:gd name="T91" fmla="*/ 104 h 191"/>
                <a:gd name="T92" fmla="*/ 26 w 401"/>
                <a:gd name="T93" fmla="*/ 103 h 191"/>
                <a:gd name="T94" fmla="*/ 22 w 401"/>
                <a:gd name="T95" fmla="*/ 103 h 191"/>
                <a:gd name="T96" fmla="*/ 17 w 401"/>
                <a:gd name="T97" fmla="*/ 101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91"/>
                <a:gd name="T149" fmla="*/ 401 w 401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91">
                  <a:moveTo>
                    <a:pt x="82" y="185"/>
                  </a:moveTo>
                  <a:lnTo>
                    <a:pt x="43" y="175"/>
                  </a:lnTo>
                  <a:lnTo>
                    <a:pt x="17" y="158"/>
                  </a:lnTo>
                  <a:lnTo>
                    <a:pt x="3" y="135"/>
                  </a:lnTo>
                  <a:lnTo>
                    <a:pt x="0" y="110"/>
                  </a:lnTo>
                  <a:lnTo>
                    <a:pt x="9" y="85"/>
                  </a:lnTo>
                  <a:lnTo>
                    <a:pt x="26" y="60"/>
                  </a:lnTo>
                  <a:lnTo>
                    <a:pt x="52" y="40"/>
                  </a:lnTo>
                  <a:lnTo>
                    <a:pt x="85" y="26"/>
                  </a:lnTo>
                  <a:lnTo>
                    <a:pt x="104" y="20"/>
                  </a:lnTo>
                  <a:lnTo>
                    <a:pt x="122" y="16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3" y="6"/>
                  </a:lnTo>
                  <a:lnTo>
                    <a:pt x="203" y="3"/>
                  </a:lnTo>
                  <a:lnTo>
                    <a:pt x="223" y="1"/>
                  </a:lnTo>
                  <a:lnTo>
                    <a:pt x="243" y="0"/>
                  </a:lnTo>
                  <a:lnTo>
                    <a:pt x="262" y="1"/>
                  </a:lnTo>
                  <a:lnTo>
                    <a:pt x="280" y="1"/>
                  </a:lnTo>
                  <a:lnTo>
                    <a:pt x="299" y="4"/>
                  </a:lnTo>
                  <a:lnTo>
                    <a:pt x="316" y="7"/>
                  </a:lnTo>
                  <a:lnTo>
                    <a:pt x="332" y="11"/>
                  </a:lnTo>
                  <a:lnTo>
                    <a:pt x="348" y="17"/>
                  </a:lnTo>
                  <a:lnTo>
                    <a:pt x="361" y="23"/>
                  </a:lnTo>
                  <a:lnTo>
                    <a:pt x="374" y="31"/>
                  </a:lnTo>
                  <a:lnTo>
                    <a:pt x="393" y="50"/>
                  </a:lnTo>
                  <a:lnTo>
                    <a:pt x="401" y="69"/>
                  </a:lnTo>
                  <a:lnTo>
                    <a:pt x="401" y="89"/>
                  </a:lnTo>
                  <a:lnTo>
                    <a:pt x="393" y="108"/>
                  </a:lnTo>
                  <a:lnTo>
                    <a:pt x="380" y="125"/>
                  </a:lnTo>
                  <a:lnTo>
                    <a:pt x="364" y="142"/>
                  </a:lnTo>
                  <a:lnTo>
                    <a:pt x="345" y="155"/>
                  </a:lnTo>
                  <a:lnTo>
                    <a:pt x="325" y="165"/>
                  </a:lnTo>
                  <a:lnTo>
                    <a:pt x="315" y="169"/>
                  </a:lnTo>
                  <a:lnTo>
                    <a:pt x="305" y="172"/>
                  </a:lnTo>
                  <a:lnTo>
                    <a:pt x="293" y="177"/>
                  </a:lnTo>
                  <a:lnTo>
                    <a:pt x="282" y="180"/>
                  </a:lnTo>
                  <a:lnTo>
                    <a:pt x="270" y="182"/>
                  </a:lnTo>
                  <a:lnTo>
                    <a:pt x="257" y="185"/>
                  </a:lnTo>
                  <a:lnTo>
                    <a:pt x="245" y="187"/>
                  </a:lnTo>
                  <a:lnTo>
                    <a:pt x="230" y="188"/>
                  </a:lnTo>
                  <a:lnTo>
                    <a:pt x="214" y="190"/>
                  </a:lnTo>
                  <a:lnTo>
                    <a:pt x="199" y="191"/>
                  </a:lnTo>
                  <a:lnTo>
                    <a:pt x="183" y="191"/>
                  </a:lnTo>
                  <a:lnTo>
                    <a:pt x="164" y="191"/>
                  </a:lnTo>
                  <a:lnTo>
                    <a:pt x="145" y="191"/>
                  </a:lnTo>
                  <a:lnTo>
                    <a:pt x="125" y="190"/>
                  </a:lnTo>
                  <a:lnTo>
                    <a:pt x="105" y="188"/>
                  </a:lnTo>
                  <a:lnTo>
                    <a:pt x="8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127" y="2694"/>
              <a:ext cx="44" cy="129"/>
            </a:xfrm>
            <a:custGeom>
              <a:avLst/>
              <a:gdLst>
                <a:gd name="T0" fmla="*/ 19 w 97"/>
                <a:gd name="T1" fmla="*/ 0 h 177"/>
                <a:gd name="T2" fmla="*/ 19 w 97"/>
                <a:gd name="T3" fmla="*/ 0 h 177"/>
                <a:gd name="T4" fmla="*/ 12 w 97"/>
                <a:gd name="T5" fmla="*/ 7 h 177"/>
                <a:gd name="T6" fmla="*/ 6 w 97"/>
                <a:gd name="T7" fmla="*/ 19 h 177"/>
                <a:gd name="T8" fmla="*/ 2 w 97"/>
                <a:gd name="T9" fmla="*/ 34 h 177"/>
                <a:gd name="T10" fmla="*/ 0 w 97"/>
                <a:gd name="T11" fmla="*/ 49 h 177"/>
                <a:gd name="T12" fmla="*/ 0 w 97"/>
                <a:gd name="T13" fmla="*/ 64 h 177"/>
                <a:gd name="T14" fmla="*/ 4 w 97"/>
                <a:gd name="T15" fmla="*/ 79 h 177"/>
                <a:gd name="T16" fmla="*/ 10 w 97"/>
                <a:gd name="T17" fmla="*/ 89 h 177"/>
                <a:gd name="T18" fmla="*/ 19 w 97"/>
                <a:gd name="T19" fmla="*/ 94 h 177"/>
                <a:gd name="T20" fmla="*/ 19 w 97"/>
                <a:gd name="T21" fmla="*/ 85 h 177"/>
                <a:gd name="T22" fmla="*/ 12 w 97"/>
                <a:gd name="T23" fmla="*/ 79 h 177"/>
                <a:gd name="T24" fmla="*/ 7 w 97"/>
                <a:gd name="T25" fmla="*/ 71 h 177"/>
                <a:gd name="T26" fmla="*/ 5 w 97"/>
                <a:gd name="T27" fmla="*/ 61 h 177"/>
                <a:gd name="T28" fmla="*/ 4 w 97"/>
                <a:gd name="T29" fmla="*/ 50 h 177"/>
                <a:gd name="T30" fmla="*/ 5 w 97"/>
                <a:gd name="T31" fmla="*/ 38 h 177"/>
                <a:gd name="T32" fmla="*/ 9 w 97"/>
                <a:gd name="T33" fmla="*/ 26 h 177"/>
                <a:gd name="T34" fmla="*/ 13 w 97"/>
                <a:gd name="T35" fmla="*/ 17 h 177"/>
                <a:gd name="T36" fmla="*/ 20 w 97"/>
                <a:gd name="T37" fmla="*/ 9 h 177"/>
                <a:gd name="T38" fmla="*/ 20 w 97"/>
                <a:gd name="T39" fmla="*/ 9 h 177"/>
                <a:gd name="T40" fmla="*/ 19 w 9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77"/>
                <a:gd name="T65" fmla="*/ 97 w 9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77">
                  <a:moveTo>
                    <a:pt x="91" y="0"/>
                  </a:moveTo>
                  <a:lnTo>
                    <a:pt x="91" y="0"/>
                  </a:lnTo>
                  <a:lnTo>
                    <a:pt x="57" y="14"/>
                  </a:lnTo>
                  <a:lnTo>
                    <a:pt x="28" y="36"/>
                  </a:lnTo>
                  <a:lnTo>
                    <a:pt x="9" y="63"/>
                  </a:lnTo>
                  <a:lnTo>
                    <a:pt x="0" y="92"/>
                  </a:lnTo>
                  <a:lnTo>
                    <a:pt x="3" y="121"/>
                  </a:lnTo>
                  <a:lnTo>
                    <a:pt x="19" y="148"/>
                  </a:lnTo>
                  <a:lnTo>
                    <a:pt x="48" y="167"/>
                  </a:lnTo>
                  <a:lnTo>
                    <a:pt x="90" y="177"/>
                  </a:lnTo>
                  <a:lnTo>
                    <a:pt x="92" y="160"/>
                  </a:lnTo>
                  <a:lnTo>
                    <a:pt x="57" y="150"/>
                  </a:lnTo>
                  <a:lnTo>
                    <a:pt x="34" y="134"/>
                  </a:lnTo>
                  <a:lnTo>
                    <a:pt x="21" y="115"/>
                  </a:lnTo>
                  <a:lnTo>
                    <a:pt x="18" y="95"/>
                  </a:lnTo>
                  <a:lnTo>
                    <a:pt x="26" y="72"/>
                  </a:lnTo>
                  <a:lnTo>
                    <a:pt x="42" y="50"/>
                  </a:lnTo>
                  <a:lnTo>
                    <a:pt x="65" y="32"/>
                  </a:lnTo>
                  <a:lnTo>
                    <a:pt x="97" y="1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1169" y="2673"/>
              <a:ext cx="136" cy="35"/>
            </a:xfrm>
            <a:custGeom>
              <a:avLst/>
              <a:gdLst>
                <a:gd name="T0" fmla="*/ 62 w 298"/>
                <a:gd name="T1" fmla="*/ 17 h 49"/>
                <a:gd name="T2" fmla="*/ 62 w 298"/>
                <a:gd name="T3" fmla="*/ 17 h 49"/>
                <a:gd name="T4" fmla="*/ 59 w 298"/>
                <a:gd name="T5" fmla="*/ 12 h 49"/>
                <a:gd name="T6" fmla="*/ 56 w 298"/>
                <a:gd name="T7" fmla="*/ 9 h 49"/>
                <a:gd name="T8" fmla="*/ 52 w 298"/>
                <a:gd name="T9" fmla="*/ 6 h 49"/>
                <a:gd name="T10" fmla="*/ 49 w 298"/>
                <a:gd name="T11" fmla="*/ 4 h 49"/>
                <a:gd name="T12" fmla="*/ 46 w 298"/>
                <a:gd name="T13" fmla="*/ 3 h 49"/>
                <a:gd name="T14" fmla="*/ 41 w 298"/>
                <a:gd name="T15" fmla="*/ 1 h 49"/>
                <a:gd name="T16" fmla="*/ 37 w 298"/>
                <a:gd name="T17" fmla="*/ 1 h 49"/>
                <a:gd name="T18" fmla="*/ 33 w 298"/>
                <a:gd name="T19" fmla="*/ 0 h 49"/>
                <a:gd name="T20" fmla="*/ 29 w 298"/>
                <a:gd name="T21" fmla="*/ 1 h 49"/>
                <a:gd name="T22" fmla="*/ 25 w 298"/>
                <a:gd name="T23" fmla="*/ 2 h 49"/>
                <a:gd name="T24" fmla="*/ 21 w 298"/>
                <a:gd name="T25" fmla="*/ 4 h 49"/>
                <a:gd name="T26" fmla="*/ 16 w 298"/>
                <a:gd name="T27" fmla="*/ 5 h 49"/>
                <a:gd name="T28" fmla="*/ 12 w 298"/>
                <a:gd name="T29" fmla="*/ 6 h 49"/>
                <a:gd name="T30" fmla="*/ 8 w 298"/>
                <a:gd name="T31" fmla="*/ 9 h 49"/>
                <a:gd name="T32" fmla="*/ 4 w 298"/>
                <a:gd name="T33" fmla="*/ 11 h 49"/>
                <a:gd name="T34" fmla="*/ 0 w 298"/>
                <a:gd name="T35" fmla="*/ 14 h 49"/>
                <a:gd name="T36" fmla="*/ 1 w 298"/>
                <a:gd name="T37" fmla="*/ 22 h 49"/>
                <a:gd name="T38" fmla="*/ 5 w 298"/>
                <a:gd name="T39" fmla="*/ 20 h 49"/>
                <a:gd name="T40" fmla="*/ 9 w 298"/>
                <a:gd name="T41" fmla="*/ 17 h 49"/>
                <a:gd name="T42" fmla="*/ 13 w 298"/>
                <a:gd name="T43" fmla="*/ 15 h 49"/>
                <a:gd name="T44" fmla="*/ 17 w 298"/>
                <a:gd name="T45" fmla="*/ 14 h 49"/>
                <a:gd name="T46" fmla="*/ 21 w 298"/>
                <a:gd name="T47" fmla="*/ 12 h 49"/>
                <a:gd name="T48" fmla="*/ 26 w 298"/>
                <a:gd name="T49" fmla="*/ 11 h 49"/>
                <a:gd name="T50" fmla="*/ 29 w 298"/>
                <a:gd name="T51" fmla="*/ 10 h 49"/>
                <a:gd name="T52" fmla="*/ 33 w 298"/>
                <a:gd name="T53" fmla="*/ 10 h 49"/>
                <a:gd name="T54" fmla="*/ 37 w 298"/>
                <a:gd name="T55" fmla="*/ 11 h 49"/>
                <a:gd name="T56" fmla="*/ 41 w 298"/>
                <a:gd name="T57" fmla="*/ 10 h 49"/>
                <a:gd name="T58" fmla="*/ 45 w 298"/>
                <a:gd name="T59" fmla="*/ 11 h 49"/>
                <a:gd name="T60" fmla="*/ 48 w 298"/>
                <a:gd name="T61" fmla="*/ 14 h 49"/>
                <a:gd name="T62" fmla="*/ 52 w 298"/>
                <a:gd name="T63" fmla="*/ 15 h 49"/>
                <a:gd name="T64" fmla="*/ 55 w 298"/>
                <a:gd name="T65" fmla="*/ 19 h 49"/>
                <a:gd name="T66" fmla="*/ 58 w 298"/>
                <a:gd name="T67" fmla="*/ 21 h 49"/>
                <a:gd name="T68" fmla="*/ 60 w 298"/>
                <a:gd name="T69" fmla="*/ 25 h 49"/>
                <a:gd name="T70" fmla="*/ 60 w 298"/>
                <a:gd name="T71" fmla="*/ 25 h 49"/>
                <a:gd name="T72" fmla="*/ 62 w 298"/>
                <a:gd name="T73" fmla="*/ 1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"/>
                <a:gd name="T112" fmla="*/ 0 h 49"/>
                <a:gd name="T113" fmla="*/ 298 w 298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" h="49">
                  <a:moveTo>
                    <a:pt x="298" y="34"/>
                  </a:moveTo>
                  <a:lnTo>
                    <a:pt x="298" y="34"/>
                  </a:lnTo>
                  <a:lnTo>
                    <a:pt x="283" y="24"/>
                  </a:lnTo>
                  <a:lnTo>
                    <a:pt x="269" y="18"/>
                  </a:lnTo>
                  <a:lnTo>
                    <a:pt x="253" y="13"/>
                  </a:lnTo>
                  <a:lnTo>
                    <a:pt x="236" y="8"/>
                  </a:lnTo>
                  <a:lnTo>
                    <a:pt x="219" y="5"/>
                  </a:lnTo>
                  <a:lnTo>
                    <a:pt x="198" y="3"/>
                  </a:lnTo>
                  <a:lnTo>
                    <a:pt x="180" y="1"/>
                  </a:lnTo>
                  <a:lnTo>
                    <a:pt x="161" y="0"/>
                  </a:lnTo>
                  <a:lnTo>
                    <a:pt x="141" y="3"/>
                  </a:lnTo>
                  <a:lnTo>
                    <a:pt x="119" y="4"/>
                  </a:lnTo>
                  <a:lnTo>
                    <a:pt x="99" y="7"/>
                  </a:lnTo>
                  <a:lnTo>
                    <a:pt x="79" y="10"/>
                  </a:lnTo>
                  <a:lnTo>
                    <a:pt x="59" y="13"/>
                  </a:lnTo>
                  <a:lnTo>
                    <a:pt x="39" y="17"/>
                  </a:lnTo>
                  <a:lnTo>
                    <a:pt x="19" y="21"/>
                  </a:lnTo>
                  <a:lnTo>
                    <a:pt x="0" y="27"/>
                  </a:lnTo>
                  <a:lnTo>
                    <a:pt x="6" y="44"/>
                  </a:lnTo>
                  <a:lnTo>
                    <a:pt x="24" y="39"/>
                  </a:lnTo>
                  <a:lnTo>
                    <a:pt x="42" y="34"/>
                  </a:lnTo>
                  <a:lnTo>
                    <a:pt x="62" y="30"/>
                  </a:lnTo>
                  <a:lnTo>
                    <a:pt x="82" y="27"/>
                  </a:lnTo>
                  <a:lnTo>
                    <a:pt x="102" y="24"/>
                  </a:lnTo>
                  <a:lnTo>
                    <a:pt x="122" y="21"/>
                  </a:lnTo>
                  <a:lnTo>
                    <a:pt x="141" y="20"/>
                  </a:lnTo>
                  <a:lnTo>
                    <a:pt x="161" y="20"/>
                  </a:lnTo>
                  <a:lnTo>
                    <a:pt x="180" y="21"/>
                  </a:lnTo>
                  <a:lnTo>
                    <a:pt x="198" y="20"/>
                  </a:lnTo>
                  <a:lnTo>
                    <a:pt x="216" y="23"/>
                  </a:lnTo>
                  <a:lnTo>
                    <a:pt x="233" y="26"/>
                  </a:lnTo>
                  <a:lnTo>
                    <a:pt x="247" y="30"/>
                  </a:lnTo>
                  <a:lnTo>
                    <a:pt x="263" y="36"/>
                  </a:lnTo>
                  <a:lnTo>
                    <a:pt x="275" y="41"/>
                  </a:lnTo>
                  <a:lnTo>
                    <a:pt x="286" y="49"/>
                  </a:lnTo>
                  <a:lnTo>
                    <a:pt x="29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1279" y="2697"/>
              <a:ext cx="39" cy="111"/>
            </a:xfrm>
            <a:custGeom>
              <a:avLst/>
              <a:gdLst>
                <a:gd name="T0" fmla="*/ 1 w 88"/>
                <a:gd name="T1" fmla="*/ 82 h 150"/>
                <a:gd name="T2" fmla="*/ 1 w 88"/>
                <a:gd name="T3" fmla="*/ 82 h 150"/>
                <a:gd name="T4" fmla="*/ 5 w 88"/>
                <a:gd name="T5" fmla="*/ 77 h 150"/>
                <a:gd name="T6" fmla="*/ 9 w 88"/>
                <a:gd name="T7" fmla="*/ 68 h 150"/>
                <a:gd name="T8" fmla="*/ 13 w 88"/>
                <a:gd name="T9" fmla="*/ 58 h 150"/>
                <a:gd name="T10" fmla="*/ 16 w 88"/>
                <a:gd name="T11" fmla="*/ 48 h 150"/>
                <a:gd name="T12" fmla="*/ 17 w 88"/>
                <a:gd name="T13" fmla="*/ 36 h 150"/>
                <a:gd name="T14" fmla="*/ 17 w 88"/>
                <a:gd name="T15" fmla="*/ 24 h 150"/>
                <a:gd name="T16" fmla="*/ 16 w 88"/>
                <a:gd name="T17" fmla="*/ 11 h 150"/>
                <a:gd name="T18" fmla="*/ 12 w 88"/>
                <a:gd name="T19" fmla="*/ 0 h 150"/>
                <a:gd name="T20" fmla="*/ 9 w 88"/>
                <a:gd name="T21" fmla="*/ 8 h 150"/>
                <a:gd name="T22" fmla="*/ 12 w 88"/>
                <a:gd name="T23" fmla="*/ 18 h 150"/>
                <a:gd name="T24" fmla="*/ 14 w 88"/>
                <a:gd name="T25" fmla="*/ 25 h 150"/>
                <a:gd name="T26" fmla="*/ 14 w 88"/>
                <a:gd name="T27" fmla="*/ 35 h 150"/>
                <a:gd name="T28" fmla="*/ 12 w 88"/>
                <a:gd name="T29" fmla="*/ 43 h 150"/>
                <a:gd name="T30" fmla="*/ 10 w 88"/>
                <a:gd name="T31" fmla="*/ 52 h 150"/>
                <a:gd name="T32" fmla="*/ 7 w 88"/>
                <a:gd name="T33" fmla="*/ 61 h 150"/>
                <a:gd name="T34" fmla="*/ 4 w 88"/>
                <a:gd name="T35" fmla="*/ 67 h 150"/>
                <a:gd name="T36" fmla="*/ 0 w 88"/>
                <a:gd name="T37" fmla="*/ 73 h 150"/>
                <a:gd name="T38" fmla="*/ 0 w 88"/>
                <a:gd name="T39" fmla="*/ 73 h 150"/>
                <a:gd name="T40" fmla="*/ 1 w 88"/>
                <a:gd name="T41" fmla="*/ 82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50"/>
                <a:gd name="T65" fmla="*/ 88 w 88"/>
                <a:gd name="T66" fmla="*/ 150 h 1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50">
                  <a:moveTo>
                    <a:pt x="6" y="150"/>
                  </a:moveTo>
                  <a:lnTo>
                    <a:pt x="6" y="150"/>
                  </a:lnTo>
                  <a:lnTo>
                    <a:pt x="27" y="140"/>
                  </a:lnTo>
                  <a:lnTo>
                    <a:pt x="48" y="125"/>
                  </a:lnTo>
                  <a:lnTo>
                    <a:pt x="65" y="107"/>
                  </a:lnTo>
                  <a:lnTo>
                    <a:pt x="79" y="88"/>
                  </a:lnTo>
                  <a:lnTo>
                    <a:pt x="88" y="66"/>
                  </a:lnTo>
                  <a:lnTo>
                    <a:pt x="88" y="43"/>
                  </a:lnTo>
                  <a:lnTo>
                    <a:pt x="78" y="20"/>
                  </a:lnTo>
                  <a:lnTo>
                    <a:pt x="58" y="0"/>
                  </a:lnTo>
                  <a:lnTo>
                    <a:pt x="46" y="15"/>
                  </a:lnTo>
                  <a:lnTo>
                    <a:pt x="63" y="32"/>
                  </a:lnTo>
                  <a:lnTo>
                    <a:pt x="71" y="46"/>
                  </a:lnTo>
                  <a:lnTo>
                    <a:pt x="71" y="63"/>
                  </a:lnTo>
                  <a:lnTo>
                    <a:pt x="62" y="79"/>
                  </a:lnTo>
                  <a:lnTo>
                    <a:pt x="50" y="95"/>
                  </a:lnTo>
                  <a:lnTo>
                    <a:pt x="36" y="111"/>
                  </a:lnTo>
                  <a:lnTo>
                    <a:pt x="19" y="122"/>
                  </a:lnTo>
                  <a:lnTo>
                    <a:pt x="0" y="133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169" y="2795"/>
              <a:ext cx="112" cy="33"/>
            </a:xfrm>
            <a:custGeom>
              <a:avLst/>
              <a:gdLst>
                <a:gd name="T0" fmla="*/ 0 w 247"/>
                <a:gd name="T1" fmla="*/ 21 h 44"/>
                <a:gd name="T2" fmla="*/ 0 w 247"/>
                <a:gd name="T3" fmla="*/ 21 h 44"/>
                <a:gd name="T4" fmla="*/ 5 w 247"/>
                <a:gd name="T5" fmla="*/ 22 h 44"/>
                <a:gd name="T6" fmla="*/ 9 w 247"/>
                <a:gd name="T7" fmla="*/ 23 h 44"/>
                <a:gd name="T8" fmla="*/ 13 w 247"/>
                <a:gd name="T9" fmla="*/ 25 h 44"/>
                <a:gd name="T10" fmla="*/ 17 w 247"/>
                <a:gd name="T11" fmla="*/ 25 h 44"/>
                <a:gd name="T12" fmla="*/ 21 w 247"/>
                <a:gd name="T13" fmla="*/ 25 h 44"/>
                <a:gd name="T14" fmla="*/ 24 w 247"/>
                <a:gd name="T15" fmla="*/ 25 h 44"/>
                <a:gd name="T16" fmla="*/ 28 w 247"/>
                <a:gd name="T17" fmla="*/ 23 h 44"/>
                <a:gd name="T18" fmla="*/ 31 w 247"/>
                <a:gd name="T19" fmla="*/ 22 h 44"/>
                <a:gd name="T20" fmla="*/ 34 w 247"/>
                <a:gd name="T21" fmla="*/ 22 h 44"/>
                <a:gd name="T22" fmla="*/ 37 w 247"/>
                <a:gd name="T23" fmla="*/ 21 h 44"/>
                <a:gd name="T24" fmla="*/ 39 w 247"/>
                <a:gd name="T25" fmla="*/ 19 h 44"/>
                <a:gd name="T26" fmla="*/ 42 w 247"/>
                <a:gd name="T27" fmla="*/ 17 h 44"/>
                <a:gd name="T28" fmla="*/ 44 w 247"/>
                <a:gd name="T29" fmla="*/ 16 h 44"/>
                <a:gd name="T30" fmla="*/ 47 w 247"/>
                <a:gd name="T31" fmla="*/ 14 h 44"/>
                <a:gd name="T32" fmla="*/ 49 w 247"/>
                <a:gd name="T33" fmla="*/ 12 h 44"/>
                <a:gd name="T34" fmla="*/ 51 w 247"/>
                <a:gd name="T35" fmla="*/ 10 h 44"/>
                <a:gd name="T36" fmla="*/ 49 w 247"/>
                <a:gd name="T37" fmla="*/ 0 h 44"/>
                <a:gd name="T38" fmla="*/ 48 w 247"/>
                <a:gd name="T39" fmla="*/ 2 h 44"/>
                <a:gd name="T40" fmla="*/ 45 w 247"/>
                <a:gd name="T41" fmla="*/ 4 h 44"/>
                <a:gd name="T42" fmla="*/ 43 w 247"/>
                <a:gd name="T43" fmla="*/ 6 h 44"/>
                <a:gd name="T44" fmla="*/ 41 w 247"/>
                <a:gd name="T45" fmla="*/ 8 h 44"/>
                <a:gd name="T46" fmla="*/ 39 w 247"/>
                <a:gd name="T47" fmla="*/ 10 h 44"/>
                <a:gd name="T48" fmla="*/ 36 w 247"/>
                <a:gd name="T49" fmla="*/ 11 h 44"/>
                <a:gd name="T50" fmla="*/ 33 w 247"/>
                <a:gd name="T51" fmla="*/ 12 h 44"/>
                <a:gd name="T52" fmla="*/ 30 w 247"/>
                <a:gd name="T53" fmla="*/ 13 h 44"/>
                <a:gd name="T54" fmla="*/ 27 w 247"/>
                <a:gd name="T55" fmla="*/ 14 h 44"/>
                <a:gd name="T56" fmla="*/ 24 w 247"/>
                <a:gd name="T57" fmla="*/ 14 h 44"/>
                <a:gd name="T58" fmla="*/ 21 w 247"/>
                <a:gd name="T59" fmla="*/ 14 h 44"/>
                <a:gd name="T60" fmla="*/ 17 w 247"/>
                <a:gd name="T61" fmla="*/ 14 h 44"/>
                <a:gd name="T62" fmla="*/ 13 w 247"/>
                <a:gd name="T63" fmla="*/ 14 h 44"/>
                <a:gd name="T64" fmla="*/ 9 w 247"/>
                <a:gd name="T65" fmla="*/ 14 h 44"/>
                <a:gd name="T66" fmla="*/ 5 w 247"/>
                <a:gd name="T67" fmla="*/ 13 h 44"/>
                <a:gd name="T68" fmla="*/ 0 w 247"/>
                <a:gd name="T69" fmla="*/ 11 h 44"/>
                <a:gd name="T70" fmla="*/ 0 w 247"/>
                <a:gd name="T71" fmla="*/ 11 h 44"/>
                <a:gd name="T72" fmla="*/ 0 w 247"/>
                <a:gd name="T73" fmla="*/ 21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7"/>
                <a:gd name="T112" fmla="*/ 0 h 44"/>
                <a:gd name="T113" fmla="*/ 247 w 247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7" h="44">
                  <a:moveTo>
                    <a:pt x="0" y="37"/>
                  </a:moveTo>
                  <a:lnTo>
                    <a:pt x="0" y="37"/>
                  </a:lnTo>
                  <a:lnTo>
                    <a:pt x="23" y="40"/>
                  </a:lnTo>
                  <a:lnTo>
                    <a:pt x="44" y="41"/>
                  </a:lnTo>
                  <a:lnTo>
                    <a:pt x="64" y="44"/>
                  </a:lnTo>
                  <a:lnTo>
                    <a:pt x="83" y="44"/>
                  </a:lnTo>
                  <a:lnTo>
                    <a:pt x="102" y="44"/>
                  </a:lnTo>
                  <a:lnTo>
                    <a:pt x="118" y="44"/>
                  </a:lnTo>
                  <a:lnTo>
                    <a:pt x="135" y="41"/>
                  </a:lnTo>
                  <a:lnTo>
                    <a:pt x="151" y="40"/>
                  </a:lnTo>
                  <a:lnTo>
                    <a:pt x="165" y="38"/>
                  </a:lnTo>
                  <a:lnTo>
                    <a:pt x="178" y="37"/>
                  </a:lnTo>
                  <a:lnTo>
                    <a:pt x="191" y="34"/>
                  </a:lnTo>
                  <a:lnTo>
                    <a:pt x="204" y="31"/>
                  </a:lnTo>
                  <a:lnTo>
                    <a:pt x="215" y="28"/>
                  </a:lnTo>
                  <a:lnTo>
                    <a:pt x="227" y="24"/>
                  </a:lnTo>
                  <a:lnTo>
                    <a:pt x="237" y="21"/>
                  </a:lnTo>
                  <a:lnTo>
                    <a:pt x="247" y="17"/>
                  </a:lnTo>
                  <a:lnTo>
                    <a:pt x="241" y="0"/>
                  </a:lnTo>
                  <a:lnTo>
                    <a:pt x="231" y="4"/>
                  </a:lnTo>
                  <a:lnTo>
                    <a:pt x="221" y="7"/>
                  </a:lnTo>
                  <a:lnTo>
                    <a:pt x="210" y="11"/>
                  </a:lnTo>
                  <a:lnTo>
                    <a:pt x="198" y="14"/>
                  </a:lnTo>
                  <a:lnTo>
                    <a:pt x="188" y="17"/>
                  </a:lnTo>
                  <a:lnTo>
                    <a:pt x="175" y="20"/>
                  </a:lnTo>
                  <a:lnTo>
                    <a:pt x="162" y="21"/>
                  </a:lnTo>
                  <a:lnTo>
                    <a:pt x="148" y="23"/>
                  </a:lnTo>
                  <a:lnTo>
                    <a:pt x="132" y="24"/>
                  </a:lnTo>
                  <a:lnTo>
                    <a:pt x="118" y="24"/>
                  </a:lnTo>
                  <a:lnTo>
                    <a:pt x="102" y="24"/>
                  </a:lnTo>
                  <a:lnTo>
                    <a:pt x="83" y="24"/>
                  </a:lnTo>
                  <a:lnTo>
                    <a:pt x="64" y="24"/>
                  </a:lnTo>
                  <a:lnTo>
                    <a:pt x="44" y="24"/>
                  </a:lnTo>
                  <a:lnTo>
                    <a:pt x="25" y="23"/>
                  </a:lnTo>
                  <a:lnTo>
                    <a:pt x="2" y="2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1242" y="2701"/>
              <a:ext cx="36" cy="48"/>
            </a:xfrm>
            <a:custGeom>
              <a:avLst/>
              <a:gdLst>
                <a:gd name="T0" fmla="*/ 14 w 78"/>
                <a:gd name="T1" fmla="*/ 35 h 66"/>
                <a:gd name="T2" fmla="*/ 14 w 78"/>
                <a:gd name="T3" fmla="*/ 35 h 66"/>
                <a:gd name="T4" fmla="*/ 16 w 78"/>
                <a:gd name="T5" fmla="*/ 29 h 66"/>
                <a:gd name="T6" fmla="*/ 17 w 78"/>
                <a:gd name="T7" fmla="*/ 23 h 66"/>
                <a:gd name="T8" fmla="*/ 16 w 78"/>
                <a:gd name="T9" fmla="*/ 16 h 66"/>
                <a:gd name="T10" fmla="*/ 15 w 78"/>
                <a:gd name="T11" fmla="*/ 10 h 66"/>
                <a:gd name="T12" fmla="*/ 12 w 78"/>
                <a:gd name="T13" fmla="*/ 5 h 66"/>
                <a:gd name="T14" fmla="*/ 9 w 78"/>
                <a:gd name="T15" fmla="*/ 2 h 66"/>
                <a:gd name="T16" fmla="*/ 5 w 78"/>
                <a:gd name="T17" fmla="*/ 1 h 66"/>
                <a:gd name="T18" fmla="*/ 0 w 78"/>
                <a:gd name="T19" fmla="*/ 0 h 66"/>
                <a:gd name="T20" fmla="*/ 0 w 78"/>
                <a:gd name="T21" fmla="*/ 9 h 66"/>
                <a:gd name="T22" fmla="*/ 4 w 78"/>
                <a:gd name="T23" fmla="*/ 10 h 66"/>
                <a:gd name="T24" fmla="*/ 8 w 78"/>
                <a:gd name="T25" fmla="*/ 12 h 66"/>
                <a:gd name="T26" fmla="*/ 10 w 78"/>
                <a:gd name="T27" fmla="*/ 15 h 66"/>
                <a:gd name="T28" fmla="*/ 12 w 78"/>
                <a:gd name="T29" fmla="*/ 17 h 66"/>
                <a:gd name="T30" fmla="*/ 12 w 78"/>
                <a:gd name="T31" fmla="*/ 20 h 66"/>
                <a:gd name="T32" fmla="*/ 13 w 78"/>
                <a:gd name="T33" fmla="*/ 21 h 66"/>
                <a:gd name="T34" fmla="*/ 12 w 78"/>
                <a:gd name="T35" fmla="*/ 24 h 66"/>
                <a:gd name="T36" fmla="*/ 12 w 78"/>
                <a:gd name="T37" fmla="*/ 28 h 66"/>
                <a:gd name="T38" fmla="*/ 11 w 78"/>
                <a:gd name="T39" fmla="*/ 28 h 66"/>
                <a:gd name="T40" fmla="*/ 14 w 78"/>
                <a:gd name="T41" fmla="*/ 35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6"/>
                <a:gd name="T65" fmla="*/ 78 w 78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6">
                  <a:moveTo>
                    <a:pt x="68" y="66"/>
                  </a:moveTo>
                  <a:lnTo>
                    <a:pt x="66" y="66"/>
                  </a:lnTo>
                  <a:lnTo>
                    <a:pt x="75" y="55"/>
                  </a:lnTo>
                  <a:lnTo>
                    <a:pt x="78" y="43"/>
                  </a:lnTo>
                  <a:lnTo>
                    <a:pt x="76" y="30"/>
                  </a:lnTo>
                  <a:lnTo>
                    <a:pt x="69" y="19"/>
                  </a:lnTo>
                  <a:lnTo>
                    <a:pt x="56" y="10"/>
                  </a:lnTo>
                  <a:lnTo>
                    <a:pt x="42" y="4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0" y="19"/>
                  </a:lnTo>
                  <a:lnTo>
                    <a:pt x="36" y="22"/>
                  </a:lnTo>
                  <a:lnTo>
                    <a:pt x="48" y="27"/>
                  </a:lnTo>
                  <a:lnTo>
                    <a:pt x="55" y="33"/>
                  </a:lnTo>
                  <a:lnTo>
                    <a:pt x="59" y="39"/>
                  </a:lnTo>
                  <a:lnTo>
                    <a:pt x="60" y="40"/>
                  </a:lnTo>
                  <a:lnTo>
                    <a:pt x="58" y="46"/>
                  </a:lnTo>
                  <a:lnTo>
                    <a:pt x="55" y="52"/>
                  </a:lnTo>
                  <a:lnTo>
                    <a:pt x="53" y="52"/>
                  </a:lnTo>
                  <a:lnTo>
                    <a:pt x="6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1213" y="2737"/>
              <a:ext cx="60" cy="27"/>
            </a:xfrm>
            <a:custGeom>
              <a:avLst/>
              <a:gdLst>
                <a:gd name="T0" fmla="*/ 0 w 133"/>
                <a:gd name="T1" fmla="*/ 12 h 34"/>
                <a:gd name="T2" fmla="*/ 3 w 133"/>
                <a:gd name="T3" fmla="*/ 15 h 34"/>
                <a:gd name="T4" fmla="*/ 6 w 133"/>
                <a:gd name="T5" fmla="*/ 19 h 34"/>
                <a:gd name="T6" fmla="*/ 10 w 133"/>
                <a:gd name="T7" fmla="*/ 21 h 34"/>
                <a:gd name="T8" fmla="*/ 14 w 133"/>
                <a:gd name="T9" fmla="*/ 21 h 34"/>
                <a:gd name="T10" fmla="*/ 17 w 133"/>
                <a:gd name="T11" fmla="*/ 21 h 34"/>
                <a:gd name="T12" fmla="*/ 21 w 133"/>
                <a:gd name="T13" fmla="*/ 18 h 34"/>
                <a:gd name="T14" fmla="*/ 24 w 133"/>
                <a:gd name="T15" fmla="*/ 14 h 34"/>
                <a:gd name="T16" fmla="*/ 27 w 133"/>
                <a:gd name="T17" fmla="*/ 9 h 34"/>
                <a:gd name="T18" fmla="*/ 24 w 133"/>
                <a:gd name="T19" fmla="*/ 0 h 34"/>
                <a:gd name="T20" fmla="*/ 23 w 133"/>
                <a:gd name="T21" fmla="*/ 4 h 34"/>
                <a:gd name="T22" fmla="*/ 20 w 133"/>
                <a:gd name="T23" fmla="*/ 7 h 34"/>
                <a:gd name="T24" fmla="*/ 17 w 133"/>
                <a:gd name="T25" fmla="*/ 10 h 34"/>
                <a:gd name="T26" fmla="*/ 14 w 133"/>
                <a:gd name="T27" fmla="*/ 9 h 34"/>
                <a:gd name="T28" fmla="*/ 10 w 133"/>
                <a:gd name="T29" fmla="*/ 10 h 34"/>
                <a:gd name="T30" fmla="*/ 7 w 133"/>
                <a:gd name="T31" fmla="*/ 8 h 34"/>
                <a:gd name="T32" fmla="*/ 4 w 133"/>
                <a:gd name="T33" fmla="*/ 5 h 34"/>
                <a:gd name="T34" fmla="*/ 2 w 133"/>
                <a:gd name="T35" fmla="*/ 1 h 34"/>
                <a:gd name="T36" fmla="*/ 0 w 133"/>
                <a:gd name="T37" fmla="*/ 12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34"/>
                <a:gd name="T59" fmla="*/ 133 w 133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34">
                  <a:moveTo>
                    <a:pt x="0" y="19"/>
                  </a:moveTo>
                  <a:lnTo>
                    <a:pt x="15" y="24"/>
                  </a:lnTo>
                  <a:lnTo>
                    <a:pt x="31" y="30"/>
                  </a:lnTo>
                  <a:lnTo>
                    <a:pt x="48" y="33"/>
                  </a:lnTo>
                  <a:lnTo>
                    <a:pt x="68" y="34"/>
                  </a:lnTo>
                  <a:lnTo>
                    <a:pt x="85" y="33"/>
                  </a:lnTo>
                  <a:lnTo>
                    <a:pt x="104" y="29"/>
                  </a:lnTo>
                  <a:lnTo>
                    <a:pt x="118" y="23"/>
                  </a:lnTo>
                  <a:lnTo>
                    <a:pt x="133" y="14"/>
                  </a:lnTo>
                  <a:lnTo>
                    <a:pt x="118" y="0"/>
                  </a:lnTo>
                  <a:lnTo>
                    <a:pt x="110" y="6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8" y="14"/>
                  </a:lnTo>
                  <a:lnTo>
                    <a:pt x="51" y="16"/>
                  </a:lnTo>
                  <a:lnTo>
                    <a:pt x="36" y="13"/>
                  </a:lnTo>
                  <a:lnTo>
                    <a:pt x="21" y="7"/>
                  </a:lnTo>
                  <a:lnTo>
                    <a:pt x="9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210" y="2742"/>
              <a:ext cx="11" cy="17"/>
            </a:xfrm>
            <a:custGeom>
              <a:avLst/>
              <a:gdLst>
                <a:gd name="T0" fmla="*/ 0 w 24"/>
                <a:gd name="T1" fmla="*/ 8 h 25"/>
                <a:gd name="T2" fmla="*/ 0 w 24"/>
                <a:gd name="T3" fmla="*/ 7 h 25"/>
                <a:gd name="T4" fmla="*/ 0 w 24"/>
                <a:gd name="T5" fmla="*/ 8 h 25"/>
                <a:gd name="T6" fmla="*/ 1 w 24"/>
                <a:gd name="T7" fmla="*/ 10 h 25"/>
                <a:gd name="T8" fmla="*/ 2 w 24"/>
                <a:gd name="T9" fmla="*/ 10 h 25"/>
                <a:gd name="T10" fmla="*/ 2 w 24"/>
                <a:gd name="T11" fmla="*/ 12 h 25"/>
                <a:gd name="T12" fmla="*/ 5 w 24"/>
                <a:gd name="T13" fmla="*/ 5 h 25"/>
                <a:gd name="T14" fmla="*/ 4 w 24"/>
                <a:gd name="T15" fmla="*/ 3 h 25"/>
                <a:gd name="T16" fmla="*/ 3 w 24"/>
                <a:gd name="T17" fmla="*/ 1 h 25"/>
                <a:gd name="T18" fmla="*/ 3 w 24"/>
                <a:gd name="T19" fmla="*/ 1 h 25"/>
                <a:gd name="T20" fmla="*/ 2 w 24"/>
                <a:gd name="T21" fmla="*/ 1 h 25"/>
                <a:gd name="T22" fmla="*/ 2 w 24"/>
                <a:gd name="T23" fmla="*/ 0 h 25"/>
                <a:gd name="T24" fmla="*/ 0 w 24"/>
                <a:gd name="T25" fmla="*/ 8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5"/>
                <a:gd name="T41" fmla="*/ 24 w 2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5">
                  <a:moveTo>
                    <a:pt x="1" y="17"/>
                  </a:moveTo>
                  <a:lnTo>
                    <a:pt x="0" y="16"/>
                  </a:lnTo>
                  <a:lnTo>
                    <a:pt x="1" y="17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24" y="10"/>
                  </a:lnTo>
                  <a:lnTo>
                    <a:pt x="20" y="7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1157" y="2735"/>
              <a:ext cx="58" cy="26"/>
            </a:xfrm>
            <a:custGeom>
              <a:avLst/>
              <a:gdLst>
                <a:gd name="T0" fmla="*/ 4 w 128"/>
                <a:gd name="T1" fmla="*/ 19 h 35"/>
                <a:gd name="T2" fmla="*/ 4 w 128"/>
                <a:gd name="T3" fmla="*/ 19 h 35"/>
                <a:gd name="T4" fmla="*/ 4 w 128"/>
                <a:gd name="T5" fmla="*/ 19 h 35"/>
                <a:gd name="T6" fmla="*/ 6 w 128"/>
                <a:gd name="T7" fmla="*/ 16 h 35"/>
                <a:gd name="T8" fmla="*/ 9 w 128"/>
                <a:gd name="T9" fmla="*/ 13 h 35"/>
                <a:gd name="T10" fmla="*/ 12 w 128"/>
                <a:gd name="T11" fmla="*/ 11 h 35"/>
                <a:gd name="T12" fmla="*/ 15 w 128"/>
                <a:gd name="T13" fmla="*/ 11 h 35"/>
                <a:gd name="T14" fmla="*/ 19 w 128"/>
                <a:gd name="T15" fmla="*/ 11 h 35"/>
                <a:gd name="T16" fmla="*/ 22 w 128"/>
                <a:gd name="T17" fmla="*/ 11 h 35"/>
                <a:gd name="T18" fmla="*/ 24 w 128"/>
                <a:gd name="T19" fmla="*/ 14 h 35"/>
                <a:gd name="T20" fmla="*/ 26 w 128"/>
                <a:gd name="T21" fmla="*/ 4 h 35"/>
                <a:gd name="T22" fmla="*/ 23 w 128"/>
                <a:gd name="T23" fmla="*/ 1 h 35"/>
                <a:gd name="T24" fmla="*/ 19 w 128"/>
                <a:gd name="T25" fmla="*/ 0 h 35"/>
                <a:gd name="T26" fmla="*/ 15 w 128"/>
                <a:gd name="T27" fmla="*/ 0 h 35"/>
                <a:gd name="T28" fmla="*/ 11 w 128"/>
                <a:gd name="T29" fmla="*/ 1 h 35"/>
                <a:gd name="T30" fmla="*/ 7 w 128"/>
                <a:gd name="T31" fmla="*/ 3 h 35"/>
                <a:gd name="T32" fmla="*/ 4 w 128"/>
                <a:gd name="T33" fmla="*/ 6 h 35"/>
                <a:gd name="T34" fmla="*/ 2 w 128"/>
                <a:gd name="T35" fmla="*/ 10 h 35"/>
                <a:gd name="T36" fmla="*/ 0 w 128"/>
                <a:gd name="T37" fmla="*/ 16 h 35"/>
                <a:gd name="T38" fmla="*/ 0 w 128"/>
                <a:gd name="T39" fmla="*/ 16 h 35"/>
                <a:gd name="T40" fmla="*/ 4 w 128"/>
                <a:gd name="T41" fmla="*/ 1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35"/>
                <a:gd name="T65" fmla="*/ 128 w 12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35">
                  <a:moveTo>
                    <a:pt x="17" y="35"/>
                  </a:moveTo>
                  <a:lnTo>
                    <a:pt x="17" y="35"/>
                  </a:lnTo>
                  <a:lnTo>
                    <a:pt x="20" y="33"/>
                  </a:lnTo>
                  <a:lnTo>
                    <a:pt x="28" y="28"/>
                  </a:lnTo>
                  <a:lnTo>
                    <a:pt x="41" y="23"/>
                  </a:lnTo>
                  <a:lnTo>
                    <a:pt x="57" y="20"/>
                  </a:lnTo>
                  <a:lnTo>
                    <a:pt x="74" y="20"/>
                  </a:lnTo>
                  <a:lnTo>
                    <a:pt x="93" y="20"/>
                  </a:lnTo>
                  <a:lnTo>
                    <a:pt x="108" y="20"/>
                  </a:lnTo>
                  <a:lnTo>
                    <a:pt x="119" y="25"/>
                  </a:lnTo>
                  <a:lnTo>
                    <a:pt x="128" y="8"/>
                  </a:lnTo>
                  <a:lnTo>
                    <a:pt x="110" y="2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4" y="2"/>
                  </a:lnTo>
                  <a:lnTo>
                    <a:pt x="36" y="5"/>
                  </a:lnTo>
                  <a:lnTo>
                    <a:pt x="20" y="11"/>
                  </a:lnTo>
                  <a:lnTo>
                    <a:pt x="8" y="18"/>
                  </a:lnTo>
                  <a:lnTo>
                    <a:pt x="0" y="30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1156" y="2756"/>
              <a:ext cx="39" cy="48"/>
            </a:xfrm>
            <a:custGeom>
              <a:avLst/>
              <a:gdLst>
                <a:gd name="T0" fmla="*/ 17 w 85"/>
                <a:gd name="T1" fmla="*/ 36 h 63"/>
                <a:gd name="T2" fmla="*/ 17 w 85"/>
                <a:gd name="T3" fmla="*/ 25 h 63"/>
                <a:gd name="T4" fmla="*/ 15 w 85"/>
                <a:gd name="T5" fmla="*/ 25 h 63"/>
                <a:gd name="T6" fmla="*/ 13 w 85"/>
                <a:gd name="T7" fmla="*/ 26 h 63"/>
                <a:gd name="T8" fmla="*/ 10 w 85"/>
                <a:gd name="T9" fmla="*/ 23 h 63"/>
                <a:gd name="T10" fmla="*/ 7 w 85"/>
                <a:gd name="T11" fmla="*/ 20 h 63"/>
                <a:gd name="T12" fmla="*/ 5 w 85"/>
                <a:gd name="T13" fmla="*/ 17 h 63"/>
                <a:gd name="T14" fmla="*/ 4 w 85"/>
                <a:gd name="T15" fmla="*/ 11 h 63"/>
                <a:gd name="T16" fmla="*/ 4 w 85"/>
                <a:gd name="T17" fmla="*/ 3 h 63"/>
                <a:gd name="T18" fmla="*/ 0 w 85"/>
                <a:gd name="T19" fmla="*/ 0 h 63"/>
                <a:gd name="T20" fmla="*/ 0 w 85"/>
                <a:gd name="T21" fmla="*/ 14 h 63"/>
                <a:gd name="T22" fmla="*/ 2 w 85"/>
                <a:gd name="T23" fmla="*/ 23 h 63"/>
                <a:gd name="T24" fmla="*/ 5 w 85"/>
                <a:gd name="T25" fmla="*/ 30 h 63"/>
                <a:gd name="T26" fmla="*/ 9 w 85"/>
                <a:gd name="T27" fmla="*/ 33 h 63"/>
                <a:gd name="T28" fmla="*/ 12 w 85"/>
                <a:gd name="T29" fmla="*/ 36 h 63"/>
                <a:gd name="T30" fmla="*/ 15 w 85"/>
                <a:gd name="T31" fmla="*/ 37 h 63"/>
                <a:gd name="T32" fmla="*/ 17 w 85"/>
                <a:gd name="T33" fmla="*/ 37 h 63"/>
                <a:gd name="T34" fmla="*/ 18 w 85"/>
                <a:gd name="T35" fmla="*/ 26 h 63"/>
                <a:gd name="T36" fmla="*/ 17 w 85"/>
                <a:gd name="T37" fmla="*/ 36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63"/>
                <a:gd name="T59" fmla="*/ 85 w 8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63">
                  <a:moveTo>
                    <a:pt x="82" y="62"/>
                  </a:moveTo>
                  <a:lnTo>
                    <a:pt x="82" y="43"/>
                  </a:lnTo>
                  <a:lnTo>
                    <a:pt x="72" y="43"/>
                  </a:lnTo>
                  <a:lnTo>
                    <a:pt x="61" y="44"/>
                  </a:lnTo>
                  <a:lnTo>
                    <a:pt x="46" y="40"/>
                  </a:lnTo>
                  <a:lnTo>
                    <a:pt x="32" y="34"/>
                  </a:lnTo>
                  <a:lnTo>
                    <a:pt x="23" y="29"/>
                  </a:lnTo>
                  <a:lnTo>
                    <a:pt x="18" y="20"/>
                  </a:lnTo>
                  <a:lnTo>
                    <a:pt x="19" y="5"/>
                  </a:lnTo>
                  <a:lnTo>
                    <a:pt x="2" y="0"/>
                  </a:lnTo>
                  <a:lnTo>
                    <a:pt x="0" y="23"/>
                  </a:lnTo>
                  <a:lnTo>
                    <a:pt x="9" y="40"/>
                  </a:lnTo>
                  <a:lnTo>
                    <a:pt x="23" y="52"/>
                  </a:lnTo>
                  <a:lnTo>
                    <a:pt x="41" y="57"/>
                  </a:lnTo>
                  <a:lnTo>
                    <a:pt x="58" y="62"/>
                  </a:lnTo>
                  <a:lnTo>
                    <a:pt x="72" y="63"/>
                  </a:lnTo>
                  <a:lnTo>
                    <a:pt x="82" y="63"/>
                  </a:lnTo>
                  <a:lnTo>
                    <a:pt x="85" y="44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241" y="2588"/>
              <a:ext cx="141" cy="101"/>
            </a:xfrm>
            <a:custGeom>
              <a:avLst/>
              <a:gdLst>
                <a:gd name="T0" fmla="*/ 0 w 304"/>
                <a:gd name="T1" fmla="*/ 69 h 138"/>
                <a:gd name="T2" fmla="*/ 23 w 304"/>
                <a:gd name="T3" fmla="*/ 74 h 138"/>
                <a:gd name="T4" fmla="*/ 65 w 304"/>
                <a:gd name="T5" fmla="*/ 0 h 138"/>
                <a:gd name="T6" fmla="*/ 42 w 304"/>
                <a:gd name="T7" fmla="*/ 1 h 138"/>
                <a:gd name="T8" fmla="*/ 0 w 304"/>
                <a:gd name="T9" fmla="*/ 69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138"/>
                <a:gd name="T17" fmla="*/ 304 w 304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138">
                  <a:moveTo>
                    <a:pt x="0" y="128"/>
                  </a:moveTo>
                  <a:lnTo>
                    <a:pt x="105" y="138"/>
                  </a:lnTo>
                  <a:lnTo>
                    <a:pt x="304" y="0"/>
                  </a:lnTo>
                  <a:lnTo>
                    <a:pt x="195" y="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1241" y="2675"/>
              <a:ext cx="52" cy="22"/>
            </a:xfrm>
            <a:custGeom>
              <a:avLst/>
              <a:gdLst>
                <a:gd name="T0" fmla="*/ 22 w 112"/>
                <a:gd name="T1" fmla="*/ 7 h 28"/>
                <a:gd name="T2" fmla="*/ 23 w 112"/>
                <a:gd name="T3" fmla="*/ 6 h 28"/>
                <a:gd name="T4" fmla="*/ 0 w 112"/>
                <a:gd name="T5" fmla="*/ 0 h 28"/>
                <a:gd name="T6" fmla="*/ 0 w 112"/>
                <a:gd name="T7" fmla="*/ 10 h 28"/>
                <a:gd name="T8" fmla="*/ 23 w 112"/>
                <a:gd name="T9" fmla="*/ 17 h 28"/>
                <a:gd name="T10" fmla="*/ 24 w 112"/>
                <a:gd name="T11" fmla="*/ 16 h 28"/>
                <a:gd name="T12" fmla="*/ 23 w 112"/>
                <a:gd name="T13" fmla="*/ 17 h 28"/>
                <a:gd name="T14" fmla="*/ 24 w 112"/>
                <a:gd name="T15" fmla="*/ 17 h 28"/>
                <a:gd name="T16" fmla="*/ 24 w 112"/>
                <a:gd name="T17" fmla="*/ 16 h 28"/>
                <a:gd name="T18" fmla="*/ 22 w 112"/>
                <a:gd name="T19" fmla="*/ 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28"/>
                <a:gd name="T32" fmla="*/ 112 w 11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28">
                  <a:moveTo>
                    <a:pt x="101" y="11"/>
                  </a:moveTo>
                  <a:lnTo>
                    <a:pt x="108" y="10"/>
                  </a:lnTo>
                  <a:lnTo>
                    <a:pt x="3" y="0"/>
                  </a:lnTo>
                  <a:lnTo>
                    <a:pt x="0" y="17"/>
                  </a:lnTo>
                  <a:lnTo>
                    <a:pt x="105" y="27"/>
                  </a:lnTo>
                  <a:lnTo>
                    <a:pt x="112" y="25"/>
                  </a:lnTo>
                  <a:lnTo>
                    <a:pt x="105" y="27"/>
                  </a:lnTo>
                  <a:lnTo>
                    <a:pt x="109" y="28"/>
                  </a:lnTo>
                  <a:lnTo>
                    <a:pt x="112" y="25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1287" y="2580"/>
              <a:ext cx="109" cy="114"/>
            </a:xfrm>
            <a:custGeom>
              <a:avLst/>
              <a:gdLst>
                <a:gd name="T0" fmla="*/ 44 w 236"/>
                <a:gd name="T1" fmla="*/ 10 h 155"/>
                <a:gd name="T2" fmla="*/ 42 w 236"/>
                <a:gd name="T3" fmla="*/ 1 h 155"/>
                <a:gd name="T4" fmla="*/ 0 w 236"/>
                <a:gd name="T5" fmla="*/ 76 h 155"/>
                <a:gd name="T6" fmla="*/ 2 w 236"/>
                <a:gd name="T7" fmla="*/ 84 h 155"/>
                <a:gd name="T8" fmla="*/ 45 w 236"/>
                <a:gd name="T9" fmla="*/ 10 h 155"/>
                <a:gd name="T10" fmla="*/ 44 w 236"/>
                <a:gd name="T11" fmla="*/ 1 h 155"/>
                <a:gd name="T12" fmla="*/ 45 w 236"/>
                <a:gd name="T13" fmla="*/ 10 h 155"/>
                <a:gd name="T14" fmla="*/ 50 w 236"/>
                <a:gd name="T15" fmla="*/ 0 h 155"/>
                <a:gd name="T16" fmla="*/ 44 w 236"/>
                <a:gd name="T17" fmla="*/ 0 h 155"/>
                <a:gd name="T18" fmla="*/ 44 w 236"/>
                <a:gd name="T19" fmla="*/ 1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"/>
                <a:gd name="T31" fmla="*/ 0 h 155"/>
                <a:gd name="T32" fmla="*/ 236 w 236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6" h="155">
                  <a:moveTo>
                    <a:pt x="205" y="19"/>
                  </a:moveTo>
                  <a:lnTo>
                    <a:pt x="200" y="3"/>
                  </a:lnTo>
                  <a:lnTo>
                    <a:pt x="0" y="141"/>
                  </a:lnTo>
                  <a:lnTo>
                    <a:pt x="11" y="155"/>
                  </a:lnTo>
                  <a:lnTo>
                    <a:pt x="211" y="17"/>
                  </a:lnTo>
                  <a:lnTo>
                    <a:pt x="205" y="2"/>
                  </a:lnTo>
                  <a:lnTo>
                    <a:pt x="211" y="17"/>
                  </a:lnTo>
                  <a:lnTo>
                    <a:pt x="236" y="0"/>
                  </a:lnTo>
                  <a:lnTo>
                    <a:pt x="205" y="0"/>
                  </a:lnTo>
                  <a:lnTo>
                    <a:pt x="20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1329" y="2580"/>
              <a:ext cx="53" cy="15"/>
            </a:xfrm>
            <a:custGeom>
              <a:avLst/>
              <a:gdLst>
                <a:gd name="T0" fmla="*/ 3 w 115"/>
                <a:gd name="T1" fmla="*/ 12 h 18"/>
                <a:gd name="T2" fmla="*/ 1 w 115"/>
                <a:gd name="T3" fmla="*/ 12 h 18"/>
                <a:gd name="T4" fmla="*/ 24 w 115"/>
                <a:gd name="T5" fmla="*/ 12 h 18"/>
                <a:gd name="T6" fmla="*/ 24 w 115"/>
                <a:gd name="T7" fmla="*/ 0 h 18"/>
                <a:gd name="T8" fmla="*/ 1 w 115"/>
                <a:gd name="T9" fmla="*/ 1 h 18"/>
                <a:gd name="T10" fmla="*/ 0 w 115"/>
                <a:gd name="T11" fmla="*/ 2 h 18"/>
                <a:gd name="T12" fmla="*/ 1 w 115"/>
                <a:gd name="T13" fmla="*/ 0 h 18"/>
                <a:gd name="T14" fmla="*/ 0 w 115"/>
                <a:gd name="T15" fmla="*/ 1 h 18"/>
                <a:gd name="T16" fmla="*/ 0 w 115"/>
                <a:gd name="T17" fmla="*/ 2 h 18"/>
                <a:gd name="T18" fmla="*/ 3 w 115"/>
                <a:gd name="T19" fmla="*/ 12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18"/>
                <a:gd name="T32" fmla="*/ 115 w 115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18">
                  <a:moveTo>
                    <a:pt x="12" y="17"/>
                  </a:moveTo>
                  <a:lnTo>
                    <a:pt x="6" y="18"/>
                  </a:lnTo>
                  <a:lnTo>
                    <a:pt x="115" y="17"/>
                  </a:lnTo>
                  <a:lnTo>
                    <a:pt x="115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230" y="2583"/>
              <a:ext cx="104" cy="104"/>
            </a:xfrm>
            <a:custGeom>
              <a:avLst/>
              <a:gdLst>
                <a:gd name="T0" fmla="*/ 6 w 229"/>
                <a:gd name="T1" fmla="*/ 67 h 143"/>
                <a:gd name="T2" fmla="*/ 7 w 229"/>
                <a:gd name="T3" fmla="*/ 75 h 143"/>
                <a:gd name="T4" fmla="*/ 47 w 229"/>
                <a:gd name="T5" fmla="*/ 8 h 143"/>
                <a:gd name="T6" fmla="*/ 45 w 229"/>
                <a:gd name="T7" fmla="*/ 0 h 143"/>
                <a:gd name="T8" fmla="*/ 5 w 229"/>
                <a:gd name="T9" fmla="*/ 67 h 143"/>
                <a:gd name="T10" fmla="*/ 5 w 229"/>
                <a:gd name="T11" fmla="*/ 76 h 143"/>
                <a:gd name="T12" fmla="*/ 5 w 229"/>
                <a:gd name="T13" fmla="*/ 67 h 143"/>
                <a:gd name="T14" fmla="*/ 0 w 229"/>
                <a:gd name="T15" fmla="*/ 75 h 143"/>
                <a:gd name="T16" fmla="*/ 5 w 229"/>
                <a:gd name="T17" fmla="*/ 76 h 143"/>
                <a:gd name="T18" fmla="*/ 6 w 229"/>
                <a:gd name="T19" fmla="*/ 67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143"/>
                <a:gd name="T32" fmla="*/ 229 w 229"/>
                <a:gd name="T33" fmla="*/ 143 h 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143">
                  <a:moveTo>
                    <a:pt x="29" y="126"/>
                  </a:moveTo>
                  <a:lnTo>
                    <a:pt x="33" y="141"/>
                  </a:lnTo>
                  <a:lnTo>
                    <a:pt x="229" y="15"/>
                  </a:lnTo>
                  <a:lnTo>
                    <a:pt x="217" y="0"/>
                  </a:lnTo>
                  <a:lnTo>
                    <a:pt x="22" y="127"/>
                  </a:lnTo>
                  <a:lnTo>
                    <a:pt x="26" y="143"/>
                  </a:lnTo>
                  <a:lnTo>
                    <a:pt x="22" y="127"/>
                  </a:lnTo>
                  <a:lnTo>
                    <a:pt x="0" y="141"/>
                  </a:lnTo>
                  <a:lnTo>
                    <a:pt x="26" y="143"/>
                  </a:lnTo>
                  <a:lnTo>
                    <a:pt x="29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1072" y="2804"/>
              <a:ext cx="107" cy="69"/>
            </a:xfrm>
            <a:custGeom>
              <a:avLst/>
              <a:gdLst>
                <a:gd name="T0" fmla="*/ 0 w 234"/>
                <a:gd name="T1" fmla="*/ 50 h 93"/>
                <a:gd name="T2" fmla="*/ 23 w 234"/>
                <a:gd name="T3" fmla="*/ 51 h 93"/>
                <a:gd name="T4" fmla="*/ 49 w 234"/>
                <a:gd name="T5" fmla="*/ 13 h 93"/>
                <a:gd name="T6" fmla="*/ 32 w 234"/>
                <a:gd name="T7" fmla="*/ 0 h 93"/>
                <a:gd name="T8" fmla="*/ 0 w 234"/>
                <a:gd name="T9" fmla="*/ 5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93"/>
                <a:gd name="T17" fmla="*/ 234 w 23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93">
                  <a:moveTo>
                    <a:pt x="0" y="92"/>
                  </a:moveTo>
                  <a:lnTo>
                    <a:pt x="110" y="93"/>
                  </a:lnTo>
                  <a:lnTo>
                    <a:pt x="234" y="23"/>
                  </a:lnTo>
                  <a:lnTo>
                    <a:pt x="15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1072" y="2865"/>
              <a:ext cx="52" cy="15"/>
            </a:xfrm>
            <a:custGeom>
              <a:avLst/>
              <a:gdLst>
                <a:gd name="T0" fmla="*/ 22 w 115"/>
                <a:gd name="T1" fmla="*/ 1 h 21"/>
                <a:gd name="T2" fmla="*/ 23 w 115"/>
                <a:gd name="T3" fmla="*/ 1 h 21"/>
                <a:gd name="T4" fmla="*/ 0 w 115"/>
                <a:gd name="T5" fmla="*/ 0 h 21"/>
                <a:gd name="T6" fmla="*/ 0 w 115"/>
                <a:gd name="T7" fmla="*/ 9 h 21"/>
                <a:gd name="T8" fmla="*/ 23 w 115"/>
                <a:gd name="T9" fmla="*/ 10 h 21"/>
                <a:gd name="T10" fmla="*/ 24 w 115"/>
                <a:gd name="T11" fmla="*/ 10 h 21"/>
                <a:gd name="T12" fmla="*/ 23 w 115"/>
                <a:gd name="T13" fmla="*/ 11 h 21"/>
                <a:gd name="T14" fmla="*/ 23 w 115"/>
                <a:gd name="T15" fmla="*/ 11 h 21"/>
                <a:gd name="T16" fmla="*/ 24 w 115"/>
                <a:gd name="T17" fmla="*/ 10 h 21"/>
                <a:gd name="T18" fmla="*/ 22 w 115"/>
                <a:gd name="T19" fmla="*/ 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21"/>
                <a:gd name="T32" fmla="*/ 115 w 11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21">
                  <a:moveTo>
                    <a:pt x="106" y="2"/>
                  </a:moveTo>
                  <a:lnTo>
                    <a:pt x="1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5" y="19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1121" y="2814"/>
              <a:ext cx="69" cy="64"/>
            </a:xfrm>
            <a:custGeom>
              <a:avLst/>
              <a:gdLst>
                <a:gd name="T0" fmla="*/ 26 w 152"/>
                <a:gd name="T1" fmla="*/ 9 h 88"/>
                <a:gd name="T2" fmla="*/ 25 w 152"/>
                <a:gd name="T3" fmla="*/ 0 h 88"/>
                <a:gd name="T4" fmla="*/ 0 w 152"/>
                <a:gd name="T5" fmla="*/ 38 h 88"/>
                <a:gd name="T6" fmla="*/ 2 w 152"/>
                <a:gd name="T7" fmla="*/ 47 h 88"/>
                <a:gd name="T8" fmla="*/ 27 w 152"/>
                <a:gd name="T9" fmla="*/ 9 h 88"/>
                <a:gd name="T10" fmla="*/ 27 w 152"/>
                <a:gd name="T11" fmla="*/ 0 h 88"/>
                <a:gd name="T12" fmla="*/ 27 w 152"/>
                <a:gd name="T13" fmla="*/ 9 h 88"/>
                <a:gd name="T14" fmla="*/ 31 w 152"/>
                <a:gd name="T15" fmla="*/ 3 h 88"/>
                <a:gd name="T16" fmla="*/ 27 w 152"/>
                <a:gd name="T17" fmla="*/ 0 h 88"/>
                <a:gd name="T18" fmla="*/ 26 w 152"/>
                <a:gd name="T19" fmla="*/ 9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88"/>
                <a:gd name="T32" fmla="*/ 152 w 152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88">
                  <a:moveTo>
                    <a:pt x="125" y="18"/>
                  </a:moveTo>
                  <a:lnTo>
                    <a:pt x="124" y="0"/>
                  </a:lnTo>
                  <a:lnTo>
                    <a:pt x="0" y="71"/>
                  </a:lnTo>
                  <a:lnTo>
                    <a:pt x="9" y="88"/>
                  </a:lnTo>
                  <a:lnTo>
                    <a:pt x="132" y="18"/>
                  </a:lnTo>
                  <a:lnTo>
                    <a:pt x="131" y="0"/>
                  </a:lnTo>
                  <a:lnTo>
                    <a:pt x="132" y="18"/>
                  </a:lnTo>
                  <a:lnTo>
                    <a:pt x="152" y="6"/>
                  </a:lnTo>
                  <a:lnTo>
                    <a:pt x="131" y="0"/>
                  </a:lnTo>
                  <a:lnTo>
                    <a:pt x="12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1140" y="2796"/>
              <a:ext cx="40" cy="31"/>
            </a:xfrm>
            <a:custGeom>
              <a:avLst/>
              <a:gdLst>
                <a:gd name="T0" fmla="*/ 2 w 89"/>
                <a:gd name="T1" fmla="*/ 10 h 42"/>
                <a:gd name="T2" fmla="*/ 0 w 89"/>
                <a:gd name="T3" fmla="*/ 10 h 42"/>
                <a:gd name="T4" fmla="*/ 17 w 89"/>
                <a:gd name="T5" fmla="*/ 23 h 42"/>
                <a:gd name="T6" fmla="*/ 18 w 89"/>
                <a:gd name="T7" fmla="*/ 13 h 42"/>
                <a:gd name="T8" fmla="*/ 1 w 89"/>
                <a:gd name="T9" fmla="*/ 1 h 42"/>
                <a:gd name="T10" fmla="*/ 0 w 89"/>
                <a:gd name="T11" fmla="*/ 1 h 42"/>
                <a:gd name="T12" fmla="*/ 1 w 89"/>
                <a:gd name="T13" fmla="*/ 1 h 42"/>
                <a:gd name="T14" fmla="*/ 0 w 89"/>
                <a:gd name="T15" fmla="*/ 0 h 42"/>
                <a:gd name="T16" fmla="*/ 0 w 89"/>
                <a:gd name="T17" fmla="*/ 1 h 42"/>
                <a:gd name="T18" fmla="*/ 2 w 89"/>
                <a:gd name="T19" fmla="*/ 1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2"/>
                <a:gd name="T32" fmla="*/ 89 w 89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2">
                  <a:moveTo>
                    <a:pt x="8" y="19"/>
                  </a:moveTo>
                  <a:lnTo>
                    <a:pt x="1" y="19"/>
                  </a:lnTo>
                  <a:lnTo>
                    <a:pt x="83" y="42"/>
                  </a:lnTo>
                  <a:lnTo>
                    <a:pt x="89" y="24"/>
                  </a:lnTo>
                  <a:lnTo>
                    <a:pt x="7" y="1"/>
                  </a:lnTo>
                  <a:lnTo>
                    <a:pt x="0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1057" y="2797"/>
              <a:ext cx="87" cy="81"/>
            </a:xfrm>
            <a:custGeom>
              <a:avLst/>
              <a:gdLst>
                <a:gd name="T0" fmla="*/ 7 w 189"/>
                <a:gd name="T1" fmla="*/ 49 h 111"/>
                <a:gd name="T2" fmla="*/ 8 w 189"/>
                <a:gd name="T3" fmla="*/ 58 h 111"/>
                <a:gd name="T4" fmla="*/ 40 w 189"/>
                <a:gd name="T5" fmla="*/ 9 h 111"/>
                <a:gd name="T6" fmla="*/ 38 w 189"/>
                <a:gd name="T7" fmla="*/ 0 h 111"/>
                <a:gd name="T8" fmla="*/ 6 w 189"/>
                <a:gd name="T9" fmla="*/ 49 h 111"/>
                <a:gd name="T10" fmla="*/ 7 w 189"/>
                <a:gd name="T11" fmla="*/ 58 h 111"/>
                <a:gd name="T12" fmla="*/ 6 w 189"/>
                <a:gd name="T13" fmla="*/ 49 h 111"/>
                <a:gd name="T14" fmla="*/ 0 w 189"/>
                <a:gd name="T15" fmla="*/ 58 h 111"/>
                <a:gd name="T16" fmla="*/ 7 w 189"/>
                <a:gd name="T17" fmla="*/ 59 h 111"/>
                <a:gd name="T18" fmla="*/ 7 w 189"/>
                <a:gd name="T19" fmla="*/ 4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11"/>
                <a:gd name="T32" fmla="*/ 189 w 189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11">
                  <a:moveTo>
                    <a:pt x="33" y="92"/>
                  </a:moveTo>
                  <a:lnTo>
                    <a:pt x="37" y="110"/>
                  </a:lnTo>
                  <a:lnTo>
                    <a:pt x="189" y="18"/>
                  </a:lnTo>
                  <a:lnTo>
                    <a:pt x="181" y="0"/>
                  </a:lnTo>
                  <a:lnTo>
                    <a:pt x="28" y="92"/>
                  </a:lnTo>
                  <a:lnTo>
                    <a:pt x="33" y="110"/>
                  </a:lnTo>
                  <a:lnTo>
                    <a:pt x="28" y="92"/>
                  </a:lnTo>
                  <a:lnTo>
                    <a:pt x="0" y="110"/>
                  </a:lnTo>
                  <a:lnTo>
                    <a:pt x="33" y="111"/>
                  </a:lnTo>
                  <a:lnTo>
                    <a:pt x="33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Text Box 39"/>
            <p:cNvSpPr txBox="1">
              <a:spLocks noChangeArrowheads="1"/>
            </p:cNvSpPr>
            <p:nvPr/>
          </p:nvSpPr>
          <p:spPr bwMode="auto">
            <a:xfrm>
              <a:off x="1499" y="2136"/>
              <a:ext cx="1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sp>
          <p:nvSpPr>
            <p:cNvPr id="86" name="Line 40"/>
            <p:cNvSpPr>
              <a:spLocks noChangeShapeType="1"/>
            </p:cNvSpPr>
            <p:nvPr/>
          </p:nvSpPr>
          <p:spPr bwMode="auto">
            <a:xfrm>
              <a:off x="1340" y="2760"/>
              <a:ext cx="3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1715" y="2634"/>
              <a:ext cx="1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 flipH="1">
              <a:off x="737" y="2890"/>
              <a:ext cx="34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Text Box 43"/>
            <p:cNvSpPr txBox="1">
              <a:spLocks noChangeArrowheads="1"/>
            </p:cNvSpPr>
            <p:nvPr/>
          </p:nvSpPr>
          <p:spPr bwMode="auto">
            <a:xfrm>
              <a:off x="557" y="3049"/>
              <a:ext cx="1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87" y="3058"/>
              <a:ext cx="1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91" name="Line 45"/>
            <p:cNvSpPr>
              <a:spLocks noChangeShapeType="1"/>
            </p:cNvSpPr>
            <p:nvPr/>
          </p:nvSpPr>
          <p:spPr bwMode="auto">
            <a:xfrm flipV="1">
              <a:off x="1795" y="2576"/>
              <a:ext cx="544" cy="7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92" name="Object 46"/>
            <p:cNvGraphicFramePr>
              <a:graphicFrameLocks noChangeAspect="1"/>
            </p:cNvGraphicFramePr>
            <p:nvPr/>
          </p:nvGraphicFramePr>
          <p:xfrm>
            <a:off x="1400" y="3023"/>
            <a:ext cx="175" cy="216"/>
          </p:xfrm>
          <a:graphic>
            <a:graphicData uri="http://schemas.openxmlformats.org/presentationml/2006/ole">
              <p:oleObj spid="_x0000_s407554" name="Equation" r:id="rId5" imgW="165028" imgH="228501" progId="Equation.DSMT4">
                <p:embed/>
              </p:oleObj>
            </a:graphicData>
          </a:graphic>
        </p:graphicFrame>
        <p:sp>
          <p:nvSpPr>
            <p:cNvPr id="93" name="Line 47"/>
            <p:cNvSpPr>
              <a:spLocks noChangeShapeType="1"/>
            </p:cNvSpPr>
            <p:nvPr/>
          </p:nvSpPr>
          <p:spPr bwMode="auto">
            <a:xfrm>
              <a:off x="1788" y="3027"/>
              <a:ext cx="0" cy="2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AutoShape 48"/>
            <p:cNvSpPr>
              <a:spLocks noChangeArrowheads="1"/>
            </p:cNvSpPr>
            <p:nvPr/>
          </p:nvSpPr>
          <p:spPr bwMode="auto">
            <a:xfrm>
              <a:off x="800" y="2868"/>
              <a:ext cx="425" cy="164"/>
            </a:xfrm>
            <a:prstGeom prst="parallelogram">
              <a:avLst>
                <a:gd name="adj" fmla="val 112069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AutoShape 49"/>
            <p:cNvSpPr>
              <a:spLocks noChangeArrowheads="1"/>
            </p:cNvSpPr>
            <p:nvPr/>
          </p:nvSpPr>
          <p:spPr bwMode="auto">
            <a:xfrm>
              <a:off x="1228" y="2362"/>
              <a:ext cx="484" cy="227"/>
            </a:xfrm>
            <a:prstGeom prst="parallelogram">
              <a:avLst>
                <a:gd name="adj" fmla="val 101811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Line 111"/>
            <p:cNvSpPr>
              <a:spLocks noChangeShapeType="1"/>
            </p:cNvSpPr>
            <p:nvPr/>
          </p:nvSpPr>
          <p:spPr bwMode="auto">
            <a:xfrm flipH="1">
              <a:off x="712" y="2792"/>
              <a:ext cx="168" cy="1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Text Box 44"/>
            <p:cNvSpPr txBox="1">
              <a:spLocks noChangeArrowheads="1"/>
            </p:cNvSpPr>
            <p:nvPr/>
          </p:nvSpPr>
          <p:spPr bwMode="auto">
            <a:xfrm>
              <a:off x="751" y="2546"/>
              <a:ext cx="36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i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00" i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501254" y="151490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 on Line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9" name="TextBox 40"/>
          <p:cNvSpPr txBox="1">
            <a:spLocks noChangeArrowheads="1"/>
          </p:cNvSpPr>
          <p:nvPr/>
        </p:nvSpPr>
        <p:spPr bwMode="auto">
          <a:xfrm>
            <a:off x="2524149" y="991378"/>
            <a:ext cx="387985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Arial"/>
              </a:rPr>
              <a:t>Stripline with an air gap</a:t>
            </a: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642938" y="3349715"/>
            <a:ext cx="267176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1 mm, </a:t>
            </a:r>
            <a:r>
              <a:rPr lang="es-ES_tradnl" i="1" kern="0" dirty="0">
                <a:solidFill>
                  <a:sysClr val="windowText" lastClr="0000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s-ES_tradnl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2.22</a:t>
            </a:r>
          </a:p>
        </p:txBody>
      </p:sp>
      <p:grpSp>
        <p:nvGrpSpPr>
          <p:cNvPr id="61" name="Group 26"/>
          <p:cNvGrpSpPr>
            <a:grpSpLocks/>
          </p:cNvGrpSpPr>
          <p:nvPr/>
        </p:nvGrpSpPr>
        <p:grpSpPr bwMode="auto">
          <a:xfrm>
            <a:off x="107950" y="2030503"/>
            <a:ext cx="3497263" cy="1141412"/>
            <a:chOff x="68" y="1451"/>
            <a:chExt cx="2203" cy="719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2037" y="1725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21"/>
            <p:cNvSpPr txBox="1">
              <a:spLocks noChangeArrowheads="1"/>
            </p:cNvSpPr>
            <p:nvPr/>
          </p:nvSpPr>
          <p:spPr bwMode="auto">
            <a:xfrm>
              <a:off x="68" y="1889"/>
              <a:ext cx="189" cy="2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2084" y="1690"/>
              <a:ext cx="18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  <a:cs typeface="Times New Roman" pitchFamily="18" charset="0"/>
                </a:rPr>
                <a:t>d</a:t>
              </a: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88" y="1483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378" y="1483"/>
              <a:ext cx="1727" cy="256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7" name="Text Box 40"/>
            <p:cNvSpPr txBox="1">
              <a:spLocks noChangeArrowheads="1"/>
            </p:cNvSpPr>
            <p:nvPr/>
          </p:nvSpPr>
          <p:spPr bwMode="auto">
            <a:xfrm>
              <a:off x="474" y="1451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  <a:cs typeface="Times New Roman" pitchFamily="18" charset="0"/>
                </a:rPr>
                <a:t>e</a:t>
              </a:r>
              <a:r>
                <a:rPr kumimoji="0" lang="es-ES_tradnl" sz="1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378" y="1473"/>
              <a:ext cx="1727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379" y="1898"/>
              <a:ext cx="1727" cy="256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1098" y="1881"/>
              <a:ext cx="33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157" y="1899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1455" y="2026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881" y="2026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4" name="Line 46"/>
            <p:cNvSpPr>
              <a:spLocks noChangeShapeType="1"/>
            </p:cNvSpPr>
            <p:nvPr/>
          </p:nvSpPr>
          <p:spPr bwMode="auto">
            <a:xfrm>
              <a:off x="379" y="2170"/>
              <a:ext cx="1727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53"/>
            <p:cNvSpPr txBox="1">
              <a:spLocks noChangeArrowheads="1"/>
            </p:cNvSpPr>
            <p:nvPr/>
          </p:nvSpPr>
          <p:spPr bwMode="auto">
            <a:xfrm>
              <a:off x="475" y="1834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e</a:t>
              </a:r>
              <a:r>
                <a:rPr kumimoji="0" lang="es-ES_tradnl" sz="1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>
              <a:off x="305" y="1466"/>
              <a:ext cx="0" cy="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300" y="1895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825" y="1763803"/>
            <a:ext cx="4954588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42"/>
          <p:cNvSpPr txBox="1">
            <a:spLocks noChangeArrowheads="1"/>
          </p:cNvSpPr>
          <p:nvPr/>
        </p:nvSpPr>
        <p:spPr bwMode="auto">
          <a:xfrm>
            <a:off x="468645" y="5434457"/>
            <a:ext cx="836930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A physical leaky mode exists even at low frequency, when the air gap is small.</a:t>
            </a:r>
          </a:p>
        </p:txBody>
      </p:sp>
      <p:sp>
        <p:nvSpPr>
          <p:cNvPr id="80" name="TextBox 43"/>
          <p:cNvSpPr txBox="1">
            <a:spLocks noChangeArrowheads="1"/>
          </p:cNvSpPr>
          <p:nvPr/>
        </p:nvSpPr>
        <p:spPr bwMode="auto">
          <a:xfrm>
            <a:off x="1201738" y="4246653"/>
            <a:ext cx="1474787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3.0 GHz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4950" y="6018498"/>
            <a:ext cx="84671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 The </a:t>
            </a:r>
            <a:r>
              <a:rPr lang="en-US" sz="1600" u="sng" dirty="0" smtClean="0">
                <a:solidFill>
                  <a:schemeClr val="bg1"/>
                </a:solidFill>
              </a:rPr>
              <a:t>leaky mode</a:t>
            </a:r>
            <a:r>
              <a:rPr lang="en-US" sz="1600" dirty="0" smtClean="0">
                <a:solidFill>
                  <a:schemeClr val="bg1"/>
                </a:solidFill>
              </a:rPr>
              <a:t> is the one that turns into the TEM stripline mode as the air gap vanishes.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 The bound mode has a field that resembles a parallel-plate mode.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661988" y="3650235"/>
            <a:ext cx="26701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1 mm, </a:t>
            </a:r>
            <a:r>
              <a:rPr lang="es-ES_tradnl" i="1" kern="0" dirty="0">
                <a:solidFill>
                  <a:sysClr val="windowText" lastClr="0000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s-ES_tradnl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2.22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9588" y="5668963"/>
            <a:ext cx="8369300" cy="64633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The destructive interference between the bound mode and the leaky mode causes a null in the current on the strip.</a:t>
            </a: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058863" y="5013897"/>
            <a:ext cx="1620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kern="0">
                <a:solidFill>
                  <a:sysClr val="windowText" lastClr="000000"/>
                </a:solidFill>
              </a:rPr>
              <a:t>  </a:t>
            </a:r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=0.353 mm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72250" y="4800600"/>
            <a:ext cx="1476375" cy="86677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3813175" y="1895475"/>
            <a:ext cx="5021263" cy="3522663"/>
            <a:chOff x="3825579" y="1882553"/>
            <a:chExt cx="5021263" cy="3522308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5579" y="1882553"/>
              <a:ext cx="5021263" cy="345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8113417" y="4668335"/>
              <a:ext cx="138112" cy="138098"/>
            </a:xfrm>
            <a:prstGeom prst="ellipse">
              <a:avLst/>
            </a:prstGeom>
            <a:solidFill>
              <a:srgbClr val="FFFF66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TextBox 59"/>
            <p:cNvSpPr txBox="1">
              <a:spLocks noChangeArrowheads="1"/>
            </p:cNvSpPr>
            <p:nvPr/>
          </p:nvSpPr>
          <p:spPr bwMode="auto">
            <a:xfrm>
              <a:off x="6294142" y="5008026"/>
              <a:ext cx="701675" cy="3968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/ </a:t>
              </a:r>
              <a:r>
                <a:rPr lang="en-US" i="1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en-US" kern="0" baseline="-25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02304" y="4976279"/>
              <a:ext cx="733425" cy="27619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155575" y="2370710"/>
            <a:ext cx="3497263" cy="1141412"/>
            <a:chOff x="68" y="1451"/>
            <a:chExt cx="2203" cy="719"/>
          </a:xfrm>
        </p:grpSpPr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2037" y="1725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68" y="1889"/>
              <a:ext cx="189" cy="2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2084" y="1690"/>
              <a:ext cx="18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88" y="1483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78" y="1483"/>
              <a:ext cx="1727" cy="256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74" y="1451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378" y="1464"/>
              <a:ext cx="1727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379" y="1898"/>
              <a:ext cx="1727" cy="256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098" y="1881"/>
              <a:ext cx="33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1157" y="1899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455" y="2026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H="1">
              <a:off x="881" y="2026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379" y="2170"/>
              <a:ext cx="1727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475" y="1834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i="1" kern="0" dirty="0">
                  <a:solidFill>
                    <a:sysClr val="windowText" lastClr="000000"/>
                  </a:solidFill>
                  <a:latin typeface="Symbol" pitchFamily="18" charset="2"/>
                </a:rPr>
                <a:t>e</a:t>
              </a:r>
              <a:r>
                <a:rPr lang="es-ES_tradnl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305" y="1466"/>
              <a:ext cx="0" cy="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300" y="1895"/>
              <a:ext cx="0" cy="2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1135063" y="4529710"/>
            <a:ext cx="1474787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kern="0" dirty="0">
                <a:solidFill>
                  <a:sysClr val="windowText" lastClr="000000"/>
                </a:solidFill>
              </a:rPr>
              <a:t>  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 3.0 GHz</a:t>
            </a:r>
          </a:p>
        </p:txBody>
      </p:sp>
      <p:sp>
        <p:nvSpPr>
          <p:cNvPr id="53" name="TextBox 40"/>
          <p:cNvSpPr txBox="1">
            <a:spLocks noChangeArrowheads="1"/>
          </p:cNvSpPr>
          <p:nvPr/>
        </p:nvSpPr>
        <p:spPr bwMode="auto">
          <a:xfrm>
            <a:off x="2523154" y="925986"/>
            <a:ext cx="387985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Arial"/>
              </a:rPr>
              <a:t>Stripline with an air gap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1821" y="176056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 on Line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14149" y="0"/>
            <a:ext cx="80521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 on MIC Lines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8753" name="Rectangle 1"/>
          <p:cNvSpPr>
            <a:spLocks noChangeArrowheads="1"/>
          </p:cNvSpPr>
          <p:nvPr/>
        </p:nvSpPr>
        <p:spPr bwMode="auto">
          <a:xfrm>
            <a:off x="400050" y="1797993"/>
            <a:ext cx="830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F. Mesa and D. R. Jackson,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“Leaky Modes and High-Frequency Effects in Microwave Integrated Circuits,” article in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Encyclopedia of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RF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Microwave Engineering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John Wiley &amp; Sons, Inc., 2005.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3300" y="91440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References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807713" y="2677209"/>
            <a:ext cx="7326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D. </a:t>
            </a:r>
            <a:r>
              <a:rPr lang="en-US" sz="12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Nghiem</a:t>
            </a: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J. T. Williams, D. R. Jackson, and A. A. Oliner,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Leakage of Dominant Mode on Stripline with a Small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Air Gap,”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IEEE Trans. Microwave Theory and Techniques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Vol. 43, No. 11, pp. 2549-2556, Nov. 1995.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874061" y="4887009"/>
            <a:ext cx="7222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D. </a:t>
            </a:r>
            <a:r>
              <a:rPr lang="en-US" sz="12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Nghiem</a:t>
            </a: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J. T. Williams, D. R. Jackson, and A. A. Oliner,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“Existence of a Leaky Dominant Mode on Microstrip Line with an Isotropic Substrate: Theory and Measurements,”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IEEE Trans. Microwave Theory and Techniques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Vol. 44, No. 10, pp. 1710-1715, Oct. 1996.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821421" y="3480226"/>
            <a:ext cx="6684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M. </a:t>
            </a:r>
            <a:r>
              <a:rPr lang="en-US" sz="12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Freire</a:t>
            </a: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F. Mesa, C. Di </a:t>
            </a:r>
            <a:r>
              <a:rPr lang="en-US" sz="12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Nallo</a:t>
            </a: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D. R. Jackson, and A. A. Oliner,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“Spurious Transmission Effects due to the Excitation of the Bound Mode and the Continuous Spectrum on Stripline with an Air Gap,”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IEEE Trans. Microwave Theory and Techniques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Vol. 47, No. 12, pp. 2493-2502, Dec. 1999.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872767" y="5658534"/>
            <a:ext cx="6594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F. Mesa, D. R. Jackson, and M. </a:t>
            </a:r>
            <a:r>
              <a:rPr lang="en-US" sz="12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Freire</a:t>
            </a:r>
            <a:r>
              <a:rPr lang="en-US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“High Frequency Leaky-Mode Excitation on a Microstrip Line,”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IEEE Trans. Microwave Theory and Techniques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Vol. 49, No. 12, pp. 2206-2215, Dec. 2001.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388938" y="1092200"/>
            <a:ext cx="13949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= 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c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184333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79555" name="Group 3"/>
          <p:cNvGrpSpPr>
            <a:grpSpLocks/>
          </p:cNvGrpSpPr>
          <p:nvPr/>
        </p:nvGrpSpPr>
        <p:grpSpPr bwMode="auto">
          <a:xfrm>
            <a:off x="659188" y="1761425"/>
            <a:ext cx="8102599" cy="2589213"/>
            <a:chOff x="505" y="1484"/>
            <a:chExt cx="5104" cy="1631"/>
          </a:xfrm>
        </p:grpSpPr>
        <p:sp>
          <p:nvSpPr>
            <p:cNvPr id="279556" name="Line 4"/>
            <p:cNvSpPr>
              <a:spLocks noChangeShapeType="1"/>
            </p:cNvSpPr>
            <p:nvPr/>
          </p:nvSpPr>
          <p:spPr bwMode="auto">
            <a:xfrm>
              <a:off x="630" y="2312"/>
              <a:ext cx="443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557" name="Line 5"/>
            <p:cNvSpPr>
              <a:spLocks noChangeShapeType="1"/>
            </p:cNvSpPr>
            <p:nvPr/>
          </p:nvSpPr>
          <p:spPr bwMode="auto">
            <a:xfrm flipH="1">
              <a:off x="1097" y="1621"/>
              <a:ext cx="0" cy="14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558" name="Text Box 6"/>
            <p:cNvSpPr txBox="1">
              <a:spLocks noChangeArrowheads="1"/>
            </p:cNvSpPr>
            <p:nvPr/>
          </p:nvSpPr>
          <p:spPr bwMode="auto">
            <a:xfrm>
              <a:off x="505" y="1484"/>
              <a:ext cx="4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79559" name="Text Box 7"/>
            <p:cNvSpPr txBox="1">
              <a:spLocks noChangeArrowheads="1"/>
            </p:cNvSpPr>
            <p:nvPr/>
          </p:nvSpPr>
          <p:spPr bwMode="auto">
            <a:xfrm>
              <a:off x="4347" y="1926"/>
              <a:ext cx="2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9560" name="Oval 8"/>
            <p:cNvSpPr>
              <a:spLocks noChangeArrowheads="1"/>
            </p:cNvSpPr>
            <p:nvPr/>
          </p:nvSpPr>
          <p:spPr bwMode="auto">
            <a:xfrm>
              <a:off x="1856" y="2255"/>
              <a:ext cx="119" cy="1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61" name="Text Box 9"/>
            <p:cNvSpPr txBox="1">
              <a:spLocks noChangeArrowheads="1"/>
            </p:cNvSpPr>
            <p:nvPr/>
          </p:nvSpPr>
          <p:spPr bwMode="auto">
            <a:xfrm>
              <a:off x="5124" y="2168"/>
              <a:ext cx="48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79562" name="Text Box 10"/>
            <p:cNvSpPr txBox="1">
              <a:spLocks noChangeArrowheads="1"/>
            </p:cNvSpPr>
            <p:nvPr/>
          </p:nvSpPr>
          <p:spPr bwMode="auto">
            <a:xfrm>
              <a:off x="1799" y="1926"/>
              <a:ext cx="2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79563" name="Line 11"/>
            <p:cNvSpPr>
              <a:spLocks noChangeShapeType="1"/>
            </p:cNvSpPr>
            <p:nvPr/>
          </p:nvSpPr>
          <p:spPr bwMode="auto">
            <a:xfrm>
              <a:off x="1911" y="2225"/>
              <a:ext cx="1" cy="17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564" name="Line 12"/>
            <p:cNvSpPr>
              <a:spLocks noChangeShapeType="1"/>
            </p:cNvSpPr>
            <p:nvPr/>
          </p:nvSpPr>
          <p:spPr bwMode="auto">
            <a:xfrm>
              <a:off x="4465" y="2216"/>
              <a:ext cx="2" cy="17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565" name="Oval 13"/>
            <p:cNvSpPr>
              <a:spLocks noChangeArrowheads="1"/>
            </p:cNvSpPr>
            <p:nvPr/>
          </p:nvSpPr>
          <p:spPr bwMode="auto">
            <a:xfrm>
              <a:off x="3027" y="2256"/>
              <a:ext cx="119" cy="11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66" name="AutoShape 14"/>
            <p:cNvSpPr>
              <a:spLocks noChangeArrowheads="1"/>
            </p:cNvSpPr>
            <p:nvPr/>
          </p:nvSpPr>
          <p:spPr bwMode="auto">
            <a:xfrm flipH="1">
              <a:off x="2635" y="2255"/>
              <a:ext cx="293" cy="1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9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667" y="3681350"/>
            <a:ext cx="3038919" cy="287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144611" y="4198355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500488" y="1234805"/>
            <a:ext cx="25811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&lt; f</a:t>
            </a:r>
            <a:r>
              <a:rPr lang="en-US" sz="2000" i="1" baseline="-250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i="1" baseline="-25000" dirty="0">
                <a:solidFill>
                  <a:srgbClr val="FF0000"/>
                </a:solidFill>
              </a:rPr>
              <a:t>     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ISWs</a:t>
            </a:r>
            <a:r>
              <a:rPr lang="en-US" sz="2000" baseline="-25000" dirty="0">
                <a:solidFill>
                  <a:srgbClr val="FF0000"/>
                </a:solidFill>
              </a:rPr>
              <a:t>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177583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grpSp>
        <p:nvGrpSpPr>
          <p:cNvPr id="261152" name="Group 32"/>
          <p:cNvGrpSpPr>
            <a:grpSpLocks/>
          </p:cNvGrpSpPr>
          <p:nvPr/>
        </p:nvGrpSpPr>
        <p:grpSpPr bwMode="auto">
          <a:xfrm>
            <a:off x="3317495" y="1373029"/>
            <a:ext cx="4891089" cy="4916482"/>
            <a:chOff x="2054" y="919"/>
            <a:chExt cx="3081" cy="3097"/>
          </a:xfrm>
        </p:grpSpPr>
        <p:sp>
          <p:nvSpPr>
            <p:cNvPr id="261139" name="Line 19"/>
            <p:cNvSpPr>
              <a:spLocks noChangeShapeType="1"/>
            </p:cNvSpPr>
            <p:nvPr/>
          </p:nvSpPr>
          <p:spPr bwMode="auto">
            <a:xfrm flipV="1">
              <a:off x="2054" y="2527"/>
              <a:ext cx="2776" cy="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0" name="Line 20"/>
            <p:cNvSpPr>
              <a:spLocks noChangeShapeType="1"/>
            </p:cNvSpPr>
            <p:nvPr/>
          </p:nvSpPr>
          <p:spPr bwMode="auto">
            <a:xfrm>
              <a:off x="3067" y="1244"/>
              <a:ext cx="0" cy="27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1" name="Oval 21"/>
            <p:cNvSpPr>
              <a:spLocks noChangeArrowheads="1"/>
            </p:cNvSpPr>
            <p:nvPr/>
          </p:nvSpPr>
          <p:spPr bwMode="auto">
            <a:xfrm>
              <a:off x="2184" y="1617"/>
              <a:ext cx="1683" cy="16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2" name="Line 22"/>
            <p:cNvSpPr>
              <a:spLocks noChangeShapeType="1"/>
            </p:cNvSpPr>
            <p:nvPr/>
          </p:nvSpPr>
          <p:spPr bwMode="auto">
            <a:xfrm>
              <a:off x="3534" y="1060"/>
              <a:ext cx="3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3" name="Line 23"/>
            <p:cNvSpPr>
              <a:spLocks noChangeShapeType="1"/>
            </p:cNvSpPr>
            <p:nvPr/>
          </p:nvSpPr>
          <p:spPr bwMode="auto">
            <a:xfrm>
              <a:off x="3958" y="1051"/>
              <a:ext cx="0" cy="29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4" name="Line 24"/>
            <p:cNvSpPr>
              <a:spLocks noChangeShapeType="1"/>
            </p:cNvSpPr>
            <p:nvPr/>
          </p:nvSpPr>
          <p:spPr bwMode="auto">
            <a:xfrm>
              <a:off x="4431" y="1054"/>
              <a:ext cx="1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5" name="Freeform 25"/>
            <p:cNvSpPr>
              <a:spLocks/>
            </p:cNvSpPr>
            <p:nvPr/>
          </p:nvSpPr>
          <p:spPr bwMode="auto">
            <a:xfrm>
              <a:off x="3068" y="1081"/>
              <a:ext cx="447" cy="1453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6" name="Freeform 26"/>
            <p:cNvSpPr>
              <a:spLocks/>
            </p:cNvSpPr>
            <p:nvPr/>
          </p:nvSpPr>
          <p:spPr bwMode="auto">
            <a:xfrm>
              <a:off x="3546" y="1165"/>
              <a:ext cx="869" cy="2722"/>
            </a:xfrm>
            <a:custGeom>
              <a:avLst/>
              <a:gdLst/>
              <a:ahLst/>
              <a:cxnLst>
                <a:cxn ang="0">
                  <a:pos x="21" y="2722"/>
                </a:cxn>
                <a:cxn ang="0">
                  <a:pos x="21" y="2301"/>
                </a:cxn>
                <a:cxn ang="0">
                  <a:pos x="113" y="1815"/>
                </a:cxn>
                <a:cxn ang="0">
                  <a:pos x="697" y="910"/>
                </a:cxn>
                <a:cxn ang="0">
                  <a:pos x="842" y="472"/>
                </a:cxn>
                <a:cxn ang="0">
                  <a:pos x="866" y="0"/>
                </a:cxn>
              </a:cxnLst>
              <a:rect l="0" t="0" r="r" b="b"/>
              <a:pathLst>
                <a:path w="869" h="2722">
                  <a:moveTo>
                    <a:pt x="21" y="2722"/>
                  </a:moveTo>
                  <a:cubicBezTo>
                    <a:pt x="20" y="2653"/>
                    <a:pt x="6" y="2452"/>
                    <a:pt x="21" y="2301"/>
                  </a:cubicBezTo>
                  <a:cubicBezTo>
                    <a:pt x="36" y="2150"/>
                    <a:pt x="0" y="2047"/>
                    <a:pt x="113" y="1815"/>
                  </a:cubicBezTo>
                  <a:cubicBezTo>
                    <a:pt x="226" y="1583"/>
                    <a:pt x="576" y="1134"/>
                    <a:pt x="697" y="910"/>
                  </a:cubicBezTo>
                  <a:cubicBezTo>
                    <a:pt x="772" y="786"/>
                    <a:pt x="814" y="695"/>
                    <a:pt x="842" y="472"/>
                  </a:cubicBezTo>
                  <a:cubicBezTo>
                    <a:pt x="869" y="248"/>
                    <a:pt x="861" y="98"/>
                    <a:pt x="866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147" name="Text Box 27"/>
            <p:cNvSpPr txBox="1">
              <a:spLocks noChangeArrowheads="1"/>
            </p:cNvSpPr>
            <p:nvPr/>
          </p:nvSpPr>
          <p:spPr bwMode="auto">
            <a:xfrm>
              <a:off x="2967" y="919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61148" name="Text Box 28"/>
            <p:cNvSpPr txBox="1">
              <a:spLocks noChangeArrowheads="1"/>
            </p:cNvSpPr>
            <p:nvPr/>
          </p:nvSpPr>
          <p:spPr bwMode="auto">
            <a:xfrm>
              <a:off x="4867" y="2370"/>
              <a:ext cx="2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  <p:sp>
          <p:nvSpPr>
            <p:cNvPr id="261149" name="Oval 29"/>
            <p:cNvSpPr>
              <a:spLocks noChangeArrowheads="1"/>
            </p:cNvSpPr>
            <p:nvPr/>
          </p:nvSpPr>
          <p:spPr bwMode="auto">
            <a:xfrm>
              <a:off x="3574" y="3030"/>
              <a:ext cx="90" cy="84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1" name="Oval 31"/>
            <p:cNvSpPr>
              <a:spLocks noChangeArrowheads="1"/>
            </p:cNvSpPr>
            <p:nvPr/>
          </p:nvSpPr>
          <p:spPr bwMode="auto">
            <a:xfrm>
              <a:off x="3790" y="2638"/>
              <a:ext cx="90" cy="84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15422" y="4946112"/>
            <a:ext cx="3330302" cy="92333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TM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 surface wave is now an improper SW, so there are two improper SW modes.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474647" y="2048921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428625" y="1046163"/>
            <a:ext cx="262924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c)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</a:rPr>
              <a:t>f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&lt; f</a:t>
            </a:r>
            <a:r>
              <a:rPr lang="en-US" sz="2000" i="1" baseline="-250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i="1" baseline="-25000" dirty="0">
                <a:solidFill>
                  <a:srgbClr val="FF0000"/>
                </a:solidFill>
              </a:rPr>
              <a:t>      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ISWs</a:t>
            </a:r>
            <a:r>
              <a:rPr lang="en-US" sz="2000" baseline="-25000" dirty="0">
                <a:solidFill>
                  <a:srgbClr val="FF0000"/>
                </a:solidFill>
              </a:rPr>
              <a:t>     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4938" y="1760538"/>
            <a:ext cx="8155937" cy="1511300"/>
            <a:chOff x="928688" y="1760538"/>
            <a:chExt cx="8155937" cy="1511300"/>
          </a:xfrm>
        </p:grpSpPr>
        <p:sp>
          <p:nvSpPr>
            <p:cNvPr id="280579" name="Line 3"/>
            <p:cNvSpPr>
              <a:spLocks noChangeShapeType="1"/>
            </p:cNvSpPr>
            <p:nvPr/>
          </p:nvSpPr>
          <p:spPr bwMode="auto">
            <a:xfrm>
              <a:off x="1793875" y="1760538"/>
              <a:ext cx="0" cy="1511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578" name="Line 2"/>
            <p:cNvSpPr>
              <a:spLocks noChangeShapeType="1"/>
            </p:cNvSpPr>
            <p:nvPr/>
          </p:nvSpPr>
          <p:spPr bwMode="auto">
            <a:xfrm>
              <a:off x="1127125" y="2730500"/>
              <a:ext cx="7034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580" name="Text Box 4"/>
            <p:cNvSpPr txBox="1">
              <a:spLocks noChangeArrowheads="1"/>
            </p:cNvSpPr>
            <p:nvPr/>
          </p:nvSpPr>
          <p:spPr bwMode="auto">
            <a:xfrm>
              <a:off x="928688" y="1787525"/>
              <a:ext cx="7683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Im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0581" name="Text Box 5"/>
            <p:cNvSpPr txBox="1">
              <a:spLocks noChangeArrowheads="1"/>
            </p:cNvSpPr>
            <p:nvPr/>
          </p:nvSpPr>
          <p:spPr bwMode="auto">
            <a:xfrm>
              <a:off x="7027863" y="21177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0583" name="Text Box 7"/>
            <p:cNvSpPr txBox="1">
              <a:spLocks noChangeArrowheads="1"/>
            </p:cNvSpPr>
            <p:nvPr/>
          </p:nvSpPr>
          <p:spPr bwMode="auto">
            <a:xfrm>
              <a:off x="8314688" y="2502189"/>
              <a:ext cx="7699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Re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k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0584" name="Text Box 8"/>
            <p:cNvSpPr txBox="1">
              <a:spLocks noChangeArrowheads="1"/>
            </p:cNvSpPr>
            <p:nvPr/>
          </p:nvSpPr>
          <p:spPr bwMode="auto">
            <a:xfrm>
              <a:off x="2982913" y="2117725"/>
              <a:ext cx="3794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3160713" y="2603500"/>
              <a:ext cx="1587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586" name="Line 10"/>
            <p:cNvSpPr>
              <a:spLocks noChangeShapeType="1"/>
            </p:cNvSpPr>
            <p:nvPr/>
          </p:nvSpPr>
          <p:spPr bwMode="auto">
            <a:xfrm>
              <a:off x="7215188" y="2578100"/>
              <a:ext cx="3175" cy="276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587" name="Oval 11"/>
            <p:cNvSpPr>
              <a:spLocks noChangeArrowheads="1"/>
            </p:cNvSpPr>
            <p:nvPr/>
          </p:nvSpPr>
          <p:spPr bwMode="auto">
            <a:xfrm>
              <a:off x="5405438" y="2646363"/>
              <a:ext cx="188912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8" name="Oval 12"/>
            <p:cNvSpPr>
              <a:spLocks noChangeArrowheads="1"/>
            </p:cNvSpPr>
            <p:nvPr/>
          </p:nvSpPr>
          <p:spPr bwMode="auto">
            <a:xfrm>
              <a:off x="3427413" y="2625725"/>
              <a:ext cx="188912" cy="180975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9" name="AutoShape 13"/>
            <p:cNvSpPr>
              <a:spLocks noChangeArrowheads="1"/>
            </p:cNvSpPr>
            <p:nvPr/>
          </p:nvSpPr>
          <p:spPr bwMode="auto">
            <a:xfrm>
              <a:off x="3767138" y="2632075"/>
              <a:ext cx="352425" cy="1825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0" name="AutoShape 14"/>
            <p:cNvSpPr>
              <a:spLocks noChangeArrowheads="1"/>
            </p:cNvSpPr>
            <p:nvPr/>
          </p:nvSpPr>
          <p:spPr bwMode="auto">
            <a:xfrm flipH="1">
              <a:off x="4879975" y="2640013"/>
              <a:ext cx="352425" cy="18256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1799586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65869" y="5531984"/>
            <a:ext cx="3128446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two improper SW modes approach each other.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94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760" y="3123208"/>
            <a:ext cx="3501940" cy="33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035260" y="3877721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0054" y="21699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#1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0753" y="2172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#2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4915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#1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8939" y="55182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#2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782638" y="1206500"/>
            <a:ext cx="11705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d) 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f  =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1858963" y="0"/>
            <a:ext cx="5562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Modes (cont.)</a:t>
            </a:r>
          </a:p>
        </p:txBody>
      </p:sp>
      <p:grpSp>
        <p:nvGrpSpPr>
          <p:cNvPr id="262177" name="Group 33"/>
          <p:cNvGrpSpPr>
            <a:grpSpLocks/>
          </p:cNvGrpSpPr>
          <p:nvPr/>
        </p:nvGrpSpPr>
        <p:grpSpPr bwMode="auto">
          <a:xfrm>
            <a:off x="2819789" y="1442392"/>
            <a:ext cx="4808538" cy="4905374"/>
            <a:chOff x="2054" y="926"/>
            <a:chExt cx="3029" cy="3090"/>
          </a:xfrm>
        </p:grpSpPr>
        <p:sp>
          <p:nvSpPr>
            <p:cNvPr id="262165" name="Line 21"/>
            <p:cNvSpPr>
              <a:spLocks noChangeShapeType="1"/>
            </p:cNvSpPr>
            <p:nvPr/>
          </p:nvSpPr>
          <p:spPr bwMode="auto">
            <a:xfrm>
              <a:off x="2054" y="2536"/>
              <a:ext cx="2742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66" name="Line 22"/>
            <p:cNvSpPr>
              <a:spLocks noChangeShapeType="1"/>
            </p:cNvSpPr>
            <p:nvPr/>
          </p:nvSpPr>
          <p:spPr bwMode="auto">
            <a:xfrm>
              <a:off x="3067" y="1244"/>
              <a:ext cx="0" cy="27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67" name="Oval 23"/>
            <p:cNvSpPr>
              <a:spLocks noChangeArrowheads="1"/>
            </p:cNvSpPr>
            <p:nvPr/>
          </p:nvSpPr>
          <p:spPr bwMode="auto">
            <a:xfrm>
              <a:off x="2270" y="1697"/>
              <a:ext cx="1571" cy="15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8" name="Line 24"/>
            <p:cNvSpPr>
              <a:spLocks noChangeShapeType="1"/>
            </p:cNvSpPr>
            <p:nvPr/>
          </p:nvSpPr>
          <p:spPr bwMode="auto">
            <a:xfrm>
              <a:off x="3534" y="1060"/>
              <a:ext cx="3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69" name="Line 25"/>
            <p:cNvSpPr>
              <a:spLocks noChangeShapeType="1"/>
            </p:cNvSpPr>
            <p:nvPr/>
          </p:nvSpPr>
          <p:spPr bwMode="auto">
            <a:xfrm>
              <a:off x="3958" y="1051"/>
              <a:ext cx="0" cy="29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70" name="Line 26"/>
            <p:cNvSpPr>
              <a:spLocks noChangeShapeType="1"/>
            </p:cNvSpPr>
            <p:nvPr/>
          </p:nvSpPr>
          <p:spPr bwMode="auto">
            <a:xfrm>
              <a:off x="4431" y="1054"/>
              <a:ext cx="1" cy="2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71" name="Freeform 27"/>
            <p:cNvSpPr>
              <a:spLocks/>
            </p:cNvSpPr>
            <p:nvPr/>
          </p:nvSpPr>
          <p:spPr bwMode="auto">
            <a:xfrm>
              <a:off x="3068" y="1081"/>
              <a:ext cx="447" cy="1453"/>
            </a:xfrm>
            <a:custGeom>
              <a:avLst/>
              <a:gdLst/>
              <a:ahLst/>
              <a:cxnLst>
                <a:cxn ang="0">
                  <a:pos x="0" y="1354"/>
                </a:cxn>
                <a:cxn ang="0">
                  <a:pos x="452" y="1168"/>
                </a:cxn>
                <a:cxn ang="0">
                  <a:pos x="832" y="756"/>
                </a:cxn>
                <a:cxn ang="0">
                  <a:pos x="968" y="0"/>
                </a:cxn>
              </a:cxnLst>
              <a:rect l="0" t="0" r="r" b="b"/>
              <a:pathLst>
                <a:path w="968" h="1354">
                  <a:moveTo>
                    <a:pt x="0" y="1354"/>
                  </a:moveTo>
                  <a:cubicBezTo>
                    <a:pt x="75" y="1323"/>
                    <a:pt x="384" y="1216"/>
                    <a:pt x="452" y="1168"/>
                  </a:cubicBezTo>
                  <a:cubicBezTo>
                    <a:pt x="676" y="1024"/>
                    <a:pt x="748" y="954"/>
                    <a:pt x="832" y="756"/>
                  </a:cubicBezTo>
                  <a:cubicBezTo>
                    <a:pt x="918" y="561"/>
                    <a:pt x="940" y="157"/>
                    <a:pt x="968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72" name="Freeform 28"/>
            <p:cNvSpPr>
              <a:spLocks/>
            </p:cNvSpPr>
            <p:nvPr/>
          </p:nvSpPr>
          <p:spPr bwMode="auto">
            <a:xfrm>
              <a:off x="3535" y="1159"/>
              <a:ext cx="891" cy="2736"/>
            </a:xfrm>
            <a:custGeom>
              <a:avLst/>
              <a:gdLst>
                <a:gd name="connsiteX0" fmla="*/ 259 w 10017"/>
                <a:gd name="connsiteY0" fmla="*/ 10000 h 10000"/>
                <a:gd name="connsiteX1" fmla="*/ 173 w 10017"/>
                <a:gd name="connsiteY1" fmla="*/ 8096 h 10000"/>
                <a:gd name="connsiteX2" fmla="*/ 1317 w 10017"/>
                <a:gd name="connsiteY2" fmla="*/ 6668 h 10000"/>
                <a:gd name="connsiteX3" fmla="*/ 8038 w 10017"/>
                <a:gd name="connsiteY3" fmla="*/ 3343 h 10000"/>
                <a:gd name="connsiteX4" fmla="*/ 9706 w 10017"/>
                <a:gd name="connsiteY4" fmla="*/ 1734 h 10000"/>
                <a:gd name="connsiteX5" fmla="*/ 9982 w 10017"/>
                <a:gd name="connsiteY5" fmla="*/ 0 h 10000"/>
                <a:gd name="connsiteX0" fmla="*/ 287 w 10045"/>
                <a:gd name="connsiteY0" fmla="*/ 10000 h 10254"/>
                <a:gd name="connsiteX1" fmla="*/ 140 w 10045"/>
                <a:gd name="connsiteY1" fmla="*/ 9937 h 10254"/>
                <a:gd name="connsiteX2" fmla="*/ 201 w 10045"/>
                <a:gd name="connsiteY2" fmla="*/ 8096 h 10254"/>
                <a:gd name="connsiteX3" fmla="*/ 1345 w 10045"/>
                <a:gd name="connsiteY3" fmla="*/ 6668 h 10254"/>
                <a:gd name="connsiteX4" fmla="*/ 8066 w 10045"/>
                <a:gd name="connsiteY4" fmla="*/ 3343 h 10254"/>
                <a:gd name="connsiteX5" fmla="*/ 9734 w 10045"/>
                <a:gd name="connsiteY5" fmla="*/ 1734 h 10254"/>
                <a:gd name="connsiteX6" fmla="*/ 10010 w 10045"/>
                <a:gd name="connsiteY6" fmla="*/ 0 h 10254"/>
                <a:gd name="connsiteX0" fmla="*/ 235 w 9993"/>
                <a:gd name="connsiteY0" fmla="*/ 10000 h 10280"/>
                <a:gd name="connsiteX1" fmla="*/ 88 w 9993"/>
                <a:gd name="connsiteY1" fmla="*/ 9937 h 10280"/>
                <a:gd name="connsiteX2" fmla="*/ 255 w 9993"/>
                <a:gd name="connsiteY2" fmla="*/ 7944 h 10280"/>
                <a:gd name="connsiteX3" fmla="*/ 1293 w 9993"/>
                <a:gd name="connsiteY3" fmla="*/ 6668 h 10280"/>
                <a:gd name="connsiteX4" fmla="*/ 8014 w 9993"/>
                <a:gd name="connsiteY4" fmla="*/ 3343 h 10280"/>
                <a:gd name="connsiteX5" fmla="*/ 9682 w 9993"/>
                <a:gd name="connsiteY5" fmla="*/ 1734 h 10280"/>
                <a:gd name="connsiteX6" fmla="*/ 9958 w 9993"/>
                <a:gd name="connsiteY6" fmla="*/ 0 h 10280"/>
                <a:gd name="connsiteX0" fmla="*/ 340 w 10105"/>
                <a:gd name="connsiteY0" fmla="*/ 9728 h 10000"/>
                <a:gd name="connsiteX1" fmla="*/ 193 w 10105"/>
                <a:gd name="connsiteY1" fmla="*/ 9666 h 10000"/>
                <a:gd name="connsiteX2" fmla="*/ 201 w 10105"/>
                <a:gd name="connsiteY2" fmla="*/ 7712 h 10000"/>
                <a:gd name="connsiteX3" fmla="*/ 1399 w 10105"/>
                <a:gd name="connsiteY3" fmla="*/ 6486 h 10000"/>
                <a:gd name="connsiteX4" fmla="*/ 8125 w 10105"/>
                <a:gd name="connsiteY4" fmla="*/ 3252 h 10000"/>
                <a:gd name="connsiteX5" fmla="*/ 9794 w 10105"/>
                <a:gd name="connsiteY5" fmla="*/ 1687 h 10000"/>
                <a:gd name="connsiteX6" fmla="*/ 10070 w 10105"/>
                <a:gd name="connsiteY6" fmla="*/ 0 h 10000"/>
                <a:gd name="connsiteX0" fmla="*/ 439 w 10204"/>
                <a:gd name="connsiteY0" fmla="*/ 9728 h 10011"/>
                <a:gd name="connsiteX1" fmla="*/ 24 w 10204"/>
                <a:gd name="connsiteY1" fmla="*/ 9814 h 10011"/>
                <a:gd name="connsiteX2" fmla="*/ 292 w 10204"/>
                <a:gd name="connsiteY2" fmla="*/ 9666 h 10011"/>
                <a:gd name="connsiteX3" fmla="*/ 300 w 10204"/>
                <a:gd name="connsiteY3" fmla="*/ 7712 h 10011"/>
                <a:gd name="connsiteX4" fmla="*/ 1498 w 10204"/>
                <a:gd name="connsiteY4" fmla="*/ 6486 h 10011"/>
                <a:gd name="connsiteX5" fmla="*/ 8224 w 10204"/>
                <a:gd name="connsiteY5" fmla="*/ 3252 h 10011"/>
                <a:gd name="connsiteX6" fmla="*/ 9893 w 10204"/>
                <a:gd name="connsiteY6" fmla="*/ 1687 h 10011"/>
                <a:gd name="connsiteX7" fmla="*/ 10169 w 10204"/>
                <a:gd name="connsiteY7" fmla="*/ 0 h 10011"/>
                <a:gd name="connsiteX0" fmla="*/ 475 w 10240"/>
                <a:gd name="connsiteY0" fmla="*/ 9728 h 10027"/>
                <a:gd name="connsiteX1" fmla="*/ 60 w 10240"/>
                <a:gd name="connsiteY1" fmla="*/ 9814 h 10027"/>
                <a:gd name="connsiteX2" fmla="*/ 116 w 10240"/>
                <a:gd name="connsiteY2" fmla="*/ 9682 h 10027"/>
                <a:gd name="connsiteX3" fmla="*/ 336 w 10240"/>
                <a:gd name="connsiteY3" fmla="*/ 7712 h 10027"/>
                <a:gd name="connsiteX4" fmla="*/ 1534 w 10240"/>
                <a:gd name="connsiteY4" fmla="*/ 6486 h 10027"/>
                <a:gd name="connsiteX5" fmla="*/ 8260 w 10240"/>
                <a:gd name="connsiteY5" fmla="*/ 3252 h 10027"/>
                <a:gd name="connsiteX6" fmla="*/ 9929 w 10240"/>
                <a:gd name="connsiteY6" fmla="*/ 1687 h 10027"/>
                <a:gd name="connsiteX7" fmla="*/ 10205 w 10240"/>
                <a:gd name="connsiteY7" fmla="*/ 0 h 10027"/>
                <a:gd name="connsiteX0" fmla="*/ 60 w 10240"/>
                <a:gd name="connsiteY0" fmla="*/ 9814 h 10027"/>
                <a:gd name="connsiteX1" fmla="*/ 116 w 10240"/>
                <a:gd name="connsiteY1" fmla="*/ 9682 h 10027"/>
                <a:gd name="connsiteX2" fmla="*/ 336 w 10240"/>
                <a:gd name="connsiteY2" fmla="*/ 7712 h 10027"/>
                <a:gd name="connsiteX3" fmla="*/ 1534 w 10240"/>
                <a:gd name="connsiteY3" fmla="*/ 6486 h 10027"/>
                <a:gd name="connsiteX4" fmla="*/ 8260 w 10240"/>
                <a:gd name="connsiteY4" fmla="*/ 3252 h 10027"/>
                <a:gd name="connsiteX5" fmla="*/ 9929 w 10240"/>
                <a:gd name="connsiteY5" fmla="*/ 1687 h 10027"/>
                <a:gd name="connsiteX6" fmla="*/ 10205 w 10240"/>
                <a:gd name="connsiteY6" fmla="*/ 0 h 10027"/>
                <a:gd name="connsiteX0" fmla="*/ 60 w 10240"/>
                <a:gd name="connsiteY0" fmla="*/ 9814 h 10027"/>
                <a:gd name="connsiteX1" fmla="*/ 116 w 10240"/>
                <a:gd name="connsiteY1" fmla="*/ 9682 h 10027"/>
                <a:gd name="connsiteX2" fmla="*/ 336 w 10240"/>
                <a:gd name="connsiteY2" fmla="*/ 7712 h 10027"/>
                <a:gd name="connsiteX3" fmla="*/ 644 w 10240"/>
                <a:gd name="connsiteY3" fmla="*/ 7080 h 10027"/>
                <a:gd name="connsiteX4" fmla="*/ 1534 w 10240"/>
                <a:gd name="connsiteY4" fmla="*/ 6486 h 10027"/>
                <a:gd name="connsiteX5" fmla="*/ 8260 w 10240"/>
                <a:gd name="connsiteY5" fmla="*/ 3252 h 10027"/>
                <a:gd name="connsiteX6" fmla="*/ 9929 w 10240"/>
                <a:gd name="connsiteY6" fmla="*/ 1687 h 10027"/>
                <a:gd name="connsiteX7" fmla="*/ 10205 w 10240"/>
                <a:gd name="connsiteY7" fmla="*/ 0 h 10027"/>
                <a:gd name="connsiteX0" fmla="*/ 60 w 10240"/>
                <a:gd name="connsiteY0" fmla="*/ 9814 h 10027"/>
                <a:gd name="connsiteX1" fmla="*/ 116 w 10240"/>
                <a:gd name="connsiteY1" fmla="*/ 9682 h 10027"/>
                <a:gd name="connsiteX2" fmla="*/ 336 w 10240"/>
                <a:gd name="connsiteY2" fmla="*/ 7712 h 10027"/>
                <a:gd name="connsiteX3" fmla="*/ 485 w 10240"/>
                <a:gd name="connsiteY3" fmla="*/ 7129 h 10027"/>
                <a:gd name="connsiteX4" fmla="*/ 1534 w 10240"/>
                <a:gd name="connsiteY4" fmla="*/ 6486 h 10027"/>
                <a:gd name="connsiteX5" fmla="*/ 8260 w 10240"/>
                <a:gd name="connsiteY5" fmla="*/ 3252 h 10027"/>
                <a:gd name="connsiteX6" fmla="*/ 9929 w 10240"/>
                <a:gd name="connsiteY6" fmla="*/ 1687 h 10027"/>
                <a:gd name="connsiteX7" fmla="*/ 10205 w 10240"/>
                <a:gd name="connsiteY7" fmla="*/ 0 h 10027"/>
                <a:gd name="connsiteX0" fmla="*/ 60 w 10240"/>
                <a:gd name="connsiteY0" fmla="*/ 9814 h 10027"/>
                <a:gd name="connsiteX1" fmla="*/ 116 w 10240"/>
                <a:gd name="connsiteY1" fmla="*/ 9682 h 10027"/>
                <a:gd name="connsiteX2" fmla="*/ 336 w 10240"/>
                <a:gd name="connsiteY2" fmla="*/ 7712 h 10027"/>
                <a:gd name="connsiteX3" fmla="*/ 750 w 10240"/>
                <a:gd name="connsiteY3" fmla="*/ 6866 h 10027"/>
                <a:gd name="connsiteX4" fmla="*/ 1534 w 10240"/>
                <a:gd name="connsiteY4" fmla="*/ 6486 h 10027"/>
                <a:gd name="connsiteX5" fmla="*/ 8260 w 10240"/>
                <a:gd name="connsiteY5" fmla="*/ 3252 h 10027"/>
                <a:gd name="connsiteX6" fmla="*/ 9929 w 10240"/>
                <a:gd name="connsiteY6" fmla="*/ 1687 h 10027"/>
                <a:gd name="connsiteX7" fmla="*/ 10205 w 10240"/>
                <a:gd name="connsiteY7" fmla="*/ 0 h 10027"/>
                <a:gd name="connsiteX0" fmla="*/ 60 w 10240"/>
                <a:gd name="connsiteY0" fmla="*/ 9814 h 10027"/>
                <a:gd name="connsiteX1" fmla="*/ 116 w 10240"/>
                <a:gd name="connsiteY1" fmla="*/ 9682 h 10027"/>
                <a:gd name="connsiteX2" fmla="*/ 336 w 10240"/>
                <a:gd name="connsiteY2" fmla="*/ 7712 h 10027"/>
                <a:gd name="connsiteX3" fmla="*/ 538 w 10240"/>
                <a:gd name="connsiteY3" fmla="*/ 7047 h 10027"/>
                <a:gd name="connsiteX4" fmla="*/ 1534 w 10240"/>
                <a:gd name="connsiteY4" fmla="*/ 6486 h 10027"/>
                <a:gd name="connsiteX5" fmla="*/ 8260 w 10240"/>
                <a:gd name="connsiteY5" fmla="*/ 3252 h 10027"/>
                <a:gd name="connsiteX6" fmla="*/ 9929 w 10240"/>
                <a:gd name="connsiteY6" fmla="*/ 1687 h 10027"/>
                <a:gd name="connsiteX7" fmla="*/ 10205 w 10240"/>
                <a:gd name="connsiteY7" fmla="*/ 0 h 10027"/>
                <a:gd name="connsiteX0" fmla="*/ 119 w 10299"/>
                <a:gd name="connsiteY0" fmla="*/ 9814 h 10027"/>
                <a:gd name="connsiteX1" fmla="*/ 175 w 10299"/>
                <a:gd name="connsiteY1" fmla="*/ 9682 h 10027"/>
                <a:gd name="connsiteX2" fmla="*/ 236 w 10299"/>
                <a:gd name="connsiteY2" fmla="*/ 7712 h 10027"/>
                <a:gd name="connsiteX3" fmla="*/ 597 w 10299"/>
                <a:gd name="connsiteY3" fmla="*/ 7047 h 10027"/>
                <a:gd name="connsiteX4" fmla="*/ 1593 w 10299"/>
                <a:gd name="connsiteY4" fmla="*/ 6486 h 10027"/>
                <a:gd name="connsiteX5" fmla="*/ 8319 w 10299"/>
                <a:gd name="connsiteY5" fmla="*/ 3252 h 10027"/>
                <a:gd name="connsiteX6" fmla="*/ 9988 w 10299"/>
                <a:gd name="connsiteY6" fmla="*/ 1687 h 10027"/>
                <a:gd name="connsiteX7" fmla="*/ 10264 w 10299"/>
                <a:gd name="connsiteY7" fmla="*/ 0 h 10027"/>
                <a:gd name="connsiteX0" fmla="*/ 119 w 10299"/>
                <a:gd name="connsiteY0" fmla="*/ 9814 h 10027"/>
                <a:gd name="connsiteX1" fmla="*/ 175 w 10299"/>
                <a:gd name="connsiteY1" fmla="*/ 9682 h 10027"/>
                <a:gd name="connsiteX2" fmla="*/ 236 w 10299"/>
                <a:gd name="connsiteY2" fmla="*/ 7712 h 10027"/>
                <a:gd name="connsiteX3" fmla="*/ 1022 w 10299"/>
                <a:gd name="connsiteY3" fmla="*/ 6784 h 10027"/>
                <a:gd name="connsiteX4" fmla="*/ 1593 w 10299"/>
                <a:gd name="connsiteY4" fmla="*/ 6486 h 10027"/>
                <a:gd name="connsiteX5" fmla="*/ 8319 w 10299"/>
                <a:gd name="connsiteY5" fmla="*/ 3252 h 10027"/>
                <a:gd name="connsiteX6" fmla="*/ 9988 w 10299"/>
                <a:gd name="connsiteY6" fmla="*/ 1687 h 10027"/>
                <a:gd name="connsiteX7" fmla="*/ 10264 w 10299"/>
                <a:gd name="connsiteY7" fmla="*/ 0 h 10027"/>
                <a:gd name="connsiteX0" fmla="*/ 119 w 10299"/>
                <a:gd name="connsiteY0" fmla="*/ 9814 h 10027"/>
                <a:gd name="connsiteX1" fmla="*/ 175 w 10299"/>
                <a:gd name="connsiteY1" fmla="*/ 9682 h 10027"/>
                <a:gd name="connsiteX2" fmla="*/ 236 w 10299"/>
                <a:gd name="connsiteY2" fmla="*/ 7712 h 10027"/>
                <a:gd name="connsiteX3" fmla="*/ 544 w 10299"/>
                <a:gd name="connsiteY3" fmla="*/ 7229 h 10027"/>
                <a:gd name="connsiteX4" fmla="*/ 1022 w 10299"/>
                <a:gd name="connsiteY4" fmla="*/ 6784 h 10027"/>
                <a:gd name="connsiteX5" fmla="*/ 1593 w 10299"/>
                <a:gd name="connsiteY5" fmla="*/ 6486 h 10027"/>
                <a:gd name="connsiteX6" fmla="*/ 8319 w 10299"/>
                <a:gd name="connsiteY6" fmla="*/ 3252 h 10027"/>
                <a:gd name="connsiteX7" fmla="*/ 9988 w 10299"/>
                <a:gd name="connsiteY7" fmla="*/ 1687 h 10027"/>
                <a:gd name="connsiteX8" fmla="*/ 10264 w 10299"/>
                <a:gd name="connsiteY8" fmla="*/ 0 h 10027"/>
                <a:gd name="connsiteX0" fmla="*/ 119 w 10299"/>
                <a:gd name="connsiteY0" fmla="*/ 9814 h 10027"/>
                <a:gd name="connsiteX1" fmla="*/ 175 w 10299"/>
                <a:gd name="connsiteY1" fmla="*/ 9682 h 10027"/>
                <a:gd name="connsiteX2" fmla="*/ 236 w 10299"/>
                <a:gd name="connsiteY2" fmla="*/ 7712 h 10027"/>
                <a:gd name="connsiteX3" fmla="*/ 385 w 10299"/>
                <a:gd name="connsiteY3" fmla="*/ 7163 h 10027"/>
                <a:gd name="connsiteX4" fmla="*/ 1022 w 10299"/>
                <a:gd name="connsiteY4" fmla="*/ 6784 h 10027"/>
                <a:gd name="connsiteX5" fmla="*/ 1593 w 10299"/>
                <a:gd name="connsiteY5" fmla="*/ 6486 h 10027"/>
                <a:gd name="connsiteX6" fmla="*/ 8319 w 10299"/>
                <a:gd name="connsiteY6" fmla="*/ 3252 h 10027"/>
                <a:gd name="connsiteX7" fmla="*/ 9988 w 10299"/>
                <a:gd name="connsiteY7" fmla="*/ 1687 h 10027"/>
                <a:gd name="connsiteX8" fmla="*/ 10264 w 10299"/>
                <a:gd name="connsiteY8" fmla="*/ 0 h 10027"/>
                <a:gd name="connsiteX0" fmla="*/ 119 w 10299"/>
                <a:gd name="connsiteY0" fmla="*/ 9814 h 10027"/>
                <a:gd name="connsiteX1" fmla="*/ 175 w 10299"/>
                <a:gd name="connsiteY1" fmla="*/ 9682 h 10027"/>
                <a:gd name="connsiteX2" fmla="*/ 236 w 10299"/>
                <a:gd name="connsiteY2" fmla="*/ 7712 h 10027"/>
                <a:gd name="connsiteX3" fmla="*/ 491 w 10299"/>
                <a:gd name="connsiteY3" fmla="*/ 7212 h 10027"/>
                <a:gd name="connsiteX4" fmla="*/ 1022 w 10299"/>
                <a:gd name="connsiteY4" fmla="*/ 6784 h 10027"/>
                <a:gd name="connsiteX5" fmla="*/ 1593 w 10299"/>
                <a:gd name="connsiteY5" fmla="*/ 6486 h 10027"/>
                <a:gd name="connsiteX6" fmla="*/ 8319 w 10299"/>
                <a:gd name="connsiteY6" fmla="*/ 3252 h 10027"/>
                <a:gd name="connsiteX7" fmla="*/ 9988 w 10299"/>
                <a:gd name="connsiteY7" fmla="*/ 1687 h 10027"/>
                <a:gd name="connsiteX8" fmla="*/ 10264 w 10299"/>
                <a:gd name="connsiteY8" fmla="*/ 0 h 10027"/>
                <a:gd name="connsiteX0" fmla="*/ 66 w 10246"/>
                <a:gd name="connsiteY0" fmla="*/ 9814 h 10027"/>
                <a:gd name="connsiteX1" fmla="*/ 122 w 10246"/>
                <a:gd name="connsiteY1" fmla="*/ 9682 h 10027"/>
                <a:gd name="connsiteX2" fmla="*/ 236 w 10246"/>
                <a:gd name="connsiteY2" fmla="*/ 7827 h 10027"/>
                <a:gd name="connsiteX3" fmla="*/ 438 w 10246"/>
                <a:gd name="connsiteY3" fmla="*/ 7212 h 10027"/>
                <a:gd name="connsiteX4" fmla="*/ 969 w 10246"/>
                <a:gd name="connsiteY4" fmla="*/ 6784 h 10027"/>
                <a:gd name="connsiteX5" fmla="*/ 1540 w 10246"/>
                <a:gd name="connsiteY5" fmla="*/ 6486 h 10027"/>
                <a:gd name="connsiteX6" fmla="*/ 8266 w 10246"/>
                <a:gd name="connsiteY6" fmla="*/ 3252 h 10027"/>
                <a:gd name="connsiteX7" fmla="*/ 9935 w 10246"/>
                <a:gd name="connsiteY7" fmla="*/ 1687 h 10027"/>
                <a:gd name="connsiteX8" fmla="*/ 10211 w 10246"/>
                <a:gd name="connsiteY8" fmla="*/ 0 h 10027"/>
                <a:gd name="connsiteX0" fmla="*/ 66 w 10246"/>
                <a:gd name="connsiteY0" fmla="*/ 9814 h 10070"/>
                <a:gd name="connsiteX1" fmla="*/ 122 w 10246"/>
                <a:gd name="connsiteY1" fmla="*/ 9682 h 10070"/>
                <a:gd name="connsiteX2" fmla="*/ 236 w 10246"/>
                <a:gd name="connsiteY2" fmla="*/ 7827 h 10070"/>
                <a:gd name="connsiteX3" fmla="*/ 438 w 10246"/>
                <a:gd name="connsiteY3" fmla="*/ 7212 h 10070"/>
                <a:gd name="connsiteX4" fmla="*/ 969 w 10246"/>
                <a:gd name="connsiteY4" fmla="*/ 6784 h 10070"/>
                <a:gd name="connsiteX5" fmla="*/ 1540 w 10246"/>
                <a:gd name="connsiteY5" fmla="*/ 6486 h 10070"/>
                <a:gd name="connsiteX6" fmla="*/ 8266 w 10246"/>
                <a:gd name="connsiteY6" fmla="*/ 3252 h 10070"/>
                <a:gd name="connsiteX7" fmla="*/ 9935 w 10246"/>
                <a:gd name="connsiteY7" fmla="*/ 1687 h 10070"/>
                <a:gd name="connsiteX8" fmla="*/ 10211 w 10246"/>
                <a:gd name="connsiteY8" fmla="*/ 0 h 10070"/>
                <a:gd name="connsiteX0" fmla="*/ 921 w 11101"/>
                <a:gd name="connsiteY0" fmla="*/ 9814 h 10015"/>
                <a:gd name="connsiteX1" fmla="*/ 9 w 11101"/>
                <a:gd name="connsiteY1" fmla="*/ 9665 h 10015"/>
                <a:gd name="connsiteX2" fmla="*/ 977 w 11101"/>
                <a:gd name="connsiteY2" fmla="*/ 9682 h 10015"/>
                <a:gd name="connsiteX3" fmla="*/ 1091 w 11101"/>
                <a:gd name="connsiteY3" fmla="*/ 7827 h 10015"/>
                <a:gd name="connsiteX4" fmla="*/ 1293 w 11101"/>
                <a:gd name="connsiteY4" fmla="*/ 7212 h 10015"/>
                <a:gd name="connsiteX5" fmla="*/ 1824 w 11101"/>
                <a:gd name="connsiteY5" fmla="*/ 6784 h 10015"/>
                <a:gd name="connsiteX6" fmla="*/ 2395 w 11101"/>
                <a:gd name="connsiteY6" fmla="*/ 6486 h 10015"/>
                <a:gd name="connsiteX7" fmla="*/ 9121 w 11101"/>
                <a:gd name="connsiteY7" fmla="*/ 3252 h 10015"/>
                <a:gd name="connsiteX8" fmla="*/ 10790 w 11101"/>
                <a:gd name="connsiteY8" fmla="*/ 1687 h 10015"/>
                <a:gd name="connsiteX9" fmla="*/ 11066 w 11101"/>
                <a:gd name="connsiteY9" fmla="*/ 0 h 10015"/>
                <a:gd name="connsiteX0" fmla="*/ 66 w 10246"/>
                <a:gd name="connsiteY0" fmla="*/ 9814 h 10013"/>
                <a:gd name="connsiteX1" fmla="*/ 122 w 10246"/>
                <a:gd name="connsiteY1" fmla="*/ 9682 h 10013"/>
                <a:gd name="connsiteX2" fmla="*/ 236 w 10246"/>
                <a:gd name="connsiteY2" fmla="*/ 7827 h 10013"/>
                <a:gd name="connsiteX3" fmla="*/ 438 w 10246"/>
                <a:gd name="connsiteY3" fmla="*/ 7212 h 10013"/>
                <a:gd name="connsiteX4" fmla="*/ 969 w 10246"/>
                <a:gd name="connsiteY4" fmla="*/ 6784 h 10013"/>
                <a:gd name="connsiteX5" fmla="*/ 1540 w 10246"/>
                <a:gd name="connsiteY5" fmla="*/ 6486 h 10013"/>
                <a:gd name="connsiteX6" fmla="*/ 8266 w 10246"/>
                <a:gd name="connsiteY6" fmla="*/ 3252 h 10013"/>
                <a:gd name="connsiteX7" fmla="*/ 9935 w 10246"/>
                <a:gd name="connsiteY7" fmla="*/ 1687 h 10013"/>
                <a:gd name="connsiteX8" fmla="*/ 10211 w 10246"/>
                <a:gd name="connsiteY8" fmla="*/ 0 h 10013"/>
                <a:gd name="connsiteX0" fmla="*/ 66 w 10246"/>
                <a:gd name="connsiteY0" fmla="*/ 9814 h 10056"/>
                <a:gd name="connsiteX1" fmla="*/ 502 w 10246"/>
                <a:gd name="connsiteY1" fmla="*/ 9725 h 10056"/>
                <a:gd name="connsiteX2" fmla="*/ 236 w 10246"/>
                <a:gd name="connsiteY2" fmla="*/ 7827 h 10056"/>
                <a:gd name="connsiteX3" fmla="*/ 438 w 10246"/>
                <a:gd name="connsiteY3" fmla="*/ 7212 h 10056"/>
                <a:gd name="connsiteX4" fmla="*/ 969 w 10246"/>
                <a:gd name="connsiteY4" fmla="*/ 6784 h 10056"/>
                <a:gd name="connsiteX5" fmla="*/ 1540 w 10246"/>
                <a:gd name="connsiteY5" fmla="*/ 6486 h 10056"/>
                <a:gd name="connsiteX6" fmla="*/ 8266 w 10246"/>
                <a:gd name="connsiteY6" fmla="*/ 3252 h 10056"/>
                <a:gd name="connsiteX7" fmla="*/ 9935 w 10246"/>
                <a:gd name="connsiteY7" fmla="*/ 1687 h 10056"/>
                <a:gd name="connsiteX8" fmla="*/ 10211 w 10246"/>
                <a:gd name="connsiteY8" fmla="*/ 0 h 10056"/>
                <a:gd name="connsiteX0" fmla="*/ 502 w 10246"/>
                <a:gd name="connsiteY0" fmla="*/ 9725 h 9725"/>
                <a:gd name="connsiteX1" fmla="*/ 236 w 10246"/>
                <a:gd name="connsiteY1" fmla="*/ 7827 h 9725"/>
                <a:gd name="connsiteX2" fmla="*/ 438 w 10246"/>
                <a:gd name="connsiteY2" fmla="*/ 7212 h 9725"/>
                <a:gd name="connsiteX3" fmla="*/ 969 w 10246"/>
                <a:gd name="connsiteY3" fmla="*/ 6784 h 9725"/>
                <a:gd name="connsiteX4" fmla="*/ 1540 w 10246"/>
                <a:gd name="connsiteY4" fmla="*/ 6486 h 9725"/>
                <a:gd name="connsiteX5" fmla="*/ 8266 w 10246"/>
                <a:gd name="connsiteY5" fmla="*/ 3252 h 9725"/>
                <a:gd name="connsiteX6" fmla="*/ 9935 w 10246"/>
                <a:gd name="connsiteY6" fmla="*/ 1687 h 9725"/>
                <a:gd name="connsiteX7" fmla="*/ 10211 w 10246"/>
                <a:gd name="connsiteY7" fmla="*/ 0 h 9725"/>
                <a:gd name="connsiteX0" fmla="*/ 153 w 10000"/>
                <a:gd name="connsiteY0" fmla="*/ 10044 h 10044"/>
                <a:gd name="connsiteX1" fmla="*/ 230 w 10000"/>
                <a:gd name="connsiteY1" fmla="*/ 8048 h 10044"/>
                <a:gd name="connsiteX2" fmla="*/ 427 w 10000"/>
                <a:gd name="connsiteY2" fmla="*/ 7416 h 10044"/>
                <a:gd name="connsiteX3" fmla="*/ 946 w 10000"/>
                <a:gd name="connsiteY3" fmla="*/ 6976 h 10044"/>
                <a:gd name="connsiteX4" fmla="*/ 1503 w 10000"/>
                <a:gd name="connsiteY4" fmla="*/ 6669 h 10044"/>
                <a:gd name="connsiteX5" fmla="*/ 8068 w 10000"/>
                <a:gd name="connsiteY5" fmla="*/ 3344 h 10044"/>
                <a:gd name="connsiteX6" fmla="*/ 9696 w 10000"/>
                <a:gd name="connsiteY6" fmla="*/ 1735 h 10044"/>
                <a:gd name="connsiteX7" fmla="*/ 9966 w 10000"/>
                <a:gd name="connsiteY7" fmla="*/ 0 h 10044"/>
                <a:gd name="connsiteX0" fmla="*/ 220 w 10067"/>
                <a:gd name="connsiteY0" fmla="*/ 10044 h 10044"/>
                <a:gd name="connsiteX1" fmla="*/ 230 w 10067"/>
                <a:gd name="connsiteY1" fmla="*/ 8015 h 10044"/>
                <a:gd name="connsiteX2" fmla="*/ 494 w 10067"/>
                <a:gd name="connsiteY2" fmla="*/ 7416 h 10044"/>
                <a:gd name="connsiteX3" fmla="*/ 1013 w 10067"/>
                <a:gd name="connsiteY3" fmla="*/ 6976 h 10044"/>
                <a:gd name="connsiteX4" fmla="*/ 1570 w 10067"/>
                <a:gd name="connsiteY4" fmla="*/ 6669 h 10044"/>
                <a:gd name="connsiteX5" fmla="*/ 8135 w 10067"/>
                <a:gd name="connsiteY5" fmla="*/ 3344 h 10044"/>
                <a:gd name="connsiteX6" fmla="*/ 9763 w 10067"/>
                <a:gd name="connsiteY6" fmla="*/ 1735 h 10044"/>
                <a:gd name="connsiteX7" fmla="*/ 10033 w 10067"/>
                <a:gd name="connsiteY7" fmla="*/ 0 h 10044"/>
                <a:gd name="connsiteX0" fmla="*/ 36 w 9883"/>
                <a:gd name="connsiteY0" fmla="*/ 10044 h 10342"/>
                <a:gd name="connsiteX1" fmla="*/ 203 w 9883"/>
                <a:gd name="connsiteY1" fmla="*/ 10004 h 10342"/>
                <a:gd name="connsiteX2" fmla="*/ 46 w 9883"/>
                <a:gd name="connsiteY2" fmla="*/ 8015 h 10342"/>
                <a:gd name="connsiteX3" fmla="*/ 310 w 9883"/>
                <a:gd name="connsiteY3" fmla="*/ 7416 h 10342"/>
                <a:gd name="connsiteX4" fmla="*/ 829 w 9883"/>
                <a:gd name="connsiteY4" fmla="*/ 6976 h 10342"/>
                <a:gd name="connsiteX5" fmla="*/ 1386 w 9883"/>
                <a:gd name="connsiteY5" fmla="*/ 6669 h 10342"/>
                <a:gd name="connsiteX6" fmla="*/ 7951 w 9883"/>
                <a:gd name="connsiteY6" fmla="*/ 3344 h 10342"/>
                <a:gd name="connsiteX7" fmla="*/ 9579 w 9883"/>
                <a:gd name="connsiteY7" fmla="*/ 1735 h 10342"/>
                <a:gd name="connsiteX8" fmla="*/ 9849 w 9883"/>
                <a:gd name="connsiteY8" fmla="*/ 0 h 10342"/>
                <a:gd name="connsiteX0" fmla="*/ 0 w 9964"/>
                <a:gd name="connsiteY0" fmla="*/ 9712 h 9996"/>
                <a:gd name="connsiteX1" fmla="*/ 169 w 9964"/>
                <a:gd name="connsiteY1" fmla="*/ 9673 h 9996"/>
                <a:gd name="connsiteX2" fmla="*/ 318 w 9964"/>
                <a:gd name="connsiteY2" fmla="*/ 7771 h 9996"/>
                <a:gd name="connsiteX3" fmla="*/ 278 w 9964"/>
                <a:gd name="connsiteY3" fmla="*/ 7171 h 9996"/>
                <a:gd name="connsiteX4" fmla="*/ 803 w 9964"/>
                <a:gd name="connsiteY4" fmla="*/ 6745 h 9996"/>
                <a:gd name="connsiteX5" fmla="*/ 1366 w 9964"/>
                <a:gd name="connsiteY5" fmla="*/ 6448 h 9996"/>
                <a:gd name="connsiteX6" fmla="*/ 8009 w 9964"/>
                <a:gd name="connsiteY6" fmla="*/ 3233 h 9996"/>
                <a:gd name="connsiteX7" fmla="*/ 9656 w 9964"/>
                <a:gd name="connsiteY7" fmla="*/ 1678 h 9996"/>
                <a:gd name="connsiteX8" fmla="*/ 9930 w 9964"/>
                <a:gd name="connsiteY8" fmla="*/ 0 h 9996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519 w 10000"/>
                <a:gd name="connsiteY3" fmla="*/ 7142 h 10000"/>
                <a:gd name="connsiteX4" fmla="*/ 806 w 10000"/>
                <a:gd name="connsiteY4" fmla="*/ 6748 h 10000"/>
                <a:gd name="connsiteX5" fmla="*/ 1371 w 10000"/>
                <a:gd name="connsiteY5" fmla="*/ 6451 h 10000"/>
                <a:gd name="connsiteX6" fmla="*/ 8038 w 10000"/>
                <a:gd name="connsiteY6" fmla="*/ 3234 h 10000"/>
                <a:gd name="connsiteX7" fmla="*/ 9691 w 10000"/>
                <a:gd name="connsiteY7" fmla="*/ 1679 h 10000"/>
                <a:gd name="connsiteX8" fmla="*/ 9966 w 10000"/>
                <a:gd name="connsiteY8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519 w 10000"/>
                <a:gd name="connsiteY3" fmla="*/ 7142 h 10000"/>
                <a:gd name="connsiteX4" fmla="*/ 909 w 10000"/>
                <a:gd name="connsiteY4" fmla="*/ 6727 h 10000"/>
                <a:gd name="connsiteX5" fmla="*/ 1371 w 10000"/>
                <a:gd name="connsiteY5" fmla="*/ 6451 h 10000"/>
                <a:gd name="connsiteX6" fmla="*/ 8038 w 10000"/>
                <a:gd name="connsiteY6" fmla="*/ 3234 h 10000"/>
                <a:gd name="connsiteX7" fmla="*/ 9691 w 10000"/>
                <a:gd name="connsiteY7" fmla="*/ 1679 h 10000"/>
                <a:gd name="connsiteX8" fmla="*/ 9966 w 10000"/>
                <a:gd name="connsiteY8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519 w 10000"/>
                <a:gd name="connsiteY3" fmla="*/ 7142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485 w 10000"/>
                <a:gd name="connsiteY3" fmla="*/ 7025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1371 w 10000"/>
                <a:gd name="connsiteY3" fmla="*/ 6451 h 10000"/>
                <a:gd name="connsiteX4" fmla="*/ 8038 w 10000"/>
                <a:gd name="connsiteY4" fmla="*/ 3234 h 10000"/>
                <a:gd name="connsiteX5" fmla="*/ 9691 w 10000"/>
                <a:gd name="connsiteY5" fmla="*/ 1679 h 10000"/>
                <a:gd name="connsiteX6" fmla="*/ 9966 w 10000"/>
                <a:gd name="connsiteY6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513 w 10000"/>
                <a:gd name="connsiteY3" fmla="*/ 7203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342 w 10000"/>
                <a:gd name="connsiteY3" fmla="*/ 7182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342 w 10000"/>
                <a:gd name="connsiteY3" fmla="*/ 7182 h 10000"/>
                <a:gd name="connsiteX4" fmla="*/ 1371 w 10000"/>
                <a:gd name="connsiteY4" fmla="*/ 6451 h 10000"/>
                <a:gd name="connsiteX5" fmla="*/ 8038 w 10000"/>
                <a:gd name="connsiteY5" fmla="*/ 3234 h 10000"/>
                <a:gd name="connsiteX6" fmla="*/ 9691 w 10000"/>
                <a:gd name="connsiteY6" fmla="*/ 1679 h 10000"/>
                <a:gd name="connsiteX7" fmla="*/ 9966 w 10000"/>
                <a:gd name="connsiteY7" fmla="*/ 0 h 10000"/>
                <a:gd name="connsiteX0" fmla="*/ 0 w 10000"/>
                <a:gd name="connsiteY0" fmla="*/ 9716 h 10000"/>
                <a:gd name="connsiteX1" fmla="*/ 170 w 10000"/>
                <a:gd name="connsiteY1" fmla="*/ 9677 h 10000"/>
                <a:gd name="connsiteX2" fmla="*/ 319 w 10000"/>
                <a:gd name="connsiteY2" fmla="*/ 7774 h 10000"/>
                <a:gd name="connsiteX3" fmla="*/ 1371 w 10000"/>
                <a:gd name="connsiteY3" fmla="*/ 6451 h 10000"/>
                <a:gd name="connsiteX4" fmla="*/ 8038 w 10000"/>
                <a:gd name="connsiteY4" fmla="*/ 3234 h 10000"/>
                <a:gd name="connsiteX5" fmla="*/ 9691 w 10000"/>
                <a:gd name="connsiteY5" fmla="*/ 1679 h 10000"/>
                <a:gd name="connsiteX6" fmla="*/ 9966 w 10000"/>
                <a:gd name="connsiteY6" fmla="*/ 0 h 10000"/>
                <a:gd name="connsiteX0" fmla="*/ 0 w 10000"/>
                <a:gd name="connsiteY0" fmla="*/ 9716 h 9716"/>
                <a:gd name="connsiteX1" fmla="*/ 319 w 10000"/>
                <a:gd name="connsiteY1" fmla="*/ 7774 h 9716"/>
                <a:gd name="connsiteX2" fmla="*/ 1371 w 10000"/>
                <a:gd name="connsiteY2" fmla="*/ 6451 h 9716"/>
                <a:gd name="connsiteX3" fmla="*/ 8038 w 10000"/>
                <a:gd name="connsiteY3" fmla="*/ 3234 h 9716"/>
                <a:gd name="connsiteX4" fmla="*/ 9691 w 10000"/>
                <a:gd name="connsiteY4" fmla="*/ 1679 h 9716"/>
                <a:gd name="connsiteX5" fmla="*/ 9966 w 10000"/>
                <a:gd name="connsiteY5" fmla="*/ 0 h 9716"/>
                <a:gd name="connsiteX0" fmla="*/ 12 w 10012"/>
                <a:gd name="connsiteY0" fmla="*/ 10000 h 10000"/>
                <a:gd name="connsiteX1" fmla="*/ 228 w 10012"/>
                <a:gd name="connsiteY1" fmla="*/ 7880 h 10000"/>
                <a:gd name="connsiteX2" fmla="*/ 1383 w 10012"/>
                <a:gd name="connsiteY2" fmla="*/ 6640 h 10000"/>
                <a:gd name="connsiteX3" fmla="*/ 8050 w 10012"/>
                <a:gd name="connsiteY3" fmla="*/ 3329 h 10000"/>
                <a:gd name="connsiteX4" fmla="*/ 9703 w 10012"/>
                <a:gd name="connsiteY4" fmla="*/ 1728 h 10000"/>
                <a:gd name="connsiteX5" fmla="*/ 9978 w 10012"/>
                <a:gd name="connsiteY5" fmla="*/ 0 h 10000"/>
                <a:gd name="connsiteX0" fmla="*/ 0 w 10000"/>
                <a:gd name="connsiteY0" fmla="*/ 10000 h 10000"/>
                <a:gd name="connsiteX1" fmla="*/ 284 w 10000"/>
                <a:gd name="connsiteY1" fmla="*/ 7671 h 10000"/>
                <a:gd name="connsiteX2" fmla="*/ 1371 w 10000"/>
                <a:gd name="connsiteY2" fmla="*/ 6640 h 10000"/>
                <a:gd name="connsiteX3" fmla="*/ 8038 w 10000"/>
                <a:gd name="connsiteY3" fmla="*/ 3329 h 10000"/>
                <a:gd name="connsiteX4" fmla="*/ 9691 w 10000"/>
                <a:gd name="connsiteY4" fmla="*/ 1728 h 10000"/>
                <a:gd name="connsiteX5" fmla="*/ 9966 w 10000"/>
                <a:gd name="connsiteY5" fmla="*/ 0 h 10000"/>
                <a:gd name="connsiteX0" fmla="*/ 0 w 10000"/>
                <a:gd name="connsiteY0" fmla="*/ 10000 h 10000"/>
                <a:gd name="connsiteX1" fmla="*/ 284 w 10000"/>
                <a:gd name="connsiteY1" fmla="*/ 7671 h 10000"/>
                <a:gd name="connsiteX2" fmla="*/ 1371 w 10000"/>
                <a:gd name="connsiteY2" fmla="*/ 6640 h 10000"/>
                <a:gd name="connsiteX3" fmla="*/ 8038 w 10000"/>
                <a:gd name="connsiteY3" fmla="*/ 3329 h 10000"/>
                <a:gd name="connsiteX4" fmla="*/ 9691 w 10000"/>
                <a:gd name="connsiteY4" fmla="*/ 1728 h 10000"/>
                <a:gd name="connsiteX5" fmla="*/ 9966 w 10000"/>
                <a:gd name="connsiteY5" fmla="*/ 0 h 10000"/>
                <a:gd name="connsiteX0" fmla="*/ 0 w 10000"/>
                <a:gd name="connsiteY0" fmla="*/ 10000 h 10000"/>
                <a:gd name="connsiteX1" fmla="*/ 284 w 10000"/>
                <a:gd name="connsiteY1" fmla="*/ 7671 h 10000"/>
                <a:gd name="connsiteX2" fmla="*/ 1371 w 10000"/>
                <a:gd name="connsiteY2" fmla="*/ 6640 h 10000"/>
                <a:gd name="connsiteX3" fmla="*/ 8038 w 10000"/>
                <a:gd name="connsiteY3" fmla="*/ 3329 h 10000"/>
                <a:gd name="connsiteX4" fmla="*/ 9691 w 10000"/>
                <a:gd name="connsiteY4" fmla="*/ 1728 h 10000"/>
                <a:gd name="connsiteX5" fmla="*/ 9966 w 10000"/>
                <a:gd name="connsiteY5" fmla="*/ 0 h 10000"/>
                <a:gd name="connsiteX0" fmla="*/ 0 w 10000"/>
                <a:gd name="connsiteY0" fmla="*/ 10000 h 10000"/>
                <a:gd name="connsiteX1" fmla="*/ 1371 w 10000"/>
                <a:gd name="connsiteY1" fmla="*/ 6640 h 10000"/>
                <a:gd name="connsiteX2" fmla="*/ 8038 w 10000"/>
                <a:gd name="connsiteY2" fmla="*/ 3329 h 10000"/>
                <a:gd name="connsiteX3" fmla="*/ 9691 w 10000"/>
                <a:gd name="connsiteY3" fmla="*/ 1728 h 10000"/>
                <a:gd name="connsiteX4" fmla="*/ 9966 w 10000"/>
                <a:gd name="connsiteY4" fmla="*/ 0 h 10000"/>
                <a:gd name="connsiteX0" fmla="*/ 140 w 9969"/>
                <a:gd name="connsiteY0" fmla="*/ 10011 h 10011"/>
                <a:gd name="connsiteX1" fmla="*/ 1340 w 9969"/>
                <a:gd name="connsiteY1" fmla="*/ 6640 h 10011"/>
                <a:gd name="connsiteX2" fmla="*/ 8007 w 9969"/>
                <a:gd name="connsiteY2" fmla="*/ 3329 h 10011"/>
                <a:gd name="connsiteX3" fmla="*/ 9660 w 9969"/>
                <a:gd name="connsiteY3" fmla="*/ 1728 h 10011"/>
                <a:gd name="connsiteX4" fmla="*/ 9935 w 9969"/>
                <a:gd name="connsiteY4" fmla="*/ 0 h 10011"/>
                <a:gd name="connsiteX0" fmla="*/ 174 w 10000"/>
                <a:gd name="connsiteY0" fmla="*/ 10000 h 10000"/>
                <a:gd name="connsiteX1" fmla="*/ 1344 w 10000"/>
                <a:gd name="connsiteY1" fmla="*/ 6633 h 10000"/>
                <a:gd name="connsiteX2" fmla="*/ 8032 w 10000"/>
                <a:gd name="connsiteY2" fmla="*/ 3325 h 10000"/>
                <a:gd name="connsiteX3" fmla="*/ 9690 w 10000"/>
                <a:gd name="connsiteY3" fmla="*/ 1726 h 10000"/>
                <a:gd name="connsiteX4" fmla="*/ 9966 w 10000"/>
                <a:gd name="connsiteY4" fmla="*/ 0 h 10000"/>
                <a:gd name="connsiteX0" fmla="*/ 174 w 10000"/>
                <a:gd name="connsiteY0" fmla="*/ 10000 h 10000"/>
                <a:gd name="connsiteX1" fmla="*/ 1344 w 10000"/>
                <a:gd name="connsiteY1" fmla="*/ 6633 h 10000"/>
                <a:gd name="connsiteX2" fmla="*/ 8032 w 10000"/>
                <a:gd name="connsiteY2" fmla="*/ 3325 h 10000"/>
                <a:gd name="connsiteX3" fmla="*/ 9690 w 10000"/>
                <a:gd name="connsiteY3" fmla="*/ 1726 h 10000"/>
                <a:gd name="connsiteX4" fmla="*/ 9966 w 10000"/>
                <a:gd name="connsiteY4" fmla="*/ 0 h 10000"/>
                <a:gd name="connsiteX0" fmla="*/ 37 w 9863"/>
                <a:gd name="connsiteY0" fmla="*/ 10000 h 10000"/>
                <a:gd name="connsiteX1" fmla="*/ 1344 w 9863"/>
                <a:gd name="connsiteY1" fmla="*/ 6666 h 10000"/>
                <a:gd name="connsiteX2" fmla="*/ 7895 w 9863"/>
                <a:gd name="connsiteY2" fmla="*/ 3325 h 10000"/>
                <a:gd name="connsiteX3" fmla="*/ 9553 w 9863"/>
                <a:gd name="connsiteY3" fmla="*/ 1726 h 10000"/>
                <a:gd name="connsiteX4" fmla="*/ 9829 w 9863"/>
                <a:gd name="connsiteY4" fmla="*/ 0 h 10000"/>
                <a:gd name="connsiteX0" fmla="*/ 247 w 10209"/>
                <a:gd name="connsiteY0" fmla="*/ 10000 h 10000"/>
                <a:gd name="connsiteX1" fmla="*/ 1572 w 10209"/>
                <a:gd name="connsiteY1" fmla="*/ 6666 h 10000"/>
                <a:gd name="connsiteX2" fmla="*/ 8214 w 10209"/>
                <a:gd name="connsiteY2" fmla="*/ 3325 h 10000"/>
                <a:gd name="connsiteX3" fmla="*/ 9895 w 10209"/>
                <a:gd name="connsiteY3" fmla="*/ 1726 h 10000"/>
                <a:gd name="connsiteX4" fmla="*/ 10175 w 10209"/>
                <a:gd name="connsiteY4" fmla="*/ 0 h 10000"/>
                <a:gd name="connsiteX0" fmla="*/ 386 w 10348"/>
                <a:gd name="connsiteY0" fmla="*/ 10000 h 10000"/>
                <a:gd name="connsiteX1" fmla="*/ 1711 w 10348"/>
                <a:gd name="connsiteY1" fmla="*/ 6666 h 10000"/>
                <a:gd name="connsiteX2" fmla="*/ 8353 w 10348"/>
                <a:gd name="connsiteY2" fmla="*/ 3325 h 10000"/>
                <a:gd name="connsiteX3" fmla="*/ 10034 w 10348"/>
                <a:gd name="connsiteY3" fmla="*/ 1726 h 10000"/>
                <a:gd name="connsiteX4" fmla="*/ 10314 w 10348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8" h="10000">
                  <a:moveTo>
                    <a:pt x="386" y="10000"/>
                  </a:moveTo>
                  <a:cubicBezTo>
                    <a:pt x="502" y="9312"/>
                    <a:pt x="0" y="7589"/>
                    <a:pt x="1711" y="6666"/>
                  </a:cubicBezTo>
                  <a:cubicBezTo>
                    <a:pt x="2919" y="6067"/>
                    <a:pt x="6947" y="4145"/>
                    <a:pt x="8353" y="3325"/>
                  </a:cubicBezTo>
                  <a:cubicBezTo>
                    <a:pt x="9223" y="2872"/>
                    <a:pt x="9710" y="2539"/>
                    <a:pt x="10034" y="1726"/>
                  </a:cubicBezTo>
                  <a:cubicBezTo>
                    <a:pt x="10348" y="906"/>
                    <a:pt x="10256" y="358"/>
                    <a:pt x="10314" y="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73" name="Text Box 29"/>
            <p:cNvSpPr txBox="1">
              <a:spLocks noChangeArrowheads="1"/>
            </p:cNvSpPr>
            <p:nvPr/>
          </p:nvSpPr>
          <p:spPr bwMode="auto">
            <a:xfrm>
              <a:off x="2967" y="926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v  </a:t>
              </a:r>
            </a:p>
          </p:txBody>
        </p:sp>
        <p:sp>
          <p:nvSpPr>
            <p:cNvPr id="262174" name="Text Box 30"/>
            <p:cNvSpPr txBox="1">
              <a:spLocks noChangeArrowheads="1"/>
            </p:cNvSpPr>
            <p:nvPr/>
          </p:nvSpPr>
          <p:spPr bwMode="auto">
            <a:xfrm>
              <a:off x="4815" y="2370"/>
              <a:ext cx="2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u     </a:t>
              </a:r>
            </a:p>
          </p:txBody>
        </p:sp>
        <p:sp>
          <p:nvSpPr>
            <p:cNvPr id="262176" name="Oval 32"/>
            <p:cNvSpPr>
              <a:spLocks noChangeArrowheads="1"/>
            </p:cNvSpPr>
            <p:nvPr/>
          </p:nvSpPr>
          <p:spPr bwMode="auto">
            <a:xfrm>
              <a:off x="3699" y="2821"/>
              <a:ext cx="90" cy="84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59A5-32C5-43EF-8DA3-C70ABFB5A9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78443" y="5367902"/>
            <a:ext cx="3021980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two improper SW modes now coalesce.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011509" y="2274552"/>
            <a:ext cx="1323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  <a:r>
              <a:rPr lang="en-US" sz="2000" baseline="-25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9632</TotalTime>
  <Words>2946</Words>
  <Application>Microsoft Office PowerPoint</Application>
  <PresentationFormat>On-screen Show (4:3)</PresentationFormat>
  <Paragraphs>601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Times New Roman</vt:lpstr>
      <vt:lpstr>Symbol</vt:lpstr>
      <vt:lpstr>Wingdings</vt:lpstr>
      <vt:lpstr>Calibri</vt:lpstr>
      <vt:lpstr>Soaring</vt:lpstr>
      <vt:lpstr>1_Default Design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919</cp:revision>
  <cp:lastPrinted>1999-08-25T18:07:04Z</cp:lastPrinted>
  <dcterms:created xsi:type="dcterms:W3CDTF">1999-08-24T13:57:19Z</dcterms:created>
  <dcterms:modified xsi:type="dcterms:W3CDTF">2016-02-09T01:53:11Z</dcterms:modified>
</cp:coreProperties>
</file>