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5"/>
  </p:notesMasterIdLst>
  <p:handoutMasterIdLst>
    <p:handoutMasterId r:id="rId26"/>
  </p:handoutMasterIdLst>
  <p:sldIdLst>
    <p:sldId id="333" r:id="rId2"/>
    <p:sldId id="362" r:id="rId3"/>
    <p:sldId id="363" r:id="rId4"/>
    <p:sldId id="364" r:id="rId5"/>
    <p:sldId id="365" r:id="rId6"/>
    <p:sldId id="368" r:id="rId7"/>
    <p:sldId id="369" r:id="rId8"/>
    <p:sldId id="370" r:id="rId9"/>
    <p:sldId id="345" r:id="rId10"/>
    <p:sldId id="346" r:id="rId11"/>
    <p:sldId id="347" r:id="rId12"/>
    <p:sldId id="351" r:id="rId13"/>
    <p:sldId id="352" r:id="rId14"/>
    <p:sldId id="358" r:id="rId15"/>
    <p:sldId id="360" r:id="rId16"/>
    <p:sldId id="354" r:id="rId17"/>
    <p:sldId id="367" r:id="rId18"/>
    <p:sldId id="372" r:id="rId19"/>
    <p:sldId id="355" r:id="rId20"/>
    <p:sldId id="356" r:id="rId21"/>
    <p:sldId id="359" r:id="rId22"/>
    <p:sldId id="357" r:id="rId23"/>
    <p:sldId id="371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FF"/>
    <a:srgbClr val="33CC33"/>
    <a:srgbClr val="FF9933"/>
    <a:srgbClr val="0000CC"/>
    <a:srgbClr val="6699FF"/>
    <a:srgbClr val="CCFFCC"/>
    <a:srgbClr val="FF66FF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25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5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8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39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42.wmf"/><Relationship Id="rId7" Type="http://schemas.openxmlformats.org/officeDocument/2006/relationships/image" Target="../media/image43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39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45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65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39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A811F5FA-15FF-4FB6-BAFB-C7862C3E98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C23FD767-1567-4653-8977-CE6A834B61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BD38E-D51A-4E2C-9789-BDD8730CAD04}" type="slidenum">
              <a:rPr lang="en-US"/>
              <a:pPr/>
              <a:t>1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38266-416A-4D07-9A0A-20EB9B583598}" type="slidenum">
              <a:rPr lang="en-US"/>
              <a:pPr/>
              <a:t>10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68EDF6-DF98-4CDB-9C29-1AACA46CAED1}" type="slidenum">
              <a:rPr lang="en-US"/>
              <a:pPr/>
              <a:t>11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F0F25-84F6-4091-B39A-3EDFF87FE131}" type="slidenum">
              <a:rPr lang="en-US"/>
              <a:pPr/>
              <a:t>12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460C8-E898-4D4D-B094-2A59A165CBE9}" type="slidenum">
              <a:rPr lang="en-US"/>
              <a:pPr/>
              <a:t>13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22C0A4-654C-4730-8C45-18D844CA05D4}" type="slidenum">
              <a:rPr lang="en-US"/>
              <a:pPr/>
              <a:t>14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E7874-8D75-4381-87F8-B91959D25A59}" type="slidenum">
              <a:rPr lang="en-US"/>
              <a:pPr/>
              <a:t>15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0A421-9D24-4C90-BA07-9918A6824068}" type="slidenum">
              <a:rPr lang="en-US"/>
              <a:pPr/>
              <a:t>16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1CCCDC-393C-47EB-9B25-D89680D91CE9}" type="slidenum">
              <a:rPr lang="en-US"/>
              <a:pPr/>
              <a:t>17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1CCCDC-393C-47EB-9B25-D89680D91CE9}" type="slidenum">
              <a:rPr lang="en-US"/>
              <a:pPr/>
              <a:t>18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A6B342-691C-4D8E-B7BF-26F0057FA1D2}" type="slidenum">
              <a:rPr lang="en-US"/>
              <a:pPr/>
              <a:t>19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43D91-7A2F-4F98-9384-FC85AAF3C971}" type="slidenum">
              <a:rPr lang="en-US"/>
              <a:pPr/>
              <a:t>2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D154FE-0E5D-4AFC-8C76-44FD73773314}" type="slidenum">
              <a:rPr lang="en-US"/>
              <a:pPr/>
              <a:t>20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D445F-03EE-4ED8-8409-0B453D0CF3DE}" type="slidenum">
              <a:rPr lang="en-US"/>
              <a:pPr/>
              <a:t>21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659FC7-CC40-405C-8590-75AE4EEE5F92}" type="slidenum">
              <a:rPr lang="en-US"/>
              <a:pPr/>
              <a:t>22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12F73-4DF0-4F03-98D2-ABAF9A868A82}" type="slidenum">
              <a:rPr lang="en-US"/>
              <a:pPr/>
              <a:t>23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AE5F3-EDB0-4027-B57E-02A79C2C44A1}" type="slidenum">
              <a:rPr lang="en-US"/>
              <a:pPr/>
              <a:t>3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6499F-7604-41A2-93E8-8C668B97F3CA}" type="slidenum">
              <a:rPr lang="en-US"/>
              <a:pPr/>
              <a:t>4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63483-5174-4B67-9036-125E91D0156E}" type="slidenum">
              <a:rPr lang="en-US"/>
              <a:pPr/>
              <a:t>5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63483-5174-4B67-9036-125E91D0156E}" type="slidenum">
              <a:rPr lang="en-US"/>
              <a:pPr/>
              <a:t>6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63483-5174-4B67-9036-125E91D0156E}" type="slidenum">
              <a:rPr lang="en-US"/>
              <a:pPr/>
              <a:t>7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63483-5174-4B67-9036-125E91D0156E}" type="slidenum">
              <a:rPr lang="en-US"/>
              <a:pPr/>
              <a:t>8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12F73-4DF0-4F03-98D2-ABAF9A868A82}" type="slidenum">
              <a:rPr lang="en-US"/>
              <a:pPr/>
              <a:t>9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3ABF1F-0011-41AE-B102-30AA4F03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3ABF1F-0011-41AE-B102-30AA4F03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3ABF1F-0011-41AE-B102-30AA4F03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3ABF1F-0011-41AE-B102-30AA4F03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3ABF1F-0011-41AE-B102-30AA4F03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3ABF1F-0011-41AE-B102-30AA4F03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3ABF1F-0011-41AE-B102-30AA4F03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3ABF1F-0011-41AE-B102-30AA4F03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3ABF1F-0011-41AE-B102-30AA4F03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3ABF1F-0011-41AE-B102-30AA4F03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3ABF1F-0011-41AE-B102-30AA4F03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73ABF1F-0011-41AE-B102-30AA4F032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8.bin"/><Relationship Id="rId5" Type="http://schemas.openxmlformats.org/officeDocument/2006/relationships/oleObject" Target="../embeddings/oleObject87.bin"/><Relationship Id="rId4" Type="http://schemas.openxmlformats.org/officeDocument/2006/relationships/oleObject" Target="../embeddings/oleObject8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883354" y="2352903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469976" y="1587728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3670300" y="4003675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7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353254" y="592365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2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413702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107" name="Object 35"/>
          <p:cNvGraphicFramePr>
            <a:graphicFrameLocks noChangeAspect="1"/>
          </p:cNvGraphicFramePr>
          <p:nvPr/>
        </p:nvGraphicFramePr>
        <p:xfrm>
          <a:off x="2307546" y="1081315"/>
          <a:ext cx="2074862" cy="1770063"/>
        </p:xfrm>
        <a:graphic>
          <a:graphicData uri="http://schemas.openxmlformats.org/presentationml/2006/ole">
            <p:oleObj spid="_x0000_s259107" name="Equation" r:id="rId4" imgW="1041120" imgH="888840" progId="Equation.DSMT4">
              <p:embed/>
            </p:oleObj>
          </a:graphicData>
        </a:graphic>
      </p:graphicFrame>
      <p:graphicFrame>
        <p:nvGraphicFramePr>
          <p:cNvPr id="259108" name="Object 36"/>
          <p:cNvGraphicFramePr>
            <a:graphicFrameLocks noChangeAspect="1"/>
          </p:cNvGraphicFramePr>
          <p:nvPr/>
        </p:nvGraphicFramePr>
        <p:xfrm>
          <a:off x="1250950" y="3868505"/>
          <a:ext cx="2921000" cy="1889125"/>
        </p:xfrm>
        <a:graphic>
          <a:graphicData uri="http://schemas.openxmlformats.org/presentationml/2006/ole">
            <p:oleObj spid="_x0000_s259108" name="Equation" r:id="rId5" imgW="1726920" imgH="1117440" progId="Equation.DSMT4">
              <p:embed/>
            </p:oleObj>
          </a:graphicData>
        </a:graphic>
      </p:graphicFrame>
      <p:sp>
        <p:nvSpPr>
          <p:cNvPr id="259109" name="Text Box 37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With Slab (cont.)</a:t>
            </a:r>
          </a:p>
        </p:txBody>
      </p:sp>
      <p:graphicFrame>
        <p:nvGraphicFramePr>
          <p:cNvPr id="259110" name="Object 38"/>
          <p:cNvGraphicFramePr>
            <a:graphicFrameLocks noChangeAspect="1"/>
          </p:cNvGraphicFramePr>
          <p:nvPr/>
        </p:nvGraphicFramePr>
        <p:xfrm>
          <a:off x="5009471" y="1067028"/>
          <a:ext cx="2100262" cy="1770062"/>
        </p:xfrm>
        <a:graphic>
          <a:graphicData uri="http://schemas.openxmlformats.org/presentationml/2006/ole">
            <p:oleObj spid="_x0000_s259110" name="Equation" r:id="rId6" imgW="1054080" imgH="888840" progId="Equation.DSMT4">
              <p:embed/>
            </p:oleObj>
          </a:graphicData>
        </a:graphic>
      </p:graphicFrame>
      <p:graphicFrame>
        <p:nvGraphicFramePr>
          <p:cNvPr id="259111" name="Object 39"/>
          <p:cNvGraphicFramePr>
            <a:graphicFrameLocks noChangeAspect="1"/>
          </p:cNvGraphicFramePr>
          <p:nvPr/>
        </p:nvGraphicFramePr>
        <p:xfrm>
          <a:off x="5538788" y="3820195"/>
          <a:ext cx="2813050" cy="1503362"/>
        </p:xfrm>
        <a:graphic>
          <a:graphicData uri="http://schemas.openxmlformats.org/presentationml/2006/ole">
            <p:oleObj spid="_x0000_s259111" name="Equation" r:id="rId7" imgW="1663560" imgH="888840" progId="Equation.DSMT4">
              <p:embed/>
            </p:oleObj>
          </a:graphicData>
        </a:graphic>
      </p:graphicFrame>
      <p:sp>
        <p:nvSpPr>
          <p:cNvPr id="259112" name="Text Box 40"/>
          <p:cNvSpPr txBox="1">
            <a:spLocks noChangeArrowheads="1"/>
          </p:cNvSpPr>
          <p:nvPr/>
        </p:nvSpPr>
        <p:spPr bwMode="auto">
          <a:xfrm>
            <a:off x="5338763" y="3345532"/>
            <a:ext cx="790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543" y="3341909"/>
            <a:ext cx="1898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Wavenumbers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43896" y="5547745"/>
            <a:ext cx="3004457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Note: In the BCs,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sz="1400" i="1" baseline="-25000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400" dirty="0" smtClean="0">
                <a:solidFill>
                  <a:schemeClr val="bg2"/>
                </a:solidFill>
              </a:rPr>
              <a:t> “acts” like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E</a:t>
            </a:r>
            <a:r>
              <a:rPr lang="en-US" sz="1400" i="1" baseline="-25000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400" dirty="0" smtClean="0">
                <a:solidFill>
                  <a:schemeClr val="bg2"/>
                </a:solidFill>
              </a:rPr>
              <a:t> while </a:t>
            </a:r>
            <a:r>
              <a:rPr lang="en-US" sz="1400" i="1" dirty="0" err="1" smtClean="0">
                <a:solidFill>
                  <a:schemeClr val="bg2"/>
                </a:solidFill>
                <a:latin typeface="+mn-lt"/>
              </a:rPr>
              <a:t>F</a:t>
            </a:r>
            <a:r>
              <a:rPr lang="en-US" sz="1400" i="1" baseline="-25000" dirty="0" err="1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400" dirty="0" smtClean="0">
                <a:solidFill>
                  <a:schemeClr val="bg2"/>
                </a:solidFill>
              </a:rPr>
              <a:t> “acts” like </a:t>
            </a:r>
            <a:r>
              <a:rPr lang="en-US" sz="1400" i="1" dirty="0" err="1" smtClean="0">
                <a:solidFill>
                  <a:schemeClr val="bg2"/>
                </a:solidFill>
                <a:latin typeface="+mn-lt"/>
              </a:rPr>
              <a:t>H</a:t>
            </a:r>
            <a:r>
              <a:rPr lang="en-US" sz="1400" i="1" baseline="-25000" dirty="0" err="1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400" dirty="0" smtClean="0">
                <a:solidFill>
                  <a:schemeClr val="bg2"/>
                </a:solidFill>
              </a:rPr>
              <a:t>.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52" name="Rectangle 56"/>
          <p:cNvSpPr>
            <a:spLocks noChangeArrowheads="1"/>
          </p:cNvSpPr>
          <p:nvPr/>
        </p:nvSpPr>
        <p:spPr bwMode="auto">
          <a:xfrm>
            <a:off x="3756025" y="2687638"/>
            <a:ext cx="1593850" cy="9286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34" name="Text Box 38"/>
          <p:cNvSpPr txBox="1">
            <a:spLocks noChangeArrowheads="1"/>
          </p:cNvSpPr>
          <p:nvPr/>
        </p:nvSpPr>
        <p:spPr bwMode="auto">
          <a:xfrm>
            <a:off x="582613" y="1019175"/>
            <a:ext cx="38560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First try reference plane at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x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=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60135" name="Object 39"/>
          <p:cNvGraphicFramePr>
            <a:graphicFrameLocks noChangeAspect="1"/>
          </p:cNvGraphicFramePr>
          <p:nvPr/>
        </p:nvGraphicFramePr>
        <p:xfrm>
          <a:off x="3884613" y="1495425"/>
          <a:ext cx="1452562" cy="762000"/>
        </p:xfrm>
        <a:graphic>
          <a:graphicData uri="http://schemas.openxmlformats.org/presentationml/2006/ole">
            <p:oleObj spid="_x0000_s260135" name="Equation" r:id="rId4" imgW="507960" imgH="266400" progId="Equation.DSMT4">
              <p:embed/>
            </p:oleObj>
          </a:graphicData>
        </a:graphic>
      </p:graphicFrame>
      <p:sp>
        <p:nvSpPr>
          <p:cNvPr id="260136" name="Line 40"/>
          <p:cNvSpPr>
            <a:spLocks noChangeShapeType="1"/>
          </p:cNvSpPr>
          <p:nvPr/>
        </p:nvSpPr>
        <p:spPr bwMode="auto">
          <a:xfrm flipV="1">
            <a:off x="3780231" y="1688274"/>
            <a:ext cx="598797" cy="70975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0138" name="AutoShape 42"/>
          <p:cNvSpPr>
            <a:spLocks noChangeArrowheads="1"/>
          </p:cNvSpPr>
          <p:nvPr/>
        </p:nvSpPr>
        <p:spPr bwMode="auto">
          <a:xfrm>
            <a:off x="3074988" y="3051175"/>
            <a:ext cx="427037" cy="242888"/>
          </a:xfrm>
          <a:prstGeom prst="rightArrow">
            <a:avLst>
              <a:gd name="adj1" fmla="val 50000"/>
              <a:gd name="adj2" fmla="val 43954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0153" name="Object 57"/>
          <p:cNvGraphicFramePr>
            <a:graphicFrameLocks noChangeAspect="1"/>
          </p:cNvGraphicFramePr>
          <p:nvPr/>
        </p:nvGraphicFramePr>
        <p:xfrm>
          <a:off x="4079875" y="2654300"/>
          <a:ext cx="1090613" cy="798513"/>
        </p:xfrm>
        <a:graphic>
          <a:graphicData uri="http://schemas.openxmlformats.org/presentationml/2006/ole">
            <p:oleObj spid="_x0000_s260153" name="Equation" r:id="rId5" imgW="380880" imgH="279360" progId="Equation.DSMT4">
              <p:embed/>
            </p:oleObj>
          </a:graphicData>
        </a:graphic>
      </p:graphicFrame>
      <p:sp>
        <p:nvSpPr>
          <p:cNvPr id="260155" name="Text Box 59"/>
          <p:cNvSpPr txBox="1">
            <a:spLocks noChangeArrowheads="1"/>
          </p:cNvSpPr>
          <p:nvPr/>
        </p:nvSpPr>
        <p:spPr bwMode="auto">
          <a:xfrm>
            <a:off x="812469" y="10886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With Slab (cont.)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575707" y="3962399"/>
            <a:ext cx="5425168" cy="2617100"/>
            <a:chOff x="1575707" y="3962399"/>
            <a:chExt cx="5425168" cy="2617100"/>
          </a:xfrm>
        </p:grpSpPr>
        <p:graphicFrame>
          <p:nvGraphicFramePr>
            <p:cNvPr id="260118" name="Object 22"/>
            <p:cNvGraphicFramePr>
              <a:graphicFrameLocks noChangeAspect="1"/>
            </p:cNvGraphicFramePr>
            <p:nvPr/>
          </p:nvGraphicFramePr>
          <p:xfrm>
            <a:off x="4383088" y="5338074"/>
            <a:ext cx="377825" cy="377825"/>
          </p:xfrm>
          <a:graphic>
            <a:graphicData uri="http://schemas.openxmlformats.org/presentationml/2006/ole">
              <p:oleObj spid="_x0000_s260118" name="Equation" r:id="rId6" imgW="228600" imgH="228600" progId="Equation.DSMT4">
                <p:embed/>
              </p:oleObj>
            </a:graphicData>
          </a:graphic>
        </p:graphicFrame>
        <p:graphicFrame>
          <p:nvGraphicFramePr>
            <p:cNvPr id="260119" name="Object 23"/>
            <p:cNvGraphicFramePr>
              <a:graphicFrameLocks noChangeAspect="1"/>
            </p:cNvGraphicFramePr>
            <p:nvPr/>
          </p:nvGraphicFramePr>
          <p:xfrm>
            <a:off x="2719388" y="5333312"/>
            <a:ext cx="390525" cy="392113"/>
          </p:xfrm>
          <a:graphic>
            <a:graphicData uri="http://schemas.openxmlformats.org/presentationml/2006/ole">
              <p:oleObj spid="_x0000_s260119" name="Equation" r:id="rId7" imgW="228600" imgH="228600" progId="Equation.DSMT4">
                <p:embed/>
              </p:oleObj>
            </a:graphicData>
          </a:graphic>
        </p:graphicFrame>
        <p:sp>
          <p:nvSpPr>
            <p:cNvPr id="260120" name="Line 24"/>
            <p:cNvSpPr>
              <a:spLocks noChangeShapeType="1"/>
            </p:cNvSpPr>
            <p:nvPr/>
          </p:nvSpPr>
          <p:spPr bwMode="auto">
            <a:xfrm>
              <a:off x="3790950" y="5062538"/>
              <a:ext cx="15049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121" name="Line 25"/>
            <p:cNvSpPr>
              <a:spLocks noChangeShapeType="1"/>
            </p:cNvSpPr>
            <p:nvPr/>
          </p:nvSpPr>
          <p:spPr bwMode="auto">
            <a:xfrm>
              <a:off x="3783701" y="5993023"/>
              <a:ext cx="15049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122" name="Line 26"/>
            <p:cNvSpPr>
              <a:spLocks noChangeShapeType="1"/>
            </p:cNvSpPr>
            <p:nvPr/>
          </p:nvSpPr>
          <p:spPr bwMode="auto">
            <a:xfrm flipH="1">
              <a:off x="2108889" y="5063437"/>
              <a:ext cx="7938" cy="9398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124" name="Line 28"/>
            <p:cNvSpPr>
              <a:spLocks noChangeShapeType="1"/>
            </p:cNvSpPr>
            <p:nvPr/>
          </p:nvSpPr>
          <p:spPr bwMode="auto">
            <a:xfrm flipV="1">
              <a:off x="2104126" y="5063437"/>
              <a:ext cx="161607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125" name="Line 29"/>
            <p:cNvSpPr>
              <a:spLocks noChangeShapeType="1"/>
            </p:cNvSpPr>
            <p:nvPr/>
          </p:nvSpPr>
          <p:spPr bwMode="auto">
            <a:xfrm flipV="1">
              <a:off x="2111375" y="5997575"/>
              <a:ext cx="1585913" cy="15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60127" name="Object 31"/>
            <p:cNvGraphicFramePr>
              <a:graphicFrameLocks noChangeAspect="1"/>
            </p:cNvGraphicFramePr>
            <p:nvPr/>
          </p:nvGraphicFramePr>
          <p:xfrm>
            <a:off x="5991225" y="5338074"/>
            <a:ext cx="377825" cy="377825"/>
          </p:xfrm>
          <a:graphic>
            <a:graphicData uri="http://schemas.openxmlformats.org/presentationml/2006/ole">
              <p:oleObj spid="_x0000_s260127" name="Equation" r:id="rId8" imgW="228600" imgH="228600" progId="Equation.DSMT4">
                <p:embed/>
              </p:oleObj>
            </a:graphicData>
          </a:graphic>
        </p:graphicFrame>
        <p:sp>
          <p:nvSpPr>
            <p:cNvPr id="260128" name="Line 32"/>
            <p:cNvSpPr>
              <a:spLocks noChangeShapeType="1"/>
            </p:cNvSpPr>
            <p:nvPr/>
          </p:nvSpPr>
          <p:spPr bwMode="auto">
            <a:xfrm flipH="1">
              <a:off x="6996113" y="5050737"/>
              <a:ext cx="3175" cy="9540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130" name="Line 34"/>
            <p:cNvSpPr>
              <a:spLocks noChangeShapeType="1"/>
            </p:cNvSpPr>
            <p:nvPr/>
          </p:nvSpPr>
          <p:spPr bwMode="auto">
            <a:xfrm flipV="1">
              <a:off x="5384800" y="5062538"/>
              <a:ext cx="161607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131" name="Line 35"/>
            <p:cNvSpPr>
              <a:spLocks noChangeShapeType="1"/>
            </p:cNvSpPr>
            <p:nvPr/>
          </p:nvSpPr>
          <p:spPr bwMode="auto">
            <a:xfrm flipV="1">
              <a:off x="5383213" y="5998474"/>
              <a:ext cx="161607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139" name="Line 43"/>
            <p:cNvSpPr>
              <a:spLocks noChangeShapeType="1"/>
            </p:cNvSpPr>
            <p:nvPr/>
          </p:nvSpPr>
          <p:spPr bwMode="auto">
            <a:xfrm>
              <a:off x="2098675" y="6190562"/>
              <a:ext cx="0" cy="3778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140" name="Line 44"/>
            <p:cNvSpPr>
              <a:spLocks noChangeShapeType="1"/>
            </p:cNvSpPr>
            <p:nvPr/>
          </p:nvSpPr>
          <p:spPr bwMode="auto">
            <a:xfrm>
              <a:off x="2125663" y="6384237"/>
              <a:ext cx="487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60141" name="Object 45"/>
            <p:cNvGraphicFramePr>
              <a:graphicFrameLocks noChangeAspect="1"/>
            </p:cNvGraphicFramePr>
            <p:nvPr/>
          </p:nvGraphicFramePr>
          <p:xfrm>
            <a:off x="2278063" y="4001399"/>
            <a:ext cx="336550" cy="588963"/>
          </p:xfrm>
          <a:graphic>
            <a:graphicData uri="http://schemas.openxmlformats.org/presentationml/2006/ole">
              <p:oleObj spid="_x0000_s260141" name="Equation" r:id="rId9" imgW="152280" imgH="266400" progId="Equation.DSMT4">
                <p:embed/>
              </p:oleObj>
            </a:graphicData>
          </a:graphic>
        </p:graphicFrame>
        <p:sp>
          <p:nvSpPr>
            <p:cNvPr id="260148" name="Text Box 52"/>
            <p:cNvSpPr txBox="1">
              <a:spLocks noChangeArrowheads="1"/>
            </p:cNvSpPr>
            <p:nvPr/>
          </p:nvSpPr>
          <p:spPr bwMode="auto">
            <a:xfrm>
              <a:off x="2762250" y="6122299"/>
              <a:ext cx="31908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60149" name="AutoShape 53"/>
            <p:cNvSpPr>
              <a:spLocks noChangeArrowheads="1"/>
            </p:cNvSpPr>
            <p:nvPr/>
          </p:nvSpPr>
          <p:spPr bwMode="auto">
            <a:xfrm>
              <a:off x="2120900" y="4730062"/>
              <a:ext cx="679450" cy="138113"/>
            </a:xfrm>
            <a:prstGeom prst="rightArrow">
              <a:avLst>
                <a:gd name="adj1" fmla="val 50000"/>
                <a:gd name="adj2" fmla="val 122989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26" name="Oval 30"/>
            <p:cNvSpPr>
              <a:spLocks noChangeArrowheads="1"/>
            </p:cNvSpPr>
            <p:nvPr/>
          </p:nvSpPr>
          <p:spPr bwMode="auto">
            <a:xfrm>
              <a:off x="5289550" y="5011049"/>
              <a:ext cx="88900" cy="889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29" name="Oval 33"/>
            <p:cNvSpPr>
              <a:spLocks noChangeArrowheads="1"/>
            </p:cNvSpPr>
            <p:nvPr/>
          </p:nvSpPr>
          <p:spPr bwMode="auto">
            <a:xfrm>
              <a:off x="5291138" y="5960374"/>
              <a:ext cx="88900" cy="889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17" name="Oval 21"/>
            <p:cNvSpPr>
              <a:spLocks noChangeArrowheads="1"/>
            </p:cNvSpPr>
            <p:nvPr/>
          </p:nvSpPr>
          <p:spPr bwMode="auto">
            <a:xfrm>
              <a:off x="3702050" y="5007874"/>
              <a:ext cx="88900" cy="889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23" name="Oval 27"/>
            <p:cNvSpPr>
              <a:spLocks noChangeArrowheads="1"/>
            </p:cNvSpPr>
            <p:nvPr/>
          </p:nvSpPr>
          <p:spPr bwMode="auto">
            <a:xfrm>
              <a:off x="3698875" y="5952437"/>
              <a:ext cx="88900" cy="889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2057400" y="3962399"/>
              <a:ext cx="0" cy="215537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5" name="Text Box 52"/>
            <p:cNvSpPr txBox="1">
              <a:spLocks noChangeArrowheads="1"/>
            </p:cNvSpPr>
            <p:nvPr/>
          </p:nvSpPr>
          <p:spPr bwMode="auto">
            <a:xfrm>
              <a:off x="1575707" y="3977813"/>
              <a:ext cx="372218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  <a:endParaRPr lang="en-US" sz="2400" i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210" name="Text Box 18"/>
          <p:cNvSpPr txBox="1">
            <a:spLocks noChangeArrowheads="1"/>
          </p:cNvSpPr>
          <p:nvPr/>
        </p:nvSpPr>
        <p:spPr bwMode="auto">
          <a:xfrm>
            <a:off x="619125" y="3808413"/>
            <a:ext cx="2073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General formula:</a:t>
            </a:r>
            <a:endParaRPr lang="en-US" sz="2000" i="1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64224" name="Object 32"/>
          <p:cNvGraphicFramePr>
            <a:graphicFrameLocks noChangeAspect="1"/>
          </p:cNvGraphicFramePr>
          <p:nvPr/>
        </p:nvGraphicFramePr>
        <p:xfrm>
          <a:off x="2900863" y="3599813"/>
          <a:ext cx="2940050" cy="873125"/>
        </p:xfrm>
        <a:graphic>
          <a:graphicData uri="http://schemas.openxmlformats.org/presentationml/2006/ole">
            <p:oleObj spid="_x0000_s264224" name="Equation" r:id="rId4" imgW="1625400" imgH="482400" progId="Equation.DSMT4">
              <p:embed/>
            </p:oleObj>
          </a:graphicData>
        </a:graphic>
      </p:graphicFrame>
      <p:sp>
        <p:nvSpPr>
          <p:cNvPr id="264225" name="Text Box 33"/>
          <p:cNvSpPr txBox="1">
            <a:spLocks noChangeArrowheads="1"/>
          </p:cNvSpPr>
          <p:nvPr/>
        </p:nvSpPr>
        <p:spPr bwMode="auto">
          <a:xfrm>
            <a:off x="303213" y="5376863"/>
            <a:ext cx="2005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Apply this twice:</a:t>
            </a:r>
            <a:endParaRPr lang="en-US" sz="2000" i="1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64226" name="Object 34"/>
          <p:cNvGraphicFramePr>
            <a:graphicFrameLocks noChangeAspect="1"/>
          </p:cNvGraphicFramePr>
          <p:nvPr/>
        </p:nvGraphicFramePr>
        <p:xfrm>
          <a:off x="2794000" y="5043488"/>
          <a:ext cx="4014788" cy="1455737"/>
        </p:xfrm>
        <a:graphic>
          <a:graphicData uri="http://schemas.openxmlformats.org/presentationml/2006/ole">
            <p:oleObj spid="_x0000_s264226" name="Equation" r:id="rId5" imgW="2031840" imgH="736560" progId="Equation.DSMT4">
              <p:embed/>
            </p:oleObj>
          </a:graphicData>
        </a:graphic>
      </p:graphicFrame>
      <p:sp>
        <p:nvSpPr>
          <p:cNvPr id="264259" name="Text Box 67"/>
          <p:cNvSpPr txBox="1">
            <a:spLocks noChangeArrowheads="1"/>
          </p:cNvSpPr>
          <p:nvPr/>
        </p:nvSpPr>
        <p:spPr bwMode="auto">
          <a:xfrm>
            <a:off x="64996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With Slab (cont.)</a:t>
            </a:r>
          </a:p>
        </p:txBody>
      </p:sp>
      <p:graphicFrame>
        <p:nvGraphicFramePr>
          <p:cNvPr id="264261" name="Object 69"/>
          <p:cNvGraphicFramePr>
            <a:graphicFrameLocks noChangeAspect="1"/>
          </p:cNvGraphicFramePr>
          <p:nvPr/>
        </p:nvGraphicFramePr>
        <p:xfrm>
          <a:off x="2482850" y="5014913"/>
          <a:ext cx="344488" cy="1287462"/>
        </p:xfrm>
        <a:graphic>
          <a:graphicData uri="http://schemas.openxmlformats.org/presentationml/2006/ole">
            <p:oleObj spid="_x0000_s264261" name="Equation" r:id="rId6" imgW="190440" imgH="711000" progId="Equation.DSMT4">
              <p:embed/>
            </p:oleObj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2202971" y="673265"/>
            <a:ext cx="4905375" cy="2841625"/>
            <a:chOff x="2192338" y="823913"/>
            <a:chExt cx="4905375" cy="2841625"/>
          </a:xfrm>
        </p:grpSpPr>
        <p:sp>
          <p:nvSpPr>
            <p:cNvPr id="264252" name="Text Box 60"/>
            <p:cNvSpPr txBox="1">
              <a:spLocks noChangeArrowheads="1"/>
            </p:cNvSpPr>
            <p:nvPr/>
          </p:nvSpPr>
          <p:spPr bwMode="auto">
            <a:xfrm>
              <a:off x="2347913" y="3208338"/>
              <a:ext cx="319087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graphicFrame>
          <p:nvGraphicFramePr>
            <p:cNvPr id="264229" name="Object 37"/>
            <p:cNvGraphicFramePr>
              <a:graphicFrameLocks noChangeAspect="1"/>
            </p:cNvGraphicFramePr>
            <p:nvPr/>
          </p:nvGraphicFramePr>
          <p:xfrm>
            <a:off x="4481513" y="2162175"/>
            <a:ext cx="376238" cy="376237"/>
          </p:xfrm>
          <a:graphic>
            <a:graphicData uri="http://schemas.openxmlformats.org/presentationml/2006/ole">
              <p:oleObj spid="_x0000_s264229" name="Equation" r:id="rId7" imgW="228600" imgH="228600" progId="Equation.DSMT4">
                <p:embed/>
              </p:oleObj>
            </a:graphicData>
          </a:graphic>
        </p:graphicFrame>
        <p:graphicFrame>
          <p:nvGraphicFramePr>
            <p:cNvPr id="264230" name="Object 38"/>
            <p:cNvGraphicFramePr>
              <a:graphicFrameLocks noChangeAspect="1"/>
            </p:cNvGraphicFramePr>
            <p:nvPr/>
          </p:nvGraphicFramePr>
          <p:xfrm>
            <a:off x="2816226" y="2157413"/>
            <a:ext cx="390525" cy="390525"/>
          </p:xfrm>
          <a:graphic>
            <a:graphicData uri="http://schemas.openxmlformats.org/presentationml/2006/ole">
              <p:oleObj spid="_x0000_s264230" name="Equation" r:id="rId8" imgW="228600" imgH="228600" progId="Equation.DSMT4">
                <p:embed/>
              </p:oleObj>
            </a:graphicData>
          </a:graphic>
        </p:graphicFrame>
        <p:sp>
          <p:nvSpPr>
            <p:cNvPr id="264231" name="Line 39"/>
            <p:cNvSpPr>
              <a:spLocks noChangeShapeType="1"/>
            </p:cNvSpPr>
            <p:nvPr/>
          </p:nvSpPr>
          <p:spPr bwMode="auto">
            <a:xfrm>
              <a:off x="3887788" y="1883249"/>
              <a:ext cx="15049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32" name="Line 40"/>
            <p:cNvSpPr>
              <a:spLocks noChangeShapeType="1"/>
            </p:cNvSpPr>
            <p:nvPr/>
          </p:nvSpPr>
          <p:spPr bwMode="auto">
            <a:xfrm>
              <a:off x="3879851" y="2824163"/>
              <a:ext cx="15049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33" name="Line 41"/>
            <p:cNvSpPr>
              <a:spLocks noChangeShapeType="1"/>
            </p:cNvSpPr>
            <p:nvPr/>
          </p:nvSpPr>
          <p:spPr bwMode="auto">
            <a:xfrm flipH="1">
              <a:off x="2197101" y="1897170"/>
              <a:ext cx="7938" cy="9398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35" name="Line 43"/>
            <p:cNvSpPr>
              <a:spLocks noChangeShapeType="1"/>
            </p:cNvSpPr>
            <p:nvPr/>
          </p:nvSpPr>
          <p:spPr bwMode="auto">
            <a:xfrm flipV="1">
              <a:off x="2192338" y="1885950"/>
              <a:ext cx="161607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36" name="Line 44"/>
            <p:cNvSpPr>
              <a:spLocks noChangeShapeType="1"/>
            </p:cNvSpPr>
            <p:nvPr/>
          </p:nvSpPr>
          <p:spPr bwMode="auto">
            <a:xfrm flipV="1">
              <a:off x="2208213" y="2823897"/>
              <a:ext cx="1585913" cy="158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64238" name="Object 46"/>
            <p:cNvGraphicFramePr>
              <a:graphicFrameLocks noChangeAspect="1"/>
            </p:cNvGraphicFramePr>
            <p:nvPr/>
          </p:nvGraphicFramePr>
          <p:xfrm>
            <a:off x="6088063" y="2162175"/>
            <a:ext cx="377825" cy="376237"/>
          </p:xfrm>
          <a:graphic>
            <a:graphicData uri="http://schemas.openxmlformats.org/presentationml/2006/ole">
              <p:oleObj spid="_x0000_s264238" name="Equation" r:id="rId9" imgW="228600" imgH="228600" progId="Equation.DSMT4">
                <p:embed/>
              </p:oleObj>
            </a:graphicData>
          </a:graphic>
        </p:graphicFrame>
        <p:sp>
          <p:nvSpPr>
            <p:cNvPr id="264239" name="Line 47"/>
            <p:cNvSpPr>
              <a:spLocks noChangeShapeType="1"/>
            </p:cNvSpPr>
            <p:nvPr/>
          </p:nvSpPr>
          <p:spPr bwMode="auto">
            <a:xfrm flipH="1">
              <a:off x="7081731" y="1873250"/>
              <a:ext cx="3175" cy="95408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41" name="Line 49"/>
            <p:cNvSpPr>
              <a:spLocks noChangeShapeType="1"/>
            </p:cNvSpPr>
            <p:nvPr/>
          </p:nvSpPr>
          <p:spPr bwMode="auto">
            <a:xfrm flipV="1">
              <a:off x="5481638" y="1882035"/>
              <a:ext cx="161607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42" name="Line 50"/>
            <p:cNvSpPr>
              <a:spLocks noChangeShapeType="1"/>
            </p:cNvSpPr>
            <p:nvPr/>
          </p:nvSpPr>
          <p:spPr bwMode="auto">
            <a:xfrm flipV="1">
              <a:off x="5474441" y="2820988"/>
              <a:ext cx="161607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43" name="Line 51"/>
            <p:cNvSpPr>
              <a:spLocks noChangeShapeType="1"/>
            </p:cNvSpPr>
            <p:nvPr/>
          </p:nvSpPr>
          <p:spPr bwMode="auto">
            <a:xfrm>
              <a:off x="2195513" y="3013075"/>
              <a:ext cx="0" cy="3778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44" name="Line 52"/>
            <p:cNvSpPr>
              <a:spLocks noChangeShapeType="1"/>
            </p:cNvSpPr>
            <p:nvPr/>
          </p:nvSpPr>
          <p:spPr bwMode="auto">
            <a:xfrm>
              <a:off x="2222501" y="3206750"/>
              <a:ext cx="487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64245" name="Object 53"/>
            <p:cNvGraphicFramePr>
              <a:graphicFrameLocks noChangeAspect="1"/>
            </p:cNvGraphicFramePr>
            <p:nvPr/>
          </p:nvGraphicFramePr>
          <p:xfrm>
            <a:off x="2374901" y="823913"/>
            <a:ext cx="336550" cy="588962"/>
          </p:xfrm>
          <a:graphic>
            <a:graphicData uri="http://schemas.openxmlformats.org/presentationml/2006/ole">
              <p:oleObj spid="_x0000_s264245" name="Equation" r:id="rId10" imgW="152280" imgH="266400" progId="Equation.DSMT4">
                <p:embed/>
              </p:oleObj>
            </a:graphicData>
          </a:graphic>
        </p:graphicFrame>
        <p:sp>
          <p:nvSpPr>
            <p:cNvPr id="264246" name="Line 54"/>
            <p:cNvSpPr>
              <a:spLocks noChangeShapeType="1"/>
            </p:cNvSpPr>
            <p:nvPr/>
          </p:nvSpPr>
          <p:spPr bwMode="auto">
            <a:xfrm>
              <a:off x="3857626" y="1344613"/>
              <a:ext cx="0" cy="3778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47" name="Line 55"/>
            <p:cNvSpPr>
              <a:spLocks noChangeShapeType="1"/>
            </p:cNvSpPr>
            <p:nvPr/>
          </p:nvSpPr>
          <p:spPr bwMode="auto">
            <a:xfrm>
              <a:off x="3857626" y="1552575"/>
              <a:ext cx="487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64248" name="Object 56"/>
            <p:cNvGraphicFramePr>
              <a:graphicFrameLocks noChangeAspect="1"/>
            </p:cNvGraphicFramePr>
            <p:nvPr/>
          </p:nvGraphicFramePr>
          <p:xfrm>
            <a:off x="6070601" y="1295400"/>
            <a:ext cx="568325" cy="514350"/>
          </p:xfrm>
          <a:graphic>
            <a:graphicData uri="http://schemas.openxmlformats.org/presentationml/2006/ole">
              <p:oleObj spid="_x0000_s264248" name="Equation" r:id="rId11" imgW="266400" imgH="241200" progId="Equation.DSMT4">
                <p:embed/>
              </p:oleObj>
            </a:graphicData>
          </a:graphic>
        </p:graphicFrame>
        <p:graphicFrame>
          <p:nvGraphicFramePr>
            <p:cNvPr id="264249" name="Object 57"/>
            <p:cNvGraphicFramePr>
              <a:graphicFrameLocks noChangeAspect="1"/>
            </p:cNvGraphicFramePr>
            <p:nvPr/>
          </p:nvGraphicFramePr>
          <p:xfrm>
            <a:off x="4422776" y="1296988"/>
            <a:ext cx="642938" cy="531812"/>
          </p:xfrm>
          <a:graphic>
            <a:graphicData uri="http://schemas.openxmlformats.org/presentationml/2006/ole">
              <p:oleObj spid="_x0000_s264249" name="Equation" r:id="rId12" imgW="291960" imgH="241200" progId="Equation.DSMT4">
                <p:embed/>
              </p:oleObj>
            </a:graphicData>
          </a:graphic>
        </p:graphicFrame>
        <p:sp>
          <p:nvSpPr>
            <p:cNvPr id="264250" name="Line 58"/>
            <p:cNvSpPr>
              <a:spLocks noChangeShapeType="1"/>
            </p:cNvSpPr>
            <p:nvPr/>
          </p:nvSpPr>
          <p:spPr bwMode="auto">
            <a:xfrm>
              <a:off x="5424488" y="1400175"/>
              <a:ext cx="0" cy="3778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51" name="Line 59"/>
            <p:cNvSpPr>
              <a:spLocks noChangeShapeType="1"/>
            </p:cNvSpPr>
            <p:nvPr/>
          </p:nvSpPr>
          <p:spPr bwMode="auto">
            <a:xfrm>
              <a:off x="5424488" y="1608138"/>
              <a:ext cx="487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253" name="AutoShape 61"/>
            <p:cNvSpPr>
              <a:spLocks noChangeArrowheads="1"/>
            </p:cNvSpPr>
            <p:nvPr/>
          </p:nvSpPr>
          <p:spPr bwMode="auto">
            <a:xfrm>
              <a:off x="2217738" y="1552575"/>
              <a:ext cx="679450" cy="138112"/>
            </a:xfrm>
            <a:prstGeom prst="rightArrow">
              <a:avLst>
                <a:gd name="adj1" fmla="val 50000"/>
                <a:gd name="adj2" fmla="val 122989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55" name="Text Box 63"/>
            <p:cNvSpPr txBox="1">
              <a:spLocks noChangeArrowheads="1"/>
            </p:cNvSpPr>
            <p:nvPr/>
          </p:nvSpPr>
          <p:spPr bwMode="auto">
            <a:xfrm>
              <a:off x="4452938" y="2889250"/>
              <a:ext cx="3873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264256" name="Text Box 64"/>
            <p:cNvSpPr txBox="1">
              <a:spLocks noChangeArrowheads="1"/>
            </p:cNvSpPr>
            <p:nvPr/>
          </p:nvSpPr>
          <p:spPr bwMode="auto">
            <a:xfrm>
              <a:off x="6032501" y="2917825"/>
              <a:ext cx="3873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264257" name="Text Box 65"/>
            <p:cNvSpPr txBox="1">
              <a:spLocks noChangeArrowheads="1"/>
            </p:cNvSpPr>
            <p:nvPr/>
          </p:nvSpPr>
          <p:spPr bwMode="auto">
            <a:xfrm>
              <a:off x="2846388" y="2933700"/>
              <a:ext cx="3873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264237" name="Oval 45"/>
            <p:cNvSpPr>
              <a:spLocks noChangeArrowheads="1"/>
            </p:cNvSpPr>
            <p:nvPr/>
          </p:nvSpPr>
          <p:spPr bwMode="auto">
            <a:xfrm>
              <a:off x="5386388" y="1833563"/>
              <a:ext cx="88900" cy="889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28" name="Oval 36"/>
            <p:cNvSpPr>
              <a:spLocks noChangeArrowheads="1"/>
            </p:cNvSpPr>
            <p:nvPr/>
          </p:nvSpPr>
          <p:spPr bwMode="auto">
            <a:xfrm>
              <a:off x="3798888" y="1835998"/>
              <a:ext cx="88900" cy="889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40" name="Oval 48"/>
            <p:cNvSpPr>
              <a:spLocks noChangeArrowheads="1"/>
            </p:cNvSpPr>
            <p:nvPr/>
          </p:nvSpPr>
          <p:spPr bwMode="auto">
            <a:xfrm>
              <a:off x="5387976" y="2782888"/>
              <a:ext cx="88900" cy="889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34" name="Oval 42"/>
            <p:cNvSpPr>
              <a:spLocks noChangeArrowheads="1"/>
            </p:cNvSpPr>
            <p:nvPr/>
          </p:nvSpPr>
          <p:spPr bwMode="auto">
            <a:xfrm>
              <a:off x="3795713" y="2774950"/>
              <a:ext cx="88900" cy="889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3956050" y="5772150"/>
            <a:ext cx="14557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hlink"/>
                </a:solidFill>
              </a:rPr>
              <a:t>A mess !</a:t>
            </a:r>
          </a:p>
        </p:txBody>
      </p:sp>
      <p:graphicFrame>
        <p:nvGraphicFramePr>
          <p:cNvPr id="265223" name="Object 7"/>
          <p:cNvGraphicFramePr>
            <a:graphicFrameLocks noChangeAspect="1"/>
          </p:cNvGraphicFramePr>
          <p:nvPr/>
        </p:nvGraphicFramePr>
        <p:xfrm>
          <a:off x="2506663" y="4365625"/>
          <a:ext cx="3727450" cy="987425"/>
        </p:xfrm>
        <a:graphic>
          <a:graphicData uri="http://schemas.openxmlformats.org/presentationml/2006/ole">
            <p:oleObj spid="_x0000_s265223" name="Equation" r:id="rId4" imgW="1917360" imgH="507960" progId="Equation.DSMT4">
              <p:embed/>
            </p:oleObj>
          </a:graphicData>
        </a:graphic>
      </p:graphicFrame>
      <p:sp>
        <p:nvSpPr>
          <p:cNvPr id="265280" name="Text Box 64"/>
          <p:cNvSpPr txBox="1">
            <a:spLocks noChangeArrowheads="1"/>
          </p:cNvSpPr>
          <p:nvPr/>
        </p:nvSpPr>
        <p:spPr bwMode="auto">
          <a:xfrm>
            <a:off x="78517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With Slab (cont.)</a:t>
            </a:r>
          </a:p>
        </p:txBody>
      </p:sp>
      <p:sp>
        <p:nvSpPr>
          <p:cNvPr id="265311" name="Text Box 95"/>
          <p:cNvSpPr txBox="1">
            <a:spLocks noChangeArrowheads="1"/>
          </p:cNvSpPr>
          <p:nvPr/>
        </p:nvSpPr>
        <p:spPr bwMode="auto">
          <a:xfrm>
            <a:off x="595313" y="4068763"/>
            <a:ext cx="1582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Apply again:</a:t>
            </a:r>
            <a:endParaRPr lang="en-US" sz="2000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2266767" y="866443"/>
            <a:ext cx="4905375" cy="2841625"/>
            <a:chOff x="2192338" y="823913"/>
            <a:chExt cx="4905375" cy="2841625"/>
          </a:xfrm>
        </p:grpSpPr>
        <p:sp>
          <p:nvSpPr>
            <p:cNvPr id="67" name="Text Box 60"/>
            <p:cNvSpPr txBox="1">
              <a:spLocks noChangeArrowheads="1"/>
            </p:cNvSpPr>
            <p:nvPr/>
          </p:nvSpPr>
          <p:spPr bwMode="auto">
            <a:xfrm>
              <a:off x="2347913" y="3208338"/>
              <a:ext cx="319087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graphicFrame>
          <p:nvGraphicFramePr>
            <p:cNvPr id="68" name="Object 37"/>
            <p:cNvGraphicFramePr>
              <a:graphicFrameLocks noChangeAspect="1"/>
            </p:cNvGraphicFramePr>
            <p:nvPr/>
          </p:nvGraphicFramePr>
          <p:xfrm>
            <a:off x="4481513" y="2162175"/>
            <a:ext cx="376238" cy="376237"/>
          </p:xfrm>
          <a:graphic>
            <a:graphicData uri="http://schemas.openxmlformats.org/presentationml/2006/ole">
              <p:oleObj spid="_x0000_s265319" name="Equation" r:id="rId5" imgW="228600" imgH="228600" progId="Equation.DSMT4">
                <p:embed/>
              </p:oleObj>
            </a:graphicData>
          </a:graphic>
        </p:graphicFrame>
        <p:graphicFrame>
          <p:nvGraphicFramePr>
            <p:cNvPr id="69" name="Object 38"/>
            <p:cNvGraphicFramePr>
              <a:graphicFrameLocks noChangeAspect="1"/>
            </p:cNvGraphicFramePr>
            <p:nvPr/>
          </p:nvGraphicFramePr>
          <p:xfrm>
            <a:off x="2816226" y="2157413"/>
            <a:ext cx="390525" cy="390525"/>
          </p:xfrm>
          <a:graphic>
            <a:graphicData uri="http://schemas.openxmlformats.org/presentationml/2006/ole">
              <p:oleObj spid="_x0000_s265320" name="Equation" r:id="rId6" imgW="228600" imgH="228600" progId="Equation.DSMT4">
                <p:embed/>
              </p:oleObj>
            </a:graphicData>
          </a:graphic>
        </p:graphicFrame>
        <p:sp>
          <p:nvSpPr>
            <p:cNvPr id="70" name="Line 39"/>
            <p:cNvSpPr>
              <a:spLocks noChangeShapeType="1"/>
            </p:cNvSpPr>
            <p:nvPr/>
          </p:nvSpPr>
          <p:spPr bwMode="auto">
            <a:xfrm>
              <a:off x="3887788" y="1883249"/>
              <a:ext cx="15049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40"/>
            <p:cNvSpPr>
              <a:spLocks noChangeShapeType="1"/>
            </p:cNvSpPr>
            <p:nvPr/>
          </p:nvSpPr>
          <p:spPr bwMode="auto">
            <a:xfrm>
              <a:off x="3879851" y="2824163"/>
              <a:ext cx="15049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Line 41"/>
            <p:cNvSpPr>
              <a:spLocks noChangeShapeType="1"/>
            </p:cNvSpPr>
            <p:nvPr/>
          </p:nvSpPr>
          <p:spPr bwMode="auto">
            <a:xfrm flipH="1">
              <a:off x="2197101" y="1897170"/>
              <a:ext cx="7938" cy="9398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" name="Line 43"/>
            <p:cNvSpPr>
              <a:spLocks noChangeShapeType="1"/>
            </p:cNvSpPr>
            <p:nvPr/>
          </p:nvSpPr>
          <p:spPr bwMode="auto">
            <a:xfrm flipV="1">
              <a:off x="2192338" y="1885950"/>
              <a:ext cx="161607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" name="Line 44"/>
            <p:cNvSpPr>
              <a:spLocks noChangeShapeType="1"/>
            </p:cNvSpPr>
            <p:nvPr/>
          </p:nvSpPr>
          <p:spPr bwMode="auto">
            <a:xfrm flipV="1">
              <a:off x="2208213" y="2823897"/>
              <a:ext cx="1585913" cy="158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5" name="Object 46"/>
            <p:cNvGraphicFramePr>
              <a:graphicFrameLocks noChangeAspect="1"/>
            </p:cNvGraphicFramePr>
            <p:nvPr/>
          </p:nvGraphicFramePr>
          <p:xfrm>
            <a:off x="6088063" y="2162175"/>
            <a:ext cx="377825" cy="376237"/>
          </p:xfrm>
          <a:graphic>
            <a:graphicData uri="http://schemas.openxmlformats.org/presentationml/2006/ole">
              <p:oleObj spid="_x0000_s265321" name="Equation" r:id="rId7" imgW="228600" imgH="228600" progId="Equation.DSMT4">
                <p:embed/>
              </p:oleObj>
            </a:graphicData>
          </a:graphic>
        </p:graphicFrame>
        <p:sp>
          <p:nvSpPr>
            <p:cNvPr id="76" name="Line 47"/>
            <p:cNvSpPr>
              <a:spLocks noChangeShapeType="1"/>
            </p:cNvSpPr>
            <p:nvPr/>
          </p:nvSpPr>
          <p:spPr bwMode="auto">
            <a:xfrm flipH="1">
              <a:off x="7081731" y="1873250"/>
              <a:ext cx="3175" cy="95408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" name="Line 49"/>
            <p:cNvSpPr>
              <a:spLocks noChangeShapeType="1"/>
            </p:cNvSpPr>
            <p:nvPr/>
          </p:nvSpPr>
          <p:spPr bwMode="auto">
            <a:xfrm flipV="1">
              <a:off x="5481638" y="1882035"/>
              <a:ext cx="161607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" name="Line 50"/>
            <p:cNvSpPr>
              <a:spLocks noChangeShapeType="1"/>
            </p:cNvSpPr>
            <p:nvPr/>
          </p:nvSpPr>
          <p:spPr bwMode="auto">
            <a:xfrm flipV="1">
              <a:off x="5474441" y="2820988"/>
              <a:ext cx="161607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" name="Line 51"/>
            <p:cNvSpPr>
              <a:spLocks noChangeShapeType="1"/>
            </p:cNvSpPr>
            <p:nvPr/>
          </p:nvSpPr>
          <p:spPr bwMode="auto">
            <a:xfrm>
              <a:off x="2195513" y="3013075"/>
              <a:ext cx="0" cy="3778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Line 52"/>
            <p:cNvSpPr>
              <a:spLocks noChangeShapeType="1"/>
            </p:cNvSpPr>
            <p:nvPr/>
          </p:nvSpPr>
          <p:spPr bwMode="auto">
            <a:xfrm>
              <a:off x="2222501" y="3206750"/>
              <a:ext cx="487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81" name="Object 53"/>
            <p:cNvGraphicFramePr>
              <a:graphicFrameLocks noChangeAspect="1"/>
            </p:cNvGraphicFramePr>
            <p:nvPr/>
          </p:nvGraphicFramePr>
          <p:xfrm>
            <a:off x="2374901" y="823913"/>
            <a:ext cx="336550" cy="588962"/>
          </p:xfrm>
          <a:graphic>
            <a:graphicData uri="http://schemas.openxmlformats.org/presentationml/2006/ole">
              <p:oleObj spid="_x0000_s265322" name="Equation" r:id="rId8" imgW="152280" imgH="266400" progId="Equation.DSMT4">
                <p:embed/>
              </p:oleObj>
            </a:graphicData>
          </a:graphic>
        </p:graphicFrame>
        <p:sp>
          <p:nvSpPr>
            <p:cNvPr id="82" name="Line 54"/>
            <p:cNvSpPr>
              <a:spLocks noChangeShapeType="1"/>
            </p:cNvSpPr>
            <p:nvPr/>
          </p:nvSpPr>
          <p:spPr bwMode="auto">
            <a:xfrm>
              <a:off x="3857626" y="1344613"/>
              <a:ext cx="0" cy="3778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3" name="Line 55"/>
            <p:cNvSpPr>
              <a:spLocks noChangeShapeType="1"/>
            </p:cNvSpPr>
            <p:nvPr/>
          </p:nvSpPr>
          <p:spPr bwMode="auto">
            <a:xfrm>
              <a:off x="3857626" y="1552575"/>
              <a:ext cx="487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84" name="Object 56"/>
            <p:cNvGraphicFramePr>
              <a:graphicFrameLocks noChangeAspect="1"/>
            </p:cNvGraphicFramePr>
            <p:nvPr/>
          </p:nvGraphicFramePr>
          <p:xfrm>
            <a:off x="6070601" y="1295400"/>
            <a:ext cx="568325" cy="514350"/>
          </p:xfrm>
          <a:graphic>
            <a:graphicData uri="http://schemas.openxmlformats.org/presentationml/2006/ole">
              <p:oleObj spid="_x0000_s265323" name="Equation" r:id="rId9" imgW="266400" imgH="241200" progId="Equation.DSMT4">
                <p:embed/>
              </p:oleObj>
            </a:graphicData>
          </a:graphic>
        </p:graphicFrame>
        <p:graphicFrame>
          <p:nvGraphicFramePr>
            <p:cNvPr id="85" name="Object 57"/>
            <p:cNvGraphicFramePr>
              <a:graphicFrameLocks noChangeAspect="1"/>
            </p:cNvGraphicFramePr>
            <p:nvPr/>
          </p:nvGraphicFramePr>
          <p:xfrm>
            <a:off x="4422776" y="1296988"/>
            <a:ext cx="642938" cy="531812"/>
          </p:xfrm>
          <a:graphic>
            <a:graphicData uri="http://schemas.openxmlformats.org/presentationml/2006/ole">
              <p:oleObj spid="_x0000_s265324" name="Equation" r:id="rId10" imgW="291960" imgH="241200" progId="Equation.DSMT4">
                <p:embed/>
              </p:oleObj>
            </a:graphicData>
          </a:graphic>
        </p:graphicFrame>
        <p:sp>
          <p:nvSpPr>
            <p:cNvPr id="86" name="Line 58"/>
            <p:cNvSpPr>
              <a:spLocks noChangeShapeType="1"/>
            </p:cNvSpPr>
            <p:nvPr/>
          </p:nvSpPr>
          <p:spPr bwMode="auto">
            <a:xfrm>
              <a:off x="5424488" y="1400175"/>
              <a:ext cx="0" cy="3778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" name="Line 59"/>
            <p:cNvSpPr>
              <a:spLocks noChangeShapeType="1"/>
            </p:cNvSpPr>
            <p:nvPr/>
          </p:nvSpPr>
          <p:spPr bwMode="auto">
            <a:xfrm>
              <a:off x="5424488" y="1608138"/>
              <a:ext cx="487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AutoShape 61"/>
            <p:cNvSpPr>
              <a:spLocks noChangeArrowheads="1"/>
            </p:cNvSpPr>
            <p:nvPr/>
          </p:nvSpPr>
          <p:spPr bwMode="auto">
            <a:xfrm>
              <a:off x="2217738" y="1552575"/>
              <a:ext cx="679450" cy="138112"/>
            </a:xfrm>
            <a:prstGeom prst="rightArrow">
              <a:avLst>
                <a:gd name="adj1" fmla="val 50000"/>
                <a:gd name="adj2" fmla="val 122989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63"/>
            <p:cNvSpPr txBox="1">
              <a:spLocks noChangeArrowheads="1"/>
            </p:cNvSpPr>
            <p:nvPr/>
          </p:nvSpPr>
          <p:spPr bwMode="auto">
            <a:xfrm>
              <a:off x="4452938" y="2889250"/>
              <a:ext cx="3873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90" name="Text Box 64"/>
            <p:cNvSpPr txBox="1">
              <a:spLocks noChangeArrowheads="1"/>
            </p:cNvSpPr>
            <p:nvPr/>
          </p:nvSpPr>
          <p:spPr bwMode="auto">
            <a:xfrm>
              <a:off x="6032501" y="2917825"/>
              <a:ext cx="3873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91" name="Text Box 65"/>
            <p:cNvSpPr txBox="1">
              <a:spLocks noChangeArrowheads="1"/>
            </p:cNvSpPr>
            <p:nvPr/>
          </p:nvSpPr>
          <p:spPr bwMode="auto">
            <a:xfrm>
              <a:off x="2846388" y="2933700"/>
              <a:ext cx="3873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92" name="Oval 45"/>
            <p:cNvSpPr>
              <a:spLocks noChangeArrowheads="1"/>
            </p:cNvSpPr>
            <p:nvPr/>
          </p:nvSpPr>
          <p:spPr bwMode="auto">
            <a:xfrm>
              <a:off x="5386388" y="1833563"/>
              <a:ext cx="88900" cy="889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36"/>
            <p:cNvSpPr>
              <a:spLocks noChangeArrowheads="1"/>
            </p:cNvSpPr>
            <p:nvPr/>
          </p:nvSpPr>
          <p:spPr bwMode="auto">
            <a:xfrm>
              <a:off x="3798888" y="1835998"/>
              <a:ext cx="88900" cy="889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48"/>
            <p:cNvSpPr>
              <a:spLocks noChangeArrowheads="1"/>
            </p:cNvSpPr>
            <p:nvPr/>
          </p:nvSpPr>
          <p:spPr bwMode="auto">
            <a:xfrm>
              <a:off x="5387976" y="2782888"/>
              <a:ext cx="88900" cy="889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42"/>
            <p:cNvSpPr>
              <a:spLocks noChangeArrowheads="1"/>
            </p:cNvSpPr>
            <p:nvPr/>
          </p:nvSpPr>
          <p:spPr bwMode="auto">
            <a:xfrm>
              <a:off x="3795713" y="2774950"/>
              <a:ext cx="88900" cy="889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225425" y="1057275"/>
            <a:ext cx="7949746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Now try a reference plane at the </a:t>
            </a:r>
            <a:r>
              <a:rPr lang="en-US" sz="2000" u="sng" dirty="0">
                <a:solidFill>
                  <a:schemeClr val="bg1"/>
                </a:solidFill>
              </a:rPr>
              <a:t>center</a:t>
            </a:r>
            <a:r>
              <a:rPr lang="en-US" sz="2000" dirty="0">
                <a:solidFill>
                  <a:schemeClr val="bg1"/>
                </a:solidFill>
              </a:rPr>
              <a:t> of the </a:t>
            </a:r>
            <a:r>
              <a:rPr lang="en-US" sz="2000" dirty="0" smtClean="0">
                <a:solidFill>
                  <a:schemeClr val="bg1"/>
                </a:solidFill>
              </a:rPr>
              <a:t>structure (the </a:t>
            </a:r>
            <a:r>
              <a:rPr lang="en-US" sz="2000" dirty="0">
                <a:solidFill>
                  <a:schemeClr val="bg1"/>
                </a:solidFill>
              </a:rPr>
              <a:t>origin is now re-defined here).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71382" name="Object 22"/>
          <p:cNvGraphicFramePr>
            <a:graphicFrameLocks noChangeAspect="1"/>
          </p:cNvGraphicFramePr>
          <p:nvPr/>
        </p:nvGraphicFramePr>
        <p:xfrm>
          <a:off x="852942" y="4368550"/>
          <a:ext cx="1213365" cy="678484"/>
        </p:xfrm>
        <a:graphic>
          <a:graphicData uri="http://schemas.openxmlformats.org/presentationml/2006/ole">
            <p:oleObj spid="_x0000_s271382" name="Equation" r:id="rId4" imgW="545760" imgH="304560" progId="Equation.DSMT4">
              <p:embed/>
            </p:oleObj>
          </a:graphicData>
        </a:graphic>
      </p:graphicFrame>
      <p:sp>
        <p:nvSpPr>
          <p:cNvPr id="271387" name="Text Box 27"/>
          <p:cNvSpPr txBox="1">
            <a:spLocks noChangeArrowheads="1"/>
          </p:cNvSpPr>
          <p:nvPr/>
        </p:nvSpPr>
        <p:spPr bwMode="auto">
          <a:xfrm>
            <a:off x="307975" y="5313363"/>
            <a:ext cx="257153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But (from symmetry</a:t>
            </a:r>
            <a:r>
              <a:rPr lang="en-US" sz="2000" dirty="0" smtClean="0">
                <a:solidFill>
                  <a:schemeClr val="bg1"/>
                </a:solidFill>
              </a:rPr>
              <a:t>):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1388" name="Text Box 28"/>
          <p:cNvSpPr txBox="1">
            <a:spLocks noChangeArrowheads="1"/>
          </p:cNvSpPr>
          <p:nvPr/>
        </p:nvSpPr>
        <p:spPr bwMode="auto">
          <a:xfrm>
            <a:off x="4960938" y="4594225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Hence</a:t>
            </a:r>
            <a:endParaRPr lang="en-US" sz="2000" i="1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271395" name="Object 35"/>
          <p:cNvGraphicFramePr>
            <a:graphicFrameLocks noChangeAspect="1"/>
          </p:cNvGraphicFramePr>
          <p:nvPr/>
        </p:nvGraphicFramePr>
        <p:xfrm>
          <a:off x="5932488" y="4414138"/>
          <a:ext cx="935037" cy="660400"/>
        </p:xfrm>
        <a:graphic>
          <a:graphicData uri="http://schemas.openxmlformats.org/presentationml/2006/ole">
            <p:oleObj spid="_x0000_s271395" name="Equation" r:id="rId5" imgW="431640" imgH="304560" progId="Equation.DSMT4">
              <p:embed/>
            </p:oleObj>
          </a:graphicData>
        </a:graphic>
      </p:graphicFrame>
      <p:sp>
        <p:nvSpPr>
          <p:cNvPr id="271396" name="Text Box 36"/>
          <p:cNvSpPr txBox="1">
            <a:spLocks noChangeArrowheads="1"/>
          </p:cNvSpPr>
          <p:nvPr/>
        </p:nvSpPr>
        <p:spPr bwMode="auto">
          <a:xfrm>
            <a:off x="282575" y="3946525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TRE:</a:t>
            </a:r>
            <a:endParaRPr lang="en-US" sz="2000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1397" name="Text Box 37"/>
          <p:cNvSpPr txBox="1">
            <a:spLocks noChangeArrowheads="1"/>
          </p:cNvSpPr>
          <p:nvPr/>
        </p:nvSpPr>
        <p:spPr bwMode="auto">
          <a:xfrm>
            <a:off x="3633788" y="5102225"/>
            <a:ext cx="51768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(This is the only </a:t>
            </a:r>
            <a:r>
              <a:rPr lang="en-US" sz="2000" u="sng" dirty="0">
                <a:solidFill>
                  <a:schemeClr val="bg2"/>
                </a:solidFill>
              </a:rPr>
              <a:t>finite</a:t>
            </a:r>
            <a:r>
              <a:rPr lang="en-US" sz="2000" dirty="0">
                <a:solidFill>
                  <a:schemeClr val="bg2"/>
                </a:solidFill>
              </a:rPr>
              <a:t> number that will work.)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71400" name="Text Box 40"/>
          <p:cNvSpPr txBox="1">
            <a:spLocks noChangeArrowheads="1"/>
          </p:cNvSpPr>
          <p:nvPr/>
        </p:nvSpPr>
        <p:spPr bwMode="auto">
          <a:xfrm>
            <a:off x="82867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With Slab (cont.)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2" name="Object 36"/>
          <p:cNvGraphicFramePr>
            <a:graphicFrameLocks noChangeAspect="1"/>
          </p:cNvGraphicFramePr>
          <p:nvPr/>
        </p:nvGraphicFramePr>
        <p:xfrm>
          <a:off x="971550" y="5800725"/>
          <a:ext cx="912813" cy="646113"/>
        </p:xfrm>
        <a:graphic>
          <a:graphicData uri="http://schemas.openxmlformats.org/presentationml/2006/ole">
            <p:oleObj spid="_x0000_s271396" name="Equation" r:id="rId6" imgW="431640" imgH="304560" progId="Equation.DSMT4">
              <p:embed/>
            </p:oleObj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2110852" y="1719946"/>
            <a:ext cx="4905898" cy="2450417"/>
            <a:chOff x="2110852" y="1719946"/>
            <a:chExt cx="4905898" cy="2450417"/>
          </a:xfrm>
        </p:grpSpPr>
        <p:sp>
          <p:nvSpPr>
            <p:cNvPr id="271366" name="Line 6"/>
            <p:cNvSpPr>
              <a:spLocks noChangeShapeType="1"/>
            </p:cNvSpPr>
            <p:nvPr/>
          </p:nvSpPr>
          <p:spPr bwMode="auto">
            <a:xfrm>
              <a:off x="3806825" y="2543699"/>
              <a:ext cx="15049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1367" name="Line 7"/>
            <p:cNvSpPr>
              <a:spLocks noChangeShapeType="1"/>
            </p:cNvSpPr>
            <p:nvPr/>
          </p:nvSpPr>
          <p:spPr bwMode="auto">
            <a:xfrm>
              <a:off x="3798888" y="3480864"/>
              <a:ext cx="15049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1368" name="Line 8"/>
            <p:cNvSpPr>
              <a:spLocks noChangeShapeType="1"/>
            </p:cNvSpPr>
            <p:nvPr/>
          </p:nvSpPr>
          <p:spPr bwMode="auto">
            <a:xfrm flipH="1">
              <a:off x="2110852" y="2547938"/>
              <a:ext cx="7938" cy="9398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1370" name="Line 10"/>
            <p:cNvSpPr>
              <a:spLocks noChangeShapeType="1"/>
            </p:cNvSpPr>
            <p:nvPr/>
          </p:nvSpPr>
          <p:spPr bwMode="auto">
            <a:xfrm flipV="1">
              <a:off x="2111375" y="2547938"/>
              <a:ext cx="161607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1371" name="Line 11"/>
            <p:cNvSpPr>
              <a:spLocks noChangeShapeType="1"/>
            </p:cNvSpPr>
            <p:nvPr/>
          </p:nvSpPr>
          <p:spPr bwMode="auto">
            <a:xfrm flipV="1">
              <a:off x="2127250" y="3480324"/>
              <a:ext cx="163722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1373" name="Line 13"/>
            <p:cNvSpPr>
              <a:spLocks noChangeShapeType="1"/>
            </p:cNvSpPr>
            <p:nvPr/>
          </p:nvSpPr>
          <p:spPr bwMode="auto">
            <a:xfrm flipH="1">
              <a:off x="7011988" y="2535238"/>
              <a:ext cx="3175" cy="9540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1375" name="Line 15"/>
            <p:cNvSpPr>
              <a:spLocks noChangeShapeType="1"/>
            </p:cNvSpPr>
            <p:nvPr/>
          </p:nvSpPr>
          <p:spPr bwMode="auto">
            <a:xfrm flipV="1">
              <a:off x="5400675" y="2538413"/>
              <a:ext cx="161607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1376" name="Line 16"/>
            <p:cNvSpPr>
              <a:spLocks noChangeShapeType="1"/>
            </p:cNvSpPr>
            <p:nvPr/>
          </p:nvSpPr>
          <p:spPr bwMode="auto">
            <a:xfrm flipV="1">
              <a:off x="5399088" y="3482975"/>
              <a:ext cx="161607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1369" name="Oval 9"/>
            <p:cNvSpPr>
              <a:spLocks noChangeArrowheads="1"/>
            </p:cNvSpPr>
            <p:nvPr/>
          </p:nvSpPr>
          <p:spPr bwMode="auto">
            <a:xfrm>
              <a:off x="3714750" y="3436938"/>
              <a:ext cx="88900" cy="889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374" name="Oval 14"/>
            <p:cNvSpPr>
              <a:spLocks noChangeArrowheads="1"/>
            </p:cNvSpPr>
            <p:nvPr/>
          </p:nvSpPr>
          <p:spPr bwMode="auto">
            <a:xfrm>
              <a:off x="5307013" y="3444875"/>
              <a:ext cx="88900" cy="889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372" name="Oval 12"/>
            <p:cNvSpPr>
              <a:spLocks noChangeArrowheads="1"/>
            </p:cNvSpPr>
            <p:nvPr/>
          </p:nvSpPr>
          <p:spPr bwMode="auto">
            <a:xfrm>
              <a:off x="5305425" y="2495550"/>
              <a:ext cx="88900" cy="889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365" name="Oval 5"/>
            <p:cNvSpPr>
              <a:spLocks noChangeArrowheads="1"/>
            </p:cNvSpPr>
            <p:nvPr/>
          </p:nvSpPr>
          <p:spPr bwMode="auto">
            <a:xfrm>
              <a:off x="3717925" y="2497661"/>
              <a:ext cx="88900" cy="889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377" name="Line 17"/>
            <p:cNvSpPr>
              <a:spLocks noChangeShapeType="1"/>
            </p:cNvSpPr>
            <p:nvPr/>
          </p:nvSpPr>
          <p:spPr bwMode="auto">
            <a:xfrm>
              <a:off x="4562475" y="3787463"/>
              <a:ext cx="0" cy="3778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1378" name="Line 18"/>
            <p:cNvSpPr>
              <a:spLocks noChangeShapeType="1"/>
            </p:cNvSpPr>
            <p:nvPr/>
          </p:nvSpPr>
          <p:spPr bwMode="auto">
            <a:xfrm>
              <a:off x="4562475" y="3967040"/>
              <a:ext cx="487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71379" name="Object 19"/>
            <p:cNvGraphicFramePr>
              <a:graphicFrameLocks noChangeAspect="1"/>
            </p:cNvGraphicFramePr>
            <p:nvPr/>
          </p:nvGraphicFramePr>
          <p:xfrm>
            <a:off x="5138038" y="3573213"/>
            <a:ext cx="336550" cy="588963"/>
          </p:xfrm>
          <a:graphic>
            <a:graphicData uri="http://schemas.openxmlformats.org/presentationml/2006/ole">
              <p:oleObj spid="_x0000_s271379" name="Equation" r:id="rId7" imgW="152280" imgH="266400" progId="Equation.DSMT4">
                <p:embed/>
              </p:oleObj>
            </a:graphicData>
          </a:graphic>
        </p:graphicFrame>
        <p:sp>
          <p:nvSpPr>
            <p:cNvPr id="271380" name="Line 20"/>
            <p:cNvSpPr>
              <a:spLocks noChangeShapeType="1"/>
            </p:cNvSpPr>
            <p:nvPr/>
          </p:nvSpPr>
          <p:spPr bwMode="auto">
            <a:xfrm flipH="1">
              <a:off x="4071938" y="3967077"/>
              <a:ext cx="487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71381" name="Object 21"/>
            <p:cNvGraphicFramePr>
              <a:graphicFrameLocks noChangeAspect="1"/>
            </p:cNvGraphicFramePr>
            <p:nvPr/>
          </p:nvGraphicFramePr>
          <p:xfrm>
            <a:off x="3641725" y="3579813"/>
            <a:ext cx="336550" cy="590550"/>
          </p:xfrm>
          <a:graphic>
            <a:graphicData uri="http://schemas.openxmlformats.org/presentationml/2006/ole">
              <p:oleObj spid="_x0000_s271381" name="Equation" r:id="rId8" imgW="152280" imgH="266400" progId="Equation.DSMT4">
                <p:embed/>
              </p:oleObj>
            </a:graphicData>
          </a:graphic>
        </p:graphicFrame>
        <p:sp>
          <p:nvSpPr>
            <p:cNvPr id="271383" name="Line 23"/>
            <p:cNvSpPr>
              <a:spLocks noChangeShapeType="1"/>
            </p:cNvSpPr>
            <p:nvPr/>
          </p:nvSpPr>
          <p:spPr bwMode="auto">
            <a:xfrm>
              <a:off x="4558538" y="2771775"/>
              <a:ext cx="0" cy="457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1384" name="Line 24"/>
            <p:cNvSpPr>
              <a:spLocks noChangeShapeType="1"/>
            </p:cNvSpPr>
            <p:nvPr/>
          </p:nvSpPr>
          <p:spPr bwMode="auto">
            <a:xfrm>
              <a:off x="4646613" y="2995613"/>
              <a:ext cx="41433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1385" name="Text Box 25"/>
            <p:cNvSpPr txBox="1">
              <a:spLocks noChangeArrowheads="1"/>
            </p:cNvSpPr>
            <p:nvPr/>
          </p:nvSpPr>
          <p:spPr bwMode="auto">
            <a:xfrm>
              <a:off x="5170488" y="2763963"/>
              <a:ext cx="2968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71402" name="Text Box 42"/>
            <p:cNvSpPr txBox="1">
              <a:spLocks noChangeArrowheads="1"/>
            </p:cNvSpPr>
            <p:nvPr/>
          </p:nvSpPr>
          <p:spPr bwMode="auto">
            <a:xfrm>
              <a:off x="6092825" y="2108200"/>
              <a:ext cx="311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271403" name="Text Box 43"/>
            <p:cNvSpPr txBox="1">
              <a:spLocks noChangeArrowheads="1"/>
            </p:cNvSpPr>
            <p:nvPr/>
          </p:nvSpPr>
          <p:spPr bwMode="auto">
            <a:xfrm>
              <a:off x="2625725" y="2108200"/>
              <a:ext cx="311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271404" name="Text Box 44"/>
            <p:cNvSpPr txBox="1">
              <a:spLocks noChangeArrowheads="1"/>
            </p:cNvSpPr>
            <p:nvPr/>
          </p:nvSpPr>
          <p:spPr bwMode="auto">
            <a:xfrm>
              <a:off x="4213221" y="2095500"/>
              <a:ext cx="3365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271405" name="Text Box 45"/>
            <p:cNvSpPr txBox="1">
              <a:spLocks noChangeArrowheads="1"/>
            </p:cNvSpPr>
            <p:nvPr/>
          </p:nvSpPr>
          <p:spPr bwMode="auto">
            <a:xfrm>
              <a:off x="6042025" y="2857500"/>
              <a:ext cx="4635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baseline="-25000">
                  <a:solidFill>
                    <a:schemeClr val="bg2"/>
                  </a:solidFill>
                  <a:latin typeface="Times New Roman" pitchFamily="18" charset="0"/>
                </a:rPr>
                <a:t>00</a:t>
              </a:r>
            </a:p>
          </p:txBody>
        </p:sp>
        <p:sp>
          <p:nvSpPr>
            <p:cNvPr id="271406" name="Text Box 46"/>
            <p:cNvSpPr txBox="1">
              <a:spLocks noChangeArrowheads="1"/>
            </p:cNvSpPr>
            <p:nvPr/>
          </p:nvSpPr>
          <p:spPr bwMode="auto">
            <a:xfrm>
              <a:off x="2574925" y="2819400"/>
              <a:ext cx="4635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baseline="-25000">
                  <a:solidFill>
                    <a:schemeClr val="bg2"/>
                  </a:solidFill>
                  <a:latin typeface="Times New Roman" pitchFamily="18" charset="0"/>
                </a:rPr>
                <a:t>00</a:t>
              </a:r>
            </a:p>
          </p:txBody>
        </p:sp>
        <p:sp>
          <p:nvSpPr>
            <p:cNvPr id="271407" name="Text Box 47"/>
            <p:cNvSpPr txBox="1">
              <a:spLocks noChangeArrowheads="1"/>
            </p:cNvSpPr>
            <p:nvPr/>
          </p:nvSpPr>
          <p:spPr bwMode="auto">
            <a:xfrm>
              <a:off x="3844925" y="2781300"/>
              <a:ext cx="4635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baseline="-25000">
                  <a:solidFill>
                    <a:schemeClr val="bg2"/>
                  </a:solidFill>
                  <a:latin typeface="Times New Roman" pitchFamily="18" charset="0"/>
                </a:rPr>
                <a:t>01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4561114" y="1719946"/>
              <a:ext cx="0" cy="215537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1" name="Text Box 52"/>
            <p:cNvSpPr txBox="1">
              <a:spLocks noChangeArrowheads="1"/>
            </p:cNvSpPr>
            <p:nvPr/>
          </p:nvSpPr>
          <p:spPr bwMode="auto">
            <a:xfrm>
              <a:off x="4678136" y="1735355"/>
              <a:ext cx="372218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  <a:endParaRPr lang="en-US" sz="2400" i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644525" y="1185863"/>
            <a:ext cx="4162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Now use an </a:t>
            </a:r>
            <a:r>
              <a:rPr lang="en-US" sz="2000" u="sng" dirty="0">
                <a:solidFill>
                  <a:schemeClr val="bg1"/>
                </a:solidFill>
              </a:rPr>
              <a:t>admittance</a:t>
            </a:r>
            <a:r>
              <a:rPr lang="en-US" sz="2000" dirty="0">
                <a:solidFill>
                  <a:schemeClr val="bg1"/>
                </a:solidFill>
              </a:rPr>
              <a:t> formulation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73429" name="Object 21"/>
          <p:cNvGraphicFramePr>
            <a:graphicFrameLocks noChangeAspect="1"/>
          </p:cNvGraphicFramePr>
          <p:nvPr/>
        </p:nvGraphicFramePr>
        <p:xfrm>
          <a:off x="790575" y="4486275"/>
          <a:ext cx="1196975" cy="644525"/>
        </p:xfrm>
        <a:graphic>
          <a:graphicData uri="http://schemas.openxmlformats.org/presentationml/2006/ole">
            <p:oleObj spid="_x0000_s273429" name="Equation" r:id="rId4" imgW="495000" imgH="266400" progId="Equation.DSMT4">
              <p:embed/>
            </p:oleObj>
          </a:graphicData>
        </a:graphic>
      </p:graphicFrame>
      <p:sp>
        <p:nvSpPr>
          <p:cNvPr id="273433" name="Text Box 25"/>
          <p:cNvSpPr txBox="1">
            <a:spLocks noChangeArrowheads="1"/>
          </p:cNvSpPr>
          <p:nvPr/>
        </p:nvSpPr>
        <p:spPr bwMode="auto">
          <a:xfrm>
            <a:off x="307975" y="5313363"/>
            <a:ext cx="257153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But (from symmetry</a:t>
            </a:r>
            <a:r>
              <a:rPr lang="en-US" sz="2000" dirty="0" smtClean="0">
                <a:solidFill>
                  <a:schemeClr val="bg1"/>
                </a:solidFill>
              </a:rPr>
              <a:t>):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3434" name="Text Box 26"/>
          <p:cNvSpPr txBox="1">
            <a:spLocks noChangeArrowheads="1"/>
          </p:cNvSpPr>
          <p:nvPr/>
        </p:nvSpPr>
        <p:spPr bwMode="auto">
          <a:xfrm>
            <a:off x="4300538" y="4416425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73435" name="Object 27"/>
          <p:cNvGraphicFramePr>
            <a:graphicFrameLocks noChangeAspect="1"/>
          </p:cNvGraphicFramePr>
          <p:nvPr/>
        </p:nvGraphicFramePr>
        <p:xfrm>
          <a:off x="925513" y="5684838"/>
          <a:ext cx="1055687" cy="714375"/>
        </p:xfrm>
        <a:graphic>
          <a:graphicData uri="http://schemas.openxmlformats.org/presentationml/2006/ole">
            <p:oleObj spid="_x0000_s273435" name="Equation" r:id="rId5" imgW="393480" imgH="266400" progId="Equation.DSMT4">
              <p:embed/>
            </p:oleObj>
          </a:graphicData>
        </a:graphic>
      </p:graphicFrame>
      <p:graphicFrame>
        <p:nvGraphicFramePr>
          <p:cNvPr id="273436" name="Object 28"/>
          <p:cNvGraphicFramePr>
            <a:graphicFrameLocks noChangeAspect="1"/>
          </p:cNvGraphicFramePr>
          <p:nvPr/>
        </p:nvGraphicFramePr>
        <p:xfrm>
          <a:off x="5367624" y="4229123"/>
          <a:ext cx="935037" cy="658812"/>
        </p:xfrm>
        <a:graphic>
          <a:graphicData uri="http://schemas.openxmlformats.org/presentationml/2006/ole">
            <p:oleObj spid="_x0000_s273436" name="Equation" r:id="rId6" imgW="431640" imgH="304560" progId="Equation.DSMT4">
              <p:embed/>
            </p:oleObj>
          </a:graphicData>
        </a:graphic>
      </p:graphicFrame>
      <p:sp>
        <p:nvSpPr>
          <p:cNvPr id="273437" name="Text Box 29"/>
          <p:cNvSpPr txBox="1">
            <a:spLocks noChangeArrowheads="1"/>
          </p:cNvSpPr>
          <p:nvPr/>
        </p:nvSpPr>
        <p:spPr bwMode="auto">
          <a:xfrm>
            <a:off x="282575" y="3946525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TRE: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3438" name="Text Box 30"/>
          <p:cNvSpPr txBox="1">
            <a:spLocks noChangeArrowheads="1"/>
          </p:cNvSpPr>
          <p:nvPr/>
        </p:nvSpPr>
        <p:spPr bwMode="auto">
          <a:xfrm>
            <a:off x="3633788" y="4911725"/>
            <a:ext cx="3879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(only </a:t>
            </a:r>
            <a:r>
              <a:rPr lang="en-US" sz="2000" u="sng" dirty="0">
                <a:solidFill>
                  <a:schemeClr val="bg2"/>
                </a:solidFill>
              </a:rPr>
              <a:t>finite</a:t>
            </a:r>
            <a:r>
              <a:rPr lang="en-US" sz="2000" dirty="0">
                <a:solidFill>
                  <a:schemeClr val="bg2"/>
                </a:solidFill>
              </a:rPr>
              <a:t> number that will work)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73439" name="Text Box 31"/>
          <p:cNvSpPr txBox="1">
            <a:spLocks noChangeArrowheads="1"/>
          </p:cNvSpPr>
          <p:nvPr/>
        </p:nvSpPr>
        <p:spPr bwMode="auto">
          <a:xfrm>
            <a:off x="77408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With Slab (cont.)</a:t>
            </a:r>
          </a:p>
        </p:txBody>
      </p:sp>
      <p:graphicFrame>
        <p:nvGraphicFramePr>
          <p:cNvPr id="273440" name="Object 32"/>
          <p:cNvGraphicFramePr>
            <a:graphicFrameLocks noChangeAspect="1"/>
          </p:cNvGraphicFramePr>
          <p:nvPr/>
        </p:nvGraphicFramePr>
        <p:xfrm>
          <a:off x="5048250" y="5656263"/>
          <a:ext cx="1017588" cy="660400"/>
        </p:xfrm>
        <a:graphic>
          <a:graphicData uri="http://schemas.openxmlformats.org/presentationml/2006/ole">
            <p:oleObj spid="_x0000_s273440" name="Equation" r:id="rId7" imgW="469800" imgH="304560" progId="Equation.DSMT4">
              <p:embed/>
            </p:oleObj>
          </a:graphicData>
        </a:graphic>
      </p:graphicFrame>
      <p:sp>
        <p:nvSpPr>
          <p:cNvPr id="273441" name="Text Box 33"/>
          <p:cNvSpPr txBox="1">
            <a:spLocks noChangeArrowheads="1"/>
          </p:cNvSpPr>
          <p:nvPr/>
        </p:nvSpPr>
        <p:spPr bwMode="auto">
          <a:xfrm>
            <a:off x="3925888" y="5842617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  <a:endParaRPr lang="en-US" sz="2000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112963" y="1786750"/>
            <a:ext cx="4899026" cy="2016263"/>
            <a:chOff x="2112963" y="2095500"/>
            <a:chExt cx="4899026" cy="2016263"/>
          </a:xfrm>
        </p:grpSpPr>
        <p:grpSp>
          <p:nvGrpSpPr>
            <p:cNvPr id="43" name="Group 26"/>
            <p:cNvGrpSpPr>
              <a:grpSpLocks/>
            </p:cNvGrpSpPr>
            <p:nvPr/>
          </p:nvGrpSpPr>
          <p:grpSpPr bwMode="auto">
            <a:xfrm>
              <a:off x="2112963" y="2500314"/>
              <a:ext cx="4899026" cy="1027113"/>
              <a:chOff x="1339" y="1545"/>
              <a:chExt cx="3086" cy="647"/>
            </a:xfrm>
          </p:grpSpPr>
          <p:sp>
            <p:nvSpPr>
              <p:cNvPr id="58" name="Line 6"/>
              <p:cNvSpPr>
                <a:spLocks noChangeShapeType="1"/>
              </p:cNvSpPr>
              <p:nvPr/>
            </p:nvSpPr>
            <p:spPr bwMode="auto">
              <a:xfrm>
                <a:off x="2411" y="1580"/>
                <a:ext cx="948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" name="Line 7"/>
              <p:cNvSpPr>
                <a:spLocks noChangeShapeType="1"/>
              </p:cNvSpPr>
              <p:nvPr/>
            </p:nvSpPr>
            <p:spPr bwMode="auto">
              <a:xfrm>
                <a:off x="2405" y="2162"/>
                <a:ext cx="948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" name="Line 8"/>
              <p:cNvSpPr>
                <a:spLocks noChangeShapeType="1"/>
              </p:cNvSpPr>
              <p:nvPr/>
            </p:nvSpPr>
            <p:spPr bwMode="auto">
              <a:xfrm flipH="1">
                <a:off x="1347" y="1575"/>
                <a:ext cx="5" cy="59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" name="Line 10"/>
              <p:cNvSpPr>
                <a:spLocks noChangeShapeType="1"/>
              </p:cNvSpPr>
              <p:nvPr/>
            </p:nvSpPr>
            <p:spPr bwMode="auto">
              <a:xfrm flipV="1">
                <a:off x="1344" y="1575"/>
                <a:ext cx="1018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" name="Line 11"/>
              <p:cNvSpPr>
                <a:spLocks noChangeShapeType="1"/>
              </p:cNvSpPr>
              <p:nvPr/>
            </p:nvSpPr>
            <p:spPr bwMode="auto">
              <a:xfrm flipV="1">
                <a:off x="1339" y="2162"/>
                <a:ext cx="1031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" name="Line 13"/>
              <p:cNvSpPr>
                <a:spLocks noChangeShapeType="1"/>
              </p:cNvSpPr>
              <p:nvPr/>
            </p:nvSpPr>
            <p:spPr bwMode="auto">
              <a:xfrm flipH="1">
                <a:off x="4416" y="1567"/>
                <a:ext cx="2" cy="601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" name="Line 15"/>
              <p:cNvSpPr>
                <a:spLocks noChangeShapeType="1"/>
              </p:cNvSpPr>
              <p:nvPr/>
            </p:nvSpPr>
            <p:spPr bwMode="auto">
              <a:xfrm flipV="1">
                <a:off x="3407" y="1574"/>
                <a:ext cx="1018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" name="Line 16"/>
              <p:cNvSpPr>
                <a:spLocks noChangeShapeType="1"/>
              </p:cNvSpPr>
              <p:nvPr/>
            </p:nvSpPr>
            <p:spPr bwMode="auto">
              <a:xfrm flipV="1">
                <a:off x="3403" y="2164"/>
                <a:ext cx="1018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" name="Oval 9"/>
              <p:cNvSpPr>
                <a:spLocks noChangeArrowheads="1"/>
              </p:cNvSpPr>
              <p:nvPr/>
            </p:nvSpPr>
            <p:spPr bwMode="auto">
              <a:xfrm>
                <a:off x="2348" y="2135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Oval 14"/>
              <p:cNvSpPr>
                <a:spLocks noChangeArrowheads="1"/>
              </p:cNvSpPr>
              <p:nvPr/>
            </p:nvSpPr>
            <p:spPr bwMode="auto">
              <a:xfrm>
                <a:off x="3351" y="2136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Oval 12"/>
              <p:cNvSpPr>
                <a:spLocks noChangeArrowheads="1"/>
              </p:cNvSpPr>
              <p:nvPr/>
            </p:nvSpPr>
            <p:spPr bwMode="auto">
              <a:xfrm>
                <a:off x="3350" y="1546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Oval 5"/>
              <p:cNvSpPr>
                <a:spLocks noChangeArrowheads="1"/>
              </p:cNvSpPr>
              <p:nvPr/>
            </p:nvSpPr>
            <p:spPr bwMode="auto">
              <a:xfrm>
                <a:off x="2350" y="1545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" name="Line 17"/>
            <p:cNvSpPr>
              <a:spLocks noChangeShapeType="1"/>
            </p:cNvSpPr>
            <p:nvPr/>
          </p:nvSpPr>
          <p:spPr bwMode="auto">
            <a:xfrm>
              <a:off x="4562475" y="3728088"/>
              <a:ext cx="0" cy="3778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18"/>
            <p:cNvSpPr>
              <a:spLocks noChangeShapeType="1"/>
            </p:cNvSpPr>
            <p:nvPr/>
          </p:nvSpPr>
          <p:spPr bwMode="auto">
            <a:xfrm>
              <a:off x="4562475" y="3917000"/>
              <a:ext cx="487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6" name="Object 19"/>
            <p:cNvGraphicFramePr>
              <a:graphicFrameLocks noChangeAspect="1"/>
            </p:cNvGraphicFramePr>
            <p:nvPr/>
          </p:nvGraphicFramePr>
          <p:xfrm>
            <a:off x="5186363" y="3513275"/>
            <a:ext cx="309562" cy="588963"/>
          </p:xfrm>
          <a:graphic>
            <a:graphicData uri="http://schemas.openxmlformats.org/presentationml/2006/ole">
              <p:oleObj spid="_x0000_s273461" name="Equation" r:id="rId8" imgW="139680" imgH="266400" progId="Equation.DSMT4">
                <p:embed/>
              </p:oleObj>
            </a:graphicData>
          </a:graphic>
        </p:graphicFrame>
        <p:sp>
          <p:nvSpPr>
            <p:cNvPr id="47" name="Line 20"/>
            <p:cNvSpPr>
              <a:spLocks noChangeShapeType="1"/>
            </p:cNvSpPr>
            <p:nvPr/>
          </p:nvSpPr>
          <p:spPr bwMode="auto">
            <a:xfrm flipH="1">
              <a:off x="4071938" y="3918588"/>
              <a:ext cx="487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8" name="Object 21"/>
            <p:cNvGraphicFramePr>
              <a:graphicFrameLocks noChangeAspect="1"/>
            </p:cNvGraphicFramePr>
            <p:nvPr/>
          </p:nvGraphicFramePr>
          <p:xfrm>
            <a:off x="3656013" y="3521213"/>
            <a:ext cx="307975" cy="590550"/>
          </p:xfrm>
          <a:graphic>
            <a:graphicData uri="http://schemas.openxmlformats.org/presentationml/2006/ole">
              <p:oleObj spid="_x0000_s273462" name="Equation" r:id="rId9" imgW="139680" imgH="266400" progId="Equation.DSMT4">
                <p:embed/>
              </p:oleObj>
            </a:graphicData>
          </a:graphic>
        </p:graphicFrame>
        <p:sp>
          <p:nvSpPr>
            <p:cNvPr id="49" name="Line 23"/>
            <p:cNvSpPr>
              <a:spLocks noChangeShapeType="1"/>
            </p:cNvSpPr>
            <p:nvPr/>
          </p:nvSpPr>
          <p:spPr bwMode="auto">
            <a:xfrm>
              <a:off x="4570413" y="2771775"/>
              <a:ext cx="0" cy="457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24"/>
            <p:cNvSpPr>
              <a:spLocks noChangeShapeType="1"/>
            </p:cNvSpPr>
            <p:nvPr/>
          </p:nvSpPr>
          <p:spPr bwMode="auto">
            <a:xfrm>
              <a:off x="4646613" y="2995613"/>
              <a:ext cx="41433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Text Box 25"/>
            <p:cNvSpPr txBox="1">
              <a:spLocks noChangeArrowheads="1"/>
            </p:cNvSpPr>
            <p:nvPr/>
          </p:nvSpPr>
          <p:spPr bwMode="auto">
            <a:xfrm>
              <a:off x="5170488" y="2811463"/>
              <a:ext cx="2968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2" name="Text Box 42"/>
            <p:cNvSpPr txBox="1">
              <a:spLocks noChangeArrowheads="1"/>
            </p:cNvSpPr>
            <p:nvPr/>
          </p:nvSpPr>
          <p:spPr bwMode="auto">
            <a:xfrm>
              <a:off x="6092825" y="2108200"/>
              <a:ext cx="311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53" name="Text Box 43"/>
            <p:cNvSpPr txBox="1">
              <a:spLocks noChangeArrowheads="1"/>
            </p:cNvSpPr>
            <p:nvPr/>
          </p:nvSpPr>
          <p:spPr bwMode="auto">
            <a:xfrm>
              <a:off x="2625725" y="2108200"/>
              <a:ext cx="311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54" name="Text Box 44"/>
            <p:cNvSpPr txBox="1">
              <a:spLocks noChangeArrowheads="1"/>
            </p:cNvSpPr>
            <p:nvPr/>
          </p:nvSpPr>
          <p:spPr bwMode="auto">
            <a:xfrm>
              <a:off x="4365625" y="2095500"/>
              <a:ext cx="3365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55" name="Text Box 45"/>
            <p:cNvSpPr txBox="1">
              <a:spLocks noChangeArrowheads="1"/>
            </p:cNvSpPr>
            <p:nvPr/>
          </p:nvSpPr>
          <p:spPr bwMode="auto">
            <a:xfrm>
              <a:off x="6042025" y="2857500"/>
              <a:ext cx="4635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baseline="-25000">
                  <a:solidFill>
                    <a:schemeClr val="bg2"/>
                  </a:solidFill>
                  <a:latin typeface="Times New Roman" pitchFamily="18" charset="0"/>
                </a:rPr>
                <a:t>00</a:t>
              </a:r>
            </a:p>
          </p:txBody>
        </p:sp>
        <p:sp>
          <p:nvSpPr>
            <p:cNvPr id="56" name="Text Box 46"/>
            <p:cNvSpPr txBox="1">
              <a:spLocks noChangeArrowheads="1"/>
            </p:cNvSpPr>
            <p:nvPr/>
          </p:nvSpPr>
          <p:spPr bwMode="auto">
            <a:xfrm>
              <a:off x="2574925" y="2819400"/>
              <a:ext cx="4635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baseline="-25000">
                  <a:solidFill>
                    <a:schemeClr val="bg2"/>
                  </a:solidFill>
                  <a:latin typeface="Times New Roman" pitchFamily="18" charset="0"/>
                </a:rPr>
                <a:t>00</a:t>
              </a:r>
            </a:p>
          </p:txBody>
        </p:sp>
        <p:sp>
          <p:nvSpPr>
            <p:cNvPr id="57" name="Text Box 47"/>
            <p:cNvSpPr txBox="1">
              <a:spLocks noChangeArrowheads="1"/>
            </p:cNvSpPr>
            <p:nvPr/>
          </p:nvSpPr>
          <p:spPr bwMode="auto">
            <a:xfrm>
              <a:off x="3844925" y="2781300"/>
              <a:ext cx="4635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baseline="-25000">
                  <a:solidFill>
                    <a:schemeClr val="bg2"/>
                  </a:solidFill>
                  <a:latin typeface="Times New Roman" pitchFamily="18" charset="0"/>
                </a:rPr>
                <a:t>01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80" name="Rectangle 16"/>
          <p:cNvSpPr>
            <a:spLocks noChangeArrowheads="1"/>
          </p:cNvSpPr>
          <p:nvPr/>
        </p:nvSpPr>
        <p:spPr bwMode="auto">
          <a:xfrm>
            <a:off x="3721100" y="1181100"/>
            <a:ext cx="2203450" cy="13446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744538" y="1489075"/>
            <a:ext cx="27924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 there are two valid solutions: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67275" name="Object 11"/>
          <p:cNvGraphicFramePr>
            <a:graphicFrameLocks noChangeAspect="1"/>
          </p:cNvGraphicFramePr>
          <p:nvPr/>
        </p:nvGraphicFramePr>
        <p:xfrm>
          <a:off x="4160838" y="1349375"/>
          <a:ext cx="1249362" cy="1152525"/>
        </p:xfrm>
        <a:graphic>
          <a:graphicData uri="http://schemas.openxmlformats.org/presentationml/2006/ole">
            <p:oleObj spid="_x0000_s267275" name="Equation" r:id="rId4" imgW="495000" imgH="457200" progId="Equation.DSMT4">
              <p:embed/>
            </p:oleObj>
          </a:graphicData>
        </a:graphic>
      </p:graphicFrame>
      <p:graphicFrame>
        <p:nvGraphicFramePr>
          <p:cNvPr id="267276" name="Object 12"/>
          <p:cNvGraphicFramePr>
            <a:graphicFrameLocks noChangeAspect="1"/>
          </p:cNvGraphicFramePr>
          <p:nvPr/>
        </p:nvGraphicFramePr>
        <p:xfrm>
          <a:off x="2476500" y="2811463"/>
          <a:ext cx="952500" cy="1325562"/>
        </p:xfrm>
        <a:graphic>
          <a:graphicData uri="http://schemas.openxmlformats.org/presentationml/2006/ole">
            <p:oleObj spid="_x0000_s267276" name="Equation" r:id="rId5" imgW="419040" imgH="583920" progId="Equation.DSMT4">
              <p:embed/>
            </p:oleObj>
          </a:graphicData>
        </a:graphic>
      </p:graphicFrame>
      <p:sp>
        <p:nvSpPr>
          <p:cNvPr id="267277" name="Text Box 13"/>
          <p:cNvSpPr txBox="1">
            <a:spLocks noChangeArrowheads="1"/>
          </p:cNvSpPr>
          <p:nvPr/>
        </p:nvSpPr>
        <p:spPr bwMode="auto">
          <a:xfrm>
            <a:off x="3600450" y="3009900"/>
            <a:ext cx="12176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PEC wall</a:t>
            </a:r>
            <a:endParaRPr lang="en-US" sz="2000" i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67278" name="Text Box 14"/>
          <p:cNvSpPr txBox="1">
            <a:spLocks noChangeArrowheads="1"/>
          </p:cNvSpPr>
          <p:nvPr/>
        </p:nvSpPr>
        <p:spPr bwMode="auto">
          <a:xfrm>
            <a:off x="3568763" y="3749300"/>
            <a:ext cx="12588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PMC wall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267285" name="Group 21"/>
          <p:cNvGrpSpPr>
            <a:grpSpLocks/>
          </p:cNvGrpSpPr>
          <p:nvPr/>
        </p:nvGrpSpPr>
        <p:grpSpPr bwMode="auto">
          <a:xfrm>
            <a:off x="1168400" y="4991103"/>
            <a:ext cx="2387600" cy="982663"/>
            <a:chOff x="736" y="3144"/>
            <a:chExt cx="1504" cy="619"/>
          </a:xfrm>
        </p:grpSpPr>
        <p:sp>
          <p:nvSpPr>
            <p:cNvPr id="267283" name="Rectangle 19"/>
            <p:cNvSpPr>
              <a:spLocks noChangeArrowheads="1"/>
            </p:cNvSpPr>
            <p:nvPr/>
          </p:nvSpPr>
          <p:spPr bwMode="auto">
            <a:xfrm>
              <a:off x="1359" y="3151"/>
              <a:ext cx="240" cy="612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4" name="Line 20"/>
            <p:cNvSpPr>
              <a:spLocks noChangeShapeType="1"/>
            </p:cNvSpPr>
            <p:nvPr/>
          </p:nvSpPr>
          <p:spPr bwMode="auto">
            <a:xfrm>
              <a:off x="1480" y="3152"/>
              <a:ext cx="0" cy="608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7282" name="Rectangle 18"/>
            <p:cNvSpPr>
              <a:spLocks noChangeArrowheads="1"/>
            </p:cNvSpPr>
            <p:nvPr/>
          </p:nvSpPr>
          <p:spPr bwMode="auto">
            <a:xfrm>
              <a:off x="736" y="3144"/>
              <a:ext cx="1504" cy="616"/>
            </a:xfrm>
            <a:prstGeom prst="rect">
              <a:avLst/>
            </a:prstGeom>
            <a:noFill/>
            <a:ln w="381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7292" name="Group 28"/>
          <p:cNvGrpSpPr>
            <a:grpSpLocks/>
          </p:cNvGrpSpPr>
          <p:nvPr/>
        </p:nvGrpSpPr>
        <p:grpSpPr bwMode="auto">
          <a:xfrm>
            <a:off x="4953000" y="4994275"/>
            <a:ext cx="2387600" cy="1003300"/>
            <a:chOff x="3120" y="3162"/>
            <a:chExt cx="1504" cy="632"/>
          </a:xfrm>
        </p:grpSpPr>
        <p:sp>
          <p:nvSpPr>
            <p:cNvPr id="267288" name="Rectangle 24"/>
            <p:cNvSpPr>
              <a:spLocks noChangeArrowheads="1"/>
            </p:cNvSpPr>
            <p:nvPr/>
          </p:nvSpPr>
          <p:spPr bwMode="auto">
            <a:xfrm>
              <a:off x="3751" y="3162"/>
              <a:ext cx="240" cy="632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9" name="Line 25"/>
            <p:cNvSpPr>
              <a:spLocks noChangeShapeType="1"/>
            </p:cNvSpPr>
            <p:nvPr/>
          </p:nvSpPr>
          <p:spPr bwMode="auto">
            <a:xfrm>
              <a:off x="3864" y="3176"/>
              <a:ext cx="0" cy="608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7287" name="Rectangle 23"/>
            <p:cNvSpPr>
              <a:spLocks noChangeArrowheads="1"/>
            </p:cNvSpPr>
            <p:nvPr/>
          </p:nvSpPr>
          <p:spPr bwMode="auto">
            <a:xfrm>
              <a:off x="3120" y="3168"/>
              <a:ext cx="1504" cy="616"/>
            </a:xfrm>
            <a:prstGeom prst="rect">
              <a:avLst/>
            </a:prstGeom>
            <a:noFill/>
            <a:ln w="381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290" name="Text Box 26"/>
          <p:cNvSpPr txBox="1">
            <a:spLocks noChangeArrowheads="1"/>
          </p:cNvSpPr>
          <p:nvPr/>
        </p:nvSpPr>
        <p:spPr bwMode="auto">
          <a:xfrm>
            <a:off x="1733550" y="6140450"/>
            <a:ext cx="12176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PEC wall</a:t>
            </a:r>
            <a:endParaRPr lang="en-US" sz="2000" i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67291" name="Text Box 27"/>
          <p:cNvSpPr txBox="1">
            <a:spLocks noChangeArrowheads="1"/>
          </p:cNvSpPr>
          <p:nvPr/>
        </p:nvSpPr>
        <p:spPr bwMode="auto">
          <a:xfrm>
            <a:off x="5518150" y="6165850"/>
            <a:ext cx="12588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PMC wall</a:t>
            </a:r>
            <a:endParaRPr lang="en-US" sz="2000" i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77408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With Slab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3" name="Text Box 17"/>
          <p:cNvSpPr txBox="1">
            <a:spLocks noChangeArrowheads="1"/>
          </p:cNvSpPr>
          <p:nvPr/>
        </p:nvSpPr>
        <p:spPr bwMode="auto">
          <a:xfrm>
            <a:off x="1102162" y="6140450"/>
            <a:ext cx="256512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Odd mode: PEC </a:t>
            </a:r>
            <a:r>
              <a:rPr lang="en-US" sz="2000" dirty="0">
                <a:solidFill>
                  <a:schemeClr val="bg2"/>
                </a:solidFill>
              </a:rPr>
              <a:t>wall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80594" name="Text Box 18"/>
          <p:cNvSpPr txBox="1">
            <a:spLocks noChangeArrowheads="1"/>
          </p:cNvSpPr>
          <p:nvPr/>
        </p:nvSpPr>
        <p:spPr bwMode="auto">
          <a:xfrm>
            <a:off x="4875876" y="6165850"/>
            <a:ext cx="270779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Even mode: PMC </a:t>
            </a:r>
            <a:r>
              <a:rPr lang="en-US" sz="2000" dirty="0">
                <a:solidFill>
                  <a:schemeClr val="bg2"/>
                </a:solidFill>
              </a:rPr>
              <a:t>wall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80595" name="Text Box 19"/>
          <p:cNvSpPr txBox="1">
            <a:spLocks noChangeArrowheads="1"/>
          </p:cNvSpPr>
          <p:nvPr/>
        </p:nvSpPr>
        <p:spPr bwMode="auto">
          <a:xfrm>
            <a:off x="1058739" y="1050347"/>
            <a:ext cx="203292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From symmetry: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80599" name="Text Box 23"/>
          <p:cNvSpPr txBox="1">
            <a:spLocks noChangeArrowheads="1"/>
          </p:cNvSpPr>
          <p:nvPr/>
        </p:nvSpPr>
        <p:spPr bwMode="auto">
          <a:xfrm>
            <a:off x="3629025" y="4230688"/>
            <a:ext cx="12922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Plots of 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E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80606" name="Object 30"/>
          <p:cNvGraphicFramePr>
            <a:graphicFrameLocks noChangeAspect="1"/>
          </p:cNvGraphicFramePr>
          <p:nvPr/>
        </p:nvGraphicFramePr>
        <p:xfrm>
          <a:off x="5822950" y="3206750"/>
          <a:ext cx="955675" cy="720725"/>
        </p:xfrm>
        <a:graphic>
          <a:graphicData uri="http://schemas.openxmlformats.org/presentationml/2006/ole">
            <p:oleObj spid="_x0000_s280606" name="Equation" r:id="rId4" imgW="520560" imgH="393480" progId="Equation.DSMT4">
              <p:embed/>
            </p:oleObj>
          </a:graphicData>
        </a:graphic>
      </p:graphicFrame>
      <p:grpSp>
        <p:nvGrpSpPr>
          <p:cNvPr id="280609" name="Group 33"/>
          <p:cNvGrpSpPr>
            <a:grpSpLocks/>
          </p:cNvGrpSpPr>
          <p:nvPr/>
        </p:nvGrpSpPr>
        <p:grpSpPr bwMode="auto">
          <a:xfrm>
            <a:off x="4930775" y="4999038"/>
            <a:ext cx="2400300" cy="977900"/>
            <a:chOff x="3106" y="3149"/>
            <a:chExt cx="1512" cy="616"/>
          </a:xfrm>
        </p:grpSpPr>
        <p:sp>
          <p:nvSpPr>
            <p:cNvPr id="280591" name="Rectangle 15"/>
            <p:cNvSpPr>
              <a:spLocks noChangeArrowheads="1"/>
            </p:cNvSpPr>
            <p:nvPr/>
          </p:nvSpPr>
          <p:spPr bwMode="auto">
            <a:xfrm>
              <a:off x="3721" y="3150"/>
              <a:ext cx="279" cy="611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592" name="Line 16"/>
            <p:cNvSpPr>
              <a:spLocks noChangeShapeType="1"/>
            </p:cNvSpPr>
            <p:nvPr/>
          </p:nvSpPr>
          <p:spPr bwMode="auto">
            <a:xfrm>
              <a:off x="3864" y="3157"/>
              <a:ext cx="0" cy="608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601" name="Line 25"/>
            <p:cNvSpPr>
              <a:spLocks noChangeShapeType="1"/>
            </p:cNvSpPr>
            <p:nvPr/>
          </p:nvSpPr>
          <p:spPr bwMode="auto">
            <a:xfrm>
              <a:off x="3106" y="3472"/>
              <a:ext cx="15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602" name="Freeform 26"/>
            <p:cNvSpPr>
              <a:spLocks/>
            </p:cNvSpPr>
            <p:nvPr/>
          </p:nvSpPr>
          <p:spPr bwMode="auto">
            <a:xfrm>
              <a:off x="3114" y="3303"/>
              <a:ext cx="744" cy="161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80" y="97"/>
                </a:cxn>
                <a:cxn ang="0">
                  <a:pos x="174" y="60"/>
                </a:cxn>
                <a:cxn ang="0">
                  <a:pos x="392" y="41"/>
                </a:cxn>
                <a:cxn ang="0">
                  <a:pos x="568" y="33"/>
                </a:cxn>
                <a:cxn ang="0">
                  <a:pos x="621" y="54"/>
                </a:cxn>
                <a:cxn ang="0">
                  <a:pos x="672" y="9"/>
                </a:cxn>
                <a:cxn ang="0">
                  <a:pos x="744" y="1"/>
                </a:cxn>
              </a:cxnLst>
              <a:rect l="0" t="0" r="r" b="b"/>
              <a:pathLst>
                <a:path w="744" h="161">
                  <a:moveTo>
                    <a:pt x="0" y="161"/>
                  </a:moveTo>
                  <a:cubicBezTo>
                    <a:pt x="28" y="137"/>
                    <a:pt x="51" y="114"/>
                    <a:pt x="80" y="97"/>
                  </a:cubicBezTo>
                  <a:cubicBezTo>
                    <a:pt x="109" y="80"/>
                    <a:pt x="122" y="69"/>
                    <a:pt x="174" y="60"/>
                  </a:cubicBezTo>
                  <a:cubicBezTo>
                    <a:pt x="226" y="51"/>
                    <a:pt x="326" y="45"/>
                    <a:pt x="392" y="41"/>
                  </a:cubicBezTo>
                  <a:cubicBezTo>
                    <a:pt x="458" y="37"/>
                    <a:pt x="530" y="31"/>
                    <a:pt x="568" y="33"/>
                  </a:cubicBezTo>
                  <a:cubicBezTo>
                    <a:pt x="606" y="35"/>
                    <a:pt x="604" y="58"/>
                    <a:pt x="621" y="54"/>
                  </a:cubicBezTo>
                  <a:cubicBezTo>
                    <a:pt x="638" y="50"/>
                    <a:pt x="652" y="18"/>
                    <a:pt x="672" y="9"/>
                  </a:cubicBezTo>
                  <a:cubicBezTo>
                    <a:pt x="692" y="0"/>
                    <a:pt x="716" y="1"/>
                    <a:pt x="744" y="1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603" name="Freeform 27"/>
            <p:cNvSpPr>
              <a:spLocks/>
            </p:cNvSpPr>
            <p:nvPr/>
          </p:nvSpPr>
          <p:spPr bwMode="auto">
            <a:xfrm flipH="1">
              <a:off x="3867" y="3303"/>
              <a:ext cx="744" cy="161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80" y="97"/>
                </a:cxn>
                <a:cxn ang="0">
                  <a:pos x="174" y="60"/>
                </a:cxn>
                <a:cxn ang="0">
                  <a:pos x="392" y="41"/>
                </a:cxn>
                <a:cxn ang="0">
                  <a:pos x="568" y="33"/>
                </a:cxn>
                <a:cxn ang="0">
                  <a:pos x="621" y="54"/>
                </a:cxn>
                <a:cxn ang="0">
                  <a:pos x="672" y="9"/>
                </a:cxn>
                <a:cxn ang="0">
                  <a:pos x="744" y="1"/>
                </a:cxn>
              </a:cxnLst>
              <a:rect l="0" t="0" r="r" b="b"/>
              <a:pathLst>
                <a:path w="744" h="161">
                  <a:moveTo>
                    <a:pt x="0" y="161"/>
                  </a:moveTo>
                  <a:cubicBezTo>
                    <a:pt x="28" y="137"/>
                    <a:pt x="51" y="114"/>
                    <a:pt x="80" y="97"/>
                  </a:cubicBezTo>
                  <a:cubicBezTo>
                    <a:pt x="109" y="80"/>
                    <a:pt x="122" y="69"/>
                    <a:pt x="174" y="60"/>
                  </a:cubicBezTo>
                  <a:cubicBezTo>
                    <a:pt x="226" y="51"/>
                    <a:pt x="326" y="45"/>
                    <a:pt x="392" y="41"/>
                  </a:cubicBezTo>
                  <a:cubicBezTo>
                    <a:pt x="458" y="37"/>
                    <a:pt x="530" y="31"/>
                    <a:pt x="568" y="33"/>
                  </a:cubicBezTo>
                  <a:cubicBezTo>
                    <a:pt x="606" y="35"/>
                    <a:pt x="604" y="58"/>
                    <a:pt x="621" y="54"/>
                  </a:cubicBezTo>
                  <a:cubicBezTo>
                    <a:pt x="638" y="50"/>
                    <a:pt x="652" y="18"/>
                    <a:pt x="672" y="9"/>
                  </a:cubicBezTo>
                  <a:cubicBezTo>
                    <a:pt x="692" y="0"/>
                    <a:pt x="716" y="1"/>
                    <a:pt x="744" y="1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590" name="Rectangle 14"/>
            <p:cNvSpPr>
              <a:spLocks noChangeArrowheads="1"/>
            </p:cNvSpPr>
            <p:nvPr/>
          </p:nvSpPr>
          <p:spPr bwMode="auto">
            <a:xfrm>
              <a:off x="3114" y="3149"/>
              <a:ext cx="1504" cy="616"/>
            </a:xfrm>
            <a:prstGeom prst="rect">
              <a:avLst/>
            </a:prstGeom>
            <a:noFill/>
            <a:ln w="381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80610" name="Object 34"/>
          <p:cNvGraphicFramePr>
            <a:graphicFrameLocks noChangeAspect="1"/>
          </p:cNvGraphicFramePr>
          <p:nvPr/>
        </p:nvGraphicFramePr>
        <p:xfrm>
          <a:off x="1992313" y="3609975"/>
          <a:ext cx="793750" cy="419100"/>
        </p:xfrm>
        <a:graphic>
          <a:graphicData uri="http://schemas.openxmlformats.org/presentationml/2006/ole">
            <p:oleObj spid="_x0000_s280610" name="Equation" r:id="rId5" imgW="431640" imgH="228600" progId="Equation.DSMT4">
              <p:embed/>
            </p:oleObj>
          </a:graphicData>
        </a:graphic>
      </p:graphicFrame>
      <p:sp>
        <p:nvSpPr>
          <p:cNvPr id="280611" name="Line 35"/>
          <p:cNvSpPr>
            <a:spLocks noChangeShapeType="1"/>
          </p:cNvSpPr>
          <p:nvPr/>
        </p:nvSpPr>
        <p:spPr bwMode="auto">
          <a:xfrm>
            <a:off x="2352675" y="4037013"/>
            <a:ext cx="0" cy="8350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0612" name="Line 36"/>
          <p:cNvSpPr>
            <a:spLocks noChangeShapeType="1"/>
          </p:cNvSpPr>
          <p:nvPr/>
        </p:nvSpPr>
        <p:spPr bwMode="auto">
          <a:xfrm>
            <a:off x="6130925" y="4029075"/>
            <a:ext cx="0" cy="8604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155700" y="4991100"/>
            <a:ext cx="2400300" cy="977900"/>
            <a:chOff x="1155700" y="4991100"/>
            <a:chExt cx="2400300" cy="977900"/>
          </a:xfrm>
        </p:grpSpPr>
        <p:sp>
          <p:nvSpPr>
            <p:cNvPr id="280587" name="Rectangle 11"/>
            <p:cNvSpPr>
              <a:spLocks noChangeArrowheads="1"/>
            </p:cNvSpPr>
            <p:nvPr/>
          </p:nvSpPr>
          <p:spPr bwMode="auto">
            <a:xfrm>
              <a:off x="2146300" y="4997663"/>
              <a:ext cx="381000" cy="95493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588" name="Line 12"/>
            <p:cNvSpPr>
              <a:spLocks noChangeShapeType="1"/>
            </p:cNvSpPr>
            <p:nvPr/>
          </p:nvSpPr>
          <p:spPr bwMode="auto">
            <a:xfrm>
              <a:off x="2349500" y="4992914"/>
              <a:ext cx="0" cy="96520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596" name="Line 20"/>
            <p:cNvSpPr>
              <a:spLocks noChangeShapeType="1"/>
            </p:cNvSpPr>
            <p:nvPr/>
          </p:nvSpPr>
          <p:spPr bwMode="auto">
            <a:xfrm>
              <a:off x="1155700" y="5524500"/>
              <a:ext cx="24003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597" name="Freeform 21"/>
            <p:cNvSpPr>
              <a:spLocks/>
            </p:cNvSpPr>
            <p:nvPr/>
          </p:nvSpPr>
          <p:spPr bwMode="auto">
            <a:xfrm>
              <a:off x="1168400" y="5238750"/>
              <a:ext cx="1181100" cy="285750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56" y="84"/>
                </a:cxn>
                <a:cxn ang="0">
                  <a:pos x="152" y="20"/>
                </a:cxn>
                <a:cxn ang="0">
                  <a:pos x="288" y="4"/>
                </a:cxn>
                <a:cxn ang="0">
                  <a:pos x="448" y="4"/>
                </a:cxn>
                <a:cxn ang="0">
                  <a:pos x="592" y="28"/>
                </a:cxn>
                <a:cxn ang="0">
                  <a:pos x="640" y="52"/>
                </a:cxn>
                <a:cxn ang="0">
                  <a:pos x="708" y="128"/>
                </a:cxn>
                <a:cxn ang="0">
                  <a:pos x="744" y="180"/>
                </a:cxn>
              </a:cxnLst>
              <a:rect l="0" t="0" r="r" b="b"/>
              <a:pathLst>
                <a:path w="744" h="180">
                  <a:moveTo>
                    <a:pt x="0" y="172"/>
                  </a:moveTo>
                  <a:cubicBezTo>
                    <a:pt x="15" y="140"/>
                    <a:pt x="31" y="109"/>
                    <a:pt x="56" y="84"/>
                  </a:cubicBezTo>
                  <a:cubicBezTo>
                    <a:pt x="81" y="59"/>
                    <a:pt x="113" y="33"/>
                    <a:pt x="152" y="20"/>
                  </a:cubicBezTo>
                  <a:cubicBezTo>
                    <a:pt x="191" y="7"/>
                    <a:pt x="239" y="7"/>
                    <a:pt x="288" y="4"/>
                  </a:cubicBezTo>
                  <a:cubicBezTo>
                    <a:pt x="337" y="1"/>
                    <a:pt x="397" y="0"/>
                    <a:pt x="448" y="4"/>
                  </a:cubicBezTo>
                  <a:cubicBezTo>
                    <a:pt x="499" y="8"/>
                    <a:pt x="560" y="20"/>
                    <a:pt x="592" y="28"/>
                  </a:cubicBezTo>
                  <a:cubicBezTo>
                    <a:pt x="624" y="36"/>
                    <a:pt x="621" y="35"/>
                    <a:pt x="640" y="52"/>
                  </a:cubicBezTo>
                  <a:cubicBezTo>
                    <a:pt x="659" y="69"/>
                    <a:pt x="691" y="107"/>
                    <a:pt x="708" y="128"/>
                  </a:cubicBezTo>
                  <a:cubicBezTo>
                    <a:pt x="725" y="149"/>
                    <a:pt x="737" y="169"/>
                    <a:pt x="744" y="18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613" name="Freeform 37"/>
            <p:cNvSpPr>
              <a:spLocks/>
            </p:cNvSpPr>
            <p:nvPr/>
          </p:nvSpPr>
          <p:spPr bwMode="auto">
            <a:xfrm>
              <a:off x="2363788" y="5548313"/>
              <a:ext cx="1181100" cy="285750"/>
            </a:xfrm>
            <a:custGeom>
              <a:avLst/>
              <a:gdLst/>
              <a:ahLst/>
              <a:cxnLst>
                <a:cxn ang="0">
                  <a:pos x="744" y="8"/>
                </a:cxn>
                <a:cxn ang="0">
                  <a:pos x="688" y="96"/>
                </a:cxn>
                <a:cxn ang="0">
                  <a:pos x="592" y="160"/>
                </a:cxn>
                <a:cxn ang="0">
                  <a:pos x="456" y="176"/>
                </a:cxn>
                <a:cxn ang="0">
                  <a:pos x="296" y="176"/>
                </a:cxn>
                <a:cxn ang="0">
                  <a:pos x="152" y="152"/>
                </a:cxn>
                <a:cxn ang="0">
                  <a:pos x="104" y="128"/>
                </a:cxn>
                <a:cxn ang="0">
                  <a:pos x="51" y="65"/>
                </a:cxn>
                <a:cxn ang="0">
                  <a:pos x="0" y="0"/>
                </a:cxn>
              </a:cxnLst>
              <a:rect l="0" t="0" r="r" b="b"/>
              <a:pathLst>
                <a:path w="744" h="180">
                  <a:moveTo>
                    <a:pt x="744" y="8"/>
                  </a:moveTo>
                  <a:cubicBezTo>
                    <a:pt x="729" y="40"/>
                    <a:pt x="713" y="71"/>
                    <a:pt x="688" y="96"/>
                  </a:cubicBezTo>
                  <a:cubicBezTo>
                    <a:pt x="663" y="121"/>
                    <a:pt x="631" y="147"/>
                    <a:pt x="592" y="160"/>
                  </a:cubicBezTo>
                  <a:cubicBezTo>
                    <a:pt x="553" y="173"/>
                    <a:pt x="505" y="173"/>
                    <a:pt x="456" y="176"/>
                  </a:cubicBezTo>
                  <a:cubicBezTo>
                    <a:pt x="407" y="179"/>
                    <a:pt x="347" y="180"/>
                    <a:pt x="296" y="176"/>
                  </a:cubicBezTo>
                  <a:cubicBezTo>
                    <a:pt x="245" y="172"/>
                    <a:pt x="184" y="160"/>
                    <a:pt x="152" y="152"/>
                  </a:cubicBezTo>
                  <a:cubicBezTo>
                    <a:pt x="120" y="144"/>
                    <a:pt x="121" y="142"/>
                    <a:pt x="104" y="128"/>
                  </a:cubicBezTo>
                  <a:cubicBezTo>
                    <a:pt x="87" y="114"/>
                    <a:pt x="68" y="86"/>
                    <a:pt x="51" y="65"/>
                  </a:cubicBezTo>
                  <a:cubicBezTo>
                    <a:pt x="34" y="44"/>
                    <a:pt x="11" y="14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586" name="Rectangle 10"/>
            <p:cNvSpPr>
              <a:spLocks noChangeArrowheads="1"/>
            </p:cNvSpPr>
            <p:nvPr/>
          </p:nvSpPr>
          <p:spPr bwMode="auto">
            <a:xfrm>
              <a:off x="1168400" y="4991100"/>
              <a:ext cx="2387600" cy="977900"/>
            </a:xfrm>
            <a:prstGeom prst="rect">
              <a:avLst/>
            </a:prstGeom>
            <a:noFill/>
            <a:ln w="381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77408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With Slab (cont.)</a:t>
            </a:r>
          </a:p>
        </p:txBody>
      </p:sp>
      <p:graphicFrame>
        <p:nvGraphicFramePr>
          <p:cNvPr id="2" name="Object 37"/>
          <p:cNvGraphicFramePr>
            <a:graphicFrameLocks noChangeAspect="1"/>
          </p:cNvGraphicFramePr>
          <p:nvPr/>
        </p:nvGraphicFramePr>
        <p:xfrm>
          <a:off x="3217410" y="1429204"/>
          <a:ext cx="2097087" cy="465138"/>
        </p:xfrm>
        <a:graphic>
          <a:graphicData uri="http://schemas.openxmlformats.org/presentationml/2006/ole">
            <p:oleObj spid="_x0000_s280613" name="Equation" r:id="rId6" imgW="1143000" imgH="253800" progId="Equation.DSMT4">
              <p:embed/>
            </p:oleObj>
          </a:graphicData>
        </a:graphic>
      </p:graphicFrame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1378012" y="2646137"/>
            <a:ext cx="21643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Odd mode: </a:t>
            </a:r>
            <a:r>
              <a:rPr lang="en-US" sz="2000" i="1" dirty="0" smtClean="0">
                <a:solidFill>
                  <a:schemeClr val="hlink"/>
                </a:solidFill>
                <a:latin typeface="+mn-lt"/>
              </a:rPr>
              <a:t>A</a:t>
            </a:r>
            <a:r>
              <a:rPr lang="en-US" sz="2000" dirty="0" smtClean="0">
                <a:solidFill>
                  <a:schemeClr val="hlink"/>
                </a:solidFill>
                <a:latin typeface="+mn-lt"/>
              </a:rPr>
              <a:t> = -1</a:t>
            </a:r>
            <a:endParaRPr lang="en-US" sz="2000" i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4964226" y="2645149"/>
            <a:ext cx="23246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Even mode: </a:t>
            </a:r>
            <a:r>
              <a:rPr lang="en-US" sz="2000" i="1" dirty="0" smtClean="0">
                <a:solidFill>
                  <a:schemeClr val="hlink"/>
                </a:solidFill>
                <a:latin typeface="+mn-lt"/>
              </a:rPr>
              <a:t>A</a:t>
            </a:r>
            <a:r>
              <a:rPr lang="en-US" sz="2000" dirty="0" smtClean="0">
                <a:solidFill>
                  <a:schemeClr val="hlink"/>
                </a:solidFill>
                <a:latin typeface="+mn-lt"/>
              </a:rPr>
              <a:t> = +1</a:t>
            </a:r>
            <a:endParaRPr lang="en-US" sz="2000" i="1" dirty="0">
              <a:solidFill>
                <a:schemeClr val="hlink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1162050" y="1285425"/>
            <a:ext cx="2486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PEC wall: </a:t>
            </a:r>
            <a:r>
              <a:rPr lang="en-US" sz="2000">
                <a:solidFill>
                  <a:schemeClr val="hlink"/>
                </a:solidFill>
              </a:rPr>
              <a:t>odd mode</a:t>
            </a:r>
            <a:endParaRPr lang="en-US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80584" name="Text Box 8"/>
          <p:cNvSpPr txBox="1">
            <a:spLocks noChangeArrowheads="1"/>
          </p:cNvSpPr>
          <p:nvPr/>
        </p:nvSpPr>
        <p:spPr bwMode="auto">
          <a:xfrm>
            <a:off x="1179513" y="1829938"/>
            <a:ext cx="2654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PMC wall: </a:t>
            </a:r>
            <a:r>
              <a:rPr lang="en-US" sz="2000">
                <a:solidFill>
                  <a:schemeClr val="hlink"/>
                </a:solidFill>
              </a:rPr>
              <a:t>even mode</a:t>
            </a:r>
            <a:endParaRPr lang="en-US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80593" name="Text Box 17"/>
          <p:cNvSpPr txBox="1">
            <a:spLocks noChangeArrowheads="1"/>
          </p:cNvSpPr>
          <p:nvPr/>
        </p:nvSpPr>
        <p:spPr bwMode="auto">
          <a:xfrm>
            <a:off x="1102162" y="6140450"/>
            <a:ext cx="256512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Odd mode: PEC </a:t>
            </a:r>
            <a:r>
              <a:rPr lang="en-US" sz="2000" dirty="0">
                <a:solidFill>
                  <a:schemeClr val="bg2"/>
                </a:solidFill>
              </a:rPr>
              <a:t>wall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80594" name="Text Box 18"/>
          <p:cNvSpPr txBox="1">
            <a:spLocks noChangeArrowheads="1"/>
          </p:cNvSpPr>
          <p:nvPr/>
        </p:nvSpPr>
        <p:spPr bwMode="auto">
          <a:xfrm>
            <a:off x="4875876" y="6165850"/>
            <a:ext cx="270779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Even mode: PMC </a:t>
            </a:r>
            <a:r>
              <a:rPr lang="en-US" sz="2000" dirty="0">
                <a:solidFill>
                  <a:schemeClr val="bg2"/>
                </a:solidFill>
              </a:rPr>
              <a:t>wall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80595" name="Text Box 19"/>
          <p:cNvSpPr txBox="1">
            <a:spLocks noChangeArrowheads="1"/>
          </p:cNvSpPr>
          <p:nvPr/>
        </p:nvSpPr>
        <p:spPr bwMode="auto">
          <a:xfrm>
            <a:off x="1385311" y="2498148"/>
            <a:ext cx="57626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Note: even/odd is classification is based on the </a:t>
            </a:r>
            <a:r>
              <a:rPr lang="en-US" sz="2000" i="1" dirty="0" err="1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chemeClr val="bg1"/>
                </a:solidFill>
              </a:rPr>
              <a:t> field.</a:t>
            </a:r>
          </a:p>
        </p:txBody>
      </p:sp>
      <p:sp>
        <p:nvSpPr>
          <p:cNvPr id="280599" name="Text Box 23"/>
          <p:cNvSpPr txBox="1">
            <a:spLocks noChangeArrowheads="1"/>
          </p:cNvSpPr>
          <p:nvPr/>
        </p:nvSpPr>
        <p:spPr bwMode="auto">
          <a:xfrm>
            <a:off x="3629025" y="4230688"/>
            <a:ext cx="12922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Plots of 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E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80606" name="Object 30"/>
          <p:cNvGraphicFramePr>
            <a:graphicFrameLocks noChangeAspect="1"/>
          </p:cNvGraphicFramePr>
          <p:nvPr/>
        </p:nvGraphicFramePr>
        <p:xfrm>
          <a:off x="5822950" y="3206750"/>
          <a:ext cx="955675" cy="720725"/>
        </p:xfrm>
        <a:graphic>
          <a:graphicData uri="http://schemas.openxmlformats.org/presentationml/2006/ole">
            <p:oleObj spid="_x0000_s335874" name="Equation" r:id="rId4" imgW="520560" imgH="393480" progId="Equation.DSMT4">
              <p:embed/>
            </p:oleObj>
          </a:graphicData>
        </a:graphic>
      </p:graphicFrame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930775" y="4999038"/>
            <a:ext cx="2400300" cy="977900"/>
            <a:chOff x="3106" y="3149"/>
            <a:chExt cx="1512" cy="616"/>
          </a:xfrm>
        </p:grpSpPr>
        <p:sp>
          <p:nvSpPr>
            <p:cNvPr id="280591" name="Rectangle 15"/>
            <p:cNvSpPr>
              <a:spLocks noChangeArrowheads="1"/>
            </p:cNvSpPr>
            <p:nvPr/>
          </p:nvSpPr>
          <p:spPr bwMode="auto">
            <a:xfrm>
              <a:off x="3721" y="3150"/>
              <a:ext cx="279" cy="611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592" name="Line 16"/>
            <p:cNvSpPr>
              <a:spLocks noChangeShapeType="1"/>
            </p:cNvSpPr>
            <p:nvPr/>
          </p:nvSpPr>
          <p:spPr bwMode="auto">
            <a:xfrm>
              <a:off x="3864" y="3157"/>
              <a:ext cx="0" cy="608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601" name="Line 25"/>
            <p:cNvSpPr>
              <a:spLocks noChangeShapeType="1"/>
            </p:cNvSpPr>
            <p:nvPr/>
          </p:nvSpPr>
          <p:spPr bwMode="auto">
            <a:xfrm>
              <a:off x="3106" y="3472"/>
              <a:ext cx="15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602" name="Freeform 26"/>
            <p:cNvSpPr>
              <a:spLocks/>
            </p:cNvSpPr>
            <p:nvPr/>
          </p:nvSpPr>
          <p:spPr bwMode="auto">
            <a:xfrm>
              <a:off x="3114" y="3303"/>
              <a:ext cx="744" cy="161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80" y="97"/>
                </a:cxn>
                <a:cxn ang="0">
                  <a:pos x="174" y="60"/>
                </a:cxn>
                <a:cxn ang="0">
                  <a:pos x="392" y="41"/>
                </a:cxn>
                <a:cxn ang="0">
                  <a:pos x="568" y="33"/>
                </a:cxn>
                <a:cxn ang="0">
                  <a:pos x="621" y="54"/>
                </a:cxn>
                <a:cxn ang="0">
                  <a:pos x="672" y="9"/>
                </a:cxn>
                <a:cxn ang="0">
                  <a:pos x="744" y="1"/>
                </a:cxn>
              </a:cxnLst>
              <a:rect l="0" t="0" r="r" b="b"/>
              <a:pathLst>
                <a:path w="744" h="161">
                  <a:moveTo>
                    <a:pt x="0" y="161"/>
                  </a:moveTo>
                  <a:cubicBezTo>
                    <a:pt x="28" y="137"/>
                    <a:pt x="51" y="114"/>
                    <a:pt x="80" y="97"/>
                  </a:cubicBezTo>
                  <a:cubicBezTo>
                    <a:pt x="109" y="80"/>
                    <a:pt x="122" y="69"/>
                    <a:pt x="174" y="60"/>
                  </a:cubicBezTo>
                  <a:cubicBezTo>
                    <a:pt x="226" y="51"/>
                    <a:pt x="326" y="45"/>
                    <a:pt x="392" y="41"/>
                  </a:cubicBezTo>
                  <a:cubicBezTo>
                    <a:pt x="458" y="37"/>
                    <a:pt x="530" y="31"/>
                    <a:pt x="568" y="33"/>
                  </a:cubicBezTo>
                  <a:cubicBezTo>
                    <a:pt x="606" y="35"/>
                    <a:pt x="604" y="58"/>
                    <a:pt x="621" y="54"/>
                  </a:cubicBezTo>
                  <a:cubicBezTo>
                    <a:pt x="638" y="50"/>
                    <a:pt x="652" y="18"/>
                    <a:pt x="672" y="9"/>
                  </a:cubicBezTo>
                  <a:cubicBezTo>
                    <a:pt x="692" y="0"/>
                    <a:pt x="716" y="1"/>
                    <a:pt x="744" y="1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603" name="Freeform 27"/>
            <p:cNvSpPr>
              <a:spLocks/>
            </p:cNvSpPr>
            <p:nvPr/>
          </p:nvSpPr>
          <p:spPr bwMode="auto">
            <a:xfrm flipH="1">
              <a:off x="3867" y="3303"/>
              <a:ext cx="744" cy="161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80" y="97"/>
                </a:cxn>
                <a:cxn ang="0">
                  <a:pos x="174" y="60"/>
                </a:cxn>
                <a:cxn ang="0">
                  <a:pos x="392" y="41"/>
                </a:cxn>
                <a:cxn ang="0">
                  <a:pos x="568" y="33"/>
                </a:cxn>
                <a:cxn ang="0">
                  <a:pos x="621" y="54"/>
                </a:cxn>
                <a:cxn ang="0">
                  <a:pos x="672" y="9"/>
                </a:cxn>
                <a:cxn ang="0">
                  <a:pos x="744" y="1"/>
                </a:cxn>
              </a:cxnLst>
              <a:rect l="0" t="0" r="r" b="b"/>
              <a:pathLst>
                <a:path w="744" h="161">
                  <a:moveTo>
                    <a:pt x="0" y="161"/>
                  </a:moveTo>
                  <a:cubicBezTo>
                    <a:pt x="28" y="137"/>
                    <a:pt x="51" y="114"/>
                    <a:pt x="80" y="97"/>
                  </a:cubicBezTo>
                  <a:cubicBezTo>
                    <a:pt x="109" y="80"/>
                    <a:pt x="122" y="69"/>
                    <a:pt x="174" y="60"/>
                  </a:cubicBezTo>
                  <a:cubicBezTo>
                    <a:pt x="226" y="51"/>
                    <a:pt x="326" y="45"/>
                    <a:pt x="392" y="41"/>
                  </a:cubicBezTo>
                  <a:cubicBezTo>
                    <a:pt x="458" y="37"/>
                    <a:pt x="530" y="31"/>
                    <a:pt x="568" y="33"/>
                  </a:cubicBezTo>
                  <a:cubicBezTo>
                    <a:pt x="606" y="35"/>
                    <a:pt x="604" y="58"/>
                    <a:pt x="621" y="54"/>
                  </a:cubicBezTo>
                  <a:cubicBezTo>
                    <a:pt x="638" y="50"/>
                    <a:pt x="652" y="18"/>
                    <a:pt x="672" y="9"/>
                  </a:cubicBezTo>
                  <a:cubicBezTo>
                    <a:pt x="692" y="0"/>
                    <a:pt x="716" y="1"/>
                    <a:pt x="744" y="1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590" name="Rectangle 14"/>
            <p:cNvSpPr>
              <a:spLocks noChangeArrowheads="1"/>
            </p:cNvSpPr>
            <p:nvPr/>
          </p:nvSpPr>
          <p:spPr bwMode="auto">
            <a:xfrm>
              <a:off x="3114" y="3149"/>
              <a:ext cx="1504" cy="616"/>
            </a:xfrm>
            <a:prstGeom prst="rect">
              <a:avLst/>
            </a:prstGeom>
            <a:noFill/>
            <a:ln w="381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80610" name="Object 34"/>
          <p:cNvGraphicFramePr>
            <a:graphicFrameLocks noChangeAspect="1"/>
          </p:cNvGraphicFramePr>
          <p:nvPr/>
        </p:nvGraphicFramePr>
        <p:xfrm>
          <a:off x="1992313" y="3609975"/>
          <a:ext cx="793750" cy="419100"/>
        </p:xfrm>
        <a:graphic>
          <a:graphicData uri="http://schemas.openxmlformats.org/presentationml/2006/ole">
            <p:oleObj spid="_x0000_s335875" name="Equation" r:id="rId5" imgW="431640" imgH="228600" progId="Equation.DSMT4">
              <p:embed/>
            </p:oleObj>
          </a:graphicData>
        </a:graphic>
      </p:graphicFrame>
      <p:sp>
        <p:nvSpPr>
          <p:cNvPr id="280611" name="Line 35"/>
          <p:cNvSpPr>
            <a:spLocks noChangeShapeType="1"/>
          </p:cNvSpPr>
          <p:nvPr/>
        </p:nvSpPr>
        <p:spPr bwMode="auto">
          <a:xfrm>
            <a:off x="2352675" y="4037013"/>
            <a:ext cx="0" cy="8350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80612" name="Line 36"/>
          <p:cNvSpPr>
            <a:spLocks noChangeShapeType="1"/>
          </p:cNvSpPr>
          <p:nvPr/>
        </p:nvSpPr>
        <p:spPr bwMode="auto">
          <a:xfrm>
            <a:off x="6130925" y="4029075"/>
            <a:ext cx="0" cy="8604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4" name="Group 26"/>
          <p:cNvGrpSpPr/>
          <p:nvPr/>
        </p:nvGrpSpPr>
        <p:grpSpPr>
          <a:xfrm>
            <a:off x="1155700" y="4991100"/>
            <a:ext cx="2400300" cy="977900"/>
            <a:chOff x="1155700" y="4991100"/>
            <a:chExt cx="2400300" cy="977900"/>
          </a:xfrm>
        </p:grpSpPr>
        <p:sp>
          <p:nvSpPr>
            <p:cNvPr id="280587" name="Rectangle 11"/>
            <p:cNvSpPr>
              <a:spLocks noChangeArrowheads="1"/>
            </p:cNvSpPr>
            <p:nvPr/>
          </p:nvSpPr>
          <p:spPr bwMode="auto">
            <a:xfrm>
              <a:off x="2146300" y="4997663"/>
              <a:ext cx="381000" cy="95493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588" name="Line 12"/>
            <p:cNvSpPr>
              <a:spLocks noChangeShapeType="1"/>
            </p:cNvSpPr>
            <p:nvPr/>
          </p:nvSpPr>
          <p:spPr bwMode="auto">
            <a:xfrm>
              <a:off x="2349500" y="4992914"/>
              <a:ext cx="0" cy="96520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596" name="Line 20"/>
            <p:cNvSpPr>
              <a:spLocks noChangeShapeType="1"/>
            </p:cNvSpPr>
            <p:nvPr/>
          </p:nvSpPr>
          <p:spPr bwMode="auto">
            <a:xfrm>
              <a:off x="1155700" y="5524500"/>
              <a:ext cx="24003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597" name="Freeform 21"/>
            <p:cNvSpPr>
              <a:spLocks/>
            </p:cNvSpPr>
            <p:nvPr/>
          </p:nvSpPr>
          <p:spPr bwMode="auto">
            <a:xfrm>
              <a:off x="1168400" y="5238750"/>
              <a:ext cx="1181100" cy="285750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56" y="84"/>
                </a:cxn>
                <a:cxn ang="0">
                  <a:pos x="152" y="20"/>
                </a:cxn>
                <a:cxn ang="0">
                  <a:pos x="288" y="4"/>
                </a:cxn>
                <a:cxn ang="0">
                  <a:pos x="448" y="4"/>
                </a:cxn>
                <a:cxn ang="0">
                  <a:pos x="592" y="28"/>
                </a:cxn>
                <a:cxn ang="0">
                  <a:pos x="640" y="52"/>
                </a:cxn>
                <a:cxn ang="0">
                  <a:pos x="708" y="128"/>
                </a:cxn>
                <a:cxn ang="0">
                  <a:pos x="744" y="180"/>
                </a:cxn>
              </a:cxnLst>
              <a:rect l="0" t="0" r="r" b="b"/>
              <a:pathLst>
                <a:path w="744" h="180">
                  <a:moveTo>
                    <a:pt x="0" y="172"/>
                  </a:moveTo>
                  <a:cubicBezTo>
                    <a:pt x="15" y="140"/>
                    <a:pt x="31" y="109"/>
                    <a:pt x="56" y="84"/>
                  </a:cubicBezTo>
                  <a:cubicBezTo>
                    <a:pt x="81" y="59"/>
                    <a:pt x="113" y="33"/>
                    <a:pt x="152" y="20"/>
                  </a:cubicBezTo>
                  <a:cubicBezTo>
                    <a:pt x="191" y="7"/>
                    <a:pt x="239" y="7"/>
                    <a:pt x="288" y="4"/>
                  </a:cubicBezTo>
                  <a:cubicBezTo>
                    <a:pt x="337" y="1"/>
                    <a:pt x="397" y="0"/>
                    <a:pt x="448" y="4"/>
                  </a:cubicBezTo>
                  <a:cubicBezTo>
                    <a:pt x="499" y="8"/>
                    <a:pt x="560" y="20"/>
                    <a:pt x="592" y="28"/>
                  </a:cubicBezTo>
                  <a:cubicBezTo>
                    <a:pt x="624" y="36"/>
                    <a:pt x="621" y="35"/>
                    <a:pt x="640" y="52"/>
                  </a:cubicBezTo>
                  <a:cubicBezTo>
                    <a:pt x="659" y="69"/>
                    <a:pt x="691" y="107"/>
                    <a:pt x="708" y="128"/>
                  </a:cubicBezTo>
                  <a:cubicBezTo>
                    <a:pt x="725" y="149"/>
                    <a:pt x="737" y="169"/>
                    <a:pt x="744" y="18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613" name="Freeform 37"/>
            <p:cNvSpPr>
              <a:spLocks/>
            </p:cNvSpPr>
            <p:nvPr/>
          </p:nvSpPr>
          <p:spPr bwMode="auto">
            <a:xfrm>
              <a:off x="2363788" y="5548313"/>
              <a:ext cx="1181100" cy="285750"/>
            </a:xfrm>
            <a:custGeom>
              <a:avLst/>
              <a:gdLst/>
              <a:ahLst/>
              <a:cxnLst>
                <a:cxn ang="0">
                  <a:pos x="744" y="8"/>
                </a:cxn>
                <a:cxn ang="0">
                  <a:pos x="688" y="96"/>
                </a:cxn>
                <a:cxn ang="0">
                  <a:pos x="592" y="160"/>
                </a:cxn>
                <a:cxn ang="0">
                  <a:pos x="456" y="176"/>
                </a:cxn>
                <a:cxn ang="0">
                  <a:pos x="296" y="176"/>
                </a:cxn>
                <a:cxn ang="0">
                  <a:pos x="152" y="152"/>
                </a:cxn>
                <a:cxn ang="0">
                  <a:pos x="104" y="128"/>
                </a:cxn>
                <a:cxn ang="0">
                  <a:pos x="51" y="65"/>
                </a:cxn>
                <a:cxn ang="0">
                  <a:pos x="0" y="0"/>
                </a:cxn>
              </a:cxnLst>
              <a:rect l="0" t="0" r="r" b="b"/>
              <a:pathLst>
                <a:path w="744" h="180">
                  <a:moveTo>
                    <a:pt x="744" y="8"/>
                  </a:moveTo>
                  <a:cubicBezTo>
                    <a:pt x="729" y="40"/>
                    <a:pt x="713" y="71"/>
                    <a:pt x="688" y="96"/>
                  </a:cubicBezTo>
                  <a:cubicBezTo>
                    <a:pt x="663" y="121"/>
                    <a:pt x="631" y="147"/>
                    <a:pt x="592" y="160"/>
                  </a:cubicBezTo>
                  <a:cubicBezTo>
                    <a:pt x="553" y="173"/>
                    <a:pt x="505" y="173"/>
                    <a:pt x="456" y="176"/>
                  </a:cubicBezTo>
                  <a:cubicBezTo>
                    <a:pt x="407" y="179"/>
                    <a:pt x="347" y="180"/>
                    <a:pt x="296" y="176"/>
                  </a:cubicBezTo>
                  <a:cubicBezTo>
                    <a:pt x="245" y="172"/>
                    <a:pt x="184" y="160"/>
                    <a:pt x="152" y="152"/>
                  </a:cubicBezTo>
                  <a:cubicBezTo>
                    <a:pt x="120" y="144"/>
                    <a:pt x="121" y="142"/>
                    <a:pt x="104" y="128"/>
                  </a:cubicBezTo>
                  <a:cubicBezTo>
                    <a:pt x="87" y="114"/>
                    <a:pt x="68" y="86"/>
                    <a:pt x="51" y="65"/>
                  </a:cubicBezTo>
                  <a:cubicBezTo>
                    <a:pt x="34" y="44"/>
                    <a:pt x="11" y="14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586" name="Rectangle 10"/>
            <p:cNvSpPr>
              <a:spLocks noChangeArrowheads="1"/>
            </p:cNvSpPr>
            <p:nvPr/>
          </p:nvSpPr>
          <p:spPr bwMode="auto">
            <a:xfrm>
              <a:off x="1168400" y="4991100"/>
              <a:ext cx="2387600" cy="977900"/>
            </a:xfrm>
            <a:prstGeom prst="rect">
              <a:avLst/>
            </a:prstGeom>
            <a:noFill/>
            <a:ln w="381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" name="Object 36"/>
          <p:cNvGraphicFramePr>
            <a:graphicFrameLocks noChangeAspect="1"/>
          </p:cNvGraphicFramePr>
          <p:nvPr/>
        </p:nvGraphicFramePr>
        <p:xfrm>
          <a:off x="4772932" y="1173840"/>
          <a:ext cx="2874777" cy="1125643"/>
        </p:xfrm>
        <a:graphic>
          <a:graphicData uri="http://schemas.openxmlformats.org/presentationml/2006/ole">
            <p:oleObj spid="_x0000_s335876" name="Equation" r:id="rId6" imgW="2070000" imgH="812520" progId="Equation.DSMT4">
              <p:embed/>
            </p:oleObj>
          </a:graphicData>
        </a:graphic>
      </p:graphicFrame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77408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With Slab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996287" y="0"/>
            <a:ext cx="712413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4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Even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089071" y="1047006"/>
            <a:ext cx="1508166" cy="795647"/>
            <a:chOff x="3871356" y="1068777"/>
            <a:chExt cx="1508166" cy="795647"/>
          </a:xfrm>
        </p:grpSpPr>
        <p:sp>
          <p:nvSpPr>
            <p:cNvPr id="36" name="Rectangle 35"/>
            <p:cNvSpPr/>
            <p:nvPr/>
          </p:nvSpPr>
          <p:spPr bwMode="auto">
            <a:xfrm>
              <a:off x="3871356" y="1068777"/>
              <a:ext cx="1508166" cy="795647"/>
            </a:xfrm>
            <a:prstGeom prst="rect">
              <a:avLst/>
            </a:prstGeom>
            <a:solidFill>
              <a:srgbClr val="FFFF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268300" name="Object 12"/>
            <p:cNvGraphicFramePr>
              <a:graphicFrameLocks noChangeAspect="1"/>
            </p:cNvGraphicFramePr>
            <p:nvPr/>
          </p:nvGraphicFramePr>
          <p:xfrm>
            <a:off x="4209164" y="1082737"/>
            <a:ext cx="874712" cy="557212"/>
          </p:xfrm>
          <a:graphic>
            <a:graphicData uri="http://schemas.openxmlformats.org/presentationml/2006/ole">
              <p:oleObj spid="_x0000_s268300" name="Equation" r:id="rId4" imgW="419040" imgH="266400" progId="Equation.DSMT4">
                <p:embed/>
              </p:oleObj>
            </a:graphicData>
          </a:graphic>
        </p:graphicFrame>
      </p:grpSp>
      <p:sp>
        <p:nvSpPr>
          <p:cNvPr id="268301" name="Text Box 13"/>
          <p:cNvSpPr txBox="1">
            <a:spLocks noChangeArrowheads="1"/>
          </p:cNvSpPr>
          <p:nvPr/>
        </p:nvSpPr>
        <p:spPr bwMode="auto">
          <a:xfrm>
            <a:off x="2352449" y="3762211"/>
            <a:ext cx="733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Set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68303" name="Object 15"/>
          <p:cNvGraphicFramePr>
            <a:graphicFrameLocks noChangeAspect="1"/>
          </p:cNvGraphicFramePr>
          <p:nvPr/>
        </p:nvGraphicFramePr>
        <p:xfrm>
          <a:off x="2734063" y="4006850"/>
          <a:ext cx="4448175" cy="2563813"/>
        </p:xfrm>
        <a:graphic>
          <a:graphicData uri="http://schemas.openxmlformats.org/presentationml/2006/ole">
            <p:oleObj spid="_x0000_s268303" name="Equation" r:id="rId5" imgW="2336760" imgH="1346040" progId="Equation.DSMT4">
              <p:embed/>
            </p:oleObj>
          </a:graphicData>
        </a:graphic>
      </p:graphicFrame>
      <p:graphicFrame>
        <p:nvGraphicFramePr>
          <p:cNvPr id="268334" name="Object 46"/>
          <p:cNvGraphicFramePr>
            <a:graphicFrameLocks noChangeAspect="1"/>
          </p:cNvGraphicFramePr>
          <p:nvPr/>
        </p:nvGraphicFramePr>
        <p:xfrm>
          <a:off x="130175" y="1804988"/>
          <a:ext cx="3524250" cy="1506537"/>
        </p:xfrm>
        <a:graphic>
          <a:graphicData uri="http://schemas.openxmlformats.org/presentationml/2006/ole">
            <p:oleObj spid="_x0000_s268334" name="Equation" r:id="rId6" imgW="2019240" imgH="863280" progId="Equation.DSMT4">
              <p:embed/>
            </p:oleObj>
          </a:graphicData>
        </a:graphic>
      </p:graphicFrame>
      <p:sp>
        <p:nvSpPr>
          <p:cNvPr id="34" name="Slide Number Placeholder 3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4041775" y="884236"/>
            <a:ext cx="4905375" cy="2830514"/>
            <a:chOff x="4041775" y="884236"/>
            <a:chExt cx="4905375" cy="2830514"/>
          </a:xfrm>
        </p:grpSpPr>
        <p:sp>
          <p:nvSpPr>
            <p:cNvPr id="268306" name="Oval 18"/>
            <p:cNvSpPr>
              <a:spLocks noChangeArrowheads="1"/>
            </p:cNvSpPr>
            <p:nvPr/>
          </p:nvSpPr>
          <p:spPr bwMode="auto">
            <a:xfrm>
              <a:off x="5648325" y="2081213"/>
              <a:ext cx="88900" cy="889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68307" name="Object 19"/>
            <p:cNvGraphicFramePr>
              <a:graphicFrameLocks noChangeAspect="1"/>
            </p:cNvGraphicFramePr>
            <p:nvPr/>
          </p:nvGraphicFramePr>
          <p:xfrm>
            <a:off x="6573838" y="2413000"/>
            <a:ext cx="376238" cy="376237"/>
          </p:xfrm>
          <a:graphic>
            <a:graphicData uri="http://schemas.openxmlformats.org/presentationml/2006/ole">
              <p:oleObj spid="_x0000_s268307" name="Equation" r:id="rId7" imgW="228600" imgH="228600" progId="Equation.DSMT4">
                <p:embed/>
              </p:oleObj>
            </a:graphicData>
          </a:graphic>
        </p:graphicFrame>
        <p:graphicFrame>
          <p:nvGraphicFramePr>
            <p:cNvPr id="268308" name="Object 20"/>
            <p:cNvGraphicFramePr>
              <a:graphicFrameLocks noChangeAspect="1"/>
            </p:cNvGraphicFramePr>
            <p:nvPr/>
          </p:nvGraphicFramePr>
          <p:xfrm>
            <a:off x="4665663" y="2408238"/>
            <a:ext cx="390525" cy="390525"/>
          </p:xfrm>
          <a:graphic>
            <a:graphicData uri="http://schemas.openxmlformats.org/presentationml/2006/ole">
              <p:oleObj spid="_x0000_s268308" name="Equation" r:id="rId8" imgW="228600" imgH="228600" progId="Equation.DSMT4">
                <p:embed/>
              </p:oleObj>
            </a:graphicData>
          </a:graphic>
        </p:graphicFrame>
        <p:sp>
          <p:nvSpPr>
            <p:cNvPr id="268309" name="Line 21"/>
            <p:cNvSpPr>
              <a:spLocks noChangeShapeType="1"/>
            </p:cNvSpPr>
            <p:nvPr/>
          </p:nvSpPr>
          <p:spPr bwMode="auto">
            <a:xfrm>
              <a:off x="5737225" y="2139125"/>
              <a:ext cx="15049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8310" name="Line 22"/>
            <p:cNvSpPr>
              <a:spLocks noChangeShapeType="1"/>
            </p:cNvSpPr>
            <p:nvPr/>
          </p:nvSpPr>
          <p:spPr bwMode="auto">
            <a:xfrm>
              <a:off x="5729288" y="3074988"/>
              <a:ext cx="150495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8311" name="Line 23"/>
            <p:cNvSpPr>
              <a:spLocks noChangeShapeType="1"/>
            </p:cNvSpPr>
            <p:nvPr/>
          </p:nvSpPr>
          <p:spPr bwMode="auto">
            <a:xfrm flipH="1">
              <a:off x="4046538" y="2136775"/>
              <a:ext cx="7938" cy="9398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8313" name="Line 25"/>
            <p:cNvSpPr>
              <a:spLocks noChangeShapeType="1"/>
            </p:cNvSpPr>
            <p:nvPr/>
          </p:nvSpPr>
          <p:spPr bwMode="auto">
            <a:xfrm flipV="1">
              <a:off x="4041775" y="2136775"/>
              <a:ext cx="161607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8314" name="Line 26"/>
            <p:cNvSpPr>
              <a:spLocks noChangeShapeType="1"/>
            </p:cNvSpPr>
            <p:nvPr/>
          </p:nvSpPr>
          <p:spPr bwMode="auto">
            <a:xfrm flipV="1">
              <a:off x="4057650" y="3062288"/>
              <a:ext cx="1585913" cy="158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8315" name="Oval 27"/>
            <p:cNvSpPr>
              <a:spLocks noChangeArrowheads="1"/>
            </p:cNvSpPr>
            <p:nvPr/>
          </p:nvSpPr>
          <p:spPr bwMode="auto">
            <a:xfrm>
              <a:off x="7235825" y="2084388"/>
              <a:ext cx="88900" cy="889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68316" name="Object 28"/>
            <p:cNvGraphicFramePr>
              <a:graphicFrameLocks noChangeAspect="1"/>
            </p:cNvGraphicFramePr>
            <p:nvPr/>
          </p:nvGraphicFramePr>
          <p:xfrm>
            <a:off x="7937500" y="2413000"/>
            <a:ext cx="377825" cy="376237"/>
          </p:xfrm>
          <a:graphic>
            <a:graphicData uri="http://schemas.openxmlformats.org/presentationml/2006/ole">
              <p:oleObj spid="_x0000_s268316" name="Equation" r:id="rId9" imgW="228600" imgH="228600" progId="Equation.DSMT4">
                <p:embed/>
              </p:oleObj>
            </a:graphicData>
          </a:graphic>
        </p:graphicFrame>
        <p:sp>
          <p:nvSpPr>
            <p:cNvPr id="268317" name="Line 29"/>
            <p:cNvSpPr>
              <a:spLocks noChangeShapeType="1"/>
            </p:cNvSpPr>
            <p:nvPr/>
          </p:nvSpPr>
          <p:spPr bwMode="auto">
            <a:xfrm flipH="1">
              <a:off x="8942388" y="2124075"/>
              <a:ext cx="3175" cy="95408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8318" name="Oval 30"/>
            <p:cNvSpPr>
              <a:spLocks noChangeArrowheads="1"/>
            </p:cNvSpPr>
            <p:nvPr/>
          </p:nvSpPr>
          <p:spPr bwMode="auto">
            <a:xfrm>
              <a:off x="7237413" y="3033713"/>
              <a:ext cx="88900" cy="889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9" name="Line 31"/>
            <p:cNvSpPr>
              <a:spLocks noChangeShapeType="1"/>
            </p:cNvSpPr>
            <p:nvPr/>
          </p:nvSpPr>
          <p:spPr bwMode="auto">
            <a:xfrm flipV="1">
              <a:off x="7331075" y="2127250"/>
              <a:ext cx="161607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8320" name="Line 32"/>
            <p:cNvSpPr>
              <a:spLocks noChangeShapeType="1"/>
            </p:cNvSpPr>
            <p:nvPr/>
          </p:nvSpPr>
          <p:spPr bwMode="auto">
            <a:xfrm flipV="1">
              <a:off x="7329488" y="3071813"/>
              <a:ext cx="161607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68323" name="Object 35"/>
            <p:cNvGraphicFramePr>
              <a:graphicFrameLocks noChangeAspect="1"/>
            </p:cNvGraphicFramePr>
            <p:nvPr/>
          </p:nvGraphicFramePr>
          <p:xfrm>
            <a:off x="5953125" y="884236"/>
            <a:ext cx="336550" cy="588962"/>
          </p:xfrm>
          <a:graphic>
            <a:graphicData uri="http://schemas.openxmlformats.org/presentationml/2006/ole">
              <p:oleObj spid="_x0000_s268323" name="Equation" r:id="rId10" imgW="152280" imgH="266400" progId="Equation.DSMT4">
                <p:embed/>
              </p:oleObj>
            </a:graphicData>
          </a:graphic>
        </p:graphicFrame>
        <p:graphicFrame>
          <p:nvGraphicFramePr>
            <p:cNvPr id="268326" name="Object 38"/>
            <p:cNvGraphicFramePr>
              <a:graphicFrameLocks noChangeAspect="1"/>
            </p:cNvGraphicFramePr>
            <p:nvPr/>
          </p:nvGraphicFramePr>
          <p:xfrm>
            <a:off x="7920038" y="1533525"/>
            <a:ext cx="568325" cy="541337"/>
          </p:xfrm>
          <a:graphic>
            <a:graphicData uri="http://schemas.openxmlformats.org/presentationml/2006/ole">
              <p:oleObj spid="_x0000_s268326" name="Equation" r:id="rId11" imgW="266400" imgH="253800" progId="Equation.DSMT4">
                <p:embed/>
              </p:oleObj>
            </a:graphicData>
          </a:graphic>
        </p:graphicFrame>
        <p:sp>
          <p:nvSpPr>
            <p:cNvPr id="268328" name="Line 40"/>
            <p:cNvSpPr>
              <a:spLocks noChangeShapeType="1"/>
            </p:cNvSpPr>
            <p:nvPr/>
          </p:nvSpPr>
          <p:spPr bwMode="auto">
            <a:xfrm>
              <a:off x="7273925" y="1651000"/>
              <a:ext cx="0" cy="3778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8329" name="Line 41"/>
            <p:cNvSpPr>
              <a:spLocks noChangeShapeType="1"/>
            </p:cNvSpPr>
            <p:nvPr/>
          </p:nvSpPr>
          <p:spPr bwMode="auto">
            <a:xfrm>
              <a:off x="7273925" y="1858963"/>
              <a:ext cx="487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8330" name="AutoShape 42"/>
            <p:cNvSpPr>
              <a:spLocks noChangeArrowheads="1"/>
            </p:cNvSpPr>
            <p:nvPr/>
          </p:nvSpPr>
          <p:spPr bwMode="auto">
            <a:xfrm>
              <a:off x="6472238" y="1263648"/>
              <a:ext cx="679450" cy="138112"/>
            </a:xfrm>
            <a:prstGeom prst="rightArrow">
              <a:avLst>
                <a:gd name="adj1" fmla="val 50000"/>
                <a:gd name="adj2" fmla="val 122989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31" name="Text Box 43"/>
            <p:cNvSpPr txBox="1">
              <a:spLocks noChangeArrowheads="1"/>
            </p:cNvSpPr>
            <p:nvPr/>
          </p:nvSpPr>
          <p:spPr bwMode="auto">
            <a:xfrm>
              <a:off x="6530975" y="3140075"/>
              <a:ext cx="3873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268332" name="Text Box 44"/>
            <p:cNvSpPr txBox="1">
              <a:spLocks noChangeArrowheads="1"/>
            </p:cNvSpPr>
            <p:nvPr/>
          </p:nvSpPr>
          <p:spPr bwMode="auto">
            <a:xfrm>
              <a:off x="7881938" y="3168650"/>
              <a:ext cx="3873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268333" name="Text Box 45"/>
            <p:cNvSpPr txBox="1">
              <a:spLocks noChangeArrowheads="1"/>
            </p:cNvSpPr>
            <p:nvPr/>
          </p:nvSpPr>
          <p:spPr bwMode="auto">
            <a:xfrm>
              <a:off x="4695825" y="3184525"/>
              <a:ext cx="3873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268335" name="Line 47"/>
            <p:cNvSpPr>
              <a:spLocks noChangeShapeType="1"/>
            </p:cNvSpPr>
            <p:nvPr/>
          </p:nvSpPr>
          <p:spPr bwMode="auto">
            <a:xfrm>
              <a:off x="6491288" y="1477963"/>
              <a:ext cx="0" cy="22367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8312" name="Oval 24"/>
            <p:cNvSpPr>
              <a:spLocks noChangeArrowheads="1"/>
            </p:cNvSpPr>
            <p:nvPr/>
          </p:nvSpPr>
          <p:spPr bwMode="auto">
            <a:xfrm>
              <a:off x="5645150" y="3025775"/>
              <a:ext cx="88900" cy="889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 Box 52"/>
            <p:cNvSpPr txBox="1">
              <a:spLocks noChangeArrowheads="1"/>
            </p:cNvSpPr>
            <p:nvPr/>
          </p:nvSpPr>
          <p:spPr bwMode="auto">
            <a:xfrm>
              <a:off x="6038851" y="1582955"/>
              <a:ext cx="372218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  <a:endParaRPr lang="en-US" sz="2400" i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0" name="Right Arrow 39"/>
          <p:cNvSpPr/>
          <p:nvPr/>
        </p:nvSpPr>
        <p:spPr bwMode="auto">
          <a:xfrm>
            <a:off x="2090064" y="5148943"/>
            <a:ext cx="391886" cy="283029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ight Arrow 40"/>
          <p:cNvSpPr/>
          <p:nvPr/>
        </p:nvSpPr>
        <p:spPr bwMode="auto">
          <a:xfrm>
            <a:off x="2438407" y="5965371"/>
            <a:ext cx="391886" cy="283029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70027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Two-Layer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Stripline Structure</a:t>
            </a:r>
          </a:p>
        </p:txBody>
      </p:sp>
      <p:sp>
        <p:nvSpPr>
          <p:cNvPr id="275459" name="Text Box 3"/>
          <p:cNvSpPr txBox="1">
            <a:spLocks noChangeArrowheads="1"/>
          </p:cNvSpPr>
          <p:nvPr/>
        </p:nvSpPr>
        <p:spPr bwMode="auto">
          <a:xfrm>
            <a:off x="628650" y="4044950"/>
            <a:ext cx="77851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Goal: </a:t>
            </a:r>
            <a:r>
              <a:rPr lang="en-US" sz="2000" dirty="0" smtClean="0">
                <a:solidFill>
                  <a:schemeClr val="bg1"/>
                </a:solidFill>
              </a:rPr>
              <a:t>Derive </a:t>
            </a:r>
            <a:r>
              <a:rPr lang="en-US" sz="2000" dirty="0">
                <a:solidFill>
                  <a:schemeClr val="bg1"/>
                </a:solidFill>
              </a:rPr>
              <a:t>a transcendental equation for the wavenumber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2000" i="1" baseline="-25000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of the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TM</a:t>
            </a:r>
            <a:r>
              <a:rPr lang="en-US" sz="2000" i="1" baseline="-25000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2000" dirty="0" smtClean="0">
                <a:solidFill>
                  <a:schemeClr val="bg1"/>
                </a:solidFill>
              </a:rPr>
              <a:t> modes </a:t>
            </a:r>
            <a:r>
              <a:rPr lang="en-US" sz="2000" dirty="0">
                <a:solidFill>
                  <a:schemeClr val="bg1"/>
                </a:solidFill>
              </a:rPr>
              <a:t>of propagation.</a:t>
            </a:r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654050" y="5145088"/>
            <a:ext cx="7761288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Assumption: There is no variation of the fields in the 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chemeClr val="bg2"/>
                </a:solidFill>
              </a:rPr>
              <a:t> direction, and propagation is along the 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2"/>
                </a:solidFill>
              </a:rPr>
              <a:t> direction.</a:t>
            </a:r>
          </a:p>
        </p:txBody>
      </p:sp>
      <p:grpSp>
        <p:nvGrpSpPr>
          <p:cNvPr id="275461" name="Group 5"/>
          <p:cNvGrpSpPr>
            <a:grpSpLocks/>
          </p:cNvGrpSpPr>
          <p:nvPr/>
        </p:nvGrpSpPr>
        <p:grpSpPr bwMode="auto">
          <a:xfrm>
            <a:off x="1497013" y="914400"/>
            <a:ext cx="6796088" cy="2732088"/>
            <a:chOff x="943" y="576"/>
            <a:chExt cx="4281" cy="1721"/>
          </a:xfrm>
        </p:grpSpPr>
        <p:sp>
          <p:nvSpPr>
            <p:cNvPr id="275462" name="Line 6"/>
            <p:cNvSpPr>
              <a:spLocks noChangeShapeType="1"/>
            </p:cNvSpPr>
            <p:nvPr/>
          </p:nvSpPr>
          <p:spPr bwMode="auto">
            <a:xfrm flipV="1">
              <a:off x="2789" y="877"/>
              <a:ext cx="0" cy="31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463" name="Text Box 7"/>
            <p:cNvSpPr txBox="1">
              <a:spLocks noChangeArrowheads="1"/>
            </p:cNvSpPr>
            <p:nvPr/>
          </p:nvSpPr>
          <p:spPr bwMode="auto">
            <a:xfrm>
              <a:off x="2686" y="576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75464" name="Line 8"/>
            <p:cNvSpPr>
              <a:spLocks noChangeShapeType="1"/>
            </p:cNvSpPr>
            <p:nvPr/>
          </p:nvSpPr>
          <p:spPr bwMode="auto">
            <a:xfrm flipV="1">
              <a:off x="4700" y="2186"/>
              <a:ext cx="246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465" name="Text Box 9"/>
            <p:cNvSpPr txBox="1">
              <a:spLocks noChangeArrowheads="1"/>
            </p:cNvSpPr>
            <p:nvPr/>
          </p:nvSpPr>
          <p:spPr bwMode="auto">
            <a:xfrm>
              <a:off x="4985" y="2047"/>
              <a:ext cx="23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275466" name="Rectangle 10"/>
            <p:cNvSpPr>
              <a:spLocks noChangeArrowheads="1"/>
            </p:cNvSpPr>
            <p:nvPr/>
          </p:nvSpPr>
          <p:spPr bwMode="auto">
            <a:xfrm>
              <a:off x="946" y="1754"/>
              <a:ext cx="3694" cy="43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67" name="Line 11"/>
            <p:cNvSpPr>
              <a:spLocks noChangeShapeType="1"/>
            </p:cNvSpPr>
            <p:nvPr/>
          </p:nvSpPr>
          <p:spPr bwMode="auto">
            <a:xfrm>
              <a:off x="1049" y="1762"/>
              <a:ext cx="0" cy="41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75468" name="Object 12"/>
            <p:cNvGraphicFramePr>
              <a:graphicFrameLocks noChangeAspect="1"/>
            </p:cNvGraphicFramePr>
            <p:nvPr/>
          </p:nvGraphicFramePr>
          <p:xfrm>
            <a:off x="3745" y="1799"/>
            <a:ext cx="631" cy="334"/>
          </p:xfrm>
          <a:graphic>
            <a:graphicData uri="http://schemas.openxmlformats.org/presentationml/2006/ole">
              <p:oleObj spid="_x0000_s275468" name="Equation" r:id="rId4" imgW="431640" imgH="228600" progId="Equation.DSMT4">
                <p:embed/>
              </p:oleObj>
            </a:graphicData>
          </a:graphic>
        </p:graphicFrame>
        <p:sp>
          <p:nvSpPr>
            <p:cNvPr id="275469" name="Text Box 13"/>
            <p:cNvSpPr txBox="1">
              <a:spLocks noChangeArrowheads="1"/>
            </p:cNvSpPr>
            <p:nvPr/>
          </p:nvSpPr>
          <p:spPr bwMode="auto">
            <a:xfrm>
              <a:off x="1131" y="1854"/>
              <a:ext cx="3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r>
                <a:rPr lang="en-US" sz="2000" i="1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275470" name="Rectangle 14"/>
            <p:cNvSpPr>
              <a:spLocks noChangeArrowheads="1"/>
            </p:cNvSpPr>
            <p:nvPr/>
          </p:nvSpPr>
          <p:spPr bwMode="auto">
            <a:xfrm>
              <a:off x="943" y="2184"/>
              <a:ext cx="3695" cy="7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71" name="Rectangle 15"/>
            <p:cNvSpPr>
              <a:spLocks noChangeArrowheads="1"/>
            </p:cNvSpPr>
            <p:nvPr/>
          </p:nvSpPr>
          <p:spPr bwMode="auto">
            <a:xfrm>
              <a:off x="947" y="1414"/>
              <a:ext cx="3694" cy="343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5472" name="Object 16"/>
            <p:cNvGraphicFramePr>
              <a:graphicFrameLocks noChangeAspect="1"/>
            </p:cNvGraphicFramePr>
            <p:nvPr/>
          </p:nvGraphicFramePr>
          <p:xfrm>
            <a:off x="3787" y="1371"/>
            <a:ext cx="687" cy="334"/>
          </p:xfrm>
          <a:graphic>
            <a:graphicData uri="http://schemas.openxmlformats.org/presentationml/2006/ole">
              <p:oleObj spid="_x0000_s275472" name="Equation" r:id="rId5" imgW="469800" imgH="228600" progId="Equation.DSMT4">
                <p:embed/>
              </p:oleObj>
            </a:graphicData>
          </a:graphic>
        </p:graphicFrame>
        <p:sp>
          <p:nvSpPr>
            <p:cNvPr id="275473" name="Line 17"/>
            <p:cNvSpPr>
              <a:spLocks noChangeShapeType="1"/>
            </p:cNvSpPr>
            <p:nvPr/>
          </p:nvSpPr>
          <p:spPr bwMode="auto">
            <a:xfrm>
              <a:off x="1049" y="1421"/>
              <a:ext cx="0" cy="3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474" name="Text Box 18"/>
            <p:cNvSpPr txBox="1">
              <a:spLocks noChangeArrowheads="1"/>
            </p:cNvSpPr>
            <p:nvPr/>
          </p:nvSpPr>
          <p:spPr bwMode="auto">
            <a:xfrm>
              <a:off x="1122" y="1426"/>
              <a:ext cx="3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r>
                <a:rPr lang="en-US" sz="2000" i="1"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275475" name="Rectangle 19"/>
            <p:cNvSpPr>
              <a:spLocks noChangeArrowheads="1"/>
            </p:cNvSpPr>
            <p:nvPr/>
          </p:nvSpPr>
          <p:spPr bwMode="auto">
            <a:xfrm>
              <a:off x="943" y="1339"/>
              <a:ext cx="3701" cy="7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2" name="Rectangle 10"/>
          <p:cNvSpPr>
            <a:spLocks noChangeArrowheads="1"/>
          </p:cNvSpPr>
          <p:nvPr/>
        </p:nvSpPr>
        <p:spPr bwMode="auto">
          <a:xfrm>
            <a:off x="1787525" y="2322513"/>
            <a:ext cx="5457825" cy="1689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14" name="Text Box 2"/>
          <p:cNvSpPr txBox="1">
            <a:spLocks noChangeArrowheads="1"/>
          </p:cNvSpPr>
          <p:nvPr/>
        </p:nvSpPr>
        <p:spPr bwMode="auto">
          <a:xfrm>
            <a:off x="1547813" y="0"/>
            <a:ext cx="60277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Even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942975" y="2139950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69320" name="Object 8"/>
          <p:cNvGraphicFramePr>
            <a:graphicFrameLocks noChangeAspect="1"/>
          </p:cNvGraphicFramePr>
          <p:nvPr/>
        </p:nvGraphicFramePr>
        <p:xfrm>
          <a:off x="1990725" y="1046163"/>
          <a:ext cx="4852988" cy="954087"/>
        </p:xfrm>
        <a:graphic>
          <a:graphicData uri="http://schemas.openxmlformats.org/presentationml/2006/ole">
            <p:oleObj spid="_x0000_s269320" name="Equation" r:id="rId4" imgW="2260440" imgH="444240" progId="Equation.DSMT4">
              <p:embed/>
            </p:oleObj>
          </a:graphicData>
        </a:graphic>
      </p:graphicFrame>
      <p:graphicFrame>
        <p:nvGraphicFramePr>
          <p:cNvPr id="269321" name="Object 9"/>
          <p:cNvGraphicFramePr>
            <a:graphicFrameLocks noChangeAspect="1"/>
          </p:cNvGraphicFramePr>
          <p:nvPr/>
        </p:nvGraphicFramePr>
        <p:xfrm>
          <a:off x="2181225" y="2433638"/>
          <a:ext cx="4638675" cy="985837"/>
        </p:xfrm>
        <a:graphic>
          <a:graphicData uri="http://schemas.openxmlformats.org/presentationml/2006/ole">
            <p:oleObj spid="_x0000_s269321" name="Equation" r:id="rId5" imgW="2031840" imgH="431640" progId="Equation.DSMT4">
              <p:embed/>
            </p:oleObj>
          </a:graphicData>
        </a:graphic>
      </p:graphicFrame>
      <p:sp>
        <p:nvSpPr>
          <p:cNvPr id="269323" name="Text Box 11"/>
          <p:cNvSpPr txBox="1">
            <a:spLocks noChangeArrowheads="1"/>
          </p:cNvSpPr>
          <p:nvPr/>
        </p:nvSpPr>
        <p:spPr bwMode="auto">
          <a:xfrm>
            <a:off x="3821113" y="3413125"/>
            <a:ext cx="1203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TE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chemeClr val="bg2"/>
                </a:solidFill>
              </a:rPr>
              <a:t> even</a:t>
            </a:r>
            <a:endParaRPr lang="en-US" sz="2000" i="1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269324" name="Object 12"/>
          <p:cNvGraphicFramePr>
            <a:graphicFrameLocks noChangeAspect="1"/>
          </p:cNvGraphicFramePr>
          <p:nvPr/>
        </p:nvGraphicFramePr>
        <p:xfrm>
          <a:off x="2116138" y="4270375"/>
          <a:ext cx="5111750" cy="795338"/>
        </p:xfrm>
        <a:graphic>
          <a:graphicData uri="http://schemas.openxmlformats.org/presentationml/2006/ole">
            <p:oleObj spid="_x0000_s269324" name="Equation" r:id="rId6" imgW="3504960" imgH="545760" progId="Equation.DSMT4">
              <p:embed/>
            </p:oleObj>
          </a:graphicData>
        </a:graphic>
      </p:graphicFrame>
      <p:sp>
        <p:nvSpPr>
          <p:cNvPr id="269325" name="Text Box 13"/>
          <p:cNvSpPr txBox="1">
            <a:spLocks noChangeArrowheads="1"/>
          </p:cNvSpPr>
          <p:nvPr/>
        </p:nvSpPr>
        <p:spPr bwMode="auto">
          <a:xfrm>
            <a:off x="1440692" y="5450195"/>
            <a:ext cx="57118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Hence, the transcendental equation is in the form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269326" name="Object 14"/>
          <p:cNvGraphicFramePr>
            <a:graphicFrameLocks noChangeAspect="1"/>
          </p:cNvGraphicFramePr>
          <p:nvPr/>
        </p:nvGraphicFramePr>
        <p:xfrm>
          <a:off x="3641725" y="6037263"/>
          <a:ext cx="1416050" cy="520700"/>
        </p:xfrm>
        <a:graphic>
          <a:graphicData uri="http://schemas.openxmlformats.org/presentationml/2006/ole">
            <p:oleObj spid="_x0000_s269326" name="Equation" r:id="rId7" imgW="622080" imgH="228600" progId="Equation.DSMT4">
              <p:embed/>
            </p:oleObj>
          </a:graphicData>
        </a:graphic>
      </p:graphicFrame>
      <p:sp>
        <p:nvSpPr>
          <p:cNvPr id="269327" name="Text Box 15"/>
          <p:cNvSpPr txBox="1">
            <a:spLocks noChangeArrowheads="1"/>
          </p:cNvSpPr>
          <p:nvPr/>
        </p:nvSpPr>
        <p:spPr bwMode="auto">
          <a:xfrm>
            <a:off x="1024615" y="4462234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where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96" name="Rectangle 12"/>
          <p:cNvSpPr>
            <a:spLocks noChangeArrowheads="1"/>
          </p:cNvSpPr>
          <p:nvPr/>
        </p:nvSpPr>
        <p:spPr bwMode="auto">
          <a:xfrm>
            <a:off x="2695575" y="3282950"/>
            <a:ext cx="3657600" cy="9001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5" name="Rectangle 11"/>
          <p:cNvSpPr>
            <a:spLocks noChangeArrowheads="1"/>
          </p:cNvSpPr>
          <p:nvPr/>
        </p:nvSpPr>
        <p:spPr bwMode="auto">
          <a:xfrm>
            <a:off x="2695575" y="2174875"/>
            <a:ext cx="3657600" cy="9001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1424343" y="0"/>
            <a:ext cx="60277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Four Possible Cases</a:t>
            </a:r>
          </a:p>
        </p:txBody>
      </p:sp>
      <p:sp>
        <p:nvSpPr>
          <p:cNvPr id="272391" name="Text Box 7"/>
          <p:cNvSpPr txBox="1">
            <a:spLocks noChangeArrowheads="1"/>
          </p:cNvSpPr>
          <p:nvPr/>
        </p:nvSpPr>
        <p:spPr bwMode="auto">
          <a:xfrm>
            <a:off x="3200400" y="2444750"/>
            <a:ext cx="1203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TE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chemeClr val="bg2"/>
                </a:solidFill>
              </a:rPr>
              <a:t> even</a:t>
            </a:r>
            <a:endParaRPr lang="en-US" sz="2000" i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72392" name="Text Box 8"/>
          <p:cNvSpPr txBox="1">
            <a:spLocks noChangeArrowheads="1"/>
          </p:cNvSpPr>
          <p:nvPr/>
        </p:nvSpPr>
        <p:spPr bwMode="auto">
          <a:xfrm>
            <a:off x="4683125" y="2459038"/>
            <a:ext cx="1244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TM</a:t>
            </a:r>
            <a:r>
              <a:rPr lang="en-US" sz="2000" i="1" baseline="-25000" dirty="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2"/>
                </a:solidFill>
              </a:rPr>
              <a:t> even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72393" name="Text Box 9"/>
          <p:cNvSpPr txBox="1">
            <a:spLocks noChangeArrowheads="1"/>
          </p:cNvSpPr>
          <p:nvPr/>
        </p:nvSpPr>
        <p:spPr bwMode="auto">
          <a:xfrm>
            <a:off x="3243263" y="3581400"/>
            <a:ext cx="1076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TE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chemeClr val="bg2"/>
                </a:solidFill>
              </a:rPr>
              <a:t> odd</a:t>
            </a:r>
            <a:endParaRPr lang="en-US" sz="2000" i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72394" name="Text Box 10"/>
          <p:cNvSpPr txBox="1">
            <a:spLocks noChangeArrowheads="1"/>
          </p:cNvSpPr>
          <p:nvPr/>
        </p:nvSpPr>
        <p:spPr bwMode="auto">
          <a:xfrm>
            <a:off x="4656138" y="3563938"/>
            <a:ext cx="1117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TM</a:t>
            </a:r>
            <a:r>
              <a:rPr lang="en-US" sz="2000" i="1" baseline="-25000" dirty="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2"/>
                </a:solidFill>
              </a:rPr>
              <a:t> odd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72397" name="Text Box 13"/>
          <p:cNvSpPr txBox="1">
            <a:spLocks noChangeArrowheads="1"/>
          </p:cNvSpPr>
          <p:nvPr/>
        </p:nvSpPr>
        <p:spPr bwMode="auto">
          <a:xfrm>
            <a:off x="1971675" y="1350963"/>
            <a:ext cx="520405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(We have only done one of them: </a:t>
            </a:r>
            <a:r>
              <a:rPr lang="en-US" sz="2000" dirty="0" err="1">
                <a:solidFill>
                  <a:schemeClr val="bg1"/>
                </a:solidFill>
              </a:rPr>
              <a:t>TE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even.)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74423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Cutoff Frequency (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Even)</a:t>
            </a:r>
          </a:p>
        </p:txBody>
      </p:sp>
      <p:sp>
        <p:nvSpPr>
          <p:cNvPr id="270339" name="Text Box 3"/>
          <p:cNvSpPr txBox="1">
            <a:spLocks noChangeArrowheads="1"/>
          </p:cNvSpPr>
          <p:nvPr/>
        </p:nvSpPr>
        <p:spPr bwMode="auto">
          <a:xfrm>
            <a:off x="2665413" y="1235075"/>
            <a:ext cx="565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Set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938213" y="1841500"/>
            <a:ext cx="763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70343" name="Object 7"/>
          <p:cNvGraphicFramePr>
            <a:graphicFrameLocks noChangeAspect="1"/>
          </p:cNvGraphicFramePr>
          <p:nvPr/>
        </p:nvGraphicFramePr>
        <p:xfrm>
          <a:off x="3459163" y="1176338"/>
          <a:ext cx="1039812" cy="585787"/>
        </p:xfrm>
        <a:graphic>
          <a:graphicData uri="http://schemas.openxmlformats.org/presentationml/2006/ole">
            <p:oleObj spid="_x0000_s270343" name="Equation" r:id="rId4" imgW="406080" imgH="228600" progId="Equation.DSMT4">
              <p:embed/>
            </p:oleObj>
          </a:graphicData>
        </a:graphic>
      </p:graphicFrame>
      <p:graphicFrame>
        <p:nvGraphicFramePr>
          <p:cNvPr id="270344" name="Object 8"/>
          <p:cNvGraphicFramePr>
            <a:graphicFrameLocks noChangeAspect="1"/>
          </p:cNvGraphicFramePr>
          <p:nvPr/>
        </p:nvGraphicFramePr>
        <p:xfrm>
          <a:off x="1719263" y="2185988"/>
          <a:ext cx="5859462" cy="1012825"/>
        </p:xfrm>
        <a:graphic>
          <a:graphicData uri="http://schemas.openxmlformats.org/presentationml/2006/ole">
            <p:oleObj spid="_x0000_s270344" name="Equation" r:id="rId5" imgW="3454200" imgH="596880" progId="Equation.DSMT4">
              <p:embed/>
            </p:oleObj>
          </a:graphicData>
        </a:graphic>
      </p:graphicFrame>
      <p:sp>
        <p:nvSpPr>
          <p:cNvPr id="270345" name="Text Box 9"/>
          <p:cNvSpPr txBox="1">
            <a:spLocks noChangeArrowheads="1"/>
          </p:cNvSpPr>
          <p:nvPr/>
        </p:nvSpPr>
        <p:spPr bwMode="auto">
          <a:xfrm>
            <a:off x="996950" y="3606800"/>
            <a:ext cx="6248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 the transcendental equation is now in the form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0346" name="Text Box 10"/>
          <p:cNvSpPr txBox="1">
            <a:spLocks noChangeArrowheads="1"/>
          </p:cNvSpPr>
          <p:nvPr/>
        </p:nvSpPr>
        <p:spPr bwMode="auto">
          <a:xfrm>
            <a:off x="1657350" y="5465763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where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70347" name="Object 11"/>
          <p:cNvGraphicFramePr>
            <a:graphicFrameLocks noChangeAspect="1"/>
          </p:cNvGraphicFramePr>
          <p:nvPr/>
        </p:nvGraphicFramePr>
        <p:xfrm>
          <a:off x="3552825" y="4221163"/>
          <a:ext cx="1416050" cy="520700"/>
        </p:xfrm>
        <a:graphic>
          <a:graphicData uri="http://schemas.openxmlformats.org/presentationml/2006/ole">
            <p:oleObj spid="_x0000_s270347" name="Equation" r:id="rId6" imgW="622080" imgH="228600" progId="Equation.DSMT4">
              <p:embed/>
            </p:oleObj>
          </a:graphicData>
        </a:graphic>
      </p:graphicFrame>
      <p:graphicFrame>
        <p:nvGraphicFramePr>
          <p:cNvPr id="270348" name="Object 12"/>
          <p:cNvGraphicFramePr>
            <a:graphicFrameLocks noChangeAspect="1"/>
          </p:cNvGraphicFramePr>
          <p:nvPr/>
        </p:nvGraphicFramePr>
        <p:xfrm>
          <a:off x="3073400" y="5151438"/>
          <a:ext cx="2549525" cy="1041400"/>
        </p:xfrm>
        <a:graphic>
          <a:graphicData uri="http://schemas.openxmlformats.org/presentationml/2006/ole">
            <p:oleObj spid="_x0000_s270348" name="Equation" r:id="rId7" imgW="1244520" imgH="507960" progId="Equation.DSMT4">
              <p:embed/>
            </p:oleObj>
          </a:graphicData>
        </a:graphic>
      </p:graphicFrame>
      <p:sp>
        <p:nvSpPr>
          <p:cNvPr id="270349" name="Text Box 13"/>
          <p:cNvSpPr txBox="1">
            <a:spLocks noChangeArrowheads="1"/>
          </p:cNvSpPr>
          <p:nvPr/>
        </p:nvSpPr>
        <p:spPr bwMode="auto">
          <a:xfrm>
            <a:off x="4822825" y="1222375"/>
            <a:ext cx="21431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(closed structure)</a:t>
            </a:r>
          </a:p>
        </p:txBody>
      </p:sp>
      <p:sp>
        <p:nvSpPr>
          <p:cNvPr id="270350" name="Line 14"/>
          <p:cNvSpPr>
            <a:spLocks noChangeShapeType="1"/>
          </p:cNvSpPr>
          <p:nvPr/>
        </p:nvSpPr>
        <p:spPr bwMode="auto">
          <a:xfrm flipV="1">
            <a:off x="2673350" y="2405063"/>
            <a:ext cx="619125" cy="6762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0351" name="Line 15"/>
          <p:cNvSpPr>
            <a:spLocks noChangeShapeType="1"/>
          </p:cNvSpPr>
          <p:nvPr/>
        </p:nvSpPr>
        <p:spPr bwMode="auto">
          <a:xfrm flipV="1">
            <a:off x="6019800" y="2346325"/>
            <a:ext cx="619125" cy="6762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ext Box 2"/>
          <p:cNvSpPr txBox="1">
            <a:spLocks noChangeArrowheads="1"/>
          </p:cNvSpPr>
          <p:nvPr/>
        </p:nvSpPr>
        <p:spPr bwMode="auto">
          <a:xfrm>
            <a:off x="771525" y="-4695"/>
            <a:ext cx="78009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LSE/LSM Terminology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44"/>
          <p:cNvGrpSpPr/>
          <p:nvPr/>
        </p:nvGrpSpPr>
        <p:grpSpPr>
          <a:xfrm>
            <a:off x="2973116" y="826367"/>
            <a:ext cx="4028838" cy="2726456"/>
            <a:chOff x="3566882" y="802617"/>
            <a:chExt cx="4028838" cy="2726456"/>
          </a:xfrm>
        </p:grpSpPr>
        <p:sp>
          <p:nvSpPr>
            <p:cNvPr id="247821" name="Line 13"/>
            <p:cNvSpPr>
              <a:spLocks noChangeShapeType="1"/>
            </p:cNvSpPr>
            <p:nvPr/>
          </p:nvSpPr>
          <p:spPr bwMode="auto">
            <a:xfrm flipH="1" flipV="1">
              <a:off x="3700463" y="1285875"/>
              <a:ext cx="3175" cy="1144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7838" name="Line 30"/>
            <p:cNvSpPr>
              <a:spLocks noChangeShapeType="1"/>
            </p:cNvSpPr>
            <p:nvPr/>
          </p:nvSpPr>
          <p:spPr bwMode="auto">
            <a:xfrm>
              <a:off x="5937250" y="3343275"/>
              <a:ext cx="1304925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7840" name="AutoShape 32"/>
            <p:cNvSpPr>
              <a:spLocks noChangeArrowheads="1"/>
            </p:cNvSpPr>
            <p:nvPr/>
          </p:nvSpPr>
          <p:spPr bwMode="auto">
            <a:xfrm>
              <a:off x="3689350" y="1171575"/>
              <a:ext cx="3376613" cy="2181225"/>
            </a:xfrm>
            <a:prstGeom prst="cube">
              <a:avLst>
                <a:gd name="adj" fmla="val 62593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41" name="AutoShape 33"/>
            <p:cNvSpPr>
              <a:spLocks noChangeArrowheads="1"/>
            </p:cNvSpPr>
            <p:nvPr/>
          </p:nvSpPr>
          <p:spPr bwMode="auto">
            <a:xfrm>
              <a:off x="4514850" y="1181100"/>
              <a:ext cx="1695450" cy="2157413"/>
            </a:xfrm>
            <a:prstGeom prst="cube">
              <a:avLst>
                <a:gd name="adj" fmla="val 79773"/>
              </a:avLst>
            </a:prstGeom>
            <a:solidFill>
              <a:srgbClr val="C0C0C0">
                <a:alpha val="50000"/>
              </a:srgbClr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42" name="Line 34"/>
            <p:cNvSpPr>
              <a:spLocks noChangeShapeType="1"/>
            </p:cNvSpPr>
            <p:nvPr/>
          </p:nvSpPr>
          <p:spPr bwMode="auto">
            <a:xfrm flipV="1">
              <a:off x="3695700" y="2538413"/>
              <a:ext cx="808038" cy="8112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7843" name="Rectangle 35"/>
            <p:cNvSpPr>
              <a:spLocks noChangeArrowheads="1"/>
            </p:cNvSpPr>
            <p:nvPr/>
          </p:nvSpPr>
          <p:spPr bwMode="auto">
            <a:xfrm>
              <a:off x="4503738" y="2540000"/>
              <a:ext cx="342900" cy="81438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44" name="Line 36"/>
            <p:cNvSpPr>
              <a:spLocks noChangeShapeType="1"/>
            </p:cNvSpPr>
            <p:nvPr/>
          </p:nvSpPr>
          <p:spPr bwMode="auto">
            <a:xfrm flipV="1">
              <a:off x="4845050" y="2538413"/>
              <a:ext cx="808038" cy="8112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7845" name="Line 37"/>
            <p:cNvSpPr>
              <a:spLocks noChangeShapeType="1"/>
            </p:cNvSpPr>
            <p:nvPr/>
          </p:nvSpPr>
          <p:spPr bwMode="auto">
            <a:xfrm>
              <a:off x="3694113" y="2535238"/>
              <a:ext cx="200501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7865" name="Text Box 57"/>
            <p:cNvSpPr txBox="1">
              <a:spLocks noChangeArrowheads="1"/>
            </p:cNvSpPr>
            <p:nvPr/>
          </p:nvSpPr>
          <p:spPr bwMode="auto">
            <a:xfrm>
              <a:off x="7297241" y="3128963"/>
              <a:ext cx="298479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47870" name="Text Box 62"/>
            <p:cNvSpPr txBox="1">
              <a:spLocks noChangeArrowheads="1"/>
            </p:cNvSpPr>
            <p:nvPr/>
          </p:nvSpPr>
          <p:spPr bwMode="auto">
            <a:xfrm>
              <a:off x="3566882" y="802617"/>
              <a:ext cx="298479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86889" y="4061359"/>
            <a:ext cx="83602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LSE: “Longitudinal Section Electric”. </a:t>
            </a:r>
            <a:r>
              <a:rPr lang="en-US" sz="1600" dirty="0" smtClean="0">
                <a:solidFill>
                  <a:schemeClr val="bg2"/>
                </a:solidFill>
              </a:rPr>
              <a:t>This means the same thing as </a:t>
            </a:r>
            <a:r>
              <a:rPr lang="en-US" sz="1600" dirty="0" smtClean="0">
                <a:solidFill>
                  <a:srgbClr val="FF0000"/>
                </a:solidFill>
              </a:rPr>
              <a:t>TE</a:t>
            </a:r>
            <a:r>
              <a:rPr lang="en-US" sz="1600" i="1" baseline="-25000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sz="1600" dirty="0" smtClean="0">
                <a:solidFill>
                  <a:schemeClr val="bg2"/>
                </a:solidFill>
              </a:rPr>
              <a:t>. The electric field vector of the mode has no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600" dirty="0" smtClean="0">
                <a:solidFill>
                  <a:schemeClr val="bg2"/>
                </a:solidFill>
              </a:rPr>
              <a:t> component, and hence it lies within the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yz</a:t>
            </a:r>
            <a:r>
              <a:rPr lang="en-US" sz="1600" dirty="0" smtClean="0">
                <a:solidFill>
                  <a:schemeClr val="bg2"/>
                </a:solidFill>
              </a:rPr>
              <a:t> plane (This is called the “longitudinal plane,” which means the plane parallel to the slab face.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9285" y="5235040"/>
            <a:ext cx="83602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LSM: “Longitudinal Section Magnetic”. </a:t>
            </a:r>
            <a:r>
              <a:rPr lang="en-US" sz="1600" dirty="0" smtClean="0">
                <a:solidFill>
                  <a:schemeClr val="bg2"/>
                </a:solidFill>
              </a:rPr>
              <a:t>This means the same thing as </a:t>
            </a:r>
            <a:r>
              <a:rPr lang="en-US" sz="1600" dirty="0" smtClean="0">
                <a:solidFill>
                  <a:srgbClr val="FF0000"/>
                </a:solidFill>
              </a:rPr>
              <a:t>TM</a:t>
            </a:r>
            <a:r>
              <a:rPr lang="en-US" sz="1600" i="1" baseline="-25000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sz="1600" dirty="0" smtClean="0">
                <a:solidFill>
                  <a:schemeClr val="bg2"/>
                </a:solidFill>
              </a:rPr>
              <a:t>. The magnetic field vector of the mode has no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600" dirty="0" smtClean="0">
                <a:solidFill>
                  <a:schemeClr val="bg2"/>
                </a:solidFill>
              </a:rPr>
              <a:t> component, and hence it lies within the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yz</a:t>
            </a:r>
            <a:r>
              <a:rPr lang="en-US" sz="1600" dirty="0" smtClean="0">
                <a:solidFill>
                  <a:schemeClr val="bg2"/>
                </a:solidFill>
              </a:rPr>
              <a:t> plane (the “longitudinal plane).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1885" y="1567543"/>
            <a:ext cx="1983179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This terminology is often used in the microwave community.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0" name="Object 20"/>
          <p:cNvGraphicFramePr>
            <a:graphicFrameLocks noChangeAspect="1"/>
          </p:cNvGraphicFramePr>
          <p:nvPr/>
        </p:nvGraphicFramePr>
        <p:xfrm>
          <a:off x="554929" y="3420159"/>
          <a:ext cx="1217613" cy="828675"/>
        </p:xfrm>
        <a:graphic>
          <a:graphicData uri="http://schemas.openxmlformats.org/presentationml/2006/ole">
            <p:oleObj spid="_x0000_s276500" name="Equation" r:id="rId4" imgW="634680" imgH="431640" progId="Equation.DSMT4">
              <p:embed/>
            </p:oleObj>
          </a:graphicData>
        </a:graphic>
      </p:graphicFrame>
      <p:graphicFrame>
        <p:nvGraphicFramePr>
          <p:cNvPr id="276501" name="Object 21"/>
          <p:cNvGraphicFramePr>
            <a:graphicFrameLocks noChangeAspect="1"/>
          </p:cNvGraphicFramePr>
          <p:nvPr/>
        </p:nvGraphicFramePr>
        <p:xfrm>
          <a:off x="2517663" y="4662488"/>
          <a:ext cx="1901825" cy="563562"/>
        </p:xfrm>
        <a:graphic>
          <a:graphicData uri="http://schemas.openxmlformats.org/presentationml/2006/ole">
            <p:oleObj spid="_x0000_s276501" name="Equation" r:id="rId5" imgW="1028520" imgH="304560" progId="Equation.DSMT4">
              <p:embed/>
            </p:oleObj>
          </a:graphicData>
        </a:graphic>
      </p:graphicFrame>
      <p:graphicFrame>
        <p:nvGraphicFramePr>
          <p:cNvPr id="276502" name="Object 22"/>
          <p:cNvGraphicFramePr>
            <a:graphicFrameLocks noChangeAspect="1"/>
          </p:cNvGraphicFramePr>
          <p:nvPr/>
        </p:nvGraphicFramePr>
        <p:xfrm>
          <a:off x="4750300" y="4629150"/>
          <a:ext cx="2011363" cy="581025"/>
        </p:xfrm>
        <a:graphic>
          <a:graphicData uri="http://schemas.openxmlformats.org/presentationml/2006/ole">
            <p:oleObj spid="_x0000_s276502" name="Equation" r:id="rId6" imgW="1054080" imgH="304560" progId="Equation.DSMT4">
              <p:embed/>
            </p:oleObj>
          </a:graphicData>
        </a:graphic>
      </p:graphicFrame>
      <p:sp>
        <p:nvSpPr>
          <p:cNvPr id="276503" name="Text Box 23"/>
          <p:cNvSpPr txBox="1">
            <a:spLocks noChangeArrowheads="1"/>
          </p:cNvSpPr>
          <p:nvPr/>
        </p:nvSpPr>
        <p:spPr bwMode="auto">
          <a:xfrm>
            <a:off x="573088" y="5884863"/>
            <a:ext cx="4700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Transverse Resonance Equation (TRE):</a:t>
            </a:r>
          </a:p>
        </p:txBody>
      </p:sp>
      <p:graphicFrame>
        <p:nvGraphicFramePr>
          <p:cNvPr id="276504" name="Object 24"/>
          <p:cNvGraphicFramePr>
            <a:graphicFrameLocks noChangeAspect="1"/>
          </p:cNvGraphicFramePr>
          <p:nvPr/>
        </p:nvGraphicFramePr>
        <p:xfrm>
          <a:off x="5514275" y="5657975"/>
          <a:ext cx="1531938" cy="736600"/>
        </p:xfrm>
        <a:graphic>
          <a:graphicData uri="http://schemas.openxmlformats.org/presentationml/2006/ole">
            <p:oleObj spid="_x0000_s276504" name="Equation" r:id="rId7" imgW="660240" imgH="317160" progId="Equation.DSMT4">
              <p:embed/>
            </p:oleObj>
          </a:graphicData>
        </a:graphic>
      </p:graphicFrame>
      <p:sp>
        <p:nvSpPr>
          <p:cNvPr id="276505" name="Text Box 25"/>
          <p:cNvSpPr txBox="1">
            <a:spLocks noChangeArrowheads="1"/>
          </p:cNvSpPr>
          <p:nvPr/>
        </p:nvSpPr>
        <p:spPr bwMode="auto">
          <a:xfrm>
            <a:off x="350838" y="2848881"/>
            <a:ext cx="21547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TM</a:t>
            </a:r>
            <a:r>
              <a:rPr lang="en-US" sz="2000" i="1" baseline="-25000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1"/>
                </a:solidFill>
              </a:rPr>
              <a:t> impedances:</a:t>
            </a:r>
          </a:p>
        </p:txBody>
      </p:sp>
      <p:graphicFrame>
        <p:nvGraphicFramePr>
          <p:cNvPr id="276506" name="Object 26"/>
          <p:cNvGraphicFramePr>
            <a:graphicFrameLocks noChangeAspect="1"/>
          </p:cNvGraphicFramePr>
          <p:nvPr/>
        </p:nvGraphicFramePr>
        <p:xfrm>
          <a:off x="2256095" y="3420695"/>
          <a:ext cx="1258887" cy="823912"/>
        </p:xfrm>
        <a:graphic>
          <a:graphicData uri="http://schemas.openxmlformats.org/presentationml/2006/ole">
            <p:oleObj spid="_x0000_s276506" name="Equation" r:id="rId8" imgW="660240" imgH="431640" progId="Equation.DSMT4">
              <p:embed/>
            </p:oleObj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327073" y="3089564"/>
            <a:ext cx="2493819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Note: Because this is a lossless </a:t>
            </a:r>
            <a:r>
              <a:rPr lang="en-US" sz="1400" i="1" dirty="0" smtClean="0">
                <a:solidFill>
                  <a:schemeClr val="bg2"/>
                </a:solidFill>
              </a:rPr>
              <a:t>closed structure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, </a:t>
            </a:r>
            <a:r>
              <a:rPr lang="en-US" sz="1400" i="1" dirty="0" err="1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sz="1400" i="1" baseline="-25000" dirty="0" err="1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chemeClr val="bg2"/>
                </a:solidFill>
              </a:rPr>
              <a:t>is either real (above cutoff) or imaginary (below cutoff).  </a:t>
            </a:r>
            <a:endParaRPr lang="en-US" sz="1400" dirty="0">
              <a:solidFill>
                <a:schemeClr val="bg2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4025735" y="4082143"/>
            <a:ext cx="1155865" cy="6442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6175169" y="4096987"/>
            <a:ext cx="154379" cy="570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228601" y="0"/>
            <a:ext cx="871945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Two-Layer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Stripline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Structure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2513" y="1447798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TEN: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690688" y="852488"/>
            <a:ext cx="5705476" cy="2038350"/>
            <a:chOff x="1690688" y="852488"/>
            <a:chExt cx="5705476" cy="2038350"/>
          </a:xfrm>
        </p:grpSpPr>
        <p:sp>
          <p:nvSpPr>
            <p:cNvPr id="276507" name="Line 27"/>
            <p:cNvSpPr>
              <a:spLocks noChangeShapeType="1"/>
            </p:cNvSpPr>
            <p:nvPr/>
          </p:nvSpPr>
          <p:spPr bwMode="auto">
            <a:xfrm>
              <a:off x="5010150" y="852488"/>
              <a:ext cx="25400" cy="20383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508" name="Text Box 28"/>
            <p:cNvSpPr txBox="1">
              <a:spLocks noChangeArrowheads="1"/>
            </p:cNvSpPr>
            <p:nvPr/>
          </p:nvSpPr>
          <p:spPr bwMode="auto">
            <a:xfrm>
              <a:off x="4505325" y="1423988"/>
              <a:ext cx="3397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hlink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276484" name="Line 4"/>
            <p:cNvSpPr>
              <a:spLocks noChangeShapeType="1"/>
            </p:cNvSpPr>
            <p:nvPr/>
          </p:nvSpPr>
          <p:spPr bwMode="auto">
            <a:xfrm flipV="1">
              <a:off x="1814512" y="1273176"/>
              <a:ext cx="317155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485" name="Line 5"/>
            <p:cNvSpPr>
              <a:spLocks noChangeShapeType="1"/>
            </p:cNvSpPr>
            <p:nvPr/>
          </p:nvSpPr>
          <p:spPr bwMode="auto">
            <a:xfrm>
              <a:off x="1785668" y="2090738"/>
              <a:ext cx="318797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486" name="Oval 6"/>
            <p:cNvSpPr>
              <a:spLocks noChangeArrowheads="1"/>
            </p:cNvSpPr>
            <p:nvPr/>
          </p:nvSpPr>
          <p:spPr bwMode="auto">
            <a:xfrm>
              <a:off x="1690688" y="1219200"/>
              <a:ext cx="109538" cy="1095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87" name="Oval 7"/>
            <p:cNvSpPr>
              <a:spLocks noChangeArrowheads="1"/>
            </p:cNvSpPr>
            <p:nvPr/>
          </p:nvSpPr>
          <p:spPr bwMode="auto">
            <a:xfrm>
              <a:off x="1700213" y="2028825"/>
              <a:ext cx="109538" cy="1095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2" name="Line 12"/>
            <p:cNvSpPr>
              <a:spLocks noChangeShapeType="1"/>
            </p:cNvSpPr>
            <p:nvPr/>
          </p:nvSpPr>
          <p:spPr bwMode="auto">
            <a:xfrm>
              <a:off x="5081799" y="1273175"/>
              <a:ext cx="221614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493" name="Line 13"/>
            <p:cNvSpPr>
              <a:spLocks noChangeShapeType="1"/>
            </p:cNvSpPr>
            <p:nvPr/>
          </p:nvSpPr>
          <p:spPr bwMode="auto">
            <a:xfrm>
              <a:off x="5091533" y="2090738"/>
              <a:ext cx="220641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494" name="Text Box 14"/>
            <p:cNvSpPr txBox="1">
              <a:spLocks noChangeArrowheads="1"/>
            </p:cNvSpPr>
            <p:nvPr/>
          </p:nvSpPr>
          <p:spPr bwMode="auto">
            <a:xfrm>
              <a:off x="3052763" y="2298700"/>
              <a:ext cx="3937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000" baseline="-25000" dirty="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76495" name="Text Box 15"/>
            <p:cNvSpPr txBox="1">
              <a:spLocks noChangeArrowheads="1"/>
            </p:cNvSpPr>
            <p:nvPr/>
          </p:nvSpPr>
          <p:spPr bwMode="auto">
            <a:xfrm>
              <a:off x="5991226" y="2295525"/>
              <a:ext cx="5143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000" baseline="-25000" dirty="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76496" name="Text Box 16"/>
            <p:cNvSpPr txBox="1">
              <a:spLocks noChangeArrowheads="1"/>
            </p:cNvSpPr>
            <p:nvPr/>
          </p:nvSpPr>
          <p:spPr bwMode="auto">
            <a:xfrm>
              <a:off x="3025776" y="1482725"/>
              <a:ext cx="4905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01</a:t>
              </a:r>
            </a:p>
          </p:txBody>
        </p:sp>
        <p:sp>
          <p:nvSpPr>
            <p:cNvPr id="276497" name="Text Box 17"/>
            <p:cNvSpPr txBox="1">
              <a:spLocks noChangeArrowheads="1"/>
            </p:cNvSpPr>
            <p:nvPr/>
          </p:nvSpPr>
          <p:spPr bwMode="auto">
            <a:xfrm>
              <a:off x="5853113" y="1482725"/>
              <a:ext cx="4905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baseline="-25000" dirty="0">
                  <a:solidFill>
                    <a:schemeClr val="bg2"/>
                  </a:solidFill>
                  <a:latin typeface="Times New Roman" pitchFamily="18" charset="0"/>
                </a:rPr>
                <a:t>02</a:t>
              </a:r>
            </a:p>
          </p:txBody>
        </p:sp>
        <p:sp>
          <p:nvSpPr>
            <p:cNvPr id="276498" name="Line 18"/>
            <p:cNvSpPr>
              <a:spLocks noChangeShapeType="1"/>
            </p:cNvSpPr>
            <p:nvPr/>
          </p:nvSpPr>
          <p:spPr bwMode="auto">
            <a:xfrm>
              <a:off x="1746251" y="1328738"/>
              <a:ext cx="0" cy="7064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499" name="Line 19"/>
            <p:cNvSpPr>
              <a:spLocks noChangeShapeType="1"/>
            </p:cNvSpPr>
            <p:nvPr/>
          </p:nvSpPr>
          <p:spPr bwMode="auto">
            <a:xfrm>
              <a:off x="7343776" y="1340061"/>
              <a:ext cx="0" cy="7064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491" name="Oval 11"/>
            <p:cNvSpPr>
              <a:spLocks noChangeArrowheads="1"/>
            </p:cNvSpPr>
            <p:nvPr/>
          </p:nvSpPr>
          <p:spPr bwMode="auto">
            <a:xfrm>
              <a:off x="4973638" y="2036763"/>
              <a:ext cx="109538" cy="1095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0" name="Oval 10"/>
            <p:cNvSpPr>
              <a:spLocks noChangeArrowheads="1"/>
            </p:cNvSpPr>
            <p:nvPr/>
          </p:nvSpPr>
          <p:spPr bwMode="auto">
            <a:xfrm>
              <a:off x="4959351" y="1219200"/>
              <a:ext cx="109538" cy="1095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88" name="Oval 8"/>
            <p:cNvSpPr>
              <a:spLocks noChangeArrowheads="1"/>
            </p:cNvSpPr>
            <p:nvPr/>
          </p:nvSpPr>
          <p:spPr bwMode="auto">
            <a:xfrm>
              <a:off x="7282552" y="1216025"/>
              <a:ext cx="109538" cy="1095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89" name="Oval 9"/>
            <p:cNvSpPr>
              <a:spLocks noChangeArrowheads="1"/>
            </p:cNvSpPr>
            <p:nvPr/>
          </p:nvSpPr>
          <p:spPr bwMode="auto">
            <a:xfrm>
              <a:off x="7286626" y="2033588"/>
              <a:ext cx="109538" cy="1095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1760562" y="2320119"/>
              <a:ext cx="64144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9" name="Text Box 14"/>
            <p:cNvSpPr txBox="1">
              <a:spLocks noChangeArrowheads="1"/>
            </p:cNvSpPr>
            <p:nvPr/>
          </p:nvSpPr>
          <p:spPr bwMode="auto">
            <a:xfrm>
              <a:off x="2495480" y="2096258"/>
              <a:ext cx="298480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endParaRPr lang="en-US" sz="2000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>
              <a:off x="1760561" y="2183641"/>
              <a:ext cx="0" cy="464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1670562" y="4765738"/>
            <a:ext cx="763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TRE:</a:t>
            </a:r>
          </a:p>
        </p:txBody>
      </p:sp>
      <p:graphicFrame>
        <p:nvGraphicFramePr>
          <p:cNvPr id="277508" name="Object 4"/>
          <p:cNvGraphicFramePr>
            <a:graphicFrameLocks noChangeAspect="1"/>
          </p:cNvGraphicFramePr>
          <p:nvPr/>
        </p:nvGraphicFramePr>
        <p:xfrm>
          <a:off x="1824738" y="3467100"/>
          <a:ext cx="2625725" cy="690563"/>
        </p:xfrm>
        <a:graphic>
          <a:graphicData uri="http://schemas.openxmlformats.org/presentationml/2006/ole">
            <p:oleObj spid="_x0000_s277508" name="Equation" r:id="rId4" imgW="1257120" imgH="330120" progId="Equation.DSMT4">
              <p:embed/>
            </p:oleObj>
          </a:graphicData>
        </a:graphic>
      </p:graphicFrame>
      <p:graphicFrame>
        <p:nvGraphicFramePr>
          <p:cNvPr id="277509" name="Object 5"/>
          <p:cNvGraphicFramePr>
            <a:graphicFrameLocks noChangeAspect="1"/>
          </p:cNvGraphicFramePr>
          <p:nvPr/>
        </p:nvGraphicFramePr>
        <p:xfrm>
          <a:off x="5433313" y="3510025"/>
          <a:ext cx="2608262" cy="663575"/>
        </p:xfrm>
        <a:graphic>
          <a:graphicData uri="http://schemas.openxmlformats.org/presentationml/2006/ole">
            <p:oleObj spid="_x0000_s277509" name="Equation" r:id="rId5" imgW="1295280" imgH="330120" progId="Equation.DSMT4">
              <p:embed/>
            </p:oleObj>
          </a:graphicData>
        </a:graphic>
      </p:graphicFrame>
      <p:graphicFrame>
        <p:nvGraphicFramePr>
          <p:cNvPr id="277510" name="Object 6"/>
          <p:cNvGraphicFramePr>
            <a:graphicFrameLocks noChangeAspect="1"/>
          </p:cNvGraphicFramePr>
          <p:nvPr/>
        </p:nvGraphicFramePr>
        <p:xfrm>
          <a:off x="2563813" y="4721288"/>
          <a:ext cx="4033837" cy="523875"/>
        </p:xfrm>
        <a:graphic>
          <a:graphicData uri="http://schemas.openxmlformats.org/presentationml/2006/ole">
            <p:oleObj spid="_x0000_s277510" name="Equation" r:id="rId6" imgW="1955520" imgH="253800" progId="Equation.DSMT4">
              <p:embed/>
            </p:oleObj>
          </a:graphicData>
        </a:graphic>
      </p:graphicFrame>
      <p:graphicFrame>
        <p:nvGraphicFramePr>
          <p:cNvPr id="277533" name="Object 29"/>
          <p:cNvGraphicFramePr>
            <a:graphicFrameLocks noChangeAspect="1"/>
          </p:cNvGraphicFramePr>
          <p:nvPr/>
        </p:nvGraphicFramePr>
        <p:xfrm>
          <a:off x="2509838" y="5626100"/>
          <a:ext cx="4333875" cy="903288"/>
        </p:xfrm>
        <a:graphic>
          <a:graphicData uri="http://schemas.openxmlformats.org/presentationml/2006/ole">
            <p:oleObj spid="_x0000_s277533" name="Equation" r:id="rId7" imgW="2070000" imgH="431640" progId="Equation.DSMT4">
              <p:embed/>
            </p:oleObj>
          </a:graphicData>
        </a:graphic>
      </p:graphicFrame>
      <p:sp>
        <p:nvSpPr>
          <p:cNvPr id="277534" name="Text Box 30"/>
          <p:cNvSpPr txBox="1">
            <a:spLocks noChangeArrowheads="1"/>
          </p:cNvSpPr>
          <p:nvPr/>
        </p:nvSpPr>
        <p:spPr bwMode="auto">
          <a:xfrm>
            <a:off x="1869588" y="5401192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28601" y="0"/>
            <a:ext cx="871945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Two-Layer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Stripline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Structure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504498" y="923288"/>
            <a:ext cx="5705475" cy="2429369"/>
            <a:chOff x="1504498" y="923288"/>
            <a:chExt cx="5705475" cy="2429369"/>
          </a:xfrm>
        </p:grpSpPr>
        <p:sp>
          <p:nvSpPr>
            <p:cNvPr id="277512" name="Line 8"/>
            <p:cNvSpPr>
              <a:spLocks noChangeShapeType="1"/>
            </p:cNvSpPr>
            <p:nvPr/>
          </p:nvSpPr>
          <p:spPr bwMode="auto">
            <a:xfrm flipV="1">
              <a:off x="1628323" y="1660382"/>
              <a:ext cx="3132138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513" name="Line 9"/>
            <p:cNvSpPr>
              <a:spLocks noChangeShapeType="1"/>
            </p:cNvSpPr>
            <p:nvPr/>
          </p:nvSpPr>
          <p:spPr bwMode="auto">
            <a:xfrm>
              <a:off x="1591295" y="2479532"/>
              <a:ext cx="319615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520" name="Line 16"/>
            <p:cNvSpPr>
              <a:spLocks noChangeShapeType="1"/>
            </p:cNvSpPr>
            <p:nvPr/>
          </p:nvSpPr>
          <p:spPr bwMode="auto">
            <a:xfrm>
              <a:off x="4857009" y="1661969"/>
              <a:ext cx="221643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521" name="Line 17"/>
            <p:cNvSpPr>
              <a:spLocks noChangeShapeType="1"/>
            </p:cNvSpPr>
            <p:nvPr/>
          </p:nvSpPr>
          <p:spPr bwMode="auto">
            <a:xfrm>
              <a:off x="4880760" y="2479532"/>
              <a:ext cx="22196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522" name="Text Box 18"/>
            <p:cNvSpPr txBox="1">
              <a:spLocks noChangeArrowheads="1"/>
            </p:cNvSpPr>
            <p:nvPr/>
          </p:nvSpPr>
          <p:spPr bwMode="auto">
            <a:xfrm>
              <a:off x="2839586" y="2589069"/>
              <a:ext cx="3937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77523" name="Text Box 19"/>
            <p:cNvSpPr txBox="1">
              <a:spLocks noChangeArrowheads="1"/>
            </p:cNvSpPr>
            <p:nvPr/>
          </p:nvSpPr>
          <p:spPr bwMode="auto">
            <a:xfrm>
              <a:off x="5928861" y="2600369"/>
              <a:ext cx="5143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000" baseline="-25000" dirty="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77524" name="Text Box 20"/>
            <p:cNvSpPr txBox="1">
              <a:spLocks noChangeArrowheads="1"/>
            </p:cNvSpPr>
            <p:nvPr/>
          </p:nvSpPr>
          <p:spPr bwMode="auto">
            <a:xfrm>
              <a:off x="2590348" y="1871519"/>
              <a:ext cx="4905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01</a:t>
              </a:r>
            </a:p>
          </p:txBody>
        </p:sp>
        <p:sp>
          <p:nvSpPr>
            <p:cNvPr id="277525" name="Text Box 21"/>
            <p:cNvSpPr txBox="1">
              <a:spLocks noChangeArrowheads="1"/>
            </p:cNvSpPr>
            <p:nvPr/>
          </p:nvSpPr>
          <p:spPr bwMode="auto">
            <a:xfrm>
              <a:off x="6109836" y="1844532"/>
              <a:ext cx="49053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02</a:t>
              </a:r>
            </a:p>
          </p:txBody>
        </p:sp>
        <p:sp>
          <p:nvSpPr>
            <p:cNvPr id="277526" name="Line 22"/>
            <p:cNvSpPr>
              <a:spLocks noChangeShapeType="1"/>
            </p:cNvSpPr>
            <p:nvPr/>
          </p:nvSpPr>
          <p:spPr bwMode="auto">
            <a:xfrm>
              <a:off x="1560061" y="1717532"/>
              <a:ext cx="0" cy="7064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527" name="Line 23"/>
            <p:cNvSpPr>
              <a:spLocks noChangeShapeType="1"/>
            </p:cNvSpPr>
            <p:nvPr/>
          </p:nvSpPr>
          <p:spPr bwMode="auto">
            <a:xfrm>
              <a:off x="7157586" y="1686297"/>
              <a:ext cx="0" cy="76624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528" name="Line 24"/>
            <p:cNvSpPr>
              <a:spLocks noChangeShapeType="1"/>
            </p:cNvSpPr>
            <p:nvPr/>
          </p:nvSpPr>
          <p:spPr bwMode="auto">
            <a:xfrm>
              <a:off x="4828723" y="984107"/>
              <a:ext cx="0" cy="23685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529" name="AutoShape 25"/>
            <p:cNvSpPr>
              <a:spLocks noChangeArrowheads="1"/>
            </p:cNvSpPr>
            <p:nvPr/>
          </p:nvSpPr>
          <p:spPr bwMode="auto">
            <a:xfrm>
              <a:off x="5036686" y="1247632"/>
              <a:ext cx="609600" cy="152400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30" name="AutoShape 26"/>
            <p:cNvSpPr>
              <a:spLocks noChangeArrowheads="1"/>
            </p:cNvSpPr>
            <p:nvPr/>
          </p:nvSpPr>
          <p:spPr bwMode="auto">
            <a:xfrm>
              <a:off x="4066723" y="1260332"/>
              <a:ext cx="595313" cy="152400"/>
            </a:xfrm>
            <a:prstGeom prst="leftArrow">
              <a:avLst>
                <a:gd name="adj1" fmla="val 50000"/>
                <a:gd name="adj2" fmla="val 97656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7531" name="Object 27"/>
            <p:cNvGraphicFramePr>
              <a:graphicFrameLocks noChangeAspect="1"/>
            </p:cNvGraphicFramePr>
            <p:nvPr/>
          </p:nvGraphicFramePr>
          <p:xfrm>
            <a:off x="5884988" y="923288"/>
            <a:ext cx="528637" cy="735012"/>
          </p:xfrm>
          <a:graphic>
            <a:graphicData uri="http://schemas.openxmlformats.org/presentationml/2006/ole">
              <p:oleObj spid="_x0000_s277531" name="Equation" r:id="rId8" imgW="228600" imgH="317160" progId="Equation.DSMT4">
                <p:embed/>
              </p:oleObj>
            </a:graphicData>
          </a:graphic>
        </p:graphicFrame>
        <p:graphicFrame>
          <p:nvGraphicFramePr>
            <p:cNvPr id="277532" name="Object 28"/>
            <p:cNvGraphicFramePr>
              <a:graphicFrameLocks noChangeAspect="1"/>
            </p:cNvGraphicFramePr>
            <p:nvPr/>
          </p:nvGraphicFramePr>
          <p:xfrm>
            <a:off x="3376738" y="924875"/>
            <a:ext cx="530225" cy="735013"/>
          </p:xfrm>
          <a:graphic>
            <a:graphicData uri="http://schemas.openxmlformats.org/presentationml/2006/ole">
              <p:oleObj spid="_x0000_s277532" name="Equation" r:id="rId9" imgW="228600" imgH="317160" progId="Equation.DSMT4">
                <p:embed/>
              </p:oleObj>
            </a:graphicData>
          </a:graphic>
        </p:graphicFrame>
        <p:sp>
          <p:nvSpPr>
            <p:cNvPr id="277518" name="Oval 14"/>
            <p:cNvSpPr>
              <a:spLocks noChangeArrowheads="1"/>
            </p:cNvSpPr>
            <p:nvPr/>
          </p:nvSpPr>
          <p:spPr bwMode="auto">
            <a:xfrm>
              <a:off x="4773161" y="1607994"/>
              <a:ext cx="109537" cy="1095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19" name="Oval 15"/>
            <p:cNvSpPr>
              <a:spLocks noChangeArrowheads="1"/>
            </p:cNvSpPr>
            <p:nvPr/>
          </p:nvSpPr>
          <p:spPr bwMode="auto">
            <a:xfrm>
              <a:off x="4787448" y="2425557"/>
              <a:ext cx="109538" cy="10953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16" name="Oval 12"/>
            <p:cNvSpPr>
              <a:spLocks noChangeArrowheads="1"/>
            </p:cNvSpPr>
            <p:nvPr/>
          </p:nvSpPr>
          <p:spPr bwMode="auto">
            <a:xfrm>
              <a:off x="7087736" y="1604819"/>
              <a:ext cx="109537" cy="1095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17" name="Oval 13"/>
            <p:cNvSpPr>
              <a:spLocks noChangeArrowheads="1"/>
            </p:cNvSpPr>
            <p:nvPr/>
          </p:nvSpPr>
          <p:spPr bwMode="auto">
            <a:xfrm>
              <a:off x="7100436" y="2422382"/>
              <a:ext cx="109537" cy="10953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15" name="Oval 11"/>
            <p:cNvSpPr>
              <a:spLocks noChangeArrowheads="1"/>
            </p:cNvSpPr>
            <p:nvPr/>
          </p:nvSpPr>
          <p:spPr bwMode="auto">
            <a:xfrm>
              <a:off x="1514023" y="2417619"/>
              <a:ext cx="109538" cy="1095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14" name="Oval 10"/>
            <p:cNvSpPr>
              <a:spLocks noChangeArrowheads="1"/>
            </p:cNvSpPr>
            <p:nvPr/>
          </p:nvSpPr>
          <p:spPr bwMode="auto">
            <a:xfrm>
              <a:off x="1504498" y="1607994"/>
              <a:ext cx="109538" cy="1095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>
              <a:off x="1569493" y="2674960"/>
              <a:ext cx="64144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1569489" y="2565785"/>
              <a:ext cx="0" cy="464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5" name="Text Box 14"/>
            <p:cNvSpPr txBox="1">
              <a:spLocks noChangeArrowheads="1"/>
            </p:cNvSpPr>
            <p:nvPr/>
          </p:nvSpPr>
          <p:spPr bwMode="auto">
            <a:xfrm>
              <a:off x="2290763" y="2464745"/>
              <a:ext cx="298480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endParaRPr lang="en-US" sz="2000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1953079" y="1528083"/>
            <a:ext cx="5291138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3008999" y="0"/>
            <a:ext cx="30670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(cont.)</a:t>
            </a:r>
          </a:p>
        </p:txBody>
      </p:sp>
      <p:sp>
        <p:nvSpPr>
          <p:cNvPr id="278532" name="Text Box 4"/>
          <p:cNvSpPr txBox="1">
            <a:spLocks noChangeArrowheads="1"/>
          </p:cNvSpPr>
          <p:nvPr/>
        </p:nvSpPr>
        <p:spPr bwMode="auto">
          <a:xfrm>
            <a:off x="949099" y="952727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585788" y="3016250"/>
            <a:ext cx="3994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Assuming nonmagnetic materials,</a:t>
            </a:r>
          </a:p>
        </p:txBody>
      </p:sp>
      <p:graphicFrame>
        <p:nvGraphicFramePr>
          <p:cNvPr id="278534" name="Object 6"/>
          <p:cNvGraphicFramePr>
            <a:graphicFrameLocks noChangeAspect="1"/>
          </p:cNvGraphicFramePr>
          <p:nvPr/>
        </p:nvGraphicFramePr>
        <p:xfrm>
          <a:off x="2195967" y="1769383"/>
          <a:ext cx="4679950" cy="530225"/>
        </p:xfrm>
        <a:graphic>
          <a:graphicData uri="http://schemas.openxmlformats.org/presentationml/2006/ole">
            <p:oleObj spid="_x0000_s278534" name="Equation" r:id="rId4" imgW="2234880" imgH="253800" progId="Equation.DSMT4">
              <p:embed/>
            </p:oleObj>
          </a:graphicData>
        </a:graphic>
      </p:graphicFrame>
      <p:graphicFrame>
        <p:nvGraphicFramePr>
          <p:cNvPr id="278535" name="Object 7"/>
          <p:cNvGraphicFramePr>
            <a:graphicFrameLocks noChangeAspect="1"/>
          </p:cNvGraphicFramePr>
          <p:nvPr/>
        </p:nvGraphicFramePr>
        <p:xfrm>
          <a:off x="1738313" y="3798888"/>
          <a:ext cx="2233612" cy="569912"/>
        </p:xfrm>
        <a:graphic>
          <a:graphicData uri="http://schemas.openxmlformats.org/presentationml/2006/ole">
            <p:oleObj spid="_x0000_s278535" name="Equation" r:id="rId5" imgW="1193760" imgH="304560" progId="Equation.DSMT4">
              <p:embed/>
            </p:oleObj>
          </a:graphicData>
        </a:graphic>
      </p:graphicFrame>
      <p:graphicFrame>
        <p:nvGraphicFramePr>
          <p:cNvPr id="278536" name="Object 8"/>
          <p:cNvGraphicFramePr>
            <a:graphicFrameLocks noChangeAspect="1"/>
          </p:cNvGraphicFramePr>
          <p:nvPr/>
        </p:nvGraphicFramePr>
        <p:xfrm>
          <a:off x="4759325" y="3760788"/>
          <a:ext cx="2368550" cy="592137"/>
        </p:xfrm>
        <a:graphic>
          <a:graphicData uri="http://schemas.openxmlformats.org/presentationml/2006/ole">
            <p:oleObj spid="_x0000_s278536" name="Equation" r:id="rId6" imgW="1218960" imgH="304560" progId="Equation.DSMT4">
              <p:embed/>
            </p:oleObj>
          </a:graphicData>
        </a:graphic>
      </p:graphicFrame>
      <p:sp>
        <p:nvSpPr>
          <p:cNvPr id="278537" name="Text Box 9"/>
          <p:cNvSpPr txBox="1">
            <a:spLocks noChangeArrowheads="1"/>
          </p:cNvSpPr>
          <p:nvPr/>
        </p:nvSpPr>
        <p:spPr bwMode="auto">
          <a:xfrm>
            <a:off x="1571625" y="5459413"/>
            <a:ext cx="62685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 similar analysis could be applied for the </a:t>
            </a:r>
            <a:r>
              <a:rPr lang="en-US" sz="2000" dirty="0" err="1">
                <a:solidFill>
                  <a:schemeClr val="bg1"/>
                </a:solidFill>
              </a:rPr>
              <a:t>TE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1"/>
                </a:solidFill>
              </a:rPr>
              <a:t> modes.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1282537" y="0"/>
            <a:ext cx="672143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Parallel-Plate Waveguide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66257" y="1297379"/>
            <a:ext cx="4549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Special case: parallel-plate waveguide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523732" y="2169226"/>
            <a:ext cx="6796088" cy="2732088"/>
            <a:chOff x="1307007" y="1876302"/>
            <a:chExt cx="6796088" cy="2732088"/>
          </a:xfrm>
        </p:grpSpPr>
        <p:sp>
          <p:nvSpPr>
            <p:cNvPr id="13" name="Line 6"/>
            <p:cNvSpPr>
              <a:spLocks noChangeShapeType="1"/>
            </p:cNvSpPr>
            <p:nvPr/>
          </p:nvSpPr>
          <p:spPr bwMode="auto">
            <a:xfrm flipV="1">
              <a:off x="4237532" y="2354140"/>
              <a:ext cx="0" cy="5032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4074020" y="1876302"/>
              <a:ext cx="3810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V="1">
              <a:off x="7271245" y="4432177"/>
              <a:ext cx="390525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7723682" y="4211515"/>
              <a:ext cx="3794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1311770" y="3206339"/>
              <a:ext cx="5864225" cy="1222664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" name="Object 12"/>
            <p:cNvGraphicFramePr>
              <a:graphicFrameLocks noChangeAspect="1"/>
            </p:cNvGraphicFramePr>
            <p:nvPr/>
          </p:nvGraphicFramePr>
          <p:xfrm>
            <a:off x="3927475" y="3568700"/>
            <a:ext cx="854075" cy="530225"/>
          </p:xfrm>
          <a:graphic>
            <a:graphicData uri="http://schemas.openxmlformats.org/presentationml/2006/ole">
              <p:oleObj spid="_x0000_s314373" name="Equation" r:id="rId4" imgW="368280" imgH="228600" progId="Equation.DSMT4">
                <p:embed/>
              </p:oleObj>
            </a:graphicData>
          </a:graphic>
        </p:graphicFrame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1307007" y="4429002"/>
              <a:ext cx="5865813" cy="119063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1307007" y="3087565"/>
              <a:ext cx="5875338" cy="12382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7"/>
            <p:cNvSpPr txBox="1">
              <a:spLocks noChangeArrowheads="1"/>
            </p:cNvSpPr>
            <p:nvPr/>
          </p:nvSpPr>
          <p:spPr bwMode="auto">
            <a:xfrm>
              <a:off x="1542597" y="3584369"/>
              <a:ext cx="3810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1475282" y="3182587"/>
              <a:ext cx="0" cy="123371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314375" name="Object 7"/>
          <p:cNvGraphicFramePr>
            <a:graphicFrameLocks noChangeAspect="1"/>
          </p:cNvGraphicFramePr>
          <p:nvPr/>
        </p:nvGraphicFramePr>
        <p:xfrm>
          <a:off x="1738437" y="2788701"/>
          <a:ext cx="1258887" cy="444500"/>
        </p:xfrm>
        <a:graphic>
          <a:graphicData uri="http://schemas.openxmlformats.org/presentationml/2006/ole">
            <p:oleObj spid="_x0000_s314375" name="Equation" r:id="rId5" imgW="647640" imgH="228600" progId="Equation.DSMT4">
              <p:embed/>
            </p:oleObj>
          </a:graphicData>
        </a:graphic>
      </p:graphicFrame>
      <p:graphicFrame>
        <p:nvGraphicFramePr>
          <p:cNvPr id="314376" name="Object 8"/>
          <p:cNvGraphicFramePr>
            <a:graphicFrameLocks noChangeAspect="1"/>
          </p:cNvGraphicFramePr>
          <p:nvPr/>
        </p:nvGraphicFramePr>
        <p:xfrm>
          <a:off x="3649663" y="5502955"/>
          <a:ext cx="1544637" cy="427037"/>
        </p:xfrm>
        <a:graphic>
          <a:graphicData uri="http://schemas.openxmlformats.org/presentationml/2006/ole">
            <p:oleObj spid="_x0000_s314376" name="Equation" r:id="rId6" imgW="8254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8534" name="Object 6"/>
          <p:cNvGraphicFramePr>
            <a:graphicFrameLocks noChangeAspect="1"/>
          </p:cNvGraphicFramePr>
          <p:nvPr/>
        </p:nvGraphicFramePr>
        <p:xfrm>
          <a:off x="2178607" y="971655"/>
          <a:ext cx="4148137" cy="530225"/>
        </p:xfrm>
        <a:graphic>
          <a:graphicData uri="http://schemas.openxmlformats.org/presentationml/2006/ole">
            <p:oleObj spid="_x0000_s315394" name="Equation" r:id="rId4" imgW="1981080" imgH="2538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819397" y="0"/>
            <a:ext cx="795646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Parallel-Plate Waveguide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15397" name="Object 6"/>
          <p:cNvGraphicFramePr>
            <a:graphicFrameLocks noChangeAspect="1"/>
          </p:cNvGraphicFramePr>
          <p:nvPr/>
        </p:nvGraphicFramePr>
        <p:xfrm>
          <a:off x="2798639" y="2004002"/>
          <a:ext cx="3270250" cy="530225"/>
        </p:xfrm>
        <a:graphic>
          <a:graphicData uri="http://schemas.openxmlformats.org/presentationml/2006/ole">
            <p:oleObj spid="_x0000_s315397" name="Equation" r:id="rId5" imgW="1562040" imgH="253800" progId="Equation.DSMT4">
              <p:embed/>
            </p:oleObj>
          </a:graphicData>
        </a:graphic>
      </p:graphicFrame>
      <p:graphicFrame>
        <p:nvGraphicFramePr>
          <p:cNvPr id="315399" name="Object 7"/>
          <p:cNvGraphicFramePr>
            <a:graphicFrameLocks noChangeAspect="1"/>
          </p:cNvGraphicFramePr>
          <p:nvPr/>
        </p:nvGraphicFramePr>
        <p:xfrm>
          <a:off x="2281403" y="3062597"/>
          <a:ext cx="3748087" cy="874713"/>
        </p:xfrm>
        <a:graphic>
          <a:graphicData uri="http://schemas.openxmlformats.org/presentationml/2006/ole">
            <p:oleObj spid="_x0000_s315399" name="Equation" r:id="rId6" imgW="1790640" imgH="419040" progId="Equation.DSMT4">
              <p:embed/>
            </p:oleObj>
          </a:graphicData>
        </a:graphic>
      </p:graphicFrame>
      <p:graphicFrame>
        <p:nvGraphicFramePr>
          <p:cNvPr id="315400" name="Object 8"/>
          <p:cNvGraphicFramePr>
            <a:graphicFrameLocks noChangeAspect="1"/>
          </p:cNvGraphicFramePr>
          <p:nvPr/>
        </p:nvGraphicFramePr>
        <p:xfrm>
          <a:off x="1616055" y="4585276"/>
          <a:ext cx="5740400" cy="584200"/>
        </p:xfrm>
        <a:graphic>
          <a:graphicData uri="http://schemas.openxmlformats.org/presentationml/2006/ole">
            <p:oleObj spid="_x0000_s315400" name="Equation" r:id="rId7" imgW="2743200" imgH="279360" progId="Equation.DSMT4">
              <p:embed/>
            </p:oleObj>
          </a:graphicData>
        </a:graphic>
      </p:graphicFrame>
      <p:graphicFrame>
        <p:nvGraphicFramePr>
          <p:cNvPr id="315401" name="Object 9"/>
          <p:cNvGraphicFramePr>
            <a:graphicFrameLocks noChangeAspect="1"/>
          </p:cNvGraphicFramePr>
          <p:nvPr/>
        </p:nvGraphicFramePr>
        <p:xfrm>
          <a:off x="3479430" y="5976917"/>
          <a:ext cx="2578100" cy="530225"/>
        </p:xfrm>
        <a:graphic>
          <a:graphicData uri="http://schemas.openxmlformats.org/presentationml/2006/ole">
            <p:oleObj spid="_x0000_s315401" name="Equation" r:id="rId8" imgW="1231560" imgH="25380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201882" y="170608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9398" y="2790701"/>
            <a:ext cx="1938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Helpful identity: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0021" y="4156363"/>
            <a:ext cx="1760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06285" y="5617029"/>
            <a:ext cx="2666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This will be satisfied if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819397" y="0"/>
            <a:ext cx="795646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Parallel-Plate Waveguide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15402" name="Object 10"/>
          <p:cNvGraphicFramePr>
            <a:graphicFrameLocks noChangeAspect="1"/>
          </p:cNvGraphicFramePr>
          <p:nvPr/>
        </p:nvGraphicFramePr>
        <p:xfrm>
          <a:off x="3524413" y="1308346"/>
          <a:ext cx="1700213" cy="530225"/>
        </p:xfrm>
        <a:graphic>
          <a:graphicData uri="http://schemas.openxmlformats.org/presentationml/2006/ole">
            <p:oleObj spid="_x0000_s316423" name="Equation" r:id="rId4" imgW="812520" imgH="25380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81299" y="961902"/>
            <a:ext cx="1952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16424" name="Object 10"/>
          <p:cNvGraphicFramePr>
            <a:graphicFrameLocks noChangeAspect="1"/>
          </p:cNvGraphicFramePr>
          <p:nvPr/>
        </p:nvGraphicFramePr>
        <p:xfrm>
          <a:off x="2754149" y="2233427"/>
          <a:ext cx="3214687" cy="477838"/>
        </p:xfrm>
        <a:graphic>
          <a:graphicData uri="http://schemas.openxmlformats.org/presentationml/2006/ole">
            <p:oleObj spid="_x0000_s316424" name="Equation" r:id="rId5" imgW="1536480" imgH="228600" progId="Equation.DSMT4">
              <p:embed/>
            </p:oleObj>
          </a:graphicData>
        </a:graphic>
      </p:graphicFrame>
      <p:graphicFrame>
        <p:nvGraphicFramePr>
          <p:cNvPr id="316425" name="Object 10"/>
          <p:cNvGraphicFramePr>
            <a:graphicFrameLocks noChangeAspect="1"/>
          </p:cNvGraphicFramePr>
          <p:nvPr/>
        </p:nvGraphicFramePr>
        <p:xfrm>
          <a:off x="3357955" y="3541982"/>
          <a:ext cx="2071688" cy="611188"/>
        </p:xfrm>
        <a:graphic>
          <a:graphicData uri="http://schemas.openxmlformats.org/presentationml/2006/ole">
            <p:oleObj spid="_x0000_s316425" name="Equation" r:id="rId6" imgW="990360" imgH="291960" progId="Equation.DSMT4">
              <p:embed/>
            </p:oleObj>
          </a:graphicData>
        </a:graphic>
      </p:graphicFrame>
      <p:graphicFrame>
        <p:nvGraphicFramePr>
          <p:cNvPr id="316426" name="Object 10"/>
          <p:cNvGraphicFramePr>
            <a:graphicFrameLocks noChangeAspect="1"/>
          </p:cNvGraphicFramePr>
          <p:nvPr/>
        </p:nvGraphicFramePr>
        <p:xfrm>
          <a:off x="3085606" y="5202259"/>
          <a:ext cx="2709863" cy="1063625"/>
        </p:xfrm>
        <a:graphic>
          <a:graphicData uri="http://schemas.openxmlformats.org/presentationml/2006/ole">
            <p:oleObj spid="_x0000_s316426" name="Equation" r:id="rId7" imgW="1295280" imgH="50796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361210" y="4522519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09849" y="3012373"/>
            <a:ext cx="4692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have (from the separation equation)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14748" y="1858488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32664" y="3883233"/>
            <a:ext cx="2826327" cy="116955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Note: TM</a:t>
            </a:r>
            <a:r>
              <a:rPr lang="en-US" sz="1400" i="1" baseline="-25000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400" dirty="0" smtClean="0">
                <a:solidFill>
                  <a:schemeClr val="bg2"/>
                </a:solidFill>
              </a:rPr>
              <a:t> and </a:t>
            </a:r>
            <a:r>
              <a:rPr lang="en-US" sz="1400" dirty="0" err="1" smtClean="0">
                <a:solidFill>
                  <a:schemeClr val="bg2"/>
                </a:solidFill>
              </a:rPr>
              <a:t>TE</a:t>
            </a:r>
            <a:r>
              <a:rPr lang="en-US" sz="1400" i="1" baseline="-25000" dirty="0" err="1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400" dirty="0" smtClean="0">
                <a:solidFill>
                  <a:schemeClr val="bg2"/>
                </a:solidFill>
              </a:rPr>
              <a:t> modes have the same wavenumber, but only the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TM</a:t>
            </a:r>
            <a:r>
              <a:rPr lang="en-US" sz="1400" i="1" baseline="-25000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400" dirty="0" smtClean="0">
                <a:solidFill>
                  <a:schemeClr val="bg2"/>
                </a:solidFill>
              </a:rPr>
              <a:t> mode can exist for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 = 0</a:t>
            </a:r>
            <a:r>
              <a:rPr lang="en-US" sz="1400" dirty="0" smtClean="0">
                <a:solidFill>
                  <a:schemeClr val="bg2"/>
                </a:solidFill>
              </a:rPr>
              <a:t>. (the electric field is perpendicular to the metal walls).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ext Box 2"/>
          <p:cNvSpPr txBox="1">
            <a:spLocks noChangeArrowheads="1"/>
          </p:cNvSpPr>
          <p:nvPr/>
        </p:nvSpPr>
        <p:spPr bwMode="auto">
          <a:xfrm>
            <a:off x="771525" y="-469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 With Slab</a:t>
            </a:r>
          </a:p>
        </p:txBody>
      </p:sp>
      <p:sp>
        <p:nvSpPr>
          <p:cNvPr id="247839" name="Text Box 31"/>
          <p:cNvSpPr txBox="1">
            <a:spLocks noChangeArrowheads="1"/>
          </p:cNvSpPr>
          <p:nvPr/>
        </p:nvSpPr>
        <p:spPr bwMode="auto">
          <a:xfrm>
            <a:off x="1204913" y="4167188"/>
            <a:ext cx="833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TEN :</a:t>
            </a:r>
            <a:endParaRPr lang="en-US" sz="2000" i="1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149600" y="802617"/>
            <a:ext cx="4564870" cy="3259796"/>
            <a:chOff x="3149600" y="802617"/>
            <a:chExt cx="4564870" cy="3259796"/>
          </a:xfrm>
        </p:grpSpPr>
        <p:sp>
          <p:nvSpPr>
            <p:cNvPr id="247821" name="Line 13"/>
            <p:cNvSpPr>
              <a:spLocks noChangeShapeType="1"/>
            </p:cNvSpPr>
            <p:nvPr/>
          </p:nvSpPr>
          <p:spPr bwMode="auto">
            <a:xfrm flipH="1" flipV="1">
              <a:off x="3700463" y="1285875"/>
              <a:ext cx="3175" cy="1144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7826" name="Text Box 18"/>
            <p:cNvSpPr txBox="1">
              <a:spLocks noChangeArrowheads="1"/>
            </p:cNvSpPr>
            <p:nvPr/>
          </p:nvSpPr>
          <p:spPr bwMode="auto">
            <a:xfrm>
              <a:off x="4511675" y="3665538"/>
              <a:ext cx="628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a     </a:t>
              </a:r>
            </a:p>
          </p:txBody>
        </p:sp>
        <p:sp>
          <p:nvSpPr>
            <p:cNvPr id="247838" name="Line 30"/>
            <p:cNvSpPr>
              <a:spLocks noChangeShapeType="1"/>
            </p:cNvSpPr>
            <p:nvPr/>
          </p:nvSpPr>
          <p:spPr bwMode="auto">
            <a:xfrm>
              <a:off x="5937250" y="3343275"/>
              <a:ext cx="1304925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7840" name="AutoShape 32"/>
            <p:cNvSpPr>
              <a:spLocks noChangeArrowheads="1"/>
            </p:cNvSpPr>
            <p:nvPr/>
          </p:nvSpPr>
          <p:spPr bwMode="auto">
            <a:xfrm>
              <a:off x="3689350" y="1171575"/>
              <a:ext cx="3376613" cy="2181225"/>
            </a:xfrm>
            <a:prstGeom prst="cube">
              <a:avLst>
                <a:gd name="adj" fmla="val 62593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41" name="AutoShape 33"/>
            <p:cNvSpPr>
              <a:spLocks noChangeArrowheads="1"/>
            </p:cNvSpPr>
            <p:nvPr/>
          </p:nvSpPr>
          <p:spPr bwMode="auto">
            <a:xfrm>
              <a:off x="4514850" y="1181100"/>
              <a:ext cx="1695450" cy="2157413"/>
            </a:xfrm>
            <a:prstGeom prst="cube">
              <a:avLst>
                <a:gd name="adj" fmla="val 79773"/>
              </a:avLst>
            </a:prstGeom>
            <a:solidFill>
              <a:srgbClr val="C0C0C0">
                <a:alpha val="50000"/>
              </a:srgbClr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42" name="Line 34"/>
            <p:cNvSpPr>
              <a:spLocks noChangeShapeType="1"/>
            </p:cNvSpPr>
            <p:nvPr/>
          </p:nvSpPr>
          <p:spPr bwMode="auto">
            <a:xfrm flipV="1">
              <a:off x="3695700" y="2538413"/>
              <a:ext cx="808038" cy="8112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7843" name="Rectangle 35"/>
            <p:cNvSpPr>
              <a:spLocks noChangeArrowheads="1"/>
            </p:cNvSpPr>
            <p:nvPr/>
          </p:nvSpPr>
          <p:spPr bwMode="auto">
            <a:xfrm>
              <a:off x="4503738" y="2540000"/>
              <a:ext cx="342900" cy="81438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44" name="Line 36"/>
            <p:cNvSpPr>
              <a:spLocks noChangeShapeType="1"/>
            </p:cNvSpPr>
            <p:nvPr/>
          </p:nvSpPr>
          <p:spPr bwMode="auto">
            <a:xfrm flipV="1">
              <a:off x="4845050" y="2538413"/>
              <a:ext cx="808038" cy="8112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7845" name="Line 37"/>
            <p:cNvSpPr>
              <a:spLocks noChangeShapeType="1"/>
            </p:cNvSpPr>
            <p:nvPr/>
          </p:nvSpPr>
          <p:spPr bwMode="auto">
            <a:xfrm>
              <a:off x="3694113" y="2535238"/>
              <a:ext cx="200501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7864" name="Line 56"/>
            <p:cNvSpPr>
              <a:spLocks noChangeShapeType="1"/>
            </p:cNvSpPr>
            <p:nvPr/>
          </p:nvSpPr>
          <p:spPr bwMode="auto">
            <a:xfrm>
              <a:off x="3692525" y="3754438"/>
              <a:ext cx="20113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7865" name="Text Box 57"/>
            <p:cNvSpPr txBox="1">
              <a:spLocks noChangeArrowheads="1"/>
            </p:cNvSpPr>
            <p:nvPr/>
          </p:nvSpPr>
          <p:spPr bwMode="auto">
            <a:xfrm>
              <a:off x="7415991" y="3128963"/>
              <a:ext cx="298479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47866" name="Text Box 58"/>
            <p:cNvSpPr txBox="1">
              <a:spLocks noChangeArrowheads="1"/>
            </p:cNvSpPr>
            <p:nvPr/>
          </p:nvSpPr>
          <p:spPr bwMode="auto">
            <a:xfrm>
              <a:off x="3149600" y="2778125"/>
              <a:ext cx="628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b     </a:t>
              </a:r>
            </a:p>
          </p:txBody>
        </p:sp>
        <p:sp>
          <p:nvSpPr>
            <p:cNvPr id="247867" name="Text Box 59"/>
            <p:cNvSpPr txBox="1">
              <a:spLocks noChangeArrowheads="1"/>
            </p:cNvSpPr>
            <p:nvPr/>
          </p:nvSpPr>
          <p:spPr bwMode="auto">
            <a:xfrm>
              <a:off x="4494213" y="3365500"/>
              <a:ext cx="6715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w     </a:t>
              </a:r>
            </a:p>
          </p:txBody>
        </p:sp>
        <p:sp>
          <p:nvSpPr>
            <p:cNvPr id="247868" name="Line 60"/>
            <p:cNvSpPr>
              <a:spLocks noChangeShapeType="1"/>
            </p:cNvSpPr>
            <p:nvPr/>
          </p:nvSpPr>
          <p:spPr bwMode="auto">
            <a:xfrm>
              <a:off x="4491038" y="3454400"/>
              <a:ext cx="36512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7869" name="Line 61"/>
            <p:cNvSpPr>
              <a:spLocks noChangeShapeType="1"/>
            </p:cNvSpPr>
            <p:nvPr/>
          </p:nvSpPr>
          <p:spPr bwMode="auto">
            <a:xfrm flipH="1">
              <a:off x="3514725" y="2552700"/>
              <a:ext cx="3175" cy="8159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7870" name="Text Box 62"/>
            <p:cNvSpPr txBox="1">
              <a:spLocks noChangeArrowheads="1"/>
            </p:cNvSpPr>
            <p:nvPr/>
          </p:nvSpPr>
          <p:spPr bwMode="auto">
            <a:xfrm>
              <a:off x="3566882" y="802617"/>
              <a:ext cx="298479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247849" name="Text Box 41"/>
          <p:cNvSpPr txBox="1">
            <a:spLocks noChangeArrowheads="1"/>
          </p:cNvSpPr>
          <p:nvPr/>
        </p:nvSpPr>
        <p:spPr bwMode="auto">
          <a:xfrm>
            <a:off x="6117780" y="4575175"/>
            <a:ext cx="32733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chemeClr val="bg2"/>
                </a:solidFill>
                <a:latin typeface="Times New Roman" pitchFamily="18" charset="0"/>
              </a:rPr>
              <a:t>L</a:t>
            </a:r>
            <a:endParaRPr lang="en-US" sz="2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247851" name="Object 43"/>
          <p:cNvGraphicFramePr>
            <a:graphicFrameLocks noChangeAspect="1"/>
          </p:cNvGraphicFramePr>
          <p:nvPr/>
        </p:nvGraphicFramePr>
        <p:xfrm>
          <a:off x="4383088" y="5346700"/>
          <a:ext cx="377825" cy="377825"/>
        </p:xfrm>
        <a:graphic>
          <a:graphicData uri="http://schemas.openxmlformats.org/presentationml/2006/ole">
            <p:oleObj spid="_x0000_s247851" name="Equation" r:id="rId4" imgW="228600" imgH="228600" progId="Equation.DSMT4">
              <p:embed/>
            </p:oleObj>
          </a:graphicData>
        </a:graphic>
      </p:graphicFrame>
      <p:graphicFrame>
        <p:nvGraphicFramePr>
          <p:cNvPr id="247852" name="Object 44"/>
          <p:cNvGraphicFramePr>
            <a:graphicFrameLocks noChangeAspect="1"/>
          </p:cNvGraphicFramePr>
          <p:nvPr/>
        </p:nvGraphicFramePr>
        <p:xfrm>
          <a:off x="2719388" y="5341938"/>
          <a:ext cx="390525" cy="392112"/>
        </p:xfrm>
        <a:graphic>
          <a:graphicData uri="http://schemas.openxmlformats.org/presentationml/2006/ole">
            <p:oleObj spid="_x0000_s247852" name="Equation" r:id="rId5" imgW="228600" imgH="228600" progId="Equation.DSMT4">
              <p:embed/>
            </p:oleObj>
          </a:graphicData>
        </a:graphic>
      </p:graphicFrame>
      <p:sp>
        <p:nvSpPr>
          <p:cNvPr id="247853" name="Line 45"/>
          <p:cNvSpPr>
            <a:spLocks noChangeShapeType="1"/>
          </p:cNvSpPr>
          <p:nvPr/>
        </p:nvSpPr>
        <p:spPr bwMode="auto">
          <a:xfrm>
            <a:off x="3790950" y="5074413"/>
            <a:ext cx="150495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7854" name="Line 46"/>
          <p:cNvSpPr>
            <a:spLocks noChangeShapeType="1"/>
          </p:cNvSpPr>
          <p:nvPr/>
        </p:nvSpPr>
        <p:spPr bwMode="auto">
          <a:xfrm>
            <a:off x="3783013" y="5998400"/>
            <a:ext cx="1549008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7856" name="Line 48"/>
          <p:cNvSpPr>
            <a:spLocks noChangeShapeType="1"/>
          </p:cNvSpPr>
          <p:nvPr/>
        </p:nvSpPr>
        <p:spPr bwMode="auto">
          <a:xfrm flipH="1">
            <a:off x="2110311" y="5064369"/>
            <a:ext cx="0" cy="947494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7859" name="Line 51"/>
          <p:cNvSpPr>
            <a:spLocks noChangeShapeType="1"/>
          </p:cNvSpPr>
          <p:nvPr/>
        </p:nvSpPr>
        <p:spPr bwMode="auto">
          <a:xfrm flipV="1">
            <a:off x="2106957" y="5072063"/>
            <a:ext cx="1616494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7860" name="Line 52"/>
          <p:cNvSpPr>
            <a:spLocks noChangeShapeType="1"/>
          </p:cNvSpPr>
          <p:nvPr/>
        </p:nvSpPr>
        <p:spPr bwMode="auto">
          <a:xfrm flipV="1">
            <a:off x="2111375" y="5997575"/>
            <a:ext cx="1585913" cy="158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47872" name="Object 64"/>
          <p:cNvGraphicFramePr>
            <a:graphicFrameLocks noChangeAspect="1"/>
          </p:cNvGraphicFramePr>
          <p:nvPr/>
        </p:nvGraphicFramePr>
        <p:xfrm>
          <a:off x="5991225" y="5382325"/>
          <a:ext cx="377825" cy="377825"/>
        </p:xfrm>
        <a:graphic>
          <a:graphicData uri="http://schemas.openxmlformats.org/presentationml/2006/ole">
            <p:oleObj spid="_x0000_s247872" name="Equation" r:id="rId6" imgW="228600" imgH="228600" progId="Equation.DSMT4">
              <p:embed/>
            </p:oleObj>
          </a:graphicData>
        </a:graphic>
      </p:graphicFrame>
      <p:sp>
        <p:nvSpPr>
          <p:cNvPr id="247877" name="Line 69"/>
          <p:cNvSpPr>
            <a:spLocks noChangeShapeType="1"/>
          </p:cNvSpPr>
          <p:nvPr/>
        </p:nvSpPr>
        <p:spPr bwMode="auto">
          <a:xfrm flipH="1">
            <a:off x="6996113" y="5059363"/>
            <a:ext cx="3175" cy="95408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7879" name="Line 71"/>
          <p:cNvSpPr>
            <a:spLocks noChangeShapeType="1"/>
          </p:cNvSpPr>
          <p:nvPr/>
        </p:nvSpPr>
        <p:spPr bwMode="auto">
          <a:xfrm flipV="1">
            <a:off x="5384800" y="5074413"/>
            <a:ext cx="161607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7881" name="Line 73"/>
          <p:cNvSpPr>
            <a:spLocks noChangeShapeType="1"/>
          </p:cNvSpPr>
          <p:nvPr/>
        </p:nvSpPr>
        <p:spPr bwMode="auto">
          <a:xfrm flipV="1">
            <a:off x="5383213" y="6007100"/>
            <a:ext cx="161607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7882" name="Text Box 74"/>
          <p:cNvSpPr txBox="1">
            <a:spLocks noChangeArrowheads="1"/>
          </p:cNvSpPr>
          <p:nvPr/>
        </p:nvSpPr>
        <p:spPr bwMode="auto">
          <a:xfrm>
            <a:off x="2676525" y="4589463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247883" name="Text Box 75"/>
          <p:cNvSpPr txBox="1">
            <a:spLocks noChangeArrowheads="1"/>
          </p:cNvSpPr>
          <p:nvPr/>
        </p:nvSpPr>
        <p:spPr bwMode="auto">
          <a:xfrm>
            <a:off x="4329113" y="4541838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w</a:t>
            </a:r>
          </a:p>
        </p:txBody>
      </p:sp>
      <p:grpSp>
        <p:nvGrpSpPr>
          <p:cNvPr id="247890" name="Group 82"/>
          <p:cNvGrpSpPr>
            <a:grpSpLocks/>
          </p:cNvGrpSpPr>
          <p:nvPr/>
        </p:nvGrpSpPr>
        <p:grpSpPr bwMode="auto">
          <a:xfrm>
            <a:off x="633413" y="1506538"/>
            <a:ext cx="2011362" cy="1335087"/>
            <a:chOff x="399" y="949"/>
            <a:chExt cx="1267" cy="841"/>
          </a:xfrm>
        </p:grpSpPr>
        <p:sp>
          <p:nvSpPr>
            <p:cNvPr id="247888" name="Rectangle 80"/>
            <p:cNvSpPr>
              <a:spLocks noChangeArrowheads="1"/>
            </p:cNvSpPr>
            <p:nvPr/>
          </p:nvSpPr>
          <p:spPr bwMode="auto">
            <a:xfrm>
              <a:off x="399" y="949"/>
              <a:ext cx="1267" cy="84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86" name="Text Box 78"/>
            <p:cNvSpPr txBox="1">
              <a:spLocks noChangeArrowheads="1"/>
            </p:cNvSpPr>
            <p:nvPr/>
          </p:nvSpPr>
          <p:spPr bwMode="auto">
            <a:xfrm>
              <a:off x="483" y="1075"/>
              <a:ext cx="104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</a:rPr>
                <a:t>TE</a:t>
              </a:r>
              <a:r>
                <a:rPr lang="en-US" sz="2000" i="1" baseline="-25000" dirty="0" err="1">
                  <a:solidFill>
                    <a:schemeClr val="bg1"/>
                  </a:solidFill>
                  <a:latin typeface="Times New Roman" pitchFamily="18" charset="0"/>
                </a:rPr>
                <a:t>x</a:t>
              </a:r>
              <a:r>
                <a:rPr lang="en-US" sz="2000" i="1" baseline="30000" dirty="0" err="1">
                  <a:solidFill>
                    <a:schemeClr val="bg1"/>
                  </a:solidFill>
                  <a:latin typeface="Times New Roman" pitchFamily="18" charset="0"/>
                </a:rPr>
                <a:t>mn</a:t>
              </a:r>
              <a:r>
                <a:rPr lang="en-US" sz="2000" dirty="0">
                  <a:solidFill>
                    <a:schemeClr val="bg1"/>
                  </a:solidFill>
                </a:rPr>
                <a:t> modes</a:t>
              </a:r>
            </a:p>
          </p:txBody>
        </p:sp>
        <p:sp>
          <p:nvSpPr>
            <p:cNvPr id="247887" name="Text Box 79"/>
            <p:cNvSpPr txBox="1">
              <a:spLocks noChangeArrowheads="1"/>
            </p:cNvSpPr>
            <p:nvPr/>
          </p:nvSpPr>
          <p:spPr bwMode="auto">
            <a:xfrm>
              <a:off x="480" y="1420"/>
              <a:ext cx="106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</a:rPr>
                <a:t>TM</a:t>
              </a:r>
              <a:r>
                <a:rPr lang="en-US" sz="2000" i="1" baseline="-25000" dirty="0" err="1">
                  <a:solidFill>
                    <a:schemeClr val="bg1"/>
                  </a:solidFill>
                  <a:latin typeface="Times New Roman" pitchFamily="18" charset="0"/>
                </a:rPr>
                <a:t>x</a:t>
              </a:r>
              <a:r>
                <a:rPr lang="en-US" sz="2000" i="1" baseline="30000" dirty="0" err="1">
                  <a:solidFill>
                    <a:schemeClr val="bg1"/>
                  </a:solidFill>
                  <a:latin typeface="Times New Roman" pitchFamily="18" charset="0"/>
                </a:rPr>
                <a:t>mn</a:t>
              </a:r>
              <a:r>
                <a:rPr lang="en-US" sz="2000" dirty="0">
                  <a:solidFill>
                    <a:schemeClr val="bg1"/>
                  </a:solidFill>
                </a:rPr>
                <a:t> modes</a:t>
              </a:r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ABF1F-0011-41AE-B102-30AA4F03249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47850" name="Oval 42"/>
          <p:cNvSpPr>
            <a:spLocks noChangeArrowheads="1"/>
          </p:cNvSpPr>
          <p:nvPr/>
        </p:nvSpPr>
        <p:spPr bwMode="auto">
          <a:xfrm>
            <a:off x="3702050" y="50165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71" name="Oval 63"/>
          <p:cNvSpPr>
            <a:spLocks noChangeArrowheads="1"/>
          </p:cNvSpPr>
          <p:nvPr/>
        </p:nvSpPr>
        <p:spPr bwMode="auto">
          <a:xfrm>
            <a:off x="5289550" y="5019675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58" name="Oval 50"/>
          <p:cNvSpPr>
            <a:spLocks noChangeArrowheads="1"/>
          </p:cNvSpPr>
          <p:nvPr/>
        </p:nvSpPr>
        <p:spPr bwMode="auto">
          <a:xfrm>
            <a:off x="3698875" y="5949188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78" name="Oval 70"/>
          <p:cNvSpPr>
            <a:spLocks noChangeArrowheads="1"/>
          </p:cNvSpPr>
          <p:nvPr/>
        </p:nvSpPr>
        <p:spPr bwMode="auto">
          <a:xfrm>
            <a:off x="5291138" y="5957125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7873" name="Object 65"/>
          <p:cNvGraphicFramePr>
            <a:graphicFrameLocks noChangeAspect="1"/>
          </p:cNvGraphicFramePr>
          <p:nvPr/>
        </p:nvGraphicFramePr>
        <p:xfrm>
          <a:off x="6823983" y="4014985"/>
          <a:ext cx="1438275" cy="399853"/>
        </p:xfrm>
        <a:graphic>
          <a:graphicData uri="http://schemas.openxmlformats.org/presentationml/2006/ole">
            <p:oleObj spid="_x0000_s247873" name="Equation" r:id="rId7" imgW="9144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8950</TotalTime>
  <Words>734</Words>
  <Application>Microsoft Office PowerPoint</Application>
  <PresentationFormat>On-screen Show (4:3)</PresentationFormat>
  <Paragraphs>208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Wingdings</vt:lpstr>
      <vt:lpstr>Soaring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730</cp:revision>
  <cp:lastPrinted>1999-08-25T18:07:04Z</cp:lastPrinted>
  <dcterms:created xsi:type="dcterms:W3CDTF">1999-08-24T13:57:19Z</dcterms:created>
  <dcterms:modified xsi:type="dcterms:W3CDTF">2016-02-09T02:09:46Z</dcterms:modified>
</cp:coreProperties>
</file>