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</p:sldMasterIdLst>
  <p:notesMasterIdLst>
    <p:notesMasterId r:id="rId38"/>
  </p:notesMasterIdLst>
  <p:handoutMasterIdLst>
    <p:handoutMasterId r:id="rId39"/>
  </p:handoutMasterIdLst>
  <p:sldIdLst>
    <p:sldId id="333" r:id="rId2"/>
    <p:sldId id="351" r:id="rId3"/>
    <p:sldId id="378" r:id="rId4"/>
    <p:sldId id="377" r:id="rId5"/>
    <p:sldId id="380" r:id="rId6"/>
    <p:sldId id="382" r:id="rId7"/>
    <p:sldId id="383" r:id="rId8"/>
    <p:sldId id="379" r:id="rId9"/>
    <p:sldId id="381" r:id="rId10"/>
    <p:sldId id="376" r:id="rId11"/>
    <p:sldId id="365" r:id="rId12"/>
    <p:sldId id="366" r:id="rId13"/>
    <p:sldId id="367" r:id="rId14"/>
    <p:sldId id="371" r:id="rId15"/>
    <p:sldId id="368" r:id="rId16"/>
    <p:sldId id="373" r:id="rId17"/>
    <p:sldId id="395" r:id="rId18"/>
    <p:sldId id="372" r:id="rId19"/>
    <p:sldId id="396" r:id="rId20"/>
    <p:sldId id="369" r:id="rId21"/>
    <p:sldId id="375" r:id="rId22"/>
    <p:sldId id="374" r:id="rId23"/>
    <p:sldId id="370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7" r:id="rId36"/>
    <p:sldId id="398" r:id="rId37"/>
  </p:sldIdLst>
  <p:sldSz cx="9144000" cy="6858000" type="screen4x3"/>
  <p:notesSz cx="7315200" cy="9601200"/>
  <p:embeddedFontLs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9933"/>
    <a:srgbClr val="0000CC"/>
    <a:srgbClr val="6699FF"/>
    <a:srgbClr val="969696"/>
    <a:srgbClr val="FF99FF"/>
    <a:srgbClr val="C0C0C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2160" y="-480"/>
      </p:cViewPr>
      <p:guideLst>
        <p:guide orient="horz" pos="2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9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C878D2D3-0446-467A-89DE-4ED3230FE2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FE2DC51A-F57C-47D7-A683-E57B99E096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0FDE0-80EA-4567-A65A-3B67CCA0FD71}" type="slidenum">
              <a:rPr lang="en-US"/>
              <a:pPr/>
              <a:t>1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BF1B7-4018-49AB-93B1-21DCA42BBAD7}" type="slidenum">
              <a:rPr lang="en-US"/>
              <a:pPr/>
              <a:t>10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835CC-E896-42B2-92EA-C0204CD76DEF}" type="slidenum">
              <a:rPr lang="en-US"/>
              <a:pPr/>
              <a:t>11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3172C-F62F-4AD9-AEB7-417895784486}" type="slidenum">
              <a:rPr lang="en-US"/>
              <a:pPr/>
              <a:t>12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5E200-9D91-4995-A568-D484CE198E70}" type="slidenum">
              <a:rPr lang="en-US"/>
              <a:pPr/>
              <a:t>13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8FC03-BF04-46E4-AFDC-28E750A2825C}" type="slidenum">
              <a:rPr lang="en-US"/>
              <a:pPr/>
              <a:t>14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2C15E-4F52-49E6-840C-53314FB2B4C6}" type="slidenum">
              <a:rPr lang="en-US"/>
              <a:pPr/>
              <a:t>15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5FFA8-4CEC-4CEF-A7F4-1518B2A42EFE}" type="slidenum">
              <a:rPr lang="en-US"/>
              <a:pPr/>
              <a:t>16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5FFA8-4CEC-4CEF-A7F4-1518B2A42EFE}" type="slidenum">
              <a:rPr lang="en-US"/>
              <a:pPr/>
              <a:t>17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B3805-E9E9-4BAF-A5FF-4F0A2C7A198F}" type="slidenum">
              <a:rPr lang="en-US"/>
              <a:pPr/>
              <a:t>18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B3805-E9E9-4BAF-A5FF-4F0A2C7A198F}" type="slidenum">
              <a:rPr lang="en-US"/>
              <a:pPr/>
              <a:t>19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7DB32-DE82-4188-B81C-BF06BBA0A558}" type="slidenum">
              <a:rPr lang="en-US"/>
              <a:pPr/>
              <a:t>2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F05F6-6236-425E-B470-3F6F6C9F6B92}" type="slidenum">
              <a:rPr lang="en-US"/>
              <a:pPr/>
              <a:t>20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E0692-1E09-4C17-A62F-A274066B52CB}" type="slidenum">
              <a:rPr lang="en-US"/>
              <a:pPr/>
              <a:t>21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EF5A8-35FE-4D2D-87F4-EECDABEEF227}" type="slidenum">
              <a:rPr lang="en-US"/>
              <a:pPr/>
              <a:t>22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/>
              <a:pPr/>
              <a:t>23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/>
              <a:pPr/>
              <a:t>24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/>
              <a:pPr/>
              <a:t>25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7DB32-DE82-4188-B81C-BF06BBA0A558}" type="slidenum">
              <a:rPr lang="en-US"/>
              <a:pPr/>
              <a:t>3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80BA-DDDF-46B8-8D05-89C518482533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85541-1418-499E-BA67-9E68D6657347}" type="slidenum">
              <a:rPr lang="en-US"/>
              <a:pPr/>
              <a:t>4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85541-1418-499E-BA67-9E68D6657347}" type="slidenum">
              <a:rPr lang="en-US"/>
              <a:pPr/>
              <a:t>5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85541-1418-499E-BA67-9E68D6657347}" type="slidenum">
              <a:rPr lang="en-US"/>
              <a:pPr/>
              <a:t>6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85541-1418-499E-BA67-9E68D6657347}" type="slidenum">
              <a:rPr lang="en-US"/>
              <a:pPr/>
              <a:t>7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85541-1418-499E-BA67-9E68D6657347}" type="slidenum">
              <a:rPr lang="en-US"/>
              <a:pPr/>
              <a:t>8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7DB32-DE82-4188-B81C-BF06BBA0A558}" type="slidenum">
              <a:rPr lang="en-US"/>
              <a:pPr/>
              <a:t>9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182FC9D-8674-44FA-ABDA-ABB7F8DEC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182FC9D-8674-44FA-ABDA-ABB7F8DEC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182FC9D-8674-44FA-ABDA-ABB7F8DEC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182FC9D-8674-44FA-ABDA-ABB7F8DEC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182FC9D-8674-44FA-ABDA-ABB7F8DEC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182FC9D-8674-44FA-ABDA-ABB7F8DEC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182FC9D-8674-44FA-ABDA-ABB7F8DEC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182FC9D-8674-44FA-ABDA-ABB7F8DEC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182FC9D-8674-44FA-ABDA-ABB7F8DEC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182FC9D-8674-44FA-ABDA-ABB7F8DEC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182FC9D-8674-44FA-ABDA-ABB7F8DEC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182FC9D-8674-44FA-ABDA-ABB7F8DEC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c/MultimodeFiber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upload.wikimedia.org/wikipedia/commons/4/46/Optical-fibre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2793365" y="2287588"/>
            <a:ext cx="3284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>
                <a:solidFill>
                  <a:schemeClr val="bg2"/>
                </a:solidFill>
              </a:rPr>
              <a:t>ECE Dept.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379987" y="15224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9933"/>
                </a:solidFill>
              </a:rPr>
              <a:t>Spring </a:t>
            </a:r>
            <a:r>
              <a:rPr lang="en-US" sz="2400" b="1" dirty="0" smtClean="0">
                <a:solidFill>
                  <a:srgbClr val="FF9933"/>
                </a:solidFill>
              </a:rPr>
              <a:t>2016</a:t>
            </a:r>
            <a:endParaRPr lang="en-US" sz="3200" dirty="0">
              <a:solidFill>
                <a:srgbClr val="FF9933"/>
              </a:solidFill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3217863" y="3463608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10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3263265" y="527050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6341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2" descr="Animated image of spherical waves coming from a point source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4137025"/>
            <a:ext cx="2451100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751205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Rod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627063" y="3454400"/>
            <a:ext cx="294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Modes are </a:t>
            </a:r>
            <a:r>
              <a:rPr lang="en-US" sz="2000" u="sng">
                <a:solidFill>
                  <a:schemeClr val="bg1"/>
                </a:solidFill>
              </a:rPr>
              <a:t>hybrid</a:t>
            </a:r>
            <a:r>
              <a:rPr lang="en-US" sz="2000">
                <a:solidFill>
                  <a:schemeClr val="bg1"/>
                </a:solidFill>
              </a:rPr>
              <a:t> unless</a:t>
            </a:r>
          </a:p>
        </p:txBody>
      </p:sp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3671888" y="3262313"/>
          <a:ext cx="2143125" cy="873125"/>
        </p:xfrm>
        <a:graphic>
          <a:graphicData uri="http://schemas.openxmlformats.org/presentationml/2006/ole">
            <p:oleObj spid="_x0000_s325641" name="Equation" r:id="rId4" imgW="1028520" imgH="419040" progId="Equation.DSMT4">
              <p:embed/>
            </p:oleObj>
          </a:graphicData>
        </a:graphic>
      </p:graphicFrame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693738" y="4351338"/>
            <a:ext cx="31940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For example, assume TM</a:t>
            </a:r>
            <a:r>
              <a:rPr lang="en-US" sz="2000" i="1" baseline="-2500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325647" name="Object 15"/>
          <p:cNvGraphicFramePr>
            <a:graphicFrameLocks noChangeAspect="1"/>
          </p:cNvGraphicFramePr>
          <p:nvPr/>
        </p:nvGraphicFramePr>
        <p:xfrm>
          <a:off x="3932238" y="4260850"/>
          <a:ext cx="1081087" cy="555625"/>
        </p:xfrm>
        <a:graphic>
          <a:graphicData uri="http://schemas.openxmlformats.org/presentationml/2006/ole">
            <p:oleObj spid="_x0000_s325647" name="Equation" r:id="rId5" imgW="444240" imgH="228600" progId="Equation.DSMT4">
              <p:embed/>
            </p:oleObj>
          </a:graphicData>
        </a:graphic>
      </p:graphicFrame>
      <p:graphicFrame>
        <p:nvGraphicFramePr>
          <p:cNvPr id="325648" name="Object 16"/>
          <p:cNvGraphicFramePr>
            <a:graphicFrameLocks noChangeAspect="1"/>
          </p:cNvGraphicFramePr>
          <p:nvPr/>
        </p:nvGraphicFramePr>
        <p:xfrm>
          <a:off x="2530475" y="4954588"/>
          <a:ext cx="3910013" cy="1671637"/>
        </p:xfrm>
        <a:graphic>
          <a:graphicData uri="http://schemas.openxmlformats.org/presentationml/2006/ole">
            <p:oleObj spid="_x0000_s325648" name="Equation" r:id="rId6" imgW="2019240" imgH="863280" progId="Equation.DSMT4">
              <p:embed/>
            </p:oleObj>
          </a:graphicData>
        </a:graphic>
      </p:graphicFrame>
      <p:grpSp>
        <p:nvGrpSpPr>
          <p:cNvPr id="325650" name="Group 18"/>
          <p:cNvGrpSpPr>
            <a:grpSpLocks/>
          </p:cNvGrpSpPr>
          <p:nvPr/>
        </p:nvGrpSpPr>
        <p:grpSpPr bwMode="auto">
          <a:xfrm>
            <a:off x="3208338" y="673863"/>
            <a:ext cx="3300412" cy="2008187"/>
            <a:chOff x="2061" y="425"/>
            <a:chExt cx="2079" cy="1265"/>
          </a:xfrm>
        </p:grpSpPr>
        <p:sp>
          <p:nvSpPr>
            <p:cNvPr id="325635" name="AutoShape 3"/>
            <p:cNvSpPr>
              <a:spLocks noChangeArrowheads="1"/>
            </p:cNvSpPr>
            <p:nvPr/>
          </p:nvSpPr>
          <p:spPr bwMode="auto">
            <a:xfrm rot="13933154">
              <a:off x="2580" y="668"/>
              <a:ext cx="629" cy="1382"/>
            </a:xfrm>
            <a:prstGeom prst="can">
              <a:avLst>
                <a:gd name="adj" fmla="val 54928"/>
              </a:avLst>
            </a:pr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36" name="Line 4"/>
            <p:cNvSpPr>
              <a:spLocks noChangeShapeType="1"/>
            </p:cNvSpPr>
            <p:nvPr/>
          </p:nvSpPr>
          <p:spPr bwMode="auto">
            <a:xfrm flipV="1">
              <a:off x="3487" y="649"/>
              <a:ext cx="397" cy="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5637" name="Line 5"/>
            <p:cNvSpPr>
              <a:spLocks noChangeShapeType="1"/>
            </p:cNvSpPr>
            <p:nvPr/>
          </p:nvSpPr>
          <p:spPr bwMode="auto">
            <a:xfrm flipH="1" flipV="1">
              <a:off x="2281" y="1459"/>
              <a:ext cx="184" cy="23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5638" name="Text Box 6"/>
            <p:cNvSpPr txBox="1">
              <a:spLocks noChangeArrowheads="1"/>
            </p:cNvSpPr>
            <p:nvPr/>
          </p:nvSpPr>
          <p:spPr bwMode="auto">
            <a:xfrm>
              <a:off x="2061" y="1181"/>
              <a:ext cx="23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 </a:t>
              </a:r>
            </a:p>
          </p:txBody>
        </p:sp>
        <p:sp>
          <p:nvSpPr>
            <p:cNvPr id="325639" name="Text Box 7"/>
            <p:cNvSpPr txBox="1">
              <a:spLocks noChangeArrowheads="1"/>
            </p:cNvSpPr>
            <p:nvPr/>
          </p:nvSpPr>
          <p:spPr bwMode="auto">
            <a:xfrm>
              <a:off x="3922" y="425"/>
              <a:ext cx="21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z </a:t>
              </a:r>
            </a:p>
          </p:txBody>
        </p:sp>
        <p:sp>
          <p:nvSpPr>
            <p:cNvPr id="325642" name="Text Box 10"/>
            <p:cNvSpPr txBox="1">
              <a:spLocks noChangeArrowheads="1"/>
            </p:cNvSpPr>
            <p:nvPr/>
          </p:nvSpPr>
          <p:spPr bwMode="auto">
            <a:xfrm>
              <a:off x="2880" y="1006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325643" name="Text Box 11"/>
            <p:cNvSpPr txBox="1">
              <a:spLocks noChangeArrowheads="1"/>
            </p:cNvSpPr>
            <p:nvPr/>
          </p:nvSpPr>
          <p:spPr bwMode="auto">
            <a:xfrm>
              <a:off x="2570" y="748"/>
              <a:ext cx="211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325644" name="Oval 12"/>
            <p:cNvSpPr>
              <a:spLocks noChangeArrowheads="1"/>
            </p:cNvSpPr>
            <p:nvPr/>
          </p:nvSpPr>
          <p:spPr bwMode="auto">
            <a:xfrm>
              <a:off x="2581" y="768"/>
              <a:ext cx="161" cy="201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45" name="Oval 13"/>
            <p:cNvSpPr>
              <a:spLocks noChangeArrowheads="1"/>
            </p:cNvSpPr>
            <p:nvPr/>
          </p:nvSpPr>
          <p:spPr bwMode="auto">
            <a:xfrm>
              <a:off x="2896" y="1017"/>
              <a:ext cx="161" cy="201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5649" name="Object 17"/>
            <p:cNvGraphicFramePr>
              <a:graphicFrameLocks noChangeAspect="1"/>
            </p:cNvGraphicFramePr>
            <p:nvPr/>
          </p:nvGraphicFramePr>
          <p:xfrm>
            <a:off x="2682" y="1252"/>
            <a:ext cx="484" cy="300"/>
          </p:xfrm>
          <a:graphic>
            <a:graphicData uri="http://schemas.openxmlformats.org/presentationml/2006/ole">
              <p:oleObj spid="_x0000_s325649" name="Equation" r:id="rId7" imgW="368280" imgH="228600" progId="Equation.DSMT4">
                <p:embed/>
              </p:oleObj>
            </a:graphicData>
          </a:graphic>
        </p:graphicFrame>
      </p:grp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07678" y="3206338"/>
            <a:ext cx="2001510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</a:t>
            </a:r>
          </a:p>
          <a:p>
            <a:pPr algn="ctr"/>
            <a:endParaRPr lang="en-US" sz="600" dirty="0" smtClean="0">
              <a:solidFill>
                <a:schemeClr val="bg2"/>
              </a:solidFill>
            </a:endParaRP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We can have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TE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0p</a:t>
            </a:r>
            <a:r>
              <a:rPr lang="en-US" dirty="0" smtClean="0">
                <a:solidFill>
                  <a:schemeClr val="bg2"/>
                </a:solidFill>
              </a:rPr>
              <a:t>, TM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0p</a:t>
            </a:r>
            <a:r>
              <a:rPr lang="en-US" dirty="0" smtClean="0">
                <a:solidFill>
                  <a:schemeClr val="bg2"/>
                </a:solidFill>
              </a:rPr>
              <a:t> modes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96024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301064" name="Text Box 8"/>
          <p:cNvSpPr txBox="1">
            <a:spLocks noChangeArrowheads="1"/>
          </p:cNvSpPr>
          <p:nvPr/>
        </p:nvSpPr>
        <p:spPr bwMode="auto">
          <a:xfrm>
            <a:off x="2041814" y="990703"/>
            <a:ext cx="1265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 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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+mn-lt"/>
                <a:sym typeface="Symbol" pitchFamily="18" charset="2"/>
              </a:rPr>
              <a:t>=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en-US" sz="8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01070" name="Text Box 14"/>
          <p:cNvSpPr txBox="1">
            <a:spLocks noChangeArrowheads="1"/>
          </p:cNvSpPr>
          <p:nvPr/>
        </p:nvSpPr>
        <p:spPr bwMode="auto">
          <a:xfrm>
            <a:off x="2706688" y="2924175"/>
            <a:ext cx="452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</a:t>
            </a:r>
          </a:p>
        </p:txBody>
      </p:sp>
      <p:graphicFrame>
        <p:nvGraphicFramePr>
          <p:cNvPr id="301074" name="Object 18"/>
          <p:cNvGraphicFramePr>
            <a:graphicFrameLocks noChangeAspect="1"/>
          </p:cNvGraphicFramePr>
          <p:nvPr/>
        </p:nvGraphicFramePr>
        <p:xfrm>
          <a:off x="3494088" y="1397000"/>
          <a:ext cx="2141537" cy="1085850"/>
        </p:xfrm>
        <a:graphic>
          <a:graphicData uri="http://schemas.openxmlformats.org/presentationml/2006/ole">
            <p:oleObj spid="_x0000_s301074" name="Equation" r:id="rId4" imgW="952200" imgH="482400" progId="Equation.DSMT4">
              <p:embed/>
            </p:oleObj>
          </a:graphicData>
        </a:graphic>
      </p:graphicFrame>
      <p:graphicFrame>
        <p:nvGraphicFramePr>
          <p:cNvPr id="301076" name="Object 20"/>
          <p:cNvGraphicFramePr>
            <a:graphicFrameLocks noChangeAspect="1"/>
          </p:cNvGraphicFramePr>
          <p:nvPr/>
        </p:nvGraphicFramePr>
        <p:xfrm>
          <a:off x="2987675" y="3260725"/>
          <a:ext cx="3001963" cy="1982788"/>
        </p:xfrm>
        <a:graphic>
          <a:graphicData uri="http://schemas.openxmlformats.org/presentationml/2006/ole">
            <p:oleObj spid="_x0000_s301076" name="Equation" r:id="rId5" imgW="1346040" imgH="888840" progId="Equation.DSMT4">
              <p:embed/>
            </p:oleObj>
          </a:graphicData>
        </a:graphic>
      </p:graphicFrame>
      <p:sp>
        <p:nvSpPr>
          <p:cNvPr id="301077" name="Text Box 21"/>
          <p:cNvSpPr txBox="1">
            <a:spLocks noChangeArrowheads="1"/>
          </p:cNvSpPr>
          <p:nvPr/>
        </p:nvSpPr>
        <p:spPr bwMode="auto">
          <a:xfrm>
            <a:off x="538163" y="6002338"/>
            <a:ext cx="2997200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Hence, for </a:t>
            </a:r>
            <a:r>
              <a:rPr lang="en-US" sz="2200" i="1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&gt;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 0</a:t>
            </a:r>
            <a:r>
              <a:rPr lang="en-US" sz="2000">
                <a:solidFill>
                  <a:schemeClr val="bg1"/>
                </a:solidFill>
              </a:rPr>
              <a:t> we have</a:t>
            </a:r>
          </a:p>
        </p:txBody>
      </p:sp>
      <p:graphicFrame>
        <p:nvGraphicFramePr>
          <p:cNvPr id="301078" name="Object 22"/>
          <p:cNvGraphicFramePr>
            <a:graphicFrameLocks noChangeAspect="1"/>
          </p:cNvGraphicFramePr>
          <p:nvPr/>
        </p:nvGraphicFramePr>
        <p:xfrm>
          <a:off x="3781425" y="5927725"/>
          <a:ext cx="1758950" cy="565150"/>
        </p:xfrm>
        <a:graphic>
          <a:graphicData uri="http://schemas.openxmlformats.org/presentationml/2006/ole">
            <p:oleObj spid="_x0000_s301078" name="Equation" r:id="rId6" imgW="711000" imgH="228600" progId="Equation.DSMT4">
              <p:embed/>
            </p:oleObj>
          </a:graphicData>
        </a:graphic>
      </p:graphicFrame>
      <p:sp>
        <p:nvSpPr>
          <p:cNvPr id="301080" name="Text Box 24"/>
          <p:cNvSpPr txBox="1">
            <a:spLocks noChangeArrowheads="1"/>
          </p:cNvSpPr>
          <p:nvPr/>
        </p:nvSpPr>
        <p:spPr bwMode="auto">
          <a:xfrm>
            <a:off x="5838825" y="6019800"/>
            <a:ext cx="253306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(Not true in </a:t>
            </a:r>
            <a:r>
              <a:rPr lang="en-US" sz="2000" dirty="0" smtClean="0">
                <a:solidFill>
                  <a:schemeClr val="bg1"/>
                </a:solidFill>
              </a:rPr>
              <a:t>general!)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1681163" y="2189163"/>
            <a:ext cx="5153025" cy="1662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2093" name="Object 13"/>
          <p:cNvGraphicFramePr>
            <a:graphicFrameLocks noChangeAspect="1"/>
          </p:cNvGraphicFramePr>
          <p:nvPr/>
        </p:nvGraphicFramePr>
        <p:xfrm>
          <a:off x="2032000" y="2424113"/>
          <a:ext cx="4152900" cy="1225550"/>
        </p:xfrm>
        <a:graphic>
          <a:graphicData uri="http://schemas.openxmlformats.org/presentationml/2006/ole">
            <p:oleObj spid="_x0000_s302093" name="Equation" r:id="rId4" imgW="1892160" imgH="558720" progId="Equation.DSMT4">
              <p:embed/>
            </p:oleObj>
          </a:graphicData>
        </a:graphic>
      </p:graphicFrame>
      <p:sp>
        <p:nvSpPr>
          <p:cNvPr id="302095" name="Text Box 15"/>
          <p:cNvSpPr txBox="1">
            <a:spLocks noChangeArrowheads="1"/>
          </p:cNvSpPr>
          <p:nvPr/>
        </p:nvSpPr>
        <p:spPr bwMode="auto">
          <a:xfrm>
            <a:off x="2026750" y="4591459"/>
            <a:ext cx="87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graphicFrame>
        <p:nvGraphicFramePr>
          <p:cNvPr id="302096" name="Object 16"/>
          <p:cNvGraphicFramePr>
            <a:graphicFrameLocks noChangeAspect="1"/>
          </p:cNvGraphicFramePr>
          <p:nvPr/>
        </p:nvGraphicFramePr>
        <p:xfrm>
          <a:off x="3032125" y="4491038"/>
          <a:ext cx="1982788" cy="639762"/>
        </p:xfrm>
        <a:graphic>
          <a:graphicData uri="http://schemas.openxmlformats.org/presentationml/2006/ole">
            <p:oleObj spid="_x0000_s302096" name="Equation" r:id="rId5" imgW="787320" imgH="253800" progId="Equation.DSMT4">
              <p:embed/>
            </p:oleObj>
          </a:graphicData>
        </a:graphic>
      </p:graphicFrame>
      <p:sp>
        <p:nvSpPr>
          <p:cNvPr id="302097" name="Text Box 17"/>
          <p:cNvSpPr txBox="1">
            <a:spLocks noChangeArrowheads="1"/>
          </p:cNvSpPr>
          <p:nvPr/>
        </p:nvSpPr>
        <p:spPr bwMode="auto">
          <a:xfrm>
            <a:off x="5427493" y="4552700"/>
            <a:ext cx="19081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1"/>
                </a:solidFill>
              </a:rPr>
              <a:t> is unknown)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302098" name="Text Box 18"/>
          <p:cNvSpPr txBox="1">
            <a:spLocks noChangeArrowheads="1"/>
          </p:cNvSpPr>
          <p:nvPr/>
        </p:nvSpPr>
        <p:spPr bwMode="auto">
          <a:xfrm>
            <a:off x="7228523" y="2723833"/>
            <a:ext cx="1150937" cy="51911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sym typeface="Symbol" pitchFamily="18" charset="2"/>
              </a:rPr>
              <a:t>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&lt;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:</a:t>
            </a:r>
          </a:p>
        </p:txBody>
      </p:sp>
      <p:sp>
        <p:nvSpPr>
          <p:cNvPr id="302100" name="Text Box 20"/>
          <p:cNvSpPr txBox="1">
            <a:spLocks noChangeArrowheads="1"/>
          </p:cNvSpPr>
          <p:nvPr/>
        </p:nvSpPr>
        <p:spPr bwMode="auto">
          <a:xfrm>
            <a:off x="195008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6720" y="1361440"/>
            <a:ext cx="5056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Representation of potentials inside the rod: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326799" y="1382032"/>
            <a:ext cx="8467725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To see choice of sin/cos, examine the field components (for example 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2200" i="1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2000" dirty="0">
                <a:solidFill>
                  <a:schemeClr val="bg1"/>
                </a:solidFill>
              </a:rPr>
              <a:t>): </a:t>
            </a:r>
          </a:p>
        </p:txBody>
      </p:sp>
      <p:graphicFrame>
        <p:nvGraphicFramePr>
          <p:cNvPr id="303115" name="Object 11"/>
          <p:cNvGraphicFramePr>
            <a:graphicFrameLocks noChangeAspect="1"/>
          </p:cNvGraphicFramePr>
          <p:nvPr/>
        </p:nvGraphicFramePr>
        <p:xfrm>
          <a:off x="2383517" y="2007054"/>
          <a:ext cx="3422650" cy="896938"/>
        </p:xfrm>
        <a:graphic>
          <a:graphicData uri="http://schemas.openxmlformats.org/presentationml/2006/ole">
            <p:oleObj spid="_x0000_s303115" name="Equation" r:id="rId4" imgW="1600200" imgH="419040" progId="Equation.DSMT4">
              <p:embed/>
            </p:oleObj>
          </a:graphicData>
        </a:graphic>
      </p:graphicFrame>
      <p:sp>
        <p:nvSpPr>
          <p:cNvPr id="303122" name="Text Box 18"/>
          <p:cNvSpPr txBox="1">
            <a:spLocks noChangeArrowheads="1"/>
          </p:cNvSpPr>
          <p:nvPr/>
        </p:nvSpPr>
        <p:spPr bwMode="auto">
          <a:xfrm>
            <a:off x="266246" y="3469367"/>
            <a:ext cx="845502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smtClean="0">
                <a:solidFill>
                  <a:schemeClr val="bg1"/>
                </a:solidFill>
              </a:rPr>
              <a:t>field 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1600" i="1" baseline="-25000" dirty="0" smtClean="0">
                <a:solidFill>
                  <a:schemeClr val="bg1"/>
                </a:solidFill>
                <a:latin typeface="+mn-lt"/>
                <a:sym typeface="Symbol"/>
              </a:rPr>
              <a:t>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 i</a:t>
            </a:r>
            <a:r>
              <a:rPr lang="en-US" sz="1600" dirty="0" smtClean="0">
                <a:solidFill>
                  <a:schemeClr val="bg1"/>
                </a:solidFill>
              </a:rPr>
              <a:t>s </a:t>
            </a:r>
            <a:r>
              <a:rPr lang="en-US" sz="1600" dirty="0">
                <a:solidFill>
                  <a:schemeClr val="bg1"/>
                </a:solidFill>
              </a:rPr>
              <a:t>assumed (arbitrarily) to vary as </a:t>
            </a:r>
            <a:r>
              <a:rPr lang="en-US" sz="1600" dirty="0">
                <a:solidFill>
                  <a:schemeClr val="hlink"/>
                </a:solidFill>
                <a:latin typeface="Times New Roman" pitchFamily="18" charset="0"/>
              </a:rPr>
              <a:t>sin(</a:t>
            </a:r>
            <a:r>
              <a:rPr lang="en-US" sz="1600" i="1" dirty="0">
                <a:solidFill>
                  <a:schemeClr val="hlink"/>
                </a:solidFill>
                <a:latin typeface="Times New Roman" pitchFamily="18" charset="0"/>
              </a:rPr>
              <a:t>n</a:t>
            </a:r>
            <a:r>
              <a:rPr lang="en-US" sz="1600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</a:t>
            </a:r>
            <a:r>
              <a:rPr lang="en-US" sz="1600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1600" dirty="0">
                <a:solidFill>
                  <a:schemeClr val="bg1"/>
                </a:solidFill>
                <a:sym typeface="Symbol" pitchFamily="18" charset="2"/>
              </a:rPr>
              <a:t> for our choice of potentials.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3123" name="Text Box 19"/>
          <p:cNvSpPr txBox="1">
            <a:spLocks noChangeArrowheads="1"/>
          </p:cNvSpPr>
          <p:nvPr/>
        </p:nvSpPr>
        <p:spPr bwMode="auto">
          <a:xfrm>
            <a:off x="617764" y="5124781"/>
            <a:ext cx="46347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then have for the </a:t>
            </a:r>
            <a:r>
              <a:rPr lang="en-US" sz="2000" dirty="0" smtClean="0">
                <a:solidFill>
                  <a:schemeClr val="bg1"/>
                </a:solidFill>
              </a:rPr>
              <a:t>field </a:t>
            </a:r>
            <a:r>
              <a:rPr lang="en-US" sz="2000" dirty="0">
                <a:solidFill>
                  <a:schemeClr val="bg1"/>
                </a:solidFill>
              </a:rPr>
              <a:t>components: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03124" name="Object 20"/>
          <p:cNvGraphicFramePr>
            <a:graphicFrameLocks noChangeAspect="1"/>
          </p:cNvGraphicFramePr>
          <p:nvPr/>
        </p:nvGraphicFramePr>
        <p:xfrm>
          <a:off x="1211418" y="5639544"/>
          <a:ext cx="5926361" cy="483265"/>
        </p:xfrm>
        <a:graphic>
          <a:graphicData uri="http://schemas.openxmlformats.org/presentationml/2006/ole">
            <p:oleObj spid="_x0000_s303124" name="Equation" r:id="rId5" imgW="3111480" imgH="253800" progId="Equation.DSMT4">
              <p:embed/>
            </p:oleObj>
          </a:graphicData>
        </a:graphic>
      </p:graphicFrame>
      <p:sp>
        <p:nvSpPr>
          <p:cNvPr id="303127" name="Text Box 23"/>
          <p:cNvSpPr txBox="1">
            <a:spLocks noChangeArrowheads="1"/>
          </p:cNvSpPr>
          <p:nvPr/>
        </p:nvSpPr>
        <p:spPr bwMode="auto">
          <a:xfrm>
            <a:off x="178752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03125" name="Object 21"/>
          <p:cNvGraphicFramePr>
            <a:graphicFrameLocks noChangeAspect="1"/>
          </p:cNvGraphicFramePr>
          <p:nvPr/>
        </p:nvGraphicFramePr>
        <p:xfrm>
          <a:off x="2465160" y="3997099"/>
          <a:ext cx="4021138" cy="542925"/>
        </p:xfrm>
        <a:graphic>
          <a:graphicData uri="http://schemas.openxmlformats.org/presentationml/2006/ole">
            <p:oleObj spid="_x0000_s303125" name="Equation" r:id="rId6" imgW="1879560" imgH="253800" progId="Equation.DSMT4">
              <p:embed/>
            </p:oleObj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1774372" y="4125687"/>
            <a:ext cx="402771" cy="28302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03126" name="Object 22"/>
          <p:cNvGraphicFramePr>
            <a:graphicFrameLocks noChangeAspect="1"/>
          </p:cNvGraphicFramePr>
          <p:nvPr/>
        </p:nvGraphicFramePr>
        <p:xfrm>
          <a:off x="1116013" y="6105525"/>
          <a:ext cx="6119812" cy="484188"/>
        </p:xfrm>
        <a:graphic>
          <a:graphicData uri="http://schemas.openxmlformats.org/presentationml/2006/ole">
            <p:oleObj spid="_x0000_s303126" name="Equation" r:id="rId7" imgW="32130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2110014" y="3223079"/>
            <a:ext cx="87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graphicFrame>
        <p:nvGraphicFramePr>
          <p:cNvPr id="307209" name="Object 9"/>
          <p:cNvGraphicFramePr>
            <a:graphicFrameLocks noChangeAspect="1"/>
          </p:cNvGraphicFramePr>
          <p:nvPr/>
        </p:nvGraphicFramePr>
        <p:xfrm>
          <a:off x="2264728" y="2246313"/>
          <a:ext cx="3856037" cy="588962"/>
        </p:xfrm>
        <a:graphic>
          <a:graphicData uri="http://schemas.openxmlformats.org/presentationml/2006/ole">
            <p:oleObj spid="_x0000_s307209" name="Equation" r:id="rId4" imgW="1739880" imgH="266400" progId="Equation.DSMT4">
              <p:embed/>
            </p:oleObj>
          </a:graphicData>
        </a:graphic>
      </p:graphicFrame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5479410" y="1094353"/>
            <a:ext cx="1150938" cy="51911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sym typeface="Symbol" pitchFamily="18" charset="2"/>
              </a:rPr>
              <a:t>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&gt;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: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642938" y="5413375"/>
            <a:ext cx="7950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Note: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400" i="1" baseline="-250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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is interpreted as a </a:t>
            </a:r>
            <a:r>
              <a:rPr lang="en-US" sz="2000" u="sng" dirty="0">
                <a:solidFill>
                  <a:schemeClr val="bg1"/>
                </a:solidFill>
              </a:rPr>
              <a:t>positive real number</a:t>
            </a:r>
            <a:r>
              <a:rPr lang="en-US" sz="2000" dirty="0">
                <a:solidFill>
                  <a:schemeClr val="bg1"/>
                </a:solidFill>
              </a:rPr>
              <a:t> in order to have </a:t>
            </a:r>
            <a:r>
              <a:rPr lang="en-US" sz="2000" u="sng" dirty="0">
                <a:solidFill>
                  <a:schemeClr val="bg1"/>
                </a:solidFill>
              </a:rPr>
              <a:t>decay</a:t>
            </a:r>
            <a:r>
              <a:rPr lang="en-US" sz="2000" dirty="0">
                <a:solidFill>
                  <a:schemeClr val="bg1"/>
                </a:solidFill>
              </a:rPr>
              <a:t> radially in the air </a:t>
            </a:r>
            <a:r>
              <a:rPr lang="en-US" sz="2000" dirty="0" smtClean="0">
                <a:solidFill>
                  <a:schemeClr val="bg1"/>
                </a:solidFill>
              </a:rPr>
              <a:t>region, for a bound (non-leaky) mode.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07213" name="Object 13"/>
          <p:cNvGraphicFramePr>
            <a:graphicFrameLocks noChangeAspect="1"/>
          </p:cNvGraphicFramePr>
          <p:nvPr/>
        </p:nvGraphicFramePr>
        <p:xfrm>
          <a:off x="3558041" y="4476070"/>
          <a:ext cx="2111375" cy="646112"/>
        </p:xfrm>
        <a:graphic>
          <a:graphicData uri="http://schemas.openxmlformats.org/presentationml/2006/ole">
            <p:oleObj spid="_x0000_s307213" name="Equation" r:id="rId5" imgW="952200" imgH="291960" progId="Equation.DSMT4">
              <p:embed/>
            </p:oleObj>
          </a:graphicData>
        </a:graphic>
      </p:graphicFrame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1416308" y="2327275"/>
            <a:ext cx="636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Use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189928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graphicFrame>
        <p:nvGraphicFramePr>
          <p:cNvPr id="307216" name="Object 16"/>
          <p:cNvGraphicFramePr>
            <a:graphicFrameLocks noChangeAspect="1"/>
          </p:cNvGraphicFramePr>
          <p:nvPr/>
        </p:nvGraphicFramePr>
        <p:xfrm>
          <a:off x="2973388" y="3646488"/>
          <a:ext cx="3521075" cy="674687"/>
        </p:xfrm>
        <a:graphic>
          <a:graphicData uri="http://schemas.openxmlformats.org/presentationml/2006/ole">
            <p:oleObj spid="_x0000_s307216" name="Equation" r:id="rId6" imgW="1587240" imgH="30456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3200" y="1154550"/>
            <a:ext cx="5211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Representation of potentials </a:t>
            </a:r>
            <a:r>
              <a:rPr lang="en-US" sz="2000" u="sng" dirty="0" smtClean="0">
                <a:solidFill>
                  <a:schemeClr val="bg1"/>
                </a:solidFill>
              </a:rPr>
              <a:t>outside</a:t>
            </a:r>
            <a:r>
              <a:rPr lang="en-US" sz="2000" dirty="0" smtClean="0">
                <a:solidFill>
                  <a:schemeClr val="bg1"/>
                </a:solidFill>
              </a:rPr>
              <a:t> the rod: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9" name="Rectangle 11"/>
          <p:cNvSpPr>
            <a:spLocks noChangeArrowheads="1"/>
          </p:cNvSpPr>
          <p:nvPr/>
        </p:nvSpPr>
        <p:spPr bwMode="auto">
          <a:xfrm>
            <a:off x="3240088" y="2967038"/>
            <a:ext cx="4767262" cy="1352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1312864" y="5183188"/>
            <a:ext cx="66976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sz="2400" i="1" baseline="-25000" dirty="0" err="1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=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Modified </a:t>
            </a:r>
            <a:r>
              <a:rPr lang="en-US" sz="2000" dirty="0">
                <a:solidFill>
                  <a:schemeClr val="bg1"/>
                </a:solidFill>
              </a:rPr>
              <a:t>Bessel function of </a:t>
            </a:r>
            <a:r>
              <a:rPr lang="en-US" sz="2000" dirty="0" smtClean="0">
                <a:solidFill>
                  <a:schemeClr val="bg1"/>
                </a:solidFill>
              </a:rPr>
              <a:t>the second </a:t>
            </a:r>
            <a:r>
              <a:rPr lang="en-US" sz="2000" dirty="0">
                <a:solidFill>
                  <a:schemeClr val="bg1"/>
                </a:solidFill>
              </a:rPr>
              <a:t>kind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04138" name="Object 10"/>
          <p:cNvGraphicFramePr>
            <a:graphicFrameLocks noChangeAspect="1"/>
          </p:cNvGraphicFramePr>
          <p:nvPr/>
        </p:nvGraphicFramePr>
        <p:xfrm>
          <a:off x="3663950" y="3101975"/>
          <a:ext cx="3836988" cy="1052513"/>
        </p:xfrm>
        <a:graphic>
          <a:graphicData uri="http://schemas.openxmlformats.org/presentationml/2006/ole">
            <p:oleObj spid="_x0000_s304138" name="Equation" r:id="rId4" imgW="1434960" imgH="393480" progId="Equation.DSMT4">
              <p:embed/>
            </p:oleObj>
          </a:graphicData>
        </a:graphic>
      </p:graphicFrame>
      <p:sp>
        <p:nvSpPr>
          <p:cNvPr id="304142" name="Rectangle 14"/>
          <p:cNvSpPr>
            <a:spLocks noChangeArrowheads="1"/>
          </p:cNvSpPr>
          <p:nvPr/>
        </p:nvSpPr>
        <p:spPr bwMode="auto">
          <a:xfrm>
            <a:off x="2659063" y="1331913"/>
            <a:ext cx="4643437" cy="9382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4143" name="Object 15"/>
          <p:cNvGraphicFramePr>
            <a:graphicFrameLocks noChangeAspect="1"/>
          </p:cNvGraphicFramePr>
          <p:nvPr/>
        </p:nvGraphicFramePr>
        <p:xfrm>
          <a:off x="2884488" y="1474788"/>
          <a:ext cx="4219575" cy="636587"/>
        </p:xfrm>
        <a:graphic>
          <a:graphicData uri="http://schemas.openxmlformats.org/presentationml/2006/ole">
            <p:oleObj spid="_x0000_s304143" name="Equation" r:id="rId5" imgW="1854000" imgH="279360" progId="Equation.DSMT4">
              <p:embed/>
            </p:oleObj>
          </a:graphicData>
        </a:graphic>
      </p:graphicFrame>
      <p:sp>
        <p:nvSpPr>
          <p:cNvPr id="304144" name="Text Box 16"/>
          <p:cNvSpPr txBox="1">
            <a:spLocks noChangeArrowheads="1"/>
          </p:cNvSpPr>
          <p:nvPr/>
        </p:nvSpPr>
        <p:spPr bwMode="auto">
          <a:xfrm>
            <a:off x="504825" y="1611313"/>
            <a:ext cx="1849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Useful identity: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700088" y="3289300"/>
            <a:ext cx="22113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Another useful identity: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sp>
        <p:nvSpPr>
          <p:cNvPr id="304146" name="Text Box 18"/>
          <p:cNvSpPr txBox="1">
            <a:spLocks noChangeArrowheads="1"/>
          </p:cNvSpPr>
          <p:nvPr/>
        </p:nvSpPr>
        <p:spPr bwMode="auto">
          <a:xfrm>
            <a:off x="197040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2238375" y="1239838"/>
            <a:ext cx="52004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Modified Bessel function of the second kind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185864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pic>
        <p:nvPicPr>
          <p:cNvPr id="3092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754188"/>
            <a:ext cx="6657975" cy="4525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1538288" y="1855788"/>
            <a:ext cx="317500" cy="2921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941388" y="5472113"/>
            <a:ext cx="969962" cy="4714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1911350" y="5999163"/>
            <a:ext cx="720725" cy="3873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8" name="Rectangle 10"/>
          <p:cNvSpPr>
            <a:spLocks noChangeArrowheads="1"/>
          </p:cNvSpPr>
          <p:nvPr/>
        </p:nvSpPr>
        <p:spPr bwMode="auto">
          <a:xfrm>
            <a:off x="7204075" y="6040438"/>
            <a:ext cx="457200" cy="1381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9260" name="Object 12"/>
          <p:cNvGraphicFramePr>
            <a:graphicFrameLocks noChangeAspect="1"/>
          </p:cNvGraphicFramePr>
          <p:nvPr/>
        </p:nvGraphicFramePr>
        <p:xfrm>
          <a:off x="2255838" y="4387850"/>
          <a:ext cx="822325" cy="484188"/>
        </p:xfrm>
        <a:graphic>
          <a:graphicData uri="http://schemas.openxmlformats.org/presentationml/2006/ole">
            <p:oleObj spid="_x0000_s309260" name="Equation" r:id="rId5" imgW="431640" imgH="253800" progId="Equation.DSMT4">
              <p:embed/>
            </p:oleObj>
          </a:graphicData>
        </a:graphic>
      </p:graphicFrame>
      <p:graphicFrame>
        <p:nvGraphicFramePr>
          <p:cNvPr id="309261" name="Object 13"/>
          <p:cNvGraphicFramePr>
            <a:graphicFrameLocks noChangeAspect="1"/>
          </p:cNvGraphicFramePr>
          <p:nvPr/>
        </p:nvGraphicFramePr>
        <p:xfrm>
          <a:off x="3205163" y="2884488"/>
          <a:ext cx="750887" cy="455612"/>
        </p:xfrm>
        <a:graphic>
          <a:graphicData uri="http://schemas.openxmlformats.org/presentationml/2006/ole">
            <p:oleObj spid="_x0000_s309261" name="Equation" r:id="rId6" imgW="419040" imgH="253800" progId="Equation.DSMT4">
              <p:embed/>
            </p:oleObj>
          </a:graphicData>
        </a:graphic>
      </p:graphicFrame>
      <p:sp>
        <p:nvSpPr>
          <p:cNvPr id="309262" name="Rectangle 14"/>
          <p:cNvSpPr>
            <a:spLocks noChangeArrowheads="1"/>
          </p:cNvSpPr>
          <p:nvPr/>
        </p:nvSpPr>
        <p:spPr bwMode="auto">
          <a:xfrm>
            <a:off x="1162050" y="3294063"/>
            <a:ext cx="666750" cy="10604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4411663" y="6037263"/>
            <a:ext cx="682625" cy="2333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9264" name="Object 16"/>
          <p:cNvGraphicFramePr>
            <a:graphicFrameLocks noChangeAspect="1"/>
          </p:cNvGraphicFramePr>
          <p:nvPr/>
        </p:nvGraphicFramePr>
        <p:xfrm>
          <a:off x="4635500" y="6143625"/>
          <a:ext cx="227013" cy="250825"/>
        </p:xfrm>
        <a:graphic>
          <a:graphicData uri="http://schemas.openxmlformats.org/presentationml/2006/ole">
            <p:oleObj spid="_x0000_s309264" name="Equation" r:id="rId7" imgW="126720" imgH="139680" progId="Equation.DSMT4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514350" y="963613"/>
            <a:ext cx="82200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modified Bessel function of the </a:t>
            </a:r>
            <a:r>
              <a:rPr lang="en-US" sz="2000" i="1" dirty="0" smtClean="0">
                <a:solidFill>
                  <a:schemeClr val="bg1"/>
                </a:solidFill>
              </a:rPr>
              <a:t>first kind </a:t>
            </a:r>
            <a:r>
              <a:rPr lang="en-US" sz="2000" dirty="0" smtClean="0">
                <a:solidFill>
                  <a:schemeClr val="bg1"/>
                </a:solidFill>
              </a:rPr>
              <a:t>grows exponentially, so we don’t want this one. 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185864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1538288" y="1855788"/>
            <a:ext cx="317500" cy="2921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941388" y="5472113"/>
            <a:ext cx="969962" cy="4714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1911350" y="5999163"/>
            <a:ext cx="720725" cy="3873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8" name="Rectangle 10"/>
          <p:cNvSpPr>
            <a:spLocks noChangeArrowheads="1"/>
          </p:cNvSpPr>
          <p:nvPr/>
        </p:nvSpPr>
        <p:spPr bwMode="auto">
          <a:xfrm>
            <a:off x="7204075" y="6040438"/>
            <a:ext cx="457200" cy="1381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62" name="Rectangle 14"/>
          <p:cNvSpPr>
            <a:spLocks noChangeArrowheads="1"/>
          </p:cNvSpPr>
          <p:nvPr/>
        </p:nvSpPr>
        <p:spPr bwMode="auto">
          <a:xfrm>
            <a:off x="1162050" y="3294063"/>
            <a:ext cx="666750" cy="10604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4411663" y="6037263"/>
            <a:ext cx="682625" cy="2333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89125" name="Object 5"/>
          <p:cNvGraphicFramePr>
            <a:graphicFrameLocks noChangeAspect="1"/>
          </p:cNvGraphicFramePr>
          <p:nvPr/>
        </p:nvGraphicFramePr>
        <p:xfrm>
          <a:off x="3086100" y="1749425"/>
          <a:ext cx="2752725" cy="600075"/>
        </p:xfrm>
        <a:graphic>
          <a:graphicData uri="http://schemas.openxmlformats.org/presentationml/2006/ole">
            <p:oleObj spid="_x0000_s389125" name="Equation" r:id="rId4" imgW="1282680" imgH="279360" progId="Equation.DSMT4">
              <p:embed/>
            </p:oleObj>
          </a:graphicData>
        </a:graphic>
      </p:graphicFrame>
      <p:pic>
        <p:nvPicPr>
          <p:cNvPr id="389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163" y="2430463"/>
            <a:ext cx="6408737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34" name="Rectangle 10"/>
          <p:cNvSpPr>
            <a:spLocks noChangeArrowheads="1"/>
          </p:cNvSpPr>
          <p:nvPr/>
        </p:nvSpPr>
        <p:spPr bwMode="auto">
          <a:xfrm>
            <a:off x="1330325" y="2728913"/>
            <a:ext cx="6040438" cy="17049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762000" y="1760538"/>
            <a:ext cx="2273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Hence, we choose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308233" name="Object 9"/>
          <p:cNvGraphicFramePr>
            <a:graphicFrameLocks noChangeAspect="1"/>
          </p:cNvGraphicFramePr>
          <p:nvPr/>
        </p:nvGraphicFramePr>
        <p:xfrm>
          <a:off x="1995488" y="2952750"/>
          <a:ext cx="4708525" cy="1327150"/>
        </p:xfrm>
        <a:graphic>
          <a:graphicData uri="http://schemas.openxmlformats.org/presentationml/2006/ole">
            <p:oleObj spid="_x0000_s308233" name="Equation" r:id="rId4" imgW="1892160" imgH="533160" progId="Equation.DSMT4">
              <p:embed/>
            </p:oleObj>
          </a:graphicData>
        </a:graphic>
      </p:graphicFrame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189928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34" name="Rectangle 10"/>
          <p:cNvSpPr>
            <a:spLocks noChangeArrowheads="1"/>
          </p:cNvSpPr>
          <p:nvPr/>
        </p:nvSpPr>
        <p:spPr bwMode="auto">
          <a:xfrm>
            <a:off x="1330325" y="2166257"/>
            <a:ext cx="6040438" cy="345077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669553" y="1257521"/>
            <a:ext cx="280397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Summary of potentials: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308233" name="Object 9"/>
          <p:cNvGraphicFramePr>
            <a:graphicFrameLocks noChangeAspect="1"/>
          </p:cNvGraphicFramePr>
          <p:nvPr/>
        </p:nvGraphicFramePr>
        <p:xfrm>
          <a:off x="1799545" y="4041322"/>
          <a:ext cx="4708525" cy="1327150"/>
        </p:xfrm>
        <a:graphic>
          <a:graphicData uri="http://schemas.openxmlformats.org/presentationml/2006/ole">
            <p:oleObj spid="_x0000_s408578" name="Equation" r:id="rId4" imgW="1892160" imgH="533160" progId="Equation.DSMT4">
              <p:embed/>
            </p:oleObj>
          </a:graphicData>
        </a:graphic>
      </p:graphicFrame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189928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08579" name="Object 3"/>
          <p:cNvGraphicFramePr>
            <a:graphicFrameLocks noChangeAspect="1"/>
          </p:cNvGraphicFramePr>
          <p:nvPr/>
        </p:nvGraphicFramePr>
        <p:xfrm>
          <a:off x="1857828" y="2576513"/>
          <a:ext cx="4152900" cy="1225550"/>
        </p:xfrm>
        <a:graphic>
          <a:graphicData uri="http://schemas.openxmlformats.org/presentationml/2006/ole">
            <p:oleObj spid="_x0000_s408579" name="Equation" r:id="rId5" imgW="1892160" imgH="558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741045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</a:t>
            </a:r>
          </a:p>
        </p:txBody>
      </p:sp>
      <p:grpSp>
        <p:nvGrpSpPr>
          <p:cNvPr id="285722" name="Group 26"/>
          <p:cNvGrpSpPr>
            <a:grpSpLocks/>
          </p:cNvGrpSpPr>
          <p:nvPr/>
        </p:nvGrpSpPr>
        <p:grpSpPr bwMode="auto">
          <a:xfrm>
            <a:off x="2954338" y="679007"/>
            <a:ext cx="3279775" cy="1995486"/>
            <a:chOff x="1805" y="665"/>
            <a:chExt cx="2066" cy="1257"/>
          </a:xfrm>
        </p:grpSpPr>
        <p:sp>
          <p:nvSpPr>
            <p:cNvPr id="285703" name="AutoShape 7"/>
            <p:cNvSpPr>
              <a:spLocks noChangeArrowheads="1"/>
            </p:cNvSpPr>
            <p:nvPr/>
          </p:nvSpPr>
          <p:spPr bwMode="auto">
            <a:xfrm rot="13933154">
              <a:off x="2324" y="900"/>
              <a:ext cx="629" cy="1382"/>
            </a:xfrm>
            <a:prstGeom prst="can">
              <a:avLst>
                <a:gd name="adj" fmla="val 54928"/>
              </a:avLst>
            </a:pr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04" name="Line 8"/>
            <p:cNvSpPr>
              <a:spLocks noChangeShapeType="1"/>
            </p:cNvSpPr>
            <p:nvPr/>
          </p:nvSpPr>
          <p:spPr bwMode="auto">
            <a:xfrm flipV="1">
              <a:off x="3231" y="881"/>
              <a:ext cx="397" cy="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5705" name="Line 9"/>
            <p:cNvSpPr>
              <a:spLocks noChangeShapeType="1"/>
            </p:cNvSpPr>
            <p:nvPr/>
          </p:nvSpPr>
          <p:spPr bwMode="auto">
            <a:xfrm flipH="1" flipV="1">
              <a:off x="2025" y="1691"/>
              <a:ext cx="184" cy="23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5706" name="Text Box 10"/>
            <p:cNvSpPr txBox="1">
              <a:spLocks noChangeArrowheads="1"/>
            </p:cNvSpPr>
            <p:nvPr/>
          </p:nvSpPr>
          <p:spPr bwMode="auto">
            <a:xfrm>
              <a:off x="1805" y="1413"/>
              <a:ext cx="23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 </a:t>
              </a:r>
            </a:p>
          </p:txBody>
        </p:sp>
        <p:sp>
          <p:nvSpPr>
            <p:cNvPr id="285707" name="Text Box 11"/>
            <p:cNvSpPr txBox="1">
              <a:spLocks noChangeArrowheads="1"/>
            </p:cNvSpPr>
            <p:nvPr/>
          </p:nvSpPr>
          <p:spPr bwMode="auto">
            <a:xfrm>
              <a:off x="3653" y="665"/>
              <a:ext cx="21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z </a:t>
              </a:r>
            </a:p>
          </p:txBody>
        </p:sp>
        <p:graphicFrame>
          <p:nvGraphicFramePr>
            <p:cNvPr id="285721" name="Object 25"/>
            <p:cNvGraphicFramePr>
              <a:graphicFrameLocks noChangeAspect="1"/>
            </p:cNvGraphicFramePr>
            <p:nvPr/>
          </p:nvGraphicFramePr>
          <p:xfrm>
            <a:off x="2482" y="1348"/>
            <a:ext cx="484" cy="300"/>
          </p:xfrm>
          <a:graphic>
            <a:graphicData uri="http://schemas.openxmlformats.org/presentationml/2006/ole">
              <p:oleObj spid="_x0000_s285721" name="Equation" r:id="rId4" imgW="368280" imgH="228600" progId="Equation.DSMT4">
                <p:embed/>
              </p:oleObj>
            </a:graphicData>
          </a:graphic>
        </p:graphicFrame>
      </p:grpSp>
      <p:sp>
        <p:nvSpPr>
          <p:cNvPr id="285723" name="Text Box 27"/>
          <p:cNvSpPr txBox="1">
            <a:spLocks noChangeArrowheads="1"/>
          </p:cNvSpPr>
          <p:nvPr/>
        </p:nvSpPr>
        <p:spPr bwMode="auto">
          <a:xfrm>
            <a:off x="1680317" y="3246313"/>
            <a:ext cx="54377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serves as a model for a </a:t>
            </a:r>
            <a:r>
              <a:rPr lang="en-US" sz="2000" dirty="0" smtClean="0">
                <a:solidFill>
                  <a:schemeClr val="hlink"/>
                </a:solidFill>
              </a:rPr>
              <a:t>fiber-optic guide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85725" name="Picture 29" descr="Fiber-opt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6" y="4057785"/>
            <a:ext cx="2039546" cy="2558915"/>
          </a:xfrm>
          <a:prstGeom prst="rect">
            <a:avLst/>
          </a:prstGeom>
          <a:noFill/>
        </p:spPr>
      </p:pic>
      <p:pic>
        <p:nvPicPr>
          <p:cNvPr id="285729" name="Picture 33" descr="Fiber-Optic-Cab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4225" y="4206875"/>
            <a:ext cx="2622550" cy="2054225"/>
          </a:xfrm>
          <a:prstGeom prst="rect">
            <a:avLst/>
          </a:prstGeom>
          <a:noFill/>
        </p:spPr>
      </p:pic>
      <p:pic>
        <p:nvPicPr>
          <p:cNvPr id="285735" name="Picture 39" descr="fiber_1_11749736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5750" y="4078717"/>
            <a:ext cx="1617601" cy="2598307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417513" y="848995"/>
            <a:ext cx="4362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Match 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2400" i="1" baseline="-25000" dirty="0" err="1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, H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</a:rPr>
              <a:t>z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2400" i="1" baseline="-25000" dirty="0" err="1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400" i="1" baseline="-25000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sz="2400" i="1" baseline="-25000" dirty="0" err="1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000" dirty="0">
                <a:solidFill>
                  <a:schemeClr val="bg1"/>
                </a:solidFill>
              </a:rPr>
              <a:t> at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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= 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305162" name="Object 10"/>
          <p:cNvGraphicFramePr>
            <a:graphicFrameLocks noChangeAspect="1"/>
          </p:cNvGraphicFramePr>
          <p:nvPr/>
        </p:nvGraphicFramePr>
        <p:xfrm>
          <a:off x="2198689" y="1527307"/>
          <a:ext cx="4222432" cy="1766121"/>
        </p:xfrm>
        <a:graphic>
          <a:graphicData uri="http://schemas.openxmlformats.org/presentationml/2006/ole">
            <p:oleObj spid="_x0000_s305162" name="Equation" r:id="rId4" imgW="2247840" imgH="939600" progId="Equation.DSMT4">
              <p:embed/>
            </p:oleObj>
          </a:graphicData>
        </a:graphic>
      </p:graphicFrame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197040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305168" name="Text Box 16"/>
          <p:cNvSpPr txBox="1">
            <a:spLocks noChangeArrowheads="1"/>
          </p:cNvSpPr>
          <p:nvPr/>
        </p:nvSpPr>
        <p:spPr bwMode="auto">
          <a:xfrm>
            <a:off x="733425" y="3785553"/>
            <a:ext cx="125386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Example:</a:t>
            </a:r>
          </a:p>
        </p:txBody>
      </p:sp>
      <p:graphicFrame>
        <p:nvGraphicFramePr>
          <p:cNvPr id="305169" name="Object 17"/>
          <p:cNvGraphicFramePr>
            <a:graphicFrameLocks noChangeAspect="1"/>
          </p:cNvGraphicFramePr>
          <p:nvPr/>
        </p:nvGraphicFramePr>
        <p:xfrm>
          <a:off x="2113422" y="3764915"/>
          <a:ext cx="1203325" cy="469900"/>
        </p:xfrm>
        <a:graphic>
          <a:graphicData uri="http://schemas.openxmlformats.org/presentationml/2006/ole">
            <p:oleObj spid="_x0000_s305169" name="Equation" r:id="rId5" imgW="583920" imgH="228600" progId="Equation.DSMT4">
              <p:embed/>
            </p:oleObj>
          </a:graphicData>
        </a:graphic>
      </p:graphicFrame>
      <p:graphicFrame>
        <p:nvGraphicFramePr>
          <p:cNvPr id="305170" name="Object 18"/>
          <p:cNvGraphicFramePr>
            <a:graphicFrameLocks noChangeAspect="1"/>
          </p:cNvGraphicFramePr>
          <p:nvPr/>
        </p:nvGraphicFramePr>
        <p:xfrm>
          <a:off x="1744417" y="4642236"/>
          <a:ext cx="5558908" cy="657850"/>
        </p:xfrm>
        <a:graphic>
          <a:graphicData uri="http://schemas.openxmlformats.org/presentationml/2006/ole">
            <p:oleObj spid="_x0000_s305170" name="Equation" r:id="rId6" imgW="3644640" imgH="431640" progId="Equation.DSMT4">
              <p:embed/>
            </p:oleObj>
          </a:graphicData>
        </a:graphic>
      </p:graphicFrame>
      <p:graphicFrame>
        <p:nvGraphicFramePr>
          <p:cNvPr id="305171" name="Object 19"/>
          <p:cNvGraphicFramePr>
            <a:graphicFrameLocks noChangeAspect="1"/>
          </p:cNvGraphicFramePr>
          <p:nvPr/>
        </p:nvGraphicFramePr>
        <p:xfrm>
          <a:off x="718476" y="5795963"/>
          <a:ext cx="8008937" cy="644525"/>
        </p:xfrm>
        <a:graphic>
          <a:graphicData uri="http://schemas.openxmlformats.org/presentationml/2006/ole">
            <p:oleObj spid="_x0000_s305171" name="Equation" r:id="rId7" imgW="5359320" imgH="431640" progId="Equation.DSMT4">
              <p:embed/>
            </p:oleObj>
          </a:graphicData>
        </a:graphic>
      </p:graphicFrame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161925" y="5319713"/>
            <a:ext cx="4555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05175" name="Object 23"/>
          <p:cNvGraphicFramePr>
            <a:graphicFrameLocks noChangeAspect="1"/>
          </p:cNvGraphicFramePr>
          <p:nvPr/>
        </p:nvGraphicFramePr>
        <p:xfrm>
          <a:off x="3560763" y="3684568"/>
          <a:ext cx="2227387" cy="694392"/>
        </p:xfrm>
        <a:graphic>
          <a:graphicData uri="http://schemas.openxmlformats.org/presentationml/2006/ole">
            <p:oleObj spid="_x0000_s305175" name="Equation" r:id="rId8" imgW="1562040" imgH="482400" progId="Equation.DSMT4">
              <p:embed/>
            </p:oleObj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928049" y="4804012"/>
            <a:ext cx="491319" cy="30024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2974476" y="4049168"/>
            <a:ext cx="2811462" cy="9286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1184593" y="3574098"/>
            <a:ext cx="5248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To have a non-trivial solution, we require that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2429829" y="1368960"/>
          <a:ext cx="4103052" cy="1716188"/>
        </p:xfrm>
        <a:graphic>
          <a:graphicData uri="http://schemas.openxmlformats.org/presentationml/2006/ole">
            <p:oleObj spid="_x0000_s323589" name="Equation" r:id="rId4" imgW="2247840" imgH="939600" progId="Equation.DSMT4">
              <p:embed/>
            </p:oleObj>
          </a:graphicData>
        </a:graphic>
      </p:graphicFrame>
      <p:graphicFrame>
        <p:nvGraphicFramePr>
          <p:cNvPr id="323592" name="Object 8"/>
          <p:cNvGraphicFramePr>
            <a:graphicFrameLocks noChangeAspect="1"/>
          </p:cNvGraphicFramePr>
          <p:nvPr/>
        </p:nvGraphicFramePr>
        <p:xfrm>
          <a:off x="3003324" y="4213678"/>
          <a:ext cx="2814637" cy="638175"/>
        </p:xfrm>
        <a:graphic>
          <a:graphicData uri="http://schemas.openxmlformats.org/presentationml/2006/ole">
            <p:oleObj spid="_x0000_s323592" name="Equation" r:id="rId5" imgW="1231560" imgH="279360" progId="Equation.DSMT4">
              <p:embed/>
            </p:oleObj>
          </a:graphicData>
        </a:graphic>
      </p:graphicFrame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196024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47901" y="5950858"/>
            <a:ext cx="4551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sz="2000" i="1" baseline="-25000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=</a:t>
            </a:r>
            <a:r>
              <a:rPr lang="en-US" sz="2000" dirty="0" smtClean="0">
                <a:solidFill>
                  <a:schemeClr val="bg1"/>
                </a:solidFill>
              </a:rPr>
              <a:t> unknown (for a given frequency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2106613" y="2776538"/>
            <a:ext cx="5693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Set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321544" name="Object 8"/>
          <p:cNvGraphicFramePr>
            <a:graphicFrameLocks noChangeAspect="1"/>
          </p:cNvGraphicFramePr>
          <p:nvPr/>
        </p:nvGraphicFramePr>
        <p:xfrm>
          <a:off x="2584450" y="4452938"/>
          <a:ext cx="3943350" cy="696912"/>
        </p:xfrm>
        <a:graphic>
          <a:graphicData uri="http://schemas.openxmlformats.org/presentationml/2006/ole">
            <p:oleObj spid="_x0000_s321544" name="Equation" r:id="rId4" imgW="1726920" imgH="304560" progId="Equation.DSMT4">
              <p:embed/>
            </p:oleObj>
          </a:graphicData>
        </a:graphic>
      </p:graphicFrame>
      <p:sp>
        <p:nvSpPr>
          <p:cNvPr id="321545" name="Text Box 9"/>
          <p:cNvSpPr txBox="1">
            <a:spLocks noChangeArrowheads="1"/>
          </p:cNvSpPr>
          <p:nvPr/>
        </p:nvSpPr>
        <p:spPr bwMode="auto">
          <a:xfrm>
            <a:off x="196024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321546" name="Text Box 10"/>
          <p:cNvSpPr txBox="1">
            <a:spLocks noChangeArrowheads="1"/>
          </p:cNvSpPr>
          <p:nvPr/>
        </p:nvSpPr>
        <p:spPr bwMode="auto">
          <a:xfrm>
            <a:off x="1090613" y="1785938"/>
            <a:ext cx="232146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</a:rPr>
              <a:t>Cutoff frequency:</a:t>
            </a:r>
            <a:endParaRPr lang="en-US" sz="2000" b="1" baseline="-25000" dirty="0">
              <a:solidFill>
                <a:schemeClr val="hlink"/>
              </a:solidFill>
            </a:endParaRPr>
          </a:p>
        </p:txBody>
      </p:sp>
      <p:graphicFrame>
        <p:nvGraphicFramePr>
          <p:cNvPr id="321547" name="Object 11"/>
          <p:cNvGraphicFramePr>
            <a:graphicFrameLocks noChangeAspect="1"/>
          </p:cNvGraphicFramePr>
          <p:nvPr/>
        </p:nvGraphicFramePr>
        <p:xfrm>
          <a:off x="2897188" y="2679700"/>
          <a:ext cx="2679700" cy="619125"/>
        </p:xfrm>
        <a:graphic>
          <a:graphicData uri="http://schemas.openxmlformats.org/presentationml/2006/ole">
            <p:oleObj spid="_x0000_s321547" name="Equation" r:id="rId5" imgW="1155600" imgH="266400" progId="Equation.DSMT4">
              <p:embed/>
            </p:oleObj>
          </a:graphicData>
        </a:graphic>
      </p:graphicFrame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1979613" y="3792538"/>
            <a:ext cx="763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Then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27701" y="1270000"/>
            <a:ext cx="2806700" cy="11695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This is an open structure, so cutoff means the boundary between proper and improper behavior (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sz="1400" i="1" baseline="-25000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=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sz="1400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sz="1400" dirty="0" smtClean="0">
                <a:solidFill>
                  <a:schemeClr val="bg2"/>
                </a:solidFill>
              </a:rPr>
              <a:t>).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8629" y="5537200"/>
            <a:ext cx="291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unknown is now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/>
              </a:rPr>
              <a:t></a:t>
            </a:r>
            <a:r>
              <a:rPr lang="en-US" sz="2000" i="1" baseline="-25000" dirty="0" smtClean="0">
                <a:solidFill>
                  <a:schemeClr val="bg1"/>
                </a:solidFill>
                <a:latin typeface="+mn-lt"/>
                <a:sym typeface="Symbol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637042" y="1117736"/>
            <a:ext cx="6924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u="sng" dirty="0">
                <a:solidFill>
                  <a:schemeClr val="hlink"/>
                </a:solidFill>
              </a:rPr>
              <a:t>Dominant mode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(lowest cutoff frequency): 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HE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</a:rPr>
              <a:t>11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400" i="1" baseline="-250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</a:rPr>
              <a:t>f</a:t>
            </a:r>
            <a:r>
              <a:rPr lang="en-US" sz="2400" i="1" baseline="-25000" dirty="0" err="1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0)</a:t>
            </a: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463550" y="5264150"/>
            <a:ext cx="816927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u="sng" dirty="0">
                <a:solidFill>
                  <a:schemeClr val="bg1"/>
                </a:solidFill>
              </a:rPr>
              <a:t>field shape</a:t>
            </a:r>
            <a:r>
              <a:rPr lang="en-US" dirty="0">
                <a:solidFill>
                  <a:schemeClr val="bg1"/>
                </a:solidFill>
              </a:rPr>
              <a:t> is somewhat similar to the 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TE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11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circular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waveguide </a:t>
            </a:r>
            <a:r>
              <a:rPr lang="en-US" dirty="0">
                <a:solidFill>
                  <a:schemeClr val="bg1"/>
                </a:solidFill>
              </a:rPr>
              <a:t>mode.</a:t>
            </a:r>
          </a:p>
        </p:txBody>
      </p:sp>
      <p:sp>
        <p:nvSpPr>
          <p:cNvPr id="306186" name="AutoShape 10"/>
          <p:cNvSpPr>
            <a:spLocks noChangeArrowheads="1"/>
          </p:cNvSpPr>
          <p:nvPr/>
        </p:nvSpPr>
        <p:spPr bwMode="auto">
          <a:xfrm rot="14111500">
            <a:off x="4256881" y="1899444"/>
            <a:ext cx="1336675" cy="2370138"/>
          </a:xfrm>
          <a:prstGeom prst="can">
            <a:avLst>
              <a:gd name="adj" fmla="val 88658"/>
            </a:avLst>
          </a:prstGeom>
          <a:gradFill rotWithShape="0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 flipV="1">
            <a:off x="4443351" y="2986912"/>
            <a:ext cx="0" cy="8572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6191" name="Freeform 15"/>
          <p:cNvSpPr>
            <a:spLocks/>
          </p:cNvSpPr>
          <p:nvPr/>
        </p:nvSpPr>
        <p:spPr bwMode="auto">
          <a:xfrm flipH="1">
            <a:off x="4071938" y="3167063"/>
            <a:ext cx="158750" cy="652462"/>
          </a:xfrm>
          <a:custGeom>
            <a:avLst/>
            <a:gdLst/>
            <a:ahLst/>
            <a:cxnLst>
              <a:cxn ang="0">
                <a:pos x="5" y="372"/>
              </a:cxn>
              <a:cxn ang="0">
                <a:pos x="14" y="180"/>
              </a:cxn>
              <a:cxn ang="0">
                <a:pos x="89" y="0"/>
              </a:cxn>
            </a:cxnLst>
            <a:rect l="0" t="0" r="r" b="b"/>
            <a:pathLst>
              <a:path w="89" h="372">
                <a:moveTo>
                  <a:pt x="5" y="372"/>
                </a:moveTo>
                <a:cubicBezTo>
                  <a:pt x="2" y="307"/>
                  <a:pt x="0" y="242"/>
                  <a:pt x="14" y="180"/>
                </a:cubicBezTo>
                <a:cubicBezTo>
                  <a:pt x="28" y="118"/>
                  <a:pt x="58" y="59"/>
                  <a:pt x="89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06192" name="Object 16"/>
          <p:cNvGraphicFramePr>
            <a:graphicFrameLocks noChangeAspect="1"/>
          </p:cNvGraphicFramePr>
          <p:nvPr/>
        </p:nvGraphicFramePr>
        <p:xfrm>
          <a:off x="3444628" y="2458191"/>
          <a:ext cx="312885" cy="443469"/>
        </p:xfrm>
        <a:graphic>
          <a:graphicData uri="http://schemas.openxmlformats.org/presentationml/2006/ole">
            <p:oleObj spid="_x0000_s306192" name="Equation" r:id="rId4" imgW="152280" imgH="215640" progId="Equation.DSMT4">
              <p:embed/>
            </p:oleObj>
          </a:graphicData>
        </a:graphic>
      </p:graphicFrame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74688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835025" y="4321175"/>
            <a:ext cx="76374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Note: </a:t>
            </a: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notation </a:t>
            </a:r>
            <a:r>
              <a:rPr lang="en-US" sz="2000" dirty="0">
                <a:solidFill>
                  <a:schemeClr val="bg2"/>
                </a:solidFill>
                <a:cs typeface="Arial" pitchFamily="34" charset="0"/>
              </a:rPr>
              <a:t>HE</a:t>
            </a:r>
            <a:r>
              <a:rPr lang="en-US" dirty="0">
                <a:solidFill>
                  <a:schemeClr val="bg2"/>
                </a:solidFill>
              </a:rPr>
              <a:t> means that the mode is hybrid, and has both </a:t>
            </a:r>
            <a:r>
              <a:rPr lang="en-US" sz="2000" i="1" dirty="0" err="1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2000" i="1" baseline="-25000" dirty="0" err="1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i="1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2"/>
                </a:solidFill>
              </a:rPr>
              <a:t>, although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2"/>
                </a:solidFill>
              </a:rPr>
              <a:t> is stronger. (For an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EH</a:t>
            </a:r>
            <a:r>
              <a:rPr lang="en-US" dirty="0">
                <a:solidFill>
                  <a:schemeClr val="bg2"/>
                </a:solidFill>
              </a:rPr>
              <a:t> mode, </a:t>
            </a:r>
            <a:r>
              <a:rPr lang="en-US" sz="2000" i="1" dirty="0" err="1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2000" i="1" baseline="-25000" dirty="0" err="1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i="1" baseline="-25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would be stronger.)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sp>
        <p:nvSpPr>
          <p:cNvPr id="306195" name="Text Box 19"/>
          <p:cNvSpPr txBox="1">
            <a:spLocks noChangeArrowheads="1"/>
          </p:cNvSpPr>
          <p:nvPr/>
        </p:nvSpPr>
        <p:spPr bwMode="auto">
          <a:xfrm>
            <a:off x="271463" y="5819775"/>
            <a:ext cx="868203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u="sng" dirty="0">
                <a:solidFill>
                  <a:schemeClr val="bg1"/>
                </a:solidFill>
              </a:rPr>
              <a:t>physical properties</a:t>
            </a:r>
            <a:r>
              <a:rPr lang="en-US" dirty="0">
                <a:solidFill>
                  <a:schemeClr val="bg1"/>
                </a:solidFill>
              </a:rPr>
              <a:t> of the fields are similar to those of the TM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 surface wave on a </a:t>
            </a:r>
            <a:r>
              <a:rPr lang="en-US" dirty="0" smtClean="0">
                <a:solidFill>
                  <a:schemeClr val="bg1"/>
                </a:solidFill>
              </a:rPr>
              <a:t>slab (For </a:t>
            </a:r>
            <a:r>
              <a:rPr lang="en-US" dirty="0">
                <a:solidFill>
                  <a:schemeClr val="bg1"/>
                </a:solidFill>
              </a:rPr>
              <a:t>example, at low frequency the field is loosely bound to the rod.)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06190" name="Freeform 14"/>
          <p:cNvSpPr>
            <a:spLocks/>
          </p:cNvSpPr>
          <p:nvPr/>
        </p:nvSpPr>
        <p:spPr bwMode="auto">
          <a:xfrm>
            <a:off x="4666241" y="3131560"/>
            <a:ext cx="141287" cy="652462"/>
          </a:xfrm>
          <a:custGeom>
            <a:avLst/>
            <a:gdLst/>
            <a:ahLst/>
            <a:cxnLst>
              <a:cxn ang="0">
                <a:pos x="5" y="372"/>
              </a:cxn>
              <a:cxn ang="0">
                <a:pos x="14" y="180"/>
              </a:cxn>
              <a:cxn ang="0">
                <a:pos x="89" y="0"/>
              </a:cxn>
            </a:cxnLst>
            <a:rect l="0" t="0" r="r" b="b"/>
            <a:pathLst>
              <a:path w="89" h="372">
                <a:moveTo>
                  <a:pt x="5" y="372"/>
                </a:moveTo>
                <a:cubicBezTo>
                  <a:pt x="2" y="307"/>
                  <a:pt x="0" y="242"/>
                  <a:pt x="14" y="180"/>
                </a:cubicBezTo>
                <a:cubicBezTo>
                  <a:pt x="28" y="118"/>
                  <a:pt x="58" y="59"/>
                  <a:pt x="89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864652" y="810958"/>
            <a:ext cx="69246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When will the next mode be at cutoff?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This determines the upper frequency limit for the single-mode fiber.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74688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10691" y="3040083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Cutoff: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56355" name="Object 3"/>
          <p:cNvGraphicFramePr>
            <a:graphicFrameLocks noChangeAspect="1"/>
          </p:cNvGraphicFramePr>
          <p:nvPr/>
        </p:nvGraphicFramePr>
        <p:xfrm>
          <a:off x="3447968" y="3012240"/>
          <a:ext cx="862775" cy="444017"/>
        </p:xfrm>
        <a:graphic>
          <a:graphicData uri="http://schemas.openxmlformats.org/presentationml/2006/ole">
            <p:oleObj spid="_x0000_s356355" name="Equation" r:id="rId4" imgW="444240" imgH="228600" progId="Equation.DSMT4">
              <p:embed/>
            </p:oleObj>
          </a:graphicData>
        </a:graphic>
      </p:graphicFrame>
      <p:graphicFrame>
        <p:nvGraphicFramePr>
          <p:cNvPr id="356356" name="Object 4"/>
          <p:cNvGraphicFramePr>
            <a:graphicFrameLocks noChangeAspect="1"/>
          </p:cNvGraphicFramePr>
          <p:nvPr/>
        </p:nvGraphicFramePr>
        <p:xfrm>
          <a:off x="4229038" y="3583679"/>
          <a:ext cx="2777404" cy="429645"/>
        </p:xfrm>
        <a:graphic>
          <a:graphicData uri="http://schemas.openxmlformats.org/presentationml/2006/ole">
            <p:oleObj spid="_x0000_s356356" name="Equation" r:id="rId5" imgW="1562040" imgH="241200" progId="Equation.DSMT4">
              <p:embed/>
            </p:oleObj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3598223" y="3657600"/>
            <a:ext cx="356260" cy="22563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6357" name="Object 5"/>
          <p:cNvGraphicFramePr>
            <a:graphicFrameLocks noChangeAspect="1"/>
          </p:cNvGraphicFramePr>
          <p:nvPr/>
        </p:nvGraphicFramePr>
        <p:xfrm>
          <a:off x="2909466" y="4714514"/>
          <a:ext cx="1455357" cy="570015"/>
        </p:xfrm>
        <a:graphic>
          <a:graphicData uri="http://schemas.openxmlformats.org/presentationml/2006/ole">
            <p:oleObj spid="_x0000_s356357" name="Equation" r:id="rId6" imgW="1143000" imgH="444500" progId="Equation.DSMT4">
              <p:embed/>
            </p:oleObj>
          </a:graphicData>
        </a:graphic>
      </p:graphicFrame>
      <p:sp>
        <p:nvSpPr>
          <p:cNvPr id="3563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6359" name="Object 7"/>
          <p:cNvGraphicFramePr>
            <a:graphicFrameLocks noChangeAspect="1"/>
          </p:cNvGraphicFramePr>
          <p:nvPr/>
        </p:nvGraphicFramePr>
        <p:xfrm>
          <a:off x="2584071" y="5463400"/>
          <a:ext cx="2987675" cy="604838"/>
        </p:xfrm>
        <a:graphic>
          <a:graphicData uri="http://schemas.openxmlformats.org/presentationml/2006/ole">
            <p:oleObj spid="_x0000_s356359" name="Equation" r:id="rId7" imgW="2349360" imgH="4824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15980" y="1709057"/>
            <a:ext cx="8830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The next mode (i.e., with the next lowest cutoff frequency) is the </a:t>
            </a:r>
            <a:r>
              <a:rPr lang="en-US" sz="2000" dirty="0" smtClean="0">
                <a:solidFill>
                  <a:srgbClr val="FF0000"/>
                </a:solidFill>
              </a:rPr>
              <a:t>TM</a:t>
            </a:r>
            <a:r>
              <a:rPr lang="en-US" sz="2000" baseline="-25000" dirty="0" smtClean="0">
                <a:solidFill>
                  <a:srgbClr val="FF0000"/>
                </a:solidFill>
              </a:rPr>
              <a:t>01</a:t>
            </a:r>
            <a:r>
              <a:rPr lang="en-US" sz="2000" dirty="0" smtClean="0">
                <a:solidFill>
                  <a:srgbClr val="FF0000"/>
                </a:solidFill>
              </a:rPr>
              <a:t> mode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356361" name="Object 9"/>
          <p:cNvGraphicFramePr>
            <a:graphicFrameLocks noChangeAspect="1"/>
          </p:cNvGraphicFramePr>
          <p:nvPr/>
        </p:nvGraphicFramePr>
        <p:xfrm>
          <a:off x="1605078" y="5094523"/>
          <a:ext cx="667664" cy="345085"/>
        </p:xfrm>
        <a:graphic>
          <a:graphicData uri="http://schemas.openxmlformats.org/presentationml/2006/ole">
            <p:oleObj spid="_x0000_s356361" name="Equation" r:id="rId8" imgW="444240" imgH="228600" progId="Equation.DSMT4">
              <p:embed/>
            </p:oleObj>
          </a:graphicData>
        </a:graphic>
      </p:graphicFrame>
      <p:cxnSp>
        <p:nvCxnSpPr>
          <p:cNvPr id="25" name="Straight Connector 24"/>
          <p:cNvCxnSpPr/>
          <p:nvPr/>
        </p:nvCxnSpPr>
        <p:spPr bwMode="auto">
          <a:xfrm flipV="1">
            <a:off x="5047024" y="5403282"/>
            <a:ext cx="439387" cy="736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3857512" y="4665032"/>
            <a:ext cx="439387" cy="736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198919" y="4732028"/>
            <a:ext cx="2398816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The tangential field in the air region at the boundary becomes zero at the cutoff frequency: the rod acts like a circular waveguide with a PEC wall.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2143" y="2250373"/>
            <a:ext cx="4450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(Recall: For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n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 = 0</a:t>
            </a:r>
            <a:r>
              <a:rPr lang="en-US" sz="1600" dirty="0" smtClean="0">
                <a:solidFill>
                  <a:schemeClr val="bg2"/>
                </a:solidFill>
              </a:rPr>
              <a:t>, the modes are </a:t>
            </a:r>
            <a:r>
              <a:rPr lang="en-US" sz="1600" dirty="0" err="1" smtClean="0">
                <a:solidFill>
                  <a:schemeClr val="bg2"/>
                </a:solidFill>
              </a:rPr>
              <a:t>TM</a:t>
            </a:r>
            <a:r>
              <a:rPr lang="en-US" sz="1600" i="1" baseline="-25000" dirty="0" err="1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</a:rPr>
              <a:t> and </a:t>
            </a:r>
            <a:r>
              <a:rPr lang="en-US" sz="1600" dirty="0" err="1" smtClean="0">
                <a:solidFill>
                  <a:schemeClr val="bg2"/>
                </a:solidFill>
              </a:rPr>
              <a:t>TE</a:t>
            </a:r>
            <a:r>
              <a:rPr lang="en-US" sz="1600" i="1" baseline="-25000" dirty="0" err="1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</a:rPr>
              <a:t>.)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74688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 Rod (cont.)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63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6359" name="Object 7"/>
          <p:cNvGraphicFramePr>
            <a:graphicFrameLocks noChangeAspect="1"/>
          </p:cNvGraphicFramePr>
          <p:nvPr/>
        </p:nvGraphicFramePr>
        <p:xfrm>
          <a:off x="3161413" y="2173555"/>
          <a:ext cx="2294128" cy="557769"/>
        </p:xfrm>
        <a:graphic>
          <a:graphicData uri="http://schemas.openxmlformats.org/presentationml/2006/ole">
            <p:oleObj spid="_x0000_s360453" name="Equation" r:id="rId4" imgW="1180800" imgH="29196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70659" y="1223158"/>
            <a:ext cx="227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TM</a:t>
            </a:r>
            <a:r>
              <a:rPr lang="en-US" baseline="-25000" dirty="0" smtClean="0">
                <a:solidFill>
                  <a:schemeClr val="bg1"/>
                </a:solidFill>
              </a:rPr>
              <a:t>01</a:t>
            </a:r>
            <a:r>
              <a:rPr lang="en-US" dirty="0" smtClean="0">
                <a:solidFill>
                  <a:schemeClr val="bg1"/>
                </a:solidFill>
              </a:rPr>
              <a:t> mode at cutoff: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3666693" y="1199388"/>
          <a:ext cx="2382837" cy="514350"/>
        </p:xfrm>
        <a:graphic>
          <a:graphicData uri="http://schemas.openxmlformats.org/presentationml/2006/ole">
            <p:oleObj spid="_x0000_s360455" name="Equation" r:id="rId5" imgW="1117440" imgH="241200" progId="Equation.DSMT4">
              <p:embed/>
            </p:oleObj>
          </a:graphicData>
        </a:graphic>
      </p:graphicFrame>
      <p:graphicFrame>
        <p:nvGraphicFramePr>
          <p:cNvPr id="360456" name="Object 7"/>
          <p:cNvGraphicFramePr>
            <a:graphicFrameLocks noChangeAspect="1"/>
          </p:cNvGraphicFramePr>
          <p:nvPr/>
        </p:nvGraphicFramePr>
        <p:xfrm>
          <a:off x="3278643" y="3429639"/>
          <a:ext cx="2293937" cy="558800"/>
        </p:xfrm>
        <a:graphic>
          <a:graphicData uri="http://schemas.openxmlformats.org/presentationml/2006/ole">
            <p:oleObj spid="_x0000_s360456" name="Equation" r:id="rId6" imgW="1180800" imgH="291960" progId="Equation.DSMT4">
              <p:embed/>
            </p:oleObj>
          </a:graphicData>
        </a:graphic>
      </p:graphicFrame>
      <p:graphicFrame>
        <p:nvGraphicFramePr>
          <p:cNvPr id="360457" name="Object 7"/>
          <p:cNvGraphicFramePr>
            <a:graphicFrameLocks noChangeAspect="1"/>
          </p:cNvGraphicFramePr>
          <p:nvPr/>
        </p:nvGraphicFramePr>
        <p:xfrm>
          <a:off x="3275115" y="5182528"/>
          <a:ext cx="1872618" cy="1004516"/>
        </p:xfrm>
        <a:graphic>
          <a:graphicData uri="http://schemas.openxmlformats.org/presentationml/2006/ole">
            <p:oleObj spid="_x0000_s360457" name="Equation" r:id="rId7" imgW="863280" imgH="469800" progId="Equation.DSMT4">
              <p:embed/>
            </p:oleObj>
          </a:graphicData>
        </a:graphic>
      </p:graphicFrame>
      <p:sp>
        <p:nvSpPr>
          <p:cNvPr id="23" name="Right Arrow 22"/>
          <p:cNvSpPr/>
          <p:nvPr/>
        </p:nvSpPr>
        <p:spPr bwMode="auto">
          <a:xfrm>
            <a:off x="2600697" y="2398816"/>
            <a:ext cx="320634" cy="2018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8198" y="311133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8135" y="4572001"/>
            <a:ext cx="832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Hence, to have </a:t>
            </a:r>
            <a:r>
              <a:rPr lang="en-US" u="sng" dirty="0" smtClean="0">
                <a:solidFill>
                  <a:schemeClr val="bg1"/>
                </a:solidFill>
              </a:rPr>
              <a:t>only</a:t>
            </a:r>
            <a:r>
              <a:rPr lang="en-US" dirty="0" smtClean="0">
                <a:solidFill>
                  <a:schemeClr val="bg1"/>
                </a:solidFill>
              </a:rPr>
              <a:t> the HE</a:t>
            </a:r>
            <a:r>
              <a:rPr lang="en-US" baseline="-25000" dirty="0" smtClean="0">
                <a:solidFill>
                  <a:schemeClr val="bg1"/>
                </a:solidFill>
                <a:latin typeface="+mn-lt"/>
              </a:rPr>
              <a:t>11</a:t>
            </a:r>
            <a:r>
              <a:rPr lang="en-US" dirty="0" smtClean="0">
                <a:solidFill>
                  <a:schemeClr val="bg1"/>
                </a:solidFill>
              </a:rPr>
              <a:t> mode, we have the following frequency restriction: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8277" y="5438900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</a:rPr>
              <a:t>n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1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=</a:t>
            </a:r>
            <a:r>
              <a:rPr lang="en-US" dirty="0" smtClean="0">
                <a:solidFill>
                  <a:schemeClr val="bg2"/>
                </a:solidFill>
              </a:rPr>
              <a:t> index of refraction of rod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1235755" y="987108"/>
            <a:ext cx="69246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33"/>
                </a:solidFill>
              </a:rPr>
              <a:t>A round wire made of conducting material is examined.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2074637" y="5455548"/>
            <a:ext cx="46527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The wire has a conductivity of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sym typeface="Symbol"/>
              </a:rPr>
              <a:t>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746885" y="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Impedance of Wire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32388" y="2562146"/>
            <a:ext cx="4022552" cy="2420941"/>
            <a:chOff x="2623457" y="2248247"/>
            <a:chExt cx="4022552" cy="2420941"/>
          </a:xfrm>
        </p:grpSpPr>
        <p:sp>
          <p:nvSpPr>
            <p:cNvPr id="306186" name="AutoShape 10"/>
            <p:cNvSpPr>
              <a:spLocks noChangeArrowheads="1"/>
            </p:cNvSpPr>
            <p:nvPr/>
          </p:nvSpPr>
          <p:spPr bwMode="auto">
            <a:xfrm rot="14111500">
              <a:off x="4498422" y="1437335"/>
              <a:ext cx="1336675" cy="2958499"/>
            </a:xfrm>
            <a:prstGeom prst="can">
              <a:avLst>
                <a:gd name="adj" fmla="val 88658"/>
              </a:avLst>
            </a:prstGeom>
            <a:solidFill>
              <a:srgbClr val="FFC0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4169229" y="2884714"/>
              <a:ext cx="250371" cy="5769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3926980" y="30233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i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799" y="353785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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3045401" y="3453370"/>
              <a:ext cx="1371600" cy="914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623457" y="4299856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</a:rPr>
                <a:t>z</a:t>
              </a:r>
              <a:endParaRPr lang="en-US" i="1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29628" y="5949452"/>
            <a:ext cx="5656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We neglect the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</a:rPr>
              <a:t>z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variation of the fields inside the </a:t>
            </a:r>
            <a:r>
              <a:rPr lang="en-US" dirty="0" smtClean="0">
                <a:solidFill>
                  <a:srgbClr val="0000FF"/>
                </a:solidFill>
              </a:rPr>
              <a:t>wire.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 (The wire is short compared with a wavelength.)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0063" y="1501254"/>
            <a:ext cx="6163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Goal:</a:t>
            </a:r>
            <a:r>
              <a:rPr lang="en-US" sz="1600" dirty="0" smtClean="0">
                <a:solidFill>
                  <a:schemeClr val="bg2"/>
                </a:solidFill>
              </a:rPr>
              <a:t> Determine the impedance per unit length (in the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</a:rPr>
              <a:t> direction).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713241" y="1052422"/>
            <a:ext cx="23347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Inside the wire: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295400" y="0"/>
            <a:ext cx="691242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Impedance of Wire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388477" y="3206182"/>
            <a:ext cx="3238780" cy="1918319"/>
            <a:chOff x="5257849" y="2248247"/>
            <a:chExt cx="3238780" cy="1918319"/>
          </a:xfrm>
        </p:grpSpPr>
        <p:sp>
          <p:nvSpPr>
            <p:cNvPr id="306186" name="AutoShape 10"/>
            <p:cNvSpPr>
              <a:spLocks noChangeArrowheads="1"/>
            </p:cNvSpPr>
            <p:nvPr/>
          </p:nvSpPr>
          <p:spPr bwMode="auto">
            <a:xfrm rot="14111500">
              <a:off x="6349042" y="1437335"/>
              <a:ext cx="1336675" cy="2958499"/>
            </a:xfrm>
            <a:prstGeom prst="can">
              <a:avLst>
                <a:gd name="adj" fmla="val 88658"/>
              </a:avLst>
            </a:prstGeom>
            <a:solidFill>
              <a:srgbClr val="FFC0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033497" y="2871066"/>
              <a:ext cx="250371" cy="5769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791248" y="309154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i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6419" y="353785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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5595257" y="3450771"/>
              <a:ext cx="6858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257849" y="3766456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</a:rPr>
                <a:t>z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aphicFrame>
        <p:nvGraphicFramePr>
          <p:cNvPr id="449538" name="Object 2"/>
          <p:cNvGraphicFramePr>
            <a:graphicFrameLocks noChangeAspect="1"/>
          </p:cNvGraphicFramePr>
          <p:nvPr/>
        </p:nvGraphicFramePr>
        <p:xfrm>
          <a:off x="872218" y="1657795"/>
          <a:ext cx="1787525" cy="477838"/>
        </p:xfrm>
        <a:graphic>
          <a:graphicData uri="http://schemas.openxmlformats.org/presentationml/2006/ole">
            <p:oleObj spid="_x0000_s370690" name="Equation" r:id="rId4" imgW="952200" imgH="253800" progId="Equation.DSMT4">
              <p:embed/>
            </p:oleObj>
          </a:graphicData>
        </a:graphic>
      </p:graphicFrame>
      <p:graphicFrame>
        <p:nvGraphicFramePr>
          <p:cNvPr id="449539" name="Object 3"/>
          <p:cNvGraphicFramePr>
            <a:graphicFrameLocks noChangeAspect="1"/>
          </p:cNvGraphicFramePr>
          <p:nvPr/>
        </p:nvGraphicFramePr>
        <p:xfrm>
          <a:off x="1360156" y="2464037"/>
          <a:ext cx="2451100" cy="4021138"/>
        </p:xfrm>
        <a:graphic>
          <a:graphicData uri="http://schemas.openxmlformats.org/presentationml/2006/ole">
            <p:oleObj spid="_x0000_s370691" name="Equation" r:id="rId5" imgW="1396800" imgH="228600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993572" y="165462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(The field must be finite on the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 axis.)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528183" y="1259251"/>
            <a:ext cx="23347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Hence, we have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295400" y="0"/>
            <a:ext cx="691242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Impedance of Wire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257849" y="2248247"/>
            <a:ext cx="3238780" cy="1918319"/>
            <a:chOff x="5257849" y="2248247"/>
            <a:chExt cx="3238780" cy="1918319"/>
          </a:xfrm>
        </p:grpSpPr>
        <p:sp>
          <p:nvSpPr>
            <p:cNvPr id="306186" name="AutoShape 10"/>
            <p:cNvSpPr>
              <a:spLocks noChangeArrowheads="1"/>
            </p:cNvSpPr>
            <p:nvPr/>
          </p:nvSpPr>
          <p:spPr bwMode="auto">
            <a:xfrm rot="14111500">
              <a:off x="6349042" y="1437335"/>
              <a:ext cx="1336675" cy="2958499"/>
            </a:xfrm>
            <a:prstGeom prst="can">
              <a:avLst>
                <a:gd name="adj" fmla="val 88658"/>
              </a:avLst>
            </a:prstGeom>
            <a:solidFill>
              <a:srgbClr val="FFC0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019849" y="2871066"/>
              <a:ext cx="250371" cy="5769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791248" y="309154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i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6419" y="353785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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5595257" y="3450771"/>
              <a:ext cx="6858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257849" y="3766456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</a:rPr>
                <a:t>z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aphicFrame>
        <p:nvGraphicFramePr>
          <p:cNvPr id="449538" name="Object 2"/>
          <p:cNvGraphicFramePr>
            <a:graphicFrameLocks noChangeAspect="1"/>
          </p:cNvGraphicFramePr>
          <p:nvPr/>
        </p:nvGraphicFramePr>
        <p:xfrm>
          <a:off x="514350" y="1871663"/>
          <a:ext cx="2763838" cy="812800"/>
        </p:xfrm>
        <a:graphic>
          <a:graphicData uri="http://schemas.openxmlformats.org/presentationml/2006/ole">
            <p:oleObj spid="_x0000_s371714" name="Equation" r:id="rId4" imgW="1473120" imgH="431640" progId="Equation.DSMT4">
              <p:embed/>
            </p:oleObj>
          </a:graphicData>
        </a:graphic>
      </p:graphicFrame>
      <p:graphicFrame>
        <p:nvGraphicFramePr>
          <p:cNvPr id="449539" name="Object 3"/>
          <p:cNvGraphicFramePr>
            <a:graphicFrameLocks noChangeAspect="1"/>
          </p:cNvGraphicFramePr>
          <p:nvPr/>
        </p:nvGraphicFramePr>
        <p:xfrm>
          <a:off x="1201964" y="3795713"/>
          <a:ext cx="1477963" cy="884237"/>
        </p:xfrm>
        <a:graphic>
          <a:graphicData uri="http://schemas.openxmlformats.org/presentationml/2006/ole">
            <p:oleObj spid="_x0000_s371715" name="Equation" r:id="rId5" imgW="787320" imgH="4698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5800" y="3233056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where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0286" y="4016829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(skin depth)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13240" y="5178108"/>
            <a:ext cx="416356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 can also write the field as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450564" name="Object 2"/>
          <p:cNvGraphicFramePr>
            <a:graphicFrameLocks noChangeAspect="1"/>
          </p:cNvGraphicFramePr>
          <p:nvPr/>
        </p:nvGraphicFramePr>
        <p:xfrm>
          <a:off x="646113" y="5672138"/>
          <a:ext cx="5265737" cy="812800"/>
        </p:xfrm>
        <a:graphic>
          <a:graphicData uri="http://schemas.openxmlformats.org/presentationml/2006/ole">
            <p:oleObj spid="_x0000_s371716" name="Equation" r:id="rId6" imgW="28065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295400" y="0"/>
            <a:ext cx="691242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Impedance of Wire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257849" y="2248247"/>
            <a:ext cx="3238780" cy="1918319"/>
            <a:chOff x="5257849" y="2248247"/>
            <a:chExt cx="3238780" cy="1918319"/>
          </a:xfrm>
        </p:grpSpPr>
        <p:sp>
          <p:nvSpPr>
            <p:cNvPr id="306186" name="AutoShape 10"/>
            <p:cNvSpPr>
              <a:spLocks noChangeArrowheads="1"/>
            </p:cNvSpPr>
            <p:nvPr/>
          </p:nvSpPr>
          <p:spPr bwMode="auto">
            <a:xfrm rot="14111500">
              <a:off x="6349042" y="1437335"/>
              <a:ext cx="1336675" cy="2958499"/>
            </a:xfrm>
            <a:prstGeom prst="can">
              <a:avLst>
                <a:gd name="adj" fmla="val 88658"/>
              </a:avLst>
            </a:prstGeom>
            <a:solidFill>
              <a:srgbClr val="FFC0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033497" y="2884714"/>
              <a:ext cx="250371" cy="5769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791248" y="309154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i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6419" y="353785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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5595257" y="3450771"/>
              <a:ext cx="6858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257849" y="3766456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</a:rPr>
                <a:t>z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69698" y="4949508"/>
            <a:ext cx="29770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Therefore, we can write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450564" name="Object 2"/>
          <p:cNvGraphicFramePr>
            <a:graphicFrameLocks noChangeAspect="1"/>
          </p:cNvGraphicFramePr>
          <p:nvPr/>
        </p:nvGraphicFramePr>
        <p:xfrm>
          <a:off x="996950" y="1195388"/>
          <a:ext cx="3151188" cy="927100"/>
        </p:xfrm>
        <a:graphic>
          <a:graphicData uri="http://schemas.openxmlformats.org/presentationml/2006/ole">
            <p:oleObj spid="_x0000_s372738" name="Equation" r:id="rId4" imgW="1473120" imgH="431640" progId="Equation.DSMT4">
              <p:embed/>
            </p:oleObj>
          </a:graphicData>
        </a:graphic>
      </p:graphicFrame>
      <p:graphicFrame>
        <p:nvGraphicFramePr>
          <p:cNvPr id="451589" name="Object 5"/>
          <p:cNvGraphicFramePr>
            <a:graphicFrameLocks noChangeAspect="1"/>
          </p:cNvGraphicFramePr>
          <p:nvPr/>
        </p:nvGraphicFramePr>
        <p:xfrm>
          <a:off x="616631" y="3300941"/>
          <a:ext cx="3269569" cy="1089857"/>
        </p:xfrm>
        <a:graphic>
          <a:graphicData uri="http://schemas.openxmlformats.org/presentationml/2006/ole">
            <p:oleObj spid="_x0000_s372739" name="Equation" r:id="rId5" imgW="1803240" imgH="60948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08214" y="2687411"/>
            <a:ext cx="3477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Definition of Kelvin functions: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451590" name="Object 4"/>
          <p:cNvGraphicFramePr>
            <a:graphicFrameLocks noChangeAspect="1"/>
          </p:cNvGraphicFramePr>
          <p:nvPr/>
        </p:nvGraphicFramePr>
        <p:xfrm>
          <a:off x="471488" y="5522913"/>
          <a:ext cx="5159375" cy="981075"/>
        </p:xfrm>
        <a:graphic>
          <a:graphicData uri="http://schemas.openxmlformats.org/presentationml/2006/ole">
            <p:oleObj spid="_x0000_s372740" name="Equation" r:id="rId6" imgW="241272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741045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Fiber Optic Guides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70462" y="1817050"/>
            <a:ext cx="8122276" cy="413226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89321" y="1071316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Calibri"/>
              </a:rPr>
              <a:t>Two types of fiber-optic guides: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87363" y="2011288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FF"/>
                </a:solidFill>
                <a:latin typeface="Calibri"/>
              </a:rPr>
              <a:t>1) Single-mode fiber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73075" y="39099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0000FF"/>
                </a:solidFill>
                <a:latin typeface="Calibri"/>
              </a:rPr>
              <a:t>2) Multi-mode fiber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285837" y="2419275"/>
            <a:ext cx="70625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+mj-lt"/>
              </a:rPr>
              <a:t>This fiber carries </a:t>
            </a:r>
            <a:r>
              <a:rPr lang="en-US" kern="0" dirty="0">
                <a:solidFill>
                  <a:sysClr val="windowText" lastClr="000000"/>
                </a:solidFill>
                <a:latin typeface="+mj-lt"/>
              </a:rPr>
              <a:t>a single </a:t>
            </a:r>
            <a:r>
              <a:rPr lang="en-US" kern="0" dirty="0" smtClean="0">
                <a:solidFill>
                  <a:sysClr val="windowText" lastClr="000000"/>
                </a:solidFill>
                <a:latin typeface="+mj-lt"/>
              </a:rPr>
              <a:t>mode (HE</a:t>
            </a:r>
            <a:r>
              <a:rPr lang="en-US" kern="0" baseline="-25000" dirty="0" smtClean="0">
                <a:solidFill>
                  <a:sysClr val="windowText" lastClr="000000"/>
                </a:solidFill>
                <a:latin typeface="+mj-lt"/>
              </a:rPr>
              <a:t>11</a:t>
            </a:r>
            <a:r>
              <a:rPr lang="en-US" kern="0" dirty="0" smtClean="0">
                <a:solidFill>
                  <a:sysClr val="windowText" lastClr="000000"/>
                </a:solidFill>
                <a:latin typeface="+mj-lt"/>
              </a:rPr>
              <a:t>). This requires </a:t>
            </a:r>
            <a:r>
              <a:rPr lang="en-US" kern="0" dirty="0">
                <a:solidFill>
                  <a:sysClr val="windowText" lastClr="000000"/>
                </a:solidFill>
                <a:latin typeface="+mj-lt"/>
              </a:rPr>
              <a:t>the </a:t>
            </a:r>
            <a:r>
              <a:rPr lang="en-US" kern="0" dirty="0" smtClean="0">
                <a:solidFill>
                  <a:sysClr val="windowText" lastClr="000000"/>
                </a:solidFill>
                <a:latin typeface="+mj-lt"/>
              </a:rPr>
              <a:t>fiber </a:t>
            </a:r>
            <a:r>
              <a:rPr lang="en-US" kern="0" dirty="0">
                <a:solidFill>
                  <a:sysClr val="windowText" lastClr="000000"/>
                </a:solidFill>
                <a:latin typeface="+mj-lt"/>
              </a:rPr>
              <a:t>diameter </a:t>
            </a:r>
            <a:r>
              <a:rPr lang="en-US" kern="0" dirty="0" smtClean="0">
                <a:solidFill>
                  <a:sysClr val="windowText" lastClr="000000"/>
                </a:solidFill>
                <a:latin typeface="+mj-lt"/>
              </a:rPr>
              <a:t>to be on the order of a wavelength. It has less loss, dispersion, and signal distortion. It is often used for long-distances (e.g., greater than 1 km). The diameter is typically 8 </a:t>
            </a:r>
            <a:r>
              <a:rPr lang="en-US" kern="0" dirty="0" smtClean="0">
                <a:solidFill>
                  <a:sysClr val="windowText" lastClr="000000"/>
                </a:solidFill>
                <a:latin typeface="+mj-lt"/>
                <a:sym typeface="Symbol"/>
              </a:rPr>
              <a:t></a:t>
            </a:r>
            <a:r>
              <a:rPr lang="en-US" kern="0" dirty="0" smtClean="0">
                <a:solidFill>
                  <a:sysClr val="windowText" lastClr="000000"/>
                </a:solidFill>
                <a:latin typeface="+mj-lt"/>
              </a:rPr>
              <a:t>m. It requires more expensive electro-optic equipment.</a:t>
            </a:r>
            <a:endParaRPr lang="en-US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341398" y="4284588"/>
            <a:ext cx="695945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+mj-lt"/>
              </a:rPr>
              <a:t>This fiber has a </a:t>
            </a:r>
            <a:r>
              <a:rPr lang="en-US" kern="0" dirty="0">
                <a:solidFill>
                  <a:sysClr val="windowText" lastClr="000000"/>
                </a:solidFill>
                <a:latin typeface="+mj-lt"/>
              </a:rPr>
              <a:t>diameter that is large relative to a </a:t>
            </a:r>
            <a:r>
              <a:rPr lang="en-US" kern="0" dirty="0" smtClean="0">
                <a:solidFill>
                  <a:sysClr val="windowText" lastClr="000000"/>
                </a:solidFill>
                <a:latin typeface="+mj-lt"/>
              </a:rPr>
              <a:t>wavelength (e.g., 10 wavelengths). </a:t>
            </a:r>
            <a:r>
              <a:rPr lang="en-US" kern="0" dirty="0">
                <a:solidFill>
                  <a:sysClr val="windowText" lastClr="000000"/>
                </a:solidFill>
                <a:latin typeface="+mj-lt"/>
              </a:rPr>
              <a:t>It operates on the principle of total internal reflection (</a:t>
            </a:r>
            <a:r>
              <a:rPr lang="en-US" kern="0" dirty="0" smtClean="0">
                <a:solidFill>
                  <a:sysClr val="windowText" lastClr="000000"/>
                </a:solidFill>
                <a:latin typeface="+mj-lt"/>
              </a:rPr>
              <a:t>critical-angle </a:t>
            </a:r>
            <a:r>
              <a:rPr lang="en-US" kern="0" dirty="0">
                <a:solidFill>
                  <a:sysClr val="windowText" lastClr="000000"/>
                </a:solidFill>
                <a:latin typeface="+mj-lt"/>
              </a:rPr>
              <a:t>effect</a:t>
            </a:r>
            <a:r>
              <a:rPr lang="en-US" kern="0" dirty="0" smtClean="0">
                <a:solidFill>
                  <a:sysClr val="windowText" lastClr="000000"/>
                </a:solidFill>
                <a:latin typeface="+mj-lt"/>
              </a:rPr>
              <a:t>). It can handle more power than the single-mode fiber, but has more dispersion. The diameter is typically 50 </a:t>
            </a:r>
            <a:r>
              <a:rPr lang="en-US" kern="0" dirty="0" smtClean="0">
                <a:solidFill>
                  <a:sysClr val="windowText" lastClr="000000"/>
                </a:solidFill>
                <a:latin typeface="+mj-lt"/>
                <a:sym typeface="Symbol"/>
              </a:rPr>
              <a:t></a:t>
            </a:r>
            <a:r>
              <a:rPr lang="en-US" kern="0" dirty="0" smtClean="0">
                <a:solidFill>
                  <a:sysClr val="windowText" lastClr="000000"/>
                </a:solidFill>
                <a:latin typeface="+mj-lt"/>
              </a:rPr>
              <a:t>m. It is often used for LANs, etc.</a:t>
            </a:r>
            <a:endParaRPr lang="en-US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295400" y="0"/>
            <a:ext cx="691242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Impedance of Wire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4550277" y="2977590"/>
            <a:ext cx="3238780" cy="1918319"/>
            <a:chOff x="5257849" y="2248247"/>
            <a:chExt cx="3238780" cy="1918319"/>
          </a:xfrm>
        </p:grpSpPr>
        <p:sp>
          <p:nvSpPr>
            <p:cNvPr id="306186" name="AutoShape 10"/>
            <p:cNvSpPr>
              <a:spLocks noChangeArrowheads="1"/>
            </p:cNvSpPr>
            <p:nvPr/>
          </p:nvSpPr>
          <p:spPr bwMode="auto">
            <a:xfrm rot="14111500">
              <a:off x="6349042" y="1437335"/>
              <a:ext cx="1336675" cy="2958499"/>
            </a:xfrm>
            <a:prstGeom prst="can">
              <a:avLst>
                <a:gd name="adj" fmla="val 88658"/>
              </a:avLst>
            </a:prstGeom>
            <a:solidFill>
              <a:srgbClr val="FFC0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033497" y="2871066"/>
              <a:ext cx="250371" cy="5769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791248" y="309154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i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6419" y="353785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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5595257" y="3450771"/>
              <a:ext cx="6858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257849" y="3766456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</a:rPr>
                <a:t>z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88698" y="1085080"/>
            <a:ext cx="42397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current flowing in the wire is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452613" name="Object 5"/>
          <p:cNvGraphicFramePr>
            <a:graphicFrameLocks noChangeAspect="1"/>
          </p:cNvGraphicFramePr>
          <p:nvPr/>
        </p:nvGraphicFramePr>
        <p:xfrm>
          <a:off x="966788" y="1616075"/>
          <a:ext cx="2189162" cy="3413125"/>
        </p:xfrm>
        <a:graphic>
          <a:graphicData uri="http://schemas.openxmlformats.org/presentationml/2006/ole">
            <p:oleObj spid="_x0000_s373762" name="Equation" r:id="rId4" imgW="1155600" imgH="1828800" progId="Equation.DSMT4">
              <p:embed/>
            </p:oleObj>
          </a:graphicData>
        </a:graphic>
      </p:graphicFrame>
      <p:graphicFrame>
        <p:nvGraphicFramePr>
          <p:cNvPr id="452615" name="Object 7"/>
          <p:cNvGraphicFramePr>
            <a:graphicFrameLocks noChangeAspect="1"/>
          </p:cNvGraphicFramePr>
          <p:nvPr/>
        </p:nvGraphicFramePr>
        <p:xfrm>
          <a:off x="2776538" y="5548313"/>
          <a:ext cx="3944937" cy="876300"/>
        </p:xfrm>
        <a:graphic>
          <a:graphicData uri="http://schemas.openxmlformats.org/presentationml/2006/ole">
            <p:oleObj spid="_x0000_s373763" name="Equation" r:id="rId5" imgW="2082600" imgH="469800" progId="Equation.DSMT4">
              <p:embed/>
            </p:oleObj>
          </a:graphicData>
        </a:graphic>
      </p:graphicFrame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36499" y="5733280"/>
            <a:ext cx="10502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Hence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3630613" y="1889125"/>
          <a:ext cx="2566987" cy="755650"/>
        </p:xfrm>
        <a:graphic>
          <a:graphicData uri="http://schemas.openxmlformats.org/presentationml/2006/ole">
            <p:oleObj spid="_x0000_s373764" name="Equation" r:id="rId6" imgW="147312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295400" y="0"/>
            <a:ext cx="691242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Impedance of Wire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464678" y="2204704"/>
            <a:ext cx="3238780" cy="1918319"/>
            <a:chOff x="5257849" y="2248247"/>
            <a:chExt cx="3238780" cy="1918319"/>
          </a:xfrm>
        </p:grpSpPr>
        <p:sp>
          <p:nvSpPr>
            <p:cNvPr id="306186" name="AutoShape 10"/>
            <p:cNvSpPr>
              <a:spLocks noChangeArrowheads="1"/>
            </p:cNvSpPr>
            <p:nvPr/>
          </p:nvSpPr>
          <p:spPr bwMode="auto">
            <a:xfrm rot="14111500">
              <a:off x="6349042" y="1437335"/>
              <a:ext cx="1336675" cy="2958499"/>
            </a:xfrm>
            <a:prstGeom prst="can">
              <a:avLst>
                <a:gd name="adj" fmla="val 88658"/>
              </a:avLst>
            </a:prstGeom>
            <a:solidFill>
              <a:srgbClr val="FFC0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033497" y="2884714"/>
              <a:ext cx="250371" cy="5769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791248" y="309154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i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6419" y="353785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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5595257" y="3450771"/>
              <a:ext cx="6858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257849" y="3766456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</a:rPr>
                <a:t>z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aphicFrame>
        <p:nvGraphicFramePr>
          <p:cNvPr id="452615" name="Object 7"/>
          <p:cNvGraphicFramePr>
            <a:graphicFrameLocks noChangeAspect="1"/>
          </p:cNvGraphicFramePr>
          <p:nvPr/>
        </p:nvGraphicFramePr>
        <p:xfrm>
          <a:off x="493713" y="3897313"/>
          <a:ext cx="4090987" cy="1633537"/>
        </p:xfrm>
        <a:graphic>
          <a:graphicData uri="http://schemas.openxmlformats.org/presentationml/2006/ole">
            <p:oleObj spid="_x0000_s374786" name="Equation" r:id="rId4" imgW="2158920" imgH="876240" progId="Equation.DSMT4">
              <p:embed/>
            </p:oleObj>
          </a:graphicData>
        </a:graphic>
      </p:graphicFrame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49956" y="1291909"/>
            <a:ext cx="63842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internal </a:t>
            </a:r>
            <a:r>
              <a:rPr lang="en-US" sz="2000" u="sng" dirty="0" smtClean="0">
                <a:solidFill>
                  <a:srgbClr val="0000FF"/>
                </a:solidFill>
              </a:rPr>
              <a:t>impedance per unit length</a:t>
            </a:r>
            <a:r>
              <a:rPr lang="en-US" sz="2000" dirty="0" smtClean="0">
                <a:solidFill>
                  <a:srgbClr val="0000FF"/>
                </a:solidFill>
              </a:rPr>
              <a:t> is defined as: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453636" name="Object 7"/>
          <p:cNvGraphicFramePr>
            <a:graphicFrameLocks noChangeAspect="1"/>
          </p:cNvGraphicFramePr>
          <p:nvPr/>
        </p:nvGraphicFramePr>
        <p:xfrm>
          <a:off x="2178957" y="1970540"/>
          <a:ext cx="1395413" cy="782637"/>
        </p:xfrm>
        <a:graphic>
          <a:graphicData uri="http://schemas.openxmlformats.org/presentationml/2006/ole">
            <p:oleObj spid="_x0000_s374787" name="Equation" r:id="rId5" imgW="736560" imgH="419040" progId="Equation.DSMT4">
              <p:embed/>
            </p:oleObj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37042" y="3327537"/>
            <a:ext cx="18884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Hence,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7544" y="4637314"/>
            <a:ext cx="337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Note: </a:t>
            </a: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u="sng" dirty="0" smtClean="0">
                <a:solidFill>
                  <a:schemeClr val="bg2"/>
                </a:solidFill>
              </a:rPr>
              <a:t>internal</a:t>
            </a:r>
            <a:r>
              <a:rPr lang="en-US" dirty="0" smtClean="0">
                <a:solidFill>
                  <a:schemeClr val="bg2"/>
                </a:solidFill>
              </a:rPr>
              <a:t> impedance accounts for the internal stored energy and power dissipation.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295400" y="0"/>
            <a:ext cx="691242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Impedance of Wire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551763" y="1399161"/>
            <a:ext cx="3238780" cy="1918319"/>
            <a:chOff x="5257849" y="2248247"/>
            <a:chExt cx="3238780" cy="1918319"/>
          </a:xfrm>
        </p:grpSpPr>
        <p:sp>
          <p:nvSpPr>
            <p:cNvPr id="306186" name="AutoShape 10"/>
            <p:cNvSpPr>
              <a:spLocks noChangeArrowheads="1"/>
            </p:cNvSpPr>
            <p:nvPr/>
          </p:nvSpPr>
          <p:spPr bwMode="auto">
            <a:xfrm rot="14111500">
              <a:off x="6349042" y="1437335"/>
              <a:ext cx="1336675" cy="2958499"/>
            </a:xfrm>
            <a:prstGeom prst="can">
              <a:avLst>
                <a:gd name="adj" fmla="val 88658"/>
              </a:avLst>
            </a:prstGeom>
            <a:solidFill>
              <a:srgbClr val="FFC0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033497" y="2884714"/>
              <a:ext cx="250371" cy="5769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791248" y="309154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i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6419" y="353785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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5595257" y="3450771"/>
              <a:ext cx="6858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257849" y="3766456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</a:rPr>
                <a:t>z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aphicFrame>
        <p:nvGraphicFramePr>
          <p:cNvPr id="452615" name="Object 7"/>
          <p:cNvGraphicFramePr>
            <a:graphicFrameLocks noChangeAspect="1"/>
          </p:cNvGraphicFramePr>
          <p:nvPr/>
        </p:nvGraphicFramePr>
        <p:xfrm>
          <a:off x="152400" y="3481388"/>
          <a:ext cx="6035675" cy="1965325"/>
        </p:xfrm>
        <a:graphic>
          <a:graphicData uri="http://schemas.openxmlformats.org/presentationml/2006/ole">
            <p:oleObj spid="_x0000_s375810" name="Equation" r:id="rId4" imgW="3187440" imgH="1054080" progId="Equation.DSMT4">
              <p:embed/>
            </p:oleObj>
          </a:graphicData>
        </a:graphic>
      </p:graphicFrame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6670" y="1063309"/>
            <a:ext cx="435950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 also have the following helpful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integration identity: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454660" name="Object 4"/>
          <p:cNvGraphicFramePr>
            <a:graphicFrameLocks noChangeAspect="1"/>
          </p:cNvGraphicFramePr>
          <p:nvPr/>
        </p:nvGraphicFramePr>
        <p:xfrm>
          <a:off x="891268" y="1971449"/>
          <a:ext cx="2797175" cy="646112"/>
        </p:xfrm>
        <a:graphic>
          <a:graphicData uri="http://schemas.openxmlformats.org/presentationml/2006/ole">
            <p:oleObj spid="_x0000_s375811" name="Equation" r:id="rId5" imgW="1320480" imgH="304560" progId="Equation.DSMT4">
              <p:embed/>
            </p:oleObj>
          </a:graphicData>
        </a:graphic>
      </p:graphicFrame>
      <p:graphicFrame>
        <p:nvGraphicFramePr>
          <p:cNvPr id="454661" name="Object 7"/>
          <p:cNvGraphicFramePr>
            <a:graphicFrameLocks noChangeAspect="1"/>
          </p:cNvGraphicFramePr>
          <p:nvPr/>
        </p:nvGraphicFramePr>
        <p:xfrm>
          <a:off x="2722164" y="5873750"/>
          <a:ext cx="1779588" cy="733425"/>
        </p:xfrm>
        <a:graphic>
          <a:graphicData uri="http://schemas.openxmlformats.org/presentationml/2006/ole">
            <p:oleObj spid="_x0000_s375812" name="Equation" r:id="rId6" imgW="939600" imgH="39348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21973" y="6008915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where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914" y="3015343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Hence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454662" name="Object 7"/>
          <p:cNvGraphicFramePr>
            <a:graphicFrameLocks noChangeAspect="1"/>
          </p:cNvGraphicFramePr>
          <p:nvPr/>
        </p:nvGraphicFramePr>
        <p:xfrm>
          <a:off x="5903913" y="4484688"/>
          <a:ext cx="2195512" cy="1982787"/>
        </p:xfrm>
        <a:graphic>
          <a:graphicData uri="http://schemas.openxmlformats.org/presentationml/2006/ole">
            <p:oleObj spid="_x0000_s375813" name="Equation" r:id="rId7" imgW="1244520" imgH="1143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295400" y="0"/>
            <a:ext cx="691242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Impedance of Wire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562649" y="3358591"/>
            <a:ext cx="3238780" cy="1918319"/>
            <a:chOff x="5257849" y="2248247"/>
            <a:chExt cx="3238780" cy="1918319"/>
          </a:xfrm>
        </p:grpSpPr>
        <p:sp>
          <p:nvSpPr>
            <p:cNvPr id="306186" name="AutoShape 10"/>
            <p:cNvSpPr>
              <a:spLocks noChangeArrowheads="1"/>
            </p:cNvSpPr>
            <p:nvPr/>
          </p:nvSpPr>
          <p:spPr bwMode="auto">
            <a:xfrm rot="14111500">
              <a:off x="6349042" y="1437335"/>
              <a:ext cx="1336675" cy="2958499"/>
            </a:xfrm>
            <a:prstGeom prst="can">
              <a:avLst>
                <a:gd name="adj" fmla="val 88658"/>
              </a:avLst>
            </a:prstGeom>
            <a:solidFill>
              <a:srgbClr val="FFC0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033497" y="2871066"/>
              <a:ext cx="250371" cy="5769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791248" y="309154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i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6419" y="353785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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5595257" y="3450771"/>
              <a:ext cx="6858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257849" y="3766456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</a:rPr>
                <a:t>z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84641" y="1030651"/>
            <a:ext cx="293347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Hence, we have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455685" name="Object 7"/>
          <p:cNvGraphicFramePr>
            <a:graphicFrameLocks noChangeAspect="1"/>
          </p:cNvGraphicFramePr>
          <p:nvPr/>
        </p:nvGraphicFramePr>
        <p:xfrm>
          <a:off x="325983" y="1567834"/>
          <a:ext cx="6230938" cy="1633538"/>
        </p:xfrm>
        <a:graphic>
          <a:graphicData uri="http://schemas.openxmlformats.org/presentationml/2006/ole">
            <p:oleObj spid="_x0000_s376834" name="Equation" r:id="rId4" imgW="3288960" imgH="876240" progId="Equation.DSMT4">
              <p:embed/>
            </p:oleObj>
          </a:graphicData>
        </a:graphic>
      </p:graphicFrame>
      <p:graphicFrame>
        <p:nvGraphicFramePr>
          <p:cNvPr id="455686" name="Object 7"/>
          <p:cNvGraphicFramePr>
            <a:graphicFrameLocks noChangeAspect="1"/>
          </p:cNvGraphicFramePr>
          <p:nvPr/>
        </p:nvGraphicFramePr>
        <p:xfrm>
          <a:off x="1232129" y="4550713"/>
          <a:ext cx="3720872" cy="1416700"/>
        </p:xfrm>
        <a:graphic>
          <a:graphicData uri="http://schemas.openxmlformats.org/presentationml/2006/ole">
            <p:oleObj spid="_x0000_s376835" name="Equation" r:id="rId5" imgW="2298600" imgH="888840" progId="Equation.DSMT4">
              <p:embed/>
            </p:oleObj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43870" y="3860937"/>
            <a:ext cx="105024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where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295400" y="0"/>
            <a:ext cx="691242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Impedance of Wire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4691792" y="2063191"/>
            <a:ext cx="3238780" cy="1918319"/>
            <a:chOff x="5257849" y="2248247"/>
            <a:chExt cx="3238780" cy="1918319"/>
          </a:xfrm>
        </p:grpSpPr>
        <p:sp>
          <p:nvSpPr>
            <p:cNvPr id="306186" name="AutoShape 10"/>
            <p:cNvSpPr>
              <a:spLocks noChangeArrowheads="1"/>
            </p:cNvSpPr>
            <p:nvPr/>
          </p:nvSpPr>
          <p:spPr bwMode="auto">
            <a:xfrm rot="14111500">
              <a:off x="6349042" y="1437335"/>
              <a:ext cx="1336675" cy="2958499"/>
            </a:xfrm>
            <a:prstGeom prst="can">
              <a:avLst>
                <a:gd name="adj" fmla="val 88658"/>
              </a:avLst>
            </a:prstGeom>
            <a:solidFill>
              <a:srgbClr val="FFC0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033497" y="2884714"/>
              <a:ext cx="250371" cy="5769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791248" y="309154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i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6419" y="353785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  <a:sym typeface="Symbol"/>
                </a:rPr>
                <a:t>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5595257" y="3464419"/>
              <a:ext cx="6858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257849" y="3766456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00"/>
                  </a:solidFill>
                  <a:latin typeface="Times New Roman"/>
                </a:rPr>
                <a:t>z</a:t>
              </a:r>
              <a:endParaRPr lang="en-US" sz="2000" i="1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84641" y="1030651"/>
            <a:ext cx="366281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At low frequency (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</a:rPr>
              <a:t> &lt;&lt;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sym typeface="Symbol"/>
              </a:rPr>
              <a:t>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):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455685" name="Object 7"/>
          <p:cNvGraphicFramePr>
            <a:graphicFrameLocks noChangeAspect="1"/>
          </p:cNvGraphicFramePr>
          <p:nvPr/>
        </p:nvGraphicFramePr>
        <p:xfrm>
          <a:off x="801914" y="1651681"/>
          <a:ext cx="3103563" cy="900112"/>
        </p:xfrm>
        <a:graphic>
          <a:graphicData uri="http://schemas.openxmlformats.org/presentationml/2006/ole">
            <p:oleObj spid="_x0000_s377858" name="Equation" r:id="rId4" imgW="1638000" imgH="482400" progId="Equation.DSMT4">
              <p:embed/>
            </p:oleObj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69698" y="4840651"/>
            <a:ext cx="105024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where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37041" y="3229565"/>
            <a:ext cx="366281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At high frequency (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</a:rPr>
              <a:t> &gt;&gt;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sym typeface="Symbol"/>
              </a:rPr>
              <a:t>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):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471044" name="Object 7"/>
          <p:cNvGraphicFramePr>
            <a:graphicFrameLocks noChangeAspect="1"/>
          </p:cNvGraphicFramePr>
          <p:nvPr/>
        </p:nvGraphicFramePr>
        <p:xfrm>
          <a:off x="1762806" y="3780292"/>
          <a:ext cx="1179512" cy="733425"/>
        </p:xfrm>
        <a:graphic>
          <a:graphicData uri="http://schemas.openxmlformats.org/presentationml/2006/ole">
            <p:oleObj spid="_x0000_s377859" name="Equation" r:id="rId5" imgW="622080" imgH="393480" progId="Equation.DSMT4">
              <p:embed/>
            </p:oleObj>
          </a:graphicData>
        </a:graphic>
      </p:graphicFrame>
      <p:graphicFrame>
        <p:nvGraphicFramePr>
          <p:cNvPr id="471045" name="Object 7"/>
          <p:cNvGraphicFramePr>
            <a:graphicFrameLocks noChangeAspect="1"/>
          </p:cNvGraphicFramePr>
          <p:nvPr/>
        </p:nvGraphicFramePr>
        <p:xfrm>
          <a:off x="1633500" y="5317218"/>
          <a:ext cx="5224462" cy="1277938"/>
        </p:xfrm>
        <a:graphic>
          <a:graphicData uri="http://schemas.openxmlformats.org/presentationml/2006/ole">
            <p:oleObj spid="_x0000_s377860" name="Equation" r:id="rId6" imgW="275580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295400" y="0"/>
            <a:ext cx="691242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Impedance of Wire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Text Box 64"/>
          <p:cNvSpPr txBox="1">
            <a:spLocks noChangeArrowheads="1"/>
          </p:cNvSpPr>
          <p:nvPr/>
        </p:nvSpPr>
        <p:spPr bwMode="auto">
          <a:xfrm>
            <a:off x="646792" y="1596799"/>
            <a:ext cx="78041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An extra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impedance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per unit length </a:t>
            </a:r>
            <a:r>
              <a:rPr lang="en-US" sz="2000" i="1" dirty="0" err="1" smtClean="0">
                <a:solidFill>
                  <a:schemeClr val="bg1"/>
                </a:solidFill>
                <a:latin typeface="+mn-lt"/>
                <a:sym typeface="Symbol" pitchFamily="18" charset="2"/>
              </a:rPr>
              <a:t>Z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  <a:sym typeface="Symbol" pitchFamily="18" charset="2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is added to the TL model in order to account for the </a:t>
            </a:r>
            <a:r>
              <a:rPr lang="en-US" sz="2000" u="sng" dirty="0">
                <a:solidFill>
                  <a:schemeClr val="bg1"/>
                </a:solidFill>
                <a:sym typeface="Symbol" pitchFamily="18" charset="2"/>
              </a:rPr>
              <a:t>internal </a:t>
            </a:r>
            <a:r>
              <a:rPr lang="en-US" sz="2000" u="sng" dirty="0" smtClean="0">
                <a:solidFill>
                  <a:schemeClr val="bg1"/>
                </a:solidFill>
                <a:sym typeface="Symbol" pitchFamily="18" charset="2"/>
              </a:rPr>
              <a:t>impedance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of the conductors.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056821" y="3587294"/>
            <a:ext cx="6759575" cy="2028147"/>
            <a:chOff x="1187450" y="4447266"/>
            <a:chExt cx="6759575" cy="2028147"/>
          </a:xfrm>
        </p:grpSpPr>
        <p:sp>
          <p:nvSpPr>
            <p:cNvPr id="24" name="Arc 6"/>
            <p:cNvSpPr>
              <a:spLocks/>
            </p:cNvSpPr>
            <p:nvPr/>
          </p:nvSpPr>
          <p:spPr bwMode="auto">
            <a:xfrm>
              <a:off x="3290888" y="4884738"/>
              <a:ext cx="190500" cy="396875"/>
            </a:xfrm>
            <a:custGeom>
              <a:avLst/>
              <a:gdLst>
                <a:gd name="G0" fmla="+- 21600 0 0"/>
                <a:gd name="G1" fmla="+- 14893 0 0"/>
                <a:gd name="G2" fmla="+- 21600 0 0"/>
                <a:gd name="T0" fmla="*/ 43198 w 43198"/>
                <a:gd name="T1" fmla="*/ 15171 h 36493"/>
                <a:gd name="T2" fmla="*/ 5955 w 43198"/>
                <a:gd name="T3" fmla="*/ 0 h 36493"/>
                <a:gd name="T4" fmla="*/ 21600 w 43198"/>
                <a:gd name="T5" fmla="*/ 14893 h 36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36493" fill="none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</a:path>
                <a:path w="43198" h="36493" stroke="0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  <a:lnTo>
                    <a:pt x="21600" y="14893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Arc 7"/>
            <p:cNvSpPr>
              <a:spLocks/>
            </p:cNvSpPr>
            <p:nvPr/>
          </p:nvSpPr>
          <p:spPr bwMode="auto">
            <a:xfrm>
              <a:off x="3162300" y="4878388"/>
              <a:ext cx="192088" cy="423862"/>
            </a:xfrm>
            <a:custGeom>
              <a:avLst/>
              <a:gdLst>
                <a:gd name="G0" fmla="+- 21600 0 0"/>
                <a:gd name="G1" fmla="+- 17865 0 0"/>
                <a:gd name="G2" fmla="+- 21600 0 0"/>
                <a:gd name="T0" fmla="*/ 33741 w 43200"/>
                <a:gd name="T1" fmla="*/ 0 h 39465"/>
                <a:gd name="T2" fmla="*/ 7644 w 43200"/>
                <a:gd name="T3" fmla="*/ 1379 h 39465"/>
                <a:gd name="T4" fmla="*/ 21600 w 43200"/>
                <a:gd name="T5" fmla="*/ 17865 h 39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9465" fill="none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</a:path>
                <a:path w="43200" h="39465" stroke="0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  <a:lnTo>
                    <a:pt x="21600" y="17865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Arc 8"/>
            <p:cNvSpPr>
              <a:spLocks/>
            </p:cNvSpPr>
            <p:nvPr/>
          </p:nvSpPr>
          <p:spPr bwMode="auto">
            <a:xfrm>
              <a:off x="3040063" y="4895850"/>
              <a:ext cx="190500" cy="406400"/>
            </a:xfrm>
            <a:custGeom>
              <a:avLst/>
              <a:gdLst>
                <a:gd name="G0" fmla="+- 21600 0 0"/>
                <a:gd name="G1" fmla="+- 15907 0 0"/>
                <a:gd name="G2" fmla="+- 21600 0 0"/>
                <a:gd name="T0" fmla="*/ 36212 w 43200"/>
                <a:gd name="T1" fmla="*/ 0 h 37507"/>
                <a:gd name="T2" fmla="*/ 6473 w 43200"/>
                <a:gd name="T3" fmla="*/ 488 h 37507"/>
                <a:gd name="T4" fmla="*/ 21600 w 43200"/>
                <a:gd name="T5" fmla="*/ 15907 h 37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7507" fill="none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</a:path>
                <a:path w="43200" h="37507" stroke="0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  <a:lnTo>
                    <a:pt x="21600" y="15907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Arc 9"/>
            <p:cNvSpPr>
              <a:spLocks/>
            </p:cNvSpPr>
            <p:nvPr/>
          </p:nvSpPr>
          <p:spPr bwMode="auto">
            <a:xfrm>
              <a:off x="2905125" y="4900613"/>
              <a:ext cx="192088" cy="404812"/>
            </a:xfrm>
            <a:custGeom>
              <a:avLst/>
              <a:gdLst>
                <a:gd name="G0" fmla="+- 21600 0 0"/>
                <a:gd name="G1" fmla="+- 15795 0 0"/>
                <a:gd name="G2" fmla="+- 21600 0 0"/>
                <a:gd name="T0" fmla="*/ 36720 w 43200"/>
                <a:gd name="T1" fmla="*/ 370 h 37395"/>
                <a:gd name="T2" fmla="*/ 6866 w 43200"/>
                <a:gd name="T3" fmla="*/ 0 h 37395"/>
                <a:gd name="T4" fmla="*/ 21600 w 43200"/>
                <a:gd name="T5" fmla="*/ 15795 h 37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7395" fill="none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</a:path>
                <a:path w="43200" h="37395" stroke="0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  <a:lnTo>
                    <a:pt x="21600" y="15795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Arc 10"/>
            <p:cNvSpPr>
              <a:spLocks/>
            </p:cNvSpPr>
            <p:nvPr/>
          </p:nvSpPr>
          <p:spPr bwMode="auto">
            <a:xfrm>
              <a:off x="2774950" y="4905375"/>
              <a:ext cx="190500" cy="412750"/>
            </a:xfrm>
            <a:custGeom>
              <a:avLst/>
              <a:gdLst>
                <a:gd name="G0" fmla="+- 21598 0 0"/>
                <a:gd name="G1" fmla="+- 16368 0 0"/>
                <a:gd name="G2" fmla="+- 21600 0 0"/>
                <a:gd name="T0" fmla="*/ 35692 w 43198"/>
                <a:gd name="T1" fmla="*/ 0 h 37968"/>
                <a:gd name="T2" fmla="*/ 0 w 43198"/>
                <a:gd name="T3" fmla="*/ 16690 h 37968"/>
                <a:gd name="T4" fmla="*/ 21598 w 43198"/>
                <a:gd name="T5" fmla="*/ 16368 h 37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37968" fill="none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</a:path>
                <a:path w="43198" h="37968" stroke="0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  <a:lnTo>
                    <a:pt x="21598" y="16368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1266825" y="5114925"/>
              <a:ext cx="3492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1206500" y="5078413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V="1">
              <a:off x="3889375" y="4916488"/>
              <a:ext cx="60325" cy="130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 flipV="1">
              <a:off x="3992563" y="4921250"/>
              <a:ext cx="104775" cy="3000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4144963" y="4921250"/>
              <a:ext cx="104775" cy="3000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V="1">
              <a:off x="4303713" y="4921250"/>
              <a:ext cx="98425" cy="2825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V="1">
              <a:off x="4454525" y="4911725"/>
              <a:ext cx="100013" cy="2905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H="1" flipV="1">
              <a:off x="4548188" y="4918075"/>
              <a:ext cx="44450" cy="1381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rot="19163305" flipV="1">
              <a:off x="4043363" y="4949825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 rot="19163305" flipV="1">
              <a:off x="4200525" y="4930775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rot="19163305" flipV="1">
              <a:off x="4352925" y="4926013"/>
              <a:ext cx="152400" cy="2587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rot="19163305" flipV="1">
              <a:off x="3895725" y="4930775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2308225" y="5094288"/>
              <a:ext cx="4762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954463" y="4489450"/>
              <a:ext cx="6572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R 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V="1">
              <a:off x="4592638" y="5048250"/>
              <a:ext cx="3297237" cy="3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7880350" y="5006975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auto">
            <a:xfrm>
              <a:off x="1187450" y="6394450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29"/>
            <p:cNvSpPr txBox="1">
              <a:spLocks noChangeArrowheads="1"/>
            </p:cNvSpPr>
            <p:nvPr/>
          </p:nvSpPr>
          <p:spPr bwMode="auto">
            <a:xfrm>
              <a:off x="4103688" y="5499100"/>
              <a:ext cx="69923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r>
                <a:rPr lang="en-US" sz="2000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6457950" y="5524500"/>
              <a:ext cx="7493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G 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 flipV="1">
              <a:off x="1244600" y="6440488"/>
              <a:ext cx="6651625" cy="3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7886700" y="6399213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>
              <a:off x="5207000" y="5051425"/>
              <a:ext cx="0" cy="5603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34"/>
            <p:cNvSpPr>
              <a:spLocks noChangeShapeType="1"/>
            </p:cNvSpPr>
            <p:nvPr/>
          </p:nvSpPr>
          <p:spPr bwMode="auto">
            <a:xfrm>
              <a:off x="5213350" y="5813425"/>
              <a:ext cx="0" cy="6207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 flipH="1">
              <a:off x="6337300" y="6124575"/>
              <a:ext cx="1588" cy="3159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>
              <a:off x="6327152" y="5047005"/>
              <a:ext cx="496" cy="32966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37"/>
            <p:cNvSpPr>
              <a:spLocks noChangeShapeType="1"/>
            </p:cNvSpPr>
            <p:nvPr/>
          </p:nvSpPr>
          <p:spPr bwMode="auto">
            <a:xfrm>
              <a:off x="4899025" y="5611813"/>
              <a:ext cx="6223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>
              <a:off x="4899025" y="5802313"/>
              <a:ext cx="6223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6146398" y="5368569"/>
              <a:ext cx="332316" cy="749964"/>
              <a:chOff x="6146398" y="5368569"/>
              <a:chExt cx="332316" cy="749964"/>
            </a:xfrm>
          </p:grpSpPr>
          <p:sp>
            <p:nvSpPr>
              <p:cNvPr id="65" name="Line 40"/>
              <p:cNvSpPr>
                <a:spLocks noChangeShapeType="1"/>
              </p:cNvSpPr>
              <p:nvPr/>
            </p:nvSpPr>
            <p:spPr bwMode="auto">
              <a:xfrm rot="5245371" flipV="1">
                <a:off x="6361875" y="5340868"/>
                <a:ext cx="50220" cy="11653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Line 41"/>
              <p:cNvSpPr>
                <a:spLocks noChangeShapeType="1"/>
              </p:cNvSpPr>
              <p:nvPr/>
            </p:nvSpPr>
            <p:spPr bwMode="auto">
              <a:xfrm rot="5245371" flipV="1">
                <a:off x="6238698" y="5383378"/>
                <a:ext cx="115437" cy="30003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" name="Line 42"/>
              <p:cNvSpPr>
                <a:spLocks noChangeShapeType="1"/>
              </p:cNvSpPr>
              <p:nvPr/>
            </p:nvSpPr>
            <p:spPr bwMode="auto">
              <a:xfrm rot="5245371" flipV="1">
                <a:off x="6246248" y="5551116"/>
                <a:ext cx="115437" cy="30003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" name="Line 43"/>
              <p:cNvSpPr>
                <a:spLocks noChangeShapeType="1"/>
              </p:cNvSpPr>
              <p:nvPr/>
            </p:nvSpPr>
            <p:spPr bwMode="auto">
              <a:xfrm rot="5245371" flipV="1">
                <a:off x="6266176" y="5730687"/>
                <a:ext cx="108440" cy="2825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" name="Line 44"/>
              <p:cNvSpPr>
                <a:spLocks noChangeShapeType="1"/>
              </p:cNvSpPr>
              <p:nvPr/>
            </p:nvSpPr>
            <p:spPr bwMode="auto">
              <a:xfrm rot="5245371" flipV="1">
                <a:off x="6278363" y="5893333"/>
                <a:ext cx="110189" cy="2905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" name="Line 45"/>
              <p:cNvSpPr>
                <a:spLocks noChangeShapeType="1"/>
              </p:cNvSpPr>
              <p:nvPr/>
            </p:nvSpPr>
            <p:spPr bwMode="auto">
              <a:xfrm rot="5245371" flipH="1" flipV="1">
                <a:off x="6387109" y="6030399"/>
                <a:ext cx="34981" cy="14128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" name="Line 46"/>
              <p:cNvSpPr>
                <a:spLocks noChangeShapeType="1"/>
              </p:cNvSpPr>
              <p:nvPr/>
            </p:nvSpPr>
            <p:spPr bwMode="auto">
              <a:xfrm rot="2808676" flipV="1">
                <a:off x="6208230" y="5486494"/>
                <a:ext cx="167908" cy="2587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" name="Line 47"/>
              <p:cNvSpPr>
                <a:spLocks noChangeShapeType="1"/>
              </p:cNvSpPr>
              <p:nvPr/>
            </p:nvSpPr>
            <p:spPr bwMode="auto">
              <a:xfrm rot="2808676" flipV="1">
                <a:off x="6235046" y="5658618"/>
                <a:ext cx="167908" cy="2587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Line 48"/>
              <p:cNvSpPr>
                <a:spLocks noChangeShapeType="1"/>
              </p:cNvSpPr>
              <p:nvPr/>
            </p:nvSpPr>
            <p:spPr bwMode="auto">
              <a:xfrm rot="2808676" flipV="1">
                <a:off x="6247354" y="5826141"/>
                <a:ext cx="167908" cy="2587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4" name="Line 49"/>
              <p:cNvSpPr>
                <a:spLocks noChangeShapeType="1"/>
              </p:cNvSpPr>
              <p:nvPr/>
            </p:nvSpPr>
            <p:spPr bwMode="auto">
              <a:xfrm rot="2808676" flipV="1">
                <a:off x="6219946" y="5323142"/>
                <a:ext cx="167908" cy="2587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3" name="Text Box 56"/>
            <p:cNvSpPr txBox="1">
              <a:spLocks noChangeArrowheads="1"/>
            </p:cNvSpPr>
            <p:nvPr/>
          </p:nvSpPr>
          <p:spPr bwMode="auto">
            <a:xfrm>
              <a:off x="2718284" y="4447266"/>
              <a:ext cx="8858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L</a:t>
              </a:r>
              <a:r>
                <a:rPr lang="en-US" sz="2000" baseline="-25000" dirty="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4" name="Line 57"/>
            <p:cNvSpPr>
              <a:spLocks noChangeShapeType="1"/>
            </p:cNvSpPr>
            <p:nvPr/>
          </p:nvSpPr>
          <p:spPr bwMode="auto">
            <a:xfrm>
              <a:off x="3471863" y="5046663"/>
              <a:ext cx="427037" cy="15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578429" y="4887688"/>
              <a:ext cx="762000" cy="43542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>
              <a:off x="1575444" y="4894036"/>
              <a:ext cx="824265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latin typeface="+mn-lt"/>
                </a:rPr>
                <a:t> </a:t>
              </a:r>
              <a:r>
                <a:rPr lang="en-US" sz="2000" i="1" dirty="0" err="1" smtClean="0">
                  <a:solidFill>
                    <a:schemeClr val="bg2"/>
                  </a:solidFill>
                  <a:latin typeface="+mn-lt"/>
                </a:rPr>
                <a:t>Z</a:t>
              </a:r>
              <a:r>
                <a:rPr lang="en-US" sz="2000" i="1" baseline="-25000" dirty="0" err="1" smtClean="0">
                  <a:solidFill>
                    <a:schemeClr val="bg2"/>
                  </a:solidFill>
                  <a:latin typeface="+mn-lt"/>
                </a:rPr>
                <a:t>i</a:t>
              </a:r>
              <a:r>
                <a:rPr lang="en-US" sz="2000" i="1" dirty="0" smtClean="0">
                  <a:solidFill>
                    <a:schemeClr val="bg2"/>
                  </a:solidFill>
                  <a:latin typeface="+mn-lt"/>
                </a:rPr>
                <a:t> </a:t>
              </a:r>
              <a:r>
                <a:rPr lang="en-US" sz="2000" dirty="0" smtClean="0">
                  <a:solidFill>
                    <a:schemeClr val="bg2"/>
                  </a:solidFill>
                  <a:latin typeface="+mn-lt"/>
                  <a:sym typeface="Symbol"/>
                </a:rPr>
                <a:t></a:t>
              </a:r>
              <a:r>
                <a:rPr lang="en-US" sz="2000" i="1" dirty="0" smtClean="0">
                  <a:solidFill>
                    <a:schemeClr val="bg2"/>
                  </a:solidFill>
                  <a:latin typeface="+mn-lt"/>
                </a:rPr>
                <a:t>z </a:t>
              </a:r>
              <a:endParaRPr lang="en-US" sz="2000" i="1" dirty="0">
                <a:solidFill>
                  <a:schemeClr val="bg2"/>
                </a:solidFill>
                <a:latin typeface="+mn-lt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579914" y="838200"/>
            <a:ext cx="3857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Transmission Line Model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9857" y="5878291"/>
            <a:ext cx="819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u="sng" dirty="0" smtClean="0">
                <a:solidFill>
                  <a:schemeClr val="bg2"/>
                </a:solidFill>
              </a:rPr>
              <a:t>external</a:t>
            </a:r>
            <a:r>
              <a:rPr lang="en-US" dirty="0" smtClean="0">
                <a:solidFill>
                  <a:schemeClr val="bg2"/>
                </a:solidFill>
              </a:rPr>
              <a:t> inductance per unit length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L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bg2"/>
                </a:solidFill>
              </a:rPr>
              <a:t> is calculated assuming perfectly conducting wires.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1485" y="2699657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The form of </a:t>
            </a:r>
            <a:r>
              <a:rPr lang="en-US" i="1" dirty="0" err="1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i="1" baseline="-25000" dirty="0" err="1" smtClean="0">
                <a:solidFill>
                  <a:schemeClr val="bg2"/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 will depend on the shape of the conductors: we have only analyzed the case of a round wire.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295400" y="0"/>
            <a:ext cx="691242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Impedance of Wire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Text Box 64"/>
          <p:cNvSpPr txBox="1">
            <a:spLocks noChangeArrowheads="1"/>
          </p:cNvSpPr>
          <p:nvPr/>
        </p:nvSpPr>
        <p:spPr bwMode="auto">
          <a:xfrm>
            <a:off x="559706" y="1971948"/>
            <a:ext cx="612412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For a </a:t>
            </a:r>
            <a:r>
              <a:rPr lang="en-US" sz="2000" u="sng" dirty="0" smtClean="0">
                <a:solidFill>
                  <a:schemeClr val="bg1"/>
                </a:solidFill>
                <a:sym typeface="Symbol" pitchFamily="18" charset="2"/>
              </a:rPr>
              <a:t>twin lead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(two wires running parallel) we have:</a:t>
            </a:r>
            <a:endParaRPr lang="en-US" sz="20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71057" y="1034143"/>
            <a:ext cx="3857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Transmission Line Model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10626" name="Object 2"/>
          <p:cNvGraphicFramePr>
            <a:graphicFrameLocks noChangeAspect="1"/>
          </p:cNvGraphicFramePr>
          <p:nvPr/>
        </p:nvGraphicFramePr>
        <p:xfrm>
          <a:off x="3543073" y="2692174"/>
          <a:ext cx="1257527" cy="516898"/>
        </p:xfrm>
        <a:graphic>
          <a:graphicData uri="http://schemas.openxmlformats.org/presentationml/2006/ole">
            <p:oleObj spid="_x0000_s410626" name="Equation" r:id="rId4" imgW="545760" imgH="228600" progId="Equation.DSMT4">
              <p:embed/>
            </p:oleObj>
          </a:graphicData>
        </a:graphic>
      </p:graphicFrame>
      <p:grpSp>
        <p:nvGrpSpPr>
          <p:cNvPr id="98" name="Group 97"/>
          <p:cNvGrpSpPr/>
          <p:nvPr/>
        </p:nvGrpSpPr>
        <p:grpSpPr>
          <a:xfrm>
            <a:off x="1007795" y="4708696"/>
            <a:ext cx="7285037" cy="1282700"/>
            <a:chOff x="1293586" y="4151087"/>
            <a:chExt cx="7285037" cy="1282700"/>
          </a:xfrm>
        </p:grpSpPr>
        <p:sp>
          <p:nvSpPr>
            <p:cNvPr id="59" name="AutoShape 134"/>
            <p:cNvSpPr>
              <a:spLocks noChangeArrowheads="1"/>
            </p:cNvSpPr>
            <p:nvPr/>
          </p:nvSpPr>
          <p:spPr bwMode="auto">
            <a:xfrm rot="5400000">
              <a:off x="4443186" y="2080987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135"/>
            <p:cNvSpPr>
              <a:spLocks noChangeArrowheads="1"/>
            </p:cNvSpPr>
            <p:nvPr/>
          </p:nvSpPr>
          <p:spPr bwMode="auto">
            <a:xfrm rot="5400000">
              <a:off x="4462236" y="1376137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38"/>
            <p:cNvSpPr>
              <a:spLocks noChangeShapeType="1"/>
            </p:cNvSpPr>
            <p:nvPr/>
          </p:nvSpPr>
          <p:spPr bwMode="auto">
            <a:xfrm>
              <a:off x="2749324" y="4620987"/>
              <a:ext cx="7747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6" name="Object 1"/>
            <p:cNvGraphicFramePr>
              <a:graphicFrameLocks noChangeAspect="1"/>
            </p:cNvGraphicFramePr>
            <p:nvPr/>
          </p:nvGraphicFramePr>
          <p:xfrm>
            <a:off x="3097902" y="4151087"/>
            <a:ext cx="165100" cy="311150"/>
          </p:xfrm>
          <a:graphic>
            <a:graphicData uri="http://schemas.openxmlformats.org/presentationml/2006/ole">
              <p:oleObj spid="_x0000_s410628" name="Equation" r:id="rId5" imgW="101520" imgH="190440" progId="Equation.DSMT4">
                <p:embed/>
              </p:oleObj>
            </a:graphicData>
          </a:graphic>
        </p:graphicFrame>
        <p:sp>
          <p:nvSpPr>
            <p:cNvPr id="78" name="Text Box 140"/>
            <p:cNvSpPr txBox="1">
              <a:spLocks noChangeArrowheads="1"/>
            </p:cNvSpPr>
            <p:nvPr/>
          </p:nvSpPr>
          <p:spPr bwMode="auto">
            <a:xfrm>
              <a:off x="3659903" y="4681086"/>
              <a:ext cx="31931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3300"/>
                  </a:solidFill>
                </a:rPr>
                <a:t>+</a:t>
              </a:r>
              <a:endParaRPr lang="en-US" dirty="0">
                <a:solidFill>
                  <a:srgbClr val="FF3300"/>
                </a:solidFill>
              </a:endParaRPr>
            </a:p>
          </p:txBody>
        </p:sp>
        <p:sp>
          <p:nvSpPr>
            <p:cNvPr id="79" name="Text Box 141"/>
            <p:cNvSpPr txBox="1">
              <a:spLocks noChangeArrowheads="1"/>
            </p:cNvSpPr>
            <p:nvPr/>
          </p:nvSpPr>
          <p:spPr bwMode="auto">
            <a:xfrm>
              <a:off x="3701633" y="4947786"/>
              <a:ext cx="26161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3300"/>
                  </a:solidFill>
                </a:rPr>
                <a:t>-</a:t>
              </a:r>
              <a:endParaRPr lang="en-US" dirty="0">
                <a:solidFill>
                  <a:srgbClr val="FF3300"/>
                </a:solidFill>
              </a:endParaRPr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3997099" y="4854123"/>
            <a:ext cx="227013" cy="269875"/>
          </p:xfrm>
          <a:graphic>
            <a:graphicData uri="http://schemas.openxmlformats.org/presentationml/2006/ole">
              <p:oleObj spid="_x0000_s410629" name="Equation" r:id="rId6" imgW="139680" imgH="164880" progId="Equation.DSMT4">
                <p:embed/>
              </p:oleObj>
            </a:graphicData>
          </a:graphic>
        </p:graphicFrame>
        <p:cxnSp>
          <p:nvCxnSpPr>
            <p:cNvPr id="97" name="Straight Arrow Connector 96"/>
            <p:cNvCxnSpPr/>
            <p:nvPr/>
          </p:nvCxnSpPr>
          <p:spPr bwMode="auto">
            <a:xfrm>
              <a:off x="7064829" y="4942114"/>
              <a:ext cx="112122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410630" name="Object 2"/>
            <p:cNvGraphicFramePr>
              <a:graphicFrameLocks noChangeAspect="1"/>
            </p:cNvGraphicFramePr>
            <p:nvPr/>
          </p:nvGraphicFramePr>
          <p:xfrm>
            <a:off x="8351610" y="4842557"/>
            <a:ext cx="227013" cy="228600"/>
          </p:xfrm>
          <a:graphic>
            <a:graphicData uri="http://schemas.openxmlformats.org/presentationml/2006/ole">
              <p:oleObj spid="_x0000_s410630" name="Equation" r:id="rId7" imgW="139680" imgH="139680" progId="Equation.DSMT4">
                <p:embed/>
              </p:oleObj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1187355" y="3603009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We assume that the wires are far enough apart so that the current is </a:t>
            </a:r>
            <a:r>
              <a:rPr lang="en-US" u="sng" dirty="0" smtClean="0">
                <a:solidFill>
                  <a:schemeClr val="bg2"/>
                </a:solidFill>
              </a:rPr>
              <a:t>uniform</a:t>
            </a:r>
            <a:r>
              <a:rPr lang="en-US" dirty="0" smtClean="0">
                <a:solidFill>
                  <a:schemeClr val="bg2"/>
                </a:solidFill>
              </a:rPr>
              <a:t> inside each one.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102" y="1377538"/>
            <a:ext cx="2395063" cy="1944194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29730" name="AutoShape 2" descr="data:image/jpeg;base64,/9j/4AAQSkZJRgABAQAAAQABAAD/2wCEAAkGBxIQERIREBAQEhIREhUSFRUSDxAYFBgSFRQWFhQVFBUYHCggGBolGxUVIjEiKCkrMC4uFx8zODMsNygtLiwBCgoKDg0OGhAQGywmHyQsLCwsLSwsLCwsLCwsLCwsLCwsLCwsLCwsLCwsLCwsLCwsLCwvLCwsLCwsLCwsLCwsLP/AABEIAOEA4QMBEQACEQEDEQH/xAAbAAEAAgMBAQAAAAAAAAAAAAAABAUBAwYCB//EADwQAAIBAgMEBwYEBgEFAAAAAAABAgMRBCExBRJBUQYiYXGBkcETMkKhsdFSYuHwBxQjcoKSshUWM5Oi/8QAGQEBAAMBAQAAAAAAAAAAAAAAAAIDBAEF/8QALREBAAIBBAEDAwQABwAAAAAAAAECAwQRITESMkFRExQiYYGhsSNCUnGRwfD/2gAMAwEAAhEDEQA/APuIAAAAAAAAAAAAAAAAAAAAAAAAAAAAAAAAAAAAAAAAAAAAAAAAAAAAAAAAAAAAAAAAAAAAAAAAAAAAAAAAAAAAAAAAAAAAAAAAAAAAAAAAAAAAAAAAAAAAAAAAAAAAAAAAAAAAAAAAAAAAAAAAAAAAAAAAAAAAAAAAAAAAAAAAAAAAAAAAAAAAAAAAAAAAAAAAAAAAAAAAAAAAAAAAAAAAAAAAAAAAuAAAAAAAAAAAAAAAAAAAAAAAAAAAAAAAa6leMdX9/IrvlpT1SlWsz0h1tpJaLzfoY766P8sLq4JntXV9vxWSmm+Uc/pcz21mSfdbGniEZ7Zm/dhVfg19Sqc+SfeU/pV/R5e0K70g13zRD6l/l3wox/OV+Uf/AGfocnJf5d8KCx1dfBfuqL1Oxe/y5NKNkdt1I+9Tqpc7XXyJ1z5Y90ZxUlModIYt2k0n25GimvtHqhXbTfCzoY6E9GvP1NmPV478b7KbYrVSUzRuqZOgAAAAAAAAAAAAAAAAAeZzUVduyI2vFI3s7ETM7QrcXtGy13V8zzMustb08Q00w/Kqq16k/dSivxSzb7o/cyRvMr9oh7o7DlUzqOUv720vCCyNNNHkt3wrtnrXpZUdiwitf9Ukaa6GkdyqnUWls/6TT47/APs/Qs+zxfCH17sPY1H8Mv8Aef3H2mL4/s+vd4lsOi+El/nI5OixfH8u/cXaZbAh8M5eLZVbQV9pTjUz7ww9lSjpd90n9GUW0N46lONRE9o9fAJ231p+KNvmii2HJXv/AN+6cXiemv8AknBLcu+b3uHPk+4rmkpxdKwuKnHjvLjlmv7o8C3HnyYup4QtjrZa4fFKf7+h6uDUVy/7sl8c1SDQrAAAAAAAAAAAAAAAI1XGwi93eTlnks9OdtPEqy5q445SrSbKzF4tuSXxPRclzZ5GbNbJO8tlKREPGGwjm7rxk1kuxE8Omtknf2cvlisbLfD4SMNFd83r+h6mPDXHHDLa9rdpBagAAAAAAAwwNM8LF8Ld2RTbBjt3CcXtHuiYjC7vWS3u3LeS9THm0s1/KvP9rqZN+JRObp2utY/vRmHaYneq7viVjg8UpKz17de59p6mm1PnHjbtmyY/FMRsUgAAAAAAAAAAAjYrGxp63b/DHUqyZqU7lOtJt0hL21bX+nB8Frbtl9rGfyy5fTHjHys2pTvmUapThRUt3hq+LaR5+WIraeZlfTe2xszBuV3L3pdaXYvhgvD55lmlw/UnlzLfxjhewgkrJWSPYiNmJ6OgAAAAAAAAAAYsBTbXwrh/VpptxzsuMfijry0fA87UYYrbyjr3acV948ZeadVSUZRkusk4yTWf6mSfxt+vst24W+Hqb0U+PHvPXxZPOkWY7RtOzaWogAAAAAAAGurVUVeTsQvkrSN7OxEz0h+3nVyprdj+J+hl+pkzcU4j5XeNaepuoYOMc31pc2W49PWnM8yhbLa3DdWdot8kWZZ8aTKNY3lQ4vNpeL/fieDblvqt9nx6r7W/lkevo42x7seafySzWqAAAAAAAAAAAAA81IJpp8SNqxaNpdidp3c5VobntYLeVmqkeSbvlHlmtO08LLWazMT7N9LRO0p+y8TdRv8AEvnY16PL+Xj8qc9FseoygAAAAARsdjqVCLnVqRhFcZO3lzEcjg9p/wASH7eMMLRVSndJuSlvzvl1EtPFZ9h2aTt+pExvy7ahg3Lr1c3y4Ix0028+WTmV1snG1U5I1qWQNOLXUl3FOojfHZPH6oUlZXffF+aszxbf9NsLTZk7x8b+Z6mjtvSYZc0bWTTYpAAAAAAAAAAAAAMCq2jSW85WV5JRv2XPL1df8SI+dmrDP4tFGymktE428yikxGbj5j+1lvR+y8PbYQAAA8yklm2ku1gcR0y6crDN0cPFupbOck91f2p+8+3QlFXJl8yxW0K+KqJ1J1Ks5OyTbbu3korh3Im4+q9B+h8cLFVq8VLESV80mqafCP5ubITLsQ7Ei6AAMTV01zOTG8bEKOvBptcYu6/f71PFy08bTHw21tvG7ZgK27L8ssu5lulyeF+epRy18oXJ6zIAAAAAAAAAAAABhs5M7RvJCjx1fee83aMfQ8XPkm9/L2hux18Y2Y2f13F8ZPe8Fp6eZLBXfJWP3cyTtWV8eyxAADXXrKCuwObx20nObi28vdVsmua5nJSiFFt7Zf8ANUpLdvUir03xUvw+Oh2J2JhY9COhMcJatXtPENZcY07625y7fIlNkIdmRdZAAAAEHaOG3lvR1XIy6jD5xvHa3Hfx4VHtM+F+K4PtR5kw1LLA7QXuydmufqbtPqo9NmfJinuFknc3qGQAAAAAAAAADEnbNnJnYVG0topJ52itfQwau9ttvZoxU5UdScqjzyUvdi9bcZS9Eedvu1RDotkYfdjvPVqy7j1NJi8Y8pY819+IWRtUgADhuk84Ymv7KpGpTUFKEJyyi3rKUbPXS2mh11W7DxE5J4fOtKlNbsrXk48LvszV+VjnKTt9nbM3bTn7y0XCP3YRmVoHAAAAAAMMCu2js3fu46620u+afBmXPpovzHa7Hl8eJ6c/WnKGU03bkusvA8u1JrO0tVZ36bsHtOS/8dRSXKRLHmyY/TLlqVnuFtQ21F5VIuD+Rtx66s+qFFtPPssaWIjL3ZJmyuSlupUzWY7bSaJcDFwMgAPM5patLvZybRHbsRMoVTacL2h1n2aeLM/3NbT405lZGKe54hUY/a0t5QWb7E7eH6nbXikeV5/YrXedoQoxd7y60uC4JcLnm589sk7fw1UpFVvszZrb35359/2RfptLO/ldVkze0LtI9NlZAAYaArK2waFSUJ1IucqbbjeTtd81ozu4l4TA0qV/ZU4QvruxSucEkAAAAAAAAAAjYvBQqLrLPg1qvEryYq3jayVbTXpzm0dgyTcknL81PKfiviPPyaS1fTy1UzxPaptWh7k1P8surLy0Mkxt2tiYliO1pxdpUmn3ZnNvh1Oo9JJR4T8d71RdXPkr7oTirKbDpVzin5l0a6/vCv7eHv8A7ovpT/5P6I799b4Pto+WXt+o9IecWvqQnW39nft6x2j1ts1PinGC/uXoVW1OW3unGKkezVSqOr1pTk4/ibsvDs7TuPDfNPMyWvWnTM63wwSSvqs7rjkbJvTBHjjjlTta872bsFsub92LiuctfuZ4w5cs72/lOb0r0u8HsuFPN9Z9qy8jbi0tMfPcqL5bWTzSqAAAAAAAAAAAAAAAAAAAsBGxWBp1Pfgn26PzRC2Klu4Si8x0q6/R5fBUa7JJSRkvoqz6Z2Wxnn3V1bo7UWe5Tl2wnKL8jPbR5I6WxnqjS2NVXwVl3Ti/QrnTZY9koy1+RbMq2tu1/wD5+xz7fJ/pl36lfl7jsWo9YVLfmq2XysSjTZZ9nPrUj3eaOz1GVt2DfBR6zf8Ak8yqaT5bRzKXnxu6DCbKTX9XO/w3y8bHq4cM1j8u2S+TfpY0sNCHuwiu5F9aVr1CubTPbZYk4yAAAAAAAAAAAAAAAAAAAAAAAAAAGutWjBXk7Ihe9axvLsVmeIVU6tTEO0FuwWrfrzMU2yajiOKr4iuPme1hhMFGmss3xb1NWLDXHHCq95t2klyAAAAAAAAAAAAAAAAAAAAAAAAAAAACLjMbGms83wRTlz1xxynSk26QsPhZVnv1co8I/vRGemG2WfLJ/wALJvFI2qtYQUVZJJLgjbERHSjt6OgAAAAAAAAAAAAAAAAAAAAAAAAAAACtxu01F7lPrTeWXB+ply6jb8acytpj35npjBbOz36vWk+HBd/acxafafK/Mu3y+1elma1IAAAAAAAAAAAAAAAAAAAAAAAAAAACNWxtOKu5x1tk03dcMivJkrSN7JVrNulXLE1cS92kt2Gjl936IyTfJmnavELorWnfaxwOAjSWWcnq3r4cjTiw1xxwqtebdpiLkAAAAAAAAAAAAAAAAAAAAAAAAAARsdj6VCLnWqQpxXGUkvLmwOK2p/E/DwuqFKdZ829yP0b+RLxc3cZtnp3jMTeCn7KMst2jdN34b2rJbRDjp/4bdG8RHfq4qEoUqkU4wk2pOV/elHhl9SnLipeYmY6TraavpEIKKskklwSyOxG3Tj0dAAAAAAAAAAAAAAAAAAAAAAAAA04rFRprenJJfN9yAoMd0hl8FoR5tJyfhoHdnyXphUr+23q1WdWMs4Sly4qyyTXYWQhKr2Ts2tiqipUKbnJ8tEucnol2hx9i6HdBaWDUatXdq4jXe+CD5QT+v0IzKWzsCLrIAAAAAAAAAAAAAAAAAAAAAAAAAr9s7Q9hTlJWc7dWLer7lnYDh6e1p4uU4Tbp1YdbXLd4SSfw8LEnWiE3LN6ptPkmnZ27MjglUeiq2huqr7SNKEt/fjZOTtbcjfhnrbgN9nJdxsvZdHCwVOhTjTjyitXzb1bOdiaAAAAAAAAAAAAAAAAAAAAAAAAAAGAOH6VbNxGIkq9PDydWm1CFpWe7vZuz1XMkK6t0Vxk8RCbjBLdab3kkotPKy7bZdhwdTsnotCnnVl7Vp3S3bQX+PHxODoEraAZ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9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480" y="766145"/>
            <a:ext cx="2508475" cy="25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3" name="Picture 5" descr="https://encrypted-tbn1.gstatic.com/images?q=tbn:ANd9GcQrxohrrkRXOJmQwFRM1S2vpvTTIMl7IUytmluk_AVgh_z4ISGK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2536" y="3529485"/>
            <a:ext cx="3914775" cy="11715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97631" y="5878286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It usually has a yellow jacket.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297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1025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51205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Single-mode Fiber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9737" name="Picture 9" descr="https://encrypted-tbn1.gstatic.com/images?q=tbn:ANd9GcQGq32Kw3_b3wp3xh1HJaQArgVs0q1ui_nDU1dW-3A-XObLEdlUS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0156" y="4000563"/>
            <a:ext cx="2327564" cy="139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751205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Multi-mode Fiber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48162" name="Picture 2" descr="File:MultimodeFib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5627" y="1151906"/>
            <a:ext cx="4833257" cy="362494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63485" y="5706531"/>
            <a:ext cx="5456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http://en.wikipedia.org/wiki/Multi-mode_fiber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5614" y="4930630"/>
            <a:ext cx="3224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 1.25 </a:t>
            </a:r>
            <a:r>
              <a:rPr lang="en-US" dirty="0" err="1" smtClean="0">
                <a:solidFill>
                  <a:schemeClr val="bg2"/>
                </a:solidFill>
              </a:rPr>
              <a:t>Gbit</a:t>
            </a:r>
            <a:r>
              <a:rPr lang="en-US" dirty="0" smtClean="0">
                <a:solidFill>
                  <a:schemeClr val="bg2"/>
                </a:solidFill>
              </a:rPr>
              <a:t>/s multi-mode fiber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751205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Fiber-optic Cable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55330" name="Picture 2" descr="fiber optic cab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4272" y="2387455"/>
            <a:ext cx="4665517" cy="2647682"/>
          </a:xfrm>
          <a:prstGeom prst="rect">
            <a:avLst/>
          </a:prstGeom>
          <a:noFill/>
        </p:spPr>
      </p:pic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1971304" y="5264229"/>
            <a:ext cx="5130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Cable Types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: (L</a:t>
            </a:r>
            <a:r>
              <a:rPr kumimoji="0" lang="en-US" sz="13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to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R):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Zipcord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, Distribution, Loose Tube, Breakout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990" y="6050914"/>
            <a:ext cx="52667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http://www.thefoa.org/tech/ref/basic/cable.html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252" y="807524"/>
            <a:ext cx="6769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Fibers (single-mode or multi-mode) may be bundled together into a “fiber optic cable” that has one or more fibers.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9460" y="1579419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Simplex: single fiber in a cable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Duplex: two fibers in a cable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51205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Single-mode Fiber: Operation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Can 23"/>
          <p:cNvSpPr/>
          <p:nvPr/>
        </p:nvSpPr>
        <p:spPr bwMode="auto">
          <a:xfrm rot="16200000">
            <a:off x="4313713" y="-50472"/>
            <a:ext cx="439387" cy="5017327"/>
          </a:xfrm>
          <a:prstGeom prst="can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Notched Right Arrow 24"/>
          <p:cNvSpPr/>
          <p:nvPr/>
        </p:nvSpPr>
        <p:spPr bwMode="auto">
          <a:xfrm>
            <a:off x="4168239" y="2339439"/>
            <a:ext cx="593767" cy="237506"/>
          </a:xfrm>
          <a:prstGeom prst="notchedRightArrow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156364" y="1706085"/>
            <a:ext cx="985652" cy="336471"/>
            <a:chOff x="4156364" y="1706085"/>
            <a:chExt cx="985652" cy="336471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4156364" y="2042556"/>
              <a:ext cx="9856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320641" y="1886195"/>
              <a:ext cx="6669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496793" y="1706085"/>
              <a:ext cx="36021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 flipV="1">
            <a:off x="4166260" y="2927264"/>
            <a:ext cx="985652" cy="336471"/>
            <a:chOff x="4156364" y="1706085"/>
            <a:chExt cx="985652" cy="336471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4156364" y="2042556"/>
              <a:ext cx="9856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320641" y="1886195"/>
              <a:ext cx="6669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4496793" y="1706085"/>
              <a:ext cx="36021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5035138" y="2268187"/>
            <a:ext cx="13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HE</a:t>
            </a:r>
            <a:r>
              <a:rPr lang="en-US" baseline="-25000" dirty="0" smtClean="0">
                <a:solidFill>
                  <a:schemeClr val="bg2"/>
                </a:solidFill>
              </a:rPr>
              <a:t>11</a:t>
            </a:r>
            <a:r>
              <a:rPr lang="en-US" dirty="0" smtClean="0">
                <a:solidFill>
                  <a:schemeClr val="bg2"/>
                </a:solidFill>
              </a:rPr>
              <a:t> mode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1896" y="4049486"/>
            <a:ext cx="789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single mode (HE</a:t>
            </a:r>
            <a:r>
              <a:rPr lang="en-US" baseline="-25000" dirty="0" smtClean="0">
                <a:solidFill>
                  <a:schemeClr val="bg1"/>
                </a:solidFill>
              </a:rPr>
              <a:t>11</a:t>
            </a:r>
            <a:r>
              <a:rPr lang="en-US" dirty="0" smtClean="0">
                <a:solidFill>
                  <a:schemeClr val="bg1"/>
                </a:solidFill>
              </a:rPr>
              <a:t> mode) propagates on the dielectric rod. The mode is similar to the TM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 mode on a grounded slab. It has a zero cutoff frequency.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38898" y="1401289"/>
            <a:ext cx="3036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Fields decay away from the rod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839" y="3145769"/>
            <a:ext cx="3606442" cy="27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98658" y="6072122"/>
            <a:ext cx="375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http://en.wikipedia.org/wiki/Optical_fiber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1363038" y="731590"/>
            <a:ext cx="5767388" cy="2665412"/>
            <a:chOff x="896" y="401"/>
            <a:chExt cx="3633" cy="1679"/>
          </a:xfrm>
        </p:grpSpPr>
        <p:pic>
          <p:nvPicPr>
            <p:cNvPr id="15" name="Picture 12" descr="File:Optical-fibre.sv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8" y="401"/>
              <a:ext cx="3621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911" y="541"/>
              <a:ext cx="1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0000FF"/>
                  </a:solidFill>
                  <a:latin typeface="Calibri"/>
                </a:rPr>
                <a:t>Higher index core region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896" y="960"/>
              <a:ext cx="760" cy="2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936" y="1304"/>
              <a:ext cx="73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16200000" flipH="1">
            <a:off x="3833831" y="1453357"/>
            <a:ext cx="720725" cy="265112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75169" y="3325092"/>
            <a:ext cx="2553195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multimode fiber can be explained using geometrical optics and internal reflection. The “ray” of light is actually a superposition of many waveguide modes (hence the name “multimode”).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6126480" y="3614276"/>
            <a:ext cx="2566258" cy="95410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A laser bouncing down an acrylic rod, illustrating the total internal reflection of light in a multi-mode optical fiber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51205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Multi-mode Fiber: Operation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439386" y="0"/>
            <a:ext cx="841960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Single-mode vs. Multi-mode Fibers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82FC9D-8674-44FA-ABDA-ABB7F8DECF7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51234" name="AutoShape 2" descr="data:image/jpeg;base64,/9j/4AAQSkZJRgABAQAAAQABAAD/2wCEAAkGBhQQEBQREhQQFRUVGBkYGBUVFRYUFxQXFx0XGBYVFxYXJyYfGBkjGhUVIDIiJDMpLCwsFiAxNTAuNycrLCoBCQoKDgwOGg8PGiwdHyQsKSwpLioqNSwpKiwpLCksLDUsKjApMCwsLDQsLCksLCwvKSwsLCwsLCwsLCwsLCwpLP/AABEIAJ4BPgMBIgACEQEDEQH/xAAbAAEBAAMBAQEAAAAAAAAAAAAABQMEBgIBB//EAEkQAAIBAwIBBwcJBwMDAgcAAAECAwAEERIhMQUTFSJBUZMGUlNhcZHSFDJUY4GSlNHTIzNCYmRyoQcWozSCsSSDQ0RzwcLw8f/EABgBAQEBAQEAAAAAAAAAAAAAAAABAgME/8QAKhEBAQACAQIEBQQDAAAAAAAAAAECEQMSITFBYYEEUXGhsSIy8PETM8H/2gAMAwEAAhEDEQA/AP26pA8rLUosnOjDzfJ16r6jMG0GPTjVnUO7HbnG9UroMUYRkB9J0luAbGxOOzNcnD5BFLmOVZF0JPNcaCG2d49Ear/KrFnJO5JHDFQdTfX6QIHkJClkQbM2WkYIgwoJ3ZgPtpFfoz6FJY4LZCsVwGKEawNOoMCCucjHCuL5O/09mjCap4W0GI/MbDGGKXRlSd//AFU7zHPH1Vii/wBNZUiESTQqFWEKQhGTBBIqFh25uZWlJ4kDFEfoOa1p+UY0ljhY4eXVoXBOrQAXOQMAAEcccRXHR/6bMsRhWcBGaTbS2dJgjtomOThnjRGYZ6upgcdUUfyCn1yPz6Fj1UY69XNtOkjxsxzgGCKKLt2Xhuch3VK1uTeT0t4kijGFQYA3PrJydySST9tfbvlBIsB23bOFALs2MZwigseI4DtHfVVsUqUnlLCXKAXGpeK/JrkHHeAU3HrG1Zem0825/DXHwUFClT+m0825/DXHwU6bTzbn8NcfBQUKVP6bTzbn8NcfBTptPNufw1x8FBQpU/ptPNufw1x8FOm0825/DXHwUFClT+m0825/DXHwU6bTzbn8NcfBQUKVP6bTzbn8NcfBTptPNufw1x8FBQpU/ptPNufw1x8FOm0825/DXHwUFClT+m0825/DXHwU6bTzbn8NcfBQUKVP6bTzbn8NcfBTptPNufw1x8FBQpU/ptPNufw1x8FOm0825/DXHwUFClT+m0825/DXHwU6bTzbn8NcfBQUKVP6bTzbn8NcfBTptPNufw1x8FBQpU/ptPNufw1x8FOm0825/DXHwUFClTofKCJteOd6hAbMMw0krqGcr5u/2jvGd6GZXUMpVlIyGUggjvBGxoPdKUoFKUoFKUoFKUoFK0LjkxixeOaZCf4ciSPIzjqODgd4QrnH214525j4pDMPqyYW7f4H1Kez+IUG5eXQijaQ5IUE4GMnuAz2k7fbWOwtSgLPgyPu5HDtwi/yLkgfaTuSTI5S5cTXDHKskIMmtudXC4iBcYkXUmdYjPHgCeyti75djaSOGOaJecBbnAyNspAATOVLMScZyOo2xNS3Xislvgo3tnzi7HSy7o+MlG78do7xwI2NfOT7rnYwxGk7hl46XUlXXPaAykZ7eNTFs5Fm5prm5IYMyNiAcCNUZxHgkagQeJGc8CThis+amnVrqdVwkpYmADL60OSUwP3OftNVF+bOk6casHGeGezPqzXHMrdHo5a6+UhIud3lDc5riMmpRsDqVsY205A6pqpzjN+7k5QlHnKtui+0NKqBv+3P/msc4uUVmb5YcAnqSWrEYGdwyLtt2ZPqqVLN9mhN5Szs0kZTqFtPOczIDGG+VqAQDn58MCg98udsqBNXlq4MSEpLqht5RoKTkyn5NE8bOdixZywx84EEZDA1n5D8oLm40gpfkHHXj5nT7evGBjj210k9rMp2kvHXAPVa1Daifm4dQNhvnNYwzmc3Hbl4cuLLWf5S5vKW4R5MovNqZADzUg0qk1ugOcnUTHM5A2BMedhnGe5vpZbW2lyCrSr8oNvk4iGvIGCW2cRhsHONfZX27iV10XL3yrkH9pHCygg5U85GjIpBAIORvjtrfsuTAUHNXUxTsKGAr9hCb1tx0g3PKTpLrjSYJE1wE2llWRRFAysF2yupnAGeKtg7mtmLyjuSMc2hOJsHS4GqN51QydqxsI4zqUPuxGkBlNXOi3+k3P8Aw/p06Lf6Tc/8P6dNEmmTkm6MsKSMrKxzlWABGCR2Eg8OIOCNxxrcxUS4jYEqk93K+cFU+T4U7HrsUwnEcd+4GvA5Lu2H/UGP7kp9udCD7P8AJqqvYpioQ5Hux/8ANlvbGif+A1Y9Myfvnu1HnxmGZB7cRBx7dOB2kUHQ4piolvokfQl7MzaQ+AYCdJ2B/d//ALkd9bfRT/Sbn/h/TotlnioYpip/Rb/Sbn/h/TrUuisZ0teT6sZCDmWc+yNYyx4dgoi3imK5/nG7JOUyO/mYx/howR9ornOQ/KW5nwCl+2f4ohFj7Q8YA+9WMs5jZL5uvHw5cktx8n6HimKhSWlyMkPcMu2AJLfXjG+VMQUHOwAYg94rxzpX95NyhF63SEqPbJGjIOzie3HHatuToMUxUuCyLqGS7nZTwZTAwPsITFZOin+k3P8Aw/p0FDFa12NREYzhsljpyNIwChORpLZwOOwbuzWDot/pNz/w/p1o2HJbPJNILmc9YRhhzXzYxupzHjIkaXhnuzkYAXIogqhVAAUAADYADYADsFaEg5iYMP3cp0sOxZD81x3az1T3to7znVgspndmW6nCIWUAi3cSMNHWJCAgKwkQrscg7jArauUaa3kQgCQagMEbOuTE483OEcA8Migo0rDZ3IljSQcHVWHsYAjj7azUClKUClKUCvjMACTsBuT3V9pQT/8AcNt6eH760/3Dbenh++tUKUECbl63+VRHnocCKYZ1jAJa3x9uAfca5blq95PmvJOeMhA0gSQ40fNVjqxux63Hfu7K6/lDlKOK7i1uB+ylGNy2We30gKMsScNsB2HurlOUuUCL9+ZtI5nm0OpmikV9kWPYSadI6nH/AD2Dhz/t/lez4P8A2e18Lr7rNvJHzML2kzShJkUc6zNo5xWiC8A2MyLt6uyvcksEV6nPTI8ixPkyMo0NqhK6UGAmxOMb77k1nnjnkSCOfm4y8qnEJIKc2ryr1myCQ8cZxjBwQQQSD7a/MV0gnIAWJxzo/d9Z4tJf0ROhhhtjjYncDrh+2PPy3ed/tvf7htvTw/fWn+4bb08P31rfRwQCDkHcEHII7we2jNgZJwB25rTmh8q+WdvAgfUJctjTEysRkE5OSNtv8is/JHlVb3R0xOdXmlSCP/t2d9bM1vBdoNQjmQEMNw65wQDtsdia2be2SNdKKqL3KAo9wrH6ure+ztvj6NavV9ni7vo4gDI6ICcAsQMnu3qTPd2bMXE0Ubn+OOQIxPYWxs+O5ww9VXHcKCxIAAySTgADtJ7BWi3LSHaLXMeH7Ialz3GQ4RT6ic/4FbcU7/dUcP72aGRPSRkZUfzxgkn2pn+1RUHyz5aM5RLW5QxnZ9DqADk4YyZGobHKjhp34iuta0lnBExCRnjFGxyw7nl2OPUmP7mFc75SWt3bSLLaqPk8ZDGKPOM8HLRjHVIPBdv4sZya5c2ujvv2en4Xf+Sa1v18Hzya8sLKKJIFMkWO2RfnMdyxZM7n1+oV2aOCARwIyD6jUzkG0tuaSW3jjVWGQQvW7iCTvkHI37qqU4plMe+vZPiMsMs7cZZ891oy8uQKxVpogQcEFwCCOIIrz/uG29PD99aoV5llCqWJ2AJOSANu8nYfbXV53AXdhFb3PyyzuIWbUWeJ5FzJq+eA54kjzu4b9ldDyn5cW8AQ5Mmo782VYpw3YZ9f+DUjk3ymuOUp+bhHMwrvI3Fyvm6uCsezHtztXW3vJcU+nnY0fSSVDDUATsdjsa8+GrLePt+Hu5d45Yzn76nl468t1H5L5SivicXDuNzzSB4AB3MfnNscfOwdzjbaq0sFqoUmGENnA6qAkYBONsnh/isEEctsoQLzyDgUCRyD1svVR+3ddJ/lPEbNtytFIdIcB/MbKSd/7tsN2Hs7K7zeu7x5dO/0+DF/uG29PD99af7htvTw/fWqFaycpxF2jEketfnLqGoe0U2klvg1J/Ka2VWbnojpBOA6knAzgDPE1OsP9QbSU4LPGe6Rf/yXI/8A7XGct/6m3N7eNyVydAFZmZHmnGoBBkPIEGV0YyQxJzkADJFfo3JPI8VnCqqFGhQGlIVWbAGp3Ydpxk1nKZ77Xs64XjmN65bfLVer2whGqY4ibiZkIQ+1jwccNmyOG1Tx5TxwnEk8MiZA5xWUOuTj9og2IHa64AG5UAFqoHllW2hVpj3pgR/bKeqd9urqPHbY06PeXBuGUrnIiTPN5G4Lk7yY9eF/lyAa24uL5d5akurkQx3MS2rn94jBdlxzmpuJGfm8A3sGa6LkLla1ht1RZowFMhCmRGIBd2wNPHjgerHbU/ys5Pu45VuLZmMSkO0KFt2ByWKfxA75C95JBO9XvJ29E9qrjI1FwRp0FTqYEYHaO/t49tccNdd+fr/x6+XqvDhe2vT5+vrpEsvL22jxE5cEAZkEYCOzDUzaUJK5YkkY4k1b5NvY5ZmeNwyyIrDC8ShdWOridmjGDjhtnJx85L5Jh0rKYo+dIGtiVlYMoCsDJ2kFcEjtFbUQzcOer1URRswYFizMCTsVIEeMdobNbxmW71Vy5Lx2Toll8+/8/LF5P/8ATRepcD1BSQB9gAFUKn+T3/SxHvXUPY2WB9xFUK24lKUoFKUoFKUoNCYXDOQpgjQcGIeVmG3FeoEOc9rdnsrx0GG/eyzy+pnCL2fwQhAeHbmqVKCPc2Eds0LxJHGok0sEUKCso0b4+s5k59Vbd3bMHE0YBYKVKE6Q6kg7NvhgRkdhyQeIK7F3bCWNo2zhgQcbHftHrrDYXZP7OTAlX5w4ahwEijzT/g5HZQT4vlTSc80EIOjSqG4OUDYZ8kRkFiQo2JGEGDuax2dxcNPNIIYdtEX79uKamJH7PhmXHtU9mKrX15oGlQGkbOhM4ye9vNQdrdnrJAP2ws+ajCZyRklsY1MxLOxHYSxY/bQSG5MkySkEcRJzmK6kjBPeVVNLcTxB4k8TWOXky5ZSp1kEEY+VsOIxxWIH3EV0dKDhOSvIJoCDpJYDiLpo+7zI9WNu0mugmtp3PWj226q3sqAY2zlEDe3JOat0rGOGOHbGOnJy58l3ndoCclsCCbS3Yg5DSXDytkduZIyc+vjW8J7gbCCDx2/TqjStuaf8oufQw+O36dPlFz6GHx2/TqhSgiT2szAYgiQgkho7hkI1fO4R7g4GQcg4B4gV4Av1GF+TN/8AUYk++NUB9wq9Sg5/XfN1WNqp7o2IbHf+0V8e4j1V9Tk+XIaSGOVhuGluGfB71Tm9CH1qBWrZ2U0cEq8zqule4eOVtJV2YymF9efMZU0n5vDgM15kF9qcoZ9IWdogwhBLBbcxJKSNuv8AKQOG2nJ4GolulhZJwSRb24Lbkic5OBgEnm99qC/nOMR25zwxcnft2/Z77b1OvrSeaywRKzc9G7RyCNHeFZUd4eoxTJQMoyetwJ3zWlf29w0pkhtyFWQvFpWONyfkk8eWD7A868aDI9uQM0V0Pyi59DD47fp1iuVmkXTJbWzjuebUPcY/VUmKW+wNpcBpQcqgbSSxicE5DFRpGg4zkdYYINewjmlt1ExeNyx1FDgsoY407ZjDLjb5yjbJI1GiTPGUbm0txrOMpBeToQDwLlFVVUb41EduM8KlN/p8ZJnmniDlznR8slZRgYXLvHrc4AO5x6u/ura1WNdKKFHHbtJ4sTxLHtJ3PbWWs3GZeLeGeWHfG6cxHyA8b64YIIX0qhdJQZGReCGWSJm0fN22xpGDtWwnJsmQzW8UjDcNLcyS4PeoeMhD/aBV+laZt33qf8oufQw+O36dPlFz6GHx2/TqhSiJ/wAoufQw+O36dattNcLJIvMxZYiTe5znICnA5vIA0ezfjxAtVqcoKygSopZk4qAup0ONSqWxg7K3EZKDNBqwNcqzfsotLHIAm+YSN/8A4YypYAnicsx32A9XCtBbSEMWlbJB86Z9kCg50jUVUA5wAMk7mt+C4WQakZWGSMqc7g4I27QQQR2YrRDi4lUqQYoznUN1kk3AAPAhNz/cVwcoRQbtrbiONI14IoUexQAP8CstKUClKUClKUClKUClKUCsF3YxygCRFbHAkbqe9W4qfWMHas9KCXH5MW6szKrhm+cwlmBb+4hsn7aydAxfW+PP8VUKUE/oGL63x5/ip0DF9b48/wAVUKUE/oGL63x5/ip0DF9b48/xVQpQT+gYvrfHn+KnQMX1vjz/ABVQpQT+gYvrfHn+KnQMX1vjz/FVClBP6Bi+t8ef4qdAxfW+PP8AFVClBP6Bi+t8ef4qdAxfW+PP8VUKUE/oGL63x5/ip0DF9b48/wAVUKUE/oGL63x5/ip0DF9b48/xVQpQT+gYvrfHn+KnQMX1vjz/ABVQpQT+gYvrfHn+KnQMX1vjz/FVClBP6Bi+t8ef4qdAxfW+PP8AFVClBP6Bi+t8ef4qdAxfW+PP8VUKUE5PJ23BJMYbOc6y0mclSchyQd0U+0CqCrgYFfaUClKUClKUHxnABJIAG5J2AHaSa4vk7ywmbqTaEmFwsDwiIkxN15WbJddUJt0LBx35wcFa7G5tllRo3UMjgqykZDKRggjtBFaT+TlswIaGJslmJZdRJdDExJbJOYzo/t24UEOH/UiFoTMIboKNHFUHz4GuuIYgYiUe0uoGc18j8uv20qmOVh1VhhVP2zOsaST6hnGF5+FMdjE8Rkjf5V8i4JyNjHg6v2X7MiTSiLMrphhIqIFBzjB3B2rfTyftw2sQxBtTPq0jUXfTrYntLaEz36R3VBI5e8sVjjiltnikT5RFHM2CwSN5I45CMYwwMsffx4VpQf6gaDcyTqebSSdYkjXrmO1RTPI7OQD+0YRgDHWIG+c110tkjtqZFY4AyRn5rB149zAH2gGtaHkC3QKFhiGgsV6o6pdlkcj2uiMfWoPEURBn8u0FwAueYRX1krl3kMy20KR9YYzIs4yw35okbAmulsLvnYlk0SR6hnRIArr/AHKCcH1eutMeS1oNWLeAayC2EAyVcyKdu0SMzA9hOazzX6oebRHdlA6kYGFGNssxVF2xgE59WKqt2lSI+XnLlDa3SsM4DG3GoDbUp53DDh6xkZAyM5+k5Potx963/UoKFKn9JyfRbj71v+pTpOT6Lcfet/1KChSp/Scn0W4+9b/qU6Tk+i3H3rf9SgoUqf0nJ9FuPvW/6lOk5Potx963/UoKFKn9JyfRbj71v+pTpOT6Lcfet/1KChSp/Scn0W4+9b/qU6Tk+i3H3rf9SgoUqf0nJ9FuPvW/6lOk5Potx963/UoKFKn9JyfRbj71v+pTpOT6Lcfet/1KChSp/Scn0W4+9b/qU6Tk+i3H3rf9SgoUqf0nJ9FuPvW/6lOk5Potx963/UoKFKn9JyfRbj71v+pTpOT6Lcfet/1KChSp/Scn0W4+9b/qU6Tk+i3H3rf9SgoUqf0nJ9FuPvW/6leJeWHRSzW86qoJLF7YAAbkkmTYUFOlToOV2ZWY29yoVsbiMkjCHUoViWXrnh5jerO7BOsihlOQfaOGxBB3BBBBB3BBBoMlKUoFKUoFKUoFKUoFKUoNXlK7McZKgFiQqA9rsQFHsycn1A17srQRIEBJI4seLt/E7esneta761zCnYqySf8AcNEa5+yV/ce7ahQa99ac4mM6WB1K3ajDgw/yCO0EjgTXzk6752NXIw24ZeOl1JV1z2gMrDPqrZqfYdWeePvKSj2Oukj19aJjn+bHZQb7MACSQANyTsAO81oDygg6vXI1FAuUkXUZDpQrkbgkcRt6698tcm/Kbaa31FedjePUNyutSucduM1pX3J888cQYW6ukkTnBZgdDZbGVBHZgf5HGgqXt4kMbyyHSiKWZsE4Ubk4G9eZOUEWTmyTrKhtIVm6pYJnYcNRGe7icDeuPk8kLtoZIy1uRIrroLyFEZ4oEEijRxV4pMDGSJic6s52j5L3Bl5wtCWDDr63DOouo7hQ3V2xGrR9o2HYcCDrqwXd6kQBc41HSoALMzYJ0qq5LHAJwBwBPZXFT+Ts9shx19ZQHmzM26vduTJpRmI0SxIDg7oucBRV5eR3PyKZQFeBSpjkYtlZECt1wM84CqnVjfrAgashsU7flaKRxGrZcqzacMDpRubY7jbDbY41t1yknk1cF1cvG5w6trd86XuBMEDaTkLH1RkYOkZGOGKDyVuQiq0qkiGONjzhYl4+aHOKzxkgHQ2pG1q3V2BLEtr9HYUrDZxssaK2ksFUMVyFyAAcA74zWaqhSlKBSlKBSlKBSlKBSlKBSlKBWrIeck0fwpgthl6xIYCNlwTjB1dnBeIzW1Wpyen7x8MNbscMoUgLhBw4ghARnfDCg26nT/sZlcfMlIRx2B8HQ/tbZPXlN9gDRrQ5djzbS42KqXU9zJ10P2MooN+leY31AN3gH3716oFKUoFKUoFeZXIUkAsQNlBAJ9WTtXqlBP6Ql+jSeJD8Vc1yL5ZXcpwbRpATjXGCg975X/IrtaVjLG2zV07cfJjjLMserf2QUvpflbkW8n7mPbnIs/Pl/m9vur7yvyxMkeeaaJSdLSGSHKBgVUrklc6ynztsZrdG14c/xwjH/tudXs/fJ7z3VQrbi4q28oGZFLXEoJUEjnuTVwSNxpIJHsqXyr5QyRPI8U7l2iUA67KXAR21ErGpO3PKR/3Z2FfpNT4T/wCrl47RQj7dU5/8YqWbmmsLMcpbNuM5I8pp5FHOylf5ufsUJ/8AbePI9/uql05/UyePyb8NdjSpjLJq3a8mUyu5JPo47pz+pk8fk34a1eVPKGRImaO4kLjGkc5yfJk5G2hFLH7K7ulWzc1ExsmUtm351yT5YSynErzLjOWElkgyOzTNGpHZ2nt9lVOnP6mTx+TfhrsaVMZZO921yZ45XeOPS47pz+pk8fk34adOf1Mnj8m/DXY0rTm4PlTyikSItFPIzgrgc5YSZGRkaY0LHbPDhxrDyT5WySjrySptx56xXJ/tljUgbHv7K/QqVi43q3v2dpnjMOm4y35uO6c/qZPH5N+GnTn9TJ4/Jvw118soRSzEKqgkknAAG5JJ4DFYrW+SXOhg2MZ45GdwcHsNbcXK9Of1Mnj8m/DUS+8rbpbnQkrmPA2LWnW7zzoQpsSRtwxuONfplYLi+SMgOwBbJA3JIGMnA3wMjJ4DI76xnjcp2unXjzmFtuMy+rkoOXnKgvOwPcLnk5sfaUFe+nP6mTx+TfhrqrW/jlLCN1bTpzg5xqUMp9hUg/bWetRzt3d+DjunP6mTx+TfhrFP5TrHjXdsueGq55MXPsyK6y75SWMhN3kPCNMFyO/BICr/ADNgeuuZ8tfIh+V7bm5XWJlYPEFUPzbcDrc7vlSdl0jcbnANVHOXX+pAkYR2lxcyuDliEtpIwuDsXSPYk4xjPA1V5L8qnlXLyzJ3ZmsBn7HjVh7q6byW8loOTbdbe3XAG7OfnyN2u57T/gDYbVYrHTere/Z168ejp6e/zcd05/UyePyb8NOnP6mTx+TfhrsaVtycd05/UyePyb8Nc8PKyaERCOR3jaNWYK1swDyFicSCM6QSRs247QM1+pVq8lBhCgYuWUaSX+c2nq6mx2nGftrOUtna6dOPPHG7ym3M+T3L88rMQJpRkgqTanmxpQjrx6NyWbiD3DdWroOkJfo0niQ/FVCvE8wRWduCgsfYNz/gVZ2Yyst3JpD5AvpRaW4FvIf2Me/ORb9Rd92r5y7yzcxwFordw+VAyUkG5AxoQ6jx7Kp8iQFLaBGxlYowcb7hVB/8Vu0s3NLhlMcpbNoPIHK13Ljn7URqf49ek+G2Wq9SlTGWTVu1zymV3Jr6FKUrTBSlKBSlKCfyl1JYJewMY29QlwAfEWMfb3gVQrHc24kRkbdWBB7Njtx7D6604OUhHpindVk2ALEKJjw1JnbJPFRuDtwwSFCp/JPWMsvHXIQp/kjAQY9WpZGH95PbWOflZJcxQSIzcGdWVhEOBJI217HC9+5GAa3bcJGiopUKoAAyNgNhQZ6V455fOX3inPL5y+8UHuleOeXzl94pzy+cvvFB7pXjnl85feKc8vnL7xQe6V455fOX3inPL5y+8UHuleOeXzl94pzy+cvvFBoeUfJbXNrJCjBWbSQTnSSjK+lsfwtp0n1Ma1OVrC4uAhXTGMOroJGUnUjBHEiDOUfcDuYnYgCrXPL5y+8U55fOX3ig5NvJu6Gcya9bsHxcSxEoVQLKhAbQyuJDoXA/accgVWu+TJRdNcx6W1wcyVZihQqzOrocEYOsg/2Lx4VW55fOX3inPL5y+8UTTjLnyXvOZdVZDIyIOcErxnnEtzHr2UD96AfUNxg8Nu65Aum1kSDrSB1DSMwA/aEo2Mao+uNONLqcdZgoFdRzy+cvvFOeXzl94qaa28wWiR6iigF2LMRxZj2k9tZa8c8vnL7xTnl85feKqPdK8c8vnL7xTnl85feKD3SvHPL5y+8U55fOX3ig91p2QCPJH1B1tahdWdMhLMzZ2yZOd4dmOFbPPL5y+8Vq3oyVeNxqQnql8K6tjUrAZGdgQcZBHcWBDdqfy4cwmMcZSIhjjhzhyPWI9berTnsr6nL0BUMZY0znquwRhglSCrYPzgR7RS2Qyyc8wZVUERqwKnrY1SMp3UnAABwQNWfnEUG+BSlKBSlKBSlKBSlKBSlKBXmSMMCrAEHYgjIIPEEHiK9UoNLoS39BB4SflToS39Bb+En5Vu0oNLoS39Bb+En5U6Et/QW/hJ+VbtKDS6Et/QW/hJ+VOhLf0Fv4SflW7Sg0uhLf0Fv4SflToS39Bb+En5Vu0oNLoS39Bb+En5U6Et/QW/hJ+VbtKDS6Et/QW/hJ+VOhLf0Fv4SflW7Sg0uhLf0Fv4SflToS39Bb+En5Vu0oNLoS39Bb+En5U6Et/QW/hJ+VbtKDS6Et/QW/hJ+VOhLf0Fv4SflW7Sg0uhLf0Fv4SflToS39Bb+En5Vu0oNLoS39Bb+En5U6Et/QW/hJ+VbtKDS6Et/QW/hJ+VOhLf0Fv4SflW7Sg0uhLf0Fv4SflToS39Bb+En5Vu0oMEFjGnzI41xn5qquM4zw79K+4d1Z6UoFKUoFKUo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36" name="AutoShape 4" descr="data:image/jpeg;base64,/9j/4AAQSkZJRgABAQAAAQABAAD/2wCEAAkGBhQQEBQREhQQFRUVGBkYGBUVFRYUFxQXFx0XGBYVFxYXJyYfGBkjGhUVIDIiJDMpLCwsFiAxNTAuNycrLCoBCQoKDgwOGg8PGiwdHyQsKSwpLioqNSwpKiwpLCksLDUsKjApMCwsLDQsLCksLCwvKSwsLCwsLCwsLCwsLCwpLP/AABEIAJ4BPgMBIgACEQEDEQH/xAAbAAEBAAMBAQEAAAAAAAAAAAAABQMEBgIBB//EAEkQAAIBAwIBBwcJBwMDAgcAAAECAwAEERIhMQUTFSJBUZMGUlNhcZHSFDJUY4GSlNHTIzNCYmRyoQcWozSCsSSDQ0RzwcLw8f/EABgBAQEBAQEAAAAAAAAAAAAAAAABAgME/8QAKhEBAQACAQIEBQQDAAAAAAAAAAECEQMSITFBYYEEUXGhsSIy8PETM8H/2gAMAwEAAhEDEQA/AP26pA8rLUosnOjDzfJ16r6jMG0GPTjVnUO7HbnG9UroMUYRkB9J0luAbGxOOzNcnD5BFLmOVZF0JPNcaCG2d49Ear/KrFnJO5JHDFQdTfX6QIHkJClkQbM2WkYIgwoJ3ZgPtpFfoz6FJY4LZCsVwGKEawNOoMCCucjHCuL5O/09mjCap4W0GI/MbDGGKXRlSd//AFU7zHPH1Vii/wBNZUiESTQqFWEKQhGTBBIqFh25uZWlJ4kDFEfoOa1p+UY0ljhY4eXVoXBOrQAXOQMAAEcccRXHR/6bMsRhWcBGaTbS2dJgjtomOThnjRGYZ6upgcdUUfyCn1yPz6Fj1UY69XNtOkjxsxzgGCKKLt2Xhuch3VK1uTeT0t4kijGFQYA3PrJydySST9tfbvlBIsB23bOFALs2MZwigseI4DtHfVVsUqUnlLCXKAXGpeK/JrkHHeAU3HrG1Zem0825/DXHwUFClT+m0825/DXHwU6bTzbn8NcfBQUKVP6bTzbn8NcfBTptPNufw1x8FBQpU/ptPNufw1x8FOm0825/DXHwUFClT+m0825/DXHwU6bTzbn8NcfBQUKVP6bTzbn8NcfBTptPNufw1x8FBQpU/ptPNufw1x8FOm0825/DXHwUFClT+m0825/DXHwU6bTzbn8NcfBQUKVP6bTzbn8NcfBTptPNufw1x8FBQpU/ptPNufw1x8FOm0825/DXHwUFClT+m0825/DXHwU6bTzbn8NcfBQUKVP6bTzbn8NcfBTptPNufw1x8FBQpU/ptPNufw1x8FOm0825/DXHwUFClTofKCJteOd6hAbMMw0krqGcr5u/2jvGd6GZXUMpVlIyGUggjvBGxoPdKUoFKUoFKUoFKUoFK0LjkxixeOaZCf4ciSPIzjqODgd4QrnH214525j4pDMPqyYW7f4H1Kez+IUG5eXQijaQ5IUE4GMnuAz2k7fbWOwtSgLPgyPu5HDtwi/yLkgfaTuSTI5S5cTXDHKskIMmtudXC4iBcYkXUmdYjPHgCeyti75djaSOGOaJecBbnAyNspAATOVLMScZyOo2xNS3Xislvgo3tnzi7HSy7o+MlG78do7xwI2NfOT7rnYwxGk7hl46XUlXXPaAykZ7eNTFs5Fm5prm5IYMyNiAcCNUZxHgkagQeJGc8CThis+amnVrqdVwkpYmADL60OSUwP3OftNVF+bOk6casHGeGezPqzXHMrdHo5a6+UhIud3lDc5riMmpRsDqVsY205A6pqpzjN+7k5QlHnKtui+0NKqBv+3P/msc4uUVmb5YcAnqSWrEYGdwyLtt2ZPqqVLN9mhN5Szs0kZTqFtPOczIDGG+VqAQDn58MCg98udsqBNXlq4MSEpLqht5RoKTkyn5NE8bOdixZywx84EEZDA1n5D8oLm40gpfkHHXj5nT7evGBjj210k9rMp2kvHXAPVa1Daifm4dQNhvnNYwzmc3Hbl4cuLLWf5S5vKW4R5MovNqZADzUg0qk1ugOcnUTHM5A2BMedhnGe5vpZbW2lyCrSr8oNvk4iGvIGCW2cRhsHONfZX27iV10XL3yrkH9pHCygg5U85GjIpBAIORvjtrfsuTAUHNXUxTsKGAr9hCb1tx0g3PKTpLrjSYJE1wE2llWRRFAysF2yupnAGeKtg7mtmLyjuSMc2hOJsHS4GqN51QydqxsI4zqUPuxGkBlNXOi3+k3P8Aw/p06Lf6Tc/8P6dNEmmTkm6MsKSMrKxzlWABGCR2Eg8OIOCNxxrcxUS4jYEqk93K+cFU+T4U7HrsUwnEcd+4GvA5Lu2H/UGP7kp9udCD7P8AJqqvYpioQ5Hux/8ANlvbGif+A1Y9Myfvnu1HnxmGZB7cRBx7dOB2kUHQ4piolvokfQl7MzaQ+AYCdJ2B/d//ALkd9bfRT/Sbn/h/TotlnioYpip/Rb/Sbn/h/TrUuisZ0teT6sZCDmWc+yNYyx4dgoi3imK5/nG7JOUyO/mYx/howR9ornOQ/KW5nwCl+2f4ohFj7Q8YA+9WMs5jZL5uvHw5cktx8n6HimKhSWlyMkPcMu2AJLfXjG+VMQUHOwAYg94rxzpX95NyhF63SEqPbJGjIOzie3HHatuToMUxUuCyLqGS7nZTwZTAwPsITFZOin+k3P8Aw/p0FDFa12NREYzhsljpyNIwChORpLZwOOwbuzWDot/pNz/w/p1o2HJbPJNILmc9YRhhzXzYxupzHjIkaXhnuzkYAXIogqhVAAUAADYADYADsFaEg5iYMP3cp0sOxZD81x3az1T3to7znVgspndmW6nCIWUAi3cSMNHWJCAgKwkQrscg7jArauUaa3kQgCQagMEbOuTE483OEcA8Migo0rDZ3IljSQcHVWHsYAjj7azUClKUClKUCvjMACTsBuT3V9pQT/8AcNt6eH760/3Dbenh++tUKUECbl63+VRHnocCKYZ1jAJa3x9uAfca5blq95PmvJOeMhA0gSQ40fNVjqxux63Hfu7K6/lDlKOK7i1uB+ylGNy2We30gKMsScNsB2HurlOUuUCL9+ZtI5nm0OpmikV9kWPYSadI6nH/AD2Dhz/t/lez4P8A2e18Lr7rNvJHzML2kzShJkUc6zNo5xWiC8A2MyLt6uyvcksEV6nPTI8ixPkyMo0NqhK6UGAmxOMb77k1nnjnkSCOfm4y8qnEJIKc2ryr1myCQ8cZxjBwQQQSD7a/MV0gnIAWJxzo/d9Z4tJf0ROhhhtjjYncDrh+2PPy3ed/tvf7htvTw/fWn+4bb08P31rfRwQCDkHcEHII7we2jNgZJwB25rTmh8q+WdvAgfUJctjTEysRkE5OSNtv8is/JHlVb3R0xOdXmlSCP/t2d9bM1vBdoNQjmQEMNw65wQDtsdia2be2SNdKKqL3KAo9wrH6ure+ztvj6NavV9ni7vo4gDI6ICcAsQMnu3qTPd2bMXE0Ubn+OOQIxPYWxs+O5ww9VXHcKCxIAAySTgADtJ7BWi3LSHaLXMeH7Ialz3GQ4RT6ic/4FbcU7/dUcP72aGRPSRkZUfzxgkn2pn+1RUHyz5aM5RLW5QxnZ9DqADk4YyZGobHKjhp34iuta0lnBExCRnjFGxyw7nl2OPUmP7mFc75SWt3bSLLaqPk8ZDGKPOM8HLRjHVIPBdv4sZya5c2ujvv2en4Xf+Sa1v18Hzya8sLKKJIFMkWO2RfnMdyxZM7n1+oV2aOCARwIyD6jUzkG0tuaSW3jjVWGQQvW7iCTvkHI37qqU4plMe+vZPiMsMs7cZZ891oy8uQKxVpogQcEFwCCOIIrz/uG29PD99aoV5llCqWJ2AJOSANu8nYfbXV53AXdhFb3PyyzuIWbUWeJ5FzJq+eA54kjzu4b9ldDyn5cW8AQ5Mmo782VYpw3YZ9f+DUjk3ymuOUp+bhHMwrvI3Fyvm6uCsezHtztXW3vJcU+nnY0fSSVDDUATsdjsa8+GrLePt+Hu5d45Yzn76nl468t1H5L5SivicXDuNzzSB4AB3MfnNscfOwdzjbaq0sFqoUmGENnA6qAkYBONsnh/isEEctsoQLzyDgUCRyD1svVR+3ddJ/lPEbNtytFIdIcB/MbKSd/7tsN2Hs7K7zeu7x5dO/0+DF/uG29PD99af7htvTw/fWqFaycpxF2jEketfnLqGoe0U2klvg1J/Ka2VWbnojpBOA6knAzgDPE1OsP9QbSU4LPGe6Rf/yXI/8A7XGct/6m3N7eNyVydAFZmZHmnGoBBkPIEGV0YyQxJzkADJFfo3JPI8VnCqqFGhQGlIVWbAGp3Ydpxk1nKZ77Xs64XjmN65bfLVer2whGqY4ibiZkIQ+1jwccNmyOG1Tx5TxwnEk8MiZA5xWUOuTj9og2IHa64AG5UAFqoHllW2hVpj3pgR/bKeqd9urqPHbY06PeXBuGUrnIiTPN5G4Lk7yY9eF/lyAa24uL5d5akurkQx3MS2rn94jBdlxzmpuJGfm8A3sGa6LkLla1ht1RZowFMhCmRGIBd2wNPHjgerHbU/ys5Pu45VuLZmMSkO0KFt2ByWKfxA75C95JBO9XvJ29E9qrjI1FwRp0FTqYEYHaO/t49tccNdd+fr/x6+XqvDhe2vT5+vrpEsvL22jxE5cEAZkEYCOzDUzaUJK5YkkY4k1b5NvY5ZmeNwyyIrDC8ShdWOridmjGDjhtnJx85L5Jh0rKYo+dIGtiVlYMoCsDJ2kFcEjtFbUQzcOer1URRswYFizMCTsVIEeMdobNbxmW71Vy5Lx2Toll8+/8/LF5P/8ATRepcD1BSQB9gAFUKn+T3/SxHvXUPY2WB9xFUK24lKUoFKUoFKUoNCYXDOQpgjQcGIeVmG3FeoEOc9rdnsrx0GG/eyzy+pnCL2fwQhAeHbmqVKCPc2Eds0LxJHGok0sEUKCso0b4+s5k59Vbd3bMHE0YBYKVKE6Q6kg7NvhgRkdhyQeIK7F3bCWNo2zhgQcbHftHrrDYXZP7OTAlX5w4ahwEijzT/g5HZQT4vlTSc80EIOjSqG4OUDYZ8kRkFiQo2JGEGDuax2dxcNPNIIYdtEX79uKamJH7PhmXHtU9mKrX15oGlQGkbOhM4ye9vNQdrdnrJAP2ws+ajCZyRklsY1MxLOxHYSxY/bQSG5MkySkEcRJzmK6kjBPeVVNLcTxB4k8TWOXky5ZSp1kEEY+VsOIxxWIH3EV0dKDhOSvIJoCDpJYDiLpo+7zI9WNu0mugmtp3PWj226q3sqAY2zlEDe3JOat0rGOGOHbGOnJy58l3ndoCclsCCbS3Yg5DSXDytkduZIyc+vjW8J7gbCCDx2/TqjStuaf8oufQw+O36dPlFz6GHx2/TqhSgiT2szAYgiQgkho7hkI1fO4R7g4GQcg4B4gV4Av1GF+TN/8AUYk++NUB9wq9Sg5/XfN1WNqp7o2IbHf+0V8e4j1V9Tk+XIaSGOVhuGluGfB71Tm9CH1qBWrZ2U0cEq8zqule4eOVtJV2YymF9efMZU0n5vDgM15kF9qcoZ9IWdogwhBLBbcxJKSNuv8AKQOG2nJ4GolulhZJwSRb24Lbkic5OBgEnm99qC/nOMR25zwxcnft2/Z77b1OvrSeaywRKzc9G7RyCNHeFZUd4eoxTJQMoyetwJ3zWlf29w0pkhtyFWQvFpWONyfkk8eWD7A868aDI9uQM0V0Pyi59DD47fp1iuVmkXTJbWzjuebUPcY/VUmKW+wNpcBpQcqgbSSxicE5DFRpGg4zkdYYINewjmlt1ExeNyx1FDgsoY407ZjDLjb5yjbJI1GiTPGUbm0txrOMpBeToQDwLlFVVUb41EduM8KlN/p8ZJnmniDlznR8slZRgYXLvHrc4AO5x6u/ura1WNdKKFHHbtJ4sTxLHtJ3PbWWs3GZeLeGeWHfG6cxHyA8b64YIIX0qhdJQZGReCGWSJm0fN22xpGDtWwnJsmQzW8UjDcNLcyS4PeoeMhD/aBV+laZt33qf8oufQw+O36dPlFz6GHx2/TqhSiJ/wAoufQw+O36dattNcLJIvMxZYiTe5znICnA5vIA0ezfjxAtVqcoKygSopZk4qAup0ONSqWxg7K3EZKDNBqwNcqzfsotLHIAm+YSN/8A4YypYAnicsx32A9XCtBbSEMWlbJB86Z9kCg50jUVUA5wAMk7mt+C4WQakZWGSMqc7g4I27QQQR2YrRDi4lUqQYoznUN1kk3AAPAhNz/cVwcoRQbtrbiONI14IoUexQAP8CstKUClKUClKUClKUClKUCsF3YxygCRFbHAkbqe9W4qfWMHas9KCXH5MW6szKrhm+cwlmBb+4hsn7aydAxfW+PP8VUKUE/oGL63x5/ip0DF9b48/wAVUKUE/oGL63x5/ip0DF9b48/xVQpQT+gYvrfHn+KnQMX1vjz/ABVQpQT+gYvrfHn+KnQMX1vjz/FVClBP6Bi+t8ef4qdAxfW+PP8AFVClBP6Bi+t8ef4qdAxfW+PP8VUKUE/oGL63x5/ip0DF9b48/wAVUKUE/oGL63x5/ip0DF9b48/xVQpQT+gYvrfHn+KnQMX1vjz/ABVQpQT+gYvrfHn+KnQMX1vjz/FVClBP6Bi+t8ef4qdAxfW+PP8AFVClBP6Bi+t8ef4qdAxfW+PP8VUKUE5PJ23BJMYbOc6y0mclSchyQd0U+0CqCrgYFfaUClKUClKUHxnABJIAG5J2AHaSa4vk7ywmbqTaEmFwsDwiIkxN15WbJddUJt0LBx35wcFa7G5tllRo3UMjgqykZDKRggjtBFaT+TlswIaGJslmJZdRJdDExJbJOYzo/t24UEOH/UiFoTMIboKNHFUHz4GuuIYgYiUe0uoGc18j8uv20qmOVh1VhhVP2zOsaST6hnGF5+FMdjE8Rkjf5V8i4JyNjHg6v2X7MiTSiLMrphhIqIFBzjB3B2rfTyftw2sQxBtTPq0jUXfTrYntLaEz36R3VBI5e8sVjjiltnikT5RFHM2CwSN5I45CMYwwMsffx4VpQf6gaDcyTqebSSdYkjXrmO1RTPI7OQD+0YRgDHWIG+c110tkjtqZFY4AyRn5rB149zAH2gGtaHkC3QKFhiGgsV6o6pdlkcj2uiMfWoPEURBn8u0FwAueYRX1krl3kMy20KR9YYzIs4yw35okbAmulsLvnYlk0SR6hnRIArr/AHKCcH1eutMeS1oNWLeAayC2EAyVcyKdu0SMzA9hOazzX6oebRHdlA6kYGFGNssxVF2xgE59WKqt2lSI+XnLlDa3SsM4DG3GoDbUp53DDh6xkZAyM5+k5Potx963/UoKFKn9JyfRbj71v+pTpOT6Lcfet/1KChSp/Scn0W4+9b/qU6Tk+i3H3rf9SgoUqf0nJ9FuPvW/6lOk5Potx963/UoKFKn9JyfRbj71v+pTpOT6Lcfet/1KChSp/Scn0W4+9b/qU6Tk+i3H3rf9SgoUqf0nJ9FuPvW/6lOk5Potx963/UoKFKn9JyfRbj71v+pTpOT6Lcfet/1KChSp/Scn0W4+9b/qU6Tk+i3H3rf9SgoUqf0nJ9FuPvW/6lOk5Potx963/UoKFKn9JyfRbj71v+pTpOT6Lcfet/1KChSp/Scn0W4+9b/qU6Tk+i3H3rf9SgoUqf0nJ9FuPvW/6leJeWHRSzW86qoJLF7YAAbkkmTYUFOlToOV2ZWY29yoVsbiMkjCHUoViWXrnh5jerO7BOsihlOQfaOGxBB3BBBBB3BBBoMlKUoFKUoFKUoFKUoFKUoNXlK7McZKgFiQqA9rsQFHsycn1A17srQRIEBJI4seLt/E7esneta761zCnYqySf8AcNEa5+yV/ce7ahQa99ac4mM6WB1K3ajDgw/yCO0EjgTXzk6752NXIw24ZeOl1JV1z2gMrDPqrZqfYdWeePvKSj2Oukj19aJjn+bHZQb7MACSQANyTsAO81oDygg6vXI1FAuUkXUZDpQrkbgkcRt6698tcm/Kbaa31FedjePUNyutSucduM1pX3J888cQYW6ukkTnBZgdDZbGVBHZgf5HGgqXt4kMbyyHSiKWZsE4Ubk4G9eZOUEWTmyTrKhtIVm6pYJnYcNRGe7icDeuPk8kLtoZIy1uRIrroLyFEZ4oEEijRxV4pMDGSJic6s52j5L3Bl5wtCWDDr63DOouo7hQ3V2xGrR9o2HYcCDrqwXd6kQBc41HSoALMzYJ0qq5LHAJwBwBPZXFT+Ts9shx19ZQHmzM26vduTJpRmI0SxIDg7oucBRV5eR3PyKZQFeBSpjkYtlZECt1wM84CqnVjfrAgashsU7flaKRxGrZcqzacMDpRubY7jbDbY41t1yknk1cF1cvG5w6trd86XuBMEDaTkLH1RkYOkZGOGKDyVuQiq0qkiGONjzhYl4+aHOKzxkgHQ2pG1q3V2BLEtr9HYUrDZxssaK2ksFUMVyFyAAcA74zWaqhSlKBSlKBSlKBSlKBSlKBSlKBWrIeck0fwpgthl6xIYCNlwTjB1dnBeIzW1Wpyen7x8MNbscMoUgLhBw4ghARnfDCg26nT/sZlcfMlIRx2B8HQ/tbZPXlN9gDRrQ5djzbS42KqXU9zJ10P2MooN+leY31AN3gH3716oFKUoFKUoFeZXIUkAsQNlBAJ9WTtXqlBP6Ql+jSeJD8Vc1yL5ZXcpwbRpATjXGCg975X/IrtaVjLG2zV07cfJjjLMserf2QUvpflbkW8n7mPbnIs/Pl/m9vur7yvyxMkeeaaJSdLSGSHKBgVUrklc6ynztsZrdG14c/xwjH/tudXs/fJ7z3VQrbi4q28oGZFLXEoJUEjnuTVwSNxpIJHsqXyr5QyRPI8U7l2iUA67KXAR21ErGpO3PKR/3Z2FfpNT4T/wCrl47RQj7dU5/8YqWbmmsLMcpbNuM5I8pp5FHOylf5ufsUJ/8AbePI9/uql05/UyePyb8NdjSpjLJq3a8mUyu5JPo47pz+pk8fk34a1eVPKGRImaO4kLjGkc5yfJk5G2hFLH7K7ulWzc1ExsmUtm351yT5YSynErzLjOWElkgyOzTNGpHZ2nt9lVOnP6mTx+TfhrsaVMZZO921yZ45XeOPS47pz+pk8fk34adOf1Mnj8m/DXY0rTm4PlTyikSItFPIzgrgc5YSZGRkaY0LHbPDhxrDyT5WySjrySptx56xXJ/tljUgbHv7K/QqVi43q3v2dpnjMOm4y35uO6c/qZPH5N+GnTn9TJ4/Jvw118soRSzEKqgkknAAG5JJ4DFYrW+SXOhg2MZ45GdwcHsNbcXK9Of1Mnj8m/DUS+8rbpbnQkrmPA2LWnW7zzoQpsSRtwxuONfplYLi+SMgOwBbJA3JIGMnA3wMjJ4DI76xnjcp2unXjzmFtuMy+rkoOXnKgvOwPcLnk5sfaUFe+nP6mTx+TfhrqrW/jlLCN1bTpzg5xqUMp9hUg/bWetRzt3d+DjunP6mTx+TfhrFP5TrHjXdsueGq55MXPsyK6y75SWMhN3kPCNMFyO/BICr/ADNgeuuZ8tfIh+V7bm5XWJlYPEFUPzbcDrc7vlSdl0jcbnANVHOXX+pAkYR2lxcyuDliEtpIwuDsXSPYk4xjPA1V5L8qnlXLyzJ3ZmsBn7HjVh7q6byW8loOTbdbe3XAG7OfnyN2u57T/gDYbVYrHTere/Z168ejp6e/zcd05/UyePyb8NOnP6mTx+TfhrsaVtycd05/UyePyb8Nc8PKyaERCOR3jaNWYK1swDyFicSCM6QSRs247QM1+pVq8lBhCgYuWUaSX+c2nq6mx2nGftrOUtna6dOPPHG7ym3M+T3L88rMQJpRkgqTanmxpQjrx6NyWbiD3DdWroOkJfo0niQ/FVCvE8wRWduCgsfYNz/gVZ2Yyst3JpD5AvpRaW4FvIf2Me/ORb9Rd92r5y7yzcxwFordw+VAyUkG5AxoQ6jx7Kp8iQFLaBGxlYowcb7hVB/8Vu0s3NLhlMcpbNoPIHK13Ljn7URqf49ek+G2Wq9SlTGWTVu1zymV3Jr6FKUrTBSlKBSlKCfyl1JYJewMY29QlwAfEWMfb3gVQrHc24kRkbdWBB7Njtx7D6604OUhHpindVk2ALEKJjw1JnbJPFRuDtwwSFCp/JPWMsvHXIQp/kjAQY9WpZGH95PbWOflZJcxQSIzcGdWVhEOBJI217HC9+5GAa3bcJGiopUKoAAyNgNhQZ6V455fOX3inPL5y+8UHuleOeXzl94pzy+cvvFB7pXjnl85feKc8vnL7xQe6V455fOX3inPL5y+8UHuleOeXzl94pzy+cvvFBoeUfJbXNrJCjBWbSQTnSSjK+lsfwtp0n1Ma1OVrC4uAhXTGMOroJGUnUjBHEiDOUfcDuYnYgCrXPL5y+8U55fOX3ig5NvJu6Gcya9bsHxcSxEoVQLKhAbQyuJDoXA/accgVWu+TJRdNcx6W1wcyVZihQqzOrocEYOsg/2Lx4VW55fOX3inPL5y+8UTTjLnyXvOZdVZDIyIOcErxnnEtzHr2UD96AfUNxg8Nu65Aum1kSDrSB1DSMwA/aEo2Mao+uNONLqcdZgoFdRzy+cvvFOeXzl94qaa28wWiR6iigF2LMRxZj2k9tZa8c8vnL7xTnl85feKqPdK8c8vnL7xTnl85feKD3SvHPL5y+8U55fOX3ig91p2QCPJH1B1tahdWdMhLMzZ2yZOd4dmOFbPPL5y+8Vq3oyVeNxqQnql8K6tjUrAZGdgQcZBHcWBDdqfy4cwmMcZSIhjjhzhyPWI9berTnsr6nL0BUMZY0znquwRhglSCrYPzgR7RS2Qyyc8wZVUERqwKnrY1SMp3UnAABwQNWfnEUG+BSlKBSlKBSlKBSlKBSlKBXmSMMCrAEHYgjIIPEEHiK9UoNLoS39BB4SflToS39Bb+En5Vu0oNLoS39Bb+En5U6Et/QW/hJ+VbtKDS6Et/QW/hJ+VOhLf0Fv4SflW7Sg0uhLf0Fv4SflToS39Bb+En5Vu0oNLoS39Bb+En5U6Et/QW/hJ+VbtKDS6Et/QW/hJ+VOhLf0Fv4SflW7Sg0uhLf0Fv4SflToS39Bb+En5Vu0oNLoS39Bb+En5U6Et/QW/hJ+VbtKDS6Et/QW/hJ+VOhLf0Fv4SflW7Sg0uhLf0Fv4SflToS39Bb+En5Vu0oNLoS39Bb+En5U6Et/QW/hJ+VbtKDS6Et/QW/hJ+VOhLf0Fv4SflW7Sg0uhLf0Fv4SflToS39Bb+En5Vu0oMEFjGnzI41xn5qquM4zw79K+4d1Z6UoFKUoFKUo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38" name="AutoShape 6" descr="data:image/jpeg;base64,/9j/4AAQSkZJRgABAQAAAQABAAD/2wCEAAkGBhQQEBQREhQQFRUVGBkYGBUVFRYUFxQXFx0XGBYVFxYXJyYfGBkjGhUVIDIiJDMpLCwsFiAxNTAuNycrLCoBCQoKDgwOGg8PGiwdHyQsKSwpLioqNSwpKiwpLCksLDUsKjApMCwsLDQsLCksLCwvKSwsLCwsLCwsLCwsLCwpLP/AABEIAJ4BPgMBIgACEQEDEQH/xAAbAAEBAAMBAQEAAAAAAAAAAAAABQMEBgIBB//EAEkQAAIBAwIBBwcJBwMDAgcAAAECAwAEERIhMQUTFSJBUZMGUlNhcZHSFDJUY4GSlNHTIzNCYmRyoQcWozSCsSSDQ0RzwcLw8f/EABgBAQEBAQEAAAAAAAAAAAAAAAABAgME/8QAKhEBAQACAQIEBQQDAAAAAAAAAAECEQMSITFBYYEEUXGhsSIy8PETM8H/2gAMAwEAAhEDEQA/AP26pA8rLUosnOjDzfJ16r6jMG0GPTjVnUO7HbnG9UroMUYRkB9J0luAbGxOOzNcnD5BFLmOVZF0JPNcaCG2d49Ear/KrFnJO5JHDFQdTfX6QIHkJClkQbM2WkYIgwoJ3ZgPtpFfoz6FJY4LZCsVwGKEawNOoMCCucjHCuL5O/09mjCap4W0GI/MbDGGKXRlSd//AFU7zHPH1Vii/wBNZUiESTQqFWEKQhGTBBIqFh25uZWlJ4kDFEfoOa1p+UY0ljhY4eXVoXBOrQAXOQMAAEcccRXHR/6bMsRhWcBGaTbS2dJgjtomOThnjRGYZ6upgcdUUfyCn1yPz6Fj1UY69XNtOkjxsxzgGCKKLt2Xhuch3VK1uTeT0t4kijGFQYA3PrJydySST9tfbvlBIsB23bOFALs2MZwigseI4DtHfVVsUqUnlLCXKAXGpeK/JrkHHeAU3HrG1Zem0825/DXHwUFClT+m0825/DXHwU6bTzbn8NcfBQUKVP6bTzbn8NcfBTptPNufw1x8FBQpU/ptPNufw1x8FOm0825/DXHwUFClT+m0825/DXHwU6bTzbn8NcfBQUKVP6bTzbn8NcfBTptPNufw1x8FBQpU/ptPNufw1x8FOm0825/DXHwUFClT+m0825/DXHwU6bTzbn8NcfBQUKVP6bTzbn8NcfBTptPNufw1x8FBQpU/ptPNufw1x8FOm0825/DXHwUFClT+m0825/DXHwU6bTzbn8NcfBQUKVP6bTzbn8NcfBTptPNufw1x8FBQpU/ptPNufw1x8FOm0825/DXHwUFClTofKCJteOd6hAbMMw0krqGcr5u/2jvGd6GZXUMpVlIyGUggjvBGxoPdKUoFKUoFKUoFKUoFK0LjkxixeOaZCf4ciSPIzjqODgd4QrnH214525j4pDMPqyYW7f4H1Kez+IUG5eXQijaQ5IUE4GMnuAz2k7fbWOwtSgLPgyPu5HDtwi/yLkgfaTuSTI5S5cTXDHKskIMmtudXC4iBcYkXUmdYjPHgCeyti75djaSOGOaJecBbnAyNspAATOVLMScZyOo2xNS3Xislvgo3tnzi7HSy7o+MlG78do7xwI2NfOT7rnYwxGk7hl46XUlXXPaAykZ7eNTFs5Fm5prm5IYMyNiAcCNUZxHgkagQeJGc8CThis+amnVrqdVwkpYmADL60OSUwP3OftNVF+bOk6casHGeGezPqzXHMrdHo5a6+UhIud3lDc5riMmpRsDqVsY205A6pqpzjN+7k5QlHnKtui+0NKqBv+3P/msc4uUVmb5YcAnqSWrEYGdwyLtt2ZPqqVLN9mhN5Szs0kZTqFtPOczIDGG+VqAQDn58MCg98udsqBNXlq4MSEpLqht5RoKTkyn5NE8bOdixZywx84EEZDA1n5D8oLm40gpfkHHXj5nT7evGBjj210k9rMp2kvHXAPVa1Daifm4dQNhvnNYwzmc3Hbl4cuLLWf5S5vKW4R5MovNqZADzUg0qk1ugOcnUTHM5A2BMedhnGe5vpZbW2lyCrSr8oNvk4iGvIGCW2cRhsHONfZX27iV10XL3yrkH9pHCygg5U85GjIpBAIORvjtrfsuTAUHNXUxTsKGAr9hCb1tx0g3PKTpLrjSYJE1wE2llWRRFAysF2yupnAGeKtg7mtmLyjuSMc2hOJsHS4GqN51QydqxsI4zqUPuxGkBlNXOi3+k3P8Aw/p06Lf6Tc/8P6dNEmmTkm6MsKSMrKxzlWABGCR2Eg8OIOCNxxrcxUS4jYEqk93K+cFU+T4U7HrsUwnEcd+4GvA5Lu2H/UGP7kp9udCD7P8AJqqvYpioQ5Hux/8ANlvbGif+A1Y9Myfvnu1HnxmGZB7cRBx7dOB2kUHQ4piolvokfQl7MzaQ+AYCdJ2B/d//ALkd9bfRT/Sbn/h/TotlnioYpip/Rb/Sbn/h/TrUuisZ0teT6sZCDmWc+yNYyx4dgoi3imK5/nG7JOUyO/mYx/howR9ornOQ/KW5nwCl+2f4ohFj7Q8YA+9WMs5jZL5uvHw5cktx8n6HimKhSWlyMkPcMu2AJLfXjG+VMQUHOwAYg94rxzpX95NyhF63SEqPbJGjIOzie3HHatuToMUxUuCyLqGS7nZTwZTAwPsITFZOin+k3P8Aw/p0FDFa12NREYzhsljpyNIwChORpLZwOOwbuzWDot/pNz/w/p1o2HJbPJNILmc9YRhhzXzYxupzHjIkaXhnuzkYAXIogqhVAAUAADYADYADsFaEg5iYMP3cp0sOxZD81x3az1T3to7znVgspndmW6nCIWUAi3cSMNHWJCAgKwkQrscg7jArauUaa3kQgCQagMEbOuTE483OEcA8Migo0rDZ3IljSQcHVWHsYAjj7azUClKUClKUCvjMACTsBuT3V9pQT/8AcNt6eH760/3Dbenh++tUKUECbl63+VRHnocCKYZ1jAJa3x9uAfca5blq95PmvJOeMhA0gSQ40fNVjqxux63Hfu7K6/lDlKOK7i1uB+ylGNy2We30gKMsScNsB2HurlOUuUCL9+ZtI5nm0OpmikV9kWPYSadI6nH/AD2Dhz/t/lez4P8A2e18Lr7rNvJHzML2kzShJkUc6zNo5xWiC8A2MyLt6uyvcksEV6nPTI8ixPkyMo0NqhK6UGAmxOMb77k1nnjnkSCOfm4y8qnEJIKc2ryr1myCQ8cZxjBwQQQSD7a/MV0gnIAWJxzo/d9Z4tJf0ROhhhtjjYncDrh+2PPy3ed/tvf7htvTw/fWn+4bb08P31rfRwQCDkHcEHII7we2jNgZJwB25rTmh8q+WdvAgfUJctjTEysRkE5OSNtv8is/JHlVb3R0xOdXmlSCP/t2d9bM1vBdoNQjmQEMNw65wQDtsdia2be2SNdKKqL3KAo9wrH6ure+ztvj6NavV9ni7vo4gDI6ICcAsQMnu3qTPd2bMXE0Ubn+OOQIxPYWxs+O5ww9VXHcKCxIAAySTgADtJ7BWi3LSHaLXMeH7Ialz3GQ4RT6ic/4FbcU7/dUcP72aGRPSRkZUfzxgkn2pn+1RUHyz5aM5RLW5QxnZ9DqADk4YyZGobHKjhp34iuta0lnBExCRnjFGxyw7nl2OPUmP7mFc75SWt3bSLLaqPk8ZDGKPOM8HLRjHVIPBdv4sZya5c2ujvv2en4Xf+Sa1v18Hzya8sLKKJIFMkWO2RfnMdyxZM7n1+oV2aOCARwIyD6jUzkG0tuaSW3jjVWGQQvW7iCTvkHI37qqU4plMe+vZPiMsMs7cZZ891oy8uQKxVpogQcEFwCCOIIrz/uG29PD99aoV5llCqWJ2AJOSANu8nYfbXV53AXdhFb3PyyzuIWbUWeJ5FzJq+eA54kjzu4b9ldDyn5cW8AQ5Mmo782VYpw3YZ9f+DUjk3ymuOUp+bhHMwrvI3Fyvm6uCsezHtztXW3vJcU+nnY0fSSVDDUATsdjsa8+GrLePt+Hu5d45Yzn76nl468t1H5L5SivicXDuNzzSB4AB3MfnNscfOwdzjbaq0sFqoUmGENnA6qAkYBONsnh/isEEctsoQLzyDgUCRyD1svVR+3ddJ/lPEbNtytFIdIcB/MbKSd/7tsN2Hs7K7zeu7x5dO/0+DF/uG29PD99af7htvTw/fWqFaycpxF2jEketfnLqGoe0U2klvg1J/Ka2VWbnojpBOA6knAzgDPE1OsP9QbSU4LPGe6Rf/yXI/8A7XGct/6m3N7eNyVydAFZmZHmnGoBBkPIEGV0YyQxJzkADJFfo3JPI8VnCqqFGhQGlIVWbAGp3Ydpxk1nKZ77Xs64XjmN65bfLVer2whGqY4ibiZkIQ+1jwccNmyOG1Tx5TxwnEk8MiZA5xWUOuTj9og2IHa64AG5UAFqoHllW2hVpj3pgR/bKeqd9urqPHbY06PeXBuGUrnIiTPN5G4Lk7yY9eF/lyAa24uL5d5akurkQx3MS2rn94jBdlxzmpuJGfm8A3sGa6LkLla1ht1RZowFMhCmRGIBd2wNPHjgerHbU/ys5Pu45VuLZmMSkO0KFt2ByWKfxA75C95JBO9XvJ29E9qrjI1FwRp0FTqYEYHaO/t49tccNdd+fr/x6+XqvDhe2vT5+vrpEsvL22jxE5cEAZkEYCOzDUzaUJK5YkkY4k1b5NvY5ZmeNwyyIrDC8ShdWOridmjGDjhtnJx85L5Jh0rKYo+dIGtiVlYMoCsDJ2kFcEjtFbUQzcOer1URRswYFizMCTsVIEeMdobNbxmW71Vy5Lx2Toll8+/8/LF5P/8ATRepcD1BSQB9gAFUKn+T3/SxHvXUPY2WB9xFUK24lKUoFKUoFKUoNCYXDOQpgjQcGIeVmG3FeoEOc9rdnsrx0GG/eyzy+pnCL2fwQhAeHbmqVKCPc2Eds0LxJHGok0sEUKCso0b4+s5k59Vbd3bMHE0YBYKVKE6Q6kg7NvhgRkdhyQeIK7F3bCWNo2zhgQcbHftHrrDYXZP7OTAlX5w4ahwEijzT/g5HZQT4vlTSc80EIOjSqG4OUDYZ8kRkFiQo2JGEGDuax2dxcNPNIIYdtEX79uKamJH7PhmXHtU9mKrX15oGlQGkbOhM4ye9vNQdrdnrJAP2ws+ajCZyRklsY1MxLOxHYSxY/bQSG5MkySkEcRJzmK6kjBPeVVNLcTxB4k8TWOXky5ZSp1kEEY+VsOIxxWIH3EV0dKDhOSvIJoCDpJYDiLpo+7zI9WNu0mugmtp3PWj226q3sqAY2zlEDe3JOat0rGOGOHbGOnJy58l3ndoCclsCCbS3Yg5DSXDytkduZIyc+vjW8J7gbCCDx2/TqjStuaf8oufQw+O36dPlFz6GHx2/TqhSgiT2szAYgiQgkho7hkI1fO4R7g4GQcg4B4gV4Av1GF+TN/8AUYk++NUB9wq9Sg5/XfN1WNqp7o2IbHf+0V8e4j1V9Tk+XIaSGOVhuGluGfB71Tm9CH1qBWrZ2U0cEq8zqule4eOVtJV2YymF9efMZU0n5vDgM15kF9qcoZ9IWdogwhBLBbcxJKSNuv8AKQOG2nJ4GolulhZJwSRb24Lbkic5OBgEnm99qC/nOMR25zwxcnft2/Z77b1OvrSeaywRKzc9G7RyCNHeFZUd4eoxTJQMoyetwJ3zWlf29w0pkhtyFWQvFpWONyfkk8eWD7A868aDI9uQM0V0Pyi59DD47fp1iuVmkXTJbWzjuebUPcY/VUmKW+wNpcBpQcqgbSSxicE5DFRpGg4zkdYYINewjmlt1ExeNyx1FDgsoY407ZjDLjb5yjbJI1GiTPGUbm0txrOMpBeToQDwLlFVVUb41EduM8KlN/p8ZJnmniDlznR8slZRgYXLvHrc4AO5x6u/ura1WNdKKFHHbtJ4sTxLHtJ3PbWWs3GZeLeGeWHfG6cxHyA8b64YIIX0qhdJQZGReCGWSJm0fN22xpGDtWwnJsmQzW8UjDcNLcyS4PeoeMhD/aBV+laZt33qf8oufQw+O36dPlFz6GHx2/TqhSiJ/wAoufQw+O36dattNcLJIvMxZYiTe5znICnA5vIA0ezfjxAtVqcoKygSopZk4qAup0ONSqWxg7K3EZKDNBqwNcqzfsotLHIAm+YSN/8A4YypYAnicsx32A9XCtBbSEMWlbJB86Z9kCg50jUVUA5wAMk7mt+C4WQakZWGSMqc7g4I27QQQR2YrRDi4lUqQYoznUN1kk3AAPAhNz/cVwcoRQbtrbiONI14IoUexQAP8CstKUClKUClKUClKUClKUCsF3YxygCRFbHAkbqe9W4qfWMHas9KCXH5MW6szKrhm+cwlmBb+4hsn7aydAxfW+PP8VUKUE/oGL63x5/ip0DF9b48/wAVUKUE/oGL63x5/ip0DF9b48/xVQpQT+gYvrfHn+KnQMX1vjz/ABVQpQT+gYvrfHn+KnQMX1vjz/FVClBP6Bi+t8ef4qdAxfW+PP8AFVClBP6Bi+t8ef4qdAxfW+PP8VUKUE/oGL63x5/ip0DF9b48/wAVUKUE/oGL63x5/ip0DF9b48/xVQpQT+gYvrfHn+KnQMX1vjz/ABVQpQT+gYvrfHn+KnQMX1vjz/FVClBP6Bi+t8ef4qdAxfW+PP8AFVClBP6Bi+t8ef4qdAxfW+PP8VUKUE5PJ23BJMYbOc6y0mclSchyQd0U+0CqCrgYFfaUClKUClKUHxnABJIAG5J2AHaSa4vk7ywmbqTaEmFwsDwiIkxN15WbJddUJt0LBx35wcFa7G5tllRo3UMjgqykZDKRggjtBFaT+TlswIaGJslmJZdRJdDExJbJOYzo/t24UEOH/UiFoTMIboKNHFUHz4GuuIYgYiUe0uoGc18j8uv20qmOVh1VhhVP2zOsaST6hnGF5+FMdjE8Rkjf5V8i4JyNjHg6v2X7MiTSiLMrphhIqIFBzjB3B2rfTyftw2sQxBtTPq0jUXfTrYntLaEz36R3VBI5e8sVjjiltnikT5RFHM2CwSN5I45CMYwwMsffx4VpQf6gaDcyTqebSSdYkjXrmO1RTPI7OQD+0YRgDHWIG+c110tkjtqZFY4AyRn5rB149zAH2gGtaHkC3QKFhiGgsV6o6pdlkcj2uiMfWoPEURBn8u0FwAueYRX1krl3kMy20KR9YYzIs4yw35okbAmulsLvnYlk0SR6hnRIArr/AHKCcH1eutMeS1oNWLeAayC2EAyVcyKdu0SMzA9hOazzX6oebRHdlA6kYGFGNssxVF2xgE59WKqt2lSI+XnLlDa3SsM4DG3GoDbUp53DDh6xkZAyM5+k5Potx963/UoKFKn9JyfRbj71v+pTpOT6Lcfet/1KChSp/Scn0W4+9b/qU6Tk+i3H3rf9SgoUqf0nJ9FuPvW/6lOk5Potx963/UoKFKn9JyfRbj71v+pTpOT6Lcfet/1KChSp/Scn0W4+9b/qU6Tk+i3H3rf9SgoUqf0nJ9FuPvW/6lOk5Potx963/UoKFKn9JyfRbj71v+pTpOT6Lcfet/1KChSp/Scn0W4+9b/qU6Tk+i3H3rf9SgoUqf0nJ9FuPvW/6lOk5Potx963/UoKFKn9JyfRbj71v+pTpOT6Lcfet/1KChSp/Scn0W4+9b/qU6Tk+i3H3rf9SgoUqf0nJ9FuPvW/6leJeWHRSzW86qoJLF7YAAbkkmTYUFOlToOV2ZWY29yoVsbiMkjCHUoViWXrnh5jerO7BOsihlOQfaOGxBB3BBBBB3BBBoMlKUoFKUoFKUoFKUoFKUoNXlK7McZKgFiQqA9rsQFHsycn1A17srQRIEBJI4seLt/E7esneta761zCnYqySf8AcNEa5+yV/ce7ahQa99ac4mM6WB1K3ajDgw/yCO0EjgTXzk6752NXIw24ZeOl1JV1z2gMrDPqrZqfYdWeePvKSj2Oukj19aJjn+bHZQb7MACSQANyTsAO81oDygg6vXI1FAuUkXUZDpQrkbgkcRt6698tcm/Kbaa31FedjePUNyutSucduM1pX3J888cQYW6ukkTnBZgdDZbGVBHZgf5HGgqXt4kMbyyHSiKWZsE4Ubk4G9eZOUEWTmyTrKhtIVm6pYJnYcNRGe7icDeuPk8kLtoZIy1uRIrroLyFEZ4oEEijRxV4pMDGSJic6s52j5L3Bl5wtCWDDr63DOouo7hQ3V2xGrR9o2HYcCDrqwXd6kQBc41HSoALMzYJ0qq5LHAJwBwBPZXFT+Ts9shx19ZQHmzM26vduTJpRmI0SxIDg7oucBRV5eR3PyKZQFeBSpjkYtlZECt1wM84CqnVjfrAgashsU7flaKRxGrZcqzacMDpRubY7jbDbY41t1yknk1cF1cvG5w6trd86XuBMEDaTkLH1RkYOkZGOGKDyVuQiq0qkiGONjzhYl4+aHOKzxkgHQ2pG1q3V2BLEtr9HYUrDZxssaK2ksFUMVyFyAAcA74zWaqhSlKBSlKBSlKBSlKBSlKBSlKBWrIeck0fwpgthl6xIYCNlwTjB1dnBeIzW1Wpyen7x8MNbscMoUgLhBw4ghARnfDCg26nT/sZlcfMlIRx2B8HQ/tbZPXlN9gDRrQ5djzbS42KqXU9zJ10P2MooN+leY31AN3gH3716oFKUoFKUoFeZXIUkAsQNlBAJ9WTtXqlBP6Ql+jSeJD8Vc1yL5ZXcpwbRpATjXGCg975X/IrtaVjLG2zV07cfJjjLMserf2QUvpflbkW8n7mPbnIs/Pl/m9vur7yvyxMkeeaaJSdLSGSHKBgVUrklc6ynztsZrdG14c/xwjH/tudXs/fJ7z3VQrbi4q28oGZFLXEoJUEjnuTVwSNxpIJHsqXyr5QyRPI8U7l2iUA67KXAR21ErGpO3PKR/3Z2FfpNT4T/wCrl47RQj7dU5/8YqWbmmsLMcpbNuM5I8pp5FHOylf5ufsUJ/8AbePI9/uql05/UyePyb8NdjSpjLJq3a8mUyu5JPo47pz+pk8fk34a1eVPKGRImaO4kLjGkc5yfJk5G2hFLH7K7ulWzc1ExsmUtm351yT5YSynErzLjOWElkgyOzTNGpHZ2nt9lVOnP6mTx+TfhrsaVMZZO921yZ45XeOPS47pz+pk8fk34adOf1Mnj8m/DXY0rTm4PlTyikSItFPIzgrgc5YSZGRkaY0LHbPDhxrDyT5WySjrySptx56xXJ/tljUgbHv7K/QqVi43q3v2dpnjMOm4y35uO6c/qZPH5N+GnTn9TJ4/Jvw118soRSzEKqgkknAAG5JJ4DFYrW+SXOhg2MZ45GdwcHsNbcXK9Of1Mnj8m/DUS+8rbpbnQkrmPA2LWnW7zzoQpsSRtwxuONfplYLi+SMgOwBbJA3JIGMnA3wMjJ4DI76xnjcp2unXjzmFtuMy+rkoOXnKgvOwPcLnk5sfaUFe+nP6mTx+TfhrqrW/jlLCN1bTpzg5xqUMp9hUg/bWetRzt3d+DjunP6mTx+TfhrFP5TrHjXdsueGq55MXPsyK6y75SWMhN3kPCNMFyO/BICr/ADNgeuuZ8tfIh+V7bm5XWJlYPEFUPzbcDrc7vlSdl0jcbnANVHOXX+pAkYR2lxcyuDliEtpIwuDsXSPYk4xjPA1V5L8qnlXLyzJ3ZmsBn7HjVh7q6byW8loOTbdbe3XAG7OfnyN2u57T/gDYbVYrHTere/Z168ejp6e/zcd05/UyePyb8NOnP6mTx+TfhrsaVtycd05/UyePyb8Nc8PKyaERCOR3jaNWYK1swDyFicSCM6QSRs247QM1+pVq8lBhCgYuWUaSX+c2nq6mx2nGftrOUtna6dOPPHG7ym3M+T3L88rMQJpRkgqTanmxpQjrx6NyWbiD3DdWroOkJfo0niQ/FVCvE8wRWduCgsfYNz/gVZ2Yyst3JpD5AvpRaW4FvIf2Me/ORb9Rd92r5y7yzcxwFordw+VAyUkG5AxoQ6jx7Kp8iQFLaBGxlYowcb7hVB/8Vu0s3NLhlMcpbNoPIHK13Ljn7URqf49ek+G2Wq9SlTGWTVu1zymV3Jr6FKUrTBSlKBSlKCfyl1JYJewMY29QlwAfEWMfb3gVQrHc24kRkbdWBB7Njtx7D6604OUhHpindVk2ALEKJjw1JnbJPFRuDtwwSFCp/JPWMsvHXIQp/kjAQY9WpZGH95PbWOflZJcxQSIzcGdWVhEOBJI217HC9+5GAa3bcJGiopUKoAAyNgNhQZ6V455fOX3inPL5y+8UHuleOeXzl94pzy+cvvFB7pXjnl85feKc8vnL7xQe6V455fOX3inPL5y+8UHuleOeXzl94pzy+cvvFBoeUfJbXNrJCjBWbSQTnSSjK+lsfwtp0n1Ma1OVrC4uAhXTGMOroJGUnUjBHEiDOUfcDuYnYgCrXPL5y+8U55fOX3ig5NvJu6Gcya9bsHxcSxEoVQLKhAbQyuJDoXA/accgVWu+TJRdNcx6W1wcyVZihQqzOrocEYOsg/2Lx4VW55fOX3inPL5y+8UTTjLnyXvOZdVZDIyIOcErxnnEtzHr2UD96AfUNxg8Nu65Aum1kSDrSB1DSMwA/aEo2Mao+uNONLqcdZgoFdRzy+cvvFOeXzl94qaa28wWiR6iigF2LMRxZj2k9tZa8c8vnL7xTnl85feKqPdK8c8vnL7xTnl85feKD3SvHPL5y+8U55fOX3ig91p2QCPJH1B1tahdWdMhLMzZ2yZOd4dmOFbPPL5y+8Vq3oyVeNxqQnql8K6tjUrAZGdgQcZBHcWBDdqfy4cwmMcZSIhjjhzhyPWI9berTnsr6nL0BUMZY0znquwRhglSCrYPzgR7RS2Qyyc8wZVUERqwKnrY1SMp3UnAABwQNWfnEUG+BSlKBSlKBSlKBSlKBSlKBXmSMMCrAEHYgjIIPEEHiK9UoNLoS39BB4SflToS39Bb+En5Vu0oNLoS39Bb+En5U6Et/QW/hJ+VbtKDS6Et/QW/hJ+VOhLf0Fv4SflW7Sg0uhLf0Fv4SflToS39Bb+En5Vu0oNLoS39Bb+En5U6Et/QW/hJ+VbtKDS6Et/QW/hJ+VOhLf0Fv4SflW7Sg0uhLf0Fv4SflToS39Bb+En5Vu0oNLoS39Bb+En5U6Et/QW/hJ+VbtKDS6Et/QW/hJ+VOhLf0Fv4SflW7Sg0uhLf0Fv4SflToS39Bb+En5Vu0oNLoS39Bb+En5U6Et/QW/hJ+VbtKDS6Et/QW/hJ+VOhLf0Fv4SflW7Sg0uhLf0Fv4SflToS39Bb+En5Vu0oMEFjGnzI41xn5qquM4zw79K+4d1Z6UoFKUoFKUo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40" name="AutoShape 8" descr="data:image/jpeg;base64,/9j/4AAQSkZJRgABAQAAAQABAAD/2wCEAAkGBhQQEBQREhQQFRUVGBkYGBUVFRYUFxQXFx0XGBYVFxYXJyYfGBkjGhUVIDIiJDMpLCwsFiAxNTAuNycrLCoBCQoKDgwOGg8PGiwdHyQsKSwpLioqNSwpKiwpLCksLDUsKjApMCwsLDQsLCksLCwvKSwsLCwsLCwsLCwsLCwpLP/AABEIAJ4BPgMBIgACEQEDEQH/xAAbAAEBAAMBAQEAAAAAAAAAAAAABQMEBgIBB//EAEkQAAIBAwIBBwcJBwMDAgcAAAECAwAEERIhMQUTFSJBUZMGUlNhcZHSFDJUY4GSlNHTIzNCYmRyoQcWozSCsSSDQ0RzwcLw8f/EABgBAQEBAQEAAAAAAAAAAAAAAAABAgME/8QAKhEBAQACAQIEBQQDAAAAAAAAAAECEQMSITFBYYEEUXGhsSIy8PETM8H/2gAMAwEAAhEDEQA/AP26pA8rLUosnOjDzfJ16r6jMG0GPTjVnUO7HbnG9UroMUYRkB9J0luAbGxOOzNcnD5BFLmOVZF0JPNcaCG2d49Ear/KrFnJO5JHDFQdTfX6QIHkJClkQbM2WkYIgwoJ3ZgPtpFfoz6FJY4LZCsVwGKEawNOoMCCucjHCuL5O/09mjCap4W0GI/MbDGGKXRlSd//AFU7zHPH1Vii/wBNZUiESTQqFWEKQhGTBBIqFh25uZWlJ4kDFEfoOa1p+UY0ljhY4eXVoXBOrQAXOQMAAEcccRXHR/6bMsRhWcBGaTbS2dJgjtomOThnjRGYZ6upgcdUUfyCn1yPz6Fj1UY69XNtOkjxsxzgGCKKLt2Xhuch3VK1uTeT0t4kijGFQYA3PrJydySST9tfbvlBIsB23bOFALs2MZwigseI4DtHfVVsUqUnlLCXKAXGpeK/JrkHHeAU3HrG1Zem0825/DXHwUFClT+m0825/DXHwU6bTzbn8NcfBQUKVP6bTzbn8NcfBTptPNufw1x8FBQpU/ptPNufw1x8FOm0825/DXHwUFClT+m0825/DXHwU6bTzbn8NcfBQUKVP6bTzbn8NcfBTptPNufw1x8FBQpU/ptPNufw1x8FOm0825/DXHwUFClT+m0825/DXHwU6bTzbn8NcfBQUKVP6bTzbn8NcfBTptPNufw1x8FBQpU/ptPNufw1x8FOm0825/DXHwUFClT+m0825/DXHwU6bTzbn8NcfBQUKVP6bTzbn8NcfBTptPNufw1x8FBQpU/ptPNufw1x8FOm0825/DXHwUFClTofKCJteOd6hAbMMw0krqGcr5u/2jvGd6GZXUMpVlIyGUggjvBGxoPdKUoFKUoFKUoFKUoFK0LjkxixeOaZCf4ciSPIzjqODgd4QrnH214525j4pDMPqyYW7f4H1Kez+IUG5eXQijaQ5IUE4GMnuAz2k7fbWOwtSgLPgyPu5HDtwi/yLkgfaTuSTI5S5cTXDHKskIMmtudXC4iBcYkXUmdYjPHgCeyti75djaSOGOaJecBbnAyNspAATOVLMScZyOo2xNS3Xislvgo3tnzi7HSy7o+MlG78do7xwI2NfOT7rnYwxGk7hl46XUlXXPaAykZ7eNTFs5Fm5prm5IYMyNiAcCNUZxHgkagQeJGc8CThis+amnVrqdVwkpYmADL60OSUwP3OftNVF+bOk6casHGeGezPqzXHMrdHo5a6+UhIud3lDc5riMmpRsDqVsY205A6pqpzjN+7k5QlHnKtui+0NKqBv+3P/msc4uUVmb5YcAnqSWrEYGdwyLtt2ZPqqVLN9mhN5Szs0kZTqFtPOczIDGG+VqAQDn58MCg98udsqBNXlq4MSEpLqht5RoKTkyn5NE8bOdixZywx84EEZDA1n5D8oLm40gpfkHHXj5nT7evGBjj210k9rMp2kvHXAPVa1Daifm4dQNhvnNYwzmc3Hbl4cuLLWf5S5vKW4R5MovNqZADzUg0qk1ugOcnUTHM5A2BMedhnGe5vpZbW2lyCrSr8oNvk4iGvIGCW2cRhsHONfZX27iV10XL3yrkH9pHCygg5U85GjIpBAIORvjtrfsuTAUHNXUxTsKGAr9hCb1tx0g3PKTpLrjSYJE1wE2llWRRFAysF2yupnAGeKtg7mtmLyjuSMc2hOJsHS4GqN51QydqxsI4zqUPuxGkBlNXOi3+k3P8Aw/p06Lf6Tc/8P6dNEmmTkm6MsKSMrKxzlWABGCR2Eg8OIOCNxxrcxUS4jYEqk93K+cFU+T4U7HrsUwnEcd+4GvA5Lu2H/UGP7kp9udCD7P8AJqqvYpioQ5Hux/8ANlvbGif+A1Y9Myfvnu1HnxmGZB7cRBx7dOB2kUHQ4piolvokfQl7MzaQ+AYCdJ2B/d//ALkd9bfRT/Sbn/h/TotlnioYpip/Rb/Sbn/h/TrUuisZ0teT6sZCDmWc+yNYyx4dgoi3imK5/nG7JOUyO/mYx/howR9ornOQ/KW5nwCl+2f4ohFj7Q8YA+9WMs5jZL5uvHw5cktx8n6HimKhSWlyMkPcMu2AJLfXjG+VMQUHOwAYg94rxzpX95NyhF63SEqPbJGjIOzie3HHatuToMUxUuCyLqGS7nZTwZTAwPsITFZOin+k3P8Aw/p0FDFa12NREYzhsljpyNIwChORpLZwOOwbuzWDot/pNz/w/p1o2HJbPJNILmc9YRhhzXzYxupzHjIkaXhnuzkYAXIogqhVAAUAADYADYADsFaEg5iYMP3cp0sOxZD81x3az1T3to7znVgspndmW6nCIWUAi3cSMNHWJCAgKwkQrscg7jArauUaa3kQgCQagMEbOuTE483OEcA8Migo0rDZ3IljSQcHVWHsYAjj7azUClKUClKUCvjMACTsBuT3V9pQT/8AcNt6eH760/3Dbenh++tUKUECbl63+VRHnocCKYZ1jAJa3x9uAfca5blq95PmvJOeMhA0gSQ40fNVjqxux63Hfu7K6/lDlKOK7i1uB+ylGNy2We30gKMsScNsB2HurlOUuUCL9+ZtI5nm0OpmikV9kWPYSadI6nH/AD2Dhz/t/lez4P8A2e18Lr7rNvJHzML2kzShJkUc6zNo5xWiC8A2MyLt6uyvcksEV6nPTI8ixPkyMo0NqhK6UGAmxOMb77k1nnjnkSCOfm4y8qnEJIKc2ryr1myCQ8cZxjBwQQQSD7a/MV0gnIAWJxzo/d9Z4tJf0ROhhhtjjYncDrh+2PPy3ed/tvf7htvTw/fWn+4bb08P31rfRwQCDkHcEHII7we2jNgZJwB25rTmh8q+WdvAgfUJctjTEysRkE5OSNtv8is/JHlVb3R0xOdXmlSCP/t2d9bM1vBdoNQjmQEMNw65wQDtsdia2be2SNdKKqL3KAo9wrH6ure+ztvj6NavV9ni7vo4gDI6ICcAsQMnu3qTPd2bMXE0Ubn+OOQIxPYWxs+O5ww9VXHcKCxIAAySTgADtJ7BWi3LSHaLXMeH7Ialz3GQ4RT6ic/4FbcU7/dUcP72aGRPSRkZUfzxgkn2pn+1RUHyz5aM5RLW5QxnZ9DqADk4YyZGobHKjhp34iuta0lnBExCRnjFGxyw7nl2OPUmP7mFc75SWt3bSLLaqPk8ZDGKPOM8HLRjHVIPBdv4sZya5c2ujvv2en4Xf+Sa1v18Hzya8sLKKJIFMkWO2RfnMdyxZM7n1+oV2aOCARwIyD6jUzkG0tuaSW3jjVWGQQvW7iCTvkHI37qqU4plMe+vZPiMsMs7cZZ891oy8uQKxVpogQcEFwCCOIIrz/uG29PD99aoV5llCqWJ2AJOSANu8nYfbXV53AXdhFb3PyyzuIWbUWeJ5FzJq+eA54kjzu4b9ldDyn5cW8AQ5Mmo782VYpw3YZ9f+DUjk3ymuOUp+bhHMwrvI3Fyvm6uCsezHtztXW3vJcU+nnY0fSSVDDUATsdjsa8+GrLePt+Hu5d45Yzn76nl468t1H5L5SivicXDuNzzSB4AB3MfnNscfOwdzjbaq0sFqoUmGENnA6qAkYBONsnh/isEEctsoQLzyDgUCRyD1svVR+3ddJ/lPEbNtytFIdIcB/MbKSd/7tsN2Hs7K7zeu7x5dO/0+DF/uG29PD99af7htvTw/fWqFaycpxF2jEketfnLqGoe0U2klvg1J/Ka2VWbnojpBOA6knAzgDPE1OsP9QbSU4LPGe6Rf/yXI/8A7XGct/6m3N7eNyVydAFZmZHmnGoBBkPIEGV0YyQxJzkADJFfo3JPI8VnCqqFGhQGlIVWbAGp3Ydpxk1nKZ77Xs64XjmN65bfLVer2whGqY4ibiZkIQ+1jwccNmyOG1Tx5TxwnEk8MiZA5xWUOuTj9og2IHa64AG5UAFqoHllW2hVpj3pgR/bKeqd9urqPHbY06PeXBuGUrnIiTPN5G4Lk7yY9eF/lyAa24uL5d5akurkQx3MS2rn94jBdlxzmpuJGfm8A3sGa6LkLla1ht1RZowFMhCmRGIBd2wNPHjgerHbU/ys5Pu45VuLZmMSkO0KFt2ByWKfxA75C95JBO9XvJ29E9qrjI1FwRp0FTqYEYHaO/t49tccNdd+fr/x6+XqvDhe2vT5+vrpEsvL22jxE5cEAZkEYCOzDUzaUJK5YkkY4k1b5NvY5ZmeNwyyIrDC8ShdWOridmjGDjhtnJx85L5Jh0rKYo+dIGtiVlYMoCsDJ2kFcEjtFbUQzcOer1URRswYFizMCTsVIEeMdobNbxmW71Vy5Lx2Toll8+/8/LF5P/8ATRepcD1BSQB9gAFUKn+T3/SxHvXUPY2WB9xFUK24lKUoFKUoFKUoNCYXDOQpgjQcGIeVmG3FeoEOc9rdnsrx0GG/eyzy+pnCL2fwQhAeHbmqVKCPc2Eds0LxJHGok0sEUKCso0b4+s5k59Vbd3bMHE0YBYKVKE6Q6kg7NvhgRkdhyQeIK7F3bCWNo2zhgQcbHftHrrDYXZP7OTAlX5w4ahwEijzT/g5HZQT4vlTSc80EIOjSqG4OUDYZ8kRkFiQo2JGEGDuax2dxcNPNIIYdtEX79uKamJH7PhmXHtU9mKrX15oGlQGkbOhM4ye9vNQdrdnrJAP2ws+ajCZyRklsY1MxLOxHYSxY/bQSG5MkySkEcRJzmK6kjBPeVVNLcTxB4k8TWOXky5ZSp1kEEY+VsOIxxWIH3EV0dKDhOSvIJoCDpJYDiLpo+7zI9WNu0mugmtp3PWj226q3sqAY2zlEDe3JOat0rGOGOHbGOnJy58l3ndoCclsCCbS3Yg5DSXDytkduZIyc+vjW8J7gbCCDx2/TqjStuaf8oufQw+O36dPlFz6GHx2/TqhSgiT2szAYgiQgkho7hkI1fO4R7g4GQcg4B4gV4Av1GF+TN/8AUYk++NUB9wq9Sg5/XfN1WNqp7o2IbHf+0V8e4j1V9Tk+XIaSGOVhuGluGfB71Tm9CH1qBWrZ2U0cEq8zqule4eOVtJV2YymF9efMZU0n5vDgM15kF9qcoZ9IWdogwhBLBbcxJKSNuv8AKQOG2nJ4GolulhZJwSRb24Lbkic5OBgEnm99qC/nOMR25zwxcnft2/Z77b1OvrSeaywRKzc9G7RyCNHeFZUd4eoxTJQMoyetwJ3zWlf29w0pkhtyFWQvFpWONyfkk8eWD7A868aDI9uQM0V0Pyi59DD47fp1iuVmkXTJbWzjuebUPcY/VUmKW+wNpcBpQcqgbSSxicE5DFRpGg4zkdYYINewjmlt1ExeNyx1FDgsoY407ZjDLjb5yjbJI1GiTPGUbm0txrOMpBeToQDwLlFVVUb41EduM8KlN/p8ZJnmniDlznR8slZRgYXLvHrc4AO5x6u/ura1WNdKKFHHbtJ4sTxLHtJ3PbWWs3GZeLeGeWHfG6cxHyA8b64YIIX0qhdJQZGReCGWSJm0fN22xpGDtWwnJsmQzW8UjDcNLcyS4PeoeMhD/aBV+laZt33qf8oufQw+O36dPlFz6GHx2/TqhSiJ/wAoufQw+O36dattNcLJIvMxZYiTe5znICnA5vIA0ezfjxAtVqcoKygSopZk4qAup0ONSqWxg7K3EZKDNBqwNcqzfsotLHIAm+YSN/8A4YypYAnicsx32A9XCtBbSEMWlbJB86Z9kCg50jUVUA5wAMk7mt+C4WQakZWGSMqc7g4I27QQQR2YrRDi4lUqQYoznUN1kk3AAPAhNz/cVwcoRQbtrbiONI14IoUexQAP8CstKUClKUClKUClKUClKUCsF3YxygCRFbHAkbqe9W4qfWMHas9KCXH5MW6szKrhm+cwlmBb+4hsn7aydAxfW+PP8VUKUE/oGL63x5/ip0DF9b48/wAVUKUE/oGL63x5/ip0DF9b48/xVQpQT+gYvrfHn+KnQMX1vjz/ABVQpQT+gYvrfHn+KnQMX1vjz/FVClBP6Bi+t8ef4qdAxfW+PP8AFVClBP6Bi+t8ef4qdAxfW+PP8VUKUE/oGL63x5/ip0DF9b48/wAVUKUE/oGL63x5/ip0DF9b48/xVQpQT+gYvrfHn+KnQMX1vjz/ABVQpQT+gYvrfHn+KnQMX1vjz/FVClBP6Bi+t8ef4qdAxfW+PP8AFVClBP6Bi+t8ef4qdAxfW+PP8VUKUE5PJ23BJMYbOc6y0mclSchyQd0U+0CqCrgYFfaUClKUClKUHxnABJIAG5J2AHaSa4vk7ywmbqTaEmFwsDwiIkxN15WbJddUJt0LBx35wcFa7G5tllRo3UMjgqykZDKRggjtBFaT+TlswIaGJslmJZdRJdDExJbJOYzo/t24UEOH/UiFoTMIboKNHFUHz4GuuIYgYiUe0uoGc18j8uv20qmOVh1VhhVP2zOsaST6hnGF5+FMdjE8Rkjf5V8i4JyNjHg6v2X7MiTSiLMrphhIqIFBzjB3B2rfTyftw2sQxBtTPq0jUXfTrYntLaEz36R3VBI5e8sVjjiltnikT5RFHM2CwSN5I45CMYwwMsffx4VpQf6gaDcyTqebSSdYkjXrmO1RTPI7OQD+0YRgDHWIG+c110tkjtqZFY4AyRn5rB149zAH2gGtaHkC3QKFhiGgsV6o6pdlkcj2uiMfWoPEURBn8u0FwAueYRX1krl3kMy20KR9YYzIs4yw35okbAmulsLvnYlk0SR6hnRIArr/AHKCcH1eutMeS1oNWLeAayC2EAyVcyKdu0SMzA9hOazzX6oebRHdlA6kYGFGNssxVF2xgE59WKqt2lSI+XnLlDa3SsM4DG3GoDbUp53DDh6xkZAyM5+k5Potx963/UoKFKn9JyfRbj71v+pTpOT6Lcfet/1KChSp/Scn0W4+9b/qU6Tk+i3H3rf9SgoUqf0nJ9FuPvW/6lOk5Potx963/UoKFKn9JyfRbj71v+pTpOT6Lcfet/1KChSp/Scn0W4+9b/qU6Tk+i3H3rf9SgoUqf0nJ9FuPvW/6lOk5Potx963/UoKFKn9JyfRbj71v+pTpOT6Lcfet/1KChSp/Scn0W4+9b/qU6Tk+i3H3rf9SgoUqf0nJ9FuPvW/6lOk5Potx963/UoKFKn9JyfRbj71v+pTpOT6Lcfet/1KChSp/Scn0W4+9b/qU6Tk+i3H3rf9SgoUqf0nJ9FuPvW/6leJeWHRSzW86qoJLF7YAAbkkmTYUFOlToOV2ZWY29yoVsbiMkjCHUoViWXrnh5jerO7BOsihlOQfaOGxBB3BBBBB3BBBoMlKUoFKUoFKUoFKUoFKUoNXlK7McZKgFiQqA9rsQFHsycn1A17srQRIEBJI4seLt/E7esneta761zCnYqySf8AcNEa5+yV/ce7ahQa99ac4mM6WB1K3ajDgw/yCO0EjgTXzk6752NXIw24ZeOl1JV1z2gMrDPqrZqfYdWeePvKSj2Oukj19aJjn+bHZQb7MACSQANyTsAO81oDygg6vXI1FAuUkXUZDpQrkbgkcRt6698tcm/Kbaa31FedjePUNyutSucduM1pX3J888cQYW6ukkTnBZgdDZbGVBHZgf5HGgqXt4kMbyyHSiKWZsE4Ubk4G9eZOUEWTmyTrKhtIVm6pYJnYcNRGe7icDeuPk8kLtoZIy1uRIrroLyFEZ4oEEijRxV4pMDGSJic6s52j5L3Bl5wtCWDDr63DOouo7hQ3V2xGrR9o2HYcCDrqwXd6kQBc41HSoALMzYJ0qq5LHAJwBwBPZXFT+Ts9shx19ZQHmzM26vduTJpRmI0SxIDg7oucBRV5eR3PyKZQFeBSpjkYtlZECt1wM84CqnVjfrAgashsU7flaKRxGrZcqzacMDpRubY7jbDbY41t1yknk1cF1cvG5w6trd86XuBMEDaTkLH1RkYOkZGOGKDyVuQiq0qkiGONjzhYl4+aHOKzxkgHQ2pG1q3V2BLEtr9HYUrDZxssaK2ksFUMVyFyAAcA74zWaqhSlKBSlKBSlKBSlKBSlKBSlKBWrIeck0fwpgthl6xIYCNlwTjB1dnBeIzW1Wpyen7x8MNbscMoUgLhBw4ghARnfDCg26nT/sZlcfMlIRx2B8HQ/tbZPXlN9gDRrQ5djzbS42KqXU9zJ10P2MooN+leY31AN3gH3716oFKUoFKUoFeZXIUkAsQNlBAJ9WTtXqlBP6Ql+jSeJD8Vc1yL5ZXcpwbRpATjXGCg975X/IrtaVjLG2zV07cfJjjLMserf2QUvpflbkW8n7mPbnIs/Pl/m9vur7yvyxMkeeaaJSdLSGSHKBgVUrklc6ynztsZrdG14c/xwjH/tudXs/fJ7z3VQrbi4q28oGZFLXEoJUEjnuTVwSNxpIJHsqXyr5QyRPI8U7l2iUA67KXAR21ErGpO3PKR/3Z2FfpNT4T/wCrl47RQj7dU5/8YqWbmmsLMcpbNuM5I8pp5FHOylf5ufsUJ/8AbePI9/uql05/UyePyb8NdjSpjLJq3a8mUyu5JPo47pz+pk8fk34a1eVPKGRImaO4kLjGkc5yfJk5G2hFLH7K7ulWzc1ExsmUtm351yT5YSynErzLjOWElkgyOzTNGpHZ2nt9lVOnP6mTx+TfhrsaVMZZO921yZ45XeOPS47pz+pk8fk34adOf1Mnj8m/DXY0rTm4PlTyikSItFPIzgrgc5YSZGRkaY0LHbPDhxrDyT5WySjrySptx56xXJ/tljUgbHv7K/QqVi43q3v2dpnjMOm4y35uO6c/qZPH5N+GnTn9TJ4/Jvw118soRSzEKqgkknAAG5JJ4DFYrW+SXOhg2MZ45GdwcHsNbcXK9Of1Mnj8m/DUS+8rbpbnQkrmPA2LWnW7zzoQpsSRtwxuONfplYLi+SMgOwBbJA3JIGMnA3wMjJ4DI76xnjcp2unXjzmFtuMy+rkoOXnKgvOwPcLnk5sfaUFe+nP6mTx+TfhrqrW/jlLCN1bTpzg5xqUMp9hUg/bWetRzt3d+DjunP6mTx+TfhrFP5TrHjXdsueGq55MXPsyK6y75SWMhN3kPCNMFyO/BICr/ADNgeuuZ8tfIh+V7bm5XWJlYPEFUPzbcDrc7vlSdl0jcbnANVHOXX+pAkYR2lxcyuDliEtpIwuDsXSPYk4xjPA1V5L8qnlXLyzJ3ZmsBn7HjVh7q6byW8loOTbdbe3XAG7OfnyN2u57T/gDYbVYrHTere/Z168ejp6e/zcd05/UyePyb8NOnP6mTx+TfhrsaVtycd05/UyePyb8Nc8PKyaERCOR3jaNWYK1swDyFicSCM6QSRs247QM1+pVq8lBhCgYuWUaSX+c2nq6mx2nGftrOUtna6dOPPHG7ym3M+T3L88rMQJpRkgqTanmxpQjrx6NyWbiD3DdWroOkJfo0niQ/FVCvE8wRWduCgsfYNz/gVZ2Yyst3JpD5AvpRaW4FvIf2Me/ORb9Rd92r5y7yzcxwFordw+VAyUkG5AxoQ6jx7Kp8iQFLaBGxlYowcb7hVB/8Vu0s3NLhlMcpbNoPIHK13Ljn7URqf49ek+G2Wq9SlTGWTVu1zymV3Jr6FKUrTBSlKBSlKCfyl1JYJewMY29QlwAfEWMfb3gVQrHc24kRkbdWBB7Njtx7D6604OUhHpindVk2ALEKJjw1JnbJPFRuDtwwSFCp/JPWMsvHXIQp/kjAQY9WpZGH95PbWOflZJcxQSIzcGdWVhEOBJI217HC9+5GAa3bcJGiopUKoAAyNgNhQZ6V455fOX3inPL5y+8UHuleOeXzl94pzy+cvvFB7pXjnl85feKc8vnL7xQe6V455fOX3inPL5y+8UHuleOeXzl94pzy+cvvFBoeUfJbXNrJCjBWbSQTnSSjK+lsfwtp0n1Ma1OVrC4uAhXTGMOroJGUnUjBHEiDOUfcDuYnYgCrXPL5y+8U55fOX3ig5NvJu6Gcya9bsHxcSxEoVQLKhAbQyuJDoXA/accgVWu+TJRdNcx6W1wcyVZihQqzOrocEYOsg/2Lx4VW55fOX3inPL5y+8UTTjLnyXvOZdVZDIyIOcErxnnEtzHr2UD96AfUNxg8Nu65Aum1kSDrSB1DSMwA/aEo2Mao+uNONLqcdZgoFdRzy+cvvFOeXzl94qaa28wWiR6iigF2LMRxZj2k9tZa8c8vnL7xTnl85feKqPdK8c8vnL7xTnl85feKD3SvHPL5y+8U55fOX3ig91p2QCPJH1B1tahdWdMhLMzZ2yZOd4dmOFbPPL5y+8Vq3oyVeNxqQnql8K6tjUrAZGdgQcZBHcWBDdqfy4cwmMcZSIhjjhzhyPWI9berTnsr6nL0BUMZY0znquwRhglSCrYPzgR7RS2Qyyc8wZVUERqwKnrY1SMp3UnAABwQNWfnEUG+BSlKBSlKBSlKBSlKBSlKBXmSMMCrAEHYgjIIPEEHiK9UoNLoS39BB4SflToS39Bb+En5Vu0oNLoS39Bb+En5U6Et/QW/hJ+VbtKDS6Et/QW/hJ+VOhLf0Fv4SflW7Sg0uhLf0Fv4SflToS39Bb+En5Vu0oNLoS39Bb+En5U6Et/QW/hJ+VbtKDS6Et/QW/hJ+VOhLf0Fv4SflW7Sg0uhLf0Fv4SflToS39Bb+En5Vu0oNLoS39Bb+En5U6Et/QW/hJ+VbtKDS6Et/QW/hJ+VOhLf0Fv4SflW7Sg0uhLf0Fv4SflToS39Bb+En5Vu0oNLoS39Bb+En5U6Et/QW/hJ+VbtKDS6Et/QW/hJ+VOhLf0Fv4SflW7Sg0uhLf0Fv4SflToS39Bb+En5Vu0oMEFjGnzI41xn5qquM4zw79K+4d1Z6UoFKUoFKUo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42" name="AutoShape 10" descr="data:image/jpeg;base64,/9j/4AAQSkZJRgABAQAAAQABAAD/2wCEAAkGBhQREBUUEhMTFBQVGBIaFRcVFhQYFBsXFRgWFBQXFxUXHCYeFxokGRUVHy8gJicpLCwtFx4xNTAqOiYrLCoBCQoKBQUFDQUFDSkYEhgpKSkpKSkpKSkpKSkpKSkpKSkpKSkpKSkpKSkpKSkpKSkpKSkpKSkpKSkpKSkpKSkpKf/AABEIALQBGAMBIgACEQEDEQH/xAAcAAEAAgMBAQEAAAAAAAAAAAAABgcBBAUDAgj/xABIEAACAQIDAwgGBwYEBQUBAAABAgMAEQQSIQUTMQYiQVFhcZHRFBYyU4GhBxUXI2KTlDNCUlRysSRDc5KCorLB8GNkg7PSNP/EABQBAQAAAAAAAAAAAAAAAAAAAAD/xAAUEQEAAAAAAAAAAAAAAAAAAAAA/9oADAMBAAIRAxEAPwC8a0dthjh3VGkRnGRXiXM6F+aJAvTlvm+Fb1RXaO1p5o5xA4hk3rQYYlVN3jF3kcMCCLq4A6gDxYWDSjxeOiUEQuWUYpiq7xkl3SxpDZZCWgD5nfITcmM6nNr74jbeMLtHEUMm6klUGCS92ZEwySZmGTMy4i5IXQDgQSdTE8spyYpQhijXCzYiSFls7MBGsaOzKTGpkdtQAbRljpavfaXKxgzvEqgRHFsxFiJY8NALAnLdQcRMoFuiMm9iaDocpZJ97Bu0kYRLiJn3efK7pEUhhNrZgzyZsp90L1qybax0ZZWhLgZrPHC/tJh45Mqpm4PKzqGOg3ZB9pTX03Kp0cghGIYRsQ9ohu8M2KmlUBC1gWRLXNyRwsb4wnLV2Kq8Kxl9zzi5KIzwNiHSRso1UBQLcS/YaDGyMRjETdMGXcqELNFJK0hMaBZQ5YA3lYkgnQAg5farubAxM0kIbELkluVZQCFBTmsUJ9tGILBtNGGgtUaxPLeR0W0TQyBoDLEbNPlEHpkypHl5wKKYg2l2JAsRr0V5SSPHE6Kn3k+HSPduJA6PYzkkDm5F3jaH/LF7aigk1KxWaBSlKBSlKBSlKBSlKBSlKBSlKBSlKBSlKBSlKBSlKBSlKBSlKBSlKDFfCRAEkAAsbtbpNgLnrNgB8BX3SgVGOUHLdMOxjiXeyDQ62RT1EjUt2DxrqcpdomDCySL7QACnqZyEB+BN/hVG8s+Uz4DDxiA5cTic7bzi0cSnJdCeDuwbncQF01N6CyDytx45xw4y/wClLa3fmvXc5O8so8UcjDdy9Ck3VrccrdfYfnX5Lj21Osm9WeUSXvnEj579ea96tjkpylfHYUzMbYrDvGsjrYZw1zFLYaBwUYHrsDQX7XxuhmzWGa1r9NuNv/OoVrbIx2+gjk6XRSR2kajxvW7QYpWaUGKVTH0lfTHjNnbRkw0KYcxosRBkSQtz0VjciQDieqtfkB9NmMxu0YMPOuFWKTeZ2VHVgFjdxZmkIGqjooLvrlcpcfNDDmgTO+ZRbIz6G9zlXXoFbnpmb9mpb8R5qf7iLn4A18thS1t45P4Vuq8Dx1zHxt2UEI9c8fmy7kZv4dxNfwvXp61bR/lj+nn86nRwiZcmVcvUAAPhbge2vC7RcbunXxde8fvjt49/GghnrTtH+WP6efzp61bR/lj+nn86mz45dMvPJFwFsSR134Adp0r59FL/ALUi38C+z/xHi/yHZ00EHi5ZY9r5YM1uNoJj/Y16etO0f5Y/p5/OpzNhFa3QR7LLow7uzsOnZXi2M3Q++sFH+ZwT/iv7B+XbraghnrTtH+WP6efzr4j5Y49iQsFyOIEExI79dKlzY0S6DNk6kBLt/URpGOwkE9nA+j4ZnAsixZfZPF17AFsB4kacDQRD1q2j/LH9PP514vy2xymxhAPUYJtO/XSpkYSv7ctIv8XBR/Wi2A79Rp0VttIkaCwFj7KqBrfgFA40EGflftADMYLLxucPNa3Xe9E5W7QYAjD3B4EYeYj+9S+PZQY525jXuqobKp6yPZd+0jTo6ST4aWMlo8r9LKeZm7+IzfiFu0HSwRL1p2j/ACx/Tz+dYflbtAAk4cgDiTh5wPG9TAbbj1zkxsDYq4s1zwA6HJ6MpN+ivWOAuQ0gtbVU4gdRboLfIdF+NBCYuV+0GF1gzDrGHmI+Rr7HKraP8sf08/nUyxcKLzrlGOl19onqy2Oc9hBrWeSUj7wFU11j9s/1gElB/SW7xwoPbaWNcI4w6rJOFbIrEhA1rqJGHsgm3b2VyuS2ysXYT7RmzzsNIYubh4Qf3QB+0frdibcB1nY2zjpVwzjZ0cUs6jmKxtFe4uGYEDNa5te9+NuNY5PbFnRC+MxDT4hxZst0hQH9yFFtYD+M849Y0AD72fyjD4N8W4CRqJ2FszXjiZwHsFvzlTNYA6Eca+m5TxJzZGs4zB8quUV0iE8gLW0AQ3uQBqBxNq5GCxmCkK4VYZN3eeBQWvGq4Y2cWEhMcd48oYgAlQOkA/eE2VhGkctiBKZ2dCN5bOZUMhjYIwD/AHZuAAOaL68aDb2fywSRYg0cgmkaFGjCtzHlhOI1ZgLqEVrns4UrZgw2EeUMhRpM+8BDkkvuljvodfusunVY24UoOvSs1z5trDMUiUzONCFNkU/jkOi92rfhNBqcscIZMFKBxAV/y2Dn5A1Qf0i7MOKwsOKgtIMOHimyc7KhcyRyacVuzKT0EDrq69schBjpYpMbK7pHe+GjZlwzcCucXu5Guul9NANDp7W5EPE+8wJCjX7oWUAdIS/Ny/hOg7tAH5Uq0uRGD9CwTHEXjkxjRGNXBW8UWchtelmbReJC34GpvHyYmEmZdm4dZL33gw0IN+sE80HttXfwf0cjEBjtD73ODePMTqdAzOP3h0W4ddBKuT+DMOFiRtGVFzd51YeJNdGo7sbY7bOgSGIyYiBBbnkHEL0kg6CRdfZ0I6M2i128Ji0lXMjBh2dBHEEcQR0g6ig96Vi1KD86/THyNxuI2vLJBhMRLGVgAdI2ZTaNQbEDoOlaP0Z8g8fHtXDvLhJokBlu8sDGMfdSAZg1hqSBxHGv0Vt3HbjCzy+7ilf/AGIW/wC1a3JHaHpGAwsxNzJBCzf1FFzf816D5MTJ+0giYfxRggf7bEj+3aK9UljIB+9UdYd2XgelGZRXUrh8qhKkWfDITNmUXRSWtre4HtdHG4oN4MliVmaw42ZW+FiDr2ca+BDM/CRkXrZUMh7gAAg77nsFQc47aBbM+HLt0M+HJI7F/h+FfX1rtMezHKvdCzf9ea1BM/q94rtG8a8S2ZWysetzn9r8fHrvWINsu2ioGYD2QSB3hyuVh2gnjUOXae0b3OHZiOloHY/C50+Fq+5tsbScawNpwO4cEHrBvcGgl8+NmFgUUE8FjYSSHhf28iqB16ivOLCEnNPHJIehWKNGvaFDZS34rDstUTh2vtJbncsWPFjA2Y24XtbTsFhXr6wbT9y35D+dBLRLu/2avl92Ukyj+hgpC93s93GveHa8TfvZSOIa6kd9+H/foqF+sG0/ct+Q/nXlNtjaTWO5YMODCBgw+PSOw6UE5k2onBGV2PABh4sf3V7fC/CvKHZxQ50YFze4/wAvXUhQP2feOPE5qhKbU2iBrhyxOpLYdiSesn/y3RWDtDHnX0Vf0poLBhxYY5SCr/wnj3g8GHaPjas4jEhLcSx9lRxJ8u3gKruXHbQYWOHfQ3FophYjgRZtD3V8w43aS6hJix4s0TM1hwHOuAO4UE9fZufnyH7yxsRwQHiovxB6bjXs0A045CSFj+7J4OpO4b+hDozdmn9RtUSO09pn245HHU0HN+IUC/cdK9ZNt7SYWaAkHoOHe396CYhGhu72k63Js9j0BTzeNtAR3XrBxu80JMQ6Fa6yN3X4Duue6oWm1dpAgmF2I9ktAxt3dvbx7a9m25tJhYwEg8QcO1vmaCb/AFeo9j7s9a6f7hwb41wuUnLP0B4hiIZmikzZ8RDGzRxAWsZBY2uT0E8PhXd9Bt7DMnYNV/2tcAd1q4W3uVM+DmjD4OafDsDvZ8Opcxm4C3hF2I4kkdBFr6igbJ5L4YxJJhppLNFKm+ikW8iSsz5mcLZmV2ZlYaqWbrIPqvJFcxUtmjaSOZy2kpljVI1CsmVVTJGARbUFhwNdXZUsLx7zD7spJzrxgAEniTb97oN9dNa3aDnYbYiJO04LF2BX90DKSpAIVRny5QFLXKi4BFzSujSgjuF2mztiDLI8RilcLGq6iKKxDkFTnEgBa/CzgCzAmuXhOV0sSojxlzlG9Yhhkd2w4Jey2CK2JNyB7MRNzrabVi1BCIuU0zcwllLSo+cow+4MshIjGXQCCA3Juc0tuNifWLldMiBmhuLEsCz583o/pLKGy2sJJI4R3n+E3mVq88ThUkXLIoZTbRhcXBBB7wQCD2UGnsTaJnjLnJbO4QqSbqptdgfZa4PN6NL9VeXKTHvDCDHoWkhRntmEaO4WSQj8Kk8dAbE6A1044goAUWA4AV92oI5jNsPFJliDz5lRlz+yfvFjZY2C6mzFyTooUHgTbw2bt2R5l+4jRpljkzHeKWiLumpyayKgDEHhnUdolVqWoFa2J2jHGQHdVJBOpA0FgT2C5Avw1FbNq4W0+T7TYhJlYRshQCRC2cxXDSQSJ7EiMQePs5rjUUHYxOHWRGR1VlYEMrAFSDoQQdCOyvPZ+EWKJI0RUVVACqAFHWABoNb1HYOS+IURsZwzr6PvLmTLIYt4zStY3DM7qSvCyZbkG4+MPySnRUO+VpEMAOZpcjxpFkkU66FpC0l9b2VTpQS2s1wdl8nninLvIXRdIRnluqlEQoyliGAKkgkkktfiLnvUClKUClKUClKUClKUClKUClKUClKUClKUClKUGAoHAceNZpSgUpSgUrFRzam1pEnnDrII4YUeFUuGnc7wuquASSMqKEXW7XIIIoJJSoi3KaeJGzJcId3qsjyM6wLPIboiqbHeJwUMV0twrVxfK6dspEMiGIs00apIWZY8OJCA2X2GlkRRYEkKT1qAnFKhu0+U2IKNEiBZJEG5lRZWU72QQoVBXRkzF2vcABTqGOXb5RbXlhnURZmEcEzlbHLJIzRxYeNmAJ4l2NtQACdKCT0qGbS5VYjJLEkeWQidYpAkhUkSLBHYWOuZixJNsqhrENpsx8pZzE7JDmyXVY33izM0btnU3UKGaJCwN7AkDUEGglVK19n4neRI+nPAYWDDRtQLNqDYi9wD2DhWxQKUpQKUpQKUpQKUpQKUpQKUpQKUpQKUpQKUpQKUpQKUpQKUpQKUpQK5W0NtZJt0NAsTzSt/DGpyqB+JiG7gh6xXUrxkwiM2YqCbFbkcVJBsesXF6CIx8rMTukiZUGK9JjgkOVhGA7CQFFJ5zejEva9hlJPQDsnlpvUUQAB5PRMpJVxbETMi80dO6ikk7BUoaFTa6g24aDTu6qju3OU+HwhyLGskgN8qhQFPEZmtodegE69tB4wcsy4jbJ7axsERkIIxM4gw12NiCVDuRbgG6q9cPy4VmRTEQZCgQh1KkvLLElz0Kwhdw3SBwvYGPJy+IP8A/NBlFtBcHThrbt6qk+wNv4bFgoEVHsLxsq6ga802swB8Oqg5+J5eh0tEMkmeBWzkGwkkYMyKNZRuYpJARa6lSLm4G8vKsvEkscfNeXCKnORs6zsga2QnKyIzMb6cziRXeMC5g2Vcw4GwvbXp49J8a+VwSAqQqjLfLYWAJ4kDgCbnXjqeug96VilBmlYpQZpWK5HKjbTYWDeIqscyrZr21v1d1B2KVXf2lTe6i8X86faVN7qLxfzoLEpVd/aVN7qLxfzp9pU3uovF/OgsSlV39pU3uovF/On2lTe6i8X86CxKVXf2lTe6i8X86faVN7qLxfzoLEpVd/aVN7qLxfzp9pU3uovF/OgsSlV39pU3uovF/On2lTe6i8X86CxKVXf2lTe6i8X86faVN7qLxfzoLEpVd/aVN7qLxfzoPpKm91F4v50FiUpSgUpSgUpSgxSlKDncodpHD4aSQe0BZf6mIVfmQfhVOYvFrGkksrHKgLO3FjcgWF+LMzAd516atjlphjJgZQNSuVvgjBm+QNU9tnZxxGGlhBCs4XISbLmRg6gnoBsRfouD0UEZj+k5DJZsLaO/FZGMoHXcjIx7Mo7xxqa4bFZSksT/AMDxuNLggMpt3HUd4NVLHyNxhk3fo0wN9SyFUHaZDzQv4r2q0cJhRDFHEDmESIubWxI1Yi/RmLW7LUF3bMxomhjkGmdVa3VcXI8a2a53J3CmLCQo2jBFuOonUjxNdGgUpSgqP6Qvppm2bj5MMmHikVFjIZmcE50DHQadNavI36dpsbjosO+GiVZC4JRnLc1GcWDG3FRUQ+mvYmIl2zM0cEzqUgsyRuy6RqDqBatD6LNg4lNr4Zmw86gGW5aORV/ZSD2jlA8RQfpMTStrlYD8KqD4yEH/AJB8a0dsbIbER7uTfWzA6GA6gG3QK2EnXgykHq3jK3+2QqfC47TWZJUFrow/qlUDh2SGgjicjcKGCyNMhOgJZQCerVNPgSO2vvE8i8KrZFadn6QGU2HHnZYyRp1A12ZtnNiFKEZI20YkuSQeIUScTbpK2F+J4ViHYfowIiDNGSTYtIXBOpuwOZx2nM3fQcZPo/j4kYg9maFR8wT/AG7hR/o/jGv+I7i0LD/lGb+/cakKSof3Gv1CbXwd1I+IrDyoNAjX6jLr4I7MfgKDgYTkXhHbIWmV/wCEsuvaLoD4gHsrzbkdhmNojM9tCQylb9lk1+JUdtdyfYAxNhMGWMahVaQOTawOfNmQa9GUnpsLg/UWCaABSM6KAFILrp2hLhTb8Nu0cAHFT6Po+kYk/wDHAPAWPzNfD8go11IxBHaY/wC8an/p+IqSpIh4I5/pmUj/AOwV8PMp0VGJ6t6zHwjZvmQO0UHCg5FYN1Zt5KAvt5nQFe/m/OvFeRUEn7P0gr0NdTftF1Cj4tf8NdmbksJjvJWKyC2QKTZbEMM4JO81UaEkC2ljYjYBZNJVP9QkkVfgScviVPZQcIfR7Fa3+Kv158Pfwy2rzbkRCnt+kW6TdAbddwpXxK9xqT51Ivklt1iZbeO9rxZ82kSsT172Qgd5Vso/3X7DQcR+ReCEYk3suU8CHTU9Q5nHQ6dFje1q8V5CxP7PpAHYUv2auoHgGHbXYTkkFbfK5M1yW1YRm+UWCg8080c/2jbU2tl2UkA0dXB/1pFPwzsAfgx76Dgn6Pov/dDtz4Y/K1fB5HYdP2hnXtuAL9oKWt/SzdtqkzZQLlJgOszADx3ta8kTSAiMEDpZpJWW3iA3wzDrtQdxWB4a1mof9luE3wmLYnOFVebiJYxzf9IqR3A2HAAAAVK8LhhGgVc1hwzO7t8Wclj8TQetKUoFKUoMUpSgwRfjVe8oeQboxfDDPGdcg9tewX9pfn38asOlBTQ2NiCcu4mv1bt/LSpVyY5DMHEuJAAUgrHoSSNQXtpYdXT09RndKBSlKBSlKBSlKDDKDxAPfUY5eYP/AAlo013iHmLrwbXQVKKzQUl9Xye6k/Lbyp9Xye6k/Lbyq7aUFIts1zxic98beVF2a44ROO6NvKrupQUl9Xye6k/Lbyp9Xye6k/Lbyq7aUFInZj+5f8tvKsjZzjhE4/8Ajbyq7aUFJfV8nupPy28qz9Xye6k/Lbyq7KUFIfVb+5f8tvKvr6vk91J+W3lV20oKS+r5PdSflt5UOzpPdSflt5VdtKCkfqx/cv8Alt5V9DASX/ZScR/lt5VdlKBSlKBSlKBSlKBXhicckZUOwBYkKNSxsCxso1NgCTXvXB5UbGGIUZ5UiyAmOTVZYpLH72OQMLWU8Doem40oOvh8YsnskkWVgcrAEOLqQSLHTq4dNfeJxCxozucqorMxPAKouT4CottTklvd5nnj+/8ASMl1/fmiihRlGbnMkUTcOJbNpavGLk1NOZTMAgfeqM3OYJK6bxAVkOYGNMgY5St9BYkUExjkDAEcCAR3HUca0fWDD7qWXfII4GdZmJsEaO2dWvwIuNO0Vr7I2G0Lu7yCSRjJlezg5HcyBXBcqbXAFgNBpa9q5cvIQMrgy3EpwzSqV5hePKJpLXvmkjUJe/N1OtBKke4BHA68CPka88NjEkzZDfKzI3HRl9ofCozieSbiztigGDtdmWwkWTEJMY5ucM2irEoFgASLWbLXrszkkYpELyo6jnBArpaXeSzM0YWSwBMuoIOigXtoAk9KUoFKUoFKUoFKUoFKUoFKUoFKUoFKUoFKUoFKUoFKUoFKUoFKUoFKUoF6juL2O8z4kSAMkrYdFDHm+jBUMyAWOrPvgRpcFb8BUhpQQn1PxSrARLG0mGgkjjkOYWYmKNSoINm3Kygvqc0g0soFbmJ2Di2LWnYKS5QCaUFM8kOl7XfJHHIwvcZpitsoqUO4UEkgAAkk8ABqSarTlDy1lnYrEzRxdGXR2HWx4gHqHxvQST6lxrZS09jcCTJI4DL6QspZRb7u0SGMKOO8a5OUE/GE2HjUKEzXX7reLvpTcZ53kVGYErbNAobiyowJuQarwTsDfM1+u5v48alfJjls6OI8QxeM6B29pL8CT+8vXfUcb9FB0ZeTmOZQjTI+QxMjs8lg0cbsoePL95bEbtszEkqg4Ea78eyZ23IdnBWZJpS0m8CiNMojjfIl87WJ0tYvwuBUkpQZpWKUGaVilArNYqM/SE1sGLe8T+zUEnpVHbw9Z8TTeHrPiaC8aVR28PWfE03h6z4mgvGlUdvD1nxNN4es+JoLxpVHbw9Z8TTeHrPiaC8aVR28PWfE03h6z4mgvGlUdvD1nxNN4es+JoLxpVHbw9Z8TTeHrPiaC8aVR28PWfE1kSG41PR0mgvClKUClKUClKUGKUpQcLlvOVwMtv3sinuZ1VvkSPjVVVce3dm+kYeSLgWHNPRmBDLfsuBVPzQlGKsCrKSCDxBHEGg58e1Q2KfD7uQFEV85tkNwpta2g51gb6kHSt2vrObWubdV9PCvXBYN5pFjjF2Y2H/cnsA1NBbHJnEF8HCzcTGtz120v8q6da+AwYhiSNeCKqj4C162KBSlKD8w/TjiXXbUwDMBkw+gJA/ZLWp9D+Nb66wuZnYXmuOc3+TL+6ONWty7+hI7Sxz4r0sRZxGMm5L2yKE9reC97X4V5civoLOz8dDivTBLui5ybkrfMjx+1vDb2r8Oigs/09f4ZPy5P/zXK5R4UYqER3kTnK19zIeAPRYddd6ox9IZ/wAGP9RP7NQcL1CHvn/TS+dPUIe+f9NL51Es1M1BLfUIe+f9NL509Qh75/00vnUSzUzUEt9Qh75/00vnT1CHvn/TS+dRLNTNQS31CHvn/TS+dPUIe+f9NL51Es1M1BLfUIe+f9NL509Qh75/00vnUSzUzUEt9Qh75/00vnT1CHvn/TS+dRLNTNQS31CHvn/TS+dPUIe+f9NL51Es1M1BLfUIe+f9NL509Qx76T9PLUSzVkNqPhQWPjeXyxYpsP6FtCTKEO8iw7PHzhfU3BFu6pJhMTvEDZXW/Q6lWHeDwr1rNApSlApSlBilKUCuHyj5NQ4hWdgVdVPPQgMbDQG4II7xSlBWcOEDTbu5te19L/2tVqbD5PQ4Vfu1OZgMztq56bX6B2C1KUHUpSlApSlApSlAqLfSQ9sFf/1I/wCzVilBV/pJ6h86eknqHzrFKDPpJ6h86eknqHzrFKDPpJ6h86eknqHzrFKDPpJ6h86eknqHzrFKDPpJ6h86eknqHzrFKDPpJ6h86eknqHzrFKDPpJ6h86eknqHzrFKDPpJ6h86yuJNxoOI66UoL6pSlApSlApSl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44" name="AutoShape 12" descr="data:image/jpeg;base64,/9j/4AAQSkZJRgABAQAAAQABAAD/2wCEAAkGBhQREBUUEhMTFBQVGBIaFRcVFhQYFBsXFRgWFBQXFxUXHCYeFxokGRUVHy8gJicpLCwtFx4xNTAqOiYrLCoBCQoKBQUFDQUFDSkYEhgpKSkpKSkpKSkpKSkpKSkpKSkpKSkpKSkpKSkpKSkpKSkpKSkpKSkpKSkpKSkpKSkpKf/AABEIALQBGAMBIgACEQEDEQH/xAAcAAEAAgMBAQEAAAAAAAAAAAAABgcBBAUDAgj/xABIEAACAQIDAwgGBwYEBQUBAAABAgMAEQQSIQUTMQYiQVFhcZHRFBYyU4GhBxUXI2KTlDNCUlRysSRDc5KCorLB8GNkg7PSNP/EABQBAQAAAAAAAAAAAAAAAAAAAAD/xAAUEQEAAAAAAAAAAAAAAAAAAAAA/9oADAMBAAIRAxEAPwC8a0dthjh3VGkRnGRXiXM6F+aJAvTlvm+Fb1RXaO1p5o5xA4hk3rQYYlVN3jF3kcMCCLq4A6gDxYWDSjxeOiUEQuWUYpiq7xkl3SxpDZZCWgD5nfITcmM6nNr74jbeMLtHEUMm6klUGCS92ZEwySZmGTMy4i5IXQDgQSdTE8spyYpQhijXCzYiSFls7MBGsaOzKTGpkdtQAbRljpavfaXKxgzvEqgRHFsxFiJY8NALAnLdQcRMoFuiMm9iaDocpZJ97Bu0kYRLiJn3efK7pEUhhNrZgzyZsp90L1qybax0ZZWhLgZrPHC/tJh45Mqpm4PKzqGOg3ZB9pTX03Kp0cghGIYRsQ9ohu8M2KmlUBC1gWRLXNyRwsb4wnLV2Kq8Kxl9zzi5KIzwNiHSRso1UBQLcS/YaDGyMRjETdMGXcqELNFJK0hMaBZQ5YA3lYkgnQAg5farubAxM0kIbELkluVZQCFBTmsUJ9tGILBtNGGgtUaxPLeR0W0TQyBoDLEbNPlEHpkypHl5wKKYg2l2JAsRr0V5SSPHE6Kn3k+HSPduJA6PYzkkDm5F3jaH/LF7aigk1KxWaBSlKBSlKBSlKBSlKBSlKBSlKBSlKBSlKBSlKBSlKBSlKBSlKBSlKDFfCRAEkAAsbtbpNgLnrNgB8BX3SgVGOUHLdMOxjiXeyDQ62RT1EjUt2DxrqcpdomDCySL7QACnqZyEB+BN/hVG8s+Uz4DDxiA5cTic7bzi0cSnJdCeDuwbncQF01N6CyDytx45xw4y/wClLa3fmvXc5O8so8UcjDdy9Ck3VrccrdfYfnX5Lj21Osm9WeUSXvnEj579ea96tjkpylfHYUzMbYrDvGsjrYZw1zFLYaBwUYHrsDQX7XxuhmzWGa1r9NuNv/OoVrbIx2+gjk6XRSR2kajxvW7QYpWaUGKVTH0lfTHjNnbRkw0KYcxosRBkSQtz0VjciQDieqtfkB9NmMxu0YMPOuFWKTeZ2VHVgFjdxZmkIGqjooLvrlcpcfNDDmgTO+ZRbIz6G9zlXXoFbnpmb9mpb8R5qf7iLn4A18thS1t45P4Vuq8Dx1zHxt2UEI9c8fmy7kZv4dxNfwvXp61bR/lj+nn86nRwiZcmVcvUAAPhbge2vC7RcbunXxde8fvjt49/GghnrTtH+WP6efzp61bR/lj+nn86mz45dMvPJFwFsSR134Adp0r59FL/ALUi38C+z/xHi/yHZ00EHi5ZY9r5YM1uNoJj/Y16etO0f5Y/p5/OpzNhFa3QR7LLow7uzsOnZXi2M3Q++sFH+ZwT/iv7B+XbraghnrTtH+WP6efzr4j5Y49iQsFyOIEExI79dKlzY0S6DNk6kBLt/URpGOwkE9nA+j4ZnAsixZfZPF17AFsB4kacDQRD1q2j/LH9PP514vy2xymxhAPUYJtO/XSpkYSv7ctIv8XBR/Wi2A79Rp0VttIkaCwFj7KqBrfgFA40EGflftADMYLLxucPNa3Xe9E5W7QYAjD3B4EYeYj+9S+PZQY525jXuqobKp6yPZd+0jTo6ST4aWMlo8r9LKeZm7+IzfiFu0HSwRL1p2j/ACx/Tz+dYflbtAAk4cgDiTh5wPG9TAbbj1zkxsDYq4s1zwA6HJ6MpN+ivWOAuQ0gtbVU4gdRboLfIdF+NBCYuV+0GF1gzDrGHmI+Rr7HKraP8sf08/nUyxcKLzrlGOl19onqy2Oc9hBrWeSUj7wFU11j9s/1gElB/SW7xwoPbaWNcI4w6rJOFbIrEhA1rqJGHsgm3b2VyuS2ysXYT7RmzzsNIYubh4Qf3QB+0frdibcB1nY2zjpVwzjZ0cUs6jmKxtFe4uGYEDNa5te9+NuNY5PbFnRC+MxDT4hxZst0hQH9yFFtYD+M849Y0AD72fyjD4N8W4CRqJ2FszXjiZwHsFvzlTNYA6Eca+m5TxJzZGs4zB8quUV0iE8gLW0AQ3uQBqBxNq5GCxmCkK4VYZN3eeBQWvGq4Y2cWEhMcd48oYgAlQOkA/eE2VhGkctiBKZ2dCN5bOZUMhjYIwD/AHZuAAOaL68aDb2fywSRYg0cgmkaFGjCtzHlhOI1ZgLqEVrns4UrZgw2EeUMhRpM+8BDkkvuljvodfusunVY24UoOvSs1z5trDMUiUzONCFNkU/jkOi92rfhNBqcscIZMFKBxAV/y2Dn5A1Qf0i7MOKwsOKgtIMOHimyc7KhcyRyacVuzKT0EDrq69schBjpYpMbK7pHe+GjZlwzcCucXu5Guul9NANDp7W5EPE+8wJCjX7oWUAdIS/Ny/hOg7tAH5Uq0uRGD9CwTHEXjkxjRGNXBW8UWchtelmbReJC34GpvHyYmEmZdm4dZL33gw0IN+sE80HttXfwf0cjEBjtD73ODePMTqdAzOP3h0W4ddBKuT+DMOFiRtGVFzd51YeJNdGo7sbY7bOgSGIyYiBBbnkHEL0kg6CRdfZ0I6M2i128Ji0lXMjBh2dBHEEcQR0g6ig96Vi1KD86/THyNxuI2vLJBhMRLGVgAdI2ZTaNQbEDoOlaP0Z8g8fHtXDvLhJokBlu8sDGMfdSAZg1hqSBxHGv0Vt3HbjCzy+7ilf/AGIW/wC1a3JHaHpGAwsxNzJBCzf1FFzf816D5MTJ+0giYfxRggf7bEj+3aK9UljIB+9UdYd2XgelGZRXUrh8qhKkWfDITNmUXRSWtre4HtdHG4oN4MliVmaw42ZW+FiDr2ca+BDM/CRkXrZUMh7gAAg77nsFQc47aBbM+HLt0M+HJI7F/h+FfX1rtMezHKvdCzf9ea1BM/q94rtG8a8S2ZWysetzn9r8fHrvWINsu2ioGYD2QSB3hyuVh2gnjUOXae0b3OHZiOloHY/C50+Fq+5tsbScawNpwO4cEHrBvcGgl8+NmFgUUE8FjYSSHhf28iqB16ivOLCEnNPHJIehWKNGvaFDZS34rDstUTh2vtJbncsWPFjA2Y24XtbTsFhXr6wbT9y35D+dBLRLu/2avl92Ukyj+hgpC93s93GveHa8TfvZSOIa6kd9+H/foqF+sG0/ct+Q/nXlNtjaTWO5YMODCBgw+PSOw6UE5k2onBGV2PABh4sf3V7fC/CvKHZxQ50YFze4/wAvXUhQP2feOPE5qhKbU2iBrhyxOpLYdiSesn/y3RWDtDHnX0Vf0poLBhxYY5SCr/wnj3g8GHaPjas4jEhLcSx9lRxJ8u3gKruXHbQYWOHfQ3FophYjgRZtD3V8w43aS6hJix4s0TM1hwHOuAO4UE9fZufnyH7yxsRwQHiovxB6bjXs0A045CSFj+7J4OpO4b+hDozdmn9RtUSO09pn245HHU0HN+IUC/cdK9ZNt7SYWaAkHoOHe396CYhGhu72k63Js9j0BTzeNtAR3XrBxu80JMQ6Fa6yN3X4Duue6oWm1dpAgmF2I9ktAxt3dvbx7a9m25tJhYwEg8QcO1vmaCb/AFeo9j7s9a6f7hwb41wuUnLP0B4hiIZmikzZ8RDGzRxAWsZBY2uT0E8PhXd9Bt7DMnYNV/2tcAd1q4W3uVM+DmjD4OafDsDvZ8Opcxm4C3hF2I4kkdBFr6igbJ5L4YxJJhppLNFKm+ikW8iSsz5mcLZmV2ZlYaqWbrIPqvJFcxUtmjaSOZy2kpljVI1CsmVVTJGARbUFhwNdXZUsLx7zD7spJzrxgAEniTb97oN9dNa3aDnYbYiJO04LF2BX90DKSpAIVRny5QFLXKi4BFzSujSgjuF2mztiDLI8RilcLGq6iKKxDkFTnEgBa/CzgCzAmuXhOV0sSojxlzlG9Yhhkd2w4Jey2CK2JNyB7MRNzrabVi1BCIuU0zcwllLSo+cow+4MshIjGXQCCA3Juc0tuNifWLldMiBmhuLEsCz583o/pLKGy2sJJI4R3n+E3mVq88ThUkXLIoZTbRhcXBBB7wQCD2UGnsTaJnjLnJbO4QqSbqptdgfZa4PN6NL9VeXKTHvDCDHoWkhRntmEaO4WSQj8Kk8dAbE6A1044goAUWA4AV92oI5jNsPFJliDz5lRlz+yfvFjZY2C6mzFyTooUHgTbw2bt2R5l+4jRpljkzHeKWiLumpyayKgDEHhnUdolVqWoFa2J2jHGQHdVJBOpA0FgT2C5Avw1FbNq4W0+T7TYhJlYRshQCRC2cxXDSQSJ7EiMQePs5rjUUHYxOHWRGR1VlYEMrAFSDoQQdCOyvPZ+EWKJI0RUVVACqAFHWABoNb1HYOS+IURsZwzr6PvLmTLIYt4zStY3DM7qSvCyZbkG4+MPySnRUO+VpEMAOZpcjxpFkkU66FpC0l9b2VTpQS2s1wdl8nninLvIXRdIRnluqlEQoyliGAKkgkkktfiLnvUClKUClKUClKUClKUClKUClKUClKUClKUClKUGAoHAceNZpSgUpSgUrFRzam1pEnnDrII4YUeFUuGnc7wuquASSMqKEXW7XIIIoJJSoi3KaeJGzJcId3qsjyM6wLPIboiqbHeJwUMV0twrVxfK6dspEMiGIs00apIWZY8OJCA2X2GlkRRYEkKT1qAnFKhu0+U2IKNEiBZJEG5lRZWU72QQoVBXRkzF2vcABTqGOXb5RbXlhnURZmEcEzlbHLJIzRxYeNmAJ4l2NtQACdKCT0qGbS5VYjJLEkeWQidYpAkhUkSLBHYWOuZixJNsqhrENpsx8pZzE7JDmyXVY33izM0btnU3UKGaJCwN7AkDUEGglVK19n4neRI+nPAYWDDRtQLNqDYi9wD2DhWxQKUpQKUpQKUpQKUpQKUpQKUpQKUpQKUpQKUpQKUpQKUpQKUpQKUpQK5W0NtZJt0NAsTzSt/DGpyqB+JiG7gh6xXUrxkwiM2YqCbFbkcVJBsesXF6CIx8rMTukiZUGK9JjgkOVhGA7CQFFJ5zejEva9hlJPQDsnlpvUUQAB5PRMpJVxbETMi80dO6ikk7BUoaFTa6g24aDTu6qju3OU+HwhyLGskgN8qhQFPEZmtodegE69tB4wcsy4jbJ7axsERkIIxM4gw12NiCVDuRbgG6q9cPy4VmRTEQZCgQh1KkvLLElz0Kwhdw3SBwvYGPJy+IP8A/NBlFtBcHThrbt6qk+wNv4bFgoEVHsLxsq6ga802swB8Oqg5+J5eh0tEMkmeBWzkGwkkYMyKNZRuYpJARa6lSLm4G8vKsvEkscfNeXCKnORs6zsga2QnKyIzMb6cziRXeMC5g2Vcw4GwvbXp49J8a+VwSAqQqjLfLYWAJ4kDgCbnXjqeug96VilBmlYpQZpWK5HKjbTYWDeIqscyrZr21v1d1B2KVXf2lTe6i8X86faVN7qLxfzoLEpVd/aVN7qLxfzp9pU3uovF/OgsSlV39pU3uovF/On2lTe6i8X86CxKVXf2lTe6i8X86faVN7qLxfzoLEpVd/aVN7qLxfzp9pU3uovF/OgsSlV39pU3uovF/On2lTe6i8X86CxKVXf2lTe6i8X86faVN7qLxfzoLEpVd/aVN7qLxfzoPpKm91F4v50FiUpSgUpSgUpSgxSlKDncodpHD4aSQe0BZf6mIVfmQfhVOYvFrGkksrHKgLO3FjcgWF+LMzAd516atjlphjJgZQNSuVvgjBm+QNU9tnZxxGGlhBCs4XISbLmRg6gnoBsRfouD0UEZj+k5DJZsLaO/FZGMoHXcjIx7Mo7xxqa4bFZSksT/AMDxuNLggMpt3HUd4NVLHyNxhk3fo0wN9SyFUHaZDzQv4r2q0cJhRDFHEDmESIubWxI1Yi/RmLW7LUF3bMxomhjkGmdVa3VcXI8a2a53J3CmLCQo2jBFuOonUjxNdGgUpSgqP6Qvppm2bj5MMmHikVFjIZmcE50DHQadNavI36dpsbjosO+GiVZC4JRnLc1GcWDG3FRUQ+mvYmIl2zM0cEzqUgsyRuy6RqDqBatD6LNg4lNr4Zmw86gGW5aORV/ZSD2jlA8RQfpMTStrlYD8KqD4yEH/AJB8a0dsbIbER7uTfWzA6GA6gG3QK2EnXgykHq3jK3+2QqfC47TWZJUFrow/qlUDh2SGgjicjcKGCyNMhOgJZQCerVNPgSO2vvE8i8KrZFadn6QGU2HHnZYyRp1A12ZtnNiFKEZI20YkuSQeIUScTbpK2F+J4ViHYfowIiDNGSTYtIXBOpuwOZx2nM3fQcZPo/j4kYg9maFR8wT/AG7hR/o/jGv+I7i0LD/lGb+/cakKSof3Gv1CbXwd1I+IrDyoNAjX6jLr4I7MfgKDgYTkXhHbIWmV/wCEsuvaLoD4gHsrzbkdhmNojM9tCQylb9lk1+JUdtdyfYAxNhMGWMahVaQOTawOfNmQa9GUnpsLg/UWCaABSM6KAFILrp2hLhTb8Nu0cAHFT6Po+kYk/wDHAPAWPzNfD8go11IxBHaY/wC8an/p+IqSpIh4I5/pmUj/AOwV8PMp0VGJ6t6zHwjZvmQO0UHCg5FYN1Zt5KAvt5nQFe/m/OvFeRUEn7P0gr0NdTftF1Cj4tf8NdmbksJjvJWKyC2QKTZbEMM4JO81UaEkC2ljYjYBZNJVP9QkkVfgScviVPZQcIfR7Fa3+Kv158Pfwy2rzbkRCnt+kW6TdAbddwpXxK9xqT51Ivklt1iZbeO9rxZ82kSsT172Qgd5Vso/3X7DQcR+ReCEYk3suU8CHTU9Q5nHQ6dFje1q8V5CxP7PpAHYUv2auoHgGHbXYTkkFbfK5M1yW1YRm+UWCg8080c/2jbU2tl2UkA0dXB/1pFPwzsAfgx76Dgn6Pov/dDtz4Y/K1fB5HYdP2hnXtuAL9oKWt/SzdtqkzZQLlJgOszADx3ta8kTSAiMEDpZpJWW3iA3wzDrtQdxWB4a1mof9luE3wmLYnOFVebiJYxzf9IqR3A2HAAAAVK8LhhGgVc1hwzO7t8Wclj8TQetKUoFKUoMUpSgwRfjVe8oeQboxfDDPGdcg9tewX9pfn38asOlBTQ2NiCcu4mv1bt/LSpVyY5DMHEuJAAUgrHoSSNQXtpYdXT09RndKBSlKBSlKBSlKDDKDxAPfUY5eYP/AAlo013iHmLrwbXQVKKzQUl9Xye6k/Lbyp9Xye6k/Lbyq7aUFIts1zxic98beVF2a44ROO6NvKrupQUl9Xye6k/Lbyp9Xye6k/Lbyq7aUFInZj+5f8tvKsjZzjhE4/8Ajbyq7aUFJfV8nupPy28qz9Xye6k/Lbyq7KUFIfVb+5f8tvKvr6vk91J+W3lV20oKS+r5PdSflt5UOzpPdSflt5VdtKCkfqx/cv8Alt5V9DASX/ZScR/lt5VdlKBSlKBSlKBSlKBXhicckZUOwBYkKNSxsCxso1NgCTXvXB5UbGGIUZ5UiyAmOTVZYpLH72OQMLWU8Doem40oOvh8YsnskkWVgcrAEOLqQSLHTq4dNfeJxCxozucqorMxPAKouT4CottTklvd5nnj+/8ASMl1/fmiihRlGbnMkUTcOJbNpavGLk1NOZTMAgfeqM3OYJK6bxAVkOYGNMgY5St9BYkUExjkDAEcCAR3HUca0fWDD7qWXfII4GdZmJsEaO2dWvwIuNO0Vr7I2G0Lu7yCSRjJlezg5HcyBXBcqbXAFgNBpa9q5cvIQMrgy3EpwzSqV5hePKJpLXvmkjUJe/N1OtBKke4BHA68CPka88NjEkzZDfKzI3HRl9ofCozieSbiztigGDtdmWwkWTEJMY5ucM2irEoFgASLWbLXrszkkYpELyo6jnBArpaXeSzM0YWSwBMuoIOigXtoAk9KUoFKUoFKUoFKUoFKUoFKUoFKUoFKUoFKUoFKUoFKUoFKUoFKUoFKUoF6juL2O8z4kSAMkrYdFDHm+jBUMyAWOrPvgRpcFb8BUhpQQn1PxSrARLG0mGgkjjkOYWYmKNSoINm3Kygvqc0g0soFbmJ2Di2LWnYKS5QCaUFM8kOl7XfJHHIwvcZpitsoqUO4UEkgAAkk8ABqSarTlDy1lnYrEzRxdGXR2HWx4gHqHxvQST6lxrZS09jcCTJI4DL6QspZRb7u0SGMKOO8a5OUE/GE2HjUKEzXX7reLvpTcZ53kVGYErbNAobiyowJuQarwTsDfM1+u5v48alfJjls6OI8QxeM6B29pL8CT+8vXfUcb9FB0ZeTmOZQjTI+QxMjs8lg0cbsoePL95bEbtszEkqg4Ea78eyZ23IdnBWZJpS0m8CiNMojjfIl87WJ0tYvwuBUkpQZpWKUGaVilArNYqM/SE1sGLe8T+zUEnpVHbw9Z8TTeHrPiaC8aVR28PWfE03h6z4mgvGlUdvD1nxNN4es+JoLxpVHbw9Z8TTeHrPiaC8aVR28PWfE03h6z4mgvGlUdvD1nxNN4es+JoLxpVHbw9Z8TTeHrPiaC8aVR28PWfE1kSG41PR0mgvClKUClKUClKUGKUpQcLlvOVwMtv3sinuZ1VvkSPjVVVce3dm+kYeSLgWHNPRmBDLfsuBVPzQlGKsCrKSCDxBHEGg58e1Q2KfD7uQFEV85tkNwpta2g51gb6kHSt2vrObWubdV9PCvXBYN5pFjjF2Y2H/cnsA1NBbHJnEF8HCzcTGtz120v8q6da+AwYhiSNeCKqj4C162KBSlKD8w/TjiXXbUwDMBkw+gJA/ZLWp9D+Nb66wuZnYXmuOc3+TL+6ONWty7+hI7Sxz4r0sRZxGMm5L2yKE9reC97X4V5civoLOz8dDivTBLui5ybkrfMjx+1vDb2r8Oigs/09f4ZPy5P/zXK5R4UYqER3kTnK19zIeAPRYddd6ox9IZ/wAGP9RP7NQcL1CHvn/TS+dPUIe+f9NL51Es1M1BLfUIe+f9NL509Qh75/00vnUSzUzUEt9Qh75/00vnT1CHvn/TS+dRLNTNQS31CHvn/TS+dPUIe+f9NL51Es1M1BLfUIe+f9NL509Qh75/00vnUSzUzUEt9Qh75/00vnT1CHvn/TS+dRLNTNQS31CHvn/TS+dPUIe+f9NL51Es1M1BLfUIe+f9NL509Qx76T9PLUSzVkNqPhQWPjeXyxYpsP6FtCTKEO8iw7PHzhfU3BFu6pJhMTvEDZXW/Q6lWHeDwr1rNApSlApSlBilKUCuHyj5NQ4hWdgVdVPPQgMbDQG4II7xSlBWcOEDTbu5te19L/2tVqbD5PQ4Vfu1OZgMztq56bX6B2C1KUHUpSlApSlApSlAqLfSQ9sFf/1I/wCzVilBV/pJ6h86eknqHzrFKDPpJ6h86eknqHzrFKDPpJ6h86eknqHzrFKDPpJ6h86eknqHzrFKDPpJ6h86eknqHzrFKDPpJ6h86eknqHzrFKDPpJ6h86eknqHzrFKDPpJ6h86yuJNxoOI66UoL6pSlApSlApSl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124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109" y="1643370"/>
            <a:ext cx="5765842" cy="286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04515" y="133748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Graded index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531057" y="1637731"/>
            <a:ext cx="873456" cy="6005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9325</TotalTime>
  <Words>1365</Words>
  <Application>Microsoft Office PowerPoint</Application>
  <PresentationFormat>On-screen Show (4:3)</PresentationFormat>
  <Paragraphs>262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Times New Roman</vt:lpstr>
      <vt:lpstr>Calibri</vt:lpstr>
      <vt:lpstr>Symbol</vt:lpstr>
      <vt:lpstr>Wingdings</vt:lpstr>
      <vt:lpstr>Soaring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Reviewer</cp:lastModifiedBy>
  <cp:revision>733</cp:revision>
  <cp:lastPrinted>1999-08-25T18:07:04Z</cp:lastPrinted>
  <dcterms:created xsi:type="dcterms:W3CDTF">1999-08-24T13:57:19Z</dcterms:created>
  <dcterms:modified xsi:type="dcterms:W3CDTF">2016-02-16T02:14:30Z</dcterms:modified>
</cp:coreProperties>
</file>