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333" r:id="rId2"/>
    <p:sldId id="351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33"/>
    <a:srgbClr val="0000CC"/>
    <a:srgbClr val="6699FF"/>
    <a:srgbClr val="969696"/>
    <a:srgbClr val="FF99FF"/>
    <a:srgbClr val="C0C0C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2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5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3.wmf"/><Relationship Id="rId5" Type="http://schemas.openxmlformats.org/officeDocument/2006/relationships/image" Target="../media/image32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fld id="{103D2ED2-3951-412B-B203-BC23FF4B51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fld id="{5592CF99-03AA-46B4-9D8F-05EDDBFFBC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00D84-AEE4-45DA-85FD-4404943ED99D}" type="slidenum">
              <a:rPr lang="en-US"/>
              <a:pPr/>
              <a:t>1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84A92-C5DB-4D5F-ACB3-CF00EF775456}" type="slidenum">
              <a:rPr lang="en-US"/>
              <a:pPr/>
              <a:t>10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84A92-C5DB-4D5F-ACB3-CF00EF775456}" type="slidenum">
              <a:rPr lang="en-US"/>
              <a:pPr/>
              <a:t>11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49D60-FAA2-4BA0-BF8D-D43DC70242E4}" type="slidenum">
              <a:rPr lang="en-US"/>
              <a:pPr/>
              <a:t>2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0E9B0-2E2B-49A8-9D28-BF85226E34BA}" type="slidenum">
              <a:rPr lang="en-US"/>
              <a:pPr/>
              <a:t>3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CC127-1979-4697-AC48-DC158512B4D3}" type="slidenum">
              <a:rPr lang="en-US"/>
              <a:pPr/>
              <a:t>4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A95B3-125E-4EC6-AF0F-CB580177EFA8}" type="slidenum">
              <a:rPr lang="en-US"/>
              <a:pPr/>
              <a:t>5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8445C-075D-4FC5-BCE7-44E5E8D0A369}" type="slidenum">
              <a:rPr lang="en-US"/>
              <a:pPr/>
              <a:t>6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84A92-C5DB-4D5F-ACB3-CF00EF775456}" type="slidenum">
              <a:rPr lang="en-US"/>
              <a:pPr/>
              <a:t>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29BE7-7416-4125-89DA-BB125E4DCD50}" type="slidenum">
              <a:rPr lang="en-US"/>
              <a:pPr/>
              <a:t>8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784A92-C5DB-4D5F-ACB3-CF00EF775456}" type="slidenum">
              <a:rPr lang="en-US"/>
              <a:pPr/>
              <a:t>9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1200" b="0" smtClean="0">
                <a:solidFill>
                  <a:schemeClr val="bg2"/>
                </a:solidFill>
              </a:defRPr>
            </a:lvl1pPr>
          </a:lstStyle>
          <a:p>
            <a:fld id="{4083A882-70EE-4D48-AEB8-3C011E3A6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864485" y="239934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b="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51107" y="163417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33"/>
                </a:solidFill>
              </a:rPr>
              <a:t>Spring </a:t>
            </a:r>
            <a:r>
              <a:rPr lang="en-US" sz="2400" dirty="0" smtClean="0">
                <a:solidFill>
                  <a:srgbClr val="FF9933"/>
                </a:solidFill>
              </a:rPr>
              <a:t>2016</a:t>
            </a:r>
            <a:endParaRPr lang="en-US" sz="3200" b="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3246779" y="359249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chemeClr val="bg1"/>
                </a:solidFill>
              </a:rPr>
              <a:t>Notes 11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334385" y="63881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11321" name="Object 25"/>
          <p:cNvGraphicFramePr>
            <a:graphicFrameLocks noChangeAspect="1"/>
          </p:cNvGraphicFramePr>
          <p:nvPr/>
        </p:nvGraphicFramePr>
        <p:xfrm>
          <a:off x="2243138" y="1895475"/>
          <a:ext cx="3462337" cy="620713"/>
        </p:xfrm>
        <a:graphic>
          <a:graphicData uri="http://schemas.openxmlformats.org/presentationml/2006/ole">
            <p:oleObj spid="_x0000_s320515" name="Equation" r:id="rId4" imgW="1701720" imgH="304560" progId="Equation.DSMT4">
              <p:embed/>
            </p:oleObj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Line Current (cont.)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17419" y="1118259"/>
            <a:ext cx="4100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Physical choice of the square root: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320518" name="Object 6"/>
          <p:cNvGraphicFramePr>
            <a:graphicFrameLocks noChangeAspect="1"/>
          </p:cNvGraphicFramePr>
          <p:nvPr/>
        </p:nvGraphicFramePr>
        <p:xfrm>
          <a:off x="2444750" y="2932113"/>
          <a:ext cx="3513138" cy="982662"/>
        </p:xfrm>
        <a:graphic>
          <a:graphicData uri="http://schemas.openxmlformats.org/presentationml/2006/ole">
            <p:oleObj spid="_x0000_s320518" name="Equation" r:id="rId5" imgW="1726920" imgH="48240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89330" y="4872104"/>
            <a:ext cx="7112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2"/>
                </a:solidFill>
              </a:rPr>
              <a:t>The </a:t>
            </a:r>
            <a:r>
              <a:rPr lang="en-US" sz="2000" b="0" u="sng" dirty="0" smtClean="0">
                <a:solidFill>
                  <a:schemeClr val="bg2"/>
                </a:solidFill>
              </a:rPr>
              <a:t>physical</a:t>
            </a:r>
            <a:r>
              <a:rPr lang="en-US" sz="2000" b="0" dirty="0" smtClean="0">
                <a:solidFill>
                  <a:schemeClr val="bg2"/>
                </a:solidFill>
              </a:rPr>
              <a:t> choice will agree with what one would </a:t>
            </a:r>
            <a:r>
              <a:rPr lang="en-US" sz="2000" b="0" u="sng" dirty="0" smtClean="0">
                <a:solidFill>
                  <a:schemeClr val="bg2"/>
                </a:solidFill>
              </a:rPr>
              <a:t>measure</a:t>
            </a:r>
            <a:r>
              <a:rPr lang="en-US" sz="2000" b="0" dirty="0" smtClean="0">
                <a:solidFill>
                  <a:schemeClr val="bg2"/>
                </a:solidFill>
              </a:rPr>
              <a:t>.</a:t>
            </a:r>
            <a:endParaRPr lang="en-US" sz="20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Line Current (cont.)</a:t>
            </a:r>
          </a:p>
        </p:txBody>
      </p:sp>
      <p:graphicFrame>
        <p:nvGraphicFramePr>
          <p:cNvPr id="18" name="Object 18"/>
          <p:cNvGraphicFramePr>
            <a:graphicFrameLocks noChangeAspect="1"/>
          </p:cNvGraphicFramePr>
          <p:nvPr/>
        </p:nvGraphicFramePr>
        <p:xfrm>
          <a:off x="5113939" y="5820943"/>
          <a:ext cx="1892301" cy="514351"/>
        </p:xfrm>
        <a:graphic>
          <a:graphicData uri="http://schemas.openxmlformats.org/presentationml/2006/ole">
            <p:oleObj spid="_x0000_s321540" name="Equation" r:id="rId4" imgW="888840" imgH="24120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234544" y="1567543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The fields are improper in the </a:t>
            </a:r>
            <a:r>
              <a:rPr lang="en-US" b="0" u="sng" dirty="0" smtClean="0">
                <a:solidFill>
                  <a:schemeClr val="bg1"/>
                </a:solidFill>
              </a:rPr>
              <a:t>radial direction</a:t>
            </a:r>
            <a:r>
              <a:rPr lang="en-US" b="0" dirty="0" smtClean="0">
                <a:solidFill>
                  <a:schemeClr val="bg1"/>
                </a:solidFill>
              </a:rPr>
              <a:t>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1418" y="3811979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Conical radiation</a:t>
            </a:r>
            <a:endParaRPr lang="en-US" b="0" dirty="0">
              <a:solidFill>
                <a:srgbClr val="FF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212684" y="855020"/>
            <a:ext cx="5212036" cy="5436922"/>
            <a:chOff x="1212684" y="855020"/>
            <a:chExt cx="5212036" cy="5436922"/>
          </a:xfrm>
        </p:grpSpPr>
        <p:sp>
          <p:nvSpPr>
            <p:cNvPr id="33" name="Isosceles Triangle 32"/>
            <p:cNvSpPr/>
            <p:nvPr/>
          </p:nvSpPr>
          <p:spPr bwMode="auto">
            <a:xfrm flipV="1">
              <a:off x="2340429" y="1088569"/>
              <a:ext cx="3668486" cy="5203373"/>
            </a:xfrm>
            <a:prstGeom prst="triangle">
              <a:avLst>
                <a:gd name="adj" fmla="val 49403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2340429" y="855020"/>
              <a:ext cx="3659095" cy="47501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6018320" y="4719778"/>
              <a:ext cx="406400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752830" y="5645293"/>
              <a:ext cx="360363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4159356" y="3378338"/>
              <a:ext cx="3175" cy="15494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3084618" y="4905516"/>
              <a:ext cx="1096963" cy="8159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4173643" y="4935679"/>
              <a:ext cx="1727201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flipH="1">
              <a:off x="4135541" y="3663294"/>
              <a:ext cx="45719" cy="2549531"/>
            </a:xfrm>
            <a:prstGeom prst="can">
              <a:avLst>
                <a:gd name="adj" fmla="val 58552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 flipV="1">
              <a:off x="4159356" y="4149864"/>
              <a:ext cx="3175" cy="15081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041881" y="2925899"/>
              <a:ext cx="406400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2327564" y="3467559"/>
              <a:ext cx="1674420" cy="25650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 flipV="1">
              <a:off x="2303813" y="3087549"/>
              <a:ext cx="1767444" cy="2705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H="1" flipV="1">
              <a:off x="2337463" y="2373074"/>
              <a:ext cx="1767444" cy="2705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2335484" y="1076694"/>
              <a:ext cx="1767444" cy="2705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21541" name="Object 5"/>
            <p:cNvGraphicFramePr>
              <a:graphicFrameLocks noChangeAspect="1"/>
            </p:cNvGraphicFramePr>
            <p:nvPr/>
          </p:nvGraphicFramePr>
          <p:xfrm>
            <a:off x="3687763" y="1693863"/>
            <a:ext cx="955675" cy="465137"/>
          </p:xfrm>
          <a:graphic>
            <a:graphicData uri="http://schemas.openxmlformats.org/presentationml/2006/ole">
              <p:oleObj spid="_x0000_s321541" name="Equation" r:id="rId5" imgW="469800" imgH="228600" progId="Equation.DSMT4">
                <p:embed/>
              </p:oleObj>
            </a:graphicData>
          </a:graphic>
        </p:graphicFrame>
        <p:cxnSp>
          <p:nvCxnSpPr>
            <p:cNvPr id="29" name="Straight Arrow Connector 28"/>
            <p:cNvCxnSpPr/>
            <p:nvPr/>
          </p:nvCxnSpPr>
          <p:spPr bwMode="auto">
            <a:xfrm flipV="1">
              <a:off x="4296889" y="3477455"/>
              <a:ext cx="1674420" cy="25650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249387" y="3061819"/>
              <a:ext cx="1767444" cy="2705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4211785" y="2371095"/>
              <a:ext cx="1767444" cy="2705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4221682" y="1074715"/>
              <a:ext cx="1767444" cy="27055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5" name="Object 18"/>
            <p:cNvGraphicFramePr>
              <a:graphicFrameLocks noChangeAspect="1"/>
            </p:cNvGraphicFramePr>
            <p:nvPr/>
          </p:nvGraphicFramePr>
          <p:xfrm>
            <a:off x="1212684" y="1576150"/>
            <a:ext cx="811212" cy="487362"/>
          </p:xfrm>
          <a:graphic>
            <a:graphicData uri="http://schemas.openxmlformats.org/presentationml/2006/ole">
              <p:oleObj spid="_x0000_s321542" name="Equation" r:id="rId6" imgW="3808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46" name="Rectangle 50"/>
          <p:cNvSpPr>
            <a:spLocks noChangeArrowheads="1"/>
          </p:cNvSpPr>
          <p:nvPr/>
        </p:nvSpPr>
        <p:spPr bwMode="auto">
          <a:xfrm>
            <a:off x="317500" y="1562100"/>
            <a:ext cx="2882900" cy="8890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1222693" y="0"/>
            <a:ext cx="61658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Line Source</a:t>
            </a:r>
          </a:p>
        </p:txBody>
      </p: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474663" y="1819275"/>
            <a:ext cx="7254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TM</a:t>
            </a:r>
            <a:r>
              <a:rPr lang="en-US" sz="2000" b="0" i="1" baseline="-2500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000" b="0" baseline="-2500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85717" name="Text Box 21"/>
          <p:cNvSpPr txBox="1">
            <a:spLocks noChangeArrowheads="1"/>
          </p:cNvSpPr>
          <p:nvPr/>
        </p:nvSpPr>
        <p:spPr bwMode="auto">
          <a:xfrm>
            <a:off x="352425" y="4103688"/>
            <a:ext cx="409575" cy="2225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1)</a:t>
            </a:r>
          </a:p>
          <a:p>
            <a:endParaRPr lang="en-US" sz="2000" b="0">
              <a:solidFill>
                <a:schemeClr val="bg1"/>
              </a:solidFill>
            </a:endParaRPr>
          </a:p>
          <a:p>
            <a:r>
              <a:rPr lang="en-US" sz="2000" b="0">
                <a:solidFill>
                  <a:schemeClr val="bg1"/>
                </a:solidFill>
              </a:rPr>
              <a:t>2)</a:t>
            </a:r>
          </a:p>
          <a:p>
            <a:endParaRPr lang="en-US" sz="2000" b="0">
              <a:solidFill>
                <a:schemeClr val="bg1"/>
              </a:solidFill>
            </a:endParaRPr>
          </a:p>
          <a:p>
            <a:r>
              <a:rPr lang="en-US" sz="2000" b="0">
                <a:solidFill>
                  <a:schemeClr val="bg1"/>
                </a:solidFill>
              </a:rPr>
              <a:t>3)</a:t>
            </a:r>
          </a:p>
          <a:p>
            <a:endParaRPr lang="en-US" sz="2000" b="0">
              <a:solidFill>
                <a:schemeClr val="bg1"/>
              </a:solidFill>
            </a:endParaRPr>
          </a:p>
          <a:p>
            <a:r>
              <a:rPr lang="en-US" sz="2000" b="0">
                <a:solidFill>
                  <a:schemeClr val="bg1"/>
                </a:solidFill>
              </a:rPr>
              <a:t>4)</a:t>
            </a:r>
          </a:p>
        </p:txBody>
      </p:sp>
      <p:grpSp>
        <p:nvGrpSpPr>
          <p:cNvPr id="285744" name="Group 48"/>
          <p:cNvGrpSpPr>
            <a:grpSpLocks/>
          </p:cNvGrpSpPr>
          <p:nvPr/>
        </p:nvGrpSpPr>
        <p:grpSpPr bwMode="auto">
          <a:xfrm>
            <a:off x="5029531" y="703964"/>
            <a:ext cx="3452813" cy="3222631"/>
            <a:chOff x="3056" y="421"/>
            <a:chExt cx="2175" cy="2030"/>
          </a:xfrm>
        </p:grpSpPr>
        <p:sp>
          <p:nvSpPr>
            <p:cNvPr id="285706" name="Text Box 10"/>
            <p:cNvSpPr txBox="1">
              <a:spLocks noChangeArrowheads="1"/>
            </p:cNvSpPr>
            <p:nvPr/>
          </p:nvSpPr>
          <p:spPr bwMode="auto">
            <a:xfrm>
              <a:off x="4975" y="1502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285707" name="Text Box 11"/>
            <p:cNvSpPr txBox="1">
              <a:spLocks noChangeArrowheads="1"/>
            </p:cNvSpPr>
            <p:nvPr/>
          </p:nvSpPr>
          <p:spPr bwMode="auto">
            <a:xfrm>
              <a:off x="3056" y="2072"/>
              <a:ext cx="22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285722" name="Line 26"/>
            <p:cNvSpPr>
              <a:spLocks noChangeShapeType="1"/>
            </p:cNvSpPr>
            <p:nvPr/>
          </p:nvSpPr>
          <p:spPr bwMode="auto">
            <a:xfrm flipV="1">
              <a:off x="3959" y="667"/>
              <a:ext cx="2" cy="97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23" name="Line 27"/>
            <p:cNvSpPr>
              <a:spLocks noChangeShapeType="1"/>
            </p:cNvSpPr>
            <p:nvPr/>
          </p:nvSpPr>
          <p:spPr bwMode="auto">
            <a:xfrm flipH="1">
              <a:off x="3282" y="1629"/>
              <a:ext cx="691" cy="51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26" name="Line 30"/>
            <p:cNvSpPr>
              <a:spLocks noChangeShapeType="1"/>
            </p:cNvSpPr>
            <p:nvPr/>
          </p:nvSpPr>
          <p:spPr bwMode="auto">
            <a:xfrm flipV="1">
              <a:off x="3968" y="1646"/>
              <a:ext cx="924" cy="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28" name="AutoShape 32"/>
            <p:cNvSpPr>
              <a:spLocks noChangeArrowheads="1"/>
            </p:cNvSpPr>
            <p:nvPr/>
          </p:nvSpPr>
          <p:spPr bwMode="auto">
            <a:xfrm flipH="1">
              <a:off x="3944" y="845"/>
              <a:ext cx="34" cy="1606"/>
            </a:xfrm>
            <a:prstGeom prst="can">
              <a:avLst>
                <a:gd name="adj" fmla="val 131428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5" name="Line 29"/>
            <p:cNvSpPr>
              <a:spLocks noChangeShapeType="1"/>
            </p:cNvSpPr>
            <p:nvPr/>
          </p:nvSpPr>
          <p:spPr bwMode="auto">
            <a:xfrm flipH="1" flipV="1">
              <a:off x="3965" y="1153"/>
              <a:ext cx="2" cy="95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29" name="Rectangle 33"/>
            <p:cNvSpPr>
              <a:spLocks noChangeArrowheads="1"/>
            </p:cNvSpPr>
            <p:nvPr/>
          </p:nvSpPr>
          <p:spPr bwMode="auto">
            <a:xfrm>
              <a:off x="4077" y="896"/>
              <a:ext cx="83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I </a:t>
              </a:r>
              <a:r>
                <a:rPr lang="en-US" sz="2000" b="0" dirty="0">
                  <a:solidFill>
                    <a:schemeClr val="bg2"/>
                  </a:solidFill>
                  <a:latin typeface="Times New Roman" pitchFamily="18" charset="0"/>
                </a:rPr>
                <a:t>(</a:t>
              </a:r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="0" dirty="0">
                  <a:solidFill>
                    <a:schemeClr val="bg2"/>
                  </a:solidFill>
                  <a:latin typeface="Times New Roman" pitchFamily="18" charset="0"/>
                </a:rPr>
                <a:t>) </a:t>
              </a:r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= I</a:t>
              </a:r>
              <a:r>
                <a:rPr lang="en-US" sz="2000" b="0" baseline="-25000" dirty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lang="en-US" sz="2000" b="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85730" name="Text Box 34"/>
            <p:cNvSpPr txBox="1">
              <a:spLocks noChangeArrowheads="1"/>
            </p:cNvSpPr>
            <p:nvPr/>
          </p:nvSpPr>
          <p:spPr bwMode="auto">
            <a:xfrm>
              <a:off x="3867" y="421"/>
              <a:ext cx="2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</p:grpSp>
      <p:graphicFrame>
        <p:nvGraphicFramePr>
          <p:cNvPr id="285731" name="Object 35"/>
          <p:cNvGraphicFramePr>
            <a:graphicFrameLocks noChangeAspect="1"/>
          </p:cNvGraphicFramePr>
          <p:nvPr/>
        </p:nvGraphicFramePr>
        <p:xfrm>
          <a:off x="1309688" y="1754188"/>
          <a:ext cx="1611312" cy="481012"/>
        </p:xfrm>
        <a:graphic>
          <a:graphicData uri="http://schemas.openxmlformats.org/presentationml/2006/ole">
            <p:oleObj spid="_x0000_s285731" name="Equation" r:id="rId4" imgW="723600" imgH="215640" progId="Equation.DSMT4">
              <p:embed/>
            </p:oleObj>
          </a:graphicData>
        </a:graphic>
      </p:graphicFrame>
      <p:graphicFrame>
        <p:nvGraphicFramePr>
          <p:cNvPr id="285732" name="Object 36"/>
          <p:cNvGraphicFramePr>
            <a:graphicFrameLocks noChangeAspect="1"/>
          </p:cNvGraphicFramePr>
          <p:nvPr/>
        </p:nvGraphicFramePr>
        <p:xfrm>
          <a:off x="2876550" y="4084638"/>
          <a:ext cx="2649538" cy="552450"/>
        </p:xfrm>
        <a:graphic>
          <a:graphicData uri="http://schemas.openxmlformats.org/presentationml/2006/ole">
            <p:oleObj spid="_x0000_s285732" name="Equation" r:id="rId5" imgW="1218960" imgH="253800" progId="Equation.DSMT4">
              <p:embed/>
            </p:oleObj>
          </a:graphicData>
        </a:graphic>
      </p:graphicFrame>
      <p:graphicFrame>
        <p:nvGraphicFramePr>
          <p:cNvPr id="285733" name="Object 37"/>
          <p:cNvGraphicFramePr>
            <a:graphicFrameLocks noChangeAspect="1"/>
          </p:cNvGraphicFramePr>
          <p:nvPr/>
        </p:nvGraphicFramePr>
        <p:xfrm>
          <a:off x="2319338" y="4727575"/>
          <a:ext cx="781050" cy="390525"/>
        </p:xfrm>
        <a:graphic>
          <a:graphicData uri="http://schemas.openxmlformats.org/presentationml/2006/ole">
            <p:oleObj spid="_x0000_s285733" name="Equation" r:id="rId6" imgW="355320" imgH="177480" progId="Equation.DSMT4">
              <p:embed/>
            </p:oleObj>
          </a:graphicData>
        </a:graphic>
      </p:graphicFrame>
      <p:sp>
        <p:nvSpPr>
          <p:cNvPr id="285734" name="Text Box 38"/>
          <p:cNvSpPr txBox="1">
            <a:spLocks noChangeArrowheads="1"/>
          </p:cNvSpPr>
          <p:nvPr/>
        </p:nvSpPr>
        <p:spPr bwMode="auto">
          <a:xfrm>
            <a:off x="841375" y="4725988"/>
            <a:ext cx="13954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Symmetry:</a:t>
            </a:r>
          </a:p>
        </p:txBody>
      </p:sp>
      <p:sp>
        <p:nvSpPr>
          <p:cNvPr id="285735" name="Text Box 39"/>
          <p:cNvSpPr txBox="1">
            <a:spLocks noChangeArrowheads="1"/>
          </p:cNvSpPr>
          <p:nvPr/>
        </p:nvSpPr>
        <p:spPr bwMode="auto">
          <a:xfrm>
            <a:off x="847725" y="5341938"/>
            <a:ext cx="2416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Radiation condition:</a:t>
            </a:r>
          </a:p>
        </p:txBody>
      </p:sp>
      <p:graphicFrame>
        <p:nvGraphicFramePr>
          <p:cNvPr id="285736" name="Object 40"/>
          <p:cNvGraphicFramePr>
            <a:graphicFrameLocks noChangeAspect="1"/>
          </p:cNvGraphicFramePr>
          <p:nvPr/>
        </p:nvGraphicFramePr>
        <p:xfrm>
          <a:off x="3424238" y="5232400"/>
          <a:ext cx="1533525" cy="608013"/>
        </p:xfrm>
        <a:graphic>
          <a:graphicData uri="http://schemas.openxmlformats.org/presentationml/2006/ole">
            <p:oleObj spid="_x0000_s285736" name="Equation" r:id="rId7" imgW="736560" imgH="291960" progId="Equation.DSMT4">
              <p:embed/>
            </p:oleObj>
          </a:graphicData>
        </a:graphic>
      </p:graphicFrame>
      <p:sp>
        <p:nvSpPr>
          <p:cNvPr id="285737" name="Text Box 41"/>
          <p:cNvSpPr txBox="1">
            <a:spLocks noChangeArrowheads="1"/>
          </p:cNvSpPr>
          <p:nvPr/>
        </p:nvSpPr>
        <p:spPr bwMode="auto">
          <a:xfrm>
            <a:off x="852488" y="5956300"/>
            <a:ext cx="1395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Symmetry:</a:t>
            </a:r>
          </a:p>
        </p:txBody>
      </p:sp>
      <p:graphicFrame>
        <p:nvGraphicFramePr>
          <p:cNvPr id="285738" name="Object 42"/>
          <p:cNvGraphicFramePr>
            <a:graphicFrameLocks noChangeAspect="1"/>
          </p:cNvGraphicFramePr>
          <p:nvPr/>
        </p:nvGraphicFramePr>
        <p:xfrm>
          <a:off x="2295525" y="5922963"/>
          <a:ext cx="2376488" cy="587375"/>
        </p:xfrm>
        <a:graphic>
          <a:graphicData uri="http://schemas.openxmlformats.org/presentationml/2006/ole">
            <p:oleObj spid="_x0000_s285738" name="Equation" r:id="rId8" imgW="1028520" imgH="253800" progId="Equation.DSMT4">
              <p:embed/>
            </p:oleObj>
          </a:graphicData>
        </a:graphic>
      </p:graphicFrame>
      <p:sp>
        <p:nvSpPr>
          <p:cNvPr id="285739" name="Text Box 43"/>
          <p:cNvSpPr txBox="1">
            <a:spLocks noChangeArrowheads="1"/>
          </p:cNvSpPr>
          <p:nvPr/>
        </p:nvSpPr>
        <p:spPr bwMode="auto">
          <a:xfrm>
            <a:off x="405130" y="3345815"/>
            <a:ext cx="14557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2"/>
                </a:solidFill>
              </a:rPr>
              <a:t>Conditions:</a:t>
            </a:r>
          </a:p>
        </p:txBody>
      </p:sp>
      <p:graphicFrame>
        <p:nvGraphicFramePr>
          <p:cNvPr id="285740" name="Object 44"/>
          <p:cNvGraphicFramePr>
            <a:graphicFrameLocks noChangeAspect="1"/>
          </p:cNvGraphicFramePr>
          <p:nvPr/>
        </p:nvGraphicFramePr>
        <p:xfrm>
          <a:off x="5710238" y="5414963"/>
          <a:ext cx="3063875" cy="725487"/>
        </p:xfrm>
        <a:graphic>
          <a:graphicData uri="http://schemas.openxmlformats.org/presentationml/2006/ole">
            <p:oleObj spid="_x0000_s285740" name="Equation" r:id="rId9" imgW="1231560" imgH="291960" progId="Equation.DSMT4">
              <p:embed/>
            </p:oleObj>
          </a:graphicData>
        </a:graphic>
      </p:graphicFrame>
      <p:sp>
        <p:nvSpPr>
          <p:cNvPr id="285741" name="Text Box 45"/>
          <p:cNvSpPr txBox="1">
            <a:spLocks noChangeArrowheads="1"/>
          </p:cNvSpPr>
          <p:nvPr/>
        </p:nvSpPr>
        <p:spPr bwMode="auto">
          <a:xfrm>
            <a:off x="6026150" y="48387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285745" name="Text Box 49"/>
          <p:cNvSpPr txBox="1">
            <a:spLocks noChangeArrowheads="1"/>
          </p:cNvSpPr>
          <p:nvPr/>
        </p:nvSpPr>
        <p:spPr bwMode="auto">
          <a:xfrm>
            <a:off x="860425" y="4125913"/>
            <a:ext cx="1965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Allowed angles: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ext Box 2"/>
          <p:cNvSpPr txBox="1">
            <a:spLocks noChangeArrowheads="1"/>
          </p:cNvSpPr>
          <p:nvPr/>
        </p:nvSpPr>
        <p:spPr bwMode="auto">
          <a:xfrm>
            <a:off x="7613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Line Source (cont.)</a:t>
            </a:r>
          </a:p>
        </p:txBody>
      </p:sp>
      <p:sp>
        <p:nvSpPr>
          <p:cNvPr id="307218" name="Text Box 18"/>
          <p:cNvSpPr txBox="1">
            <a:spLocks noChangeArrowheads="1"/>
          </p:cNvSpPr>
          <p:nvPr/>
        </p:nvSpPr>
        <p:spPr bwMode="auto">
          <a:xfrm>
            <a:off x="568869" y="1026886"/>
            <a:ext cx="54345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Our goal is to solve for the constant </a:t>
            </a:r>
            <a:r>
              <a:rPr lang="en-US" sz="2400" b="0" i="1" dirty="0">
                <a:solidFill>
                  <a:schemeClr val="hlink"/>
                </a:solidFill>
                <a:latin typeface="Times New Roman" pitchFamily="18" charset="0"/>
              </a:rPr>
              <a:t>a</a:t>
            </a:r>
            <a:r>
              <a:rPr lang="en-US" sz="2400" b="0" dirty="0">
                <a:solidFill>
                  <a:schemeClr val="hlink"/>
                </a:solidFill>
              </a:rPr>
              <a:t>. </a:t>
            </a:r>
          </a:p>
        </p:txBody>
      </p:sp>
      <p:sp>
        <p:nvSpPr>
          <p:cNvPr id="307233" name="Text Box 33"/>
          <p:cNvSpPr txBox="1">
            <a:spLocks noChangeArrowheads="1"/>
          </p:cNvSpPr>
          <p:nvPr/>
        </p:nvSpPr>
        <p:spPr bwMode="auto">
          <a:xfrm>
            <a:off x="530225" y="3935413"/>
            <a:ext cx="3457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Choose a small circular path:</a:t>
            </a:r>
            <a:endParaRPr lang="en-US" b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307237" name="Object 37"/>
          <p:cNvGraphicFramePr>
            <a:graphicFrameLocks noChangeAspect="1"/>
          </p:cNvGraphicFramePr>
          <p:nvPr/>
        </p:nvGraphicFramePr>
        <p:xfrm>
          <a:off x="1666559" y="1745131"/>
          <a:ext cx="2600642" cy="615799"/>
        </p:xfrm>
        <a:graphic>
          <a:graphicData uri="http://schemas.openxmlformats.org/presentationml/2006/ole">
            <p:oleObj spid="_x0000_s307237" name="Equation" r:id="rId4" imgW="1231560" imgH="291960" progId="Equation.DSMT4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4033839" y="2743200"/>
            <a:ext cx="1749424" cy="2976563"/>
            <a:chOff x="4033839" y="2743200"/>
            <a:chExt cx="1749424" cy="2976563"/>
          </a:xfrm>
        </p:grpSpPr>
        <p:grpSp>
          <p:nvGrpSpPr>
            <p:cNvPr id="307236" name="Group 36"/>
            <p:cNvGrpSpPr>
              <a:grpSpLocks/>
            </p:cNvGrpSpPr>
            <p:nvPr/>
          </p:nvGrpSpPr>
          <p:grpSpPr bwMode="auto">
            <a:xfrm>
              <a:off x="4311650" y="2743200"/>
              <a:ext cx="1471613" cy="2976563"/>
              <a:chOff x="2716" y="1728"/>
              <a:chExt cx="927" cy="1875"/>
            </a:xfrm>
          </p:grpSpPr>
          <p:sp>
            <p:nvSpPr>
              <p:cNvPr id="307223" name="Line 23"/>
              <p:cNvSpPr>
                <a:spLocks noChangeShapeType="1"/>
              </p:cNvSpPr>
              <p:nvPr/>
            </p:nvSpPr>
            <p:spPr bwMode="auto">
              <a:xfrm flipV="1">
                <a:off x="2938" y="1819"/>
                <a:ext cx="2" cy="9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224" name="AutoShape 24"/>
              <p:cNvSpPr>
                <a:spLocks noChangeArrowheads="1"/>
              </p:cNvSpPr>
              <p:nvPr/>
            </p:nvSpPr>
            <p:spPr bwMode="auto">
              <a:xfrm flipH="1">
                <a:off x="2923" y="1997"/>
                <a:ext cx="34" cy="1606"/>
              </a:xfrm>
              <a:prstGeom prst="can">
                <a:avLst>
                  <a:gd name="adj" fmla="val 131428"/>
                </a:avLst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25" name="Line 25"/>
              <p:cNvSpPr>
                <a:spLocks noChangeShapeType="1"/>
              </p:cNvSpPr>
              <p:nvPr/>
            </p:nvSpPr>
            <p:spPr bwMode="auto">
              <a:xfrm flipH="1" flipV="1">
                <a:off x="2944" y="2139"/>
                <a:ext cx="2" cy="9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226" name="Oval 26"/>
              <p:cNvSpPr>
                <a:spLocks noChangeArrowheads="1"/>
              </p:cNvSpPr>
              <p:nvPr/>
            </p:nvSpPr>
            <p:spPr bwMode="auto">
              <a:xfrm>
                <a:off x="2716" y="2497"/>
                <a:ext cx="445" cy="207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228" name="Text Box 28"/>
              <p:cNvSpPr txBox="1">
                <a:spLocks noChangeArrowheads="1"/>
              </p:cNvSpPr>
              <p:nvPr/>
            </p:nvSpPr>
            <p:spPr bwMode="auto">
              <a:xfrm>
                <a:off x="3198" y="2582"/>
                <a:ext cx="3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 i="1">
                    <a:solidFill>
                      <a:schemeClr val="bg2"/>
                    </a:solidFill>
                    <a:latin typeface="Times New Roman" pitchFamily="18" charset="0"/>
                  </a:rPr>
                  <a:t>C  </a:t>
                </a:r>
              </a:p>
            </p:txBody>
          </p:sp>
          <p:graphicFrame>
            <p:nvGraphicFramePr>
              <p:cNvPr id="307229" name="Object 29"/>
              <p:cNvGraphicFramePr>
                <a:graphicFrameLocks noChangeAspect="1"/>
              </p:cNvGraphicFramePr>
              <p:nvPr/>
            </p:nvGraphicFramePr>
            <p:xfrm>
              <a:off x="3122" y="2292"/>
              <a:ext cx="521" cy="245"/>
            </p:xfrm>
            <a:graphic>
              <a:graphicData uri="http://schemas.openxmlformats.org/presentationml/2006/ole">
                <p:oleObj spid="_x0000_s307229" name="Equation" r:id="rId5" imgW="431640" imgH="203040" progId="Equation.DSMT4">
                  <p:embed/>
                </p:oleObj>
              </a:graphicData>
            </a:graphic>
          </p:graphicFrame>
          <p:sp>
            <p:nvSpPr>
              <p:cNvPr id="307231" name="Text Box 31"/>
              <p:cNvSpPr txBox="1">
                <a:spLocks noChangeArrowheads="1"/>
              </p:cNvSpPr>
              <p:nvPr/>
            </p:nvSpPr>
            <p:spPr bwMode="auto">
              <a:xfrm>
                <a:off x="3110" y="1728"/>
                <a:ext cx="17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solidFill>
                      <a:schemeClr val="bg2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307227" name="Line 27"/>
              <p:cNvSpPr>
                <a:spLocks noChangeShapeType="1"/>
              </p:cNvSpPr>
              <p:nvPr/>
            </p:nvSpPr>
            <p:spPr bwMode="auto">
              <a:xfrm flipV="1">
                <a:off x="3074" y="2637"/>
                <a:ext cx="81" cy="5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235" name="Line 35"/>
              <p:cNvSpPr>
                <a:spLocks noChangeShapeType="1"/>
              </p:cNvSpPr>
              <p:nvPr/>
            </p:nvSpPr>
            <p:spPr bwMode="auto">
              <a:xfrm flipV="1">
                <a:off x="2936" y="2528"/>
                <a:ext cx="162" cy="8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4033839" y="3180081"/>
              <a:ext cx="45688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b="0" i="1" dirty="0" smtClean="0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  <a:r>
                <a:rPr lang="en-US" sz="2000" b="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lang="en-US" sz="2000" b="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8" name="Text Box 4"/>
          <p:cNvSpPr txBox="1">
            <a:spLocks noChangeArrowheads="1"/>
          </p:cNvSpPr>
          <p:nvPr/>
        </p:nvSpPr>
        <p:spPr bwMode="auto">
          <a:xfrm>
            <a:off x="359728" y="979488"/>
            <a:ext cx="498950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From Ampere’s law and </a:t>
            </a:r>
            <a:r>
              <a:rPr lang="en-US" sz="2000" b="0" dirty="0" smtClean="0">
                <a:solidFill>
                  <a:schemeClr val="bg1"/>
                </a:solidFill>
              </a:rPr>
              <a:t>Stokes’s </a:t>
            </a:r>
            <a:r>
              <a:rPr lang="en-US" sz="2000" b="0" dirty="0">
                <a:solidFill>
                  <a:schemeClr val="bg1"/>
                </a:solidFill>
              </a:rPr>
              <a:t>theorem:</a:t>
            </a:r>
          </a:p>
        </p:txBody>
      </p:sp>
      <p:graphicFrame>
        <p:nvGraphicFramePr>
          <p:cNvPr id="308238" name="Object 14"/>
          <p:cNvGraphicFramePr>
            <a:graphicFrameLocks noChangeAspect="1"/>
          </p:cNvGraphicFramePr>
          <p:nvPr/>
        </p:nvGraphicFramePr>
        <p:xfrm>
          <a:off x="269875" y="1638300"/>
          <a:ext cx="4997450" cy="2090738"/>
        </p:xfrm>
        <a:graphic>
          <a:graphicData uri="http://schemas.openxmlformats.org/presentationml/2006/ole">
            <p:oleObj spid="_x0000_s308238" name="Equation" r:id="rId4" imgW="2489040" imgH="1041120" progId="Equation.DSMT4">
              <p:embed/>
            </p:oleObj>
          </a:graphicData>
        </a:graphic>
      </p:graphicFrame>
      <p:graphicFrame>
        <p:nvGraphicFramePr>
          <p:cNvPr id="308239" name="Object 15"/>
          <p:cNvGraphicFramePr>
            <a:graphicFrameLocks noChangeAspect="1"/>
          </p:cNvGraphicFramePr>
          <p:nvPr/>
        </p:nvGraphicFramePr>
        <p:xfrm>
          <a:off x="865505" y="4585813"/>
          <a:ext cx="6724015" cy="806290"/>
        </p:xfrm>
        <a:graphic>
          <a:graphicData uri="http://schemas.openxmlformats.org/presentationml/2006/ole">
            <p:oleObj spid="_x0000_s308239" name="Equation" r:id="rId5" imgW="4025880" imgH="482400" progId="Equation.DSMT4">
              <p:embed/>
            </p:oleObj>
          </a:graphicData>
        </a:graphic>
      </p:graphicFrame>
      <p:graphicFrame>
        <p:nvGraphicFramePr>
          <p:cNvPr id="308240" name="Object 16"/>
          <p:cNvGraphicFramePr>
            <a:graphicFrameLocks noChangeAspect="1"/>
          </p:cNvGraphicFramePr>
          <p:nvPr/>
        </p:nvGraphicFramePr>
        <p:xfrm>
          <a:off x="2054225" y="5851525"/>
          <a:ext cx="2890838" cy="760413"/>
        </p:xfrm>
        <a:graphic>
          <a:graphicData uri="http://schemas.openxmlformats.org/presentationml/2006/ole">
            <p:oleObj spid="_x0000_s308240" name="Equation" r:id="rId6" imgW="1739880" imgH="457200" progId="Equation.DSMT4">
              <p:embed/>
            </p:oleObj>
          </a:graphicData>
        </a:graphic>
      </p:graphicFrame>
      <p:sp>
        <p:nvSpPr>
          <p:cNvPr id="308260" name="Text Box 36"/>
          <p:cNvSpPr txBox="1">
            <a:spLocks noChangeArrowheads="1"/>
          </p:cNvSpPr>
          <p:nvPr/>
        </p:nvSpPr>
        <p:spPr bwMode="auto">
          <a:xfrm>
            <a:off x="407988" y="3952875"/>
            <a:ext cx="5300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Examine the last term (displacement current):</a:t>
            </a:r>
          </a:p>
        </p:txBody>
      </p:sp>
      <p:sp>
        <p:nvSpPr>
          <p:cNvPr id="308261" name="Text Box 37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Line Source (cont.)</a:t>
            </a:r>
          </a:p>
        </p:txBody>
      </p:sp>
      <p:sp>
        <p:nvSpPr>
          <p:cNvPr id="308272" name="Text Box 48"/>
          <p:cNvSpPr txBox="1">
            <a:spLocks noChangeArrowheads="1"/>
          </p:cNvSpPr>
          <p:nvPr/>
        </p:nvSpPr>
        <p:spPr bwMode="auto">
          <a:xfrm>
            <a:off x="1089025" y="6030913"/>
            <a:ext cx="844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380799" y="1229360"/>
            <a:ext cx="1749424" cy="2976563"/>
            <a:chOff x="4033839" y="2743200"/>
            <a:chExt cx="1749424" cy="2976563"/>
          </a:xfrm>
        </p:grpSpPr>
        <p:grpSp>
          <p:nvGrpSpPr>
            <p:cNvPr id="21" name="Group 36"/>
            <p:cNvGrpSpPr>
              <a:grpSpLocks/>
            </p:cNvGrpSpPr>
            <p:nvPr/>
          </p:nvGrpSpPr>
          <p:grpSpPr bwMode="auto">
            <a:xfrm>
              <a:off x="4311650" y="2743200"/>
              <a:ext cx="1471613" cy="2976563"/>
              <a:chOff x="2716" y="1728"/>
              <a:chExt cx="927" cy="1875"/>
            </a:xfrm>
          </p:grpSpPr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 flipV="1">
                <a:off x="2938" y="1819"/>
                <a:ext cx="2" cy="97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AutoShape 24"/>
              <p:cNvSpPr>
                <a:spLocks noChangeArrowheads="1"/>
              </p:cNvSpPr>
              <p:nvPr/>
            </p:nvSpPr>
            <p:spPr bwMode="auto">
              <a:xfrm flipH="1">
                <a:off x="2923" y="1997"/>
                <a:ext cx="34" cy="1606"/>
              </a:xfrm>
              <a:prstGeom prst="can">
                <a:avLst>
                  <a:gd name="adj" fmla="val 131428"/>
                </a:avLst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 flipH="1" flipV="1">
                <a:off x="2944" y="2139"/>
                <a:ext cx="2" cy="95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Oval 26"/>
              <p:cNvSpPr>
                <a:spLocks noChangeArrowheads="1"/>
              </p:cNvSpPr>
              <p:nvPr/>
            </p:nvSpPr>
            <p:spPr bwMode="auto">
              <a:xfrm>
                <a:off x="2716" y="2497"/>
                <a:ext cx="445" cy="207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Text Box 28"/>
              <p:cNvSpPr txBox="1">
                <a:spLocks noChangeArrowheads="1"/>
              </p:cNvSpPr>
              <p:nvPr/>
            </p:nvSpPr>
            <p:spPr bwMode="auto">
              <a:xfrm>
                <a:off x="3198" y="2582"/>
                <a:ext cx="3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b="0" i="1">
                    <a:solidFill>
                      <a:schemeClr val="bg2"/>
                    </a:solidFill>
                    <a:latin typeface="Times New Roman" pitchFamily="18" charset="0"/>
                  </a:rPr>
                  <a:t>C  </a:t>
                </a:r>
              </a:p>
            </p:txBody>
          </p:sp>
          <p:graphicFrame>
            <p:nvGraphicFramePr>
              <p:cNvPr id="28" name="Object 29"/>
              <p:cNvGraphicFramePr>
                <a:graphicFrameLocks noChangeAspect="1"/>
              </p:cNvGraphicFramePr>
              <p:nvPr/>
            </p:nvGraphicFramePr>
            <p:xfrm>
              <a:off x="3122" y="2292"/>
              <a:ext cx="521" cy="245"/>
            </p:xfrm>
            <a:graphic>
              <a:graphicData uri="http://schemas.openxmlformats.org/presentationml/2006/ole">
                <p:oleObj spid="_x0000_s308273" name="Equation" r:id="rId7" imgW="431640" imgH="203040" progId="Equation.DSMT4">
                  <p:embed/>
                </p:oleObj>
              </a:graphicData>
            </a:graphic>
          </p:graphicFrame>
          <p:sp>
            <p:nvSpPr>
              <p:cNvPr id="29" name="Text Box 31"/>
              <p:cNvSpPr txBox="1">
                <a:spLocks noChangeArrowheads="1"/>
              </p:cNvSpPr>
              <p:nvPr/>
            </p:nvSpPr>
            <p:spPr bwMode="auto">
              <a:xfrm>
                <a:off x="3110" y="1728"/>
                <a:ext cx="17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solidFill>
                      <a:schemeClr val="bg2"/>
                    </a:solidFill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31" name="Line 35"/>
              <p:cNvSpPr>
                <a:spLocks noChangeShapeType="1"/>
              </p:cNvSpPr>
              <p:nvPr/>
            </p:nvSpPr>
            <p:spPr bwMode="auto">
              <a:xfrm flipV="1">
                <a:off x="2936" y="2528"/>
                <a:ext cx="162" cy="8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2" name="Rectangle 33"/>
            <p:cNvSpPr>
              <a:spLocks noChangeArrowheads="1"/>
            </p:cNvSpPr>
            <p:nvPr/>
          </p:nvSpPr>
          <p:spPr bwMode="auto">
            <a:xfrm>
              <a:off x="4033839" y="3180081"/>
              <a:ext cx="45688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b="0" i="1" dirty="0" smtClean="0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  <a:r>
                <a:rPr lang="en-US" sz="2000" b="0" baseline="-25000" dirty="0" smtClean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  <a:endParaRPr lang="en-US" sz="2000" b="0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05680" y="3190240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Conducting medium:</a:t>
            </a:r>
          </a:p>
          <a:p>
            <a:pPr algn="ctr"/>
            <a:r>
              <a:rPr lang="en-US" sz="1600" b="0" i="1" dirty="0" smtClean="0">
                <a:solidFill>
                  <a:schemeClr val="bg2"/>
                </a:solidFill>
                <a:sym typeface="Symbol"/>
              </a:rPr>
              <a:t> </a:t>
            </a:r>
            <a:r>
              <a:rPr lang="en-US" sz="1600" b="0" dirty="0" smtClean="0">
                <a:solidFill>
                  <a:schemeClr val="bg2"/>
                </a:solidFill>
                <a:sym typeface="Symbol"/>
              </a:rPr>
              <a:t> </a:t>
            </a:r>
            <a:r>
              <a:rPr lang="en-US" sz="1600" b="0" i="1" dirty="0" smtClean="0">
                <a:solidFill>
                  <a:schemeClr val="bg2"/>
                </a:solidFill>
                <a:sym typeface="Symbol"/>
              </a:rPr>
              <a:t></a:t>
            </a:r>
            <a:r>
              <a:rPr lang="en-US" sz="1600" b="0" i="1" baseline="-25000" dirty="0" smtClean="0">
                <a:solidFill>
                  <a:schemeClr val="bg2"/>
                </a:solidFill>
                <a:latin typeface="+mn-lt"/>
                <a:sym typeface="Symbol"/>
              </a:rPr>
              <a:t>c</a:t>
            </a:r>
            <a:endParaRPr lang="en-US" sz="1600" b="0" i="1" baseline="-25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 flipV="1">
            <a:off x="7208505" y="2676415"/>
            <a:ext cx="128588" cy="793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2398713" y="1116013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09255" name="Object 7"/>
          <p:cNvGraphicFramePr>
            <a:graphicFrameLocks noChangeAspect="1"/>
          </p:cNvGraphicFramePr>
          <p:nvPr/>
        </p:nvGraphicFramePr>
        <p:xfrm>
          <a:off x="3446463" y="1068388"/>
          <a:ext cx="2187575" cy="582612"/>
        </p:xfrm>
        <a:graphic>
          <a:graphicData uri="http://schemas.openxmlformats.org/presentationml/2006/ole">
            <p:oleObj spid="_x0000_s309255" name="Equation" r:id="rId4" imgW="952200" imgH="253800" progId="Equation.DSMT4">
              <p:embed/>
            </p:oleObj>
          </a:graphicData>
        </a:graphic>
      </p:graphicFrame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2141538" y="203517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09257" name="Object 9"/>
          <p:cNvGraphicFramePr>
            <a:graphicFrameLocks noChangeAspect="1"/>
          </p:cNvGraphicFramePr>
          <p:nvPr/>
        </p:nvGraphicFramePr>
        <p:xfrm>
          <a:off x="2828925" y="1803400"/>
          <a:ext cx="4194175" cy="971550"/>
        </p:xfrm>
        <a:graphic>
          <a:graphicData uri="http://schemas.openxmlformats.org/presentationml/2006/ole">
            <p:oleObj spid="_x0000_s309257" name="Equation" r:id="rId5" imgW="2082600" imgH="482400" progId="Equation.DSMT4">
              <p:embed/>
            </p:oleObj>
          </a:graphicData>
        </a:graphic>
      </p:graphicFrame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2249488" y="2946400"/>
            <a:ext cx="1284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Therefore</a:t>
            </a:r>
          </a:p>
        </p:txBody>
      </p:sp>
      <p:graphicFrame>
        <p:nvGraphicFramePr>
          <p:cNvPr id="309259" name="Object 11"/>
          <p:cNvGraphicFramePr>
            <a:graphicFrameLocks noChangeAspect="1"/>
          </p:cNvGraphicFramePr>
          <p:nvPr/>
        </p:nvGraphicFramePr>
        <p:xfrm>
          <a:off x="3652838" y="2916238"/>
          <a:ext cx="1925637" cy="546100"/>
        </p:xfrm>
        <a:graphic>
          <a:graphicData uri="http://schemas.openxmlformats.org/presentationml/2006/ole">
            <p:oleObj spid="_x0000_s309259" name="Equation" r:id="rId6" imgW="850680" imgH="241200" progId="Equation.DSMT4">
              <p:embed/>
            </p:oleObj>
          </a:graphicData>
        </a:graphic>
      </p:graphicFrame>
      <p:sp>
        <p:nvSpPr>
          <p:cNvPr id="309260" name="Text Box 12"/>
          <p:cNvSpPr txBox="1">
            <a:spLocks noChangeArrowheads="1"/>
          </p:cNvSpPr>
          <p:nvPr/>
        </p:nvSpPr>
        <p:spPr bwMode="auto">
          <a:xfrm>
            <a:off x="375920" y="3387408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Now use</a:t>
            </a:r>
          </a:p>
        </p:txBody>
      </p:sp>
      <p:graphicFrame>
        <p:nvGraphicFramePr>
          <p:cNvPr id="309262" name="Object 14"/>
          <p:cNvGraphicFramePr>
            <a:graphicFrameLocks noChangeAspect="1"/>
          </p:cNvGraphicFramePr>
          <p:nvPr/>
        </p:nvGraphicFramePr>
        <p:xfrm>
          <a:off x="709613" y="3976688"/>
          <a:ext cx="3386137" cy="2441575"/>
        </p:xfrm>
        <a:graphic>
          <a:graphicData uri="http://schemas.openxmlformats.org/presentationml/2006/ole">
            <p:oleObj spid="_x0000_s309262" name="Equation" r:id="rId7" imgW="1866600" imgH="1346040" progId="Equation.DSMT4">
              <p:embed/>
            </p:oleObj>
          </a:graphicData>
        </a:graphic>
      </p:graphicFrame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Line Source (cont.)</a:t>
            </a:r>
          </a:p>
        </p:txBody>
      </p:sp>
      <p:graphicFrame>
        <p:nvGraphicFramePr>
          <p:cNvPr id="309264" name="Object 16"/>
          <p:cNvGraphicFramePr>
            <a:graphicFrameLocks noChangeAspect="1"/>
          </p:cNvGraphicFramePr>
          <p:nvPr/>
        </p:nvGraphicFramePr>
        <p:xfrm>
          <a:off x="6103938" y="3962400"/>
          <a:ext cx="2684462" cy="706438"/>
        </p:xfrm>
        <a:graphic>
          <a:graphicData uri="http://schemas.openxmlformats.org/presentationml/2006/ole">
            <p:oleObj spid="_x0000_s309264" name="Equation" r:id="rId8" imgW="1739880" imgH="457200" progId="Equation.DSMT4">
              <p:embed/>
            </p:oleObj>
          </a:graphicData>
        </a:graphic>
      </p:graphicFrame>
      <p:graphicFrame>
        <p:nvGraphicFramePr>
          <p:cNvPr id="309265" name="Object 17"/>
          <p:cNvGraphicFramePr>
            <a:graphicFrameLocks noChangeAspect="1"/>
          </p:cNvGraphicFramePr>
          <p:nvPr/>
        </p:nvGraphicFramePr>
        <p:xfrm>
          <a:off x="6208713" y="4679950"/>
          <a:ext cx="2371725" cy="666750"/>
        </p:xfrm>
        <a:graphic>
          <a:graphicData uri="http://schemas.openxmlformats.org/presentationml/2006/ole">
            <p:oleObj spid="_x0000_s309265" name="Equation" r:id="rId9" imgW="1536480" imgH="431640" progId="Equation.DSMT4">
              <p:embed/>
            </p:oleObj>
          </a:graphicData>
        </a:graphic>
      </p:graphicFrame>
      <p:graphicFrame>
        <p:nvGraphicFramePr>
          <p:cNvPr id="309267" name="Object 19"/>
          <p:cNvGraphicFramePr>
            <a:graphicFrameLocks noChangeAspect="1"/>
          </p:cNvGraphicFramePr>
          <p:nvPr/>
        </p:nvGraphicFramePr>
        <p:xfrm>
          <a:off x="2903538" y="4081463"/>
          <a:ext cx="2044700" cy="484187"/>
        </p:xfrm>
        <a:graphic>
          <a:graphicData uri="http://schemas.openxmlformats.org/presentationml/2006/ole">
            <p:oleObj spid="_x0000_s309267" name="Equation" r:id="rId10" imgW="1231560" imgH="29196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87" name="Rectangle 15"/>
          <p:cNvSpPr>
            <a:spLocks noChangeArrowheads="1"/>
          </p:cNvSpPr>
          <p:nvPr/>
        </p:nvSpPr>
        <p:spPr bwMode="auto">
          <a:xfrm>
            <a:off x="2474913" y="4692650"/>
            <a:ext cx="4230687" cy="17176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275" name="Text Box 3"/>
          <p:cNvSpPr txBox="1">
            <a:spLocks noChangeArrowheads="1"/>
          </p:cNvSpPr>
          <p:nvPr/>
        </p:nvSpPr>
        <p:spPr bwMode="auto">
          <a:xfrm>
            <a:off x="1133475" y="118586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10283" name="Object 11"/>
          <p:cNvGraphicFramePr>
            <a:graphicFrameLocks noChangeAspect="1"/>
          </p:cNvGraphicFramePr>
          <p:nvPr/>
        </p:nvGraphicFramePr>
        <p:xfrm>
          <a:off x="2451100" y="1287463"/>
          <a:ext cx="4519613" cy="949325"/>
        </p:xfrm>
        <a:graphic>
          <a:graphicData uri="http://schemas.openxmlformats.org/presentationml/2006/ole">
            <p:oleObj spid="_x0000_s310283" name="Equation" r:id="rId4" imgW="2298600" imgH="482400" progId="Equation.DSMT4">
              <p:embed/>
            </p:oleObj>
          </a:graphicData>
        </a:graphic>
      </p:graphicFrame>
      <p:graphicFrame>
        <p:nvGraphicFramePr>
          <p:cNvPr id="310284" name="Object 12"/>
          <p:cNvGraphicFramePr>
            <a:graphicFrameLocks noChangeAspect="1"/>
          </p:cNvGraphicFramePr>
          <p:nvPr/>
        </p:nvGraphicFramePr>
        <p:xfrm>
          <a:off x="3811588" y="2756584"/>
          <a:ext cx="1827212" cy="477837"/>
        </p:xfrm>
        <a:graphic>
          <a:graphicData uri="http://schemas.openxmlformats.org/presentationml/2006/ole">
            <p:oleObj spid="_x0000_s310284" name="Equation" r:id="rId5" imgW="876240" imgH="228600" progId="Equation.DSMT4">
              <p:embed/>
            </p:oleObj>
          </a:graphicData>
        </a:graphic>
      </p:graphicFrame>
      <p:graphicFrame>
        <p:nvGraphicFramePr>
          <p:cNvPr id="310285" name="Object 13"/>
          <p:cNvGraphicFramePr>
            <a:graphicFrameLocks noChangeAspect="1"/>
          </p:cNvGraphicFramePr>
          <p:nvPr/>
        </p:nvGraphicFramePr>
        <p:xfrm>
          <a:off x="3952875" y="3570520"/>
          <a:ext cx="1233488" cy="946150"/>
        </p:xfrm>
        <a:graphic>
          <a:graphicData uri="http://schemas.openxmlformats.org/presentationml/2006/ole">
            <p:oleObj spid="_x0000_s310285" name="Equation" r:id="rId6" imgW="545760" imgH="419040" progId="Equation.DSMT4">
              <p:embed/>
            </p:oleObj>
          </a:graphicData>
        </a:graphic>
      </p:graphicFrame>
      <p:graphicFrame>
        <p:nvGraphicFramePr>
          <p:cNvPr id="310286" name="Object 14"/>
          <p:cNvGraphicFramePr>
            <a:graphicFrameLocks noChangeAspect="1"/>
          </p:cNvGraphicFramePr>
          <p:nvPr/>
        </p:nvGraphicFramePr>
        <p:xfrm>
          <a:off x="2809875" y="4910138"/>
          <a:ext cx="3594100" cy="1176337"/>
        </p:xfrm>
        <a:graphic>
          <a:graphicData uri="http://schemas.openxmlformats.org/presentationml/2006/ole">
            <p:oleObj spid="_x0000_s310286" name="Equation" r:id="rId7" imgW="1396800" imgH="457200" progId="Equation.DSMT4">
              <p:embed/>
            </p:oleObj>
          </a:graphicData>
        </a:graphic>
      </p:graphicFrame>
      <p:sp>
        <p:nvSpPr>
          <p:cNvPr id="310288" name="Text Box 16"/>
          <p:cNvSpPr txBox="1">
            <a:spLocks noChangeArrowheads="1"/>
          </p:cNvSpPr>
          <p:nvPr/>
        </p:nvSpPr>
        <p:spPr bwMode="auto">
          <a:xfrm>
            <a:off x="3404145" y="3361057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310289" name="Text Box 17"/>
          <p:cNvSpPr txBox="1">
            <a:spLocks noChangeArrowheads="1"/>
          </p:cNvSpPr>
          <p:nvPr/>
        </p:nvSpPr>
        <p:spPr bwMode="auto">
          <a:xfrm>
            <a:off x="1642610" y="4099288"/>
            <a:ext cx="749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Thus</a:t>
            </a:r>
          </a:p>
        </p:txBody>
      </p:sp>
      <p:sp>
        <p:nvSpPr>
          <p:cNvPr id="310290" name="Text Box 18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Line Source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158853" y="2513424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or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1657350" y="0"/>
            <a:ext cx="59721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Line Current</a:t>
            </a:r>
          </a:p>
        </p:txBody>
      </p:sp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4291262" y="824002"/>
            <a:ext cx="406400" cy="3968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</a:p>
        </p:txBody>
      </p:sp>
      <p:graphicFrame>
        <p:nvGraphicFramePr>
          <p:cNvPr id="311315" name="Object 19"/>
          <p:cNvGraphicFramePr>
            <a:graphicFrameLocks noChangeAspect="1"/>
          </p:cNvGraphicFramePr>
          <p:nvPr/>
        </p:nvGraphicFramePr>
        <p:xfrm>
          <a:off x="1040453" y="4588960"/>
          <a:ext cx="3101068" cy="570210"/>
        </p:xfrm>
        <a:graphic>
          <a:graphicData uri="http://schemas.openxmlformats.org/presentationml/2006/ole">
            <p:oleObj spid="_x0000_s311315" name="Equation" r:id="rId4" imgW="1384200" imgH="253800" progId="Equation.DSMT4">
              <p:embed/>
            </p:oleObj>
          </a:graphicData>
        </a:graphic>
      </p:graphicFrame>
      <p:graphicFrame>
        <p:nvGraphicFramePr>
          <p:cNvPr id="311316" name="Object 20"/>
          <p:cNvGraphicFramePr>
            <a:graphicFrameLocks noChangeAspect="1"/>
          </p:cNvGraphicFramePr>
          <p:nvPr/>
        </p:nvGraphicFramePr>
        <p:xfrm>
          <a:off x="1563688" y="5343525"/>
          <a:ext cx="2039937" cy="619125"/>
        </p:xfrm>
        <a:graphic>
          <a:graphicData uri="http://schemas.openxmlformats.org/presentationml/2006/ole">
            <p:oleObj spid="_x0000_s311316" name="Equation" r:id="rId5" imgW="1002960" imgH="304560" progId="Equation.DSMT4">
              <p:embed/>
            </p:oleObj>
          </a:graphicData>
        </a:graphic>
      </p:graphicFrame>
      <p:sp>
        <p:nvSpPr>
          <p:cNvPr id="311318" name="Text Box 22"/>
          <p:cNvSpPr txBox="1">
            <a:spLocks noChangeArrowheads="1"/>
          </p:cNvSpPr>
          <p:nvPr/>
        </p:nvSpPr>
        <p:spPr bwMode="auto">
          <a:xfrm>
            <a:off x="499837" y="4000728"/>
            <a:ext cx="118173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Assume: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682342" y="36576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If </a:t>
            </a:r>
            <a:r>
              <a:rPr lang="en-US" b="0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b="0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="0" dirty="0" smtClean="0">
                <a:solidFill>
                  <a:schemeClr val="bg2"/>
                </a:solidFill>
              </a:rPr>
              <a:t> is </a:t>
            </a:r>
            <a:r>
              <a:rPr lang="en-US" b="0" u="sng" dirty="0" smtClean="0">
                <a:solidFill>
                  <a:schemeClr val="bg2"/>
                </a:solidFill>
              </a:rPr>
              <a:t>real</a:t>
            </a:r>
            <a:r>
              <a:rPr lang="en-US" b="0" dirty="0" smtClean="0">
                <a:solidFill>
                  <a:schemeClr val="bg2"/>
                </a:solidFill>
              </a:rPr>
              <a:t>, then</a:t>
            </a:r>
            <a:endParaRPr lang="en-US" b="0" dirty="0">
              <a:solidFill>
                <a:schemeClr val="bg2"/>
              </a:solidFill>
            </a:endParaRPr>
          </a:p>
        </p:txBody>
      </p:sp>
      <p:graphicFrame>
        <p:nvGraphicFramePr>
          <p:cNvPr id="311321" name="Object 25"/>
          <p:cNvGraphicFramePr>
            <a:graphicFrameLocks noChangeAspect="1"/>
          </p:cNvGraphicFramePr>
          <p:nvPr/>
        </p:nvGraphicFramePr>
        <p:xfrm>
          <a:off x="5258254" y="4241573"/>
          <a:ext cx="3228975" cy="1189037"/>
        </p:xfrm>
        <a:graphic>
          <a:graphicData uri="http://schemas.openxmlformats.org/presentationml/2006/ole">
            <p:oleObj spid="_x0000_s311321" name="Equation" r:id="rId6" imgW="1587240" imgH="583920" progId="Equation.DSMT4">
              <p:embed/>
            </p:oleObj>
          </a:graphicData>
        </a:graphic>
      </p:graphicFrame>
      <p:graphicFrame>
        <p:nvGraphicFramePr>
          <p:cNvPr id="311322" name="Object 26"/>
          <p:cNvGraphicFramePr>
            <a:graphicFrameLocks noChangeAspect="1"/>
          </p:cNvGraphicFramePr>
          <p:nvPr/>
        </p:nvGraphicFramePr>
        <p:xfrm>
          <a:off x="477611" y="1526268"/>
          <a:ext cx="3336925" cy="477838"/>
        </p:xfrm>
        <a:graphic>
          <a:graphicData uri="http://schemas.openxmlformats.org/presentationml/2006/ole">
            <p:oleObj spid="_x0000_s311322" name="Equation" r:id="rId7" imgW="1600200" imgH="228600" progId="Equation.DSMT4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3002211" y="1276441"/>
            <a:ext cx="3671890" cy="2832106"/>
            <a:chOff x="3002211" y="1276441"/>
            <a:chExt cx="3671890" cy="2832106"/>
          </a:xfrm>
        </p:grpSpPr>
        <p:sp>
          <p:nvSpPr>
            <p:cNvPr id="311305" name="Text Box 9"/>
            <p:cNvSpPr txBox="1">
              <a:spLocks noChangeArrowheads="1"/>
            </p:cNvSpPr>
            <p:nvPr/>
          </p:nvSpPr>
          <p:spPr bwMode="auto">
            <a:xfrm>
              <a:off x="6267701" y="2617881"/>
              <a:ext cx="406400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11306" name="Text Box 10"/>
            <p:cNvSpPr txBox="1">
              <a:spLocks noChangeArrowheads="1"/>
            </p:cNvSpPr>
            <p:nvPr/>
          </p:nvSpPr>
          <p:spPr bwMode="auto">
            <a:xfrm>
              <a:off x="3002211" y="3543396"/>
              <a:ext cx="360363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11307" name="Line 11"/>
            <p:cNvSpPr>
              <a:spLocks noChangeShapeType="1"/>
            </p:cNvSpPr>
            <p:nvPr/>
          </p:nvSpPr>
          <p:spPr bwMode="auto">
            <a:xfrm flipV="1">
              <a:off x="4408737" y="1276441"/>
              <a:ext cx="3175" cy="15494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1308" name="Line 12"/>
            <p:cNvSpPr>
              <a:spLocks noChangeShapeType="1"/>
            </p:cNvSpPr>
            <p:nvPr/>
          </p:nvSpPr>
          <p:spPr bwMode="auto">
            <a:xfrm flipH="1">
              <a:off x="3333999" y="2803619"/>
              <a:ext cx="1096963" cy="8159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V="1">
              <a:off x="4423024" y="2833782"/>
              <a:ext cx="1727201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1310" name="AutoShape 14"/>
            <p:cNvSpPr>
              <a:spLocks noChangeArrowheads="1"/>
            </p:cNvSpPr>
            <p:nvPr/>
          </p:nvSpPr>
          <p:spPr bwMode="auto">
            <a:xfrm flipH="1">
              <a:off x="4384924" y="1559016"/>
              <a:ext cx="53975" cy="2549531"/>
            </a:xfrm>
            <a:prstGeom prst="can">
              <a:avLst>
                <a:gd name="adj" fmla="val 131428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 flipV="1">
              <a:off x="4408737" y="2047967"/>
              <a:ext cx="3175" cy="15081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11314" name="Object 18"/>
            <p:cNvGraphicFramePr>
              <a:graphicFrameLocks noChangeAspect="1"/>
            </p:cNvGraphicFramePr>
            <p:nvPr/>
          </p:nvGraphicFramePr>
          <p:xfrm>
            <a:off x="4638925" y="1676491"/>
            <a:ext cx="1892301" cy="514351"/>
          </p:xfrm>
          <a:graphic>
            <a:graphicData uri="http://schemas.openxmlformats.org/presentationml/2006/ole">
              <p:oleObj spid="_x0000_s311314" name="Equation" r:id="rId8" imgW="888840" imgH="241200" progId="Equation.DSMT4">
                <p:embed/>
              </p:oleObj>
            </a:graphicData>
          </a:graphic>
        </p:graphicFrame>
        <p:graphicFrame>
          <p:nvGraphicFramePr>
            <p:cNvPr id="311323" name="Object 27"/>
            <p:cNvGraphicFramePr>
              <a:graphicFrameLocks noChangeAspect="1"/>
            </p:cNvGraphicFramePr>
            <p:nvPr/>
          </p:nvGraphicFramePr>
          <p:xfrm>
            <a:off x="3336498" y="2523439"/>
            <a:ext cx="595313" cy="352425"/>
          </p:xfrm>
          <a:graphic>
            <a:graphicData uri="http://schemas.openxmlformats.org/presentationml/2006/ole">
              <p:oleObj spid="_x0000_s311323" name="Equation" r:id="rId9" imgW="27936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Line Current (cont.)</a:t>
            </a:r>
          </a:p>
        </p:txBody>
      </p:sp>
      <p:sp>
        <p:nvSpPr>
          <p:cNvPr id="312323" name="Text Box 3"/>
          <p:cNvSpPr txBox="1">
            <a:spLocks noChangeArrowheads="1"/>
          </p:cNvSpPr>
          <p:nvPr/>
        </p:nvSpPr>
        <p:spPr bwMode="auto">
          <a:xfrm>
            <a:off x="962932" y="1045256"/>
            <a:ext cx="5599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solution for 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2400" b="0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en-US" sz="2000" b="0" dirty="0">
                <a:solidFill>
                  <a:schemeClr val="bg1"/>
                </a:solidFill>
              </a:rPr>
              <a:t> is the same as for </a:t>
            </a:r>
            <a:r>
              <a:rPr lang="en-US" sz="2000" b="0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2400" b="0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2000" b="0" dirty="0">
                <a:solidFill>
                  <a:schemeClr val="bg1"/>
                </a:solidFill>
                <a:latin typeface="Times New Roman" pitchFamily="18" charset="0"/>
              </a:rPr>
              <a:t>”,</a:t>
            </a:r>
            <a:r>
              <a:rPr lang="en-US" sz="2000" b="0" dirty="0">
                <a:solidFill>
                  <a:schemeClr val="bg1"/>
                </a:solidFill>
              </a:rPr>
              <a:t> with </a:t>
            </a:r>
          </a:p>
        </p:txBody>
      </p:sp>
      <p:graphicFrame>
        <p:nvGraphicFramePr>
          <p:cNvPr id="312335" name="Object 15"/>
          <p:cNvGraphicFramePr>
            <a:graphicFrameLocks noChangeAspect="1"/>
          </p:cNvGraphicFramePr>
          <p:nvPr/>
        </p:nvGraphicFramePr>
        <p:xfrm>
          <a:off x="6579507" y="1053193"/>
          <a:ext cx="1084263" cy="557213"/>
        </p:xfrm>
        <a:graphic>
          <a:graphicData uri="http://schemas.openxmlformats.org/presentationml/2006/ole">
            <p:oleObj spid="_x0000_s312335" name="Equation" r:id="rId4" imgW="469800" imgH="241200" progId="Equation.DSMT4">
              <p:embed/>
            </p:oleObj>
          </a:graphicData>
        </a:graphic>
      </p:graphicFrame>
      <p:graphicFrame>
        <p:nvGraphicFramePr>
          <p:cNvPr id="312336" name="Object 16"/>
          <p:cNvGraphicFramePr>
            <a:graphicFrameLocks noChangeAspect="1"/>
          </p:cNvGraphicFramePr>
          <p:nvPr/>
        </p:nvGraphicFramePr>
        <p:xfrm>
          <a:off x="3633788" y="2453141"/>
          <a:ext cx="1338262" cy="1027112"/>
        </p:xfrm>
        <a:graphic>
          <a:graphicData uri="http://schemas.openxmlformats.org/presentationml/2006/ole">
            <p:oleObj spid="_x0000_s312336" name="Equation" r:id="rId5" imgW="545760" imgH="419040" progId="Equation.DSMT4">
              <p:embed/>
            </p:oleObj>
          </a:graphicData>
        </a:graphic>
      </p:graphicFrame>
      <p:graphicFrame>
        <p:nvGraphicFramePr>
          <p:cNvPr id="312337" name="Object 17"/>
          <p:cNvGraphicFramePr>
            <a:graphicFrameLocks noChangeAspect="1"/>
          </p:cNvGraphicFramePr>
          <p:nvPr/>
        </p:nvGraphicFramePr>
        <p:xfrm>
          <a:off x="2596697" y="4855936"/>
          <a:ext cx="4359275" cy="1154113"/>
        </p:xfrm>
        <a:graphic>
          <a:graphicData uri="http://schemas.openxmlformats.org/presentationml/2006/ole">
            <p:oleObj spid="_x0000_s312337" name="Equation" r:id="rId6" imgW="1726920" imgH="457200" progId="Equation.DSMT4">
              <p:embed/>
            </p:oleObj>
          </a:graphicData>
        </a:graphic>
      </p:graphicFrame>
      <p:sp>
        <p:nvSpPr>
          <p:cNvPr id="312339" name="Text Box 19"/>
          <p:cNvSpPr txBox="1">
            <a:spLocks noChangeArrowheads="1"/>
          </p:cNvSpPr>
          <p:nvPr/>
        </p:nvSpPr>
        <p:spPr bwMode="auto">
          <a:xfrm>
            <a:off x="2593067" y="1830842"/>
            <a:ext cx="20938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Hence, we have: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312340" name="Text Box 20"/>
          <p:cNvSpPr txBox="1">
            <a:spLocks noChangeArrowheads="1"/>
          </p:cNvSpPr>
          <p:nvPr/>
        </p:nvSpPr>
        <p:spPr bwMode="auto">
          <a:xfrm>
            <a:off x="898525" y="4240213"/>
            <a:ext cx="61221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solution for the magnetic vector potential is then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13" name="Text Box 17"/>
          <p:cNvSpPr txBox="1">
            <a:spLocks noChangeArrowheads="1"/>
          </p:cNvSpPr>
          <p:nvPr/>
        </p:nvSpPr>
        <p:spPr bwMode="auto">
          <a:xfrm>
            <a:off x="3911262" y="776502"/>
            <a:ext cx="406400" cy="3968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0" i="1" dirty="0">
                <a:solidFill>
                  <a:schemeClr val="bg2"/>
                </a:solidFill>
                <a:latin typeface="Times New Roman" pitchFamily="18" charset="0"/>
              </a:rPr>
              <a:t>z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83A882-70EE-4D48-AEB8-3C011E3A6B7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11321" name="Object 25"/>
          <p:cNvGraphicFramePr>
            <a:graphicFrameLocks noChangeAspect="1"/>
          </p:cNvGraphicFramePr>
          <p:nvPr/>
        </p:nvGraphicFramePr>
        <p:xfrm>
          <a:off x="994826" y="5689642"/>
          <a:ext cx="2041525" cy="620713"/>
        </p:xfrm>
        <a:graphic>
          <a:graphicData uri="http://schemas.openxmlformats.org/presentationml/2006/ole">
            <p:oleObj spid="_x0000_s319493" name="Equation" r:id="rId4" imgW="1002960" imgH="304560" progId="Equation.DSMT4">
              <p:embed/>
            </p:oleObj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Line Current (cont.)</a:t>
            </a:r>
          </a:p>
        </p:txBody>
      </p:sp>
      <p:graphicFrame>
        <p:nvGraphicFramePr>
          <p:cNvPr id="319494" name="Object 19"/>
          <p:cNvGraphicFramePr>
            <a:graphicFrameLocks noChangeAspect="1"/>
          </p:cNvGraphicFramePr>
          <p:nvPr/>
        </p:nvGraphicFramePr>
        <p:xfrm>
          <a:off x="1172119" y="1934389"/>
          <a:ext cx="1851025" cy="512762"/>
        </p:xfrm>
        <a:graphic>
          <a:graphicData uri="http://schemas.openxmlformats.org/presentationml/2006/ole">
            <p:oleObj spid="_x0000_s319494" name="Equation" r:id="rId5" imgW="825480" imgH="2286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68987" y="1466605"/>
            <a:ext cx="2807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Complex wavenumber: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561068" y="4433921"/>
          <a:ext cx="3785301" cy="1002154"/>
        </p:xfrm>
        <a:graphic>
          <a:graphicData uri="http://schemas.openxmlformats.org/presentationml/2006/ole">
            <p:oleObj spid="_x0000_s319495" name="Equation" r:id="rId6" imgW="1726920" imgH="45720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586349" y="5807033"/>
            <a:ext cx="486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Which sign of the square root do we choose? 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8256" y="3550723"/>
            <a:ext cx="4096986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The  field of a leaky mode does not satisfy the radiation condition at infinity (it increases to infinity in the </a:t>
            </a:r>
            <a:r>
              <a:rPr lang="en-US" sz="1400" b="0" i="1" dirty="0" smtClean="0">
                <a:solidFill>
                  <a:schemeClr val="bg2"/>
                </a:solidFill>
                <a:latin typeface="+mn-lt"/>
                <a:sym typeface="Symbol"/>
              </a:rPr>
              <a:t></a:t>
            </a:r>
            <a:r>
              <a:rPr lang="en-US" sz="1400" b="0" dirty="0" smtClean="0">
                <a:solidFill>
                  <a:schemeClr val="bg2"/>
                </a:solidFill>
              </a:rPr>
              <a:t> </a:t>
            </a:r>
            <a:r>
              <a:rPr lang="en-US" sz="1400" b="0" dirty="0" smtClean="0">
                <a:solidFill>
                  <a:schemeClr val="bg2"/>
                </a:solidFill>
              </a:rPr>
              <a:t>direction). </a:t>
            </a:r>
            <a:r>
              <a:rPr lang="en-US" sz="1400" b="0" dirty="0" smtClean="0">
                <a:solidFill>
                  <a:schemeClr val="bg2"/>
                </a:solidFill>
              </a:rPr>
              <a:t>We can still decide which choice of the square root gives us a “physical” field that would be measured.</a:t>
            </a:r>
            <a:endParaRPr lang="en-US" sz="1400" b="0" dirty="0">
              <a:solidFill>
                <a:schemeClr val="bg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54631" y="1228941"/>
            <a:ext cx="3839470" cy="2832106"/>
            <a:chOff x="2454631" y="1228941"/>
            <a:chExt cx="3839470" cy="2832106"/>
          </a:xfrm>
        </p:grpSpPr>
        <p:sp>
          <p:nvSpPr>
            <p:cNvPr id="311305" name="Text Box 9"/>
            <p:cNvSpPr txBox="1">
              <a:spLocks noChangeArrowheads="1"/>
            </p:cNvSpPr>
            <p:nvPr/>
          </p:nvSpPr>
          <p:spPr bwMode="auto">
            <a:xfrm>
              <a:off x="5887701" y="2570381"/>
              <a:ext cx="406400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311306" name="Text Box 10"/>
            <p:cNvSpPr txBox="1">
              <a:spLocks noChangeArrowheads="1"/>
            </p:cNvSpPr>
            <p:nvPr/>
          </p:nvSpPr>
          <p:spPr bwMode="auto">
            <a:xfrm>
              <a:off x="2622211" y="3495896"/>
              <a:ext cx="360363" cy="39687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311307" name="Line 11"/>
            <p:cNvSpPr>
              <a:spLocks noChangeShapeType="1"/>
            </p:cNvSpPr>
            <p:nvPr/>
          </p:nvSpPr>
          <p:spPr bwMode="auto">
            <a:xfrm flipV="1">
              <a:off x="4028737" y="1228941"/>
              <a:ext cx="3175" cy="154940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1308" name="Line 12"/>
            <p:cNvSpPr>
              <a:spLocks noChangeShapeType="1"/>
            </p:cNvSpPr>
            <p:nvPr/>
          </p:nvSpPr>
          <p:spPr bwMode="auto">
            <a:xfrm flipH="1">
              <a:off x="2953999" y="2756119"/>
              <a:ext cx="1096963" cy="8159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1309" name="Line 13"/>
            <p:cNvSpPr>
              <a:spLocks noChangeShapeType="1"/>
            </p:cNvSpPr>
            <p:nvPr/>
          </p:nvSpPr>
          <p:spPr bwMode="auto">
            <a:xfrm flipV="1">
              <a:off x="4043024" y="2786282"/>
              <a:ext cx="1727201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1310" name="AutoShape 14"/>
            <p:cNvSpPr>
              <a:spLocks noChangeArrowheads="1"/>
            </p:cNvSpPr>
            <p:nvPr/>
          </p:nvSpPr>
          <p:spPr bwMode="auto">
            <a:xfrm flipH="1">
              <a:off x="4004924" y="1511516"/>
              <a:ext cx="53975" cy="2549531"/>
            </a:xfrm>
            <a:prstGeom prst="can">
              <a:avLst>
                <a:gd name="adj" fmla="val 131428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311" name="Line 15"/>
            <p:cNvSpPr>
              <a:spLocks noChangeShapeType="1"/>
            </p:cNvSpPr>
            <p:nvPr/>
          </p:nvSpPr>
          <p:spPr bwMode="auto">
            <a:xfrm flipH="1" flipV="1">
              <a:off x="4028737" y="2000467"/>
              <a:ext cx="3175" cy="15081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11314" name="Object 18"/>
            <p:cNvGraphicFramePr>
              <a:graphicFrameLocks noChangeAspect="1"/>
            </p:cNvGraphicFramePr>
            <p:nvPr/>
          </p:nvGraphicFramePr>
          <p:xfrm>
            <a:off x="4258925" y="1628991"/>
            <a:ext cx="1892301" cy="514351"/>
          </p:xfrm>
          <a:graphic>
            <a:graphicData uri="http://schemas.openxmlformats.org/presentationml/2006/ole">
              <p:oleObj spid="_x0000_s319492" name="Equation" r:id="rId7" imgW="888840" imgH="241200" progId="Equation.DSMT4">
                <p:embed/>
              </p:oleObj>
            </a:graphicData>
          </a:graphic>
        </p:graphicFrame>
        <p:graphicFrame>
          <p:nvGraphicFramePr>
            <p:cNvPr id="319496" name="Object 18"/>
            <p:cNvGraphicFramePr>
              <a:graphicFrameLocks noChangeAspect="1"/>
            </p:cNvGraphicFramePr>
            <p:nvPr/>
          </p:nvGraphicFramePr>
          <p:xfrm>
            <a:off x="2454631" y="2749858"/>
            <a:ext cx="811212" cy="487362"/>
          </p:xfrm>
          <a:graphic>
            <a:graphicData uri="http://schemas.openxmlformats.org/presentationml/2006/ole">
              <p:oleObj spid="_x0000_s319496" name="Equation" r:id="rId8" imgW="3808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9027</TotalTime>
  <Words>313</Words>
  <Application>Microsoft Office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662</cp:revision>
  <cp:lastPrinted>1999-08-25T18:07:04Z</cp:lastPrinted>
  <dcterms:created xsi:type="dcterms:W3CDTF">1999-08-24T13:57:19Z</dcterms:created>
  <dcterms:modified xsi:type="dcterms:W3CDTF">2016-02-16T02:22:33Z</dcterms:modified>
</cp:coreProperties>
</file>