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5" r:id="rId1"/>
  </p:sldMasterIdLst>
  <p:notesMasterIdLst>
    <p:notesMasterId r:id="rId27"/>
  </p:notesMasterIdLst>
  <p:handoutMasterIdLst>
    <p:handoutMasterId r:id="rId28"/>
  </p:handoutMasterIdLst>
  <p:sldIdLst>
    <p:sldId id="333" r:id="rId2"/>
    <p:sldId id="377" r:id="rId3"/>
    <p:sldId id="378" r:id="rId4"/>
    <p:sldId id="379" r:id="rId5"/>
    <p:sldId id="380" r:id="rId6"/>
    <p:sldId id="381" r:id="rId7"/>
    <p:sldId id="382" r:id="rId8"/>
    <p:sldId id="383" r:id="rId9"/>
    <p:sldId id="394" r:id="rId10"/>
    <p:sldId id="384" r:id="rId11"/>
    <p:sldId id="385" r:id="rId12"/>
    <p:sldId id="386" r:id="rId13"/>
    <p:sldId id="387" r:id="rId14"/>
    <p:sldId id="388" r:id="rId15"/>
    <p:sldId id="389" r:id="rId16"/>
    <p:sldId id="390" r:id="rId17"/>
    <p:sldId id="391" r:id="rId18"/>
    <p:sldId id="392" r:id="rId19"/>
    <p:sldId id="396" r:id="rId20"/>
    <p:sldId id="393" r:id="rId21"/>
    <p:sldId id="395" r:id="rId22"/>
    <p:sldId id="397" r:id="rId23"/>
    <p:sldId id="398" r:id="rId24"/>
    <p:sldId id="400" r:id="rId25"/>
    <p:sldId id="399" r:id="rId2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33CC33"/>
    <a:srgbClr val="0000CC"/>
    <a:srgbClr val="6699FF"/>
    <a:srgbClr val="969696"/>
    <a:srgbClr val="FF99FF"/>
    <a:srgbClr val="C0C0C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 snapToGrid="0">
      <p:cViewPr>
        <p:scale>
          <a:sx n="70" d="100"/>
          <a:sy n="70" d="100"/>
        </p:scale>
        <p:origin x="-917" y="-264"/>
      </p:cViewPr>
      <p:guideLst>
        <p:guide orient="horz" pos="2162"/>
        <p:guide pos="29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5.wmf"/><Relationship Id="rId1" Type="http://schemas.openxmlformats.org/officeDocument/2006/relationships/image" Target="../media/image57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image" Target="../media/image66.wmf"/><Relationship Id="rId7" Type="http://schemas.openxmlformats.org/officeDocument/2006/relationships/image" Target="../media/image70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69.wmf"/><Relationship Id="rId5" Type="http://schemas.openxmlformats.org/officeDocument/2006/relationships/image" Target="../media/image68.wmf"/><Relationship Id="rId10" Type="http://schemas.openxmlformats.org/officeDocument/2006/relationships/image" Target="../media/image73.wmf"/><Relationship Id="rId4" Type="http://schemas.openxmlformats.org/officeDocument/2006/relationships/image" Target="../media/image67.wmf"/><Relationship Id="rId9" Type="http://schemas.openxmlformats.org/officeDocument/2006/relationships/image" Target="../media/image72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4" Type="http://schemas.openxmlformats.org/officeDocument/2006/relationships/image" Target="../media/image80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2.wmf"/><Relationship Id="rId1" Type="http://schemas.openxmlformats.org/officeDocument/2006/relationships/image" Target="../media/image8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99C0009C-2057-4C59-8685-BAECC98B3D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DE3BA4FC-DE24-44E4-824D-E3111AD82BA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CEC275-B632-45F0-9FDB-A143771DC8B1}" type="slidenum">
              <a:rPr lang="en-US"/>
              <a:pPr/>
              <a:t>1</a:t>
            </a:fld>
            <a:endParaRPr lang="en-US"/>
          </a:p>
        </p:txBody>
      </p:sp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3C02E9-CE29-4844-A99B-385D75E859A9}" type="slidenum">
              <a:rPr lang="en-US"/>
              <a:pPr/>
              <a:t>10</a:t>
            </a:fld>
            <a:endParaRPr lang="en-US"/>
          </a:p>
        </p:txBody>
      </p:sp>
      <p:sp>
        <p:nvSpPr>
          <p:cNvPr id="33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4AF11C-4B1D-4C20-A91E-1004A8030CA9}" type="slidenum">
              <a:rPr lang="en-US"/>
              <a:pPr/>
              <a:t>11</a:t>
            </a:fld>
            <a:endParaRPr lang="en-US"/>
          </a:p>
        </p:txBody>
      </p:sp>
      <p:sp>
        <p:nvSpPr>
          <p:cNvPr id="33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D28894-B6BC-4490-86AC-BBD08A53D297}" type="slidenum">
              <a:rPr lang="en-US"/>
              <a:pPr/>
              <a:t>12</a:t>
            </a:fld>
            <a:endParaRPr lang="en-US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C646C2-0810-4E49-8C5D-18A2ED130CEC}" type="slidenum">
              <a:rPr lang="en-US"/>
              <a:pPr/>
              <a:t>13</a:t>
            </a:fld>
            <a:endParaRPr lang="en-US"/>
          </a:p>
        </p:txBody>
      </p:sp>
      <p:sp>
        <p:nvSpPr>
          <p:cNvPr id="34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AE3118-8DCC-413E-B992-E4E2B932C2F7}" type="slidenum">
              <a:rPr lang="en-US"/>
              <a:pPr/>
              <a:t>14</a:t>
            </a:fld>
            <a:endParaRPr lang="en-US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B4B6C4-F7B5-4030-AEFF-50C3429E731F}" type="slidenum">
              <a:rPr lang="en-US"/>
              <a:pPr/>
              <a:t>15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EC4167-6E33-4EF0-83AB-5A51532BAB0A}" type="slidenum">
              <a:rPr lang="en-US"/>
              <a:pPr/>
              <a:t>16</a:t>
            </a:fld>
            <a:endParaRPr lang="en-US"/>
          </a:p>
        </p:txBody>
      </p:sp>
      <p:sp>
        <p:nvSpPr>
          <p:cNvPr id="34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7F342E-B2ED-4368-AE9E-8046E110C03F}" type="slidenum">
              <a:rPr lang="en-US"/>
              <a:pPr/>
              <a:t>17</a:t>
            </a:fld>
            <a:endParaRPr lang="en-US"/>
          </a:p>
        </p:txBody>
      </p:sp>
      <p:sp>
        <p:nvSpPr>
          <p:cNvPr id="34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B8A0C5-345A-45E2-AE13-130B7D2F1219}" type="slidenum">
              <a:rPr lang="en-US"/>
              <a:pPr/>
              <a:t>18</a:t>
            </a:fld>
            <a:endParaRPr lang="en-US"/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B8A0C5-345A-45E2-AE13-130B7D2F1219}" type="slidenum">
              <a:rPr lang="en-US"/>
              <a:pPr/>
              <a:t>19</a:t>
            </a:fld>
            <a:endParaRPr lang="en-US"/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067899-A185-4EDE-85C7-2560C15E0CF4}" type="slidenum">
              <a:rPr lang="en-US"/>
              <a:pPr/>
              <a:t>2</a:t>
            </a:fld>
            <a:endParaRPr lang="en-US"/>
          </a:p>
        </p:txBody>
      </p:sp>
      <p:sp>
        <p:nvSpPr>
          <p:cNvPr id="331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89E5D7-529C-4B7C-9AEE-B223C52EEA45}" type="slidenum">
              <a:rPr lang="en-US"/>
              <a:pPr/>
              <a:t>20</a:t>
            </a:fld>
            <a:endParaRPr lang="en-US"/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89E5D7-529C-4B7C-9AEE-B223C52EEA45}" type="slidenum">
              <a:rPr lang="en-US"/>
              <a:pPr/>
              <a:t>21</a:t>
            </a:fld>
            <a:endParaRPr lang="en-US"/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89E5D7-529C-4B7C-9AEE-B223C52EEA45}" type="slidenum">
              <a:rPr lang="en-US"/>
              <a:pPr/>
              <a:t>22</a:t>
            </a:fld>
            <a:endParaRPr lang="en-US"/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89E5D7-529C-4B7C-9AEE-B223C52EEA45}" type="slidenum">
              <a:rPr lang="en-US"/>
              <a:pPr/>
              <a:t>23</a:t>
            </a:fld>
            <a:endParaRPr lang="en-US"/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89E5D7-529C-4B7C-9AEE-B223C52EEA45}" type="slidenum">
              <a:rPr lang="en-US"/>
              <a:pPr/>
              <a:t>24</a:t>
            </a:fld>
            <a:endParaRPr lang="en-US"/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89E5D7-529C-4B7C-9AEE-B223C52EEA45}" type="slidenum">
              <a:rPr lang="en-US"/>
              <a:pPr/>
              <a:t>25</a:t>
            </a:fld>
            <a:endParaRPr lang="en-US"/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F5E963-137D-46A4-A200-342EB8882433}" type="slidenum">
              <a:rPr lang="en-US"/>
              <a:pPr/>
              <a:t>3</a:t>
            </a:fld>
            <a:endParaRPr lang="en-US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69BC42-3F42-4D2B-94EF-F98FD9198108}" type="slidenum">
              <a:rPr lang="en-US"/>
              <a:pPr/>
              <a:t>4</a:t>
            </a:fld>
            <a:endParaRPr lang="en-US"/>
          </a:p>
        </p:txBody>
      </p:sp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D71891-4E2F-409A-8855-156D29A80602}" type="slidenum">
              <a:rPr lang="en-US"/>
              <a:pPr/>
              <a:t>5</a:t>
            </a:fld>
            <a:endParaRPr lang="en-US"/>
          </a:p>
        </p:txBody>
      </p:sp>
      <p:sp>
        <p:nvSpPr>
          <p:cNvPr id="33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E7FA61-5CDD-4BB8-A2C5-088CB58B0238}" type="slidenum">
              <a:rPr lang="en-US"/>
              <a:pPr/>
              <a:t>6</a:t>
            </a:fld>
            <a:endParaRPr lang="en-US"/>
          </a:p>
        </p:txBody>
      </p:sp>
      <p:sp>
        <p:nvSpPr>
          <p:cNvPr id="335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2D04E3-6B77-44B1-9B19-18F885299B0C}" type="slidenum">
              <a:rPr lang="en-US"/>
              <a:pPr/>
              <a:t>7</a:t>
            </a:fld>
            <a:endParaRPr lang="en-US"/>
          </a:p>
        </p:txBody>
      </p:sp>
      <p:sp>
        <p:nvSpPr>
          <p:cNvPr id="33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D00A15-F18B-445F-AADA-E7F1CEC5C94B}" type="slidenum">
              <a:rPr lang="en-US"/>
              <a:pPr/>
              <a:t>8</a:t>
            </a:fld>
            <a:endParaRPr lang="en-US"/>
          </a:p>
        </p:txBody>
      </p:sp>
      <p:sp>
        <p:nvSpPr>
          <p:cNvPr id="337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69BC42-3F42-4D2B-94EF-F98FD9198108}" type="slidenum">
              <a:rPr lang="en-US"/>
              <a:pPr/>
              <a:t>9</a:t>
            </a:fld>
            <a:endParaRPr lang="en-US"/>
          </a:p>
        </p:txBody>
      </p:sp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66563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564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FB09618E-7D3E-4500-A20C-FC91EA150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FB09618E-7D3E-4500-A20C-FC91EA150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FB09618E-7D3E-4500-A20C-FC91EA150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FB09618E-7D3E-4500-A20C-FC91EA150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FB09618E-7D3E-4500-A20C-FC91EA150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FB09618E-7D3E-4500-A20C-FC91EA150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FB09618E-7D3E-4500-A20C-FC91EA150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FB09618E-7D3E-4500-A20C-FC91EA150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FB09618E-7D3E-4500-A20C-FC91EA150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FB09618E-7D3E-4500-A20C-FC91EA150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FB09618E-7D3E-4500-A20C-FC91EA150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FB09618E-7D3E-4500-A20C-FC91EA150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1.bin"/><Relationship Id="rId9" Type="http://schemas.openxmlformats.org/officeDocument/2006/relationships/oleObject" Target="../embeddings/oleObject3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9.bin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4.bin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59.bin"/><Relationship Id="rId5" Type="http://schemas.openxmlformats.org/officeDocument/2006/relationships/oleObject" Target="../embeddings/oleObject58.bin"/><Relationship Id="rId4" Type="http://schemas.openxmlformats.org/officeDocument/2006/relationships/oleObject" Target="../embeddings/oleObject5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61.bin"/><Relationship Id="rId4" Type="http://schemas.openxmlformats.org/officeDocument/2006/relationships/oleObject" Target="../embeddings/oleObject6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64.bin"/><Relationship Id="rId5" Type="http://schemas.openxmlformats.org/officeDocument/2006/relationships/oleObject" Target="../embeddings/oleObject63.bin"/><Relationship Id="rId4" Type="http://schemas.openxmlformats.org/officeDocument/2006/relationships/oleObject" Target="../embeddings/oleObject62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13" Type="http://schemas.openxmlformats.org/officeDocument/2006/relationships/oleObject" Target="../embeddings/oleObject74.bin"/><Relationship Id="rId3" Type="http://schemas.openxmlformats.org/officeDocument/2006/relationships/notesSlide" Target="../notesSlides/notesSlide22.xml"/><Relationship Id="rId7" Type="http://schemas.openxmlformats.org/officeDocument/2006/relationships/oleObject" Target="../embeddings/oleObject68.bin"/><Relationship Id="rId12" Type="http://schemas.openxmlformats.org/officeDocument/2006/relationships/oleObject" Target="../embeddings/oleObject7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67.bin"/><Relationship Id="rId11" Type="http://schemas.openxmlformats.org/officeDocument/2006/relationships/oleObject" Target="../embeddings/oleObject72.bin"/><Relationship Id="rId5" Type="http://schemas.openxmlformats.org/officeDocument/2006/relationships/oleObject" Target="../embeddings/oleObject66.bin"/><Relationship Id="rId10" Type="http://schemas.openxmlformats.org/officeDocument/2006/relationships/oleObject" Target="../embeddings/oleObject71.bin"/><Relationship Id="rId4" Type="http://schemas.openxmlformats.org/officeDocument/2006/relationships/oleObject" Target="../embeddings/oleObject65.bin"/><Relationship Id="rId9" Type="http://schemas.openxmlformats.org/officeDocument/2006/relationships/oleObject" Target="../embeddings/oleObject70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77.bin"/><Relationship Id="rId5" Type="http://schemas.openxmlformats.org/officeDocument/2006/relationships/oleObject" Target="../embeddings/oleObject76.bin"/><Relationship Id="rId4" Type="http://schemas.openxmlformats.org/officeDocument/2006/relationships/oleObject" Target="../embeddings/oleObject75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7" Type="http://schemas.openxmlformats.org/officeDocument/2006/relationships/oleObject" Target="../embeddings/oleObject8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80.bin"/><Relationship Id="rId5" Type="http://schemas.openxmlformats.org/officeDocument/2006/relationships/oleObject" Target="../embeddings/oleObject79.bin"/><Relationship Id="rId4" Type="http://schemas.openxmlformats.org/officeDocument/2006/relationships/oleObject" Target="../embeddings/oleObject78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83.bin"/><Relationship Id="rId5" Type="http://schemas.openxmlformats.org/officeDocument/2006/relationships/image" Target="../media/image83.emf"/><Relationship Id="rId4" Type="http://schemas.openxmlformats.org/officeDocument/2006/relationships/oleObject" Target="../embeddings/oleObject8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Text Box 2"/>
          <p:cNvSpPr txBox="1">
            <a:spLocks noChangeArrowheads="1"/>
          </p:cNvSpPr>
          <p:nvPr/>
        </p:nvSpPr>
        <p:spPr bwMode="auto">
          <a:xfrm>
            <a:off x="2823845" y="2348548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bg2"/>
                </a:solidFill>
              </a:rPr>
              <a:t>Prof. David R. Jackson</a:t>
            </a:r>
          </a:p>
          <a:p>
            <a:pPr algn="ctr" eaLnBrk="0" hangingPunct="0"/>
            <a:r>
              <a:rPr lang="en-US" sz="2400">
                <a:solidFill>
                  <a:schemeClr val="bg2"/>
                </a:solidFill>
              </a:rPr>
              <a:t>ECE Dept.</a:t>
            </a:r>
          </a:p>
        </p:txBody>
      </p:sp>
      <p:sp>
        <p:nvSpPr>
          <p:cNvPr id="234499" name="Text Box 3"/>
          <p:cNvSpPr txBox="1">
            <a:spLocks noChangeArrowheads="1"/>
          </p:cNvSpPr>
          <p:nvPr/>
        </p:nvSpPr>
        <p:spPr bwMode="auto">
          <a:xfrm>
            <a:off x="3410466" y="1583373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9933"/>
                </a:solidFill>
              </a:rPr>
              <a:t>Spring </a:t>
            </a:r>
            <a:r>
              <a:rPr lang="en-US" sz="2400" b="1" dirty="0" smtClean="0">
                <a:solidFill>
                  <a:srgbClr val="FF9933"/>
                </a:solidFill>
              </a:rPr>
              <a:t>2016</a:t>
            </a:r>
            <a:endParaRPr lang="en-US" sz="3200" dirty="0">
              <a:solidFill>
                <a:srgbClr val="FF9933"/>
              </a:solidFill>
            </a:endParaRP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3178892" y="3493564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000" dirty="0">
                <a:solidFill>
                  <a:schemeClr val="bg1"/>
                </a:solidFill>
              </a:rPr>
              <a:t>Notes 12</a:t>
            </a:r>
          </a:p>
        </p:txBody>
      </p:sp>
      <p:sp>
        <p:nvSpPr>
          <p:cNvPr id="234501" name="Text Box 5"/>
          <p:cNvSpPr txBox="1">
            <a:spLocks noChangeArrowheads="1"/>
          </p:cNvSpPr>
          <p:nvPr/>
        </p:nvSpPr>
        <p:spPr bwMode="auto">
          <a:xfrm>
            <a:off x="3293745" y="588010"/>
            <a:ext cx="2519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6341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B09618E-7D3E-4500-A20C-FC91EA150726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2" descr="Animated image of spherical waves coming from a point source.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675" y="4137025"/>
            <a:ext cx="2451100" cy="245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Text Box 2"/>
          <p:cNvSpPr txBox="1">
            <a:spLocks noChangeArrowheads="1"/>
          </p:cNvSpPr>
          <p:nvPr/>
        </p:nvSpPr>
        <p:spPr bwMode="auto">
          <a:xfrm>
            <a:off x="2027010" y="0"/>
            <a:ext cx="45116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Inductive Post</a:t>
            </a:r>
          </a:p>
        </p:txBody>
      </p:sp>
      <p:sp>
        <p:nvSpPr>
          <p:cNvPr id="320515" name="Text Box 3"/>
          <p:cNvSpPr txBox="1">
            <a:spLocks noChangeArrowheads="1"/>
          </p:cNvSpPr>
          <p:nvPr/>
        </p:nvSpPr>
        <p:spPr bwMode="auto">
          <a:xfrm>
            <a:off x="965200" y="3902075"/>
            <a:ext cx="71675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hlink"/>
                </a:solidFill>
              </a:rPr>
              <a:t>Equivalence principle:  remove coax aperture and probe metal</a:t>
            </a:r>
          </a:p>
        </p:txBody>
      </p:sp>
      <p:sp>
        <p:nvSpPr>
          <p:cNvPr id="320587" name="Line 75"/>
          <p:cNvSpPr>
            <a:spLocks noChangeShapeType="1"/>
          </p:cNvSpPr>
          <p:nvPr/>
        </p:nvSpPr>
        <p:spPr bwMode="auto">
          <a:xfrm>
            <a:off x="4581525" y="2266950"/>
            <a:ext cx="2597150" cy="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20588" name="Line 76"/>
          <p:cNvSpPr>
            <a:spLocks noChangeShapeType="1"/>
          </p:cNvSpPr>
          <p:nvPr/>
        </p:nvSpPr>
        <p:spPr bwMode="auto">
          <a:xfrm>
            <a:off x="1131888" y="2260600"/>
            <a:ext cx="2597150" cy="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20591" name="Line 79"/>
          <p:cNvSpPr>
            <a:spLocks noChangeShapeType="1"/>
          </p:cNvSpPr>
          <p:nvPr/>
        </p:nvSpPr>
        <p:spPr bwMode="auto">
          <a:xfrm>
            <a:off x="3732213" y="2248725"/>
            <a:ext cx="0" cy="1006475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20592" name="Line 80"/>
          <p:cNvSpPr>
            <a:spLocks noChangeShapeType="1"/>
          </p:cNvSpPr>
          <p:nvPr/>
        </p:nvSpPr>
        <p:spPr bwMode="auto">
          <a:xfrm flipH="1">
            <a:off x="4567238" y="2254250"/>
            <a:ext cx="0" cy="1012825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20593" name="Rectangle 81"/>
          <p:cNvSpPr>
            <a:spLocks noChangeArrowheads="1"/>
          </p:cNvSpPr>
          <p:nvPr/>
        </p:nvSpPr>
        <p:spPr bwMode="auto">
          <a:xfrm>
            <a:off x="3870325" y="1443038"/>
            <a:ext cx="549275" cy="1824037"/>
          </a:xfrm>
          <a:prstGeom prst="rect">
            <a:avLst/>
          </a:prstGeom>
          <a:gradFill rotWithShape="0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0594" name="Line 82"/>
          <p:cNvSpPr>
            <a:spLocks noChangeShapeType="1"/>
          </p:cNvSpPr>
          <p:nvPr/>
        </p:nvSpPr>
        <p:spPr bwMode="auto">
          <a:xfrm>
            <a:off x="3529013" y="1785938"/>
            <a:ext cx="34131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20595" name="Line 83"/>
          <p:cNvSpPr>
            <a:spLocks noChangeShapeType="1"/>
          </p:cNvSpPr>
          <p:nvPr/>
        </p:nvSpPr>
        <p:spPr bwMode="auto">
          <a:xfrm flipH="1">
            <a:off x="4424363" y="1790700"/>
            <a:ext cx="3302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20596" name="Text Box 84"/>
          <p:cNvSpPr txBox="1">
            <a:spLocks noChangeArrowheads="1"/>
          </p:cNvSpPr>
          <p:nvPr/>
        </p:nvSpPr>
        <p:spPr bwMode="auto">
          <a:xfrm>
            <a:off x="3049588" y="1573213"/>
            <a:ext cx="4556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2"/>
                </a:solidFill>
                <a:latin typeface="Times New Roman" pitchFamily="18" charset="0"/>
              </a:rPr>
              <a:t>2</a:t>
            </a:r>
            <a:r>
              <a:rPr lang="en-US" sz="2000" i="1">
                <a:solidFill>
                  <a:schemeClr val="bg2"/>
                </a:solidFill>
                <a:latin typeface="Times New Roman" pitchFamily="18" charset="0"/>
              </a:rPr>
              <a:t>a </a:t>
            </a:r>
          </a:p>
        </p:txBody>
      </p:sp>
      <p:graphicFrame>
        <p:nvGraphicFramePr>
          <p:cNvPr id="320597" name="Object 85"/>
          <p:cNvGraphicFramePr>
            <a:graphicFrameLocks noChangeAspect="1"/>
          </p:cNvGraphicFramePr>
          <p:nvPr/>
        </p:nvGraphicFramePr>
        <p:xfrm>
          <a:off x="1419225" y="1589088"/>
          <a:ext cx="808038" cy="501650"/>
        </p:xfrm>
        <a:graphic>
          <a:graphicData uri="http://schemas.openxmlformats.org/presentationml/2006/ole">
            <p:oleObj spid="_x0000_s320597" name="Equation" r:id="rId4" imgW="368280" imgH="228600" progId="Equation.DSMT4">
              <p:embed/>
            </p:oleObj>
          </a:graphicData>
        </a:graphic>
      </p:graphicFrame>
      <p:sp>
        <p:nvSpPr>
          <p:cNvPr id="320598" name="Line 86"/>
          <p:cNvSpPr>
            <a:spLocks noChangeShapeType="1"/>
          </p:cNvSpPr>
          <p:nvPr/>
        </p:nvSpPr>
        <p:spPr bwMode="auto">
          <a:xfrm>
            <a:off x="6565900" y="1454150"/>
            <a:ext cx="0" cy="7683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20599" name="Text Box 87"/>
          <p:cNvSpPr txBox="1">
            <a:spLocks noChangeArrowheads="1"/>
          </p:cNvSpPr>
          <p:nvPr/>
        </p:nvSpPr>
        <p:spPr bwMode="auto">
          <a:xfrm>
            <a:off x="6591300" y="1625600"/>
            <a:ext cx="406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i="1">
                <a:solidFill>
                  <a:schemeClr val="bg2"/>
                </a:solidFill>
                <a:latin typeface="Times New Roman" pitchFamily="18" charset="0"/>
              </a:rPr>
              <a:t>h</a:t>
            </a:r>
          </a:p>
        </p:txBody>
      </p:sp>
      <p:sp>
        <p:nvSpPr>
          <p:cNvPr id="320654" name="Rectangle 142"/>
          <p:cNvSpPr>
            <a:spLocks noChangeArrowheads="1"/>
          </p:cNvSpPr>
          <p:nvPr/>
        </p:nvSpPr>
        <p:spPr bwMode="auto">
          <a:xfrm>
            <a:off x="4135438" y="4678363"/>
            <a:ext cx="549275" cy="828675"/>
          </a:xfrm>
          <a:prstGeom prst="rect">
            <a:avLst/>
          </a:prstGeom>
          <a:noFill/>
          <a:ln w="12700">
            <a:solidFill>
              <a:schemeClr val="bg2"/>
            </a:solidFill>
            <a:prstDash val="dash"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0657" name="Text Box 145"/>
          <p:cNvSpPr txBox="1">
            <a:spLocks noChangeArrowheads="1"/>
          </p:cNvSpPr>
          <p:nvPr/>
        </p:nvSpPr>
        <p:spPr bwMode="auto">
          <a:xfrm>
            <a:off x="5005126" y="1643844"/>
            <a:ext cx="4556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I</a:t>
            </a:r>
            <a:r>
              <a:rPr lang="en-US" sz="2000" baseline="-25000" dirty="0">
                <a:solidFill>
                  <a:schemeClr val="bg2"/>
                </a:solidFill>
                <a:latin typeface="Times New Roman" pitchFamily="18" charset="0"/>
              </a:rPr>
              <a:t>0</a:t>
            </a:r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320664" name="Line 152"/>
          <p:cNvSpPr>
            <a:spLocks noChangeShapeType="1"/>
          </p:cNvSpPr>
          <p:nvPr/>
        </p:nvSpPr>
        <p:spPr bwMode="auto">
          <a:xfrm flipV="1">
            <a:off x="4398963" y="4903788"/>
            <a:ext cx="0" cy="43021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320665" name="Object 153"/>
          <p:cNvGraphicFramePr>
            <a:graphicFrameLocks noChangeAspect="1"/>
          </p:cNvGraphicFramePr>
          <p:nvPr/>
        </p:nvGraphicFramePr>
        <p:xfrm>
          <a:off x="4997166" y="4709497"/>
          <a:ext cx="1050925" cy="625475"/>
        </p:xfrm>
        <a:graphic>
          <a:graphicData uri="http://schemas.openxmlformats.org/presentationml/2006/ole">
            <p:oleObj spid="_x0000_s320665" name="Equation" r:id="rId5" imgW="660240" imgH="393480" progId="Equation.DSMT4">
              <p:embed/>
            </p:oleObj>
          </a:graphicData>
        </a:graphic>
      </p:graphicFrame>
      <p:grpSp>
        <p:nvGrpSpPr>
          <p:cNvPr id="320668" name="Group 156"/>
          <p:cNvGrpSpPr>
            <a:grpSpLocks/>
          </p:cNvGrpSpPr>
          <p:nvPr/>
        </p:nvGrpSpPr>
        <p:grpSpPr bwMode="auto">
          <a:xfrm>
            <a:off x="4725988" y="5378450"/>
            <a:ext cx="111125" cy="107950"/>
            <a:chOff x="4812" y="2286"/>
            <a:chExt cx="117" cy="117"/>
          </a:xfrm>
        </p:grpSpPr>
        <p:sp>
          <p:nvSpPr>
            <p:cNvPr id="320666" name="Oval 154"/>
            <p:cNvSpPr>
              <a:spLocks noChangeArrowheads="1"/>
            </p:cNvSpPr>
            <p:nvPr/>
          </p:nvSpPr>
          <p:spPr bwMode="auto">
            <a:xfrm>
              <a:off x="4842" y="2313"/>
              <a:ext cx="56" cy="5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667" name="Oval 155"/>
            <p:cNvSpPr>
              <a:spLocks noChangeArrowheads="1"/>
            </p:cNvSpPr>
            <p:nvPr/>
          </p:nvSpPr>
          <p:spPr bwMode="auto">
            <a:xfrm>
              <a:off x="4812" y="2286"/>
              <a:ext cx="117" cy="117"/>
            </a:xfrm>
            <a:prstGeom prst="ellips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0669" name="Group 157"/>
          <p:cNvGrpSpPr>
            <a:grpSpLocks/>
          </p:cNvGrpSpPr>
          <p:nvPr/>
        </p:nvGrpSpPr>
        <p:grpSpPr bwMode="auto">
          <a:xfrm>
            <a:off x="4868863" y="5378450"/>
            <a:ext cx="111125" cy="107950"/>
            <a:chOff x="4812" y="2286"/>
            <a:chExt cx="117" cy="117"/>
          </a:xfrm>
        </p:grpSpPr>
        <p:sp>
          <p:nvSpPr>
            <p:cNvPr id="320670" name="Oval 158"/>
            <p:cNvSpPr>
              <a:spLocks noChangeArrowheads="1"/>
            </p:cNvSpPr>
            <p:nvPr/>
          </p:nvSpPr>
          <p:spPr bwMode="auto">
            <a:xfrm>
              <a:off x="4842" y="2313"/>
              <a:ext cx="56" cy="5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671" name="Oval 159"/>
            <p:cNvSpPr>
              <a:spLocks noChangeArrowheads="1"/>
            </p:cNvSpPr>
            <p:nvPr/>
          </p:nvSpPr>
          <p:spPr bwMode="auto">
            <a:xfrm>
              <a:off x="4812" y="2286"/>
              <a:ext cx="117" cy="117"/>
            </a:xfrm>
            <a:prstGeom prst="ellips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0678" name="Group 166"/>
          <p:cNvGrpSpPr>
            <a:grpSpLocks/>
          </p:cNvGrpSpPr>
          <p:nvPr/>
        </p:nvGrpSpPr>
        <p:grpSpPr bwMode="auto">
          <a:xfrm>
            <a:off x="3768725" y="5262563"/>
            <a:ext cx="280988" cy="304800"/>
            <a:chOff x="4838" y="2093"/>
            <a:chExt cx="177" cy="192"/>
          </a:xfrm>
        </p:grpSpPr>
        <p:sp>
          <p:nvSpPr>
            <p:cNvPr id="320675" name="Oval 163"/>
            <p:cNvSpPr>
              <a:spLocks noChangeArrowheads="1"/>
            </p:cNvSpPr>
            <p:nvPr/>
          </p:nvSpPr>
          <p:spPr bwMode="auto">
            <a:xfrm>
              <a:off x="4890" y="2166"/>
              <a:ext cx="66" cy="66"/>
            </a:xfrm>
            <a:prstGeom prst="ellips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676" name="Text Box 164"/>
            <p:cNvSpPr txBox="1">
              <a:spLocks noChangeArrowheads="1"/>
            </p:cNvSpPr>
            <p:nvPr/>
          </p:nvSpPr>
          <p:spPr bwMode="auto">
            <a:xfrm>
              <a:off x="4838" y="2093"/>
              <a:ext cx="177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hlink"/>
                  </a:solidFill>
                  <a:sym typeface="Symbol" pitchFamily="18" charset="2"/>
                </a:rPr>
                <a:t></a:t>
              </a:r>
            </a:p>
          </p:txBody>
        </p:sp>
      </p:grpSp>
      <p:grpSp>
        <p:nvGrpSpPr>
          <p:cNvPr id="320679" name="Group 167"/>
          <p:cNvGrpSpPr>
            <a:grpSpLocks/>
          </p:cNvGrpSpPr>
          <p:nvPr/>
        </p:nvGrpSpPr>
        <p:grpSpPr bwMode="auto">
          <a:xfrm>
            <a:off x="3921125" y="5262563"/>
            <a:ext cx="280988" cy="304800"/>
            <a:chOff x="4838" y="2093"/>
            <a:chExt cx="177" cy="192"/>
          </a:xfrm>
        </p:grpSpPr>
        <p:sp>
          <p:nvSpPr>
            <p:cNvPr id="320680" name="Oval 168"/>
            <p:cNvSpPr>
              <a:spLocks noChangeArrowheads="1"/>
            </p:cNvSpPr>
            <p:nvPr/>
          </p:nvSpPr>
          <p:spPr bwMode="auto">
            <a:xfrm>
              <a:off x="4890" y="2166"/>
              <a:ext cx="66" cy="66"/>
            </a:xfrm>
            <a:prstGeom prst="ellips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681" name="Text Box 169"/>
            <p:cNvSpPr txBox="1">
              <a:spLocks noChangeArrowheads="1"/>
            </p:cNvSpPr>
            <p:nvPr/>
          </p:nvSpPr>
          <p:spPr bwMode="auto">
            <a:xfrm>
              <a:off x="4838" y="2093"/>
              <a:ext cx="177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hlink"/>
                  </a:solidFill>
                  <a:sym typeface="Symbol" pitchFamily="18" charset="2"/>
                </a:rPr>
                <a:t></a:t>
              </a:r>
            </a:p>
          </p:txBody>
        </p:sp>
      </p:grpSp>
      <p:sp>
        <p:nvSpPr>
          <p:cNvPr id="320682" name="Text Box 170"/>
          <p:cNvSpPr txBox="1">
            <a:spLocks noChangeArrowheads="1"/>
          </p:cNvSpPr>
          <p:nvPr/>
        </p:nvSpPr>
        <p:spPr bwMode="auto">
          <a:xfrm>
            <a:off x="1064985" y="5999390"/>
            <a:ext cx="6858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The magnetic-current frill is ignored in calculating the fields.</a:t>
            </a:r>
          </a:p>
        </p:txBody>
      </p:sp>
      <p:sp>
        <p:nvSpPr>
          <p:cNvPr id="320685" name="Text Box 173"/>
          <p:cNvSpPr txBox="1">
            <a:spLocks noChangeArrowheads="1"/>
          </p:cNvSpPr>
          <p:nvPr/>
        </p:nvSpPr>
        <p:spPr bwMode="auto">
          <a:xfrm>
            <a:off x="4711700" y="3013075"/>
            <a:ext cx="135325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Coax </a:t>
            </a:r>
            <a:r>
              <a:rPr lang="en-US" sz="2000" dirty="0">
                <a:solidFill>
                  <a:schemeClr val="bg1"/>
                </a:solidFill>
              </a:rPr>
              <a:t>feed</a:t>
            </a:r>
          </a:p>
        </p:txBody>
      </p:sp>
      <p:sp>
        <p:nvSpPr>
          <p:cNvPr id="320686" name="Line 174"/>
          <p:cNvSpPr>
            <a:spLocks noChangeShapeType="1"/>
          </p:cNvSpPr>
          <p:nvPr/>
        </p:nvSpPr>
        <p:spPr bwMode="auto">
          <a:xfrm>
            <a:off x="3363913" y="2852738"/>
            <a:ext cx="34131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20687" name="Line 175"/>
          <p:cNvSpPr>
            <a:spLocks noChangeShapeType="1"/>
          </p:cNvSpPr>
          <p:nvPr/>
        </p:nvSpPr>
        <p:spPr bwMode="auto">
          <a:xfrm flipH="1">
            <a:off x="4589463" y="2870200"/>
            <a:ext cx="3302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20688" name="Text Box 176"/>
          <p:cNvSpPr txBox="1">
            <a:spLocks noChangeArrowheads="1"/>
          </p:cNvSpPr>
          <p:nvPr/>
        </p:nvSpPr>
        <p:spPr bwMode="auto">
          <a:xfrm>
            <a:off x="2643188" y="2652713"/>
            <a:ext cx="4556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2"/>
                </a:solidFill>
                <a:latin typeface="Times New Roman" pitchFamily="18" charset="0"/>
              </a:rPr>
              <a:t>2</a:t>
            </a:r>
            <a:r>
              <a:rPr lang="en-US" sz="2000" i="1">
                <a:solidFill>
                  <a:schemeClr val="bg2"/>
                </a:solidFill>
                <a:latin typeface="Times New Roman" pitchFamily="18" charset="0"/>
              </a:rPr>
              <a:t>b </a:t>
            </a:r>
          </a:p>
        </p:txBody>
      </p:sp>
      <p:sp>
        <p:nvSpPr>
          <p:cNvPr id="320689" name="Text Box 177"/>
          <p:cNvSpPr txBox="1">
            <a:spLocks noChangeArrowheads="1"/>
          </p:cNvSpPr>
          <p:nvPr/>
        </p:nvSpPr>
        <p:spPr bwMode="auto">
          <a:xfrm>
            <a:off x="6346825" y="2767013"/>
            <a:ext cx="2584450" cy="830997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The probe current is assumed to be </a:t>
            </a:r>
            <a:r>
              <a:rPr lang="en-US" sz="1600" dirty="0" smtClean="0">
                <a:solidFill>
                  <a:schemeClr val="bg1"/>
                </a:solidFill>
              </a:rPr>
              <a:t>uniform (no </a:t>
            </a:r>
            <a:r>
              <a:rPr lang="en-US" sz="1600" i="1" dirty="0" smtClean="0">
                <a:solidFill>
                  <a:schemeClr val="bg1"/>
                </a:solidFill>
                <a:latin typeface="+mn-lt"/>
              </a:rPr>
              <a:t>z</a:t>
            </a:r>
            <a:r>
              <a:rPr lang="en-US" sz="1600" dirty="0" smtClean="0">
                <a:solidFill>
                  <a:schemeClr val="bg1"/>
                </a:solidFill>
              </a:rPr>
              <a:t> or </a:t>
            </a:r>
            <a:r>
              <a:rPr lang="en-US" sz="1600" i="1" dirty="0" smtClean="0">
                <a:solidFill>
                  <a:schemeClr val="bg1"/>
                </a:solidFill>
                <a:sym typeface="Symbol"/>
              </a:rPr>
              <a:t></a:t>
            </a:r>
            <a:r>
              <a:rPr lang="en-US" sz="1600" dirty="0" smtClean="0">
                <a:solidFill>
                  <a:schemeClr val="bg1"/>
                </a:solidFill>
                <a:sym typeface="Symbol"/>
              </a:rPr>
              <a:t> variation)</a:t>
            </a:r>
            <a:r>
              <a:rPr lang="en-US" sz="1600" dirty="0" smtClean="0">
                <a:solidFill>
                  <a:schemeClr val="bg1"/>
                </a:solidFill>
              </a:rPr>
              <a:t>.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20690" name="Line 178"/>
          <p:cNvSpPr>
            <a:spLocks noChangeShapeType="1"/>
          </p:cNvSpPr>
          <p:nvPr/>
        </p:nvSpPr>
        <p:spPr bwMode="auto">
          <a:xfrm flipV="1">
            <a:off x="4576763" y="4878388"/>
            <a:ext cx="0" cy="43021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20691" name="Line 179"/>
          <p:cNvSpPr>
            <a:spLocks noChangeShapeType="1"/>
          </p:cNvSpPr>
          <p:nvPr/>
        </p:nvSpPr>
        <p:spPr bwMode="auto">
          <a:xfrm flipV="1">
            <a:off x="4221163" y="4878388"/>
            <a:ext cx="0" cy="43021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43" name="Slide Number Placeholder 14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B09618E-7D3E-4500-A20C-FC91EA15072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20518" name="Line 6"/>
          <p:cNvSpPr>
            <a:spLocks noChangeShapeType="1"/>
          </p:cNvSpPr>
          <p:nvPr/>
        </p:nvSpPr>
        <p:spPr bwMode="auto">
          <a:xfrm>
            <a:off x="1165225" y="1444625"/>
            <a:ext cx="5973763" cy="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44" name="TextBox 143"/>
          <p:cNvSpPr txBox="1"/>
          <p:nvPr/>
        </p:nvSpPr>
        <p:spPr>
          <a:xfrm>
            <a:off x="4599295" y="1009934"/>
            <a:ext cx="2135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Parallel-plate waveguide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45" name="Line 6"/>
          <p:cNvSpPr>
            <a:spLocks noChangeShapeType="1"/>
          </p:cNvSpPr>
          <p:nvPr/>
        </p:nvSpPr>
        <p:spPr bwMode="auto">
          <a:xfrm>
            <a:off x="1208443" y="4681419"/>
            <a:ext cx="5973763" cy="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46" name="Line 6"/>
          <p:cNvSpPr>
            <a:spLocks noChangeShapeType="1"/>
          </p:cNvSpPr>
          <p:nvPr/>
        </p:nvSpPr>
        <p:spPr bwMode="auto">
          <a:xfrm>
            <a:off x="1210714" y="5529855"/>
            <a:ext cx="5973763" cy="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" name="Object 154"/>
          <p:cNvGraphicFramePr>
            <a:graphicFrameLocks noChangeAspect="1"/>
          </p:cNvGraphicFramePr>
          <p:nvPr/>
        </p:nvGraphicFramePr>
        <p:xfrm>
          <a:off x="3323016" y="5106015"/>
          <a:ext cx="444500" cy="382588"/>
        </p:xfrm>
        <a:graphic>
          <a:graphicData uri="http://schemas.openxmlformats.org/presentationml/2006/ole">
            <p:oleObj spid="_x0000_s320666" name="Equation" r:id="rId6" imgW="279360" imgH="241200" progId="Equation.DSMT4">
              <p:embed/>
            </p:oleObj>
          </a:graphicData>
        </a:graphic>
      </p:graphicFrame>
      <p:sp>
        <p:nvSpPr>
          <p:cNvPr id="148" name="Text Box 145"/>
          <p:cNvSpPr txBox="1">
            <a:spLocks noChangeArrowheads="1"/>
          </p:cNvSpPr>
          <p:nvPr/>
        </p:nvSpPr>
        <p:spPr bwMode="auto">
          <a:xfrm>
            <a:off x="3588033" y="4703216"/>
            <a:ext cx="4556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I</a:t>
            </a:r>
            <a:r>
              <a:rPr lang="en-US" sz="2000" baseline="-25000" dirty="0">
                <a:solidFill>
                  <a:schemeClr val="bg2"/>
                </a:solidFill>
                <a:latin typeface="Times New Roman" pitchFamily="18" charset="0"/>
              </a:rPr>
              <a:t>0</a:t>
            </a:r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49" name="Line 152"/>
          <p:cNvSpPr>
            <a:spLocks noChangeShapeType="1"/>
          </p:cNvSpPr>
          <p:nvPr/>
        </p:nvSpPr>
        <p:spPr bwMode="auto">
          <a:xfrm flipV="1">
            <a:off x="4933500" y="1644247"/>
            <a:ext cx="0" cy="43021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Text Box 2"/>
          <p:cNvSpPr txBox="1">
            <a:spLocks noChangeArrowheads="1"/>
          </p:cNvSpPr>
          <p:nvPr/>
        </p:nvSpPr>
        <p:spPr bwMode="auto">
          <a:xfrm>
            <a:off x="1279525" y="0"/>
            <a:ext cx="66960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Inductive Post (cont.)</a:t>
            </a:r>
          </a:p>
        </p:txBody>
      </p:sp>
      <p:sp>
        <p:nvSpPr>
          <p:cNvPr id="321540" name="Text Box 4"/>
          <p:cNvSpPr txBox="1">
            <a:spLocks noChangeArrowheads="1"/>
          </p:cNvSpPr>
          <p:nvPr/>
        </p:nvSpPr>
        <p:spPr bwMode="auto">
          <a:xfrm>
            <a:off x="2070100" y="1114425"/>
            <a:ext cx="18208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Tube problem:</a:t>
            </a:r>
          </a:p>
        </p:txBody>
      </p:sp>
      <p:sp>
        <p:nvSpPr>
          <p:cNvPr id="321602" name="Line 66"/>
          <p:cNvSpPr>
            <a:spLocks noChangeShapeType="1"/>
          </p:cNvSpPr>
          <p:nvPr/>
        </p:nvSpPr>
        <p:spPr bwMode="auto">
          <a:xfrm>
            <a:off x="1671638" y="1724025"/>
            <a:ext cx="5973762" cy="0"/>
          </a:xfrm>
          <a:prstGeom prst="line">
            <a:avLst/>
          </a:prstGeom>
          <a:noFill/>
          <a:ln w="19050">
            <a:solidFill>
              <a:schemeClr val="bg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21651" name="Line 115"/>
          <p:cNvSpPr>
            <a:spLocks noChangeShapeType="1"/>
          </p:cNvSpPr>
          <p:nvPr/>
        </p:nvSpPr>
        <p:spPr bwMode="auto">
          <a:xfrm flipV="1">
            <a:off x="1638300" y="2527300"/>
            <a:ext cx="5938838" cy="12700"/>
          </a:xfrm>
          <a:prstGeom prst="line">
            <a:avLst/>
          </a:prstGeom>
          <a:noFill/>
          <a:ln w="19050">
            <a:solidFill>
              <a:schemeClr val="bg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21654" name="Line 118"/>
          <p:cNvSpPr>
            <a:spLocks noChangeShapeType="1"/>
          </p:cNvSpPr>
          <p:nvPr/>
        </p:nvSpPr>
        <p:spPr bwMode="auto">
          <a:xfrm flipV="1">
            <a:off x="4627563" y="1892300"/>
            <a:ext cx="0" cy="4143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21655" name="Line 119"/>
          <p:cNvSpPr>
            <a:spLocks noChangeShapeType="1"/>
          </p:cNvSpPr>
          <p:nvPr/>
        </p:nvSpPr>
        <p:spPr bwMode="auto">
          <a:xfrm flipH="1" flipV="1">
            <a:off x="5818188" y="1924050"/>
            <a:ext cx="0" cy="377825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21656" name="Text Box 120"/>
          <p:cNvSpPr txBox="1">
            <a:spLocks noChangeArrowheads="1"/>
          </p:cNvSpPr>
          <p:nvPr/>
        </p:nvSpPr>
        <p:spPr bwMode="auto">
          <a:xfrm>
            <a:off x="3700463" y="1908175"/>
            <a:ext cx="3984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i="1">
                <a:solidFill>
                  <a:schemeClr val="bg2"/>
                </a:solidFill>
                <a:latin typeface="Times New Roman" pitchFamily="18" charset="0"/>
              </a:rPr>
              <a:t>I</a:t>
            </a:r>
            <a:r>
              <a:rPr lang="en-US" sz="2000" baseline="-25000">
                <a:solidFill>
                  <a:schemeClr val="bg2"/>
                </a:solidFill>
                <a:latin typeface="Times New Roman" pitchFamily="18" charset="0"/>
              </a:rPr>
              <a:t>0</a:t>
            </a:r>
            <a:r>
              <a:rPr lang="en-US" sz="2000" i="1">
                <a:solidFill>
                  <a:schemeClr val="bg2"/>
                </a:solidFill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321660" name="Object 124"/>
          <p:cNvGraphicFramePr>
            <a:graphicFrameLocks noChangeAspect="1"/>
          </p:cNvGraphicFramePr>
          <p:nvPr/>
        </p:nvGraphicFramePr>
        <p:xfrm>
          <a:off x="6065838" y="1868488"/>
          <a:ext cx="1054100" cy="431800"/>
        </p:xfrm>
        <a:graphic>
          <a:graphicData uri="http://schemas.openxmlformats.org/presentationml/2006/ole">
            <p:oleObj spid="_x0000_s321660" name="Equation" r:id="rId4" imgW="558720" imgH="228600" progId="Equation.DSMT4">
              <p:embed/>
            </p:oleObj>
          </a:graphicData>
        </a:graphic>
      </p:graphicFrame>
      <p:graphicFrame>
        <p:nvGraphicFramePr>
          <p:cNvPr id="321661" name="Object 125"/>
          <p:cNvGraphicFramePr>
            <a:graphicFrameLocks noChangeAspect="1"/>
          </p:cNvGraphicFramePr>
          <p:nvPr/>
        </p:nvGraphicFramePr>
        <p:xfrm>
          <a:off x="5403850" y="2760663"/>
          <a:ext cx="809625" cy="877887"/>
        </p:xfrm>
        <a:graphic>
          <a:graphicData uri="http://schemas.openxmlformats.org/presentationml/2006/ole">
            <p:oleObj spid="_x0000_s321661" name="Equation" r:id="rId5" imgW="444240" imgH="482400" progId="Equation.DSMT4">
              <p:embed/>
            </p:oleObj>
          </a:graphicData>
        </a:graphic>
      </p:graphicFrame>
      <p:sp>
        <p:nvSpPr>
          <p:cNvPr id="321662" name="Text Box 126"/>
          <p:cNvSpPr txBox="1">
            <a:spLocks noChangeArrowheads="1"/>
          </p:cNvSpPr>
          <p:nvPr/>
        </p:nvSpPr>
        <p:spPr bwMode="auto">
          <a:xfrm>
            <a:off x="804863" y="4646613"/>
            <a:ext cx="142716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For  </a:t>
            </a:r>
            <a:r>
              <a:rPr lang="en-US" sz="2400" i="1">
                <a:solidFill>
                  <a:schemeClr val="bg1"/>
                </a:solidFill>
                <a:latin typeface="Symbol" pitchFamily="18" charset="2"/>
              </a:rPr>
              <a:t>r </a:t>
            </a:r>
            <a:r>
              <a:rPr lang="en-US" sz="2400" i="1">
                <a:solidFill>
                  <a:schemeClr val="bg1"/>
                </a:solidFill>
                <a:latin typeface="Symbol" pitchFamily="18" charset="2"/>
                <a:sym typeface="Symbol" pitchFamily="18" charset="2"/>
              </a:rPr>
              <a:t></a:t>
            </a:r>
            <a:r>
              <a:rPr lang="en-US" sz="2400" i="1">
                <a:solidFill>
                  <a:schemeClr val="bg1"/>
                </a:solidFill>
                <a:latin typeface="Times New Roman" pitchFamily="18" charset="0"/>
              </a:rPr>
              <a:t> a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</a:rPr>
              <a:t>:</a:t>
            </a:r>
            <a:endParaRPr lang="en-US" sz="2400" i="1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321664" name="Object 128"/>
          <p:cNvGraphicFramePr>
            <a:graphicFrameLocks noChangeAspect="1"/>
          </p:cNvGraphicFramePr>
          <p:nvPr/>
        </p:nvGraphicFramePr>
        <p:xfrm>
          <a:off x="2359025" y="4430713"/>
          <a:ext cx="3887788" cy="931862"/>
        </p:xfrm>
        <a:graphic>
          <a:graphicData uri="http://schemas.openxmlformats.org/presentationml/2006/ole">
            <p:oleObj spid="_x0000_s321664" name="Equation" r:id="rId6" imgW="1803240" imgH="431640" progId="Equation.DSMT4">
              <p:embed/>
            </p:oleObj>
          </a:graphicData>
        </a:graphic>
      </p:graphicFrame>
      <p:graphicFrame>
        <p:nvGraphicFramePr>
          <p:cNvPr id="321665" name="Object 129"/>
          <p:cNvGraphicFramePr>
            <a:graphicFrameLocks noChangeAspect="1"/>
          </p:cNvGraphicFramePr>
          <p:nvPr/>
        </p:nvGraphicFramePr>
        <p:xfrm>
          <a:off x="2971119" y="5567136"/>
          <a:ext cx="2900362" cy="836613"/>
        </p:xfrm>
        <a:graphic>
          <a:graphicData uri="http://schemas.openxmlformats.org/presentationml/2006/ole">
            <p:oleObj spid="_x0000_s321665" name="Equation" r:id="rId7" imgW="1498320" imgH="431640" progId="Equation.DSMT4">
              <p:embed/>
            </p:oleObj>
          </a:graphicData>
        </a:graphic>
      </p:graphicFrame>
      <p:sp>
        <p:nvSpPr>
          <p:cNvPr id="321666" name="Text Box 130"/>
          <p:cNvSpPr txBox="1">
            <a:spLocks noChangeArrowheads="1"/>
          </p:cNvSpPr>
          <p:nvPr/>
        </p:nvSpPr>
        <p:spPr bwMode="auto">
          <a:xfrm>
            <a:off x="349418" y="3859236"/>
            <a:ext cx="7416157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hlink"/>
                </a:solidFill>
              </a:rPr>
              <a:t>The probe problem is thus equivalent to an infinite tube of </a:t>
            </a:r>
            <a:r>
              <a:rPr lang="en-US" sz="1600" dirty="0" smtClean="0">
                <a:solidFill>
                  <a:schemeClr val="hlink"/>
                </a:solidFill>
              </a:rPr>
              <a:t>current in free space.</a:t>
            </a:r>
            <a:endParaRPr lang="en-US" sz="1600" dirty="0">
              <a:solidFill>
                <a:schemeClr val="hlink"/>
              </a:solidFill>
            </a:endParaRPr>
          </a:p>
        </p:txBody>
      </p:sp>
      <p:sp>
        <p:nvSpPr>
          <p:cNvPr id="321667" name="Text Box 131"/>
          <p:cNvSpPr txBox="1">
            <a:spLocks noChangeArrowheads="1"/>
          </p:cNvSpPr>
          <p:nvPr/>
        </p:nvSpPr>
        <p:spPr bwMode="auto">
          <a:xfrm>
            <a:off x="696913" y="2849563"/>
            <a:ext cx="32575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Tangential electric field is zero</a:t>
            </a:r>
          </a:p>
        </p:txBody>
      </p:sp>
      <p:sp>
        <p:nvSpPr>
          <p:cNvPr id="321668" name="Line 132"/>
          <p:cNvSpPr>
            <a:spLocks noChangeShapeType="1"/>
          </p:cNvSpPr>
          <p:nvPr/>
        </p:nvSpPr>
        <p:spPr bwMode="auto">
          <a:xfrm flipV="1">
            <a:off x="2286000" y="2576513"/>
            <a:ext cx="442913" cy="1936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21669" name="Line 133"/>
          <p:cNvSpPr>
            <a:spLocks noChangeShapeType="1"/>
          </p:cNvSpPr>
          <p:nvPr/>
        </p:nvSpPr>
        <p:spPr bwMode="auto">
          <a:xfrm flipV="1">
            <a:off x="2271713" y="1773238"/>
            <a:ext cx="582612" cy="998537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21670" name="Text Box 134"/>
          <p:cNvSpPr txBox="1">
            <a:spLocks noChangeArrowheads="1"/>
          </p:cNvSpPr>
          <p:nvPr/>
        </p:nvSpPr>
        <p:spPr bwMode="auto">
          <a:xfrm>
            <a:off x="1890713" y="5751513"/>
            <a:ext cx="876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where</a:t>
            </a:r>
          </a:p>
        </p:txBody>
      </p:sp>
      <p:sp>
        <p:nvSpPr>
          <p:cNvPr id="321671" name="Text Box 135"/>
          <p:cNvSpPr txBox="1">
            <a:spLocks noChangeArrowheads="1"/>
          </p:cNvSpPr>
          <p:nvPr/>
        </p:nvSpPr>
        <p:spPr bwMode="auto">
          <a:xfrm>
            <a:off x="6511925" y="2814638"/>
            <a:ext cx="2220913" cy="611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1600">
                <a:solidFill>
                  <a:schemeClr val="bg2"/>
                </a:solidFill>
              </a:rPr>
              <a:t>(There is no </a:t>
            </a:r>
            <a:r>
              <a:rPr lang="en-US" i="1">
                <a:solidFill>
                  <a:schemeClr val="bg2"/>
                </a:solidFill>
                <a:latin typeface="Times New Roman" pitchFamily="18" charset="0"/>
              </a:rPr>
              <a:t>z</a:t>
            </a:r>
            <a:r>
              <a:rPr lang="en-US" sz="1600">
                <a:solidFill>
                  <a:schemeClr val="bg2"/>
                </a:solidFill>
              </a:rPr>
              <a:t> or </a:t>
            </a:r>
            <a:r>
              <a:rPr lang="en-US" sz="1600" i="1">
                <a:solidFill>
                  <a:schemeClr val="bg2"/>
                </a:solidFill>
                <a:sym typeface="Symbol" pitchFamily="18" charset="2"/>
              </a:rPr>
              <a:t></a:t>
            </a:r>
            <a:r>
              <a:rPr lang="en-US" sz="1600">
                <a:solidFill>
                  <a:schemeClr val="bg2"/>
                </a:solidFill>
                <a:sym typeface="Symbol" pitchFamily="18" charset="2"/>
              </a:rPr>
              <a:t> variation of the fields.)</a:t>
            </a:r>
          </a:p>
        </p:txBody>
      </p:sp>
      <p:sp>
        <p:nvSpPr>
          <p:cNvPr id="321672" name="Line 136"/>
          <p:cNvSpPr>
            <a:spLocks noChangeShapeType="1"/>
          </p:cNvSpPr>
          <p:nvPr/>
        </p:nvSpPr>
        <p:spPr bwMode="auto">
          <a:xfrm flipV="1">
            <a:off x="4779963" y="1816100"/>
            <a:ext cx="0" cy="4143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21673" name="Line 137"/>
          <p:cNvSpPr>
            <a:spLocks noChangeShapeType="1"/>
          </p:cNvSpPr>
          <p:nvPr/>
        </p:nvSpPr>
        <p:spPr bwMode="auto">
          <a:xfrm flipV="1">
            <a:off x="4449763" y="1854200"/>
            <a:ext cx="0" cy="4143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21674" name="AutoShape 138"/>
          <p:cNvSpPr>
            <a:spLocks noChangeArrowheads="1"/>
          </p:cNvSpPr>
          <p:nvPr/>
        </p:nvSpPr>
        <p:spPr bwMode="auto">
          <a:xfrm>
            <a:off x="4343400" y="1016000"/>
            <a:ext cx="546100" cy="2197100"/>
          </a:xfrm>
          <a:prstGeom prst="can">
            <a:avLst>
              <a:gd name="adj" fmla="val 20489"/>
            </a:avLst>
          </a:prstGeom>
          <a:noFill/>
          <a:ln w="12700">
            <a:solidFill>
              <a:schemeClr val="bg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8031679" y="3432957"/>
            <a:ext cx="0" cy="93617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7" name="Slide Number Placeholder 2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B09618E-7D3E-4500-A20C-FC91EA150726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28" name="Object 4"/>
          <p:cNvGraphicFramePr>
            <a:graphicFrameLocks noChangeAspect="1"/>
          </p:cNvGraphicFramePr>
          <p:nvPr/>
        </p:nvGraphicFramePr>
        <p:xfrm>
          <a:off x="7280282" y="4434022"/>
          <a:ext cx="1412462" cy="587611"/>
        </p:xfrm>
        <a:graphic>
          <a:graphicData uri="http://schemas.openxmlformats.org/presentationml/2006/ole">
            <p:oleObj spid="_x0000_s321677" name="Equation" r:id="rId8" imgW="1079032" imgH="444307" progId="Equation.DSMT4">
              <p:embed/>
            </p:oleObj>
          </a:graphicData>
        </a:graphic>
      </p:graphicFrame>
      <p:graphicFrame>
        <p:nvGraphicFramePr>
          <p:cNvPr id="29" name="Object 6"/>
          <p:cNvGraphicFramePr>
            <a:graphicFrameLocks noChangeAspect="1"/>
          </p:cNvGraphicFramePr>
          <p:nvPr/>
        </p:nvGraphicFramePr>
        <p:xfrm>
          <a:off x="7322396" y="5033686"/>
          <a:ext cx="1429718" cy="560251"/>
        </p:xfrm>
        <a:graphic>
          <a:graphicData uri="http://schemas.openxmlformats.org/presentationml/2006/ole">
            <p:oleObj spid="_x0000_s321678" name="Equation" r:id="rId9" imgW="1143000" imgH="444500" progId="Equation.DSMT4">
              <p:embed/>
            </p:oleObj>
          </a:graphicData>
        </a:graphic>
      </p:graphicFrame>
      <p:graphicFrame>
        <p:nvGraphicFramePr>
          <p:cNvPr id="321679" name="Object 143"/>
          <p:cNvGraphicFramePr>
            <a:graphicFrameLocks noChangeAspect="1"/>
          </p:cNvGraphicFramePr>
          <p:nvPr/>
        </p:nvGraphicFramePr>
        <p:xfrm>
          <a:off x="6933231" y="5710777"/>
          <a:ext cx="2048059" cy="649080"/>
        </p:xfrm>
        <a:graphic>
          <a:graphicData uri="http://schemas.openxmlformats.org/presentationml/2006/ole">
            <p:oleObj spid="_x0000_s321679" name="Equation" r:id="rId10" imgW="1536700" imgH="482600" progId="Equation.DSMT4">
              <p:embed/>
            </p:oleObj>
          </a:graphicData>
        </a:graphic>
      </p:graphicFrame>
      <p:cxnSp>
        <p:nvCxnSpPr>
          <p:cNvPr id="31" name="Straight Connector 30"/>
          <p:cNvCxnSpPr/>
          <p:nvPr/>
        </p:nvCxnSpPr>
        <p:spPr bwMode="auto">
          <a:xfrm flipH="1">
            <a:off x="8256897" y="4449171"/>
            <a:ext cx="559558" cy="6823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flipH="1">
            <a:off x="8313761" y="4997363"/>
            <a:ext cx="559558" cy="6823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74" name="Text Box 14"/>
          <p:cNvSpPr txBox="1">
            <a:spLocks noChangeArrowheads="1"/>
          </p:cNvSpPr>
          <p:nvPr/>
        </p:nvSpPr>
        <p:spPr bwMode="auto">
          <a:xfrm>
            <a:off x="928688" y="4792663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322575" name="Object 15"/>
          <p:cNvGraphicFramePr>
            <a:graphicFrameLocks noChangeAspect="1"/>
          </p:cNvGraphicFramePr>
          <p:nvPr/>
        </p:nvGraphicFramePr>
        <p:xfrm>
          <a:off x="1244600" y="5264150"/>
          <a:ext cx="2555875" cy="623888"/>
        </p:xfrm>
        <a:graphic>
          <a:graphicData uri="http://schemas.openxmlformats.org/presentationml/2006/ole">
            <p:oleObj spid="_x0000_s322575" name="Equation" r:id="rId4" imgW="1041120" imgH="253800" progId="Equation.DSMT4">
              <p:embed/>
            </p:oleObj>
          </a:graphicData>
        </a:graphic>
      </p:graphicFrame>
      <p:sp>
        <p:nvSpPr>
          <p:cNvPr id="322576" name="Text Box 16"/>
          <p:cNvSpPr txBox="1">
            <a:spLocks noChangeArrowheads="1"/>
          </p:cNvSpPr>
          <p:nvPr/>
        </p:nvSpPr>
        <p:spPr bwMode="auto">
          <a:xfrm>
            <a:off x="2152200" y="1048508"/>
            <a:ext cx="7159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and</a:t>
            </a:r>
          </a:p>
        </p:txBody>
      </p:sp>
      <p:sp>
        <p:nvSpPr>
          <p:cNvPr id="322578" name="Text Box 18"/>
          <p:cNvSpPr txBox="1">
            <a:spLocks noChangeArrowheads="1"/>
          </p:cNvSpPr>
          <p:nvPr/>
        </p:nvSpPr>
        <p:spPr bwMode="auto">
          <a:xfrm>
            <a:off x="1234168" y="0"/>
            <a:ext cx="63658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Inductive Post (cont.)</a:t>
            </a:r>
          </a:p>
        </p:txBody>
      </p:sp>
      <p:graphicFrame>
        <p:nvGraphicFramePr>
          <p:cNvPr id="322579" name="Object 19"/>
          <p:cNvGraphicFramePr>
            <a:graphicFrameLocks noChangeAspect="1"/>
          </p:cNvGraphicFramePr>
          <p:nvPr/>
        </p:nvGraphicFramePr>
        <p:xfrm>
          <a:off x="2882218" y="1315810"/>
          <a:ext cx="3101975" cy="3228975"/>
        </p:xfrm>
        <a:graphic>
          <a:graphicData uri="http://schemas.openxmlformats.org/presentationml/2006/ole">
            <p:oleObj spid="_x0000_s322579" name="Equation" r:id="rId5" imgW="1562040" imgH="1625400" progId="Equation.DSMT4">
              <p:embed/>
            </p:oleObj>
          </a:graphicData>
        </a:graphic>
      </p:graphicFrame>
      <p:graphicFrame>
        <p:nvGraphicFramePr>
          <p:cNvPr id="322580" name="Object 20"/>
          <p:cNvGraphicFramePr>
            <a:graphicFrameLocks noChangeAspect="1"/>
          </p:cNvGraphicFramePr>
          <p:nvPr/>
        </p:nvGraphicFramePr>
        <p:xfrm>
          <a:off x="5060950" y="5103813"/>
          <a:ext cx="3027363" cy="873125"/>
        </p:xfrm>
        <a:graphic>
          <a:graphicData uri="http://schemas.openxmlformats.org/presentationml/2006/ole">
            <p:oleObj spid="_x0000_s322580" name="Equation" r:id="rId6" imgW="1498320" imgH="431640" progId="Equation.DSMT4">
              <p:embed/>
            </p:oleObj>
          </a:graphicData>
        </a:graphic>
      </p:graphicFrame>
      <p:graphicFrame>
        <p:nvGraphicFramePr>
          <p:cNvPr id="322581" name="Object 21"/>
          <p:cNvGraphicFramePr>
            <a:graphicFrameLocks noChangeAspect="1"/>
          </p:cNvGraphicFramePr>
          <p:nvPr/>
        </p:nvGraphicFramePr>
        <p:xfrm>
          <a:off x="5437188" y="5895975"/>
          <a:ext cx="1206500" cy="796925"/>
        </p:xfrm>
        <a:graphic>
          <a:graphicData uri="http://schemas.openxmlformats.org/presentationml/2006/ole">
            <p:oleObj spid="_x0000_s322581" name="Equation" r:id="rId7" imgW="596880" imgH="393480" progId="Equation.DSMT4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B09618E-7D3E-4500-A20C-FC91EA15072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8" name="Text Box 4"/>
          <p:cNvSpPr txBox="1">
            <a:spLocks noChangeArrowheads="1"/>
          </p:cNvSpPr>
          <p:nvPr/>
        </p:nvSpPr>
        <p:spPr bwMode="auto">
          <a:xfrm>
            <a:off x="1544661" y="4576075"/>
            <a:ext cx="4524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so</a:t>
            </a:r>
          </a:p>
        </p:txBody>
      </p:sp>
      <p:graphicFrame>
        <p:nvGraphicFramePr>
          <p:cNvPr id="323590" name="Object 6"/>
          <p:cNvGraphicFramePr>
            <a:graphicFrameLocks noChangeAspect="1"/>
          </p:cNvGraphicFramePr>
          <p:nvPr/>
        </p:nvGraphicFramePr>
        <p:xfrm>
          <a:off x="1935163" y="2000250"/>
          <a:ext cx="5313362" cy="931863"/>
        </p:xfrm>
        <a:graphic>
          <a:graphicData uri="http://schemas.openxmlformats.org/presentationml/2006/ole">
            <p:oleObj spid="_x0000_s323590" name="Equation" r:id="rId4" imgW="2603160" imgH="457200" progId="Equation.DSMT4">
              <p:embed/>
            </p:oleObj>
          </a:graphicData>
        </a:graphic>
      </p:graphicFrame>
      <p:graphicFrame>
        <p:nvGraphicFramePr>
          <p:cNvPr id="323591" name="Object 7"/>
          <p:cNvGraphicFramePr>
            <a:graphicFrameLocks noChangeAspect="1"/>
          </p:cNvGraphicFramePr>
          <p:nvPr/>
        </p:nvGraphicFramePr>
        <p:xfrm>
          <a:off x="2522538" y="3529013"/>
          <a:ext cx="4205287" cy="950912"/>
        </p:xfrm>
        <a:graphic>
          <a:graphicData uri="http://schemas.openxmlformats.org/presentationml/2006/ole">
            <p:oleObj spid="_x0000_s323591" name="Equation" r:id="rId5" imgW="2133360" imgH="482400" progId="Equation.DSMT4">
              <p:embed/>
            </p:oleObj>
          </a:graphicData>
        </a:graphic>
      </p:graphicFrame>
      <p:graphicFrame>
        <p:nvGraphicFramePr>
          <p:cNvPr id="323593" name="Object 9"/>
          <p:cNvGraphicFramePr>
            <a:graphicFrameLocks noChangeAspect="1"/>
          </p:cNvGraphicFramePr>
          <p:nvPr/>
        </p:nvGraphicFramePr>
        <p:xfrm>
          <a:off x="2316163" y="5078413"/>
          <a:ext cx="4610100" cy="1023937"/>
        </p:xfrm>
        <a:graphic>
          <a:graphicData uri="http://schemas.openxmlformats.org/presentationml/2006/ole">
            <p:oleObj spid="_x0000_s323593" name="Equation" r:id="rId6" imgW="1942920" imgH="431640" progId="Equation.DSMT4">
              <p:embed/>
            </p:oleObj>
          </a:graphicData>
        </a:graphic>
      </p:graphicFrame>
      <p:sp>
        <p:nvSpPr>
          <p:cNvPr id="323596" name="Text Box 12"/>
          <p:cNvSpPr txBox="1">
            <a:spLocks noChangeArrowheads="1"/>
          </p:cNvSpPr>
          <p:nvPr/>
        </p:nvSpPr>
        <p:spPr bwMode="auto">
          <a:xfrm>
            <a:off x="1255940" y="0"/>
            <a:ext cx="66325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Inductive Post (cont.)</a:t>
            </a:r>
          </a:p>
        </p:txBody>
      </p:sp>
      <p:sp>
        <p:nvSpPr>
          <p:cNvPr id="323597" name="Text Box 13"/>
          <p:cNvSpPr txBox="1">
            <a:spLocks noChangeArrowheads="1"/>
          </p:cNvSpPr>
          <p:nvPr/>
        </p:nvSpPr>
        <p:spPr bwMode="auto">
          <a:xfrm>
            <a:off x="815975" y="1282700"/>
            <a:ext cx="17494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We then have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B09618E-7D3E-4500-A20C-FC91EA150726}" type="slidenum">
              <a:rPr lang="en-US" smtClean="0"/>
              <a:pPr/>
              <a:t>13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 bwMode="auto">
          <a:xfrm flipV="1">
            <a:off x="4572001" y="3521123"/>
            <a:ext cx="614150" cy="95534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1" name="Text Box 3"/>
          <p:cNvSpPr txBox="1">
            <a:spLocks noChangeArrowheads="1"/>
          </p:cNvSpPr>
          <p:nvPr/>
        </p:nvSpPr>
        <p:spPr bwMode="auto">
          <a:xfrm>
            <a:off x="671513" y="1087438"/>
            <a:ext cx="708880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Complex source </a:t>
            </a:r>
            <a:r>
              <a:rPr lang="en-US" sz="2000" dirty="0" smtClean="0">
                <a:solidFill>
                  <a:schemeClr val="bg1"/>
                </a:solidFill>
              </a:rPr>
              <a:t>power radiated by tube of current (height </a:t>
            </a:r>
            <a:r>
              <a:rPr lang="en-US" sz="2000" i="1" dirty="0" smtClean="0">
                <a:solidFill>
                  <a:schemeClr val="bg1"/>
                </a:solidFill>
                <a:latin typeface="+mn-lt"/>
              </a:rPr>
              <a:t>h</a:t>
            </a:r>
            <a:r>
              <a:rPr lang="en-US" sz="2000" dirty="0" smtClean="0">
                <a:solidFill>
                  <a:schemeClr val="bg1"/>
                </a:solidFill>
              </a:rPr>
              <a:t>):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324616" name="Object 8"/>
          <p:cNvGraphicFramePr>
            <a:graphicFrameLocks noChangeAspect="1"/>
          </p:cNvGraphicFramePr>
          <p:nvPr/>
        </p:nvGraphicFramePr>
        <p:xfrm>
          <a:off x="2743200" y="1662113"/>
          <a:ext cx="3490913" cy="1690687"/>
        </p:xfrm>
        <a:graphic>
          <a:graphicData uri="http://schemas.openxmlformats.org/presentationml/2006/ole">
            <p:oleObj spid="_x0000_s324616" name="Equation" r:id="rId4" imgW="1625400" imgH="787320" progId="Equation.DSMT4">
              <p:embed/>
            </p:oleObj>
          </a:graphicData>
        </a:graphic>
      </p:graphicFrame>
      <p:sp>
        <p:nvSpPr>
          <p:cNvPr id="324617" name="Text Box 9"/>
          <p:cNvSpPr txBox="1">
            <a:spLocks noChangeArrowheads="1"/>
          </p:cNvSpPr>
          <p:nvPr/>
        </p:nvSpPr>
        <p:spPr bwMode="auto">
          <a:xfrm>
            <a:off x="1132457" y="3837248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or</a:t>
            </a:r>
          </a:p>
        </p:txBody>
      </p:sp>
      <p:graphicFrame>
        <p:nvGraphicFramePr>
          <p:cNvPr id="324618" name="Object 10"/>
          <p:cNvGraphicFramePr>
            <a:graphicFrameLocks noChangeAspect="1"/>
          </p:cNvGraphicFramePr>
          <p:nvPr/>
        </p:nvGraphicFramePr>
        <p:xfrm>
          <a:off x="1506538" y="4175125"/>
          <a:ext cx="6275387" cy="1924050"/>
        </p:xfrm>
        <a:graphic>
          <a:graphicData uri="http://schemas.openxmlformats.org/presentationml/2006/ole">
            <p:oleObj spid="_x0000_s324618" name="Equation" r:id="rId5" imgW="3149280" imgH="965160" progId="Equation.DSMT4">
              <p:embed/>
            </p:oleObj>
          </a:graphicData>
        </a:graphic>
      </p:graphicFrame>
      <p:sp>
        <p:nvSpPr>
          <p:cNvPr id="324619" name="Text Box 11"/>
          <p:cNvSpPr txBox="1">
            <a:spLocks noChangeArrowheads="1"/>
          </p:cNvSpPr>
          <p:nvPr/>
        </p:nvSpPr>
        <p:spPr bwMode="auto">
          <a:xfrm>
            <a:off x="1292225" y="0"/>
            <a:ext cx="65944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Inductive Post (cont.)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B09618E-7D3E-4500-A20C-FC91EA15072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5" name="Text Box 3"/>
          <p:cNvSpPr txBox="1">
            <a:spLocks noChangeArrowheads="1"/>
          </p:cNvSpPr>
          <p:nvPr/>
        </p:nvSpPr>
        <p:spPr bwMode="auto">
          <a:xfrm>
            <a:off x="1609251" y="1211570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or</a:t>
            </a:r>
          </a:p>
        </p:txBody>
      </p:sp>
      <p:sp>
        <p:nvSpPr>
          <p:cNvPr id="325637" name="Text Box 5"/>
          <p:cNvSpPr txBox="1">
            <a:spLocks noChangeArrowheads="1"/>
          </p:cNvSpPr>
          <p:nvPr/>
        </p:nvSpPr>
        <p:spPr bwMode="auto">
          <a:xfrm>
            <a:off x="1702890" y="2996845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or</a:t>
            </a:r>
          </a:p>
        </p:txBody>
      </p:sp>
      <p:graphicFrame>
        <p:nvGraphicFramePr>
          <p:cNvPr id="325639" name="Object 7"/>
          <p:cNvGraphicFramePr>
            <a:graphicFrameLocks noChangeAspect="1"/>
          </p:cNvGraphicFramePr>
          <p:nvPr/>
        </p:nvGraphicFramePr>
        <p:xfrm>
          <a:off x="2097088" y="1495425"/>
          <a:ext cx="4803775" cy="976313"/>
        </p:xfrm>
        <a:graphic>
          <a:graphicData uri="http://schemas.openxmlformats.org/presentationml/2006/ole">
            <p:oleObj spid="_x0000_s325639" name="Equation" r:id="rId4" imgW="2120760" imgH="431640" progId="Equation.DSMT4">
              <p:embed/>
            </p:oleObj>
          </a:graphicData>
        </a:graphic>
      </p:graphicFrame>
      <p:graphicFrame>
        <p:nvGraphicFramePr>
          <p:cNvPr id="325640" name="Object 8"/>
          <p:cNvGraphicFramePr>
            <a:graphicFrameLocks noChangeAspect="1"/>
          </p:cNvGraphicFramePr>
          <p:nvPr/>
        </p:nvGraphicFramePr>
        <p:xfrm>
          <a:off x="2136775" y="3271838"/>
          <a:ext cx="4662488" cy="898525"/>
        </p:xfrm>
        <a:graphic>
          <a:graphicData uri="http://schemas.openxmlformats.org/presentationml/2006/ole">
            <p:oleObj spid="_x0000_s325640" name="Equation" r:id="rId5" imgW="2044440" imgH="393480" progId="Equation.DSMT4">
              <p:embed/>
            </p:oleObj>
          </a:graphicData>
        </a:graphic>
      </p:graphicFrame>
      <p:graphicFrame>
        <p:nvGraphicFramePr>
          <p:cNvPr id="325641" name="Object 9"/>
          <p:cNvGraphicFramePr>
            <a:graphicFrameLocks noChangeAspect="1"/>
          </p:cNvGraphicFramePr>
          <p:nvPr/>
        </p:nvGraphicFramePr>
        <p:xfrm>
          <a:off x="2835275" y="5133975"/>
          <a:ext cx="3192463" cy="898525"/>
        </p:xfrm>
        <a:graphic>
          <a:graphicData uri="http://schemas.openxmlformats.org/presentationml/2006/ole">
            <p:oleObj spid="_x0000_s325641" name="Equation" r:id="rId6" imgW="1714320" imgH="482400" progId="Equation.DSMT4">
              <p:embed/>
            </p:oleObj>
          </a:graphicData>
        </a:graphic>
      </p:graphicFrame>
      <p:sp>
        <p:nvSpPr>
          <p:cNvPr id="325642" name="Text Box 10"/>
          <p:cNvSpPr txBox="1">
            <a:spLocks noChangeArrowheads="1"/>
          </p:cNvSpPr>
          <p:nvPr/>
        </p:nvSpPr>
        <p:spPr bwMode="auto">
          <a:xfrm>
            <a:off x="1810982" y="4837610"/>
            <a:ext cx="876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where</a:t>
            </a:r>
          </a:p>
        </p:txBody>
      </p:sp>
      <p:sp>
        <p:nvSpPr>
          <p:cNvPr id="325643" name="Text Box 11"/>
          <p:cNvSpPr txBox="1">
            <a:spLocks noChangeArrowheads="1"/>
          </p:cNvSpPr>
          <p:nvPr/>
        </p:nvSpPr>
        <p:spPr bwMode="auto">
          <a:xfrm>
            <a:off x="1562554" y="0"/>
            <a:ext cx="59340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Inductive Post (cont.)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B09618E-7D3E-4500-A20C-FC91EA15072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6673" name="Object 17"/>
          <p:cNvGraphicFramePr>
            <a:graphicFrameLocks noChangeAspect="1"/>
          </p:cNvGraphicFramePr>
          <p:nvPr/>
        </p:nvGraphicFramePr>
        <p:xfrm>
          <a:off x="3189288" y="3257550"/>
          <a:ext cx="2874962" cy="809625"/>
        </p:xfrm>
        <a:graphic>
          <a:graphicData uri="http://schemas.openxmlformats.org/presentationml/2006/ole">
            <p:oleObj spid="_x0000_s326673" name="Equation" r:id="rId4" imgW="1396800" imgH="393480" progId="Equation.DSMT4">
              <p:embed/>
            </p:oleObj>
          </a:graphicData>
        </a:graphic>
      </p:graphicFrame>
      <p:graphicFrame>
        <p:nvGraphicFramePr>
          <p:cNvPr id="326674" name="Object 18"/>
          <p:cNvGraphicFramePr>
            <a:graphicFrameLocks noChangeAspect="1"/>
          </p:cNvGraphicFramePr>
          <p:nvPr/>
        </p:nvGraphicFramePr>
        <p:xfrm>
          <a:off x="3814763" y="4977429"/>
          <a:ext cx="1485900" cy="1077912"/>
        </p:xfrm>
        <a:graphic>
          <a:graphicData uri="http://schemas.openxmlformats.org/presentationml/2006/ole">
            <p:oleObj spid="_x0000_s326674" name="Equation" r:id="rId5" imgW="647640" imgH="469800" progId="Equation.DSMT4">
              <p:embed/>
            </p:oleObj>
          </a:graphicData>
        </a:graphic>
      </p:graphicFrame>
      <p:sp>
        <p:nvSpPr>
          <p:cNvPr id="326676" name="Text Box 20"/>
          <p:cNvSpPr txBox="1">
            <a:spLocks noChangeArrowheads="1"/>
          </p:cNvSpPr>
          <p:nvPr/>
        </p:nvSpPr>
        <p:spPr bwMode="auto">
          <a:xfrm>
            <a:off x="3347746" y="4668696"/>
            <a:ext cx="4524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so</a:t>
            </a:r>
          </a:p>
        </p:txBody>
      </p:sp>
      <p:sp>
        <p:nvSpPr>
          <p:cNvPr id="326679" name="Text Box 23"/>
          <p:cNvSpPr txBox="1">
            <a:spLocks noChangeArrowheads="1"/>
          </p:cNvSpPr>
          <p:nvPr/>
        </p:nvSpPr>
        <p:spPr bwMode="auto">
          <a:xfrm>
            <a:off x="727982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Inductive Post (cont.)</a:t>
            </a:r>
          </a:p>
        </p:txBody>
      </p:sp>
      <p:sp>
        <p:nvSpPr>
          <p:cNvPr id="326680" name="Text Box 24"/>
          <p:cNvSpPr txBox="1">
            <a:spLocks noChangeArrowheads="1"/>
          </p:cNvSpPr>
          <p:nvPr/>
        </p:nvSpPr>
        <p:spPr bwMode="auto">
          <a:xfrm>
            <a:off x="597137" y="983326"/>
            <a:ext cx="377539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Equivalent circuit seen by coax: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B09618E-7D3E-4500-A20C-FC91EA150726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2031267" y="1524308"/>
            <a:ext cx="5150583" cy="1400399"/>
            <a:chOff x="2031267" y="1524308"/>
            <a:chExt cx="5150583" cy="1400399"/>
          </a:xfrm>
        </p:grpSpPr>
        <p:sp>
          <p:nvSpPr>
            <p:cNvPr id="326663" name="Line 7"/>
            <p:cNvSpPr>
              <a:spLocks noChangeShapeType="1"/>
            </p:cNvSpPr>
            <p:nvPr/>
          </p:nvSpPr>
          <p:spPr bwMode="auto">
            <a:xfrm>
              <a:off x="3058165" y="1980562"/>
              <a:ext cx="323215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6664" name="Line 8"/>
            <p:cNvSpPr>
              <a:spLocks noChangeShapeType="1"/>
            </p:cNvSpPr>
            <p:nvPr/>
          </p:nvSpPr>
          <p:spPr bwMode="auto">
            <a:xfrm>
              <a:off x="3054990" y="2850203"/>
              <a:ext cx="323215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6665" name="Line 9"/>
            <p:cNvSpPr>
              <a:spLocks noChangeShapeType="1"/>
            </p:cNvSpPr>
            <p:nvPr/>
          </p:nvSpPr>
          <p:spPr bwMode="auto">
            <a:xfrm>
              <a:off x="6284913" y="1963739"/>
              <a:ext cx="1587" cy="24130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6666" name="Line 10"/>
            <p:cNvSpPr>
              <a:spLocks noChangeShapeType="1"/>
            </p:cNvSpPr>
            <p:nvPr/>
          </p:nvSpPr>
          <p:spPr bwMode="auto">
            <a:xfrm>
              <a:off x="6292850" y="2627314"/>
              <a:ext cx="1587" cy="24130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6667" name="Rectangle 11"/>
            <p:cNvSpPr>
              <a:spLocks noChangeArrowheads="1"/>
            </p:cNvSpPr>
            <p:nvPr/>
          </p:nvSpPr>
          <p:spPr bwMode="auto">
            <a:xfrm>
              <a:off x="6210300" y="2214564"/>
              <a:ext cx="161925" cy="438150"/>
            </a:xfrm>
            <a:prstGeom prst="rect">
              <a:avLst/>
            </a:prstGeom>
            <a:solidFill>
              <a:schemeClr val="tx2"/>
            </a:solidFill>
            <a:ln w="1905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6668" name="Oval 12"/>
            <p:cNvSpPr>
              <a:spLocks noChangeArrowheads="1"/>
            </p:cNvSpPr>
            <p:nvPr/>
          </p:nvSpPr>
          <p:spPr bwMode="auto">
            <a:xfrm>
              <a:off x="2972440" y="1904693"/>
              <a:ext cx="88900" cy="96838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326669" name="Oval 13"/>
            <p:cNvSpPr>
              <a:spLocks noChangeArrowheads="1"/>
            </p:cNvSpPr>
            <p:nvPr/>
          </p:nvSpPr>
          <p:spPr bwMode="auto">
            <a:xfrm>
              <a:off x="2992438" y="2805753"/>
              <a:ext cx="88900" cy="96838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326670" name="Line 14"/>
            <p:cNvSpPr>
              <a:spLocks noChangeShapeType="1"/>
            </p:cNvSpPr>
            <p:nvPr/>
          </p:nvSpPr>
          <p:spPr bwMode="auto">
            <a:xfrm flipV="1">
              <a:off x="4119563" y="1978926"/>
              <a:ext cx="752687" cy="3223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6671" name="Text Box 15"/>
            <p:cNvSpPr txBox="1">
              <a:spLocks noChangeArrowheads="1"/>
            </p:cNvSpPr>
            <p:nvPr/>
          </p:nvSpPr>
          <p:spPr bwMode="auto">
            <a:xfrm>
              <a:off x="2315599" y="1839936"/>
              <a:ext cx="592137" cy="40011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i="1" dirty="0" smtClean="0">
                  <a:solidFill>
                    <a:schemeClr val="bg1"/>
                  </a:solidFill>
                  <a:latin typeface="Times New Roman" pitchFamily="18" charset="0"/>
                </a:rPr>
                <a:t>+</a:t>
              </a:r>
              <a:endParaRPr lang="en-US" sz="2000" i="1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326672" name="Text Box 16"/>
            <p:cNvSpPr txBox="1">
              <a:spLocks noChangeArrowheads="1"/>
            </p:cNvSpPr>
            <p:nvPr/>
          </p:nvSpPr>
          <p:spPr bwMode="auto">
            <a:xfrm>
              <a:off x="4259239" y="1524308"/>
              <a:ext cx="50482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i="1" dirty="0">
                  <a:solidFill>
                    <a:schemeClr val="bg1"/>
                  </a:solidFill>
                  <a:latin typeface="Times New Roman" pitchFamily="18" charset="0"/>
                </a:rPr>
                <a:t>I</a:t>
              </a:r>
              <a:r>
                <a:rPr lang="en-US" sz="2000" baseline="-25000" dirty="0">
                  <a:solidFill>
                    <a:schemeClr val="bg1"/>
                  </a:solidFill>
                  <a:latin typeface="Times New Roman" pitchFamily="18" charset="0"/>
                </a:rPr>
                <a:t>0</a:t>
              </a:r>
              <a:endParaRPr lang="en-US" sz="2000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326677" name="Text Box 21"/>
            <p:cNvSpPr txBox="1">
              <a:spLocks noChangeArrowheads="1"/>
            </p:cNvSpPr>
            <p:nvPr/>
          </p:nvSpPr>
          <p:spPr bwMode="auto">
            <a:xfrm>
              <a:off x="6669088" y="2147888"/>
              <a:ext cx="512762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 dirty="0" err="1">
                  <a:solidFill>
                    <a:schemeClr val="bg2"/>
                  </a:solidFill>
                  <a:latin typeface="Times New Roman" pitchFamily="18" charset="0"/>
                </a:rPr>
                <a:t>Z</a:t>
              </a:r>
              <a:r>
                <a:rPr lang="en-US" sz="2400" i="1" baseline="-25000" dirty="0" err="1">
                  <a:solidFill>
                    <a:schemeClr val="bg2"/>
                  </a:solidFill>
                  <a:latin typeface="Times New Roman" pitchFamily="18" charset="0"/>
                </a:rPr>
                <a:t>in</a:t>
              </a:r>
              <a:endParaRPr lang="en-US" sz="2400" i="1" baseline="-25000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148920" y="2238232"/>
              <a:ext cx="7232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Coax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3" name="Text Box 15"/>
            <p:cNvSpPr txBox="1">
              <a:spLocks noChangeArrowheads="1"/>
            </p:cNvSpPr>
            <p:nvPr/>
          </p:nvSpPr>
          <p:spPr bwMode="auto">
            <a:xfrm>
              <a:off x="2031267" y="2156110"/>
              <a:ext cx="592137" cy="40011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i="1" dirty="0" smtClean="0">
                  <a:solidFill>
                    <a:schemeClr val="bg1"/>
                  </a:solidFill>
                  <a:latin typeface="Times New Roman" pitchFamily="18" charset="0"/>
                </a:rPr>
                <a:t>V</a:t>
              </a:r>
              <a:r>
                <a:rPr lang="en-US" sz="2000" baseline="-25000" dirty="0" smtClean="0">
                  <a:solidFill>
                    <a:schemeClr val="bg1"/>
                  </a:solidFill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25" name="Text Box 15"/>
            <p:cNvSpPr txBox="1">
              <a:spLocks noChangeArrowheads="1"/>
            </p:cNvSpPr>
            <p:nvPr/>
          </p:nvSpPr>
          <p:spPr bwMode="auto">
            <a:xfrm>
              <a:off x="2290577" y="2524597"/>
              <a:ext cx="592137" cy="40011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i="1" dirty="0" smtClean="0">
                  <a:solidFill>
                    <a:schemeClr val="bg1"/>
                  </a:solidFill>
                  <a:latin typeface="Times New Roman" pitchFamily="18" charset="0"/>
                </a:rPr>
                <a:t>-</a:t>
              </a:r>
              <a:endParaRPr lang="en-US" sz="2000" i="1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3" name="Text Box 3"/>
          <p:cNvSpPr txBox="1">
            <a:spLocks noChangeArrowheads="1"/>
          </p:cNvSpPr>
          <p:nvPr/>
        </p:nvSpPr>
        <p:spPr bwMode="auto">
          <a:xfrm>
            <a:off x="1004203" y="2665676"/>
            <a:ext cx="170973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For  </a:t>
            </a:r>
            <a:r>
              <a:rPr lang="en-US" sz="2400" i="1">
                <a:solidFill>
                  <a:schemeClr val="bg1"/>
                </a:solidFill>
                <a:latin typeface="Times New Roman" pitchFamily="18" charset="0"/>
              </a:rPr>
              <a:t>ka &lt;&lt; 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graphicFrame>
        <p:nvGraphicFramePr>
          <p:cNvPr id="327696" name="Object 16"/>
          <p:cNvGraphicFramePr>
            <a:graphicFrameLocks noChangeAspect="1"/>
          </p:cNvGraphicFramePr>
          <p:nvPr/>
        </p:nvGraphicFramePr>
        <p:xfrm>
          <a:off x="2773650" y="1390274"/>
          <a:ext cx="3848100" cy="876300"/>
        </p:xfrm>
        <a:graphic>
          <a:graphicData uri="http://schemas.openxmlformats.org/presentationml/2006/ole">
            <p:oleObj spid="_x0000_s327696" name="Equation" r:id="rId4" imgW="1726920" imgH="393480" progId="Equation.DSMT4">
              <p:embed/>
            </p:oleObj>
          </a:graphicData>
        </a:graphic>
      </p:graphicFrame>
      <p:graphicFrame>
        <p:nvGraphicFramePr>
          <p:cNvPr id="327697" name="Object 17"/>
          <p:cNvGraphicFramePr>
            <a:graphicFrameLocks noChangeAspect="1"/>
          </p:cNvGraphicFramePr>
          <p:nvPr/>
        </p:nvGraphicFramePr>
        <p:xfrm>
          <a:off x="2456766" y="3153039"/>
          <a:ext cx="4410075" cy="985837"/>
        </p:xfrm>
        <a:graphic>
          <a:graphicData uri="http://schemas.openxmlformats.org/presentationml/2006/ole">
            <p:oleObj spid="_x0000_s327697" name="Equation" r:id="rId5" imgW="2158920" imgH="482400" progId="Equation.DSMT4">
              <p:embed/>
            </p:oleObj>
          </a:graphicData>
        </a:graphic>
      </p:graphicFrame>
      <p:sp>
        <p:nvSpPr>
          <p:cNvPr id="327698" name="Text Box 18"/>
          <p:cNvSpPr txBox="1">
            <a:spLocks noChangeArrowheads="1"/>
          </p:cNvSpPr>
          <p:nvPr/>
        </p:nvSpPr>
        <p:spPr bwMode="auto">
          <a:xfrm>
            <a:off x="1266685" y="950963"/>
            <a:ext cx="12842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Therefore</a:t>
            </a:r>
          </a:p>
        </p:txBody>
      </p:sp>
      <p:sp>
        <p:nvSpPr>
          <p:cNvPr id="327699" name="Text Box 19"/>
          <p:cNvSpPr txBox="1">
            <a:spLocks noChangeArrowheads="1"/>
          </p:cNvSpPr>
          <p:nvPr/>
        </p:nvSpPr>
        <p:spPr bwMode="auto">
          <a:xfrm>
            <a:off x="583320" y="4872301"/>
            <a:ext cx="433503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We thus have the “probe </a:t>
            </a:r>
            <a:r>
              <a:rPr lang="en-US" sz="2000" dirty="0">
                <a:solidFill>
                  <a:schemeClr val="bg1"/>
                </a:solidFill>
              </a:rPr>
              <a:t>reactance</a:t>
            </a:r>
            <a:r>
              <a:rPr lang="en-US" sz="2000" dirty="0" smtClean="0">
                <a:solidFill>
                  <a:schemeClr val="bg1"/>
                </a:solidFill>
              </a:rPr>
              <a:t>”: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327700" name="Object 20"/>
          <p:cNvGraphicFramePr>
            <a:graphicFrameLocks noChangeAspect="1"/>
          </p:cNvGraphicFramePr>
          <p:nvPr/>
        </p:nvGraphicFramePr>
        <p:xfrm>
          <a:off x="2317466" y="5509857"/>
          <a:ext cx="4256088" cy="976313"/>
        </p:xfrm>
        <a:graphic>
          <a:graphicData uri="http://schemas.openxmlformats.org/presentationml/2006/ole">
            <p:oleObj spid="_x0000_s327700" name="Equation" r:id="rId6" imgW="1993680" imgH="457200" progId="Equation.DSMT4">
              <p:embed/>
            </p:oleObj>
          </a:graphicData>
        </a:graphic>
      </p:graphicFrame>
      <p:sp>
        <p:nvSpPr>
          <p:cNvPr id="327701" name="Text Box 21"/>
          <p:cNvSpPr txBox="1">
            <a:spLocks noChangeArrowheads="1"/>
          </p:cNvSpPr>
          <p:nvPr/>
        </p:nvSpPr>
        <p:spPr bwMode="auto">
          <a:xfrm>
            <a:off x="7715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Inductive Post (cont.)</a:t>
            </a:r>
          </a:p>
        </p:txBody>
      </p:sp>
      <p:graphicFrame>
        <p:nvGraphicFramePr>
          <p:cNvPr id="327702" name="Object 22"/>
          <p:cNvGraphicFramePr>
            <a:graphicFrameLocks noChangeAspect="1"/>
          </p:cNvGraphicFramePr>
          <p:nvPr/>
        </p:nvGraphicFramePr>
        <p:xfrm>
          <a:off x="5627003" y="4272226"/>
          <a:ext cx="1558925" cy="341313"/>
        </p:xfrm>
        <a:graphic>
          <a:graphicData uri="http://schemas.openxmlformats.org/presentationml/2006/ole">
            <p:oleObj spid="_x0000_s327702" name="Equation" r:id="rId7" imgW="927000" imgH="203040" progId="Equation.DSMT4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B09618E-7D3E-4500-A20C-FC91EA150726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327703" name="Object 23"/>
          <p:cNvGraphicFramePr>
            <a:graphicFrameLocks noChangeAspect="1"/>
          </p:cNvGraphicFramePr>
          <p:nvPr/>
        </p:nvGraphicFramePr>
        <p:xfrm>
          <a:off x="4931690" y="4884746"/>
          <a:ext cx="1510210" cy="438448"/>
        </p:xfrm>
        <a:graphic>
          <a:graphicData uri="http://schemas.openxmlformats.org/presentationml/2006/ole">
            <p:oleObj spid="_x0000_s327703" name="Equation" r:id="rId8" imgW="87624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10" name="Text Box 6"/>
          <p:cNvSpPr txBox="1">
            <a:spLocks noChangeArrowheads="1"/>
          </p:cNvSpPr>
          <p:nvPr/>
        </p:nvSpPr>
        <p:spPr bwMode="auto">
          <a:xfrm>
            <a:off x="1679575" y="988486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or</a:t>
            </a:r>
          </a:p>
        </p:txBody>
      </p:sp>
      <p:graphicFrame>
        <p:nvGraphicFramePr>
          <p:cNvPr id="328713" name="Object 9"/>
          <p:cNvGraphicFramePr>
            <a:graphicFrameLocks noChangeAspect="1"/>
          </p:cNvGraphicFramePr>
          <p:nvPr/>
        </p:nvGraphicFramePr>
        <p:xfrm>
          <a:off x="2456479" y="1464452"/>
          <a:ext cx="3971925" cy="1006475"/>
        </p:xfrm>
        <a:graphic>
          <a:graphicData uri="http://schemas.openxmlformats.org/presentationml/2006/ole">
            <p:oleObj spid="_x0000_s328713" name="Equation" r:id="rId4" imgW="1803240" imgH="457200" progId="Equation.DSMT4">
              <p:embed/>
            </p:oleObj>
          </a:graphicData>
        </a:graphic>
      </p:graphicFrame>
      <p:grpSp>
        <p:nvGrpSpPr>
          <p:cNvPr id="328730" name="Group 26"/>
          <p:cNvGrpSpPr>
            <a:grpSpLocks/>
          </p:cNvGrpSpPr>
          <p:nvPr/>
        </p:nvGrpSpPr>
        <p:grpSpPr bwMode="auto">
          <a:xfrm>
            <a:off x="3358913" y="3502091"/>
            <a:ext cx="2576513" cy="984250"/>
            <a:chOff x="2118" y="3079"/>
            <a:chExt cx="1623" cy="620"/>
          </a:xfrm>
        </p:grpSpPr>
        <p:sp>
          <p:nvSpPr>
            <p:cNvPr id="328716" name="Line 12"/>
            <p:cNvSpPr>
              <a:spLocks noChangeShapeType="1"/>
            </p:cNvSpPr>
            <p:nvPr/>
          </p:nvSpPr>
          <p:spPr bwMode="auto">
            <a:xfrm>
              <a:off x="2175" y="3110"/>
              <a:ext cx="1016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717" name="Line 13"/>
            <p:cNvSpPr>
              <a:spLocks noChangeShapeType="1"/>
            </p:cNvSpPr>
            <p:nvPr/>
          </p:nvSpPr>
          <p:spPr bwMode="auto">
            <a:xfrm>
              <a:off x="2173" y="3675"/>
              <a:ext cx="1018" cy="1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718" name="Line 14"/>
            <p:cNvSpPr>
              <a:spLocks noChangeShapeType="1"/>
            </p:cNvSpPr>
            <p:nvPr/>
          </p:nvSpPr>
          <p:spPr bwMode="auto">
            <a:xfrm>
              <a:off x="3191" y="3104"/>
              <a:ext cx="1" cy="152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719" name="Line 15"/>
            <p:cNvSpPr>
              <a:spLocks noChangeShapeType="1"/>
            </p:cNvSpPr>
            <p:nvPr/>
          </p:nvSpPr>
          <p:spPr bwMode="auto">
            <a:xfrm>
              <a:off x="3191" y="3520"/>
              <a:ext cx="0" cy="162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721" name="Oval 17"/>
            <p:cNvSpPr>
              <a:spLocks noChangeArrowheads="1"/>
            </p:cNvSpPr>
            <p:nvPr/>
          </p:nvSpPr>
          <p:spPr bwMode="auto">
            <a:xfrm>
              <a:off x="2118" y="3079"/>
              <a:ext cx="56" cy="61"/>
            </a:xfrm>
            <a:prstGeom prst="ellips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328722" name="Oval 18"/>
            <p:cNvSpPr>
              <a:spLocks noChangeArrowheads="1"/>
            </p:cNvSpPr>
            <p:nvPr/>
          </p:nvSpPr>
          <p:spPr bwMode="auto">
            <a:xfrm>
              <a:off x="2122" y="3638"/>
              <a:ext cx="56" cy="61"/>
            </a:xfrm>
            <a:prstGeom prst="ellips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328726" name="Freeform 22"/>
            <p:cNvSpPr>
              <a:spLocks/>
            </p:cNvSpPr>
            <p:nvPr/>
          </p:nvSpPr>
          <p:spPr bwMode="auto">
            <a:xfrm>
              <a:off x="3115" y="3255"/>
              <a:ext cx="153" cy="267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1" y="28"/>
                </a:cxn>
                <a:cxn ang="0">
                  <a:pos x="58" y="75"/>
                </a:cxn>
                <a:cxn ang="0">
                  <a:pos x="148" y="90"/>
                </a:cxn>
                <a:cxn ang="0">
                  <a:pos x="89" y="41"/>
                </a:cxn>
                <a:cxn ang="0">
                  <a:pos x="10" y="113"/>
                </a:cxn>
                <a:cxn ang="0">
                  <a:pos x="46" y="141"/>
                </a:cxn>
                <a:cxn ang="0">
                  <a:pos x="142" y="161"/>
                </a:cxn>
                <a:cxn ang="0">
                  <a:pos x="92" y="112"/>
                </a:cxn>
                <a:cxn ang="0">
                  <a:pos x="7" y="192"/>
                </a:cxn>
                <a:cxn ang="0">
                  <a:pos x="136" y="237"/>
                </a:cxn>
                <a:cxn ang="0">
                  <a:pos x="89" y="183"/>
                </a:cxn>
                <a:cxn ang="0">
                  <a:pos x="11" y="252"/>
                </a:cxn>
                <a:cxn ang="0">
                  <a:pos x="79" y="267"/>
                </a:cxn>
              </a:cxnLst>
              <a:rect l="0" t="0" r="r" b="b"/>
              <a:pathLst>
                <a:path w="153" h="267">
                  <a:moveTo>
                    <a:pt x="77" y="0"/>
                  </a:moveTo>
                  <a:cubicBezTo>
                    <a:pt x="66" y="4"/>
                    <a:pt x="14" y="15"/>
                    <a:pt x="11" y="28"/>
                  </a:cubicBezTo>
                  <a:cubicBezTo>
                    <a:pt x="8" y="41"/>
                    <a:pt x="35" y="65"/>
                    <a:pt x="58" y="75"/>
                  </a:cubicBezTo>
                  <a:cubicBezTo>
                    <a:pt x="81" y="85"/>
                    <a:pt x="143" y="96"/>
                    <a:pt x="148" y="90"/>
                  </a:cubicBezTo>
                  <a:cubicBezTo>
                    <a:pt x="153" y="84"/>
                    <a:pt x="112" y="37"/>
                    <a:pt x="89" y="41"/>
                  </a:cubicBezTo>
                  <a:cubicBezTo>
                    <a:pt x="66" y="45"/>
                    <a:pt x="17" y="96"/>
                    <a:pt x="10" y="113"/>
                  </a:cubicBezTo>
                  <a:cubicBezTo>
                    <a:pt x="3" y="130"/>
                    <a:pt x="24" y="133"/>
                    <a:pt x="46" y="141"/>
                  </a:cubicBezTo>
                  <a:cubicBezTo>
                    <a:pt x="68" y="149"/>
                    <a:pt x="134" y="166"/>
                    <a:pt x="142" y="161"/>
                  </a:cubicBezTo>
                  <a:cubicBezTo>
                    <a:pt x="150" y="156"/>
                    <a:pt x="114" y="107"/>
                    <a:pt x="92" y="112"/>
                  </a:cubicBezTo>
                  <a:cubicBezTo>
                    <a:pt x="70" y="117"/>
                    <a:pt x="0" y="171"/>
                    <a:pt x="7" y="192"/>
                  </a:cubicBezTo>
                  <a:cubicBezTo>
                    <a:pt x="14" y="213"/>
                    <a:pt x="122" y="239"/>
                    <a:pt x="136" y="237"/>
                  </a:cubicBezTo>
                  <a:cubicBezTo>
                    <a:pt x="150" y="235"/>
                    <a:pt x="110" y="181"/>
                    <a:pt x="89" y="183"/>
                  </a:cubicBezTo>
                  <a:cubicBezTo>
                    <a:pt x="68" y="185"/>
                    <a:pt x="13" y="238"/>
                    <a:pt x="11" y="252"/>
                  </a:cubicBezTo>
                  <a:cubicBezTo>
                    <a:pt x="9" y="266"/>
                    <a:pt x="65" y="264"/>
                    <a:pt x="79" y="267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728" name="Text Box 24"/>
            <p:cNvSpPr txBox="1">
              <a:spLocks noChangeArrowheads="1"/>
            </p:cNvSpPr>
            <p:nvPr/>
          </p:nvSpPr>
          <p:spPr bwMode="auto">
            <a:xfrm>
              <a:off x="3313" y="3250"/>
              <a:ext cx="428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1"/>
                  </a:solidFill>
                  <a:latin typeface="Times New Roman" pitchFamily="18" charset="0"/>
                </a:rPr>
                <a:t>X</a:t>
              </a:r>
              <a:r>
                <a:rPr lang="en-US" sz="2000" i="1" baseline="-25000">
                  <a:solidFill>
                    <a:schemeClr val="bg1"/>
                  </a:solidFill>
                  <a:latin typeface="Times New Roman" pitchFamily="18" charset="0"/>
                </a:rPr>
                <a:t>in </a:t>
              </a:r>
              <a:endParaRPr lang="en-US" sz="2000" i="1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</p:grpSp>
      <p:graphicFrame>
        <p:nvGraphicFramePr>
          <p:cNvPr id="328732" name="Object 28"/>
          <p:cNvGraphicFramePr>
            <a:graphicFrameLocks noChangeAspect="1"/>
          </p:cNvGraphicFramePr>
          <p:nvPr/>
        </p:nvGraphicFramePr>
        <p:xfrm>
          <a:off x="3666380" y="2679563"/>
          <a:ext cx="1508882" cy="330302"/>
        </p:xfrm>
        <a:graphic>
          <a:graphicData uri="http://schemas.openxmlformats.org/presentationml/2006/ole">
            <p:oleObj spid="_x0000_s328732" name="Equation" r:id="rId5" imgW="927000" imgH="203040" progId="Equation.DSMT4">
              <p:embed/>
            </p:oleObj>
          </a:graphicData>
        </a:graphic>
      </p:graphicFrame>
      <p:sp>
        <p:nvSpPr>
          <p:cNvPr id="328733" name="Text Box 29"/>
          <p:cNvSpPr txBox="1">
            <a:spLocks noChangeArrowheads="1"/>
          </p:cNvSpPr>
          <p:nvPr/>
        </p:nvSpPr>
        <p:spPr bwMode="auto">
          <a:xfrm>
            <a:off x="749753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Inductive Post (cont.)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B09618E-7D3E-4500-A20C-FC91EA150726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2" name="Object 12"/>
          <p:cNvGraphicFramePr>
            <a:graphicFrameLocks noChangeAspect="1"/>
          </p:cNvGraphicFramePr>
          <p:nvPr/>
        </p:nvGraphicFramePr>
        <p:xfrm>
          <a:off x="1676400" y="5456238"/>
          <a:ext cx="5364163" cy="996950"/>
        </p:xfrm>
        <a:graphic>
          <a:graphicData uri="http://schemas.openxmlformats.org/presentationml/2006/ole">
            <p:oleObj spid="_x0000_s328733" name="Equation" r:id="rId6" imgW="2438280" imgH="457200" progId="Equation.DSMT4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777923" y="4899547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Probe inductance: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10" name="Text Box 6"/>
          <p:cNvSpPr txBox="1">
            <a:spLocks noChangeArrowheads="1"/>
          </p:cNvSpPr>
          <p:nvPr/>
        </p:nvSpPr>
        <p:spPr bwMode="auto">
          <a:xfrm>
            <a:off x="3617557" y="865656"/>
            <a:ext cx="150233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Summary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328713" name="Object 9"/>
          <p:cNvGraphicFramePr>
            <a:graphicFrameLocks noChangeAspect="1"/>
          </p:cNvGraphicFramePr>
          <p:nvPr/>
        </p:nvGraphicFramePr>
        <p:xfrm>
          <a:off x="1783971" y="2089790"/>
          <a:ext cx="5454650" cy="1230312"/>
        </p:xfrm>
        <a:graphic>
          <a:graphicData uri="http://schemas.openxmlformats.org/presentationml/2006/ole">
            <p:oleObj spid="_x0000_s382978" name="Equation" r:id="rId4" imgW="2476440" imgH="558720" progId="Equation.DSMT4">
              <p:embed/>
            </p:oleObj>
          </a:graphicData>
        </a:graphic>
      </p:graphicFrame>
      <p:sp>
        <p:nvSpPr>
          <p:cNvPr id="328733" name="Text Box 29"/>
          <p:cNvSpPr txBox="1">
            <a:spLocks noChangeArrowheads="1"/>
          </p:cNvSpPr>
          <p:nvPr/>
        </p:nvSpPr>
        <p:spPr bwMode="auto">
          <a:xfrm>
            <a:off x="749753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Inductive Post (cont.)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B09618E-7D3E-4500-A20C-FC91EA150726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2" name="Object 12"/>
          <p:cNvGraphicFramePr>
            <a:graphicFrameLocks noChangeAspect="1"/>
          </p:cNvGraphicFramePr>
          <p:nvPr/>
        </p:nvGraphicFramePr>
        <p:xfrm>
          <a:off x="1966557" y="4581549"/>
          <a:ext cx="4972050" cy="1219200"/>
        </p:xfrm>
        <a:graphic>
          <a:graphicData uri="http://schemas.openxmlformats.org/presentationml/2006/ole">
            <p:oleObj spid="_x0000_s382980" name="Equation" r:id="rId5" imgW="2260440" imgH="558720" progId="Equation.DSMT4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296540" y="4039899"/>
            <a:ext cx="22509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Probe inductance: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44222" y="1571928"/>
            <a:ext cx="21355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Probe reactance: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Text Box 2"/>
          <p:cNvSpPr txBox="1">
            <a:spLocks noChangeArrowheads="1"/>
          </p:cNvSpPr>
          <p:nvPr/>
        </p:nvSpPr>
        <p:spPr bwMode="auto">
          <a:xfrm>
            <a:off x="69024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Tube of Surface Current</a:t>
            </a:r>
          </a:p>
        </p:txBody>
      </p:sp>
      <p:sp>
        <p:nvSpPr>
          <p:cNvPr id="313349" name="Text Box 5"/>
          <p:cNvSpPr txBox="1">
            <a:spLocks noChangeArrowheads="1"/>
          </p:cNvSpPr>
          <p:nvPr/>
        </p:nvSpPr>
        <p:spPr bwMode="auto">
          <a:xfrm>
            <a:off x="585788" y="4406900"/>
            <a:ext cx="12715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Top view:</a:t>
            </a:r>
          </a:p>
        </p:txBody>
      </p:sp>
      <p:sp>
        <p:nvSpPr>
          <p:cNvPr id="313387" name="Text Box 43"/>
          <p:cNvSpPr txBox="1">
            <a:spLocks noChangeArrowheads="1"/>
          </p:cNvSpPr>
          <p:nvPr/>
        </p:nvSpPr>
        <p:spPr bwMode="auto">
          <a:xfrm>
            <a:off x="316230" y="1397635"/>
            <a:ext cx="3028950" cy="1066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An infinite hollow tube of surface current, flowing in the 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</a:rPr>
              <a:t>z</a:t>
            </a:r>
            <a:r>
              <a:rPr lang="en-US" sz="2000" dirty="0">
                <a:solidFill>
                  <a:schemeClr val="bg1"/>
                </a:solidFill>
              </a:rPr>
              <a:t> direction:</a:t>
            </a:r>
          </a:p>
        </p:txBody>
      </p:sp>
      <p:grpSp>
        <p:nvGrpSpPr>
          <p:cNvPr id="313414" name="Group 70"/>
          <p:cNvGrpSpPr>
            <a:grpSpLocks/>
          </p:cNvGrpSpPr>
          <p:nvPr/>
        </p:nvGrpSpPr>
        <p:grpSpPr bwMode="auto">
          <a:xfrm>
            <a:off x="1486025" y="4050041"/>
            <a:ext cx="3592513" cy="2387603"/>
            <a:chOff x="1966" y="2559"/>
            <a:chExt cx="2263" cy="1504"/>
          </a:xfrm>
        </p:grpSpPr>
        <p:sp>
          <p:nvSpPr>
            <p:cNvPr id="313378" name="Line 34"/>
            <p:cNvSpPr>
              <a:spLocks noChangeShapeType="1"/>
            </p:cNvSpPr>
            <p:nvPr/>
          </p:nvSpPr>
          <p:spPr bwMode="auto">
            <a:xfrm>
              <a:off x="1966" y="3502"/>
              <a:ext cx="198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3379" name="Line 35"/>
            <p:cNvSpPr>
              <a:spLocks noChangeShapeType="1"/>
            </p:cNvSpPr>
            <p:nvPr/>
          </p:nvSpPr>
          <p:spPr bwMode="auto">
            <a:xfrm flipV="1">
              <a:off x="2903" y="2865"/>
              <a:ext cx="0" cy="119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3380" name="Oval 36"/>
            <p:cNvSpPr>
              <a:spLocks noChangeArrowheads="1"/>
            </p:cNvSpPr>
            <p:nvPr/>
          </p:nvSpPr>
          <p:spPr bwMode="auto">
            <a:xfrm>
              <a:off x="2480" y="3097"/>
              <a:ext cx="845" cy="814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81" name="Line 37"/>
            <p:cNvSpPr>
              <a:spLocks noChangeShapeType="1"/>
            </p:cNvSpPr>
            <p:nvPr/>
          </p:nvSpPr>
          <p:spPr bwMode="auto">
            <a:xfrm flipH="1">
              <a:off x="2580" y="3502"/>
              <a:ext cx="323" cy="24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3382" name="Text Box 38"/>
            <p:cNvSpPr txBox="1">
              <a:spLocks noChangeArrowheads="1"/>
            </p:cNvSpPr>
            <p:nvPr/>
          </p:nvSpPr>
          <p:spPr bwMode="auto">
            <a:xfrm>
              <a:off x="2983" y="3225"/>
              <a:ext cx="25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chemeClr val="bg2"/>
                  </a:solidFill>
                  <a:latin typeface="Times New Roman" pitchFamily="18" charset="0"/>
                </a:rPr>
                <a:t>1</a:t>
              </a: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  </a:t>
              </a:r>
            </a:p>
          </p:txBody>
        </p:sp>
        <p:sp>
          <p:nvSpPr>
            <p:cNvPr id="313383" name="Text Box 39"/>
            <p:cNvSpPr txBox="1">
              <a:spLocks noChangeArrowheads="1"/>
            </p:cNvSpPr>
            <p:nvPr/>
          </p:nvSpPr>
          <p:spPr bwMode="auto">
            <a:xfrm>
              <a:off x="3266" y="3062"/>
              <a:ext cx="25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chemeClr val="bg2"/>
                  </a:solidFill>
                  <a:latin typeface="Times New Roman" pitchFamily="18" charset="0"/>
                </a:rPr>
                <a:t>2</a:t>
              </a: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  </a:t>
              </a:r>
            </a:p>
          </p:txBody>
        </p:sp>
        <p:sp>
          <p:nvSpPr>
            <p:cNvPr id="313384" name="Text Box 40"/>
            <p:cNvSpPr txBox="1">
              <a:spLocks noChangeArrowheads="1"/>
            </p:cNvSpPr>
            <p:nvPr/>
          </p:nvSpPr>
          <p:spPr bwMode="auto">
            <a:xfrm>
              <a:off x="4002" y="3368"/>
              <a:ext cx="22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x </a:t>
              </a:r>
            </a:p>
          </p:txBody>
        </p:sp>
        <p:sp>
          <p:nvSpPr>
            <p:cNvPr id="313385" name="Text Box 41"/>
            <p:cNvSpPr txBox="1">
              <a:spLocks noChangeArrowheads="1"/>
            </p:cNvSpPr>
            <p:nvPr/>
          </p:nvSpPr>
          <p:spPr bwMode="auto">
            <a:xfrm>
              <a:off x="2793" y="2559"/>
              <a:ext cx="25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y  </a:t>
              </a:r>
            </a:p>
          </p:txBody>
        </p:sp>
        <p:sp>
          <p:nvSpPr>
            <p:cNvPr id="313386" name="Text Box 42"/>
            <p:cNvSpPr txBox="1">
              <a:spLocks noChangeArrowheads="1"/>
            </p:cNvSpPr>
            <p:nvPr/>
          </p:nvSpPr>
          <p:spPr bwMode="auto">
            <a:xfrm>
              <a:off x="2667" y="3571"/>
              <a:ext cx="23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a </a:t>
              </a:r>
            </a:p>
          </p:txBody>
        </p:sp>
        <p:grpSp>
          <p:nvGrpSpPr>
            <p:cNvPr id="313390" name="Group 46"/>
            <p:cNvGrpSpPr>
              <a:grpSpLocks/>
            </p:cNvGrpSpPr>
            <p:nvPr/>
          </p:nvGrpSpPr>
          <p:grpSpPr bwMode="auto">
            <a:xfrm>
              <a:off x="3300" y="3472"/>
              <a:ext cx="64" cy="56"/>
              <a:chOff x="4300" y="3248"/>
              <a:chExt cx="64" cy="56"/>
            </a:xfrm>
          </p:grpSpPr>
          <p:sp>
            <p:nvSpPr>
              <p:cNvPr id="313388" name="Oval 44"/>
              <p:cNvSpPr>
                <a:spLocks noChangeArrowheads="1"/>
              </p:cNvSpPr>
              <p:nvPr/>
            </p:nvSpPr>
            <p:spPr bwMode="auto">
              <a:xfrm>
                <a:off x="4312" y="3256"/>
                <a:ext cx="40" cy="40"/>
              </a:xfrm>
              <a:prstGeom prst="ellipse">
                <a:avLst/>
              </a:prstGeom>
              <a:solidFill>
                <a:schemeClr val="bg1"/>
              </a:solidFill>
              <a:ln w="12700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389" name="Oval 45"/>
              <p:cNvSpPr>
                <a:spLocks noChangeArrowheads="1"/>
              </p:cNvSpPr>
              <p:nvPr/>
            </p:nvSpPr>
            <p:spPr bwMode="auto">
              <a:xfrm>
                <a:off x="4300" y="3248"/>
                <a:ext cx="64" cy="56"/>
              </a:xfrm>
              <a:prstGeom prst="ellips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3391" name="Group 47"/>
            <p:cNvGrpSpPr>
              <a:grpSpLocks/>
            </p:cNvGrpSpPr>
            <p:nvPr/>
          </p:nvGrpSpPr>
          <p:grpSpPr bwMode="auto">
            <a:xfrm>
              <a:off x="2444" y="3480"/>
              <a:ext cx="64" cy="56"/>
              <a:chOff x="4300" y="3248"/>
              <a:chExt cx="64" cy="56"/>
            </a:xfrm>
          </p:grpSpPr>
          <p:sp>
            <p:nvSpPr>
              <p:cNvPr id="313392" name="Oval 48"/>
              <p:cNvSpPr>
                <a:spLocks noChangeArrowheads="1"/>
              </p:cNvSpPr>
              <p:nvPr/>
            </p:nvSpPr>
            <p:spPr bwMode="auto">
              <a:xfrm>
                <a:off x="4312" y="3256"/>
                <a:ext cx="40" cy="40"/>
              </a:xfrm>
              <a:prstGeom prst="ellipse">
                <a:avLst/>
              </a:prstGeom>
              <a:solidFill>
                <a:schemeClr val="bg1"/>
              </a:solidFill>
              <a:ln w="12700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393" name="Oval 49"/>
              <p:cNvSpPr>
                <a:spLocks noChangeArrowheads="1"/>
              </p:cNvSpPr>
              <p:nvPr/>
            </p:nvSpPr>
            <p:spPr bwMode="auto">
              <a:xfrm>
                <a:off x="4300" y="3248"/>
                <a:ext cx="64" cy="56"/>
              </a:xfrm>
              <a:prstGeom prst="ellips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3394" name="Group 50"/>
            <p:cNvGrpSpPr>
              <a:grpSpLocks/>
            </p:cNvGrpSpPr>
            <p:nvPr/>
          </p:nvGrpSpPr>
          <p:grpSpPr bwMode="auto">
            <a:xfrm>
              <a:off x="2868" y="3068"/>
              <a:ext cx="64" cy="56"/>
              <a:chOff x="4300" y="3248"/>
              <a:chExt cx="64" cy="56"/>
            </a:xfrm>
          </p:grpSpPr>
          <p:sp>
            <p:nvSpPr>
              <p:cNvPr id="313395" name="Oval 51"/>
              <p:cNvSpPr>
                <a:spLocks noChangeArrowheads="1"/>
              </p:cNvSpPr>
              <p:nvPr/>
            </p:nvSpPr>
            <p:spPr bwMode="auto">
              <a:xfrm>
                <a:off x="4312" y="3256"/>
                <a:ext cx="40" cy="40"/>
              </a:xfrm>
              <a:prstGeom prst="ellipse">
                <a:avLst/>
              </a:prstGeom>
              <a:solidFill>
                <a:schemeClr val="bg1"/>
              </a:solidFill>
              <a:ln w="12700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396" name="Oval 52"/>
              <p:cNvSpPr>
                <a:spLocks noChangeArrowheads="1"/>
              </p:cNvSpPr>
              <p:nvPr/>
            </p:nvSpPr>
            <p:spPr bwMode="auto">
              <a:xfrm>
                <a:off x="4300" y="3248"/>
                <a:ext cx="64" cy="56"/>
              </a:xfrm>
              <a:prstGeom prst="ellips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3397" name="Group 53"/>
            <p:cNvGrpSpPr>
              <a:grpSpLocks/>
            </p:cNvGrpSpPr>
            <p:nvPr/>
          </p:nvGrpSpPr>
          <p:grpSpPr bwMode="auto">
            <a:xfrm>
              <a:off x="2872" y="3872"/>
              <a:ext cx="64" cy="56"/>
              <a:chOff x="4300" y="3248"/>
              <a:chExt cx="64" cy="56"/>
            </a:xfrm>
          </p:grpSpPr>
          <p:sp>
            <p:nvSpPr>
              <p:cNvPr id="313398" name="Oval 54"/>
              <p:cNvSpPr>
                <a:spLocks noChangeArrowheads="1"/>
              </p:cNvSpPr>
              <p:nvPr/>
            </p:nvSpPr>
            <p:spPr bwMode="auto">
              <a:xfrm>
                <a:off x="4312" y="3256"/>
                <a:ext cx="40" cy="40"/>
              </a:xfrm>
              <a:prstGeom prst="ellipse">
                <a:avLst/>
              </a:prstGeom>
              <a:solidFill>
                <a:schemeClr val="bg1"/>
              </a:solidFill>
              <a:ln w="12700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399" name="Oval 55"/>
              <p:cNvSpPr>
                <a:spLocks noChangeArrowheads="1"/>
              </p:cNvSpPr>
              <p:nvPr/>
            </p:nvSpPr>
            <p:spPr bwMode="auto">
              <a:xfrm>
                <a:off x="4300" y="3248"/>
                <a:ext cx="64" cy="56"/>
              </a:xfrm>
              <a:prstGeom prst="ellips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3400" name="Group 56"/>
            <p:cNvGrpSpPr>
              <a:grpSpLocks/>
            </p:cNvGrpSpPr>
            <p:nvPr/>
          </p:nvGrpSpPr>
          <p:grpSpPr bwMode="auto">
            <a:xfrm>
              <a:off x="3164" y="3192"/>
              <a:ext cx="64" cy="56"/>
              <a:chOff x="4300" y="3248"/>
              <a:chExt cx="64" cy="56"/>
            </a:xfrm>
          </p:grpSpPr>
          <p:sp>
            <p:nvSpPr>
              <p:cNvPr id="313401" name="Oval 57"/>
              <p:cNvSpPr>
                <a:spLocks noChangeArrowheads="1"/>
              </p:cNvSpPr>
              <p:nvPr/>
            </p:nvSpPr>
            <p:spPr bwMode="auto">
              <a:xfrm>
                <a:off x="4312" y="3256"/>
                <a:ext cx="40" cy="40"/>
              </a:xfrm>
              <a:prstGeom prst="ellipse">
                <a:avLst/>
              </a:prstGeom>
              <a:solidFill>
                <a:schemeClr val="bg1"/>
              </a:solidFill>
              <a:ln w="12700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02" name="Oval 58"/>
              <p:cNvSpPr>
                <a:spLocks noChangeArrowheads="1"/>
              </p:cNvSpPr>
              <p:nvPr/>
            </p:nvSpPr>
            <p:spPr bwMode="auto">
              <a:xfrm>
                <a:off x="4300" y="3248"/>
                <a:ext cx="64" cy="56"/>
              </a:xfrm>
              <a:prstGeom prst="ellips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3403" name="Group 59"/>
            <p:cNvGrpSpPr>
              <a:grpSpLocks/>
            </p:cNvGrpSpPr>
            <p:nvPr/>
          </p:nvGrpSpPr>
          <p:grpSpPr bwMode="auto">
            <a:xfrm>
              <a:off x="2560" y="3192"/>
              <a:ext cx="64" cy="56"/>
              <a:chOff x="4300" y="3248"/>
              <a:chExt cx="64" cy="56"/>
            </a:xfrm>
          </p:grpSpPr>
          <p:sp>
            <p:nvSpPr>
              <p:cNvPr id="313404" name="Oval 60"/>
              <p:cNvSpPr>
                <a:spLocks noChangeArrowheads="1"/>
              </p:cNvSpPr>
              <p:nvPr/>
            </p:nvSpPr>
            <p:spPr bwMode="auto">
              <a:xfrm>
                <a:off x="4312" y="3256"/>
                <a:ext cx="40" cy="40"/>
              </a:xfrm>
              <a:prstGeom prst="ellipse">
                <a:avLst/>
              </a:prstGeom>
              <a:solidFill>
                <a:schemeClr val="bg1"/>
              </a:solidFill>
              <a:ln w="12700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05" name="Oval 61"/>
              <p:cNvSpPr>
                <a:spLocks noChangeArrowheads="1"/>
              </p:cNvSpPr>
              <p:nvPr/>
            </p:nvSpPr>
            <p:spPr bwMode="auto">
              <a:xfrm>
                <a:off x="4300" y="3248"/>
                <a:ext cx="64" cy="56"/>
              </a:xfrm>
              <a:prstGeom prst="ellips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3406" name="Group 62"/>
            <p:cNvGrpSpPr>
              <a:grpSpLocks/>
            </p:cNvGrpSpPr>
            <p:nvPr/>
          </p:nvGrpSpPr>
          <p:grpSpPr bwMode="auto">
            <a:xfrm>
              <a:off x="3160" y="3764"/>
              <a:ext cx="64" cy="56"/>
              <a:chOff x="4300" y="3248"/>
              <a:chExt cx="64" cy="56"/>
            </a:xfrm>
          </p:grpSpPr>
          <p:sp>
            <p:nvSpPr>
              <p:cNvPr id="313407" name="Oval 63"/>
              <p:cNvSpPr>
                <a:spLocks noChangeArrowheads="1"/>
              </p:cNvSpPr>
              <p:nvPr/>
            </p:nvSpPr>
            <p:spPr bwMode="auto">
              <a:xfrm>
                <a:off x="4312" y="3256"/>
                <a:ext cx="40" cy="40"/>
              </a:xfrm>
              <a:prstGeom prst="ellipse">
                <a:avLst/>
              </a:prstGeom>
              <a:solidFill>
                <a:schemeClr val="bg1"/>
              </a:solidFill>
              <a:ln w="12700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08" name="Oval 64"/>
              <p:cNvSpPr>
                <a:spLocks noChangeArrowheads="1"/>
              </p:cNvSpPr>
              <p:nvPr/>
            </p:nvSpPr>
            <p:spPr bwMode="auto">
              <a:xfrm>
                <a:off x="4300" y="3248"/>
                <a:ext cx="64" cy="56"/>
              </a:xfrm>
              <a:prstGeom prst="ellips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3409" name="Group 65"/>
            <p:cNvGrpSpPr>
              <a:grpSpLocks/>
            </p:cNvGrpSpPr>
            <p:nvPr/>
          </p:nvGrpSpPr>
          <p:grpSpPr bwMode="auto">
            <a:xfrm>
              <a:off x="2584" y="3780"/>
              <a:ext cx="64" cy="56"/>
              <a:chOff x="4300" y="3248"/>
              <a:chExt cx="64" cy="56"/>
            </a:xfrm>
          </p:grpSpPr>
          <p:sp>
            <p:nvSpPr>
              <p:cNvPr id="313410" name="Oval 66"/>
              <p:cNvSpPr>
                <a:spLocks noChangeArrowheads="1"/>
              </p:cNvSpPr>
              <p:nvPr/>
            </p:nvSpPr>
            <p:spPr bwMode="auto">
              <a:xfrm>
                <a:off x="4312" y="3256"/>
                <a:ext cx="40" cy="40"/>
              </a:xfrm>
              <a:prstGeom prst="ellipse">
                <a:avLst/>
              </a:prstGeom>
              <a:solidFill>
                <a:schemeClr val="bg1"/>
              </a:solidFill>
              <a:ln w="12700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11" name="Oval 67"/>
              <p:cNvSpPr>
                <a:spLocks noChangeArrowheads="1"/>
              </p:cNvSpPr>
              <p:nvPr/>
            </p:nvSpPr>
            <p:spPr bwMode="auto">
              <a:xfrm>
                <a:off x="4300" y="3248"/>
                <a:ext cx="64" cy="56"/>
              </a:xfrm>
              <a:prstGeom prst="ellips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313412" name="Object 68"/>
            <p:cNvGraphicFramePr>
              <a:graphicFrameLocks noChangeAspect="1"/>
            </p:cNvGraphicFramePr>
            <p:nvPr/>
          </p:nvGraphicFramePr>
          <p:xfrm>
            <a:off x="3279" y="3795"/>
            <a:ext cx="449" cy="231"/>
          </p:xfrm>
          <a:graphic>
            <a:graphicData uri="http://schemas.openxmlformats.org/presentationml/2006/ole">
              <p:oleObj spid="_x0000_s313412" name="Equation" r:id="rId4" imgW="444240" imgH="228600" progId="Equation.DSMT4">
                <p:embed/>
              </p:oleObj>
            </a:graphicData>
          </a:graphic>
        </p:graphicFrame>
      </p:grpSp>
      <p:sp>
        <p:nvSpPr>
          <p:cNvPr id="313416" name="Text Box 72"/>
          <p:cNvSpPr txBox="1">
            <a:spLocks noChangeArrowheads="1"/>
          </p:cNvSpPr>
          <p:nvPr/>
        </p:nvSpPr>
        <p:spPr bwMode="auto">
          <a:xfrm>
            <a:off x="5427663" y="4364673"/>
            <a:ext cx="34417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From superposition, we know we can solve the problem using</a:t>
            </a:r>
          </a:p>
        </p:txBody>
      </p:sp>
      <p:graphicFrame>
        <p:nvGraphicFramePr>
          <p:cNvPr id="313417" name="Object 73"/>
          <p:cNvGraphicFramePr>
            <a:graphicFrameLocks noChangeAspect="1"/>
          </p:cNvGraphicFramePr>
          <p:nvPr/>
        </p:nvGraphicFramePr>
        <p:xfrm>
          <a:off x="5995988" y="5241925"/>
          <a:ext cx="1365250" cy="566738"/>
        </p:xfrm>
        <a:graphic>
          <a:graphicData uri="http://schemas.openxmlformats.org/presentationml/2006/ole">
            <p:oleObj spid="_x0000_s313417" name="Equation" r:id="rId5" imgW="520560" imgH="215640" progId="Equation.DSMT4">
              <p:embed/>
            </p:oleObj>
          </a:graphicData>
        </a:graphic>
      </p:graphicFrame>
      <p:sp>
        <p:nvSpPr>
          <p:cNvPr id="313418" name="Text Box 74"/>
          <p:cNvSpPr txBox="1">
            <a:spLocks noChangeArrowheads="1"/>
          </p:cNvSpPr>
          <p:nvPr/>
        </p:nvSpPr>
        <p:spPr bwMode="auto">
          <a:xfrm>
            <a:off x="7445375" y="5350510"/>
            <a:ext cx="7826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(</a:t>
            </a:r>
            <a:r>
              <a:rPr lang="en-US" sz="2000" dirty="0" err="1">
                <a:solidFill>
                  <a:schemeClr val="bg1"/>
                </a:solidFill>
              </a:rPr>
              <a:t>TM</a:t>
            </a:r>
            <a:r>
              <a:rPr lang="en-US" sz="2000" i="1" baseline="-25000" dirty="0" err="1">
                <a:solidFill>
                  <a:schemeClr val="bg1"/>
                </a:solidFill>
                <a:latin typeface="Times New Roman" pitchFamily="18" charset="0"/>
              </a:rPr>
              <a:t>z</a:t>
            </a:r>
            <a:r>
              <a:rPr lang="en-US" sz="2000" dirty="0">
                <a:solidFill>
                  <a:schemeClr val="bg1"/>
                </a:solidFill>
              </a:rPr>
              <a:t>)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3275594" y="775409"/>
            <a:ext cx="3736340" cy="3180024"/>
            <a:chOff x="3156840" y="537902"/>
            <a:chExt cx="3736340" cy="3180024"/>
          </a:xfrm>
        </p:grpSpPr>
        <p:sp>
          <p:nvSpPr>
            <p:cNvPr id="313347" name="Text Box 3"/>
            <p:cNvSpPr txBox="1">
              <a:spLocks noChangeArrowheads="1"/>
            </p:cNvSpPr>
            <p:nvPr/>
          </p:nvSpPr>
          <p:spPr bwMode="auto">
            <a:xfrm>
              <a:off x="6486780" y="2120583"/>
              <a:ext cx="4064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y </a:t>
              </a:r>
            </a:p>
          </p:txBody>
        </p:sp>
        <p:sp>
          <p:nvSpPr>
            <p:cNvPr id="313348" name="Text Box 4"/>
            <p:cNvSpPr txBox="1">
              <a:spLocks noChangeArrowheads="1"/>
            </p:cNvSpPr>
            <p:nvPr/>
          </p:nvSpPr>
          <p:spPr bwMode="auto">
            <a:xfrm>
              <a:off x="3156840" y="3094735"/>
              <a:ext cx="360363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x </a:t>
              </a:r>
            </a:p>
          </p:txBody>
        </p:sp>
        <p:sp>
          <p:nvSpPr>
            <p:cNvPr id="313357" name="Text Box 13"/>
            <p:cNvSpPr txBox="1">
              <a:spLocks noChangeArrowheads="1"/>
            </p:cNvSpPr>
            <p:nvPr/>
          </p:nvSpPr>
          <p:spPr bwMode="auto">
            <a:xfrm>
              <a:off x="4421642" y="537902"/>
              <a:ext cx="4064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z </a:t>
              </a:r>
            </a:p>
          </p:txBody>
        </p:sp>
        <p:graphicFrame>
          <p:nvGraphicFramePr>
            <p:cNvPr id="313358" name="Object 14"/>
            <p:cNvGraphicFramePr>
              <a:graphicFrameLocks noChangeAspect="1"/>
            </p:cNvGraphicFramePr>
            <p:nvPr/>
          </p:nvGraphicFramePr>
          <p:xfrm>
            <a:off x="5230813" y="1757363"/>
            <a:ext cx="712788" cy="366713"/>
          </p:xfrm>
          <a:graphic>
            <a:graphicData uri="http://schemas.openxmlformats.org/presentationml/2006/ole">
              <p:oleObj spid="_x0000_s313358" name="Equation" r:id="rId6" imgW="444240" imgH="228600" progId="Equation.DSMT4">
                <p:embed/>
              </p:oleObj>
            </a:graphicData>
          </a:graphic>
        </p:graphicFrame>
        <p:sp>
          <p:nvSpPr>
            <p:cNvPr id="313366" name="AutoShape 22"/>
            <p:cNvSpPr>
              <a:spLocks noChangeArrowheads="1"/>
            </p:cNvSpPr>
            <p:nvPr/>
          </p:nvSpPr>
          <p:spPr bwMode="auto">
            <a:xfrm>
              <a:off x="4144963" y="1328738"/>
              <a:ext cx="927100" cy="2389188"/>
            </a:xfrm>
            <a:prstGeom prst="can">
              <a:avLst>
                <a:gd name="adj" fmla="val 64426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67" name="Line 23"/>
            <p:cNvSpPr>
              <a:spLocks noChangeShapeType="1"/>
            </p:cNvSpPr>
            <p:nvPr/>
          </p:nvSpPr>
          <p:spPr bwMode="auto">
            <a:xfrm flipV="1">
              <a:off x="4352925" y="2133600"/>
              <a:ext cx="0" cy="695325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3368" name="Line 24"/>
            <p:cNvSpPr>
              <a:spLocks noChangeShapeType="1"/>
            </p:cNvSpPr>
            <p:nvPr/>
          </p:nvSpPr>
          <p:spPr bwMode="auto">
            <a:xfrm flipV="1">
              <a:off x="4602163" y="2236788"/>
              <a:ext cx="0" cy="695325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3369" name="Line 25"/>
            <p:cNvSpPr>
              <a:spLocks noChangeShapeType="1"/>
            </p:cNvSpPr>
            <p:nvPr/>
          </p:nvSpPr>
          <p:spPr bwMode="auto">
            <a:xfrm flipV="1">
              <a:off x="4840288" y="2170113"/>
              <a:ext cx="0" cy="695325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3370" name="Line 26"/>
            <p:cNvSpPr>
              <a:spLocks noChangeShapeType="1"/>
            </p:cNvSpPr>
            <p:nvPr/>
          </p:nvSpPr>
          <p:spPr bwMode="auto">
            <a:xfrm>
              <a:off x="4608513" y="1573213"/>
              <a:ext cx="341313" cy="24447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3371" name="Text Box 27"/>
            <p:cNvSpPr txBox="1">
              <a:spLocks noChangeArrowheads="1"/>
            </p:cNvSpPr>
            <p:nvPr/>
          </p:nvSpPr>
          <p:spPr bwMode="auto">
            <a:xfrm>
              <a:off x="4710113" y="1333500"/>
              <a:ext cx="4064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a  </a:t>
              </a:r>
            </a:p>
          </p:txBody>
        </p:sp>
        <p:sp>
          <p:nvSpPr>
            <p:cNvPr id="313372" name="Text Box 28"/>
            <p:cNvSpPr txBox="1">
              <a:spLocks noChangeArrowheads="1"/>
            </p:cNvSpPr>
            <p:nvPr/>
          </p:nvSpPr>
          <p:spPr bwMode="auto">
            <a:xfrm>
              <a:off x="4619399" y="3136900"/>
              <a:ext cx="4064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dirty="0">
                  <a:solidFill>
                    <a:schemeClr val="bg2"/>
                  </a:solidFill>
                  <a:latin typeface="Times New Roman" pitchFamily="18" charset="0"/>
                </a:rPr>
                <a:t>1</a:t>
              </a:r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  </a:t>
              </a:r>
            </a:p>
          </p:txBody>
        </p:sp>
        <p:sp>
          <p:nvSpPr>
            <p:cNvPr id="313373" name="Text Box 29"/>
            <p:cNvSpPr txBox="1">
              <a:spLocks noChangeArrowheads="1"/>
            </p:cNvSpPr>
            <p:nvPr/>
          </p:nvSpPr>
          <p:spPr bwMode="auto">
            <a:xfrm>
              <a:off x="5162324" y="3149600"/>
              <a:ext cx="4064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dirty="0">
                  <a:solidFill>
                    <a:schemeClr val="bg2"/>
                  </a:solidFill>
                  <a:latin typeface="Times New Roman" pitchFamily="18" charset="0"/>
                </a:rPr>
                <a:t>2</a:t>
              </a:r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  </a:t>
              </a:r>
            </a:p>
          </p:txBody>
        </p:sp>
        <p:sp>
          <p:nvSpPr>
            <p:cNvPr id="313376" name="Oval 32"/>
            <p:cNvSpPr>
              <a:spLocks noChangeArrowheads="1"/>
            </p:cNvSpPr>
            <p:nvPr/>
          </p:nvSpPr>
          <p:spPr bwMode="auto">
            <a:xfrm>
              <a:off x="4595813" y="3167063"/>
              <a:ext cx="352425" cy="341313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77" name="Oval 33"/>
            <p:cNvSpPr>
              <a:spLocks noChangeArrowheads="1"/>
            </p:cNvSpPr>
            <p:nvPr/>
          </p:nvSpPr>
          <p:spPr bwMode="auto">
            <a:xfrm>
              <a:off x="5138738" y="3184525"/>
              <a:ext cx="352425" cy="341313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52" name="Line 8"/>
            <p:cNvSpPr>
              <a:spLocks noChangeShapeType="1"/>
            </p:cNvSpPr>
            <p:nvPr/>
          </p:nvSpPr>
          <p:spPr bwMode="auto">
            <a:xfrm flipH="1">
              <a:off x="3543300" y="2339975"/>
              <a:ext cx="1096963" cy="81597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3353" name="Line 9"/>
            <p:cNvSpPr>
              <a:spLocks noChangeShapeType="1"/>
            </p:cNvSpPr>
            <p:nvPr/>
          </p:nvSpPr>
          <p:spPr bwMode="auto">
            <a:xfrm>
              <a:off x="4632324" y="2346326"/>
              <a:ext cx="1787526" cy="63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3351" name="Line 7"/>
            <p:cNvSpPr>
              <a:spLocks noChangeShapeType="1"/>
            </p:cNvSpPr>
            <p:nvPr/>
          </p:nvSpPr>
          <p:spPr bwMode="auto">
            <a:xfrm flipV="1">
              <a:off x="4618038" y="984250"/>
              <a:ext cx="0" cy="136652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1" name="Slide Number Placeholder 6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B09618E-7D3E-4500-A20C-FC91EA15072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4" name="Text Box 14"/>
          <p:cNvSpPr txBox="1">
            <a:spLocks noChangeArrowheads="1"/>
          </p:cNvSpPr>
          <p:nvPr/>
        </p:nvSpPr>
        <p:spPr bwMode="auto">
          <a:xfrm>
            <a:off x="727983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Inductive Post (cont.)</a:t>
            </a:r>
          </a:p>
        </p:txBody>
      </p:sp>
      <p:sp>
        <p:nvSpPr>
          <p:cNvPr id="348175" name="Text Box 15"/>
          <p:cNvSpPr txBox="1">
            <a:spLocks noChangeArrowheads="1"/>
          </p:cNvSpPr>
          <p:nvPr/>
        </p:nvSpPr>
        <p:spPr bwMode="auto">
          <a:xfrm>
            <a:off x="936625" y="1331913"/>
            <a:ext cx="156485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Comments: </a:t>
            </a:r>
          </a:p>
        </p:txBody>
      </p:sp>
      <p:sp>
        <p:nvSpPr>
          <p:cNvPr id="348176" name="Text Box 16"/>
          <p:cNvSpPr txBox="1">
            <a:spLocks noChangeArrowheads="1"/>
          </p:cNvSpPr>
          <p:nvPr/>
        </p:nvSpPr>
        <p:spPr bwMode="auto">
          <a:xfrm>
            <a:off x="1190625" y="2144713"/>
            <a:ext cx="7273925" cy="30008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228600" indent="-228600">
              <a:spcAft>
                <a:spcPts val="1800"/>
              </a:spcAft>
              <a:buFont typeface="Wingdings" pitchFamily="2" charset="2"/>
              <a:buChar char="§"/>
            </a:pPr>
            <a:r>
              <a:rPr lang="en-US" dirty="0">
                <a:solidFill>
                  <a:schemeClr val="bg2"/>
                </a:solidFill>
              </a:rPr>
              <a:t>The probe </a:t>
            </a:r>
            <a:r>
              <a:rPr lang="en-US" dirty="0" smtClean="0">
                <a:solidFill>
                  <a:schemeClr val="bg2"/>
                </a:solidFill>
              </a:rPr>
              <a:t>inductance </a:t>
            </a:r>
            <a:r>
              <a:rPr lang="en-US" dirty="0">
                <a:solidFill>
                  <a:schemeClr val="bg2"/>
                </a:solidFill>
              </a:rPr>
              <a:t>increases as the length of the probe increases.</a:t>
            </a:r>
          </a:p>
          <a:p>
            <a:pPr marL="228600" indent="-228600">
              <a:spcAft>
                <a:spcPts val="1800"/>
              </a:spcAft>
              <a:buFont typeface="Wingdings" pitchFamily="2" charset="2"/>
              <a:buChar char="§"/>
            </a:pPr>
            <a:r>
              <a:rPr lang="en-US" dirty="0">
                <a:solidFill>
                  <a:schemeClr val="bg2"/>
                </a:solidFill>
              </a:rPr>
              <a:t>The probe </a:t>
            </a:r>
            <a:r>
              <a:rPr lang="en-US" dirty="0" smtClean="0">
                <a:solidFill>
                  <a:schemeClr val="bg2"/>
                </a:solidFill>
              </a:rPr>
              <a:t>inductance </a:t>
            </a:r>
            <a:r>
              <a:rPr lang="en-US" dirty="0">
                <a:solidFill>
                  <a:schemeClr val="bg2"/>
                </a:solidFill>
              </a:rPr>
              <a:t>increases as the radius of the probe decreases.</a:t>
            </a:r>
          </a:p>
          <a:p>
            <a:pPr marL="228600" indent="-228600">
              <a:spcAft>
                <a:spcPts val="1800"/>
              </a:spcAft>
              <a:buFont typeface="Wingdings" pitchFamily="2" charset="2"/>
              <a:buChar char="§"/>
            </a:pPr>
            <a:r>
              <a:rPr lang="en-US" dirty="0">
                <a:solidFill>
                  <a:schemeClr val="bg2"/>
                </a:solidFill>
              </a:rPr>
              <a:t>The </a:t>
            </a:r>
            <a:r>
              <a:rPr lang="en-US" dirty="0" smtClean="0">
                <a:solidFill>
                  <a:schemeClr val="bg2"/>
                </a:solidFill>
              </a:rPr>
              <a:t>probe inductance is </a:t>
            </a:r>
            <a:r>
              <a:rPr lang="en-US" dirty="0">
                <a:solidFill>
                  <a:schemeClr val="bg2"/>
                </a:solidFill>
              </a:rPr>
              <a:t>usually positive since there is a net stored magnetic energy in the vicinity of the probe.</a:t>
            </a:r>
          </a:p>
          <a:p>
            <a:pPr marL="228600" indent="-228600">
              <a:spcAft>
                <a:spcPts val="1800"/>
              </a:spcAft>
              <a:buFont typeface="Wingdings" pitchFamily="2" charset="2"/>
              <a:buChar char="§"/>
            </a:pPr>
            <a:r>
              <a:rPr lang="en-US" dirty="0">
                <a:solidFill>
                  <a:schemeClr val="bg2"/>
                </a:solidFill>
              </a:rPr>
              <a:t>This problem provides a good approximation for the probe reactance of a microstrip </a:t>
            </a:r>
            <a:r>
              <a:rPr lang="en-US" dirty="0" smtClean="0">
                <a:solidFill>
                  <a:schemeClr val="bg2"/>
                </a:solidFill>
              </a:rPr>
              <a:t>antenna (as long as </a:t>
            </a:r>
            <a:r>
              <a:rPr lang="en-US" i="1" dirty="0" err="1" smtClean="0">
                <a:solidFill>
                  <a:schemeClr val="bg2"/>
                </a:solidFill>
                <a:latin typeface="+mn-lt"/>
              </a:rPr>
              <a:t>kh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dirty="0" smtClean="0">
                <a:solidFill>
                  <a:schemeClr val="bg2"/>
                </a:solidFill>
                <a:latin typeface="+mn-lt"/>
              </a:rPr>
              <a:t>&lt;&lt;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dirty="0" smtClean="0">
                <a:solidFill>
                  <a:schemeClr val="bg2"/>
                </a:solidFill>
                <a:latin typeface="+mn-lt"/>
              </a:rPr>
              <a:t>1</a:t>
            </a:r>
            <a:r>
              <a:rPr lang="en-US" dirty="0" smtClean="0">
                <a:solidFill>
                  <a:schemeClr val="bg2"/>
                </a:solidFill>
              </a:rPr>
              <a:t>).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B09618E-7D3E-4500-A20C-FC91EA15072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B09618E-7D3E-4500-A20C-FC91EA150726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1826241" y="1488249"/>
            <a:ext cx="5386388" cy="1928812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457200" y="0"/>
            <a:ext cx="8229600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2201223" y="1599065"/>
          <a:ext cx="4654550" cy="1641475"/>
        </p:xfrm>
        <a:graphic>
          <a:graphicData uri="http://schemas.openxmlformats.org/presentationml/2006/ole">
            <p:oleObj spid="_x0000_s381957" name="Equation" r:id="rId4" imgW="2806560" imgH="990360" progId="Equation.DSMT4">
              <p:embed/>
            </p:oleObj>
          </a:graphicData>
        </a:graphic>
      </p:graphicFrame>
      <p:graphicFrame>
        <p:nvGraphicFramePr>
          <p:cNvPr id="15" name="Object 15"/>
          <p:cNvGraphicFramePr>
            <a:graphicFrameLocks noChangeAspect="1"/>
          </p:cNvGraphicFramePr>
          <p:nvPr/>
        </p:nvGraphicFramePr>
        <p:xfrm>
          <a:off x="3417296" y="4208225"/>
          <a:ext cx="2117725" cy="533400"/>
        </p:xfrm>
        <a:graphic>
          <a:graphicData uri="http://schemas.openxmlformats.org/presentationml/2006/ole">
            <p:oleObj spid="_x0000_s381959" name="Equation" r:id="rId5" imgW="965160" imgH="241200" progId="Equation.DSMT4">
              <p:embed/>
            </p:oleObj>
          </a:graphicData>
        </a:graphic>
      </p:graphicFrame>
      <p:graphicFrame>
        <p:nvGraphicFramePr>
          <p:cNvPr id="381960" name="Object 15"/>
          <p:cNvGraphicFramePr>
            <a:graphicFrameLocks noChangeAspect="1"/>
          </p:cNvGraphicFramePr>
          <p:nvPr/>
        </p:nvGraphicFramePr>
        <p:xfrm>
          <a:off x="3279775" y="5111750"/>
          <a:ext cx="2395538" cy="533400"/>
        </p:xfrm>
        <a:graphic>
          <a:graphicData uri="http://schemas.openxmlformats.org/presentationml/2006/ole">
            <p:oleObj spid="_x0000_s381960" name="Equation" r:id="rId6" imgW="1091880" imgH="241200" progId="Equation.DSMT4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941695" y="900752"/>
            <a:ext cx="35461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Practical patch antenna case: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B09618E-7D3E-4500-A20C-FC91EA150726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60" name="Object 8"/>
          <p:cNvGraphicFramePr>
            <a:graphicFrameLocks noChangeAspect="1"/>
          </p:cNvGraphicFramePr>
          <p:nvPr/>
        </p:nvGraphicFramePr>
        <p:xfrm>
          <a:off x="2883279" y="3066812"/>
          <a:ext cx="2514600" cy="547688"/>
        </p:xfrm>
        <a:graphic>
          <a:graphicData uri="http://schemas.openxmlformats.org/presentationml/2006/ole">
            <p:oleObj spid="_x0000_s384013" name="Equation" r:id="rId4" imgW="1091726" imgH="241195" progId="Equation.3">
              <p:embed/>
            </p:oleObj>
          </a:graphicData>
        </a:graphic>
      </p:graphicFrame>
      <p:grpSp>
        <p:nvGrpSpPr>
          <p:cNvPr id="61" name="Group 62"/>
          <p:cNvGrpSpPr>
            <a:grpSpLocks/>
          </p:cNvGrpSpPr>
          <p:nvPr/>
        </p:nvGrpSpPr>
        <p:grpSpPr bwMode="auto">
          <a:xfrm>
            <a:off x="1852613" y="1091821"/>
            <a:ext cx="5135041" cy="1433892"/>
            <a:chOff x="1175" y="696"/>
            <a:chExt cx="3447" cy="1063"/>
          </a:xfrm>
        </p:grpSpPr>
        <p:sp>
          <p:nvSpPr>
            <p:cNvPr id="62" name="Freeform 36"/>
            <p:cNvSpPr>
              <a:spLocks/>
            </p:cNvSpPr>
            <p:nvPr/>
          </p:nvSpPr>
          <p:spPr bwMode="auto">
            <a:xfrm>
              <a:off x="3580" y="1160"/>
              <a:ext cx="116" cy="250"/>
            </a:xfrm>
            <a:custGeom>
              <a:avLst/>
              <a:gdLst>
                <a:gd name="T0" fmla="*/ 36 w 188"/>
                <a:gd name="T1" fmla="*/ 0 h 467"/>
                <a:gd name="T2" fmla="*/ 72 w 188"/>
                <a:gd name="T3" fmla="*/ 11 h 467"/>
                <a:gd name="T4" fmla="*/ 0 w 188"/>
                <a:gd name="T5" fmla="*/ 33 h 467"/>
                <a:gd name="T6" fmla="*/ 72 w 188"/>
                <a:gd name="T7" fmla="*/ 56 h 467"/>
                <a:gd name="T8" fmla="*/ 0 w 188"/>
                <a:gd name="T9" fmla="*/ 78 h 467"/>
                <a:gd name="T10" fmla="*/ 72 w 188"/>
                <a:gd name="T11" fmla="*/ 100 h 467"/>
                <a:gd name="T12" fmla="*/ 0 w 188"/>
                <a:gd name="T13" fmla="*/ 123 h 467"/>
                <a:gd name="T14" fmla="*/ 36 w 188"/>
                <a:gd name="T15" fmla="*/ 134 h 46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8"/>
                <a:gd name="T25" fmla="*/ 0 h 467"/>
                <a:gd name="T26" fmla="*/ 188 w 188"/>
                <a:gd name="T27" fmla="*/ 467 h 46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8" h="467">
                  <a:moveTo>
                    <a:pt x="96" y="0"/>
                  </a:moveTo>
                  <a:lnTo>
                    <a:pt x="188" y="40"/>
                  </a:lnTo>
                  <a:lnTo>
                    <a:pt x="0" y="116"/>
                  </a:lnTo>
                  <a:lnTo>
                    <a:pt x="188" y="195"/>
                  </a:lnTo>
                  <a:lnTo>
                    <a:pt x="0" y="271"/>
                  </a:lnTo>
                  <a:lnTo>
                    <a:pt x="188" y="347"/>
                  </a:lnTo>
                  <a:lnTo>
                    <a:pt x="0" y="427"/>
                  </a:lnTo>
                  <a:lnTo>
                    <a:pt x="96" y="467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Freeform 37"/>
            <p:cNvSpPr>
              <a:spLocks/>
            </p:cNvSpPr>
            <p:nvPr/>
          </p:nvSpPr>
          <p:spPr bwMode="auto">
            <a:xfrm>
              <a:off x="4067" y="1085"/>
              <a:ext cx="53" cy="400"/>
            </a:xfrm>
            <a:custGeom>
              <a:avLst/>
              <a:gdLst>
                <a:gd name="T0" fmla="*/ 0 w 89"/>
                <a:gd name="T1" fmla="*/ 0 h 745"/>
                <a:gd name="T2" fmla="*/ 11 w 89"/>
                <a:gd name="T3" fmla="*/ 1 h 745"/>
                <a:gd name="T4" fmla="*/ 21 w 89"/>
                <a:gd name="T5" fmla="*/ 6 h 745"/>
                <a:gd name="T6" fmla="*/ 28 w 89"/>
                <a:gd name="T7" fmla="*/ 12 h 745"/>
                <a:gd name="T8" fmla="*/ 32 w 89"/>
                <a:gd name="T9" fmla="*/ 22 h 745"/>
                <a:gd name="T10" fmla="*/ 32 w 89"/>
                <a:gd name="T11" fmla="*/ 32 h 745"/>
                <a:gd name="T12" fmla="*/ 28 w 89"/>
                <a:gd name="T13" fmla="*/ 40 h 745"/>
                <a:gd name="T14" fmla="*/ 21 w 89"/>
                <a:gd name="T15" fmla="*/ 48 h 745"/>
                <a:gd name="T16" fmla="*/ 11 w 89"/>
                <a:gd name="T17" fmla="*/ 53 h 745"/>
                <a:gd name="T18" fmla="*/ 0 w 89"/>
                <a:gd name="T19" fmla="*/ 53 h 745"/>
                <a:gd name="T20" fmla="*/ 11 w 89"/>
                <a:gd name="T21" fmla="*/ 54 h 745"/>
                <a:gd name="T22" fmla="*/ 21 w 89"/>
                <a:gd name="T23" fmla="*/ 59 h 745"/>
                <a:gd name="T24" fmla="*/ 28 w 89"/>
                <a:gd name="T25" fmla="*/ 67 h 745"/>
                <a:gd name="T26" fmla="*/ 32 w 89"/>
                <a:gd name="T27" fmla="*/ 75 h 745"/>
                <a:gd name="T28" fmla="*/ 32 w 89"/>
                <a:gd name="T29" fmla="*/ 85 h 745"/>
                <a:gd name="T30" fmla="*/ 28 w 89"/>
                <a:gd name="T31" fmla="*/ 94 h 745"/>
                <a:gd name="T32" fmla="*/ 21 w 89"/>
                <a:gd name="T33" fmla="*/ 101 h 745"/>
                <a:gd name="T34" fmla="*/ 11 w 89"/>
                <a:gd name="T35" fmla="*/ 106 h 745"/>
                <a:gd name="T36" fmla="*/ 0 w 89"/>
                <a:gd name="T37" fmla="*/ 107 h 745"/>
                <a:gd name="T38" fmla="*/ 11 w 89"/>
                <a:gd name="T39" fmla="*/ 108 h 745"/>
                <a:gd name="T40" fmla="*/ 21 w 89"/>
                <a:gd name="T41" fmla="*/ 113 h 745"/>
                <a:gd name="T42" fmla="*/ 28 w 89"/>
                <a:gd name="T43" fmla="*/ 120 h 745"/>
                <a:gd name="T44" fmla="*/ 32 w 89"/>
                <a:gd name="T45" fmla="*/ 129 h 745"/>
                <a:gd name="T46" fmla="*/ 32 w 89"/>
                <a:gd name="T47" fmla="*/ 139 h 745"/>
                <a:gd name="T48" fmla="*/ 28 w 89"/>
                <a:gd name="T49" fmla="*/ 148 h 745"/>
                <a:gd name="T50" fmla="*/ 21 w 89"/>
                <a:gd name="T51" fmla="*/ 155 h 745"/>
                <a:gd name="T52" fmla="*/ 11 w 89"/>
                <a:gd name="T53" fmla="*/ 159 h 745"/>
                <a:gd name="T54" fmla="*/ 0 w 89"/>
                <a:gd name="T55" fmla="*/ 161 h 745"/>
                <a:gd name="T56" fmla="*/ 11 w 89"/>
                <a:gd name="T57" fmla="*/ 162 h 745"/>
                <a:gd name="T58" fmla="*/ 21 w 89"/>
                <a:gd name="T59" fmla="*/ 167 h 745"/>
                <a:gd name="T60" fmla="*/ 28 w 89"/>
                <a:gd name="T61" fmla="*/ 173 h 745"/>
                <a:gd name="T62" fmla="*/ 32 w 89"/>
                <a:gd name="T63" fmla="*/ 183 h 745"/>
                <a:gd name="T64" fmla="*/ 32 w 89"/>
                <a:gd name="T65" fmla="*/ 193 h 745"/>
                <a:gd name="T66" fmla="*/ 28 w 89"/>
                <a:gd name="T67" fmla="*/ 201 h 745"/>
                <a:gd name="T68" fmla="*/ 21 w 89"/>
                <a:gd name="T69" fmla="*/ 209 h 745"/>
                <a:gd name="T70" fmla="*/ 11 w 89"/>
                <a:gd name="T71" fmla="*/ 213 h 745"/>
                <a:gd name="T72" fmla="*/ 0 w 89"/>
                <a:gd name="T73" fmla="*/ 215 h 74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89"/>
                <a:gd name="T112" fmla="*/ 0 h 745"/>
                <a:gd name="T113" fmla="*/ 89 w 89"/>
                <a:gd name="T114" fmla="*/ 745 h 74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89" h="745">
                  <a:moveTo>
                    <a:pt x="0" y="0"/>
                  </a:moveTo>
                  <a:lnTo>
                    <a:pt x="30" y="3"/>
                  </a:lnTo>
                  <a:lnTo>
                    <a:pt x="59" y="20"/>
                  </a:lnTo>
                  <a:lnTo>
                    <a:pt x="79" y="43"/>
                  </a:lnTo>
                  <a:lnTo>
                    <a:pt x="89" y="76"/>
                  </a:lnTo>
                  <a:lnTo>
                    <a:pt x="89" y="109"/>
                  </a:lnTo>
                  <a:lnTo>
                    <a:pt x="79" y="139"/>
                  </a:lnTo>
                  <a:lnTo>
                    <a:pt x="59" y="166"/>
                  </a:lnTo>
                  <a:lnTo>
                    <a:pt x="30" y="182"/>
                  </a:lnTo>
                  <a:lnTo>
                    <a:pt x="0" y="185"/>
                  </a:lnTo>
                  <a:lnTo>
                    <a:pt x="30" y="189"/>
                  </a:lnTo>
                  <a:lnTo>
                    <a:pt x="59" y="205"/>
                  </a:lnTo>
                  <a:lnTo>
                    <a:pt x="79" y="232"/>
                  </a:lnTo>
                  <a:lnTo>
                    <a:pt x="89" y="261"/>
                  </a:lnTo>
                  <a:lnTo>
                    <a:pt x="89" y="295"/>
                  </a:lnTo>
                  <a:lnTo>
                    <a:pt x="79" y="328"/>
                  </a:lnTo>
                  <a:lnTo>
                    <a:pt x="59" y="351"/>
                  </a:lnTo>
                  <a:lnTo>
                    <a:pt x="30" y="367"/>
                  </a:lnTo>
                  <a:lnTo>
                    <a:pt x="0" y="371"/>
                  </a:lnTo>
                  <a:lnTo>
                    <a:pt x="30" y="377"/>
                  </a:lnTo>
                  <a:lnTo>
                    <a:pt x="59" y="391"/>
                  </a:lnTo>
                  <a:lnTo>
                    <a:pt x="79" y="417"/>
                  </a:lnTo>
                  <a:lnTo>
                    <a:pt x="89" y="447"/>
                  </a:lnTo>
                  <a:lnTo>
                    <a:pt x="89" y="480"/>
                  </a:lnTo>
                  <a:lnTo>
                    <a:pt x="79" y="513"/>
                  </a:lnTo>
                  <a:lnTo>
                    <a:pt x="59" y="536"/>
                  </a:lnTo>
                  <a:lnTo>
                    <a:pt x="30" y="553"/>
                  </a:lnTo>
                  <a:lnTo>
                    <a:pt x="0" y="559"/>
                  </a:lnTo>
                  <a:lnTo>
                    <a:pt x="30" y="563"/>
                  </a:lnTo>
                  <a:lnTo>
                    <a:pt x="59" y="579"/>
                  </a:lnTo>
                  <a:lnTo>
                    <a:pt x="79" y="602"/>
                  </a:lnTo>
                  <a:lnTo>
                    <a:pt x="89" y="635"/>
                  </a:lnTo>
                  <a:lnTo>
                    <a:pt x="89" y="668"/>
                  </a:lnTo>
                  <a:lnTo>
                    <a:pt x="79" y="698"/>
                  </a:lnTo>
                  <a:lnTo>
                    <a:pt x="59" y="725"/>
                  </a:lnTo>
                  <a:lnTo>
                    <a:pt x="30" y="738"/>
                  </a:lnTo>
                  <a:lnTo>
                    <a:pt x="0" y="745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4" name="Line 38"/>
            <p:cNvSpPr>
              <a:spLocks noChangeShapeType="1"/>
            </p:cNvSpPr>
            <p:nvPr/>
          </p:nvSpPr>
          <p:spPr bwMode="auto">
            <a:xfrm>
              <a:off x="4064" y="1085"/>
              <a:ext cx="29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" name="Line 39"/>
            <p:cNvSpPr>
              <a:spLocks noChangeShapeType="1"/>
            </p:cNvSpPr>
            <p:nvPr/>
          </p:nvSpPr>
          <p:spPr bwMode="auto">
            <a:xfrm>
              <a:off x="4064" y="1485"/>
              <a:ext cx="29" cy="0"/>
            </a:xfrm>
            <a:prstGeom prst="line">
              <a:avLst/>
            </a:prstGeom>
            <a:noFill/>
            <a:ln w="2857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6" name="Line 40"/>
            <p:cNvSpPr>
              <a:spLocks noChangeShapeType="1"/>
            </p:cNvSpPr>
            <p:nvPr/>
          </p:nvSpPr>
          <p:spPr bwMode="auto">
            <a:xfrm>
              <a:off x="4471" y="1318"/>
              <a:ext cx="151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7" name="Line 41"/>
            <p:cNvSpPr>
              <a:spLocks noChangeShapeType="1"/>
            </p:cNvSpPr>
            <p:nvPr/>
          </p:nvSpPr>
          <p:spPr bwMode="auto">
            <a:xfrm>
              <a:off x="4471" y="1219"/>
              <a:ext cx="151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8" name="Freeform 42"/>
            <p:cNvSpPr>
              <a:spLocks/>
            </p:cNvSpPr>
            <p:nvPr/>
          </p:nvSpPr>
          <p:spPr bwMode="auto">
            <a:xfrm>
              <a:off x="3639" y="953"/>
              <a:ext cx="908" cy="266"/>
            </a:xfrm>
            <a:custGeom>
              <a:avLst/>
              <a:gdLst>
                <a:gd name="T0" fmla="*/ 0 w 1486"/>
                <a:gd name="T1" fmla="*/ 112 h 496"/>
                <a:gd name="T2" fmla="*/ 0 w 1486"/>
                <a:gd name="T3" fmla="*/ 0 h 496"/>
                <a:gd name="T4" fmla="*/ 555 w 1486"/>
                <a:gd name="T5" fmla="*/ 0 h 496"/>
                <a:gd name="T6" fmla="*/ 555 w 1486"/>
                <a:gd name="T7" fmla="*/ 143 h 4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6"/>
                <a:gd name="T13" fmla="*/ 0 h 496"/>
                <a:gd name="T14" fmla="*/ 1486 w 1486"/>
                <a:gd name="T15" fmla="*/ 496 h 4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6" h="496">
                  <a:moveTo>
                    <a:pt x="0" y="387"/>
                  </a:moveTo>
                  <a:lnTo>
                    <a:pt x="0" y="0"/>
                  </a:lnTo>
                  <a:lnTo>
                    <a:pt x="1486" y="0"/>
                  </a:lnTo>
                  <a:lnTo>
                    <a:pt x="1486" y="496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Freeform 43"/>
            <p:cNvSpPr>
              <a:spLocks/>
            </p:cNvSpPr>
            <p:nvPr/>
          </p:nvSpPr>
          <p:spPr bwMode="auto">
            <a:xfrm>
              <a:off x="3639" y="1318"/>
              <a:ext cx="908" cy="300"/>
            </a:xfrm>
            <a:custGeom>
              <a:avLst/>
              <a:gdLst>
                <a:gd name="T0" fmla="*/ 555 w 1486"/>
                <a:gd name="T1" fmla="*/ 0 h 559"/>
                <a:gd name="T2" fmla="*/ 555 w 1486"/>
                <a:gd name="T3" fmla="*/ 161 h 559"/>
                <a:gd name="T4" fmla="*/ 0 w 1486"/>
                <a:gd name="T5" fmla="*/ 161 h 559"/>
                <a:gd name="T6" fmla="*/ 0 w 1486"/>
                <a:gd name="T7" fmla="*/ 49 h 5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6"/>
                <a:gd name="T13" fmla="*/ 0 h 559"/>
                <a:gd name="T14" fmla="*/ 1486 w 1486"/>
                <a:gd name="T15" fmla="*/ 559 h 5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6" h="559">
                  <a:moveTo>
                    <a:pt x="1486" y="0"/>
                  </a:moveTo>
                  <a:lnTo>
                    <a:pt x="1486" y="559"/>
                  </a:lnTo>
                  <a:lnTo>
                    <a:pt x="0" y="559"/>
                  </a:lnTo>
                  <a:lnTo>
                    <a:pt x="0" y="172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0" name="Line 44"/>
            <p:cNvSpPr>
              <a:spLocks noChangeShapeType="1"/>
            </p:cNvSpPr>
            <p:nvPr/>
          </p:nvSpPr>
          <p:spPr bwMode="auto">
            <a:xfrm>
              <a:off x="4093" y="1485"/>
              <a:ext cx="1" cy="13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1" name="Line 45"/>
            <p:cNvSpPr>
              <a:spLocks noChangeShapeType="1"/>
            </p:cNvSpPr>
            <p:nvPr/>
          </p:nvSpPr>
          <p:spPr bwMode="auto">
            <a:xfrm flipV="1">
              <a:off x="4093" y="953"/>
              <a:ext cx="1" cy="13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2" name="Rectangle 46"/>
            <p:cNvSpPr>
              <a:spLocks noChangeArrowheads="1"/>
            </p:cNvSpPr>
            <p:nvPr/>
          </p:nvSpPr>
          <p:spPr bwMode="auto">
            <a:xfrm>
              <a:off x="3295" y="1136"/>
              <a:ext cx="105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1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R</a:t>
              </a:r>
              <a:endPara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3" name="Rectangle 47"/>
            <p:cNvSpPr>
              <a:spLocks noChangeArrowheads="1"/>
            </p:cNvSpPr>
            <p:nvPr/>
          </p:nvSpPr>
          <p:spPr bwMode="auto">
            <a:xfrm>
              <a:off x="3843" y="1123"/>
              <a:ext cx="96" cy="22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1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L</a:t>
              </a:r>
              <a:endPara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4" name="Rectangle 48"/>
            <p:cNvSpPr>
              <a:spLocks noChangeArrowheads="1"/>
            </p:cNvSpPr>
            <p:nvPr/>
          </p:nvSpPr>
          <p:spPr bwMode="auto">
            <a:xfrm>
              <a:off x="4224" y="1123"/>
              <a:ext cx="115" cy="22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1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C</a:t>
              </a:r>
              <a:endPara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5" name="Line 49"/>
            <p:cNvSpPr>
              <a:spLocks noChangeShapeType="1"/>
            </p:cNvSpPr>
            <p:nvPr/>
          </p:nvSpPr>
          <p:spPr bwMode="auto">
            <a:xfrm flipV="1">
              <a:off x="4093" y="812"/>
              <a:ext cx="0" cy="13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6" name="Line 50"/>
            <p:cNvSpPr>
              <a:spLocks noChangeShapeType="1"/>
            </p:cNvSpPr>
            <p:nvPr/>
          </p:nvSpPr>
          <p:spPr bwMode="auto">
            <a:xfrm flipV="1">
              <a:off x="4094" y="1610"/>
              <a:ext cx="0" cy="13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7" name="Oval 51"/>
            <p:cNvSpPr>
              <a:spLocks noChangeArrowheads="1"/>
            </p:cNvSpPr>
            <p:nvPr/>
          </p:nvSpPr>
          <p:spPr bwMode="auto">
            <a:xfrm>
              <a:off x="1175" y="1705"/>
              <a:ext cx="58" cy="54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8" name="Line 52"/>
            <p:cNvSpPr>
              <a:spLocks noChangeShapeType="1"/>
            </p:cNvSpPr>
            <p:nvPr/>
          </p:nvSpPr>
          <p:spPr bwMode="auto">
            <a:xfrm flipH="1">
              <a:off x="1259" y="830"/>
              <a:ext cx="1099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9" name="Line 53"/>
            <p:cNvSpPr>
              <a:spLocks noChangeShapeType="1"/>
            </p:cNvSpPr>
            <p:nvPr/>
          </p:nvSpPr>
          <p:spPr bwMode="auto">
            <a:xfrm flipH="1" flipV="1">
              <a:off x="1238" y="1739"/>
              <a:ext cx="2859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0" name="Oval 54"/>
            <p:cNvSpPr>
              <a:spLocks noChangeArrowheads="1"/>
            </p:cNvSpPr>
            <p:nvPr/>
          </p:nvSpPr>
          <p:spPr bwMode="auto">
            <a:xfrm>
              <a:off x="1203" y="796"/>
              <a:ext cx="58" cy="54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1" name="Rectangle 55"/>
            <p:cNvSpPr>
              <a:spLocks noChangeArrowheads="1"/>
            </p:cNvSpPr>
            <p:nvPr/>
          </p:nvSpPr>
          <p:spPr bwMode="auto">
            <a:xfrm>
              <a:off x="1787" y="1149"/>
              <a:ext cx="153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1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Z</a:t>
              </a:r>
              <a:r>
                <a:rPr kumimoji="0" lang="en-US" sz="20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0</a:t>
              </a:r>
              <a:endPara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2" name="Freeform 58"/>
            <p:cNvSpPr>
              <a:spLocks/>
            </p:cNvSpPr>
            <p:nvPr/>
          </p:nvSpPr>
          <p:spPr bwMode="auto">
            <a:xfrm>
              <a:off x="2362" y="696"/>
              <a:ext cx="631" cy="198"/>
            </a:xfrm>
            <a:custGeom>
              <a:avLst/>
              <a:gdLst>
                <a:gd name="T0" fmla="*/ 0 w 631"/>
                <a:gd name="T1" fmla="*/ 130 h 198"/>
                <a:gd name="T2" fmla="*/ 87 w 631"/>
                <a:gd name="T3" fmla="*/ 43 h 198"/>
                <a:gd name="T4" fmla="*/ 166 w 631"/>
                <a:gd name="T5" fmla="*/ 12 h 198"/>
                <a:gd name="T6" fmla="*/ 229 w 631"/>
                <a:gd name="T7" fmla="*/ 114 h 198"/>
                <a:gd name="T8" fmla="*/ 182 w 631"/>
                <a:gd name="T9" fmla="*/ 193 h 198"/>
                <a:gd name="T10" fmla="*/ 182 w 631"/>
                <a:gd name="T11" fmla="*/ 83 h 198"/>
                <a:gd name="T12" fmla="*/ 253 w 631"/>
                <a:gd name="T13" fmla="*/ 28 h 198"/>
                <a:gd name="T14" fmla="*/ 332 w 631"/>
                <a:gd name="T15" fmla="*/ 28 h 198"/>
                <a:gd name="T16" fmla="*/ 379 w 631"/>
                <a:gd name="T17" fmla="*/ 99 h 198"/>
                <a:gd name="T18" fmla="*/ 340 w 631"/>
                <a:gd name="T19" fmla="*/ 170 h 198"/>
                <a:gd name="T20" fmla="*/ 316 w 631"/>
                <a:gd name="T21" fmla="*/ 130 h 198"/>
                <a:gd name="T22" fmla="*/ 332 w 631"/>
                <a:gd name="T23" fmla="*/ 75 h 198"/>
                <a:gd name="T24" fmla="*/ 395 w 631"/>
                <a:gd name="T25" fmla="*/ 35 h 198"/>
                <a:gd name="T26" fmla="*/ 482 w 631"/>
                <a:gd name="T27" fmla="*/ 43 h 198"/>
                <a:gd name="T28" fmla="*/ 505 w 631"/>
                <a:gd name="T29" fmla="*/ 114 h 198"/>
                <a:gd name="T30" fmla="*/ 482 w 631"/>
                <a:gd name="T31" fmla="*/ 177 h 198"/>
                <a:gd name="T32" fmla="*/ 434 w 631"/>
                <a:gd name="T33" fmla="*/ 122 h 198"/>
                <a:gd name="T34" fmla="*/ 497 w 631"/>
                <a:gd name="T35" fmla="*/ 59 h 198"/>
                <a:gd name="T36" fmla="*/ 584 w 631"/>
                <a:gd name="T37" fmla="*/ 51 h 198"/>
                <a:gd name="T38" fmla="*/ 631 w 631"/>
                <a:gd name="T39" fmla="*/ 114 h 19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31"/>
                <a:gd name="T61" fmla="*/ 0 h 198"/>
                <a:gd name="T62" fmla="*/ 631 w 631"/>
                <a:gd name="T63" fmla="*/ 198 h 19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31" h="198">
                  <a:moveTo>
                    <a:pt x="0" y="130"/>
                  </a:moveTo>
                  <a:cubicBezTo>
                    <a:pt x="29" y="96"/>
                    <a:pt x="59" y="63"/>
                    <a:pt x="87" y="43"/>
                  </a:cubicBezTo>
                  <a:cubicBezTo>
                    <a:pt x="115" y="23"/>
                    <a:pt x="142" y="0"/>
                    <a:pt x="166" y="12"/>
                  </a:cubicBezTo>
                  <a:cubicBezTo>
                    <a:pt x="190" y="24"/>
                    <a:pt x="226" y="84"/>
                    <a:pt x="229" y="114"/>
                  </a:cubicBezTo>
                  <a:cubicBezTo>
                    <a:pt x="232" y="144"/>
                    <a:pt x="190" y="198"/>
                    <a:pt x="182" y="193"/>
                  </a:cubicBezTo>
                  <a:cubicBezTo>
                    <a:pt x="174" y="188"/>
                    <a:pt x="170" y="110"/>
                    <a:pt x="182" y="83"/>
                  </a:cubicBezTo>
                  <a:cubicBezTo>
                    <a:pt x="194" y="56"/>
                    <a:pt x="228" y="37"/>
                    <a:pt x="253" y="28"/>
                  </a:cubicBezTo>
                  <a:cubicBezTo>
                    <a:pt x="278" y="19"/>
                    <a:pt x="311" y="16"/>
                    <a:pt x="332" y="28"/>
                  </a:cubicBezTo>
                  <a:cubicBezTo>
                    <a:pt x="353" y="40"/>
                    <a:pt x="378" y="75"/>
                    <a:pt x="379" y="99"/>
                  </a:cubicBezTo>
                  <a:cubicBezTo>
                    <a:pt x="380" y="123"/>
                    <a:pt x="351" y="165"/>
                    <a:pt x="340" y="170"/>
                  </a:cubicBezTo>
                  <a:cubicBezTo>
                    <a:pt x="329" y="175"/>
                    <a:pt x="317" y="146"/>
                    <a:pt x="316" y="130"/>
                  </a:cubicBezTo>
                  <a:cubicBezTo>
                    <a:pt x="315" y="114"/>
                    <a:pt x="319" y="91"/>
                    <a:pt x="332" y="75"/>
                  </a:cubicBezTo>
                  <a:cubicBezTo>
                    <a:pt x="345" y="59"/>
                    <a:pt x="370" y="40"/>
                    <a:pt x="395" y="35"/>
                  </a:cubicBezTo>
                  <a:cubicBezTo>
                    <a:pt x="420" y="30"/>
                    <a:pt x="464" y="30"/>
                    <a:pt x="482" y="43"/>
                  </a:cubicBezTo>
                  <a:cubicBezTo>
                    <a:pt x="500" y="56"/>
                    <a:pt x="505" y="92"/>
                    <a:pt x="505" y="114"/>
                  </a:cubicBezTo>
                  <a:cubicBezTo>
                    <a:pt x="505" y="136"/>
                    <a:pt x="494" y="176"/>
                    <a:pt x="482" y="177"/>
                  </a:cubicBezTo>
                  <a:cubicBezTo>
                    <a:pt x="470" y="178"/>
                    <a:pt x="432" y="142"/>
                    <a:pt x="434" y="122"/>
                  </a:cubicBezTo>
                  <a:cubicBezTo>
                    <a:pt x="436" y="102"/>
                    <a:pt x="472" y="71"/>
                    <a:pt x="497" y="59"/>
                  </a:cubicBezTo>
                  <a:cubicBezTo>
                    <a:pt x="522" y="47"/>
                    <a:pt x="562" y="42"/>
                    <a:pt x="584" y="51"/>
                  </a:cubicBezTo>
                  <a:cubicBezTo>
                    <a:pt x="606" y="60"/>
                    <a:pt x="620" y="106"/>
                    <a:pt x="631" y="114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3" name="Line 60"/>
            <p:cNvSpPr>
              <a:spLocks noChangeShapeType="1"/>
            </p:cNvSpPr>
            <p:nvPr/>
          </p:nvSpPr>
          <p:spPr bwMode="auto">
            <a:xfrm>
              <a:off x="2992" y="808"/>
              <a:ext cx="11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4" name="Rectangle 61"/>
            <p:cNvSpPr>
              <a:spLocks noChangeArrowheads="1"/>
            </p:cNvSpPr>
            <p:nvPr/>
          </p:nvSpPr>
          <p:spPr bwMode="auto">
            <a:xfrm>
              <a:off x="2624" y="953"/>
              <a:ext cx="153" cy="22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1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L</a:t>
              </a:r>
              <a:r>
                <a:rPr kumimoji="0" lang="en-US" sz="2000" b="0" i="1" u="none" strike="noStrike" kern="0" cap="none" spc="0" normalizeH="0" baseline="-2500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p</a:t>
              </a:r>
              <a:endParaRPr kumimoji="0" lang="en-US" sz="2000" b="0" i="1" u="none" strike="noStrike" kern="0" cap="none" spc="0" normalizeH="0" baseline="-2500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</p:grpSp>
      <p:sp>
        <p:nvSpPr>
          <p:cNvPr id="85" name="Rectangle 67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7" name="Rectangle 6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8" name="Rectangle 7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90" name="Object 31"/>
          <p:cNvGraphicFramePr>
            <a:graphicFrameLocks noChangeAspect="1"/>
          </p:cNvGraphicFramePr>
          <p:nvPr/>
        </p:nvGraphicFramePr>
        <p:xfrm>
          <a:off x="3657600" y="6180138"/>
          <a:ext cx="458788" cy="458788"/>
        </p:xfrm>
        <a:graphic>
          <a:graphicData uri="http://schemas.openxmlformats.org/presentationml/2006/ole">
            <p:oleObj spid="_x0000_s384015" name="Equation" r:id="rId5" imgW="241200" imgH="241200" progId="Equation.DSMT4">
              <p:embed/>
            </p:oleObj>
          </a:graphicData>
        </a:graphic>
      </p:graphicFrame>
      <p:graphicFrame>
        <p:nvGraphicFramePr>
          <p:cNvPr id="91" name="Object 13"/>
          <p:cNvGraphicFramePr>
            <a:graphicFrameLocks noChangeAspect="1"/>
          </p:cNvGraphicFramePr>
          <p:nvPr/>
        </p:nvGraphicFramePr>
        <p:xfrm>
          <a:off x="6026767" y="5716896"/>
          <a:ext cx="311150" cy="414338"/>
        </p:xfrm>
        <a:graphic>
          <a:graphicData uri="http://schemas.openxmlformats.org/presentationml/2006/ole">
            <p:oleObj spid="_x0000_s384016" name="Equation" r:id="rId6" imgW="152280" imgH="203040" progId="Equation.DSMT4">
              <p:embed/>
            </p:oleObj>
          </a:graphicData>
        </a:graphic>
      </p:graphicFrame>
      <p:graphicFrame>
        <p:nvGraphicFramePr>
          <p:cNvPr id="92" name="Object 14"/>
          <p:cNvGraphicFramePr>
            <a:graphicFrameLocks noChangeAspect="1"/>
          </p:cNvGraphicFramePr>
          <p:nvPr/>
        </p:nvGraphicFramePr>
        <p:xfrm>
          <a:off x="1285875" y="5403850"/>
          <a:ext cx="377825" cy="398463"/>
        </p:xfrm>
        <a:graphic>
          <a:graphicData uri="http://schemas.openxmlformats.org/presentationml/2006/ole">
            <p:oleObj spid="_x0000_s384017" name="Equation" r:id="rId7" imgW="228600" imgH="241200" progId="Equation.DSMT4">
              <p:embed/>
            </p:oleObj>
          </a:graphicData>
        </a:graphic>
      </p:graphicFrame>
      <p:graphicFrame>
        <p:nvGraphicFramePr>
          <p:cNvPr id="93" name="Object 15"/>
          <p:cNvGraphicFramePr>
            <a:graphicFrameLocks noChangeAspect="1"/>
          </p:cNvGraphicFramePr>
          <p:nvPr/>
        </p:nvGraphicFramePr>
        <p:xfrm>
          <a:off x="3713163" y="4646613"/>
          <a:ext cx="282575" cy="307975"/>
        </p:xfrm>
        <a:graphic>
          <a:graphicData uri="http://schemas.openxmlformats.org/presentationml/2006/ole">
            <p:oleObj spid="_x0000_s384018" name="Equation" r:id="rId8" imgW="152280" imgH="164880" progId="Equation.DSMT4">
              <p:embed/>
            </p:oleObj>
          </a:graphicData>
        </a:graphic>
      </p:graphicFrame>
      <p:sp>
        <p:nvSpPr>
          <p:cNvPr id="94" name="Line 16"/>
          <p:cNvSpPr>
            <a:spLocks noChangeShapeType="1"/>
          </p:cNvSpPr>
          <p:nvPr/>
        </p:nvSpPr>
        <p:spPr bwMode="auto">
          <a:xfrm>
            <a:off x="1852613" y="4543425"/>
            <a:ext cx="1588" cy="18700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5" name="Line 17"/>
          <p:cNvSpPr>
            <a:spLocks noChangeShapeType="1"/>
          </p:cNvSpPr>
          <p:nvPr/>
        </p:nvSpPr>
        <p:spPr bwMode="auto">
          <a:xfrm>
            <a:off x="1527175" y="5915025"/>
            <a:ext cx="4384675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6" name="Freeform 19"/>
          <p:cNvSpPr>
            <a:spLocks/>
          </p:cNvSpPr>
          <p:nvPr/>
        </p:nvSpPr>
        <p:spPr bwMode="auto">
          <a:xfrm>
            <a:off x="2565400" y="4848225"/>
            <a:ext cx="1682750" cy="1055688"/>
          </a:xfrm>
          <a:custGeom>
            <a:avLst/>
            <a:gdLst>
              <a:gd name="T0" fmla="*/ 0 w 1660"/>
              <a:gd name="T1" fmla="*/ 634 h 665"/>
              <a:gd name="T2" fmla="*/ 117 w 1660"/>
              <a:gd name="T3" fmla="*/ 574 h 665"/>
              <a:gd name="T4" fmla="*/ 295 w 1660"/>
              <a:gd name="T5" fmla="*/ 86 h 665"/>
              <a:gd name="T6" fmla="*/ 411 w 1660"/>
              <a:gd name="T7" fmla="*/ 78 h 665"/>
              <a:gd name="T8" fmla="*/ 571 w 1660"/>
              <a:gd name="T9" fmla="*/ 554 h 665"/>
              <a:gd name="T10" fmla="*/ 677 w 1660"/>
              <a:gd name="T11" fmla="*/ 630 h 66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60"/>
              <a:gd name="T19" fmla="*/ 0 h 665"/>
              <a:gd name="T20" fmla="*/ 1660 w 1660"/>
              <a:gd name="T21" fmla="*/ 665 h 66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60" h="665">
                <a:moveTo>
                  <a:pt x="0" y="634"/>
                </a:moveTo>
                <a:cubicBezTo>
                  <a:pt x="47" y="624"/>
                  <a:pt x="167" y="665"/>
                  <a:pt x="288" y="574"/>
                </a:cubicBezTo>
                <a:cubicBezTo>
                  <a:pt x="409" y="483"/>
                  <a:pt x="604" y="169"/>
                  <a:pt x="724" y="86"/>
                </a:cubicBezTo>
                <a:cubicBezTo>
                  <a:pt x="844" y="3"/>
                  <a:pt x="895" y="0"/>
                  <a:pt x="1008" y="78"/>
                </a:cubicBezTo>
                <a:cubicBezTo>
                  <a:pt x="1121" y="156"/>
                  <a:pt x="1291" y="462"/>
                  <a:pt x="1400" y="554"/>
                </a:cubicBezTo>
                <a:cubicBezTo>
                  <a:pt x="1509" y="646"/>
                  <a:pt x="1606" y="614"/>
                  <a:pt x="1660" y="630"/>
                </a:cubicBezTo>
              </a:path>
            </a:pathLst>
          </a:custGeom>
          <a:noFill/>
          <a:ln w="28575" cmpd="sng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7" name="Freeform 20"/>
          <p:cNvSpPr>
            <a:spLocks/>
          </p:cNvSpPr>
          <p:nvPr/>
        </p:nvSpPr>
        <p:spPr bwMode="auto">
          <a:xfrm>
            <a:off x="2432050" y="5075238"/>
            <a:ext cx="2233613" cy="1112838"/>
          </a:xfrm>
          <a:custGeom>
            <a:avLst/>
            <a:gdLst>
              <a:gd name="T0" fmla="*/ 0 w 1407"/>
              <a:gd name="T1" fmla="*/ 290 h 701"/>
              <a:gd name="T2" fmla="*/ 88 w 1407"/>
              <a:gd name="T3" fmla="*/ 271 h 701"/>
              <a:gd name="T4" fmla="*/ 397 w 1407"/>
              <a:gd name="T5" fmla="*/ 63 h 701"/>
              <a:gd name="T6" fmla="*/ 993 w 1407"/>
              <a:gd name="T7" fmla="*/ 648 h 701"/>
              <a:gd name="T8" fmla="*/ 1407 w 1407"/>
              <a:gd name="T9" fmla="*/ 382 h 7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07"/>
              <a:gd name="T16" fmla="*/ 0 h 701"/>
              <a:gd name="T17" fmla="*/ 1407 w 1407"/>
              <a:gd name="T18" fmla="*/ 701 h 70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07" h="701">
                <a:moveTo>
                  <a:pt x="0" y="290"/>
                </a:moveTo>
                <a:cubicBezTo>
                  <a:pt x="14" y="286"/>
                  <a:pt x="22" y="309"/>
                  <a:pt x="88" y="271"/>
                </a:cubicBezTo>
                <a:cubicBezTo>
                  <a:pt x="154" y="233"/>
                  <a:pt x="247" y="0"/>
                  <a:pt x="397" y="63"/>
                </a:cubicBezTo>
                <a:cubicBezTo>
                  <a:pt x="548" y="126"/>
                  <a:pt x="825" y="595"/>
                  <a:pt x="993" y="648"/>
                </a:cubicBezTo>
                <a:cubicBezTo>
                  <a:pt x="1161" y="701"/>
                  <a:pt x="1321" y="437"/>
                  <a:pt x="1407" y="382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98" name="Object 22"/>
          <p:cNvGraphicFramePr>
            <a:graphicFrameLocks noChangeAspect="1"/>
          </p:cNvGraphicFramePr>
          <p:nvPr/>
        </p:nvGraphicFramePr>
        <p:xfrm>
          <a:off x="3265488" y="6040438"/>
          <a:ext cx="296863" cy="412750"/>
        </p:xfrm>
        <a:graphic>
          <a:graphicData uri="http://schemas.openxmlformats.org/presentationml/2006/ole">
            <p:oleObj spid="_x0000_s384019" name="Equation" r:id="rId9" imgW="164880" imgH="228600" progId="Equation.DSMT4">
              <p:embed/>
            </p:oleObj>
          </a:graphicData>
        </a:graphic>
      </p:graphicFrame>
      <p:sp>
        <p:nvSpPr>
          <p:cNvPr id="99" name="Line 23"/>
          <p:cNvSpPr>
            <a:spLocks noChangeShapeType="1"/>
          </p:cNvSpPr>
          <p:nvPr/>
        </p:nvSpPr>
        <p:spPr bwMode="auto">
          <a:xfrm>
            <a:off x="3454400" y="5803900"/>
            <a:ext cx="0" cy="2222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0" name="Line 28"/>
          <p:cNvSpPr>
            <a:spLocks noChangeShapeType="1"/>
          </p:cNvSpPr>
          <p:nvPr/>
        </p:nvSpPr>
        <p:spPr bwMode="auto">
          <a:xfrm flipV="1">
            <a:off x="3454400" y="4914900"/>
            <a:ext cx="0" cy="87788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1" name="Line 30"/>
          <p:cNvSpPr>
            <a:spLocks noChangeShapeType="1"/>
          </p:cNvSpPr>
          <p:nvPr/>
        </p:nvSpPr>
        <p:spPr bwMode="auto">
          <a:xfrm rot="5400000">
            <a:off x="3502025" y="3913188"/>
            <a:ext cx="11113" cy="339725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2" name="Line 33"/>
          <p:cNvSpPr>
            <a:spLocks noChangeShapeType="1"/>
          </p:cNvSpPr>
          <p:nvPr/>
        </p:nvSpPr>
        <p:spPr bwMode="auto">
          <a:xfrm>
            <a:off x="3771900" y="5816600"/>
            <a:ext cx="0" cy="2222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103" name="Object 63"/>
          <p:cNvGraphicFramePr>
            <a:graphicFrameLocks noChangeAspect="1"/>
          </p:cNvGraphicFramePr>
          <p:nvPr/>
        </p:nvGraphicFramePr>
        <p:xfrm>
          <a:off x="4365625" y="6037263"/>
          <a:ext cx="319088" cy="296863"/>
        </p:xfrm>
        <a:graphic>
          <a:graphicData uri="http://schemas.openxmlformats.org/presentationml/2006/ole">
            <p:oleObj spid="_x0000_s384020" name="Equation" r:id="rId10" imgW="177480" imgH="164880" progId="Equation.DSMT4">
              <p:embed/>
            </p:oleObj>
          </a:graphicData>
        </a:graphic>
      </p:graphicFrame>
      <p:graphicFrame>
        <p:nvGraphicFramePr>
          <p:cNvPr id="104" name="Object 70"/>
          <p:cNvGraphicFramePr>
            <a:graphicFrameLocks noChangeAspect="1"/>
          </p:cNvGraphicFramePr>
          <p:nvPr/>
        </p:nvGraphicFramePr>
        <p:xfrm>
          <a:off x="4422467" y="4274071"/>
          <a:ext cx="1595437" cy="439738"/>
        </p:xfrm>
        <a:graphic>
          <a:graphicData uri="http://schemas.openxmlformats.org/presentationml/2006/ole">
            <p:oleObj spid="_x0000_s384021" name="Equation" r:id="rId11" imgW="838080" imgH="228600" progId="Equation.DSMT4">
              <p:embed/>
            </p:oleObj>
          </a:graphicData>
        </a:graphic>
      </p:graphicFrame>
      <p:sp>
        <p:nvSpPr>
          <p:cNvPr id="106" name="Text Box 14"/>
          <p:cNvSpPr txBox="1">
            <a:spLocks noChangeArrowheads="1"/>
          </p:cNvSpPr>
          <p:nvPr/>
        </p:nvSpPr>
        <p:spPr bwMode="auto">
          <a:xfrm>
            <a:off x="727983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Microstrip Antenna Model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384022" name="Object 14"/>
          <p:cNvGraphicFramePr>
            <a:graphicFrameLocks noChangeAspect="1"/>
          </p:cNvGraphicFramePr>
          <p:nvPr/>
        </p:nvGraphicFramePr>
        <p:xfrm>
          <a:off x="1390675" y="4099683"/>
          <a:ext cx="776287" cy="334963"/>
        </p:xfrm>
        <a:graphic>
          <a:graphicData uri="http://schemas.openxmlformats.org/presentationml/2006/ole">
            <p:oleObj spid="_x0000_s384022" name="Equation" r:id="rId12" imgW="469800" imgH="203040" progId="Equation.DSMT4">
              <p:embed/>
            </p:oleObj>
          </a:graphicData>
        </a:graphic>
      </p:graphicFrame>
      <p:sp>
        <p:nvSpPr>
          <p:cNvPr id="108" name="Right Arrow 107"/>
          <p:cNvSpPr/>
          <p:nvPr/>
        </p:nvSpPr>
        <p:spPr bwMode="auto">
          <a:xfrm>
            <a:off x="941697" y="1446663"/>
            <a:ext cx="545910" cy="341194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384023" name="Object 70"/>
          <p:cNvGraphicFramePr>
            <a:graphicFrameLocks noChangeAspect="1"/>
          </p:cNvGraphicFramePr>
          <p:nvPr/>
        </p:nvGraphicFramePr>
        <p:xfrm>
          <a:off x="449453" y="1942390"/>
          <a:ext cx="1546225" cy="439738"/>
        </p:xfrm>
        <a:graphic>
          <a:graphicData uri="http://schemas.openxmlformats.org/presentationml/2006/ole">
            <p:oleObj spid="_x0000_s384023" name="Equation" r:id="rId13" imgW="812520" imgH="228600" progId="Equation.DSMT4">
              <p:embed/>
            </p:oleObj>
          </a:graphicData>
        </a:graphic>
      </p:graphicFrame>
      <p:sp>
        <p:nvSpPr>
          <p:cNvPr id="110" name="TextBox 109"/>
          <p:cNvSpPr txBox="1"/>
          <p:nvPr/>
        </p:nvSpPr>
        <p:spPr>
          <a:xfrm>
            <a:off x="6100550" y="2729553"/>
            <a:ext cx="2825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5288" indent="-395288"/>
            <a:r>
              <a:rPr lang="en-US" i="1" dirty="0" smtClean="0">
                <a:solidFill>
                  <a:schemeClr val="bg1"/>
                </a:solidFill>
                <a:latin typeface="+mn-lt"/>
              </a:rPr>
              <a:t>f</a:t>
            </a:r>
            <a:r>
              <a:rPr lang="en-US" baseline="-25000" dirty="0" smtClean="0">
                <a:solidFill>
                  <a:schemeClr val="bg1"/>
                </a:solidFill>
                <a:latin typeface="+mn-lt"/>
              </a:rPr>
              <a:t>0</a:t>
            </a:r>
            <a:r>
              <a:rPr lang="en-US" dirty="0" smtClean="0">
                <a:solidFill>
                  <a:schemeClr val="bg1"/>
                </a:solidFill>
              </a:rPr>
              <a:t> = resonance frequency of RLC circuit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6455391" y="4339987"/>
            <a:ext cx="2388358" cy="116955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The frequency where </a:t>
            </a:r>
            <a:r>
              <a:rPr lang="en-US" sz="1400" i="1" dirty="0" smtClean="0">
                <a:solidFill>
                  <a:schemeClr val="bg1"/>
                </a:solidFill>
                <a:latin typeface="+mn-lt"/>
              </a:rPr>
              <a:t>R</a:t>
            </a:r>
            <a:r>
              <a:rPr lang="en-US" sz="1400" dirty="0" smtClean="0">
                <a:solidFill>
                  <a:schemeClr val="bg1"/>
                </a:solidFill>
              </a:rPr>
              <a:t> is maximum is different from the frequency where the reactance is zero, due to the probe reactance.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B09618E-7D3E-4500-A20C-FC91EA150726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06" name="Text Box 14"/>
          <p:cNvSpPr txBox="1">
            <a:spLocks noChangeArrowheads="1"/>
          </p:cNvSpPr>
          <p:nvPr/>
        </p:nvSpPr>
        <p:spPr bwMode="auto">
          <a:xfrm>
            <a:off x="727983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Lossy Post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41444" y="996286"/>
            <a:ext cx="78747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If the post has loss (finite conductivity), then we need to account for the skin effect, which accounts for the magnetic energy stored </a:t>
            </a:r>
            <a:r>
              <a:rPr lang="en-US" sz="2000" u="sng" dirty="0" smtClean="0">
                <a:solidFill>
                  <a:schemeClr val="bg1"/>
                </a:solidFill>
              </a:rPr>
              <a:t>inside</a:t>
            </a:r>
            <a:r>
              <a:rPr lang="en-US" sz="2000" dirty="0" smtClean="0">
                <a:solidFill>
                  <a:schemeClr val="bg1"/>
                </a:solidFill>
              </a:rPr>
              <a:t> the post</a:t>
            </a:r>
            <a:r>
              <a:rPr lang="en-US" sz="2000" dirty="0" smtClean="0">
                <a:solidFill>
                  <a:schemeClr val="bg1"/>
                </a:solidFill>
              </a:rPr>
              <a:t>. This gives us an </a:t>
            </a:r>
            <a:r>
              <a:rPr lang="en-US" sz="2000" u="sng" dirty="0" smtClean="0">
                <a:solidFill>
                  <a:schemeClr val="bg1"/>
                </a:solidFill>
              </a:rPr>
              <a:t>internal</a:t>
            </a:r>
            <a:r>
              <a:rPr lang="en-US" sz="2000" dirty="0" smtClean="0">
                <a:solidFill>
                  <a:schemeClr val="bg1"/>
                </a:solidFill>
              </a:rPr>
              <a:t> reactance.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390156" name="Object 9"/>
          <p:cNvGraphicFramePr>
            <a:graphicFrameLocks noChangeAspect="1"/>
          </p:cNvGraphicFramePr>
          <p:nvPr/>
        </p:nvGraphicFramePr>
        <p:xfrm>
          <a:off x="1756036" y="2580067"/>
          <a:ext cx="5567362" cy="1230312"/>
        </p:xfrm>
        <a:graphic>
          <a:graphicData uri="http://schemas.openxmlformats.org/presentationml/2006/ole">
            <p:oleObj spid="_x0000_s390156" name="Equation" r:id="rId4" imgW="2527200" imgH="558720" progId="Equation.DSMT4">
              <p:embed/>
            </p:oleObj>
          </a:graphicData>
        </a:graphic>
      </p:graphicFrame>
      <p:graphicFrame>
        <p:nvGraphicFramePr>
          <p:cNvPr id="390157" name="Object 13"/>
          <p:cNvGraphicFramePr>
            <a:graphicFrameLocks noChangeAspect="1"/>
          </p:cNvGraphicFramePr>
          <p:nvPr/>
        </p:nvGraphicFramePr>
        <p:xfrm>
          <a:off x="3248666" y="4110061"/>
          <a:ext cx="2403475" cy="971550"/>
        </p:xfrm>
        <a:graphic>
          <a:graphicData uri="http://schemas.openxmlformats.org/presentationml/2006/ole">
            <p:oleObj spid="_x0000_s390157" name="Equation" r:id="rId5" imgW="1066680" imgH="431640" progId="Equation.DSMT4">
              <p:embed/>
            </p:oleObj>
          </a:graphicData>
        </a:graphic>
      </p:graphicFrame>
      <p:graphicFrame>
        <p:nvGraphicFramePr>
          <p:cNvPr id="390158" name="Object 14"/>
          <p:cNvGraphicFramePr>
            <a:graphicFrameLocks noChangeAspect="1"/>
          </p:cNvGraphicFramePr>
          <p:nvPr/>
        </p:nvGraphicFramePr>
        <p:xfrm>
          <a:off x="3180727" y="5311295"/>
          <a:ext cx="2401532" cy="777365"/>
        </p:xfrm>
        <a:graphic>
          <a:graphicData uri="http://schemas.openxmlformats.org/presentationml/2006/ole">
            <p:oleObj spid="_x0000_s390158" name="Equation" r:id="rId6" imgW="1371600" imgH="444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B09618E-7D3E-4500-A20C-FC91EA150726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1826241" y="1488249"/>
            <a:ext cx="5386388" cy="1928812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457200" y="0"/>
            <a:ext cx="8229600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(Revisited)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2212975" y="1598613"/>
          <a:ext cx="4632325" cy="1641475"/>
        </p:xfrm>
        <a:graphic>
          <a:graphicData uri="http://schemas.openxmlformats.org/presentationml/2006/ole">
            <p:oleObj spid="_x0000_s394242" name="Equation" r:id="rId4" imgW="2793960" imgH="990360" progId="Equation.DSMT4">
              <p:embed/>
            </p:oleObj>
          </a:graphicData>
        </a:graphic>
      </p:graphicFrame>
      <p:graphicFrame>
        <p:nvGraphicFramePr>
          <p:cNvPr id="15" name="Object 15"/>
          <p:cNvGraphicFramePr>
            <a:graphicFrameLocks noChangeAspect="1"/>
          </p:cNvGraphicFramePr>
          <p:nvPr/>
        </p:nvGraphicFramePr>
        <p:xfrm>
          <a:off x="3431512" y="4781977"/>
          <a:ext cx="2255838" cy="588963"/>
        </p:xfrm>
        <a:graphic>
          <a:graphicData uri="http://schemas.openxmlformats.org/presentationml/2006/ole">
            <p:oleObj spid="_x0000_s394243" name="Equation" r:id="rId5" imgW="1028520" imgH="266400" progId="Equation.DSMT4">
              <p:embed/>
            </p:oleObj>
          </a:graphicData>
        </a:graphic>
      </p:graphicFrame>
      <p:graphicFrame>
        <p:nvGraphicFramePr>
          <p:cNvPr id="381960" name="Object 15"/>
          <p:cNvGraphicFramePr>
            <a:graphicFrameLocks noChangeAspect="1"/>
          </p:cNvGraphicFramePr>
          <p:nvPr/>
        </p:nvGraphicFramePr>
        <p:xfrm>
          <a:off x="3183885" y="5535139"/>
          <a:ext cx="2617787" cy="588962"/>
        </p:xfrm>
        <a:graphic>
          <a:graphicData uri="http://schemas.openxmlformats.org/presentationml/2006/ole">
            <p:oleObj spid="_x0000_s394244" name="Equation" r:id="rId6" imgW="1193760" imgH="266400" progId="Equation.DSMT4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941695" y="900752"/>
            <a:ext cx="35461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Practical patch antenna case: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394245" name="Object 12"/>
          <p:cNvGraphicFramePr>
            <a:graphicFrameLocks noChangeAspect="1"/>
          </p:cNvGraphicFramePr>
          <p:nvPr/>
        </p:nvGraphicFramePr>
        <p:xfrm>
          <a:off x="3467645" y="3784055"/>
          <a:ext cx="2127250" cy="441325"/>
        </p:xfrm>
        <a:graphic>
          <a:graphicData uri="http://schemas.openxmlformats.org/presentationml/2006/ole">
            <p:oleObj spid="_x0000_s394245" name="Equation" r:id="rId7" imgW="1282680" imgH="266400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238234" y="3821374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Assume: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B09618E-7D3E-4500-A20C-FC91EA150726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06" name="Text Box 14"/>
          <p:cNvSpPr txBox="1">
            <a:spLocks noChangeArrowheads="1"/>
          </p:cNvSpPr>
          <p:nvPr/>
        </p:nvSpPr>
        <p:spPr bwMode="auto">
          <a:xfrm>
            <a:off x="727983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Accuracy of Probe Formula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391175" name="Object 7"/>
          <p:cNvGraphicFramePr>
            <a:graphicFrameLocks noChangeAspect="1"/>
          </p:cNvGraphicFramePr>
          <p:nvPr/>
        </p:nvGraphicFramePr>
        <p:xfrm>
          <a:off x="3092450" y="789247"/>
          <a:ext cx="2959100" cy="1374775"/>
        </p:xfrm>
        <a:graphic>
          <a:graphicData uri="http://schemas.openxmlformats.org/presentationml/2006/ole">
            <p:oleObj spid="_x0000_s391175" name="Equation" r:id="rId4" imgW="2133360" imgH="990360" progId="Equation.DSMT4">
              <p:embed/>
            </p:oleObj>
          </a:graphicData>
        </a:graphic>
      </p:graphicFrame>
      <p:sp>
        <p:nvSpPr>
          <p:cNvPr id="391174" name="Rectangle 6"/>
          <p:cNvSpPr>
            <a:spLocks noChangeArrowheads="1"/>
          </p:cNvSpPr>
          <p:nvPr/>
        </p:nvSpPr>
        <p:spPr bwMode="auto">
          <a:xfrm>
            <a:off x="464024" y="6094836"/>
            <a:ext cx="82841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en-US" sz="1400" dirty="0" smtClean="0">
                <a:solidFill>
                  <a:schemeClr val="bg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H. </a:t>
            </a:r>
            <a:r>
              <a:rPr lang="en-US" sz="1400" dirty="0" err="1" smtClean="0">
                <a:solidFill>
                  <a:schemeClr val="bg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Xu</a:t>
            </a:r>
            <a:r>
              <a:rPr lang="en-US" sz="1400" dirty="0" smtClean="0">
                <a:solidFill>
                  <a:schemeClr val="bg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D. R. Jackson, and J. T. Williams,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“Comparison of Models for the Probe Inductance for a Parallel Plate Waveguide and a Microstrip Patch,” 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IEEE Trans. Antennas and Propagation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vol. 53, pp. 3229-3235, Oct. 2005.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323359" y="2317115"/>
            <a:ext cx="6388100" cy="4086225"/>
            <a:chOff x="1323359" y="2317115"/>
            <a:chExt cx="6388100" cy="4086225"/>
          </a:xfrm>
        </p:grpSpPr>
        <p:grpSp>
          <p:nvGrpSpPr>
            <p:cNvPr id="16" name="Group 15"/>
            <p:cNvGrpSpPr/>
            <p:nvPr/>
          </p:nvGrpSpPr>
          <p:grpSpPr>
            <a:xfrm>
              <a:off x="1323359" y="2317115"/>
              <a:ext cx="6388100" cy="4086225"/>
              <a:chOff x="1323359" y="2317115"/>
              <a:chExt cx="6388100" cy="4086225"/>
            </a:xfrm>
          </p:grpSpPr>
          <p:pic>
            <p:nvPicPr>
              <p:cNvPr id="391173" name="Picture 5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323359" y="2317115"/>
                <a:ext cx="6388100" cy="408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cxnSp>
            <p:nvCxnSpPr>
              <p:cNvPr id="14" name="Straight Arrow Connector 13"/>
              <p:cNvCxnSpPr/>
              <p:nvPr/>
            </p:nvCxnSpPr>
            <p:spPr bwMode="auto">
              <a:xfrm flipH="1">
                <a:off x="5227092" y="5213445"/>
                <a:ext cx="1" cy="313899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graphicFrame>
            <p:nvGraphicFramePr>
              <p:cNvPr id="391176" name="Object 8"/>
              <p:cNvGraphicFramePr>
                <a:graphicFrameLocks noChangeAspect="1"/>
              </p:cNvGraphicFramePr>
              <p:nvPr/>
            </p:nvGraphicFramePr>
            <p:xfrm>
              <a:off x="4758473" y="4962473"/>
              <a:ext cx="973588" cy="319209"/>
            </p:xfrm>
            <a:graphic>
              <a:graphicData uri="http://schemas.openxmlformats.org/presentationml/2006/ole">
                <p:oleObj spid="_x0000_s391176" name="Equation" r:id="rId6" imgW="698400" imgH="228600" progId="Equation.DSMT4">
                  <p:embed/>
                </p:oleObj>
              </a:graphicData>
            </a:graphic>
          </p:graphicFrame>
        </p:grpSp>
        <p:sp>
          <p:nvSpPr>
            <p:cNvPr id="11" name="Rectangle 10"/>
            <p:cNvSpPr/>
            <p:nvPr/>
          </p:nvSpPr>
          <p:spPr bwMode="auto">
            <a:xfrm>
              <a:off x="3043451" y="4653888"/>
              <a:ext cx="409433" cy="204716"/>
            </a:xfrm>
            <a:prstGeom prst="rect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920619" y="4612945"/>
              <a:ext cx="682390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" dirty="0" smtClean="0">
                  <a:solidFill>
                    <a:schemeClr val="bg2"/>
                  </a:solidFill>
                </a:rPr>
                <a:t>HFSS</a:t>
              </a:r>
              <a:endParaRPr lang="en-US" sz="1300" dirty="0">
                <a:solidFill>
                  <a:schemeClr val="bg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Text Box 2"/>
          <p:cNvSpPr txBox="1">
            <a:spLocks noChangeArrowheads="1"/>
          </p:cNvSpPr>
          <p:nvPr/>
        </p:nvSpPr>
        <p:spPr bwMode="auto">
          <a:xfrm>
            <a:off x="993321" y="0"/>
            <a:ext cx="68580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Tube of Current (cont.)</a:t>
            </a:r>
          </a:p>
        </p:txBody>
      </p:sp>
      <p:sp>
        <p:nvSpPr>
          <p:cNvPr id="314373" name="Text Box 5"/>
          <p:cNvSpPr txBox="1">
            <a:spLocks noChangeArrowheads="1"/>
          </p:cNvSpPr>
          <p:nvPr/>
        </p:nvSpPr>
        <p:spPr bwMode="auto">
          <a:xfrm>
            <a:off x="688975" y="1127125"/>
            <a:ext cx="68770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Represent </a:t>
            </a:r>
            <a:r>
              <a:rPr lang="en-US" sz="2400" i="1" dirty="0" err="1">
                <a:solidFill>
                  <a:schemeClr val="bg1"/>
                </a:solidFill>
                <a:latin typeface="Times New Roman" pitchFamily="18" charset="0"/>
              </a:rPr>
              <a:t>J</a:t>
            </a:r>
            <a:r>
              <a:rPr lang="en-US" sz="2400" i="1" baseline="-25000" dirty="0" err="1">
                <a:solidFill>
                  <a:schemeClr val="bg1"/>
                </a:solidFill>
                <a:latin typeface="Times New Roman" pitchFamily="18" charset="0"/>
              </a:rPr>
              <a:t>sz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(</a:t>
            </a:r>
            <a:r>
              <a:rPr lang="en-US" sz="2400" i="1" dirty="0">
                <a:solidFill>
                  <a:schemeClr val="bg1"/>
                </a:solidFill>
                <a:latin typeface="Symbol" pitchFamily="18" charset="2"/>
              </a:rPr>
              <a:t>f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)</a:t>
            </a:r>
            <a:r>
              <a:rPr lang="en-US" sz="2000" dirty="0">
                <a:solidFill>
                  <a:schemeClr val="bg1"/>
                </a:solidFill>
              </a:rPr>
              <a:t> as a (complex exponential) Fourier series:</a:t>
            </a:r>
          </a:p>
        </p:txBody>
      </p:sp>
      <p:graphicFrame>
        <p:nvGraphicFramePr>
          <p:cNvPr id="314398" name="Object 30"/>
          <p:cNvGraphicFramePr>
            <a:graphicFrameLocks noChangeAspect="1"/>
          </p:cNvGraphicFramePr>
          <p:nvPr/>
        </p:nvGraphicFramePr>
        <p:xfrm>
          <a:off x="2763838" y="2070100"/>
          <a:ext cx="2651125" cy="979488"/>
        </p:xfrm>
        <a:graphic>
          <a:graphicData uri="http://schemas.openxmlformats.org/presentationml/2006/ole">
            <p:oleObj spid="_x0000_s314398" name="Equation" r:id="rId4" imgW="1168200" imgH="431640" progId="Equation.DSMT4">
              <p:embed/>
            </p:oleObj>
          </a:graphicData>
        </a:graphic>
      </p:graphicFrame>
      <p:graphicFrame>
        <p:nvGraphicFramePr>
          <p:cNvPr id="314399" name="Object 31"/>
          <p:cNvGraphicFramePr>
            <a:graphicFrameLocks noChangeAspect="1"/>
          </p:cNvGraphicFramePr>
          <p:nvPr/>
        </p:nvGraphicFramePr>
        <p:xfrm>
          <a:off x="2312988" y="3600450"/>
          <a:ext cx="3436937" cy="1077913"/>
        </p:xfrm>
        <a:graphic>
          <a:graphicData uri="http://schemas.openxmlformats.org/presentationml/2006/ole">
            <p:oleObj spid="_x0000_s314399" name="Equation" r:id="rId5" imgW="1498320" imgH="469800" progId="Equation.DSMT4">
              <p:embed/>
            </p:oleObj>
          </a:graphicData>
        </a:graphic>
      </p:graphicFrame>
      <p:sp>
        <p:nvSpPr>
          <p:cNvPr id="314405" name="Text Box 37"/>
          <p:cNvSpPr txBox="1">
            <a:spLocks noChangeArrowheads="1"/>
          </p:cNvSpPr>
          <p:nvPr/>
        </p:nvSpPr>
        <p:spPr bwMode="auto">
          <a:xfrm>
            <a:off x="1666875" y="5072970"/>
            <a:ext cx="538706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The coefficients </a:t>
            </a:r>
            <a:r>
              <a:rPr lang="en-US" sz="2000" i="1" dirty="0" err="1">
                <a:solidFill>
                  <a:schemeClr val="bg1"/>
                </a:solidFill>
                <a:latin typeface="Times New Roman" pitchFamily="18" charset="0"/>
              </a:rPr>
              <a:t>c</a:t>
            </a:r>
            <a:r>
              <a:rPr lang="en-US" sz="2000" i="1" baseline="-25000" dirty="0" err="1">
                <a:solidFill>
                  <a:schemeClr val="bg1"/>
                </a:solidFill>
                <a:latin typeface="Times New Roman" pitchFamily="18" charset="0"/>
              </a:rPr>
              <a:t>n</a:t>
            </a:r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are assumed to be known.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B09618E-7D3E-4500-A20C-FC91EA15072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6" name="Text Box 4"/>
          <p:cNvSpPr txBox="1">
            <a:spLocks noChangeArrowheads="1"/>
          </p:cNvSpPr>
          <p:nvPr/>
        </p:nvSpPr>
        <p:spPr bwMode="auto">
          <a:xfrm>
            <a:off x="1635125" y="1598613"/>
            <a:ext cx="9001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  <a:latin typeface="Symbol" pitchFamily="18" charset="2"/>
              </a:rPr>
              <a:t>r</a:t>
            </a:r>
            <a:r>
              <a:rPr lang="en-US" sz="2000" dirty="0">
                <a:solidFill>
                  <a:schemeClr val="bg1"/>
                </a:solidFill>
                <a:latin typeface="Symbol" pitchFamily="18" charset="2"/>
              </a:rPr>
              <a:t> 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&lt;</a:t>
            </a:r>
            <a:r>
              <a:rPr lang="en-US" sz="2000" dirty="0">
                <a:solidFill>
                  <a:schemeClr val="bg1"/>
                </a:solidFill>
                <a:latin typeface="Symbol" pitchFamily="18" charset="2"/>
              </a:rPr>
              <a:t>  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</a:rPr>
              <a:t>a</a:t>
            </a:r>
          </a:p>
        </p:txBody>
      </p:sp>
      <p:graphicFrame>
        <p:nvGraphicFramePr>
          <p:cNvPr id="315401" name="Object 9"/>
          <p:cNvGraphicFramePr>
            <a:graphicFrameLocks noChangeAspect="1"/>
          </p:cNvGraphicFramePr>
          <p:nvPr/>
        </p:nvGraphicFramePr>
        <p:xfrm>
          <a:off x="2822575" y="1290638"/>
          <a:ext cx="3330575" cy="1058862"/>
        </p:xfrm>
        <a:graphic>
          <a:graphicData uri="http://schemas.openxmlformats.org/presentationml/2006/ole">
            <p:oleObj spid="_x0000_s315401" name="Equation" r:id="rId4" imgW="1358640" imgH="431640" progId="Equation.DSMT4">
              <p:embed/>
            </p:oleObj>
          </a:graphicData>
        </a:graphic>
      </p:graphicFrame>
      <p:graphicFrame>
        <p:nvGraphicFramePr>
          <p:cNvPr id="315403" name="Object 11"/>
          <p:cNvGraphicFramePr>
            <a:graphicFrameLocks noChangeAspect="1"/>
          </p:cNvGraphicFramePr>
          <p:nvPr/>
        </p:nvGraphicFramePr>
        <p:xfrm>
          <a:off x="2768145" y="2876095"/>
          <a:ext cx="3636963" cy="1057275"/>
        </p:xfrm>
        <a:graphic>
          <a:graphicData uri="http://schemas.openxmlformats.org/presentationml/2006/ole">
            <p:oleObj spid="_x0000_s315403" name="Equation" r:id="rId5" imgW="1485720" imgH="431640" progId="Equation.DSMT4">
              <p:embed/>
            </p:oleObj>
          </a:graphicData>
        </a:graphic>
      </p:graphicFrame>
      <p:sp>
        <p:nvSpPr>
          <p:cNvPr id="315404" name="Text Box 12"/>
          <p:cNvSpPr txBox="1">
            <a:spLocks noChangeArrowheads="1"/>
          </p:cNvSpPr>
          <p:nvPr/>
        </p:nvSpPr>
        <p:spPr bwMode="auto">
          <a:xfrm>
            <a:off x="1964645" y="4590596"/>
            <a:ext cx="29337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Apply B.C.’s  (at </a:t>
            </a:r>
            <a:r>
              <a:rPr lang="en-US" sz="2400" i="1" dirty="0">
                <a:solidFill>
                  <a:schemeClr val="bg1"/>
                </a:solidFill>
                <a:latin typeface="Symbol" pitchFamily="18" charset="2"/>
              </a:rPr>
              <a:t>r 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</a:rPr>
              <a:t>= a</a:t>
            </a:r>
            <a:r>
              <a:rPr lang="en-US" sz="2000" dirty="0">
                <a:solidFill>
                  <a:schemeClr val="bg1"/>
                </a:solidFill>
              </a:rPr>
              <a:t>)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:</a:t>
            </a:r>
          </a:p>
        </p:txBody>
      </p:sp>
      <p:graphicFrame>
        <p:nvGraphicFramePr>
          <p:cNvPr id="315405" name="Object 13"/>
          <p:cNvGraphicFramePr>
            <a:graphicFrameLocks noChangeAspect="1"/>
          </p:cNvGraphicFramePr>
          <p:nvPr/>
        </p:nvGraphicFramePr>
        <p:xfrm>
          <a:off x="4248150" y="5014913"/>
          <a:ext cx="2509838" cy="982662"/>
        </p:xfrm>
        <a:graphic>
          <a:graphicData uri="http://schemas.openxmlformats.org/presentationml/2006/ole">
            <p:oleObj spid="_x0000_s315405" name="Equation" r:id="rId6" imgW="1168200" imgH="457200" progId="Equation.DSMT4">
              <p:embed/>
            </p:oleObj>
          </a:graphicData>
        </a:graphic>
      </p:graphicFrame>
      <p:sp>
        <p:nvSpPr>
          <p:cNvPr id="315406" name="Text Box 14"/>
          <p:cNvSpPr txBox="1">
            <a:spLocks noChangeArrowheads="1"/>
          </p:cNvSpPr>
          <p:nvPr/>
        </p:nvSpPr>
        <p:spPr bwMode="auto">
          <a:xfrm>
            <a:off x="1628775" y="3179763"/>
            <a:ext cx="9001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  <a:latin typeface="Symbol" pitchFamily="18" charset="2"/>
              </a:rPr>
              <a:t>r</a:t>
            </a:r>
            <a:r>
              <a:rPr lang="en-US" sz="2000" dirty="0">
                <a:solidFill>
                  <a:schemeClr val="bg1"/>
                </a:solidFill>
                <a:latin typeface="Symbol" pitchFamily="18" charset="2"/>
              </a:rPr>
              <a:t> 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&gt;</a:t>
            </a:r>
            <a:r>
              <a:rPr lang="en-US" sz="2000" dirty="0">
                <a:solidFill>
                  <a:schemeClr val="bg1"/>
                </a:solidFill>
                <a:latin typeface="Symbol" pitchFamily="18" charset="2"/>
              </a:rPr>
              <a:t>  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315407" name="Text Box 15"/>
          <p:cNvSpPr txBox="1">
            <a:spLocks noChangeArrowheads="1"/>
          </p:cNvSpPr>
          <p:nvPr/>
        </p:nvSpPr>
        <p:spPr bwMode="auto">
          <a:xfrm>
            <a:off x="1015092" y="0"/>
            <a:ext cx="68580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Tube of Current (cont.)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B09618E-7D3E-4500-A20C-FC91EA15072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23" name="Text Box 7"/>
          <p:cNvSpPr txBox="1">
            <a:spLocks noChangeArrowheads="1"/>
          </p:cNvSpPr>
          <p:nvPr/>
        </p:nvSpPr>
        <p:spPr bwMode="auto">
          <a:xfrm>
            <a:off x="955675" y="1144588"/>
            <a:ext cx="23272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The first B.C. gives</a:t>
            </a:r>
          </a:p>
        </p:txBody>
      </p:sp>
      <p:graphicFrame>
        <p:nvGraphicFramePr>
          <p:cNvPr id="316425" name="Object 9"/>
          <p:cNvGraphicFramePr>
            <a:graphicFrameLocks noChangeAspect="1"/>
          </p:cNvGraphicFramePr>
          <p:nvPr/>
        </p:nvGraphicFramePr>
        <p:xfrm>
          <a:off x="3844925" y="1389063"/>
          <a:ext cx="1277938" cy="588962"/>
        </p:xfrm>
        <a:graphic>
          <a:graphicData uri="http://schemas.openxmlformats.org/presentationml/2006/ole">
            <p:oleObj spid="_x0000_s316425" name="Equation" r:id="rId4" imgW="495000" imgH="228600" progId="Equation.DSMT4">
              <p:embed/>
            </p:oleObj>
          </a:graphicData>
        </a:graphic>
      </p:graphicFrame>
      <p:graphicFrame>
        <p:nvGraphicFramePr>
          <p:cNvPr id="316426" name="Object 10"/>
          <p:cNvGraphicFramePr>
            <a:graphicFrameLocks noChangeAspect="1"/>
          </p:cNvGraphicFramePr>
          <p:nvPr/>
        </p:nvGraphicFramePr>
        <p:xfrm>
          <a:off x="2616200" y="3233738"/>
          <a:ext cx="3875088" cy="1081087"/>
        </p:xfrm>
        <a:graphic>
          <a:graphicData uri="http://schemas.openxmlformats.org/presentationml/2006/ole">
            <p:oleObj spid="_x0000_s316426" name="Equation" r:id="rId5" imgW="1638000" imgH="457200" progId="Equation.DSMT4">
              <p:embed/>
            </p:oleObj>
          </a:graphicData>
        </a:graphic>
      </p:graphicFrame>
      <p:sp>
        <p:nvSpPr>
          <p:cNvPr id="316427" name="Text Box 11"/>
          <p:cNvSpPr txBox="1">
            <a:spLocks noChangeArrowheads="1"/>
          </p:cNvSpPr>
          <p:nvPr/>
        </p:nvSpPr>
        <p:spPr bwMode="auto">
          <a:xfrm>
            <a:off x="981075" y="2654816"/>
            <a:ext cx="27384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 second B.C. gives</a:t>
            </a:r>
          </a:p>
        </p:txBody>
      </p:sp>
      <p:sp>
        <p:nvSpPr>
          <p:cNvPr id="316428" name="Text Box 12"/>
          <p:cNvSpPr txBox="1">
            <a:spLocks noChangeArrowheads="1"/>
          </p:cNvSpPr>
          <p:nvPr/>
        </p:nvSpPr>
        <p:spPr bwMode="auto">
          <a:xfrm>
            <a:off x="900113" y="4748213"/>
            <a:ext cx="39751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 we have, from the first BC,</a:t>
            </a:r>
          </a:p>
        </p:txBody>
      </p:sp>
      <p:graphicFrame>
        <p:nvGraphicFramePr>
          <p:cNvPr id="316429" name="Object 13"/>
          <p:cNvGraphicFramePr>
            <a:graphicFrameLocks noChangeAspect="1"/>
          </p:cNvGraphicFramePr>
          <p:nvPr/>
        </p:nvGraphicFramePr>
        <p:xfrm>
          <a:off x="2759075" y="5254625"/>
          <a:ext cx="3697288" cy="677863"/>
        </p:xfrm>
        <a:graphic>
          <a:graphicData uri="http://schemas.openxmlformats.org/presentationml/2006/ole">
            <p:oleObj spid="_x0000_s316429" name="Equation" r:id="rId6" imgW="1384200" imgH="253800" progId="Equation.DSMT4">
              <p:embed/>
            </p:oleObj>
          </a:graphicData>
        </a:graphic>
      </p:graphicFrame>
      <p:sp>
        <p:nvSpPr>
          <p:cNvPr id="316430" name="Text Box 14"/>
          <p:cNvSpPr txBox="1">
            <a:spLocks noChangeArrowheads="1"/>
          </p:cNvSpPr>
          <p:nvPr/>
        </p:nvSpPr>
        <p:spPr bwMode="auto">
          <a:xfrm>
            <a:off x="1004208" y="0"/>
            <a:ext cx="68580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Tube of Current (cont.)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B09618E-7D3E-4500-A20C-FC91EA150726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2" name="Object 14"/>
          <p:cNvGraphicFramePr>
            <a:graphicFrameLocks noChangeAspect="1"/>
          </p:cNvGraphicFramePr>
          <p:nvPr/>
        </p:nvGraphicFramePr>
        <p:xfrm>
          <a:off x="5491142" y="2611763"/>
          <a:ext cx="2527671" cy="631685"/>
        </p:xfrm>
        <a:graphic>
          <a:graphicData uri="http://schemas.openxmlformats.org/presentationml/2006/ole">
            <p:oleObj spid="_x0000_s316430" name="Equation" r:id="rId7" imgW="182880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3" name="Text Box 3"/>
          <p:cNvSpPr txBox="1">
            <a:spLocks noChangeArrowheads="1"/>
          </p:cNvSpPr>
          <p:nvPr/>
        </p:nvSpPr>
        <p:spPr bwMode="auto">
          <a:xfrm>
            <a:off x="792616" y="917349"/>
            <a:ext cx="35274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From the second BC we have</a:t>
            </a:r>
          </a:p>
        </p:txBody>
      </p:sp>
      <p:sp>
        <p:nvSpPr>
          <p:cNvPr id="317446" name="Text Box 6"/>
          <p:cNvSpPr txBox="1">
            <a:spLocks noChangeArrowheads="1"/>
          </p:cNvSpPr>
          <p:nvPr/>
        </p:nvSpPr>
        <p:spPr bwMode="auto">
          <a:xfrm>
            <a:off x="293688" y="2598738"/>
            <a:ext cx="581922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Substituting for </a:t>
            </a:r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2000" i="1" baseline="-25000" dirty="0">
                <a:solidFill>
                  <a:schemeClr val="bg1"/>
                </a:solidFill>
                <a:latin typeface="Times New Roman" pitchFamily="18" charset="0"/>
              </a:rPr>
              <a:t>n</a:t>
            </a:r>
            <a:r>
              <a:rPr lang="en-US" sz="2000" dirty="0">
                <a:solidFill>
                  <a:schemeClr val="bg1"/>
                </a:solidFill>
              </a:rPr>
              <a:t> from the first equation, </a:t>
            </a:r>
            <a:r>
              <a:rPr lang="en-US" sz="2000" dirty="0" smtClean="0">
                <a:solidFill>
                  <a:schemeClr val="bg1"/>
                </a:solidFill>
              </a:rPr>
              <a:t>we </a:t>
            </a:r>
            <a:r>
              <a:rPr lang="en-US" sz="2000" dirty="0">
                <a:solidFill>
                  <a:schemeClr val="bg1"/>
                </a:solidFill>
              </a:rPr>
              <a:t>have</a:t>
            </a:r>
          </a:p>
        </p:txBody>
      </p:sp>
      <p:sp>
        <p:nvSpPr>
          <p:cNvPr id="317447" name="Text Box 7"/>
          <p:cNvSpPr txBox="1">
            <a:spLocks noChangeArrowheads="1"/>
          </p:cNvSpPr>
          <p:nvPr/>
        </p:nvSpPr>
        <p:spPr bwMode="auto">
          <a:xfrm>
            <a:off x="735013" y="5330825"/>
            <a:ext cx="25923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Next, look at the term</a:t>
            </a:r>
          </a:p>
        </p:txBody>
      </p:sp>
      <p:graphicFrame>
        <p:nvGraphicFramePr>
          <p:cNvPr id="317449" name="Object 9"/>
          <p:cNvGraphicFramePr>
            <a:graphicFrameLocks noChangeAspect="1"/>
          </p:cNvGraphicFramePr>
          <p:nvPr/>
        </p:nvGraphicFramePr>
        <p:xfrm>
          <a:off x="1892300" y="1485900"/>
          <a:ext cx="4962525" cy="950913"/>
        </p:xfrm>
        <a:graphic>
          <a:graphicData uri="http://schemas.openxmlformats.org/presentationml/2006/ole">
            <p:oleObj spid="_x0000_s317449" name="Equation" r:id="rId4" imgW="2184120" imgH="419040" progId="Equation.DSMT4">
              <p:embed/>
            </p:oleObj>
          </a:graphicData>
        </a:graphic>
      </p:graphicFrame>
      <p:graphicFrame>
        <p:nvGraphicFramePr>
          <p:cNvPr id="317450" name="Object 10"/>
          <p:cNvGraphicFramePr>
            <a:graphicFrameLocks noChangeAspect="1"/>
          </p:cNvGraphicFramePr>
          <p:nvPr/>
        </p:nvGraphicFramePr>
        <p:xfrm>
          <a:off x="1687513" y="3082925"/>
          <a:ext cx="4891087" cy="947738"/>
        </p:xfrm>
        <a:graphic>
          <a:graphicData uri="http://schemas.openxmlformats.org/presentationml/2006/ole">
            <p:oleObj spid="_x0000_s317450" name="Equation" r:id="rId5" imgW="2755800" imgH="533160" progId="Equation.DSMT4">
              <p:embed/>
            </p:oleObj>
          </a:graphicData>
        </a:graphic>
      </p:graphicFrame>
      <p:graphicFrame>
        <p:nvGraphicFramePr>
          <p:cNvPr id="317452" name="Object 12"/>
          <p:cNvGraphicFramePr>
            <a:graphicFrameLocks noChangeAspect="1"/>
          </p:cNvGraphicFramePr>
          <p:nvPr/>
        </p:nvGraphicFramePr>
        <p:xfrm>
          <a:off x="1724025" y="5732463"/>
          <a:ext cx="5348288" cy="636587"/>
        </p:xfrm>
        <a:graphic>
          <a:graphicData uri="http://schemas.openxmlformats.org/presentationml/2006/ole">
            <p:oleObj spid="_x0000_s317452" name="Equation" r:id="rId6" imgW="2450880" imgH="291960" progId="Equation.DSMT4">
              <p:embed/>
            </p:oleObj>
          </a:graphicData>
        </a:graphic>
      </p:graphicFrame>
      <p:sp>
        <p:nvSpPr>
          <p:cNvPr id="317453" name="Text Box 13"/>
          <p:cNvSpPr txBox="1">
            <a:spLocks noChangeArrowheads="1"/>
          </p:cNvSpPr>
          <p:nvPr/>
        </p:nvSpPr>
        <p:spPr bwMode="auto">
          <a:xfrm>
            <a:off x="1047750" y="0"/>
            <a:ext cx="68580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Tube of Current (cont.)</a:t>
            </a:r>
          </a:p>
        </p:txBody>
      </p:sp>
      <p:graphicFrame>
        <p:nvGraphicFramePr>
          <p:cNvPr id="317454" name="Object 14"/>
          <p:cNvGraphicFramePr>
            <a:graphicFrameLocks noChangeAspect="1"/>
          </p:cNvGraphicFramePr>
          <p:nvPr/>
        </p:nvGraphicFramePr>
        <p:xfrm>
          <a:off x="1201738" y="4413250"/>
          <a:ext cx="6270625" cy="733425"/>
        </p:xfrm>
        <a:graphic>
          <a:graphicData uri="http://schemas.openxmlformats.org/presentationml/2006/ole">
            <p:oleObj spid="_x0000_s317454" name="Equation" r:id="rId7" imgW="3365280" imgH="393480" progId="Equation.DSMT4">
              <p:embed/>
            </p:oleObj>
          </a:graphicData>
        </a:graphic>
      </p:graphicFrame>
      <p:sp>
        <p:nvSpPr>
          <p:cNvPr id="317455" name="AutoShape 15"/>
          <p:cNvSpPr>
            <a:spLocks noChangeArrowheads="1"/>
          </p:cNvSpPr>
          <p:nvPr/>
        </p:nvSpPr>
        <p:spPr bwMode="auto">
          <a:xfrm>
            <a:off x="3987800" y="4076700"/>
            <a:ext cx="317500" cy="368300"/>
          </a:xfrm>
          <a:prstGeom prst="downArrow">
            <a:avLst>
              <a:gd name="adj1" fmla="val 50000"/>
              <a:gd name="adj2" fmla="val 29000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B09618E-7D3E-4500-A20C-FC91EA15072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8" name="Text Box 4"/>
          <p:cNvSpPr txBox="1">
            <a:spLocks noChangeArrowheads="1"/>
          </p:cNvSpPr>
          <p:nvPr/>
        </p:nvSpPr>
        <p:spPr bwMode="auto">
          <a:xfrm>
            <a:off x="433388" y="1301750"/>
            <a:ext cx="42894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This may be written as (using </a:t>
            </a:r>
            <a:r>
              <a:rPr lang="en-US" sz="2000" i="1">
                <a:solidFill>
                  <a:schemeClr val="bg1"/>
                </a:solidFill>
                <a:latin typeface="Times New Roman" pitchFamily="18" charset="0"/>
              </a:rPr>
              <a:t>x = ka</a:t>
            </a:r>
            <a:r>
              <a:rPr lang="en-US" sz="200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318469" name="Text Box 5"/>
          <p:cNvSpPr txBox="1">
            <a:spLocks noChangeArrowheads="1"/>
          </p:cNvSpPr>
          <p:nvPr/>
        </p:nvSpPr>
        <p:spPr bwMode="auto">
          <a:xfrm>
            <a:off x="1479550" y="5230813"/>
            <a:ext cx="9890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Hence,</a:t>
            </a:r>
          </a:p>
        </p:txBody>
      </p:sp>
      <p:graphicFrame>
        <p:nvGraphicFramePr>
          <p:cNvPr id="318474" name="Object 10"/>
          <p:cNvGraphicFramePr>
            <a:graphicFrameLocks noChangeAspect="1"/>
          </p:cNvGraphicFramePr>
          <p:nvPr/>
        </p:nvGraphicFramePr>
        <p:xfrm>
          <a:off x="947738" y="2058988"/>
          <a:ext cx="6457950" cy="1912937"/>
        </p:xfrm>
        <a:graphic>
          <a:graphicData uri="http://schemas.openxmlformats.org/presentationml/2006/ole">
            <p:oleObj spid="_x0000_s318474" name="Equation" r:id="rId4" imgW="3174840" imgH="939600" progId="Equation.DSMT4">
              <p:embed/>
            </p:oleObj>
          </a:graphicData>
        </a:graphic>
      </p:graphicFrame>
      <p:graphicFrame>
        <p:nvGraphicFramePr>
          <p:cNvPr id="318475" name="Object 11"/>
          <p:cNvGraphicFramePr>
            <a:graphicFrameLocks noChangeAspect="1"/>
          </p:cNvGraphicFramePr>
          <p:nvPr/>
        </p:nvGraphicFramePr>
        <p:xfrm>
          <a:off x="2781300" y="5367338"/>
          <a:ext cx="3324225" cy="941387"/>
        </p:xfrm>
        <a:graphic>
          <a:graphicData uri="http://schemas.openxmlformats.org/presentationml/2006/ole">
            <p:oleObj spid="_x0000_s318475" name="Equation" r:id="rId5" imgW="1523880" imgH="431640" progId="Equation.DSMT4">
              <p:embed/>
            </p:oleObj>
          </a:graphicData>
        </a:graphic>
      </p:graphicFrame>
      <p:sp>
        <p:nvSpPr>
          <p:cNvPr id="318476" name="Text Box 12"/>
          <p:cNvSpPr txBox="1">
            <a:spLocks noChangeArrowheads="1"/>
          </p:cNvSpPr>
          <p:nvPr/>
        </p:nvSpPr>
        <p:spPr bwMode="auto">
          <a:xfrm>
            <a:off x="3149157" y="3650919"/>
            <a:ext cx="5117811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hlink"/>
                </a:solidFill>
              </a:rPr>
              <a:t>(This follows from the </a:t>
            </a:r>
            <a:r>
              <a:rPr lang="en-US" u="sng" dirty="0">
                <a:solidFill>
                  <a:schemeClr val="hlink"/>
                </a:solidFill>
              </a:rPr>
              <a:t>Wronskian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 smtClean="0">
                <a:solidFill>
                  <a:schemeClr val="hlink"/>
                </a:solidFill>
              </a:rPr>
              <a:t>identity below</a:t>
            </a:r>
            <a:r>
              <a:rPr lang="en-US" dirty="0">
                <a:solidFill>
                  <a:schemeClr val="hlink"/>
                </a:solidFill>
              </a:rPr>
              <a:t>.)</a:t>
            </a:r>
          </a:p>
        </p:txBody>
      </p:sp>
      <p:sp>
        <p:nvSpPr>
          <p:cNvPr id="318477" name="Text Box 13"/>
          <p:cNvSpPr txBox="1">
            <a:spLocks noChangeArrowheads="1"/>
          </p:cNvSpPr>
          <p:nvPr/>
        </p:nvSpPr>
        <p:spPr bwMode="auto">
          <a:xfrm>
            <a:off x="1036864" y="0"/>
            <a:ext cx="68580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Tube of Current (cont.)</a:t>
            </a:r>
          </a:p>
        </p:txBody>
      </p:sp>
      <p:graphicFrame>
        <p:nvGraphicFramePr>
          <p:cNvPr id="318479" name="Object 15"/>
          <p:cNvGraphicFramePr>
            <a:graphicFrameLocks noChangeAspect="1"/>
          </p:cNvGraphicFramePr>
          <p:nvPr/>
        </p:nvGraphicFramePr>
        <p:xfrm>
          <a:off x="3810000" y="3959225"/>
          <a:ext cx="3609975" cy="755650"/>
        </p:xfrm>
        <a:graphic>
          <a:graphicData uri="http://schemas.openxmlformats.org/presentationml/2006/ole">
            <p:oleObj spid="_x0000_s318479" name="Equation" r:id="rId6" imgW="1879560" imgH="393480" progId="Equation.DSMT4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B09618E-7D3E-4500-A20C-FC91EA15072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1" name="Text Box 3"/>
          <p:cNvSpPr txBox="1">
            <a:spLocks noChangeArrowheads="1"/>
          </p:cNvSpPr>
          <p:nvPr/>
        </p:nvSpPr>
        <p:spPr bwMode="auto">
          <a:xfrm>
            <a:off x="1175204" y="898526"/>
            <a:ext cx="267271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The coefficient is then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319495" name="Object 7"/>
          <p:cNvGraphicFramePr>
            <a:graphicFrameLocks noChangeAspect="1"/>
          </p:cNvGraphicFramePr>
          <p:nvPr/>
        </p:nvGraphicFramePr>
        <p:xfrm>
          <a:off x="2909888" y="1497013"/>
          <a:ext cx="3101975" cy="893762"/>
        </p:xfrm>
        <a:graphic>
          <a:graphicData uri="http://schemas.openxmlformats.org/presentationml/2006/ole">
            <p:oleObj spid="_x0000_s319495" name="Equation" r:id="rId4" imgW="1498320" imgH="431640" progId="Equation.DSMT4">
              <p:embed/>
            </p:oleObj>
          </a:graphicData>
        </a:graphic>
      </p:graphicFrame>
      <p:sp>
        <p:nvSpPr>
          <p:cNvPr id="319496" name="Text Box 8"/>
          <p:cNvSpPr txBox="1">
            <a:spLocks noChangeArrowheads="1"/>
          </p:cNvSpPr>
          <p:nvPr/>
        </p:nvSpPr>
        <p:spPr bwMode="auto">
          <a:xfrm>
            <a:off x="1872796" y="3014210"/>
            <a:ext cx="9048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Using </a:t>
            </a:r>
          </a:p>
        </p:txBody>
      </p:sp>
      <p:graphicFrame>
        <p:nvGraphicFramePr>
          <p:cNvPr id="319497" name="Object 9"/>
          <p:cNvGraphicFramePr>
            <a:graphicFrameLocks noChangeAspect="1"/>
          </p:cNvGraphicFramePr>
          <p:nvPr/>
        </p:nvGraphicFramePr>
        <p:xfrm>
          <a:off x="2869974" y="5238750"/>
          <a:ext cx="3544887" cy="927100"/>
        </p:xfrm>
        <a:graphic>
          <a:graphicData uri="http://schemas.openxmlformats.org/presentationml/2006/ole">
            <p:oleObj spid="_x0000_s319497" name="Equation" r:id="rId5" imgW="1650960" imgH="431640" progId="Equation.DSMT4">
              <p:embed/>
            </p:oleObj>
          </a:graphicData>
        </a:graphic>
      </p:graphicFrame>
      <p:graphicFrame>
        <p:nvGraphicFramePr>
          <p:cNvPr id="319498" name="Object 10"/>
          <p:cNvGraphicFramePr>
            <a:graphicFrameLocks noChangeAspect="1"/>
          </p:cNvGraphicFramePr>
          <p:nvPr/>
        </p:nvGraphicFramePr>
        <p:xfrm>
          <a:off x="2859088" y="3360738"/>
          <a:ext cx="3216275" cy="560387"/>
        </p:xfrm>
        <a:graphic>
          <a:graphicData uri="http://schemas.openxmlformats.org/presentationml/2006/ole">
            <p:oleObj spid="_x0000_s319498" name="Equation" r:id="rId6" imgW="1384200" imgH="241200" progId="Equation.DSMT4">
              <p:embed/>
            </p:oleObj>
          </a:graphicData>
        </a:graphic>
      </p:graphicFrame>
      <p:sp>
        <p:nvSpPr>
          <p:cNvPr id="319499" name="Text Box 11"/>
          <p:cNvSpPr txBox="1">
            <a:spLocks noChangeArrowheads="1"/>
          </p:cNvSpPr>
          <p:nvPr/>
        </p:nvSpPr>
        <p:spPr bwMode="auto">
          <a:xfrm>
            <a:off x="1769381" y="4558392"/>
            <a:ext cx="1130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we have</a:t>
            </a:r>
          </a:p>
        </p:txBody>
      </p:sp>
      <p:sp>
        <p:nvSpPr>
          <p:cNvPr id="319502" name="Text Box 14"/>
          <p:cNvSpPr txBox="1">
            <a:spLocks noChangeArrowheads="1"/>
          </p:cNvSpPr>
          <p:nvPr/>
        </p:nvSpPr>
        <p:spPr bwMode="auto">
          <a:xfrm>
            <a:off x="1047750" y="0"/>
            <a:ext cx="68580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Tube of Current (cont.)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B09618E-7D3E-4500-A20C-FC91EA15072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6" name="Text Box 4"/>
          <p:cNvSpPr txBox="1">
            <a:spLocks noChangeArrowheads="1"/>
          </p:cNvSpPr>
          <p:nvPr/>
        </p:nvSpPr>
        <p:spPr bwMode="auto">
          <a:xfrm>
            <a:off x="1040465" y="3145530"/>
            <a:ext cx="9001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  <a:latin typeface="Symbol" pitchFamily="18" charset="2"/>
              </a:rPr>
              <a:t>r</a:t>
            </a:r>
            <a:r>
              <a:rPr lang="en-US" sz="2000" dirty="0">
                <a:solidFill>
                  <a:schemeClr val="bg1"/>
                </a:solidFill>
                <a:latin typeface="Symbol" pitchFamily="18" charset="2"/>
              </a:rPr>
              <a:t> 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&lt;</a:t>
            </a:r>
            <a:r>
              <a:rPr lang="en-US" sz="2000" dirty="0">
                <a:solidFill>
                  <a:schemeClr val="bg1"/>
                </a:solidFill>
                <a:latin typeface="Symbol" pitchFamily="18" charset="2"/>
              </a:rPr>
              <a:t>  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</a:rPr>
              <a:t>a</a:t>
            </a:r>
          </a:p>
        </p:txBody>
      </p:sp>
      <p:graphicFrame>
        <p:nvGraphicFramePr>
          <p:cNvPr id="315401" name="Object 9"/>
          <p:cNvGraphicFramePr>
            <a:graphicFrameLocks noChangeAspect="1"/>
          </p:cNvGraphicFramePr>
          <p:nvPr/>
        </p:nvGraphicFramePr>
        <p:xfrm>
          <a:off x="2321689" y="2837555"/>
          <a:ext cx="4232275" cy="1058862"/>
        </p:xfrm>
        <a:graphic>
          <a:graphicData uri="http://schemas.openxmlformats.org/presentationml/2006/ole">
            <p:oleObj spid="_x0000_s361474" name="Equation" r:id="rId4" imgW="1726920" imgH="431640" progId="Equation.DSMT4">
              <p:embed/>
            </p:oleObj>
          </a:graphicData>
        </a:graphic>
      </p:graphicFrame>
      <p:graphicFrame>
        <p:nvGraphicFramePr>
          <p:cNvPr id="315403" name="Object 11"/>
          <p:cNvGraphicFramePr>
            <a:graphicFrameLocks noChangeAspect="1"/>
          </p:cNvGraphicFramePr>
          <p:nvPr/>
        </p:nvGraphicFramePr>
        <p:xfrm>
          <a:off x="2326809" y="4041323"/>
          <a:ext cx="4508500" cy="1057275"/>
        </p:xfrm>
        <a:graphic>
          <a:graphicData uri="http://schemas.openxmlformats.org/presentationml/2006/ole">
            <p:oleObj spid="_x0000_s361475" name="Equation" r:id="rId5" imgW="1841400" imgH="431640" progId="Equation.DSMT4">
              <p:embed/>
            </p:oleObj>
          </a:graphicData>
        </a:graphic>
      </p:graphicFrame>
      <p:sp>
        <p:nvSpPr>
          <p:cNvPr id="315406" name="Text Box 14"/>
          <p:cNvSpPr txBox="1">
            <a:spLocks noChangeArrowheads="1"/>
          </p:cNvSpPr>
          <p:nvPr/>
        </p:nvSpPr>
        <p:spPr bwMode="auto">
          <a:xfrm>
            <a:off x="1045001" y="4322764"/>
            <a:ext cx="9001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  <a:latin typeface="Symbol" pitchFamily="18" charset="2"/>
              </a:rPr>
              <a:t>r</a:t>
            </a:r>
            <a:r>
              <a:rPr lang="en-US" sz="2000" dirty="0">
                <a:solidFill>
                  <a:schemeClr val="bg1"/>
                </a:solidFill>
                <a:latin typeface="Symbol" pitchFamily="18" charset="2"/>
              </a:rPr>
              <a:t> 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&gt;</a:t>
            </a:r>
            <a:r>
              <a:rPr lang="en-US" sz="2000" dirty="0">
                <a:solidFill>
                  <a:schemeClr val="bg1"/>
                </a:solidFill>
                <a:latin typeface="Symbol" pitchFamily="18" charset="2"/>
              </a:rPr>
              <a:t>  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315407" name="Text Box 15"/>
          <p:cNvSpPr txBox="1">
            <a:spLocks noChangeArrowheads="1"/>
          </p:cNvSpPr>
          <p:nvPr/>
        </p:nvSpPr>
        <p:spPr bwMode="auto">
          <a:xfrm>
            <a:off x="1015092" y="0"/>
            <a:ext cx="68580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Tube of Current (cont.)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B09618E-7D3E-4500-A20C-FC91EA15072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1899818" y="774579"/>
            <a:ext cx="475482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Generalization: a </a:t>
            </a:r>
            <a:r>
              <a:rPr lang="en-US" sz="2000" u="sng" dirty="0" smtClean="0">
                <a:solidFill>
                  <a:schemeClr val="bg1"/>
                </a:solidFill>
              </a:rPr>
              <a:t>phased</a:t>
            </a:r>
            <a:r>
              <a:rPr lang="en-US" sz="2000" dirty="0" smtClean="0">
                <a:solidFill>
                  <a:schemeClr val="bg1"/>
                </a:solidFill>
              </a:rPr>
              <a:t> tube of current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361477" name="Object 5"/>
          <p:cNvGraphicFramePr>
            <a:graphicFrameLocks noChangeAspect="1"/>
          </p:cNvGraphicFramePr>
          <p:nvPr/>
        </p:nvGraphicFramePr>
        <p:xfrm>
          <a:off x="2736850" y="1385935"/>
          <a:ext cx="3314700" cy="979488"/>
        </p:xfrm>
        <a:graphic>
          <a:graphicData uri="http://schemas.openxmlformats.org/presentationml/2006/ole">
            <p:oleObj spid="_x0000_s361477" name="Equation" r:id="rId6" imgW="1460160" imgH="431640" progId="Equation.DSMT4">
              <p:embed/>
            </p:oleObj>
          </a:graphicData>
        </a:graphic>
      </p:graphicFrame>
      <p:graphicFrame>
        <p:nvGraphicFramePr>
          <p:cNvPr id="361478" name="Object 6"/>
          <p:cNvGraphicFramePr>
            <a:graphicFrameLocks noChangeAspect="1"/>
          </p:cNvGraphicFramePr>
          <p:nvPr/>
        </p:nvGraphicFramePr>
        <p:xfrm>
          <a:off x="1344496" y="5777309"/>
          <a:ext cx="2886310" cy="726867"/>
        </p:xfrm>
        <a:graphic>
          <a:graphicData uri="http://schemas.openxmlformats.org/presentationml/2006/ole">
            <p:oleObj spid="_x0000_s361478" name="Equation" r:id="rId7" imgW="1714320" imgH="431640" progId="Equation.DSMT4">
              <p:embed/>
            </p:oleObj>
          </a:graphicData>
        </a:graphic>
      </p:graphicFrame>
      <p:graphicFrame>
        <p:nvGraphicFramePr>
          <p:cNvPr id="361479" name="Object 7"/>
          <p:cNvGraphicFramePr>
            <a:graphicFrameLocks noChangeAspect="1"/>
          </p:cNvGraphicFramePr>
          <p:nvPr/>
        </p:nvGraphicFramePr>
        <p:xfrm>
          <a:off x="4906679" y="5773003"/>
          <a:ext cx="2712309" cy="743804"/>
        </p:xfrm>
        <a:graphic>
          <a:graphicData uri="http://schemas.openxmlformats.org/presentationml/2006/ole">
            <p:oleObj spid="_x0000_s361479" name="Equation" r:id="rId8" imgW="157464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9617</TotalTime>
  <Words>696</Words>
  <Application>Microsoft Office PowerPoint</Application>
  <PresentationFormat>On-screen Show (4:3)</PresentationFormat>
  <Paragraphs>177</Paragraphs>
  <Slides>25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Times New Roman</vt:lpstr>
      <vt:lpstr>Symbol</vt:lpstr>
      <vt:lpstr>Wingdings</vt:lpstr>
      <vt:lpstr>Soaring</vt:lpstr>
      <vt:lpstr>Equation</vt:lpstr>
      <vt:lpstr>MathType 6.0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>UH ECE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Reviewer</cp:lastModifiedBy>
  <cp:revision>742</cp:revision>
  <cp:lastPrinted>1999-08-25T18:07:04Z</cp:lastPrinted>
  <dcterms:created xsi:type="dcterms:W3CDTF">1999-08-24T13:57:19Z</dcterms:created>
  <dcterms:modified xsi:type="dcterms:W3CDTF">2016-02-15T19:19:23Z</dcterms:modified>
</cp:coreProperties>
</file>