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  <p:sldMasterId id="2147483679" r:id="rId2"/>
  </p:sldMasterIdLst>
  <p:notesMasterIdLst>
    <p:notesMasterId r:id="rId20"/>
  </p:notesMasterIdLst>
  <p:handoutMasterIdLst>
    <p:handoutMasterId r:id="rId21"/>
  </p:handoutMasterIdLst>
  <p:sldIdLst>
    <p:sldId id="333" r:id="rId3"/>
    <p:sldId id="377" r:id="rId4"/>
    <p:sldId id="379" r:id="rId5"/>
    <p:sldId id="380" r:id="rId6"/>
    <p:sldId id="381" r:id="rId7"/>
    <p:sldId id="388" r:id="rId8"/>
    <p:sldId id="382" r:id="rId9"/>
    <p:sldId id="378" r:id="rId10"/>
    <p:sldId id="383" r:id="rId11"/>
    <p:sldId id="384" r:id="rId12"/>
    <p:sldId id="390" r:id="rId13"/>
    <p:sldId id="391" r:id="rId14"/>
    <p:sldId id="385" r:id="rId15"/>
    <p:sldId id="386" r:id="rId16"/>
    <p:sldId id="387" r:id="rId17"/>
    <p:sldId id="389" r:id="rId18"/>
    <p:sldId id="392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32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78CE4C8-BD6D-4F06-8B47-3AD234FB2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6B82340-093F-4C89-B422-C5B204DFE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861AA-DD77-416D-A0C1-9D1189046719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1F359-ED80-47E2-B1C5-E3D44BEF0A55}" type="slidenum">
              <a:rPr lang="en-US"/>
              <a:pPr/>
              <a:t>10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1F359-ED80-47E2-B1C5-E3D44BEF0A55}" type="slidenum">
              <a:rPr lang="en-US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7E2D1-F5C7-45B1-B1CF-088BC49DF6D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5893F-FB5A-49EA-86DB-AEE7F396191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9DE28-B8C9-4FB8-A1CB-9F900A05DD96}" type="slidenum">
              <a:rPr lang="en-US"/>
              <a:pPr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57ACC-9ECB-43A5-9D20-B92FA3E90669}" type="slidenum">
              <a:rPr lang="en-US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363EA-7DCE-4B13-9DAC-609126AF8EEB}" type="slidenum">
              <a:rPr lang="en-US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00741-7C06-4A15-A7B7-784D0EB15D8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41796-1D3E-4762-AF0A-48643926E279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1E8A1-E6A2-47E8-84B3-36CC2FFE6BE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70107-88C5-4781-A562-684955F7844A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DF52C-E2AE-40E1-A512-87B473EA319B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91EBC-0C4C-4B0B-AB91-039B6527F1CE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C0C22-4DA9-4333-A4BA-11D28DA1933D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7E2D1-F5C7-45B1-B1CF-088BC49DF6D1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4FCA8-B418-4526-9510-0613B96214D4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AA5D1DA-7CC6-47AC-BFCB-C11CA1855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EFB3-B4CA-4BBB-A410-4CE0A8AD2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DC61-D476-47B8-88ED-A3C1F80CD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C4F65-2879-4DE3-85F0-FB1FF68BE6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ED602-A801-4265-BA58-7D576D9E08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E732-3B45-41C3-A378-E6AEEDD93B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A3842-5A96-4E56-A870-C25FE67277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B9888-6F06-4F14-B3B1-C01F79C967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6190-8998-4720-8E9A-4C488C9633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47AE1-A731-4E6A-808D-A2FEB77A0A5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A636F-7E84-49DB-859C-A63A59075A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448C-6484-4EAC-8027-06AA54555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D046-356D-4817-A57A-41D9956FBC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34705-C8AB-4BC4-8BC3-A2A1EB92B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14993-0F26-4A41-B1FD-D881097805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5A75-598A-4C6D-A980-223966DE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CE39-EFF9-4F52-8BB3-83DC49C87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F583-0CC1-438F-A2E4-BF2CBDBC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D2B-672A-456E-A8A3-62F3513AC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DBE9-E995-40D6-B1DB-53CB243CD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3D4C-E968-4FAD-A061-33063D597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611BA-B03B-4110-9C5A-D50AC978C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118A6B1-E5CD-4CE1-8D44-16BCED5B2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D7E51F9D-9F9D-46E3-9254-E331508E048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68625" y="2287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55246" y="15224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06788" y="34480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13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38525" y="5270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80FB05-95D4-45E1-B0A7-55137CD16666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/>
          <p:cNvSpPr txBox="1">
            <a:spLocks noChangeArrowheads="1"/>
          </p:cNvSpPr>
          <p:nvPr/>
        </p:nvSpPr>
        <p:spPr bwMode="auto">
          <a:xfrm>
            <a:off x="7508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 </a:t>
            </a:r>
          </a:p>
        </p:txBody>
      </p:sp>
      <p:sp>
        <p:nvSpPr>
          <p:cNvPr id="9223" name="Text Box 3"/>
          <p:cNvSpPr txBox="1">
            <a:spLocks noChangeArrowheads="1"/>
          </p:cNvSpPr>
          <p:nvPr/>
        </p:nvSpPr>
        <p:spPr bwMode="auto">
          <a:xfrm>
            <a:off x="2657475" y="10302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2514600" y="234473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3665538" y="1220788"/>
          <a:ext cx="1970087" cy="985837"/>
        </p:xfrm>
        <a:graphic>
          <a:graphicData uri="http://schemas.openxmlformats.org/presentationml/2006/ole">
            <p:oleObj spid="_x0000_s9218" name="Equation" r:id="rId4" imgW="838080" imgH="419040" progId="Equation.DSMT4">
              <p:embed/>
            </p:oleObj>
          </a:graphicData>
        </a:graphic>
      </p:graphicFrame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3036888" y="2971800"/>
          <a:ext cx="2889250" cy="1177925"/>
        </p:xfrm>
        <a:graphic>
          <a:graphicData uri="http://schemas.openxmlformats.org/presentationml/2006/ole">
            <p:oleObj spid="_x0000_s9219" name="Equation" r:id="rId5" imgW="1180800" imgH="482400" progId="Equation.DSMT4">
              <p:embed/>
            </p:oleObj>
          </a:graphicData>
        </a:graphic>
      </p:graphicFrame>
      <p:sp>
        <p:nvSpPr>
          <p:cNvPr id="9226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6BD2EB-1B07-49A9-90F9-BBB4218DD068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graphicFrame>
        <p:nvGraphicFramePr>
          <p:cNvPr id="9222" name="Object 25"/>
          <p:cNvGraphicFramePr>
            <a:graphicFrameLocks noChangeAspect="1"/>
          </p:cNvGraphicFramePr>
          <p:nvPr/>
        </p:nvGraphicFramePr>
        <p:xfrm>
          <a:off x="3092450" y="5281613"/>
          <a:ext cx="2795588" cy="633412"/>
        </p:xfrm>
        <a:graphic>
          <a:graphicData uri="http://schemas.openxmlformats.org/presentationml/2006/ole">
            <p:oleObj spid="_x0000_s9222" name="Equation" r:id="rId6" imgW="1066680" imgH="241200" progId="Equation.DSMT4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870075" y="4649788"/>
            <a:ext cx="287931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incident potential is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/>
          <p:cNvSpPr txBox="1">
            <a:spLocks noChangeArrowheads="1"/>
          </p:cNvSpPr>
          <p:nvPr/>
        </p:nvSpPr>
        <p:spPr bwMode="auto">
          <a:xfrm>
            <a:off x="7508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 </a:t>
            </a:r>
          </a:p>
        </p:txBody>
      </p:sp>
      <p:graphicFrame>
        <p:nvGraphicFramePr>
          <p:cNvPr id="9220" name="Object 12"/>
          <p:cNvGraphicFramePr>
            <a:graphicFrameLocks noChangeAspect="1"/>
          </p:cNvGraphicFramePr>
          <p:nvPr/>
        </p:nvGraphicFramePr>
        <p:xfrm>
          <a:off x="3289300" y="2047875"/>
          <a:ext cx="2014538" cy="617538"/>
        </p:xfrm>
        <a:graphic>
          <a:graphicData uri="http://schemas.openxmlformats.org/presentationml/2006/ole">
            <p:oleObj spid="_x0000_s40964" name="Equation" r:id="rId4" imgW="787320" imgH="241200" progId="Equation.DSMT4">
              <p:embed/>
            </p:oleObj>
          </a:graphicData>
        </a:graphic>
      </p:graphicFrame>
      <p:grpSp>
        <p:nvGrpSpPr>
          <p:cNvPr id="2" name="Group 10"/>
          <p:cNvGrpSpPr/>
          <p:nvPr/>
        </p:nvGrpSpPr>
        <p:grpSpPr>
          <a:xfrm>
            <a:off x="1535113" y="1211263"/>
            <a:ext cx="2459037" cy="436562"/>
            <a:chOff x="1116013" y="4475163"/>
            <a:chExt cx="2459037" cy="436562"/>
          </a:xfrm>
        </p:grpSpPr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1116013" y="4475163"/>
              <a:ext cx="24590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For               </a:t>
              </a:r>
              <a:r>
                <a:rPr lang="en-US" sz="2000" dirty="0" smtClean="0">
                  <a:solidFill>
                    <a:schemeClr val="bg1"/>
                  </a:solidFill>
                </a:rPr>
                <a:t>denote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9221" name="Object 13"/>
            <p:cNvGraphicFramePr>
              <a:graphicFrameLocks noChangeAspect="1"/>
            </p:cNvGraphicFramePr>
            <p:nvPr/>
          </p:nvGraphicFramePr>
          <p:xfrm>
            <a:off x="1676400" y="4492625"/>
            <a:ext cx="836613" cy="419100"/>
          </p:xfrm>
          <a:graphic>
            <a:graphicData uri="http://schemas.openxmlformats.org/presentationml/2006/ole">
              <p:oleObj spid="_x0000_s40965" name="Equation" r:id="rId5" imgW="380880" imgH="190440" progId="Equation.DSMT4">
                <p:embed/>
              </p:oleObj>
            </a:graphicData>
          </a:graphic>
        </p:graphicFrame>
      </p:grpSp>
      <p:sp>
        <p:nvSpPr>
          <p:cNvPr id="9226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6BD2EB-1B07-49A9-90F9-BBB4218DD068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7152" y="3124200"/>
            <a:ext cx="72743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u="sng" dirty="0" smtClean="0">
                <a:solidFill>
                  <a:schemeClr val="bg2"/>
                </a:solidFill>
              </a:rPr>
              <a:t>incident</a:t>
            </a:r>
            <a:r>
              <a:rPr lang="en-US" dirty="0" smtClean="0">
                <a:solidFill>
                  <a:schemeClr val="bg2"/>
                </a:solidFill>
              </a:rPr>
              <a:t> potential is that which exists assuming that the cylinder is not there.</a:t>
            </a:r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u="sng" dirty="0" smtClean="0">
                <a:solidFill>
                  <a:schemeClr val="bg2"/>
                </a:solidFill>
              </a:rPr>
              <a:t>scattered</a:t>
            </a:r>
            <a:r>
              <a:rPr lang="en-US" dirty="0" smtClean="0">
                <a:solidFill>
                  <a:schemeClr val="bg2"/>
                </a:solidFill>
              </a:rPr>
              <a:t> potential is that produced by the currents on the cylinder, which radiate.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222375" y="3068638"/>
          <a:ext cx="485775" cy="508000"/>
        </p:xfrm>
        <a:graphic>
          <a:graphicData uri="http://schemas.openxmlformats.org/presentationml/2006/ole">
            <p:oleObj spid="_x0000_s41986" name="Equation" r:id="rId4" imgW="241200" imgH="253800" progId="Equation.DSMT4">
              <p:embed/>
            </p:oleObj>
          </a:graphicData>
        </a:graphic>
      </p:graphicFrame>
      <p:sp>
        <p:nvSpPr>
          <p:cNvPr id="7181" name="Oval 19"/>
          <p:cNvSpPr>
            <a:spLocks noChangeArrowheads="1"/>
          </p:cNvSpPr>
          <p:nvPr/>
        </p:nvSpPr>
        <p:spPr bwMode="auto">
          <a:xfrm>
            <a:off x="1463675" y="3567113"/>
            <a:ext cx="255588" cy="2540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20"/>
          <p:cNvSpPr>
            <a:spLocks noChangeShapeType="1"/>
          </p:cNvSpPr>
          <p:nvPr/>
        </p:nvSpPr>
        <p:spPr bwMode="auto">
          <a:xfrm>
            <a:off x="1492250" y="3606800"/>
            <a:ext cx="200025" cy="1762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3" name="Line 21"/>
          <p:cNvSpPr>
            <a:spLocks noChangeShapeType="1"/>
          </p:cNvSpPr>
          <p:nvPr/>
        </p:nvSpPr>
        <p:spPr bwMode="auto">
          <a:xfrm flipV="1">
            <a:off x="1497013" y="3602038"/>
            <a:ext cx="190500" cy="1905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4" name="Line 22"/>
          <p:cNvSpPr>
            <a:spLocks noChangeShapeType="1"/>
          </p:cNvSpPr>
          <p:nvPr/>
        </p:nvSpPr>
        <p:spPr bwMode="auto">
          <a:xfrm flipV="1">
            <a:off x="1682750" y="2832100"/>
            <a:ext cx="866775" cy="75565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5" name="Line 23"/>
          <p:cNvSpPr>
            <a:spLocks noChangeShapeType="1"/>
          </p:cNvSpPr>
          <p:nvPr/>
        </p:nvSpPr>
        <p:spPr bwMode="auto">
          <a:xfrm>
            <a:off x="1687513" y="3806825"/>
            <a:ext cx="276225" cy="322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1938338" y="4008438"/>
          <a:ext cx="433387" cy="508000"/>
        </p:xfrm>
        <a:graphic>
          <a:graphicData uri="http://schemas.openxmlformats.org/presentationml/2006/ole">
            <p:oleObj spid="_x0000_s41987" name="Equation" r:id="rId5" imgW="215640" imgH="253800" progId="Equation.DSMT4">
              <p:embed/>
            </p:oleObj>
          </a:graphicData>
        </a:graphic>
      </p:graphicFrame>
      <p:sp>
        <p:nvSpPr>
          <p:cNvPr id="7186" name="Line 25"/>
          <p:cNvSpPr>
            <a:spLocks noChangeShapeType="1"/>
          </p:cNvSpPr>
          <p:nvPr/>
        </p:nvSpPr>
        <p:spPr bwMode="auto">
          <a:xfrm>
            <a:off x="1749425" y="3706813"/>
            <a:ext cx="7715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7" name="Freeform 26"/>
          <p:cNvSpPr>
            <a:spLocks/>
          </p:cNvSpPr>
          <p:nvPr/>
        </p:nvSpPr>
        <p:spPr bwMode="auto">
          <a:xfrm>
            <a:off x="1816100" y="3492500"/>
            <a:ext cx="74613" cy="195263"/>
          </a:xfrm>
          <a:custGeom>
            <a:avLst/>
            <a:gdLst>
              <a:gd name="T0" fmla="*/ 0 w 47"/>
              <a:gd name="T1" fmla="*/ 0 h 123"/>
              <a:gd name="T2" fmla="*/ 39 w 47"/>
              <a:gd name="T3" fmla="*/ 54 h 123"/>
              <a:gd name="T4" fmla="*/ 45 w 47"/>
              <a:gd name="T5" fmla="*/ 123 h 123"/>
              <a:gd name="T6" fmla="*/ 0 60000 65536"/>
              <a:gd name="T7" fmla="*/ 0 60000 65536"/>
              <a:gd name="T8" fmla="*/ 0 60000 65536"/>
              <a:gd name="T9" fmla="*/ 0 w 47"/>
              <a:gd name="T10" fmla="*/ 0 h 123"/>
              <a:gd name="T11" fmla="*/ 47 w 47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123">
                <a:moveTo>
                  <a:pt x="0" y="0"/>
                </a:moveTo>
                <a:cubicBezTo>
                  <a:pt x="6" y="9"/>
                  <a:pt x="32" y="34"/>
                  <a:pt x="39" y="54"/>
                </a:cubicBezTo>
                <a:cubicBezTo>
                  <a:pt x="47" y="75"/>
                  <a:pt x="44" y="109"/>
                  <a:pt x="45" y="123"/>
                </a:cubicBez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8" name="Text Box 27"/>
          <p:cNvSpPr txBox="1">
            <a:spLocks noChangeArrowheads="1"/>
          </p:cNvSpPr>
          <p:nvPr/>
        </p:nvSpPr>
        <p:spPr bwMode="auto">
          <a:xfrm>
            <a:off x="1873250" y="3314700"/>
            <a:ext cx="5762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Symbol" pitchFamily="18" charset="2"/>
              </a:rPr>
              <a:t>q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189" name="Line 28"/>
          <p:cNvSpPr>
            <a:spLocks noChangeShapeType="1"/>
          </p:cNvSpPr>
          <p:nvPr/>
        </p:nvSpPr>
        <p:spPr bwMode="auto">
          <a:xfrm>
            <a:off x="1917700" y="3041650"/>
            <a:ext cx="293688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90" name="Line 29"/>
          <p:cNvSpPr>
            <a:spLocks noChangeShapeType="1"/>
          </p:cNvSpPr>
          <p:nvPr/>
        </p:nvSpPr>
        <p:spPr bwMode="auto">
          <a:xfrm>
            <a:off x="2054225" y="2941638"/>
            <a:ext cx="293688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91" name="Line 30"/>
          <p:cNvSpPr>
            <a:spLocks noChangeShapeType="1"/>
          </p:cNvSpPr>
          <p:nvPr/>
        </p:nvSpPr>
        <p:spPr bwMode="auto">
          <a:xfrm>
            <a:off x="1989138" y="2994025"/>
            <a:ext cx="293687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2" name="Object 31"/>
          <p:cNvGraphicFramePr>
            <a:graphicFrameLocks noChangeAspect="1"/>
          </p:cNvGraphicFramePr>
          <p:nvPr/>
        </p:nvGraphicFramePr>
        <p:xfrm>
          <a:off x="585788" y="4900613"/>
          <a:ext cx="3211512" cy="654050"/>
        </p:xfrm>
        <a:graphic>
          <a:graphicData uri="http://schemas.openxmlformats.org/presentationml/2006/ole">
            <p:oleObj spid="_x0000_s41988" name="Equation" r:id="rId6" imgW="1307880" imgH="266400" progId="Equation.DSMT4">
              <p:embed/>
            </p:oleObj>
          </a:graphicData>
        </a:graphic>
      </p:graphicFrame>
      <p:sp>
        <p:nvSpPr>
          <p:cNvPr id="7194" name="Text Box 35"/>
          <p:cNvSpPr txBox="1">
            <a:spLocks noChangeArrowheads="1"/>
          </p:cNvSpPr>
          <p:nvPr/>
        </p:nvSpPr>
        <p:spPr bwMode="auto">
          <a:xfrm>
            <a:off x="1025525" y="2360613"/>
            <a:ext cx="682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95" name="Slide Number Placeholder 2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F5C2A-202F-4EDB-85F1-832D4F64C7C5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graphicFrame>
        <p:nvGraphicFramePr>
          <p:cNvPr id="7174" name="Object 31"/>
          <p:cNvGraphicFramePr>
            <a:graphicFrameLocks noChangeAspect="1"/>
          </p:cNvGraphicFramePr>
          <p:nvPr/>
        </p:nvGraphicFramePr>
        <p:xfrm>
          <a:off x="2625725" y="2374900"/>
          <a:ext cx="311150" cy="498475"/>
        </p:xfrm>
        <a:graphic>
          <a:graphicData uri="http://schemas.openxmlformats.org/presentationml/2006/ole">
            <p:oleObj spid="_x0000_s41990" name="Equation" r:id="rId7" imgW="126720" imgH="203040" progId="Equation.DSMT4">
              <p:embed/>
            </p:oleObj>
          </a:graphicData>
        </a:graphic>
      </p:graphicFrame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7508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4614863" y="1450975"/>
            <a:ext cx="2620962" cy="3232150"/>
            <a:chOff x="4144963" y="1450975"/>
            <a:chExt cx="2620962" cy="3232150"/>
          </a:xfrm>
        </p:grpSpPr>
        <p:sp>
          <p:nvSpPr>
            <p:cNvPr id="7175" name="Text Box 3"/>
            <p:cNvSpPr txBox="1">
              <a:spLocks noChangeArrowheads="1"/>
            </p:cNvSpPr>
            <p:nvPr/>
          </p:nvSpPr>
          <p:spPr bwMode="auto">
            <a:xfrm>
              <a:off x="6359525" y="339725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4405313" y="145097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7179" name="AutoShape 8"/>
            <p:cNvSpPr>
              <a:spLocks noChangeArrowheads="1"/>
            </p:cNvSpPr>
            <p:nvPr/>
          </p:nvSpPr>
          <p:spPr bwMode="auto">
            <a:xfrm>
              <a:off x="4144963" y="2293938"/>
              <a:ext cx="927100" cy="2389187"/>
            </a:xfrm>
            <a:prstGeom prst="can">
              <a:avLst>
                <a:gd name="adj" fmla="val 64426"/>
              </a:avLst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flipV="1">
              <a:off x="4608513" y="1930400"/>
              <a:ext cx="3175" cy="585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2" name="Line 32"/>
            <p:cNvSpPr>
              <a:spLocks noChangeShapeType="1"/>
            </p:cNvSpPr>
            <p:nvPr/>
          </p:nvSpPr>
          <p:spPr bwMode="auto">
            <a:xfrm>
              <a:off x="4613275" y="2508250"/>
              <a:ext cx="442913" cy="165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Text Box 33"/>
            <p:cNvSpPr txBox="1">
              <a:spLocks noChangeArrowheads="1"/>
            </p:cNvSpPr>
            <p:nvPr/>
          </p:nvSpPr>
          <p:spPr bwMode="auto">
            <a:xfrm>
              <a:off x="5083175" y="2344738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 flipV="1">
              <a:off x="4619625" y="3613150"/>
              <a:ext cx="1633538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610100" y="2540000"/>
              <a:ext cx="0" cy="19939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4889500" y="3213100"/>
              <a:ext cx="0" cy="711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1991" name="Object 31"/>
            <p:cNvGraphicFramePr>
              <a:graphicFrameLocks noChangeAspect="1"/>
            </p:cNvGraphicFramePr>
            <p:nvPr/>
          </p:nvGraphicFramePr>
          <p:xfrm>
            <a:off x="5342379" y="3009900"/>
            <a:ext cx="327730" cy="420688"/>
          </p:xfrm>
          <a:graphic>
            <a:graphicData uri="http://schemas.openxmlformats.org/presentationml/2006/ole">
              <p:oleObj spid="_x0000_s41991" name="Equation" r:id="rId8" imgW="177480" imgH="228600" progId="Equation.DSMT4">
                <p:embed/>
              </p:oleObj>
            </a:graphicData>
          </a:graphic>
        </p:graphicFrame>
        <p:cxnSp>
          <p:nvCxnSpPr>
            <p:cNvPr id="36" name="Straight Arrow Connector 35"/>
            <p:cNvCxnSpPr/>
            <p:nvPr/>
          </p:nvCxnSpPr>
          <p:spPr bwMode="auto">
            <a:xfrm flipV="1">
              <a:off x="4356100" y="3124200"/>
              <a:ext cx="0" cy="711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4610100" y="3263900"/>
              <a:ext cx="0" cy="711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4955752" y="5130800"/>
            <a:ext cx="3337348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dirty="0" smtClean="0">
                <a:solidFill>
                  <a:schemeClr val="bg2"/>
                </a:solidFill>
              </a:rPr>
              <a:t>According to the equivalence principle, we can remove the metal cylinder and keep the surface currents.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7921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2244725" y="3476625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pSp>
        <p:nvGrpSpPr>
          <p:cNvPr id="10249" name="Group 11"/>
          <p:cNvGrpSpPr>
            <a:grpSpLocks/>
          </p:cNvGrpSpPr>
          <p:nvPr/>
        </p:nvGrpSpPr>
        <p:grpSpPr bwMode="auto">
          <a:xfrm>
            <a:off x="417513" y="938213"/>
            <a:ext cx="8450262" cy="474662"/>
            <a:chOff x="285750" y="1070293"/>
            <a:chExt cx="8450263" cy="474980"/>
          </a:xfrm>
        </p:grpSpPr>
        <p:sp>
          <p:nvSpPr>
            <p:cNvPr id="10252" name="Text Box 4"/>
            <p:cNvSpPr txBox="1">
              <a:spLocks noChangeArrowheads="1"/>
            </p:cNvSpPr>
            <p:nvPr/>
          </p:nvSpPr>
          <p:spPr bwMode="auto">
            <a:xfrm>
              <a:off x="285750" y="1112838"/>
              <a:ext cx="84502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</a:rPr>
                <a:t>To solve for       , first put        into cylindrical form (Jacobi-Anger identity):</a:t>
              </a:r>
            </a:p>
          </p:txBody>
        </p:sp>
        <p:graphicFrame>
          <p:nvGraphicFramePr>
            <p:cNvPr id="10242" name="Object 11"/>
            <p:cNvGraphicFramePr>
              <a:graphicFrameLocks noChangeAspect="1"/>
            </p:cNvGraphicFramePr>
            <p:nvPr/>
          </p:nvGraphicFramePr>
          <p:xfrm>
            <a:off x="1725930" y="1081723"/>
            <a:ext cx="366713" cy="463550"/>
          </p:xfrm>
          <a:graphic>
            <a:graphicData uri="http://schemas.openxmlformats.org/presentationml/2006/ole">
              <p:oleObj spid="_x0000_s10242" name="Equation" r:id="rId4" imgW="190440" imgH="241200" progId="Equation.DSMT4">
                <p:embed/>
              </p:oleObj>
            </a:graphicData>
          </a:graphic>
        </p:graphicFrame>
        <p:graphicFrame>
          <p:nvGraphicFramePr>
            <p:cNvPr id="10243" name="Object 12"/>
            <p:cNvGraphicFramePr>
              <a:graphicFrameLocks noChangeAspect="1"/>
            </p:cNvGraphicFramePr>
            <p:nvPr/>
          </p:nvGraphicFramePr>
          <p:xfrm>
            <a:off x="3227070" y="1070293"/>
            <a:ext cx="365125" cy="463550"/>
          </p:xfrm>
          <a:graphic>
            <a:graphicData uri="http://schemas.openxmlformats.org/presentationml/2006/ole">
              <p:oleObj spid="_x0000_s10243" name="Equation" r:id="rId5" imgW="190440" imgH="241200" progId="Equation.DSMT4">
                <p:embed/>
              </p:oleObj>
            </a:graphicData>
          </a:graphic>
        </p:graphicFrame>
      </p:grp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2200275" y="1779588"/>
          <a:ext cx="4575175" cy="1016000"/>
        </p:xfrm>
        <a:graphic>
          <a:graphicData uri="http://schemas.openxmlformats.org/presentationml/2006/ole">
            <p:oleObj spid="_x0000_s10244" name="Equation" r:id="rId6" imgW="1942920" imgH="431640" progId="Equation.DSMT4">
              <p:embed/>
            </p:oleObj>
          </a:graphicData>
        </a:graphic>
      </p:graphicFrame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3244850" y="3394995"/>
          <a:ext cx="5086350" cy="524543"/>
        </p:xfrm>
        <a:graphic>
          <a:graphicData uri="http://schemas.openxmlformats.org/presentationml/2006/ole">
            <p:oleObj spid="_x0000_s10245" name="Equation" r:id="rId7" imgW="2831760" imgH="291960" progId="Equation.DSMT4">
              <p:embed/>
            </p:oleObj>
          </a:graphicData>
        </a:graphic>
      </p:graphicFrame>
      <p:graphicFrame>
        <p:nvGraphicFramePr>
          <p:cNvPr id="10246" name="Object 15"/>
          <p:cNvGraphicFramePr>
            <a:graphicFrameLocks noChangeAspect="1"/>
          </p:cNvGraphicFramePr>
          <p:nvPr/>
        </p:nvGraphicFramePr>
        <p:xfrm>
          <a:off x="1449388" y="4873625"/>
          <a:ext cx="5922962" cy="1122363"/>
        </p:xfrm>
        <a:graphic>
          <a:graphicData uri="http://schemas.openxmlformats.org/presentationml/2006/ole">
            <p:oleObj spid="_x0000_s10246" name="Equation" r:id="rId8" imgW="2412720" imgH="457200" progId="Equation.DSMT4">
              <p:embed/>
            </p:oleObj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833438" y="4248150"/>
            <a:ext cx="5667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the following form for the scattered field:</a:t>
            </a:r>
          </a:p>
        </p:txBody>
      </p:sp>
      <p:sp>
        <p:nvSpPr>
          <p:cNvPr id="10251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0DF9DB-A4E4-4F31-9280-7F861A08FF95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7810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03413" y="1373188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100138" y="5214938"/>
            <a:ext cx="2682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Both will be satisfied if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2428875" y="1452563"/>
          <a:ext cx="838200" cy="361950"/>
        </p:xfrm>
        <a:graphic>
          <a:graphicData uri="http://schemas.openxmlformats.org/presentationml/2006/ole">
            <p:oleObj spid="_x0000_s11266" name="Equation" r:id="rId4" imgW="380880" imgH="164880" progId="Equation.DSMT4">
              <p:embed/>
            </p:oleObj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3587750" y="1096963"/>
          <a:ext cx="1030288" cy="982662"/>
        </p:xfrm>
        <a:graphic>
          <a:graphicData uri="http://schemas.openxmlformats.org/presentationml/2006/ole">
            <p:oleObj spid="_x0000_s11267" name="Equation" r:id="rId5" imgW="533160" imgH="507960" progId="Equation.DSMT4">
              <p:embed/>
            </p:oleObj>
          </a:graphicData>
        </a:graphic>
      </p:graphicFrame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2865438" y="2698750"/>
          <a:ext cx="3141662" cy="1814513"/>
        </p:xfrm>
        <a:graphic>
          <a:graphicData uri="http://schemas.openxmlformats.org/presentationml/2006/ole">
            <p:oleObj spid="_x0000_s11268" name="Equation" r:id="rId6" imgW="1625400" imgH="939600" progId="Equation.DSMT4">
              <p:embed/>
            </p:oleObj>
          </a:graphicData>
        </a:graphic>
      </p:graphicFrame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3660775" y="5640388"/>
          <a:ext cx="2039938" cy="574675"/>
        </p:xfrm>
        <a:graphic>
          <a:graphicData uri="http://schemas.openxmlformats.org/presentationml/2006/ole">
            <p:oleObj spid="_x0000_s11269" name="Equation" r:id="rId7" imgW="901440" imgH="253800" progId="Equation.DSMT4">
              <p:embed/>
            </p:oleObj>
          </a:graphicData>
        </a:graphic>
      </p:graphicFrame>
      <p:sp>
        <p:nvSpPr>
          <p:cNvPr id="11273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B0786-2EF0-4E57-8F5D-70EDFCEFEFB1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7921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</a:t>
            </a:r>
          </a:p>
        </p:txBody>
      </p:sp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1822450" y="95726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1252538" y="2286000"/>
            <a:ext cx="1385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yields</a:t>
            </a:r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2873375" y="1192213"/>
          <a:ext cx="3287713" cy="577850"/>
        </p:xfrm>
        <a:graphic>
          <a:graphicData uri="http://schemas.openxmlformats.org/presentationml/2006/ole">
            <p:oleObj spid="_x0000_s12290" name="Equation" r:id="rId4" imgW="1587240" imgH="279360" progId="Equation.DSMT4">
              <p:embed/>
            </p:oleObj>
          </a:graphicData>
        </a:graphic>
      </p:graphicFrame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2968625" y="2432050"/>
          <a:ext cx="3349625" cy="588963"/>
        </p:xfrm>
        <a:graphic>
          <a:graphicData uri="http://schemas.openxmlformats.org/presentationml/2006/ole">
            <p:oleObj spid="_x0000_s12291" name="Equation" r:id="rId5" imgW="1587240" imgH="279360" progId="Equation.DSMT4">
              <p:embed/>
            </p:oleObj>
          </a:graphicData>
        </a:graphic>
      </p:graphicFrame>
      <p:graphicFrame>
        <p:nvGraphicFramePr>
          <p:cNvPr id="12292" name="Object 11"/>
          <p:cNvGraphicFramePr>
            <a:graphicFrameLocks noChangeAspect="1"/>
          </p:cNvGraphicFramePr>
          <p:nvPr/>
        </p:nvGraphicFramePr>
        <p:xfrm>
          <a:off x="3340100" y="3540125"/>
          <a:ext cx="2347913" cy="1146175"/>
        </p:xfrm>
        <a:graphic>
          <a:graphicData uri="http://schemas.openxmlformats.org/presentationml/2006/ole">
            <p:oleObj spid="_x0000_s12292" name="Equation" r:id="rId6" imgW="1091880" imgH="533160" progId="Equation.DSMT4">
              <p:embed/>
            </p:oleObj>
          </a:graphicData>
        </a:graphic>
      </p:graphicFrame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2474913" y="349250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477838" y="4673600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</a:t>
            </a:r>
            <a:r>
              <a:rPr lang="en-US" sz="2000" dirty="0">
                <a:solidFill>
                  <a:schemeClr val="bg1"/>
                </a:solidFill>
              </a:rPr>
              <a:t>have</a:t>
            </a:r>
          </a:p>
        </p:txBody>
      </p:sp>
      <p:graphicFrame>
        <p:nvGraphicFramePr>
          <p:cNvPr id="12293" name="Object 15"/>
          <p:cNvGraphicFramePr>
            <a:graphicFrameLocks noChangeAspect="1"/>
          </p:cNvGraphicFramePr>
          <p:nvPr/>
        </p:nvGraphicFramePr>
        <p:xfrm>
          <a:off x="1711325" y="5222875"/>
          <a:ext cx="6113463" cy="1135063"/>
        </p:xfrm>
        <a:graphic>
          <a:graphicData uri="http://schemas.openxmlformats.org/presentationml/2006/ole">
            <p:oleObj spid="_x0000_s12293" name="Equation" r:id="rId7" imgW="3009600" imgH="558720" progId="Equation.DSMT4">
              <p:embed/>
            </p:oleObj>
          </a:graphicData>
        </a:graphic>
      </p:graphicFrame>
      <p:sp>
        <p:nvSpPr>
          <p:cNvPr id="12299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DDBD97-A390-47D8-B69C-DC9EFE4EFC05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7413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58800" y="1863725"/>
            <a:ext cx="7886700" cy="163121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Note: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We </a:t>
            </a:r>
            <a:r>
              <a:rPr lang="en-US" sz="2000" dirty="0">
                <a:solidFill>
                  <a:schemeClr val="bg2"/>
                </a:solidFill>
              </a:rPr>
              <a:t>were successful in solving the scattering problem using only a </a:t>
            </a:r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scattered field. This is because the cylinder was perfectly conducting. For a </a:t>
            </a:r>
            <a:r>
              <a:rPr lang="en-US" sz="2000" u="sng" dirty="0">
                <a:solidFill>
                  <a:schemeClr val="bg2"/>
                </a:solidFill>
              </a:rPr>
              <a:t>dielectric cylinder</a:t>
            </a:r>
            <a:r>
              <a:rPr lang="en-US" sz="2000" dirty="0">
                <a:solidFill>
                  <a:schemeClr val="bg2"/>
                </a:solidFill>
              </a:rPr>
              <a:t>, the scattered field must have BOTH 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and </a:t>
            </a:r>
            <a:r>
              <a:rPr lang="en-US" sz="2000" i="1" dirty="0" err="1" smtClean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(unless the incident plane wave has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200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2000" dirty="0" smtClean="0">
                <a:solidFill>
                  <a:schemeClr val="bg2"/>
                </a:solidFill>
              </a:rPr>
              <a:t>).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DDFC09-E160-497D-8FD5-D304CCCD96DC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3685" y="0"/>
            <a:ext cx="851058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High-Frequency Scattering by Cylinder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47AE1-A731-4E6A-808D-A2FEB77A0A55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387" y="837221"/>
            <a:ext cx="8036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total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field near a conducting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cylinder is shown (normal incidence).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232410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Incident wave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262250" y="2721925"/>
            <a:ext cx="215900" cy="584200"/>
          </a:xfrm>
          <a:prstGeom prst="downArrow">
            <a:avLst/>
          </a:prstGeom>
          <a:solidFill>
            <a:srgbClr val="CC00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76802" name="Picture 2" descr="http://www.mathworks.com/matlabcentral/mlc-downloads/downloads/submissions/30162/versions/8/screenshot.jpg"/>
          <p:cNvPicPr>
            <a:picLocks noChangeAspect="1" noChangeArrowheads="1"/>
          </p:cNvPicPr>
          <p:nvPr/>
        </p:nvPicPr>
        <p:blipFill>
          <a:blip r:embed="rId4" cstate="print"/>
          <a:srcRect r="53130" b="56585"/>
          <a:stretch>
            <a:fillRect/>
          </a:stretch>
        </p:blipFill>
        <p:spPr bwMode="auto">
          <a:xfrm>
            <a:off x="1512289" y="1490393"/>
            <a:ext cx="6079143" cy="4126634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567274" y="6037215"/>
            <a:ext cx="5642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http://www.mathworks.com/matlabcentral/fileexchange/30162-cylinder-scattering</a:t>
            </a:r>
            <a:endParaRPr lang="en-US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02" name="Object 14"/>
          <p:cNvGraphicFramePr>
            <a:graphicFrameLocks noChangeAspect="1"/>
          </p:cNvGraphicFramePr>
          <p:nvPr/>
        </p:nvGraphicFramePr>
        <p:xfrm>
          <a:off x="6278563" y="5226050"/>
          <a:ext cx="1471612" cy="441325"/>
        </p:xfrm>
        <a:graphic>
          <a:graphicData uri="http://schemas.openxmlformats.org/presentationml/2006/ole">
            <p:oleObj spid="_x0000_s51202" name="Equation" r:id="rId5" imgW="761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7112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Plane Wave Expansion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696913" y="857250"/>
            <a:ext cx="787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goal is to represent a plane wave in cylindrical coordinates as a </a:t>
            </a:r>
          </a:p>
          <a:p>
            <a:r>
              <a:rPr lang="en-US" sz="2000" dirty="0">
                <a:solidFill>
                  <a:schemeClr val="bg1"/>
                </a:solidFill>
              </a:rPr>
              <a:t>series of cylindrical waves (to help us do scattering problems).</a:t>
            </a:r>
          </a:p>
        </p:txBody>
      </p:sp>
      <p:sp>
        <p:nvSpPr>
          <p:cNvPr id="1032" name="Text Box 64"/>
          <p:cNvSpPr txBox="1">
            <a:spLocks noChangeArrowheads="1"/>
          </p:cNvSpPr>
          <p:nvPr/>
        </p:nvSpPr>
        <p:spPr bwMode="auto">
          <a:xfrm>
            <a:off x="769938" y="4232275"/>
            <a:ext cx="6021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Generating function: (Schaum’s Outline Eq. (24.16))</a:t>
            </a:r>
          </a:p>
        </p:txBody>
      </p:sp>
      <p:graphicFrame>
        <p:nvGraphicFramePr>
          <p:cNvPr id="1026" name="Object 65"/>
          <p:cNvGraphicFramePr>
            <a:graphicFrameLocks noChangeAspect="1"/>
          </p:cNvGraphicFramePr>
          <p:nvPr/>
        </p:nvGraphicFramePr>
        <p:xfrm>
          <a:off x="1166813" y="2020888"/>
          <a:ext cx="1925637" cy="1117600"/>
        </p:xfrm>
        <a:graphic>
          <a:graphicData uri="http://schemas.openxmlformats.org/presentationml/2006/ole">
            <p:oleObj spid="_x0000_s1026" name="Equation" r:id="rId4" imgW="787320" imgH="457200" progId="Equation.DSMT4">
              <p:embed/>
            </p:oleObj>
          </a:graphicData>
        </a:graphic>
      </p:graphicFrame>
      <p:graphicFrame>
        <p:nvGraphicFramePr>
          <p:cNvPr id="1027" name="Object 66"/>
          <p:cNvGraphicFramePr>
            <a:graphicFrameLocks noChangeAspect="1"/>
          </p:cNvGraphicFramePr>
          <p:nvPr/>
        </p:nvGraphicFramePr>
        <p:xfrm>
          <a:off x="2701925" y="4892675"/>
          <a:ext cx="3533775" cy="1268413"/>
        </p:xfrm>
        <a:graphic>
          <a:graphicData uri="http://schemas.openxmlformats.org/presentationml/2006/ole">
            <p:oleObj spid="_x0000_s1027" name="Equation" r:id="rId5" imgW="1307880" imgH="469800" progId="Equation.DSMT4">
              <p:embed/>
            </p:oleObj>
          </a:graphicData>
        </a:graphic>
      </p:graphicFrame>
      <p:grpSp>
        <p:nvGrpSpPr>
          <p:cNvPr id="1033" name="Group 71"/>
          <p:cNvGrpSpPr>
            <a:grpSpLocks/>
          </p:cNvGrpSpPr>
          <p:nvPr/>
        </p:nvGrpSpPr>
        <p:grpSpPr bwMode="auto">
          <a:xfrm>
            <a:off x="3841750" y="1663700"/>
            <a:ext cx="3592513" cy="2317750"/>
            <a:chOff x="2374" y="883"/>
            <a:chExt cx="2263" cy="1460"/>
          </a:xfrm>
        </p:grpSpPr>
        <p:sp>
          <p:nvSpPr>
            <p:cNvPr id="1035" name="Line 35"/>
            <p:cNvSpPr>
              <a:spLocks noChangeShapeType="1"/>
            </p:cNvSpPr>
            <p:nvPr/>
          </p:nvSpPr>
          <p:spPr bwMode="auto">
            <a:xfrm flipV="1">
              <a:off x="3023" y="1145"/>
              <a:ext cx="0" cy="11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9" name="Object 14"/>
            <p:cNvGraphicFramePr>
              <a:graphicFrameLocks noChangeAspect="1"/>
            </p:cNvGraphicFramePr>
            <p:nvPr/>
          </p:nvGraphicFramePr>
          <p:xfrm>
            <a:off x="3921" y="1288"/>
            <a:ext cx="498" cy="256"/>
          </p:xfrm>
          <a:graphic>
            <a:graphicData uri="http://schemas.openxmlformats.org/presentationml/2006/ole">
              <p:oleObj spid="_x0000_s1029" name="Equation" r:id="rId6" imgW="393480" imgH="203040" progId="Equation.DSMT4">
                <p:embed/>
              </p:oleObj>
            </a:graphicData>
          </a:graphic>
        </p:graphicFrame>
        <p:sp>
          <p:nvSpPr>
            <p:cNvPr id="1036" name="Line 34"/>
            <p:cNvSpPr>
              <a:spLocks noChangeShapeType="1"/>
            </p:cNvSpPr>
            <p:nvPr/>
          </p:nvSpPr>
          <p:spPr bwMode="auto">
            <a:xfrm>
              <a:off x="2374" y="1926"/>
              <a:ext cx="19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7" name="Text Box 40"/>
            <p:cNvSpPr txBox="1">
              <a:spLocks noChangeArrowheads="1"/>
            </p:cNvSpPr>
            <p:nvPr/>
          </p:nvSpPr>
          <p:spPr bwMode="auto">
            <a:xfrm>
              <a:off x="4410" y="1792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1038" name="Text Box 41"/>
            <p:cNvSpPr txBox="1">
              <a:spLocks noChangeArrowheads="1"/>
            </p:cNvSpPr>
            <p:nvPr/>
          </p:nvSpPr>
          <p:spPr bwMode="auto">
            <a:xfrm>
              <a:off x="2921" y="883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1039" name="Line 55"/>
            <p:cNvSpPr>
              <a:spLocks noChangeShapeType="1"/>
            </p:cNvSpPr>
            <p:nvPr/>
          </p:nvSpPr>
          <p:spPr bwMode="auto">
            <a:xfrm>
              <a:off x="2636" y="1734"/>
              <a:ext cx="0" cy="37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0" name="Line 56"/>
            <p:cNvSpPr>
              <a:spLocks noChangeShapeType="1"/>
            </p:cNvSpPr>
            <p:nvPr/>
          </p:nvSpPr>
          <p:spPr bwMode="auto">
            <a:xfrm>
              <a:off x="2702" y="1736"/>
              <a:ext cx="0" cy="37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1" name="Line 57"/>
            <p:cNvSpPr>
              <a:spLocks noChangeShapeType="1"/>
            </p:cNvSpPr>
            <p:nvPr/>
          </p:nvSpPr>
          <p:spPr bwMode="auto">
            <a:xfrm>
              <a:off x="2776" y="1734"/>
              <a:ext cx="0" cy="37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2" name="Freeform 58"/>
            <p:cNvSpPr>
              <a:spLocks/>
            </p:cNvSpPr>
            <p:nvPr/>
          </p:nvSpPr>
          <p:spPr bwMode="auto">
            <a:xfrm>
              <a:off x="3398" y="1823"/>
              <a:ext cx="710" cy="175"/>
            </a:xfrm>
            <a:custGeom>
              <a:avLst/>
              <a:gdLst>
                <a:gd name="T0" fmla="*/ 0 w 710"/>
                <a:gd name="T1" fmla="*/ 99 h 175"/>
                <a:gd name="T2" fmla="*/ 48 w 710"/>
                <a:gd name="T3" fmla="*/ 13 h 175"/>
                <a:gd name="T4" fmla="*/ 124 w 710"/>
                <a:gd name="T5" fmla="*/ 175 h 175"/>
                <a:gd name="T6" fmla="*/ 196 w 710"/>
                <a:gd name="T7" fmla="*/ 15 h 175"/>
                <a:gd name="T8" fmla="*/ 272 w 710"/>
                <a:gd name="T9" fmla="*/ 175 h 175"/>
                <a:gd name="T10" fmla="*/ 346 w 710"/>
                <a:gd name="T11" fmla="*/ 15 h 175"/>
                <a:gd name="T12" fmla="*/ 412 w 710"/>
                <a:gd name="T13" fmla="*/ 171 h 175"/>
                <a:gd name="T14" fmla="*/ 492 w 710"/>
                <a:gd name="T15" fmla="*/ 15 h 175"/>
                <a:gd name="T16" fmla="*/ 562 w 710"/>
                <a:gd name="T17" fmla="*/ 173 h 175"/>
                <a:gd name="T18" fmla="*/ 626 w 710"/>
                <a:gd name="T19" fmla="*/ 17 h 175"/>
                <a:gd name="T20" fmla="*/ 690 w 710"/>
                <a:gd name="T21" fmla="*/ 103 h 175"/>
                <a:gd name="T22" fmla="*/ 710 w 710"/>
                <a:gd name="T23" fmla="*/ 101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0"/>
                <a:gd name="T37" fmla="*/ 0 h 175"/>
                <a:gd name="T38" fmla="*/ 710 w 71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0" h="175">
                  <a:moveTo>
                    <a:pt x="0" y="99"/>
                  </a:moveTo>
                  <a:cubicBezTo>
                    <a:pt x="8" y="85"/>
                    <a:pt x="27" y="0"/>
                    <a:pt x="48" y="13"/>
                  </a:cubicBezTo>
                  <a:cubicBezTo>
                    <a:pt x="69" y="26"/>
                    <a:pt x="99" y="175"/>
                    <a:pt x="124" y="175"/>
                  </a:cubicBezTo>
                  <a:cubicBezTo>
                    <a:pt x="149" y="175"/>
                    <a:pt x="171" y="15"/>
                    <a:pt x="196" y="15"/>
                  </a:cubicBezTo>
                  <a:cubicBezTo>
                    <a:pt x="221" y="15"/>
                    <a:pt x="247" y="175"/>
                    <a:pt x="272" y="175"/>
                  </a:cubicBezTo>
                  <a:cubicBezTo>
                    <a:pt x="297" y="175"/>
                    <a:pt x="323" y="16"/>
                    <a:pt x="346" y="15"/>
                  </a:cubicBezTo>
                  <a:cubicBezTo>
                    <a:pt x="369" y="14"/>
                    <a:pt x="388" y="171"/>
                    <a:pt x="412" y="171"/>
                  </a:cubicBezTo>
                  <a:cubicBezTo>
                    <a:pt x="436" y="171"/>
                    <a:pt x="467" y="15"/>
                    <a:pt x="492" y="15"/>
                  </a:cubicBezTo>
                  <a:cubicBezTo>
                    <a:pt x="517" y="15"/>
                    <a:pt x="540" y="173"/>
                    <a:pt x="562" y="173"/>
                  </a:cubicBezTo>
                  <a:cubicBezTo>
                    <a:pt x="584" y="173"/>
                    <a:pt x="605" y="29"/>
                    <a:pt x="626" y="17"/>
                  </a:cubicBezTo>
                  <a:cubicBezTo>
                    <a:pt x="647" y="5"/>
                    <a:pt x="676" y="89"/>
                    <a:pt x="690" y="103"/>
                  </a:cubicBezTo>
                  <a:cubicBezTo>
                    <a:pt x="704" y="117"/>
                    <a:pt x="706" y="101"/>
                    <a:pt x="710" y="101"/>
                  </a:cubicBez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Line 61"/>
            <p:cNvSpPr>
              <a:spLocks noChangeShapeType="1"/>
            </p:cNvSpPr>
            <p:nvPr/>
          </p:nvSpPr>
          <p:spPr bwMode="auto">
            <a:xfrm flipV="1">
              <a:off x="4110" y="1918"/>
              <a:ext cx="98" cy="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" name="Oval 63"/>
            <p:cNvSpPr>
              <a:spLocks noChangeArrowheads="1"/>
            </p:cNvSpPr>
            <p:nvPr/>
          </p:nvSpPr>
          <p:spPr bwMode="auto">
            <a:xfrm>
              <a:off x="3753" y="1389"/>
              <a:ext cx="61" cy="6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68"/>
            <p:cNvSpPr>
              <a:spLocks noChangeShapeType="1"/>
            </p:cNvSpPr>
            <p:nvPr/>
          </p:nvSpPr>
          <p:spPr bwMode="auto">
            <a:xfrm flipV="1">
              <a:off x="3017" y="1424"/>
              <a:ext cx="759" cy="50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028" name="Object 69"/>
          <p:cNvGraphicFramePr>
            <a:graphicFrameLocks noChangeAspect="1"/>
          </p:cNvGraphicFramePr>
          <p:nvPr/>
        </p:nvGraphicFramePr>
        <p:xfrm>
          <a:off x="1389063" y="3375025"/>
          <a:ext cx="1352550" cy="392113"/>
        </p:xfrm>
        <a:graphic>
          <a:graphicData uri="http://schemas.openxmlformats.org/presentationml/2006/ole">
            <p:oleObj spid="_x0000_s1028" name="Equation" r:id="rId7" imgW="698400" imgH="203040" progId="Equation.DSMT4">
              <p:embed/>
            </p:oleObj>
          </a:graphicData>
        </a:graphic>
      </p:graphicFrame>
      <p:sp>
        <p:nvSpPr>
          <p:cNvPr id="1034" name="Slide Number Placeholder 2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94FD91-27C6-4DAB-811B-64D39A1A671A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7413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Plane Wave Expansion (cont.)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743200" y="14890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2050" name="Object 19"/>
          <p:cNvGraphicFramePr>
            <a:graphicFrameLocks noChangeAspect="1"/>
          </p:cNvGraphicFramePr>
          <p:nvPr/>
        </p:nvGraphicFramePr>
        <p:xfrm>
          <a:off x="3803650" y="1212850"/>
          <a:ext cx="1241425" cy="993775"/>
        </p:xfrm>
        <a:graphic>
          <a:graphicData uri="http://schemas.openxmlformats.org/presentationml/2006/ole">
            <p:oleObj spid="_x0000_s2050" name="Equation" r:id="rId4" imgW="571320" imgH="457200" progId="Equation.DSMT4">
              <p:embed/>
            </p:oleObj>
          </a:graphicData>
        </a:graphic>
      </p:graphicFrame>
      <p:graphicFrame>
        <p:nvGraphicFramePr>
          <p:cNvPr id="2051" name="Object 20"/>
          <p:cNvGraphicFramePr>
            <a:graphicFrameLocks noChangeAspect="1"/>
          </p:cNvGraphicFramePr>
          <p:nvPr/>
        </p:nvGraphicFramePr>
        <p:xfrm>
          <a:off x="1373188" y="2881313"/>
          <a:ext cx="6726237" cy="933450"/>
        </p:xfrm>
        <a:graphic>
          <a:graphicData uri="http://schemas.openxmlformats.org/presentationml/2006/ole">
            <p:oleObj spid="_x0000_s2051" name="Equation" r:id="rId5" imgW="3022560" imgH="419040" progId="Equation.DSMT4">
              <p:embed/>
            </p:oleObj>
          </a:graphicData>
        </a:graphic>
      </p:graphicFrame>
      <p:graphicFrame>
        <p:nvGraphicFramePr>
          <p:cNvPr id="2052" name="Object 21"/>
          <p:cNvGraphicFramePr>
            <a:graphicFrameLocks noChangeAspect="1"/>
          </p:cNvGraphicFramePr>
          <p:nvPr/>
        </p:nvGraphicFramePr>
        <p:xfrm>
          <a:off x="477838" y="4794250"/>
          <a:ext cx="7896225" cy="779463"/>
        </p:xfrm>
        <a:graphic>
          <a:graphicData uri="http://schemas.openxmlformats.org/presentationml/2006/ole">
            <p:oleObj spid="_x0000_s2052" name="Equation" r:id="rId6" imgW="3720960" imgH="368280" progId="Equation.DSMT4">
              <p:embed/>
            </p:oleObj>
          </a:graphicData>
        </a:graphic>
      </p:graphicFrame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550863" y="4227513"/>
            <a:ext cx="55691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the generating function identity gives us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56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8BC538-4CE7-4D6A-B281-1BC6606064F2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3352800" y="1206500"/>
            <a:ext cx="406400" cy="977900"/>
          </a:xfrm>
          <a:prstGeom prst="lef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7000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Plane Wave Expansion (cont.)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674688" y="3300413"/>
            <a:ext cx="189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Generalization: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493838" y="5457825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1943100" y="3905250"/>
          <a:ext cx="5330825" cy="1011238"/>
        </p:xfrm>
        <a:graphic>
          <a:graphicData uri="http://schemas.openxmlformats.org/presentationml/2006/ole">
            <p:oleObj spid="_x0000_s3074" name="Equation" r:id="rId4" imgW="2273040" imgH="43164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2640013" y="5575300"/>
          <a:ext cx="2922587" cy="692150"/>
        </p:xfrm>
        <a:graphic>
          <a:graphicData uri="http://schemas.openxmlformats.org/presentationml/2006/ole">
            <p:oleObj spid="_x0000_s3075" name="Equation" r:id="rId5" imgW="1282680" imgH="304560" progId="Equation.DSMT4">
              <p:embed/>
            </p:oleObj>
          </a:graphicData>
        </a:graphic>
      </p:graphicFrame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1646238" y="11414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2646363" y="1571625"/>
          <a:ext cx="3922712" cy="1084263"/>
        </p:xfrm>
        <a:graphic>
          <a:graphicData uri="http://schemas.openxmlformats.org/presentationml/2006/ole">
            <p:oleObj spid="_x0000_s3076" name="Equation" r:id="rId6" imgW="1562040" imgH="431640" progId="Equation.DSMT4">
              <p:embed/>
            </p:oleObj>
          </a:graphicData>
        </a:graphic>
      </p:graphicFrame>
      <p:sp>
        <p:nvSpPr>
          <p:cNvPr id="3081" name="Text Box 17"/>
          <p:cNvSpPr txBox="1">
            <a:spLocks noChangeArrowheads="1"/>
          </p:cNvSpPr>
          <p:nvPr/>
        </p:nvSpPr>
        <p:spPr bwMode="auto">
          <a:xfrm>
            <a:off x="6953250" y="1719263"/>
            <a:ext cx="1765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“Jacobi-Anger</a:t>
            </a:r>
          </a:p>
          <a:p>
            <a:r>
              <a:rPr lang="en-US" sz="2000">
                <a:solidFill>
                  <a:schemeClr val="bg1"/>
                </a:solidFill>
              </a:rPr>
              <a:t> Expansion”</a:t>
            </a:r>
          </a:p>
        </p:txBody>
      </p:sp>
      <p:sp>
        <p:nvSpPr>
          <p:cNvPr id="3083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87DBE3-BA0A-4FD9-A4AB-2DD59F550456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1604963" y="0"/>
            <a:ext cx="58197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Alternative Derivation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1068388" y="2717800"/>
            <a:ext cx="53863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Multiple by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400" i="1" baseline="30000" dirty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en-US" sz="2400" i="1" baseline="30000" dirty="0" err="1">
                <a:solidFill>
                  <a:schemeClr val="bg1"/>
                </a:solidFill>
                <a:latin typeface="Times New Roman" pitchFamily="18" charset="0"/>
              </a:rPr>
              <a:t>jm</a:t>
            </a:r>
            <a:r>
              <a:rPr lang="en-US" sz="2400" i="1" baseline="30000" dirty="0" err="1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000" i="1" baseline="30000" dirty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and integrate over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</a:rPr>
              <a:t> f 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 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[0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2</a:t>
            </a:r>
            <a:r>
              <a:rPr lang="en-US" sz="2000" i="1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p</a:t>
            </a:r>
            <a:r>
              <a:rPr lang="en-US" sz="2000" dirty="0">
                <a:solidFill>
                  <a:schemeClr val="bg1"/>
                </a:solidFill>
                <a:latin typeface="Symbol" pitchFamily="18" charset="2"/>
                <a:sym typeface="Symbol" pitchFamily="18" charset="2"/>
              </a:rPr>
              <a:t>] 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896938" y="4084638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that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892300" y="939800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2593975" y="1116013"/>
          <a:ext cx="3733800" cy="1066800"/>
        </p:xfrm>
        <a:graphic>
          <a:graphicData uri="http://schemas.openxmlformats.org/presentationml/2006/ole">
            <p:oleObj spid="_x0000_s4098" name="Equation" r:id="rId4" imgW="1511280" imgH="431640" progId="Equation.DSMT4">
              <p:embed/>
            </p:oleObj>
          </a:graphicData>
        </a:graphic>
      </p:graphicFrame>
      <p:graphicFrame>
        <p:nvGraphicFramePr>
          <p:cNvPr id="4099" name="Object 12"/>
          <p:cNvGraphicFramePr>
            <a:graphicFrameLocks noChangeAspect="1"/>
          </p:cNvGraphicFramePr>
          <p:nvPr/>
        </p:nvGraphicFramePr>
        <p:xfrm>
          <a:off x="2398713" y="3813175"/>
          <a:ext cx="4125912" cy="1098550"/>
        </p:xfrm>
        <a:graphic>
          <a:graphicData uri="http://schemas.openxmlformats.org/presentationml/2006/ole">
            <p:oleObj spid="_x0000_s4099" name="Equation" r:id="rId5" imgW="1765080" imgH="469800" progId="Equation.DSMT4">
              <p:embed/>
            </p:oleObj>
          </a:graphicData>
        </a:graphic>
      </p:graphicFrame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2451100" y="5289550"/>
          <a:ext cx="4313238" cy="1116013"/>
        </p:xfrm>
        <a:graphic>
          <a:graphicData uri="http://schemas.openxmlformats.org/presentationml/2006/ole">
            <p:oleObj spid="_x0000_s4100" name="Equation" r:id="rId6" imgW="1815840" imgH="469800" progId="Equation.DSMT4">
              <p:embed/>
            </p:oleObj>
          </a:graphicData>
        </a:graphic>
      </p:graphicFrame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1252538" y="559276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4106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A99DF-298E-4CB6-9568-9849306A59EC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1900" y="1905000"/>
            <a:ext cx="25527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Note: The plane-wave field on the LHS is finite on the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400" dirty="0" smtClean="0">
                <a:solidFill>
                  <a:schemeClr val="bg1"/>
                </a:solidFill>
              </a:rPr>
              <a:t> axis.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7620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Alternative Derivation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2359025" y="1062038"/>
          <a:ext cx="4313238" cy="1116012"/>
        </p:xfrm>
        <a:graphic>
          <a:graphicData uri="http://schemas.openxmlformats.org/presentationml/2006/ole">
            <p:oleObj spid="_x0000_s5122" name="Equation" r:id="rId4" imgW="1815840" imgH="469800" progId="Equation.DSMT4">
              <p:embed/>
            </p:oleObj>
          </a:graphicData>
        </a:graphic>
      </p:graphicFrame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1054100" y="27178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344738" y="2405063"/>
          <a:ext cx="4433887" cy="1116012"/>
        </p:xfrm>
        <a:graphic>
          <a:graphicData uri="http://schemas.openxmlformats.org/presentationml/2006/ole">
            <p:oleObj spid="_x0000_s5123" name="Equation" r:id="rId5" imgW="1866600" imgH="469800" progId="Equation.DSMT4">
              <p:embed/>
            </p:oleObj>
          </a:graphicData>
        </a:graphic>
      </p:graphicFrame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2162175" y="3959225"/>
          <a:ext cx="4946650" cy="1116013"/>
        </p:xfrm>
        <a:graphic>
          <a:graphicData uri="http://schemas.openxmlformats.org/presentationml/2006/ole">
            <p:oleObj spid="_x0000_s5124" name="Equation" r:id="rId6" imgW="2082600" imgH="469800" progId="Equation.DSMT4">
              <p:embed/>
            </p:oleObj>
          </a:graphicData>
        </a:graphic>
      </p:graphicFrame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495425" y="429736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5128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F2C436-A8A5-478C-B04B-326DCB4B9CB7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000" y="5880100"/>
            <a:ext cx="7500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It is not obvious, but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should be a constant (not a function of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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).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7302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Alternative Derivation (cont.)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604963" y="30861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189038" y="457517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738188" y="966788"/>
            <a:ext cx="74885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Identity </a:t>
            </a:r>
            <a:r>
              <a:rPr lang="en-US" dirty="0">
                <a:solidFill>
                  <a:schemeClr val="bg1"/>
                </a:solidFill>
              </a:rPr>
              <a:t>(adapted from </a:t>
            </a:r>
            <a:r>
              <a:rPr lang="en-US" dirty="0" err="1">
                <a:solidFill>
                  <a:schemeClr val="bg1"/>
                </a:solidFill>
              </a:rPr>
              <a:t>Schaum’s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Mathematical Handbook Eq</a:t>
            </a:r>
            <a:r>
              <a:rPr lang="en-US" dirty="0">
                <a:solidFill>
                  <a:schemeClr val="bg1"/>
                </a:solidFill>
              </a:rPr>
              <a:t>. (24.99</a:t>
            </a:r>
            <a:r>
              <a:rPr lang="en-US" dirty="0" smtClean="0">
                <a:solidFill>
                  <a:schemeClr val="bg1"/>
                </a:solidFill>
              </a:rPr>
              <a:t>)):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997075" y="1629430"/>
          <a:ext cx="4683125" cy="1005820"/>
        </p:xfrm>
        <a:graphic>
          <a:graphicData uri="http://schemas.openxmlformats.org/presentationml/2006/ole">
            <p:oleObj spid="_x0000_s6146" name="Equation" r:id="rId4" imgW="2070000" imgH="44424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2487613" y="3338513"/>
          <a:ext cx="3962400" cy="1041400"/>
        </p:xfrm>
        <a:graphic>
          <a:graphicData uri="http://schemas.openxmlformats.org/presentationml/2006/ole">
            <p:oleObj spid="_x0000_s6147" name="Equation" r:id="rId5" imgW="1930320" imgH="507960" progId="Equation.DSMT4">
              <p:embed/>
            </p:oleObj>
          </a:graphicData>
        </a:graphic>
      </p:graphicFrame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1808163" y="5137150"/>
          <a:ext cx="1371600" cy="1020763"/>
        </p:xfrm>
        <a:graphic>
          <a:graphicData uri="http://schemas.openxmlformats.org/presentationml/2006/ole">
            <p:oleObj spid="_x0000_s6148" name="Equation" r:id="rId6" imgW="596880" imgH="444240" progId="Equation.DSMT4">
              <p:embed/>
            </p:oleObj>
          </a:graphicData>
        </a:graphic>
      </p:graphicFrame>
      <p:sp>
        <p:nvSpPr>
          <p:cNvPr id="6153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11E462-CF9E-42DF-B592-2F8B93AA87B0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4506913" y="5293861"/>
          <a:ext cx="3455987" cy="940252"/>
        </p:xfrm>
        <a:graphic>
          <a:graphicData uri="http://schemas.openxmlformats.org/presentationml/2006/ole">
            <p:oleObj spid="_x0000_s6149" name="Equation" r:id="rId7" imgW="1587240" imgH="43164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122862" y="4737100"/>
            <a:ext cx="18494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  <a:latin typeface="Symbol" pitchFamily="18" charset="2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1447800" y="0"/>
            <a:ext cx="5895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</a:t>
            </a: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1589088" y="942975"/>
            <a:ext cx="5989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plane wave is incident on a PEC cylinder.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222375" y="3068638"/>
          <a:ext cx="485775" cy="508000"/>
        </p:xfrm>
        <a:graphic>
          <a:graphicData uri="http://schemas.openxmlformats.org/presentationml/2006/ole">
            <p:oleObj spid="_x0000_s7170" name="Equation" r:id="rId4" imgW="241200" imgH="253800" progId="Equation.DSMT4">
              <p:embed/>
            </p:oleObj>
          </a:graphicData>
        </a:graphic>
      </p:graphicFrame>
      <p:sp>
        <p:nvSpPr>
          <p:cNvPr id="7181" name="Oval 19"/>
          <p:cNvSpPr>
            <a:spLocks noChangeArrowheads="1"/>
          </p:cNvSpPr>
          <p:nvPr/>
        </p:nvSpPr>
        <p:spPr bwMode="auto">
          <a:xfrm>
            <a:off x="1463675" y="3567113"/>
            <a:ext cx="255588" cy="254000"/>
          </a:xfrm>
          <a:prstGeom prst="ellips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20"/>
          <p:cNvSpPr>
            <a:spLocks noChangeShapeType="1"/>
          </p:cNvSpPr>
          <p:nvPr/>
        </p:nvSpPr>
        <p:spPr bwMode="auto">
          <a:xfrm>
            <a:off x="1492250" y="3606800"/>
            <a:ext cx="200025" cy="1762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3" name="Line 21"/>
          <p:cNvSpPr>
            <a:spLocks noChangeShapeType="1"/>
          </p:cNvSpPr>
          <p:nvPr/>
        </p:nvSpPr>
        <p:spPr bwMode="auto">
          <a:xfrm flipV="1">
            <a:off x="1497013" y="3602038"/>
            <a:ext cx="190500" cy="1905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4" name="Line 22"/>
          <p:cNvSpPr>
            <a:spLocks noChangeShapeType="1"/>
          </p:cNvSpPr>
          <p:nvPr/>
        </p:nvSpPr>
        <p:spPr bwMode="auto">
          <a:xfrm flipV="1">
            <a:off x="1682750" y="2832100"/>
            <a:ext cx="866775" cy="75565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5" name="Line 23"/>
          <p:cNvSpPr>
            <a:spLocks noChangeShapeType="1"/>
          </p:cNvSpPr>
          <p:nvPr/>
        </p:nvSpPr>
        <p:spPr bwMode="auto">
          <a:xfrm>
            <a:off x="1687513" y="3806825"/>
            <a:ext cx="276225" cy="322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1938338" y="4008438"/>
          <a:ext cx="433387" cy="508000"/>
        </p:xfrm>
        <a:graphic>
          <a:graphicData uri="http://schemas.openxmlformats.org/presentationml/2006/ole">
            <p:oleObj spid="_x0000_s7171" name="Equation" r:id="rId5" imgW="215640" imgH="253800" progId="Equation.DSMT4">
              <p:embed/>
            </p:oleObj>
          </a:graphicData>
        </a:graphic>
      </p:graphicFrame>
      <p:sp>
        <p:nvSpPr>
          <p:cNvPr id="7186" name="Line 25"/>
          <p:cNvSpPr>
            <a:spLocks noChangeShapeType="1"/>
          </p:cNvSpPr>
          <p:nvPr/>
        </p:nvSpPr>
        <p:spPr bwMode="auto">
          <a:xfrm>
            <a:off x="1749425" y="3706813"/>
            <a:ext cx="771525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7" name="Freeform 26"/>
          <p:cNvSpPr>
            <a:spLocks/>
          </p:cNvSpPr>
          <p:nvPr/>
        </p:nvSpPr>
        <p:spPr bwMode="auto">
          <a:xfrm>
            <a:off x="1816100" y="3492500"/>
            <a:ext cx="74613" cy="195263"/>
          </a:xfrm>
          <a:custGeom>
            <a:avLst/>
            <a:gdLst>
              <a:gd name="T0" fmla="*/ 0 w 47"/>
              <a:gd name="T1" fmla="*/ 0 h 123"/>
              <a:gd name="T2" fmla="*/ 39 w 47"/>
              <a:gd name="T3" fmla="*/ 54 h 123"/>
              <a:gd name="T4" fmla="*/ 45 w 47"/>
              <a:gd name="T5" fmla="*/ 123 h 123"/>
              <a:gd name="T6" fmla="*/ 0 60000 65536"/>
              <a:gd name="T7" fmla="*/ 0 60000 65536"/>
              <a:gd name="T8" fmla="*/ 0 60000 65536"/>
              <a:gd name="T9" fmla="*/ 0 w 47"/>
              <a:gd name="T10" fmla="*/ 0 h 123"/>
              <a:gd name="T11" fmla="*/ 47 w 47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123">
                <a:moveTo>
                  <a:pt x="0" y="0"/>
                </a:moveTo>
                <a:cubicBezTo>
                  <a:pt x="6" y="9"/>
                  <a:pt x="32" y="34"/>
                  <a:pt x="39" y="54"/>
                </a:cubicBezTo>
                <a:cubicBezTo>
                  <a:pt x="47" y="75"/>
                  <a:pt x="44" y="109"/>
                  <a:pt x="45" y="123"/>
                </a:cubicBezTo>
              </a:path>
            </a:pathLst>
          </a:custGeom>
          <a:noFill/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8" name="Text Box 27"/>
          <p:cNvSpPr txBox="1">
            <a:spLocks noChangeArrowheads="1"/>
          </p:cNvSpPr>
          <p:nvPr/>
        </p:nvSpPr>
        <p:spPr bwMode="auto">
          <a:xfrm>
            <a:off x="1873250" y="3314700"/>
            <a:ext cx="5762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Symbol" pitchFamily="18" charset="2"/>
              </a:rPr>
              <a:t>q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189" name="Line 28"/>
          <p:cNvSpPr>
            <a:spLocks noChangeShapeType="1"/>
          </p:cNvSpPr>
          <p:nvPr/>
        </p:nvSpPr>
        <p:spPr bwMode="auto">
          <a:xfrm>
            <a:off x="1917700" y="3041650"/>
            <a:ext cx="293688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90" name="Line 29"/>
          <p:cNvSpPr>
            <a:spLocks noChangeShapeType="1"/>
          </p:cNvSpPr>
          <p:nvPr/>
        </p:nvSpPr>
        <p:spPr bwMode="auto">
          <a:xfrm>
            <a:off x="2054225" y="2941638"/>
            <a:ext cx="293688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91" name="Line 30"/>
          <p:cNvSpPr>
            <a:spLocks noChangeShapeType="1"/>
          </p:cNvSpPr>
          <p:nvPr/>
        </p:nvSpPr>
        <p:spPr bwMode="auto">
          <a:xfrm>
            <a:off x="1989138" y="2994025"/>
            <a:ext cx="293687" cy="342900"/>
          </a:xfrm>
          <a:prstGeom prst="line">
            <a:avLst/>
          </a:prstGeom>
          <a:noFill/>
          <a:ln w="12700">
            <a:solidFill>
              <a:srgbClr val="FF99FF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2" name="Object 31"/>
          <p:cNvGraphicFramePr>
            <a:graphicFrameLocks noChangeAspect="1"/>
          </p:cNvGraphicFramePr>
          <p:nvPr/>
        </p:nvGraphicFramePr>
        <p:xfrm>
          <a:off x="1804988" y="5472113"/>
          <a:ext cx="3211512" cy="654050"/>
        </p:xfrm>
        <a:graphic>
          <a:graphicData uri="http://schemas.openxmlformats.org/presentationml/2006/ole">
            <p:oleObj spid="_x0000_s7172" name="Equation" r:id="rId6" imgW="1307880" imgH="266400" progId="Equation.DSMT4">
              <p:embed/>
            </p:oleObj>
          </a:graphicData>
        </a:graphic>
      </p:graphicFrame>
      <p:graphicFrame>
        <p:nvGraphicFramePr>
          <p:cNvPr id="7173" name="Object 34"/>
          <p:cNvGraphicFramePr>
            <a:graphicFrameLocks noChangeAspect="1"/>
          </p:cNvGraphicFramePr>
          <p:nvPr/>
        </p:nvGraphicFramePr>
        <p:xfrm>
          <a:off x="6608763" y="5326063"/>
          <a:ext cx="1550987" cy="946150"/>
        </p:xfrm>
        <a:graphic>
          <a:graphicData uri="http://schemas.openxmlformats.org/presentationml/2006/ole">
            <p:oleObj spid="_x0000_s7173" name="Equation" r:id="rId7" imgW="749160" imgH="457200" progId="Equation.DSMT4">
              <p:embed/>
            </p:oleObj>
          </a:graphicData>
        </a:graphic>
      </p:graphicFrame>
      <p:sp>
        <p:nvSpPr>
          <p:cNvPr id="7194" name="Text Box 35"/>
          <p:cNvSpPr txBox="1">
            <a:spLocks noChangeArrowheads="1"/>
          </p:cNvSpPr>
          <p:nvPr/>
        </p:nvSpPr>
        <p:spPr bwMode="auto">
          <a:xfrm>
            <a:off x="1025525" y="2360613"/>
            <a:ext cx="682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95" name="Slide Number Placeholder 2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F5C2A-202F-4EDB-85F1-832D4F64C7C5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graphicFrame>
        <p:nvGraphicFramePr>
          <p:cNvPr id="7174" name="Object 31"/>
          <p:cNvGraphicFramePr>
            <a:graphicFrameLocks noChangeAspect="1"/>
          </p:cNvGraphicFramePr>
          <p:nvPr/>
        </p:nvGraphicFramePr>
        <p:xfrm>
          <a:off x="2625725" y="2374900"/>
          <a:ext cx="311150" cy="498475"/>
        </p:xfrm>
        <a:graphic>
          <a:graphicData uri="http://schemas.openxmlformats.org/presentationml/2006/ole">
            <p:oleObj spid="_x0000_s7174" name="Equation" r:id="rId8" imgW="126720" imgH="203040" progId="Equation.DSMT4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4144963" y="1450975"/>
            <a:ext cx="2620962" cy="3232150"/>
            <a:chOff x="4144963" y="1450975"/>
            <a:chExt cx="2620962" cy="3232150"/>
          </a:xfrm>
        </p:grpSpPr>
        <p:sp>
          <p:nvSpPr>
            <p:cNvPr id="7175" name="Text Box 3"/>
            <p:cNvSpPr txBox="1">
              <a:spLocks noChangeArrowheads="1"/>
            </p:cNvSpPr>
            <p:nvPr/>
          </p:nvSpPr>
          <p:spPr bwMode="auto">
            <a:xfrm>
              <a:off x="6359525" y="3397250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4405313" y="145097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7179" name="AutoShape 8"/>
            <p:cNvSpPr>
              <a:spLocks noChangeArrowheads="1"/>
            </p:cNvSpPr>
            <p:nvPr/>
          </p:nvSpPr>
          <p:spPr bwMode="auto">
            <a:xfrm>
              <a:off x="4144963" y="2293938"/>
              <a:ext cx="927100" cy="2389187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flipV="1">
              <a:off x="4608513" y="1930400"/>
              <a:ext cx="3175" cy="585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2" name="Line 32"/>
            <p:cNvSpPr>
              <a:spLocks noChangeShapeType="1"/>
            </p:cNvSpPr>
            <p:nvPr/>
          </p:nvSpPr>
          <p:spPr bwMode="auto">
            <a:xfrm>
              <a:off x="4613275" y="2508250"/>
              <a:ext cx="442913" cy="165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Text Box 33"/>
            <p:cNvSpPr txBox="1">
              <a:spLocks noChangeArrowheads="1"/>
            </p:cNvSpPr>
            <p:nvPr/>
          </p:nvSpPr>
          <p:spPr bwMode="auto">
            <a:xfrm>
              <a:off x="5083175" y="2344738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 flipV="1">
              <a:off x="4619625" y="3613150"/>
              <a:ext cx="1633538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4610100" y="2540000"/>
              <a:ext cx="0" cy="19939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5696775" y="1841500"/>
            <a:ext cx="3038011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bg2"/>
                </a:solidFill>
              </a:rPr>
              <a:t>Assume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 0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(rotate the coordinates if necessary)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7413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Scattering by Cylinder (cont.)</a:t>
            </a:r>
          </a:p>
        </p:txBody>
      </p:sp>
      <p:sp>
        <p:nvSpPr>
          <p:cNvPr id="8197" name="Text Box 24"/>
          <p:cNvSpPr txBox="1">
            <a:spLocks noChangeArrowheads="1"/>
          </p:cNvSpPr>
          <p:nvPr/>
        </p:nvSpPr>
        <p:spPr bwMode="auto">
          <a:xfrm>
            <a:off x="1976438" y="114617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8194" name="Object 25"/>
          <p:cNvGraphicFramePr>
            <a:graphicFrameLocks noChangeAspect="1"/>
          </p:cNvGraphicFramePr>
          <p:nvPr/>
        </p:nvGraphicFramePr>
        <p:xfrm>
          <a:off x="2711450" y="1446213"/>
          <a:ext cx="2795588" cy="633412"/>
        </p:xfrm>
        <a:graphic>
          <a:graphicData uri="http://schemas.openxmlformats.org/presentationml/2006/ole">
            <p:oleObj spid="_x0000_s8194" name="Equation" r:id="rId4" imgW="1066680" imgH="241200" progId="Equation.DSMT4">
              <p:embed/>
            </p:oleObj>
          </a:graphicData>
        </a:graphic>
      </p:graphicFrame>
      <p:graphicFrame>
        <p:nvGraphicFramePr>
          <p:cNvPr id="8195" name="Object 27"/>
          <p:cNvGraphicFramePr>
            <a:graphicFrameLocks noChangeAspect="1"/>
          </p:cNvGraphicFramePr>
          <p:nvPr/>
        </p:nvGraphicFramePr>
        <p:xfrm>
          <a:off x="2557463" y="3524250"/>
          <a:ext cx="3868737" cy="1962150"/>
        </p:xfrm>
        <a:graphic>
          <a:graphicData uri="http://schemas.openxmlformats.org/presentationml/2006/ole">
            <p:oleObj spid="_x0000_s8195" name="Equation" r:id="rId5" imgW="1752480" imgH="888840" progId="Equation.DSMT4">
              <p:embed/>
            </p:oleObj>
          </a:graphicData>
        </a:graphic>
      </p:graphicFrame>
      <p:sp>
        <p:nvSpPr>
          <p:cNvPr id="8198" name="Text Box 28"/>
          <p:cNvSpPr txBox="1">
            <a:spLocks noChangeArrowheads="1"/>
          </p:cNvSpPr>
          <p:nvPr/>
        </p:nvSpPr>
        <p:spPr bwMode="auto">
          <a:xfrm>
            <a:off x="1458913" y="3000375"/>
            <a:ext cx="14226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find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baseline="-25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6BC5C7-DAF4-496D-BB4B-80DA4378047F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9445</TotalTime>
  <Words>457</Words>
  <Application>Microsoft Office PowerPoint</Application>
  <PresentationFormat>On-screen Show (4:3)</PresentationFormat>
  <Paragraphs>115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Times New Roman</vt:lpstr>
      <vt:lpstr>Symbol</vt:lpstr>
      <vt:lpstr>Wingdings</vt:lpstr>
      <vt:lpstr>Soaring</vt:lpstr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698</cp:revision>
  <cp:lastPrinted>1999-08-25T18:07:04Z</cp:lastPrinted>
  <dcterms:created xsi:type="dcterms:W3CDTF">1999-08-24T13:57:19Z</dcterms:created>
  <dcterms:modified xsi:type="dcterms:W3CDTF">2016-04-05T22:48:40Z</dcterms:modified>
</cp:coreProperties>
</file>