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33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91" r:id="rId10"/>
    <p:sldId id="385" r:id="rId11"/>
    <p:sldId id="392" r:id="rId12"/>
    <p:sldId id="387" r:id="rId13"/>
    <p:sldId id="388" r:id="rId14"/>
    <p:sldId id="389" r:id="rId15"/>
    <p:sldId id="39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192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41.wmf"/><Relationship Id="rId4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15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1012F7D-E734-4999-B4AB-D367F41CD1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37FF9CB4-FB57-4ACA-853D-6EFCA66C79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19A3A-AF2C-4F1E-9D55-F42B4F4DB701}" type="slidenum">
              <a:rPr lang="en-US"/>
              <a:pPr/>
              <a:t>1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41F6-532A-4E16-9842-D8F4D9CA9825}" type="slidenum">
              <a:rPr lang="en-US"/>
              <a:pPr/>
              <a:t>10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41F6-532A-4E16-9842-D8F4D9CA9825}" type="slidenum">
              <a:rPr lang="en-US"/>
              <a:pPr/>
              <a:t>11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41C4E-CCD7-4DE2-8BA9-4611B8FC6CFC}" type="slidenum">
              <a:rPr lang="en-US"/>
              <a:pPr/>
              <a:t>12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89586-F971-40C6-B532-0C274507FCD9}" type="slidenum">
              <a:rPr lang="en-US"/>
              <a:pPr/>
              <a:t>13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709C-B89E-42B6-AF19-05314BF35113}" type="slidenum">
              <a:rPr lang="en-US"/>
              <a:pPr/>
              <a:t>14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9D014-58A4-416B-905F-4FAED93A8E99}" type="slidenum">
              <a:rPr lang="en-US"/>
              <a:pPr/>
              <a:t>15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51AA5-D9B0-43B2-9732-44B1610D2DAF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DE6E5-5715-472C-B0CB-5F86375A8E43}" type="slidenum">
              <a:rPr lang="en-US"/>
              <a:pPr/>
              <a:t>3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0BACC-31CA-425D-9DBF-1C87CD825BA6}" type="slidenum">
              <a:rPr lang="en-US"/>
              <a:pPr/>
              <a:t>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382CC-C774-4941-9B68-516624C6E5BD}" type="slidenum">
              <a:rPr lang="en-US"/>
              <a:pPr/>
              <a:t>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6F7D7-BF19-459F-B5D7-8943C998D9E6}" type="slidenum">
              <a:rPr lang="en-US"/>
              <a:pPr/>
              <a:t>6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5362A-D6B4-4E29-9517-8AB38711B0F3}" type="slidenum">
              <a:rPr lang="en-US"/>
              <a:pPr/>
              <a:t>7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C5F4C-FD2A-401B-8788-570FD177BED7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3C8C5-3389-4D98-9E8D-FDE707F98B66}" type="slidenum">
              <a:rPr lang="en-US"/>
              <a:pPr/>
              <a:t>9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E5754E-F331-40FC-80BD-C71D037E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2.jpeg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925445" y="226726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69216" y="143065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343167" y="348749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14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95345" y="50673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316799" y="960108"/>
            <a:ext cx="8489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Comparing with the original expression for the potential of the line current,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47145" name="Object 9"/>
          <p:cNvGraphicFramePr>
            <a:graphicFrameLocks noChangeAspect="1"/>
          </p:cNvGraphicFramePr>
          <p:nvPr/>
        </p:nvGraphicFramePr>
        <p:xfrm>
          <a:off x="1037216" y="1874049"/>
          <a:ext cx="6491740" cy="1670638"/>
        </p:xfrm>
        <a:graphic>
          <a:graphicData uri="http://schemas.openxmlformats.org/presentationml/2006/ole">
            <p:oleObj spid="_x0000_s347145" name="Equation" r:id="rId4" imgW="3454200" imgH="888840" progId="Equation.DSMT4">
              <p:embed/>
            </p:oleObj>
          </a:graphicData>
        </a:graphic>
      </p:graphicFrame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937080" y="4046950"/>
            <a:ext cx="4140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the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en-US" sz="2000" dirty="0" smtClean="0">
                <a:solidFill>
                  <a:srgbClr val="FF0000"/>
                </a:solidFill>
              </a:rPr>
              <a:t>Graf addition </a:t>
            </a:r>
            <a:r>
              <a:rPr lang="en-US" sz="2000" dirty="0">
                <a:solidFill>
                  <a:srgbClr val="FF0000"/>
                </a:solidFill>
              </a:rPr>
              <a:t>theorem</a:t>
            </a:r>
            <a:r>
              <a:rPr lang="en-US" sz="2000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958563" y="4699355"/>
            <a:ext cx="4279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It also holds if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is replaced with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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58032" y="6070664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Johann Heinrich Graf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(1852-1918)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2" name="Picture 11" descr="http://www-groups.dcs.st-and.ac.uk/~history/BigPictures/Graf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8241" y="3919316"/>
            <a:ext cx="1803852" cy="202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47145" name="Object 9"/>
          <p:cNvGraphicFramePr>
            <a:graphicFrameLocks noChangeAspect="1"/>
          </p:cNvGraphicFramePr>
          <p:nvPr/>
        </p:nvGraphicFramePr>
        <p:xfrm>
          <a:off x="996087" y="1282534"/>
          <a:ext cx="7120262" cy="1832388"/>
        </p:xfrm>
        <a:graphic>
          <a:graphicData uri="http://schemas.openxmlformats.org/presentationml/2006/ole">
            <p:oleObj spid="_x0000_s371714" name="Equation" r:id="rId4" imgW="3454200" imgH="88884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496339" y="3756143"/>
            <a:ext cx="3592513" cy="2407285"/>
            <a:chOff x="2900100" y="2283603"/>
            <a:chExt cx="3592513" cy="2407285"/>
          </a:xfrm>
        </p:grpSpPr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900100" y="3800300"/>
              <a:ext cx="31464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 flipV="1">
              <a:off x="4387588" y="2789063"/>
              <a:ext cx="0" cy="1901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3716075" y="3157363"/>
              <a:ext cx="1341438" cy="1292225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H="1">
              <a:off x="3874825" y="3800300"/>
              <a:ext cx="512763" cy="3905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6132250" y="3587575"/>
              <a:ext cx="3603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4245348" y="2283603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27" name="Oval 44"/>
            <p:cNvSpPr>
              <a:spLocks noChangeArrowheads="1"/>
            </p:cNvSpPr>
            <p:nvPr/>
          </p:nvSpPr>
          <p:spPr bwMode="auto">
            <a:xfrm>
              <a:off x="4816213" y="3300238"/>
              <a:ext cx="133350" cy="1317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" name="Object 45"/>
            <p:cNvGraphicFramePr>
              <a:graphicFrameLocks noChangeAspect="1"/>
            </p:cNvGraphicFramePr>
            <p:nvPr/>
          </p:nvGraphicFramePr>
          <p:xfrm>
            <a:off x="5013063" y="2959477"/>
            <a:ext cx="817727" cy="362985"/>
          </p:xfrm>
          <a:graphic>
            <a:graphicData uri="http://schemas.openxmlformats.org/presentationml/2006/ole">
              <p:oleObj spid="_x0000_s371717" name="Equation" r:id="rId5" imgW="457200" imgH="203040" progId="Equation.DSMT4">
                <p:embed/>
              </p:oleObj>
            </a:graphicData>
          </a:graphic>
        </p:graphicFrame>
        <p:graphicFrame>
          <p:nvGraphicFramePr>
            <p:cNvPr id="29" name="Object 46"/>
            <p:cNvGraphicFramePr>
              <a:graphicFrameLocks noChangeAspect="1"/>
            </p:cNvGraphicFramePr>
            <p:nvPr/>
          </p:nvGraphicFramePr>
          <p:xfrm>
            <a:off x="4503475" y="3306588"/>
            <a:ext cx="304800" cy="457200"/>
          </p:xfrm>
          <a:graphic>
            <a:graphicData uri="http://schemas.openxmlformats.org/presentationml/2006/ole">
              <p:oleObj spid="_x0000_s371718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30" name="Object 45"/>
            <p:cNvGraphicFramePr>
              <a:graphicFrameLocks noChangeAspect="1"/>
            </p:cNvGraphicFramePr>
            <p:nvPr/>
          </p:nvGraphicFramePr>
          <p:xfrm>
            <a:off x="4048641" y="3990769"/>
            <a:ext cx="317500" cy="363538"/>
          </p:xfrm>
          <a:graphic>
            <a:graphicData uri="http://schemas.openxmlformats.org/presentationml/2006/ole">
              <p:oleObj spid="_x0000_s371719" name="Equation" r:id="rId7" imgW="1774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918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From a Line Current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125788" y="5629275"/>
            <a:ext cx="8715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TM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: </a:t>
            </a:r>
          </a:p>
        </p:txBody>
      </p:sp>
      <p:graphicFrame>
        <p:nvGraphicFramePr>
          <p:cNvPr id="349217" name="Object 33"/>
          <p:cNvGraphicFramePr>
            <a:graphicFrameLocks noChangeAspect="1"/>
          </p:cNvGraphicFramePr>
          <p:nvPr/>
        </p:nvGraphicFramePr>
        <p:xfrm>
          <a:off x="4006725" y="5593278"/>
          <a:ext cx="1161890" cy="597146"/>
        </p:xfrm>
        <a:graphic>
          <a:graphicData uri="http://schemas.openxmlformats.org/presentationml/2006/ole">
            <p:oleObj spid="_x0000_s349217" name="Equation" r:id="rId4" imgW="444240" imgH="22860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58313" y="1106097"/>
            <a:ext cx="4028888" cy="4023878"/>
            <a:chOff x="2758313" y="1094222"/>
            <a:chExt cx="4028888" cy="4023878"/>
          </a:xfrm>
        </p:grpSpPr>
        <p:grpSp>
          <p:nvGrpSpPr>
            <p:cNvPr id="26" name="Group 25"/>
            <p:cNvGrpSpPr/>
            <p:nvPr/>
          </p:nvGrpSpPr>
          <p:grpSpPr>
            <a:xfrm>
              <a:off x="2758313" y="1094222"/>
              <a:ext cx="4028888" cy="4023878"/>
              <a:chOff x="2758313" y="1094222"/>
              <a:chExt cx="4028888" cy="4023878"/>
            </a:xfrm>
          </p:grpSpPr>
          <p:sp>
            <p:nvSpPr>
              <p:cNvPr id="349187" name="Text Box 3"/>
              <p:cNvSpPr txBox="1">
                <a:spLocks noChangeArrowheads="1"/>
              </p:cNvSpPr>
              <p:nvPr/>
            </p:nvSpPr>
            <p:spPr bwMode="auto">
              <a:xfrm>
                <a:off x="6380801" y="3032250"/>
                <a:ext cx="4064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349189" name="Line 5"/>
              <p:cNvSpPr>
                <a:spLocks noChangeShapeType="1"/>
              </p:cNvSpPr>
              <p:nvPr/>
            </p:nvSpPr>
            <p:spPr bwMode="auto">
              <a:xfrm>
                <a:off x="4619626" y="3273425"/>
                <a:ext cx="1665288" cy="15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0" name="Text Box 6"/>
              <p:cNvSpPr txBox="1">
                <a:spLocks noChangeArrowheads="1"/>
              </p:cNvSpPr>
              <p:nvPr/>
            </p:nvSpPr>
            <p:spPr bwMode="auto">
              <a:xfrm>
                <a:off x="4409766" y="1094222"/>
                <a:ext cx="4064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349207" name="Line 23"/>
              <p:cNvSpPr>
                <a:spLocks noChangeShapeType="1"/>
              </p:cNvSpPr>
              <p:nvPr/>
            </p:nvSpPr>
            <p:spPr bwMode="auto">
              <a:xfrm flipH="1">
                <a:off x="3163126" y="3713863"/>
                <a:ext cx="935038" cy="7413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2" name="AutoShape 8"/>
              <p:cNvSpPr>
                <a:spLocks noChangeArrowheads="1"/>
              </p:cNvSpPr>
              <p:nvPr/>
            </p:nvSpPr>
            <p:spPr bwMode="auto">
              <a:xfrm>
                <a:off x="4135438" y="1851025"/>
                <a:ext cx="927100" cy="2389188"/>
              </a:xfrm>
              <a:prstGeom prst="can">
                <a:avLst>
                  <a:gd name="adj" fmla="val 64426"/>
                </a:avLst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50000">
                    <a:srgbClr val="FF9933"/>
                  </a:gs>
                  <a:gs pos="100000">
                    <a:srgbClr val="FF9933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8" name="Line 24"/>
              <p:cNvSpPr>
                <a:spLocks noChangeShapeType="1"/>
              </p:cNvSpPr>
              <p:nvPr/>
            </p:nvSpPr>
            <p:spPr bwMode="auto">
              <a:xfrm flipV="1">
                <a:off x="4114863" y="3263900"/>
                <a:ext cx="471488" cy="425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09" name="Line 25"/>
              <p:cNvSpPr>
                <a:spLocks noChangeShapeType="1"/>
              </p:cNvSpPr>
              <p:nvPr/>
            </p:nvSpPr>
            <p:spPr bwMode="auto">
              <a:xfrm flipH="1" flipV="1">
                <a:off x="4568826" y="3273425"/>
                <a:ext cx="449263" cy="31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0" name="Line 26"/>
              <p:cNvSpPr>
                <a:spLocks noChangeShapeType="1"/>
              </p:cNvSpPr>
              <p:nvPr/>
            </p:nvSpPr>
            <p:spPr bwMode="auto">
              <a:xfrm flipH="1">
                <a:off x="4598988" y="2216150"/>
                <a:ext cx="0" cy="10795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3" name="Line 9"/>
              <p:cNvSpPr>
                <a:spLocks noChangeShapeType="1"/>
              </p:cNvSpPr>
              <p:nvPr/>
            </p:nvSpPr>
            <p:spPr bwMode="auto">
              <a:xfrm flipV="1">
                <a:off x="4608513" y="1552575"/>
                <a:ext cx="3175" cy="5857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1" name="Line 27"/>
              <p:cNvSpPr>
                <a:spLocks noChangeShapeType="1"/>
              </p:cNvSpPr>
              <p:nvPr/>
            </p:nvSpPr>
            <p:spPr bwMode="auto">
              <a:xfrm>
                <a:off x="5729288" y="2508250"/>
                <a:ext cx="0" cy="260985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49213" name="Object 29"/>
              <p:cNvGraphicFramePr>
                <a:graphicFrameLocks noChangeAspect="1"/>
              </p:cNvGraphicFramePr>
              <p:nvPr/>
            </p:nvGraphicFramePr>
            <p:xfrm>
              <a:off x="5875464" y="4305958"/>
              <a:ext cx="739094" cy="328080"/>
            </p:xfrm>
            <a:graphic>
              <a:graphicData uri="http://schemas.openxmlformats.org/presentationml/2006/ole">
                <p:oleObj spid="_x0000_s349213" name="Equation" r:id="rId5" imgW="457200" imgH="203040" progId="Equation.DSMT4">
                  <p:embed/>
                </p:oleObj>
              </a:graphicData>
            </a:graphic>
          </p:graphicFrame>
          <p:sp>
            <p:nvSpPr>
              <p:cNvPr id="349214" name="Oval 30"/>
              <p:cNvSpPr>
                <a:spLocks noChangeArrowheads="1"/>
              </p:cNvSpPr>
              <p:nvPr/>
            </p:nvSpPr>
            <p:spPr bwMode="auto">
              <a:xfrm>
                <a:off x="5675100" y="4184650"/>
                <a:ext cx="96307" cy="95161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5" name="Text Box 31"/>
              <p:cNvSpPr txBox="1">
                <a:spLocks noChangeArrowheads="1"/>
              </p:cNvSpPr>
              <p:nvPr/>
            </p:nvSpPr>
            <p:spPr bwMode="auto">
              <a:xfrm>
                <a:off x="2758313" y="4355400"/>
                <a:ext cx="4064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349216" name="Object 32"/>
              <p:cNvGraphicFramePr>
                <a:graphicFrameLocks noChangeAspect="1"/>
              </p:cNvGraphicFramePr>
              <p:nvPr/>
            </p:nvGraphicFramePr>
            <p:xfrm>
              <a:off x="5865813" y="2446317"/>
              <a:ext cx="252537" cy="379433"/>
            </p:xfrm>
            <a:graphic>
              <a:graphicData uri="http://schemas.openxmlformats.org/presentationml/2006/ole">
                <p:oleObj spid="_x0000_s349216" name="Equation" r:id="rId6" imgW="152280" imgH="228600" progId="Equation.DSMT4">
                  <p:embed/>
                </p:oleObj>
              </a:graphicData>
            </a:graphic>
          </p:graphicFrame>
          <p:sp>
            <p:nvSpPr>
              <p:cNvPr id="349218" name="Line 34"/>
              <p:cNvSpPr>
                <a:spLocks noChangeShapeType="1"/>
              </p:cNvSpPr>
              <p:nvPr/>
            </p:nvSpPr>
            <p:spPr bwMode="auto">
              <a:xfrm>
                <a:off x="4616451" y="2147888"/>
                <a:ext cx="341313" cy="1793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9" name="Text Box 35"/>
              <p:cNvSpPr txBox="1">
                <a:spLocks noChangeArrowheads="1"/>
              </p:cNvSpPr>
              <p:nvPr/>
            </p:nvSpPr>
            <p:spPr bwMode="auto">
              <a:xfrm>
                <a:off x="4705351" y="1789113"/>
                <a:ext cx="336550" cy="457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 bwMode="auto">
            <a:xfrm flipV="1">
              <a:off x="5726724" y="2768600"/>
              <a:ext cx="0" cy="3175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2"/>
          <p:cNvSpPr txBox="1">
            <a:spLocks noChangeArrowheads="1"/>
          </p:cNvSpPr>
          <p:nvPr/>
        </p:nvSpPr>
        <p:spPr bwMode="auto">
          <a:xfrm>
            <a:off x="322898" y="0"/>
            <a:ext cx="85486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From a Line Current (cont.)</a:t>
            </a:r>
          </a:p>
        </p:txBody>
      </p:sp>
      <p:graphicFrame>
        <p:nvGraphicFramePr>
          <p:cNvPr id="350228" name="Object 20"/>
          <p:cNvGraphicFramePr>
            <a:graphicFrameLocks noChangeAspect="1"/>
          </p:cNvGraphicFramePr>
          <p:nvPr/>
        </p:nvGraphicFramePr>
        <p:xfrm>
          <a:off x="698500" y="1323975"/>
          <a:ext cx="1038225" cy="488950"/>
        </p:xfrm>
        <a:graphic>
          <a:graphicData uri="http://schemas.openxmlformats.org/presentationml/2006/ole">
            <p:oleObj spid="_x0000_s350228" name="Equation" r:id="rId4" imgW="431640" imgH="203040" progId="Equation.DSMT4">
              <p:embed/>
            </p:oleObj>
          </a:graphicData>
        </a:graphic>
      </p:graphicFrame>
      <p:graphicFrame>
        <p:nvGraphicFramePr>
          <p:cNvPr id="350229" name="Object 21"/>
          <p:cNvGraphicFramePr>
            <a:graphicFrameLocks noChangeAspect="1"/>
          </p:cNvGraphicFramePr>
          <p:nvPr/>
        </p:nvGraphicFramePr>
        <p:xfrm>
          <a:off x="2062163" y="1109980"/>
          <a:ext cx="5583237" cy="1004888"/>
        </p:xfrm>
        <a:graphic>
          <a:graphicData uri="http://schemas.openxmlformats.org/presentationml/2006/ole">
            <p:oleObj spid="_x0000_s350229" name="Equation" r:id="rId5" imgW="2400120" imgH="43164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494046" y="2538150"/>
            <a:ext cx="3630612" cy="422275"/>
            <a:chOff x="2220913" y="2680653"/>
            <a:chExt cx="3630612" cy="422275"/>
          </a:xfrm>
        </p:grpSpPr>
        <p:sp>
          <p:nvSpPr>
            <p:cNvPr id="350212" name="Text Box 4"/>
            <p:cNvSpPr txBox="1">
              <a:spLocks noChangeArrowheads="1"/>
            </p:cNvSpPr>
            <p:nvPr/>
          </p:nvSpPr>
          <p:spPr bwMode="auto">
            <a:xfrm>
              <a:off x="2220913" y="2682240"/>
              <a:ext cx="363061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(This is only valid for               )</a:t>
              </a:r>
            </a:p>
          </p:txBody>
        </p:sp>
        <p:graphicFrame>
          <p:nvGraphicFramePr>
            <p:cNvPr id="350231" name="Object 23"/>
            <p:cNvGraphicFramePr>
              <a:graphicFrameLocks noChangeAspect="1"/>
            </p:cNvGraphicFramePr>
            <p:nvPr/>
          </p:nvGraphicFramePr>
          <p:xfrm>
            <a:off x="4738688" y="2680653"/>
            <a:ext cx="900112" cy="422275"/>
          </p:xfrm>
          <a:graphic>
            <a:graphicData uri="http://schemas.openxmlformats.org/presentationml/2006/ole">
              <p:oleObj spid="_x0000_s350231" name="Equation" r:id="rId6" imgW="431640" imgH="203040" progId="Equation.DSMT4">
                <p:embed/>
              </p:oleObj>
            </a:graphicData>
          </a:graphic>
        </p:graphicFrame>
      </p:grpSp>
      <p:sp>
        <p:nvSpPr>
          <p:cNvPr id="350232" name="Text Box 24"/>
          <p:cNvSpPr txBox="1">
            <a:spLocks noChangeArrowheads="1"/>
          </p:cNvSpPr>
          <p:nvPr/>
        </p:nvSpPr>
        <p:spPr bwMode="auto">
          <a:xfrm>
            <a:off x="485775" y="3919538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350233" name="Object 25"/>
          <p:cNvGraphicFramePr>
            <a:graphicFrameLocks noChangeAspect="1"/>
          </p:cNvGraphicFramePr>
          <p:nvPr/>
        </p:nvGraphicFramePr>
        <p:xfrm>
          <a:off x="1976438" y="4105275"/>
          <a:ext cx="5262562" cy="1125538"/>
        </p:xfrm>
        <a:graphic>
          <a:graphicData uri="http://schemas.openxmlformats.org/presentationml/2006/ole">
            <p:oleObj spid="_x0000_s350233" name="Equation" r:id="rId7" imgW="2019240" imgH="431640" progId="Equation.DSMT4">
              <p:embed/>
            </p:oleObj>
          </a:graphicData>
        </a:graphic>
      </p:graphicFrame>
      <p:sp>
        <p:nvSpPr>
          <p:cNvPr id="350234" name="Text Box 26"/>
          <p:cNvSpPr txBox="1">
            <a:spLocks noChangeArrowheads="1"/>
          </p:cNvSpPr>
          <p:nvPr/>
        </p:nvSpPr>
        <p:spPr bwMode="auto">
          <a:xfrm>
            <a:off x="2030413" y="5551488"/>
            <a:ext cx="3594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(This is </a:t>
            </a:r>
            <a:r>
              <a:rPr lang="en-US" sz="2000" dirty="0" smtClean="0">
                <a:solidFill>
                  <a:schemeClr val="bg1"/>
                </a:solidFill>
              </a:rPr>
              <a:t>only valid </a:t>
            </a:r>
            <a:r>
              <a:rPr lang="en-US" sz="2000" dirty="0">
                <a:solidFill>
                  <a:schemeClr val="bg1"/>
                </a:solidFill>
              </a:rPr>
              <a:t>for              )</a:t>
            </a:r>
          </a:p>
        </p:txBody>
      </p:sp>
      <p:graphicFrame>
        <p:nvGraphicFramePr>
          <p:cNvPr id="350235" name="Object 27"/>
          <p:cNvGraphicFramePr>
            <a:graphicFrameLocks noChangeAspect="1"/>
          </p:cNvGraphicFramePr>
          <p:nvPr/>
        </p:nvGraphicFramePr>
        <p:xfrm>
          <a:off x="4500563" y="5562600"/>
          <a:ext cx="793750" cy="395288"/>
        </p:xfrm>
        <a:graphic>
          <a:graphicData uri="http://schemas.openxmlformats.org/presentationml/2006/ole">
            <p:oleObj spid="_x0000_s350235" name="Equation" r:id="rId8" imgW="380880" imgH="1904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515938" y="1306513"/>
            <a:ext cx="34515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Boundary </a:t>
            </a:r>
            <a:r>
              <a:rPr lang="en-US" sz="2000" dirty="0" smtClean="0">
                <a:solidFill>
                  <a:schemeClr val="bg1"/>
                </a:solidFill>
              </a:rPr>
              <a:t>Conditions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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1167101" y="304901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51243" name="Object 11"/>
          <p:cNvGraphicFramePr>
            <a:graphicFrameLocks noChangeAspect="1"/>
          </p:cNvGraphicFramePr>
          <p:nvPr/>
        </p:nvGraphicFramePr>
        <p:xfrm>
          <a:off x="2633663" y="1841500"/>
          <a:ext cx="3735387" cy="565150"/>
        </p:xfrm>
        <a:graphic>
          <a:graphicData uri="http://schemas.openxmlformats.org/presentationml/2006/ole">
            <p:oleObj spid="_x0000_s351243" name="Equation" r:id="rId4" imgW="1511280" imgH="228600" progId="Equation.DSMT4">
              <p:embed/>
            </p:oleObj>
          </a:graphicData>
        </a:graphic>
      </p:graphicFrame>
      <p:graphicFrame>
        <p:nvGraphicFramePr>
          <p:cNvPr id="351244" name="Object 12"/>
          <p:cNvGraphicFramePr>
            <a:graphicFrameLocks noChangeAspect="1"/>
          </p:cNvGraphicFramePr>
          <p:nvPr/>
        </p:nvGraphicFramePr>
        <p:xfrm>
          <a:off x="2119313" y="3529013"/>
          <a:ext cx="5019675" cy="604837"/>
        </p:xfrm>
        <a:graphic>
          <a:graphicData uri="http://schemas.openxmlformats.org/presentationml/2006/ole">
            <p:oleObj spid="_x0000_s351244" name="Equation" r:id="rId5" imgW="2006280" imgH="241200" progId="Equation.DSMT4">
              <p:embed/>
            </p:oleObj>
          </a:graphicData>
        </a:graphic>
      </p:graphicFrame>
      <p:graphicFrame>
        <p:nvGraphicFramePr>
          <p:cNvPr id="351245" name="Object 13"/>
          <p:cNvGraphicFramePr>
            <a:graphicFrameLocks noChangeAspect="1"/>
          </p:cNvGraphicFramePr>
          <p:nvPr/>
        </p:nvGraphicFramePr>
        <p:xfrm>
          <a:off x="2629663" y="5082042"/>
          <a:ext cx="3976687" cy="1292225"/>
        </p:xfrm>
        <a:graphic>
          <a:graphicData uri="http://schemas.openxmlformats.org/presentationml/2006/ole">
            <p:oleObj spid="_x0000_s351245" name="Equation" r:id="rId6" imgW="1485720" imgH="482400" progId="Equation.DSMT4">
              <p:embed/>
            </p:oleObj>
          </a:graphicData>
        </a:graphic>
      </p:graphicFrame>
      <p:sp>
        <p:nvSpPr>
          <p:cNvPr id="351247" name="Text Box 15"/>
          <p:cNvSpPr txBox="1">
            <a:spLocks noChangeArrowheads="1"/>
          </p:cNvSpPr>
          <p:nvPr/>
        </p:nvSpPr>
        <p:spPr bwMode="auto">
          <a:xfrm>
            <a:off x="1998039" y="4628297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265113" y="0"/>
            <a:ext cx="85486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From a Line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/>
          <p:cNvSpPr txBox="1">
            <a:spLocks noChangeArrowheads="1"/>
          </p:cNvSpPr>
          <p:nvPr/>
        </p:nvSpPr>
        <p:spPr bwMode="auto">
          <a:xfrm>
            <a:off x="429578" y="768033"/>
            <a:ext cx="1497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Final result:</a:t>
            </a:r>
          </a:p>
        </p:txBody>
      </p: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343218" y="0"/>
            <a:ext cx="85486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From a Line Current (cont.)</a:t>
            </a:r>
          </a:p>
        </p:txBody>
      </p:sp>
      <p:graphicFrame>
        <p:nvGraphicFramePr>
          <p:cNvPr id="352265" name="Object 9"/>
          <p:cNvGraphicFramePr>
            <a:graphicFrameLocks noChangeAspect="1"/>
          </p:cNvGraphicFramePr>
          <p:nvPr/>
        </p:nvGraphicFramePr>
        <p:xfrm>
          <a:off x="1239270" y="1393556"/>
          <a:ext cx="6761797" cy="1082761"/>
        </p:xfrm>
        <a:graphic>
          <a:graphicData uri="http://schemas.openxmlformats.org/presentationml/2006/ole">
            <p:oleObj spid="_x0000_s352265" name="Equation" r:id="rId4" imgW="3174840" imgH="50796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251963" y="2625475"/>
            <a:ext cx="5501116" cy="4035750"/>
            <a:chOff x="2530538" y="2542850"/>
            <a:chExt cx="5501116" cy="4035750"/>
          </a:xfrm>
        </p:grpSpPr>
        <p:sp>
          <p:nvSpPr>
            <p:cNvPr id="352267" name="Text Box 11"/>
            <p:cNvSpPr txBox="1">
              <a:spLocks noChangeArrowheads="1"/>
            </p:cNvSpPr>
            <p:nvPr/>
          </p:nvSpPr>
          <p:spPr bwMode="auto">
            <a:xfrm>
              <a:off x="6067425" y="450462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52268" name="Line 12"/>
            <p:cNvSpPr>
              <a:spLocks noChangeShapeType="1"/>
            </p:cNvSpPr>
            <p:nvPr/>
          </p:nvSpPr>
          <p:spPr bwMode="auto">
            <a:xfrm>
              <a:off x="4365625" y="4733925"/>
              <a:ext cx="1665287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69" name="Text Box 13"/>
            <p:cNvSpPr txBox="1">
              <a:spLocks noChangeArrowheads="1"/>
            </p:cNvSpPr>
            <p:nvPr/>
          </p:nvSpPr>
          <p:spPr bwMode="auto">
            <a:xfrm>
              <a:off x="4155763" y="254285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352270" name="Line 14"/>
            <p:cNvSpPr>
              <a:spLocks noChangeShapeType="1"/>
            </p:cNvSpPr>
            <p:nvPr/>
          </p:nvSpPr>
          <p:spPr bwMode="auto">
            <a:xfrm flipH="1">
              <a:off x="2921000" y="5174363"/>
              <a:ext cx="935037" cy="741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71" name="AutoShape 15"/>
            <p:cNvSpPr>
              <a:spLocks noChangeArrowheads="1"/>
            </p:cNvSpPr>
            <p:nvPr/>
          </p:nvSpPr>
          <p:spPr bwMode="auto">
            <a:xfrm>
              <a:off x="3881438" y="3311525"/>
              <a:ext cx="927100" cy="2389188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72" name="Line 16"/>
            <p:cNvSpPr>
              <a:spLocks noChangeShapeType="1"/>
            </p:cNvSpPr>
            <p:nvPr/>
          </p:nvSpPr>
          <p:spPr bwMode="auto">
            <a:xfrm flipV="1">
              <a:off x="3884613" y="4724400"/>
              <a:ext cx="471487" cy="425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73" name="Line 17"/>
            <p:cNvSpPr>
              <a:spLocks noChangeShapeType="1"/>
            </p:cNvSpPr>
            <p:nvPr/>
          </p:nvSpPr>
          <p:spPr bwMode="auto">
            <a:xfrm flipH="1" flipV="1">
              <a:off x="4326700" y="4733925"/>
              <a:ext cx="449262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74" name="Line 18"/>
            <p:cNvSpPr>
              <a:spLocks noChangeShapeType="1"/>
            </p:cNvSpPr>
            <p:nvPr/>
          </p:nvSpPr>
          <p:spPr bwMode="auto">
            <a:xfrm flipH="1">
              <a:off x="4344988" y="3676650"/>
              <a:ext cx="0" cy="1079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75" name="Line 19"/>
            <p:cNvSpPr>
              <a:spLocks noChangeShapeType="1"/>
            </p:cNvSpPr>
            <p:nvPr/>
          </p:nvSpPr>
          <p:spPr bwMode="auto">
            <a:xfrm flipV="1">
              <a:off x="4354513" y="3000375"/>
              <a:ext cx="3175" cy="585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76" name="Line 20"/>
            <p:cNvSpPr>
              <a:spLocks noChangeShapeType="1"/>
            </p:cNvSpPr>
            <p:nvPr/>
          </p:nvSpPr>
          <p:spPr bwMode="auto">
            <a:xfrm>
              <a:off x="5487988" y="3968750"/>
              <a:ext cx="0" cy="26098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2278" name="Object 22"/>
            <p:cNvGraphicFramePr>
              <a:graphicFrameLocks noChangeAspect="1"/>
            </p:cNvGraphicFramePr>
            <p:nvPr/>
          </p:nvGraphicFramePr>
          <p:xfrm>
            <a:off x="5618163" y="5845421"/>
            <a:ext cx="704953" cy="313442"/>
          </p:xfrm>
          <a:graphic>
            <a:graphicData uri="http://schemas.openxmlformats.org/presentationml/2006/ole">
              <p:oleObj spid="_x0000_s352278" name="Equation" r:id="rId5" imgW="457200" imgH="203040" progId="Equation.DSMT4">
                <p:embed/>
              </p:oleObj>
            </a:graphicData>
          </a:graphic>
        </p:graphicFrame>
        <p:sp>
          <p:nvSpPr>
            <p:cNvPr id="352279" name="Oval 23"/>
            <p:cNvSpPr>
              <a:spLocks noChangeArrowheads="1"/>
            </p:cNvSpPr>
            <p:nvPr/>
          </p:nvSpPr>
          <p:spPr bwMode="auto">
            <a:xfrm>
              <a:off x="5427288" y="5645150"/>
              <a:ext cx="116261" cy="1148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80" name="Text Box 24"/>
            <p:cNvSpPr txBox="1">
              <a:spLocks noChangeArrowheads="1"/>
            </p:cNvSpPr>
            <p:nvPr/>
          </p:nvSpPr>
          <p:spPr bwMode="auto">
            <a:xfrm>
              <a:off x="2530538" y="581342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352281" name="Object 25"/>
            <p:cNvGraphicFramePr>
              <a:graphicFrameLocks noChangeAspect="1"/>
            </p:cNvGraphicFramePr>
            <p:nvPr/>
          </p:nvGraphicFramePr>
          <p:xfrm>
            <a:off x="5603875" y="3776857"/>
            <a:ext cx="234007" cy="351593"/>
          </p:xfrm>
          <a:graphic>
            <a:graphicData uri="http://schemas.openxmlformats.org/presentationml/2006/ole">
              <p:oleObj spid="_x0000_s352281" name="Equation" r:id="rId6" imgW="152280" imgH="228600" progId="Equation.DSMT4">
                <p:embed/>
              </p:oleObj>
            </a:graphicData>
          </a:graphic>
        </p:graphicFrame>
        <p:sp>
          <p:nvSpPr>
            <p:cNvPr id="352282" name="Line 26"/>
            <p:cNvSpPr>
              <a:spLocks noChangeShapeType="1"/>
            </p:cNvSpPr>
            <p:nvPr/>
          </p:nvSpPr>
          <p:spPr bwMode="auto">
            <a:xfrm>
              <a:off x="4362450" y="3608388"/>
              <a:ext cx="331787" cy="1508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3" name="Text Box 27"/>
            <p:cNvSpPr txBox="1">
              <a:spLocks noChangeArrowheads="1"/>
            </p:cNvSpPr>
            <p:nvPr/>
          </p:nvSpPr>
          <p:spPr bwMode="auto">
            <a:xfrm>
              <a:off x="4446588" y="3246438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52284" name="Line 28"/>
            <p:cNvSpPr>
              <a:spLocks noChangeShapeType="1"/>
            </p:cNvSpPr>
            <p:nvPr/>
          </p:nvSpPr>
          <p:spPr bwMode="auto">
            <a:xfrm flipH="1">
              <a:off x="2667000" y="4635500"/>
              <a:ext cx="10160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5" name="Line 29"/>
            <p:cNvSpPr>
              <a:spLocks noChangeShapeType="1"/>
            </p:cNvSpPr>
            <p:nvPr/>
          </p:nvSpPr>
          <p:spPr bwMode="auto">
            <a:xfrm flipH="1">
              <a:off x="2552700" y="5041900"/>
              <a:ext cx="1003300" cy="241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6" name="Line 30"/>
            <p:cNvSpPr>
              <a:spLocks noChangeShapeType="1"/>
            </p:cNvSpPr>
            <p:nvPr/>
          </p:nvSpPr>
          <p:spPr bwMode="auto">
            <a:xfrm flipH="1">
              <a:off x="3454400" y="5765800"/>
              <a:ext cx="381000" cy="6096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7" name="Line 31"/>
            <p:cNvSpPr>
              <a:spLocks noChangeShapeType="1"/>
            </p:cNvSpPr>
            <p:nvPr/>
          </p:nvSpPr>
          <p:spPr bwMode="auto">
            <a:xfrm>
              <a:off x="4495800" y="5753100"/>
              <a:ext cx="228600" cy="7112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8" name="Line 32"/>
            <p:cNvSpPr>
              <a:spLocks noChangeShapeType="1"/>
            </p:cNvSpPr>
            <p:nvPr/>
          </p:nvSpPr>
          <p:spPr bwMode="auto">
            <a:xfrm>
              <a:off x="5029200" y="5295900"/>
              <a:ext cx="939800" cy="2921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89" name="Line 33"/>
            <p:cNvSpPr>
              <a:spLocks noChangeShapeType="1"/>
            </p:cNvSpPr>
            <p:nvPr/>
          </p:nvSpPr>
          <p:spPr bwMode="auto">
            <a:xfrm flipV="1">
              <a:off x="5016500" y="4229100"/>
              <a:ext cx="1003300" cy="2032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90" name="Line 34"/>
            <p:cNvSpPr>
              <a:spLocks noChangeShapeType="1"/>
            </p:cNvSpPr>
            <p:nvPr/>
          </p:nvSpPr>
          <p:spPr bwMode="auto">
            <a:xfrm flipH="1" flipV="1">
              <a:off x="2959100" y="3733800"/>
              <a:ext cx="749300" cy="495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91" name="Line 35"/>
            <p:cNvSpPr>
              <a:spLocks noChangeShapeType="1"/>
            </p:cNvSpPr>
            <p:nvPr/>
          </p:nvSpPr>
          <p:spPr bwMode="auto">
            <a:xfrm flipV="1">
              <a:off x="4902200" y="3556000"/>
              <a:ext cx="546100" cy="4191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292" name="Text Box 36"/>
            <p:cNvSpPr txBox="1">
              <a:spLocks noChangeArrowheads="1"/>
            </p:cNvSpPr>
            <p:nvPr/>
          </p:nvSpPr>
          <p:spPr bwMode="auto">
            <a:xfrm>
              <a:off x="6372225" y="3948113"/>
              <a:ext cx="165942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hlink"/>
                  </a:solidFill>
                </a:rPr>
                <a:t>Scattered </a:t>
              </a:r>
              <a:r>
                <a:rPr lang="en-US" dirty="0">
                  <a:solidFill>
                    <a:schemeClr val="hlink"/>
                  </a:solidFill>
                </a:rPr>
                <a:t>field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flipV="1">
              <a:off x="5489068" y="4064000"/>
              <a:ext cx="0" cy="3175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1963230" y="936741"/>
            <a:ext cx="5218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Allows us to </a:t>
            </a:r>
            <a:r>
              <a:rPr lang="en-US" sz="2000" dirty="0">
                <a:solidFill>
                  <a:schemeClr val="hlink"/>
                </a:solidFill>
              </a:rPr>
              <a:t>“shift the origin”</a:t>
            </a:r>
            <a:r>
              <a:rPr lang="en-US" sz="2000" dirty="0">
                <a:solidFill>
                  <a:schemeClr val="bg1"/>
                </a:solidFill>
              </a:rPr>
              <a:t> for line sources.</a:t>
            </a:r>
          </a:p>
        </p:txBody>
      </p:sp>
      <p:graphicFrame>
        <p:nvGraphicFramePr>
          <p:cNvPr id="329770" name="Object 42"/>
          <p:cNvGraphicFramePr>
            <a:graphicFrameLocks noChangeAspect="1"/>
          </p:cNvGraphicFramePr>
          <p:nvPr/>
        </p:nvGraphicFramePr>
        <p:xfrm>
          <a:off x="4171627" y="5158116"/>
          <a:ext cx="1077267" cy="554915"/>
        </p:xfrm>
        <a:graphic>
          <a:graphicData uri="http://schemas.openxmlformats.org/presentationml/2006/ole">
            <p:oleObj spid="_x0000_s329770" name="Equation" r:id="rId4" imgW="444240" imgH="228600" progId="Equation.DSMT4">
              <p:embed/>
            </p:oleObj>
          </a:graphicData>
        </a:graphic>
      </p:graphicFrame>
      <p:sp>
        <p:nvSpPr>
          <p:cNvPr id="329771" name="Text Box 43"/>
          <p:cNvSpPr txBox="1">
            <a:spLocks noChangeArrowheads="1"/>
          </p:cNvSpPr>
          <p:nvPr/>
        </p:nvSpPr>
        <p:spPr bwMode="auto">
          <a:xfrm>
            <a:off x="2996876" y="5205032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35033" y="1425038"/>
            <a:ext cx="684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This is useful for solving problems with a line source </a:t>
            </a:r>
            <a:r>
              <a:rPr lang="en-US" sz="1600" u="sng" dirty="0" smtClean="0">
                <a:solidFill>
                  <a:schemeClr val="bg2"/>
                </a:solidFill>
              </a:rPr>
              <a:t>outside</a:t>
            </a:r>
            <a:r>
              <a:rPr lang="en-US" sz="1600" dirty="0" smtClean="0">
                <a:solidFill>
                  <a:schemeClr val="bg2"/>
                </a:solidFill>
              </a:rPr>
              <a:t> of a cylinder.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900100" y="2283603"/>
            <a:ext cx="3592513" cy="2407285"/>
            <a:chOff x="2900100" y="2283603"/>
            <a:chExt cx="3592513" cy="2407285"/>
          </a:xfrm>
        </p:grpSpPr>
        <p:sp>
          <p:nvSpPr>
            <p:cNvPr id="329760" name="Line 32"/>
            <p:cNvSpPr>
              <a:spLocks noChangeShapeType="1"/>
            </p:cNvSpPr>
            <p:nvPr/>
          </p:nvSpPr>
          <p:spPr bwMode="auto">
            <a:xfrm>
              <a:off x="2900100" y="3800300"/>
              <a:ext cx="31464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761" name="Line 33"/>
            <p:cNvSpPr>
              <a:spLocks noChangeShapeType="1"/>
            </p:cNvSpPr>
            <p:nvPr/>
          </p:nvSpPr>
          <p:spPr bwMode="auto">
            <a:xfrm flipV="1">
              <a:off x="4387588" y="2789063"/>
              <a:ext cx="0" cy="1901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762" name="Oval 34"/>
            <p:cNvSpPr>
              <a:spLocks noChangeArrowheads="1"/>
            </p:cNvSpPr>
            <p:nvPr/>
          </p:nvSpPr>
          <p:spPr bwMode="auto">
            <a:xfrm>
              <a:off x="3716075" y="3157363"/>
              <a:ext cx="1341438" cy="1292225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63" name="Line 35"/>
            <p:cNvSpPr>
              <a:spLocks noChangeShapeType="1"/>
            </p:cNvSpPr>
            <p:nvPr/>
          </p:nvSpPr>
          <p:spPr bwMode="auto">
            <a:xfrm flipH="1">
              <a:off x="3874825" y="3800300"/>
              <a:ext cx="512763" cy="3905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766" name="Text Box 38"/>
            <p:cNvSpPr txBox="1">
              <a:spLocks noChangeArrowheads="1"/>
            </p:cNvSpPr>
            <p:nvPr/>
          </p:nvSpPr>
          <p:spPr bwMode="auto">
            <a:xfrm>
              <a:off x="6132250" y="3587575"/>
              <a:ext cx="3603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29767" name="Text Box 39"/>
            <p:cNvSpPr txBox="1">
              <a:spLocks noChangeArrowheads="1"/>
            </p:cNvSpPr>
            <p:nvPr/>
          </p:nvSpPr>
          <p:spPr bwMode="auto">
            <a:xfrm>
              <a:off x="4245348" y="2283603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29772" name="Oval 44"/>
            <p:cNvSpPr>
              <a:spLocks noChangeArrowheads="1"/>
            </p:cNvSpPr>
            <p:nvPr/>
          </p:nvSpPr>
          <p:spPr bwMode="auto">
            <a:xfrm>
              <a:off x="4816213" y="3300238"/>
              <a:ext cx="133350" cy="1317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9773" name="Object 45"/>
            <p:cNvGraphicFramePr>
              <a:graphicFrameLocks noChangeAspect="1"/>
            </p:cNvGraphicFramePr>
            <p:nvPr/>
          </p:nvGraphicFramePr>
          <p:xfrm>
            <a:off x="5013063" y="2959477"/>
            <a:ext cx="817727" cy="362985"/>
          </p:xfrm>
          <a:graphic>
            <a:graphicData uri="http://schemas.openxmlformats.org/presentationml/2006/ole">
              <p:oleObj spid="_x0000_s329773" name="Equation" r:id="rId5" imgW="457200" imgH="203040" progId="Equation.DSMT4">
                <p:embed/>
              </p:oleObj>
            </a:graphicData>
          </a:graphic>
        </p:graphicFrame>
        <p:graphicFrame>
          <p:nvGraphicFramePr>
            <p:cNvPr id="329774" name="Object 46"/>
            <p:cNvGraphicFramePr>
              <a:graphicFrameLocks noChangeAspect="1"/>
            </p:cNvGraphicFramePr>
            <p:nvPr/>
          </p:nvGraphicFramePr>
          <p:xfrm>
            <a:off x="4503475" y="3306588"/>
            <a:ext cx="304800" cy="457200"/>
          </p:xfrm>
          <a:graphic>
            <a:graphicData uri="http://schemas.openxmlformats.org/presentationml/2006/ole">
              <p:oleObj spid="_x0000_s329774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19" name="Object 45"/>
            <p:cNvGraphicFramePr>
              <a:graphicFrameLocks noChangeAspect="1"/>
            </p:cNvGraphicFramePr>
            <p:nvPr/>
          </p:nvGraphicFramePr>
          <p:xfrm>
            <a:off x="4048641" y="3990769"/>
            <a:ext cx="317500" cy="363538"/>
          </p:xfrm>
          <a:graphic>
            <a:graphicData uri="http://schemas.openxmlformats.org/presentationml/2006/ole">
              <p:oleObj spid="_x0000_s329775" name="Equation" r:id="rId7" imgW="1774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41009" name="Object 17"/>
          <p:cNvGraphicFramePr>
            <a:graphicFrameLocks noChangeAspect="1"/>
          </p:cNvGraphicFramePr>
          <p:nvPr/>
        </p:nvGraphicFramePr>
        <p:xfrm>
          <a:off x="2298700" y="1228725"/>
          <a:ext cx="2635250" cy="955675"/>
        </p:xfrm>
        <a:graphic>
          <a:graphicData uri="http://schemas.openxmlformats.org/presentationml/2006/ole">
            <p:oleObj spid="_x0000_s341009" name="Equation" r:id="rId4" imgW="1155600" imgH="419040" progId="Equation.DSMT4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277063" y="2731213"/>
            <a:ext cx="3603625" cy="2479675"/>
            <a:chOff x="2849563" y="2398713"/>
            <a:chExt cx="3603625" cy="2479675"/>
          </a:xfrm>
        </p:grpSpPr>
        <p:sp>
          <p:nvSpPr>
            <p:cNvPr id="341010" name="Line 18"/>
            <p:cNvSpPr>
              <a:spLocks noChangeShapeType="1"/>
            </p:cNvSpPr>
            <p:nvPr/>
          </p:nvSpPr>
          <p:spPr bwMode="auto">
            <a:xfrm>
              <a:off x="2849563" y="3987800"/>
              <a:ext cx="31464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1011" name="Line 19"/>
            <p:cNvSpPr>
              <a:spLocks noChangeShapeType="1"/>
            </p:cNvSpPr>
            <p:nvPr/>
          </p:nvSpPr>
          <p:spPr bwMode="auto">
            <a:xfrm flipV="1">
              <a:off x="4337050" y="2976563"/>
              <a:ext cx="0" cy="1901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6081713" y="3775075"/>
              <a:ext cx="3603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4204970" y="245173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41019" name="Oval 27"/>
            <p:cNvSpPr>
              <a:spLocks noChangeArrowheads="1"/>
            </p:cNvSpPr>
            <p:nvPr/>
          </p:nvSpPr>
          <p:spPr bwMode="auto">
            <a:xfrm>
              <a:off x="4765675" y="3487738"/>
              <a:ext cx="133350" cy="1317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1020" name="Object 28"/>
            <p:cNvGraphicFramePr>
              <a:graphicFrameLocks noChangeAspect="1"/>
            </p:cNvGraphicFramePr>
            <p:nvPr/>
          </p:nvGraphicFramePr>
          <p:xfrm>
            <a:off x="4716000" y="2807575"/>
            <a:ext cx="374650" cy="508000"/>
          </p:xfrm>
          <a:graphic>
            <a:graphicData uri="http://schemas.openxmlformats.org/presentationml/2006/ole">
              <p:oleObj spid="_x0000_s341020" name="Equation" r:id="rId5" imgW="177480" imgH="241200" progId="Equation.DSMT4">
                <p:embed/>
              </p:oleObj>
            </a:graphicData>
          </a:graphic>
        </p:graphicFrame>
        <p:sp>
          <p:nvSpPr>
            <p:cNvPr id="341021" name="Line 29"/>
            <p:cNvSpPr>
              <a:spLocks noChangeShapeType="1"/>
            </p:cNvSpPr>
            <p:nvPr/>
          </p:nvSpPr>
          <p:spPr bwMode="auto">
            <a:xfrm flipV="1">
              <a:off x="4868863" y="3089275"/>
              <a:ext cx="1327150" cy="4429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1022" name="Oval 30"/>
            <p:cNvSpPr>
              <a:spLocks noChangeArrowheads="1"/>
            </p:cNvSpPr>
            <p:nvPr/>
          </p:nvSpPr>
          <p:spPr bwMode="auto">
            <a:xfrm>
              <a:off x="6176963" y="3003550"/>
              <a:ext cx="133350" cy="13176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1023" name="Object 31"/>
            <p:cNvGraphicFramePr>
              <a:graphicFrameLocks noChangeAspect="1"/>
            </p:cNvGraphicFramePr>
            <p:nvPr/>
          </p:nvGraphicFramePr>
          <p:xfrm>
            <a:off x="6132513" y="2398713"/>
            <a:ext cx="320675" cy="508000"/>
          </p:xfrm>
          <a:graphic>
            <a:graphicData uri="http://schemas.openxmlformats.org/presentationml/2006/ole">
              <p:oleObj spid="_x0000_s341023" name="Equation" r:id="rId6" imgW="152280" imgH="241200" progId="Equation.DSMT4">
                <p:embed/>
              </p:oleObj>
            </a:graphicData>
          </a:graphic>
        </p:graphicFrame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487728" y="3322386"/>
              <a:ext cx="4460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R </a:t>
              </a:r>
            </a:p>
          </p:txBody>
        </p:sp>
      </p:grp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1622743" y="5556568"/>
            <a:ext cx="62616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the exact solution, but it is not </a:t>
            </a:r>
            <a:r>
              <a:rPr lang="en-US" sz="2000" dirty="0" smtClean="0">
                <a:solidFill>
                  <a:schemeClr val="bg1"/>
                </a:solidFill>
              </a:rPr>
              <a:t>in a </a:t>
            </a:r>
            <a:r>
              <a:rPr lang="en-US" sz="2000" u="sng" dirty="0" smtClean="0">
                <a:solidFill>
                  <a:schemeClr val="bg1"/>
                </a:solidFill>
              </a:rPr>
              <a:t>useful</a:t>
            </a:r>
            <a:r>
              <a:rPr lang="en-US" sz="2000" dirty="0" smtClean="0">
                <a:solidFill>
                  <a:schemeClr val="bg1"/>
                </a:solidFill>
              </a:rPr>
              <a:t> form.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41026" name="Object 34"/>
          <p:cNvGraphicFramePr>
            <a:graphicFrameLocks noChangeAspect="1"/>
          </p:cNvGraphicFramePr>
          <p:nvPr/>
        </p:nvGraphicFramePr>
        <p:xfrm>
          <a:off x="6065838" y="1433513"/>
          <a:ext cx="1465262" cy="565150"/>
        </p:xfrm>
        <a:graphic>
          <a:graphicData uri="http://schemas.openxmlformats.org/presentationml/2006/ole">
            <p:oleObj spid="_x0000_s341026" name="Equation" r:id="rId7" imgW="723600" imgH="27936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41027" name="Object 35"/>
          <p:cNvGraphicFramePr>
            <a:graphicFrameLocks noChangeAspect="1"/>
          </p:cNvGraphicFramePr>
          <p:nvPr/>
        </p:nvGraphicFramePr>
        <p:xfrm>
          <a:off x="1621993" y="2727490"/>
          <a:ext cx="1275586" cy="878919"/>
        </p:xfrm>
        <a:graphic>
          <a:graphicData uri="http://schemas.openxmlformats.org/presentationml/2006/ole">
            <p:oleObj spid="_x0000_s341027" name="Equation" r:id="rId8" imgW="7365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/>
          <p:cNvSpPr txBox="1">
            <a:spLocks noChangeArrowheads="1"/>
          </p:cNvSpPr>
          <p:nvPr/>
        </p:nvSpPr>
        <p:spPr bwMode="auto">
          <a:xfrm>
            <a:off x="7816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631825" y="1199198"/>
            <a:ext cx="3546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              for simplicity</a:t>
            </a:r>
          </a:p>
        </p:txBody>
      </p:sp>
      <p:grpSp>
        <p:nvGrpSpPr>
          <p:cNvPr id="342055" name="Group 39"/>
          <p:cNvGrpSpPr>
            <a:grpSpLocks/>
          </p:cNvGrpSpPr>
          <p:nvPr/>
        </p:nvGrpSpPr>
        <p:grpSpPr bwMode="auto">
          <a:xfrm>
            <a:off x="636588" y="1870078"/>
            <a:ext cx="3592512" cy="2397128"/>
            <a:chOff x="401" y="1178"/>
            <a:chExt cx="2263" cy="1510"/>
          </a:xfrm>
        </p:grpSpPr>
        <p:sp>
          <p:nvSpPr>
            <p:cNvPr id="342020" name="Line 4"/>
            <p:cNvSpPr>
              <a:spLocks noChangeShapeType="1"/>
            </p:cNvSpPr>
            <p:nvPr/>
          </p:nvSpPr>
          <p:spPr bwMode="auto">
            <a:xfrm>
              <a:off x="401" y="2127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21" name="Line 5"/>
            <p:cNvSpPr>
              <a:spLocks noChangeShapeType="1"/>
            </p:cNvSpPr>
            <p:nvPr/>
          </p:nvSpPr>
          <p:spPr bwMode="auto">
            <a:xfrm flipV="1">
              <a:off x="1338" y="1490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22" name="Oval 6"/>
            <p:cNvSpPr>
              <a:spLocks noChangeArrowheads="1"/>
            </p:cNvSpPr>
            <p:nvPr/>
          </p:nvSpPr>
          <p:spPr bwMode="auto">
            <a:xfrm>
              <a:off x="915" y="1722"/>
              <a:ext cx="845" cy="81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23" name="Line 7"/>
            <p:cNvSpPr>
              <a:spLocks noChangeShapeType="1"/>
            </p:cNvSpPr>
            <p:nvPr/>
          </p:nvSpPr>
          <p:spPr bwMode="auto">
            <a:xfrm flipH="1">
              <a:off x="1008" y="2127"/>
              <a:ext cx="330" cy="2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2437" y="1993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1261" y="1178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42029" name="Oval 13"/>
            <p:cNvSpPr>
              <a:spLocks noChangeArrowheads="1"/>
            </p:cNvSpPr>
            <p:nvPr/>
          </p:nvSpPr>
          <p:spPr bwMode="auto">
            <a:xfrm>
              <a:off x="1713" y="2078"/>
              <a:ext cx="84" cy="8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2030" name="Object 14"/>
            <p:cNvGraphicFramePr>
              <a:graphicFrameLocks noChangeAspect="1"/>
            </p:cNvGraphicFramePr>
            <p:nvPr/>
          </p:nvGraphicFramePr>
          <p:xfrm>
            <a:off x="1816" y="1912"/>
            <a:ext cx="443" cy="215"/>
          </p:xfrm>
          <a:graphic>
            <a:graphicData uri="http://schemas.openxmlformats.org/presentationml/2006/ole">
              <p:oleObj spid="_x0000_s342030" name="Equation" r:id="rId4" imgW="419040" imgH="203040" progId="Equation.DSMT4">
                <p:embed/>
              </p:oleObj>
            </a:graphicData>
          </a:graphic>
        </p:graphicFrame>
        <p:graphicFrame>
          <p:nvGraphicFramePr>
            <p:cNvPr id="342031" name="Object 15"/>
            <p:cNvGraphicFramePr>
              <a:graphicFrameLocks noChangeAspect="1"/>
            </p:cNvGraphicFramePr>
            <p:nvPr/>
          </p:nvGraphicFramePr>
          <p:xfrm>
            <a:off x="701" y="2306"/>
            <a:ext cx="235" cy="269"/>
          </p:xfrm>
          <a:graphic>
            <a:graphicData uri="http://schemas.openxmlformats.org/presentationml/2006/ole">
              <p:oleObj spid="_x0000_s342031" name="Equation" r:id="rId5" imgW="177480" imgH="203040" progId="Equation.DSMT4">
                <p:embed/>
              </p:oleObj>
            </a:graphicData>
          </a:graphic>
        </p:graphicFrame>
        <p:graphicFrame>
          <p:nvGraphicFramePr>
            <p:cNvPr id="342032" name="Object 16"/>
            <p:cNvGraphicFramePr>
              <a:graphicFrameLocks noChangeAspect="1"/>
            </p:cNvGraphicFramePr>
            <p:nvPr/>
          </p:nvGraphicFramePr>
          <p:xfrm>
            <a:off x="1776" y="2127"/>
            <a:ext cx="201" cy="302"/>
          </p:xfrm>
          <a:graphic>
            <a:graphicData uri="http://schemas.openxmlformats.org/presentationml/2006/ole">
              <p:oleObj spid="_x0000_s342032" name="Equation" r:id="rId6" imgW="152280" imgH="228600" progId="Equation.DSMT4">
                <p:embed/>
              </p:oleObj>
            </a:graphicData>
          </a:graphic>
        </p:graphicFrame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995" y="181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796" y="167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aphicFrame>
        <p:nvGraphicFramePr>
          <p:cNvPr id="342035" name="Object 19"/>
          <p:cNvGraphicFramePr>
            <a:graphicFrameLocks noChangeAspect="1"/>
          </p:cNvGraphicFramePr>
          <p:nvPr/>
        </p:nvGraphicFramePr>
        <p:xfrm>
          <a:off x="5150485" y="5131103"/>
          <a:ext cx="2286635" cy="489600"/>
        </p:xfrm>
        <a:graphic>
          <a:graphicData uri="http://schemas.openxmlformats.org/presentationml/2006/ole">
            <p:oleObj spid="_x0000_s342035" name="Equation" r:id="rId7" imgW="1066680" imgH="228600" progId="Equation.DSMT4">
              <p:embed/>
            </p:oleObj>
          </a:graphicData>
        </a:graphic>
      </p:graphicFrame>
      <p:graphicFrame>
        <p:nvGraphicFramePr>
          <p:cNvPr id="342036" name="Object 20"/>
          <p:cNvGraphicFramePr>
            <a:graphicFrameLocks noChangeAspect="1"/>
          </p:cNvGraphicFramePr>
          <p:nvPr/>
        </p:nvGraphicFramePr>
        <p:xfrm>
          <a:off x="1760538" y="1200785"/>
          <a:ext cx="809625" cy="431800"/>
        </p:xfrm>
        <a:graphic>
          <a:graphicData uri="http://schemas.openxmlformats.org/presentationml/2006/ole">
            <p:oleObj spid="_x0000_s342036" name="Equation" r:id="rId8" imgW="380880" imgH="203040" progId="Equation.DSMT4">
              <p:embed/>
            </p:oleObj>
          </a:graphicData>
        </a:graphic>
      </p:graphicFrame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5356225" y="4699000"/>
            <a:ext cx="2001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Surface-current:</a:t>
            </a:r>
          </a:p>
        </p:txBody>
      </p:sp>
      <p:grpSp>
        <p:nvGrpSpPr>
          <p:cNvPr id="342054" name="Group 38"/>
          <p:cNvGrpSpPr>
            <a:grpSpLocks/>
          </p:cNvGrpSpPr>
          <p:nvPr/>
        </p:nvGrpSpPr>
        <p:grpSpPr bwMode="auto">
          <a:xfrm>
            <a:off x="4848225" y="1833566"/>
            <a:ext cx="3592513" cy="2406653"/>
            <a:chOff x="3054" y="1155"/>
            <a:chExt cx="2263" cy="1516"/>
          </a:xfrm>
        </p:grpSpPr>
        <p:sp>
          <p:nvSpPr>
            <p:cNvPr id="342040" name="Line 24"/>
            <p:cNvSpPr>
              <a:spLocks noChangeShapeType="1"/>
            </p:cNvSpPr>
            <p:nvPr/>
          </p:nvSpPr>
          <p:spPr bwMode="auto">
            <a:xfrm>
              <a:off x="3054" y="2110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41" name="Line 25"/>
            <p:cNvSpPr>
              <a:spLocks noChangeShapeType="1"/>
            </p:cNvSpPr>
            <p:nvPr/>
          </p:nvSpPr>
          <p:spPr bwMode="auto">
            <a:xfrm flipV="1">
              <a:off x="3991" y="1473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42" name="Oval 26"/>
            <p:cNvSpPr>
              <a:spLocks noChangeArrowheads="1"/>
            </p:cNvSpPr>
            <p:nvPr/>
          </p:nvSpPr>
          <p:spPr bwMode="auto">
            <a:xfrm>
              <a:off x="3568" y="1705"/>
              <a:ext cx="845" cy="81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43" name="Line 27"/>
            <p:cNvSpPr>
              <a:spLocks noChangeShapeType="1"/>
            </p:cNvSpPr>
            <p:nvPr/>
          </p:nvSpPr>
          <p:spPr bwMode="auto">
            <a:xfrm flipH="1">
              <a:off x="3661" y="2110"/>
              <a:ext cx="330" cy="2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5090" y="1976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3914" y="1155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aphicFrame>
          <p:nvGraphicFramePr>
            <p:cNvPr id="342047" name="Object 31"/>
            <p:cNvGraphicFramePr>
              <a:graphicFrameLocks noChangeAspect="1"/>
            </p:cNvGraphicFramePr>
            <p:nvPr/>
          </p:nvGraphicFramePr>
          <p:xfrm>
            <a:off x="4469" y="1908"/>
            <a:ext cx="418" cy="202"/>
          </p:xfrm>
          <a:graphic>
            <a:graphicData uri="http://schemas.openxmlformats.org/presentationml/2006/ole">
              <p:oleObj spid="_x0000_s342047" name="Equation" r:id="rId9" imgW="419040" imgH="203040" progId="Equation.DSMT4">
                <p:embed/>
              </p:oleObj>
            </a:graphicData>
          </a:graphic>
        </p:graphicFrame>
        <p:graphicFrame>
          <p:nvGraphicFramePr>
            <p:cNvPr id="342048" name="Object 32"/>
            <p:cNvGraphicFramePr>
              <a:graphicFrameLocks noChangeAspect="1"/>
            </p:cNvGraphicFramePr>
            <p:nvPr/>
          </p:nvGraphicFramePr>
          <p:xfrm>
            <a:off x="3354" y="2289"/>
            <a:ext cx="235" cy="269"/>
          </p:xfrm>
          <a:graphic>
            <a:graphicData uri="http://schemas.openxmlformats.org/presentationml/2006/ole">
              <p:oleObj spid="_x0000_s342048" name="Equation" r:id="rId10" imgW="177480" imgH="203040" progId="Equation.DSMT4">
                <p:embed/>
              </p:oleObj>
            </a:graphicData>
          </a:graphic>
        </p:graphicFrame>
        <p:graphicFrame>
          <p:nvGraphicFramePr>
            <p:cNvPr id="342049" name="Object 33"/>
            <p:cNvGraphicFramePr>
              <a:graphicFrameLocks noChangeAspect="1"/>
            </p:cNvGraphicFramePr>
            <p:nvPr/>
          </p:nvGraphicFramePr>
          <p:xfrm>
            <a:off x="4429" y="2110"/>
            <a:ext cx="201" cy="302"/>
          </p:xfrm>
          <a:graphic>
            <a:graphicData uri="http://schemas.openxmlformats.org/presentationml/2006/ole">
              <p:oleObj spid="_x0000_s342049" name="Equation" r:id="rId11" imgW="152280" imgH="228600" progId="Equation.DSMT4">
                <p:embed/>
              </p:oleObj>
            </a:graphicData>
          </a:graphic>
        </p:graphicFrame>
        <p:sp>
          <p:nvSpPr>
            <p:cNvPr id="342050" name="Text Box 34"/>
            <p:cNvSpPr txBox="1">
              <a:spLocks noChangeArrowheads="1"/>
            </p:cNvSpPr>
            <p:nvPr/>
          </p:nvSpPr>
          <p:spPr bwMode="auto">
            <a:xfrm>
              <a:off x="3648" y="1797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3449" y="165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2052" name="Freeform 36"/>
            <p:cNvSpPr>
              <a:spLocks/>
            </p:cNvSpPr>
            <p:nvPr/>
          </p:nvSpPr>
          <p:spPr bwMode="auto">
            <a:xfrm>
              <a:off x="4399" y="2016"/>
              <a:ext cx="27" cy="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96"/>
                </a:cxn>
                <a:cxn ang="0">
                  <a:pos x="8" y="183"/>
                </a:cxn>
              </a:cxnLst>
              <a:rect l="0" t="0" r="r" b="b"/>
              <a:pathLst>
                <a:path w="27" h="183">
                  <a:moveTo>
                    <a:pt x="0" y="0"/>
                  </a:moveTo>
                  <a:cubicBezTo>
                    <a:pt x="12" y="33"/>
                    <a:pt x="25" y="66"/>
                    <a:pt x="26" y="96"/>
                  </a:cubicBezTo>
                  <a:cubicBezTo>
                    <a:pt x="27" y="126"/>
                    <a:pt x="17" y="154"/>
                    <a:pt x="8" y="183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5112703" y="1199198"/>
            <a:ext cx="2665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Tube of current model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43058" name="Object 18"/>
          <p:cNvGraphicFramePr>
            <a:graphicFrameLocks noChangeAspect="1"/>
          </p:cNvGraphicFramePr>
          <p:nvPr/>
        </p:nvGraphicFramePr>
        <p:xfrm>
          <a:off x="3235325" y="1070610"/>
          <a:ext cx="2746375" cy="1135063"/>
        </p:xfrm>
        <a:graphic>
          <a:graphicData uri="http://schemas.openxmlformats.org/presentationml/2006/ole">
            <p:oleObj spid="_x0000_s343058" name="Equation" r:id="rId4" imgW="1168200" imgH="482400" progId="Equation.DSMT4">
              <p:embed/>
            </p:oleObj>
          </a:graphicData>
        </a:graphic>
      </p:graphicFrame>
      <p:graphicFrame>
        <p:nvGraphicFramePr>
          <p:cNvPr id="343059" name="Object 19"/>
          <p:cNvGraphicFramePr>
            <a:graphicFrameLocks noChangeAspect="1"/>
          </p:cNvGraphicFramePr>
          <p:nvPr/>
        </p:nvGraphicFramePr>
        <p:xfrm>
          <a:off x="3889375" y="2533650"/>
          <a:ext cx="1439863" cy="576263"/>
        </p:xfrm>
        <a:graphic>
          <a:graphicData uri="http://schemas.openxmlformats.org/presentationml/2006/ole">
            <p:oleObj spid="_x0000_s343059" name="Equation" r:id="rId5" imgW="571320" imgH="228600" progId="Equation.DSMT4">
              <p:embed/>
            </p:oleObj>
          </a:graphicData>
        </a:graphic>
      </p:graphicFrame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3260725" y="264160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43061" name="Object 21"/>
          <p:cNvGraphicFramePr>
            <a:graphicFrameLocks noChangeAspect="1"/>
          </p:cNvGraphicFramePr>
          <p:nvPr/>
        </p:nvGraphicFramePr>
        <p:xfrm>
          <a:off x="3321050" y="3467800"/>
          <a:ext cx="2573338" cy="965200"/>
        </p:xfrm>
        <a:graphic>
          <a:graphicData uri="http://schemas.openxmlformats.org/presentationml/2006/ole">
            <p:oleObj spid="_x0000_s343061" name="Equation" r:id="rId6" imgW="1117440" imgH="419040" progId="Equation.DSMT4">
              <p:embed/>
            </p:oleObj>
          </a:graphicData>
        </a:graphic>
      </p:graphicFrame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746125" y="4835525"/>
            <a:ext cx="4157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Using the “tube of current” concept,</a:t>
            </a:r>
          </a:p>
        </p:txBody>
      </p:sp>
      <p:graphicFrame>
        <p:nvGraphicFramePr>
          <p:cNvPr id="343063" name="Object 23"/>
          <p:cNvGraphicFramePr>
            <a:graphicFrameLocks noChangeAspect="1"/>
          </p:cNvGraphicFramePr>
          <p:nvPr/>
        </p:nvGraphicFramePr>
        <p:xfrm>
          <a:off x="2573338" y="5295900"/>
          <a:ext cx="3032125" cy="1109663"/>
        </p:xfrm>
        <a:graphic>
          <a:graphicData uri="http://schemas.openxmlformats.org/presentationml/2006/ole">
            <p:oleObj spid="_x0000_s343063" name="Equation" r:id="rId7" imgW="1180800" imgH="431640" progId="Equation.DSMT4">
              <p:embed/>
            </p:oleObj>
          </a:graphicData>
        </a:graphic>
      </p:graphicFrame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1253808" y="1334770"/>
            <a:ext cx="17827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Determine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2206625" y="37353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43066" name="Object 26"/>
          <p:cNvGraphicFramePr>
            <a:graphicFrameLocks noChangeAspect="1"/>
          </p:cNvGraphicFramePr>
          <p:nvPr/>
        </p:nvGraphicFramePr>
        <p:xfrm>
          <a:off x="6508750" y="1981200"/>
          <a:ext cx="1978025" cy="423863"/>
        </p:xfrm>
        <a:graphic>
          <a:graphicData uri="http://schemas.openxmlformats.org/presentationml/2006/ole">
            <p:oleObj spid="_x0000_s343066" name="Equation" r:id="rId8" imgW="1066680" imgH="2286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44073" name="Object 9"/>
          <p:cNvGraphicFramePr>
            <a:graphicFrameLocks noChangeAspect="1"/>
          </p:cNvGraphicFramePr>
          <p:nvPr/>
        </p:nvGraphicFramePr>
        <p:xfrm>
          <a:off x="1990725" y="965200"/>
          <a:ext cx="3917950" cy="2992438"/>
        </p:xfrm>
        <a:graphic>
          <a:graphicData uri="http://schemas.openxmlformats.org/presentationml/2006/ole">
            <p:oleObj spid="_x0000_s344073" name="Equation" r:id="rId4" imgW="1828800" imgH="1396800" progId="Equation.DSMT4">
              <p:embed/>
            </p:oleObj>
          </a:graphicData>
        </a:graphic>
      </p:graphicFrame>
      <p:sp>
        <p:nvSpPr>
          <p:cNvPr id="344086" name="Text Box 22"/>
          <p:cNvSpPr txBox="1">
            <a:spLocks noChangeArrowheads="1"/>
          </p:cNvSpPr>
          <p:nvPr/>
        </p:nvSpPr>
        <p:spPr bwMode="auto">
          <a:xfrm>
            <a:off x="4798365" y="4619629"/>
            <a:ext cx="3827467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“tube </a:t>
            </a:r>
            <a:r>
              <a:rPr lang="en-US" dirty="0">
                <a:solidFill>
                  <a:schemeClr val="bg1"/>
                </a:solidFill>
              </a:rPr>
              <a:t>of current</a:t>
            </a:r>
            <a:r>
              <a:rPr lang="en-US" dirty="0" smtClean="0">
                <a:solidFill>
                  <a:schemeClr val="bg1"/>
                </a:solidFill>
              </a:rPr>
              <a:t>” representation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44090" name="Object 26"/>
          <p:cNvGraphicFramePr>
            <a:graphicFrameLocks noChangeAspect="1"/>
          </p:cNvGraphicFramePr>
          <p:nvPr/>
        </p:nvGraphicFramePr>
        <p:xfrm>
          <a:off x="5770080" y="3147885"/>
          <a:ext cx="1522413" cy="898525"/>
        </p:xfrm>
        <a:graphic>
          <a:graphicData uri="http://schemas.openxmlformats.org/presentationml/2006/ole">
            <p:oleObj spid="_x0000_s344090" name="Equation" r:id="rId5" imgW="711000" imgH="419040" progId="Equation.DSMT4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764775" y="4167191"/>
            <a:ext cx="3592517" cy="2406653"/>
            <a:chOff x="2764775" y="4167191"/>
            <a:chExt cx="3592517" cy="2406653"/>
          </a:xfrm>
        </p:grpSpPr>
        <p:sp>
          <p:nvSpPr>
            <p:cNvPr id="344074" name="Line 10"/>
            <p:cNvSpPr>
              <a:spLocks noChangeShapeType="1"/>
            </p:cNvSpPr>
            <p:nvPr/>
          </p:nvSpPr>
          <p:spPr bwMode="auto">
            <a:xfrm>
              <a:off x="2764775" y="5683255"/>
              <a:ext cx="314642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4075" name="Line 11"/>
            <p:cNvSpPr>
              <a:spLocks noChangeShapeType="1"/>
            </p:cNvSpPr>
            <p:nvPr/>
          </p:nvSpPr>
          <p:spPr bwMode="auto">
            <a:xfrm flipV="1">
              <a:off x="4252264" y="4672017"/>
              <a:ext cx="0" cy="19018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4076" name="Oval 12"/>
            <p:cNvSpPr>
              <a:spLocks noChangeArrowheads="1"/>
            </p:cNvSpPr>
            <p:nvPr/>
          </p:nvSpPr>
          <p:spPr bwMode="auto">
            <a:xfrm>
              <a:off x="3580751" y="5040317"/>
              <a:ext cx="1341439" cy="12922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5996929" y="5470530"/>
              <a:ext cx="3603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4109389" y="4167191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3707751" y="5186367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391838" y="4959354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4088" name="Freeform 24"/>
            <p:cNvSpPr>
              <a:spLocks/>
            </p:cNvSpPr>
            <p:nvPr/>
          </p:nvSpPr>
          <p:spPr bwMode="auto">
            <a:xfrm>
              <a:off x="4887265" y="5546730"/>
              <a:ext cx="42863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96"/>
                </a:cxn>
                <a:cxn ang="0">
                  <a:pos x="8" y="183"/>
                </a:cxn>
              </a:cxnLst>
              <a:rect l="0" t="0" r="r" b="b"/>
              <a:pathLst>
                <a:path w="27" h="183">
                  <a:moveTo>
                    <a:pt x="0" y="0"/>
                  </a:moveTo>
                  <a:cubicBezTo>
                    <a:pt x="12" y="33"/>
                    <a:pt x="25" y="66"/>
                    <a:pt x="26" y="96"/>
                  </a:cubicBezTo>
                  <a:cubicBezTo>
                    <a:pt x="27" y="126"/>
                    <a:pt x="17" y="154"/>
                    <a:pt x="8" y="183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 flipH="1">
              <a:off x="3745532" y="5689069"/>
              <a:ext cx="523875" cy="4127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" name="Object 32"/>
            <p:cNvGraphicFramePr>
              <a:graphicFrameLocks noChangeAspect="1"/>
            </p:cNvGraphicFramePr>
            <p:nvPr/>
          </p:nvGraphicFramePr>
          <p:xfrm>
            <a:off x="3281919" y="5949481"/>
            <a:ext cx="373063" cy="427038"/>
          </p:xfrm>
          <a:graphic>
            <a:graphicData uri="http://schemas.openxmlformats.org/presentationml/2006/ole">
              <p:oleObj spid="_x0000_s344091" name="Equation" r:id="rId6" imgW="1774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45099" name="Object 11"/>
          <p:cNvGraphicFramePr>
            <a:graphicFrameLocks noChangeAspect="1"/>
          </p:cNvGraphicFramePr>
          <p:nvPr/>
        </p:nvGraphicFramePr>
        <p:xfrm>
          <a:off x="1808798" y="1426210"/>
          <a:ext cx="952500" cy="436563"/>
        </p:xfrm>
        <a:graphic>
          <a:graphicData uri="http://schemas.openxmlformats.org/presentationml/2006/ole">
            <p:oleObj spid="_x0000_s345099" name="Equation" r:id="rId4" imgW="444240" imgH="203040" progId="Equation.DSMT4">
              <p:embed/>
            </p:oleObj>
          </a:graphicData>
        </a:graphic>
      </p:graphicFrame>
      <p:graphicFrame>
        <p:nvGraphicFramePr>
          <p:cNvPr id="345101" name="Object 13"/>
          <p:cNvGraphicFramePr>
            <a:graphicFrameLocks noChangeAspect="1"/>
          </p:cNvGraphicFramePr>
          <p:nvPr/>
        </p:nvGraphicFramePr>
        <p:xfrm>
          <a:off x="3248025" y="1121410"/>
          <a:ext cx="3160713" cy="1033463"/>
        </p:xfrm>
        <a:graphic>
          <a:graphicData uri="http://schemas.openxmlformats.org/presentationml/2006/ole">
            <p:oleObj spid="_x0000_s345101" name="Equation" r:id="rId5" imgW="1320480" imgH="431640" progId="Equation.DSMT4">
              <p:embed/>
            </p:oleObj>
          </a:graphicData>
        </a:graphic>
      </p:graphicFrame>
      <p:graphicFrame>
        <p:nvGraphicFramePr>
          <p:cNvPr id="345102" name="Object 14"/>
          <p:cNvGraphicFramePr>
            <a:graphicFrameLocks noChangeAspect="1"/>
          </p:cNvGraphicFramePr>
          <p:nvPr/>
        </p:nvGraphicFramePr>
        <p:xfrm>
          <a:off x="3163888" y="2199323"/>
          <a:ext cx="3556000" cy="1033462"/>
        </p:xfrm>
        <a:graphic>
          <a:graphicData uri="http://schemas.openxmlformats.org/presentationml/2006/ole">
            <p:oleObj spid="_x0000_s345102" name="Equation" r:id="rId6" imgW="1485720" imgH="431640" progId="Equation.DSMT4">
              <p:embed/>
            </p:oleObj>
          </a:graphicData>
        </a:graphic>
      </p:graphicFrame>
      <p:graphicFrame>
        <p:nvGraphicFramePr>
          <p:cNvPr id="345103" name="Object 15"/>
          <p:cNvGraphicFramePr>
            <a:graphicFrameLocks noChangeAspect="1"/>
          </p:cNvGraphicFramePr>
          <p:nvPr/>
        </p:nvGraphicFramePr>
        <p:xfrm>
          <a:off x="1824355" y="2488248"/>
          <a:ext cx="954088" cy="434975"/>
        </p:xfrm>
        <a:graphic>
          <a:graphicData uri="http://schemas.openxmlformats.org/presentationml/2006/ole">
            <p:oleObj spid="_x0000_s345103" name="Equation" r:id="rId7" imgW="444240" imgH="203040" progId="Equation.DSMT4">
              <p:embed/>
            </p:oleObj>
          </a:graphicData>
        </a:graphic>
      </p:graphicFrame>
      <p:graphicFrame>
        <p:nvGraphicFramePr>
          <p:cNvPr id="345104" name="Object 16"/>
          <p:cNvGraphicFramePr>
            <a:graphicFrameLocks noChangeAspect="1"/>
          </p:cNvGraphicFramePr>
          <p:nvPr/>
        </p:nvGraphicFramePr>
        <p:xfrm>
          <a:off x="2206625" y="4462463"/>
          <a:ext cx="3760788" cy="1814512"/>
        </p:xfrm>
        <a:graphic>
          <a:graphicData uri="http://schemas.openxmlformats.org/presentationml/2006/ole">
            <p:oleObj spid="_x0000_s345104" name="Equation" r:id="rId8" imgW="1841400" imgH="888840" progId="Equation.DSMT4">
              <p:embed/>
            </p:oleObj>
          </a:graphicData>
        </a:graphic>
      </p:graphicFrame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579438" y="3734435"/>
            <a:ext cx="49664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previous </a:t>
            </a:r>
            <a:r>
              <a:rPr lang="en-US" sz="2000" dirty="0" smtClean="0">
                <a:solidFill>
                  <a:schemeClr val="bg1"/>
                </a:solidFill>
              </a:rPr>
              <a:t>“tube of current” derivation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345106" name="Object 18"/>
          <p:cNvGraphicFramePr>
            <a:graphicFrameLocks noChangeAspect="1"/>
          </p:cNvGraphicFramePr>
          <p:nvPr/>
        </p:nvGraphicFramePr>
        <p:xfrm>
          <a:off x="5599749" y="3691954"/>
          <a:ext cx="1227772" cy="521905"/>
        </p:xfrm>
        <a:graphic>
          <a:graphicData uri="http://schemas.openxmlformats.org/presentationml/2006/ole">
            <p:oleObj spid="_x0000_s345106" name="Equation" r:id="rId9" imgW="596880" imgH="253800" progId="Equation.DSMT4">
              <p:embed/>
            </p:oleObj>
          </a:graphicData>
        </a:graphic>
      </p:graphicFrame>
      <p:graphicFrame>
        <p:nvGraphicFramePr>
          <p:cNvPr id="345107" name="Object 19"/>
          <p:cNvGraphicFramePr>
            <a:graphicFrameLocks noChangeAspect="1"/>
          </p:cNvGraphicFramePr>
          <p:nvPr/>
        </p:nvGraphicFramePr>
        <p:xfrm>
          <a:off x="6757670" y="4924425"/>
          <a:ext cx="1522413" cy="898525"/>
        </p:xfrm>
        <a:graphic>
          <a:graphicData uri="http://schemas.openxmlformats.org/presentationml/2006/ole">
            <p:oleObj spid="_x0000_s345107" name="Equation" r:id="rId10" imgW="711000" imgH="4190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Left Brace 11"/>
          <p:cNvSpPr/>
          <p:nvPr/>
        </p:nvSpPr>
        <p:spPr bwMode="auto">
          <a:xfrm>
            <a:off x="6341426" y="4928252"/>
            <a:ext cx="368135" cy="926280"/>
          </a:xfrm>
          <a:prstGeom prst="lef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593725" y="1077913"/>
            <a:ext cx="23920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 </a:t>
            </a:r>
            <a:r>
              <a:rPr lang="en-US" sz="2000" dirty="0">
                <a:solidFill>
                  <a:schemeClr val="bg1"/>
                </a:solidFill>
              </a:rPr>
              <a:t>we have</a:t>
            </a:r>
          </a:p>
        </p:txBody>
      </p:sp>
      <p:graphicFrame>
        <p:nvGraphicFramePr>
          <p:cNvPr id="346121" name="Object 9"/>
          <p:cNvGraphicFramePr>
            <a:graphicFrameLocks noChangeAspect="1"/>
          </p:cNvGraphicFramePr>
          <p:nvPr/>
        </p:nvGraphicFramePr>
        <p:xfrm>
          <a:off x="2886075" y="1525588"/>
          <a:ext cx="3302000" cy="1833562"/>
        </p:xfrm>
        <a:graphic>
          <a:graphicData uri="http://schemas.openxmlformats.org/presentationml/2006/ole">
            <p:oleObj spid="_x0000_s346121" name="Equation" r:id="rId4" imgW="1600200" imgH="888840" progId="Equation.DSMT4">
              <p:embed/>
            </p:oleObj>
          </a:graphicData>
        </a:graphic>
      </p:graphicFrame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954088" y="35925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46123" name="Object 11"/>
          <p:cNvGraphicFramePr>
            <a:graphicFrameLocks noChangeAspect="1"/>
          </p:cNvGraphicFramePr>
          <p:nvPr/>
        </p:nvGraphicFramePr>
        <p:xfrm>
          <a:off x="1873250" y="4165600"/>
          <a:ext cx="5653088" cy="1960563"/>
        </p:xfrm>
        <a:graphic>
          <a:graphicData uri="http://schemas.openxmlformats.org/presentationml/2006/ole">
            <p:oleObj spid="_x0000_s346123" name="Equation" r:id="rId5" imgW="2489040" imgH="86328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Addition Theorem (cont.)</a:t>
            </a:r>
          </a:p>
        </p:txBody>
      </p:sp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1700530" y="1859568"/>
          <a:ext cx="5492750" cy="1769775"/>
        </p:xfrm>
        <a:graphic>
          <a:graphicData uri="http://schemas.openxmlformats.org/presentationml/2006/ole">
            <p:oleObj spid="_x0000_s353286" name="Equation" r:id="rId4" imgW="2679480" imgH="863280" progId="Equation.DSMT4">
              <p:embed/>
            </p:oleObj>
          </a:graphicData>
        </a:graphic>
      </p:graphicFrame>
      <p:sp>
        <p:nvSpPr>
          <p:cNvPr id="353287" name="Text Box 7"/>
          <p:cNvSpPr txBox="1">
            <a:spLocks noChangeArrowheads="1"/>
          </p:cNvSpPr>
          <p:nvPr/>
        </p:nvSpPr>
        <p:spPr bwMode="auto">
          <a:xfrm>
            <a:off x="498475" y="1065213"/>
            <a:ext cx="2446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              replace</a:t>
            </a:r>
          </a:p>
        </p:txBody>
      </p:sp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1095375" y="1068388"/>
          <a:ext cx="811213" cy="431800"/>
        </p:xfrm>
        <a:graphic>
          <a:graphicData uri="http://schemas.openxmlformats.org/presentationml/2006/ole">
            <p:oleObj spid="_x0000_s353288" name="Equation" r:id="rId5" imgW="380880" imgH="203040" progId="Equation.DSMT4">
              <p:embed/>
            </p:oleObj>
          </a:graphicData>
        </a:graphic>
      </p:graphicFrame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3009900" y="1042988"/>
          <a:ext cx="1433513" cy="431800"/>
        </p:xfrm>
        <a:graphic>
          <a:graphicData uri="http://schemas.openxmlformats.org/presentationml/2006/ole">
            <p:oleObj spid="_x0000_s353289" name="Equation" r:id="rId6" imgW="672840" imgH="203040" progId="Equation.DSMT4">
              <p:embed/>
            </p:oleObj>
          </a:graphicData>
        </a:graphic>
      </p:graphicFrame>
      <p:grpSp>
        <p:nvGrpSpPr>
          <p:cNvPr id="353316" name="Group 36"/>
          <p:cNvGrpSpPr>
            <a:grpSpLocks/>
          </p:cNvGrpSpPr>
          <p:nvPr/>
        </p:nvGrpSpPr>
        <p:grpSpPr bwMode="auto">
          <a:xfrm>
            <a:off x="415608" y="4002724"/>
            <a:ext cx="3592512" cy="2446339"/>
            <a:chOff x="553" y="2515"/>
            <a:chExt cx="2263" cy="1541"/>
          </a:xfrm>
        </p:grpSpPr>
        <p:sp>
          <p:nvSpPr>
            <p:cNvPr id="353291" name="Line 11"/>
            <p:cNvSpPr>
              <a:spLocks noChangeShapeType="1"/>
            </p:cNvSpPr>
            <p:nvPr/>
          </p:nvSpPr>
          <p:spPr bwMode="auto">
            <a:xfrm>
              <a:off x="553" y="3495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2" name="Line 12"/>
            <p:cNvSpPr>
              <a:spLocks noChangeShapeType="1"/>
            </p:cNvSpPr>
            <p:nvPr/>
          </p:nvSpPr>
          <p:spPr bwMode="auto">
            <a:xfrm flipV="1">
              <a:off x="1490" y="2858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3" name="Oval 13"/>
            <p:cNvSpPr>
              <a:spLocks noChangeArrowheads="1"/>
            </p:cNvSpPr>
            <p:nvPr/>
          </p:nvSpPr>
          <p:spPr bwMode="auto">
            <a:xfrm>
              <a:off x="1067" y="3090"/>
              <a:ext cx="845" cy="81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94" name="Line 14"/>
            <p:cNvSpPr>
              <a:spLocks noChangeShapeType="1"/>
            </p:cNvSpPr>
            <p:nvPr/>
          </p:nvSpPr>
          <p:spPr bwMode="auto">
            <a:xfrm flipH="1">
              <a:off x="1160" y="3495"/>
              <a:ext cx="330" cy="2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5" name="Text Box 15"/>
            <p:cNvSpPr txBox="1">
              <a:spLocks noChangeArrowheads="1"/>
            </p:cNvSpPr>
            <p:nvPr/>
          </p:nvSpPr>
          <p:spPr bwMode="auto">
            <a:xfrm>
              <a:off x="2589" y="3361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53296" name="Text Box 16"/>
            <p:cNvSpPr txBox="1">
              <a:spLocks noChangeArrowheads="1"/>
            </p:cNvSpPr>
            <p:nvPr/>
          </p:nvSpPr>
          <p:spPr bwMode="auto">
            <a:xfrm>
              <a:off x="1372" y="2515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53297" name="Oval 17"/>
            <p:cNvSpPr>
              <a:spLocks noChangeArrowheads="1"/>
            </p:cNvSpPr>
            <p:nvPr/>
          </p:nvSpPr>
          <p:spPr bwMode="auto">
            <a:xfrm>
              <a:off x="1865" y="3446"/>
              <a:ext cx="84" cy="8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3298" name="Object 18"/>
            <p:cNvGraphicFramePr>
              <a:graphicFrameLocks noChangeAspect="1"/>
            </p:cNvGraphicFramePr>
            <p:nvPr/>
          </p:nvGraphicFramePr>
          <p:xfrm>
            <a:off x="1967" y="3130"/>
            <a:ext cx="473" cy="229"/>
          </p:xfrm>
          <a:graphic>
            <a:graphicData uri="http://schemas.openxmlformats.org/presentationml/2006/ole">
              <p:oleObj spid="_x0000_s353298" name="Equation" r:id="rId7" imgW="419040" imgH="203040" progId="Equation.DSMT4">
                <p:embed/>
              </p:oleObj>
            </a:graphicData>
          </a:graphic>
        </p:graphicFrame>
        <p:graphicFrame>
          <p:nvGraphicFramePr>
            <p:cNvPr id="353299" name="Object 19"/>
            <p:cNvGraphicFramePr>
              <a:graphicFrameLocks noChangeAspect="1"/>
            </p:cNvGraphicFramePr>
            <p:nvPr/>
          </p:nvGraphicFramePr>
          <p:xfrm>
            <a:off x="853" y="3674"/>
            <a:ext cx="235" cy="269"/>
          </p:xfrm>
          <a:graphic>
            <a:graphicData uri="http://schemas.openxmlformats.org/presentationml/2006/ole">
              <p:oleObj spid="_x0000_s353299" name="Equation" r:id="rId8" imgW="177480" imgH="203040" progId="Equation.DSMT4">
                <p:embed/>
              </p:oleObj>
            </a:graphicData>
          </a:graphic>
        </p:graphicFrame>
        <p:graphicFrame>
          <p:nvGraphicFramePr>
            <p:cNvPr id="353300" name="Object 20"/>
            <p:cNvGraphicFramePr>
              <a:graphicFrameLocks noChangeAspect="1"/>
            </p:cNvGraphicFramePr>
            <p:nvPr/>
          </p:nvGraphicFramePr>
          <p:xfrm>
            <a:off x="1928" y="3495"/>
            <a:ext cx="201" cy="302"/>
          </p:xfrm>
          <a:graphic>
            <a:graphicData uri="http://schemas.openxmlformats.org/presentationml/2006/ole">
              <p:oleObj spid="_x0000_s353300" name="Equation" r:id="rId9" imgW="152280" imgH="228600" progId="Equation.DSMT4">
                <p:embed/>
              </p:oleObj>
            </a:graphicData>
          </a:graphic>
        </p:graphicFrame>
        <p:sp>
          <p:nvSpPr>
            <p:cNvPr id="353301" name="Text Box 21"/>
            <p:cNvSpPr txBox="1">
              <a:spLocks noChangeArrowheads="1"/>
            </p:cNvSpPr>
            <p:nvPr/>
          </p:nvSpPr>
          <p:spPr bwMode="auto">
            <a:xfrm>
              <a:off x="1147" y="318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53302" name="Text Box 22"/>
            <p:cNvSpPr txBox="1">
              <a:spLocks noChangeArrowheads="1"/>
            </p:cNvSpPr>
            <p:nvPr/>
          </p:nvSpPr>
          <p:spPr bwMode="auto">
            <a:xfrm>
              <a:off x="948" y="3039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353317" name="Group 37"/>
          <p:cNvGrpSpPr>
            <a:grpSpLocks/>
          </p:cNvGrpSpPr>
          <p:nvPr/>
        </p:nvGrpSpPr>
        <p:grpSpPr bwMode="auto">
          <a:xfrm>
            <a:off x="5399088" y="4064003"/>
            <a:ext cx="3592512" cy="2387603"/>
            <a:chOff x="3041" y="2560"/>
            <a:chExt cx="2263" cy="1504"/>
          </a:xfrm>
        </p:grpSpPr>
        <p:sp>
          <p:nvSpPr>
            <p:cNvPr id="353304" name="Line 24"/>
            <p:cNvSpPr>
              <a:spLocks noChangeShapeType="1"/>
            </p:cNvSpPr>
            <p:nvPr/>
          </p:nvSpPr>
          <p:spPr bwMode="auto">
            <a:xfrm>
              <a:off x="3041" y="3503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305" name="Line 25"/>
            <p:cNvSpPr>
              <a:spLocks noChangeShapeType="1"/>
            </p:cNvSpPr>
            <p:nvPr/>
          </p:nvSpPr>
          <p:spPr bwMode="auto">
            <a:xfrm flipV="1">
              <a:off x="3978" y="2866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306" name="Oval 26"/>
            <p:cNvSpPr>
              <a:spLocks noChangeArrowheads="1"/>
            </p:cNvSpPr>
            <p:nvPr/>
          </p:nvSpPr>
          <p:spPr bwMode="auto">
            <a:xfrm>
              <a:off x="3555" y="3098"/>
              <a:ext cx="845" cy="81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07" name="Line 27"/>
            <p:cNvSpPr>
              <a:spLocks noChangeShapeType="1"/>
            </p:cNvSpPr>
            <p:nvPr/>
          </p:nvSpPr>
          <p:spPr bwMode="auto">
            <a:xfrm flipH="1">
              <a:off x="3648" y="3503"/>
              <a:ext cx="330" cy="2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308" name="Text Box 28"/>
            <p:cNvSpPr txBox="1">
              <a:spLocks noChangeArrowheads="1"/>
            </p:cNvSpPr>
            <p:nvPr/>
          </p:nvSpPr>
          <p:spPr bwMode="auto">
            <a:xfrm>
              <a:off x="5077" y="3369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53309" name="Text Box 29"/>
            <p:cNvSpPr txBox="1">
              <a:spLocks noChangeArrowheads="1"/>
            </p:cNvSpPr>
            <p:nvPr/>
          </p:nvSpPr>
          <p:spPr bwMode="auto">
            <a:xfrm>
              <a:off x="3860" y="2560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53310" name="Oval 30"/>
            <p:cNvSpPr>
              <a:spLocks noChangeArrowheads="1"/>
            </p:cNvSpPr>
            <p:nvPr/>
          </p:nvSpPr>
          <p:spPr bwMode="auto">
            <a:xfrm>
              <a:off x="4289" y="3238"/>
              <a:ext cx="84" cy="8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3311" name="Object 31"/>
            <p:cNvGraphicFramePr>
              <a:graphicFrameLocks noChangeAspect="1"/>
            </p:cNvGraphicFramePr>
            <p:nvPr/>
          </p:nvGraphicFramePr>
          <p:xfrm>
            <a:off x="4494" y="3190"/>
            <a:ext cx="489" cy="217"/>
          </p:xfrm>
          <a:graphic>
            <a:graphicData uri="http://schemas.openxmlformats.org/presentationml/2006/ole">
              <p:oleObj spid="_x0000_s353311" name="Equation" r:id="rId10" imgW="457200" imgH="203040" progId="Equation.DSMT4">
                <p:embed/>
              </p:oleObj>
            </a:graphicData>
          </a:graphic>
        </p:graphicFrame>
        <p:graphicFrame>
          <p:nvGraphicFramePr>
            <p:cNvPr id="353312" name="Object 32"/>
            <p:cNvGraphicFramePr>
              <a:graphicFrameLocks noChangeAspect="1"/>
            </p:cNvGraphicFramePr>
            <p:nvPr/>
          </p:nvGraphicFramePr>
          <p:xfrm>
            <a:off x="3341" y="3682"/>
            <a:ext cx="235" cy="269"/>
          </p:xfrm>
          <a:graphic>
            <a:graphicData uri="http://schemas.openxmlformats.org/presentationml/2006/ole">
              <p:oleObj spid="_x0000_s353312" name="Equation" r:id="rId11" imgW="177480" imgH="203040" progId="Equation.DSMT4">
                <p:embed/>
              </p:oleObj>
            </a:graphicData>
          </a:graphic>
        </p:graphicFrame>
        <p:graphicFrame>
          <p:nvGraphicFramePr>
            <p:cNvPr id="353313" name="Object 33"/>
            <p:cNvGraphicFramePr>
              <a:graphicFrameLocks noChangeAspect="1"/>
            </p:cNvGraphicFramePr>
            <p:nvPr/>
          </p:nvGraphicFramePr>
          <p:xfrm>
            <a:off x="4328" y="2879"/>
            <a:ext cx="201" cy="302"/>
          </p:xfrm>
          <a:graphic>
            <a:graphicData uri="http://schemas.openxmlformats.org/presentationml/2006/ole">
              <p:oleObj spid="_x0000_s353313" name="Equation" r:id="rId12" imgW="152280" imgH="228600" progId="Equation.DSMT4">
                <p:embed/>
              </p:oleObj>
            </a:graphicData>
          </a:graphic>
        </p:graphicFrame>
        <p:sp>
          <p:nvSpPr>
            <p:cNvPr id="353314" name="Text Box 34"/>
            <p:cNvSpPr txBox="1">
              <a:spLocks noChangeArrowheads="1"/>
            </p:cNvSpPr>
            <p:nvPr/>
          </p:nvSpPr>
          <p:spPr bwMode="auto">
            <a:xfrm>
              <a:off x="3635" y="3190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53315" name="Text Box 35"/>
            <p:cNvSpPr txBox="1">
              <a:spLocks noChangeArrowheads="1"/>
            </p:cNvSpPr>
            <p:nvPr/>
          </p:nvSpPr>
          <p:spPr bwMode="auto">
            <a:xfrm>
              <a:off x="3436" y="3047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353318" name="AutoShape 38"/>
          <p:cNvSpPr>
            <a:spLocks noChangeArrowheads="1"/>
          </p:cNvSpPr>
          <p:nvPr/>
        </p:nvSpPr>
        <p:spPr bwMode="auto">
          <a:xfrm>
            <a:off x="4292600" y="5410200"/>
            <a:ext cx="673100" cy="254000"/>
          </a:xfrm>
          <a:prstGeom prst="rightArrow">
            <a:avLst>
              <a:gd name="adj1" fmla="val 50000"/>
              <a:gd name="adj2" fmla="val 662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E5754E-F331-40FC-80BD-C71D037E4A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9511</TotalTime>
  <Words>316</Words>
  <Application>Microsoft Office PowerPoint</Application>
  <PresentationFormat>On-screen Show (4:3)</PresentationFormat>
  <Paragraphs>114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685</cp:revision>
  <cp:lastPrinted>1999-08-25T18:07:04Z</cp:lastPrinted>
  <dcterms:created xsi:type="dcterms:W3CDTF">1999-08-24T13:57:19Z</dcterms:created>
  <dcterms:modified xsi:type="dcterms:W3CDTF">2016-02-23T01:57:45Z</dcterms:modified>
</cp:coreProperties>
</file>