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333" r:id="rId2"/>
    <p:sldId id="387" r:id="rId3"/>
    <p:sldId id="388" r:id="rId4"/>
    <p:sldId id="389" r:id="rId5"/>
    <p:sldId id="390" r:id="rId6"/>
    <p:sldId id="391" r:id="rId7"/>
    <p:sldId id="401" r:id="rId8"/>
    <p:sldId id="403" r:id="rId9"/>
    <p:sldId id="405" r:id="rId10"/>
    <p:sldId id="392" r:id="rId11"/>
    <p:sldId id="393" r:id="rId12"/>
    <p:sldId id="394" r:id="rId13"/>
    <p:sldId id="406" r:id="rId14"/>
    <p:sldId id="408" r:id="rId15"/>
    <p:sldId id="411" r:id="rId16"/>
    <p:sldId id="409" r:id="rId17"/>
    <p:sldId id="410" r:id="rId18"/>
    <p:sldId id="395" r:id="rId19"/>
    <p:sldId id="396" r:id="rId20"/>
    <p:sldId id="397" r:id="rId21"/>
    <p:sldId id="398" r:id="rId22"/>
    <p:sldId id="400" r:id="rId23"/>
    <p:sldId id="399" r:id="rId24"/>
    <p:sldId id="402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CC33"/>
    <a:srgbClr val="FF9933"/>
    <a:srgbClr val="0000CC"/>
    <a:srgbClr val="6699FF"/>
    <a:srgbClr val="969696"/>
    <a:srgbClr val="FF99FF"/>
    <a:srgbClr val="C0C0C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7190" autoAdjust="0"/>
  </p:normalViewPr>
  <p:slideViewPr>
    <p:cSldViewPr snapToGrid="0">
      <p:cViewPr>
        <p:scale>
          <a:sx n="70" d="100"/>
          <a:sy n="70" d="100"/>
        </p:scale>
        <p:origin x="-2160" y="-420"/>
      </p:cViewPr>
      <p:guideLst>
        <p:guide orient="horz" pos="2162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42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5.wmf"/><Relationship Id="rId1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C001259-9A37-4EAD-9BF7-9CC774F72D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A49118A7-8243-4672-BD74-FE5FC6EDBC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F110D-BE0C-443C-883E-FEBC07E382FF}" type="slidenum">
              <a:rPr lang="en-US"/>
              <a:pPr/>
              <a:t>1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97366-A7FC-43AF-BB49-A087F4D0B66C}" type="slidenum">
              <a:rPr lang="en-US"/>
              <a:pPr/>
              <a:t>10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7D519-052A-49CF-9862-BA9DF512FA21}" type="slidenum">
              <a:rPr lang="en-US"/>
              <a:pPr/>
              <a:t>11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6219B-71B8-4BD8-88EB-14D0381C6DCC}" type="slidenum">
              <a:rPr lang="en-US"/>
              <a:pPr/>
              <a:t>12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6219B-71B8-4BD8-88EB-14D0381C6DCC}" type="slidenum">
              <a:rPr lang="en-US"/>
              <a:pPr/>
              <a:t>13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6219B-71B8-4BD8-88EB-14D0381C6DCC}" type="slidenum">
              <a:rPr lang="en-US"/>
              <a:pPr/>
              <a:t>14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6219B-71B8-4BD8-88EB-14D0381C6DCC}" type="slidenum">
              <a:rPr lang="en-US"/>
              <a:pPr/>
              <a:t>15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6219B-71B8-4BD8-88EB-14D0381C6DCC}" type="slidenum">
              <a:rPr lang="en-US"/>
              <a:pPr/>
              <a:t>16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6219B-71B8-4BD8-88EB-14D0381C6DCC}" type="slidenum">
              <a:rPr lang="en-US"/>
              <a:pPr/>
              <a:t>17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8C1B3-758E-4CCE-BE67-118F047B8751}" type="slidenum">
              <a:rPr lang="en-US"/>
              <a:pPr/>
              <a:t>18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3FF679-5C44-4287-9F98-63A9FCFE8C59}" type="slidenum">
              <a:rPr lang="en-US"/>
              <a:pPr/>
              <a:t>19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D41E0-0837-4BE2-9090-3393EDE5AF9F}" type="slidenum">
              <a:rPr lang="en-US"/>
              <a:pPr/>
              <a:t>2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9B3BE-ED43-429F-A21F-9DBFB8E69BF8}" type="slidenum">
              <a:rPr lang="en-US"/>
              <a:pPr/>
              <a:t>20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31D7D-D2B6-4C69-BB81-2339B97D0A81}" type="slidenum">
              <a:rPr lang="en-US"/>
              <a:pPr/>
              <a:t>21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D794F-386A-4AA3-B842-594F633E09E5}" type="slidenum">
              <a:rPr lang="en-US"/>
              <a:pPr/>
              <a:t>22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4D32F-2B1E-445B-BE6F-76A368E83B73}" type="slidenum">
              <a:rPr lang="en-US"/>
              <a:pPr/>
              <a:t>23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7EE097-E40C-451C-B5DA-DD9C4581899B}" type="slidenum">
              <a:rPr lang="en-US"/>
              <a:pPr/>
              <a:t>24</a:t>
            </a:fld>
            <a:endParaRPr 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17C3F-2949-4A4D-BF95-E53B6A45868E}" type="slidenum">
              <a:rPr lang="en-US"/>
              <a:pPr/>
              <a:t>3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FD6C9-2842-4945-8F57-08A1DC0849C9}" type="slidenum">
              <a:rPr lang="en-US"/>
              <a:pPr/>
              <a:t>4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7D747-4159-4B53-8322-A00ED4CC5A98}" type="slidenum">
              <a:rPr lang="en-US"/>
              <a:pPr/>
              <a:t>5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8C717-E3CD-473A-8CC1-64B87F37B449}" type="slidenum">
              <a:rPr lang="en-US"/>
              <a:pPr/>
              <a:t>6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216E3-4246-487D-8E61-3FC9F7B664C7}" type="slidenum">
              <a:rPr lang="en-US"/>
              <a:pPr/>
              <a:t>7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216E3-4246-487D-8E61-3FC9F7B664C7}" type="slidenum">
              <a:rPr lang="en-US"/>
              <a:pPr/>
              <a:t>8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216E3-4246-487D-8E61-3FC9F7B664C7}" type="slidenum">
              <a:rPr lang="en-US"/>
              <a:pPr/>
              <a:t>9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9FDEB68-5558-451C-B719-B40B761A4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53039" y="2314596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39661" y="1549421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135958" y="3502959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15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22939" y="554058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2"/>
          <p:cNvSpPr txBox="1">
            <a:spLocks noChangeArrowheads="1"/>
          </p:cNvSpPr>
          <p:nvPr/>
        </p:nvSpPr>
        <p:spPr bwMode="auto">
          <a:xfrm>
            <a:off x="2758395" y="0"/>
            <a:ext cx="34925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1463675" y="1271588"/>
            <a:ext cx="11953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hlink"/>
                </a:solidFill>
              </a:rPr>
              <a:t>Dipole</a:t>
            </a:r>
          </a:p>
        </p:txBody>
      </p:sp>
      <p:graphicFrame>
        <p:nvGraphicFramePr>
          <p:cNvPr id="356370" name="Object 18"/>
          <p:cNvGraphicFramePr>
            <a:graphicFrameLocks noChangeAspect="1"/>
          </p:cNvGraphicFramePr>
          <p:nvPr/>
        </p:nvGraphicFramePr>
        <p:xfrm>
          <a:off x="3038702" y="4303260"/>
          <a:ext cx="2320925" cy="552450"/>
        </p:xfrm>
        <a:graphic>
          <a:graphicData uri="http://schemas.openxmlformats.org/presentationml/2006/ole">
            <p:oleObj spid="_x0000_s356370" name="Equation" r:id="rId4" imgW="850680" imgH="203040" progId="Equation.DSMT4">
              <p:embed/>
            </p:oleObj>
          </a:graphicData>
        </a:graphic>
      </p:graphicFrame>
      <p:graphicFrame>
        <p:nvGraphicFramePr>
          <p:cNvPr id="356372" name="Object 20"/>
          <p:cNvGraphicFramePr>
            <a:graphicFrameLocks noChangeAspect="1"/>
          </p:cNvGraphicFramePr>
          <p:nvPr/>
        </p:nvGraphicFramePr>
        <p:xfrm>
          <a:off x="3552422" y="5199737"/>
          <a:ext cx="1388067" cy="566134"/>
        </p:xfrm>
        <a:graphic>
          <a:graphicData uri="http://schemas.openxmlformats.org/presentationml/2006/ole">
            <p:oleObj spid="_x0000_s356372" name="Equation" r:id="rId5" imgW="622080" imgH="2538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844800" y="1194889"/>
            <a:ext cx="2962913" cy="2537324"/>
            <a:chOff x="2844800" y="1194889"/>
            <a:chExt cx="2962913" cy="2537324"/>
          </a:xfrm>
        </p:grpSpPr>
        <p:sp>
          <p:nvSpPr>
            <p:cNvPr id="356361" name="Text Box 9"/>
            <p:cNvSpPr txBox="1">
              <a:spLocks noChangeArrowheads="1"/>
            </p:cNvSpPr>
            <p:nvPr/>
          </p:nvSpPr>
          <p:spPr bwMode="auto">
            <a:xfrm>
              <a:off x="5401313" y="2678238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56363" name="Text Box 11"/>
            <p:cNvSpPr txBox="1">
              <a:spLocks noChangeArrowheads="1"/>
            </p:cNvSpPr>
            <p:nvPr/>
          </p:nvSpPr>
          <p:spPr bwMode="auto">
            <a:xfrm>
              <a:off x="3887017" y="1194889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356364" name="Line 12"/>
            <p:cNvSpPr>
              <a:spLocks noChangeShapeType="1"/>
            </p:cNvSpPr>
            <p:nvPr/>
          </p:nvSpPr>
          <p:spPr bwMode="auto">
            <a:xfrm flipH="1">
              <a:off x="3190875" y="2890838"/>
              <a:ext cx="838200" cy="5667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6368" name="Text Box 16"/>
            <p:cNvSpPr txBox="1">
              <a:spLocks noChangeArrowheads="1"/>
            </p:cNvSpPr>
            <p:nvPr/>
          </p:nvSpPr>
          <p:spPr bwMode="auto">
            <a:xfrm>
              <a:off x="2844800" y="3335338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aphicFrame>
          <p:nvGraphicFramePr>
            <p:cNvPr id="356369" name="Object 17"/>
            <p:cNvGraphicFramePr>
              <a:graphicFrameLocks noChangeAspect="1"/>
            </p:cNvGraphicFramePr>
            <p:nvPr/>
          </p:nvGraphicFramePr>
          <p:xfrm>
            <a:off x="4264025" y="2263775"/>
            <a:ext cx="319088" cy="373063"/>
          </p:xfrm>
          <a:graphic>
            <a:graphicData uri="http://schemas.openxmlformats.org/presentationml/2006/ole">
              <p:oleObj spid="_x0000_s356369" name="Equation" r:id="rId6" imgW="152280" imgH="177480" progId="Equation.DSMT4">
                <p:embed/>
              </p:oleObj>
            </a:graphicData>
          </a:graphic>
        </p:graphicFrame>
        <p:cxnSp>
          <p:nvCxnSpPr>
            <p:cNvPr id="19" name="Straight Connector 18"/>
            <p:cNvCxnSpPr/>
            <p:nvPr/>
          </p:nvCxnSpPr>
          <p:spPr bwMode="auto">
            <a:xfrm>
              <a:off x="4021705" y="2912840"/>
              <a:ext cx="13122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4029389" y="1632852"/>
              <a:ext cx="0" cy="10550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56367" name="Line 15"/>
            <p:cNvSpPr>
              <a:spLocks noChangeShapeType="1"/>
            </p:cNvSpPr>
            <p:nvPr/>
          </p:nvSpPr>
          <p:spPr bwMode="auto">
            <a:xfrm flipH="1" flipV="1">
              <a:off x="4027488" y="2619375"/>
              <a:ext cx="1588" cy="465138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2496231" y="0"/>
            <a:ext cx="41576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1721749" y="4458008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Also,</a:t>
            </a:r>
          </a:p>
        </p:txBody>
      </p:sp>
      <p:graphicFrame>
        <p:nvGraphicFramePr>
          <p:cNvPr id="357389" name="Object 13"/>
          <p:cNvGraphicFramePr>
            <a:graphicFrameLocks noChangeAspect="1"/>
          </p:cNvGraphicFramePr>
          <p:nvPr/>
        </p:nvGraphicFramePr>
        <p:xfrm>
          <a:off x="1496640" y="2646388"/>
          <a:ext cx="6111875" cy="1127125"/>
        </p:xfrm>
        <a:graphic>
          <a:graphicData uri="http://schemas.openxmlformats.org/presentationml/2006/ole">
            <p:oleObj spid="_x0000_s357389" name="Equation" r:id="rId4" imgW="2273040" imgH="419040" progId="Equation.DSMT4">
              <p:embed/>
            </p:oleObj>
          </a:graphicData>
        </a:graphic>
      </p:graphicFrame>
      <p:graphicFrame>
        <p:nvGraphicFramePr>
          <p:cNvPr id="357391" name="Object 15"/>
          <p:cNvGraphicFramePr>
            <a:graphicFrameLocks noChangeAspect="1"/>
          </p:cNvGraphicFramePr>
          <p:nvPr/>
        </p:nvGraphicFramePr>
        <p:xfrm>
          <a:off x="2326293" y="5078405"/>
          <a:ext cx="3268663" cy="1212850"/>
        </p:xfrm>
        <a:graphic>
          <a:graphicData uri="http://schemas.openxmlformats.org/presentationml/2006/ole">
            <p:oleObj spid="_x0000_s357391" name="Equation" r:id="rId5" imgW="1130040" imgH="419040" progId="Equation.DSMT4">
              <p:embed/>
            </p:oleObj>
          </a:graphicData>
        </a:graphic>
      </p:graphicFrame>
      <p:sp>
        <p:nvSpPr>
          <p:cNvPr id="357393" name="Text Box 17"/>
          <p:cNvSpPr txBox="1">
            <a:spLocks noChangeArrowheads="1"/>
          </p:cNvSpPr>
          <p:nvPr/>
        </p:nvSpPr>
        <p:spPr bwMode="auto">
          <a:xfrm>
            <a:off x="6074869" y="5471823"/>
            <a:ext cx="217719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(from </a:t>
            </a:r>
            <a:r>
              <a:rPr lang="en-US" sz="2000" dirty="0" smtClean="0">
                <a:solidFill>
                  <a:schemeClr val="bg1"/>
                </a:solidFill>
              </a:rPr>
              <a:t>ECE 6340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357394" name="Object 18"/>
          <p:cNvGraphicFramePr>
            <a:graphicFrameLocks noChangeAspect="1"/>
          </p:cNvGraphicFramePr>
          <p:nvPr/>
        </p:nvGraphicFramePr>
        <p:xfrm>
          <a:off x="1753507" y="918029"/>
          <a:ext cx="5546725" cy="1120775"/>
        </p:xfrm>
        <a:graphic>
          <a:graphicData uri="http://schemas.openxmlformats.org/presentationml/2006/ole">
            <p:oleObj spid="_x0000_s357394" name="Equation" r:id="rId6" imgW="2260440" imgH="457200" progId="Equation.DSMT4">
              <p:embed/>
            </p:oleObj>
          </a:graphicData>
        </a:graphic>
      </p:graphicFrame>
      <p:sp>
        <p:nvSpPr>
          <p:cNvPr id="357395" name="Text Box 19"/>
          <p:cNvSpPr txBox="1">
            <a:spLocks noChangeArrowheads="1"/>
          </p:cNvSpPr>
          <p:nvPr/>
        </p:nvSpPr>
        <p:spPr bwMode="auto">
          <a:xfrm>
            <a:off x="947285" y="2035616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5985089" y="4152806"/>
          <a:ext cx="2587625" cy="930275"/>
        </p:xfrm>
        <a:graphic>
          <a:graphicData uri="http://schemas.openxmlformats.org/presentationml/2006/ole">
            <p:oleObj spid="_x0000_s357395" name="Equation" r:id="rId7" imgW="162540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027918" y="0"/>
            <a:ext cx="484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533400" y="919163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358408" name="Text Box 8"/>
          <p:cNvSpPr txBox="1">
            <a:spLocks noChangeArrowheads="1"/>
          </p:cNvSpPr>
          <p:nvPr/>
        </p:nvSpPr>
        <p:spPr bwMode="auto">
          <a:xfrm>
            <a:off x="576676" y="3209134"/>
            <a:ext cx="8158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 spherical wave is thus expressed as a collection of cylindrical waves.</a:t>
            </a:r>
          </a:p>
        </p:txBody>
      </p:sp>
      <p:graphicFrame>
        <p:nvGraphicFramePr>
          <p:cNvPr id="358409" name="Object 9"/>
          <p:cNvGraphicFramePr>
            <a:graphicFrameLocks noChangeAspect="1"/>
          </p:cNvGraphicFramePr>
          <p:nvPr/>
        </p:nvGraphicFramePr>
        <p:xfrm>
          <a:off x="2007548" y="1398889"/>
          <a:ext cx="5187950" cy="1128713"/>
        </p:xfrm>
        <a:graphic>
          <a:graphicData uri="http://schemas.openxmlformats.org/presentationml/2006/ole">
            <p:oleObj spid="_x0000_s358409" name="Equation" r:id="rId4" imgW="2044440" imgH="44424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687638" y="4603750"/>
            <a:ext cx="2995612" cy="2000250"/>
            <a:chOff x="2687638" y="4603750"/>
            <a:chExt cx="2995612" cy="2000250"/>
          </a:xfrm>
        </p:grpSpPr>
        <p:sp>
          <p:nvSpPr>
            <p:cNvPr id="358410" name="Oval 10"/>
            <p:cNvSpPr>
              <a:spLocks noChangeArrowheads="1"/>
            </p:cNvSpPr>
            <p:nvPr/>
          </p:nvSpPr>
          <p:spPr bwMode="auto">
            <a:xfrm>
              <a:off x="2921000" y="4926013"/>
              <a:ext cx="1292225" cy="125095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11" name="Line 11"/>
            <p:cNvSpPr>
              <a:spLocks noChangeShapeType="1"/>
            </p:cNvSpPr>
            <p:nvPr/>
          </p:nvSpPr>
          <p:spPr bwMode="auto">
            <a:xfrm flipV="1">
              <a:off x="3559175" y="5329238"/>
              <a:ext cx="0" cy="46355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12" name="Line 12"/>
            <p:cNvSpPr>
              <a:spLocks noChangeShapeType="1"/>
            </p:cNvSpPr>
            <p:nvPr/>
          </p:nvSpPr>
          <p:spPr bwMode="auto">
            <a:xfrm flipV="1">
              <a:off x="3559175" y="4714875"/>
              <a:ext cx="0" cy="3873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13" name="Line 13"/>
            <p:cNvSpPr>
              <a:spLocks noChangeShapeType="1"/>
            </p:cNvSpPr>
            <p:nvPr/>
          </p:nvSpPr>
          <p:spPr bwMode="auto">
            <a:xfrm flipH="1" flipV="1">
              <a:off x="2687638" y="5562600"/>
              <a:ext cx="428625" cy="63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14" name="Line 14"/>
            <p:cNvSpPr>
              <a:spLocks noChangeShapeType="1"/>
            </p:cNvSpPr>
            <p:nvPr/>
          </p:nvSpPr>
          <p:spPr bwMode="auto">
            <a:xfrm>
              <a:off x="3573463" y="6054725"/>
              <a:ext cx="4762" cy="3365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15" name="Line 15"/>
            <p:cNvSpPr>
              <a:spLocks noChangeShapeType="1"/>
            </p:cNvSpPr>
            <p:nvPr/>
          </p:nvSpPr>
          <p:spPr bwMode="auto">
            <a:xfrm>
              <a:off x="4044950" y="5535613"/>
              <a:ext cx="400050" cy="31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18" name="Line 18"/>
            <p:cNvSpPr>
              <a:spLocks noChangeShapeType="1"/>
            </p:cNvSpPr>
            <p:nvPr/>
          </p:nvSpPr>
          <p:spPr bwMode="auto">
            <a:xfrm rot="3027191" flipV="1">
              <a:off x="4067498" y="4937961"/>
              <a:ext cx="0" cy="3873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19" name="Line 19"/>
            <p:cNvSpPr>
              <a:spLocks noChangeShapeType="1"/>
            </p:cNvSpPr>
            <p:nvPr/>
          </p:nvSpPr>
          <p:spPr bwMode="auto">
            <a:xfrm rot="3027191" flipH="1" flipV="1">
              <a:off x="2927935" y="5040133"/>
              <a:ext cx="428625" cy="63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20" name="Line 20"/>
            <p:cNvSpPr>
              <a:spLocks noChangeShapeType="1"/>
            </p:cNvSpPr>
            <p:nvPr/>
          </p:nvSpPr>
          <p:spPr bwMode="auto">
            <a:xfrm rot="3027191">
              <a:off x="3062151" y="5813136"/>
              <a:ext cx="4762" cy="3365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21" name="Line 21"/>
            <p:cNvSpPr>
              <a:spLocks noChangeShapeType="1"/>
            </p:cNvSpPr>
            <p:nvPr/>
          </p:nvSpPr>
          <p:spPr bwMode="auto">
            <a:xfrm rot="3027191">
              <a:off x="3819372" y="6059139"/>
              <a:ext cx="400050" cy="31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23" name="Freeform 23"/>
            <p:cNvSpPr>
              <a:spLocks/>
            </p:cNvSpPr>
            <p:nvPr/>
          </p:nvSpPr>
          <p:spPr bwMode="auto">
            <a:xfrm>
              <a:off x="4683125" y="4603750"/>
              <a:ext cx="711200" cy="2000250"/>
            </a:xfrm>
            <a:custGeom>
              <a:avLst/>
              <a:gdLst/>
              <a:ahLst/>
              <a:cxnLst>
                <a:cxn ang="0">
                  <a:pos x="4" y="300"/>
                </a:cxn>
                <a:cxn ang="0">
                  <a:pos x="271" y="228"/>
                </a:cxn>
                <a:cxn ang="0">
                  <a:pos x="436" y="9"/>
                </a:cxn>
                <a:cxn ang="0">
                  <a:pos x="448" y="951"/>
                </a:cxn>
                <a:cxn ang="0">
                  <a:pos x="274" y="1173"/>
                </a:cxn>
                <a:cxn ang="0">
                  <a:pos x="0" y="1260"/>
                </a:cxn>
                <a:cxn ang="0">
                  <a:pos x="4" y="300"/>
                </a:cxn>
              </a:cxnLst>
              <a:rect l="0" t="0" r="r" b="b"/>
              <a:pathLst>
                <a:path w="448" h="1260">
                  <a:moveTo>
                    <a:pt x="4" y="300"/>
                  </a:moveTo>
                  <a:cubicBezTo>
                    <a:pt x="187" y="267"/>
                    <a:pt x="199" y="277"/>
                    <a:pt x="271" y="228"/>
                  </a:cubicBezTo>
                  <a:cubicBezTo>
                    <a:pt x="343" y="179"/>
                    <a:pt x="355" y="129"/>
                    <a:pt x="436" y="9"/>
                  </a:cubicBezTo>
                  <a:cubicBezTo>
                    <a:pt x="445" y="942"/>
                    <a:pt x="437" y="0"/>
                    <a:pt x="448" y="951"/>
                  </a:cubicBezTo>
                  <a:cubicBezTo>
                    <a:pt x="343" y="1104"/>
                    <a:pt x="344" y="1122"/>
                    <a:pt x="274" y="1173"/>
                  </a:cubicBezTo>
                  <a:cubicBezTo>
                    <a:pt x="204" y="1224"/>
                    <a:pt x="123" y="1233"/>
                    <a:pt x="0" y="1260"/>
                  </a:cubicBezTo>
                  <a:cubicBezTo>
                    <a:pt x="15" y="300"/>
                    <a:pt x="10" y="813"/>
                    <a:pt x="4" y="3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24" name="Line 24"/>
            <p:cNvSpPr>
              <a:spLocks noChangeShapeType="1"/>
            </p:cNvSpPr>
            <p:nvPr/>
          </p:nvSpPr>
          <p:spPr bwMode="auto">
            <a:xfrm>
              <a:off x="5354638" y="5446713"/>
              <a:ext cx="328612" cy="13652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25" name="Line 25"/>
            <p:cNvSpPr>
              <a:spLocks noChangeShapeType="1"/>
            </p:cNvSpPr>
            <p:nvPr/>
          </p:nvSpPr>
          <p:spPr bwMode="auto">
            <a:xfrm>
              <a:off x="4672013" y="5788025"/>
              <a:ext cx="195262" cy="30638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5015481" y="5599231"/>
              <a:ext cx="293497" cy="26930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027918" y="0"/>
            <a:ext cx="484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58405" name="Text Box 5"/>
          <p:cNvSpPr txBox="1">
            <a:spLocks noChangeArrowheads="1"/>
          </p:cNvSpPr>
          <p:nvPr/>
        </p:nvSpPr>
        <p:spPr bwMode="auto">
          <a:xfrm>
            <a:off x="533400" y="919163"/>
            <a:ext cx="321915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Use a change of variables: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58409" name="Object 9"/>
          <p:cNvGraphicFramePr>
            <a:graphicFrameLocks noChangeAspect="1"/>
          </p:cNvGraphicFramePr>
          <p:nvPr/>
        </p:nvGraphicFramePr>
        <p:xfrm>
          <a:off x="1199470" y="3334203"/>
          <a:ext cx="6489700" cy="1781175"/>
        </p:xfrm>
        <a:graphic>
          <a:graphicData uri="http://schemas.openxmlformats.org/presentationml/2006/ole">
            <p:oleObj spid="_x0000_s446466" name="Equation" r:id="rId4" imgW="3695400" imgH="101592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446467" name="Object 9"/>
          <p:cNvGraphicFramePr>
            <a:graphicFrameLocks noChangeAspect="1"/>
          </p:cNvGraphicFramePr>
          <p:nvPr/>
        </p:nvGraphicFramePr>
        <p:xfrm>
          <a:off x="3307095" y="1331453"/>
          <a:ext cx="3408737" cy="1357644"/>
        </p:xfrm>
        <a:graphic>
          <a:graphicData uri="http://schemas.openxmlformats.org/presentationml/2006/ole">
            <p:oleObj spid="_x0000_s446467" name="Equation" r:id="rId5" imgW="2108160" imgH="838080" progId="Equation.DSMT4">
              <p:embed/>
            </p:oleObj>
          </a:graphicData>
        </a:graphic>
      </p:graphicFrame>
      <p:graphicFrame>
        <p:nvGraphicFramePr>
          <p:cNvPr id="446469" name="Object 9"/>
          <p:cNvGraphicFramePr>
            <a:graphicFrameLocks noChangeAspect="1"/>
          </p:cNvGraphicFramePr>
          <p:nvPr/>
        </p:nvGraphicFramePr>
        <p:xfrm>
          <a:off x="2755900" y="5494338"/>
          <a:ext cx="4062413" cy="815975"/>
        </p:xfrm>
        <a:graphic>
          <a:graphicData uri="http://schemas.openxmlformats.org/presentationml/2006/ole">
            <p:oleObj spid="_x0000_s446469" name="Equation" r:id="rId6" imgW="2400120" imgH="482400" progId="Equation.DSMT4">
              <p:embed/>
            </p:oleObj>
          </a:graphicData>
        </a:graphic>
      </p:graphicFrame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26423" y="2744042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093841" y="5059538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78425" y="6400800"/>
            <a:ext cx="7083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(The path has been deformed back to the real axis, please see the next </a:t>
            </a:r>
            <a:r>
              <a:rPr lang="en-US" sz="1400" dirty="0" smtClean="0">
                <a:solidFill>
                  <a:schemeClr val="bg2"/>
                </a:solidFill>
              </a:rPr>
              <a:t>two slides)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027918" y="0"/>
            <a:ext cx="484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63888" name="Object 16"/>
          <p:cNvGraphicFramePr>
            <a:graphicFrameLocks noChangeAspect="1"/>
          </p:cNvGraphicFramePr>
          <p:nvPr/>
        </p:nvGraphicFramePr>
        <p:xfrm>
          <a:off x="6276975" y="1277275"/>
          <a:ext cx="2071688" cy="639762"/>
        </p:xfrm>
        <a:graphic>
          <a:graphicData uri="http://schemas.openxmlformats.org/presentationml/2006/ole">
            <p:oleObj spid="_x0000_s463888" name="Equation" r:id="rId4" imgW="990360" imgH="304560" progId="Equation.DSMT4">
              <p:embed/>
            </p:oleObj>
          </a:graphicData>
        </a:graphic>
      </p:graphicFrame>
      <p:sp>
        <p:nvSpPr>
          <p:cNvPr id="54" name="TextBox 53"/>
          <p:cNvSpPr txBox="1"/>
          <p:nvPr/>
        </p:nvSpPr>
        <p:spPr>
          <a:xfrm flipH="1">
            <a:off x="4069336" y="4406985"/>
            <a:ext cx="169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Branch cut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405605" y="2657272"/>
            <a:ext cx="343535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V="1">
            <a:off x="1995055" y="1456585"/>
            <a:ext cx="3722" cy="229601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H="1">
            <a:off x="1914303" y="2603214"/>
            <a:ext cx="1238943" cy="474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7" name="Object 32"/>
          <p:cNvGraphicFramePr>
            <a:graphicFrameLocks noChangeAspect="1"/>
          </p:cNvGraphicFramePr>
          <p:nvPr/>
        </p:nvGraphicFramePr>
        <p:xfrm>
          <a:off x="3988832" y="2453643"/>
          <a:ext cx="802422" cy="447296"/>
        </p:xfrm>
        <a:graphic>
          <a:graphicData uri="http://schemas.openxmlformats.org/presentationml/2006/ole">
            <p:oleObj spid="_x0000_s463884" name="Equation" r:id="rId5" imgW="431640" imgH="241200" progId="Equation.DSMT4">
              <p:embed/>
            </p:oleObj>
          </a:graphicData>
        </a:graphic>
      </p:graphicFrame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174389" y="2091054"/>
            <a:ext cx="72648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chemeClr val="hlink"/>
                </a:solidFill>
                <a:latin typeface="Times New Roman" pitchFamily="18" charset="0"/>
              </a:rPr>
              <a:t>C</a:t>
            </a:r>
            <a:r>
              <a:rPr lang="en-US" sz="2000" i="1" baseline="-25000" dirty="0" smtClean="0">
                <a:solidFill>
                  <a:schemeClr val="hlink"/>
                </a:solidFill>
                <a:latin typeface="Times New Roman" pitchFamily="18" charset="0"/>
              </a:rPr>
              <a:t>CCW</a:t>
            </a:r>
            <a:endParaRPr lang="en-US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2465830" y="2608333"/>
            <a:ext cx="279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aphicFrame>
        <p:nvGraphicFramePr>
          <p:cNvPr id="463887" name="Object 15"/>
          <p:cNvGraphicFramePr>
            <a:graphicFrameLocks noChangeAspect="1"/>
          </p:cNvGraphicFramePr>
          <p:nvPr/>
        </p:nvGraphicFramePr>
        <p:xfrm>
          <a:off x="1654171" y="953283"/>
          <a:ext cx="801688" cy="446087"/>
        </p:xfrm>
        <a:graphic>
          <a:graphicData uri="http://schemas.openxmlformats.org/presentationml/2006/ole">
            <p:oleObj spid="_x0000_s463887" name="Equation" r:id="rId6" imgW="431640" imgH="241200" progId="Equation.DSMT4">
              <p:embed/>
            </p:oleObj>
          </a:graphicData>
        </a:graphic>
      </p:graphicFrame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1933233" y="2604556"/>
            <a:ext cx="4927" cy="128724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63890" name="Object 18"/>
          <p:cNvGraphicFramePr>
            <a:graphicFrameLocks noChangeAspect="1"/>
          </p:cNvGraphicFramePr>
          <p:nvPr/>
        </p:nvGraphicFramePr>
        <p:xfrm>
          <a:off x="3240596" y="2747804"/>
          <a:ext cx="282575" cy="354013"/>
        </p:xfrm>
        <a:graphic>
          <a:graphicData uri="http://schemas.openxmlformats.org/presentationml/2006/ole">
            <p:oleObj spid="_x0000_s463890" name="Equation" r:id="rId7" imgW="152280" imgH="190440" progId="Equation.DSMT4">
              <p:embed/>
            </p:oleObj>
          </a:graphicData>
        </a:graphic>
      </p:graphicFrame>
      <p:sp>
        <p:nvSpPr>
          <p:cNvPr id="43" name="Line 18"/>
          <p:cNvSpPr>
            <a:spLocks noChangeShapeType="1"/>
          </p:cNvSpPr>
          <p:nvPr/>
        </p:nvSpPr>
        <p:spPr bwMode="auto">
          <a:xfrm rot="16200000" flipH="1">
            <a:off x="2638333" y="2253001"/>
            <a:ext cx="1942" cy="100114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flipH="1">
            <a:off x="2131298" y="2738431"/>
            <a:ext cx="0" cy="1174751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2045344" y="2691050"/>
            <a:ext cx="1121134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2047164" y="2678479"/>
            <a:ext cx="2942" cy="12520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 flipV="1">
            <a:off x="1801382" y="3166693"/>
            <a:ext cx="279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rot="16200000">
            <a:off x="1997260" y="3426857"/>
            <a:ext cx="279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2672822" y="2763949"/>
            <a:ext cx="279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112577" y="2606189"/>
            <a:ext cx="109182" cy="10918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 flipH="1" flipV="1">
            <a:off x="1947553" y="1377538"/>
            <a:ext cx="916" cy="12416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832084" y="2629696"/>
            <a:ext cx="1121134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6056410" y="819395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Mapping equation for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flipH="1">
            <a:off x="2802577" y="1665514"/>
            <a:ext cx="3358737" cy="852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1733265" y="4999866"/>
            <a:ext cx="5991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Note: The value of 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en-US" sz="1600" i="1" baseline="-25000" dirty="0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1"/>
                </a:solidFill>
              </a:rPr>
              <a:t> is opposite across the branch cut.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75115" y="1611086"/>
            <a:ext cx="3042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200" i="1" baseline="-25000" dirty="0" smtClean="0">
                <a:solidFill>
                  <a:schemeClr val="bg2"/>
                </a:solidFill>
                <a:latin typeface="+mn-lt"/>
              </a:rPr>
              <a:t>CCW</a:t>
            </a:r>
            <a:r>
              <a:rPr lang="en-US" sz="1200" dirty="0" smtClean="0">
                <a:solidFill>
                  <a:schemeClr val="bg2"/>
                </a:solidFill>
              </a:rPr>
              <a:t>: counterclockwise around branch cut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67437" y="2594816"/>
            <a:ext cx="109182" cy="10918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63898" name="Object 26"/>
          <p:cNvGraphicFramePr>
            <a:graphicFrameLocks noChangeAspect="1"/>
          </p:cNvGraphicFramePr>
          <p:nvPr/>
        </p:nvGraphicFramePr>
        <p:xfrm>
          <a:off x="468313" y="2162792"/>
          <a:ext cx="401637" cy="354013"/>
        </p:xfrm>
        <a:graphic>
          <a:graphicData uri="http://schemas.openxmlformats.org/presentationml/2006/ole">
            <p:oleObj spid="_x0000_s463898" name="Equation" r:id="rId8" imgW="215640" imgH="190440" progId="Equation.DSMT4">
              <p:embed/>
            </p:oleObj>
          </a:graphicData>
        </a:graphic>
      </p:graphicFrame>
      <p:cxnSp>
        <p:nvCxnSpPr>
          <p:cNvPr id="101" name="Straight Arrow Connector 100"/>
          <p:cNvCxnSpPr/>
          <p:nvPr/>
        </p:nvCxnSpPr>
        <p:spPr bwMode="auto">
          <a:xfrm flipH="1" flipV="1">
            <a:off x="2039012" y="2975388"/>
            <a:ext cx="1891543" cy="15966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463900" name="Object 28"/>
          <p:cNvGraphicFramePr>
            <a:graphicFrameLocks noChangeAspect="1"/>
          </p:cNvGraphicFramePr>
          <p:nvPr/>
        </p:nvGraphicFramePr>
        <p:xfrm>
          <a:off x="6299864" y="2704911"/>
          <a:ext cx="1673225" cy="1012825"/>
        </p:xfrm>
        <a:graphic>
          <a:graphicData uri="http://schemas.openxmlformats.org/presentationml/2006/ole">
            <p:oleObj spid="_x0000_s463900" name="Equation" r:id="rId9" imgW="799920" imgH="4824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46162" y="5540991"/>
            <a:ext cx="739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The square root is defined so that when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</a:t>
            </a:r>
            <a:r>
              <a:rPr lang="en-US" dirty="0" smtClean="0">
                <a:solidFill>
                  <a:schemeClr val="bg2"/>
                </a:solidFill>
                <a:sym typeface="Symbol"/>
              </a:rPr>
              <a:t> is </a:t>
            </a:r>
            <a:r>
              <a:rPr lang="en-US" dirty="0" smtClean="0">
                <a:solidFill>
                  <a:schemeClr val="bg2"/>
                </a:solidFill>
              </a:rPr>
              <a:t>on the real axis we have: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463901" name="Object 29"/>
          <p:cNvGraphicFramePr>
            <a:graphicFrameLocks noChangeAspect="1"/>
          </p:cNvGraphicFramePr>
          <p:nvPr/>
        </p:nvGraphicFramePr>
        <p:xfrm>
          <a:off x="2926426" y="6093380"/>
          <a:ext cx="2423496" cy="423972"/>
        </p:xfrm>
        <a:graphic>
          <a:graphicData uri="http://schemas.openxmlformats.org/presentationml/2006/ole">
            <p:oleObj spid="_x0000_s463901" name="Equation" r:id="rId10" imgW="175248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027918" y="0"/>
            <a:ext cx="484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405605" y="2657272"/>
            <a:ext cx="3435350" cy="15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V="1">
            <a:off x="1995055" y="1456585"/>
            <a:ext cx="3722" cy="229601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H="1">
            <a:off x="1914303" y="2603214"/>
            <a:ext cx="1238943" cy="474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7" name="Object 32"/>
          <p:cNvGraphicFramePr>
            <a:graphicFrameLocks noChangeAspect="1"/>
          </p:cNvGraphicFramePr>
          <p:nvPr/>
        </p:nvGraphicFramePr>
        <p:xfrm>
          <a:off x="3988832" y="2453643"/>
          <a:ext cx="802422" cy="447296"/>
        </p:xfrm>
        <a:graphic>
          <a:graphicData uri="http://schemas.openxmlformats.org/presentationml/2006/ole">
            <p:oleObj spid="_x0000_s483330" name="Equation" r:id="rId4" imgW="431640" imgH="241200" progId="Equation.DSMT4">
              <p:embed/>
            </p:oleObj>
          </a:graphicData>
        </a:graphic>
      </p:graphicFrame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174389" y="2091054"/>
            <a:ext cx="6126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solidFill>
                  <a:schemeClr val="hlink"/>
                </a:solidFill>
                <a:latin typeface="Times New Roman" pitchFamily="18" charset="0"/>
              </a:rPr>
              <a:t>C</a:t>
            </a:r>
            <a:r>
              <a:rPr lang="en-US" sz="2000" i="1" baseline="-25000" dirty="0" err="1" smtClean="0">
                <a:solidFill>
                  <a:schemeClr val="hlink"/>
                </a:solidFill>
                <a:latin typeface="Times New Roman" pitchFamily="18" charset="0"/>
              </a:rPr>
              <a:t>CW</a:t>
            </a:r>
            <a:endParaRPr lang="en-US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465830" y="2608333"/>
            <a:ext cx="279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aphicFrame>
        <p:nvGraphicFramePr>
          <p:cNvPr id="463887" name="Object 15"/>
          <p:cNvGraphicFramePr>
            <a:graphicFrameLocks noChangeAspect="1"/>
          </p:cNvGraphicFramePr>
          <p:nvPr/>
        </p:nvGraphicFramePr>
        <p:xfrm>
          <a:off x="1654171" y="953283"/>
          <a:ext cx="801688" cy="446087"/>
        </p:xfrm>
        <a:graphic>
          <a:graphicData uri="http://schemas.openxmlformats.org/presentationml/2006/ole">
            <p:oleObj spid="_x0000_s483331" name="Equation" r:id="rId5" imgW="431640" imgH="241200" progId="Equation.DSMT4">
              <p:embed/>
            </p:oleObj>
          </a:graphicData>
        </a:graphic>
      </p:graphicFrame>
      <p:sp>
        <p:nvSpPr>
          <p:cNvPr id="41" name="Line 17"/>
          <p:cNvSpPr>
            <a:spLocks noChangeShapeType="1"/>
          </p:cNvSpPr>
          <p:nvPr/>
        </p:nvSpPr>
        <p:spPr bwMode="auto">
          <a:xfrm>
            <a:off x="1933233" y="2604556"/>
            <a:ext cx="4927" cy="128724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63890" name="Object 18"/>
          <p:cNvGraphicFramePr>
            <a:graphicFrameLocks noChangeAspect="1"/>
          </p:cNvGraphicFramePr>
          <p:nvPr/>
        </p:nvGraphicFramePr>
        <p:xfrm>
          <a:off x="3240596" y="2747804"/>
          <a:ext cx="282575" cy="354013"/>
        </p:xfrm>
        <a:graphic>
          <a:graphicData uri="http://schemas.openxmlformats.org/presentationml/2006/ole">
            <p:oleObj spid="_x0000_s483333" name="Equation" r:id="rId6" imgW="152280" imgH="190440" progId="Equation.DSMT4">
              <p:embed/>
            </p:oleObj>
          </a:graphicData>
        </a:graphic>
      </p:graphicFrame>
      <p:sp>
        <p:nvSpPr>
          <p:cNvPr id="43" name="Line 18"/>
          <p:cNvSpPr>
            <a:spLocks noChangeShapeType="1"/>
          </p:cNvSpPr>
          <p:nvPr/>
        </p:nvSpPr>
        <p:spPr bwMode="auto">
          <a:xfrm rot="16200000" flipH="1">
            <a:off x="2638333" y="2253001"/>
            <a:ext cx="1942" cy="100114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flipH="1">
            <a:off x="2131298" y="2738431"/>
            <a:ext cx="0" cy="1174751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2045344" y="2691050"/>
            <a:ext cx="1121134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2047164" y="2678479"/>
            <a:ext cx="2942" cy="12520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6200000">
            <a:off x="1801382" y="3166693"/>
            <a:ext cx="279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rot="5400000" flipV="1">
            <a:off x="1997260" y="3426857"/>
            <a:ext cx="279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2672822" y="2763949"/>
            <a:ext cx="2794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112577" y="2606189"/>
            <a:ext cx="109182" cy="10918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 flipH="1" flipV="1">
            <a:off x="1947553" y="1377538"/>
            <a:ext cx="916" cy="12416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832084" y="2629696"/>
            <a:ext cx="1121134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8" name="Right Arrow 137"/>
          <p:cNvSpPr/>
          <p:nvPr/>
        </p:nvSpPr>
        <p:spPr bwMode="auto">
          <a:xfrm rot="1873441">
            <a:off x="3874190" y="3344230"/>
            <a:ext cx="997527" cy="40376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75115" y="1611086"/>
            <a:ext cx="2462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200" i="1" baseline="-25000" dirty="0" err="1" smtClean="0">
                <a:solidFill>
                  <a:schemeClr val="bg2"/>
                </a:solidFill>
                <a:latin typeface="+mn-lt"/>
              </a:rPr>
              <a:t>CW</a:t>
            </a:r>
            <a:r>
              <a:rPr lang="en-US" sz="1200" dirty="0" smtClean="0">
                <a:solidFill>
                  <a:schemeClr val="bg2"/>
                </a:solidFill>
              </a:rPr>
              <a:t>: clockwise around branch cut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57600" y="399879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Deform path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767437" y="2594816"/>
            <a:ext cx="109182" cy="10918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63898" name="Object 26"/>
          <p:cNvGraphicFramePr>
            <a:graphicFrameLocks noChangeAspect="1"/>
          </p:cNvGraphicFramePr>
          <p:nvPr/>
        </p:nvGraphicFramePr>
        <p:xfrm>
          <a:off x="468313" y="2162792"/>
          <a:ext cx="401637" cy="354013"/>
        </p:xfrm>
        <a:graphic>
          <a:graphicData uri="http://schemas.openxmlformats.org/presentationml/2006/ole">
            <p:oleObj spid="_x0000_s483338" name="Equation" r:id="rId7" imgW="215640" imgH="190440" progId="Equation.DSMT4">
              <p:embed/>
            </p:oleObj>
          </a:graphicData>
        </a:graphic>
      </p:graphicFrame>
      <p:grpSp>
        <p:nvGrpSpPr>
          <p:cNvPr id="2" name="Group 55"/>
          <p:cNvGrpSpPr/>
          <p:nvPr/>
        </p:nvGrpSpPr>
        <p:grpSpPr>
          <a:xfrm>
            <a:off x="4515861" y="3175535"/>
            <a:ext cx="4426592" cy="3429906"/>
            <a:chOff x="4515861" y="3175535"/>
            <a:chExt cx="4426592" cy="3429906"/>
          </a:xfrm>
        </p:grpSpPr>
        <p:sp>
          <p:nvSpPr>
            <p:cNvPr id="79" name="Line 10"/>
            <p:cNvSpPr>
              <a:spLocks noChangeShapeType="1"/>
            </p:cNvSpPr>
            <p:nvPr/>
          </p:nvSpPr>
          <p:spPr bwMode="auto">
            <a:xfrm flipV="1">
              <a:off x="4515861" y="4879524"/>
              <a:ext cx="3435350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 flipV="1">
              <a:off x="6105311" y="3678837"/>
              <a:ext cx="3722" cy="22960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19"/>
            <p:cNvSpPr>
              <a:spLocks noChangeShapeType="1"/>
            </p:cNvSpPr>
            <p:nvPr/>
          </p:nvSpPr>
          <p:spPr bwMode="auto">
            <a:xfrm flipH="1">
              <a:off x="6167059" y="4825466"/>
              <a:ext cx="1238943" cy="47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2" name="Object 32"/>
            <p:cNvGraphicFramePr>
              <a:graphicFrameLocks noChangeAspect="1"/>
            </p:cNvGraphicFramePr>
            <p:nvPr/>
          </p:nvGraphicFramePr>
          <p:xfrm>
            <a:off x="8140031" y="4662247"/>
            <a:ext cx="802422" cy="447296"/>
          </p:xfrm>
          <a:graphic>
            <a:graphicData uri="http://schemas.openxmlformats.org/presentationml/2006/ole">
              <p:oleObj spid="_x0000_s483334" name="Equation" r:id="rId8" imgW="431640" imgH="241200" progId="Equation.DSMT4">
                <p:embed/>
              </p:oleObj>
            </a:graphicData>
          </a:graphic>
        </p:graphicFrame>
        <p:cxnSp>
          <p:nvCxnSpPr>
            <p:cNvPr id="84" name="Straight Arrow Connector 83"/>
            <p:cNvCxnSpPr/>
            <p:nvPr/>
          </p:nvCxnSpPr>
          <p:spPr bwMode="auto">
            <a:xfrm>
              <a:off x="6576086" y="4830585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graphicFrame>
          <p:nvGraphicFramePr>
            <p:cNvPr id="85" name="Object 15"/>
            <p:cNvGraphicFramePr>
              <a:graphicFrameLocks noChangeAspect="1"/>
            </p:cNvGraphicFramePr>
            <p:nvPr/>
          </p:nvGraphicFramePr>
          <p:xfrm>
            <a:off x="5764427" y="3175535"/>
            <a:ext cx="801688" cy="446087"/>
          </p:xfrm>
          <a:graphic>
            <a:graphicData uri="http://schemas.openxmlformats.org/presentationml/2006/ole">
              <p:oleObj spid="_x0000_s483335" name="Equation" r:id="rId9" imgW="431640" imgH="241200" progId="Equation.DSMT4">
                <p:embed/>
              </p:oleObj>
            </a:graphicData>
          </a:graphic>
        </p:graphicFrame>
        <p:sp>
          <p:nvSpPr>
            <p:cNvPr id="86" name="Line 17"/>
            <p:cNvSpPr>
              <a:spLocks noChangeShapeType="1"/>
            </p:cNvSpPr>
            <p:nvPr/>
          </p:nvSpPr>
          <p:spPr bwMode="auto">
            <a:xfrm flipH="1">
              <a:off x="4551623" y="4967431"/>
              <a:ext cx="146066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7" name="Object 18"/>
            <p:cNvGraphicFramePr>
              <a:graphicFrameLocks noChangeAspect="1"/>
            </p:cNvGraphicFramePr>
            <p:nvPr/>
          </p:nvGraphicFramePr>
          <p:xfrm>
            <a:off x="7350852" y="4970056"/>
            <a:ext cx="282575" cy="354013"/>
          </p:xfrm>
          <a:graphic>
            <a:graphicData uri="http://schemas.openxmlformats.org/presentationml/2006/ole">
              <p:oleObj spid="_x0000_s483336" name="Equation" r:id="rId10" imgW="152280" imgH="190440" progId="Equation.DSMT4">
                <p:embed/>
              </p:oleObj>
            </a:graphicData>
          </a:graphic>
        </p:graphicFrame>
        <p:cxnSp>
          <p:nvCxnSpPr>
            <p:cNvPr id="90" name="Straight Connector 89"/>
            <p:cNvCxnSpPr/>
            <p:nvPr/>
          </p:nvCxnSpPr>
          <p:spPr bwMode="auto">
            <a:xfrm flipV="1">
              <a:off x="6155600" y="4925177"/>
              <a:ext cx="1121134" cy="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 bwMode="auto">
            <a:xfrm>
              <a:off x="5274911" y="4974325"/>
              <a:ext cx="2794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7222833" y="4865839"/>
              <a:ext cx="109182" cy="109182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 flipH="1">
              <a:off x="5986558" y="6236109"/>
              <a:ext cx="1318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Branch cut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 bwMode="auto">
            <a:xfrm flipH="1" flipV="1">
              <a:off x="6172236" y="4924476"/>
              <a:ext cx="7218" cy="121332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 flipV="1">
              <a:off x="4942341" y="4840073"/>
              <a:ext cx="1121134" cy="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flipV="1">
              <a:off x="6046846" y="3637395"/>
              <a:ext cx="1067" cy="120402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7" name="Straight Connector 136"/>
            <p:cNvCxnSpPr>
              <a:stCxn id="86" idx="0"/>
              <a:endCxn id="81" idx="1"/>
            </p:cNvCxnSpPr>
            <p:nvPr/>
          </p:nvCxnSpPr>
          <p:spPr bwMode="auto">
            <a:xfrm flipV="1">
              <a:off x="6012287" y="4825940"/>
              <a:ext cx="154772" cy="14149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5" name="Oval 54"/>
            <p:cNvSpPr/>
            <p:nvPr/>
          </p:nvSpPr>
          <p:spPr bwMode="auto">
            <a:xfrm>
              <a:off x="4891340" y="4786227"/>
              <a:ext cx="109182" cy="109182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463899" name="Object 27"/>
            <p:cNvGraphicFramePr>
              <a:graphicFrameLocks noChangeAspect="1"/>
            </p:cNvGraphicFramePr>
            <p:nvPr/>
          </p:nvGraphicFramePr>
          <p:xfrm>
            <a:off x="4987925" y="4453554"/>
            <a:ext cx="400050" cy="354012"/>
          </p:xfrm>
          <a:graphic>
            <a:graphicData uri="http://schemas.openxmlformats.org/presentationml/2006/ole">
              <p:oleObj spid="_x0000_s483339" name="Equation" r:id="rId11" imgW="215640" imgH="190440" progId="Equation.DSMT4">
                <p:embed/>
              </p:oleObj>
            </a:graphicData>
          </a:graphic>
        </p:graphicFrame>
      </p:grpSp>
      <p:sp>
        <p:nvSpPr>
          <p:cNvPr id="47" name="TextBox 46"/>
          <p:cNvSpPr txBox="1"/>
          <p:nvPr/>
        </p:nvSpPr>
        <p:spPr>
          <a:xfrm>
            <a:off x="2183640" y="5745707"/>
            <a:ext cx="2197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“Sommerfeld path”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4230806" y="5063319"/>
            <a:ext cx="955343" cy="723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027918" y="0"/>
            <a:ext cx="484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66309" y="950653"/>
            <a:ext cx="20489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Alternative form: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64902" name="Object 6"/>
          <p:cNvGraphicFramePr>
            <a:graphicFrameLocks noChangeAspect="1"/>
          </p:cNvGraphicFramePr>
          <p:nvPr/>
        </p:nvGraphicFramePr>
        <p:xfrm>
          <a:off x="2094639" y="1514901"/>
          <a:ext cx="6881658" cy="4569778"/>
        </p:xfrm>
        <a:graphic>
          <a:graphicData uri="http://schemas.openxmlformats.org/presentationml/2006/ole">
            <p:oleObj spid="_x0000_s464902" name="Equation" r:id="rId4" imgW="4431960" imgH="2946240" progId="Equation.DSMT4">
              <p:embed/>
            </p:oleObj>
          </a:graphicData>
        </a:graphic>
      </p:graphicFrame>
      <p:graphicFrame>
        <p:nvGraphicFramePr>
          <p:cNvPr id="464903" name="Object 7"/>
          <p:cNvGraphicFramePr>
            <a:graphicFrameLocks noChangeAspect="1"/>
          </p:cNvGraphicFramePr>
          <p:nvPr/>
        </p:nvGraphicFramePr>
        <p:xfrm>
          <a:off x="914248" y="3164518"/>
          <a:ext cx="909637" cy="384175"/>
        </p:xfrm>
        <a:graphic>
          <a:graphicData uri="http://schemas.openxmlformats.org/presentationml/2006/ole">
            <p:oleObj spid="_x0000_s464903" name="Equation" r:id="rId5" imgW="571320" imgH="241200" progId="Equation.DSMT4">
              <p:embed/>
            </p:oleObj>
          </a:graphicData>
        </a:graphic>
      </p:graphicFrame>
      <p:graphicFrame>
        <p:nvGraphicFramePr>
          <p:cNvPr id="464904" name="Object 8"/>
          <p:cNvGraphicFramePr>
            <a:graphicFrameLocks noChangeAspect="1"/>
          </p:cNvGraphicFramePr>
          <p:nvPr/>
        </p:nvGraphicFramePr>
        <p:xfrm>
          <a:off x="177424" y="3958796"/>
          <a:ext cx="2224088" cy="425450"/>
        </p:xfrm>
        <a:graphic>
          <a:graphicData uri="http://schemas.openxmlformats.org/presentationml/2006/ole">
            <p:oleObj spid="_x0000_s464904" name="Equation" r:id="rId6" imgW="1396800" imgH="266400" progId="Equation.DSMT4">
              <p:embed/>
            </p:oleObj>
          </a:graphicData>
        </a:graphic>
      </p:graphicFrame>
      <p:graphicFrame>
        <p:nvGraphicFramePr>
          <p:cNvPr id="464905" name="Object 9"/>
          <p:cNvGraphicFramePr>
            <a:graphicFrameLocks noChangeAspect="1"/>
          </p:cNvGraphicFramePr>
          <p:nvPr/>
        </p:nvGraphicFramePr>
        <p:xfrm>
          <a:off x="5716232" y="5402263"/>
          <a:ext cx="2971800" cy="628650"/>
        </p:xfrm>
        <a:graphic>
          <a:graphicData uri="http://schemas.openxmlformats.org/presentationml/2006/ole">
            <p:oleObj spid="_x0000_s464905" name="Equation" r:id="rId7" imgW="18666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2027918" y="0"/>
            <a:ext cx="484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46470" name="Object 6"/>
          <p:cNvGraphicFramePr>
            <a:graphicFrameLocks noChangeAspect="1"/>
          </p:cNvGraphicFramePr>
          <p:nvPr/>
        </p:nvGraphicFramePr>
        <p:xfrm>
          <a:off x="1985370" y="1893669"/>
          <a:ext cx="4465638" cy="985838"/>
        </p:xfrm>
        <a:graphic>
          <a:graphicData uri="http://schemas.openxmlformats.org/presentationml/2006/ole">
            <p:oleObj spid="_x0000_s482306" name="Equation" r:id="rId4" imgW="2184120" imgH="4824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107834" y="4737494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Sommerfeld Identities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180459" y="1169012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 we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82310" name="Object 6"/>
          <p:cNvGraphicFramePr>
            <a:graphicFrameLocks noChangeAspect="1"/>
          </p:cNvGraphicFramePr>
          <p:nvPr/>
        </p:nvGraphicFramePr>
        <p:xfrm>
          <a:off x="1936621" y="3247499"/>
          <a:ext cx="4827514" cy="969654"/>
        </p:xfrm>
        <a:graphic>
          <a:graphicData uri="http://schemas.openxmlformats.org/presentationml/2006/ole">
            <p:oleObj spid="_x0000_s482310" name="Equation" r:id="rId5" imgW="2400120" imgH="4824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19368" y="5650175"/>
            <a:ext cx="582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integrals are along a “</a:t>
            </a:r>
            <a:r>
              <a:rPr lang="en-US" dirty="0" smtClean="0">
                <a:solidFill>
                  <a:schemeClr val="bg2"/>
                </a:solidFill>
              </a:rPr>
              <a:t>S</a:t>
            </a:r>
            <a:r>
              <a:rPr lang="en-US" dirty="0" smtClean="0">
                <a:solidFill>
                  <a:schemeClr val="bg2"/>
                </a:solidFill>
              </a:rPr>
              <a:t>ommerfeld path” that stays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slightly above or below the branch cuts.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Text Box 2"/>
          <p:cNvSpPr txBox="1">
            <a:spLocks noChangeArrowheads="1"/>
          </p:cNvSpPr>
          <p:nvPr/>
        </p:nvSpPr>
        <p:spPr bwMode="auto">
          <a:xfrm>
            <a:off x="1860097" y="0"/>
            <a:ext cx="5616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Identity</a:t>
            </a:r>
          </a:p>
        </p:txBody>
      </p:sp>
      <p:sp>
        <p:nvSpPr>
          <p:cNvPr id="359428" name="Text Box 4"/>
          <p:cNvSpPr txBox="1">
            <a:spLocks noChangeArrowheads="1"/>
          </p:cNvSpPr>
          <p:nvPr/>
        </p:nvSpPr>
        <p:spPr bwMode="auto">
          <a:xfrm>
            <a:off x="382588" y="1049338"/>
            <a:ext cx="82327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identity is useful for calculating the </a:t>
            </a:r>
            <a:r>
              <a:rPr lang="en-US" sz="2000" dirty="0">
                <a:solidFill>
                  <a:schemeClr val="hlink"/>
                </a:solidFill>
              </a:rPr>
              <a:t>far-field of finite (</a:t>
            </a:r>
            <a:r>
              <a:rPr lang="en-US" sz="2000" dirty="0" smtClean="0">
                <a:solidFill>
                  <a:schemeClr val="hlink"/>
                </a:solidFill>
              </a:rPr>
              <a:t>3-D</a:t>
            </a:r>
            <a:r>
              <a:rPr lang="en-US" sz="2000" dirty="0">
                <a:solidFill>
                  <a:schemeClr val="hlink"/>
                </a:solidFill>
              </a:rPr>
              <a:t>) sources</a:t>
            </a:r>
            <a:r>
              <a:rPr lang="en-US" sz="2000" dirty="0">
                <a:solidFill>
                  <a:schemeClr val="bg1"/>
                </a:solidFill>
              </a:rPr>
              <a:t> in cylindrical coordinates.</a:t>
            </a:r>
          </a:p>
        </p:txBody>
      </p:sp>
      <p:sp>
        <p:nvSpPr>
          <p:cNvPr id="359438" name="Text Box 14"/>
          <p:cNvSpPr txBox="1">
            <a:spLocks noChangeArrowheads="1"/>
          </p:cNvSpPr>
          <p:nvPr/>
        </p:nvSpPr>
        <p:spPr bwMode="auto">
          <a:xfrm>
            <a:off x="530225" y="5149850"/>
            <a:ext cx="774223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Note: </a:t>
            </a:r>
            <a:r>
              <a:rPr lang="en-US" sz="2000" dirty="0" smtClean="0">
                <a:solidFill>
                  <a:schemeClr val="bg2"/>
                </a:solidFill>
              </a:rPr>
              <a:t>We </a:t>
            </a:r>
            <a:r>
              <a:rPr lang="en-US" sz="2000" dirty="0">
                <a:solidFill>
                  <a:schemeClr val="bg2"/>
                </a:solidFill>
              </a:rPr>
              <a:t>assume that the current decays at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  <a:cs typeface="Arial" pitchFamily="34" charset="0"/>
              </a:rPr>
              <a:t>±</a:t>
            </a:r>
            <a:r>
              <a:rPr lang="en-US" sz="2000" dirty="0">
                <a:solidFill>
                  <a:schemeClr val="bg2"/>
                </a:solidFill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  <a:cs typeface="Arial" pitchFamily="34" charset="0"/>
                <a:sym typeface="Symbol" pitchFamily="18" charset="2"/>
              </a:rPr>
              <a:t></a:t>
            </a:r>
            <a:r>
              <a:rPr lang="en-US" sz="2000" dirty="0">
                <a:solidFill>
                  <a:schemeClr val="bg2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fast enough so that </a:t>
            </a:r>
            <a:r>
              <a:rPr lang="en-US" sz="2000" dirty="0" smtClean="0">
                <a:solidFill>
                  <a:schemeClr val="bg2"/>
                </a:solidFill>
              </a:rPr>
              <a:t>a </a:t>
            </a:r>
            <a:r>
              <a:rPr lang="en-US" sz="2000" dirty="0" smtClean="0">
                <a:solidFill>
                  <a:schemeClr val="bg2"/>
                </a:solidFill>
              </a:rPr>
              <a:t>3-D </a:t>
            </a:r>
            <a:r>
              <a:rPr lang="en-US" sz="2000" dirty="0">
                <a:solidFill>
                  <a:schemeClr val="bg2"/>
                </a:solidFill>
              </a:rPr>
              <a:t>far field exists.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065463" y="1766771"/>
            <a:ext cx="3192197" cy="2983029"/>
            <a:chOff x="3065463" y="1766771"/>
            <a:chExt cx="3192197" cy="2983029"/>
          </a:xfrm>
        </p:grpSpPr>
        <p:sp>
          <p:nvSpPr>
            <p:cNvPr id="359427" name="Text Box 3"/>
            <p:cNvSpPr txBox="1">
              <a:spLocks noChangeArrowheads="1"/>
            </p:cNvSpPr>
            <p:nvPr/>
          </p:nvSpPr>
          <p:spPr bwMode="auto">
            <a:xfrm>
              <a:off x="5851260" y="3681743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59430" name="Text Box 6"/>
            <p:cNvSpPr txBox="1">
              <a:spLocks noChangeArrowheads="1"/>
            </p:cNvSpPr>
            <p:nvPr/>
          </p:nvSpPr>
          <p:spPr bwMode="auto">
            <a:xfrm>
              <a:off x="4182370" y="1766771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359431" name="Line 7"/>
            <p:cNvSpPr>
              <a:spLocks noChangeShapeType="1"/>
            </p:cNvSpPr>
            <p:nvPr/>
          </p:nvSpPr>
          <p:spPr bwMode="auto">
            <a:xfrm flipH="1">
              <a:off x="3470276" y="3908425"/>
              <a:ext cx="838200" cy="5667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432" name="Line 8"/>
            <p:cNvSpPr>
              <a:spLocks noChangeShapeType="1"/>
            </p:cNvSpPr>
            <p:nvPr/>
          </p:nvSpPr>
          <p:spPr bwMode="auto">
            <a:xfrm flipV="1">
              <a:off x="4308476" y="2222500"/>
              <a:ext cx="3175" cy="1698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435" name="Text Box 11"/>
            <p:cNvSpPr txBox="1">
              <a:spLocks noChangeArrowheads="1"/>
            </p:cNvSpPr>
            <p:nvPr/>
          </p:nvSpPr>
          <p:spPr bwMode="auto">
            <a:xfrm>
              <a:off x="3124201" y="4352925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aphicFrame>
          <p:nvGraphicFramePr>
            <p:cNvPr id="359436" name="Object 12"/>
            <p:cNvGraphicFramePr>
              <a:graphicFrameLocks noChangeAspect="1"/>
            </p:cNvGraphicFramePr>
            <p:nvPr/>
          </p:nvGraphicFramePr>
          <p:xfrm>
            <a:off x="4462463" y="2636838"/>
            <a:ext cx="638175" cy="427038"/>
          </p:xfrm>
          <a:graphic>
            <a:graphicData uri="http://schemas.openxmlformats.org/presentationml/2006/ole">
              <p:oleObj spid="_x0000_s359436" name="Equation" r:id="rId4" imgW="304560" imgH="203040" progId="Equation.DSMT4">
                <p:embed/>
              </p:oleObj>
            </a:graphicData>
          </a:graphic>
        </p:graphicFrame>
        <p:graphicFrame>
          <p:nvGraphicFramePr>
            <p:cNvPr id="359437" name="Object 13"/>
            <p:cNvGraphicFramePr>
              <a:graphicFrameLocks noChangeAspect="1"/>
            </p:cNvGraphicFramePr>
            <p:nvPr/>
          </p:nvGraphicFramePr>
          <p:xfrm>
            <a:off x="3330576" y="3049588"/>
            <a:ext cx="230188" cy="255588"/>
          </p:xfrm>
          <a:graphic>
            <a:graphicData uri="http://schemas.openxmlformats.org/presentationml/2006/ole">
              <p:oleObj spid="_x0000_s359437" name="Equation" r:id="rId5" imgW="114120" imgH="126720" progId="Equation.DSMT4">
                <p:embed/>
              </p:oleObj>
            </a:graphicData>
          </a:graphic>
        </p:graphicFrame>
        <p:sp>
          <p:nvSpPr>
            <p:cNvPr id="359440" name="Line 16"/>
            <p:cNvSpPr>
              <a:spLocks noChangeShapeType="1"/>
            </p:cNvSpPr>
            <p:nvPr/>
          </p:nvSpPr>
          <p:spPr bwMode="auto">
            <a:xfrm flipH="1" flipV="1">
              <a:off x="3186113" y="2582863"/>
              <a:ext cx="1122363" cy="13287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441" name="Oval 17"/>
            <p:cNvSpPr>
              <a:spLocks noChangeArrowheads="1"/>
            </p:cNvSpPr>
            <p:nvPr/>
          </p:nvSpPr>
          <p:spPr bwMode="auto">
            <a:xfrm>
              <a:off x="3065463" y="2460625"/>
              <a:ext cx="146050" cy="14605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59444" name="Object 20"/>
            <p:cNvGraphicFramePr>
              <a:graphicFrameLocks noChangeAspect="1"/>
            </p:cNvGraphicFramePr>
            <p:nvPr/>
          </p:nvGraphicFramePr>
          <p:xfrm>
            <a:off x="3925888" y="3048000"/>
            <a:ext cx="265113" cy="373063"/>
          </p:xfrm>
          <a:graphic>
            <a:graphicData uri="http://schemas.openxmlformats.org/presentationml/2006/ole">
              <p:oleObj spid="_x0000_s359444" name="Equation" r:id="rId6" imgW="126720" imgH="177480" progId="Equation.DSMT4">
                <p:embed/>
              </p:oleObj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 bwMode="auto">
            <a:xfrm flipV="1">
              <a:off x="4315473" y="2836148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Freeform 21"/>
            <p:cNvSpPr/>
            <p:nvPr/>
          </p:nvSpPr>
          <p:spPr bwMode="auto">
            <a:xfrm>
              <a:off x="3997842" y="3342074"/>
              <a:ext cx="318977" cy="202019"/>
            </a:xfrm>
            <a:custGeom>
              <a:avLst/>
              <a:gdLst>
                <a:gd name="connsiteX0" fmla="*/ 0 w 318977"/>
                <a:gd name="connsiteY0" fmla="*/ 202019 h 202019"/>
                <a:gd name="connsiteX1" fmla="*/ 148856 w 318977"/>
                <a:gd name="connsiteY1" fmla="*/ 42531 h 202019"/>
                <a:gd name="connsiteX2" fmla="*/ 318977 w 318977"/>
                <a:gd name="connsiteY2" fmla="*/ 0 h 20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977" h="202019">
                  <a:moveTo>
                    <a:pt x="0" y="202019"/>
                  </a:moveTo>
                  <a:cubicBezTo>
                    <a:pt x="47846" y="139110"/>
                    <a:pt x="95693" y="76201"/>
                    <a:pt x="148856" y="42531"/>
                  </a:cubicBezTo>
                  <a:cubicBezTo>
                    <a:pt x="202019" y="8861"/>
                    <a:pt x="260498" y="4430"/>
                    <a:pt x="318977" y="0"/>
                  </a:cubicBezTo>
                </a:path>
              </a:pathLst>
            </a:cu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4320911" y="3906982"/>
              <a:ext cx="144879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59433" name="Line 9"/>
            <p:cNvSpPr>
              <a:spLocks noChangeShapeType="1"/>
            </p:cNvSpPr>
            <p:nvPr/>
          </p:nvSpPr>
          <p:spPr bwMode="auto">
            <a:xfrm>
              <a:off x="4313997" y="2474913"/>
              <a:ext cx="0" cy="219551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Identity (cont.)</a:t>
            </a:r>
          </a:p>
        </p:txBody>
      </p:sp>
      <p:graphicFrame>
        <p:nvGraphicFramePr>
          <p:cNvPr id="360468" name="Object 20"/>
          <p:cNvGraphicFramePr>
            <a:graphicFrameLocks noChangeAspect="1"/>
          </p:cNvGraphicFramePr>
          <p:nvPr/>
        </p:nvGraphicFramePr>
        <p:xfrm>
          <a:off x="1616302" y="5010205"/>
          <a:ext cx="5821362" cy="1055687"/>
        </p:xfrm>
        <a:graphic>
          <a:graphicData uri="http://schemas.openxmlformats.org/presentationml/2006/ole">
            <p:oleObj spid="_x0000_s360468" name="Equation" r:id="rId4" imgW="2311200" imgH="419040" progId="Equation.DSMT4">
              <p:embed/>
            </p:oleObj>
          </a:graphicData>
        </a:graphic>
      </p:graphicFrame>
      <p:sp>
        <p:nvSpPr>
          <p:cNvPr id="360471" name="Text Box 23"/>
          <p:cNvSpPr txBox="1">
            <a:spLocks noChangeArrowheads="1"/>
          </p:cNvSpPr>
          <p:nvPr/>
        </p:nvSpPr>
        <p:spPr bwMode="auto">
          <a:xfrm>
            <a:off x="613229" y="4397657"/>
            <a:ext cx="1863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Exact solution: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160998" y="1016146"/>
            <a:ext cx="3192197" cy="2983029"/>
            <a:chOff x="3065463" y="1766771"/>
            <a:chExt cx="3192197" cy="2983029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5851260" y="3681743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4182370" y="1766771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 flipH="1">
              <a:off x="3470276" y="3908425"/>
              <a:ext cx="838200" cy="5667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4308476" y="2222500"/>
              <a:ext cx="3175" cy="1698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3124201" y="4352925"/>
              <a:ext cx="4064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graphicFrame>
          <p:nvGraphicFramePr>
            <p:cNvPr id="27" name="Object 12"/>
            <p:cNvGraphicFramePr>
              <a:graphicFrameLocks noChangeAspect="1"/>
            </p:cNvGraphicFramePr>
            <p:nvPr/>
          </p:nvGraphicFramePr>
          <p:xfrm>
            <a:off x="4462463" y="2636838"/>
            <a:ext cx="638175" cy="427038"/>
          </p:xfrm>
          <a:graphic>
            <a:graphicData uri="http://schemas.openxmlformats.org/presentationml/2006/ole">
              <p:oleObj spid="_x0000_s360478" name="Equation" r:id="rId5" imgW="304560" imgH="203040" progId="Equation.DSMT4">
                <p:embed/>
              </p:oleObj>
            </a:graphicData>
          </a:graphic>
        </p:graphicFrame>
        <p:graphicFrame>
          <p:nvGraphicFramePr>
            <p:cNvPr id="28" name="Object 13"/>
            <p:cNvGraphicFramePr>
              <a:graphicFrameLocks noChangeAspect="1"/>
            </p:cNvGraphicFramePr>
            <p:nvPr/>
          </p:nvGraphicFramePr>
          <p:xfrm>
            <a:off x="3330576" y="3049588"/>
            <a:ext cx="230188" cy="255588"/>
          </p:xfrm>
          <a:graphic>
            <a:graphicData uri="http://schemas.openxmlformats.org/presentationml/2006/ole">
              <p:oleObj spid="_x0000_s360479" name="Equation" r:id="rId6" imgW="114120" imgH="126720" progId="Equation.DSMT4">
                <p:embed/>
              </p:oleObj>
            </a:graphicData>
          </a:graphic>
        </p:graphicFrame>
        <p:sp>
          <p:nvSpPr>
            <p:cNvPr id="29" name="Line 16"/>
            <p:cNvSpPr>
              <a:spLocks noChangeShapeType="1"/>
            </p:cNvSpPr>
            <p:nvPr/>
          </p:nvSpPr>
          <p:spPr bwMode="auto">
            <a:xfrm flipH="1" flipV="1">
              <a:off x="3186113" y="2582863"/>
              <a:ext cx="1122363" cy="13287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Oval 17"/>
            <p:cNvSpPr>
              <a:spLocks noChangeArrowheads="1"/>
            </p:cNvSpPr>
            <p:nvPr/>
          </p:nvSpPr>
          <p:spPr bwMode="auto">
            <a:xfrm>
              <a:off x="3065463" y="2460625"/>
              <a:ext cx="146050" cy="14605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" name="Object 20"/>
            <p:cNvGraphicFramePr>
              <a:graphicFrameLocks noChangeAspect="1"/>
            </p:cNvGraphicFramePr>
            <p:nvPr/>
          </p:nvGraphicFramePr>
          <p:xfrm>
            <a:off x="3925888" y="3048000"/>
            <a:ext cx="265113" cy="373063"/>
          </p:xfrm>
          <a:graphic>
            <a:graphicData uri="http://schemas.openxmlformats.org/presentationml/2006/ole">
              <p:oleObj spid="_x0000_s360480" name="Equation" r:id="rId7" imgW="126720" imgH="177480" progId="Equation.DSMT4">
                <p:embed/>
              </p:oleObj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 bwMode="auto">
            <a:xfrm flipV="1">
              <a:off x="4315473" y="2836148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3" name="Freeform 32"/>
            <p:cNvSpPr/>
            <p:nvPr/>
          </p:nvSpPr>
          <p:spPr bwMode="auto">
            <a:xfrm>
              <a:off x="3997842" y="3342074"/>
              <a:ext cx="318977" cy="202019"/>
            </a:xfrm>
            <a:custGeom>
              <a:avLst/>
              <a:gdLst>
                <a:gd name="connsiteX0" fmla="*/ 0 w 318977"/>
                <a:gd name="connsiteY0" fmla="*/ 202019 h 202019"/>
                <a:gd name="connsiteX1" fmla="*/ 148856 w 318977"/>
                <a:gd name="connsiteY1" fmla="*/ 42531 h 202019"/>
                <a:gd name="connsiteX2" fmla="*/ 318977 w 318977"/>
                <a:gd name="connsiteY2" fmla="*/ 0 h 20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8977" h="202019">
                  <a:moveTo>
                    <a:pt x="0" y="202019"/>
                  </a:moveTo>
                  <a:cubicBezTo>
                    <a:pt x="47846" y="139110"/>
                    <a:pt x="95693" y="76201"/>
                    <a:pt x="148856" y="42531"/>
                  </a:cubicBezTo>
                  <a:cubicBezTo>
                    <a:pt x="202019" y="8861"/>
                    <a:pt x="260498" y="4430"/>
                    <a:pt x="318977" y="0"/>
                  </a:cubicBezTo>
                </a:path>
              </a:pathLst>
            </a:cu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>
              <a:off x="4320911" y="3906982"/>
              <a:ext cx="144879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4313997" y="2474913"/>
              <a:ext cx="0" cy="219551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/>
          <p:cNvSpPr txBox="1">
            <a:spLocks noChangeArrowheads="1"/>
          </p:cNvSpPr>
          <p:nvPr/>
        </p:nvSpPr>
        <p:spPr bwMode="auto">
          <a:xfrm>
            <a:off x="1516926" y="0"/>
            <a:ext cx="6096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Arbitrary Line Current</a:t>
            </a:r>
          </a:p>
        </p:txBody>
      </p:sp>
      <p:sp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1104900" y="1509713"/>
            <a:ext cx="7540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: </a:t>
            </a:r>
          </a:p>
        </p:txBody>
      </p:sp>
      <p:graphicFrame>
        <p:nvGraphicFramePr>
          <p:cNvPr id="349218" name="Object 34"/>
          <p:cNvGraphicFramePr>
            <a:graphicFrameLocks noChangeAspect="1"/>
          </p:cNvGraphicFramePr>
          <p:nvPr/>
        </p:nvGraphicFramePr>
        <p:xfrm>
          <a:off x="1822450" y="1493838"/>
          <a:ext cx="1074738" cy="460375"/>
        </p:xfrm>
        <a:graphic>
          <a:graphicData uri="http://schemas.openxmlformats.org/presentationml/2006/ole">
            <p:oleObj spid="_x0000_s349218" name="Equation" r:id="rId4" imgW="533160" imgH="228600" progId="Equation.DSMT4">
              <p:embed/>
            </p:oleObj>
          </a:graphicData>
        </a:graphic>
      </p:graphicFrame>
      <p:sp>
        <p:nvSpPr>
          <p:cNvPr id="349219" name="Text Box 35"/>
          <p:cNvSpPr txBox="1">
            <a:spLocks noChangeArrowheads="1"/>
          </p:cNvSpPr>
          <p:nvPr/>
        </p:nvSpPr>
        <p:spPr bwMode="auto">
          <a:xfrm>
            <a:off x="382588" y="2265363"/>
            <a:ext cx="34115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Introduce Fourier Transform:</a:t>
            </a:r>
          </a:p>
        </p:txBody>
      </p:sp>
      <p:graphicFrame>
        <p:nvGraphicFramePr>
          <p:cNvPr id="349220" name="Object 36"/>
          <p:cNvGraphicFramePr>
            <a:graphicFrameLocks noChangeAspect="1"/>
          </p:cNvGraphicFramePr>
          <p:nvPr/>
        </p:nvGraphicFramePr>
        <p:xfrm>
          <a:off x="2475576" y="4957242"/>
          <a:ext cx="3563937" cy="995362"/>
        </p:xfrm>
        <a:graphic>
          <a:graphicData uri="http://schemas.openxmlformats.org/presentationml/2006/ole">
            <p:oleObj spid="_x0000_s349220" name="Equation" r:id="rId5" imgW="1638000" imgH="457200" progId="Equation.DSMT4">
              <p:embed/>
            </p:oleObj>
          </a:graphicData>
        </a:graphic>
      </p:graphicFrame>
      <p:graphicFrame>
        <p:nvGraphicFramePr>
          <p:cNvPr id="349221" name="Object 37"/>
          <p:cNvGraphicFramePr>
            <a:graphicFrameLocks noChangeAspect="1"/>
          </p:cNvGraphicFramePr>
          <p:nvPr/>
        </p:nvGraphicFramePr>
        <p:xfrm>
          <a:off x="744254" y="2857784"/>
          <a:ext cx="3068637" cy="1012825"/>
        </p:xfrm>
        <a:graphic>
          <a:graphicData uri="http://schemas.openxmlformats.org/presentationml/2006/ole">
            <p:oleObj spid="_x0000_s349221" name="Equation" r:id="rId6" imgW="1384200" imgH="45720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818059" y="1123956"/>
            <a:ext cx="3357560" cy="2997206"/>
            <a:chOff x="4818059" y="1123956"/>
            <a:chExt cx="3357560" cy="2997206"/>
          </a:xfrm>
        </p:grpSpPr>
        <p:grpSp>
          <p:nvGrpSpPr>
            <p:cNvPr id="349222" name="Group 38"/>
            <p:cNvGrpSpPr>
              <a:grpSpLocks/>
            </p:cNvGrpSpPr>
            <p:nvPr/>
          </p:nvGrpSpPr>
          <p:grpSpPr bwMode="auto">
            <a:xfrm>
              <a:off x="4818059" y="1123956"/>
              <a:ext cx="3357560" cy="2997206"/>
              <a:chOff x="2157" y="698"/>
              <a:chExt cx="2115" cy="1888"/>
            </a:xfrm>
          </p:grpSpPr>
          <p:sp>
            <p:nvSpPr>
              <p:cNvPr id="349187" name="Text Box 3"/>
              <p:cNvSpPr txBox="1">
                <a:spLocks noChangeArrowheads="1"/>
              </p:cNvSpPr>
              <p:nvPr/>
            </p:nvSpPr>
            <p:spPr bwMode="auto">
              <a:xfrm>
                <a:off x="4016" y="190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349189" name="Line 5"/>
              <p:cNvSpPr>
                <a:spLocks noChangeShapeType="1"/>
              </p:cNvSpPr>
              <p:nvPr/>
            </p:nvSpPr>
            <p:spPr bwMode="auto">
              <a:xfrm>
                <a:off x="2906" y="2056"/>
                <a:ext cx="1049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190" name="Text Box 6"/>
              <p:cNvSpPr txBox="1">
                <a:spLocks noChangeArrowheads="1"/>
              </p:cNvSpPr>
              <p:nvPr/>
            </p:nvSpPr>
            <p:spPr bwMode="auto">
              <a:xfrm>
                <a:off x="2820" y="698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  <p:sp>
            <p:nvSpPr>
              <p:cNvPr id="349207" name="Line 23"/>
              <p:cNvSpPr>
                <a:spLocks noChangeShapeType="1"/>
              </p:cNvSpPr>
              <p:nvPr/>
            </p:nvSpPr>
            <p:spPr bwMode="auto">
              <a:xfrm flipH="1">
                <a:off x="2375" y="2056"/>
                <a:ext cx="528" cy="3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193" name="Line 9"/>
              <p:cNvSpPr>
                <a:spLocks noChangeShapeType="1"/>
              </p:cNvSpPr>
              <p:nvPr/>
            </p:nvSpPr>
            <p:spPr bwMode="auto">
              <a:xfrm flipV="1">
                <a:off x="2903" y="994"/>
                <a:ext cx="2" cy="107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11" name="Line 27"/>
              <p:cNvSpPr>
                <a:spLocks noChangeShapeType="1"/>
              </p:cNvSpPr>
              <p:nvPr/>
            </p:nvSpPr>
            <p:spPr bwMode="auto">
              <a:xfrm>
                <a:off x="2901" y="1153"/>
                <a:ext cx="0" cy="1383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9215" name="Text Box 31"/>
              <p:cNvSpPr txBox="1">
                <a:spLocks noChangeArrowheads="1"/>
              </p:cNvSpPr>
              <p:nvPr/>
            </p:nvSpPr>
            <p:spPr bwMode="auto">
              <a:xfrm>
                <a:off x="2157" y="233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graphicFrame>
            <p:nvGraphicFramePr>
              <p:cNvPr id="349216" name="Object 32"/>
              <p:cNvGraphicFramePr>
                <a:graphicFrameLocks noChangeAspect="1"/>
              </p:cNvGraphicFramePr>
              <p:nvPr/>
            </p:nvGraphicFramePr>
            <p:xfrm>
              <a:off x="3000" y="1255"/>
              <a:ext cx="402" cy="269"/>
            </p:xfrm>
            <a:graphic>
              <a:graphicData uri="http://schemas.openxmlformats.org/presentationml/2006/ole">
                <p:oleObj spid="_x0000_s349216" name="Equation" r:id="rId7" imgW="304560" imgH="203040" progId="Equation.DSMT4">
                  <p:embed/>
                </p:oleObj>
              </a:graphicData>
            </a:graphic>
          </p:graphicFrame>
        </p:grpSp>
        <p:cxnSp>
          <p:nvCxnSpPr>
            <p:cNvPr id="24" name="Straight Arrow Connector 23"/>
            <p:cNvCxnSpPr/>
            <p:nvPr/>
          </p:nvCxnSpPr>
          <p:spPr bwMode="auto">
            <a:xfrm flipV="1">
              <a:off x="6008914" y="2220682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Text Box 3"/>
          <p:cNvSpPr txBox="1">
            <a:spLocks noChangeArrowheads="1"/>
          </p:cNvSpPr>
          <p:nvPr/>
        </p:nvSpPr>
        <p:spPr bwMode="auto">
          <a:xfrm>
            <a:off x="70621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Identity (cont.)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538163" y="1036638"/>
            <a:ext cx="243528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</a:t>
            </a:r>
            <a:r>
              <a:rPr lang="en-US" sz="2000" dirty="0" smtClean="0">
                <a:solidFill>
                  <a:schemeClr val="bg1"/>
                </a:solidFill>
              </a:rPr>
              <a:t>ECE 6340</a:t>
            </a:r>
            <a:r>
              <a:rPr lang="en-US" sz="2000" dirty="0">
                <a:solidFill>
                  <a:schemeClr val="bg1"/>
                </a:solidFill>
              </a:rPr>
              <a:t>, as</a:t>
            </a:r>
          </a:p>
        </p:txBody>
      </p:sp>
      <p:graphicFrame>
        <p:nvGraphicFramePr>
          <p:cNvPr id="361492" name="Object 20"/>
          <p:cNvGraphicFramePr>
            <a:graphicFrameLocks noChangeAspect="1"/>
          </p:cNvGraphicFramePr>
          <p:nvPr/>
        </p:nvGraphicFramePr>
        <p:xfrm>
          <a:off x="3023323" y="1068388"/>
          <a:ext cx="1141413" cy="358775"/>
        </p:xfrm>
        <a:graphic>
          <a:graphicData uri="http://schemas.openxmlformats.org/presentationml/2006/ole">
            <p:oleObj spid="_x0000_s361492" name="Equation" r:id="rId4" imgW="444240" imgH="139680" progId="Equation.DSMT4">
              <p:embed/>
            </p:oleObj>
          </a:graphicData>
        </a:graphic>
      </p:graphicFrame>
      <p:graphicFrame>
        <p:nvGraphicFramePr>
          <p:cNvPr id="361493" name="Object 21"/>
          <p:cNvGraphicFramePr>
            <a:graphicFrameLocks noChangeAspect="1"/>
          </p:cNvGraphicFramePr>
          <p:nvPr/>
        </p:nvGraphicFramePr>
        <p:xfrm>
          <a:off x="2920348" y="1566402"/>
          <a:ext cx="3166554" cy="1103132"/>
        </p:xfrm>
        <a:graphic>
          <a:graphicData uri="http://schemas.openxmlformats.org/presentationml/2006/ole">
            <p:oleObj spid="_x0000_s361493" name="Equation" r:id="rId5" imgW="1384200" imgH="482400" progId="Equation.DSMT4">
              <p:embed/>
            </p:oleObj>
          </a:graphicData>
        </a:graphic>
      </p:graphicFrame>
      <p:graphicFrame>
        <p:nvGraphicFramePr>
          <p:cNvPr id="361494" name="Object 22"/>
          <p:cNvGraphicFramePr>
            <a:graphicFrameLocks noChangeAspect="1"/>
          </p:cNvGraphicFramePr>
          <p:nvPr/>
        </p:nvGraphicFramePr>
        <p:xfrm>
          <a:off x="1605643" y="2989489"/>
          <a:ext cx="5924550" cy="1700213"/>
        </p:xfrm>
        <a:graphic>
          <a:graphicData uri="http://schemas.openxmlformats.org/presentationml/2006/ole">
            <p:oleObj spid="_x0000_s361494" name="Equation" r:id="rId6" imgW="3009600" imgH="863280" progId="Equation.DSMT4">
              <p:embed/>
            </p:oleObj>
          </a:graphicData>
        </a:graphic>
      </p:graphicFrame>
      <p:sp>
        <p:nvSpPr>
          <p:cNvPr id="361496" name="Text Box 24"/>
          <p:cNvSpPr txBox="1">
            <a:spLocks noChangeArrowheads="1"/>
          </p:cNvSpPr>
          <p:nvPr/>
        </p:nvSpPr>
        <p:spPr bwMode="auto">
          <a:xfrm>
            <a:off x="1511396" y="4824436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61497" name="Object 25"/>
          <p:cNvGraphicFramePr>
            <a:graphicFrameLocks noChangeAspect="1"/>
          </p:cNvGraphicFramePr>
          <p:nvPr/>
        </p:nvGraphicFramePr>
        <p:xfrm>
          <a:off x="2553009" y="5280310"/>
          <a:ext cx="4251325" cy="1262063"/>
        </p:xfrm>
        <a:graphic>
          <a:graphicData uri="http://schemas.openxmlformats.org/presentationml/2006/ole">
            <p:oleObj spid="_x0000_s361497" name="Equation" r:id="rId7" imgW="1625400" imgH="4824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0" name="Text Box 4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Identity (cont.)</a:t>
            </a:r>
          </a:p>
        </p:txBody>
      </p:sp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379413" y="1190625"/>
            <a:ext cx="3470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 comparing these two,</a:t>
            </a:r>
          </a:p>
        </p:txBody>
      </p:sp>
      <p:graphicFrame>
        <p:nvGraphicFramePr>
          <p:cNvPr id="362507" name="Object 11"/>
          <p:cNvGraphicFramePr>
            <a:graphicFrameLocks noChangeAspect="1"/>
          </p:cNvGraphicFramePr>
          <p:nvPr/>
        </p:nvGraphicFramePr>
        <p:xfrm>
          <a:off x="769938" y="1938338"/>
          <a:ext cx="7667625" cy="1079500"/>
        </p:xfrm>
        <a:graphic>
          <a:graphicData uri="http://schemas.openxmlformats.org/presentationml/2006/ole">
            <p:oleObj spid="_x0000_s362507" name="Equation" r:id="rId4" imgW="3429000" imgH="482400" progId="Equation.DSMT4">
              <p:embed/>
            </p:oleObj>
          </a:graphicData>
        </a:graphic>
      </p:graphicFrame>
      <p:graphicFrame>
        <p:nvGraphicFramePr>
          <p:cNvPr id="362509" name="Object 13"/>
          <p:cNvGraphicFramePr>
            <a:graphicFrameLocks noChangeAspect="1"/>
          </p:cNvGraphicFramePr>
          <p:nvPr/>
        </p:nvGraphicFramePr>
        <p:xfrm>
          <a:off x="6027761" y="5714100"/>
          <a:ext cx="1582738" cy="420688"/>
        </p:xfrm>
        <a:graphic>
          <a:graphicData uri="http://schemas.openxmlformats.org/presentationml/2006/ole">
            <p:oleObj spid="_x0000_s362509" name="Equation" r:id="rId5" imgW="622080" imgH="164880" progId="Equation.DSMT4">
              <p:embed/>
            </p:oleObj>
          </a:graphicData>
        </a:graphic>
      </p:graphicFrame>
      <p:graphicFrame>
        <p:nvGraphicFramePr>
          <p:cNvPr id="362515" name="Object 19"/>
          <p:cNvGraphicFramePr>
            <a:graphicFrameLocks noChangeAspect="1"/>
          </p:cNvGraphicFramePr>
          <p:nvPr/>
        </p:nvGraphicFramePr>
        <p:xfrm>
          <a:off x="1200150" y="4275138"/>
          <a:ext cx="6958013" cy="1079500"/>
        </p:xfrm>
        <a:graphic>
          <a:graphicData uri="http://schemas.openxmlformats.org/presentationml/2006/ole">
            <p:oleObj spid="_x0000_s362515" name="Equation" r:id="rId6" imgW="3111480" imgH="482400" progId="Equation.DSMT4">
              <p:embed/>
            </p:oleObj>
          </a:graphicData>
        </a:graphic>
      </p:graphicFrame>
      <p:sp>
        <p:nvSpPr>
          <p:cNvPr id="362517" name="Text Box 21"/>
          <p:cNvSpPr txBox="1">
            <a:spLocks noChangeArrowheads="1"/>
          </p:cNvSpPr>
          <p:nvPr/>
        </p:nvSpPr>
        <p:spPr bwMode="auto">
          <a:xfrm>
            <a:off x="776525" y="3671485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3" name="Text Box 5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Identity (cont.)</a:t>
            </a:r>
          </a:p>
        </p:txBody>
      </p:sp>
      <p:sp>
        <p:nvSpPr>
          <p:cNvPr id="365578" name="Text Box 10"/>
          <p:cNvSpPr txBox="1">
            <a:spLocks noChangeArrowheads="1"/>
          </p:cNvSpPr>
          <p:nvPr/>
        </p:nvSpPr>
        <p:spPr bwMode="auto">
          <a:xfrm>
            <a:off x="519113" y="1436688"/>
            <a:ext cx="361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To generalize this identity, use</a:t>
            </a:r>
          </a:p>
        </p:txBody>
      </p:sp>
      <p:graphicFrame>
        <p:nvGraphicFramePr>
          <p:cNvPr id="365579" name="Object 11"/>
          <p:cNvGraphicFramePr>
            <a:graphicFrameLocks noChangeAspect="1"/>
          </p:cNvGraphicFramePr>
          <p:nvPr/>
        </p:nvGraphicFramePr>
        <p:xfrm>
          <a:off x="2206625" y="2243825"/>
          <a:ext cx="4067175" cy="1138238"/>
        </p:xfrm>
        <a:graphic>
          <a:graphicData uri="http://schemas.openxmlformats.org/presentationml/2006/ole">
            <p:oleObj spid="_x0000_s365579" name="Equation" r:id="rId4" imgW="1587240" imgH="444240" progId="Equation.DSMT4">
              <p:embed/>
            </p:oleObj>
          </a:graphicData>
        </a:graphic>
      </p:graphicFrame>
      <p:sp>
        <p:nvSpPr>
          <p:cNvPr id="365581" name="Text Box 13"/>
          <p:cNvSpPr txBox="1">
            <a:spLocks noChangeArrowheads="1"/>
          </p:cNvSpPr>
          <p:nvPr/>
        </p:nvSpPr>
        <p:spPr bwMode="auto">
          <a:xfrm>
            <a:off x="635000" y="393858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65582" name="Object 14"/>
          <p:cNvGraphicFramePr>
            <a:graphicFrameLocks noChangeAspect="1"/>
          </p:cNvGraphicFramePr>
          <p:nvPr/>
        </p:nvGraphicFramePr>
        <p:xfrm>
          <a:off x="2429231" y="4380789"/>
          <a:ext cx="3478212" cy="709613"/>
        </p:xfrm>
        <a:graphic>
          <a:graphicData uri="http://schemas.openxmlformats.org/presentationml/2006/ole">
            <p:oleObj spid="_x0000_s365582" name="Equation" r:id="rId5" imgW="1244520" imgH="2538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5" name="Text Box 5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Identity (cont.)</a:t>
            </a:r>
          </a:p>
        </p:txBody>
      </p:sp>
      <p:sp>
        <p:nvSpPr>
          <p:cNvPr id="363530" name="Text Box 10"/>
          <p:cNvSpPr txBox="1">
            <a:spLocks noChangeArrowheads="1"/>
          </p:cNvSpPr>
          <p:nvPr/>
        </p:nvSpPr>
        <p:spPr bwMode="auto">
          <a:xfrm>
            <a:off x="406400" y="1370450"/>
            <a:ext cx="2370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Therefore, we have</a:t>
            </a:r>
          </a:p>
        </p:txBody>
      </p:sp>
      <p:graphicFrame>
        <p:nvGraphicFramePr>
          <p:cNvPr id="363534" name="Object 14"/>
          <p:cNvGraphicFramePr>
            <a:graphicFrameLocks noChangeAspect="1"/>
          </p:cNvGraphicFramePr>
          <p:nvPr/>
        </p:nvGraphicFramePr>
        <p:xfrm>
          <a:off x="990600" y="2070538"/>
          <a:ext cx="7299325" cy="1084262"/>
        </p:xfrm>
        <a:graphic>
          <a:graphicData uri="http://schemas.openxmlformats.org/presentationml/2006/ole">
            <p:oleObj spid="_x0000_s363534" name="Equation" r:id="rId4" imgW="3251160" imgH="482400" progId="Equation.DSMT4">
              <p:embed/>
            </p:oleObj>
          </a:graphicData>
        </a:graphic>
      </p:graphicFrame>
      <p:sp>
        <p:nvSpPr>
          <p:cNvPr id="363535" name="Text Box 15"/>
          <p:cNvSpPr txBox="1">
            <a:spLocks noChangeArrowheads="1"/>
          </p:cNvSpPr>
          <p:nvPr/>
        </p:nvSpPr>
        <p:spPr bwMode="auto">
          <a:xfrm>
            <a:off x="2526163" y="3873382"/>
            <a:ext cx="264386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 </a:t>
            </a:r>
            <a:r>
              <a:rPr lang="en-US" sz="2000" dirty="0" smtClean="0">
                <a:solidFill>
                  <a:schemeClr val="bg1"/>
                </a:solidFill>
              </a:rPr>
              <a:t>This </a:t>
            </a:r>
            <a:r>
              <a:rPr lang="en-US" sz="2000" dirty="0">
                <a:solidFill>
                  <a:schemeClr val="bg1"/>
                </a:solidFill>
              </a:rPr>
              <a:t>is valid for </a:t>
            </a:r>
          </a:p>
        </p:txBody>
      </p:sp>
      <p:graphicFrame>
        <p:nvGraphicFramePr>
          <p:cNvPr id="363536" name="Object 16"/>
          <p:cNvGraphicFramePr>
            <a:graphicFrameLocks noChangeAspect="1"/>
          </p:cNvGraphicFramePr>
          <p:nvPr/>
        </p:nvGraphicFramePr>
        <p:xfrm>
          <a:off x="5038536" y="3928944"/>
          <a:ext cx="1066800" cy="374650"/>
        </p:xfrm>
        <a:graphic>
          <a:graphicData uri="http://schemas.openxmlformats.org/presentationml/2006/ole">
            <p:oleObj spid="_x0000_s363536" name="Equation" r:id="rId5" imgW="469800" imgH="164880" progId="Equation.DSMT4">
              <p:embed/>
            </p:oleObj>
          </a:graphicData>
        </a:graphic>
      </p:graphicFrame>
      <p:graphicFrame>
        <p:nvGraphicFramePr>
          <p:cNvPr id="363540" name="Object 20"/>
          <p:cNvGraphicFramePr>
            <a:graphicFrameLocks noChangeAspect="1"/>
          </p:cNvGraphicFramePr>
          <p:nvPr/>
        </p:nvGraphicFramePr>
        <p:xfrm>
          <a:off x="4137712" y="5272537"/>
          <a:ext cx="2855912" cy="520700"/>
        </p:xfrm>
        <a:graphic>
          <a:graphicData uri="http://schemas.openxmlformats.org/presentationml/2006/ole">
            <p:oleObj spid="_x0000_s363540" name="Equation" r:id="rId6" imgW="1257120" imgH="228600" progId="Equation.DSMT4">
              <p:embed/>
            </p:oleObj>
          </a:graphicData>
        </a:graphic>
      </p:graphicFrame>
      <p:sp>
        <p:nvSpPr>
          <p:cNvPr id="363541" name="Text Box 21"/>
          <p:cNvSpPr txBox="1">
            <a:spLocks noChangeArrowheads="1"/>
          </p:cNvSpPr>
          <p:nvPr/>
        </p:nvSpPr>
        <p:spPr bwMode="auto">
          <a:xfrm>
            <a:off x="1400862" y="5348737"/>
            <a:ext cx="2667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Hence, this is valid for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/>
          <p:cNvSpPr txBox="1">
            <a:spLocks noChangeArrowheads="1"/>
          </p:cNvSpPr>
          <p:nvPr/>
        </p:nvSpPr>
        <p:spPr bwMode="auto">
          <a:xfrm>
            <a:off x="7824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Far-Field Identity (cont.)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522288" y="1477963"/>
            <a:ext cx="58658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Since the current function is arbitrary, we can write</a:t>
            </a:r>
          </a:p>
        </p:txBody>
      </p:sp>
      <p:graphicFrame>
        <p:nvGraphicFramePr>
          <p:cNvPr id="367621" name="Object 5"/>
          <p:cNvGraphicFramePr>
            <a:graphicFrameLocks noChangeAspect="1"/>
          </p:cNvGraphicFramePr>
          <p:nvPr/>
        </p:nvGraphicFramePr>
        <p:xfrm>
          <a:off x="919163" y="2411413"/>
          <a:ext cx="7442200" cy="1084262"/>
        </p:xfrm>
        <a:graphic>
          <a:graphicData uri="http://schemas.openxmlformats.org/presentationml/2006/ole">
            <p:oleObj spid="_x0000_s367621" name="Equation" r:id="rId4" imgW="3314520" imgH="482400" progId="Equation.DSMT4">
              <p:embed/>
            </p:oleObj>
          </a:graphicData>
        </a:graphic>
      </p:graphicFrame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3036888" y="4347215"/>
            <a:ext cx="549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</a:t>
            </a:r>
          </a:p>
        </p:txBody>
      </p:sp>
      <p:graphicFrame>
        <p:nvGraphicFramePr>
          <p:cNvPr id="367626" name="Object 10"/>
          <p:cNvGraphicFramePr>
            <a:graphicFrameLocks noChangeAspect="1"/>
          </p:cNvGraphicFramePr>
          <p:nvPr/>
        </p:nvGraphicFramePr>
        <p:xfrm>
          <a:off x="3721100" y="4278313"/>
          <a:ext cx="2855913" cy="520700"/>
        </p:xfrm>
        <a:graphic>
          <a:graphicData uri="http://schemas.openxmlformats.org/presentationml/2006/ole">
            <p:oleObj spid="_x0000_s367626" name="Equation" r:id="rId5" imgW="1257120" imgH="2286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2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Arbitrary Line Current (cont.)</a:t>
            </a:r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749753" y="908958"/>
            <a:ext cx="5741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View this as a collection of phased line currents:</a:t>
            </a:r>
            <a:r>
              <a:rPr lang="en-US" sz="2400" dirty="0">
                <a:latin typeface="Times New Roman" pitchFamily="18" charset="0"/>
              </a:rPr>
              <a:t>: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52270" name="Text Box 14"/>
          <p:cNvSpPr txBox="1">
            <a:spLocks noChangeArrowheads="1"/>
          </p:cNvSpPr>
          <p:nvPr/>
        </p:nvSpPr>
        <p:spPr bwMode="auto">
          <a:xfrm>
            <a:off x="984250" y="3990975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352272" name="Object 16"/>
          <p:cNvGraphicFramePr>
            <a:graphicFrameLocks noChangeAspect="1"/>
          </p:cNvGraphicFramePr>
          <p:nvPr/>
        </p:nvGraphicFramePr>
        <p:xfrm>
          <a:off x="1958881" y="1765509"/>
          <a:ext cx="1862492" cy="472274"/>
        </p:xfrm>
        <a:graphic>
          <a:graphicData uri="http://schemas.openxmlformats.org/presentationml/2006/ole">
            <p:oleObj spid="_x0000_s352272" name="Equation" r:id="rId4" imgW="952200" imgH="241200" progId="Equation.DSMT4">
              <p:embed/>
            </p:oleObj>
          </a:graphicData>
        </a:graphic>
      </p:graphicFrame>
      <p:graphicFrame>
        <p:nvGraphicFramePr>
          <p:cNvPr id="352273" name="Object 17"/>
          <p:cNvGraphicFramePr>
            <a:graphicFrameLocks noChangeAspect="1"/>
          </p:cNvGraphicFramePr>
          <p:nvPr/>
        </p:nvGraphicFramePr>
        <p:xfrm>
          <a:off x="1768073" y="2410407"/>
          <a:ext cx="2135188" cy="797136"/>
        </p:xfrm>
        <a:graphic>
          <a:graphicData uri="http://schemas.openxmlformats.org/presentationml/2006/ole">
            <p:oleObj spid="_x0000_s352273" name="Equation" r:id="rId5" imgW="1054080" imgH="393480" progId="Equation.DSMT4">
              <p:embed/>
            </p:oleObj>
          </a:graphicData>
        </a:graphic>
      </p:graphicFrame>
      <p:graphicFrame>
        <p:nvGraphicFramePr>
          <p:cNvPr id="352274" name="Object 18"/>
          <p:cNvGraphicFramePr>
            <a:graphicFrameLocks noChangeAspect="1"/>
          </p:cNvGraphicFramePr>
          <p:nvPr/>
        </p:nvGraphicFramePr>
        <p:xfrm>
          <a:off x="1757363" y="4357688"/>
          <a:ext cx="6040437" cy="2052637"/>
        </p:xfrm>
        <a:graphic>
          <a:graphicData uri="http://schemas.openxmlformats.org/presentationml/2006/ole">
            <p:oleObj spid="_x0000_s352274" name="Equation" r:id="rId6" imgW="2616120" imgH="888840" progId="Equation.DSMT4">
              <p:embed/>
            </p:oleObj>
          </a:graphicData>
        </a:graphic>
      </p:graphicFrame>
      <p:sp>
        <p:nvSpPr>
          <p:cNvPr id="352275" name="Text Box 19"/>
          <p:cNvSpPr txBox="1">
            <a:spLocks noChangeArrowheads="1"/>
          </p:cNvSpPr>
          <p:nvPr/>
        </p:nvSpPr>
        <p:spPr bwMode="auto">
          <a:xfrm>
            <a:off x="5888038" y="4583113"/>
            <a:ext cx="1944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(from Notes 11)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4672862" y="1941087"/>
          <a:ext cx="3563937" cy="995362"/>
        </p:xfrm>
        <a:graphic>
          <a:graphicData uri="http://schemas.openxmlformats.org/presentationml/2006/ole">
            <p:oleObj spid="_x0000_s352275" name="Equation" r:id="rId7" imgW="1638000" imgH="457200" progId="Equation.DSMT4">
              <p:embed/>
            </p:oleObj>
          </a:graphicData>
        </a:graphic>
      </p:graphicFrame>
      <p:sp>
        <p:nvSpPr>
          <p:cNvPr id="11" name="Left Brace 10"/>
          <p:cNvSpPr/>
          <p:nvPr/>
        </p:nvSpPr>
        <p:spPr bwMode="auto">
          <a:xfrm>
            <a:off x="4094328" y="1828803"/>
            <a:ext cx="368490" cy="1255594"/>
          </a:xfrm>
          <a:prstGeom prst="leftBrac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Text Box 3"/>
          <p:cNvSpPr txBox="1">
            <a:spLocks noChangeArrowheads="1"/>
          </p:cNvSpPr>
          <p:nvPr/>
        </p:nvSpPr>
        <p:spPr bwMode="auto">
          <a:xfrm>
            <a:off x="524556" y="1235075"/>
            <a:ext cx="74723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from superposition, the total magnetic vector potential is  </a:t>
            </a:r>
          </a:p>
        </p:txBody>
      </p:sp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1299482" y="2215017"/>
          <a:ext cx="6267450" cy="1338262"/>
        </p:xfrm>
        <a:graphic>
          <a:graphicData uri="http://schemas.openxmlformats.org/presentationml/2006/ole">
            <p:oleObj spid="_x0000_s353288" name="Equation" r:id="rId4" imgW="2260440" imgH="482400" progId="Equation.DSMT4">
              <p:embed/>
            </p:oleObj>
          </a:graphicData>
        </a:graphic>
      </p:graphicFrame>
      <p:sp>
        <p:nvSpPr>
          <p:cNvPr id="353290" name="Text Box 10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Arbitrary Line Current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53289" name="Object 9"/>
          <p:cNvGraphicFramePr>
            <a:graphicFrameLocks noChangeAspect="1"/>
          </p:cNvGraphicFramePr>
          <p:nvPr/>
        </p:nvGraphicFramePr>
        <p:xfrm>
          <a:off x="3578225" y="3890963"/>
          <a:ext cx="2005013" cy="608012"/>
        </p:xfrm>
        <a:graphic>
          <a:graphicData uri="http://schemas.openxmlformats.org/presentationml/2006/ole">
            <p:oleObj spid="_x0000_s353289" name="Equation" r:id="rId5" imgW="1002960" imgH="304560" progId="Equation.DSMT4">
              <p:embed/>
            </p:oleObj>
          </a:graphicData>
        </a:graphic>
      </p:graphicFrame>
      <p:graphicFrame>
        <p:nvGraphicFramePr>
          <p:cNvPr id="8" name="Object 25"/>
          <p:cNvGraphicFramePr>
            <a:graphicFrameLocks noChangeAspect="1"/>
          </p:cNvGraphicFramePr>
          <p:nvPr/>
        </p:nvGraphicFramePr>
        <p:xfrm>
          <a:off x="2967038" y="4968543"/>
          <a:ext cx="3306762" cy="1189038"/>
        </p:xfrm>
        <a:graphic>
          <a:graphicData uri="http://schemas.openxmlformats.org/presentationml/2006/ole">
            <p:oleObj spid="_x0000_s353290" name="Equation" r:id="rId6" imgW="1625400" imgH="583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2993799" y="0"/>
            <a:ext cx="32972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422275" y="1179513"/>
            <a:ext cx="396935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Uniform phased line current</a:t>
            </a:r>
          </a:p>
        </p:txBody>
      </p:sp>
      <p:graphicFrame>
        <p:nvGraphicFramePr>
          <p:cNvPr id="354310" name="Object 6"/>
          <p:cNvGraphicFramePr>
            <a:graphicFrameLocks noChangeAspect="1"/>
          </p:cNvGraphicFramePr>
          <p:nvPr/>
        </p:nvGraphicFramePr>
        <p:xfrm>
          <a:off x="2556775" y="1876780"/>
          <a:ext cx="2590800" cy="665162"/>
        </p:xfrm>
        <a:graphic>
          <a:graphicData uri="http://schemas.openxmlformats.org/presentationml/2006/ole">
            <p:oleObj spid="_x0000_s354310" name="Equation" r:id="rId4" imgW="939600" imgH="241200" progId="Equation.DSMT4">
              <p:embed/>
            </p:oleObj>
          </a:graphicData>
        </a:graphic>
      </p:graphicFrame>
      <p:graphicFrame>
        <p:nvGraphicFramePr>
          <p:cNvPr id="354311" name="Object 7"/>
          <p:cNvGraphicFramePr>
            <a:graphicFrameLocks noChangeAspect="1"/>
          </p:cNvGraphicFramePr>
          <p:nvPr/>
        </p:nvGraphicFramePr>
        <p:xfrm>
          <a:off x="377825" y="3435350"/>
          <a:ext cx="3663950" cy="2814638"/>
        </p:xfrm>
        <a:graphic>
          <a:graphicData uri="http://schemas.openxmlformats.org/presentationml/2006/ole">
            <p:oleObj spid="_x0000_s354311" name="Equation" r:id="rId5" imgW="1536480" imgH="1180800" progId="Equation.DSMT4">
              <p:embed/>
            </p:oleObj>
          </a:graphicData>
        </a:graphic>
      </p:graphicFrame>
      <p:graphicFrame>
        <p:nvGraphicFramePr>
          <p:cNvPr id="354323" name="Object 19"/>
          <p:cNvGraphicFramePr>
            <a:graphicFrameLocks noChangeAspect="1"/>
          </p:cNvGraphicFramePr>
          <p:nvPr/>
        </p:nvGraphicFramePr>
        <p:xfrm>
          <a:off x="6031627" y="4462820"/>
          <a:ext cx="2362374" cy="1630468"/>
        </p:xfrm>
        <a:graphic>
          <a:graphicData uri="http://schemas.openxmlformats.org/presentationml/2006/ole">
            <p:oleObj spid="_x0000_s354323" name="Equation" r:id="rId6" imgW="1396800" imgH="96516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131957" y="782762"/>
            <a:ext cx="3357560" cy="2997206"/>
            <a:chOff x="4818059" y="1123956"/>
            <a:chExt cx="3357560" cy="2997206"/>
          </a:xfrm>
        </p:grpSpPr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4818059" y="1123956"/>
              <a:ext cx="3357560" cy="2997206"/>
              <a:chOff x="2157" y="698"/>
              <a:chExt cx="2115" cy="1888"/>
            </a:xfrm>
          </p:grpSpPr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4016" y="190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13" name="Line 5"/>
              <p:cNvSpPr>
                <a:spLocks noChangeShapeType="1"/>
              </p:cNvSpPr>
              <p:nvPr/>
            </p:nvSpPr>
            <p:spPr bwMode="auto">
              <a:xfrm>
                <a:off x="2906" y="2056"/>
                <a:ext cx="1049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2820" y="698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  <p:sp>
            <p:nvSpPr>
              <p:cNvPr id="15" name="Line 23"/>
              <p:cNvSpPr>
                <a:spLocks noChangeShapeType="1"/>
              </p:cNvSpPr>
              <p:nvPr/>
            </p:nvSpPr>
            <p:spPr bwMode="auto">
              <a:xfrm flipH="1">
                <a:off x="2375" y="2056"/>
                <a:ext cx="528" cy="3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 flipV="1">
                <a:off x="2903" y="994"/>
                <a:ext cx="2" cy="107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2901" y="1153"/>
                <a:ext cx="0" cy="1383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Text Box 31"/>
              <p:cNvSpPr txBox="1">
                <a:spLocks noChangeArrowheads="1"/>
              </p:cNvSpPr>
              <p:nvPr/>
            </p:nvSpPr>
            <p:spPr bwMode="auto">
              <a:xfrm>
                <a:off x="2157" y="233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graphicFrame>
            <p:nvGraphicFramePr>
              <p:cNvPr id="20" name="Object 32"/>
              <p:cNvGraphicFramePr>
                <a:graphicFrameLocks noChangeAspect="1"/>
              </p:cNvGraphicFramePr>
              <p:nvPr/>
            </p:nvGraphicFramePr>
            <p:xfrm>
              <a:off x="3000" y="1255"/>
              <a:ext cx="402" cy="269"/>
            </p:xfrm>
            <a:graphic>
              <a:graphicData uri="http://schemas.openxmlformats.org/presentationml/2006/ole">
                <p:oleObj spid="_x0000_s354324" name="Equation" r:id="rId7" imgW="304560" imgH="203040" progId="Equation.DSMT4">
                  <p:embed/>
                </p:oleObj>
              </a:graphicData>
            </a:graphic>
          </p:graphicFrame>
        </p:grpSp>
        <p:cxnSp>
          <p:nvCxnSpPr>
            <p:cNvPr id="11" name="Straight Arrow Connector 10"/>
            <p:cNvCxnSpPr/>
            <p:nvPr/>
          </p:nvCxnSpPr>
          <p:spPr bwMode="auto">
            <a:xfrm flipV="1">
              <a:off x="6008914" y="2220682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21" name="TextBox 20"/>
          <p:cNvSpPr txBox="1"/>
          <p:nvPr/>
        </p:nvSpPr>
        <p:spPr>
          <a:xfrm>
            <a:off x="6837528" y="394420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Note: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/>
          <p:cNvSpPr txBox="1">
            <a:spLocks noChangeArrowheads="1"/>
          </p:cNvSpPr>
          <p:nvPr/>
        </p:nvSpPr>
        <p:spPr bwMode="auto">
          <a:xfrm>
            <a:off x="7279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747713" y="89535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55339" name="Object 11"/>
          <p:cNvGraphicFramePr>
            <a:graphicFrameLocks noChangeAspect="1"/>
          </p:cNvGraphicFramePr>
          <p:nvPr/>
        </p:nvGraphicFramePr>
        <p:xfrm>
          <a:off x="1638300" y="1393825"/>
          <a:ext cx="6316663" cy="3898900"/>
        </p:xfrm>
        <a:graphic>
          <a:graphicData uri="http://schemas.openxmlformats.org/presentationml/2006/ole">
            <p:oleObj spid="_x0000_s355339" name="Equation" r:id="rId4" imgW="2958840" imgH="1828800" progId="Equation.DSMT4">
              <p:embed/>
            </p:oleObj>
          </a:graphicData>
        </a:graphic>
      </p:graphicFrame>
      <p:graphicFrame>
        <p:nvGraphicFramePr>
          <p:cNvPr id="355340" name="Object 12"/>
          <p:cNvGraphicFramePr>
            <a:graphicFrameLocks noChangeAspect="1"/>
          </p:cNvGraphicFramePr>
          <p:nvPr/>
        </p:nvGraphicFramePr>
        <p:xfrm>
          <a:off x="3670228" y="5761912"/>
          <a:ext cx="2416674" cy="675098"/>
        </p:xfrm>
        <a:graphic>
          <a:graphicData uri="http://schemas.openxmlformats.org/presentationml/2006/ole">
            <p:oleObj spid="_x0000_s355340" name="Equation" r:id="rId5" imgW="1091880" imgH="304560" progId="Equation.DSMT4">
              <p:embed/>
            </p:oleObj>
          </a:graphicData>
        </a:graphic>
      </p:graphicFrame>
      <p:sp>
        <p:nvSpPr>
          <p:cNvPr id="355341" name="Text Box 13"/>
          <p:cNvSpPr txBox="1">
            <a:spLocks noChangeArrowheads="1"/>
          </p:cNvSpPr>
          <p:nvPr/>
        </p:nvSpPr>
        <p:spPr bwMode="auto">
          <a:xfrm>
            <a:off x="2520950" y="589756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678543" y="830776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66597" name="Object 5"/>
          <p:cNvGraphicFramePr>
            <a:graphicFrameLocks noChangeAspect="1"/>
          </p:cNvGraphicFramePr>
          <p:nvPr/>
        </p:nvGraphicFramePr>
        <p:xfrm>
          <a:off x="506413" y="3422650"/>
          <a:ext cx="2182812" cy="608013"/>
        </p:xfrm>
        <a:graphic>
          <a:graphicData uri="http://schemas.openxmlformats.org/presentationml/2006/ole">
            <p:oleObj spid="_x0000_s366597" name="Equation" r:id="rId4" imgW="1091880" imgH="304560" progId="Equation.DSMT4">
              <p:embed/>
            </p:oleObj>
          </a:graphicData>
        </a:graphic>
      </p:graphicFrame>
      <p:sp>
        <p:nvSpPr>
          <p:cNvPr id="366598" name="Text Box 6"/>
          <p:cNvSpPr txBox="1">
            <a:spLocks noChangeArrowheads="1"/>
          </p:cNvSpPr>
          <p:nvPr/>
        </p:nvSpPr>
        <p:spPr bwMode="auto">
          <a:xfrm>
            <a:off x="891042" y="2990624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366610" name="Object 18"/>
          <p:cNvGraphicFramePr>
            <a:graphicFrameLocks noChangeAspect="1"/>
          </p:cNvGraphicFramePr>
          <p:nvPr/>
        </p:nvGraphicFramePr>
        <p:xfrm>
          <a:off x="329293" y="1382940"/>
          <a:ext cx="4316413" cy="1085850"/>
        </p:xfrm>
        <a:graphic>
          <a:graphicData uri="http://schemas.openxmlformats.org/presentationml/2006/ole">
            <p:oleObj spid="_x0000_s366610" name="Equation" r:id="rId5" imgW="1815840" imgH="45720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828150" y="4495637"/>
            <a:ext cx="2056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If 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</a:rPr>
              <a:t>k</a:t>
            </a:r>
            <a:r>
              <a:rPr lang="en-US" sz="2000" b="0" i="1" baseline="-25000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2000" b="0" baseline="-2500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2000" b="0" dirty="0" smtClean="0">
                <a:solidFill>
                  <a:srgbClr val="FF0000"/>
                </a:solidFill>
              </a:rPr>
              <a:t> is real, then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29" name="Object 25"/>
          <p:cNvGraphicFramePr>
            <a:graphicFrameLocks noChangeAspect="1"/>
          </p:cNvGraphicFramePr>
          <p:nvPr/>
        </p:nvGraphicFramePr>
        <p:xfrm>
          <a:off x="1019175" y="5111750"/>
          <a:ext cx="3590925" cy="1189038"/>
        </p:xfrm>
        <a:graphic>
          <a:graphicData uri="http://schemas.openxmlformats.org/presentationml/2006/ole">
            <p:oleObj spid="_x0000_s366612" name="Equation" r:id="rId6" imgW="1765080" imgH="58392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209058" y="5344886"/>
            <a:ext cx="2841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the </a:t>
            </a:r>
            <a:r>
              <a:rPr lang="en-US" u="sng" dirty="0" smtClean="0">
                <a:solidFill>
                  <a:schemeClr val="bg1"/>
                </a:solidFill>
              </a:rPr>
              <a:t>correct</a:t>
            </a:r>
            <a:r>
              <a:rPr lang="en-US" dirty="0" smtClean="0">
                <a:solidFill>
                  <a:schemeClr val="bg1"/>
                </a:solidFill>
              </a:rPr>
              <a:t> choice of the wavenumber.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131957" y="1533389"/>
            <a:ext cx="3357560" cy="2997206"/>
            <a:chOff x="4818059" y="1123956"/>
            <a:chExt cx="3357560" cy="2997206"/>
          </a:xfrm>
        </p:grpSpPr>
        <p:grpSp>
          <p:nvGrpSpPr>
            <p:cNvPr id="33" name="Group 38"/>
            <p:cNvGrpSpPr>
              <a:grpSpLocks/>
            </p:cNvGrpSpPr>
            <p:nvPr/>
          </p:nvGrpSpPr>
          <p:grpSpPr bwMode="auto">
            <a:xfrm>
              <a:off x="4818059" y="1123956"/>
              <a:ext cx="3357560" cy="2997206"/>
              <a:chOff x="2157" y="698"/>
              <a:chExt cx="2115" cy="1888"/>
            </a:xfrm>
          </p:grpSpPr>
          <p:sp>
            <p:nvSpPr>
              <p:cNvPr id="35" name="Text Box 3"/>
              <p:cNvSpPr txBox="1">
                <a:spLocks noChangeArrowheads="1"/>
              </p:cNvSpPr>
              <p:nvPr/>
            </p:nvSpPr>
            <p:spPr bwMode="auto">
              <a:xfrm>
                <a:off x="4016" y="190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36" name="Line 5"/>
              <p:cNvSpPr>
                <a:spLocks noChangeShapeType="1"/>
              </p:cNvSpPr>
              <p:nvPr/>
            </p:nvSpPr>
            <p:spPr bwMode="auto">
              <a:xfrm>
                <a:off x="2906" y="2056"/>
                <a:ext cx="1049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Text Box 6"/>
              <p:cNvSpPr txBox="1">
                <a:spLocks noChangeArrowheads="1"/>
              </p:cNvSpPr>
              <p:nvPr/>
            </p:nvSpPr>
            <p:spPr bwMode="auto">
              <a:xfrm>
                <a:off x="2820" y="698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  <p:sp>
            <p:nvSpPr>
              <p:cNvPr id="38" name="Line 23"/>
              <p:cNvSpPr>
                <a:spLocks noChangeShapeType="1"/>
              </p:cNvSpPr>
              <p:nvPr/>
            </p:nvSpPr>
            <p:spPr bwMode="auto">
              <a:xfrm flipH="1">
                <a:off x="2375" y="2056"/>
                <a:ext cx="528" cy="3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" name="Line 9"/>
              <p:cNvSpPr>
                <a:spLocks noChangeShapeType="1"/>
              </p:cNvSpPr>
              <p:nvPr/>
            </p:nvSpPr>
            <p:spPr bwMode="auto">
              <a:xfrm flipV="1">
                <a:off x="2903" y="994"/>
                <a:ext cx="2" cy="107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" name="Line 27"/>
              <p:cNvSpPr>
                <a:spLocks noChangeShapeType="1"/>
              </p:cNvSpPr>
              <p:nvPr/>
            </p:nvSpPr>
            <p:spPr bwMode="auto">
              <a:xfrm>
                <a:off x="2901" y="1153"/>
                <a:ext cx="0" cy="1383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" name="Text Box 31"/>
              <p:cNvSpPr txBox="1">
                <a:spLocks noChangeArrowheads="1"/>
              </p:cNvSpPr>
              <p:nvPr/>
            </p:nvSpPr>
            <p:spPr bwMode="auto">
              <a:xfrm>
                <a:off x="2157" y="233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graphicFrame>
            <p:nvGraphicFramePr>
              <p:cNvPr id="42" name="Object 32"/>
              <p:cNvGraphicFramePr>
                <a:graphicFrameLocks noChangeAspect="1"/>
              </p:cNvGraphicFramePr>
              <p:nvPr/>
            </p:nvGraphicFramePr>
            <p:xfrm>
              <a:off x="3000" y="1255"/>
              <a:ext cx="402" cy="269"/>
            </p:xfrm>
            <a:graphic>
              <a:graphicData uri="http://schemas.openxmlformats.org/presentationml/2006/ole">
                <p:oleObj spid="_x0000_s366613" name="Equation" r:id="rId7" imgW="304560" imgH="203040" progId="Equation.DSMT4">
                  <p:embed/>
                </p:oleObj>
              </a:graphicData>
            </a:graphic>
          </p:graphicFrame>
        </p:grpSp>
        <p:cxnSp>
          <p:nvCxnSpPr>
            <p:cNvPr id="34" name="Straight Arrow Connector 33"/>
            <p:cNvCxnSpPr/>
            <p:nvPr/>
          </p:nvCxnSpPr>
          <p:spPr bwMode="auto">
            <a:xfrm flipV="1">
              <a:off x="6008914" y="2220682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66597" name="Object 5"/>
          <p:cNvGraphicFramePr>
            <a:graphicFrameLocks noChangeAspect="1"/>
          </p:cNvGraphicFramePr>
          <p:nvPr/>
        </p:nvGraphicFramePr>
        <p:xfrm>
          <a:off x="768350" y="2268538"/>
          <a:ext cx="2182813" cy="608012"/>
        </p:xfrm>
        <a:graphic>
          <a:graphicData uri="http://schemas.openxmlformats.org/presentationml/2006/ole">
            <p:oleObj spid="_x0000_s397314" name="Equation" r:id="rId4" imgW="1091880" imgH="30456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27316" y="1077684"/>
            <a:ext cx="2015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If </a:t>
            </a:r>
            <a:r>
              <a:rPr lang="en-US" sz="2000" b="0" i="1" dirty="0" smtClean="0">
                <a:solidFill>
                  <a:srgbClr val="FF0000"/>
                </a:solidFill>
                <a:latin typeface="+mn-lt"/>
              </a:rPr>
              <a:t>k</a:t>
            </a:r>
            <a:r>
              <a:rPr lang="en-US" sz="2000" b="0" i="1" baseline="-25000" dirty="0" smtClean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2000" b="0" baseline="-25000" dirty="0" smtClean="0">
                <a:solidFill>
                  <a:srgbClr val="FF0000"/>
                </a:solidFill>
                <a:latin typeface="+mn-lt"/>
              </a:rPr>
              <a:t>0</a:t>
            </a:r>
            <a:r>
              <a:rPr lang="en-US" sz="2000" b="0" dirty="0" smtClean="0">
                <a:solidFill>
                  <a:srgbClr val="FF0000"/>
                </a:solidFill>
              </a:rPr>
              <a:t> is complex: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29" name="Object 25"/>
          <p:cNvGraphicFramePr>
            <a:graphicFrameLocks noChangeAspect="1"/>
          </p:cNvGraphicFramePr>
          <p:nvPr/>
        </p:nvGraphicFramePr>
        <p:xfrm>
          <a:off x="493705" y="3632152"/>
          <a:ext cx="4228422" cy="1027682"/>
        </p:xfrm>
        <a:graphic>
          <a:graphicData uri="http://schemas.openxmlformats.org/presentationml/2006/ole">
            <p:oleObj spid="_x0000_s397317" name="Equation" r:id="rId5" imgW="2298600" imgH="558720" progId="Equation.DSMT4">
              <p:embed/>
            </p:oleObj>
          </a:graphicData>
        </a:graphic>
      </p:graphicFrame>
      <p:graphicFrame>
        <p:nvGraphicFramePr>
          <p:cNvPr id="397318" name="Object 5"/>
          <p:cNvGraphicFramePr>
            <a:graphicFrameLocks noChangeAspect="1"/>
          </p:cNvGraphicFramePr>
          <p:nvPr/>
        </p:nvGraphicFramePr>
        <p:xfrm>
          <a:off x="892175" y="1670503"/>
          <a:ext cx="1954213" cy="455613"/>
        </p:xfrm>
        <a:graphic>
          <a:graphicData uri="http://schemas.openxmlformats.org/presentationml/2006/ole">
            <p:oleObj spid="_x0000_s397318" name="Equation" r:id="rId6" imgW="977760" imgH="22860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320140" y="5168735"/>
            <a:ext cx="517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the “physical” choice of the </a:t>
            </a:r>
            <a:r>
              <a:rPr lang="en-US" dirty="0" err="1" smtClean="0">
                <a:solidFill>
                  <a:schemeClr val="bg1"/>
                </a:solidFill>
              </a:rPr>
              <a:t>wavenumber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473" y="5784275"/>
            <a:ext cx="8261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Note that the radiation condition at infinity is violated (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 - ), so we lose uniqueness. However, we can still talk about what choice of the square root is “physical.”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268434" y="1205842"/>
            <a:ext cx="3357560" cy="2997206"/>
            <a:chOff x="4818059" y="1123956"/>
            <a:chExt cx="3357560" cy="2997206"/>
          </a:xfrm>
        </p:grpSpPr>
        <p:grpSp>
          <p:nvGrpSpPr>
            <p:cNvPr id="34" name="Group 38"/>
            <p:cNvGrpSpPr>
              <a:grpSpLocks/>
            </p:cNvGrpSpPr>
            <p:nvPr/>
          </p:nvGrpSpPr>
          <p:grpSpPr bwMode="auto">
            <a:xfrm>
              <a:off x="4818059" y="1123956"/>
              <a:ext cx="3357560" cy="2997206"/>
              <a:chOff x="2157" y="698"/>
              <a:chExt cx="2115" cy="1888"/>
            </a:xfrm>
          </p:grpSpPr>
          <p:sp>
            <p:nvSpPr>
              <p:cNvPr id="38" name="Text Box 3"/>
              <p:cNvSpPr txBox="1">
                <a:spLocks noChangeArrowheads="1"/>
              </p:cNvSpPr>
              <p:nvPr/>
            </p:nvSpPr>
            <p:spPr bwMode="auto">
              <a:xfrm>
                <a:off x="4016" y="190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39" name="Line 5"/>
              <p:cNvSpPr>
                <a:spLocks noChangeShapeType="1"/>
              </p:cNvSpPr>
              <p:nvPr/>
            </p:nvSpPr>
            <p:spPr bwMode="auto">
              <a:xfrm>
                <a:off x="2906" y="2056"/>
                <a:ext cx="1049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" name="Text Box 6"/>
              <p:cNvSpPr txBox="1">
                <a:spLocks noChangeArrowheads="1"/>
              </p:cNvSpPr>
              <p:nvPr/>
            </p:nvSpPr>
            <p:spPr bwMode="auto">
              <a:xfrm>
                <a:off x="2820" y="698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  <p:sp>
            <p:nvSpPr>
              <p:cNvPr id="41" name="Line 23"/>
              <p:cNvSpPr>
                <a:spLocks noChangeShapeType="1"/>
              </p:cNvSpPr>
              <p:nvPr/>
            </p:nvSpPr>
            <p:spPr bwMode="auto">
              <a:xfrm flipH="1">
                <a:off x="2375" y="2056"/>
                <a:ext cx="528" cy="3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Line 9"/>
              <p:cNvSpPr>
                <a:spLocks noChangeShapeType="1"/>
              </p:cNvSpPr>
              <p:nvPr/>
            </p:nvSpPr>
            <p:spPr bwMode="auto">
              <a:xfrm flipV="1">
                <a:off x="2903" y="994"/>
                <a:ext cx="2" cy="107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2901" y="1153"/>
                <a:ext cx="0" cy="1383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4" name="Text Box 31"/>
              <p:cNvSpPr txBox="1">
                <a:spLocks noChangeArrowheads="1"/>
              </p:cNvSpPr>
              <p:nvPr/>
            </p:nvSpPr>
            <p:spPr bwMode="auto">
              <a:xfrm>
                <a:off x="2157" y="2336"/>
                <a:ext cx="25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graphicFrame>
            <p:nvGraphicFramePr>
              <p:cNvPr id="45" name="Object 32"/>
              <p:cNvGraphicFramePr>
                <a:graphicFrameLocks noChangeAspect="1"/>
              </p:cNvGraphicFramePr>
              <p:nvPr/>
            </p:nvGraphicFramePr>
            <p:xfrm>
              <a:off x="3000" y="1255"/>
              <a:ext cx="402" cy="269"/>
            </p:xfrm>
            <a:graphic>
              <a:graphicData uri="http://schemas.openxmlformats.org/presentationml/2006/ole">
                <p:oleObj spid="_x0000_s397319" name="Equation" r:id="rId7" imgW="304560" imgH="203040" progId="Equation.DSMT4">
                  <p:embed/>
                </p:oleObj>
              </a:graphicData>
            </a:graphic>
          </p:graphicFrame>
        </p:grpSp>
        <p:cxnSp>
          <p:nvCxnSpPr>
            <p:cNvPr id="37" name="Straight Arrow Connector 36"/>
            <p:cNvCxnSpPr/>
            <p:nvPr/>
          </p:nvCxnSpPr>
          <p:spPr bwMode="auto">
            <a:xfrm flipV="1">
              <a:off x="6008914" y="2220682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FDEB68-5558-451C-B719-B40B761A455A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9" name="Object 25"/>
          <p:cNvGraphicFramePr>
            <a:graphicFrameLocks noChangeAspect="1"/>
          </p:cNvGraphicFramePr>
          <p:nvPr/>
        </p:nvGraphicFramePr>
        <p:xfrm>
          <a:off x="2122941" y="1104447"/>
          <a:ext cx="4676775" cy="568325"/>
        </p:xfrm>
        <a:graphic>
          <a:graphicData uri="http://schemas.openxmlformats.org/presentationml/2006/ole">
            <p:oleObj spid="_x0000_s421892" name="Equation" r:id="rId4" imgW="2298600" imgH="27936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66700" y="5445579"/>
            <a:ext cx="8699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u="sng" dirty="0" smtClean="0">
                <a:solidFill>
                  <a:schemeClr val="bg1"/>
                </a:solidFill>
              </a:rPr>
              <a:t>semi-infinite</a:t>
            </a:r>
            <a:r>
              <a:rPr lang="en-US" dirty="0" smtClean="0">
                <a:solidFill>
                  <a:schemeClr val="bg1"/>
                </a:solidFill>
              </a:rPr>
              <a:t> leaky-wave line source produces a cone of radiation in the near field. 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33425" y="1767573"/>
            <a:ext cx="5906162" cy="2997206"/>
            <a:chOff x="733425" y="1767573"/>
            <a:chExt cx="5906162" cy="2997206"/>
          </a:xfrm>
        </p:grpSpPr>
        <p:sp>
          <p:nvSpPr>
            <p:cNvPr id="58" name="Isosceles Triangle 57"/>
            <p:cNvSpPr/>
            <p:nvPr/>
          </p:nvSpPr>
          <p:spPr bwMode="auto">
            <a:xfrm flipV="1">
              <a:off x="3255043" y="2879452"/>
              <a:ext cx="1860885" cy="1050755"/>
            </a:xfrm>
            <a:prstGeom prst="triangle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3245306" y="2609361"/>
              <a:ext cx="1883228" cy="481254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" name="Group 32"/>
            <p:cNvGrpSpPr/>
            <p:nvPr/>
          </p:nvGrpSpPr>
          <p:grpSpPr>
            <a:xfrm>
              <a:off x="3000510" y="1767573"/>
              <a:ext cx="3357560" cy="2997206"/>
              <a:chOff x="5209945" y="1570270"/>
              <a:chExt cx="3357560" cy="2997206"/>
            </a:xfrm>
          </p:grpSpPr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8161105" y="3486010"/>
                <a:ext cx="406400" cy="39687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y </a:t>
                </a:r>
              </a:p>
            </p:txBody>
          </p:sp>
          <p:sp>
            <p:nvSpPr>
              <p:cNvPr id="21" name="Text Box 6"/>
              <p:cNvSpPr txBox="1">
                <a:spLocks noChangeArrowheads="1"/>
              </p:cNvSpPr>
              <p:nvPr/>
            </p:nvSpPr>
            <p:spPr bwMode="auto">
              <a:xfrm>
                <a:off x="6262457" y="1570270"/>
                <a:ext cx="406400" cy="39687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Times New Roman" pitchFamily="18" charset="0"/>
                  </a:rPr>
                  <a:t>z </a:t>
                </a:r>
              </a:p>
            </p:txBody>
          </p:sp>
          <p:sp>
            <p:nvSpPr>
              <p:cNvPr id="22" name="Line 23"/>
              <p:cNvSpPr>
                <a:spLocks noChangeShapeType="1"/>
              </p:cNvSpPr>
              <p:nvPr/>
            </p:nvSpPr>
            <p:spPr bwMode="auto">
              <a:xfrm flipH="1">
                <a:off x="5556020" y="3737974"/>
                <a:ext cx="838199" cy="56673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Line 9"/>
              <p:cNvSpPr>
                <a:spLocks noChangeShapeType="1"/>
              </p:cNvSpPr>
              <p:nvPr/>
            </p:nvSpPr>
            <p:spPr bwMode="auto">
              <a:xfrm flipH="1" flipV="1">
                <a:off x="6401425" y="2035258"/>
                <a:ext cx="4670" cy="169166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Line 27"/>
              <p:cNvSpPr>
                <a:spLocks noChangeShapeType="1"/>
              </p:cNvSpPr>
              <p:nvPr/>
            </p:nvSpPr>
            <p:spPr bwMode="auto">
              <a:xfrm>
                <a:off x="6398467" y="2091205"/>
                <a:ext cx="0" cy="1645318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Text Box 31"/>
              <p:cNvSpPr txBox="1">
                <a:spLocks noChangeArrowheads="1"/>
              </p:cNvSpPr>
              <p:nvPr/>
            </p:nvSpPr>
            <p:spPr bwMode="auto">
              <a:xfrm>
                <a:off x="5209945" y="4170600"/>
                <a:ext cx="406400" cy="39687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Times New Roman" pitchFamily="18" charset="0"/>
                  </a:rPr>
                  <a:t>x </a:t>
                </a:r>
              </a:p>
            </p:txBody>
          </p:sp>
          <p:graphicFrame>
            <p:nvGraphicFramePr>
              <p:cNvPr id="27" name="Object 32"/>
              <p:cNvGraphicFramePr>
                <a:graphicFrameLocks noChangeAspect="1"/>
              </p:cNvGraphicFramePr>
              <p:nvPr/>
            </p:nvGraphicFramePr>
            <p:xfrm>
              <a:off x="6785831" y="2076037"/>
              <a:ext cx="435116" cy="291160"/>
            </p:xfrm>
            <a:graphic>
              <a:graphicData uri="http://schemas.openxmlformats.org/presentationml/2006/ole">
                <p:oleObj spid="_x0000_s421891" name="Equation" r:id="rId5" imgW="304560" imgH="203040" progId="Equation.DSMT4">
                  <p:embed/>
                </p:oleObj>
              </a:graphicData>
            </a:graphic>
          </p:graphicFrame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6394317" y="2577042"/>
                <a:ext cx="0" cy="2286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cxnSp>
          <p:nvCxnSpPr>
            <p:cNvPr id="35" name="Straight Connector 34"/>
            <p:cNvCxnSpPr/>
            <p:nvPr/>
          </p:nvCxnSpPr>
          <p:spPr bwMode="auto">
            <a:xfrm>
              <a:off x="4191365" y="3934186"/>
              <a:ext cx="16808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4962525" y="3238500"/>
              <a:ext cx="16770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Cone of leakage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3425" y="3533775"/>
              <a:ext cx="2552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2"/>
                  </a:solidFill>
                </a:rPr>
                <a:t>Region of exponential growth 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 bwMode="auto">
            <a:xfrm flipV="1">
              <a:off x="3381375" y="3352800"/>
              <a:ext cx="628650" cy="2571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248150" y="2847975"/>
              <a:ext cx="742950" cy="85725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V="1">
              <a:off x="4219575" y="2838450"/>
              <a:ext cx="638175" cy="7143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4" name="Straight Arrow Connector 73"/>
            <p:cNvCxnSpPr/>
            <p:nvPr/>
          </p:nvCxnSpPr>
          <p:spPr bwMode="auto">
            <a:xfrm flipV="1">
              <a:off x="4238625" y="2838450"/>
              <a:ext cx="371475" cy="4191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85" name="Group 84"/>
            <p:cNvGrpSpPr/>
            <p:nvPr/>
          </p:nvGrpSpPr>
          <p:grpSpPr>
            <a:xfrm flipH="1">
              <a:off x="3371850" y="2857500"/>
              <a:ext cx="771525" cy="866775"/>
              <a:chOff x="5191125" y="2990850"/>
              <a:chExt cx="771525" cy="866775"/>
            </a:xfrm>
          </p:grpSpPr>
          <p:cxnSp>
            <p:nvCxnSpPr>
              <p:cNvPr id="82" name="Straight Arrow Connector 81"/>
              <p:cNvCxnSpPr/>
              <p:nvPr/>
            </p:nvCxnSpPr>
            <p:spPr bwMode="auto">
              <a:xfrm flipV="1">
                <a:off x="5219700" y="3000375"/>
                <a:ext cx="742950" cy="85725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83" name="Straight Arrow Connector 82"/>
              <p:cNvCxnSpPr/>
              <p:nvPr/>
            </p:nvCxnSpPr>
            <p:spPr bwMode="auto">
              <a:xfrm flipV="1">
                <a:off x="5191125" y="2990850"/>
                <a:ext cx="638175" cy="71437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84" name="Straight Arrow Connector 83"/>
              <p:cNvCxnSpPr/>
              <p:nvPr/>
            </p:nvCxnSpPr>
            <p:spPr bwMode="auto">
              <a:xfrm flipV="1">
                <a:off x="5210175" y="2990850"/>
                <a:ext cx="371475" cy="4191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10177</TotalTime>
  <Words>545</Words>
  <Application>Microsoft Office PowerPoint</Application>
  <PresentationFormat>On-screen Show (4:3)</PresentationFormat>
  <Paragraphs>160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782</cp:revision>
  <cp:lastPrinted>1999-08-25T18:07:04Z</cp:lastPrinted>
  <dcterms:created xsi:type="dcterms:W3CDTF">1999-08-24T13:57:19Z</dcterms:created>
  <dcterms:modified xsi:type="dcterms:W3CDTF">2016-02-23T02:09:02Z</dcterms:modified>
</cp:coreProperties>
</file>