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5" r:id="rId1"/>
  </p:sldMasterIdLst>
  <p:notesMasterIdLst>
    <p:notesMasterId r:id="rId14"/>
  </p:notesMasterIdLst>
  <p:handoutMasterIdLst>
    <p:handoutMasterId r:id="rId15"/>
  </p:handoutMasterIdLst>
  <p:sldIdLst>
    <p:sldId id="333" r:id="rId2"/>
    <p:sldId id="387" r:id="rId3"/>
    <p:sldId id="388" r:id="rId4"/>
    <p:sldId id="389" r:id="rId5"/>
    <p:sldId id="390" r:id="rId6"/>
    <p:sldId id="396" r:id="rId7"/>
    <p:sldId id="395" r:id="rId8"/>
    <p:sldId id="397" r:id="rId9"/>
    <p:sldId id="399" r:id="rId10"/>
    <p:sldId id="400" r:id="rId11"/>
    <p:sldId id="391" r:id="rId12"/>
    <p:sldId id="403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9933"/>
    <a:srgbClr val="0000CC"/>
    <a:srgbClr val="6699FF"/>
    <a:srgbClr val="969696"/>
    <a:srgbClr val="FF99FF"/>
    <a:srgbClr val="C0C0C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425" autoAdjust="0"/>
    <p:restoredTop sz="97190" autoAdjust="0"/>
  </p:normalViewPr>
  <p:slideViewPr>
    <p:cSldViewPr snapToGrid="0">
      <p:cViewPr>
        <p:scale>
          <a:sx n="75" d="100"/>
          <a:sy n="75" d="100"/>
        </p:scale>
        <p:origin x="-2010" y="-306"/>
      </p:cViewPr>
      <p:guideLst>
        <p:guide orient="horz" pos="2162"/>
        <p:guide pos="29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99D7779D-A398-4610-ABE3-13057B12E35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5C9B491C-1277-4904-AAE1-17F913A631F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297872-BD4B-47EB-B401-BB8544F1F489}" type="slidenum">
              <a:rPr lang="en-US"/>
              <a:pPr/>
              <a:t>1</a:t>
            </a:fld>
            <a:endParaRPr lang="en-US"/>
          </a:p>
        </p:txBody>
      </p:sp>
      <p:sp>
        <p:nvSpPr>
          <p:cNvPr id="36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E7AE48-494F-40DB-BFAB-58202CE52004}" type="slidenum">
              <a:rPr lang="en-US"/>
              <a:pPr/>
              <a:t>10</a:t>
            </a:fld>
            <a:endParaRPr lang="en-US"/>
          </a:p>
        </p:txBody>
      </p:sp>
      <p:sp>
        <p:nvSpPr>
          <p:cNvPr id="37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75A011-93F0-4D30-B8CC-D76A23383F6D}" type="slidenum">
              <a:rPr lang="en-US"/>
              <a:pPr/>
              <a:t>11</a:t>
            </a:fld>
            <a:endParaRPr lang="en-US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75A011-93F0-4D30-B8CC-D76A23383F6D}" type="slidenum">
              <a:rPr lang="en-US"/>
              <a:pPr/>
              <a:t>12</a:t>
            </a:fld>
            <a:endParaRPr lang="en-US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EAEBEE-E9B8-415D-AF1C-A5D867CD101C}" type="slidenum">
              <a:rPr lang="en-US"/>
              <a:pPr/>
              <a:t>2</a:t>
            </a:fld>
            <a:endParaRPr lang="en-US"/>
          </a:p>
        </p:txBody>
      </p:sp>
      <p:sp>
        <p:nvSpPr>
          <p:cNvPr id="366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6FF658-4F6E-49B1-9D66-40DF77FBA351}" type="slidenum">
              <a:rPr lang="en-US"/>
              <a:pPr/>
              <a:t>3</a:t>
            </a:fld>
            <a:endParaRPr lang="en-US"/>
          </a:p>
        </p:txBody>
      </p:sp>
      <p:sp>
        <p:nvSpPr>
          <p:cNvPr id="36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8D6E03-EBBB-4726-8261-225A9E675E6B}" type="slidenum">
              <a:rPr lang="en-US"/>
              <a:pPr/>
              <a:t>4</a:t>
            </a:fld>
            <a:endParaRPr lang="en-US"/>
          </a:p>
        </p:txBody>
      </p:sp>
      <p:sp>
        <p:nvSpPr>
          <p:cNvPr id="36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718F05-B1B1-4AFD-8A43-381E96802D72}" type="slidenum">
              <a:rPr lang="en-US"/>
              <a:pPr/>
              <a:t>5</a:t>
            </a:fld>
            <a:endParaRPr lang="en-US"/>
          </a:p>
        </p:txBody>
      </p:sp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C31E27-5EF0-4832-B8FC-232A334BC813}" type="slidenum">
              <a:rPr lang="en-US"/>
              <a:pPr/>
              <a:t>6</a:t>
            </a:fld>
            <a:endParaRPr lang="en-US"/>
          </a:p>
        </p:txBody>
      </p:sp>
      <p:sp>
        <p:nvSpPr>
          <p:cNvPr id="37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845234-32DA-4860-8EED-0955664E238F}" type="slidenum">
              <a:rPr lang="en-US"/>
              <a:pPr/>
              <a:t>7</a:t>
            </a:fld>
            <a:endParaRPr lang="en-US"/>
          </a:p>
        </p:txBody>
      </p:sp>
      <p:sp>
        <p:nvSpPr>
          <p:cNvPr id="37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365F4A-9CC8-4DAB-B7A5-2373887844C0}" type="slidenum">
              <a:rPr lang="en-US"/>
              <a:pPr/>
              <a:t>8</a:t>
            </a:fld>
            <a:endParaRPr lang="en-US"/>
          </a:p>
        </p:txBody>
      </p:sp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A7F5FB-4EAD-4205-B6C7-EA4C540C4604}" type="slidenum">
              <a:rPr lang="en-US"/>
              <a:pPr/>
              <a:t>9</a:t>
            </a:fld>
            <a:endParaRPr lang="en-US"/>
          </a:p>
        </p:txBody>
      </p:sp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66563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564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C8DD1D3F-8A24-4E77-8CFF-BBE05557A0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C8DD1D3F-8A24-4E77-8CFF-BBE05557A0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C8DD1D3F-8A24-4E77-8CFF-BBE05557A0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C8DD1D3F-8A24-4E77-8CFF-BBE05557A0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C8DD1D3F-8A24-4E77-8CFF-BBE05557A0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C8DD1D3F-8A24-4E77-8CFF-BBE05557A0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C8DD1D3F-8A24-4E77-8CFF-BBE05557A0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C8DD1D3F-8A24-4E77-8CFF-BBE05557A0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C8DD1D3F-8A24-4E77-8CFF-BBE05557A0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C8DD1D3F-8A24-4E77-8CFF-BBE05557A0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C8DD1D3F-8A24-4E77-8CFF-BBE05557A0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C8DD1D3F-8A24-4E77-8CFF-BBE05557A0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1.bin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0.bin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Text Box 2"/>
          <p:cNvSpPr txBox="1">
            <a:spLocks noChangeArrowheads="1"/>
          </p:cNvSpPr>
          <p:nvPr/>
        </p:nvSpPr>
        <p:spPr bwMode="auto">
          <a:xfrm>
            <a:off x="2945765" y="230790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Prof. David R. Jackson</a:t>
            </a:r>
          </a:p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ECE Dept.</a:t>
            </a:r>
          </a:p>
        </p:txBody>
      </p:sp>
      <p:sp>
        <p:nvSpPr>
          <p:cNvPr id="234499" name="Text Box 3"/>
          <p:cNvSpPr txBox="1">
            <a:spLocks noChangeArrowheads="1"/>
          </p:cNvSpPr>
          <p:nvPr/>
        </p:nvSpPr>
        <p:spPr bwMode="auto">
          <a:xfrm>
            <a:off x="3532387" y="1542733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9933"/>
                </a:solidFill>
              </a:rPr>
              <a:t>Spring </a:t>
            </a:r>
            <a:r>
              <a:rPr lang="en-US" sz="2400" b="1" dirty="0" smtClean="0">
                <a:solidFill>
                  <a:srgbClr val="FF9933"/>
                </a:solidFill>
              </a:rPr>
              <a:t>2016</a:t>
            </a:r>
            <a:endParaRPr lang="en-US" sz="3200" dirty="0">
              <a:solidFill>
                <a:srgbClr val="FF9933"/>
              </a:solidFill>
            </a:endParaRP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4572000" y="4003675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000" dirty="0">
                <a:solidFill>
                  <a:schemeClr val="bg1"/>
                </a:solidFill>
              </a:rPr>
              <a:t>Notes 16</a:t>
            </a:r>
          </a:p>
        </p:txBody>
      </p:sp>
      <p:sp>
        <p:nvSpPr>
          <p:cNvPr id="234501" name="Text Box 5"/>
          <p:cNvSpPr txBox="1">
            <a:spLocks noChangeArrowheads="1"/>
          </p:cNvSpPr>
          <p:nvPr/>
        </p:nvSpPr>
        <p:spPr bwMode="auto">
          <a:xfrm>
            <a:off x="3415665" y="547370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6341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8DD1D3F-8A24-4E77-8CFF-BBE05557A0E4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2" descr="Animated image of spherical waves coming from a point source.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675" y="4137025"/>
            <a:ext cx="2451100" cy="245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Text Box 2"/>
          <p:cNvSpPr txBox="1">
            <a:spLocks noChangeArrowheads="1"/>
          </p:cNvSpPr>
          <p:nvPr/>
        </p:nvSpPr>
        <p:spPr bwMode="auto">
          <a:xfrm>
            <a:off x="75120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Dipole Scattering (cont.)</a:t>
            </a:r>
          </a:p>
        </p:txBody>
      </p:sp>
      <p:sp>
        <p:nvSpPr>
          <p:cNvPr id="364547" name="Text Box 3"/>
          <p:cNvSpPr txBox="1">
            <a:spLocks noChangeArrowheads="1"/>
          </p:cNvSpPr>
          <p:nvPr/>
        </p:nvSpPr>
        <p:spPr bwMode="auto">
          <a:xfrm>
            <a:off x="600075" y="2894013"/>
            <a:ext cx="20050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Hence, we have</a:t>
            </a:r>
          </a:p>
        </p:txBody>
      </p:sp>
      <p:graphicFrame>
        <p:nvGraphicFramePr>
          <p:cNvPr id="364548" name="Object 4"/>
          <p:cNvGraphicFramePr>
            <a:graphicFrameLocks noChangeAspect="1"/>
          </p:cNvGraphicFramePr>
          <p:nvPr/>
        </p:nvGraphicFramePr>
        <p:xfrm>
          <a:off x="1797050" y="3671888"/>
          <a:ext cx="5281613" cy="1081087"/>
        </p:xfrm>
        <a:graphic>
          <a:graphicData uri="http://schemas.openxmlformats.org/presentationml/2006/ole">
            <p:oleObj spid="_x0000_s364548" name="Equation" r:id="rId4" imgW="2361960" imgH="482400" progId="Equation.DSMT4">
              <p:embed/>
            </p:oleObj>
          </a:graphicData>
        </a:graphic>
      </p:graphicFrame>
      <p:graphicFrame>
        <p:nvGraphicFramePr>
          <p:cNvPr id="364552" name="Object 8"/>
          <p:cNvGraphicFramePr>
            <a:graphicFrameLocks noChangeAspect="1"/>
          </p:cNvGraphicFramePr>
          <p:nvPr/>
        </p:nvGraphicFramePr>
        <p:xfrm>
          <a:off x="1522413" y="1144588"/>
          <a:ext cx="5908675" cy="1081087"/>
        </p:xfrm>
        <a:graphic>
          <a:graphicData uri="http://schemas.openxmlformats.org/presentationml/2006/ole">
            <p:oleObj spid="_x0000_s364552" name="Equation" r:id="rId5" imgW="2641320" imgH="482400" progId="Equation.DSMT4">
              <p:embed/>
            </p:oleObj>
          </a:graphicData>
        </a:graphic>
      </p:graphicFrame>
      <p:sp>
        <p:nvSpPr>
          <p:cNvPr id="364553" name="Text Box 9"/>
          <p:cNvSpPr txBox="1">
            <a:spLocks noChangeArrowheads="1"/>
          </p:cNvSpPr>
          <p:nvPr/>
        </p:nvSpPr>
        <p:spPr bwMode="auto">
          <a:xfrm>
            <a:off x="1444625" y="5446713"/>
            <a:ext cx="62420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The scattered field is clearly in the form of a </a:t>
            </a:r>
            <a:r>
              <a:rPr lang="en-US" u="sng" dirty="0">
                <a:solidFill>
                  <a:schemeClr val="bg2"/>
                </a:solidFill>
              </a:rPr>
              <a:t>spherical wave</a:t>
            </a:r>
            <a:r>
              <a:rPr lang="en-US" dirty="0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8DD1D3F-8A24-4E77-8CFF-BBE05557A0E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645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Text Box 2"/>
          <p:cNvSpPr txBox="1">
            <a:spLocks noChangeArrowheads="1"/>
          </p:cNvSpPr>
          <p:nvPr/>
        </p:nvSpPr>
        <p:spPr bwMode="auto">
          <a:xfrm>
            <a:off x="73088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Dipole Scattering (cont.)</a:t>
            </a:r>
          </a:p>
        </p:txBody>
      </p:sp>
      <p:sp>
        <p:nvSpPr>
          <p:cNvPr id="355346" name="Text Box 18"/>
          <p:cNvSpPr txBox="1">
            <a:spLocks noChangeArrowheads="1"/>
          </p:cNvSpPr>
          <p:nvPr/>
        </p:nvSpPr>
        <p:spPr bwMode="auto">
          <a:xfrm>
            <a:off x="641350" y="1073150"/>
            <a:ext cx="30749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</a:rPr>
              <a:t>We now calculate the scattered </a:t>
            </a:r>
            <a:r>
              <a:rPr lang="en-US" sz="2000" u="sng" dirty="0">
                <a:solidFill>
                  <a:schemeClr val="bg2"/>
                </a:solidFill>
              </a:rPr>
              <a:t>electric field</a:t>
            </a:r>
            <a:r>
              <a:rPr lang="en-US" sz="2000" dirty="0">
                <a:solidFill>
                  <a:schemeClr val="bg2"/>
                </a:solidFill>
              </a:rPr>
              <a:t> as</a:t>
            </a:r>
          </a:p>
        </p:txBody>
      </p:sp>
      <p:graphicFrame>
        <p:nvGraphicFramePr>
          <p:cNvPr id="355351" name="Object 23"/>
          <p:cNvGraphicFramePr>
            <a:graphicFrameLocks noChangeAspect="1"/>
          </p:cNvGraphicFramePr>
          <p:nvPr/>
        </p:nvGraphicFramePr>
        <p:xfrm>
          <a:off x="1327150" y="2057400"/>
          <a:ext cx="1182688" cy="371475"/>
        </p:xfrm>
        <a:graphic>
          <a:graphicData uri="http://schemas.openxmlformats.org/presentationml/2006/ole">
            <p:oleObj spid="_x0000_s355351" name="Equation" r:id="rId4" imgW="444240" imgH="139680" progId="Equation.DSMT4">
              <p:embed/>
            </p:oleObj>
          </a:graphicData>
        </a:graphic>
      </p:graphicFrame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8DD1D3F-8A24-4E77-8CFF-BBE05557A0E4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5301298" y="998220"/>
            <a:ext cx="2393950" cy="3181985"/>
            <a:chOff x="5301298" y="998220"/>
            <a:chExt cx="2393950" cy="3181985"/>
          </a:xfrm>
        </p:grpSpPr>
        <p:grpSp>
          <p:nvGrpSpPr>
            <p:cNvPr id="355359" name="Group 31"/>
            <p:cNvGrpSpPr>
              <a:grpSpLocks/>
            </p:cNvGrpSpPr>
            <p:nvPr/>
          </p:nvGrpSpPr>
          <p:grpSpPr bwMode="auto">
            <a:xfrm>
              <a:off x="5301298" y="1740218"/>
              <a:ext cx="2393950" cy="2439987"/>
              <a:chOff x="2896" y="927"/>
              <a:chExt cx="1508" cy="1537"/>
            </a:xfrm>
          </p:grpSpPr>
          <p:sp>
            <p:nvSpPr>
              <p:cNvPr id="355335" name="AutoShape 7"/>
              <p:cNvSpPr>
                <a:spLocks noChangeArrowheads="1"/>
              </p:cNvSpPr>
              <p:nvPr/>
            </p:nvSpPr>
            <p:spPr bwMode="auto">
              <a:xfrm>
                <a:off x="3820" y="959"/>
                <a:ext cx="584" cy="1505"/>
              </a:xfrm>
              <a:prstGeom prst="can">
                <a:avLst>
                  <a:gd name="adj" fmla="val 64426"/>
                </a:avLst>
              </a:prstGeom>
              <a:gradFill rotWithShape="0">
                <a:gsLst>
                  <a:gs pos="0">
                    <a:srgbClr val="FF9933">
                      <a:gamma/>
                      <a:shade val="46275"/>
                      <a:invGamma/>
                    </a:srgbClr>
                  </a:gs>
                  <a:gs pos="50000">
                    <a:srgbClr val="FF9933"/>
                  </a:gs>
                  <a:gs pos="100000">
                    <a:srgbClr val="FF9933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5340" name="Line 12"/>
              <p:cNvSpPr>
                <a:spLocks noChangeShapeType="1"/>
              </p:cNvSpPr>
              <p:nvPr/>
            </p:nvSpPr>
            <p:spPr bwMode="auto">
              <a:xfrm flipV="1">
                <a:off x="3617" y="1656"/>
                <a:ext cx="0" cy="309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5348" name="Line 20"/>
              <p:cNvSpPr>
                <a:spLocks noChangeShapeType="1"/>
              </p:cNvSpPr>
              <p:nvPr/>
            </p:nvSpPr>
            <p:spPr bwMode="auto">
              <a:xfrm>
                <a:off x="3619" y="1076"/>
                <a:ext cx="1" cy="89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5349" name="Line 21"/>
              <p:cNvSpPr>
                <a:spLocks noChangeShapeType="1"/>
              </p:cNvSpPr>
              <p:nvPr/>
            </p:nvSpPr>
            <p:spPr bwMode="auto">
              <a:xfrm flipH="1" flipV="1">
                <a:off x="2927" y="954"/>
                <a:ext cx="684" cy="883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5350" name="Freeform 22"/>
              <p:cNvSpPr>
                <a:spLocks/>
              </p:cNvSpPr>
              <p:nvPr/>
            </p:nvSpPr>
            <p:spPr bwMode="auto">
              <a:xfrm>
                <a:off x="3441" y="1493"/>
                <a:ext cx="178" cy="120"/>
              </a:xfrm>
              <a:custGeom>
                <a:avLst/>
                <a:gdLst/>
                <a:ahLst/>
                <a:cxnLst>
                  <a:cxn ang="0">
                    <a:pos x="1" y="120"/>
                  </a:cxn>
                  <a:cxn ang="0">
                    <a:pos x="63" y="36"/>
                  </a:cxn>
                  <a:cxn ang="0">
                    <a:pos x="178" y="21"/>
                  </a:cxn>
                </a:cxnLst>
                <a:rect l="0" t="0" r="r" b="b"/>
                <a:pathLst>
                  <a:path w="178" h="120">
                    <a:moveTo>
                      <a:pt x="1" y="120"/>
                    </a:moveTo>
                    <a:cubicBezTo>
                      <a:pt x="11" y="106"/>
                      <a:pt x="0" y="72"/>
                      <a:pt x="63" y="36"/>
                    </a:cubicBezTo>
                    <a:cubicBezTo>
                      <a:pt x="126" y="0"/>
                      <a:pt x="154" y="24"/>
                      <a:pt x="178" y="21"/>
                    </a:cubicBezTo>
                  </a:path>
                </a:pathLst>
              </a:custGeom>
              <a:noFill/>
              <a:ln w="12700" cap="flat" cmpd="sng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5358" name="Oval 30"/>
              <p:cNvSpPr>
                <a:spLocks noChangeArrowheads="1"/>
              </p:cNvSpPr>
              <p:nvPr/>
            </p:nvSpPr>
            <p:spPr bwMode="auto">
              <a:xfrm>
                <a:off x="2896" y="927"/>
                <a:ext cx="56" cy="56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355360" name="Object 32"/>
            <p:cNvGraphicFramePr>
              <a:graphicFrameLocks noChangeAspect="1"/>
            </p:cNvGraphicFramePr>
            <p:nvPr/>
          </p:nvGraphicFramePr>
          <p:xfrm>
            <a:off x="6033770" y="2174240"/>
            <a:ext cx="336042" cy="420053"/>
          </p:xfrm>
          <a:graphic>
            <a:graphicData uri="http://schemas.openxmlformats.org/presentationml/2006/ole">
              <p:oleObj spid="_x0000_s355360" name="Equation" r:id="rId5" imgW="101520" imgH="126720" progId="Equation.DSMT4">
                <p:embed/>
              </p:oleObj>
            </a:graphicData>
          </a:graphic>
        </p:graphicFrame>
        <p:graphicFrame>
          <p:nvGraphicFramePr>
            <p:cNvPr id="355361" name="Object 33"/>
            <p:cNvGraphicFramePr>
              <a:graphicFrameLocks noChangeAspect="1"/>
            </p:cNvGraphicFramePr>
            <p:nvPr/>
          </p:nvGraphicFramePr>
          <p:xfrm>
            <a:off x="5401310" y="2379582"/>
            <a:ext cx="247650" cy="273447"/>
          </p:xfrm>
          <a:graphic>
            <a:graphicData uri="http://schemas.openxmlformats.org/presentationml/2006/ole">
              <p:oleObj spid="_x0000_s355361" name="Equation" r:id="rId6" imgW="114120" imgH="126720" progId="Equation.DSMT4">
                <p:embed/>
              </p:oleObj>
            </a:graphicData>
          </a:graphic>
        </p:graphicFrame>
        <p:cxnSp>
          <p:nvCxnSpPr>
            <p:cNvPr id="21" name="Straight Arrow Connector 20"/>
            <p:cNvCxnSpPr/>
            <p:nvPr/>
          </p:nvCxnSpPr>
          <p:spPr bwMode="auto">
            <a:xfrm flipV="1">
              <a:off x="7233920" y="1371600"/>
              <a:ext cx="0" cy="67056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aphicFrame>
          <p:nvGraphicFramePr>
            <p:cNvPr id="355362" name="Object 34"/>
            <p:cNvGraphicFramePr>
              <a:graphicFrameLocks noChangeAspect="1"/>
            </p:cNvGraphicFramePr>
            <p:nvPr/>
          </p:nvGraphicFramePr>
          <p:xfrm>
            <a:off x="7128510" y="998220"/>
            <a:ext cx="247650" cy="273050"/>
          </p:xfrm>
          <a:graphic>
            <a:graphicData uri="http://schemas.openxmlformats.org/presentationml/2006/ole">
              <p:oleObj spid="_x0000_s355362" name="Equation" r:id="rId7" imgW="114120" imgH="126720" progId="Equation.DSMT4">
                <p:embed/>
              </p:oleObj>
            </a:graphicData>
          </a:graphic>
        </p:graphicFrame>
      </p:grpSp>
      <p:sp>
        <p:nvSpPr>
          <p:cNvPr id="25" name="TextBox 24"/>
          <p:cNvSpPr txBox="1"/>
          <p:nvPr/>
        </p:nvSpPr>
        <p:spPr>
          <a:xfrm>
            <a:off x="838200" y="2832100"/>
            <a:ext cx="190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From ECE 6340: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1500" y="3302000"/>
            <a:ext cx="4160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 the far field of any antenna, we have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55363" name="Object 35"/>
          <p:cNvGraphicFramePr>
            <a:graphicFrameLocks noChangeAspect="1"/>
          </p:cNvGraphicFramePr>
          <p:nvPr/>
        </p:nvGraphicFramePr>
        <p:xfrm>
          <a:off x="1670050" y="3848100"/>
          <a:ext cx="1517650" cy="495300"/>
        </p:xfrm>
        <a:graphic>
          <a:graphicData uri="http://schemas.openxmlformats.org/presentationml/2006/ole">
            <p:oleObj spid="_x0000_s355363" name="Equation" r:id="rId8" imgW="698400" imgH="228600" progId="Equation.DSMT4">
              <p:embed/>
            </p:oleObj>
          </a:graphicData>
        </a:graphic>
      </p:graphicFrame>
      <p:graphicFrame>
        <p:nvGraphicFramePr>
          <p:cNvPr id="355364" name="Object 36"/>
          <p:cNvGraphicFramePr>
            <a:graphicFrameLocks noChangeAspect="1"/>
          </p:cNvGraphicFramePr>
          <p:nvPr/>
        </p:nvGraphicFramePr>
        <p:xfrm>
          <a:off x="1331913" y="4812365"/>
          <a:ext cx="3417887" cy="620059"/>
        </p:xfrm>
        <a:graphic>
          <a:graphicData uri="http://schemas.openxmlformats.org/presentationml/2006/ole">
            <p:oleObj spid="_x0000_s355364" name="Equation" r:id="rId9" imgW="1815840" imgH="330120" progId="Equation.DSMT4">
              <p:embed/>
            </p:oleObj>
          </a:graphicData>
        </a:graphic>
      </p:graphicFrame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803275" y="4519613"/>
            <a:ext cx="45557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so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355365" name="Object 37"/>
          <p:cNvGraphicFramePr>
            <a:graphicFrameLocks noChangeAspect="1"/>
          </p:cNvGraphicFramePr>
          <p:nvPr/>
        </p:nvGraphicFramePr>
        <p:xfrm>
          <a:off x="1333500" y="5827713"/>
          <a:ext cx="3848100" cy="620712"/>
        </p:xfrm>
        <a:graphic>
          <a:graphicData uri="http://schemas.openxmlformats.org/presentationml/2006/ole">
            <p:oleObj spid="_x0000_s355365" name="Equation" r:id="rId10" imgW="2044440" imgH="330120" progId="Equation.DSMT4">
              <p:embed/>
            </p:oleObj>
          </a:graphicData>
        </a:graphic>
      </p:graphicFrame>
      <p:cxnSp>
        <p:nvCxnSpPr>
          <p:cNvPr id="31" name="Straight Connector 30"/>
          <p:cNvCxnSpPr/>
          <p:nvPr/>
        </p:nvCxnSpPr>
        <p:spPr bwMode="auto">
          <a:xfrm flipV="1">
            <a:off x="4191000" y="5753100"/>
            <a:ext cx="457200" cy="787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355366" name="Object 38"/>
          <p:cNvGraphicFramePr>
            <a:graphicFrameLocks noChangeAspect="1"/>
          </p:cNvGraphicFramePr>
          <p:nvPr/>
        </p:nvGraphicFramePr>
        <p:xfrm>
          <a:off x="5834064" y="5922214"/>
          <a:ext cx="1519236" cy="438060"/>
        </p:xfrm>
        <a:graphic>
          <a:graphicData uri="http://schemas.openxmlformats.org/presentationml/2006/ole">
            <p:oleObj spid="_x0000_s355366" name="Equation" r:id="rId11" imgW="838080" imgH="241200" progId="Equation.DSMT4">
              <p:embed/>
            </p:oleObj>
          </a:graphicData>
        </a:graphic>
      </p:graphicFrame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955675" y="5484813"/>
            <a:ext cx="41229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or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Text Box 2"/>
          <p:cNvSpPr txBox="1">
            <a:spLocks noChangeArrowheads="1"/>
          </p:cNvSpPr>
          <p:nvPr/>
        </p:nvSpPr>
        <p:spPr bwMode="auto">
          <a:xfrm>
            <a:off x="73088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Dipole Scattering (cont.)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8DD1D3F-8A24-4E77-8CFF-BBE05557A0E4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396296" name="Object 12"/>
          <p:cNvGraphicFramePr>
            <a:graphicFrameLocks noChangeAspect="1"/>
          </p:cNvGraphicFramePr>
          <p:nvPr/>
        </p:nvGraphicFramePr>
        <p:xfrm>
          <a:off x="1673225" y="2881630"/>
          <a:ext cx="6037263" cy="938213"/>
        </p:xfrm>
        <a:graphic>
          <a:graphicData uri="http://schemas.openxmlformats.org/presentationml/2006/ole">
            <p:oleObj spid="_x0000_s396296" name="Equation" r:id="rId4" imgW="3111480" imgH="482400" progId="Equation.DSMT4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188720" y="2225040"/>
            <a:ext cx="1591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We thus have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96298" name="Object 10"/>
          <p:cNvGraphicFramePr>
            <a:graphicFrameLocks noChangeAspect="1"/>
          </p:cNvGraphicFramePr>
          <p:nvPr/>
        </p:nvGraphicFramePr>
        <p:xfrm>
          <a:off x="3282950" y="1357313"/>
          <a:ext cx="2179638" cy="523875"/>
        </p:xfrm>
        <a:graphic>
          <a:graphicData uri="http://schemas.openxmlformats.org/presentationml/2006/ole">
            <p:oleObj spid="_x0000_s396298" name="Equation" r:id="rId5" imgW="1002960" imgH="241200" progId="Equation.DSMT4">
              <p:embed/>
            </p:oleObj>
          </a:graphicData>
        </a:graphic>
      </p:graphicFrame>
      <p:graphicFrame>
        <p:nvGraphicFramePr>
          <p:cNvPr id="396299" name="Object 11"/>
          <p:cNvGraphicFramePr>
            <a:graphicFrameLocks noChangeAspect="1"/>
          </p:cNvGraphicFramePr>
          <p:nvPr/>
        </p:nvGraphicFramePr>
        <p:xfrm>
          <a:off x="2230438" y="4824413"/>
          <a:ext cx="4251325" cy="1076325"/>
        </p:xfrm>
        <a:graphic>
          <a:graphicData uri="http://schemas.openxmlformats.org/presentationml/2006/ole">
            <p:oleObj spid="_x0000_s396299" name="Equation" r:id="rId6" imgW="2006280" imgH="507960" progId="Equation.DSMT4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874520" y="4180840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with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06320" y="904240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Hence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Text Box 2"/>
          <p:cNvSpPr txBox="1">
            <a:spLocks noChangeArrowheads="1"/>
          </p:cNvSpPr>
          <p:nvPr/>
        </p:nvSpPr>
        <p:spPr bwMode="auto">
          <a:xfrm>
            <a:off x="71056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Dipole Scattering</a:t>
            </a:r>
          </a:p>
        </p:txBody>
      </p:sp>
      <p:grpSp>
        <p:nvGrpSpPr>
          <p:cNvPr id="349223" name="Group 39"/>
          <p:cNvGrpSpPr>
            <a:grpSpLocks/>
          </p:cNvGrpSpPr>
          <p:nvPr/>
        </p:nvGrpSpPr>
        <p:grpSpPr bwMode="auto">
          <a:xfrm>
            <a:off x="1644650" y="717552"/>
            <a:ext cx="4178301" cy="3813177"/>
            <a:chOff x="1356" y="380"/>
            <a:chExt cx="2632" cy="2402"/>
          </a:xfrm>
        </p:grpSpPr>
        <p:sp>
          <p:nvSpPr>
            <p:cNvPr id="349190" name="Text Box 6"/>
            <p:cNvSpPr txBox="1">
              <a:spLocks noChangeArrowheads="1"/>
            </p:cNvSpPr>
            <p:nvPr/>
          </p:nvSpPr>
          <p:spPr bwMode="auto">
            <a:xfrm>
              <a:off x="2537" y="380"/>
              <a:ext cx="25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z </a:t>
              </a:r>
            </a:p>
          </p:txBody>
        </p:sp>
        <p:sp>
          <p:nvSpPr>
            <p:cNvPr id="349187" name="Text Box 3"/>
            <p:cNvSpPr txBox="1">
              <a:spLocks noChangeArrowheads="1"/>
            </p:cNvSpPr>
            <p:nvPr/>
          </p:nvSpPr>
          <p:spPr bwMode="auto">
            <a:xfrm>
              <a:off x="3732" y="1615"/>
              <a:ext cx="25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y </a:t>
              </a:r>
            </a:p>
          </p:txBody>
        </p:sp>
        <p:sp>
          <p:nvSpPr>
            <p:cNvPr id="349189" name="Line 5"/>
            <p:cNvSpPr>
              <a:spLocks noChangeShapeType="1"/>
            </p:cNvSpPr>
            <p:nvPr/>
          </p:nvSpPr>
          <p:spPr bwMode="auto">
            <a:xfrm flipV="1">
              <a:off x="2622" y="1749"/>
              <a:ext cx="1036" cy="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207" name="Line 23"/>
            <p:cNvSpPr>
              <a:spLocks noChangeShapeType="1"/>
            </p:cNvSpPr>
            <p:nvPr/>
          </p:nvSpPr>
          <p:spPr bwMode="auto">
            <a:xfrm flipH="1">
              <a:off x="1757" y="1744"/>
              <a:ext cx="858" cy="80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192" name="AutoShape 8"/>
            <p:cNvSpPr>
              <a:spLocks noChangeArrowheads="1"/>
            </p:cNvSpPr>
            <p:nvPr/>
          </p:nvSpPr>
          <p:spPr bwMode="auto">
            <a:xfrm>
              <a:off x="2317" y="854"/>
              <a:ext cx="584" cy="1505"/>
            </a:xfrm>
            <a:prstGeom prst="can">
              <a:avLst>
                <a:gd name="adj" fmla="val 64426"/>
              </a:avLst>
            </a:prstGeom>
            <a:gradFill rotWithShape="0">
              <a:gsLst>
                <a:gs pos="0">
                  <a:srgbClr val="FF9933">
                    <a:gamma/>
                    <a:shade val="46275"/>
                    <a:invGamma/>
                  </a:srgbClr>
                </a:gs>
                <a:gs pos="5000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208" name="Line 24"/>
            <p:cNvSpPr>
              <a:spLocks noChangeShapeType="1"/>
            </p:cNvSpPr>
            <p:nvPr/>
          </p:nvSpPr>
          <p:spPr bwMode="auto">
            <a:xfrm flipV="1">
              <a:off x="2318" y="1752"/>
              <a:ext cx="297" cy="26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209" name="Line 25"/>
            <p:cNvSpPr>
              <a:spLocks noChangeShapeType="1"/>
            </p:cNvSpPr>
            <p:nvPr/>
          </p:nvSpPr>
          <p:spPr bwMode="auto">
            <a:xfrm flipH="1" flipV="1">
              <a:off x="2615" y="1750"/>
              <a:ext cx="283" cy="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210" name="Line 26"/>
            <p:cNvSpPr>
              <a:spLocks noChangeShapeType="1"/>
            </p:cNvSpPr>
            <p:nvPr/>
          </p:nvSpPr>
          <p:spPr bwMode="auto">
            <a:xfrm flipH="1">
              <a:off x="2615" y="1066"/>
              <a:ext cx="0" cy="68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193" name="Line 9"/>
            <p:cNvSpPr>
              <a:spLocks noChangeShapeType="1"/>
            </p:cNvSpPr>
            <p:nvPr/>
          </p:nvSpPr>
          <p:spPr bwMode="auto">
            <a:xfrm flipV="1">
              <a:off x="2615" y="682"/>
              <a:ext cx="2" cy="36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9212" name="Line 28"/>
            <p:cNvSpPr>
              <a:spLocks noChangeShapeType="1"/>
            </p:cNvSpPr>
            <p:nvPr/>
          </p:nvSpPr>
          <p:spPr bwMode="auto">
            <a:xfrm flipV="1">
              <a:off x="1975" y="2165"/>
              <a:ext cx="0" cy="309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49213" name="Object 29"/>
            <p:cNvGraphicFramePr>
              <a:graphicFrameLocks noChangeAspect="1"/>
            </p:cNvGraphicFramePr>
            <p:nvPr/>
          </p:nvGraphicFramePr>
          <p:xfrm>
            <a:off x="1892" y="2513"/>
            <a:ext cx="723" cy="269"/>
          </p:xfrm>
          <a:graphic>
            <a:graphicData uri="http://schemas.openxmlformats.org/presentationml/2006/ole">
              <p:oleObj spid="_x0000_s349213" name="Equation" r:id="rId4" imgW="545760" imgH="203040" progId="Equation.DSMT4">
                <p:embed/>
              </p:oleObj>
            </a:graphicData>
          </a:graphic>
        </p:graphicFrame>
        <p:sp>
          <p:nvSpPr>
            <p:cNvPr id="349215" name="Text Box 31"/>
            <p:cNvSpPr txBox="1">
              <a:spLocks noChangeArrowheads="1"/>
            </p:cNvSpPr>
            <p:nvPr/>
          </p:nvSpPr>
          <p:spPr bwMode="auto">
            <a:xfrm>
              <a:off x="1544" y="2475"/>
              <a:ext cx="25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x </a:t>
              </a:r>
            </a:p>
          </p:txBody>
        </p:sp>
        <p:graphicFrame>
          <p:nvGraphicFramePr>
            <p:cNvPr id="349216" name="Object 32"/>
            <p:cNvGraphicFramePr>
              <a:graphicFrameLocks noChangeAspect="1"/>
            </p:cNvGraphicFramePr>
            <p:nvPr/>
          </p:nvGraphicFramePr>
          <p:xfrm>
            <a:off x="1356" y="2004"/>
            <a:ext cx="435" cy="241"/>
          </p:xfrm>
          <a:graphic>
            <a:graphicData uri="http://schemas.openxmlformats.org/presentationml/2006/ole">
              <p:oleObj spid="_x0000_s349216" name="Equation" r:id="rId5" imgW="368280" imgH="203040" progId="Equation.DSMT4">
                <p:embed/>
              </p:oleObj>
            </a:graphicData>
          </a:graphic>
        </p:graphicFrame>
        <p:graphicFrame>
          <p:nvGraphicFramePr>
            <p:cNvPr id="349217" name="Object 33"/>
            <p:cNvGraphicFramePr>
              <a:graphicFrameLocks noChangeAspect="1"/>
            </p:cNvGraphicFramePr>
            <p:nvPr/>
          </p:nvGraphicFramePr>
          <p:xfrm>
            <a:off x="2789" y="758"/>
            <a:ext cx="175" cy="193"/>
          </p:xfrm>
          <a:graphic>
            <a:graphicData uri="http://schemas.openxmlformats.org/presentationml/2006/ole">
              <p:oleObj spid="_x0000_s349217" name="Equation" r:id="rId6" imgW="126720" imgH="139680" progId="Equation.DSMT4">
                <p:embed/>
              </p:oleObj>
            </a:graphicData>
          </a:graphic>
        </p:graphicFrame>
        <p:sp>
          <p:nvSpPr>
            <p:cNvPr id="349218" name="Line 34"/>
            <p:cNvSpPr>
              <a:spLocks noChangeShapeType="1"/>
            </p:cNvSpPr>
            <p:nvPr/>
          </p:nvSpPr>
          <p:spPr bwMode="auto">
            <a:xfrm flipV="1">
              <a:off x="2615" y="917"/>
              <a:ext cx="177" cy="12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49219" name="Text Box 35"/>
          <p:cNvSpPr txBox="1">
            <a:spLocks noChangeArrowheads="1"/>
          </p:cNvSpPr>
          <p:nvPr/>
        </p:nvSpPr>
        <p:spPr bwMode="auto">
          <a:xfrm>
            <a:off x="744538" y="4835525"/>
            <a:ext cx="381546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Dipole at </a:t>
            </a:r>
            <a:r>
              <a:rPr lang="en-US" sz="2000" dirty="0" smtClean="0">
                <a:solidFill>
                  <a:schemeClr val="hlink"/>
                </a:solidFill>
              </a:rPr>
              <a:t>origin </a:t>
            </a:r>
            <a:r>
              <a:rPr lang="en-US" sz="2000" dirty="0" smtClean="0">
                <a:solidFill>
                  <a:schemeClr val="bg1"/>
                </a:solidFill>
              </a:rPr>
              <a:t>(from Notes 15):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349220" name="Object 36"/>
          <p:cNvGraphicFramePr>
            <a:graphicFrameLocks noChangeAspect="1"/>
          </p:cNvGraphicFramePr>
          <p:nvPr/>
        </p:nvGraphicFramePr>
        <p:xfrm>
          <a:off x="2052638" y="5367402"/>
          <a:ext cx="5097462" cy="1071498"/>
        </p:xfrm>
        <a:graphic>
          <a:graphicData uri="http://schemas.openxmlformats.org/presentationml/2006/ole">
            <p:oleObj spid="_x0000_s349220" name="Equation" r:id="rId7" imgW="1993680" imgH="419040" progId="Equation.DSMT4">
              <p:embed/>
            </p:oleObj>
          </a:graphicData>
        </a:graphic>
      </p:graphicFrame>
      <p:sp>
        <p:nvSpPr>
          <p:cNvPr id="349221" name="Text Box 37"/>
          <p:cNvSpPr txBox="1">
            <a:spLocks noChangeArrowheads="1"/>
          </p:cNvSpPr>
          <p:nvPr/>
        </p:nvSpPr>
        <p:spPr bwMode="auto">
          <a:xfrm>
            <a:off x="4921250" y="4029075"/>
            <a:ext cx="4037013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Note: </a:t>
            </a:r>
            <a:r>
              <a:rPr lang="en-US" dirty="0" smtClean="0">
                <a:solidFill>
                  <a:schemeClr val="bg2"/>
                </a:solidFill>
              </a:rPr>
              <a:t>We </a:t>
            </a:r>
            <a:r>
              <a:rPr lang="en-US" dirty="0">
                <a:solidFill>
                  <a:schemeClr val="bg2"/>
                </a:solidFill>
              </a:rPr>
              <a:t>can replace </a:t>
            </a:r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z</a:t>
            </a:r>
            <a:r>
              <a:rPr lang="en-US" dirty="0">
                <a:solidFill>
                  <a:schemeClr val="bg2"/>
                </a:solidFill>
              </a:rPr>
              <a:t> with </a:t>
            </a:r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z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>
                <a:solidFill>
                  <a:schemeClr val="bg2"/>
                </a:solidFill>
                <a:latin typeface="Times New Roman" pitchFamily="18" charset="0"/>
              </a:rPr>
              <a:t>-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z</a:t>
            </a:r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'</a:t>
            </a:r>
            <a:r>
              <a:rPr lang="en-US" dirty="0">
                <a:solidFill>
                  <a:schemeClr val="bg2"/>
                </a:solidFill>
              </a:rPr>
              <a:t> and  </a:t>
            </a:r>
            <a:r>
              <a:rPr lang="en-US" i="1" dirty="0">
                <a:solidFill>
                  <a:schemeClr val="bg2"/>
                </a:solidFill>
                <a:sym typeface="Symbol" pitchFamily="18" charset="2"/>
              </a:rPr>
              <a:t></a:t>
            </a:r>
            <a:r>
              <a:rPr lang="en-US" dirty="0">
                <a:solidFill>
                  <a:schemeClr val="bg2"/>
                </a:solidFill>
                <a:sym typeface="Symbol" pitchFamily="18" charset="2"/>
              </a:rPr>
              <a:t>  with </a:t>
            </a:r>
            <a:r>
              <a:rPr lang="en-US" i="1" dirty="0">
                <a:solidFill>
                  <a:schemeClr val="bg2"/>
                </a:solidFill>
                <a:sym typeface="Symbol" pitchFamily="18" charset="2"/>
              </a:rPr>
              <a:t> </a:t>
            </a:r>
            <a:r>
              <a:rPr lang="en-US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-</a:t>
            </a:r>
            <a:r>
              <a:rPr lang="en-US" dirty="0">
                <a:solidFill>
                  <a:schemeClr val="bg2"/>
                </a:solidFill>
                <a:sym typeface="Symbol" pitchFamily="18" charset="2"/>
              </a:rPr>
              <a:t> </a:t>
            </a:r>
            <a:r>
              <a:rPr lang="en-US" i="1" dirty="0" smtClean="0">
                <a:solidFill>
                  <a:schemeClr val="bg2"/>
                </a:solidFill>
                <a:sym typeface="Symbol" pitchFamily="18" charset="2"/>
              </a:rPr>
              <a:t></a:t>
            </a:r>
            <a:r>
              <a:rPr lang="en-US" sz="300" i="1" dirty="0" smtClean="0">
                <a:solidFill>
                  <a:schemeClr val="bg2"/>
                </a:solidFill>
                <a:sym typeface="Symbol" pitchFamily="18" charset="2"/>
              </a:rPr>
              <a:t> </a:t>
            </a:r>
            <a:r>
              <a:rPr lang="en-US" sz="2000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'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  <a:sym typeface="Symbol" pitchFamily="18" charset="2"/>
              </a:rPr>
              <a:t>at </a:t>
            </a:r>
            <a:r>
              <a:rPr lang="en-US" dirty="0">
                <a:solidFill>
                  <a:schemeClr val="bg2"/>
                </a:solidFill>
                <a:sym typeface="Symbol" pitchFamily="18" charset="2"/>
              </a:rPr>
              <a:t>the end, if we wish.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8DD1D3F-8A24-4E77-8CFF-BBE05557A0E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Text Box 2"/>
          <p:cNvSpPr txBox="1">
            <a:spLocks noChangeArrowheads="1"/>
          </p:cNvSpPr>
          <p:nvPr/>
        </p:nvSpPr>
        <p:spPr bwMode="auto">
          <a:xfrm>
            <a:off x="71056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Dipole Scattering (cont.)</a:t>
            </a:r>
          </a:p>
        </p:txBody>
      </p:sp>
      <p:sp>
        <p:nvSpPr>
          <p:cNvPr id="352274" name="Text Box 18"/>
          <p:cNvSpPr txBox="1">
            <a:spLocks noChangeArrowheads="1"/>
          </p:cNvSpPr>
          <p:nvPr/>
        </p:nvSpPr>
        <p:spPr bwMode="auto">
          <a:xfrm>
            <a:off x="744538" y="934403"/>
            <a:ext cx="11874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Dipole at</a:t>
            </a:r>
          </a:p>
        </p:txBody>
      </p:sp>
      <p:graphicFrame>
        <p:nvGraphicFramePr>
          <p:cNvPr id="352276" name="Object 20"/>
          <p:cNvGraphicFramePr>
            <a:graphicFrameLocks noChangeAspect="1"/>
          </p:cNvGraphicFramePr>
          <p:nvPr/>
        </p:nvGraphicFramePr>
        <p:xfrm>
          <a:off x="1854200" y="1576070"/>
          <a:ext cx="5540375" cy="987425"/>
        </p:xfrm>
        <a:graphic>
          <a:graphicData uri="http://schemas.openxmlformats.org/presentationml/2006/ole">
            <p:oleObj spid="_x0000_s352276" name="Equation" r:id="rId4" imgW="2349360" imgH="419040" progId="Equation.DSMT4">
              <p:embed/>
            </p:oleObj>
          </a:graphicData>
        </a:graphic>
      </p:graphicFrame>
      <p:graphicFrame>
        <p:nvGraphicFramePr>
          <p:cNvPr id="352277" name="Object 21"/>
          <p:cNvGraphicFramePr>
            <a:graphicFrameLocks noChangeAspect="1"/>
          </p:cNvGraphicFramePr>
          <p:nvPr/>
        </p:nvGraphicFramePr>
        <p:xfrm>
          <a:off x="1933575" y="963930"/>
          <a:ext cx="1049338" cy="390525"/>
        </p:xfrm>
        <a:graphic>
          <a:graphicData uri="http://schemas.openxmlformats.org/presentationml/2006/ole">
            <p:oleObj spid="_x0000_s352277" name="Equation" r:id="rId5" imgW="545760" imgH="203040" progId="Equation.DSMT4">
              <p:embed/>
            </p:oleObj>
          </a:graphicData>
        </a:graphic>
      </p:graphicFrame>
      <p:sp>
        <p:nvSpPr>
          <p:cNvPr id="352278" name="Text Box 22"/>
          <p:cNvSpPr txBox="1">
            <a:spLocks noChangeArrowheads="1"/>
          </p:cNvSpPr>
          <p:nvPr/>
        </p:nvSpPr>
        <p:spPr bwMode="auto">
          <a:xfrm>
            <a:off x="750888" y="2908300"/>
            <a:ext cx="365997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Now use </a:t>
            </a:r>
            <a:r>
              <a:rPr lang="en-US" sz="2000" dirty="0" smtClean="0">
                <a:solidFill>
                  <a:schemeClr val="bg1"/>
                </a:solidFill>
              </a:rPr>
              <a:t>the addition </a:t>
            </a:r>
            <a:r>
              <a:rPr lang="en-US" sz="2000" dirty="0">
                <a:solidFill>
                  <a:schemeClr val="bg1"/>
                </a:solidFill>
              </a:rPr>
              <a:t>theorem:</a:t>
            </a:r>
          </a:p>
        </p:txBody>
      </p:sp>
      <p:graphicFrame>
        <p:nvGraphicFramePr>
          <p:cNvPr id="352279" name="Object 23"/>
          <p:cNvGraphicFramePr>
            <a:graphicFrameLocks noChangeAspect="1"/>
          </p:cNvGraphicFramePr>
          <p:nvPr/>
        </p:nvGraphicFramePr>
        <p:xfrm>
          <a:off x="4398963" y="2925763"/>
          <a:ext cx="1063625" cy="395287"/>
        </p:xfrm>
        <a:graphic>
          <a:graphicData uri="http://schemas.openxmlformats.org/presentationml/2006/ole">
            <p:oleObj spid="_x0000_s352279" name="Equation" r:id="rId6" imgW="545760" imgH="203040" progId="Equation.DSMT4">
              <p:embed/>
            </p:oleObj>
          </a:graphicData>
        </a:graphic>
      </p:graphicFrame>
      <p:graphicFrame>
        <p:nvGraphicFramePr>
          <p:cNvPr id="352280" name="Object 24"/>
          <p:cNvGraphicFramePr>
            <a:graphicFrameLocks noChangeAspect="1"/>
          </p:cNvGraphicFramePr>
          <p:nvPr/>
        </p:nvGraphicFramePr>
        <p:xfrm>
          <a:off x="1439863" y="3476625"/>
          <a:ext cx="6281737" cy="954088"/>
        </p:xfrm>
        <a:graphic>
          <a:graphicData uri="http://schemas.openxmlformats.org/presentationml/2006/ole">
            <p:oleObj spid="_x0000_s352280" name="Equation" r:id="rId7" imgW="2844720" imgH="431640" progId="Equation.DSMT4">
              <p:embed/>
            </p:oleObj>
          </a:graphicData>
        </a:graphic>
      </p:graphicFrame>
      <p:sp>
        <p:nvSpPr>
          <p:cNvPr id="352281" name="Text Box 25"/>
          <p:cNvSpPr txBox="1">
            <a:spLocks noChangeArrowheads="1"/>
          </p:cNvSpPr>
          <p:nvPr/>
        </p:nvSpPr>
        <p:spPr bwMode="auto">
          <a:xfrm>
            <a:off x="792163" y="4859338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352282" name="Object 26"/>
          <p:cNvGraphicFramePr>
            <a:graphicFrameLocks noChangeAspect="1"/>
          </p:cNvGraphicFramePr>
          <p:nvPr/>
        </p:nvGraphicFramePr>
        <p:xfrm>
          <a:off x="1202373" y="5249228"/>
          <a:ext cx="6831012" cy="987425"/>
        </p:xfrm>
        <a:graphic>
          <a:graphicData uri="http://schemas.openxmlformats.org/presentationml/2006/ole">
            <p:oleObj spid="_x0000_s352282" name="Equation" r:id="rId8" imgW="3162240" imgH="457200" progId="Equation.DSMT4">
              <p:embed/>
            </p:oleObj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8DD1D3F-8A24-4E77-8CFF-BBE05557A0E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2" name="Text Box 25"/>
          <p:cNvSpPr txBox="1">
            <a:spLocks noChangeArrowheads="1"/>
          </p:cNvSpPr>
          <p:nvPr/>
        </p:nvSpPr>
        <p:spPr bwMode="auto">
          <a:xfrm>
            <a:off x="3840162" y="6180138"/>
            <a:ext cx="194087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Valid for </a:t>
            </a:r>
            <a:r>
              <a:rPr lang="en-US" sz="2000" i="1" dirty="0" smtClean="0">
                <a:solidFill>
                  <a:srgbClr val="FF0000"/>
                </a:solidFill>
                <a:latin typeface="+mn-lt"/>
                <a:sym typeface="Symbol"/>
              </a:rPr>
              <a:t></a:t>
            </a:r>
            <a:r>
              <a:rPr lang="en-US" sz="2000" dirty="0" smtClean="0">
                <a:solidFill>
                  <a:srgbClr val="FF0000"/>
                </a:solidFill>
                <a:sym typeface="Symbol"/>
              </a:rPr>
              <a:t> &lt; </a:t>
            </a:r>
            <a:r>
              <a:rPr lang="en-US" sz="2000" i="1" dirty="0" smtClean="0">
                <a:solidFill>
                  <a:srgbClr val="FF0000"/>
                </a:solidFill>
                <a:latin typeface="+mn-lt"/>
                <a:sym typeface="Symbol"/>
              </a:rPr>
              <a:t></a:t>
            </a:r>
            <a:r>
              <a:rPr lang="en-US" sz="2000" dirty="0" smtClean="0">
                <a:solidFill>
                  <a:srgbClr val="FF0000"/>
                </a:solidFill>
                <a:sym typeface="Symbol"/>
              </a:rPr>
              <a:t>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Text Box 2"/>
          <p:cNvSpPr txBox="1">
            <a:spLocks noChangeArrowheads="1"/>
          </p:cNvSpPr>
          <p:nvPr/>
        </p:nvSpPr>
        <p:spPr bwMode="auto">
          <a:xfrm>
            <a:off x="74104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Dipole Scattering (cont.)</a:t>
            </a:r>
          </a:p>
        </p:txBody>
      </p:sp>
      <p:sp>
        <p:nvSpPr>
          <p:cNvPr id="353283" name="Text Box 3"/>
          <p:cNvSpPr txBox="1">
            <a:spLocks noChangeArrowheads="1"/>
          </p:cNvSpPr>
          <p:nvPr/>
        </p:nvSpPr>
        <p:spPr bwMode="auto">
          <a:xfrm>
            <a:off x="744538" y="1046163"/>
            <a:ext cx="545213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Assume a scattered </a:t>
            </a:r>
            <a:r>
              <a:rPr lang="en-US" sz="2000" dirty="0" smtClean="0">
                <a:solidFill>
                  <a:schemeClr val="bg1"/>
                </a:solidFill>
              </a:rPr>
              <a:t>field (see the note below):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53286" name="Text Box 6"/>
          <p:cNvSpPr txBox="1">
            <a:spLocks noChangeArrowheads="1"/>
          </p:cNvSpPr>
          <p:nvPr/>
        </p:nvSpPr>
        <p:spPr bwMode="auto">
          <a:xfrm>
            <a:off x="1803400" y="3275013"/>
            <a:ext cx="9318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B.C.’s:</a:t>
            </a:r>
          </a:p>
        </p:txBody>
      </p:sp>
      <p:sp>
        <p:nvSpPr>
          <p:cNvPr id="353289" name="Text Box 9"/>
          <p:cNvSpPr txBox="1">
            <a:spLocks noChangeArrowheads="1"/>
          </p:cNvSpPr>
          <p:nvPr/>
        </p:nvSpPr>
        <p:spPr bwMode="auto">
          <a:xfrm>
            <a:off x="4671378" y="3275330"/>
            <a:ext cx="3952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at</a:t>
            </a:r>
          </a:p>
        </p:txBody>
      </p:sp>
      <p:graphicFrame>
        <p:nvGraphicFramePr>
          <p:cNvPr id="353291" name="Object 11"/>
          <p:cNvGraphicFramePr>
            <a:graphicFrameLocks noChangeAspect="1"/>
          </p:cNvGraphicFramePr>
          <p:nvPr/>
        </p:nvGraphicFramePr>
        <p:xfrm>
          <a:off x="1104900" y="1647825"/>
          <a:ext cx="6678613" cy="1014413"/>
        </p:xfrm>
        <a:graphic>
          <a:graphicData uri="http://schemas.openxmlformats.org/presentationml/2006/ole">
            <p:oleObj spid="_x0000_s353291" name="Equation" r:id="rId4" imgW="3009600" imgH="457200" progId="Equation.DSMT4">
              <p:embed/>
            </p:oleObj>
          </a:graphicData>
        </a:graphic>
      </p:graphicFrame>
      <p:graphicFrame>
        <p:nvGraphicFramePr>
          <p:cNvPr id="353292" name="Object 12"/>
          <p:cNvGraphicFramePr>
            <a:graphicFrameLocks noChangeAspect="1"/>
          </p:cNvGraphicFramePr>
          <p:nvPr/>
        </p:nvGraphicFramePr>
        <p:xfrm>
          <a:off x="3074988" y="3198813"/>
          <a:ext cx="1311275" cy="541337"/>
        </p:xfrm>
        <a:graphic>
          <a:graphicData uri="http://schemas.openxmlformats.org/presentationml/2006/ole">
            <p:oleObj spid="_x0000_s353292" name="Equation" r:id="rId5" imgW="583920" imgH="241200" progId="Equation.DSMT4">
              <p:embed/>
            </p:oleObj>
          </a:graphicData>
        </a:graphic>
      </p:graphicFrame>
      <p:graphicFrame>
        <p:nvGraphicFramePr>
          <p:cNvPr id="353293" name="Object 13"/>
          <p:cNvGraphicFramePr>
            <a:graphicFrameLocks noChangeAspect="1"/>
          </p:cNvGraphicFramePr>
          <p:nvPr/>
        </p:nvGraphicFramePr>
        <p:xfrm>
          <a:off x="5489575" y="3327400"/>
          <a:ext cx="854075" cy="369888"/>
        </p:xfrm>
        <a:graphic>
          <a:graphicData uri="http://schemas.openxmlformats.org/presentationml/2006/ole">
            <p:oleObj spid="_x0000_s353293" name="Equation" r:id="rId6" imgW="380880" imgH="164880" progId="Equation.DSMT4">
              <p:embed/>
            </p:oleObj>
          </a:graphicData>
        </a:graphic>
      </p:graphicFrame>
      <p:sp>
        <p:nvSpPr>
          <p:cNvPr id="353294" name="Text Box 14"/>
          <p:cNvSpPr txBox="1">
            <a:spLocks noChangeArrowheads="1"/>
          </p:cNvSpPr>
          <p:nvPr/>
        </p:nvSpPr>
        <p:spPr bwMode="auto">
          <a:xfrm>
            <a:off x="792163" y="4354513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353295" name="Object 15"/>
          <p:cNvGraphicFramePr>
            <a:graphicFrameLocks noChangeAspect="1"/>
          </p:cNvGraphicFramePr>
          <p:nvPr/>
        </p:nvGraphicFramePr>
        <p:xfrm>
          <a:off x="1243013" y="4897438"/>
          <a:ext cx="5900737" cy="608012"/>
        </p:xfrm>
        <a:graphic>
          <a:graphicData uri="http://schemas.openxmlformats.org/presentationml/2006/ole">
            <p:oleObj spid="_x0000_s353295" name="Equation" r:id="rId7" imgW="2463480" imgH="253800" progId="Equation.DSMT4">
              <p:embed/>
            </p:oleObj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8DD1D3F-8A24-4E77-8CFF-BBE05557A0E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965201" y="59817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2"/>
                </a:solidFill>
              </a:rPr>
              <a:t>Note</a:t>
            </a:r>
            <a:r>
              <a:rPr lang="en-US" sz="1400" dirty="0" smtClean="0">
                <a:solidFill>
                  <a:schemeClr val="bg2"/>
                </a:solidFill>
              </a:rPr>
              <a:t>: We assume that the scattered field is </a:t>
            </a:r>
            <a:r>
              <a:rPr lang="en-US" sz="1400" dirty="0" err="1" smtClean="0">
                <a:solidFill>
                  <a:schemeClr val="bg2"/>
                </a:solidFill>
              </a:rPr>
              <a:t>TM</a:t>
            </a:r>
            <a:r>
              <a:rPr lang="en-US" sz="1400" i="1" baseline="-25000" dirty="0" err="1" smtClean="0">
                <a:solidFill>
                  <a:schemeClr val="bg2"/>
                </a:solidFill>
              </a:rPr>
              <a:t>z</a:t>
            </a:r>
            <a:r>
              <a:rPr lang="en-US" sz="1400" dirty="0" smtClean="0">
                <a:solidFill>
                  <a:schemeClr val="bg2"/>
                </a:solidFill>
              </a:rPr>
              <a:t>. This follows from the fact that we can successfully satisfy the boundary conditions.</a:t>
            </a:r>
            <a:endParaRPr lang="en-US" sz="1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Text Box 2"/>
          <p:cNvSpPr txBox="1">
            <a:spLocks noChangeArrowheads="1"/>
          </p:cNvSpPr>
          <p:nvPr/>
        </p:nvSpPr>
        <p:spPr bwMode="auto">
          <a:xfrm>
            <a:off x="7207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Dipole Scattering (cont.)</a:t>
            </a:r>
          </a:p>
        </p:txBody>
      </p:sp>
      <p:sp>
        <p:nvSpPr>
          <p:cNvPr id="354307" name="Text Box 3"/>
          <p:cNvSpPr txBox="1">
            <a:spLocks noChangeArrowheads="1"/>
          </p:cNvSpPr>
          <p:nvPr/>
        </p:nvSpPr>
        <p:spPr bwMode="auto">
          <a:xfrm>
            <a:off x="1421448" y="1197610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or</a:t>
            </a:r>
          </a:p>
        </p:txBody>
      </p:sp>
      <p:graphicFrame>
        <p:nvGraphicFramePr>
          <p:cNvPr id="354315" name="Object 11"/>
          <p:cNvGraphicFramePr>
            <a:graphicFrameLocks noChangeAspect="1"/>
          </p:cNvGraphicFramePr>
          <p:nvPr/>
        </p:nvGraphicFramePr>
        <p:xfrm>
          <a:off x="1958975" y="1754188"/>
          <a:ext cx="4632325" cy="1173162"/>
        </p:xfrm>
        <a:graphic>
          <a:graphicData uri="http://schemas.openxmlformats.org/presentationml/2006/ole">
            <p:oleObj spid="_x0000_s354315" name="Equation" r:id="rId4" imgW="2006280" imgH="507960" progId="Equation.DSMT4">
              <p:embed/>
            </p:oleObj>
          </a:graphicData>
        </a:graphic>
      </p:graphicFrame>
      <p:graphicFrame>
        <p:nvGraphicFramePr>
          <p:cNvPr id="354319" name="Object 15"/>
          <p:cNvGraphicFramePr>
            <a:graphicFrameLocks noChangeAspect="1"/>
          </p:cNvGraphicFramePr>
          <p:nvPr/>
        </p:nvGraphicFramePr>
        <p:xfrm>
          <a:off x="1065213" y="4002088"/>
          <a:ext cx="7378700" cy="1116012"/>
        </p:xfrm>
        <a:graphic>
          <a:graphicData uri="http://schemas.openxmlformats.org/presentationml/2006/ole">
            <p:oleObj spid="_x0000_s354319" name="Equation" r:id="rId5" imgW="3022560" imgH="457200" progId="Equation.DSMT4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8DD1D3F-8A24-4E77-8CFF-BBE05557A0E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37528" y="3402330"/>
            <a:ext cx="176061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We then have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Text Box 2"/>
          <p:cNvSpPr txBox="1">
            <a:spLocks noChangeArrowheads="1"/>
          </p:cNvSpPr>
          <p:nvPr/>
        </p:nvSpPr>
        <p:spPr bwMode="auto">
          <a:xfrm>
            <a:off x="75120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Dipole Scattering (cont.)</a:t>
            </a:r>
          </a:p>
        </p:txBody>
      </p:sp>
      <p:sp>
        <p:nvSpPr>
          <p:cNvPr id="360452" name="Text Box 4"/>
          <p:cNvSpPr txBox="1">
            <a:spLocks noChangeArrowheads="1"/>
          </p:cNvSpPr>
          <p:nvPr/>
        </p:nvSpPr>
        <p:spPr bwMode="auto">
          <a:xfrm>
            <a:off x="2925763" y="906463"/>
            <a:ext cx="30003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Far-Field Calculation</a:t>
            </a:r>
          </a:p>
        </p:txBody>
      </p:sp>
      <p:graphicFrame>
        <p:nvGraphicFramePr>
          <p:cNvPr id="360454" name="Object 6"/>
          <p:cNvGraphicFramePr>
            <a:graphicFrameLocks noChangeAspect="1"/>
          </p:cNvGraphicFramePr>
          <p:nvPr/>
        </p:nvGraphicFramePr>
        <p:xfrm>
          <a:off x="819150" y="1850708"/>
          <a:ext cx="1989138" cy="609600"/>
        </p:xfrm>
        <a:graphic>
          <a:graphicData uri="http://schemas.openxmlformats.org/presentationml/2006/ole">
            <p:oleObj spid="_x0000_s360454" name="Equation" r:id="rId4" imgW="787320" imgH="241200" progId="Equation.DSMT4">
              <p:embed/>
            </p:oleObj>
          </a:graphicData>
        </a:graphic>
      </p:graphicFrame>
      <p:graphicFrame>
        <p:nvGraphicFramePr>
          <p:cNvPr id="360455" name="Object 7"/>
          <p:cNvGraphicFramePr>
            <a:graphicFrameLocks noChangeAspect="1"/>
          </p:cNvGraphicFramePr>
          <p:nvPr/>
        </p:nvGraphicFramePr>
        <p:xfrm>
          <a:off x="4148138" y="1644650"/>
          <a:ext cx="2398712" cy="1100138"/>
        </p:xfrm>
        <a:graphic>
          <a:graphicData uri="http://schemas.openxmlformats.org/presentationml/2006/ole">
            <p:oleObj spid="_x0000_s360455" name="Equation" r:id="rId5" imgW="1054080" imgH="482400" progId="Equation.DSMT4">
              <p:embed/>
            </p:oleObj>
          </a:graphicData>
        </a:graphic>
      </p:graphicFrame>
      <p:sp>
        <p:nvSpPr>
          <p:cNvPr id="360456" name="Text Box 8"/>
          <p:cNvSpPr txBox="1">
            <a:spLocks noChangeArrowheads="1"/>
          </p:cNvSpPr>
          <p:nvPr/>
        </p:nvSpPr>
        <p:spPr bwMode="auto">
          <a:xfrm>
            <a:off x="2593340" y="4538028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or</a:t>
            </a:r>
          </a:p>
        </p:txBody>
      </p:sp>
      <p:graphicFrame>
        <p:nvGraphicFramePr>
          <p:cNvPr id="360457" name="Object 9"/>
          <p:cNvGraphicFramePr>
            <a:graphicFrameLocks noChangeAspect="1"/>
          </p:cNvGraphicFramePr>
          <p:nvPr/>
        </p:nvGraphicFramePr>
        <p:xfrm>
          <a:off x="3138488" y="6105525"/>
          <a:ext cx="2989262" cy="412750"/>
        </p:xfrm>
        <a:graphic>
          <a:graphicData uri="http://schemas.openxmlformats.org/presentationml/2006/ole">
            <p:oleObj spid="_x0000_s360457" name="Equation" r:id="rId6" imgW="1663560" imgH="228600" progId="Equation.DSMT4">
              <p:embed/>
            </p:oleObj>
          </a:graphicData>
        </a:graphic>
      </p:graphicFrame>
      <p:sp>
        <p:nvSpPr>
          <p:cNvPr id="360458" name="Text Box 10"/>
          <p:cNvSpPr txBox="1">
            <a:spLocks noChangeArrowheads="1"/>
          </p:cNvSpPr>
          <p:nvPr/>
        </p:nvSpPr>
        <p:spPr bwMode="auto">
          <a:xfrm>
            <a:off x="2205038" y="6091238"/>
            <a:ext cx="7778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since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8DD1D3F-8A24-4E77-8CFF-BBE05557A0E4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2" name="Object 10"/>
          <p:cNvGraphicFramePr>
            <a:graphicFrameLocks noChangeAspect="1"/>
          </p:cNvGraphicFramePr>
          <p:nvPr/>
        </p:nvGraphicFramePr>
        <p:xfrm>
          <a:off x="3073400" y="4718050"/>
          <a:ext cx="3959225" cy="1100138"/>
        </p:xfrm>
        <a:graphic>
          <a:graphicData uri="http://schemas.openxmlformats.org/presentationml/2006/ole">
            <p:oleObj spid="_x0000_s360458" name="Equation" r:id="rId7" imgW="1739880" imgH="482400" progId="Equation.DSMT4">
              <p:embed/>
            </p:oleObj>
          </a:graphicData>
        </a:graphic>
      </p:graphicFrame>
      <p:graphicFrame>
        <p:nvGraphicFramePr>
          <p:cNvPr id="360459" name="Object 11"/>
          <p:cNvGraphicFramePr>
            <a:graphicFrameLocks noChangeAspect="1"/>
          </p:cNvGraphicFramePr>
          <p:nvPr/>
        </p:nvGraphicFramePr>
        <p:xfrm>
          <a:off x="2640013" y="3371850"/>
          <a:ext cx="3149600" cy="1098550"/>
        </p:xfrm>
        <a:graphic>
          <a:graphicData uri="http://schemas.openxmlformats.org/presentationml/2006/ole">
            <p:oleObj spid="_x0000_s360459" name="Equation" r:id="rId8" imgW="1384200" imgH="482400" progId="Equation.DSMT4">
              <p:embed/>
            </p:oleObj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57238" y="2865438"/>
            <a:ext cx="501291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From ECE 6340 (far-field approximation):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Text Box 2"/>
          <p:cNvSpPr txBox="1">
            <a:spLocks noChangeArrowheads="1"/>
          </p:cNvSpPr>
          <p:nvPr/>
        </p:nvSpPr>
        <p:spPr bwMode="auto">
          <a:xfrm>
            <a:off x="71056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Dipole Scattering (cont.)</a:t>
            </a:r>
          </a:p>
        </p:txBody>
      </p:sp>
      <p:sp>
        <p:nvSpPr>
          <p:cNvPr id="359434" name="Text Box 10"/>
          <p:cNvSpPr txBox="1">
            <a:spLocks noChangeArrowheads="1"/>
          </p:cNvSpPr>
          <p:nvPr/>
        </p:nvSpPr>
        <p:spPr bwMode="auto">
          <a:xfrm>
            <a:off x="744538" y="1325563"/>
            <a:ext cx="7377112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</a:rPr>
              <a:t>Note: Instead of  taking the curl of the incident vector potential, we can also evaluate the incident electric field directly, since we know how a single dipole in free space radiates. </a:t>
            </a:r>
          </a:p>
        </p:txBody>
      </p:sp>
      <p:graphicFrame>
        <p:nvGraphicFramePr>
          <p:cNvPr id="359435" name="Object 11"/>
          <p:cNvGraphicFramePr>
            <a:graphicFrameLocks noChangeAspect="1"/>
          </p:cNvGraphicFramePr>
          <p:nvPr/>
        </p:nvGraphicFramePr>
        <p:xfrm>
          <a:off x="1781175" y="3619500"/>
          <a:ext cx="4795838" cy="1054100"/>
        </p:xfrm>
        <a:graphic>
          <a:graphicData uri="http://schemas.openxmlformats.org/presentationml/2006/ole">
            <p:oleObj spid="_x0000_s359435" name="Equation" r:id="rId4" imgW="2197080" imgH="482400" progId="Equation.DSMT4">
              <p:embed/>
            </p:oleObj>
          </a:graphicData>
        </a:graphic>
      </p:graphicFrame>
      <p:sp>
        <p:nvSpPr>
          <p:cNvPr id="359436" name="Text Box 12"/>
          <p:cNvSpPr txBox="1">
            <a:spLocks noChangeArrowheads="1"/>
          </p:cNvSpPr>
          <p:nvPr/>
        </p:nvSpPr>
        <p:spPr bwMode="auto">
          <a:xfrm>
            <a:off x="998538" y="2935288"/>
            <a:ext cx="209384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From </a:t>
            </a:r>
            <a:r>
              <a:rPr lang="en-US" sz="2000" dirty="0" smtClean="0">
                <a:solidFill>
                  <a:schemeClr val="bg1"/>
                </a:solidFill>
              </a:rPr>
              <a:t>ECE 6340</a:t>
            </a:r>
            <a:r>
              <a:rPr lang="en-US" sz="200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8DD1D3F-8A24-4E77-8CFF-BBE05557A0E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5" name="Text Box 3"/>
          <p:cNvSpPr txBox="1">
            <a:spLocks noChangeArrowheads="1"/>
          </p:cNvSpPr>
          <p:nvPr/>
        </p:nvSpPr>
        <p:spPr bwMode="auto">
          <a:xfrm>
            <a:off x="7715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Dipole Scattering (cont.)</a:t>
            </a:r>
          </a:p>
        </p:txBody>
      </p:sp>
      <p:sp>
        <p:nvSpPr>
          <p:cNvPr id="361476" name="Text Box 4"/>
          <p:cNvSpPr txBox="1">
            <a:spLocks noChangeArrowheads="1"/>
          </p:cNvSpPr>
          <p:nvPr/>
        </p:nvSpPr>
        <p:spPr bwMode="auto">
          <a:xfrm>
            <a:off x="523875" y="3617913"/>
            <a:ext cx="54292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Switch the order of summation and integration:</a:t>
            </a:r>
          </a:p>
        </p:txBody>
      </p:sp>
      <p:sp>
        <p:nvSpPr>
          <p:cNvPr id="361478" name="Text Box 6"/>
          <p:cNvSpPr txBox="1">
            <a:spLocks noChangeArrowheads="1"/>
          </p:cNvSpPr>
          <p:nvPr/>
        </p:nvSpPr>
        <p:spPr bwMode="auto">
          <a:xfrm>
            <a:off x="1024573" y="1163320"/>
            <a:ext cx="71167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Now we need to evaluate the scattered field in the far-zone.</a:t>
            </a:r>
          </a:p>
        </p:txBody>
      </p:sp>
      <p:graphicFrame>
        <p:nvGraphicFramePr>
          <p:cNvPr id="361479" name="Object 7"/>
          <p:cNvGraphicFramePr>
            <a:graphicFrameLocks noChangeAspect="1"/>
          </p:cNvGraphicFramePr>
          <p:nvPr/>
        </p:nvGraphicFramePr>
        <p:xfrm>
          <a:off x="1460500" y="1925638"/>
          <a:ext cx="6362700" cy="966787"/>
        </p:xfrm>
        <a:graphic>
          <a:graphicData uri="http://schemas.openxmlformats.org/presentationml/2006/ole">
            <p:oleObj spid="_x0000_s361479" name="Equation" r:id="rId4" imgW="3009600" imgH="457200" progId="Equation.DSMT4">
              <p:embed/>
            </p:oleObj>
          </a:graphicData>
        </a:graphic>
      </p:graphicFrame>
      <p:graphicFrame>
        <p:nvGraphicFramePr>
          <p:cNvPr id="361482" name="Object 10"/>
          <p:cNvGraphicFramePr>
            <a:graphicFrameLocks noChangeAspect="1"/>
          </p:cNvGraphicFramePr>
          <p:nvPr/>
        </p:nvGraphicFramePr>
        <p:xfrm>
          <a:off x="1299210" y="4178618"/>
          <a:ext cx="6094413" cy="914400"/>
        </p:xfrm>
        <a:graphic>
          <a:graphicData uri="http://schemas.openxmlformats.org/presentationml/2006/ole">
            <p:oleObj spid="_x0000_s361482" name="Equation" r:id="rId5" imgW="2882880" imgH="431640" progId="Equation.DSMT4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8DD1D3F-8A24-4E77-8CFF-BBE05557A0E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Text Box 2"/>
          <p:cNvSpPr txBox="1">
            <a:spLocks noChangeArrowheads="1"/>
          </p:cNvSpPr>
          <p:nvPr/>
        </p:nvSpPr>
        <p:spPr bwMode="auto">
          <a:xfrm>
            <a:off x="75120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Dipole Scattering (cont.)</a:t>
            </a:r>
          </a:p>
        </p:txBody>
      </p:sp>
      <p:sp>
        <p:nvSpPr>
          <p:cNvPr id="363523" name="Text Box 3"/>
          <p:cNvSpPr txBox="1">
            <a:spLocks noChangeArrowheads="1"/>
          </p:cNvSpPr>
          <p:nvPr/>
        </p:nvSpPr>
        <p:spPr bwMode="auto">
          <a:xfrm>
            <a:off x="663575" y="2487613"/>
            <a:ext cx="29321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Use the far-field Identity:</a:t>
            </a:r>
          </a:p>
        </p:txBody>
      </p:sp>
      <p:graphicFrame>
        <p:nvGraphicFramePr>
          <p:cNvPr id="363524" name="Object 4"/>
          <p:cNvGraphicFramePr>
            <a:graphicFrameLocks noChangeAspect="1"/>
          </p:cNvGraphicFramePr>
          <p:nvPr/>
        </p:nvGraphicFramePr>
        <p:xfrm>
          <a:off x="1497013" y="4903788"/>
          <a:ext cx="5908675" cy="1081087"/>
        </p:xfrm>
        <a:graphic>
          <a:graphicData uri="http://schemas.openxmlformats.org/presentationml/2006/ole">
            <p:oleObj spid="_x0000_s363524" name="Equation" r:id="rId4" imgW="2641320" imgH="482400" progId="Equation.DSMT4">
              <p:embed/>
            </p:oleObj>
          </a:graphicData>
        </a:graphic>
      </p:graphicFrame>
      <p:graphicFrame>
        <p:nvGraphicFramePr>
          <p:cNvPr id="363527" name="Object 7"/>
          <p:cNvGraphicFramePr>
            <a:graphicFrameLocks noChangeAspect="1"/>
          </p:cNvGraphicFramePr>
          <p:nvPr/>
        </p:nvGraphicFramePr>
        <p:xfrm>
          <a:off x="1090613" y="3032125"/>
          <a:ext cx="6742112" cy="949325"/>
        </p:xfrm>
        <a:graphic>
          <a:graphicData uri="http://schemas.openxmlformats.org/presentationml/2006/ole">
            <p:oleObj spid="_x0000_s363527" name="Equation" r:id="rId5" imgW="3429000" imgH="482400" progId="Equation.DSMT4">
              <p:embed/>
            </p:oleObj>
          </a:graphicData>
        </a:graphic>
      </p:graphicFrame>
      <p:sp>
        <p:nvSpPr>
          <p:cNvPr id="363528" name="Text Box 8"/>
          <p:cNvSpPr txBox="1">
            <a:spLocks noChangeArrowheads="1"/>
          </p:cNvSpPr>
          <p:nvPr/>
        </p:nvSpPr>
        <p:spPr bwMode="auto">
          <a:xfrm>
            <a:off x="522288" y="4445000"/>
            <a:ext cx="17795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Then we have</a:t>
            </a:r>
          </a:p>
        </p:txBody>
      </p:sp>
      <p:graphicFrame>
        <p:nvGraphicFramePr>
          <p:cNvPr id="363529" name="Object 9"/>
          <p:cNvGraphicFramePr>
            <a:graphicFrameLocks noChangeAspect="1"/>
          </p:cNvGraphicFramePr>
          <p:nvPr/>
        </p:nvGraphicFramePr>
        <p:xfrm>
          <a:off x="1327150" y="985838"/>
          <a:ext cx="6094413" cy="914400"/>
        </p:xfrm>
        <a:graphic>
          <a:graphicData uri="http://schemas.openxmlformats.org/presentationml/2006/ole">
            <p:oleObj spid="_x0000_s363529" name="Equation" r:id="rId6" imgW="2882880" imgH="431640" progId="Equation.DSMT4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8DD1D3F-8A24-4E77-8CFF-BBE05557A0E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9679</TotalTime>
  <Words>311</Words>
  <Application>Microsoft Office PowerPoint</Application>
  <PresentationFormat>On-screen Show (4:3)</PresentationFormat>
  <Paragraphs>76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Times New Roman</vt:lpstr>
      <vt:lpstr>Symbol</vt:lpstr>
      <vt:lpstr>Wingdings</vt:lpstr>
      <vt:lpstr>Soaring</vt:lpstr>
      <vt:lpstr>Equation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UH 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Reviewer</cp:lastModifiedBy>
  <cp:revision>711</cp:revision>
  <cp:lastPrinted>1999-08-25T18:07:04Z</cp:lastPrinted>
  <dcterms:created xsi:type="dcterms:W3CDTF">1999-08-24T13:57:19Z</dcterms:created>
  <dcterms:modified xsi:type="dcterms:W3CDTF">2016-02-17T02:55:24Z</dcterms:modified>
</cp:coreProperties>
</file>