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9"/>
  </p:notesMasterIdLst>
  <p:handoutMasterIdLst>
    <p:handoutMasterId r:id="rId30"/>
  </p:handoutMasterIdLst>
  <p:sldIdLst>
    <p:sldId id="333" r:id="rId2"/>
    <p:sldId id="387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19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7" r:id="rId19"/>
    <p:sldId id="421" r:id="rId20"/>
    <p:sldId id="420" r:id="rId21"/>
    <p:sldId id="411" r:id="rId22"/>
    <p:sldId id="412" r:id="rId23"/>
    <p:sldId id="413" r:id="rId24"/>
    <p:sldId id="416" r:id="rId25"/>
    <p:sldId id="414" r:id="rId26"/>
    <p:sldId id="415" r:id="rId27"/>
    <p:sldId id="418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25" autoAdjust="0"/>
    <p:restoredTop sz="97190" autoAdjust="0"/>
  </p:normalViewPr>
  <p:slideViewPr>
    <p:cSldViewPr snapToGrid="0">
      <p:cViewPr>
        <p:scale>
          <a:sx n="80" d="100"/>
          <a:sy n="80" d="100"/>
        </p:scale>
        <p:origin x="-1860" y="-192"/>
      </p:cViewPr>
      <p:guideLst>
        <p:guide orient="horz" pos="2176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50.wmf"/><Relationship Id="rId7" Type="http://schemas.openxmlformats.org/officeDocument/2006/relationships/image" Target="../media/image53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4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7.wmf"/><Relationship Id="rId7" Type="http://schemas.openxmlformats.org/officeDocument/2006/relationships/image" Target="../media/image4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4.wmf"/><Relationship Id="rId5" Type="http://schemas.openxmlformats.org/officeDocument/2006/relationships/image" Target="../media/image58.wmf"/><Relationship Id="rId4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57.wmf"/><Relationship Id="rId7" Type="http://schemas.openxmlformats.org/officeDocument/2006/relationships/image" Target="../media/image4.wmf"/><Relationship Id="rId2" Type="http://schemas.openxmlformats.org/officeDocument/2006/relationships/image" Target="../media/image60.wmf"/><Relationship Id="rId1" Type="http://schemas.openxmlformats.org/officeDocument/2006/relationships/image" Target="../media/image55.wmf"/><Relationship Id="rId6" Type="http://schemas.openxmlformats.org/officeDocument/2006/relationships/image" Target="../media/image58.wmf"/><Relationship Id="rId5" Type="http://schemas.openxmlformats.org/officeDocument/2006/relationships/image" Target="../media/image61.wmf"/><Relationship Id="rId4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63.wmf"/><Relationship Id="rId7" Type="http://schemas.openxmlformats.org/officeDocument/2006/relationships/image" Target="../media/image55.wmf"/><Relationship Id="rId2" Type="http://schemas.openxmlformats.org/officeDocument/2006/relationships/image" Target="../media/image62.wmf"/><Relationship Id="rId1" Type="http://schemas.openxmlformats.org/officeDocument/2006/relationships/image" Target="../media/image58.wmf"/><Relationship Id="rId6" Type="http://schemas.openxmlformats.org/officeDocument/2006/relationships/image" Target="../media/image47.wmf"/><Relationship Id="rId5" Type="http://schemas.openxmlformats.org/officeDocument/2006/relationships/image" Target="../media/image4.wmf"/><Relationship Id="rId10" Type="http://schemas.openxmlformats.org/officeDocument/2006/relationships/image" Target="../media/image54.wmf"/><Relationship Id="rId4" Type="http://schemas.openxmlformats.org/officeDocument/2006/relationships/image" Target="../media/image64.wmf"/><Relationship Id="rId9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81.wmf"/><Relationship Id="rId7" Type="http://schemas.openxmlformats.org/officeDocument/2006/relationships/image" Target="../media/image84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2.wmf"/><Relationship Id="rId1" Type="http://schemas.openxmlformats.org/officeDocument/2006/relationships/image" Target="../media/image26.wmf"/><Relationship Id="rId5" Type="http://schemas.openxmlformats.org/officeDocument/2006/relationships/image" Target="../media/image28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6C3B426E-A713-43CA-ADD2-BD5420A001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1713C357-4592-4797-94D8-9875706958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67130-E37A-41E9-B832-FD5ACBA80AA7}" type="slidenum">
              <a:rPr lang="en-US"/>
              <a:pPr/>
              <a:t>1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AA7E3-2B7E-4049-9BFB-50EA2A3ECC1A}" type="slidenum">
              <a:rPr lang="en-US"/>
              <a:pPr/>
              <a:t>10</a:t>
            </a:fld>
            <a:endParaRPr 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AAA84-FDCE-458D-BFE8-4A70AB4BF56A}" type="slidenum">
              <a:rPr lang="en-US"/>
              <a:pPr/>
              <a:t>11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9A8F6-F507-49B3-B27B-E91830AC91C6}" type="slidenum">
              <a:rPr lang="en-US"/>
              <a:pPr/>
              <a:t>12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41186-A5BF-4FFF-81EB-15B1C95794E9}" type="slidenum">
              <a:rPr lang="en-US"/>
              <a:pPr/>
              <a:t>13</a:t>
            </a:fld>
            <a:endParaRPr lang="en-US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72261-5914-4AE8-8C1E-049EC82D0FFA}" type="slidenum">
              <a:rPr lang="en-US"/>
              <a:pPr/>
              <a:t>14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422B4-1178-46C0-9C1F-3646651CDA96}" type="slidenum">
              <a:rPr lang="en-US"/>
              <a:pPr/>
              <a:t>15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56B02-E971-4BC2-89C1-48C51048D747}" type="slidenum">
              <a:rPr lang="en-US"/>
              <a:pPr/>
              <a:t>16</a:t>
            </a:fld>
            <a:endParaRPr 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E59C2-1F18-4984-8291-1669D5568B3D}" type="slidenum">
              <a:rPr lang="en-US"/>
              <a:pPr/>
              <a:t>17</a:t>
            </a:fld>
            <a:endParaRPr 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E59C2-1F18-4984-8291-1669D5568B3D}" type="slidenum">
              <a:rPr lang="en-US"/>
              <a:pPr/>
              <a:t>18</a:t>
            </a:fld>
            <a:endParaRPr 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E59C2-1F18-4984-8291-1669D5568B3D}" type="slidenum">
              <a:rPr lang="en-US"/>
              <a:pPr/>
              <a:t>19</a:t>
            </a:fld>
            <a:endParaRPr 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2108C-9ED3-49A6-B6D3-47E965511B99}" type="slidenum">
              <a:rPr lang="en-US"/>
              <a:pPr/>
              <a:t>2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E59C2-1F18-4984-8291-1669D5568B3D}" type="slidenum">
              <a:rPr lang="en-US"/>
              <a:pPr/>
              <a:t>20</a:t>
            </a:fld>
            <a:endParaRPr 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CEFFC-7F34-45AD-ADB9-AD6E2E90CD9C}" type="slidenum">
              <a:rPr lang="en-US"/>
              <a:pPr/>
              <a:t>21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939D1-2449-4AA6-BB98-235CD4088B00}" type="slidenum">
              <a:rPr lang="en-US"/>
              <a:pPr/>
              <a:t>22</a:t>
            </a:fld>
            <a:endParaRPr 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ADC00C-51CE-40BB-BC54-1A8A522EB4F8}" type="slidenum">
              <a:rPr lang="en-US"/>
              <a:pPr/>
              <a:t>23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4142A7-B18D-4FE8-BD85-AB3FA74B1666}" type="slidenum">
              <a:rPr lang="en-US"/>
              <a:pPr/>
              <a:t>24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2246F-B7C3-4477-B578-7B19CB9F30FE}" type="slidenum">
              <a:rPr lang="en-US"/>
              <a:pPr/>
              <a:t>25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46B37-9FE7-45AB-B8A1-ACA29FAE0B1F}" type="slidenum">
              <a:rPr lang="en-US"/>
              <a:pPr/>
              <a:t>26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46B37-9FE7-45AB-B8A1-ACA29FAE0B1F}" type="slidenum">
              <a:rPr lang="en-US"/>
              <a:pPr/>
              <a:t>27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14CE3-717B-4E05-A904-77783CA895B2}" type="slidenum">
              <a:rPr lang="en-US"/>
              <a:pPr/>
              <a:t>3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865968-5587-4A79-92C8-E52242EF5200}" type="slidenum">
              <a:rPr lang="en-US"/>
              <a:pPr/>
              <a:t>4</a:t>
            </a:fld>
            <a:endParaRPr lang="en-US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D26E3-F7F5-4750-A814-CEA1466C1054}" type="slidenum">
              <a:rPr lang="en-US"/>
              <a:pPr/>
              <a:t>5</a:t>
            </a:fld>
            <a:endParaRPr lang="en-U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04D51-9325-4ED3-A04B-88A14C08DE1D}" type="slidenum">
              <a:rPr lang="en-US"/>
              <a:pPr/>
              <a:t>6</a:t>
            </a:fld>
            <a:endParaRPr lang="en-US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D4395-9918-4185-9A68-AC6BB7C2B944}" type="slidenum">
              <a:rPr lang="en-US"/>
              <a:pPr/>
              <a:t>7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A73F2-697C-4C2F-9F99-13C4A87A6E00}" type="slidenum">
              <a:rPr lang="en-US"/>
              <a:pPr/>
              <a:t>8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AA7E3-2B7E-4049-9BFB-50EA2A3ECC1A}" type="slidenum">
              <a:rPr lang="en-US"/>
              <a:pPr/>
              <a:t>9</a:t>
            </a:fld>
            <a:endParaRPr 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DB3E6396-F2B3-45BC-B464-A9F2DFBA5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oleObject" Target="../embeddings/oleObject88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82.bin"/><Relationship Id="rId12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1.bin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0.bin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79.bin"/><Relationship Id="rId9" Type="http://schemas.openxmlformats.org/officeDocument/2006/relationships/oleObject" Target="../embeddings/oleObject8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9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5.bin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4.bin"/><Relationship Id="rId10" Type="http://schemas.openxmlformats.org/officeDocument/2006/relationships/oleObject" Target="../embeddings/oleObject109.bin"/><Relationship Id="rId4" Type="http://schemas.openxmlformats.org/officeDocument/2006/relationships/oleObject" Target="../embeddings/oleObject103.bin"/><Relationship Id="rId9" Type="http://schemas.openxmlformats.org/officeDocument/2006/relationships/oleObject" Target="../embeddings/oleObject10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872468" y="2342017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516240" y="1548267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479246" y="4047217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17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42368" y="581479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/>
          <p:cNvSpPr txBox="1">
            <a:spLocks noChangeArrowheads="1"/>
          </p:cNvSpPr>
          <p:nvPr/>
        </p:nvSpPr>
        <p:spPr bwMode="auto">
          <a:xfrm>
            <a:off x="6735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Aperture in Cylinder (cont.)</a:t>
            </a:r>
          </a:p>
        </p:txBody>
      </p:sp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3530094" y="793046"/>
            <a:ext cx="15888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Summary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20869" name="Object 5"/>
          <p:cNvGraphicFramePr>
            <a:graphicFrameLocks noChangeAspect="1"/>
          </p:cNvGraphicFramePr>
          <p:nvPr/>
        </p:nvGraphicFramePr>
        <p:xfrm>
          <a:off x="4750464" y="1424461"/>
          <a:ext cx="2670175" cy="1009650"/>
        </p:xfrm>
        <a:graphic>
          <a:graphicData uri="http://schemas.openxmlformats.org/presentationml/2006/ole">
            <p:oleObj spid="_x0000_s420869" name="Equation" r:id="rId4" imgW="1143000" imgH="431640" progId="Equation.DSMT4">
              <p:embed/>
            </p:oleObj>
          </a:graphicData>
        </a:graphic>
      </p:graphicFrame>
      <p:graphicFrame>
        <p:nvGraphicFramePr>
          <p:cNvPr id="420870" name="Object 6"/>
          <p:cNvGraphicFramePr>
            <a:graphicFrameLocks noChangeAspect="1"/>
          </p:cNvGraphicFramePr>
          <p:nvPr/>
        </p:nvGraphicFramePr>
        <p:xfrm>
          <a:off x="1458346" y="1628075"/>
          <a:ext cx="2271713" cy="523875"/>
        </p:xfrm>
        <a:graphic>
          <a:graphicData uri="http://schemas.openxmlformats.org/presentationml/2006/ole">
            <p:oleObj spid="_x0000_s420870" name="Equation" r:id="rId5" imgW="990360" imgH="228600" progId="Equation.DSMT4">
              <p:embed/>
            </p:oleObj>
          </a:graphicData>
        </a:graphic>
      </p:graphicFrame>
      <p:graphicFrame>
        <p:nvGraphicFramePr>
          <p:cNvPr id="420871" name="Object 7"/>
          <p:cNvGraphicFramePr>
            <a:graphicFrameLocks noChangeAspect="1"/>
          </p:cNvGraphicFramePr>
          <p:nvPr/>
        </p:nvGraphicFramePr>
        <p:xfrm>
          <a:off x="1267750" y="2605537"/>
          <a:ext cx="6567487" cy="1052513"/>
        </p:xfrm>
        <a:graphic>
          <a:graphicData uri="http://schemas.openxmlformats.org/presentationml/2006/ole">
            <p:oleObj spid="_x0000_s420871" name="Equation" r:id="rId6" imgW="3009600" imgH="482400" progId="Equation.DSMT4">
              <p:embed/>
            </p:oleObj>
          </a:graphicData>
        </a:graphic>
      </p:graphicFrame>
      <p:graphicFrame>
        <p:nvGraphicFramePr>
          <p:cNvPr id="420872" name="Object 8"/>
          <p:cNvGraphicFramePr>
            <a:graphicFrameLocks noChangeAspect="1"/>
          </p:cNvGraphicFramePr>
          <p:nvPr/>
        </p:nvGraphicFramePr>
        <p:xfrm>
          <a:off x="2745357" y="3890253"/>
          <a:ext cx="3629025" cy="982662"/>
        </p:xfrm>
        <a:graphic>
          <a:graphicData uri="http://schemas.openxmlformats.org/presentationml/2006/ole">
            <p:oleObj spid="_x0000_s420872" name="Equation" r:id="rId7" imgW="1688760" imgH="457200" progId="Equation.DSMT4">
              <p:embed/>
            </p:oleObj>
          </a:graphicData>
        </a:graphic>
      </p:graphicFrame>
      <p:graphicFrame>
        <p:nvGraphicFramePr>
          <p:cNvPr id="420873" name="Object 9"/>
          <p:cNvGraphicFramePr>
            <a:graphicFrameLocks noChangeAspect="1"/>
          </p:cNvGraphicFramePr>
          <p:nvPr/>
        </p:nvGraphicFramePr>
        <p:xfrm>
          <a:off x="845783" y="5164635"/>
          <a:ext cx="7200900" cy="1174750"/>
        </p:xfrm>
        <a:graphic>
          <a:graphicData uri="http://schemas.openxmlformats.org/presentationml/2006/ole">
            <p:oleObj spid="_x0000_s420873" name="Equation" r:id="rId8" imgW="3352680" imgH="545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4" name="Text Box 4"/>
          <p:cNvSpPr txBox="1">
            <a:spLocks noChangeArrowheads="1"/>
          </p:cNvSpPr>
          <p:nvPr/>
        </p:nvSpPr>
        <p:spPr bwMode="auto">
          <a:xfrm>
            <a:off x="7497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pSp>
        <p:nvGrpSpPr>
          <p:cNvPr id="368681" name="Group 41"/>
          <p:cNvGrpSpPr>
            <a:grpSpLocks/>
          </p:cNvGrpSpPr>
          <p:nvPr/>
        </p:nvGrpSpPr>
        <p:grpSpPr bwMode="auto">
          <a:xfrm>
            <a:off x="1698862" y="655645"/>
            <a:ext cx="3429002" cy="3571877"/>
            <a:chOff x="837" y="413"/>
            <a:chExt cx="2160" cy="2250"/>
          </a:xfrm>
        </p:grpSpPr>
        <p:sp>
          <p:nvSpPr>
            <p:cNvPr id="368645" name="Text Box 5"/>
            <p:cNvSpPr txBox="1">
              <a:spLocks noChangeArrowheads="1"/>
            </p:cNvSpPr>
            <p:nvPr/>
          </p:nvSpPr>
          <p:spPr bwMode="auto">
            <a:xfrm>
              <a:off x="2741" y="1648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368646" name="Line 6"/>
            <p:cNvSpPr>
              <a:spLocks noChangeShapeType="1"/>
            </p:cNvSpPr>
            <p:nvPr/>
          </p:nvSpPr>
          <p:spPr bwMode="auto">
            <a:xfrm flipV="1">
              <a:off x="1635" y="1803"/>
              <a:ext cx="1036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47" name="Text Box 7"/>
            <p:cNvSpPr txBox="1">
              <a:spLocks noChangeArrowheads="1"/>
            </p:cNvSpPr>
            <p:nvPr/>
          </p:nvSpPr>
          <p:spPr bwMode="auto">
            <a:xfrm>
              <a:off x="1531" y="413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368648" name="Line 8"/>
            <p:cNvSpPr>
              <a:spLocks noChangeShapeType="1"/>
            </p:cNvSpPr>
            <p:nvPr/>
          </p:nvSpPr>
          <p:spPr bwMode="auto">
            <a:xfrm flipH="1">
              <a:off x="1008" y="1798"/>
              <a:ext cx="620" cy="66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49" name="AutoShape 9"/>
            <p:cNvSpPr>
              <a:spLocks noChangeArrowheads="1"/>
            </p:cNvSpPr>
            <p:nvPr/>
          </p:nvSpPr>
          <p:spPr bwMode="auto">
            <a:xfrm>
              <a:off x="1330" y="908"/>
              <a:ext cx="584" cy="1505"/>
            </a:xfrm>
            <a:prstGeom prst="can">
              <a:avLst>
                <a:gd name="adj" fmla="val 64426"/>
              </a:avLst>
            </a:prstGeom>
            <a:gradFill rotWithShape="0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5000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53" name="Line 13"/>
            <p:cNvSpPr>
              <a:spLocks noChangeShapeType="1"/>
            </p:cNvSpPr>
            <p:nvPr/>
          </p:nvSpPr>
          <p:spPr bwMode="auto">
            <a:xfrm flipH="1" flipV="1">
              <a:off x="1625" y="774"/>
              <a:ext cx="3" cy="3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54" name="Text Box 14"/>
            <p:cNvSpPr txBox="1">
              <a:spLocks noChangeArrowheads="1"/>
            </p:cNvSpPr>
            <p:nvPr/>
          </p:nvSpPr>
          <p:spPr bwMode="auto">
            <a:xfrm>
              <a:off x="837" y="2413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graphicFrame>
          <p:nvGraphicFramePr>
            <p:cNvPr id="368655" name="Object 15"/>
            <p:cNvGraphicFramePr>
              <a:graphicFrameLocks noChangeAspect="1"/>
            </p:cNvGraphicFramePr>
            <p:nvPr/>
          </p:nvGraphicFramePr>
          <p:xfrm>
            <a:off x="1823" y="810"/>
            <a:ext cx="152" cy="168"/>
          </p:xfrm>
          <a:graphic>
            <a:graphicData uri="http://schemas.openxmlformats.org/presentationml/2006/ole">
              <p:oleObj spid="_x0000_s368655" name="Equation" r:id="rId4" imgW="126720" imgH="139680" progId="Equation.DSMT4">
                <p:embed/>
              </p:oleObj>
            </a:graphicData>
          </a:graphic>
        </p:graphicFrame>
        <p:sp>
          <p:nvSpPr>
            <p:cNvPr id="368656" name="Line 16"/>
            <p:cNvSpPr>
              <a:spLocks noChangeShapeType="1"/>
            </p:cNvSpPr>
            <p:nvPr/>
          </p:nvSpPr>
          <p:spPr bwMode="auto">
            <a:xfrm flipV="1">
              <a:off x="1628" y="971"/>
              <a:ext cx="177" cy="1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68657" name="Object 17"/>
            <p:cNvGraphicFramePr>
              <a:graphicFrameLocks noChangeAspect="1"/>
            </p:cNvGraphicFramePr>
            <p:nvPr/>
          </p:nvGraphicFramePr>
          <p:xfrm>
            <a:off x="1924" y="1426"/>
            <a:ext cx="179" cy="228"/>
          </p:xfrm>
          <a:graphic>
            <a:graphicData uri="http://schemas.openxmlformats.org/presentationml/2006/ole">
              <p:oleObj spid="_x0000_s368657" name="Equation" r:id="rId5" imgW="139680" imgH="177480" progId="Equation.DSMT4">
                <p:embed/>
              </p:oleObj>
            </a:graphicData>
          </a:graphic>
        </p:graphicFrame>
        <p:sp>
          <p:nvSpPr>
            <p:cNvPr id="368658" name="Freeform 18"/>
            <p:cNvSpPr>
              <a:spLocks/>
            </p:cNvSpPr>
            <p:nvPr/>
          </p:nvSpPr>
          <p:spPr bwMode="auto">
            <a:xfrm>
              <a:off x="1520" y="1515"/>
              <a:ext cx="222" cy="563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11" y="25"/>
                </a:cxn>
                <a:cxn ang="0">
                  <a:pos x="216" y="0"/>
                </a:cxn>
                <a:cxn ang="0">
                  <a:pos x="214" y="525"/>
                </a:cxn>
                <a:cxn ang="0">
                  <a:pos x="108" y="561"/>
                </a:cxn>
                <a:cxn ang="0">
                  <a:pos x="4" y="522"/>
                </a:cxn>
                <a:cxn ang="0">
                  <a:pos x="4" y="1"/>
                </a:cxn>
              </a:cxnLst>
              <a:rect l="0" t="0" r="r" b="b"/>
              <a:pathLst>
                <a:path w="222" h="563">
                  <a:moveTo>
                    <a:pt x="4" y="1"/>
                  </a:moveTo>
                  <a:cubicBezTo>
                    <a:pt x="56" y="23"/>
                    <a:pt x="76" y="25"/>
                    <a:pt x="111" y="25"/>
                  </a:cubicBezTo>
                  <a:cubicBezTo>
                    <a:pt x="146" y="25"/>
                    <a:pt x="169" y="15"/>
                    <a:pt x="216" y="0"/>
                  </a:cubicBezTo>
                  <a:cubicBezTo>
                    <a:pt x="222" y="154"/>
                    <a:pt x="214" y="288"/>
                    <a:pt x="214" y="525"/>
                  </a:cubicBezTo>
                  <a:cubicBezTo>
                    <a:pt x="156" y="563"/>
                    <a:pt x="144" y="561"/>
                    <a:pt x="108" y="561"/>
                  </a:cubicBezTo>
                  <a:cubicBezTo>
                    <a:pt x="72" y="561"/>
                    <a:pt x="46" y="561"/>
                    <a:pt x="4" y="522"/>
                  </a:cubicBezTo>
                  <a:cubicBezTo>
                    <a:pt x="6" y="50"/>
                    <a:pt x="0" y="298"/>
                    <a:pt x="4" y="1"/>
                  </a:cubicBez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59" name="Line 19"/>
            <p:cNvSpPr>
              <a:spLocks noChangeShapeType="1"/>
            </p:cNvSpPr>
            <p:nvPr/>
          </p:nvSpPr>
          <p:spPr bwMode="auto">
            <a:xfrm>
              <a:off x="1567" y="1591"/>
              <a:ext cx="1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60" name="Line 20"/>
            <p:cNvSpPr>
              <a:spLocks noChangeShapeType="1"/>
            </p:cNvSpPr>
            <p:nvPr/>
          </p:nvSpPr>
          <p:spPr bwMode="auto">
            <a:xfrm>
              <a:off x="1565" y="1687"/>
              <a:ext cx="1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61" name="Line 21"/>
            <p:cNvSpPr>
              <a:spLocks noChangeShapeType="1"/>
            </p:cNvSpPr>
            <p:nvPr/>
          </p:nvSpPr>
          <p:spPr bwMode="auto">
            <a:xfrm>
              <a:off x="1567" y="1783"/>
              <a:ext cx="1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62" name="Line 22"/>
            <p:cNvSpPr>
              <a:spLocks noChangeShapeType="1"/>
            </p:cNvSpPr>
            <p:nvPr/>
          </p:nvSpPr>
          <p:spPr bwMode="auto">
            <a:xfrm>
              <a:off x="1571" y="1879"/>
              <a:ext cx="1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63" name="Line 23"/>
            <p:cNvSpPr>
              <a:spLocks noChangeShapeType="1"/>
            </p:cNvSpPr>
            <p:nvPr/>
          </p:nvSpPr>
          <p:spPr bwMode="auto">
            <a:xfrm>
              <a:off x="1571" y="1975"/>
              <a:ext cx="1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64" name="Text Box 24"/>
            <p:cNvSpPr txBox="1">
              <a:spLocks noChangeArrowheads="1"/>
            </p:cNvSpPr>
            <p:nvPr/>
          </p:nvSpPr>
          <p:spPr bwMode="auto">
            <a:xfrm>
              <a:off x="1328" y="1618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368665" name="Text Box 25"/>
            <p:cNvSpPr txBox="1">
              <a:spLocks noChangeArrowheads="1"/>
            </p:cNvSpPr>
            <p:nvPr/>
          </p:nvSpPr>
          <p:spPr bwMode="auto">
            <a:xfrm>
              <a:off x="1525" y="2033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368650" name="Line 10"/>
            <p:cNvSpPr>
              <a:spLocks noChangeShapeType="1"/>
            </p:cNvSpPr>
            <p:nvPr/>
          </p:nvSpPr>
          <p:spPr bwMode="auto">
            <a:xfrm flipV="1">
              <a:off x="1323" y="1806"/>
              <a:ext cx="305" cy="32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51" name="Line 11"/>
            <p:cNvSpPr>
              <a:spLocks noChangeShapeType="1"/>
            </p:cNvSpPr>
            <p:nvPr/>
          </p:nvSpPr>
          <p:spPr bwMode="auto">
            <a:xfrm flipH="1" flipV="1">
              <a:off x="1628" y="1804"/>
              <a:ext cx="283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52" name="Line 12"/>
            <p:cNvSpPr>
              <a:spLocks noChangeShapeType="1"/>
            </p:cNvSpPr>
            <p:nvPr/>
          </p:nvSpPr>
          <p:spPr bwMode="auto">
            <a:xfrm flipH="1">
              <a:off x="1628" y="1120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68678" name="Object 38"/>
          <p:cNvGraphicFramePr>
            <a:graphicFrameLocks noChangeAspect="1"/>
          </p:cNvGraphicFramePr>
          <p:nvPr/>
        </p:nvGraphicFramePr>
        <p:xfrm>
          <a:off x="4465185" y="1718356"/>
          <a:ext cx="1141412" cy="330200"/>
        </p:xfrm>
        <a:graphic>
          <a:graphicData uri="http://schemas.openxmlformats.org/presentationml/2006/ole">
            <p:oleObj spid="_x0000_s368678" name="Equation" r:id="rId6" imgW="482400" imgH="139680" progId="Equation.DSMT4">
              <p:embed/>
            </p:oleObj>
          </a:graphicData>
        </a:graphic>
      </p:graphicFrame>
      <p:graphicFrame>
        <p:nvGraphicFramePr>
          <p:cNvPr id="368679" name="Object 39"/>
          <p:cNvGraphicFramePr>
            <a:graphicFrameLocks noChangeAspect="1"/>
          </p:cNvGraphicFramePr>
          <p:nvPr/>
        </p:nvGraphicFramePr>
        <p:xfrm>
          <a:off x="3785054" y="3635828"/>
          <a:ext cx="2298700" cy="908050"/>
        </p:xfrm>
        <a:graphic>
          <a:graphicData uri="http://schemas.openxmlformats.org/presentationml/2006/ole">
            <p:oleObj spid="_x0000_s368679" name="Equation" r:id="rId7" imgW="1091880" imgH="431640" progId="Equation.DSMT4">
              <p:embed/>
            </p:oleObj>
          </a:graphicData>
        </a:graphic>
      </p:graphicFrame>
      <p:graphicFrame>
        <p:nvGraphicFramePr>
          <p:cNvPr id="368680" name="Object 40"/>
          <p:cNvGraphicFramePr>
            <a:graphicFrameLocks noChangeAspect="1"/>
          </p:cNvGraphicFramePr>
          <p:nvPr/>
        </p:nvGraphicFramePr>
        <p:xfrm>
          <a:off x="1964418" y="4721679"/>
          <a:ext cx="966788" cy="523875"/>
        </p:xfrm>
        <a:graphic>
          <a:graphicData uri="http://schemas.openxmlformats.org/presentationml/2006/ole">
            <p:oleObj spid="_x0000_s368680" name="Equation" r:id="rId8" imgW="444240" imgH="241200" progId="Equation.DSMT4">
              <p:embed/>
            </p:oleObj>
          </a:graphicData>
        </a:graphic>
      </p:graphicFrame>
      <p:graphicFrame>
        <p:nvGraphicFramePr>
          <p:cNvPr id="368682" name="Object 42"/>
          <p:cNvGraphicFramePr>
            <a:graphicFrameLocks noChangeAspect="1"/>
          </p:cNvGraphicFramePr>
          <p:nvPr/>
        </p:nvGraphicFramePr>
        <p:xfrm>
          <a:off x="1705430" y="5437906"/>
          <a:ext cx="6034314" cy="991469"/>
        </p:xfrm>
        <a:graphic>
          <a:graphicData uri="http://schemas.openxmlformats.org/presentationml/2006/ole">
            <p:oleObj spid="_x0000_s368682" name="Equation" r:id="rId9" imgW="2933640" imgH="482400" progId="Equation.DSMT4">
              <p:embed/>
            </p:oleObj>
          </a:graphicData>
        </a:graphic>
      </p:graphicFrame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5454650" y="1327599"/>
            <a:ext cx="3344183" cy="2418901"/>
            <a:chOff x="5454650" y="1327599"/>
            <a:chExt cx="3344183" cy="2418901"/>
          </a:xfrm>
        </p:grpSpPr>
        <p:sp>
          <p:nvSpPr>
            <p:cNvPr id="368666" name="Line 26"/>
            <p:cNvSpPr>
              <a:spLocks noChangeShapeType="1"/>
            </p:cNvSpPr>
            <p:nvPr/>
          </p:nvSpPr>
          <p:spPr bwMode="auto">
            <a:xfrm>
              <a:off x="5454650" y="2855913"/>
              <a:ext cx="28654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67" name="Line 27"/>
            <p:cNvSpPr>
              <a:spLocks noChangeShapeType="1"/>
            </p:cNvSpPr>
            <p:nvPr/>
          </p:nvSpPr>
          <p:spPr bwMode="auto">
            <a:xfrm flipV="1">
              <a:off x="6661150" y="1844675"/>
              <a:ext cx="0" cy="1901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68" name="Oval 28"/>
            <p:cNvSpPr>
              <a:spLocks noChangeArrowheads="1"/>
            </p:cNvSpPr>
            <p:nvPr/>
          </p:nvSpPr>
          <p:spPr bwMode="auto">
            <a:xfrm>
              <a:off x="5989638" y="2212975"/>
              <a:ext cx="1341437" cy="1292225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 dirty="0"/>
            </a:p>
          </p:txBody>
        </p:sp>
        <p:sp>
          <p:nvSpPr>
            <p:cNvPr id="368669" name="Text Box 29"/>
            <p:cNvSpPr txBox="1">
              <a:spLocks noChangeArrowheads="1"/>
            </p:cNvSpPr>
            <p:nvPr/>
          </p:nvSpPr>
          <p:spPr bwMode="auto">
            <a:xfrm>
              <a:off x="8438471" y="2621416"/>
              <a:ext cx="3603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68670" name="Text Box 30"/>
            <p:cNvSpPr txBox="1">
              <a:spLocks noChangeArrowheads="1"/>
            </p:cNvSpPr>
            <p:nvPr/>
          </p:nvSpPr>
          <p:spPr bwMode="auto">
            <a:xfrm>
              <a:off x="6516002" y="1327599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368672" name="Text Box 32"/>
            <p:cNvSpPr txBox="1">
              <a:spLocks noChangeArrowheads="1"/>
            </p:cNvSpPr>
            <p:nvPr/>
          </p:nvSpPr>
          <p:spPr bwMode="auto">
            <a:xfrm>
              <a:off x="6189745" y="2405578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68673" name="Line 33"/>
            <p:cNvSpPr>
              <a:spLocks noChangeShapeType="1"/>
            </p:cNvSpPr>
            <p:nvPr/>
          </p:nvSpPr>
          <p:spPr bwMode="auto">
            <a:xfrm flipV="1">
              <a:off x="6654037" y="2351314"/>
              <a:ext cx="1085706" cy="50618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74" name="Line 34"/>
            <p:cNvSpPr>
              <a:spLocks noChangeShapeType="1"/>
            </p:cNvSpPr>
            <p:nvPr/>
          </p:nvSpPr>
          <p:spPr bwMode="auto">
            <a:xfrm>
              <a:off x="6656387" y="2857500"/>
              <a:ext cx="1061583" cy="5170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675" name="Arc 35"/>
            <p:cNvSpPr>
              <a:spLocks/>
            </p:cNvSpPr>
            <p:nvPr/>
          </p:nvSpPr>
          <p:spPr bwMode="auto">
            <a:xfrm>
              <a:off x="6714166" y="2560638"/>
              <a:ext cx="634477" cy="595312"/>
            </a:xfrm>
            <a:custGeom>
              <a:avLst/>
              <a:gdLst>
                <a:gd name="G0" fmla="+- 0 0 0"/>
                <a:gd name="G1" fmla="+- 7983 0 0"/>
                <a:gd name="G2" fmla="+- 21600 0 0"/>
                <a:gd name="T0" fmla="*/ 20071 w 21600"/>
                <a:gd name="T1" fmla="*/ 0 h 18400"/>
                <a:gd name="T2" fmla="*/ 18922 w 21600"/>
                <a:gd name="T3" fmla="*/ 18400 h 18400"/>
                <a:gd name="T4" fmla="*/ 0 w 21600"/>
                <a:gd name="T5" fmla="*/ 7983 h 18400"/>
                <a:gd name="connsiteX0" fmla="*/ 20070 w 23478"/>
                <a:gd name="connsiteY0" fmla="*/ 0 h 18400"/>
                <a:gd name="connsiteX1" fmla="*/ 21600 w 23478"/>
                <a:gd name="connsiteY1" fmla="*/ 7983 h 18400"/>
                <a:gd name="connsiteX2" fmla="*/ 18922 w 23478"/>
                <a:gd name="connsiteY2" fmla="*/ 18400 h 18400"/>
                <a:gd name="connsiteX0" fmla="*/ 20070 w 23478"/>
                <a:gd name="connsiteY0" fmla="*/ 0 h 18400"/>
                <a:gd name="connsiteX1" fmla="*/ 21600 w 23478"/>
                <a:gd name="connsiteY1" fmla="*/ 7983 h 18400"/>
                <a:gd name="connsiteX2" fmla="*/ 18922 w 23478"/>
                <a:gd name="connsiteY2" fmla="*/ 18400 h 18400"/>
                <a:gd name="connsiteX3" fmla="*/ 0 w 23478"/>
                <a:gd name="connsiteY3" fmla="*/ 7983 h 18400"/>
                <a:gd name="connsiteX4" fmla="*/ 20070 w 23478"/>
                <a:gd name="connsiteY4" fmla="*/ 0 h 18400"/>
                <a:gd name="connsiteX0" fmla="*/ 20070 w 21600"/>
                <a:gd name="connsiteY0" fmla="*/ 0 h 18400"/>
                <a:gd name="connsiteX1" fmla="*/ 21600 w 21600"/>
                <a:gd name="connsiteY1" fmla="*/ 7983 h 18400"/>
                <a:gd name="connsiteX2" fmla="*/ 18922 w 21600"/>
                <a:gd name="connsiteY2" fmla="*/ 18400 h 18400"/>
                <a:gd name="connsiteX0" fmla="*/ 20070 w 21600"/>
                <a:gd name="connsiteY0" fmla="*/ 0 h 18400"/>
                <a:gd name="connsiteX1" fmla="*/ 21600 w 21600"/>
                <a:gd name="connsiteY1" fmla="*/ 7983 h 18400"/>
                <a:gd name="connsiteX2" fmla="*/ 18922 w 21600"/>
                <a:gd name="connsiteY2" fmla="*/ 18400 h 18400"/>
                <a:gd name="connsiteX3" fmla="*/ 0 w 21600"/>
                <a:gd name="connsiteY3" fmla="*/ 7983 h 18400"/>
                <a:gd name="connsiteX4" fmla="*/ 20070 w 21600"/>
                <a:gd name="connsiteY4" fmla="*/ 0 h 18400"/>
                <a:gd name="connsiteX0" fmla="*/ 20070 w 21600"/>
                <a:gd name="connsiteY0" fmla="*/ 0 h 18400"/>
                <a:gd name="connsiteX1" fmla="*/ 21600 w 21600"/>
                <a:gd name="connsiteY1" fmla="*/ 7983 h 18400"/>
                <a:gd name="connsiteX2" fmla="*/ 18922 w 21600"/>
                <a:gd name="connsiteY2" fmla="*/ 18400 h 18400"/>
                <a:gd name="connsiteX0" fmla="*/ 18980 w 21600"/>
                <a:gd name="connsiteY0" fmla="*/ 211 h 18400"/>
                <a:gd name="connsiteX1" fmla="*/ 21600 w 21600"/>
                <a:gd name="connsiteY1" fmla="*/ 7983 h 18400"/>
                <a:gd name="connsiteX2" fmla="*/ 18922 w 21600"/>
                <a:gd name="connsiteY2" fmla="*/ 18400 h 18400"/>
                <a:gd name="connsiteX3" fmla="*/ 0 w 21600"/>
                <a:gd name="connsiteY3" fmla="*/ 7983 h 18400"/>
                <a:gd name="connsiteX4" fmla="*/ 18980 w 21600"/>
                <a:gd name="connsiteY4" fmla="*/ 211 h 18400"/>
                <a:gd name="connsiteX0" fmla="*/ 20070 w 21600"/>
                <a:gd name="connsiteY0" fmla="*/ 0 h 18400"/>
                <a:gd name="connsiteX1" fmla="*/ 21600 w 21600"/>
                <a:gd name="connsiteY1" fmla="*/ 7983 h 18400"/>
                <a:gd name="connsiteX2" fmla="*/ 18922 w 21600"/>
                <a:gd name="connsiteY2" fmla="*/ 18400 h 18400"/>
                <a:gd name="connsiteX0" fmla="*/ 0 w 21600"/>
                <a:gd name="connsiteY0" fmla="*/ 7983 h 18400"/>
                <a:gd name="connsiteX1" fmla="*/ 21600 w 21600"/>
                <a:gd name="connsiteY1" fmla="*/ 7983 h 18400"/>
                <a:gd name="connsiteX2" fmla="*/ 18922 w 21600"/>
                <a:gd name="connsiteY2" fmla="*/ 18400 h 18400"/>
                <a:gd name="connsiteX3" fmla="*/ 0 w 21600"/>
                <a:gd name="connsiteY3" fmla="*/ 7983 h 18400"/>
                <a:gd name="connsiteX0" fmla="*/ 20070 w 21600"/>
                <a:gd name="connsiteY0" fmla="*/ 0 h 18400"/>
                <a:gd name="connsiteX1" fmla="*/ 21600 w 21600"/>
                <a:gd name="connsiteY1" fmla="*/ 7983 h 18400"/>
                <a:gd name="connsiteX2" fmla="*/ 18922 w 21600"/>
                <a:gd name="connsiteY2" fmla="*/ 18400 h 18400"/>
                <a:gd name="connsiteX0" fmla="*/ 0 w 21600"/>
                <a:gd name="connsiteY0" fmla="*/ 7983 h 18400"/>
                <a:gd name="connsiteX1" fmla="*/ 13748 w 21600"/>
                <a:gd name="connsiteY1" fmla="*/ 9650 h 18400"/>
                <a:gd name="connsiteX2" fmla="*/ 21600 w 21600"/>
                <a:gd name="connsiteY2" fmla="*/ 7983 h 18400"/>
                <a:gd name="connsiteX3" fmla="*/ 18922 w 21600"/>
                <a:gd name="connsiteY3" fmla="*/ 18400 h 18400"/>
                <a:gd name="connsiteX4" fmla="*/ 0 w 21600"/>
                <a:gd name="connsiteY4" fmla="*/ 7983 h 18400"/>
                <a:gd name="connsiteX0" fmla="*/ 20070 w 21600"/>
                <a:gd name="connsiteY0" fmla="*/ 0 h 18400"/>
                <a:gd name="connsiteX1" fmla="*/ 21600 w 21600"/>
                <a:gd name="connsiteY1" fmla="*/ 7983 h 18400"/>
                <a:gd name="connsiteX2" fmla="*/ 18922 w 21600"/>
                <a:gd name="connsiteY2" fmla="*/ 18400 h 18400"/>
                <a:gd name="connsiteX0" fmla="*/ 0 w 21600"/>
                <a:gd name="connsiteY0" fmla="*/ 7983 h 18400"/>
                <a:gd name="connsiteX1" fmla="*/ 13530 w 21600"/>
                <a:gd name="connsiteY1" fmla="*/ 7963 h 18400"/>
                <a:gd name="connsiteX2" fmla="*/ 21600 w 21600"/>
                <a:gd name="connsiteY2" fmla="*/ 7983 h 18400"/>
                <a:gd name="connsiteX3" fmla="*/ 18922 w 21600"/>
                <a:gd name="connsiteY3" fmla="*/ 18400 h 18400"/>
                <a:gd name="connsiteX4" fmla="*/ 0 w 21600"/>
                <a:gd name="connsiteY4" fmla="*/ 7983 h 18400"/>
                <a:gd name="connsiteX0" fmla="*/ 18544 w 21600"/>
                <a:gd name="connsiteY0" fmla="*/ 0 h 18611"/>
                <a:gd name="connsiteX1" fmla="*/ 21600 w 21600"/>
                <a:gd name="connsiteY1" fmla="*/ 8194 h 18611"/>
                <a:gd name="connsiteX2" fmla="*/ 18922 w 21600"/>
                <a:gd name="connsiteY2" fmla="*/ 18611 h 18611"/>
                <a:gd name="connsiteX0" fmla="*/ 0 w 21600"/>
                <a:gd name="connsiteY0" fmla="*/ 8194 h 18611"/>
                <a:gd name="connsiteX1" fmla="*/ 13530 w 21600"/>
                <a:gd name="connsiteY1" fmla="*/ 8174 h 18611"/>
                <a:gd name="connsiteX2" fmla="*/ 21600 w 21600"/>
                <a:gd name="connsiteY2" fmla="*/ 8194 h 18611"/>
                <a:gd name="connsiteX3" fmla="*/ 18922 w 21600"/>
                <a:gd name="connsiteY3" fmla="*/ 18611 h 18611"/>
                <a:gd name="connsiteX4" fmla="*/ 0 w 21600"/>
                <a:gd name="connsiteY4" fmla="*/ 8194 h 18611"/>
                <a:gd name="connsiteX0" fmla="*/ 19852 w 21600"/>
                <a:gd name="connsiteY0" fmla="*/ 0 h 18611"/>
                <a:gd name="connsiteX1" fmla="*/ 21600 w 21600"/>
                <a:gd name="connsiteY1" fmla="*/ 8194 h 18611"/>
                <a:gd name="connsiteX2" fmla="*/ 18922 w 21600"/>
                <a:gd name="connsiteY2" fmla="*/ 18611 h 18611"/>
                <a:gd name="connsiteX0" fmla="*/ 0 w 21600"/>
                <a:gd name="connsiteY0" fmla="*/ 8194 h 18611"/>
                <a:gd name="connsiteX1" fmla="*/ 13530 w 21600"/>
                <a:gd name="connsiteY1" fmla="*/ 8174 h 18611"/>
                <a:gd name="connsiteX2" fmla="*/ 21600 w 21600"/>
                <a:gd name="connsiteY2" fmla="*/ 8194 h 18611"/>
                <a:gd name="connsiteX3" fmla="*/ 18922 w 21600"/>
                <a:gd name="connsiteY3" fmla="*/ 18611 h 18611"/>
                <a:gd name="connsiteX4" fmla="*/ 0 w 21600"/>
                <a:gd name="connsiteY4" fmla="*/ 8194 h 18611"/>
                <a:gd name="connsiteX0" fmla="*/ 18980 w 21600"/>
                <a:gd name="connsiteY0" fmla="*/ 0 h 18400"/>
                <a:gd name="connsiteX1" fmla="*/ 21600 w 21600"/>
                <a:gd name="connsiteY1" fmla="*/ 7983 h 18400"/>
                <a:gd name="connsiteX2" fmla="*/ 18922 w 21600"/>
                <a:gd name="connsiteY2" fmla="*/ 18400 h 18400"/>
                <a:gd name="connsiteX0" fmla="*/ 0 w 21600"/>
                <a:gd name="connsiteY0" fmla="*/ 7983 h 18400"/>
                <a:gd name="connsiteX1" fmla="*/ 13530 w 21600"/>
                <a:gd name="connsiteY1" fmla="*/ 7963 h 18400"/>
                <a:gd name="connsiteX2" fmla="*/ 21600 w 21600"/>
                <a:gd name="connsiteY2" fmla="*/ 7983 h 18400"/>
                <a:gd name="connsiteX3" fmla="*/ 18922 w 21600"/>
                <a:gd name="connsiteY3" fmla="*/ 18400 h 18400"/>
                <a:gd name="connsiteX4" fmla="*/ 0 w 21600"/>
                <a:gd name="connsiteY4" fmla="*/ 7983 h 18400"/>
                <a:gd name="connsiteX0" fmla="*/ 18980 w 21791"/>
                <a:gd name="connsiteY0" fmla="*/ 0 h 18400"/>
                <a:gd name="connsiteX1" fmla="*/ 20723 w 21791"/>
                <a:gd name="connsiteY1" fmla="*/ 4166 h 18400"/>
                <a:gd name="connsiteX2" fmla="*/ 21600 w 21791"/>
                <a:gd name="connsiteY2" fmla="*/ 7983 h 18400"/>
                <a:gd name="connsiteX3" fmla="*/ 18922 w 21791"/>
                <a:gd name="connsiteY3" fmla="*/ 18400 h 18400"/>
                <a:gd name="connsiteX0" fmla="*/ 0 w 21791"/>
                <a:gd name="connsiteY0" fmla="*/ 7983 h 18400"/>
                <a:gd name="connsiteX1" fmla="*/ 13530 w 21791"/>
                <a:gd name="connsiteY1" fmla="*/ 7963 h 18400"/>
                <a:gd name="connsiteX2" fmla="*/ 21600 w 21791"/>
                <a:gd name="connsiteY2" fmla="*/ 7983 h 18400"/>
                <a:gd name="connsiteX3" fmla="*/ 18922 w 21791"/>
                <a:gd name="connsiteY3" fmla="*/ 18400 h 18400"/>
                <a:gd name="connsiteX4" fmla="*/ 0 w 21791"/>
                <a:gd name="connsiteY4" fmla="*/ 7983 h 18400"/>
                <a:gd name="connsiteX0" fmla="*/ 18980 w 21791"/>
                <a:gd name="connsiteY0" fmla="*/ 0 h 18400"/>
                <a:gd name="connsiteX1" fmla="*/ 21159 w 21791"/>
                <a:gd name="connsiteY1" fmla="*/ 4588 h 18400"/>
                <a:gd name="connsiteX2" fmla="*/ 21600 w 21791"/>
                <a:gd name="connsiteY2" fmla="*/ 7983 h 18400"/>
                <a:gd name="connsiteX3" fmla="*/ 18922 w 21791"/>
                <a:gd name="connsiteY3" fmla="*/ 18400 h 18400"/>
                <a:gd name="connsiteX0" fmla="*/ 0 w 21791"/>
                <a:gd name="connsiteY0" fmla="*/ 7983 h 18400"/>
                <a:gd name="connsiteX1" fmla="*/ 13530 w 21791"/>
                <a:gd name="connsiteY1" fmla="*/ 7963 h 18400"/>
                <a:gd name="connsiteX2" fmla="*/ 21600 w 21791"/>
                <a:gd name="connsiteY2" fmla="*/ 7983 h 18400"/>
                <a:gd name="connsiteX3" fmla="*/ 18922 w 21791"/>
                <a:gd name="connsiteY3" fmla="*/ 18400 h 18400"/>
                <a:gd name="connsiteX4" fmla="*/ 0 w 21791"/>
                <a:gd name="connsiteY4" fmla="*/ 7983 h 18400"/>
                <a:gd name="connsiteX0" fmla="*/ 18980 w 22036"/>
                <a:gd name="connsiteY0" fmla="*/ 0 h 18400"/>
                <a:gd name="connsiteX1" fmla="*/ 21159 w 22036"/>
                <a:gd name="connsiteY1" fmla="*/ 4588 h 18400"/>
                <a:gd name="connsiteX2" fmla="*/ 21600 w 22036"/>
                <a:gd name="connsiteY2" fmla="*/ 7983 h 18400"/>
                <a:gd name="connsiteX3" fmla="*/ 18922 w 22036"/>
                <a:gd name="connsiteY3" fmla="*/ 18400 h 18400"/>
                <a:gd name="connsiteX0" fmla="*/ 0 w 22036"/>
                <a:gd name="connsiteY0" fmla="*/ 7983 h 18400"/>
                <a:gd name="connsiteX1" fmla="*/ 13530 w 22036"/>
                <a:gd name="connsiteY1" fmla="*/ 7963 h 18400"/>
                <a:gd name="connsiteX2" fmla="*/ 22036 w 22036"/>
                <a:gd name="connsiteY2" fmla="*/ 9459 h 18400"/>
                <a:gd name="connsiteX3" fmla="*/ 18922 w 22036"/>
                <a:gd name="connsiteY3" fmla="*/ 18400 h 18400"/>
                <a:gd name="connsiteX4" fmla="*/ 0 w 22036"/>
                <a:gd name="connsiteY4" fmla="*/ 7983 h 18400"/>
                <a:gd name="connsiteX0" fmla="*/ 18980 w 22036"/>
                <a:gd name="connsiteY0" fmla="*/ 0 h 18400"/>
                <a:gd name="connsiteX1" fmla="*/ 21159 w 22036"/>
                <a:gd name="connsiteY1" fmla="*/ 4588 h 18400"/>
                <a:gd name="connsiteX2" fmla="*/ 21600 w 22036"/>
                <a:gd name="connsiteY2" fmla="*/ 7983 h 18400"/>
                <a:gd name="connsiteX3" fmla="*/ 18922 w 22036"/>
                <a:gd name="connsiteY3" fmla="*/ 18400 h 18400"/>
                <a:gd name="connsiteX0" fmla="*/ 0 w 22036"/>
                <a:gd name="connsiteY0" fmla="*/ 7983 h 18400"/>
                <a:gd name="connsiteX1" fmla="*/ 13312 w 22036"/>
                <a:gd name="connsiteY1" fmla="*/ 8807 h 18400"/>
                <a:gd name="connsiteX2" fmla="*/ 22036 w 22036"/>
                <a:gd name="connsiteY2" fmla="*/ 9459 h 18400"/>
                <a:gd name="connsiteX3" fmla="*/ 18922 w 22036"/>
                <a:gd name="connsiteY3" fmla="*/ 18400 h 18400"/>
                <a:gd name="connsiteX4" fmla="*/ 0 w 22036"/>
                <a:gd name="connsiteY4" fmla="*/ 7983 h 18400"/>
                <a:gd name="connsiteX0" fmla="*/ 17236 w 20292"/>
                <a:gd name="connsiteY0" fmla="*/ 0 h 18400"/>
                <a:gd name="connsiteX1" fmla="*/ 19415 w 20292"/>
                <a:gd name="connsiteY1" fmla="*/ 4588 h 18400"/>
                <a:gd name="connsiteX2" fmla="*/ 19856 w 20292"/>
                <a:gd name="connsiteY2" fmla="*/ 7983 h 18400"/>
                <a:gd name="connsiteX3" fmla="*/ 17178 w 20292"/>
                <a:gd name="connsiteY3" fmla="*/ 18400 h 18400"/>
                <a:gd name="connsiteX0" fmla="*/ 0 w 20292"/>
                <a:gd name="connsiteY0" fmla="*/ 8827 h 18400"/>
                <a:gd name="connsiteX1" fmla="*/ 11568 w 20292"/>
                <a:gd name="connsiteY1" fmla="*/ 8807 h 18400"/>
                <a:gd name="connsiteX2" fmla="*/ 20292 w 20292"/>
                <a:gd name="connsiteY2" fmla="*/ 9459 h 18400"/>
                <a:gd name="connsiteX3" fmla="*/ 17178 w 20292"/>
                <a:gd name="connsiteY3" fmla="*/ 18400 h 18400"/>
                <a:gd name="connsiteX4" fmla="*/ 0 w 20292"/>
                <a:gd name="connsiteY4" fmla="*/ 8827 h 18400"/>
                <a:gd name="connsiteX0" fmla="*/ 17236 w 20047"/>
                <a:gd name="connsiteY0" fmla="*/ 0 h 18400"/>
                <a:gd name="connsiteX1" fmla="*/ 19415 w 20047"/>
                <a:gd name="connsiteY1" fmla="*/ 4588 h 18400"/>
                <a:gd name="connsiteX2" fmla="*/ 19856 w 20047"/>
                <a:gd name="connsiteY2" fmla="*/ 7983 h 18400"/>
                <a:gd name="connsiteX3" fmla="*/ 17178 w 20047"/>
                <a:gd name="connsiteY3" fmla="*/ 18400 h 18400"/>
                <a:gd name="connsiteX0" fmla="*/ 0 w 20047"/>
                <a:gd name="connsiteY0" fmla="*/ 8827 h 18400"/>
                <a:gd name="connsiteX1" fmla="*/ 11568 w 20047"/>
                <a:gd name="connsiteY1" fmla="*/ 8807 h 18400"/>
                <a:gd name="connsiteX2" fmla="*/ 17178 w 20047"/>
                <a:gd name="connsiteY2" fmla="*/ 18400 h 18400"/>
                <a:gd name="connsiteX3" fmla="*/ 0 w 20047"/>
                <a:gd name="connsiteY3" fmla="*/ 8827 h 18400"/>
                <a:gd name="connsiteX0" fmla="*/ 17236 w 20047"/>
                <a:gd name="connsiteY0" fmla="*/ 0 h 18400"/>
                <a:gd name="connsiteX1" fmla="*/ 19415 w 20047"/>
                <a:gd name="connsiteY1" fmla="*/ 4588 h 18400"/>
                <a:gd name="connsiteX2" fmla="*/ 19856 w 20047"/>
                <a:gd name="connsiteY2" fmla="*/ 7983 h 18400"/>
                <a:gd name="connsiteX3" fmla="*/ 17178 w 20047"/>
                <a:gd name="connsiteY3" fmla="*/ 18400 h 18400"/>
                <a:gd name="connsiteX0" fmla="*/ 0 w 20047"/>
                <a:gd name="connsiteY0" fmla="*/ 8827 h 18400"/>
                <a:gd name="connsiteX1" fmla="*/ 17178 w 20047"/>
                <a:gd name="connsiteY1" fmla="*/ 18400 h 18400"/>
                <a:gd name="connsiteX2" fmla="*/ 0 w 20047"/>
                <a:gd name="connsiteY2" fmla="*/ 8827 h 18400"/>
                <a:gd name="connsiteX0" fmla="*/ 17236 w 20047"/>
                <a:gd name="connsiteY0" fmla="*/ 0 h 18400"/>
                <a:gd name="connsiteX1" fmla="*/ 19415 w 20047"/>
                <a:gd name="connsiteY1" fmla="*/ 4588 h 18400"/>
                <a:gd name="connsiteX2" fmla="*/ 19856 w 20047"/>
                <a:gd name="connsiteY2" fmla="*/ 8827 h 18400"/>
                <a:gd name="connsiteX3" fmla="*/ 17178 w 20047"/>
                <a:gd name="connsiteY3" fmla="*/ 18400 h 18400"/>
                <a:gd name="connsiteX0" fmla="*/ 0 w 20047"/>
                <a:gd name="connsiteY0" fmla="*/ 8827 h 18400"/>
                <a:gd name="connsiteX1" fmla="*/ 17178 w 20047"/>
                <a:gd name="connsiteY1" fmla="*/ 18400 h 18400"/>
                <a:gd name="connsiteX2" fmla="*/ 0 w 20047"/>
                <a:gd name="connsiteY2" fmla="*/ 8827 h 18400"/>
                <a:gd name="connsiteX0" fmla="*/ 17236 w 20701"/>
                <a:gd name="connsiteY0" fmla="*/ 0 h 18400"/>
                <a:gd name="connsiteX1" fmla="*/ 19415 w 20701"/>
                <a:gd name="connsiteY1" fmla="*/ 4588 h 18400"/>
                <a:gd name="connsiteX2" fmla="*/ 20510 w 20701"/>
                <a:gd name="connsiteY2" fmla="*/ 9038 h 18400"/>
                <a:gd name="connsiteX3" fmla="*/ 17178 w 20701"/>
                <a:gd name="connsiteY3" fmla="*/ 18400 h 18400"/>
                <a:gd name="connsiteX0" fmla="*/ 0 w 20701"/>
                <a:gd name="connsiteY0" fmla="*/ 8827 h 18400"/>
                <a:gd name="connsiteX1" fmla="*/ 17178 w 20701"/>
                <a:gd name="connsiteY1" fmla="*/ 18400 h 18400"/>
                <a:gd name="connsiteX2" fmla="*/ 0 w 20701"/>
                <a:gd name="connsiteY2" fmla="*/ 8827 h 18400"/>
                <a:gd name="connsiteX0" fmla="*/ 17236 w 20265"/>
                <a:gd name="connsiteY0" fmla="*/ 0 h 18400"/>
                <a:gd name="connsiteX1" fmla="*/ 19415 w 20265"/>
                <a:gd name="connsiteY1" fmla="*/ 4588 h 18400"/>
                <a:gd name="connsiteX2" fmla="*/ 20074 w 20265"/>
                <a:gd name="connsiteY2" fmla="*/ 9038 h 18400"/>
                <a:gd name="connsiteX3" fmla="*/ 17178 w 20265"/>
                <a:gd name="connsiteY3" fmla="*/ 18400 h 18400"/>
                <a:gd name="connsiteX0" fmla="*/ 0 w 20265"/>
                <a:gd name="connsiteY0" fmla="*/ 8827 h 18400"/>
                <a:gd name="connsiteX1" fmla="*/ 17178 w 20265"/>
                <a:gd name="connsiteY1" fmla="*/ 18400 h 18400"/>
                <a:gd name="connsiteX2" fmla="*/ 0 w 20265"/>
                <a:gd name="connsiteY2" fmla="*/ 8827 h 1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65" h="18400" fill="none" extrusionOk="0">
                  <a:moveTo>
                    <a:pt x="17236" y="0"/>
                  </a:moveTo>
                  <a:cubicBezTo>
                    <a:pt x="17417" y="729"/>
                    <a:pt x="18942" y="3082"/>
                    <a:pt x="19415" y="4588"/>
                  </a:cubicBezTo>
                  <a:cubicBezTo>
                    <a:pt x="19888" y="6094"/>
                    <a:pt x="20265" y="6701"/>
                    <a:pt x="20074" y="9038"/>
                  </a:cubicBezTo>
                  <a:cubicBezTo>
                    <a:pt x="20074" y="12680"/>
                    <a:pt x="18934" y="15209"/>
                    <a:pt x="17178" y="18400"/>
                  </a:cubicBezTo>
                </a:path>
                <a:path w="20265" h="18400" stroke="0" extrusionOk="0">
                  <a:moveTo>
                    <a:pt x="0" y="8827"/>
                  </a:moveTo>
                  <a:lnTo>
                    <a:pt x="17178" y="18400"/>
                  </a:lnTo>
                  <a:lnTo>
                    <a:pt x="0" y="8827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68677" name="Object 37"/>
            <p:cNvGraphicFramePr>
              <a:graphicFrameLocks noChangeAspect="1"/>
            </p:cNvGraphicFramePr>
            <p:nvPr/>
          </p:nvGraphicFramePr>
          <p:xfrm>
            <a:off x="7481495" y="2918423"/>
            <a:ext cx="242888" cy="223837"/>
          </p:xfrm>
          <a:graphic>
            <a:graphicData uri="http://schemas.openxmlformats.org/presentationml/2006/ole">
              <p:oleObj spid="_x0000_s368677" name="Equation" r:id="rId10" imgW="152280" imgH="139680" progId="Equation.DSMT4">
                <p:embed/>
              </p:oleObj>
            </a:graphicData>
          </a:graphic>
        </p:graphicFrame>
        <p:cxnSp>
          <p:nvCxnSpPr>
            <p:cNvPr id="42" name="Straight Connector 41"/>
            <p:cNvCxnSpPr/>
            <p:nvPr/>
          </p:nvCxnSpPr>
          <p:spPr bwMode="auto">
            <a:xfrm flipH="1" flipV="1">
              <a:off x="6341423" y="2291938"/>
              <a:ext cx="308759" cy="5581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3" name="TextBox 42"/>
          <p:cNvSpPr txBox="1"/>
          <p:nvPr/>
        </p:nvSpPr>
        <p:spPr>
          <a:xfrm>
            <a:off x="217716" y="1807028"/>
            <a:ext cx="1904999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A vertical slot is centered at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 0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Text Box 2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69667" name="Object 3"/>
          <p:cNvGraphicFramePr>
            <a:graphicFrameLocks noChangeAspect="1"/>
          </p:cNvGraphicFramePr>
          <p:nvPr/>
        </p:nvGraphicFramePr>
        <p:xfrm>
          <a:off x="1145721" y="1241425"/>
          <a:ext cx="6423025" cy="2339975"/>
        </p:xfrm>
        <a:graphic>
          <a:graphicData uri="http://schemas.openxmlformats.org/presentationml/2006/ole">
            <p:oleObj spid="_x0000_s369667" name="Equation" r:id="rId4" imgW="3695400" imgH="1346040" progId="Equation.DSMT4">
              <p:embed/>
            </p:oleObj>
          </a:graphicData>
        </a:graphic>
      </p:graphicFrame>
      <p:graphicFrame>
        <p:nvGraphicFramePr>
          <p:cNvPr id="369668" name="Object 4"/>
          <p:cNvGraphicFramePr>
            <a:graphicFrameLocks noChangeAspect="1"/>
          </p:cNvGraphicFramePr>
          <p:nvPr/>
        </p:nvGraphicFramePr>
        <p:xfrm>
          <a:off x="1347788" y="4538663"/>
          <a:ext cx="5194300" cy="1706562"/>
        </p:xfrm>
        <a:graphic>
          <a:graphicData uri="http://schemas.openxmlformats.org/presentationml/2006/ole">
            <p:oleObj spid="_x0000_s369668" name="Equation" r:id="rId5" imgW="2628720" imgH="863280" progId="Equation.DSMT4">
              <p:embed/>
            </p:oleObj>
          </a:graphicData>
        </a:graphic>
      </p:graphicFrame>
      <p:sp>
        <p:nvSpPr>
          <p:cNvPr id="369669" name="Text Box 5"/>
          <p:cNvSpPr txBox="1">
            <a:spLocks noChangeArrowheads="1"/>
          </p:cNvSpPr>
          <p:nvPr/>
        </p:nvSpPr>
        <p:spPr bwMode="auto">
          <a:xfrm>
            <a:off x="544685" y="3922922"/>
            <a:ext cx="252344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Simplifying,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69671" name="Object 7"/>
          <p:cNvGraphicFramePr>
            <a:graphicFrameLocks noChangeAspect="1"/>
          </p:cNvGraphicFramePr>
          <p:nvPr/>
        </p:nvGraphicFramePr>
        <p:xfrm>
          <a:off x="6988370" y="5102063"/>
          <a:ext cx="1650664" cy="641537"/>
        </p:xfrm>
        <a:graphic>
          <a:graphicData uri="http://schemas.openxmlformats.org/presentationml/2006/ole">
            <p:oleObj spid="_x0000_s369671" name="Equation" r:id="rId6" imgW="10792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70691" name="Object 3"/>
          <p:cNvGraphicFramePr>
            <a:graphicFrameLocks noChangeAspect="1"/>
          </p:cNvGraphicFramePr>
          <p:nvPr/>
        </p:nvGraphicFramePr>
        <p:xfrm>
          <a:off x="2773363" y="4756831"/>
          <a:ext cx="3240087" cy="1738312"/>
        </p:xfrm>
        <a:graphic>
          <a:graphicData uri="http://schemas.openxmlformats.org/presentationml/2006/ole">
            <p:oleObj spid="_x0000_s370691" name="Equation" r:id="rId4" imgW="1422360" imgH="761760" progId="Equation.DSMT4">
              <p:embed/>
            </p:oleObj>
          </a:graphicData>
        </a:graphic>
      </p:graphicFrame>
      <p:graphicFrame>
        <p:nvGraphicFramePr>
          <p:cNvPr id="370692" name="Object 4"/>
          <p:cNvGraphicFramePr>
            <a:graphicFrameLocks noChangeAspect="1"/>
          </p:cNvGraphicFramePr>
          <p:nvPr/>
        </p:nvGraphicFramePr>
        <p:xfrm>
          <a:off x="2706234" y="1446439"/>
          <a:ext cx="3414712" cy="950913"/>
        </p:xfrm>
        <a:graphic>
          <a:graphicData uri="http://schemas.openxmlformats.org/presentationml/2006/ole">
            <p:oleObj spid="_x0000_s370692" name="Equation" r:id="rId5" imgW="1688760" imgH="469800" progId="Equation.DSMT4">
              <p:embed/>
            </p:oleObj>
          </a:graphicData>
        </a:graphic>
      </p:graphicFrame>
      <p:graphicFrame>
        <p:nvGraphicFramePr>
          <p:cNvPr id="370693" name="Object 5"/>
          <p:cNvGraphicFramePr>
            <a:graphicFrameLocks noChangeAspect="1"/>
          </p:cNvGraphicFramePr>
          <p:nvPr/>
        </p:nvGraphicFramePr>
        <p:xfrm>
          <a:off x="1162050" y="2617108"/>
          <a:ext cx="7135813" cy="1147763"/>
        </p:xfrm>
        <a:graphic>
          <a:graphicData uri="http://schemas.openxmlformats.org/presentationml/2006/ole">
            <p:oleObj spid="_x0000_s370693" name="Equation" r:id="rId6" imgW="3390840" imgH="545760" progId="Equation.DSMT4">
              <p:embed/>
            </p:oleObj>
          </a:graphicData>
        </a:graphic>
      </p:graphicFrame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1257147" y="4136907"/>
            <a:ext cx="20233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70695" name="Text Box 7"/>
          <p:cNvSpPr txBox="1">
            <a:spLocks noChangeArrowheads="1"/>
          </p:cNvSpPr>
          <p:nvPr/>
        </p:nvSpPr>
        <p:spPr bwMode="auto">
          <a:xfrm>
            <a:off x="606425" y="938667"/>
            <a:ext cx="2865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previous analysis:</a:t>
            </a:r>
          </a:p>
        </p:txBody>
      </p:sp>
      <p:sp>
        <p:nvSpPr>
          <p:cNvPr id="370696" name="Text Box 8"/>
          <p:cNvSpPr txBox="1">
            <a:spLocks noChangeArrowheads="1"/>
          </p:cNvSpPr>
          <p:nvPr/>
        </p:nvSpPr>
        <p:spPr bwMode="auto">
          <a:xfrm>
            <a:off x="6403068" y="5203598"/>
            <a:ext cx="2025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field is </a:t>
            </a:r>
            <a:r>
              <a:rPr lang="en-US" dirty="0" err="1">
                <a:solidFill>
                  <a:schemeClr val="bg1"/>
                </a:solidFill>
              </a:rPr>
              <a:t>TE</a:t>
            </a:r>
            <a:r>
              <a:rPr lang="en-US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polarized.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716196" y="1048322"/>
            <a:ext cx="1384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Recall that</a:t>
            </a:r>
          </a:p>
        </p:txBody>
      </p:sp>
      <p:graphicFrame>
        <p:nvGraphicFramePr>
          <p:cNvPr id="371716" name="Object 4"/>
          <p:cNvGraphicFramePr>
            <a:graphicFrameLocks noChangeAspect="1"/>
          </p:cNvGraphicFramePr>
          <p:nvPr/>
        </p:nvGraphicFramePr>
        <p:xfrm>
          <a:off x="1872614" y="1476427"/>
          <a:ext cx="5588000" cy="1924050"/>
        </p:xfrm>
        <a:graphic>
          <a:graphicData uri="http://schemas.openxmlformats.org/presentationml/2006/ole">
            <p:oleObj spid="_x0000_s371716" name="Equation" r:id="rId4" imgW="2730240" imgH="93960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71717" name="Object 5"/>
          <p:cNvGraphicFramePr>
            <a:graphicFrameLocks noChangeAspect="1"/>
          </p:cNvGraphicFramePr>
          <p:nvPr/>
        </p:nvGraphicFramePr>
        <p:xfrm>
          <a:off x="982266" y="4830636"/>
          <a:ext cx="2448684" cy="910972"/>
        </p:xfrm>
        <a:graphic>
          <a:graphicData uri="http://schemas.openxmlformats.org/presentationml/2006/ole">
            <p:oleObj spid="_x0000_s371717" name="Equation" r:id="rId5" imgW="1434960" imgH="533160" progId="Equation.DSMT4">
              <p:embed/>
            </p:oleObj>
          </a:graphicData>
        </a:graphic>
      </p:graphicFrame>
      <p:graphicFrame>
        <p:nvGraphicFramePr>
          <p:cNvPr id="371718" name="Object 6"/>
          <p:cNvGraphicFramePr>
            <a:graphicFrameLocks noChangeAspect="1"/>
          </p:cNvGraphicFramePr>
          <p:nvPr/>
        </p:nvGraphicFramePr>
        <p:xfrm>
          <a:off x="4196868" y="4586717"/>
          <a:ext cx="3951501" cy="1324147"/>
        </p:xfrm>
        <a:graphic>
          <a:graphicData uri="http://schemas.openxmlformats.org/presentationml/2006/ole">
            <p:oleObj spid="_x0000_s371718" name="Equation" r:id="rId6" imgW="2577960" imgH="863280" progId="Equation.DSMT4">
              <p:embed/>
            </p:oleObj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76712" y="3965694"/>
            <a:ext cx="250741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 we now have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Text Box 3"/>
          <p:cNvSpPr txBox="1">
            <a:spLocks noChangeArrowheads="1"/>
          </p:cNvSpPr>
          <p:nvPr/>
        </p:nvSpPr>
        <p:spPr bwMode="auto">
          <a:xfrm>
            <a:off x="73886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682697" y="753775"/>
            <a:ext cx="39453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after simplifying,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72741" name="Object 5"/>
          <p:cNvGraphicFramePr>
            <a:graphicFrameLocks noChangeAspect="1"/>
          </p:cNvGraphicFramePr>
          <p:nvPr/>
        </p:nvGraphicFramePr>
        <p:xfrm>
          <a:off x="338819" y="2193877"/>
          <a:ext cx="8543925" cy="1467579"/>
        </p:xfrm>
        <a:graphic>
          <a:graphicData uri="http://schemas.openxmlformats.org/presentationml/2006/ole">
            <p:oleObj spid="_x0000_s372741" name="Equation" r:id="rId4" imgW="5029200" imgH="863280" progId="Equation.DSMT4">
              <p:embed/>
            </p:oleObj>
          </a:graphicData>
        </a:graphic>
      </p:graphicFrame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752693" y="5042721"/>
            <a:ext cx="126188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In far field: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372743" name="Object 7"/>
          <p:cNvGraphicFramePr>
            <a:graphicFrameLocks noChangeAspect="1"/>
          </p:cNvGraphicFramePr>
          <p:nvPr/>
        </p:nvGraphicFramePr>
        <p:xfrm>
          <a:off x="2156961" y="4983303"/>
          <a:ext cx="1703387" cy="465137"/>
        </p:xfrm>
        <a:graphic>
          <a:graphicData uri="http://schemas.openxmlformats.org/presentationml/2006/ole">
            <p:oleObj spid="_x0000_s372743" name="Equation" r:id="rId5" imgW="838080" imgH="228600" progId="Equation.DSMT4">
              <p:embed/>
            </p:oleObj>
          </a:graphicData>
        </a:graphic>
      </p:graphicFrame>
      <p:graphicFrame>
        <p:nvGraphicFramePr>
          <p:cNvPr id="372744" name="Object 8"/>
          <p:cNvGraphicFramePr>
            <a:graphicFrameLocks noChangeAspect="1"/>
          </p:cNvGraphicFramePr>
          <p:nvPr/>
        </p:nvGraphicFramePr>
        <p:xfrm>
          <a:off x="3940941" y="1435899"/>
          <a:ext cx="858837" cy="455612"/>
        </p:xfrm>
        <a:graphic>
          <a:graphicData uri="http://schemas.openxmlformats.org/presentationml/2006/ole">
            <p:oleObj spid="_x0000_s372744" name="Equation" r:id="rId6" imgW="431640" imgH="228600" progId="Equation.DSMT4">
              <p:embed/>
            </p:oleObj>
          </a:graphicData>
        </a:graphic>
      </p:graphicFrame>
      <p:graphicFrame>
        <p:nvGraphicFramePr>
          <p:cNvPr id="372745" name="Object 9"/>
          <p:cNvGraphicFramePr>
            <a:graphicFrameLocks noChangeAspect="1"/>
          </p:cNvGraphicFramePr>
          <p:nvPr/>
        </p:nvGraphicFramePr>
        <p:xfrm>
          <a:off x="4768850" y="4838700"/>
          <a:ext cx="3252788" cy="620713"/>
        </p:xfrm>
        <a:graphic>
          <a:graphicData uri="http://schemas.openxmlformats.org/presentationml/2006/ole">
            <p:oleObj spid="_x0000_s372745" name="Equation" r:id="rId7" imgW="1600200" imgH="304560" progId="Equation.DSMT4">
              <p:embed/>
            </p:oleObj>
          </a:graphicData>
        </a:graphic>
      </p:graphicFrame>
      <p:sp>
        <p:nvSpPr>
          <p:cNvPr id="372747" name="AutoShape 11"/>
          <p:cNvSpPr>
            <a:spLocks noChangeArrowheads="1"/>
          </p:cNvSpPr>
          <p:nvPr/>
        </p:nvSpPr>
        <p:spPr bwMode="auto">
          <a:xfrm>
            <a:off x="4058557" y="5123102"/>
            <a:ext cx="444500" cy="201060"/>
          </a:xfrm>
          <a:prstGeom prst="rightArrow">
            <a:avLst>
              <a:gd name="adj1" fmla="val 50000"/>
              <a:gd name="adj2" fmla="val 72917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2978" y="4465125"/>
            <a:ext cx="3111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 we have used: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Text Box 2"/>
          <p:cNvSpPr txBox="1">
            <a:spLocks noChangeArrowheads="1"/>
          </p:cNvSpPr>
          <p:nvPr/>
        </p:nvSpPr>
        <p:spPr bwMode="auto">
          <a:xfrm>
            <a:off x="6735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</a:t>
            </a:r>
          </a:p>
        </p:txBody>
      </p:sp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830263" y="5191125"/>
            <a:ext cx="783431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 slot is assumed to be backed by a </a:t>
            </a:r>
            <a:r>
              <a:rPr lang="en-US" dirty="0" smtClean="0">
                <a:solidFill>
                  <a:schemeClr val="bg2"/>
                </a:solidFill>
              </a:rPr>
              <a:t>cavity, which is a short-circuited length of rectangular waveguide (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sym typeface="Symbol"/>
              </a:rPr>
              <a:t>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w</a:t>
            </a:r>
            <a:r>
              <a:rPr lang="en-US" dirty="0" smtClean="0">
                <a:solidFill>
                  <a:schemeClr val="bg2"/>
                </a:solidFill>
              </a:rPr>
              <a:t>) operating in the TE</a:t>
            </a:r>
            <a:r>
              <a:rPr lang="en-US" baseline="-25000" dirty="0" smtClean="0">
                <a:solidFill>
                  <a:schemeClr val="bg2"/>
                </a:solidFill>
              </a:rPr>
              <a:t>10</a:t>
            </a:r>
            <a:r>
              <a:rPr lang="en-US" dirty="0" smtClean="0">
                <a:solidFill>
                  <a:schemeClr val="bg2"/>
                </a:solidFill>
              </a:rPr>
              <a:t> mode.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48804" y="1009645"/>
            <a:ext cx="3514720" cy="3813169"/>
            <a:chOff x="448804" y="1009645"/>
            <a:chExt cx="3514720" cy="3813169"/>
          </a:xfrm>
        </p:grpSpPr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3557125" y="2882892"/>
              <a:ext cx="406399" cy="3968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1745790" y="3109904"/>
              <a:ext cx="1650998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1612440" y="1009645"/>
              <a:ext cx="406399" cy="3968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40" name="AutoShape 9"/>
            <p:cNvSpPr>
              <a:spLocks noChangeArrowheads="1"/>
            </p:cNvSpPr>
            <p:nvPr/>
          </p:nvSpPr>
          <p:spPr bwMode="auto">
            <a:xfrm>
              <a:off x="1261603" y="1741481"/>
              <a:ext cx="927099" cy="2389184"/>
            </a:xfrm>
            <a:prstGeom prst="can">
              <a:avLst>
                <a:gd name="adj" fmla="val 64426"/>
              </a:avLst>
            </a:prstGeom>
            <a:gradFill rotWithShape="0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5000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 flipH="1">
              <a:off x="1734677" y="2078031"/>
              <a:ext cx="0" cy="10794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11"/>
            <p:cNvSpPr>
              <a:spLocks noChangeShapeType="1"/>
            </p:cNvSpPr>
            <p:nvPr/>
          </p:nvSpPr>
          <p:spPr bwMode="auto">
            <a:xfrm flipV="1">
              <a:off x="1734677" y="1468432"/>
              <a:ext cx="3175" cy="5857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448804" y="4425940"/>
              <a:ext cx="406399" cy="3968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graphicFrame>
          <p:nvGraphicFramePr>
            <p:cNvPr id="44" name="Object 13"/>
            <p:cNvGraphicFramePr>
              <a:graphicFrameLocks noChangeAspect="1"/>
            </p:cNvGraphicFramePr>
            <p:nvPr/>
          </p:nvGraphicFramePr>
          <p:xfrm>
            <a:off x="2109327" y="1573207"/>
            <a:ext cx="242887" cy="268287"/>
          </p:xfrm>
          <a:graphic>
            <a:graphicData uri="http://schemas.openxmlformats.org/presentationml/2006/ole">
              <p:oleObj spid="_x0000_s373796" name="Equation" r:id="rId4" imgW="126720" imgH="139680" progId="Equation.DSMT4">
                <p:embed/>
              </p:oleObj>
            </a:graphicData>
          </a:graphic>
        </p:graphicFrame>
        <p:sp>
          <p:nvSpPr>
            <p:cNvPr id="45" name="Line 14"/>
            <p:cNvSpPr>
              <a:spLocks noChangeShapeType="1"/>
            </p:cNvSpPr>
            <p:nvPr/>
          </p:nvSpPr>
          <p:spPr bwMode="auto">
            <a:xfrm flipV="1">
              <a:off x="1734677" y="1841494"/>
              <a:ext cx="280987" cy="1952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1563227" y="2705092"/>
              <a:ext cx="352424" cy="893761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11" y="25"/>
                </a:cxn>
                <a:cxn ang="0">
                  <a:pos x="216" y="0"/>
                </a:cxn>
                <a:cxn ang="0">
                  <a:pos x="214" y="525"/>
                </a:cxn>
                <a:cxn ang="0">
                  <a:pos x="108" y="561"/>
                </a:cxn>
                <a:cxn ang="0">
                  <a:pos x="4" y="522"/>
                </a:cxn>
                <a:cxn ang="0">
                  <a:pos x="4" y="1"/>
                </a:cxn>
              </a:cxnLst>
              <a:rect l="0" t="0" r="r" b="b"/>
              <a:pathLst>
                <a:path w="222" h="563">
                  <a:moveTo>
                    <a:pt x="4" y="1"/>
                  </a:moveTo>
                  <a:cubicBezTo>
                    <a:pt x="56" y="23"/>
                    <a:pt x="76" y="25"/>
                    <a:pt x="111" y="25"/>
                  </a:cubicBezTo>
                  <a:cubicBezTo>
                    <a:pt x="146" y="25"/>
                    <a:pt x="169" y="15"/>
                    <a:pt x="216" y="0"/>
                  </a:cubicBezTo>
                  <a:cubicBezTo>
                    <a:pt x="222" y="154"/>
                    <a:pt x="214" y="288"/>
                    <a:pt x="214" y="525"/>
                  </a:cubicBezTo>
                  <a:cubicBezTo>
                    <a:pt x="156" y="563"/>
                    <a:pt x="144" y="561"/>
                    <a:pt x="108" y="561"/>
                  </a:cubicBezTo>
                  <a:cubicBezTo>
                    <a:pt x="72" y="561"/>
                    <a:pt x="46" y="561"/>
                    <a:pt x="4" y="522"/>
                  </a:cubicBezTo>
                  <a:cubicBezTo>
                    <a:pt x="6" y="50"/>
                    <a:pt x="0" y="298"/>
                    <a:pt x="4" y="1"/>
                  </a:cubicBez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1905157" y="2677157"/>
              <a:ext cx="325437" cy="3968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/>
          </p:nvSpPr>
          <p:spPr bwMode="auto">
            <a:xfrm>
              <a:off x="1571165" y="3527416"/>
              <a:ext cx="354012" cy="3968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49" name="AutoShape 18"/>
            <p:cNvSpPr>
              <a:spLocks noChangeArrowheads="1"/>
            </p:cNvSpPr>
            <p:nvPr/>
          </p:nvSpPr>
          <p:spPr bwMode="auto">
            <a:xfrm rot="5400000">
              <a:off x="1286086" y="2906470"/>
              <a:ext cx="99642" cy="441324"/>
            </a:xfrm>
            <a:prstGeom prst="can">
              <a:avLst>
                <a:gd name="adj" fmla="val 64921"/>
              </a:avLst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flipH="1">
              <a:off x="794879" y="3154354"/>
              <a:ext cx="939799" cy="124301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6"/>
            <p:cNvSpPr>
              <a:spLocks noChangeShapeType="1"/>
            </p:cNvSpPr>
            <p:nvPr/>
          </p:nvSpPr>
          <p:spPr bwMode="auto">
            <a:xfrm>
              <a:off x="1911838" y="3112177"/>
              <a:ext cx="28545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AutoShape 19"/>
            <p:cNvSpPr>
              <a:spLocks noChangeArrowheads="1"/>
            </p:cNvSpPr>
            <p:nvPr/>
          </p:nvSpPr>
          <p:spPr bwMode="auto">
            <a:xfrm rot="5400000">
              <a:off x="1693402" y="2917817"/>
              <a:ext cx="42862" cy="409574"/>
            </a:xfrm>
            <a:prstGeom prst="can">
              <a:avLst>
                <a:gd name="adj" fmla="val 114711"/>
              </a:avLst>
            </a:prstGeom>
            <a:solidFill>
              <a:schemeClr val="folHlink"/>
            </a:solidFill>
            <a:ln w="31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605347" y="943613"/>
            <a:ext cx="4189418" cy="3933187"/>
            <a:chOff x="4605347" y="943613"/>
            <a:chExt cx="4189418" cy="3933187"/>
          </a:xfrm>
        </p:grpSpPr>
        <p:sp>
          <p:nvSpPr>
            <p:cNvPr id="373782" name="Oval 22"/>
            <p:cNvSpPr>
              <a:spLocks noChangeArrowheads="1"/>
            </p:cNvSpPr>
            <p:nvPr/>
          </p:nvSpPr>
          <p:spPr bwMode="auto">
            <a:xfrm>
              <a:off x="5176848" y="2300288"/>
              <a:ext cx="2138365" cy="2138362"/>
            </a:xfrm>
            <a:prstGeom prst="ellipse">
              <a:avLst/>
            </a:prstGeom>
            <a:noFill/>
            <a:ln w="28575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83" name="Line 23"/>
            <p:cNvSpPr>
              <a:spLocks noChangeShapeType="1"/>
            </p:cNvSpPr>
            <p:nvPr/>
          </p:nvSpPr>
          <p:spPr bwMode="auto">
            <a:xfrm flipH="1">
              <a:off x="6607187" y="3209925"/>
              <a:ext cx="69373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3785" name="Line 25"/>
            <p:cNvSpPr>
              <a:spLocks noChangeShapeType="1"/>
            </p:cNvSpPr>
            <p:nvPr/>
          </p:nvSpPr>
          <p:spPr bwMode="auto">
            <a:xfrm>
              <a:off x="6613537" y="3198813"/>
              <a:ext cx="0" cy="34131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3786" name="Rectangle 26"/>
            <p:cNvSpPr>
              <a:spLocks noChangeArrowheads="1"/>
            </p:cNvSpPr>
            <p:nvPr/>
          </p:nvSpPr>
          <p:spPr bwMode="auto">
            <a:xfrm>
              <a:off x="7264413" y="3244850"/>
              <a:ext cx="111125" cy="24606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87" name="Text Box 27"/>
            <p:cNvSpPr txBox="1">
              <a:spLocks noChangeArrowheads="1"/>
            </p:cNvSpPr>
            <p:nvPr/>
          </p:nvSpPr>
          <p:spPr bwMode="auto">
            <a:xfrm>
              <a:off x="5745173" y="2668588"/>
              <a:ext cx="1225552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WG cavity</a:t>
              </a:r>
            </a:p>
          </p:txBody>
        </p:sp>
        <p:sp>
          <p:nvSpPr>
            <p:cNvPr id="373788" name="Line 28"/>
            <p:cNvSpPr>
              <a:spLocks noChangeShapeType="1"/>
            </p:cNvSpPr>
            <p:nvPr/>
          </p:nvSpPr>
          <p:spPr bwMode="auto">
            <a:xfrm>
              <a:off x="4605347" y="3378200"/>
              <a:ext cx="363855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3789" name="Text Box 29"/>
            <p:cNvSpPr txBox="1">
              <a:spLocks noChangeArrowheads="1"/>
            </p:cNvSpPr>
            <p:nvPr/>
          </p:nvSpPr>
          <p:spPr bwMode="auto">
            <a:xfrm>
              <a:off x="8388364" y="3133725"/>
              <a:ext cx="406401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73790" name="Line 30"/>
            <p:cNvSpPr>
              <a:spLocks noChangeShapeType="1"/>
            </p:cNvSpPr>
            <p:nvPr/>
          </p:nvSpPr>
          <p:spPr bwMode="auto">
            <a:xfrm flipV="1">
              <a:off x="6267462" y="1444625"/>
              <a:ext cx="0" cy="3432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3791" name="Text Box 31"/>
            <p:cNvSpPr txBox="1">
              <a:spLocks noChangeArrowheads="1"/>
            </p:cNvSpPr>
            <p:nvPr/>
          </p:nvSpPr>
          <p:spPr bwMode="auto">
            <a:xfrm>
              <a:off x="6074737" y="943613"/>
              <a:ext cx="406401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373792" name="Line 32"/>
            <p:cNvSpPr>
              <a:spLocks noChangeShapeType="1"/>
            </p:cNvSpPr>
            <p:nvPr/>
          </p:nvSpPr>
          <p:spPr bwMode="auto">
            <a:xfrm flipH="1">
              <a:off x="5710248" y="3367088"/>
              <a:ext cx="561976" cy="914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73793" name="Object 33"/>
            <p:cNvGraphicFramePr>
              <a:graphicFrameLocks noChangeAspect="1"/>
            </p:cNvGraphicFramePr>
            <p:nvPr/>
          </p:nvGraphicFramePr>
          <p:xfrm>
            <a:off x="5607061" y="3484563"/>
            <a:ext cx="284163" cy="312737"/>
          </p:xfrm>
          <a:graphic>
            <a:graphicData uri="http://schemas.openxmlformats.org/presentationml/2006/ole">
              <p:oleObj spid="_x0000_s373793" name="Equation" r:id="rId5" imgW="126720" imgH="139680" progId="Equation.DSMT4">
                <p:embed/>
              </p:oleObj>
            </a:graphicData>
          </a:graphic>
        </p:graphicFrame>
        <p:graphicFrame>
          <p:nvGraphicFramePr>
            <p:cNvPr id="373795" name="Object 35"/>
            <p:cNvGraphicFramePr>
              <a:graphicFrameLocks noChangeAspect="1"/>
            </p:cNvGraphicFramePr>
            <p:nvPr/>
          </p:nvGraphicFramePr>
          <p:xfrm>
            <a:off x="6777050" y="3535363"/>
            <a:ext cx="436563" cy="374650"/>
          </p:xfrm>
          <a:graphic>
            <a:graphicData uri="http://schemas.openxmlformats.org/presentationml/2006/ole">
              <p:oleObj spid="_x0000_s373795" name="Equation" r:id="rId6" imgW="266400" imgH="228600" progId="Equation.DSMT4">
                <p:embed/>
              </p:oleObj>
            </a:graphicData>
          </a:graphic>
        </p:graphicFrame>
        <p:sp>
          <p:nvSpPr>
            <p:cNvPr id="53" name="AutoShape 19"/>
            <p:cNvSpPr>
              <a:spLocks noChangeArrowheads="1"/>
            </p:cNvSpPr>
            <p:nvPr/>
          </p:nvSpPr>
          <p:spPr bwMode="auto">
            <a:xfrm>
              <a:off x="7240175" y="3219395"/>
              <a:ext cx="49625" cy="317555"/>
            </a:xfrm>
            <a:prstGeom prst="can">
              <a:avLst>
                <a:gd name="adj" fmla="val 558"/>
              </a:avLst>
            </a:prstGeom>
            <a:solidFill>
              <a:schemeClr val="folHlink"/>
            </a:solidFill>
            <a:ln w="31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219950" y="3498850"/>
              <a:ext cx="95250" cy="4000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3784" name="Line 24"/>
            <p:cNvSpPr>
              <a:spLocks noChangeShapeType="1"/>
            </p:cNvSpPr>
            <p:nvPr/>
          </p:nvSpPr>
          <p:spPr bwMode="auto">
            <a:xfrm flipH="1">
              <a:off x="6616712" y="3524250"/>
              <a:ext cx="69373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801" name="Object 17"/>
          <p:cNvGraphicFramePr>
            <a:graphicFrameLocks noChangeAspect="1"/>
          </p:cNvGraphicFramePr>
          <p:nvPr/>
        </p:nvGraphicFramePr>
        <p:xfrm>
          <a:off x="2528888" y="4152900"/>
          <a:ext cx="3040062" cy="833438"/>
        </p:xfrm>
        <a:graphic>
          <a:graphicData uri="http://schemas.openxmlformats.org/presentationml/2006/ole">
            <p:oleObj spid="_x0000_s374801" name="Equation" r:id="rId4" imgW="1434960" imgH="393480" progId="Equation.DSMT4">
              <p:embed/>
            </p:oleObj>
          </a:graphicData>
        </a:graphic>
      </p:graphicFrame>
      <p:sp>
        <p:nvSpPr>
          <p:cNvPr id="374802" name="Text Box 18"/>
          <p:cNvSpPr txBox="1">
            <a:spLocks noChangeArrowheads="1"/>
          </p:cNvSpPr>
          <p:nvPr/>
        </p:nvSpPr>
        <p:spPr bwMode="auto">
          <a:xfrm>
            <a:off x="2759743" y="5369375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374803" name="Object 19"/>
          <p:cNvGraphicFramePr>
            <a:graphicFrameLocks noChangeAspect="1"/>
          </p:cNvGraphicFramePr>
          <p:nvPr/>
        </p:nvGraphicFramePr>
        <p:xfrm>
          <a:off x="3307217" y="5585788"/>
          <a:ext cx="1298575" cy="993775"/>
        </p:xfrm>
        <a:graphic>
          <a:graphicData uri="http://schemas.openxmlformats.org/presentationml/2006/ole">
            <p:oleObj spid="_x0000_s374803" name="Equation" r:id="rId5" imgW="647640" imgH="495000" progId="Equation.DSMT4">
              <p:embed/>
            </p:oleObj>
          </a:graphicData>
        </a:graphic>
      </p:graphicFrame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374844" name="Object 60"/>
          <p:cNvGraphicFramePr>
            <a:graphicFrameLocks noChangeAspect="1"/>
          </p:cNvGraphicFramePr>
          <p:nvPr/>
        </p:nvGraphicFramePr>
        <p:xfrm>
          <a:off x="4784952" y="5094060"/>
          <a:ext cx="3981450" cy="395288"/>
        </p:xfrm>
        <a:graphic>
          <a:graphicData uri="http://schemas.openxmlformats.org/presentationml/2006/ole">
            <p:oleObj spid="_x0000_s374844" name="Equation" r:id="rId6" imgW="2311200" imgH="228600" progId="Equation.DSMT4">
              <p:embed/>
            </p:oleObj>
          </a:graphicData>
        </a:graphic>
      </p:graphicFrame>
      <p:sp>
        <p:nvSpPr>
          <p:cNvPr id="374800" name="Text Box 16"/>
          <p:cNvSpPr txBox="1">
            <a:spLocks noChangeArrowheads="1"/>
          </p:cNvSpPr>
          <p:nvPr/>
        </p:nvSpPr>
        <p:spPr bwMode="auto">
          <a:xfrm>
            <a:off x="5815650" y="3222299"/>
            <a:ext cx="168187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Circuit Model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193496" y="814964"/>
            <a:ext cx="3217061" cy="2222279"/>
            <a:chOff x="4179125" y="895571"/>
            <a:chExt cx="3217061" cy="2222279"/>
          </a:xfrm>
        </p:grpSpPr>
        <p:graphicFrame>
          <p:nvGraphicFramePr>
            <p:cNvPr id="374787" name="Object 3"/>
            <p:cNvGraphicFramePr>
              <a:graphicFrameLocks noChangeAspect="1"/>
            </p:cNvGraphicFramePr>
            <p:nvPr/>
          </p:nvGraphicFramePr>
          <p:xfrm>
            <a:off x="7023100" y="2124075"/>
            <a:ext cx="373086" cy="419100"/>
          </p:xfrm>
          <a:graphic>
            <a:graphicData uri="http://schemas.openxmlformats.org/presentationml/2006/ole">
              <p:oleObj spid="_x0000_s374787" name="Equation" r:id="rId7" imgW="215640" imgH="241200" progId="Equation.DSMT4">
                <p:embed/>
              </p:oleObj>
            </a:graphicData>
          </a:graphic>
        </p:graphicFrame>
        <p:sp>
          <p:nvSpPr>
            <p:cNvPr id="374788" name="Text Box 4"/>
            <p:cNvSpPr txBox="1">
              <a:spLocks noChangeArrowheads="1"/>
            </p:cNvSpPr>
            <p:nvPr/>
          </p:nvSpPr>
          <p:spPr bwMode="auto">
            <a:xfrm>
              <a:off x="5479142" y="1829253"/>
              <a:ext cx="490840" cy="101566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V</a:t>
              </a:r>
              <a:r>
                <a:rPr lang="en-US" sz="2000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-</a:t>
              </a:r>
            </a:p>
          </p:txBody>
        </p:sp>
        <p:sp>
          <p:nvSpPr>
            <p:cNvPr id="374790" name="Line 6"/>
            <p:cNvSpPr>
              <a:spLocks noChangeShapeType="1"/>
            </p:cNvSpPr>
            <p:nvPr/>
          </p:nvSpPr>
          <p:spPr bwMode="auto">
            <a:xfrm flipV="1">
              <a:off x="6083300" y="1560574"/>
              <a:ext cx="0" cy="59821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1" name="Line 7"/>
            <p:cNvSpPr>
              <a:spLocks noChangeShapeType="1"/>
            </p:cNvSpPr>
            <p:nvPr/>
          </p:nvSpPr>
          <p:spPr bwMode="auto">
            <a:xfrm flipV="1">
              <a:off x="6091691" y="2578100"/>
              <a:ext cx="0" cy="5397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2" name="Line 8"/>
            <p:cNvSpPr>
              <a:spLocks noChangeShapeType="1"/>
            </p:cNvSpPr>
            <p:nvPr/>
          </p:nvSpPr>
          <p:spPr bwMode="auto">
            <a:xfrm>
              <a:off x="6098350" y="1581906"/>
              <a:ext cx="6699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3" name="Line 9"/>
            <p:cNvSpPr>
              <a:spLocks noChangeShapeType="1"/>
            </p:cNvSpPr>
            <p:nvPr/>
          </p:nvSpPr>
          <p:spPr bwMode="auto">
            <a:xfrm>
              <a:off x="6110289" y="3103640"/>
              <a:ext cx="63976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4" name="Line 10"/>
            <p:cNvSpPr>
              <a:spLocks noChangeShapeType="1"/>
            </p:cNvSpPr>
            <p:nvPr/>
          </p:nvSpPr>
          <p:spPr bwMode="auto">
            <a:xfrm flipH="1" flipV="1">
              <a:off x="6748463" y="1587500"/>
              <a:ext cx="0" cy="39052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5" name="Rectangle 11"/>
            <p:cNvSpPr>
              <a:spLocks noChangeArrowheads="1"/>
            </p:cNvSpPr>
            <p:nvPr/>
          </p:nvSpPr>
          <p:spPr bwMode="auto">
            <a:xfrm>
              <a:off x="6608763" y="1962150"/>
              <a:ext cx="280988" cy="757237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6" name="Line 12"/>
            <p:cNvSpPr>
              <a:spLocks noChangeShapeType="1"/>
            </p:cNvSpPr>
            <p:nvPr/>
          </p:nvSpPr>
          <p:spPr bwMode="auto">
            <a:xfrm flipH="1" flipV="1">
              <a:off x="6748463" y="2711450"/>
              <a:ext cx="0" cy="4064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74799" name="Object 15"/>
            <p:cNvGraphicFramePr>
              <a:graphicFrameLocks noChangeAspect="1"/>
            </p:cNvGraphicFramePr>
            <p:nvPr/>
          </p:nvGraphicFramePr>
          <p:xfrm>
            <a:off x="6510442" y="1031520"/>
            <a:ext cx="339725" cy="403225"/>
          </p:xfrm>
          <a:graphic>
            <a:graphicData uri="http://schemas.openxmlformats.org/presentationml/2006/ole">
              <p:oleObj spid="_x0000_s374799" name="Equation" r:id="rId8" imgW="203040" imgH="241200" progId="Equation.DSMT4">
                <p:embed/>
              </p:oleObj>
            </a:graphicData>
          </a:graphic>
        </p:graphicFrame>
        <p:sp>
          <p:nvSpPr>
            <p:cNvPr id="374838" name="Line 54"/>
            <p:cNvSpPr>
              <a:spLocks noChangeShapeType="1"/>
            </p:cNvSpPr>
            <p:nvPr/>
          </p:nvSpPr>
          <p:spPr bwMode="auto">
            <a:xfrm flipH="1">
              <a:off x="4179125" y="1581150"/>
              <a:ext cx="18923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839" name="Line 55"/>
            <p:cNvSpPr>
              <a:spLocks noChangeShapeType="1"/>
            </p:cNvSpPr>
            <p:nvPr/>
          </p:nvSpPr>
          <p:spPr bwMode="auto">
            <a:xfrm flipH="1">
              <a:off x="4191000" y="3114040"/>
              <a:ext cx="19812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840" name="Line 56"/>
            <p:cNvSpPr>
              <a:spLocks noChangeShapeType="1"/>
            </p:cNvSpPr>
            <p:nvPr/>
          </p:nvSpPr>
          <p:spPr bwMode="auto">
            <a:xfrm flipV="1">
              <a:off x="4192814" y="1578610"/>
              <a:ext cx="0" cy="15367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74841" name="Object 57"/>
            <p:cNvGraphicFramePr>
              <a:graphicFrameLocks noChangeAspect="1"/>
            </p:cNvGraphicFramePr>
            <p:nvPr/>
          </p:nvGraphicFramePr>
          <p:xfrm>
            <a:off x="4850945" y="895571"/>
            <a:ext cx="514350" cy="442912"/>
          </p:xfrm>
          <a:graphic>
            <a:graphicData uri="http://schemas.openxmlformats.org/presentationml/2006/ole">
              <p:oleObj spid="_x0000_s374841" name="Equation" r:id="rId9" imgW="266400" imgH="228600" progId="Equation.DSMT4">
                <p:embed/>
              </p:oleObj>
            </a:graphicData>
          </a:graphic>
        </p:graphicFrame>
        <p:graphicFrame>
          <p:nvGraphicFramePr>
            <p:cNvPr id="60" name="Object 15"/>
            <p:cNvGraphicFramePr>
              <a:graphicFrameLocks noChangeAspect="1"/>
            </p:cNvGraphicFramePr>
            <p:nvPr/>
          </p:nvGraphicFramePr>
          <p:xfrm>
            <a:off x="4713288" y="2119313"/>
            <a:ext cx="319087" cy="382587"/>
          </p:xfrm>
          <a:graphic>
            <a:graphicData uri="http://schemas.openxmlformats.org/presentationml/2006/ole">
              <p:oleObj spid="_x0000_s374845" name="Equation" r:id="rId10" imgW="190440" imgH="228600" progId="Equation.DSMT4">
                <p:embed/>
              </p:oleObj>
            </a:graphicData>
          </a:graphic>
        </p:graphicFrame>
        <p:cxnSp>
          <p:nvCxnSpPr>
            <p:cNvPr id="61" name="Straight Arrow Connector 60"/>
            <p:cNvCxnSpPr/>
            <p:nvPr/>
          </p:nvCxnSpPr>
          <p:spPr bwMode="auto">
            <a:xfrm>
              <a:off x="6191537" y="1571394"/>
              <a:ext cx="28786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4207247" y="1415152"/>
              <a:ext cx="18396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74789" name="Oval 5"/>
            <p:cNvSpPr>
              <a:spLocks noChangeArrowheads="1"/>
            </p:cNvSpPr>
            <p:nvPr/>
          </p:nvSpPr>
          <p:spPr bwMode="auto">
            <a:xfrm>
              <a:off x="5863461" y="2121724"/>
              <a:ext cx="427038" cy="438150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7" name="Freeform 13"/>
            <p:cNvSpPr>
              <a:spLocks/>
            </p:cNvSpPr>
            <p:nvPr/>
          </p:nvSpPr>
          <p:spPr bwMode="auto">
            <a:xfrm>
              <a:off x="5940425" y="2268538"/>
              <a:ext cx="282575" cy="157162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44" y="1"/>
                </a:cxn>
                <a:cxn ang="0">
                  <a:pos x="118" y="97"/>
                </a:cxn>
                <a:cxn ang="0">
                  <a:pos x="178" y="13"/>
                </a:cxn>
              </a:cxnLst>
              <a:rect l="0" t="0" r="r" b="b"/>
              <a:pathLst>
                <a:path w="178" h="99">
                  <a:moveTo>
                    <a:pt x="0" y="89"/>
                  </a:moveTo>
                  <a:cubicBezTo>
                    <a:pt x="12" y="44"/>
                    <a:pt x="24" y="0"/>
                    <a:pt x="44" y="1"/>
                  </a:cubicBezTo>
                  <a:cubicBezTo>
                    <a:pt x="64" y="2"/>
                    <a:pt x="96" y="95"/>
                    <a:pt x="118" y="97"/>
                  </a:cubicBezTo>
                  <a:cubicBezTo>
                    <a:pt x="140" y="99"/>
                    <a:pt x="159" y="56"/>
                    <a:pt x="178" y="13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744706" y="3639195"/>
            <a:ext cx="2582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Exterior modeling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98679" y="613860"/>
            <a:ext cx="3514720" cy="3813169"/>
            <a:chOff x="298679" y="613860"/>
            <a:chExt cx="3514720" cy="3813169"/>
          </a:xfrm>
        </p:grpSpPr>
        <p:sp>
          <p:nvSpPr>
            <p:cNvPr id="44" name="Text Box 5"/>
            <p:cNvSpPr txBox="1">
              <a:spLocks noChangeArrowheads="1"/>
            </p:cNvSpPr>
            <p:nvPr/>
          </p:nvSpPr>
          <p:spPr bwMode="auto">
            <a:xfrm>
              <a:off x="3407000" y="2487107"/>
              <a:ext cx="406399" cy="3968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45" name="Line 6"/>
            <p:cNvSpPr>
              <a:spLocks noChangeShapeType="1"/>
            </p:cNvSpPr>
            <p:nvPr/>
          </p:nvSpPr>
          <p:spPr bwMode="auto">
            <a:xfrm>
              <a:off x="1595665" y="2714119"/>
              <a:ext cx="1650998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Text Box 7"/>
            <p:cNvSpPr txBox="1">
              <a:spLocks noChangeArrowheads="1"/>
            </p:cNvSpPr>
            <p:nvPr/>
          </p:nvSpPr>
          <p:spPr bwMode="auto">
            <a:xfrm>
              <a:off x="1462315" y="613860"/>
              <a:ext cx="406399" cy="3968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47" name="AutoShape 9"/>
            <p:cNvSpPr>
              <a:spLocks noChangeArrowheads="1"/>
            </p:cNvSpPr>
            <p:nvPr/>
          </p:nvSpPr>
          <p:spPr bwMode="auto">
            <a:xfrm>
              <a:off x="1111478" y="1345696"/>
              <a:ext cx="927099" cy="2389184"/>
            </a:xfrm>
            <a:prstGeom prst="can">
              <a:avLst>
                <a:gd name="adj" fmla="val 64426"/>
              </a:avLst>
            </a:prstGeom>
            <a:gradFill rotWithShape="0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5000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10"/>
            <p:cNvSpPr>
              <a:spLocks noChangeShapeType="1"/>
            </p:cNvSpPr>
            <p:nvPr/>
          </p:nvSpPr>
          <p:spPr bwMode="auto">
            <a:xfrm flipH="1">
              <a:off x="1584552" y="1682246"/>
              <a:ext cx="0" cy="10794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11"/>
            <p:cNvSpPr>
              <a:spLocks noChangeShapeType="1"/>
            </p:cNvSpPr>
            <p:nvPr/>
          </p:nvSpPr>
          <p:spPr bwMode="auto">
            <a:xfrm flipV="1">
              <a:off x="1584552" y="1072647"/>
              <a:ext cx="3175" cy="5857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98679" y="4030155"/>
              <a:ext cx="406399" cy="3968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graphicFrame>
          <p:nvGraphicFramePr>
            <p:cNvPr id="51" name="Object 13"/>
            <p:cNvGraphicFramePr>
              <a:graphicFrameLocks noChangeAspect="1"/>
            </p:cNvGraphicFramePr>
            <p:nvPr/>
          </p:nvGraphicFramePr>
          <p:xfrm>
            <a:off x="1959202" y="1177422"/>
            <a:ext cx="242887" cy="268287"/>
          </p:xfrm>
          <a:graphic>
            <a:graphicData uri="http://schemas.openxmlformats.org/presentationml/2006/ole">
              <p:oleObj spid="_x0000_s374843" name="Equation" r:id="rId11" imgW="126720" imgH="139680" progId="Equation.DSMT4">
                <p:embed/>
              </p:oleObj>
            </a:graphicData>
          </a:graphic>
        </p:graphicFrame>
        <p:sp>
          <p:nvSpPr>
            <p:cNvPr id="52" name="Line 14"/>
            <p:cNvSpPr>
              <a:spLocks noChangeShapeType="1"/>
            </p:cNvSpPr>
            <p:nvPr/>
          </p:nvSpPr>
          <p:spPr bwMode="auto">
            <a:xfrm flipV="1">
              <a:off x="1584552" y="1445709"/>
              <a:ext cx="280987" cy="1952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Freeform 15"/>
            <p:cNvSpPr>
              <a:spLocks/>
            </p:cNvSpPr>
            <p:nvPr/>
          </p:nvSpPr>
          <p:spPr bwMode="auto">
            <a:xfrm>
              <a:off x="1413102" y="2309307"/>
              <a:ext cx="352424" cy="893761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11" y="25"/>
                </a:cxn>
                <a:cxn ang="0">
                  <a:pos x="216" y="0"/>
                </a:cxn>
                <a:cxn ang="0">
                  <a:pos x="214" y="525"/>
                </a:cxn>
                <a:cxn ang="0">
                  <a:pos x="108" y="561"/>
                </a:cxn>
                <a:cxn ang="0">
                  <a:pos x="4" y="522"/>
                </a:cxn>
                <a:cxn ang="0">
                  <a:pos x="4" y="1"/>
                </a:cxn>
              </a:cxnLst>
              <a:rect l="0" t="0" r="r" b="b"/>
              <a:pathLst>
                <a:path w="222" h="563">
                  <a:moveTo>
                    <a:pt x="4" y="1"/>
                  </a:moveTo>
                  <a:cubicBezTo>
                    <a:pt x="56" y="23"/>
                    <a:pt x="76" y="25"/>
                    <a:pt x="111" y="25"/>
                  </a:cubicBezTo>
                  <a:cubicBezTo>
                    <a:pt x="146" y="25"/>
                    <a:pt x="169" y="15"/>
                    <a:pt x="216" y="0"/>
                  </a:cubicBezTo>
                  <a:cubicBezTo>
                    <a:pt x="222" y="154"/>
                    <a:pt x="214" y="288"/>
                    <a:pt x="214" y="525"/>
                  </a:cubicBezTo>
                  <a:cubicBezTo>
                    <a:pt x="156" y="563"/>
                    <a:pt x="144" y="561"/>
                    <a:pt x="108" y="561"/>
                  </a:cubicBezTo>
                  <a:cubicBezTo>
                    <a:pt x="72" y="561"/>
                    <a:pt x="46" y="561"/>
                    <a:pt x="4" y="522"/>
                  </a:cubicBezTo>
                  <a:cubicBezTo>
                    <a:pt x="6" y="50"/>
                    <a:pt x="0" y="298"/>
                    <a:pt x="4" y="1"/>
                  </a:cubicBez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1755032" y="2281372"/>
              <a:ext cx="325437" cy="3968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55" name="Text Box 17"/>
            <p:cNvSpPr txBox="1">
              <a:spLocks noChangeArrowheads="1"/>
            </p:cNvSpPr>
            <p:nvPr/>
          </p:nvSpPr>
          <p:spPr bwMode="auto">
            <a:xfrm>
              <a:off x="1421040" y="3131631"/>
              <a:ext cx="354012" cy="3968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56" name="AutoShape 18"/>
            <p:cNvSpPr>
              <a:spLocks noChangeArrowheads="1"/>
            </p:cNvSpPr>
            <p:nvPr/>
          </p:nvSpPr>
          <p:spPr bwMode="auto">
            <a:xfrm rot="5400000">
              <a:off x="1136878" y="2507744"/>
              <a:ext cx="109537" cy="441324"/>
            </a:xfrm>
            <a:prstGeom prst="can">
              <a:avLst>
                <a:gd name="adj" fmla="val 64921"/>
              </a:avLst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20"/>
            <p:cNvSpPr>
              <a:spLocks noChangeShapeType="1"/>
            </p:cNvSpPr>
            <p:nvPr/>
          </p:nvSpPr>
          <p:spPr bwMode="auto">
            <a:xfrm flipH="1">
              <a:off x="644754" y="2758569"/>
              <a:ext cx="939799" cy="124301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6"/>
            <p:cNvSpPr>
              <a:spLocks noChangeShapeType="1"/>
            </p:cNvSpPr>
            <p:nvPr/>
          </p:nvSpPr>
          <p:spPr bwMode="auto">
            <a:xfrm>
              <a:off x="1761713" y="2716392"/>
              <a:ext cx="28545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AutoShape 19"/>
            <p:cNvSpPr>
              <a:spLocks noChangeArrowheads="1"/>
            </p:cNvSpPr>
            <p:nvPr/>
          </p:nvSpPr>
          <p:spPr bwMode="auto">
            <a:xfrm rot="5400000">
              <a:off x="1543277" y="2522032"/>
              <a:ext cx="42862" cy="409574"/>
            </a:xfrm>
            <a:prstGeom prst="can">
              <a:avLst>
                <a:gd name="adj" fmla="val 114711"/>
              </a:avLst>
            </a:prstGeom>
            <a:solidFill>
              <a:schemeClr val="folHlink"/>
            </a:solidFill>
            <a:ln w="31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56656" y="2699657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49827" y="2688769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382485" y="2862943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+mn-lt"/>
                </a:rPr>
                <a:t>V</a:t>
              </a:r>
              <a:r>
                <a:rPr lang="en-US" baseline="-25000" dirty="0" smtClean="0">
                  <a:solidFill>
                    <a:srgbClr val="FF0000"/>
                  </a:solidFill>
                  <a:latin typeface="+mn-lt"/>
                </a:rPr>
                <a:t>0</a:t>
              </a:r>
              <a:endParaRPr lang="en-US" baseline="-250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69" name="Text Box 2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graphicFrame>
        <p:nvGraphicFramePr>
          <p:cNvPr id="404491" name="Object 11"/>
          <p:cNvGraphicFramePr>
            <a:graphicFrameLocks noChangeAspect="1"/>
          </p:cNvGraphicFramePr>
          <p:nvPr/>
        </p:nvGraphicFramePr>
        <p:xfrm>
          <a:off x="5323568" y="3308124"/>
          <a:ext cx="2508250" cy="327025"/>
        </p:xfrm>
        <a:graphic>
          <a:graphicData uri="http://schemas.openxmlformats.org/presentationml/2006/ole">
            <p:oleObj spid="_x0000_s404491" name="Equation" r:id="rId4" imgW="1562040" imgH="203040" progId="Equation.DSMT4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2362199" y="936173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Interior modeling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40999" y="4365174"/>
            <a:ext cx="7721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voltage on the TL is chosen as the </a:t>
            </a:r>
            <a:r>
              <a:rPr lang="en-US" sz="2000" u="sng" dirty="0" smtClean="0">
                <a:solidFill>
                  <a:schemeClr val="bg1"/>
                </a:solidFill>
              </a:rPr>
              <a:t>actual voltage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at the center of the </a:t>
            </a:r>
            <a:r>
              <a:rPr lang="en-US" sz="2000" dirty="0" err="1" smtClean="0">
                <a:solidFill>
                  <a:schemeClr val="bg1"/>
                </a:solidFill>
              </a:rPr>
              <a:t>WG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5181597" y="743168"/>
            <a:ext cx="3330805" cy="2244047"/>
            <a:chOff x="5192483" y="764939"/>
            <a:chExt cx="3330805" cy="2244047"/>
          </a:xfrm>
        </p:grpSpPr>
        <p:graphicFrame>
          <p:nvGraphicFramePr>
            <p:cNvPr id="374787" name="Object 3"/>
            <p:cNvGraphicFramePr>
              <a:graphicFrameLocks noChangeAspect="1"/>
            </p:cNvGraphicFramePr>
            <p:nvPr/>
          </p:nvGraphicFramePr>
          <p:xfrm>
            <a:off x="8124825" y="2011363"/>
            <a:ext cx="398463" cy="447675"/>
          </p:xfrm>
          <a:graphic>
            <a:graphicData uri="http://schemas.openxmlformats.org/presentationml/2006/ole">
              <p:oleObj spid="_x0000_s404484" name="Equation" r:id="rId5" imgW="215640" imgH="241200" progId="Equation.DSMT4">
                <p:embed/>
              </p:oleObj>
            </a:graphicData>
          </a:graphic>
        </p:graphicFrame>
        <p:sp>
          <p:nvSpPr>
            <p:cNvPr id="374788" name="Text Box 4"/>
            <p:cNvSpPr txBox="1">
              <a:spLocks noChangeArrowheads="1"/>
            </p:cNvSpPr>
            <p:nvPr/>
          </p:nvSpPr>
          <p:spPr bwMode="auto">
            <a:xfrm>
              <a:off x="5544432" y="1753047"/>
              <a:ext cx="689612" cy="101566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V</a:t>
              </a:r>
              <a:r>
                <a:rPr lang="en-US" sz="2000" dirty="0" smtClean="0">
                  <a:solidFill>
                    <a:schemeClr val="bg2"/>
                  </a:solidFill>
                  <a:latin typeface="Times New Roman" pitchFamily="18" charset="0"/>
                </a:rPr>
                <a:t>(</a:t>
              </a: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r>
                <a:rPr lang="en-US" sz="2000" dirty="0" smtClean="0">
                  <a:solidFill>
                    <a:schemeClr val="bg2"/>
                  </a:solidFill>
                  <a:latin typeface="Times New Roman" pitchFamily="18" charset="0"/>
                </a:rPr>
                <a:t>)</a:t>
              </a: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-</a:t>
              </a:r>
            </a:p>
          </p:txBody>
        </p:sp>
        <p:sp>
          <p:nvSpPr>
            <p:cNvPr id="374789" name="Oval 5"/>
            <p:cNvSpPr>
              <a:spLocks noChangeArrowheads="1"/>
            </p:cNvSpPr>
            <p:nvPr/>
          </p:nvSpPr>
          <p:spPr bwMode="auto">
            <a:xfrm>
              <a:off x="6876824" y="2024736"/>
              <a:ext cx="427038" cy="438150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0" name="Line 6"/>
            <p:cNvSpPr>
              <a:spLocks noChangeShapeType="1"/>
            </p:cNvSpPr>
            <p:nvPr/>
          </p:nvSpPr>
          <p:spPr bwMode="auto">
            <a:xfrm flipV="1">
              <a:off x="7084786" y="1475461"/>
              <a:ext cx="0" cy="54927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1" name="Line 7"/>
            <p:cNvSpPr>
              <a:spLocks noChangeShapeType="1"/>
            </p:cNvSpPr>
            <p:nvPr/>
          </p:nvSpPr>
          <p:spPr bwMode="auto">
            <a:xfrm flipV="1">
              <a:off x="7104063" y="2469236"/>
              <a:ext cx="0" cy="5397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2" name="Line 8"/>
            <p:cNvSpPr>
              <a:spLocks noChangeShapeType="1"/>
            </p:cNvSpPr>
            <p:nvPr/>
          </p:nvSpPr>
          <p:spPr bwMode="auto">
            <a:xfrm>
              <a:off x="7081612" y="1472409"/>
              <a:ext cx="766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3" name="Line 9"/>
            <p:cNvSpPr>
              <a:spLocks noChangeShapeType="1"/>
            </p:cNvSpPr>
            <p:nvPr/>
          </p:nvSpPr>
          <p:spPr bwMode="auto">
            <a:xfrm>
              <a:off x="7111774" y="3005217"/>
              <a:ext cx="735837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4" name="Line 10"/>
            <p:cNvSpPr>
              <a:spLocks noChangeShapeType="1"/>
            </p:cNvSpPr>
            <p:nvPr/>
          </p:nvSpPr>
          <p:spPr bwMode="auto">
            <a:xfrm flipH="1" flipV="1">
              <a:off x="7844078" y="1467750"/>
              <a:ext cx="0" cy="39052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5" name="Rectangle 11"/>
            <p:cNvSpPr>
              <a:spLocks noChangeArrowheads="1"/>
            </p:cNvSpPr>
            <p:nvPr/>
          </p:nvSpPr>
          <p:spPr bwMode="auto">
            <a:xfrm>
              <a:off x="7704378" y="1853286"/>
              <a:ext cx="280988" cy="757237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6" name="Line 12"/>
            <p:cNvSpPr>
              <a:spLocks noChangeShapeType="1"/>
            </p:cNvSpPr>
            <p:nvPr/>
          </p:nvSpPr>
          <p:spPr bwMode="auto">
            <a:xfrm flipH="1" flipV="1">
              <a:off x="7844078" y="2618461"/>
              <a:ext cx="0" cy="39052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7" name="Freeform 13"/>
            <p:cNvSpPr>
              <a:spLocks/>
            </p:cNvSpPr>
            <p:nvPr/>
          </p:nvSpPr>
          <p:spPr bwMode="auto">
            <a:xfrm>
              <a:off x="6941911" y="2159674"/>
              <a:ext cx="282575" cy="157162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44" y="1"/>
                </a:cxn>
                <a:cxn ang="0">
                  <a:pos x="118" y="97"/>
                </a:cxn>
                <a:cxn ang="0">
                  <a:pos x="178" y="13"/>
                </a:cxn>
              </a:cxnLst>
              <a:rect l="0" t="0" r="r" b="b"/>
              <a:pathLst>
                <a:path w="178" h="99">
                  <a:moveTo>
                    <a:pt x="0" y="89"/>
                  </a:moveTo>
                  <a:cubicBezTo>
                    <a:pt x="12" y="44"/>
                    <a:pt x="24" y="0"/>
                    <a:pt x="44" y="1"/>
                  </a:cubicBezTo>
                  <a:cubicBezTo>
                    <a:pt x="64" y="2"/>
                    <a:pt x="96" y="95"/>
                    <a:pt x="118" y="97"/>
                  </a:cubicBezTo>
                  <a:cubicBezTo>
                    <a:pt x="140" y="99"/>
                    <a:pt x="159" y="56"/>
                    <a:pt x="178" y="13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74799" name="Object 15"/>
            <p:cNvGraphicFramePr>
              <a:graphicFrameLocks noChangeAspect="1"/>
            </p:cNvGraphicFramePr>
            <p:nvPr/>
          </p:nvGraphicFramePr>
          <p:xfrm>
            <a:off x="5924550" y="1465263"/>
            <a:ext cx="574675" cy="425450"/>
          </p:xfrm>
          <a:graphic>
            <a:graphicData uri="http://schemas.openxmlformats.org/presentationml/2006/ole">
              <p:oleObj spid="_x0000_s404485" name="Equation" r:id="rId6" imgW="342720" imgH="253800" progId="Equation.DSMT4">
                <p:embed/>
              </p:oleObj>
            </a:graphicData>
          </a:graphic>
        </p:graphicFrame>
        <p:sp>
          <p:nvSpPr>
            <p:cNvPr id="374838" name="Line 54"/>
            <p:cNvSpPr>
              <a:spLocks noChangeShapeType="1"/>
            </p:cNvSpPr>
            <p:nvPr/>
          </p:nvSpPr>
          <p:spPr bwMode="auto">
            <a:xfrm flipH="1">
              <a:off x="5192486" y="1472286"/>
              <a:ext cx="18923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839" name="Line 55"/>
            <p:cNvSpPr>
              <a:spLocks noChangeShapeType="1"/>
            </p:cNvSpPr>
            <p:nvPr/>
          </p:nvSpPr>
          <p:spPr bwMode="auto">
            <a:xfrm flipH="1" flipV="1">
              <a:off x="5192483" y="3003802"/>
              <a:ext cx="1956029" cy="91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840" name="Line 56"/>
            <p:cNvSpPr>
              <a:spLocks noChangeShapeType="1"/>
            </p:cNvSpPr>
            <p:nvPr/>
          </p:nvSpPr>
          <p:spPr bwMode="auto">
            <a:xfrm flipV="1">
              <a:off x="5205186" y="1465936"/>
              <a:ext cx="0" cy="15367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74841" name="Object 57"/>
            <p:cNvGraphicFramePr>
              <a:graphicFrameLocks noChangeAspect="1"/>
            </p:cNvGraphicFramePr>
            <p:nvPr/>
          </p:nvGraphicFramePr>
          <p:xfrm>
            <a:off x="5732689" y="764939"/>
            <a:ext cx="514350" cy="442912"/>
          </p:xfrm>
          <a:graphic>
            <a:graphicData uri="http://schemas.openxmlformats.org/presentationml/2006/ole">
              <p:oleObj spid="_x0000_s404486" name="Equation" r:id="rId7" imgW="266400" imgH="228600" progId="Equation.DSMT4">
                <p:embed/>
              </p:oleObj>
            </a:graphicData>
          </a:graphic>
        </p:graphicFrame>
        <p:graphicFrame>
          <p:nvGraphicFramePr>
            <p:cNvPr id="60" name="Object 15"/>
            <p:cNvGraphicFramePr>
              <a:graphicFrameLocks noChangeAspect="1"/>
            </p:cNvGraphicFramePr>
            <p:nvPr/>
          </p:nvGraphicFramePr>
          <p:xfrm>
            <a:off x="6117540" y="2554747"/>
            <a:ext cx="319087" cy="382587"/>
          </p:xfrm>
          <a:graphic>
            <a:graphicData uri="http://schemas.openxmlformats.org/presentationml/2006/ole">
              <p:oleObj spid="_x0000_s404489" name="Equation" r:id="rId8" imgW="190440" imgH="228600" progId="Equation.DSMT4">
                <p:embed/>
              </p:oleObj>
            </a:graphicData>
          </a:graphic>
        </p:graphicFrame>
        <p:cxnSp>
          <p:nvCxnSpPr>
            <p:cNvPr id="68" name="Straight Arrow Connector 67"/>
            <p:cNvCxnSpPr/>
            <p:nvPr/>
          </p:nvCxnSpPr>
          <p:spPr bwMode="auto">
            <a:xfrm>
              <a:off x="5690758" y="1473201"/>
              <a:ext cx="28786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5214266" y="1273631"/>
              <a:ext cx="18396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14" name="Text Box 4"/>
            <p:cNvSpPr txBox="1">
              <a:spLocks noChangeArrowheads="1"/>
            </p:cNvSpPr>
            <p:nvPr/>
          </p:nvSpPr>
          <p:spPr bwMode="auto">
            <a:xfrm>
              <a:off x="6484605" y="1748646"/>
              <a:ext cx="490840" cy="101566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V</a:t>
              </a:r>
              <a:r>
                <a:rPr lang="en-US" sz="2000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-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-287287" y="385478"/>
            <a:ext cx="4189418" cy="3541301"/>
            <a:chOff x="-287287" y="385478"/>
            <a:chExt cx="4189418" cy="3541301"/>
          </a:xfrm>
        </p:grpSpPr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2526462" y="2439465"/>
              <a:ext cx="131023" cy="25619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739244" y="1956458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+mn-lt"/>
                </a:rPr>
                <a:t>V</a:t>
              </a:r>
              <a:r>
                <a:rPr lang="en-US" baseline="-25000" dirty="0" smtClean="0">
                  <a:solidFill>
                    <a:srgbClr val="FF0000"/>
                  </a:solidFill>
                  <a:latin typeface="+mn-lt"/>
                </a:rPr>
                <a:t>0</a:t>
              </a:r>
              <a:endParaRPr lang="en-US" baseline="-25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426528" y="2053441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447306" y="239386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-287287" y="385478"/>
              <a:ext cx="4189418" cy="3541301"/>
              <a:chOff x="4605347" y="1335498"/>
              <a:chExt cx="4189418" cy="3541301"/>
            </a:xfrm>
          </p:grpSpPr>
          <p:sp>
            <p:nvSpPr>
              <p:cNvPr id="49" name="Oval 22"/>
              <p:cNvSpPr>
                <a:spLocks noChangeArrowheads="1"/>
              </p:cNvSpPr>
              <p:nvPr/>
            </p:nvSpPr>
            <p:spPr bwMode="auto">
              <a:xfrm>
                <a:off x="5176848" y="2300288"/>
                <a:ext cx="2138365" cy="2138362"/>
              </a:xfrm>
              <a:prstGeom prst="ellipse">
                <a:avLst/>
              </a:prstGeom>
              <a:noFill/>
              <a:ln w="28575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23"/>
              <p:cNvSpPr>
                <a:spLocks noChangeShapeType="1"/>
              </p:cNvSpPr>
              <p:nvPr/>
            </p:nvSpPr>
            <p:spPr bwMode="auto">
              <a:xfrm flipH="1">
                <a:off x="6607187" y="3209925"/>
                <a:ext cx="69373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" name="Line 25"/>
              <p:cNvSpPr>
                <a:spLocks noChangeShapeType="1"/>
              </p:cNvSpPr>
              <p:nvPr/>
            </p:nvSpPr>
            <p:spPr bwMode="auto">
              <a:xfrm>
                <a:off x="6613537" y="3198813"/>
                <a:ext cx="0" cy="34131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2" name="Rectangle 26"/>
              <p:cNvSpPr>
                <a:spLocks noChangeArrowheads="1"/>
              </p:cNvSpPr>
              <p:nvPr/>
            </p:nvSpPr>
            <p:spPr bwMode="auto">
              <a:xfrm>
                <a:off x="7264413" y="3244850"/>
                <a:ext cx="111125" cy="24606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Text Box 27"/>
              <p:cNvSpPr txBox="1">
                <a:spLocks noChangeArrowheads="1"/>
              </p:cNvSpPr>
              <p:nvPr/>
            </p:nvSpPr>
            <p:spPr bwMode="auto">
              <a:xfrm>
                <a:off x="5745173" y="2668588"/>
                <a:ext cx="1225552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WG cavity</a:t>
                </a:r>
              </a:p>
            </p:txBody>
          </p:sp>
          <p:sp>
            <p:nvSpPr>
              <p:cNvPr id="54" name="Line 28"/>
              <p:cNvSpPr>
                <a:spLocks noChangeShapeType="1"/>
              </p:cNvSpPr>
              <p:nvPr/>
            </p:nvSpPr>
            <p:spPr bwMode="auto">
              <a:xfrm>
                <a:off x="4605347" y="3378200"/>
                <a:ext cx="363855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" name="Text Box 29"/>
              <p:cNvSpPr txBox="1">
                <a:spLocks noChangeArrowheads="1"/>
              </p:cNvSpPr>
              <p:nvPr/>
            </p:nvSpPr>
            <p:spPr bwMode="auto">
              <a:xfrm>
                <a:off x="8388364" y="3133725"/>
                <a:ext cx="406401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 </a:t>
                </a:r>
              </a:p>
            </p:txBody>
          </p:sp>
          <p:sp>
            <p:nvSpPr>
              <p:cNvPr id="56" name="Line 30"/>
              <p:cNvSpPr>
                <a:spLocks noChangeShapeType="1"/>
              </p:cNvSpPr>
              <p:nvPr/>
            </p:nvSpPr>
            <p:spPr bwMode="auto">
              <a:xfrm flipV="1">
                <a:off x="6267462" y="1828799"/>
                <a:ext cx="2710" cy="30480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" name="Text Box 31"/>
              <p:cNvSpPr txBox="1">
                <a:spLocks noChangeArrowheads="1"/>
              </p:cNvSpPr>
              <p:nvPr/>
            </p:nvSpPr>
            <p:spPr bwMode="auto">
              <a:xfrm>
                <a:off x="6074737" y="1335498"/>
                <a:ext cx="406401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</a:t>
                </a:r>
              </a:p>
            </p:txBody>
          </p:sp>
          <p:sp>
            <p:nvSpPr>
              <p:cNvPr id="58" name="Line 32"/>
              <p:cNvSpPr>
                <a:spLocks noChangeShapeType="1"/>
              </p:cNvSpPr>
              <p:nvPr/>
            </p:nvSpPr>
            <p:spPr bwMode="auto">
              <a:xfrm flipH="1">
                <a:off x="5710248" y="3367088"/>
                <a:ext cx="561976" cy="9144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1" name="Object 33"/>
              <p:cNvGraphicFramePr>
                <a:graphicFrameLocks noChangeAspect="1"/>
              </p:cNvGraphicFramePr>
              <p:nvPr/>
            </p:nvGraphicFramePr>
            <p:xfrm>
              <a:off x="5607061" y="3484563"/>
              <a:ext cx="284163" cy="312737"/>
            </p:xfrm>
            <a:graphic>
              <a:graphicData uri="http://schemas.openxmlformats.org/presentationml/2006/ole">
                <p:oleObj spid="_x0000_s404498" name="Equation" r:id="rId9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62" name="Object 35"/>
              <p:cNvGraphicFramePr>
                <a:graphicFrameLocks noChangeAspect="1"/>
              </p:cNvGraphicFramePr>
              <p:nvPr/>
            </p:nvGraphicFramePr>
            <p:xfrm>
              <a:off x="6777050" y="3535363"/>
              <a:ext cx="436563" cy="374650"/>
            </p:xfrm>
            <a:graphic>
              <a:graphicData uri="http://schemas.openxmlformats.org/presentationml/2006/ole">
                <p:oleObj spid="_x0000_s404499" name="Equation" r:id="rId10" imgW="266400" imgH="228600" progId="Equation.DSMT4">
                  <p:embed/>
                </p:oleObj>
              </a:graphicData>
            </a:graphic>
          </p:graphicFrame>
          <p:sp>
            <p:nvSpPr>
              <p:cNvPr id="63" name="AutoShape 19"/>
              <p:cNvSpPr>
                <a:spLocks noChangeArrowheads="1"/>
              </p:cNvSpPr>
              <p:nvPr/>
            </p:nvSpPr>
            <p:spPr bwMode="auto">
              <a:xfrm>
                <a:off x="7240175" y="3219395"/>
                <a:ext cx="49625" cy="317555"/>
              </a:xfrm>
              <a:prstGeom prst="can">
                <a:avLst>
                  <a:gd name="adj" fmla="val 558"/>
                </a:avLst>
              </a:prstGeom>
              <a:solidFill>
                <a:schemeClr val="folHlink"/>
              </a:solidFill>
              <a:ln w="31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7219950" y="3498850"/>
                <a:ext cx="95250" cy="4000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6" name="Line 24"/>
              <p:cNvSpPr>
                <a:spLocks noChangeShapeType="1"/>
              </p:cNvSpPr>
              <p:nvPr/>
            </p:nvSpPr>
            <p:spPr bwMode="auto">
              <a:xfrm flipH="1">
                <a:off x="6616712" y="3535136"/>
                <a:ext cx="69373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aphicFrame>
        <p:nvGraphicFramePr>
          <p:cNvPr id="404500" name="Object 10"/>
          <p:cNvGraphicFramePr>
            <a:graphicFrameLocks noChangeAspect="1"/>
          </p:cNvGraphicFramePr>
          <p:nvPr/>
        </p:nvGraphicFramePr>
        <p:xfrm>
          <a:off x="3182031" y="5304745"/>
          <a:ext cx="1781175" cy="425450"/>
        </p:xfrm>
        <a:graphic>
          <a:graphicData uri="http://schemas.openxmlformats.org/presentationml/2006/ole">
            <p:oleObj spid="_x0000_s404500" name="Equation" r:id="rId11" imgW="10666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graphicFrame>
        <p:nvGraphicFramePr>
          <p:cNvPr id="404490" name="Object 10"/>
          <p:cNvGraphicFramePr>
            <a:graphicFrameLocks noChangeAspect="1"/>
          </p:cNvGraphicFramePr>
          <p:nvPr/>
        </p:nvGraphicFramePr>
        <p:xfrm>
          <a:off x="463323" y="4679724"/>
          <a:ext cx="8416925" cy="1784350"/>
        </p:xfrm>
        <a:graphic>
          <a:graphicData uri="http://schemas.openxmlformats.org/presentationml/2006/ole">
            <p:oleObj spid="_x0000_s464902" name="Equation" r:id="rId4" imgW="5041800" imgH="1066680" progId="Equation.DSMT4">
              <p:embed/>
            </p:oleObj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1132112" y="4158345"/>
            <a:ext cx="6416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To find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sz="2000" dirty="0" smtClean="0">
                <a:solidFill>
                  <a:schemeClr val="bg1"/>
                </a:solidFill>
              </a:rPr>
              <a:t>, equate complex power flows on WG and TL: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04491" name="Object 11"/>
          <p:cNvGraphicFramePr>
            <a:graphicFrameLocks noChangeAspect="1"/>
          </p:cNvGraphicFramePr>
          <p:nvPr/>
        </p:nvGraphicFramePr>
        <p:xfrm>
          <a:off x="5323568" y="3308124"/>
          <a:ext cx="2508250" cy="327025"/>
        </p:xfrm>
        <a:graphic>
          <a:graphicData uri="http://schemas.openxmlformats.org/presentationml/2006/ole">
            <p:oleObj spid="_x0000_s464903" name="Equation" r:id="rId5" imgW="1562040" imgH="203040" progId="Equation.DSMT4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2362199" y="936173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Interior modeling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2" name="Group 114"/>
          <p:cNvGrpSpPr/>
          <p:nvPr/>
        </p:nvGrpSpPr>
        <p:grpSpPr>
          <a:xfrm>
            <a:off x="5192483" y="764939"/>
            <a:ext cx="3330805" cy="2244047"/>
            <a:chOff x="5192483" y="764939"/>
            <a:chExt cx="3330805" cy="2244047"/>
          </a:xfrm>
        </p:grpSpPr>
        <p:graphicFrame>
          <p:nvGraphicFramePr>
            <p:cNvPr id="374787" name="Object 3"/>
            <p:cNvGraphicFramePr>
              <a:graphicFrameLocks noChangeAspect="1"/>
            </p:cNvGraphicFramePr>
            <p:nvPr/>
          </p:nvGraphicFramePr>
          <p:xfrm>
            <a:off x="8124825" y="2011363"/>
            <a:ext cx="398463" cy="447675"/>
          </p:xfrm>
          <a:graphic>
            <a:graphicData uri="http://schemas.openxmlformats.org/presentationml/2006/ole">
              <p:oleObj spid="_x0000_s464898" name="Equation" r:id="rId6" imgW="215640" imgH="241200" progId="Equation.DSMT4">
                <p:embed/>
              </p:oleObj>
            </a:graphicData>
          </a:graphic>
        </p:graphicFrame>
        <p:sp>
          <p:nvSpPr>
            <p:cNvPr id="374788" name="Text Box 4"/>
            <p:cNvSpPr txBox="1">
              <a:spLocks noChangeArrowheads="1"/>
            </p:cNvSpPr>
            <p:nvPr/>
          </p:nvSpPr>
          <p:spPr bwMode="auto">
            <a:xfrm>
              <a:off x="5435572" y="1731275"/>
              <a:ext cx="403225" cy="1006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V </a:t>
              </a:r>
            </a:p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-</a:t>
              </a:r>
            </a:p>
          </p:txBody>
        </p:sp>
        <p:sp>
          <p:nvSpPr>
            <p:cNvPr id="374789" name="Oval 5"/>
            <p:cNvSpPr>
              <a:spLocks noChangeArrowheads="1"/>
            </p:cNvSpPr>
            <p:nvPr/>
          </p:nvSpPr>
          <p:spPr bwMode="auto">
            <a:xfrm>
              <a:off x="6876824" y="2024736"/>
              <a:ext cx="427038" cy="438150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0" name="Line 6"/>
            <p:cNvSpPr>
              <a:spLocks noChangeShapeType="1"/>
            </p:cNvSpPr>
            <p:nvPr/>
          </p:nvSpPr>
          <p:spPr bwMode="auto">
            <a:xfrm flipV="1">
              <a:off x="7084786" y="1475461"/>
              <a:ext cx="0" cy="54927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1" name="Line 7"/>
            <p:cNvSpPr>
              <a:spLocks noChangeShapeType="1"/>
            </p:cNvSpPr>
            <p:nvPr/>
          </p:nvSpPr>
          <p:spPr bwMode="auto">
            <a:xfrm flipV="1">
              <a:off x="7104063" y="2469236"/>
              <a:ext cx="0" cy="5397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2" name="Line 8"/>
            <p:cNvSpPr>
              <a:spLocks noChangeShapeType="1"/>
            </p:cNvSpPr>
            <p:nvPr/>
          </p:nvSpPr>
          <p:spPr bwMode="auto">
            <a:xfrm>
              <a:off x="7081612" y="1472409"/>
              <a:ext cx="766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3" name="Line 9"/>
            <p:cNvSpPr>
              <a:spLocks noChangeShapeType="1"/>
            </p:cNvSpPr>
            <p:nvPr/>
          </p:nvSpPr>
          <p:spPr bwMode="auto">
            <a:xfrm>
              <a:off x="7111774" y="3005217"/>
              <a:ext cx="735837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4" name="Line 10"/>
            <p:cNvSpPr>
              <a:spLocks noChangeShapeType="1"/>
            </p:cNvSpPr>
            <p:nvPr/>
          </p:nvSpPr>
          <p:spPr bwMode="auto">
            <a:xfrm flipH="1" flipV="1">
              <a:off x="7844078" y="1467750"/>
              <a:ext cx="0" cy="39052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5" name="Rectangle 11"/>
            <p:cNvSpPr>
              <a:spLocks noChangeArrowheads="1"/>
            </p:cNvSpPr>
            <p:nvPr/>
          </p:nvSpPr>
          <p:spPr bwMode="auto">
            <a:xfrm>
              <a:off x="7704378" y="1853286"/>
              <a:ext cx="280988" cy="757237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6" name="Line 12"/>
            <p:cNvSpPr>
              <a:spLocks noChangeShapeType="1"/>
            </p:cNvSpPr>
            <p:nvPr/>
          </p:nvSpPr>
          <p:spPr bwMode="auto">
            <a:xfrm flipH="1" flipV="1">
              <a:off x="7844078" y="2618461"/>
              <a:ext cx="0" cy="39052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797" name="Freeform 13"/>
            <p:cNvSpPr>
              <a:spLocks/>
            </p:cNvSpPr>
            <p:nvPr/>
          </p:nvSpPr>
          <p:spPr bwMode="auto">
            <a:xfrm>
              <a:off x="6941911" y="2159674"/>
              <a:ext cx="282575" cy="157162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44" y="1"/>
                </a:cxn>
                <a:cxn ang="0">
                  <a:pos x="118" y="97"/>
                </a:cxn>
                <a:cxn ang="0">
                  <a:pos x="178" y="13"/>
                </a:cxn>
              </a:cxnLst>
              <a:rect l="0" t="0" r="r" b="b"/>
              <a:pathLst>
                <a:path w="178" h="99">
                  <a:moveTo>
                    <a:pt x="0" y="89"/>
                  </a:moveTo>
                  <a:cubicBezTo>
                    <a:pt x="12" y="44"/>
                    <a:pt x="24" y="0"/>
                    <a:pt x="44" y="1"/>
                  </a:cubicBezTo>
                  <a:cubicBezTo>
                    <a:pt x="64" y="2"/>
                    <a:pt x="96" y="95"/>
                    <a:pt x="118" y="97"/>
                  </a:cubicBezTo>
                  <a:cubicBezTo>
                    <a:pt x="140" y="99"/>
                    <a:pt x="159" y="56"/>
                    <a:pt x="178" y="13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74799" name="Object 15"/>
            <p:cNvGraphicFramePr>
              <a:graphicFrameLocks noChangeAspect="1"/>
            </p:cNvGraphicFramePr>
            <p:nvPr/>
          </p:nvGraphicFramePr>
          <p:xfrm>
            <a:off x="6366326" y="1540103"/>
            <a:ext cx="212725" cy="276225"/>
          </p:xfrm>
          <a:graphic>
            <a:graphicData uri="http://schemas.openxmlformats.org/presentationml/2006/ole">
              <p:oleObj spid="_x0000_s464899" name="Equation" r:id="rId7" imgW="126720" imgH="164880" progId="Equation.DSMT4">
                <p:embed/>
              </p:oleObj>
            </a:graphicData>
          </a:graphic>
        </p:graphicFrame>
        <p:sp>
          <p:nvSpPr>
            <p:cNvPr id="374838" name="Line 54"/>
            <p:cNvSpPr>
              <a:spLocks noChangeShapeType="1"/>
            </p:cNvSpPr>
            <p:nvPr/>
          </p:nvSpPr>
          <p:spPr bwMode="auto">
            <a:xfrm flipH="1">
              <a:off x="5192486" y="1472286"/>
              <a:ext cx="18923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839" name="Line 55"/>
            <p:cNvSpPr>
              <a:spLocks noChangeShapeType="1"/>
            </p:cNvSpPr>
            <p:nvPr/>
          </p:nvSpPr>
          <p:spPr bwMode="auto">
            <a:xfrm flipH="1" flipV="1">
              <a:off x="5192483" y="3003802"/>
              <a:ext cx="1956029" cy="91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840" name="Line 56"/>
            <p:cNvSpPr>
              <a:spLocks noChangeShapeType="1"/>
            </p:cNvSpPr>
            <p:nvPr/>
          </p:nvSpPr>
          <p:spPr bwMode="auto">
            <a:xfrm flipV="1">
              <a:off x="5205186" y="1465936"/>
              <a:ext cx="0" cy="15367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74841" name="Object 57"/>
            <p:cNvGraphicFramePr>
              <a:graphicFrameLocks noChangeAspect="1"/>
            </p:cNvGraphicFramePr>
            <p:nvPr/>
          </p:nvGraphicFramePr>
          <p:xfrm>
            <a:off x="5732689" y="764939"/>
            <a:ext cx="514350" cy="442912"/>
          </p:xfrm>
          <a:graphic>
            <a:graphicData uri="http://schemas.openxmlformats.org/presentationml/2006/ole">
              <p:oleObj spid="_x0000_s464900" name="Equation" r:id="rId8" imgW="266400" imgH="228600" progId="Equation.DSMT4">
                <p:embed/>
              </p:oleObj>
            </a:graphicData>
          </a:graphic>
        </p:graphicFrame>
        <p:graphicFrame>
          <p:nvGraphicFramePr>
            <p:cNvPr id="60" name="Object 15"/>
            <p:cNvGraphicFramePr>
              <a:graphicFrameLocks noChangeAspect="1"/>
            </p:cNvGraphicFramePr>
            <p:nvPr/>
          </p:nvGraphicFramePr>
          <p:xfrm>
            <a:off x="5997796" y="2532975"/>
            <a:ext cx="319087" cy="382587"/>
          </p:xfrm>
          <a:graphic>
            <a:graphicData uri="http://schemas.openxmlformats.org/presentationml/2006/ole">
              <p:oleObj spid="_x0000_s464901" name="Equation" r:id="rId9" imgW="190440" imgH="228600" progId="Equation.DSMT4">
                <p:embed/>
              </p:oleObj>
            </a:graphicData>
          </a:graphic>
        </p:graphicFrame>
        <p:cxnSp>
          <p:nvCxnSpPr>
            <p:cNvPr id="68" name="Straight Arrow Connector 67"/>
            <p:cNvCxnSpPr/>
            <p:nvPr/>
          </p:nvCxnSpPr>
          <p:spPr bwMode="auto">
            <a:xfrm>
              <a:off x="6082654" y="1473201"/>
              <a:ext cx="28786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5214266" y="1273631"/>
              <a:ext cx="18396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14" name="Text Box 4"/>
            <p:cNvSpPr txBox="1">
              <a:spLocks noChangeArrowheads="1"/>
            </p:cNvSpPr>
            <p:nvPr/>
          </p:nvSpPr>
          <p:spPr bwMode="auto">
            <a:xfrm>
              <a:off x="6484605" y="1748646"/>
              <a:ext cx="490840" cy="101566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V</a:t>
              </a:r>
              <a:r>
                <a:rPr lang="en-US" sz="2000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-</a:t>
              </a:r>
            </a:p>
          </p:txBody>
        </p:sp>
      </p:grpSp>
      <p:grpSp>
        <p:nvGrpSpPr>
          <p:cNvPr id="3" name="Group 66"/>
          <p:cNvGrpSpPr/>
          <p:nvPr/>
        </p:nvGrpSpPr>
        <p:grpSpPr>
          <a:xfrm>
            <a:off x="-287287" y="385478"/>
            <a:ext cx="4189418" cy="3541301"/>
            <a:chOff x="-287287" y="385478"/>
            <a:chExt cx="4189418" cy="3541301"/>
          </a:xfrm>
        </p:grpSpPr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2526462" y="2439465"/>
              <a:ext cx="131023" cy="25619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739244" y="1956458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+mn-lt"/>
                </a:rPr>
                <a:t>V</a:t>
              </a:r>
              <a:r>
                <a:rPr lang="en-US" baseline="-25000" dirty="0" smtClean="0">
                  <a:solidFill>
                    <a:srgbClr val="FF0000"/>
                  </a:solidFill>
                  <a:latin typeface="+mn-lt"/>
                </a:rPr>
                <a:t>0</a:t>
              </a:r>
              <a:endParaRPr lang="en-US" baseline="-25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426528" y="2053441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447306" y="239386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4" name="Group 47"/>
            <p:cNvGrpSpPr/>
            <p:nvPr/>
          </p:nvGrpSpPr>
          <p:grpSpPr>
            <a:xfrm>
              <a:off x="-287287" y="385478"/>
              <a:ext cx="4189418" cy="3541301"/>
              <a:chOff x="4605347" y="1335498"/>
              <a:chExt cx="4189418" cy="3541301"/>
            </a:xfrm>
          </p:grpSpPr>
          <p:sp>
            <p:nvSpPr>
              <p:cNvPr id="49" name="Oval 22"/>
              <p:cNvSpPr>
                <a:spLocks noChangeArrowheads="1"/>
              </p:cNvSpPr>
              <p:nvPr/>
            </p:nvSpPr>
            <p:spPr bwMode="auto">
              <a:xfrm>
                <a:off x="5176848" y="2300288"/>
                <a:ext cx="2138365" cy="2138362"/>
              </a:xfrm>
              <a:prstGeom prst="ellipse">
                <a:avLst/>
              </a:prstGeom>
              <a:noFill/>
              <a:ln w="28575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23"/>
              <p:cNvSpPr>
                <a:spLocks noChangeShapeType="1"/>
              </p:cNvSpPr>
              <p:nvPr/>
            </p:nvSpPr>
            <p:spPr bwMode="auto">
              <a:xfrm flipH="1">
                <a:off x="6607187" y="3209925"/>
                <a:ext cx="69373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" name="Line 25"/>
              <p:cNvSpPr>
                <a:spLocks noChangeShapeType="1"/>
              </p:cNvSpPr>
              <p:nvPr/>
            </p:nvSpPr>
            <p:spPr bwMode="auto">
              <a:xfrm>
                <a:off x="6613537" y="3198813"/>
                <a:ext cx="0" cy="34131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2" name="Rectangle 26"/>
              <p:cNvSpPr>
                <a:spLocks noChangeArrowheads="1"/>
              </p:cNvSpPr>
              <p:nvPr/>
            </p:nvSpPr>
            <p:spPr bwMode="auto">
              <a:xfrm>
                <a:off x="7264413" y="3244850"/>
                <a:ext cx="111125" cy="24606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Text Box 27"/>
              <p:cNvSpPr txBox="1">
                <a:spLocks noChangeArrowheads="1"/>
              </p:cNvSpPr>
              <p:nvPr/>
            </p:nvSpPr>
            <p:spPr bwMode="auto">
              <a:xfrm>
                <a:off x="5745173" y="2668588"/>
                <a:ext cx="1225552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WG cavity</a:t>
                </a:r>
              </a:p>
            </p:txBody>
          </p:sp>
          <p:sp>
            <p:nvSpPr>
              <p:cNvPr id="54" name="Line 28"/>
              <p:cNvSpPr>
                <a:spLocks noChangeShapeType="1"/>
              </p:cNvSpPr>
              <p:nvPr/>
            </p:nvSpPr>
            <p:spPr bwMode="auto">
              <a:xfrm>
                <a:off x="4605347" y="3378200"/>
                <a:ext cx="363855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" name="Text Box 29"/>
              <p:cNvSpPr txBox="1">
                <a:spLocks noChangeArrowheads="1"/>
              </p:cNvSpPr>
              <p:nvPr/>
            </p:nvSpPr>
            <p:spPr bwMode="auto">
              <a:xfrm>
                <a:off x="8388364" y="3133725"/>
                <a:ext cx="406401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 </a:t>
                </a:r>
              </a:p>
            </p:txBody>
          </p:sp>
          <p:sp>
            <p:nvSpPr>
              <p:cNvPr id="56" name="Line 30"/>
              <p:cNvSpPr>
                <a:spLocks noChangeShapeType="1"/>
              </p:cNvSpPr>
              <p:nvPr/>
            </p:nvSpPr>
            <p:spPr bwMode="auto">
              <a:xfrm flipV="1">
                <a:off x="6267462" y="1828799"/>
                <a:ext cx="2710" cy="30480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" name="Text Box 31"/>
              <p:cNvSpPr txBox="1">
                <a:spLocks noChangeArrowheads="1"/>
              </p:cNvSpPr>
              <p:nvPr/>
            </p:nvSpPr>
            <p:spPr bwMode="auto">
              <a:xfrm>
                <a:off x="6074737" y="1335498"/>
                <a:ext cx="406401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</a:t>
                </a:r>
              </a:p>
            </p:txBody>
          </p:sp>
          <p:sp>
            <p:nvSpPr>
              <p:cNvPr id="58" name="Line 32"/>
              <p:cNvSpPr>
                <a:spLocks noChangeShapeType="1"/>
              </p:cNvSpPr>
              <p:nvPr/>
            </p:nvSpPr>
            <p:spPr bwMode="auto">
              <a:xfrm flipH="1">
                <a:off x="5710248" y="3367088"/>
                <a:ext cx="561976" cy="9144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1" name="Object 33"/>
              <p:cNvGraphicFramePr>
                <a:graphicFrameLocks noChangeAspect="1"/>
              </p:cNvGraphicFramePr>
              <p:nvPr/>
            </p:nvGraphicFramePr>
            <p:xfrm>
              <a:off x="5607061" y="3484563"/>
              <a:ext cx="284163" cy="312737"/>
            </p:xfrm>
            <a:graphic>
              <a:graphicData uri="http://schemas.openxmlformats.org/presentationml/2006/ole">
                <p:oleObj spid="_x0000_s464904" name="Equation" r:id="rId10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62" name="Object 35"/>
              <p:cNvGraphicFramePr>
                <a:graphicFrameLocks noChangeAspect="1"/>
              </p:cNvGraphicFramePr>
              <p:nvPr/>
            </p:nvGraphicFramePr>
            <p:xfrm>
              <a:off x="6777050" y="3535363"/>
              <a:ext cx="436563" cy="374650"/>
            </p:xfrm>
            <a:graphic>
              <a:graphicData uri="http://schemas.openxmlformats.org/presentationml/2006/ole">
                <p:oleObj spid="_x0000_s464905" name="Equation" r:id="rId11" imgW="266400" imgH="228600" progId="Equation.DSMT4">
                  <p:embed/>
                </p:oleObj>
              </a:graphicData>
            </a:graphic>
          </p:graphicFrame>
          <p:sp>
            <p:nvSpPr>
              <p:cNvPr id="63" name="AutoShape 19"/>
              <p:cNvSpPr>
                <a:spLocks noChangeArrowheads="1"/>
              </p:cNvSpPr>
              <p:nvPr/>
            </p:nvSpPr>
            <p:spPr bwMode="auto">
              <a:xfrm>
                <a:off x="7240175" y="3219395"/>
                <a:ext cx="49625" cy="317555"/>
              </a:xfrm>
              <a:prstGeom prst="can">
                <a:avLst>
                  <a:gd name="adj" fmla="val 558"/>
                </a:avLst>
              </a:prstGeom>
              <a:solidFill>
                <a:schemeClr val="folHlink"/>
              </a:solidFill>
              <a:ln w="31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7219950" y="3498850"/>
                <a:ext cx="95250" cy="4000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6" name="Line 24"/>
              <p:cNvSpPr>
                <a:spLocks noChangeShapeType="1"/>
              </p:cNvSpPr>
              <p:nvPr/>
            </p:nvSpPr>
            <p:spPr bwMode="auto">
              <a:xfrm flipH="1">
                <a:off x="6616712" y="3524250"/>
                <a:ext cx="69373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736801" y="0"/>
            <a:ext cx="78009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Aperture in Cylinder</a:t>
            </a:r>
          </a:p>
        </p:txBody>
      </p:sp>
      <p:graphicFrame>
        <p:nvGraphicFramePr>
          <p:cNvPr id="349223" name="Object 39"/>
          <p:cNvGraphicFramePr>
            <a:graphicFrameLocks noChangeAspect="1"/>
          </p:cNvGraphicFramePr>
          <p:nvPr/>
        </p:nvGraphicFramePr>
        <p:xfrm>
          <a:off x="1601561" y="4292599"/>
          <a:ext cx="5740400" cy="1735138"/>
        </p:xfrm>
        <a:graphic>
          <a:graphicData uri="http://schemas.openxmlformats.org/presentationml/2006/ole">
            <p:oleObj spid="_x0000_s349223" name="Equation" r:id="rId4" imgW="2857320" imgH="863280" progId="Equation.DSMT4">
              <p:embed/>
            </p:oleObj>
          </a:graphicData>
        </a:graphic>
      </p:graphicFrame>
      <p:graphicFrame>
        <p:nvGraphicFramePr>
          <p:cNvPr id="349224" name="Object 40"/>
          <p:cNvGraphicFramePr>
            <a:graphicFrameLocks noChangeAspect="1"/>
          </p:cNvGraphicFramePr>
          <p:nvPr/>
        </p:nvGraphicFramePr>
        <p:xfrm>
          <a:off x="789172" y="1425739"/>
          <a:ext cx="3028950" cy="850900"/>
        </p:xfrm>
        <a:graphic>
          <a:graphicData uri="http://schemas.openxmlformats.org/presentationml/2006/ole">
            <p:oleObj spid="_x0000_s349224" name="Equation" r:id="rId5" imgW="1536480" imgH="431640" progId="Equation.DSMT4">
              <p:embed/>
            </p:oleObj>
          </a:graphicData>
        </a:graphic>
      </p:graphicFrame>
      <p:grpSp>
        <p:nvGrpSpPr>
          <p:cNvPr id="349228" name="Group 44"/>
          <p:cNvGrpSpPr>
            <a:grpSpLocks/>
          </p:cNvGrpSpPr>
          <p:nvPr/>
        </p:nvGrpSpPr>
        <p:grpSpPr bwMode="auto">
          <a:xfrm>
            <a:off x="3481843" y="657905"/>
            <a:ext cx="5014913" cy="3228975"/>
            <a:chOff x="1919" y="579"/>
            <a:chExt cx="3159" cy="2034"/>
          </a:xfrm>
        </p:grpSpPr>
        <p:sp>
          <p:nvSpPr>
            <p:cNvPr id="349215" name="Text Box 31"/>
            <p:cNvSpPr txBox="1">
              <a:spLocks noChangeArrowheads="1"/>
            </p:cNvSpPr>
            <p:nvPr/>
          </p:nvSpPr>
          <p:spPr bwMode="auto">
            <a:xfrm>
              <a:off x="1919" y="2363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grpSp>
          <p:nvGrpSpPr>
            <p:cNvPr id="349227" name="Group 43"/>
            <p:cNvGrpSpPr>
              <a:grpSpLocks/>
            </p:cNvGrpSpPr>
            <p:nvPr/>
          </p:nvGrpSpPr>
          <p:grpSpPr bwMode="auto">
            <a:xfrm>
              <a:off x="2180" y="579"/>
              <a:ext cx="2344" cy="2020"/>
              <a:chOff x="2180" y="579"/>
              <a:chExt cx="2344" cy="2020"/>
            </a:xfrm>
          </p:grpSpPr>
          <p:sp>
            <p:nvSpPr>
              <p:cNvPr id="349187" name="Text Box 3"/>
              <p:cNvSpPr txBox="1">
                <a:spLocks noChangeArrowheads="1"/>
              </p:cNvSpPr>
              <p:nvPr/>
            </p:nvSpPr>
            <p:spPr bwMode="auto">
              <a:xfrm>
                <a:off x="4268" y="1846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</a:t>
                </a:r>
              </a:p>
            </p:txBody>
          </p:sp>
          <p:sp>
            <p:nvSpPr>
              <p:cNvPr id="349189" name="Line 5"/>
              <p:cNvSpPr>
                <a:spLocks noChangeShapeType="1"/>
              </p:cNvSpPr>
              <p:nvPr/>
            </p:nvSpPr>
            <p:spPr bwMode="auto">
              <a:xfrm flipV="1">
                <a:off x="3145" y="1989"/>
                <a:ext cx="1036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190" name="Text Box 6"/>
              <p:cNvSpPr txBox="1">
                <a:spLocks noChangeArrowheads="1"/>
              </p:cNvSpPr>
              <p:nvPr/>
            </p:nvSpPr>
            <p:spPr bwMode="auto">
              <a:xfrm>
                <a:off x="3066" y="579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</a:t>
                </a:r>
              </a:p>
            </p:txBody>
          </p:sp>
          <p:sp>
            <p:nvSpPr>
              <p:cNvPr id="349207" name="Line 23"/>
              <p:cNvSpPr>
                <a:spLocks noChangeShapeType="1"/>
              </p:cNvSpPr>
              <p:nvPr/>
            </p:nvSpPr>
            <p:spPr bwMode="auto">
              <a:xfrm flipH="1">
                <a:off x="2180" y="1984"/>
                <a:ext cx="958" cy="44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192" name="AutoShape 8"/>
              <p:cNvSpPr>
                <a:spLocks noChangeArrowheads="1"/>
              </p:cNvSpPr>
              <p:nvPr/>
            </p:nvSpPr>
            <p:spPr bwMode="auto">
              <a:xfrm>
                <a:off x="2840" y="1094"/>
                <a:ext cx="584" cy="1505"/>
              </a:xfrm>
              <a:prstGeom prst="can">
                <a:avLst>
                  <a:gd name="adj" fmla="val 64426"/>
                </a:avLst>
              </a:prstGeom>
              <a:gradFill rotWithShape="0">
                <a:gsLst>
                  <a:gs pos="0">
                    <a:srgbClr val="FF9933">
                      <a:gamma/>
                      <a:shade val="46275"/>
                      <a:invGamma/>
                    </a:srgbClr>
                  </a:gs>
                  <a:gs pos="50000">
                    <a:srgbClr val="FF9933"/>
                  </a:gs>
                  <a:gs pos="100000">
                    <a:srgbClr val="FF9933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08" name="Line 24"/>
              <p:cNvSpPr>
                <a:spLocks noChangeShapeType="1"/>
              </p:cNvSpPr>
              <p:nvPr/>
            </p:nvSpPr>
            <p:spPr bwMode="auto">
              <a:xfrm flipV="1">
                <a:off x="2841" y="1992"/>
                <a:ext cx="297" cy="13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209" name="Line 25"/>
              <p:cNvSpPr>
                <a:spLocks noChangeShapeType="1"/>
              </p:cNvSpPr>
              <p:nvPr/>
            </p:nvSpPr>
            <p:spPr bwMode="auto">
              <a:xfrm flipH="1" flipV="1">
                <a:off x="3138" y="1990"/>
                <a:ext cx="283" cy="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210" name="Line 26"/>
              <p:cNvSpPr>
                <a:spLocks noChangeShapeType="1"/>
              </p:cNvSpPr>
              <p:nvPr/>
            </p:nvSpPr>
            <p:spPr bwMode="auto">
              <a:xfrm flipH="1">
                <a:off x="3138" y="1306"/>
                <a:ext cx="0" cy="68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193" name="Line 9"/>
              <p:cNvSpPr>
                <a:spLocks noChangeShapeType="1"/>
              </p:cNvSpPr>
              <p:nvPr/>
            </p:nvSpPr>
            <p:spPr bwMode="auto">
              <a:xfrm flipV="1">
                <a:off x="3138" y="922"/>
                <a:ext cx="2" cy="36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49217" name="Object 33"/>
              <p:cNvGraphicFramePr>
                <a:graphicFrameLocks noChangeAspect="1"/>
              </p:cNvGraphicFramePr>
              <p:nvPr/>
            </p:nvGraphicFramePr>
            <p:xfrm>
              <a:off x="3336" y="1021"/>
              <a:ext cx="154" cy="170"/>
            </p:xfrm>
            <a:graphic>
              <a:graphicData uri="http://schemas.openxmlformats.org/presentationml/2006/ole">
                <p:oleObj spid="_x0000_s349217" name="Equation" r:id="rId6" imgW="126720" imgH="139680" progId="Equation.DSMT4">
                  <p:embed/>
                </p:oleObj>
              </a:graphicData>
            </a:graphic>
          </p:graphicFrame>
          <p:sp>
            <p:nvSpPr>
              <p:cNvPr id="349218" name="Line 34"/>
              <p:cNvSpPr>
                <a:spLocks noChangeShapeType="1"/>
              </p:cNvSpPr>
              <p:nvPr/>
            </p:nvSpPr>
            <p:spPr bwMode="auto">
              <a:xfrm flipV="1">
                <a:off x="3138" y="1157"/>
                <a:ext cx="177" cy="12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221" name="Freeform 37"/>
              <p:cNvSpPr>
                <a:spLocks/>
              </p:cNvSpPr>
              <p:nvPr/>
            </p:nvSpPr>
            <p:spPr bwMode="auto">
              <a:xfrm>
                <a:off x="2961" y="1545"/>
                <a:ext cx="351" cy="346"/>
              </a:xfrm>
              <a:custGeom>
                <a:avLst/>
                <a:gdLst/>
                <a:ahLst/>
                <a:cxnLst>
                  <a:cxn ang="0">
                    <a:pos x="40" y="149"/>
                  </a:cxn>
                  <a:cxn ang="0">
                    <a:pos x="2" y="235"/>
                  </a:cxn>
                  <a:cxn ang="0">
                    <a:pos x="30" y="335"/>
                  </a:cxn>
                  <a:cxn ang="0">
                    <a:pos x="108" y="299"/>
                  </a:cxn>
                  <a:cxn ang="0">
                    <a:pos x="230" y="253"/>
                  </a:cxn>
                  <a:cxn ang="0">
                    <a:pos x="334" y="173"/>
                  </a:cxn>
                  <a:cxn ang="0">
                    <a:pos x="334" y="69"/>
                  </a:cxn>
                  <a:cxn ang="0">
                    <a:pos x="280" y="1"/>
                  </a:cxn>
                  <a:cxn ang="0">
                    <a:pos x="224" y="75"/>
                  </a:cxn>
                  <a:cxn ang="0">
                    <a:pos x="40" y="149"/>
                  </a:cxn>
                </a:cxnLst>
                <a:rect l="0" t="0" r="r" b="b"/>
                <a:pathLst>
                  <a:path w="351" h="346">
                    <a:moveTo>
                      <a:pt x="40" y="149"/>
                    </a:moveTo>
                    <a:cubicBezTo>
                      <a:pt x="3" y="176"/>
                      <a:pt x="4" y="204"/>
                      <a:pt x="2" y="235"/>
                    </a:cubicBezTo>
                    <a:cubicBezTo>
                      <a:pt x="0" y="266"/>
                      <a:pt x="12" y="324"/>
                      <a:pt x="30" y="335"/>
                    </a:cubicBezTo>
                    <a:cubicBezTo>
                      <a:pt x="48" y="346"/>
                      <a:pt x="75" y="313"/>
                      <a:pt x="108" y="299"/>
                    </a:cubicBezTo>
                    <a:cubicBezTo>
                      <a:pt x="141" y="285"/>
                      <a:pt x="192" y="274"/>
                      <a:pt x="230" y="253"/>
                    </a:cubicBezTo>
                    <a:cubicBezTo>
                      <a:pt x="268" y="232"/>
                      <a:pt x="317" y="204"/>
                      <a:pt x="334" y="173"/>
                    </a:cubicBezTo>
                    <a:cubicBezTo>
                      <a:pt x="351" y="142"/>
                      <a:pt x="343" y="98"/>
                      <a:pt x="334" y="69"/>
                    </a:cubicBezTo>
                    <a:cubicBezTo>
                      <a:pt x="325" y="40"/>
                      <a:pt x="298" y="0"/>
                      <a:pt x="280" y="1"/>
                    </a:cubicBezTo>
                    <a:cubicBezTo>
                      <a:pt x="262" y="2"/>
                      <a:pt x="264" y="50"/>
                      <a:pt x="224" y="75"/>
                    </a:cubicBezTo>
                    <a:cubicBezTo>
                      <a:pt x="184" y="100"/>
                      <a:pt x="77" y="122"/>
                      <a:pt x="40" y="149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49222" name="Object 38"/>
              <p:cNvGraphicFramePr>
                <a:graphicFrameLocks noChangeAspect="1"/>
              </p:cNvGraphicFramePr>
              <p:nvPr/>
            </p:nvGraphicFramePr>
            <p:xfrm>
              <a:off x="3486" y="1524"/>
              <a:ext cx="193" cy="246"/>
            </p:xfrm>
            <a:graphic>
              <a:graphicData uri="http://schemas.openxmlformats.org/presentationml/2006/ole">
                <p:oleObj spid="_x0000_s349222" name="Equation" r:id="rId7" imgW="139680" imgH="177480" progId="Equation.DSMT4">
                  <p:embed/>
                </p:oleObj>
              </a:graphicData>
            </a:graphic>
          </p:graphicFrame>
        </p:grpSp>
        <p:sp>
          <p:nvSpPr>
            <p:cNvPr id="349226" name="Text Box 42"/>
            <p:cNvSpPr txBox="1">
              <a:spLocks noChangeArrowheads="1"/>
            </p:cNvSpPr>
            <p:nvPr/>
          </p:nvSpPr>
          <p:spPr bwMode="auto">
            <a:xfrm>
              <a:off x="3726" y="1529"/>
              <a:ext cx="135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(radiating aperture</a:t>
              </a:r>
              <a:r>
                <a:rPr lang="en-US" dirty="0">
                  <a:solidFill>
                    <a:schemeClr val="bg2"/>
                  </a:solidFill>
                </a:rPr>
                <a:t>)</a:t>
              </a: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75657" y="6259285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Note: The factor of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+mn-lt"/>
                <a:sym typeface="Symbol"/>
              </a:rPr>
              <a:t>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is added for convenience.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graphicFrame>
        <p:nvGraphicFramePr>
          <p:cNvPr id="404492" name="Object 12"/>
          <p:cNvGraphicFramePr>
            <a:graphicFrameLocks noChangeAspect="1"/>
          </p:cNvGraphicFramePr>
          <p:nvPr/>
        </p:nvGraphicFramePr>
        <p:xfrm>
          <a:off x="1778228" y="4241347"/>
          <a:ext cx="2906712" cy="979488"/>
        </p:xfrm>
        <a:graphic>
          <a:graphicData uri="http://schemas.openxmlformats.org/presentationml/2006/ole">
            <p:oleObj spid="_x0000_s450568" name="Equation" r:id="rId4" imgW="1434960" imgH="482400" progId="Equation.DSMT4">
              <p:embed/>
            </p:oleObj>
          </a:graphicData>
        </a:graphic>
      </p:graphicFrame>
      <p:graphicFrame>
        <p:nvGraphicFramePr>
          <p:cNvPr id="404493" name="Object 13"/>
          <p:cNvGraphicFramePr>
            <a:graphicFrameLocks noChangeAspect="1"/>
          </p:cNvGraphicFramePr>
          <p:nvPr/>
        </p:nvGraphicFramePr>
        <p:xfrm>
          <a:off x="3795485" y="5972175"/>
          <a:ext cx="3052763" cy="601663"/>
        </p:xfrm>
        <a:graphic>
          <a:graphicData uri="http://schemas.openxmlformats.org/presentationml/2006/ole">
            <p:oleObj spid="_x0000_s450569" name="Equation" r:id="rId5" imgW="1676160" imgH="330120" progId="Equation.DSMT4">
              <p:embed/>
            </p:oleObj>
          </a:graphicData>
        </a:graphic>
      </p:graphicFrame>
      <p:graphicFrame>
        <p:nvGraphicFramePr>
          <p:cNvPr id="404491" name="Object 11"/>
          <p:cNvGraphicFramePr>
            <a:graphicFrameLocks noChangeAspect="1"/>
          </p:cNvGraphicFramePr>
          <p:nvPr/>
        </p:nvGraphicFramePr>
        <p:xfrm>
          <a:off x="5671918" y="3406097"/>
          <a:ext cx="2508250" cy="327025"/>
        </p:xfrm>
        <a:graphic>
          <a:graphicData uri="http://schemas.openxmlformats.org/presentationml/2006/ole">
            <p:oleObj spid="_x0000_s450567" name="Equation" r:id="rId6" imgW="1562040" imgH="203040" progId="Equation.DSMT4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3004456" y="838201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Interior modeling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03718" y="3755568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15340" y="5486396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50572" name="Object 12"/>
          <p:cNvGraphicFramePr>
            <a:graphicFrameLocks noChangeAspect="1"/>
          </p:cNvGraphicFramePr>
          <p:nvPr/>
        </p:nvGraphicFramePr>
        <p:xfrm>
          <a:off x="5932721" y="4379915"/>
          <a:ext cx="1954213" cy="876300"/>
        </p:xfrm>
        <a:graphic>
          <a:graphicData uri="http://schemas.openxmlformats.org/presentationml/2006/ole">
            <p:oleObj spid="_x0000_s450572" name="Equation" r:id="rId7" imgW="965160" imgH="431640" progId="Equation.DSMT4">
              <p:embed/>
            </p:oleObj>
          </a:graphicData>
        </a:graphic>
      </p:graphicFrame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5121950" y="4574720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-287287" y="385478"/>
            <a:ext cx="4189418" cy="3541301"/>
            <a:chOff x="-287287" y="385478"/>
            <a:chExt cx="4189418" cy="3541301"/>
          </a:xfrm>
        </p:grpSpPr>
        <p:sp>
          <p:nvSpPr>
            <p:cNvPr id="60" name="Rectangle 26"/>
            <p:cNvSpPr>
              <a:spLocks noChangeArrowheads="1"/>
            </p:cNvSpPr>
            <p:nvPr/>
          </p:nvSpPr>
          <p:spPr bwMode="auto">
            <a:xfrm>
              <a:off x="2526462" y="2439465"/>
              <a:ext cx="131023" cy="25619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39244" y="1956458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+mn-lt"/>
                </a:rPr>
                <a:t>V</a:t>
              </a:r>
              <a:r>
                <a:rPr lang="en-US" baseline="-25000" dirty="0" smtClean="0">
                  <a:solidFill>
                    <a:srgbClr val="FF0000"/>
                  </a:solidFill>
                  <a:latin typeface="+mn-lt"/>
                </a:rPr>
                <a:t>0</a:t>
              </a:r>
              <a:endParaRPr lang="en-US" baseline="-25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426528" y="2053441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447306" y="239386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68" name="Group 47"/>
            <p:cNvGrpSpPr/>
            <p:nvPr/>
          </p:nvGrpSpPr>
          <p:grpSpPr>
            <a:xfrm>
              <a:off x="-287287" y="385478"/>
              <a:ext cx="4189418" cy="3541301"/>
              <a:chOff x="4605347" y="1335498"/>
              <a:chExt cx="4189418" cy="3541301"/>
            </a:xfrm>
          </p:grpSpPr>
          <p:sp>
            <p:nvSpPr>
              <p:cNvPr id="69" name="Oval 22"/>
              <p:cNvSpPr>
                <a:spLocks noChangeArrowheads="1"/>
              </p:cNvSpPr>
              <p:nvPr/>
            </p:nvSpPr>
            <p:spPr bwMode="auto">
              <a:xfrm>
                <a:off x="5176848" y="2300288"/>
                <a:ext cx="2138365" cy="2138362"/>
              </a:xfrm>
              <a:prstGeom prst="ellipse">
                <a:avLst/>
              </a:prstGeom>
              <a:noFill/>
              <a:ln w="28575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23"/>
              <p:cNvSpPr>
                <a:spLocks noChangeShapeType="1"/>
              </p:cNvSpPr>
              <p:nvPr/>
            </p:nvSpPr>
            <p:spPr bwMode="auto">
              <a:xfrm flipH="1">
                <a:off x="6607187" y="3209925"/>
                <a:ext cx="69373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0" name="Line 25"/>
              <p:cNvSpPr>
                <a:spLocks noChangeShapeType="1"/>
              </p:cNvSpPr>
              <p:nvPr/>
            </p:nvSpPr>
            <p:spPr bwMode="auto">
              <a:xfrm>
                <a:off x="6613537" y="3198813"/>
                <a:ext cx="0" cy="34131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" name="Rectangle 26"/>
              <p:cNvSpPr>
                <a:spLocks noChangeArrowheads="1"/>
              </p:cNvSpPr>
              <p:nvPr/>
            </p:nvSpPr>
            <p:spPr bwMode="auto">
              <a:xfrm>
                <a:off x="7264413" y="3244850"/>
                <a:ext cx="111125" cy="24606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Text Box 27"/>
              <p:cNvSpPr txBox="1">
                <a:spLocks noChangeArrowheads="1"/>
              </p:cNvSpPr>
              <p:nvPr/>
            </p:nvSpPr>
            <p:spPr bwMode="auto">
              <a:xfrm>
                <a:off x="5745173" y="2668588"/>
                <a:ext cx="1225552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WG cavity</a:t>
                </a:r>
              </a:p>
            </p:txBody>
          </p:sp>
          <p:sp>
            <p:nvSpPr>
              <p:cNvPr id="83" name="Line 28"/>
              <p:cNvSpPr>
                <a:spLocks noChangeShapeType="1"/>
              </p:cNvSpPr>
              <p:nvPr/>
            </p:nvSpPr>
            <p:spPr bwMode="auto">
              <a:xfrm>
                <a:off x="4605347" y="3378200"/>
                <a:ext cx="363855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" name="Text Box 29"/>
              <p:cNvSpPr txBox="1">
                <a:spLocks noChangeArrowheads="1"/>
              </p:cNvSpPr>
              <p:nvPr/>
            </p:nvSpPr>
            <p:spPr bwMode="auto">
              <a:xfrm>
                <a:off x="8388364" y="3133725"/>
                <a:ext cx="406401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 </a:t>
                </a:r>
              </a:p>
            </p:txBody>
          </p:sp>
          <p:sp>
            <p:nvSpPr>
              <p:cNvPr id="85" name="Line 30"/>
              <p:cNvSpPr>
                <a:spLocks noChangeShapeType="1"/>
              </p:cNvSpPr>
              <p:nvPr/>
            </p:nvSpPr>
            <p:spPr bwMode="auto">
              <a:xfrm flipV="1">
                <a:off x="6267462" y="1828799"/>
                <a:ext cx="2710" cy="30480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6" name="Text Box 31"/>
              <p:cNvSpPr txBox="1">
                <a:spLocks noChangeArrowheads="1"/>
              </p:cNvSpPr>
              <p:nvPr/>
            </p:nvSpPr>
            <p:spPr bwMode="auto">
              <a:xfrm>
                <a:off x="6074737" y="1335498"/>
                <a:ext cx="406401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</a:t>
                </a:r>
              </a:p>
            </p:txBody>
          </p:sp>
          <p:sp>
            <p:nvSpPr>
              <p:cNvPr id="87" name="Line 32"/>
              <p:cNvSpPr>
                <a:spLocks noChangeShapeType="1"/>
              </p:cNvSpPr>
              <p:nvPr/>
            </p:nvSpPr>
            <p:spPr bwMode="auto">
              <a:xfrm flipH="1">
                <a:off x="5710248" y="3367088"/>
                <a:ext cx="561976" cy="9144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88" name="Object 33"/>
              <p:cNvGraphicFramePr>
                <a:graphicFrameLocks noChangeAspect="1"/>
              </p:cNvGraphicFramePr>
              <p:nvPr/>
            </p:nvGraphicFramePr>
            <p:xfrm>
              <a:off x="5607061" y="3484563"/>
              <a:ext cx="284163" cy="312737"/>
            </p:xfrm>
            <a:graphic>
              <a:graphicData uri="http://schemas.openxmlformats.org/presentationml/2006/ole">
                <p:oleObj spid="_x0000_s450577" name="Equation" r:id="rId8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89" name="Object 35"/>
              <p:cNvGraphicFramePr>
                <a:graphicFrameLocks noChangeAspect="1"/>
              </p:cNvGraphicFramePr>
              <p:nvPr/>
            </p:nvGraphicFramePr>
            <p:xfrm>
              <a:off x="6777050" y="3535363"/>
              <a:ext cx="436563" cy="374650"/>
            </p:xfrm>
            <a:graphic>
              <a:graphicData uri="http://schemas.openxmlformats.org/presentationml/2006/ole">
                <p:oleObj spid="_x0000_s450578" name="Equation" r:id="rId9" imgW="266400" imgH="228600" progId="Equation.DSMT4">
                  <p:embed/>
                </p:oleObj>
              </a:graphicData>
            </a:graphic>
          </p:graphicFrame>
          <p:sp>
            <p:nvSpPr>
              <p:cNvPr id="90" name="AutoShape 19"/>
              <p:cNvSpPr>
                <a:spLocks noChangeArrowheads="1"/>
              </p:cNvSpPr>
              <p:nvPr/>
            </p:nvSpPr>
            <p:spPr bwMode="auto">
              <a:xfrm>
                <a:off x="7240175" y="3219395"/>
                <a:ext cx="49625" cy="317555"/>
              </a:xfrm>
              <a:prstGeom prst="can">
                <a:avLst>
                  <a:gd name="adj" fmla="val 558"/>
                </a:avLst>
              </a:prstGeom>
              <a:solidFill>
                <a:schemeClr val="folHlink"/>
              </a:solidFill>
              <a:ln w="31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7219950" y="3498850"/>
                <a:ext cx="95250" cy="4000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2" name="Line 24"/>
              <p:cNvSpPr>
                <a:spLocks noChangeShapeType="1"/>
              </p:cNvSpPr>
              <p:nvPr/>
            </p:nvSpPr>
            <p:spPr bwMode="auto">
              <a:xfrm flipH="1">
                <a:off x="6616712" y="3524250"/>
                <a:ext cx="69373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54" name="Group 114"/>
          <p:cNvGrpSpPr/>
          <p:nvPr/>
        </p:nvGrpSpPr>
        <p:grpSpPr>
          <a:xfrm>
            <a:off x="5192483" y="982659"/>
            <a:ext cx="3330805" cy="2244047"/>
            <a:chOff x="5192483" y="764939"/>
            <a:chExt cx="3330805" cy="2244047"/>
          </a:xfrm>
        </p:grpSpPr>
        <p:graphicFrame>
          <p:nvGraphicFramePr>
            <p:cNvPr id="55" name="Object 3"/>
            <p:cNvGraphicFramePr>
              <a:graphicFrameLocks noChangeAspect="1"/>
            </p:cNvGraphicFramePr>
            <p:nvPr/>
          </p:nvGraphicFramePr>
          <p:xfrm>
            <a:off x="8124825" y="2011363"/>
            <a:ext cx="398463" cy="447675"/>
          </p:xfrm>
          <a:graphic>
            <a:graphicData uri="http://schemas.openxmlformats.org/presentationml/2006/ole">
              <p:oleObj spid="_x0000_s450583" name="Equation" r:id="rId10" imgW="215640" imgH="241200" progId="Equation.DSMT4">
                <p:embed/>
              </p:oleObj>
            </a:graphicData>
          </a:graphic>
        </p:graphicFrame>
        <p:sp>
          <p:nvSpPr>
            <p:cNvPr id="56" name="Text Box 4"/>
            <p:cNvSpPr txBox="1">
              <a:spLocks noChangeArrowheads="1"/>
            </p:cNvSpPr>
            <p:nvPr/>
          </p:nvSpPr>
          <p:spPr bwMode="auto">
            <a:xfrm>
              <a:off x="5435572" y="1731275"/>
              <a:ext cx="403225" cy="1006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V </a:t>
              </a:r>
            </a:p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-</a:t>
              </a:r>
            </a:p>
          </p:txBody>
        </p:sp>
        <p:sp>
          <p:nvSpPr>
            <p:cNvPr id="57" name="Oval 5"/>
            <p:cNvSpPr>
              <a:spLocks noChangeArrowheads="1"/>
            </p:cNvSpPr>
            <p:nvPr/>
          </p:nvSpPr>
          <p:spPr bwMode="auto">
            <a:xfrm>
              <a:off x="6876824" y="2024736"/>
              <a:ext cx="427038" cy="438150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6"/>
            <p:cNvSpPr>
              <a:spLocks noChangeShapeType="1"/>
            </p:cNvSpPr>
            <p:nvPr/>
          </p:nvSpPr>
          <p:spPr bwMode="auto">
            <a:xfrm flipV="1">
              <a:off x="7084786" y="1475461"/>
              <a:ext cx="0" cy="54927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7"/>
            <p:cNvSpPr>
              <a:spLocks noChangeShapeType="1"/>
            </p:cNvSpPr>
            <p:nvPr/>
          </p:nvSpPr>
          <p:spPr bwMode="auto">
            <a:xfrm flipV="1">
              <a:off x="7104063" y="2469236"/>
              <a:ext cx="0" cy="5397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Line 8"/>
            <p:cNvSpPr>
              <a:spLocks noChangeShapeType="1"/>
            </p:cNvSpPr>
            <p:nvPr/>
          </p:nvSpPr>
          <p:spPr bwMode="auto">
            <a:xfrm>
              <a:off x="7081612" y="1472409"/>
              <a:ext cx="766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Line 9"/>
            <p:cNvSpPr>
              <a:spLocks noChangeShapeType="1"/>
            </p:cNvSpPr>
            <p:nvPr/>
          </p:nvSpPr>
          <p:spPr bwMode="auto">
            <a:xfrm>
              <a:off x="7111774" y="3005217"/>
              <a:ext cx="735837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 flipH="1" flipV="1">
              <a:off x="7844078" y="1467750"/>
              <a:ext cx="0" cy="39052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Rectangle 11"/>
            <p:cNvSpPr>
              <a:spLocks noChangeArrowheads="1"/>
            </p:cNvSpPr>
            <p:nvPr/>
          </p:nvSpPr>
          <p:spPr bwMode="auto">
            <a:xfrm>
              <a:off x="7704378" y="1853286"/>
              <a:ext cx="280988" cy="757237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 flipH="1" flipV="1">
              <a:off x="7844078" y="2618461"/>
              <a:ext cx="0" cy="39052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" name="Freeform 13"/>
            <p:cNvSpPr>
              <a:spLocks/>
            </p:cNvSpPr>
            <p:nvPr/>
          </p:nvSpPr>
          <p:spPr bwMode="auto">
            <a:xfrm>
              <a:off x="6941911" y="2159674"/>
              <a:ext cx="282575" cy="157162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44" y="1"/>
                </a:cxn>
                <a:cxn ang="0">
                  <a:pos x="118" y="97"/>
                </a:cxn>
                <a:cxn ang="0">
                  <a:pos x="178" y="13"/>
                </a:cxn>
              </a:cxnLst>
              <a:rect l="0" t="0" r="r" b="b"/>
              <a:pathLst>
                <a:path w="178" h="99">
                  <a:moveTo>
                    <a:pt x="0" y="89"/>
                  </a:moveTo>
                  <a:cubicBezTo>
                    <a:pt x="12" y="44"/>
                    <a:pt x="24" y="0"/>
                    <a:pt x="44" y="1"/>
                  </a:cubicBezTo>
                  <a:cubicBezTo>
                    <a:pt x="64" y="2"/>
                    <a:pt x="96" y="95"/>
                    <a:pt x="118" y="97"/>
                  </a:cubicBezTo>
                  <a:cubicBezTo>
                    <a:pt x="140" y="99"/>
                    <a:pt x="159" y="56"/>
                    <a:pt x="178" y="13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4" name="Object 15"/>
            <p:cNvGraphicFramePr>
              <a:graphicFrameLocks noChangeAspect="1"/>
            </p:cNvGraphicFramePr>
            <p:nvPr/>
          </p:nvGraphicFramePr>
          <p:xfrm>
            <a:off x="6366326" y="1540103"/>
            <a:ext cx="212725" cy="276225"/>
          </p:xfrm>
          <a:graphic>
            <a:graphicData uri="http://schemas.openxmlformats.org/presentationml/2006/ole">
              <p:oleObj spid="_x0000_s450584" name="Equation" r:id="rId11" imgW="126720" imgH="164880" progId="Equation.DSMT4">
                <p:embed/>
              </p:oleObj>
            </a:graphicData>
          </a:graphic>
        </p:graphicFrame>
        <p:sp>
          <p:nvSpPr>
            <p:cNvPr id="75" name="Line 54"/>
            <p:cNvSpPr>
              <a:spLocks noChangeShapeType="1"/>
            </p:cNvSpPr>
            <p:nvPr/>
          </p:nvSpPr>
          <p:spPr bwMode="auto">
            <a:xfrm flipH="1">
              <a:off x="5192486" y="1472286"/>
              <a:ext cx="18923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" name="Line 55"/>
            <p:cNvSpPr>
              <a:spLocks noChangeShapeType="1"/>
            </p:cNvSpPr>
            <p:nvPr/>
          </p:nvSpPr>
          <p:spPr bwMode="auto">
            <a:xfrm flipH="1" flipV="1">
              <a:off x="5192483" y="3003802"/>
              <a:ext cx="1956029" cy="91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" name="Line 56"/>
            <p:cNvSpPr>
              <a:spLocks noChangeShapeType="1"/>
            </p:cNvSpPr>
            <p:nvPr/>
          </p:nvSpPr>
          <p:spPr bwMode="auto">
            <a:xfrm flipV="1">
              <a:off x="5205186" y="1465936"/>
              <a:ext cx="0" cy="15367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8" name="Object 57"/>
            <p:cNvGraphicFramePr>
              <a:graphicFrameLocks noChangeAspect="1"/>
            </p:cNvGraphicFramePr>
            <p:nvPr/>
          </p:nvGraphicFramePr>
          <p:xfrm>
            <a:off x="5732689" y="764939"/>
            <a:ext cx="514350" cy="442912"/>
          </p:xfrm>
          <a:graphic>
            <a:graphicData uri="http://schemas.openxmlformats.org/presentationml/2006/ole">
              <p:oleObj spid="_x0000_s450585" name="Equation" r:id="rId12" imgW="266400" imgH="228600" progId="Equation.DSMT4">
                <p:embed/>
              </p:oleObj>
            </a:graphicData>
          </a:graphic>
        </p:graphicFrame>
        <p:graphicFrame>
          <p:nvGraphicFramePr>
            <p:cNvPr id="96" name="Object 15"/>
            <p:cNvGraphicFramePr>
              <a:graphicFrameLocks noChangeAspect="1"/>
            </p:cNvGraphicFramePr>
            <p:nvPr/>
          </p:nvGraphicFramePr>
          <p:xfrm>
            <a:off x="5997796" y="2532975"/>
            <a:ext cx="319087" cy="382587"/>
          </p:xfrm>
          <a:graphic>
            <a:graphicData uri="http://schemas.openxmlformats.org/presentationml/2006/ole">
              <p:oleObj spid="_x0000_s450586" name="Equation" r:id="rId13" imgW="190440" imgH="228600" progId="Equation.DSMT4">
                <p:embed/>
              </p:oleObj>
            </a:graphicData>
          </a:graphic>
        </p:graphicFrame>
        <p:cxnSp>
          <p:nvCxnSpPr>
            <p:cNvPr id="97" name="Straight Arrow Connector 96"/>
            <p:cNvCxnSpPr/>
            <p:nvPr/>
          </p:nvCxnSpPr>
          <p:spPr bwMode="auto">
            <a:xfrm>
              <a:off x="6082654" y="1473201"/>
              <a:ext cx="28786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98" name="Straight Arrow Connector 97"/>
            <p:cNvCxnSpPr/>
            <p:nvPr/>
          </p:nvCxnSpPr>
          <p:spPr bwMode="auto">
            <a:xfrm>
              <a:off x="5214266" y="1273631"/>
              <a:ext cx="18396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9" name="Text Box 4"/>
            <p:cNvSpPr txBox="1">
              <a:spLocks noChangeArrowheads="1"/>
            </p:cNvSpPr>
            <p:nvPr/>
          </p:nvSpPr>
          <p:spPr bwMode="auto">
            <a:xfrm>
              <a:off x="6484605" y="1748646"/>
              <a:ext cx="490840" cy="101566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V</a:t>
              </a:r>
              <a:r>
                <a:rPr lang="en-US" sz="2000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Text Box 2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graphicFrame>
        <p:nvGraphicFramePr>
          <p:cNvPr id="375811" name="Object 3"/>
          <p:cNvGraphicFramePr>
            <a:graphicFrameLocks noChangeAspect="1"/>
          </p:cNvGraphicFramePr>
          <p:nvPr/>
        </p:nvGraphicFramePr>
        <p:xfrm>
          <a:off x="3015063" y="2969043"/>
          <a:ext cx="3721100" cy="1041400"/>
        </p:xfrm>
        <a:graphic>
          <a:graphicData uri="http://schemas.openxmlformats.org/presentationml/2006/ole">
            <p:oleObj spid="_x0000_s375811" name="Equation" r:id="rId4" imgW="1993680" imgH="558720" progId="Equation.DSMT4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375812" name="Object 4"/>
          <p:cNvGraphicFramePr>
            <a:graphicFrameLocks noChangeAspect="1"/>
          </p:cNvGraphicFramePr>
          <p:nvPr/>
        </p:nvGraphicFramePr>
        <p:xfrm>
          <a:off x="4257373" y="1486380"/>
          <a:ext cx="1298575" cy="968375"/>
        </p:xfrm>
        <a:graphic>
          <a:graphicData uri="http://schemas.openxmlformats.org/presentationml/2006/ole">
            <p:oleObj spid="_x0000_s375812" name="Equation" r:id="rId5" imgW="647640" imgH="4824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11222" y="2576931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75813" name="Object 5"/>
          <p:cNvGraphicFramePr>
            <a:graphicFrameLocks noChangeAspect="1"/>
          </p:cNvGraphicFramePr>
          <p:nvPr/>
        </p:nvGraphicFramePr>
        <p:xfrm>
          <a:off x="1447800" y="4415964"/>
          <a:ext cx="6234113" cy="1801813"/>
        </p:xfrm>
        <a:graphic>
          <a:graphicData uri="http://schemas.openxmlformats.org/presentationml/2006/ole">
            <p:oleObj spid="_x0000_s375813" name="Equation" r:id="rId6" imgW="3340080" imgH="96516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10345" y="4038593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1367" y="1761698"/>
            <a:ext cx="2561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Aperture admittance: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388" y="872229"/>
            <a:ext cx="4156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Exterior modeling of aperture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sp>
        <p:nvSpPr>
          <p:cNvPr id="376835" name="Text Box 3"/>
          <p:cNvSpPr txBox="1">
            <a:spLocks noChangeArrowheads="1"/>
          </p:cNvSpPr>
          <p:nvPr/>
        </p:nvSpPr>
        <p:spPr bwMode="auto">
          <a:xfrm>
            <a:off x="635000" y="99853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76836" name="Object 4"/>
          <p:cNvGraphicFramePr>
            <a:graphicFrameLocks noChangeAspect="1"/>
          </p:cNvGraphicFramePr>
          <p:nvPr/>
        </p:nvGraphicFramePr>
        <p:xfrm>
          <a:off x="722725" y="1605520"/>
          <a:ext cx="7471249" cy="1814387"/>
        </p:xfrm>
        <a:graphic>
          <a:graphicData uri="http://schemas.openxmlformats.org/presentationml/2006/ole">
            <p:oleObj spid="_x0000_s376836" name="Equation" r:id="rId4" imgW="4394160" imgH="1066680" progId="Equation.DSMT4">
              <p:embed/>
            </p:oleObj>
          </a:graphicData>
        </a:graphic>
      </p:graphicFrame>
      <p:graphicFrame>
        <p:nvGraphicFramePr>
          <p:cNvPr id="376837" name="Object 5"/>
          <p:cNvGraphicFramePr>
            <a:graphicFrameLocks noChangeAspect="1"/>
          </p:cNvGraphicFramePr>
          <p:nvPr/>
        </p:nvGraphicFramePr>
        <p:xfrm>
          <a:off x="1401454" y="4428756"/>
          <a:ext cx="5806869" cy="1936087"/>
        </p:xfrm>
        <a:graphic>
          <a:graphicData uri="http://schemas.openxmlformats.org/presentationml/2006/ole">
            <p:oleObj spid="_x0000_s376837" name="Equation" r:id="rId5" imgW="3200400" imgH="1066680" progId="Equation.DSMT4">
              <p:embed/>
            </p:oleObj>
          </a:graphicData>
        </a:graphic>
      </p:graphicFrame>
      <p:sp>
        <p:nvSpPr>
          <p:cNvPr id="376838" name="Text Box 6"/>
          <p:cNvSpPr txBox="1">
            <a:spLocks noChangeArrowheads="1"/>
          </p:cNvSpPr>
          <p:nvPr/>
        </p:nvSpPr>
        <p:spPr bwMode="auto">
          <a:xfrm>
            <a:off x="715963" y="3879850"/>
            <a:ext cx="539602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Ordering the </a:t>
            </a:r>
            <a:r>
              <a:rPr lang="en-US" sz="2000" dirty="0">
                <a:solidFill>
                  <a:schemeClr val="bg1"/>
                </a:solidFill>
              </a:rPr>
              <a:t>spatial integrations first, we have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Text Box 2"/>
          <p:cNvSpPr txBox="1">
            <a:spLocks noChangeArrowheads="1"/>
          </p:cNvSpPr>
          <p:nvPr/>
        </p:nvSpPr>
        <p:spPr bwMode="auto">
          <a:xfrm>
            <a:off x="74975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449943" y="1155932"/>
            <a:ext cx="2930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For the term in brackets,</a:t>
            </a:r>
          </a:p>
        </p:txBody>
      </p:sp>
      <p:graphicFrame>
        <p:nvGraphicFramePr>
          <p:cNvPr id="377860" name="Object 4"/>
          <p:cNvGraphicFramePr>
            <a:graphicFrameLocks noChangeAspect="1"/>
          </p:cNvGraphicFramePr>
          <p:nvPr/>
        </p:nvGraphicFramePr>
        <p:xfrm>
          <a:off x="753835" y="1726293"/>
          <a:ext cx="7586663" cy="1511300"/>
        </p:xfrm>
        <a:graphic>
          <a:graphicData uri="http://schemas.openxmlformats.org/presentationml/2006/ole">
            <p:oleObj spid="_x0000_s377860" name="Equation" r:id="rId4" imgW="3949560" imgH="78732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327025" y="3794125"/>
          <a:ext cx="8570913" cy="2733675"/>
        </p:xfrm>
        <a:graphic>
          <a:graphicData uri="http://schemas.openxmlformats.org/presentationml/2006/ole">
            <p:oleObj spid="_x0000_s377867" name="Equation" r:id="rId5" imgW="4470120" imgH="1422360" progId="Equation.DSMT4">
              <p:embed/>
            </p:oleObj>
          </a:graphicData>
        </a:graphic>
      </p:graphicFrame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19314" y="320833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Text Box 2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660175" y="1080406"/>
            <a:ext cx="32736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Substituting for </a:t>
            </a:r>
            <a:r>
              <a:rPr lang="en-US" sz="2000" i="1" dirty="0" err="1" smtClean="0">
                <a:solidFill>
                  <a:schemeClr val="bg1"/>
                </a:solidFill>
                <a:latin typeface="+mn-lt"/>
              </a:rPr>
              <a:t>g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chemeClr val="bg1"/>
                </a:solidFill>
              </a:rPr>
              <a:t>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380936" name="Object 8"/>
          <p:cNvGraphicFramePr>
            <a:graphicFrameLocks noChangeAspect="1"/>
          </p:cNvGraphicFramePr>
          <p:nvPr/>
        </p:nvGraphicFramePr>
        <p:xfrm>
          <a:off x="559935" y="2785596"/>
          <a:ext cx="8224837" cy="2549085"/>
        </p:xfrm>
        <a:graphic>
          <a:graphicData uri="http://schemas.openxmlformats.org/presentationml/2006/ole">
            <p:oleObj spid="_x0000_s380936" name="Equation" r:id="rId4" imgW="4762440" imgH="1473120" progId="Equation.DSMT4">
              <p:embed/>
            </p:oleObj>
          </a:graphicData>
        </a:graphic>
      </p:graphicFrame>
      <p:graphicFrame>
        <p:nvGraphicFramePr>
          <p:cNvPr id="380937" name="Object 9"/>
          <p:cNvGraphicFramePr>
            <a:graphicFrameLocks noChangeAspect="1"/>
          </p:cNvGraphicFramePr>
          <p:nvPr/>
        </p:nvGraphicFramePr>
        <p:xfrm>
          <a:off x="4284663" y="1509713"/>
          <a:ext cx="3357562" cy="890587"/>
        </p:xfrm>
        <a:graphic>
          <a:graphicData uri="http://schemas.openxmlformats.org/presentationml/2006/ole">
            <p:oleObj spid="_x0000_s380937" name="Equation" r:id="rId5" imgW="1968480" imgH="520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Text Box 3"/>
          <p:cNvSpPr txBox="1">
            <a:spLocks noChangeArrowheads="1"/>
          </p:cNvSpPr>
          <p:nvPr/>
        </p:nvSpPr>
        <p:spPr bwMode="auto">
          <a:xfrm>
            <a:off x="738867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sp>
        <p:nvSpPr>
          <p:cNvPr id="378884" name="Text Box 4"/>
          <p:cNvSpPr txBox="1">
            <a:spLocks noChangeArrowheads="1"/>
          </p:cNvSpPr>
          <p:nvPr/>
        </p:nvSpPr>
        <p:spPr bwMode="auto">
          <a:xfrm>
            <a:off x="446088" y="1361171"/>
            <a:ext cx="259398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Simplifying</a:t>
            </a:r>
            <a:r>
              <a:rPr lang="en-US" sz="2000" dirty="0" smtClean="0">
                <a:solidFill>
                  <a:schemeClr val="bg1"/>
                </a:solidFill>
              </a:rPr>
              <a:t>, we have: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78885" name="Object 5"/>
          <p:cNvGraphicFramePr>
            <a:graphicFrameLocks noChangeAspect="1"/>
          </p:cNvGraphicFramePr>
          <p:nvPr/>
        </p:nvGraphicFramePr>
        <p:xfrm>
          <a:off x="1201738" y="2024063"/>
          <a:ext cx="6507162" cy="3094037"/>
        </p:xfrm>
        <a:graphic>
          <a:graphicData uri="http://schemas.openxmlformats.org/presentationml/2006/ole">
            <p:oleObj spid="_x0000_s378885" name="Equation" r:id="rId4" imgW="3098520" imgH="147312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Text Box 2"/>
          <p:cNvSpPr txBox="1">
            <a:spLocks noChangeArrowheads="1"/>
          </p:cNvSpPr>
          <p:nvPr/>
        </p:nvSpPr>
        <p:spPr bwMode="auto">
          <a:xfrm>
            <a:off x="738867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636588" y="1203325"/>
            <a:ext cx="23542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 normalized form:</a:t>
            </a:r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1069975" y="1893888"/>
          <a:ext cx="6823075" cy="3246437"/>
        </p:xfrm>
        <a:graphic>
          <a:graphicData uri="http://schemas.openxmlformats.org/presentationml/2006/ole">
            <p:oleObj spid="_x0000_s379908" name="Equation" r:id="rId4" imgW="3098520" imgH="1473120" progId="Equation.DSMT4">
              <p:embed/>
            </p:oleObj>
          </a:graphicData>
        </a:graphic>
      </p:graphicFrame>
      <p:graphicFrame>
        <p:nvGraphicFramePr>
          <p:cNvPr id="379909" name="Object 5"/>
          <p:cNvGraphicFramePr>
            <a:graphicFrameLocks noChangeAspect="1"/>
          </p:cNvGraphicFramePr>
          <p:nvPr/>
        </p:nvGraphicFramePr>
        <p:xfrm>
          <a:off x="2700338" y="5406567"/>
          <a:ext cx="1292225" cy="463550"/>
        </p:xfrm>
        <a:graphic>
          <a:graphicData uri="http://schemas.openxmlformats.org/presentationml/2006/ole">
            <p:oleObj spid="_x0000_s379909" name="Equation" r:id="rId5" imgW="672840" imgH="241200" progId="Equation.DSMT4">
              <p:embed/>
            </p:oleObj>
          </a:graphicData>
        </a:graphic>
      </p:graphicFrame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4818743" y="5642878"/>
          <a:ext cx="1417638" cy="514350"/>
        </p:xfrm>
        <a:graphic>
          <a:graphicData uri="http://schemas.openxmlformats.org/presentationml/2006/ole">
            <p:oleObj spid="_x0000_s379910" name="Equation" r:id="rId6" imgW="698400" imgH="2538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379911" name="Object 7"/>
          <p:cNvGraphicFramePr>
            <a:graphicFrameLocks noChangeAspect="1"/>
          </p:cNvGraphicFramePr>
          <p:nvPr/>
        </p:nvGraphicFramePr>
        <p:xfrm>
          <a:off x="2585585" y="6006189"/>
          <a:ext cx="1584325" cy="463550"/>
        </p:xfrm>
        <a:graphic>
          <a:graphicData uri="http://schemas.openxmlformats.org/presentationml/2006/ole">
            <p:oleObj spid="_x0000_s379911" name="Equation" r:id="rId7" imgW="8254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Text Box 2"/>
          <p:cNvSpPr txBox="1">
            <a:spLocks noChangeArrowheads="1"/>
          </p:cNvSpPr>
          <p:nvPr/>
        </p:nvSpPr>
        <p:spPr bwMode="auto">
          <a:xfrm>
            <a:off x="738867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593045" y="985611"/>
            <a:ext cx="613501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total input admittance seen by the feed is then: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3833721" y="1556000"/>
          <a:ext cx="1984375" cy="531813"/>
        </p:xfrm>
        <a:graphic>
          <a:graphicData uri="http://schemas.openxmlformats.org/presentationml/2006/ole">
            <p:oleObj spid="_x0000_s405506" name="Equation" r:id="rId4" imgW="901440" imgH="2412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405510" name="Object 4"/>
          <p:cNvGraphicFramePr>
            <a:graphicFrameLocks noChangeAspect="1"/>
          </p:cNvGraphicFramePr>
          <p:nvPr/>
        </p:nvGraphicFramePr>
        <p:xfrm>
          <a:off x="2282527" y="2312581"/>
          <a:ext cx="3241675" cy="614362"/>
        </p:xfrm>
        <a:graphic>
          <a:graphicData uri="http://schemas.openxmlformats.org/presentationml/2006/ole">
            <p:oleObj spid="_x0000_s405510" name="Equation" r:id="rId5" imgW="1473120" imgH="279360" progId="Equation.DSMT4">
              <p:embed/>
            </p:oleObj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301337" y="3251831"/>
            <a:ext cx="3405265" cy="2717706"/>
            <a:chOff x="2732313" y="3388397"/>
            <a:chExt cx="3405265" cy="2717706"/>
          </a:xfrm>
        </p:grpSpPr>
        <p:grpSp>
          <p:nvGrpSpPr>
            <p:cNvPr id="32" name="Group 31"/>
            <p:cNvGrpSpPr/>
            <p:nvPr/>
          </p:nvGrpSpPr>
          <p:grpSpPr>
            <a:xfrm>
              <a:off x="2732313" y="3388397"/>
              <a:ext cx="3405265" cy="2244047"/>
              <a:chOff x="2634342" y="3421054"/>
              <a:chExt cx="3405265" cy="2244047"/>
            </a:xfrm>
          </p:grpSpPr>
          <p:graphicFrame>
            <p:nvGraphicFramePr>
              <p:cNvPr id="11" name="Object 3"/>
              <p:cNvGraphicFramePr>
                <a:graphicFrameLocks noChangeAspect="1"/>
              </p:cNvGraphicFramePr>
              <p:nvPr/>
            </p:nvGraphicFramePr>
            <p:xfrm>
              <a:off x="5563357" y="4651149"/>
              <a:ext cx="476250" cy="534987"/>
            </p:xfrm>
            <a:graphic>
              <a:graphicData uri="http://schemas.openxmlformats.org/presentationml/2006/ole">
                <p:oleObj spid="_x0000_s405511" name="Equation" r:id="rId6" imgW="215640" imgH="241200" progId="Equation.DSMT4">
                  <p:embed/>
                </p:oleObj>
              </a:graphicData>
            </a:graphic>
          </p:graphicFrame>
          <p:sp>
            <p:nvSpPr>
              <p:cNvPr id="13" name="Oval 5"/>
              <p:cNvSpPr>
                <a:spLocks noChangeArrowheads="1"/>
              </p:cNvSpPr>
              <p:nvPr/>
            </p:nvSpPr>
            <p:spPr bwMode="auto">
              <a:xfrm>
                <a:off x="4318680" y="4680851"/>
                <a:ext cx="427038" cy="438150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V="1">
                <a:off x="4526642" y="4131576"/>
                <a:ext cx="0" cy="54927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4556805" y="5125351"/>
                <a:ext cx="0" cy="53975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>
                <a:off x="4500708" y="4127720"/>
                <a:ext cx="76699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>
                <a:off x="4567295" y="5659858"/>
                <a:ext cx="686025" cy="108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 flipH="1" flipV="1">
                <a:off x="5251299" y="4134751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111599" y="4509401"/>
                <a:ext cx="280988" cy="757237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 flipH="1" flipV="1">
                <a:off x="5251299" y="5274576"/>
                <a:ext cx="0" cy="39052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4383767" y="4815789"/>
                <a:ext cx="282575" cy="157162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44" y="1"/>
                  </a:cxn>
                  <a:cxn ang="0">
                    <a:pos x="118" y="97"/>
                  </a:cxn>
                  <a:cxn ang="0">
                    <a:pos x="178" y="13"/>
                  </a:cxn>
                </a:cxnLst>
                <a:rect l="0" t="0" r="r" b="b"/>
                <a:pathLst>
                  <a:path w="178" h="99">
                    <a:moveTo>
                      <a:pt x="0" y="89"/>
                    </a:moveTo>
                    <a:cubicBezTo>
                      <a:pt x="12" y="44"/>
                      <a:pt x="24" y="0"/>
                      <a:pt x="44" y="1"/>
                    </a:cubicBezTo>
                    <a:cubicBezTo>
                      <a:pt x="64" y="2"/>
                      <a:pt x="96" y="95"/>
                      <a:pt x="118" y="97"/>
                    </a:cubicBezTo>
                    <a:cubicBezTo>
                      <a:pt x="140" y="99"/>
                      <a:pt x="159" y="56"/>
                      <a:pt x="178" y="13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Line 54"/>
              <p:cNvSpPr>
                <a:spLocks noChangeShapeType="1"/>
              </p:cNvSpPr>
              <p:nvPr/>
            </p:nvSpPr>
            <p:spPr bwMode="auto">
              <a:xfrm flipH="1">
                <a:off x="2634342" y="4128401"/>
                <a:ext cx="189230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" name="Line 55"/>
              <p:cNvSpPr>
                <a:spLocks noChangeShapeType="1"/>
              </p:cNvSpPr>
              <p:nvPr/>
            </p:nvSpPr>
            <p:spPr bwMode="auto">
              <a:xfrm flipH="1">
                <a:off x="2640690" y="5660616"/>
                <a:ext cx="194401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Line 56"/>
              <p:cNvSpPr>
                <a:spLocks noChangeShapeType="1"/>
              </p:cNvSpPr>
              <p:nvPr/>
            </p:nvSpPr>
            <p:spPr bwMode="auto">
              <a:xfrm flipV="1">
                <a:off x="2647042" y="4126533"/>
                <a:ext cx="0" cy="153670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26" name="Object 57"/>
              <p:cNvGraphicFramePr>
                <a:graphicFrameLocks noChangeAspect="1"/>
              </p:cNvGraphicFramePr>
              <p:nvPr/>
            </p:nvGraphicFramePr>
            <p:xfrm>
              <a:off x="3174545" y="3421054"/>
              <a:ext cx="514350" cy="442912"/>
            </p:xfrm>
            <a:graphic>
              <a:graphicData uri="http://schemas.openxmlformats.org/presentationml/2006/ole">
                <p:oleObj spid="_x0000_s405513" name="Equation" r:id="rId7" imgW="266400" imgH="228600" progId="Equation.DSMT4">
                  <p:embed/>
                </p:oleObj>
              </a:graphicData>
            </a:graphic>
          </p:graphicFrame>
          <p:graphicFrame>
            <p:nvGraphicFramePr>
              <p:cNvPr id="27" name="Object 15"/>
              <p:cNvGraphicFramePr>
                <a:graphicFrameLocks noChangeAspect="1"/>
              </p:cNvGraphicFramePr>
              <p:nvPr/>
            </p:nvGraphicFramePr>
            <p:xfrm>
              <a:off x="3023054" y="4666570"/>
              <a:ext cx="1042988" cy="382587"/>
            </p:xfrm>
            <a:graphic>
              <a:graphicData uri="http://schemas.openxmlformats.org/presentationml/2006/ole">
                <p:oleObj spid="_x0000_s405514" name="Equation" r:id="rId8" imgW="622080" imgH="228600" progId="Equation.DSMT4">
                  <p:embed/>
                </p:oleObj>
              </a:graphicData>
            </a:graphic>
          </p:graphicFrame>
          <p:cxnSp>
            <p:nvCxnSpPr>
              <p:cNvPr id="30" name="Straight Arrow Connector 29"/>
              <p:cNvCxnSpPr/>
              <p:nvPr/>
            </p:nvCxnSpPr>
            <p:spPr bwMode="auto">
              <a:xfrm>
                <a:off x="2656122" y="3929746"/>
                <a:ext cx="18396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</p:grpSp>
        <p:sp>
          <p:nvSpPr>
            <p:cNvPr id="28" name="TextBox 27"/>
            <p:cNvSpPr txBox="1"/>
            <p:nvPr/>
          </p:nvSpPr>
          <p:spPr>
            <a:xfrm>
              <a:off x="3233053" y="5736771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WG stub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667004" y="3146966"/>
            <a:ext cx="4239490" cy="116955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  <a:endParaRPr lang="en-US" sz="1400" dirty="0" smtClean="0">
              <a:solidFill>
                <a:schemeClr val="bg2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 </a:t>
            </a:r>
            <a:r>
              <a:rPr lang="en-US" sz="1400" dirty="0" smtClean="0">
                <a:solidFill>
                  <a:schemeClr val="bg2"/>
                </a:solidFill>
              </a:rPr>
              <a:t>model neglects the effects of higher-order waveguide modes. </a:t>
            </a:r>
            <a:endParaRPr lang="en-US" sz="1400" dirty="0" smtClean="0">
              <a:solidFill>
                <a:schemeClr val="bg2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</a:t>
            </a:r>
            <a:r>
              <a:rPr lang="en-US" sz="1400" dirty="0" smtClean="0">
                <a:solidFill>
                  <a:schemeClr val="bg2"/>
                </a:solidFill>
              </a:rPr>
              <a:t>This could be accounted for approximately by adding a probe reactance to the input impedance.)</a:t>
            </a:r>
            <a:endParaRPr lang="en-US" sz="1400" dirty="0">
              <a:solidFill>
                <a:schemeClr val="bg2"/>
              </a:solidFill>
            </a:endParaRPr>
          </a:p>
        </p:txBody>
      </p:sp>
      <p:graphicFrame>
        <p:nvGraphicFramePr>
          <p:cNvPr id="405515" name="Object 11"/>
          <p:cNvGraphicFramePr>
            <a:graphicFrameLocks noChangeAspect="1"/>
          </p:cNvGraphicFramePr>
          <p:nvPr/>
        </p:nvGraphicFramePr>
        <p:xfrm>
          <a:off x="5167064" y="4575857"/>
          <a:ext cx="3390900" cy="779462"/>
        </p:xfrm>
        <a:graphic>
          <a:graphicData uri="http://schemas.openxmlformats.org/presentationml/2006/ole">
            <p:oleObj spid="_x0000_s405515" name="Equation" r:id="rId9" imgW="2323800" imgH="533160" progId="Equation.DSMT4">
              <p:embed/>
            </p:oleObj>
          </a:graphicData>
        </a:graphic>
      </p:graphicFrame>
      <p:graphicFrame>
        <p:nvGraphicFramePr>
          <p:cNvPr id="405516" name="Object 4"/>
          <p:cNvGraphicFramePr>
            <a:graphicFrameLocks noChangeAspect="1"/>
          </p:cNvGraphicFramePr>
          <p:nvPr/>
        </p:nvGraphicFramePr>
        <p:xfrm>
          <a:off x="2053854" y="1592571"/>
          <a:ext cx="1452563" cy="503238"/>
        </p:xfrm>
        <a:graphic>
          <a:graphicData uri="http://schemas.openxmlformats.org/presentationml/2006/ole">
            <p:oleObj spid="_x0000_s405516" name="Equation" r:id="rId10" imgW="660240" imgH="228600" progId="Equation.DSMT4">
              <p:embed/>
            </p:oleObj>
          </a:graphicData>
        </a:graphic>
      </p:graphicFrame>
      <p:graphicFrame>
        <p:nvGraphicFramePr>
          <p:cNvPr id="405517" name="Object 13"/>
          <p:cNvGraphicFramePr>
            <a:graphicFrameLocks noChangeAspect="1"/>
          </p:cNvGraphicFramePr>
          <p:nvPr/>
        </p:nvGraphicFramePr>
        <p:xfrm>
          <a:off x="3221717" y="5965372"/>
          <a:ext cx="1452005" cy="651102"/>
        </p:xfrm>
        <a:graphic>
          <a:graphicData uri="http://schemas.openxmlformats.org/presentationml/2006/ole">
            <p:oleObj spid="_x0000_s405517" name="Equation" r:id="rId11" imgW="9651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/>
          <p:cNvSpPr txBox="1">
            <a:spLocks noChangeArrowheads="1"/>
          </p:cNvSpPr>
          <p:nvPr/>
        </p:nvSpPr>
        <p:spPr bwMode="auto">
          <a:xfrm>
            <a:off x="7497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Aperture in Cylinder (cont.)</a:t>
            </a:r>
          </a:p>
        </p:txBody>
      </p:sp>
      <p:graphicFrame>
        <p:nvGraphicFramePr>
          <p:cNvPr id="360468" name="Object 20"/>
          <p:cNvGraphicFramePr>
            <a:graphicFrameLocks noChangeAspect="1"/>
          </p:cNvGraphicFramePr>
          <p:nvPr/>
        </p:nvGraphicFramePr>
        <p:xfrm>
          <a:off x="2844616" y="1457926"/>
          <a:ext cx="3223675" cy="1599970"/>
        </p:xfrm>
        <a:graphic>
          <a:graphicData uri="http://schemas.openxmlformats.org/presentationml/2006/ole">
            <p:oleObj spid="_x0000_s360468" name="Equation" r:id="rId4" imgW="1892160" imgH="939600" progId="Equation.DSMT4">
              <p:embed/>
            </p:oleObj>
          </a:graphicData>
        </a:graphic>
      </p:graphicFrame>
      <p:graphicFrame>
        <p:nvGraphicFramePr>
          <p:cNvPr id="360469" name="Object 21"/>
          <p:cNvGraphicFramePr>
            <a:graphicFrameLocks noChangeAspect="1"/>
          </p:cNvGraphicFramePr>
          <p:nvPr/>
        </p:nvGraphicFramePr>
        <p:xfrm>
          <a:off x="493713" y="3930650"/>
          <a:ext cx="8021637" cy="2336800"/>
        </p:xfrm>
        <a:graphic>
          <a:graphicData uri="http://schemas.openxmlformats.org/presentationml/2006/ole">
            <p:oleObj spid="_x0000_s360469" name="Equation" r:id="rId5" imgW="4711680" imgH="1371600" progId="Equation.DSMT4">
              <p:embed/>
            </p:oleObj>
          </a:graphicData>
        </a:graphic>
      </p:graphicFrame>
      <p:sp>
        <p:nvSpPr>
          <p:cNvPr id="360470" name="Text Box 22"/>
          <p:cNvSpPr txBox="1">
            <a:spLocks noChangeArrowheads="1"/>
          </p:cNvSpPr>
          <p:nvPr/>
        </p:nvSpPr>
        <p:spPr bwMode="auto">
          <a:xfrm>
            <a:off x="363806" y="909266"/>
            <a:ext cx="317990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the </a:t>
            </a:r>
            <a:r>
              <a:rPr lang="en-US" sz="2000" dirty="0" smtClean="0">
                <a:solidFill>
                  <a:schemeClr val="bg1"/>
                </a:solidFill>
              </a:rPr>
              <a:t>TM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</a:rPr>
              <a:t>/</a:t>
            </a:r>
            <a:r>
              <a:rPr lang="en-US" sz="2000" dirty="0" err="1" smtClean="0">
                <a:solidFill>
                  <a:schemeClr val="bg1"/>
                </a:solidFill>
              </a:rPr>
              <a:t>TE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</a:rPr>
              <a:t> Tables: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60471" name="Text Box 23"/>
          <p:cNvSpPr txBox="1">
            <a:spLocks noChangeArrowheads="1"/>
          </p:cNvSpPr>
          <p:nvPr/>
        </p:nvSpPr>
        <p:spPr bwMode="auto">
          <a:xfrm>
            <a:off x="301625" y="3330356"/>
            <a:ext cx="382989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on the aperture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6303901" y="3276910"/>
          <a:ext cx="315913" cy="450850"/>
        </p:xfrm>
        <a:graphic>
          <a:graphicData uri="http://schemas.openxmlformats.org/presentationml/2006/ole">
            <p:oleObj spid="_x0000_s360470" name="Equation" r:id="rId6" imgW="177480" imgH="253800" progId="Equation.DSMT4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6448301" y="3776354"/>
            <a:ext cx="0" cy="30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Text Box 2"/>
          <p:cNvSpPr txBox="1">
            <a:spLocks noChangeArrowheads="1"/>
          </p:cNvSpPr>
          <p:nvPr/>
        </p:nvSpPr>
        <p:spPr bwMode="auto">
          <a:xfrm>
            <a:off x="6844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Aperture in Cylinder (cont.)</a:t>
            </a:r>
          </a:p>
        </p:txBody>
      </p:sp>
      <p:graphicFrame>
        <p:nvGraphicFramePr>
          <p:cNvPr id="361477" name="Object 5"/>
          <p:cNvGraphicFramePr>
            <a:graphicFrameLocks noChangeAspect="1"/>
          </p:cNvGraphicFramePr>
          <p:nvPr/>
        </p:nvGraphicFramePr>
        <p:xfrm>
          <a:off x="1892074" y="2881989"/>
          <a:ext cx="5213350" cy="941388"/>
        </p:xfrm>
        <a:graphic>
          <a:graphicData uri="http://schemas.openxmlformats.org/presentationml/2006/ole">
            <p:oleObj spid="_x0000_s361477" name="Equation" r:id="rId4" imgW="2387520" imgH="431640" progId="Equation.DSMT4">
              <p:embed/>
            </p:oleObj>
          </a:graphicData>
        </a:graphic>
      </p:graphicFrame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877661" y="2271029"/>
            <a:ext cx="3201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To simplify the notation, let</a:t>
            </a:r>
          </a:p>
        </p:txBody>
      </p:sp>
      <p:sp>
        <p:nvSpPr>
          <p:cNvPr id="361479" name="Text Box 7"/>
          <p:cNvSpPr txBox="1">
            <a:spLocks noChangeArrowheads="1"/>
          </p:cNvSpPr>
          <p:nvPr/>
        </p:nvSpPr>
        <p:spPr bwMode="auto">
          <a:xfrm>
            <a:off x="805090" y="4123645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361480" name="Object 8"/>
          <p:cNvGraphicFramePr>
            <a:graphicFrameLocks noChangeAspect="1"/>
          </p:cNvGraphicFramePr>
          <p:nvPr/>
        </p:nvGraphicFramePr>
        <p:xfrm>
          <a:off x="1314450" y="4492625"/>
          <a:ext cx="6054725" cy="995363"/>
        </p:xfrm>
        <a:graphic>
          <a:graphicData uri="http://schemas.openxmlformats.org/presentationml/2006/ole">
            <p:oleObj spid="_x0000_s361480" name="Equation" r:id="rId5" imgW="2628720" imgH="43164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25486" y="1088572"/>
            <a:ext cx="3643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First, we’ll work with </a:t>
            </a:r>
            <a:r>
              <a:rPr lang="en-US" sz="2400" b="1" i="1" dirty="0" smtClean="0">
                <a:solidFill>
                  <a:schemeClr val="bg1"/>
                </a:solidFill>
                <a:latin typeface="+mn-lt"/>
              </a:rPr>
              <a:t>E</a:t>
            </a:r>
            <a:r>
              <a:rPr lang="en-US" sz="2400" b="1" i="1" baseline="-25000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Text Box 2"/>
          <p:cNvSpPr txBox="1">
            <a:spLocks noChangeArrowheads="1"/>
          </p:cNvSpPr>
          <p:nvPr/>
        </p:nvSpPr>
        <p:spPr bwMode="auto">
          <a:xfrm>
            <a:off x="7279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Aperture in Cylinder (cont.)</a:t>
            </a:r>
          </a:p>
        </p:txBody>
      </p:sp>
      <p:sp>
        <p:nvSpPr>
          <p:cNvPr id="362500" name="Text Box 4"/>
          <p:cNvSpPr txBox="1">
            <a:spLocks noChangeArrowheads="1"/>
          </p:cNvSpPr>
          <p:nvPr/>
        </p:nvSpPr>
        <p:spPr bwMode="auto">
          <a:xfrm>
            <a:off x="895350" y="1136650"/>
            <a:ext cx="4476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Multiply by              and integrate over </a:t>
            </a:r>
          </a:p>
        </p:txBody>
      </p:sp>
      <p:graphicFrame>
        <p:nvGraphicFramePr>
          <p:cNvPr id="362503" name="Object 7"/>
          <p:cNvGraphicFramePr>
            <a:graphicFrameLocks noChangeAspect="1"/>
          </p:cNvGraphicFramePr>
          <p:nvPr/>
        </p:nvGraphicFramePr>
        <p:xfrm>
          <a:off x="2297113" y="1045029"/>
          <a:ext cx="795837" cy="490084"/>
        </p:xfrm>
        <a:graphic>
          <a:graphicData uri="http://schemas.openxmlformats.org/presentationml/2006/ole">
            <p:oleObj spid="_x0000_s362503" name="Equation" r:id="rId4" imgW="330120" imgH="203040" progId="Equation.DSMT4">
              <p:embed/>
            </p:oleObj>
          </a:graphicData>
        </a:graphic>
      </p:graphicFrame>
      <p:graphicFrame>
        <p:nvGraphicFramePr>
          <p:cNvPr id="362504" name="Object 8"/>
          <p:cNvGraphicFramePr>
            <a:graphicFrameLocks noChangeAspect="1"/>
          </p:cNvGraphicFramePr>
          <p:nvPr/>
        </p:nvGraphicFramePr>
        <p:xfrm>
          <a:off x="5349875" y="1076325"/>
          <a:ext cx="955675" cy="546100"/>
        </p:xfrm>
        <a:graphic>
          <a:graphicData uri="http://schemas.openxmlformats.org/presentationml/2006/ole">
            <p:oleObj spid="_x0000_s362504" name="Equation" r:id="rId5" imgW="444240" imgH="253800" progId="Equation.DSMT4">
              <p:embed/>
            </p:oleObj>
          </a:graphicData>
        </a:graphic>
      </p:graphicFrame>
      <p:graphicFrame>
        <p:nvGraphicFramePr>
          <p:cNvPr id="362505" name="Object 9"/>
          <p:cNvGraphicFramePr>
            <a:graphicFrameLocks noChangeAspect="1"/>
          </p:cNvGraphicFramePr>
          <p:nvPr/>
        </p:nvGraphicFramePr>
        <p:xfrm>
          <a:off x="1295400" y="1816100"/>
          <a:ext cx="6616700" cy="955675"/>
        </p:xfrm>
        <a:graphic>
          <a:graphicData uri="http://schemas.openxmlformats.org/presentationml/2006/ole">
            <p:oleObj spid="_x0000_s362505" name="Equation" r:id="rId6" imgW="3251160" imgH="469800" progId="Equation.DSMT4">
              <p:embed/>
            </p:oleObj>
          </a:graphicData>
        </a:graphic>
      </p:graphicFrame>
      <p:graphicFrame>
        <p:nvGraphicFramePr>
          <p:cNvPr id="362506" name="Object 10"/>
          <p:cNvGraphicFramePr>
            <a:graphicFrameLocks noChangeAspect="1"/>
          </p:cNvGraphicFramePr>
          <p:nvPr/>
        </p:nvGraphicFramePr>
        <p:xfrm>
          <a:off x="1311275" y="4570413"/>
          <a:ext cx="6070600" cy="1441450"/>
        </p:xfrm>
        <a:graphic>
          <a:graphicData uri="http://schemas.openxmlformats.org/presentationml/2006/ole">
            <p:oleObj spid="_x0000_s362506" name="Equation" r:id="rId7" imgW="2997000" imgH="711000" progId="Equation.DSMT4">
              <p:embed/>
            </p:oleObj>
          </a:graphicData>
        </a:graphic>
      </p:graphicFrame>
      <p:sp>
        <p:nvSpPr>
          <p:cNvPr id="362507" name="Text Box 11"/>
          <p:cNvSpPr txBox="1">
            <a:spLocks noChangeArrowheads="1"/>
          </p:cNvSpPr>
          <p:nvPr/>
        </p:nvSpPr>
        <p:spPr bwMode="auto">
          <a:xfrm>
            <a:off x="528638" y="3992563"/>
            <a:ext cx="363913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Next, divide both sides by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 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62508" name="Text Box 12"/>
          <p:cNvSpPr txBox="1">
            <a:spLocks noChangeArrowheads="1"/>
          </p:cNvSpPr>
          <p:nvPr/>
        </p:nvSpPr>
        <p:spPr bwMode="auto">
          <a:xfrm>
            <a:off x="3278868" y="2953885"/>
            <a:ext cx="341843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(from </a:t>
            </a:r>
            <a:r>
              <a:rPr lang="en-US" dirty="0" smtClean="0">
                <a:solidFill>
                  <a:schemeClr val="bg1"/>
                </a:solidFill>
              </a:rPr>
              <a:t>orthogonality, with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m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=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Text Box 2"/>
          <p:cNvSpPr txBox="1">
            <a:spLocks noChangeArrowheads="1"/>
          </p:cNvSpPr>
          <p:nvPr/>
        </p:nvSpPr>
        <p:spPr bwMode="auto">
          <a:xfrm>
            <a:off x="7062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Aperture in Cylinder (cont.)</a:t>
            </a:r>
          </a:p>
        </p:txBody>
      </p:sp>
      <p:sp>
        <p:nvSpPr>
          <p:cNvPr id="363523" name="Text Box 3"/>
          <p:cNvSpPr txBox="1">
            <a:spLocks noChangeArrowheads="1"/>
          </p:cNvSpPr>
          <p:nvPr/>
        </p:nvSpPr>
        <p:spPr bwMode="auto">
          <a:xfrm>
            <a:off x="655184" y="901927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63528" name="Object 8"/>
          <p:cNvGraphicFramePr>
            <a:graphicFrameLocks noChangeAspect="1"/>
          </p:cNvGraphicFramePr>
          <p:nvPr/>
        </p:nvGraphicFramePr>
        <p:xfrm>
          <a:off x="1888445" y="1078465"/>
          <a:ext cx="5263469" cy="1892882"/>
        </p:xfrm>
        <a:graphic>
          <a:graphicData uri="http://schemas.openxmlformats.org/presentationml/2006/ole">
            <p:oleObj spid="_x0000_s363528" name="Equation" r:id="rId4" imgW="2819160" imgH="1015920" progId="Equation.DSMT4">
              <p:embed/>
            </p:oleObj>
          </a:graphicData>
        </a:graphic>
      </p:graphicFrame>
      <p:sp>
        <p:nvSpPr>
          <p:cNvPr id="363529" name="Text Box 9"/>
          <p:cNvSpPr txBox="1">
            <a:spLocks noChangeArrowheads="1"/>
          </p:cNvSpPr>
          <p:nvPr/>
        </p:nvSpPr>
        <p:spPr bwMode="auto">
          <a:xfrm>
            <a:off x="560610" y="3297699"/>
            <a:ext cx="3484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Define </a:t>
            </a:r>
            <a:r>
              <a:rPr lang="en-US" sz="2000">
                <a:solidFill>
                  <a:schemeClr val="hlink"/>
                </a:solidFill>
              </a:rPr>
              <a:t>“cylindrical transform”:</a:t>
            </a:r>
          </a:p>
        </p:txBody>
      </p:sp>
      <p:graphicFrame>
        <p:nvGraphicFramePr>
          <p:cNvPr id="363530" name="Object 10"/>
          <p:cNvGraphicFramePr>
            <a:graphicFrameLocks noChangeAspect="1"/>
          </p:cNvGraphicFramePr>
          <p:nvPr/>
        </p:nvGraphicFramePr>
        <p:xfrm>
          <a:off x="482600" y="3868738"/>
          <a:ext cx="7767638" cy="1052512"/>
        </p:xfrm>
        <a:graphic>
          <a:graphicData uri="http://schemas.openxmlformats.org/presentationml/2006/ole">
            <p:oleObj spid="_x0000_s363530" name="Equation" r:id="rId5" imgW="3466800" imgH="469800" progId="Equation.DSMT4">
              <p:embed/>
            </p:oleObj>
          </a:graphicData>
        </a:graphic>
      </p:graphicFrame>
      <p:sp>
        <p:nvSpPr>
          <p:cNvPr id="363531" name="Text Box 11"/>
          <p:cNvSpPr txBox="1">
            <a:spLocks noChangeArrowheads="1"/>
          </p:cNvSpPr>
          <p:nvPr/>
        </p:nvSpPr>
        <p:spPr bwMode="auto">
          <a:xfrm>
            <a:off x="1722660" y="5402724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363532" name="Object 12"/>
          <p:cNvGraphicFramePr>
            <a:graphicFrameLocks noChangeAspect="1"/>
          </p:cNvGraphicFramePr>
          <p:nvPr/>
        </p:nvGraphicFramePr>
        <p:xfrm>
          <a:off x="2757710" y="5788486"/>
          <a:ext cx="2868613" cy="533400"/>
        </p:xfrm>
        <a:graphic>
          <a:graphicData uri="http://schemas.openxmlformats.org/presentationml/2006/ole">
            <p:oleObj spid="_x0000_s363532" name="Equation" r:id="rId6" imgW="1295280" imgH="2412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2"/>
          <p:cNvSpPr txBox="1">
            <a:spLocks noChangeArrowheads="1"/>
          </p:cNvSpPr>
          <p:nvPr/>
        </p:nvSpPr>
        <p:spPr bwMode="auto">
          <a:xfrm>
            <a:off x="7279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Aperture in Cylinder (cont.)</a:t>
            </a:r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1466850" y="241935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364551" name="Text Box 7"/>
          <p:cNvSpPr txBox="1">
            <a:spLocks noChangeArrowheads="1"/>
          </p:cNvSpPr>
          <p:nvPr/>
        </p:nvSpPr>
        <p:spPr bwMode="auto">
          <a:xfrm>
            <a:off x="479425" y="4202113"/>
            <a:ext cx="4106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Similarly, (details omitted) we have</a:t>
            </a:r>
          </a:p>
        </p:txBody>
      </p:sp>
      <p:graphicFrame>
        <p:nvGraphicFramePr>
          <p:cNvPr id="364553" name="Object 9"/>
          <p:cNvGraphicFramePr>
            <a:graphicFrameLocks noChangeAspect="1"/>
          </p:cNvGraphicFramePr>
          <p:nvPr/>
        </p:nvGraphicFramePr>
        <p:xfrm>
          <a:off x="2510746" y="2855459"/>
          <a:ext cx="3629025" cy="982662"/>
        </p:xfrm>
        <a:graphic>
          <a:graphicData uri="http://schemas.openxmlformats.org/presentationml/2006/ole">
            <p:oleObj spid="_x0000_s364553" name="Equation" r:id="rId4" imgW="1688760" imgH="457200" progId="Equation.DSMT4">
              <p:embed/>
            </p:oleObj>
          </a:graphicData>
        </a:graphic>
      </p:graphicFrame>
      <p:graphicFrame>
        <p:nvGraphicFramePr>
          <p:cNvPr id="364554" name="Object 10"/>
          <p:cNvGraphicFramePr>
            <a:graphicFrameLocks noChangeAspect="1"/>
          </p:cNvGraphicFramePr>
          <p:nvPr/>
        </p:nvGraphicFramePr>
        <p:xfrm>
          <a:off x="959531" y="4928054"/>
          <a:ext cx="7146925" cy="1174750"/>
        </p:xfrm>
        <a:graphic>
          <a:graphicData uri="http://schemas.openxmlformats.org/presentationml/2006/ole">
            <p:oleObj spid="_x0000_s364554" name="Equation" r:id="rId5" imgW="3327120" imgH="545760" progId="Equation.DSMT4">
              <p:embed/>
            </p:oleObj>
          </a:graphicData>
        </a:graphic>
      </p:graphicFrame>
      <p:graphicFrame>
        <p:nvGraphicFramePr>
          <p:cNvPr id="364555" name="Object 11"/>
          <p:cNvGraphicFramePr>
            <a:graphicFrameLocks noChangeAspect="1"/>
          </p:cNvGraphicFramePr>
          <p:nvPr/>
        </p:nvGraphicFramePr>
        <p:xfrm>
          <a:off x="2492375" y="1117600"/>
          <a:ext cx="4613275" cy="833438"/>
        </p:xfrm>
        <a:graphic>
          <a:graphicData uri="http://schemas.openxmlformats.org/presentationml/2006/ole">
            <p:oleObj spid="_x0000_s364555" name="Equation" r:id="rId6" imgW="2387520" imgH="431640" progId="Equation.DSMT4">
              <p:embed/>
            </p:oleObj>
          </a:graphicData>
        </a:graphic>
      </p:graphicFrame>
      <p:sp>
        <p:nvSpPr>
          <p:cNvPr id="364556" name="Text Box 12"/>
          <p:cNvSpPr txBox="1">
            <a:spLocks noChangeArrowheads="1"/>
          </p:cNvSpPr>
          <p:nvPr/>
        </p:nvSpPr>
        <p:spPr bwMode="auto">
          <a:xfrm>
            <a:off x="898978" y="935264"/>
            <a:ext cx="1384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Recall that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Text Box 2"/>
          <p:cNvSpPr txBox="1">
            <a:spLocks noChangeArrowheads="1"/>
          </p:cNvSpPr>
          <p:nvPr/>
        </p:nvSpPr>
        <p:spPr bwMode="auto">
          <a:xfrm>
            <a:off x="76064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Aperture in Cylinder (cont.)</a:t>
            </a:r>
          </a:p>
        </p:txBody>
      </p:sp>
      <p:sp>
        <p:nvSpPr>
          <p:cNvPr id="365571" name="Text Box 3"/>
          <p:cNvSpPr txBox="1">
            <a:spLocks noChangeArrowheads="1"/>
          </p:cNvSpPr>
          <p:nvPr/>
        </p:nvSpPr>
        <p:spPr bwMode="auto">
          <a:xfrm>
            <a:off x="808264" y="1060450"/>
            <a:ext cx="3455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Now use the far-field identity:</a:t>
            </a:r>
          </a:p>
        </p:txBody>
      </p:sp>
      <p:sp>
        <p:nvSpPr>
          <p:cNvPr id="365572" name="Text Box 4"/>
          <p:cNvSpPr txBox="1">
            <a:spLocks noChangeArrowheads="1"/>
          </p:cNvSpPr>
          <p:nvPr/>
        </p:nvSpPr>
        <p:spPr bwMode="auto">
          <a:xfrm>
            <a:off x="1408113" y="5302477"/>
            <a:ext cx="1339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 before,</a:t>
            </a:r>
          </a:p>
        </p:txBody>
      </p:sp>
      <p:graphicFrame>
        <p:nvGraphicFramePr>
          <p:cNvPr id="365575" name="Object 7"/>
          <p:cNvGraphicFramePr>
            <a:graphicFrameLocks noChangeAspect="1"/>
          </p:cNvGraphicFramePr>
          <p:nvPr/>
        </p:nvGraphicFramePr>
        <p:xfrm>
          <a:off x="1185863" y="3902075"/>
          <a:ext cx="6567487" cy="1052513"/>
        </p:xfrm>
        <a:graphic>
          <a:graphicData uri="http://schemas.openxmlformats.org/presentationml/2006/ole">
            <p:oleObj spid="_x0000_s365575" name="Equation" r:id="rId4" imgW="3009600" imgH="482400" progId="Equation.DSMT4">
              <p:embed/>
            </p:oleObj>
          </a:graphicData>
        </a:graphic>
      </p:graphicFrame>
      <p:graphicFrame>
        <p:nvGraphicFramePr>
          <p:cNvPr id="365576" name="Object 8"/>
          <p:cNvGraphicFramePr>
            <a:graphicFrameLocks noChangeAspect="1"/>
          </p:cNvGraphicFramePr>
          <p:nvPr/>
        </p:nvGraphicFramePr>
        <p:xfrm>
          <a:off x="3074307" y="5880328"/>
          <a:ext cx="2271713" cy="523875"/>
        </p:xfrm>
        <a:graphic>
          <a:graphicData uri="http://schemas.openxmlformats.org/presentationml/2006/ole">
            <p:oleObj spid="_x0000_s365576" name="Equation" r:id="rId5" imgW="990360" imgH="228600" progId="Equation.DSMT4">
              <p:embed/>
            </p:oleObj>
          </a:graphicData>
        </a:graphic>
      </p:graphicFrame>
      <p:graphicFrame>
        <p:nvGraphicFramePr>
          <p:cNvPr id="365579" name="Object 11"/>
          <p:cNvGraphicFramePr>
            <a:graphicFrameLocks noChangeAspect="1"/>
          </p:cNvGraphicFramePr>
          <p:nvPr/>
        </p:nvGraphicFramePr>
        <p:xfrm>
          <a:off x="1333500" y="1819275"/>
          <a:ext cx="6380163" cy="969963"/>
        </p:xfrm>
        <a:graphic>
          <a:graphicData uri="http://schemas.openxmlformats.org/presentationml/2006/ole">
            <p:oleObj spid="_x0000_s365579" name="Equation" r:id="rId6" imgW="3174840" imgH="482400" progId="Equation.DSMT4">
              <p:embed/>
            </p:oleObj>
          </a:graphicData>
        </a:graphic>
      </p:graphicFrame>
      <p:sp>
        <p:nvSpPr>
          <p:cNvPr id="365580" name="AutoShape 12"/>
          <p:cNvSpPr>
            <a:spLocks noChangeArrowheads="1"/>
          </p:cNvSpPr>
          <p:nvPr/>
        </p:nvSpPr>
        <p:spPr bwMode="auto">
          <a:xfrm>
            <a:off x="4214813" y="3057525"/>
            <a:ext cx="271462" cy="614363"/>
          </a:xfrm>
          <a:prstGeom prst="downArrow">
            <a:avLst>
              <a:gd name="adj1" fmla="val 50000"/>
              <a:gd name="adj2" fmla="val 5657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365581" name="Object 13"/>
          <p:cNvGraphicFramePr>
            <a:graphicFrameLocks noChangeAspect="1"/>
          </p:cNvGraphicFramePr>
          <p:nvPr/>
        </p:nvGraphicFramePr>
        <p:xfrm>
          <a:off x="4649788" y="3168650"/>
          <a:ext cx="1019175" cy="320675"/>
        </p:xfrm>
        <a:graphic>
          <a:graphicData uri="http://schemas.openxmlformats.org/presentationml/2006/ole">
            <p:oleObj spid="_x0000_s365581" name="Equation" r:id="rId7" imgW="444240" imgH="13968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/>
          <p:cNvSpPr txBox="1">
            <a:spLocks noChangeArrowheads="1"/>
          </p:cNvSpPr>
          <p:nvPr/>
        </p:nvSpPr>
        <p:spPr bwMode="auto">
          <a:xfrm>
            <a:off x="6735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Aperture in Cylinder (cont.)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1612900" y="270351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2438853" y="481398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366601" name="Object 9"/>
          <p:cNvGraphicFramePr>
            <a:graphicFrameLocks noChangeAspect="1"/>
          </p:cNvGraphicFramePr>
          <p:nvPr/>
        </p:nvGraphicFramePr>
        <p:xfrm>
          <a:off x="2933700" y="3178175"/>
          <a:ext cx="2894013" cy="1127125"/>
        </p:xfrm>
        <a:graphic>
          <a:graphicData uri="http://schemas.openxmlformats.org/presentationml/2006/ole">
            <p:oleObj spid="_x0000_s366601" name="Equation" r:id="rId4" imgW="1206360" imgH="469800" progId="Equation.DSMT4">
              <p:embed/>
            </p:oleObj>
          </a:graphicData>
        </a:graphic>
      </p:graphicFrame>
      <p:graphicFrame>
        <p:nvGraphicFramePr>
          <p:cNvPr id="366602" name="Object 10"/>
          <p:cNvGraphicFramePr>
            <a:graphicFrameLocks noChangeAspect="1"/>
          </p:cNvGraphicFramePr>
          <p:nvPr/>
        </p:nvGraphicFramePr>
        <p:xfrm>
          <a:off x="3003550" y="5532438"/>
          <a:ext cx="2670175" cy="1009650"/>
        </p:xfrm>
        <a:graphic>
          <a:graphicData uri="http://schemas.openxmlformats.org/presentationml/2006/ole">
            <p:oleObj spid="_x0000_s366602" name="Equation" r:id="rId5" imgW="1143000" imgH="431640" progId="Equation.DSMT4">
              <p:embed/>
            </p:oleObj>
          </a:graphicData>
        </a:graphic>
      </p:graphicFrame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1751013" y="909864"/>
            <a:ext cx="22014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Also, from </a:t>
            </a:r>
            <a:r>
              <a:rPr lang="en-US" sz="2000" dirty="0">
                <a:solidFill>
                  <a:schemeClr val="bg1"/>
                </a:solidFill>
              </a:rPr>
              <a:t>duality,</a:t>
            </a:r>
          </a:p>
        </p:txBody>
      </p:sp>
      <p:graphicFrame>
        <p:nvGraphicFramePr>
          <p:cNvPr id="366605" name="Object 13"/>
          <p:cNvGraphicFramePr>
            <a:graphicFrameLocks noChangeAspect="1"/>
          </p:cNvGraphicFramePr>
          <p:nvPr/>
        </p:nvGraphicFramePr>
        <p:xfrm>
          <a:off x="3224213" y="1469117"/>
          <a:ext cx="2274887" cy="517525"/>
        </p:xfrm>
        <a:graphic>
          <a:graphicData uri="http://schemas.openxmlformats.org/presentationml/2006/ole">
            <p:oleObj spid="_x0000_s366605" name="Equation" r:id="rId6" imgW="1002960" imgH="2286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3E6396-F2B3-45BC-B464-A9F2DFBA523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10848</TotalTime>
  <Words>587</Words>
  <Application>Microsoft Office PowerPoint</Application>
  <PresentationFormat>On-screen Show (4:3)</PresentationFormat>
  <Paragraphs>211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Symbol</vt:lpstr>
      <vt:lpstr>Wingdings</vt:lpstr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896</cp:revision>
  <cp:lastPrinted>1999-08-25T18:07:04Z</cp:lastPrinted>
  <dcterms:created xsi:type="dcterms:W3CDTF">1999-08-24T13:57:19Z</dcterms:created>
  <dcterms:modified xsi:type="dcterms:W3CDTF">2016-03-02T00:44:49Z</dcterms:modified>
</cp:coreProperties>
</file>