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29"/>
  </p:notesMasterIdLst>
  <p:handoutMasterIdLst>
    <p:handoutMasterId r:id="rId30"/>
  </p:handoutMasterIdLst>
  <p:sldIdLst>
    <p:sldId id="333" r:id="rId2"/>
    <p:sldId id="387" r:id="rId3"/>
    <p:sldId id="388" r:id="rId4"/>
    <p:sldId id="389" r:id="rId5"/>
    <p:sldId id="411" r:id="rId6"/>
    <p:sldId id="405" r:id="rId7"/>
    <p:sldId id="390" r:id="rId8"/>
    <p:sldId id="391" r:id="rId9"/>
    <p:sldId id="406" r:id="rId10"/>
    <p:sldId id="392" r:id="rId11"/>
    <p:sldId id="393" r:id="rId12"/>
    <p:sldId id="394" r:id="rId13"/>
    <p:sldId id="395" r:id="rId14"/>
    <p:sldId id="396" r:id="rId15"/>
    <p:sldId id="397" r:id="rId16"/>
    <p:sldId id="398" r:id="rId17"/>
    <p:sldId id="399" r:id="rId18"/>
    <p:sldId id="400" r:id="rId19"/>
    <p:sldId id="401" r:id="rId20"/>
    <p:sldId id="402" r:id="rId21"/>
    <p:sldId id="407" r:id="rId22"/>
    <p:sldId id="408" r:id="rId23"/>
    <p:sldId id="409" r:id="rId24"/>
    <p:sldId id="410" r:id="rId25"/>
    <p:sldId id="403" r:id="rId26"/>
    <p:sldId id="412" r:id="rId27"/>
    <p:sldId id="404" r:id="rId2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33"/>
    <a:srgbClr val="0000CC"/>
    <a:srgbClr val="6699FF"/>
    <a:srgbClr val="969696"/>
    <a:srgbClr val="FF99FF"/>
    <a:srgbClr val="C0C0C0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25" autoAdjust="0"/>
    <p:restoredTop sz="96694" autoAdjust="0"/>
  </p:normalViewPr>
  <p:slideViewPr>
    <p:cSldViewPr snapToGrid="0">
      <p:cViewPr>
        <p:scale>
          <a:sx n="70" d="100"/>
          <a:sy n="70" d="100"/>
        </p:scale>
        <p:origin x="-2160" y="-408"/>
      </p:cViewPr>
      <p:guideLst>
        <p:guide orient="horz" pos="2184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5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28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2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FD80685A-DEF5-4CF8-9F46-551477E673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438FCAC7-EB8E-4AF9-813D-A1998D018A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3B17E-EFCE-450F-AAA4-C27066D2D5E3}" type="slidenum">
              <a:rPr lang="en-US"/>
              <a:pPr/>
              <a:t>1</a:t>
            </a:fld>
            <a:endParaRPr lang="en-US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23D9D4-E5E0-47EB-84E8-FCCA6F7F2EC1}" type="slidenum">
              <a:rPr lang="en-US"/>
              <a:pPr/>
              <a:t>10</a:t>
            </a:fld>
            <a:endParaRPr lang="en-US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49C2A-E9B8-4643-B96E-E96822CA5B02}" type="slidenum">
              <a:rPr lang="en-US"/>
              <a:pPr/>
              <a:t>11</a:t>
            </a:fld>
            <a:endParaRPr lang="en-US"/>
          </a:p>
        </p:txBody>
      </p:sp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3F1159-E393-4112-90B4-5F3CAA6E7135}" type="slidenum">
              <a:rPr lang="en-US"/>
              <a:pPr/>
              <a:t>12</a:t>
            </a:fld>
            <a:endParaRPr lang="en-US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40CBA-5BFC-42AC-9A4E-4F8B727340BD}" type="slidenum">
              <a:rPr lang="en-US"/>
              <a:pPr/>
              <a:t>13</a:t>
            </a:fld>
            <a:endParaRPr lang="en-US"/>
          </a:p>
        </p:txBody>
      </p:sp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49CF0A-B858-4B19-AB7C-D1020B37BA4A}" type="slidenum">
              <a:rPr lang="en-US"/>
              <a:pPr/>
              <a:t>14</a:t>
            </a:fld>
            <a:endParaRPr lang="en-US"/>
          </a:p>
        </p:txBody>
      </p:sp>
      <p:sp>
        <p:nvSpPr>
          <p:cNvPr id="41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81B6CF-C139-4359-9B1D-D12B22771FDB}" type="slidenum">
              <a:rPr lang="en-US"/>
              <a:pPr/>
              <a:t>15</a:t>
            </a:fld>
            <a:endParaRPr lang="en-US"/>
          </a:p>
        </p:txBody>
      </p:sp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C1F1BB-7467-46FE-84A0-ACB4AFF4E31E}" type="slidenum">
              <a:rPr lang="en-US"/>
              <a:pPr/>
              <a:t>16</a:t>
            </a:fld>
            <a:endParaRPr lang="en-US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15FA22-67BB-46A3-B779-E1DF1142325F}" type="slidenum">
              <a:rPr lang="en-US"/>
              <a:pPr/>
              <a:t>17</a:t>
            </a:fld>
            <a:endParaRPr lang="en-US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B238D-B5E6-4E4B-98EE-3E8C279F38A1}" type="slidenum">
              <a:rPr lang="en-US"/>
              <a:pPr/>
              <a:t>18</a:t>
            </a:fld>
            <a:endParaRPr lang="en-US"/>
          </a:p>
        </p:txBody>
      </p:sp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4BD89-CC66-483D-AF13-7A156311E14A}" type="slidenum">
              <a:rPr lang="en-US"/>
              <a:pPr/>
              <a:t>19</a:t>
            </a:fld>
            <a:endParaRPr lang="en-US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1E1D8D-C37C-46D4-9A78-3F8BA1A381EC}" type="slidenum">
              <a:rPr lang="en-US"/>
              <a:pPr/>
              <a:t>2</a:t>
            </a:fld>
            <a:endParaRPr lang="en-US"/>
          </a:p>
        </p:txBody>
      </p:sp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CD6032-55C5-4CEC-B62F-DB482B08503F}" type="slidenum">
              <a:rPr lang="en-US"/>
              <a:pPr/>
              <a:t>20</a:t>
            </a:fld>
            <a:endParaRPr lang="en-US"/>
          </a:p>
        </p:txBody>
      </p:sp>
      <p:sp>
        <p:nvSpPr>
          <p:cNvPr id="42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090E0B-D7D9-4DD5-823D-AB639E6E4798}" type="slidenum">
              <a:rPr lang="en-US"/>
              <a:pPr/>
              <a:t>21</a:t>
            </a:fld>
            <a:endParaRPr lang="en-US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6A1A9E-3EC2-4555-8FBE-7CBC6FEEB3B2}" type="slidenum">
              <a:rPr lang="en-US"/>
              <a:pPr/>
              <a:t>22</a:t>
            </a:fld>
            <a:endParaRPr 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0A555E-B678-4F96-B22B-57B810A49BCC}" type="slidenum">
              <a:rPr lang="en-US"/>
              <a:pPr/>
              <a:t>23</a:t>
            </a:fld>
            <a:endParaRPr 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65C82D-1590-438B-BCD9-556D554BD222}" type="slidenum">
              <a:rPr lang="en-US"/>
              <a:pPr/>
              <a:t>24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CF35F9-4C72-4A72-94F7-71AF670AD0FF}" type="slidenum">
              <a:rPr lang="en-US"/>
              <a:pPr/>
              <a:t>25</a:t>
            </a:fld>
            <a:endParaRPr lang="en-US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CF35F9-4C72-4A72-94F7-71AF670AD0FF}" type="slidenum">
              <a:rPr lang="en-US"/>
              <a:pPr/>
              <a:t>26</a:t>
            </a:fld>
            <a:endParaRPr lang="en-US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F8A586-54C5-4A16-89CD-73F18E59DF49}" type="slidenum">
              <a:rPr lang="en-US"/>
              <a:pPr/>
              <a:t>27</a:t>
            </a:fld>
            <a:endParaRPr lang="en-US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8010E4-4959-41A5-82CA-67783D053C7F}" type="slidenum">
              <a:rPr lang="en-US"/>
              <a:pPr/>
              <a:t>3</a:t>
            </a:fld>
            <a:endParaRPr lang="en-US"/>
          </a:p>
        </p:txBody>
      </p:sp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1C9D80-1AA9-46C5-B4CF-BADF70701741}" type="slidenum">
              <a:rPr lang="en-US"/>
              <a:pPr/>
              <a:t>4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48CCBD-9D60-4414-98E3-2EA5D89E858B}" type="slidenum">
              <a:rPr lang="en-US"/>
              <a:pPr/>
              <a:t>5</a:t>
            </a:fld>
            <a:endParaRPr lang="en-US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0D4BCA-A118-4322-BA04-772F792B76CD}" type="slidenum">
              <a:rPr lang="en-US"/>
              <a:pPr/>
              <a:t>6</a:t>
            </a:fld>
            <a:endParaRPr lang="en-US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C7ED4-63D0-41AA-B830-E2FE19795337}" type="slidenum">
              <a:rPr lang="en-US"/>
              <a:pPr/>
              <a:t>7</a:t>
            </a:fld>
            <a:endParaRPr lang="en-US"/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323F1F-E6B4-437F-B4C6-0F52AC7FB23D}" type="slidenum">
              <a:rPr lang="en-US"/>
              <a:pPr/>
              <a:t>8</a:t>
            </a:fld>
            <a:endParaRPr 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5B96A9-4355-4DB1-9325-170F3C0683CA}" type="slidenum">
              <a:rPr lang="en-US"/>
              <a:pPr/>
              <a:t>9</a:t>
            </a:fld>
            <a:endParaRPr lang="en-US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67661AFC-5122-4876-8A8D-E4EF4F34A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67661AFC-5122-4876-8A8D-E4EF4F34A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67661AFC-5122-4876-8A8D-E4EF4F34A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67661AFC-5122-4876-8A8D-E4EF4F34A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67661AFC-5122-4876-8A8D-E4EF4F34A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67661AFC-5122-4876-8A8D-E4EF4F34A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67661AFC-5122-4876-8A8D-E4EF4F34A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67661AFC-5122-4876-8A8D-E4EF4F34A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67661AFC-5122-4876-8A8D-E4EF4F34A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67661AFC-5122-4876-8A8D-E4EF4F34A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67661AFC-5122-4876-8A8D-E4EF4F34A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67661AFC-5122-4876-8A8D-E4EF4F34A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5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63.bin"/><Relationship Id="rId12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35.emf"/><Relationship Id="rId5" Type="http://schemas.openxmlformats.org/officeDocument/2006/relationships/oleObject" Target="../embeddings/oleObject61.bin"/><Relationship Id="rId10" Type="http://schemas.openxmlformats.org/officeDocument/2006/relationships/oleObject" Target="../embeddings/oleObject66.bin"/><Relationship Id="rId4" Type="http://schemas.openxmlformats.org/officeDocument/2006/relationships/oleObject" Target="../embeddings/oleObject60.bin"/><Relationship Id="rId9" Type="http://schemas.openxmlformats.org/officeDocument/2006/relationships/oleObject" Target="../embeddings/oleObject6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2.bin"/><Relationship Id="rId5" Type="http://schemas.openxmlformats.org/officeDocument/2006/relationships/oleObject" Target="../embeddings/oleObject81.bin"/><Relationship Id="rId4" Type="http://schemas.openxmlformats.org/officeDocument/2006/relationships/oleObject" Target="../embeddings/oleObject8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84.bin"/><Relationship Id="rId4" Type="http://schemas.openxmlformats.org/officeDocument/2006/relationships/oleObject" Target="../embeddings/oleObject8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86.bin"/><Relationship Id="rId4" Type="http://schemas.openxmlformats.org/officeDocument/2006/relationships/oleObject" Target="../embeddings/oleObject8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8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92.bin"/><Relationship Id="rId5" Type="http://schemas.openxmlformats.org/officeDocument/2006/relationships/oleObject" Target="../embeddings/oleObject91.bin"/><Relationship Id="rId4" Type="http://schemas.openxmlformats.org/officeDocument/2006/relationships/oleObject" Target="../embeddings/oleObject90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95.bin"/><Relationship Id="rId5" Type="http://schemas.openxmlformats.org/officeDocument/2006/relationships/oleObject" Target="../embeddings/oleObject94.bin"/><Relationship Id="rId4" Type="http://schemas.openxmlformats.org/officeDocument/2006/relationships/oleObject" Target="../embeddings/oleObject93.bin"/><Relationship Id="rId9" Type="http://schemas.openxmlformats.org/officeDocument/2006/relationships/oleObject" Target="../embeddings/oleObject9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3000585" y="2371324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615782" y="1606149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3025600" y="3604097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18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470485" y="610786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336" y="4086678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Text Box 2"/>
          <p:cNvSpPr txBox="1">
            <a:spLocks noChangeArrowheads="1"/>
          </p:cNvSpPr>
          <p:nvPr/>
        </p:nvSpPr>
        <p:spPr bwMode="auto">
          <a:xfrm>
            <a:off x="76063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Scattering by Wedge (cont.)</a:t>
            </a:r>
          </a:p>
        </p:txBody>
      </p:sp>
      <p:sp>
        <p:nvSpPr>
          <p:cNvPr id="380931" name="Text Box 3"/>
          <p:cNvSpPr txBox="1">
            <a:spLocks noChangeArrowheads="1"/>
          </p:cNvSpPr>
          <p:nvPr/>
        </p:nvSpPr>
        <p:spPr bwMode="auto">
          <a:xfrm>
            <a:off x="322547" y="2752725"/>
            <a:ext cx="415895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Note: </a:t>
            </a:r>
            <a:r>
              <a:rPr lang="en-US" sz="2000" dirty="0" smtClean="0">
                <a:solidFill>
                  <a:schemeClr val="bg1"/>
                </a:solidFill>
              </a:rPr>
              <a:t>To </a:t>
            </a:r>
            <a:r>
              <a:rPr lang="en-US" sz="2000" dirty="0">
                <a:solidFill>
                  <a:schemeClr val="bg1"/>
                </a:solidFill>
              </a:rPr>
              <a:t>evaluate this integral, use</a:t>
            </a:r>
          </a:p>
        </p:txBody>
      </p:sp>
      <p:graphicFrame>
        <p:nvGraphicFramePr>
          <p:cNvPr id="380937" name="Object 9"/>
          <p:cNvGraphicFramePr>
            <a:graphicFrameLocks noChangeAspect="1"/>
          </p:cNvGraphicFramePr>
          <p:nvPr/>
        </p:nvGraphicFramePr>
        <p:xfrm>
          <a:off x="951021" y="929860"/>
          <a:ext cx="6910089" cy="1246710"/>
        </p:xfrm>
        <a:graphic>
          <a:graphicData uri="http://schemas.openxmlformats.org/presentationml/2006/ole">
            <p:oleObj spid="_x0000_s380937" name="Equation" r:id="rId4" imgW="3517560" imgH="634680" progId="Equation.DSMT4">
              <p:embed/>
            </p:oleObj>
          </a:graphicData>
        </a:graphic>
      </p:graphicFrame>
      <p:graphicFrame>
        <p:nvGraphicFramePr>
          <p:cNvPr id="380938" name="Object 10"/>
          <p:cNvGraphicFramePr>
            <a:graphicFrameLocks noChangeAspect="1"/>
          </p:cNvGraphicFramePr>
          <p:nvPr/>
        </p:nvGraphicFramePr>
        <p:xfrm>
          <a:off x="4555439" y="2512829"/>
          <a:ext cx="2582341" cy="920955"/>
        </p:xfrm>
        <a:graphic>
          <a:graphicData uri="http://schemas.openxmlformats.org/presentationml/2006/ole">
            <p:oleObj spid="_x0000_s380938" name="Equation" r:id="rId5" imgW="1422360" imgH="507960" progId="Equation.DSMT4">
              <p:embed/>
            </p:oleObj>
          </a:graphicData>
        </a:graphic>
      </p:graphicFrame>
      <p:graphicFrame>
        <p:nvGraphicFramePr>
          <p:cNvPr id="380939" name="Object 11"/>
          <p:cNvGraphicFramePr>
            <a:graphicFrameLocks noChangeAspect="1"/>
          </p:cNvGraphicFramePr>
          <p:nvPr/>
        </p:nvGraphicFramePr>
        <p:xfrm>
          <a:off x="2607552" y="5392075"/>
          <a:ext cx="4043362" cy="681037"/>
        </p:xfrm>
        <a:graphic>
          <a:graphicData uri="http://schemas.openxmlformats.org/presentationml/2006/ole">
            <p:oleObj spid="_x0000_s380939" name="Equation" r:id="rId6" imgW="1587240" imgH="266400" progId="Equation.DSMT4">
              <p:embed/>
            </p:oleObj>
          </a:graphicData>
        </a:graphic>
      </p:graphicFrame>
      <p:sp>
        <p:nvSpPr>
          <p:cNvPr id="380941" name="Text Box 13"/>
          <p:cNvSpPr txBox="1">
            <a:spLocks noChangeArrowheads="1"/>
          </p:cNvSpPr>
          <p:nvPr/>
        </p:nvSpPr>
        <p:spPr bwMode="auto">
          <a:xfrm>
            <a:off x="1363220" y="5531853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380940" name="Object 12"/>
          <p:cNvGraphicFramePr>
            <a:graphicFrameLocks noChangeAspect="1"/>
          </p:cNvGraphicFramePr>
          <p:nvPr/>
        </p:nvGraphicFramePr>
        <p:xfrm>
          <a:off x="984322" y="4228673"/>
          <a:ext cx="6364287" cy="742950"/>
        </p:xfrm>
        <a:graphic>
          <a:graphicData uri="http://schemas.openxmlformats.org/presentationml/2006/ole">
            <p:oleObj spid="_x0000_s380940" name="Equation" r:id="rId7" imgW="4025880" imgH="469800" progId="Equation.DSMT4">
              <p:embed/>
            </p:oleObj>
          </a:graphicData>
        </a:graphic>
      </p:graphicFrame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1512889" y="3344672"/>
          <a:ext cx="2513202" cy="727859"/>
        </p:xfrm>
        <a:graphic>
          <a:graphicData uri="http://schemas.openxmlformats.org/presentationml/2006/ole">
            <p:oleObj spid="_x0000_s380941" name="Equation" r:id="rId8" imgW="167616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5" name="Text Box 3"/>
          <p:cNvSpPr txBox="1">
            <a:spLocks noChangeArrowheads="1"/>
          </p:cNvSpPr>
          <p:nvPr/>
        </p:nvSpPr>
        <p:spPr bwMode="auto">
          <a:xfrm>
            <a:off x="76063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Scattering by Wedge (cont.)</a:t>
            </a:r>
          </a:p>
        </p:txBody>
      </p:sp>
      <p:graphicFrame>
        <p:nvGraphicFramePr>
          <p:cNvPr id="381960" name="Object 8"/>
          <p:cNvGraphicFramePr>
            <a:graphicFrameLocks noChangeAspect="1"/>
          </p:cNvGraphicFramePr>
          <p:nvPr/>
        </p:nvGraphicFramePr>
        <p:xfrm>
          <a:off x="877888" y="1365250"/>
          <a:ext cx="6923087" cy="1897063"/>
        </p:xfrm>
        <a:graphic>
          <a:graphicData uri="http://schemas.openxmlformats.org/presentationml/2006/ole">
            <p:oleObj spid="_x0000_s381960" name="Equation" r:id="rId4" imgW="3149280" imgH="863280" progId="Equation.DSMT4">
              <p:embed/>
            </p:oleObj>
          </a:graphicData>
        </a:graphic>
      </p:graphicFrame>
      <p:graphicFrame>
        <p:nvGraphicFramePr>
          <p:cNvPr id="381961" name="Object 9"/>
          <p:cNvGraphicFramePr>
            <a:graphicFrameLocks noChangeAspect="1"/>
          </p:cNvGraphicFramePr>
          <p:nvPr/>
        </p:nvGraphicFramePr>
        <p:xfrm>
          <a:off x="1222375" y="4392613"/>
          <a:ext cx="6605588" cy="1833562"/>
        </p:xfrm>
        <a:graphic>
          <a:graphicData uri="http://schemas.openxmlformats.org/presentationml/2006/ole">
            <p:oleObj spid="_x0000_s381961" name="Equation" r:id="rId5" imgW="3111480" imgH="863280" progId="Equation.DSMT4">
              <p:embed/>
            </p:oleObj>
          </a:graphicData>
        </a:graphic>
      </p:graphicFrame>
      <p:sp>
        <p:nvSpPr>
          <p:cNvPr id="381962" name="Text Box 10"/>
          <p:cNvSpPr txBox="1">
            <a:spLocks noChangeArrowheads="1"/>
          </p:cNvSpPr>
          <p:nvPr/>
        </p:nvSpPr>
        <p:spPr bwMode="auto">
          <a:xfrm>
            <a:off x="407988" y="849309"/>
            <a:ext cx="176522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Second B.C</a:t>
            </a:r>
            <a:r>
              <a:rPr lang="en-US" sz="2000" dirty="0" smtClean="0">
                <a:solidFill>
                  <a:schemeClr val="bg1"/>
                </a:solidFill>
              </a:rPr>
              <a:t>. 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81963" name="Text Box 11"/>
          <p:cNvSpPr txBox="1">
            <a:spLocks noChangeArrowheads="1"/>
          </p:cNvSpPr>
          <p:nvPr/>
        </p:nvSpPr>
        <p:spPr bwMode="auto">
          <a:xfrm>
            <a:off x="619125" y="3475034"/>
            <a:ext cx="63627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Multiply by                              and integrate over            </a:t>
            </a:r>
          </a:p>
        </p:txBody>
      </p:sp>
      <p:graphicFrame>
        <p:nvGraphicFramePr>
          <p:cNvPr id="381964" name="Object 12"/>
          <p:cNvGraphicFramePr>
            <a:graphicFrameLocks noChangeAspect="1"/>
          </p:cNvGraphicFramePr>
          <p:nvPr/>
        </p:nvGraphicFramePr>
        <p:xfrm>
          <a:off x="2071688" y="3440562"/>
          <a:ext cx="1849437" cy="512762"/>
        </p:xfrm>
        <a:graphic>
          <a:graphicData uri="http://schemas.openxmlformats.org/presentationml/2006/ole">
            <p:oleObj spid="_x0000_s381964" name="Equation" r:id="rId6" imgW="825480" imgH="228600" progId="Equation.DSMT4">
              <p:embed/>
            </p:oleObj>
          </a:graphicData>
        </a:graphic>
      </p:graphicFrame>
      <p:graphicFrame>
        <p:nvGraphicFramePr>
          <p:cNvPr id="381965" name="Object 13"/>
          <p:cNvGraphicFramePr>
            <a:graphicFrameLocks noChangeAspect="1"/>
          </p:cNvGraphicFramePr>
          <p:nvPr/>
        </p:nvGraphicFramePr>
        <p:xfrm>
          <a:off x="6176963" y="3375021"/>
          <a:ext cx="2268537" cy="612775"/>
        </p:xfrm>
        <a:graphic>
          <a:graphicData uri="http://schemas.openxmlformats.org/presentationml/2006/ole">
            <p:oleObj spid="_x0000_s381965" name="Equation" r:id="rId7" imgW="939600" imgH="25380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9" name="Text Box 3"/>
          <p:cNvSpPr txBox="1">
            <a:spLocks noChangeArrowheads="1"/>
          </p:cNvSpPr>
          <p:nvPr/>
        </p:nvSpPr>
        <p:spPr bwMode="auto">
          <a:xfrm>
            <a:off x="74975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Scattering by Wedge (cont.)</a:t>
            </a:r>
          </a:p>
        </p:txBody>
      </p:sp>
      <p:sp>
        <p:nvSpPr>
          <p:cNvPr id="382982" name="Text Box 6"/>
          <p:cNvSpPr txBox="1">
            <a:spLocks noChangeArrowheads="1"/>
          </p:cNvSpPr>
          <p:nvPr/>
        </p:nvSpPr>
        <p:spPr bwMode="auto">
          <a:xfrm>
            <a:off x="879475" y="1119188"/>
            <a:ext cx="1173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Solution:</a:t>
            </a:r>
          </a:p>
        </p:txBody>
      </p:sp>
      <p:graphicFrame>
        <p:nvGraphicFramePr>
          <p:cNvPr id="382983" name="Object 7"/>
          <p:cNvGraphicFramePr>
            <a:graphicFrameLocks noChangeAspect="1"/>
          </p:cNvGraphicFramePr>
          <p:nvPr/>
        </p:nvGraphicFramePr>
        <p:xfrm>
          <a:off x="415925" y="1651000"/>
          <a:ext cx="8340725" cy="2195513"/>
        </p:xfrm>
        <a:graphic>
          <a:graphicData uri="http://schemas.openxmlformats.org/presentationml/2006/ole">
            <p:oleObj spid="_x0000_s382983" name="Equation" r:id="rId4" imgW="3860640" imgH="1015920" progId="Equation.DSMT4">
              <p:embed/>
            </p:oleObj>
          </a:graphicData>
        </a:graphic>
      </p:graphicFrame>
      <p:sp>
        <p:nvSpPr>
          <p:cNvPr id="382984" name="Text Box 8"/>
          <p:cNvSpPr txBox="1">
            <a:spLocks noChangeArrowheads="1"/>
          </p:cNvSpPr>
          <p:nvPr/>
        </p:nvSpPr>
        <p:spPr bwMode="auto">
          <a:xfrm>
            <a:off x="933450" y="4357688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where</a:t>
            </a:r>
          </a:p>
        </p:txBody>
      </p:sp>
      <p:graphicFrame>
        <p:nvGraphicFramePr>
          <p:cNvPr id="382985" name="Object 9"/>
          <p:cNvGraphicFramePr>
            <a:graphicFrameLocks noChangeAspect="1"/>
          </p:cNvGraphicFramePr>
          <p:nvPr/>
        </p:nvGraphicFramePr>
        <p:xfrm>
          <a:off x="1401763" y="4857750"/>
          <a:ext cx="6432550" cy="1639888"/>
        </p:xfrm>
        <a:graphic>
          <a:graphicData uri="http://schemas.openxmlformats.org/presentationml/2006/ole">
            <p:oleObj spid="_x0000_s382985" name="Equation" r:id="rId5" imgW="3035160" imgH="774360" progId="Equation.DSMT4">
              <p:embed/>
            </p:oleObj>
          </a:graphicData>
        </a:graphic>
      </p:graphicFrame>
      <p:sp>
        <p:nvSpPr>
          <p:cNvPr id="382986" name="Text Box 10"/>
          <p:cNvSpPr txBox="1">
            <a:spLocks noChangeArrowheads="1"/>
          </p:cNvSpPr>
          <p:nvPr/>
        </p:nvSpPr>
        <p:spPr bwMode="auto">
          <a:xfrm>
            <a:off x="4075113" y="6032500"/>
            <a:ext cx="24399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(Wronskian Identity)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Text Box 2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Scattering by Wedge (cont.)</a:t>
            </a:r>
          </a:p>
        </p:txBody>
      </p:sp>
      <p:sp>
        <p:nvSpPr>
          <p:cNvPr id="384003" name="Text Box 3"/>
          <p:cNvSpPr txBox="1">
            <a:spLocks noChangeArrowheads="1"/>
          </p:cNvSpPr>
          <p:nvPr/>
        </p:nvSpPr>
        <p:spPr bwMode="auto">
          <a:xfrm>
            <a:off x="879475" y="1400175"/>
            <a:ext cx="23844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chemeClr val="bg1"/>
                </a:solidFill>
              </a:rPr>
              <a:t>Generalization:</a:t>
            </a:r>
          </a:p>
        </p:txBody>
      </p:sp>
      <p:sp>
        <p:nvSpPr>
          <p:cNvPr id="384005" name="Text Box 5"/>
          <p:cNvSpPr txBox="1">
            <a:spLocks noChangeArrowheads="1"/>
          </p:cNvSpPr>
          <p:nvPr/>
        </p:nvSpPr>
        <p:spPr bwMode="auto">
          <a:xfrm>
            <a:off x="830263" y="2252663"/>
            <a:ext cx="7626350" cy="2225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To generalize the solution for </a:t>
            </a:r>
            <a:r>
              <a:rPr lang="en-US" sz="2000" dirty="0" smtClean="0">
                <a:solidFill>
                  <a:schemeClr val="bg1"/>
                </a:solidFill>
              </a:rPr>
              <a:t>arbitrary     , </a:t>
            </a:r>
            <a:r>
              <a:rPr lang="en-US" sz="2000" dirty="0">
                <a:solidFill>
                  <a:schemeClr val="bg1"/>
                </a:solidFill>
              </a:rPr>
              <a:t>we simply multiply the </a:t>
            </a:r>
          </a:p>
          <a:p>
            <a:r>
              <a:rPr lang="en-US" sz="2000" dirty="0">
                <a:solidFill>
                  <a:schemeClr val="bg1"/>
                </a:solidFill>
              </a:rPr>
              <a:t>entire solution by                         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and then make the substitution 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       </a:t>
            </a:r>
          </a:p>
          <a:p>
            <a:r>
              <a:rPr lang="en-US" sz="2000" dirty="0">
                <a:solidFill>
                  <a:schemeClr val="bg1"/>
                </a:solidFill>
              </a:rPr>
              <a:t>The solution is then valid for a line source of the form:</a:t>
            </a:r>
          </a:p>
        </p:txBody>
      </p:sp>
      <p:graphicFrame>
        <p:nvGraphicFramePr>
          <p:cNvPr id="384007" name="Object 7"/>
          <p:cNvGraphicFramePr>
            <a:graphicFrameLocks noChangeAspect="1"/>
          </p:cNvGraphicFramePr>
          <p:nvPr/>
        </p:nvGraphicFramePr>
        <p:xfrm>
          <a:off x="5247555" y="2292823"/>
          <a:ext cx="274650" cy="379950"/>
        </p:xfrm>
        <a:graphic>
          <a:graphicData uri="http://schemas.openxmlformats.org/presentationml/2006/ole">
            <p:oleObj spid="_x0000_s384007" name="Equation" r:id="rId4" imgW="164880" imgH="228600" progId="Equation.DSMT4">
              <p:embed/>
            </p:oleObj>
          </a:graphicData>
        </a:graphic>
      </p:graphicFrame>
      <p:graphicFrame>
        <p:nvGraphicFramePr>
          <p:cNvPr id="384008" name="Object 8"/>
          <p:cNvGraphicFramePr>
            <a:graphicFrameLocks noChangeAspect="1"/>
          </p:cNvGraphicFramePr>
          <p:nvPr/>
        </p:nvGraphicFramePr>
        <p:xfrm>
          <a:off x="3000375" y="2576314"/>
          <a:ext cx="1271374" cy="401487"/>
        </p:xfrm>
        <a:graphic>
          <a:graphicData uri="http://schemas.openxmlformats.org/presentationml/2006/ole">
            <p:oleObj spid="_x0000_s384008" name="Equation" r:id="rId5" imgW="723600" imgH="228600" progId="Equation.DSMT4">
              <p:embed/>
            </p:oleObj>
          </a:graphicData>
        </a:graphic>
      </p:graphicFrame>
      <p:graphicFrame>
        <p:nvGraphicFramePr>
          <p:cNvPr id="384009" name="Object 9"/>
          <p:cNvGraphicFramePr>
            <a:graphicFrameLocks noChangeAspect="1"/>
          </p:cNvGraphicFramePr>
          <p:nvPr/>
        </p:nvGraphicFramePr>
        <p:xfrm>
          <a:off x="3462860" y="4622669"/>
          <a:ext cx="2091779" cy="566831"/>
        </p:xfrm>
        <a:graphic>
          <a:graphicData uri="http://schemas.openxmlformats.org/presentationml/2006/ole">
            <p:oleObj spid="_x0000_s384009" name="Equation" r:id="rId6" imgW="888840" imgH="241200" progId="Equation.DSMT4">
              <p:embed/>
            </p:oleObj>
          </a:graphicData>
        </a:graphic>
      </p:graphicFrame>
      <p:graphicFrame>
        <p:nvGraphicFramePr>
          <p:cNvPr id="384010" name="Object 10"/>
          <p:cNvGraphicFramePr>
            <a:graphicFrameLocks noChangeAspect="1"/>
          </p:cNvGraphicFramePr>
          <p:nvPr/>
        </p:nvGraphicFramePr>
        <p:xfrm>
          <a:off x="4521280" y="3179927"/>
          <a:ext cx="872711" cy="435326"/>
        </p:xfrm>
        <a:graphic>
          <a:graphicData uri="http://schemas.openxmlformats.org/presentationml/2006/ole">
            <p:oleObj spid="_x0000_s384010" name="Equation" r:id="rId7" imgW="482400" imgH="24120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Text Box 2"/>
          <p:cNvSpPr txBox="1">
            <a:spLocks noChangeArrowheads="1"/>
          </p:cNvSpPr>
          <p:nvPr/>
        </p:nvSpPr>
        <p:spPr bwMode="auto">
          <a:xfrm>
            <a:off x="6953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Edge Behavior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862606" y="1997754"/>
            <a:ext cx="4646612" cy="455612"/>
            <a:chOff x="817563" y="1116013"/>
            <a:chExt cx="4646612" cy="455612"/>
          </a:xfrm>
        </p:grpSpPr>
        <p:sp>
          <p:nvSpPr>
            <p:cNvPr id="385027" name="Text Box 3"/>
            <p:cNvSpPr txBox="1">
              <a:spLocks noChangeArrowheads="1"/>
            </p:cNvSpPr>
            <p:nvPr/>
          </p:nvSpPr>
          <p:spPr bwMode="auto">
            <a:xfrm>
              <a:off x="817563" y="1119188"/>
              <a:ext cx="4646612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As                , keep              </a:t>
              </a:r>
              <a:r>
                <a:rPr lang="en-US" sz="2000" dirty="0" smtClean="0">
                  <a:solidFill>
                    <a:schemeClr val="bg1"/>
                  </a:solidFill>
                </a:rPr>
                <a:t>term</a:t>
              </a:r>
              <a:r>
                <a:rPr lang="en-US" sz="2000" dirty="0">
                  <a:solidFill>
                    <a:schemeClr val="bg1"/>
                  </a:solidFill>
                </a:rPr>
                <a:t>, since</a:t>
              </a:r>
            </a:p>
          </p:txBody>
        </p:sp>
        <p:graphicFrame>
          <p:nvGraphicFramePr>
            <p:cNvPr id="385032" name="Object 8"/>
            <p:cNvGraphicFramePr>
              <a:graphicFrameLocks noChangeAspect="1"/>
            </p:cNvGraphicFramePr>
            <p:nvPr/>
          </p:nvGraphicFramePr>
          <p:xfrm>
            <a:off x="1319213" y="1116013"/>
            <a:ext cx="2532062" cy="455612"/>
          </p:xfrm>
          <a:graphic>
            <a:graphicData uri="http://schemas.openxmlformats.org/presentationml/2006/ole">
              <p:oleObj spid="_x0000_s385032" name="Equation" r:id="rId4" imgW="1130040" imgH="203040" progId="Equation.DSMT4">
                <p:embed/>
              </p:oleObj>
            </a:graphicData>
          </a:graphic>
        </p:graphicFrame>
      </p:grpSp>
      <p:graphicFrame>
        <p:nvGraphicFramePr>
          <p:cNvPr id="385033" name="Object 9"/>
          <p:cNvGraphicFramePr>
            <a:graphicFrameLocks noChangeAspect="1"/>
          </p:cNvGraphicFramePr>
          <p:nvPr/>
        </p:nvGraphicFramePr>
        <p:xfrm>
          <a:off x="2670178" y="2562948"/>
          <a:ext cx="3131910" cy="955860"/>
        </p:xfrm>
        <a:graphic>
          <a:graphicData uri="http://schemas.openxmlformats.org/presentationml/2006/ole">
            <p:oleObj spid="_x0000_s385033" name="Equation" r:id="rId5" imgW="1498320" imgH="457200" progId="Equation.DSMT4">
              <p:embed/>
            </p:oleObj>
          </a:graphicData>
        </a:graphic>
      </p:graphicFrame>
      <p:sp>
        <p:nvSpPr>
          <p:cNvPr id="385034" name="Text Box 10"/>
          <p:cNvSpPr txBox="1">
            <a:spLocks noChangeArrowheads="1"/>
          </p:cNvSpPr>
          <p:nvPr/>
        </p:nvSpPr>
        <p:spPr bwMode="auto">
          <a:xfrm>
            <a:off x="1353916" y="3606802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385035" name="Object 11"/>
          <p:cNvGraphicFramePr>
            <a:graphicFrameLocks noChangeAspect="1"/>
          </p:cNvGraphicFramePr>
          <p:nvPr/>
        </p:nvGraphicFramePr>
        <p:xfrm>
          <a:off x="2022480" y="4147919"/>
          <a:ext cx="4639581" cy="559246"/>
        </p:xfrm>
        <a:graphic>
          <a:graphicData uri="http://schemas.openxmlformats.org/presentationml/2006/ole">
            <p:oleObj spid="_x0000_s385035" name="Equation" r:id="rId6" imgW="2108160" imgH="253800" progId="Equation.DSMT4">
              <p:embed/>
            </p:oleObj>
          </a:graphicData>
        </a:graphic>
      </p:graphicFrame>
      <p:sp>
        <p:nvSpPr>
          <p:cNvPr id="385036" name="Text Box 12"/>
          <p:cNvSpPr txBox="1">
            <a:spLocks noChangeArrowheads="1"/>
          </p:cNvSpPr>
          <p:nvPr/>
        </p:nvSpPr>
        <p:spPr bwMode="auto">
          <a:xfrm>
            <a:off x="2852057" y="5218339"/>
            <a:ext cx="452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385037" name="Object 13"/>
          <p:cNvGraphicFramePr>
            <a:graphicFrameLocks noChangeAspect="1"/>
          </p:cNvGraphicFramePr>
          <p:nvPr/>
        </p:nvGraphicFramePr>
        <p:xfrm>
          <a:off x="3608842" y="5623378"/>
          <a:ext cx="1501775" cy="620713"/>
        </p:xfrm>
        <a:graphic>
          <a:graphicData uri="http://schemas.openxmlformats.org/presentationml/2006/ole">
            <p:oleObj spid="_x0000_s385037" name="Equation" r:id="rId7" imgW="583920" imgH="241200" progId="Equation.DSMT4">
              <p:embed/>
            </p:oleObj>
          </a:graphicData>
        </a:graphic>
      </p:graphicFrame>
      <p:graphicFrame>
        <p:nvGraphicFramePr>
          <p:cNvPr id="385038" name="Object 14"/>
          <p:cNvGraphicFramePr>
            <a:graphicFrameLocks noChangeAspect="1"/>
          </p:cNvGraphicFramePr>
          <p:nvPr/>
        </p:nvGraphicFramePr>
        <p:xfrm>
          <a:off x="5798231" y="5492750"/>
          <a:ext cx="1906587" cy="909638"/>
        </p:xfrm>
        <a:graphic>
          <a:graphicData uri="http://schemas.openxmlformats.org/presentationml/2006/ole">
            <p:oleObj spid="_x0000_s385038" name="Equation" r:id="rId8" imgW="888840" imgH="44424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385039" name="Object 15"/>
          <p:cNvGraphicFramePr>
            <a:graphicFrameLocks noChangeAspect="1"/>
          </p:cNvGraphicFramePr>
          <p:nvPr/>
        </p:nvGraphicFramePr>
        <p:xfrm>
          <a:off x="2162856" y="786267"/>
          <a:ext cx="4468812" cy="933450"/>
        </p:xfrm>
        <a:graphic>
          <a:graphicData uri="http://schemas.openxmlformats.org/presentationml/2006/ole">
            <p:oleObj spid="_x0000_s385039" name="Equation" r:id="rId9" imgW="20700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Text Box 2"/>
          <p:cNvSpPr txBox="1">
            <a:spLocks noChangeArrowheads="1"/>
          </p:cNvSpPr>
          <p:nvPr/>
        </p:nvSpPr>
        <p:spPr bwMode="auto">
          <a:xfrm>
            <a:off x="74975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Edge Behavior (cont.)</a:t>
            </a:r>
          </a:p>
        </p:txBody>
      </p:sp>
      <p:sp>
        <p:nvSpPr>
          <p:cNvPr id="386054" name="Text Box 6"/>
          <p:cNvSpPr txBox="1">
            <a:spLocks noChangeArrowheads="1"/>
          </p:cNvSpPr>
          <p:nvPr/>
        </p:nvSpPr>
        <p:spPr bwMode="auto">
          <a:xfrm>
            <a:off x="1050925" y="1279525"/>
            <a:ext cx="23701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Therefore we have:</a:t>
            </a:r>
          </a:p>
        </p:txBody>
      </p:sp>
      <p:graphicFrame>
        <p:nvGraphicFramePr>
          <p:cNvPr id="386058" name="Object 10"/>
          <p:cNvGraphicFramePr>
            <a:graphicFrameLocks noChangeAspect="1"/>
          </p:cNvGraphicFramePr>
          <p:nvPr/>
        </p:nvGraphicFramePr>
        <p:xfrm>
          <a:off x="1184275" y="1884363"/>
          <a:ext cx="6330950" cy="3349625"/>
        </p:xfrm>
        <a:graphic>
          <a:graphicData uri="http://schemas.openxmlformats.org/presentationml/2006/ole">
            <p:oleObj spid="_x0000_s386058" name="Equation" r:id="rId4" imgW="2616120" imgH="1384200" progId="Equation.DSMT4">
              <p:embed/>
            </p:oleObj>
          </a:graphicData>
        </a:graphic>
      </p:graphicFrame>
      <p:sp>
        <p:nvSpPr>
          <p:cNvPr id="386059" name="Text Box 11"/>
          <p:cNvSpPr txBox="1">
            <a:spLocks noChangeArrowheads="1"/>
          </p:cNvSpPr>
          <p:nvPr/>
        </p:nvSpPr>
        <p:spPr bwMode="auto">
          <a:xfrm>
            <a:off x="393700" y="5813425"/>
            <a:ext cx="82486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Note: </a:t>
            </a:r>
            <a:r>
              <a:rPr lang="en-US" sz="2000" i="1" dirty="0">
                <a:solidFill>
                  <a:schemeClr val="hlink"/>
                </a:solidFill>
                <a:latin typeface="Times New Roman" pitchFamily="18" charset="0"/>
              </a:rPr>
              <a:t>k</a:t>
            </a:r>
            <a:r>
              <a:rPr lang="en-US" sz="2000" i="1" baseline="-25000" dirty="0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hlink"/>
                </a:solidFill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Times New Roman" pitchFamily="18" charset="0"/>
              </a:rPr>
              <a:t>= 0</a:t>
            </a:r>
            <a:r>
              <a:rPr lang="en-US" sz="2000" dirty="0">
                <a:solidFill>
                  <a:schemeClr val="hlink"/>
                </a:solidFill>
              </a:rPr>
              <a:t> corresponds to a uniform line current, where there is no charge </a:t>
            </a:r>
            <a:r>
              <a:rPr lang="en-US" sz="2000" dirty="0" smtClean="0">
                <a:solidFill>
                  <a:schemeClr val="hlink"/>
                </a:solidFill>
              </a:rPr>
              <a:t>density (and hence no normal electric field). </a:t>
            </a:r>
            <a:endParaRPr lang="en-US" sz="2000" dirty="0">
              <a:solidFill>
                <a:schemeClr val="hlin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Text Box 2"/>
          <p:cNvSpPr txBox="1">
            <a:spLocks noChangeArrowheads="1"/>
          </p:cNvSpPr>
          <p:nvPr/>
        </p:nvSpPr>
        <p:spPr bwMode="auto">
          <a:xfrm>
            <a:off x="717096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Edge Behavior (cont.)</a:t>
            </a:r>
          </a:p>
        </p:txBody>
      </p:sp>
      <p:graphicFrame>
        <p:nvGraphicFramePr>
          <p:cNvPr id="387077" name="Object 5"/>
          <p:cNvGraphicFramePr>
            <a:graphicFrameLocks noChangeAspect="1"/>
          </p:cNvGraphicFramePr>
          <p:nvPr/>
        </p:nvGraphicFramePr>
        <p:xfrm>
          <a:off x="1198563" y="803057"/>
          <a:ext cx="1039812" cy="479425"/>
        </p:xfrm>
        <a:graphic>
          <a:graphicData uri="http://schemas.openxmlformats.org/presentationml/2006/ole">
            <p:oleObj spid="_x0000_s387077" name="Equation" r:id="rId4" imgW="495000" imgH="228600" progId="Equation.DSMT4">
              <p:embed/>
            </p:oleObj>
          </a:graphicData>
        </a:graphic>
      </p:graphicFrame>
      <p:sp>
        <p:nvSpPr>
          <p:cNvPr id="387078" name="Text Box 6"/>
          <p:cNvSpPr txBox="1">
            <a:spLocks noChangeArrowheads="1"/>
          </p:cNvSpPr>
          <p:nvPr/>
        </p:nvSpPr>
        <p:spPr bwMode="auto">
          <a:xfrm>
            <a:off x="2341563" y="823694"/>
            <a:ext cx="452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as</a:t>
            </a:r>
          </a:p>
        </p:txBody>
      </p:sp>
      <p:graphicFrame>
        <p:nvGraphicFramePr>
          <p:cNvPr id="387079" name="Object 7"/>
          <p:cNvGraphicFramePr>
            <a:graphicFrameLocks noChangeAspect="1"/>
          </p:cNvGraphicFramePr>
          <p:nvPr/>
        </p:nvGraphicFramePr>
        <p:xfrm>
          <a:off x="2928960" y="831940"/>
          <a:ext cx="901700" cy="425450"/>
        </p:xfrm>
        <a:graphic>
          <a:graphicData uri="http://schemas.openxmlformats.org/presentationml/2006/ole">
            <p:oleObj spid="_x0000_s387079" name="Equation" r:id="rId5" imgW="431640" imgH="203040" progId="Equation.DSMT4">
              <p:embed/>
            </p:oleObj>
          </a:graphicData>
        </a:graphic>
      </p:graphicFrame>
      <p:graphicFrame>
        <p:nvGraphicFramePr>
          <p:cNvPr id="387080" name="Object 8"/>
          <p:cNvGraphicFramePr>
            <a:graphicFrameLocks noChangeAspect="1"/>
          </p:cNvGraphicFramePr>
          <p:nvPr/>
        </p:nvGraphicFramePr>
        <p:xfrm>
          <a:off x="454523" y="1746913"/>
          <a:ext cx="4337360" cy="1798733"/>
        </p:xfrm>
        <a:graphic>
          <a:graphicData uri="http://schemas.openxmlformats.org/presentationml/2006/ole">
            <p:oleObj spid="_x0000_s387080" name="Equation" r:id="rId6" imgW="2234880" imgH="927000" progId="Equation.DSMT4">
              <p:embed/>
            </p:oleObj>
          </a:graphicData>
        </a:graphic>
      </p:graphicFrame>
      <p:graphicFrame>
        <p:nvGraphicFramePr>
          <p:cNvPr id="387082" name="Object 10"/>
          <p:cNvGraphicFramePr>
            <a:graphicFrameLocks noChangeAspect="1"/>
          </p:cNvGraphicFramePr>
          <p:nvPr/>
        </p:nvGraphicFramePr>
        <p:xfrm>
          <a:off x="6887282" y="4640230"/>
          <a:ext cx="1133497" cy="1004657"/>
        </p:xfrm>
        <a:graphic>
          <a:graphicData uri="http://schemas.openxmlformats.org/presentationml/2006/ole">
            <p:oleObj spid="_x0000_s387082" name="Equation" r:id="rId7" imgW="444240" imgH="393480" progId="Equation.DSMT4">
              <p:embed/>
            </p:oleObj>
          </a:graphicData>
        </a:graphic>
      </p:graphicFrame>
      <p:graphicFrame>
        <p:nvGraphicFramePr>
          <p:cNvPr id="387083" name="Object 11"/>
          <p:cNvGraphicFramePr>
            <a:graphicFrameLocks noChangeAspect="1"/>
          </p:cNvGraphicFramePr>
          <p:nvPr/>
        </p:nvGraphicFramePr>
        <p:xfrm>
          <a:off x="971219" y="4626583"/>
          <a:ext cx="1873011" cy="965277"/>
        </p:xfrm>
        <a:graphic>
          <a:graphicData uri="http://schemas.openxmlformats.org/presentationml/2006/ole">
            <p:oleObj spid="_x0000_s387083" name="Equation" r:id="rId8" imgW="812520" imgH="419040" progId="Equation.DSMT4">
              <p:embed/>
            </p:oleObj>
          </a:graphicData>
        </a:graphic>
      </p:graphicFrame>
      <p:graphicFrame>
        <p:nvGraphicFramePr>
          <p:cNvPr id="387084" name="Object 12"/>
          <p:cNvGraphicFramePr>
            <a:graphicFrameLocks noChangeAspect="1"/>
          </p:cNvGraphicFramePr>
          <p:nvPr/>
        </p:nvGraphicFramePr>
        <p:xfrm>
          <a:off x="4122738" y="4741296"/>
          <a:ext cx="1390958" cy="847058"/>
        </p:xfrm>
        <a:graphic>
          <a:graphicData uri="http://schemas.openxmlformats.org/presentationml/2006/ole">
            <p:oleObj spid="_x0000_s387084" name="Equation" r:id="rId9" imgW="647640" imgH="393480" progId="Equation.DSMT4">
              <p:embed/>
            </p:oleObj>
          </a:graphicData>
        </a:graphic>
      </p:graphicFrame>
      <p:sp>
        <p:nvSpPr>
          <p:cNvPr id="387085" name="Text Box 13"/>
          <p:cNvSpPr txBox="1">
            <a:spLocks noChangeArrowheads="1"/>
          </p:cNvSpPr>
          <p:nvPr/>
        </p:nvSpPr>
        <p:spPr bwMode="auto">
          <a:xfrm>
            <a:off x="665163" y="3961166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387087" name="AutoShape 15"/>
          <p:cNvSpPr>
            <a:spLocks noChangeArrowheads="1"/>
          </p:cNvSpPr>
          <p:nvPr/>
        </p:nvSpPr>
        <p:spPr bwMode="auto">
          <a:xfrm>
            <a:off x="3236913" y="5014585"/>
            <a:ext cx="463550" cy="266440"/>
          </a:xfrm>
          <a:prstGeom prst="rightArrow">
            <a:avLst>
              <a:gd name="adj1" fmla="val 50000"/>
              <a:gd name="adj2" fmla="val 8022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7088" name="AutoShape 16"/>
          <p:cNvSpPr>
            <a:spLocks noChangeArrowheads="1"/>
          </p:cNvSpPr>
          <p:nvPr/>
        </p:nvSpPr>
        <p:spPr bwMode="auto">
          <a:xfrm>
            <a:off x="6091569" y="5051778"/>
            <a:ext cx="463550" cy="272791"/>
          </a:xfrm>
          <a:prstGeom prst="rightArrow">
            <a:avLst>
              <a:gd name="adj1" fmla="val 50000"/>
              <a:gd name="adj2" fmla="val 8022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7089" name="Text Box 17"/>
          <p:cNvSpPr txBox="1">
            <a:spLocks noChangeArrowheads="1"/>
          </p:cNvSpPr>
          <p:nvPr/>
        </p:nvSpPr>
        <p:spPr bwMode="auto">
          <a:xfrm>
            <a:off x="6113371" y="6002767"/>
            <a:ext cx="1946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(convex corner)</a:t>
            </a:r>
          </a:p>
        </p:txBody>
      </p:sp>
      <p:graphicFrame>
        <p:nvGraphicFramePr>
          <p:cNvPr id="387090" name="Object 18"/>
          <p:cNvGraphicFramePr>
            <a:graphicFrameLocks noChangeAspect="1"/>
          </p:cNvGraphicFramePr>
          <p:nvPr/>
        </p:nvGraphicFramePr>
        <p:xfrm>
          <a:off x="1577975" y="3962754"/>
          <a:ext cx="1731963" cy="484187"/>
        </p:xfrm>
        <a:graphic>
          <a:graphicData uri="http://schemas.openxmlformats.org/presentationml/2006/ole">
            <p:oleObj spid="_x0000_s387090" name="Equation" r:id="rId10" imgW="863280" imgH="241200" progId="Equation.DSMT4">
              <p:embed/>
            </p:oleObj>
          </a:graphicData>
        </a:graphic>
      </p:graphicFrame>
      <p:sp>
        <p:nvSpPr>
          <p:cNvPr id="387091" name="Text Box 19"/>
          <p:cNvSpPr txBox="1">
            <a:spLocks noChangeArrowheads="1"/>
          </p:cNvSpPr>
          <p:nvPr/>
        </p:nvSpPr>
        <p:spPr bwMode="auto">
          <a:xfrm>
            <a:off x="3370285" y="3983391"/>
            <a:ext cx="311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if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7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67882" y="775003"/>
            <a:ext cx="3785050" cy="2667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" name="Object 19"/>
          <p:cNvGraphicFramePr>
            <a:graphicFrameLocks noChangeAspect="1"/>
          </p:cNvGraphicFramePr>
          <p:nvPr/>
        </p:nvGraphicFramePr>
        <p:xfrm>
          <a:off x="2983221" y="5807811"/>
          <a:ext cx="2833688" cy="763587"/>
        </p:xfrm>
        <a:graphic>
          <a:graphicData uri="http://schemas.openxmlformats.org/presentationml/2006/ole">
            <p:oleObj spid="_x0000_s387091" name="Equation" r:id="rId12" imgW="1460160" imgH="393480" progId="Equation.DSMT4">
              <p:embed/>
            </p:oleObj>
          </a:graphicData>
        </a:graphic>
      </p:graphicFrame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1499952" y="5983309"/>
            <a:ext cx="129554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Therefore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9" name="Text Box 3"/>
          <p:cNvSpPr txBox="1">
            <a:spLocks noChangeArrowheads="1"/>
          </p:cNvSpPr>
          <p:nvPr/>
        </p:nvSpPr>
        <p:spPr bwMode="auto">
          <a:xfrm>
            <a:off x="706211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Knife Edge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65122" y="953449"/>
            <a:ext cx="4667250" cy="1376363"/>
            <a:chOff x="2347009" y="1089927"/>
            <a:chExt cx="4667250" cy="1376363"/>
          </a:xfrm>
        </p:grpSpPr>
        <p:sp>
          <p:nvSpPr>
            <p:cNvPr id="388105" name="Rectangle 9"/>
            <p:cNvSpPr>
              <a:spLocks noChangeArrowheads="1"/>
            </p:cNvSpPr>
            <p:nvPr/>
          </p:nvSpPr>
          <p:spPr bwMode="auto">
            <a:xfrm>
              <a:off x="3048684" y="1729690"/>
              <a:ext cx="3965575" cy="88900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106" name="Oval 10"/>
            <p:cNvSpPr>
              <a:spLocks noChangeArrowheads="1"/>
            </p:cNvSpPr>
            <p:nvPr/>
          </p:nvSpPr>
          <p:spPr bwMode="auto">
            <a:xfrm>
              <a:off x="2948671" y="1720165"/>
              <a:ext cx="136525" cy="13652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8111" name="Group 15"/>
            <p:cNvGrpSpPr>
              <a:grpSpLocks/>
            </p:cNvGrpSpPr>
            <p:nvPr/>
          </p:nvGrpSpPr>
          <p:grpSpPr bwMode="auto">
            <a:xfrm>
              <a:off x="2347009" y="1089927"/>
              <a:ext cx="1314450" cy="1371600"/>
              <a:chOff x="819" y="2413"/>
              <a:chExt cx="828" cy="864"/>
            </a:xfrm>
          </p:grpSpPr>
          <p:sp>
            <p:nvSpPr>
              <p:cNvPr id="388107" name="Line 11"/>
              <p:cNvSpPr>
                <a:spLocks noChangeShapeType="1"/>
              </p:cNvSpPr>
              <p:nvPr/>
            </p:nvSpPr>
            <p:spPr bwMode="auto">
              <a:xfrm>
                <a:off x="1238" y="2934"/>
                <a:ext cx="0" cy="343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8108" name="Line 12"/>
              <p:cNvSpPr>
                <a:spLocks noChangeShapeType="1"/>
              </p:cNvSpPr>
              <p:nvPr/>
            </p:nvSpPr>
            <p:spPr bwMode="auto">
              <a:xfrm rot="5400000">
                <a:off x="991" y="2680"/>
                <a:ext cx="0" cy="343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8109" name="Line 13"/>
              <p:cNvSpPr>
                <a:spLocks noChangeShapeType="1"/>
              </p:cNvSpPr>
              <p:nvPr/>
            </p:nvSpPr>
            <p:spPr bwMode="auto">
              <a:xfrm rot="-5400000">
                <a:off x="1476" y="2675"/>
                <a:ext cx="0" cy="343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8110" name="Line 14"/>
              <p:cNvSpPr>
                <a:spLocks noChangeShapeType="1"/>
              </p:cNvSpPr>
              <p:nvPr/>
            </p:nvSpPr>
            <p:spPr bwMode="auto">
              <a:xfrm flipH="1" flipV="1">
                <a:off x="1238" y="2413"/>
                <a:ext cx="0" cy="343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88112" name="Group 16"/>
            <p:cNvGrpSpPr>
              <a:grpSpLocks/>
            </p:cNvGrpSpPr>
            <p:nvPr/>
          </p:nvGrpSpPr>
          <p:grpSpPr bwMode="auto">
            <a:xfrm rot="2626868">
              <a:off x="2351771" y="1094690"/>
              <a:ext cx="1314450" cy="1371600"/>
              <a:chOff x="819" y="2413"/>
              <a:chExt cx="828" cy="864"/>
            </a:xfrm>
          </p:grpSpPr>
          <p:sp>
            <p:nvSpPr>
              <p:cNvPr id="388113" name="Line 17"/>
              <p:cNvSpPr>
                <a:spLocks noChangeShapeType="1"/>
              </p:cNvSpPr>
              <p:nvPr/>
            </p:nvSpPr>
            <p:spPr bwMode="auto">
              <a:xfrm>
                <a:off x="1238" y="2934"/>
                <a:ext cx="0" cy="343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8114" name="Line 18"/>
              <p:cNvSpPr>
                <a:spLocks noChangeShapeType="1"/>
              </p:cNvSpPr>
              <p:nvPr/>
            </p:nvSpPr>
            <p:spPr bwMode="auto">
              <a:xfrm rot="5400000">
                <a:off x="991" y="2680"/>
                <a:ext cx="0" cy="343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8115" name="Line 19"/>
              <p:cNvSpPr>
                <a:spLocks noChangeShapeType="1"/>
              </p:cNvSpPr>
              <p:nvPr/>
            </p:nvSpPr>
            <p:spPr bwMode="auto">
              <a:xfrm rot="-5400000">
                <a:off x="1476" y="2675"/>
                <a:ext cx="0" cy="343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8116" name="Line 20"/>
              <p:cNvSpPr>
                <a:spLocks noChangeShapeType="1"/>
              </p:cNvSpPr>
              <p:nvPr/>
            </p:nvSpPr>
            <p:spPr bwMode="auto">
              <a:xfrm flipH="1" flipV="1">
                <a:off x="1238" y="2413"/>
                <a:ext cx="0" cy="343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aphicFrame>
        <p:nvGraphicFramePr>
          <p:cNvPr id="388117" name="Object 21"/>
          <p:cNvGraphicFramePr>
            <a:graphicFrameLocks noChangeAspect="1"/>
          </p:cNvGraphicFramePr>
          <p:nvPr/>
        </p:nvGraphicFramePr>
        <p:xfrm>
          <a:off x="1944461" y="4029000"/>
          <a:ext cx="4554311" cy="877281"/>
        </p:xfrm>
        <a:graphic>
          <a:graphicData uri="http://schemas.openxmlformats.org/presentationml/2006/ole">
            <p:oleObj spid="_x0000_s388117" name="Equation" r:id="rId4" imgW="2044440" imgH="393480" progId="Equation.DSMT4">
              <p:embed/>
            </p:oleObj>
          </a:graphicData>
        </a:graphic>
      </p:graphicFrame>
      <p:graphicFrame>
        <p:nvGraphicFramePr>
          <p:cNvPr id="388118" name="Object 22"/>
          <p:cNvGraphicFramePr>
            <a:graphicFrameLocks noChangeAspect="1"/>
          </p:cNvGraphicFramePr>
          <p:nvPr/>
        </p:nvGraphicFramePr>
        <p:xfrm>
          <a:off x="3564429" y="5201324"/>
          <a:ext cx="1633537" cy="1166813"/>
        </p:xfrm>
        <a:graphic>
          <a:graphicData uri="http://schemas.openxmlformats.org/presentationml/2006/ole">
            <p:oleObj spid="_x0000_s388118" name="Equation" r:id="rId5" imgW="622080" imgH="444240" progId="Equation.DSMT4">
              <p:embed/>
            </p:oleObj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388119" name="Object 23"/>
          <p:cNvGraphicFramePr>
            <a:graphicFrameLocks noChangeAspect="1"/>
          </p:cNvGraphicFramePr>
          <p:nvPr/>
        </p:nvGraphicFramePr>
        <p:xfrm>
          <a:off x="1569655" y="3054233"/>
          <a:ext cx="2335212" cy="615950"/>
        </p:xfrm>
        <a:graphic>
          <a:graphicData uri="http://schemas.openxmlformats.org/presentationml/2006/ole">
            <p:oleObj spid="_x0000_s388119" name="Equation" r:id="rId6" imgW="965160" imgH="253800" progId="Equation.DSMT4">
              <p:embed/>
            </p:oleObj>
          </a:graphicData>
        </a:graphic>
      </p:graphicFrame>
      <p:graphicFrame>
        <p:nvGraphicFramePr>
          <p:cNvPr id="388120" name="Object 24"/>
          <p:cNvGraphicFramePr>
            <a:graphicFrameLocks noChangeAspect="1"/>
          </p:cNvGraphicFramePr>
          <p:nvPr/>
        </p:nvGraphicFramePr>
        <p:xfrm>
          <a:off x="4572539" y="2887160"/>
          <a:ext cx="1906587" cy="909638"/>
        </p:xfrm>
        <a:graphic>
          <a:graphicData uri="http://schemas.openxmlformats.org/presentationml/2006/ole">
            <p:oleObj spid="_x0000_s388120" name="Equation" r:id="rId7" imgW="888840" imgH="444240" progId="Equation.DSMT4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982639" y="2524835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Recall: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35239" y="5191835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so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Text Box 2"/>
          <p:cNvSpPr txBox="1">
            <a:spLocks noChangeArrowheads="1"/>
          </p:cNvSpPr>
          <p:nvPr/>
        </p:nvSpPr>
        <p:spPr bwMode="auto">
          <a:xfrm>
            <a:off x="74975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Knife Edge (cont.)</a:t>
            </a:r>
          </a:p>
        </p:txBody>
      </p:sp>
      <p:sp>
        <p:nvSpPr>
          <p:cNvPr id="389137" name="Text Box 17"/>
          <p:cNvSpPr txBox="1">
            <a:spLocks noChangeArrowheads="1"/>
          </p:cNvSpPr>
          <p:nvPr/>
        </p:nvSpPr>
        <p:spPr bwMode="auto">
          <a:xfrm>
            <a:off x="407534" y="1494518"/>
            <a:ext cx="19494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Parallel Current</a:t>
            </a:r>
          </a:p>
        </p:txBody>
      </p:sp>
      <p:sp>
        <p:nvSpPr>
          <p:cNvPr id="389143" name="Text Box 23"/>
          <p:cNvSpPr txBox="1">
            <a:spLocks noChangeArrowheads="1"/>
          </p:cNvSpPr>
          <p:nvPr/>
        </p:nvSpPr>
        <p:spPr bwMode="auto">
          <a:xfrm>
            <a:off x="725488" y="3708400"/>
            <a:ext cx="4238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At</a:t>
            </a:r>
          </a:p>
        </p:txBody>
      </p:sp>
      <p:graphicFrame>
        <p:nvGraphicFramePr>
          <p:cNvPr id="389144" name="Object 24"/>
          <p:cNvGraphicFramePr>
            <a:graphicFrameLocks noChangeAspect="1"/>
          </p:cNvGraphicFramePr>
          <p:nvPr/>
        </p:nvGraphicFramePr>
        <p:xfrm>
          <a:off x="1343025" y="3627438"/>
          <a:ext cx="2513013" cy="525462"/>
        </p:xfrm>
        <a:graphic>
          <a:graphicData uri="http://schemas.openxmlformats.org/presentationml/2006/ole">
            <p:oleObj spid="_x0000_s389144" name="Equation" r:id="rId4" imgW="1091880" imgH="228600" progId="Equation.DSMT4">
              <p:embed/>
            </p:oleObj>
          </a:graphicData>
        </a:graphic>
      </p:graphicFrame>
      <p:graphicFrame>
        <p:nvGraphicFramePr>
          <p:cNvPr id="389145" name="Object 25"/>
          <p:cNvGraphicFramePr>
            <a:graphicFrameLocks noChangeAspect="1"/>
          </p:cNvGraphicFramePr>
          <p:nvPr/>
        </p:nvGraphicFramePr>
        <p:xfrm>
          <a:off x="1776413" y="4256088"/>
          <a:ext cx="5465762" cy="2311400"/>
        </p:xfrm>
        <a:graphic>
          <a:graphicData uri="http://schemas.openxmlformats.org/presentationml/2006/ole">
            <p:oleObj spid="_x0000_s389145" name="Equation" r:id="rId5" imgW="2641320" imgH="111744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296886" y="731620"/>
            <a:ext cx="6323239" cy="2740935"/>
            <a:chOff x="2296886" y="568330"/>
            <a:chExt cx="6323239" cy="2740935"/>
          </a:xfrm>
        </p:grpSpPr>
        <p:sp>
          <p:nvSpPr>
            <p:cNvPr id="389123" name="Rectangle 3"/>
            <p:cNvSpPr>
              <a:spLocks noChangeArrowheads="1"/>
            </p:cNvSpPr>
            <p:nvPr/>
          </p:nvSpPr>
          <p:spPr bwMode="auto">
            <a:xfrm>
              <a:off x="2954338" y="2838909"/>
              <a:ext cx="3965575" cy="88900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24" name="Oval 4"/>
            <p:cNvSpPr>
              <a:spLocks noChangeArrowheads="1"/>
            </p:cNvSpPr>
            <p:nvPr/>
          </p:nvSpPr>
          <p:spPr bwMode="auto">
            <a:xfrm>
              <a:off x="2841625" y="2803984"/>
              <a:ext cx="136525" cy="13652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38" name="Line 18"/>
            <p:cNvSpPr>
              <a:spLocks noChangeShapeType="1"/>
            </p:cNvSpPr>
            <p:nvPr/>
          </p:nvSpPr>
          <p:spPr bwMode="auto">
            <a:xfrm flipV="1">
              <a:off x="2296886" y="2884947"/>
              <a:ext cx="596922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139" name="Text Box 19"/>
            <p:cNvSpPr txBox="1">
              <a:spLocks noChangeArrowheads="1"/>
            </p:cNvSpPr>
            <p:nvPr/>
          </p:nvSpPr>
          <p:spPr bwMode="auto">
            <a:xfrm>
              <a:off x="8334375" y="2680159"/>
              <a:ext cx="285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389141" name="Freeform 21"/>
            <p:cNvSpPr>
              <a:spLocks/>
            </p:cNvSpPr>
            <p:nvPr/>
          </p:nvSpPr>
          <p:spPr bwMode="auto">
            <a:xfrm>
              <a:off x="2999605" y="1026412"/>
              <a:ext cx="2107611" cy="1710001"/>
            </a:xfrm>
            <a:custGeom>
              <a:avLst/>
              <a:gdLst>
                <a:gd name="connsiteX0" fmla="*/ 0 w 9798"/>
                <a:gd name="connsiteY0" fmla="*/ 0 h 12367"/>
                <a:gd name="connsiteX1" fmla="*/ 2211 w 9798"/>
                <a:gd name="connsiteY1" fmla="*/ 10307 h 12367"/>
                <a:gd name="connsiteX2" fmla="*/ 9798 w 9798"/>
                <a:gd name="connsiteY2" fmla="*/ 12362 h 1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98" h="12367">
                  <a:moveTo>
                    <a:pt x="0" y="0"/>
                  </a:moveTo>
                  <a:cubicBezTo>
                    <a:pt x="236" y="1963"/>
                    <a:pt x="578" y="8247"/>
                    <a:pt x="2211" y="10307"/>
                  </a:cubicBezTo>
                  <a:cubicBezTo>
                    <a:pt x="3844" y="12367"/>
                    <a:pt x="7901" y="12098"/>
                    <a:pt x="9798" y="12362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89142" name="Object 22"/>
            <p:cNvGraphicFramePr>
              <a:graphicFrameLocks noChangeAspect="1"/>
            </p:cNvGraphicFramePr>
            <p:nvPr/>
          </p:nvGraphicFramePr>
          <p:xfrm>
            <a:off x="3367088" y="1516522"/>
            <a:ext cx="889000" cy="500062"/>
          </p:xfrm>
          <a:graphic>
            <a:graphicData uri="http://schemas.openxmlformats.org/presentationml/2006/ole">
              <p:oleObj spid="_x0000_s389142" name="Equation" r:id="rId6" imgW="406080" imgH="228600" progId="Equation.DSMT4">
                <p:embed/>
              </p:oleObj>
            </a:graphicData>
          </a:graphic>
        </p:graphicFrame>
        <p:cxnSp>
          <p:nvCxnSpPr>
            <p:cNvPr id="15" name="Straight Connector 14"/>
            <p:cNvCxnSpPr/>
            <p:nvPr/>
          </p:nvCxnSpPr>
          <p:spPr bwMode="auto">
            <a:xfrm flipV="1">
              <a:off x="2906486" y="979720"/>
              <a:ext cx="0" cy="232954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2760889" y="568330"/>
              <a:ext cx="285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  <a:endParaRPr lang="en-US" i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Text Box 2"/>
          <p:cNvSpPr txBox="1">
            <a:spLocks noChangeArrowheads="1"/>
          </p:cNvSpPr>
          <p:nvPr/>
        </p:nvSpPr>
        <p:spPr bwMode="auto">
          <a:xfrm>
            <a:off x="6191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Knife Edge (cont.)</a:t>
            </a:r>
          </a:p>
        </p:txBody>
      </p:sp>
      <p:sp>
        <p:nvSpPr>
          <p:cNvPr id="390149" name="Text Box 5"/>
          <p:cNvSpPr txBox="1">
            <a:spLocks noChangeArrowheads="1"/>
          </p:cNvSpPr>
          <p:nvPr/>
        </p:nvSpPr>
        <p:spPr bwMode="auto">
          <a:xfrm>
            <a:off x="2330558" y="1192470"/>
            <a:ext cx="452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390155" name="Text Box 11"/>
          <p:cNvSpPr txBox="1">
            <a:spLocks noChangeArrowheads="1"/>
          </p:cNvSpPr>
          <p:nvPr/>
        </p:nvSpPr>
        <p:spPr bwMode="auto">
          <a:xfrm>
            <a:off x="2939370" y="3093130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390158" name="Object 14"/>
          <p:cNvGraphicFramePr>
            <a:graphicFrameLocks noChangeAspect="1"/>
          </p:cNvGraphicFramePr>
          <p:nvPr/>
        </p:nvGraphicFramePr>
        <p:xfrm>
          <a:off x="3087026" y="1416097"/>
          <a:ext cx="3170237" cy="1057275"/>
        </p:xfrm>
        <a:graphic>
          <a:graphicData uri="http://schemas.openxmlformats.org/presentationml/2006/ole">
            <p:oleObj spid="_x0000_s390158" name="Equation" r:id="rId4" imgW="1257120" imgH="419040" progId="Equation.DSMT4">
              <p:embed/>
            </p:oleObj>
          </a:graphicData>
        </a:graphic>
      </p:graphicFrame>
      <p:graphicFrame>
        <p:nvGraphicFramePr>
          <p:cNvPr id="390159" name="Object 15"/>
          <p:cNvGraphicFramePr>
            <a:graphicFrameLocks noChangeAspect="1"/>
          </p:cNvGraphicFramePr>
          <p:nvPr/>
        </p:nvGraphicFramePr>
        <p:xfrm>
          <a:off x="3730625" y="3411538"/>
          <a:ext cx="1730375" cy="608012"/>
        </p:xfrm>
        <a:graphic>
          <a:graphicData uri="http://schemas.openxmlformats.org/presentationml/2006/ole">
            <p:oleObj spid="_x0000_s390159" name="Equation" r:id="rId5" imgW="685800" imgH="241200" progId="Equation.DSMT4">
              <p:embed/>
            </p:oleObj>
          </a:graphicData>
        </a:graphic>
      </p:graphicFrame>
      <p:sp>
        <p:nvSpPr>
          <p:cNvPr id="390160" name="Text Box 16"/>
          <p:cNvSpPr txBox="1">
            <a:spLocks noChangeArrowheads="1"/>
          </p:cNvSpPr>
          <p:nvPr/>
        </p:nvSpPr>
        <p:spPr bwMode="auto">
          <a:xfrm>
            <a:off x="2636611" y="4606471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390162" name="Object 18"/>
          <p:cNvGraphicFramePr>
            <a:graphicFrameLocks noChangeAspect="1"/>
          </p:cNvGraphicFramePr>
          <p:nvPr/>
        </p:nvGraphicFramePr>
        <p:xfrm>
          <a:off x="3676196" y="4943703"/>
          <a:ext cx="1538288" cy="1057275"/>
        </p:xfrm>
        <a:graphic>
          <a:graphicData uri="http://schemas.openxmlformats.org/presentationml/2006/ole">
            <p:oleObj spid="_x0000_s390162" name="Equation" r:id="rId6" imgW="609480" imgH="41904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Text Box 2"/>
          <p:cNvSpPr txBox="1">
            <a:spLocks noChangeArrowheads="1"/>
          </p:cNvSpPr>
          <p:nvPr/>
        </p:nvSpPr>
        <p:spPr bwMode="auto">
          <a:xfrm>
            <a:off x="71123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Scattering by Wedge</a:t>
            </a:r>
          </a:p>
        </p:txBody>
      </p:sp>
      <p:sp>
        <p:nvSpPr>
          <p:cNvPr id="349303" name="Text Box 119"/>
          <p:cNvSpPr txBox="1">
            <a:spLocks noChangeArrowheads="1"/>
          </p:cNvSpPr>
          <p:nvPr/>
        </p:nvSpPr>
        <p:spPr bwMode="auto">
          <a:xfrm>
            <a:off x="2046288" y="4652963"/>
            <a:ext cx="16716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Assume TM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349304" name="Object 120"/>
          <p:cNvGraphicFramePr>
            <a:graphicFrameLocks noChangeAspect="1"/>
          </p:cNvGraphicFramePr>
          <p:nvPr/>
        </p:nvGraphicFramePr>
        <p:xfrm>
          <a:off x="3248025" y="5691188"/>
          <a:ext cx="3511550" cy="517525"/>
        </p:xfrm>
        <a:graphic>
          <a:graphicData uri="http://schemas.openxmlformats.org/presentationml/2006/ole">
            <p:oleObj spid="_x0000_s349304" name="Equation" r:id="rId4" imgW="1549080" imgH="228600" progId="Equation.DSMT4">
              <p:embed/>
            </p:oleObj>
          </a:graphicData>
        </a:graphic>
      </p:graphicFrame>
      <p:graphicFrame>
        <p:nvGraphicFramePr>
          <p:cNvPr id="349305" name="Object 121"/>
          <p:cNvGraphicFramePr>
            <a:graphicFrameLocks noChangeAspect="1"/>
          </p:cNvGraphicFramePr>
          <p:nvPr/>
        </p:nvGraphicFramePr>
        <p:xfrm>
          <a:off x="3786467" y="4621404"/>
          <a:ext cx="1227649" cy="513356"/>
        </p:xfrm>
        <a:graphic>
          <a:graphicData uri="http://schemas.openxmlformats.org/presentationml/2006/ole">
            <p:oleObj spid="_x0000_s349305" name="Equation" r:id="rId5" imgW="545760" imgH="228600" progId="Equation.DSMT4">
              <p:embed/>
            </p:oleObj>
          </a:graphicData>
        </a:graphic>
      </p:graphicFrame>
      <p:grpSp>
        <p:nvGrpSpPr>
          <p:cNvPr id="349311" name="Group 127"/>
          <p:cNvGrpSpPr>
            <a:grpSpLocks/>
          </p:cNvGrpSpPr>
          <p:nvPr/>
        </p:nvGrpSpPr>
        <p:grpSpPr bwMode="auto">
          <a:xfrm>
            <a:off x="1604962" y="960439"/>
            <a:ext cx="5702300" cy="3257552"/>
            <a:chOff x="1011" y="605"/>
            <a:chExt cx="3592" cy="2052"/>
          </a:xfrm>
        </p:grpSpPr>
        <p:sp>
          <p:nvSpPr>
            <p:cNvPr id="349235" name="Line 51"/>
            <p:cNvSpPr>
              <a:spLocks noChangeShapeType="1"/>
            </p:cNvSpPr>
            <p:nvPr/>
          </p:nvSpPr>
          <p:spPr bwMode="auto">
            <a:xfrm>
              <a:off x="1660" y="1863"/>
              <a:ext cx="248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36" name="Line 52"/>
            <p:cNvSpPr>
              <a:spLocks noChangeShapeType="1"/>
            </p:cNvSpPr>
            <p:nvPr/>
          </p:nvSpPr>
          <p:spPr bwMode="auto">
            <a:xfrm flipV="1">
              <a:off x="2707" y="962"/>
              <a:ext cx="0" cy="169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37" name="Oval 53"/>
            <p:cNvSpPr>
              <a:spLocks noChangeArrowheads="1"/>
            </p:cNvSpPr>
            <p:nvPr/>
          </p:nvSpPr>
          <p:spPr bwMode="auto">
            <a:xfrm>
              <a:off x="2124" y="1281"/>
              <a:ext cx="1164" cy="1152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39" name="Text Box 55"/>
            <p:cNvSpPr txBox="1">
              <a:spLocks noChangeArrowheads="1"/>
            </p:cNvSpPr>
            <p:nvPr/>
          </p:nvSpPr>
          <p:spPr bwMode="auto">
            <a:xfrm>
              <a:off x="4245" y="1717"/>
              <a:ext cx="22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349240" name="Text Box 56"/>
            <p:cNvSpPr txBox="1">
              <a:spLocks noChangeArrowheads="1"/>
            </p:cNvSpPr>
            <p:nvPr/>
          </p:nvSpPr>
          <p:spPr bwMode="auto">
            <a:xfrm>
              <a:off x="2618" y="605"/>
              <a:ext cx="3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graphicFrame>
          <p:nvGraphicFramePr>
            <p:cNvPr id="349253" name="Object 69"/>
            <p:cNvGraphicFramePr>
              <a:graphicFrameLocks noChangeAspect="1"/>
            </p:cNvGraphicFramePr>
            <p:nvPr/>
          </p:nvGraphicFramePr>
          <p:xfrm>
            <a:off x="3634" y="1226"/>
            <a:ext cx="527" cy="290"/>
          </p:xfrm>
          <a:graphic>
            <a:graphicData uri="http://schemas.openxmlformats.org/presentationml/2006/ole">
              <p:oleObj spid="_x0000_s349253" name="Equation" r:id="rId6" imgW="380880" imgH="203040" progId="Equation.DSMT4">
                <p:embed/>
              </p:oleObj>
            </a:graphicData>
          </a:graphic>
        </p:graphicFrame>
        <p:sp>
          <p:nvSpPr>
            <p:cNvPr id="349247" name="Line 63"/>
            <p:cNvSpPr>
              <a:spLocks noChangeShapeType="1"/>
            </p:cNvSpPr>
            <p:nvPr/>
          </p:nvSpPr>
          <p:spPr bwMode="auto">
            <a:xfrm flipV="1">
              <a:off x="2711" y="1389"/>
              <a:ext cx="866" cy="476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60" name="Line 76"/>
            <p:cNvSpPr>
              <a:spLocks noChangeShapeType="1"/>
            </p:cNvSpPr>
            <p:nvPr/>
          </p:nvSpPr>
          <p:spPr bwMode="auto">
            <a:xfrm flipH="1">
              <a:off x="2788" y="1814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61" name="Line 77"/>
            <p:cNvSpPr>
              <a:spLocks noChangeShapeType="1"/>
            </p:cNvSpPr>
            <p:nvPr/>
          </p:nvSpPr>
          <p:spPr bwMode="auto">
            <a:xfrm flipH="1">
              <a:off x="2852" y="1776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62" name="Line 78"/>
            <p:cNvSpPr>
              <a:spLocks noChangeShapeType="1"/>
            </p:cNvSpPr>
            <p:nvPr/>
          </p:nvSpPr>
          <p:spPr bwMode="auto">
            <a:xfrm flipH="1">
              <a:off x="2908" y="1750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63" name="Line 79"/>
            <p:cNvSpPr>
              <a:spLocks noChangeShapeType="1"/>
            </p:cNvSpPr>
            <p:nvPr/>
          </p:nvSpPr>
          <p:spPr bwMode="auto">
            <a:xfrm flipH="1">
              <a:off x="2966" y="1718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65" name="Line 81"/>
            <p:cNvSpPr>
              <a:spLocks noChangeShapeType="1"/>
            </p:cNvSpPr>
            <p:nvPr/>
          </p:nvSpPr>
          <p:spPr bwMode="auto">
            <a:xfrm flipH="1">
              <a:off x="3024" y="1688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66" name="Line 82"/>
            <p:cNvSpPr>
              <a:spLocks noChangeShapeType="1"/>
            </p:cNvSpPr>
            <p:nvPr/>
          </p:nvSpPr>
          <p:spPr bwMode="auto">
            <a:xfrm flipH="1">
              <a:off x="3088" y="1650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67" name="Line 83"/>
            <p:cNvSpPr>
              <a:spLocks noChangeShapeType="1"/>
            </p:cNvSpPr>
            <p:nvPr/>
          </p:nvSpPr>
          <p:spPr bwMode="auto">
            <a:xfrm flipH="1">
              <a:off x="3144" y="1624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68" name="Line 84"/>
            <p:cNvSpPr>
              <a:spLocks noChangeShapeType="1"/>
            </p:cNvSpPr>
            <p:nvPr/>
          </p:nvSpPr>
          <p:spPr bwMode="auto">
            <a:xfrm flipH="1">
              <a:off x="3202" y="1592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69" name="Line 85"/>
            <p:cNvSpPr>
              <a:spLocks noChangeShapeType="1"/>
            </p:cNvSpPr>
            <p:nvPr/>
          </p:nvSpPr>
          <p:spPr bwMode="auto">
            <a:xfrm flipH="1">
              <a:off x="3260" y="1556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70" name="Line 86"/>
            <p:cNvSpPr>
              <a:spLocks noChangeShapeType="1"/>
            </p:cNvSpPr>
            <p:nvPr/>
          </p:nvSpPr>
          <p:spPr bwMode="auto">
            <a:xfrm flipH="1">
              <a:off x="3324" y="1518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71" name="Line 87"/>
            <p:cNvSpPr>
              <a:spLocks noChangeShapeType="1"/>
            </p:cNvSpPr>
            <p:nvPr/>
          </p:nvSpPr>
          <p:spPr bwMode="auto">
            <a:xfrm flipH="1">
              <a:off x="3380" y="1492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72" name="Line 88"/>
            <p:cNvSpPr>
              <a:spLocks noChangeShapeType="1"/>
            </p:cNvSpPr>
            <p:nvPr/>
          </p:nvSpPr>
          <p:spPr bwMode="auto">
            <a:xfrm flipH="1">
              <a:off x="3438" y="1460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73" name="Line 89"/>
            <p:cNvSpPr>
              <a:spLocks noChangeShapeType="1"/>
            </p:cNvSpPr>
            <p:nvPr/>
          </p:nvSpPr>
          <p:spPr bwMode="auto">
            <a:xfrm flipH="1">
              <a:off x="3490" y="1430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74" name="Line 90"/>
            <p:cNvSpPr>
              <a:spLocks noChangeShapeType="1"/>
            </p:cNvSpPr>
            <p:nvPr/>
          </p:nvSpPr>
          <p:spPr bwMode="auto">
            <a:xfrm flipH="1">
              <a:off x="3552" y="1394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84" name="Line 100"/>
            <p:cNvSpPr>
              <a:spLocks noChangeShapeType="1"/>
            </p:cNvSpPr>
            <p:nvPr/>
          </p:nvSpPr>
          <p:spPr bwMode="auto">
            <a:xfrm>
              <a:off x="2705" y="1861"/>
              <a:ext cx="866" cy="476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85" name="Line 101"/>
            <p:cNvSpPr>
              <a:spLocks noChangeShapeType="1"/>
            </p:cNvSpPr>
            <p:nvPr/>
          </p:nvSpPr>
          <p:spPr bwMode="auto">
            <a:xfrm flipH="1" flipV="1">
              <a:off x="2782" y="1872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86" name="Line 102"/>
            <p:cNvSpPr>
              <a:spLocks noChangeShapeType="1"/>
            </p:cNvSpPr>
            <p:nvPr/>
          </p:nvSpPr>
          <p:spPr bwMode="auto">
            <a:xfrm flipH="1" flipV="1">
              <a:off x="2846" y="1910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87" name="Line 103"/>
            <p:cNvSpPr>
              <a:spLocks noChangeShapeType="1"/>
            </p:cNvSpPr>
            <p:nvPr/>
          </p:nvSpPr>
          <p:spPr bwMode="auto">
            <a:xfrm flipH="1" flipV="1">
              <a:off x="2902" y="1936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88" name="Line 104"/>
            <p:cNvSpPr>
              <a:spLocks noChangeShapeType="1"/>
            </p:cNvSpPr>
            <p:nvPr/>
          </p:nvSpPr>
          <p:spPr bwMode="auto">
            <a:xfrm flipH="1" flipV="1">
              <a:off x="2960" y="1968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89" name="Line 105"/>
            <p:cNvSpPr>
              <a:spLocks noChangeShapeType="1"/>
            </p:cNvSpPr>
            <p:nvPr/>
          </p:nvSpPr>
          <p:spPr bwMode="auto">
            <a:xfrm flipH="1" flipV="1">
              <a:off x="3018" y="1998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90" name="Line 106"/>
            <p:cNvSpPr>
              <a:spLocks noChangeShapeType="1"/>
            </p:cNvSpPr>
            <p:nvPr/>
          </p:nvSpPr>
          <p:spPr bwMode="auto">
            <a:xfrm flipH="1" flipV="1">
              <a:off x="3082" y="2036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91" name="Line 107"/>
            <p:cNvSpPr>
              <a:spLocks noChangeShapeType="1"/>
            </p:cNvSpPr>
            <p:nvPr/>
          </p:nvSpPr>
          <p:spPr bwMode="auto">
            <a:xfrm flipH="1" flipV="1">
              <a:off x="3138" y="2062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92" name="Line 108"/>
            <p:cNvSpPr>
              <a:spLocks noChangeShapeType="1"/>
            </p:cNvSpPr>
            <p:nvPr/>
          </p:nvSpPr>
          <p:spPr bwMode="auto">
            <a:xfrm flipH="1" flipV="1">
              <a:off x="3196" y="2094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93" name="Line 109"/>
            <p:cNvSpPr>
              <a:spLocks noChangeShapeType="1"/>
            </p:cNvSpPr>
            <p:nvPr/>
          </p:nvSpPr>
          <p:spPr bwMode="auto">
            <a:xfrm flipH="1" flipV="1">
              <a:off x="3254" y="2130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94" name="Line 110"/>
            <p:cNvSpPr>
              <a:spLocks noChangeShapeType="1"/>
            </p:cNvSpPr>
            <p:nvPr/>
          </p:nvSpPr>
          <p:spPr bwMode="auto">
            <a:xfrm flipH="1" flipV="1">
              <a:off x="3318" y="2168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95" name="Line 111"/>
            <p:cNvSpPr>
              <a:spLocks noChangeShapeType="1"/>
            </p:cNvSpPr>
            <p:nvPr/>
          </p:nvSpPr>
          <p:spPr bwMode="auto">
            <a:xfrm flipH="1" flipV="1">
              <a:off x="3374" y="2194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96" name="Line 112"/>
            <p:cNvSpPr>
              <a:spLocks noChangeShapeType="1"/>
            </p:cNvSpPr>
            <p:nvPr/>
          </p:nvSpPr>
          <p:spPr bwMode="auto">
            <a:xfrm flipH="1" flipV="1">
              <a:off x="3432" y="2226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97" name="Line 113"/>
            <p:cNvSpPr>
              <a:spLocks noChangeShapeType="1"/>
            </p:cNvSpPr>
            <p:nvPr/>
          </p:nvSpPr>
          <p:spPr bwMode="auto">
            <a:xfrm flipH="1" flipV="1">
              <a:off x="3484" y="2256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98" name="Line 114"/>
            <p:cNvSpPr>
              <a:spLocks noChangeShapeType="1"/>
            </p:cNvSpPr>
            <p:nvPr/>
          </p:nvSpPr>
          <p:spPr bwMode="auto">
            <a:xfrm flipH="1" flipV="1">
              <a:off x="3546" y="2292"/>
              <a:ext cx="14" cy="4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99" name="Oval 115"/>
            <p:cNvSpPr>
              <a:spLocks noChangeArrowheads="1"/>
            </p:cNvSpPr>
            <p:nvPr/>
          </p:nvSpPr>
          <p:spPr bwMode="auto">
            <a:xfrm>
              <a:off x="2223" y="1455"/>
              <a:ext cx="69" cy="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49300" name="Object 116"/>
            <p:cNvGraphicFramePr>
              <a:graphicFrameLocks noChangeAspect="1"/>
            </p:cNvGraphicFramePr>
            <p:nvPr/>
          </p:nvGraphicFramePr>
          <p:xfrm>
            <a:off x="2106" y="1091"/>
            <a:ext cx="173" cy="268"/>
          </p:xfrm>
          <a:graphic>
            <a:graphicData uri="http://schemas.openxmlformats.org/presentationml/2006/ole">
              <p:oleObj spid="_x0000_s349300" name="Equation" r:id="rId7" imgW="152280" imgH="228600" progId="Equation.DSMT4">
                <p:embed/>
              </p:oleObj>
            </a:graphicData>
          </a:graphic>
        </p:graphicFrame>
        <p:graphicFrame>
          <p:nvGraphicFramePr>
            <p:cNvPr id="349301" name="Object 117"/>
            <p:cNvGraphicFramePr>
              <a:graphicFrameLocks noChangeAspect="1"/>
            </p:cNvGraphicFramePr>
            <p:nvPr/>
          </p:nvGraphicFramePr>
          <p:xfrm>
            <a:off x="3636" y="2198"/>
            <a:ext cx="967" cy="290"/>
          </p:xfrm>
          <a:graphic>
            <a:graphicData uri="http://schemas.openxmlformats.org/presentationml/2006/ole">
              <p:oleObj spid="_x0000_s349301" name="Equation" r:id="rId8" imgW="698400" imgH="203040" progId="Equation.DSMT4">
                <p:embed/>
              </p:oleObj>
            </a:graphicData>
          </a:graphic>
        </p:graphicFrame>
        <p:graphicFrame>
          <p:nvGraphicFramePr>
            <p:cNvPr id="349302" name="Object 118"/>
            <p:cNvGraphicFramePr>
              <a:graphicFrameLocks noChangeAspect="1"/>
            </p:cNvGraphicFramePr>
            <p:nvPr/>
          </p:nvGraphicFramePr>
          <p:xfrm>
            <a:off x="1697" y="1456"/>
            <a:ext cx="456" cy="198"/>
          </p:xfrm>
          <a:graphic>
            <a:graphicData uri="http://schemas.openxmlformats.org/presentationml/2006/ole">
              <p:oleObj spid="_x0000_s349302" name="Equation" r:id="rId9" imgW="482400" imgH="203040" progId="Equation.DSMT4">
                <p:embed/>
              </p:oleObj>
            </a:graphicData>
          </a:graphic>
        </p:graphicFrame>
        <p:sp>
          <p:nvSpPr>
            <p:cNvPr id="349307" name="Text Box 123"/>
            <p:cNvSpPr txBox="1">
              <a:spLocks noChangeArrowheads="1"/>
            </p:cNvSpPr>
            <p:nvPr/>
          </p:nvSpPr>
          <p:spPr bwMode="auto">
            <a:xfrm>
              <a:off x="1011" y="755"/>
              <a:ext cx="94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Line source</a:t>
              </a:r>
            </a:p>
          </p:txBody>
        </p:sp>
      </p:grpSp>
      <p:sp>
        <p:nvSpPr>
          <p:cNvPr id="349308" name="Text Box 124"/>
          <p:cNvSpPr txBox="1">
            <a:spLocks noChangeArrowheads="1"/>
          </p:cNvSpPr>
          <p:nvPr/>
        </p:nvSpPr>
        <p:spPr bwMode="auto">
          <a:xfrm>
            <a:off x="442913" y="5734050"/>
            <a:ext cx="2555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Boundary conditions:</a:t>
            </a: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327549" y="3398293"/>
            <a:ext cx="2579426" cy="73866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Note:</a:t>
            </a:r>
            <a:r>
              <a:rPr lang="en-US" sz="1400" dirty="0" smtClean="0">
                <a:solidFill>
                  <a:schemeClr val="bg2"/>
                </a:solidFill>
              </a:rPr>
              <a:t> </a:t>
            </a:r>
            <a:endParaRPr lang="en-US" sz="1400" dirty="0" smtClean="0">
              <a:solidFill>
                <a:schemeClr val="bg2"/>
              </a:solidFill>
            </a:endParaRPr>
          </a:p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We </a:t>
            </a:r>
            <a:r>
              <a:rPr lang="en-US" sz="1400" dirty="0" smtClean="0">
                <a:solidFill>
                  <a:schemeClr val="bg2"/>
                </a:solidFill>
              </a:rPr>
              <a:t>will generalize to allowing for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k</a:t>
            </a:r>
            <a:r>
              <a:rPr lang="en-US" sz="1400" i="1" baseline="-25000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1400" dirty="0" smtClean="0">
                <a:solidFill>
                  <a:schemeClr val="bg2"/>
                </a:solidFill>
              </a:rPr>
              <a:t> at the end.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Text Box 2"/>
          <p:cNvSpPr txBox="1">
            <a:spLocks noChangeArrowheads="1"/>
          </p:cNvSpPr>
          <p:nvPr/>
        </p:nvSpPr>
        <p:spPr bwMode="auto">
          <a:xfrm>
            <a:off x="68444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Strip in Free Space</a:t>
            </a:r>
          </a:p>
        </p:txBody>
      </p:sp>
      <p:sp>
        <p:nvSpPr>
          <p:cNvPr id="391171" name="Rectangle 3"/>
          <p:cNvSpPr>
            <a:spLocks noChangeArrowheads="1"/>
          </p:cNvSpPr>
          <p:nvPr/>
        </p:nvSpPr>
        <p:spPr bwMode="auto">
          <a:xfrm>
            <a:off x="2903538" y="3205163"/>
            <a:ext cx="3384550" cy="1016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1173" name="Text Box 5"/>
          <p:cNvSpPr txBox="1">
            <a:spLocks noChangeArrowheads="1"/>
          </p:cNvSpPr>
          <p:nvPr/>
        </p:nvSpPr>
        <p:spPr bwMode="auto">
          <a:xfrm>
            <a:off x="520700" y="1976438"/>
            <a:ext cx="1974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Current on Strip</a:t>
            </a:r>
          </a:p>
        </p:txBody>
      </p:sp>
      <p:sp>
        <p:nvSpPr>
          <p:cNvPr id="391174" name="Line 6"/>
          <p:cNvSpPr>
            <a:spLocks noChangeShapeType="1"/>
          </p:cNvSpPr>
          <p:nvPr/>
        </p:nvSpPr>
        <p:spPr bwMode="auto">
          <a:xfrm flipV="1">
            <a:off x="6472224" y="3249613"/>
            <a:ext cx="12604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91175" name="Text Box 7"/>
          <p:cNvSpPr txBox="1">
            <a:spLocks noChangeArrowheads="1"/>
          </p:cNvSpPr>
          <p:nvPr/>
        </p:nvSpPr>
        <p:spPr bwMode="auto">
          <a:xfrm>
            <a:off x="7811847" y="3044825"/>
            <a:ext cx="2857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391177" name="Freeform 9"/>
          <p:cNvSpPr>
            <a:spLocks/>
          </p:cNvSpPr>
          <p:nvPr/>
        </p:nvSpPr>
        <p:spPr bwMode="auto">
          <a:xfrm>
            <a:off x="2990850" y="1684338"/>
            <a:ext cx="3211513" cy="1420812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382" y="731"/>
              </a:cxn>
              <a:cxn ang="0">
                <a:pos x="1006" y="887"/>
              </a:cxn>
              <a:cxn ang="0">
                <a:pos x="1635" y="747"/>
              </a:cxn>
              <a:cxn ang="0">
                <a:pos x="2023" y="0"/>
              </a:cxn>
            </a:cxnLst>
            <a:rect l="0" t="0" r="r" b="b"/>
            <a:pathLst>
              <a:path w="2023" h="895">
                <a:moveTo>
                  <a:pt x="0" y="7"/>
                </a:moveTo>
                <a:cubicBezTo>
                  <a:pt x="54" y="186"/>
                  <a:pt x="214" y="584"/>
                  <a:pt x="382" y="731"/>
                </a:cubicBezTo>
                <a:cubicBezTo>
                  <a:pt x="550" y="878"/>
                  <a:pt x="797" y="884"/>
                  <a:pt x="1006" y="887"/>
                </a:cubicBezTo>
                <a:cubicBezTo>
                  <a:pt x="1215" y="890"/>
                  <a:pt x="1466" y="895"/>
                  <a:pt x="1635" y="747"/>
                </a:cubicBezTo>
                <a:cubicBezTo>
                  <a:pt x="1804" y="599"/>
                  <a:pt x="1961" y="179"/>
                  <a:pt x="2023" y="0"/>
                </a:cubicBezTo>
              </a:path>
            </a:pathLst>
          </a:custGeom>
          <a:noFill/>
          <a:ln w="1905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91183" name="Line 15"/>
          <p:cNvSpPr>
            <a:spLocks noChangeShapeType="1"/>
          </p:cNvSpPr>
          <p:nvPr/>
        </p:nvSpPr>
        <p:spPr bwMode="auto">
          <a:xfrm flipV="1">
            <a:off x="4608513" y="1697038"/>
            <a:ext cx="0" cy="11620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91184" name="Text Box 16"/>
          <p:cNvSpPr txBox="1">
            <a:spLocks noChangeArrowheads="1"/>
          </p:cNvSpPr>
          <p:nvPr/>
        </p:nvSpPr>
        <p:spPr bwMode="auto">
          <a:xfrm>
            <a:off x="4491483" y="1211028"/>
            <a:ext cx="2857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y</a:t>
            </a:r>
          </a:p>
        </p:txBody>
      </p:sp>
      <p:sp>
        <p:nvSpPr>
          <p:cNvPr id="391185" name="Text Box 17"/>
          <p:cNvSpPr txBox="1">
            <a:spLocks noChangeArrowheads="1"/>
          </p:cNvSpPr>
          <p:nvPr/>
        </p:nvSpPr>
        <p:spPr bwMode="auto">
          <a:xfrm>
            <a:off x="4392613" y="3430588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chemeClr val="bg2"/>
                </a:solidFill>
                <a:latin typeface="Times New Roman" pitchFamily="18" charset="0"/>
              </a:rPr>
              <a:t>w</a:t>
            </a:r>
          </a:p>
        </p:txBody>
      </p:sp>
      <p:graphicFrame>
        <p:nvGraphicFramePr>
          <p:cNvPr id="391186" name="Object 18"/>
          <p:cNvGraphicFramePr>
            <a:graphicFrameLocks noChangeAspect="1"/>
          </p:cNvGraphicFramePr>
          <p:nvPr/>
        </p:nvGraphicFramePr>
        <p:xfrm>
          <a:off x="3355521" y="4593318"/>
          <a:ext cx="2417763" cy="1493838"/>
        </p:xfrm>
        <a:graphic>
          <a:graphicData uri="http://schemas.openxmlformats.org/presentationml/2006/ole">
            <p:oleObj spid="_x0000_s391186" name="Equation" r:id="rId4" imgW="1130040" imgH="69840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391187" name="Object 19"/>
          <p:cNvGraphicFramePr>
            <a:graphicFrameLocks noChangeAspect="1"/>
          </p:cNvGraphicFramePr>
          <p:nvPr/>
        </p:nvGraphicFramePr>
        <p:xfrm>
          <a:off x="6173560" y="2067832"/>
          <a:ext cx="460375" cy="488950"/>
        </p:xfrm>
        <a:graphic>
          <a:graphicData uri="http://schemas.openxmlformats.org/presentationml/2006/ole">
            <p:oleObj spid="_x0000_s391187" name="Equation" r:id="rId5" imgW="215640" imgH="228600" progId="Equation.DSMT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368143" y="5072743"/>
            <a:ext cx="2250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“Maxwell function”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0486" y="3962400"/>
            <a:ext cx="3103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From conformal mapping: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Text Box 2"/>
          <p:cNvSpPr txBox="1">
            <a:spLocks noChangeArrowheads="1"/>
          </p:cNvSpPr>
          <p:nvPr/>
        </p:nvSpPr>
        <p:spPr bwMode="auto">
          <a:xfrm>
            <a:off x="74975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Knife Edge (cont.)</a:t>
            </a:r>
          </a:p>
        </p:txBody>
      </p:sp>
      <p:sp>
        <p:nvSpPr>
          <p:cNvPr id="396293" name="Text Box 5"/>
          <p:cNvSpPr txBox="1">
            <a:spLocks noChangeArrowheads="1"/>
          </p:cNvSpPr>
          <p:nvPr/>
        </p:nvSpPr>
        <p:spPr bwMode="auto">
          <a:xfrm>
            <a:off x="301585" y="899240"/>
            <a:ext cx="2668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Perpendicular Current</a:t>
            </a:r>
          </a:p>
        </p:txBody>
      </p:sp>
      <p:sp>
        <p:nvSpPr>
          <p:cNvPr id="396298" name="Text Box 10"/>
          <p:cNvSpPr txBox="1">
            <a:spLocks noChangeArrowheads="1"/>
          </p:cNvSpPr>
          <p:nvPr/>
        </p:nvSpPr>
        <p:spPr bwMode="auto">
          <a:xfrm>
            <a:off x="696913" y="4537316"/>
            <a:ext cx="78105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Note: </a:t>
            </a:r>
            <a:r>
              <a:rPr lang="en-US" sz="2000" dirty="0" smtClean="0">
                <a:solidFill>
                  <a:schemeClr val="bg1"/>
                </a:solidFill>
              </a:rPr>
              <a:t>To </a:t>
            </a:r>
            <a:r>
              <a:rPr lang="en-US" sz="2000" dirty="0">
                <a:solidFill>
                  <a:schemeClr val="bg1"/>
                </a:solidFill>
              </a:rPr>
              <a:t>have this component, we must use a </a:t>
            </a:r>
            <a:r>
              <a:rPr lang="en-US" sz="2000" dirty="0" err="1">
                <a:solidFill>
                  <a:schemeClr val="bg1"/>
                </a:solidFill>
              </a:rPr>
              <a:t>TE</a:t>
            </a:r>
            <a:r>
              <a:rPr lang="en-US" sz="2000" i="1" baseline="-25000" dirty="0" err="1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1"/>
                </a:solidFill>
              </a:rPr>
              <a:t> solution (e.g., using a magnetic current source).</a:t>
            </a:r>
          </a:p>
        </p:txBody>
      </p:sp>
      <p:sp>
        <p:nvSpPr>
          <p:cNvPr id="396302" name="Text Box 14"/>
          <p:cNvSpPr txBox="1">
            <a:spLocks noChangeArrowheads="1"/>
          </p:cNvSpPr>
          <p:nvPr/>
        </p:nvSpPr>
        <p:spPr bwMode="auto">
          <a:xfrm>
            <a:off x="823459" y="3942456"/>
            <a:ext cx="4238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At</a:t>
            </a:r>
          </a:p>
        </p:txBody>
      </p:sp>
      <p:graphicFrame>
        <p:nvGraphicFramePr>
          <p:cNvPr id="396303" name="Object 15"/>
          <p:cNvGraphicFramePr>
            <a:graphicFrameLocks noChangeAspect="1"/>
          </p:cNvGraphicFramePr>
          <p:nvPr/>
        </p:nvGraphicFramePr>
        <p:xfrm>
          <a:off x="1332593" y="3858092"/>
          <a:ext cx="2774950" cy="554038"/>
        </p:xfrm>
        <a:graphic>
          <a:graphicData uri="http://schemas.openxmlformats.org/presentationml/2006/ole">
            <p:oleObj spid="_x0000_s396303" name="Equation" r:id="rId4" imgW="1206360" imgH="241200" progId="Equation.DSMT4">
              <p:embed/>
            </p:oleObj>
          </a:graphicData>
        </a:graphic>
      </p:graphicFrame>
      <p:graphicFrame>
        <p:nvGraphicFramePr>
          <p:cNvPr id="396304" name="Object 16"/>
          <p:cNvGraphicFramePr>
            <a:graphicFrameLocks noChangeAspect="1"/>
          </p:cNvGraphicFramePr>
          <p:nvPr/>
        </p:nvGraphicFramePr>
        <p:xfrm>
          <a:off x="6716487" y="5601166"/>
          <a:ext cx="1506538" cy="639763"/>
        </p:xfrm>
        <a:graphic>
          <a:graphicData uri="http://schemas.openxmlformats.org/presentationml/2006/ole">
            <p:oleObj spid="_x0000_s396304" name="Equation" r:id="rId5" imgW="596880" imgH="253800" progId="Equation.DSMT4">
              <p:embed/>
            </p:oleObj>
          </a:graphicData>
        </a:graphic>
      </p:graphicFrame>
      <p:sp>
        <p:nvSpPr>
          <p:cNvPr id="396306" name="Text Box 18"/>
          <p:cNvSpPr txBox="1">
            <a:spLocks noChangeArrowheads="1"/>
          </p:cNvSpPr>
          <p:nvPr/>
        </p:nvSpPr>
        <p:spPr bwMode="auto">
          <a:xfrm>
            <a:off x="561975" y="5718642"/>
            <a:ext cx="614642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If we did </a:t>
            </a:r>
            <a:r>
              <a:rPr lang="en-US" sz="2000" dirty="0" smtClean="0">
                <a:solidFill>
                  <a:schemeClr val="bg2"/>
                </a:solidFill>
              </a:rPr>
              <a:t>the </a:t>
            </a:r>
            <a:r>
              <a:rPr lang="en-US" sz="2000" dirty="0" err="1" smtClean="0">
                <a:solidFill>
                  <a:schemeClr val="bg2"/>
                </a:solidFill>
              </a:rPr>
              <a:t>TE</a:t>
            </a:r>
            <a:r>
              <a:rPr lang="en-US" sz="2000" i="1" baseline="-25000" dirty="0" err="1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2000" dirty="0" smtClean="0">
                <a:solidFill>
                  <a:schemeClr val="bg2"/>
                </a:solidFill>
              </a:rPr>
              <a:t> solution, </a:t>
            </a:r>
            <a:r>
              <a:rPr lang="en-US" sz="2000" dirty="0">
                <a:solidFill>
                  <a:schemeClr val="bg2"/>
                </a:solidFill>
              </a:rPr>
              <a:t>the result would show that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752439" y="1414808"/>
            <a:ext cx="6584495" cy="2120447"/>
            <a:chOff x="2035630" y="927553"/>
            <a:chExt cx="6584495" cy="2120447"/>
          </a:xfrm>
        </p:grpSpPr>
        <p:sp>
          <p:nvSpPr>
            <p:cNvPr id="396291" name="Rectangle 3"/>
            <p:cNvSpPr>
              <a:spLocks noChangeArrowheads="1"/>
            </p:cNvSpPr>
            <p:nvPr/>
          </p:nvSpPr>
          <p:spPr bwMode="auto">
            <a:xfrm>
              <a:off x="2954338" y="2632075"/>
              <a:ext cx="3965575" cy="88900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292" name="Oval 4"/>
            <p:cNvSpPr>
              <a:spLocks noChangeArrowheads="1"/>
            </p:cNvSpPr>
            <p:nvPr/>
          </p:nvSpPr>
          <p:spPr bwMode="auto">
            <a:xfrm>
              <a:off x="2841625" y="2597150"/>
              <a:ext cx="136525" cy="13652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294" name="Line 6"/>
            <p:cNvSpPr>
              <a:spLocks noChangeShapeType="1"/>
            </p:cNvSpPr>
            <p:nvPr/>
          </p:nvSpPr>
          <p:spPr bwMode="auto">
            <a:xfrm flipV="1">
              <a:off x="2035630" y="2678113"/>
              <a:ext cx="623048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6295" name="Text Box 7"/>
            <p:cNvSpPr txBox="1">
              <a:spLocks noChangeArrowheads="1"/>
            </p:cNvSpPr>
            <p:nvPr/>
          </p:nvSpPr>
          <p:spPr bwMode="auto">
            <a:xfrm>
              <a:off x="8334375" y="2473325"/>
              <a:ext cx="285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396296" name="Freeform 8"/>
            <p:cNvSpPr>
              <a:spLocks/>
            </p:cNvSpPr>
            <p:nvPr/>
          </p:nvSpPr>
          <p:spPr bwMode="auto">
            <a:xfrm>
              <a:off x="2901950" y="2214563"/>
              <a:ext cx="1882775" cy="449262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21" y="110"/>
                </a:cxn>
                <a:cxn ang="0">
                  <a:pos x="114" y="17"/>
                </a:cxn>
                <a:cxn ang="0">
                  <a:pos x="327" y="17"/>
                </a:cxn>
                <a:cxn ang="0">
                  <a:pos x="708" y="119"/>
                </a:cxn>
                <a:cxn ang="0">
                  <a:pos x="941" y="175"/>
                </a:cxn>
                <a:cxn ang="0">
                  <a:pos x="1186" y="208"/>
                </a:cxn>
              </a:cxnLst>
              <a:rect l="0" t="0" r="r" b="b"/>
              <a:pathLst>
                <a:path w="1186" h="283">
                  <a:moveTo>
                    <a:pt x="0" y="283"/>
                  </a:moveTo>
                  <a:cubicBezTo>
                    <a:pt x="19" y="254"/>
                    <a:pt x="2" y="151"/>
                    <a:pt x="21" y="110"/>
                  </a:cubicBezTo>
                  <a:cubicBezTo>
                    <a:pt x="40" y="66"/>
                    <a:pt x="63" y="32"/>
                    <a:pt x="114" y="17"/>
                  </a:cubicBezTo>
                  <a:cubicBezTo>
                    <a:pt x="165" y="2"/>
                    <a:pt x="228" y="0"/>
                    <a:pt x="327" y="17"/>
                  </a:cubicBezTo>
                  <a:cubicBezTo>
                    <a:pt x="426" y="34"/>
                    <a:pt x="606" y="93"/>
                    <a:pt x="708" y="119"/>
                  </a:cubicBezTo>
                  <a:cubicBezTo>
                    <a:pt x="810" y="145"/>
                    <a:pt x="861" y="160"/>
                    <a:pt x="941" y="175"/>
                  </a:cubicBezTo>
                  <a:cubicBezTo>
                    <a:pt x="1021" y="190"/>
                    <a:pt x="1145" y="203"/>
                    <a:pt x="1186" y="208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96297" name="Object 9"/>
            <p:cNvGraphicFramePr>
              <a:graphicFrameLocks noChangeAspect="1"/>
            </p:cNvGraphicFramePr>
            <p:nvPr/>
          </p:nvGraphicFramePr>
          <p:xfrm>
            <a:off x="3432175" y="1560513"/>
            <a:ext cx="889000" cy="500062"/>
          </p:xfrm>
          <a:graphic>
            <a:graphicData uri="http://schemas.openxmlformats.org/presentationml/2006/ole">
              <p:oleObj spid="_x0000_s396297" name="Equation" r:id="rId6" imgW="406080" imgH="228600" progId="Equation.DSMT4">
                <p:embed/>
              </p:oleObj>
            </a:graphicData>
          </a:graphic>
        </p:graphicFrame>
        <p:cxnSp>
          <p:nvCxnSpPr>
            <p:cNvPr id="17" name="Straight Connector 16"/>
            <p:cNvCxnSpPr/>
            <p:nvPr/>
          </p:nvCxnSpPr>
          <p:spPr bwMode="auto">
            <a:xfrm flipV="1">
              <a:off x="2906486" y="1317171"/>
              <a:ext cx="0" cy="173082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2782661" y="927553"/>
              <a:ext cx="285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  <a:endParaRPr lang="en-US" i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Text Box 2"/>
          <p:cNvSpPr txBox="1">
            <a:spLocks noChangeArrowheads="1"/>
          </p:cNvSpPr>
          <p:nvPr/>
        </p:nvSpPr>
        <p:spPr bwMode="auto">
          <a:xfrm>
            <a:off x="717096" y="0"/>
            <a:ext cx="780097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Microstrip line 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720154" y="1735297"/>
            <a:ext cx="24066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</a:rPr>
              <a:t>Total Current Density on </a:t>
            </a:r>
            <a:r>
              <a:rPr lang="en-US" sz="2000" dirty="0" smtClean="0">
                <a:solidFill>
                  <a:schemeClr val="bg2"/>
                </a:solidFill>
              </a:rPr>
              <a:t>a Strip</a:t>
            </a:r>
            <a:endParaRPr lang="en-US" sz="2000" dirty="0">
              <a:solidFill>
                <a:schemeClr val="bg2"/>
              </a:solidFill>
            </a:endParaRPr>
          </a:p>
        </p:txBody>
      </p:sp>
      <p:graphicFrame>
        <p:nvGraphicFramePr>
          <p:cNvPr id="397325" name="Object 13"/>
          <p:cNvGraphicFramePr>
            <a:graphicFrameLocks noChangeAspect="1"/>
          </p:cNvGraphicFramePr>
          <p:nvPr/>
        </p:nvGraphicFramePr>
        <p:xfrm>
          <a:off x="3852754" y="4125391"/>
          <a:ext cx="1879145" cy="462774"/>
        </p:xfrm>
        <a:graphic>
          <a:graphicData uri="http://schemas.openxmlformats.org/presentationml/2006/ole">
            <p:oleObj spid="_x0000_s397325" name="Equation" r:id="rId4" imgW="927000" imgH="228600" progId="Equation.DSMT4">
              <p:embed/>
            </p:oleObj>
          </a:graphicData>
        </a:graphic>
      </p:graphicFrame>
      <p:graphicFrame>
        <p:nvGraphicFramePr>
          <p:cNvPr id="397326" name="Object 14"/>
          <p:cNvGraphicFramePr>
            <a:graphicFrameLocks noChangeAspect="1"/>
          </p:cNvGraphicFramePr>
          <p:nvPr/>
        </p:nvGraphicFramePr>
        <p:xfrm>
          <a:off x="3515352" y="4713517"/>
          <a:ext cx="2854254" cy="825501"/>
        </p:xfrm>
        <a:graphic>
          <a:graphicData uri="http://schemas.openxmlformats.org/presentationml/2006/ole">
            <p:oleObj spid="_x0000_s397326" name="Equation" r:id="rId5" imgW="1358640" imgH="393480" progId="Equation.DSMT4">
              <p:embed/>
            </p:oleObj>
          </a:graphicData>
        </a:graphic>
      </p:graphicFrame>
      <p:sp>
        <p:nvSpPr>
          <p:cNvPr id="397327" name="Text Box 15"/>
          <p:cNvSpPr txBox="1">
            <a:spLocks noChangeArrowheads="1"/>
          </p:cNvSpPr>
          <p:nvPr/>
        </p:nvSpPr>
        <p:spPr bwMode="auto">
          <a:xfrm>
            <a:off x="490538" y="5868988"/>
            <a:ext cx="83058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The </a:t>
            </a:r>
            <a:r>
              <a:rPr lang="en-US" sz="2000" dirty="0">
                <a:solidFill>
                  <a:schemeClr val="hlink"/>
                </a:solidFill>
              </a:rPr>
              <a:t>longitudinal</a:t>
            </a:r>
            <a:r>
              <a:rPr lang="en-US" sz="2000" dirty="0">
                <a:solidFill>
                  <a:schemeClr val="bg2"/>
                </a:solidFill>
              </a:rPr>
              <a:t> current and the </a:t>
            </a:r>
            <a:r>
              <a:rPr lang="en-US" sz="2000" dirty="0">
                <a:solidFill>
                  <a:srgbClr val="FF0000"/>
                </a:solidFill>
              </a:rPr>
              <a:t>charge density </a:t>
            </a:r>
            <a:r>
              <a:rPr lang="en-US" sz="2000" dirty="0">
                <a:solidFill>
                  <a:schemeClr val="bg2"/>
                </a:solidFill>
              </a:rPr>
              <a:t>are </a:t>
            </a:r>
            <a:r>
              <a:rPr lang="en-US" sz="2000" dirty="0">
                <a:solidFill>
                  <a:schemeClr val="hlink"/>
                </a:solidFill>
              </a:rPr>
              <a:t>even</a:t>
            </a:r>
            <a:r>
              <a:rPr lang="en-US" sz="2000" dirty="0">
                <a:solidFill>
                  <a:schemeClr val="bg2"/>
                </a:solidFill>
              </a:rPr>
              <a:t> functions, while the </a:t>
            </a:r>
            <a:r>
              <a:rPr lang="en-US" sz="2000" dirty="0">
                <a:solidFill>
                  <a:schemeClr val="bg1"/>
                </a:solidFill>
              </a:rPr>
              <a:t>transverse</a:t>
            </a:r>
            <a:r>
              <a:rPr lang="en-US" sz="2000" dirty="0">
                <a:solidFill>
                  <a:schemeClr val="hlink"/>
                </a:solidFill>
              </a:rPr>
              <a:t> </a:t>
            </a:r>
            <a:r>
              <a:rPr lang="en-US" sz="2000" dirty="0">
                <a:solidFill>
                  <a:schemeClr val="bg2"/>
                </a:solidFill>
              </a:rPr>
              <a:t>current is an </a:t>
            </a:r>
            <a:r>
              <a:rPr lang="en-US" sz="2000" dirty="0">
                <a:solidFill>
                  <a:schemeClr val="bg1"/>
                </a:solidFill>
              </a:rPr>
              <a:t>odd</a:t>
            </a:r>
            <a:r>
              <a:rPr lang="en-US" sz="2000" dirty="0">
                <a:solidFill>
                  <a:schemeClr val="hlink"/>
                </a:solidFill>
              </a:rPr>
              <a:t> </a:t>
            </a:r>
            <a:r>
              <a:rPr lang="en-US" sz="2000" dirty="0">
                <a:solidFill>
                  <a:schemeClr val="bg2"/>
                </a:solidFill>
              </a:rPr>
              <a:t>function.</a:t>
            </a:r>
          </a:p>
        </p:txBody>
      </p:sp>
      <p:grpSp>
        <p:nvGrpSpPr>
          <p:cNvPr id="397330" name="Group 18"/>
          <p:cNvGrpSpPr>
            <a:grpSpLocks/>
          </p:cNvGrpSpPr>
          <p:nvPr/>
        </p:nvGrpSpPr>
        <p:grpSpPr bwMode="auto">
          <a:xfrm>
            <a:off x="3629306" y="976305"/>
            <a:ext cx="4892675" cy="2633673"/>
            <a:chOff x="1829" y="790"/>
            <a:chExt cx="3082" cy="1659"/>
          </a:xfrm>
        </p:grpSpPr>
        <p:sp>
          <p:nvSpPr>
            <p:cNvPr id="397315" name="Rectangle 3"/>
            <p:cNvSpPr>
              <a:spLocks noChangeArrowheads="1"/>
            </p:cNvSpPr>
            <p:nvPr/>
          </p:nvSpPr>
          <p:spPr bwMode="auto">
            <a:xfrm>
              <a:off x="1829" y="2019"/>
              <a:ext cx="2132" cy="64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17" name="Line 5"/>
            <p:cNvSpPr>
              <a:spLocks noChangeShapeType="1"/>
            </p:cNvSpPr>
            <p:nvPr/>
          </p:nvSpPr>
          <p:spPr bwMode="auto">
            <a:xfrm flipV="1">
              <a:off x="4071" y="2055"/>
              <a:ext cx="51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7318" name="Text Box 6"/>
            <p:cNvSpPr txBox="1">
              <a:spLocks noChangeArrowheads="1"/>
            </p:cNvSpPr>
            <p:nvPr/>
          </p:nvSpPr>
          <p:spPr bwMode="auto">
            <a:xfrm>
              <a:off x="4677" y="1923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397319" name="Freeform 7"/>
            <p:cNvSpPr>
              <a:spLocks/>
            </p:cNvSpPr>
            <p:nvPr/>
          </p:nvSpPr>
          <p:spPr bwMode="auto">
            <a:xfrm>
              <a:off x="1884" y="1061"/>
              <a:ext cx="2023" cy="89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82" y="731"/>
                </a:cxn>
                <a:cxn ang="0">
                  <a:pos x="1006" y="887"/>
                </a:cxn>
                <a:cxn ang="0">
                  <a:pos x="1635" y="747"/>
                </a:cxn>
                <a:cxn ang="0">
                  <a:pos x="2023" y="0"/>
                </a:cxn>
              </a:cxnLst>
              <a:rect l="0" t="0" r="r" b="b"/>
              <a:pathLst>
                <a:path w="2023" h="895">
                  <a:moveTo>
                    <a:pt x="0" y="7"/>
                  </a:moveTo>
                  <a:cubicBezTo>
                    <a:pt x="54" y="186"/>
                    <a:pt x="214" y="584"/>
                    <a:pt x="382" y="731"/>
                  </a:cubicBezTo>
                  <a:cubicBezTo>
                    <a:pt x="550" y="878"/>
                    <a:pt x="797" y="884"/>
                    <a:pt x="1006" y="887"/>
                  </a:cubicBezTo>
                  <a:cubicBezTo>
                    <a:pt x="1215" y="890"/>
                    <a:pt x="1466" y="895"/>
                    <a:pt x="1635" y="747"/>
                  </a:cubicBezTo>
                  <a:cubicBezTo>
                    <a:pt x="1804" y="599"/>
                    <a:pt x="1961" y="179"/>
                    <a:pt x="2023" y="0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7320" name="Line 8"/>
            <p:cNvSpPr>
              <a:spLocks noChangeShapeType="1"/>
            </p:cNvSpPr>
            <p:nvPr/>
          </p:nvSpPr>
          <p:spPr bwMode="auto">
            <a:xfrm flipV="1">
              <a:off x="2903" y="1069"/>
              <a:ext cx="0" cy="7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7321" name="Text Box 9"/>
            <p:cNvSpPr txBox="1">
              <a:spLocks noChangeArrowheads="1"/>
            </p:cNvSpPr>
            <p:nvPr/>
          </p:nvSpPr>
          <p:spPr bwMode="auto">
            <a:xfrm>
              <a:off x="2822" y="790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397322" name="Text Box 10"/>
            <p:cNvSpPr txBox="1">
              <a:spLocks noChangeArrowheads="1"/>
            </p:cNvSpPr>
            <p:nvPr/>
          </p:nvSpPr>
          <p:spPr bwMode="auto">
            <a:xfrm>
              <a:off x="2767" y="2161"/>
              <a:ext cx="24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397324" name="Freeform 12"/>
            <p:cNvSpPr>
              <a:spLocks/>
            </p:cNvSpPr>
            <p:nvPr/>
          </p:nvSpPr>
          <p:spPr bwMode="auto">
            <a:xfrm>
              <a:off x="1844" y="1724"/>
              <a:ext cx="2097" cy="640"/>
            </a:xfrm>
            <a:custGeom>
              <a:avLst/>
              <a:gdLst/>
              <a:ahLst/>
              <a:cxnLst>
                <a:cxn ang="0">
                  <a:pos x="2097" y="313"/>
                </a:cxn>
                <a:cxn ang="0">
                  <a:pos x="2072" y="213"/>
                </a:cxn>
                <a:cxn ang="0">
                  <a:pos x="2012" y="138"/>
                </a:cxn>
                <a:cxn ang="0">
                  <a:pos x="1903" y="87"/>
                </a:cxn>
                <a:cxn ang="0">
                  <a:pos x="1668" y="21"/>
                </a:cxn>
                <a:cxn ang="0">
                  <a:pos x="1406" y="21"/>
                </a:cxn>
                <a:cxn ang="0">
                  <a:pos x="1154" y="146"/>
                </a:cxn>
                <a:cxn ang="0">
                  <a:pos x="1027" y="320"/>
                </a:cxn>
                <a:cxn ang="0">
                  <a:pos x="843" y="513"/>
                </a:cxn>
                <a:cxn ang="0">
                  <a:pos x="591" y="613"/>
                </a:cxn>
                <a:cxn ang="0">
                  <a:pos x="245" y="622"/>
                </a:cxn>
                <a:cxn ang="0">
                  <a:pos x="60" y="505"/>
                </a:cxn>
                <a:cxn ang="0">
                  <a:pos x="10" y="405"/>
                </a:cxn>
                <a:cxn ang="0">
                  <a:pos x="1" y="305"/>
                </a:cxn>
              </a:cxnLst>
              <a:rect l="0" t="0" r="r" b="b"/>
              <a:pathLst>
                <a:path w="2097" h="640">
                  <a:moveTo>
                    <a:pt x="2097" y="313"/>
                  </a:moveTo>
                  <a:cubicBezTo>
                    <a:pt x="2093" y="296"/>
                    <a:pt x="2086" y="242"/>
                    <a:pt x="2072" y="213"/>
                  </a:cubicBezTo>
                  <a:cubicBezTo>
                    <a:pt x="2058" y="184"/>
                    <a:pt x="2041" y="159"/>
                    <a:pt x="2012" y="138"/>
                  </a:cubicBezTo>
                  <a:cubicBezTo>
                    <a:pt x="1984" y="117"/>
                    <a:pt x="1961" y="106"/>
                    <a:pt x="1903" y="87"/>
                  </a:cubicBezTo>
                  <a:cubicBezTo>
                    <a:pt x="1846" y="68"/>
                    <a:pt x="1750" y="32"/>
                    <a:pt x="1668" y="21"/>
                  </a:cubicBezTo>
                  <a:cubicBezTo>
                    <a:pt x="1585" y="10"/>
                    <a:pt x="1492" y="0"/>
                    <a:pt x="1406" y="21"/>
                  </a:cubicBezTo>
                  <a:cubicBezTo>
                    <a:pt x="1321" y="42"/>
                    <a:pt x="1217" y="96"/>
                    <a:pt x="1154" y="146"/>
                  </a:cubicBezTo>
                  <a:cubicBezTo>
                    <a:pt x="1091" y="196"/>
                    <a:pt x="1079" y="259"/>
                    <a:pt x="1027" y="320"/>
                  </a:cubicBezTo>
                  <a:cubicBezTo>
                    <a:pt x="975" y="381"/>
                    <a:pt x="916" y="464"/>
                    <a:pt x="843" y="513"/>
                  </a:cubicBezTo>
                  <a:cubicBezTo>
                    <a:pt x="770" y="562"/>
                    <a:pt x="691" y="595"/>
                    <a:pt x="591" y="613"/>
                  </a:cubicBezTo>
                  <a:cubicBezTo>
                    <a:pt x="491" y="631"/>
                    <a:pt x="334" y="640"/>
                    <a:pt x="245" y="622"/>
                  </a:cubicBezTo>
                  <a:cubicBezTo>
                    <a:pt x="156" y="604"/>
                    <a:pt x="100" y="541"/>
                    <a:pt x="60" y="505"/>
                  </a:cubicBezTo>
                  <a:cubicBezTo>
                    <a:pt x="21" y="469"/>
                    <a:pt x="20" y="438"/>
                    <a:pt x="10" y="405"/>
                  </a:cubicBezTo>
                  <a:cubicBezTo>
                    <a:pt x="0" y="372"/>
                    <a:pt x="3" y="326"/>
                    <a:pt x="1" y="305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7328" name="Text Box 16"/>
            <p:cNvSpPr txBox="1">
              <a:spLocks noChangeArrowheads="1"/>
            </p:cNvSpPr>
            <p:nvPr/>
          </p:nvSpPr>
          <p:spPr bwMode="auto">
            <a:xfrm>
              <a:off x="4011" y="1104"/>
              <a:ext cx="900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hlink"/>
                  </a:solidFill>
                </a:rPr>
                <a:t>L</a:t>
              </a:r>
              <a:r>
                <a:rPr lang="en-US" dirty="0" smtClean="0">
                  <a:solidFill>
                    <a:schemeClr val="hlink"/>
                  </a:solidFill>
                </a:rPr>
                <a:t>ongitudinal</a:t>
              </a: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397329" name="Text Box 17"/>
            <p:cNvSpPr txBox="1">
              <a:spLocks noChangeArrowheads="1"/>
            </p:cNvSpPr>
            <p:nvPr/>
          </p:nvSpPr>
          <p:spPr bwMode="auto">
            <a:xfrm>
              <a:off x="3958" y="1636"/>
              <a:ext cx="838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Transverse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32012" y="3125338"/>
            <a:ext cx="2879678" cy="132343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 </a:t>
            </a:r>
            <a:endParaRPr lang="en-US" sz="1600" b="1" dirty="0" smtClean="0">
              <a:solidFill>
                <a:schemeClr val="bg2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The </a:t>
            </a:r>
            <a:r>
              <a:rPr lang="en-US" sz="1600" dirty="0" smtClean="0">
                <a:solidFill>
                  <a:schemeClr val="bg2"/>
                </a:solidFill>
              </a:rPr>
              <a:t>current has both components, due to the fact that the mode is not exactly TEM (due to the substrate).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40" name="Text Box 4"/>
          <p:cNvSpPr txBox="1">
            <a:spLocks noChangeArrowheads="1"/>
          </p:cNvSpPr>
          <p:nvPr/>
        </p:nvSpPr>
        <p:spPr bwMode="auto">
          <a:xfrm>
            <a:off x="303213" y="3079750"/>
            <a:ext cx="50561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Fourier-Maxwell Basis Function Expansion:</a:t>
            </a:r>
          </a:p>
        </p:txBody>
      </p:sp>
      <p:graphicFrame>
        <p:nvGraphicFramePr>
          <p:cNvPr id="398352" name="Object 16"/>
          <p:cNvGraphicFramePr>
            <a:graphicFrameLocks noChangeAspect="1"/>
          </p:cNvGraphicFramePr>
          <p:nvPr/>
        </p:nvGraphicFramePr>
        <p:xfrm>
          <a:off x="1668463" y="3787775"/>
          <a:ext cx="5730875" cy="1319213"/>
        </p:xfrm>
        <a:graphic>
          <a:graphicData uri="http://schemas.openxmlformats.org/presentationml/2006/ole">
            <p:oleObj spid="_x0000_s398352" name="Equation" r:id="rId4" imgW="3136680" imgH="723600" progId="Equation.DSMT4">
              <p:embed/>
            </p:oleObj>
          </a:graphicData>
        </a:graphic>
      </p:graphicFrame>
      <p:graphicFrame>
        <p:nvGraphicFramePr>
          <p:cNvPr id="398353" name="Object 17"/>
          <p:cNvGraphicFramePr>
            <a:graphicFrameLocks noChangeAspect="1"/>
          </p:cNvGraphicFramePr>
          <p:nvPr/>
        </p:nvGraphicFramePr>
        <p:xfrm>
          <a:off x="1439863" y="5400675"/>
          <a:ext cx="6534150" cy="1050925"/>
        </p:xfrm>
        <a:graphic>
          <a:graphicData uri="http://schemas.openxmlformats.org/presentationml/2006/ole">
            <p:oleObj spid="_x0000_s398353" name="Equation" r:id="rId5" imgW="3314520" imgH="533160" progId="Equation.DSMT4">
              <p:embed/>
            </p:oleObj>
          </a:graphicData>
        </a:graphic>
      </p:graphicFrame>
      <p:grpSp>
        <p:nvGrpSpPr>
          <p:cNvPr id="398354" name="Group 18"/>
          <p:cNvGrpSpPr>
            <a:grpSpLocks/>
          </p:cNvGrpSpPr>
          <p:nvPr/>
        </p:nvGrpSpPr>
        <p:grpSpPr bwMode="auto">
          <a:xfrm>
            <a:off x="2915330" y="771182"/>
            <a:ext cx="3865562" cy="2036196"/>
            <a:chOff x="1829" y="632"/>
            <a:chExt cx="3340" cy="1971"/>
          </a:xfrm>
        </p:grpSpPr>
        <p:sp>
          <p:nvSpPr>
            <p:cNvPr id="398355" name="Rectangle 19"/>
            <p:cNvSpPr>
              <a:spLocks noChangeArrowheads="1"/>
            </p:cNvSpPr>
            <p:nvPr/>
          </p:nvSpPr>
          <p:spPr bwMode="auto">
            <a:xfrm>
              <a:off x="1829" y="2019"/>
              <a:ext cx="2132" cy="64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56" name="Line 20"/>
            <p:cNvSpPr>
              <a:spLocks noChangeShapeType="1"/>
            </p:cNvSpPr>
            <p:nvPr/>
          </p:nvSpPr>
          <p:spPr bwMode="auto">
            <a:xfrm flipV="1">
              <a:off x="4071" y="2055"/>
              <a:ext cx="51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8357" name="Text Box 21"/>
            <p:cNvSpPr txBox="1">
              <a:spLocks noChangeArrowheads="1"/>
            </p:cNvSpPr>
            <p:nvPr/>
          </p:nvSpPr>
          <p:spPr bwMode="auto">
            <a:xfrm>
              <a:off x="4653" y="1880"/>
              <a:ext cx="247" cy="35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398358" name="Freeform 22"/>
            <p:cNvSpPr>
              <a:spLocks/>
            </p:cNvSpPr>
            <p:nvPr/>
          </p:nvSpPr>
          <p:spPr bwMode="auto">
            <a:xfrm>
              <a:off x="1884" y="1061"/>
              <a:ext cx="2023" cy="89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82" y="731"/>
                </a:cxn>
                <a:cxn ang="0">
                  <a:pos x="1006" y="887"/>
                </a:cxn>
                <a:cxn ang="0">
                  <a:pos x="1635" y="747"/>
                </a:cxn>
                <a:cxn ang="0">
                  <a:pos x="2023" y="0"/>
                </a:cxn>
              </a:cxnLst>
              <a:rect l="0" t="0" r="r" b="b"/>
              <a:pathLst>
                <a:path w="2023" h="895">
                  <a:moveTo>
                    <a:pt x="0" y="7"/>
                  </a:moveTo>
                  <a:cubicBezTo>
                    <a:pt x="54" y="186"/>
                    <a:pt x="214" y="584"/>
                    <a:pt x="382" y="731"/>
                  </a:cubicBezTo>
                  <a:cubicBezTo>
                    <a:pt x="550" y="878"/>
                    <a:pt x="797" y="884"/>
                    <a:pt x="1006" y="887"/>
                  </a:cubicBezTo>
                  <a:cubicBezTo>
                    <a:pt x="1215" y="890"/>
                    <a:pt x="1466" y="895"/>
                    <a:pt x="1635" y="747"/>
                  </a:cubicBezTo>
                  <a:cubicBezTo>
                    <a:pt x="1804" y="599"/>
                    <a:pt x="1961" y="179"/>
                    <a:pt x="2023" y="0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8359" name="Line 23"/>
            <p:cNvSpPr>
              <a:spLocks noChangeShapeType="1"/>
            </p:cNvSpPr>
            <p:nvPr/>
          </p:nvSpPr>
          <p:spPr bwMode="auto">
            <a:xfrm flipV="1">
              <a:off x="2903" y="1069"/>
              <a:ext cx="0" cy="7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8360" name="Text Box 24"/>
            <p:cNvSpPr txBox="1">
              <a:spLocks noChangeArrowheads="1"/>
            </p:cNvSpPr>
            <p:nvPr/>
          </p:nvSpPr>
          <p:spPr bwMode="auto">
            <a:xfrm>
              <a:off x="2791" y="632"/>
              <a:ext cx="247" cy="35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398361" name="Text Box 25"/>
            <p:cNvSpPr txBox="1">
              <a:spLocks noChangeArrowheads="1"/>
            </p:cNvSpPr>
            <p:nvPr/>
          </p:nvSpPr>
          <p:spPr bwMode="auto">
            <a:xfrm>
              <a:off x="2767" y="2161"/>
              <a:ext cx="335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398362" name="Freeform 26"/>
            <p:cNvSpPr>
              <a:spLocks/>
            </p:cNvSpPr>
            <p:nvPr/>
          </p:nvSpPr>
          <p:spPr bwMode="auto">
            <a:xfrm>
              <a:off x="1844" y="1724"/>
              <a:ext cx="2097" cy="640"/>
            </a:xfrm>
            <a:custGeom>
              <a:avLst/>
              <a:gdLst/>
              <a:ahLst/>
              <a:cxnLst>
                <a:cxn ang="0">
                  <a:pos x="2097" y="313"/>
                </a:cxn>
                <a:cxn ang="0">
                  <a:pos x="2072" y="213"/>
                </a:cxn>
                <a:cxn ang="0">
                  <a:pos x="2012" y="138"/>
                </a:cxn>
                <a:cxn ang="0">
                  <a:pos x="1903" y="87"/>
                </a:cxn>
                <a:cxn ang="0">
                  <a:pos x="1668" y="21"/>
                </a:cxn>
                <a:cxn ang="0">
                  <a:pos x="1406" y="21"/>
                </a:cxn>
                <a:cxn ang="0">
                  <a:pos x="1154" y="146"/>
                </a:cxn>
                <a:cxn ang="0">
                  <a:pos x="1027" y="320"/>
                </a:cxn>
                <a:cxn ang="0">
                  <a:pos x="843" y="513"/>
                </a:cxn>
                <a:cxn ang="0">
                  <a:pos x="591" y="613"/>
                </a:cxn>
                <a:cxn ang="0">
                  <a:pos x="245" y="622"/>
                </a:cxn>
                <a:cxn ang="0">
                  <a:pos x="60" y="505"/>
                </a:cxn>
                <a:cxn ang="0">
                  <a:pos x="10" y="405"/>
                </a:cxn>
                <a:cxn ang="0">
                  <a:pos x="1" y="305"/>
                </a:cxn>
              </a:cxnLst>
              <a:rect l="0" t="0" r="r" b="b"/>
              <a:pathLst>
                <a:path w="2097" h="640">
                  <a:moveTo>
                    <a:pt x="2097" y="313"/>
                  </a:moveTo>
                  <a:cubicBezTo>
                    <a:pt x="2093" y="296"/>
                    <a:pt x="2086" y="242"/>
                    <a:pt x="2072" y="213"/>
                  </a:cubicBezTo>
                  <a:cubicBezTo>
                    <a:pt x="2058" y="184"/>
                    <a:pt x="2041" y="159"/>
                    <a:pt x="2012" y="138"/>
                  </a:cubicBezTo>
                  <a:cubicBezTo>
                    <a:pt x="1984" y="117"/>
                    <a:pt x="1961" y="106"/>
                    <a:pt x="1903" y="87"/>
                  </a:cubicBezTo>
                  <a:cubicBezTo>
                    <a:pt x="1846" y="68"/>
                    <a:pt x="1750" y="32"/>
                    <a:pt x="1668" y="21"/>
                  </a:cubicBezTo>
                  <a:cubicBezTo>
                    <a:pt x="1585" y="10"/>
                    <a:pt x="1492" y="0"/>
                    <a:pt x="1406" y="21"/>
                  </a:cubicBezTo>
                  <a:cubicBezTo>
                    <a:pt x="1321" y="42"/>
                    <a:pt x="1217" y="96"/>
                    <a:pt x="1154" y="146"/>
                  </a:cubicBezTo>
                  <a:cubicBezTo>
                    <a:pt x="1091" y="196"/>
                    <a:pt x="1079" y="259"/>
                    <a:pt x="1027" y="320"/>
                  </a:cubicBezTo>
                  <a:cubicBezTo>
                    <a:pt x="975" y="381"/>
                    <a:pt x="916" y="464"/>
                    <a:pt x="843" y="513"/>
                  </a:cubicBezTo>
                  <a:cubicBezTo>
                    <a:pt x="770" y="562"/>
                    <a:pt x="691" y="595"/>
                    <a:pt x="591" y="613"/>
                  </a:cubicBezTo>
                  <a:cubicBezTo>
                    <a:pt x="491" y="631"/>
                    <a:pt x="334" y="640"/>
                    <a:pt x="245" y="622"/>
                  </a:cubicBezTo>
                  <a:cubicBezTo>
                    <a:pt x="156" y="604"/>
                    <a:pt x="100" y="541"/>
                    <a:pt x="60" y="505"/>
                  </a:cubicBezTo>
                  <a:cubicBezTo>
                    <a:pt x="21" y="469"/>
                    <a:pt x="20" y="438"/>
                    <a:pt x="10" y="405"/>
                  </a:cubicBezTo>
                  <a:cubicBezTo>
                    <a:pt x="0" y="372"/>
                    <a:pt x="3" y="326"/>
                    <a:pt x="1" y="305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8363" name="Text Box 27"/>
            <p:cNvSpPr txBox="1">
              <a:spLocks noChangeArrowheads="1"/>
            </p:cNvSpPr>
            <p:nvPr/>
          </p:nvSpPr>
          <p:spPr bwMode="auto">
            <a:xfrm>
              <a:off x="4011" y="873"/>
              <a:ext cx="1158" cy="35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hlink"/>
                  </a:solidFill>
                </a:rPr>
                <a:t>longitudinal</a:t>
              </a:r>
            </a:p>
          </p:txBody>
        </p:sp>
        <p:sp>
          <p:nvSpPr>
            <p:cNvPr id="398364" name="Text Box 28"/>
            <p:cNvSpPr txBox="1">
              <a:spLocks noChangeArrowheads="1"/>
            </p:cNvSpPr>
            <p:nvPr/>
          </p:nvSpPr>
          <p:spPr bwMode="auto">
            <a:xfrm>
              <a:off x="3883" y="1458"/>
              <a:ext cx="1081" cy="35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transverse</a:t>
              </a:r>
            </a:p>
          </p:txBody>
        </p:sp>
      </p:grpSp>
      <p:sp>
        <p:nvSpPr>
          <p:cNvPr id="398365" name="Text Box 29"/>
          <p:cNvSpPr txBox="1">
            <a:spLocks noChangeArrowheads="1"/>
          </p:cNvSpPr>
          <p:nvPr/>
        </p:nvSpPr>
        <p:spPr bwMode="auto">
          <a:xfrm>
            <a:off x="163773" y="0"/>
            <a:ext cx="874821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Microstrip line (cont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3" name="Text Box 3"/>
          <p:cNvSpPr txBox="1">
            <a:spLocks noChangeArrowheads="1"/>
          </p:cNvSpPr>
          <p:nvPr/>
        </p:nvSpPr>
        <p:spPr bwMode="auto">
          <a:xfrm>
            <a:off x="288925" y="3108325"/>
            <a:ext cx="55229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Chebyshev-Maxwell Basis Function Expansion:</a:t>
            </a:r>
          </a:p>
        </p:txBody>
      </p:sp>
      <p:graphicFrame>
        <p:nvGraphicFramePr>
          <p:cNvPr id="399375" name="Object 15"/>
          <p:cNvGraphicFramePr>
            <a:graphicFrameLocks noChangeAspect="1"/>
          </p:cNvGraphicFramePr>
          <p:nvPr/>
        </p:nvGraphicFramePr>
        <p:xfrm>
          <a:off x="814388" y="3784600"/>
          <a:ext cx="6988175" cy="1376363"/>
        </p:xfrm>
        <a:graphic>
          <a:graphicData uri="http://schemas.openxmlformats.org/presentationml/2006/ole">
            <p:oleObj spid="_x0000_s399375" name="Equation" r:id="rId4" imgW="3695400" imgH="736560" progId="Equation.DSMT4">
              <p:embed/>
            </p:oleObj>
          </a:graphicData>
        </a:graphic>
      </p:graphicFrame>
      <p:graphicFrame>
        <p:nvGraphicFramePr>
          <p:cNvPr id="399381" name="Object 21"/>
          <p:cNvGraphicFramePr>
            <a:graphicFrameLocks noChangeAspect="1"/>
          </p:cNvGraphicFramePr>
          <p:nvPr/>
        </p:nvGraphicFramePr>
        <p:xfrm>
          <a:off x="1257300" y="5407025"/>
          <a:ext cx="6629400" cy="998538"/>
        </p:xfrm>
        <a:graphic>
          <a:graphicData uri="http://schemas.openxmlformats.org/presentationml/2006/ole">
            <p:oleObj spid="_x0000_s399381" name="Equation" r:id="rId5" imgW="3327120" imgH="507960" progId="Equation.DSMT4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16" name="Group 18"/>
          <p:cNvGrpSpPr>
            <a:grpSpLocks/>
          </p:cNvGrpSpPr>
          <p:nvPr/>
        </p:nvGrpSpPr>
        <p:grpSpPr bwMode="auto">
          <a:xfrm>
            <a:off x="2915330" y="771182"/>
            <a:ext cx="3865562" cy="2036196"/>
            <a:chOff x="1829" y="632"/>
            <a:chExt cx="3340" cy="1971"/>
          </a:xfrm>
        </p:grpSpPr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1829" y="2019"/>
              <a:ext cx="2132" cy="64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 flipV="1">
              <a:off x="4071" y="2055"/>
              <a:ext cx="51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4653" y="1880"/>
              <a:ext cx="247" cy="35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1884" y="1061"/>
              <a:ext cx="2023" cy="89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82" y="731"/>
                </a:cxn>
                <a:cxn ang="0">
                  <a:pos x="1006" y="887"/>
                </a:cxn>
                <a:cxn ang="0">
                  <a:pos x="1635" y="747"/>
                </a:cxn>
                <a:cxn ang="0">
                  <a:pos x="2023" y="0"/>
                </a:cxn>
              </a:cxnLst>
              <a:rect l="0" t="0" r="r" b="b"/>
              <a:pathLst>
                <a:path w="2023" h="895">
                  <a:moveTo>
                    <a:pt x="0" y="7"/>
                  </a:moveTo>
                  <a:cubicBezTo>
                    <a:pt x="54" y="186"/>
                    <a:pt x="214" y="584"/>
                    <a:pt x="382" y="731"/>
                  </a:cubicBezTo>
                  <a:cubicBezTo>
                    <a:pt x="550" y="878"/>
                    <a:pt x="797" y="884"/>
                    <a:pt x="1006" y="887"/>
                  </a:cubicBezTo>
                  <a:cubicBezTo>
                    <a:pt x="1215" y="890"/>
                    <a:pt x="1466" y="895"/>
                    <a:pt x="1635" y="747"/>
                  </a:cubicBezTo>
                  <a:cubicBezTo>
                    <a:pt x="1804" y="599"/>
                    <a:pt x="1961" y="179"/>
                    <a:pt x="2023" y="0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 flipV="1">
              <a:off x="2903" y="1069"/>
              <a:ext cx="0" cy="7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2791" y="632"/>
              <a:ext cx="247" cy="35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3" name="Text Box 25"/>
            <p:cNvSpPr txBox="1">
              <a:spLocks noChangeArrowheads="1"/>
            </p:cNvSpPr>
            <p:nvPr/>
          </p:nvSpPr>
          <p:spPr bwMode="auto">
            <a:xfrm>
              <a:off x="2767" y="2161"/>
              <a:ext cx="335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auto">
            <a:xfrm>
              <a:off x="1844" y="1724"/>
              <a:ext cx="2097" cy="640"/>
            </a:xfrm>
            <a:custGeom>
              <a:avLst/>
              <a:gdLst/>
              <a:ahLst/>
              <a:cxnLst>
                <a:cxn ang="0">
                  <a:pos x="2097" y="313"/>
                </a:cxn>
                <a:cxn ang="0">
                  <a:pos x="2072" y="213"/>
                </a:cxn>
                <a:cxn ang="0">
                  <a:pos x="2012" y="138"/>
                </a:cxn>
                <a:cxn ang="0">
                  <a:pos x="1903" y="87"/>
                </a:cxn>
                <a:cxn ang="0">
                  <a:pos x="1668" y="21"/>
                </a:cxn>
                <a:cxn ang="0">
                  <a:pos x="1406" y="21"/>
                </a:cxn>
                <a:cxn ang="0">
                  <a:pos x="1154" y="146"/>
                </a:cxn>
                <a:cxn ang="0">
                  <a:pos x="1027" y="320"/>
                </a:cxn>
                <a:cxn ang="0">
                  <a:pos x="843" y="513"/>
                </a:cxn>
                <a:cxn ang="0">
                  <a:pos x="591" y="613"/>
                </a:cxn>
                <a:cxn ang="0">
                  <a:pos x="245" y="622"/>
                </a:cxn>
                <a:cxn ang="0">
                  <a:pos x="60" y="505"/>
                </a:cxn>
                <a:cxn ang="0">
                  <a:pos x="10" y="405"/>
                </a:cxn>
                <a:cxn ang="0">
                  <a:pos x="1" y="305"/>
                </a:cxn>
              </a:cxnLst>
              <a:rect l="0" t="0" r="r" b="b"/>
              <a:pathLst>
                <a:path w="2097" h="640">
                  <a:moveTo>
                    <a:pt x="2097" y="313"/>
                  </a:moveTo>
                  <a:cubicBezTo>
                    <a:pt x="2093" y="296"/>
                    <a:pt x="2086" y="242"/>
                    <a:pt x="2072" y="213"/>
                  </a:cubicBezTo>
                  <a:cubicBezTo>
                    <a:pt x="2058" y="184"/>
                    <a:pt x="2041" y="159"/>
                    <a:pt x="2012" y="138"/>
                  </a:cubicBezTo>
                  <a:cubicBezTo>
                    <a:pt x="1984" y="117"/>
                    <a:pt x="1961" y="106"/>
                    <a:pt x="1903" y="87"/>
                  </a:cubicBezTo>
                  <a:cubicBezTo>
                    <a:pt x="1846" y="68"/>
                    <a:pt x="1750" y="32"/>
                    <a:pt x="1668" y="21"/>
                  </a:cubicBezTo>
                  <a:cubicBezTo>
                    <a:pt x="1585" y="10"/>
                    <a:pt x="1492" y="0"/>
                    <a:pt x="1406" y="21"/>
                  </a:cubicBezTo>
                  <a:cubicBezTo>
                    <a:pt x="1321" y="42"/>
                    <a:pt x="1217" y="96"/>
                    <a:pt x="1154" y="146"/>
                  </a:cubicBezTo>
                  <a:cubicBezTo>
                    <a:pt x="1091" y="196"/>
                    <a:pt x="1079" y="259"/>
                    <a:pt x="1027" y="320"/>
                  </a:cubicBezTo>
                  <a:cubicBezTo>
                    <a:pt x="975" y="381"/>
                    <a:pt x="916" y="464"/>
                    <a:pt x="843" y="513"/>
                  </a:cubicBezTo>
                  <a:cubicBezTo>
                    <a:pt x="770" y="562"/>
                    <a:pt x="691" y="595"/>
                    <a:pt x="591" y="613"/>
                  </a:cubicBezTo>
                  <a:cubicBezTo>
                    <a:pt x="491" y="631"/>
                    <a:pt x="334" y="640"/>
                    <a:pt x="245" y="622"/>
                  </a:cubicBezTo>
                  <a:cubicBezTo>
                    <a:pt x="156" y="604"/>
                    <a:pt x="100" y="541"/>
                    <a:pt x="60" y="505"/>
                  </a:cubicBezTo>
                  <a:cubicBezTo>
                    <a:pt x="21" y="469"/>
                    <a:pt x="20" y="438"/>
                    <a:pt x="10" y="405"/>
                  </a:cubicBezTo>
                  <a:cubicBezTo>
                    <a:pt x="0" y="372"/>
                    <a:pt x="3" y="326"/>
                    <a:pt x="1" y="305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4011" y="873"/>
              <a:ext cx="1158" cy="35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hlink"/>
                  </a:solidFill>
                </a:rPr>
                <a:t>longitudinal</a:t>
              </a:r>
            </a:p>
          </p:txBody>
        </p:sp>
        <p:sp>
          <p:nvSpPr>
            <p:cNvPr id="26" name="Text Box 28"/>
            <p:cNvSpPr txBox="1">
              <a:spLocks noChangeArrowheads="1"/>
            </p:cNvSpPr>
            <p:nvPr/>
          </p:nvSpPr>
          <p:spPr bwMode="auto">
            <a:xfrm>
              <a:off x="3883" y="1458"/>
              <a:ext cx="1081" cy="35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transverse</a:t>
              </a:r>
            </a:p>
          </p:txBody>
        </p:sp>
      </p:grp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163773" y="0"/>
            <a:ext cx="874821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Microstrip line (cont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Text Box 2"/>
          <p:cNvSpPr txBox="1">
            <a:spLocks noChangeArrowheads="1"/>
          </p:cNvSpPr>
          <p:nvPr/>
        </p:nvSpPr>
        <p:spPr bwMode="auto">
          <a:xfrm>
            <a:off x="727982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Meixner*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Edge Condition</a:t>
            </a:r>
          </a:p>
        </p:txBody>
      </p:sp>
      <p:graphicFrame>
        <p:nvGraphicFramePr>
          <p:cNvPr id="392204" name="Object 12"/>
          <p:cNvGraphicFramePr>
            <a:graphicFrameLocks noChangeAspect="1"/>
          </p:cNvGraphicFramePr>
          <p:nvPr/>
        </p:nvGraphicFramePr>
        <p:xfrm>
          <a:off x="3535589" y="1161824"/>
          <a:ext cx="1362075" cy="628650"/>
        </p:xfrm>
        <a:graphic>
          <a:graphicData uri="http://schemas.openxmlformats.org/presentationml/2006/ole">
            <p:oleObj spid="_x0000_s392204" name="Equation" r:id="rId4" imgW="495000" imgH="228600" progId="Equation.DSMT4">
              <p:embed/>
            </p:oleObj>
          </a:graphicData>
        </a:graphic>
      </p:graphicFrame>
      <p:sp>
        <p:nvSpPr>
          <p:cNvPr id="392207" name="Text Box 15"/>
          <p:cNvSpPr txBox="1">
            <a:spLocks noChangeArrowheads="1"/>
          </p:cNvSpPr>
          <p:nvPr/>
        </p:nvSpPr>
        <p:spPr bwMode="auto">
          <a:xfrm>
            <a:off x="681038" y="2510064"/>
            <a:ext cx="7726362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This condition must be satisfied </a:t>
            </a:r>
            <a:r>
              <a:rPr lang="en-US" sz="2000" dirty="0">
                <a:solidFill>
                  <a:schemeClr val="hlink"/>
                </a:solidFill>
              </a:rPr>
              <a:t>at all edges</a:t>
            </a:r>
            <a:r>
              <a:rPr lang="en-US" sz="2000" dirty="0">
                <a:solidFill>
                  <a:schemeClr val="bg2"/>
                </a:solidFill>
              </a:rPr>
              <a:t>. Mathematically, imposing this condition in the solution of a problem </a:t>
            </a:r>
            <a:r>
              <a:rPr lang="en-US" sz="2000" dirty="0" smtClean="0">
                <a:solidFill>
                  <a:schemeClr val="bg2"/>
                </a:solidFill>
              </a:rPr>
              <a:t>is </a:t>
            </a:r>
            <a:r>
              <a:rPr lang="en-US" sz="2000" dirty="0">
                <a:solidFill>
                  <a:schemeClr val="bg2"/>
                </a:solidFill>
              </a:rPr>
              <a:t>necessary to ensure a </a:t>
            </a:r>
            <a:r>
              <a:rPr lang="en-US" sz="2000" dirty="0">
                <a:solidFill>
                  <a:schemeClr val="hlink"/>
                </a:solidFill>
              </a:rPr>
              <a:t>unique solution</a:t>
            </a:r>
            <a:r>
              <a:rPr lang="en-US" sz="2000" dirty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121229" y="5313471"/>
            <a:ext cx="70212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*J</a:t>
            </a:r>
            <a:r>
              <a:rPr lang="en-US" sz="1400" dirty="0">
                <a:solidFill>
                  <a:schemeClr val="bg2"/>
                </a:solidFill>
              </a:rPr>
              <a:t>. </a:t>
            </a:r>
            <a:r>
              <a:rPr lang="en-US" sz="1400" dirty="0" smtClean="0">
                <a:solidFill>
                  <a:schemeClr val="bg2"/>
                </a:solidFill>
              </a:rPr>
              <a:t>Meixner</a:t>
            </a:r>
            <a:r>
              <a:rPr lang="en-US" sz="1400" dirty="0">
                <a:solidFill>
                  <a:schemeClr val="bg2"/>
                </a:solidFill>
              </a:rPr>
              <a:t>, </a:t>
            </a:r>
            <a:r>
              <a:rPr lang="en-US" sz="1400" dirty="0" smtClean="0">
                <a:solidFill>
                  <a:schemeClr val="bg2"/>
                </a:solidFill>
              </a:rPr>
              <a:t>“</a:t>
            </a:r>
            <a:r>
              <a:rPr lang="de-DE" sz="1400" dirty="0" smtClean="0">
                <a:solidFill>
                  <a:schemeClr val="bg2"/>
                </a:solidFill>
              </a:rPr>
              <a:t>Dle kantenbedingung in der theorie du beugung electromagnetischer wellen an vollkommen leitenden ebenen schirm,” Ann. Phys., vol. 6, pp 1-9, 1949.  </a:t>
            </a:r>
            <a:endParaRPr lang="en-US" sz="1400" dirty="0" smtClean="0">
              <a:solidFill>
                <a:schemeClr val="bg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53887" y="4495801"/>
            <a:ext cx="7217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C. J. </a:t>
            </a:r>
            <a:r>
              <a:rPr lang="en-US" sz="1400" dirty="0" err="1" smtClean="0">
                <a:solidFill>
                  <a:schemeClr val="bg2"/>
                </a:solidFill>
              </a:rPr>
              <a:t>Bouwkamp</a:t>
            </a:r>
            <a:r>
              <a:rPr lang="en-US" sz="1400" dirty="0">
                <a:solidFill>
                  <a:schemeClr val="bg2"/>
                </a:solidFill>
              </a:rPr>
              <a:t>. “A note on singularities occurring at sharp </a:t>
            </a:r>
            <a:r>
              <a:rPr lang="en-US" sz="1400" dirty="0" smtClean="0">
                <a:solidFill>
                  <a:schemeClr val="bg2"/>
                </a:solidFill>
              </a:rPr>
              <a:t>edges in </a:t>
            </a:r>
            <a:r>
              <a:rPr lang="en-US" sz="1400" dirty="0">
                <a:solidFill>
                  <a:schemeClr val="bg2"/>
                </a:solidFill>
              </a:rPr>
              <a:t>electromagnetic diffraction theory,” </a:t>
            </a:r>
            <a:r>
              <a:rPr lang="en-US" sz="1400" dirty="0" err="1" smtClean="0">
                <a:solidFill>
                  <a:schemeClr val="bg2"/>
                </a:solidFill>
              </a:rPr>
              <a:t>Physica</a:t>
            </a:r>
            <a:r>
              <a:rPr lang="en-US" sz="1400" dirty="0" smtClean="0">
                <a:solidFill>
                  <a:schemeClr val="bg2"/>
                </a:solidFill>
              </a:rPr>
              <a:t> </a:t>
            </a:r>
            <a:r>
              <a:rPr lang="en-US" sz="1400" dirty="0">
                <a:solidFill>
                  <a:schemeClr val="bg2"/>
                </a:solidFill>
              </a:rPr>
              <a:t>(</a:t>
            </a:r>
            <a:r>
              <a:rPr lang="en-US" sz="1400" dirty="0" smtClean="0">
                <a:solidFill>
                  <a:schemeClr val="bg2"/>
                </a:solidFill>
              </a:rPr>
              <a:t>Utrecht), </a:t>
            </a:r>
            <a:r>
              <a:rPr lang="en-US" sz="1400" dirty="0">
                <a:solidFill>
                  <a:schemeClr val="bg2"/>
                </a:solidFill>
              </a:rPr>
              <a:t>vol. </a:t>
            </a:r>
            <a:r>
              <a:rPr lang="en-US" sz="1400" dirty="0" smtClean="0">
                <a:solidFill>
                  <a:schemeClr val="bg2"/>
                </a:solidFill>
              </a:rPr>
              <a:t>12, pp</a:t>
            </a:r>
            <a:r>
              <a:rPr lang="en-US" sz="1400" dirty="0">
                <a:solidFill>
                  <a:schemeClr val="bg2"/>
                </a:solidFill>
              </a:rPr>
              <a:t>. </a:t>
            </a:r>
            <a:r>
              <a:rPr lang="en-US" sz="1400" dirty="0" smtClean="0">
                <a:solidFill>
                  <a:schemeClr val="bg2"/>
                </a:solidFill>
              </a:rPr>
              <a:t>467-474</a:t>
            </a:r>
            <a:r>
              <a:rPr lang="en-US" sz="1400" dirty="0">
                <a:solidFill>
                  <a:schemeClr val="bg2"/>
                </a:solidFill>
              </a:rPr>
              <a:t>. Oct</a:t>
            </a:r>
            <a:r>
              <a:rPr lang="en-US" sz="1400" dirty="0" smtClean="0">
                <a:solidFill>
                  <a:schemeClr val="bg2"/>
                </a:solidFill>
              </a:rPr>
              <a:t>., </a:t>
            </a:r>
            <a:r>
              <a:rPr lang="en-US" sz="1400" dirty="0">
                <a:solidFill>
                  <a:schemeClr val="bg2"/>
                </a:solidFill>
              </a:rPr>
              <a:t>1946.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2204" name="Object 12"/>
          <p:cNvGraphicFramePr>
            <a:graphicFrameLocks noChangeAspect="1"/>
          </p:cNvGraphicFramePr>
          <p:nvPr/>
        </p:nvGraphicFramePr>
        <p:xfrm>
          <a:off x="1652360" y="1804080"/>
          <a:ext cx="1362075" cy="628650"/>
        </p:xfrm>
        <a:graphic>
          <a:graphicData uri="http://schemas.openxmlformats.org/presentationml/2006/ole">
            <p:oleObj spid="_x0000_s428034" name="Equation" r:id="rId4" imgW="495000" imgH="228600" progId="Equation.DSMT4">
              <p:embed/>
            </p:oleObj>
          </a:graphicData>
        </a:graphic>
      </p:graphicFrame>
      <p:graphicFrame>
        <p:nvGraphicFramePr>
          <p:cNvPr id="392205" name="Object 13"/>
          <p:cNvGraphicFramePr>
            <a:graphicFrameLocks noChangeAspect="1"/>
          </p:cNvGraphicFramePr>
          <p:nvPr/>
        </p:nvGraphicFramePr>
        <p:xfrm>
          <a:off x="806225" y="4029982"/>
          <a:ext cx="3895725" cy="1990725"/>
        </p:xfrm>
        <a:graphic>
          <a:graphicData uri="http://schemas.openxmlformats.org/presentationml/2006/ole">
            <p:oleObj spid="_x0000_s428035" name="Equation" r:id="rId5" imgW="1739880" imgH="888840" progId="Equation.DSMT4">
              <p:embed/>
            </p:oleObj>
          </a:graphicData>
        </a:graphic>
      </p:graphicFrame>
      <p:sp>
        <p:nvSpPr>
          <p:cNvPr id="392206" name="Text Box 14"/>
          <p:cNvSpPr txBox="1">
            <a:spLocks noChangeArrowheads="1"/>
          </p:cNvSpPr>
          <p:nvPr/>
        </p:nvSpPr>
        <p:spPr bwMode="auto">
          <a:xfrm>
            <a:off x="762454" y="2610303"/>
            <a:ext cx="35385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Let’s verify this for the wedge:</a:t>
            </a: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2" name="Group 46"/>
          <p:cNvGrpSpPr/>
          <p:nvPr/>
        </p:nvGrpSpPr>
        <p:grpSpPr>
          <a:xfrm>
            <a:off x="4559074" y="1651227"/>
            <a:ext cx="4380818" cy="3198359"/>
            <a:chOff x="4471988" y="2935741"/>
            <a:chExt cx="4380818" cy="3198359"/>
          </a:xfrm>
        </p:grpSpPr>
        <p:sp>
          <p:nvSpPr>
            <p:cNvPr id="392212" name="Text Box 20"/>
            <p:cNvSpPr txBox="1">
              <a:spLocks noChangeArrowheads="1"/>
            </p:cNvSpPr>
            <p:nvPr/>
          </p:nvSpPr>
          <p:spPr bwMode="auto">
            <a:xfrm>
              <a:off x="8492444" y="4637316"/>
              <a:ext cx="360362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392213" name="Text Box 21"/>
            <p:cNvSpPr txBox="1">
              <a:spLocks noChangeArrowheads="1"/>
            </p:cNvSpPr>
            <p:nvPr/>
          </p:nvSpPr>
          <p:spPr bwMode="auto">
            <a:xfrm>
              <a:off x="6029774" y="2935741"/>
              <a:ext cx="40368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grpSp>
          <p:nvGrpSpPr>
            <p:cNvPr id="3" name="Group 61"/>
            <p:cNvGrpSpPr>
              <a:grpSpLocks/>
            </p:cNvGrpSpPr>
            <p:nvPr/>
          </p:nvGrpSpPr>
          <p:grpSpPr bwMode="auto">
            <a:xfrm>
              <a:off x="5380038" y="3443288"/>
              <a:ext cx="2135187" cy="2690812"/>
              <a:chOff x="3389" y="2169"/>
              <a:chExt cx="1345" cy="1695"/>
            </a:xfrm>
          </p:grpSpPr>
          <p:sp>
            <p:nvSpPr>
              <p:cNvPr id="392211" name="Oval 19"/>
              <p:cNvSpPr>
                <a:spLocks noChangeArrowheads="1"/>
              </p:cNvSpPr>
              <p:nvPr/>
            </p:nvSpPr>
            <p:spPr bwMode="auto">
              <a:xfrm>
                <a:off x="3389" y="2600"/>
                <a:ext cx="924" cy="914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215" name="Line 23"/>
              <p:cNvSpPr>
                <a:spLocks noChangeShapeType="1"/>
              </p:cNvSpPr>
              <p:nvPr/>
            </p:nvSpPr>
            <p:spPr bwMode="auto">
              <a:xfrm flipV="1">
                <a:off x="3868" y="2596"/>
                <a:ext cx="866" cy="476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16" name="Line 24"/>
              <p:cNvSpPr>
                <a:spLocks noChangeShapeType="1"/>
              </p:cNvSpPr>
              <p:nvPr/>
            </p:nvSpPr>
            <p:spPr bwMode="auto">
              <a:xfrm flipH="1">
                <a:off x="3945" y="3021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17" name="Line 25"/>
              <p:cNvSpPr>
                <a:spLocks noChangeShapeType="1"/>
              </p:cNvSpPr>
              <p:nvPr/>
            </p:nvSpPr>
            <p:spPr bwMode="auto">
              <a:xfrm flipH="1">
                <a:off x="4009" y="2983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18" name="Line 26"/>
              <p:cNvSpPr>
                <a:spLocks noChangeShapeType="1"/>
              </p:cNvSpPr>
              <p:nvPr/>
            </p:nvSpPr>
            <p:spPr bwMode="auto">
              <a:xfrm flipH="1">
                <a:off x="4065" y="2957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19" name="Line 27"/>
              <p:cNvSpPr>
                <a:spLocks noChangeShapeType="1"/>
              </p:cNvSpPr>
              <p:nvPr/>
            </p:nvSpPr>
            <p:spPr bwMode="auto">
              <a:xfrm flipH="1">
                <a:off x="4123" y="2925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20" name="Line 28"/>
              <p:cNvSpPr>
                <a:spLocks noChangeShapeType="1"/>
              </p:cNvSpPr>
              <p:nvPr/>
            </p:nvSpPr>
            <p:spPr bwMode="auto">
              <a:xfrm flipH="1">
                <a:off x="4181" y="2895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21" name="Line 29"/>
              <p:cNvSpPr>
                <a:spLocks noChangeShapeType="1"/>
              </p:cNvSpPr>
              <p:nvPr/>
            </p:nvSpPr>
            <p:spPr bwMode="auto">
              <a:xfrm flipH="1">
                <a:off x="4245" y="2857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22" name="Line 30"/>
              <p:cNvSpPr>
                <a:spLocks noChangeShapeType="1"/>
              </p:cNvSpPr>
              <p:nvPr/>
            </p:nvSpPr>
            <p:spPr bwMode="auto">
              <a:xfrm flipH="1">
                <a:off x="4301" y="2831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23" name="Line 31"/>
              <p:cNvSpPr>
                <a:spLocks noChangeShapeType="1"/>
              </p:cNvSpPr>
              <p:nvPr/>
            </p:nvSpPr>
            <p:spPr bwMode="auto">
              <a:xfrm flipH="1">
                <a:off x="4359" y="2799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24" name="Line 32"/>
              <p:cNvSpPr>
                <a:spLocks noChangeShapeType="1"/>
              </p:cNvSpPr>
              <p:nvPr/>
            </p:nvSpPr>
            <p:spPr bwMode="auto">
              <a:xfrm flipH="1">
                <a:off x="4417" y="2763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25" name="Line 33"/>
              <p:cNvSpPr>
                <a:spLocks noChangeShapeType="1"/>
              </p:cNvSpPr>
              <p:nvPr/>
            </p:nvSpPr>
            <p:spPr bwMode="auto">
              <a:xfrm flipH="1">
                <a:off x="4481" y="2725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26" name="Line 34"/>
              <p:cNvSpPr>
                <a:spLocks noChangeShapeType="1"/>
              </p:cNvSpPr>
              <p:nvPr/>
            </p:nvSpPr>
            <p:spPr bwMode="auto">
              <a:xfrm flipH="1">
                <a:off x="4537" y="2699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27" name="Line 35"/>
              <p:cNvSpPr>
                <a:spLocks noChangeShapeType="1"/>
              </p:cNvSpPr>
              <p:nvPr/>
            </p:nvSpPr>
            <p:spPr bwMode="auto">
              <a:xfrm flipH="1">
                <a:off x="4595" y="2667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28" name="Line 36"/>
              <p:cNvSpPr>
                <a:spLocks noChangeShapeType="1"/>
              </p:cNvSpPr>
              <p:nvPr/>
            </p:nvSpPr>
            <p:spPr bwMode="auto">
              <a:xfrm flipH="1">
                <a:off x="4647" y="2637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29" name="Line 37"/>
              <p:cNvSpPr>
                <a:spLocks noChangeShapeType="1"/>
              </p:cNvSpPr>
              <p:nvPr/>
            </p:nvSpPr>
            <p:spPr bwMode="auto">
              <a:xfrm flipH="1">
                <a:off x="4709" y="2601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30" name="Line 38"/>
              <p:cNvSpPr>
                <a:spLocks noChangeShapeType="1"/>
              </p:cNvSpPr>
              <p:nvPr/>
            </p:nvSpPr>
            <p:spPr bwMode="auto">
              <a:xfrm>
                <a:off x="3862" y="3068"/>
                <a:ext cx="866" cy="476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31" name="Line 39"/>
              <p:cNvSpPr>
                <a:spLocks noChangeShapeType="1"/>
              </p:cNvSpPr>
              <p:nvPr/>
            </p:nvSpPr>
            <p:spPr bwMode="auto">
              <a:xfrm flipH="1" flipV="1">
                <a:off x="3939" y="3079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32" name="Line 40"/>
              <p:cNvSpPr>
                <a:spLocks noChangeShapeType="1"/>
              </p:cNvSpPr>
              <p:nvPr/>
            </p:nvSpPr>
            <p:spPr bwMode="auto">
              <a:xfrm flipH="1" flipV="1">
                <a:off x="4003" y="3117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33" name="Line 41"/>
              <p:cNvSpPr>
                <a:spLocks noChangeShapeType="1"/>
              </p:cNvSpPr>
              <p:nvPr/>
            </p:nvSpPr>
            <p:spPr bwMode="auto">
              <a:xfrm flipH="1" flipV="1">
                <a:off x="4059" y="3143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34" name="Line 42"/>
              <p:cNvSpPr>
                <a:spLocks noChangeShapeType="1"/>
              </p:cNvSpPr>
              <p:nvPr/>
            </p:nvSpPr>
            <p:spPr bwMode="auto">
              <a:xfrm flipH="1" flipV="1">
                <a:off x="4117" y="3175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35" name="Line 43"/>
              <p:cNvSpPr>
                <a:spLocks noChangeShapeType="1"/>
              </p:cNvSpPr>
              <p:nvPr/>
            </p:nvSpPr>
            <p:spPr bwMode="auto">
              <a:xfrm flipH="1" flipV="1">
                <a:off x="4175" y="3205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36" name="Line 44"/>
              <p:cNvSpPr>
                <a:spLocks noChangeShapeType="1"/>
              </p:cNvSpPr>
              <p:nvPr/>
            </p:nvSpPr>
            <p:spPr bwMode="auto">
              <a:xfrm flipH="1" flipV="1">
                <a:off x="4239" y="3243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37" name="Line 45"/>
              <p:cNvSpPr>
                <a:spLocks noChangeShapeType="1"/>
              </p:cNvSpPr>
              <p:nvPr/>
            </p:nvSpPr>
            <p:spPr bwMode="auto">
              <a:xfrm flipH="1" flipV="1">
                <a:off x="4295" y="3269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38" name="Line 46"/>
              <p:cNvSpPr>
                <a:spLocks noChangeShapeType="1"/>
              </p:cNvSpPr>
              <p:nvPr/>
            </p:nvSpPr>
            <p:spPr bwMode="auto">
              <a:xfrm flipH="1" flipV="1">
                <a:off x="4353" y="3301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39" name="Line 47"/>
              <p:cNvSpPr>
                <a:spLocks noChangeShapeType="1"/>
              </p:cNvSpPr>
              <p:nvPr/>
            </p:nvSpPr>
            <p:spPr bwMode="auto">
              <a:xfrm flipH="1" flipV="1">
                <a:off x="4411" y="3337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40" name="Line 48"/>
              <p:cNvSpPr>
                <a:spLocks noChangeShapeType="1"/>
              </p:cNvSpPr>
              <p:nvPr/>
            </p:nvSpPr>
            <p:spPr bwMode="auto">
              <a:xfrm flipH="1" flipV="1">
                <a:off x="4475" y="3375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41" name="Line 49"/>
              <p:cNvSpPr>
                <a:spLocks noChangeShapeType="1"/>
              </p:cNvSpPr>
              <p:nvPr/>
            </p:nvSpPr>
            <p:spPr bwMode="auto">
              <a:xfrm flipH="1" flipV="1">
                <a:off x="4531" y="3401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42" name="Line 50"/>
              <p:cNvSpPr>
                <a:spLocks noChangeShapeType="1"/>
              </p:cNvSpPr>
              <p:nvPr/>
            </p:nvSpPr>
            <p:spPr bwMode="auto">
              <a:xfrm flipH="1" flipV="1">
                <a:off x="4589" y="3433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43" name="Line 51"/>
              <p:cNvSpPr>
                <a:spLocks noChangeShapeType="1"/>
              </p:cNvSpPr>
              <p:nvPr/>
            </p:nvSpPr>
            <p:spPr bwMode="auto">
              <a:xfrm flipH="1" flipV="1">
                <a:off x="4641" y="3463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44" name="Line 52"/>
              <p:cNvSpPr>
                <a:spLocks noChangeShapeType="1"/>
              </p:cNvSpPr>
              <p:nvPr/>
            </p:nvSpPr>
            <p:spPr bwMode="auto">
              <a:xfrm flipH="1" flipV="1">
                <a:off x="4703" y="3499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49" name="Text Box 57"/>
              <p:cNvSpPr txBox="1">
                <a:spLocks noChangeArrowheads="1"/>
              </p:cNvSpPr>
              <p:nvPr/>
            </p:nvSpPr>
            <p:spPr bwMode="auto">
              <a:xfrm>
                <a:off x="3526" y="2731"/>
                <a:ext cx="20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i="1">
                    <a:solidFill>
                      <a:schemeClr val="bg2"/>
                    </a:solidFill>
                    <a:latin typeface="Times New Roman" pitchFamily="18" charset="0"/>
                  </a:rPr>
                  <a:t>V</a:t>
                </a:r>
              </a:p>
            </p:txBody>
          </p:sp>
          <p:sp>
            <p:nvSpPr>
              <p:cNvPr id="392210" name="Line 18"/>
              <p:cNvSpPr>
                <a:spLocks noChangeShapeType="1"/>
              </p:cNvSpPr>
              <p:nvPr/>
            </p:nvSpPr>
            <p:spPr bwMode="auto">
              <a:xfrm flipV="1">
                <a:off x="3864" y="2169"/>
                <a:ext cx="0" cy="169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50" name="Line 58"/>
              <p:cNvSpPr>
                <a:spLocks noChangeShapeType="1"/>
              </p:cNvSpPr>
              <p:nvPr/>
            </p:nvSpPr>
            <p:spPr bwMode="auto">
              <a:xfrm flipH="1">
                <a:off x="3600" y="3081"/>
                <a:ext cx="267" cy="32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2251" name="Text Box 59"/>
              <p:cNvSpPr txBox="1">
                <a:spLocks noChangeArrowheads="1"/>
              </p:cNvSpPr>
              <p:nvPr/>
            </p:nvSpPr>
            <p:spPr bwMode="auto">
              <a:xfrm>
                <a:off x="3520" y="3101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i="1">
                    <a:solidFill>
                      <a:schemeClr val="bg2"/>
                    </a:solidFill>
                    <a:latin typeface="Times New Roman" pitchFamily="18" charset="0"/>
                  </a:rPr>
                  <a:t>a</a:t>
                </a:r>
              </a:p>
            </p:txBody>
          </p:sp>
        </p:grpSp>
        <p:sp>
          <p:nvSpPr>
            <p:cNvPr id="392209" name="Line 17"/>
            <p:cNvSpPr>
              <a:spLocks noChangeShapeType="1"/>
            </p:cNvSpPr>
            <p:nvPr/>
          </p:nvSpPr>
          <p:spPr bwMode="auto">
            <a:xfrm>
              <a:off x="4471988" y="4873625"/>
              <a:ext cx="394493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706211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Meixner Edge Condition (cont.)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98715" y="1328058"/>
            <a:ext cx="2265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Meixner</a:t>
            </a:r>
            <a:r>
              <a:rPr lang="en-US" sz="2000" dirty="0" smtClean="0">
                <a:solidFill>
                  <a:srgbClr val="FF0000"/>
                </a:solidFill>
              </a:rPr>
              <a:t> condition: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428036" name="Object 4"/>
          <p:cNvGraphicFramePr>
            <a:graphicFrameLocks noChangeAspect="1"/>
          </p:cNvGraphicFramePr>
          <p:nvPr/>
        </p:nvGraphicFramePr>
        <p:xfrm>
          <a:off x="6818923" y="4910106"/>
          <a:ext cx="1206711" cy="874382"/>
        </p:xfrm>
        <a:graphic>
          <a:graphicData uri="http://schemas.openxmlformats.org/presentationml/2006/ole">
            <p:oleObj spid="_x0000_s428036" name="Equation" r:id="rId6" imgW="73656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Text Box 2"/>
          <p:cNvSpPr txBox="1">
            <a:spLocks noChangeArrowheads="1"/>
          </p:cNvSpPr>
          <p:nvPr/>
        </p:nvSpPr>
        <p:spPr bwMode="auto">
          <a:xfrm>
            <a:off x="706211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Meixner Edge Condition (cont.)</a:t>
            </a:r>
          </a:p>
        </p:txBody>
      </p:sp>
      <p:graphicFrame>
        <p:nvGraphicFramePr>
          <p:cNvPr id="393221" name="Object 5"/>
          <p:cNvGraphicFramePr>
            <a:graphicFrameLocks noChangeAspect="1"/>
          </p:cNvGraphicFramePr>
          <p:nvPr/>
        </p:nvGraphicFramePr>
        <p:xfrm>
          <a:off x="2018166" y="1360034"/>
          <a:ext cx="4349750" cy="1046162"/>
        </p:xfrm>
        <a:graphic>
          <a:graphicData uri="http://schemas.openxmlformats.org/presentationml/2006/ole">
            <p:oleObj spid="_x0000_s393221" name="Equation" r:id="rId4" imgW="2006280" imgH="482400" progId="Equation.DSMT4">
              <p:embed/>
            </p:oleObj>
          </a:graphicData>
        </a:graphic>
      </p:graphicFrame>
      <p:sp>
        <p:nvSpPr>
          <p:cNvPr id="393222" name="Text Box 6"/>
          <p:cNvSpPr txBox="1">
            <a:spLocks noChangeArrowheads="1"/>
          </p:cNvSpPr>
          <p:nvPr/>
        </p:nvSpPr>
        <p:spPr bwMode="auto">
          <a:xfrm>
            <a:off x="1055007" y="5945871"/>
            <a:ext cx="31083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This </a:t>
            </a:r>
            <a:r>
              <a:rPr lang="en-US" sz="2000" u="sng" dirty="0">
                <a:solidFill>
                  <a:schemeClr val="bg1"/>
                </a:solidFill>
              </a:rPr>
              <a:t>will be satisfied</a:t>
            </a:r>
            <a:r>
              <a:rPr lang="en-US" sz="2000" dirty="0">
                <a:solidFill>
                  <a:schemeClr val="bg1"/>
                </a:solidFill>
              </a:rPr>
              <a:t> since</a:t>
            </a:r>
          </a:p>
        </p:txBody>
      </p:sp>
      <p:graphicFrame>
        <p:nvGraphicFramePr>
          <p:cNvPr id="393223" name="Object 7"/>
          <p:cNvGraphicFramePr>
            <a:graphicFrameLocks noChangeAspect="1"/>
          </p:cNvGraphicFramePr>
          <p:nvPr/>
        </p:nvGraphicFramePr>
        <p:xfrm>
          <a:off x="4179888" y="5902325"/>
          <a:ext cx="1090612" cy="530225"/>
        </p:xfrm>
        <a:graphic>
          <a:graphicData uri="http://schemas.openxmlformats.org/presentationml/2006/ole">
            <p:oleObj spid="_x0000_s393223" name="Equation" r:id="rId5" imgW="469800" imgH="228600" progId="Equation.DSMT4">
              <p:embed/>
            </p:oleObj>
          </a:graphicData>
        </a:graphic>
      </p:graphicFrame>
      <p:sp>
        <p:nvSpPr>
          <p:cNvPr id="393224" name="Text Box 8"/>
          <p:cNvSpPr txBox="1">
            <a:spLocks noChangeArrowheads="1"/>
          </p:cNvSpPr>
          <p:nvPr/>
        </p:nvSpPr>
        <p:spPr bwMode="auto">
          <a:xfrm>
            <a:off x="2163085" y="2551783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393225" name="Text Box 9"/>
          <p:cNvSpPr txBox="1">
            <a:spLocks noChangeArrowheads="1"/>
          </p:cNvSpPr>
          <p:nvPr/>
        </p:nvSpPr>
        <p:spPr bwMode="auto">
          <a:xfrm>
            <a:off x="791029" y="911667"/>
            <a:ext cx="19177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We require that</a:t>
            </a:r>
          </a:p>
        </p:txBody>
      </p:sp>
      <p:sp>
        <p:nvSpPr>
          <p:cNvPr id="393226" name="Text Box 10"/>
          <p:cNvSpPr txBox="1">
            <a:spLocks noChangeArrowheads="1"/>
          </p:cNvSpPr>
          <p:nvPr/>
        </p:nvSpPr>
        <p:spPr bwMode="auto">
          <a:xfrm>
            <a:off x="2517784" y="3629242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393227" name="Text Box 11"/>
          <p:cNvSpPr txBox="1">
            <a:spLocks noChangeArrowheads="1"/>
          </p:cNvSpPr>
          <p:nvPr/>
        </p:nvSpPr>
        <p:spPr bwMode="auto">
          <a:xfrm>
            <a:off x="3100388" y="4609410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393228" name="Object 12"/>
          <p:cNvGraphicFramePr>
            <a:graphicFrameLocks noChangeAspect="1"/>
          </p:cNvGraphicFramePr>
          <p:nvPr/>
        </p:nvGraphicFramePr>
        <p:xfrm>
          <a:off x="5578177" y="5856915"/>
          <a:ext cx="2506828" cy="740801"/>
        </p:xfrm>
        <a:graphic>
          <a:graphicData uri="http://schemas.openxmlformats.org/presentationml/2006/ole">
            <p:oleObj spid="_x0000_s393228" name="Equation" r:id="rId6" imgW="1434960" imgH="444240" progId="Equation.DSMT4">
              <p:embed/>
            </p:oleObj>
          </a:graphicData>
        </a:graphic>
      </p:graphicFrame>
      <p:graphicFrame>
        <p:nvGraphicFramePr>
          <p:cNvPr id="393229" name="Object 13"/>
          <p:cNvGraphicFramePr>
            <a:graphicFrameLocks noChangeAspect="1"/>
          </p:cNvGraphicFramePr>
          <p:nvPr/>
        </p:nvGraphicFramePr>
        <p:xfrm>
          <a:off x="3820660" y="4902199"/>
          <a:ext cx="3524250" cy="495300"/>
        </p:xfrm>
        <a:graphic>
          <a:graphicData uri="http://schemas.openxmlformats.org/presentationml/2006/ole">
            <p:oleObj spid="_x0000_s393229" name="Equation" r:id="rId7" imgW="1625400" imgH="228600" progId="Equation.DSMT4">
              <p:embed/>
            </p:oleObj>
          </a:graphicData>
        </a:graphic>
      </p:graphicFrame>
      <p:graphicFrame>
        <p:nvGraphicFramePr>
          <p:cNvPr id="393230" name="Object 14"/>
          <p:cNvGraphicFramePr>
            <a:graphicFrameLocks noChangeAspect="1"/>
          </p:cNvGraphicFramePr>
          <p:nvPr/>
        </p:nvGraphicFramePr>
        <p:xfrm>
          <a:off x="2716214" y="2525713"/>
          <a:ext cx="2009775" cy="1046162"/>
        </p:xfrm>
        <a:graphic>
          <a:graphicData uri="http://schemas.openxmlformats.org/presentationml/2006/ole">
            <p:oleObj spid="_x0000_s393230" name="Equation" r:id="rId8" imgW="927000" imgH="482400" progId="Equation.DSMT4">
              <p:embed/>
            </p:oleObj>
          </a:graphicData>
        </a:graphic>
      </p:graphicFrame>
      <p:graphicFrame>
        <p:nvGraphicFramePr>
          <p:cNvPr id="393231" name="Object 15"/>
          <p:cNvGraphicFramePr>
            <a:graphicFrameLocks noChangeAspect="1"/>
          </p:cNvGraphicFramePr>
          <p:nvPr/>
        </p:nvGraphicFramePr>
        <p:xfrm>
          <a:off x="3300639" y="3560082"/>
          <a:ext cx="1927225" cy="935038"/>
        </p:xfrm>
        <a:graphic>
          <a:graphicData uri="http://schemas.openxmlformats.org/presentationml/2006/ole">
            <p:oleObj spid="_x0000_s393231" name="Equation" r:id="rId9" imgW="88884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Text Box 2"/>
          <p:cNvSpPr txBox="1">
            <a:spLocks noChangeArrowheads="1"/>
          </p:cNvSpPr>
          <p:nvPr/>
        </p:nvSpPr>
        <p:spPr bwMode="auto">
          <a:xfrm>
            <a:off x="75142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Scattering by Wedge (cont.)</a:t>
            </a:r>
          </a:p>
        </p:txBody>
      </p:sp>
      <p:sp>
        <p:nvSpPr>
          <p:cNvPr id="376875" name="Text Box 43"/>
          <p:cNvSpPr txBox="1">
            <a:spLocks noChangeArrowheads="1"/>
          </p:cNvSpPr>
          <p:nvPr/>
        </p:nvSpPr>
        <p:spPr bwMode="auto">
          <a:xfrm>
            <a:off x="617538" y="1146628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Let</a:t>
            </a:r>
          </a:p>
        </p:txBody>
      </p:sp>
      <p:graphicFrame>
        <p:nvGraphicFramePr>
          <p:cNvPr id="376877" name="Object 45"/>
          <p:cNvGraphicFramePr>
            <a:graphicFrameLocks noChangeAspect="1"/>
          </p:cNvGraphicFramePr>
          <p:nvPr/>
        </p:nvGraphicFramePr>
        <p:xfrm>
          <a:off x="915988" y="1733550"/>
          <a:ext cx="7502525" cy="673100"/>
        </p:xfrm>
        <a:graphic>
          <a:graphicData uri="http://schemas.openxmlformats.org/presentationml/2006/ole">
            <p:oleObj spid="_x0000_s376877" name="Equation" r:id="rId4" imgW="2831760" imgH="253800" progId="Equation.DSMT4">
              <p:embed/>
            </p:oleObj>
          </a:graphicData>
        </a:graphic>
      </p:graphicFrame>
      <p:graphicFrame>
        <p:nvGraphicFramePr>
          <p:cNvPr id="376878" name="Object 46"/>
          <p:cNvGraphicFramePr>
            <a:graphicFrameLocks noChangeAspect="1"/>
          </p:cNvGraphicFramePr>
          <p:nvPr/>
        </p:nvGraphicFramePr>
        <p:xfrm>
          <a:off x="2497138" y="3181990"/>
          <a:ext cx="4016375" cy="1371600"/>
        </p:xfrm>
        <a:graphic>
          <a:graphicData uri="http://schemas.openxmlformats.org/presentationml/2006/ole">
            <p:oleObj spid="_x0000_s376878" name="Equation" r:id="rId5" imgW="1562040" imgH="533160" progId="Equation.DSMT4">
              <p:embed/>
            </p:oleObj>
          </a:graphicData>
        </a:graphic>
      </p:graphicFrame>
      <p:graphicFrame>
        <p:nvGraphicFramePr>
          <p:cNvPr id="376879" name="Object 47"/>
          <p:cNvGraphicFramePr>
            <a:graphicFrameLocks noChangeAspect="1"/>
          </p:cNvGraphicFramePr>
          <p:nvPr/>
        </p:nvGraphicFramePr>
        <p:xfrm>
          <a:off x="2940281" y="4946650"/>
          <a:ext cx="3387725" cy="1257300"/>
        </p:xfrm>
        <a:graphic>
          <a:graphicData uri="http://schemas.openxmlformats.org/presentationml/2006/ole">
            <p:oleObj spid="_x0000_s376879" name="Equation" r:id="rId6" imgW="1143000" imgH="444240" progId="Equation.DSMT4">
              <p:embed/>
            </p:oleObj>
          </a:graphicData>
        </a:graphic>
      </p:graphicFrame>
      <p:sp>
        <p:nvSpPr>
          <p:cNvPr id="376881" name="Line 49"/>
          <p:cNvSpPr>
            <a:spLocks noChangeShapeType="1"/>
          </p:cNvSpPr>
          <p:nvPr/>
        </p:nvSpPr>
        <p:spPr bwMode="auto">
          <a:xfrm flipV="1">
            <a:off x="5841227" y="1636073"/>
            <a:ext cx="574675" cy="83978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76882" name="Text Box 50"/>
          <p:cNvSpPr txBox="1">
            <a:spLocks noChangeArrowheads="1"/>
          </p:cNvSpPr>
          <p:nvPr/>
        </p:nvSpPr>
        <p:spPr bwMode="auto">
          <a:xfrm>
            <a:off x="6118948" y="2363193"/>
            <a:ext cx="1622425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(B.C. at </a:t>
            </a:r>
            <a:r>
              <a:rPr lang="en-US" i="1" dirty="0">
                <a:solidFill>
                  <a:schemeClr val="bg1"/>
                </a:solidFill>
                <a:sym typeface="Symbol" pitchFamily="18" charset="2"/>
              </a:rPr>
              <a:t>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bg1"/>
                </a:solidFill>
                <a:latin typeface="+mn-lt"/>
                <a:sym typeface="Symbol" pitchFamily="18" charset="2"/>
              </a:rPr>
              <a:t>=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i="1" dirty="0">
                <a:solidFill>
                  <a:schemeClr val="bg1"/>
                </a:solidFill>
                <a:sym typeface="Symbol" pitchFamily="18" charset="2"/>
              </a:rPr>
              <a:t>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6883" name="Text Box 51"/>
          <p:cNvSpPr txBox="1">
            <a:spLocks noChangeArrowheads="1"/>
          </p:cNvSpPr>
          <p:nvPr/>
        </p:nvSpPr>
        <p:spPr bwMode="auto">
          <a:xfrm>
            <a:off x="957263" y="3276600"/>
            <a:ext cx="149432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sym typeface="Symbol" pitchFamily="18" charset="2"/>
              </a:rPr>
              <a:t>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=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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-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:</a:t>
            </a:r>
          </a:p>
        </p:txBody>
      </p:sp>
      <p:sp>
        <p:nvSpPr>
          <p:cNvPr id="376884" name="Text Box 52"/>
          <p:cNvSpPr txBox="1">
            <a:spLocks noChangeArrowheads="1"/>
          </p:cNvSpPr>
          <p:nvPr/>
        </p:nvSpPr>
        <p:spPr bwMode="auto">
          <a:xfrm>
            <a:off x="3127375" y="4030663"/>
            <a:ext cx="452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376885" name="AutoShape 53"/>
          <p:cNvSpPr>
            <a:spLocks noChangeArrowheads="1"/>
          </p:cNvSpPr>
          <p:nvPr/>
        </p:nvSpPr>
        <p:spPr bwMode="auto">
          <a:xfrm>
            <a:off x="1990725" y="5427663"/>
            <a:ext cx="565150" cy="217487"/>
          </a:xfrm>
          <a:prstGeom prst="rightArrow">
            <a:avLst>
              <a:gd name="adj1" fmla="val 50000"/>
              <a:gd name="adj2" fmla="val 64964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9" name="Text Box 3"/>
          <p:cNvSpPr txBox="1">
            <a:spLocks noChangeArrowheads="1"/>
          </p:cNvSpPr>
          <p:nvPr/>
        </p:nvSpPr>
        <p:spPr bwMode="auto">
          <a:xfrm>
            <a:off x="738868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Scattering by Wedge (cont.)</a:t>
            </a:r>
          </a:p>
        </p:txBody>
      </p:sp>
      <p:sp>
        <p:nvSpPr>
          <p:cNvPr id="377860" name="Text Box 4"/>
          <p:cNvSpPr txBox="1">
            <a:spLocks noChangeArrowheads="1"/>
          </p:cNvSpPr>
          <p:nvPr/>
        </p:nvSpPr>
        <p:spPr bwMode="auto">
          <a:xfrm>
            <a:off x="1295400" y="3840163"/>
            <a:ext cx="86754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Note: </a:t>
            </a:r>
          </a:p>
        </p:txBody>
      </p:sp>
      <p:graphicFrame>
        <p:nvGraphicFramePr>
          <p:cNvPr id="377864" name="Object 8"/>
          <p:cNvGraphicFramePr>
            <a:graphicFrameLocks noChangeAspect="1"/>
          </p:cNvGraphicFramePr>
          <p:nvPr/>
        </p:nvGraphicFramePr>
        <p:xfrm>
          <a:off x="2271428" y="3835673"/>
          <a:ext cx="2150446" cy="460433"/>
        </p:xfrm>
        <a:graphic>
          <a:graphicData uri="http://schemas.openxmlformats.org/presentationml/2006/ole">
            <p:oleObj spid="_x0000_s377864" name="Equation" r:id="rId4" imgW="1066680" imgH="228600" progId="Equation.DSMT4">
              <p:embed/>
            </p:oleObj>
          </a:graphicData>
        </a:graphic>
      </p:graphicFrame>
      <p:graphicFrame>
        <p:nvGraphicFramePr>
          <p:cNvPr id="377865" name="Object 9"/>
          <p:cNvGraphicFramePr>
            <a:graphicFrameLocks noChangeAspect="1"/>
          </p:cNvGraphicFramePr>
          <p:nvPr/>
        </p:nvGraphicFramePr>
        <p:xfrm>
          <a:off x="2041525" y="1169306"/>
          <a:ext cx="4929188" cy="923925"/>
        </p:xfrm>
        <a:graphic>
          <a:graphicData uri="http://schemas.openxmlformats.org/presentationml/2006/ole">
            <p:oleObj spid="_x0000_s377865" name="Equation" r:id="rId5" imgW="1828800" imgH="342720" progId="Equation.DSMT4">
              <p:embed/>
            </p:oleObj>
          </a:graphicData>
        </a:graphic>
      </p:graphicFrame>
      <p:graphicFrame>
        <p:nvGraphicFramePr>
          <p:cNvPr id="377867" name="Object 11"/>
          <p:cNvGraphicFramePr>
            <a:graphicFrameLocks noChangeAspect="1"/>
          </p:cNvGraphicFramePr>
          <p:nvPr/>
        </p:nvGraphicFramePr>
        <p:xfrm>
          <a:off x="2580832" y="4461769"/>
          <a:ext cx="4011037" cy="523004"/>
        </p:xfrm>
        <a:graphic>
          <a:graphicData uri="http://schemas.openxmlformats.org/presentationml/2006/ole">
            <p:oleObj spid="_x0000_s377867" name="Equation" r:id="rId6" imgW="1854000" imgH="241200" progId="Equation.DSMT4">
              <p:embed/>
            </p:oleObj>
          </a:graphicData>
        </a:graphic>
      </p:graphicFrame>
      <p:sp>
        <p:nvSpPr>
          <p:cNvPr id="377875" name="Text Box 19"/>
          <p:cNvSpPr txBox="1">
            <a:spLocks noChangeArrowheads="1"/>
          </p:cNvSpPr>
          <p:nvPr/>
        </p:nvSpPr>
        <p:spPr bwMode="auto">
          <a:xfrm>
            <a:off x="1304925" y="2706688"/>
            <a:ext cx="86754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Note: </a:t>
            </a:r>
          </a:p>
        </p:txBody>
      </p:sp>
      <p:graphicFrame>
        <p:nvGraphicFramePr>
          <p:cNvPr id="377876" name="Object 20"/>
          <p:cNvGraphicFramePr>
            <a:graphicFrameLocks noChangeAspect="1"/>
          </p:cNvGraphicFramePr>
          <p:nvPr/>
        </p:nvGraphicFramePr>
        <p:xfrm>
          <a:off x="2237759" y="2720446"/>
          <a:ext cx="4163042" cy="453606"/>
        </p:xfrm>
        <a:graphic>
          <a:graphicData uri="http://schemas.openxmlformats.org/presentationml/2006/ole">
            <p:oleObj spid="_x0000_s377876" name="Equation" r:id="rId7" imgW="2095200" imgH="228600" progId="Equation.DSMT4">
              <p:embed/>
            </p:oleObj>
          </a:graphicData>
        </a:graphic>
      </p:graphicFrame>
      <p:sp>
        <p:nvSpPr>
          <p:cNvPr id="377878" name="Text Box 22"/>
          <p:cNvSpPr txBox="1">
            <a:spLocks noChangeArrowheads="1"/>
          </p:cNvSpPr>
          <p:nvPr/>
        </p:nvSpPr>
        <p:spPr bwMode="auto">
          <a:xfrm>
            <a:off x="2233153" y="5661973"/>
            <a:ext cx="777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since</a:t>
            </a:r>
          </a:p>
        </p:txBody>
      </p:sp>
      <p:sp>
        <p:nvSpPr>
          <p:cNvPr id="377879" name="Text Box 23"/>
          <p:cNvSpPr txBox="1">
            <a:spLocks noChangeArrowheads="1"/>
          </p:cNvSpPr>
          <p:nvPr/>
        </p:nvSpPr>
        <p:spPr bwMode="auto">
          <a:xfrm>
            <a:off x="4408488" y="2112963"/>
            <a:ext cx="293381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Bessel </a:t>
            </a:r>
            <a:r>
              <a:rPr lang="en-US" dirty="0" smtClean="0">
                <a:solidFill>
                  <a:schemeClr val="bg1"/>
                </a:solidFill>
              </a:rPr>
              <a:t>function of order </a:t>
            </a:r>
            <a:r>
              <a:rPr lang="en-US" i="1" dirty="0" smtClean="0">
                <a:solidFill>
                  <a:schemeClr val="bg1"/>
                </a:solidFill>
                <a:latin typeface="+mn-lt"/>
                <a:sym typeface="Symbol"/>
              </a:rPr>
              <a:t></a:t>
            </a:r>
            <a:r>
              <a:rPr lang="en-US" i="1" baseline="-25000" dirty="0" smtClean="0">
                <a:solidFill>
                  <a:schemeClr val="bg1"/>
                </a:solidFill>
                <a:latin typeface="+mn-lt"/>
                <a:sym typeface="Symbol"/>
              </a:rPr>
              <a:t>n</a:t>
            </a:r>
            <a:endParaRPr lang="en-US" i="1" baseline="-25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77880" name="Line 24"/>
          <p:cNvSpPr>
            <a:spLocks noChangeShapeType="1"/>
          </p:cNvSpPr>
          <p:nvPr/>
        </p:nvSpPr>
        <p:spPr bwMode="auto">
          <a:xfrm flipH="1" flipV="1">
            <a:off x="3903663" y="1843088"/>
            <a:ext cx="422275" cy="33337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377881" name="Object 25"/>
          <p:cNvGraphicFramePr>
            <a:graphicFrameLocks noChangeAspect="1"/>
          </p:cNvGraphicFramePr>
          <p:nvPr/>
        </p:nvGraphicFramePr>
        <p:xfrm>
          <a:off x="6184900" y="5713413"/>
          <a:ext cx="2457450" cy="404812"/>
        </p:xfrm>
        <a:graphic>
          <a:graphicData uri="http://schemas.openxmlformats.org/presentationml/2006/ole">
            <p:oleObj spid="_x0000_s377881" name="Equation" r:id="rId8" imgW="1231560" imgH="203040" progId="Equation.DSMT4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Right Arrow 15"/>
          <p:cNvSpPr/>
          <p:nvPr/>
        </p:nvSpPr>
        <p:spPr bwMode="auto">
          <a:xfrm>
            <a:off x="1807028" y="4528457"/>
            <a:ext cx="555171" cy="32657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77884" name="Object 28"/>
          <p:cNvGraphicFramePr>
            <a:graphicFrameLocks noChangeAspect="1"/>
          </p:cNvGraphicFramePr>
          <p:nvPr/>
        </p:nvGraphicFramePr>
        <p:xfrm>
          <a:off x="3113013" y="5452280"/>
          <a:ext cx="2840630" cy="866633"/>
        </p:xfrm>
        <a:graphic>
          <a:graphicData uri="http://schemas.openxmlformats.org/presentationml/2006/ole">
            <p:oleObj spid="_x0000_s377884" name="Equation" r:id="rId9" imgW="149832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Text Box 2"/>
          <p:cNvSpPr txBox="1">
            <a:spLocks noChangeArrowheads="1"/>
          </p:cNvSpPr>
          <p:nvPr/>
        </p:nvSpPr>
        <p:spPr bwMode="auto">
          <a:xfrm>
            <a:off x="706211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Scattering by Wedge (cont.)</a:t>
            </a:r>
          </a:p>
        </p:txBody>
      </p:sp>
      <p:sp>
        <p:nvSpPr>
          <p:cNvPr id="400387" name="Text Box 3"/>
          <p:cNvSpPr txBox="1">
            <a:spLocks noChangeArrowheads="1"/>
          </p:cNvSpPr>
          <p:nvPr/>
        </p:nvSpPr>
        <p:spPr bwMode="auto">
          <a:xfrm>
            <a:off x="1190625" y="1397000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400390" name="Object 6"/>
          <p:cNvGraphicFramePr>
            <a:graphicFrameLocks noChangeAspect="1"/>
          </p:cNvGraphicFramePr>
          <p:nvPr/>
        </p:nvGraphicFramePr>
        <p:xfrm>
          <a:off x="2405063" y="2001838"/>
          <a:ext cx="3387725" cy="1257300"/>
        </p:xfrm>
        <a:graphic>
          <a:graphicData uri="http://schemas.openxmlformats.org/presentationml/2006/ole">
            <p:oleObj spid="_x0000_s400390" name="Equation" r:id="rId4" imgW="1143000" imgH="444240" progId="Equation.DSMT4">
              <p:embed/>
            </p:oleObj>
          </a:graphicData>
        </a:graphic>
      </p:graphicFrame>
      <p:graphicFrame>
        <p:nvGraphicFramePr>
          <p:cNvPr id="400395" name="Object 11"/>
          <p:cNvGraphicFramePr>
            <a:graphicFrameLocks noChangeAspect="1"/>
          </p:cNvGraphicFramePr>
          <p:nvPr/>
        </p:nvGraphicFramePr>
        <p:xfrm>
          <a:off x="3179763" y="3525838"/>
          <a:ext cx="2144712" cy="574675"/>
        </p:xfrm>
        <a:graphic>
          <a:graphicData uri="http://schemas.openxmlformats.org/presentationml/2006/ole">
            <p:oleObj spid="_x0000_s400395" name="Equation" r:id="rId5" imgW="723600" imgH="203040" progId="Equation.DSMT4">
              <p:embed/>
            </p:oleObj>
          </a:graphicData>
        </a:graphic>
      </p:graphicFrame>
      <p:graphicFrame>
        <p:nvGraphicFramePr>
          <p:cNvPr id="400396" name="Object 12"/>
          <p:cNvGraphicFramePr>
            <a:graphicFrameLocks noChangeAspect="1"/>
          </p:cNvGraphicFramePr>
          <p:nvPr/>
        </p:nvGraphicFramePr>
        <p:xfrm>
          <a:off x="2919413" y="4956175"/>
          <a:ext cx="2722562" cy="938213"/>
        </p:xfrm>
        <a:graphic>
          <a:graphicData uri="http://schemas.openxmlformats.org/presentationml/2006/ole">
            <p:oleObj spid="_x0000_s400396" name="Equation" r:id="rId6" imgW="1231560" imgH="44424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Text Box 2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Scattering by Wedge (cont.)</a:t>
            </a:r>
          </a:p>
        </p:txBody>
      </p:sp>
      <p:graphicFrame>
        <p:nvGraphicFramePr>
          <p:cNvPr id="394248" name="Object 8"/>
          <p:cNvGraphicFramePr>
            <a:graphicFrameLocks noChangeAspect="1"/>
          </p:cNvGraphicFramePr>
          <p:nvPr/>
        </p:nvGraphicFramePr>
        <p:xfrm>
          <a:off x="747713" y="1843088"/>
          <a:ext cx="1079500" cy="508000"/>
        </p:xfrm>
        <a:graphic>
          <a:graphicData uri="http://schemas.openxmlformats.org/presentationml/2006/ole">
            <p:oleObj spid="_x0000_s394248" name="Equation" r:id="rId4" imgW="431640" imgH="203040" progId="Equation.DSMT4">
              <p:embed/>
            </p:oleObj>
          </a:graphicData>
        </a:graphic>
      </p:graphicFrame>
      <p:graphicFrame>
        <p:nvGraphicFramePr>
          <p:cNvPr id="394249" name="Object 9"/>
          <p:cNvGraphicFramePr>
            <a:graphicFrameLocks noChangeAspect="1"/>
          </p:cNvGraphicFramePr>
          <p:nvPr/>
        </p:nvGraphicFramePr>
        <p:xfrm>
          <a:off x="2154238" y="1566863"/>
          <a:ext cx="4908550" cy="1055687"/>
        </p:xfrm>
        <a:graphic>
          <a:graphicData uri="http://schemas.openxmlformats.org/presentationml/2006/ole">
            <p:oleObj spid="_x0000_s394249" name="Equation" r:id="rId5" imgW="2006280" imgH="431640" progId="Equation.DSMT4">
              <p:embed/>
            </p:oleObj>
          </a:graphicData>
        </a:graphic>
      </p:graphicFrame>
      <p:sp>
        <p:nvSpPr>
          <p:cNvPr id="394250" name="Text Box 10"/>
          <p:cNvSpPr txBox="1">
            <a:spLocks noChangeArrowheads="1"/>
          </p:cNvSpPr>
          <p:nvPr/>
        </p:nvSpPr>
        <p:spPr bwMode="auto">
          <a:xfrm>
            <a:off x="752475" y="3810000"/>
            <a:ext cx="723627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For                assume </a:t>
            </a:r>
            <a:r>
              <a:rPr lang="en-US" sz="2000" dirty="0" smtClean="0">
                <a:solidFill>
                  <a:schemeClr val="bg1"/>
                </a:solidFill>
              </a:rPr>
              <a:t>               to </a:t>
            </a:r>
            <a:r>
              <a:rPr lang="en-US" sz="2000" dirty="0">
                <a:solidFill>
                  <a:schemeClr val="bg1"/>
                </a:solidFill>
              </a:rPr>
              <a:t>match with the interior form.</a:t>
            </a:r>
          </a:p>
        </p:txBody>
      </p:sp>
      <p:graphicFrame>
        <p:nvGraphicFramePr>
          <p:cNvPr id="394251" name="Object 11"/>
          <p:cNvGraphicFramePr>
            <a:graphicFrameLocks noChangeAspect="1"/>
          </p:cNvGraphicFramePr>
          <p:nvPr/>
        </p:nvGraphicFramePr>
        <p:xfrm>
          <a:off x="1352550" y="3800475"/>
          <a:ext cx="881063" cy="414338"/>
        </p:xfrm>
        <a:graphic>
          <a:graphicData uri="http://schemas.openxmlformats.org/presentationml/2006/ole">
            <p:oleObj spid="_x0000_s394251" name="Equation" r:id="rId6" imgW="431640" imgH="203040" progId="Equation.DSMT4">
              <p:embed/>
            </p:oleObj>
          </a:graphicData>
        </a:graphic>
      </p:graphicFrame>
      <p:graphicFrame>
        <p:nvGraphicFramePr>
          <p:cNvPr id="394252" name="Object 12"/>
          <p:cNvGraphicFramePr>
            <a:graphicFrameLocks noChangeAspect="1"/>
          </p:cNvGraphicFramePr>
          <p:nvPr/>
        </p:nvGraphicFramePr>
        <p:xfrm>
          <a:off x="3352079" y="3778890"/>
          <a:ext cx="898525" cy="504825"/>
        </p:xfrm>
        <a:graphic>
          <a:graphicData uri="http://schemas.openxmlformats.org/presentationml/2006/ole">
            <p:oleObj spid="_x0000_s394252" name="Equation" r:id="rId7" imgW="406080" imgH="228600" progId="Equation.DSMT4">
              <p:embed/>
            </p:oleObj>
          </a:graphicData>
        </a:graphic>
      </p:graphicFrame>
      <p:graphicFrame>
        <p:nvGraphicFramePr>
          <p:cNvPr id="394253" name="Object 13"/>
          <p:cNvGraphicFramePr>
            <a:graphicFrameLocks noChangeAspect="1"/>
          </p:cNvGraphicFramePr>
          <p:nvPr/>
        </p:nvGraphicFramePr>
        <p:xfrm>
          <a:off x="876300" y="5005388"/>
          <a:ext cx="1079500" cy="508000"/>
        </p:xfrm>
        <a:graphic>
          <a:graphicData uri="http://schemas.openxmlformats.org/presentationml/2006/ole">
            <p:oleObj spid="_x0000_s394253" name="Equation" r:id="rId8" imgW="431640" imgH="203040" progId="Equation.DSMT4">
              <p:embed/>
            </p:oleObj>
          </a:graphicData>
        </a:graphic>
      </p:graphicFrame>
      <p:graphicFrame>
        <p:nvGraphicFramePr>
          <p:cNvPr id="394254" name="Object 14"/>
          <p:cNvGraphicFramePr>
            <a:graphicFrameLocks noChangeAspect="1"/>
          </p:cNvGraphicFramePr>
          <p:nvPr/>
        </p:nvGraphicFramePr>
        <p:xfrm>
          <a:off x="2197100" y="4716463"/>
          <a:ext cx="5449888" cy="1130300"/>
        </p:xfrm>
        <a:graphic>
          <a:graphicData uri="http://schemas.openxmlformats.org/presentationml/2006/ole">
            <p:oleObj spid="_x0000_s394254" name="Equation" r:id="rId9" imgW="2082600" imgH="43164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Text Box 2"/>
          <p:cNvSpPr txBox="1">
            <a:spLocks noChangeArrowheads="1"/>
          </p:cNvSpPr>
          <p:nvPr/>
        </p:nvSpPr>
        <p:spPr bwMode="auto">
          <a:xfrm>
            <a:off x="67355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Scattering by Wedge (cont.)</a:t>
            </a:r>
          </a:p>
        </p:txBody>
      </p:sp>
      <p:sp>
        <p:nvSpPr>
          <p:cNvPr id="378883" name="Text Box 3"/>
          <p:cNvSpPr txBox="1">
            <a:spLocks noChangeArrowheads="1"/>
          </p:cNvSpPr>
          <p:nvPr/>
        </p:nvSpPr>
        <p:spPr bwMode="auto">
          <a:xfrm>
            <a:off x="1240745" y="1298575"/>
            <a:ext cx="862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B.C.’s</a:t>
            </a:r>
          </a:p>
        </p:txBody>
      </p:sp>
      <p:graphicFrame>
        <p:nvGraphicFramePr>
          <p:cNvPr id="378895" name="Object 15"/>
          <p:cNvGraphicFramePr>
            <a:graphicFrameLocks noChangeAspect="1"/>
          </p:cNvGraphicFramePr>
          <p:nvPr/>
        </p:nvGraphicFramePr>
        <p:xfrm>
          <a:off x="1160463" y="1804988"/>
          <a:ext cx="1009650" cy="461962"/>
        </p:xfrm>
        <a:graphic>
          <a:graphicData uri="http://schemas.openxmlformats.org/presentationml/2006/ole">
            <p:oleObj spid="_x0000_s378895" name="Equation" r:id="rId4" imgW="444240" imgH="203040" progId="Equation.DSMT4">
              <p:embed/>
            </p:oleObj>
          </a:graphicData>
        </a:graphic>
      </p:graphicFrame>
      <p:graphicFrame>
        <p:nvGraphicFramePr>
          <p:cNvPr id="378896" name="Object 16"/>
          <p:cNvGraphicFramePr>
            <a:graphicFrameLocks noChangeAspect="1"/>
          </p:cNvGraphicFramePr>
          <p:nvPr/>
        </p:nvGraphicFramePr>
        <p:xfrm>
          <a:off x="2978150" y="1428750"/>
          <a:ext cx="4578350" cy="1470025"/>
        </p:xfrm>
        <a:graphic>
          <a:graphicData uri="http://schemas.openxmlformats.org/presentationml/2006/ole">
            <p:oleObj spid="_x0000_s378896" name="Equation" r:id="rId5" imgW="2057400" imgH="660240" progId="Equation.DSMT4">
              <p:embed/>
            </p:oleObj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3235552" y="3115585"/>
            <a:ext cx="4672012" cy="3241672"/>
            <a:chOff x="2560638" y="3159128"/>
            <a:chExt cx="4672012" cy="3241672"/>
          </a:xfrm>
        </p:grpSpPr>
        <p:sp>
          <p:nvSpPr>
            <p:cNvPr id="378899" name="Line 19"/>
            <p:cNvSpPr>
              <a:spLocks noChangeShapeType="1"/>
            </p:cNvSpPr>
            <p:nvPr/>
          </p:nvSpPr>
          <p:spPr bwMode="auto">
            <a:xfrm flipV="1">
              <a:off x="4222750" y="3709988"/>
              <a:ext cx="0" cy="269081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78939" name="Group 59"/>
            <p:cNvGrpSpPr>
              <a:grpSpLocks/>
            </p:cNvGrpSpPr>
            <p:nvPr/>
          </p:nvGrpSpPr>
          <p:grpSpPr bwMode="auto">
            <a:xfrm>
              <a:off x="2560638" y="3159128"/>
              <a:ext cx="4672012" cy="2973390"/>
              <a:chOff x="1613" y="1990"/>
              <a:chExt cx="2943" cy="1873"/>
            </a:xfrm>
          </p:grpSpPr>
          <p:sp>
            <p:nvSpPr>
              <p:cNvPr id="378898" name="Line 18"/>
              <p:cNvSpPr>
                <a:spLocks noChangeShapeType="1"/>
              </p:cNvSpPr>
              <p:nvPr/>
            </p:nvSpPr>
            <p:spPr bwMode="auto">
              <a:xfrm>
                <a:off x="1613" y="3238"/>
                <a:ext cx="2485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00" name="Oval 20"/>
              <p:cNvSpPr>
                <a:spLocks noChangeArrowheads="1"/>
              </p:cNvSpPr>
              <p:nvPr/>
            </p:nvSpPr>
            <p:spPr bwMode="auto">
              <a:xfrm>
                <a:off x="2077" y="2656"/>
                <a:ext cx="1164" cy="1152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8901" name="Text Box 21"/>
              <p:cNvSpPr txBox="1">
                <a:spLocks noChangeArrowheads="1"/>
              </p:cNvSpPr>
              <p:nvPr/>
            </p:nvSpPr>
            <p:spPr bwMode="auto">
              <a:xfrm>
                <a:off x="4200" y="3089"/>
                <a:ext cx="22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x </a:t>
                </a:r>
              </a:p>
            </p:txBody>
          </p:sp>
          <p:sp>
            <p:nvSpPr>
              <p:cNvPr id="378902" name="Text Box 22"/>
              <p:cNvSpPr txBox="1">
                <a:spLocks noChangeArrowheads="1"/>
              </p:cNvSpPr>
              <p:nvPr/>
            </p:nvSpPr>
            <p:spPr bwMode="auto">
              <a:xfrm>
                <a:off x="2581" y="1990"/>
                <a:ext cx="35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y  </a:t>
                </a:r>
              </a:p>
            </p:txBody>
          </p:sp>
          <p:graphicFrame>
            <p:nvGraphicFramePr>
              <p:cNvPr id="378903" name="Object 23"/>
              <p:cNvGraphicFramePr>
                <a:graphicFrameLocks noChangeAspect="1"/>
              </p:cNvGraphicFramePr>
              <p:nvPr/>
            </p:nvGraphicFramePr>
            <p:xfrm>
              <a:off x="3587" y="2601"/>
              <a:ext cx="527" cy="290"/>
            </p:xfrm>
            <a:graphic>
              <a:graphicData uri="http://schemas.openxmlformats.org/presentationml/2006/ole">
                <p:oleObj spid="_x0000_s378903" name="Equation" r:id="rId6" imgW="380880" imgH="203040" progId="Equation.DSMT4">
                  <p:embed/>
                </p:oleObj>
              </a:graphicData>
            </a:graphic>
          </p:graphicFrame>
          <p:sp>
            <p:nvSpPr>
              <p:cNvPr id="378904" name="Line 24"/>
              <p:cNvSpPr>
                <a:spLocks noChangeShapeType="1"/>
              </p:cNvSpPr>
              <p:nvPr/>
            </p:nvSpPr>
            <p:spPr bwMode="auto">
              <a:xfrm flipV="1">
                <a:off x="2664" y="2764"/>
                <a:ext cx="866" cy="476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05" name="Line 25"/>
              <p:cNvSpPr>
                <a:spLocks noChangeShapeType="1"/>
              </p:cNvSpPr>
              <p:nvPr/>
            </p:nvSpPr>
            <p:spPr bwMode="auto">
              <a:xfrm flipH="1">
                <a:off x="2741" y="3189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06" name="Line 26"/>
              <p:cNvSpPr>
                <a:spLocks noChangeShapeType="1"/>
              </p:cNvSpPr>
              <p:nvPr/>
            </p:nvSpPr>
            <p:spPr bwMode="auto">
              <a:xfrm flipH="1">
                <a:off x="2805" y="3151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07" name="Line 27"/>
              <p:cNvSpPr>
                <a:spLocks noChangeShapeType="1"/>
              </p:cNvSpPr>
              <p:nvPr/>
            </p:nvSpPr>
            <p:spPr bwMode="auto">
              <a:xfrm flipH="1">
                <a:off x="2861" y="3125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08" name="Line 28"/>
              <p:cNvSpPr>
                <a:spLocks noChangeShapeType="1"/>
              </p:cNvSpPr>
              <p:nvPr/>
            </p:nvSpPr>
            <p:spPr bwMode="auto">
              <a:xfrm flipH="1">
                <a:off x="2919" y="3093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09" name="Line 29"/>
              <p:cNvSpPr>
                <a:spLocks noChangeShapeType="1"/>
              </p:cNvSpPr>
              <p:nvPr/>
            </p:nvSpPr>
            <p:spPr bwMode="auto">
              <a:xfrm flipH="1">
                <a:off x="2977" y="3063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10" name="Line 30"/>
              <p:cNvSpPr>
                <a:spLocks noChangeShapeType="1"/>
              </p:cNvSpPr>
              <p:nvPr/>
            </p:nvSpPr>
            <p:spPr bwMode="auto">
              <a:xfrm flipH="1">
                <a:off x="3041" y="3025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11" name="Line 31"/>
              <p:cNvSpPr>
                <a:spLocks noChangeShapeType="1"/>
              </p:cNvSpPr>
              <p:nvPr/>
            </p:nvSpPr>
            <p:spPr bwMode="auto">
              <a:xfrm flipH="1">
                <a:off x="3097" y="2999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12" name="Line 32"/>
              <p:cNvSpPr>
                <a:spLocks noChangeShapeType="1"/>
              </p:cNvSpPr>
              <p:nvPr/>
            </p:nvSpPr>
            <p:spPr bwMode="auto">
              <a:xfrm flipH="1">
                <a:off x="3155" y="2967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13" name="Line 33"/>
              <p:cNvSpPr>
                <a:spLocks noChangeShapeType="1"/>
              </p:cNvSpPr>
              <p:nvPr/>
            </p:nvSpPr>
            <p:spPr bwMode="auto">
              <a:xfrm flipH="1">
                <a:off x="3213" y="2931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14" name="Line 34"/>
              <p:cNvSpPr>
                <a:spLocks noChangeShapeType="1"/>
              </p:cNvSpPr>
              <p:nvPr/>
            </p:nvSpPr>
            <p:spPr bwMode="auto">
              <a:xfrm flipH="1">
                <a:off x="3277" y="2893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15" name="Line 35"/>
              <p:cNvSpPr>
                <a:spLocks noChangeShapeType="1"/>
              </p:cNvSpPr>
              <p:nvPr/>
            </p:nvSpPr>
            <p:spPr bwMode="auto">
              <a:xfrm flipH="1">
                <a:off x="3333" y="2867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16" name="Line 36"/>
              <p:cNvSpPr>
                <a:spLocks noChangeShapeType="1"/>
              </p:cNvSpPr>
              <p:nvPr/>
            </p:nvSpPr>
            <p:spPr bwMode="auto">
              <a:xfrm flipH="1">
                <a:off x="3391" y="2835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17" name="Line 37"/>
              <p:cNvSpPr>
                <a:spLocks noChangeShapeType="1"/>
              </p:cNvSpPr>
              <p:nvPr/>
            </p:nvSpPr>
            <p:spPr bwMode="auto">
              <a:xfrm flipH="1">
                <a:off x="3443" y="2805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18" name="Line 38"/>
              <p:cNvSpPr>
                <a:spLocks noChangeShapeType="1"/>
              </p:cNvSpPr>
              <p:nvPr/>
            </p:nvSpPr>
            <p:spPr bwMode="auto">
              <a:xfrm flipH="1">
                <a:off x="3505" y="2769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19" name="Line 39"/>
              <p:cNvSpPr>
                <a:spLocks noChangeShapeType="1"/>
              </p:cNvSpPr>
              <p:nvPr/>
            </p:nvSpPr>
            <p:spPr bwMode="auto">
              <a:xfrm>
                <a:off x="2658" y="3236"/>
                <a:ext cx="866" cy="476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20" name="Line 40"/>
              <p:cNvSpPr>
                <a:spLocks noChangeShapeType="1"/>
              </p:cNvSpPr>
              <p:nvPr/>
            </p:nvSpPr>
            <p:spPr bwMode="auto">
              <a:xfrm flipH="1" flipV="1">
                <a:off x="2735" y="3247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21" name="Line 41"/>
              <p:cNvSpPr>
                <a:spLocks noChangeShapeType="1"/>
              </p:cNvSpPr>
              <p:nvPr/>
            </p:nvSpPr>
            <p:spPr bwMode="auto">
              <a:xfrm flipH="1" flipV="1">
                <a:off x="2799" y="3285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22" name="Line 42"/>
              <p:cNvSpPr>
                <a:spLocks noChangeShapeType="1"/>
              </p:cNvSpPr>
              <p:nvPr/>
            </p:nvSpPr>
            <p:spPr bwMode="auto">
              <a:xfrm flipH="1" flipV="1">
                <a:off x="2855" y="3311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23" name="Line 43"/>
              <p:cNvSpPr>
                <a:spLocks noChangeShapeType="1"/>
              </p:cNvSpPr>
              <p:nvPr/>
            </p:nvSpPr>
            <p:spPr bwMode="auto">
              <a:xfrm flipH="1" flipV="1">
                <a:off x="2913" y="3343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24" name="Line 44"/>
              <p:cNvSpPr>
                <a:spLocks noChangeShapeType="1"/>
              </p:cNvSpPr>
              <p:nvPr/>
            </p:nvSpPr>
            <p:spPr bwMode="auto">
              <a:xfrm flipH="1" flipV="1">
                <a:off x="2971" y="3373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25" name="Line 45"/>
              <p:cNvSpPr>
                <a:spLocks noChangeShapeType="1"/>
              </p:cNvSpPr>
              <p:nvPr/>
            </p:nvSpPr>
            <p:spPr bwMode="auto">
              <a:xfrm flipH="1" flipV="1">
                <a:off x="3035" y="3411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26" name="Line 46"/>
              <p:cNvSpPr>
                <a:spLocks noChangeShapeType="1"/>
              </p:cNvSpPr>
              <p:nvPr/>
            </p:nvSpPr>
            <p:spPr bwMode="auto">
              <a:xfrm flipH="1" flipV="1">
                <a:off x="3091" y="3437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27" name="Line 47"/>
              <p:cNvSpPr>
                <a:spLocks noChangeShapeType="1"/>
              </p:cNvSpPr>
              <p:nvPr/>
            </p:nvSpPr>
            <p:spPr bwMode="auto">
              <a:xfrm flipH="1" flipV="1">
                <a:off x="3149" y="3469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28" name="Line 48"/>
              <p:cNvSpPr>
                <a:spLocks noChangeShapeType="1"/>
              </p:cNvSpPr>
              <p:nvPr/>
            </p:nvSpPr>
            <p:spPr bwMode="auto">
              <a:xfrm flipH="1" flipV="1">
                <a:off x="3207" y="3505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29" name="Line 49"/>
              <p:cNvSpPr>
                <a:spLocks noChangeShapeType="1"/>
              </p:cNvSpPr>
              <p:nvPr/>
            </p:nvSpPr>
            <p:spPr bwMode="auto">
              <a:xfrm flipH="1" flipV="1">
                <a:off x="3271" y="3543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30" name="Line 50"/>
              <p:cNvSpPr>
                <a:spLocks noChangeShapeType="1"/>
              </p:cNvSpPr>
              <p:nvPr/>
            </p:nvSpPr>
            <p:spPr bwMode="auto">
              <a:xfrm flipH="1" flipV="1">
                <a:off x="3327" y="3569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31" name="Line 51"/>
              <p:cNvSpPr>
                <a:spLocks noChangeShapeType="1"/>
              </p:cNvSpPr>
              <p:nvPr/>
            </p:nvSpPr>
            <p:spPr bwMode="auto">
              <a:xfrm flipH="1" flipV="1">
                <a:off x="3385" y="3601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32" name="Line 52"/>
              <p:cNvSpPr>
                <a:spLocks noChangeShapeType="1"/>
              </p:cNvSpPr>
              <p:nvPr/>
            </p:nvSpPr>
            <p:spPr bwMode="auto">
              <a:xfrm flipH="1" flipV="1">
                <a:off x="3437" y="3631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33" name="Line 53"/>
              <p:cNvSpPr>
                <a:spLocks noChangeShapeType="1"/>
              </p:cNvSpPr>
              <p:nvPr/>
            </p:nvSpPr>
            <p:spPr bwMode="auto">
              <a:xfrm flipH="1" flipV="1">
                <a:off x="3499" y="3667"/>
                <a:ext cx="14" cy="4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8934" name="Oval 54"/>
              <p:cNvSpPr>
                <a:spLocks noChangeArrowheads="1"/>
              </p:cNvSpPr>
              <p:nvPr/>
            </p:nvSpPr>
            <p:spPr bwMode="auto">
              <a:xfrm>
                <a:off x="2176" y="2830"/>
                <a:ext cx="69" cy="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378935" name="Object 55"/>
              <p:cNvGraphicFramePr>
                <a:graphicFrameLocks noChangeAspect="1"/>
              </p:cNvGraphicFramePr>
              <p:nvPr/>
            </p:nvGraphicFramePr>
            <p:xfrm>
              <a:off x="2059" y="2496"/>
              <a:ext cx="154" cy="238"/>
            </p:xfrm>
            <a:graphic>
              <a:graphicData uri="http://schemas.openxmlformats.org/presentationml/2006/ole">
                <p:oleObj spid="_x0000_s378935" name="Equation" r:id="rId7" imgW="152280" imgH="228600" progId="Equation.DSMT4">
                  <p:embed/>
                </p:oleObj>
              </a:graphicData>
            </a:graphic>
          </p:graphicFrame>
          <p:graphicFrame>
            <p:nvGraphicFramePr>
              <p:cNvPr id="378936" name="Object 56"/>
              <p:cNvGraphicFramePr>
                <a:graphicFrameLocks noChangeAspect="1"/>
              </p:cNvGraphicFramePr>
              <p:nvPr/>
            </p:nvGraphicFramePr>
            <p:xfrm>
              <a:off x="3589" y="3573"/>
              <a:ext cx="967" cy="290"/>
            </p:xfrm>
            <a:graphic>
              <a:graphicData uri="http://schemas.openxmlformats.org/presentationml/2006/ole">
                <p:oleObj spid="_x0000_s378936" name="Equation" r:id="rId8" imgW="698400" imgH="203040" progId="Equation.DSMT4">
                  <p:embed/>
                </p:oleObj>
              </a:graphicData>
            </a:graphic>
          </p:graphicFrame>
          <p:graphicFrame>
            <p:nvGraphicFramePr>
              <p:cNvPr id="378937" name="Object 57"/>
              <p:cNvGraphicFramePr>
                <a:graphicFrameLocks noChangeAspect="1"/>
              </p:cNvGraphicFramePr>
              <p:nvPr/>
            </p:nvGraphicFramePr>
            <p:xfrm>
              <a:off x="1650" y="2831"/>
              <a:ext cx="456" cy="198"/>
            </p:xfrm>
            <a:graphic>
              <a:graphicData uri="http://schemas.openxmlformats.org/presentationml/2006/ole">
                <p:oleObj spid="_x0000_s378937" name="Equation" r:id="rId9" imgW="482400" imgH="203040" progId="Equation.DSMT4">
                  <p:embed/>
                </p:oleObj>
              </a:graphicData>
            </a:graphic>
          </p:graphicFrame>
        </p:grpSp>
      </p:grpSp>
      <p:sp>
        <p:nvSpPr>
          <p:cNvPr id="47" name="Slide Number Placeholder 4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78938" name="Object 58"/>
          <p:cNvGraphicFramePr>
            <a:graphicFrameLocks noChangeAspect="1"/>
          </p:cNvGraphicFramePr>
          <p:nvPr/>
        </p:nvGraphicFramePr>
        <p:xfrm>
          <a:off x="1199925" y="3276601"/>
          <a:ext cx="1734926" cy="786038"/>
        </p:xfrm>
        <a:graphic>
          <a:graphicData uri="http://schemas.openxmlformats.org/presentationml/2006/ole">
            <p:oleObj spid="_x0000_s378938" name="Equation" r:id="rId10" imgW="927000" imgH="419040" progId="Equation.DSMT4">
              <p:embed/>
            </p:oleObj>
          </a:graphicData>
        </a:graphic>
      </p:graphicFrame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722539" y="2888343"/>
            <a:ext cx="88357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where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Text Box 2"/>
          <p:cNvSpPr txBox="1">
            <a:spLocks noChangeArrowheads="1"/>
          </p:cNvSpPr>
          <p:nvPr/>
        </p:nvSpPr>
        <p:spPr bwMode="auto">
          <a:xfrm>
            <a:off x="804182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Scattering by Wedge (cont.)</a:t>
            </a:r>
          </a:p>
        </p:txBody>
      </p:sp>
      <p:sp>
        <p:nvSpPr>
          <p:cNvPr id="379907" name="Text Box 3"/>
          <p:cNvSpPr txBox="1">
            <a:spLocks noChangeArrowheads="1"/>
          </p:cNvSpPr>
          <p:nvPr/>
        </p:nvSpPr>
        <p:spPr bwMode="auto">
          <a:xfrm>
            <a:off x="879475" y="1119188"/>
            <a:ext cx="1935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 we have</a:t>
            </a:r>
          </a:p>
        </p:txBody>
      </p:sp>
      <p:graphicFrame>
        <p:nvGraphicFramePr>
          <p:cNvPr id="379912" name="Object 8"/>
          <p:cNvGraphicFramePr>
            <a:graphicFrameLocks noChangeAspect="1"/>
          </p:cNvGraphicFramePr>
          <p:nvPr/>
        </p:nvGraphicFramePr>
        <p:xfrm>
          <a:off x="1624693" y="2588986"/>
          <a:ext cx="5564188" cy="2149475"/>
        </p:xfrm>
        <a:graphic>
          <a:graphicData uri="http://schemas.openxmlformats.org/presentationml/2006/ole">
            <p:oleObj spid="_x0000_s379912" name="Equation" r:id="rId4" imgW="2400120" imgH="927000" progId="Equation.DSMT4">
              <p:embed/>
            </p:oleObj>
          </a:graphicData>
        </a:graphic>
      </p:graphicFrame>
      <p:graphicFrame>
        <p:nvGraphicFramePr>
          <p:cNvPr id="379918" name="Object 14"/>
          <p:cNvGraphicFramePr>
            <a:graphicFrameLocks noChangeAspect="1"/>
          </p:cNvGraphicFramePr>
          <p:nvPr/>
        </p:nvGraphicFramePr>
        <p:xfrm>
          <a:off x="1377950" y="1833563"/>
          <a:ext cx="1009650" cy="461962"/>
        </p:xfrm>
        <a:graphic>
          <a:graphicData uri="http://schemas.openxmlformats.org/presentationml/2006/ole">
            <p:oleObj spid="_x0000_s379918" name="Equation" r:id="rId5" imgW="444240" imgH="20304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Text Box 2"/>
          <p:cNvSpPr txBox="1">
            <a:spLocks noChangeArrowheads="1"/>
          </p:cNvSpPr>
          <p:nvPr/>
        </p:nvSpPr>
        <p:spPr bwMode="auto">
          <a:xfrm>
            <a:off x="804182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Scattering by Wedge (cont.)</a:t>
            </a:r>
          </a:p>
        </p:txBody>
      </p:sp>
      <p:sp>
        <p:nvSpPr>
          <p:cNvPr id="395267" name="Text Box 3"/>
          <p:cNvSpPr txBox="1">
            <a:spLocks noChangeArrowheads="1"/>
          </p:cNvSpPr>
          <p:nvPr/>
        </p:nvSpPr>
        <p:spPr bwMode="auto">
          <a:xfrm>
            <a:off x="865188" y="1473200"/>
            <a:ext cx="139333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First B.C</a:t>
            </a:r>
            <a:r>
              <a:rPr lang="en-US" sz="2000" dirty="0" smtClean="0">
                <a:solidFill>
                  <a:schemeClr val="bg1"/>
                </a:solidFill>
              </a:rPr>
              <a:t>. 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95268" name="Object 4"/>
          <p:cNvGraphicFramePr>
            <a:graphicFrameLocks noChangeAspect="1"/>
          </p:cNvGraphicFramePr>
          <p:nvPr/>
        </p:nvGraphicFramePr>
        <p:xfrm>
          <a:off x="763873" y="2047969"/>
          <a:ext cx="1382712" cy="530225"/>
        </p:xfrm>
        <a:graphic>
          <a:graphicData uri="http://schemas.openxmlformats.org/presentationml/2006/ole">
            <p:oleObj spid="_x0000_s395268" name="Equation" r:id="rId4" imgW="596880" imgH="228600" progId="Equation.DSMT4">
              <p:embed/>
            </p:oleObj>
          </a:graphicData>
        </a:graphic>
      </p:graphicFrame>
      <p:graphicFrame>
        <p:nvGraphicFramePr>
          <p:cNvPr id="395269" name="Object 5"/>
          <p:cNvGraphicFramePr>
            <a:graphicFrameLocks noChangeAspect="1"/>
          </p:cNvGraphicFramePr>
          <p:nvPr/>
        </p:nvGraphicFramePr>
        <p:xfrm>
          <a:off x="762853" y="3813459"/>
          <a:ext cx="7839075" cy="962025"/>
        </p:xfrm>
        <a:graphic>
          <a:graphicData uri="http://schemas.openxmlformats.org/presentationml/2006/ole">
            <p:oleObj spid="_x0000_s395269" name="Equation" r:id="rId5" imgW="3517560" imgH="431640" progId="Equation.DSMT4">
              <p:embed/>
            </p:oleObj>
          </a:graphicData>
        </a:graphic>
      </p:graphicFrame>
      <p:sp>
        <p:nvSpPr>
          <p:cNvPr id="395270" name="Text Box 6"/>
          <p:cNvSpPr txBox="1">
            <a:spLocks noChangeArrowheads="1"/>
          </p:cNvSpPr>
          <p:nvPr/>
        </p:nvSpPr>
        <p:spPr bwMode="auto">
          <a:xfrm>
            <a:off x="769251" y="5334687"/>
            <a:ext cx="63627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Multiply by                              and integrate over            </a:t>
            </a:r>
          </a:p>
        </p:txBody>
      </p:sp>
      <p:graphicFrame>
        <p:nvGraphicFramePr>
          <p:cNvPr id="395271" name="Object 7"/>
          <p:cNvGraphicFramePr>
            <a:graphicFrameLocks noChangeAspect="1"/>
          </p:cNvGraphicFramePr>
          <p:nvPr/>
        </p:nvGraphicFramePr>
        <p:xfrm>
          <a:off x="2193239" y="5304298"/>
          <a:ext cx="1849437" cy="512762"/>
        </p:xfrm>
        <a:graphic>
          <a:graphicData uri="http://schemas.openxmlformats.org/presentationml/2006/ole">
            <p:oleObj spid="_x0000_s395271" name="Equation" r:id="rId6" imgW="825480" imgH="228600" progId="Equation.DSMT4">
              <p:embed/>
            </p:oleObj>
          </a:graphicData>
        </a:graphic>
      </p:graphicFrame>
      <p:graphicFrame>
        <p:nvGraphicFramePr>
          <p:cNvPr id="395272" name="Object 8"/>
          <p:cNvGraphicFramePr>
            <a:graphicFrameLocks noChangeAspect="1"/>
          </p:cNvGraphicFramePr>
          <p:nvPr/>
        </p:nvGraphicFramePr>
        <p:xfrm>
          <a:off x="6327089" y="5234674"/>
          <a:ext cx="2268537" cy="612775"/>
        </p:xfrm>
        <a:graphic>
          <a:graphicData uri="http://schemas.openxmlformats.org/presentationml/2006/ole">
            <p:oleObj spid="_x0000_s395272" name="Equation" r:id="rId7" imgW="939600" imgH="25380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661AFC-5122-4876-8A8D-E4EF4F34AED7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95274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21973" y="761355"/>
            <a:ext cx="3785050" cy="2667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10288</TotalTime>
  <Words>647</Words>
  <Application>Microsoft Office PowerPoint</Application>
  <PresentationFormat>On-screen Show (4:3)</PresentationFormat>
  <Paragraphs>190</Paragraphs>
  <Slides>27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Times New Roman</vt:lpstr>
      <vt:lpstr>Symbol</vt:lpstr>
      <vt:lpstr>Wingdings</vt:lpstr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806</cp:revision>
  <cp:lastPrinted>1999-08-25T18:07:04Z</cp:lastPrinted>
  <dcterms:created xsi:type="dcterms:W3CDTF">1999-08-24T13:57:19Z</dcterms:created>
  <dcterms:modified xsi:type="dcterms:W3CDTF">2016-03-02T00:52:43Z</dcterms:modified>
</cp:coreProperties>
</file>