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333" r:id="rId2"/>
    <p:sldId id="387" r:id="rId3"/>
    <p:sldId id="393" r:id="rId4"/>
    <p:sldId id="389" r:id="rId5"/>
    <p:sldId id="395" r:id="rId6"/>
    <p:sldId id="392" r:id="rId7"/>
    <p:sldId id="390" r:id="rId8"/>
    <p:sldId id="391" r:id="rId9"/>
    <p:sldId id="397" r:id="rId10"/>
    <p:sldId id="398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33"/>
    <a:srgbClr val="33CC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5041" autoAdjust="0"/>
  </p:normalViewPr>
  <p:slideViewPr>
    <p:cSldViewPr snapToGrid="0">
      <p:cViewPr>
        <p:scale>
          <a:sx n="70" d="100"/>
          <a:sy n="70" d="100"/>
        </p:scale>
        <p:origin x="-2160" y="-378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6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3.wmf"/><Relationship Id="rId6" Type="http://schemas.openxmlformats.org/officeDocument/2006/relationships/image" Target="../media/image9.wmf"/><Relationship Id="rId5" Type="http://schemas.openxmlformats.org/officeDocument/2006/relationships/image" Target="../media/image14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4.wmf"/><Relationship Id="rId7" Type="http://schemas.openxmlformats.org/officeDocument/2006/relationships/image" Target="../media/image30.wmf"/><Relationship Id="rId2" Type="http://schemas.openxmlformats.org/officeDocument/2006/relationships/image" Target="../media/image3.wmf"/><Relationship Id="rId1" Type="http://schemas.openxmlformats.org/officeDocument/2006/relationships/image" Target="../media/image27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32.wmf"/><Relationship Id="rId5" Type="http://schemas.openxmlformats.org/officeDocument/2006/relationships/image" Target="../media/image33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FB18FA7-054F-472E-BD63-C4CCDBD3D5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6C10074-4772-43B0-BAB6-188DEFCD2A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13955-E942-4A63-9BD2-2E545D4F2F09}" type="slidenum">
              <a:rPr lang="en-US"/>
              <a:pPr/>
              <a:t>1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636AB-808F-478A-A94E-517B951CA58F}" type="slidenum">
              <a:rPr lang="en-US"/>
              <a:pPr/>
              <a:t>10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1521B-0DFB-479B-B7E8-60FBF0C6699B}" type="slidenum">
              <a:rPr lang="en-US"/>
              <a:pPr/>
              <a:t>2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53896-0268-4DC1-8DFE-D7D6B90970CE}" type="slidenum">
              <a:rPr lang="en-US"/>
              <a:pPr/>
              <a:t>3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B0B41-3E74-4A60-AD51-1F1660EBAD6C}" type="slidenum">
              <a:rPr lang="en-US"/>
              <a:pPr/>
              <a:t>4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B0B41-3E74-4A60-AD51-1F1660EBAD6C}" type="slidenum">
              <a:rPr lang="en-US"/>
              <a:pPr/>
              <a:t>5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636AB-808F-478A-A94E-517B951CA58F}" type="slidenum">
              <a:rPr lang="en-US"/>
              <a:pPr/>
              <a:t>6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A967C-8E15-4417-99C9-9970727309EA}" type="slidenum">
              <a:rPr lang="en-US"/>
              <a:pPr/>
              <a:t>7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52EC3-CED9-46D5-83FE-7CDB949B26E7}" type="slidenum">
              <a:rPr lang="en-US"/>
              <a:pPr/>
              <a:t>8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636AB-808F-478A-A94E-517B951CA58F}" type="slidenum">
              <a:rPr lang="en-US"/>
              <a:pPr/>
              <a:t>9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09F10E5-0F58-4709-9522-677F83610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966085" y="239934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616207" y="163417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234145" y="3663315"/>
            <a:ext cx="2770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19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35985" y="63881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221" y="4141107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1735445" y="850024"/>
            <a:ext cx="58546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Example: TM</a:t>
            </a:r>
            <a:r>
              <a:rPr lang="en-US" sz="2000" baseline="-25000" dirty="0" smtClean="0">
                <a:solidFill>
                  <a:schemeClr val="hlink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hlink"/>
                </a:solidFill>
              </a:rPr>
              <a:t> surface wave from an HED source</a:t>
            </a:r>
            <a:endParaRPr lang="en-US" sz="20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483997" y="3727591"/>
            <a:ext cx="31582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Far away from the source: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98366" name="Object 30"/>
          <p:cNvGraphicFramePr>
            <a:graphicFrameLocks noChangeAspect="1"/>
          </p:cNvGraphicFramePr>
          <p:nvPr/>
        </p:nvGraphicFramePr>
        <p:xfrm>
          <a:off x="399742" y="4400905"/>
          <a:ext cx="4659312" cy="1963737"/>
        </p:xfrm>
        <a:graphic>
          <a:graphicData uri="http://schemas.openxmlformats.org/presentationml/2006/ole">
            <p:oleObj spid="_x0000_s414722" name="Equation" r:id="rId4" imgW="2590560" imgH="1091880" progId="Equation.DSMT4">
              <p:embed/>
            </p:oleObj>
          </a:graphicData>
        </a:graphic>
      </p:graphicFrame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1706582" y="1204082"/>
            <a:ext cx="5656262" cy="2345179"/>
            <a:chOff x="1706582" y="1285968"/>
            <a:chExt cx="5656262" cy="2345179"/>
          </a:xfrm>
        </p:grpSpPr>
        <p:sp>
          <p:nvSpPr>
            <p:cNvPr id="41" name="AutoShape 122"/>
            <p:cNvSpPr>
              <a:spLocks noChangeArrowheads="1"/>
            </p:cNvSpPr>
            <p:nvPr/>
          </p:nvSpPr>
          <p:spPr bwMode="auto">
            <a:xfrm>
              <a:off x="1706582" y="2179730"/>
              <a:ext cx="5656262" cy="1208086"/>
            </a:xfrm>
            <a:prstGeom prst="cube">
              <a:avLst>
                <a:gd name="adj" fmla="val 90856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19"/>
            <p:cNvSpPr txBox="1">
              <a:spLocks noChangeArrowheads="1"/>
            </p:cNvSpPr>
            <p:nvPr/>
          </p:nvSpPr>
          <p:spPr bwMode="auto">
            <a:xfrm>
              <a:off x="2662257" y="2041617"/>
              <a:ext cx="8636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dipole</a:t>
              </a:r>
            </a:p>
          </p:txBody>
        </p:sp>
        <p:sp>
          <p:nvSpPr>
            <p:cNvPr id="43" name="AutoShape 121"/>
            <p:cNvSpPr>
              <a:spLocks noChangeArrowheads="1"/>
            </p:cNvSpPr>
            <p:nvPr/>
          </p:nvSpPr>
          <p:spPr bwMode="auto">
            <a:xfrm>
              <a:off x="1711344" y="1770155"/>
              <a:ext cx="5645150" cy="1508124"/>
            </a:xfrm>
            <a:prstGeom prst="cube">
              <a:avLst>
                <a:gd name="adj" fmla="val 72528"/>
              </a:avLst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24"/>
            <p:cNvSpPr>
              <a:spLocks noChangeArrowheads="1"/>
            </p:cNvSpPr>
            <p:nvPr/>
          </p:nvSpPr>
          <p:spPr bwMode="auto">
            <a:xfrm>
              <a:off x="3902094" y="2063842"/>
              <a:ext cx="1247775" cy="4445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25"/>
            <p:cNvSpPr>
              <a:spLocks noChangeArrowheads="1"/>
            </p:cNvSpPr>
            <p:nvPr/>
          </p:nvSpPr>
          <p:spPr bwMode="auto">
            <a:xfrm>
              <a:off x="3597294" y="1955892"/>
              <a:ext cx="1828800" cy="679449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32"/>
            <p:cNvGrpSpPr>
              <a:grpSpLocks/>
            </p:cNvGrpSpPr>
            <p:nvPr/>
          </p:nvGrpSpPr>
          <p:grpSpPr bwMode="auto">
            <a:xfrm rot="1609859">
              <a:off x="4879994" y="2432142"/>
              <a:ext cx="560387" cy="160337"/>
              <a:chOff x="922" y="2721"/>
              <a:chExt cx="584" cy="121"/>
            </a:xfrm>
          </p:grpSpPr>
          <p:sp>
            <p:nvSpPr>
              <p:cNvPr id="63" name="Freeform 127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129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33"/>
            <p:cNvGrpSpPr>
              <a:grpSpLocks/>
            </p:cNvGrpSpPr>
            <p:nvPr/>
          </p:nvGrpSpPr>
          <p:grpSpPr bwMode="auto">
            <a:xfrm rot="8687148">
              <a:off x="3706832" y="2481354"/>
              <a:ext cx="503237" cy="174625"/>
              <a:chOff x="922" y="2721"/>
              <a:chExt cx="584" cy="121"/>
            </a:xfrm>
          </p:grpSpPr>
          <p:sp>
            <p:nvSpPr>
              <p:cNvPr id="61" name="Freeform 134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135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136"/>
            <p:cNvGrpSpPr>
              <a:grpSpLocks/>
            </p:cNvGrpSpPr>
            <p:nvPr/>
          </p:nvGrpSpPr>
          <p:grpSpPr bwMode="auto">
            <a:xfrm rot="1130611" flipH="1">
              <a:off x="3646507" y="2006692"/>
              <a:ext cx="523875" cy="142875"/>
              <a:chOff x="922" y="2721"/>
              <a:chExt cx="584" cy="121"/>
            </a:xfrm>
          </p:grpSpPr>
          <p:sp>
            <p:nvSpPr>
              <p:cNvPr id="59" name="Freeform 137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Line 138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139"/>
            <p:cNvGrpSpPr>
              <a:grpSpLocks/>
            </p:cNvGrpSpPr>
            <p:nvPr/>
          </p:nvGrpSpPr>
          <p:grpSpPr bwMode="auto">
            <a:xfrm rot="20149516">
              <a:off x="4968894" y="1982880"/>
              <a:ext cx="482600" cy="155575"/>
              <a:chOff x="922" y="2721"/>
              <a:chExt cx="584" cy="121"/>
            </a:xfrm>
          </p:grpSpPr>
          <p:sp>
            <p:nvSpPr>
              <p:cNvPr id="57" name="Freeform 140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" name="Line 141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" name="Line 142"/>
            <p:cNvSpPr>
              <a:spLocks noChangeShapeType="1"/>
            </p:cNvSpPr>
            <p:nvPr/>
          </p:nvSpPr>
          <p:spPr bwMode="auto">
            <a:xfrm flipV="1">
              <a:off x="4870469" y="2308317"/>
              <a:ext cx="938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143"/>
            <p:cNvSpPr>
              <a:spLocks noChangeShapeType="1"/>
            </p:cNvSpPr>
            <p:nvPr/>
          </p:nvSpPr>
          <p:spPr bwMode="auto">
            <a:xfrm flipV="1">
              <a:off x="4645044" y="1728880"/>
              <a:ext cx="376237" cy="409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4884757" y="1285968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53" name="Text Box 145"/>
            <p:cNvSpPr txBox="1">
              <a:spLocks noChangeArrowheads="1"/>
            </p:cNvSpPr>
            <p:nvPr/>
          </p:nvSpPr>
          <p:spPr bwMode="auto">
            <a:xfrm>
              <a:off x="5842019" y="2079717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54" name="Object 116"/>
            <p:cNvGraphicFramePr>
              <a:graphicFrameLocks noChangeAspect="1"/>
            </p:cNvGraphicFramePr>
            <p:nvPr/>
          </p:nvGraphicFramePr>
          <p:xfrm>
            <a:off x="5476894" y="2800442"/>
            <a:ext cx="361950" cy="519112"/>
          </p:xfrm>
          <a:graphic>
            <a:graphicData uri="http://schemas.openxmlformats.org/presentationml/2006/ole">
              <p:oleObj spid="_x0000_s414723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55" name="Object 69"/>
            <p:cNvGraphicFramePr>
              <a:graphicFrameLocks noChangeAspect="1"/>
            </p:cNvGraphicFramePr>
            <p:nvPr/>
          </p:nvGraphicFramePr>
          <p:xfrm>
            <a:off x="2074882" y="2836954"/>
            <a:ext cx="382587" cy="463550"/>
          </p:xfrm>
          <a:graphic>
            <a:graphicData uri="http://schemas.openxmlformats.org/presentationml/2006/ole">
              <p:oleObj spid="_x0000_s414724" name="Equation" r:id="rId6" imgW="215640" imgH="253800" progId="Equation.DSMT4">
                <p:embed/>
              </p:oleObj>
            </a:graphicData>
          </a:graphic>
        </p:graphicFrame>
        <p:graphicFrame>
          <p:nvGraphicFramePr>
            <p:cNvPr id="56" name="Object 146"/>
            <p:cNvGraphicFramePr>
              <a:graphicFrameLocks noChangeAspect="1"/>
            </p:cNvGraphicFramePr>
            <p:nvPr/>
          </p:nvGraphicFramePr>
          <p:xfrm>
            <a:off x="2063769" y="2398804"/>
            <a:ext cx="425450" cy="465137"/>
          </p:xfrm>
          <a:graphic>
            <a:graphicData uri="http://schemas.openxmlformats.org/presentationml/2006/ole">
              <p:oleObj spid="_x0000_s414725" name="Equation" r:id="rId7" imgW="241200" imgH="253800" progId="Equation.DSMT4">
                <p:embed/>
              </p:oleObj>
            </a:graphicData>
          </a:graphic>
        </p:graphicFrame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 rot="5400000">
              <a:off x="4468201" y="2173671"/>
              <a:ext cx="114300" cy="406400"/>
            </a:xfrm>
            <a:prstGeom prst="upArrow">
              <a:avLst>
                <a:gd name="adj1" fmla="val 50000"/>
                <a:gd name="adj2" fmla="val 8888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4015129" y="2721676"/>
              <a:ext cx="72808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HED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55390" y="3261815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47" name="Text Box 34"/>
            <p:cNvSpPr txBox="1">
              <a:spLocks noChangeArrowheads="1"/>
            </p:cNvSpPr>
            <p:nvPr/>
          </p:nvSpPr>
          <p:spPr bwMode="auto">
            <a:xfrm>
              <a:off x="5518656" y="1823200"/>
              <a:ext cx="556563" cy="338554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TM</a:t>
              </a:r>
              <a:r>
                <a:rPr lang="en-US" sz="1600" baseline="-25000" dirty="0" smtClean="0">
                  <a:solidFill>
                    <a:schemeClr val="bg2"/>
                  </a:solidFill>
                </a:rPr>
                <a:t>0</a:t>
              </a:r>
              <a:endParaRPr lang="en-US" sz="1600" baseline="-25000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414730" name="Object 10"/>
          <p:cNvGraphicFramePr>
            <a:graphicFrameLocks noChangeAspect="1"/>
          </p:cNvGraphicFramePr>
          <p:nvPr/>
        </p:nvGraphicFramePr>
        <p:xfrm>
          <a:off x="5939093" y="4995080"/>
          <a:ext cx="2695802" cy="749536"/>
        </p:xfrm>
        <a:graphic>
          <a:graphicData uri="http://schemas.openxmlformats.org/presentationml/2006/ole">
            <p:oleObj spid="_x0000_s414730" name="Equation" r:id="rId8" imgW="1600200" imgH="444240" progId="Equation.DSMT4">
              <p:embed/>
            </p:oleObj>
          </a:graphicData>
        </a:graphic>
      </p:graphicFrame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6832481" y="4384959"/>
            <a:ext cx="9701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Recall: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613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332" name="Text Box 148"/>
          <p:cNvSpPr txBox="1">
            <a:spLocks noChangeArrowheads="1"/>
          </p:cNvSpPr>
          <p:nvPr/>
        </p:nvSpPr>
        <p:spPr bwMode="auto">
          <a:xfrm>
            <a:off x="1681617" y="3601804"/>
            <a:ext cx="1139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SW:</a:t>
            </a:r>
          </a:p>
        </p:txBody>
      </p:sp>
      <p:graphicFrame>
        <p:nvGraphicFramePr>
          <p:cNvPr id="349333" name="Object 149"/>
          <p:cNvGraphicFramePr>
            <a:graphicFrameLocks noChangeAspect="1"/>
          </p:cNvGraphicFramePr>
          <p:nvPr/>
        </p:nvGraphicFramePr>
        <p:xfrm>
          <a:off x="2873375" y="4038366"/>
          <a:ext cx="3768725" cy="1008062"/>
        </p:xfrm>
        <a:graphic>
          <a:graphicData uri="http://schemas.openxmlformats.org/presentationml/2006/ole">
            <p:oleObj spid="_x0000_s349333" name="Equation" r:id="rId4" imgW="2095200" imgH="558720" progId="Equation.DSMT4">
              <p:embed/>
            </p:oleObj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" name="Object 151"/>
          <p:cNvGraphicFramePr>
            <a:graphicFrameLocks noChangeAspect="1"/>
          </p:cNvGraphicFramePr>
          <p:nvPr/>
        </p:nvGraphicFramePr>
        <p:xfrm>
          <a:off x="2978150" y="5213350"/>
          <a:ext cx="3268663" cy="484188"/>
        </p:xfrm>
        <a:graphic>
          <a:graphicData uri="http://schemas.openxmlformats.org/presentationml/2006/ole">
            <p:oleObj spid="_x0000_s349335" name="Equation" r:id="rId5" imgW="2057400" imgH="304560" progId="Equation.DSMT4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747384" y="1104674"/>
            <a:ext cx="5656262" cy="2294461"/>
            <a:chOff x="1747384" y="1104674"/>
            <a:chExt cx="5656262" cy="2294461"/>
          </a:xfrm>
        </p:grpSpPr>
        <p:sp>
          <p:nvSpPr>
            <p:cNvPr id="349306" name="AutoShape 122"/>
            <p:cNvSpPr>
              <a:spLocks noChangeArrowheads="1"/>
            </p:cNvSpPr>
            <p:nvPr/>
          </p:nvSpPr>
          <p:spPr bwMode="auto">
            <a:xfrm>
              <a:off x="1747384" y="1930174"/>
              <a:ext cx="5656262" cy="1208087"/>
            </a:xfrm>
            <a:prstGeom prst="cube">
              <a:avLst>
                <a:gd name="adj" fmla="val 90856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3" name="Text Box 119"/>
            <p:cNvSpPr txBox="1">
              <a:spLocks noChangeArrowheads="1"/>
            </p:cNvSpPr>
            <p:nvPr/>
          </p:nvSpPr>
          <p:spPr bwMode="auto">
            <a:xfrm>
              <a:off x="2703059" y="1792061"/>
              <a:ext cx="8636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dipole</a:t>
              </a:r>
            </a:p>
          </p:txBody>
        </p:sp>
        <p:sp>
          <p:nvSpPr>
            <p:cNvPr id="349305" name="AutoShape 121"/>
            <p:cNvSpPr>
              <a:spLocks noChangeArrowheads="1"/>
            </p:cNvSpPr>
            <p:nvPr/>
          </p:nvSpPr>
          <p:spPr bwMode="auto">
            <a:xfrm>
              <a:off x="1752146" y="1520599"/>
              <a:ext cx="5645150" cy="1508125"/>
            </a:xfrm>
            <a:prstGeom prst="cube">
              <a:avLst>
                <a:gd name="adj" fmla="val 72528"/>
              </a:avLst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8" name="Oval 124"/>
            <p:cNvSpPr>
              <a:spLocks noChangeArrowheads="1"/>
            </p:cNvSpPr>
            <p:nvPr/>
          </p:nvSpPr>
          <p:spPr bwMode="auto">
            <a:xfrm>
              <a:off x="3942896" y="1814286"/>
              <a:ext cx="1247775" cy="4445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09" name="Oval 125"/>
            <p:cNvSpPr>
              <a:spLocks noChangeArrowheads="1"/>
            </p:cNvSpPr>
            <p:nvPr/>
          </p:nvSpPr>
          <p:spPr bwMode="auto">
            <a:xfrm>
              <a:off x="3638096" y="1706336"/>
              <a:ext cx="1828800" cy="67945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11" name="Freeform 127"/>
            <p:cNvSpPr>
              <a:spLocks/>
            </p:cNvSpPr>
            <p:nvPr/>
          </p:nvSpPr>
          <p:spPr bwMode="auto">
            <a:xfrm rot="1609859">
              <a:off x="4927201" y="2155733"/>
              <a:ext cx="441401" cy="160337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13" name="Line 129"/>
            <p:cNvSpPr>
              <a:spLocks noChangeShapeType="1"/>
            </p:cNvSpPr>
            <p:nvPr/>
          </p:nvSpPr>
          <p:spPr bwMode="auto">
            <a:xfrm rot="1609859">
              <a:off x="5327372" y="2384245"/>
              <a:ext cx="11898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18" name="Freeform 134"/>
            <p:cNvSpPr>
              <a:spLocks/>
            </p:cNvSpPr>
            <p:nvPr/>
          </p:nvSpPr>
          <p:spPr bwMode="auto">
            <a:xfrm rot="8687148">
              <a:off x="3844709" y="2200992"/>
              <a:ext cx="396385" cy="17462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19" name="Line 135"/>
            <p:cNvSpPr>
              <a:spLocks noChangeShapeType="1"/>
            </p:cNvSpPr>
            <p:nvPr/>
          </p:nvSpPr>
          <p:spPr bwMode="auto">
            <a:xfrm rot="8687148">
              <a:off x="3768507" y="2411583"/>
              <a:ext cx="106852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1" name="Freeform 137"/>
            <p:cNvSpPr>
              <a:spLocks/>
            </p:cNvSpPr>
            <p:nvPr/>
          </p:nvSpPr>
          <p:spPr bwMode="auto">
            <a:xfrm rot="1130611" flipH="1">
              <a:off x="3795562" y="1775099"/>
              <a:ext cx="412641" cy="1428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2" name="Line 138"/>
            <p:cNvSpPr>
              <a:spLocks noChangeShapeType="1"/>
            </p:cNvSpPr>
            <p:nvPr/>
          </p:nvSpPr>
          <p:spPr bwMode="auto">
            <a:xfrm rot="1130611" flipH="1">
              <a:off x="3691311" y="1782609"/>
              <a:ext cx="11123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4" name="Freeform 140"/>
            <p:cNvSpPr>
              <a:spLocks/>
            </p:cNvSpPr>
            <p:nvPr/>
          </p:nvSpPr>
          <p:spPr bwMode="auto">
            <a:xfrm rot="20149516">
              <a:off x="5014189" y="1754306"/>
              <a:ext cx="380130" cy="1555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5" name="Line 141"/>
            <p:cNvSpPr>
              <a:spLocks noChangeShapeType="1"/>
            </p:cNvSpPr>
            <p:nvPr/>
          </p:nvSpPr>
          <p:spPr bwMode="auto">
            <a:xfrm rot="20149516">
              <a:off x="5382899" y="1754976"/>
              <a:ext cx="10247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6" name="Line 142"/>
            <p:cNvSpPr>
              <a:spLocks noChangeShapeType="1"/>
            </p:cNvSpPr>
            <p:nvPr/>
          </p:nvSpPr>
          <p:spPr bwMode="auto">
            <a:xfrm flipV="1">
              <a:off x="5116675" y="2044474"/>
              <a:ext cx="938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327" name="Line 143"/>
            <p:cNvSpPr>
              <a:spLocks noChangeShapeType="1"/>
            </p:cNvSpPr>
            <p:nvPr/>
          </p:nvSpPr>
          <p:spPr bwMode="auto">
            <a:xfrm flipV="1">
              <a:off x="4617584" y="1561874"/>
              <a:ext cx="376237" cy="409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40" name="Text Box 56"/>
            <p:cNvSpPr txBox="1">
              <a:spLocks noChangeArrowheads="1"/>
            </p:cNvSpPr>
            <p:nvPr/>
          </p:nvSpPr>
          <p:spPr bwMode="auto">
            <a:xfrm>
              <a:off x="4993821" y="1104674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49329" name="Text Box 145"/>
            <p:cNvSpPr txBox="1">
              <a:spLocks noChangeArrowheads="1"/>
            </p:cNvSpPr>
            <p:nvPr/>
          </p:nvSpPr>
          <p:spPr bwMode="auto">
            <a:xfrm>
              <a:off x="6033634" y="1830161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349300" name="Object 116"/>
            <p:cNvGraphicFramePr>
              <a:graphicFrameLocks noChangeAspect="1"/>
            </p:cNvGraphicFramePr>
            <p:nvPr/>
          </p:nvGraphicFramePr>
          <p:xfrm>
            <a:off x="5517696" y="2550886"/>
            <a:ext cx="361950" cy="519112"/>
          </p:xfrm>
          <a:graphic>
            <a:graphicData uri="http://schemas.openxmlformats.org/presentationml/2006/ole">
              <p:oleObj spid="_x0000_s349300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349253" name="Object 69"/>
            <p:cNvGraphicFramePr>
              <a:graphicFrameLocks noChangeAspect="1"/>
            </p:cNvGraphicFramePr>
            <p:nvPr/>
          </p:nvGraphicFramePr>
          <p:xfrm>
            <a:off x="2115684" y="2587399"/>
            <a:ext cx="382587" cy="463550"/>
          </p:xfrm>
          <a:graphic>
            <a:graphicData uri="http://schemas.openxmlformats.org/presentationml/2006/ole">
              <p:oleObj spid="_x0000_s349253" name="Equation" r:id="rId7" imgW="215640" imgH="253800" progId="Equation.DSMT4">
                <p:embed/>
              </p:oleObj>
            </a:graphicData>
          </a:graphic>
        </p:graphicFrame>
        <p:graphicFrame>
          <p:nvGraphicFramePr>
            <p:cNvPr id="349330" name="Object 146"/>
            <p:cNvGraphicFramePr>
              <a:graphicFrameLocks noChangeAspect="1"/>
            </p:cNvGraphicFramePr>
            <p:nvPr/>
          </p:nvGraphicFramePr>
          <p:xfrm>
            <a:off x="2104571" y="2149249"/>
            <a:ext cx="425450" cy="465137"/>
          </p:xfrm>
          <a:graphic>
            <a:graphicData uri="http://schemas.openxmlformats.org/presentationml/2006/ole">
              <p:oleObj spid="_x0000_s349330" name="Equation" r:id="rId8" imgW="241200" imgH="253800" progId="Equation.DSMT4">
                <p:embed/>
              </p:oleObj>
            </a:graphicData>
          </a:graphic>
        </p:graphicFrame>
        <p:sp>
          <p:nvSpPr>
            <p:cNvPr id="349335" name="Text Box 151"/>
            <p:cNvSpPr txBox="1">
              <a:spLocks noChangeArrowheads="1"/>
            </p:cNvSpPr>
            <p:nvPr/>
          </p:nvSpPr>
          <p:spPr bwMode="auto">
            <a:xfrm>
              <a:off x="4038375" y="2591254"/>
              <a:ext cx="996950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Source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150"/>
            <p:cNvSpPr>
              <a:spLocks noChangeArrowheads="1"/>
            </p:cNvSpPr>
            <p:nvPr/>
          </p:nvSpPr>
          <p:spPr bwMode="auto">
            <a:xfrm flipV="1">
              <a:off x="4352471" y="1992086"/>
              <a:ext cx="431800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41743" y="3029803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  <p:graphicFrame>
        <p:nvGraphicFramePr>
          <p:cNvPr id="349336" name="Object 152"/>
          <p:cNvGraphicFramePr>
            <a:graphicFrameLocks noChangeAspect="1"/>
          </p:cNvGraphicFramePr>
          <p:nvPr/>
        </p:nvGraphicFramePr>
        <p:xfrm>
          <a:off x="6099175" y="1555750"/>
          <a:ext cx="796925" cy="355600"/>
        </p:xfrm>
        <a:graphic>
          <a:graphicData uri="http://schemas.openxmlformats.org/presentationml/2006/ole">
            <p:oleObj spid="_x0000_s349336" name="Equation" r:id="rId9" imgW="571320" imgH="2538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09801" y="6270176"/>
            <a:ext cx="450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The sin/cos choice is arbitrary here.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6496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9388" name="Text Box 28"/>
          <p:cNvSpPr txBox="1">
            <a:spLocks noChangeArrowheads="1"/>
          </p:cNvSpPr>
          <p:nvPr/>
        </p:nvSpPr>
        <p:spPr bwMode="auto">
          <a:xfrm>
            <a:off x="1541916" y="3614511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TE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SW:</a:t>
            </a:r>
          </a:p>
        </p:txBody>
      </p:sp>
      <p:graphicFrame>
        <p:nvGraphicFramePr>
          <p:cNvPr id="399389" name="Object 29"/>
          <p:cNvGraphicFramePr>
            <a:graphicFrameLocks noChangeAspect="1"/>
          </p:cNvGraphicFramePr>
          <p:nvPr/>
        </p:nvGraphicFramePr>
        <p:xfrm>
          <a:off x="2724150" y="3989388"/>
          <a:ext cx="3989388" cy="1096962"/>
        </p:xfrm>
        <a:graphic>
          <a:graphicData uri="http://schemas.openxmlformats.org/presentationml/2006/ole">
            <p:oleObj spid="_x0000_s399389" name="Equation" r:id="rId4" imgW="2031840" imgH="558720" progId="Equation.DSMT4">
              <p:embed/>
            </p:oleObj>
          </a:graphicData>
        </a:graphic>
      </p:graphicFrame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99398" name="Object 38"/>
          <p:cNvGraphicFramePr>
            <a:graphicFrameLocks noChangeAspect="1"/>
          </p:cNvGraphicFramePr>
          <p:nvPr/>
        </p:nvGraphicFramePr>
        <p:xfrm>
          <a:off x="3000375" y="5235575"/>
          <a:ext cx="3268663" cy="484188"/>
        </p:xfrm>
        <a:graphic>
          <a:graphicData uri="http://schemas.openxmlformats.org/presentationml/2006/ole">
            <p:oleObj spid="_x0000_s399398" name="Equation" r:id="rId5" imgW="2057400" imgH="304560" progId="Equation.DSMT4">
              <p:embed/>
            </p:oleObj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747384" y="1104674"/>
            <a:ext cx="5656262" cy="2294461"/>
            <a:chOff x="1747384" y="1104674"/>
            <a:chExt cx="5656262" cy="2294461"/>
          </a:xfrm>
        </p:grpSpPr>
        <p:sp>
          <p:nvSpPr>
            <p:cNvPr id="61" name="AutoShape 122"/>
            <p:cNvSpPr>
              <a:spLocks noChangeArrowheads="1"/>
            </p:cNvSpPr>
            <p:nvPr/>
          </p:nvSpPr>
          <p:spPr bwMode="auto">
            <a:xfrm>
              <a:off x="1747384" y="1930174"/>
              <a:ext cx="5656262" cy="1208087"/>
            </a:xfrm>
            <a:prstGeom prst="cube">
              <a:avLst>
                <a:gd name="adj" fmla="val 90856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19"/>
            <p:cNvSpPr txBox="1">
              <a:spLocks noChangeArrowheads="1"/>
            </p:cNvSpPr>
            <p:nvPr/>
          </p:nvSpPr>
          <p:spPr bwMode="auto">
            <a:xfrm>
              <a:off x="2703059" y="1792061"/>
              <a:ext cx="8636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dipole</a:t>
              </a:r>
            </a:p>
          </p:txBody>
        </p:sp>
        <p:sp>
          <p:nvSpPr>
            <p:cNvPr id="63" name="AutoShape 121"/>
            <p:cNvSpPr>
              <a:spLocks noChangeArrowheads="1"/>
            </p:cNvSpPr>
            <p:nvPr/>
          </p:nvSpPr>
          <p:spPr bwMode="auto">
            <a:xfrm>
              <a:off x="1752146" y="1520599"/>
              <a:ext cx="5645150" cy="1508125"/>
            </a:xfrm>
            <a:prstGeom prst="cube">
              <a:avLst>
                <a:gd name="adj" fmla="val 72528"/>
              </a:avLst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24"/>
            <p:cNvSpPr>
              <a:spLocks noChangeArrowheads="1"/>
            </p:cNvSpPr>
            <p:nvPr/>
          </p:nvSpPr>
          <p:spPr bwMode="auto">
            <a:xfrm>
              <a:off x="3942896" y="1814286"/>
              <a:ext cx="1247775" cy="4445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25"/>
            <p:cNvSpPr>
              <a:spLocks noChangeArrowheads="1"/>
            </p:cNvSpPr>
            <p:nvPr/>
          </p:nvSpPr>
          <p:spPr bwMode="auto">
            <a:xfrm>
              <a:off x="3638096" y="1706336"/>
              <a:ext cx="1828800" cy="67945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127"/>
            <p:cNvSpPr>
              <a:spLocks/>
            </p:cNvSpPr>
            <p:nvPr/>
          </p:nvSpPr>
          <p:spPr bwMode="auto">
            <a:xfrm rot="1609859">
              <a:off x="4927201" y="2155733"/>
              <a:ext cx="441401" cy="160337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129"/>
            <p:cNvSpPr>
              <a:spLocks noChangeShapeType="1"/>
            </p:cNvSpPr>
            <p:nvPr/>
          </p:nvSpPr>
          <p:spPr bwMode="auto">
            <a:xfrm rot="1609859">
              <a:off x="5327372" y="2384245"/>
              <a:ext cx="11898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134"/>
            <p:cNvSpPr>
              <a:spLocks/>
            </p:cNvSpPr>
            <p:nvPr/>
          </p:nvSpPr>
          <p:spPr bwMode="auto">
            <a:xfrm rot="8687148">
              <a:off x="3844709" y="2200992"/>
              <a:ext cx="396385" cy="17462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 rot="8687148">
              <a:off x="3768507" y="2411583"/>
              <a:ext cx="106852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Freeform 137"/>
            <p:cNvSpPr>
              <a:spLocks/>
            </p:cNvSpPr>
            <p:nvPr/>
          </p:nvSpPr>
          <p:spPr bwMode="auto">
            <a:xfrm rot="1130611" flipH="1">
              <a:off x="3795562" y="1775099"/>
              <a:ext cx="412641" cy="1428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138"/>
            <p:cNvSpPr>
              <a:spLocks noChangeShapeType="1"/>
            </p:cNvSpPr>
            <p:nvPr/>
          </p:nvSpPr>
          <p:spPr bwMode="auto">
            <a:xfrm rot="1130611" flipH="1">
              <a:off x="3691311" y="1782609"/>
              <a:ext cx="11123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Freeform 140"/>
            <p:cNvSpPr>
              <a:spLocks/>
            </p:cNvSpPr>
            <p:nvPr/>
          </p:nvSpPr>
          <p:spPr bwMode="auto">
            <a:xfrm rot="20149516">
              <a:off x="5014189" y="1754306"/>
              <a:ext cx="380130" cy="1555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0" y="3"/>
                </a:cxn>
                <a:cxn ang="0">
                  <a:pos x="154" y="121"/>
                </a:cxn>
                <a:cxn ang="0">
                  <a:pos x="242" y="1"/>
                </a:cxn>
                <a:cxn ang="0">
                  <a:pos x="322" y="115"/>
                </a:cxn>
                <a:cxn ang="0">
                  <a:pos x="404" y="7"/>
                </a:cxn>
                <a:cxn ang="0">
                  <a:pos x="460" y="79"/>
                </a:cxn>
              </a:cxnLst>
              <a:rect l="0" t="0" r="r" b="b"/>
              <a:pathLst>
                <a:path w="460" h="121">
                  <a:moveTo>
                    <a:pt x="0" y="119"/>
                  </a:moveTo>
                  <a:cubicBezTo>
                    <a:pt x="12" y="100"/>
                    <a:pt x="44" y="3"/>
                    <a:pt x="70" y="3"/>
                  </a:cubicBezTo>
                  <a:cubicBezTo>
                    <a:pt x="96" y="3"/>
                    <a:pt x="125" y="121"/>
                    <a:pt x="154" y="121"/>
                  </a:cubicBezTo>
                  <a:cubicBezTo>
                    <a:pt x="183" y="121"/>
                    <a:pt x="214" y="2"/>
                    <a:pt x="242" y="1"/>
                  </a:cubicBezTo>
                  <a:cubicBezTo>
                    <a:pt x="270" y="0"/>
                    <a:pt x="295" y="114"/>
                    <a:pt x="322" y="115"/>
                  </a:cubicBezTo>
                  <a:cubicBezTo>
                    <a:pt x="349" y="116"/>
                    <a:pt x="381" y="13"/>
                    <a:pt x="404" y="7"/>
                  </a:cubicBezTo>
                  <a:cubicBezTo>
                    <a:pt x="427" y="1"/>
                    <a:pt x="451" y="67"/>
                    <a:pt x="460" y="79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141"/>
            <p:cNvSpPr>
              <a:spLocks noChangeShapeType="1"/>
            </p:cNvSpPr>
            <p:nvPr/>
          </p:nvSpPr>
          <p:spPr bwMode="auto">
            <a:xfrm rot="20149516">
              <a:off x="5382899" y="1754976"/>
              <a:ext cx="10247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142"/>
            <p:cNvSpPr>
              <a:spLocks noChangeShapeType="1"/>
            </p:cNvSpPr>
            <p:nvPr/>
          </p:nvSpPr>
          <p:spPr bwMode="auto">
            <a:xfrm flipV="1">
              <a:off x="5116675" y="2044474"/>
              <a:ext cx="938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143"/>
            <p:cNvSpPr>
              <a:spLocks noChangeShapeType="1"/>
            </p:cNvSpPr>
            <p:nvPr/>
          </p:nvSpPr>
          <p:spPr bwMode="auto">
            <a:xfrm flipV="1">
              <a:off x="4617584" y="1561874"/>
              <a:ext cx="376237" cy="409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Text Box 56"/>
            <p:cNvSpPr txBox="1">
              <a:spLocks noChangeArrowheads="1"/>
            </p:cNvSpPr>
            <p:nvPr/>
          </p:nvSpPr>
          <p:spPr bwMode="auto">
            <a:xfrm>
              <a:off x="4993821" y="1104674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77" name="Text Box 145"/>
            <p:cNvSpPr txBox="1">
              <a:spLocks noChangeArrowheads="1"/>
            </p:cNvSpPr>
            <p:nvPr/>
          </p:nvSpPr>
          <p:spPr bwMode="auto">
            <a:xfrm>
              <a:off x="6033634" y="1830161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78" name="Object 116"/>
            <p:cNvGraphicFramePr>
              <a:graphicFrameLocks noChangeAspect="1"/>
            </p:cNvGraphicFramePr>
            <p:nvPr/>
          </p:nvGraphicFramePr>
          <p:xfrm>
            <a:off x="5517696" y="2550886"/>
            <a:ext cx="361950" cy="519112"/>
          </p:xfrm>
          <a:graphic>
            <a:graphicData uri="http://schemas.openxmlformats.org/presentationml/2006/ole">
              <p:oleObj spid="_x0000_s399399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79" name="Object 69"/>
            <p:cNvGraphicFramePr>
              <a:graphicFrameLocks noChangeAspect="1"/>
            </p:cNvGraphicFramePr>
            <p:nvPr/>
          </p:nvGraphicFramePr>
          <p:xfrm>
            <a:off x="2115684" y="2587399"/>
            <a:ext cx="382587" cy="463550"/>
          </p:xfrm>
          <a:graphic>
            <a:graphicData uri="http://schemas.openxmlformats.org/presentationml/2006/ole">
              <p:oleObj spid="_x0000_s399400" name="Equation" r:id="rId7" imgW="215640" imgH="253800" progId="Equation.DSMT4">
                <p:embed/>
              </p:oleObj>
            </a:graphicData>
          </a:graphic>
        </p:graphicFrame>
        <p:graphicFrame>
          <p:nvGraphicFramePr>
            <p:cNvPr id="80" name="Object 146"/>
            <p:cNvGraphicFramePr>
              <a:graphicFrameLocks noChangeAspect="1"/>
            </p:cNvGraphicFramePr>
            <p:nvPr/>
          </p:nvGraphicFramePr>
          <p:xfrm>
            <a:off x="2104571" y="2149249"/>
            <a:ext cx="425450" cy="465137"/>
          </p:xfrm>
          <a:graphic>
            <a:graphicData uri="http://schemas.openxmlformats.org/presentationml/2006/ole">
              <p:oleObj spid="_x0000_s399401" name="Equation" r:id="rId8" imgW="241200" imgH="253800" progId="Equation.DSMT4">
                <p:embed/>
              </p:oleObj>
            </a:graphicData>
          </a:graphic>
        </p:graphicFrame>
        <p:sp>
          <p:nvSpPr>
            <p:cNvPr id="81" name="Text Box 151"/>
            <p:cNvSpPr txBox="1">
              <a:spLocks noChangeArrowheads="1"/>
            </p:cNvSpPr>
            <p:nvPr/>
          </p:nvSpPr>
          <p:spPr bwMode="auto">
            <a:xfrm>
              <a:off x="3983945" y="2569483"/>
              <a:ext cx="996950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Source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2" name="Oval 150"/>
            <p:cNvSpPr>
              <a:spLocks noChangeArrowheads="1"/>
            </p:cNvSpPr>
            <p:nvPr/>
          </p:nvSpPr>
          <p:spPr bwMode="auto">
            <a:xfrm flipV="1">
              <a:off x="4352471" y="1992086"/>
              <a:ext cx="431800" cy="127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441743" y="3029803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209801" y="6106886"/>
            <a:ext cx="450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The sin/cos choice is arbitrary here.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399397" name="Object 37"/>
          <p:cNvGraphicFramePr>
            <a:graphicFrameLocks noChangeAspect="1"/>
          </p:cNvGraphicFramePr>
          <p:nvPr/>
        </p:nvGraphicFramePr>
        <p:xfrm>
          <a:off x="6125262" y="1556316"/>
          <a:ext cx="743630" cy="354579"/>
        </p:xfrm>
        <a:graphic>
          <a:graphicData uri="http://schemas.openxmlformats.org/presentationml/2006/ole">
            <p:oleObj spid="_x0000_s399397" name="Equation" r:id="rId9" imgW="5331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Text Box 2"/>
          <p:cNvSpPr txBox="1">
            <a:spLocks noChangeArrowheads="1"/>
          </p:cNvSpPr>
          <p:nvPr/>
        </p:nvSpPr>
        <p:spPr bwMode="auto">
          <a:xfrm>
            <a:off x="307975" y="0"/>
            <a:ext cx="8491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graphicFrame>
        <p:nvGraphicFramePr>
          <p:cNvPr id="395269" name="Object 5"/>
          <p:cNvGraphicFramePr>
            <a:graphicFrameLocks noChangeAspect="1"/>
          </p:cNvGraphicFramePr>
          <p:nvPr/>
        </p:nvGraphicFramePr>
        <p:xfrm>
          <a:off x="2534557" y="4180795"/>
          <a:ext cx="3589338" cy="1274762"/>
        </p:xfrm>
        <a:graphic>
          <a:graphicData uri="http://schemas.openxmlformats.org/presentationml/2006/ole">
            <p:oleObj spid="_x0000_s395269" name="Equation" r:id="rId4" imgW="1574640" imgH="558720" progId="Equation.DSMT4">
              <p:embed/>
            </p:oleObj>
          </a:graphicData>
        </a:graphic>
      </p:graphicFrame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765175" y="1223963"/>
            <a:ext cx="1860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VED:  TM</a:t>
            </a:r>
            <a:r>
              <a:rPr lang="en-US" sz="2000" i="1" baseline="-2500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hlink"/>
                </a:solidFill>
              </a:rPr>
              <a:t> </a:t>
            </a:r>
            <a:r>
              <a:rPr lang="en-US" sz="2000">
                <a:solidFill>
                  <a:schemeClr val="hlink"/>
                </a:solidFill>
              </a:rPr>
              <a:t>only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95307" name="Object 43"/>
          <p:cNvGraphicFramePr>
            <a:graphicFrameLocks noChangeAspect="1"/>
          </p:cNvGraphicFramePr>
          <p:nvPr/>
        </p:nvGraphicFramePr>
        <p:xfrm>
          <a:off x="6796088" y="5081588"/>
          <a:ext cx="1554162" cy="968375"/>
        </p:xfrm>
        <a:graphic>
          <a:graphicData uri="http://schemas.openxmlformats.org/presentationml/2006/ole">
            <p:oleObj spid="_x0000_s395307" name="Equation" r:id="rId5" imgW="977760" imgH="609480" progId="Equation.DSMT4">
              <p:embed/>
            </p:oleObj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761173" y="1477327"/>
            <a:ext cx="5656262" cy="2344889"/>
            <a:chOff x="1761173" y="1477327"/>
            <a:chExt cx="5656262" cy="2344889"/>
          </a:xfrm>
        </p:grpSpPr>
        <p:grpSp>
          <p:nvGrpSpPr>
            <p:cNvPr id="32" name="Group 152"/>
            <p:cNvGrpSpPr>
              <a:grpSpLocks/>
            </p:cNvGrpSpPr>
            <p:nvPr/>
          </p:nvGrpSpPr>
          <p:grpSpPr bwMode="auto">
            <a:xfrm>
              <a:off x="1761173" y="1477327"/>
              <a:ext cx="5656262" cy="2170116"/>
              <a:chOff x="1135" y="730"/>
              <a:chExt cx="3563" cy="1367"/>
            </a:xfrm>
          </p:grpSpPr>
          <p:sp>
            <p:nvSpPr>
              <p:cNvPr id="33" name="AutoShape 122"/>
              <p:cNvSpPr>
                <a:spLocks noChangeArrowheads="1"/>
              </p:cNvSpPr>
              <p:nvPr/>
            </p:nvSpPr>
            <p:spPr bwMode="auto">
              <a:xfrm>
                <a:off x="1135" y="1336"/>
                <a:ext cx="3563" cy="761"/>
              </a:xfrm>
              <a:prstGeom prst="cube">
                <a:avLst>
                  <a:gd name="adj" fmla="val 90856"/>
                </a:avLst>
              </a:prstGeom>
              <a:solidFill>
                <a:srgbClr val="FF9933"/>
              </a:solidFill>
              <a:ln w="12700">
                <a:solidFill>
                  <a:srgbClr val="FF9933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119"/>
              <p:cNvSpPr txBox="1">
                <a:spLocks noChangeArrowheads="1"/>
              </p:cNvSpPr>
              <p:nvPr/>
            </p:nvSpPr>
            <p:spPr bwMode="auto">
              <a:xfrm>
                <a:off x="1737" y="1266"/>
                <a:ext cx="54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</a:rPr>
                  <a:t>dipole</a:t>
                </a:r>
              </a:p>
            </p:txBody>
          </p:sp>
          <p:sp>
            <p:nvSpPr>
              <p:cNvPr id="35" name="AutoShape 121"/>
              <p:cNvSpPr>
                <a:spLocks noChangeArrowheads="1"/>
              </p:cNvSpPr>
              <p:nvPr/>
            </p:nvSpPr>
            <p:spPr bwMode="auto">
              <a:xfrm>
                <a:off x="1138" y="1086"/>
                <a:ext cx="3556" cy="950"/>
              </a:xfrm>
              <a:prstGeom prst="cube">
                <a:avLst>
                  <a:gd name="adj" fmla="val 72528"/>
                </a:avLst>
              </a:prstGeom>
              <a:solidFill>
                <a:srgbClr val="C0C0C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24"/>
              <p:cNvSpPr>
                <a:spLocks noChangeArrowheads="1"/>
              </p:cNvSpPr>
              <p:nvPr/>
            </p:nvSpPr>
            <p:spPr bwMode="auto">
              <a:xfrm>
                <a:off x="2518" y="1280"/>
                <a:ext cx="786" cy="28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25"/>
              <p:cNvSpPr>
                <a:spLocks noChangeArrowheads="1"/>
              </p:cNvSpPr>
              <p:nvPr/>
            </p:nvSpPr>
            <p:spPr bwMode="auto">
              <a:xfrm>
                <a:off x="2326" y="1212"/>
                <a:ext cx="1152" cy="42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" name="Group 132"/>
              <p:cNvGrpSpPr>
                <a:grpSpLocks/>
              </p:cNvGrpSpPr>
              <p:nvPr/>
            </p:nvGrpSpPr>
            <p:grpSpPr bwMode="auto">
              <a:xfrm rot="1609859">
                <a:off x="3134" y="1512"/>
                <a:ext cx="353" cy="101"/>
                <a:chOff x="922" y="2721"/>
                <a:chExt cx="584" cy="121"/>
              </a:xfrm>
            </p:grpSpPr>
            <p:sp>
              <p:nvSpPr>
                <p:cNvPr id="57" name="Freeform 127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" name="Line 129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133"/>
              <p:cNvGrpSpPr>
                <a:grpSpLocks/>
              </p:cNvGrpSpPr>
              <p:nvPr/>
            </p:nvGrpSpPr>
            <p:grpSpPr bwMode="auto">
              <a:xfrm rot="8687148">
                <a:off x="2395" y="1543"/>
                <a:ext cx="317" cy="110"/>
                <a:chOff x="922" y="2721"/>
                <a:chExt cx="584" cy="121"/>
              </a:xfrm>
            </p:grpSpPr>
            <p:sp>
              <p:nvSpPr>
                <p:cNvPr id="55" name="Freeform 134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" name="Line 135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136"/>
              <p:cNvGrpSpPr>
                <a:grpSpLocks/>
              </p:cNvGrpSpPr>
              <p:nvPr/>
            </p:nvGrpSpPr>
            <p:grpSpPr bwMode="auto">
              <a:xfrm rot="1130611" flipH="1">
                <a:off x="2357" y="1244"/>
                <a:ext cx="330" cy="90"/>
                <a:chOff x="922" y="2721"/>
                <a:chExt cx="584" cy="121"/>
              </a:xfrm>
            </p:grpSpPr>
            <p:sp>
              <p:nvSpPr>
                <p:cNvPr id="53" name="Freeform 137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139"/>
              <p:cNvGrpSpPr>
                <a:grpSpLocks/>
              </p:cNvGrpSpPr>
              <p:nvPr/>
            </p:nvGrpSpPr>
            <p:grpSpPr bwMode="auto">
              <a:xfrm rot="-1450484">
                <a:off x="3190" y="1229"/>
                <a:ext cx="304" cy="98"/>
                <a:chOff x="922" y="2721"/>
                <a:chExt cx="584" cy="121"/>
              </a:xfrm>
            </p:grpSpPr>
            <p:sp>
              <p:nvSpPr>
                <p:cNvPr id="51" name="Freeform 140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" name="Line 141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2" name="Line 142"/>
              <p:cNvSpPr>
                <a:spLocks noChangeShapeType="1"/>
              </p:cNvSpPr>
              <p:nvPr/>
            </p:nvSpPr>
            <p:spPr bwMode="auto">
              <a:xfrm flipV="1">
                <a:off x="3068" y="1425"/>
                <a:ext cx="59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143"/>
              <p:cNvSpPr>
                <a:spLocks noChangeShapeType="1"/>
              </p:cNvSpPr>
              <p:nvPr/>
            </p:nvSpPr>
            <p:spPr bwMode="auto">
              <a:xfrm flipV="1">
                <a:off x="3020" y="1018"/>
                <a:ext cx="237" cy="2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Text Box 56"/>
              <p:cNvSpPr txBox="1">
                <a:spLocks noChangeArrowheads="1"/>
              </p:cNvSpPr>
              <p:nvPr/>
            </p:nvSpPr>
            <p:spPr bwMode="auto">
              <a:xfrm>
                <a:off x="3146" y="730"/>
                <a:ext cx="3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45" name="Text Box 145"/>
              <p:cNvSpPr txBox="1">
                <a:spLocks noChangeArrowheads="1"/>
              </p:cNvSpPr>
              <p:nvPr/>
            </p:nvSpPr>
            <p:spPr bwMode="auto">
              <a:xfrm>
                <a:off x="3723" y="1290"/>
                <a:ext cx="3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graphicFrame>
            <p:nvGraphicFramePr>
              <p:cNvPr id="46" name="Object 116"/>
              <p:cNvGraphicFramePr>
                <a:graphicFrameLocks noChangeAspect="1"/>
              </p:cNvGraphicFramePr>
              <p:nvPr/>
            </p:nvGraphicFramePr>
            <p:xfrm>
              <a:off x="3510" y="1744"/>
              <a:ext cx="228" cy="327"/>
            </p:xfrm>
            <a:graphic>
              <a:graphicData uri="http://schemas.openxmlformats.org/presentationml/2006/ole">
                <p:oleObj spid="_x0000_s395303" name="Equation" r:id="rId6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47" name="Object 69"/>
              <p:cNvGraphicFramePr>
                <a:graphicFrameLocks noChangeAspect="1"/>
              </p:cNvGraphicFramePr>
              <p:nvPr/>
            </p:nvGraphicFramePr>
            <p:xfrm>
              <a:off x="1367" y="1767"/>
              <a:ext cx="241" cy="292"/>
            </p:xfrm>
            <a:graphic>
              <a:graphicData uri="http://schemas.openxmlformats.org/presentationml/2006/ole">
                <p:oleObj spid="_x0000_s395304" name="Equation" r:id="rId7" imgW="215640" imgH="253800" progId="Equation.DSMT4">
                  <p:embed/>
                </p:oleObj>
              </a:graphicData>
            </a:graphic>
          </p:graphicFrame>
          <p:graphicFrame>
            <p:nvGraphicFramePr>
              <p:cNvPr id="48" name="Object 146"/>
              <p:cNvGraphicFramePr>
                <a:graphicFrameLocks noChangeAspect="1"/>
              </p:cNvGraphicFramePr>
              <p:nvPr/>
            </p:nvGraphicFramePr>
            <p:xfrm>
              <a:off x="1360" y="1491"/>
              <a:ext cx="268" cy="293"/>
            </p:xfrm>
            <a:graphic>
              <a:graphicData uri="http://schemas.openxmlformats.org/presentationml/2006/ole">
                <p:oleObj spid="_x0000_s395305" name="Equation" r:id="rId8" imgW="241200" imgH="253800" progId="Equation.DSMT4">
                  <p:embed/>
                </p:oleObj>
              </a:graphicData>
            </a:graphic>
          </p:graphicFrame>
        </p:grpSp>
        <p:sp>
          <p:nvSpPr>
            <p:cNvPr id="395299" name="AutoShape 35"/>
            <p:cNvSpPr>
              <a:spLocks noChangeArrowheads="1"/>
            </p:cNvSpPr>
            <p:nvPr/>
          </p:nvSpPr>
          <p:spPr bwMode="auto">
            <a:xfrm>
              <a:off x="4536440" y="2276788"/>
              <a:ext cx="114300" cy="406400"/>
            </a:xfrm>
            <a:prstGeom prst="upArrow">
              <a:avLst>
                <a:gd name="adj1" fmla="val 50000"/>
                <a:gd name="adj2" fmla="val 8888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4202384" y="3106373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VED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23629" y="3452884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  <p:graphicFrame>
        <p:nvGraphicFramePr>
          <p:cNvPr id="395309" name="Object 45"/>
          <p:cNvGraphicFramePr>
            <a:graphicFrameLocks noChangeAspect="1"/>
          </p:cNvGraphicFramePr>
          <p:nvPr/>
        </p:nvGraphicFramePr>
        <p:xfrm>
          <a:off x="6088289" y="2078265"/>
          <a:ext cx="796925" cy="355600"/>
        </p:xfrm>
        <a:graphic>
          <a:graphicData uri="http://schemas.openxmlformats.org/presentationml/2006/ole">
            <p:oleObj spid="_x0000_s395309" name="Equation" r:id="rId9" imgW="5713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Text Box 2"/>
          <p:cNvSpPr txBox="1">
            <a:spLocks noChangeArrowheads="1"/>
          </p:cNvSpPr>
          <p:nvPr/>
        </p:nvSpPr>
        <p:spPr bwMode="auto">
          <a:xfrm>
            <a:off x="307975" y="0"/>
            <a:ext cx="8491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graphicFrame>
        <p:nvGraphicFramePr>
          <p:cNvPr id="395269" name="Object 5"/>
          <p:cNvGraphicFramePr>
            <a:graphicFrameLocks noChangeAspect="1"/>
          </p:cNvGraphicFramePr>
          <p:nvPr/>
        </p:nvGraphicFramePr>
        <p:xfrm>
          <a:off x="2722563" y="4248150"/>
          <a:ext cx="3503612" cy="1274763"/>
        </p:xfrm>
        <a:graphic>
          <a:graphicData uri="http://schemas.openxmlformats.org/presentationml/2006/ole">
            <p:oleObj spid="_x0000_s407554" name="Equation" r:id="rId4" imgW="1536480" imgH="558720" progId="Equation.DSMT4">
              <p:embed/>
            </p:oleObj>
          </a:graphicData>
        </a:graphic>
      </p:graphicFrame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07559" name="Object 7"/>
          <p:cNvGraphicFramePr>
            <a:graphicFrameLocks noChangeAspect="1"/>
          </p:cNvGraphicFramePr>
          <p:nvPr/>
        </p:nvGraphicFramePr>
        <p:xfrm>
          <a:off x="6861175" y="5168900"/>
          <a:ext cx="1554163" cy="968375"/>
        </p:xfrm>
        <a:graphic>
          <a:graphicData uri="http://schemas.openxmlformats.org/presentationml/2006/ole">
            <p:oleObj spid="_x0000_s407559" name="Equation" r:id="rId5" imgW="977760" imgH="609480" progId="Equation.DSMT4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65175" y="1223963"/>
            <a:ext cx="6652260" cy="2598253"/>
            <a:chOff x="765175" y="1223963"/>
            <a:chExt cx="6652260" cy="2598253"/>
          </a:xfrm>
        </p:grpSpPr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765175" y="1223963"/>
              <a:ext cx="187763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hlink"/>
                  </a:solidFill>
                </a:rPr>
                <a:t>VMD</a:t>
              </a:r>
              <a:r>
                <a:rPr lang="en-US" sz="2000" dirty="0">
                  <a:solidFill>
                    <a:schemeClr val="hlink"/>
                  </a:solidFill>
                </a:rPr>
                <a:t>:  </a:t>
              </a:r>
              <a:r>
                <a:rPr lang="en-US" sz="2000" dirty="0" err="1" smtClean="0">
                  <a:solidFill>
                    <a:schemeClr val="hlink"/>
                  </a:solidFill>
                </a:rPr>
                <a:t>TE</a:t>
              </a:r>
              <a:r>
                <a:rPr lang="en-US" sz="2000" i="1" baseline="-25000" dirty="0" err="1" smtClean="0">
                  <a:solidFill>
                    <a:schemeClr val="hlink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 dirty="0" smtClean="0">
                  <a:solidFill>
                    <a:schemeClr val="hlink"/>
                  </a:solidFill>
                </a:rPr>
                <a:t> </a:t>
              </a:r>
              <a:r>
                <a:rPr lang="en-US" sz="2000" dirty="0">
                  <a:solidFill>
                    <a:schemeClr val="hlink"/>
                  </a:solidFill>
                </a:rPr>
                <a:t>only</a:t>
              </a:r>
            </a:p>
          </p:txBody>
        </p:sp>
        <p:grpSp>
          <p:nvGrpSpPr>
            <p:cNvPr id="2" name="Group 58"/>
            <p:cNvGrpSpPr/>
            <p:nvPr/>
          </p:nvGrpSpPr>
          <p:grpSpPr>
            <a:xfrm>
              <a:off x="1761173" y="1585914"/>
              <a:ext cx="5656262" cy="2060576"/>
              <a:chOff x="1740853" y="1453834"/>
              <a:chExt cx="5656262" cy="2060576"/>
            </a:xfrm>
          </p:grpSpPr>
          <p:grpSp>
            <p:nvGrpSpPr>
              <p:cNvPr id="3" name="Group 152"/>
              <p:cNvGrpSpPr>
                <a:grpSpLocks/>
              </p:cNvGrpSpPr>
              <p:nvPr/>
            </p:nvGrpSpPr>
            <p:grpSpPr bwMode="auto">
              <a:xfrm>
                <a:off x="1740853" y="1453834"/>
                <a:ext cx="5656262" cy="2060576"/>
                <a:chOff x="1135" y="807"/>
                <a:chExt cx="3563" cy="1298"/>
              </a:xfrm>
            </p:grpSpPr>
            <p:sp>
              <p:nvSpPr>
                <p:cNvPr id="33" name="AutoShape 122"/>
                <p:cNvSpPr>
                  <a:spLocks noChangeArrowheads="1"/>
                </p:cNvSpPr>
                <p:nvPr/>
              </p:nvSpPr>
              <p:spPr bwMode="auto">
                <a:xfrm>
                  <a:off x="1135" y="1344"/>
                  <a:ext cx="3563" cy="761"/>
                </a:xfrm>
                <a:prstGeom prst="cube">
                  <a:avLst>
                    <a:gd name="adj" fmla="val 90856"/>
                  </a:avLst>
                </a:prstGeom>
                <a:solidFill>
                  <a:srgbClr val="FF9933"/>
                </a:solidFill>
                <a:ln w="12700">
                  <a:solidFill>
                    <a:srgbClr val="FF9933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737" y="1266"/>
                  <a:ext cx="54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chemeClr val="bg1"/>
                      </a:solidFill>
                    </a:rPr>
                    <a:t>dipole</a:t>
                  </a:r>
                </a:p>
              </p:txBody>
            </p:sp>
            <p:sp>
              <p:nvSpPr>
                <p:cNvPr id="35" name="AutoShape 121"/>
                <p:cNvSpPr>
                  <a:spLocks noChangeArrowheads="1"/>
                </p:cNvSpPr>
                <p:nvPr/>
              </p:nvSpPr>
              <p:spPr bwMode="auto">
                <a:xfrm>
                  <a:off x="1138" y="1095"/>
                  <a:ext cx="3556" cy="950"/>
                </a:xfrm>
                <a:prstGeom prst="cube">
                  <a:avLst>
                    <a:gd name="adj" fmla="val 72528"/>
                  </a:avLst>
                </a:prstGeom>
                <a:solidFill>
                  <a:srgbClr val="C0C0C0"/>
                </a:solidFill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124"/>
                <p:cNvSpPr>
                  <a:spLocks noChangeArrowheads="1"/>
                </p:cNvSpPr>
                <p:nvPr/>
              </p:nvSpPr>
              <p:spPr bwMode="auto">
                <a:xfrm>
                  <a:off x="2518" y="1280"/>
                  <a:ext cx="786" cy="280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125"/>
                <p:cNvSpPr>
                  <a:spLocks noChangeArrowheads="1"/>
                </p:cNvSpPr>
                <p:nvPr/>
              </p:nvSpPr>
              <p:spPr bwMode="auto">
                <a:xfrm>
                  <a:off x="2326" y="1212"/>
                  <a:ext cx="1152" cy="42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" name="Group 132"/>
                <p:cNvGrpSpPr>
                  <a:grpSpLocks/>
                </p:cNvGrpSpPr>
                <p:nvPr/>
              </p:nvGrpSpPr>
              <p:grpSpPr bwMode="auto">
                <a:xfrm rot="1609859">
                  <a:off x="3134" y="1512"/>
                  <a:ext cx="353" cy="101"/>
                  <a:chOff x="922" y="2721"/>
                  <a:chExt cx="584" cy="121"/>
                </a:xfrm>
              </p:grpSpPr>
              <p:sp>
                <p:nvSpPr>
                  <p:cNvPr id="57" name="Freeform 127"/>
                  <p:cNvSpPr>
                    <a:spLocks/>
                  </p:cNvSpPr>
                  <p:nvPr/>
                </p:nvSpPr>
                <p:spPr bwMode="auto">
                  <a:xfrm>
                    <a:off x="922" y="2721"/>
                    <a:ext cx="460" cy="121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70" y="3"/>
                      </a:cxn>
                      <a:cxn ang="0">
                        <a:pos x="154" y="121"/>
                      </a:cxn>
                      <a:cxn ang="0">
                        <a:pos x="242" y="1"/>
                      </a:cxn>
                      <a:cxn ang="0">
                        <a:pos x="322" y="115"/>
                      </a:cxn>
                      <a:cxn ang="0">
                        <a:pos x="404" y="7"/>
                      </a:cxn>
                      <a:cxn ang="0">
                        <a:pos x="460" y="79"/>
                      </a:cxn>
                    </a:cxnLst>
                    <a:rect l="0" t="0" r="r" b="b"/>
                    <a:pathLst>
                      <a:path w="460" h="121">
                        <a:moveTo>
                          <a:pt x="0" y="119"/>
                        </a:moveTo>
                        <a:cubicBezTo>
                          <a:pt x="12" y="100"/>
                          <a:pt x="44" y="3"/>
                          <a:pt x="70" y="3"/>
                        </a:cubicBezTo>
                        <a:cubicBezTo>
                          <a:pt x="96" y="3"/>
                          <a:pt x="125" y="121"/>
                          <a:pt x="154" y="121"/>
                        </a:cubicBezTo>
                        <a:cubicBezTo>
                          <a:pt x="183" y="121"/>
                          <a:pt x="214" y="2"/>
                          <a:pt x="242" y="1"/>
                        </a:cubicBezTo>
                        <a:cubicBezTo>
                          <a:pt x="270" y="0"/>
                          <a:pt x="295" y="114"/>
                          <a:pt x="322" y="115"/>
                        </a:cubicBezTo>
                        <a:cubicBezTo>
                          <a:pt x="349" y="116"/>
                          <a:pt x="381" y="13"/>
                          <a:pt x="404" y="7"/>
                        </a:cubicBezTo>
                        <a:cubicBezTo>
                          <a:pt x="427" y="1"/>
                          <a:pt x="451" y="67"/>
                          <a:pt x="460" y="7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hlink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382" y="2800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round/>
                    <a:headEnd type="none" w="sm" len="sm"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" name="Group 133"/>
                <p:cNvGrpSpPr>
                  <a:grpSpLocks/>
                </p:cNvGrpSpPr>
                <p:nvPr/>
              </p:nvGrpSpPr>
              <p:grpSpPr bwMode="auto">
                <a:xfrm rot="8687148">
                  <a:off x="2395" y="1543"/>
                  <a:ext cx="317" cy="110"/>
                  <a:chOff x="922" y="2721"/>
                  <a:chExt cx="584" cy="121"/>
                </a:xfrm>
              </p:grpSpPr>
              <p:sp>
                <p:nvSpPr>
                  <p:cNvPr id="55" name="Freeform 134"/>
                  <p:cNvSpPr>
                    <a:spLocks/>
                  </p:cNvSpPr>
                  <p:nvPr/>
                </p:nvSpPr>
                <p:spPr bwMode="auto">
                  <a:xfrm>
                    <a:off x="922" y="2721"/>
                    <a:ext cx="460" cy="121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70" y="3"/>
                      </a:cxn>
                      <a:cxn ang="0">
                        <a:pos x="154" y="121"/>
                      </a:cxn>
                      <a:cxn ang="0">
                        <a:pos x="242" y="1"/>
                      </a:cxn>
                      <a:cxn ang="0">
                        <a:pos x="322" y="115"/>
                      </a:cxn>
                      <a:cxn ang="0">
                        <a:pos x="404" y="7"/>
                      </a:cxn>
                      <a:cxn ang="0">
                        <a:pos x="460" y="79"/>
                      </a:cxn>
                    </a:cxnLst>
                    <a:rect l="0" t="0" r="r" b="b"/>
                    <a:pathLst>
                      <a:path w="460" h="121">
                        <a:moveTo>
                          <a:pt x="0" y="119"/>
                        </a:moveTo>
                        <a:cubicBezTo>
                          <a:pt x="12" y="100"/>
                          <a:pt x="44" y="3"/>
                          <a:pt x="70" y="3"/>
                        </a:cubicBezTo>
                        <a:cubicBezTo>
                          <a:pt x="96" y="3"/>
                          <a:pt x="125" y="121"/>
                          <a:pt x="154" y="121"/>
                        </a:cubicBezTo>
                        <a:cubicBezTo>
                          <a:pt x="183" y="121"/>
                          <a:pt x="214" y="2"/>
                          <a:pt x="242" y="1"/>
                        </a:cubicBezTo>
                        <a:cubicBezTo>
                          <a:pt x="270" y="0"/>
                          <a:pt x="295" y="114"/>
                          <a:pt x="322" y="115"/>
                        </a:cubicBezTo>
                        <a:cubicBezTo>
                          <a:pt x="349" y="116"/>
                          <a:pt x="381" y="13"/>
                          <a:pt x="404" y="7"/>
                        </a:cubicBezTo>
                        <a:cubicBezTo>
                          <a:pt x="427" y="1"/>
                          <a:pt x="451" y="67"/>
                          <a:pt x="460" y="7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hlink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6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382" y="2800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round/>
                    <a:headEnd type="none" w="sm" len="sm"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36"/>
                <p:cNvGrpSpPr>
                  <a:grpSpLocks/>
                </p:cNvGrpSpPr>
                <p:nvPr/>
              </p:nvGrpSpPr>
              <p:grpSpPr bwMode="auto">
                <a:xfrm rot="1130611" flipH="1">
                  <a:off x="2357" y="1244"/>
                  <a:ext cx="330" cy="90"/>
                  <a:chOff x="922" y="2721"/>
                  <a:chExt cx="584" cy="121"/>
                </a:xfrm>
              </p:grpSpPr>
              <p:sp>
                <p:nvSpPr>
                  <p:cNvPr id="53" name="Freeform 137"/>
                  <p:cNvSpPr>
                    <a:spLocks/>
                  </p:cNvSpPr>
                  <p:nvPr/>
                </p:nvSpPr>
                <p:spPr bwMode="auto">
                  <a:xfrm>
                    <a:off x="922" y="2721"/>
                    <a:ext cx="460" cy="121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70" y="3"/>
                      </a:cxn>
                      <a:cxn ang="0">
                        <a:pos x="154" y="121"/>
                      </a:cxn>
                      <a:cxn ang="0">
                        <a:pos x="242" y="1"/>
                      </a:cxn>
                      <a:cxn ang="0">
                        <a:pos x="322" y="115"/>
                      </a:cxn>
                      <a:cxn ang="0">
                        <a:pos x="404" y="7"/>
                      </a:cxn>
                      <a:cxn ang="0">
                        <a:pos x="460" y="79"/>
                      </a:cxn>
                    </a:cxnLst>
                    <a:rect l="0" t="0" r="r" b="b"/>
                    <a:pathLst>
                      <a:path w="460" h="121">
                        <a:moveTo>
                          <a:pt x="0" y="119"/>
                        </a:moveTo>
                        <a:cubicBezTo>
                          <a:pt x="12" y="100"/>
                          <a:pt x="44" y="3"/>
                          <a:pt x="70" y="3"/>
                        </a:cubicBezTo>
                        <a:cubicBezTo>
                          <a:pt x="96" y="3"/>
                          <a:pt x="125" y="121"/>
                          <a:pt x="154" y="121"/>
                        </a:cubicBezTo>
                        <a:cubicBezTo>
                          <a:pt x="183" y="121"/>
                          <a:pt x="214" y="2"/>
                          <a:pt x="242" y="1"/>
                        </a:cubicBezTo>
                        <a:cubicBezTo>
                          <a:pt x="270" y="0"/>
                          <a:pt x="295" y="114"/>
                          <a:pt x="322" y="115"/>
                        </a:cubicBezTo>
                        <a:cubicBezTo>
                          <a:pt x="349" y="116"/>
                          <a:pt x="381" y="13"/>
                          <a:pt x="404" y="7"/>
                        </a:cubicBezTo>
                        <a:cubicBezTo>
                          <a:pt x="427" y="1"/>
                          <a:pt x="451" y="67"/>
                          <a:pt x="460" y="7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hlink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4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1382" y="2800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round/>
                    <a:headEnd type="none" w="sm" len="sm"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39"/>
                <p:cNvGrpSpPr>
                  <a:grpSpLocks/>
                </p:cNvGrpSpPr>
                <p:nvPr/>
              </p:nvGrpSpPr>
              <p:grpSpPr bwMode="auto">
                <a:xfrm rot="-1450484">
                  <a:off x="3190" y="1229"/>
                  <a:ext cx="304" cy="98"/>
                  <a:chOff x="922" y="2721"/>
                  <a:chExt cx="584" cy="121"/>
                </a:xfrm>
              </p:grpSpPr>
              <p:sp>
                <p:nvSpPr>
                  <p:cNvPr id="51" name="Freeform 140"/>
                  <p:cNvSpPr>
                    <a:spLocks/>
                  </p:cNvSpPr>
                  <p:nvPr/>
                </p:nvSpPr>
                <p:spPr bwMode="auto">
                  <a:xfrm>
                    <a:off x="922" y="2721"/>
                    <a:ext cx="460" cy="121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70" y="3"/>
                      </a:cxn>
                      <a:cxn ang="0">
                        <a:pos x="154" y="121"/>
                      </a:cxn>
                      <a:cxn ang="0">
                        <a:pos x="242" y="1"/>
                      </a:cxn>
                      <a:cxn ang="0">
                        <a:pos x="322" y="115"/>
                      </a:cxn>
                      <a:cxn ang="0">
                        <a:pos x="404" y="7"/>
                      </a:cxn>
                      <a:cxn ang="0">
                        <a:pos x="460" y="79"/>
                      </a:cxn>
                    </a:cxnLst>
                    <a:rect l="0" t="0" r="r" b="b"/>
                    <a:pathLst>
                      <a:path w="460" h="121">
                        <a:moveTo>
                          <a:pt x="0" y="119"/>
                        </a:moveTo>
                        <a:cubicBezTo>
                          <a:pt x="12" y="100"/>
                          <a:pt x="44" y="3"/>
                          <a:pt x="70" y="3"/>
                        </a:cubicBezTo>
                        <a:cubicBezTo>
                          <a:pt x="96" y="3"/>
                          <a:pt x="125" y="121"/>
                          <a:pt x="154" y="121"/>
                        </a:cubicBezTo>
                        <a:cubicBezTo>
                          <a:pt x="183" y="121"/>
                          <a:pt x="214" y="2"/>
                          <a:pt x="242" y="1"/>
                        </a:cubicBezTo>
                        <a:cubicBezTo>
                          <a:pt x="270" y="0"/>
                          <a:pt x="295" y="114"/>
                          <a:pt x="322" y="115"/>
                        </a:cubicBezTo>
                        <a:cubicBezTo>
                          <a:pt x="349" y="116"/>
                          <a:pt x="381" y="13"/>
                          <a:pt x="404" y="7"/>
                        </a:cubicBezTo>
                        <a:cubicBezTo>
                          <a:pt x="427" y="1"/>
                          <a:pt x="451" y="67"/>
                          <a:pt x="460" y="7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hlink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2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1382" y="2800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hlink"/>
                    </a:solidFill>
                    <a:round/>
                    <a:headEnd type="none" w="sm" len="sm"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3077" y="1442"/>
                  <a:ext cx="591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3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3012" y="1069"/>
                  <a:ext cx="237" cy="25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prstDash val="dash"/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180" y="807"/>
                  <a:ext cx="35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chemeClr val="bg2"/>
                      </a:solidFill>
                      <a:latin typeface="Times New Roman" pitchFamily="18" charset="0"/>
                    </a:rPr>
                    <a:t>y  </a:t>
                  </a:r>
                </a:p>
              </p:txBody>
            </p:sp>
            <p:sp>
              <p:nvSpPr>
                <p:cNvPr id="45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706" y="1307"/>
                  <a:ext cx="352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chemeClr val="bg2"/>
                      </a:solidFill>
                      <a:latin typeface="Times New Roman" pitchFamily="18" charset="0"/>
                    </a:rPr>
                    <a:t>x</a:t>
                  </a:r>
                </a:p>
              </p:txBody>
            </p:sp>
            <p:graphicFrame>
              <p:nvGraphicFramePr>
                <p:cNvPr id="46" name="Object 116"/>
                <p:cNvGraphicFramePr>
                  <a:graphicFrameLocks noChangeAspect="1"/>
                </p:cNvGraphicFramePr>
                <p:nvPr/>
              </p:nvGraphicFramePr>
              <p:xfrm>
                <a:off x="3510" y="1744"/>
                <a:ext cx="228" cy="327"/>
              </p:xfrm>
              <a:graphic>
                <a:graphicData uri="http://schemas.openxmlformats.org/presentationml/2006/ole">
                  <p:oleObj spid="_x0000_s407555" name="Equation" r:id="rId6" imgW="164880" imgH="228600" progId="Equation.DSMT4">
                    <p:embed/>
                  </p:oleObj>
                </a:graphicData>
              </a:graphic>
            </p:graphicFrame>
            <p:graphicFrame>
              <p:nvGraphicFramePr>
                <p:cNvPr id="47" name="Object 69"/>
                <p:cNvGraphicFramePr>
                  <a:graphicFrameLocks noChangeAspect="1"/>
                </p:cNvGraphicFramePr>
                <p:nvPr/>
              </p:nvGraphicFramePr>
              <p:xfrm>
                <a:off x="1367" y="1767"/>
                <a:ext cx="241" cy="292"/>
              </p:xfrm>
              <a:graphic>
                <a:graphicData uri="http://schemas.openxmlformats.org/presentationml/2006/ole">
                  <p:oleObj spid="_x0000_s407556" name="Equation" r:id="rId7" imgW="215640" imgH="253800" progId="Equation.DSMT4">
                    <p:embed/>
                  </p:oleObj>
                </a:graphicData>
              </a:graphic>
            </p:graphicFrame>
            <p:graphicFrame>
              <p:nvGraphicFramePr>
                <p:cNvPr id="48" name="Object 146"/>
                <p:cNvGraphicFramePr>
                  <a:graphicFrameLocks noChangeAspect="1"/>
                </p:cNvGraphicFramePr>
                <p:nvPr/>
              </p:nvGraphicFramePr>
              <p:xfrm>
                <a:off x="1360" y="1491"/>
                <a:ext cx="268" cy="293"/>
              </p:xfrm>
              <a:graphic>
                <a:graphicData uri="http://schemas.openxmlformats.org/presentationml/2006/ole">
                  <p:oleObj spid="_x0000_s407557" name="Equation" r:id="rId8" imgW="241200" imgH="253800" progId="Equation.DSMT4">
                    <p:embed/>
                  </p:oleObj>
                </a:graphicData>
              </a:graphic>
            </p:graphicFrame>
          </p:grpSp>
          <p:sp>
            <p:nvSpPr>
              <p:cNvPr id="395299" name="AutoShape 35"/>
              <p:cNvSpPr>
                <a:spLocks noChangeArrowheads="1"/>
              </p:cNvSpPr>
              <p:nvPr/>
            </p:nvSpPr>
            <p:spPr bwMode="auto">
              <a:xfrm>
                <a:off x="4516120" y="2131060"/>
                <a:ext cx="114300" cy="406400"/>
              </a:xfrm>
              <a:prstGeom prst="upArrow">
                <a:avLst>
                  <a:gd name="adj1" fmla="val 50000"/>
                  <a:gd name="adj2" fmla="val 88889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8" name="Text Box 34"/>
              <p:cNvSpPr txBox="1">
                <a:spLocks noChangeArrowheads="1"/>
              </p:cNvSpPr>
              <p:nvPr/>
            </p:nvSpPr>
            <p:spPr bwMode="auto">
              <a:xfrm>
                <a:off x="4116753" y="3004185"/>
                <a:ext cx="755335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VMD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4536439" y="2415540"/>
              <a:ext cx="119707" cy="299611"/>
            </a:xfrm>
            <a:prstGeom prst="upArrow">
              <a:avLst>
                <a:gd name="adj1" fmla="val 50000"/>
                <a:gd name="adj2" fmla="val 8888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3629" y="3452884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  <p:graphicFrame>
        <p:nvGraphicFramePr>
          <p:cNvPr id="407560" name="Object 8"/>
          <p:cNvGraphicFramePr>
            <a:graphicFrameLocks noChangeAspect="1"/>
          </p:cNvGraphicFramePr>
          <p:nvPr/>
        </p:nvGraphicFramePr>
        <p:xfrm>
          <a:off x="6059260" y="2089150"/>
          <a:ext cx="744538" cy="355600"/>
        </p:xfrm>
        <a:graphic>
          <a:graphicData uri="http://schemas.openxmlformats.org/presentationml/2006/ole">
            <p:oleObj spid="_x0000_s407560" name="Equation" r:id="rId9" imgW="5331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793750" y="1068388"/>
            <a:ext cx="69171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hlink"/>
                </a:solidFill>
              </a:rPr>
              <a:t>HED</a:t>
            </a:r>
            <a:r>
              <a:rPr lang="en-US" sz="2000" dirty="0">
                <a:solidFill>
                  <a:schemeClr val="hlink"/>
                </a:solidFill>
              </a:rPr>
              <a:t>:  </a:t>
            </a:r>
            <a:r>
              <a:rPr lang="en-US" sz="2000" dirty="0" err="1" smtClean="0">
                <a:solidFill>
                  <a:schemeClr val="hlink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 err="1" smtClean="0">
                <a:solidFill>
                  <a:schemeClr val="hlink"/>
                </a:solidFill>
              </a:rPr>
              <a:t>+TE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 smtClean="0">
                <a:solidFill>
                  <a:schemeClr val="hlink"/>
                </a:solidFill>
                <a:latin typeface="Times New Roman" pitchFamily="18" charset="0"/>
              </a:rPr>
              <a:t> (</a:t>
            </a:r>
            <a:r>
              <a:rPr lang="en-US" sz="2000" dirty="0" smtClean="0">
                <a:solidFill>
                  <a:schemeClr val="hlink"/>
                </a:solidFill>
                <a:latin typeface="+mj-lt"/>
              </a:rPr>
              <a:t>if there is a </a:t>
            </a:r>
            <a:r>
              <a:rPr lang="en-US" sz="2000" dirty="0" err="1" smtClean="0">
                <a:solidFill>
                  <a:schemeClr val="hlink"/>
                </a:solidFill>
                <a:latin typeface="+mj-lt"/>
              </a:rPr>
              <a:t>TE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hlink"/>
                </a:solidFill>
                <a:latin typeface="+mj-lt"/>
              </a:rPr>
              <a:t> surface wave above cutoff</a:t>
            </a:r>
            <a:r>
              <a:rPr lang="en-US" sz="2000" dirty="0" smtClean="0">
                <a:solidFill>
                  <a:schemeClr val="hlink"/>
                </a:solidFill>
                <a:latin typeface="Times New Roman" pitchFamily="18" charset="0"/>
              </a:rPr>
              <a:t>).</a:t>
            </a:r>
            <a:endParaRPr lang="en-US" sz="20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852488" y="4137025"/>
            <a:ext cx="1139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SW:</a:t>
            </a:r>
          </a:p>
        </p:txBody>
      </p:sp>
      <p:graphicFrame>
        <p:nvGraphicFramePr>
          <p:cNvPr id="398366" name="Object 30"/>
          <p:cNvGraphicFramePr>
            <a:graphicFrameLocks noChangeAspect="1"/>
          </p:cNvGraphicFramePr>
          <p:nvPr/>
        </p:nvGraphicFramePr>
        <p:xfrm>
          <a:off x="361950" y="4770438"/>
          <a:ext cx="3586163" cy="1004887"/>
        </p:xfrm>
        <a:graphic>
          <a:graphicData uri="http://schemas.openxmlformats.org/presentationml/2006/ole">
            <p:oleObj spid="_x0000_s398366" name="Equation" r:id="rId4" imgW="1993680" imgH="558720" progId="Equation.DSMT4">
              <p:embed/>
            </p:oleObj>
          </a:graphicData>
        </a:graphic>
      </p:graphicFrame>
      <p:sp>
        <p:nvSpPr>
          <p:cNvPr id="398370" name="Text Box 34"/>
          <p:cNvSpPr txBox="1">
            <a:spLocks noChangeArrowheads="1"/>
          </p:cNvSpPr>
          <p:nvPr/>
        </p:nvSpPr>
        <p:spPr bwMode="auto">
          <a:xfrm>
            <a:off x="5932488" y="4098925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TE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SW:</a:t>
            </a:r>
          </a:p>
        </p:txBody>
      </p:sp>
      <p:graphicFrame>
        <p:nvGraphicFramePr>
          <p:cNvPr id="398371" name="Object 35"/>
          <p:cNvGraphicFramePr>
            <a:graphicFrameLocks noChangeAspect="1"/>
          </p:cNvGraphicFramePr>
          <p:nvPr/>
        </p:nvGraphicFramePr>
        <p:xfrm>
          <a:off x="4676775" y="4675188"/>
          <a:ext cx="3824288" cy="1060450"/>
        </p:xfrm>
        <a:graphic>
          <a:graphicData uri="http://schemas.openxmlformats.org/presentationml/2006/ole">
            <p:oleObj spid="_x0000_s398371" name="Equation" r:id="rId5" imgW="2019240" imgH="558720" progId="Equation.DSMT4">
              <p:embed/>
            </p:oleObj>
          </a:graphicData>
        </a:graphic>
      </p:graphicFrame>
      <p:graphicFrame>
        <p:nvGraphicFramePr>
          <p:cNvPr id="398372" name="Object 36"/>
          <p:cNvGraphicFramePr>
            <a:graphicFrameLocks noChangeAspect="1"/>
          </p:cNvGraphicFramePr>
          <p:nvPr/>
        </p:nvGraphicFramePr>
        <p:xfrm>
          <a:off x="1045054" y="1735283"/>
          <a:ext cx="823912" cy="442913"/>
        </p:xfrm>
        <a:graphic>
          <a:graphicData uri="http://schemas.openxmlformats.org/presentationml/2006/ole">
            <p:oleObj spid="_x0000_s398372" name="Equation" r:id="rId6" imgW="330120" imgH="177480" progId="Equation.DSMT4">
              <p:embed/>
            </p:oleObj>
          </a:graphicData>
        </a:graphic>
      </p:graphicFrame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98376" name="Object 40"/>
          <p:cNvGraphicFramePr>
            <a:graphicFrameLocks noChangeAspect="1"/>
          </p:cNvGraphicFramePr>
          <p:nvPr/>
        </p:nvGraphicFramePr>
        <p:xfrm>
          <a:off x="2794000" y="6030913"/>
          <a:ext cx="3268663" cy="484187"/>
        </p:xfrm>
        <a:graphic>
          <a:graphicData uri="http://schemas.openxmlformats.org/presentationml/2006/ole">
            <p:oleObj spid="_x0000_s398376" name="Equation" r:id="rId7" imgW="2057400" imgH="304560" progId="Equation.DSMT4">
              <p:embed/>
            </p:oleObj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1761173" y="1558924"/>
            <a:ext cx="5656262" cy="2263292"/>
            <a:chOff x="1761173" y="1558924"/>
            <a:chExt cx="5656262" cy="2263292"/>
          </a:xfrm>
        </p:grpSpPr>
        <p:grpSp>
          <p:nvGrpSpPr>
            <p:cNvPr id="38" name="Group 152"/>
            <p:cNvGrpSpPr>
              <a:grpSpLocks/>
            </p:cNvGrpSpPr>
            <p:nvPr/>
          </p:nvGrpSpPr>
          <p:grpSpPr bwMode="auto">
            <a:xfrm>
              <a:off x="1761173" y="1558924"/>
              <a:ext cx="5656262" cy="2101848"/>
              <a:chOff x="1135" y="790"/>
              <a:chExt cx="3563" cy="1324"/>
            </a:xfrm>
          </p:grpSpPr>
          <p:sp>
            <p:nvSpPr>
              <p:cNvPr id="41" name="AutoShape 122"/>
              <p:cNvSpPr>
                <a:spLocks noChangeArrowheads="1"/>
              </p:cNvSpPr>
              <p:nvPr/>
            </p:nvSpPr>
            <p:spPr bwMode="auto">
              <a:xfrm>
                <a:off x="1135" y="1353"/>
                <a:ext cx="3563" cy="761"/>
              </a:xfrm>
              <a:prstGeom prst="cube">
                <a:avLst>
                  <a:gd name="adj" fmla="val 90856"/>
                </a:avLst>
              </a:prstGeom>
              <a:solidFill>
                <a:srgbClr val="FF9933"/>
              </a:solidFill>
              <a:ln w="12700">
                <a:solidFill>
                  <a:srgbClr val="FF9933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119"/>
              <p:cNvSpPr txBox="1">
                <a:spLocks noChangeArrowheads="1"/>
              </p:cNvSpPr>
              <p:nvPr/>
            </p:nvSpPr>
            <p:spPr bwMode="auto">
              <a:xfrm>
                <a:off x="1737" y="1266"/>
                <a:ext cx="54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</a:rPr>
                  <a:t>dipole</a:t>
                </a:r>
              </a:p>
            </p:txBody>
          </p:sp>
          <p:sp>
            <p:nvSpPr>
              <p:cNvPr id="43" name="AutoShape 121"/>
              <p:cNvSpPr>
                <a:spLocks noChangeArrowheads="1"/>
              </p:cNvSpPr>
              <p:nvPr/>
            </p:nvSpPr>
            <p:spPr bwMode="auto">
              <a:xfrm>
                <a:off x="1138" y="1095"/>
                <a:ext cx="3556" cy="950"/>
              </a:xfrm>
              <a:prstGeom prst="cube">
                <a:avLst>
                  <a:gd name="adj" fmla="val 72528"/>
                </a:avLst>
              </a:prstGeom>
              <a:solidFill>
                <a:srgbClr val="C0C0C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124"/>
              <p:cNvSpPr>
                <a:spLocks noChangeArrowheads="1"/>
              </p:cNvSpPr>
              <p:nvPr/>
            </p:nvSpPr>
            <p:spPr bwMode="auto">
              <a:xfrm>
                <a:off x="2518" y="1280"/>
                <a:ext cx="786" cy="28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25"/>
              <p:cNvSpPr>
                <a:spLocks noChangeArrowheads="1"/>
              </p:cNvSpPr>
              <p:nvPr/>
            </p:nvSpPr>
            <p:spPr bwMode="auto">
              <a:xfrm>
                <a:off x="2326" y="1212"/>
                <a:ext cx="1152" cy="42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" name="Group 132"/>
              <p:cNvGrpSpPr>
                <a:grpSpLocks/>
              </p:cNvGrpSpPr>
              <p:nvPr/>
            </p:nvGrpSpPr>
            <p:grpSpPr bwMode="auto">
              <a:xfrm rot="1609859">
                <a:off x="3134" y="1512"/>
                <a:ext cx="353" cy="101"/>
                <a:chOff x="922" y="2721"/>
                <a:chExt cx="584" cy="121"/>
              </a:xfrm>
            </p:grpSpPr>
            <p:sp>
              <p:nvSpPr>
                <p:cNvPr id="63" name="Freeform 127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4" name="Line 129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133"/>
              <p:cNvGrpSpPr>
                <a:grpSpLocks/>
              </p:cNvGrpSpPr>
              <p:nvPr/>
            </p:nvGrpSpPr>
            <p:grpSpPr bwMode="auto">
              <a:xfrm rot="8687148">
                <a:off x="2395" y="1543"/>
                <a:ext cx="317" cy="110"/>
                <a:chOff x="922" y="2721"/>
                <a:chExt cx="584" cy="121"/>
              </a:xfrm>
            </p:grpSpPr>
            <p:sp>
              <p:nvSpPr>
                <p:cNvPr id="61" name="Freeform 134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" name="Line 135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136"/>
              <p:cNvGrpSpPr>
                <a:grpSpLocks/>
              </p:cNvGrpSpPr>
              <p:nvPr/>
            </p:nvGrpSpPr>
            <p:grpSpPr bwMode="auto">
              <a:xfrm rot="1130611" flipH="1">
                <a:off x="2357" y="1244"/>
                <a:ext cx="330" cy="90"/>
                <a:chOff x="922" y="2721"/>
                <a:chExt cx="584" cy="121"/>
              </a:xfrm>
            </p:grpSpPr>
            <p:sp>
              <p:nvSpPr>
                <p:cNvPr id="59" name="Freeform 137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" name="Line 138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139"/>
              <p:cNvGrpSpPr>
                <a:grpSpLocks/>
              </p:cNvGrpSpPr>
              <p:nvPr/>
            </p:nvGrpSpPr>
            <p:grpSpPr bwMode="auto">
              <a:xfrm rot="-1450484">
                <a:off x="3190" y="1229"/>
                <a:ext cx="304" cy="98"/>
                <a:chOff x="922" y="2721"/>
                <a:chExt cx="584" cy="121"/>
              </a:xfrm>
            </p:grpSpPr>
            <p:sp>
              <p:nvSpPr>
                <p:cNvPr id="57" name="Freeform 140"/>
                <p:cNvSpPr>
                  <a:spLocks/>
                </p:cNvSpPr>
                <p:nvPr/>
              </p:nvSpPr>
              <p:spPr bwMode="auto">
                <a:xfrm>
                  <a:off x="922" y="2721"/>
                  <a:ext cx="460" cy="121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0" y="3"/>
                    </a:cxn>
                    <a:cxn ang="0">
                      <a:pos x="154" y="121"/>
                    </a:cxn>
                    <a:cxn ang="0">
                      <a:pos x="242" y="1"/>
                    </a:cxn>
                    <a:cxn ang="0">
                      <a:pos x="322" y="115"/>
                    </a:cxn>
                    <a:cxn ang="0">
                      <a:pos x="404" y="7"/>
                    </a:cxn>
                    <a:cxn ang="0">
                      <a:pos x="460" y="79"/>
                    </a:cxn>
                  </a:cxnLst>
                  <a:rect l="0" t="0" r="r" b="b"/>
                  <a:pathLst>
                    <a:path w="460" h="121">
                      <a:moveTo>
                        <a:pt x="0" y="119"/>
                      </a:moveTo>
                      <a:cubicBezTo>
                        <a:pt x="12" y="100"/>
                        <a:pt x="44" y="3"/>
                        <a:pt x="70" y="3"/>
                      </a:cubicBezTo>
                      <a:cubicBezTo>
                        <a:pt x="96" y="3"/>
                        <a:pt x="125" y="121"/>
                        <a:pt x="154" y="121"/>
                      </a:cubicBezTo>
                      <a:cubicBezTo>
                        <a:pt x="183" y="121"/>
                        <a:pt x="214" y="2"/>
                        <a:pt x="242" y="1"/>
                      </a:cubicBezTo>
                      <a:cubicBezTo>
                        <a:pt x="270" y="0"/>
                        <a:pt x="295" y="114"/>
                        <a:pt x="322" y="115"/>
                      </a:cubicBezTo>
                      <a:cubicBezTo>
                        <a:pt x="349" y="116"/>
                        <a:pt x="381" y="13"/>
                        <a:pt x="404" y="7"/>
                      </a:cubicBezTo>
                      <a:cubicBezTo>
                        <a:pt x="427" y="1"/>
                        <a:pt x="451" y="67"/>
                        <a:pt x="460" y="79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hlink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" name="Line 141"/>
                <p:cNvSpPr>
                  <a:spLocks noChangeShapeType="1"/>
                </p:cNvSpPr>
                <p:nvPr/>
              </p:nvSpPr>
              <p:spPr bwMode="auto">
                <a:xfrm>
                  <a:off x="1382" y="2800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50" name="Line 142"/>
              <p:cNvSpPr>
                <a:spLocks noChangeShapeType="1"/>
              </p:cNvSpPr>
              <p:nvPr/>
            </p:nvSpPr>
            <p:spPr bwMode="auto">
              <a:xfrm flipV="1">
                <a:off x="3128" y="1434"/>
                <a:ext cx="59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" name="Line 143"/>
              <p:cNvSpPr>
                <a:spLocks noChangeShapeType="1"/>
              </p:cNvSpPr>
              <p:nvPr/>
            </p:nvSpPr>
            <p:spPr bwMode="auto">
              <a:xfrm flipV="1">
                <a:off x="2986" y="1069"/>
                <a:ext cx="237" cy="2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2" name="Text Box 56"/>
              <p:cNvSpPr txBox="1">
                <a:spLocks noChangeArrowheads="1"/>
              </p:cNvSpPr>
              <p:nvPr/>
            </p:nvSpPr>
            <p:spPr bwMode="auto">
              <a:xfrm>
                <a:off x="3137" y="790"/>
                <a:ext cx="3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53" name="Text Box 145"/>
              <p:cNvSpPr txBox="1">
                <a:spLocks noChangeArrowheads="1"/>
              </p:cNvSpPr>
              <p:nvPr/>
            </p:nvSpPr>
            <p:spPr bwMode="auto">
              <a:xfrm>
                <a:off x="3740" y="1290"/>
                <a:ext cx="3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graphicFrame>
            <p:nvGraphicFramePr>
              <p:cNvPr id="54" name="Object 116"/>
              <p:cNvGraphicFramePr>
                <a:graphicFrameLocks noChangeAspect="1"/>
              </p:cNvGraphicFramePr>
              <p:nvPr/>
            </p:nvGraphicFramePr>
            <p:xfrm>
              <a:off x="3510" y="1744"/>
              <a:ext cx="228" cy="327"/>
            </p:xfrm>
            <a:graphic>
              <a:graphicData uri="http://schemas.openxmlformats.org/presentationml/2006/ole">
                <p:oleObj spid="_x0000_s398373" name="Equation" r:id="rId8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55" name="Object 69"/>
              <p:cNvGraphicFramePr>
                <a:graphicFrameLocks noChangeAspect="1"/>
              </p:cNvGraphicFramePr>
              <p:nvPr/>
            </p:nvGraphicFramePr>
            <p:xfrm>
              <a:off x="1367" y="1767"/>
              <a:ext cx="241" cy="292"/>
            </p:xfrm>
            <a:graphic>
              <a:graphicData uri="http://schemas.openxmlformats.org/presentationml/2006/ole">
                <p:oleObj spid="_x0000_s398374" name="Equation" r:id="rId9" imgW="215640" imgH="253800" progId="Equation.DSMT4">
                  <p:embed/>
                </p:oleObj>
              </a:graphicData>
            </a:graphic>
          </p:graphicFrame>
          <p:graphicFrame>
            <p:nvGraphicFramePr>
              <p:cNvPr id="56" name="Object 146"/>
              <p:cNvGraphicFramePr>
                <a:graphicFrameLocks noChangeAspect="1"/>
              </p:cNvGraphicFramePr>
              <p:nvPr/>
            </p:nvGraphicFramePr>
            <p:xfrm>
              <a:off x="1360" y="1491"/>
              <a:ext cx="268" cy="293"/>
            </p:xfrm>
            <a:graphic>
              <a:graphicData uri="http://schemas.openxmlformats.org/presentationml/2006/ole">
                <p:oleObj spid="_x0000_s398375" name="Equation" r:id="rId10" imgW="241200" imgH="253800" progId="Equation.DSMT4">
                  <p:embed/>
                </p:oleObj>
              </a:graphicData>
            </a:graphic>
          </p:graphicFrame>
        </p:grpSp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 rot="5400000">
              <a:off x="4536440" y="2364740"/>
              <a:ext cx="114300" cy="406400"/>
            </a:xfrm>
            <a:prstGeom prst="upArrow">
              <a:avLst>
                <a:gd name="adj1" fmla="val 50000"/>
                <a:gd name="adj2" fmla="val 8888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4083368" y="2912745"/>
              <a:ext cx="72808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HED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23629" y="3452884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Text Box 2"/>
          <p:cNvSpPr txBox="1">
            <a:spLocks noChangeArrowheads="1"/>
          </p:cNvSpPr>
          <p:nvPr/>
        </p:nvSpPr>
        <p:spPr bwMode="auto">
          <a:xfrm>
            <a:off x="307975" y="0"/>
            <a:ext cx="8491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793750" y="992050"/>
            <a:ext cx="6311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 a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surface wave that varies in a region as</a:t>
            </a:r>
          </a:p>
        </p:txBody>
      </p:sp>
      <p:graphicFrame>
        <p:nvGraphicFramePr>
          <p:cNvPr id="396294" name="Object 6"/>
          <p:cNvGraphicFramePr>
            <a:graphicFrameLocks noChangeAspect="1"/>
          </p:cNvGraphicFramePr>
          <p:nvPr/>
        </p:nvGraphicFramePr>
        <p:xfrm>
          <a:off x="7186613" y="923788"/>
          <a:ext cx="782637" cy="463550"/>
        </p:xfrm>
        <a:graphic>
          <a:graphicData uri="http://schemas.openxmlformats.org/presentationml/2006/ole">
            <p:oleObj spid="_x0000_s396294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5000104" y="1721854"/>
          <a:ext cx="3078163" cy="2525713"/>
        </p:xfrm>
        <a:graphic>
          <a:graphicData uri="http://schemas.openxmlformats.org/presentationml/2006/ole">
            <p:oleObj spid="_x0000_s396295" name="Equation" r:id="rId5" imgW="1485720" imgH="1218960" progId="Equation.DSMT4">
              <p:embed/>
            </p:oleObj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3024188" y="5514975"/>
          <a:ext cx="1668462" cy="993775"/>
        </p:xfrm>
        <a:graphic>
          <a:graphicData uri="http://schemas.openxmlformats.org/presentationml/2006/ole">
            <p:oleObj spid="_x0000_s396296" name="Equation" r:id="rId6" imgW="660240" imgH="393480" progId="Equation.DSMT4">
              <p:embed/>
            </p:oleObj>
          </a:graphicData>
        </a:graphic>
      </p:graphicFrame>
      <p:graphicFrame>
        <p:nvGraphicFramePr>
          <p:cNvPr id="396298" name="Object 10"/>
          <p:cNvGraphicFramePr>
            <a:graphicFrameLocks noChangeAspect="1"/>
          </p:cNvGraphicFramePr>
          <p:nvPr/>
        </p:nvGraphicFramePr>
        <p:xfrm>
          <a:off x="912150" y="1710482"/>
          <a:ext cx="2011362" cy="1600200"/>
        </p:xfrm>
        <a:graphic>
          <a:graphicData uri="http://schemas.openxmlformats.org/presentationml/2006/ole">
            <p:oleObj spid="_x0000_s396298" name="Equation" r:id="rId7" imgW="1117440" imgH="888840" progId="Equation.DSMT4">
              <p:embed/>
            </p:oleObj>
          </a:graphicData>
        </a:graphic>
      </p:graphicFrame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5892165" y="4986973"/>
            <a:ext cx="19446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(Similarly for TE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396301" name="Object 13"/>
          <p:cNvGraphicFramePr>
            <a:graphicFrameLocks noChangeAspect="1"/>
          </p:cNvGraphicFramePr>
          <p:nvPr/>
        </p:nvGraphicFramePr>
        <p:xfrm>
          <a:off x="6055043" y="5492750"/>
          <a:ext cx="1636712" cy="1090613"/>
        </p:xfrm>
        <a:graphic>
          <a:graphicData uri="http://schemas.openxmlformats.org/presentationml/2006/ole">
            <p:oleObj spid="_x0000_s396301" name="Equation" r:id="rId8" imgW="647640" imgH="431640" progId="Equation.DSMT4">
              <p:embed/>
            </p:oleObj>
          </a:graphicData>
        </a:graphic>
      </p:graphicFrame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1915554" y="5101430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0376" y="4067032"/>
            <a:ext cx="4162567" cy="92333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The characteristic impedance is independent of the </a:t>
            </a:r>
            <a:r>
              <a:rPr lang="en-US" dirty="0" err="1" smtClean="0">
                <a:solidFill>
                  <a:schemeClr val="bg2"/>
                </a:solidFill>
              </a:rPr>
              <a:t>azimuthal</a:t>
            </a:r>
            <a:r>
              <a:rPr lang="en-US" dirty="0" smtClean="0">
                <a:solidFill>
                  <a:schemeClr val="bg2"/>
                </a:solidFill>
              </a:rPr>
              <a:t> index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cs typeface="Arial" pitchFamily="34" charset="0"/>
              </a:rPr>
              <a:t>and the radial distance </a:t>
            </a:r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  <a:sym typeface="Symbol"/>
              </a:rPr>
              <a:t>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899" y="3439235"/>
            <a:ext cx="3851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(We could also examine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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and 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H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.)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307975" y="0"/>
            <a:ext cx="8491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819150" y="1206500"/>
            <a:ext cx="7383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the </a:t>
            </a:r>
            <a:r>
              <a:rPr lang="en-US" sz="2000" u="sng" dirty="0">
                <a:solidFill>
                  <a:schemeClr val="bg1"/>
                </a:solidFill>
              </a:rPr>
              <a:t>same </a:t>
            </a:r>
            <a:r>
              <a:rPr lang="en-US" sz="2000" u="sng" dirty="0" err="1">
                <a:solidFill>
                  <a:schemeClr val="bg1"/>
                </a:solidFill>
              </a:rPr>
              <a:t>TRE</a:t>
            </a:r>
            <a:r>
              <a:rPr lang="en-US" sz="2000" dirty="0">
                <a:solidFill>
                  <a:schemeClr val="bg1"/>
                </a:solidFill>
              </a:rPr>
              <a:t> is found as in the case of a 1D SW, with </a:t>
            </a:r>
          </a:p>
        </p:txBody>
      </p:sp>
      <p:graphicFrame>
        <p:nvGraphicFramePr>
          <p:cNvPr id="397320" name="Object 8"/>
          <p:cNvGraphicFramePr>
            <a:graphicFrameLocks noChangeAspect="1"/>
          </p:cNvGraphicFramePr>
          <p:nvPr/>
        </p:nvGraphicFramePr>
        <p:xfrm>
          <a:off x="3217863" y="1871663"/>
          <a:ext cx="2195512" cy="668337"/>
        </p:xfrm>
        <a:graphic>
          <a:graphicData uri="http://schemas.openxmlformats.org/presentationml/2006/ole">
            <p:oleObj spid="_x0000_s397320" name="Equation" r:id="rId4" imgW="1002960" imgH="304560" progId="Equation.DSMT4">
              <p:embed/>
            </p:oleObj>
          </a:graphicData>
        </a:graphic>
      </p:graphicFrame>
      <p:graphicFrame>
        <p:nvGraphicFramePr>
          <p:cNvPr id="397321" name="Object 9"/>
          <p:cNvGraphicFramePr>
            <a:graphicFrameLocks noChangeAspect="1"/>
          </p:cNvGraphicFramePr>
          <p:nvPr/>
        </p:nvGraphicFramePr>
        <p:xfrm>
          <a:off x="3441108" y="5581864"/>
          <a:ext cx="1681162" cy="714375"/>
        </p:xfrm>
        <a:graphic>
          <a:graphicData uri="http://schemas.openxmlformats.org/presentationml/2006/ole">
            <p:oleObj spid="_x0000_s397321" name="Equation" r:id="rId5" imgW="596880" imgH="253800" progId="Equation.DSMT4">
              <p:embed/>
            </p:oleObj>
          </a:graphicData>
        </a:graphic>
      </p:graphicFrame>
      <p:sp>
        <p:nvSpPr>
          <p:cNvPr id="397323" name="Text Box 11"/>
          <p:cNvSpPr txBox="1">
            <a:spLocks noChangeArrowheads="1"/>
          </p:cNvSpPr>
          <p:nvPr/>
        </p:nvSpPr>
        <p:spPr bwMode="auto">
          <a:xfrm>
            <a:off x="1797050" y="3164114"/>
            <a:ext cx="1325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instead of </a:t>
            </a:r>
          </a:p>
        </p:txBody>
      </p:sp>
      <p:graphicFrame>
        <p:nvGraphicFramePr>
          <p:cNvPr id="397324" name="Object 12"/>
          <p:cNvGraphicFramePr>
            <a:graphicFrameLocks noChangeAspect="1"/>
          </p:cNvGraphicFramePr>
          <p:nvPr/>
        </p:nvGraphicFramePr>
        <p:xfrm>
          <a:off x="3290888" y="3530600"/>
          <a:ext cx="2176462" cy="660400"/>
        </p:xfrm>
        <a:graphic>
          <a:graphicData uri="http://schemas.openxmlformats.org/presentationml/2006/ole">
            <p:oleObj spid="_x0000_s397324" name="Equation" r:id="rId6" imgW="1002960" imgH="304560" progId="Equation.DSMT4">
              <p:embed/>
            </p:oleObj>
          </a:graphicData>
        </a:graphic>
      </p:graphicFrame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2440579" y="4896324"/>
            <a:ext cx="982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</a:t>
            </a:r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5861050" y="3549936"/>
            <a:ext cx="2976563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(Here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is the direction of propagation for a 1D SW.)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Surface Waves (cont.)</a:t>
            </a:r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1735445" y="850024"/>
            <a:ext cx="58546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Example: TM</a:t>
            </a:r>
            <a:r>
              <a:rPr lang="en-US" sz="2000" baseline="-25000" dirty="0" smtClean="0">
                <a:solidFill>
                  <a:schemeClr val="hlink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hlink"/>
                </a:solidFill>
              </a:rPr>
              <a:t> surface wave from an HED source</a:t>
            </a:r>
            <a:endParaRPr lang="en-US" sz="2000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1043556" y="3945956"/>
            <a:ext cx="11674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TM</a:t>
            </a:r>
            <a:r>
              <a:rPr lang="en-US" sz="2000" baseline="-25000" dirty="0" smtClean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baseline="-25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SW:</a:t>
            </a:r>
          </a:p>
        </p:txBody>
      </p:sp>
      <p:graphicFrame>
        <p:nvGraphicFramePr>
          <p:cNvPr id="398366" name="Object 30"/>
          <p:cNvGraphicFramePr>
            <a:graphicFrameLocks noChangeAspect="1"/>
          </p:cNvGraphicFramePr>
          <p:nvPr/>
        </p:nvGraphicFramePr>
        <p:xfrm>
          <a:off x="401638" y="4483100"/>
          <a:ext cx="3425825" cy="1004888"/>
        </p:xfrm>
        <a:graphic>
          <a:graphicData uri="http://schemas.openxmlformats.org/presentationml/2006/ole">
            <p:oleObj spid="_x0000_s413698" name="Equation" r:id="rId4" imgW="1904760" imgH="558720" progId="Equation.DSMT4">
              <p:embed/>
            </p:oleObj>
          </a:graphicData>
        </a:graphic>
      </p:graphicFrame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9F10E5-0F58-4709-9522-677F836102B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13705" name="Object 9"/>
          <p:cNvGraphicFramePr>
            <a:graphicFrameLocks noChangeAspect="1"/>
          </p:cNvGraphicFramePr>
          <p:nvPr/>
        </p:nvGraphicFramePr>
        <p:xfrm>
          <a:off x="4664075" y="4819650"/>
          <a:ext cx="4092575" cy="1036638"/>
        </p:xfrm>
        <a:graphic>
          <a:graphicData uri="http://schemas.openxmlformats.org/presentationml/2006/ole">
            <p:oleObj spid="_x0000_s413705" name="Equation" r:id="rId5" imgW="2108160" imgH="533160" progId="Equation.DSMT4">
              <p:embed/>
            </p:oleObj>
          </a:graphicData>
        </a:graphic>
      </p:graphicFrame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6245627" y="4344016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TRE: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13706" name="Object 10"/>
          <p:cNvGraphicFramePr>
            <a:graphicFrameLocks noChangeAspect="1"/>
          </p:cNvGraphicFramePr>
          <p:nvPr/>
        </p:nvGraphicFramePr>
        <p:xfrm>
          <a:off x="369936" y="5713720"/>
          <a:ext cx="3208337" cy="484188"/>
        </p:xfrm>
        <a:graphic>
          <a:graphicData uri="http://schemas.openxmlformats.org/presentationml/2006/ole">
            <p:oleObj spid="_x0000_s413706" name="Equation" r:id="rId6" imgW="2019240" imgH="304560" progId="Equation.DSMT4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706582" y="1285968"/>
            <a:ext cx="5656262" cy="2345179"/>
            <a:chOff x="1706582" y="1285968"/>
            <a:chExt cx="5656262" cy="2345179"/>
          </a:xfrm>
        </p:grpSpPr>
        <p:sp>
          <p:nvSpPr>
            <p:cNvPr id="41" name="AutoShape 122"/>
            <p:cNvSpPr>
              <a:spLocks noChangeArrowheads="1"/>
            </p:cNvSpPr>
            <p:nvPr/>
          </p:nvSpPr>
          <p:spPr bwMode="auto">
            <a:xfrm>
              <a:off x="1706582" y="2179730"/>
              <a:ext cx="5656262" cy="1208086"/>
            </a:xfrm>
            <a:prstGeom prst="cube">
              <a:avLst>
                <a:gd name="adj" fmla="val 90856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19"/>
            <p:cNvSpPr txBox="1">
              <a:spLocks noChangeArrowheads="1"/>
            </p:cNvSpPr>
            <p:nvPr/>
          </p:nvSpPr>
          <p:spPr bwMode="auto">
            <a:xfrm>
              <a:off x="2662257" y="2041617"/>
              <a:ext cx="8636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dipole</a:t>
              </a:r>
            </a:p>
          </p:txBody>
        </p:sp>
        <p:sp>
          <p:nvSpPr>
            <p:cNvPr id="43" name="AutoShape 121"/>
            <p:cNvSpPr>
              <a:spLocks noChangeArrowheads="1"/>
            </p:cNvSpPr>
            <p:nvPr/>
          </p:nvSpPr>
          <p:spPr bwMode="auto">
            <a:xfrm>
              <a:off x="1711344" y="1770155"/>
              <a:ext cx="5645150" cy="1508124"/>
            </a:xfrm>
            <a:prstGeom prst="cube">
              <a:avLst>
                <a:gd name="adj" fmla="val 72528"/>
              </a:avLst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24"/>
            <p:cNvSpPr>
              <a:spLocks noChangeArrowheads="1"/>
            </p:cNvSpPr>
            <p:nvPr/>
          </p:nvSpPr>
          <p:spPr bwMode="auto">
            <a:xfrm>
              <a:off x="3902094" y="2063842"/>
              <a:ext cx="1247775" cy="4445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25"/>
            <p:cNvSpPr>
              <a:spLocks noChangeArrowheads="1"/>
            </p:cNvSpPr>
            <p:nvPr/>
          </p:nvSpPr>
          <p:spPr bwMode="auto">
            <a:xfrm>
              <a:off x="3597294" y="1955892"/>
              <a:ext cx="1828800" cy="679449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32"/>
            <p:cNvGrpSpPr>
              <a:grpSpLocks/>
            </p:cNvGrpSpPr>
            <p:nvPr/>
          </p:nvGrpSpPr>
          <p:grpSpPr bwMode="auto">
            <a:xfrm rot="1609859">
              <a:off x="4879994" y="2432142"/>
              <a:ext cx="560387" cy="160337"/>
              <a:chOff x="922" y="2721"/>
              <a:chExt cx="584" cy="121"/>
            </a:xfrm>
          </p:grpSpPr>
          <p:sp>
            <p:nvSpPr>
              <p:cNvPr id="63" name="Freeform 127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129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133"/>
            <p:cNvGrpSpPr>
              <a:grpSpLocks/>
            </p:cNvGrpSpPr>
            <p:nvPr/>
          </p:nvGrpSpPr>
          <p:grpSpPr bwMode="auto">
            <a:xfrm rot="8687148">
              <a:off x="3706832" y="2481354"/>
              <a:ext cx="503237" cy="174625"/>
              <a:chOff x="922" y="2721"/>
              <a:chExt cx="584" cy="121"/>
            </a:xfrm>
          </p:grpSpPr>
          <p:sp>
            <p:nvSpPr>
              <p:cNvPr id="61" name="Freeform 134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135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136"/>
            <p:cNvGrpSpPr>
              <a:grpSpLocks/>
            </p:cNvGrpSpPr>
            <p:nvPr/>
          </p:nvGrpSpPr>
          <p:grpSpPr bwMode="auto">
            <a:xfrm rot="1130611" flipH="1">
              <a:off x="3646507" y="2006692"/>
              <a:ext cx="523875" cy="142875"/>
              <a:chOff x="922" y="2721"/>
              <a:chExt cx="584" cy="121"/>
            </a:xfrm>
          </p:grpSpPr>
          <p:sp>
            <p:nvSpPr>
              <p:cNvPr id="59" name="Freeform 137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Line 138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139"/>
            <p:cNvGrpSpPr>
              <a:grpSpLocks/>
            </p:cNvGrpSpPr>
            <p:nvPr/>
          </p:nvGrpSpPr>
          <p:grpSpPr bwMode="auto">
            <a:xfrm rot="20149516">
              <a:off x="4968894" y="1982880"/>
              <a:ext cx="482600" cy="155575"/>
              <a:chOff x="922" y="2721"/>
              <a:chExt cx="584" cy="121"/>
            </a:xfrm>
          </p:grpSpPr>
          <p:sp>
            <p:nvSpPr>
              <p:cNvPr id="57" name="Freeform 140"/>
              <p:cNvSpPr>
                <a:spLocks/>
              </p:cNvSpPr>
              <p:nvPr/>
            </p:nvSpPr>
            <p:spPr bwMode="auto">
              <a:xfrm>
                <a:off x="922" y="2721"/>
                <a:ext cx="460" cy="121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70" y="3"/>
                  </a:cxn>
                  <a:cxn ang="0">
                    <a:pos x="154" y="121"/>
                  </a:cxn>
                  <a:cxn ang="0">
                    <a:pos x="242" y="1"/>
                  </a:cxn>
                  <a:cxn ang="0">
                    <a:pos x="322" y="115"/>
                  </a:cxn>
                  <a:cxn ang="0">
                    <a:pos x="404" y="7"/>
                  </a:cxn>
                  <a:cxn ang="0">
                    <a:pos x="460" y="79"/>
                  </a:cxn>
                </a:cxnLst>
                <a:rect l="0" t="0" r="r" b="b"/>
                <a:pathLst>
                  <a:path w="460" h="121">
                    <a:moveTo>
                      <a:pt x="0" y="119"/>
                    </a:moveTo>
                    <a:cubicBezTo>
                      <a:pt x="12" y="100"/>
                      <a:pt x="44" y="3"/>
                      <a:pt x="70" y="3"/>
                    </a:cubicBezTo>
                    <a:cubicBezTo>
                      <a:pt x="96" y="3"/>
                      <a:pt x="125" y="121"/>
                      <a:pt x="154" y="121"/>
                    </a:cubicBezTo>
                    <a:cubicBezTo>
                      <a:pt x="183" y="121"/>
                      <a:pt x="214" y="2"/>
                      <a:pt x="242" y="1"/>
                    </a:cubicBezTo>
                    <a:cubicBezTo>
                      <a:pt x="270" y="0"/>
                      <a:pt x="295" y="114"/>
                      <a:pt x="322" y="115"/>
                    </a:cubicBezTo>
                    <a:cubicBezTo>
                      <a:pt x="349" y="116"/>
                      <a:pt x="381" y="13"/>
                      <a:pt x="404" y="7"/>
                    </a:cubicBezTo>
                    <a:cubicBezTo>
                      <a:pt x="427" y="1"/>
                      <a:pt x="451" y="67"/>
                      <a:pt x="460" y="79"/>
                    </a:cubicBezTo>
                  </a:path>
                </a:pathLst>
              </a:custGeom>
              <a:noFill/>
              <a:ln w="12700" cap="flat" cmpd="sng">
                <a:solidFill>
                  <a:schemeClr val="hlink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" name="Line 141"/>
              <p:cNvSpPr>
                <a:spLocks noChangeShapeType="1"/>
              </p:cNvSpPr>
              <p:nvPr/>
            </p:nvSpPr>
            <p:spPr bwMode="auto">
              <a:xfrm>
                <a:off x="1382" y="2800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" name="Line 142"/>
            <p:cNvSpPr>
              <a:spLocks noChangeShapeType="1"/>
            </p:cNvSpPr>
            <p:nvPr/>
          </p:nvSpPr>
          <p:spPr bwMode="auto">
            <a:xfrm flipV="1">
              <a:off x="4870469" y="2308317"/>
              <a:ext cx="9382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143"/>
            <p:cNvSpPr>
              <a:spLocks noChangeShapeType="1"/>
            </p:cNvSpPr>
            <p:nvPr/>
          </p:nvSpPr>
          <p:spPr bwMode="auto">
            <a:xfrm flipV="1">
              <a:off x="4645044" y="1728880"/>
              <a:ext cx="376237" cy="409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4884757" y="1285968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53" name="Text Box 145"/>
            <p:cNvSpPr txBox="1">
              <a:spLocks noChangeArrowheads="1"/>
            </p:cNvSpPr>
            <p:nvPr/>
          </p:nvSpPr>
          <p:spPr bwMode="auto">
            <a:xfrm>
              <a:off x="5842019" y="2079717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54" name="Object 116"/>
            <p:cNvGraphicFramePr>
              <a:graphicFrameLocks noChangeAspect="1"/>
            </p:cNvGraphicFramePr>
            <p:nvPr/>
          </p:nvGraphicFramePr>
          <p:xfrm>
            <a:off x="5476894" y="2800442"/>
            <a:ext cx="361950" cy="519112"/>
          </p:xfrm>
          <a:graphic>
            <a:graphicData uri="http://schemas.openxmlformats.org/presentationml/2006/ole">
              <p:oleObj spid="_x0000_s413701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55" name="Object 69"/>
            <p:cNvGraphicFramePr>
              <a:graphicFrameLocks noChangeAspect="1"/>
            </p:cNvGraphicFramePr>
            <p:nvPr/>
          </p:nvGraphicFramePr>
          <p:xfrm>
            <a:off x="2074882" y="2836954"/>
            <a:ext cx="382587" cy="463550"/>
          </p:xfrm>
          <a:graphic>
            <a:graphicData uri="http://schemas.openxmlformats.org/presentationml/2006/ole">
              <p:oleObj spid="_x0000_s413702" name="Equation" r:id="rId8" imgW="215640" imgH="253800" progId="Equation.DSMT4">
                <p:embed/>
              </p:oleObj>
            </a:graphicData>
          </a:graphic>
        </p:graphicFrame>
        <p:graphicFrame>
          <p:nvGraphicFramePr>
            <p:cNvPr id="56" name="Object 146"/>
            <p:cNvGraphicFramePr>
              <a:graphicFrameLocks noChangeAspect="1"/>
            </p:cNvGraphicFramePr>
            <p:nvPr/>
          </p:nvGraphicFramePr>
          <p:xfrm>
            <a:off x="2063769" y="2398804"/>
            <a:ext cx="425450" cy="465137"/>
          </p:xfrm>
          <a:graphic>
            <a:graphicData uri="http://schemas.openxmlformats.org/presentationml/2006/ole">
              <p:oleObj spid="_x0000_s413703" name="Equation" r:id="rId9" imgW="241200" imgH="253800" progId="Equation.DSMT4">
                <p:embed/>
              </p:oleObj>
            </a:graphicData>
          </a:graphic>
        </p:graphicFrame>
        <p:sp>
          <p:nvSpPr>
            <p:cNvPr id="39" name="AutoShape 35"/>
            <p:cNvSpPr>
              <a:spLocks noChangeArrowheads="1"/>
            </p:cNvSpPr>
            <p:nvPr/>
          </p:nvSpPr>
          <p:spPr bwMode="auto">
            <a:xfrm rot="5400000">
              <a:off x="4468201" y="2173671"/>
              <a:ext cx="114300" cy="406400"/>
            </a:xfrm>
            <a:prstGeom prst="upArrow">
              <a:avLst>
                <a:gd name="adj1" fmla="val 50000"/>
                <a:gd name="adj2" fmla="val 88889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4015129" y="2721676"/>
              <a:ext cx="72808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HED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55390" y="3261815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47" name="Text Box 34"/>
            <p:cNvSpPr txBox="1">
              <a:spLocks noChangeArrowheads="1"/>
            </p:cNvSpPr>
            <p:nvPr/>
          </p:nvSpPr>
          <p:spPr bwMode="auto">
            <a:xfrm>
              <a:off x="5518656" y="1823200"/>
              <a:ext cx="556563" cy="338554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TM</a:t>
              </a:r>
              <a:r>
                <a:rPr lang="en-US" sz="1600" baseline="-25000" dirty="0" smtClean="0">
                  <a:solidFill>
                    <a:schemeClr val="bg2"/>
                  </a:solidFill>
                </a:rPr>
                <a:t>0</a:t>
              </a:r>
              <a:endParaRPr lang="en-US" sz="1600" baseline="-25000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413707" name="Object 30"/>
          <p:cNvGraphicFramePr>
            <a:graphicFrameLocks noChangeAspect="1"/>
          </p:cNvGraphicFramePr>
          <p:nvPr/>
        </p:nvGraphicFramePr>
        <p:xfrm>
          <a:off x="3845778" y="3625614"/>
          <a:ext cx="1073150" cy="457200"/>
        </p:xfrm>
        <a:graphic>
          <a:graphicData uri="http://schemas.openxmlformats.org/presentationml/2006/ole">
            <p:oleObj spid="_x0000_s413707" name="Equation" r:id="rId10" imgW="596880" imgH="253800" progId="Equation.DSMT4">
              <p:embed/>
            </p:oleObj>
          </a:graphicData>
        </a:graphic>
      </p:graphicFrame>
      <p:graphicFrame>
        <p:nvGraphicFramePr>
          <p:cNvPr id="413708" name="Object 12"/>
          <p:cNvGraphicFramePr>
            <a:graphicFrameLocks noChangeAspect="1"/>
          </p:cNvGraphicFramePr>
          <p:nvPr/>
        </p:nvGraphicFramePr>
        <p:xfrm>
          <a:off x="5556179" y="6011863"/>
          <a:ext cx="2119312" cy="382587"/>
        </p:xfrm>
        <a:graphic>
          <a:graphicData uri="http://schemas.openxmlformats.org/presentationml/2006/ole">
            <p:oleObj spid="_x0000_s413708" name="Equation" r:id="rId11" imgW="1333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10108</TotalTime>
  <Words>298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Symbol</vt:lpstr>
      <vt:lpstr>Wingdings</vt:lpstr>
      <vt:lpstr>Soaring</vt:lpstr>
      <vt:lpstr>MathType 6.0 Equation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722</cp:revision>
  <cp:lastPrinted>1999-08-25T18:07:04Z</cp:lastPrinted>
  <dcterms:created xsi:type="dcterms:W3CDTF">1999-08-24T13:57:19Z</dcterms:created>
  <dcterms:modified xsi:type="dcterms:W3CDTF">2016-03-02T01:13:29Z</dcterms:modified>
</cp:coreProperties>
</file>