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32"/>
  </p:notesMasterIdLst>
  <p:handoutMasterIdLst>
    <p:handoutMasterId r:id="rId33"/>
  </p:handoutMasterIdLst>
  <p:sldIdLst>
    <p:sldId id="333" r:id="rId2"/>
    <p:sldId id="345" r:id="rId3"/>
    <p:sldId id="371" r:id="rId4"/>
    <p:sldId id="347" r:id="rId5"/>
    <p:sldId id="349" r:id="rId6"/>
    <p:sldId id="355" r:id="rId7"/>
    <p:sldId id="350" r:id="rId8"/>
    <p:sldId id="351" r:id="rId9"/>
    <p:sldId id="352" r:id="rId10"/>
    <p:sldId id="372" r:id="rId11"/>
    <p:sldId id="373" r:id="rId12"/>
    <p:sldId id="356" r:id="rId13"/>
    <p:sldId id="358" r:id="rId14"/>
    <p:sldId id="357" r:id="rId15"/>
    <p:sldId id="353" r:id="rId16"/>
    <p:sldId id="354" r:id="rId17"/>
    <p:sldId id="359" r:id="rId18"/>
    <p:sldId id="375" r:id="rId19"/>
    <p:sldId id="366" r:id="rId20"/>
    <p:sldId id="374" r:id="rId21"/>
    <p:sldId id="376" r:id="rId22"/>
    <p:sldId id="378" r:id="rId23"/>
    <p:sldId id="377" r:id="rId24"/>
    <p:sldId id="361" r:id="rId25"/>
    <p:sldId id="362" r:id="rId26"/>
    <p:sldId id="364" r:id="rId27"/>
    <p:sldId id="365" r:id="rId28"/>
    <p:sldId id="368" r:id="rId29"/>
    <p:sldId id="370" r:id="rId30"/>
    <p:sldId id="369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  <a:srgbClr val="33CC33"/>
    <a:srgbClr val="FF9933"/>
    <a:srgbClr val="0000CC"/>
    <a:srgbClr val="6699FF"/>
    <a:srgbClr val="969696"/>
    <a:srgbClr val="C0C0C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25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53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48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66.wmf"/><Relationship Id="rId1" Type="http://schemas.openxmlformats.org/officeDocument/2006/relationships/image" Target="../media/image5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48.wmf"/><Relationship Id="rId4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3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53320E72-51A0-4B72-A101-87388C4AE1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fld id="{4CB1B980-5337-4B8C-AE21-F0B3B3A75F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655C5-3750-4AEE-9A61-8AE4DBB39CC6}" type="slidenum">
              <a:rPr lang="en-US"/>
              <a:pPr/>
              <a:t>1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67829-0330-43E9-A9C7-6599A2CA05DA}" type="slidenum">
              <a:rPr lang="en-US"/>
              <a:pPr/>
              <a:t>10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DC6C8-C854-4285-9D31-76765DFEC5FF}" type="slidenum">
              <a:rPr lang="en-US"/>
              <a:pPr/>
              <a:t>11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DC6C8-C854-4285-9D31-76765DFEC5FF}" type="slidenum">
              <a:rPr lang="en-US"/>
              <a:pPr/>
              <a:t>12</a:t>
            </a:fld>
            <a:endParaRPr 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21794-261E-45FE-A629-0BE9E699921C}" type="slidenum">
              <a:rPr lang="en-US"/>
              <a:pPr/>
              <a:t>13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06608-5BEE-4F85-B75A-020AF259D1B5}" type="slidenum">
              <a:rPr lang="en-US"/>
              <a:pPr/>
              <a:t>14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1826B-75C5-41AA-B4ED-1EC9AC2CE374}" type="slidenum">
              <a:rPr lang="en-US"/>
              <a:pPr/>
              <a:t>15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DC170A-0098-41E0-B84E-5F03967ACCB6}" type="slidenum">
              <a:rPr lang="en-US"/>
              <a:pPr/>
              <a:t>16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17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18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7F998A-F6D7-42E1-95A6-07DE8EE763C0}" type="slidenum">
              <a:rPr lang="en-US"/>
              <a:pPr/>
              <a:t>19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92992-53BA-46A7-9FE7-C233ABF45331}" type="slidenum">
              <a:rPr lang="en-US"/>
              <a:pPr/>
              <a:t>2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20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21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22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7F4CB7-DA28-45EF-9D97-A3757213EDDB}" type="slidenum">
              <a:rPr lang="en-US"/>
              <a:pPr/>
              <a:t>23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0335B-347B-4E28-B726-605E6CFDC768}" type="slidenum">
              <a:rPr lang="en-US"/>
              <a:pPr/>
              <a:t>24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210E7-90B3-4363-8609-977754F81588}" type="slidenum">
              <a:rPr lang="en-US"/>
              <a:pPr/>
              <a:t>25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61C7B-E91C-49B2-92A5-26B92791892F}" type="slidenum">
              <a:rPr lang="en-US"/>
              <a:pPr/>
              <a:t>26</a:t>
            </a:fld>
            <a:endParaRPr lang="en-US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E2E76-2211-4D93-ACD9-C4D828B2A3F5}" type="slidenum">
              <a:rPr lang="en-US"/>
              <a:pPr/>
              <a:t>27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9D65B-A74B-4AE5-A324-556CF193A73C}" type="slidenum">
              <a:rPr lang="en-US"/>
              <a:pPr/>
              <a:t>28</a:t>
            </a:fld>
            <a:endParaRPr lang="en-US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ACF7E-C1D3-4A39-9DF8-F6A4726EC8F1}" type="slidenum">
              <a:rPr lang="en-US"/>
              <a:pPr/>
              <a:t>29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1FA7A-F7E0-4721-9946-55F6E3C5CF40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245C0-004F-4076-A0DD-D08611F3B546}" type="slidenum">
              <a:rPr lang="en-US"/>
              <a:pPr/>
              <a:t>30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C20FB-AD92-4FD7-9063-B4174B18CAAE}" type="slidenum">
              <a:rPr lang="en-US"/>
              <a:pPr/>
              <a:t>4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C6540-FB2D-49B8-9286-58CCF725082B}" type="slidenum">
              <a:rPr lang="en-US"/>
              <a:pPr/>
              <a:t>5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4FB12-D82F-4091-99BA-3412CE95514E}" type="slidenum">
              <a:rPr lang="en-US"/>
              <a:pPr/>
              <a:t>6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5006E-FDF5-4CCB-88E2-67AA7A8468FB}" type="slidenum">
              <a:rPr lang="en-US"/>
              <a:pPr/>
              <a:t>7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807A6-E926-46C4-B441-1F3A729D0864}" type="slidenum">
              <a:rPr lang="en-US"/>
              <a:pPr/>
              <a:t>8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67829-0330-43E9-A9C7-6599A2CA05DA}" type="slidenum">
              <a:rPr lang="en-US"/>
              <a:pPr/>
              <a:t>9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6563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564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B6A6C6D3-7E4C-4240-931D-107041815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png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0.bin"/><Relationship Id="rId5" Type="http://schemas.openxmlformats.org/officeDocument/2006/relationships/oleObject" Target="../embeddings/oleObject69.bin"/><Relationship Id="rId4" Type="http://schemas.openxmlformats.org/officeDocument/2006/relationships/oleObject" Target="../embeddings/oleObject6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84.bin"/><Relationship Id="rId4" Type="http://schemas.openxmlformats.org/officeDocument/2006/relationships/oleObject" Target="../embeddings/oleObject8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87.bin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89.bin"/><Relationship Id="rId4" Type="http://schemas.openxmlformats.org/officeDocument/2006/relationships/oleObject" Target="../embeddings/oleObject8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0.bin"/><Relationship Id="rId9" Type="http://schemas.openxmlformats.org/officeDocument/2006/relationships/oleObject" Target="../embeddings/oleObject9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notesSlide" Target="../notesSlides/notesSlide30.xml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2"/>
          <p:cNvSpPr txBox="1">
            <a:spLocks noChangeArrowheads="1"/>
          </p:cNvSpPr>
          <p:nvPr/>
        </p:nvSpPr>
        <p:spPr bwMode="auto">
          <a:xfrm>
            <a:off x="2794434" y="2101499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3452493" y="126488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dirty="0">
              <a:solidFill>
                <a:srgbClr val="FF9933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200893" y="432130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8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264334" y="340961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2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675" y="4137025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77524" name="Object 20"/>
          <p:cNvGraphicFramePr>
            <a:graphicFrameLocks noChangeAspect="1"/>
          </p:cNvGraphicFramePr>
          <p:nvPr/>
        </p:nvGraphicFramePr>
        <p:xfrm>
          <a:off x="2643199" y="4440060"/>
          <a:ext cx="3571875" cy="592138"/>
        </p:xfrm>
        <a:graphic>
          <a:graphicData uri="http://schemas.openxmlformats.org/presentationml/2006/ole">
            <p:oleObj spid="_x0000_s345093" name="Equation" r:id="rId4" imgW="1688760" imgH="279360" progId="Equation.DSMT4">
              <p:embed/>
            </p:oleObj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3573530" y="904936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Summary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45094" name="Object 6"/>
          <p:cNvGraphicFramePr>
            <a:graphicFrameLocks noChangeAspect="1"/>
          </p:cNvGraphicFramePr>
          <p:nvPr/>
        </p:nvGraphicFramePr>
        <p:xfrm>
          <a:off x="2368550" y="3671888"/>
          <a:ext cx="4051300" cy="646112"/>
        </p:xfrm>
        <a:graphic>
          <a:graphicData uri="http://schemas.openxmlformats.org/presentationml/2006/ole">
            <p:oleObj spid="_x0000_s345094" name="Equation" r:id="rId5" imgW="1752480" imgH="279360" progId="Equation.DSMT4">
              <p:embed/>
            </p:oleObj>
          </a:graphicData>
        </a:graphic>
      </p:graphicFrame>
      <p:graphicFrame>
        <p:nvGraphicFramePr>
          <p:cNvPr id="345095" name="Object 7"/>
          <p:cNvGraphicFramePr>
            <a:graphicFrameLocks noChangeAspect="1"/>
          </p:cNvGraphicFramePr>
          <p:nvPr/>
        </p:nvGraphicFramePr>
        <p:xfrm>
          <a:off x="2009074" y="2807463"/>
          <a:ext cx="4810125" cy="674687"/>
        </p:xfrm>
        <a:graphic>
          <a:graphicData uri="http://schemas.openxmlformats.org/presentationml/2006/ole">
            <p:oleObj spid="_x0000_s345095" name="Equation" r:id="rId6" imgW="1993680" imgH="279360" progId="Equation.DSMT4">
              <p:embed/>
            </p:oleObj>
          </a:graphicData>
        </a:graphic>
      </p:graphicFrame>
      <p:graphicFrame>
        <p:nvGraphicFramePr>
          <p:cNvPr id="345096" name="Object 8"/>
          <p:cNvGraphicFramePr>
            <a:graphicFrameLocks noChangeAspect="1"/>
          </p:cNvGraphicFramePr>
          <p:nvPr/>
        </p:nvGraphicFramePr>
        <p:xfrm>
          <a:off x="1979036" y="1779670"/>
          <a:ext cx="4498975" cy="642937"/>
        </p:xfrm>
        <a:graphic>
          <a:graphicData uri="http://schemas.openxmlformats.org/presentationml/2006/ole">
            <p:oleObj spid="_x0000_s345096" name="Equation" r:id="rId7" imgW="1777680" imgH="253800" progId="Equation.DSMT4">
              <p:embed/>
            </p:oleObj>
          </a:graphicData>
        </a:graphic>
      </p:graphicFrame>
      <p:graphicFrame>
        <p:nvGraphicFramePr>
          <p:cNvPr id="345097" name="Object 9"/>
          <p:cNvGraphicFramePr>
            <a:graphicFrameLocks noChangeAspect="1"/>
          </p:cNvGraphicFramePr>
          <p:nvPr/>
        </p:nvGraphicFramePr>
        <p:xfrm>
          <a:off x="3595688" y="5435600"/>
          <a:ext cx="1733550" cy="550863"/>
        </p:xfrm>
        <a:graphic>
          <a:graphicData uri="http://schemas.openxmlformats.org/presentationml/2006/ole">
            <p:oleObj spid="_x0000_s345097" name="Equation" r:id="rId8" imgW="7999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7137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References for Bessel </a:t>
            </a:r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3707" y="1769424"/>
            <a:ext cx="85146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M. R. Spiegel, </a:t>
            </a:r>
            <a:r>
              <a:rPr lang="en-US" i="1" dirty="0" err="1" smtClean="0">
                <a:solidFill>
                  <a:schemeClr val="bg2"/>
                </a:solidFill>
              </a:rPr>
              <a:t>Schaum’s</a:t>
            </a:r>
            <a:r>
              <a:rPr lang="en-US" i="1" dirty="0" smtClean="0">
                <a:solidFill>
                  <a:schemeClr val="bg2"/>
                </a:solidFill>
              </a:rPr>
              <a:t> Outline Mathematical Handbook</a:t>
            </a:r>
            <a:r>
              <a:rPr lang="en-US" dirty="0" smtClean="0">
                <a:solidFill>
                  <a:schemeClr val="bg2"/>
                </a:solidFill>
              </a:rPr>
              <a:t>, McGraw-Hill, 1968.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bg2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M. Abramowitz and I. E. </a:t>
            </a:r>
            <a:r>
              <a:rPr lang="en-US" dirty="0" err="1" smtClean="0">
                <a:solidFill>
                  <a:schemeClr val="bg2"/>
                </a:solidFill>
              </a:rPr>
              <a:t>Stegun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i="1" dirty="0" smtClean="0">
                <a:solidFill>
                  <a:schemeClr val="bg2"/>
                </a:solidFill>
              </a:rPr>
              <a:t>Handbook of Mathematical Functions with Formulas, Graphs, and Mathematical Tables</a:t>
            </a:r>
            <a:r>
              <a:rPr lang="en-US" dirty="0" smtClean="0">
                <a:solidFill>
                  <a:schemeClr val="bg2"/>
                </a:solidFill>
              </a:rPr>
              <a:t>, National Bureau of Standards,  Government Printing Office, Tenth Printing, 1972.</a:t>
            </a:r>
          </a:p>
          <a:p>
            <a:pPr marL="166688" indent="-166688"/>
            <a:endParaRPr lang="en-US" dirty="0" smtClean="0">
              <a:solidFill>
                <a:schemeClr val="bg2"/>
              </a:solidFill>
            </a:endParaRPr>
          </a:p>
          <a:p>
            <a:pPr marL="166688" indent="-166688"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/>
                </a:solidFill>
              </a:rPr>
              <a:t> N. N. </a:t>
            </a:r>
            <a:r>
              <a:rPr lang="en-US" dirty="0" err="1" smtClean="0">
                <a:solidFill>
                  <a:schemeClr val="bg2"/>
                </a:solidFill>
              </a:rPr>
              <a:t>Lebedev</a:t>
            </a:r>
            <a:r>
              <a:rPr lang="en-US" dirty="0" smtClean="0">
                <a:solidFill>
                  <a:schemeClr val="bg2"/>
                </a:solidFill>
              </a:rPr>
              <a:t>, </a:t>
            </a:r>
            <a:r>
              <a:rPr lang="en-US" i="1" dirty="0" smtClean="0">
                <a:solidFill>
                  <a:schemeClr val="bg2"/>
                </a:solidFill>
              </a:rPr>
              <a:t>Special Functions &amp; Their Applications</a:t>
            </a:r>
            <a:r>
              <a:rPr lang="en-US" dirty="0" smtClean="0">
                <a:solidFill>
                  <a:schemeClr val="bg2"/>
                </a:solidFill>
              </a:rPr>
              <a:t>, Dover Publications, New York, 1972.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ext Box 2"/>
          <p:cNvSpPr txBox="1">
            <a:spLocks noChangeArrowheads="1"/>
          </p:cNvSpPr>
          <p:nvPr/>
        </p:nvSpPr>
        <p:spPr bwMode="auto">
          <a:xfrm>
            <a:off x="71377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Bessel Functions</a:t>
            </a:r>
          </a:p>
        </p:txBody>
      </p:sp>
      <p:pic>
        <p:nvPicPr>
          <p:cNvPr id="281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00150" y="1308100"/>
            <a:ext cx="6381750" cy="4410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81615" name="Rectangle 15"/>
          <p:cNvSpPr>
            <a:spLocks noChangeArrowheads="1"/>
          </p:cNvSpPr>
          <p:nvPr/>
        </p:nvSpPr>
        <p:spPr bwMode="auto">
          <a:xfrm>
            <a:off x="1246188" y="2840038"/>
            <a:ext cx="400050" cy="159385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616" name="Rectangle 16"/>
          <p:cNvSpPr>
            <a:spLocks noChangeArrowheads="1"/>
          </p:cNvSpPr>
          <p:nvPr/>
        </p:nvSpPr>
        <p:spPr bwMode="auto">
          <a:xfrm>
            <a:off x="1301750" y="1217613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Rectangle 17"/>
          <p:cNvSpPr>
            <a:spLocks noChangeArrowheads="1"/>
          </p:cNvSpPr>
          <p:nvPr/>
        </p:nvSpPr>
        <p:spPr bwMode="auto">
          <a:xfrm>
            <a:off x="1274763" y="5000625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618" name="Rectangle 18"/>
          <p:cNvSpPr>
            <a:spLocks noChangeArrowheads="1"/>
          </p:cNvSpPr>
          <p:nvPr/>
        </p:nvSpPr>
        <p:spPr bwMode="auto">
          <a:xfrm>
            <a:off x="7232650" y="5583238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619" name="Rectangle 19"/>
          <p:cNvSpPr>
            <a:spLocks noChangeArrowheads="1"/>
          </p:cNvSpPr>
          <p:nvPr/>
        </p:nvSpPr>
        <p:spPr bwMode="auto">
          <a:xfrm>
            <a:off x="1717675" y="5597525"/>
            <a:ext cx="333375" cy="207963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1620" name="Text Box 20"/>
          <p:cNvSpPr txBox="1">
            <a:spLocks noChangeArrowheads="1"/>
          </p:cNvSpPr>
          <p:nvPr/>
        </p:nvSpPr>
        <p:spPr bwMode="auto">
          <a:xfrm>
            <a:off x="4465638" y="5589588"/>
            <a:ext cx="319087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81621" name="Text Box 21"/>
          <p:cNvSpPr txBox="1">
            <a:spLocks noChangeArrowheads="1"/>
          </p:cNvSpPr>
          <p:nvPr/>
        </p:nvSpPr>
        <p:spPr bwMode="auto">
          <a:xfrm>
            <a:off x="668338" y="3122613"/>
            <a:ext cx="8429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J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chemeClr val="bg2"/>
                </a:solidFill>
              </a:rPr>
              <a:t> (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81622" name="Text Box 22"/>
          <p:cNvSpPr txBox="1">
            <a:spLocks noChangeArrowheads="1"/>
          </p:cNvSpPr>
          <p:nvPr/>
        </p:nvSpPr>
        <p:spPr bwMode="auto">
          <a:xfrm>
            <a:off x="2538413" y="1704975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81623" name="Text Box 23"/>
          <p:cNvSpPr txBox="1">
            <a:spLocks noChangeArrowheads="1"/>
          </p:cNvSpPr>
          <p:nvPr/>
        </p:nvSpPr>
        <p:spPr bwMode="auto">
          <a:xfrm>
            <a:off x="3244850" y="221773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1624" name="Text Box 24"/>
          <p:cNvSpPr txBox="1">
            <a:spLocks noChangeArrowheads="1"/>
          </p:cNvSpPr>
          <p:nvPr/>
        </p:nvSpPr>
        <p:spPr bwMode="auto">
          <a:xfrm>
            <a:off x="4324350" y="2705100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1625" name="Object 25"/>
          <p:cNvGraphicFramePr>
            <a:graphicFrameLocks noChangeAspect="1"/>
          </p:cNvGraphicFramePr>
          <p:nvPr/>
        </p:nvGraphicFramePr>
        <p:xfrm>
          <a:off x="4527550" y="1690688"/>
          <a:ext cx="2409825" cy="593725"/>
        </p:xfrm>
        <a:graphic>
          <a:graphicData uri="http://schemas.openxmlformats.org/presentationml/2006/ole">
            <p:oleObj spid="_x0000_s281625" name="Equation" r:id="rId5" imgW="927000" imgH="2286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81626" name="Object 26"/>
          <p:cNvGraphicFramePr>
            <a:graphicFrameLocks noChangeAspect="1"/>
          </p:cNvGraphicFramePr>
          <p:nvPr/>
        </p:nvGraphicFramePr>
        <p:xfrm>
          <a:off x="5819775" y="2460955"/>
          <a:ext cx="806450" cy="403225"/>
        </p:xfrm>
        <a:graphic>
          <a:graphicData uri="http://schemas.openxmlformats.org/presentationml/2006/ole">
            <p:oleObj spid="_x0000_s281626" name="Equation" r:id="rId6" imgW="35532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Text Box 2"/>
          <p:cNvSpPr txBox="1">
            <a:spLocks noChangeArrowheads="1"/>
          </p:cNvSpPr>
          <p:nvPr/>
        </p:nvSpPr>
        <p:spPr bwMode="auto">
          <a:xfrm>
            <a:off x="1400375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pic>
        <p:nvPicPr>
          <p:cNvPr id="2836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2338" y="1073150"/>
            <a:ext cx="6951662" cy="46148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83655" name="Rectangle 7"/>
          <p:cNvSpPr>
            <a:spLocks noChangeArrowheads="1"/>
          </p:cNvSpPr>
          <p:nvPr/>
        </p:nvSpPr>
        <p:spPr bwMode="auto">
          <a:xfrm>
            <a:off x="7372350" y="5561013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7" name="Text Box 9"/>
          <p:cNvSpPr txBox="1">
            <a:spLocks noChangeArrowheads="1"/>
          </p:cNvSpPr>
          <p:nvPr/>
        </p:nvSpPr>
        <p:spPr bwMode="auto">
          <a:xfrm>
            <a:off x="4533900" y="5556250"/>
            <a:ext cx="319088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83656" name="Rectangle 8"/>
          <p:cNvSpPr>
            <a:spLocks noChangeArrowheads="1"/>
          </p:cNvSpPr>
          <p:nvPr/>
        </p:nvSpPr>
        <p:spPr bwMode="auto">
          <a:xfrm>
            <a:off x="1577975" y="5513388"/>
            <a:ext cx="333375" cy="207962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087438" y="4821238"/>
            <a:ext cx="400050" cy="1150937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3" name="Rectangle 5"/>
          <p:cNvSpPr>
            <a:spLocks noChangeArrowheads="1"/>
          </p:cNvSpPr>
          <p:nvPr/>
        </p:nvSpPr>
        <p:spPr bwMode="auto">
          <a:xfrm>
            <a:off x="1135063" y="1009650"/>
            <a:ext cx="400050" cy="70802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4" name="Rectangle 6"/>
          <p:cNvSpPr>
            <a:spLocks noChangeArrowheads="1"/>
          </p:cNvSpPr>
          <p:nvPr/>
        </p:nvSpPr>
        <p:spPr bwMode="auto">
          <a:xfrm>
            <a:off x="714375" y="2716213"/>
            <a:ext cx="842963" cy="942975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3658" name="Text Box 10"/>
          <p:cNvSpPr txBox="1">
            <a:spLocks noChangeArrowheads="1"/>
          </p:cNvSpPr>
          <p:nvPr/>
        </p:nvSpPr>
        <p:spPr bwMode="auto">
          <a:xfrm>
            <a:off x="601663" y="2762250"/>
            <a:ext cx="877887" cy="4572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Y</a:t>
            </a:r>
            <a:r>
              <a:rPr lang="en-US" sz="2400" i="1" baseline="-25000">
                <a:solidFill>
                  <a:schemeClr val="bg2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chemeClr val="bg2"/>
                </a:solidFill>
              </a:rPr>
              <a:t> (</a:t>
            </a:r>
            <a:r>
              <a:rPr lang="en-US" sz="2400" i="1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40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1916113" y="138588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83660" name="Text Box 12"/>
          <p:cNvSpPr txBox="1">
            <a:spLocks noChangeArrowheads="1"/>
          </p:cNvSpPr>
          <p:nvPr/>
        </p:nvSpPr>
        <p:spPr bwMode="auto">
          <a:xfrm>
            <a:off x="2330450" y="1760538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2882900" y="2163763"/>
            <a:ext cx="708025" cy="3968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n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sz="2000" i="1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graphicFrame>
        <p:nvGraphicFramePr>
          <p:cNvPr id="283663" name="Object 15"/>
          <p:cNvGraphicFramePr>
            <a:graphicFrameLocks noChangeAspect="1"/>
          </p:cNvGraphicFramePr>
          <p:nvPr/>
        </p:nvGraphicFramePr>
        <p:xfrm>
          <a:off x="3979863" y="3040063"/>
          <a:ext cx="2574925" cy="593725"/>
        </p:xfrm>
        <a:graphic>
          <a:graphicData uri="http://schemas.openxmlformats.org/presentationml/2006/ole">
            <p:oleObj spid="_x0000_s283663" name="Equation" r:id="rId5" imgW="990360" imgH="2286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002971" y="1959429"/>
            <a:ext cx="4343400" cy="301534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713689" y="1131637"/>
            <a:ext cx="44791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Small-Argument Properties (</a:t>
            </a:r>
            <a:r>
              <a:rPr lang="en-US" sz="2000" b="1" i="1" dirty="0" smtClean="0">
                <a:solidFill>
                  <a:schemeClr val="hlink"/>
                </a:solidFill>
                <a:latin typeface="+mn-lt"/>
                <a:sym typeface="Symbol"/>
              </a:rPr>
              <a:t>x</a:t>
            </a:r>
            <a:r>
              <a:rPr lang="en-US" sz="2000" b="1" dirty="0" smtClean="0">
                <a:solidFill>
                  <a:schemeClr val="hlink"/>
                </a:solidFill>
                <a:sym typeface="Symbol"/>
              </a:rPr>
              <a:t> </a:t>
            </a:r>
            <a:r>
              <a:rPr lang="en-US" sz="2000" b="1" dirty="0">
                <a:solidFill>
                  <a:schemeClr val="hlink"/>
                </a:solidFill>
                <a:latin typeface="+mn-lt"/>
                <a:sym typeface="Symbol"/>
              </a:rPr>
              <a:t></a:t>
            </a:r>
            <a:r>
              <a:rPr lang="en-US" sz="2000" b="1" dirty="0" smtClean="0">
                <a:solidFill>
                  <a:schemeClr val="hlink"/>
                </a:solidFill>
                <a:sym typeface="Symbol"/>
              </a:rPr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+mn-lt"/>
                <a:sym typeface="Symbol"/>
              </a:rPr>
              <a:t>0</a:t>
            </a:r>
            <a:r>
              <a:rPr lang="en-US" sz="2000" b="1" dirty="0" smtClean="0">
                <a:solidFill>
                  <a:schemeClr val="hlink"/>
                </a:solidFill>
                <a:sym typeface="Symbol"/>
              </a:rPr>
              <a:t>)</a:t>
            </a:r>
            <a:r>
              <a:rPr lang="en-US" sz="2000" b="1" dirty="0" smtClean="0">
                <a:solidFill>
                  <a:schemeClr val="hlink"/>
                </a:solidFill>
              </a:rPr>
              <a:t>:</a:t>
            </a:r>
            <a:endParaRPr lang="en-US" sz="2000" b="1" dirty="0">
              <a:solidFill>
                <a:schemeClr val="hlink"/>
              </a:solidFill>
            </a:endParaRPr>
          </a:p>
        </p:txBody>
      </p:sp>
      <p:graphicFrame>
        <p:nvGraphicFramePr>
          <p:cNvPr id="282629" name="Object 5"/>
          <p:cNvGraphicFramePr>
            <a:graphicFrameLocks noChangeAspect="1"/>
          </p:cNvGraphicFramePr>
          <p:nvPr/>
        </p:nvGraphicFramePr>
        <p:xfrm>
          <a:off x="2204585" y="2211842"/>
          <a:ext cx="3886200" cy="547687"/>
        </p:xfrm>
        <a:graphic>
          <a:graphicData uri="http://schemas.openxmlformats.org/presentationml/2006/ole">
            <p:oleObj spid="_x0000_s282629" name="Equation" r:id="rId4" imgW="1714320" imgH="241200" progId="Equation.DSMT4">
              <p:embed/>
            </p:oleObj>
          </a:graphicData>
        </a:graphic>
      </p:graphicFrame>
      <p:graphicFrame>
        <p:nvGraphicFramePr>
          <p:cNvPr id="282630" name="Object 6"/>
          <p:cNvGraphicFramePr>
            <a:graphicFrameLocks noChangeAspect="1"/>
          </p:cNvGraphicFramePr>
          <p:nvPr/>
        </p:nvGraphicFramePr>
        <p:xfrm>
          <a:off x="2611446" y="3577667"/>
          <a:ext cx="2935288" cy="576262"/>
        </p:xfrm>
        <a:graphic>
          <a:graphicData uri="http://schemas.openxmlformats.org/presentationml/2006/ole">
            <p:oleObj spid="_x0000_s282630" name="Equation" r:id="rId5" imgW="1295280" imgH="253800" progId="Equation.DSMT4">
              <p:embed/>
            </p:oleObj>
          </a:graphicData>
        </a:graphic>
      </p:graphicFrame>
      <p:graphicFrame>
        <p:nvGraphicFramePr>
          <p:cNvPr id="282631" name="Object 7"/>
          <p:cNvGraphicFramePr>
            <a:graphicFrameLocks noChangeAspect="1"/>
          </p:cNvGraphicFramePr>
          <p:nvPr/>
        </p:nvGraphicFramePr>
        <p:xfrm>
          <a:off x="2523780" y="4277546"/>
          <a:ext cx="3222625" cy="576263"/>
        </p:xfrm>
        <a:graphic>
          <a:graphicData uri="http://schemas.openxmlformats.org/presentationml/2006/ole">
            <p:oleObj spid="_x0000_s282631" name="Equation" r:id="rId6" imgW="1422360" imgH="253800" progId="Equation.DSMT4">
              <p:embed/>
            </p:oleObj>
          </a:graphicData>
        </a:graphic>
      </p:graphicFrame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1361874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493713" y="5446713"/>
            <a:ext cx="8202612" cy="7318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For </a:t>
            </a:r>
            <a:r>
              <a:rPr lang="en-US" sz="2000" dirty="0">
                <a:solidFill>
                  <a:schemeClr val="bg1"/>
                </a:solidFill>
              </a:rPr>
              <a:t>order zero</a:t>
            </a:r>
            <a:r>
              <a:rPr lang="en-US" sz="2000" dirty="0">
                <a:solidFill>
                  <a:schemeClr val="bg2"/>
                </a:solidFill>
              </a:rPr>
              <a:t>, the Bessel function of the second kind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2000" baseline="-25000" dirty="0" smtClean="0">
                <a:solidFill>
                  <a:schemeClr val="bg2"/>
                </a:solidFill>
              </a:rPr>
              <a:t>0</a:t>
            </a:r>
            <a:r>
              <a:rPr lang="en-US" sz="2000" dirty="0" smtClean="0">
                <a:solidFill>
                  <a:schemeClr val="bg2"/>
                </a:solidFill>
              </a:rPr>
              <a:t> behaves </a:t>
            </a:r>
            <a:r>
              <a:rPr lang="en-US" sz="2000" dirty="0">
                <a:solidFill>
                  <a:schemeClr val="bg2"/>
                </a:solidFill>
              </a:rPr>
              <a:t>as </a:t>
            </a:r>
            <a:r>
              <a:rPr lang="en-US" sz="2200" dirty="0" err="1" smtClean="0">
                <a:solidFill>
                  <a:schemeClr val="bg2"/>
                </a:solidFill>
                <a:latin typeface="Times New Roman" pitchFamily="18" charset="0"/>
              </a:rPr>
              <a:t>ln</a:t>
            </a: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</a:rPr>
              <a:t>(</a:t>
            </a:r>
            <a:r>
              <a:rPr lang="en-US" sz="2200" i="1" dirty="0" smtClean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</a:rPr>
              <a:t>)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rather than algebraically.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82638" name="Object 14"/>
          <p:cNvGraphicFramePr>
            <a:graphicFrameLocks noChangeAspect="1"/>
          </p:cNvGraphicFramePr>
          <p:nvPr/>
        </p:nvGraphicFramePr>
        <p:xfrm>
          <a:off x="2210254" y="2853871"/>
          <a:ext cx="4030663" cy="547688"/>
        </p:xfrm>
        <a:graphic>
          <a:graphicData uri="http://schemas.openxmlformats.org/presentationml/2006/ole">
            <p:oleObj spid="_x0000_s282638" name="Equation" r:id="rId7" imgW="177768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50" name="Rectangle 22"/>
          <p:cNvSpPr>
            <a:spLocks noChangeArrowheads="1"/>
          </p:cNvSpPr>
          <p:nvPr/>
        </p:nvSpPr>
        <p:spPr bwMode="auto">
          <a:xfrm>
            <a:off x="1365250" y="1299482"/>
            <a:ext cx="1828800" cy="6651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602565" y="3782511"/>
            <a:ext cx="790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Note: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8538" name="Text Box 10"/>
          <p:cNvSpPr txBox="1">
            <a:spLocks noChangeArrowheads="1"/>
          </p:cNvSpPr>
          <p:nvPr/>
        </p:nvSpPr>
        <p:spPr bwMode="auto">
          <a:xfrm>
            <a:off x="2020888" y="3460750"/>
            <a:ext cx="3981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Bessel equation is unchanged by </a:t>
            </a:r>
            <a:endParaRPr lang="en-US" sz="2000" i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8539" name="Text Box 11"/>
          <p:cNvSpPr txBox="1">
            <a:spLocks noChangeArrowheads="1"/>
          </p:cNvSpPr>
          <p:nvPr/>
        </p:nvSpPr>
        <p:spPr bwMode="auto">
          <a:xfrm>
            <a:off x="2979738" y="4187825"/>
            <a:ext cx="3248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is a always a valid solution 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78540" name="Object 12"/>
          <p:cNvGraphicFramePr>
            <a:graphicFrameLocks noChangeAspect="1"/>
          </p:cNvGraphicFramePr>
          <p:nvPr/>
        </p:nvGraphicFramePr>
        <p:xfrm>
          <a:off x="1869621" y="1473427"/>
          <a:ext cx="892175" cy="369887"/>
        </p:xfrm>
        <a:graphic>
          <a:graphicData uri="http://schemas.openxmlformats.org/presentationml/2006/ole">
            <p:oleObj spid="_x0000_s278540" name="Equation" r:id="rId4" imgW="368280" imgH="152280" progId="Equation.DSMT4">
              <p:embed/>
            </p:oleObj>
          </a:graphicData>
        </a:graphic>
      </p:graphicFrame>
      <p:graphicFrame>
        <p:nvGraphicFramePr>
          <p:cNvPr id="278541" name="Object 13"/>
          <p:cNvGraphicFramePr>
            <a:graphicFrameLocks noChangeAspect="1"/>
          </p:cNvGraphicFramePr>
          <p:nvPr/>
        </p:nvGraphicFramePr>
        <p:xfrm>
          <a:off x="841375" y="2484438"/>
          <a:ext cx="3495675" cy="641350"/>
        </p:xfrm>
        <a:graphic>
          <a:graphicData uri="http://schemas.openxmlformats.org/presentationml/2006/ole">
            <p:oleObj spid="_x0000_s278541" name="Equation" r:id="rId5" imgW="1384200" imgH="253800" progId="Equation.DSMT4">
              <p:embed/>
            </p:oleObj>
          </a:graphicData>
        </a:graphic>
      </p:graphicFrame>
      <p:sp>
        <p:nvSpPr>
          <p:cNvPr id="278542" name="AutoShape 14"/>
          <p:cNvSpPr>
            <a:spLocks/>
          </p:cNvSpPr>
          <p:nvPr/>
        </p:nvSpPr>
        <p:spPr bwMode="auto">
          <a:xfrm>
            <a:off x="1620838" y="3422650"/>
            <a:ext cx="292100" cy="1162050"/>
          </a:xfrm>
          <a:prstGeom prst="leftBrace">
            <a:avLst>
              <a:gd name="adj1" fmla="val 33152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8543" name="Object 15"/>
          <p:cNvGraphicFramePr>
            <a:graphicFrameLocks noChangeAspect="1"/>
          </p:cNvGraphicFramePr>
          <p:nvPr/>
        </p:nvGraphicFramePr>
        <p:xfrm>
          <a:off x="2022475" y="4127500"/>
          <a:ext cx="998538" cy="512763"/>
        </p:xfrm>
        <a:graphic>
          <a:graphicData uri="http://schemas.openxmlformats.org/presentationml/2006/ole">
            <p:oleObj spid="_x0000_s278543" name="Equation" r:id="rId6" imgW="444240" imgH="228600" progId="Equation.DSMT4">
              <p:embed/>
            </p:oleObj>
          </a:graphicData>
        </a:graphic>
      </p:graphicFrame>
      <p:graphicFrame>
        <p:nvGraphicFramePr>
          <p:cNvPr id="278545" name="Object 17"/>
          <p:cNvGraphicFramePr>
            <a:graphicFrameLocks noChangeAspect="1"/>
          </p:cNvGraphicFramePr>
          <p:nvPr/>
        </p:nvGraphicFramePr>
        <p:xfrm>
          <a:off x="6027738" y="3513138"/>
          <a:ext cx="1352550" cy="374650"/>
        </p:xfrm>
        <a:graphic>
          <a:graphicData uri="http://schemas.openxmlformats.org/presentationml/2006/ole">
            <p:oleObj spid="_x0000_s278545" name="Equation" r:id="rId7" imgW="596880" imgH="164880" progId="Equation.DSMT4">
              <p:embed/>
            </p:oleObj>
          </a:graphicData>
        </a:graphic>
      </p:graphicFrame>
      <p:sp>
        <p:nvSpPr>
          <p:cNvPr id="278547" name="Text Box 19"/>
          <p:cNvSpPr txBox="1">
            <a:spLocks noChangeArrowheads="1"/>
          </p:cNvSpPr>
          <p:nvPr/>
        </p:nvSpPr>
        <p:spPr bwMode="auto">
          <a:xfrm>
            <a:off x="4697413" y="2593975"/>
            <a:ext cx="41529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Two </a:t>
            </a:r>
            <a:r>
              <a:rPr lang="en-US" sz="2000" u="sng" dirty="0">
                <a:solidFill>
                  <a:schemeClr val="bg2"/>
                </a:solidFill>
              </a:rPr>
              <a:t>linearly independent</a:t>
            </a:r>
            <a:r>
              <a:rPr lang="en-US" sz="2000" dirty="0">
                <a:solidFill>
                  <a:schemeClr val="bg2"/>
                </a:solidFill>
              </a:rPr>
              <a:t> solutions 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78549" name="Text Box 21"/>
          <p:cNvSpPr txBox="1">
            <a:spLocks noChangeArrowheads="1"/>
          </p:cNvSpPr>
          <p:nvPr/>
        </p:nvSpPr>
        <p:spPr bwMode="auto">
          <a:xfrm>
            <a:off x="1323373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78551" name="Text Box 23"/>
          <p:cNvSpPr txBox="1">
            <a:spLocks noChangeArrowheads="1"/>
          </p:cNvSpPr>
          <p:nvPr/>
        </p:nvSpPr>
        <p:spPr bwMode="auto">
          <a:xfrm>
            <a:off x="946150" y="5387975"/>
            <a:ext cx="71913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These are </a:t>
            </a:r>
            <a:r>
              <a:rPr lang="en-US" sz="2000" u="sng" dirty="0">
                <a:solidFill>
                  <a:schemeClr val="bg1"/>
                </a:solidFill>
              </a:rPr>
              <a:t>linearly independent</a:t>
            </a:r>
            <a:r>
              <a:rPr lang="en-US" sz="2000" dirty="0">
                <a:solidFill>
                  <a:schemeClr val="bg1"/>
                </a:solidFill>
              </a:rPr>
              <a:t> when </a:t>
            </a:r>
            <a:r>
              <a:rPr lang="en-US" sz="2400" i="1" dirty="0" smtClean="0">
                <a:solidFill>
                  <a:schemeClr val="bg1"/>
                </a:solidFill>
                <a:sym typeface="Symbol"/>
              </a:rPr>
              <a:t></a:t>
            </a:r>
            <a:r>
              <a:rPr lang="en-US" sz="2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is </a:t>
            </a:r>
            <a:r>
              <a:rPr lang="en-US" sz="2000" u="sng" dirty="0">
                <a:solidFill>
                  <a:schemeClr val="bg1"/>
                </a:solidFill>
                <a:sym typeface="Symbol" pitchFamily="18" charset="2"/>
              </a:rPr>
              <a:t>not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an integer.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78552" name="Object 24"/>
          <p:cNvGraphicFramePr>
            <a:graphicFrameLocks noChangeAspect="1"/>
          </p:cNvGraphicFramePr>
          <p:nvPr/>
        </p:nvGraphicFramePr>
        <p:xfrm>
          <a:off x="1774841" y="5962349"/>
          <a:ext cx="5193850" cy="480011"/>
        </p:xfrm>
        <a:graphic>
          <a:graphicData uri="http://schemas.openxmlformats.org/presentationml/2006/ole">
            <p:oleObj spid="_x0000_s278552" name="Equation" r:id="rId8" imgW="2616120" imgH="2412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068405" y="828804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Non-Integer Order: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74" name="Text Box 22"/>
          <p:cNvSpPr txBox="1">
            <a:spLocks noChangeArrowheads="1"/>
          </p:cNvSpPr>
          <p:nvPr/>
        </p:nvSpPr>
        <p:spPr bwMode="auto">
          <a:xfrm>
            <a:off x="1381125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738641" y="3180670"/>
          <a:ext cx="2709862" cy="525462"/>
        </p:xfrm>
        <a:graphic>
          <a:graphicData uri="http://schemas.openxmlformats.org/presentationml/2006/ole">
            <p:oleObj spid="_x0000_s279568" name="Equation" r:id="rId4" imgW="1244520" imgH="241200" progId="Equation.DSMT4">
              <p:embed/>
            </p:oleObj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188876" y="3484129"/>
            <a:ext cx="437818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</a:rPr>
              <a:t>The functions </a:t>
            </a:r>
            <a:r>
              <a:rPr lang="en-US" sz="2000" i="1" dirty="0" err="1" smtClean="0">
                <a:solidFill>
                  <a:schemeClr val="bg2"/>
                </a:solidFill>
                <a:latin typeface="+mn-lt"/>
              </a:rPr>
              <a:t>J</a:t>
            </a:r>
            <a:r>
              <a:rPr lang="en-US" sz="2000" i="1" baseline="-25000" dirty="0" err="1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2000" dirty="0" smtClean="0">
                <a:solidFill>
                  <a:schemeClr val="bg2"/>
                </a:solidFill>
              </a:rPr>
              <a:t> and </a:t>
            </a:r>
            <a:r>
              <a:rPr lang="en-US" sz="2000" i="1" dirty="0" smtClean="0">
                <a:solidFill>
                  <a:schemeClr val="bg2"/>
                </a:solidFill>
                <a:latin typeface="+mn-lt"/>
              </a:rPr>
              <a:t>J</a:t>
            </a:r>
            <a:r>
              <a:rPr lang="en-US" sz="2000" i="1" baseline="-25000" dirty="0" smtClean="0">
                <a:solidFill>
                  <a:schemeClr val="bg2"/>
                </a:solidFill>
                <a:latin typeface="+mn-lt"/>
              </a:rPr>
              <a:t>-n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are no </a:t>
            </a:r>
            <a:r>
              <a:rPr lang="en-US" sz="2000" dirty="0">
                <a:solidFill>
                  <a:schemeClr val="bg2"/>
                </a:solidFill>
              </a:rPr>
              <a:t>longer linearly </a:t>
            </a:r>
            <a:r>
              <a:rPr lang="en-US" sz="2000" dirty="0" smtClean="0">
                <a:solidFill>
                  <a:schemeClr val="bg2"/>
                </a:solidFill>
              </a:rPr>
              <a:t>independent</a:t>
            </a:r>
            <a:r>
              <a:rPr lang="en-US" sz="2000" dirty="0" smtClean="0">
                <a:solidFill>
                  <a:schemeClr val="bg2"/>
                </a:solidFill>
              </a:rPr>
              <a:t>.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982460" y="1165226"/>
            <a:ext cx="253466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ymmetry </a:t>
            </a:r>
            <a:r>
              <a:rPr lang="en-US" sz="2000" b="1" dirty="0">
                <a:solidFill>
                  <a:schemeClr val="bg1"/>
                </a:solidFill>
              </a:rPr>
              <a:t>property</a:t>
            </a:r>
          </a:p>
        </p:txBody>
      </p:sp>
      <p:graphicFrame>
        <p:nvGraphicFramePr>
          <p:cNvPr id="10" name="Object 12"/>
          <p:cNvGraphicFramePr>
            <a:graphicFrameLocks noChangeAspect="1"/>
          </p:cNvGraphicFramePr>
          <p:nvPr/>
        </p:nvGraphicFramePr>
        <p:xfrm>
          <a:off x="760866" y="3861707"/>
          <a:ext cx="2627312" cy="525463"/>
        </p:xfrm>
        <a:graphic>
          <a:graphicData uri="http://schemas.openxmlformats.org/presentationml/2006/ole">
            <p:oleObj spid="_x0000_s279569" name="Equation" r:id="rId5" imgW="1206360" imgH="241200" progId="Equation.DSMT4">
              <p:embed/>
            </p:oleObj>
          </a:graphicData>
        </a:graphic>
      </p:graphicFrame>
      <p:sp>
        <p:nvSpPr>
          <p:cNvPr id="11" name="Right Brace 10"/>
          <p:cNvSpPr/>
          <p:nvPr/>
        </p:nvSpPr>
        <p:spPr bwMode="auto">
          <a:xfrm>
            <a:off x="3505199" y="3167743"/>
            <a:ext cx="402772" cy="1317171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3248484" y="1745796"/>
            <a:ext cx="1828800" cy="665163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753536" y="1933575"/>
          <a:ext cx="892175" cy="339725"/>
        </p:xfrm>
        <a:graphic>
          <a:graphicData uri="http://schemas.openxmlformats.org/presentationml/2006/ole">
            <p:oleObj spid="_x0000_s279570" name="Equation" r:id="rId6" imgW="368280" imgH="139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90" name="Rectangle 18"/>
          <p:cNvSpPr>
            <a:spLocks noChangeArrowheads="1"/>
          </p:cNvSpPr>
          <p:nvPr/>
        </p:nvSpPr>
        <p:spPr bwMode="auto">
          <a:xfrm>
            <a:off x="1701539" y="1829253"/>
            <a:ext cx="5153025" cy="21605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graphicFrame>
        <p:nvGraphicFramePr>
          <p:cNvPr id="284683" name="Object 11"/>
          <p:cNvGraphicFramePr>
            <a:graphicFrameLocks noChangeAspect="1"/>
          </p:cNvGraphicFramePr>
          <p:nvPr/>
        </p:nvGraphicFramePr>
        <p:xfrm>
          <a:off x="1801551" y="1949903"/>
          <a:ext cx="4540250" cy="1243013"/>
        </p:xfrm>
        <a:graphic>
          <a:graphicData uri="http://schemas.openxmlformats.org/presentationml/2006/ole">
            <p:oleObj spid="_x0000_s284683" name="Equation" r:id="rId4" imgW="1854000" imgH="507960" progId="Equation.DSMT4">
              <p:embed/>
            </p:oleObj>
          </a:graphicData>
        </a:graphic>
      </p:graphicFrame>
      <p:graphicFrame>
        <p:nvGraphicFramePr>
          <p:cNvPr id="284684" name="Object 12"/>
          <p:cNvGraphicFramePr>
            <a:graphicFrameLocks noChangeAspect="1"/>
          </p:cNvGraphicFramePr>
          <p:nvPr/>
        </p:nvGraphicFramePr>
        <p:xfrm>
          <a:off x="3339839" y="3213553"/>
          <a:ext cx="1958975" cy="620713"/>
        </p:xfrm>
        <a:graphic>
          <a:graphicData uri="http://schemas.openxmlformats.org/presentationml/2006/ole">
            <p:oleObj spid="_x0000_s284684" name="Equation" r:id="rId5" imgW="799920" imgH="253800" progId="Equation.DSMT4">
              <p:embed/>
            </p:oleObj>
          </a:graphicData>
        </a:graphic>
      </p:graphicFrame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365125" y="1162050"/>
            <a:ext cx="26725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</a:rPr>
              <a:t>Frobenius</a:t>
            </a:r>
            <a:r>
              <a:rPr lang="en-US" sz="2000" b="1" dirty="0">
                <a:solidFill>
                  <a:srgbClr val="FF0000"/>
                </a:solidFill>
              </a:rPr>
              <a:t> solution</a:t>
            </a:r>
            <a:r>
              <a:rPr lang="en-US" sz="2000" b="1" baseline="30000" dirty="0">
                <a:solidFill>
                  <a:srgbClr val="FF0000"/>
                </a:solidFill>
                <a:cs typeface="Arial" pitchFamily="34" charset="0"/>
              </a:rPr>
              <a:t>†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84698" name="Text Box 26"/>
          <p:cNvSpPr txBox="1">
            <a:spLocks noChangeArrowheads="1"/>
          </p:cNvSpPr>
          <p:nvPr/>
        </p:nvSpPr>
        <p:spPr bwMode="auto">
          <a:xfrm>
            <a:off x="423140" y="5839619"/>
            <a:ext cx="8353425" cy="517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baseline="30000" dirty="0">
                <a:solidFill>
                  <a:schemeClr val="bg2"/>
                </a:solidFill>
                <a:cs typeface="Arial" pitchFamily="34" charset="0"/>
              </a:rPr>
              <a:t>†</a:t>
            </a:r>
            <a:r>
              <a:rPr lang="en-US" sz="1400" b="1" dirty="0">
                <a:solidFill>
                  <a:schemeClr val="bg2"/>
                </a:solidFill>
              </a:rPr>
              <a:t>Ferdinand Georg </a:t>
            </a:r>
            <a:r>
              <a:rPr lang="en-US" sz="1400" b="1" dirty="0" err="1">
                <a:solidFill>
                  <a:schemeClr val="bg2"/>
                </a:solidFill>
              </a:rPr>
              <a:t>Frobenius</a:t>
            </a:r>
            <a:r>
              <a:rPr lang="en-US" sz="1400" dirty="0">
                <a:solidFill>
                  <a:schemeClr val="bg2"/>
                </a:solidFill>
              </a:rPr>
              <a:t> (October 26, 1849 – August 3, 1917) was a German mathematician, best known for his contributions to the theory of differential equations and to group theory (Wikipedia).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13856" y="4659086"/>
            <a:ext cx="4644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This is valid for any 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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(including 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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  <a:sym typeface="Symbol"/>
              </a:rPr>
              <a:t>= n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  <a:sym typeface="Symbol"/>
              </a:rPr>
              <a:t>.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9" name="Rectangle 17"/>
          <p:cNvSpPr>
            <a:spLocks noChangeArrowheads="1"/>
          </p:cNvSpPr>
          <p:nvPr/>
        </p:nvSpPr>
        <p:spPr bwMode="auto">
          <a:xfrm>
            <a:off x="2333750" y="2011469"/>
            <a:ext cx="4627563" cy="13287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graphicFrame>
        <p:nvGraphicFramePr>
          <p:cNvPr id="284691" name="Object 19"/>
          <p:cNvGraphicFramePr>
            <a:graphicFrameLocks noChangeAspect="1"/>
          </p:cNvGraphicFramePr>
          <p:nvPr/>
        </p:nvGraphicFramePr>
        <p:xfrm>
          <a:off x="2625850" y="2308331"/>
          <a:ext cx="4013200" cy="882650"/>
        </p:xfrm>
        <a:graphic>
          <a:graphicData uri="http://schemas.openxmlformats.org/presentationml/2006/ole">
            <p:oleObj spid="_x0000_s366596" name="Equation" r:id="rId4" imgW="1904760" imgH="41904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3292900" y="3564309"/>
            <a:ext cx="263084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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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…- 2, -1, 0, 1, 2 …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0" name="Rectangle 25"/>
          <p:cNvSpPr>
            <a:spLocks noChangeArrowheads="1"/>
          </p:cNvSpPr>
          <p:nvPr/>
        </p:nvSpPr>
        <p:spPr bwMode="auto">
          <a:xfrm>
            <a:off x="3253854" y="3552437"/>
            <a:ext cx="2659068" cy="422836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023711" y="4437970"/>
            <a:ext cx="70119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(This definition gives a “nice” asymptotic behavior as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 .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9086" y="1262744"/>
            <a:ext cx="20056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Definition of </a:t>
            </a:r>
            <a:r>
              <a:rPr lang="en-US" sz="2000" b="1" i="1" dirty="0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="1" i="1" baseline="-25000" dirty="0" smtClean="0">
                <a:solidFill>
                  <a:srgbClr val="FF0000"/>
                </a:solidFill>
                <a:latin typeface="+mn-lt"/>
                <a:sym typeface="Symbol"/>
              </a:rPr>
              <a:t></a:t>
            </a:r>
            <a:endParaRPr lang="en-US" sz="2000" b="1" i="1" baseline="-25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3792538" y="5546725"/>
          <a:ext cx="2581275" cy="684213"/>
        </p:xfrm>
        <a:graphic>
          <a:graphicData uri="http://schemas.openxmlformats.org/presentationml/2006/ole">
            <p:oleObj spid="_x0000_s366597" name="Equation" r:id="rId5" imgW="1054080" imgH="279360" progId="Equation.DSMT4">
              <p:embed/>
            </p:oleObj>
          </a:graphicData>
        </a:graphic>
      </p:graphicFrame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482036" y="5603875"/>
            <a:ext cx="214860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 integer order: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60363" y="1573963"/>
            <a:ext cx="8493125" cy="31575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1381125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65125" y="824663"/>
            <a:ext cx="561564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limiting definition, we have, as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/>
              </a:rPr>
              <a:t>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 n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</a:p>
        </p:txBody>
      </p:sp>
      <p:graphicFrame>
        <p:nvGraphicFramePr>
          <p:cNvPr id="292872" name="Object 8"/>
          <p:cNvGraphicFramePr>
            <a:graphicFrameLocks noChangeAspect="1"/>
          </p:cNvGraphicFramePr>
          <p:nvPr/>
        </p:nvGraphicFramePr>
        <p:xfrm>
          <a:off x="558800" y="2139113"/>
          <a:ext cx="7858125" cy="1995487"/>
        </p:xfrm>
        <a:graphic>
          <a:graphicData uri="http://schemas.openxmlformats.org/presentationml/2006/ole">
            <p:oleObj spid="_x0000_s292872" name="Equation" r:id="rId4" imgW="3898800" imgH="990360" progId="Equation.DSMT4">
              <p:embed/>
            </p:oleObj>
          </a:graphicData>
        </a:graphic>
      </p:graphicFrame>
      <p:graphicFrame>
        <p:nvGraphicFramePr>
          <p:cNvPr id="292873" name="Object 9"/>
          <p:cNvGraphicFramePr>
            <a:graphicFrameLocks noChangeAspect="1"/>
          </p:cNvGraphicFramePr>
          <p:nvPr/>
        </p:nvGraphicFramePr>
        <p:xfrm>
          <a:off x="1800225" y="5592663"/>
          <a:ext cx="4046538" cy="774700"/>
        </p:xfrm>
        <a:graphic>
          <a:graphicData uri="http://schemas.openxmlformats.org/presentationml/2006/ole">
            <p:oleObj spid="_x0000_s292873" name="Equation" r:id="rId5" imgW="2184120" imgH="419040" progId="Equation.DSMT4">
              <p:embed/>
            </p:oleObj>
          </a:graphicData>
        </a:graphic>
      </p:graphicFrame>
      <p:graphicFrame>
        <p:nvGraphicFramePr>
          <p:cNvPr id="292874" name="Object 10"/>
          <p:cNvGraphicFramePr>
            <a:graphicFrameLocks noChangeAspect="1"/>
          </p:cNvGraphicFramePr>
          <p:nvPr/>
        </p:nvGraphicFramePr>
        <p:xfrm>
          <a:off x="6097588" y="5741988"/>
          <a:ext cx="1104900" cy="469900"/>
        </p:xfrm>
        <a:graphic>
          <a:graphicData uri="http://schemas.openxmlformats.org/presentationml/2006/ole">
            <p:oleObj spid="_x0000_s292874" name="Equation" r:id="rId6" imgW="596880" imgH="253800" progId="Equation.DSMT4">
              <p:embed/>
            </p:oleObj>
          </a:graphicData>
        </a:graphic>
      </p:graphicFrame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737313" y="5718175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888177" y="4845132"/>
            <a:ext cx="5835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en-US" dirty="0" err="1" smtClean="0">
                <a:solidFill>
                  <a:schemeClr val="bg2"/>
                </a:solidFill>
              </a:rPr>
              <a:t>Schaum’s</a:t>
            </a:r>
            <a:r>
              <a:rPr lang="en-US" dirty="0" smtClean="0">
                <a:solidFill>
                  <a:schemeClr val="bg2"/>
                </a:solidFill>
              </a:rPr>
              <a:t> Outline Mathematical Handbook, Eq. (24.9))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Text Box 2"/>
          <p:cNvSpPr txBox="1">
            <a:spLocks noChangeArrowheads="1"/>
          </p:cNvSpPr>
          <p:nvPr/>
        </p:nvSpPr>
        <p:spPr bwMode="auto">
          <a:xfrm>
            <a:off x="1063625" y="0"/>
            <a:ext cx="72469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Functions</a:t>
            </a:r>
          </a:p>
        </p:txBody>
      </p:sp>
      <p:sp>
        <p:nvSpPr>
          <p:cNvPr id="247839" name="Text Box 31"/>
          <p:cNvSpPr txBox="1">
            <a:spLocks noChangeArrowheads="1"/>
          </p:cNvSpPr>
          <p:nvPr/>
        </p:nvSpPr>
        <p:spPr bwMode="auto">
          <a:xfrm>
            <a:off x="596900" y="1373188"/>
            <a:ext cx="2428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Helmholtz equation: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47884" name="Object 76"/>
          <p:cNvGraphicFramePr>
            <a:graphicFrameLocks noChangeAspect="1"/>
          </p:cNvGraphicFramePr>
          <p:nvPr/>
        </p:nvGraphicFramePr>
        <p:xfrm>
          <a:off x="3170238" y="1230313"/>
          <a:ext cx="2744787" cy="677862"/>
        </p:xfrm>
        <a:graphic>
          <a:graphicData uri="http://schemas.openxmlformats.org/presentationml/2006/ole">
            <p:oleObj spid="_x0000_s247884" name="Equation" r:id="rId4" imgW="927000" imgH="228600" progId="Equation.DSMT4">
              <p:embed/>
            </p:oleObj>
          </a:graphicData>
        </a:graphic>
      </p:graphicFrame>
      <p:graphicFrame>
        <p:nvGraphicFramePr>
          <p:cNvPr id="247885" name="Object 77"/>
          <p:cNvGraphicFramePr>
            <a:graphicFrameLocks noChangeAspect="1"/>
          </p:cNvGraphicFramePr>
          <p:nvPr/>
        </p:nvGraphicFramePr>
        <p:xfrm>
          <a:off x="3133725" y="2105025"/>
          <a:ext cx="2847975" cy="574675"/>
        </p:xfrm>
        <a:graphic>
          <a:graphicData uri="http://schemas.openxmlformats.org/presentationml/2006/ole">
            <p:oleObj spid="_x0000_s247885" name="Equation" r:id="rId5" imgW="1257120" imgH="253800" progId="Equation.DSMT4">
              <p:embed/>
            </p:oleObj>
          </a:graphicData>
        </a:graphic>
      </p:graphicFrame>
      <p:graphicFrame>
        <p:nvGraphicFramePr>
          <p:cNvPr id="247886" name="Object 78"/>
          <p:cNvGraphicFramePr>
            <a:graphicFrameLocks noChangeAspect="1"/>
          </p:cNvGraphicFramePr>
          <p:nvPr/>
        </p:nvGraphicFramePr>
        <p:xfrm>
          <a:off x="1379655" y="2933923"/>
          <a:ext cx="5916295" cy="1103189"/>
        </p:xfrm>
        <a:graphic>
          <a:graphicData uri="http://schemas.openxmlformats.org/presentationml/2006/ole">
            <p:oleObj spid="_x0000_s247886" name="Equation" r:id="rId6" imgW="2590560" imgH="482400" progId="Equation.DSMT4">
              <p:embed/>
            </p:oleObj>
          </a:graphicData>
        </a:graphic>
      </p:graphicFrame>
      <p:sp>
        <p:nvSpPr>
          <p:cNvPr id="247887" name="Text Box 79"/>
          <p:cNvSpPr txBox="1">
            <a:spLocks noChangeArrowheads="1"/>
          </p:cNvSpPr>
          <p:nvPr/>
        </p:nvSpPr>
        <p:spPr bwMode="auto">
          <a:xfrm>
            <a:off x="735013" y="4548188"/>
            <a:ext cx="2851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Separation of variables: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7888" name="Text Box 80"/>
          <p:cNvSpPr txBox="1">
            <a:spLocks noChangeArrowheads="1"/>
          </p:cNvSpPr>
          <p:nvPr/>
        </p:nvSpPr>
        <p:spPr bwMode="auto">
          <a:xfrm>
            <a:off x="1581150" y="528955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let</a:t>
            </a:r>
            <a:endParaRPr lang="en-US" sz="2000" i="1">
              <a:latin typeface="Times New Roman" pitchFamily="18" charset="0"/>
            </a:endParaRPr>
          </a:p>
        </p:txBody>
      </p:sp>
      <p:graphicFrame>
        <p:nvGraphicFramePr>
          <p:cNvPr id="247889" name="Object 81"/>
          <p:cNvGraphicFramePr>
            <a:graphicFrameLocks noChangeAspect="1"/>
          </p:cNvGraphicFramePr>
          <p:nvPr/>
        </p:nvGraphicFramePr>
        <p:xfrm>
          <a:off x="2157413" y="5164138"/>
          <a:ext cx="4498975" cy="642937"/>
        </p:xfrm>
        <a:graphic>
          <a:graphicData uri="http://schemas.openxmlformats.org/presentationml/2006/ole">
            <p:oleObj spid="_x0000_s247889" name="Equation" r:id="rId7" imgW="1777680" imgH="253800" progId="Equation.DSMT4">
              <p:embed/>
            </p:oleObj>
          </a:graphicData>
        </a:graphic>
      </p:graphicFrame>
      <p:sp>
        <p:nvSpPr>
          <p:cNvPr id="247890" name="Text Box 82"/>
          <p:cNvSpPr txBox="1">
            <a:spLocks noChangeArrowheads="1"/>
          </p:cNvSpPr>
          <p:nvPr/>
        </p:nvSpPr>
        <p:spPr bwMode="auto">
          <a:xfrm>
            <a:off x="1189038" y="6080125"/>
            <a:ext cx="6050054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Substitute into previous equation and divide by 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  <a:sym typeface="Symbol"/>
              </a:rPr>
              <a:t></a:t>
            </a:r>
            <a:r>
              <a:rPr lang="en-US" sz="2400" dirty="0" smtClean="0">
                <a:solidFill>
                  <a:schemeClr val="bg1"/>
                </a:solidFill>
                <a:latin typeface="Symbol" pitchFamily="18" charset="2"/>
                <a:sym typeface="Symbol"/>
              </a:rPr>
              <a:t>.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Symbol" pitchFamily="18" charset="2"/>
              </a:rPr>
              <a:t>  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702582" y="846364"/>
            <a:ext cx="145103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66FF"/>
                </a:solidFill>
              </a:rPr>
              <a:t>Example</a:t>
            </a:r>
            <a:endParaRPr lang="en-US" sz="2400" b="1" dirty="0">
              <a:solidFill>
                <a:srgbClr val="FF66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92629" y="161108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Prove: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4549" name="Object 5"/>
          <p:cNvGraphicFramePr>
            <a:graphicFrameLocks noChangeAspect="1"/>
          </p:cNvGraphicFramePr>
          <p:nvPr/>
        </p:nvGraphicFramePr>
        <p:xfrm>
          <a:off x="1914296" y="1569582"/>
          <a:ext cx="2709862" cy="525462"/>
        </p:xfrm>
        <a:graphic>
          <a:graphicData uri="http://schemas.openxmlformats.org/presentationml/2006/ole">
            <p:oleObj spid="_x0000_s364549" name="Equation" r:id="rId4" imgW="1244520" imgH="241200" progId="Equation.DSMT4">
              <p:embed/>
            </p:oleObj>
          </a:graphicData>
        </a:graphic>
      </p:graphicFrame>
      <p:graphicFrame>
        <p:nvGraphicFramePr>
          <p:cNvPr id="364550" name="Object 6"/>
          <p:cNvGraphicFramePr>
            <a:graphicFrameLocks noChangeAspect="1"/>
          </p:cNvGraphicFramePr>
          <p:nvPr/>
        </p:nvGraphicFramePr>
        <p:xfrm>
          <a:off x="2090285" y="2311325"/>
          <a:ext cx="4049258" cy="1072772"/>
        </p:xfrm>
        <a:graphic>
          <a:graphicData uri="http://schemas.openxmlformats.org/presentationml/2006/ole">
            <p:oleObj spid="_x0000_s364550" name="Equation" r:id="rId5" imgW="1866600" imgH="495000" progId="Equation.DSMT4">
              <p:embed/>
            </p:oleObj>
          </a:graphicData>
        </a:graphic>
      </p:graphicFrame>
      <p:graphicFrame>
        <p:nvGraphicFramePr>
          <p:cNvPr id="364551" name="Object 7"/>
          <p:cNvGraphicFramePr>
            <a:graphicFrameLocks noChangeAspect="1"/>
          </p:cNvGraphicFramePr>
          <p:nvPr/>
        </p:nvGraphicFramePr>
        <p:xfrm>
          <a:off x="2023836" y="3399292"/>
          <a:ext cx="4487863" cy="1073150"/>
        </p:xfrm>
        <a:graphic>
          <a:graphicData uri="http://schemas.openxmlformats.org/presentationml/2006/ole">
            <p:oleObj spid="_x0000_s364551" name="Equation" r:id="rId6" imgW="2070000" imgH="4950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17914" y="4855030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Denote: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4552" name="Object 8"/>
          <p:cNvGraphicFramePr>
            <a:graphicFrameLocks noChangeAspect="1"/>
          </p:cNvGraphicFramePr>
          <p:nvPr/>
        </p:nvGraphicFramePr>
        <p:xfrm>
          <a:off x="3105377" y="4871812"/>
          <a:ext cx="1327150" cy="387350"/>
        </p:xfrm>
        <a:graphic>
          <a:graphicData uri="http://schemas.openxmlformats.org/presentationml/2006/ole">
            <p:oleObj spid="_x0000_s364552" name="Equation" r:id="rId7" imgW="609480" imgH="177480" progId="Equation.DSMT4">
              <p:embed/>
            </p:oleObj>
          </a:graphicData>
        </a:graphic>
      </p:graphicFrame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1909763" y="5513388"/>
          <a:ext cx="4737100" cy="1073150"/>
        </p:xfrm>
        <a:graphic>
          <a:graphicData uri="http://schemas.openxmlformats.org/presentationml/2006/ole">
            <p:oleObj spid="_x0000_s364553" name="Equation" r:id="rId8" imgW="218412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702582" y="846364"/>
            <a:ext cx="247535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66FF"/>
                </a:solidFill>
              </a:rPr>
              <a:t>Example (cont.)</a:t>
            </a:r>
            <a:endParaRPr lang="en-US" sz="2400" b="1" dirty="0">
              <a:solidFill>
                <a:srgbClr val="FF66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2194152" y="1419590"/>
          <a:ext cx="4152220" cy="986608"/>
        </p:xfrm>
        <a:graphic>
          <a:graphicData uri="http://schemas.openxmlformats.org/presentationml/2006/ole">
            <p:oleObj spid="_x0000_s367622" name="Equation" r:id="rId4" imgW="2082600" imgH="495000" progId="Equation.DSMT4">
              <p:embed/>
            </p:oleObj>
          </a:graphicData>
        </a:graphic>
      </p:graphicFrame>
      <p:graphicFrame>
        <p:nvGraphicFramePr>
          <p:cNvPr id="367623" name="Object 7"/>
          <p:cNvGraphicFramePr>
            <a:graphicFrameLocks noChangeAspect="1"/>
          </p:cNvGraphicFramePr>
          <p:nvPr/>
        </p:nvGraphicFramePr>
        <p:xfrm>
          <a:off x="2000704" y="6015718"/>
          <a:ext cx="5318125" cy="622300"/>
        </p:xfrm>
        <a:graphic>
          <a:graphicData uri="http://schemas.openxmlformats.org/presentationml/2006/ole">
            <p:oleObj spid="_x0000_s367623" name="Equation" r:id="rId5" imgW="2171520" imgH="253800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81742" y="5617028"/>
            <a:ext cx="12234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Note that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36762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26972" y="2516778"/>
            <a:ext cx="4049484" cy="323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435429" y="3374572"/>
            <a:ext cx="285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Plot of 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 function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sym typeface="Symbol"/>
              </a:rPr>
              <a:t>(from Wikipedia)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702582" y="846364"/>
            <a:ext cx="247535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66FF"/>
                </a:solidFill>
              </a:rPr>
              <a:t>Example (cont.)</a:t>
            </a:r>
            <a:endParaRPr lang="en-US" sz="2400" b="1" dirty="0">
              <a:solidFill>
                <a:srgbClr val="FF66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364553" name="Object 9"/>
          <p:cNvGraphicFramePr>
            <a:graphicFrameLocks noChangeAspect="1"/>
          </p:cNvGraphicFramePr>
          <p:nvPr/>
        </p:nvGraphicFramePr>
        <p:xfrm>
          <a:off x="2009094" y="2563132"/>
          <a:ext cx="4516437" cy="1073150"/>
        </p:xfrm>
        <a:graphic>
          <a:graphicData uri="http://schemas.openxmlformats.org/presentationml/2006/ole">
            <p:oleObj spid="_x0000_s369667" name="Equation" r:id="rId4" imgW="2082600" imgH="495000" progId="Equation.DSMT4">
              <p:embed/>
            </p:oleObj>
          </a:graphicData>
        </a:graphic>
      </p:graphicFrame>
      <p:graphicFrame>
        <p:nvGraphicFramePr>
          <p:cNvPr id="367624" name="Object 9"/>
          <p:cNvGraphicFramePr>
            <a:graphicFrameLocks noChangeAspect="1"/>
          </p:cNvGraphicFramePr>
          <p:nvPr/>
        </p:nvGraphicFramePr>
        <p:xfrm>
          <a:off x="2228396" y="4708298"/>
          <a:ext cx="4405313" cy="1073150"/>
        </p:xfrm>
        <a:graphic>
          <a:graphicData uri="http://schemas.openxmlformats.org/presentationml/2006/ole">
            <p:oleObj spid="_x0000_s369669" name="Equation" r:id="rId5" imgW="2031840" imgH="4950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58686" y="1774371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4223657" y="3897086"/>
            <a:ext cx="337457" cy="56605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82" name="Text Box 10"/>
          <p:cNvSpPr txBox="1">
            <a:spLocks noChangeArrowheads="1"/>
          </p:cNvSpPr>
          <p:nvPr/>
        </p:nvSpPr>
        <p:spPr bwMode="auto">
          <a:xfrm>
            <a:off x="1371499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4685" name="Text Box 13"/>
          <p:cNvSpPr txBox="1">
            <a:spLocks noChangeArrowheads="1"/>
          </p:cNvSpPr>
          <p:nvPr/>
        </p:nvSpPr>
        <p:spPr bwMode="auto">
          <a:xfrm>
            <a:off x="702582" y="846364"/>
            <a:ext cx="247535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66FF"/>
                </a:solidFill>
              </a:rPr>
              <a:t>Example (cont.)</a:t>
            </a:r>
            <a:endParaRPr lang="en-US" sz="2400" b="1" dirty="0">
              <a:solidFill>
                <a:srgbClr val="FF66FF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364550" name="Object 6"/>
          <p:cNvGraphicFramePr>
            <a:graphicFrameLocks noChangeAspect="1"/>
          </p:cNvGraphicFramePr>
          <p:nvPr/>
        </p:nvGraphicFramePr>
        <p:xfrm>
          <a:off x="2101170" y="2376639"/>
          <a:ext cx="4049258" cy="1072772"/>
        </p:xfrm>
        <a:graphic>
          <a:graphicData uri="http://schemas.openxmlformats.org/presentationml/2006/ole">
            <p:oleObj spid="_x0000_s368642" name="Equation" r:id="rId4" imgW="1866600" imgH="495000" progId="Equation.DSMT4">
              <p:embed/>
            </p:oleObj>
          </a:graphicData>
        </a:graphic>
      </p:graphicFrame>
      <p:graphicFrame>
        <p:nvGraphicFramePr>
          <p:cNvPr id="367624" name="Object 9"/>
          <p:cNvGraphicFramePr>
            <a:graphicFrameLocks noChangeAspect="1"/>
          </p:cNvGraphicFramePr>
          <p:nvPr/>
        </p:nvGraphicFramePr>
        <p:xfrm>
          <a:off x="1657124" y="3772354"/>
          <a:ext cx="5176837" cy="1073150"/>
        </p:xfrm>
        <a:graphic>
          <a:graphicData uri="http://schemas.openxmlformats.org/presentationml/2006/ole">
            <p:oleObj spid="_x0000_s368645" name="Equation" r:id="rId5" imgW="2387520" imgH="4950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62745" y="1719942"/>
            <a:ext cx="2023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we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2916010" y="5728381"/>
          <a:ext cx="2709863" cy="525462"/>
        </p:xfrm>
        <a:graphic>
          <a:graphicData uri="http://schemas.openxmlformats.org/presentationml/2006/ole">
            <p:oleObj spid="_x0000_s368646" name="Equation" r:id="rId6" imgW="1244520" imgH="2412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24744" y="5214257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23" name="Object 3"/>
          <p:cNvGraphicFramePr>
            <a:graphicFrameLocks noChangeAspect="1"/>
          </p:cNvGraphicFramePr>
          <p:nvPr/>
        </p:nvGraphicFramePr>
        <p:xfrm>
          <a:off x="3382735" y="882197"/>
          <a:ext cx="1766888" cy="506413"/>
        </p:xfrm>
        <a:graphic>
          <a:graphicData uri="http://schemas.openxmlformats.org/presentationml/2006/ole">
            <p:oleObj spid="_x0000_s286723" name="Equation" r:id="rId4" imgW="799920" imgH="228600" progId="Equation.DSMT4">
              <p:embed/>
            </p:oleObj>
          </a:graphicData>
        </a:graphic>
      </p:graphicFrame>
      <p:graphicFrame>
        <p:nvGraphicFramePr>
          <p:cNvPr id="286724" name="Object 4"/>
          <p:cNvGraphicFramePr>
            <a:graphicFrameLocks noChangeAspect="1"/>
          </p:cNvGraphicFramePr>
          <p:nvPr/>
        </p:nvGraphicFramePr>
        <p:xfrm>
          <a:off x="2306738" y="2163746"/>
          <a:ext cx="5272087" cy="919163"/>
        </p:xfrm>
        <a:graphic>
          <a:graphicData uri="http://schemas.openxmlformats.org/presentationml/2006/ole">
            <p:oleObj spid="_x0000_s286724" name="Equation" r:id="rId5" imgW="2476440" imgH="431640" progId="Equation.DSMT4">
              <p:embed/>
            </p:oleObj>
          </a:graphicData>
        </a:graphic>
      </p:graphicFrame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1485900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529317" y="1567584"/>
            <a:ext cx="80652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the </a:t>
            </a:r>
            <a:r>
              <a:rPr lang="en-US" sz="2000" dirty="0" err="1" smtClean="0">
                <a:solidFill>
                  <a:schemeClr val="bg1"/>
                </a:solidFill>
              </a:rPr>
              <a:t>Frobenius</a:t>
            </a:r>
            <a:r>
              <a:rPr lang="en-US" sz="2000" dirty="0" smtClean="0">
                <a:solidFill>
                  <a:schemeClr val="bg1"/>
                </a:solidFill>
              </a:rPr>
              <a:t> solution </a:t>
            </a:r>
            <a:r>
              <a:rPr lang="en-US" sz="2000" dirty="0">
                <a:solidFill>
                  <a:schemeClr val="bg1"/>
                </a:solidFill>
              </a:rPr>
              <a:t>and the symmetry property, we have that</a:t>
            </a:r>
          </a:p>
        </p:txBody>
      </p:sp>
      <p:graphicFrame>
        <p:nvGraphicFramePr>
          <p:cNvPr id="286727" name="Object 7"/>
          <p:cNvGraphicFramePr>
            <a:graphicFrameLocks noChangeAspect="1"/>
          </p:cNvGraphicFramePr>
          <p:nvPr/>
        </p:nvGraphicFramePr>
        <p:xfrm>
          <a:off x="2047422" y="5739044"/>
          <a:ext cx="4865007" cy="860194"/>
        </p:xfrm>
        <a:graphic>
          <a:graphicData uri="http://schemas.openxmlformats.org/presentationml/2006/ole">
            <p:oleObj spid="_x0000_s286727" name="Equation" r:id="rId6" imgW="2438280" imgH="431640" progId="Equation.DSMT4">
              <p:embed/>
            </p:oleObj>
          </a:graphicData>
        </a:graphic>
      </p:graphicFrame>
      <p:graphicFrame>
        <p:nvGraphicFramePr>
          <p:cNvPr id="286728" name="Object 8"/>
          <p:cNvGraphicFramePr>
            <a:graphicFrameLocks noChangeAspect="1"/>
          </p:cNvGraphicFramePr>
          <p:nvPr/>
        </p:nvGraphicFramePr>
        <p:xfrm>
          <a:off x="2238375" y="3879348"/>
          <a:ext cx="4433888" cy="917575"/>
        </p:xfrm>
        <a:graphic>
          <a:graphicData uri="http://schemas.openxmlformats.org/presentationml/2006/ole">
            <p:oleObj spid="_x0000_s286728" name="Equation" r:id="rId7" imgW="2082600" imgH="431640" progId="Equation.DSMT4">
              <p:embed/>
            </p:oleObj>
          </a:graphicData>
        </a:graphic>
      </p:graphicFrame>
      <p:sp>
        <p:nvSpPr>
          <p:cNvPr id="286729" name="AutoShape 9"/>
          <p:cNvSpPr>
            <a:spLocks noChangeArrowheads="1"/>
          </p:cNvSpPr>
          <p:nvPr/>
        </p:nvSpPr>
        <p:spPr bwMode="auto">
          <a:xfrm>
            <a:off x="3807025" y="3242561"/>
            <a:ext cx="290513" cy="508000"/>
          </a:xfrm>
          <a:prstGeom prst="downArrow">
            <a:avLst>
              <a:gd name="adj1" fmla="val 50000"/>
              <a:gd name="adj2" fmla="val 4371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4531823" y="5095519"/>
          <a:ext cx="2158938" cy="418634"/>
        </p:xfrm>
        <a:graphic>
          <a:graphicData uri="http://schemas.openxmlformats.org/presentationml/2006/ole">
            <p:oleObj spid="_x0000_s286729" name="Equation" r:id="rId8" imgW="1244520" imgH="241200" progId="Equation.DSMT4">
              <p:embed/>
            </p:oleObj>
          </a:graphicData>
        </a:graphic>
      </p:graphicFrame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785258" y="5071362"/>
            <a:ext cx="290513" cy="508000"/>
          </a:xfrm>
          <a:prstGeom prst="downArrow">
            <a:avLst>
              <a:gd name="adj1" fmla="val 50000"/>
              <a:gd name="adj2" fmla="val 4371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750" name="Object 6"/>
          <p:cNvGraphicFramePr>
            <a:graphicFrameLocks noChangeAspect="1"/>
          </p:cNvGraphicFramePr>
          <p:nvPr/>
        </p:nvGraphicFramePr>
        <p:xfrm>
          <a:off x="2061257" y="1861406"/>
          <a:ext cx="4677002" cy="847778"/>
        </p:xfrm>
        <a:graphic>
          <a:graphicData uri="http://schemas.openxmlformats.org/presentationml/2006/ole">
            <p:oleObj spid="_x0000_s287750" name="Equation" r:id="rId4" imgW="2527200" imgH="457200" progId="Equation.DSMT4">
              <p:embed/>
            </p:oleObj>
          </a:graphicData>
        </a:graphic>
      </p:graphicFrame>
      <p:graphicFrame>
        <p:nvGraphicFramePr>
          <p:cNvPr id="287751" name="Object 7"/>
          <p:cNvGraphicFramePr>
            <a:graphicFrameLocks noChangeAspect="1"/>
          </p:cNvGraphicFramePr>
          <p:nvPr/>
        </p:nvGraphicFramePr>
        <p:xfrm>
          <a:off x="217488" y="2825750"/>
          <a:ext cx="4027487" cy="955675"/>
        </p:xfrm>
        <a:graphic>
          <a:graphicData uri="http://schemas.openxmlformats.org/presentationml/2006/ole">
            <p:oleObj spid="_x0000_s287751" name="Equation" r:id="rId5" imgW="1981080" imgH="469800" progId="Equation.DSMT4">
              <p:embed/>
            </p:oleObj>
          </a:graphicData>
        </a:graphic>
      </p:graphicFrame>
      <p:graphicFrame>
        <p:nvGraphicFramePr>
          <p:cNvPr id="287752" name="Object 8"/>
          <p:cNvGraphicFramePr>
            <a:graphicFrameLocks noChangeAspect="1"/>
          </p:cNvGraphicFramePr>
          <p:nvPr/>
        </p:nvGraphicFramePr>
        <p:xfrm>
          <a:off x="5343525" y="2836863"/>
          <a:ext cx="3008313" cy="1390650"/>
        </p:xfrm>
        <a:graphic>
          <a:graphicData uri="http://schemas.openxmlformats.org/presentationml/2006/ole">
            <p:oleObj spid="_x0000_s287752" name="Equation" r:id="rId6" imgW="1485720" imgH="685800" progId="Equation.DSMT4">
              <p:embed/>
            </p:oleObj>
          </a:graphicData>
        </a:graphic>
      </p:graphicFrame>
      <p:graphicFrame>
        <p:nvGraphicFramePr>
          <p:cNvPr id="287753" name="Object 9"/>
          <p:cNvGraphicFramePr>
            <a:graphicFrameLocks noChangeAspect="1"/>
          </p:cNvGraphicFramePr>
          <p:nvPr/>
        </p:nvGraphicFramePr>
        <p:xfrm>
          <a:off x="5070475" y="5084763"/>
          <a:ext cx="3740150" cy="1254125"/>
        </p:xfrm>
        <a:graphic>
          <a:graphicData uri="http://schemas.openxmlformats.org/presentationml/2006/ole">
            <p:oleObj spid="_x0000_s287753" name="Equation" r:id="rId7" imgW="2044440" imgH="685800" progId="Equation.DSMT4">
              <p:embed/>
            </p:oleObj>
          </a:graphicData>
        </a:graphic>
      </p:graphicFrame>
      <p:graphicFrame>
        <p:nvGraphicFramePr>
          <p:cNvPr id="287754" name="Object 10"/>
          <p:cNvGraphicFramePr>
            <a:graphicFrameLocks noChangeAspect="1"/>
          </p:cNvGraphicFramePr>
          <p:nvPr/>
        </p:nvGraphicFramePr>
        <p:xfrm>
          <a:off x="455613" y="4522788"/>
          <a:ext cx="3656012" cy="1863725"/>
        </p:xfrm>
        <a:graphic>
          <a:graphicData uri="http://schemas.openxmlformats.org/presentationml/2006/ole">
            <p:oleObj spid="_x0000_s287754" name="Equation" r:id="rId8" imgW="2044440" imgH="1041120" progId="Equation.DSMT4">
              <p:embed/>
            </p:oleObj>
          </a:graphicData>
        </a:graphic>
      </p:graphicFrame>
      <p:sp>
        <p:nvSpPr>
          <p:cNvPr id="287755" name="Text Box 11"/>
          <p:cNvSpPr txBox="1">
            <a:spLocks noChangeArrowheads="1"/>
          </p:cNvSpPr>
          <p:nvPr/>
        </p:nvSpPr>
        <p:spPr bwMode="auto">
          <a:xfrm>
            <a:off x="1485900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7757" name="AutoShape 13"/>
          <p:cNvSpPr>
            <a:spLocks noChangeArrowheads="1"/>
          </p:cNvSpPr>
          <p:nvPr/>
        </p:nvSpPr>
        <p:spPr bwMode="auto">
          <a:xfrm>
            <a:off x="4543425" y="3192463"/>
            <a:ext cx="493713" cy="261937"/>
          </a:xfrm>
          <a:prstGeom prst="rightArrow">
            <a:avLst>
              <a:gd name="adj1" fmla="val 50000"/>
              <a:gd name="adj2" fmla="val 4712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AutoShape 14"/>
          <p:cNvSpPr>
            <a:spLocks noChangeArrowheads="1"/>
          </p:cNvSpPr>
          <p:nvPr/>
        </p:nvSpPr>
        <p:spPr bwMode="auto">
          <a:xfrm>
            <a:off x="5996956" y="4444238"/>
            <a:ext cx="276225" cy="492125"/>
          </a:xfrm>
          <a:prstGeom prst="downArrow">
            <a:avLst>
              <a:gd name="adj1" fmla="val 50000"/>
              <a:gd name="adj2" fmla="val 4454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6573200" y="4578413"/>
          <a:ext cx="1700213" cy="341312"/>
        </p:xfrm>
        <a:graphic>
          <a:graphicData uri="http://schemas.openxmlformats.org/presentationml/2006/ole">
            <p:oleObj spid="_x0000_s287757" name="Equation" r:id="rId9" imgW="1206360" imgH="241200" progId="Equation.DSMT4">
              <p:embed/>
            </p:oleObj>
          </a:graphicData>
        </a:graphic>
      </p:graphicFrame>
      <p:graphicFrame>
        <p:nvGraphicFramePr>
          <p:cNvPr id="3" name="Object 14"/>
          <p:cNvGraphicFramePr>
            <a:graphicFrameLocks noChangeAspect="1"/>
          </p:cNvGraphicFramePr>
          <p:nvPr/>
        </p:nvGraphicFramePr>
        <p:xfrm>
          <a:off x="3552600" y="904194"/>
          <a:ext cx="1709737" cy="506412"/>
        </p:xfrm>
        <a:graphic>
          <a:graphicData uri="http://schemas.openxmlformats.org/presentationml/2006/ole">
            <p:oleObj spid="_x0000_s287758" name="Equation" r:id="rId10" imgW="774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9795" name="Object 3"/>
          <p:cNvGraphicFramePr>
            <a:graphicFrameLocks noChangeAspect="1"/>
          </p:cNvGraphicFramePr>
          <p:nvPr/>
        </p:nvGraphicFramePr>
        <p:xfrm>
          <a:off x="3686175" y="2197100"/>
          <a:ext cx="1282700" cy="403225"/>
        </p:xfrm>
        <a:graphic>
          <a:graphicData uri="http://schemas.openxmlformats.org/presentationml/2006/ole">
            <p:oleObj spid="_x0000_s289795" name="Equation" r:id="rId4" imgW="444240" imgH="139680" progId="Equation.DSMT4">
              <p:embed/>
            </p:oleObj>
          </a:graphicData>
        </a:graphic>
      </p:graphicFrame>
      <p:graphicFrame>
        <p:nvGraphicFramePr>
          <p:cNvPr id="289796" name="Object 4"/>
          <p:cNvGraphicFramePr>
            <a:graphicFrameLocks noChangeAspect="1"/>
          </p:cNvGraphicFramePr>
          <p:nvPr/>
        </p:nvGraphicFramePr>
        <p:xfrm>
          <a:off x="2282825" y="3186113"/>
          <a:ext cx="4146550" cy="2044700"/>
        </p:xfrm>
        <a:graphic>
          <a:graphicData uri="http://schemas.openxmlformats.org/presentationml/2006/ole">
            <p:oleObj spid="_x0000_s289796" name="Equation" r:id="rId5" imgW="1904760" imgH="939600" progId="Equation.DSMT4">
              <p:embed/>
            </p:oleObj>
          </a:graphicData>
        </a:graphic>
      </p:graphicFrame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1485900" y="0"/>
            <a:ext cx="63468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Bessel Functions (cont.)</a:t>
            </a:r>
          </a:p>
        </p:txBody>
      </p:sp>
      <p:sp>
        <p:nvSpPr>
          <p:cNvPr id="289798" name="Text Box 6"/>
          <p:cNvSpPr txBox="1">
            <a:spLocks noChangeArrowheads="1"/>
          </p:cNvSpPr>
          <p:nvPr/>
        </p:nvSpPr>
        <p:spPr bwMode="auto">
          <a:xfrm>
            <a:off x="690563" y="1468438"/>
            <a:ext cx="280557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Asymptotic Formulas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Text Box 2"/>
          <p:cNvSpPr txBox="1">
            <a:spLocks noChangeArrowheads="1"/>
          </p:cNvSpPr>
          <p:nvPr/>
        </p:nvSpPr>
        <p:spPr bwMode="auto">
          <a:xfrm>
            <a:off x="1958072" y="0"/>
            <a:ext cx="52562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Hankel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Functions</a:t>
            </a:r>
          </a:p>
        </p:txBody>
      </p:sp>
      <p:graphicFrame>
        <p:nvGraphicFramePr>
          <p:cNvPr id="290819" name="Object 3"/>
          <p:cNvGraphicFramePr>
            <a:graphicFrameLocks noChangeAspect="1"/>
          </p:cNvGraphicFramePr>
          <p:nvPr/>
        </p:nvGraphicFramePr>
        <p:xfrm>
          <a:off x="2584500" y="1075931"/>
          <a:ext cx="3555044" cy="1173653"/>
        </p:xfrm>
        <a:graphic>
          <a:graphicData uri="http://schemas.openxmlformats.org/presentationml/2006/ole">
            <p:oleObj spid="_x0000_s290819" name="Equation" r:id="rId4" imgW="1536480" imgH="507960" progId="Equation.DSMT4">
              <p:embed/>
            </p:oleObj>
          </a:graphicData>
        </a:graphic>
      </p:graphicFrame>
      <p:graphicFrame>
        <p:nvGraphicFramePr>
          <p:cNvPr id="290820" name="Object 4"/>
          <p:cNvGraphicFramePr>
            <a:graphicFrameLocks noChangeAspect="1"/>
          </p:cNvGraphicFramePr>
          <p:nvPr/>
        </p:nvGraphicFramePr>
        <p:xfrm>
          <a:off x="793620" y="2765315"/>
          <a:ext cx="1719263" cy="460375"/>
        </p:xfrm>
        <a:graphic>
          <a:graphicData uri="http://schemas.openxmlformats.org/presentationml/2006/ole">
            <p:oleObj spid="_x0000_s290820" name="Equation" r:id="rId5" imgW="711000" imgH="190440" progId="Equation.DSMT4">
              <p:embed/>
            </p:oleObj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/>
        </p:nvGraphicFramePr>
        <p:xfrm>
          <a:off x="1854488" y="3384013"/>
          <a:ext cx="3722687" cy="2070100"/>
        </p:xfrm>
        <a:graphic>
          <a:graphicData uri="http://schemas.openxmlformats.org/presentationml/2006/ole">
            <p:oleObj spid="_x0000_s290822" name="Equation" r:id="rId6" imgW="1600200" imgH="888840" progId="Equation.DSMT4">
              <p:embed/>
            </p:oleObj>
          </a:graphicData>
        </a:graphic>
      </p:graphicFrame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6221700" y="3560225"/>
            <a:ext cx="1878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Incoming wave</a:t>
            </a:r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6207413" y="4728625"/>
            <a:ext cx="187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Outgoing wave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18072" y="5890661"/>
            <a:ext cx="394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These are valid for arbitrary order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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781050" y="0"/>
            <a:ext cx="76962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In Cylindrical Coordinates</a:t>
            </a:r>
          </a:p>
        </p:txBody>
      </p:sp>
      <p:sp>
        <p:nvSpPr>
          <p:cNvPr id="294929" name="Rectangle 17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>
              <a:tabLst>
                <a:tab pos="3200400" algn="l"/>
              </a:tabLst>
            </a:pPr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94942" name="Object 30"/>
          <p:cNvGraphicFramePr>
            <a:graphicFrameLocks noChangeAspect="1"/>
          </p:cNvGraphicFramePr>
          <p:nvPr/>
        </p:nvGraphicFramePr>
        <p:xfrm>
          <a:off x="2106412" y="1369796"/>
          <a:ext cx="4572000" cy="1954213"/>
        </p:xfrm>
        <a:graphic>
          <a:graphicData uri="http://schemas.openxmlformats.org/presentationml/2006/ole">
            <p:oleObj spid="_x0000_s294942" name="Equation" r:id="rId4" imgW="2019240" imgH="863280" progId="Equation.DSMT4">
              <p:embed/>
            </p:oleObj>
          </a:graphicData>
        </a:graphic>
      </p:graphicFrame>
      <p:graphicFrame>
        <p:nvGraphicFramePr>
          <p:cNvPr id="294943" name="Object 31"/>
          <p:cNvGraphicFramePr>
            <a:graphicFrameLocks noChangeAspect="1"/>
          </p:cNvGraphicFramePr>
          <p:nvPr/>
        </p:nvGraphicFramePr>
        <p:xfrm>
          <a:off x="2609850" y="4032250"/>
          <a:ext cx="3490913" cy="508000"/>
        </p:xfrm>
        <a:graphic>
          <a:graphicData uri="http://schemas.openxmlformats.org/presentationml/2006/ole">
            <p:oleObj spid="_x0000_s294943" name="Equation" r:id="rId5" imgW="1549080" imgH="228600" progId="Equation.DSMT4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1255" y="5334645"/>
            <a:ext cx="8485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expand the curls in cylindrical coordinates to get the following results.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3" name="Object 3"/>
          <p:cNvGraphicFramePr>
            <a:graphicFrameLocks noChangeAspect="1"/>
          </p:cNvGraphicFramePr>
          <p:nvPr/>
        </p:nvGraphicFramePr>
        <p:xfrm>
          <a:off x="3856439" y="1157856"/>
          <a:ext cx="1001712" cy="508000"/>
        </p:xfrm>
        <a:graphic>
          <a:graphicData uri="http://schemas.openxmlformats.org/presentationml/2006/ole">
            <p:oleObj spid="_x0000_s296963" name="Equation" r:id="rId4" imgW="444307" imgH="228501" progId="Equation.DSMT4">
              <p:embed/>
            </p:oleObj>
          </a:graphicData>
        </a:graphic>
      </p:graphicFrame>
      <p:graphicFrame>
        <p:nvGraphicFramePr>
          <p:cNvPr id="296964" name="Object 4"/>
          <p:cNvGraphicFramePr>
            <a:graphicFrameLocks noChangeAspect="1"/>
          </p:cNvGraphicFramePr>
          <p:nvPr/>
        </p:nvGraphicFramePr>
        <p:xfrm>
          <a:off x="1793875" y="3400425"/>
          <a:ext cx="2041525" cy="849313"/>
        </p:xfrm>
        <a:graphic>
          <a:graphicData uri="http://schemas.openxmlformats.org/presentationml/2006/ole">
            <p:oleObj spid="_x0000_s296964" name="Equation" r:id="rId5" imgW="1079032" imgH="444307" progId="Equation.DSMT4">
              <p:embed/>
            </p:oleObj>
          </a:graphicData>
        </a:graphic>
      </p:graphicFrame>
      <p:graphicFrame>
        <p:nvGraphicFramePr>
          <p:cNvPr id="296965" name="Object 5"/>
          <p:cNvGraphicFramePr>
            <a:graphicFrameLocks noChangeAspect="1"/>
          </p:cNvGraphicFramePr>
          <p:nvPr/>
        </p:nvGraphicFramePr>
        <p:xfrm>
          <a:off x="5243613" y="3411737"/>
          <a:ext cx="1558925" cy="754062"/>
        </p:xfrm>
        <a:graphic>
          <a:graphicData uri="http://schemas.openxmlformats.org/presentationml/2006/ole">
            <p:oleObj spid="_x0000_s296965" name="Equation" r:id="rId6" imgW="863225" imgH="418918" progId="Equation.DSMT4">
              <p:embed/>
            </p:oleObj>
          </a:graphicData>
        </a:graphic>
      </p:graphicFrame>
      <p:graphicFrame>
        <p:nvGraphicFramePr>
          <p:cNvPr id="296966" name="Object 6"/>
          <p:cNvGraphicFramePr>
            <a:graphicFrameLocks noChangeAspect="1"/>
          </p:cNvGraphicFramePr>
          <p:nvPr/>
        </p:nvGraphicFramePr>
        <p:xfrm>
          <a:off x="1792288" y="4305300"/>
          <a:ext cx="2106612" cy="825500"/>
        </p:xfrm>
        <a:graphic>
          <a:graphicData uri="http://schemas.openxmlformats.org/presentationml/2006/ole">
            <p:oleObj spid="_x0000_s296966" name="Equation" r:id="rId7" imgW="1143000" imgH="444500" progId="Equation.DSMT4">
              <p:embed/>
            </p:oleObj>
          </a:graphicData>
        </a:graphic>
      </p:graphicFrame>
      <p:graphicFrame>
        <p:nvGraphicFramePr>
          <p:cNvPr id="296967" name="Object 7"/>
          <p:cNvGraphicFramePr>
            <a:graphicFrameLocks noChangeAspect="1"/>
          </p:cNvGraphicFramePr>
          <p:nvPr/>
        </p:nvGraphicFramePr>
        <p:xfrm>
          <a:off x="5207000" y="4376738"/>
          <a:ext cx="1612900" cy="779462"/>
        </p:xfrm>
        <a:graphic>
          <a:graphicData uri="http://schemas.openxmlformats.org/presentationml/2006/ole">
            <p:oleObj spid="_x0000_s296967" name="Equation" r:id="rId8" imgW="863225" imgH="418918" progId="Equation.DSMT4">
              <p:embed/>
            </p:oleObj>
          </a:graphicData>
        </a:graphic>
      </p:graphicFrame>
      <p:graphicFrame>
        <p:nvGraphicFramePr>
          <p:cNvPr id="296968" name="Object 8"/>
          <p:cNvGraphicFramePr>
            <a:graphicFrameLocks noChangeAspect="1"/>
          </p:cNvGraphicFramePr>
          <p:nvPr/>
        </p:nvGraphicFramePr>
        <p:xfrm>
          <a:off x="1765300" y="2351088"/>
          <a:ext cx="2870200" cy="909637"/>
        </p:xfrm>
        <a:graphic>
          <a:graphicData uri="http://schemas.openxmlformats.org/presentationml/2006/ole">
            <p:oleObj spid="_x0000_s296968" name="Equation" r:id="rId9" imgW="1536700" imgH="482600" progId="Equation.DSMT4">
              <p:embed/>
            </p:oleObj>
          </a:graphicData>
        </a:graphic>
      </p:graphicFrame>
      <p:graphicFrame>
        <p:nvGraphicFramePr>
          <p:cNvPr id="296969" name="Object 9"/>
          <p:cNvGraphicFramePr>
            <a:graphicFrameLocks noChangeAspect="1"/>
          </p:cNvGraphicFramePr>
          <p:nvPr/>
        </p:nvGraphicFramePr>
        <p:xfrm>
          <a:off x="5626100" y="2659063"/>
          <a:ext cx="965200" cy="482600"/>
        </p:xfrm>
        <a:graphic>
          <a:graphicData uri="http://schemas.openxmlformats.org/presentationml/2006/ole">
            <p:oleObj spid="_x0000_s296969" name="Equation" r:id="rId10" imgW="457200" imgH="228600" progId="Equation.DSMT4">
              <p:embed/>
            </p:oleObj>
          </a:graphicData>
        </a:graphic>
      </p:graphicFrame>
      <p:sp>
        <p:nvSpPr>
          <p:cNvPr id="296970" name="Rectangle 10"/>
          <p:cNvSpPr>
            <a:spLocks noChangeArrowheads="1"/>
          </p:cNvSpPr>
          <p:nvPr/>
        </p:nvSpPr>
        <p:spPr bwMode="auto">
          <a:xfrm>
            <a:off x="1943100" y="1173163"/>
            <a:ext cx="6588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TM</a:t>
            </a:r>
            <a:r>
              <a:rPr lang="en-US" sz="1600" baseline="-30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6972" name="Rectangle 12"/>
          <p:cNvSpPr>
            <a:spLocks noChangeArrowheads="1"/>
          </p:cNvSpPr>
          <p:nvPr/>
        </p:nvSpPr>
        <p:spPr bwMode="auto">
          <a:xfrm>
            <a:off x="2185988" y="3162300"/>
            <a:ext cx="10985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6973" name="Rectangle 13"/>
          <p:cNvSpPr>
            <a:spLocks noChangeArrowheads="1"/>
          </p:cNvSpPr>
          <p:nvPr/>
        </p:nvSpPr>
        <p:spPr bwMode="auto">
          <a:xfrm>
            <a:off x="0" y="32702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96974" name="Rectangle 14"/>
          <p:cNvSpPr>
            <a:spLocks noChangeArrowheads="1"/>
          </p:cNvSpPr>
          <p:nvPr/>
        </p:nvSpPr>
        <p:spPr bwMode="auto">
          <a:xfrm>
            <a:off x="2185988" y="4303713"/>
            <a:ext cx="1098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6982" name="Text Box 22"/>
          <p:cNvSpPr txBox="1">
            <a:spLocks noChangeArrowheads="1"/>
          </p:cNvSpPr>
          <p:nvPr/>
        </p:nvSpPr>
        <p:spPr bwMode="auto">
          <a:xfrm>
            <a:off x="2958499" y="0"/>
            <a:ext cx="29067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321542" name="Object 6"/>
          <p:cNvGraphicFramePr>
            <a:graphicFrameLocks noChangeAspect="1"/>
          </p:cNvGraphicFramePr>
          <p:nvPr/>
        </p:nvGraphicFramePr>
        <p:xfrm>
          <a:off x="1621957" y="941112"/>
          <a:ext cx="5664367" cy="1056213"/>
        </p:xfrm>
        <a:graphic>
          <a:graphicData uri="http://schemas.openxmlformats.org/presentationml/2006/ole">
            <p:oleObj spid="_x0000_s321542" name="Equation" r:id="rId4" imgW="2590560" imgH="482400" progId="Equation.DSMT4">
              <p:embed/>
            </p:oleObj>
          </a:graphicData>
        </a:graphic>
      </p:graphicFrame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1581150" y="5289550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let</a:t>
            </a:r>
            <a:endParaRPr lang="en-US" sz="2000" i="1">
              <a:latin typeface="Times New Roman" pitchFamily="18" charset="0"/>
            </a:endParaRPr>
          </a:p>
        </p:txBody>
      </p:sp>
      <p:graphicFrame>
        <p:nvGraphicFramePr>
          <p:cNvPr id="321545" name="Object 9"/>
          <p:cNvGraphicFramePr>
            <a:graphicFrameLocks noChangeAspect="1"/>
          </p:cNvGraphicFramePr>
          <p:nvPr/>
        </p:nvGraphicFramePr>
        <p:xfrm>
          <a:off x="5121275" y="2500313"/>
          <a:ext cx="3357563" cy="484187"/>
        </p:xfrm>
        <a:graphic>
          <a:graphicData uri="http://schemas.openxmlformats.org/presentationml/2006/ole">
            <p:oleObj spid="_x0000_s321545" name="Equation" r:id="rId5" imgW="1765080" imgH="253800" progId="Equation.DSMT4">
              <p:embed/>
            </p:oleObj>
          </a:graphicData>
        </a:graphic>
      </p:graphicFrame>
      <p:graphicFrame>
        <p:nvGraphicFramePr>
          <p:cNvPr id="321547" name="Object 11"/>
          <p:cNvGraphicFramePr>
            <a:graphicFrameLocks noChangeAspect="1"/>
          </p:cNvGraphicFramePr>
          <p:nvPr/>
        </p:nvGraphicFramePr>
        <p:xfrm>
          <a:off x="1000059" y="3706337"/>
          <a:ext cx="7046662" cy="921309"/>
        </p:xfrm>
        <a:graphic>
          <a:graphicData uri="http://schemas.openxmlformats.org/presentationml/2006/ole">
            <p:oleObj spid="_x0000_s321547" name="Equation" r:id="rId6" imgW="3695400" imgH="482400" progId="Equation.DSMT4">
              <p:embed/>
            </p:oleObj>
          </a:graphicData>
        </a:graphic>
      </p:graphicFrame>
      <p:graphicFrame>
        <p:nvGraphicFramePr>
          <p:cNvPr id="321549" name="Object 13"/>
          <p:cNvGraphicFramePr>
            <a:graphicFrameLocks noChangeAspect="1"/>
          </p:cNvGraphicFramePr>
          <p:nvPr/>
        </p:nvGraphicFramePr>
        <p:xfrm>
          <a:off x="2218841" y="5543000"/>
          <a:ext cx="4461092" cy="911273"/>
        </p:xfrm>
        <a:graphic>
          <a:graphicData uri="http://schemas.openxmlformats.org/presentationml/2006/ole">
            <p:oleObj spid="_x0000_s321549" name="Equation" r:id="rId7" imgW="2234880" imgH="457200" progId="Equation.DSMT4">
              <p:embed/>
            </p:oleObj>
          </a:graphicData>
        </a:graphic>
      </p:graphicFrame>
      <p:sp>
        <p:nvSpPr>
          <p:cNvPr id="321550" name="AutoShape 14"/>
          <p:cNvSpPr>
            <a:spLocks noChangeArrowheads="1"/>
          </p:cNvSpPr>
          <p:nvPr/>
        </p:nvSpPr>
        <p:spPr bwMode="auto">
          <a:xfrm>
            <a:off x="4290150" y="2496684"/>
            <a:ext cx="420688" cy="434975"/>
          </a:xfrm>
          <a:prstGeom prst="downArrow">
            <a:avLst>
              <a:gd name="adj1" fmla="val 50000"/>
              <a:gd name="adj2" fmla="val 2584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21551" name="AutoShape 15"/>
          <p:cNvSpPr>
            <a:spLocks noChangeArrowheads="1"/>
          </p:cNvSpPr>
          <p:nvPr/>
        </p:nvSpPr>
        <p:spPr bwMode="auto">
          <a:xfrm>
            <a:off x="4289425" y="4840288"/>
            <a:ext cx="420688" cy="434975"/>
          </a:xfrm>
          <a:prstGeom prst="downArrow">
            <a:avLst>
              <a:gd name="adj1" fmla="val 50000"/>
              <a:gd name="adj2" fmla="val 2584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 Box 82"/>
          <p:cNvSpPr txBox="1">
            <a:spLocks noChangeArrowheads="1"/>
          </p:cNvSpPr>
          <p:nvPr/>
        </p:nvSpPr>
        <p:spPr bwMode="auto">
          <a:xfrm>
            <a:off x="4977266" y="4833216"/>
            <a:ext cx="172835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Divide </a:t>
            </a:r>
            <a:r>
              <a:rPr lang="en-US" sz="2000" dirty="0">
                <a:solidFill>
                  <a:schemeClr val="bg1"/>
                </a:solidFill>
              </a:rPr>
              <a:t>by 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  <a:sym typeface="Symbol"/>
              </a:rPr>
              <a:t></a:t>
            </a:r>
            <a:r>
              <a:rPr lang="en-US" sz="2400" i="1" dirty="0" smtClean="0">
                <a:solidFill>
                  <a:schemeClr val="bg1"/>
                </a:solidFill>
                <a:latin typeface="Symbol" pitchFamily="18" charset="2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Symbol" pitchFamily="18" charset="2"/>
              </a:rPr>
              <a:t>  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>
              <a:tabLst>
                <a:tab pos="3200400" algn="l"/>
              </a:tabLs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5949" name="Rectangle 13"/>
          <p:cNvSpPr>
            <a:spLocks noChangeArrowheads="1"/>
          </p:cNvSpPr>
          <p:nvPr/>
        </p:nvSpPr>
        <p:spPr bwMode="auto">
          <a:xfrm>
            <a:off x="0" y="32702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95951" name="Rectangle 15"/>
          <p:cNvSpPr>
            <a:spLocks noChangeArrowheads="1"/>
          </p:cNvSpPr>
          <p:nvPr/>
        </p:nvSpPr>
        <p:spPr bwMode="auto">
          <a:xfrm>
            <a:off x="0" y="44116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/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95958" name="Object 22"/>
          <p:cNvGraphicFramePr>
            <a:graphicFrameLocks noChangeAspect="1"/>
          </p:cNvGraphicFramePr>
          <p:nvPr/>
        </p:nvGraphicFramePr>
        <p:xfrm>
          <a:off x="3799089" y="1104683"/>
          <a:ext cx="973137" cy="493712"/>
        </p:xfrm>
        <a:graphic>
          <a:graphicData uri="http://schemas.openxmlformats.org/presentationml/2006/ole">
            <p:oleObj spid="_x0000_s295958" name="Equation" r:id="rId4" imgW="444307" imgH="228501" progId="Equation.DSMT4">
              <p:embed/>
            </p:oleObj>
          </a:graphicData>
        </a:graphic>
      </p:graphicFrame>
      <p:graphicFrame>
        <p:nvGraphicFramePr>
          <p:cNvPr id="295957" name="Object 21"/>
          <p:cNvGraphicFramePr>
            <a:graphicFrameLocks noChangeAspect="1"/>
          </p:cNvGraphicFramePr>
          <p:nvPr/>
        </p:nvGraphicFramePr>
        <p:xfrm>
          <a:off x="1884363" y="2400300"/>
          <a:ext cx="1624012" cy="752475"/>
        </p:xfrm>
        <a:graphic>
          <a:graphicData uri="http://schemas.openxmlformats.org/presentationml/2006/ole">
            <p:oleObj spid="_x0000_s295957" name="Equation" r:id="rId5" imgW="901309" imgH="418918" progId="Equation.DSMT4">
              <p:embed/>
            </p:oleObj>
          </a:graphicData>
        </a:graphic>
      </p:graphicFrame>
      <p:graphicFrame>
        <p:nvGraphicFramePr>
          <p:cNvPr id="295956" name="Object 20"/>
          <p:cNvGraphicFramePr>
            <a:graphicFrameLocks noChangeAspect="1"/>
          </p:cNvGraphicFramePr>
          <p:nvPr/>
        </p:nvGraphicFramePr>
        <p:xfrm>
          <a:off x="4676775" y="2290763"/>
          <a:ext cx="2043113" cy="820737"/>
        </p:xfrm>
        <a:graphic>
          <a:graphicData uri="http://schemas.openxmlformats.org/presentationml/2006/ole">
            <p:oleObj spid="_x0000_s295956" name="Equation" r:id="rId6" imgW="1117115" imgH="444307" progId="Equation.DSMT4">
              <p:embed/>
            </p:oleObj>
          </a:graphicData>
        </a:graphic>
      </p:graphicFrame>
      <p:graphicFrame>
        <p:nvGraphicFramePr>
          <p:cNvPr id="295955" name="Object 19"/>
          <p:cNvGraphicFramePr>
            <a:graphicFrameLocks noChangeAspect="1"/>
          </p:cNvGraphicFramePr>
          <p:nvPr/>
        </p:nvGraphicFramePr>
        <p:xfrm>
          <a:off x="1884363" y="3500438"/>
          <a:ext cx="1285875" cy="754062"/>
        </p:xfrm>
        <a:graphic>
          <a:graphicData uri="http://schemas.openxmlformats.org/presentationml/2006/ole">
            <p:oleObj spid="_x0000_s295955" name="Equation" r:id="rId7" imgW="710891" imgH="418918" progId="Equation.DSMT4">
              <p:embed/>
            </p:oleObj>
          </a:graphicData>
        </a:graphic>
      </p:graphicFrame>
      <p:graphicFrame>
        <p:nvGraphicFramePr>
          <p:cNvPr id="295954" name="Object 18"/>
          <p:cNvGraphicFramePr>
            <a:graphicFrameLocks noChangeAspect="1"/>
          </p:cNvGraphicFramePr>
          <p:nvPr/>
        </p:nvGraphicFramePr>
        <p:xfrm>
          <a:off x="4664075" y="3352800"/>
          <a:ext cx="2235200" cy="854075"/>
        </p:xfrm>
        <a:graphic>
          <a:graphicData uri="http://schemas.openxmlformats.org/presentationml/2006/ole">
            <p:oleObj spid="_x0000_s295954" name="Equation" r:id="rId8" imgW="1167893" imgH="444307" progId="Equation.DSMT4">
              <p:embed/>
            </p:oleObj>
          </a:graphicData>
        </a:graphic>
      </p:graphicFrame>
      <p:graphicFrame>
        <p:nvGraphicFramePr>
          <p:cNvPr id="295953" name="Object 17"/>
          <p:cNvGraphicFramePr>
            <a:graphicFrameLocks noChangeAspect="1"/>
          </p:cNvGraphicFramePr>
          <p:nvPr/>
        </p:nvGraphicFramePr>
        <p:xfrm>
          <a:off x="2190750" y="4694238"/>
          <a:ext cx="949325" cy="506412"/>
        </p:xfrm>
        <a:graphic>
          <a:graphicData uri="http://schemas.openxmlformats.org/presentationml/2006/ole">
            <p:oleObj spid="_x0000_s295953" name="Equation" r:id="rId9" imgW="431613" imgH="228501" progId="Equation.DSMT4">
              <p:embed/>
            </p:oleObj>
          </a:graphicData>
        </a:graphic>
      </p:graphicFrame>
      <p:graphicFrame>
        <p:nvGraphicFramePr>
          <p:cNvPr id="295952" name="Object 16"/>
          <p:cNvGraphicFramePr>
            <a:graphicFrameLocks noChangeAspect="1"/>
          </p:cNvGraphicFramePr>
          <p:nvPr/>
        </p:nvGraphicFramePr>
        <p:xfrm>
          <a:off x="4686300" y="4476750"/>
          <a:ext cx="2794000" cy="869950"/>
        </p:xfrm>
        <a:graphic>
          <a:graphicData uri="http://schemas.openxmlformats.org/presentationml/2006/ole">
            <p:oleObj spid="_x0000_s295952" name="Equation" r:id="rId10" imgW="1562100" imgH="482600" progId="Equation.DSMT4">
              <p:embed/>
            </p:oleObj>
          </a:graphicData>
        </a:graphic>
      </p:graphicFrame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371475" y="681038"/>
            <a:ext cx="60166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2743200" algn="l"/>
              </a:tabLst>
            </a:pPr>
            <a:r>
              <a:rPr lang="en-US" sz="160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1600" baseline="-30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5960" name="Rectangle 24"/>
          <p:cNvSpPr>
            <a:spLocks noChangeArrowheads="1"/>
          </p:cNvSpPr>
          <p:nvPr/>
        </p:nvSpPr>
        <p:spPr bwMode="auto">
          <a:xfrm>
            <a:off x="0" y="135096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indent="457200" eaLnBrk="0" hangingPunct="0">
              <a:tabLst>
                <a:tab pos="3200400" algn="l"/>
              </a:tabLs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371475" y="1770063"/>
            <a:ext cx="1098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5963" name="Rectangle 27"/>
          <p:cNvSpPr>
            <a:spLocks noChangeArrowheads="1"/>
          </p:cNvSpPr>
          <p:nvPr/>
        </p:nvSpPr>
        <p:spPr bwMode="auto">
          <a:xfrm>
            <a:off x="371475" y="3551238"/>
            <a:ext cx="1098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5965" name="Rectangle 29"/>
          <p:cNvSpPr>
            <a:spLocks noChangeArrowheads="1"/>
          </p:cNvSpPr>
          <p:nvPr/>
        </p:nvSpPr>
        <p:spPr bwMode="auto">
          <a:xfrm>
            <a:off x="371475" y="5141913"/>
            <a:ext cx="109855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5966" name="Rectangle 30"/>
          <p:cNvSpPr>
            <a:spLocks noChangeArrowheads="1"/>
          </p:cNvSpPr>
          <p:nvPr/>
        </p:nvSpPr>
        <p:spPr bwMode="auto">
          <a:xfrm>
            <a:off x="371475" y="5902325"/>
            <a:ext cx="29273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tabLst>
                <a:tab pos="2743200" algn="l"/>
              </a:tabLst>
            </a:pPr>
            <a:r>
              <a:rPr lang="en-US" sz="120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95967" name="Text Box 31"/>
          <p:cNvSpPr txBox="1">
            <a:spLocks noChangeArrowheads="1"/>
          </p:cNvSpPr>
          <p:nvPr/>
        </p:nvSpPr>
        <p:spPr bwMode="auto">
          <a:xfrm>
            <a:off x="2900747" y="0"/>
            <a:ext cx="2906713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40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z</a:t>
            </a:r>
            <a:r>
              <a:rPr lang="en-US" sz="40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</a:t>
            </a:r>
            <a:endParaRPr lang="en-US" sz="4000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2482170" y="5745843"/>
            <a:ext cx="38433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Hence,  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8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(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z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</a:rPr>
              <a:t>)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constant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= 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- k</a:t>
            </a:r>
            <a:r>
              <a:rPr lang="en-US" sz="2400" i="1" baseline="-25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z</a:t>
            </a:r>
            <a:r>
              <a:rPr lang="en-US" sz="2400" baseline="30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i="1" baseline="30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  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2222500" y="3098800"/>
          <a:ext cx="4581525" cy="981075"/>
        </p:xfrm>
        <a:graphic>
          <a:graphicData uri="http://schemas.openxmlformats.org/presentationml/2006/ole">
            <p:oleObj spid="_x0000_s272390" name="Equation" r:id="rId4" imgW="1955520" imgH="419040" progId="Equation.DSMT4">
              <p:embed/>
            </p:oleObj>
          </a:graphicData>
        </a:graphic>
      </p:graphicFrame>
      <p:sp>
        <p:nvSpPr>
          <p:cNvPr id="272391" name="AutoShape 7"/>
          <p:cNvSpPr>
            <a:spLocks/>
          </p:cNvSpPr>
          <p:nvPr/>
        </p:nvSpPr>
        <p:spPr bwMode="auto">
          <a:xfrm rot="-5400000">
            <a:off x="2249488" y="4179887"/>
            <a:ext cx="350838" cy="963613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2392" name="AutoShape 8"/>
          <p:cNvSpPr>
            <a:spLocks/>
          </p:cNvSpPr>
          <p:nvPr/>
        </p:nvSpPr>
        <p:spPr bwMode="auto">
          <a:xfrm rot="-5400000">
            <a:off x="5399088" y="2509838"/>
            <a:ext cx="350837" cy="4332287"/>
          </a:xfrm>
          <a:prstGeom prst="leftBrace">
            <a:avLst>
              <a:gd name="adj1" fmla="val 10290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2393" name="Object 9"/>
          <p:cNvGraphicFramePr>
            <a:graphicFrameLocks noChangeAspect="1"/>
          </p:cNvGraphicFramePr>
          <p:nvPr/>
        </p:nvGraphicFramePr>
        <p:xfrm>
          <a:off x="2058988" y="4522788"/>
          <a:ext cx="879475" cy="541337"/>
        </p:xfrm>
        <a:graphic>
          <a:graphicData uri="http://schemas.openxmlformats.org/presentationml/2006/ole">
            <p:oleObj spid="_x0000_s272393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72394" name="Object 10"/>
          <p:cNvGraphicFramePr>
            <a:graphicFrameLocks noChangeAspect="1"/>
          </p:cNvGraphicFramePr>
          <p:nvPr/>
        </p:nvGraphicFramePr>
        <p:xfrm>
          <a:off x="4602163" y="4591050"/>
          <a:ext cx="1255712" cy="528638"/>
        </p:xfrm>
        <a:graphic>
          <a:graphicData uri="http://schemas.openxmlformats.org/presentationml/2006/ole">
            <p:oleObj spid="_x0000_s272394" name="Equation" r:id="rId6" imgW="482400" imgH="203040" progId="Equation.DSMT4">
              <p:embed/>
            </p:oleObj>
          </a:graphicData>
        </a:graphic>
      </p:graphicFrame>
      <p:sp>
        <p:nvSpPr>
          <p:cNvPr id="272395" name="Text Box 11"/>
          <p:cNvSpPr txBox="1">
            <a:spLocks noChangeArrowheads="1"/>
          </p:cNvSpPr>
          <p:nvPr/>
        </p:nvSpPr>
        <p:spPr bwMode="auto">
          <a:xfrm>
            <a:off x="7442200" y="1677988"/>
            <a:ext cx="525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(1)</a:t>
            </a:r>
          </a:p>
        </p:txBody>
      </p:sp>
      <p:sp>
        <p:nvSpPr>
          <p:cNvPr id="272396" name="AutoShape 12"/>
          <p:cNvSpPr>
            <a:spLocks/>
          </p:cNvSpPr>
          <p:nvPr/>
        </p:nvSpPr>
        <p:spPr bwMode="auto">
          <a:xfrm rot="-5400000">
            <a:off x="4983957" y="2478881"/>
            <a:ext cx="220662" cy="3629025"/>
          </a:xfrm>
          <a:prstGeom prst="leftBrace">
            <a:avLst>
              <a:gd name="adj1" fmla="val 137051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72397" name="AutoShape 13"/>
          <p:cNvSpPr>
            <a:spLocks/>
          </p:cNvSpPr>
          <p:nvPr/>
        </p:nvSpPr>
        <p:spPr bwMode="auto">
          <a:xfrm rot="-5400000">
            <a:off x="2337594" y="3836194"/>
            <a:ext cx="234950" cy="735012"/>
          </a:xfrm>
          <a:prstGeom prst="leftBrace">
            <a:avLst>
              <a:gd name="adj1" fmla="val 2607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72398" name="Text Box 14"/>
          <p:cNvSpPr txBox="1">
            <a:spLocks noChangeArrowheads="1"/>
          </p:cNvSpPr>
          <p:nvPr/>
        </p:nvSpPr>
        <p:spPr bwMode="auto">
          <a:xfrm>
            <a:off x="1424047" y="2532070"/>
            <a:ext cx="409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72399" name="Object 15"/>
          <p:cNvGraphicFramePr>
            <a:graphicFrameLocks noChangeAspect="1"/>
          </p:cNvGraphicFramePr>
          <p:nvPr/>
        </p:nvGraphicFramePr>
        <p:xfrm>
          <a:off x="2238576" y="1443188"/>
          <a:ext cx="4460875" cy="911225"/>
        </p:xfrm>
        <a:graphic>
          <a:graphicData uri="http://schemas.openxmlformats.org/presentationml/2006/ole">
            <p:oleObj spid="_x0000_s272399" name="Equation" r:id="rId7" imgW="2234880" imgH="457200" progId="Equation.DSMT4">
              <p:embed/>
            </p:oleObj>
          </a:graphicData>
        </a:graphic>
      </p:graphicFrame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2021946" y="106126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graphicFrame>
        <p:nvGraphicFramePr>
          <p:cNvPr id="274436" name="Object 4"/>
          <p:cNvGraphicFramePr>
            <a:graphicFrameLocks noChangeAspect="1"/>
          </p:cNvGraphicFramePr>
          <p:nvPr/>
        </p:nvGraphicFramePr>
        <p:xfrm>
          <a:off x="3463925" y="1223763"/>
          <a:ext cx="1485900" cy="903287"/>
        </p:xfrm>
        <a:graphic>
          <a:graphicData uri="http://schemas.openxmlformats.org/presentationml/2006/ole">
            <p:oleObj spid="_x0000_s274436" name="Equation" r:id="rId4" imgW="647640" imgH="393480" progId="Equation.DSMT4">
              <p:embed/>
            </p:oleObj>
          </a:graphicData>
        </a:graphic>
      </p:graphicFrame>
      <p:graphicFrame>
        <p:nvGraphicFramePr>
          <p:cNvPr id="274437" name="Object 5"/>
          <p:cNvGraphicFramePr>
            <a:graphicFrameLocks noChangeAspect="1"/>
          </p:cNvGraphicFramePr>
          <p:nvPr/>
        </p:nvGraphicFramePr>
        <p:xfrm>
          <a:off x="1301750" y="2565400"/>
          <a:ext cx="6096000" cy="674688"/>
        </p:xfrm>
        <a:graphic>
          <a:graphicData uri="http://schemas.openxmlformats.org/presentationml/2006/ole">
            <p:oleObj spid="_x0000_s274437" name="Equation" r:id="rId5" imgW="2527200" imgH="279360" progId="Equation.DSMT4">
              <p:embed/>
            </p:oleObj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687388" y="3997325"/>
            <a:ext cx="72580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Next, to isolate the </a:t>
            </a:r>
            <a:r>
              <a:rPr lang="en-US" sz="2400" i="1" dirty="0">
                <a:solidFill>
                  <a:schemeClr val="bg1"/>
                </a:solidFill>
                <a:sym typeface="Symbol" pitchFamily="18" charset="2"/>
              </a:rPr>
              <a:t>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 -dependent term, </a:t>
            </a:r>
            <a:r>
              <a:rPr lang="en-US" sz="2000" dirty="0">
                <a:solidFill>
                  <a:schemeClr val="bg1"/>
                </a:solidFill>
              </a:rPr>
              <a:t>multiply  Eq. (1) by </a:t>
            </a:r>
            <a:r>
              <a:rPr lang="en-US" sz="2400" i="1" dirty="0" smtClean="0">
                <a:solidFill>
                  <a:schemeClr val="bg1"/>
                </a:solidFill>
                <a:sym typeface="Symbol" pitchFamily="18" charset="2"/>
              </a:rPr>
              <a:t></a:t>
            </a:r>
            <a:r>
              <a:rPr lang="en-US" sz="800" i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baseline="3000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2</a:t>
            </a:r>
            <a:r>
              <a:rPr lang="en-US" sz="2400" i="1" baseline="300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74440" name="AutoShape 8"/>
          <p:cNvSpPr>
            <a:spLocks/>
          </p:cNvSpPr>
          <p:nvPr/>
        </p:nvSpPr>
        <p:spPr bwMode="auto">
          <a:xfrm rot="-5400000">
            <a:off x="1838325" y="5400676"/>
            <a:ext cx="350837" cy="963612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4447" name="Object 15"/>
          <p:cNvGraphicFramePr>
            <a:graphicFrameLocks noChangeAspect="1"/>
          </p:cNvGraphicFramePr>
          <p:nvPr/>
        </p:nvGraphicFramePr>
        <p:xfrm>
          <a:off x="1727200" y="4711700"/>
          <a:ext cx="5249863" cy="917575"/>
        </p:xfrm>
        <a:graphic>
          <a:graphicData uri="http://schemas.openxmlformats.org/presentationml/2006/ole">
            <p:oleObj spid="_x0000_s274447" name="Equation" r:id="rId6" imgW="2616120" imgH="457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582" name="Object 6"/>
          <p:cNvGraphicFramePr>
            <a:graphicFrameLocks noChangeAspect="1"/>
          </p:cNvGraphicFramePr>
          <p:nvPr/>
        </p:nvGraphicFramePr>
        <p:xfrm>
          <a:off x="2025650" y="1686599"/>
          <a:ext cx="4524375" cy="1000125"/>
        </p:xfrm>
        <a:graphic>
          <a:graphicData uri="http://schemas.openxmlformats.org/presentationml/2006/ole">
            <p:oleObj spid="_x0000_s280582" name="Equation" r:id="rId4" imgW="2070000" imgH="457200" progId="Equation.DSMT4">
              <p:embed/>
            </p:oleObj>
          </a:graphicData>
        </a:graphic>
      </p:graphicFrame>
      <p:sp>
        <p:nvSpPr>
          <p:cNvPr id="280584" name="AutoShape 8"/>
          <p:cNvSpPr>
            <a:spLocks/>
          </p:cNvSpPr>
          <p:nvPr/>
        </p:nvSpPr>
        <p:spPr bwMode="auto">
          <a:xfrm rot="-5400000">
            <a:off x="1865313" y="2354936"/>
            <a:ext cx="350837" cy="963613"/>
          </a:xfrm>
          <a:prstGeom prst="leftBrace">
            <a:avLst>
              <a:gd name="adj1" fmla="val 2288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0585" name="AutoShape 9"/>
          <p:cNvSpPr>
            <a:spLocks/>
          </p:cNvSpPr>
          <p:nvPr/>
        </p:nvSpPr>
        <p:spPr bwMode="auto">
          <a:xfrm rot="-5400000">
            <a:off x="5014913" y="1142086"/>
            <a:ext cx="350838" cy="4332287"/>
          </a:xfrm>
          <a:prstGeom prst="leftBrace">
            <a:avLst>
              <a:gd name="adj1" fmla="val 10290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0586" name="Object 10"/>
          <p:cNvGraphicFramePr>
            <a:graphicFrameLocks noChangeAspect="1"/>
          </p:cNvGraphicFramePr>
          <p:nvPr/>
        </p:nvGraphicFramePr>
        <p:xfrm>
          <a:off x="1782763" y="3293149"/>
          <a:ext cx="914400" cy="541337"/>
        </p:xfrm>
        <a:graphic>
          <a:graphicData uri="http://schemas.openxmlformats.org/presentationml/2006/ole">
            <p:oleObj spid="_x0000_s280586" name="Equation" r:id="rId5" imgW="342720" imgH="203040" progId="Equation.DSMT4">
              <p:embed/>
            </p:oleObj>
          </a:graphicData>
        </a:graphic>
      </p:graphicFrame>
      <p:graphicFrame>
        <p:nvGraphicFramePr>
          <p:cNvPr id="280587" name="Object 11"/>
          <p:cNvGraphicFramePr>
            <a:graphicFrameLocks noChangeAspect="1"/>
          </p:cNvGraphicFramePr>
          <p:nvPr/>
        </p:nvGraphicFramePr>
        <p:xfrm>
          <a:off x="4343400" y="3262986"/>
          <a:ext cx="925513" cy="528638"/>
        </p:xfrm>
        <a:graphic>
          <a:graphicData uri="http://schemas.openxmlformats.org/presentationml/2006/ole">
            <p:oleObj spid="_x0000_s280587" name="Equation" r:id="rId6" imgW="355320" imgH="203040" progId="Equation.DSMT4">
              <p:embed/>
            </p:oleObj>
          </a:graphicData>
        </a:graphic>
      </p:graphicFrame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7469188" y="2061249"/>
            <a:ext cx="5254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bg2"/>
                </a:solidFill>
                <a:latin typeface="Times New Roman" pitchFamily="18" charset="0"/>
              </a:rPr>
              <a:t>(2)</a:t>
            </a:r>
          </a:p>
        </p:txBody>
      </p:sp>
      <p:sp>
        <p:nvSpPr>
          <p:cNvPr id="280589" name="AutoShape 13"/>
          <p:cNvSpPr>
            <a:spLocks/>
          </p:cNvSpPr>
          <p:nvPr/>
        </p:nvSpPr>
        <p:spPr bwMode="auto">
          <a:xfrm rot="-5400000">
            <a:off x="4633120" y="1103192"/>
            <a:ext cx="220662" cy="3629025"/>
          </a:xfrm>
          <a:prstGeom prst="leftBrace">
            <a:avLst>
              <a:gd name="adj1" fmla="val 137051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80590" name="AutoShape 14"/>
          <p:cNvSpPr>
            <a:spLocks/>
          </p:cNvSpPr>
          <p:nvPr/>
        </p:nvSpPr>
        <p:spPr bwMode="auto">
          <a:xfrm rot="-5400000">
            <a:off x="2153444" y="2530355"/>
            <a:ext cx="234950" cy="735012"/>
          </a:xfrm>
          <a:prstGeom prst="leftBrace">
            <a:avLst>
              <a:gd name="adj1" fmla="val 26070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280591" name="Text Box 15"/>
          <p:cNvSpPr txBox="1">
            <a:spLocks noChangeArrowheads="1"/>
          </p:cNvSpPr>
          <p:nvPr/>
        </p:nvSpPr>
        <p:spPr bwMode="auto">
          <a:xfrm>
            <a:off x="911225" y="1137324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80592" name="Text Box 16"/>
          <p:cNvSpPr txBox="1">
            <a:spLocks noChangeArrowheads="1"/>
          </p:cNvSpPr>
          <p:nvPr/>
        </p:nvSpPr>
        <p:spPr bwMode="auto">
          <a:xfrm>
            <a:off x="1717008" y="4337477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Hence,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graphicFrame>
        <p:nvGraphicFramePr>
          <p:cNvPr id="280593" name="Object 17"/>
          <p:cNvGraphicFramePr>
            <a:graphicFrameLocks noChangeAspect="1"/>
          </p:cNvGraphicFramePr>
          <p:nvPr/>
        </p:nvGraphicFramePr>
        <p:xfrm>
          <a:off x="3059113" y="4686300"/>
          <a:ext cx="2832100" cy="862013"/>
        </p:xfrm>
        <a:graphic>
          <a:graphicData uri="http://schemas.openxmlformats.org/presentationml/2006/ole">
            <p:oleObj spid="_x0000_s280593" name="Equation" r:id="rId7" imgW="1295280" imgH="393480" progId="Equation.DSMT4">
              <p:embed/>
            </p:oleObj>
          </a:graphicData>
        </a:graphic>
      </p:graphicFrame>
      <p:graphicFrame>
        <p:nvGraphicFramePr>
          <p:cNvPr id="280594" name="Object 18"/>
          <p:cNvGraphicFramePr>
            <a:graphicFrameLocks noChangeAspect="1"/>
          </p:cNvGraphicFramePr>
          <p:nvPr/>
        </p:nvGraphicFramePr>
        <p:xfrm>
          <a:off x="1920100" y="5735638"/>
          <a:ext cx="5195888" cy="646112"/>
        </p:xfrm>
        <a:graphic>
          <a:graphicData uri="http://schemas.openxmlformats.org/presentationml/2006/ole">
            <p:oleObj spid="_x0000_s280594" name="Equation" r:id="rId8" imgW="2247840" imgH="279360" progId="Equation.DSMT4">
              <p:embed/>
            </p:oleObj>
          </a:graphicData>
        </a:graphic>
      </p:graphicFrame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1171802" y="5255532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634320" y="1189492"/>
            <a:ext cx="31591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From Eq. (2) we now have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graphicFrame>
        <p:nvGraphicFramePr>
          <p:cNvPr id="275470" name="Object 14"/>
          <p:cNvGraphicFramePr>
            <a:graphicFrameLocks noChangeAspect="1"/>
          </p:cNvGraphicFramePr>
          <p:nvPr/>
        </p:nvGraphicFramePr>
        <p:xfrm>
          <a:off x="1868805" y="1845762"/>
          <a:ext cx="4878504" cy="1064895"/>
        </p:xfrm>
        <a:graphic>
          <a:graphicData uri="http://schemas.openxmlformats.org/presentationml/2006/ole">
            <p:oleObj spid="_x0000_s275470" name="Equation" r:id="rId4" imgW="2095200" imgH="457200" progId="Equation.DSMT4">
              <p:embed/>
            </p:oleObj>
          </a:graphicData>
        </a:graphic>
      </p:graphicFrame>
      <p:sp>
        <p:nvSpPr>
          <p:cNvPr id="275471" name="Text Box 15"/>
          <p:cNvSpPr txBox="1">
            <a:spLocks noChangeArrowheads="1"/>
          </p:cNvSpPr>
          <p:nvPr/>
        </p:nvSpPr>
        <p:spPr bwMode="auto">
          <a:xfrm>
            <a:off x="604838" y="4797142"/>
            <a:ext cx="433484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First, multiply by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R </a:t>
            </a:r>
            <a:r>
              <a:rPr lang="en-US" sz="2000" dirty="0">
                <a:solidFill>
                  <a:schemeClr val="bg1"/>
                </a:solidFill>
              </a:rPr>
              <a:t>and collect terms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275472" name="Object 16"/>
          <p:cNvGraphicFramePr>
            <a:graphicFrameLocks noChangeAspect="1"/>
          </p:cNvGraphicFramePr>
          <p:nvPr/>
        </p:nvGraphicFramePr>
        <p:xfrm>
          <a:off x="1495425" y="5475288"/>
          <a:ext cx="5726113" cy="684212"/>
        </p:xfrm>
        <a:graphic>
          <a:graphicData uri="http://schemas.openxmlformats.org/presentationml/2006/ole">
            <p:oleObj spid="_x0000_s275472" name="Equation" r:id="rId5" imgW="2336760" imgH="279360" progId="Equation.DSMT4">
              <p:embed/>
            </p:oleObj>
          </a:graphicData>
        </a:graphic>
      </p:graphicFrame>
      <p:sp>
        <p:nvSpPr>
          <p:cNvPr id="275473" name="Text Box 17"/>
          <p:cNvSpPr txBox="1">
            <a:spLocks noChangeArrowheads="1"/>
          </p:cNvSpPr>
          <p:nvPr/>
        </p:nvSpPr>
        <p:spPr bwMode="auto">
          <a:xfrm>
            <a:off x="1679374" y="3529899"/>
            <a:ext cx="54562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next goal is to solve this equation for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  <a:latin typeface="+mn-lt"/>
                <a:sym typeface="Symbol" pitchFamily="18" charset="2"/>
              </a:rPr>
              <a:t>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).</a:t>
            </a:r>
            <a:endParaRPr lang="en-US" sz="2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3" name="Text Box 3"/>
          <p:cNvSpPr txBox="1">
            <a:spLocks noChangeArrowheads="1"/>
          </p:cNvSpPr>
          <p:nvPr/>
        </p:nvSpPr>
        <p:spPr bwMode="auto">
          <a:xfrm>
            <a:off x="2227263" y="12334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Define</a:t>
            </a:r>
            <a:endParaRPr lang="en-US" sz="2000" i="1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1096963" y="2162175"/>
            <a:ext cx="833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Then,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1282700" y="3544888"/>
            <a:ext cx="1538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Next, define</a:t>
            </a:r>
            <a:endParaRPr lang="en-US" sz="2000" i="1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76490" name="Object 10"/>
          <p:cNvGraphicFramePr>
            <a:graphicFrameLocks noChangeAspect="1"/>
          </p:cNvGraphicFramePr>
          <p:nvPr/>
        </p:nvGraphicFramePr>
        <p:xfrm>
          <a:off x="3310523" y="1178591"/>
          <a:ext cx="1733116" cy="550983"/>
        </p:xfrm>
        <a:graphic>
          <a:graphicData uri="http://schemas.openxmlformats.org/presentationml/2006/ole">
            <p:oleObj spid="_x0000_s276490" name="Equation" r:id="rId4" imgW="799920" imgH="253800" progId="Equation.DSMT4">
              <p:embed/>
            </p:oleObj>
          </a:graphicData>
        </a:graphic>
      </p:graphicFrame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2187575" y="1991633"/>
          <a:ext cx="4767263" cy="819150"/>
        </p:xfrm>
        <a:graphic>
          <a:graphicData uri="http://schemas.openxmlformats.org/presentationml/2006/ole">
            <p:oleObj spid="_x0000_s276491" name="Equation" r:id="rId5" imgW="2070000" imgH="355320" progId="Equation.DSMT4">
              <p:embed/>
            </p:oleObj>
          </a:graphicData>
        </a:graphic>
      </p:graphicFrame>
      <p:graphicFrame>
        <p:nvGraphicFramePr>
          <p:cNvPr id="276492" name="Object 12"/>
          <p:cNvGraphicFramePr>
            <a:graphicFrameLocks noChangeAspect="1"/>
          </p:cNvGraphicFramePr>
          <p:nvPr/>
        </p:nvGraphicFramePr>
        <p:xfrm>
          <a:off x="3357563" y="3287713"/>
          <a:ext cx="1692275" cy="966787"/>
        </p:xfrm>
        <a:graphic>
          <a:graphicData uri="http://schemas.openxmlformats.org/presentationml/2006/ole">
            <p:oleObj spid="_x0000_s276492" name="Equation" r:id="rId6" imgW="799920" imgH="457200" progId="Equation.DSMT4">
              <p:embed/>
            </p:oleObj>
          </a:graphicData>
        </a:graphic>
      </p:graphicFrame>
      <p:graphicFrame>
        <p:nvGraphicFramePr>
          <p:cNvPr id="276493" name="Object 13"/>
          <p:cNvGraphicFramePr>
            <a:graphicFrameLocks noChangeAspect="1"/>
          </p:cNvGraphicFramePr>
          <p:nvPr/>
        </p:nvGraphicFramePr>
        <p:xfrm>
          <a:off x="2163062" y="4636400"/>
          <a:ext cx="3977857" cy="863285"/>
        </p:xfrm>
        <a:graphic>
          <a:graphicData uri="http://schemas.openxmlformats.org/presentationml/2006/ole">
            <p:oleObj spid="_x0000_s276493" name="Equation" r:id="rId7" imgW="1930320" imgH="419040" progId="Equation.DSMT4">
              <p:embed/>
            </p:oleObj>
          </a:graphicData>
        </a:graphic>
      </p:graphicFrame>
      <p:graphicFrame>
        <p:nvGraphicFramePr>
          <p:cNvPr id="276494" name="Object 14"/>
          <p:cNvGraphicFramePr>
            <a:graphicFrameLocks noChangeAspect="1"/>
          </p:cNvGraphicFramePr>
          <p:nvPr/>
        </p:nvGraphicFramePr>
        <p:xfrm>
          <a:off x="3141765" y="5922545"/>
          <a:ext cx="2084753" cy="489854"/>
        </p:xfrm>
        <a:graphic>
          <a:graphicData uri="http://schemas.openxmlformats.org/presentationml/2006/ole">
            <p:oleObj spid="_x0000_s276494" name="Equation" r:id="rId8" imgW="1079280" imgH="253800" progId="Equation.DSMT4">
              <p:embed/>
            </p:oleObj>
          </a:graphicData>
        </a:graphic>
      </p:graphicFrame>
      <p:sp>
        <p:nvSpPr>
          <p:cNvPr id="276495" name="AutoShape 15"/>
          <p:cNvSpPr>
            <a:spLocks/>
          </p:cNvSpPr>
          <p:nvPr/>
        </p:nvSpPr>
        <p:spPr bwMode="auto">
          <a:xfrm>
            <a:off x="3130550" y="3278188"/>
            <a:ext cx="195263" cy="957262"/>
          </a:xfrm>
          <a:prstGeom prst="leftBrace">
            <a:avLst>
              <a:gd name="adj1" fmla="val 40854"/>
              <a:gd name="adj2" fmla="val 50000"/>
            </a:avLst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496" name="Text Box 16"/>
          <p:cNvSpPr txBox="1">
            <a:spLocks noChangeArrowheads="1"/>
          </p:cNvSpPr>
          <p:nvPr/>
        </p:nvSpPr>
        <p:spPr bwMode="auto">
          <a:xfrm>
            <a:off x="723900" y="4826000"/>
            <a:ext cx="1212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Note that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6497" name="Text Box 17"/>
          <p:cNvSpPr txBox="1">
            <a:spLocks noChangeArrowheads="1"/>
          </p:cNvSpPr>
          <p:nvPr/>
        </p:nvSpPr>
        <p:spPr bwMode="auto">
          <a:xfrm>
            <a:off x="2442588" y="5941813"/>
            <a:ext cx="608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and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751795" y="980848"/>
            <a:ext cx="18303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Then we have</a:t>
            </a:r>
            <a:endParaRPr lang="en-US" sz="2000" i="1" dirty="0">
              <a:solidFill>
                <a:schemeClr val="bg1"/>
              </a:solidFill>
              <a:latin typeface="Symbol" pitchFamily="18" charset="2"/>
            </a:endParaRP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3245984" y="2168752"/>
            <a:ext cx="318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Bessel equation of order </a:t>
            </a:r>
            <a:r>
              <a:rPr lang="en-US" sz="2400" i="1" dirty="0">
                <a:solidFill>
                  <a:schemeClr val="hlink"/>
                </a:solidFill>
                <a:sym typeface="Symbol" pitchFamily="18" charset="2"/>
              </a:rPr>
              <a:t></a:t>
            </a:r>
            <a:endParaRPr lang="en-US" sz="2400" i="1" dirty="0">
              <a:solidFill>
                <a:schemeClr val="hlink"/>
              </a:solidFill>
              <a:latin typeface="Symbol" pitchFamily="18" charset="2"/>
              <a:sym typeface="Symbol" pitchFamily="18" charset="2"/>
            </a:endParaRPr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818563" y="3128963"/>
            <a:ext cx="32766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Two independent solutions:</a:t>
            </a:r>
            <a:endParaRPr lang="en-US" sz="2000" i="1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graphicFrame>
        <p:nvGraphicFramePr>
          <p:cNvPr id="277515" name="Object 11"/>
          <p:cNvGraphicFramePr>
            <a:graphicFrameLocks noChangeAspect="1"/>
          </p:cNvGraphicFramePr>
          <p:nvPr/>
        </p:nvGraphicFramePr>
        <p:xfrm>
          <a:off x="2337481" y="1416957"/>
          <a:ext cx="4368800" cy="717550"/>
        </p:xfrm>
        <a:graphic>
          <a:graphicData uri="http://schemas.openxmlformats.org/presentationml/2006/ole">
            <p:oleObj spid="_x0000_s277515" name="Equation" r:id="rId4" imgW="1701720" imgH="279360" progId="Equation.DSMT4">
              <p:embed/>
            </p:oleObj>
          </a:graphicData>
        </a:graphic>
      </p:graphicFrame>
      <p:graphicFrame>
        <p:nvGraphicFramePr>
          <p:cNvPr id="277517" name="Object 13"/>
          <p:cNvGraphicFramePr>
            <a:graphicFrameLocks noChangeAspect="1"/>
          </p:cNvGraphicFramePr>
          <p:nvPr/>
        </p:nvGraphicFramePr>
        <p:xfrm>
          <a:off x="2907698" y="4351204"/>
          <a:ext cx="3359150" cy="520700"/>
        </p:xfrm>
        <a:graphic>
          <a:graphicData uri="http://schemas.openxmlformats.org/presentationml/2006/ole">
            <p:oleObj spid="_x0000_s277517" name="Equation" r:id="rId5" imgW="1473120" imgH="228600" progId="Equation.DSMT4">
              <p:embed/>
            </p:oleObj>
          </a:graphicData>
        </a:graphic>
      </p:graphicFrame>
      <p:graphicFrame>
        <p:nvGraphicFramePr>
          <p:cNvPr id="277521" name="Object 17"/>
          <p:cNvGraphicFramePr>
            <a:graphicFrameLocks noChangeAspect="1"/>
          </p:cNvGraphicFramePr>
          <p:nvPr/>
        </p:nvGraphicFramePr>
        <p:xfrm>
          <a:off x="4149725" y="3100388"/>
          <a:ext cx="1690688" cy="506412"/>
        </p:xfrm>
        <a:graphic>
          <a:graphicData uri="http://schemas.openxmlformats.org/presentationml/2006/ole">
            <p:oleObj spid="_x0000_s277521" name="Equation" r:id="rId6" imgW="761760" imgH="228600" progId="Equation.DSMT4">
              <p:embed/>
            </p:oleObj>
          </a:graphicData>
        </a:graphic>
      </p:graphicFrame>
      <p:sp>
        <p:nvSpPr>
          <p:cNvPr id="277522" name="Text Box 18"/>
          <p:cNvSpPr txBox="1">
            <a:spLocks noChangeArrowheads="1"/>
          </p:cNvSpPr>
          <p:nvPr/>
        </p:nvSpPr>
        <p:spPr bwMode="auto">
          <a:xfrm>
            <a:off x="1718276" y="389313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A6C6D3-7E4C-4240-931D-107041815F5A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277524" name="Object 20"/>
          <p:cNvGraphicFramePr>
            <a:graphicFrameLocks noChangeAspect="1"/>
          </p:cNvGraphicFramePr>
          <p:nvPr/>
        </p:nvGraphicFramePr>
        <p:xfrm>
          <a:off x="3045104" y="5705525"/>
          <a:ext cx="3571875" cy="592138"/>
        </p:xfrm>
        <a:graphic>
          <a:graphicData uri="http://schemas.openxmlformats.org/presentationml/2006/ole">
            <p:oleObj spid="_x0000_s277524" name="Equation" r:id="rId7" imgW="1688760" imgH="279360" progId="Equation.DSMT4">
              <p:embed/>
            </p:oleObj>
          </a:graphicData>
        </a:graphic>
      </p:graphicFrame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581443" y="5234481"/>
            <a:ext cx="129554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Therefore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16019" y="0"/>
            <a:ext cx="821034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Cylindrical Wave </a:t>
            </a:r>
            <a:r>
              <a:rPr lang="en-US" sz="4000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Functions (cont.)</a:t>
            </a:r>
            <a:endParaRPr lang="en-US" sz="4000" dirty="0">
              <a:solidFill>
                <a:srgbClr val="FF99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10611</TotalTime>
  <Words>696</Words>
  <Application>Microsoft Office PowerPoint</Application>
  <PresentationFormat>On-screen Show (4:3)</PresentationFormat>
  <Paragraphs>184</Paragraphs>
  <Slides>30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728</cp:revision>
  <cp:lastPrinted>1999-08-25T18:07:04Z</cp:lastPrinted>
  <dcterms:created xsi:type="dcterms:W3CDTF">1999-08-24T13:57:19Z</dcterms:created>
  <dcterms:modified xsi:type="dcterms:W3CDTF">2016-02-07T19:46:02Z</dcterms:modified>
</cp:coreProperties>
</file>