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333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68" r:id="rId10"/>
    <p:sldId id="358" r:id="rId11"/>
    <p:sldId id="359" r:id="rId12"/>
    <p:sldId id="360" r:id="rId13"/>
    <p:sldId id="365" r:id="rId14"/>
    <p:sldId id="369" r:id="rId15"/>
    <p:sldId id="367" r:id="rId16"/>
    <p:sldId id="370" r:id="rId17"/>
    <p:sldId id="361" r:id="rId18"/>
    <p:sldId id="362" r:id="rId19"/>
    <p:sldId id="363" r:id="rId20"/>
    <p:sldId id="366" r:id="rId21"/>
    <p:sldId id="364" r:id="rId22"/>
    <p:sldId id="371" r:id="rId23"/>
    <p:sldId id="372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2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9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CF69141-4C23-45DD-B442-D86C14FB43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5C1E6B0-F7DB-44E2-8D12-BD83E5FEB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D0571-87ED-4D93-A9C7-5CF57364301B}" type="slidenum">
              <a:rPr lang="en-US"/>
              <a:pPr/>
              <a:t>1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21704-9CA9-4034-AE3B-BF8F0909EEFC}" type="slidenum">
              <a:rPr lang="en-US"/>
              <a:pPr/>
              <a:t>10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09715-FB4C-4611-90CE-0DDF64C3D7E2}" type="slidenum">
              <a:rPr lang="en-US"/>
              <a:pPr/>
              <a:t>11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7DA53-2EF4-4004-962C-925915C82DE0}" type="slidenum">
              <a:rPr lang="en-US"/>
              <a:pPr/>
              <a:t>12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7052F-4C33-41CE-9FC1-CE2C9A6F475F}" type="slidenum">
              <a:rPr lang="en-US"/>
              <a:pPr/>
              <a:t>13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5086B-B94D-4099-810A-F2B240926710}" type="slidenum">
              <a:rPr lang="en-US"/>
              <a:pPr/>
              <a:t>14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4A22F-E2CC-4A2A-BEFF-CACAEEBF053F}" type="slidenum">
              <a:rPr lang="en-US"/>
              <a:pPr/>
              <a:t>15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F025D-B9DB-408E-929B-1939A7179C84}" type="slidenum">
              <a:rPr lang="en-US"/>
              <a:pPr/>
              <a:t>16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6E824-6F36-4C4D-94C8-E45EABF402D3}" type="slidenum">
              <a:rPr lang="en-US"/>
              <a:pPr/>
              <a:t>17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B06FC-3E7D-42A5-BC51-505C07B66060}" type="slidenum">
              <a:rPr lang="en-US"/>
              <a:pPr/>
              <a:t>18</a:t>
            </a:fld>
            <a:endParaRPr lang="en-US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E2D80-462A-4DCB-ACB1-F5C0C4D2299A}" type="slidenum">
              <a:rPr lang="en-US"/>
              <a:pPr/>
              <a:t>19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93789-FF85-4DA2-A604-60678777DE3B}" type="slidenum">
              <a:rPr lang="en-US"/>
              <a:pPr/>
              <a:t>2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F7ADC3-D910-406C-A003-7E925EEBF088}" type="slidenum">
              <a:rPr lang="en-US"/>
              <a:pPr/>
              <a:t>20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8B73A-C45C-4823-B65D-99EB6FE2DA36}" type="slidenum">
              <a:rPr lang="en-US"/>
              <a:pPr/>
              <a:t>21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AF5A7-4825-4CD8-964F-9DEC4A5AECB5}" type="slidenum">
              <a:rPr lang="en-US"/>
              <a:pPr/>
              <a:t>22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4E25B-CE71-41B9-A791-427F658716A8}" type="slidenum">
              <a:rPr lang="en-US"/>
              <a:pPr/>
              <a:t>23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EC9B6-219A-409E-9A94-AD35C7EC8419}" type="slidenum">
              <a:rPr lang="en-US"/>
              <a:pPr/>
              <a:t>3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5D7BE-F088-4ACF-8617-CA0E5EF0FD00}" type="slidenum">
              <a:rPr lang="en-US"/>
              <a:pPr/>
              <a:t>4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5A198-CF4A-4BAD-B4A7-211FF7E1FF20}" type="slidenum">
              <a:rPr lang="en-US"/>
              <a:pPr/>
              <a:t>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A4002-9A34-4889-8BB7-D9372E5A7AF3}" type="slidenum">
              <a:rPr lang="en-US"/>
              <a:pPr/>
              <a:t>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DDCFF-6FE4-4E1E-8749-A9903D1C5F2F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0A524-FE04-44D6-B0B9-33654C36E476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2D969-55A1-4C13-85B0-CA3E932B6DF8}" type="slidenum">
              <a:rPr lang="en-US"/>
              <a:pPr/>
              <a:t>9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2/TE11.gi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hyperlink" Target="http://upload.wikimedia.org/wikipedia/commons/2/26/TE10.gif" TargetMode="External"/><Relationship Id="rId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90685" y="2313255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77306" y="1548080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241095" y="3458626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9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60585" y="552717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2651310" y="0"/>
            <a:ext cx="33099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</a:t>
            </a:r>
          </a:p>
        </p:txBody>
      </p:sp>
      <p:graphicFrame>
        <p:nvGraphicFramePr>
          <p:cNvPr id="292871" name="Object 7"/>
          <p:cNvGraphicFramePr>
            <a:graphicFrameLocks noChangeAspect="1"/>
          </p:cNvGraphicFramePr>
          <p:nvPr/>
        </p:nvGraphicFramePr>
        <p:xfrm>
          <a:off x="3244850" y="1384300"/>
          <a:ext cx="2527300" cy="673100"/>
        </p:xfrm>
        <a:graphic>
          <a:graphicData uri="http://schemas.openxmlformats.org/presentationml/2006/ole">
            <p:oleObj spid="_x0000_s292871" name="Equation" r:id="rId4" imgW="952200" imgH="253800" progId="Equation.DSMT4">
              <p:embed/>
            </p:oleObj>
          </a:graphicData>
        </a:graphic>
      </p:graphicFrame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2499728" y="2516857"/>
          <a:ext cx="3939573" cy="625190"/>
        </p:xfrm>
        <a:graphic>
          <a:graphicData uri="http://schemas.openxmlformats.org/presentationml/2006/ole">
            <p:oleObj spid="_x0000_s292872" name="Equation" r:id="rId5" imgW="1600200" imgH="253800" progId="Equation.DSMT4">
              <p:embed/>
            </p:oleObj>
          </a:graphicData>
        </a:graphic>
      </p:graphicFrame>
      <p:graphicFrame>
        <p:nvGraphicFramePr>
          <p:cNvPr id="292873" name="Object 9"/>
          <p:cNvGraphicFramePr>
            <a:graphicFrameLocks noChangeAspect="1"/>
          </p:cNvGraphicFramePr>
          <p:nvPr/>
        </p:nvGraphicFramePr>
        <p:xfrm>
          <a:off x="3462238" y="3657935"/>
          <a:ext cx="1918284" cy="986288"/>
        </p:xfrm>
        <a:graphic>
          <a:graphicData uri="http://schemas.openxmlformats.org/presentationml/2006/ole">
            <p:oleObj spid="_x0000_s292873" name="Equation" r:id="rId6" imgW="888840" imgH="457200" progId="Equation.DSMT4">
              <p:embed/>
            </p:oleObj>
          </a:graphicData>
        </a:graphic>
      </p:graphicFrame>
      <p:graphicFrame>
        <p:nvGraphicFramePr>
          <p:cNvPr id="292874" name="Object 10"/>
          <p:cNvGraphicFramePr>
            <a:graphicFrameLocks noChangeAspect="1"/>
          </p:cNvGraphicFramePr>
          <p:nvPr/>
        </p:nvGraphicFramePr>
        <p:xfrm>
          <a:off x="3190875" y="5237163"/>
          <a:ext cx="2189163" cy="644525"/>
        </p:xfrm>
        <a:graphic>
          <a:graphicData uri="http://schemas.openxmlformats.org/presentationml/2006/ole">
            <p:oleObj spid="_x0000_s292874" name="Equation" r:id="rId7" imgW="863280" imgH="253800" progId="Equation.DSMT4">
              <p:embed/>
            </p:oleObj>
          </a:graphicData>
        </a:graphic>
      </p:graphicFrame>
      <p:sp>
        <p:nvSpPr>
          <p:cNvPr id="292875" name="Text Box 11"/>
          <p:cNvSpPr txBox="1">
            <a:spLocks noChangeArrowheads="1"/>
          </p:cNvSpPr>
          <p:nvPr/>
        </p:nvSpPr>
        <p:spPr bwMode="auto">
          <a:xfrm>
            <a:off x="2244725" y="5337175"/>
            <a:ext cx="860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2465455" y="1055436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Set</a:t>
            </a:r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/>
        </p:nvGraphicFramePr>
        <p:xfrm>
          <a:off x="3262715" y="1372854"/>
          <a:ext cx="2363787" cy="657225"/>
        </p:xfrm>
        <a:graphic>
          <a:graphicData uri="http://schemas.openxmlformats.org/presentationml/2006/ole">
            <p:oleObj spid="_x0000_s293896" name="Equation" r:id="rId4" imgW="914400" imgH="253800" progId="Equation.DSMT4">
              <p:embed/>
            </p:oleObj>
          </a:graphicData>
        </a:graphic>
      </p:graphicFrame>
      <p:graphicFrame>
        <p:nvGraphicFramePr>
          <p:cNvPr id="293897" name="Object 9"/>
          <p:cNvGraphicFramePr>
            <a:graphicFrameLocks noChangeAspect="1"/>
          </p:cNvGraphicFramePr>
          <p:nvPr/>
        </p:nvGraphicFramePr>
        <p:xfrm>
          <a:off x="3433309" y="2330449"/>
          <a:ext cx="1508125" cy="889000"/>
        </p:xfrm>
        <a:graphic>
          <a:graphicData uri="http://schemas.openxmlformats.org/presentationml/2006/ole">
            <p:oleObj spid="_x0000_s293897" name="Equation" r:id="rId5" imgW="711000" imgH="419040" progId="Equation.DSMT4">
              <p:embed/>
            </p:oleObj>
          </a:graphicData>
        </a:graphic>
      </p:graphicFrame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2182312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sp>
        <p:nvSpPr>
          <p:cNvPr id="293899" name="Text Box 11"/>
          <p:cNvSpPr txBox="1">
            <a:spLocks noChangeArrowheads="1"/>
          </p:cNvSpPr>
          <p:nvPr/>
        </p:nvSpPr>
        <p:spPr bwMode="auto">
          <a:xfrm>
            <a:off x="2654876" y="3373747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93900" name="Object 12"/>
          <p:cNvGraphicFramePr>
            <a:graphicFrameLocks noChangeAspect="1"/>
          </p:cNvGraphicFramePr>
          <p:nvPr/>
        </p:nvGraphicFramePr>
        <p:xfrm>
          <a:off x="3401413" y="5650836"/>
          <a:ext cx="1661477" cy="535052"/>
        </p:xfrm>
        <a:graphic>
          <a:graphicData uri="http://schemas.openxmlformats.org/presentationml/2006/ole">
            <p:oleObj spid="_x0000_s293900" name="Equation" r:id="rId6" imgW="749160" imgH="241200" progId="Equation.DSMT4">
              <p:embed/>
            </p:oleObj>
          </a:graphicData>
        </a:graphic>
      </p:graphicFrame>
      <p:sp>
        <p:nvSpPr>
          <p:cNvPr id="293901" name="Text Box 13"/>
          <p:cNvSpPr txBox="1">
            <a:spLocks noChangeArrowheads="1"/>
          </p:cNvSpPr>
          <p:nvPr/>
        </p:nvSpPr>
        <p:spPr bwMode="auto">
          <a:xfrm>
            <a:off x="2241998" y="5020054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3438525" y="3669846"/>
          <a:ext cx="1562100" cy="889000"/>
        </p:xfrm>
        <a:graphic>
          <a:graphicData uri="http://schemas.openxmlformats.org/presentationml/2006/ole">
            <p:oleObj spid="_x0000_s293901" name="Equation" r:id="rId7" imgW="7365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20" name="Line 8"/>
          <p:cNvSpPr>
            <a:spLocks noChangeShapeType="1"/>
          </p:cNvSpPr>
          <p:nvPr/>
        </p:nvSpPr>
        <p:spPr bwMode="auto">
          <a:xfrm>
            <a:off x="1901825" y="1898650"/>
            <a:ext cx="0" cy="2451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94931" name="Object 19"/>
          <p:cNvGraphicFramePr>
            <a:graphicFrameLocks noChangeAspect="1"/>
          </p:cNvGraphicFramePr>
          <p:nvPr/>
        </p:nvGraphicFramePr>
        <p:xfrm>
          <a:off x="2661213" y="4761649"/>
          <a:ext cx="3147126" cy="1340904"/>
        </p:xfrm>
        <a:graphic>
          <a:graphicData uri="http://schemas.openxmlformats.org/presentationml/2006/ole">
            <p:oleObj spid="_x0000_s294931" name="Equation" r:id="rId4" imgW="1549080" imgH="660240" progId="Equation.DSMT4">
              <p:embed/>
            </p:oleObj>
          </a:graphicData>
        </a:graphic>
      </p:graphicFrame>
      <p:graphicFrame>
        <p:nvGraphicFramePr>
          <p:cNvPr id="294933" name="Object 21"/>
          <p:cNvGraphicFramePr>
            <a:graphicFrameLocks noChangeAspect="1"/>
          </p:cNvGraphicFramePr>
          <p:nvPr/>
        </p:nvGraphicFramePr>
        <p:xfrm>
          <a:off x="3430571" y="1006338"/>
          <a:ext cx="1872950" cy="603153"/>
        </p:xfrm>
        <a:graphic>
          <a:graphicData uri="http://schemas.openxmlformats.org/presentationml/2006/ole">
            <p:oleObj spid="_x0000_s294933" name="Equation" r:id="rId5" imgW="749160" imgH="241200" progId="Equation.DSMT4">
              <p:embed/>
            </p:oleObj>
          </a:graphicData>
        </a:graphic>
      </p:graphicFrame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2124560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76288" y="2223460"/>
            <a:ext cx="7661275" cy="1889125"/>
            <a:chOff x="776288" y="2052638"/>
            <a:chExt cx="7661275" cy="1889125"/>
          </a:xfrm>
        </p:grpSpPr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1425575" y="3227388"/>
              <a:ext cx="66325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921" name="Freeform 9"/>
            <p:cNvSpPr>
              <a:spLocks/>
            </p:cNvSpPr>
            <p:nvPr/>
          </p:nvSpPr>
          <p:spPr bwMode="auto">
            <a:xfrm>
              <a:off x="1901825" y="2054225"/>
              <a:ext cx="4413250" cy="1887538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288" y="149"/>
                </a:cxn>
                <a:cxn ang="0">
                  <a:pos x="606" y="148"/>
                </a:cxn>
                <a:cxn ang="0">
                  <a:pos x="1175" y="1039"/>
                </a:cxn>
                <a:cxn ang="0">
                  <a:pos x="1513" y="1047"/>
                </a:cxn>
                <a:cxn ang="0">
                  <a:pos x="1758" y="601"/>
                </a:cxn>
                <a:cxn ang="0">
                  <a:pos x="1966" y="570"/>
                </a:cxn>
                <a:cxn ang="0">
                  <a:pos x="2206" y="867"/>
                </a:cxn>
                <a:cxn ang="0">
                  <a:pos x="2353" y="867"/>
                </a:cxn>
                <a:cxn ang="0">
                  <a:pos x="2588" y="670"/>
                </a:cxn>
                <a:cxn ang="0">
                  <a:pos x="2780" y="801"/>
                </a:cxn>
              </a:cxnLst>
              <a:rect l="0" t="0" r="r" b="b"/>
              <a:pathLst>
                <a:path w="2780" h="1189">
                  <a:moveTo>
                    <a:pt x="0" y="739"/>
                  </a:moveTo>
                  <a:cubicBezTo>
                    <a:pt x="48" y="641"/>
                    <a:pt x="187" y="247"/>
                    <a:pt x="288" y="149"/>
                  </a:cubicBezTo>
                  <a:cubicBezTo>
                    <a:pt x="389" y="51"/>
                    <a:pt x="458" y="0"/>
                    <a:pt x="606" y="148"/>
                  </a:cubicBezTo>
                  <a:cubicBezTo>
                    <a:pt x="754" y="296"/>
                    <a:pt x="1024" y="889"/>
                    <a:pt x="1175" y="1039"/>
                  </a:cubicBezTo>
                  <a:cubicBezTo>
                    <a:pt x="1326" y="1189"/>
                    <a:pt x="1416" y="1120"/>
                    <a:pt x="1513" y="1047"/>
                  </a:cubicBezTo>
                  <a:cubicBezTo>
                    <a:pt x="1610" y="974"/>
                    <a:pt x="1683" y="680"/>
                    <a:pt x="1758" y="601"/>
                  </a:cubicBezTo>
                  <a:cubicBezTo>
                    <a:pt x="1833" y="522"/>
                    <a:pt x="1891" y="526"/>
                    <a:pt x="1966" y="570"/>
                  </a:cubicBezTo>
                  <a:cubicBezTo>
                    <a:pt x="2041" y="614"/>
                    <a:pt x="2142" y="817"/>
                    <a:pt x="2206" y="867"/>
                  </a:cubicBezTo>
                  <a:cubicBezTo>
                    <a:pt x="2270" y="917"/>
                    <a:pt x="2289" y="900"/>
                    <a:pt x="2353" y="867"/>
                  </a:cubicBezTo>
                  <a:cubicBezTo>
                    <a:pt x="2415" y="830"/>
                    <a:pt x="2517" y="681"/>
                    <a:pt x="2588" y="670"/>
                  </a:cubicBezTo>
                  <a:cubicBezTo>
                    <a:pt x="2659" y="659"/>
                    <a:pt x="2740" y="774"/>
                    <a:pt x="2780" y="801"/>
                  </a:cubicBezTo>
                </a:path>
              </a:pathLst>
            </a:custGeom>
            <a:noFill/>
            <a:ln w="22225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922" name="Oval 10"/>
            <p:cNvSpPr>
              <a:spLocks noChangeArrowheads="1"/>
            </p:cNvSpPr>
            <p:nvPr/>
          </p:nvSpPr>
          <p:spPr bwMode="auto">
            <a:xfrm>
              <a:off x="3376613" y="3167063"/>
              <a:ext cx="109537" cy="9683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3" name="Oval 11"/>
            <p:cNvSpPr>
              <a:spLocks noChangeArrowheads="1"/>
            </p:cNvSpPr>
            <p:nvPr/>
          </p:nvSpPr>
          <p:spPr bwMode="auto">
            <a:xfrm>
              <a:off x="4518025" y="3181350"/>
              <a:ext cx="109538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4" name="Oval 12"/>
            <p:cNvSpPr>
              <a:spLocks noChangeArrowheads="1"/>
            </p:cNvSpPr>
            <p:nvPr/>
          </p:nvSpPr>
          <p:spPr bwMode="auto">
            <a:xfrm>
              <a:off x="5186363" y="3171825"/>
              <a:ext cx="109537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5" name="Text Box 13"/>
            <p:cNvSpPr txBox="1">
              <a:spLocks noChangeArrowheads="1"/>
            </p:cNvSpPr>
            <p:nvPr/>
          </p:nvSpPr>
          <p:spPr bwMode="auto">
            <a:xfrm>
              <a:off x="3035300" y="3236913"/>
              <a:ext cx="5794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x'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94926" name="Text Box 14"/>
            <p:cNvSpPr txBox="1">
              <a:spLocks noChangeArrowheads="1"/>
            </p:cNvSpPr>
            <p:nvPr/>
          </p:nvSpPr>
          <p:spPr bwMode="auto">
            <a:xfrm>
              <a:off x="4503738" y="3287713"/>
              <a:ext cx="5794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x'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94927" name="Text Box 15"/>
            <p:cNvSpPr txBox="1">
              <a:spLocks noChangeArrowheads="1"/>
            </p:cNvSpPr>
            <p:nvPr/>
          </p:nvSpPr>
          <p:spPr bwMode="auto">
            <a:xfrm>
              <a:off x="5240338" y="2740025"/>
              <a:ext cx="57943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x'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94928" name="Text Box 16"/>
            <p:cNvSpPr txBox="1">
              <a:spLocks noChangeArrowheads="1"/>
            </p:cNvSpPr>
            <p:nvPr/>
          </p:nvSpPr>
          <p:spPr bwMode="auto">
            <a:xfrm>
              <a:off x="8077200" y="3140075"/>
              <a:ext cx="3603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294929" name="Text Box 17"/>
            <p:cNvSpPr txBox="1">
              <a:spLocks noChangeArrowheads="1"/>
            </p:cNvSpPr>
            <p:nvPr/>
          </p:nvSpPr>
          <p:spPr bwMode="auto">
            <a:xfrm>
              <a:off x="776288" y="2052638"/>
              <a:ext cx="8413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J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' 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155901" y="2081279"/>
              <a:ext cx="2300630" cy="400110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Plot shown for 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n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 </a:t>
              </a:r>
              <a:r>
                <a:rPr lang="en-US" sz="2000" dirty="0" smtClean="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endParaRPr lang="en-US" sz="2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586883" y="4361830"/>
            <a:ext cx="3004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0 </a:t>
            </a:r>
            <a:r>
              <a:rPr lang="en-US" dirty="0" smtClean="0">
                <a:solidFill>
                  <a:schemeClr val="bg1"/>
                </a:solidFill>
              </a:rPr>
              <a:t>is not included (see next slide).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94935" name="Object 23"/>
          <p:cNvGraphicFramePr>
            <a:graphicFrameLocks noChangeAspect="1"/>
          </p:cNvGraphicFramePr>
          <p:nvPr/>
        </p:nvGraphicFramePr>
        <p:xfrm>
          <a:off x="5928388" y="1705971"/>
          <a:ext cx="2808869" cy="887910"/>
        </p:xfrm>
        <a:graphic>
          <a:graphicData uri="http://schemas.openxmlformats.org/presentationml/2006/ole">
            <p:oleObj spid="_x0000_s294935" name="Equation" r:id="rId6" imgW="208260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2143811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aphicFrame>
        <p:nvGraphicFramePr>
          <p:cNvPr id="301073" name="Object 17"/>
          <p:cNvGraphicFramePr>
            <a:graphicFrameLocks noChangeAspect="1"/>
          </p:cNvGraphicFramePr>
          <p:nvPr/>
        </p:nvGraphicFramePr>
        <p:xfrm>
          <a:off x="1648945" y="1023909"/>
          <a:ext cx="5483375" cy="921890"/>
        </p:xfrm>
        <a:graphic>
          <a:graphicData uri="http://schemas.openxmlformats.org/presentationml/2006/ole">
            <p:oleObj spid="_x0000_s301073" name="Equation" r:id="rId4" imgW="2565360" imgH="431640" progId="Equation.DSMT4">
              <p:embed/>
            </p:oleObj>
          </a:graphicData>
        </a:graphic>
      </p:graphicFrame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1300163" y="2603944"/>
            <a:ext cx="182453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  </a:t>
            </a:r>
            <a:r>
              <a:rPr lang="en-US" sz="2000" dirty="0" smtClean="0">
                <a:solidFill>
                  <a:schemeClr val="bg2"/>
                </a:solidFill>
              </a:rPr>
              <a:t>If 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p 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301075" name="Object 19"/>
          <p:cNvGraphicFramePr>
            <a:graphicFrameLocks noChangeAspect="1"/>
          </p:cNvGraphicFramePr>
          <p:nvPr/>
        </p:nvGraphicFramePr>
        <p:xfrm>
          <a:off x="3309938" y="2572194"/>
          <a:ext cx="1033462" cy="544512"/>
        </p:xfrm>
        <a:graphic>
          <a:graphicData uri="http://schemas.openxmlformats.org/presentationml/2006/ole">
            <p:oleObj spid="_x0000_s301075" name="Equation" r:id="rId5" imgW="457200" imgH="241200" progId="Equation.DSMT4">
              <p:embed/>
            </p:oleObj>
          </a:graphicData>
        </a:graphic>
      </p:graphicFrame>
      <p:graphicFrame>
        <p:nvGraphicFramePr>
          <p:cNvPr id="301076" name="Object 20"/>
          <p:cNvGraphicFramePr>
            <a:graphicFrameLocks noChangeAspect="1"/>
          </p:cNvGraphicFramePr>
          <p:nvPr/>
        </p:nvGraphicFramePr>
        <p:xfrm>
          <a:off x="3242579" y="3305386"/>
          <a:ext cx="2676525" cy="811213"/>
        </p:xfrm>
        <a:graphic>
          <a:graphicData uri="http://schemas.openxmlformats.org/presentationml/2006/ole">
            <p:oleObj spid="_x0000_s301076" name="Equation" r:id="rId6" imgW="1422360" imgH="431640" progId="Equation.DSMT4">
              <p:embed/>
            </p:oleObj>
          </a:graphicData>
        </a:graphic>
      </p:graphicFrame>
      <p:sp>
        <p:nvSpPr>
          <p:cNvPr id="301077" name="Text Box 21"/>
          <p:cNvSpPr txBox="1">
            <a:spLocks noChangeArrowheads="1"/>
          </p:cNvSpPr>
          <p:nvPr/>
        </p:nvSpPr>
        <p:spPr bwMode="auto">
          <a:xfrm>
            <a:off x="6335713" y="3488404"/>
            <a:ext cx="155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(trivial soln.)</a:t>
            </a:r>
          </a:p>
        </p:txBody>
      </p:sp>
      <p:graphicFrame>
        <p:nvGraphicFramePr>
          <p:cNvPr id="301078" name="Object 22"/>
          <p:cNvGraphicFramePr>
            <a:graphicFrameLocks noChangeAspect="1"/>
          </p:cNvGraphicFramePr>
          <p:nvPr/>
        </p:nvGraphicFramePr>
        <p:xfrm>
          <a:off x="2119313" y="3524461"/>
          <a:ext cx="669925" cy="334963"/>
        </p:xfrm>
        <a:graphic>
          <a:graphicData uri="http://schemas.openxmlformats.org/presentationml/2006/ole">
            <p:oleObj spid="_x0000_s301078" name="Equation" r:id="rId7" imgW="355320" imgH="177480" progId="Equation.DSMT4">
              <p:embed/>
            </p:oleObj>
          </a:graphicData>
        </a:graphic>
      </p:graphicFrame>
      <p:graphicFrame>
        <p:nvGraphicFramePr>
          <p:cNvPr id="301079" name="Object 23"/>
          <p:cNvGraphicFramePr>
            <a:graphicFrameLocks noChangeAspect="1"/>
          </p:cNvGraphicFramePr>
          <p:nvPr/>
        </p:nvGraphicFramePr>
        <p:xfrm>
          <a:off x="2171928" y="4706475"/>
          <a:ext cx="669925" cy="334963"/>
        </p:xfrm>
        <a:graphic>
          <a:graphicData uri="http://schemas.openxmlformats.org/presentationml/2006/ole">
            <p:oleObj spid="_x0000_s301079" name="Equation" r:id="rId8" imgW="355320" imgH="177480" progId="Equation.DSMT4">
              <p:embed/>
            </p:oleObj>
          </a:graphicData>
        </a:graphic>
      </p:graphicFrame>
      <p:graphicFrame>
        <p:nvGraphicFramePr>
          <p:cNvPr id="301080" name="Object 24"/>
          <p:cNvGraphicFramePr>
            <a:graphicFrameLocks noChangeAspect="1"/>
          </p:cNvGraphicFramePr>
          <p:nvPr/>
        </p:nvGraphicFramePr>
        <p:xfrm>
          <a:off x="3246438" y="4458144"/>
          <a:ext cx="2628900" cy="811212"/>
        </p:xfrm>
        <a:graphic>
          <a:graphicData uri="http://schemas.openxmlformats.org/presentationml/2006/ole">
            <p:oleObj spid="_x0000_s301080" name="Equation" r:id="rId9" imgW="1396800" imgH="431640" progId="Equation.DSMT4">
              <p:embed/>
            </p:oleObj>
          </a:graphicData>
        </a:graphic>
      </p:graphicFrame>
      <p:graphicFrame>
        <p:nvGraphicFramePr>
          <p:cNvPr id="301081" name="Object 25"/>
          <p:cNvGraphicFramePr>
            <a:graphicFrameLocks noChangeAspect="1"/>
          </p:cNvGraphicFramePr>
          <p:nvPr/>
        </p:nvGraphicFramePr>
        <p:xfrm>
          <a:off x="3625850" y="5379343"/>
          <a:ext cx="2328863" cy="517525"/>
        </p:xfrm>
        <a:graphic>
          <a:graphicData uri="http://schemas.openxmlformats.org/presentationml/2006/ole">
            <p:oleObj spid="_x0000_s301081" name="Equation" r:id="rId10" imgW="1028520" imgH="228600" progId="Equation.DSMT4">
              <p:embed/>
            </p:oleObj>
          </a:graphicData>
        </a:graphic>
      </p:graphicFrame>
      <p:sp>
        <p:nvSpPr>
          <p:cNvPr id="301082" name="AutoShape 26"/>
          <p:cNvSpPr>
            <a:spLocks noChangeArrowheads="1"/>
          </p:cNvSpPr>
          <p:nvPr/>
        </p:nvSpPr>
        <p:spPr bwMode="auto">
          <a:xfrm>
            <a:off x="2619598" y="5552380"/>
            <a:ext cx="688975" cy="212725"/>
          </a:xfrm>
          <a:prstGeom prst="rightArrow">
            <a:avLst>
              <a:gd name="adj1" fmla="val 50000"/>
              <a:gd name="adj2" fmla="val 8097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6223000" y="5444430"/>
            <a:ext cx="160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(trivial fields)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4698621" y="6058177"/>
          <a:ext cx="596710" cy="343258"/>
        </p:xfrm>
        <a:graphic>
          <a:graphicData uri="http://schemas.openxmlformats.org/presentationml/2006/ole">
            <p:oleObj spid="_x0000_s301082" name="Equation" r:id="rId11" imgW="419040" imgH="241200" progId="Equation.DSMT4">
              <p:embed/>
            </p:oleObj>
          </a:graphicData>
        </a:graphic>
      </p:graphicFrame>
      <p:sp>
        <p:nvSpPr>
          <p:cNvPr id="16" name="Right Brace 15"/>
          <p:cNvSpPr/>
          <p:nvPr/>
        </p:nvSpPr>
        <p:spPr bwMode="auto">
          <a:xfrm rot="5400000">
            <a:off x="4896133" y="5448865"/>
            <a:ext cx="225190" cy="996286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72339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05155" name="Object 3"/>
          <p:cNvGraphicFramePr>
            <a:graphicFrameLocks noChangeAspect="1"/>
          </p:cNvGraphicFramePr>
          <p:nvPr/>
        </p:nvGraphicFramePr>
        <p:xfrm>
          <a:off x="4553252" y="1977299"/>
          <a:ext cx="1655044" cy="880585"/>
        </p:xfrm>
        <a:graphic>
          <a:graphicData uri="http://schemas.openxmlformats.org/presentationml/2006/ole">
            <p:oleObj spid="_x0000_s305155" name="Equation" r:id="rId4" imgW="787320" imgH="419040" progId="Equation.DSMT4">
              <p:embed/>
            </p:oleObj>
          </a:graphicData>
        </a:graphic>
      </p:graphicFrame>
      <p:graphicFrame>
        <p:nvGraphicFramePr>
          <p:cNvPr id="305156" name="Object 4"/>
          <p:cNvGraphicFramePr>
            <a:graphicFrameLocks noChangeAspect="1"/>
          </p:cNvGraphicFramePr>
          <p:nvPr/>
        </p:nvGraphicFramePr>
        <p:xfrm>
          <a:off x="3159511" y="3260523"/>
          <a:ext cx="2192136" cy="915990"/>
        </p:xfrm>
        <a:graphic>
          <a:graphicData uri="http://schemas.openxmlformats.org/presentationml/2006/ole">
            <p:oleObj spid="_x0000_s305156" name="Equation" r:id="rId5" imgW="1002960" imgH="419040" progId="Equation.DSMT4">
              <p:embed/>
            </p:oleObj>
          </a:graphicData>
        </a:graphic>
      </p:graphicFrame>
      <p:graphicFrame>
        <p:nvGraphicFramePr>
          <p:cNvPr id="305157" name="Object 5"/>
          <p:cNvGraphicFramePr>
            <a:graphicFrameLocks noChangeAspect="1"/>
          </p:cNvGraphicFramePr>
          <p:nvPr/>
        </p:nvGraphicFramePr>
        <p:xfrm>
          <a:off x="2784475" y="4683125"/>
          <a:ext cx="3303588" cy="1346200"/>
        </p:xfrm>
        <a:graphic>
          <a:graphicData uri="http://schemas.openxmlformats.org/presentationml/2006/ole">
            <p:oleObj spid="_x0000_s305157" name="Equation" r:id="rId6" imgW="1307880" imgH="533160" progId="Equation.DSMT4">
              <p:embed/>
            </p:oleObj>
          </a:graphicData>
        </a:graphic>
      </p:graphicFrame>
      <p:graphicFrame>
        <p:nvGraphicFramePr>
          <p:cNvPr id="305158" name="Object 6"/>
          <p:cNvGraphicFramePr>
            <a:graphicFrameLocks noChangeAspect="1"/>
          </p:cNvGraphicFramePr>
          <p:nvPr/>
        </p:nvGraphicFramePr>
        <p:xfrm>
          <a:off x="2011363" y="2181845"/>
          <a:ext cx="924342" cy="520968"/>
        </p:xfrm>
        <a:graphic>
          <a:graphicData uri="http://schemas.openxmlformats.org/presentationml/2006/ole">
            <p:oleObj spid="_x0000_s305158" name="Equation" r:id="rId7" imgW="406080" imgH="228600" progId="Equation.DSMT4">
              <p:embed/>
            </p:oleObj>
          </a:graphicData>
        </a:graphic>
      </p:graphicFrame>
      <p:sp>
        <p:nvSpPr>
          <p:cNvPr id="305159" name="AutoShape 7"/>
          <p:cNvSpPr>
            <a:spLocks noChangeArrowheads="1"/>
          </p:cNvSpPr>
          <p:nvPr/>
        </p:nvSpPr>
        <p:spPr bwMode="auto">
          <a:xfrm>
            <a:off x="3500438" y="2352675"/>
            <a:ext cx="661987" cy="212725"/>
          </a:xfrm>
          <a:prstGeom prst="rightArrow">
            <a:avLst>
              <a:gd name="adj1" fmla="val 50000"/>
              <a:gd name="adj2" fmla="val 7779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5160" name="Object 8"/>
          <p:cNvGraphicFramePr>
            <a:graphicFrameLocks noChangeAspect="1"/>
          </p:cNvGraphicFramePr>
          <p:nvPr/>
        </p:nvGraphicFramePr>
        <p:xfrm>
          <a:off x="3540125" y="1190625"/>
          <a:ext cx="1684338" cy="560388"/>
        </p:xfrm>
        <a:graphic>
          <a:graphicData uri="http://schemas.openxmlformats.org/presentationml/2006/ole">
            <p:oleObj spid="_x0000_s305160" name="Equation" r:id="rId8" imgW="761760" imgH="253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2535238" y="5951538"/>
            <a:ext cx="4092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01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31</a:t>
            </a:r>
            <a:r>
              <a:rPr lang="en-US" sz="2400" dirty="0">
                <a:solidFill>
                  <a:schemeClr val="bg1"/>
                </a:solidFill>
              </a:rPr>
              <a:t>, ……..</a:t>
            </a:r>
          </a:p>
        </p:txBody>
      </p:sp>
      <p:graphicFrame>
        <p:nvGraphicFramePr>
          <p:cNvPr id="303668" name="Group 564"/>
          <p:cNvGraphicFramePr>
            <a:graphicFrameLocks noGrp="1"/>
          </p:cNvGraphicFramePr>
          <p:nvPr/>
        </p:nvGraphicFramePr>
        <p:xfrm>
          <a:off x="1376363" y="1662113"/>
          <a:ext cx="6440487" cy="4064000"/>
        </p:xfrm>
        <a:graphic>
          <a:graphicData uri="http://schemas.openxmlformats.org/drawingml/2006/table">
            <a:tbl>
              <a:tblPr/>
              <a:tblGrid>
                <a:gridCol w="920750"/>
                <a:gridCol w="919162"/>
                <a:gridCol w="920750"/>
                <a:gridCol w="919163"/>
                <a:gridCol w="920750"/>
                <a:gridCol w="919162"/>
                <a:gridCol w="92075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3.832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1.841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4.201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12.682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3690" name="Text Box 586"/>
          <p:cNvSpPr txBox="1">
            <a:spLocks noChangeArrowheads="1"/>
          </p:cNvSpPr>
          <p:nvPr/>
        </p:nvSpPr>
        <p:spPr bwMode="auto">
          <a:xfrm>
            <a:off x="3763963" y="1000125"/>
            <a:ext cx="17224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en-US" sz="2800" i="1" baseline="-25000" dirty="0" err="1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400" dirty="0">
                <a:solidFill>
                  <a:schemeClr val="bg1"/>
                </a:solidFill>
              </a:rPr>
              <a:t> values</a:t>
            </a:r>
          </a:p>
        </p:txBody>
      </p:sp>
      <p:sp>
        <p:nvSpPr>
          <p:cNvPr id="303691" name="Text Box 587"/>
          <p:cNvSpPr txBox="1">
            <a:spLocks noChangeArrowheads="1"/>
          </p:cNvSpPr>
          <p:nvPr/>
        </p:nvSpPr>
        <p:spPr bwMode="auto">
          <a:xfrm>
            <a:off x="70414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Frequency:TE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27" name="Text Box 51"/>
          <p:cNvSpPr txBox="1">
            <a:spLocks noChangeArrowheads="1"/>
          </p:cNvSpPr>
          <p:nvPr/>
        </p:nvSpPr>
        <p:spPr bwMode="auto">
          <a:xfrm>
            <a:off x="2517675" y="0"/>
            <a:ext cx="3838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11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</a:p>
        </p:txBody>
      </p:sp>
      <p:pic>
        <p:nvPicPr>
          <p:cNvPr id="306229" name="Picture 53" descr="Image:TE1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2738438"/>
            <a:ext cx="1752600" cy="1752600"/>
          </a:xfrm>
          <a:prstGeom prst="rect">
            <a:avLst/>
          </a:prstGeom>
          <a:noFill/>
        </p:spPr>
      </p:pic>
      <p:pic>
        <p:nvPicPr>
          <p:cNvPr id="306231" name="Picture 55" descr="Image:TE10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6888" y="2695575"/>
            <a:ext cx="1752600" cy="1752600"/>
          </a:xfrm>
          <a:prstGeom prst="rect">
            <a:avLst/>
          </a:prstGeom>
          <a:noFill/>
        </p:spPr>
      </p:pic>
      <p:sp>
        <p:nvSpPr>
          <p:cNvPr id="306232" name="Text Box 56"/>
          <p:cNvSpPr txBox="1">
            <a:spLocks noChangeArrowheads="1"/>
          </p:cNvSpPr>
          <p:nvPr/>
        </p:nvSpPr>
        <p:spPr bwMode="auto">
          <a:xfrm>
            <a:off x="1444715" y="4678363"/>
            <a:ext cx="2660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TE</a:t>
            </a:r>
            <a:r>
              <a:rPr lang="en-US" baseline="-25000" dirty="0">
                <a:solidFill>
                  <a:schemeClr val="bg2"/>
                </a:solidFill>
                <a:latin typeface="+mn-lt"/>
              </a:rPr>
              <a:t>10</a:t>
            </a:r>
            <a:r>
              <a:rPr lang="en-US" dirty="0">
                <a:solidFill>
                  <a:schemeClr val="bg2"/>
                </a:solidFill>
              </a:rPr>
              <a:t> mode of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rectangular waveguide</a:t>
            </a:r>
          </a:p>
        </p:txBody>
      </p:sp>
      <p:sp>
        <p:nvSpPr>
          <p:cNvPr id="306233" name="Text Box 57"/>
          <p:cNvSpPr txBox="1">
            <a:spLocks noChangeArrowheads="1"/>
          </p:cNvSpPr>
          <p:nvPr/>
        </p:nvSpPr>
        <p:spPr bwMode="auto">
          <a:xfrm>
            <a:off x="4745459" y="4630122"/>
            <a:ext cx="23701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TE</a:t>
            </a:r>
            <a:r>
              <a:rPr lang="en-US" baseline="-25000" dirty="0">
                <a:solidFill>
                  <a:schemeClr val="bg2"/>
                </a:solidFill>
                <a:latin typeface="+mn-lt"/>
              </a:rPr>
              <a:t>11</a:t>
            </a:r>
            <a:r>
              <a:rPr lang="en-US" dirty="0">
                <a:solidFill>
                  <a:schemeClr val="bg2"/>
                </a:solidFill>
              </a:rPr>
              <a:t> mode of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circular waveguide</a:t>
            </a:r>
          </a:p>
        </p:txBody>
      </p:sp>
      <p:sp>
        <p:nvSpPr>
          <p:cNvPr id="306234" name="Text Box 58"/>
          <p:cNvSpPr txBox="1">
            <a:spLocks noChangeArrowheads="1"/>
          </p:cNvSpPr>
          <p:nvPr/>
        </p:nvSpPr>
        <p:spPr bwMode="auto">
          <a:xfrm>
            <a:off x="954088" y="1100138"/>
            <a:ext cx="692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</a:t>
            </a:r>
            <a:r>
              <a:rPr lang="en-US" sz="2000" dirty="0" smtClean="0">
                <a:solidFill>
                  <a:schemeClr val="bg1"/>
                </a:solidFill>
              </a:rPr>
              <a:t>dominant mode </a:t>
            </a:r>
            <a:r>
              <a:rPr lang="en-US" sz="2000" dirty="0">
                <a:solidFill>
                  <a:schemeClr val="bg1"/>
                </a:solidFill>
              </a:rPr>
              <a:t>of circular waveguide is the TE</a:t>
            </a:r>
            <a:r>
              <a:rPr lang="en-US" sz="2000" baseline="-25000" dirty="0">
                <a:solidFill>
                  <a:schemeClr val="bg1"/>
                </a:solidFill>
                <a:latin typeface="+mn-lt"/>
              </a:rPr>
              <a:t>11</a:t>
            </a:r>
            <a:r>
              <a:rPr lang="en-US" sz="2000" dirty="0">
                <a:solidFill>
                  <a:schemeClr val="bg1"/>
                </a:solidFill>
              </a:rPr>
              <a:t> mode.</a:t>
            </a:r>
          </a:p>
        </p:txBody>
      </p:sp>
      <p:sp>
        <p:nvSpPr>
          <p:cNvPr id="306235" name="Text Box 59"/>
          <p:cNvSpPr txBox="1">
            <a:spLocks noChangeArrowheads="1"/>
          </p:cNvSpPr>
          <p:nvPr/>
        </p:nvSpPr>
        <p:spPr bwMode="auto">
          <a:xfrm>
            <a:off x="836613" y="5667375"/>
            <a:ext cx="755173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dirty="0" smtClean="0">
                <a:solidFill>
                  <a:schemeClr val="bg2"/>
                </a:solidFill>
              </a:rPr>
              <a:t>TE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11</a:t>
            </a:r>
            <a:r>
              <a:rPr lang="en-US" dirty="0" smtClean="0">
                <a:solidFill>
                  <a:schemeClr val="bg2"/>
                </a:solidFill>
              </a:rPr>
              <a:t> mode </a:t>
            </a:r>
            <a:r>
              <a:rPr lang="en-US" dirty="0">
                <a:solidFill>
                  <a:schemeClr val="bg2"/>
                </a:solidFill>
              </a:rPr>
              <a:t>can be thought of as an evolution of the TE</a:t>
            </a:r>
            <a:r>
              <a:rPr lang="en-US" baseline="-25000" dirty="0">
                <a:solidFill>
                  <a:schemeClr val="bg2"/>
                </a:solidFill>
                <a:latin typeface="+mn-lt"/>
              </a:rPr>
              <a:t>10</a:t>
            </a:r>
            <a:r>
              <a:rPr lang="en-US" dirty="0">
                <a:solidFill>
                  <a:schemeClr val="bg2"/>
                </a:solidFill>
              </a:rPr>
              <a:t> mode of rectangular waveguide as the </a:t>
            </a:r>
            <a:r>
              <a:rPr lang="en-US" dirty="0" smtClean="0">
                <a:solidFill>
                  <a:schemeClr val="bg2"/>
                </a:solidFill>
              </a:rPr>
              <a:t>boundary changes </a:t>
            </a:r>
            <a:r>
              <a:rPr lang="en-US" dirty="0">
                <a:solidFill>
                  <a:schemeClr val="bg2"/>
                </a:solidFill>
              </a:rPr>
              <a:t>shape.</a:t>
            </a:r>
          </a:p>
        </p:txBody>
      </p:sp>
      <p:sp>
        <p:nvSpPr>
          <p:cNvPr id="306236" name="AutoShape 60"/>
          <p:cNvSpPr>
            <a:spLocks noChangeArrowheads="1"/>
          </p:cNvSpPr>
          <p:nvPr/>
        </p:nvSpPr>
        <p:spPr bwMode="auto">
          <a:xfrm>
            <a:off x="3889375" y="3463925"/>
            <a:ext cx="668338" cy="247650"/>
          </a:xfrm>
          <a:prstGeom prst="rightArrow">
            <a:avLst>
              <a:gd name="adj1" fmla="val 50000"/>
              <a:gd name="adj2" fmla="val 6746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6240" name="Group 64"/>
          <p:cNvGrpSpPr>
            <a:grpSpLocks/>
          </p:cNvGrpSpPr>
          <p:nvPr/>
        </p:nvGrpSpPr>
        <p:grpSpPr bwMode="auto">
          <a:xfrm>
            <a:off x="3294063" y="1924050"/>
            <a:ext cx="2314575" cy="641350"/>
            <a:chOff x="3950" y="1321"/>
            <a:chExt cx="1458" cy="404"/>
          </a:xfrm>
        </p:grpSpPr>
        <p:sp>
          <p:nvSpPr>
            <p:cNvPr id="306237" name="Text Box 61"/>
            <p:cNvSpPr txBox="1">
              <a:spLocks noChangeArrowheads="1"/>
            </p:cNvSpPr>
            <p:nvPr/>
          </p:nvSpPr>
          <p:spPr bwMode="auto">
            <a:xfrm>
              <a:off x="4404" y="1321"/>
              <a:ext cx="10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Electric field</a:t>
              </a:r>
            </a:p>
            <a:p>
              <a:r>
                <a:rPr lang="en-US">
                  <a:solidFill>
                    <a:schemeClr val="bg2"/>
                  </a:solidFill>
                </a:rPr>
                <a:t>Magnetic field</a:t>
              </a:r>
            </a:p>
          </p:txBody>
        </p:sp>
        <p:sp>
          <p:nvSpPr>
            <p:cNvPr id="306238" name="Line 62"/>
            <p:cNvSpPr>
              <a:spLocks noChangeShapeType="1"/>
            </p:cNvSpPr>
            <p:nvPr/>
          </p:nvSpPr>
          <p:spPr bwMode="auto">
            <a:xfrm>
              <a:off x="3950" y="1445"/>
              <a:ext cx="402" cy="0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239" name="Line 63"/>
            <p:cNvSpPr>
              <a:spLocks noChangeShapeType="1"/>
            </p:cNvSpPr>
            <p:nvPr/>
          </p:nvSpPr>
          <p:spPr bwMode="auto">
            <a:xfrm>
              <a:off x="3956" y="1613"/>
              <a:ext cx="402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87941" y="3455470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(from Wikipedia)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565652" y="0"/>
            <a:ext cx="8054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of TE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01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</a:t>
            </a:r>
          </a:p>
        </p:txBody>
      </p:sp>
      <p:graphicFrame>
        <p:nvGraphicFramePr>
          <p:cNvPr id="296995" name="Object 35"/>
          <p:cNvGraphicFramePr>
            <a:graphicFrameLocks noChangeAspect="1"/>
          </p:cNvGraphicFramePr>
          <p:nvPr/>
        </p:nvGraphicFramePr>
        <p:xfrm>
          <a:off x="3257651" y="1995288"/>
          <a:ext cx="2112963" cy="1087437"/>
        </p:xfrm>
        <a:graphic>
          <a:graphicData uri="http://schemas.openxmlformats.org/presentationml/2006/ole">
            <p:oleObj spid="_x0000_s296995" name="Equation" r:id="rId4" imgW="863280" imgH="444240" progId="Equation.DSMT4">
              <p:embed/>
            </p:oleObj>
          </a:graphicData>
        </a:graphic>
      </p:graphicFrame>
      <p:graphicFrame>
        <p:nvGraphicFramePr>
          <p:cNvPr id="296996" name="Object 36"/>
          <p:cNvGraphicFramePr>
            <a:graphicFrameLocks noChangeAspect="1"/>
          </p:cNvGraphicFramePr>
          <p:nvPr/>
        </p:nvGraphicFramePr>
        <p:xfrm>
          <a:off x="2605088" y="3259138"/>
          <a:ext cx="3267075" cy="1030287"/>
        </p:xfrm>
        <a:graphic>
          <a:graphicData uri="http://schemas.openxmlformats.org/presentationml/2006/ole">
            <p:oleObj spid="_x0000_s296996" name="Equation" r:id="rId5" imgW="1409400" imgH="444240" progId="Equation.DSMT4">
              <p:embed/>
            </p:oleObj>
          </a:graphicData>
        </a:graphic>
      </p:graphicFrame>
      <p:sp>
        <p:nvSpPr>
          <p:cNvPr id="296997" name="Text Box 37"/>
          <p:cNvSpPr txBox="1">
            <a:spLocks noChangeArrowheads="1"/>
          </p:cNvSpPr>
          <p:nvPr/>
        </p:nvSpPr>
        <p:spPr bwMode="auto">
          <a:xfrm>
            <a:off x="1049338" y="4703763"/>
            <a:ext cx="14652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TE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aseline="-25000">
                <a:solidFill>
                  <a:schemeClr val="bg1"/>
                </a:solidFill>
              </a:rPr>
              <a:t> </a:t>
            </a:r>
            <a:r>
              <a:rPr lang="en-US" sz="2000">
                <a:solidFill>
                  <a:schemeClr val="bg1"/>
                </a:solidFill>
              </a:rPr>
              <a:t>Mode:</a:t>
            </a:r>
          </a:p>
        </p:txBody>
      </p:sp>
      <p:graphicFrame>
        <p:nvGraphicFramePr>
          <p:cNvPr id="296998" name="Object 38"/>
          <p:cNvGraphicFramePr>
            <a:graphicFrameLocks noChangeAspect="1"/>
          </p:cNvGraphicFramePr>
          <p:nvPr/>
        </p:nvGraphicFramePr>
        <p:xfrm>
          <a:off x="2894916" y="4630925"/>
          <a:ext cx="2456731" cy="1720261"/>
        </p:xfrm>
        <a:graphic>
          <a:graphicData uri="http://schemas.openxmlformats.org/presentationml/2006/ole">
            <p:oleObj spid="_x0000_s296998" name="Equation" r:id="rId6" imgW="1269720" imgH="888840" progId="Equation.DSMT4">
              <p:embed/>
            </p:oleObj>
          </a:graphicData>
        </a:graphic>
      </p:graphicFrame>
      <p:sp>
        <p:nvSpPr>
          <p:cNvPr id="296999" name="Text Box 39"/>
          <p:cNvSpPr txBox="1">
            <a:spLocks noChangeArrowheads="1"/>
          </p:cNvSpPr>
          <p:nvPr/>
        </p:nvSpPr>
        <p:spPr bwMode="auto">
          <a:xfrm>
            <a:off x="6203950" y="4892675"/>
            <a:ext cx="2554288" cy="10795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Assume that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240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bg1"/>
                </a:solidFill>
              </a:rPr>
              <a:t> is </a:t>
            </a:r>
            <a:r>
              <a:rPr lang="en-US" sz="2000">
                <a:solidFill>
                  <a:schemeClr val="hlink"/>
                </a:solidFill>
              </a:rPr>
              <a:t>order 1</a:t>
            </a:r>
            <a:r>
              <a:rPr lang="en-US" sz="2000">
                <a:solidFill>
                  <a:schemeClr val="bg1"/>
                </a:solidFill>
              </a:rPr>
              <a:t> as the frequency increases.</a:t>
            </a:r>
          </a:p>
        </p:txBody>
      </p:sp>
      <p:sp>
        <p:nvSpPr>
          <p:cNvPr id="297000" name="Text Box 40"/>
          <p:cNvSpPr txBox="1">
            <a:spLocks noChangeArrowheads="1"/>
          </p:cNvSpPr>
          <p:nvPr/>
        </p:nvSpPr>
        <p:spPr bwMode="auto">
          <a:xfrm>
            <a:off x="321277" y="840657"/>
            <a:ext cx="8296275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Goal: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We wish to study the high-frequency </a:t>
            </a:r>
            <a:r>
              <a:rPr lang="en-US" dirty="0">
                <a:solidFill>
                  <a:schemeClr val="bg1"/>
                </a:solidFill>
              </a:rPr>
              <a:t>dependence of attenuation on frequency for circular waveguide modes, and show the interesting behavior of the TE</a:t>
            </a:r>
            <a:r>
              <a:rPr lang="en-US" baseline="-25000" dirty="0">
                <a:solidFill>
                  <a:schemeClr val="bg1"/>
                </a:solidFill>
              </a:rPr>
              <a:t>01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mode (the loss </a:t>
            </a:r>
            <a:r>
              <a:rPr lang="en-US" u="sng" dirty="0" smtClean="0">
                <a:solidFill>
                  <a:schemeClr val="bg1"/>
                </a:solidFill>
              </a:rPr>
              <a:t>decreases</a:t>
            </a:r>
            <a:r>
              <a:rPr lang="en-US" dirty="0" smtClean="0">
                <a:solidFill>
                  <a:schemeClr val="bg1"/>
                </a:solidFill>
              </a:rPr>
              <a:t> as frequency increases).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97001" name="Object 41"/>
          <p:cNvGraphicFramePr>
            <a:graphicFrameLocks noChangeAspect="1"/>
          </p:cNvGraphicFramePr>
          <p:nvPr/>
        </p:nvGraphicFramePr>
        <p:xfrm>
          <a:off x="6382413" y="1922984"/>
          <a:ext cx="2212975" cy="2522537"/>
        </p:xfrm>
        <a:graphic>
          <a:graphicData uri="http://schemas.openxmlformats.org/presentationml/2006/ole">
            <p:oleObj spid="_x0000_s297001" name="Equation" r:id="rId7" imgW="1269720" imgH="14475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28135" y="6237171"/>
            <a:ext cx="3004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Recall that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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is a constant.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Text Box 2"/>
          <p:cNvSpPr txBox="1">
            <a:spLocks noChangeArrowheads="1"/>
          </p:cNvSpPr>
          <p:nvPr/>
        </p:nvSpPr>
        <p:spPr bwMode="auto">
          <a:xfrm>
            <a:off x="1314935" y="0"/>
            <a:ext cx="67675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6610350" y="4322763"/>
            <a:ext cx="933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 =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/>
        </p:nvGraphicFramePr>
        <p:xfrm>
          <a:off x="2303463" y="1335088"/>
          <a:ext cx="1879600" cy="1030287"/>
        </p:xfrm>
        <a:graphic>
          <a:graphicData uri="http://schemas.openxmlformats.org/presentationml/2006/ole">
            <p:oleObj spid="_x0000_s297992" name="Equation" r:id="rId4" imgW="787320" imgH="431640" progId="Equation.DSMT4">
              <p:embed/>
            </p:oleObj>
          </a:graphicData>
        </a:graphic>
      </p:graphicFrame>
      <p:graphicFrame>
        <p:nvGraphicFramePr>
          <p:cNvPr id="297993" name="Object 9"/>
          <p:cNvGraphicFramePr>
            <a:graphicFrameLocks noChangeAspect="1"/>
          </p:cNvGraphicFramePr>
          <p:nvPr/>
        </p:nvGraphicFramePr>
        <p:xfrm>
          <a:off x="2146300" y="2616200"/>
          <a:ext cx="3106738" cy="1177925"/>
        </p:xfrm>
        <a:graphic>
          <a:graphicData uri="http://schemas.openxmlformats.org/presentationml/2006/ole">
            <p:oleObj spid="_x0000_s297993" name="Equation" r:id="rId5" imgW="1206360" imgH="457200" progId="Equation.DSMT4">
              <p:embed/>
            </p:oleObj>
          </a:graphicData>
        </a:graphic>
      </p:graphicFrame>
      <p:graphicFrame>
        <p:nvGraphicFramePr>
          <p:cNvPr id="297994" name="Object 10"/>
          <p:cNvGraphicFramePr>
            <a:graphicFrameLocks noChangeAspect="1"/>
          </p:cNvGraphicFramePr>
          <p:nvPr/>
        </p:nvGraphicFramePr>
        <p:xfrm>
          <a:off x="5392085" y="4857134"/>
          <a:ext cx="3357278" cy="1361874"/>
        </p:xfrm>
        <a:graphic>
          <a:graphicData uri="http://schemas.openxmlformats.org/presentationml/2006/ole">
            <p:oleObj spid="_x0000_s297994" name="Equation" r:id="rId6" imgW="1879560" imgH="761760" progId="Equation.DSMT4">
              <p:embed/>
            </p:oleObj>
          </a:graphicData>
        </a:graphic>
      </p:graphicFrame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1552575" y="4367213"/>
            <a:ext cx="933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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97996" name="Object 12"/>
          <p:cNvGraphicFramePr>
            <a:graphicFrameLocks noChangeAspect="1"/>
          </p:cNvGraphicFramePr>
          <p:nvPr/>
        </p:nvGraphicFramePr>
        <p:xfrm>
          <a:off x="444400" y="4890558"/>
          <a:ext cx="3578960" cy="1293123"/>
        </p:xfrm>
        <a:graphic>
          <a:graphicData uri="http://schemas.openxmlformats.org/presentationml/2006/ole">
            <p:oleObj spid="_x0000_s297996" name="Equation" r:id="rId7" imgW="2108160" imgH="761760" progId="Equation.DSMT4">
              <p:embed/>
            </p:oleObj>
          </a:graphicData>
        </a:graphic>
      </p:graphicFrame>
      <p:graphicFrame>
        <p:nvGraphicFramePr>
          <p:cNvPr id="297998" name="Object 14"/>
          <p:cNvGraphicFramePr>
            <a:graphicFrameLocks noChangeAspect="1"/>
          </p:cNvGraphicFramePr>
          <p:nvPr/>
        </p:nvGraphicFramePr>
        <p:xfrm>
          <a:off x="6472238" y="2914650"/>
          <a:ext cx="2257425" cy="501650"/>
        </p:xfrm>
        <a:graphic>
          <a:graphicData uri="http://schemas.openxmlformats.org/presentationml/2006/ole">
            <p:oleObj spid="_x0000_s297998" name="Equation" r:id="rId8" imgW="1143000" imgH="253800" progId="Equation.DSMT4">
              <p:embed/>
            </p:oleObj>
          </a:graphicData>
        </a:graphic>
      </p:graphicFrame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7137400" y="2406650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712787" y="1211263"/>
            <a:ext cx="31373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 err="1" smtClean="0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table: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99015" name="Object 7"/>
          <p:cNvGraphicFramePr>
            <a:graphicFrameLocks noChangeAspect="1"/>
          </p:cNvGraphicFramePr>
          <p:nvPr/>
        </p:nvGraphicFramePr>
        <p:xfrm>
          <a:off x="1754188" y="1751013"/>
          <a:ext cx="5167312" cy="1965325"/>
        </p:xfrm>
        <a:graphic>
          <a:graphicData uri="http://schemas.openxmlformats.org/presentationml/2006/ole">
            <p:oleObj spid="_x0000_s299015" name="Equation" r:id="rId4" imgW="2336760" imgH="888840" progId="Equation.DSMT4">
              <p:embed/>
            </p:oleObj>
          </a:graphicData>
        </a:graphic>
      </p:graphicFrame>
      <p:graphicFrame>
        <p:nvGraphicFramePr>
          <p:cNvPr id="299039" name="Object 31"/>
          <p:cNvGraphicFramePr>
            <a:graphicFrameLocks noChangeAspect="1"/>
          </p:cNvGraphicFramePr>
          <p:nvPr/>
        </p:nvGraphicFramePr>
        <p:xfrm>
          <a:off x="3319463" y="4505325"/>
          <a:ext cx="1833562" cy="685800"/>
        </p:xfrm>
        <a:graphic>
          <a:graphicData uri="http://schemas.openxmlformats.org/presentationml/2006/ole">
            <p:oleObj spid="_x0000_s299039" name="Equation" r:id="rId5" imgW="749160" imgH="279360" progId="Equation.DSMT4">
              <p:embed/>
            </p:oleObj>
          </a:graphicData>
        </a:graphic>
      </p:graphicFrame>
      <p:sp>
        <p:nvSpPr>
          <p:cNvPr id="299040" name="Text Box 32"/>
          <p:cNvSpPr txBox="1">
            <a:spLocks noChangeArrowheads="1"/>
          </p:cNvSpPr>
          <p:nvPr/>
        </p:nvSpPr>
        <p:spPr bwMode="auto">
          <a:xfrm>
            <a:off x="2097088" y="4624388"/>
            <a:ext cx="1019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9041" name="Text Box 33"/>
          <p:cNvSpPr txBox="1">
            <a:spLocks noChangeArrowheads="1"/>
          </p:cNvSpPr>
          <p:nvPr/>
        </p:nvSpPr>
        <p:spPr bwMode="auto">
          <a:xfrm>
            <a:off x="1393517" y="0"/>
            <a:ext cx="67675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7233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</a:t>
            </a:r>
          </a:p>
        </p:txBody>
      </p:sp>
      <p:grpSp>
        <p:nvGrpSpPr>
          <p:cNvPr id="285713" name="Group 17"/>
          <p:cNvGrpSpPr>
            <a:grpSpLocks/>
          </p:cNvGrpSpPr>
          <p:nvPr/>
        </p:nvGrpSpPr>
        <p:grpSpPr bwMode="auto">
          <a:xfrm>
            <a:off x="1147763" y="2234450"/>
            <a:ext cx="3060700" cy="2108203"/>
            <a:chOff x="723" y="1228"/>
            <a:chExt cx="1928" cy="1328"/>
          </a:xfrm>
        </p:grpSpPr>
        <p:sp>
          <p:nvSpPr>
            <p:cNvPr id="285703" name="AutoShape 7"/>
            <p:cNvSpPr>
              <a:spLocks noChangeArrowheads="1"/>
            </p:cNvSpPr>
            <p:nvPr/>
          </p:nvSpPr>
          <p:spPr bwMode="auto">
            <a:xfrm rot="13933154">
              <a:off x="1645" y="852"/>
              <a:ext cx="629" cy="1382"/>
            </a:xfrm>
            <a:prstGeom prst="can">
              <a:avLst>
                <a:gd name="adj" fmla="val 54928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4" name="Line 8"/>
            <p:cNvSpPr>
              <a:spLocks noChangeShapeType="1"/>
            </p:cNvSpPr>
            <p:nvPr/>
          </p:nvSpPr>
          <p:spPr bwMode="auto">
            <a:xfrm flipH="1">
              <a:off x="953" y="1883"/>
              <a:ext cx="561" cy="47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05" name="Line 9"/>
            <p:cNvSpPr>
              <a:spLocks noChangeShapeType="1"/>
            </p:cNvSpPr>
            <p:nvPr/>
          </p:nvSpPr>
          <p:spPr bwMode="auto">
            <a:xfrm flipH="1" flipV="1">
              <a:off x="1477" y="1612"/>
              <a:ext cx="38" cy="2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06" name="Text Box 10"/>
            <p:cNvSpPr txBox="1">
              <a:spLocks noChangeArrowheads="1"/>
            </p:cNvSpPr>
            <p:nvPr/>
          </p:nvSpPr>
          <p:spPr bwMode="auto">
            <a:xfrm>
              <a:off x="1218" y="128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 </a:t>
              </a:r>
            </a:p>
          </p:txBody>
        </p:sp>
        <p:sp>
          <p:nvSpPr>
            <p:cNvPr id="285707" name="Text Box 11"/>
            <p:cNvSpPr txBox="1">
              <a:spLocks noChangeArrowheads="1"/>
            </p:cNvSpPr>
            <p:nvPr/>
          </p:nvSpPr>
          <p:spPr bwMode="auto">
            <a:xfrm>
              <a:off x="723" y="2306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</p:grp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5492978" y="2299764"/>
            <a:ext cx="163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TM</a:t>
            </a:r>
            <a:r>
              <a:rPr lang="en-US" sz="2400" i="1" baseline="-25000" dirty="0" err="1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rgbClr val="FF0000"/>
                </a:solidFill>
              </a:rPr>
              <a:t> mode:</a:t>
            </a:r>
          </a:p>
        </p:txBody>
      </p:sp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5119688" y="2841625"/>
          <a:ext cx="2398712" cy="631825"/>
        </p:xfrm>
        <a:graphic>
          <a:graphicData uri="http://schemas.openxmlformats.org/presentationml/2006/ole">
            <p:oleObj spid="_x0000_s285709" name="Equation" r:id="rId4" imgW="965160" imgH="253800" progId="Equation.DSMT4">
              <p:embed/>
            </p:oleObj>
          </a:graphicData>
        </a:graphic>
      </p:graphicFrame>
      <p:graphicFrame>
        <p:nvGraphicFramePr>
          <p:cNvPr id="285710" name="Object 14"/>
          <p:cNvGraphicFramePr>
            <a:graphicFrameLocks noChangeAspect="1"/>
          </p:cNvGraphicFramePr>
          <p:nvPr/>
        </p:nvGraphicFramePr>
        <p:xfrm>
          <a:off x="2216551" y="4206127"/>
          <a:ext cx="4513263" cy="1195387"/>
        </p:xfrm>
        <a:graphic>
          <a:graphicData uri="http://schemas.openxmlformats.org/presentationml/2006/ole">
            <p:oleObj spid="_x0000_s285710" name="Equation" r:id="rId5" imgW="1917360" imgH="507960" progId="Equation.DSMT4">
              <p:embed/>
            </p:oleObj>
          </a:graphicData>
        </a:graphic>
      </p:graphicFrame>
      <p:graphicFrame>
        <p:nvGraphicFramePr>
          <p:cNvPr id="285711" name="Object 15"/>
          <p:cNvGraphicFramePr>
            <a:graphicFrameLocks noChangeAspect="1"/>
          </p:cNvGraphicFramePr>
          <p:nvPr/>
        </p:nvGraphicFramePr>
        <p:xfrm>
          <a:off x="3599116" y="5820383"/>
          <a:ext cx="1684338" cy="560388"/>
        </p:xfrm>
        <a:graphic>
          <a:graphicData uri="http://schemas.openxmlformats.org/presentationml/2006/ole">
            <p:oleObj spid="_x0000_s285711" name="Equation" r:id="rId6" imgW="761760" imgH="2538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32484" y="3136620"/>
            <a:ext cx="4283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  <a:sym typeface="Symbol"/>
              </a:rPr>
              <a:t></a:t>
            </a:r>
            <a:r>
              <a:rPr lang="en-US" sz="2000" i="1" baseline="-25000" dirty="0" smtClean="0">
                <a:solidFill>
                  <a:schemeClr val="bg2"/>
                </a:solidFill>
                <a:latin typeface="Times New Roman" pitchFamily="18" charset="0"/>
                <a:sym typeface="Symbol"/>
              </a:rPr>
              <a:t>r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42993" y="807521"/>
            <a:ext cx="5338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waveguide is homogeneously filled,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so we have independent </a:t>
            </a:r>
            <a:r>
              <a:rPr lang="en-US" sz="2000" dirty="0" err="1" smtClean="0">
                <a:solidFill>
                  <a:schemeClr val="bg1"/>
                </a:solidFill>
              </a:rPr>
              <a:t>TE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and </a:t>
            </a:r>
            <a:r>
              <a:rPr lang="en-US" sz="2000" dirty="0" err="1" smtClean="0">
                <a:solidFill>
                  <a:schemeClr val="bg1"/>
                </a:solidFill>
              </a:rPr>
              <a:t>TM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 smtClean="0">
                <a:solidFill>
                  <a:schemeClr val="bg1"/>
                </a:solidFill>
              </a:rPr>
              <a:t> modes.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109" name="Rectangle 29"/>
          <p:cNvSpPr>
            <a:spLocks noChangeArrowheads="1"/>
          </p:cNvSpPr>
          <p:nvPr/>
        </p:nvSpPr>
        <p:spPr bwMode="auto">
          <a:xfrm>
            <a:off x="1495200" y="3740150"/>
            <a:ext cx="3538538" cy="19748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2659063" y="2762250"/>
            <a:ext cx="1176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If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 = 0:</a:t>
            </a:r>
            <a:endParaRPr lang="en-US" sz="24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02086" name="Object 6"/>
          <p:cNvGraphicFramePr>
            <a:graphicFrameLocks noChangeAspect="1"/>
          </p:cNvGraphicFramePr>
          <p:nvPr/>
        </p:nvGraphicFramePr>
        <p:xfrm>
          <a:off x="4109090" y="2598121"/>
          <a:ext cx="2398712" cy="754062"/>
        </p:xfrm>
        <a:graphic>
          <a:graphicData uri="http://schemas.openxmlformats.org/presentationml/2006/ole">
            <p:oleObj spid="_x0000_s302086" name="Equation" r:id="rId4" imgW="888840" imgH="279360" progId="Equation.DSMT4">
              <p:embed/>
            </p:oleObj>
          </a:graphicData>
        </a:graphic>
      </p:graphicFrame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2636838" y="1804988"/>
            <a:ext cx="1365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If 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  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sz="2000">
                <a:solidFill>
                  <a:schemeClr val="bg1"/>
                </a:solidFill>
              </a:rPr>
              <a:t>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302088" name="Object 8"/>
          <p:cNvGraphicFramePr>
            <a:graphicFrameLocks noChangeAspect="1"/>
          </p:cNvGraphicFramePr>
          <p:nvPr/>
        </p:nvGraphicFramePr>
        <p:xfrm>
          <a:off x="4127500" y="1652588"/>
          <a:ext cx="2265363" cy="766762"/>
        </p:xfrm>
        <a:graphic>
          <a:graphicData uri="http://schemas.openxmlformats.org/presentationml/2006/ole">
            <p:oleObj spid="_x0000_s302088" name="Equation" r:id="rId5" imgW="825480" imgH="279360" progId="Equation.DSMT4">
              <p:embed/>
            </p:oleObj>
          </a:graphicData>
        </a:graphic>
      </p:graphicFrame>
      <p:grpSp>
        <p:nvGrpSpPr>
          <p:cNvPr id="302110" name="Group 30"/>
          <p:cNvGrpSpPr>
            <a:grpSpLocks/>
          </p:cNvGrpSpPr>
          <p:nvPr/>
        </p:nvGrpSpPr>
        <p:grpSpPr bwMode="auto">
          <a:xfrm>
            <a:off x="1850800" y="4127500"/>
            <a:ext cx="2705100" cy="1316038"/>
            <a:chOff x="2737" y="2706"/>
            <a:chExt cx="1704" cy="829"/>
          </a:xfrm>
        </p:grpSpPr>
        <p:sp>
          <p:nvSpPr>
            <p:cNvPr id="302090" name="AutoShape 10"/>
            <p:cNvSpPr>
              <a:spLocks noChangeArrowheads="1"/>
            </p:cNvSpPr>
            <p:nvPr/>
          </p:nvSpPr>
          <p:spPr bwMode="auto">
            <a:xfrm>
              <a:off x="2737" y="2706"/>
              <a:ext cx="852" cy="829"/>
            </a:xfrm>
            <a:custGeom>
              <a:avLst/>
              <a:gdLst>
                <a:gd name="G0" fmla="+- 913 0 0"/>
                <a:gd name="G1" fmla="+- 21600 0 913"/>
                <a:gd name="G2" fmla="+- 21600 0 91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13" y="10800"/>
                  </a:moveTo>
                  <a:cubicBezTo>
                    <a:pt x="913" y="16260"/>
                    <a:pt x="5340" y="20687"/>
                    <a:pt x="10800" y="20687"/>
                  </a:cubicBezTo>
                  <a:cubicBezTo>
                    <a:pt x="16260" y="20687"/>
                    <a:pt x="20687" y="16260"/>
                    <a:pt x="20687" y="10800"/>
                  </a:cubicBezTo>
                  <a:cubicBezTo>
                    <a:pt x="20687" y="5340"/>
                    <a:pt x="16260" y="913"/>
                    <a:pt x="10800" y="913"/>
                  </a:cubicBezTo>
                  <a:cubicBezTo>
                    <a:pt x="5340" y="913"/>
                    <a:pt x="913" y="5340"/>
                    <a:pt x="913" y="10800"/>
                  </a:cubicBezTo>
                  <a:close/>
                </a:path>
              </a:pathLst>
            </a:custGeom>
            <a:solidFill>
              <a:srgbClr val="FF9933"/>
            </a:solidFill>
            <a:ln w="12700">
              <a:solidFill>
                <a:srgbClr val="FF99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2091" name="Group 11"/>
            <p:cNvGrpSpPr>
              <a:grpSpLocks/>
            </p:cNvGrpSpPr>
            <p:nvPr/>
          </p:nvGrpSpPr>
          <p:grpSpPr bwMode="auto">
            <a:xfrm>
              <a:off x="2781" y="2750"/>
              <a:ext cx="768" cy="747"/>
              <a:chOff x="3900" y="3285"/>
              <a:chExt cx="768" cy="747"/>
            </a:xfrm>
          </p:grpSpPr>
          <p:sp>
            <p:nvSpPr>
              <p:cNvPr id="302092" name="Line 12"/>
              <p:cNvSpPr>
                <a:spLocks noChangeShapeType="1"/>
              </p:cNvSpPr>
              <p:nvPr/>
            </p:nvSpPr>
            <p:spPr bwMode="auto">
              <a:xfrm>
                <a:off x="4290" y="3657"/>
                <a:ext cx="378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093" name="Line 13"/>
              <p:cNvSpPr>
                <a:spLocks noChangeShapeType="1"/>
              </p:cNvSpPr>
              <p:nvPr/>
            </p:nvSpPr>
            <p:spPr bwMode="auto">
              <a:xfrm flipH="1">
                <a:off x="3900" y="3654"/>
                <a:ext cx="372" cy="3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094" name="Line 14"/>
              <p:cNvSpPr>
                <a:spLocks noChangeShapeType="1"/>
              </p:cNvSpPr>
              <p:nvPr/>
            </p:nvSpPr>
            <p:spPr bwMode="auto">
              <a:xfrm>
                <a:off x="4290" y="3651"/>
                <a:ext cx="0" cy="38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2095" name="Line 15"/>
              <p:cNvSpPr>
                <a:spLocks noChangeShapeType="1"/>
              </p:cNvSpPr>
              <p:nvPr/>
            </p:nvSpPr>
            <p:spPr bwMode="auto">
              <a:xfrm flipV="1">
                <a:off x="4284" y="3285"/>
                <a:ext cx="0" cy="354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prstDash val="dash"/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02098" name="Line 18"/>
            <p:cNvSpPr>
              <a:spLocks noChangeShapeType="1"/>
            </p:cNvSpPr>
            <p:nvPr/>
          </p:nvSpPr>
          <p:spPr bwMode="auto">
            <a:xfrm rot="2627685">
              <a:off x="3109" y="3257"/>
              <a:ext cx="37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099" name="Line 19"/>
            <p:cNvSpPr>
              <a:spLocks noChangeShapeType="1"/>
            </p:cNvSpPr>
            <p:nvPr/>
          </p:nvSpPr>
          <p:spPr bwMode="auto">
            <a:xfrm rot="2627685" flipH="1">
              <a:off x="2829" y="2982"/>
              <a:ext cx="372" cy="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100" name="Line 20"/>
            <p:cNvSpPr>
              <a:spLocks noChangeShapeType="1"/>
            </p:cNvSpPr>
            <p:nvPr/>
          </p:nvSpPr>
          <p:spPr bwMode="auto">
            <a:xfrm rot="2627685">
              <a:off x="3033" y="3069"/>
              <a:ext cx="0" cy="38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101" name="Line 21"/>
            <p:cNvSpPr>
              <a:spLocks noChangeShapeType="1"/>
            </p:cNvSpPr>
            <p:nvPr/>
          </p:nvSpPr>
          <p:spPr bwMode="auto">
            <a:xfrm rot="2627685" flipV="1">
              <a:off x="3292" y="2804"/>
              <a:ext cx="0" cy="35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102" name="AutoShape 22"/>
            <p:cNvSpPr>
              <a:spLocks noChangeArrowheads="1"/>
            </p:cNvSpPr>
            <p:nvPr/>
          </p:nvSpPr>
          <p:spPr bwMode="auto">
            <a:xfrm>
              <a:off x="2941" y="2892"/>
              <a:ext cx="450" cy="457"/>
            </a:xfrm>
            <a:custGeom>
              <a:avLst/>
              <a:gdLst>
                <a:gd name="G0" fmla="+- 228 0 0"/>
                <a:gd name="G1" fmla="+- 21600 0 228"/>
                <a:gd name="G2" fmla="+- 21600 0 228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28" y="10800"/>
                  </a:moveTo>
                  <a:cubicBezTo>
                    <a:pt x="228" y="16639"/>
                    <a:pt x="4961" y="21372"/>
                    <a:pt x="10800" y="21372"/>
                  </a:cubicBezTo>
                  <a:cubicBezTo>
                    <a:pt x="16639" y="21372"/>
                    <a:pt x="21372" y="16639"/>
                    <a:pt x="21372" y="10800"/>
                  </a:cubicBezTo>
                  <a:cubicBezTo>
                    <a:pt x="21372" y="4961"/>
                    <a:pt x="16639" y="228"/>
                    <a:pt x="10800" y="228"/>
                  </a:cubicBezTo>
                  <a:cubicBezTo>
                    <a:pt x="4961" y="228"/>
                    <a:pt x="228" y="4961"/>
                    <a:pt x="228" y="10800"/>
                  </a:cubicBezTo>
                  <a:close/>
                </a:path>
              </a:pathLst>
            </a:custGeom>
            <a:solidFill>
              <a:srgbClr val="FF9933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2103" name="Line 23"/>
            <p:cNvSpPr>
              <a:spLocks noChangeShapeType="1"/>
            </p:cNvSpPr>
            <p:nvPr/>
          </p:nvSpPr>
          <p:spPr bwMode="auto">
            <a:xfrm>
              <a:off x="3366" y="3011"/>
              <a:ext cx="21" cy="8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104" name="Line 24"/>
            <p:cNvSpPr>
              <a:spLocks noChangeShapeType="1"/>
            </p:cNvSpPr>
            <p:nvPr/>
          </p:nvSpPr>
          <p:spPr bwMode="auto">
            <a:xfrm flipV="1">
              <a:off x="3834" y="2909"/>
              <a:ext cx="297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2105" name="Line 25"/>
            <p:cNvSpPr>
              <a:spLocks noChangeShapeType="1"/>
            </p:cNvSpPr>
            <p:nvPr/>
          </p:nvSpPr>
          <p:spPr bwMode="auto">
            <a:xfrm flipV="1">
              <a:off x="3837" y="3226"/>
              <a:ext cx="300" cy="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2106" name="Object 26"/>
            <p:cNvGraphicFramePr>
              <a:graphicFrameLocks noChangeAspect="1"/>
            </p:cNvGraphicFramePr>
            <p:nvPr/>
          </p:nvGraphicFramePr>
          <p:xfrm>
            <a:off x="4209" y="2724"/>
            <a:ext cx="204" cy="289"/>
          </p:xfrm>
          <a:graphic>
            <a:graphicData uri="http://schemas.openxmlformats.org/presentationml/2006/ole">
              <p:oleObj spid="_x0000_s302106" name="Equation" r:id="rId6" imgW="152280" imgH="215640" progId="Equation.DSMT4">
                <p:embed/>
              </p:oleObj>
            </a:graphicData>
          </a:graphic>
        </p:graphicFrame>
        <p:graphicFrame>
          <p:nvGraphicFramePr>
            <p:cNvPr id="302107" name="Object 27"/>
            <p:cNvGraphicFramePr>
              <a:graphicFrameLocks noChangeAspect="1"/>
            </p:cNvGraphicFramePr>
            <p:nvPr/>
          </p:nvGraphicFramePr>
          <p:xfrm>
            <a:off x="4203" y="3068"/>
            <a:ext cx="238" cy="289"/>
          </p:xfrm>
          <a:graphic>
            <a:graphicData uri="http://schemas.openxmlformats.org/presentationml/2006/ole">
              <p:oleObj spid="_x0000_s302107" name="Equation" r:id="rId7" imgW="177480" imgH="215640" progId="Equation.DSMT4">
                <p:embed/>
              </p:oleObj>
            </a:graphicData>
          </a:graphic>
        </p:graphicFrame>
      </p:grpSp>
      <p:sp>
        <p:nvSpPr>
          <p:cNvPr id="302108" name="Text Box 28"/>
          <p:cNvSpPr txBox="1">
            <a:spLocks noChangeArrowheads="1"/>
          </p:cNvSpPr>
          <p:nvPr/>
        </p:nvSpPr>
        <p:spPr bwMode="auto">
          <a:xfrm>
            <a:off x="336325" y="4500563"/>
            <a:ext cx="911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= 0:</a:t>
            </a:r>
            <a:endParaRPr lang="en-US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2111" name="Text Box 31"/>
          <p:cNvSpPr txBox="1">
            <a:spLocks noChangeArrowheads="1"/>
          </p:cNvSpPr>
          <p:nvPr/>
        </p:nvSpPr>
        <p:spPr bwMode="auto">
          <a:xfrm>
            <a:off x="1324561" y="0"/>
            <a:ext cx="67675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sp>
        <p:nvSpPr>
          <p:cNvPr id="302112" name="Text Box 32"/>
          <p:cNvSpPr txBox="1">
            <a:spLocks noChangeArrowheads="1"/>
          </p:cNvSpPr>
          <p:nvPr/>
        </p:nvSpPr>
        <p:spPr bwMode="auto">
          <a:xfrm>
            <a:off x="1279525" y="14684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02113" name="Text Box 33"/>
          <p:cNvSpPr txBox="1">
            <a:spLocks noChangeArrowheads="1"/>
          </p:cNvSpPr>
          <p:nvPr/>
        </p:nvSpPr>
        <p:spPr bwMode="auto">
          <a:xfrm>
            <a:off x="5342021" y="4126130"/>
            <a:ext cx="3436219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Note: </a:t>
            </a:r>
            <a:r>
              <a:rPr lang="en-US" sz="1600" dirty="0" smtClean="0">
                <a:solidFill>
                  <a:schemeClr val="bg2"/>
                </a:solidFill>
              </a:rPr>
              <a:t>The </a:t>
            </a:r>
            <a:r>
              <a:rPr lang="en-US" sz="1600" dirty="0">
                <a:solidFill>
                  <a:schemeClr val="bg2"/>
                </a:solidFill>
              </a:rPr>
              <a:t>mode </a:t>
            </a:r>
            <a:r>
              <a:rPr lang="en-US" sz="1600" dirty="0" smtClean="0">
                <a:solidFill>
                  <a:schemeClr val="bg2"/>
                </a:solidFill>
              </a:rPr>
              <a:t>TE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p</a:t>
            </a:r>
            <a:r>
              <a:rPr lang="en-US" sz="1600" dirty="0" smtClean="0">
                <a:solidFill>
                  <a:schemeClr val="bg2"/>
                </a:solidFill>
              </a:rPr>
              <a:t> mode can </a:t>
            </a:r>
            <a:r>
              <a:rPr lang="en-US" sz="1600" dirty="0">
                <a:solidFill>
                  <a:schemeClr val="bg2"/>
                </a:solidFill>
              </a:rPr>
              <a:t>be supported by a series of concentric rings, since there is no longitudinal (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z</a:t>
            </a:r>
            <a:r>
              <a:rPr lang="en-US" sz="1600" dirty="0">
                <a:solidFill>
                  <a:schemeClr val="bg2"/>
                </a:solidFill>
              </a:rPr>
              <a:t>-directed) </a:t>
            </a:r>
            <a:r>
              <a:rPr lang="en-US" sz="1600" dirty="0" smtClean="0">
                <a:solidFill>
                  <a:schemeClr val="bg2"/>
                </a:solidFill>
              </a:rPr>
              <a:t>current (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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 = 0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)</a:t>
            </a:r>
            <a:r>
              <a:rPr lang="en-US" sz="1600" dirty="0" smtClean="0">
                <a:solidFill>
                  <a:schemeClr val="bg2"/>
                </a:solidFill>
              </a:rPr>
              <a:t>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6728346" y="2006221"/>
            <a:ext cx="968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673756" y="1337481"/>
            <a:ext cx="2470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Usual behavior for rectangular waveguides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60107" y="2784143"/>
            <a:ext cx="2294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Decreases with frequency!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0098" name="Group 66"/>
          <p:cNvGrpSpPr>
            <a:grpSpLocks/>
          </p:cNvGrpSpPr>
          <p:nvPr/>
        </p:nvGrpSpPr>
        <p:grpSpPr bwMode="auto">
          <a:xfrm>
            <a:off x="549275" y="1422400"/>
            <a:ext cx="7753350" cy="4251325"/>
            <a:chOff x="346" y="896"/>
            <a:chExt cx="4884" cy="2678"/>
          </a:xfrm>
        </p:grpSpPr>
        <p:sp>
          <p:nvSpPr>
            <p:cNvPr id="300042" name="Line 10"/>
            <p:cNvSpPr>
              <a:spLocks noChangeShapeType="1"/>
            </p:cNvSpPr>
            <p:nvPr/>
          </p:nvSpPr>
          <p:spPr bwMode="auto">
            <a:xfrm>
              <a:off x="811" y="3114"/>
              <a:ext cx="417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43" name="Line 11"/>
            <p:cNvSpPr>
              <a:spLocks noChangeShapeType="1"/>
            </p:cNvSpPr>
            <p:nvPr/>
          </p:nvSpPr>
          <p:spPr bwMode="auto">
            <a:xfrm>
              <a:off x="812" y="951"/>
              <a:ext cx="0" cy="215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48" name="Text Box 16"/>
            <p:cNvSpPr txBox="1">
              <a:spLocks noChangeArrowheads="1"/>
            </p:cNvSpPr>
            <p:nvPr/>
          </p:nvSpPr>
          <p:spPr bwMode="auto">
            <a:xfrm>
              <a:off x="1241" y="3317"/>
              <a:ext cx="6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f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c, TE</a:t>
              </a:r>
              <a:r>
                <a:rPr lang="en-US" sz="2000" baseline="-45000">
                  <a:solidFill>
                    <a:schemeClr val="bg2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300051" name="Text Box 19"/>
            <p:cNvSpPr txBox="1">
              <a:spLocks noChangeArrowheads="1"/>
            </p:cNvSpPr>
            <p:nvPr/>
          </p:nvSpPr>
          <p:spPr bwMode="auto">
            <a:xfrm>
              <a:off x="4965" y="3168"/>
              <a:ext cx="265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f  </a:t>
              </a:r>
            </a:p>
          </p:txBody>
        </p:sp>
        <p:sp>
          <p:nvSpPr>
            <p:cNvPr id="300052" name="Text Box 20"/>
            <p:cNvSpPr txBox="1">
              <a:spLocks noChangeArrowheads="1"/>
            </p:cNvSpPr>
            <p:nvPr/>
          </p:nvSpPr>
          <p:spPr bwMode="auto">
            <a:xfrm>
              <a:off x="346" y="896"/>
              <a:ext cx="34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Symbol" pitchFamily="18" charset="2"/>
                </a:rPr>
                <a:t>a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sz="2400" i="1">
                  <a:solidFill>
                    <a:schemeClr val="bg2"/>
                  </a:solidFill>
                  <a:latin typeface="Symbol" pitchFamily="18" charset="2"/>
                </a:rPr>
                <a:t> </a:t>
              </a:r>
              <a:endParaRPr lang="en-US" sz="2400" i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00054" name="Line 22"/>
            <p:cNvSpPr>
              <a:spLocks noChangeShapeType="1"/>
            </p:cNvSpPr>
            <p:nvPr/>
          </p:nvSpPr>
          <p:spPr bwMode="auto">
            <a:xfrm>
              <a:off x="1495" y="971"/>
              <a:ext cx="0" cy="21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55" name="Freeform 23"/>
            <p:cNvSpPr>
              <a:spLocks/>
            </p:cNvSpPr>
            <p:nvPr/>
          </p:nvSpPr>
          <p:spPr bwMode="auto">
            <a:xfrm>
              <a:off x="3278" y="1003"/>
              <a:ext cx="1435" cy="1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3" y="1568"/>
                </a:cxn>
                <a:cxn ang="0">
                  <a:pos x="1435" y="1994"/>
                </a:cxn>
              </a:cxnLst>
              <a:rect l="0" t="0" r="r" b="b"/>
              <a:pathLst>
                <a:path w="1435" h="1994">
                  <a:moveTo>
                    <a:pt x="0" y="0"/>
                  </a:moveTo>
                  <a:cubicBezTo>
                    <a:pt x="31" y="542"/>
                    <a:pt x="164" y="1236"/>
                    <a:pt x="403" y="1568"/>
                  </a:cubicBezTo>
                  <a:cubicBezTo>
                    <a:pt x="642" y="1900"/>
                    <a:pt x="1081" y="1946"/>
                    <a:pt x="1435" y="1994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56" name="Line 24"/>
            <p:cNvSpPr>
              <a:spLocks noChangeShapeType="1"/>
            </p:cNvSpPr>
            <p:nvPr/>
          </p:nvSpPr>
          <p:spPr bwMode="auto">
            <a:xfrm>
              <a:off x="2336" y="959"/>
              <a:ext cx="0" cy="21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57" name="Line 25"/>
            <p:cNvSpPr>
              <a:spLocks noChangeShapeType="1"/>
            </p:cNvSpPr>
            <p:nvPr/>
          </p:nvSpPr>
          <p:spPr bwMode="auto">
            <a:xfrm>
              <a:off x="2851" y="968"/>
              <a:ext cx="0" cy="21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58" name="Line 26"/>
            <p:cNvSpPr>
              <a:spLocks noChangeShapeType="1"/>
            </p:cNvSpPr>
            <p:nvPr/>
          </p:nvSpPr>
          <p:spPr bwMode="auto">
            <a:xfrm>
              <a:off x="3235" y="982"/>
              <a:ext cx="0" cy="21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59" name="Line 27"/>
            <p:cNvSpPr>
              <a:spLocks noChangeShapeType="1"/>
            </p:cNvSpPr>
            <p:nvPr/>
          </p:nvSpPr>
          <p:spPr bwMode="auto">
            <a:xfrm flipV="1">
              <a:off x="1503" y="3136"/>
              <a:ext cx="0" cy="1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0" name="Line 28"/>
            <p:cNvSpPr>
              <a:spLocks noChangeShapeType="1"/>
            </p:cNvSpPr>
            <p:nvPr/>
          </p:nvSpPr>
          <p:spPr bwMode="auto">
            <a:xfrm flipV="1">
              <a:off x="2337" y="3136"/>
              <a:ext cx="0" cy="1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1" name="Line 29"/>
            <p:cNvSpPr>
              <a:spLocks noChangeShapeType="1"/>
            </p:cNvSpPr>
            <p:nvPr/>
          </p:nvSpPr>
          <p:spPr bwMode="auto">
            <a:xfrm flipV="1">
              <a:off x="2853" y="3136"/>
              <a:ext cx="0" cy="1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2" name="Line 30"/>
            <p:cNvSpPr>
              <a:spLocks noChangeShapeType="1"/>
            </p:cNvSpPr>
            <p:nvPr/>
          </p:nvSpPr>
          <p:spPr bwMode="auto">
            <a:xfrm flipV="1">
              <a:off x="3237" y="3136"/>
              <a:ext cx="0" cy="1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3" name="Text Box 31"/>
            <p:cNvSpPr txBox="1">
              <a:spLocks noChangeArrowheads="1"/>
            </p:cNvSpPr>
            <p:nvPr/>
          </p:nvSpPr>
          <p:spPr bwMode="auto">
            <a:xfrm>
              <a:off x="2105" y="3324"/>
              <a:ext cx="6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f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c, TM</a:t>
              </a:r>
              <a:r>
                <a:rPr lang="en-US" sz="2000" baseline="-4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  <p:sp>
          <p:nvSpPr>
            <p:cNvPr id="300064" name="Text Box 32"/>
            <p:cNvSpPr txBox="1">
              <a:spLocks noChangeArrowheads="1"/>
            </p:cNvSpPr>
            <p:nvPr/>
          </p:nvSpPr>
          <p:spPr bwMode="auto">
            <a:xfrm>
              <a:off x="2697" y="3324"/>
              <a:ext cx="6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f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c, TE</a:t>
              </a:r>
              <a:r>
                <a:rPr lang="en-US" sz="2000" baseline="-45000">
                  <a:solidFill>
                    <a:schemeClr val="bg2"/>
                  </a:solidFill>
                  <a:latin typeface="Times New Roman" pitchFamily="18" charset="0"/>
                </a:rPr>
                <a:t>21</a:t>
              </a:r>
            </a:p>
          </p:txBody>
        </p:sp>
        <p:sp>
          <p:nvSpPr>
            <p:cNvPr id="300065" name="Text Box 33"/>
            <p:cNvSpPr txBox="1">
              <a:spLocks noChangeArrowheads="1"/>
            </p:cNvSpPr>
            <p:nvPr/>
          </p:nvSpPr>
          <p:spPr bwMode="auto">
            <a:xfrm>
              <a:off x="3161" y="3324"/>
              <a:ext cx="68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f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c, TE</a:t>
              </a:r>
              <a:r>
                <a:rPr lang="en-US" sz="2000" baseline="-4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</a:p>
          </p:txBody>
        </p:sp>
        <p:sp>
          <p:nvSpPr>
            <p:cNvPr id="300066" name="Freeform 34"/>
            <p:cNvSpPr>
              <a:spLocks/>
            </p:cNvSpPr>
            <p:nvPr/>
          </p:nvSpPr>
          <p:spPr bwMode="auto">
            <a:xfrm>
              <a:off x="2895" y="999"/>
              <a:ext cx="1826" cy="74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0" y="636"/>
                </a:cxn>
                <a:cxn ang="0">
                  <a:pos x="751" y="687"/>
                </a:cxn>
                <a:cxn ang="0">
                  <a:pos x="1826" y="453"/>
                </a:cxn>
              </a:cxnLst>
              <a:rect l="0" t="0" r="r" b="b"/>
              <a:pathLst>
                <a:path w="1826" h="744">
                  <a:moveTo>
                    <a:pt x="6" y="0"/>
                  </a:moveTo>
                  <a:cubicBezTo>
                    <a:pt x="0" y="396"/>
                    <a:pt x="90" y="528"/>
                    <a:pt x="210" y="636"/>
                  </a:cubicBezTo>
                  <a:cubicBezTo>
                    <a:pt x="330" y="744"/>
                    <a:pt x="482" y="718"/>
                    <a:pt x="751" y="687"/>
                  </a:cubicBezTo>
                  <a:cubicBezTo>
                    <a:pt x="1020" y="656"/>
                    <a:pt x="1423" y="563"/>
                    <a:pt x="1826" y="453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7" name="Freeform 35"/>
            <p:cNvSpPr>
              <a:spLocks/>
            </p:cNvSpPr>
            <p:nvPr/>
          </p:nvSpPr>
          <p:spPr bwMode="auto">
            <a:xfrm>
              <a:off x="2366" y="973"/>
              <a:ext cx="2439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252"/>
                </a:cxn>
                <a:cxn ang="0">
                  <a:pos x="1305" y="1628"/>
                </a:cxn>
                <a:cxn ang="0">
                  <a:pos x="3141" y="1044"/>
                </a:cxn>
              </a:cxnLst>
              <a:rect l="0" t="0" r="r" b="b"/>
              <a:pathLst>
                <a:path w="3141" h="1663">
                  <a:moveTo>
                    <a:pt x="0" y="0"/>
                  </a:moveTo>
                  <a:cubicBezTo>
                    <a:pt x="87" y="490"/>
                    <a:pt x="174" y="981"/>
                    <a:pt x="391" y="1252"/>
                  </a:cubicBezTo>
                  <a:cubicBezTo>
                    <a:pt x="608" y="1523"/>
                    <a:pt x="847" y="1663"/>
                    <a:pt x="1305" y="1628"/>
                  </a:cubicBezTo>
                  <a:cubicBezTo>
                    <a:pt x="1763" y="1593"/>
                    <a:pt x="2452" y="1318"/>
                    <a:pt x="3141" y="1044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8" name="Freeform 36"/>
            <p:cNvSpPr>
              <a:spLocks/>
            </p:cNvSpPr>
            <p:nvPr/>
          </p:nvSpPr>
          <p:spPr bwMode="auto">
            <a:xfrm>
              <a:off x="3326" y="985"/>
              <a:ext cx="1371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252"/>
                </a:cxn>
                <a:cxn ang="0">
                  <a:pos x="1305" y="1628"/>
                </a:cxn>
                <a:cxn ang="0">
                  <a:pos x="3141" y="1044"/>
                </a:cxn>
              </a:cxnLst>
              <a:rect l="0" t="0" r="r" b="b"/>
              <a:pathLst>
                <a:path w="3141" h="1663">
                  <a:moveTo>
                    <a:pt x="0" y="0"/>
                  </a:moveTo>
                  <a:cubicBezTo>
                    <a:pt x="87" y="490"/>
                    <a:pt x="174" y="981"/>
                    <a:pt x="391" y="1252"/>
                  </a:cubicBezTo>
                  <a:cubicBezTo>
                    <a:pt x="608" y="1523"/>
                    <a:pt x="847" y="1663"/>
                    <a:pt x="1305" y="1628"/>
                  </a:cubicBezTo>
                  <a:cubicBezTo>
                    <a:pt x="1763" y="1593"/>
                    <a:pt x="2452" y="1318"/>
                    <a:pt x="3141" y="1044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69" name="Freeform 37"/>
            <p:cNvSpPr>
              <a:spLocks/>
            </p:cNvSpPr>
            <p:nvPr/>
          </p:nvSpPr>
          <p:spPr bwMode="auto">
            <a:xfrm>
              <a:off x="1580" y="1009"/>
              <a:ext cx="3141" cy="16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1" y="1252"/>
                </a:cxn>
                <a:cxn ang="0">
                  <a:pos x="1305" y="1628"/>
                </a:cxn>
                <a:cxn ang="0">
                  <a:pos x="3141" y="1044"/>
                </a:cxn>
              </a:cxnLst>
              <a:rect l="0" t="0" r="r" b="b"/>
              <a:pathLst>
                <a:path w="3141" h="1663">
                  <a:moveTo>
                    <a:pt x="0" y="0"/>
                  </a:moveTo>
                  <a:cubicBezTo>
                    <a:pt x="87" y="490"/>
                    <a:pt x="174" y="981"/>
                    <a:pt x="391" y="1252"/>
                  </a:cubicBezTo>
                  <a:cubicBezTo>
                    <a:pt x="608" y="1523"/>
                    <a:pt x="847" y="1663"/>
                    <a:pt x="1305" y="1628"/>
                  </a:cubicBezTo>
                  <a:cubicBezTo>
                    <a:pt x="1763" y="1593"/>
                    <a:pt x="2452" y="1318"/>
                    <a:pt x="3141" y="1044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0070" name="Text Box 38"/>
            <p:cNvSpPr txBox="1">
              <a:spLocks noChangeArrowheads="1"/>
            </p:cNvSpPr>
            <p:nvPr/>
          </p:nvSpPr>
          <p:spPr bwMode="auto">
            <a:xfrm>
              <a:off x="4059" y="2492"/>
              <a:ext cx="4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00071" name="Text Box 39"/>
            <p:cNvSpPr txBox="1">
              <a:spLocks noChangeArrowheads="1"/>
            </p:cNvSpPr>
            <p:nvPr/>
          </p:nvSpPr>
          <p:spPr bwMode="auto">
            <a:xfrm>
              <a:off x="2876" y="931"/>
              <a:ext cx="4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21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00072" name="Text Box 40"/>
            <p:cNvSpPr txBox="1">
              <a:spLocks noChangeArrowheads="1"/>
            </p:cNvSpPr>
            <p:nvPr/>
          </p:nvSpPr>
          <p:spPr bwMode="auto">
            <a:xfrm>
              <a:off x="1581" y="961"/>
              <a:ext cx="4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TE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00073" name="Text Box 41"/>
            <p:cNvSpPr txBox="1">
              <a:spLocks noChangeArrowheads="1"/>
            </p:cNvSpPr>
            <p:nvPr/>
          </p:nvSpPr>
          <p:spPr bwMode="auto">
            <a:xfrm>
              <a:off x="3339" y="943"/>
              <a:ext cx="55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TM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300074" name="Text Box 42"/>
            <p:cNvSpPr txBox="1">
              <a:spLocks noChangeArrowheads="1"/>
            </p:cNvSpPr>
            <p:nvPr/>
          </p:nvSpPr>
          <p:spPr bwMode="auto">
            <a:xfrm>
              <a:off x="2385" y="931"/>
              <a:ext cx="58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TM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01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 </a:t>
              </a:r>
            </a:p>
          </p:txBody>
        </p:sp>
      </p:grpSp>
      <p:sp>
        <p:nvSpPr>
          <p:cNvPr id="300096" name="Text Box 64"/>
          <p:cNvSpPr txBox="1">
            <a:spLocks noChangeArrowheads="1"/>
          </p:cNvSpPr>
          <p:nvPr/>
        </p:nvSpPr>
        <p:spPr bwMode="auto">
          <a:xfrm>
            <a:off x="1305310" y="0"/>
            <a:ext cx="67675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39970" name="Object 2"/>
          <p:cNvGraphicFramePr>
            <a:graphicFrameLocks noChangeAspect="1"/>
          </p:cNvGraphicFramePr>
          <p:nvPr/>
        </p:nvGraphicFramePr>
        <p:xfrm>
          <a:off x="7061767" y="1569492"/>
          <a:ext cx="1220571" cy="413129"/>
        </p:xfrm>
        <a:graphic>
          <a:graphicData uri="http://schemas.openxmlformats.org/presentationml/2006/ole">
            <p:oleObj spid="_x0000_s339970" name="Equation" r:id="rId4" imgW="825480" imgH="279360" progId="Equation.DSMT4">
              <p:embed/>
            </p:oleObj>
          </a:graphicData>
        </a:graphic>
      </p:graphicFrame>
      <p:graphicFrame>
        <p:nvGraphicFramePr>
          <p:cNvPr id="339971" name="Object 3"/>
          <p:cNvGraphicFramePr>
            <a:graphicFrameLocks noChangeAspect="1"/>
          </p:cNvGraphicFramePr>
          <p:nvPr/>
        </p:nvGraphicFramePr>
        <p:xfrm>
          <a:off x="7342969" y="4191604"/>
          <a:ext cx="1282417" cy="403142"/>
        </p:xfrm>
        <a:graphic>
          <a:graphicData uri="http://schemas.openxmlformats.org/presentationml/2006/ole">
            <p:oleObj spid="_x0000_s339971" name="Equation" r:id="rId5" imgW="8888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33" name="Text Box 29"/>
          <p:cNvSpPr txBox="1">
            <a:spLocks noChangeArrowheads="1"/>
          </p:cNvSpPr>
          <p:nvPr/>
        </p:nvSpPr>
        <p:spPr bwMode="auto">
          <a:xfrm>
            <a:off x="1406525" y="0"/>
            <a:ext cx="67675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sp>
        <p:nvSpPr>
          <p:cNvPr id="328734" name="Text Box 30"/>
          <p:cNvSpPr txBox="1">
            <a:spLocks noChangeArrowheads="1"/>
          </p:cNvSpPr>
          <p:nvPr/>
        </p:nvSpPr>
        <p:spPr bwMode="auto">
          <a:xfrm>
            <a:off x="413886" y="739274"/>
            <a:ext cx="848445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The TE</a:t>
            </a:r>
            <a:r>
              <a:rPr lang="en-US" sz="1600" baseline="-25000" dirty="0">
                <a:solidFill>
                  <a:schemeClr val="bg1"/>
                </a:solidFill>
                <a:latin typeface="+mn-lt"/>
              </a:rPr>
              <a:t>01</a:t>
            </a:r>
            <a:r>
              <a:rPr lang="en-US" sz="1600" dirty="0">
                <a:solidFill>
                  <a:schemeClr val="bg1"/>
                </a:solidFill>
              </a:rPr>
              <a:t> mode was studied extensively as a candidate for long-range communications – but </a:t>
            </a:r>
            <a:r>
              <a:rPr lang="en-US" sz="1600" dirty="0" smtClean="0">
                <a:solidFill>
                  <a:schemeClr val="bg1"/>
                </a:solidFill>
              </a:rPr>
              <a:t>was not competitive with antennas. Also, fiber-optic cables eventually became </a:t>
            </a:r>
            <a:r>
              <a:rPr lang="en-US" sz="1600" dirty="0">
                <a:solidFill>
                  <a:schemeClr val="bg1"/>
                </a:solidFill>
              </a:rPr>
              <a:t>available with </a:t>
            </a:r>
            <a:r>
              <a:rPr lang="en-US" sz="1600" dirty="0" smtClean="0">
                <a:solidFill>
                  <a:schemeClr val="bg1"/>
                </a:solidFill>
              </a:rPr>
              <a:t>lower loss than the TE</a:t>
            </a:r>
            <a:r>
              <a:rPr lang="en-US" sz="1600" baseline="-25000" dirty="0" smtClean="0">
                <a:solidFill>
                  <a:schemeClr val="bg1"/>
                </a:solidFill>
              </a:rPr>
              <a:t>01</a:t>
            </a:r>
            <a:r>
              <a:rPr lang="en-US" sz="1600" dirty="0" smtClean="0">
                <a:solidFill>
                  <a:schemeClr val="bg1"/>
                </a:solidFill>
              </a:rPr>
              <a:t> mode. </a:t>
            </a:r>
            <a:r>
              <a:rPr lang="en-US" sz="1600" dirty="0">
                <a:solidFill>
                  <a:schemeClr val="bg1"/>
                </a:solidFill>
              </a:rPr>
              <a:t>It is still useful for some </a:t>
            </a:r>
            <a:r>
              <a:rPr lang="en-US" sz="1600" dirty="0" smtClean="0">
                <a:solidFill>
                  <a:schemeClr val="bg1"/>
                </a:solidFill>
              </a:rPr>
              <a:t>applications (e.g., high power).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8753" name="Rectangle 49"/>
          <p:cNvSpPr>
            <a:spLocks noChangeArrowheads="1"/>
          </p:cNvSpPr>
          <p:nvPr/>
        </p:nvSpPr>
        <p:spPr bwMode="auto">
          <a:xfrm>
            <a:off x="557113" y="1735322"/>
            <a:ext cx="8032750" cy="40163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From the beginning, the most obvious application of waveguides had been as a communications medium. It had been determined by both </a:t>
            </a:r>
            <a:r>
              <a:rPr lang="en-US" sz="1600" dirty="0" err="1">
                <a:solidFill>
                  <a:schemeClr val="bg2"/>
                </a:solidFill>
              </a:rPr>
              <a:t>Schelkunoff</a:t>
            </a:r>
            <a:r>
              <a:rPr lang="en-US" sz="1600" dirty="0">
                <a:solidFill>
                  <a:schemeClr val="bg2"/>
                </a:solidFill>
              </a:rPr>
              <a:t> and Mead, independently, in July 1933, that an axially symmetric electric wave (TE</a:t>
            </a:r>
            <a:r>
              <a:rPr lang="en-US" sz="1600" baseline="-25000" dirty="0">
                <a:solidFill>
                  <a:schemeClr val="bg2"/>
                </a:solidFill>
                <a:latin typeface="+mn-lt"/>
              </a:rPr>
              <a:t>01</a:t>
            </a:r>
            <a:r>
              <a:rPr lang="en-US" sz="1600" dirty="0">
                <a:solidFill>
                  <a:schemeClr val="bg2"/>
                </a:solidFill>
              </a:rPr>
              <a:t>) in circular waveguide would have an attenuation factor that decreased with increasing frequency [44]. This unique characteristic was believed to offer a great potential for wide-band, multichannel systems, and for many years to come the development of such a system was a major focus of work within the waveguide group at BTL</a:t>
            </a:r>
            <a:r>
              <a:rPr lang="en-US" sz="1600" dirty="0" smtClean="0">
                <a:solidFill>
                  <a:schemeClr val="bg2"/>
                </a:solidFill>
              </a:rPr>
              <a:t>. It </a:t>
            </a:r>
            <a:r>
              <a:rPr lang="en-US" sz="1600" dirty="0">
                <a:solidFill>
                  <a:schemeClr val="bg2"/>
                </a:solidFill>
              </a:rPr>
              <a:t>is important to note, however, that the use of waveguide as a long transmission line never did prove to be practical, and </a:t>
            </a:r>
            <a:r>
              <a:rPr lang="en-US" sz="1600" dirty="0" err="1">
                <a:solidFill>
                  <a:schemeClr val="bg2"/>
                </a:solidFill>
              </a:rPr>
              <a:t>Southworth</a:t>
            </a:r>
            <a:r>
              <a:rPr lang="en-US" sz="1600" dirty="0">
                <a:solidFill>
                  <a:schemeClr val="bg2"/>
                </a:solidFill>
              </a:rPr>
              <a:t> eventually began to realize that the role of waveguide would be somewhat different than originally expected. In a memorandum dated October 23, 1939, he concluded that microwave radio with highly directive antennas was to be preferred to long transmission lines. </a:t>
            </a:r>
            <a:r>
              <a:rPr lang="en-US" sz="1600" dirty="0" smtClean="0">
                <a:solidFill>
                  <a:schemeClr val="bg2"/>
                </a:solidFill>
              </a:rPr>
              <a:t>“Thus,” </a:t>
            </a:r>
            <a:r>
              <a:rPr lang="en-US" sz="1600" dirty="0">
                <a:solidFill>
                  <a:schemeClr val="bg2"/>
                </a:solidFill>
              </a:rPr>
              <a:t>he wrote, </a:t>
            </a:r>
            <a:r>
              <a:rPr lang="en-US" sz="1600" dirty="0" smtClean="0">
                <a:solidFill>
                  <a:schemeClr val="bg2"/>
                </a:solidFill>
              </a:rPr>
              <a:t>“we </a:t>
            </a:r>
            <a:r>
              <a:rPr lang="en-US" sz="1600" dirty="0">
                <a:solidFill>
                  <a:schemeClr val="bg2"/>
                </a:solidFill>
              </a:rPr>
              <a:t>come to the conclusion that the hollow, cylindrical conductor is to be valued primarily as a new circuit element, but not yet as a new type of toll </a:t>
            </a:r>
            <a:r>
              <a:rPr lang="en-US" sz="1600" dirty="0" smtClean="0">
                <a:solidFill>
                  <a:schemeClr val="bg2"/>
                </a:solidFill>
              </a:rPr>
              <a:t>cable” </a:t>
            </a:r>
            <a:r>
              <a:rPr lang="en-US" sz="1600" dirty="0">
                <a:solidFill>
                  <a:schemeClr val="bg2"/>
                </a:solidFill>
              </a:rPr>
              <a:t>[45]. It was as a circuit element in military radar that waveguide technology was to find its first major application and to receive an enormous stimulus to both practical and theoretical advance.</a:t>
            </a:r>
          </a:p>
        </p:txBody>
      </p:sp>
      <p:sp>
        <p:nvSpPr>
          <p:cNvPr id="328754" name="Text Box 50"/>
          <p:cNvSpPr txBox="1">
            <a:spLocks noChangeArrowheads="1"/>
          </p:cNvSpPr>
          <p:nvPr/>
        </p:nvSpPr>
        <p:spPr bwMode="auto">
          <a:xfrm>
            <a:off x="625475" y="6049361"/>
            <a:ext cx="85185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K. S. Packard, “The Origins of Waveguide: A Case of Multiple Rediscovery,” </a:t>
            </a:r>
            <a:r>
              <a:rPr lang="en-US" sz="1600" i="1" dirty="0">
                <a:solidFill>
                  <a:schemeClr val="bg2"/>
                </a:solidFill>
              </a:rPr>
              <a:t>IEEE Trans. MTT</a:t>
            </a:r>
            <a:r>
              <a:rPr lang="en-US" sz="1600" dirty="0">
                <a:solidFill>
                  <a:schemeClr val="bg2"/>
                </a:solidFill>
              </a:rPr>
              <a:t>, pp. 961-969, Sept. 1984.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ext Box 2"/>
          <p:cNvSpPr txBox="1">
            <a:spLocks noChangeArrowheads="1"/>
          </p:cNvSpPr>
          <p:nvPr/>
        </p:nvSpPr>
        <p:spPr bwMode="auto">
          <a:xfrm>
            <a:off x="1286059" y="0"/>
            <a:ext cx="67675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Attenuation Property (cont.)</a:t>
            </a:r>
          </a:p>
        </p:txBody>
      </p:sp>
      <p:pic>
        <p:nvPicPr>
          <p:cNvPr id="330756" name="Picture 4" descr="fee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89" y="2289727"/>
            <a:ext cx="2840037" cy="3754437"/>
          </a:xfrm>
          <a:prstGeom prst="rect">
            <a:avLst/>
          </a:prstGeom>
          <a:noFill/>
        </p:spPr>
      </p:pic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3741237" y="2259764"/>
            <a:ext cx="4787900" cy="3921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Products include: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4-Port Diplexers, CP or Linear;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3-Port Diplexers, 2xRx &amp; 1xTx;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2-Port Diplexers, </a:t>
            </a:r>
            <a:r>
              <a:rPr lang="en-US" sz="1400" dirty="0" err="1">
                <a:solidFill>
                  <a:schemeClr val="bg2"/>
                </a:solidFill>
              </a:rPr>
              <a:t>RxTx</a:t>
            </a:r>
            <a:r>
              <a:rPr lang="en-US" sz="1400" dirty="0">
                <a:solidFill>
                  <a:schemeClr val="bg2"/>
                </a:solidFill>
              </a:rPr>
              <a:t>, X-</a:t>
            </a:r>
            <a:r>
              <a:rPr lang="en-US" sz="1400" dirty="0" err="1">
                <a:solidFill>
                  <a:schemeClr val="bg2"/>
                </a:solidFill>
              </a:rPr>
              <a:t>Pol</a:t>
            </a:r>
            <a:r>
              <a:rPr lang="en-US" sz="1400" dirty="0">
                <a:solidFill>
                  <a:schemeClr val="bg2"/>
                </a:solidFill>
              </a:rPr>
              <a:t> or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Co-</a:t>
            </a:r>
            <a:r>
              <a:rPr lang="en-US" sz="1400" dirty="0" err="1">
                <a:solidFill>
                  <a:schemeClr val="bg2"/>
                </a:solidFill>
              </a:rPr>
              <a:t>Pol</a:t>
            </a:r>
            <a:r>
              <a:rPr lang="en-US" sz="1400" dirty="0">
                <a:solidFill>
                  <a:schemeClr val="bg2"/>
                </a:solidFill>
              </a:rPr>
              <a:t>, CP or Linear;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TE21 </a:t>
            </a:r>
            <a:r>
              <a:rPr lang="en-US" sz="1400" dirty="0" err="1">
                <a:solidFill>
                  <a:schemeClr val="bg2"/>
                </a:solidFill>
              </a:rPr>
              <a:t>Monopulse</a:t>
            </a:r>
            <a:r>
              <a:rPr lang="en-US" sz="1400" dirty="0">
                <a:solidFill>
                  <a:schemeClr val="bg2"/>
                </a:solidFill>
              </a:rPr>
              <a:t> Tracking Couplers;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hlink"/>
                </a:solidFill>
              </a:rPr>
              <a:t>TE01 Mode Components; Transitions;</a:t>
            </a:r>
            <a:br>
              <a:rPr lang="en-US" sz="1400" dirty="0">
                <a:solidFill>
                  <a:schemeClr val="hlink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Filters; Flex Waveguides;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Waveguide Bends; Twists; Runs; etc.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/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Many of the items are "off the shelf products".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/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Products can be custom tailored to a customer's application.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/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Many of the products can be supplied with standard feed horns for prime or offset antennas.</a:t>
            </a:r>
            <a:br>
              <a:rPr lang="en-US" sz="1400" dirty="0">
                <a:solidFill>
                  <a:schemeClr val="bg2"/>
                </a:solidFill>
              </a:rPr>
            </a:b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557213" y="1085800"/>
            <a:ext cx="8145462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solidFill>
                  <a:schemeClr val="bg2"/>
                </a:solidFill>
              </a:rPr>
              <a:t>VertexRSI's</a:t>
            </a:r>
            <a:r>
              <a:rPr lang="en-US" sz="1600" dirty="0">
                <a:solidFill>
                  <a:schemeClr val="bg2"/>
                </a:solidFill>
              </a:rPr>
              <a:t> Torrance Facility is a leading supplier of antenna feed components for the various commercial and military bands. A patented circular polarized 4-port diplexer meeting all Intelsat specifications leads a full array of products.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1247073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760413" y="1439738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(1) </a:t>
            </a:r>
            <a:r>
              <a:rPr lang="en-US" sz="2400" i="1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 variation</a:t>
            </a:r>
          </a:p>
        </p:txBody>
      </p:sp>
      <p:graphicFrame>
        <p:nvGraphicFramePr>
          <p:cNvPr id="286732" name="Object 12"/>
          <p:cNvGraphicFramePr>
            <a:graphicFrameLocks noChangeAspect="1"/>
          </p:cNvGraphicFramePr>
          <p:nvPr/>
        </p:nvGraphicFramePr>
        <p:xfrm>
          <a:off x="2686050" y="1458788"/>
          <a:ext cx="1752600" cy="509587"/>
        </p:xfrm>
        <a:graphic>
          <a:graphicData uri="http://schemas.openxmlformats.org/presentationml/2006/ole">
            <p:oleObj spid="_x0000_s286732" name="Equation" r:id="rId4" imgW="698400" imgH="203040" progId="Equation.DSMT4">
              <p:embed/>
            </p:oleObj>
          </a:graphicData>
        </a:graphic>
      </p:graphicFrame>
      <p:graphicFrame>
        <p:nvGraphicFramePr>
          <p:cNvPr id="286733" name="Object 13"/>
          <p:cNvGraphicFramePr>
            <a:graphicFrameLocks noChangeAspect="1"/>
          </p:cNvGraphicFramePr>
          <p:nvPr/>
        </p:nvGraphicFramePr>
        <p:xfrm>
          <a:off x="1609944" y="2228506"/>
          <a:ext cx="3890109" cy="471398"/>
        </p:xfrm>
        <a:graphic>
          <a:graphicData uri="http://schemas.openxmlformats.org/presentationml/2006/ole">
            <p:oleObj spid="_x0000_s286733" name="Equation" r:id="rId5" imgW="1676160" imgH="203040" progId="Equation.DSMT4">
              <p:embed/>
            </p:oleObj>
          </a:graphicData>
        </a:graphic>
      </p:graphicFrame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873125" y="412115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 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5721350" y="2249363"/>
            <a:ext cx="287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(uniqueness of solution)</a:t>
            </a:r>
          </a:p>
        </p:txBody>
      </p:sp>
      <p:graphicFrame>
        <p:nvGraphicFramePr>
          <p:cNvPr id="286736" name="Object 16"/>
          <p:cNvGraphicFramePr>
            <a:graphicFrameLocks noChangeAspect="1"/>
          </p:cNvGraphicFramePr>
          <p:nvPr/>
        </p:nvGraphicFramePr>
        <p:xfrm>
          <a:off x="1968500" y="4098925"/>
          <a:ext cx="1219200" cy="487363"/>
        </p:xfrm>
        <a:graphic>
          <a:graphicData uri="http://schemas.openxmlformats.org/presentationml/2006/ole">
            <p:oleObj spid="_x0000_s286736" name="Equation" r:id="rId6" imgW="507960" imgH="203040" progId="Equation.DSMT4">
              <p:embed/>
            </p:oleObj>
          </a:graphicData>
        </a:graphic>
      </p:graphicFrame>
      <p:graphicFrame>
        <p:nvGraphicFramePr>
          <p:cNvPr id="286737" name="Object 17"/>
          <p:cNvGraphicFramePr>
            <a:graphicFrameLocks noChangeAspect="1"/>
          </p:cNvGraphicFramePr>
          <p:nvPr/>
        </p:nvGraphicFramePr>
        <p:xfrm>
          <a:off x="2989263" y="2911350"/>
          <a:ext cx="1027112" cy="403225"/>
        </p:xfrm>
        <a:graphic>
          <a:graphicData uri="http://schemas.openxmlformats.org/presentationml/2006/ole">
            <p:oleObj spid="_x0000_s286737" name="Equation" r:id="rId7" imgW="355320" imgH="139680" progId="Equation.DSMT4">
              <p:embed/>
            </p:oleObj>
          </a:graphicData>
        </a:graphic>
      </p:graphicFrame>
      <p:sp>
        <p:nvSpPr>
          <p:cNvPr id="286738" name="AutoShape 18"/>
          <p:cNvSpPr>
            <a:spLocks noChangeArrowheads="1"/>
          </p:cNvSpPr>
          <p:nvPr/>
        </p:nvSpPr>
        <p:spPr bwMode="auto">
          <a:xfrm>
            <a:off x="2432050" y="2944688"/>
            <a:ext cx="438150" cy="285750"/>
          </a:xfrm>
          <a:prstGeom prst="rightArrow">
            <a:avLst>
              <a:gd name="adj1" fmla="val 50000"/>
              <a:gd name="adj2" fmla="val 3833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39" name="Object 19"/>
          <p:cNvGraphicFramePr>
            <a:graphicFrameLocks noChangeAspect="1"/>
          </p:cNvGraphicFramePr>
          <p:nvPr/>
        </p:nvGraphicFramePr>
        <p:xfrm>
          <a:off x="2292350" y="4806950"/>
          <a:ext cx="4405313" cy="1231900"/>
        </p:xfrm>
        <a:graphic>
          <a:graphicData uri="http://schemas.openxmlformats.org/presentationml/2006/ole">
            <p:oleObj spid="_x0000_s286739" name="Equation" r:id="rId8" imgW="1815840" imgH="5079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1868488" y="3482975"/>
            <a:ext cx="5022850" cy="11541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671513" y="1301750"/>
            <a:ext cx="48021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(2) The field should be finite on the </a:t>
            </a:r>
            <a:r>
              <a:rPr lang="en-US" sz="2400" i="1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>
                <a:solidFill>
                  <a:schemeClr val="hlink"/>
                </a:solidFill>
              </a:rPr>
              <a:t> axis</a:t>
            </a:r>
            <a:endParaRPr lang="en-US">
              <a:solidFill>
                <a:schemeClr val="hlink"/>
              </a:solidFill>
            </a:endParaRPr>
          </a:p>
        </p:txBody>
      </p:sp>
      <p:graphicFrame>
        <p:nvGraphicFramePr>
          <p:cNvPr id="287757" name="Object 13"/>
          <p:cNvGraphicFramePr>
            <a:graphicFrameLocks noChangeAspect="1"/>
          </p:cNvGraphicFramePr>
          <p:nvPr/>
        </p:nvGraphicFramePr>
        <p:xfrm>
          <a:off x="5618163" y="1254125"/>
          <a:ext cx="1476375" cy="590550"/>
        </p:xfrm>
        <a:graphic>
          <a:graphicData uri="http://schemas.openxmlformats.org/presentationml/2006/ole">
            <p:oleObj spid="_x0000_s287757" name="Equation" r:id="rId4" imgW="634680" imgH="253800" progId="Equation.DSMT4">
              <p:embed/>
            </p:oleObj>
          </a:graphicData>
        </a:graphic>
      </p:graphicFrame>
      <p:graphicFrame>
        <p:nvGraphicFramePr>
          <p:cNvPr id="287758" name="Object 14"/>
          <p:cNvGraphicFramePr>
            <a:graphicFrameLocks noChangeAspect="1"/>
          </p:cNvGraphicFramePr>
          <p:nvPr/>
        </p:nvGraphicFramePr>
        <p:xfrm>
          <a:off x="2906713" y="2168525"/>
          <a:ext cx="1352550" cy="627063"/>
        </p:xfrm>
        <a:graphic>
          <a:graphicData uri="http://schemas.openxmlformats.org/presentationml/2006/ole">
            <p:oleObj spid="_x0000_s287758" name="Equation" r:id="rId5" imgW="520560" imgH="241200" progId="Equation.DSMT4">
              <p:embed/>
            </p:oleObj>
          </a:graphicData>
        </a:graphic>
      </p:graphicFrame>
      <p:sp>
        <p:nvSpPr>
          <p:cNvPr id="287759" name="AutoShape 15"/>
          <p:cNvSpPr>
            <a:spLocks noChangeArrowheads="1"/>
          </p:cNvSpPr>
          <p:nvPr/>
        </p:nvSpPr>
        <p:spPr bwMode="auto">
          <a:xfrm>
            <a:off x="2312988" y="2335213"/>
            <a:ext cx="427037" cy="231775"/>
          </a:xfrm>
          <a:prstGeom prst="rightArrow">
            <a:avLst>
              <a:gd name="adj1" fmla="val 50000"/>
              <a:gd name="adj2" fmla="val 4606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0" name="Text Box 16"/>
          <p:cNvSpPr txBox="1">
            <a:spLocks noChangeArrowheads="1"/>
          </p:cNvSpPr>
          <p:nvPr/>
        </p:nvSpPr>
        <p:spPr bwMode="auto">
          <a:xfrm>
            <a:off x="4391025" y="2282825"/>
            <a:ext cx="1724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is not allowed</a:t>
            </a:r>
          </a:p>
        </p:txBody>
      </p:sp>
      <p:graphicFrame>
        <p:nvGraphicFramePr>
          <p:cNvPr id="287761" name="Object 17"/>
          <p:cNvGraphicFramePr>
            <a:graphicFrameLocks noChangeAspect="1"/>
          </p:cNvGraphicFramePr>
          <p:nvPr/>
        </p:nvGraphicFramePr>
        <p:xfrm>
          <a:off x="2143125" y="3722688"/>
          <a:ext cx="4618038" cy="738187"/>
        </p:xfrm>
        <a:graphic>
          <a:graphicData uri="http://schemas.openxmlformats.org/presentationml/2006/ole">
            <p:oleObj spid="_x0000_s287761" name="Equation" r:id="rId6" imgW="1587240" imgH="253800" progId="Equation.DSMT4">
              <p:embed/>
            </p:oleObj>
          </a:graphicData>
        </a:graphic>
      </p:graphicFrame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1372198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graphicFrame>
        <p:nvGraphicFramePr>
          <p:cNvPr id="287764" name="Object 20"/>
          <p:cNvGraphicFramePr>
            <a:graphicFrameLocks noChangeAspect="1"/>
          </p:cNvGraphicFramePr>
          <p:nvPr/>
        </p:nvGraphicFramePr>
        <p:xfrm>
          <a:off x="3843338" y="5014913"/>
          <a:ext cx="1684337" cy="560387"/>
        </p:xfrm>
        <a:graphic>
          <a:graphicData uri="http://schemas.openxmlformats.org/presentationml/2006/ole">
            <p:oleObj spid="_x0000_s287764" name="Equation" r:id="rId7" imgW="76176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819350" y="1061118"/>
            <a:ext cx="1524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(3) B.C.’s:</a:t>
            </a: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2335413" y="989681"/>
          <a:ext cx="2154237" cy="598487"/>
        </p:xfrm>
        <a:graphic>
          <a:graphicData uri="http://schemas.openxmlformats.org/presentationml/2006/ole">
            <p:oleObj spid="_x0000_s288773" name="Equation" r:id="rId4" imgW="914400" imgH="253800" progId="Equation.DSMT4">
              <p:embed/>
            </p:oleObj>
          </a:graphicData>
        </a:graphic>
      </p:graphicFrame>
      <p:graphicFrame>
        <p:nvGraphicFramePr>
          <p:cNvPr id="288778" name="Object 10"/>
          <p:cNvGraphicFramePr>
            <a:graphicFrameLocks noChangeAspect="1"/>
          </p:cNvGraphicFramePr>
          <p:nvPr/>
        </p:nvGraphicFramePr>
        <p:xfrm>
          <a:off x="2884990" y="1799730"/>
          <a:ext cx="2784290" cy="2621960"/>
        </p:xfrm>
        <a:graphic>
          <a:graphicData uri="http://schemas.openxmlformats.org/presentationml/2006/ole">
            <p:oleObj spid="_x0000_s288778" name="Equation" r:id="rId5" imgW="1536480" imgH="1447560" progId="Equation.DSMT4">
              <p:embed/>
            </p:oleObj>
          </a:graphicData>
        </a:graphic>
      </p:graphicFrame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2535097" y="4776556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88780" name="Object 12"/>
          <p:cNvGraphicFramePr>
            <a:graphicFrameLocks noChangeAspect="1"/>
          </p:cNvGraphicFramePr>
          <p:nvPr/>
        </p:nvGraphicFramePr>
        <p:xfrm>
          <a:off x="3207797" y="4765086"/>
          <a:ext cx="1874337" cy="455470"/>
        </p:xfrm>
        <a:graphic>
          <a:graphicData uri="http://schemas.openxmlformats.org/presentationml/2006/ole">
            <p:oleObj spid="_x0000_s288780" name="Equation" r:id="rId6" imgW="838080" imgH="203040" progId="Equation.DSMT4">
              <p:embed/>
            </p:oleObj>
          </a:graphicData>
        </a:graphic>
      </p:graphicFrame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1266323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640312" y="5828411"/>
          <a:ext cx="1901825" cy="538714"/>
        </p:xfrm>
        <a:graphic>
          <a:graphicData uri="http://schemas.openxmlformats.org/presentationml/2006/ole">
            <p:oleObj spid="_x0000_s288782" name="Equation" r:id="rId7" imgW="749160" imgH="241200" progId="Equation.DSMT4">
              <p:embed/>
            </p:oleObj>
          </a:graphicData>
        </a:graphic>
      </p:graphicFrame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552875" y="5859467"/>
            <a:ext cx="9191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801" name="Object 9"/>
          <p:cNvGraphicFramePr>
            <a:graphicFrameLocks noChangeAspect="1"/>
          </p:cNvGraphicFramePr>
          <p:nvPr/>
        </p:nvGraphicFramePr>
        <p:xfrm>
          <a:off x="3438192" y="1003969"/>
          <a:ext cx="1901825" cy="612775"/>
        </p:xfrm>
        <a:graphic>
          <a:graphicData uri="http://schemas.openxmlformats.org/presentationml/2006/ole">
            <p:oleObj spid="_x0000_s289801" name="Equation" r:id="rId4" imgW="749160" imgH="241200" progId="Equation.DSMT4">
              <p:embed/>
            </p:oleObj>
          </a:graphicData>
        </a:graphic>
      </p:graphicFrame>
      <p:grpSp>
        <p:nvGrpSpPr>
          <p:cNvPr id="289822" name="Group 30"/>
          <p:cNvGrpSpPr>
            <a:grpSpLocks/>
          </p:cNvGrpSpPr>
          <p:nvPr/>
        </p:nvGrpSpPr>
        <p:grpSpPr bwMode="auto">
          <a:xfrm>
            <a:off x="788388" y="2038638"/>
            <a:ext cx="7626350" cy="2470150"/>
            <a:chOff x="533" y="1336"/>
            <a:chExt cx="4804" cy="1556"/>
          </a:xfrm>
        </p:grpSpPr>
        <p:sp>
          <p:nvSpPr>
            <p:cNvPr id="289802" name="Line 10"/>
            <p:cNvSpPr>
              <a:spLocks noChangeShapeType="1"/>
            </p:cNvSpPr>
            <p:nvPr/>
          </p:nvSpPr>
          <p:spPr bwMode="auto">
            <a:xfrm>
              <a:off x="898" y="2185"/>
              <a:ext cx="417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3" name="Line 11"/>
            <p:cNvSpPr>
              <a:spLocks noChangeShapeType="1"/>
            </p:cNvSpPr>
            <p:nvPr/>
          </p:nvSpPr>
          <p:spPr bwMode="auto">
            <a:xfrm>
              <a:off x="1198" y="1348"/>
              <a:ext cx="0" cy="154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4" name="Freeform 12"/>
            <p:cNvSpPr>
              <a:spLocks/>
            </p:cNvSpPr>
            <p:nvPr/>
          </p:nvSpPr>
          <p:spPr bwMode="auto">
            <a:xfrm>
              <a:off x="1198" y="1446"/>
              <a:ext cx="2780" cy="1189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288" y="149"/>
                </a:cxn>
                <a:cxn ang="0">
                  <a:pos x="606" y="148"/>
                </a:cxn>
                <a:cxn ang="0">
                  <a:pos x="1175" y="1039"/>
                </a:cxn>
                <a:cxn ang="0">
                  <a:pos x="1513" y="1047"/>
                </a:cxn>
                <a:cxn ang="0">
                  <a:pos x="1758" y="601"/>
                </a:cxn>
                <a:cxn ang="0">
                  <a:pos x="1966" y="570"/>
                </a:cxn>
                <a:cxn ang="0">
                  <a:pos x="2206" y="867"/>
                </a:cxn>
                <a:cxn ang="0">
                  <a:pos x="2353" y="867"/>
                </a:cxn>
                <a:cxn ang="0">
                  <a:pos x="2588" y="670"/>
                </a:cxn>
                <a:cxn ang="0">
                  <a:pos x="2780" y="801"/>
                </a:cxn>
              </a:cxnLst>
              <a:rect l="0" t="0" r="r" b="b"/>
              <a:pathLst>
                <a:path w="2780" h="1189">
                  <a:moveTo>
                    <a:pt x="0" y="739"/>
                  </a:moveTo>
                  <a:cubicBezTo>
                    <a:pt x="48" y="641"/>
                    <a:pt x="187" y="247"/>
                    <a:pt x="288" y="149"/>
                  </a:cubicBezTo>
                  <a:cubicBezTo>
                    <a:pt x="389" y="51"/>
                    <a:pt x="458" y="0"/>
                    <a:pt x="606" y="148"/>
                  </a:cubicBezTo>
                  <a:cubicBezTo>
                    <a:pt x="754" y="296"/>
                    <a:pt x="1024" y="889"/>
                    <a:pt x="1175" y="1039"/>
                  </a:cubicBezTo>
                  <a:cubicBezTo>
                    <a:pt x="1326" y="1189"/>
                    <a:pt x="1416" y="1120"/>
                    <a:pt x="1513" y="1047"/>
                  </a:cubicBezTo>
                  <a:cubicBezTo>
                    <a:pt x="1610" y="974"/>
                    <a:pt x="1683" y="680"/>
                    <a:pt x="1758" y="601"/>
                  </a:cubicBezTo>
                  <a:cubicBezTo>
                    <a:pt x="1833" y="522"/>
                    <a:pt x="1891" y="526"/>
                    <a:pt x="1966" y="570"/>
                  </a:cubicBezTo>
                  <a:cubicBezTo>
                    <a:pt x="2041" y="614"/>
                    <a:pt x="2142" y="817"/>
                    <a:pt x="2206" y="867"/>
                  </a:cubicBezTo>
                  <a:cubicBezTo>
                    <a:pt x="2270" y="917"/>
                    <a:pt x="2289" y="900"/>
                    <a:pt x="2353" y="867"/>
                  </a:cubicBezTo>
                  <a:cubicBezTo>
                    <a:pt x="2415" y="830"/>
                    <a:pt x="2517" y="681"/>
                    <a:pt x="2588" y="670"/>
                  </a:cubicBezTo>
                  <a:cubicBezTo>
                    <a:pt x="2659" y="659"/>
                    <a:pt x="2740" y="774"/>
                    <a:pt x="2780" y="801"/>
                  </a:cubicBezTo>
                </a:path>
              </a:pathLst>
            </a:custGeom>
            <a:noFill/>
            <a:ln w="22225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2127" y="2147"/>
              <a:ext cx="69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6" name="Oval 14"/>
            <p:cNvSpPr>
              <a:spLocks noChangeArrowheads="1"/>
            </p:cNvSpPr>
            <p:nvPr/>
          </p:nvSpPr>
          <p:spPr bwMode="auto">
            <a:xfrm>
              <a:off x="2837" y="2156"/>
              <a:ext cx="69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7" name="Oval 15"/>
            <p:cNvSpPr>
              <a:spLocks noChangeArrowheads="1"/>
            </p:cNvSpPr>
            <p:nvPr/>
          </p:nvSpPr>
          <p:spPr bwMode="auto">
            <a:xfrm>
              <a:off x="3267" y="2150"/>
              <a:ext cx="69" cy="6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8" name="Text Box 16"/>
            <p:cNvSpPr txBox="1">
              <a:spLocks noChangeArrowheads="1"/>
            </p:cNvSpPr>
            <p:nvPr/>
          </p:nvSpPr>
          <p:spPr bwMode="auto">
            <a:xfrm>
              <a:off x="1912" y="2191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9809" name="Text Box 17"/>
            <p:cNvSpPr txBox="1">
              <a:spLocks noChangeArrowheads="1"/>
            </p:cNvSpPr>
            <p:nvPr/>
          </p:nvSpPr>
          <p:spPr bwMode="auto">
            <a:xfrm>
              <a:off x="2837" y="2223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9810" name="Text Box 18"/>
            <p:cNvSpPr txBox="1">
              <a:spLocks noChangeArrowheads="1"/>
            </p:cNvSpPr>
            <p:nvPr/>
          </p:nvSpPr>
          <p:spPr bwMode="auto">
            <a:xfrm>
              <a:off x="3301" y="1878"/>
              <a:ext cx="3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0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000" baseline="-25000">
                  <a:solidFill>
                    <a:schemeClr val="bg2"/>
                  </a:solidFill>
                  <a:latin typeface="Times New Roman" pitchFamily="18" charset="0"/>
                </a:rPr>
                <a:t>3</a:t>
              </a:r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9811" name="Text Box 19"/>
            <p:cNvSpPr txBox="1">
              <a:spLocks noChangeArrowheads="1"/>
            </p:cNvSpPr>
            <p:nvPr/>
          </p:nvSpPr>
          <p:spPr bwMode="auto">
            <a:xfrm>
              <a:off x="5088" y="2099"/>
              <a:ext cx="24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289812" name="Text Box 20"/>
            <p:cNvSpPr txBox="1">
              <a:spLocks noChangeArrowheads="1"/>
            </p:cNvSpPr>
            <p:nvPr/>
          </p:nvSpPr>
          <p:spPr bwMode="auto">
            <a:xfrm>
              <a:off x="533" y="1336"/>
              <a:ext cx="52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J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r>
                <a:rPr lang="en-US" sz="2400">
                  <a:solidFill>
                    <a:schemeClr val="bg2"/>
                  </a:solidFill>
                  <a:latin typeface="Times New Roman" pitchFamily="18" charset="0"/>
                </a:rPr>
                <a:t>)</a:t>
              </a:r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2279" y="1472"/>
              <a:ext cx="1449" cy="252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Plot shown for </a:t>
              </a:r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n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 </a:t>
              </a:r>
              <a:r>
                <a:rPr lang="en-US" sz="2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sz="2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289815" name="Object 23"/>
          <p:cNvGraphicFramePr>
            <a:graphicFrameLocks noChangeAspect="1"/>
          </p:cNvGraphicFramePr>
          <p:nvPr/>
        </p:nvGraphicFramePr>
        <p:xfrm>
          <a:off x="2545198" y="4590432"/>
          <a:ext cx="1455737" cy="601662"/>
        </p:xfrm>
        <a:graphic>
          <a:graphicData uri="http://schemas.openxmlformats.org/presentationml/2006/ole">
            <p:oleObj spid="_x0000_s289815" name="Equation" r:id="rId5" imgW="583920" imgH="241200" progId="Equation.DSMT4">
              <p:embed/>
            </p:oleObj>
          </a:graphicData>
        </a:graphic>
      </p:graphicFrame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1275949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graphicFrame>
        <p:nvGraphicFramePr>
          <p:cNvPr id="289817" name="Object 25"/>
          <p:cNvGraphicFramePr>
            <a:graphicFrameLocks noChangeAspect="1"/>
          </p:cNvGraphicFramePr>
          <p:nvPr/>
        </p:nvGraphicFramePr>
        <p:xfrm>
          <a:off x="5097898" y="4388819"/>
          <a:ext cx="1222375" cy="938213"/>
        </p:xfrm>
        <a:graphic>
          <a:graphicData uri="http://schemas.openxmlformats.org/presentationml/2006/ole">
            <p:oleObj spid="_x0000_s289817" name="Equation" r:id="rId6" imgW="545760" imgH="419040" progId="Equation.DSMT4">
              <p:embed/>
            </p:oleObj>
          </a:graphicData>
        </a:graphic>
      </p:graphicFrame>
      <p:sp>
        <p:nvSpPr>
          <p:cNvPr id="289818" name="AutoShape 26"/>
          <p:cNvSpPr>
            <a:spLocks noChangeArrowheads="1"/>
          </p:cNvSpPr>
          <p:nvPr/>
        </p:nvSpPr>
        <p:spPr bwMode="auto">
          <a:xfrm>
            <a:off x="4294623" y="4819032"/>
            <a:ext cx="479425" cy="217487"/>
          </a:xfrm>
          <a:prstGeom prst="rightArrow">
            <a:avLst>
              <a:gd name="adj1" fmla="val 50000"/>
              <a:gd name="adj2" fmla="val 5511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488950" y="5947163"/>
            <a:ext cx="8008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                      is not included since                             (trivial soln.)</a:t>
            </a:r>
          </a:p>
        </p:txBody>
      </p:sp>
      <p:graphicFrame>
        <p:nvGraphicFramePr>
          <p:cNvPr id="289820" name="Object 28"/>
          <p:cNvGraphicFramePr>
            <a:graphicFrameLocks noChangeAspect="1"/>
          </p:cNvGraphicFramePr>
          <p:nvPr/>
        </p:nvGraphicFramePr>
        <p:xfrm>
          <a:off x="1358900" y="5905888"/>
          <a:ext cx="1077913" cy="539750"/>
        </p:xfrm>
        <a:graphic>
          <a:graphicData uri="http://schemas.openxmlformats.org/presentationml/2006/ole">
            <p:oleObj spid="_x0000_s289820" name="Equation" r:id="rId7" imgW="457200" imgH="228600" progId="Equation.DSMT4">
              <p:embed/>
            </p:oleObj>
          </a:graphicData>
        </a:graphic>
      </p:graphicFrame>
      <p:graphicFrame>
        <p:nvGraphicFramePr>
          <p:cNvPr id="289821" name="Object 29"/>
          <p:cNvGraphicFramePr>
            <a:graphicFrameLocks noChangeAspect="1"/>
          </p:cNvGraphicFramePr>
          <p:nvPr/>
        </p:nvGraphicFramePr>
        <p:xfrm>
          <a:off x="5137150" y="5778888"/>
          <a:ext cx="1689100" cy="798512"/>
        </p:xfrm>
        <a:graphic>
          <a:graphicData uri="http://schemas.openxmlformats.org/presentationml/2006/ole">
            <p:oleObj spid="_x0000_s289821" name="Equation" r:id="rId8" imgW="914400" imgH="431640" progId="Equation.DSMT4">
              <p:embed/>
            </p:oleObj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2" name="Rectangle 26"/>
          <p:cNvSpPr>
            <a:spLocks noChangeArrowheads="1"/>
          </p:cNvSpPr>
          <p:nvPr/>
        </p:nvSpPr>
        <p:spPr bwMode="auto">
          <a:xfrm>
            <a:off x="1881188" y="3602038"/>
            <a:ext cx="5962650" cy="13382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681038" y="1524000"/>
            <a:ext cx="1490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000">
                <a:solidFill>
                  <a:schemeClr val="bg1"/>
                </a:solidFill>
              </a:rPr>
              <a:t> mode:</a:t>
            </a:r>
          </a:p>
        </p:txBody>
      </p:sp>
      <p:graphicFrame>
        <p:nvGraphicFramePr>
          <p:cNvPr id="290835" name="Object 19"/>
          <p:cNvGraphicFramePr>
            <a:graphicFrameLocks noChangeAspect="1"/>
          </p:cNvGraphicFramePr>
          <p:nvPr/>
        </p:nvGraphicFramePr>
        <p:xfrm>
          <a:off x="2001838" y="2322513"/>
          <a:ext cx="5715000" cy="942975"/>
        </p:xfrm>
        <a:graphic>
          <a:graphicData uri="http://schemas.openxmlformats.org/presentationml/2006/ole">
            <p:oleObj spid="_x0000_s290835" name="Equation" r:id="rId4" imgW="2616120" imgH="431640" progId="Equation.DSMT4">
              <p:embed/>
            </p:oleObj>
          </a:graphicData>
        </a:graphic>
      </p:graphicFrame>
      <p:graphicFrame>
        <p:nvGraphicFramePr>
          <p:cNvPr id="290836" name="Object 20"/>
          <p:cNvGraphicFramePr>
            <a:graphicFrameLocks noChangeAspect="1"/>
          </p:cNvGraphicFramePr>
          <p:nvPr/>
        </p:nvGraphicFramePr>
        <p:xfrm>
          <a:off x="2562225" y="3741738"/>
          <a:ext cx="4775200" cy="1131887"/>
        </p:xfrm>
        <a:graphic>
          <a:graphicData uri="http://schemas.openxmlformats.org/presentationml/2006/ole">
            <p:oleObj spid="_x0000_s290836" name="Equation" r:id="rId5" imgW="2463480" imgH="583920" progId="Equation.DSMT4">
              <p:embed/>
            </p:oleObj>
          </a:graphicData>
        </a:graphic>
      </p:graphicFrame>
      <p:sp>
        <p:nvSpPr>
          <p:cNvPr id="290843" name="Text Box 27"/>
          <p:cNvSpPr txBox="1">
            <a:spLocks noChangeArrowheads="1"/>
          </p:cNvSpPr>
          <p:nvPr/>
        </p:nvSpPr>
        <p:spPr bwMode="auto">
          <a:xfrm>
            <a:off x="1285574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69452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91851" name="Object 11"/>
          <p:cNvGraphicFramePr>
            <a:graphicFrameLocks noChangeAspect="1"/>
          </p:cNvGraphicFramePr>
          <p:nvPr/>
        </p:nvGraphicFramePr>
        <p:xfrm>
          <a:off x="4553250" y="1968292"/>
          <a:ext cx="1635793" cy="870342"/>
        </p:xfrm>
        <a:graphic>
          <a:graphicData uri="http://schemas.openxmlformats.org/presentationml/2006/ole">
            <p:oleObj spid="_x0000_s291851" name="Equation" r:id="rId4" imgW="787320" imgH="419040" progId="Equation.DSMT4">
              <p:embed/>
            </p:oleObj>
          </a:graphicData>
        </a:graphic>
      </p:graphicFrame>
      <p:graphicFrame>
        <p:nvGraphicFramePr>
          <p:cNvPr id="291852" name="Object 12"/>
          <p:cNvGraphicFramePr>
            <a:graphicFrameLocks noChangeAspect="1"/>
          </p:cNvGraphicFramePr>
          <p:nvPr/>
        </p:nvGraphicFramePr>
        <p:xfrm>
          <a:off x="3092134" y="3011125"/>
          <a:ext cx="2144010" cy="895880"/>
        </p:xfrm>
        <a:graphic>
          <a:graphicData uri="http://schemas.openxmlformats.org/presentationml/2006/ole">
            <p:oleObj spid="_x0000_s291852" name="Equation" r:id="rId5" imgW="1002960" imgH="419040" progId="Equation.DSMT4">
              <p:embed/>
            </p:oleObj>
          </a:graphicData>
        </a:graphic>
      </p:graphicFrame>
      <p:graphicFrame>
        <p:nvGraphicFramePr>
          <p:cNvPr id="291853" name="Object 13"/>
          <p:cNvGraphicFramePr>
            <a:graphicFrameLocks noChangeAspect="1"/>
          </p:cNvGraphicFramePr>
          <p:nvPr/>
        </p:nvGraphicFramePr>
        <p:xfrm>
          <a:off x="2754313" y="4683125"/>
          <a:ext cx="3367087" cy="1346200"/>
        </p:xfrm>
        <a:graphic>
          <a:graphicData uri="http://schemas.openxmlformats.org/presentationml/2006/ole">
            <p:oleObj spid="_x0000_s291853" name="Equation" r:id="rId6" imgW="1333440" imgH="533160" progId="Equation.DSMT4">
              <p:embed/>
            </p:oleObj>
          </a:graphicData>
        </a:graphic>
      </p:graphicFrame>
      <p:graphicFrame>
        <p:nvGraphicFramePr>
          <p:cNvPr id="291854" name="Object 14"/>
          <p:cNvGraphicFramePr>
            <a:graphicFrameLocks noChangeAspect="1"/>
          </p:cNvGraphicFramePr>
          <p:nvPr/>
        </p:nvGraphicFramePr>
        <p:xfrm>
          <a:off x="2126866" y="2223437"/>
          <a:ext cx="918855" cy="517876"/>
        </p:xfrm>
        <a:graphic>
          <a:graphicData uri="http://schemas.openxmlformats.org/presentationml/2006/ole">
            <p:oleObj spid="_x0000_s291854" name="Equation" r:id="rId7" imgW="406080" imgH="228600" progId="Equation.DSMT4">
              <p:embed/>
            </p:oleObj>
          </a:graphicData>
        </a:graphic>
      </p:graphicFrame>
      <p:sp>
        <p:nvSpPr>
          <p:cNvPr id="291855" name="AutoShape 15"/>
          <p:cNvSpPr>
            <a:spLocks noChangeArrowheads="1"/>
          </p:cNvSpPr>
          <p:nvPr/>
        </p:nvSpPr>
        <p:spPr bwMode="auto">
          <a:xfrm>
            <a:off x="3500438" y="2352675"/>
            <a:ext cx="661987" cy="212725"/>
          </a:xfrm>
          <a:prstGeom prst="rightArrow">
            <a:avLst>
              <a:gd name="adj1" fmla="val 50000"/>
              <a:gd name="adj2" fmla="val 7779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1856" name="Object 16"/>
          <p:cNvGraphicFramePr>
            <a:graphicFrameLocks noChangeAspect="1"/>
          </p:cNvGraphicFramePr>
          <p:nvPr/>
        </p:nvGraphicFramePr>
        <p:xfrm>
          <a:off x="3540125" y="1190625"/>
          <a:ext cx="1684338" cy="560388"/>
        </p:xfrm>
        <a:graphic>
          <a:graphicData uri="http://schemas.openxmlformats.org/presentationml/2006/ole">
            <p:oleObj spid="_x0000_s291856" name="Equation" r:id="rId8" imgW="761760" imgH="2538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7426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(cont.)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2303463" y="5992813"/>
            <a:ext cx="42179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TM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01</a:t>
            </a:r>
            <a:r>
              <a:rPr lang="en-US" sz="2400" dirty="0">
                <a:solidFill>
                  <a:schemeClr val="bg1"/>
                </a:solidFill>
              </a:rPr>
              <a:t>, TM</a:t>
            </a:r>
            <a:r>
              <a:rPr lang="en-US" sz="2400" baseline="-25000" dirty="0">
                <a:solidFill>
                  <a:schemeClr val="bg1"/>
                </a:solidFill>
                <a:latin typeface="+mn-lt"/>
              </a:rPr>
              <a:t>11</a:t>
            </a:r>
            <a:r>
              <a:rPr lang="en-US" sz="2400" dirty="0">
                <a:solidFill>
                  <a:schemeClr val="bg1"/>
                </a:solidFill>
              </a:rPr>
              <a:t>, TM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2400" dirty="0">
                <a:solidFill>
                  <a:schemeClr val="bg1"/>
                </a:solidFill>
              </a:rPr>
              <a:t>, TM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02</a:t>
            </a:r>
            <a:r>
              <a:rPr lang="en-US" sz="2400" dirty="0">
                <a:solidFill>
                  <a:schemeClr val="bg1"/>
                </a:solidFill>
              </a:rPr>
              <a:t>, ……..</a:t>
            </a:r>
          </a:p>
        </p:txBody>
      </p:sp>
      <p:graphicFrame>
        <p:nvGraphicFramePr>
          <p:cNvPr id="304215" name="Group 87"/>
          <p:cNvGraphicFramePr>
            <a:graphicFrameLocks noGrp="1"/>
          </p:cNvGraphicFramePr>
          <p:nvPr/>
        </p:nvGraphicFramePr>
        <p:xfrm>
          <a:off x="1349375" y="1609725"/>
          <a:ext cx="6440488" cy="4064000"/>
        </p:xfrm>
        <a:graphic>
          <a:graphicData uri="http://schemas.openxmlformats.org/drawingml/2006/table">
            <a:tbl>
              <a:tblPr/>
              <a:tblGrid>
                <a:gridCol w="920750"/>
                <a:gridCol w="919163"/>
                <a:gridCol w="920750"/>
                <a:gridCol w="919162"/>
                <a:gridCol w="920750"/>
                <a:gridCol w="919163"/>
                <a:gridCol w="92075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2.405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8.654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14.372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262" name="Text Box 134"/>
          <p:cNvSpPr txBox="1">
            <a:spLocks noChangeArrowheads="1"/>
          </p:cNvSpPr>
          <p:nvPr/>
        </p:nvSpPr>
        <p:spPr bwMode="auto">
          <a:xfrm>
            <a:off x="3763963" y="1000125"/>
            <a:ext cx="1549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800" i="1" baseline="-25000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400">
                <a:solidFill>
                  <a:schemeClr val="bg1"/>
                </a:solidFill>
              </a:rPr>
              <a:t> values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9254</TotalTime>
  <Words>938</Words>
  <Application>Microsoft Office PowerPoint</Application>
  <PresentationFormat>On-screen Show (4:3)</PresentationFormat>
  <Paragraphs>217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706</cp:revision>
  <cp:lastPrinted>1999-08-25T18:07:04Z</cp:lastPrinted>
  <dcterms:created xsi:type="dcterms:W3CDTF">1999-08-24T13:57:19Z</dcterms:created>
  <dcterms:modified xsi:type="dcterms:W3CDTF">2016-02-07T21:37:37Z</dcterms:modified>
</cp:coreProperties>
</file>