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44"/>
  </p:notesMasterIdLst>
  <p:handoutMasterIdLst>
    <p:handoutMasterId r:id="rId45"/>
  </p:handoutMasterIdLst>
  <p:sldIdLst>
    <p:sldId id="333" r:id="rId2"/>
    <p:sldId id="387" r:id="rId3"/>
    <p:sldId id="388" r:id="rId4"/>
    <p:sldId id="389" r:id="rId5"/>
    <p:sldId id="409" r:id="rId6"/>
    <p:sldId id="390" r:id="rId7"/>
    <p:sldId id="391" r:id="rId8"/>
    <p:sldId id="392" r:id="rId9"/>
    <p:sldId id="410" r:id="rId10"/>
    <p:sldId id="393" r:id="rId11"/>
    <p:sldId id="394" r:id="rId12"/>
    <p:sldId id="395" r:id="rId13"/>
    <p:sldId id="396" r:id="rId14"/>
    <p:sldId id="411" r:id="rId15"/>
    <p:sldId id="397" r:id="rId16"/>
    <p:sldId id="398" r:id="rId17"/>
    <p:sldId id="399" r:id="rId18"/>
    <p:sldId id="400" r:id="rId19"/>
    <p:sldId id="404" r:id="rId20"/>
    <p:sldId id="407" r:id="rId21"/>
    <p:sldId id="417" r:id="rId22"/>
    <p:sldId id="418" r:id="rId23"/>
    <p:sldId id="421" r:id="rId24"/>
    <p:sldId id="419" r:id="rId25"/>
    <p:sldId id="420" r:id="rId26"/>
    <p:sldId id="432" r:id="rId27"/>
    <p:sldId id="414" r:id="rId28"/>
    <p:sldId id="422" r:id="rId29"/>
    <p:sldId id="423" r:id="rId30"/>
    <p:sldId id="424" r:id="rId31"/>
    <p:sldId id="425" r:id="rId32"/>
    <p:sldId id="402" r:id="rId33"/>
    <p:sldId id="413" r:id="rId34"/>
    <p:sldId id="403" r:id="rId35"/>
    <p:sldId id="406" r:id="rId36"/>
    <p:sldId id="405" r:id="rId37"/>
    <p:sldId id="408" r:id="rId38"/>
    <p:sldId id="426" r:id="rId39"/>
    <p:sldId id="429" r:id="rId40"/>
    <p:sldId id="427" r:id="rId41"/>
    <p:sldId id="430" r:id="rId42"/>
    <p:sldId id="428" r:id="rId4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FFFF00"/>
    <a:srgbClr val="FFFD9F"/>
    <a:srgbClr val="918E00"/>
    <a:srgbClr val="FFFC8B"/>
    <a:srgbClr val="FFFC85"/>
    <a:srgbClr val="FFFDA7"/>
    <a:srgbClr val="FFF901"/>
    <a:srgbClr val="9A96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>
        <p:scale>
          <a:sx n="80" d="100"/>
          <a:sy n="80" d="100"/>
        </p:scale>
        <p:origin x="-1860" y="-252"/>
      </p:cViewPr>
      <p:guideLst>
        <p:guide orient="horz" pos="2160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7.wmf"/><Relationship Id="rId4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7.wmf"/><Relationship Id="rId1" Type="http://schemas.openxmlformats.org/officeDocument/2006/relationships/image" Target="../media/image59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4" Type="http://schemas.openxmlformats.org/officeDocument/2006/relationships/image" Target="../media/image6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7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4" Type="http://schemas.openxmlformats.org/officeDocument/2006/relationships/image" Target="../media/image81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7" Type="http://schemas.openxmlformats.org/officeDocument/2006/relationships/image" Target="../media/image91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96.wmf"/><Relationship Id="rId1" Type="http://schemas.openxmlformats.org/officeDocument/2006/relationships/image" Target="../media/image95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6" Type="http://schemas.openxmlformats.org/officeDocument/2006/relationships/image" Target="../media/image102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4" Type="http://schemas.openxmlformats.org/officeDocument/2006/relationships/image" Target="../media/image106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97.wmf"/><Relationship Id="rId1" Type="http://schemas.openxmlformats.org/officeDocument/2006/relationships/image" Target="../media/image109.wmf"/><Relationship Id="rId5" Type="http://schemas.openxmlformats.org/officeDocument/2006/relationships/image" Target="../media/image108.wmf"/><Relationship Id="rId4" Type="http://schemas.openxmlformats.org/officeDocument/2006/relationships/image" Target="../media/image111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2" Type="http://schemas.openxmlformats.org/officeDocument/2006/relationships/image" Target="../media/image59.wmf"/><Relationship Id="rId1" Type="http://schemas.openxmlformats.org/officeDocument/2006/relationships/image" Target="../media/image112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wmf"/><Relationship Id="rId2" Type="http://schemas.openxmlformats.org/officeDocument/2006/relationships/image" Target="../media/image118.wmf"/><Relationship Id="rId1" Type="http://schemas.openxmlformats.org/officeDocument/2006/relationships/image" Target="../media/image117.wmf"/><Relationship Id="rId4" Type="http://schemas.openxmlformats.org/officeDocument/2006/relationships/image" Target="../media/image1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19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5449D9D0-F49A-40CB-93BF-73A2B6EB4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CFF3FA8-BC1A-468F-9D97-7D58A1662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014C1-B235-4A64-9773-4474263A24A1}" type="slidenum">
              <a:rPr lang="en-US"/>
              <a:pPr/>
              <a:t>1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04B0D8-4D54-405F-9649-927D8C1A2E03}" type="slidenum">
              <a:rPr lang="en-US"/>
              <a:pPr/>
              <a:t>10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C19F2E-D018-42E0-BA9E-46B927E339B7}" type="slidenum">
              <a:rPr lang="en-US"/>
              <a:pPr/>
              <a:t>11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3544D6-55A2-436E-87D0-29FF846CE5CC}" type="slidenum">
              <a:rPr lang="en-US"/>
              <a:pPr/>
              <a:t>12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4B77A-A5AB-4CA2-B4CD-221291A0814C}" type="slidenum">
              <a:rPr lang="en-US"/>
              <a:pPr/>
              <a:t>13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20D2E3-156F-48E6-83C1-9FCF1344551E}" type="slidenum">
              <a:rPr lang="en-US"/>
              <a:pPr/>
              <a:t>14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941136-43AD-4373-B9BA-FEB7076D17F6}" type="slidenum">
              <a:rPr lang="en-US"/>
              <a:pPr/>
              <a:t>15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BC7473-8127-415D-B628-F2349B345A3C}" type="slidenum">
              <a:rPr lang="en-US"/>
              <a:pPr/>
              <a:t>16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635B06-DF96-468F-AFA2-35742B72C3D7}" type="slidenum">
              <a:rPr lang="en-US"/>
              <a:pPr/>
              <a:t>17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CA9A1B-E9FE-4C67-8310-388683D9CF7D}" type="slidenum">
              <a:rPr lang="en-US"/>
              <a:pPr/>
              <a:t>18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93D57-7FEA-4A6F-8014-D3A1B4011971}" type="slidenum">
              <a:rPr lang="en-US"/>
              <a:pPr/>
              <a:t>19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92B4DC-E461-4551-91FA-3DE3551D92FB}" type="slidenum">
              <a:rPr lang="en-US"/>
              <a:pPr/>
              <a:t>2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A2F2CA-DE96-456A-B35F-99899D679B35}" type="slidenum">
              <a:rPr lang="en-US"/>
              <a:pPr/>
              <a:t>20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5504F7-7B16-4887-B29A-A21B9801FE62}" type="slidenum">
              <a:rPr lang="en-US"/>
              <a:pPr/>
              <a:t>21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AFE9DA-E541-45E6-AEBD-E9F019064AE8}" type="slidenum">
              <a:rPr lang="en-US"/>
              <a:pPr/>
              <a:t>22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ABD527-0AA9-41D0-A6B8-D7EBC71FB1BB}" type="slidenum">
              <a:rPr lang="en-US"/>
              <a:pPr/>
              <a:t>23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8815A7-A25A-4403-A846-A7136EC7F39E}" type="slidenum">
              <a:rPr lang="en-US"/>
              <a:pPr/>
              <a:t>24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F58C5C-136C-42F7-AF79-DAAA25A83E7E}" type="slidenum">
              <a:rPr lang="en-US"/>
              <a:pPr/>
              <a:t>25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C19F2E-D018-42E0-BA9E-46B927E339B7}" type="slidenum">
              <a:rPr lang="en-US"/>
              <a:pPr/>
              <a:t>26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208A6D-9F04-49E6-919F-C0EFB6D878B6}" type="slidenum">
              <a:rPr lang="en-US"/>
              <a:pPr/>
              <a:t>27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DD52E0-3899-4E29-B3F9-91F5B8A872A9}" type="slidenum">
              <a:rPr lang="en-US"/>
              <a:pPr/>
              <a:t>28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C326B2-9B1C-407C-BB5A-2DBDBAFA8988}" type="slidenum">
              <a:rPr lang="en-US"/>
              <a:pPr/>
              <a:t>29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98022-486D-4266-A714-4C33E907A263}" type="slidenum">
              <a:rPr lang="en-US"/>
              <a:pPr/>
              <a:t>3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0ACF78-441C-48F1-8B6D-C836968F5517}" type="slidenum">
              <a:rPr lang="en-US"/>
              <a:pPr/>
              <a:t>30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C988B5-ADA1-4774-8C16-D8E7972E13D5}" type="slidenum">
              <a:rPr lang="en-US"/>
              <a:pPr/>
              <a:t>31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71147A-9236-4CB6-9B30-5437258B5666}" type="slidenum">
              <a:rPr lang="en-US"/>
              <a:pPr/>
              <a:t>32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253D71-C0E2-4273-8744-868936ABDC01}" type="slidenum">
              <a:rPr lang="en-US"/>
              <a:pPr/>
              <a:t>33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2A4582-6E47-423F-B9B0-4DC8FA320C81}" type="slidenum">
              <a:rPr lang="en-US"/>
              <a:pPr/>
              <a:t>34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15EC4-C102-44C7-84F8-B084A9A98510}" type="slidenum">
              <a:rPr lang="en-US"/>
              <a:pPr/>
              <a:t>35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8FE7DE-D12C-4029-AD64-6FDF1BF86B33}" type="slidenum">
              <a:rPr lang="en-US"/>
              <a:pPr/>
              <a:t>36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48D397-CDEF-4728-8B72-7FB346734A89}" type="slidenum">
              <a:rPr lang="en-US"/>
              <a:pPr/>
              <a:t>37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48D397-CDEF-4728-8B72-7FB346734A89}" type="slidenum">
              <a:rPr lang="en-US"/>
              <a:pPr/>
              <a:t>38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48D397-CDEF-4728-8B72-7FB346734A89}" type="slidenum">
              <a:rPr lang="en-US"/>
              <a:pPr/>
              <a:t>39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634EC3-4558-477D-B4F0-B47767A4D29C}" type="slidenum">
              <a:rPr lang="en-US"/>
              <a:pPr/>
              <a:t>4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48D397-CDEF-4728-8B72-7FB346734A89}" type="slidenum">
              <a:rPr lang="en-US"/>
              <a:pPr/>
              <a:t>40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48D397-CDEF-4728-8B72-7FB346734A89}" type="slidenum">
              <a:rPr lang="en-US"/>
              <a:pPr/>
              <a:t>41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48D397-CDEF-4728-8B72-7FB346734A89}" type="slidenum">
              <a:rPr lang="en-US"/>
              <a:pPr/>
              <a:t>42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A9B84A-69EF-47C1-9539-AB3F5154DEF5}" type="slidenum">
              <a:rPr lang="en-US"/>
              <a:pPr/>
              <a:t>5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5465A0-366E-4D32-90D2-8394DF89D692}" type="slidenum">
              <a:rPr lang="en-US"/>
              <a:pPr/>
              <a:t>6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8CBCD6-7052-481F-94D8-384C7BF4576C}" type="slidenum">
              <a:rPr lang="en-US"/>
              <a:pPr/>
              <a:t>7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7E2B8B-AC22-4178-87BD-068243AEB35A}" type="slidenum">
              <a:rPr lang="en-US"/>
              <a:pPr/>
              <a:t>8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93AEC9-C86C-45BD-A1C3-81EEE8B00184}" type="slidenum">
              <a:rPr lang="en-US"/>
              <a:pPr/>
              <a:t>9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E9194ACF-5D6C-47C2-9AC2-E57CBDE83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E9194ACF-5D6C-47C2-9AC2-E57CBDE83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E9194ACF-5D6C-47C2-9AC2-E57CBDE83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E9194ACF-5D6C-47C2-9AC2-E57CBDE83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E9194ACF-5D6C-47C2-9AC2-E57CBDE83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E9194ACF-5D6C-47C2-9AC2-E57CBDE83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E9194ACF-5D6C-47C2-9AC2-E57CBDE83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E9194ACF-5D6C-47C2-9AC2-E57CBDE83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E9194ACF-5D6C-47C2-9AC2-E57CBDE83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E9194ACF-5D6C-47C2-9AC2-E57CBDE83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E9194ACF-5D6C-47C2-9AC2-E57CBDE83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E9194ACF-5D6C-47C2-9AC2-E57CBDE83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67.bin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75.bin"/><Relationship Id="rId4" Type="http://schemas.openxmlformats.org/officeDocument/2006/relationships/oleObject" Target="../embeddings/oleObject7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78.bin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79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8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82.bin"/><Relationship Id="rId5" Type="http://schemas.openxmlformats.org/officeDocument/2006/relationships/oleObject" Target="../embeddings/oleObject81.bin"/><Relationship Id="rId4" Type="http://schemas.openxmlformats.org/officeDocument/2006/relationships/oleObject" Target="../embeddings/oleObject80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86.bin"/><Relationship Id="rId5" Type="http://schemas.openxmlformats.org/officeDocument/2006/relationships/oleObject" Target="../embeddings/oleObject85.bin"/><Relationship Id="rId4" Type="http://schemas.openxmlformats.org/officeDocument/2006/relationships/oleObject" Target="../embeddings/oleObject84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oleObject9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89.bin"/><Relationship Id="rId5" Type="http://schemas.openxmlformats.org/officeDocument/2006/relationships/oleObject" Target="../embeddings/oleObject88.bin"/><Relationship Id="rId10" Type="http://schemas.openxmlformats.org/officeDocument/2006/relationships/oleObject" Target="../embeddings/oleObject93.bin"/><Relationship Id="rId4" Type="http://schemas.openxmlformats.org/officeDocument/2006/relationships/oleObject" Target="../embeddings/oleObject87.bin"/><Relationship Id="rId9" Type="http://schemas.openxmlformats.org/officeDocument/2006/relationships/oleObject" Target="../embeddings/oleObject9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96.bin"/><Relationship Id="rId5" Type="http://schemas.openxmlformats.org/officeDocument/2006/relationships/oleObject" Target="../embeddings/oleObject95.bin"/><Relationship Id="rId4" Type="http://schemas.openxmlformats.org/officeDocument/2006/relationships/oleObject" Target="../embeddings/oleObject94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5" Type="http://schemas.openxmlformats.org/officeDocument/2006/relationships/oleObject" Target="../embeddings/oleObject98.bin"/><Relationship Id="rId4" Type="http://schemas.openxmlformats.org/officeDocument/2006/relationships/oleObject" Target="../embeddings/oleObject97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3" Type="http://schemas.openxmlformats.org/officeDocument/2006/relationships/notesSlide" Target="../notesSlides/notesSlide32.xml"/><Relationship Id="rId7" Type="http://schemas.openxmlformats.org/officeDocument/2006/relationships/oleObject" Target="../embeddings/oleObject10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01.bin"/><Relationship Id="rId5" Type="http://schemas.openxmlformats.org/officeDocument/2006/relationships/oleObject" Target="../embeddings/oleObject100.bin"/><Relationship Id="rId4" Type="http://schemas.openxmlformats.org/officeDocument/2006/relationships/oleObject" Target="../embeddings/oleObject99.bin"/><Relationship Id="rId9" Type="http://schemas.openxmlformats.org/officeDocument/2006/relationships/oleObject" Target="../embeddings/oleObject104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3" Type="http://schemas.openxmlformats.org/officeDocument/2006/relationships/notesSlide" Target="../notesSlides/notesSlide33.xml"/><Relationship Id="rId7" Type="http://schemas.openxmlformats.org/officeDocument/2006/relationships/oleObject" Target="../embeddings/oleObject10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07.bin"/><Relationship Id="rId5" Type="http://schemas.openxmlformats.org/officeDocument/2006/relationships/oleObject" Target="../embeddings/oleObject106.bin"/><Relationship Id="rId10" Type="http://schemas.openxmlformats.org/officeDocument/2006/relationships/oleObject" Target="../embeddings/oleObject111.bin"/><Relationship Id="rId4" Type="http://schemas.openxmlformats.org/officeDocument/2006/relationships/oleObject" Target="../embeddings/oleObject105.bin"/><Relationship Id="rId9" Type="http://schemas.openxmlformats.org/officeDocument/2006/relationships/oleObject" Target="../embeddings/oleObject110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3" Type="http://schemas.openxmlformats.org/officeDocument/2006/relationships/notesSlide" Target="../notesSlides/notesSlide34.xml"/><Relationship Id="rId7" Type="http://schemas.openxmlformats.org/officeDocument/2006/relationships/oleObject" Target="../embeddings/oleObject1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14.bin"/><Relationship Id="rId5" Type="http://schemas.openxmlformats.org/officeDocument/2006/relationships/oleObject" Target="../embeddings/oleObject113.bin"/><Relationship Id="rId4" Type="http://schemas.openxmlformats.org/officeDocument/2006/relationships/oleObject" Target="../embeddings/oleObject112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19.bin"/><Relationship Id="rId5" Type="http://schemas.openxmlformats.org/officeDocument/2006/relationships/oleObject" Target="../embeddings/oleObject118.bin"/><Relationship Id="rId4" Type="http://schemas.openxmlformats.org/officeDocument/2006/relationships/oleObject" Target="../embeddings/oleObject117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22.bin"/><Relationship Id="rId5" Type="http://schemas.openxmlformats.org/officeDocument/2006/relationships/oleObject" Target="../embeddings/oleObject121.bin"/><Relationship Id="rId4" Type="http://schemas.openxmlformats.org/officeDocument/2006/relationships/oleObject" Target="../embeddings/oleObject120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7" Type="http://schemas.openxmlformats.org/officeDocument/2006/relationships/oleObject" Target="../embeddings/oleObject1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25.bin"/><Relationship Id="rId5" Type="http://schemas.openxmlformats.org/officeDocument/2006/relationships/oleObject" Target="../embeddings/oleObject124.bin"/><Relationship Id="rId4" Type="http://schemas.openxmlformats.org/officeDocument/2006/relationships/oleObject" Target="../embeddings/oleObject123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854325" y="23637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ECE Dept.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440946" y="159861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33"/>
                </a:solidFill>
              </a:rPr>
              <a:t>Spring </a:t>
            </a:r>
            <a:r>
              <a:rPr lang="en-US" sz="2400" b="1" dirty="0" smtClean="0">
                <a:solidFill>
                  <a:srgbClr val="FF9933"/>
                </a:solidFill>
              </a:rPr>
              <a:t>2016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4505325" y="4167188"/>
            <a:ext cx="3265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20</a:t>
            </a: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3324225" y="603250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ECE 6341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294" y="4127785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Text Box 2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Spherical Wave Functions (cont.)</a:t>
            </a: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570599" y="4164844"/>
            <a:ext cx="73120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If 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=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0</a:t>
            </a:r>
            <a:r>
              <a:rPr lang="en-US" sz="2000" dirty="0">
                <a:solidFill>
                  <a:schemeClr val="bg1"/>
                </a:solidFill>
              </a:rPr>
              <a:t>, Eq. (8) is called the </a:t>
            </a:r>
            <a:r>
              <a:rPr lang="en-US" sz="2000" dirty="0">
                <a:solidFill>
                  <a:schemeClr val="hlink"/>
                </a:solidFill>
              </a:rPr>
              <a:t>Legendre equation</a:t>
            </a:r>
            <a:r>
              <a:rPr lang="en-US" sz="2000" dirty="0">
                <a:solidFill>
                  <a:schemeClr val="bg1"/>
                </a:solidFill>
              </a:rPr>
              <a:t>, in which case</a:t>
            </a: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425450" y="985838"/>
            <a:ext cx="82518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Eq. (8) is the </a:t>
            </a:r>
            <a:r>
              <a:rPr lang="en-US" sz="2000" dirty="0">
                <a:solidFill>
                  <a:schemeClr val="hlink"/>
                </a:solidFill>
              </a:rPr>
              <a:t>associated Legendre equation</a:t>
            </a:r>
            <a:r>
              <a:rPr lang="en-US" sz="2000" dirty="0">
                <a:solidFill>
                  <a:schemeClr val="bg1"/>
                </a:solidFill>
              </a:rPr>
              <a:t>. The solutions are represented as</a:t>
            </a:r>
          </a:p>
        </p:txBody>
      </p:sp>
      <p:graphicFrame>
        <p:nvGraphicFramePr>
          <p:cNvPr id="9218" name="Object 11"/>
          <p:cNvGraphicFramePr>
            <a:graphicFrameLocks noChangeAspect="1"/>
          </p:cNvGraphicFramePr>
          <p:nvPr/>
        </p:nvGraphicFramePr>
        <p:xfrm>
          <a:off x="1177371" y="1840198"/>
          <a:ext cx="2228850" cy="1204912"/>
        </p:xfrm>
        <a:graphic>
          <a:graphicData uri="http://schemas.openxmlformats.org/presentationml/2006/ole">
            <p:oleObj spid="_x0000_s9218" name="Equation" r:id="rId4" imgW="939600" imgH="507960" progId="Equation.DSMT4">
              <p:embed/>
            </p:oleObj>
          </a:graphicData>
        </a:graphic>
      </p:graphicFrame>
      <p:graphicFrame>
        <p:nvGraphicFramePr>
          <p:cNvPr id="9219" name="Object 13"/>
          <p:cNvGraphicFramePr>
            <a:graphicFrameLocks noChangeAspect="1"/>
          </p:cNvGraphicFramePr>
          <p:nvPr/>
        </p:nvGraphicFramePr>
        <p:xfrm>
          <a:off x="1114828" y="4782831"/>
          <a:ext cx="3587750" cy="1227138"/>
        </p:xfrm>
        <a:graphic>
          <a:graphicData uri="http://schemas.openxmlformats.org/presentationml/2006/ole">
            <p:oleObj spid="_x0000_s9219" name="Equation" r:id="rId5" imgW="1485720" imgH="50796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75706" y="1965278"/>
            <a:ext cx="4852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Associated Legendre function of the first kind.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694" y="2554405"/>
            <a:ext cx="5288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Associated Legendre function of the second kind.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65336" y="4874527"/>
            <a:ext cx="3659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Legendre function of the first kind.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1257" y="5463655"/>
            <a:ext cx="4031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Legendre function of the second kind.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75212" y="3289110"/>
            <a:ext cx="2728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bg2"/>
                </a:solidFill>
                <a:latin typeface="+mn-lt"/>
              </a:rPr>
              <a:t>n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 =</a:t>
            </a:r>
            <a:r>
              <a:rPr lang="en-US" dirty="0" smtClean="0">
                <a:solidFill>
                  <a:schemeClr val="bg2"/>
                </a:solidFill>
              </a:rPr>
              <a:t> “order”,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m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 =</a:t>
            </a:r>
            <a:r>
              <a:rPr lang="en-US" dirty="0" smtClean="0">
                <a:solidFill>
                  <a:schemeClr val="bg2"/>
                </a:solidFill>
              </a:rPr>
              <a:t> “degree”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Text Box 2"/>
          <p:cNvSpPr txBox="1">
            <a:spLocks noChangeArrowheads="1"/>
          </p:cNvSpPr>
          <p:nvPr/>
        </p:nvSpPr>
        <p:spPr bwMode="auto">
          <a:xfrm>
            <a:off x="7588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Spherical Wave Functions (cont.)</a:t>
            </a: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1542974" y="947911"/>
            <a:ext cx="989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Hence:</a:t>
            </a:r>
          </a:p>
        </p:txBody>
      </p:sp>
      <p:graphicFrame>
        <p:nvGraphicFramePr>
          <p:cNvPr id="10242" name="Object 8"/>
          <p:cNvGraphicFramePr>
            <a:graphicFrameLocks noChangeAspect="1"/>
          </p:cNvGraphicFramePr>
          <p:nvPr/>
        </p:nvGraphicFramePr>
        <p:xfrm>
          <a:off x="2690915" y="1558759"/>
          <a:ext cx="2925763" cy="1219200"/>
        </p:xfrm>
        <a:graphic>
          <a:graphicData uri="http://schemas.openxmlformats.org/presentationml/2006/ole">
            <p:oleObj spid="_x0000_s10242" name="Equation" r:id="rId4" imgW="1218960" imgH="507960" progId="Equation.DSMT4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11900" y="3396203"/>
            <a:ext cx="350493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To be as general as </a:t>
            </a:r>
            <a:r>
              <a:rPr lang="en-US" sz="2000" dirty="0" smtClean="0">
                <a:solidFill>
                  <a:schemeClr val="bg1"/>
                </a:solidFill>
              </a:rPr>
              <a:t>possible: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2678374" y="5221481"/>
          <a:ext cx="2897188" cy="1219200"/>
        </p:xfrm>
        <a:graphic>
          <a:graphicData uri="http://schemas.openxmlformats.org/presentationml/2006/ole">
            <p:oleObj spid="_x0000_s10244" name="Equation" r:id="rId5" imgW="1206360" imgH="507960" progId="Equation.DSMT4">
              <p:embed/>
            </p:oleObj>
          </a:graphicData>
        </a:graphic>
      </p:graphicFrame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479903" y="3930222"/>
            <a:ext cx="1225550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800" dirty="0">
                <a:solidFill>
                  <a:schemeClr val="hlink"/>
                </a:solidFill>
                <a:sym typeface="Symbol" pitchFamily="18" charset="2"/>
              </a:rPr>
              <a:t>  </a:t>
            </a:r>
            <a:r>
              <a:rPr lang="en-US" sz="2800" i="1" dirty="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</a:t>
            </a:r>
          </a:p>
          <a:p>
            <a:r>
              <a:rPr lang="en-US" sz="2800" i="1" dirty="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m</a:t>
            </a:r>
            <a:r>
              <a:rPr lang="en-US" sz="2800" dirty="0">
                <a:solidFill>
                  <a:schemeClr val="hlink"/>
                </a:solidFill>
                <a:sym typeface="Symbol" pitchFamily="18" charset="2"/>
              </a:rPr>
              <a:t>  </a:t>
            </a:r>
            <a:r>
              <a:rPr lang="en-US" sz="2800" i="1" dirty="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w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Text Box 2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Spherical Wave Functions (cont.)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676275" y="1033013"/>
            <a:ext cx="495520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Substituting Eq. (7) into Eq. (6) </a:t>
            </a:r>
            <a:r>
              <a:rPr lang="en-US" sz="2000" dirty="0" smtClean="0">
                <a:solidFill>
                  <a:schemeClr val="bg1"/>
                </a:solidFill>
              </a:rPr>
              <a:t>now yields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15362" name="Object 7"/>
          <p:cNvGraphicFramePr>
            <a:graphicFrameLocks noChangeAspect="1"/>
          </p:cNvGraphicFramePr>
          <p:nvPr/>
        </p:nvGraphicFramePr>
        <p:xfrm>
          <a:off x="2312925" y="1732646"/>
          <a:ext cx="4638675" cy="944563"/>
        </p:xfrm>
        <a:graphic>
          <a:graphicData uri="http://schemas.openxmlformats.org/presentationml/2006/ole">
            <p:oleObj spid="_x0000_s15362" name="Equation" r:id="rId4" imgW="2120760" imgH="431640" progId="Equation.DSMT4">
              <p:embed/>
            </p:oleObj>
          </a:graphicData>
        </a:graphic>
      </p:graphicFrame>
      <p:graphicFrame>
        <p:nvGraphicFramePr>
          <p:cNvPr id="15363" name="Object 8"/>
          <p:cNvGraphicFramePr>
            <a:graphicFrameLocks noChangeAspect="1"/>
          </p:cNvGraphicFramePr>
          <p:nvPr/>
        </p:nvGraphicFramePr>
        <p:xfrm>
          <a:off x="2795588" y="3361613"/>
          <a:ext cx="958850" cy="406400"/>
        </p:xfrm>
        <a:graphic>
          <a:graphicData uri="http://schemas.openxmlformats.org/presentationml/2006/ole">
            <p:oleObj spid="_x0000_s15363" name="Equation" r:id="rId5" imgW="419040" imgH="177480" progId="Equation.DSMT4">
              <p:embed/>
            </p:oleObj>
          </a:graphicData>
        </a:graphic>
      </p:graphicFrame>
      <p:sp>
        <p:nvSpPr>
          <p:cNvPr id="15368" name="Text Box 9"/>
          <p:cNvSpPr txBox="1">
            <a:spLocks noChangeArrowheads="1"/>
          </p:cNvSpPr>
          <p:nvPr/>
        </p:nvSpPr>
        <p:spPr bwMode="auto">
          <a:xfrm>
            <a:off x="1497013" y="3372725"/>
            <a:ext cx="1114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Next, let</a:t>
            </a:r>
          </a:p>
        </p:txBody>
      </p:sp>
      <p:graphicFrame>
        <p:nvGraphicFramePr>
          <p:cNvPr id="15364" name="Object 10"/>
          <p:cNvGraphicFramePr>
            <a:graphicFrameLocks noChangeAspect="1"/>
          </p:cNvGraphicFramePr>
          <p:nvPr/>
        </p:nvGraphicFramePr>
        <p:xfrm>
          <a:off x="3038475" y="5917244"/>
          <a:ext cx="1622425" cy="438656"/>
        </p:xfrm>
        <a:graphic>
          <a:graphicData uri="http://schemas.openxmlformats.org/presentationml/2006/ole">
            <p:oleObj spid="_x0000_s15364" name="Equation" r:id="rId6" imgW="749160" imgH="203040" progId="Equation.DSMT4">
              <p:embed/>
            </p:oleObj>
          </a:graphicData>
        </a:graphic>
      </p:graphicFrame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1439800" y="5908288"/>
            <a:ext cx="1454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and denote</a:t>
            </a:r>
          </a:p>
        </p:txBody>
      </p:sp>
      <p:graphicFrame>
        <p:nvGraphicFramePr>
          <p:cNvPr id="15365" name="Object 12"/>
          <p:cNvGraphicFramePr>
            <a:graphicFrameLocks noChangeAspect="1"/>
          </p:cNvGraphicFramePr>
          <p:nvPr/>
        </p:nvGraphicFramePr>
        <p:xfrm>
          <a:off x="3658054" y="3998194"/>
          <a:ext cx="1201738" cy="1152525"/>
        </p:xfrm>
        <a:graphic>
          <a:graphicData uri="http://schemas.openxmlformats.org/presentationml/2006/ole">
            <p:oleObj spid="_x0000_s15365" name="Equation" r:id="rId7" imgW="634680" imgH="60948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Text Box 2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Spherical Wave Functions (cont.)</a:t>
            </a:r>
          </a:p>
        </p:txBody>
      </p:sp>
      <p:graphicFrame>
        <p:nvGraphicFramePr>
          <p:cNvPr id="16386" name="Object 6"/>
          <p:cNvGraphicFramePr>
            <a:graphicFrameLocks noChangeAspect="1"/>
          </p:cNvGraphicFramePr>
          <p:nvPr/>
        </p:nvGraphicFramePr>
        <p:xfrm>
          <a:off x="2263775" y="3471863"/>
          <a:ext cx="4613275" cy="1014412"/>
        </p:xfrm>
        <a:graphic>
          <a:graphicData uri="http://schemas.openxmlformats.org/presentationml/2006/ole">
            <p:oleObj spid="_x0000_s16386" name="Equation" r:id="rId4" imgW="2197080" imgH="482400" progId="Equation.DSMT4">
              <p:embed/>
            </p:oleObj>
          </a:graphicData>
        </a:graphic>
      </p:graphicFrame>
      <p:graphicFrame>
        <p:nvGraphicFramePr>
          <p:cNvPr id="16387" name="Object 11"/>
          <p:cNvGraphicFramePr>
            <a:graphicFrameLocks noChangeAspect="1"/>
          </p:cNvGraphicFramePr>
          <p:nvPr/>
        </p:nvGraphicFramePr>
        <p:xfrm>
          <a:off x="2395538" y="1635125"/>
          <a:ext cx="4638675" cy="944563"/>
        </p:xfrm>
        <a:graphic>
          <a:graphicData uri="http://schemas.openxmlformats.org/presentationml/2006/ole">
            <p:oleObj spid="_x0000_s16387" name="Equation" r:id="rId5" imgW="2120760" imgH="431640" progId="Equation.DSMT4">
              <p:embed/>
            </p:oleObj>
          </a:graphicData>
        </a:graphic>
      </p:graphicFrame>
      <p:sp>
        <p:nvSpPr>
          <p:cNvPr id="16390" name="AutoShape 12"/>
          <p:cNvSpPr>
            <a:spLocks noChangeArrowheads="1"/>
          </p:cNvSpPr>
          <p:nvPr/>
        </p:nvSpPr>
        <p:spPr bwMode="auto">
          <a:xfrm>
            <a:off x="4398963" y="2624138"/>
            <a:ext cx="279400" cy="515937"/>
          </a:xfrm>
          <a:prstGeom prst="downArrow">
            <a:avLst>
              <a:gd name="adj1" fmla="val 50000"/>
              <a:gd name="adj2" fmla="val 46165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88" name="Object 14"/>
          <p:cNvGraphicFramePr>
            <a:graphicFrameLocks noChangeAspect="1"/>
          </p:cNvGraphicFramePr>
          <p:nvPr/>
        </p:nvGraphicFramePr>
        <p:xfrm>
          <a:off x="2562225" y="5665788"/>
          <a:ext cx="4132263" cy="827087"/>
        </p:xfrm>
        <a:graphic>
          <a:graphicData uri="http://schemas.openxmlformats.org/presentationml/2006/ole">
            <p:oleObj spid="_x0000_s16388" name="Equation" r:id="rId6" imgW="1968480" imgH="393480" progId="Equation.DSMT4">
              <p:embed/>
            </p:oleObj>
          </a:graphicData>
        </a:graphic>
      </p:graphicFrame>
      <p:sp>
        <p:nvSpPr>
          <p:cNvPr id="16391" name="AutoShape 15"/>
          <p:cNvSpPr>
            <a:spLocks noChangeArrowheads="1"/>
          </p:cNvSpPr>
          <p:nvPr/>
        </p:nvSpPr>
        <p:spPr bwMode="auto">
          <a:xfrm>
            <a:off x="4398963" y="4857750"/>
            <a:ext cx="279400" cy="515938"/>
          </a:xfrm>
          <a:prstGeom prst="downArrow">
            <a:avLst>
              <a:gd name="adj1" fmla="val 50000"/>
              <a:gd name="adj2" fmla="val 46165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Text Box 16"/>
          <p:cNvSpPr txBox="1">
            <a:spLocks noChangeArrowheads="1"/>
          </p:cNvSpPr>
          <p:nvPr/>
        </p:nvSpPr>
        <p:spPr bwMode="auto">
          <a:xfrm>
            <a:off x="544719" y="1095623"/>
            <a:ext cx="1749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We then have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16393" name="Object 12"/>
          <p:cNvGraphicFramePr>
            <a:graphicFrameLocks noChangeAspect="1"/>
          </p:cNvGraphicFramePr>
          <p:nvPr/>
        </p:nvGraphicFramePr>
        <p:xfrm>
          <a:off x="5165725" y="2570163"/>
          <a:ext cx="1957388" cy="612775"/>
        </p:xfrm>
        <a:graphic>
          <a:graphicData uri="http://schemas.openxmlformats.org/presentationml/2006/ole">
            <p:oleObj spid="_x0000_s16393" name="Equation" r:id="rId7" imgW="125712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1" name="Text Box 3"/>
          <p:cNvSpPr txBox="1">
            <a:spLocks noChangeArrowheads="1"/>
          </p:cNvSpPr>
          <p:nvPr/>
        </p:nvSpPr>
        <p:spPr bwMode="auto">
          <a:xfrm>
            <a:off x="7969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Spherical Wave Functions (cont.)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2997200" y="4415349"/>
            <a:ext cx="3248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“spherical Bessel equation”</a:t>
            </a:r>
          </a:p>
        </p:txBody>
      </p:sp>
      <p:graphicFrame>
        <p:nvGraphicFramePr>
          <p:cNvPr id="17410" name="Object 6"/>
          <p:cNvGraphicFramePr>
            <a:graphicFrameLocks noChangeAspect="1"/>
          </p:cNvGraphicFramePr>
          <p:nvPr/>
        </p:nvGraphicFramePr>
        <p:xfrm>
          <a:off x="2050411" y="3335192"/>
          <a:ext cx="5119687" cy="682625"/>
        </p:xfrm>
        <a:graphic>
          <a:graphicData uri="http://schemas.openxmlformats.org/presentationml/2006/ole">
            <p:oleObj spid="_x0000_s17410" name="Equation" r:id="rId4" imgW="2095200" imgH="279360" progId="Equation.DSMT4">
              <p:embed/>
            </p:oleObj>
          </a:graphicData>
        </a:graphic>
      </p:graphicFrame>
      <p:sp>
        <p:nvSpPr>
          <p:cNvPr id="17414" name="Text Box 10"/>
          <p:cNvSpPr txBox="1">
            <a:spLocks noChangeArrowheads="1"/>
          </p:cNvSpPr>
          <p:nvPr/>
        </p:nvSpPr>
        <p:spPr bwMode="auto">
          <a:xfrm>
            <a:off x="1414793" y="2679129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graphicFrame>
        <p:nvGraphicFramePr>
          <p:cNvPr id="17411" name="Object 11"/>
          <p:cNvGraphicFramePr>
            <a:graphicFrameLocks noChangeAspect="1"/>
          </p:cNvGraphicFramePr>
          <p:nvPr/>
        </p:nvGraphicFramePr>
        <p:xfrm>
          <a:off x="2535238" y="1504950"/>
          <a:ext cx="4132262" cy="827088"/>
        </p:xfrm>
        <a:graphic>
          <a:graphicData uri="http://schemas.openxmlformats.org/presentationml/2006/ole">
            <p:oleObj spid="_x0000_s17411" name="Equation" r:id="rId5" imgW="1968480" imgH="39348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53134" y="4967775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Solution: </a:t>
            </a:r>
            <a:r>
              <a:rPr lang="en-US" i="1" dirty="0" err="1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i="1" baseline="-25000" dirty="0" err="1" smtClean="0">
                <a:solidFill>
                  <a:srgbClr val="FF0000"/>
                </a:solidFill>
                <a:latin typeface="+mn-lt"/>
              </a:rPr>
              <a:t>n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(</a:t>
            </a:r>
            <a:r>
              <a:rPr lang="en-US" i="1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)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98292" y="5513685"/>
            <a:ext cx="2480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Note the </a:t>
            </a:r>
            <a:r>
              <a:rPr lang="en-US" u="sng" dirty="0" smtClean="0">
                <a:solidFill>
                  <a:schemeClr val="bg2"/>
                </a:solidFill>
              </a:rPr>
              <a:t>lower case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b</a:t>
            </a:r>
            <a:r>
              <a:rPr lang="en-US" dirty="0" smtClean="0">
                <a:solidFill>
                  <a:schemeClr val="bg2"/>
                </a:solidFill>
              </a:rPr>
              <a:t>.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Text Box 2"/>
          <p:cNvSpPr txBox="1">
            <a:spLocks noChangeArrowheads="1"/>
          </p:cNvSpPr>
          <p:nvPr/>
        </p:nvSpPr>
        <p:spPr bwMode="auto">
          <a:xfrm>
            <a:off x="7842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Spherical Wave Functions (cont.)</a:t>
            </a:r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633413" y="4381500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18434" name="Object 7"/>
          <p:cNvGraphicFramePr>
            <a:graphicFrameLocks noChangeAspect="1"/>
          </p:cNvGraphicFramePr>
          <p:nvPr/>
        </p:nvGraphicFramePr>
        <p:xfrm>
          <a:off x="3781662" y="902056"/>
          <a:ext cx="1897063" cy="592137"/>
        </p:xfrm>
        <a:graphic>
          <a:graphicData uri="http://schemas.openxmlformats.org/presentationml/2006/ole">
            <p:oleObj spid="_x0000_s18434" name="Equation" r:id="rId4" imgW="812520" imgH="253800" progId="Equation.DSMT4">
              <p:embed/>
            </p:oleObj>
          </a:graphicData>
        </a:graphic>
      </p:graphicFrame>
      <p:graphicFrame>
        <p:nvGraphicFramePr>
          <p:cNvPr id="18435" name="Object 8"/>
          <p:cNvGraphicFramePr>
            <a:graphicFrameLocks noChangeAspect="1"/>
          </p:cNvGraphicFramePr>
          <p:nvPr/>
        </p:nvGraphicFramePr>
        <p:xfrm>
          <a:off x="2035175" y="2195513"/>
          <a:ext cx="5106988" cy="1857375"/>
        </p:xfrm>
        <a:graphic>
          <a:graphicData uri="http://schemas.openxmlformats.org/presentationml/2006/ole">
            <p:oleObj spid="_x0000_s18435" name="Equation" r:id="rId5" imgW="2933640" imgH="1066680" progId="Equation.DSMT4">
              <p:embed/>
            </p:oleObj>
          </a:graphicData>
        </a:graphic>
      </p:graphicFrame>
      <p:graphicFrame>
        <p:nvGraphicFramePr>
          <p:cNvPr id="18436" name="Object 9"/>
          <p:cNvGraphicFramePr>
            <a:graphicFrameLocks noChangeAspect="1"/>
          </p:cNvGraphicFramePr>
          <p:nvPr/>
        </p:nvGraphicFramePr>
        <p:xfrm>
          <a:off x="1449388" y="5000625"/>
          <a:ext cx="6080125" cy="1411288"/>
        </p:xfrm>
        <a:graphic>
          <a:graphicData uri="http://schemas.openxmlformats.org/presentationml/2006/ole">
            <p:oleObj spid="_x0000_s18436" name="Equation" r:id="rId6" imgW="3174840" imgH="736560" progId="Equation.DSMT4">
              <p:embed/>
            </p:oleObj>
          </a:graphicData>
        </a:graphic>
      </p:graphicFrame>
      <p:sp>
        <p:nvSpPr>
          <p:cNvPr id="18439" name="Text Box 10"/>
          <p:cNvSpPr txBox="1">
            <a:spLocks noChangeArrowheads="1"/>
          </p:cNvSpPr>
          <p:nvPr/>
        </p:nvSpPr>
        <p:spPr bwMode="auto">
          <a:xfrm>
            <a:off x="1156458" y="1630789"/>
            <a:ext cx="946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and let</a:t>
            </a:r>
          </a:p>
        </p:txBody>
      </p:sp>
      <p:sp>
        <p:nvSpPr>
          <p:cNvPr id="18440" name="Text Box 11"/>
          <p:cNvSpPr txBox="1">
            <a:spLocks noChangeArrowheads="1"/>
          </p:cNvSpPr>
          <p:nvPr/>
        </p:nvSpPr>
        <p:spPr bwMode="auto">
          <a:xfrm>
            <a:off x="2624375" y="989368"/>
            <a:ext cx="1003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Denote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Text Box 2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Spherical Wave Functions (cont.)</a:t>
            </a:r>
          </a:p>
        </p:txBody>
      </p:sp>
      <p:sp>
        <p:nvSpPr>
          <p:cNvPr id="19464" name="Text Box 3"/>
          <p:cNvSpPr txBox="1">
            <a:spLocks noChangeArrowheads="1"/>
          </p:cNvSpPr>
          <p:nvPr/>
        </p:nvSpPr>
        <p:spPr bwMode="auto">
          <a:xfrm>
            <a:off x="796925" y="1141413"/>
            <a:ext cx="1454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Multiply by </a:t>
            </a:r>
          </a:p>
        </p:txBody>
      </p:sp>
      <p:graphicFrame>
        <p:nvGraphicFramePr>
          <p:cNvPr id="19458" name="Object 7"/>
          <p:cNvGraphicFramePr>
            <a:graphicFrameLocks noChangeAspect="1"/>
          </p:cNvGraphicFramePr>
          <p:nvPr/>
        </p:nvGraphicFramePr>
        <p:xfrm>
          <a:off x="2219963" y="1098300"/>
          <a:ext cx="527050" cy="442913"/>
        </p:xfrm>
        <a:graphic>
          <a:graphicData uri="http://schemas.openxmlformats.org/presentationml/2006/ole">
            <p:oleObj spid="_x0000_s19458" name="Equation" r:id="rId4" imgW="241200" imgH="203040" progId="Equation.DSMT4">
              <p:embed/>
            </p:oleObj>
          </a:graphicData>
        </a:graphic>
      </p:graphicFrame>
      <p:graphicFrame>
        <p:nvGraphicFramePr>
          <p:cNvPr id="19459" name="Object 8"/>
          <p:cNvGraphicFramePr>
            <a:graphicFrameLocks noChangeAspect="1"/>
          </p:cNvGraphicFramePr>
          <p:nvPr/>
        </p:nvGraphicFramePr>
        <p:xfrm>
          <a:off x="911225" y="1766888"/>
          <a:ext cx="7366000" cy="860425"/>
        </p:xfrm>
        <a:graphic>
          <a:graphicData uri="http://schemas.openxmlformats.org/presentationml/2006/ole">
            <p:oleObj spid="_x0000_s19459" name="Equation" r:id="rId5" imgW="3695400" imgH="431640" progId="Equation.DSMT4">
              <p:embed/>
            </p:oleObj>
          </a:graphicData>
        </a:graphic>
      </p:graphicFrame>
      <p:graphicFrame>
        <p:nvGraphicFramePr>
          <p:cNvPr id="19460" name="Object 10"/>
          <p:cNvGraphicFramePr>
            <a:graphicFrameLocks noChangeAspect="1"/>
          </p:cNvGraphicFramePr>
          <p:nvPr/>
        </p:nvGraphicFramePr>
        <p:xfrm>
          <a:off x="1916814" y="3317298"/>
          <a:ext cx="5349875" cy="833438"/>
        </p:xfrm>
        <a:graphic>
          <a:graphicData uri="http://schemas.openxmlformats.org/presentationml/2006/ole">
            <p:oleObj spid="_x0000_s19460" name="Equation" r:id="rId6" imgW="2527200" imgH="393480" progId="Equation.DSMT4">
              <p:embed/>
            </p:oleObj>
          </a:graphicData>
        </a:graphic>
      </p:graphicFrame>
      <p:sp>
        <p:nvSpPr>
          <p:cNvPr id="19465" name="Freeform 11"/>
          <p:cNvSpPr>
            <a:spLocks/>
          </p:cNvSpPr>
          <p:nvPr/>
        </p:nvSpPr>
        <p:spPr bwMode="auto">
          <a:xfrm flipV="1">
            <a:off x="4009200" y="4060578"/>
            <a:ext cx="1839913" cy="442913"/>
          </a:xfrm>
          <a:custGeom>
            <a:avLst/>
            <a:gdLst>
              <a:gd name="T0" fmla="*/ 0 w 1159"/>
              <a:gd name="T1" fmla="*/ 271 h 279"/>
              <a:gd name="T2" fmla="*/ 541 w 1159"/>
              <a:gd name="T3" fmla="*/ 1 h 279"/>
              <a:gd name="T4" fmla="*/ 1159 w 1159"/>
              <a:gd name="T5" fmla="*/ 279 h 279"/>
              <a:gd name="T6" fmla="*/ 0 60000 65536"/>
              <a:gd name="T7" fmla="*/ 0 60000 65536"/>
              <a:gd name="T8" fmla="*/ 0 60000 65536"/>
              <a:gd name="T9" fmla="*/ 0 w 1159"/>
              <a:gd name="T10" fmla="*/ 0 h 279"/>
              <a:gd name="T11" fmla="*/ 1159 w 1159"/>
              <a:gd name="T12" fmla="*/ 279 h 2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9" h="279">
                <a:moveTo>
                  <a:pt x="0" y="271"/>
                </a:moveTo>
                <a:cubicBezTo>
                  <a:pt x="174" y="135"/>
                  <a:pt x="348" y="0"/>
                  <a:pt x="541" y="1"/>
                </a:cubicBezTo>
                <a:cubicBezTo>
                  <a:pt x="734" y="2"/>
                  <a:pt x="1056" y="233"/>
                  <a:pt x="1159" y="279"/>
                </a:cubicBezTo>
              </a:path>
            </a:pathLst>
          </a:custGeom>
          <a:noFill/>
          <a:ln w="12700" cap="flat" cmpd="sng">
            <a:solidFill>
              <a:schemeClr val="hlink"/>
            </a:solidFill>
            <a:prstDash val="solid"/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9461" name="Object 12"/>
          <p:cNvGraphicFramePr>
            <a:graphicFrameLocks noChangeAspect="1"/>
          </p:cNvGraphicFramePr>
          <p:nvPr/>
        </p:nvGraphicFramePr>
        <p:xfrm>
          <a:off x="3722400" y="5788972"/>
          <a:ext cx="1263650" cy="833438"/>
        </p:xfrm>
        <a:graphic>
          <a:graphicData uri="http://schemas.openxmlformats.org/presentationml/2006/ole">
            <p:oleObj spid="_x0000_s19461" name="Equation" r:id="rId7" imgW="596880" imgH="393480" progId="Equation.DSMT4">
              <p:embed/>
            </p:oleObj>
          </a:graphicData>
        </a:graphic>
      </p:graphicFrame>
      <p:sp>
        <p:nvSpPr>
          <p:cNvPr id="19466" name="Text Box 13"/>
          <p:cNvSpPr txBox="1">
            <a:spLocks noChangeArrowheads="1"/>
          </p:cNvSpPr>
          <p:nvPr/>
        </p:nvSpPr>
        <p:spPr bwMode="auto">
          <a:xfrm>
            <a:off x="2628900" y="5999163"/>
            <a:ext cx="989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Define </a:t>
            </a:r>
          </a:p>
        </p:txBody>
      </p:sp>
      <p:sp>
        <p:nvSpPr>
          <p:cNvPr id="19467" name="Text Box 15"/>
          <p:cNvSpPr txBox="1">
            <a:spLocks noChangeArrowheads="1"/>
          </p:cNvSpPr>
          <p:nvPr/>
        </p:nvSpPr>
        <p:spPr bwMode="auto">
          <a:xfrm>
            <a:off x="1325563" y="3113088"/>
            <a:ext cx="479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 </a:t>
            </a:r>
          </a:p>
        </p:txBody>
      </p:sp>
      <p:sp>
        <p:nvSpPr>
          <p:cNvPr id="19468" name="Text Box 16"/>
          <p:cNvSpPr txBox="1">
            <a:spLocks noChangeArrowheads="1"/>
          </p:cNvSpPr>
          <p:nvPr/>
        </p:nvSpPr>
        <p:spPr bwMode="auto">
          <a:xfrm>
            <a:off x="4803445" y="2628694"/>
            <a:ext cx="2135521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Combine </a:t>
            </a:r>
            <a:r>
              <a:rPr lang="en-US" sz="1600" dirty="0">
                <a:solidFill>
                  <a:schemeClr val="bg2"/>
                </a:solidFill>
              </a:rPr>
              <a:t>these terms</a:t>
            </a:r>
          </a:p>
        </p:txBody>
      </p:sp>
      <p:sp>
        <p:nvSpPr>
          <p:cNvPr id="19469" name="Text Box 17"/>
          <p:cNvSpPr txBox="1">
            <a:spLocks noChangeArrowheads="1"/>
          </p:cNvSpPr>
          <p:nvPr/>
        </p:nvSpPr>
        <p:spPr bwMode="auto">
          <a:xfrm>
            <a:off x="2336800" y="4462463"/>
            <a:ext cx="636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Use</a:t>
            </a:r>
          </a:p>
        </p:txBody>
      </p:sp>
      <p:graphicFrame>
        <p:nvGraphicFramePr>
          <p:cNvPr id="19462" name="Object 18"/>
          <p:cNvGraphicFramePr>
            <a:graphicFrameLocks noChangeAspect="1"/>
          </p:cNvGraphicFramePr>
          <p:nvPr/>
        </p:nvGraphicFramePr>
        <p:xfrm>
          <a:off x="3089584" y="4680343"/>
          <a:ext cx="3065462" cy="803275"/>
        </p:xfrm>
        <a:graphic>
          <a:graphicData uri="http://schemas.openxmlformats.org/presentationml/2006/ole">
            <p:oleObj spid="_x0000_s19462" name="Equation" r:id="rId8" imgW="1790640" imgH="469800" progId="Equation.DSMT4">
              <p:embed/>
            </p:oleObj>
          </a:graphicData>
        </a:graphic>
      </p:graphicFrame>
      <p:sp>
        <p:nvSpPr>
          <p:cNvPr id="19470" name="Freeform 19"/>
          <p:cNvSpPr>
            <a:spLocks/>
          </p:cNvSpPr>
          <p:nvPr/>
        </p:nvSpPr>
        <p:spPr bwMode="auto">
          <a:xfrm flipV="1">
            <a:off x="2181225" y="2454275"/>
            <a:ext cx="1839913" cy="442913"/>
          </a:xfrm>
          <a:custGeom>
            <a:avLst/>
            <a:gdLst>
              <a:gd name="T0" fmla="*/ 0 w 1159"/>
              <a:gd name="T1" fmla="*/ 271 h 279"/>
              <a:gd name="T2" fmla="*/ 541 w 1159"/>
              <a:gd name="T3" fmla="*/ 1 h 279"/>
              <a:gd name="T4" fmla="*/ 1159 w 1159"/>
              <a:gd name="T5" fmla="*/ 279 h 279"/>
              <a:gd name="T6" fmla="*/ 0 60000 65536"/>
              <a:gd name="T7" fmla="*/ 0 60000 65536"/>
              <a:gd name="T8" fmla="*/ 0 60000 65536"/>
              <a:gd name="T9" fmla="*/ 0 w 1159"/>
              <a:gd name="T10" fmla="*/ 0 h 279"/>
              <a:gd name="T11" fmla="*/ 1159 w 1159"/>
              <a:gd name="T12" fmla="*/ 279 h 2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9" h="279">
                <a:moveTo>
                  <a:pt x="0" y="271"/>
                </a:moveTo>
                <a:cubicBezTo>
                  <a:pt x="174" y="135"/>
                  <a:pt x="348" y="0"/>
                  <a:pt x="541" y="1"/>
                </a:cubicBezTo>
                <a:cubicBezTo>
                  <a:pt x="734" y="2"/>
                  <a:pt x="1056" y="233"/>
                  <a:pt x="1159" y="279"/>
                </a:cubicBezTo>
              </a:path>
            </a:pathLst>
          </a:custGeom>
          <a:noFill/>
          <a:ln w="12700" cap="flat" cmpd="sng">
            <a:solidFill>
              <a:schemeClr val="bg1"/>
            </a:solidFill>
            <a:prstDash val="solid"/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71" name="Freeform 20"/>
          <p:cNvSpPr>
            <a:spLocks/>
          </p:cNvSpPr>
          <p:nvPr/>
        </p:nvSpPr>
        <p:spPr bwMode="auto">
          <a:xfrm flipV="1">
            <a:off x="2892425" y="2492375"/>
            <a:ext cx="1839913" cy="442913"/>
          </a:xfrm>
          <a:custGeom>
            <a:avLst/>
            <a:gdLst>
              <a:gd name="T0" fmla="*/ 0 w 1159"/>
              <a:gd name="T1" fmla="*/ 271 h 279"/>
              <a:gd name="T2" fmla="*/ 541 w 1159"/>
              <a:gd name="T3" fmla="*/ 1 h 279"/>
              <a:gd name="T4" fmla="*/ 1159 w 1159"/>
              <a:gd name="T5" fmla="*/ 279 h 279"/>
              <a:gd name="T6" fmla="*/ 0 60000 65536"/>
              <a:gd name="T7" fmla="*/ 0 60000 65536"/>
              <a:gd name="T8" fmla="*/ 0 60000 65536"/>
              <a:gd name="T9" fmla="*/ 0 w 1159"/>
              <a:gd name="T10" fmla="*/ 0 h 279"/>
              <a:gd name="T11" fmla="*/ 1159 w 1159"/>
              <a:gd name="T12" fmla="*/ 279 h 2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9" h="279">
                <a:moveTo>
                  <a:pt x="0" y="271"/>
                </a:moveTo>
                <a:cubicBezTo>
                  <a:pt x="174" y="135"/>
                  <a:pt x="348" y="0"/>
                  <a:pt x="541" y="1"/>
                </a:cubicBezTo>
                <a:cubicBezTo>
                  <a:pt x="734" y="2"/>
                  <a:pt x="1056" y="233"/>
                  <a:pt x="1159" y="279"/>
                </a:cubicBezTo>
              </a:path>
            </a:pathLst>
          </a:custGeom>
          <a:noFill/>
          <a:ln w="12700" cap="flat" cmpd="sng">
            <a:solidFill>
              <a:srgbClr val="009900"/>
            </a:solidFill>
            <a:prstDash val="solid"/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965248" y="4146756"/>
            <a:ext cx="2135521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Combine </a:t>
            </a:r>
            <a:r>
              <a:rPr lang="en-US" sz="1600" dirty="0">
                <a:solidFill>
                  <a:schemeClr val="bg2"/>
                </a:solidFill>
              </a:rPr>
              <a:t>these terms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Text Box 2"/>
          <p:cNvSpPr txBox="1">
            <a:spLocks noChangeArrowheads="1"/>
          </p:cNvSpPr>
          <p:nvPr/>
        </p:nvSpPr>
        <p:spPr bwMode="auto">
          <a:xfrm>
            <a:off x="7588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Spherical Wave Functions (cont.)</a:t>
            </a:r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995363" y="1181100"/>
            <a:ext cx="1749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We then have</a:t>
            </a:r>
          </a:p>
        </p:txBody>
      </p:sp>
      <p:graphicFrame>
        <p:nvGraphicFramePr>
          <p:cNvPr id="20482" name="Object 8"/>
          <p:cNvGraphicFramePr>
            <a:graphicFrameLocks noChangeAspect="1"/>
          </p:cNvGraphicFramePr>
          <p:nvPr/>
        </p:nvGraphicFramePr>
        <p:xfrm>
          <a:off x="2929888" y="1061150"/>
          <a:ext cx="4332287" cy="685800"/>
        </p:xfrm>
        <a:graphic>
          <a:graphicData uri="http://schemas.openxmlformats.org/presentationml/2006/ole">
            <p:oleObj spid="_x0000_s20482" name="Equation" r:id="rId4" imgW="1765080" imgH="279360" progId="Equation.DSMT4">
              <p:embed/>
            </p:oleObj>
          </a:graphicData>
        </a:graphic>
      </p:graphicFrame>
      <p:graphicFrame>
        <p:nvGraphicFramePr>
          <p:cNvPr id="20483" name="Object 9"/>
          <p:cNvGraphicFramePr>
            <a:graphicFrameLocks noChangeAspect="1"/>
          </p:cNvGraphicFramePr>
          <p:nvPr/>
        </p:nvGraphicFramePr>
        <p:xfrm>
          <a:off x="3067050" y="2738438"/>
          <a:ext cx="1757363" cy="1065212"/>
        </p:xfrm>
        <a:graphic>
          <a:graphicData uri="http://schemas.openxmlformats.org/presentationml/2006/ole">
            <p:oleObj spid="_x0000_s20483" name="Equation" r:id="rId5" imgW="838080" imgH="507960" progId="Equation.DSMT4">
              <p:embed/>
            </p:oleObj>
          </a:graphicData>
        </a:graphic>
      </p:graphicFrame>
      <p:sp>
        <p:nvSpPr>
          <p:cNvPr id="20487" name="Text Box 10"/>
          <p:cNvSpPr txBox="1">
            <a:spLocks noChangeArrowheads="1"/>
          </p:cNvSpPr>
          <p:nvPr/>
        </p:nvSpPr>
        <p:spPr bwMode="auto">
          <a:xfrm>
            <a:off x="4086225" y="1912938"/>
            <a:ext cx="4178300" cy="4270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This is </a:t>
            </a:r>
            <a:r>
              <a:rPr lang="en-US" sz="2000" dirty="0">
                <a:solidFill>
                  <a:schemeClr val="hlink"/>
                </a:solidFill>
              </a:rPr>
              <a:t>Bessel’s equation of order </a:t>
            </a:r>
            <a:r>
              <a:rPr lang="en-US" sz="2200" i="1" dirty="0">
                <a:solidFill>
                  <a:schemeClr val="hlink"/>
                </a:solidFill>
                <a:sym typeface="Symbol" pitchFamily="18" charset="2"/>
              </a:rPr>
              <a:t></a:t>
            </a:r>
            <a:r>
              <a:rPr lang="en-US" sz="2000" dirty="0">
                <a:solidFill>
                  <a:schemeClr val="hlink"/>
                </a:solidFill>
              </a:rPr>
              <a:t>.</a:t>
            </a:r>
          </a:p>
        </p:txBody>
      </p:sp>
      <p:sp>
        <p:nvSpPr>
          <p:cNvPr id="20488" name="Text Box 11"/>
          <p:cNvSpPr txBox="1">
            <a:spLocks noChangeArrowheads="1"/>
          </p:cNvSpPr>
          <p:nvPr/>
        </p:nvSpPr>
        <p:spPr bwMode="auto">
          <a:xfrm>
            <a:off x="1439863" y="4391025"/>
            <a:ext cx="9445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so that</a:t>
            </a:r>
          </a:p>
        </p:txBody>
      </p:sp>
      <p:graphicFrame>
        <p:nvGraphicFramePr>
          <p:cNvPr id="20484" name="Object 12"/>
          <p:cNvGraphicFramePr>
            <a:graphicFrameLocks noChangeAspect="1"/>
          </p:cNvGraphicFramePr>
          <p:nvPr/>
        </p:nvGraphicFramePr>
        <p:xfrm>
          <a:off x="2403475" y="4721225"/>
          <a:ext cx="3455988" cy="1085850"/>
        </p:xfrm>
        <a:graphic>
          <a:graphicData uri="http://schemas.openxmlformats.org/presentationml/2006/ole">
            <p:oleObj spid="_x0000_s20484" name="Equation" r:id="rId6" imgW="1536480" imgH="482400" progId="Equation.DSMT4">
              <p:embed/>
            </p:oleObj>
          </a:graphicData>
        </a:graphic>
      </p:graphicFrame>
      <p:sp>
        <p:nvSpPr>
          <p:cNvPr id="20489" name="Line 13"/>
          <p:cNvSpPr>
            <a:spLocks noChangeShapeType="1"/>
          </p:cNvSpPr>
          <p:nvPr/>
        </p:nvSpPr>
        <p:spPr bwMode="auto">
          <a:xfrm flipV="1">
            <a:off x="5218113" y="5970588"/>
            <a:ext cx="73977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490" name="Text Box 14"/>
          <p:cNvSpPr txBox="1">
            <a:spLocks noChangeArrowheads="1"/>
          </p:cNvSpPr>
          <p:nvPr/>
        </p:nvSpPr>
        <p:spPr bwMode="auto">
          <a:xfrm>
            <a:off x="5241925" y="6273800"/>
            <a:ext cx="2752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added for convenience</a:t>
            </a:r>
          </a:p>
        </p:txBody>
      </p:sp>
      <p:sp>
        <p:nvSpPr>
          <p:cNvPr id="20491" name="Text Box 15"/>
          <p:cNvSpPr txBox="1">
            <a:spLocks noChangeArrowheads="1"/>
          </p:cNvSpPr>
          <p:nvPr/>
        </p:nvSpPr>
        <p:spPr bwMode="auto">
          <a:xfrm>
            <a:off x="1782763" y="3070225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14"/>
          <p:cNvSpPr>
            <a:spLocks noChangeArrowheads="1"/>
          </p:cNvSpPr>
          <p:nvPr/>
        </p:nvSpPr>
        <p:spPr bwMode="auto">
          <a:xfrm>
            <a:off x="2524125" y="4694238"/>
            <a:ext cx="4586288" cy="16795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Rectangle 13"/>
          <p:cNvSpPr>
            <a:spLocks noChangeArrowheads="1"/>
          </p:cNvSpPr>
          <p:nvPr/>
        </p:nvSpPr>
        <p:spPr bwMode="auto">
          <a:xfrm>
            <a:off x="2894013" y="1419225"/>
            <a:ext cx="4243387" cy="26892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26" name="Text Box 2"/>
          <p:cNvSpPr txBox="1">
            <a:spLocks noChangeArrowheads="1"/>
          </p:cNvSpPr>
          <p:nvPr/>
        </p:nvSpPr>
        <p:spPr bwMode="auto">
          <a:xfrm>
            <a:off x="7080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Spherical Wave Functions (cont.)</a:t>
            </a:r>
          </a:p>
        </p:txBody>
      </p:sp>
      <p:sp>
        <p:nvSpPr>
          <p:cNvPr id="21511" name="Text Box 3"/>
          <p:cNvSpPr txBox="1">
            <a:spLocks noChangeArrowheads="1"/>
          </p:cNvSpPr>
          <p:nvPr/>
        </p:nvSpPr>
        <p:spPr bwMode="auto">
          <a:xfrm>
            <a:off x="1601149" y="973674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Define</a:t>
            </a:r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1524887" y="4223102"/>
            <a:ext cx="763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Then</a:t>
            </a:r>
          </a:p>
        </p:txBody>
      </p:sp>
      <p:graphicFrame>
        <p:nvGraphicFramePr>
          <p:cNvPr id="21506" name="Object 11"/>
          <p:cNvGraphicFramePr>
            <a:graphicFrameLocks noChangeAspect="1"/>
          </p:cNvGraphicFramePr>
          <p:nvPr/>
        </p:nvGraphicFramePr>
        <p:xfrm>
          <a:off x="3309938" y="1776413"/>
          <a:ext cx="3136900" cy="2052637"/>
        </p:xfrm>
        <a:graphic>
          <a:graphicData uri="http://schemas.openxmlformats.org/presentationml/2006/ole">
            <p:oleObj spid="_x0000_s21506" name="Equation" r:id="rId4" imgW="1358640" imgH="888840" progId="Equation.DSMT4">
              <p:embed/>
            </p:oleObj>
          </a:graphicData>
        </a:graphic>
      </p:graphicFrame>
      <p:graphicFrame>
        <p:nvGraphicFramePr>
          <p:cNvPr id="21507" name="Object 12"/>
          <p:cNvGraphicFramePr>
            <a:graphicFrameLocks noChangeAspect="1"/>
          </p:cNvGraphicFramePr>
          <p:nvPr/>
        </p:nvGraphicFramePr>
        <p:xfrm>
          <a:off x="2870840" y="4925125"/>
          <a:ext cx="3778250" cy="1258888"/>
        </p:xfrm>
        <a:graphic>
          <a:graphicData uri="http://schemas.openxmlformats.org/presentationml/2006/ole">
            <p:oleObj spid="_x0000_s21507" name="Equation" r:id="rId5" imgW="1600200" imgH="53316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Text Box 2"/>
          <p:cNvSpPr txBox="1">
            <a:spLocks noChangeArrowheads="1"/>
          </p:cNvSpPr>
          <p:nvPr/>
        </p:nvSpPr>
        <p:spPr bwMode="auto">
          <a:xfrm>
            <a:off x="1777999" y="0"/>
            <a:ext cx="5651501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Summary</a:t>
            </a:r>
          </a:p>
        </p:txBody>
      </p:sp>
      <p:graphicFrame>
        <p:nvGraphicFramePr>
          <p:cNvPr id="22530" name="Object 13"/>
          <p:cNvGraphicFramePr>
            <a:graphicFrameLocks noChangeAspect="1"/>
          </p:cNvGraphicFramePr>
          <p:nvPr/>
        </p:nvGraphicFramePr>
        <p:xfrm>
          <a:off x="3476625" y="1036638"/>
          <a:ext cx="2159000" cy="533400"/>
        </p:xfrm>
        <a:graphic>
          <a:graphicData uri="http://schemas.openxmlformats.org/presentationml/2006/ole">
            <p:oleObj spid="_x0000_s22530" name="Equation" r:id="rId4" imgW="927000" imgH="228600" progId="Equation.DSMT4">
              <p:embed/>
            </p:oleObj>
          </a:graphicData>
        </a:graphic>
      </p:graphicFrame>
      <p:graphicFrame>
        <p:nvGraphicFramePr>
          <p:cNvPr id="22531" name="Object 14"/>
          <p:cNvGraphicFramePr>
            <a:graphicFrameLocks noChangeAspect="1"/>
          </p:cNvGraphicFramePr>
          <p:nvPr/>
        </p:nvGraphicFramePr>
        <p:xfrm>
          <a:off x="2035052" y="1881435"/>
          <a:ext cx="5111750" cy="1160462"/>
        </p:xfrm>
        <a:graphic>
          <a:graphicData uri="http://schemas.openxmlformats.org/presentationml/2006/ole">
            <p:oleObj spid="_x0000_s22531" name="Equation" r:id="rId5" imgW="2349360" imgH="533160" progId="Equation.DSMT4">
              <p:embed/>
            </p:oleObj>
          </a:graphicData>
        </a:graphic>
      </p:graphicFrame>
      <p:graphicFrame>
        <p:nvGraphicFramePr>
          <p:cNvPr id="22532" name="Object 15"/>
          <p:cNvGraphicFramePr>
            <a:graphicFrameLocks noChangeAspect="1"/>
          </p:cNvGraphicFramePr>
          <p:nvPr/>
        </p:nvGraphicFramePr>
        <p:xfrm>
          <a:off x="3176134" y="3583605"/>
          <a:ext cx="2857500" cy="933450"/>
        </p:xfrm>
        <a:graphic>
          <a:graphicData uri="http://schemas.openxmlformats.org/presentationml/2006/ole">
            <p:oleObj spid="_x0000_s22532" name="Equation" r:id="rId6" imgW="1358640" imgH="444240" progId="Equation.DSMT4">
              <p:embed/>
            </p:oleObj>
          </a:graphicData>
        </a:graphic>
      </p:graphicFrame>
      <p:graphicFrame>
        <p:nvGraphicFramePr>
          <p:cNvPr id="22533" name="Object 16"/>
          <p:cNvGraphicFramePr>
            <a:graphicFrameLocks noChangeAspect="1"/>
          </p:cNvGraphicFramePr>
          <p:nvPr/>
        </p:nvGraphicFramePr>
        <p:xfrm>
          <a:off x="3993980" y="5531320"/>
          <a:ext cx="949325" cy="769937"/>
        </p:xfrm>
        <a:graphic>
          <a:graphicData uri="http://schemas.openxmlformats.org/presentationml/2006/ole">
            <p:oleObj spid="_x0000_s22533" name="Equation" r:id="rId7" imgW="469800" imgH="380880" progId="Equation.DSMT4">
              <p:embed/>
            </p:oleObj>
          </a:graphicData>
        </a:graphic>
      </p:graphicFrame>
      <p:sp>
        <p:nvSpPr>
          <p:cNvPr id="22536" name="Text Box 17"/>
          <p:cNvSpPr txBox="1">
            <a:spLocks noChangeArrowheads="1"/>
          </p:cNvSpPr>
          <p:nvPr/>
        </p:nvSpPr>
        <p:spPr bwMode="auto">
          <a:xfrm>
            <a:off x="2308225" y="5589588"/>
            <a:ext cx="13827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In general,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Text Box 2"/>
          <p:cNvSpPr txBox="1">
            <a:spLocks noChangeArrowheads="1"/>
          </p:cNvSpPr>
          <p:nvPr/>
        </p:nvSpPr>
        <p:spPr bwMode="auto">
          <a:xfrm>
            <a:off x="771525" y="952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Spherical Wave Functions</a:t>
            </a:r>
          </a:p>
        </p:txBody>
      </p:sp>
      <p:sp>
        <p:nvSpPr>
          <p:cNvPr id="1031" name="Text Box 147"/>
          <p:cNvSpPr txBox="1">
            <a:spLocks noChangeArrowheads="1"/>
          </p:cNvSpPr>
          <p:nvPr/>
        </p:nvSpPr>
        <p:spPr bwMode="auto">
          <a:xfrm>
            <a:off x="742950" y="1252538"/>
            <a:ext cx="20637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Consider solving</a:t>
            </a:r>
          </a:p>
        </p:txBody>
      </p:sp>
      <p:sp>
        <p:nvSpPr>
          <p:cNvPr id="1032" name="Text Box 148"/>
          <p:cNvSpPr txBox="1">
            <a:spLocks noChangeArrowheads="1"/>
          </p:cNvSpPr>
          <p:nvPr/>
        </p:nvSpPr>
        <p:spPr bwMode="auto">
          <a:xfrm>
            <a:off x="703263" y="2632075"/>
            <a:ext cx="28527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in spherical coordinates</a:t>
            </a:r>
          </a:p>
        </p:txBody>
      </p:sp>
      <p:grpSp>
        <p:nvGrpSpPr>
          <p:cNvPr id="1033" name="Group 161"/>
          <p:cNvGrpSpPr>
            <a:grpSpLocks/>
          </p:cNvGrpSpPr>
          <p:nvPr/>
        </p:nvGrpSpPr>
        <p:grpSpPr bwMode="auto">
          <a:xfrm>
            <a:off x="2392364" y="2773363"/>
            <a:ext cx="5114925" cy="3243263"/>
            <a:chOff x="1507" y="1747"/>
            <a:chExt cx="3222" cy="2043"/>
          </a:xfrm>
        </p:grpSpPr>
        <p:sp>
          <p:nvSpPr>
            <p:cNvPr id="349338" name="Oval 154"/>
            <p:cNvSpPr>
              <a:spLocks noChangeArrowheads="1"/>
            </p:cNvSpPr>
            <p:nvPr/>
          </p:nvSpPr>
          <p:spPr bwMode="auto">
            <a:xfrm>
              <a:off x="2225" y="2434"/>
              <a:ext cx="1356" cy="1344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63529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035" name="Line 142"/>
            <p:cNvSpPr>
              <a:spLocks noChangeShapeType="1"/>
            </p:cNvSpPr>
            <p:nvPr/>
          </p:nvSpPr>
          <p:spPr bwMode="auto">
            <a:xfrm>
              <a:off x="2903" y="3109"/>
              <a:ext cx="1458" cy="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36" name="Line 143"/>
            <p:cNvSpPr>
              <a:spLocks noChangeShapeType="1"/>
            </p:cNvSpPr>
            <p:nvPr/>
          </p:nvSpPr>
          <p:spPr bwMode="auto">
            <a:xfrm flipH="1">
              <a:off x="1799" y="3102"/>
              <a:ext cx="1104" cy="53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37" name="Text Box 56"/>
            <p:cNvSpPr txBox="1">
              <a:spLocks noChangeArrowheads="1"/>
            </p:cNvSpPr>
            <p:nvPr/>
          </p:nvSpPr>
          <p:spPr bwMode="auto">
            <a:xfrm>
              <a:off x="4377" y="2964"/>
              <a:ext cx="35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 </a:t>
              </a:r>
            </a:p>
          </p:txBody>
        </p:sp>
        <p:sp>
          <p:nvSpPr>
            <p:cNvPr id="1038" name="Text Box 145"/>
            <p:cNvSpPr txBox="1">
              <a:spLocks noChangeArrowheads="1"/>
            </p:cNvSpPr>
            <p:nvPr/>
          </p:nvSpPr>
          <p:spPr bwMode="auto">
            <a:xfrm>
              <a:off x="1507" y="3540"/>
              <a:ext cx="35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graphicFrame>
          <p:nvGraphicFramePr>
            <p:cNvPr id="1027" name="Object 69"/>
            <p:cNvGraphicFramePr>
              <a:graphicFrameLocks noChangeAspect="1"/>
            </p:cNvGraphicFramePr>
            <p:nvPr/>
          </p:nvGraphicFramePr>
          <p:xfrm>
            <a:off x="2965" y="2735"/>
            <a:ext cx="142" cy="204"/>
          </p:xfrm>
          <a:graphic>
            <a:graphicData uri="http://schemas.openxmlformats.org/presentationml/2006/ole">
              <p:oleObj spid="_x0000_s1027" name="Equation" r:id="rId4" imgW="126720" imgH="177480" progId="Equation.DSMT4">
                <p:embed/>
              </p:oleObj>
            </a:graphicData>
          </a:graphic>
        </p:graphicFrame>
        <p:graphicFrame>
          <p:nvGraphicFramePr>
            <p:cNvPr id="1028" name="Object 146"/>
            <p:cNvGraphicFramePr>
              <a:graphicFrameLocks noChangeAspect="1"/>
            </p:cNvGraphicFramePr>
            <p:nvPr/>
          </p:nvGraphicFramePr>
          <p:xfrm>
            <a:off x="2812" y="3204"/>
            <a:ext cx="141" cy="235"/>
          </p:xfrm>
          <a:graphic>
            <a:graphicData uri="http://schemas.openxmlformats.org/presentationml/2006/ole">
              <p:oleObj spid="_x0000_s1028" name="Equation" r:id="rId5" imgW="126720" imgH="203040" progId="Equation.DSMT4">
                <p:embed/>
              </p:oleObj>
            </a:graphicData>
          </a:graphic>
        </p:graphicFrame>
        <p:sp>
          <p:nvSpPr>
            <p:cNvPr id="1039" name="Line 150"/>
            <p:cNvSpPr>
              <a:spLocks noChangeShapeType="1"/>
            </p:cNvSpPr>
            <p:nvPr/>
          </p:nvSpPr>
          <p:spPr bwMode="auto">
            <a:xfrm flipH="1" flipV="1">
              <a:off x="2903" y="2047"/>
              <a:ext cx="0" cy="10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0" name="Text Box 151"/>
            <p:cNvSpPr txBox="1">
              <a:spLocks noChangeArrowheads="1"/>
            </p:cNvSpPr>
            <p:nvPr/>
          </p:nvSpPr>
          <p:spPr bwMode="auto">
            <a:xfrm>
              <a:off x="2723" y="1747"/>
              <a:ext cx="35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</a:t>
              </a:r>
            </a:p>
          </p:txBody>
        </p:sp>
        <p:sp>
          <p:nvSpPr>
            <p:cNvPr id="1041" name="Line 152"/>
            <p:cNvSpPr>
              <a:spLocks noChangeShapeType="1"/>
            </p:cNvSpPr>
            <p:nvPr/>
          </p:nvSpPr>
          <p:spPr bwMode="auto">
            <a:xfrm flipV="1">
              <a:off x="2903" y="2847"/>
              <a:ext cx="352" cy="257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2" name="Line 155"/>
            <p:cNvSpPr>
              <a:spLocks noChangeShapeType="1"/>
            </p:cNvSpPr>
            <p:nvPr/>
          </p:nvSpPr>
          <p:spPr bwMode="auto">
            <a:xfrm>
              <a:off x="2903" y="3108"/>
              <a:ext cx="366" cy="31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3" name="Line 156"/>
            <p:cNvSpPr>
              <a:spLocks noChangeShapeType="1"/>
            </p:cNvSpPr>
            <p:nvPr/>
          </p:nvSpPr>
          <p:spPr bwMode="auto">
            <a:xfrm>
              <a:off x="3261" y="2840"/>
              <a:ext cx="4" cy="57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4" name="Oval 153"/>
            <p:cNvSpPr>
              <a:spLocks noChangeArrowheads="1"/>
            </p:cNvSpPr>
            <p:nvPr/>
          </p:nvSpPr>
          <p:spPr bwMode="auto">
            <a:xfrm>
              <a:off x="3239" y="2787"/>
              <a:ext cx="77" cy="7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Arc 157"/>
            <p:cNvSpPr>
              <a:spLocks/>
            </p:cNvSpPr>
            <p:nvPr/>
          </p:nvSpPr>
          <p:spPr bwMode="auto">
            <a:xfrm>
              <a:off x="2903" y="2901"/>
              <a:ext cx="116" cy="120"/>
            </a:xfrm>
            <a:custGeom>
              <a:avLst/>
              <a:gdLst>
                <a:gd name="T0" fmla="*/ 0 w 21578"/>
                <a:gd name="T1" fmla="*/ 0 h 21600"/>
                <a:gd name="T2" fmla="*/ 116 w 21578"/>
                <a:gd name="T3" fmla="*/ 115 h 21600"/>
                <a:gd name="T4" fmla="*/ 0 w 21578"/>
                <a:gd name="T5" fmla="*/ 120 h 21600"/>
                <a:gd name="T6" fmla="*/ 0 60000 65536"/>
                <a:gd name="T7" fmla="*/ 0 60000 65536"/>
                <a:gd name="T8" fmla="*/ 0 60000 65536"/>
                <a:gd name="T9" fmla="*/ 0 w 21578"/>
                <a:gd name="T10" fmla="*/ 0 h 21600"/>
                <a:gd name="T11" fmla="*/ 21578 w 2157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78" h="21600" fill="none" extrusionOk="0">
                  <a:moveTo>
                    <a:pt x="-1" y="0"/>
                  </a:moveTo>
                  <a:cubicBezTo>
                    <a:pt x="11547" y="0"/>
                    <a:pt x="21053" y="9083"/>
                    <a:pt x="21577" y="20619"/>
                  </a:cubicBezTo>
                </a:path>
                <a:path w="21578" h="21600" stroke="0" extrusionOk="0">
                  <a:moveTo>
                    <a:pt x="-1" y="0"/>
                  </a:moveTo>
                  <a:cubicBezTo>
                    <a:pt x="11547" y="0"/>
                    <a:pt x="21053" y="9083"/>
                    <a:pt x="21577" y="2061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Arc 158"/>
            <p:cNvSpPr>
              <a:spLocks/>
            </p:cNvSpPr>
            <p:nvPr/>
          </p:nvSpPr>
          <p:spPr bwMode="auto">
            <a:xfrm flipV="1">
              <a:off x="2785" y="3109"/>
              <a:ext cx="200" cy="120"/>
            </a:xfrm>
            <a:custGeom>
              <a:avLst/>
              <a:gdLst>
                <a:gd name="T0" fmla="*/ 0 w 37116"/>
                <a:gd name="T1" fmla="*/ 72 h 21600"/>
                <a:gd name="T2" fmla="*/ 200 w 37116"/>
                <a:gd name="T3" fmla="*/ 49 h 21600"/>
                <a:gd name="T4" fmla="*/ 106 w 37116"/>
                <a:gd name="T5" fmla="*/ 120 h 21600"/>
                <a:gd name="T6" fmla="*/ 0 60000 65536"/>
                <a:gd name="T7" fmla="*/ 0 60000 65536"/>
                <a:gd name="T8" fmla="*/ 0 60000 65536"/>
                <a:gd name="T9" fmla="*/ 0 w 37116"/>
                <a:gd name="T10" fmla="*/ 0 h 21600"/>
                <a:gd name="T11" fmla="*/ 37116 w 3711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116" h="21600" fill="none" extrusionOk="0">
                  <a:moveTo>
                    <a:pt x="0" y="12871"/>
                  </a:moveTo>
                  <a:cubicBezTo>
                    <a:pt x="3456" y="5047"/>
                    <a:pt x="11204" y="-1"/>
                    <a:pt x="19758" y="0"/>
                  </a:cubicBezTo>
                  <a:cubicBezTo>
                    <a:pt x="26602" y="0"/>
                    <a:pt x="33042" y="3243"/>
                    <a:pt x="37115" y="8744"/>
                  </a:cubicBezTo>
                </a:path>
                <a:path w="37116" h="21600" stroke="0" extrusionOk="0">
                  <a:moveTo>
                    <a:pt x="0" y="12871"/>
                  </a:moveTo>
                  <a:cubicBezTo>
                    <a:pt x="3456" y="5047"/>
                    <a:pt x="11204" y="-1"/>
                    <a:pt x="19758" y="0"/>
                  </a:cubicBezTo>
                  <a:cubicBezTo>
                    <a:pt x="26602" y="0"/>
                    <a:pt x="33042" y="3243"/>
                    <a:pt x="37115" y="8744"/>
                  </a:cubicBezTo>
                  <a:lnTo>
                    <a:pt x="19758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29" name="Object 159"/>
            <p:cNvGraphicFramePr>
              <a:graphicFrameLocks noChangeAspect="1"/>
            </p:cNvGraphicFramePr>
            <p:nvPr/>
          </p:nvGraphicFramePr>
          <p:xfrm>
            <a:off x="3110" y="2954"/>
            <a:ext cx="128" cy="146"/>
          </p:xfrm>
          <a:graphic>
            <a:graphicData uri="http://schemas.openxmlformats.org/presentationml/2006/ole">
              <p:oleObj spid="_x0000_s1029" name="Equation" r:id="rId6" imgW="114120" imgH="126720" progId="Equation.DSMT4">
                <p:embed/>
              </p:oleObj>
            </a:graphicData>
          </a:graphic>
        </p:graphicFrame>
      </p:grpSp>
      <p:graphicFrame>
        <p:nvGraphicFramePr>
          <p:cNvPr id="1026" name="Object 160"/>
          <p:cNvGraphicFramePr>
            <a:graphicFrameLocks noChangeAspect="1"/>
          </p:cNvGraphicFramePr>
          <p:nvPr/>
        </p:nvGraphicFramePr>
        <p:xfrm>
          <a:off x="3286125" y="1601210"/>
          <a:ext cx="2643188" cy="652462"/>
        </p:xfrm>
        <a:graphic>
          <a:graphicData uri="http://schemas.openxmlformats.org/presentationml/2006/ole">
            <p:oleObj spid="_x0000_s1026" name="Equation" r:id="rId7" imgW="927000" imgH="228600" progId="Equation.DSMT4">
              <p:embed/>
            </p:oleObj>
          </a:graphicData>
        </a:graphic>
      </p:graphicFrame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357188" y="0"/>
            <a:ext cx="85312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Properties of Spherical Bessel Functions</a:t>
            </a:r>
          </a:p>
        </p:txBody>
      </p:sp>
      <p:graphicFrame>
        <p:nvGraphicFramePr>
          <p:cNvPr id="23554" name="Object 7"/>
          <p:cNvGraphicFramePr>
            <a:graphicFrameLocks noChangeAspect="1"/>
          </p:cNvGraphicFramePr>
          <p:nvPr/>
        </p:nvGraphicFramePr>
        <p:xfrm>
          <a:off x="1476272" y="1149474"/>
          <a:ext cx="1047750" cy="411163"/>
        </p:xfrm>
        <a:graphic>
          <a:graphicData uri="http://schemas.openxmlformats.org/presentationml/2006/ole">
            <p:oleObj spid="_x0000_s23554" name="Equation" r:id="rId4" imgW="355320" imgH="139680" progId="Equation.DSMT4">
              <p:embed/>
            </p:oleObj>
          </a:graphicData>
        </a:graphic>
      </p:graphicFrame>
      <p:graphicFrame>
        <p:nvGraphicFramePr>
          <p:cNvPr id="23555" name="Object 14"/>
          <p:cNvGraphicFramePr>
            <a:graphicFrameLocks noChangeAspect="1"/>
          </p:cNvGraphicFramePr>
          <p:nvPr/>
        </p:nvGraphicFramePr>
        <p:xfrm>
          <a:off x="2700385" y="1746274"/>
          <a:ext cx="2857500" cy="933450"/>
        </p:xfrm>
        <a:graphic>
          <a:graphicData uri="http://schemas.openxmlformats.org/presentationml/2006/ole">
            <p:oleObj spid="_x0000_s23555" name="Equation" r:id="rId5" imgW="1358640" imgH="444240" progId="Equation.DSMT4">
              <p:embed/>
            </p:oleObj>
          </a:graphicData>
        </a:graphic>
      </p:graphicFrame>
      <p:sp>
        <p:nvSpPr>
          <p:cNvPr id="23559" name="Text Box 15"/>
          <p:cNvSpPr txBox="1">
            <a:spLocks noChangeArrowheads="1"/>
          </p:cNvSpPr>
          <p:nvPr/>
        </p:nvSpPr>
        <p:spPr bwMode="auto">
          <a:xfrm>
            <a:off x="1187535" y="3002210"/>
            <a:ext cx="6341421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Bessel functions of half-integer order are given </a:t>
            </a:r>
            <a:r>
              <a:rPr lang="en-US" sz="2000" dirty="0" smtClean="0">
                <a:solidFill>
                  <a:schemeClr val="bg1"/>
                </a:solidFill>
              </a:rPr>
              <a:t>by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u="sng" dirty="0">
                <a:solidFill>
                  <a:schemeClr val="bg1"/>
                </a:solidFill>
              </a:rPr>
              <a:t>closed-form expressions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3560" name="Rectangle 16"/>
          <p:cNvSpPr>
            <a:spLocks noChangeArrowheads="1"/>
          </p:cNvSpPr>
          <p:nvPr/>
        </p:nvSpPr>
        <p:spPr bwMode="auto">
          <a:xfrm>
            <a:off x="2424113" y="4352925"/>
            <a:ext cx="5153025" cy="21605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56" name="Object 17"/>
          <p:cNvGraphicFramePr>
            <a:graphicFrameLocks noChangeAspect="1"/>
          </p:cNvGraphicFramePr>
          <p:nvPr/>
        </p:nvGraphicFramePr>
        <p:xfrm>
          <a:off x="1609725" y="4193800"/>
          <a:ext cx="3625850" cy="992188"/>
        </p:xfrm>
        <a:graphic>
          <a:graphicData uri="http://schemas.openxmlformats.org/presentationml/2006/ole">
            <p:oleObj spid="_x0000_s23556" name="Equation" r:id="rId6" imgW="1854000" imgH="507960" progId="Equation.DSMT4">
              <p:embed/>
            </p:oleObj>
          </a:graphicData>
        </a:graphic>
      </p:graphicFrame>
      <p:graphicFrame>
        <p:nvGraphicFramePr>
          <p:cNvPr id="23557" name="Object 18"/>
          <p:cNvGraphicFramePr>
            <a:graphicFrameLocks noChangeAspect="1"/>
          </p:cNvGraphicFramePr>
          <p:nvPr/>
        </p:nvGraphicFramePr>
        <p:xfrm>
          <a:off x="5713413" y="4471613"/>
          <a:ext cx="1514475" cy="479425"/>
        </p:xfrm>
        <a:graphic>
          <a:graphicData uri="http://schemas.openxmlformats.org/presentationml/2006/ole">
            <p:oleObj spid="_x0000_s23557" name="Equation" r:id="rId7" imgW="799920" imgH="253800" progId="Equation.DSMT4">
              <p:embed/>
            </p:oleObj>
          </a:graphicData>
        </a:graphic>
      </p:graphicFrame>
      <p:sp>
        <p:nvSpPr>
          <p:cNvPr id="23561" name="Text Box 21"/>
          <p:cNvSpPr txBox="1">
            <a:spLocks noChangeArrowheads="1"/>
          </p:cNvSpPr>
          <p:nvPr/>
        </p:nvSpPr>
        <p:spPr bwMode="auto">
          <a:xfrm>
            <a:off x="1800225" y="5332413"/>
            <a:ext cx="492795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This becomes </a:t>
            </a:r>
            <a:r>
              <a:rPr lang="en-US" sz="2000" dirty="0">
                <a:solidFill>
                  <a:schemeClr val="bg1"/>
                </a:solidFill>
              </a:rPr>
              <a:t>a </a:t>
            </a:r>
            <a:r>
              <a:rPr lang="en-US" sz="2000" dirty="0" smtClean="0">
                <a:solidFill>
                  <a:schemeClr val="bg1"/>
                </a:solidFill>
              </a:rPr>
              <a:t>closed-form expression!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23558" name="Object 18"/>
          <p:cNvGraphicFramePr>
            <a:graphicFrameLocks noChangeAspect="1"/>
          </p:cNvGraphicFramePr>
          <p:nvPr/>
        </p:nvGraphicFramePr>
        <p:xfrm>
          <a:off x="3288374" y="5777160"/>
          <a:ext cx="1370012" cy="334962"/>
        </p:xfrm>
        <a:graphic>
          <a:graphicData uri="http://schemas.openxmlformats.org/presentationml/2006/ole">
            <p:oleObj spid="_x0000_s23558" name="Equation" r:id="rId8" imgW="72360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Text Box 2"/>
          <p:cNvSpPr txBox="1">
            <a:spLocks noChangeArrowheads="1"/>
          </p:cNvSpPr>
          <p:nvPr/>
        </p:nvSpPr>
        <p:spPr bwMode="auto">
          <a:xfrm>
            <a:off x="179388" y="0"/>
            <a:ext cx="8797925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Properties of Spherical Bessel Functions (cont.)</a:t>
            </a: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1221711" y="937076"/>
            <a:ext cx="141605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Examples:</a:t>
            </a:r>
          </a:p>
        </p:txBody>
      </p:sp>
      <p:sp>
        <p:nvSpPr>
          <p:cNvPr id="24584" name="Rectangle 6"/>
          <p:cNvSpPr>
            <a:spLocks noChangeArrowheads="1"/>
          </p:cNvSpPr>
          <p:nvPr/>
        </p:nvSpPr>
        <p:spPr bwMode="auto">
          <a:xfrm>
            <a:off x="2424113" y="4352925"/>
            <a:ext cx="5153025" cy="21605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578" name="Object 7"/>
          <p:cNvGraphicFramePr>
            <a:graphicFrameLocks noChangeAspect="1"/>
          </p:cNvGraphicFramePr>
          <p:nvPr/>
        </p:nvGraphicFramePr>
        <p:xfrm>
          <a:off x="2971615" y="1330035"/>
          <a:ext cx="3879017" cy="3320824"/>
        </p:xfrm>
        <a:graphic>
          <a:graphicData uri="http://schemas.openxmlformats.org/presentationml/2006/ole">
            <p:oleObj spid="_x0000_s24578" name="Equation" r:id="rId4" imgW="2222280" imgH="1904760" progId="Equation.DSMT4">
              <p:embed/>
            </p:oleObj>
          </a:graphicData>
        </a:graphic>
      </p:graphicFrame>
      <p:graphicFrame>
        <p:nvGraphicFramePr>
          <p:cNvPr id="24579" name="Object 9"/>
          <p:cNvGraphicFramePr>
            <a:graphicFrameLocks noChangeAspect="1"/>
          </p:cNvGraphicFramePr>
          <p:nvPr/>
        </p:nvGraphicFramePr>
        <p:xfrm>
          <a:off x="5761038" y="5497513"/>
          <a:ext cx="2257425" cy="496887"/>
        </p:xfrm>
        <a:graphic>
          <a:graphicData uri="http://schemas.openxmlformats.org/presentationml/2006/ole">
            <p:oleObj spid="_x0000_s24579" name="Equation" r:id="rId5" imgW="1155600" imgH="253800" progId="Equation.DSMT4">
              <p:embed/>
            </p:oleObj>
          </a:graphicData>
        </a:graphic>
      </p:graphicFrame>
      <p:graphicFrame>
        <p:nvGraphicFramePr>
          <p:cNvPr id="24580" name="Object 10"/>
          <p:cNvGraphicFramePr>
            <a:graphicFrameLocks noChangeAspect="1"/>
          </p:cNvGraphicFramePr>
          <p:nvPr/>
        </p:nvGraphicFramePr>
        <p:xfrm>
          <a:off x="701675" y="5346700"/>
          <a:ext cx="3683000" cy="809625"/>
        </p:xfrm>
        <a:graphic>
          <a:graphicData uri="http://schemas.openxmlformats.org/presentationml/2006/ole">
            <p:oleObj spid="_x0000_s24580" name="Equation" r:id="rId6" imgW="1904760" imgH="419040" progId="Equation.DSMT4">
              <p:embed/>
            </p:oleObj>
          </a:graphicData>
        </a:graphic>
      </p:graphicFrame>
      <p:sp>
        <p:nvSpPr>
          <p:cNvPr id="24585" name="AutoShape 11"/>
          <p:cNvSpPr>
            <a:spLocks noChangeArrowheads="1"/>
          </p:cNvSpPr>
          <p:nvPr/>
        </p:nvSpPr>
        <p:spPr bwMode="auto">
          <a:xfrm>
            <a:off x="4800600" y="5600700"/>
            <a:ext cx="469900" cy="279400"/>
          </a:xfrm>
          <a:prstGeom prst="rightArrow">
            <a:avLst>
              <a:gd name="adj1" fmla="val 50000"/>
              <a:gd name="adj2" fmla="val 42045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581" name="Object 12"/>
          <p:cNvGraphicFramePr>
            <a:graphicFrameLocks noChangeAspect="1"/>
          </p:cNvGraphicFramePr>
          <p:nvPr/>
        </p:nvGraphicFramePr>
        <p:xfrm>
          <a:off x="5784850" y="6094413"/>
          <a:ext cx="2108200" cy="496887"/>
        </p:xfrm>
        <a:graphic>
          <a:graphicData uri="http://schemas.openxmlformats.org/presentationml/2006/ole">
            <p:oleObj spid="_x0000_s24581" name="Equation" r:id="rId7" imgW="1079280" imgH="25380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2424113" y="4352925"/>
            <a:ext cx="5153025" cy="21605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602" name="Object 9"/>
          <p:cNvGraphicFramePr>
            <a:graphicFrameLocks noChangeAspect="1"/>
          </p:cNvGraphicFramePr>
          <p:nvPr/>
        </p:nvGraphicFramePr>
        <p:xfrm>
          <a:off x="2625725" y="4824413"/>
          <a:ext cx="3986213" cy="904875"/>
        </p:xfrm>
        <a:graphic>
          <a:graphicData uri="http://schemas.openxmlformats.org/presentationml/2006/ole">
            <p:oleObj spid="_x0000_s25602" name="Equation" r:id="rId4" imgW="2234880" imgH="507960" progId="Equation.DSMT4">
              <p:embed/>
            </p:oleObj>
          </a:graphicData>
        </a:graphic>
      </p:graphicFrame>
      <p:graphicFrame>
        <p:nvGraphicFramePr>
          <p:cNvPr id="25603" name="Object 13"/>
          <p:cNvGraphicFramePr>
            <a:graphicFrameLocks noChangeAspect="1"/>
          </p:cNvGraphicFramePr>
          <p:nvPr/>
        </p:nvGraphicFramePr>
        <p:xfrm>
          <a:off x="558800" y="3060700"/>
          <a:ext cx="8294688" cy="992188"/>
        </p:xfrm>
        <a:graphic>
          <a:graphicData uri="http://schemas.openxmlformats.org/presentationml/2006/ole">
            <p:oleObj spid="_x0000_s25603" name="Equation" r:id="rId5" imgW="4241520" imgH="507960" progId="Equation.DSMT4">
              <p:embed/>
            </p:oleObj>
          </a:graphicData>
        </a:graphic>
      </p:graphicFrame>
      <p:sp>
        <p:nvSpPr>
          <p:cNvPr id="25605" name="Text Box 14"/>
          <p:cNvSpPr txBox="1">
            <a:spLocks noChangeArrowheads="1"/>
          </p:cNvSpPr>
          <p:nvPr/>
        </p:nvSpPr>
        <p:spPr bwMode="auto">
          <a:xfrm>
            <a:off x="3456997" y="807810"/>
            <a:ext cx="24018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Proof for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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= 1/2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5606" name="Text Box 15"/>
          <p:cNvSpPr txBox="1">
            <a:spLocks noChangeArrowheads="1"/>
          </p:cNvSpPr>
          <p:nvPr/>
        </p:nvSpPr>
        <p:spPr bwMode="auto">
          <a:xfrm>
            <a:off x="1774825" y="4341813"/>
            <a:ext cx="8445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462864" name="Text Box 16"/>
          <p:cNvSpPr txBox="1">
            <a:spLocks noChangeArrowheads="1"/>
          </p:cNvSpPr>
          <p:nvPr/>
        </p:nvSpPr>
        <p:spPr bwMode="auto">
          <a:xfrm>
            <a:off x="153988" y="0"/>
            <a:ext cx="8797925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Properties of Spherical Bessel Functions (cont.)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25608" name="Object 7"/>
          <p:cNvGraphicFramePr>
            <a:graphicFrameLocks noChangeAspect="1"/>
          </p:cNvGraphicFramePr>
          <p:nvPr/>
        </p:nvGraphicFramePr>
        <p:xfrm>
          <a:off x="3308720" y="1461984"/>
          <a:ext cx="2617526" cy="879475"/>
        </p:xfrm>
        <a:graphic>
          <a:graphicData uri="http://schemas.openxmlformats.org/presentationml/2006/ole">
            <p:oleObj spid="_x0000_s25608" name="Equation" r:id="rId6" imgW="1320480" imgH="444240" progId="Equation.DSMT4">
              <p:embed/>
            </p:oleObj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436813" y="4302125"/>
            <a:ext cx="5153025" cy="21605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908586" y="2586739"/>
            <a:ext cx="121058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Start with: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424113" y="4352925"/>
            <a:ext cx="5153025" cy="21605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626" name="Object 5"/>
          <p:cNvGraphicFramePr>
            <a:graphicFrameLocks noChangeAspect="1"/>
          </p:cNvGraphicFramePr>
          <p:nvPr/>
        </p:nvGraphicFramePr>
        <p:xfrm>
          <a:off x="2419350" y="1643063"/>
          <a:ext cx="4987925" cy="4641850"/>
        </p:xfrm>
        <a:graphic>
          <a:graphicData uri="http://schemas.openxmlformats.org/presentationml/2006/ole">
            <p:oleObj spid="_x0000_s26626" name="Equation" r:id="rId4" imgW="3543120" imgH="3301920" progId="Equation.DSMT4">
              <p:embed/>
            </p:oleObj>
          </a:graphicData>
        </a:graphic>
      </p:graphicFrame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403225" y="998910"/>
            <a:ext cx="42227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Examine the factorial expression:</a:t>
            </a:r>
          </a:p>
        </p:txBody>
      </p:sp>
      <p:sp>
        <p:nvSpPr>
          <p:cNvPr id="468999" name="Text Box 7"/>
          <p:cNvSpPr txBox="1">
            <a:spLocks noChangeArrowheads="1"/>
          </p:cNvSpPr>
          <p:nvPr/>
        </p:nvSpPr>
        <p:spPr bwMode="auto">
          <a:xfrm>
            <a:off x="179388" y="0"/>
            <a:ext cx="8797925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Properties of Spherical Bessel Functions (cont.)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26630" name="Object 5"/>
          <p:cNvGraphicFramePr>
            <a:graphicFrameLocks noChangeAspect="1"/>
          </p:cNvGraphicFramePr>
          <p:nvPr/>
        </p:nvGraphicFramePr>
        <p:xfrm>
          <a:off x="715963" y="3168650"/>
          <a:ext cx="1357312" cy="750888"/>
        </p:xfrm>
        <a:graphic>
          <a:graphicData uri="http://schemas.openxmlformats.org/presentationml/2006/ole">
            <p:oleObj spid="_x0000_s26630" name="Equation" r:id="rId5" imgW="965160" imgH="53316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16000" y="2654300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Note: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3"/>
          <p:cNvSpPr>
            <a:spLocks noChangeArrowheads="1"/>
          </p:cNvSpPr>
          <p:nvPr/>
        </p:nvSpPr>
        <p:spPr bwMode="auto">
          <a:xfrm>
            <a:off x="2424113" y="4352925"/>
            <a:ext cx="5153025" cy="21605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650" name="Object 6"/>
          <p:cNvGraphicFramePr>
            <a:graphicFrameLocks noChangeAspect="1"/>
          </p:cNvGraphicFramePr>
          <p:nvPr/>
        </p:nvGraphicFramePr>
        <p:xfrm>
          <a:off x="1981200" y="1317955"/>
          <a:ext cx="5240338" cy="1933575"/>
        </p:xfrm>
        <a:graphic>
          <a:graphicData uri="http://schemas.openxmlformats.org/presentationml/2006/ole">
            <p:oleObj spid="_x0000_s27650" name="Equation" r:id="rId4" imgW="3162240" imgH="1168200" progId="Equation.DSMT4">
              <p:embed/>
            </p:oleObj>
          </a:graphicData>
        </a:graphic>
      </p:graphicFrame>
      <p:graphicFrame>
        <p:nvGraphicFramePr>
          <p:cNvPr id="27651" name="Object 8"/>
          <p:cNvGraphicFramePr>
            <a:graphicFrameLocks noChangeAspect="1"/>
          </p:cNvGraphicFramePr>
          <p:nvPr/>
        </p:nvGraphicFramePr>
        <p:xfrm>
          <a:off x="2753426" y="4193165"/>
          <a:ext cx="4056063" cy="1319212"/>
        </p:xfrm>
        <a:graphic>
          <a:graphicData uri="http://schemas.openxmlformats.org/presentationml/2006/ole">
            <p:oleObj spid="_x0000_s27651" name="Equation" r:id="rId5" imgW="2260440" imgH="736560" progId="Equation.DSMT4">
              <p:embed/>
            </p:oleObj>
          </a:graphicData>
        </a:graphic>
      </p:graphicFrame>
      <p:sp>
        <p:nvSpPr>
          <p:cNvPr id="27654" name="Text Box 10"/>
          <p:cNvSpPr txBox="1">
            <a:spLocks noChangeArrowheads="1"/>
          </p:cNvSpPr>
          <p:nvPr/>
        </p:nvSpPr>
        <p:spPr bwMode="auto">
          <a:xfrm>
            <a:off x="1000125" y="760413"/>
            <a:ext cx="8445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27655" name="Text Box 11"/>
          <p:cNvSpPr txBox="1">
            <a:spLocks noChangeArrowheads="1"/>
          </p:cNvSpPr>
          <p:nvPr/>
        </p:nvSpPr>
        <p:spPr bwMode="auto">
          <a:xfrm>
            <a:off x="923925" y="3579813"/>
            <a:ext cx="183896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Hence, </a:t>
            </a:r>
            <a:r>
              <a:rPr lang="en-US" dirty="0">
                <a:solidFill>
                  <a:schemeClr val="bg1"/>
                </a:solidFill>
              </a:rPr>
              <a:t>we have</a:t>
            </a:r>
          </a:p>
        </p:txBody>
      </p:sp>
      <p:sp>
        <p:nvSpPr>
          <p:cNvPr id="464909" name="Text Box 13"/>
          <p:cNvSpPr txBox="1">
            <a:spLocks noChangeArrowheads="1"/>
          </p:cNvSpPr>
          <p:nvPr/>
        </p:nvSpPr>
        <p:spPr bwMode="auto">
          <a:xfrm>
            <a:off x="179388" y="0"/>
            <a:ext cx="8797925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Properties of Spherical Bessel Functions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2424113" y="4352925"/>
            <a:ext cx="5153025" cy="21605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8674" name="Object 6"/>
          <p:cNvGraphicFramePr>
            <a:graphicFrameLocks noChangeAspect="1"/>
          </p:cNvGraphicFramePr>
          <p:nvPr/>
        </p:nvGraphicFramePr>
        <p:xfrm>
          <a:off x="2483514" y="951339"/>
          <a:ext cx="4056063" cy="1319212"/>
        </p:xfrm>
        <a:graphic>
          <a:graphicData uri="http://schemas.openxmlformats.org/presentationml/2006/ole">
            <p:oleObj spid="_x0000_s28674" name="Equation" r:id="rId4" imgW="2260440" imgH="736560" progId="Equation.DSMT4">
              <p:embed/>
            </p:oleObj>
          </a:graphicData>
        </a:graphic>
      </p:graphicFrame>
      <p:graphicFrame>
        <p:nvGraphicFramePr>
          <p:cNvPr id="28675" name="Object 7"/>
          <p:cNvGraphicFramePr>
            <a:graphicFrameLocks noChangeAspect="1"/>
          </p:cNvGraphicFramePr>
          <p:nvPr/>
        </p:nvGraphicFramePr>
        <p:xfrm>
          <a:off x="2823832" y="3015444"/>
          <a:ext cx="3440112" cy="909638"/>
        </p:xfrm>
        <a:graphic>
          <a:graphicData uri="http://schemas.openxmlformats.org/presentationml/2006/ole">
            <p:oleObj spid="_x0000_s28675" name="Equation" r:id="rId5" imgW="1917360" imgH="507960" progId="Equation.DSMT4">
              <p:embed/>
            </p:oleObj>
          </a:graphicData>
        </a:graphic>
      </p:graphicFrame>
      <p:graphicFrame>
        <p:nvGraphicFramePr>
          <p:cNvPr id="28676" name="Object 8"/>
          <p:cNvGraphicFramePr>
            <a:graphicFrameLocks noChangeAspect="1"/>
          </p:cNvGraphicFramePr>
          <p:nvPr/>
        </p:nvGraphicFramePr>
        <p:xfrm>
          <a:off x="3429948" y="5070214"/>
          <a:ext cx="2324100" cy="796925"/>
        </p:xfrm>
        <a:graphic>
          <a:graphicData uri="http://schemas.openxmlformats.org/presentationml/2006/ole">
            <p:oleObj spid="_x0000_s28676" name="Equation" r:id="rId6" imgW="1295280" imgH="444240" progId="Equation.DSMT4">
              <p:embed/>
            </p:oleObj>
          </a:graphicData>
        </a:graphic>
      </p:graphicFrame>
      <p:sp>
        <p:nvSpPr>
          <p:cNvPr id="28678" name="Text Box 9"/>
          <p:cNvSpPr txBox="1">
            <a:spLocks noChangeArrowheads="1"/>
          </p:cNvSpPr>
          <p:nvPr/>
        </p:nvSpPr>
        <p:spPr bwMode="auto">
          <a:xfrm>
            <a:off x="1964330" y="2539172"/>
            <a:ext cx="3873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28679" name="Text Box 10"/>
          <p:cNvSpPr txBox="1">
            <a:spLocks noChangeArrowheads="1"/>
          </p:cNvSpPr>
          <p:nvPr/>
        </p:nvSpPr>
        <p:spPr bwMode="auto">
          <a:xfrm>
            <a:off x="746694" y="4523972"/>
            <a:ext cx="25336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We then recognize that</a:t>
            </a:r>
          </a:p>
        </p:txBody>
      </p:sp>
      <p:sp>
        <p:nvSpPr>
          <p:cNvPr id="466955" name="Text Box 11"/>
          <p:cNvSpPr txBox="1">
            <a:spLocks noChangeArrowheads="1"/>
          </p:cNvSpPr>
          <p:nvPr/>
        </p:nvSpPr>
        <p:spPr bwMode="auto">
          <a:xfrm>
            <a:off x="179388" y="0"/>
            <a:ext cx="8797925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Properties of Spherical Bessel Functions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1033422" y="1250331"/>
            <a:ext cx="6388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Relation to Legendre functions (</a:t>
            </a:r>
            <a:r>
              <a:rPr lang="en-US" sz="2000" dirty="0">
                <a:solidFill>
                  <a:schemeClr val="hlink"/>
                </a:solidFill>
              </a:rPr>
              <a:t>when </a:t>
            </a:r>
            <a:r>
              <a:rPr lang="en-US" sz="2400" i="1" dirty="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w</a:t>
            </a:r>
            <a:r>
              <a:rPr lang="en-US" sz="2000" dirty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hlink"/>
                </a:solidFill>
                <a:latin typeface="+mn-lt"/>
                <a:sym typeface="Symbol" pitchFamily="18" charset="2"/>
              </a:rPr>
              <a:t>=</a:t>
            </a:r>
            <a:r>
              <a:rPr lang="en-US" sz="2000" dirty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sz="2400" i="1" dirty="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m</a:t>
            </a:r>
            <a:r>
              <a:rPr lang="en-US" sz="2000" dirty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hlink"/>
                </a:solidFill>
                <a:latin typeface="+mn-lt"/>
                <a:sym typeface="Symbol" pitchFamily="18" charset="2"/>
              </a:rPr>
              <a:t>=</a:t>
            </a:r>
            <a:r>
              <a:rPr lang="en-US" sz="2000" dirty="0">
                <a:solidFill>
                  <a:schemeClr val="hlink"/>
                </a:solidFill>
                <a:sym typeface="Symbol" pitchFamily="18" charset="2"/>
              </a:rPr>
              <a:t> integer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</a:p>
        </p:txBody>
      </p:sp>
      <p:graphicFrame>
        <p:nvGraphicFramePr>
          <p:cNvPr id="10243" name="Object 9"/>
          <p:cNvGraphicFramePr>
            <a:graphicFrameLocks noChangeAspect="1"/>
          </p:cNvGraphicFramePr>
          <p:nvPr/>
        </p:nvGraphicFramePr>
        <p:xfrm>
          <a:off x="2446338" y="1941513"/>
          <a:ext cx="4106862" cy="1881187"/>
        </p:xfrm>
        <a:graphic>
          <a:graphicData uri="http://schemas.openxmlformats.org/presentationml/2006/ole">
            <p:oleObj spid="_x0000_s105475" name="Equation" r:id="rId4" imgW="1828800" imgH="838080" progId="Equation.DSMT4">
              <p:embed/>
            </p:oleObj>
          </a:graphicData>
        </a:graphic>
      </p:graphicFrame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460705" y="5161613"/>
            <a:ext cx="8320088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For </a:t>
            </a:r>
            <a:r>
              <a:rPr lang="en-US" sz="2400" i="1" dirty="0">
                <a:solidFill>
                  <a:schemeClr val="hlink"/>
                </a:solidFill>
                <a:latin typeface="Times New Roman" pitchFamily="18" charset="0"/>
              </a:rPr>
              <a:t>m</a:t>
            </a:r>
            <a:r>
              <a:rPr lang="en-US" sz="2000" dirty="0">
                <a:solidFill>
                  <a:schemeClr val="hlink"/>
                </a:solidFill>
              </a:rPr>
              <a:t> </a:t>
            </a:r>
            <a:r>
              <a:rPr lang="en-US" sz="2000" dirty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en-US" sz="2400" i="1" dirty="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w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(not an integer) the associated Legendre function is defined in terms of the </a:t>
            </a:r>
            <a:r>
              <a:rPr lang="en-US" sz="2000" u="sng" dirty="0" err="1">
                <a:solidFill>
                  <a:schemeClr val="hlink"/>
                </a:solidFill>
                <a:sym typeface="Symbol" pitchFamily="18" charset="2"/>
              </a:rPr>
              <a:t>hypergeometric</a:t>
            </a:r>
            <a:r>
              <a:rPr lang="en-US" sz="2000" u="sng" dirty="0">
                <a:solidFill>
                  <a:schemeClr val="hlink"/>
                </a:solidFill>
                <a:sym typeface="Symbol" pitchFamily="18" charset="2"/>
              </a:rPr>
              <a:t> function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57513" y="0"/>
            <a:ext cx="85312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Properties of Legendre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Functions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0077" y="4310743"/>
            <a:ext cx="2815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These also hold for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n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+mn-lt"/>
                <a:sym typeface="Symbol"/>
              </a:rPr>
              <a:t></a:t>
            </a:r>
            <a:r>
              <a:rPr lang="en-US" i="1" dirty="0" smtClean="0">
                <a:solidFill>
                  <a:schemeClr val="bg2"/>
                </a:solidFill>
                <a:latin typeface="+mn-lt"/>
                <a:sym typeface="Symbol"/>
              </a:rPr>
              <a:t>.</a:t>
            </a:r>
            <a:endParaRPr lang="en-US" i="1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8"/>
          <p:cNvGraphicFramePr>
            <a:graphicFrameLocks noChangeAspect="1"/>
          </p:cNvGraphicFramePr>
          <p:nvPr/>
        </p:nvGraphicFramePr>
        <p:xfrm>
          <a:off x="1293813" y="2034322"/>
          <a:ext cx="3957637" cy="1036638"/>
        </p:xfrm>
        <a:graphic>
          <a:graphicData uri="http://schemas.openxmlformats.org/presentationml/2006/ole">
            <p:oleObj spid="_x0000_s11266" name="Equation" r:id="rId4" imgW="1600200" imgH="419040" progId="Equation.DSMT4">
              <p:embed/>
            </p:oleObj>
          </a:graphicData>
        </a:graphic>
      </p:graphicFrame>
      <p:sp>
        <p:nvSpPr>
          <p:cNvPr id="11271" name="Rectangle 9"/>
          <p:cNvSpPr>
            <a:spLocks noChangeArrowheads="1"/>
          </p:cNvSpPr>
          <p:nvPr/>
        </p:nvSpPr>
        <p:spPr bwMode="auto">
          <a:xfrm>
            <a:off x="675066" y="1223672"/>
            <a:ext cx="37703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Rodriguez’s formula (for </a:t>
            </a:r>
            <a:r>
              <a:rPr lang="en-US" sz="2400" i="1" dirty="0">
                <a:solidFill>
                  <a:srgbClr val="FF0000"/>
                </a:solidFill>
                <a:sym typeface="Symbol" pitchFamily="18" charset="2"/>
              </a:rPr>
              <a:t></a:t>
            </a: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=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sz="2000" dirty="0">
                <a:solidFill>
                  <a:srgbClr val="FF0000"/>
                </a:solidFill>
              </a:rPr>
              <a:t>):</a:t>
            </a:r>
          </a:p>
        </p:txBody>
      </p:sp>
      <p:graphicFrame>
        <p:nvGraphicFramePr>
          <p:cNvPr id="11267" name="Object 10"/>
          <p:cNvGraphicFramePr>
            <a:graphicFrameLocks noChangeAspect="1"/>
          </p:cNvGraphicFramePr>
          <p:nvPr/>
        </p:nvGraphicFramePr>
        <p:xfrm>
          <a:off x="2550947" y="3699041"/>
          <a:ext cx="2378075" cy="577850"/>
        </p:xfrm>
        <a:graphic>
          <a:graphicData uri="http://schemas.openxmlformats.org/presentationml/2006/ole">
            <p:oleObj spid="_x0000_s11267" name="Equation" r:id="rId5" imgW="1257120" imgH="304560" progId="Equation.DSMT4">
              <p:embed/>
            </p:oleObj>
          </a:graphicData>
        </a:graphic>
      </p:graphicFrame>
      <p:graphicFrame>
        <p:nvGraphicFramePr>
          <p:cNvPr id="11268" name="Object 11"/>
          <p:cNvGraphicFramePr>
            <a:graphicFrameLocks noChangeAspect="1"/>
          </p:cNvGraphicFramePr>
          <p:nvPr/>
        </p:nvGraphicFramePr>
        <p:xfrm>
          <a:off x="2512847" y="4324516"/>
          <a:ext cx="2684463" cy="700087"/>
        </p:xfrm>
        <a:graphic>
          <a:graphicData uri="http://schemas.openxmlformats.org/presentationml/2006/ole">
            <p:oleObj spid="_x0000_s11268" name="Equation" r:id="rId6" imgW="1511280" imgH="393480" progId="Equation.DSMT4">
              <p:embed/>
            </p:oleObj>
          </a:graphicData>
        </a:graphic>
      </p:graphicFrame>
      <p:graphicFrame>
        <p:nvGraphicFramePr>
          <p:cNvPr id="11269" name="Object 12"/>
          <p:cNvGraphicFramePr>
            <a:graphicFrameLocks noChangeAspect="1"/>
          </p:cNvGraphicFramePr>
          <p:nvPr/>
        </p:nvGraphicFramePr>
        <p:xfrm>
          <a:off x="2501735" y="5030953"/>
          <a:ext cx="4138612" cy="788988"/>
        </p:xfrm>
        <a:graphic>
          <a:graphicData uri="http://schemas.openxmlformats.org/presentationml/2006/ole">
            <p:oleObj spid="_x0000_s11269" name="Equation" r:id="rId7" imgW="2197080" imgH="419040" progId="Equation.DSMT4">
              <p:embed/>
            </p:oleObj>
          </a:graphicData>
        </a:graphic>
      </p:graphicFrame>
      <p:sp>
        <p:nvSpPr>
          <p:cNvPr id="11272" name="Rectangle 14"/>
          <p:cNvSpPr>
            <a:spLocks noChangeArrowheads="1"/>
          </p:cNvSpPr>
          <p:nvPr/>
        </p:nvSpPr>
        <p:spPr bwMode="auto">
          <a:xfrm>
            <a:off x="5589942" y="2241953"/>
            <a:ext cx="3003550" cy="7318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hlink"/>
                </a:solidFill>
                <a:sym typeface="Symbol" pitchFamily="18" charset="2"/>
              </a:rPr>
              <a:t>Legendre polynomial</a:t>
            </a:r>
          </a:p>
          <a:p>
            <a:pPr algn="ctr"/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 (a </a:t>
            </a:r>
            <a:r>
              <a:rPr lang="en-US" u="sng" dirty="0">
                <a:solidFill>
                  <a:schemeClr val="bg1"/>
                </a:solidFill>
                <a:sym typeface="Symbol" pitchFamily="18" charset="2"/>
              </a:rPr>
              <a:t>polynomial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 of order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57513" y="0"/>
            <a:ext cx="85312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Properties of Legendre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Functions (cont.)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1563878" y="4785581"/>
          <a:ext cx="5519311" cy="792587"/>
        </p:xfrm>
        <a:graphic>
          <a:graphicData uri="http://schemas.openxmlformats.org/presentationml/2006/ole">
            <p:oleObj spid="_x0000_s12290" name="Equation" r:id="rId4" imgW="2920680" imgH="419040" progId="Equation.DSMT4">
              <p:embed/>
            </p:oleObj>
          </a:graphicData>
        </a:graphic>
      </p:graphicFrame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765813" y="1568513"/>
            <a:ext cx="860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Note: </a:t>
            </a:r>
          </a:p>
        </p:txBody>
      </p:sp>
      <p:graphicFrame>
        <p:nvGraphicFramePr>
          <p:cNvPr id="12291" name="Object 9"/>
          <p:cNvGraphicFramePr>
            <a:graphicFrameLocks noChangeAspect="1"/>
          </p:cNvGraphicFramePr>
          <p:nvPr/>
        </p:nvGraphicFramePr>
        <p:xfrm>
          <a:off x="1951038" y="1495425"/>
          <a:ext cx="2795587" cy="628650"/>
        </p:xfrm>
        <a:graphic>
          <a:graphicData uri="http://schemas.openxmlformats.org/presentationml/2006/ole">
            <p:oleObj spid="_x0000_s12291" name="Equation" r:id="rId5" imgW="1130040" imgH="253800" progId="Equation.DSMT4">
              <p:embed/>
            </p:oleObj>
          </a:graphicData>
        </a:graphic>
      </p:graphicFrame>
      <p:graphicFrame>
        <p:nvGraphicFramePr>
          <p:cNvPr id="12292" name="Object 10"/>
          <p:cNvGraphicFramePr>
            <a:graphicFrameLocks noChangeAspect="1"/>
          </p:cNvGraphicFramePr>
          <p:nvPr/>
        </p:nvGraphicFramePr>
        <p:xfrm>
          <a:off x="2217738" y="3749675"/>
          <a:ext cx="3463925" cy="804863"/>
        </p:xfrm>
        <a:graphic>
          <a:graphicData uri="http://schemas.openxmlformats.org/presentationml/2006/ole">
            <p:oleObj spid="_x0000_s12292" name="Equation" r:id="rId6" imgW="1803240" imgH="419040" progId="Equation.DSMT4">
              <p:embed/>
            </p:oleObj>
          </a:graphicData>
        </a:graphic>
      </p:graphicFrame>
      <p:sp>
        <p:nvSpPr>
          <p:cNvPr id="12295" name="Text Box 11"/>
          <p:cNvSpPr txBox="1">
            <a:spLocks noChangeArrowheads="1"/>
          </p:cNvSpPr>
          <p:nvPr/>
        </p:nvSpPr>
        <p:spPr bwMode="auto">
          <a:xfrm>
            <a:off x="682625" y="2982913"/>
            <a:ext cx="43449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This follows from these two relations: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57513" y="0"/>
            <a:ext cx="85312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Properties of Legendre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Functions (cont.)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3" name="Object 5"/>
          <p:cNvGraphicFramePr>
            <a:graphicFrameLocks noChangeAspect="1"/>
          </p:cNvGraphicFramePr>
          <p:nvPr/>
        </p:nvGraphicFramePr>
        <p:xfrm>
          <a:off x="1684450" y="3682575"/>
          <a:ext cx="1130300" cy="496888"/>
        </p:xfrm>
        <a:graphic>
          <a:graphicData uri="http://schemas.openxmlformats.org/presentationml/2006/ole">
            <p:oleObj spid="_x0000_s30723" name="Equation" r:id="rId4" imgW="520560" imgH="228600" progId="Equation.DSMT4">
              <p:embed/>
            </p:oleObj>
          </a:graphicData>
        </a:graphic>
      </p:graphicFrame>
      <p:sp>
        <p:nvSpPr>
          <p:cNvPr id="30729" name="Text Box 6"/>
          <p:cNvSpPr txBox="1">
            <a:spLocks noChangeArrowheads="1"/>
          </p:cNvSpPr>
          <p:nvPr/>
        </p:nvSpPr>
        <p:spPr bwMode="auto">
          <a:xfrm>
            <a:off x="2816338" y="3727025"/>
            <a:ext cx="537038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infinite </a:t>
            </a:r>
            <a:r>
              <a:rPr lang="en-US" sz="2000" dirty="0" smtClean="0">
                <a:solidFill>
                  <a:schemeClr val="bg1"/>
                </a:solidFill>
              </a:rPr>
              <a:t>series, not a polynomial </a:t>
            </a:r>
            <a:r>
              <a:rPr lang="en-US" sz="2000" dirty="0">
                <a:solidFill>
                  <a:schemeClr val="bg1"/>
                </a:solidFill>
              </a:rPr>
              <a:t>(may blow up)</a:t>
            </a:r>
          </a:p>
        </p:txBody>
      </p:sp>
      <p:graphicFrame>
        <p:nvGraphicFramePr>
          <p:cNvPr id="30724" name="Object 7"/>
          <p:cNvGraphicFramePr>
            <a:graphicFrameLocks noChangeAspect="1"/>
          </p:cNvGraphicFramePr>
          <p:nvPr/>
        </p:nvGraphicFramePr>
        <p:xfrm>
          <a:off x="3116375" y="4263275"/>
          <a:ext cx="1647825" cy="558800"/>
        </p:xfrm>
        <a:graphic>
          <a:graphicData uri="http://schemas.openxmlformats.org/presentationml/2006/ole">
            <p:oleObj spid="_x0000_s30724" name="Equation" r:id="rId5" imgW="749160" imgH="253800" progId="Equation.DSMT4">
              <p:embed/>
            </p:oleObj>
          </a:graphicData>
        </a:graphic>
      </p:graphicFrame>
      <p:graphicFrame>
        <p:nvGraphicFramePr>
          <p:cNvPr id="30727" name="Object 11"/>
          <p:cNvGraphicFramePr>
            <a:graphicFrameLocks noChangeAspect="1"/>
          </p:cNvGraphicFramePr>
          <p:nvPr/>
        </p:nvGraphicFramePr>
        <p:xfrm>
          <a:off x="2402650" y="1850654"/>
          <a:ext cx="4106863" cy="941388"/>
        </p:xfrm>
        <a:graphic>
          <a:graphicData uri="http://schemas.openxmlformats.org/presentationml/2006/ole">
            <p:oleObj spid="_x0000_s30727" name="Equation" r:id="rId6" imgW="1828800" imgH="419040" progId="Equation.DSMT4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30732" name="Object 4"/>
          <p:cNvGraphicFramePr>
            <a:graphicFrameLocks noChangeAspect="1"/>
          </p:cNvGraphicFramePr>
          <p:nvPr/>
        </p:nvGraphicFramePr>
        <p:xfrm>
          <a:off x="1053214" y="1203717"/>
          <a:ext cx="2430462" cy="444500"/>
        </p:xfrm>
        <a:graphic>
          <a:graphicData uri="http://schemas.openxmlformats.org/presentationml/2006/ole">
            <p:oleObj spid="_x0000_s30732" name="Equation" r:id="rId7" imgW="901440" imgH="16488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963895" y="4358237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(see next slide)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57513" y="0"/>
            <a:ext cx="85312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Properties of Legendre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Functions (cont.)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889739" y="5334276"/>
            <a:ext cx="403828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</a:rPr>
              <a:t>Q</a:t>
            </a:r>
            <a:r>
              <a:rPr lang="en-US" sz="2000" i="1" baseline="-25000" dirty="0" err="1" smtClean="0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functions all tend to infinity as</a:t>
            </a:r>
          </a:p>
        </p:txBody>
      </p:sp>
      <p:graphicFrame>
        <p:nvGraphicFramePr>
          <p:cNvPr id="16" name="Object 12"/>
          <p:cNvGraphicFramePr>
            <a:graphicFrameLocks noChangeAspect="1"/>
          </p:cNvGraphicFramePr>
          <p:nvPr/>
        </p:nvGraphicFramePr>
        <p:xfrm>
          <a:off x="5752788" y="5360214"/>
          <a:ext cx="1019175" cy="376237"/>
        </p:xfrm>
        <a:graphic>
          <a:graphicData uri="http://schemas.openxmlformats.org/presentationml/2006/ole">
            <p:oleObj spid="_x0000_s30733" name="Equation" r:id="rId8" imgW="482400" imgH="177480" progId="Equation.DSMT4">
              <p:embed/>
            </p:oleObj>
          </a:graphicData>
        </a:graphic>
      </p:graphicFrame>
      <p:graphicFrame>
        <p:nvGraphicFramePr>
          <p:cNvPr id="17" name="Object 13"/>
          <p:cNvGraphicFramePr>
            <a:graphicFrameLocks noChangeAspect="1"/>
          </p:cNvGraphicFramePr>
          <p:nvPr/>
        </p:nvGraphicFramePr>
        <p:xfrm>
          <a:off x="3198959" y="5946065"/>
          <a:ext cx="1206500" cy="428625"/>
        </p:xfrm>
        <a:graphic>
          <a:graphicData uri="http://schemas.openxmlformats.org/presentationml/2006/ole">
            <p:oleObj spid="_x0000_s30734" name="Equation" r:id="rId9" imgW="571320" imgH="203040" progId="Equation.DSMT4">
              <p:embed/>
            </p:oleObj>
          </a:graphicData>
        </a:graphic>
      </p:graphicFrame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2484584" y="6057498"/>
            <a:ext cx="520700" cy="177800"/>
          </a:xfrm>
          <a:prstGeom prst="rightArrow">
            <a:avLst>
              <a:gd name="adj1" fmla="val 50000"/>
              <a:gd name="adj2" fmla="val 73214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" name="Object 15"/>
          <p:cNvGraphicFramePr>
            <a:graphicFrameLocks noChangeAspect="1"/>
          </p:cNvGraphicFramePr>
          <p:nvPr/>
        </p:nvGraphicFramePr>
        <p:xfrm>
          <a:off x="5097445" y="5998101"/>
          <a:ext cx="1836738" cy="349250"/>
        </p:xfrm>
        <a:graphic>
          <a:graphicData uri="http://schemas.openxmlformats.org/presentationml/2006/ole">
            <p:oleObj spid="_x0000_s30735" name="Equation" r:id="rId10" imgW="10666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9" name="Text Box 3"/>
          <p:cNvSpPr txBox="1">
            <a:spLocks noChangeArrowheads="1"/>
          </p:cNvSpPr>
          <p:nvPr/>
        </p:nvSpPr>
        <p:spPr bwMode="auto">
          <a:xfrm>
            <a:off x="7334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Spherical Wave Functions (cont.)</a:t>
            </a:r>
          </a:p>
        </p:txBody>
      </p:sp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387350" y="914400"/>
            <a:ext cx="3881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In spherical coordinates we have</a:t>
            </a: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392113" y="5325875"/>
            <a:ext cx="3867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Using separation of variables, let</a:t>
            </a:r>
          </a:p>
        </p:txBody>
      </p:sp>
      <p:graphicFrame>
        <p:nvGraphicFramePr>
          <p:cNvPr id="2050" name="Object 22"/>
          <p:cNvGraphicFramePr>
            <a:graphicFrameLocks noChangeAspect="1"/>
          </p:cNvGraphicFramePr>
          <p:nvPr/>
        </p:nvGraphicFramePr>
        <p:xfrm>
          <a:off x="569913" y="1614488"/>
          <a:ext cx="7419975" cy="1331912"/>
        </p:xfrm>
        <a:graphic>
          <a:graphicData uri="http://schemas.openxmlformats.org/presentationml/2006/ole">
            <p:oleObj spid="_x0000_s2050" name="Equation" r:id="rId4" imgW="3822480" imgH="685800" progId="Equation.DSMT4">
              <p:embed/>
            </p:oleObj>
          </a:graphicData>
        </a:graphic>
      </p:graphicFrame>
      <p:graphicFrame>
        <p:nvGraphicFramePr>
          <p:cNvPr id="2051" name="Object 23"/>
          <p:cNvGraphicFramePr>
            <a:graphicFrameLocks noChangeAspect="1"/>
          </p:cNvGraphicFramePr>
          <p:nvPr/>
        </p:nvGraphicFramePr>
        <p:xfrm>
          <a:off x="547688" y="4002088"/>
          <a:ext cx="8196262" cy="836612"/>
        </p:xfrm>
        <a:graphic>
          <a:graphicData uri="http://schemas.openxmlformats.org/presentationml/2006/ole">
            <p:oleObj spid="_x0000_s2051" name="Equation" r:id="rId5" imgW="4356000" imgH="444240" progId="Equation.DSMT4">
              <p:embed/>
            </p:oleObj>
          </a:graphicData>
        </a:graphic>
      </p:graphicFrame>
      <p:graphicFrame>
        <p:nvGraphicFramePr>
          <p:cNvPr id="2052" name="Object 24"/>
          <p:cNvGraphicFramePr>
            <a:graphicFrameLocks noChangeAspect="1"/>
          </p:cNvGraphicFramePr>
          <p:nvPr/>
        </p:nvGraphicFramePr>
        <p:xfrm>
          <a:off x="2794000" y="5888038"/>
          <a:ext cx="3559175" cy="493712"/>
        </p:xfrm>
        <a:graphic>
          <a:graphicData uri="http://schemas.openxmlformats.org/presentationml/2006/ole">
            <p:oleObj spid="_x0000_s2052" name="Equation" r:id="rId6" imgW="1828800" imgH="253800" progId="Equation.DSMT4">
              <p:embed/>
            </p:oleObj>
          </a:graphicData>
        </a:graphic>
      </p:graphicFrame>
      <p:sp>
        <p:nvSpPr>
          <p:cNvPr id="2056" name="Text Box 26"/>
          <p:cNvSpPr txBox="1">
            <a:spLocks noChangeArrowheads="1"/>
          </p:cNvSpPr>
          <p:nvPr/>
        </p:nvSpPr>
        <p:spPr bwMode="auto">
          <a:xfrm>
            <a:off x="336550" y="3471863"/>
            <a:ext cx="1935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 we have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3"/>
          <p:cNvGraphicFramePr>
            <a:graphicFrameLocks noChangeAspect="1"/>
          </p:cNvGraphicFramePr>
          <p:nvPr/>
        </p:nvGraphicFramePr>
        <p:xfrm>
          <a:off x="1479550" y="2187575"/>
          <a:ext cx="2725738" cy="930275"/>
        </p:xfrm>
        <a:graphic>
          <a:graphicData uri="http://schemas.openxmlformats.org/presentationml/2006/ole">
            <p:oleObj spid="_x0000_s31746" name="Equation" r:id="rId4" imgW="1269720" imgH="431640" progId="Equation.DSMT4">
              <p:embed/>
            </p:oleObj>
          </a:graphicData>
        </a:graphic>
      </p:graphicFrame>
      <p:graphicFrame>
        <p:nvGraphicFramePr>
          <p:cNvPr id="31747" name="Object 4"/>
          <p:cNvGraphicFramePr>
            <a:graphicFrameLocks noChangeAspect="1"/>
          </p:cNvGraphicFramePr>
          <p:nvPr/>
        </p:nvGraphicFramePr>
        <p:xfrm>
          <a:off x="1506538" y="3470275"/>
          <a:ext cx="3027362" cy="914400"/>
        </p:xfrm>
        <a:graphic>
          <a:graphicData uri="http://schemas.openxmlformats.org/presentationml/2006/ole">
            <p:oleObj spid="_x0000_s31747" name="Equation" r:id="rId5" imgW="1434960" imgH="431640" progId="Equation.DSMT4">
              <p:embed/>
            </p:oleObj>
          </a:graphicData>
        </a:graphic>
      </p:graphicFrame>
      <p:graphicFrame>
        <p:nvGraphicFramePr>
          <p:cNvPr id="31748" name="Object 5"/>
          <p:cNvGraphicFramePr>
            <a:graphicFrameLocks noChangeAspect="1"/>
          </p:cNvGraphicFramePr>
          <p:nvPr/>
        </p:nvGraphicFramePr>
        <p:xfrm>
          <a:off x="1514475" y="4762500"/>
          <a:ext cx="3992563" cy="941388"/>
        </p:xfrm>
        <a:graphic>
          <a:graphicData uri="http://schemas.openxmlformats.org/presentationml/2006/ole">
            <p:oleObj spid="_x0000_s31748" name="Equation" r:id="rId6" imgW="1892160" imgH="444240" progId="Equation.DSMT4">
              <p:embed/>
            </p:oleObj>
          </a:graphicData>
        </a:graphic>
      </p:graphicFrame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661988" y="1357313"/>
            <a:ext cx="32194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Lowest-order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Q</a:t>
            </a:r>
            <a:r>
              <a:rPr lang="en-US" sz="2400" i="1" baseline="-25000" dirty="0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functions: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57513" y="0"/>
            <a:ext cx="85312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Properties of Legendre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Functions (cont.)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3"/>
          <p:cNvGraphicFramePr>
            <a:graphicFrameLocks noChangeAspect="1"/>
          </p:cNvGraphicFramePr>
          <p:nvPr/>
        </p:nvGraphicFramePr>
        <p:xfrm>
          <a:off x="1655763" y="2024063"/>
          <a:ext cx="2398712" cy="546100"/>
        </p:xfrm>
        <a:graphic>
          <a:graphicData uri="http://schemas.openxmlformats.org/presentationml/2006/ole">
            <p:oleObj spid="_x0000_s32770" name="Equation" r:id="rId4" imgW="1117440" imgH="253800" progId="Equation.DSMT4">
              <p:embed/>
            </p:oleObj>
          </a:graphicData>
        </a:graphic>
      </p:graphicFrame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673864" y="1284596"/>
            <a:ext cx="303640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Negative </a:t>
            </a:r>
            <a:r>
              <a:rPr lang="en-US" sz="2000" dirty="0" smtClean="0">
                <a:solidFill>
                  <a:srgbClr val="FF0000"/>
                </a:solidFill>
              </a:rPr>
              <a:t>index identities: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2774" name="Text Box 7"/>
          <p:cNvSpPr txBox="1">
            <a:spLocks noChangeArrowheads="1"/>
          </p:cNvSpPr>
          <p:nvPr/>
        </p:nvSpPr>
        <p:spPr bwMode="auto">
          <a:xfrm>
            <a:off x="4365625" y="2065338"/>
            <a:ext cx="36449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(This identity also holds for </a:t>
            </a:r>
            <a:r>
              <a:rPr lang="en-US" sz="2000" i="1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  n.</a:t>
            </a:r>
            <a:r>
              <a:rPr lang="en-US">
                <a:solidFill>
                  <a:schemeClr val="bg1"/>
                </a:solidFill>
                <a:sym typeface="Symbol" pitchFamily="18" charset="2"/>
              </a:rPr>
              <a:t>)</a:t>
            </a:r>
          </a:p>
        </p:txBody>
      </p:sp>
      <p:graphicFrame>
        <p:nvGraphicFramePr>
          <p:cNvPr id="32771" name="Object 8"/>
          <p:cNvGraphicFramePr>
            <a:graphicFrameLocks noChangeAspect="1"/>
          </p:cNvGraphicFramePr>
          <p:nvPr/>
        </p:nvGraphicFramePr>
        <p:xfrm>
          <a:off x="1525588" y="2962275"/>
          <a:ext cx="4741862" cy="600075"/>
        </p:xfrm>
        <a:graphic>
          <a:graphicData uri="http://schemas.openxmlformats.org/presentationml/2006/ole">
            <p:oleObj spid="_x0000_s32771" name="Equation" r:id="rId5" imgW="2209680" imgH="27936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57513" y="0"/>
            <a:ext cx="85312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Properties of Legendre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Functions (cont.)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0" name="Text Box 4"/>
          <p:cNvSpPr txBox="1">
            <a:spLocks noChangeArrowheads="1"/>
          </p:cNvSpPr>
          <p:nvPr/>
        </p:nvSpPr>
        <p:spPr bwMode="auto">
          <a:xfrm>
            <a:off x="2327275" y="1780957"/>
            <a:ext cx="1666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infinite series</a:t>
            </a:r>
          </a:p>
        </p:txBody>
      </p:sp>
      <p:graphicFrame>
        <p:nvGraphicFramePr>
          <p:cNvPr id="33794" name="Object 7"/>
          <p:cNvGraphicFramePr>
            <a:graphicFrameLocks noChangeAspect="1"/>
          </p:cNvGraphicFramePr>
          <p:nvPr/>
        </p:nvGraphicFramePr>
        <p:xfrm>
          <a:off x="736600" y="974507"/>
          <a:ext cx="1182688" cy="490537"/>
        </p:xfrm>
        <a:graphic>
          <a:graphicData uri="http://schemas.openxmlformats.org/presentationml/2006/ole">
            <p:oleObj spid="_x0000_s33794" name="Equation" r:id="rId4" imgW="368280" imgH="152280" progId="Equation.DSMT4">
              <p:embed/>
            </p:oleObj>
          </a:graphicData>
        </a:graphic>
      </p:graphicFrame>
      <p:graphicFrame>
        <p:nvGraphicFramePr>
          <p:cNvPr id="33795" name="Object 8"/>
          <p:cNvGraphicFramePr>
            <a:graphicFrameLocks noChangeAspect="1"/>
          </p:cNvGraphicFramePr>
          <p:nvPr/>
        </p:nvGraphicFramePr>
        <p:xfrm>
          <a:off x="1276350" y="1736507"/>
          <a:ext cx="1130300" cy="992187"/>
        </p:xfrm>
        <a:graphic>
          <a:graphicData uri="http://schemas.openxmlformats.org/presentationml/2006/ole">
            <p:oleObj spid="_x0000_s33795" name="Equation" r:id="rId5" imgW="520560" imgH="457200" progId="Equation.DSMT4">
              <p:embed/>
            </p:oleObj>
          </a:graphicData>
        </a:graphic>
      </p:graphicFrame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2333625" y="2284194"/>
            <a:ext cx="1666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infinite series</a:t>
            </a:r>
          </a:p>
        </p:txBody>
      </p:sp>
      <p:sp>
        <p:nvSpPr>
          <p:cNvPr id="33802" name="Text Box 11"/>
          <p:cNvSpPr txBox="1">
            <a:spLocks noChangeArrowheads="1"/>
          </p:cNvSpPr>
          <p:nvPr/>
        </p:nvSpPr>
        <p:spPr bwMode="auto">
          <a:xfrm>
            <a:off x="2382838" y="1018957"/>
            <a:ext cx="31305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(see Harrington, Appendix E)</a:t>
            </a:r>
          </a:p>
        </p:txBody>
      </p:sp>
      <p:graphicFrame>
        <p:nvGraphicFramePr>
          <p:cNvPr id="33796" name="Object 12"/>
          <p:cNvGraphicFramePr>
            <a:graphicFrameLocks noChangeAspect="1"/>
          </p:cNvGraphicFramePr>
          <p:nvPr/>
        </p:nvGraphicFramePr>
        <p:xfrm>
          <a:off x="661988" y="4549775"/>
          <a:ext cx="1479550" cy="968375"/>
        </p:xfrm>
        <a:graphic>
          <a:graphicData uri="http://schemas.openxmlformats.org/presentationml/2006/ole">
            <p:oleObj spid="_x0000_s33796" name="Equation" r:id="rId6" imgW="698400" imgH="457200" progId="Equation.DSMT4">
              <p:embed/>
            </p:oleObj>
          </a:graphicData>
        </a:graphic>
      </p:graphicFrame>
      <p:graphicFrame>
        <p:nvGraphicFramePr>
          <p:cNvPr id="33797" name="Object 13"/>
          <p:cNvGraphicFramePr>
            <a:graphicFrameLocks noChangeAspect="1"/>
          </p:cNvGraphicFramePr>
          <p:nvPr/>
        </p:nvGraphicFramePr>
        <p:xfrm>
          <a:off x="625475" y="5748338"/>
          <a:ext cx="1611313" cy="509587"/>
        </p:xfrm>
        <a:graphic>
          <a:graphicData uri="http://schemas.openxmlformats.org/presentationml/2006/ole">
            <p:oleObj spid="_x0000_s33797" name="Equation" r:id="rId7" imgW="723600" imgH="228600" progId="Equation.DSMT4">
              <p:embed/>
            </p:oleObj>
          </a:graphicData>
        </a:graphic>
      </p:graphicFrame>
      <p:sp>
        <p:nvSpPr>
          <p:cNvPr id="412686" name="Text Box 14"/>
          <p:cNvSpPr txBox="1">
            <a:spLocks noChangeArrowheads="1"/>
          </p:cNvSpPr>
          <p:nvPr/>
        </p:nvSpPr>
        <p:spPr bwMode="auto">
          <a:xfrm>
            <a:off x="219075" y="0"/>
            <a:ext cx="85312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Properties of Legendre Functions (cont.)</a:t>
            </a:r>
          </a:p>
        </p:txBody>
      </p:sp>
      <p:graphicFrame>
        <p:nvGraphicFramePr>
          <p:cNvPr id="33798" name="Object 15"/>
          <p:cNvGraphicFramePr>
            <a:graphicFrameLocks noChangeAspect="1"/>
          </p:cNvGraphicFramePr>
          <p:nvPr/>
        </p:nvGraphicFramePr>
        <p:xfrm>
          <a:off x="3816350" y="4585121"/>
          <a:ext cx="3935413" cy="850900"/>
        </p:xfrm>
        <a:graphic>
          <a:graphicData uri="http://schemas.openxmlformats.org/presentationml/2006/ole">
            <p:oleObj spid="_x0000_s33798" name="Equation" r:id="rId8" imgW="2349360" imgH="507960" progId="Equation.DSMT4">
              <p:embed/>
            </p:oleObj>
          </a:graphicData>
        </a:graphic>
      </p:graphicFrame>
      <p:graphicFrame>
        <p:nvGraphicFramePr>
          <p:cNvPr id="33799" name="Object 16"/>
          <p:cNvGraphicFramePr>
            <a:graphicFrameLocks noChangeAspect="1"/>
          </p:cNvGraphicFramePr>
          <p:nvPr/>
        </p:nvGraphicFramePr>
        <p:xfrm>
          <a:off x="642938" y="2927132"/>
          <a:ext cx="8124825" cy="893762"/>
        </p:xfrm>
        <a:graphic>
          <a:graphicData uri="http://schemas.openxmlformats.org/presentationml/2006/ole">
            <p:oleObj spid="_x0000_s33799" name="Equation" r:id="rId9" imgW="4851360" imgH="533160" progId="Equation.DSMT4">
              <p:embed/>
            </p:oleObj>
          </a:graphicData>
        </a:graphic>
      </p:graphicFrame>
      <p:sp>
        <p:nvSpPr>
          <p:cNvPr id="33804" name="Text Box 17"/>
          <p:cNvSpPr txBox="1">
            <a:spLocks noChangeArrowheads="1"/>
          </p:cNvSpPr>
          <p:nvPr/>
        </p:nvSpPr>
        <p:spPr bwMode="auto">
          <a:xfrm>
            <a:off x="2760686" y="3949488"/>
            <a:ext cx="44132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bg2"/>
                </a:solidFill>
                <a:latin typeface="Times New Roman" pitchFamily="18" charset="0"/>
              </a:rPr>
              <a:t>N</a:t>
            </a:r>
            <a:r>
              <a:rPr lang="en-US" dirty="0">
                <a:solidFill>
                  <a:schemeClr val="bg2"/>
                </a:solidFill>
                <a:latin typeface="Times New Roman" pitchFamily="18" charset="0"/>
              </a:rPr>
              <a:t> =</a:t>
            </a:r>
            <a:r>
              <a:rPr lang="en-US" dirty="0">
                <a:solidFill>
                  <a:schemeClr val="bg2"/>
                </a:solidFill>
              </a:rPr>
              <a:t> largest integer less than or equal to </a:t>
            </a:r>
            <a:r>
              <a:rPr lang="en-US" i="1" dirty="0">
                <a:solidFill>
                  <a:schemeClr val="bg2"/>
                </a:solidFill>
                <a:sym typeface="Symbol" pitchFamily="18" charset="2"/>
              </a:rPr>
              <a:t>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33805" name="Text Box 19"/>
          <p:cNvSpPr txBox="1">
            <a:spLocks noChangeArrowheads="1"/>
          </p:cNvSpPr>
          <p:nvPr/>
        </p:nvSpPr>
        <p:spPr bwMode="auto">
          <a:xfrm>
            <a:off x="2912708" y="5830082"/>
            <a:ext cx="5990743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Both are valid solutions, which are </a:t>
            </a:r>
            <a:r>
              <a:rPr lang="en-US" sz="1600" u="sng" dirty="0" smtClean="0">
                <a:solidFill>
                  <a:schemeClr val="bg1"/>
                </a:solidFill>
              </a:rPr>
              <a:t>linearly </a:t>
            </a:r>
            <a:r>
              <a:rPr lang="en-US" sz="1600" u="sng" dirty="0">
                <a:solidFill>
                  <a:schemeClr val="bg1"/>
                </a:solidFill>
              </a:rPr>
              <a:t>independent</a:t>
            </a:r>
            <a:r>
              <a:rPr lang="en-US" sz="1600" dirty="0">
                <a:solidFill>
                  <a:schemeClr val="bg1"/>
                </a:solidFill>
              </a:rPr>
              <a:t> for </a:t>
            </a:r>
            <a:r>
              <a:rPr lang="en-US" sz="1600" i="1" dirty="0">
                <a:solidFill>
                  <a:schemeClr val="bg1"/>
                </a:solidFill>
                <a:sym typeface="Symbol" pitchFamily="18" charset="2"/>
              </a:rPr>
              <a:t></a:t>
            </a:r>
            <a:r>
              <a:rPr lang="en-US" sz="1600" dirty="0">
                <a:solidFill>
                  <a:schemeClr val="bg1"/>
                </a:solidFill>
                <a:sym typeface="Symbol" pitchFamily="18" charset="2"/>
              </a:rPr>
              <a:t>  </a:t>
            </a:r>
            <a:r>
              <a:rPr lang="en-US" sz="1600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n</a:t>
            </a:r>
          </a:p>
        </p:txBody>
      </p:sp>
      <p:sp>
        <p:nvSpPr>
          <p:cNvPr id="33806" name="Line 20"/>
          <p:cNvSpPr>
            <a:spLocks noChangeShapeType="1"/>
          </p:cNvSpPr>
          <p:nvPr/>
        </p:nvSpPr>
        <p:spPr bwMode="auto">
          <a:xfrm flipH="1" flipV="1">
            <a:off x="5363569" y="4926836"/>
            <a:ext cx="781334" cy="903216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7" name="Line 21"/>
          <p:cNvSpPr>
            <a:spLocks noChangeShapeType="1"/>
          </p:cNvSpPr>
          <p:nvPr/>
        </p:nvSpPr>
        <p:spPr bwMode="auto">
          <a:xfrm flipV="1">
            <a:off x="6171251" y="4954132"/>
            <a:ext cx="898289" cy="87592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868883" y="6187044"/>
            <a:ext cx="1576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(see next slide)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8" name="Rectangle 21"/>
          <p:cNvSpPr>
            <a:spLocks noChangeArrowheads="1"/>
          </p:cNvSpPr>
          <p:nvPr/>
        </p:nvSpPr>
        <p:spPr bwMode="auto">
          <a:xfrm>
            <a:off x="214313" y="713006"/>
            <a:ext cx="4757737" cy="6572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7890" name="Object 7"/>
          <p:cNvGraphicFramePr>
            <a:graphicFrameLocks noChangeAspect="1"/>
          </p:cNvGraphicFramePr>
          <p:nvPr/>
        </p:nvGraphicFramePr>
        <p:xfrm>
          <a:off x="1274763" y="1489075"/>
          <a:ext cx="6145212" cy="1044575"/>
        </p:xfrm>
        <a:graphic>
          <a:graphicData uri="http://schemas.openxmlformats.org/presentationml/2006/ole">
            <p:oleObj spid="_x0000_s37890" name="Equation" r:id="rId4" imgW="3288960" imgH="558720" progId="Equation.DSMT4">
              <p:embed/>
            </p:oleObj>
          </a:graphicData>
        </a:graphic>
      </p:graphicFrame>
      <p:sp>
        <p:nvSpPr>
          <p:cNvPr id="37900" name="Text Box 9"/>
          <p:cNvSpPr txBox="1">
            <a:spLocks noChangeArrowheads="1"/>
          </p:cNvSpPr>
          <p:nvPr/>
        </p:nvSpPr>
        <p:spPr bwMode="auto">
          <a:xfrm>
            <a:off x="412750" y="849531"/>
            <a:ext cx="32877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Proof that a valid solution is</a:t>
            </a:r>
          </a:p>
        </p:txBody>
      </p:sp>
      <p:graphicFrame>
        <p:nvGraphicFramePr>
          <p:cNvPr id="37894" name="Object 15"/>
          <p:cNvGraphicFramePr>
            <a:graphicFrameLocks noChangeAspect="1"/>
          </p:cNvGraphicFramePr>
          <p:nvPr/>
        </p:nvGraphicFramePr>
        <p:xfrm>
          <a:off x="1149350" y="3689538"/>
          <a:ext cx="6626225" cy="1000125"/>
        </p:xfrm>
        <a:graphic>
          <a:graphicData uri="http://schemas.openxmlformats.org/presentationml/2006/ole">
            <p:oleObj spid="_x0000_s37894" name="Equation" r:id="rId5" imgW="3708360" imgH="558720" progId="Equation.DSMT4">
              <p:embed/>
            </p:oleObj>
          </a:graphicData>
        </a:graphic>
      </p:graphicFrame>
      <p:sp>
        <p:nvSpPr>
          <p:cNvPr id="37902" name="Text Box 16"/>
          <p:cNvSpPr txBox="1">
            <a:spLocks noChangeArrowheads="1"/>
          </p:cNvSpPr>
          <p:nvPr/>
        </p:nvSpPr>
        <p:spPr bwMode="auto">
          <a:xfrm>
            <a:off x="832825" y="3324472"/>
            <a:ext cx="763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Then</a:t>
            </a:r>
          </a:p>
        </p:txBody>
      </p:sp>
      <p:sp>
        <p:nvSpPr>
          <p:cNvPr id="423953" name="Text Box 17"/>
          <p:cNvSpPr txBox="1">
            <a:spLocks noChangeArrowheads="1"/>
          </p:cNvSpPr>
          <p:nvPr/>
        </p:nvSpPr>
        <p:spPr bwMode="auto">
          <a:xfrm>
            <a:off x="231775" y="0"/>
            <a:ext cx="85312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Properties of Legendre Functions (cont.)</a:t>
            </a:r>
          </a:p>
        </p:txBody>
      </p:sp>
      <p:sp>
        <p:nvSpPr>
          <p:cNvPr id="37905" name="Text Box 22"/>
          <p:cNvSpPr txBox="1">
            <a:spLocks noChangeArrowheads="1"/>
          </p:cNvSpPr>
          <p:nvPr/>
        </p:nvSpPr>
        <p:spPr bwMode="auto">
          <a:xfrm>
            <a:off x="2515477" y="6261979"/>
            <a:ext cx="3063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Hence, a valid solution is 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20" name="Object 11"/>
          <p:cNvGraphicFramePr>
            <a:graphicFrameLocks noChangeAspect="1"/>
          </p:cNvGraphicFramePr>
          <p:nvPr/>
        </p:nvGraphicFramePr>
        <p:xfrm>
          <a:off x="3556863" y="2891173"/>
          <a:ext cx="788988" cy="288925"/>
        </p:xfrm>
        <a:graphic>
          <a:graphicData uri="http://schemas.openxmlformats.org/presentationml/2006/ole">
            <p:oleObj spid="_x0000_s37899" name="Equation" r:id="rId6" imgW="419040" imgH="152280" progId="Equation.DSMT4">
              <p:embed/>
            </p:oleObj>
          </a:graphicData>
        </a:graphic>
      </p:graphicFrame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2854274" y="2821518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Let</a:t>
            </a:r>
          </a:p>
        </p:txBody>
      </p:sp>
      <p:graphicFrame>
        <p:nvGraphicFramePr>
          <p:cNvPr id="22" name="Object 14"/>
          <p:cNvGraphicFramePr>
            <a:graphicFrameLocks noChangeAspect="1"/>
          </p:cNvGraphicFramePr>
          <p:nvPr/>
        </p:nvGraphicFramePr>
        <p:xfrm>
          <a:off x="4617160" y="2659157"/>
          <a:ext cx="1173163" cy="742950"/>
        </p:xfrm>
        <a:graphic>
          <a:graphicData uri="http://schemas.openxmlformats.org/presentationml/2006/ole">
            <p:oleObj spid="_x0000_s37900" name="Equation" r:id="rId7" imgW="622080" imgH="393480" progId="Equation.DSMT4">
              <p:embed/>
            </p:oleObj>
          </a:graphicData>
        </a:graphic>
      </p:graphicFrame>
      <p:graphicFrame>
        <p:nvGraphicFramePr>
          <p:cNvPr id="3" name="Object 15"/>
          <p:cNvGraphicFramePr>
            <a:graphicFrameLocks noChangeAspect="1"/>
          </p:cNvGraphicFramePr>
          <p:nvPr/>
        </p:nvGraphicFramePr>
        <p:xfrm>
          <a:off x="1776413" y="5097332"/>
          <a:ext cx="6453187" cy="1058293"/>
        </p:xfrm>
        <a:graphic>
          <a:graphicData uri="http://schemas.openxmlformats.org/presentationml/2006/ole">
            <p:oleObj spid="_x0000_s37901" name="Equation" r:id="rId8" imgW="3416040" imgH="558720" progId="Equation.DSMT4">
              <p:embed/>
            </p:oleObj>
          </a:graphicData>
        </a:graphic>
      </p:graphicFrame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1115176" y="4796349"/>
            <a:ext cx="130195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or  (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sym typeface="Symbol"/>
              </a:rPr>
              <a:t>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  <a:sym typeface="Symbol"/>
              </a:rPr>
              <a:t>x</a:t>
            </a:r>
            <a:r>
              <a:rPr lang="en-US" sz="2000" dirty="0" smtClean="0">
                <a:solidFill>
                  <a:schemeClr val="bg1"/>
                </a:solidFill>
                <a:sym typeface="Symbol"/>
              </a:rPr>
              <a:t>)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12"/>
          <p:cNvGraphicFramePr>
            <a:graphicFrameLocks noChangeAspect="1"/>
          </p:cNvGraphicFramePr>
          <p:nvPr/>
        </p:nvGraphicFramePr>
        <p:xfrm>
          <a:off x="3799341" y="811884"/>
          <a:ext cx="1041400" cy="482600"/>
        </p:xfrm>
        <a:graphic>
          <a:graphicData uri="http://schemas.openxmlformats.org/presentationml/2006/ole">
            <p:oleObj spid="_x0000_s37902" name="Equation" r:id="rId9" imgW="520560" imgH="241200" progId="Equation.DSMT4">
              <p:embed/>
            </p:oleObj>
          </a:graphicData>
        </a:graphic>
      </p:graphicFrame>
      <p:graphicFrame>
        <p:nvGraphicFramePr>
          <p:cNvPr id="37903" name="Object 12"/>
          <p:cNvGraphicFramePr>
            <a:graphicFrameLocks noChangeAspect="1"/>
          </p:cNvGraphicFramePr>
          <p:nvPr/>
        </p:nvGraphicFramePr>
        <p:xfrm>
          <a:off x="5605916" y="6227345"/>
          <a:ext cx="1041400" cy="482600"/>
        </p:xfrm>
        <a:graphic>
          <a:graphicData uri="http://schemas.openxmlformats.org/presentationml/2006/ole">
            <p:oleObj spid="_x0000_s37903" name="Equation" r:id="rId10" imgW="52056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12"/>
          <p:cNvGraphicFramePr>
            <a:graphicFrameLocks noChangeAspect="1"/>
          </p:cNvGraphicFramePr>
          <p:nvPr/>
        </p:nvGraphicFramePr>
        <p:xfrm>
          <a:off x="1060450" y="1998663"/>
          <a:ext cx="838200" cy="482600"/>
        </p:xfrm>
        <a:graphic>
          <a:graphicData uri="http://schemas.openxmlformats.org/presentationml/2006/ole">
            <p:oleObj spid="_x0000_s36866" name="Equation" r:id="rId4" imgW="419040" imgH="241200" progId="Equation.DSMT4">
              <p:embed/>
            </p:oleObj>
          </a:graphicData>
        </a:graphic>
      </p:graphicFrame>
      <p:sp>
        <p:nvSpPr>
          <p:cNvPr id="413726" name="Text Box 30"/>
          <p:cNvSpPr txBox="1">
            <a:spLocks noChangeArrowheads="1"/>
          </p:cNvSpPr>
          <p:nvPr/>
        </p:nvSpPr>
        <p:spPr bwMode="auto">
          <a:xfrm>
            <a:off x="231775" y="0"/>
            <a:ext cx="85312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Properties of Legendre Functions (cont.)</a:t>
            </a:r>
          </a:p>
        </p:txBody>
      </p:sp>
      <p:sp>
        <p:nvSpPr>
          <p:cNvPr id="36873" name="Text Box 34"/>
          <p:cNvSpPr txBox="1">
            <a:spLocks noChangeArrowheads="1"/>
          </p:cNvSpPr>
          <p:nvPr/>
        </p:nvSpPr>
        <p:spPr bwMode="auto">
          <a:xfrm>
            <a:off x="762000" y="2586038"/>
            <a:ext cx="45037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are two </a:t>
            </a:r>
            <a:r>
              <a:rPr lang="en-US" sz="2000" u="sng" dirty="0">
                <a:solidFill>
                  <a:schemeClr val="bg1"/>
                </a:solidFill>
              </a:rPr>
              <a:t>linearly independent solutions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6868" name="Object 35"/>
          <p:cNvGraphicFramePr>
            <a:graphicFrameLocks noChangeAspect="1"/>
          </p:cNvGraphicFramePr>
          <p:nvPr/>
        </p:nvGraphicFramePr>
        <p:xfrm>
          <a:off x="682625" y="1208088"/>
          <a:ext cx="1182688" cy="490537"/>
        </p:xfrm>
        <a:graphic>
          <a:graphicData uri="http://schemas.openxmlformats.org/presentationml/2006/ole">
            <p:oleObj spid="_x0000_s36868" name="Equation" r:id="rId5" imgW="368280" imgH="152280" progId="Equation.DSMT4">
              <p:embed/>
            </p:oleObj>
          </a:graphicData>
        </a:graphic>
      </p:graphicFrame>
      <p:sp>
        <p:nvSpPr>
          <p:cNvPr id="36874" name="Text Box 36"/>
          <p:cNvSpPr txBox="1">
            <a:spLocks noChangeArrowheads="1"/>
          </p:cNvSpPr>
          <p:nvPr/>
        </p:nvSpPr>
        <p:spPr bwMode="auto">
          <a:xfrm>
            <a:off x="2036763" y="2027238"/>
            <a:ext cx="608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and</a:t>
            </a:r>
            <a:endParaRPr lang="en-US"/>
          </a:p>
        </p:txBody>
      </p:sp>
      <p:sp>
        <p:nvSpPr>
          <p:cNvPr id="36875" name="Text Box 37"/>
          <p:cNvSpPr txBox="1">
            <a:spLocks noChangeArrowheads="1"/>
          </p:cNvSpPr>
          <p:nvPr/>
        </p:nvSpPr>
        <p:spPr bwMode="auto">
          <a:xfrm>
            <a:off x="4205288" y="4457206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or</a:t>
            </a:r>
          </a:p>
        </p:txBody>
      </p:sp>
      <p:graphicFrame>
        <p:nvGraphicFramePr>
          <p:cNvPr id="36869" name="Object 38"/>
          <p:cNvGraphicFramePr>
            <a:graphicFrameLocks noChangeAspect="1"/>
          </p:cNvGraphicFramePr>
          <p:nvPr/>
        </p:nvGraphicFramePr>
        <p:xfrm>
          <a:off x="2117725" y="4092081"/>
          <a:ext cx="1774825" cy="1127125"/>
        </p:xfrm>
        <a:graphic>
          <a:graphicData uri="http://schemas.openxmlformats.org/presentationml/2006/ole">
            <p:oleObj spid="_x0000_s36869" name="Equation" r:id="rId6" imgW="799920" imgH="507960" progId="Equation.DSMT4">
              <p:embed/>
            </p:oleObj>
          </a:graphicData>
        </a:graphic>
      </p:graphicFrame>
      <p:graphicFrame>
        <p:nvGraphicFramePr>
          <p:cNvPr id="36870" name="Object 39"/>
          <p:cNvGraphicFramePr>
            <a:graphicFrameLocks noChangeAspect="1"/>
          </p:cNvGraphicFramePr>
          <p:nvPr/>
        </p:nvGraphicFramePr>
        <p:xfrm>
          <a:off x="4938713" y="4115894"/>
          <a:ext cx="1914525" cy="1077912"/>
        </p:xfrm>
        <a:graphic>
          <a:graphicData uri="http://schemas.openxmlformats.org/presentationml/2006/ole">
            <p:oleObj spid="_x0000_s36870" name="Equation" r:id="rId7" imgW="901440" imgH="507960" progId="Equation.DSMT4">
              <p:embed/>
            </p:oleObj>
          </a:graphicData>
        </a:graphic>
      </p:graphicFrame>
      <p:sp>
        <p:nvSpPr>
          <p:cNvPr id="36876" name="Text Box 40"/>
          <p:cNvSpPr txBox="1">
            <a:spLocks noChangeArrowheads="1"/>
          </p:cNvSpPr>
          <p:nvPr/>
        </p:nvSpPr>
        <p:spPr bwMode="auto">
          <a:xfrm>
            <a:off x="1168400" y="3530106"/>
            <a:ext cx="33623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Valid independent solutions: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36872" name="Object 12"/>
          <p:cNvGraphicFramePr>
            <a:graphicFrameLocks noChangeAspect="1"/>
          </p:cNvGraphicFramePr>
          <p:nvPr/>
        </p:nvGraphicFramePr>
        <p:xfrm>
          <a:off x="2831194" y="1988230"/>
          <a:ext cx="1041400" cy="482600"/>
        </p:xfrm>
        <a:graphic>
          <a:graphicData uri="http://schemas.openxmlformats.org/presentationml/2006/ole">
            <p:oleObj spid="_x0000_s36872" name="Equation" r:id="rId8" imgW="520560" imgH="24120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030680" y="5676406"/>
            <a:ext cx="51798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have a </a:t>
            </a:r>
            <a:r>
              <a:rPr lang="en-US" sz="2000" u="sng" dirty="0" smtClean="0">
                <a:solidFill>
                  <a:schemeClr val="bg1"/>
                </a:solidFill>
              </a:rPr>
              <a:t>choice</a:t>
            </a:r>
            <a:r>
              <a:rPr lang="en-US" sz="2000" dirty="0" smtClean="0">
                <a:solidFill>
                  <a:schemeClr val="bg1"/>
                </a:solidFill>
              </a:rPr>
              <a:t> which set we wish to use.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11"/>
          <p:cNvGraphicFramePr>
            <a:graphicFrameLocks noChangeAspect="1"/>
          </p:cNvGraphicFramePr>
          <p:nvPr/>
        </p:nvGraphicFramePr>
        <p:xfrm>
          <a:off x="2560762" y="1867614"/>
          <a:ext cx="3135312" cy="601663"/>
        </p:xfrm>
        <a:graphic>
          <a:graphicData uri="http://schemas.openxmlformats.org/presentationml/2006/ole">
            <p:oleObj spid="_x0000_s38914" name="Equation" r:id="rId4" imgW="1257120" imgH="241200" progId="Equation.DSMT4">
              <p:embed/>
            </p:oleObj>
          </a:graphicData>
        </a:graphic>
      </p:graphicFrame>
      <p:graphicFrame>
        <p:nvGraphicFramePr>
          <p:cNvPr id="38915" name="Object 14"/>
          <p:cNvGraphicFramePr>
            <a:graphicFrameLocks noChangeAspect="1"/>
          </p:cNvGraphicFramePr>
          <p:nvPr/>
        </p:nvGraphicFramePr>
        <p:xfrm>
          <a:off x="1219082" y="1272038"/>
          <a:ext cx="1047750" cy="411163"/>
        </p:xfrm>
        <a:graphic>
          <a:graphicData uri="http://schemas.openxmlformats.org/presentationml/2006/ole">
            <p:oleObj spid="_x0000_s38915" name="Equation" r:id="rId5" imgW="355320" imgH="139680" progId="Equation.DSMT4">
              <p:embed/>
            </p:oleObj>
          </a:graphicData>
        </a:graphic>
      </p:graphicFrame>
      <p:sp>
        <p:nvSpPr>
          <p:cNvPr id="38917" name="Text Box 15"/>
          <p:cNvSpPr txBox="1">
            <a:spLocks noChangeArrowheads="1"/>
          </p:cNvSpPr>
          <p:nvPr/>
        </p:nvSpPr>
        <p:spPr bwMode="auto">
          <a:xfrm>
            <a:off x="959324" y="3524560"/>
            <a:ext cx="29606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In this case we </a:t>
            </a:r>
            <a:r>
              <a:rPr lang="en-US" sz="2000" u="sng" dirty="0">
                <a:solidFill>
                  <a:schemeClr val="bg1"/>
                </a:solidFill>
              </a:rPr>
              <a:t>must</a:t>
            </a:r>
            <a:r>
              <a:rPr lang="en-US" sz="2000" dirty="0">
                <a:solidFill>
                  <a:schemeClr val="bg1"/>
                </a:solidFill>
              </a:rPr>
              <a:t> use</a:t>
            </a:r>
          </a:p>
        </p:txBody>
      </p:sp>
      <p:graphicFrame>
        <p:nvGraphicFramePr>
          <p:cNvPr id="38916" name="Object 16"/>
          <p:cNvGraphicFramePr>
            <a:graphicFrameLocks noChangeAspect="1"/>
          </p:cNvGraphicFramePr>
          <p:nvPr/>
        </p:nvGraphicFramePr>
        <p:xfrm>
          <a:off x="3507901" y="4361858"/>
          <a:ext cx="1774825" cy="1127125"/>
        </p:xfrm>
        <a:graphic>
          <a:graphicData uri="http://schemas.openxmlformats.org/presentationml/2006/ole">
            <p:oleObj spid="_x0000_s38916" name="Equation" r:id="rId6" imgW="799920" imgH="507960" progId="Equation.DSMT4">
              <p:embed/>
            </p:oleObj>
          </a:graphicData>
        </a:graphic>
      </p:graphicFrame>
      <p:sp>
        <p:nvSpPr>
          <p:cNvPr id="416785" name="Text Box 17"/>
          <p:cNvSpPr txBox="1">
            <a:spLocks noChangeArrowheads="1"/>
          </p:cNvSpPr>
          <p:nvPr/>
        </p:nvSpPr>
        <p:spPr bwMode="auto">
          <a:xfrm>
            <a:off x="320675" y="0"/>
            <a:ext cx="85312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Properties of Legendre Functions (cont.)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10691" y="2565069"/>
            <a:ext cx="3313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(They are linearly dependent.)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8"/>
          <p:cNvSpPr>
            <a:spLocks noChangeArrowheads="1"/>
          </p:cNvSpPr>
          <p:nvPr/>
        </p:nvSpPr>
        <p:spPr bwMode="auto">
          <a:xfrm>
            <a:off x="1257300" y="1701800"/>
            <a:ext cx="7048500" cy="431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4818" name="Object 7"/>
          <p:cNvGraphicFramePr>
            <a:graphicFrameLocks noChangeAspect="1"/>
          </p:cNvGraphicFramePr>
          <p:nvPr/>
        </p:nvGraphicFramePr>
        <p:xfrm>
          <a:off x="2189163" y="2581275"/>
          <a:ext cx="4841875" cy="2959100"/>
        </p:xfrm>
        <a:graphic>
          <a:graphicData uri="http://schemas.openxmlformats.org/presentationml/2006/ole">
            <p:oleObj spid="_x0000_s34818" name="Equation" r:id="rId4" imgW="1993680" imgH="1218960" progId="Equation.DSMT4">
              <p:embed/>
            </p:oleObj>
          </a:graphicData>
        </a:graphic>
      </p:graphicFrame>
      <p:sp>
        <p:nvSpPr>
          <p:cNvPr id="34822" name="Text Box 9"/>
          <p:cNvSpPr txBox="1">
            <a:spLocks noChangeArrowheads="1"/>
          </p:cNvSpPr>
          <p:nvPr/>
        </p:nvSpPr>
        <p:spPr bwMode="auto">
          <a:xfrm>
            <a:off x="2528248" y="942212"/>
            <a:ext cx="4471096" cy="400110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Summary of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 z-</a:t>
            </a:r>
            <a:r>
              <a:rPr lang="en-US" dirty="0">
                <a:solidFill>
                  <a:schemeClr val="bg1"/>
                </a:solidFill>
              </a:rPr>
              <a:t>axis </a:t>
            </a:r>
            <a:r>
              <a:rPr lang="en-US" dirty="0" smtClean="0">
                <a:solidFill>
                  <a:schemeClr val="bg1"/>
                </a:solidFill>
              </a:rPr>
              <a:t>properties (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x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= </a:t>
            </a:r>
            <a:r>
              <a:rPr lang="en-US" dirty="0" err="1" smtClean="0">
                <a:solidFill>
                  <a:schemeClr val="bg1"/>
                </a:solidFill>
                <a:latin typeface="+mn-lt"/>
              </a:rPr>
              <a:t>cos</a:t>
            </a:r>
            <a:r>
              <a:rPr lang="en-US" sz="6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+mn-lt"/>
                <a:sym typeface="Symbol"/>
              </a:rPr>
              <a:t> </a:t>
            </a:r>
            <a:r>
              <a:rPr lang="en-US" dirty="0" smtClean="0">
                <a:solidFill>
                  <a:schemeClr val="bg1"/>
                </a:solidFill>
                <a:latin typeface="+mn-lt"/>
                <a:sym typeface="Symbol"/>
              </a:rPr>
              <a:t>)</a:t>
            </a:r>
            <a:r>
              <a:rPr lang="en-US" dirty="0" smtClean="0">
                <a:solidFill>
                  <a:schemeClr val="bg1"/>
                </a:solidFill>
                <a:latin typeface="+mj-lt"/>
                <a:sym typeface="Symbol"/>
              </a:rPr>
              <a:t>)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34819" name="Object 10"/>
          <p:cNvGraphicFramePr>
            <a:graphicFrameLocks noChangeAspect="1"/>
          </p:cNvGraphicFramePr>
          <p:nvPr/>
        </p:nvGraphicFramePr>
        <p:xfrm>
          <a:off x="2500191" y="1900175"/>
          <a:ext cx="839787" cy="330200"/>
        </p:xfrm>
        <a:graphic>
          <a:graphicData uri="http://schemas.openxmlformats.org/presentationml/2006/ole">
            <p:oleObj spid="_x0000_s34819" name="Equation" r:id="rId5" imgW="355320" imgH="139680" progId="Equation.DSMT4">
              <p:embed/>
            </p:oleObj>
          </a:graphicData>
        </a:graphic>
      </p:graphicFrame>
      <p:graphicFrame>
        <p:nvGraphicFramePr>
          <p:cNvPr id="34820" name="Object 11"/>
          <p:cNvGraphicFramePr>
            <a:graphicFrameLocks noChangeAspect="1"/>
          </p:cNvGraphicFramePr>
          <p:nvPr/>
        </p:nvGraphicFramePr>
        <p:xfrm>
          <a:off x="5391150" y="1876975"/>
          <a:ext cx="985899" cy="407313"/>
        </p:xfrm>
        <a:graphic>
          <a:graphicData uri="http://schemas.openxmlformats.org/presentationml/2006/ole">
            <p:oleObj spid="_x0000_s34820" name="Equation" r:id="rId6" imgW="368280" imgH="152280" progId="Equation.DSMT4">
              <p:embed/>
            </p:oleObj>
          </a:graphicData>
        </a:graphic>
      </p:graphicFrame>
      <p:sp>
        <p:nvSpPr>
          <p:cNvPr id="415756" name="Text Box 12"/>
          <p:cNvSpPr txBox="1">
            <a:spLocks noChangeArrowheads="1"/>
          </p:cNvSpPr>
          <p:nvPr/>
        </p:nvSpPr>
        <p:spPr bwMode="auto">
          <a:xfrm>
            <a:off x="193675" y="0"/>
            <a:ext cx="85312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Properties of Legendre Functions (cont.)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706438" y="846890"/>
            <a:ext cx="7104062" cy="4148973"/>
            <a:chOff x="706438" y="846890"/>
            <a:chExt cx="7104062" cy="4148973"/>
          </a:xfrm>
        </p:grpSpPr>
        <p:sp>
          <p:nvSpPr>
            <p:cNvPr id="35846" name="Line 12"/>
            <p:cNvSpPr>
              <a:spLocks noChangeShapeType="1"/>
            </p:cNvSpPr>
            <p:nvPr/>
          </p:nvSpPr>
          <p:spPr bwMode="auto">
            <a:xfrm flipV="1">
              <a:off x="4319587" y="3053352"/>
              <a:ext cx="2407216" cy="181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47" name="Line 13"/>
            <p:cNvSpPr>
              <a:spLocks noChangeShapeType="1"/>
            </p:cNvSpPr>
            <p:nvPr/>
          </p:nvSpPr>
          <p:spPr bwMode="auto">
            <a:xfrm flipH="1">
              <a:off x="2566988" y="3055938"/>
              <a:ext cx="1752600" cy="8429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48" name="Text Box 14"/>
            <p:cNvSpPr txBox="1">
              <a:spLocks noChangeArrowheads="1"/>
            </p:cNvSpPr>
            <p:nvPr/>
          </p:nvSpPr>
          <p:spPr bwMode="auto">
            <a:xfrm>
              <a:off x="6754813" y="2836863"/>
              <a:ext cx="5588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y  </a:t>
              </a:r>
            </a:p>
          </p:txBody>
        </p:sp>
        <p:sp>
          <p:nvSpPr>
            <p:cNvPr id="35849" name="Text Box 15"/>
            <p:cNvSpPr txBox="1">
              <a:spLocks noChangeArrowheads="1"/>
            </p:cNvSpPr>
            <p:nvPr/>
          </p:nvSpPr>
          <p:spPr bwMode="auto">
            <a:xfrm>
              <a:off x="2257425" y="3751263"/>
              <a:ext cx="5588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35850" name="Line 18"/>
            <p:cNvSpPr>
              <a:spLocks noChangeShapeType="1"/>
            </p:cNvSpPr>
            <p:nvPr/>
          </p:nvSpPr>
          <p:spPr bwMode="auto">
            <a:xfrm flipH="1" flipV="1">
              <a:off x="4319588" y="1381125"/>
              <a:ext cx="0" cy="1687513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51" name="Text Box 19"/>
            <p:cNvSpPr txBox="1">
              <a:spLocks noChangeArrowheads="1"/>
            </p:cNvSpPr>
            <p:nvPr/>
          </p:nvSpPr>
          <p:spPr bwMode="auto">
            <a:xfrm>
              <a:off x="4211066" y="846890"/>
              <a:ext cx="5588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</a:t>
              </a:r>
            </a:p>
          </p:txBody>
        </p:sp>
        <p:graphicFrame>
          <p:nvGraphicFramePr>
            <p:cNvPr id="35842" name="Object 27"/>
            <p:cNvGraphicFramePr>
              <a:graphicFrameLocks noChangeAspect="1"/>
            </p:cNvGraphicFramePr>
            <p:nvPr/>
          </p:nvGraphicFramePr>
          <p:xfrm>
            <a:off x="706438" y="1755775"/>
            <a:ext cx="1928812" cy="495300"/>
          </p:xfrm>
          <a:graphic>
            <a:graphicData uri="http://schemas.openxmlformats.org/presentationml/2006/ole">
              <p:oleObj spid="_x0000_s35842" name="Equation" r:id="rId4" imgW="888840" imgH="228600" progId="Equation.DSMT4">
                <p:embed/>
              </p:oleObj>
            </a:graphicData>
          </a:graphic>
        </p:graphicFrame>
        <p:sp>
          <p:nvSpPr>
            <p:cNvPr id="35852" name="Line 28"/>
            <p:cNvSpPr>
              <a:spLocks noChangeShapeType="1"/>
            </p:cNvSpPr>
            <p:nvPr/>
          </p:nvSpPr>
          <p:spPr bwMode="auto">
            <a:xfrm>
              <a:off x="4316825" y="3048000"/>
              <a:ext cx="0" cy="19478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53" name="Line 29"/>
            <p:cNvSpPr>
              <a:spLocks noChangeShapeType="1"/>
            </p:cNvSpPr>
            <p:nvPr/>
          </p:nvSpPr>
          <p:spPr bwMode="auto">
            <a:xfrm>
              <a:off x="2201863" y="2187575"/>
              <a:ext cx="1989137" cy="35718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54" name="Line 30"/>
            <p:cNvSpPr>
              <a:spLocks noChangeShapeType="1"/>
            </p:cNvSpPr>
            <p:nvPr/>
          </p:nvSpPr>
          <p:spPr bwMode="auto">
            <a:xfrm>
              <a:off x="2201863" y="2200275"/>
              <a:ext cx="2014537" cy="167005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5843" name="Object 31"/>
            <p:cNvGraphicFramePr>
              <a:graphicFrameLocks noChangeAspect="1"/>
            </p:cNvGraphicFramePr>
            <p:nvPr/>
          </p:nvGraphicFramePr>
          <p:xfrm>
            <a:off x="5881688" y="1920875"/>
            <a:ext cx="1928812" cy="495300"/>
          </p:xfrm>
          <a:graphic>
            <a:graphicData uri="http://schemas.openxmlformats.org/presentationml/2006/ole">
              <p:oleObj spid="_x0000_s35843" name="Equation" r:id="rId5" imgW="888840" imgH="228600" progId="Equation.DSMT4">
                <p:embed/>
              </p:oleObj>
            </a:graphicData>
          </a:graphic>
        </p:graphicFrame>
        <p:sp>
          <p:nvSpPr>
            <p:cNvPr id="35855" name="Line 32"/>
            <p:cNvSpPr>
              <a:spLocks noChangeShapeType="1"/>
            </p:cNvSpPr>
            <p:nvPr/>
          </p:nvSpPr>
          <p:spPr bwMode="auto">
            <a:xfrm flipH="1">
              <a:off x="4402138" y="2200275"/>
              <a:ext cx="1365250" cy="542925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35844" name="Object 33"/>
          <p:cNvGraphicFramePr>
            <a:graphicFrameLocks noChangeAspect="1"/>
          </p:cNvGraphicFramePr>
          <p:nvPr/>
        </p:nvGraphicFramePr>
        <p:xfrm>
          <a:off x="1854200" y="5749925"/>
          <a:ext cx="5343525" cy="444500"/>
        </p:xfrm>
        <a:graphic>
          <a:graphicData uri="http://schemas.openxmlformats.org/presentationml/2006/ole">
            <p:oleObj spid="_x0000_s35844" name="Equation" r:id="rId6" imgW="2743200" imgH="228600" progId="Equation.DSMT4">
              <p:embed/>
            </p:oleObj>
          </a:graphicData>
        </a:graphic>
      </p:graphicFrame>
      <p:sp>
        <p:nvSpPr>
          <p:cNvPr id="418850" name="Text Box 34"/>
          <p:cNvSpPr txBox="1">
            <a:spLocks noChangeArrowheads="1"/>
          </p:cNvSpPr>
          <p:nvPr/>
        </p:nvSpPr>
        <p:spPr bwMode="auto">
          <a:xfrm>
            <a:off x="244475" y="0"/>
            <a:ext cx="85312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Properties of Legendre Functions (cont.)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35845" name="Object 16"/>
          <p:cNvGraphicFramePr>
            <a:graphicFrameLocks noChangeAspect="1"/>
          </p:cNvGraphicFramePr>
          <p:nvPr/>
        </p:nvGraphicFramePr>
        <p:xfrm>
          <a:off x="4998606" y="3629561"/>
          <a:ext cx="979488" cy="296863"/>
        </p:xfrm>
        <a:graphic>
          <a:graphicData uri="http://schemas.openxmlformats.org/presentationml/2006/ole">
            <p:oleObj spid="_x0000_s35845" name="Equation" r:id="rId7" imgW="58392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27" name="Oval 11"/>
          <p:cNvSpPr>
            <a:spLocks noChangeArrowheads="1"/>
          </p:cNvSpPr>
          <p:nvPr/>
        </p:nvSpPr>
        <p:spPr bwMode="auto">
          <a:xfrm>
            <a:off x="1523652" y="2517025"/>
            <a:ext cx="1246850" cy="123581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CCCC00">
                  <a:shade val="67500"/>
                  <a:satMod val="115000"/>
                </a:srgbClr>
              </a:gs>
              <a:gs pos="100000">
                <a:srgbClr val="CCCC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5846" name="Line 12"/>
          <p:cNvSpPr>
            <a:spLocks noChangeShapeType="1"/>
          </p:cNvSpPr>
          <p:nvPr/>
        </p:nvSpPr>
        <p:spPr bwMode="auto">
          <a:xfrm>
            <a:off x="2176888" y="3156600"/>
            <a:ext cx="1671780" cy="1931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7" name="Line 13"/>
          <p:cNvSpPr>
            <a:spLocks noChangeShapeType="1"/>
          </p:cNvSpPr>
          <p:nvPr/>
        </p:nvSpPr>
        <p:spPr bwMode="auto">
          <a:xfrm flipH="1">
            <a:off x="1078173" y="3157371"/>
            <a:ext cx="1098716" cy="547071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8" name="Text Box 14"/>
          <p:cNvSpPr txBox="1">
            <a:spLocks noChangeArrowheads="1"/>
          </p:cNvSpPr>
          <p:nvPr/>
        </p:nvSpPr>
        <p:spPr bwMode="auto">
          <a:xfrm>
            <a:off x="3957021" y="2919864"/>
            <a:ext cx="29434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i="1" dirty="0" smtClean="0">
                <a:solidFill>
                  <a:schemeClr val="bg2"/>
                </a:solidFill>
                <a:latin typeface="Times New Roman" pitchFamily="18" charset="0"/>
              </a:rPr>
              <a:t>y</a:t>
            </a:r>
            <a:endParaRPr lang="en-US" sz="2000" i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35849" name="Text Box 15"/>
          <p:cNvSpPr txBox="1">
            <a:spLocks noChangeArrowheads="1"/>
          </p:cNvSpPr>
          <p:nvPr/>
        </p:nvSpPr>
        <p:spPr bwMode="auto">
          <a:xfrm>
            <a:off x="706364" y="3579740"/>
            <a:ext cx="3356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35850" name="Line 18"/>
          <p:cNvSpPr>
            <a:spLocks noChangeShapeType="1"/>
          </p:cNvSpPr>
          <p:nvPr/>
        </p:nvSpPr>
        <p:spPr bwMode="auto">
          <a:xfrm flipV="1">
            <a:off x="2170553" y="2167075"/>
            <a:ext cx="1808" cy="10029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1" name="Text Box 19"/>
          <p:cNvSpPr txBox="1">
            <a:spLocks noChangeArrowheads="1"/>
          </p:cNvSpPr>
          <p:nvPr/>
        </p:nvSpPr>
        <p:spPr bwMode="auto">
          <a:xfrm>
            <a:off x="1961492" y="1637979"/>
            <a:ext cx="4155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z </a:t>
            </a:r>
          </a:p>
        </p:txBody>
      </p:sp>
      <p:sp>
        <p:nvSpPr>
          <p:cNvPr id="35852" name="Line 28"/>
          <p:cNvSpPr>
            <a:spLocks noChangeShapeType="1"/>
          </p:cNvSpPr>
          <p:nvPr/>
        </p:nvSpPr>
        <p:spPr bwMode="auto">
          <a:xfrm flipH="1">
            <a:off x="2169994" y="3149434"/>
            <a:ext cx="4132" cy="116915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8850" name="Text Box 34"/>
          <p:cNvSpPr txBox="1">
            <a:spLocks noChangeArrowheads="1"/>
          </p:cNvSpPr>
          <p:nvPr/>
        </p:nvSpPr>
        <p:spPr bwMode="auto">
          <a:xfrm>
            <a:off x="244475" y="0"/>
            <a:ext cx="85312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Properties of Legendre Functions (cont.)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28718" y="1282941"/>
            <a:ext cx="24080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Outside or inside sphere</a:t>
            </a:r>
            <a:endParaRPr lang="en-US" sz="1600" dirty="0">
              <a:solidFill>
                <a:schemeClr val="bg2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4741325" y="1376761"/>
            <a:ext cx="3902258" cy="3502908"/>
            <a:chOff x="4741325" y="1376761"/>
            <a:chExt cx="3902258" cy="3502908"/>
          </a:xfrm>
        </p:grpSpPr>
        <p:grpSp>
          <p:nvGrpSpPr>
            <p:cNvPr id="43" name="Group 42"/>
            <p:cNvGrpSpPr/>
            <p:nvPr/>
          </p:nvGrpSpPr>
          <p:grpSpPr>
            <a:xfrm>
              <a:off x="5305139" y="1376761"/>
              <a:ext cx="1812162" cy="2706687"/>
              <a:chOff x="9336163" y="2215155"/>
              <a:chExt cx="1812162" cy="2706687"/>
            </a:xfrm>
          </p:grpSpPr>
          <p:sp>
            <p:nvSpPr>
              <p:cNvPr id="31" name="AutoShape 10"/>
              <p:cNvSpPr>
                <a:spLocks noChangeArrowheads="1"/>
              </p:cNvSpPr>
              <p:nvPr/>
            </p:nvSpPr>
            <p:spPr bwMode="auto">
              <a:xfrm flipV="1">
                <a:off x="9336163" y="2504079"/>
                <a:ext cx="1808180" cy="2417763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rgbClr val="FFFF00">
                      <a:gamma/>
                      <a:shade val="46275"/>
                      <a:invGamma/>
                    </a:srgbClr>
                  </a:gs>
                  <a:gs pos="5000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11"/>
              <p:cNvSpPr>
                <a:spLocks noChangeArrowheads="1"/>
              </p:cNvSpPr>
              <p:nvPr/>
            </p:nvSpPr>
            <p:spPr bwMode="auto">
              <a:xfrm>
                <a:off x="9343338" y="2215155"/>
                <a:ext cx="1804987" cy="563563"/>
              </a:xfrm>
              <a:prstGeom prst="ellipse">
                <a:avLst/>
              </a:prstGeom>
              <a:gradFill rotWithShape="0">
                <a:gsLst>
                  <a:gs pos="0">
                    <a:srgbClr val="FFFF00">
                      <a:gamma/>
                      <a:shade val="46275"/>
                      <a:invGamma/>
                    </a:srgbClr>
                  </a:gs>
                  <a:gs pos="100000">
                    <a:srgbClr val="FFFF00"/>
                  </a:gs>
                </a:gsLst>
                <a:lin ang="5400000" scaled="1"/>
              </a:gra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21"/>
              <p:cNvSpPr>
                <a:spLocks noChangeShapeType="1"/>
              </p:cNvSpPr>
              <p:nvPr/>
            </p:nvSpPr>
            <p:spPr bwMode="auto">
              <a:xfrm>
                <a:off x="10258686" y="2679069"/>
                <a:ext cx="0" cy="223834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4741325" y="1446194"/>
              <a:ext cx="3571402" cy="3433475"/>
              <a:chOff x="4502717" y="-2850"/>
              <a:chExt cx="3571402" cy="3433475"/>
            </a:xfrm>
          </p:grpSpPr>
          <p:sp>
            <p:nvSpPr>
              <p:cNvPr id="24" name="Line 12"/>
              <p:cNvSpPr>
                <a:spLocks noChangeShapeType="1"/>
              </p:cNvSpPr>
              <p:nvPr/>
            </p:nvSpPr>
            <p:spPr bwMode="auto">
              <a:xfrm>
                <a:off x="5973241" y="2634360"/>
                <a:ext cx="1671780" cy="193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 flipH="1">
                <a:off x="4874526" y="2635131"/>
                <a:ext cx="1098716" cy="54707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" name="Text Box 14"/>
              <p:cNvSpPr txBox="1">
                <a:spLocks noChangeArrowheads="1"/>
              </p:cNvSpPr>
              <p:nvPr/>
            </p:nvSpPr>
            <p:spPr bwMode="auto">
              <a:xfrm>
                <a:off x="7753374" y="2421374"/>
                <a:ext cx="320745" cy="39687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y  </a:t>
                </a:r>
              </a:p>
            </p:txBody>
          </p:sp>
          <p:sp>
            <p:nvSpPr>
              <p:cNvPr id="27" name="Text Box 15"/>
              <p:cNvSpPr txBox="1">
                <a:spLocks noChangeArrowheads="1"/>
              </p:cNvSpPr>
              <p:nvPr/>
            </p:nvSpPr>
            <p:spPr bwMode="auto">
              <a:xfrm>
                <a:off x="4502717" y="3033750"/>
                <a:ext cx="335650" cy="39687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29" name="Text Box 19"/>
              <p:cNvSpPr txBox="1">
                <a:spLocks noChangeArrowheads="1"/>
              </p:cNvSpPr>
              <p:nvPr/>
            </p:nvSpPr>
            <p:spPr bwMode="auto">
              <a:xfrm>
                <a:off x="5788154" y="-2850"/>
                <a:ext cx="415525" cy="39687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z </a:t>
                </a: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6774160" y="3273981"/>
              <a:ext cx="1869423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u="sng" dirty="0" smtClean="0">
                  <a:solidFill>
                    <a:schemeClr val="bg2"/>
                  </a:solidFill>
                </a:rPr>
                <a:t>Inside</a:t>
              </a:r>
              <a:r>
                <a:rPr lang="en-US" sz="1600" dirty="0" smtClean="0">
                  <a:solidFill>
                    <a:schemeClr val="bg2"/>
                  </a:solidFill>
                </a:rPr>
                <a:t> hollow cone</a:t>
              </a:r>
              <a:endParaRPr lang="en-US" sz="1600" dirty="0">
                <a:solidFill>
                  <a:schemeClr val="bg2"/>
                </a:solidFill>
              </a:endParaRPr>
            </a:p>
          </p:txBody>
        </p:sp>
      </p:grpSp>
      <p:sp>
        <p:nvSpPr>
          <p:cNvPr id="45" name="Text Box 19"/>
          <p:cNvSpPr txBox="1">
            <a:spLocks noChangeArrowheads="1"/>
          </p:cNvSpPr>
          <p:nvPr/>
        </p:nvSpPr>
        <p:spPr bwMode="auto">
          <a:xfrm>
            <a:off x="5316422" y="5030053"/>
            <a:ext cx="349166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Both</a:t>
            </a:r>
            <a:r>
              <a:rPr lang="en-US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Times New Roman"/>
              </a:rPr>
              <a:t>P</a:t>
            </a:r>
            <a:r>
              <a:rPr lang="en-US" i="1" baseline="-25000" dirty="0" smtClean="0">
                <a:solidFill>
                  <a:srgbClr val="0000FF"/>
                </a:solidFill>
                <a:latin typeface="Times New Roman"/>
                <a:sym typeface="Symbol"/>
              </a:rPr>
              <a:t>n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sym typeface="Symbol"/>
              </a:rPr>
              <a:t>(</a:t>
            </a:r>
            <a:r>
              <a:rPr lang="en-US" i="1" dirty="0" smtClean="0">
                <a:solidFill>
                  <a:srgbClr val="0000FF"/>
                </a:solidFill>
                <a:latin typeface="Times New Roman"/>
              </a:rPr>
              <a:t>x</a:t>
            </a:r>
            <a:r>
              <a:rPr lang="en-US" dirty="0" smtClean="0">
                <a:solidFill>
                  <a:srgbClr val="0000FF"/>
                </a:solidFill>
              </a:rPr>
              <a:t>) and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P</a:t>
            </a:r>
            <a:r>
              <a:rPr lang="en-US" i="1" baseline="-25000" dirty="0" smtClean="0">
                <a:solidFill>
                  <a:schemeClr val="bg1"/>
                </a:solidFill>
                <a:latin typeface="+mn-lt"/>
                <a:sym typeface="Symbol"/>
              </a:rPr>
              <a:t></a:t>
            </a:r>
            <a:r>
              <a:rPr lang="en-US" sz="600" i="1" baseline="-25000" dirty="0" smtClean="0">
                <a:solidFill>
                  <a:schemeClr val="bg1"/>
                </a:solidFill>
                <a:latin typeface="+mn-lt"/>
                <a:sym typeface="Symbol"/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 are allowed</a:t>
            </a:r>
            <a:endParaRPr lang="en-US" i="1" dirty="0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47" name="Text Box 19"/>
          <p:cNvSpPr txBox="1">
            <a:spLocks noChangeArrowheads="1"/>
          </p:cNvSpPr>
          <p:nvPr/>
        </p:nvSpPr>
        <p:spPr bwMode="auto">
          <a:xfrm>
            <a:off x="1115282" y="5032540"/>
            <a:ext cx="233269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Only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P</a:t>
            </a:r>
            <a:r>
              <a:rPr lang="en-US" i="1" baseline="-25000" dirty="0" smtClean="0">
                <a:solidFill>
                  <a:schemeClr val="bg1"/>
                </a:solidFill>
                <a:latin typeface="+mn-lt"/>
              </a:rPr>
              <a:t>n</a:t>
            </a:r>
            <a:r>
              <a:rPr lang="en-US" sz="600" i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 is allowed</a:t>
            </a:r>
            <a:endParaRPr lang="en-US" i="1" dirty="0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 flipH="1" flipV="1">
            <a:off x="6332561" y="2715904"/>
            <a:ext cx="409433" cy="5595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50" name="Text Box 34"/>
          <p:cNvSpPr txBox="1">
            <a:spLocks noChangeArrowheads="1"/>
          </p:cNvSpPr>
          <p:nvPr/>
        </p:nvSpPr>
        <p:spPr bwMode="auto">
          <a:xfrm>
            <a:off x="244475" y="0"/>
            <a:ext cx="85312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Properties of Legendre Functions (cont.)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39</a:t>
            </a:fld>
            <a:endParaRPr lang="en-US"/>
          </a:p>
        </p:txBody>
      </p:sp>
      <p:grpSp>
        <p:nvGrpSpPr>
          <p:cNvPr id="3" name="Group 45"/>
          <p:cNvGrpSpPr/>
          <p:nvPr/>
        </p:nvGrpSpPr>
        <p:grpSpPr>
          <a:xfrm>
            <a:off x="2047932" y="1288273"/>
            <a:ext cx="3908621" cy="3587850"/>
            <a:chOff x="4681950" y="1315569"/>
            <a:chExt cx="3908621" cy="3587850"/>
          </a:xfrm>
        </p:grpSpPr>
        <p:grpSp>
          <p:nvGrpSpPr>
            <p:cNvPr id="4" name="Group 42"/>
            <p:cNvGrpSpPr/>
            <p:nvPr/>
          </p:nvGrpSpPr>
          <p:grpSpPr>
            <a:xfrm>
              <a:off x="5312314" y="1376761"/>
              <a:ext cx="1810576" cy="2706687"/>
              <a:chOff x="9343338" y="2215155"/>
              <a:chExt cx="1810576" cy="2706687"/>
            </a:xfrm>
          </p:grpSpPr>
          <p:sp>
            <p:nvSpPr>
              <p:cNvPr id="31" name="AutoShape 10"/>
              <p:cNvSpPr>
                <a:spLocks noChangeArrowheads="1"/>
              </p:cNvSpPr>
              <p:nvPr/>
            </p:nvSpPr>
            <p:spPr bwMode="auto">
              <a:xfrm flipV="1">
                <a:off x="9348038" y="2504079"/>
                <a:ext cx="1805876" cy="2417763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rgbClr val="FFFF00">
                      <a:gamma/>
                      <a:shade val="46275"/>
                      <a:invGamma/>
                    </a:srgbClr>
                  </a:gs>
                  <a:gs pos="5000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11"/>
              <p:cNvSpPr>
                <a:spLocks noChangeArrowheads="1"/>
              </p:cNvSpPr>
              <p:nvPr/>
            </p:nvSpPr>
            <p:spPr bwMode="auto">
              <a:xfrm>
                <a:off x="9343338" y="2215155"/>
                <a:ext cx="1804987" cy="563563"/>
              </a:xfrm>
              <a:prstGeom prst="ellipse">
                <a:avLst/>
              </a:prstGeom>
              <a:gradFill rotWithShape="0">
                <a:gsLst>
                  <a:gs pos="0">
                    <a:srgbClr val="FFFF00">
                      <a:gamma/>
                      <a:shade val="46275"/>
                      <a:invGamma/>
                    </a:srgbClr>
                  </a:gs>
                  <a:gs pos="100000">
                    <a:srgbClr val="FFFF00"/>
                  </a:gs>
                </a:gsLst>
                <a:lin ang="5400000" scaled="1"/>
              </a:gra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21"/>
              <p:cNvSpPr>
                <a:spLocks noChangeShapeType="1"/>
              </p:cNvSpPr>
              <p:nvPr/>
            </p:nvSpPr>
            <p:spPr bwMode="auto">
              <a:xfrm>
                <a:off x="10258686" y="2601249"/>
                <a:ext cx="0" cy="231616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41"/>
            <p:cNvGrpSpPr/>
            <p:nvPr/>
          </p:nvGrpSpPr>
          <p:grpSpPr>
            <a:xfrm>
              <a:off x="4681950" y="1315569"/>
              <a:ext cx="3868832" cy="3587850"/>
              <a:chOff x="4443342" y="-133475"/>
              <a:chExt cx="3868832" cy="3587850"/>
            </a:xfrm>
          </p:grpSpPr>
          <p:sp>
            <p:nvSpPr>
              <p:cNvPr id="24" name="Line 12"/>
              <p:cNvSpPr>
                <a:spLocks noChangeShapeType="1"/>
              </p:cNvSpPr>
              <p:nvPr/>
            </p:nvSpPr>
            <p:spPr bwMode="auto">
              <a:xfrm>
                <a:off x="5973241" y="2634360"/>
                <a:ext cx="1671780" cy="193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 flipH="1">
                <a:off x="4874526" y="2635131"/>
                <a:ext cx="1098716" cy="54707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" name="Text Box 14"/>
              <p:cNvSpPr txBox="1">
                <a:spLocks noChangeArrowheads="1"/>
              </p:cNvSpPr>
              <p:nvPr/>
            </p:nvSpPr>
            <p:spPr bwMode="auto">
              <a:xfrm>
                <a:off x="7753374" y="2456999"/>
                <a:ext cx="558800" cy="39687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y  </a:t>
                </a:r>
              </a:p>
            </p:txBody>
          </p:sp>
          <p:sp>
            <p:nvSpPr>
              <p:cNvPr id="27" name="Text Box 15"/>
              <p:cNvSpPr txBox="1">
                <a:spLocks noChangeArrowheads="1"/>
              </p:cNvSpPr>
              <p:nvPr/>
            </p:nvSpPr>
            <p:spPr bwMode="auto">
              <a:xfrm>
                <a:off x="4443342" y="3057500"/>
                <a:ext cx="335650" cy="39687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29" name="Text Box 19"/>
              <p:cNvSpPr txBox="1">
                <a:spLocks noChangeArrowheads="1"/>
              </p:cNvSpPr>
              <p:nvPr/>
            </p:nvSpPr>
            <p:spPr bwMode="auto">
              <a:xfrm>
                <a:off x="5788154" y="-133475"/>
                <a:ext cx="415525" cy="39687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z </a:t>
                </a: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7197241" y="2796310"/>
              <a:ext cx="1393330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u="sng" dirty="0" smtClean="0">
                  <a:solidFill>
                    <a:schemeClr val="bg2"/>
                  </a:solidFill>
                </a:rPr>
                <a:t>Outside</a:t>
              </a:r>
              <a:r>
                <a:rPr lang="en-US" sz="1600" dirty="0" smtClean="0">
                  <a:solidFill>
                    <a:schemeClr val="bg2"/>
                  </a:solidFill>
                </a:rPr>
                <a:t> cone</a:t>
              </a:r>
              <a:endParaRPr lang="en-US" sz="1600" dirty="0">
                <a:solidFill>
                  <a:schemeClr val="bg2"/>
                </a:solidFill>
              </a:endParaRPr>
            </a:p>
          </p:txBody>
        </p:sp>
      </p:grpSp>
      <p:sp>
        <p:nvSpPr>
          <p:cNvPr id="45" name="Text Box 19"/>
          <p:cNvSpPr txBox="1">
            <a:spLocks noChangeArrowheads="1"/>
          </p:cNvSpPr>
          <p:nvPr/>
        </p:nvSpPr>
        <p:spPr bwMode="auto">
          <a:xfrm>
            <a:off x="2696052" y="5193826"/>
            <a:ext cx="231345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Only</a:t>
            </a:r>
            <a:r>
              <a:rPr lang="en-US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Times New Roman"/>
              </a:rPr>
              <a:t>P</a:t>
            </a:r>
            <a:r>
              <a:rPr lang="en-US" i="1" baseline="-25000" dirty="0" smtClean="0">
                <a:solidFill>
                  <a:srgbClr val="0000FF"/>
                </a:solidFill>
                <a:latin typeface="Times New Roman"/>
                <a:sym typeface="Symbol"/>
              </a:rPr>
              <a:t>n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sym typeface="Symbol"/>
              </a:rPr>
              <a:t>(</a:t>
            </a:r>
            <a:r>
              <a:rPr lang="en-US" i="1" dirty="0" smtClean="0">
                <a:solidFill>
                  <a:srgbClr val="0000FF"/>
                </a:solidFill>
                <a:latin typeface="Times New Roman"/>
              </a:rPr>
              <a:t>x</a:t>
            </a:r>
            <a:r>
              <a:rPr lang="en-US" dirty="0" smtClean="0">
                <a:solidFill>
                  <a:srgbClr val="0000FF"/>
                </a:solidFill>
              </a:rPr>
              <a:t>) is </a:t>
            </a:r>
            <a:r>
              <a:rPr lang="en-US" dirty="0" smtClean="0">
                <a:solidFill>
                  <a:schemeClr val="bg1"/>
                </a:solidFill>
              </a:rPr>
              <a:t>allowed</a:t>
            </a:r>
            <a:endParaRPr lang="en-US" i="1" dirty="0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Text Box 2"/>
          <p:cNvSpPr txBox="1">
            <a:spLocks noChangeArrowheads="1"/>
          </p:cNvSpPr>
          <p:nvPr/>
        </p:nvSpPr>
        <p:spPr bwMode="auto">
          <a:xfrm>
            <a:off x="7461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Spherical Wave Functions (cont.)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742950" y="1063625"/>
            <a:ext cx="579517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After substituting Eq</a:t>
            </a:r>
            <a:r>
              <a:rPr lang="en-US" sz="2000" dirty="0" smtClean="0">
                <a:solidFill>
                  <a:schemeClr val="bg1"/>
                </a:solidFill>
              </a:rPr>
              <a:t>. (</a:t>
            </a:r>
            <a:r>
              <a:rPr lang="en-US" sz="2000" dirty="0">
                <a:solidFill>
                  <a:schemeClr val="bg1"/>
                </a:solidFill>
              </a:rPr>
              <a:t>2) into Eq. (1), divide by </a:t>
            </a:r>
            <a:r>
              <a:rPr lang="en-US" sz="2000" i="1" dirty="0" smtClean="0">
                <a:solidFill>
                  <a:schemeClr val="bg1"/>
                </a:solidFill>
                <a:sym typeface="Symbol" pitchFamily="18" charset="2"/>
              </a:rPr>
              <a:t></a:t>
            </a:r>
            <a:r>
              <a:rPr lang="en-US" sz="600" i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/>
        </p:nvGraphicFramePr>
        <p:xfrm>
          <a:off x="1435100" y="2139950"/>
          <a:ext cx="5843588" cy="1938338"/>
        </p:xfrm>
        <a:graphic>
          <a:graphicData uri="http://schemas.openxmlformats.org/presentationml/2006/ole">
            <p:oleObj spid="_x0000_s3074" name="Equation" r:id="rId4" imgW="2679480" imgH="888840" progId="Equation.DSMT4">
              <p:embed/>
            </p:oleObj>
          </a:graphicData>
        </a:graphic>
      </p:graphicFrame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1228725" y="5073650"/>
            <a:ext cx="67579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At this point, we cannot yet say that all of the dependence on </a:t>
            </a:r>
            <a:r>
              <a:rPr lang="en-US" sz="2000" dirty="0" smtClean="0">
                <a:solidFill>
                  <a:schemeClr val="bg1"/>
                </a:solidFill>
              </a:rPr>
              <a:t>any </a:t>
            </a:r>
            <a:r>
              <a:rPr lang="en-US" sz="2000" dirty="0">
                <a:solidFill>
                  <a:schemeClr val="bg1"/>
                </a:solidFill>
              </a:rPr>
              <a:t>given variable is </a:t>
            </a:r>
            <a:r>
              <a:rPr lang="en-US" sz="2000" dirty="0" smtClean="0">
                <a:solidFill>
                  <a:schemeClr val="bg1"/>
                </a:solidFill>
              </a:rPr>
              <a:t>only within </a:t>
            </a:r>
            <a:r>
              <a:rPr lang="en-US" sz="2000" dirty="0">
                <a:solidFill>
                  <a:schemeClr val="bg1"/>
                </a:solidFill>
              </a:rPr>
              <a:t>one term.</a:t>
            </a:r>
            <a:endParaRPr lang="en-US" sz="24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50" name="Text Box 34"/>
          <p:cNvSpPr txBox="1">
            <a:spLocks noChangeArrowheads="1"/>
          </p:cNvSpPr>
          <p:nvPr/>
        </p:nvSpPr>
        <p:spPr bwMode="auto">
          <a:xfrm>
            <a:off x="244475" y="0"/>
            <a:ext cx="85312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Properties of Legendre Functions (cont.)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40</a:t>
            </a:fld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2010533" y="842708"/>
            <a:ext cx="4973905" cy="4372265"/>
            <a:chOff x="1000599" y="2146512"/>
            <a:chExt cx="4973905" cy="4372265"/>
          </a:xfrm>
        </p:grpSpPr>
        <p:grpSp>
          <p:nvGrpSpPr>
            <p:cNvPr id="3" name="Group 42"/>
            <p:cNvGrpSpPr/>
            <p:nvPr/>
          </p:nvGrpSpPr>
          <p:grpSpPr>
            <a:xfrm flipV="1">
              <a:off x="1623789" y="3775577"/>
              <a:ext cx="1812162" cy="2743200"/>
              <a:chOff x="9336163" y="2215155"/>
              <a:chExt cx="1812162" cy="2743200"/>
            </a:xfrm>
          </p:grpSpPr>
          <p:sp>
            <p:nvSpPr>
              <p:cNvPr id="31" name="AutoShape 10"/>
              <p:cNvSpPr>
                <a:spLocks noChangeArrowheads="1"/>
              </p:cNvSpPr>
              <p:nvPr/>
            </p:nvSpPr>
            <p:spPr bwMode="auto">
              <a:xfrm flipV="1">
                <a:off x="9336163" y="2504080"/>
                <a:ext cx="1807647" cy="2417763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rgbClr val="FFFF00">
                      <a:gamma/>
                      <a:shade val="46275"/>
                      <a:invGamma/>
                    </a:srgbClr>
                  </a:gs>
                  <a:gs pos="5000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11"/>
              <p:cNvSpPr>
                <a:spLocks noChangeArrowheads="1"/>
              </p:cNvSpPr>
              <p:nvPr/>
            </p:nvSpPr>
            <p:spPr bwMode="auto">
              <a:xfrm>
                <a:off x="9343338" y="2215155"/>
                <a:ext cx="1804987" cy="563563"/>
              </a:xfrm>
              <a:prstGeom prst="ellipse">
                <a:avLst/>
              </a:prstGeom>
              <a:gradFill rotWithShape="0">
                <a:gsLst>
                  <a:gs pos="0">
                    <a:srgbClr val="FFFF00">
                      <a:gamma/>
                      <a:shade val="46275"/>
                      <a:invGamma/>
                    </a:srgbClr>
                  </a:gs>
                  <a:gs pos="100000">
                    <a:srgbClr val="FFFF00"/>
                  </a:gs>
                </a:gsLst>
                <a:lin ang="5400000" scaled="1"/>
              </a:gra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21"/>
              <p:cNvSpPr>
                <a:spLocks noChangeShapeType="1"/>
              </p:cNvSpPr>
              <p:nvPr/>
            </p:nvSpPr>
            <p:spPr bwMode="auto">
              <a:xfrm>
                <a:off x="10245038" y="2642193"/>
                <a:ext cx="0" cy="231616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41"/>
            <p:cNvGrpSpPr/>
            <p:nvPr/>
          </p:nvGrpSpPr>
          <p:grpSpPr>
            <a:xfrm>
              <a:off x="1000599" y="2146512"/>
              <a:ext cx="3868832" cy="2495650"/>
              <a:chOff x="4443342" y="958725"/>
              <a:chExt cx="3868832" cy="2495650"/>
            </a:xfrm>
          </p:grpSpPr>
          <p:sp>
            <p:nvSpPr>
              <p:cNvPr id="24" name="Line 12"/>
              <p:cNvSpPr>
                <a:spLocks noChangeShapeType="1"/>
              </p:cNvSpPr>
              <p:nvPr/>
            </p:nvSpPr>
            <p:spPr bwMode="auto">
              <a:xfrm>
                <a:off x="5973241" y="2634360"/>
                <a:ext cx="1671780" cy="193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 flipH="1">
                <a:off x="4874526" y="2635131"/>
                <a:ext cx="1098716" cy="54707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" name="Text Box 14"/>
              <p:cNvSpPr txBox="1">
                <a:spLocks noChangeArrowheads="1"/>
              </p:cNvSpPr>
              <p:nvPr/>
            </p:nvSpPr>
            <p:spPr bwMode="auto">
              <a:xfrm>
                <a:off x="7753374" y="2456999"/>
                <a:ext cx="558800" cy="39687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y  </a:t>
                </a:r>
              </a:p>
            </p:txBody>
          </p:sp>
          <p:sp>
            <p:nvSpPr>
              <p:cNvPr id="27" name="Text Box 15"/>
              <p:cNvSpPr txBox="1">
                <a:spLocks noChangeArrowheads="1"/>
              </p:cNvSpPr>
              <p:nvPr/>
            </p:nvSpPr>
            <p:spPr bwMode="auto">
              <a:xfrm>
                <a:off x="4443342" y="3057500"/>
                <a:ext cx="335650" cy="39687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29" name="Text Box 19"/>
              <p:cNvSpPr txBox="1">
                <a:spLocks noChangeArrowheads="1"/>
              </p:cNvSpPr>
              <p:nvPr/>
            </p:nvSpPr>
            <p:spPr bwMode="auto">
              <a:xfrm>
                <a:off x="5753354" y="958725"/>
                <a:ext cx="415525" cy="39687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z </a:t>
                </a: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3954399" y="5904096"/>
              <a:ext cx="2020105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u="sng" dirty="0" smtClean="0">
                  <a:solidFill>
                    <a:schemeClr val="bg2"/>
                  </a:solidFill>
                </a:rPr>
                <a:t>Inside</a:t>
              </a:r>
              <a:r>
                <a:rPr lang="en-US" sz="1600" dirty="0" smtClean="0">
                  <a:solidFill>
                    <a:schemeClr val="bg2"/>
                  </a:solidFill>
                </a:rPr>
                <a:t> inverted cone</a:t>
              </a:r>
              <a:endParaRPr lang="en-US" sz="1600" dirty="0">
                <a:solidFill>
                  <a:schemeClr val="bg2"/>
                </a:solidFill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 flipV="1">
              <a:off x="2533650" y="2616200"/>
              <a:ext cx="0" cy="1193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50" name="Text Box 19"/>
          <p:cNvSpPr txBox="1">
            <a:spLocks noChangeArrowheads="1"/>
          </p:cNvSpPr>
          <p:nvPr/>
        </p:nvSpPr>
        <p:spPr bwMode="auto">
          <a:xfrm>
            <a:off x="5342008" y="3488567"/>
            <a:ext cx="233269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Only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P</a:t>
            </a:r>
            <a:r>
              <a:rPr lang="en-US" i="1" baseline="-25000" dirty="0" smtClean="0">
                <a:solidFill>
                  <a:schemeClr val="bg1"/>
                </a:solidFill>
                <a:latin typeface="+mn-lt"/>
              </a:rPr>
              <a:t>n</a:t>
            </a:r>
            <a:r>
              <a:rPr lang="en-US" sz="600" i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 is allowed</a:t>
            </a:r>
            <a:endParaRPr lang="en-US" i="1" dirty="0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 flipH="1" flipV="1">
            <a:off x="3985146" y="4408227"/>
            <a:ext cx="832516" cy="3002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522659" y="5854535"/>
            <a:ext cx="5694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Note:</a:t>
            </a:r>
            <a:r>
              <a:rPr lang="en-US" dirty="0" smtClean="0">
                <a:solidFill>
                  <a:schemeClr val="bg1"/>
                </a:solidFill>
              </a:rPr>
              <a:t> The physics is the same as for the upright cone,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 but the mathematical form of the solution is different!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50" name="Text Box 34"/>
          <p:cNvSpPr txBox="1">
            <a:spLocks noChangeArrowheads="1"/>
          </p:cNvSpPr>
          <p:nvPr/>
        </p:nvSpPr>
        <p:spPr bwMode="auto">
          <a:xfrm>
            <a:off x="244475" y="0"/>
            <a:ext cx="85312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Properties of Legendre Functions (cont.)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41</a:t>
            </a:fld>
            <a:endParaRPr lang="en-US"/>
          </a:p>
        </p:txBody>
      </p:sp>
      <p:grpSp>
        <p:nvGrpSpPr>
          <p:cNvPr id="2" name="Group 48"/>
          <p:cNvGrpSpPr/>
          <p:nvPr/>
        </p:nvGrpSpPr>
        <p:grpSpPr>
          <a:xfrm>
            <a:off x="2010533" y="1068339"/>
            <a:ext cx="4793009" cy="4372265"/>
            <a:chOff x="1000599" y="2146512"/>
            <a:chExt cx="4793009" cy="4372265"/>
          </a:xfrm>
        </p:grpSpPr>
        <p:grpSp>
          <p:nvGrpSpPr>
            <p:cNvPr id="3" name="Group 42"/>
            <p:cNvGrpSpPr/>
            <p:nvPr/>
          </p:nvGrpSpPr>
          <p:grpSpPr>
            <a:xfrm flipV="1">
              <a:off x="1630964" y="3775577"/>
              <a:ext cx="1804987" cy="2743200"/>
              <a:chOff x="9343338" y="2215155"/>
              <a:chExt cx="1804987" cy="2743200"/>
            </a:xfrm>
          </p:grpSpPr>
          <p:sp>
            <p:nvSpPr>
              <p:cNvPr id="31" name="AutoShape 10"/>
              <p:cNvSpPr>
                <a:spLocks noChangeArrowheads="1"/>
              </p:cNvSpPr>
              <p:nvPr/>
            </p:nvSpPr>
            <p:spPr bwMode="auto">
              <a:xfrm flipV="1">
                <a:off x="9348038" y="2504080"/>
                <a:ext cx="1783897" cy="2417763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rgbClr val="FFFF00">
                      <a:gamma/>
                      <a:shade val="46275"/>
                      <a:invGamma/>
                    </a:srgbClr>
                  </a:gs>
                  <a:gs pos="5000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11"/>
              <p:cNvSpPr>
                <a:spLocks noChangeArrowheads="1"/>
              </p:cNvSpPr>
              <p:nvPr/>
            </p:nvSpPr>
            <p:spPr bwMode="auto">
              <a:xfrm>
                <a:off x="9343338" y="2215155"/>
                <a:ext cx="1804987" cy="563563"/>
              </a:xfrm>
              <a:prstGeom prst="ellipse">
                <a:avLst/>
              </a:prstGeom>
              <a:gradFill rotWithShape="0">
                <a:gsLst>
                  <a:gs pos="0">
                    <a:srgbClr val="FFFF00">
                      <a:gamma/>
                      <a:shade val="46275"/>
                      <a:invGamma/>
                    </a:srgbClr>
                  </a:gs>
                  <a:gs pos="100000">
                    <a:srgbClr val="FFFF00"/>
                  </a:gs>
                </a:gsLst>
                <a:lin ang="5400000" scaled="1"/>
              </a:gra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21"/>
              <p:cNvSpPr>
                <a:spLocks noChangeShapeType="1"/>
              </p:cNvSpPr>
              <p:nvPr/>
            </p:nvSpPr>
            <p:spPr bwMode="auto">
              <a:xfrm>
                <a:off x="10245038" y="2642193"/>
                <a:ext cx="0" cy="231616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41"/>
            <p:cNvGrpSpPr/>
            <p:nvPr/>
          </p:nvGrpSpPr>
          <p:grpSpPr>
            <a:xfrm>
              <a:off x="1000599" y="2146512"/>
              <a:ext cx="3868832" cy="2495650"/>
              <a:chOff x="4443342" y="958725"/>
              <a:chExt cx="3868832" cy="2495650"/>
            </a:xfrm>
          </p:grpSpPr>
          <p:sp>
            <p:nvSpPr>
              <p:cNvPr id="24" name="Line 12"/>
              <p:cNvSpPr>
                <a:spLocks noChangeShapeType="1"/>
              </p:cNvSpPr>
              <p:nvPr/>
            </p:nvSpPr>
            <p:spPr bwMode="auto">
              <a:xfrm>
                <a:off x="5973241" y="2634360"/>
                <a:ext cx="1671780" cy="193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 flipH="1">
                <a:off x="4874526" y="2635131"/>
                <a:ext cx="1098716" cy="54707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" name="Text Box 14"/>
              <p:cNvSpPr txBox="1">
                <a:spLocks noChangeArrowheads="1"/>
              </p:cNvSpPr>
              <p:nvPr/>
            </p:nvSpPr>
            <p:spPr bwMode="auto">
              <a:xfrm>
                <a:off x="7753374" y="2456999"/>
                <a:ext cx="558800" cy="39687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y  </a:t>
                </a:r>
              </a:p>
            </p:txBody>
          </p:sp>
          <p:sp>
            <p:nvSpPr>
              <p:cNvPr id="27" name="Text Box 15"/>
              <p:cNvSpPr txBox="1">
                <a:spLocks noChangeArrowheads="1"/>
              </p:cNvSpPr>
              <p:nvPr/>
            </p:nvSpPr>
            <p:spPr bwMode="auto">
              <a:xfrm>
                <a:off x="4443342" y="3057500"/>
                <a:ext cx="335650" cy="39687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29" name="Text Box 19"/>
              <p:cNvSpPr txBox="1">
                <a:spLocks noChangeArrowheads="1"/>
              </p:cNvSpPr>
              <p:nvPr/>
            </p:nvSpPr>
            <p:spPr bwMode="auto">
              <a:xfrm>
                <a:off x="5836479" y="958725"/>
                <a:ext cx="415525" cy="39687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z </a:t>
                </a: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3613203" y="5409054"/>
              <a:ext cx="2180405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u="sng" dirty="0" smtClean="0">
                  <a:solidFill>
                    <a:schemeClr val="bg2"/>
                  </a:solidFill>
                </a:rPr>
                <a:t>Outside</a:t>
              </a:r>
              <a:r>
                <a:rPr lang="en-US" sz="1600" dirty="0" smtClean="0">
                  <a:solidFill>
                    <a:schemeClr val="bg2"/>
                  </a:solidFill>
                </a:rPr>
                <a:t> inverted cone</a:t>
              </a:r>
              <a:endParaRPr lang="en-US" sz="1600" dirty="0">
                <a:solidFill>
                  <a:schemeClr val="bg2"/>
                </a:solidFill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 flipV="1">
              <a:off x="2533650" y="2616200"/>
              <a:ext cx="0" cy="1193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4470261" y="3173958"/>
            <a:ext cx="349166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Both</a:t>
            </a:r>
            <a:r>
              <a:rPr lang="en-US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Times New Roman"/>
              </a:rPr>
              <a:t>P</a:t>
            </a:r>
            <a:r>
              <a:rPr lang="en-US" i="1" baseline="-25000" dirty="0" smtClean="0">
                <a:solidFill>
                  <a:srgbClr val="0000FF"/>
                </a:solidFill>
                <a:latin typeface="Times New Roman"/>
                <a:sym typeface="Symbol"/>
              </a:rPr>
              <a:t>n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sym typeface="Symbol"/>
              </a:rPr>
              <a:t>(</a:t>
            </a:r>
            <a:r>
              <a:rPr lang="en-US" i="1" dirty="0" smtClean="0">
                <a:solidFill>
                  <a:srgbClr val="0000FF"/>
                </a:solidFill>
                <a:latin typeface="Times New Roman"/>
              </a:rPr>
              <a:t>x</a:t>
            </a:r>
            <a:r>
              <a:rPr lang="en-US" dirty="0" smtClean="0">
                <a:solidFill>
                  <a:srgbClr val="0000FF"/>
                </a:solidFill>
              </a:rPr>
              <a:t>) and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P</a:t>
            </a:r>
            <a:r>
              <a:rPr lang="en-US" i="1" baseline="-25000" dirty="0" smtClean="0">
                <a:solidFill>
                  <a:schemeClr val="bg1"/>
                </a:solidFill>
                <a:latin typeface="+mn-lt"/>
                <a:sym typeface="Symbol"/>
              </a:rPr>
              <a:t></a:t>
            </a:r>
            <a:r>
              <a:rPr lang="en-US" sz="600" i="1" baseline="-25000" dirty="0" smtClean="0">
                <a:solidFill>
                  <a:schemeClr val="bg1"/>
                </a:solidFill>
                <a:latin typeface="+mn-lt"/>
                <a:sym typeface="Symbol"/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 are allowed</a:t>
            </a:r>
            <a:endParaRPr lang="en-US" i="1" dirty="0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50" name="Text Box 34"/>
          <p:cNvSpPr txBox="1">
            <a:spLocks noChangeArrowheads="1"/>
          </p:cNvSpPr>
          <p:nvPr/>
        </p:nvSpPr>
        <p:spPr bwMode="auto">
          <a:xfrm>
            <a:off x="244475" y="0"/>
            <a:ext cx="85312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Properties of Legendre Functions (cont.)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42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1942301" y="954558"/>
            <a:ext cx="4123686" cy="5427763"/>
            <a:chOff x="2010533" y="1268457"/>
            <a:chExt cx="4123686" cy="5427763"/>
          </a:xfrm>
        </p:grpSpPr>
        <p:grpSp>
          <p:nvGrpSpPr>
            <p:cNvPr id="3" name="Group 42"/>
            <p:cNvGrpSpPr/>
            <p:nvPr/>
          </p:nvGrpSpPr>
          <p:grpSpPr>
            <a:xfrm flipV="1">
              <a:off x="2640898" y="3953020"/>
              <a:ext cx="1809328" cy="2743200"/>
              <a:chOff x="9343338" y="2215155"/>
              <a:chExt cx="1809328" cy="2743200"/>
            </a:xfrm>
          </p:grpSpPr>
          <p:sp>
            <p:nvSpPr>
              <p:cNvPr id="31" name="AutoShape 10"/>
              <p:cNvSpPr>
                <a:spLocks noChangeArrowheads="1"/>
              </p:cNvSpPr>
              <p:nvPr/>
            </p:nvSpPr>
            <p:spPr bwMode="auto">
              <a:xfrm flipV="1">
                <a:off x="9348038" y="2504080"/>
                <a:ext cx="1804628" cy="2417763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rgbClr val="FFFF00">
                      <a:gamma/>
                      <a:shade val="46275"/>
                      <a:invGamma/>
                    </a:srgbClr>
                  </a:gs>
                  <a:gs pos="5000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11"/>
              <p:cNvSpPr>
                <a:spLocks noChangeArrowheads="1"/>
              </p:cNvSpPr>
              <p:nvPr/>
            </p:nvSpPr>
            <p:spPr bwMode="auto">
              <a:xfrm>
                <a:off x="9343338" y="2215155"/>
                <a:ext cx="1804987" cy="563563"/>
              </a:xfrm>
              <a:prstGeom prst="ellipse">
                <a:avLst/>
              </a:prstGeom>
              <a:gradFill rotWithShape="0">
                <a:gsLst>
                  <a:gs pos="0">
                    <a:srgbClr val="FFFF00">
                      <a:gamma/>
                      <a:shade val="46275"/>
                      <a:invGamma/>
                    </a:srgbClr>
                  </a:gs>
                  <a:gs pos="100000">
                    <a:srgbClr val="FFFF00"/>
                  </a:gs>
                </a:gsLst>
                <a:lin ang="5400000" scaled="1"/>
              </a:gra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21"/>
              <p:cNvSpPr>
                <a:spLocks noChangeShapeType="1"/>
              </p:cNvSpPr>
              <p:nvPr/>
            </p:nvSpPr>
            <p:spPr bwMode="auto">
              <a:xfrm>
                <a:off x="10245038" y="2642193"/>
                <a:ext cx="0" cy="231616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4" name="Line 12"/>
            <p:cNvSpPr>
              <a:spLocks noChangeShapeType="1"/>
            </p:cNvSpPr>
            <p:nvPr/>
          </p:nvSpPr>
          <p:spPr bwMode="auto">
            <a:xfrm flipV="1">
              <a:off x="3540433" y="3995251"/>
              <a:ext cx="1586688" cy="43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13"/>
            <p:cNvSpPr>
              <a:spLocks noChangeShapeType="1"/>
            </p:cNvSpPr>
            <p:nvPr/>
          </p:nvSpPr>
          <p:spPr bwMode="auto">
            <a:xfrm flipH="1">
              <a:off x="2441717" y="4000361"/>
              <a:ext cx="1098716" cy="54707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Text Box 14"/>
            <p:cNvSpPr txBox="1">
              <a:spLocks noChangeArrowheads="1"/>
            </p:cNvSpPr>
            <p:nvPr/>
          </p:nvSpPr>
          <p:spPr bwMode="auto">
            <a:xfrm>
              <a:off x="5189940" y="3762854"/>
              <a:ext cx="5588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 </a:t>
              </a:r>
            </a:p>
          </p:txBody>
        </p:sp>
        <p:sp>
          <p:nvSpPr>
            <p:cNvPr id="27" name="Text Box 15"/>
            <p:cNvSpPr txBox="1">
              <a:spLocks noChangeArrowheads="1"/>
            </p:cNvSpPr>
            <p:nvPr/>
          </p:nvSpPr>
          <p:spPr bwMode="auto">
            <a:xfrm>
              <a:off x="2010533" y="4446480"/>
              <a:ext cx="3356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582191" y="2399747"/>
              <a:ext cx="1552028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2"/>
                  </a:solidFill>
                </a:rPr>
                <a:t>Outside bicone</a:t>
              </a:r>
              <a:endParaRPr lang="en-US" sz="1600" dirty="0">
                <a:solidFill>
                  <a:schemeClr val="bg2"/>
                </a:solidFill>
              </a:endParaRPr>
            </a:p>
          </p:txBody>
        </p:sp>
        <p:grpSp>
          <p:nvGrpSpPr>
            <p:cNvPr id="18" name="Group 42"/>
            <p:cNvGrpSpPr/>
            <p:nvPr/>
          </p:nvGrpSpPr>
          <p:grpSpPr>
            <a:xfrm>
              <a:off x="2643172" y="1268457"/>
              <a:ext cx="1807054" cy="2755075"/>
              <a:chOff x="9343338" y="2203280"/>
              <a:chExt cx="1807054" cy="2755075"/>
            </a:xfrm>
          </p:grpSpPr>
          <p:sp>
            <p:nvSpPr>
              <p:cNvPr id="19" name="AutoShape 10"/>
              <p:cNvSpPr>
                <a:spLocks noChangeArrowheads="1"/>
              </p:cNvSpPr>
              <p:nvPr/>
            </p:nvSpPr>
            <p:spPr bwMode="auto">
              <a:xfrm flipV="1">
                <a:off x="9357219" y="2504077"/>
                <a:ext cx="1793173" cy="2417763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rgbClr val="FFFF00">
                      <a:gamma/>
                      <a:shade val="46275"/>
                      <a:invGamma/>
                    </a:srgbClr>
                  </a:gs>
                  <a:gs pos="5000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Oval 11"/>
              <p:cNvSpPr>
                <a:spLocks noChangeArrowheads="1"/>
              </p:cNvSpPr>
              <p:nvPr/>
            </p:nvSpPr>
            <p:spPr bwMode="auto">
              <a:xfrm>
                <a:off x="9343338" y="2203280"/>
                <a:ext cx="1804987" cy="563563"/>
              </a:xfrm>
              <a:prstGeom prst="ellipse">
                <a:avLst/>
              </a:prstGeom>
              <a:gradFill rotWithShape="0">
                <a:gsLst>
                  <a:gs pos="0">
                    <a:srgbClr val="FFFF00">
                      <a:gamma/>
                      <a:shade val="46275"/>
                      <a:invGamma/>
                    </a:srgbClr>
                  </a:gs>
                  <a:gs pos="100000">
                    <a:srgbClr val="FFFF00"/>
                  </a:gs>
                </a:gsLst>
                <a:lin ang="5400000" scaled="1"/>
              </a:gra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21"/>
              <p:cNvSpPr>
                <a:spLocks noChangeShapeType="1"/>
              </p:cNvSpPr>
              <p:nvPr/>
            </p:nvSpPr>
            <p:spPr bwMode="auto">
              <a:xfrm>
                <a:off x="10245038" y="2642193"/>
                <a:ext cx="0" cy="231616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9" name="Text Box 19"/>
            <p:cNvSpPr txBox="1">
              <a:spLocks noChangeArrowheads="1"/>
            </p:cNvSpPr>
            <p:nvPr/>
          </p:nvSpPr>
          <p:spPr bwMode="auto">
            <a:xfrm>
              <a:off x="3346069" y="1299839"/>
              <a:ext cx="4155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</a:t>
              </a:r>
            </a:p>
          </p:txBody>
        </p:sp>
      </p:grp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5234536" y="4879926"/>
            <a:ext cx="295946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i="1" dirty="0" err="1" smtClean="0">
                <a:solidFill>
                  <a:srgbClr val="0000FF"/>
                </a:solidFill>
                <a:latin typeface="Times New Roman"/>
              </a:rPr>
              <a:t>P</a:t>
            </a:r>
            <a:r>
              <a:rPr lang="en-US" i="1" baseline="-25000" dirty="0" err="1" smtClean="0">
                <a:solidFill>
                  <a:srgbClr val="0000FF"/>
                </a:solidFill>
                <a:latin typeface="Times New Roman"/>
                <a:sym typeface="Symbol"/>
              </a:rPr>
              <a:t>n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sym typeface="Symbol"/>
              </a:rPr>
              <a:t>(</a:t>
            </a:r>
            <a:r>
              <a:rPr lang="en-US" i="1" dirty="0" smtClean="0">
                <a:solidFill>
                  <a:srgbClr val="0000FF"/>
                </a:solidFill>
                <a:latin typeface="Times New Roman"/>
              </a:rPr>
              <a:t>x</a:t>
            </a:r>
            <a:r>
              <a:rPr lang="en-US" dirty="0" smtClean="0">
                <a:solidFill>
                  <a:srgbClr val="0000FF"/>
                </a:solidFill>
              </a:rPr>
              <a:t>) and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P</a:t>
            </a:r>
            <a:r>
              <a:rPr lang="en-US" i="1" baseline="-25000" dirty="0" smtClean="0">
                <a:solidFill>
                  <a:schemeClr val="bg1"/>
                </a:solidFill>
                <a:latin typeface="+mn-lt"/>
                <a:sym typeface="Symbol"/>
              </a:rPr>
              <a:t>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 are allowed</a:t>
            </a:r>
            <a:endParaRPr lang="en-US" i="1" dirty="0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5264105" y="5387167"/>
            <a:ext cx="301076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i="1" dirty="0" err="1" smtClean="0">
                <a:solidFill>
                  <a:srgbClr val="0000FF"/>
                </a:solidFill>
                <a:latin typeface="Times New Roman"/>
              </a:rPr>
              <a:t>Q</a:t>
            </a:r>
            <a:r>
              <a:rPr lang="en-US" i="1" baseline="-25000" dirty="0" err="1" smtClean="0">
                <a:solidFill>
                  <a:srgbClr val="0000FF"/>
                </a:solidFill>
                <a:latin typeface="Times New Roman"/>
                <a:sym typeface="Symbol"/>
              </a:rPr>
              <a:t>n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sym typeface="Symbol"/>
              </a:rPr>
              <a:t>(</a:t>
            </a:r>
            <a:r>
              <a:rPr lang="en-US" i="1" dirty="0" smtClean="0">
                <a:solidFill>
                  <a:srgbClr val="0000FF"/>
                </a:solidFill>
                <a:latin typeface="Times New Roman"/>
              </a:rPr>
              <a:t>x</a:t>
            </a:r>
            <a:r>
              <a:rPr lang="en-US" dirty="0" smtClean="0">
                <a:solidFill>
                  <a:srgbClr val="0000FF"/>
                </a:solidFill>
              </a:rPr>
              <a:t>) and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Q</a:t>
            </a:r>
            <a:r>
              <a:rPr lang="en-US" i="1" baseline="-25000" dirty="0" smtClean="0">
                <a:solidFill>
                  <a:schemeClr val="bg1"/>
                </a:solidFill>
                <a:latin typeface="+mn-lt"/>
                <a:sym typeface="Symbol"/>
              </a:rPr>
              <a:t>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 are allowed</a:t>
            </a:r>
            <a:endParaRPr lang="en-US" i="1" dirty="0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Text Box 2"/>
          <p:cNvSpPr txBox="1">
            <a:spLocks noChangeArrowheads="1"/>
          </p:cNvSpPr>
          <p:nvPr/>
        </p:nvSpPr>
        <p:spPr bwMode="auto">
          <a:xfrm>
            <a:off x="7334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Spherical Wave Functions (cont.)</a:t>
            </a:r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650875" y="1174750"/>
            <a:ext cx="3357563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Next, multiply by 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</a:rPr>
              <a:t>r</a:t>
            </a:r>
            <a:r>
              <a:rPr lang="en-US" sz="2200" baseline="30000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sin</a:t>
            </a:r>
            <a:r>
              <a:rPr lang="en-US" sz="2000" baseline="30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2000" i="1" dirty="0">
                <a:solidFill>
                  <a:schemeClr val="bg1"/>
                </a:solidFill>
                <a:sym typeface="Symbol" pitchFamily="18" charset="2"/>
              </a:rPr>
              <a:t></a:t>
            </a:r>
            <a:r>
              <a:rPr lang="en-US" sz="2000" dirty="0">
                <a:solidFill>
                  <a:schemeClr val="bg1"/>
                </a:solidFill>
              </a:rPr>
              <a:t> :    </a:t>
            </a: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741363" y="4381500"/>
            <a:ext cx="74596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Since the underlined term is the only one which depends on      , </a:t>
            </a:r>
          </a:p>
          <a:p>
            <a:r>
              <a:rPr lang="en-US" sz="2000">
                <a:solidFill>
                  <a:schemeClr val="bg1"/>
                </a:solidFill>
              </a:rPr>
              <a:t>It must be equal to a constant,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879475" y="2060575"/>
          <a:ext cx="6953250" cy="1938338"/>
        </p:xfrm>
        <a:graphic>
          <a:graphicData uri="http://schemas.openxmlformats.org/presentationml/2006/ole">
            <p:oleObj spid="_x0000_s4098" name="Equation" r:id="rId4" imgW="3187440" imgH="888840" progId="Equation.DSMT4">
              <p:embed/>
            </p:oleObj>
          </a:graphicData>
        </a:graphic>
      </p:graphicFrame>
      <p:sp>
        <p:nvSpPr>
          <p:cNvPr id="4104" name="Line 6"/>
          <p:cNvSpPr>
            <a:spLocks noChangeShapeType="1"/>
          </p:cNvSpPr>
          <p:nvPr/>
        </p:nvSpPr>
        <p:spPr bwMode="auto">
          <a:xfrm>
            <a:off x="3252788" y="4029075"/>
            <a:ext cx="1157287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4099" name="Object 7"/>
          <p:cNvGraphicFramePr>
            <a:graphicFrameLocks noChangeAspect="1"/>
          </p:cNvGraphicFramePr>
          <p:nvPr/>
        </p:nvGraphicFramePr>
        <p:xfrm>
          <a:off x="7624763" y="4348163"/>
          <a:ext cx="306387" cy="490537"/>
        </p:xfrm>
        <a:graphic>
          <a:graphicData uri="http://schemas.openxmlformats.org/presentationml/2006/ole">
            <p:oleObj spid="_x0000_s4099" name="Equation" r:id="rId5" imgW="126720" imgH="203040" progId="Equation.DSMT4">
              <p:embed/>
            </p:oleObj>
          </a:graphicData>
        </a:graphic>
      </p:graphicFrame>
      <p:graphicFrame>
        <p:nvGraphicFramePr>
          <p:cNvPr id="4100" name="Object 8"/>
          <p:cNvGraphicFramePr>
            <a:graphicFrameLocks noChangeAspect="1"/>
          </p:cNvGraphicFramePr>
          <p:nvPr/>
        </p:nvGraphicFramePr>
        <p:xfrm>
          <a:off x="3638550" y="5381625"/>
          <a:ext cx="4383088" cy="1036638"/>
        </p:xfrm>
        <a:graphic>
          <a:graphicData uri="http://schemas.openxmlformats.org/presentationml/2006/ole">
            <p:oleObj spid="_x0000_s4100" name="Equation" r:id="rId6" imgW="1879560" imgH="444240" progId="Equation.DSMT4">
              <p:embed/>
            </p:oleObj>
          </a:graphicData>
        </a:graphic>
      </p:graphicFrame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938975" y="5691250"/>
            <a:ext cx="1397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Hence, set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Text Box 2"/>
          <p:cNvSpPr txBox="1">
            <a:spLocks noChangeArrowheads="1"/>
          </p:cNvSpPr>
          <p:nvPr/>
        </p:nvSpPr>
        <p:spPr bwMode="auto">
          <a:xfrm>
            <a:off x="7334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Spherical Wave Functions (cont.)</a:t>
            </a:r>
          </a:p>
        </p:txBody>
      </p:sp>
      <p:sp>
        <p:nvSpPr>
          <p:cNvPr id="5127" name="Text Box 3"/>
          <p:cNvSpPr txBox="1">
            <a:spLocks noChangeArrowheads="1"/>
          </p:cNvSpPr>
          <p:nvPr/>
        </p:nvSpPr>
        <p:spPr bwMode="auto">
          <a:xfrm>
            <a:off x="1814264" y="914895"/>
            <a:ext cx="989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Hence,</a:t>
            </a:r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863600" y="2617788"/>
            <a:ext cx="454162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In general</a:t>
            </a:r>
            <a:r>
              <a:rPr lang="en-US" sz="2000" dirty="0" smtClean="0">
                <a:solidFill>
                  <a:schemeClr val="bg1"/>
                </a:solidFill>
              </a:rPr>
              <a:t>,                   (</a:t>
            </a:r>
            <a:r>
              <a:rPr lang="en-US" sz="2000" dirty="0">
                <a:solidFill>
                  <a:schemeClr val="bg1"/>
                </a:solidFill>
              </a:rPr>
              <a:t>not an integer).</a:t>
            </a:r>
          </a:p>
        </p:txBody>
      </p:sp>
      <p:graphicFrame>
        <p:nvGraphicFramePr>
          <p:cNvPr id="5122" name="Object 10"/>
          <p:cNvGraphicFramePr>
            <a:graphicFrameLocks noChangeAspect="1"/>
          </p:cNvGraphicFramePr>
          <p:nvPr/>
        </p:nvGraphicFramePr>
        <p:xfrm>
          <a:off x="2993510" y="1233425"/>
          <a:ext cx="5005387" cy="1023938"/>
        </p:xfrm>
        <a:graphic>
          <a:graphicData uri="http://schemas.openxmlformats.org/presentationml/2006/ole">
            <p:oleObj spid="_x0000_s5122" name="Equation" r:id="rId4" imgW="2234880" imgH="457200" progId="Equation.DSMT4">
              <p:embed/>
            </p:oleObj>
          </a:graphicData>
        </a:graphic>
      </p:graphicFrame>
      <p:graphicFrame>
        <p:nvGraphicFramePr>
          <p:cNvPr id="5123" name="Object 11"/>
          <p:cNvGraphicFramePr>
            <a:graphicFrameLocks noChangeAspect="1"/>
          </p:cNvGraphicFramePr>
          <p:nvPr/>
        </p:nvGraphicFramePr>
        <p:xfrm>
          <a:off x="2227880" y="2686050"/>
          <a:ext cx="1109662" cy="330200"/>
        </p:xfrm>
        <a:graphic>
          <a:graphicData uri="http://schemas.openxmlformats.org/presentationml/2006/ole">
            <p:oleObj spid="_x0000_s5123" name="Equation" r:id="rId5" imgW="469800" imgH="139680" progId="Equation.DSMT4">
              <p:embed/>
            </p:oleObj>
          </a:graphicData>
        </a:graphic>
      </p:graphicFrame>
      <p:sp>
        <p:nvSpPr>
          <p:cNvPr id="5129" name="Text Box 12"/>
          <p:cNvSpPr txBox="1">
            <a:spLocks noChangeArrowheads="1"/>
          </p:cNvSpPr>
          <p:nvPr/>
        </p:nvSpPr>
        <p:spPr bwMode="auto">
          <a:xfrm>
            <a:off x="855663" y="3429000"/>
            <a:ext cx="67008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Now divide Eq. (3) by                  and use Eq. (4), to obtain</a:t>
            </a:r>
          </a:p>
        </p:txBody>
      </p:sp>
      <p:graphicFrame>
        <p:nvGraphicFramePr>
          <p:cNvPr id="5124" name="Object 13"/>
          <p:cNvGraphicFramePr>
            <a:graphicFrameLocks noChangeAspect="1"/>
          </p:cNvGraphicFramePr>
          <p:nvPr/>
        </p:nvGraphicFramePr>
        <p:xfrm>
          <a:off x="1211263" y="4256088"/>
          <a:ext cx="6902450" cy="1971675"/>
        </p:xfrm>
        <a:graphic>
          <a:graphicData uri="http://schemas.openxmlformats.org/presentationml/2006/ole">
            <p:oleObj spid="_x0000_s5124" name="Equation" r:id="rId6" imgW="3022560" imgH="863280" progId="Equation.DSMT4">
              <p:embed/>
            </p:oleObj>
          </a:graphicData>
        </a:graphic>
      </p:graphicFrame>
      <p:sp>
        <p:nvSpPr>
          <p:cNvPr id="5130" name="Line 14"/>
          <p:cNvSpPr>
            <a:spLocks noChangeShapeType="1"/>
          </p:cNvSpPr>
          <p:nvPr/>
        </p:nvSpPr>
        <p:spPr bwMode="auto">
          <a:xfrm>
            <a:off x="3451225" y="5246688"/>
            <a:ext cx="3275013" cy="1587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31" name="Line 15"/>
          <p:cNvSpPr>
            <a:spLocks noChangeShapeType="1"/>
          </p:cNvSpPr>
          <p:nvPr/>
        </p:nvSpPr>
        <p:spPr bwMode="auto">
          <a:xfrm>
            <a:off x="4168775" y="6257925"/>
            <a:ext cx="1157288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5125" name="Object 16"/>
          <p:cNvGraphicFramePr>
            <a:graphicFrameLocks noChangeAspect="1"/>
          </p:cNvGraphicFramePr>
          <p:nvPr/>
        </p:nvGraphicFramePr>
        <p:xfrm>
          <a:off x="3529013" y="3378200"/>
          <a:ext cx="912812" cy="471488"/>
        </p:xfrm>
        <a:graphic>
          <a:graphicData uri="http://schemas.openxmlformats.org/presentationml/2006/ole">
            <p:oleObj spid="_x0000_s5125" name="Equation" r:id="rId7" imgW="393480" imgH="203040" progId="Equation.DSMT4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Text Box 2"/>
          <p:cNvSpPr txBox="1">
            <a:spLocks noChangeArrowheads="1"/>
          </p:cNvSpPr>
          <p:nvPr/>
        </p:nvSpPr>
        <p:spPr bwMode="auto">
          <a:xfrm>
            <a:off x="7588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Spherical Wave Functions (cont.)</a:t>
            </a:r>
          </a:p>
        </p:txBody>
      </p:sp>
      <p:sp>
        <p:nvSpPr>
          <p:cNvPr id="6153" name="Text Box 3"/>
          <p:cNvSpPr txBox="1">
            <a:spLocks noChangeArrowheads="1"/>
          </p:cNvSpPr>
          <p:nvPr/>
        </p:nvSpPr>
        <p:spPr bwMode="auto">
          <a:xfrm>
            <a:off x="2090100" y="6196900"/>
            <a:ext cx="1454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and denote</a:t>
            </a:r>
          </a:p>
        </p:txBody>
      </p:sp>
      <p:sp>
        <p:nvSpPr>
          <p:cNvPr id="6154" name="Text Box 4"/>
          <p:cNvSpPr txBox="1">
            <a:spLocks noChangeArrowheads="1"/>
          </p:cNvSpPr>
          <p:nvPr/>
        </p:nvSpPr>
        <p:spPr bwMode="auto">
          <a:xfrm>
            <a:off x="1236663" y="3863975"/>
            <a:ext cx="22717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To simplify this, let</a:t>
            </a:r>
          </a:p>
        </p:txBody>
      </p:sp>
      <p:sp>
        <p:nvSpPr>
          <p:cNvPr id="6155" name="Text Box 7"/>
          <p:cNvSpPr txBox="1">
            <a:spLocks noChangeArrowheads="1"/>
          </p:cNvSpPr>
          <p:nvPr/>
        </p:nvSpPr>
        <p:spPr bwMode="auto">
          <a:xfrm>
            <a:off x="830263" y="1019175"/>
            <a:ext cx="688226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underlined terms are the only ones that involve </a:t>
            </a:r>
            <a:r>
              <a:rPr lang="en-US" sz="2000" i="1" dirty="0">
                <a:solidFill>
                  <a:schemeClr val="bg1"/>
                </a:solidFill>
                <a:sym typeface="Symbol" pitchFamily="18" charset="2"/>
              </a:rPr>
              <a:t>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now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</p:txBody>
      </p:sp>
      <p:graphicFrame>
        <p:nvGraphicFramePr>
          <p:cNvPr id="6146" name="Object 13"/>
          <p:cNvGraphicFramePr>
            <a:graphicFrameLocks noChangeAspect="1"/>
          </p:cNvGraphicFramePr>
          <p:nvPr/>
        </p:nvGraphicFramePr>
        <p:xfrm>
          <a:off x="7458525" y="1527175"/>
          <a:ext cx="1301750" cy="541338"/>
        </p:xfrm>
        <a:graphic>
          <a:graphicData uri="http://schemas.openxmlformats.org/presentationml/2006/ole">
            <p:oleObj spid="_x0000_s6146" name="Equation" r:id="rId4" imgW="609480" imgH="253800" progId="Equation.DSMT4">
              <p:embed/>
            </p:oleObj>
          </a:graphicData>
        </a:graphic>
      </p:graphicFrame>
      <p:graphicFrame>
        <p:nvGraphicFramePr>
          <p:cNvPr id="6147" name="Object 14"/>
          <p:cNvGraphicFramePr>
            <a:graphicFrameLocks noChangeAspect="1"/>
          </p:cNvGraphicFramePr>
          <p:nvPr/>
        </p:nvGraphicFramePr>
        <p:xfrm>
          <a:off x="1049338" y="2084388"/>
          <a:ext cx="7123112" cy="933450"/>
        </p:xfrm>
        <a:graphic>
          <a:graphicData uri="http://schemas.openxmlformats.org/presentationml/2006/ole">
            <p:oleObj spid="_x0000_s6147" name="Equation" r:id="rId5" imgW="3390840" imgH="444240" progId="Equation.DSMT4">
              <p:embed/>
            </p:oleObj>
          </a:graphicData>
        </a:graphic>
      </p:graphicFrame>
      <p:graphicFrame>
        <p:nvGraphicFramePr>
          <p:cNvPr id="6148" name="Object 15"/>
          <p:cNvGraphicFramePr>
            <a:graphicFrameLocks noChangeAspect="1"/>
          </p:cNvGraphicFramePr>
          <p:nvPr/>
        </p:nvGraphicFramePr>
        <p:xfrm>
          <a:off x="3611048" y="3883726"/>
          <a:ext cx="1195388" cy="363538"/>
        </p:xfrm>
        <a:graphic>
          <a:graphicData uri="http://schemas.openxmlformats.org/presentationml/2006/ole">
            <p:oleObj spid="_x0000_s6148" name="Equation" r:id="rId6" imgW="583920" imgH="177480" progId="Equation.DSMT4">
              <p:embed/>
            </p:oleObj>
          </a:graphicData>
        </a:graphic>
      </p:graphicFrame>
      <p:graphicFrame>
        <p:nvGraphicFramePr>
          <p:cNvPr id="6149" name="Object 16"/>
          <p:cNvGraphicFramePr>
            <a:graphicFrameLocks noChangeAspect="1"/>
          </p:cNvGraphicFramePr>
          <p:nvPr/>
        </p:nvGraphicFramePr>
        <p:xfrm>
          <a:off x="3589338" y="6194425"/>
          <a:ext cx="1757362" cy="446088"/>
        </p:xfrm>
        <a:graphic>
          <a:graphicData uri="http://schemas.openxmlformats.org/presentationml/2006/ole">
            <p:oleObj spid="_x0000_s6149" name="Equation" r:id="rId7" imgW="799920" imgH="203040" progId="Equation.DSMT4">
              <p:embed/>
            </p:oleObj>
          </a:graphicData>
        </a:graphic>
      </p:graphicFrame>
      <p:sp>
        <p:nvSpPr>
          <p:cNvPr id="6156" name="Text Box 17"/>
          <p:cNvSpPr txBox="1">
            <a:spLocks noChangeArrowheads="1"/>
          </p:cNvSpPr>
          <p:nvPr/>
        </p:nvSpPr>
        <p:spPr bwMode="auto">
          <a:xfrm>
            <a:off x="581025" y="1573213"/>
            <a:ext cx="696216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This </a:t>
            </a:r>
            <a:r>
              <a:rPr lang="en-US" sz="2000" dirty="0" smtClean="0">
                <a:solidFill>
                  <a:schemeClr val="bg1"/>
                </a:solidFill>
              </a:rPr>
              <a:t>time, </a:t>
            </a:r>
            <a:r>
              <a:rPr lang="en-US" sz="2000" dirty="0">
                <a:solidFill>
                  <a:schemeClr val="bg1"/>
                </a:solidFill>
              </a:rPr>
              <a:t>the separation constant is customarily chosen </a:t>
            </a:r>
            <a:r>
              <a:rPr lang="en-US" sz="2000" dirty="0" smtClean="0">
                <a:solidFill>
                  <a:schemeClr val="bg1"/>
                </a:solidFill>
              </a:rPr>
              <a:t>as</a:t>
            </a:r>
            <a:endParaRPr lang="en-US" dirty="0"/>
          </a:p>
        </p:txBody>
      </p:sp>
      <p:graphicFrame>
        <p:nvGraphicFramePr>
          <p:cNvPr id="6150" name="Object 18"/>
          <p:cNvGraphicFramePr>
            <a:graphicFrameLocks noChangeAspect="1"/>
          </p:cNvGraphicFramePr>
          <p:nvPr/>
        </p:nvGraphicFramePr>
        <p:xfrm>
          <a:off x="4152900" y="4562475"/>
          <a:ext cx="2027238" cy="1246188"/>
        </p:xfrm>
        <a:graphic>
          <a:graphicData uri="http://schemas.openxmlformats.org/presentationml/2006/ole">
            <p:oleObj spid="_x0000_s6150" name="Equation" r:id="rId8" imgW="990360" imgH="609480" progId="Equation.DSMT4">
              <p:embed/>
            </p:oleObj>
          </a:graphicData>
        </a:graphic>
      </p:graphicFrame>
      <p:sp>
        <p:nvSpPr>
          <p:cNvPr id="6157" name="Text Box 19"/>
          <p:cNvSpPr txBox="1">
            <a:spLocks noChangeArrowheads="1"/>
          </p:cNvSpPr>
          <p:nvPr/>
        </p:nvSpPr>
        <p:spPr bwMode="auto">
          <a:xfrm>
            <a:off x="1050925" y="3249613"/>
            <a:ext cx="42100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In general,                     (not an integer) </a:t>
            </a:r>
          </a:p>
        </p:txBody>
      </p:sp>
      <p:graphicFrame>
        <p:nvGraphicFramePr>
          <p:cNvPr id="6151" name="Object 21"/>
          <p:cNvGraphicFramePr>
            <a:graphicFrameLocks noChangeAspect="1"/>
          </p:cNvGraphicFramePr>
          <p:nvPr/>
        </p:nvGraphicFramePr>
        <p:xfrm>
          <a:off x="2359025" y="3305875"/>
          <a:ext cx="990600" cy="330200"/>
        </p:xfrm>
        <a:graphic>
          <a:graphicData uri="http://schemas.openxmlformats.org/presentationml/2006/ole">
            <p:oleObj spid="_x0000_s6151" name="Equation" r:id="rId9" imgW="419040" imgH="139680" progId="Equation.DSMT4">
              <p:embed/>
            </p:oleObj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Text Box 2"/>
          <p:cNvSpPr txBox="1">
            <a:spLocks noChangeArrowheads="1"/>
          </p:cNvSpPr>
          <p:nvPr/>
        </p:nvSpPr>
        <p:spPr bwMode="auto">
          <a:xfrm>
            <a:off x="7969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Spherical Wave Functions (cont.)</a:t>
            </a: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753300" y="1258640"/>
            <a:ext cx="84189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Using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7170" name="Object 11"/>
          <p:cNvGraphicFramePr>
            <a:graphicFrameLocks noChangeAspect="1"/>
          </p:cNvGraphicFramePr>
          <p:nvPr/>
        </p:nvGraphicFramePr>
        <p:xfrm>
          <a:off x="5753100" y="1163638"/>
          <a:ext cx="1935163" cy="566737"/>
        </p:xfrm>
        <a:graphic>
          <a:graphicData uri="http://schemas.openxmlformats.org/presentationml/2006/ole">
            <p:oleObj spid="_x0000_s7170" name="Equation" r:id="rId4" imgW="1041120" imgH="304560" progId="Equation.DSMT4">
              <p:embed/>
            </p:oleObj>
          </a:graphicData>
        </a:graphic>
      </p:graphicFrame>
      <p:graphicFrame>
        <p:nvGraphicFramePr>
          <p:cNvPr id="7171" name="Object 12"/>
          <p:cNvGraphicFramePr>
            <a:graphicFrameLocks noChangeAspect="1"/>
          </p:cNvGraphicFramePr>
          <p:nvPr/>
        </p:nvGraphicFramePr>
        <p:xfrm>
          <a:off x="1011238" y="4343400"/>
          <a:ext cx="6530975" cy="1885950"/>
        </p:xfrm>
        <a:graphic>
          <a:graphicData uri="http://schemas.openxmlformats.org/presentationml/2006/ole">
            <p:oleObj spid="_x0000_s7171" name="Equation" r:id="rId5" imgW="3517560" imgH="1015920" progId="Equation.DSMT4">
              <p:embed/>
            </p:oleObj>
          </a:graphicData>
        </a:graphic>
      </p:graphicFrame>
      <p:graphicFrame>
        <p:nvGraphicFramePr>
          <p:cNvPr id="7172" name="Object 18"/>
          <p:cNvGraphicFramePr>
            <a:graphicFrameLocks noChangeAspect="1"/>
          </p:cNvGraphicFramePr>
          <p:nvPr/>
        </p:nvGraphicFramePr>
        <p:xfrm>
          <a:off x="1700213" y="2156032"/>
          <a:ext cx="5322887" cy="874506"/>
        </p:xfrm>
        <a:graphic>
          <a:graphicData uri="http://schemas.openxmlformats.org/presentationml/2006/ole">
            <p:oleObj spid="_x0000_s7172" name="Equation" r:id="rId6" imgW="2705040" imgH="444240" progId="Equation.DSMT4">
              <p:embed/>
            </p:oleObj>
          </a:graphicData>
        </a:graphic>
      </p:graphicFrame>
      <p:sp>
        <p:nvSpPr>
          <p:cNvPr id="7175" name="AutoShape 19"/>
          <p:cNvSpPr>
            <a:spLocks noChangeArrowheads="1"/>
          </p:cNvSpPr>
          <p:nvPr/>
        </p:nvSpPr>
        <p:spPr bwMode="auto">
          <a:xfrm>
            <a:off x="4106863" y="3325813"/>
            <a:ext cx="398462" cy="517525"/>
          </a:xfrm>
          <a:prstGeom prst="downArrow">
            <a:avLst>
              <a:gd name="adj1" fmla="val 50000"/>
              <a:gd name="adj2" fmla="val 3247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176" name="Object 18"/>
          <p:cNvGraphicFramePr>
            <a:graphicFrameLocks noChangeAspect="1"/>
          </p:cNvGraphicFramePr>
          <p:nvPr/>
        </p:nvGraphicFramePr>
        <p:xfrm>
          <a:off x="3640375" y="1132655"/>
          <a:ext cx="1658937" cy="667524"/>
        </p:xfrm>
        <a:graphic>
          <a:graphicData uri="http://schemas.openxmlformats.org/presentationml/2006/ole">
            <p:oleObj spid="_x0000_s7176" name="Equation" r:id="rId7" imgW="977760" imgH="393480" progId="Equation.DSMT4">
              <p:embed/>
            </p:oleObj>
          </a:graphicData>
        </a:graphic>
      </p:graphicFrame>
      <p:graphicFrame>
        <p:nvGraphicFramePr>
          <p:cNvPr id="7177" name="Object 15"/>
          <p:cNvGraphicFramePr>
            <a:graphicFrameLocks noChangeAspect="1"/>
          </p:cNvGraphicFramePr>
          <p:nvPr/>
        </p:nvGraphicFramePr>
        <p:xfrm>
          <a:off x="1875478" y="1255025"/>
          <a:ext cx="1195388" cy="363538"/>
        </p:xfrm>
        <a:graphic>
          <a:graphicData uri="http://schemas.openxmlformats.org/presentationml/2006/ole">
            <p:oleObj spid="_x0000_s7177" name="Equation" r:id="rId8" imgW="58392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1285875" y="5089525"/>
            <a:ext cx="5632450" cy="14843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867" name="Text Box 3"/>
          <p:cNvSpPr txBox="1">
            <a:spLocks noChangeArrowheads="1"/>
          </p:cNvSpPr>
          <p:nvPr/>
        </p:nvSpPr>
        <p:spPr bwMode="auto">
          <a:xfrm>
            <a:off x="7969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Spherical Wave Functions (cont.)</a:t>
            </a: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716973" y="4453824"/>
            <a:ext cx="30146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Multiplying by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y</a:t>
            </a:r>
            <a:r>
              <a:rPr lang="en-US" sz="2000" dirty="0">
                <a:solidFill>
                  <a:schemeClr val="bg1"/>
                </a:solidFill>
              </a:rPr>
              <a:t>, we have</a:t>
            </a:r>
          </a:p>
        </p:txBody>
      </p:sp>
      <p:graphicFrame>
        <p:nvGraphicFramePr>
          <p:cNvPr id="8194" name="Object 7"/>
          <p:cNvGraphicFramePr>
            <a:graphicFrameLocks noChangeAspect="1"/>
          </p:cNvGraphicFramePr>
          <p:nvPr/>
        </p:nvGraphicFramePr>
        <p:xfrm>
          <a:off x="985838" y="2225675"/>
          <a:ext cx="7240587" cy="2090738"/>
        </p:xfrm>
        <a:graphic>
          <a:graphicData uri="http://schemas.openxmlformats.org/presentationml/2006/ole">
            <p:oleObj spid="_x0000_s8194" name="Equation" r:id="rId4" imgW="3517560" imgH="1015920" progId="Equation.DSMT4">
              <p:embed/>
            </p:oleObj>
          </a:graphicData>
        </a:graphic>
      </p:graphicFrame>
      <p:sp>
        <p:nvSpPr>
          <p:cNvPr id="8199" name="Line 8"/>
          <p:cNvSpPr>
            <a:spLocks noChangeShapeType="1"/>
          </p:cNvSpPr>
          <p:nvPr/>
        </p:nvSpPr>
        <p:spPr bwMode="auto">
          <a:xfrm flipV="1">
            <a:off x="1384300" y="2717800"/>
            <a:ext cx="1196975" cy="59372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00" name="Line 9"/>
          <p:cNvSpPr>
            <a:spLocks noChangeShapeType="1"/>
          </p:cNvSpPr>
          <p:nvPr/>
        </p:nvSpPr>
        <p:spPr bwMode="auto">
          <a:xfrm flipV="1">
            <a:off x="2770188" y="2268538"/>
            <a:ext cx="1196975" cy="59372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8195" name="Object 11"/>
          <p:cNvGraphicFramePr>
            <a:graphicFrameLocks noChangeAspect="1"/>
          </p:cNvGraphicFramePr>
          <p:nvPr/>
        </p:nvGraphicFramePr>
        <p:xfrm>
          <a:off x="1511300" y="5278438"/>
          <a:ext cx="6684963" cy="1119187"/>
        </p:xfrm>
        <a:graphic>
          <a:graphicData uri="http://schemas.openxmlformats.org/presentationml/2006/ole">
            <p:oleObj spid="_x0000_s8195" name="Equation" r:id="rId5" imgW="3340080" imgH="558720" progId="Equation.DSMT4">
              <p:embed/>
            </p:oleObj>
          </a:graphicData>
        </a:graphic>
      </p:graphicFrame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461963" y="1454150"/>
            <a:ext cx="2232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Canceling terms,         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194ACF-5D6C-47C2-9AC2-E57CBDE833F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11320</TotalTime>
  <Words>1085</Words>
  <Application>Microsoft Office PowerPoint</Application>
  <PresentationFormat>On-screen Show (4:3)</PresentationFormat>
  <Paragraphs>273</Paragraphs>
  <Slides>42</Slides>
  <Notes>42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Times New Roman</vt:lpstr>
      <vt:lpstr>Symbol</vt:lpstr>
      <vt:lpstr>Wingdings</vt:lpstr>
      <vt:lpstr>Soaring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966</cp:revision>
  <cp:lastPrinted>1999-08-25T18:07:04Z</cp:lastPrinted>
  <dcterms:created xsi:type="dcterms:W3CDTF">1999-08-24T13:57:19Z</dcterms:created>
  <dcterms:modified xsi:type="dcterms:W3CDTF">2016-03-08T01:21:58Z</dcterms:modified>
</cp:coreProperties>
</file>