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333" r:id="rId2"/>
    <p:sldId id="387" r:id="rId3"/>
    <p:sldId id="390" r:id="rId4"/>
    <p:sldId id="411" r:id="rId5"/>
    <p:sldId id="405" r:id="rId6"/>
    <p:sldId id="404" r:id="rId7"/>
    <p:sldId id="407" r:id="rId8"/>
    <p:sldId id="388" r:id="rId9"/>
    <p:sldId id="389" r:id="rId10"/>
    <p:sldId id="391" r:id="rId11"/>
    <p:sldId id="392" r:id="rId12"/>
    <p:sldId id="394" r:id="rId13"/>
    <p:sldId id="414" r:id="rId14"/>
    <p:sldId id="408" r:id="rId15"/>
    <p:sldId id="395" r:id="rId16"/>
    <p:sldId id="396" r:id="rId17"/>
    <p:sldId id="397" r:id="rId18"/>
    <p:sldId id="409" r:id="rId19"/>
    <p:sldId id="398" r:id="rId20"/>
    <p:sldId id="410" r:id="rId21"/>
    <p:sldId id="399" r:id="rId22"/>
    <p:sldId id="413" r:id="rId23"/>
    <p:sldId id="400" r:id="rId24"/>
    <p:sldId id="403" r:id="rId25"/>
    <p:sldId id="412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  <a:srgbClr val="FF9933"/>
    <a:srgbClr val="0000CC"/>
    <a:srgbClr val="6699FF"/>
    <a:srgbClr val="969696"/>
    <a:srgbClr val="FF00FF"/>
    <a:srgbClr val="FF33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6.wmf"/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90B8FB1F-9412-43D3-9AE9-43B2ECC86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9B5E94D-39CB-4EAE-AE2D-985EDB0D47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23F83-939B-41C9-9E76-28BF45D59A06}" type="slidenum">
              <a:rPr lang="en-US"/>
              <a:pPr/>
              <a:t>1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CA2F3-FE64-44F5-B2D0-4BBC52AB996B}" type="slidenum">
              <a:rPr lang="en-US"/>
              <a:pPr/>
              <a:t>10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ECBEF-869A-4C05-B276-D23AE2F5D524}" type="slidenum">
              <a:rPr lang="en-US"/>
              <a:pPr/>
              <a:t>11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593D6-6619-4431-9B5C-05A2F8ADF6DA}" type="slidenum">
              <a:rPr lang="en-US"/>
              <a:pPr/>
              <a:t>12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593D6-6619-4431-9B5C-05A2F8ADF6DA}" type="slidenum">
              <a:rPr lang="en-US"/>
              <a:pPr/>
              <a:t>13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DFA10-8B13-4B96-8158-0743C4C09D49}" type="slidenum">
              <a:rPr lang="en-US"/>
              <a:pPr/>
              <a:t>14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2B90C-3E06-4F39-AC62-6A1AA694C2E9}" type="slidenum">
              <a:rPr lang="en-US"/>
              <a:pPr/>
              <a:t>15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5ACF0-B912-4830-B57D-717B7427E4EF}" type="slidenum">
              <a:rPr lang="en-US"/>
              <a:pPr/>
              <a:t>16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89F6A-137A-4241-9398-5036079266B2}" type="slidenum">
              <a:rPr lang="en-US"/>
              <a:pPr/>
              <a:t>17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E020C-8ABB-4A98-B0EC-9E20EF27F245}" type="slidenum">
              <a:rPr lang="en-US"/>
              <a:pPr/>
              <a:t>18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8FE56-68F9-4FB8-838B-0F5806350684}" type="slidenum">
              <a:rPr lang="en-US"/>
              <a:pPr/>
              <a:t>19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AB25E-8770-4362-A09A-91E00FD30B97}" type="slidenum">
              <a:rPr lang="en-US"/>
              <a:pPr/>
              <a:t>2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39D41-88CC-41AA-B32E-54E2BD3D4303}" type="slidenum">
              <a:rPr lang="en-US"/>
              <a:pPr/>
              <a:t>20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32DC1-5CBE-4F8C-B764-B85565A84954}" type="slidenum">
              <a:rPr lang="en-US"/>
              <a:pPr/>
              <a:t>21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32DC1-5CBE-4F8C-B764-B85565A84954}" type="slidenum">
              <a:rPr lang="en-US"/>
              <a:pPr/>
              <a:t>22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32922-32FF-4FA2-8CD3-4AB0ADC06473}" type="slidenum">
              <a:rPr lang="en-US"/>
              <a:pPr/>
              <a:t>23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87D03-4189-4B26-A06F-7BEA464926C8}" type="slidenum">
              <a:rPr lang="en-US"/>
              <a:pPr/>
              <a:t>24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64F37-CEA2-48C0-A4E0-D11598FFC339}" type="slidenum">
              <a:rPr lang="en-US"/>
              <a:pPr/>
              <a:t>25</a:t>
            </a:fld>
            <a:endParaRPr lang="en-U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9DD0C-693D-4179-924D-A06842C6F052}" type="slidenum">
              <a:rPr lang="en-US"/>
              <a:pPr/>
              <a:t>3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C32E1-5D72-4E9A-9B14-A6782CF9262A}" type="slidenum">
              <a:rPr lang="en-US"/>
              <a:pPr/>
              <a:t>4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91BADB-A53F-49BF-97A4-49E412D0ADB6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9E792-294E-466F-A8AE-BC2DAFCC1949}" type="slidenum">
              <a:rPr lang="en-US"/>
              <a:pPr/>
              <a:t>6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CF4F9-C766-46BD-AC29-139E2C8A4E65}" type="slidenum">
              <a:rPr lang="en-US"/>
              <a:pPr/>
              <a:t>7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D06E6-0D5A-42A3-A0A2-FCCCDF204AA9}" type="slidenum">
              <a:rPr lang="en-US"/>
              <a:pPr/>
              <a:t>8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49914-95A7-4DE0-AAE1-7BB55471893D}" type="slidenum">
              <a:rPr lang="en-US"/>
              <a:pPr/>
              <a:t>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868FC7-4B52-4884-9F56-458519578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96267" y="2385559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382888" y="1620384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372429" y="4036332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21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66167" y="625021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94" y="412778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19846" name="AutoShape 6"/>
          <p:cNvSpPr>
            <a:spLocks noChangeArrowheads="1"/>
          </p:cNvSpPr>
          <p:nvPr/>
        </p:nvSpPr>
        <p:spPr bwMode="auto">
          <a:xfrm>
            <a:off x="1587500" y="2469270"/>
            <a:ext cx="438150" cy="192087"/>
          </a:xfrm>
          <a:prstGeom prst="rightArrow">
            <a:avLst>
              <a:gd name="adj1" fmla="val 50000"/>
              <a:gd name="adj2" fmla="val 5702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1616075" y="3278895"/>
            <a:ext cx="438150" cy="204787"/>
          </a:xfrm>
          <a:prstGeom prst="rightArrow">
            <a:avLst>
              <a:gd name="adj1" fmla="val 50000"/>
              <a:gd name="adj2" fmla="val 5348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50" name="AutoShape 10"/>
          <p:cNvSpPr>
            <a:spLocks noChangeArrowheads="1"/>
          </p:cNvSpPr>
          <p:nvPr/>
        </p:nvSpPr>
        <p:spPr bwMode="auto">
          <a:xfrm>
            <a:off x="1201738" y="4494920"/>
            <a:ext cx="438150" cy="192087"/>
          </a:xfrm>
          <a:prstGeom prst="rightArrow">
            <a:avLst>
              <a:gd name="adj1" fmla="val 50000"/>
              <a:gd name="adj2" fmla="val 57025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52" name="Object 12"/>
          <p:cNvGraphicFramePr>
            <a:graphicFrameLocks noChangeAspect="1"/>
          </p:cNvGraphicFramePr>
          <p:nvPr/>
        </p:nvGraphicFramePr>
        <p:xfrm>
          <a:off x="3139374" y="1058168"/>
          <a:ext cx="2370777" cy="551927"/>
        </p:xfrm>
        <a:graphic>
          <a:graphicData uri="http://schemas.openxmlformats.org/presentationml/2006/ole">
            <p:oleObj spid="_x0000_s419852" name="Equation" r:id="rId4" imgW="927000" imgH="215640" progId="Equation.DSMT4">
              <p:embed/>
            </p:oleObj>
          </a:graphicData>
        </a:graphic>
      </p:graphicFrame>
      <p:graphicFrame>
        <p:nvGraphicFramePr>
          <p:cNvPr id="419853" name="Object 13"/>
          <p:cNvGraphicFramePr>
            <a:graphicFrameLocks noChangeAspect="1"/>
          </p:cNvGraphicFramePr>
          <p:nvPr/>
        </p:nvGraphicFramePr>
        <p:xfrm>
          <a:off x="2203450" y="2048582"/>
          <a:ext cx="4865688" cy="1651000"/>
        </p:xfrm>
        <a:graphic>
          <a:graphicData uri="http://schemas.openxmlformats.org/presentationml/2006/ole">
            <p:oleObj spid="_x0000_s419853" name="Equation" r:id="rId5" imgW="2171520" imgH="736560" progId="Equation.DSMT4">
              <p:embed/>
            </p:oleObj>
          </a:graphicData>
        </a:graphic>
      </p:graphicFrame>
      <p:graphicFrame>
        <p:nvGraphicFramePr>
          <p:cNvPr id="419854" name="Object 14"/>
          <p:cNvGraphicFramePr>
            <a:graphicFrameLocks noChangeAspect="1"/>
          </p:cNvGraphicFramePr>
          <p:nvPr/>
        </p:nvGraphicFramePr>
        <p:xfrm>
          <a:off x="2124075" y="4282526"/>
          <a:ext cx="4967288" cy="666750"/>
        </p:xfrm>
        <a:graphic>
          <a:graphicData uri="http://schemas.openxmlformats.org/presentationml/2006/ole">
            <p:oleObj spid="_x0000_s419854" name="Equation" r:id="rId6" imgW="1892160" imgH="253800" progId="Equation.DSMT4">
              <p:embed/>
            </p:oleObj>
          </a:graphicData>
        </a:graphic>
      </p:graphicFrame>
      <p:sp>
        <p:nvSpPr>
          <p:cNvPr id="419855" name="Text Box 15"/>
          <p:cNvSpPr txBox="1">
            <a:spLocks noChangeArrowheads="1"/>
          </p:cNvSpPr>
          <p:nvPr/>
        </p:nvSpPr>
        <p:spPr bwMode="auto">
          <a:xfrm>
            <a:off x="1960392" y="5229954"/>
            <a:ext cx="54393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(vector wave </a:t>
            </a:r>
            <a:r>
              <a:rPr lang="en-US" sz="2000" dirty="0" smtClean="0">
                <a:solidFill>
                  <a:schemeClr val="bg1"/>
                </a:solidFill>
              </a:rPr>
              <a:t>equation in mixed-potential form)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47163" y="6209732"/>
            <a:ext cx="4976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We have not assumed any “gauge” here.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3128" y="116006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(source-free region)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Text Box 3"/>
          <p:cNvSpPr txBox="1">
            <a:spLocks noChangeArrowheads="1"/>
          </p:cNvSpPr>
          <p:nvPr/>
        </p:nvSpPr>
        <p:spPr bwMode="auto">
          <a:xfrm>
            <a:off x="79527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0874" name="Text Box 10"/>
          <p:cNvSpPr txBox="1">
            <a:spLocks noChangeArrowheads="1"/>
          </p:cNvSpPr>
          <p:nvPr/>
        </p:nvSpPr>
        <p:spPr bwMode="auto">
          <a:xfrm>
            <a:off x="866775" y="1803400"/>
            <a:ext cx="6281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Take             components of the vector wave equation:</a:t>
            </a:r>
          </a:p>
        </p:txBody>
      </p:sp>
      <p:sp>
        <p:nvSpPr>
          <p:cNvPr id="420875" name="Text Box 11"/>
          <p:cNvSpPr txBox="1">
            <a:spLocks noChangeArrowheads="1"/>
          </p:cNvSpPr>
          <p:nvPr/>
        </p:nvSpPr>
        <p:spPr bwMode="auto">
          <a:xfrm>
            <a:off x="903288" y="11271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420876" name="Object 12"/>
          <p:cNvGraphicFramePr>
            <a:graphicFrameLocks noChangeAspect="1"/>
          </p:cNvGraphicFramePr>
          <p:nvPr/>
        </p:nvGraphicFramePr>
        <p:xfrm>
          <a:off x="2126050" y="1064325"/>
          <a:ext cx="1314450" cy="549275"/>
        </p:xfrm>
        <a:graphic>
          <a:graphicData uri="http://schemas.openxmlformats.org/presentationml/2006/ole">
            <p:oleObj spid="_x0000_s420876" name="Equation" r:id="rId4" imgW="545760" imgH="228600" progId="Equation.DSMT4">
              <p:embed/>
            </p:oleObj>
          </a:graphicData>
        </a:graphic>
      </p:graphicFrame>
      <p:graphicFrame>
        <p:nvGraphicFramePr>
          <p:cNvPr id="420877" name="Object 13"/>
          <p:cNvGraphicFramePr>
            <a:graphicFrameLocks noChangeAspect="1"/>
          </p:cNvGraphicFramePr>
          <p:nvPr/>
        </p:nvGraphicFramePr>
        <p:xfrm>
          <a:off x="1644650" y="1724025"/>
          <a:ext cx="649288" cy="568325"/>
        </p:xfrm>
        <a:graphic>
          <a:graphicData uri="http://schemas.openxmlformats.org/presentationml/2006/ole">
            <p:oleObj spid="_x0000_s420877" name="Equation" r:id="rId5" imgW="304560" imgH="266400" progId="Equation.DSMT4">
              <p:embed/>
            </p:oleObj>
          </a:graphicData>
        </a:graphic>
      </p:graphicFrame>
      <p:graphicFrame>
        <p:nvGraphicFramePr>
          <p:cNvPr id="420878" name="Object 14"/>
          <p:cNvGraphicFramePr>
            <a:graphicFrameLocks noChangeAspect="1"/>
          </p:cNvGraphicFramePr>
          <p:nvPr/>
        </p:nvGraphicFramePr>
        <p:xfrm>
          <a:off x="2139950" y="2395538"/>
          <a:ext cx="4445000" cy="1871662"/>
        </p:xfrm>
        <a:graphic>
          <a:graphicData uri="http://schemas.openxmlformats.org/presentationml/2006/ole">
            <p:oleObj spid="_x0000_s420878" name="Equation" r:id="rId6" imgW="2171520" imgH="914400" progId="Equation.DSMT4">
              <p:embed/>
            </p:oleObj>
          </a:graphicData>
        </a:graphic>
      </p:graphicFrame>
      <p:sp>
        <p:nvSpPr>
          <p:cNvPr id="420879" name="Text Box 15"/>
          <p:cNvSpPr txBox="1">
            <a:spLocks noChangeArrowheads="1"/>
          </p:cNvSpPr>
          <p:nvPr/>
        </p:nvSpPr>
        <p:spPr bwMode="auto">
          <a:xfrm>
            <a:off x="871538" y="4724400"/>
            <a:ext cx="3625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Both are satisfied if we choose</a:t>
            </a:r>
          </a:p>
        </p:txBody>
      </p:sp>
      <p:graphicFrame>
        <p:nvGraphicFramePr>
          <p:cNvPr id="420880" name="Object 16"/>
          <p:cNvGraphicFramePr>
            <a:graphicFrameLocks noChangeAspect="1"/>
          </p:cNvGraphicFramePr>
          <p:nvPr/>
        </p:nvGraphicFramePr>
        <p:xfrm>
          <a:off x="3038475" y="5476875"/>
          <a:ext cx="2584450" cy="1014413"/>
        </p:xfrm>
        <a:graphic>
          <a:graphicData uri="http://schemas.openxmlformats.org/presentationml/2006/ole">
            <p:oleObj spid="_x0000_s420880" name="Equation" r:id="rId7" imgW="1002960" imgH="393480" progId="Equation.DSMT4">
              <p:embed/>
            </p:oleObj>
          </a:graphicData>
        </a:graphic>
      </p:graphicFrame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5757863" y="5773738"/>
            <a:ext cx="1919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“Debye Gauge”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654003" y="1176642"/>
            <a:ext cx="3498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Compare with </a:t>
            </a:r>
            <a:r>
              <a:rPr lang="en-US" sz="2000" u="sng" dirty="0">
                <a:solidFill>
                  <a:schemeClr val="bg1"/>
                </a:solidFill>
              </a:rPr>
              <a:t>Lorenz Gauge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2313185" y="4946419"/>
            <a:ext cx="4229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 the same as the Debye Gauge !</a:t>
            </a:r>
          </a:p>
        </p:txBody>
      </p:sp>
      <p:graphicFrame>
        <p:nvGraphicFramePr>
          <p:cNvPr id="422917" name="Object 5"/>
          <p:cNvGraphicFramePr>
            <a:graphicFrameLocks noChangeAspect="1"/>
          </p:cNvGraphicFramePr>
          <p:nvPr/>
        </p:nvGraphicFramePr>
        <p:xfrm>
          <a:off x="3848716" y="1844106"/>
          <a:ext cx="1938338" cy="403225"/>
        </p:xfrm>
        <a:graphic>
          <a:graphicData uri="http://schemas.openxmlformats.org/presentationml/2006/ole">
            <p:oleObj spid="_x0000_s422917" name="Equation" r:id="rId4" imgW="1041120" imgH="215640" progId="Equation.DSMT4">
              <p:embed/>
            </p:oleObj>
          </a:graphicData>
        </a:graphic>
      </p:graphicFrame>
      <p:sp>
        <p:nvSpPr>
          <p:cNvPr id="422918" name="AutoShape 6"/>
          <p:cNvSpPr>
            <a:spLocks noChangeArrowheads="1"/>
          </p:cNvSpPr>
          <p:nvPr/>
        </p:nvSpPr>
        <p:spPr bwMode="auto">
          <a:xfrm>
            <a:off x="2842894" y="2699992"/>
            <a:ext cx="438150" cy="260350"/>
          </a:xfrm>
          <a:prstGeom prst="rightArrow">
            <a:avLst>
              <a:gd name="adj1" fmla="val 50000"/>
              <a:gd name="adj2" fmla="val 4207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19" name="AutoShape 7"/>
          <p:cNvSpPr>
            <a:spLocks noChangeArrowheads="1"/>
          </p:cNvSpPr>
          <p:nvPr/>
        </p:nvSpPr>
        <p:spPr bwMode="auto">
          <a:xfrm>
            <a:off x="2817528" y="3379752"/>
            <a:ext cx="438150" cy="247650"/>
          </a:xfrm>
          <a:prstGeom prst="rightArrow">
            <a:avLst>
              <a:gd name="adj1" fmla="val 50000"/>
              <a:gd name="adj2" fmla="val 4423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927" name="Text Box 15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795875" y="4086746"/>
            <a:ext cx="438150" cy="247650"/>
          </a:xfrm>
          <a:prstGeom prst="rightArrow">
            <a:avLst>
              <a:gd name="adj1" fmla="val 50000"/>
              <a:gd name="adj2" fmla="val 4423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2922" name="Object 10"/>
          <p:cNvGraphicFramePr>
            <a:graphicFrameLocks noChangeAspect="1"/>
          </p:cNvGraphicFramePr>
          <p:nvPr/>
        </p:nvGraphicFramePr>
        <p:xfrm>
          <a:off x="3517925" y="2663233"/>
          <a:ext cx="2814637" cy="1962150"/>
        </p:xfrm>
        <a:graphic>
          <a:graphicData uri="http://schemas.openxmlformats.org/presentationml/2006/ole">
            <p:oleObj spid="_x0000_s422922" name="Equation" r:id="rId5" imgW="1511280" imgH="1054080" progId="Equation.DSMT4">
              <p:embed/>
            </p:oleObj>
          </a:graphicData>
        </a:graphic>
      </p:graphicFrame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59559" y="5839442"/>
            <a:ext cx="826407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we </a:t>
            </a:r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u="sng" dirty="0">
                <a:solidFill>
                  <a:schemeClr val="bg1"/>
                </a:solidFill>
              </a:rPr>
              <a:t>Debye potentials</a:t>
            </a:r>
            <a:r>
              <a:rPr lang="en-US" dirty="0">
                <a:solidFill>
                  <a:schemeClr val="bg1"/>
                </a:solidFill>
              </a:rPr>
              <a:t>, we must </a:t>
            </a:r>
            <a:r>
              <a:rPr lang="en-US" dirty="0" smtClean="0">
                <a:solidFill>
                  <a:schemeClr val="bg1"/>
                </a:solidFill>
              </a:rPr>
              <a:t>have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u="sng" dirty="0">
                <a:solidFill>
                  <a:schemeClr val="bg1"/>
                </a:solidFill>
              </a:rPr>
              <a:t>Debye gauge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which is different than the Lorenz gauge.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2920" name="Object 8"/>
          <p:cNvGraphicFramePr>
            <a:graphicFrameLocks noChangeAspect="1"/>
          </p:cNvGraphicFramePr>
          <p:nvPr/>
        </p:nvGraphicFramePr>
        <p:xfrm>
          <a:off x="3093683" y="3527248"/>
          <a:ext cx="2149475" cy="523875"/>
        </p:xfrm>
        <a:graphic>
          <a:graphicData uri="http://schemas.openxmlformats.org/presentationml/2006/ole">
            <p:oleObj spid="_x0000_s474115" name="Equation" r:id="rId4" imgW="939600" imgH="228600" progId="Equation.DSMT4">
              <p:embed/>
            </p:oleObj>
          </a:graphicData>
        </a:graphic>
      </p:graphicFrame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2038328" y="291376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696605" y="1350621"/>
            <a:ext cx="47897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</a:t>
            </a:r>
            <a:r>
              <a:rPr lang="en-US" sz="2000" dirty="0" smtClean="0">
                <a:solidFill>
                  <a:schemeClr val="bg1"/>
                </a:solidFill>
              </a:rPr>
              <a:t>hen </a:t>
            </a:r>
            <a:r>
              <a:rPr lang="en-US" sz="2000" dirty="0">
                <a:solidFill>
                  <a:schemeClr val="bg1"/>
                </a:solidFill>
              </a:rPr>
              <a:t>we use the Debye </a:t>
            </a:r>
            <a:r>
              <a:rPr lang="en-US" sz="2000" dirty="0" smtClean="0">
                <a:solidFill>
                  <a:schemeClr val="bg1"/>
                </a:solidFill>
              </a:rPr>
              <a:t>potentials: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22927" name="Text Box 15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139792" y="2106472"/>
          <a:ext cx="2218474" cy="459307"/>
        </p:xfrm>
        <a:graphic>
          <a:graphicData uri="http://schemas.openxmlformats.org/presentationml/2006/ole">
            <p:oleObj spid="_x0000_s474116" name="Equation" r:id="rId5" imgW="1041120" imgH="215640" progId="Equation.DSMT4">
              <p:embed/>
            </p:oleObj>
          </a:graphicData>
        </a:graphic>
      </p:graphicFrame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73207" y="5334475"/>
            <a:ext cx="826407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When we </a:t>
            </a:r>
            <a:r>
              <a:rPr lang="en-US" dirty="0">
                <a:solidFill>
                  <a:schemeClr val="bg1"/>
                </a:solidFill>
              </a:rPr>
              <a:t>use the </a:t>
            </a:r>
            <a:r>
              <a:rPr lang="en-US" u="sng" dirty="0">
                <a:solidFill>
                  <a:schemeClr val="bg1"/>
                </a:solidFill>
              </a:rPr>
              <a:t>Debye potentials</a:t>
            </a:r>
            <a:r>
              <a:rPr lang="en-US" dirty="0">
                <a:solidFill>
                  <a:schemeClr val="bg1"/>
                </a:solidFill>
              </a:rPr>
              <a:t>, we </a:t>
            </a:r>
            <a:r>
              <a:rPr lang="en-US" dirty="0" smtClean="0">
                <a:solidFill>
                  <a:schemeClr val="bg1"/>
                </a:solidFill>
              </a:rPr>
              <a:t>no longer have the vector Helmholtz equation.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7596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661307" y="2379889"/>
            <a:ext cx="75565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Take the radial component of the vector wave equation, to obtain a differential equation 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706438" y="1366838"/>
            <a:ext cx="2029723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</a:rPr>
              <a:t>Next </a:t>
            </a:r>
            <a:r>
              <a:rPr lang="en-US" sz="3200" dirty="0" smtClean="0">
                <a:solidFill>
                  <a:schemeClr val="hlink"/>
                </a:solidFill>
              </a:rPr>
              <a:t>step: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2"/>
          <p:cNvSpPr txBox="1">
            <a:spLocks noChangeArrowheads="1"/>
          </p:cNvSpPr>
          <p:nvPr/>
        </p:nvSpPr>
        <p:spPr bwMode="auto">
          <a:xfrm>
            <a:off x="72402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5964733" y="3184525"/>
            <a:ext cx="23262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(using Debye gauge)</a:t>
            </a:r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1435658" y="2062224"/>
          <a:ext cx="5087937" cy="1712913"/>
        </p:xfrm>
        <a:graphic>
          <a:graphicData uri="http://schemas.openxmlformats.org/presentationml/2006/ole">
            <p:oleObj spid="_x0000_s423940" name="Equation" r:id="rId4" imgW="2489040" imgH="838080" progId="Equation.DSMT4">
              <p:embed/>
            </p:oleObj>
          </a:graphicData>
        </a:graphic>
      </p:graphicFrame>
      <p:graphicFrame>
        <p:nvGraphicFramePr>
          <p:cNvPr id="423942" name="Object 6"/>
          <p:cNvGraphicFramePr>
            <a:graphicFrameLocks noChangeAspect="1"/>
          </p:cNvGraphicFramePr>
          <p:nvPr/>
        </p:nvGraphicFramePr>
        <p:xfrm>
          <a:off x="1639356" y="3857296"/>
          <a:ext cx="4856162" cy="871538"/>
        </p:xfrm>
        <a:graphic>
          <a:graphicData uri="http://schemas.openxmlformats.org/presentationml/2006/ole">
            <p:oleObj spid="_x0000_s423942" name="Equation" r:id="rId5" imgW="2336760" imgH="419040" progId="Equation.DSMT4">
              <p:embed/>
            </p:oleObj>
          </a:graphicData>
        </a:graphic>
      </p:graphicFrame>
      <p:graphicFrame>
        <p:nvGraphicFramePr>
          <p:cNvPr id="423943" name="Object 7"/>
          <p:cNvGraphicFramePr>
            <a:graphicFrameLocks noChangeAspect="1"/>
          </p:cNvGraphicFramePr>
          <p:nvPr/>
        </p:nvGraphicFramePr>
        <p:xfrm>
          <a:off x="1339306" y="5547057"/>
          <a:ext cx="6750050" cy="890588"/>
        </p:xfrm>
        <a:graphic>
          <a:graphicData uri="http://schemas.openxmlformats.org/presentationml/2006/ole">
            <p:oleObj spid="_x0000_s423943" name="Equation" r:id="rId6" imgW="3657600" imgH="482400" progId="Equation.DSMT4">
              <p:embed/>
            </p:oleObj>
          </a:graphicData>
        </a:graphic>
      </p:graphicFrame>
      <p:sp>
        <p:nvSpPr>
          <p:cNvPr id="423944" name="Text Box 8"/>
          <p:cNvSpPr txBox="1">
            <a:spLocks noChangeArrowheads="1"/>
          </p:cNvSpPr>
          <p:nvPr/>
        </p:nvSpPr>
        <p:spPr bwMode="auto">
          <a:xfrm>
            <a:off x="723261" y="33559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409573" y="4955139"/>
            <a:ext cx="2471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Expanding, we have</a:t>
            </a:r>
          </a:p>
        </p:txBody>
      </p:sp>
      <p:graphicFrame>
        <p:nvGraphicFramePr>
          <p:cNvPr id="423946" name="Object 10"/>
          <p:cNvGraphicFramePr>
            <a:graphicFrameLocks noChangeAspect="1"/>
          </p:cNvGraphicFramePr>
          <p:nvPr/>
        </p:nvGraphicFramePr>
        <p:xfrm>
          <a:off x="2043373" y="977640"/>
          <a:ext cx="4679950" cy="628650"/>
        </p:xfrm>
        <a:graphic>
          <a:graphicData uri="http://schemas.openxmlformats.org/presentationml/2006/ole">
            <p:oleObj spid="_x0000_s423946" name="Equation" r:id="rId7" imgW="1892160" imgH="253800" progId="Equation.DSMT4">
              <p:embed/>
            </p:oleObj>
          </a:graphicData>
        </a:graphic>
      </p:graphicFrame>
      <p:sp>
        <p:nvSpPr>
          <p:cNvPr id="423947" name="Text Box 11"/>
          <p:cNvSpPr txBox="1">
            <a:spLocks noChangeArrowheads="1"/>
          </p:cNvSpPr>
          <p:nvPr/>
        </p:nvSpPr>
        <p:spPr bwMode="auto">
          <a:xfrm>
            <a:off x="1042163" y="178418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2"/>
          <p:cNvSpPr txBox="1">
            <a:spLocks noChangeArrowheads="1"/>
          </p:cNvSpPr>
          <p:nvPr/>
        </p:nvSpPr>
        <p:spPr bwMode="auto">
          <a:xfrm>
            <a:off x="74777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280988" y="897909"/>
            <a:ext cx="40722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potential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 therefore </a:t>
            </a:r>
            <a:r>
              <a:rPr lang="en-US" sz="2000" dirty="0">
                <a:solidFill>
                  <a:schemeClr val="bg1"/>
                </a:solidFill>
              </a:rPr>
              <a:t>satisfies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1412875" y="5003800"/>
            <a:ext cx="1831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 the same! </a:t>
            </a:r>
          </a:p>
        </p:txBody>
      </p:sp>
      <p:graphicFrame>
        <p:nvGraphicFramePr>
          <p:cNvPr id="424965" name="Object 5"/>
          <p:cNvGraphicFramePr>
            <a:graphicFrameLocks noChangeAspect="1"/>
          </p:cNvGraphicFramePr>
          <p:nvPr/>
        </p:nvGraphicFramePr>
        <p:xfrm>
          <a:off x="954088" y="1454150"/>
          <a:ext cx="7099300" cy="1381125"/>
        </p:xfrm>
        <a:graphic>
          <a:graphicData uri="http://schemas.openxmlformats.org/presentationml/2006/ole">
            <p:oleObj spid="_x0000_s424965" name="Equation" r:id="rId4" imgW="3657600" imgH="711000" progId="Equation.DSMT4">
              <p:embed/>
            </p:oleObj>
          </a:graphicData>
        </a:graphic>
      </p:graphicFrame>
      <p:graphicFrame>
        <p:nvGraphicFramePr>
          <p:cNvPr id="424966" name="Object 6"/>
          <p:cNvGraphicFramePr>
            <a:graphicFrameLocks noChangeAspect="1"/>
          </p:cNvGraphicFramePr>
          <p:nvPr/>
        </p:nvGraphicFramePr>
        <p:xfrm>
          <a:off x="3433763" y="4956175"/>
          <a:ext cx="2300287" cy="546100"/>
        </p:xfrm>
        <a:graphic>
          <a:graphicData uri="http://schemas.openxmlformats.org/presentationml/2006/ole">
            <p:oleObj spid="_x0000_s424966" name="Equation" r:id="rId5" imgW="1015920" imgH="241200" progId="Equation.DSMT4">
              <p:embed/>
            </p:oleObj>
          </a:graphicData>
        </a:graphic>
      </p:graphicFrame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227983" y="5703579"/>
            <a:ext cx="88922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Even when using the Debye Gauge, we don’t get the </a:t>
            </a:r>
            <a:r>
              <a:rPr lang="en-US" dirty="0" smtClean="0">
                <a:solidFill>
                  <a:schemeClr val="hlink"/>
                </a:solidFill>
              </a:rPr>
              <a:t>scalar Helmholtz equation for </a:t>
            </a:r>
            <a:r>
              <a:rPr lang="en-US" i="1" dirty="0" smtClean="0">
                <a:solidFill>
                  <a:schemeClr val="hlink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hlink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  <a:endParaRPr lang="en-US" dirty="0">
              <a:solidFill>
                <a:schemeClr val="hlink"/>
              </a:solidFill>
            </a:endParaRPr>
          </a:p>
        </p:txBody>
      </p:sp>
      <p:graphicFrame>
        <p:nvGraphicFramePr>
          <p:cNvPr id="424970" name="Object 10"/>
          <p:cNvGraphicFramePr>
            <a:graphicFrameLocks noChangeAspect="1"/>
          </p:cNvGraphicFramePr>
          <p:nvPr/>
        </p:nvGraphicFramePr>
        <p:xfrm>
          <a:off x="461963" y="3584575"/>
          <a:ext cx="8062912" cy="1381125"/>
        </p:xfrm>
        <a:graphic>
          <a:graphicData uri="http://schemas.openxmlformats.org/presentationml/2006/ole">
            <p:oleObj spid="_x0000_s424970" name="Equation" r:id="rId6" imgW="4152600" imgH="711000" progId="Equation.DSMT4">
              <p:embed/>
            </p:oleObj>
          </a:graphicData>
        </a:graphic>
      </p:graphicFrame>
      <p:graphicFrame>
        <p:nvGraphicFramePr>
          <p:cNvPr id="424971" name="Object 11"/>
          <p:cNvGraphicFramePr>
            <a:graphicFrameLocks noChangeAspect="1"/>
          </p:cNvGraphicFramePr>
          <p:nvPr/>
        </p:nvGraphicFramePr>
        <p:xfrm>
          <a:off x="2651434" y="2904002"/>
          <a:ext cx="2166226" cy="534523"/>
        </p:xfrm>
        <a:graphic>
          <a:graphicData uri="http://schemas.openxmlformats.org/presentationml/2006/ole">
            <p:oleObj spid="_x0000_s424971" name="Equation" r:id="rId7" imgW="927000" imgH="228600" progId="Equation.DSMT4">
              <p:embed/>
            </p:oleObj>
          </a:graphicData>
        </a:graphic>
      </p:graphicFrame>
      <p:sp>
        <p:nvSpPr>
          <p:cNvPr id="424972" name="Text Box 12"/>
          <p:cNvSpPr txBox="1">
            <a:spLocks noChangeArrowheads="1"/>
          </p:cNvSpPr>
          <p:nvPr/>
        </p:nvSpPr>
        <p:spPr bwMode="auto">
          <a:xfrm>
            <a:off x="827088" y="2959100"/>
            <a:ext cx="175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Compare with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72402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744538" y="1149350"/>
            <a:ext cx="1085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Try this:</a:t>
            </a:r>
          </a:p>
        </p:txBody>
      </p:sp>
      <p:graphicFrame>
        <p:nvGraphicFramePr>
          <p:cNvPr id="425988" name="Object 4"/>
          <p:cNvGraphicFramePr>
            <a:graphicFrameLocks noChangeAspect="1"/>
          </p:cNvGraphicFramePr>
          <p:nvPr/>
        </p:nvGraphicFramePr>
        <p:xfrm>
          <a:off x="1911350" y="1101725"/>
          <a:ext cx="1262063" cy="554038"/>
        </p:xfrm>
        <a:graphic>
          <a:graphicData uri="http://schemas.openxmlformats.org/presentationml/2006/ole">
            <p:oleObj spid="_x0000_s425988" name="Equation" r:id="rId4" imgW="520560" imgH="228600" progId="Equation.DSMT4">
              <p:embed/>
            </p:oleObj>
          </a:graphicData>
        </a:graphic>
      </p:graphicFrame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3947024" y="1625648"/>
          <a:ext cx="1981200" cy="785813"/>
        </p:xfrm>
        <a:graphic>
          <a:graphicData uri="http://schemas.openxmlformats.org/presentationml/2006/ole">
            <p:oleObj spid="_x0000_s425989" name="Equation" r:id="rId5" imgW="990360" imgH="3934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25990" name="Object 6"/>
          <p:cNvGraphicFramePr>
            <a:graphicFrameLocks noChangeAspect="1"/>
          </p:cNvGraphicFramePr>
          <p:nvPr/>
        </p:nvGraphicFramePr>
        <p:xfrm>
          <a:off x="3929210" y="2832620"/>
          <a:ext cx="3251200" cy="3606800"/>
        </p:xfrm>
        <a:graphic>
          <a:graphicData uri="http://schemas.openxmlformats.org/presentationml/2006/ole">
            <p:oleObj spid="_x0000_s425990" name="Equation" r:id="rId6" imgW="162540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68839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477838" y="116205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209219" y="4233313"/>
          <a:ext cx="8678863" cy="922338"/>
        </p:xfrm>
        <a:graphic>
          <a:graphicData uri="http://schemas.openxmlformats.org/presentationml/2006/ole">
            <p:oleObj spid="_x0000_s438276" name="Equation" r:id="rId4" imgW="4533840" imgH="482400" progId="Equation.DSMT4">
              <p:embed/>
            </p:oleObj>
          </a:graphicData>
        </a:graphic>
      </p:graphicFrame>
      <p:graphicFrame>
        <p:nvGraphicFramePr>
          <p:cNvPr id="438282" name="Object 10"/>
          <p:cNvGraphicFramePr>
            <a:graphicFrameLocks noChangeAspect="1"/>
          </p:cNvGraphicFramePr>
          <p:nvPr/>
        </p:nvGraphicFramePr>
        <p:xfrm>
          <a:off x="1065213" y="1931988"/>
          <a:ext cx="6751637" cy="890587"/>
        </p:xfrm>
        <a:graphic>
          <a:graphicData uri="http://schemas.openxmlformats.org/presentationml/2006/ole">
            <p:oleObj spid="_x0000_s438282" name="Equation" r:id="rId5" imgW="3657600" imgH="482400" progId="Equation.DSMT4">
              <p:embed/>
            </p:oleObj>
          </a:graphicData>
        </a:graphic>
      </p:graphicFrame>
      <p:sp>
        <p:nvSpPr>
          <p:cNvPr id="438283" name="AutoShape 11"/>
          <p:cNvSpPr>
            <a:spLocks noChangeArrowheads="1"/>
          </p:cNvSpPr>
          <p:nvPr/>
        </p:nvSpPr>
        <p:spPr bwMode="auto">
          <a:xfrm>
            <a:off x="4149725" y="3179763"/>
            <a:ext cx="341313" cy="587375"/>
          </a:xfrm>
          <a:prstGeom prst="downArrow">
            <a:avLst>
              <a:gd name="adj1" fmla="val 50000"/>
              <a:gd name="adj2" fmla="val 4302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7358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521316" y="1683627"/>
          <a:ext cx="8218488" cy="922337"/>
        </p:xfrm>
        <a:graphic>
          <a:graphicData uri="http://schemas.openxmlformats.org/presentationml/2006/ole">
            <p:oleObj spid="_x0000_s427012" name="Equation" r:id="rId4" imgW="4292280" imgH="482400" progId="Equation.DSMT4">
              <p:embed/>
            </p:oleObj>
          </a:graphicData>
        </a:graphic>
      </p:graphicFrame>
      <p:graphicFrame>
        <p:nvGraphicFramePr>
          <p:cNvPr id="427018" name="Object 10"/>
          <p:cNvGraphicFramePr>
            <a:graphicFrameLocks noChangeAspect="1"/>
          </p:cNvGraphicFramePr>
          <p:nvPr/>
        </p:nvGraphicFramePr>
        <p:xfrm>
          <a:off x="365197" y="3981806"/>
          <a:ext cx="8059737" cy="936625"/>
        </p:xfrm>
        <a:graphic>
          <a:graphicData uri="http://schemas.openxmlformats.org/presentationml/2006/ole">
            <p:oleObj spid="_x0000_s427018" name="Equation" r:id="rId5" imgW="4152600" imgH="482400" progId="Equation.DSMT4">
              <p:embed/>
            </p:oleObj>
          </a:graphicData>
        </a:graphic>
      </p:graphicFrame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925015" y="3037315"/>
            <a:ext cx="234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compare with </a:t>
            </a:r>
          </a:p>
        </p:txBody>
      </p:sp>
      <p:graphicFrame>
        <p:nvGraphicFramePr>
          <p:cNvPr id="427020" name="Object 12"/>
          <p:cNvGraphicFramePr>
            <a:graphicFrameLocks noChangeAspect="1"/>
          </p:cNvGraphicFramePr>
          <p:nvPr/>
        </p:nvGraphicFramePr>
        <p:xfrm>
          <a:off x="3307853" y="2964290"/>
          <a:ext cx="2322512" cy="573087"/>
        </p:xfrm>
        <a:graphic>
          <a:graphicData uri="http://schemas.openxmlformats.org/presentationml/2006/ole">
            <p:oleObj spid="_x0000_s427020" name="Equation" r:id="rId6" imgW="927000" imgH="228600" progId="Equation.DSMT4">
              <p:embed/>
            </p:oleObj>
          </a:graphicData>
        </a:graphic>
      </p:graphicFrame>
      <p:sp>
        <p:nvSpPr>
          <p:cNvPr id="427021" name="Text Box 13"/>
          <p:cNvSpPr txBox="1">
            <a:spLocks noChangeArrowheads="1"/>
          </p:cNvSpPr>
          <p:nvPr/>
        </p:nvSpPr>
        <p:spPr bwMode="auto">
          <a:xfrm>
            <a:off x="3195638" y="5861050"/>
            <a:ext cx="2368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They are the same!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08675" y="965130"/>
            <a:ext cx="1537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Divide by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</a:t>
            </a:r>
          </a:p>
        </p:txBody>
      </p:sp>
      <p:sp>
        <p:nvSpPr>
          <p:cNvPr id="349331" name="Text Box 147"/>
          <p:cNvSpPr txBox="1">
            <a:spLocks noChangeArrowheads="1"/>
          </p:cNvSpPr>
          <p:nvPr/>
        </p:nvSpPr>
        <p:spPr bwMode="auto">
          <a:xfrm>
            <a:off x="982663" y="1068388"/>
            <a:ext cx="1608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If we choose</a:t>
            </a:r>
          </a:p>
        </p:txBody>
      </p:sp>
      <p:sp>
        <p:nvSpPr>
          <p:cNvPr id="349332" name="Text Box 148"/>
          <p:cNvSpPr txBox="1">
            <a:spLocks noChangeArrowheads="1"/>
          </p:cNvSpPr>
          <p:nvPr/>
        </p:nvSpPr>
        <p:spPr bwMode="auto">
          <a:xfrm>
            <a:off x="420688" y="4219575"/>
            <a:ext cx="847725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However, the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2000" dirty="0">
                <a:solidFill>
                  <a:schemeClr val="bg1"/>
                </a:solidFill>
              </a:rPr>
              <a:t> fields in spherical coordinates are </a:t>
            </a:r>
            <a:r>
              <a:rPr lang="en-US" sz="2000" u="sng" dirty="0">
                <a:solidFill>
                  <a:schemeClr val="bg1"/>
                </a:solidFill>
              </a:rPr>
              <a:t>complicated</a:t>
            </a:r>
            <a:r>
              <a:rPr lang="en-US" sz="2000" dirty="0">
                <a:solidFill>
                  <a:schemeClr val="bg1"/>
                </a:solidFill>
              </a:rPr>
              <a:t>! (see Prob. 6.1 in Harrington).</a:t>
            </a:r>
          </a:p>
        </p:txBody>
      </p:sp>
      <p:graphicFrame>
        <p:nvGraphicFramePr>
          <p:cNvPr id="349345" name="Object 161"/>
          <p:cNvGraphicFramePr>
            <a:graphicFrameLocks noChangeAspect="1"/>
          </p:cNvGraphicFramePr>
          <p:nvPr/>
        </p:nvGraphicFramePr>
        <p:xfrm>
          <a:off x="2778125" y="1004888"/>
          <a:ext cx="1562100" cy="552450"/>
        </p:xfrm>
        <a:graphic>
          <a:graphicData uri="http://schemas.openxmlformats.org/presentationml/2006/ole">
            <p:oleObj spid="_x0000_s349345" name="Equation" r:id="rId4" imgW="647640" imgH="228600" progId="Equation.DSMT4">
              <p:embed/>
            </p:oleObj>
          </a:graphicData>
        </a:graphic>
      </p:graphicFrame>
      <p:graphicFrame>
        <p:nvGraphicFramePr>
          <p:cNvPr id="349346" name="Object 162"/>
          <p:cNvGraphicFramePr>
            <a:graphicFrameLocks noChangeAspect="1"/>
          </p:cNvGraphicFramePr>
          <p:nvPr/>
        </p:nvGraphicFramePr>
        <p:xfrm>
          <a:off x="3336925" y="1851025"/>
          <a:ext cx="2268538" cy="558800"/>
        </p:xfrm>
        <a:graphic>
          <a:graphicData uri="http://schemas.openxmlformats.org/presentationml/2006/ole">
            <p:oleObj spid="_x0000_s349346" name="Equation" r:id="rId5" imgW="927000" imgH="228600" progId="Equation.DSMT4">
              <p:embed/>
            </p:oleObj>
          </a:graphicData>
        </a:graphic>
      </p:graphicFrame>
      <p:graphicFrame>
        <p:nvGraphicFramePr>
          <p:cNvPr id="349347" name="Object 163"/>
          <p:cNvGraphicFramePr>
            <a:graphicFrameLocks noChangeAspect="1"/>
          </p:cNvGraphicFramePr>
          <p:nvPr/>
        </p:nvGraphicFramePr>
        <p:xfrm>
          <a:off x="2224088" y="2805113"/>
          <a:ext cx="4305300" cy="1096962"/>
        </p:xfrm>
        <a:graphic>
          <a:graphicData uri="http://schemas.openxmlformats.org/presentationml/2006/ole">
            <p:oleObj spid="_x0000_s349347" name="Equation" r:id="rId6" imgW="2095200" imgH="533160" progId="Equation.DSMT4">
              <p:embed/>
            </p:oleObj>
          </a:graphicData>
        </a:graphic>
      </p:graphicFrame>
      <p:sp>
        <p:nvSpPr>
          <p:cNvPr id="349349" name="Text Box 165"/>
          <p:cNvSpPr txBox="1">
            <a:spLocks noChangeArrowheads="1"/>
          </p:cNvSpPr>
          <p:nvPr/>
        </p:nvSpPr>
        <p:spPr bwMode="auto">
          <a:xfrm>
            <a:off x="2544309" y="1936070"/>
            <a:ext cx="677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349350" name="Text Box 166"/>
          <p:cNvSpPr txBox="1">
            <a:spLocks noChangeArrowheads="1"/>
          </p:cNvSpPr>
          <p:nvPr/>
        </p:nvSpPr>
        <p:spPr bwMode="auto">
          <a:xfrm>
            <a:off x="1341438" y="3146425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and</a:t>
            </a:r>
          </a:p>
        </p:txBody>
      </p:sp>
      <p:graphicFrame>
        <p:nvGraphicFramePr>
          <p:cNvPr id="349351" name="Object 167"/>
          <p:cNvGraphicFramePr>
            <a:graphicFrameLocks noChangeAspect="1"/>
          </p:cNvGraphicFramePr>
          <p:nvPr/>
        </p:nvGraphicFramePr>
        <p:xfrm>
          <a:off x="2333625" y="5756275"/>
          <a:ext cx="3952875" cy="552450"/>
        </p:xfrm>
        <a:graphic>
          <a:graphicData uri="http://schemas.openxmlformats.org/presentationml/2006/ole">
            <p:oleObj spid="_x0000_s349351" name="Equation" r:id="rId7" imgW="1904760" imgH="266400" progId="Equation.DSMT4">
              <p:embed/>
            </p:oleObj>
          </a:graphicData>
        </a:graphic>
      </p:graphicFrame>
      <p:sp>
        <p:nvSpPr>
          <p:cNvPr id="349352" name="Text Box 168"/>
          <p:cNvSpPr txBox="1">
            <a:spLocks noChangeArrowheads="1"/>
          </p:cNvSpPr>
          <p:nvPr/>
        </p:nvSpPr>
        <p:spPr bwMode="auto">
          <a:xfrm>
            <a:off x="423863" y="5287963"/>
            <a:ext cx="7691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is because we have </a:t>
            </a:r>
            <a:r>
              <a:rPr lang="en-US" sz="2000" u="sng" dirty="0">
                <a:solidFill>
                  <a:schemeClr val="bg1"/>
                </a:solidFill>
              </a:rPr>
              <a:t>two</a:t>
            </a:r>
            <a:r>
              <a:rPr lang="en-US" sz="2000" dirty="0">
                <a:solidFill>
                  <a:schemeClr val="bg1"/>
                </a:solidFill>
              </a:rPr>
              <a:t> components in spherical coordinates: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Text Box 2"/>
          <p:cNvSpPr txBox="1">
            <a:spLocks noChangeArrowheads="1"/>
          </p:cNvSpPr>
          <p:nvPr/>
        </p:nvSpPr>
        <p:spPr bwMode="auto">
          <a:xfrm>
            <a:off x="72402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1898650" y="14430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2827338" y="2236788"/>
          <a:ext cx="2265362" cy="558800"/>
        </p:xfrm>
        <a:graphic>
          <a:graphicData uri="http://schemas.openxmlformats.org/presentationml/2006/ole">
            <p:oleObj spid="_x0000_s439304" name="Equation" r:id="rId4" imgW="927000" imgH="228600" progId="Equation.DSMT4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1836738" y="3259138"/>
          <a:ext cx="4714875" cy="1200150"/>
        </p:xfrm>
        <a:graphic>
          <a:graphicData uri="http://schemas.openxmlformats.org/presentationml/2006/ole">
            <p:oleObj spid="_x0000_s439305" name="Equation" r:id="rId5" imgW="2095200" imgH="533160" progId="Equation.DSMT4">
              <p:embed/>
            </p:oleObj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3316288" y="1398588"/>
          <a:ext cx="1262062" cy="554037"/>
        </p:xfrm>
        <a:graphic>
          <a:graphicData uri="http://schemas.openxmlformats.org/presentationml/2006/ole">
            <p:oleObj spid="_x0000_s439306" name="Equation" r:id="rId6" imgW="520560" imgH="228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79678" y="5254389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(The same holds 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.)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7121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1714500" y="2295660"/>
            <a:ext cx="5476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Define  </a:t>
            </a:r>
            <a:r>
              <a:rPr lang="en-US" sz="2000" dirty="0">
                <a:solidFill>
                  <a:schemeClr val="hlink"/>
                </a:solidFill>
              </a:rPr>
              <a:t>“Schelkunoff Spherical Bessel function”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2035175" y="854075"/>
          <a:ext cx="5011738" cy="1114425"/>
        </p:xfrm>
        <a:graphic>
          <a:graphicData uri="http://schemas.openxmlformats.org/presentationml/2006/ole">
            <p:oleObj spid="_x0000_s428037" name="Equation" r:id="rId4" imgW="2400120" imgH="533160" progId="Equation.DSMT4">
              <p:embed/>
            </p:oleObj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2259693" y="2785372"/>
          <a:ext cx="4408488" cy="969962"/>
        </p:xfrm>
        <a:graphic>
          <a:graphicData uri="http://schemas.openxmlformats.org/presentationml/2006/ole">
            <p:oleObj spid="_x0000_s428038" name="Equation" r:id="rId5" imgW="2019240" imgH="444240" progId="Equation.DSMT4">
              <p:embed/>
            </p:oleObj>
          </a:graphicData>
        </a:graphic>
      </p:graphicFrame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2308388" y="5053943"/>
          <a:ext cx="4495800" cy="1111250"/>
        </p:xfrm>
        <a:graphic>
          <a:graphicData uri="http://schemas.openxmlformats.org/presentationml/2006/ole">
            <p:oleObj spid="_x0000_s428039" name="Equation" r:id="rId6" imgW="2158920" imgH="533160" progId="Equation.DSMT4">
              <p:embed/>
            </p:oleObj>
          </a:graphicData>
        </a:graphic>
      </p:graphicFrame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964844" y="829051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2026" y="4578286"/>
            <a:ext cx="17956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Then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030" y="3998789"/>
            <a:ext cx="8161358" cy="33855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The Schelkunoff Bessel Functions are all given in closed form (for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600" dirty="0" smtClean="0">
                <a:solidFill>
                  <a:schemeClr val="bg2"/>
                </a:solidFill>
              </a:rPr>
              <a:t> an integer).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2633" y="634870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(The same holds 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.)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7121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2177806" y="3235749"/>
          <a:ext cx="4408488" cy="969962"/>
        </p:xfrm>
        <a:graphic>
          <a:graphicData uri="http://schemas.openxmlformats.org/presentationml/2006/ole">
            <p:oleObj spid="_x0000_s468995" name="Equation" r:id="rId4" imgW="2019240" imgH="444240" progId="Equation.DSMT4">
              <p:embed/>
            </p:oleObj>
          </a:graphicData>
        </a:graphic>
      </p:graphicFrame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2240149" y="1737537"/>
          <a:ext cx="4495800" cy="1111250"/>
        </p:xfrm>
        <a:graphic>
          <a:graphicData uri="http://schemas.openxmlformats.org/presentationml/2006/ole">
            <p:oleObj spid="_x0000_s468996" name="Equation" r:id="rId5" imgW="2158920" imgH="533160" progId="Equation.DSMT4">
              <p:embed/>
            </p:oleObj>
          </a:graphicData>
        </a:graphic>
      </p:graphicFrame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3598862" y="951881"/>
            <a:ext cx="15023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Summary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11440" y="6089399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(The same holds for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sz="2000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.)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4609370" y="4774135"/>
          <a:ext cx="949325" cy="769937"/>
        </p:xfrm>
        <a:graphic>
          <a:graphicData uri="http://schemas.openxmlformats.org/presentationml/2006/ole">
            <p:oleObj spid="_x0000_s468997" name="Equation" r:id="rId6" imgW="469800" imgH="380880" progId="Equation.DSMT4">
              <p:embed/>
            </p:oleObj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895079" y="4907200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general,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2"/>
          <p:cNvSpPr txBox="1">
            <a:spLocks noChangeArrowheads="1"/>
          </p:cNvSpPr>
          <p:nvPr/>
        </p:nvSpPr>
        <p:spPr bwMode="auto">
          <a:xfrm>
            <a:off x="71214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923332" y="1103408"/>
            <a:ext cx="68309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Examine a typical Schelkunoff  Bessel </a:t>
            </a:r>
            <a:r>
              <a:rPr lang="en-US" sz="2000" dirty="0" smtClean="0">
                <a:solidFill>
                  <a:schemeClr val="bg1"/>
                </a:solidFill>
              </a:rPr>
              <a:t>function for large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757191" y="5076280"/>
            <a:ext cx="74977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Schelkunoff Bessel functions do not go to zero as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</a:t>
            </a:r>
            <a:r>
              <a:rPr lang="en-US" sz="1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!</a:t>
            </a:r>
            <a:r>
              <a:rPr lang="en-US" sz="2000" dirty="0">
                <a:solidFill>
                  <a:schemeClr val="bg1"/>
                </a:solidFill>
              </a:rPr>
              <a:t>                  </a:t>
            </a:r>
          </a:p>
        </p:txBody>
      </p:sp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1931988" y="1820863"/>
          <a:ext cx="4538662" cy="2711450"/>
        </p:xfrm>
        <a:graphic>
          <a:graphicData uri="http://schemas.openxmlformats.org/presentationml/2006/ole">
            <p:oleObj spid="_x0000_s429061" name="Equation" r:id="rId4" imgW="2019240" imgH="120636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2448" y="5882186"/>
            <a:ext cx="5158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Hence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F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 do not go to zero at </a:t>
            </a:r>
            <a:r>
              <a:rPr lang="en-US" sz="2000" dirty="0" smtClean="0">
                <a:solidFill>
                  <a:srgbClr val="FF0000"/>
                </a:solidFill>
              </a:rPr>
              <a:t>infinity!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32141" name="Object 13"/>
          <p:cNvGraphicFramePr>
            <a:graphicFrameLocks noChangeAspect="1"/>
          </p:cNvGraphicFramePr>
          <p:nvPr/>
        </p:nvGraphicFramePr>
        <p:xfrm>
          <a:off x="3600825" y="1019484"/>
          <a:ext cx="1176338" cy="603250"/>
        </p:xfrm>
        <a:graphic>
          <a:graphicData uri="http://schemas.openxmlformats.org/presentationml/2006/ole">
            <p:oleObj spid="_x0000_s432141" name="Equation" r:id="rId4" imgW="495000" imgH="253800" progId="Equation.DSMT4">
              <p:embed/>
            </p:oleObj>
          </a:graphicData>
        </a:graphic>
      </p:graphicFrame>
      <p:sp>
        <p:nvSpPr>
          <p:cNvPr id="432142" name="Text Box 14"/>
          <p:cNvSpPr txBox="1">
            <a:spLocks noChangeArrowheads="1"/>
          </p:cNvSpPr>
          <p:nvPr/>
        </p:nvSpPr>
        <p:spPr bwMode="auto">
          <a:xfrm>
            <a:off x="777875" y="1056658"/>
            <a:ext cx="15536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FF"/>
                </a:solidFill>
              </a:rPr>
              <a:t>Example:</a:t>
            </a:r>
          </a:p>
        </p:txBody>
      </p:sp>
      <p:sp>
        <p:nvSpPr>
          <p:cNvPr id="432143" name="Text Box 15"/>
          <p:cNvSpPr txBox="1">
            <a:spLocks noChangeArrowheads="1"/>
          </p:cNvSpPr>
          <p:nvPr/>
        </p:nvSpPr>
        <p:spPr bwMode="auto">
          <a:xfrm>
            <a:off x="2244132" y="1110633"/>
            <a:ext cx="1386174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Calculate</a:t>
            </a:r>
          </a:p>
        </p:txBody>
      </p:sp>
      <p:graphicFrame>
        <p:nvGraphicFramePr>
          <p:cNvPr id="432144" name="Object 16"/>
          <p:cNvGraphicFramePr>
            <a:graphicFrameLocks noChangeAspect="1"/>
          </p:cNvGraphicFramePr>
          <p:nvPr/>
        </p:nvGraphicFramePr>
        <p:xfrm>
          <a:off x="1177925" y="3983038"/>
          <a:ext cx="2368550" cy="796925"/>
        </p:xfrm>
        <a:graphic>
          <a:graphicData uri="http://schemas.openxmlformats.org/presentationml/2006/ole">
            <p:oleObj spid="_x0000_s432144" name="Equation" r:id="rId5" imgW="1320480" imgH="444240" progId="Equation.DSMT4">
              <p:embed/>
            </p:oleObj>
          </a:graphicData>
        </a:graphic>
      </p:graphicFrame>
      <p:graphicFrame>
        <p:nvGraphicFramePr>
          <p:cNvPr id="432145" name="Object 17"/>
          <p:cNvGraphicFramePr>
            <a:graphicFrameLocks noChangeAspect="1"/>
          </p:cNvGraphicFramePr>
          <p:nvPr/>
        </p:nvGraphicFramePr>
        <p:xfrm>
          <a:off x="5286375" y="5827713"/>
          <a:ext cx="2528888" cy="796925"/>
        </p:xfrm>
        <a:graphic>
          <a:graphicData uri="http://schemas.openxmlformats.org/presentationml/2006/ole">
            <p:oleObj spid="_x0000_s432145" name="Equation" r:id="rId6" imgW="1409400" imgH="444240" progId="Equation.DSMT4">
              <p:embed/>
            </p:oleObj>
          </a:graphicData>
        </a:graphic>
      </p:graphicFrame>
      <p:graphicFrame>
        <p:nvGraphicFramePr>
          <p:cNvPr id="432146" name="Object 18"/>
          <p:cNvGraphicFramePr>
            <a:graphicFrameLocks noChangeAspect="1"/>
          </p:cNvGraphicFramePr>
          <p:nvPr/>
        </p:nvGraphicFramePr>
        <p:xfrm>
          <a:off x="1914525" y="1833563"/>
          <a:ext cx="5146675" cy="1119187"/>
        </p:xfrm>
        <a:graphic>
          <a:graphicData uri="http://schemas.openxmlformats.org/presentationml/2006/ole">
            <p:oleObj spid="_x0000_s432146" name="Equation" r:id="rId7" imgW="2336760" imgH="507960" progId="Equation.DSMT4">
              <p:embed/>
            </p:oleObj>
          </a:graphicData>
        </a:graphic>
      </p:graphicFrame>
      <p:graphicFrame>
        <p:nvGraphicFramePr>
          <p:cNvPr id="432147" name="Object 19"/>
          <p:cNvGraphicFramePr>
            <a:graphicFrameLocks noChangeAspect="1"/>
          </p:cNvGraphicFramePr>
          <p:nvPr/>
        </p:nvGraphicFramePr>
        <p:xfrm>
          <a:off x="639763" y="4999038"/>
          <a:ext cx="3683000" cy="809625"/>
        </p:xfrm>
        <a:graphic>
          <a:graphicData uri="http://schemas.openxmlformats.org/presentationml/2006/ole">
            <p:oleObj spid="_x0000_s432147" name="Equation" r:id="rId8" imgW="1904760" imgH="419040" progId="Equation.DSMT4">
              <p:embed/>
            </p:oleObj>
          </a:graphicData>
        </a:graphic>
      </p:graphicFrame>
      <p:graphicFrame>
        <p:nvGraphicFramePr>
          <p:cNvPr id="432148" name="Object 20"/>
          <p:cNvGraphicFramePr>
            <a:graphicFrameLocks noChangeAspect="1"/>
          </p:cNvGraphicFramePr>
          <p:nvPr/>
        </p:nvGraphicFramePr>
        <p:xfrm>
          <a:off x="5467350" y="5119688"/>
          <a:ext cx="2257425" cy="496887"/>
        </p:xfrm>
        <a:graphic>
          <a:graphicData uri="http://schemas.openxmlformats.org/presentationml/2006/ole">
            <p:oleObj spid="_x0000_s432148" name="Equation" r:id="rId9" imgW="1155600" imgH="253800" progId="Equation.DSMT4">
              <p:embed/>
            </p:oleObj>
          </a:graphicData>
        </a:graphic>
      </p:graphicFrame>
      <p:graphicFrame>
        <p:nvGraphicFramePr>
          <p:cNvPr id="432149" name="Object 21"/>
          <p:cNvGraphicFramePr>
            <a:graphicFrameLocks noChangeAspect="1"/>
          </p:cNvGraphicFramePr>
          <p:nvPr/>
        </p:nvGraphicFramePr>
        <p:xfrm>
          <a:off x="2636838" y="3106738"/>
          <a:ext cx="3832225" cy="560387"/>
        </p:xfrm>
        <a:graphic>
          <a:graphicData uri="http://schemas.openxmlformats.org/presentationml/2006/ole">
            <p:oleObj spid="_x0000_s432149" name="Equation" r:id="rId10" imgW="1739880" imgH="253800" progId="Equation.DSMT4">
              <p:embed/>
            </p:oleObj>
          </a:graphicData>
        </a:graphic>
      </p:graphicFrame>
      <p:sp>
        <p:nvSpPr>
          <p:cNvPr id="432150" name="AutoShape 22"/>
          <p:cNvSpPr>
            <a:spLocks noChangeArrowheads="1"/>
          </p:cNvSpPr>
          <p:nvPr/>
        </p:nvSpPr>
        <p:spPr bwMode="auto">
          <a:xfrm>
            <a:off x="4527550" y="5197475"/>
            <a:ext cx="623888" cy="319088"/>
          </a:xfrm>
          <a:prstGeom prst="rightArrow">
            <a:avLst>
              <a:gd name="adj1" fmla="val 50000"/>
              <a:gd name="adj2" fmla="val 4888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66947" name="Object 3"/>
          <p:cNvGraphicFramePr>
            <a:graphicFrameLocks noChangeAspect="1"/>
          </p:cNvGraphicFramePr>
          <p:nvPr/>
        </p:nvGraphicFramePr>
        <p:xfrm>
          <a:off x="1928978" y="1188024"/>
          <a:ext cx="5606905" cy="916567"/>
        </p:xfrm>
        <a:graphic>
          <a:graphicData uri="http://schemas.openxmlformats.org/presentationml/2006/ole">
            <p:oleObj spid="_x0000_s466947" name="Equation" r:id="rId4" imgW="2717640" imgH="444240" progId="Equation.DSMT4">
              <p:embed/>
            </p:oleObj>
          </a:graphicData>
        </a:graphic>
      </p:graphicFrame>
      <p:sp>
        <p:nvSpPr>
          <p:cNvPr id="466956" name="Text Box 12"/>
          <p:cNvSpPr txBox="1">
            <a:spLocks noChangeArrowheads="1"/>
          </p:cNvSpPr>
          <p:nvPr/>
        </p:nvSpPr>
        <p:spPr bwMode="auto">
          <a:xfrm>
            <a:off x="975812" y="91412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66958" name="Object 14"/>
          <p:cNvGraphicFramePr>
            <a:graphicFrameLocks noChangeAspect="1"/>
          </p:cNvGraphicFramePr>
          <p:nvPr/>
        </p:nvGraphicFramePr>
        <p:xfrm>
          <a:off x="3341461" y="5768067"/>
          <a:ext cx="2505075" cy="603250"/>
        </p:xfrm>
        <a:graphic>
          <a:graphicData uri="http://schemas.openxmlformats.org/presentationml/2006/ole">
            <p:oleObj spid="_x0000_s466958" name="Equation" r:id="rId5" imgW="1054080" imgH="253800" progId="Equation.DSMT4">
              <p:embed/>
            </p:oleObj>
          </a:graphicData>
        </a:graphic>
      </p:graphicFrame>
      <p:sp>
        <p:nvSpPr>
          <p:cNvPr id="466959" name="Text Box 15"/>
          <p:cNvSpPr txBox="1">
            <a:spLocks noChangeArrowheads="1"/>
          </p:cNvSpPr>
          <p:nvPr/>
        </p:nvSpPr>
        <p:spPr bwMode="auto">
          <a:xfrm>
            <a:off x="2019531" y="5295446"/>
            <a:ext cx="133920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466960" name="Object 16"/>
          <p:cNvGraphicFramePr>
            <a:graphicFrameLocks noChangeAspect="1"/>
          </p:cNvGraphicFramePr>
          <p:nvPr/>
        </p:nvGraphicFramePr>
        <p:xfrm>
          <a:off x="3411823" y="4199304"/>
          <a:ext cx="2263775" cy="603250"/>
        </p:xfrm>
        <a:graphic>
          <a:graphicData uri="http://schemas.openxmlformats.org/presentationml/2006/ole">
            <p:oleObj spid="_x0000_s466960" name="Equation" r:id="rId6" imgW="952200" imgH="253800" progId="Equation.DSMT4">
              <p:embed/>
            </p:oleObj>
          </a:graphicData>
        </a:graphic>
      </p:graphicFrame>
      <p:sp>
        <p:nvSpPr>
          <p:cNvPr id="466961" name="Text Box 17"/>
          <p:cNvSpPr txBox="1">
            <a:spLocks noChangeArrowheads="1"/>
          </p:cNvSpPr>
          <p:nvPr/>
        </p:nvSpPr>
        <p:spPr bwMode="auto">
          <a:xfrm>
            <a:off x="2634117" y="3701595"/>
            <a:ext cx="501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466962" name="Object 18"/>
          <p:cNvGraphicFramePr>
            <a:graphicFrameLocks noChangeAspect="1"/>
          </p:cNvGraphicFramePr>
          <p:nvPr/>
        </p:nvGraphicFramePr>
        <p:xfrm>
          <a:off x="1517651" y="2385811"/>
          <a:ext cx="6026150" cy="1003729"/>
        </p:xfrm>
        <a:graphic>
          <a:graphicData uri="http://schemas.openxmlformats.org/presentationml/2006/ole">
            <p:oleObj spid="_x0000_s466962" name="Equation" r:id="rId7" imgW="320040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2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18819" name="Text Box 3"/>
          <p:cNvSpPr txBox="1">
            <a:spLocks noChangeArrowheads="1"/>
          </p:cNvSpPr>
          <p:nvPr/>
        </p:nvSpPr>
        <p:spPr bwMode="auto">
          <a:xfrm>
            <a:off x="328654" y="1039580"/>
            <a:ext cx="22063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better choice </a:t>
            </a:r>
            <a:r>
              <a:rPr lang="en-US" sz="2000" dirty="0" smtClean="0">
                <a:solidFill>
                  <a:schemeClr val="bg1"/>
                </a:solidFill>
              </a:rPr>
              <a:t>is: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18825" name="Object 9"/>
          <p:cNvGraphicFramePr>
            <a:graphicFrameLocks noChangeAspect="1"/>
          </p:cNvGraphicFramePr>
          <p:nvPr/>
        </p:nvGraphicFramePr>
        <p:xfrm>
          <a:off x="1534660" y="1694997"/>
          <a:ext cx="1522412" cy="1274763"/>
        </p:xfrm>
        <a:graphic>
          <a:graphicData uri="http://schemas.openxmlformats.org/presentationml/2006/ole">
            <p:oleObj spid="_x0000_s418825" name="Equation" r:id="rId4" imgW="545760" imgH="457200" progId="Equation.DSMT4">
              <p:embed/>
            </p:oleObj>
          </a:graphicData>
        </a:graphic>
      </p:graphicFrame>
      <p:sp>
        <p:nvSpPr>
          <p:cNvPr id="418826" name="Text Box 10"/>
          <p:cNvSpPr txBox="1">
            <a:spLocks noChangeArrowheads="1"/>
          </p:cNvSpPr>
          <p:nvPr/>
        </p:nvSpPr>
        <p:spPr bwMode="auto">
          <a:xfrm>
            <a:off x="1132568" y="3274333"/>
            <a:ext cx="227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“Debye Potentials”</a:t>
            </a:r>
          </a:p>
        </p:txBody>
      </p:sp>
      <p:sp>
        <p:nvSpPr>
          <p:cNvPr id="418832" name="Text Box 16"/>
          <p:cNvSpPr txBox="1">
            <a:spLocks noChangeArrowheads="1"/>
          </p:cNvSpPr>
          <p:nvPr/>
        </p:nvSpPr>
        <p:spPr bwMode="auto">
          <a:xfrm>
            <a:off x="238126" y="3973739"/>
            <a:ext cx="473664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electric and magnetic fields are given in terms of these potentials in a fairly simple manner (please see the </a:t>
            </a:r>
            <a:r>
              <a:rPr lang="en-US" dirty="0" smtClean="0">
                <a:solidFill>
                  <a:schemeClr val="bg1"/>
                </a:solidFill>
              </a:rPr>
              <a:t>next </a:t>
            </a:r>
            <a:r>
              <a:rPr lang="en-US" dirty="0" smtClean="0">
                <a:solidFill>
                  <a:schemeClr val="bg1"/>
                </a:solidFill>
              </a:rPr>
              <a:t>two slides).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08171" y="4026265"/>
            <a:ext cx="32330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</a:rPr>
              <a:t>Peter Joseph William Debye</a:t>
            </a:r>
            <a:r>
              <a:rPr lang="en-US" sz="1600" dirty="0" smtClean="0">
                <a:solidFill>
                  <a:schemeClr val="bg2"/>
                </a:solidFill>
              </a:rPr>
              <a:t> (March 24, 1884 – November 2, 1966) was a Dutch physicist and physical chemist, and Nobel laureate in Chemistry.</a:t>
            </a: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418828" name="Picture 12" descr="http://upload.wikimedia.org/wikipedia/commons/6/62/Debye1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96213" y="896620"/>
            <a:ext cx="2113642" cy="3001372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497594" y="6129045"/>
            <a:ext cx="29129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http://en.wikipedia.org/wiki/Peter_Debye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7544" y="5407298"/>
            <a:ext cx="3472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“…he studied under the theoretical physicist Arnold Sommerfeld, who later claimed that his most important discovery was Peter Debye.”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74777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2066925" y="3895725"/>
          <a:ext cx="4572000" cy="1954213"/>
        </p:xfrm>
        <a:graphic>
          <a:graphicData uri="http://schemas.openxmlformats.org/presentationml/2006/ole">
            <p:oleObj spid="_x0000_s442375" name="Equation" r:id="rId4" imgW="2019240" imgH="863280" progId="Equation.DSMT4">
              <p:embed/>
            </p:oleObj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35024" y="3128818"/>
            <a:ext cx="78053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Use </a:t>
            </a:r>
            <a:r>
              <a:rPr lang="en-US" sz="2000" dirty="0" smtClean="0">
                <a:solidFill>
                  <a:schemeClr val="bg1"/>
                </a:solidFill>
              </a:rPr>
              <a:t>this choice of potentials </a:t>
            </a:r>
            <a:r>
              <a:rPr lang="en-US" sz="2000" dirty="0">
                <a:solidFill>
                  <a:schemeClr val="bg1"/>
                </a:solidFill>
              </a:rPr>
              <a:t>together with the basic field equations: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3575975" y="1153723"/>
          <a:ext cx="1522412" cy="1274763"/>
        </p:xfrm>
        <a:graphic>
          <a:graphicData uri="http://schemas.openxmlformats.org/presentationml/2006/ole">
            <p:oleObj spid="_x0000_s442377" name="Equation" r:id="rId5" imgW="5457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203" name="Rectangle 27"/>
          <p:cNvSpPr>
            <a:spLocks noChangeArrowheads="1"/>
          </p:cNvSpPr>
          <p:nvPr/>
        </p:nvSpPr>
        <p:spPr bwMode="auto">
          <a:xfrm>
            <a:off x="4546600" y="4341813"/>
            <a:ext cx="2892425" cy="23479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2" name="Rectangle 26"/>
          <p:cNvSpPr>
            <a:spLocks noChangeArrowheads="1"/>
          </p:cNvSpPr>
          <p:nvPr/>
        </p:nvSpPr>
        <p:spPr bwMode="auto">
          <a:xfrm>
            <a:off x="792163" y="4421188"/>
            <a:ext cx="2865437" cy="22383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1" name="Rectangle 25"/>
          <p:cNvSpPr>
            <a:spLocks noChangeArrowheads="1"/>
          </p:cNvSpPr>
          <p:nvPr/>
        </p:nvSpPr>
        <p:spPr bwMode="auto">
          <a:xfrm>
            <a:off x="4519613" y="1665288"/>
            <a:ext cx="2947987" cy="25638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00" name="Rectangle 24"/>
          <p:cNvSpPr>
            <a:spLocks noChangeArrowheads="1"/>
          </p:cNvSpPr>
          <p:nvPr/>
        </p:nvSpPr>
        <p:spPr bwMode="auto">
          <a:xfrm>
            <a:off x="763588" y="1635125"/>
            <a:ext cx="2947987" cy="26193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99" name="Rectangle 23"/>
          <p:cNvSpPr>
            <a:spLocks noChangeArrowheads="1"/>
          </p:cNvSpPr>
          <p:nvPr/>
        </p:nvSpPr>
        <p:spPr bwMode="auto">
          <a:xfrm>
            <a:off x="5407025" y="954088"/>
            <a:ext cx="1270000" cy="585787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98" name="Rectangle 22"/>
          <p:cNvSpPr>
            <a:spLocks noChangeArrowheads="1"/>
          </p:cNvSpPr>
          <p:nvPr/>
        </p:nvSpPr>
        <p:spPr bwMode="auto">
          <a:xfrm>
            <a:off x="1373188" y="955675"/>
            <a:ext cx="1270000" cy="585788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7064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34196" name="Object 20"/>
          <p:cNvGraphicFramePr>
            <a:graphicFrameLocks noChangeAspect="1"/>
          </p:cNvGraphicFramePr>
          <p:nvPr/>
        </p:nvGraphicFramePr>
        <p:xfrm>
          <a:off x="1468438" y="981075"/>
          <a:ext cx="1052512" cy="533400"/>
        </p:xfrm>
        <a:graphic>
          <a:graphicData uri="http://schemas.openxmlformats.org/presentationml/2006/ole">
            <p:oleObj spid="_x0000_s434196" r:id="rId4" imgW="444307" imgH="228501" progId="Equation.DSMT4">
              <p:embed/>
            </p:oleObj>
          </a:graphicData>
        </a:graphic>
      </p:graphicFrame>
      <p:graphicFrame>
        <p:nvGraphicFramePr>
          <p:cNvPr id="434195" name="Object 19"/>
          <p:cNvGraphicFramePr>
            <a:graphicFrameLocks noChangeAspect="1"/>
          </p:cNvGraphicFramePr>
          <p:nvPr/>
        </p:nvGraphicFramePr>
        <p:xfrm>
          <a:off x="1031875" y="1744663"/>
          <a:ext cx="2481263" cy="785812"/>
        </p:xfrm>
        <a:graphic>
          <a:graphicData uri="http://schemas.openxmlformats.org/presentationml/2006/ole">
            <p:oleObj spid="_x0000_s434195" r:id="rId5" imgW="1536700" imgH="482600" progId="Equation.DSMT4">
              <p:embed/>
            </p:oleObj>
          </a:graphicData>
        </a:graphic>
      </p:graphicFrame>
      <p:graphicFrame>
        <p:nvGraphicFramePr>
          <p:cNvPr id="434194" name="Object 18"/>
          <p:cNvGraphicFramePr>
            <a:graphicFrameLocks noChangeAspect="1"/>
          </p:cNvGraphicFramePr>
          <p:nvPr/>
        </p:nvGraphicFramePr>
        <p:xfrm>
          <a:off x="1657350" y="4568825"/>
          <a:ext cx="730250" cy="365125"/>
        </p:xfrm>
        <a:graphic>
          <a:graphicData uri="http://schemas.openxmlformats.org/presentationml/2006/ole">
            <p:oleObj spid="_x0000_s434194" r:id="rId6" imgW="457200" imgH="228600" progId="Equation.DSMT4">
              <p:embed/>
            </p:oleObj>
          </a:graphicData>
        </a:graphic>
      </p:graphicFrame>
      <p:graphicFrame>
        <p:nvGraphicFramePr>
          <p:cNvPr id="434193" name="Object 17"/>
          <p:cNvGraphicFramePr>
            <a:graphicFrameLocks noChangeAspect="1"/>
          </p:cNvGraphicFramePr>
          <p:nvPr/>
        </p:nvGraphicFramePr>
        <p:xfrm>
          <a:off x="1116013" y="2654300"/>
          <a:ext cx="1785937" cy="693738"/>
        </p:xfrm>
        <a:graphic>
          <a:graphicData uri="http://schemas.openxmlformats.org/presentationml/2006/ole">
            <p:oleObj spid="_x0000_s434193" r:id="rId7" imgW="1155199" imgH="444307" progId="Equation.DSMT4">
              <p:embed/>
            </p:oleObj>
          </a:graphicData>
        </a:graphic>
      </p:graphicFrame>
      <p:graphicFrame>
        <p:nvGraphicFramePr>
          <p:cNvPr id="434192" name="Object 16"/>
          <p:cNvGraphicFramePr>
            <a:graphicFrameLocks noChangeAspect="1"/>
          </p:cNvGraphicFramePr>
          <p:nvPr/>
        </p:nvGraphicFramePr>
        <p:xfrm>
          <a:off x="1084263" y="5099050"/>
          <a:ext cx="1849437" cy="677863"/>
        </p:xfrm>
        <a:graphic>
          <a:graphicData uri="http://schemas.openxmlformats.org/presentationml/2006/ole">
            <p:oleObj spid="_x0000_s434192" r:id="rId8" imgW="1143000" imgH="419100" progId="Equation.DSMT4">
              <p:embed/>
            </p:oleObj>
          </a:graphicData>
        </a:graphic>
      </p:graphicFrame>
      <p:graphicFrame>
        <p:nvGraphicFramePr>
          <p:cNvPr id="434191" name="Object 15"/>
          <p:cNvGraphicFramePr>
            <a:graphicFrameLocks noChangeAspect="1"/>
          </p:cNvGraphicFramePr>
          <p:nvPr/>
        </p:nvGraphicFramePr>
        <p:xfrm>
          <a:off x="1004888" y="3471863"/>
          <a:ext cx="2151062" cy="665162"/>
        </p:xfrm>
        <a:graphic>
          <a:graphicData uri="http://schemas.openxmlformats.org/presentationml/2006/ole">
            <p:oleObj spid="_x0000_s434191" r:id="rId9" imgW="1447172" imgH="444307" progId="Equation.DSMT4">
              <p:embed/>
            </p:oleObj>
          </a:graphicData>
        </a:graphic>
      </p:graphicFrame>
      <p:graphicFrame>
        <p:nvGraphicFramePr>
          <p:cNvPr id="434190" name="Object 14"/>
          <p:cNvGraphicFramePr>
            <a:graphicFrameLocks noChangeAspect="1"/>
          </p:cNvGraphicFramePr>
          <p:nvPr/>
        </p:nvGraphicFramePr>
        <p:xfrm>
          <a:off x="1196975" y="5992813"/>
          <a:ext cx="1319213" cy="666750"/>
        </p:xfrm>
        <a:graphic>
          <a:graphicData uri="http://schemas.openxmlformats.org/presentationml/2006/ole">
            <p:oleObj spid="_x0000_s434190" r:id="rId10" imgW="825500" imgH="419100" progId="Equation.DSMT4">
              <p:embed/>
            </p:oleObj>
          </a:graphicData>
        </a:graphic>
      </p:graphicFrame>
      <p:graphicFrame>
        <p:nvGraphicFramePr>
          <p:cNvPr id="434189" name="Object 13"/>
          <p:cNvGraphicFramePr>
            <a:graphicFrameLocks noChangeAspect="1"/>
          </p:cNvGraphicFramePr>
          <p:nvPr/>
        </p:nvGraphicFramePr>
        <p:xfrm>
          <a:off x="5608638" y="1009650"/>
          <a:ext cx="911225" cy="476250"/>
        </p:xfrm>
        <a:graphic>
          <a:graphicData uri="http://schemas.openxmlformats.org/presentationml/2006/ole">
            <p:oleObj spid="_x0000_s434189" r:id="rId11" imgW="431613" imgH="228501" progId="Equation.DSMT4">
              <p:embed/>
            </p:oleObj>
          </a:graphicData>
        </a:graphic>
      </p:graphicFrame>
      <p:graphicFrame>
        <p:nvGraphicFramePr>
          <p:cNvPr id="434188" name="Object 12"/>
          <p:cNvGraphicFramePr>
            <a:graphicFrameLocks noChangeAspect="1"/>
          </p:cNvGraphicFramePr>
          <p:nvPr/>
        </p:nvGraphicFramePr>
        <p:xfrm>
          <a:off x="5705475" y="1882775"/>
          <a:ext cx="784225" cy="417513"/>
        </p:xfrm>
        <a:graphic>
          <a:graphicData uri="http://schemas.openxmlformats.org/presentationml/2006/ole">
            <p:oleObj spid="_x0000_s434188" r:id="rId12" imgW="431613" imgH="228501" progId="Equation.DSMT4">
              <p:embed/>
            </p:oleObj>
          </a:graphicData>
        </a:graphic>
      </p:graphicFrame>
      <p:graphicFrame>
        <p:nvGraphicFramePr>
          <p:cNvPr id="434187" name="Object 11"/>
          <p:cNvGraphicFramePr>
            <a:graphicFrameLocks noChangeAspect="1"/>
          </p:cNvGraphicFramePr>
          <p:nvPr/>
        </p:nvGraphicFramePr>
        <p:xfrm>
          <a:off x="4872038" y="4378325"/>
          <a:ext cx="2571750" cy="800100"/>
        </p:xfrm>
        <a:graphic>
          <a:graphicData uri="http://schemas.openxmlformats.org/presentationml/2006/ole">
            <p:oleObj spid="_x0000_s434187" r:id="rId13" imgW="1562100" imgH="482600" progId="Equation.DSMT4">
              <p:embed/>
            </p:oleObj>
          </a:graphicData>
        </a:graphic>
      </p:graphicFrame>
      <p:graphicFrame>
        <p:nvGraphicFramePr>
          <p:cNvPr id="434186" name="Object 10"/>
          <p:cNvGraphicFramePr>
            <a:graphicFrameLocks noChangeAspect="1"/>
          </p:cNvGraphicFramePr>
          <p:nvPr/>
        </p:nvGraphicFramePr>
        <p:xfrm>
          <a:off x="5184775" y="2584450"/>
          <a:ext cx="1609725" cy="627063"/>
        </p:xfrm>
        <a:graphic>
          <a:graphicData uri="http://schemas.openxmlformats.org/presentationml/2006/ole">
            <p:oleObj spid="_x0000_s434186" r:id="rId14" imgW="1079500" imgH="419100" progId="Equation.DSMT4">
              <p:embed/>
            </p:oleObj>
          </a:graphicData>
        </a:graphic>
      </p:graphicFrame>
      <p:graphicFrame>
        <p:nvGraphicFramePr>
          <p:cNvPr id="434185" name="Object 9"/>
          <p:cNvGraphicFramePr>
            <a:graphicFrameLocks noChangeAspect="1"/>
          </p:cNvGraphicFramePr>
          <p:nvPr/>
        </p:nvGraphicFramePr>
        <p:xfrm>
          <a:off x="5173663" y="5240338"/>
          <a:ext cx="1919287" cy="727075"/>
        </p:xfrm>
        <a:graphic>
          <a:graphicData uri="http://schemas.openxmlformats.org/presentationml/2006/ole">
            <p:oleObj spid="_x0000_s434185" r:id="rId15" imgW="1180588" imgH="444307" progId="Equation.DSMT4">
              <p:embed/>
            </p:oleObj>
          </a:graphicData>
        </a:graphic>
      </p:graphicFrame>
      <p:graphicFrame>
        <p:nvGraphicFramePr>
          <p:cNvPr id="434184" name="Object 8"/>
          <p:cNvGraphicFramePr>
            <a:graphicFrameLocks noChangeAspect="1"/>
          </p:cNvGraphicFramePr>
          <p:nvPr/>
        </p:nvGraphicFramePr>
        <p:xfrm>
          <a:off x="5389563" y="3487738"/>
          <a:ext cx="1303337" cy="660400"/>
        </p:xfrm>
        <a:graphic>
          <a:graphicData uri="http://schemas.openxmlformats.org/presentationml/2006/ole">
            <p:oleObj spid="_x0000_s434184" r:id="rId16" imgW="774364" imgH="393529" progId="Equation.DSMT4">
              <p:embed/>
            </p:oleObj>
          </a:graphicData>
        </a:graphic>
      </p:graphicFrame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5105400" y="5983288"/>
          <a:ext cx="2208213" cy="665162"/>
        </p:xfrm>
        <a:graphic>
          <a:graphicData uri="http://schemas.openxmlformats.org/presentationml/2006/ole">
            <p:oleObj spid="_x0000_s434183" r:id="rId17" imgW="1485255" imgH="444307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7358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3107422" y="3077478"/>
          <a:ext cx="2324100" cy="565150"/>
        </p:xfrm>
        <a:graphic>
          <a:graphicData uri="http://schemas.openxmlformats.org/presentationml/2006/ole">
            <p:oleObj spid="_x0000_s433159" name="Equation" r:id="rId4" imgW="939600" imgH="228600" progId="Equation.DSMT4">
              <p:embed/>
            </p:oleObj>
          </a:graphicData>
        </a:graphic>
      </p:graphicFrame>
      <p:sp>
        <p:nvSpPr>
          <p:cNvPr id="433161" name="AutoShape 9"/>
          <p:cNvSpPr>
            <a:spLocks noChangeArrowheads="1"/>
          </p:cNvSpPr>
          <p:nvPr/>
        </p:nvSpPr>
        <p:spPr bwMode="auto">
          <a:xfrm>
            <a:off x="2730500" y="4821170"/>
            <a:ext cx="438150" cy="301625"/>
          </a:xfrm>
          <a:prstGeom prst="rightArrow">
            <a:avLst>
              <a:gd name="adj1" fmla="val 50000"/>
              <a:gd name="adj2" fmla="val 3631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490206" y="1567194"/>
            <a:ext cx="75930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First, let’s assume that we have the “usual” solution </a:t>
            </a:r>
            <a:r>
              <a:rPr lang="en-US" sz="2000" dirty="0" smtClean="0">
                <a:solidFill>
                  <a:schemeClr val="bg1"/>
                </a:solidFill>
              </a:rPr>
              <a:t>(from ECE 6340) which </a:t>
            </a:r>
            <a:r>
              <a:rPr lang="en-US" sz="2000" dirty="0">
                <a:solidFill>
                  <a:schemeClr val="bg1"/>
                </a:solidFill>
              </a:rPr>
              <a:t>has enforced the </a:t>
            </a:r>
            <a:r>
              <a:rPr lang="en-US" sz="2000" u="sng" dirty="0" smtClean="0">
                <a:solidFill>
                  <a:schemeClr val="bg1"/>
                </a:solidFill>
              </a:rPr>
              <a:t>Lorenz Gauge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33164" name="Text Box 12"/>
          <p:cNvSpPr txBox="1">
            <a:spLocks noChangeArrowheads="1"/>
          </p:cNvSpPr>
          <p:nvPr/>
        </p:nvSpPr>
        <p:spPr bwMode="auto">
          <a:xfrm>
            <a:off x="434914" y="903596"/>
            <a:ext cx="8359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How do we represent the solution for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hlink"/>
                </a:solidFill>
              </a:rPr>
              <a:t> and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>
                <a:solidFill>
                  <a:schemeClr val="hlink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chemeClr val="hlink"/>
                </a:solidFill>
              </a:rPr>
              <a:t> in spherical coordinates?</a:t>
            </a:r>
          </a:p>
        </p:txBody>
      </p:sp>
      <p:graphicFrame>
        <p:nvGraphicFramePr>
          <p:cNvPr id="433168" name="Object 16"/>
          <p:cNvGraphicFramePr>
            <a:graphicFrameLocks noChangeAspect="1"/>
          </p:cNvGraphicFramePr>
          <p:nvPr/>
        </p:nvGraphicFramePr>
        <p:xfrm>
          <a:off x="3716338" y="4038533"/>
          <a:ext cx="2147887" cy="1592262"/>
        </p:xfrm>
        <a:graphic>
          <a:graphicData uri="http://schemas.openxmlformats.org/presentationml/2006/ole">
            <p:oleObj spid="_x0000_s433168" name="Equation" r:id="rId5" imgW="1028520" imgH="761760" progId="Equation.DSMT4">
              <p:embed/>
            </p:oleObj>
          </a:graphicData>
        </a:graphic>
      </p:graphicFrame>
      <p:graphicFrame>
        <p:nvGraphicFramePr>
          <p:cNvPr id="433169" name="Object 17"/>
          <p:cNvGraphicFramePr>
            <a:graphicFrameLocks noChangeAspect="1"/>
          </p:cNvGraphicFramePr>
          <p:nvPr/>
        </p:nvGraphicFramePr>
        <p:xfrm>
          <a:off x="2553979" y="6034660"/>
          <a:ext cx="4060825" cy="512762"/>
        </p:xfrm>
        <a:graphic>
          <a:graphicData uri="http://schemas.openxmlformats.org/presentationml/2006/ole">
            <p:oleObj spid="_x0000_s433169" name="Equation" r:id="rId6" imgW="2006280" imgH="253800" progId="Equation.DSMT4">
              <p:embed/>
            </p:oleObj>
          </a:graphicData>
        </a:graphic>
      </p:graphicFrame>
      <p:sp>
        <p:nvSpPr>
          <p:cNvPr id="433170" name="Text Box 18"/>
          <p:cNvSpPr txBox="1">
            <a:spLocks noChangeArrowheads="1"/>
          </p:cNvSpPr>
          <p:nvPr/>
        </p:nvSpPr>
        <p:spPr bwMode="auto">
          <a:xfrm>
            <a:off x="1579438" y="6059608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since</a:t>
            </a:r>
          </a:p>
        </p:txBody>
      </p:sp>
      <p:graphicFrame>
        <p:nvGraphicFramePr>
          <p:cNvPr id="433171" name="Object 19"/>
          <p:cNvGraphicFramePr>
            <a:graphicFrameLocks noChangeAspect="1"/>
          </p:cNvGraphicFramePr>
          <p:nvPr/>
        </p:nvGraphicFramePr>
        <p:xfrm>
          <a:off x="3386138" y="4065520"/>
          <a:ext cx="385762" cy="1589088"/>
        </p:xfrm>
        <a:graphic>
          <a:graphicData uri="http://schemas.openxmlformats.org/presentationml/2006/ole">
            <p:oleObj spid="_x0000_s433171" name="Equation" r:id="rId7" imgW="190440" imgH="711000" progId="Equation.DSMT4">
              <p:embed/>
            </p:oleObj>
          </a:graphicData>
        </a:graphic>
      </p:graphicFrame>
      <p:sp>
        <p:nvSpPr>
          <p:cNvPr id="433172" name="Text Box 20"/>
          <p:cNvSpPr txBox="1">
            <a:spLocks noChangeArrowheads="1"/>
          </p:cNvSpPr>
          <p:nvPr/>
        </p:nvSpPr>
        <p:spPr bwMode="auto">
          <a:xfrm>
            <a:off x="5563285" y="3164791"/>
            <a:ext cx="3287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(vector Helmholtz equation)</a:t>
            </a:r>
          </a:p>
        </p:txBody>
      </p:sp>
      <p:graphicFrame>
        <p:nvGraphicFramePr>
          <p:cNvPr id="433173" name="Object 21"/>
          <p:cNvGraphicFramePr>
            <a:graphicFrameLocks noChangeAspect="1"/>
          </p:cNvGraphicFramePr>
          <p:nvPr/>
        </p:nvGraphicFramePr>
        <p:xfrm>
          <a:off x="3242194" y="2384807"/>
          <a:ext cx="2171700" cy="444500"/>
        </p:xfrm>
        <a:graphic>
          <a:graphicData uri="http://schemas.openxmlformats.org/presentationml/2006/ole">
            <p:oleObj spid="_x0000_s433173" name="Equation" r:id="rId8" imgW="1054080" imgH="215640" progId="Equation.DSMT4">
              <p:embed/>
            </p:oleObj>
          </a:graphicData>
        </a:graphic>
      </p:graphicFrame>
      <p:sp>
        <p:nvSpPr>
          <p:cNvPr id="433174" name="Text Box 22"/>
          <p:cNvSpPr txBox="1">
            <a:spLocks noChangeArrowheads="1"/>
          </p:cNvSpPr>
          <p:nvPr/>
        </p:nvSpPr>
        <p:spPr bwMode="auto">
          <a:xfrm>
            <a:off x="1162073" y="3162872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1830388" y="3198813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</a:t>
            </a:r>
          </a:p>
        </p:txBody>
      </p:sp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3030538" y="1920875"/>
          <a:ext cx="2360612" cy="723900"/>
        </p:xfrm>
        <a:graphic>
          <a:graphicData uri="http://schemas.openxmlformats.org/presentationml/2006/ole">
            <p:oleObj spid="_x0000_s436232" name="Equation" r:id="rId4" imgW="952200" imgH="291960" progId="Equation.DSMT4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2852488" y="3157538"/>
          <a:ext cx="4062412" cy="539750"/>
        </p:xfrm>
        <a:graphic>
          <a:graphicData uri="http://schemas.openxmlformats.org/presentationml/2006/ole">
            <p:oleObj spid="_x0000_s436233" name="Equation" r:id="rId5" imgW="2006280" imgH="266400" progId="Equation.DSMT4">
              <p:embed/>
            </p:oleObj>
          </a:graphicData>
        </a:graphic>
      </p:graphicFrame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1562100" y="2028825"/>
            <a:ext cx="1257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However,</a:t>
            </a:r>
          </a:p>
        </p:txBody>
      </p:sp>
      <p:graphicFrame>
        <p:nvGraphicFramePr>
          <p:cNvPr id="436237" name="Object 13"/>
          <p:cNvGraphicFramePr>
            <a:graphicFrameLocks noChangeAspect="1"/>
          </p:cNvGraphicFramePr>
          <p:nvPr/>
        </p:nvGraphicFramePr>
        <p:xfrm>
          <a:off x="3073400" y="1017588"/>
          <a:ext cx="2324100" cy="565150"/>
        </p:xfrm>
        <a:graphic>
          <a:graphicData uri="http://schemas.openxmlformats.org/presentationml/2006/ole">
            <p:oleObj spid="_x0000_s436237" name="Equation" r:id="rId6" imgW="939600" imgH="228600" progId="Equation.DSMT4">
              <p:embed/>
            </p:oleObj>
          </a:graphicData>
        </a:graphic>
      </p:graphicFrame>
      <p:sp>
        <p:nvSpPr>
          <p:cNvPr id="436238" name="Text Box 14"/>
          <p:cNvSpPr txBox="1">
            <a:spLocks noChangeArrowheads="1"/>
          </p:cNvSpPr>
          <p:nvPr/>
        </p:nvSpPr>
        <p:spPr bwMode="auto">
          <a:xfrm>
            <a:off x="1986725" y="457365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36239" name="Object 15"/>
          <p:cNvGraphicFramePr>
            <a:graphicFrameLocks noChangeAspect="1"/>
          </p:cNvGraphicFramePr>
          <p:nvPr/>
        </p:nvGraphicFramePr>
        <p:xfrm>
          <a:off x="3048000" y="4495800"/>
          <a:ext cx="2517775" cy="598488"/>
        </p:xfrm>
        <a:graphic>
          <a:graphicData uri="http://schemas.openxmlformats.org/presentationml/2006/ole">
            <p:oleObj spid="_x0000_s436239" name="Equation" r:id="rId7" imgW="1015920" imgH="241200" progId="Equation.DSMT4">
              <p:embed/>
            </p:oleObj>
          </a:graphicData>
        </a:graphic>
      </p:graphicFrame>
      <p:graphicFrame>
        <p:nvGraphicFramePr>
          <p:cNvPr id="436240" name="Object 16"/>
          <p:cNvGraphicFramePr>
            <a:graphicFrameLocks noChangeAspect="1"/>
          </p:cNvGraphicFramePr>
          <p:nvPr/>
        </p:nvGraphicFramePr>
        <p:xfrm>
          <a:off x="2994025" y="5289550"/>
          <a:ext cx="4056063" cy="1014413"/>
        </p:xfrm>
        <a:graphic>
          <a:graphicData uri="http://schemas.openxmlformats.org/presentationml/2006/ole">
            <p:oleObj spid="_x0000_s436240" name="Equation" r:id="rId8" imgW="2133360" imgH="5331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093" y="2060813"/>
            <a:ext cx="7942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When using the Lorenz gauge (so that we have the vector Helmholtz equation),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 do not satisfy the scalar Helmholtz equation.</a:t>
            </a:r>
          </a:p>
          <a:p>
            <a:pPr marL="231775" indent="-231775"/>
            <a:endParaRPr lang="en-US" dirty="0" smtClean="0">
              <a:solidFill>
                <a:schemeClr val="bg1"/>
              </a:solidFill>
            </a:endParaRPr>
          </a:p>
          <a:p>
            <a:pPr marL="231775" indent="-231775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Furthermore, we can show from Maxwell’s equations that using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A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and </a:t>
            </a:r>
            <a:r>
              <a:rPr lang="en-US" i="1" dirty="0" smtClean="0">
                <a:solidFill>
                  <a:srgbClr val="0000FF"/>
                </a:solidFill>
                <a:latin typeface="Times New Roman"/>
              </a:rPr>
              <a:t>F</a:t>
            </a:r>
            <a:r>
              <a:rPr lang="en-US" i="1" baseline="-25000" dirty="0" smtClean="0">
                <a:solidFill>
                  <a:srgbClr val="0000FF"/>
                </a:solidFill>
                <a:latin typeface="Times New Roman"/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 implies that we </a:t>
            </a:r>
            <a:r>
              <a:rPr lang="en-US" u="sng" dirty="0" smtClean="0">
                <a:solidFill>
                  <a:srgbClr val="0000FF"/>
                </a:solidFill>
              </a:rPr>
              <a:t>cannot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have </a:t>
            </a:r>
            <a:r>
              <a:rPr lang="en-US" dirty="0" smtClean="0">
                <a:solidFill>
                  <a:srgbClr val="0000FF"/>
                </a:solidFill>
              </a:rPr>
              <a:t>the Lorenz gauge (proof given next).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9111" y="1214650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Observations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Vector Potentials (cont.)</a:t>
            </a:r>
          </a:p>
        </p:txBody>
      </p:sp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628650" y="1042988"/>
            <a:ext cx="3219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Maxwell’s Equations:</a:t>
            </a:r>
          </a:p>
        </p:txBody>
      </p:sp>
      <p:graphicFrame>
        <p:nvGraphicFramePr>
          <p:cNvPr id="417801" name="Object 9"/>
          <p:cNvGraphicFramePr>
            <a:graphicFrameLocks noChangeAspect="1"/>
          </p:cNvGraphicFramePr>
          <p:nvPr/>
        </p:nvGraphicFramePr>
        <p:xfrm>
          <a:off x="3798414" y="1657160"/>
          <a:ext cx="1403350" cy="519113"/>
        </p:xfrm>
        <a:graphic>
          <a:graphicData uri="http://schemas.openxmlformats.org/presentationml/2006/ole">
            <p:oleObj spid="_x0000_s417801" name="Equation" r:id="rId4" imgW="583920" imgH="215640" progId="Equation.DSMT4">
              <p:embed/>
            </p:oleObj>
          </a:graphicData>
        </a:graphic>
      </p:graphicFrame>
      <p:sp>
        <p:nvSpPr>
          <p:cNvPr id="417804" name="AutoShape 12"/>
          <p:cNvSpPr>
            <a:spLocks noChangeArrowheads="1"/>
          </p:cNvSpPr>
          <p:nvPr/>
        </p:nvSpPr>
        <p:spPr bwMode="auto">
          <a:xfrm>
            <a:off x="3127375" y="2584450"/>
            <a:ext cx="438150" cy="220663"/>
          </a:xfrm>
          <a:prstGeom prst="rightArrow">
            <a:avLst>
              <a:gd name="adj1" fmla="val 50000"/>
              <a:gd name="adj2" fmla="val 4964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7805" name="Object 13"/>
          <p:cNvGraphicFramePr>
            <a:graphicFrameLocks noChangeAspect="1"/>
          </p:cNvGraphicFramePr>
          <p:nvPr/>
        </p:nvGraphicFramePr>
        <p:xfrm>
          <a:off x="3114675" y="3587818"/>
          <a:ext cx="2684463" cy="1641475"/>
        </p:xfrm>
        <a:graphic>
          <a:graphicData uri="http://schemas.openxmlformats.org/presentationml/2006/ole">
            <p:oleObj spid="_x0000_s417805" name="Equation" r:id="rId5" imgW="1143000" imgH="698400" progId="Equation.DSMT4">
              <p:embed/>
            </p:oleObj>
          </a:graphicData>
        </a:graphic>
      </p:graphicFrame>
      <p:sp>
        <p:nvSpPr>
          <p:cNvPr id="417806" name="AutoShape 14"/>
          <p:cNvSpPr>
            <a:spLocks noChangeArrowheads="1"/>
          </p:cNvSpPr>
          <p:nvPr/>
        </p:nvSpPr>
        <p:spPr bwMode="auto">
          <a:xfrm>
            <a:off x="2487613" y="4213293"/>
            <a:ext cx="438150" cy="234950"/>
          </a:xfrm>
          <a:prstGeom prst="rightArrow">
            <a:avLst>
              <a:gd name="adj1" fmla="val 50000"/>
              <a:gd name="adj2" fmla="val 4662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07" name="AutoShape 15"/>
          <p:cNvSpPr>
            <a:spLocks noChangeArrowheads="1"/>
          </p:cNvSpPr>
          <p:nvPr/>
        </p:nvSpPr>
        <p:spPr bwMode="auto">
          <a:xfrm>
            <a:off x="2501900" y="4799080"/>
            <a:ext cx="438150" cy="220663"/>
          </a:xfrm>
          <a:prstGeom prst="rightArrow">
            <a:avLst>
              <a:gd name="adj1" fmla="val 50000"/>
              <a:gd name="adj2" fmla="val 4964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7808" name="Object 16"/>
          <p:cNvGraphicFramePr>
            <a:graphicFrameLocks noChangeAspect="1"/>
          </p:cNvGraphicFramePr>
          <p:nvPr/>
        </p:nvGraphicFramePr>
        <p:xfrm>
          <a:off x="3124200" y="5776913"/>
          <a:ext cx="2970213" cy="615950"/>
        </p:xfrm>
        <a:graphic>
          <a:graphicData uri="http://schemas.openxmlformats.org/presentationml/2006/ole">
            <p:oleObj spid="_x0000_s417808" name="Equation" r:id="rId6" imgW="1041120" imgH="21564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868FC7-4B52-4884-9F56-458519578F6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17809" name="Object 17"/>
          <p:cNvGraphicFramePr>
            <a:graphicFrameLocks noChangeAspect="1"/>
          </p:cNvGraphicFramePr>
          <p:nvPr/>
        </p:nvGraphicFramePr>
        <p:xfrm>
          <a:off x="4002301" y="2192433"/>
          <a:ext cx="1954213" cy="1008062"/>
        </p:xfrm>
        <a:graphic>
          <a:graphicData uri="http://schemas.openxmlformats.org/presentationml/2006/ole">
            <p:oleObj spid="_x0000_s417809" name="Equation" r:id="rId7" imgW="8125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10696</TotalTime>
  <Words>703</Words>
  <Application>Microsoft Office PowerPoint</Application>
  <PresentationFormat>On-screen Show (4:3)</PresentationFormat>
  <Paragraphs>150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Times New Roman</vt:lpstr>
      <vt:lpstr>Wingdings</vt:lpstr>
      <vt:lpstr>Symbol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834</cp:revision>
  <cp:lastPrinted>1999-08-25T18:07:04Z</cp:lastPrinted>
  <dcterms:created xsi:type="dcterms:W3CDTF">1999-08-24T13:57:19Z</dcterms:created>
  <dcterms:modified xsi:type="dcterms:W3CDTF">2016-03-08T01:17:57Z</dcterms:modified>
</cp:coreProperties>
</file>