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333" r:id="rId2"/>
    <p:sldId id="387" r:id="rId3"/>
    <p:sldId id="409" r:id="rId4"/>
    <p:sldId id="395" r:id="rId5"/>
    <p:sldId id="396" r:id="rId6"/>
    <p:sldId id="415" r:id="rId7"/>
    <p:sldId id="397" r:id="rId8"/>
    <p:sldId id="420" r:id="rId9"/>
    <p:sldId id="413" r:id="rId10"/>
    <p:sldId id="410" r:id="rId11"/>
    <p:sldId id="398" r:id="rId12"/>
    <p:sldId id="416" r:id="rId13"/>
    <p:sldId id="419" r:id="rId14"/>
    <p:sldId id="399" r:id="rId15"/>
    <p:sldId id="412" r:id="rId16"/>
    <p:sldId id="400" r:id="rId17"/>
    <p:sldId id="401" r:id="rId18"/>
    <p:sldId id="402" r:id="rId19"/>
    <p:sldId id="411" r:id="rId20"/>
    <p:sldId id="418" r:id="rId21"/>
    <p:sldId id="417" r:id="rId22"/>
    <p:sldId id="403" r:id="rId23"/>
    <p:sldId id="404" r:id="rId24"/>
    <p:sldId id="421" r:id="rId25"/>
    <p:sldId id="405" r:id="rId26"/>
    <p:sldId id="406" r:id="rId27"/>
    <p:sldId id="407" r:id="rId28"/>
    <p:sldId id="414" r:id="rId29"/>
    <p:sldId id="408" r:id="rId30"/>
    <p:sldId id="423" r:id="rId31"/>
    <p:sldId id="424" r:id="rId32"/>
    <p:sldId id="425" r:id="rId33"/>
    <p:sldId id="422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33"/>
    <a:srgbClr val="FF9933"/>
    <a:srgbClr val="0000CC"/>
    <a:srgbClr val="6699FF"/>
    <a:srgbClr val="969696"/>
    <a:srgbClr val="FF99FF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25" autoAdjust="0"/>
    <p:restoredTop sz="95041" autoAdjust="0"/>
  </p:normalViewPr>
  <p:slideViewPr>
    <p:cSldViewPr snapToGrid="0">
      <p:cViewPr>
        <p:scale>
          <a:sx n="70" d="100"/>
          <a:sy n="70" d="100"/>
        </p:scale>
        <p:origin x="-2160" y="-378"/>
      </p:cViewPr>
      <p:guideLst>
        <p:guide orient="horz" pos="2191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16.wmf"/><Relationship Id="rId1" Type="http://schemas.openxmlformats.org/officeDocument/2006/relationships/image" Target="../media/image36.wmf"/><Relationship Id="rId6" Type="http://schemas.openxmlformats.org/officeDocument/2006/relationships/image" Target="../media/image38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2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0.wmf"/><Relationship Id="rId2" Type="http://schemas.openxmlformats.org/officeDocument/2006/relationships/image" Target="../media/image60.wmf"/><Relationship Id="rId1" Type="http://schemas.openxmlformats.org/officeDocument/2006/relationships/image" Target="../media/image67.wmf"/><Relationship Id="rId6" Type="http://schemas.openxmlformats.org/officeDocument/2006/relationships/image" Target="../media/image69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5" Type="http://schemas.openxmlformats.org/officeDocument/2006/relationships/image" Target="../media/image91.wmf"/><Relationship Id="rId4" Type="http://schemas.openxmlformats.org/officeDocument/2006/relationships/image" Target="../media/image7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98.wmf"/><Relationship Id="rId1" Type="http://schemas.openxmlformats.org/officeDocument/2006/relationships/image" Target="../media/image60.wmf"/><Relationship Id="rId5" Type="http://schemas.openxmlformats.org/officeDocument/2006/relationships/image" Target="../media/image99.wmf"/><Relationship Id="rId4" Type="http://schemas.openxmlformats.org/officeDocument/2006/relationships/image" Target="../media/image1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100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4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92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9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07.wmf"/><Relationship Id="rId1" Type="http://schemas.openxmlformats.org/officeDocument/2006/relationships/image" Target="../media/image60.wmf"/><Relationship Id="rId5" Type="http://schemas.openxmlformats.org/officeDocument/2006/relationships/image" Target="../media/image108.wmf"/><Relationship Id="rId4" Type="http://schemas.openxmlformats.org/officeDocument/2006/relationships/image" Target="../media/image19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109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83582503-D11F-4846-8403-62F53D5B3D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2D2946A-91B5-4D75-B66E-BE358D119C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2BBC8A-EAEC-44F6-BE8F-52A3E442F949}" type="slidenum">
              <a:rPr lang="en-US"/>
              <a:pPr/>
              <a:t>1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54C9C-BC19-4AF5-B690-41165CA276BF}" type="slidenum">
              <a:rPr lang="en-US"/>
              <a:pPr/>
              <a:t>10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ABCDE-E722-47BC-AE5E-5EAFEFF6071B}" type="slidenum">
              <a:rPr lang="en-US"/>
              <a:pPr/>
              <a:t>11</a:t>
            </a:fld>
            <a:endParaRPr lang="en-US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CFE23-0698-419E-92D4-E4BE5904FF61}" type="slidenum">
              <a:rPr lang="en-US"/>
              <a:pPr/>
              <a:t>12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CFE23-0698-419E-92D4-E4BE5904FF61}" type="slidenum">
              <a:rPr lang="en-US"/>
              <a:pPr/>
              <a:t>13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E16B1-09E0-4C80-B7F5-B69360EFA75D}" type="slidenum">
              <a:rPr lang="en-US"/>
              <a:pPr/>
              <a:t>14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867DB-F31F-4376-B352-D24F9D3A072B}" type="slidenum">
              <a:rPr lang="en-US"/>
              <a:pPr/>
              <a:t>15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709E9-2290-4A94-9A04-4E53CED536F4}" type="slidenum">
              <a:rPr lang="en-US"/>
              <a:pPr/>
              <a:t>16</a:t>
            </a:fld>
            <a:endParaRPr 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0E586-F6B9-443F-AEF9-2D17CAC88DE6}" type="slidenum">
              <a:rPr lang="en-US"/>
              <a:pPr/>
              <a:t>17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C21D7-91B1-414C-9490-26E018E22134}" type="slidenum">
              <a:rPr lang="en-US"/>
              <a:pPr/>
              <a:t>18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40080-496B-4734-8611-F4CB5382B89F}" type="slidenum">
              <a:rPr lang="en-US"/>
              <a:pPr/>
              <a:t>19</a:t>
            </a:fld>
            <a:endParaRPr 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3F1B8-8FF0-4624-BD21-AD046DB69BA8}" type="slidenum">
              <a:rPr lang="en-US"/>
              <a:pPr/>
              <a:t>2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C21D7-91B1-414C-9490-26E018E22134}" type="slidenum">
              <a:rPr lang="en-US"/>
              <a:pPr/>
              <a:t>20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C21D7-91B1-414C-9490-26E018E22134}" type="slidenum">
              <a:rPr lang="en-US"/>
              <a:pPr/>
              <a:t>21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17F6A-F41E-4DB3-8FFF-3D986144A476}" type="slidenum">
              <a:rPr lang="en-US"/>
              <a:pPr/>
              <a:t>22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2E750-C8C4-4F64-8832-B947BFF0B1F4}" type="slidenum">
              <a:rPr lang="en-US"/>
              <a:pPr/>
              <a:t>23</a:t>
            </a:fld>
            <a:endParaRPr 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2E750-C8C4-4F64-8832-B947BFF0B1F4}" type="slidenum">
              <a:rPr lang="en-US"/>
              <a:pPr/>
              <a:t>24</a:t>
            </a:fld>
            <a:endParaRPr 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C155F-0A7F-46CC-89BD-0EAD8B1C3B30}" type="slidenum">
              <a:rPr lang="en-US"/>
              <a:pPr/>
              <a:t>25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65F12-19B2-487D-BA48-4E50F1BDBDC8}" type="slidenum">
              <a:rPr lang="en-US"/>
              <a:pPr/>
              <a:t>26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119FC-17FB-4AAE-BDBC-8947DF940354}" type="slidenum">
              <a:rPr lang="en-US"/>
              <a:pPr/>
              <a:t>27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C21D7-91B1-414C-9490-26E018E22134}" type="slidenum">
              <a:rPr lang="en-US"/>
              <a:pPr/>
              <a:t>28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7D5E1-E785-442A-A14C-702723AC9AB7}" type="slidenum">
              <a:rPr lang="en-US"/>
              <a:pPr/>
              <a:t>29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48A45-D367-4AEC-BFF3-7AE0AC626970}" type="slidenum">
              <a:rPr lang="en-US"/>
              <a:pPr/>
              <a:t>3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65F12-19B2-487D-BA48-4E50F1BDBDC8}" type="slidenum">
              <a:rPr lang="en-US"/>
              <a:pPr/>
              <a:t>30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119FC-17FB-4AAE-BDBC-8947DF940354}" type="slidenum">
              <a:rPr lang="en-US"/>
              <a:pPr/>
              <a:t>31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C21D7-91B1-414C-9490-26E018E22134}" type="slidenum">
              <a:rPr lang="en-US"/>
              <a:pPr/>
              <a:t>32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7D5E1-E785-442A-A14C-702723AC9AB7}" type="slidenum">
              <a:rPr lang="en-US"/>
              <a:pPr/>
              <a:t>33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B7D6E-8B7C-4F52-9710-5C869328024B}" type="slidenum">
              <a:rPr lang="en-US"/>
              <a:pPr/>
              <a:t>4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CFE23-0698-419E-92D4-E4BE5904FF61}" type="slidenum">
              <a:rPr lang="en-US"/>
              <a:pPr/>
              <a:t>5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CFE23-0698-419E-92D4-E4BE5904FF61}" type="slidenum">
              <a:rPr lang="en-US"/>
              <a:pPr/>
              <a:t>6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582CC-1A78-4067-9213-8B5C1A6B18F8}" type="slidenum">
              <a:rPr lang="en-US"/>
              <a:pPr/>
              <a:t>7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582CC-1A78-4067-9213-8B5C1A6B18F8}" type="slidenum">
              <a:rPr lang="en-US"/>
              <a:pPr/>
              <a:t>8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582CC-1A78-4067-9213-8B5C1A6B18F8}" type="slidenum">
              <a:rPr lang="en-US"/>
              <a:pPr/>
              <a:t>9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4B41A4-582A-4669-AF73-6074D9A3AC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7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Relationship Id="rId9" Type="http://schemas.openxmlformats.org/officeDocument/2006/relationships/oleObject" Target="../embeddings/oleObject9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4" Type="http://schemas.openxmlformats.org/officeDocument/2006/relationships/oleObject" Target="../embeddings/oleObject119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1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25.bin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Relationship Id="rId9" Type="http://schemas.openxmlformats.org/officeDocument/2006/relationships/oleObject" Target="../embeddings/oleObject12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31.bin"/><Relationship Id="rId5" Type="http://schemas.openxmlformats.org/officeDocument/2006/relationships/oleObject" Target="../embeddings/oleObject130.bin"/><Relationship Id="rId4" Type="http://schemas.openxmlformats.org/officeDocument/2006/relationships/oleObject" Target="../embeddings/oleObject129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1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36.bin"/><Relationship Id="rId5" Type="http://schemas.openxmlformats.org/officeDocument/2006/relationships/oleObject" Target="../embeddings/oleObject135.bin"/><Relationship Id="rId4" Type="http://schemas.openxmlformats.org/officeDocument/2006/relationships/oleObject" Target="../embeddings/oleObject134.bin"/><Relationship Id="rId9" Type="http://schemas.openxmlformats.org/officeDocument/2006/relationships/oleObject" Target="../embeddings/oleObject13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3362325" y="25923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950534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556000" y="40036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22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832225" y="8318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94" y="412778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7308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2336482" y="2165668"/>
            <a:ext cx="43099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TM</a:t>
            </a:r>
            <a:r>
              <a:rPr lang="en-US" sz="2000" baseline="-25000" dirty="0">
                <a:solidFill>
                  <a:schemeClr val="bg1"/>
                </a:solidFill>
              </a:rPr>
              <a:t>00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</a:rPr>
              <a:t>p</a:t>
            </a:r>
            <a:r>
              <a:rPr lang="en-US" sz="2000" dirty="0">
                <a:solidFill>
                  <a:schemeClr val="bg1"/>
                </a:solidFill>
              </a:rPr>
              <a:t> mode has a </a:t>
            </a:r>
            <a:r>
              <a:rPr lang="en-US" sz="2000" u="sng" dirty="0">
                <a:solidFill>
                  <a:schemeClr val="bg1"/>
                </a:solidFill>
              </a:rPr>
              <a:t>trivial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field.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44428" name="Object 12"/>
          <p:cNvGraphicFramePr>
            <a:graphicFrameLocks noChangeAspect="1"/>
          </p:cNvGraphicFramePr>
          <p:nvPr/>
        </p:nvGraphicFramePr>
        <p:xfrm>
          <a:off x="5365750" y="3129535"/>
          <a:ext cx="1554163" cy="471487"/>
        </p:xfrm>
        <a:graphic>
          <a:graphicData uri="http://schemas.openxmlformats.org/presentationml/2006/ole">
            <p:oleObj spid="_x0000_s444428" name="Equation" r:id="rId4" imgW="838080" imgH="253800" progId="Equation.DSMT4">
              <p:embed/>
            </p:oleObj>
          </a:graphicData>
        </a:graphic>
      </p:graphicFrame>
      <p:sp>
        <p:nvSpPr>
          <p:cNvPr id="444429" name="Text Box 13"/>
          <p:cNvSpPr txBox="1">
            <a:spLocks noChangeArrowheads="1"/>
          </p:cNvSpPr>
          <p:nvPr/>
        </p:nvSpPr>
        <p:spPr bwMode="auto">
          <a:xfrm>
            <a:off x="890905" y="949008"/>
            <a:ext cx="1609736" cy="369332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Note on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=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0</a:t>
            </a:r>
            <a:r>
              <a:rPr lang="en-US" dirty="0">
                <a:solidFill>
                  <a:schemeClr val="bg2"/>
                </a:solidFill>
              </a:rPr>
              <a:t>:</a:t>
            </a:r>
          </a:p>
        </p:txBody>
      </p:sp>
      <p:graphicFrame>
        <p:nvGraphicFramePr>
          <p:cNvPr id="444430" name="Object 14"/>
          <p:cNvGraphicFramePr>
            <a:graphicFrameLocks noChangeAspect="1"/>
          </p:cNvGraphicFramePr>
          <p:nvPr/>
        </p:nvGraphicFramePr>
        <p:xfrm>
          <a:off x="3184525" y="4469385"/>
          <a:ext cx="2851150" cy="2274887"/>
        </p:xfrm>
        <a:graphic>
          <a:graphicData uri="http://schemas.openxmlformats.org/presentationml/2006/ole">
            <p:oleObj spid="_x0000_s444430" name="Equation" r:id="rId5" imgW="1765080" imgH="1396800" progId="Equation.DSMT4">
              <p:embed/>
            </p:oleObj>
          </a:graphicData>
        </a:graphic>
      </p:graphicFrame>
      <p:graphicFrame>
        <p:nvGraphicFramePr>
          <p:cNvPr id="444433" name="Object 17"/>
          <p:cNvGraphicFramePr>
            <a:graphicFrameLocks noChangeAspect="1"/>
          </p:cNvGraphicFramePr>
          <p:nvPr/>
        </p:nvGraphicFramePr>
        <p:xfrm>
          <a:off x="3530600" y="3153347"/>
          <a:ext cx="1108075" cy="447675"/>
        </p:xfrm>
        <a:graphic>
          <a:graphicData uri="http://schemas.openxmlformats.org/presentationml/2006/ole">
            <p:oleObj spid="_x0000_s444433" name="Equation" r:id="rId6" imgW="596880" imgH="241200" progId="Equation.DSMT4">
              <p:embed/>
            </p:oleObj>
          </a:graphicData>
        </a:graphic>
      </p:graphicFrame>
      <p:graphicFrame>
        <p:nvGraphicFramePr>
          <p:cNvPr id="444434" name="Object 18"/>
          <p:cNvGraphicFramePr>
            <a:graphicFrameLocks noChangeAspect="1"/>
          </p:cNvGraphicFramePr>
          <p:nvPr/>
        </p:nvGraphicFramePr>
        <p:xfrm>
          <a:off x="1684338" y="3175572"/>
          <a:ext cx="1322387" cy="376238"/>
        </p:xfrm>
        <a:graphic>
          <a:graphicData uri="http://schemas.openxmlformats.org/presentationml/2006/ole">
            <p:oleObj spid="_x0000_s444434" name="Equation" r:id="rId7" imgW="711000" imgH="203040" progId="Equation.DSMT4">
              <p:embed/>
            </p:oleObj>
          </a:graphicData>
        </a:graphic>
      </p:graphicFrame>
      <p:sp>
        <p:nvSpPr>
          <p:cNvPr id="444435" name="Text Box 19"/>
          <p:cNvSpPr txBox="1">
            <a:spLocks noChangeArrowheads="1"/>
          </p:cNvSpPr>
          <p:nvPr/>
        </p:nvSpPr>
        <p:spPr bwMode="auto">
          <a:xfrm>
            <a:off x="2085313" y="1524304"/>
            <a:ext cx="463105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= 0</a:t>
            </a:r>
            <a:r>
              <a:rPr lang="en-US" dirty="0" smtClean="0">
                <a:solidFill>
                  <a:schemeClr val="bg1"/>
                </a:solidFill>
              </a:rPr>
              <a:t>, we </a:t>
            </a:r>
            <a:r>
              <a:rPr lang="en-US" dirty="0">
                <a:solidFill>
                  <a:schemeClr val="bg1"/>
                </a:solidFill>
              </a:rPr>
              <a:t>must </a:t>
            </a:r>
            <a:r>
              <a:rPr lang="en-US" dirty="0" smtClean="0">
                <a:solidFill>
                  <a:schemeClr val="bg1"/>
                </a:solidFill>
              </a:rPr>
              <a:t>also have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 = 0  (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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). 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4436" name="AutoShape 20"/>
          <p:cNvSpPr>
            <a:spLocks noChangeArrowheads="1"/>
          </p:cNvSpPr>
          <p:nvPr/>
        </p:nvSpPr>
        <p:spPr bwMode="auto">
          <a:xfrm>
            <a:off x="1823720" y="2291080"/>
            <a:ext cx="469900" cy="177800"/>
          </a:xfrm>
          <a:prstGeom prst="rightArrow">
            <a:avLst>
              <a:gd name="adj1" fmla="val 50000"/>
              <a:gd name="adj2" fmla="val 66071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4437" name="Object 21"/>
          <p:cNvGraphicFramePr>
            <a:graphicFrameLocks noChangeAspect="1"/>
          </p:cNvGraphicFramePr>
          <p:nvPr/>
        </p:nvGraphicFramePr>
        <p:xfrm>
          <a:off x="3101658" y="3774002"/>
          <a:ext cx="2455862" cy="476943"/>
        </p:xfrm>
        <a:graphic>
          <a:graphicData uri="http://schemas.openxmlformats.org/presentationml/2006/ole">
            <p:oleObj spid="_x0000_s444437" name="Equation" r:id="rId8" imgW="1307880" imgH="253800" progId="Equation.DSMT4">
              <p:embed/>
            </p:oleObj>
          </a:graphicData>
        </a:graphic>
      </p:graphicFrame>
      <p:sp>
        <p:nvSpPr>
          <p:cNvPr id="444438" name="AutoShape 22"/>
          <p:cNvSpPr>
            <a:spLocks noChangeArrowheads="1"/>
          </p:cNvSpPr>
          <p:nvPr/>
        </p:nvSpPr>
        <p:spPr bwMode="auto">
          <a:xfrm>
            <a:off x="2336800" y="3899472"/>
            <a:ext cx="508000" cy="215900"/>
          </a:xfrm>
          <a:prstGeom prst="rightArrow">
            <a:avLst>
              <a:gd name="adj1" fmla="val 50000"/>
              <a:gd name="adj2" fmla="val 5882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6286" y="279779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Proof:</a:t>
            </a:r>
            <a:endParaRPr lang="en-US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7410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2365375" y="4170363"/>
            <a:ext cx="1384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 choose</a:t>
            </a:r>
          </a:p>
        </p:txBody>
      </p:sp>
      <p:sp>
        <p:nvSpPr>
          <p:cNvPr id="432139" name="Text Box 11"/>
          <p:cNvSpPr txBox="1">
            <a:spLocks noChangeArrowheads="1"/>
          </p:cNvSpPr>
          <p:nvPr/>
        </p:nvSpPr>
        <p:spPr bwMode="auto">
          <a:xfrm>
            <a:off x="1282700" y="1081088"/>
            <a:ext cx="676788" cy="40011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bg2"/>
                </a:solidFill>
              </a:rPr>
              <a:t>TE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 baseline="-25000" dirty="0">
                <a:solidFill>
                  <a:schemeClr val="bg2"/>
                </a:solidFill>
              </a:rPr>
              <a:t> </a:t>
            </a:r>
            <a:r>
              <a:rPr lang="en-US" sz="2000" baseline="30000" dirty="0">
                <a:solidFill>
                  <a:schemeClr val="bg2"/>
                </a:solidFill>
              </a:rPr>
              <a:t>: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432140" name="Object 12"/>
          <p:cNvGraphicFramePr>
            <a:graphicFrameLocks noChangeAspect="1"/>
          </p:cNvGraphicFramePr>
          <p:nvPr/>
        </p:nvGraphicFramePr>
        <p:xfrm>
          <a:off x="2246313" y="957263"/>
          <a:ext cx="4883150" cy="665162"/>
        </p:xfrm>
        <a:graphic>
          <a:graphicData uri="http://schemas.openxmlformats.org/presentationml/2006/ole">
            <p:oleObj spid="_x0000_s432140" name="Equation" r:id="rId4" imgW="1955520" imgH="266400" progId="Equation.DSMT4">
              <p:embed/>
            </p:oleObj>
          </a:graphicData>
        </a:graphic>
      </p:graphicFrame>
      <p:graphicFrame>
        <p:nvGraphicFramePr>
          <p:cNvPr id="432141" name="Object 13"/>
          <p:cNvGraphicFramePr>
            <a:graphicFrameLocks noChangeAspect="1"/>
          </p:cNvGraphicFramePr>
          <p:nvPr/>
        </p:nvGraphicFramePr>
        <p:xfrm>
          <a:off x="3065145" y="2044383"/>
          <a:ext cx="2492375" cy="1749425"/>
        </p:xfrm>
        <a:graphic>
          <a:graphicData uri="http://schemas.openxmlformats.org/presentationml/2006/ole">
            <p:oleObj spid="_x0000_s432141" name="Equation" r:id="rId5" imgW="1193760" imgH="838080" progId="Equation.DSMT4">
              <p:embed/>
            </p:oleObj>
          </a:graphicData>
        </a:graphic>
      </p:graphicFrame>
      <p:graphicFrame>
        <p:nvGraphicFramePr>
          <p:cNvPr id="432142" name="Object 14"/>
          <p:cNvGraphicFramePr>
            <a:graphicFrameLocks noChangeAspect="1"/>
          </p:cNvGraphicFramePr>
          <p:nvPr/>
        </p:nvGraphicFramePr>
        <p:xfrm>
          <a:off x="3941810" y="4443910"/>
          <a:ext cx="1644650" cy="657225"/>
        </p:xfrm>
        <a:graphic>
          <a:graphicData uri="http://schemas.openxmlformats.org/presentationml/2006/ole">
            <p:oleObj spid="_x0000_s432142" name="Equation" r:id="rId6" imgW="634680" imgH="25380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881063" y="5624513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Denote</a:t>
            </a: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2071688" y="5503863"/>
          <a:ext cx="1717675" cy="649287"/>
        </p:xfrm>
        <a:graphic>
          <a:graphicData uri="http://schemas.openxmlformats.org/presentationml/2006/ole">
            <p:oleObj spid="_x0000_s432143" name="Equation" r:id="rId7" imgW="736560" imgH="279360" progId="Equation.DSMT4">
              <p:embed/>
            </p:oleObj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4651375" y="5505450"/>
          <a:ext cx="2949575" cy="569913"/>
        </p:xfrm>
        <a:graphic>
          <a:graphicData uri="http://schemas.openxmlformats.org/presentationml/2006/ole">
            <p:oleObj spid="_x0000_s432144" name="Equation" r:id="rId8" imgW="13716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Text Box 2"/>
          <p:cNvSpPr txBox="1">
            <a:spLocks noChangeArrowheads="1"/>
          </p:cNvSpPr>
          <p:nvPr/>
        </p:nvSpPr>
        <p:spPr bwMode="auto">
          <a:xfrm>
            <a:off x="7207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" name="Group 10"/>
          <p:cNvGrpSpPr/>
          <p:nvPr/>
        </p:nvGrpSpPr>
        <p:grpSpPr>
          <a:xfrm>
            <a:off x="1235075" y="2705100"/>
            <a:ext cx="6754813" cy="2146300"/>
            <a:chOff x="1095375" y="1981200"/>
            <a:chExt cx="6754813" cy="2146300"/>
          </a:xfrm>
        </p:grpSpPr>
        <p:graphicFrame>
          <p:nvGraphicFramePr>
            <p:cNvPr id="12" name="Object 8"/>
            <p:cNvGraphicFramePr>
              <a:graphicFrameLocks noChangeAspect="1"/>
            </p:cNvGraphicFramePr>
            <p:nvPr/>
          </p:nvGraphicFramePr>
          <p:xfrm>
            <a:off x="1095375" y="2112963"/>
            <a:ext cx="696913" cy="463550"/>
          </p:xfrm>
          <a:graphic>
            <a:graphicData uri="http://schemas.openxmlformats.org/presentationml/2006/ole">
              <p:oleObj spid="_x0000_s489474" name="Equation" r:id="rId4" imgW="380880" imgH="253800" progId="Equation.DSMT4">
                <p:embed/>
              </p:oleObj>
            </a:graphicData>
          </a:graphic>
        </p:graphicFrame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795463" y="3617913"/>
              <a:ext cx="55356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2295525" y="1981200"/>
              <a:ext cx="0" cy="2092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" name="Object 11"/>
            <p:cNvGraphicFramePr>
              <a:graphicFrameLocks noChangeAspect="1"/>
            </p:cNvGraphicFramePr>
            <p:nvPr/>
          </p:nvGraphicFramePr>
          <p:xfrm>
            <a:off x="7418388" y="3394075"/>
            <a:ext cx="431800" cy="485775"/>
          </p:xfrm>
          <a:graphic>
            <a:graphicData uri="http://schemas.openxmlformats.org/presentationml/2006/ole">
              <p:oleObj spid="_x0000_s489475" name="Equation" r:id="rId5" imgW="101520" imgH="114120" progId="Equation.DSMT4">
                <p:embed/>
              </p:oleObj>
            </a:graphicData>
          </a:graphic>
        </p:graphicFrame>
        <p:graphicFrame>
          <p:nvGraphicFramePr>
            <p:cNvPr id="16" name="Object 12"/>
            <p:cNvGraphicFramePr>
              <a:graphicFrameLocks noChangeAspect="1"/>
            </p:cNvGraphicFramePr>
            <p:nvPr/>
          </p:nvGraphicFramePr>
          <p:xfrm>
            <a:off x="3846513" y="2154238"/>
            <a:ext cx="1054100" cy="573087"/>
          </p:xfrm>
          <a:graphic>
            <a:graphicData uri="http://schemas.openxmlformats.org/presentationml/2006/ole">
              <p:oleObj spid="_x0000_s489476" name="Equation" r:id="rId6" imgW="444240" imgH="241200" progId="Equation.DSMT4">
                <p:embed/>
              </p:oleObj>
            </a:graphicData>
          </a:graphic>
        </p:graphicFrame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2295525" y="2795588"/>
              <a:ext cx="3432175" cy="12017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8" y="181"/>
                </a:cxn>
                <a:cxn ang="0">
                  <a:pos x="1318" y="757"/>
                </a:cxn>
                <a:cxn ang="0">
                  <a:pos x="1862" y="402"/>
                </a:cxn>
                <a:cxn ang="0">
                  <a:pos x="2162" y="300"/>
                </a:cxn>
              </a:cxnLst>
              <a:rect l="0" t="0" r="r" b="b"/>
              <a:pathLst>
                <a:path w="2162" h="757">
                  <a:moveTo>
                    <a:pt x="0" y="0"/>
                  </a:moveTo>
                  <a:cubicBezTo>
                    <a:pt x="76" y="30"/>
                    <a:pt x="238" y="55"/>
                    <a:pt x="458" y="181"/>
                  </a:cubicBezTo>
                  <a:cubicBezTo>
                    <a:pt x="675" y="312"/>
                    <a:pt x="1049" y="757"/>
                    <a:pt x="1318" y="757"/>
                  </a:cubicBezTo>
                  <a:cubicBezTo>
                    <a:pt x="1587" y="757"/>
                    <a:pt x="1712" y="513"/>
                    <a:pt x="1862" y="402"/>
                  </a:cubicBezTo>
                  <a:cubicBezTo>
                    <a:pt x="2012" y="291"/>
                    <a:pt x="2100" y="321"/>
                    <a:pt x="2162" y="300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" name="Object 14"/>
            <p:cNvGraphicFramePr>
              <a:graphicFrameLocks noChangeAspect="1"/>
            </p:cNvGraphicFramePr>
            <p:nvPr/>
          </p:nvGraphicFramePr>
          <p:xfrm>
            <a:off x="3003550" y="3717925"/>
            <a:ext cx="687388" cy="407988"/>
          </p:xfrm>
          <a:graphic>
            <a:graphicData uri="http://schemas.openxmlformats.org/presentationml/2006/ole">
              <p:oleObj spid="_x0000_s489477" name="Equation" r:id="rId7" imgW="342720" imgH="203040" progId="Equation.DSMT4">
                <p:embed/>
              </p:oleObj>
            </a:graphicData>
          </a:graphic>
        </p:graphicFrame>
        <p:graphicFrame>
          <p:nvGraphicFramePr>
            <p:cNvPr id="19" name="Object 15"/>
            <p:cNvGraphicFramePr>
              <a:graphicFrameLocks noChangeAspect="1"/>
            </p:cNvGraphicFramePr>
            <p:nvPr/>
          </p:nvGraphicFramePr>
          <p:xfrm>
            <a:off x="5033963" y="3719513"/>
            <a:ext cx="763587" cy="407987"/>
          </p:xfrm>
          <a:graphic>
            <a:graphicData uri="http://schemas.openxmlformats.org/presentationml/2006/ole">
              <p:oleObj spid="_x0000_s489478" name="Equation" r:id="rId8" imgW="380880" imgH="203040" progId="Equation.DSMT4">
                <p:embed/>
              </p:oleObj>
            </a:graphicData>
          </a:graphic>
        </p:graphicFrame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3597275" y="3548063"/>
              <a:ext cx="125413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4989513" y="3576638"/>
              <a:ext cx="125412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3708400" y="2773680"/>
              <a:ext cx="365760" cy="6807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4480560" y="2783840"/>
              <a:ext cx="355600" cy="7416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aphicFrame>
        <p:nvGraphicFramePr>
          <p:cNvPr id="488459" name="Object 11"/>
          <p:cNvGraphicFramePr>
            <a:graphicFrameLocks noChangeAspect="1"/>
          </p:cNvGraphicFramePr>
          <p:nvPr/>
        </p:nvGraphicFramePr>
        <p:xfrm>
          <a:off x="2974975" y="1416050"/>
          <a:ext cx="2949575" cy="571500"/>
        </p:xfrm>
        <a:graphic>
          <a:graphicData uri="http://schemas.openxmlformats.org/presentationml/2006/ole">
            <p:oleObj spid="_x0000_s489479" name="Equation" r:id="rId9" imgW="13716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Text Box 2"/>
          <p:cNvSpPr txBox="1">
            <a:spLocks noChangeArrowheads="1"/>
          </p:cNvSpPr>
          <p:nvPr/>
        </p:nvSpPr>
        <p:spPr bwMode="auto">
          <a:xfrm>
            <a:off x="7207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6" name="Group 87"/>
          <p:cNvGraphicFramePr>
            <a:graphicFrameLocks noGrp="1"/>
          </p:cNvGraphicFramePr>
          <p:nvPr/>
        </p:nvGraphicFramePr>
        <p:xfrm>
          <a:off x="1376667" y="1855384"/>
          <a:ext cx="6511737" cy="4064000"/>
        </p:xfrm>
        <a:graphic>
          <a:graphicData uri="http://schemas.openxmlformats.org/drawingml/2006/table">
            <a:tbl>
              <a:tblPr/>
              <a:tblGrid>
                <a:gridCol w="930936"/>
                <a:gridCol w="929331"/>
                <a:gridCol w="930936"/>
                <a:gridCol w="929331"/>
                <a:gridCol w="930936"/>
                <a:gridCol w="929331"/>
                <a:gridCol w="930936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 \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4.493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5.763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6.988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8.163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9.356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10.513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7.725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9.095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10.417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11.705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12.967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14.207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10.904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12.323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13.698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15.050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16.35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17.648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14.066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15.515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16.924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18.301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19.653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20.983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0737" name="Object 1"/>
          <p:cNvGraphicFramePr>
            <a:graphicFrameLocks noChangeAspect="1"/>
          </p:cNvGraphicFramePr>
          <p:nvPr/>
        </p:nvGraphicFramePr>
        <p:xfrm>
          <a:off x="3799196" y="997945"/>
          <a:ext cx="1727200" cy="576263"/>
        </p:xfrm>
        <a:graphic>
          <a:graphicData uri="http://schemas.openxmlformats.org/presentationml/2006/ole">
            <p:oleObj spid="_x0000_s500737" name="Equation" r:id="rId4" imgW="7236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Text Box 2"/>
          <p:cNvSpPr txBox="1">
            <a:spLocks noChangeArrowheads="1"/>
          </p:cNvSpPr>
          <p:nvPr/>
        </p:nvSpPr>
        <p:spPr bwMode="auto">
          <a:xfrm>
            <a:off x="7613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sp>
        <p:nvSpPr>
          <p:cNvPr id="433155" name="Text Box 3"/>
          <p:cNvSpPr txBox="1">
            <a:spLocks noChangeArrowheads="1"/>
          </p:cNvSpPr>
          <p:nvPr/>
        </p:nvSpPr>
        <p:spPr bwMode="auto">
          <a:xfrm>
            <a:off x="461963" y="4951413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Note:</a:t>
            </a:r>
          </a:p>
        </p:txBody>
      </p:sp>
      <p:graphicFrame>
        <p:nvGraphicFramePr>
          <p:cNvPr id="433161" name="Object 9"/>
          <p:cNvGraphicFramePr>
            <a:graphicFrameLocks noChangeAspect="1"/>
          </p:cNvGraphicFramePr>
          <p:nvPr/>
        </p:nvGraphicFramePr>
        <p:xfrm>
          <a:off x="1306513" y="4879975"/>
          <a:ext cx="1890712" cy="587375"/>
        </p:xfrm>
        <a:graphic>
          <a:graphicData uri="http://schemas.openxmlformats.org/presentationml/2006/ole">
            <p:oleObj spid="_x0000_s433161" name="Equation" r:id="rId4" imgW="774360" imgH="241200" progId="Equation.DSMT4">
              <p:embed/>
            </p:oleObj>
          </a:graphicData>
        </a:graphic>
      </p:graphicFrame>
      <p:graphicFrame>
        <p:nvGraphicFramePr>
          <p:cNvPr id="433162" name="Object 10"/>
          <p:cNvGraphicFramePr>
            <a:graphicFrameLocks noChangeAspect="1"/>
          </p:cNvGraphicFramePr>
          <p:nvPr/>
        </p:nvGraphicFramePr>
        <p:xfrm>
          <a:off x="2931823" y="3109254"/>
          <a:ext cx="2693988" cy="1246188"/>
        </p:xfrm>
        <a:graphic>
          <a:graphicData uri="http://schemas.openxmlformats.org/presentationml/2006/ole">
            <p:oleObj spid="_x0000_s433162" name="Equation" r:id="rId5" imgW="1015920" imgH="469800" progId="Equation.DSMT4">
              <p:embed/>
            </p:oleObj>
          </a:graphicData>
        </a:graphic>
      </p:graphicFrame>
      <p:sp>
        <p:nvSpPr>
          <p:cNvPr id="433165" name="Text Box 13"/>
          <p:cNvSpPr txBox="1">
            <a:spLocks noChangeArrowheads="1"/>
          </p:cNvSpPr>
          <p:nvPr/>
        </p:nvSpPr>
        <p:spPr bwMode="auto">
          <a:xfrm>
            <a:off x="3398838" y="4976813"/>
            <a:ext cx="777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since</a:t>
            </a:r>
          </a:p>
        </p:txBody>
      </p:sp>
      <p:graphicFrame>
        <p:nvGraphicFramePr>
          <p:cNvPr id="433166" name="Object 14"/>
          <p:cNvGraphicFramePr>
            <a:graphicFrameLocks noChangeAspect="1"/>
          </p:cNvGraphicFramePr>
          <p:nvPr/>
        </p:nvGraphicFramePr>
        <p:xfrm>
          <a:off x="4451350" y="4683125"/>
          <a:ext cx="4349750" cy="946150"/>
        </p:xfrm>
        <a:graphic>
          <a:graphicData uri="http://schemas.openxmlformats.org/presentationml/2006/ole">
            <p:oleObj spid="_x0000_s433166" name="Equation" r:id="rId6" imgW="2044440" imgH="44424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001838" y="1577478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3578860" y="930275"/>
          <a:ext cx="1241425" cy="576263"/>
        </p:xfrm>
        <a:graphic>
          <a:graphicData uri="http://schemas.openxmlformats.org/presentationml/2006/ole">
            <p:oleObj spid="_x0000_s433168" name="Equation" r:id="rId7" imgW="520560" imgH="241200" progId="Equation.DSMT4">
              <p:embed/>
            </p:oleObj>
          </a:graphicData>
        </a:graphic>
      </p:graphicFrame>
      <p:graphicFrame>
        <p:nvGraphicFramePr>
          <p:cNvPr id="15" name="Object 16"/>
          <p:cNvGraphicFramePr>
            <a:graphicFrameLocks noChangeAspect="1"/>
          </p:cNvGraphicFramePr>
          <p:nvPr/>
        </p:nvGraphicFramePr>
        <p:xfrm>
          <a:off x="2863850" y="1833563"/>
          <a:ext cx="3059113" cy="727075"/>
        </p:xfrm>
        <a:graphic>
          <a:graphicData uri="http://schemas.openxmlformats.org/presentationml/2006/ole">
            <p:oleObj spid="_x0000_s433169" name="Equation" r:id="rId8" imgW="1282680" imgH="304560" progId="Equation.DSMT4">
              <p:embed/>
            </p:oleObj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267258" y="2759952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7089" y="6032310"/>
            <a:ext cx="497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Here we are using the notation from the cylindrical chapter.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2524836" y="5472752"/>
            <a:ext cx="0" cy="4367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Text Box 2"/>
          <p:cNvSpPr txBox="1">
            <a:spLocks noChangeArrowheads="1"/>
          </p:cNvSpPr>
          <p:nvPr/>
        </p:nvSpPr>
        <p:spPr bwMode="auto">
          <a:xfrm>
            <a:off x="6800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2305733" y="934758"/>
            <a:ext cx="4200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Mode ordering (by cutoff frequency)</a:t>
            </a:r>
          </a:p>
        </p:txBody>
      </p:sp>
      <p:graphicFrame>
        <p:nvGraphicFramePr>
          <p:cNvPr id="465932" name="Object 12"/>
          <p:cNvGraphicFramePr>
            <a:graphicFrameLocks noChangeAspect="1"/>
          </p:cNvGraphicFramePr>
          <p:nvPr/>
        </p:nvGraphicFramePr>
        <p:xfrm>
          <a:off x="653411" y="3424239"/>
          <a:ext cx="7870825" cy="527050"/>
        </p:xfrm>
        <a:graphic>
          <a:graphicData uri="http://schemas.openxmlformats.org/presentationml/2006/ole">
            <p:oleObj spid="_x0000_s465932" name="Equation" r:id="rId4" imgW="3797280" imgH="253800" progId="Equation.DSMT4">
              <p:embed/>
            </p:oleObj>
          </a:graphicData>
        </a:graphic>
      </p:graphicFrame>
      <p:graphicFrame>
        <p:nvGraphicFramePr>
          <p:cNvPr id="465933" name="Object 13"/>
          <p:cNvGraphicFramePr>
            <a:graphicFrameLocks noChangeAspect="1"/>
          </p:cNvGraphicFramePr>
          <p:nvPr/>
        </p:nvGraphicFramePr>
        <p:xfrm>
          <a:off x="1112836" y="4632280"/>
          <a:ext cx="1481137" cy="476250"/>
        </p:xfrm>
        <a:graphic>
          <a:graphicData uri="http://schemas.openxmlformats.org/presentationml/2006/ole">
            <p:oleObj spid="_x0000_s465933" name="Equation" r:id="rId5" imgW="711000" imgH="22860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91840" y="1666240"/>
            <a:ext cx="2175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Notation: (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sz="2000" dirty="0" smtClean="0">
                <a:solidFill>
                  <a:schemeClr val="bg2"/>
                </a:solidFill>
              </a:rPr>
              <a:t>, 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chemeClr val="bg2"/>
                </a:solidFill>
              </a:rPr>
              <a:t>, 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p</a:t>
            </a:r>
            <a:r>
              <a:rPr lang="en-US" sz="2000" dirty="0" smtClean="0">
                <a:solidFill>
                  <a:schemeClr val="bg2"/>
                </a:solidFill>
              </a:rPr>
              <a:t>)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465934" name="Object 14"/>
          <p:cNvGraphicFramePr>
            <a:graphicFrameLocks noChangeAspect="1"/>
          </p:cNvGraphicFramePr>
          <p:nvPr/>
        </p:nvGraphicFramePr>
        <p:xfrm>
          <a:off x="1115180" y="4014910"/>
          <a:ext cx="1082106" cy="309006"/>
        </p:xfrm>
        <a:graphic>
          <a:graphicData uri="http://schemas.openxmlformats.org/presentationml/2006/ole">
            <p:oleObj spid="_x0000_s465934" name="Equation" r:id="rId6" imgW="711000" imgH="203040" progId="Equation.DSMT4">
              <p:embed/>
            </p:oleObj>
          </a:graphicData>
        </a:graphic>
      </p:graphicFrame>
      <p:graphicFrame>
        <p:nvGraphicFramePr>
          <p:cNvPr id="465935" name="Object 15"/>
          <p:cNvGraphicFramePr>
            <a:graphicFrameLocks noChangeAspect="1"/>
          </p:cNvGraphicFramePr>
          <p:nvPr/>
        </p:nvGraphicFramePr>
        <p:xfrm>
          <a:off x="3664567" y="4015426"/>
          <a:ext cx="1120775" cy="307975"/>
        </p:xfrm>
        <a:graphic>
          <a:graphicData uri="http://schemas.openxmlformats.org/presentationml/2006/ole">
            <p:oleObj spid="_x0000_s465935" name="Equation" r:id="rId7" imgW="736560" imgH="203040" progId="Equation.DSMT4">
              <p:embed/>
            </p:oleObj>
          </a:graphicData>
        </a:graphic>
      </p:graphicFrame>
      <p:graphicFrame>
        <p:nvGraphicFramePr>
          <p:cNvPr id="465936" name="Object 16"/>
          <p:cNvGraphicFramePr>
            <a:graphicFrameLocks noChangeAspect="1"/>
          </p:cNvGraphicFramePr>
          <p:nvPr/>
        </p:nvGraphicFramePr>
        <p:xfrm>
          <a:off x="6319746" y="4015426"/>
          <a:ext cx="1082675" cy="307975"/>
        </p:xfrm>
        <a:graphic>
          <a:graphicData uri="http://schemas.openxmlformats.org/presentationml/2006/ole">
            <p:oleObj spid="_x0000_s465936" name="Equation" r:id="rId8" imgW="711000" imgH="203040" progId="Equation.DSMT4">
              <p:embed/>
            </p:oleObj>
          </a:graphicData>
        </a:graphic>
      </p:graphicFrame>
      <p:graphicFrame>
        <p:nvGraphicFramePr>
          <p:cNvPr id="465937" name="Object 17"/>
          <p:cNvGraphicFramePr>
            <a:graphicFrameLocks noChangeAspect="1"/>
          </p:cNvGraphicFramePr>
          <p:nvPr/>
        </p:nvGraphicFramePr>
        <p:xfrm>
          <a:off x="3463192" y="4632280"/>
          <a:ext cx="1481137" cy="476250"/>
        </p:xfrm>
        <a:graphic>
          <a:graphicData uri="http://schemas.openxmlformats.org/presentationml/2006/ole">
            <p:oleObj spid="_x0000_s465937" name="Equation" r:id="rId9" imgW="711000" imgH="228600" progId="Equation.DSMT4">
              <p:embed/>
            </p:oleObj>
          </a:graphicData>
        </a:graphic>
      </p:graphicFrame>
      <p:graphicFrame>
        <p:nvGraphicFramePr>
          <p:cNvPr id="465938" name="Object 18"/>
          <p:cNvGraphicFramePr>
            <a:graphicFrameLocks noChangeAspect="1"/>
          </p:cNvGraphicFramePr>
          <p:nvPr/>
        </p:nvGraphicFramePr>
        <p:xfrm>
          <a:off x="5853419" y="4632280"/>
          <a:ext cx="1454150" cy="476250"/>
        </p:xfrm>
        <a:graphic>
          <a:graphicData uri="http://schemas.openxmlformats.org/presentationml/2006/ole">
            <p:oleObj spid="_x0000_s465938" name="Equation" r:id="rId10" imgW="698400" imgH="228600" progId="Equation.DSMT4">
              <p:embed/>
            </p:oleObj>
          </a:graphicData>
        </a:graphic>
      </p:graphicFrame>
      <p:graphicFrame>
        <p:nvGraphicFramePr>
          <p:cNvPr id="465939" name="Object 19"/>
          <p:cNvGraphicFramePr>
            <a:graphicFrameLocks noChangeAspect="1"/>
          </p:cNvGraphicFramePr>
          <p:nvPr/>
        </p:nvGraphicFramePr>
        <p:xfrm>
          <a:off x="3886888" y="2435913"/>
          <a:ext cx="830905" cy="348231"/>
        </p:xfrm>
        <a:graphic>
          <a:graphicData uri="http://schemas.openxmlformats.org/presentationml/2006/ole">
            <p:oleObj spid="_x0000_s465939" name="Equation" r:id="rId11" imgW="3934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1117601" y="0"/>
            <a:ext cx="659384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Hollow Conical PEC Horn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4185" name="Text Box 9"/>
          <p:cNvSpPr txBox="1">
            <a:spLocks noChangeArrowheads="1"/>
          </p:cNvSpPr>
          <p:nvPr/>
        </p:nvSpPr>
        <p:spPr bwMode="auto">
          <a:xfrm>
            <a:off x="1074738" y="4635500"/>
            <a:ext cx="670376" cy="40011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TM</a:t>
            </a:r>
            <a:r>
              <a:rPr lang="en-US" sz="2000" i="1" baseline="-25000" dirty="0" err="1" smtClean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 baseline="-25000" dirty="0" smtClean="0">
                <a:solidFill>
                  <a:schemeClr val="bg2"/>
                </a:solidFill>
              </a:rPr>
              <a:t> 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434200" name="Object 24"/>
          <p:cNvGraphicFramePr>
            <a:graphicFrameLocks noChangeAspect="1"/>
          </p:cNvGraphicFramePr>
          <p:nvPr/>
        </p:nvGraphicFramePr>
        <p:xfrm>
          <a:off x="2300288" y="4858721"/>
          <a:ext cx="4395787" cy="569912"/>
        </p:xfrm>
        <a:graphic>
          <a:graphicData uri="http://schemas.openxmlformats.org/presentationml/2006/ole">
            <p:oleObj spid="_x0000_s434200" name="Equation" r:id="rId4" imgW="2057400" imgH="266400" progId="Equation.DSMT4">
              <p:embed/>
            </p:oleObj>
          </a:graphicData>
        </a:graphic>
      </p:graphicFrame>
      <p:sp>
        <p:nvSpPr>
          <p:cNvPr id="434201" name="Text Box 25"/>
          <p:cNvSpPr txBox="1">
            <a:spLocks noChangeArrowheads="1"/>
          </p:cNvSpPr>
          <p:nvPr/>
        </p:nvSpPr>
        <p:spPr bwMode="auto">
          <a:xfrm>
            <a:off x="2960003" y="5471849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</a:t>
            </a:r>
          </a:p>
        </p:txBody>
      </p:sp>
      <p:graphicFrame>
        <p:nvGraphicFramePr>
          <p:cNvPr id="434202" name="Object 26"/>
          <p:cNvGraphicFramePr>
            <a:graphicFrameLocks noChangeAspect="1"/>
          </p:cNvGraphicFramePr>
          <p:nvPr/>
        </p:nvGraphicFramePr>
        <p:xfrm>
          <a:off x="3843338" y="5703888"/>
          <a:ext cx="1462087" cy="939800"/>
        </p:xfrm>
        <a:graphic>
          <a:graphicData uri="http://schemas.openxmlformats.org/presentationml/2006/ole">
            <p:oleObj spid="_x0000_s434202" name="Equation" r:id="rId5" imgW="749160" imgH="482400" progId="Equation.DSMT4">
              <p:embed/>
            </p:oleObj>
          </a:graphicData>
        </a:graphic>
      </p:graphicFrame>
      <p:sp>
        <p:nvSpPr>
          <p:cNvPr id="434203" name="Text Box 27"/>
          <p:cNvSpPr txBox="1">
            <a:spLocks noChangeArrowheads="1"/>
          </p:cNvSpPr>
          <p:nvPr/>
        </p:nvSpPr>
        <p:spPr bwMode="auto">
          <a:xfrm>
            <a:off x="566738" y="2085975"/>
            <a:ext cx="1974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Region of interest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742565" y="594705"/>
            <a:ext cx="3814128" cy="4172902"/>
            <a:chOff x="2803525" y="554673"/>
            <a:chExt cx="3814128" cy="4172902"/>
          </a:xfrm>
        </p:grpSpPr>
        <p:sp>
          <p:nvSpPr>
            <p:cNvPr id="434186" name="AutoShape 10"/>
            <p:cNvSpPr>
              <a:spLocks noChangeArrowheads="1"/>
            </p:cNvSpPr>
            <p:nvPr/>
          </p:nvSpPr>
          <p:spPr bwMode="auto">
            <a:xfrm flipV="1">
              <a:off x="3687763" y="1466850"/>
              <a:ext cx="1841500" cy="2417763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7" name="Oval 11"/>
            <p:cNvSpPr>
              <a:spLocks noChangeArrowheads="1"/>
            </p:cNvSpPr>
            <p:nvPr/>
          </p:nvSpPr>
          <p:spPr bwMode="auto">
            <a:xfrm>
              <a:off x="3706813" y="1177925"/>
              <a:ext cx="1804987" cy="563563"/>
            </a:xfrm>
            <a:prstGeom prst="ellipse">
              <a:avLst/>
            </a:pr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9" name="Line 13"/>
            <p:cNvSpPr>
              <a:spLocks noChangeShapeType="1"/>
            </p:cNvSpPr>
            <p:nvPr/>
          </p:nvSpPr>
          <p:spPr bwMode="auto">
            <a:xfrm flipV="1">
              <a:off x="4608513" y="3917950"/>
              <a:ext cx="1365250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0" name="Line 14"/>
            <p:cNvSpPr>
              <a:spLocks noChangeShapeType="1"/>
            </p:cNvSpPr>
            <p:nvPr/>
          </p:nvSpPr>
          <p:spPr bwMode="auto">
            <a:xfrm flipH="1">
              <a:off x="3557588" y="3908425"/>
              <a:ext cx="1050925" cy="568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1" name="Text Box 15"/>
            <p:cNvSpPr txBox="1">
              <a:spLocks noChangeArrowheads="1"/>
            </p:cNvSpPr>
            <p:nvPr/>
          </p:nvSpPr>
          <p:spPr bwMode="auto">
            <a:xfrm>
              <a:off x="6058853" y="3686810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sp>
          <p:nvSpPr>
            <p:cNvPr id="434192" name="Text Box 16"/>
            <p:cNvSpPr txBox="1">
              <a:spLocks noChangeArrowheads="1"/>
            </p:cNvSpPr>
            <p:nvPr/>
          </p:nvSpPr>
          <p:spPr bwMode="auto">
            <a:xfrm>
              <a:off x="3212465" y="4330700"/>
              <a:ext cx="42481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434193" name="Object 17"/>
            <p:cNvGraphicFramePr>
              <a:graphicFrameLocks noChangeAspect="1"/>
            </p:cNvGraphicFramePr>
            <p:nvPr/>
          </p:nvGraphicFramePr>
          <p:xfrm>
            <a:off x="5173663" y="2489200"/>
            <a:ext cx="698500" cy="415925"/>
          </p:xfrm>
          <a:graphic>
            <a:graphicData uri="http://schemas.openxmlformats.org/presentationml/2006/ole">
              <p:oleObj spid="_x0000_s434193" name="Equation" r:id="rId6" imgW="393480" imgH="228600" progId="Equation.DSMT4">
                <p:embed/>
              </p:oleObj>
            </a:graphicData>
          </a:graphic>
        </p:graphicFrame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 flipH="1" flipV="1">
              <a:off x="4608513" y="931863"/>
              <a:ext cx="0" cy="6604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7" name="Line 21"/>
            <p:cNvSpPr>
              <a:spLocks noChangeShapeType="1"/>
            </p:cNvSpPr>
            <p:nvPr/>
          </p:nvSpPr>
          <p:spPr bwMode="auto">
            <a:xfrm>
              <a:off x="4608513" y="1604963"/>
              <a:ext cx="0" cy="231616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8" name="Text Box 22"/>
            <p:cNvSpPr txBox="1">
              <a:spLocks noChangeArrowheads="1"/>
            </p:cNvSpPr>
            <p:nvPr/>
          </p:nvSpPr>
          <p:spPr bwMode="auto">
            <a:xfrm>
              <a:off x="4473893" y="554673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434204" name="Line 28"/>
            <p:cNvSpPr>
              <a:spLocks noChangeShapeType="1"/>
            </p:cNvSpPr>
            <p:nvPr/>
          </p:nvSpPr>
          <p:spPr bwMode="auto">
            <a:xfrm flipV="1">
              <a:off x="2803525" y="1589088"/>
              <a:ext cx="1693863" cy="7493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6292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Conical Horn (cont.)</a:t>
            </a:r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2990879" y="3065913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435216" name="Text Box 16"/>
          <p:cNvSpPr txBox="1">
            <a:spLocks noChangeArrowheads="1"/>
          </p:cNvSpPr>
          <p:nvPr/>
        </p:nvSpPr>
        <p:spPr bwMode="auto">
          <a:xfrm>
            <a:off x="2076758" y="4261966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35218" name="Object 18"/>
          <p:cNvGraphicFramePr>
            <a:graphicFrameLocks noChangeAspect="1"/>
          </p:cNvGraphicFramePr>
          <p:nvPr/>
        </p:nvGraphicFramePr>
        <p:xfrm>
          <a:off x="2876531" y="1110643"/>
          <a:ext cx="3273425" cy="1597025"/>
        </p:xfrm>
        <a:graphic>
          <a:graphicData uri="http://schemas.openxmlformats.org/presentationml/2006/ole">
            <p:oleObj spid="_x0000_s435218" name="Equation" r:id="rId4" imgW="1562040" imgH="761760" progId="Equation.DSMT4">
              <p:embed/>
            </p:oleObj>
          </a:graphicData>
        </a:graphic>
      </p:graphicFrame>
      <p:graphicFrame>
        <p:nvGraphicFramePr>
          <p:cNvPr id="435219" name="Object 19"/>
          <p:cNvGraphicFramePr>
            <a:graphicFrameLocks noChangeAspect="1"/>
          </p:cNvGraphicFramePr>
          <p:nvPr/>
        </p:nvGraphicFramePr>
        <p:xfrm>
          <a:off x="3719826" y="3401681"/>
          <a:ext cx="1554162" cy="644525"/>
        </p:xfrm>
        <a:graphic>
          <a:graphicData uri="http://schemas.openxmlformats.org/presentationml/2006/ole">
            <p:oleObj spid="_x0000_s435219" name="Equation" r:id="rId5" imgW="672840" imgH="279360" progId="Equation.DSMT4">
              <p:embed/>
            </p:oleObj>
          </a:graphicData>
        </a:graphic>
      </p:graphicFrame>
      <p:graphicFrame>
        <p:nvGraphicFramePr>
          <p:cNvPr id="435220" name="Object 20"/>
          <p:cNvGraphicFramePr>
            <a:graphicFrameLocks noChangeAspect="1"/>
          </p:cNvGraphicFramePr>
          <p:nvPr/>
        </p:nvGraphicFramePr>
        <p:xfrm>
          <a:off x="3149600" y="4689122"/>
          <a:ext cx="2433638" cy="650875"/>
        </p:xfrm>
        <a:graphic>
          <a:graphicData uri="http://schemas.openxmlformats.org/presentationml/2006/ole">
            <p:oleObj spid="_x0000_s435220" name="Equation" r:id="rId6" imgW="901440" imgH="241200" progId="Equation.DSMT4">
              <p:embed/>
            </p:oleObj>
          </a:graphicData>
        </a:graphic>
      </p:graphicFrame>
      <p:sp>
        <p:nvSpPr>
          <p:cNvPr id="435221" name="Text Box 21"/>
          <p:cNvSpPr txBox="1">
            <a:spLocks noChangeArrowheads="1"/>
          </p:cNvSpPr>
          <p:nvPr/>
        </p:nvSpPr>
        <p:spPr bwMode="auto">
          <a:xfrm>
            <a:off x="2260600" y="5568597"/>
            <a:ext cx="4292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(This is a transcendental equation for </a:t>
            </a:r>
            <a:r>
              <a:rPr lang="en-US" sz="2000" i="1">
                <a:solidFill>
                  <a:schemeClr val="bg1"/>
                </a:solidFill>
                <a:sym typeface="Symbol" pitchFamily="18" charset="2"/>
              </a:rPr>
              <a:t></a:t>
            </a:r>
            <a:r>
              <a:rPr lang="en-US">
                <a:solidFill>
                  <a:schemeClr val="bg1"/>
                </a:solidFill>
                <a:sym typeface="Symbol" pitchFamily="18" charset="2"/>
              </a:rPr>
              <a:t>.)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92520" y="4716744"/>
            <a:ext cx="201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Note: The integer index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sz="1600" dirty="0" smtClean="0">
                <a:solidFill>
                  <a:schemeClr val="bg2"/>
                </a:solidFill>
              </a:rPr>
              <a:t> is arbitrary. 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Text Box 2"/>
          <p:cNvSpPr txBox="1">
            <a:spLocks noChangeArrowheads="1"/>
          </p:cNvSpPr>
          <p:nvPr/>
        </p:nvSpPr>
        <p:spPr bwMode="auto">
          <a:xfrm>
            <a:off x="6902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Conical Horn (cont.)</a:t>
            </a:r>
          </a:p>
        </p:txBody>
      </p:sp>
      <p:graphicFrame>
        <p:nvGraphicFramePr>
          <p:cNvPr id="436242" name="Object 18"/>
          <p:cNvGraphicFramePr>
            <a:graphicFrameLocks noChangeAspect="1"/>
          </p:cNvGraphicFramePr>
          <p:nvPr/>
        </p:nvGraphicFramePr>
        <p:xfrm>
          <a:off x="1922794" y="5148932"/>
          <a:ext cx="5178742" cy="754578"/>
        </p:xfrm>
        <a:graphic>
          <a:graphicData uri="http://schemas.openxmlformats.org/presentationml/2006/ole">
            <p:oleObj spid="_x0000_s436242" name="Equation" r:id="rId4" imgW="2095200" imgH="304560" progId="Equation.DSMT4">
              <p:embed/>
            </p:oleObj>
          </a:graphicData>
        </a:graphic>
      </p:graphicFrame>
      <p:sp>
        <p:nvSpPr>
          <p:cNvPr id="436246" name="Text Box 22"/>
          <p:cNvSpPr txBox="1">
            <a:spLocks noChangeArrowheads="1"/>
          </p:cNvSpPr>
          <p:nvPr/>
        </p:nvSpPr>
        <p:spPr bwMode="auto">
          <a:xfrm>
            <a:off x="842963" y="1150938"/>
            <a:ext cx="19319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Plot of function: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829628" y="1981200"/>
            <a:ext cx="7020560" cy="2146300"/>
            <a:chOff x="829628" y="1981200"/>
            <a:chExt cx="7020560" cy="2146300"/>
          </a:xfrm>
        </p:grpSpPr>
        <p:graphicFrame>
          <p:nvGraphicFramePr>
            <p:cNvPr id="436232" name="Object 8"/>
            <p:cNvGraphicFramePr>
              <a:graphicFrameLocks noChangeAspect="1"/>
            </p:cNvGraphicFramePr>
            <p:nvPr/>
          </p:nvGraphicFramePr>
          <p:xfrm>
            <a:off x="829628" y="2123440"/>
            <a:ext cx="1230312" cy="441325"/>
          </p:xfrm>
          <a:graphic>
            <a:graphicData uri="http://schemas.openxmlformats.org/presentationml/2006/ole">
              <p:oleObj spid="_x0000_s436232" name="Equation" r:id="rId5" imgW="672840" imgH="241200" progId="Equation.DSMT4">
                <p:embed/>
              </p:oleObj>
            </a:graphicData>
          </a:graphic>
        </p:graphicFrame>
        <p:sp>
          <p:nvSpPr>
            <p:cNvPr id="436233" name="Line 9"/>
            <p:cNvSpPr>
              <a:spLocks noChangeShapeType="1"/>
            </p:cNvSpPr>
            <p:nvPr/>
          </p:nvSpPr>
          <p:spPr bwMode="auto">
            <a:xfrm>
              <a:off x="1795463" y="3617913"/>
              <a:ext cx="55356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234" name="Line 10"/>
            <p:cNvSpPr>
              <a:spLocks noChangeShapeType="1"/>
            </p:cNvSpPr>
            <p:nvPr/>
          </p:nvSpPr>
          <p:spPr bwMode="auto">
            <a:xfrm flipV="1">
              <a:off x="2295525" y="1981200"/>
              <a:ext cx="0" cy="2092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6235" name="Object 11"/>
            <p:cNvGraphicFramePr>
              <a:graphicFrameLocks noChangeAspect="1"/>
            </p:cNvGraphicFramePr>
            <p:nvPr/>
          </p:nvGraphicFramePr>
          <p:xfrm>
            <a:off x="7418388" y="3394075"/>
            <a:ext cx="431800" cy="485775"/>
          </p:xfrm>
          <a:graphic>
            <a:graphicData uri="http://schemas.openxmlformats.org/presentationml/2006/ole">
              <p:oleObj spid="_x0000_s436235" name="Equation" r:id="rId6" imgW="101520" imgH="114120" progId="Equation.DSMT4">
                <p:embed/>
              </p:oleObj>
            </a:graphicData>
          </a:graphic>
        </p:graphicFrame>
        <p:graphicFrame>
          <p:nvGraphicFramePr>
            <p:cNvPr id="436236" name="Object 12"/>
            <p:cNvGraphicFramePr>
              <a:graphicFrameLocks noChangeAspect="1"/>
            </p:cNvGraphicFramePr>
            <p:nvPr/>
          </p:nvGraphicFramePr>
          <p:xfrm>
            <a:off x="3764915" y="2140268"/>
            <a:ext cx="1114425" cy="603250"/>
          </p:xfrm>
          <a:graphic>
            <a:graphicData uri="http://schemas.openxmlformats.org/presentationml/2006/ole">
              <p:oleObj spid="_x0000_s436236" name="Equation" r:id="rId7" imgW="469800" imgH="253800" progId="Equation.DSMT4">
                <p:embed/>
              </p:oleObj>
            </a:graphicData>
          </a:graphic>
        </p:graphicFrame>
        <p:sp>
          <p:nvSpPr>
            <p:cNvPr id="436237" name="Freeform 13"/>
            <p:cNvSpPr>
              <a:spLocks/>
            </p:cNvSpPr>
            <p:nvPr/>
          </p:nvSpPr>
          <p:spPr bwMode="auto">
            <a:xfrm>
              <a:off x="2295525" y="2795588"/>
              <a:ext cx="3432175" cy="12017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8" y="181"/>
                </a:cxn>
                <a:cxn ang="0">
                  <a:pos x="1318" y="757"/>
                </a:cxn>
                <a:cxn ang="0">
                  <a:pos x="1862" y="402"/>
                </a:cxn>
                <a:cxn ang="0">
                  <a:pos x="2162" y="300"/>
                </a:cxn>
              </a:cxnLst>
              <a:rect l="0" t="0" r="r" b="b"/>
              <a:pathLst>
                <a:path w="2162" h="757">
                  <a:moveTo>
                    <a:pt x="0" y="0"/>
                  </a:moveTo>
                  <a:cubicBezTo>
                    <a:pt x="76" y="30"/>
                    <a:pt x="238" y="55"/>
                    <a:pt x="458" y="181"/>
                  </a:cubicBezTo>
                  <a:cubicBezTo>
                    <a:pt x="675" y="312"/>
                    <a:pt x="1049" y="757"/>
                    <a:pt x="1318" y="757"/>
                  </a:cubicBezTo>
                  <a:cubicBezTo>
                    <a:pt x="1587" y="757"/>
                    <a:pt x="1712" y="513"/>
                    <a:pt x="1862" y="402"/>
                  </a:cubicBezTo>
                  <a:cubicBezTo>
                    <a:pt x="2012" y="291"/>
                    <a:pt x="2100" y="321"/>
                    <a:pt x="2162" y="300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6238" name="Object 14"/>
            <p:cNvGraphicFramePr>
              <a:graphicFrameLocks noChangeAspect="1"/>
            </p:cNvGraphicFramePr>
            <p:nvPr/>
          </p:nvGraphicFramePr>
          <p:xfrm>
            <a:off x="3003550" y="3717925"/>
            <a:ext cx="687388" cy="407988"/>
          </p:xfrm>
          <a:graphic>
            <a:graphicData uri="http://schemas.openxmlformats.org/presentationml/2006/ole">
              <p:oleObj spid="_x0000_s436238" name="Equation" r:id="rId8" imgW="342720" imgH="203040" progId="Equation.DSMT4">
                <p:embed/>
              </p:oleObj>
            </a:graphicData>
          </a:graphic>
        </p:graphicFrame>
        <p:graphicFrame>
          <p:nvGraphicFramePr>
            <p:cNvPr id="436239" name="Object 15"/>
            <p:cNvGraphicFramePr>
              <a:graphicFrameLocks noChangeAspect="1"/>
            </p:cNvGraphicFramePr>
            <p:nvPr/>
          </p:nvGraphicFramePr>
          <p:xfrm>
            <a:off x="5033963" y="3719513"/>
            <a:ext cx="763587" cy="407987"/>
          </p:xfrm>
          <a:graphic>
            <a:graphicData uri="http://schemas.openxmlformats.org/presentationml/2006/ole">
              <p:oleObj spid="_x0000_s436239" name="Equation" r:id="rId9" imgW="380880" imgH="203040" progId="Equation.DSMT4">
                <p:embed/>
              </p:oleObj>
            </a:graphicData>
          </a:graphic>
        </p:graphicFrame>
        <p:sp>
          <p:nvSpPr>
            <p:cNvPr id="436240" name="Oval 16"/>
            <p:cNvSpPr>
              <a:spLocks noChangeArrowheads="1"/>
            </p:cNvSpPr>
            <p:nvPr/>
          </p:nvSpPr>
          <p:spPr bwMode="auto">
            <a:xfrm>
              <a:off x="3597275" y="3548063"/>
              <a:ext cx="125413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41" name="Oval 17"/>
            <p:cNvSpPr>
              <a:spLocks noChangeArrowheads="1"/>
            </p:cNvSpPr>
            <p:nvPr/>
          </p:nvSpPr>
          <p:spPr bwMode="auto">
            <a:xfrm>
              <a:off x="4989513" y="3576638"/>
              <a:ext cx="125412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708400" y="2773680"/>
              <a:ext cx="365760" cy="6807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4480560" y="2783840"/>
              <a:ext cx="355600" cy="7416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3" name="TextBox 22"/>
          <p:cNvSpPr txBox="1"/>
          <p:nvPr/>
        </p:nvSpPr>
        <p:spPr>
          <a:xfrm>
            <a:off x="5435600" y="2255520"/>
            <a:ext cx="3265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(The superscript “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sz="1400" dirty="0" smtClean="0">
                <a:solidFill>
                  <a:schemeClr val="bg2"/>
                </a:solidFill>
              </a:rPr>
              <a:t>” stands for “cone.”)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Conical Horn (cont.)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307975" y="1149350"/>
            <a:ext cx="450341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Note: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An upside-down </a:t>
            </a:r>
            <a:r>
              <a:rPr lang="en-US" sz="2000" dirty="0">
                <a:solidFill>
                  <a:schemeClr val="bg1"/>
                </a:solidFill>
              </a:rPr>
              <a:t>horn would use</a:t>
            </a:r>
          </a:p>
        </p:txBody>
      </p:sp>
      <p:graphicFrame>
        <p:nvGraphicFramePr>
          <p:cNvPr id="445475" name="Object 35"/>
          <p:cNvGraphicFramePr>
            <a:graphicFrameLocks noChangeAspect="1"/>
          </p:cNvGraphicFramePr>
          <p:nvPr/>
        </p:nvGraphicFramePr>
        <p:xfrm>
          <a:off x="1427163" y="1778000"/>
          <a:ext cx="1638300" cy="681038"/>
        </p:xfrm>
        <a:graphic>
          <a:graphicData uri="http://schemas.openxmlformats.org/presentationml/2006/ole">
            <p:oleObj spid="_x0000_s445475" name="Equation" r:id="rId4" imgW="977760" imgH="406080" progId="Equation.DSMT4">
              <p:embed/>
            </p:oleObj>
          </a:graphicData>
        </a:graphic>
      </p:graphicFrame>
      <p:sp>
        <p:nvSpPr>
          <p:cNvPr id="445476" name="Text Box 36"/>
          <p:cNvSpPr txBox="1">
            <a:spLocks noChangeArrowheads="1"/>
          </p:cNvSpPr>
          <p:nvPr/>
        </p:nvSpPr>
        <p:spPr bwMode="auto">
          <a:xfrm>
            <a:off x="222250" y="4076700"/>
            <a:ext cx="1638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Alternatively,</a:t>
            </a:r>
          </a:p>
        </p:txBody>
      </p:sp>
      <p:graphicFrame>
        <p:nvGraphicFramePr>
          <p:cNvPr id="445480" name="Object 40"/>
          <p:cNvGraphicFramePr>
            <a:graphicFrameLocks noChangeAspect="1"/>
          </p:cNvGraphicFramePr>
          <p:nvPr/>
        </p:nvGraphicFramePr>
        <p:xfrm>
          <a:off x="206375" y="2774950"/>
          <a:ext cx="4875213" cy="620713"/>
        </p:xfrm>
        <a:graphic>
          <a:graphicData uri="http://schemas.openxmlformats.org/presentationml/2006/ole">
            <p:oleObj spid="_x0000_s445480" name="Equation" r:id="rId5" imgW="2197080" imgH="279360" progId="Equation.DSMT4">
              <p:embed/>
            </p:oleObj>
          </a:graphicData>
        </a:graphic>
      </p:graphicFrame>
      <p:graphicFrame>
        <p:nvGraphicFramePr>
          <p:cNvPr id="445482" name="Object 42"/>
          <p:cNvGraphicFramePr>
            <a:graphicFrameLocks noChangeAspect="1"/>
          </p:cNvGraphicFramePr>
          <p:nvPr/>
        </p:nvGraphicFramePr>
        <p:xfrm>
          <a:off x="315913" y="4473575"/>
          <a:ext cx="5326062" cy="960438"/>
        </p:xfrm>
        <a:graphic>
          <a:graphicData uri="http://schemas.openxmlformats.org/presentationml/2006/ole">
            <p:oleObj spid="_x0000_s445482" name="Equation" r:id="rId6" imgW="2400120" imgH="431640" progId="Equation.DSMT4">
              <p:embed/>
            </p:oleObj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3292158" y="1276350"/>
            <a:ext cx="5578806" cy="5062538"/>
            <a:chOff x="3292158" y="1276350"/>
            <a:chExt cx="5578806" cy="5062538"/>
          </a:xfrm>
        </p:grpSpPr>
        <p:grpSp>
          <p:nvGrpSpPr>
            <p:cNvPr id="445481" name="Group 41"/>
            <p:cNvGrpSpPr>
              <a:grpSpLocks/>
            </p:cNvGrpSpPr>
            <p:nvPr/>
          </p:nvGrpSpPr>
          <p:grpSpPr bwMode="auto">
            <a:xfrm>
              <a:off x="5370522" y="1276350"/>
              <a:ext cx="3500442" cy="4373563"/>
              <a:chOff x="3079" y="612"/>
              <a:chExt cx="2205" cy="2755"/>
            </a:xfrm>
          </p:grpSpPr>
          <p:sp>
            <p:nvSpPr>
              <p:cNvPr id="445464" name="Text Box 24"/>
              <p:cNvSpPr txBox="1">
                <a:spLocks noChangeArrowheads="1"/>
              </p:cNvSpPr>
              <p:nvPr/>
            </p:nvSpPr>
            <p:spPr bwMode="auto">
              <a:xfrm>
                <a:off x="4985" y="1574"/>
                <a:ext cx="29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 </a:t>
                </a:r>
              </a:p>
            </p:txBody>
          </p:sp>
          <p:grpSp>
            <p:nvGrpSpPr>
              <p:cNvPr id="445470" name="Group 30"/>
              <p:cNvGrpSpPr>
                <a:grpSpLocks/>
              </p:cNvGrpSpPr>
              <p:nvPr/>
            </p:nvGrpSpPr>
            <p:grpSpPr bwMode="auto">
              <a:xfrm flipV="1">
                <a:off x="3432" y="1672"/>
                <a:ext cx="1160" cy="1695"/>
                <a:chOff x="976" y="934"/>
                <a:chExt cx="1160" cy="1695"/>
              </a:xfrm>
            </p:grpSpPr>
            <p:sp>
              <p:nvSpPr>
                <p:cNvPr id="445460" name="AutoShape 20"/>
                <p:cNvSpPr>
                  <a:spLocks noChangeArrowheads="1"/>
                </p:cNvSpPr>
                <p:nvPr/>
              </p:nvSpPr>
              <p:spPr bwMode="auto">
                <a:xfrm flipV="1">
                  <a:off x="976" y="1106"/>
                  <a:ext cx="1160" cy="1523"/>
                </a:xfrm>
                <a:prstGeom prst="triangle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FFFF00">
                        <a:gamma/>
                        <a:shade val="46275"/>
                        <a:invGamma/>
                      </a:srgbClr>
                    </a:gs>
                    <a:gs pos="5000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1" name="Oval 21"/>
                <p:cNvSpPr>
                  <a:spLocks noChangeArrowheads="1"/>
                </p:cNvSpPr>
                <p:nvPr/>
              </p:nvSpPr>
              <p:spPr bwMode="auto">
                <a:xfrm>
                  <a:off x="983" y="934"/>
                  <a:ext cx="1137" cy="35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00">
                        <a:gamma/>
                        <a:shade val="46275"/>
                        <a:invGamma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5462" name="Line 22"/>
              <p:cNvSpPr>
                <a:spLocks noChangeShapeType="1"/>
              </p:cNvSpPr>
              <p:nvPr/>
            </p:nvSpPr>
            <p:spPr bwMode="auto">
              <a:xfrm flipV="1">
                <a:off x="4039" y="1716"/>
                <a:ext cx="860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5463" name="Line 23"/>
              <p:cNvSpPr>
                <a:spLocks noChangeShapeType="1"/>
              </p:cNvSpPr>
              <p:nvPr/>
            </p:nvSpPr>
            <p:spPr bwMode="auto">
              <a:xfrm flipH="1">
                <a:off x="3353" y="1718"/>
                <a:ext cx="662" cy="35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5467" name="Line 27"/>
              <p:cNvSpPr>
                <a:spLocks noChangeShapeType="1"/>
              </p:cNvSpPr>
              <p:nvPr/>
            </p:nvSpPr>
            <p:spPr bwMode="auto">
              <a:xfrm>
                <a:off x="4023" y="1720"/>
                <a:ext cx="0" cy="145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5471" name="Text Box 31"/>
              <p:cNvSpPr txBox="1">
                <a:spLocks noChangeArrowheads="1"/>
              </p:cNvSpPr>
              <p:nvPr/>
            </p:nvSpPr>
            <p:spPr bwMode="auto">
              <a:xfrm>
                <a:off x="3079" y="1990"/>
                <a:ext cx="25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x  </a:t>
                </a:r>
              </a:p>
            </p:txBody>
          </p:sp>
          <p:sp>
            <p:nvSpPr>
              <p:cNvPr id="445477" name="Line 37"/>
              <p:cNvSpPr>
                <a:spLocks noChangeShapeType="1"/>
              </p:cNvSpPr>
              <p:nvPr/>
            </p:nvSpPr>
            <p:spPr bwMode="auto">
              <a:xfrm flipV="1">
                <a:off x="4023" y="896"/>
                <a:ext cx="0" cy="80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5478" name="Text Box 38"/>
              <p:cNvSpPr txBox="1">
                <a:spLocks noChangeArrowheads="1"/>
              </p:cNvSpPr>
              <p:nvPr/>
            </p:nvSpPr>
            <p:spPr bwMode="auto">
              <a:xfrm>
                <a:off x="3925" y="612"/>
                <a:ext cx="27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 </a:t>
                </a:r>
              </a:p>
            </p:txBody>
          </p:sp>
          <p:graphicFrame>
            <p:nvGraphicFramePr>
              <p:cNvPr id="445479" name="Object 39"/>
              <p:cNvGraphicFramePr>
                <a:graphicFrameLocks noChangeAspect="1"/>
              </p:cNvGraphicFramePr>
              <p:nvPr/>
            </p:nvGraphicFramePr>
            <p:xfrm>
              <a:off x="4396" y="2248"/>
              <a:ext cx="695" cy="262"/>
            </p:xfrm>
            <a:graphic>
              <a:graphicData uri="http://schemas.openxmlformats.org/presentationml/2006/ole">
                <p:oleObj spid="_x0000_s445479" name="Equation" r:id="rId7" imgW="622080" imgH="228600" progId="Equation.DSMT4">
                  <p:embed/>
                </p:oleObj>
              </a:graphicData>
            </a:graphic>
          </p:graphicFrame>
        </p:grpSp>
        <p:sp>
          <p:nvSpPr>
            <p:cNvPr id="445483" name="Text Box 43"/>
            <p:cNvSpPr txBox="1">
              <a:spLocks noChangeArrowheads="1"/>
            </p:cNvSpPr>
            <p:nvPr/>
          </p:nvSpPr>
          <p:spPr bwMode="auto">
            <a:xfrm>
              <a:off x="3292158" y="5972175"/>
              <a:ext cx="19748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Region of interest</a:t>
              </a:r>
            </a:p>
          </p:txBody>
        </p:sp>
        <p:sp>
          <p:nvSpPr>
            <p:cNvPr id="445484" name="Line 44"/>
            <p:cNvSpPr>
              <a:spLocks noChangeShapeType="1"/>
            </p:cNvSpPr>
            <p:nvPr/>
          </p:nvSpPr>
          <p:spPr bwMode="auto">
            <a:xfrm flipV="1">
              <a:off x="5457825" y="5373688"/>
              <a:ext cx="1693863" cy="7493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7207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Potentials</a:t>
            </a:r>
          </a:p>
        </p:txBody>
      </p:sp>
      <p:graphicFrame>
        <p:nvGraphicFramePr>
          <p:cNvPr id="349376" name="Object 192"/>
          <p:cNvGraphicFramePr>
            <a:graphicFrameLocks noChangeAspect="1"/>
          </p:cNvGraphicFramePr>
          <p:nvPr/>
        </p:nvGraphicFramePr>
        <p:xfrm>
          <a:off x="2011079" y="1123287"/>
          <a:ext cx="5051425" cy="1111250"/>
        </p:xfrm>
        <a:graphic>
          <a:graphicData uri="http://schemas.openxmlformats.org/presentationml/2006/ole">
            <p:oleObj spid="_x0000_s349376" name="Equation" r:id="rId4" imgW="2425680" imgH="533160" progId="Equation.DSMT4">
              <p:embed/>
            </p:oleObj>
          </a:graphicData>
        </a:graphic>
      </p:graphicFrame>
      <p:graphicFrame>
        <p:nvGraphicFramePr>
          <p:cNvPr id="349377" name="Object 193"/>
          <p:cNvGraphicFramePr>
            <a:graphicFrameLocks noChangeAspect="1"/>
          </p:cNvGraphicFramePr>
          <p:nvPr/>
        </p:nvGraphicFramePr>
        <p:xfrm>
          <a:off x="2405063" y="2782888"/>
          <a:ext cx="4464050" cy="969962"/>
        </p:xfrm>
        <a:graphic>
          <a:graphicData uri="http://schemas.openxmlformats.org/presentationml/2006/ole">
            <p:oleObj spid="_x0000_s349377" name="Equation" r:id="rId5" imgW="2044440" imgH="444240" progId="Equation.DSMT4">
              <p:embed/>
            </p:oleObj>
          </a:graphicData>
        </a:graphic>
      </p:graphicFrame>
      <p:graphicFrame>
        <p:nvGraphicFramePr>
          <p:cNvPr id="349378" name="Object 194"/>
          <p:cNvGraphicFramePr>
            <a:graphicFrameLocks noChangeAspect="1"/>
          </p:cNvGraphicFramePr>
          <p:nvPr/>
        </p:nvGraphicFramePr>
        <p:xfrm>
          <a:off x="2011064" y="4220528"/>
          <a:ext cx="2662238" cy="2216150"/>
        </p:xfrm>
        <a:graphic>
          <a:graphicData uri="http://schemas.openxmlformats.org/presentationml/2006/ole">
            <p:oleObj spid="_x0000_s349378" name="Equation" r:id="rId6" imgW="1218960" imgH="101592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7584581" y="5006147"/>
          <a:ext cx="949325" cy="769937"/>
        </p:xfrm>
        <a:graphic>
          <a:graphicData uri="http://schemas.openxmlformats.org/presentationml/2006/ole">
            <p:oleObj spid="_x0000_s349379" name="Equation" r:id="rId7" imgW="469800" imgH="380880" progId="Equation.DSMT4">
              <p:embed/>
            </p:oleObj>
          </a:graphicData>
        </a:graphic>
      </p:graphicFrame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5870290" y="5139212"/>
            <a:ext cx="1382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 general,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Text Box 2"/>
          <p:cNvSpPr txBox="1">
            <a:spLocks noChangeArrowheads="1"/>
          </p:cNvSpPr>
          <p:nvPr/>
        </p:nvSpPr>
        <p:spPr bwMode="auto">
          <a:xfrm>
            <a:off x="6902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Conical Horn (cont.)</a:t>
            </a:r>
          </a:p>
        </p:txBody>
      </p:sp>
      <p:graphicFrame>
        <p:nvGraphicFramePr>
          <p:cNvPr id="436242" name="Object 18"/>
          <p:cNvGraphicFramePr>
            <a:graphicFrameLocks noChangeAspect="1"/>
          </p:cNvGraphicFramePr>
          <p:nvPr/>
        </p:nvGraphicFramePr>
        <p:xfrm>
          <a:off x="1947863" y="5338297"/>
          <a:ext cx="5210175" cy="785812"/>
        </p:xfrm>
        <a:graphic>
          <a:graphicData uri="http://schemas.openxmlformats.org/presentationml/2006/ole">
            <p:oleObj spid="_x0000_s514055" name="Equation" r:id="rId4" imgW="2108160" imgH="31716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2" name="Group 18"/>
          <p:cNvGrpSpPr/>
          <p:nvPr/>
        </p:nvGrpSpPr>
        <p:grpSpPr>
          <a:xfrm>
            <a:off x="774700" y="2431584"/>
            <a:ext cx="7075488" cy="2146300"/>
            <a:chOff x="774700" y="1981200"/>
            <a:chExt cx="7075488" cy="2146300"/>
          </a:xfrm>
        </p:grpSpPr>
        <p:graphicFrame>
          <p:nvGraphicFramePr>
            <p:cNvPr id="436232" name="Object 8"/>
            <p:cNvGraphicFramePr>
              <a:graphicFrameLocks noChangeAspect="1"/>
            </p:cNvGraphicFramePr>
            <p:nvPr/>
          </p:nvGraphicFramePr>
          <p:xfrm>
            <a:off x="774700" y="2089150"/>
            <a:ext cx="1344613" cy="511175"/>
          </p:xfrm>
          <a:graphic>
            <a:graphicData uri="http://schemas.openxmlformats.org/presentationml/2006/ole">
              <p:oleObj spid="_x0000_s514050" name="Equation" r:id="rId5" imgW="736560" imgH="279360" progId="Equation.DSMT4">
                <p:embed/>
              </p:oleObj>
            </a:graphicData>
          </a:graphic>
        </p:graphicFrame>
        <p:sp>
          <p:nvSpPr>
            <p:cNvPr id="436233" name="Line 9"/>
            <p:cNvSpPr>
              <a:spLocks noChangeShapeType="1"/>
            </p:cNvSpPr>
            <p:nvPr/>
          </p:nvSpPr>
          <p:spPr bwMode="auto">
            <a:xfrm>
              <a:off x="1795463" y="3617913"/>
              <a:ext cx="55356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234" name="Line 10"/>
            <p:cNvSpPr>
              <a:spLocks noChangeShapeType="1"/>
            </p:cNvSpPr>
            <p:nvPr/>
          </p:nvSpPr>
          <p:spPr bwMode="auto">
            <a:xfrm flipV="1">
              <a:off x="2295525" y="1981200"/>
              <a:ext cx="0" cy="2092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6235" name="Object 11"/>
            <p:cNvGraphicFramePr>
              <a:graphicFrameLocks noChangeAspect="1"/>
            </p:cNvGraphicFramePr>
            <p:nvPr/>
          </p:nvGraphicFramePr>
          <p:xfrm>
            <a:off x="7418388" y="3394075"/>
            <a:ext cx="431800" cy="485775"/>
          </p:xfrm>
          <a:graphic>
            <a:graphicData uri="http://schemas.openxmlformats.org/presentationml/2006/ole">
              <p:oleObj spid="_x0000_s514051" name="Equation" r:id="rId6" imgW="101520" imgH="114120" progId="Equation.DSMT4">
                <p:embed/>
              </p:oleObj>
            </a:graphicData>
          </a:graphic>
        </p:graphicFrame>
        <p:graphicFrame>
          <p:nvGraphicFramePr>
            <p:cNvPr id="436236" name="Object 12"/>
            <p:cNvGraphicFramePr>
              <a:graphicFrameLocks noChangeAspect="1"/>
            </p:cNvGraphicFramePr>
            <p:nvPr/>
          </p:nvGraphicFramePr>
          <p:xfrm>
            <a:off x="3721100" y="2095500"/>
            <a:ext cx="1204913" cy="693738"/>
          </p:xfrm>
          <a:graphic>
            <a:graphicData uri="http://schemas.openxmlformats.org/presentationml/2006/ole">
              <p:oleObj spid="_x0000_s514052" name="Equation" r:id="rId7" imgW="507960" imgH="291960" progId="Equation.DSMT4">
                <p:embed/>
              </p:oleObj>
            </a:graphicData>
          </a:graphic>
        </p:graphicFrame>
        <p:sp>
          <p:nvSpPr>
            <p:cNvPr id="436237" name="Freeform 13"/>
            <p:cNvSpPr>
              <a:spLocks/>
            </p:cNvSpPr>
            <p:nvPr/>
          </p:nvSpPr>
          <p:spPr bwMode="auto">
            <a:xfrm>
              <a:off x="2295525" y="2795588"/>
              <a:ext cx="3432175" cy="12017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8" y="181"/>
                </a:cxn>
                <a:cxn ang="0">
                  <a:pos x="1318" y="757"/>
                </a:cxn>
                <a:cxn ang="0">
                  <a:pos x="1862" y="402"/>
                </a:cxn>
                <a:cxn ang="0">
                  <a:pos x="2162" y="300"/>
                </a:cxn>
              </a:cxnLst>
              <a:rect l="0" t="0" r="r" b="b"/>
              <a:pathLst>
                <a:path w="2162" h="757">
                  <a:moveTo>
                    <a:pt x="0" y="0"/>
                  </a:moveTo>
                  <a:cubicBezTo>
                    <a:pt x="76" y="30"/>
                    <a:pt x="238" y="55"/>
                    <a:pt x="458" y="181"/>
                  </a:cubicBezTo>
                  <a:cubicBezTo>
                    <a:pt x="675" y="312"/>
                    <a:pt x="1049" y="757"/>
                    <a:pt x="1318" y="757"/>
                  </a:cubicBezTo>
                  <a:cubicBezTo>
                    <a:pt x="1587" y="757"/>
                    <a:pt x="1712" y="513"/>
                    <a:pt x="1862" y="402"/>
                  </a:cubicBezTo>
                  <a:cubicBezTo>
                    <a:pt x="2012" y="291"/>
                    <a:pt x="2100" y="321"/>
                    <a:pt x="2162" y="300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6238" name="Object 14"/>
            <p:cNvGraphicFramePr>
              <a:graphicFrameLocks noChangeAspect="1"/>
            </p:cNvGraphicFramePr>
            <p:nvPr/>
          </p:nvGraphicFramePr>
          <p:xfrm>
            <a:off x="3003550" y="3717925"/>
            <a:ext cx="687388" cy="407988"/>
          </p:xfrm>
          <a:graphic>
            <a:graphicData uri="http://schemas.openxmlformats.org/presentationml/2006/ole">
              <p:oleObj spid="_x0000_s514053" name="Equation" r:id="rId8" imgW="342720" imgH="203040" progId="Equation.DSMT4">
                <p:embed/>
              </p:oleObj>
            </a:graphicData>
          </a:graphic>
        </p:graphicFrame>
        <p:graphicFrame>
          <p:nvGraphicFramePr>
            <p:cNvPr id="436239" name="Object 15"/>
            <p:cNvGraphicFramePr>
              <a:graphicFrameLocks noChangeAspect="1"/>
            </p:cNvGraphicFramePr>
            <p:nvPr/>
          </p:nvGraphicFramePr>
          <p:xfrm>
            <a:off x="5033963" y="3719513"/>
            <a:ext cx="763587" cy="407987"/>
          </p:xfrm>
          <a:graphic>
            <a:graphicData uri="http://schemas.openxmlformats.org/presentationml/2006/ole">
              <p:oleObj spid="_x0000_s514054" name="Equation" r:id="rId9" imgW="380880" imgH="203040" progId="Equation.DSMT4">
                <p:embed/>
              </p:oleObj>
            </a:graphicData>
          </a:graphic>
        </p:graphicFrame>
        <p:sp>
          <p:nvSpPr>
            <p:cNvPr id="436240" name="Oval 16"/>
            <p:cNvSpPr>
              <a:spLocks noChangeArrowheads="1"/>
            </p:cNvSpPr>
            <p:nvPr/>
          </p:nvSpPr>
          <p:spPr bwMode="auto">
            <a:xfrm>
              <a:off x="3597275" y="3548063"/>
              <a:ext cx="125413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41" name="Oval 17"/>
            <p:cNvSpPr>
              <a:spLocks noChangeArrowheads="1"/>
            </p:cNvSpPr>
            <p:nvPr/>
          </p:nvSpPr>
          <p:spPr bwMode="auto">
            <a:xfrm>
              <a:off x="4989513" y="3576638"/>
              <a:ext cx="125412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708400" y="2773680"/>
              <a:ext cx="365760" cy="6807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4480560" y="2783840"/>
              <a:ext cx="355600" cy="7416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3" name="TextBox 22"/>
          <p:cNvSpPr txBox="1"/>
          <p:nvPr/>
        </p:nvSpPr>
        <p:spPr>
          <a:xfrm>
            <a:off x="5435600" y="2705904"/>
            <a:ext cx="3265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(The superscript “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sz="1400" dirty="0" smtClean="0">
                <a:solidFill>
                  <a:schemeClr val="bg2"/>
                </a:solidFill>
              </a:rPr>
              <a:t>” stands for “cone.”)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111968" y="1032490"/>
            <a:ext cx="628698" cy="40011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TE</a:t>
            </a:r>
            <a:r>
              <a:rPr lang="en-US" sz="2000" i="1" baseline="-25000" dirty="0" err="1" smtClean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 baseline="-25000" dirty="0" smtClean="0">
                <a:solidFill>
                  <a:schemeClr val="bg2"/>
                </a:solidFill>
              </a:rPr>
              <a:t> 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514056" name="Object 8"/>
          <p:cNvGraphicFramePr>
            <a:graphicFrameLocks noChangeAspect="1"/>
          </p:cNvGraphicFramePr>
          <p:nvPr/>
        </p:nvGraphicFramePr>
        <p:xfrm>
          <a:off x="3592134" y="1150391"/>
          <a:ext cx="1580368" cy="815858"/>
        </p:xfrm>
        <a:graphic>
          <a:graphicData uri="http://schemas.openxmlformats.org/presentationml/2006/ole">
            <p:oleObj spid="_x0000_s514056" name="Equation" r:id="rId10" imgW="7617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Text Box 2"/>
          <p:cNvSpPr txBox="1">
            <a:spLocks noChangeArrowheads="1"/>
          </p:cNvSpPr>
          <p:nvPr/>
        </p:nvSpPr>
        <p:spPr bwMode="auto">
          <a:xfrm>
            <a:off x="6902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Conical Horn (cont.)</a:t>
            </a:r>
          </a:p>
        </p:txBody>
      </p:sp>
      <p:graphicFrame>
        <p:nvGraphicFramePr>
          <p:cNvPr id="436242" name="Object 18"/>
          <p:cNvGraphicFramePr>
            <a:graphicFrameLocks noChangeAspect="1"/>
          </p:cNvGraphicFramePr>
          <p:nvPr/>
        </p:nvGraphicFramePr>
        <p:xfrm>
          <a:off x="2133267" y="2273893"/>
          <a:ext cx="4643438" cy="755650"/>
        </p:xfrm>
        <a:graphic>
          <a:graphicData uri="http://schemas.openxmlformats.org/presentationml/2006/ole">
            <p:oleObj spid="_x0000_s490503" name="Equation" r:id="rId4" imgW="1879560" imgH="304560" progId="Equation.DSMT4">
              <p:embed/>
            </p:oleObj>
          </a:graphicData>
        </a:graphic>
      </p:graphicFrame>
      <p:sp>
        <p:nvSpPr>
          <p:cNvPr id="436246" name="Text Box 22"/>
          <p:cNvSpPr txBox="1">
            <a:spLocks noChangeArrowheads="1"/>
          </p:cNvSpPr>
          <p:nvPr/>
        </p:nvSpPr>
        <p:spPr bwMode="auto">
          <a:xfrm>
            <a:off x="945887" y="947738"/>
            <a:ext cx="760842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Feeding a conical horn from the TE</a:t>
            </a:r>
            <a:r>
              <a:rPr lang="en-US" sz="2000" baseline="-25000" dirty="0" smtClean="0">
                <a:solidFill>
                  <a:schemeClr val="bg1"/>
                </a:solidFill>
                <a:latin typeface="+mn-lt"/>
              </a:rPr>
              <a:t>11</a:t>
            </a:r>
            <a:r>
              <a:rPr lang="en-US" sz="2000" dirty="0" smtClean="0">
                <a:solidFill>
                  <a:schemeClr val="bg1"/>
                </a:solidFill>
              </a:rPr>
              <a:t> mode of circular waveguide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5812" y="1564944"/>
            <a:ext cx="8677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This can be approximately modeled as the TE</a:t>
            </a:r>
            <a:r>
              <a:rPr lang="en-US" baseline="-25000" dirty="0" smtClean="0">
                <a:solidFill>
                  <a:schemeClr val="bg2"/>
                </a:solidFill>
                <a:latin typeface="+mn-lt"/>
              </a:rPr>
              <a:t>11</a:t>
            </a:r>
            <a:r>
              <a:rPr lang="en-US" dirty="0" smtClean="0">
                <a:solidFill>
                  <a:schemeClr val="bg2"/>
                </a:solidFill>
              </a:rPr>
              <a:t> mode of the spherical conical horn.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3855403" y="3446145"/>
            <a:ext cx="1841500" cy="2706688"/>
            <a:chOff x="3601403" y="2874645"/>
            <a:chExt cx="1841500" cy="2706688"/>
          </a:xfrm>
        </p:grpSpPr>
        <p:sp>
          <p:nvSpPr>
            <p:cNvPr id="22" name="AutoShape 10"/>
            <p:cNvSpPr>
              <a:spLocks noChangeArrowheads="1"/>
            </p:cNvSpPr>
            <p:nvPr/>
          </p:nvSpPr>
          <p:spPr bwMode="auto">
            <a:xfrm flipV="1">
              <a:off x="3601403" y="3163570"/>
              <a:ext cx="1841500" cy="2417763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1"/>
            <p:cNvSpPr>
              <a:spLocks noChangeArrowheads="1"/>
            </p:cNvSpPr>
            <p:nvPr/>
          </p:nvSpPr>
          <p:spPr bwMode="auto">
            <a:xfrm>
              <a:off x="3620453" y="2874645"/>
              <a:ext cx="1804987" cy="563563"/>
            </a:xfrm>
            <a:prstGeom prst="ellipse">
              <a:avLst/>
            </a:pr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Line 21"/>
          <p:cNvSpPr>
            <a:spLocks noChangeShapeType="1"/>
          </p:cNvSpPr>
          <p:nvPr/>
        </p:nvSpPr>
        <p:spPr bwMode="auto">
          <a:xfrm rot="16200000" flipH="1">
            <a:off x="6757353" y="3657283"/>
            <a:ext cx="0" cy="2316162"/>
          </a:xfrm>
          <a:prstGeom prst="line">
            <a:avLst/>
          </a:prstGeom>
          <a:noFill/>
          <a:ln w="12700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8019733" y="4575493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  </a:t>
            </a:r>
          </a:p>
        </p:txBody>
      </p:sp>
      <p:sp>
        <p:nvSpPr>
          <p:cNvPr id="17" name="Can 16"/>
          <p:cNvSpPr/>
          <p:nvPr/>
        </p:nvSpPr>
        <p:spPr bwMode="auto">
          <a:xfrm rot="5400000">
            <a:off x="2520950" y="3511550"/>
            <a:ext cx="406400" cy="2578100"/>
          </a:xfrm>
          <a:prstGeom prst="can">
            <a:avLst>
              <a:gd name="adj" fmla="val 1164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rot="16200000" flipH="1">
            <a:off x="4407853" y="3657283"/>
            <a:ext cx="0" cy="23161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61933" y="4162757"/>
            <a:ext cx="2787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Circular waveguide (TE</a:t>
            </a:r>
            <a:r>
              <a:rPr lang="en-US" sz="1400" baseline="-25000" dirty="0" smtClean="0">
                <a:solidFill>
                  <a:schemeClr val="bg2"/>
                </a:solidFill>
                <a:latin typeface="+mn-lt"/>
              </a:rPr>
              <a:t>11</a:t>
            </a:r>
            <a:r>
              <a:rPr lang="en-US" sz="1400" dirty="0" smtClean="0">
                <a:solidFill>
                  <a:schemeClr val="bg2"/>
                </a:solidFill>
              </a:rPr>
              <a:t> mode)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3035300" y="0"/>
            <a:ext cx="23145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Wedge</a:t>
            </a:r>
          </a:p>
        </p:txBody>
      </p:sp>
      <p:graphicFrame>
        <p:nvGraphicFramePr>
          <p:cNvPr id="437268" name="Object 20"/>
          <p:cNvGraphicFramePr>
            <a:graphicFrameLocks noChangeAspect="1"/>
          </p:cNvGraphicFramePr>
          <p:nvPr/>
        </p:nvGraphicFramePr>
        <p:xfrm>
          <a:off x="2038729" y="5064718"/>
          <a:ext cx="4783138" cy="1122362"/>
        </p:xfrm>
        <a:graphic>
          <a:graphicData uri="http://schemas.openxmlformats.org/presentationml/2006/ole">
            <p:oleObj spid="_x0000_s437268" name="Equation" r:id="rId4" imgW="2273040" imgH="533160" progId="Equation.DSMT4">
              <p:embed/>
            </p:oleObj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4433889" y="800104"/>
            <a:ext cx="1979613" cy="3792543"/>
            <a:chOff x="4433889" y="800104"/>
            <a:chExt cx="1979613" cy="3792543"/>
          </a:xfrm>
        </p:grpSpPr>
        <p:sp>
          <p:nvSpPr>
            <p:cNvPr id="437267" name="AutoShape 19"/>
            <p:cNvSpPr>
              <a:spLocks noChangeArrowheads="1"/>
            </p:cNvSpPr>
            <p:nvPr/>
          </p:nvSpPr>
          <p:spPr bwMode="auto">
            <a:xfrm rot="16200000" flipH="1">
              <a:off x="3714750" y="2356174"/>
              <a:ext cx="2619378" cy="890588"/>
            </a:xfrm>
            <a:prstGeom prst="parallelogram">
              <a:avLst>
                <a:gd name="adj" fmla="val 36356"/>
              </a:avLst>
            </a:pr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0" scaled="1"/>
            </a:gra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6" name="Text Box 8"/>
            <p:cNvSpPr txBox="1">
              <a:spLocks noChangeArrowheads="1"/>
            </p:cNvSpPr>
            <p:nvPr/>
          </p:nvSpPr>
          <p:spPr bwMode="auto">
            <a:xfrm>
              <a:off x="6118227" y="3484570"/>
              <a:ext cx="2952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aphicFrame>
          <p:nvGraphicFramePr>
            <p:cNvPr id="437258" name="Object 10"/>
            <p:cNvGraphicFramePr>
              <a:graphicFrameLocks noChangeAspect="1"/>
            </p:cNvGraphicFramePr>
            <p:nvPr/>
          </p:nvGraphicFramePr>
          <p:xfrm>
            <a:off x="5168902" y="1604967"/>
            <a:ext cx="282575" cy="474663"/>
          </p:xfrm>
          <a:graphic>
            <a:graphicData uri="http://schemas.openxmlformats.org/presentationml/2006/ole">
              <p:oleObj spid="_x0000_s437258" name="Equation" r:id="rId5" imgW="139680" imgH="228600" progId="Equation.DSMT4">
                <p:embed/>
              </p:oleObj>
            </a:graphicData>
          </a:graphic>
        </p:graphicFrame>
        <p:sp>
          <p:nvSpPr>
            <p:cNvPr id="437259" name="Line 11"/>
            <p:cNvSpPr>
              <a:spLocks noChangeShapeType="1"/>
            </p:cNvSpPr>
            <p:nvPr/>
          </p:nvSpPr>
          <p:spPr bwMode="auto">
            <a:xfrm flipH="1" flipV="1">
              <a:off x="4564064" y="1247780"/>
              <a:ext cx="0" cy="178117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7260" name="Line 12"/>
            <p:cNvSpPr>
              <a:spLocks noChangeShapeType="1"/>
            </p:cNvSpPr>
            <p:nvPr/>
          </p:nvSpPr>
          <p:spPr bwMode="auto">
            <a:xfrm>
              <a:off x="4578352" y="1819280"/>
              <a:ext cx="0" cy="231616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7261" name="Text Box 13"/>
            <p:cNvSpPr txBox="1">
              <a:spLocks noChangeArrowheads="1"/>
            </p:cNvSpPr>
            <p:nvPr/>
          </p:nvSpPr>
          <p:spPr bwMode="auto">
            <a:xfrm>
              <a:off x="4433889" y="800104"/>
              <a:ext cx="5588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437262" name="Arc 14"/>
            <p:cNvSpPr>
              <a:spLocks/>
            </p:cNvSpPr>
            <p:nvPr/>
          </p:nvSpPr>
          <p:spPr bwMode="auto">
            <a:xfrm rot="2861283">
              <a:off x="4475164" y="1509718"/>
              <a:ext cx="619126" cy="530225"/>
            </a:xfrm>
            <a:custGeom>
              <a:avLst/>
              <a:gdLst>
                <a:gd name="G0" fmla="+- 0 0 0"/>
                <a:gd name="G1" fmla="+- 17199 0 0"/>
                <a:gd name="G2" fmla="+- 21600 0 0"/>
                <a:gd name="T0" fmla="*/ 13067 w 19158"/>
                <a:gd name="T1" fmla="*/ 0 h 17199"/>
                <a:gd name="T2" fmla="*/ 19158 w 19158"/>
                <a:gd name="T3" fmla="*/ 7223 h 17199"/>
                <a:gd name="T4" fmla="*/ 0 w 19158"/>
                <a:gd name="T5" fmla="*/ 17199 h 17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58" h="17199" fill="none" extrusionOk="0">
                  <a:moveTo>
                    <a:pt x="13067" y="-1"/>
                  </a:moveTo>
                  <a:cubicBezTo>
                    <a:pt x="15605" y="1928"/>
                    <a:pt x="17685" y="4395"/>
                    <a:pt x="19158" y="7222"/>
                  </a:cubicBezTo>
                </a:path>
                <a:path w="19158" h="17199" stroke="0" extrusionOk="0">
                  <a:moveTo>
                    <a:pt x="13067" y="-1"/>
                  </a:moveTo>
                  <a:cubicBezTo>
                    <a:pt x="15605" y="1928"/>
                    <a:pt x="17685" y="4395"/>
                    <a:pt x="19158" y="7222"/>
                  </a:cubicBezTo>
                  <a:lnTo>
                    <a:pt x="0" y="17199"/>
                  </a:lnTo>
                  <a:close/>
                </a:path>
              </a:pathLst>
            </a:cu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66" name="AutoShape 18"/>
            <p:cNvSpPr>
              <a:spLocks noChangeArrowheads="1"/>
            </p:cNvSpPr>
            <p:nvPr/>
          </p:nvSpPr>
          <p:spPr bwMode="auto">
            <a:xfrm rot="5400000">
              <a:off x="3721100" y="2670182"/>
              <a:ext cx="2779716" cy="1065213"/>
            </a:xfrm>
            <a:prstGeom prst="parallelogram">
              <a:avLst>
                <a:gd name="adj" fmla="val 41728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7254" name="Line 6"/>
            <p:cNvSpPr>
              <a:spLocks noChangeShapeType="1"/>
            </p:cNvSpPr>
            <p:nvPr/>
          </p:nvSpPr>
          <p:spPr bwMode="auto">
            <a:xfrm>
              <a:off x="4564064" y="3019432"/>
              <a:ext cx="1466850" cy="6238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7272" name="Text Box 24"/>
          <p:cNvSpPr txBox="1">
            <a:spLocks noChangeArrowheads="1"/>
          </p:cNvSpPr>
          <p:nvPr/>
        </p:nvSpPr>
        <p:spPr bwMode="auto">
          <a:xfrm>
            <a:off x="2813050" y="2047875"/>
            <a:ext cx="9156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Source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7273" name="Oval 25"/>
          <p:cNvSpPr>
            <a:spLocks noChangeArrowheads="1"/>
          </p:cNvSpPr>
          <p:nvPr/>
        </p:nvSpPr>
        <p:spPr bwMode="auto">
          <a:xfrm>
            <a:off x="4497388" y="2846388"/>
            <a:ext cx="161925" cy="3540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74" name="Line 26"/>
          <p:cNvSpPr>
            <a:spLocks noChangeShapeType="1"/>
          </p:cNvSpPr>
          <p:nvPr/>
        </p:nvSpPr>
        <p:spPr bwMode="auto">
          <a:xfrm>
            <a:off x="3613150" y="2433638"/>
            <a:ext cx="855663" cy="5159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7275" name="Text Box 27"/>
          <p:cNvSpPr txBox="1">
            <a:spLocks noChangeArrowheads="1"/>
          </p:cNvSpPr>
          <p:nvPr/>
        </p:nvSpPr>
        <p:spPr bwMode="auto">
          <a:xfrm>
            <a:off x="6046788" y="2363788"/>
            <a:ext cx="205697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Region </a:t>
            </a:r>
            <a:r>
              <a:rPr lang="en-US" dirty="0">
                <a:solidFill>
                  <a:schemeClr val="bg1"/>
                </a:solidFill>
              </a:rPr>
              <a:t>of interest:</a:t>
            </a:r>
          </a:p>
        </p:txBody>
      </p:sp>
      <p:graphicFrame>
        <p:nvGraphicFramePr>
          <p:cNvPr id="437276" name="Object 28"/>
          <p:cNvGraphicFramePr>
            <a:graphicFrameLocks noChangeAspect="1"/>
          </p:cNvGraphicFramePr>
          <p:nvPr/>
        </p:nvGraphicFramePr>
        <p:xfrm>
          <a:off x="6521450" y="2744788"/>
          <a:ext cx="1255713" cy="481012"/>
        </p:xfrm>
        <a:graphic>
          <a:graphicData uri="http://schemas.openxmlformats.org/presentationml/2006/ole">
            <p:oleObj spid="_x0000_s437276" name="Equation" r:id="rId6" imgW="596880" imgH="228600" progId="Equation.DSMT4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24083" y="453105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Notes: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90" name="Rectangle 18"/>
          <p:cNvSpPr>
            <a:spLocks noChangeArrowheads="1"/>
          </p:cNvSpPr>
          <p:nvPr/>
        </p:nvSpPr>
        <p:spPr bwMode="auto">
          <a:xfrm>
            <a:off x="3732213" y="4310063"/>
            <a:ext cx="2157412" cy="8842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7613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Wedge (cont.)</a:t>
            </a:r>
          </a:p>
        </p:txBody>
      </p:sp>
      <p:graphicFrame>
        <p:nvGraphicFramePr>
          <p:cNvPr id="438285" name="Object 13"/>
          <p:cNvGraphicFramePr>
            <a:graphicFrameLocks noChangeAspect="1"/>
          </p:cNvGraphicFramePr>
          <p:nvPr/>
        </p:nvGraphicFramePr>
        <p:xfrm>
          <a:off x="2211056" y="1398232"/>
          <a:ext cx="4735512" cy="617538"/>
        </p:xfrm>
        <a:graphic>
          <a:graphicData uri="http://schemas.openxmlformats.org/presentationml/2006/ole">
            <p:oleObj spid="_x0000_s438285" name="Equation" r:id="rId4" imgW="2044440" imgH="266400" progId="Equation.DSMT4">
              <p:embed/>
            </p:oleObj>
          </a:graphicData>
        </a:graphic>
      </p:graphicFrame>
      <p:graphicFrame>
        <p:nvGraphicFramePr>
          <p:cNvPr id="438286" name="Object 14"/>
          <p:cNvGraphicFramePr>
            <a:graphicFrameLocks noChangeAspect="1"/>
          </p:cNvGraphicFramePr>
          <p:nvPr/>
        </p:nvGraphicFramePr>
        <p:xfrm>
          <a:off x="1482085" y="2602955"/>
          <a:ext cx="6100762" cy="514350"/>
        </p:xfrm>
        <a:graphic>
          <a:graphicData uri="http://schemas.openxmlformats.org/presentationml/2006/ole">
            <p:oleObj spid="_x0000_s438286" name="Equation" r:id="rId5" imgW="2323800" imgH="228600" progId="Equation.DSMT4">
              <p:embed/>
            </p:oleObj>
          </a:graphicData>
        </a:graphic>
      </p:graphicFrame>
      <p:sp>
        <p:nvSpPr>
          <p:cNvPr id="438287" name="AutoShape 15"/>
          <p:cNvSpPr>
            <a:spLocks noChangeArrowheads="1"/>
          </p:cNvSpPr>
          <p:nvPr/>
        </p:nvSpPr>
        <p:spPr bwMode="auto">
          <a:xfrm>
            <a:off x="5015860" y="2750592"/>
            <a:ext cx="750887" cy="261938"/>
          </a:xfrm>
          <a:prstGeom prst="rightArrow">
            <a:avLst>
              <a:gd name="adj1" fmla="val 50000"/>
              <a:gd name="adj2" fmla="val 7166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8288" name="Object 16"/>
          <p:cNvGraphicFramePr>
            <a:graphicFrameLocks noChangeAspect="1"/>
          </p:cNvGraphicFramePr>
          <p:nvPr/>
        </p:nvGraphicFramePr>
        <p:xfrm>
          <a:off x="3833813" y="4116388"/>
          <a:ext cx="3289300" cy="881062"/>
        </p:xfrm>
        <a:graphic>
          <a:graphicData uri="http://schemas.openxmlformats.org/presentationml/2006/ole">
            <p:oleObj spid="_x0000_s438288" name="Equation" r:id="rId6" imgW="1612800" imgH="431640" progId="Equation.DSMT4">
              <p:embed/>
            </p:oleObj>
          </a:graphicData>
        </a:graphic>
      </p:graphicFrame>
      <p:sp>
        <p:nvSpPr>
          <p:cNvPr id="438291" name="Text Box 19"/>
          <p:cNvSpPr txBox="1">
            <a:spLocks noChangeArrowheads="1"/>
          </p:cNvSpPr>
          <p:nvPr/>
        </p:nvSpPr>
        <p:spPr bwMode="auto">
          <a:xfrm>
            <a:off x="1320137" y="1108502"/>
            <a:ext cx="718466" cy="40011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bg2"/>
                </a:solidFill>
              </a:rPr>
              <a:t>TM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 baseline="-25000" dirty="0">
                <a:solidFill>
                  <a:schemeClr val="bg2"/>
                </a:solidFill>
              </a:rPr>
              <a:t> </a:t>
            </a:r>
            <a:r>
              <a:rPr lang="en-US" sz="2000" baseline="30000" dirty="0">
                <a:solidFill>
                  <a:schemeClr val="bg2"/>
                </a:solidFill>
              </a:rPr>
              <a:t>: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438292" name="Object 20"/>
          <p:cNvGraphicFramePr>
            <a:graphicFrameLocks noChangeAspect="1"/>
          </p:cNvGraphicFramePr>
          <p:nvPr/>
        </p:nvGraphicFramePr>
        <p:xfrm>
          <a:off x="1762410" y="5683274"/>
          <a:ext cx="5376863" cy="671512"/>
        </p:xfrm>
        <a:graphic>
          <a:graphicData uri="http://schemas.openxmlformats.org/presentationml/2006/ole">
            <p:oleObj spid="_x0000_s438292" name="Equation" r:id="rId7" imgW="2133360" imgH="266400" progId="Equation.DSMT4">
              <p:embed/>
            </p:oleObj>
          </a:graphicData>
        </a:graphic>
      </p:graphicFrame>
      <p:sp>
        <p:nvSpPr>
          <p:cNvPr id="438295" name="Text Box 23"/>
          <p:cNvSpPr txBox="1">
            <a:spLocks noChangeArrowheads="1"/>
          </p:cNvSpPr>
          <p:nvPr/>
        </p:nvSpPr>
        <p:spPr bwMode="auto">
          <a:xfrm>
            <a:off x="3109272" y="3577539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90" name="Rectangle 18"/>
          <p:cNvSpPr>
            <a:spLocks noChangeArrowheads="1"/>
          </p:cNvSpPr>
          <p:nvPr/>
        </p:nvSpPr>
        <p:spPr bwMode="auto">
          <a:xfrm>
            <a:off x="3732213" y="4310063"/>
            <a:ext cx="2157412" cy="8842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7613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Wedge (cont.)</a:t>
            </a:r>
          </a:p>
        </p:txBody>
      </p:sp>
      <p:graphicFrame>
        <p:nvGraphicFramePr>
          <p:cNvPr id="438285" name="Object 13"/>
          <p:cNvGraphicFramePr>
            <a:graphicFrameLocks noChangeAspect="1"/>
          </p:cNvGraphicFramePr>
          <p:nvPr/>
        </p:nvGraphicFramePr>
        <p:xfrm>
          <a:off x="2182813" y="1398588"/>
          <a:ext cx="4794250" cy="617537"/>
        </p:xfrm>
        <a:graphic>
          <a:graphicData uri="http://schemas.openxmlformats.org/presentationml/2006/ole">
            <p:oleObj spid="_x0000_s525314" name="Equation" r:id="rId4" imgW="2070000" imgH="266400" progId="Equation.DSMT4">
              <p:embed/>
            </p:oleObj>
          </a:graphicData>
        </a:graphic>
      </p:graphicFrame>
      <p:graphicFrame>
        <p:nvGraphicFramePr>
          <p:cNvPr id="438286" name="Object 14"/>
          <p:cNvGraphicFramePr>
            <a:graphicFrameLocks noChangeAspect="1"/>
          </p:cNvGraphicFramePr>
          <p:nvPr/>
        </p:nvGraphicFramePr>
        <p:xfrm>
          <a:off x="1382713" y="2417763"/>
          <a:ext cx="6300787" cy="885825"/>
        </p:xfrm>
        <a:graphic>
          <a:graphicData uri="http://schemas.openxmlformats.org/presentationml/2006/ole">
            <p:oleObj spid="_x0000_s525315" name="Equation" r:id="rId5" imgW="2400120" imgH="393480" progId="Equation.DSMT4">
              <p:embed/>
            </p:oleObj>
          </a:graphicData>
        </a:graphic>
      </p:graphicFrame>
      <p:sp>
        <p:nvSpPr>
          <p:cNvPr id="438287" name="AutoShape 15"/>
          <p:cNvSpPr>
            <a:spLocks noChangeArrowheads="1"/>
          </p:cNvSpPr>
          <p:nvPr/>
        </p:nvSpPr>
        <p:spPr bwMode="auto">
          <a:xfrm>
            <a:off x="5015860" y="2750592"/>
            <a:ext cx="750887" cy="261938"/>
          </a:xfrm>
          <a:prstGeom prst="rightArrow">
            <a:avLst>
              <a:gd name="adj1" fmla="val 50000"/>
              <a:gd name="adj2" fmla="val 7166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8288" name="Object 16"/>
          <p:cNvGraphicFramePr>
            <a:graphicFrameLocks noChangeAspect="1"/>
          </p:cNvGraphicFramePr>
          <p:nvPr/>
        </p:nvGraphicFramePr>
        <p:xfrm>
          <a:off x="3833813" y="4116388"/>
          <a:ext cx="3289300" cy="881062"/>
        </p:xfrm>
        <a:graphic>
          <a:graphicData uri="http://schemas.openxmlformats.org/presentationml/2006/ole">
            <p:oleObj spid="_x0000_s525316" name="Equation" r:id="rId6" imgW="1612800" imgH="431640" progId="Equation.DSMT4">
              <p:embed/>
            </p:oleObj>
          </a:graphicData>
        </a:graphic>
      </p:graphicFrame>
      <p:sp>
        <p:nvSpPr>
          <p:cNvPr id="438291" name="Text Box 19"/>
          <p:cNvSpPr txBox="1">
            <a:spLocks noChangeArrowheads="1"/>
          </p:cNvSpPr>
          <p:nvPr/>
        </p:nvSpPr>
        <p:spPr bwMode="auto">
          <a:xfrm>
            <a:off x="1320137" y="1108502"/>
            <a:ext cx="676788" cy="40011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TE</a:t>
            </a:r>
            <a:r>
              <a:rPr lang="en-US" sz="2000" i="1" baseline="-25000" dirty="0" err="1" smtClean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 baseline="-25000" dirty="0" smtClean="0">
                <a:solidFill>
                  <a:schemeClr val="bg2"/>
                </a:solidFill>
              </a:rPr>
              <a:t> </a:t>
            </a:r>
            <a:r>
              <a:rPr lang="en-US" sz="2000" baseline="30000" dirty="0">
                <a:solidFill>
                  <a:schemeClr val="bg2"/>
                </a:solidFill>
              </a:rPr>
              <a:t>: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438292" name="Object 20"/>
          <p:cNvGraphicFramePr>
            <a:graphicFrameLocks noChangeAspect="1"/>
          </p:cNvGraphicFramePr>
          <p:nvPr/>
        </p:nvGraphicFramePr>
        <p:xfrm>
          <a:off x="1714500" y="5683250"/>
          <a:ext cx="5472113" cy="671513"/>
        </p:xfrm>
        <a:graphic>
          <a:graphicData uri="http://schemas.openxmlformats.org/presentationml/2006/ole">
            <p:oleObj spid="_x0000_s525317" name="Equation" r:id="rId7" imgW="2171520" imgH="266400" progId="Equation.DSMT4">
              <p:embed/>
            </p:oleObj>
          </a:graphicData>
        </a:graphic>
      </p:graphicFrame>
      <p:sp>
        <p:nvSpPr>
          <p:cNvPr id="438295" name="Text Box 23"/>
          <p:cNvSpPr txBox="1">
            <a:spLocks noChangeArrowheads="1"/>
          </p:cNvSpPr>
          <p:nvPr/>
        </p:nvSpPr>
        <p:spPr bwMode="auto">
          <a:xfrm>
            <a:off x="3109272" y="3577539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9" name="Text Box 3"/>
          <p:cNvSpPr txBox="1">
            <a:spLocks noChangeArrowheads="1"/>
          </p:cNvSpPr>
          <p:nvPr/>
        </p:nvSpPr>
        <p:spPr bwMode="auto">
          <a:xfrm>
            <a:off x="2325370" y="0"/>
            <a:ext cx="42465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Horn</a:t>
            </a:r>
          </a:p>
        </p:txBody>
      </p:sp>
      <p:graphicFrame>
        <p:nvGraphicFramePr>
          <p:cNvPr id="439334" name="Object 38"/>
          <p:cNvGraphicFramePr>
            <a:graphicFrameLocks noChangeAspect="1"/>
          </p:cNvGraphicFramePr>
          <p:nvPr/>
        </p:nvGraphicFramePr>
        <p:xfrm>
          <a:off x="2344103" y="5139718"/>
          <a:ext cx="4270057" cy="853730"/>
        </p:xfrm>
        <a:graphic>
          <a:graphicData uri="http://schemas.openxmlformats.org/presentationml/2006/ole">
            <p:oleObj spid="_x0000_s439334" name="Equation" r:id="rId4" imgW="2286000" imgH="457200" progId="Equation.DSMT4">
              <p:embed/>
            </p:oleObj>
          </a:graphicData>
        </a:graphic>
      </p:graphicFrame>
      <p:sp>
        <p:nvSpPr>
          <p:cNvPr id="439337" name="Text Box 41"/>
          <p:cNvSpPr txBox="1">
            <a:spLocks noChangeArrowheads="1"/>
          </p:cNvSpPr>
          <p:nvPr/>
        </p:nvSpPr>
        <p:spPr bwMode="auto">
          <a:xfrm>
            <a:off x="750769" y="1623587"/>
            <a:ext cx="2908300" cy="67151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bottom of the horn is on the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= 0</a:t>
            </a:r>
            <a:r>
              <a:rPr lang="en-US" dirty="0">
                <a:solidFill>
                  <a:schemeClr val="bg1"/>
                </a:solidFill>
              </a:rPr>
              <a:t> plane.</a:t>
            </a:r>
          </a:p>
        </p:txBody>
      </p:sp>
      <p:grpSp>
        <p:nvGrpSpPr>
          <p:cNvPr id="439342" name="Group 46"/>
          <p:cNvGrpSpPr>
            <a:grpSpLocks/>
          </p:cNvGrpSpPr>
          <p:nvPr/>
        </p:nvGrpSpPr>
        <p:grpSpPr bwMode="auto">
          <a:xfrm>
            <a:off x="3151188" y="1282695"/>
            <a:ext cx="4716463" cy="2868607"/>
            <a:chOff x="1985" y="808"/>
            <a:chExt cx="2971" cy="1807"/>
          </a:xfrm>
        </p:grpSpPr>
        <p:sp>
          <p:nvSpPr>
            <p:cNvPr id="439307" name="Line 11"/>
            <p:cNvSpPr>
              <a:spLocks noChangeShapeType="1"/>
            </p:cNvSpPr>
            <p:nvPr/>
          </p:nvSpPr>
          <p:spPr bwMode="auto">
            <a:xfrm flipV="1">
              <a:off x="3489" y="1988"/>
              <a:ext cx="951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08" name="Line 12"/>
            <p:cNvSpPr>
              <a:spLocks noChangeShapeType="1"/>
            </p:cNvSpPr>
            <p:nvPr/>
          </p:nvSpPr>
          <p:spPr bwMode="auto">
            <a:xfrm flipH="1">
              <a:off x="2262" y="1982"/>
              <a:ext cx="1227" cy="4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09" name="Text Box 13"/>
            <p:cNvSpPr txBox="1">
              <a:spLocks noChangeArrowheads="1"/>
            </p:cNvSpPr>
            <p:nvPr/>
          </p:nvSpPr>
          <p:spPr bwMode="auto">
            <a:xfrm>
              <a:off x="4604" y="1845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graphicFrame>
          <p:nvGraphicFramePr>
            <p:cNvPr id="439310" name="Object 14"/>
            <p:cNvGraphicFramePr>
              <a:graphicFrameLocks noChangeAspect="1"/>
            </p:cNvGraphicFramePr>
            <p:nvPr/>
          </p:nvGraphicFramePr>
          <p:xfrm>
            <a:off x="3599" y="1500"/>
            <a:ext cx="170" cy="262"/>
          </p:xfrm>
          <a:graphic>
            <a:graphicData uri="http://schemas.openxmlformats.org/presentationml/2006/ole">
              <p:oleObj spid="_x0000_s439310" name="Equation" r:id="rId5" imgW="152280" imgH="228600" progId="Equation.DSMT4">
                <p:embed/>
              </p:oleObj>
            </a:graphicData>
          </a:graphic>
        </p:graphicFrame>
        <p:sp>
          <p:nvSpPr>
            <p:cNvPr id="439311" name="Line 15"/>
            <p:cNvSpPr>
              <a:spLocks noChangeShapeType="1"/>
            </p:cNvSpPr>
            <p:nvPr/>
          </p:nvSpPr>
          <p:spPr bwMode="auto">
            <a:xfrm flipH="1" flipV="1">
              <a:off x="3489" y="1117"/>
              <a:ext cx="0" cy="8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13" name="Text Box 17"/>
            <p:cNvSpPr txBox="1">
              <a:spLocks noChangeArrowheads="1"/>
            </p:cNvSpPr>
            <p:nvPr/>
          </p:nvSpPr>
          <p:spPr bwMode="auto">
            <a:xfrm>
              <a:off x="3394" y="808"/>
              <a:ext cx="25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439327" name="Freeform 31"/>
            <p:cNvSpPr>
              <a:spLocks/>
            </p:cNvSpPr>
            <p:nvPr/>
          </p:nvSpPr>
          <p:spPr bwMode="auto">
            <a:xfrm>
              <a:off x="2485" y="1868"/>
              <a:ext cx="1227" cy="747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573" y="267"/>
                </a:cxn>
                <a:cxn ang="0">
                  <a:pos x="1223" y="19"/>
                </a:cxn>
                <a:cxn ang="0">
                  <a:pos x="1218" y="489"/>
                </a:cxn>
                <a:cxn ang="0">
                  <a:pos x="606" y="747"/>
                </a:cxn>
                <a:cxn ang="0">
                  <a:pos x="3" y="489"/>
                </a:cxn>
                <a:cxn ang="0">
                  <a:pos x="6" y="3"/>
                </a:cxn>
              </a:cxnLst>
              <a:rect l="0" t="0" r="r" b="b"/>
              <a:pathLst>
                <a:path w="1227" h="747">
                  <a:moveTo>
                    <a:pt x="6" y="3"/>
                  </a:moveTo>
                  <a:cubicBezTo>
                    <a:pt x="87" y="129"/>
                    <a:pt x="372" y="265"/>
                    <a:pt x="573" y="267"/>
                  </a:cubicBezTo>
                  <a:cubicBezTo>
                    <a:pt x="776" y="270"/>
                    <a:pt x="1040" y="211"/>
                    <a:pt x="1223" y="19"/>
                  </a:cubicBezTo>
                  <a:cubicBezTo>
                    <a:pt x="1220" y="484"/>
                    <a:pt x="1227" y="35"/>
                    <a:pt x="1218" y="489"/>
                  </a:cubicBezTo>
                  <a:cubicBezTo>
                    <a:pt x="1107" y="645"/>
                    <a:pt x="808" y="747"/>
                    <a:pt x="606" y="747"/>
                  </a:cubicBezTo>
                  <a:cubicBezTo>
                    <a:pt x="404" y="747"/>
                    <a:pt x="186" y="675"/>
                    <a:pt x="3" y="489"/>
                  </a:cubicBezTo>
                  <a:cubicBezTo>
                    <a:pt x="6" y="0"/>
                    <a:pt x="0" y="483"/>
                    <a:pt x="6" y="3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28" name="Freeform 32"/>
            <p:cNvSpPr>
              <a:spLocks/>
            </p:cNvSpPr>
            <p:nvPr/>
          </p:nvSpPr>
          <p:spPr bwMode="auto">
            <a:xfrm>
              <a:off x="2466" y="1814"/>
              <a:ext cx="1393" cy="329"/>
            </a:xfrm>
            <a:custGeom>
              <a:avLst/>
              <a:gdLst/>
              <a:ahLst/>
              <a:cxnLst>
                <a:cxn ang="0">
                  <a:pos x="1015" y="171"/>
                </a:cxn>
                <a:cxn ang="0">
                  <a:pos x="24" y="55"/>
                </a:cxn>
                <a:cxn ang="0">
                  <a:pos x="541" y="327"/>
                </a:cxn>
                <a:cxn ang="0">
                  <a:pos x="1246" y="69"/>
                </a:cxn>
                <a:cxn ang="0">
                  <a:pos x="1015" y="171"/>
                </a:cxn>
              </a:cxnLst>
              <a:rect l="0" t="0" r="r" b="b"/>
              <a:pathLst>
                <a:path w="1393" h="329">
                  <a:moveTo>
                    <a:pt x="1015" y="171"/>
                  </a:moveTo>
                  <a:cubicBezTo>
                    <a:pt x="92" y="61"/>
                    <a:pt x="994" y="165"/>
                    <a:pt x="24" y="55"/>
                  </a:cubicBezTo>
                  <a:cubicBezTo>
                    <a:pt x="0" y="115"/>
                    <a:pt x="337" y="325"/>
                    <a:pt x="541" y="327"/>
                  </a:cubicBezTo>
                  <a:cubicBezTo>
                    <a:pt x="745" y="329"/>
                    <a:pt x="982" y="309"/>
                    <a:pt x="1246" y="69"/>
                  </a:cubicBezTo>
                  <a:cubicBezTo>
                    <a:pt x="1018" y="168"/>
                    <a:pt x="1393" y="0"/>
                    <a:pt x="1015" y="17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2700000" scaled="1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29" name="Line 33"/>
            <p:cNvSpPr>
              <a:spLocks noChangeShapeType="1"/>
            </p:cNvSpPr>
            <p:nvPr/>
          </p:nvSpPr>
          <p:spPr bwMode="auto">
            <a:xfrm flipV="1">
              <a:off x="2500" y="1985"/>
              <a:ext cx="989" cy="35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30" name="Line 34"/>
            <p:cNvSpPr>
              <a:spLocks noChangeShapeType="1"/>
            </p:cNvSpPr>
            <p:nvPr/>
          </p:nvSpPr>
          <p:spPr bwMode="auto">
            <a:xfrm flipH="1" flipV="1">
              <a:off x="3489" y="1976"/>
              <a:ext cx="212" cy="38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331" name="Arc 35"/>
            <p:cNvSpPr>
              <a:spLocks/>
            </p:cNvSpPr>
            <p:nvPr/>
          </p:nvSpPr>
          <p:spPr bwMode="auto">
            <a:xfrm>
              <a:off x="3489" y="1777"/>
              <a:ext cx="123" cy="14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9332" name="Object 36"/>
            <p:cNvGraphicFramePr>
              <a:graphicFrameLocks noChangeAspect="1"/>
            </p:cNvGraphicFramePr>
            <p:nvPr/>
          </p:nvGraphicFramePr>
          <p:xfrm>
            <a:off x="3775" y="2062"/>
            <a:ext cx="473" cy="292"/>
          </p:xfrm>
          <a:graphic>
            <a:graphicData uri="http://schemas.openxmlformats.org/presentationml/2006/ole">
              <p:oleObj spid="_x0000_s439332" name="Equation" r:id="rId6" imgW="380880" imgH="228600" progId="Equation.DSMT4">
                <p:embed/>
              </p:oleObj>
            </a:graphicData>
          </a:graphic>
        </p:graphicFrame>
        <p:sp>
          <p:nvSpPr>
            <p:cNvPr id="439333" name="Text Box 37"/>
            <p:cNvSpPr txBox="1">
              <a:spLocks noChangeArrowheads="1"/>
            </p:cNvSpPr>
            <p:nvPr/>
          </p:nvSpPr>
          <p:spPr bwMode="auto">
            <a:xfrm>
              <a:off x="2002" y="2342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 </a:t>
              </a:r>
            </a:p>
          </p:txBody>
        </p:sp>
        <p:graphicFrame>
          <p:nvGraphicFramePr>
            <p:cNvPr id="439338" name="Object 42"/>
            <p:cNvGraphicFramePr>
              <a:graphicFrameLocks noChangeAspect="1"/>
            </p:cNvGraphicFramePr>
            <p:nvPr/>
          </p:nvGraphicFramePr>
          <p:xfrm>
            <a:off x="1985" y="2008"/>
            <a:ext cx="418" cy="245"/>
          </p:xfrm>
          <a:graphic>
            <a:graphicData uri="http://schemas.openxmlformats.org/presentationml/2006/ole">
              <p:oleObj spid="_x0000_s439338" name="Equation" r:id="rId7" imgW="355320" imgH="203040" progId="Equation.DSMT4">
                <p:embed/>
              </p:oleObj>
            </a:graphicData>
          </a:graphic>
        </p:graphicFrame>
        <p:graphicFrame>
          <p:nvGraphicFramePr>
            <p:cNvPr id="439340" name="Object 44"/>
            <p:cNvGraphicFramePr>
              <a:graphicFrameLocks noChangeAspect="1"/>
            </p:cNvGraphicFramePr>
            <p:nvPr/>
          </p:nvGraphicFramePr>
          <p:xfrm>
            <a:off x="2801" y="2344"/>
            <a:ext cx="589" cy="197"/>
          </p:xfrm>
          <a:graphic>
            <a:graphicData uri="http://schemas.openxmlformats.org/presentationml/2006/ole">
              <p:oleObj spid="_x0000_s439340" name="Equation" r:id="rId8" imgW="545760" imgH="177480" progId="Equation.DSMT4">
                <p:embed/>
              </p:oleObj>
            </a:graphicData>
          </a:graphic>
        </p:graphicFrame>
        <p:graphicFrame>
          <p:nvGraphicFramePr>
            <p:cNvPr id="439341" name="Object 45"/>
            <p:cNvGraphicFramePr>
              <a:graphicFrameLocks noChangeAspect="1"/>
            </p:cNvGraphicFramePr>
            <p:nvPr/>
          </p:nvGraphicFramePr>
          <p:xfrm>
            <a:off x="2895" y="1687"/>
            <a:ext cx="425" cy="253"/>
          </p:xfrm>
          <a:graphic>
            <a:graphicData uri="http://schemas.openxmlformats.org/presentationml/2006/ole">
              <p:oleObj spid="_x0000_s439341" name="Equation" r:id="rId9" imgW="393480" imgH="228600" progId="Equation.DSMT4">
                <p:embed/>
              </p:oleObj>
            </a:graphicData>
          </a:graphic>
        </p:graphicFrame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Text Box 2"/>
          <p:cNvSpPr txBox="1">
            <a:spLocks noChangeArrowheads="1"/>
          </p:cNvSpPr>
          <p:nvPr/>
        </p:nvSpPr>
        <p:spPr bwMode="auto">
          <a:xfrm>
            <a:off x="6902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Horn (cont.)</a:t>
            </a:r>
          </a:p>
        </p:txBody>
      </p:sp>
      <p:sp>
        <p:nvSpPr>
          <p:cNvPr id="440337" name="Text Box 17"/>
          <p:cNvSpPr txBox="1">
            <a:spLocks noChangeArrowheads="1"/>
          </p:cNvSpPr>
          <p:nvPr/>
        </p:nvSpPr>
        <p:spPr bwMode="auto">
          <a:xfrm>
            <a:off x="715963" y="1049338"/>
            <a:ext cx="718466" cy="40011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bg2"/>
                </a:solidFill>
              </a:rPr>
              <a:t>TM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 baseline="-25000" dirty="0">
                <a:solidFill>
                  <a:schemeClr val="bg2"/>
                </a:solidFill>
              </a:rPr>
              <a:t> </a:t>
            </a:r>
            <a:r>
              <a:rPr lang="en-US" sz="2000" baseline="30000" dirty="0">
                <a:solidFill>
                  <a:schemeClr val="bg2"/>
                </a:solidFill>
              </a:rPr>
              <a:t>: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440338" name="Object 18"/>
          <p:cNvGraphicFramePr>
            <a:graphicFrameLocks noChangeAspect="1"/>
          </p:cNvGraphicFramePr>
          <p:nvPr/>
        </p:nvGraphicFramePr>
        <p:xfrm>
          <a:off x="1012825" y="1611313"/>
          <a:ext cx="7191375" cy="633412"/>
        </p:xfrm>
        <a:graphic>
          <a:graphicData uri="http://schemas.openxmlformats.org/presentationml/2006/ole">
            <p:oleObj spid="_x0000_s440338" name="Equation" r:id="rId4" imgW="3174840" imgH="279360" progId="Equation.DSMT4">
              <p:embed/>
            </p:oleObj>
          </a:graphicData>
        </a:graphic>
      </p:graphicFrame>
      <p:graphicFrame>
        <p:nvGraphicFramePr>
          <p:cNvPr id="440339" name="Object 19"/>
          <p:cNvGraphicFramePr>
            <a:graphicFrameLocks noChangeAspect="1"/>
          </p:cNvGraphicFramePr>
          <p:nvPr/>
        </p:nvGraphicFramePr>
        <p:xfrm>
          <a:off x="3052100" y="2574048"/>
          <a:ext cx="3249612" cy="1003300"/>
        </p:xfrm>
        <a:graphic>
          <a:graphicData uri="http://schemas.openxmlformats.org/presentationml/2006/ole">
            <p:oleObj spid="_x0000_s440339" name="Equation" r:id="rId5" imgW="1562040" imgH="482400" progId="Equation.DSMT4">
              <p:embed/>
            </p:oleObj>
          </a:graphicData>
        </a:graphic>
      </p:graphicFrame>
      <p:graphicFrame>
        <p:nvGraphicFramePr>
          <p:cNvPr id="440340" name="Object 20"/>
          <p:cNvGraphicFramePr>
            <a:graphicFrameLocks noChangeAspect="1"/>
          </p:cNvGraphicFramePr>
          <p:nvPr/>
        </p:nvGraphicFramePr>
        <p:xfrm>
          <a:off x="3800475" y="4562475"/>
          <a:ext cx="1704975" cy="568325"/>
        </p:xfrm>
        <a:graphic>
          <a:graphicData uri="http://schemas.openxmlformats.org/presentationml/2006/ole">
            <p:oleObj spid="_x0000_s440340" name="Equation" r:id="rId6" imgW="685800" imgH="228600" progId="Equation.DSMT4">
              <p:embed/>
            </p:oleObj>
          </a:graphicData>
        </a:graphic>
      </p:graphicFrame>
      <p:sp>
        <p:nvSpPr>
          <p:cNvPr id="440342" name="Text Box 22"/>
          <p:cNvSpPr txBox="1">
            <a:spLocks noChangeArrowheads="1"/>
          </p:cNvSpPr>
          <p:nvPr/>
        </p:nvSpPr>
        <p:spPr bwMode="auto">
          <a:xfrm>
            <a:off x="2450200" y="5134520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440343" name="Object 23"/>
          <p:cNvGraphicFramePr>
            <a:graphicFrameLocks noChangeAspect="1"/>
          </p:cNvGraphicFramePr>
          <p:nvPr/>
        </p:nvGraphicFramePr>
        <p:xfrm>
          <a:off x="3104227" y="5727961"/>
          <a:ext cx="3289300" cy="881062"/>
        </p:xfrm>
        <a:graphic>
          <a:graphicData uri="http://schemas.openxmlformats.org/presentationml/2006/ole">
            <p:oleObj spid="_x0000_s440343" name="Equation" r:id="rId7" imgW="1612800" imgH="43164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" name="Right Arrow 9"/>
          <p:cNvSpPr/>
          <p:nvPr/>
        </p:nvSpPr>
        <p:spPr bwMode="auto">
          <a:xfrm>
            <a:off x="2511187" y="3835021"/>
            <a:ext cx="477672" cy="31389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40344" name="Object 24"/>
          <p:cNvGraphicFramePr>
            <a:graphicFrameLocks noChangeAspect="1"/>
          </p:cNvGraphicFramePr>
          <p:nvPr/>
        </p:nvGraphicFramePr>
        <p:xfrm>
          <a:off x="3251130" y="3754983"/>
          <a:ext cx="2798762" cy="476250"/>
        </p:xfrm>
        <a:graphic>
          <a:graphicData uri="http://schemas.openxmlformats.org/presentationml/2006/ole">
            <p:oleObj spid="_x0000_s440344" name="Equation" r:id="rId8" imgW="1346040" imgH="228600" progId="Equation.DSMT4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3127611" y="4669809"/>
            <a:ext cx="477672" cy="31389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Horn (cont.)</a:t>
            </a:r>
          </a:p>
        </p:txBody>
      </p:sp>
      <p:graphicFrame>
        <p:nvGraphicFramePr>
          <p:cNvPr id="441351" name="Object 7"/>
          <p:cNvGraphicFramePr>
            <a:graphicFrameLocks noChangeAspect="1"/>
          </p:cNvGraphicFramePr>
          <p:nvPr/>
        </p:nvGraphicFramePr>
        <p:xfrm>
          <a:off x="833438" y="1609725"/>
          <a:ext cx="1344612" cy="392113"/>
        </p:xfrm>
        <a:graphic>
          <a:graphicData uri="http://schemas.openxmlformats.org/presentationml/2006/ole">
            <p:oleObj spid="_x0000_s441351" name="Equation" r:id="rId4" imgW="609480" imgH="177480" progId="Equation.DSMT4">
              <p:embed/>
            </p:oleObj>
          </a:graphicData>
        </a:graphic>
      </p:graphicFrame>
      <p:graphicFrame>
        <p:nvGraphicFramePr>
          <p:cNvPr id="441352" name="Object 8"/>
          <p:cNvGraphicFramePr>
            <a:graphicFrameLocks noChangeAspect="1"/>
          </p:cNvGraphicFramePr>
          <p:nvPr/>
        </p:nvGraphicFramePr>
        <p:xfrm>
          <a:off x="2581275" y="1541154"/>
          <a:ext cx="3565525" cy="636588"/>
        </p:xfrm>
        <a:graphic>
          <a:graphicData uri="http://schemas.openxmlformats.org/presentationml/2006/ole">
            <p:oleObj spid="_x0000_s441352" name="Equation" r:id="rId5" imgW="1422360" imgH="253800" progId="Equation.DSMT4">
              <p:embed/>
            </p:oleObj>
          </a:graphicData>
        </a:graphic>
      </p:graphicFrame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3779838" y="2497138"/>
          <a:ext cx="1006475" cy="374650"/>
        </p:xfrm>
        <a:graphic>
          <a:graphicData uri="http://schemas.openxmlformats.org/presentationml/2006/ole">
            <p:oleObj spid="_x0000_s441353" name="Equation" r:id="rId6" imgW="444240" imgH="164880" progId="Equation.DSMT4">
              <p:embed/>
            </p:oleObj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685800" y="4135438"/>
          <a:ext cx="1008063" cy="504825"/>
        </p:xfrm>
        <a:graphic>
          <a:graphicData uri="http://schemas.openxmlformats.org/presentationml/2006/ole">
            <p:oleObj spid="_x0000_s441354" name="Equation" r:id="rId7" imgW="457200" imgH="228600" progId="Equation.DSMT4">
              <p:embed/>
            </p:oleObj>
          </a:graphicData>
        </a:graphic>
      </p:graphicFrame>
      <p:graphicFrame>
        <p:nvGraphicFramePr>
          <p:cNvPr id="441355" name="Object 11"/>
          <p:cNvGraphicFramePr>
            <a:graphicFrameLocks noChangeAspect="1"/>
          </p:cNvGraphicFramePr>
          <p:nvPr/>
        </p:nvGraphicFramePr>
        <p:xfrm>
          <a:off x="2174499" y="4073217"/>
          <a:ext cx="4867275" cy="639762"/>
        </p:xfrm>
        <a:graphic>
          <a:graphicData uri="http://schemas.openxmlformats.org/presentationml/2006/ole">
            <p:oleObj spid="_x0000_s441355" name="Equation" r:id="rId8" imgW="1930320" imgH="253800" progId="Equation.DSMT4">
              <p:embed/>
            </p:oleObj>
          </a:graphicData>
        </a:graphic>
      </p:graphicFrame>
      <p:graphicFrame>
        <p:nvGraphicFramePr>
          <p:cNvPr id="441356" name="Object 12"/>
          <p:cNvGraphicFramePr>
            <a:graphicFrameLocks noChangeAspect="1"/>
          </p:cNvGraphicFramePr>
          <p:nvPr/>
        </p:nvGraphicFramePr>
        <p:xfrm>
          <a:off x="2886075" y="5622925"/>
          <a:ext cx="1139825" cy="615950"/>
        </p:xfrm>
        <a:graphic>
          <a:graphicData uri="http://schemas.openxmlformats.org/presentationml/2006/ole">
            <p:oleObj spid="_x0000_s441356" name="Equation" r:id="rId9" imgW="469800" imgH="253800" progId="Equation.DSMT4">
              <p:embed/>
            </p:oleObj>
          </a:graphicData>
        </a:graphic>
      </p:graphicFrame>
      <p:sp>
        <p:nvSpPr>
          <p:cNvPr id="441357" name="Text Box 13"/>
          <p:cNvSpPr txBox="1">
            <a:spLocks noChangeArrowheads="1"/>
          </p:cNvSpPr>
          <p:nvPr/>
        </p:nvSpPr>
        <p:spPr bwMode="auto">
          <a:xfrm>
            <a:off x="4111625" y="5734050"/>
            <a:ext cx="4268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(must be found numerically)</a:t>
            </a:r>
          </a:p>
        </p:txBody>
      </p:sp>
      <p:sp>
        <p:nvSpPr>
          <p:cNvPr id="441358" name="AutoShape 14"/>
          <p:cNvSpPr>
            <a:spLocks noChangeArrowheads="1"/>
          </p:cNvSpPr>
          <p:nvPr/>
        </p:nvSpPr>
        <p:spPr bwMode="auto">
          <a:xfrm>
            <a:off x="2133600" y="5767388"/>
            <a:ext cx="563563" cy="292100"/>
          </a:xfrm>
          <a:prstGeom prst="rightArrow">
            <a:avLst>
              <a:gd name="adj1" fmla="val 50000"/>
              <a:gd name="adj2" fmla="val 4823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2" name="Right Arrow 11"/>
          <p:cNvSpPr/>
          <p:nvPr/>
        </p:nvSpPr>
        <p:spPr bwMode="auto">
          <a:xfrm>
            <a:off x="3002506" y="2524836"/>
            <a:ext cx="477672" cy="31389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46" name="Text Box 22"/>
          <p:cNvSpPr txBox="1">
            <a:spLocks noChangeArrowheads="1"/>
          </p:cNvSpPr>
          <p:nvPr/>
        </p:nvSpPr>
        <p:spPr bwMode="auto">
          <a:xfrm>
            <a:off x="2155726" y="1423590"/>
            <a:ext cx="19319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Plot of function: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592263" y="3027680"/>
            <a:ext cx="6054725" cy="2146300"/>
            <a:chOff x="1795463" y="1981200"/>
            <a:chExt cx="6054725" cy="2146300"/>
          </a:xfrm>
        </p:grpSpPr>
        <p:sp>
          <p:nvSpPr>
            <p:cNvPr id="436233" name="Line 9"/>
            <p:cNvSpPr>
              <a:spLocks noChangeShapeType="1"/>
            </p:cNvSpPr>
            <p:nvPr/>
          </p:nvSpPr>
          <p:spPr bwMode="auto">
            <a:xfrm>
              <a:off x="1795463" y="3617913"/>
              <a:ext cx="55356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234" name="Line 10"/>
            <p:cNvSpPr>
              <a:spLocks noChangeShapeType="1"/>
            </p:cNvSpPr>
            <p:nvPr/>
          </p:nvSpPr>
          <p:spPr bwMode="auto">
            <a:xfrm flipV="1">
              <a:off x="2295525" y="1981200"/>
              <a:ext cx="0" cy="2092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6235" name="Object 11"/>
            <p:cNvGraphicFramePr>
              <a:graphicFrameLocks noChangeAspect="1"/>
            </p:cNvGraphicFramePr>
            <p:nvPr/>
          </p:nvGraphicFramePr>
          <p:xfrm>
            <a:off x="7418388" y="3394075"/>
            <a:ext cx="431800" cy="485775"/>
          </p:xfrm>
          <a:graphic>
            <a:graphicData uri="http://schemas.openxmlformats.org/presentationml/2006/ole">
              <p:oleObj spid="_x0000_s468995" name="Equation" r:id="rId4" imgW="101520" imgH="114120" progId="Equation.DSMT4">
                <p:embed/>
              </p:oleObj>
            </a:graphicData>
          </a:graphic>
        </p:graphicFrame>
        <p:graphicFrame>
          <p:nvGraphicFramePr>
            <p:cNvPr id="436236" name="Object 12"/>
            <p:cNvGraphicFramePr>
              <a:graphicFrameLocks noChangeAspect="1"/>
            </p:cNvGraphicFramePr>
            <p:nvPr/>
          </p:nvGraphicFramePr>
          <p:xfrm>
            <a:off x="3764915" y="2140268"/>
            <a:ext cx="1114425" cy="603250"/>
          </p:xfrm>
          <a:graphic>
            <a:graphicData uri="http://schemas.openxmlformats.org/presentationml/2006/ole">
              <p:oleObj spid="_x0000_s468996" name="Equation" r:id="rId5" imgW="469800" imgH="253800" progId="Equation.DSMT4">
                <p:embed/>
              </p:oleObj>
            </a:graphicData>
          </a:graphic>
        </p:graphicFrame>
        <p:sp>
          <p:nvSpPr>
            <p:cNvPr id="436237" name="Freeform 13"/>
            <p:cNvSpPr>
              <a:spLocks/>
            </p:cNvSpPr>
            <p:nvPr/>
          </p:nvSpPr>
          <p:spPr bwMode="auto">
            <a:xfrm>
              <a:off x="2295525" y="2795588"/>
              <a:ext cx="3432175" cy="12017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8" y="181"/>
                </a:cxn>
                <a:cxn ang="0">
                  <a:pos x="1318" y="757"/>
                </a:cxn>
                <a:cxn ang="0">
                  <a:pos x="1862" y="402"/>
                </a:cxn>
                <a:cxn ang="0">
                  <a:pos x="2162" y="300"/>
                </a:cxn>
              </a:cxnLst>
              <a:rect l="0" t="0" r="r" b="b"/>
              <a:pathLst>
                <a:path w="2162" h="757">
                  <a:moveTo>
                    <a:pt x="0" y="0"/>
                  </a:moveTo>
                  <a:cubicBezTo>
                    <a:pt x="76" y="30"/>
                    <a:pt x="238" y="55"/>
                    <a:pt x="458" y="181"/>
                  </a:cubicBezTo>
                  <a:cubicBezTo>
                    <a:pt x="675" y="312"/>
                    <a:pt x="1049" y="757"/>
                    <a:pt x="1318" y="757"/>
                  </a:cubicBezTo>
                  <a:cubicBezTo>
                    <a:pt x="1587" y="757"/>
                    <a:pt x="1712" y="513"/>
                    <a:pt x="1862" y="402"/>
                  </a:cubicBezTo>
                  <a:cubicBezTo>
                    <a:pt x="2012" y="291"/>
                    <a:pt x="2100" y="321"/>
                    <a:pt x="2162" y="300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6238" name="Object 14"/>
            <p:cNvGraphicFramePr>
              <a:graphicFrameLocks noChangeAspect="1"/>
            </p:cNvGraphicFramePr>
            <p:nvPr/>
          </p:nvGraphicFramePr>
          <p:xfrm>
            <a:off x="3003550" y="3717925"/>
            <a:ext cx="687388" cy="407988"/>
          </p:xfrm>
          <a:graphic>
            <a:graphicData uri="http://schemas.openxmlformats.org/presentationml/2006/ole">
              <p:oleObj spid="_x0000_s468997" name="Equation" r:id="rId6" imgW="342720" imgH="203040" progId="Equation.DSMT4">
                <p:embed/>
              </p:oleObj>
            </a:graphicData>
          </a:graphic>
        </p:graphicFrame>
        <p:graphicFrame>
          <p:nvGraphicFramePr>
            <p:cNvPr id="436239" name="Object 15"/>
            <p:cNvGraphicFramePr>
              <a:graphicFrameLocks noChangeAspect="1"/>
            </p:cNvGraphicFramePr>
            <p:nvPr/>
          </p:nvGraphicFramePr>
          <p:xfrm>
            <a:off x="5033963" y="3719513"/>
            <a:ext cx="763587" cy="407987"/>
          </p:xfrm>
          <a:graphic>
            <a:graphicData uri="http://schemas.openxmlformats.org/presentationml/2006/ole">
              <p:oleObj spid="_x0000_s468998" name="Equation" r:id="rId7" imgW="380880" imgH="203040" progId="Equation.DSMT4">
                <p:embed/>
              </p:oleObj>
            </a:graphicData>
          </a:graphic>
        </p:graphicFrame>
        <p:sp>
          <p:nvSpPr>
            <p:cNvPr id="436240" name="Oval 16"/>
            <p:cNvSpPr>
              <a:spLocks noChangeArrowheads="1"/>
            </p:cNvSpPr>
            <p:nvPr/>
          </p:nvSpPr>
          <p:spPr bwMode="auto">
            <a:xfrm>
              <a:off x="3597275" y="3548063"/>
              <a:ext cx="125413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41" name="Oval 17"/>
            <p:cNvSpPr>
              <a:spLocks noChangeArrowheads="1"/>
            </p:cNvSpPr>
            <p:nvPr/>
          </p:nvSpPr>
          <p:spPr bwMode="auto">
            <a:xfrm>
              <a:off x="4989513" y="3576638"/>
              <a:ext cx="125412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708400" y="2773680"/>
              <a:ext cx="365760" cy="6807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4480560" y="2783840"/>
              <a:ext cx="355600" cy="7416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3" name="TextBox 22"/>
          <p:cNvSpPr txBox="1"/>
          <p:nvPr/>
        </p:nvSpPr>
        <p:spPr>
          <a:xfrm>
            <a:off x="5130800" y="3362960"/>
            <a:ext cx="3244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(The superscript “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H</a:t>
            </a:r>
            <a:r>
              <a:rPr lang="en-US" sz="1400" dirty="0" smtClean="0">
                <a:solidFill>
                  <a:schemeClr val="bg2"/>
                </a:solidFill>
              </a:rPr>
              <a:t>” stands for “horn.”)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Horn (cont.)</a:t>
            </a:r>
          </a:p>
        </p:txBody>
      </p:sp>
      <p:graphicFrame>
        <p:nvGraphicFramePr>
          <p:cNvPr id="469000" name="Object 8"/>
          <p:cNvGraphicFramePr>
            <a:graphicFrameLocks noChangeAspect="1"/>
          </p:cNvGraphicFramePr>
          <p:nvPr/>
        </p:nvGraphicFramePr>
        <p:xfrm>
          <a:off x="219075" y="2256473"/>
          <a:ext cx="3030538" cy="452437"/>
        </p:xfrm>
        <a:graphic>
          <a:graphicData uri="http://schemas.openxmlformats.org/presentationml/2006/ole">
            <p:oleObj spid="_x0000_s469000" name="Equation" r:id="rId8" imgW="17017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Horn (cont.)</a:t>
            </a: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845806" y="1858255"/>
          <a:ext cx="7364412" cy="804862"/>
        </p:xfrm>
        <a:graphic>
          <a:graphicData uri="http://schemas.openxmlformats.org/presentationml/2006/ole">
            <p:oleObj spid="_x0000_s442379" name="Equation" r:id="rId4" imgW="3251160" imgH="355320" progId="Equation.DSMT4">
              <p:embed/>
            </p:oleObj>
          </a:graphicData>
        </a:graphic>
      </p:graphicFrame>
      <p:sp>
        <p:nvSpPr>
          <p:cNvPr id="442394" name="Text Box 26"/>
          <p:cNvSpPr txBox="1">
            <a:spLocks noChangeArrowheads="1"/>
          </p:cNvSpPr>
          <p:nvPr/>
        </p:nvSpPr>
        <p:spPr bwMode="auto">
          <a:xfrm>
            <a:off x="392113" y="1184275"/>
            <a:ext cx="18240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>
                <a:solidFill>
                  <a:schemeClr val="bg1"/>
                </a:solidFill>
                <a:latin typeface="Times New Roman" pitchFamily="18" charset="0"/>
              </a:rPr>
              <a:t>mp</a:t>
            </a:r>
            <a:r>
              <a:rPr lang="en-US" sz="2000" dirty="0">
                <a:solidFill>
                  <a:schemeClr val="bg1"/>
                </a:solidFill>
              </a:rPr>
              <a:t> mode: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23" name="Group 46"/>
          <p:cNvGrpSpPr>
            <a:grpSpLocks/>
          </p:cNvGrpSpPr>
          <p:nvPr/>
        </p:nvGrpSpPr>
        <p:grpSpPr bwMode="auto">
          <a:xfrm>
            <a:off x="2196148" y="2816855"/>
            <a:ext cx="4716463" cy="2868607"/>
            <a:chOff x="1985" y="808"/>
            <a:chExt cx="2971" cy="1807"/>
          </a:xfrm>
        </p:grpSpPr>
        <p:sp>
          <p:nvSpPr>
            <p:cNvPr id="24" name="Line 11"/>
            <p:cNvSpPr>
              <a:spLocks noChangeShapeType="1"/>
            </p:cNvSpPr>
            <p:nvPr/>
          </p:nvSpPr>
          <p:spPr bwMode="auto">
            <a:xfrm flipV="1">
              <a:off x="3489" y="1988"/>
              <a:ext cx="951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H="1">
              <a:off x="2262" y="1982"/>
              <a:ext cx="1227" cy="4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4604" y="1845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graphicFrame>
          <p:nvGraphicFramePr>
            <p:cNvPr id="27" name="Object 14"/>
            <p:cNvGraphicFramePr>
              <a:graphicFrameLocks noChangeAspect="1"/>
            </p:cNvGraphicFramePr>
            <p:nvPr/>
          </p:nvGraphicFramePr>
          <p:xfrm>
            <a:off x="3599" y="1500"/>
            <a:ext cx="170" cy="262"/>
          </p:xfrm>
          <a:graphic>
            <a:graphicData uri="http://schemas.openxmlformats.org/presentationml/2006/ole">
              <p:oleObj spid="_x0000_s442427" name="Equation" r:id="rId5" imgW="152280" imgH="228600" progId="Equation.DSMT4">
                <p:embed/>
              </p:oleObj>
            </a:graphicData>
          </a:graphic>
        </p:graphicFrame>
        <p:sp>
          <p:nvSpPr>
            <p:cNvPr id="28" name="Line 15"/>
            <p:cNvSpPr>
              <a:spLocks noChangeShapeType="1"/>
            </p:cNvSpPr>
            <p:nvPr/>
          </p:nvSpPr>
          <p:spPr bwMode="auto">
            <a:xfrm flipH="1" flipV="1">
              <a:off x="3489" y="1117"/>
              <a:ext cx="0" cy="8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394" y="808"/>
              <a:ext cx="25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485" y="1868"/>
              <a:ext cx="1227" cy="747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573" y="267"/>
                </a:cxn>
                <a:cxn ang="0">
                  <a:pos x="1223" y="19"/>
                </a:cxn>
                <a:cxn ang="0">
                  <a:pos x="1218" y="489"/>
                </a:cxn>
                <a:cxn ang="0">
                  <a:pos x="606" y="747"/>
                </a:cxn>
                <a:cxn ang="0">
                  <a:pos x="3" y="489"/>
                </a:cxn>
                <a:cxn ang="0">
                  <a:pos x="6" y="3"/>
                </a:cxn>
              </a:cxnLst>
              <a:rect l="0" t="0" r="r" b="b"/>
              <a:pathLst>
                <a:path w="1227" h="747">
                  <a:moveTo>
                    <a:pt x="6" y="3"/>
                  </a:moveTo>
                  <a:cubicBezTo>
                    <a:pt x="87" y="129"/>
                    <a:pt x="372" y="265"/>
                    <a:pt x="573" y="267"/>
                  </a:cubicBezTo>
                  <a:cubicBezTo>
                    <a:pt x="776" y="270"/>
                    <a:pt x="1040" y="211"/>
                    <a:pt x="1223" y="19"/>
                  </a:cubicBezTo>
                  <a:cubicBezTo>
                    <a:pt x="1220" y="484"/>
                    <a:pt x="1227" y="35"/>
                    <a:pt x="1218" y="489"/>
                  </a:cubicBezTo>
                  <a:cubicBezTo>
                    <a:pt x="1107" y="645"/>
                    <a:pt x="808" y="747"/>
                    <a:pt x="606" y="747"/>
                  </a:cubicBezTo>
                  <a:cubicBezTo>
                    <a:pt x="404" y="747"/>
                    <a:pt x="186" y="675"/>
                    <a:pt x="3" y="489"/>
                  </a:cubicBezTo>
                  <a:cubicBezTo>
                    <a:pt x="6" y="0"/>
                    <a:pt x="0" y="483"/>
                    <a:pt x="6" y="3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2466" y="1814"/>
              <a:ext cx="1393" cy="329"/>
            </a:xfrm>
            <a:custGeom>
              <a:avLst/>
              <a:gdLst/>
              <a:ahLst/>
              <a:cxnLst>
                <a:cxn ang="0">
                  <a:pos x="1015" y="171"/>
                </a:cxn>
                <a:cxn ang="0">
                  <a:pos x="24" y="55"/>
                </a:cxn>
                <a:cxn ang="0">
                  <a:pos x="541" y="327"/>
                </a:cxn>
                <a:cxn ang="0">
                  <a:pos x="1246" y="69"/>
                </a:cxn>
                <a:cxn ang="0">
                  <a:pos x="1015" y="171"/>
                </a:cxn>
              </a:cxnLst>
              <a:rect l="0" t="0" r="r" b="b"/>
              <a:pathLst>
                <a:path w="1393" h="329">
                  <a:moveTo>
                    <a:pt x="1015" y="171"/>
                  </a:moveTo>
                  <a:cubicBezTo>
                    <a:pt x="92" y="61"/>
                    <a:pt x="994" y="165"/>
                    <a:pt x="24" y="55"/>
                  </a:cubicBezTo>
                  <a:cubicBezTo>
                    <a:pt x="0" y="115"/>
                    <a:pt x="337" y="325"/>
                    <a:pt x="541" y="327"/>
                  </a:cubicBezTo>
                  <a:cubicBezTo>
                    <a:pt x="745" y="329"/>
                    <a:pt x="982" y="309"/>
                    <a:pt x="1246" y="69"/>
                  </a:cubicBezTo>
                  <a:cubicBezTo>
                    <a:pt x="1018" y="168"/>
                    <a:pt x="1393" y="0"/>
                    <a:pt x="1015" y="17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2700000" scaled="1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 flipV="1">
              <a:off x="2500" y="1985"/>
              <a:ext cx="989" cy="35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 flipH="1" flipV="1">
              <a:off x="3489" y="1976"/>
              <a:ext cx="212" cy="38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Arc 35"/>
            <p:cNvSpPr>
              <a:spLocks/>
            </p:cNvSpPr>
            <p:nvPr/>
          </p:nvSpPr>
          <p:spPr bwMode="auto">
            <a:xfrm>
              <a:off x="3489" y="1777"/>
              <a:ext cx="123" cy="14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5" name="Object 36"/>
            <p:cNvGraphicFramePr>
              <a:graphicFrameLocks noChangeAspect="1"/>
            </p:cNvGraphicFramePr>
            <p:nvPr/>
          </p:nvGraphicFramePr>
          <p:xfrm>
            <a:off x="3775" y="2062"/>
            <a:ext cx="473" cy="292"/>
          </p:xfrm>
          <a:graphic>
            <a:graphicData uri="http://schemas.openxmlformats.org/presentationml/2006/ole">
              <p:oleObj spid="_x0000_s442428" name="Equation" r:id="rId6" imgW="380880" imgH="228600" progId="Equation.DSMT4">
                <p:embed/>
              </p:oleObj>
            </a:graphicData>
          </a:graphic>
        </p:graphicFrame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2002" y="2342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 </a:t>
              </a:r>
            </a:p>
          </p:txBody>
        </p:sp>
        <p:graphicFrame>
          <p:nvGraphicFramePr>
            <p:cNvPr id="37" name="Object 42"/>
            <p:cNvGraphicFramePr>
              <a:graphicFrameLocks noChangeAspect="1"/>
            </p:cNvGraphicFramePr>
            <p:nvPr/>
          </p:nvGraphicFramePr>
          <p:xfrm>
            <a:off x="1985" y="2008"/>
            <a:ext cx="418" cy="245"/>
          </p:xfrm>
          <a:graphic>
            <a:graphicData uri="http://schemas.openxmlformats.org/presentationml/2006/ole">
              <p:oleObj spid="_x0000_s442429" name="Equation" r:id="rId7" imgW="355320" imgH="203040" progId="Equation.DSMT4">
                <p:embed/>
              </p:oleObj>
            </a:graphicData>
          </a:graphic>
        </p:graphicFrame>
        <p:graphicFrame>
          <p:nvGraphicFramePr>
            <p:cNvPr id="38" name="Object 44"/>
            <p:cNvGraphicFramePr>
              <a:graphicFrameLocks noChangeAspect="1"/>
            </p:cNvGraphicFramePr>
            <p:nvPr/>
          </p:nvGraphicFramePr>
          <p:xfrm>
            <a:off x="2801" y="2344"/>
            <a:ext cx="589" cy="197"/>
          </p:xfrm>
          <a:graphic>
            <a:graphicData uri="http://schemas.openxmlformats.org/presentationml/2006/ole">
              <p:oleObj spid="_x0000_s442430" name="Equation" r:id="rId8" imgW="545760" imgH="177480" progId="Equation.DSMT4">
                <p:embed/>
              </p:oleObj>
            </a:graphicData>
          </a:graphic>
        </p:graphicFrame>
        <p:graphicFrame>
          <p:nvGraphicFramePr>
            <p:cNvPr id="39" name="Object 45"/>
            <p:cNvGraphicFramePr>
              <a:graphicFrameLocks noChangeAspect="1"/>
            </p:cNvGraphicFramePr>
            <p:nvPr/>
          </p:nvGraphicFramePr>
          <p:xfrm>
            <a:off x="2895" y="1687"/>
            <a:ext cx="425" cy="253"/>
          </p:xfrm>
          <a:graphic>
            <a:graphicData uri="http://schemas.openxmlformats.org/presentationml/2006/ole">
              <p:oleObj spid="_x0000_s442431" name="Equation" r:id="rId9" imgW="39348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</a:t>
            </a:r>
          </a:p>
        </p:txBody>
      </p:sp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925830" y="3141980"/>
            <a:ext cx="1439818" cy="40011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bg2"/>
                </a:solidFill>
              </a:rPr>
              <a:t>TM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 baseline="-25000" dirty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modes</a:t>
            </a:r>
          </a:p>
        </p:txBody>
      </p:sp>
      <p:graphicFrame>
        <p:nvGraphicFramePr>
          <p:cNvPr id="443396" name="Object 4"/>
          <p:cNvGraphicFramePr>
            <a:graphicFrameLocks noChangeAspect="1"/>
          </p:cNvGraphicFramePr>
          <p:nvPr/>
        </p:nvGraphicFramePr>
        <p:xfrm>
          <a:off x="2824163" y="4648200"/>
          <a:ext cx="3394075" cy="1684338"/>
        </p:xfrm>
        <a:graphic>
          <a:graphicData uri="http://schemas.openxmlformats.org/presentationml/2006/ole">
            <p:oleObj spid="_x0000_s443396" name="Equation" r:id="rId4" imgW="2145960" imgH="1066680" progId="Equation.DSMT4">
              <p:embed/>
            </p:oleObj>
          </a:graphicData>
        </a:graphic>
      </p:graphicFrame>
      <p:sp>
        <p:nvSpPr>
          <p:cNvPr id="443397" name="Oval 5"/>
          <p:cNvSpPr>
            <a:spLocks noChangeArrowheads="1"/>
          </p:cNvSpPr>
          <p:nvPr/>
        </p:nvSpPr>
        <p:spPr bwMode="auto">
          <a:xfrm>
            <a:off x="3800475" y="1608138"/>
            <a:ext cx="1614488" cy="1636712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shade val="6352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398" name="Line 6"/>
          <p:cNvSpPr>
            <a:spLocks noChangeShapeType="1"/>
          </p:cNvSpPr>
          <p:nvPr/>
        </p:nvSpPr>
        <p:spPr bwMode="auto">
          <a:xfrm flipV="1">
            <a:off x="4608513" y="2414588"/>
            <a:ext cx="1365250" cy="15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3399" name="Line 7"/>
          <p:cNvSpPr>
            <a:spLocks noChangeShapeType="1"/>
          </p:cNvSpPr>
          <p:nvPr/>
        </p:nvSpPr>
        <p:spPr bwMode="auto">
          <a:xfrm flipH="1">
            <a:off x="3557588" y="2405063"/>
            <a:ext cx="1050925" cy="568325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3400" name="Text Box 8"/>
          <p:cNvSpPr txBox="1">
            <a:spLocks noChangeArrowheads="1"/>
          </p:cNvSpPr>
          <p:nvPr/>
        </p:nvSpPr>
        <p:spPr bwMode="auto">
          <a:xfrm>
            <a:off x="6028373" y="2183448"/>
            <a:ext cx="41306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y  </a:t>
            </a:r>
          </a:p>
        </p:txBody>
      </p:sp>
      <p:sp>
        <p:nvSpPr>
          <p:cNvPr id="443401" name="Text Box 9"/>
          <p:cNvSpPr txBox="1">
            <a:spLocks noChangeArrowheads="1"/>
          </p:cNvSpPr>
          <p:nvPr/>
        </p:nvSpPr>
        <p:spPr bwMode="auto">
          <a:xfrm>
            <a:off x="3181033" y="2824798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443402" name="Object 10"/>
          <p:cNvGraphicFramePr>
            <a:graphicFrameLocks noChangeAspect="1"/>
          </p:cNvGraphicFramePr>
          <p:nvPr/>
        </p:nvGraphicFramePr>
        <p:xfrm>
          <a:off x="4706938" y="1857375"/>
          <a:ext cx="225425" cy="254000"/>
        </p:xfrm>
        <a:graphic>
          <a:graphicData uri="http://schemas.openxmlformats.org/presentationml/2006/ole">
            <p:oleObj spid="_x0000_s443402" name="Equation" r:id="rId5" imgW="126720" imgH="139680" progId="Equation.DSMT4">
              <p:embed/>
            </p:oleObj>
          </a:graphicData>
        </a:graphic>
      </p:graphicFrame>
      <p:sp>
        <p:nvSpPr>
          <p:cNvPr id="443403" name="Line 11"/>
          <p:cNvSpPr>
            <a:spLocks noChangeShapeType="1"/>
          </p:cNvSpPr>
          <p:nvPr/>
        </p:nvSpPr>
        <p:spPr bwMode="auto">
          <a:xfrm flipH="1" flipV="1">
            <a:off x="4608513" y="981075"/>
            <a:ext cx="0" cy="14366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3404" name="Text Box 12"/>
          <p:cNvSpPr txBox="1">
            <a:spLocks noChangeArrowheads="1"/>
          </p:cNvSpPr>
          <p:nvPr/>
        </p:nvSpPr>
        <p:spPr bwMode="auto">
          <a:xfrm>
            <a:off x="4486593" y="583248"/>
            <a:ext cx="558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 </a:t>
            </a:r>
          </a:p>
        </p:txBody>
      </p:sp>
      <p:sp>
        <p:nvSpPr>
          <p:cNvPr id="443405" name="Line 13"/>
          <p:cNvSpPr>
            <a:spLocks noChangeShapeType="1"/>
          </p:cNvSpPr>
          <p:nvPr/>
        </p:nvSpPr>
        <p:spPr bwMode="auto">
          <a:xfrm flipV="1">
            <a:off x="4608513" y="1941513"/>
            <a:ext cx="615950" cy="47625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3406" name="Text Box 14"/>
          <p:cNvSpPr txBox="1">
            <a:spLocks noChangeArrowheads="1"/>
          </p:cNvSpPr>
          <p:nvPr/>
        </p:nvSpPr>
        <p:spPr bwMode="auto">
          <a:xfrm>
            <a:off x="5529898" y="1362075"/>
            <a:ext cx="16684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PEC (hollow)</a:t>
            </a:r>
          </a:p>
        </p:txBody>
      </p:sp>
      <p:graphicFrame>
        <p:nvGraphicFramePr>
          <p:cNvPr id="443407" name="Object 15"/>
          <p:cNvGraphicFramePr>
            <a:graphicFrameLocks noChangeAspect="1"/>
          </p:cNvGraphicFramePr>
          <p:nvPr/>
        </p:nvGraphicFramePr>
        <p:xfrm>
          <a:off x="2197100" y="3768725"/>
          <a:ext cx="4864100" cy="530225"/>
        </p:xfrm>
        <a:graphic>
          <a:graphicData uri="http://schemas.openxmlformats.org/presentationml/2006/ole">
            <p:oleObj spid="_x0000_s443407" name="Equation" r:id="rId6" imgW="2450880" imgH="26640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Text Box 2"/>
          <p:cNvSpPr txBox="1">
            <a:spLocks noChangeArrowheads="1"/>
          </p:cNvSpPr>
          <p:nvPr/>
        </p:nvSpPr>
        <p:spPr bwMode="auto">
          <a:xfrm>
            <a:off x="6902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Horn (cont.)</a:t>
            </a:r>
          </a:p>
        </p:txBody>
      </p:sp>
      <p:sp>
        <p:nvSpPr>
          <p:cNvPr id="440337" name="Text Box 17"/>
          <p:cNvSpPr txBox="1">
            <a:spLocks noChangeArrowheads="1"/>
          </p:cNvSpPr>
          <p:nvPr/>
        </p:nvSpPr>
        <p:spPr bwMode="auto">
          <a:xfrm>
            <a:off x="715963" y="1049338"/>
            <a:ext cx="676788" cy="40011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TE</a:t>
            </a:r>
            <a:r>
              <a:rPr lang="en-US" sz="2000" i="1" baseline="-25000" dirty="0" err="1" smtClean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sz="2000" baseline="-25000" dirty="0" smtClean="0">
                <a:solidFill>
                  <a:schemeClr val="bg2"/>
                </a:solidFill>
              </a:rPr>
              <a:t> </a:t>
            </a:r>
            <a:r>
              <a:rPr lang="en-US" sz="2000" baseline="30000" dirty="0">
                <a:solidFill>
                  <a:schemeClr val="bg2"/>
                </a:solidFill>
              </a:rPr>
              <a:t>: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440338" name="Object 18"/>
          <p:cNvGraphicFramePr>
            <a:graphicFrameLocks noChangeAspect="1"/>
          </p:cNvGraphicFramePr>
          <p:nvPr/>
        </p:nvGraphicFramePr>
        <p:xfrm>
          <a:off x="984250" y="1611313"/>
          <a:ext cx="7248525" cy="633412"/>
        </p:xfrm>
        <a:graphic>
          <a:graphicData uri="http://schemas.openxmlformats.org/presentationml/2006/ole">
            <p:oleObj spid="_x0000_s527362" name="Equation" r:id="rId4" imgW="3200400" imgH="279360" progId="Equation.DSMT4">
              <p:embed/>
            </p:oleObj>
          </a:graphicData>
        </a:graphic>
      </p:graphicFrame>
      <p:graphicFrame>
        <p:nvGraphicFramePr>
          <p:cNvPr id="440339" name="Object 19"/>
          <p:cNvGraphicFramePr>
            <a:graphicFrameLocks noChangeAspect="1"/>
          </p:cNvGraphicFramePr>
          <p:nvPr/>
        </p:nvGraphicFramePr>
        <p:xfrm>
          <a:off x="2957513" y="2344738"/>
          <a:ext cx="3275012" cy="1901825"/>
        </p:xfrm>
        <a:graphic>
          <a:graphicData uri="http://schemas.openxmlformats.org/presentationml/2006/ole">
            <p:oleObj spid="_x0000_s527363" name="Equation" r:id="rId5" imgW="1574640" imgH="914400" progId="Equation.DSMT4">
              <p:embed/>
            </p:oleObj>
          </a:graphicData>
        </a:graphic>
      </p:graphicFrame>
      <p:graphicFrame>
        <p:nvGraphicFramePr>
          <p:cNvPr id="440340" name="Object 20"/>
          <p:cNvGraphicFramePr>
            <a:graphicFrameLocks noChangeAspect="1"/>
          </p:cNvGraphicFramePr>
          <p:nvPr/>
        </p:nvGraphicFramePr>
        <p:xfrm>
          <a:off x="3800474" y="4344111"/>
          <a:ext cx="1704975" cy="568325"/>
        </p:xfrm>
        <a:graphic>
          <a:graphicData uri="http://schemas.openxmlformats.org/presentationml/2006/ole">
            <p:oleObj spid="_x0000_s527364" name="Equation" r:id="rId6" imgW="685800" imgH="228600" progId="Equation.DSMT4">
              <p:embed/>
            </p:oleObj>
          </a:graphicData>
        </a:graphic>
      </p:graphicFrame>
      <p:sp>
        <p:nvSpPr>
          <p:cNvPr id="440342" name="Text Box 22"/>
          <p:cNvSpPr txBox="1">
            <a:spLocks noChangeArrowheads="1"/>
          </p:cNvSpPr>
          <p:nvPr/>
        </p:nvSpPr>
        <p:spPr bwMode="auto">
          <a:xfrm>
            <a:off x="2450200" y="5134520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440343" name="Object 23"/>
          <p:cNvGraphicFramePr>
            <a:graphicFrameLocks noChangeAspect="1"/>
          </p:cNvGraphicFramePr>
          <p:nvPr/>
        </p:nvGraphicFramePr>
        <p:xfrm>
          <a:off x="3104227" y="5727961"/>
          <a:ext cx="3289300" cy="881062"/>
        </p:xfrm>
        <a:graphic>
          <a:graphicData uri="http://schemas.openxmlformats.org/presentationml/2006/ole">
            <p:oleObj spid="_x0000_s527365" name="Equation" r:id="rId7" imgW="1612800" imgH="43164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0" name="Right Arrow 9"/>
          <p:cNvSpPr/>
          <p:nvPr/>
        </p:nvSpPr>
        <p:spPr bwMode="auto">
          <a:xfrm>
            <a:off x="2238232" y="3671249"/>
            <a:ext cx="477672" cy="31389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3045724" y="4465094"/>
            <a:ext cx="477672" cy="31389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Horn (cont.)</a:t>
            </a:r>
          </a:p>
        </p:txBody>
      </p:sp>
      <p:graphicFrame>
        <p:nvGraphicFramePr>
          <p:cNvPr id="441351" name="Object 7"/>
          <p:cNvGraphicFramePr>
            <a:graphicFrameLocks noChangeAspect="1"/>
          </p:cNvGraphicFramePr>
          <p:nvPr/>
        </p:nvGraphicFramePr>
        <p:xfrm>
          <a:off x="656018" y="1664317"/>
          <a:ext cx="1344612" cy="392113"/>
        </p:xfrm>
        <a:graphic>
          <a:graphicData uri="http://schemas.openxmlformats.org/presentationml/2006/ole">
            <p:oleObj spid="_x0000_s528386" name="Equation" r:id="rId4" imgW="609480" imgH="177480" progId="Equation.DSMT4">
              <p:embed/>
            </p:oleObj>
          </a:graphicData>
        </a:graphic>
      </p:graphicFrame>
      <p:graphicFrame>
        <p:nvGraphicFramePr>
          <p:cNvPr id="441352" name="Object 8"/>
          <p:cNvGraphicFramePr>
            <a:graphicFrameLocks noChangeAspect="1"/>
          </p:cNvGraphicFramePr>
          <p:nvPr/>
        </p:nvGraphicFramePr>
        <p:xfrm>
          <a:off x="2430463" y="1449388"/>
          <a:ext cx="5753100" cy="847725"/>
        </p:xfrm>
        <a:graphic>
          <a:graphicData uri="http://schemas.openxmlformats.org/presentationml/2006/ole">
            <p:oleObj spid="_x0000_s528387" name="Equation" r:id="rId5" imgW="2412720" imgH="355320" progId="Equation.DSMT4">
              <p:embed/>
            </p:oleObj>
          </a:graphicData>
        </a:graphic>
      </p:graphicFrame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3779838" y="2524434"/>
          <a:ext cx="1006475" cy="374650"/>
        </p:xfrm>
        <a:graphic>
          <a:graphicData uri="http://schemas.openxmlformats.org/presentationml/2006/ole">
            <p:oleObj spid="_x0000_s528388" name="Equation" r:id="rId6" imgW="444240" imgH="164880" progId="Equation.DSMT4">
              <p:embed/>
            </p:oleObj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685800" y="4135438"/>
          <a:ext cx="1008063" cy="504825"/>
        </p:xfrm>
        <a:graphic>
          <a:graphicData uri="http://schemas.openxmlformats.org/presentationml/2006/ole">
            <p:oleObj spid="_x0000_s528389" name="Equation" r:id="rId7" imgW="457200" imgH="228600" progId="Equation.DSMT4">
              <p:embed/>
            </p:oleObj>
          </a:graphicData>
        </a:graphic>
      </p:graphicFrame>
      <p:graphicFrame>
        <p:nvGraphicFramePr>
          <p:cNvPr id="441355" name="Object 11"/>
          <p:cNvGraphicFramePr>
            <a:graphicFrameLocks noChangeAspect="1"/>
          </p:cNvGraphicFramePr>
          <p:nvPr/>
        </p:nvGraphicFramePr>
        <p:xfrm>
          <a:off x="2095500" y="4025900"/>
          <a:ext cx="5027613" cy="735013"/>
        </p:xfrm>
        <a:graphic>
          <a:graphicData uri="http://schemas.openxmlformats.org/presentationml/2006/ole">
            <p:oleObj spid="_x0000_s528390" name="Equation" r:id="rId8" imgW="1993680" imgH="291960" progId="Equation.DSMT4">
              <p:embed/>
            </p:oleObj>
          </a:graphicData>
        </a:graphic>
      </p:graphicFrame>
      <p:graphicFrame>
        <p:nvGraphicFramePr>
          <p:cNvPr id="441356" name="Object 12"/>
          <p:cNvGraphicFramePr>
            <a:graphicFrameLocks noChangeAspect="1"/>
          </p:cNvGraphicFramePr>
          <p:nvPr/>
        </p:nvGraphicFramePr>
        <p:xfrm>
          <a:off x="2840038" y="5576888"/>
          <a:ext cx="1233487" cy="709612"/>
        </p:xfrm>
        <a:graphic>
          <a:graphicData uri="http://schemas.openxmlformats.org/presentationml/2006/ole">
            <p:oleObj spid="_x0000_s528391" name="Equation" r:id="rId9" imgW="507960" imgH="291960" progId="Equation.DSMT4">
              <p:embed/>
            </p:oleObj>
          </a:graphicData>
        </a:graphic>
      </p:graphicFrame>
      <p:sp>
        <p:nvSpPr>
          <p:cNvPr id="441357" name="Text Box 13"/>
          <p:cNvSpPr txBox="1">
            <a:spLocks noChangeArrowheads="1"/>
          </p:cNvSpPr>
          <p:nvPr/>
        </p:nvSpPr>
        <p:spPr bwMode="auto">
          <a:xfrm>
            <a:off x="4207161" y="5774994"/>
            <a:ext cx="347653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(must be found numerically)</a:t>
            </a:r>
          </a:p>
        </p:txBody>
      </p:sp>
      <p:sp>
        <p:nvSpPr>
          <p:cNvPr id="441358" name="AutoShape 14"/>
          <p:cNvSpPr>
            <a:spLocks noChangeArrowheads="1"/>
          </p:cNvSpPr>
          <p:nvPr/>
        </p:nvSpPr>
        <p:spPr bwMode="auto">
          <a:xfrm>
            <a:off x="2010768" y="5808332"/>
            <a:ext cx="563563" cy="292100"/>
          </a:xfrm>
          <a:prstGeom prst="rightArrow">
            <a:avLst>
              <a:gd name="adj1" fmla="val 50000"/>
              <a:gd name="adj2" fmla="val 4823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" name="Right Arrow 11"/>
          <p:cNvSpPr/>
          <p:nvPr/>
        </p:nvSpPr>
        <p:spPr bwMode="auto">
          <a:xfrm>
            <a:off x="3002506" y="2538484"/>
            <a:ext cx="477672" cy="31389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46" name="Text Box 22"/>
          <p:cNvSpPr txBox="1">
            <a:spLocks noChangeArrowheads="1"/>
          </p:cNvSpPr>
          <p:nvPr/>
        </p:nvSpPr>
        <p:spPr bwMode="auto">
          <a:xfrm>
            <a:off x="2155726" y="1423590"/>
            <a:ext cx="19319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Plot of function: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>
            <a:off x="1592263" y="3027680"/>
            <a:ext cx="6054725" cy="2146300"/>
            <a:chOff x="1795463" y="1981200"/>
            <a:chExt cx="6054725" cy="2146300"/>
          </a:xfrm>
        </p:grpSpPr>
        <p:sp>
          <p:nvSpPr>
            <p:cNvPr id="436233" name="Line 9"/>
            <p:cNvSpPr>
              <a:spLocks noChangeShapeType="1"/>
            </p:cNvSpPr>
            <p:nvPr/>
          </p:nvSpPr>
          <p:spPr bwMode="auto">
            <a:xfrm>
              <a:off x="1795463" y="3617913"/>
              <a:ext cx="55356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6234" name="Line 10"/>
            <p:cNvSpPr>
              <a:spLocks noChangeShapeType="1"/>
            </p:cNvSpPr>
            <p:nvPr/>
          </p:nvSpPr>
          <p:spPr bwMode="auto">
            <a:xfrm flipV="1">
              <a:off x="2295525" y="1981200"/>
              <a:ext cx="0" cy="2092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6235" name="Object 11"/>
            <p:cNvGraphicFramePr>
              <a:graphicFrameLocks noChangeAspect="1"/>
            </p:cNvGraphicFramePr>
            <p:nvPr/>
          </p:nvGraphicFramePr>
          <p:xfrm>
            <a:off x="7418388" y="3394075"/>
            <a:ext cx="431800" cy="485775"/>
          </p:xfrm>
          <a:graphic>
            <a:graphicData uri="http://schemas.openxmlformats.org/presentationml/2006/ole">
              <p:oleObj spid="_x0000_s529410" name="Equation" r:id="rId4" imgW="101520" imgH="114120" progId="Equation.DSMT4">
                <p:embed/>
              </p:oleObj>
            </a:graphicData>
          </a:graphic>
        </p:graphicFrame>
        <p:graphicFrame>
          <p:nvGraphicFramePr>
            <p:cNvPr id="436236" name="Object 12"/>
            <p:cNvGraphicFramePr>
              <a:graphicFrameLocks noChangeAspect="1"/>
            </p:cNvGraphicFramePr>
            <p:nvPr/>
          </p:nvGraphicFramePr>
          <p:xfrm>
            <a:off x="3721100" y="2095183"/>
            <a:ext cx="1204913" cy="693737"/>
          </p:xfrm>
          <a:graphic>
            <a:graphicData uri="http://schemas.openxmlformats.org/presentationml/2006/ole">
              <p:oleObj spid="_x0000_s529411" name="Equation" r:id="rId5" imgW="507960" imgH="291960" progId="Equation.DSMT4">
                <p:embed/>
              </p:oleObj>
            </a:graphicData>
          </a:graphic>
        </p:graphicFrame>
        <p:sp>
          <p:nvSpPr>
            <p:cNvPr id="436237" name="Freeform 13"/>
            <p:cNvSpPr>
              <a:spLocks/>
            </p:cNvSpPr>
            <p:nvPr/>
          </p:nvSpPr>
          <p:spPr bwMode="auto">
            <a:xfrm>
              <a:off x="2295525" y="2795588"/>
              <a:ext cx="3432175" cy="12017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8" y="181"/>
                </a:cxn>
                <a:cxn ang="0">
                  <a:pos x="1318" y="757"/>
                </a:cxn>
                <a:cxn ang="0">
                  <a:pos x="1862" y="402"/>
                </a:cxn>
                <a:cxn ang="0">
                  <a:pos x="2162" y="300"/>
                </a:cxn>
              </a:cxnLst>
              <a:rect l="0" t="0" r="r" b="b"/>
              <a:pathLst>
                <a:path w="2162" h="757">
                  <a:moveTo>
                    <a:pt x="0" y="0"/>
                  </a:moveTo>
                  <a:cubicBezTo>
                    <a:pt x="76" y="30"/>
                    <a:pt x="238" y="55"/>
                    <a:pt x="458" y="181"/>
                  </a:cubicBezTo>
                  <a:cubicBezTo>
                    <a:pt x="675" y="312"/>
                    <a:pt x="1049" y="757"/>
                    <a:pt x="1318" y="757"/>
                  </a:cubicBezTo>
                  <a:cubicBezTo>
                    <a:pt x="1587" y="757"/>
                    <a:pt x="1712" y="513"/>
                    <a:pt x="1862" y="402"/>
                  </a:cubicBezTo>
                  <a:cubicBezTo>
                    <a:pt x="2012" y="291"/>
                    <a:pt x="2100" y="321"/>
                    <a:pt x="2162" y="300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6238" name="Object 14"/>
            <p:cNvGraphicFramePr>
              <a:graphicFrameLocks noChangeAspect="1"/>
            </p:cNvGraphicFramePr>
            <p:nvPr/>
          </p:nvGraphicFramePr>
          <p:xfrm>
            <a:off x="3003550" y="3717925"/>
            <a:ext cx="687388" cy="407988"/>
          </p:xfrm>
          <a:graphic>
            <a:graphicData uri="http://schemas.openxmlformats.org/presentationml/2006/ole">
              <p:oleObj spid="_x0000_s529412" name="Equation" r:id="rId6" imgW="342720" imgH="203040" progId="Equation.DSMT4">
                <p:embed/>
              </p:oleObj>
            </a:graphicData>
          </a:graphic>
        </p:graphicFrame>
        <p:graphicFrame>
          <p:nvGraphicFramePr>
            <p:cNvPr id="436239" name="Object 15"/>
            <p:cNvGraphicFramePr>
              <a:graphicFrameLocks noChangeAspect="1"/>
            </p:cNvGraphicFramePr>
            <p:nvPr/>
          </p:nvGraphicFramePr>
          <p:xfrm>
            <a:off x="5033963" y="3719513"/>
            <a:ext cx="763587" cy="407987"/>
          </p:xfrm>
          <a:graphic>
            <a:graphicData uri="http://schemas.openxmlformats.org/presentationml/2006/ole">
              <p:oleObj spid="_x0000_s529413" name="Equation" r:id="rId7" imgW="380880" imgH="203040" progId="Equation.DSMT4">
                <p:embed/>
              </p:oleObj>
            </a:graphicData>
          </a:graphic>
        </p:graphicFrame>
        <p:sp>
          <p:nvSpPr>
            <p:cNvPr id="436240" name="Oval 16"/>
            <p:cNvSpPr>
              <a:spLocks noChangeArrowheads="1"/>
            </p:cNvSpPr>
            <p:nvPr/>
          </p:nvSpPr>
          <p:spPr bwMode="auto">
            <a:xfrm>
              <a:off x="3597275" y="3548063"/>
              <a:ext cx="125413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41" name="Oval 17"/>
            <p:cNvSpPr>
              <a:spLocks noChangeArrowheads="1"/>
            </p:cNvSpPr>
            <p:nvPr/>
          </p:nvSpPr>
          <p:spPr bwMode="auto">
            <a:xfrm>
              <a:off x="4989513" y="3576638"/>
              <a:ext cx="125412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708400" y="2773680"/>
              <a:ext cx="365760" cy="6807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4480560" y="2783840"/>
              <a:ext cx="355600" cy="7416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3" name="TextBox 22"/>
          <p:cNvSpPr txBox="1"/>
          <p:nvPr/>
        </p:nvSpPr>
        <p:spPr>
          <a:xfrm>
            <a:off x="5130800" y="3362960"/>
            <a:ext cx="3244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(The superscript “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H</a:t>
            </a:r>
            <a:r>
              <a:rPr lang="en-US" sz="1400" dirty="0" smtClean="0">
                <a:solidFill>
                  <a:schemeClr val="bg2"/>
                </a:solidFill>
              </a:rPr>
              <a:t>” stands for “horn.”)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Horn (cont.)</a:t>
            </a:r>
          </a:p>
        </p:txBody>
      </p:sp>
      <p:graphicFrame>
        <p:nvGraphicFramePr>
          <p:cNvPr id="469000" name="Object 8"/>
          <p:cNvGraphicFramePr>
            <a:graphicFrameLocks noChangeAspect="1"/>
          </p:cNvGraphicFramePr>
          <p:nvPr/>
        </p:nvGraphicFramePr>
        <p:xfrm>
          <a:off x="340934" y="2249795"/>
          <a:ext cx="3143250" cy="520700"/>
        </p:xfrm>
        <a:graphic>
          <a:graphicData uri="http://schemas.openxmlformats.org/presentationml/2006/ole">
            <p:oleObj spid="_x0000_s529414" name="Equation" r:id="rId8" imgW="176508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Horn (cont.)</a:t>
            </a: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774700" y="1830388"/>
          <a:ext cx="7507288" cy="862012"/>
        </p:xfrm>
        <a:graphic>
          <a:graphicData uri="http://schemas.openxmlformats.org/presentationml/2006/ole">
            <p:oleObj spid="_x0000_s526338" name="Equation" r:id="rId4" imgW="3314520" imgH="380880" progId="Equation.DSMT4">
              <p:embed/>
            </p:oleObj>
          </a:graphicData>
        </a:graphic>
      </p:graphicFrame>
      <p:sp>
        <p:nvSpPr>
          <p:cNvPr id="442394" name="Text Box 26"/>
          <p:cNvSpPr txBox="1">
            <a:spLocks noChangeArrowheads="1"/>
          </p:cNvSpPr>
          <p:nvPr/>
        </p:nvSpPr>
        <p:spPr bwMode="auto">
          <a:xfrm>
            <a:off x="392113" y="1184275"/>
            <a:ext cx="18240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TE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Times New Roman" pitchFamily="18" charset="0"/>
              </a:rPr>
              <a:t>mp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mode: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196148" y="2816855"/>
            <a:ext cx="4716463" cy="2868607"/>
            <a:chOff x="1985" y="808"/>
            <a:chExt cx="2971" cy="1807"/>
          </a:xfrm>
        </p:grpSpPr>
        <p:sp>
          <p:nvSpPr>
            <p:cNvPr id="24" name="Line 11"/>
            <p:cNvSpPr>
              <a:spLocks noChangeShapeType="1"/>
            </p:cNvSpPr>
            <p:nvPr/>
          </p:nvSpPr>
          <p:spPr bwMode="auto">
            <a:xfrm flipV="1">
              <a:off x="3489" y="1988"/>
              <a:ext cx="951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H="1">
              <a:off x="2262" y="1982"/>
              <a:ext cx="1227" cy="45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4604" y="1845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 </a:t>
              </a:r>
            </a:p>
          </p:txBody>
        </p:sp>
        <p:graphicFrame>
          <p:nvGraphicFramePr>
            <p:cNvPr id="27" name="Object 14"/>
            <p:cNvGraphicFramePr>
              <a:graphicFrameLocks noChangeAspect="1"/>
            </p:cNvGraphicFramePr>
            <p:nvPr/>
          </p:nvGraphicFramePr>
          <p:xfrm>
            <a:off x="3599" y="1500"/>
            <a:ext cx="170" cy="262"/>
          </p:xfrm>
          <a:graphic>
            <a:graphicData uri="http://schemas.openxmlformats.org/presentationml/2006/ole">
              <p:oleObj spid="_x0000_s526339" name="Equation" r:id="rId5" imgW="152280" imgH="228600" progId="Equation.DSMT4">
                <p:embed/>
              </p:oleObj>
            </a:graphicData>
          </a:graphic>
        </p:graphicFrame>
        <p:sp>
          <p:nvSpPr>
            <p:cNvPr id="28" name="Line 15"/>
            <p:cNvSpPr>
              <a:spLocks noChangeShapeType="1"/>
            </p:cNvSpPr>
            <p:nvPr/>
          </p:nvSpPr>
          <p:spPr bwMode="auto">
            <a:xfrm flipH="1" flipV="1">
              <a:off x="3489" y="1117"/>
              <a:ext cx="0" cy="8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394" y="808"/>
              <a:ext cx="25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 </a:t>
              </a: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485" y="1868"/>
              <a:ext cx="1227" cy="747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573" y="267"/>
                </a:cxn>
                <a:cxn ang="0">
                  <a:pos x="1223" y="19"/>
                </a:cxn>
                <a:cxn ang="0">
                  <a:pos x="1218" y="489"/>
                </a:cxn>
                <a:cxn ang="0">
                  <a:pos x="606" y="747"/>
                </a:cxn>
                <a:cxn ang="0">
                  <a:pos x="3" y="489"/>
                </a:cxn>
                <a:cxn ang="0">
                  <a:pos x="6" y="3"/>
                </a:cxn>
              </a:cxnLst>
              <a:rect l="0" t="0" r="r" b="b"/>
              <a:pathLst>
                <a:path w="1227" h="747">
                  <a:moveTo>
                    <a:pt x="6" y="3"/>
                  </a:moveTo>
                  <a:cubicBezTo>
                    <a:pt x="87" y="129"/>
                    <a:pt x="372" y="265"/>
                    <a:pt x="573" y="267"/>
                  </a:cubicBezTo>
                  <a:cubicBezTo>
                    <a:pt x="776" y="270"/>
                    <a:pt x="1040" y="211"/>
                    <a:pt x="1223" y="19"/>
                  </a:cubicBezTo>
                  <a:cubicBezTo>
                    <a:pt x="1220" y="484"/>
                    <a:pt x="1227" y="35"/>
                    <a:pt x="1218" y="489"/>
                  </a:cubicBezTo>
                  <a:cubicBezTo>
                    <a:pt x="1107" y="645"/>
                    <a:pt x="808" y="747"/>
                    <a:pt x="606" y="747"/>
                  </a:cubicBezTo>
                  <a:cubicBezTo>
                    <a:pt x="404" y="747"/>
                    <a:pt x="186" y="675"/>
                    <a:pt x="3" y="489"/>
                  </a:cubicBezTo>
                  <a:cubicBezTo>
                    <a:pt x="6" y="0"/>
                    <a:pt x="0" y="483"/>
                    <a:pt x="6" y="3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2466" y="1814"/>
              <a:ext cx="1393" cy="329"/>
            </a:xfrm>
            <a:custGeom>
              <a:avLst/>
              <a:gdLst/>
              <a:ahLst/>
              <a:cxnLst>
                <a:cxn ang="0">
                  <a:pos x="1015" y="171"/>
                </a:cxn>
                <a:cxn ang="0">
                  <a:pos x="24" y="55"/>
                </a:cxn>
                <a:cxn ang="0">
                  <a:pos x="541" y="327"/>
                </a:cxn>
                <a:cxn ang="0">
                  <a:pos x="1246" y="69"/>
                </a:cxn>
                <a:cxn ang="0">
                  <a:pos x="1015" y="171"/>
                </a:cxn>
              </a:cxnLst>
              <a:rect l="0" t="0" r="r" b="b"/>
              <a:pathLst>
                <a:path w="1393" h="329">
                  <a:moveTo>
                    <a:pt x="1015" y="171"/>
                  </a:moveTo>
                  <a:cubicBezTo>
                    <a:pt x="92" y="61"/>
                    <a:pt x="994" y="165"/>
                    <a:pt x="24" y="55"/>
                  </a:cubicBezTo>
                  <a:cubicBezTo>
                    <a:pt x="0" y="115"/>
                    <a:pt x="337" y="325"/>
                    <a:pt x="541" y="327"/>
                  </a:cubicBezTo>
                  <a:cubicBezTo>
                    <a:pt x="745" y="329"/>
                    <a:pt x="982" y="309"/>
                    <a:pt x="1246" y="69"/>
                  </a:cubicBezTo>
                  <a:cubicBezTo>
                    <a:pt x="1018" y="168"/>
                    <a:pt x="1393" y="0"/>
                    <a:pt x="1015" y="17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/>
                </a:gs>
              </a:gsLst>
              <a:lin ang="2700000" scaled="1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 flipV="1">
              <a:off x="2500" y="1985"/>
              <a:ext cx="989" cy="35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 flipH="1" flipV="1">
              <a:off x="3489" y="1976"/>
              <a:ext cx="212" cy="38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Arc 35"/>
            <p:cNvSpPr>
              <a:spLocks/>
            </p:cNvSpPr>
            <p:nvPr/>
          </p:nvSpPr>
          <p:spPr bwMode="auto">
            <a:xfrm>
              <a:off x="3489" y="1777"/>
              <a:ext cx="123" cy="14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5" name="Object 36"/>
            <p:cNvGraphicFramePr>
              <a:graphicFrameLocks noChangeAspect="1"/>
            </p:cNvGraphicFramePr>
            <p:nvPr/>
          </p:nvGraphicFramePr>
          <p:xfrm>
            <a:off x="3775" y="2062"/>
            <a:ext cx="473" cy="292"/>
          </p:xfrm>
          <a:graphic>
            <a:graphicData uri="http://schemas.openxmlformats.org/presentationml/2006/ole">
              <p:oleObj spid="_x0000_s526340" name="Equation" r:id="rId6" imgW="380880" imgH="228600" progId="Equation.DSMT4">
                <p:embed/>
              </p:oleObj>
            </a:graphicData>
          </a:graphic>
        </p:graphicFrame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2002" y="2342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 </a:t>
              </a:r>
            </a:p>
          </p:txBody>
        </p:sp>
        <p:graphicFrame>
          <p:nvGraphicFramePr>
            <p:cNvPr id="37" name="Object 42"/>
            <p:cNvGraphicFramePr>
              <a:graphicFrameLocks noChangeAspect="1"/>
            </p:cNvGraphicFramePr>
            <p:nvPr/>
          </p:nvGraphicFramePr>
          <p:xfrm>
            <a:off x="1985" y="2008"/>
            <a:ext cx="418" cy="245"/>
          </p:xfrm>
          <a:graphic>
            <a:graphicData uri="http://schemas.openxmlformats.org/presentationml/2006/ole">
              <p:oleObj spid="_x0000_s526341" name="Equation" r:id="rId7" imgW="355320" imgH="203040" progId="Equation.DSMT4">
                <p:embed/>
              </p:oleObj>
            </a:graphicData>
          </a:graphic>
        </p:graphicFrame>
        <p:graphicFrame>
          <p:nvGraphicFramePr>
            <p:cNvPr id="38" name="Object 44"/>
            <p:cNvGraphicFramePr>
              <a:graphicFrameLocks noChangeAspect="1"/>
            </p:cNvGraphicFramePr>
            <p:nvPr/>
          </p:nvGraphicFramePr>
          <p:xfrm>
            <a:off x="2801" y="2344"/>
            <a:ext cx="589" cy="197"/>
          </p:xfrm>
          <a:graphic>
            <a:graphicData uri="http://schemas.openxmlformats.org/presentationml/2006/ole">
              <p:oleObj spid="_x0000_s526342" name="Equation" r:id="rId8" imgW="545760" imgH="177480" progId="Equation.DSMT4">
                <p:embed/>
              </p:oleObj>
            </a:graphicData>
          </a:graphic>
        </p:graphicFrame>
        <p:graphicFrame>
          <p:nvGraphicFramePr>
            <p:cNvPr id="39" name="Object 45"/>
            <p:cNvGraphicFramePr>
              <a:graphicFrameLocks noChangeAspect="1"/>
            </p:cNvGraphicFramePr>
            <p:nvPr/>
          </p:nvGraphicFramePr>
          <p:xfrm>
            <a:off x="2895" y="1687"/>
            <a:ext cx="425" cy="253"/>
          </p:xfrm>
          <a:graphic>
            <a:graphicData uri="http://schemas.openxmlformats.org/presentationml/2006/ole">
              <p:oleObj spid="_x0000_s526343" name="Equation" r:id="rId9" imgW="39348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graphicFrame>
        <p:nvGraphicFramePr>
          <p:cNvPr id="429072" name="Object 16"/>
          <p:cNvGraphicFramePr>
            <a:graphicFrameLocks noChangeAspect="1"/>
          </p:cNvGraphicFramePr>
          <p:nvPr/>
        </p:nvGraphicFramePr>
        <p:xfrm>
          <a:off x="3598545" y="1167765"/>
          <a:ext cx="1558925" cy="1196975"/>
        </p:xfrm>
        <a:graphic>
          <a:graphicData uri="http://schemas.openxmlformats.org/presentationml/2006/ole">
            <p:oleObj spid="_x0000_s429072" name="Equation" r:id="rId4" imgW="660240" imgH="507960" progId="Equation.DSMT4">
              <p:embed/>
            </p:oleObj>
          </a:graphicData>
        </a:graphic>
      </p:graphicFrame>
      <p:graphicFrame>
        <p:nvGraphicFramePr>
          <p:cNvPr id="429073" name="Object 17"/>
          <p:cNvGraphicFramePr>
            <a:graphicFrameLocks noChangeAspect="1"/>
          </p:cNvGraphicFramePr>
          <p:nvPr/>
        </p:nvGraphicFramePr>
        <p:xfrm>
          <a:off x="3008630" y="3045460"/>
          <a:ext cx="3013075" cy="1870075"/>
        </p:xfrm>
        <a:graphic>
          <a:graphicData uri="http://schemas.openxmlformats.org/presentationml/2006/ole">
            <p:oleObj spid="_x0000_s429073" name="Equation" r:id="rId5" imgW="1473120" imgH="91440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Text Box 2"/>
          <p:cNvSpPr txBox="1">
            <a:spLocks noChangeArrowheads="1"/>
          </p:cNvSpPr>
          <p:nvPr/>
        </p:nvSpPr>
        <p:spPr bwMode="auto">
          <a:xfrm>
            <a:off x="7207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sp>
        <p:nvSpPr>
          <p:cNvPr id="430085" name="Text Box 5"/>
          <p:cNvSpPr txBox="1">
            <a:spLocks noChangeArrowheads="1"/>
          </p:cNvSpPr>
          <p:nvPr/>
        </p:nvSpPr>
        <p:spPr bwMode="auto">
          <a:xfrm>
            <a:off x="1067118" y="1046798"/>
            <a:ext cx="2203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 we choose</a:t>
            </a:r>
          </a:p>
        </p:txBody>
      </p:sp>
      <p:graphicFrame>
        <p:nvGraphicFramePr>
          <p:cNvPr id="430086" name="Object 6"/>
          <p:cNvGraphicFramePr>
            <a:graphicFrameLocks noChangeAspect="1"/>
          </p:cNvGraphicFramePr>
          <p:nvPr/>
        </p:nvGraphicFramePr>
        <p:xfrm>
          <a:off x="3541078" y="1517476"/>
          <a:ext cx="1833562" cy="997759"/>
        </p:xfrm>
        <a:graphic>
          <a:graphicData uri="http://schemas.openxmlformats.org/presentationml/2006/ole">
            <p:oleObj spid="_x0000_s430086" name="Equation" r:id="rId4" imgW="723600" imgH="393480" progId="Equation.DSMT4">
              <p:embed/>
            </p:oleObj>
          </a:graphicData>
        </a:graphic>
      </p:graphicFrame>
      <p:graphicFrame>
        <p:nvGraphicFramePr>
          <p:cNvPr id="430087" name="Object 7"/>
          <p:cNvGraphicFramePr>
            <a:graphicFrameLocks noChangeAspect="1"/>
          </p:cNvGraphicFramePr>
          <p:nvPr/>
        </p:nvGraphicFramePr>
        <p:xfrm>
          <a:off x="3417888" y="3262313"/>
          <a:ext cx="1841500" cy="719137"/>
        </p:xfrm>
        <a:graphic>
          <a:graphicData uri="http://schemas.openxmlformats.org/presentationml/2006/ole">
            <p:oleObj spid="_x0000_s430087" name="Equation" r:id="rId5" imgW="749160" imgH="291960" progId="Equation.DSMT4">
              <p:embed/>
            </p:oleObj>
          </a:graphicData>
        </a:graphic>
      </p:graphicFrame>
      <p:sp>
        <p:nvSpPr>
          <p:cNvPr id="430088" name="Text Box 8"/>
          <p:cNvSpPr txBox="1">
            <a:spLocks noChangeArrowheads="1"/>
          </p:cNvSpPr>
          <p:nvPr/>
        </p:nvSpPr>
        <p:spPr bwMode="auto">
          <a:xfrm>
            <a:off x="1871028" y="3437573"/>
            <a:ext cx="1284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Therefore</a:t>
            </a:r>
          </a:p>
        </p:txBody>
      </p:sp>
      <p:sp>
        <p:nvSpPr>
          <p:cNvPr id="430089" name="Text Box 9"/>
          <p:cNvSpPr txBox="1">
            <a:spLocks noChangeArrowheads="1"/>
          </p:cNvSpPr>
          <p:nvPr/>
        </p:nvSpPr>
        <p:spPr bwMode="auto">
          <a:xfrm>
            <a:off x="2316163" y="4672013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Denote</a:t>
            </a:r>
          </a:p>
        </p:txBody>
      </p:sp>
      <p:graphicFrame>
        <p:nvGraphicFramePr>
          <p:cNvPr id="430090" name="Object 10"/>
          <p:cNvGraphicFramePr>
            <a:graphicFrameLocks noChangeAspect="1"/>
          </p:cNvGraphicFramePr>
          <p:nvPr/>
        </p:nvGraphicFramePr>
        <p:xfrm>
          <a:off x="3703638" y="4508500"/>
          <a:ext cx="1806575" cy="709613"/>
        </p:xfrm>
        <a:graphic>
          <a:graphicData uri="http://schemas.openxmlformats.org/presentationml/2006/ole">
            <p:oleObj spid="_x0000_s430090" name="Equation" r:id="rId6" imgW="774360" imgH="304560" progId="Equation.DSMT4">
              <p:embed/>
            </p:oleObj>
          </a:graphicData>
        </a:graphic>
      </p:graphicFrame>
      <p:graphicFrame>
        <p:nvGraphicFramePr>
          <p:cNvPr id="430091" name="Object 11"/>
          <p:cNvGraphicFramePr>
            <a:graphicFrameLocks noChangeAspect="1"/>
          </p:cNvGraphicFramePr>
          <p:nvPr/>
        </p:nvGraphicFramePr>
        <p:xfrm>
          <a:off x="2960688" y="5592648"/>
          <a:ext cx="3003232" cy="625907"/>
        </p:xfrm>
        <a:graphic>
          <a:graphicData uri="http://schemas.openxmlformats.org/presentationml/2006/ole">
            <p:oleObj spid="_x0000_s430091" name="Equation" r:id="rId7" imgW="1396800" imgH="2919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Text Box 2"/>
          <p:cNvSpPr txBox="1">
            <a:spLocks noChangeArrowheads="1"/>
          </p:cNvSpPr>
          <p:nvPr/>
        </p:nvSpPr>
        <p:spPr bwMode="auto">
          <a:xfrm>
            <a:off x="7207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23950" y="2882900"/>
            <a:ext cx="6777038" cy="2146300"/>
            <a:chOff x="1073150" y="1981200"/>
            <a:chExt cx="6777038" cy="2146300"/>
          </a:xfrm>
        </p:grpSpPr>
        <p:graphicFrame>
          <p:nvGraphicFramePr>
            <p:cNvPr id="12" name="Object 8"/>
            <p:cNvGraphicFramePr>
              <a:graphicFrameLocks noChangeAspect="1"/>
            </p:cNvGraphicFramePr>
            <p:nvPr/>
          </p:nvGraphicFramePr>
          <p:xfrm>
            <a:off x="1073150" y="2089150"/>
            <a:ext cx="742950" cy="511175"/>
          </p:xfrm>
          <a:graphic>
            <a:graphicData uri="http://schemas.openxmlformats.org/presentationml/2006/ole">
              <p:oleObj spid="_x0000_s488454" name="Equation" r:id="rId4" imgW="406080" imgH="279360" progId="Equation.DSMT4">
                <p:embed/>
              </p:oleObj>
            </a:graphicData>
          </a:graphic>
        </p:graphicFrame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795463" y="3617913"/>
              <a:ext cx="55356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2295525" y="1981200"/>
              <a:ext cx="0" cy="2092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" name="Object 11"/>
            <p:cNvGraphicFramePr>
              <a:graphicFrameLocks noChangeAspect="1"/>
            </p:cNvGraphicFramePr>
            <p:nvPr/>
          </p:nvGraphicFramePr>
          <p:xfrm>
            <a:off x="7418388" y="3394075"/>
            <a:ext cx="431800" cy="485775"/>
          </p:xfrm>
          <a:graphic>
            <a:graphicData uri="http://schemas.openxmlformats.org/presentationml/2006/ole">
              <p:oleObj spid="_x0000_s488455" name="Equation" r:id="rId5" imgW="101520" imgH="114120" progId="Equation.DSMT4">
                <p:embed/>
              </p:oleObj>
            </a:graphicData>
          </a:graphic>
        </p:graphicFrame>
        <p:graphicFrame>
          <p:nvGraphicFramePr>
            <p:cNvPr id="16" name="Object 12"/>
            <p:cNvGraphicFramePr>
              <a:graphicFrameLocks noChangeAspect="1"/>
            </p:cNvGraphicFramePr>
            <p:nvPr/>
          </p:nvGraphicFramePr>
          <p:xfrm>
            <a:off x="3846513" y="2154238"/>
            <a:ext cx="1054100" cy="573087"/>
          </p:xfrm>
          <a:graphic>
            <a:graphicData uri="http://schemas.openxmlformats.org/presentationml/2006/ole">
              <p:oleObj spid="_x0000_s488456" name="Equation" r:id="rId6" imgW="444240" imgH="241200" progId="Equation.DSMT4">
                <p:embed/>
              </p:oleObj>
            </a:graphicData>
          </a:graphic>
        </p:graphicFrame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2295525" y="2795588"/>
              <a:ext cx="3432175" cy="12017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8" y="181"/>
                </a:cxn>
                <a:cxn ang="0">
                  <a:pos x="1318" y="757"/>
                </a:cxn>
                <a:cxn ang="0">
                  <a:pos x="1862" y="402"/>
                </a:cxn>
                <a:cxn ang="0">
                  <a:pos x="2162" y="300"/>
                </a:cxn>
              </a:cxnLst>
              <a:rect l="0" t="0" r="r" b="b"/>
              <a:pathLst>
                <a:path w="2162" h="757">
                  <a:moveTo>
                    <a:pt x="0" y="0"/>
                  </a:moveTo>
                  <a:cubicBezTo>
                    <a:pt x="76" y="30"/>
                    <a:pt x="238" y="55"/>
                    <a:pt x="458" y="181"/>
                  </a:cubicBezTo>
                  <a:cubicBezTo>
                    <a:pt x="675" y="312"/>
                    <a:pt x="1049" y="757"/>
                    <a:pt x="1318" y="757"/>
                  </a:cubicBezTo>
                  <a:cubicBezTo>
                    <a:pt x="1587" y="757"/>
                    <a:pt x="1712" y="513"/>
                    <a:pt x="1862" y="402"/>
                  </a:cubicBezTo>
                  <a:cubicBezTo>
                    <a:pt x="2012" y="291"/>
                    <a:pt x="2100" y="321"/>
                    <a:pt x="2162" y="300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" name="Object 14"/>
            <p:cNvGraphicFramePr>
              <a:graphicFrameLocks noChangeAspect="1"/>
            </p:cNvGraphicFramePr>
            <p:nvPr/>
          </p:nvGraphicFramePr>
          <p:xfrm>
            <a:off x="3003550" y="3717925"/>
            <a:ext cx="687388" cy="407988"/>
          </p:xfrm>
          <a:graphic>
            <a:graphicData uri="http://schemas.openxmlformats.org/presentationml/2006/ole">
              <p:oleObj spid="_x0000_s488457" name="Equation" r:id="rId7" imgW="342720" imgH="203040" progId="Equation.DSMT4">
                <p:embed/>
              </p:oleObj>
            </a:graphicData>
          </a:graphic>
        </p:graphicFrame>
        <p:graphicFrame>
          <p:nvGraphicFramePr>
            <p:cNvPr id="19" name="Object 15"/>
            <p:cNvGraphicFramePr>
              <a:graphicFrameLocks noChangeAspect="1"/>
            </p:cNvGraphicFramePr>
            <p:nvPr/>
          </p:nvGraphicFramePr>
          <p:xfrm>
            <a:off x="5033963" y="3719513"/>
            <a:ext cx="763587" cy="407987"/>
          </p:xfrm>
          <a:graphic>
            <a:graphicData uri="http://schemas.openxmlformats.org/presentationml/2006/ole">
              <p:oleObj spid="_x0000_s488458" name="Equation" r:id="rId8" imgW="380880" imgH="203040" progId="Equation.DSMT4">
                <p:embed/>
              </p:oleObj>
            </a:graphicData>
          </a:graphic>
        </p:graphicFrame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3597275" y="3548063"/>
              <a:ext cx="125413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4989513" y="3576638"/>
              <a:ext cx="125412" cy="1079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H="1">
              <a:off x="3708400" y="2773680"/>
              <a:ext cx="365760" cy="6807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4480560" y="2783840"/>
              <a:ext cx="355600" cy="7416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aphicFrame>
        <p:nvGraphicFramePr>
          <p:cNvPr id="488459" name="Object 11"/>
          <p:cNvGraphicFramePr>
            <a:graphicFrameLocks noChangeAspect="1"/>
          </p:cNvGraphicFramePr>
          <p:nvPr/>
        </p:nvGraphicFramePr>
        <p:xfrm>
          <a:off x="2947988" y="1389063"/>
          <a:ext cx="3003550" cy="625475"/>
        </p:xfrm>
        <a:graphic>
          <a:graphicData uri="http://schemas.openxmlformats.org/presentationml/2006/ole">
            <p:oleObj spid="_x0000_s488459" name="Equation" r:id="rId9" imgW="139680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7308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sp>
        <p:nvSpPr>
          <p:cNvPr id="431107" name="Text Box 3"/>
          <p:cNvSpPr txBox="1">
            <a:spLocks noChangeArrowheads="1"/>
          </p:cNvSpPr>
          <p:nvPr/>
        </p:nvSpPr>
        <p:spPr bwMode="auto">
          <a:xfrm>
            <a:off x="2001838" y="1973263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431110" name="Text Box 6"/>
          <p:cNvSpPr txBox="1">
            <a:spLocks noChangeArrowheads="1"/>
          </p:cNvSpPr>
          <p:nvPr/>
        </p:nvSpPr>
        <p:spPr bwMode="auto">
          <a:xfrm>
            <a:off x="2185191" y="3278188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431111" name="Text Box 7"/>
          <p:cNvSpPr txBox="1">
            <a:spLocks noChangeArrowheads="1"/>
          </p:cNvSpPr>
          <p:nvPr/>
        </p:nvSpPr>
        <p:spPr bwMode="auto">
          <a:xfrm>
            <a:off x="2535238" y="4938028"/>
            <a:ext cx="3422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Note:         is independent of </a:t>
            </a:r>
          </a:p>
        </p:txBody>
      </p:sp>
      <p:graphicFrame>
        <p:nvGraphicFramePr>
          <p:cNvPr id="431114" name="Object 10"/>
          <p:cNvGraphicFramePr>
            <a:graphicFrameLocks noChangeAspect="1"/>
          </p:cNvGraphicFramePr>
          <p:nvPr/>
        </p:nvGraphicFramePr>
        <p:xfrm>
          <a:off x="3578860" y="930275"/>
          <a:ext cx="1241425" cy="576263"/>
        </p:xfrm>
        <a:graphic>
          <a:graphicData uri="http://schemas.openxmlformats.org/presentationml/2006/ole">
            <p:oleObj spid="_x0000_s431114" name="Equation" r:id="rId4" imgW="520560" imgH="241200" progId="Equation.DSMT4">
              <p:embed/>
            </p:oleObj>
          </a:graphicData>
        </a:graphic>
      </p:graphicFrame>
      <p:graphicFrame>
        <p:nvGraphicFramePr>
          <p:cNvPr id="431115" name="Object 11"/>
          <p:cNvGraphicFramePr>
            <a:graphicFrameLocks noChangeAspect="1"/>
          </p:cNvGraphicFramePr>
          <p:nvPr/>
        </p:nvGraphicFramePr>
        <p:xfrm>
          <a:off x="2971003" y="2855913"/>
          <a:ext cx="2963863" cy="1336675"/>
        </p:xfrm>
        <a:graphic>
          <a:graphicData uri="http://schemas.openxmlformats.org/presentationml/2006/ole">
            <p:oleObj spid="_x0000_s431115" name="Equation" r:id="rId5" imgW="1041120" imgH="469800" progId="Equation.DSMT4">
              <p:embed/>
            </p:oleObj>
          </a:graphicData>
        </a:graphic>
      </p:graphicFrame>
      <p:graphicFrame>
        <p:nvGraphicFramePr>
          <p:cNvPr id="431117" name="Object 13"/>
          <p:cNvGraphicFramePr>
            <a:graphicFrameLocks noChangeAspect="1"/>
          </p:cNvGraphicFramePr>
          <p:nvPr/>
        </p:nvGraphicFramePr>
        <p:xfrm>
          <a:off x="3314700" y="4877703"/>
          <a:ext cx="2974975" cy="541338"/>
        </p:xfrm>
        <a:graphic>
          <a:graphicData uri="http://schemas.openxmlformats.org/presentationml/2006/ole">
            <p:oleObj spid="_x0000_s431117" name="Equation" r:id="rId6" imgW="1257120" imgH="228600" progId="Equation.DSMT4">
              <p:embed/>
            </p:oleObj>
          </a:graphicData>
        </a:graphic>
      </p:graphicFrame>
      <p:sp>
        <p:nvSpPr>
          <p:cNvPr id="431119" name="Text Box 15"/>
          <p:cNvSpPr txBox="1">
            <a:spLocks noChangeArrowheads="1"/>
          </p:cNvSpPr>
          <p:nvPr/>
        </p:nvSpPr>
        <p:spPr bwMode="auto">
          <a:xfrm>
            <a:off x="2624138" y="5511800"/>
            <a:ext cx="38369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For a non-trivial solution: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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n</a:t>
            </a:r>
            <a:endParaRPr lang="en-US" sz="24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31120" name="Object 16"/>
          <p:cNvGraphicFramePr>
            <a:graphicFrameLocks noChangeAspect="1"/>
          </p:cNvGraphicFramePr>
          <p:nvPr/>
        </p:nvGraphicFramePr>
        <p:xfrm>
          <a:off x="2833688" y="1833563"/>
          <a:ext cx="3119437" cy="727075"/>
        </p:xfrm>
        <a:graphic>
          <a:graphicData uri="http://schemas.openxmlformats.org/presentationml/2006/ole">
            <p:oleObj spid="_x0000_s431120" name="Equation" r:id="rId7" imgW="1307880" imgH="30456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7308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3" name="Group 87"/>
          <p:cNvGraphicFramePr>
            <a:graphicFrameLocks noGrp="1"/>
          </p:cNvGraphicFramePr>
          <p:nvPr/>
        </p:nvGraphicFramePr>
        <p:xfrm>
          <a:off x="1376667" y="1855384"/>
          <a:ext cx="6511737" cy="4064000"/>
        </p:xfrm>
        <a:graphic>
          <a:graphicData uri="http://schemas.openxmlformats.org/drawingml/2006/table">
            <a:tbl>
              <a:tblPr/>
              <a:tblGrid>
                <a:gridCol w="930936"/>
                <a:gridCol w="929331"/>
                <a:gridCol w="930936"/>
                <a:gridCol w="929331"/>
                <a:gridCol w="930936"/>
                <a:gridCol w="929331"/>
                <a:gridCol w="930936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 \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2.744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3.870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4.973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6.062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7.140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6.117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7.443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8.722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9.968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11.189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12.391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9.317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10.713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14.670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15.939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12.486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13.921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15.314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16.674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18.009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19.321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2545" name="Object 1"/>
          <p:cNvGraphicFramePr>
            <a:graphicFrameLocks noChangeAspect="1"/>
          </p:cNvGraphicFramePr>
          <p:nvPr/>
        </p:nvGraphicFramePr>
        <p:xfrm>
          <a:off x="3771782" y="1121367"/>
          <a:ext cx="1727200" cy="576262"/>
        </p:xfrm>
        <a:graphic>
          <a:graphicData uri="http://schemas.openxmlformats.org/presentationml/2006/ole">
            <p:oleObj spid="_x0000_s492545" name="Equation" r:id="rId4" imgW="7236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7308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Spherical Resonator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4B41A4-582A-4669-AF73-6074D9A3ACD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67974" name="Object 6"/>
          <p:cNvGraphicFramePr>
            <a:graphicFrameLocks noChangeAspect="1"/>
          </p:cNvGraphicFramePr>
          <p:nvPr/>
        </p:nvGraphicFramePr>
        <p:xfrm>
          <a:off x="1673225" y="1930400"/>
          <a:ext cx="5265738" cy="855663"/>
        </p:xfrm>
        <a:graphic>
          <a:graphicData uri="http://schemas.openxmlformats.org/presentationml/2006/ole">
            <p:oleObj spid="_x0000_s467974" name="Equation" r:id="rId4" imgW="2654280" imgH="431640" progId="Equation.DSMT4">
              <p:embed/>
            </p:oleObj>
          </a:graphicData>
        </a:graphic>
      </p:graphicFrame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8345" y="1209377"/>
            <a:ext cx="1630575" cy="40011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TM</a:t>
            </a:r>
            <a:r>
              <a:rPr lang="en-US" sz="2000" i="1" baseline="-25000" dirty="0" smtClean="0">
                <a:solidFill>
                  <a:schemeClr val="bg2"/>
                </a:solidFill>
                <a:latin typeface="+mn-lt"/>
              </a:rPr>
              <a:t>mnp</a:t>
            </a:r>
            <a:r>
              <a:rPr lang="en-US" sz="2000" dirty="0" smtClean="0">
                <a:solidFill>
                  <a:schemeClr val="bg2"/>
                </a:solidFill>
              </a:rPr>
              <a:t> mode: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51760" y="3332480"/>
            <a:ext cx="360066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2"/>
                </a:solidFill>
              </a:rPr>
              <a:t>Index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dirty="0" smtClean="0">
                <a:solidFill>
                  <a:schemeClr val="bg2"/>
                </a:solidFill>
              </a:rPr>
              <a:t>: controls oscillations in 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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2"/>
                </a:solidFill>
              </a:rPr>
              <a:t>Index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dirty="0" smtClean="0">
                <a:solidFill>
                  <a:schemeClr val="bg2"/>
                </a:solidFill>
              </a:rPr>
              <a:t>: controls oscillations in </a:t>
            </a:r>
            <a:r>
              <a:rPr lang="en-US" i="1" dirty="0" smtClean="0">
                <a:solidFill>
                  <a:schemeClr val="bg2"/>
                </a:solidFill>
                <a:sym typeface="Symbol"/>
              </a:rPr>
              <a:t>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2"/>
                </a:solidFill>
              </a:rPr>
              <a:t>Index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p</a:t>
            </a:r>
            <a:r>
              <a:rPr lang="en-US" dirty="0" smtClean="0">
                <a:solidFill>
                  <a:schemeClr val="bg2"/>
                </a:solidFill>
              </a:rPr>
              <a:t>: controls oscillations in </a:t>
            </a:r>
            <a:r>
              <a:rPr lang="en-US" i="1" dirty="0" smtClean="0">
                <a:solidFill>
                  <a:schemeClr val="bg2"/>
                </a:solidFill>
                <a:latin typeface="+mn-lt"/>
                <a:sym typeface="Symbol"/>
              </a:rPr>
              <a:t>r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10645</TotalTime>
  <Words>621</Words>
  <Application>Microsoft Office PowerPoint</Application>
  <PresentationFormat>On-screen Show (4:3)</PresentationFormat>
  <Paragraphs>259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823</cp:revision>
  <cp:lastPrinted>1999-08-25T18:07:04Z</cp:lastPrinted>
  <dcterms:created xsi:type="dcterms:W3CDTF">1999-08-24T13:57:19Z</dcterms:created>
  <dcterms:modified xsi:type="dcterms:W3CDTF">2016-04-29T00:28:26Z</dcterms:modified>
</cp:coreProperties>
</file>