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333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11" r:id="rId12"/>
    <p:sldId id="412" r:id="rId13"/>
    <p:sldId id="413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91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27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26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52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wmf"/><Relationship Id="rId7" Type="http://schemas.openxmlformats.org/officeDocument/2006/relationships/image" Target="../media/image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7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4E199E4-7CB7-471F-AFAA-DC493A679F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D213DABB-4485-4461-B556-1FE9EFF20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B865B-17C3-48B5-AA4B-FFBE6A9914ED}" type="slidenum">
              <a:rPr lang="en-US"/>
              <a:pPr/>
              <a:t>1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D4BA8-7C8C-4EE6-AA49-DE446A96CADC}" type="slidenum">
              <a:rPr lang="en-US"/>
              <a:pPr/>
              <a:t>10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47435-EFAA-4B74-A80C-5BC784F955C6}" type="slidenum">
              <a:rPr lang="en-US"/>
              <a:pPr/>
              <a:t>11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64D34-0542-4686-93BB-AB3DF471D349}" type="slidenum">
              <a:rPr lang="en-US"/>
              <a:pPr/>
              <a:t>12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64D34-0542-4686-93BB-AB3DF471D349}" type="slidenum">
              <a:rPr lang="en-US"/>
              <a:pPr/>
              <a:t>13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EAF34-1F91-491A-BDC1-01CBE539035D}" type="slidenum">
              <a:rPr lang="en-US"/>
              <a:pPr/>
              <a:t>2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60F8E-5084-446D-A8F2-5704D84BF110}" type="slidenum">
              <a:rPr lang="en-US"/>
              <a:pPr/>
              <a:t>3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A7ECF-4836-4B18-99F1-A343D6BA8547}" type="slidenum">
              <a:rPr lang="en-US"/>
              <a:pPr/>
              <a:t>4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23DF3-3106-4DCA-B370-CDF4EFC152C5}" type="slidenum">
              <a:rPr lang="en-US"/>
              <a:pPr/>
              <a:t>5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D9560-E7F6-40FC-B037-3896A5B03351}" type="slidenum">
              <a:rPr lang="en-US"/>
              <a:pPr/>
              <a:t>6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74045-E4B3-42CB-A498-14453548A745}" type="slidenum">
              <a:rPr lang="en-US"/>
              <a:pPr/>
              <a:t>7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367DB-74CE-4391-B11E-42559BCF0866}" type="slidenum">
              <a:rPr lang="en-US"/>
              <a:pPr/>
              <a:t>8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83CD3-2377-4CB4-B018-2E7A97BD516F}" type="slidenum">
              <a:rPr lang="en-US"/>
              <a:pPr/>
              <a:t>9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EFFE88-74BE-4126-B1C6-0C4CDBE0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741839" y="2450873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23711" y="1576160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067628" y="4134304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23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11739" y="69033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124" y="403225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Text Box 2"/>
          <p:cNvSpPr txBox="1">
            <a:spLocks noChangeArrowheads="1"/>
          </p:cNvSpPr>
          <p:nvPr/>
        </p:nvSpPr>
        <p:spPr bwMode="auto">
          <a:xfrm>
            <a:off x="79329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1600841" y="108061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2874063" y="1525496"/>
          <a:ext cx="3103562" cy="1076325"/>
        </p:xfrm>
        <a:graphic>
          <a:graphicData uri="http://schemas.openxmlformats.org/presentationml/2006/ole">
            <p:oleObj spid="_x0000_s449547" name="Equation" r:id="rId4" imgW="1244520" imgH="431640" progId="Equation.DSMT4">
              <p:embed/>
            </p:oleObj>
          </a:graphicData>
        </a:graphic>
      </p:graphicFrame>
      <p:graphicFrame>
        <p:nvGraphicFramePr>
          <p:cNvPr id="449549" name="Object 13"/>
          <p:cNvGraphicFramePr>
            <a:graphicFrameLocks noChangeAspect="1"/>
          </p:cNvGraphicFramePr>
          <p:nvPr/>
        </p:nvGraphicFramePr>
        <p:xfrm>
          <a:off x="1715116" y="3028882"/>
          <a:ext cx="5635625" cy="1784350"/>
        </p:xfrm>
        <a:graphic>
          <a:graphicData uri="http://schemas.openxmlformats.org/presentationml/2006/ole">
            <p:oleObj spid="_x0000_s449549" name="Equation" r:id="rId5" imgW="2806560" imgH="888840" progId="Equation.DSMT4">
              <p:embed/>
            </p:oleObj>
          </a:graphicData>
        </a:graphic>
      </p:graphicFrame>
      <p:graphicFrame>
        <p:nvGraphicFramePr>
          <p:cNvPr id="449551" name="Object 15"/>
          <p:cNvGraphicFramePr>
            <a:graphicFrameLocks noChangeAspect="1"/>
          </p:cNvGraphicFramePr>
          <p:nvPr/>
        </p:nvGraphicFramePr>
        <p:xfrm>
          <a:off x="2761571" y="5376342"/>
          <a:ext cx="2713944" cy="913369"/>
        </p:xfrm>
        <a:graphic>
          <a:graphicData uri="http://schemas.openxmlformats.org/presentationml/2006/ole">
            <p:oleObj spid="_x0000_s449551" name="Equation" r:id="rId6" imgW="1434960" imgH="482400" progId="Equation.DSMT4">
              <p:embed/>
            </p:oleObj>
          </a:graphicData>
        </a:graphic>
      </p:graphicFrame>
      <p:sp>
        <p:nvSpPr>
          <p:cNvPr id="449552" name="AutoShape 16"/>
          <p:cNvSpPr>
            <a:spLocks noChangeArrowheads="1"/>
          </p:cNvSpPr>
          <p:nvPr/>
        </p:nvSpPr>
        <p:spPr bwMode="auto">
          <a:xfrm>
            <a:off x="1792506" y="5691119"/>
            <a:ext cx="582210" cy="268620"/>
          </a:xfrm>
          <a:prstGeom prst="rightArrow">
            <a:avLst>
              <a:gd name="adj1" fmla="val 50000"/>
              <a:gd name="adj2" fmla="val 7019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20" name="Rectangle 12"/>
          <p:cNvSpPr>
            <a:spLocks noChangeArrowheads="1"/>
          </p:cNvSpPr>
          <p:nvPr/>
        </p:nvSpPr>
        <p:spPr bwMode="auto">
          <a:xfrm>
            <a:off x="5357813" y="4289646"/>
            <a:ext cx="571500" cy="8429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71709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graphicFrame>
        <p:nvGraphicFramePr>
          <p:cNvPr id="452617" name="Object 9"/>
          <p:cNvGraphicFramePr>
            <a:graphicFrameLocks noChangeAspect="1"/>
          </p:cNvGraphicFramePr>
          <p:nvPr/>
        </p:nvGraphicFramePr>
        <p:xfrm>
          <a:off x="1431925" y="1020983"/>
          <a:ext cx="6607175" cy="4419600"/>
        </p:xfrm>
        <a:graphic>
          <a:graphicData uri="http://schemas.openxmlformats.org/presentationml/2006/ole">
            <p:oleObj spid="_x0000_s452617" name="Equation" r:id="rId4" imgW="4063680" imgH="2717640" progId="Equation.DSMT4">
              <p:embed/>
            </p:oleObj>
          </a:graphicData>
        </a:graphic>
      </p:graphicFrame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322263" y="6207125"/>
            <a:ext cx="4937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 The constant in front will be ignored.</a:t>
            </a:r>
          </a:p>
        </p:txBody>
      </p:sp>
      <p:sp>
        <p:nvSpPr>
          <p:cNvPr id="452619" name="Line 11"/>
          <p:cNvSpPr>
            <a:spLocks noChangeShapeType="1"/>
          </p:cNvSpPr>
          <p:nvPr/>
        </p:nvSpPr>
        <p:spPr bwMode="auto">
          <a:xfrm flipV="1">
            <a:off x="4957082" y="5212211"/>
            <a:ext cx="542925" cy="7143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41" name="Rectangle 9"/>
          <p:cNvSpPr>
            <a:spLocks noChangeArrowheads="1"/>
          </p:cNvSpPr>
          <p:nvPr/>
        </p:nvSpPr>
        <p:spPr bwMode="auto">
          <a:xfrm>
            <a:off x="520700" y="1266825"/>
            <a:ext cx="4243388" cy="3208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634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graphicFrame>
        <p:nvGraphicFramePr>
          <p:cNvPr id="453639" name="Object 7"/>
          <p:cNvGraphicFramePr>
            <a:graphicFrameLocks noChangeAspect="1"/>
          </p:cNvGraphicFramePr>
          <p:nvPr/>
        </p:nvGraphicFramePr>
        <p:xfrm>
          <a:off x="1071563" y="1609725"/>
          <a:ext cx="3090862" cy="1093788"/>
        </p:xfrm>
        <a:graphic>
          <a:graphicData uri="http://schemas.openxmlformats.org/presentationml/2006/ole">
            <p:oleObj spid="_x0000_s453639" name="Equation" r:id="rId4" imgW="1218960" imgH="431640" progId="Equation.DSMT4">
              <p:embed/>
            </p:oleObj>
          </a:graphicData>
        </a:graphic>
      </p:graphicFrame>
      <p:graphicFrame>
        <p:nvGraphicFramePr>
          <p:cNvPr id="453640" name="Object 8"/>
          <p:cNvGraphicFramePr>
            <a:graphicFrameLocks noChangeAspect="1"/>
          </p:cNvGraphicFramePr>
          <p:nvPr/>
        </p:nvGraphicFramePr>
        <p:xfrm>
          <a:off x="1819275" y="3127375"/>
          <a:ext cx="1474788" cy="1058863"/>
        </p:xfrm>
        <a:graphic>
          <a:graphicData uri="http://schemas.openxmlformats.org/presentationml/2006/ole">
            <p:oleObj spid="_x0000_s453640" name="Equation" r:id="rId5" imgW="583920" imgH="419040" progId="Equation.DSMT4">
              <p:embed/>
            </p:oleObj>
          </a:graphicData>
        </a:graphic>
      </p:graphicFrame>
      <p:sp>
        <p:nvSpPr>
          <p:cNvPr id="453667" name="Text Box 35"/>
          <p:cNvSpPr txBox="1">
            <a:spLocks noChangeArrowheads="1"/>
          </p:cNvSpPr>
          <p:nvPr/>
        </p:nvSpPr>
        <p:spPr bwMode="auto">
          <a:xfrm>
            <a:off x="526979" y="4834886"/>
            <a:ext cx="41735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To compare with cylindrical coordinates, we can use</a:t>
            </a:r>
          </a:p>
        </p:txBody>
      </p:sp>
      <p:graphicFrame>
        <p:nvGraphicFramePr>
          <p:cNvPr id="453668" name="Object 36"/>
          <p:cNvGraphicFramePr>
            <a:graphicFrameLocks noChangeAspect="1"/>
          </p:cNvGraphicFramePr>
          <p:nvPr/>
        </p:nvGraphicFramePr>
        <p:xfrm>
          <a:off x="1808517" y="5638965"/>
          <a:ext cx="1603423" cy="484024"/>
        </p:xfrm>
        <a:graphic>
          <a:graphicData uri="http://schemas.openxmlformats.org/presentationml/2006/ole">
            <p:oleObj spid="_x0000_s453668" name="Equation" r:id="rId6" imgW="672840" imgH="203040" progId="Equation.DSMT4">
              <p:embed/>
            </p:oleObj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5840410" y="1217600"/>
            <a:ext cx="3140073" cy="4576745"/>
            <a:chOff x="5840410" y="1217600"/>
            <a:chExt cx="3140073" cy="4576745"/>
          </a:xfrm>
        </p:grpSpPr>
        <p:grpSp>
          <p:nvGrpSpPr>
            <p:cNvPr id="59" name="Group 44"/>
            <p:cNvGrpSpPr>
              <a:grpSpLocks/>
            </p:cNvGrpSpPr>
            <p:nvPr/>
          </p:nvGrpSpPr>
          <p:grpSpPr bwMode="auto">
            <a:xfrm>
              <a:off x="5840410" y="1217600"/>
              <a:ext cx="3140073" cy="4576745"/>
              <a:chOff x="3679" y="767"/>
              <a:chExt cx="1978" cy="2883"/>
            </a:xfrm>
          </p:grpSpPr>
          <p:grpSp>
            <p:nvGrpSpPr>
              <p:cNvPr id="66" name="Group 15"/>
              <p:cNvGrpSpPr>
                <a:grpSpLocks/>
              </p:cNvGrpSpPr>
              <p:nvPr/>
            </p:nvGrpSpPr>
            <p:grpSpPr bwMode="auto">
              <a:xfrm>
                <a:off x="3973" y="1274"/>
                <a:ext cx="1142" cy="1864"/>
                <a:chOff x="3592" y="628"/>
                <a:chExt cx="1142" cy="1864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auto">
                <a:xfrm>
                  <a:off x="3597" y="628"/>
                  <a:ext cx="1137" cy="35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AutoShape 17"/>
                <p:cNvSpPr>
                  <a:spLocks noChangeArrowheads="1"/>
                </p:cNvSpPr>
                <p:nvPr/>
              </p:nvSpPr>
              <p:spPr bwMode="auto">
                <a:xfrm flipV="1">
                  <a:off x="3966" y="762"/>
                  <a:ext cx="403" cy="1692"/>
                </a:xfrm>
                <a:prstGeom prst="triangle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18"/>
                <p:cNvSpPr>
                  <a:spLocks noChangeArrowheads="1"/>
                </p:cNvSpPr>
                <p:nvPr/>
              </p:nvSpPr>
              <p:spPr bwMode="auto">
                <a:xfrm>
                  <a:off x="3959" y="700"/>
                  <a:ext cx="415" cy="1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19"/>
                <p:cNvSpPr>
                  <a:spLocks/>
                </p:cNvSpPr>
                <p:nvPr/>
              </p:nvSpPr>
              <p:spPr bwMode="auto">
                <a:xfrm>
                  <a:off x="3592" y="796"/>
                  <a:ext cx="1136" cy="1696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596" y="188"/>
                    </a:cxn>
                    <a:cxn ang="0">
                      <a:pos x="1136" y="36"/>
                    </a:cxn>
                    <a:cxn ang="0">
                      <a:pos x="576" y="1688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136" h="1696">
                      <a:moveTo>
                        <a:pt x="0" y="12"/>
                      </a:moveTo>
                      <a:cubicBezTo>
                        <a:pt x="60" y="160"/>
                        <a:pt x="407" y="184"/>
                        <a:pt x="596" y="188"/>
                      </a:cubicBezTo>
                      <a:cubicBezTo>
                        <a:pt x="785" y="192"/>
                        <a:pt x="1112" y="128"/>
                        <a:pt x="1136" y="36"/>
                      </a:cubicBezTo>
                      <a:cubicBezTo>
                        <a:pt x="580" y="1696"/>
                        <a:pt x="1132" y="36"/>
                        <a:pt x="576" y="1688"/>
                      </a:cubicBezTo>
                      <a:cubicBezTo>
                        <a:pt x="4" y="0"/>
                        <a:pt x="576" y="1692"/>
                        <a:pt x="0" y="1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>
                        <a:gamma/>
                        <a:shade val="70196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70196"/>
                        <a:invGamma/>
                      </a:srgbClr>
                    </a:gs>
                  </a:gsLst>
                  <a:lin ang="0" scaled="1"/>
                </a:gradFill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auto">
                <a:xfrm>
                  <a:off x="3996" y="976"/>
                  <a:ext cx="172" cy="150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168" y="972"/>
                  <a:ext cx="168" cy="150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67" name="Line 23"/>
              <p:cNvSpPr>
                <a:spLocks noChangeShapeType="1"/>
              </p:cNvSpPr>
              <p:nvPr/>
            </p:nvSpPr>
            <p:spPr bwMode="auto">
              <a:xfrm flipH="1">
                <a:off x="3882" y="3136"/>
                <a:ext cx="662" cy="3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" name="Text Box 24"/>
              <p:cNvSpPr txBox="1">
                <a:spLocks noChangeArrowheads="1"/>
              </p:cNvSpPr>
              <p:nvPr/>
            </p:nvSpPr>
            <p:spPr bwMode="auto">
              <a:xfrm>
                <a:off x="5442" y="2988"/>
                <a:ext cx="21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69" name="Text Box 25"/>
              <p:cNvSpPr txBox="1">
                <a:spLocks noChangeArrowheads="1"/>
              </p:cNvSpPr>
              <p:nvPr/>
            </p:nvSpPr>
            <p:spPr bwMode="auto">
              <a:xfrm>
                <a:off x="3679" y="3400"/>
                <a:ext cx="26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graphicFrame>
            <p:nvGraphicFramePr>
              <p:cNvPr id="70" name="Object 26"/>
              <p:cNvGraphicFramePr>
                <a:graphicFrameLocks noChangeAspect="1"/>
              </p:cNvGraphicFramePr>
              <p:nvPr/>
            </p:nvGraphicFramePr>
            <p:xfrm>
              <a:off x="4548" y="1738"/>
              <a:ext cx="142" cy="219"/>
            </p:xfrm>
            <a:graphic>
              <a:graphicData uri="http://schemas.openxmlformats.org/presentationml/2006/ole">
                <p:oleObj spid="_x0000_s453674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71" name="Line 27"/>
              <p:cNvSpPr>
                <a:spLocks noChangeShapeType="1"/>
              </p:cNvSpPr>
              <p:nvPr/>
            </p:nvSpPr>
            <p:spPr bwMode="auto">
              <a:xfrm flipH="1" flipV="1">
                <a:off x="4544" y="1065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" name="Line 28"/>
              <p:cNvSpPr>
                <a:spLocks noChangeShapeType="1"/>
              </p:cNvSpPr>
              <p:nvPr/>
            </p:nvSpPr>
            <p:spPr bwMode="auto">
              <a:xfrm>
                <a:off x="4544" y="1401"/>
                <a:ext cx="0" cy="15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" name="Text Box 29"/>
              <p:cNvSpPr txBox="1">
                <a:spLocks noChangeArrowheads="1"/>
              </p:cNvSpPr>
              <p:nvPr/>
            </p:nvSpPr>
            <p:spPr bwMode="auto">
              <a:xfrm>
                <a:off x="4469" y="767"/>
                <a:ext cx="19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 </a:t>
                </a:r>
              </a:p>
            </p:txBody>
          </p:sp>
          <p:sp>
            <p:nvSpPr>
              <p:cNvPr id="74" name="Arc 30"/>
              <p:cNvSpPr>
                <a:spLocks/>
              </p:cNvSpPr>
              <p:nvPr/>
            </p:nvSpPr>
            <p:spPr bwMode="auto">
              <a:xfrm rot="-2598919">
                <a:off x="4317" y="2138"/>
                <a:ext cx="490" cy="402"/>
              </a:xfrm>
              <a:custGeom>
                <a:avLst/>
                <a:gdLst>
                  <a:gd name="G0" fmla="+- 0 0 0"/>
                  <a:gd name="G1" fmla="+- 15055 0 0"/>
                  <a:gd name="G2" fmla="+- 21600 0 0"/>
                  <a:gd name="T0" fmla="*/ 15489 w 18394"/>
                  <a:gd name="T1" fmla="*/ 0 h 15055"/>
                  <a:gd name="T2" fmla="*/ 18394 w 18394"/>
                  <a:gd name="T3" fmla="*/ 3731 h 15055"/>
                  <a:gd name="T4" fmla="*/ 0 w 18394"/>
                  <a:gd name="T5" fmla="*/ 15055 h 15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94" h="15055" fill="none" extrusionOk="0">
                    <a:moveTo>
                      <a:pt x="15488" y="0"/>
                    </a:moveTo>
                    <a:cubicBezTo>
                      <a:pt x="16590" y="1133"/>
                      <a:pt x="17564" y="2384"/>
                      <a:pt x="18393" y="3731"/>
                    </a:cubicBezTo>
                  </a:path>
                  <a:path w="18394" h="15055" stroke="0" extrusionOk="0">
                    <a:moveTo>
                      <a:pt x="15488" y="0"/>
                    </a:moveTo>
                    <a:cubicBezTo>
                      <a:pt x="16590" y="1133"/>
                      <a:pt x="17564" y="2384"/>
                      <a:pt x="18393" y="3731"/>
                    </a:cubicBezTo>
                    <a:lnTo>
                      <a:pt x="0" y="15055"/>
                    </a:lnTo>
                    <a:close/>
                  </a:path>
                </a:pathLst>
              </a:cu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rc 31"/>
              <p:cNvSpPr>
                <a:spLocks/>
              </p:cNvSpPr>
              <p:nvPr/>
            </p:nvSpPr>
            <p:spPr bwMode="auto">
              <a:xfrm rot="-2598919">
                <a:off x="4313" y="2504"/>
                <a:ext cx="532" cy="402"/>
              </a:xfrm>
              <a:custGeom>
                <a:avLst/>
                <a:gdLst>
                  <a:gd name="G0" fmla="+- 0 0 0"/>
                  <a:gd name="G1" fmla="+- 15055 0 0"/>
                  <a:gd name="G2" fmla="+- 21600 0 0"/>
                  <a:gd name="T0" fmla="*/ 15489 w 19943"/>
                  <a:gd name="T1" fmla="*/ 0 h 15055"/>
                  <a:gd name="T2" fmla="*/ 19943 w 19943"/>
                  <a:gd name="T3" fmla="*/ 6758 h 15055"/>
                  <a:gd name="T4" fmla="*/ 0 w 19943"/>
                  <a:gd name="T5" fmla="*/ 15055 h 15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943" h="15055" fill="none" extrusionOk="0">
                    <a:moveTo>
                      <a:pt x="15488" y="0"/>
                    </a:moveTo>
                    <a:cubicBezTo>
                      <a:pt x="17386" y="1951"/>
                      <a:pt x="18897" y="4244"/>
                      <a:pt x="19942" y="6758"/>
                    </a:cubicBezTo>
                  </a:path>
                  <a:path w="19943" h="15055" stroke="0" extrusionOk="0">
                    <a:moveTo>
                      <a:pt x="15488" y="0"/>
                    </a:moveTo>
                    <a:cubicBezTo>
                      <a:pt x="17386" y="1951"/>
                      <a:pt x="18897" y="4244"/>
                      <a:pt x="19942" y="6758"/>
                    </a:cubicBezTo>
                    <a:lnTo>
                      <a:pt x="0" y="15055"/>
                    </a:lnTo>
                    <a:close/>
                  </a:path>
                </a:pathLst>
              </a:cu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6" name="Object 32"/>
              <p:cNvGraphicFramePr>
                <a:graphicFrameLocks noChangeAspect="1"/>
              </p:cNvGraphicFramePr>
              <p:nvPr/>
            </p:nvGraphicFramePr>
            <p:xfrm>
              <a:off x="4599" y="2254"/>
              <a:ext cx="153" cy="219"/>
            </p:xfrm>
            <a:graphic>
              <a:graphicData uri="http://schemas.openxmlformats.org/presentationml/2006/ole">
                <p:oleObj spid="_x0000_s453675" name="Equation" r:id="rId8" imgW="164880" imgH="228600" progId="Equation.DSMT4">
                  <p:embed/>
                </p:oleObj>
              </a:graphicData>
            </a:graphic>
          </p:graphicFrame>
        </p:grp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7480300" y="2692400"/>
              <a:ext cx="433387" cy="1635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6" y="8"/>
                </a:cxn>
                <a:cxn ang="0">
                  <a:pos x="207" y="55"/>
                </a:cxn>
                <a:cxn ang="0">
                  <a:pos x="273" y="103"/>
                </a:cxn>
              </a:cxnLst>
              <a:rect l="0" t="0" r="r" b="b"/>
              <a:pathLst>
                <a:path w="273" h="103">
                  <a:moveTo>
                    <a:pt x="0" y="8"/>
                  </a:moveTo>
                  <a:cubicBezTo>
                    <a:pt x="16" y="4"/>
                    <a:pt x="32" y="0"/>
                    <a:pt x="66" y="8"/>
                  </a:cubicBezTo>
                  <a:cubicBezTo>
                    <a:pt x="100" y="16"/>
                    <a:pt x="172" y="39"/>
                    <a:pt x="207" y="55"/>
                  </a:cubicBezTo>
                  <a:cubicBezTo>
                    <a:pt x="242" y="71"/>
                    <a:pt x="257" y="89"/>
                    <a:pt x="273" y="103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" name="Object 34"/>
            <p:cNvGraphicFramePr>
              <a:graphicFrameLocks noChangeAspect="1"/>
            </p:cNvGraphicFramePr>
            <p:nvPr/>
          </p:nvGraphicFramePr>
          <p:xfrm>
            <a:off x="7876890" y="2866028"/>
            <a:ext cx="375521" cy="376687"/>
          </p:xfrm>
          <a:graphic>
            <a:graphicData uri="http://schemas.openxmlformats.org/presentationml/2006/ole">
              <p:oleObj spid="_x0000_s453676" name="Equation" r:id="rId9" imgW="228600" imgH="228600" progId="Equation.DSMT4">
                <p:embed/>
              </p:oleObj>
            </a:graphicData>
          </a:graphic>
        </p:graphicFrame>
        <p:sp>
          <p:nvSpPr>
            <p:cNvPr id="62" name="Oval 35"/>
            <p:cNvSpPr>
              <a:spLocks noChangeArrowheads="1"/>
            </p:cNvSpPr>
            <p:nvPr/>
          </p:nvSpPr>
          <p:spPr bwMode="auto">
            <a:xfrm>
              <a:off x="6565900" y="2346325"/>
              <a:ext cx="1303337" cy="465137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" name="Object 36"/>
            <p:cNvGraphicFramePr>
              <a:graphicFrameLocks noChangeAspect="1"/>
            </p:cNvGraphicFramePr>
            <p:nvPr/>
          </p:nvGraphicFramePr>
          <p:xfrm>
            <a:off x="8000076" y="2440689"/>
            <a:ext cx="406944" cy="387619"/>
          </p:xfrm>
          <a:graphic>
            <a:graphicData uri="http://schemas.openxmlformats.org/presentationml/2006/ole">
              <p:oleObj spid="_x0000_s453677" name="Equation" r:id="rId10" imgW="253800" imgH="241200" progId="Equation.DSMT4">
                <p:embed/>
              </p:oleObj>
            </a:graphicData>
          </a:graphic>
        </p:graphicFrame>
        <p:sp>
          <p:nvSpPr>
            <p:cNvPr id="64" name="Line 37"/>
            <p:cNvSpPr>
              <a:spLocks noChangeShapeType="1"/>
            </p:cNvSpPr>
            <p:nvPr/>
          </p:nvSpPr>
          <p:spPr bwMode="auto">
            <a:xfrm rot="21271003" flipV="1">
              <a:off x="7643813" y="2660650"/>
              <a:ext cx="241300" cy="7461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7230535" y="4982633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57"/>
          <p:cNvGrpSpPr/>
          <p:nvPr/>
        </p:nvGrpSpPr>
        <p:grpSpPr>
          <a:xfrm>
            <a:off x="5390034" y="903701"/>
            <a:ext cx="3140073" cy="4576745"/>
            <a:chOff x="5840410" y="1217600"/>
            <a:chExt cx="3140073" cy="4576745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5840410" y="1217600"/>
              <a:ext cx="3140073" cy="4576745"/>
              <a:chOff x="3679" y="767"/>
              <a:chExt cx="1978" cy="2883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973" y="1274"/>
                <a:ext cx="1142" cy="1864"/>
                <a:chOff x="3592" y="628"/>
                <a:chExt cx="1142" cy="1864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auto">
                <a:xfrm>
                  <a:off x="3597" y="628"/>
                  <a:ext cx="1137" cy="35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AutoShape 17"/>
                <p:cNvSpPr>
                  <a:spLocks noChangeArrowheads="1"/>
                </p:cNvSpPr>
                <p:nvPr/>
              </p:nvSpPr>
              <p:spPr bwMode="auto">
                <a:xfrm flipV="1">
                  <a:off x="3966" y="762"/>
                  <a:ext cx="403" cy="1692"/>
                </a:xfrm>
                <a:prstGeom prst="triangle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18"/>
                <p:cNvSpPr>
                  <a:spLocks noChangeArrowheads="1"/>
                </p:cNvSpPr>
                <p:nvPr/>
              </p:nvSpPr>
              <p:spPr bwMode="auto">
                <a:xfrm>
                  <a:off x="3959" y="700"/>
                  <a:ext cx="415" cy="1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19"/>
                <p:cNvSpPr>
                  <a:spLocks/>
                </p:cNvSpPr>
                <p:nvPr/>
              </p:nvSpPr>
              <p:spPr bwMode="auto">
                <a:xfrm>
                  <a:off x="3592" y="796"/>
                  <a:ext cx="1136" cy="1696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596" y="188"/>
                    </a:cxn>
                    <a:cxn ang="0">
                      <a:pos x="1136" y="36"/>
                    </a:cxn>
                    <a:cxn ang="0">
                      <a:pos x="576" y="1688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136" h="1696">
                      <a:moveTo>
                        <a:pt x="0" y="12"/>
                      </a:moveTo>
                      <a:cubicBezTo>
                        <a:pt x="60" y="160"/>
                        <a:pt x="407" y="184"/>
                        <a:pt x="596" y="188"/>
                      </a:cubicBezTo>
                      <a:cubicBezTo>
                        <a:pt x="785" y="192"/>
                        <a:pt x="1112" y="128"/>
                        <a:pt x="1136" y="36"/>
                      </a:cubicBezTo>
                      <a:cubicBezTo>
                        <a:pt x="580" y="1696"/>
                        <a:pt x="1132" y="36"/>
                        <a:pt x="576" y="1688"/>
                      </a:cubicBezTo>
                      <a:cubicBezTo>
                        <a:pt x="4" y="0"/>
                        <a:pt x="576" y="1692"/>
                        <a:pt x="0" y="1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>
                        <a:gamma/>
                        <a:shade val="70196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70196"/>
                        <a:invGamma/>
                      </a:srgbClr>
                    </a:gs>
                  </a:gsLst>
                  <a:lin ang="0" scaled="1"/>
                </a:gradFill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auto">
                <a:xfrm>
                  <a:off x="3996" y="976"/>
                  <a:ext cx="172" cy="150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168" y="972"/>
                  <a:ext cx="168" cy="150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67" name="Line 23"/>
              <p:cNvSpPr>
                <a:spLocks noChangeShapeType="1"/>
              </p:cNvSpPr>
              <p:nvPr/>
            </p:nvSpPr>
            <p:spPr bwMode="auto">
              <a:xfrm flipH="1">
                <a:off x="3882" y="3136"/>
                <a:ext cx="662" cy="3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" name="Text Box 24"/>
              <p:cNvSpPr txBox="1">
                <a:spLocks noChangeArrowheads="1"/>
              </p:cNvSpPr>
              <p:nvPr/>
            </p:nvSpPr>
            <p:spPr bwMode="auto">
              <a:xfrm>
                <a:off x="5442" y="2988"/>
                <a:ext cx="21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69" name="Text Box 25"/>
              <p:cNvSpPr txBox="1">
                <a:spLocks noChangeArrowheads="1"/>
              </p:cNvSpPr>
              <p:nvPr/>
            </p:nvSpPr>
            <p:spPr bwMode="auto">
              <a:xfrm>
                <a:off x="3679" y="3400"/>
                <a:ext cx="26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graphicFrame>
            <p:nvGraphicFramePr>
              <p:cNvPr id="70" name="Object 26"/>
              <p:cNvGraphicFramePr>
                <a:graphicFrameLocks noChangeAspect="1"/>
              </p:cNvGraphicFramePr>
              <p:nvPr/>
            </p:nvGraphicFramePr>
            <p:xfrm>
              <a:off x="4548" y="1738"/>
              <a:ext cx="142" cy="219"/>
            </p:xfrm>
            <a:graphic>
              <a:graphicData uri="http://schemas.openxmlformats.org/presentationml/2006/ole">
                <p:oleObj spid="_x0000_s472069" name="Equation" r:id="rId4" imgW="152280" imgH="228600" progId="Equation.DSMT4">
                  <p:embed/>
                </p:oleObj>
              </a:graphicData>
            </a:graphic>
          </p:graphicFrame>
          <p:sp>
            <p:nvSpPr>
              <p:cNvPr id="71" name="Line 27"/>
              <p:cNvSpPr>
                <a:spLocks noChangeShapeType="1"/>
              </p:cNvSpPr>
              <p:nvPr/>
            </p:nvSpPr>
            <p:spPr bwMode="auto">
              <a:xfrm flipH="1" flipV="1">
                <a:off x="4544" y="1065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" name="Line 28"/>
              <p:cNvSpPr>
                <a:spLocks noChangeShapeType="1"/>
              </p:cNvSpPr>
              <p:nvPr/>
            </p:nvSpPr>
            <p:spPr bwMode="auto">
              <a:xfrm>
                <a:off x="4544" y="1401"/>
                <a:ext cx="0" cy="15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" name="Text Box 29"/>
              <p:cNvSpPr txBox="1">
                <a:spLocks noChangeArrowheads="1"/>
              </p:cNvSpPr>
              <p:nvPr/>
            </p:nvSpPr>
            <p:spPr bwMode="auto">
              <a:xfrm>
                <a:off x="4469" y="767"/>
                <a:ext cx="19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 </a:t>
                </a:r>
              </a:p>
            </p:txBody>
          </p:sp>
          <p:sp>
            <p:nvSpPr>
              <p:cNvPr id="74" name="Arc 30"/>
              <p:cNvSpPr>
                <a:spLocks/>
              </p:cNvSpPr>
              <p:nvPr/>
            </p:nvSpPr>
            <p:spPr bwMode="auto">
              <a:xfrm rot="-2598919">
                <a:off x="4317" y="2138"/>
                <a:ext cx="490" cy="402"/>
              </a:xfrm>
              <a:custGeom>
                <a:avLst/>
                <a:gdLst>
                  <a:gd name="G0" fmla="+- 0 0 0"/>
                  <a:gd name="G1" fmla="+- 15055 0 0"/>
                  <a:gd name="G2" fmla="+- 21600 0 0"/>
                  <a:gd name="T0" fmla="*/ 15489 w 18394"/>
                  <a:gd name="T1" fmla="*/ 0 h 15055"/>
                  <a:gd name="T2" fmla="*/ 18394 w 18394"/>
                  <a:gd name="T3" fmla="*/ 3731 h 15055"/>
                  <a:gd name="T4" fmla="*/ 0 w 18394"/>
                  <a:gd name="T5" fmla="*/ 15055 h 15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94" h="15055" fill="none" extrusionOk="0">
                    <a:moveTo>
                      <a:pt x="15488" y="0"/>
                    </a:moveTo>
                    <a:cubicBezTo>
                      <a:pt x="16590" y="1133"/>
                      <a:pt x="17564" y="2384"/>
                      <a:pt x="18393" y="3731"/>
                    </a:cubicBezTo>
                  </a:path>
                  <a:path w="18394" h="15055" stroke="0" extrusionOk="0">
                    <a:moveTo>
                      <a:pt x="15488" y="0"/>
                    </a:moveTo>
                    <a:cubicBezTo>
                      <a:pt x="16590" y="1133"/>
                      <a:pt x="17564" y="2384"/>
                      <a:pt x="18393" y="3731"/>
                    </a:cubicBezTo>
                    <a:lnTo>
                      <a:pt x="0" y="15055"/>
                    </a:lnTo>
                    <a:close/>
                  </a:path>
                </a:pathLst>
              </a:cu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rc 31"/>
              <p:cNvSpPr>
                <a:spLocks/>
              </p:cNvSpPr>
              <p:nvPr/>
            </p:nvSpPr>
            <p:spPr bwMode="auto">
              <a:xfrm rot="-2598919">
                <a:off x="4313" y="2504"/>
                <a:ext cx="532" cy="402"/>
              </a:xfrm>
              <a:custGeom>
                <a:avLst/>
                <a:gdLst>
                  <a:gd name="G0" fmla="+- 0 0 0"/>
                  <a:gd name="G1" fmla="+- 15055 0 0"/>
                  <a:gd name="G2" fmla="+- 21600 0 0"/>
                  <a:gd name="T0" fmla="*/ 15489 w 19943"/>
                  <a:gd name="T1" fmla="*/ 0 h 15055"/>
                  <a:gd name="T2" fmla="*/ 19943 w 19943"/>
                  <a:gd name="T3" fmla="*/ 6758 h 15055"/>
                  <a:gd name="T4" fmla="*/ 0 w 19943"/>
                  <a:gd name="T5" fmla="*/ 15055 h 15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943" h="15055" fill="none" extrusionOk="0">
                    <a:moveTo>
                      <a:pt x="15488" y="0"/>
                    </a:moveTo>
                    <a:cubicBezTo>
                      <a:pt x="17386" y="1951"/>
                      <a:pt x="18897" y="4244"/>
                      <a:pt x="19942" y="6758"/>
                    </a:cubicBezTo>
                  </a:path>
                  <a:path w="19943" h="15055" stroke="0" extrusionOk="0">
                    <a:moveTo>
                      <a:pt x="15488" y="0"/>
                    </a:moveTo>
                    <a:cubicBezTo>
                      <a:pt x="17386" y="1951"/>
                      <a:pt x="18897" y="4244"/>
                      <a:pt x="19942" y="6758"/>
                    </a:cubicBezTo>
                    <a:lnTo>
                      <a:pt x="0" y="15055"/>
                    </a:lnTo>
                    <a:close/>
                  </a:path>
                </a:pathLst>
              </a:cu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6" name="Object 32"/>
              <p:cNvGraphicFramePr>
                <a:graphicFrameLocks noChangeAspect="1"/>
              </p:cNvGraphicFramePr>
              <p:nvPr/>
            </p:nvGraphicFramePr>
            <p:xfrm>
              <a:off x="4599" y="2254"/>
              <a:ext cx="153" cy="219"/>
            </p:xfrm>
            <a:graphic>
              <a:graphicData uri="http://schemas.openxmlformats.org/presentationml/2006/ole">
                <p:oleObj spid="_x0000_s472070" name="Equation" r:id="rId5" imgW="164880" imgH="228600" progId="Equation.DSMT4">
                  <p:embed/>
                </p:oleObj>
              </a:graphicData>
            </a:graphic>
          </p:graphicFrame>
        </p:grp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7480300" y="2692400"/>
              <a:ext cx="433387" cy="1635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6" y="8"/>
                </a:cxn>
                <a:cxn ang="0">
                  <a:pos x="207" y="55"/>
                </a:cxn>
                <a:cxn ang="0">
                  <a:pos x="273" y="103"/>
                </a:cxn>
              </a:cxnLst>
              <a:rect l="0" t="0" r="r" b="b"/>
              <a:pathLst>
                <a:path w="273" h="103">
                  <a:moveTo>
                    <a:pt x="0" y="8"/>
                  </a:moveTo>
                  <a:cubicBezTo>
                    <a:pt x="16" y="4"/>
                    <a:pt x="32" y="0"/>
                    <a:pt x="66" y="8"/>
                  </a:cubicBezTo>
                  <a:cubicBezTo>
                    <a:pt x="100" y="16"/>
                    <a:pt x="172" y="39"/>
                    <a:pt x="207" y="55"/>
                  </a:cubicBezTo>
                  <a:cubicBezTo>
                    <a:pt x="242" y="71"/>
                    <a:pt x="257" y="89"/>
                    <a:pt x="273" y="103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" name="Object 34"/>
            <p:cNvGraphicFramePr>
              <a:graphicFrameLocks noChangeAspect="1"/>
            </p:cNvGraphicFramePr>
            <p:nvPr/>
          </p:nvGraphicFramePr>
          <p:xfrm>
            <a:off x="7876890" y="2866028"/>
            <a:ext cx="375521" cy="376687"/>
          </p:xfrm>
          <a:graphic>
            <a:graphicData uri="http://schemas.openxmlformats.org/presentationml/2006/ole">
              <p:oleObj spid="_x0000_s472071" name="Equation" r:id="rId6" imgW="228600" imgH="228600" progId="Equation.DSMT4">
                <p:embed/>
              </p:oleObj>
            </a:graphicData>
          </a:graphic>
        </p:graphicFrame>
        <p:sp>
          <p:nvSpPr>
            <p:cNvPr id="62" name="Oval 35"/>
            <p:cNvSpPr>
              <a:spLocks noChangeArrowheads="1"/>
            </p:cNvSpPr>
            <p:nvPr/>
          </p:nvSpPr>
          <p:spPr bwMode="auto">
            <a:xfrm>
              <a:off x="6565900" y="2346325"/>
              <a:ext cx="1303337" cy="465137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" name="Object 36"/>
            <p:cNvGraphicFramePr>
              <a:graphicFrameLocks noChangeAspect="1"/>
            </p:cNvGraphicFramePr>
            <p:nvPr/>
          </p:nvGraphicFramePr>
          <p:xfrm>
            <a:off x="8000076" y="2440689"/>
            <a:ext cx="406944" cy="387619"/>
          </p:xfrm>
          <a:graphic>
            <a:graphicData uri="http://schemas.openxmlformats.org/presentationml/2006/ole">
              <p:oleObj spid="_x0000_s472072" name="Equation" r:id="rId7" imgW="253800" imgH="241200" progId="Equation.DSMT4">
                <p:embed/>
              </p:oleObj>
            </a:graphicData>
          </a:graphic>
        </p:graphicFrame>
        <p:sp>
          <p:nvSpPr>
            <p:cNvPr id="64" name="Line 37"/>
            <p:cNvSpPr>
              <a:spLocks noChangeShapeType="1"/>
            </p:cNvSpPr>
            <p:nvPr/>
          </p:nvSpPr>
          <p:spPr bwMode="auto">
            <a:xfrm rot="21271003" flipV="1">
              <a:off x="7643813" y="2660650"/>
              <a:ext cx="241300" cy="7461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7230535" y="4982633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491319" y="982634"/>
            <a:ext cx="2506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Voltage on the coax: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72074" name="Object 10"/>
          <p:cNvGraphicFramePr>
            <a:graphicFrameLocks noChangeAspect="1"/>
          </p:cNvGraphicFramePr>
          <p:nvPr/>
        </p:nvGraphicFramePr>
        <p:xfrm>
          <a:off x="1133784" y="1569346"/>
          <a:ext cx="3844925" cy="4130675"/>
        </p:xfrm>
        <a:graphic>
          <a:graphicData uri="http://schemas.openxmlformats.org/presentationml/2006/ole">
            <p:oleObj spid="_x0000_s472074" name="Equation" r:id="rId8" imgW="2349360" imgH="2527200" progId="Equation.DSMT4">
              <p:embed/>
            </p:oleObj>
          </a:graphicData>
        </a:graphic>
      </p:graphicFrame>
      <p:cxnSp>
        <p:nvCxnSpPr>
          <p:cNvPr id="38" name="Straight Connector 37"/>
          <p:cNvCxnSpPr/>
          <p:nvPr/>
        </p:nvCxnSpPr>
        <p:spPr bwMode="auto">
          <a:xfrm flipV="1">
            <a:off x="2961564" y="2483888"/>
            <a:ext cx="300251" cy="5459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4410501" y="2486162"/>
            <a:ext cx="300251" cy="5459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472075" name="Object 11"/>
          <p:cNvGraphicFramePr>
            <a:graphicFrameLocks noChangeAspect="1"/>
          </p:cNvGraphicFramePr>
          <p:nvPr/>
        </p:nvGraphicFramePr>
        <p:xfrm>
          <a:off x="706982" y="5789282"/>
          <a:ext cx="2657475" cy="828675"/>
        </p:xfrm>
        <a:graphic>
          <a:graphicData uri="http://schemas.openxmlformats.org/presentationml/2006/ole">
            <p:oleObj spid="_x0000_s472075" name="Equation" r:id="rId9" imgW="1625400" imgH="507960" progId="Equation.DSMT4">
              <p:embed/>
            </p:oleObj>
          </a:graphicData>
        </a:graphic>
      </p:graphicFrame>
      <p:graphicFrame>
        <p:nvGraphicFramePr>
          <p:cNvPr id="472076" name="Object 12"/>
          <p:cNvGraphicFramePr>
            <a:graphicFrameLocks noChangeAspect="1"/>
          </p:cNvGraphicFramePr>
          <p:nvPr/>
        </p:nvGraphicFramePr>
        <p:xfrm>
          <a:off x="5717441" y="5723649"/>
          <a:ext cx="2657475" cy="828675"/>
        </p:xfrm>
        <a:graphic>
          <a:graphicData uri="http://schemas.openxmlformats.org/presentationml/2006/ole">
            <p:oleObj spid="_x0000_s472076" name="Equation" r:id="rId10" imgW="162540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7606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</a:t>
            </a: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517525" y="5030788"/>
            <a:ext cx="763588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TM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r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434215" name="Group 39"/>
          <p:cNvGrpSpPr>
            <a:grpSpLocks/>
          </p:cNvGrpSpPr>
          <p:nvPr/>
        </p:nvGrpSpPr>
        <p:grpSpPr bwMode="auto">
          <a:xfrm>
            <a:off x="4213440" y="635667"/>
            <a:ext cx="3511541" cy="4576745"/>
            <a:chOff x="1976" y="309"/>
            <a:chExt cx="2212" cy="2883"/>
          </a:xfrm>
        </p:grpSpPr>
        <p:grpSp>
          <p:nvGrpSpPr>
            <p:cNvPr id="434211" name="Group 35"/>
            <p:cNvGrpSpPr>
              <a:grpSpLocks/>
            </p:cNvGrpSpPr>
            <p:nvPr/>
          </p:nvGrpSpPr>
          <p:grpSpPr bwMode="auto">
            <a:xfrm>
              <a:off x="2332" y="816"/>
              <a:ext cx="1142" cy="1864"/>
              <a:chOff x="3592" y="628"/>
              <a:chExt cx="1142" cy="1864"/>
            </a:xfrm>
          </p:grpSpPr>
          <p:sp>
            <p:nvSpPr>
              <p:cNvPr id="434187" name="Oval 11"/>
              <p:cNvSpPr>
                <a:spLocks noChangeArrowheads="1"/>
              </p:cNvSpPr>
              <p:nvPr/>
            </p:nvSpPr>
            <p:spPr bwMode="auto">
              <a:xfrm>
                <a:off x="3597" y="628"/>
                <a:ext cx="1137" cy="355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3" name="AutoShape 27"/>
              <p:cNvSpPr>
                <a:spLocks noChangeArrowheads="1"/>
              </p:cNvSpPr>
              <p:nvPr/>
            </p:nvSpPr>
            <p:spPr bwMode="auto">
              <a:xfrm flipV="1">
                <a:off x="3966" y="762"/>
                <a:ext cx="403" cy="1692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4" name="Oval 28"/>
              <p:cNvSpPr>
                <a:spLocks noChangeArrowheads="1"/>
              </p:cNvSpPr>
              <p:nvPr/>
            </p:nvSpPr>
            <p:spPr bwMode="auto">
              <a:xfrm>
                <a:off x="3959" y="700"/>
                <a:ext cx="415" cy="134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3592" y="796"/>
                <a:ext cx="1136" cy="169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596" y="188"/>
                  </a:cxn>
                  <a:cxn ang="0">
                    <a:pos x="1136" y="36"/>
                  </a:cxn>
                  <a:cxn ang="0">
                    <a:pos x="576" y="1688"/>
                  </a:cxn>
                  <a:cxn ang="0">
                    <a:pos x="0" y="12"/>
                  </a:cxn>
                </a:cxnLst>
                <a:rect l="0" t="0" r="r" b="b"/>
                <a:pathLst>
                  <a:path w="1136" h="1696">
                    <a:moveTo>
                      <a:pt x="0" y="12"/>
                    </a:moveTo>
                    <a:cubicBezTo>
                      <a:pt x="60" y="160"/>
                      <a:pt x="407" y="184"/>
                      <a:pt x="596" y="188"/>
                    </a:cubicBezTo>
                    <a:cubicBezTo>
                      <a:pt x="785" y="192"/>
                      <a:pt x="1112" y="128"/>
                      <a:pt x="1136" y="36"/>
                    </a:cubicBezTo>
                    <a:cubicBezTo>
                      <a:pt x="580" y="1696"/>
                      <a:pt x="1132" y="36"/>
                      <a:pt x="576" y="1688"/>
                    </a:cubicBezTo>
                    <a:cubicBezTo>
                      <a:pt x="4" y="0"/>
                      <a:pt x="576" y="1692"/>
                      <a:pt x="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00">
                      <a:gamma/>
                      <a:shade val="70196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70196"/>
                      <a:invGamma/>
                    </a:srgbClr>
                  </a:gs>
                </a:gsLst>
                <a:lin ang="0" scaled="1"/>
              </a:gradFill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4209" name="Line 33"/>
              <p:cNvSpPr>
                <a:spLocks noChangeShapeType="1"/>
              </p:cNvSpPr>
              <p:nvPr/>
            </p:nvSpPr>
            <p:spPr bwMode="auto">
              <a:xfrm>
                <a:off x="3996" y="976"/>
                <a:ext cx="172" cy="15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4210" name="Line 34"/>
              <p:cNvSpPr>
                <a:spLocks noChangeShapeType="1"/>
              </p:cNvSpPr>
              <p:nvPr/>
            </p:nvSpPr>
            <p:spPr bwMode="auto">
              <a:xfrm flipH="1">
                <a:off x="4168" y="972"/>
                <a:ext cx="168" cy="15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34189" name="Line 13"/>
            <p:cNvSpPr>
              <a:spLocks noChangeShapeType="1"/>
            </p:cNvSpPr>
            <p:nvPr/>
          </p:nvSpPr>
          <p:spPr bwMode="auto">
            <a:xfrm flipV="1">
              <a:off x="2911" y="2684"/>
              <a:ext cx="860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0" name="Line 14"/>
            <p:cNvSpPr>
              <a:spLocks noChangeShapeType="1"/>
            </p:cNvSpPr>
            <p:nvPr/>
          </p:nvSpPr>
          <p:spPr bwMode="auto">
            <a:xfrm flipH="1">
              <a:off x="2249" y="2678"/>
              <a:ext cx="662" cy="3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1" name="Text Box 15"/>
            <p:cNvSpPr txBox="1">
              <a:spLocks noChangeArrowheads="1"/>
            </p:cNvSpPr>
            <p:nvPr/>
          </p:nvSpPr>
          <p:spPr bwMode="auto">
            <a:xfrm>
              <a:off x="3836" y="2537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434192" name="Text Box 16"/>
            <p:cNvSpPr txBox="1">
              <a:spLocks noChangeArrowheads="1"/>
            </p:cNvSpPr>
            <p:nvPr/>
          </p:nvSpPr>
          <p:spPr bwMode="auto">
            <a:xfrm>
              <a:off x="1976" y="294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434193" name="Object 17"/>
            <p:cNvGraphicFramePr>
              <a:graphicFrameLocks noChangeAspect="1"/>
            </p:cNvGraphicFramePr>
            <p:nvPr/>
          </p:nvGraphicFramePr>
          <p:xfrm>
            <a:off x="2907" y="1280"/>
            <a:ext cx="142" cy="219"/>
          </p:xfrm>
          <a:graphic>
            <a:graphicData uri="http://schemas.openxmlformats.org/presentationml/2006/ole">
              <p:oleObj spid="_x0000_s434193" name="Equation" r:id="rId4" imgW="152280" imgH="228600" progId="Equation.DSMT4">
                <p:embed/>
              </p:oleObj>
            </a:graphicData>
          </a:graphic>
        </p:graphicFrame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 flipH="1" flipV="1">
              <a:off x="2903" y="607"/>
              <a:ext cx="0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7" name="Line 21"/>
            <p:cNvSpPr>
              <a:spLocks noChangeShapeType="1"/>
            </p:cNvSpPr>
            <p:nvPr/>
          </p:nvSpPr>
          <p:spPr bwMode="auto">
            <a:xfrm>
              <a:off x="2903" y="943"/>
              <a:ext cx="0" cy="15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2821" y="309"/>
              <a:ext cx="1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434199" name="Arc 23"/>
            <p:cNvSpPr>
              <a:spLocks/>
            </p:cNvSpPr>
            <p:nvPr/>
          </p:nvSpPr>
          <p:spPr bwMode="auto">
            <a:xfrm rot="-2598919">
              <a:off x="2676" y="1680"/>
              <a:ext cx="490" cy="402"/>
            </a:xfrm>
            <a:custGeom>
              <a:avLst/>
              <a:gdLst>
                <a:gd name="G0" fmla="+- 0 0 0"/>
                <a:gd name="G1" fmla="+- 15055 0 0"/>
                <a:gd name="G2" fmla="+- 21600 0 0"/>
                <a:gd name="T0" fmla="*/ 15489 w 18394"/>
                <a:gd name="T1" fmla="*/ 0 h 15055"/>
                <a:gd name="T2" fmla="*/ 18394 w 18394"/>
                <a:gd name="T3" fmla="*/ 3731 h 15055"/>
                <a:gd name="T4" fmla="*/ 0 w 18394"/>
                <a:gd name="T5" fmla="*/ 15055 h 15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394" h="15055" fill="none" extrusionOk="0">
                  <a:moveTo>
                    <a:pt x="15488" y="0"/>
                  </a:moveTo>
                  <a:cubicBezTo>
                    <a:pt x="16590" y="1133"/>
                    <a:pt x="17564" y="2384"/>
                    <a:pt x="18393" y="3731"/>
                  </a:cubicBezTo>
                </a:path>
                <a:path w="18394" h="15055" stroke="0" extrusionOk="0">
                  <a:moveTo>
                    <a:pt x="15488" y="0"/>
                  </a:moveTo>
                  <a:cubicBezTo>
                    <a:pt x="16590" y="1133"/>
                    <a:pt x="17564" y="2384"/>
                    <a:pt x="18393" y="3731"/>
                  </a:cubicBezTo>
                  <a:lnTo>
                    <a:pt x="0" y="15055"/>
                  </a:lnTo>
                  <a:close/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12" name="Arc 36"/>
            <p:cNvSpPr>
              <a:spLocks/>
            </p:cNvSpPr>
            <p:nvPr/>
          </p:nvSpPr>
          <p:spPr bwMode="auto">
            <a:xfrm rot="-2598919">
              <a:off x="2672" y="2046"/>
              <a:ext cx="532" cy="402"/>
            </a:xfrm>
            <a:custGeom>
              <a:avLst/>
              <a:gdLst>
                <a:gd name="G0" fmla="+- 0 0 0"/>
                <a:gd name="G1" fmla="+- 15055 0 0"/>
                <a:gd name="G2" fmla="+- 21600 0 0"/>
                <a:gd name="T0" fmla="*/ 15489 w 19943"/>
                <a:gd name="T1" fmla="*/ 0 h 15055"/>
                <a:gd name="T2" fmla="*/ 19943 w 19943"/>
                <a:gd name="T3" fmla="*/ 6758 h 15055"/>
                <a:gd name="T4" fmla="*/ 0 w 19943"/>
                <a:gd name="T5" fmla="*/ 15055 h 15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43" h="15055" fill="none" extrusionOk="0">
                  <a:moveTo>
                    <a:pt x="15488" y="0"/>
                  </a:moveTo>
                  <a:cubicBezTo>
                    <a:pt x="17386" y="1951"/>
                    <a:pt x="18897" y="4244"/>
                    <a:pt x="19942" y="6758"/>
                  </a:cubicBezTo>
                </a:path>
                <a:path w="19943" h="15055" stroke="0" extrusionOk="0">
                  <a:moveTo>
                    <a:pt x="15488" y="0"/>
                  </a:moveTo>
                  <a:cubicBezTo>
                    <a:pt x="17386" y="1951"/>
                    <a:pt x="18897" y="4244"/>
                    <a:pt x="19942" y="6758"/>
                  </a:cubicBezTo>
                  <a:lnTo>
                    <a:pt x="0" y="15055"/>
                  </a:lnTo>
                  <a:close/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4213" name="Object 37"/>
            <p:cNvGraphicFramePr>
              <a:graphicFrameLocks noChangeAspect="1"/>
            </p:cNvGraphicFramePr>
            <p:nvPr/>
          </p:nvGraphicFramePr>
          <p:xfrm>
            <a:off x="2958" y="1796"/>
            <a:ext cx="153" cy="219"/>
          </p:xfrm>
          <a:graphic>
            <a:graphicData uri="http://schemas.openxmlformats.org/presentationml/2006/ole">
              <p:oleObj spid="_x0000_s434213" name="Equation" r:id="rId5" imgW="164880" imgH="228600" progId="Equation.DSMT4">
                <p:embed/>
              </p:oleObj>
            </a:graphicData>
          </a:graphic>
        </p:graphicFrame>
      </p:grpSp>
      <p:graphicFrame>
        <p:nvGraphicFramePr>
          <p:cNvPr id="434214" name="Object 38"/>
          <p:cNvGraphicFramePr>
            <a:graphicFrameLocks noChangeAspect="1"/>
          </p:cNvGraphicFramePr>
          <p:nvPr/>
        </p:nvGraphicFramePr>
        <p:xfrm>
          <a:off x="727075" y="5532438"/>
          <a:ext cx="7759700" cy="674687"/>
        </p:xfrm>
        <a:graphic>
          <a:graphicData uri="http://schemas.openxmlformats.org/presentationml/2006/ole">
            <p:oleObj spid="_x0000_s434214" name="Equation" r:id="rId6" imgW="3213000" imgH="279360" progId="Equation.DSMT4">
              <p:embed/>
            </p:oleObj>
          </a:graphicData>
        </a:graphic>
      </p:graphicFrame>
      <p:graphicFrame>
        <p:nvGraphicFramePr>
          <p:cNvPr id="434216" name="Object 40"/>
          <p:cNvGraphicFramePr>
            <a:graphicFrameLocks noChangeAspect="1"/>
          </p:cNvGraphicFramePr>
          <p:nvPr/>
        </p:nvGraphicFramePr>
        <p:xfrm>
          <a:off x="1297912" y="1604125"/>
          <a:ext cx="1595414" cy="425833"/>
        </p:xfrm>
        <a:graphic>
          <a:graphicData uri="http://schemas.openxmlformats.org/presentationml/2006/ole">
            <p:oleObj spid="_x0000_s434216" name="Equation" r:id="rId7" imgW="761760" imgH="203040" progId="Equation.DSMT4">
              <p:embed/>
            </p:oleObj>
          </a:graphicData>
        </a:graphic>
      </p:graphicFrame>
      <p:graphicFrame>
        <p:nvGraphicFramePr>
          <p:cNvPr id="434217" name="Object 41"/>
          <p:cNvGraphicFramePr>
            <a:graphicFrameLocks noChangeAspect="1"/>
          </p:cNvGraphicFramePr>
          <p:nvPr/>
        </p:nvGraphicFramePr>
        <p:xfrm>
          <a:off x="477793" y="3160359"/>
          <a:ext cx="1189037" cy="1057275"/>
        </p:xfrm>
        <a:graphic>
          <a:graphicData uri="http://schemas.openxmlformats.org/presentationml/2006/ole">
            <p:oleObj spid="_x0000_s434217" name="Equation" r:id="rId8" imgW="571320" imgH="507960" progId="Equation.DSMT4">
              <p:embed/>
            </p:oleObj>
          </a:graphicData>
        </a:graphic>
      </p:graphicFrame>
      <p:graphicFrame>
        <p:nvGraphicFramePr>
          <p:cNvPr id="434218" name="Object 42"/>
          <p:cNvGraphicFramePr>
            <a:graphicFrameLocks noChangeAspect="1"/>
          </p:cNvGraphicFramePr>
          <p:nvPr/>
        </p:nvGraphicFramePr>
        <p:xfrm>
          <a:off x="2792368" y="3217509"/>
          <a:ext cx="1336675" cy="1028700"/>
        </p:xfrm>
        <a:graphic>
          <a:graphicData uri="http://schemas.openxmlformats.org/presentationml/2006/ole">
            <p:oleObj spid="_x0000_s434218" name="Equation" r:id="rId9" imgW="660240" imgH="507960" progId="Equation.DSMT4">
              <p:embed/>
            </p:oleObj>
          </a:graphicData>
        </a:graphic>
      </p:graphicFrame>
      <p:sp>
        <p:nvSpPr>
          <p:cNvPr id="434219" name="AutoShape 43"/>
          <p:cNvSpPr>
            <a:spLocks noChangeArrowheads="1"/>
          </p:cNvSpPr>
          <p:nvPr/>
        </p:nvSpPr>
        <p:spPr bwMode="auto">
          <a:xfrm>
            <a:off x="1887493" y="3577872"/>
            <a:ext cx="650875" cy="311150"/>
          </a:xfrm>
          <a:prstGeom prst="rightArrow">
            <a:avLst>
              <a:gd name="adj1" fmla="val 50000"/>
              <a:gd name="adj2" fmla="val 5229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4220" name="Object 44"/>
          <p:cNvGraphicFramePr>
            <a:graphicFrameLocks noChangeAspect="1"/>
          </p:cNvGraphicFramePr>
          <p:nvPr/>
        </p:nvGraphicFramePr>
        <p:xfrm>
          <a:off x="298142" y="977038"/>
          <a:ext cx="3959960" cy="449094"/>
        </p:xfrm>
        <a:graphic>
          <a:graphicData uri="http://schemas.openxmlformats.org/presentationml/2006/ole">
            <p:oleObj spid="_x0000_s434220" name="Equation" r:id="rId10" imgW="2019240" imgH="22860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34221" name="Object 45"/>
          <p:cNvGraphicFramePr>
            <a:graphicFrameLocks noChangeAspect="1"/>
          </p:cNvGraphicFramePr>
          <p:nvPr/>
        </p:nvGraphicFramePr>
        <p:xfrm>
          <a:off x="1296301" y="2125052"/>
          <a:ext cx="1637968" cy="397578"/>
        </p:xfrm>
        <a:graphic>
          <a:graphicData uri="http://schemas.openxmlformats.org/presentationml/2006/ole">
            <p:oleObj spid="_x0000_s434221" name="Equation" r:id="rId11" imgW="838080" imgH="20304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509661" y="3047999"/>
            <a:ext cx="2231572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If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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&gt;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 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/ 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we have a </a:t>
            </a:r>
            <a:r>
              <a:rPr lang="en-US" dirty="0" err="1" smtClean="0">
                <a:solidFill>
                  <a:schemeClr val="bg1"/>
                </a:solidFill>
                <a:sym typeface="Symbol"/>
              </a:rPr>
              <a:t>bicone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7824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592138" y="1235075"/>
            <a:ext cx="25795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Boundary </a:t>
            </a:r>
            <a:r>
              <a:rPr lang="en-US" sz="2000" dirty="0" smtClean="0">
                <a:solidFill>
                  <a:schemeClr val="bg1"/>
                </a:solidFill>
              </a:rPr>
              <a:t>conditions: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42395" name="Object 27"/>
          <p:cNvGraphicFramePr>
            <a:graphicFrameLocks noChangeAspect="1"/>
          </p:cNvGraphicFramePr>
          <p:nvPr/>
        </p:nvGraphicFramePr>
        <p:xfrm>
          <a:off x="3168650" y="1846263"/>
          <a:ext cx="1939925" cy="676275"/>
        </p:xfrm>
        <a:graphic>
          <a:graphicData uri="http://schemas.openxmlformats.org/presentationml/2006/ole">
            <p:oleObj spid="_x0000_s442395" name="Equation" r:id="rId4" imgW="799920" imgH="279360" progId="Equation.DSMT4">
              <p:embed/>
            </p:oleObj>
          </a:graphicData>
        </a:graphic>
      </p:graphicFrame>
      <p:sp>
        <p:nvSpPr>
          <p:cNvPr id="442396" name="AutoShape 28"/>
          <p:cNvSpPr>
            <a:spLocks noChangeArrowheads="1"/>
          </p:cNvSpPr>
          <p:nvPr/>
        </p:nvSpPr>
        <p:spPr bwMode="auto">
          <a:xfrm>
            <a:off x="2035175" y="3282950"/>
            <a:ext cx="650875" cy="3254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2397" name="Object 29"/>
          <p:cNvGraphicFramePr>
            <a:graphicFrameLocks noChangeAspect="1"/>
          </p:cNvGraphicFramePr>
          <p:nvPr/>
        </p:nvGraphicFramePr>
        <p:xfrm>
          <a:off x="727075" y="4645025"/>
          <a:ext cx="7759700" cy="674688"/>
        </p:xfrm>
        <a:graphic>
          <a:graphicData uri="http://schemas.openxmlformats.org/presentationml/2006/ole">
            <p:oleObj spid="_x0000_s442397" name="Equation" r:id="rId5" imgW="3213000" imgH="279360" progId="Equation.DSMT4">
              <p:embed/>
            </p:oleObj>
          </a:graphicData>
        </a:graphic>
      </p:graphicFrame>
      <p:sp>
        <p:nvSpPr>
          <p:cNvPr id="442398" name="Line 30"/>
          <p:cNvSpPr>
            <a:spLocks noChangeShapeType="1"/>
          </p:cNvSpPr>
          <p:nvPr/>
        </p:nvSpPr>
        <p:spPr bwMode="auto">
          <a:xfrm>
            <a:off x="4422775" y="5459413"/>
            <a:ext cx="372586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2399" name="Text Box 31"/>
          <p:cNvSpPr txBox="1">
            <a:spLocks noChangeArrowheads="1"/>
          </p:cNvSpPr>
          <p:nvPr/>
        </p:nvSpPr>
        <p:spPr bwMode="auto">
          <a:xfrm>
            <a:off x="5681663" y="5586413"/>
            <a:ext cx="1250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set to zero</a:t>
            </a:r>
          </a:p>
        </p:txBody>
      </p:sp>
      <p:graphicFrame>
        <p:nvGraphicFramePr>
          <p:cNvPr id="442400" name="Object 32"/>
          <p:cNvGraphicFramePr>
            <a:graphicFrameLocks noChangeAspect="1"/>
          </p:cNvGraphicFramePr>
          <p:nvPr/>
        </p:nvGraphicFramePr>
        <p:xfrm>
          <a:off x="3051175" y="3116263"/>
          <a:ext cx="1960563" cy="693737"/>
        </p:xfrm>
        <a:graphic>
          <a:graphicData uri="http://schemas.openxmlformats.org/presentationml/2006/ole">
            <p:oleObj spid="_x0000_s442400" name="Equation" r:id="rId6" imgW="787320" imgH="2793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2"/>
          <p:cNvSpPr txBox="1">
            <a:spLocks noChangeArrowheads="1"/>
          </p:cNvSpPr>
          <p:nvPr/>
        </p:nvSpPr>
        <p:spPr bwMode="auto">
          <a:xfrm>
            <a:off x="7824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822778" y="3159802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43401" name="Object 9"/>
          <p:cNvGraphicFramePr>
            <a:graphicFrameLocks noChangeAspect="1"/>
          </p:cNvGraphicFramePr>
          <p:nvPr/>
        </p:nvGraphicFramePr>
        <p:xfrm>
          <a:off x="974864" y="926274"/>
          <a:ext cx="885825" cy="514350"/>
        </p:xfrm>
        <a:graphic>
          <a:graphicData uri="http://schemas.openxmlformats.org/presentationml/2006/ole">
            <p:oleObj spid="_x0000_s443401" name="Equation" r:id="rId4" imgW="393480" imgH="228600" progId="Equation.DSMT4">
              <p:embed/>
            </p:oleObj>
          </a:graphicData>
        </a:graphic>
      </p:graphicFrame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2022702" y="1439636"/>
          <a:ext cx="4943475" cy="646113"/>
        </p:xfrm>
        <a:graphic>
          <a:graphicData uri="http://schemas.openxmlformats.org/presentationml/2006/ole">
            <p:oleObj spid="_x0000_s443402" name="Equation" r:id="rId5" imgW="1942920" imgH="253800" progId="Equation.DSMT4">
              <p:embed/>
            </p:oleObj>
          </a:graphicData>
        </a:graphic>
      </p:graphicFrame>
      <p:graphicFrame>
        <p:nvGraphicFramePr>
          <p:cNvPr id="443403" name="Object 11"/>
          <p:cNvGraphicFramePr>
            <a:graphicFrameLocks noChangeAspect="1"/>
          </p:cNvGraphicFramePr>
          <p:nvPr/>
        </p:nvGraphicFramePr>
        <p:xfrm>
          <a:off x="3455993" y="2178381"/>
          <a:ext cx="2378755" cy="962147"/>
        </p:xfrm>
        <a:graphic>
          <a:graphicData uri="http://schemas.openxmlformats.org/presentationml/2006/ole">
            <p:oleObj spid="_x0000_s443403" name="Equation" r:id="rId6" imgW="1193760" imgH="482400" progId="Equation.DSMT4">
              <p:embed/>
            </p:oleObj>
          </a:graphicData>
        </a:graphic>
      </p:graphicFrame>
      <p:graphicFrame>
        <p:nvGraphicFramePr>
          <p:cNvPr id="443404" name="Object 12"/>
          <p:cNvGraphicFramePr>
            <a:graphicFrameLocks noChangeAspect="1"/>
          </p:cNvGraphicFramePr>
          <p:nvPr/>
        </p:nvGraphicFramePr>
        <p:xfrm>
          <a:off x="1463675" y="3571871"/>
          <a:ext cx="6499225" cy="1096963"/>
        </p:xfrm>
        <a:graphic>
          <a:graphicData uri="http://schemas.openxmlformats.org/presentationml/2006/ole">
            <p:oleObj spid="_x0000_s443404" name="Equation" r:id="rId7" imgW="3009600" imgH="507960" progId="Equation.DSMT4">
              <p:embed/>
            </p:oleObj>
          </a:graphicData>
        </a:graphic>
      </p:graphicFrame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708932" y="5622471"/>
          <a:ext cx="7596188" cy="547688"/>
        </p:xfrm>
        <a:graphic>
          <a:graphicData uri="http://schemas.openxmlformats.org/presentationml/2006/ole">
            <p:oleObj spid="_x0000_s443405" name="Equation" r:id="rId8" imgW="3517560" imgH="253800" progId="Equation.DSMT4">
              <p:embed/>
            </p:oleObj>
          </a:graphicData>
        </a:graphic>
      </p:graphicFrame>
      <p:sp>
        <p:nvSpPr>
          <p:cNvPr id="443406" name="Text Box 14"/>
          <p:cNvSpPr txBox="1">
            <a:spLocks noChangeArrowheads="1"/>
          </p:cNvSpPr>
          <p:nvPr/>
        </p:nvSpPr>
        <p:spPr bwMode="auto">
          <a:xfrm>
            <a:off x="334963" y="4988603"/>
            <a:ext cx="62263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Normalizing by multiplying by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</a:t>
            </a:r>
            <a:r>
              <a:rPr lang="en-US" sz="2000" dirty="0">
                <a:solidFill>
                  <a:schemeClr val="bg1"/>
                </a:solidFill>
              </a:rPr>
              <a:t>, we have</a:t>
            </a:r>
          </a:p>
        </p:txBody>
      </p:sp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3797982" y="4991778"/>
          <a:ext cx="1482725" cy="463550"/>
        </p:xfrm>
        <a:graphic>
          <a:graphicData uri="http://schemas.openxmlformats.org/presentationml/2006/ole">
            <p:oleObj spid="_x0000_s443407" name="Equation" r:id="rId9" imgW="81252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Right Arrow 11"/>
          <p:cNvSpPr/>
          <p:nvPr/>
        </p:nvSpPr>
        <p:spPr bwMode="auto">
          <a:xfrm>
            <a:off x="2754086" y="2525486"/>
            <a:ext cx="424543" cy="23948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3886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518206" y="1109889"/>
          <a:ext cx="914400" cy="514350"/>
        </p:xfrm>
        <a:graphic>
          <a:graphicData uri="http://schemas.openxmlformats.org/presentationml/2006/ole">
            <p:oleObj spid="_x0000_s444420" name="Equation" r:id="rId4" imgW="406080" imgH="228600" progId="Equation.DSMT4">
              <p:embed/>
            </p:oleObj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646113" y="1974850"/>
          <a:ext cx="7924800" cy="604838"/>
        </p:xfrm>
        <a:graphic>
          <a:graphicData uri="http://schemas.openxmlformats.org/presentationml/2006/ole">
            <p:oleObj spid="_x0000_s444424" name="Equation" r:id="rId5" imgW="3327120" imgH="253800" progId="Equation.DSMT4">
              <p:embed/>
            </p:oleObj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5129566" y="2763838"/>
          <a:ext cx="1243013" cy="671512"/>
        </p:xfrm>
        <a:graphic>
          <a:graphicData uri="http://schemas.openxmlformats.org/presentationml/2006/ole">
            <p:oleObj spid="_x0000_s444425" name="Equation" r:id="rId6" imgW="469800" imgH="253800" progId="Equation.DSMT4">
              <p:embed/>
            </p:oleObj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2133600" y="3729038"/>
            <a:ext cx="4965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(These values must be found numerically.)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661034" y="4671011"/>
          <a:ext cx="7900987" cy="1435763"/>
        </p:xfrm>
        <a:graphic>
          <a:graphicData uri="http://schemas.openxmlformats.org/presentationml/2006/ole">
            <p:oleObj spid="_x0000_s444427" name="Equation" r:id="rId7" imgW="3632040" imgH="660240" progId="Equation.DSMT4">
              <p:embed/>
            </p:oleObj>
          </a:graphicData>
        </a:graphic>
      </p:graphicFrame>
      <p:sp>
        <p:nvSpPr>
          <p:cNvPr id="444428" name="Text Box 12"/>
          <p:cNvSpPr txBox="1">
            <a:spLocks noChangeArrowheads="1"/>
          </p:cNvSpPr>
          <p:nvPr/>
        </p:nvSpPr>
        <p:spPr bwMode="auto">
          <a:xfrm>
            <a:off x="503238" y="2895600"/>
            <a:ext cx="4560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a transcendental equation for </a:t>
            </a:r>
            <a:r>
              <a:rPr lang="en-US" sz="2000" i="1" dirty="0">
                <a:solidFill>
                  <a:schemeClr val="bg1"/>
                </a:solidFill>
                <a:latin typeface="+mn-lt"/>
                <a:sym typeface="Symbol" pitchFamily="18" charset="2"/>
              </a:rPr>
              <a:t>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92818" y="2868046"/>
            <a:ext cx="222794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(The superscript “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D</a:t>
            </a:r>
            <a:r>
              <a:rPr lang="en-US" sz="1400" dirty="0" smtClean="0">
                <a:solidFill>
                  <a:schemeClr val="bg2"/>
                </a:solidFill>
              </a:rPr>
              <a:t>” stands for “double cone.”)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Text Box 2"/>
          <p:cNvSpPr txBox="1">
            <a:spLocks noChangeArrowheads="1"/>
          </p:cNvSpPr>
          <p:nvPr/>
        </p:nvSpPr>
        <p:spPr bwMode="auto">
          <a:xfrm>
            <a:off x="64089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1940153" y="888547"/>
            <a:ext cx="51577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hlink"/>
                </a:solidFill>
              </a:rPr>
              <a:t>TEM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sz="2400" baseline="-25000" dirty="0">
                <a:solidFill>
                  <a:schemeClr val="hlink"/>
                </a:solidFill>
              </a:rPr>
              <a:t>  </a:t>
            </a:r>
            <a:r>
              <a:rPr lang="en-US" sz="2400" dirty="0">
                <a:solidFill>
                  <a:schemeClr val="hlink"/>
                </a:solidFill>
              </a:rPr>
              <a:t>transmission-line type of mode</a:t>
            </a:r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1572533" y="2498381"/>
          <a:ext cx="2274888" cy="625475"/>
        </p:xfrm>
        <a:graphic>
          <a:graphicData uri="http://schemas.openxmlformats.org/presentationml/2006/ole">
            <p:oleObj spid="_x0000_s445447" name="Equation" r:id="rId4" imgW="1015920" imgH="279360" progId="Equation.DSMT4">
              <p:embed/>
            </p:oleObj>
          </a:graphicData>
        </a:graphic>
      </p:graphicFrame>
      <p:sp>
        <p:nvSpPr>
          <p:cNvPr id="445452" name="Text Box 12"/>
          <p:cNvSpPr txBox="1">
            <a:spLocks noChangeArrowheads="1"/>
          </p:cNvSpPr>
          <p:nvPr/>
        </p:nvSpPr>
        <p:spPr bwMode="auto">
          <a:xfrm>
            <a:off x="904875" y="1891728"/>
            <a:ext cx="3835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Start by assuming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>
                <a:solidFill>
                  <a:schemeClr val="bg1"/>
                </a:solidFill>
              </a:rPr>
              <a:t> with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= 0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45453" name="Text Box 13"/>
          <p:cNvSpPr txBox="1">
            <a:spLocks noChangeArrowheads="1"/>
          </p:cNvSpPr>
          <p:nvPr/>
        </p:nvSpPr>
        <p:spPr bwMode="auto">
          <a:xfrm>
            <a:off x="693880" y="3439115"/>
            <a:ext cx="200106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</a:t>
            </a:r>
            <a:r>
              <a:rPr lang="en-US" sz="2000" dirty="0" err="1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 table: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45481" name="Object 41"/>
          <p:cNvGraphicFramePr>
            <a:graphicFrameLocks noChangeAspect="1"/>
          </p:cNvGraphicFramePr>
          <p:nvPr/>
        </p:nvGraphicFramePr>
        <p:xfrm>
          <a:off x="1780085" y="3942168"/>
          <a:ext cx="2682733" cy="716098"/>
        </p:xfrm>
        <a:graphic>
          <a:graphicData uri="http://schemas.openxmlformats.org/presentationml/2006/ole">
            <p:oleObj spid="_x0000_s445481" name="Equation" r:id="rId5" imgW="1676160" imgH="444240" progId="Equation.DSMT4">
              <p:embed/>
            </p:oleObj>
          </a:graphicData>
        </a:graphic>
      </p:graphicFrame>
      <p:graphicFrame>
        <p:nvGraphicFramePr>
          <p:cNvPr id="445482" name="Object 42"/>
          <p:cNvGraphicFramePr>
            <a:graphicFrameLocks noChangeAspect="1"/>
          </p:cNvGraphicFramePr>
          <p:nvPr/>
        </p:nvGraphicFramePr>
        <p:xfrm>
          <a:off x="329721" y="5883935"/>
          <a:ext cx="5919788" cy="641350"/>
        </p:xfrm>
        <a:graphic>
          <a:graphicData uri="http://schemas.openxmlformats.org/presentationml/2006/ole">
            <p:oleObj spid="_x0000_s445482" name="Equation" r:id="rId6" imgW="2577960" imgH="279360" progId="Equation.DSMT4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003927" y="930997"/>
            <a:ext cx="3140073" cy="4576745"/>
            <a:chOff x="5840410" y="1217600"/>
            <a:chExt cx="3140073" cy="4576745"/>
          </a:xfrm>
        </p:grpSpPr>
        <p:grpSp>
          <p:nvGrpSpPr>
            <p:cNvPr id="445484" name="Group 44"/>
            <p:cNvGrpSpPr>
              <a:grpSpLocks/>
            </p:cNvGrpSpPr>
            <p:nvPr/>
          </p:nvGrpSpPr>
          <p:grpSpPr bwMode="auto">
            <a:xfrm>
              <a:off x="5840410" y="1217600"/>
              <a:ext cx="3140073" cy="4576745"/>
              <a:chOff x="3679" y="767"/>
              <a:chExt cx="1978" cy="2883"/>
            </a:xfrm>
          </p:grpSpPr>
          <p:grpSp>
            <p:nvGrpSpPr>
              <p:cNvPr id="445455" name="Group 15"/>
              <p:cNvGrpSpPr>
                <a:grpSpLocks/>
              </p:cNvGrpSpPr>
              <p:nvPr/>
            </p:nvGrpSpPr>
            <p:grpSpPr bwMode="auto">
              <a:xfrm>
                <a:off x="3973" y="1274"/>
                <a:ext cx="1142" cy="1864"/>
                <a:chOff x="3592" y="628"/>
                <a:chExt cx="1142" cy="1864"/>
              </a:xfrm>
            </p:grpSpPr>
            <p:sp>
              <p:nvSpPr>
                <p:cNvPr id="445456" name="Oval 16"/>
                <p:cNvSpPr>
                  <a:spLocks noChangeArrowheads="1"/>
                </p:cNvSpPr>
                <p:nvPr/>
              </p:nvSpPr>
              <p:spPr bwMode="auto">
                <a:xfrm>
                  <a:off x="3597" y="628"/>
                  <a:ext cx="1137" cy="35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57" name="AutoShape 17"/>
                <p:cNvSpPr>
                  <a:spLocks noChangeArrowheads="1"/>
                </p:cNvSpPr>
                <p:nvPr/>
              </p:nvSpPr>
              <p:spPr bwMode="auto">
                <a:xfrm flipV="1">
                  <a:off x="3966" y="762"/>
                  <a:ext cx="403" cy="1692"/>
                </a:xfrm>
                <a:prstGeom prst="triangle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58" name="Oval 18"/>
                <p:cNvSpPr>
                  <a:spLocks noChangeArrowheads="1"/>
                </p:cNvSpPr>
                <p:nvPr/>
              </p:nvSpPr>
              <p:spPr bwMode="auto">
                <a:xfrm>
                  <a:off x="3959" y="700"/>
                  <a:ext cx="415" cy="1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59" name="Freeform 19"/>
                <p:cNvSpPr>
                  <a:spLocks/>
                </p:cNvSpPr>
                <p:nvPr/>
              </p:nvSpPr>
              <p:spPr bwMode="auto">
                <a:xfrm>
                  <a:off x="3592" y="796"/>
                  <a:ext cx="1136" cy="1696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596" y="188"/>
                    </a:cxn>
                    <a:cxn ang="0">
                      <a:pos x="1136" y="36"/>
                    </a:cxn>
                    <a:cxn ang="0">
                      <a:pos x="576" y="1688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136" h="1696">
                      <a:moveTo>
                        <a:pt x="0" y="12"/>
                      </a:moveTo>
                      <a:cubicBezTo>
                        <a:pt x="60" y="160"/>
                        <a:pt x="407" y="184"/>
                        <a:pt x="596" y="188"/>
                      </a:cubicBezTo>
                      <a:cubicBezTo>
                        <a:pt x="785" y="192"/>
                        <a:pt x="1112" y="128"/>
                        <a:pt x="1136" y="36"/>
                      </a:cubicBezTo>
                      <a:cubicBezTo>
                        <a:pt x="580" y="1696"/>
                        <a:pt x="1132" y="36"/>
                        <a:pt x="576" y="1688"/>
                      </a:cubicBezTo>
                      <a:cubicBezTo>
                        <a:pt x="4" y="0"/>
                        <a:pt x="576" y="1692"/>
                        <a:pt x="0" y="1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>
                        <a:gamma/>
                        <a:shade val="70196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70196"/>
                        <a:invGamma/>
                      </a:srgbClr>
                    </a:gs>
                  </a:gsLst>
                  <a:lin ang="0" scaled="1"/>
                </a:gradFill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5460" name="Line 20"/>
                <p:cNvSpPr>
                  <a:spLocks noChangeShapeType="1"/>
                </p:cNvSpPr>
                <p:nvPr/>
              </p:nvSpPr>
              <p:spPr bwMode="auto">
                <a:xfrm>
                  <a:off x="3996" y="976"/>
                  <a:ext cx="172" cy="150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546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168" y="972"/>
                  <a:ext cx="168" cy="150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45463" name="Line 23"/>
              <p:cNvSpPr>
                <a:spLocks noChangeShapeType="1"/>
              </p:cNvSpPr>
              <p:nvPr/>
            </p:nvSpPr>
            <p:spPr bwMode="auto">
              <a:xfrm flipH="1">
                <a:off x="3882" y="3136"/>
                <a:ext cx="662" cy="3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64" name="Text Box 24"/>
              <p:cNvSpPr txBox="1">
                <a:spLocks noChangeArrowheads="1"/>
              </p:cNvSpPr>
              <p:nvPr/>
            </p:nvSpPr>
            <p:spPr bwMode="auto">
              <a:xfrm>
                <a:off x="5442" y="2988"/>
                <a:ext cx="21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445465" name="Text Box 25"/>
              <p:cNvSpPr txBox="1">
                <a:spLocks noChangeArrowheads="1"/>
              </p:cNvSpPr>
              <p:nvPr/>
            </p:nvSpPr>
            <p:spPr bwMode="auto">
              <a:xfrm>
                <a:off x="3679" y="3400"/>
                <a:ext cx="26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graphicFrame>
            <p:nvGraphicFramePr>
              <p:cNvPr id="445466" name="Object 26"/>
              <p:cNvGraphicFramePr>
                <a:graphicFrameLocks noChangeAspect="1"/>
              </p:cNvGraphicFramePr>
              <p:nvPr/>
            </p:nvGraphicFramePr>
            <p:xfrm>
              <a:off x="4548" y="1738"/>
              <a:ext cx="142" cy="219"/>
            </p:xfrm>
            <a:graphic>
              <a:graphicData uri="http://schemas.openxmlformats.org/presentationml/2006/ole">
                <p:oleObj spid="_x0000_s445466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445467" name="Line 27"/>
              <p:cNvSpPr>
                <a:spLocks noChangeShapeType="1"/>
              </p:cNvSpPr>
              <p:nvPr/>
            </p:nvSpPr>
            <p:spPr bwMode="auto">
              <a:xfrm flipH="1" flipV="1">
                <a:off x="4544" y="1065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68" name="Line 28"/>
              <p:cNvSpPr>
                <a:spLocks noChangeShapeType="1"/>
              </p:cNvSpPr>
              <p:nvPr/>
            </p:nvSpPr>
            <p:spPr bwMode="auto">
              <a:xfrm>
                <a:off x="4544" y="1401"/>
                <a:ext cx="0" cy="15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69" name="Text Box 29"/>
              <p:cNvSpPr txBox="1">
                <a:spLocks noChangeArrowheads="1"/>
              </p:cNvSpPr>
              <p:nvPr/>
            </p:nvSpPr>
            <p:spPr bwMode="auto">
              <a:xfrm>
                <a:off x="4469" y="767"/>
                <a:ext cx="19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 </a:t>
                </a:r>
              </a:p>
            </p:txBody>
          </p:sp>
          <p:sp>
            <p:nvSpPr>
              <p:cNvPr id="445470" name="Arc 30"/>
              <p:cNvSpPr>
                <a:spLocks/>
              </p:cNvSpPr>
              <p:nvPr/>
            </p:nvSpPr>
            <p:spPr bwMode="auto">
              <a:xfrm rot="-2598919">
                <a:off x="4317" y="2138"/>
                <a:ext cx="490" cy="402"/>
              </a:xfrm>
              <a:custGeom>
                <a:avLst/>
                <a:gdLst>
                  <a:gd name="G0" fmla="+- 0 0 0"/>
                  <a:gd name="G1" fmla="+- 15055 0 0"/>
                  <a:gd name="G2" fmla="+- 21600 0 0"/>
                  <a:gd name="T0" fmla="*/ 15489 w 18394"/>
                  <a:gd name="T1" fmla="*/ 0 h 15055"/>
                  <a:gd name="T2" fmla="*/ 18394 w 18394"/>
                  <a:gd name="T3" fmla="*/ 3731 h 15055"/>
                  <a:gd name="T4" fmla="*/ 0 w 18394"/>
                  <a:gd name="T5" fmla="*/ 15055 h 15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94" h="15055" fill="none" extrusionOk="0">
                    <a:moveTo>
                      <a:pt x="15488" y="0"/>
                    </a:moveTo>
                    <a:cubicBezTo>
                      <a:pt x="16590" y="1133"/>
                      <a:pt x="17564" y="2384"/>
                      <a:pt x="18393" y="3731"/>
                    </a:cubicBezTo>
                  </a:path>
                  <a:path w="18394" h="15055" stroke="0" extrusionOk="0">
                    <a:moveTo>
                      <a:pt x="15488" y="0"/>
                    </a:moveTo>
                    <a:cubicBezTo>
                      <a:pt x="16590" y="1133"/>
                      <a:pt x="17564" y="2384"/>
                      <a:pt x="18393" y="3731"/>
                    </a:cubicBezTo>
                    <a:lnTo>
                      <a:pt x="0" y="15055"/>
                    </a:lnTo>
                    <a:close/>
                  </a:path>
                </a:pathLst>
              </a:cu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471" name="Arc 31"/>
              <p:cNvSpPr>
                <a:spLocks/>
              </p:cNvSpPr>
              <p:nvPr/>
            </p:nvSpPr>
            <p:spPr bwMode="auto">
              <a:xfrm rot="-2598919">
                <a:off x="4313" y="2504"/>
                <a:ext cx="532" cy="402"/>
              </a:xfrm>
              <a:custGeom>
                <a:avLst/>
                <a:gdLst>
                  <a:gd name="G0" fmla="+- 0 0 0"/>
                  <a:gd name="G1" fmla="+- 15055 0 0"/>
                  <a:gd name="G2" fmla="+- 21600 0 0"/>
                  <a:gd name="T0" fmla="*/ 15489 w 19943"/>
                  <a:gd name="T1" fmla="*/ 0 h 15055"/>
                  <a:gd name="T2" fmla="*/ 19943 w 19943"/>
                  <a:gd name="T3" fmla="*/ 6758 h 15055"/>
                  <a:gd name="T4" fmla="*/ 0 w 19943"/>
                  <a:gd name="T5" fmla="*/ 15055 h 15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943" h="15055" fill="none" extrusionOk="0">
                    <a:moveTo>
                      <a:pt x="15488" y="0"/>
                    </a:moveTo>
                    <a:cubicBezTo>
                      <a:pt x="17386" y="1951"/>
                      <a:pt x="18897" y="4244"/>
                      <a:pt x="19942" y="6758"/>
                    </a:cubicBezTo>
                  </a:path>
                  <a:path w="19943" h="15055" stroke="0" extrusionOk="0">
                    <a:moveTo>
                      <a:pt x="15488" y="0"/>
                    </a:moveTo>
                    <a:cubicBezTo>
                      <a:pt x="17386" y="1951"/>
                      <a:pt x="18897" y="4244"/>
                      <a:pt x="19942" y="6758"/>
                    </a:cubicBezTo>
                    <a:lnTo>
                      <a:pt x="0" y="15055"/>
                    </a:lnTo>
                    <a:close/>
                  </a:path>
                </a:pathLst>
              </a:cu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45472" name="Object 32"/>
              <p:cNvGraphicFramePr>
                <a:graphicFrameLocks noChangeAspect="1"/>
              </p:cNvGraphicFramePr>
              <p:nvPr/>
            </p:nvGraphicFramePr>
            <p:xfrm>
              <a:off x="4599" y="2254"/>
              <a:ext cx="153" cy="219"/>
            </p:xfrm>
            <a:graphic>
              <a:graphicData uri="http://schemas.openxmlformats.org/presentationml/2006/ole">
                <p:oleObj spid="_x0000_s445472" name="Equation" r:id="rId8" imgW="164880" imgH="228600" progId="Equation.DSMT4">
                  <p:embed/>
                </p:oleObj>
              </a:graphicData>
            </a:graphic>
          </p:graphicFrame>
        </p:grpSp>
        <p:sp>
          <p:nvSpPr>
            <p:cNvPr id="445473" name="Freeform 33"/>
            <p:cNvSpPr>
              <a:spLocks/>
            </p:cNvSpPr>
            <p:nvPr/>
          </p:nvSpPr>
          <p:spPr bwMode="auto">
            <a:xfrm>
              <a:off x="7480300" y="2692400"/>
              <a:ext cx="433387" cy="1635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6" y="8"/>
                </a:cxn>
                <a:cxn ang="0">
                  <a:pos x="207" y="55"/>
                </a:cxn>
                <a:cxn ang="0">
                  <a:pos x="273" y="103"/>
                </a:cxn>
              </a:cxnLst>
              <a:rect l="0" t="0" r="r" b="b"/>
              <a:pathLst>
                <a:path w="273" h="103">
                  <a:moveTo>
                    <a:pt x="0" y="8"/>
                  </a:moveTo>
                  <a:cubicBezTo>
                    <a:pt x="16" y="4"/>
                    <a:pt x="32" y="0"/>
                    <a:pt x="66" y="8"/>
                  </a:cubicBezTo>
                  <a:cubicBezTo>
                    <a:pt x="100" y="16"/>
                    <a:pt x="172" y="39"/>
                    <a:pt x="207" y="55"/>
                  </a:cubicBezTo>
                  <a:cubicBezTo>
                    <a:pt x="242" y="71"/>
                    <a:pt x="257" y="89"/>
                    <a:pt x="273" y="103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5474" name="Object 34"/>
            <p:cNvGraphicFramePr>
              <a:graphicFrameLocks noChangeAspect="1"/>
            </p:cNvGraphicFramePr>
            <p:nvPr/>
          </p:nvGraphicFramePr>
          <p:xfrm>
            <a:off x="7972425" y="2989263"/>
            <a:ext cx="511175" cy="512762"/>
          </p:xfrm>
          <a:graphic>
            <a:graphicData uri="http://schemas.openxmlformats.org/presentationml/2006/ole">
              <p:oleObj spid="_x0000_s445474" name="Equation" r:id="rId9" imgW="228600" imgH="228600" progId="Equation.DSMT4">
                <p:embed/>
              </p:oleObj>
            </a:graphicData>
          </a:graphic>
        </p:graphicFrame>
        <p:sp>
          <p:nvSpPr>
            <p:cNvPr id="445475" name="Oval 35"/>
            <p:cNvSpPr>
              <a:spLocks noChangeArrowheads="1"/>
            </p:cNvSpPr>
            <p:nvPr/>
          </p:nvSpPr>
          <p:spPr bwMode="auto">
            <a:xfrm>
              <a:off x="6565900" y="2346325"/>
              <a:ext cx="1303337" cy="465137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5476" name="Object 36"/>
            <p:cNvGraphicFramePr>
              <a:graphicFrameLocks noChangeAspect="1"/>
            </p:cNvGraphicFramePr>
            <p:nvPr/>
          </p:nvGraphicFramePr>
          <p:xfrm>
            <a:off x="8081963" y="2341563"/>
            <a:ext cx="568325" cy="541337"/>
          </p:xfrm>
          <a:graphic>
            <a:graphicData uri="http://schemas.openxmlformats.org/presentationml/2006/ole">
              <p:oleObj spid="_x0000_s445476" name="Equation" r:id="rId10" imgW="253800" imgH="241200" progId="Equation.DSMT4">
                <p:embed/>
              </p:oleObj>
            </a:graphicData>
          </a:graphic>
        </p:graphicFrame>
        <p:sp>
          <p:nvSpPr>
            <p:cNvPr id="445477" name="Line 37"/>
            <p:cNvSpPr>
              <a:spLocks noChangeShapeType="1"/>
            </p:cNvSpPr>
            <p:nvPr/>
          </p:nvSpPr>
          <p:spPr bwMode="auto">
            <a:xfrm rot="21271003" flipV="1">
              <a:off x="7643813" y="2660650"/>
              <a:ext cx="241300" cy="7461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7230535" y="4982633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1965325" y="4812728"/>
          <a:ext cx="2219325" cy="677863"/>
        </p:xfrm>
        <a:graphic>
          <a:graphicData uri="http://schemas.openxmlformats.org/presentationml/2006/ole">
            <p:oleObj spid="_x0000_s445483" name="Equation" r:id="rId11" imgW="1371600" imgH="41904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455391" y="5650173"/>
            <a:ext cx="2456597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Now it is more convenient to use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Q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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(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x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) </a:t>
            </a:r>
            <a:r>
              <a:rPr lang="en-US" sz="1400" dirty="0" smtClean="0">
                <a:solidFill>
                  <a:schemeClr val="bg2"/>
                </a:solidFill>
                <a:latin typeface="+mj-lt"/>
                <a:sym typeface="Symbol"/>
              </a:rPr>
              <a:t>instead of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P</a:t>
            </a:r>
            <a:r>
              <a:rPr lang="en-US" sz="1400" i="1" baseline="-25000" dirty="0" smtClean="0">
                <a:solidFill>
                  <a:schemeClr val="bg2"/>
                </a:solidFill>
                <a:sym typeface="Symbol"/>
              </a:rPr>
              <a:t>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(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-x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).</a:t>
            </a:r>
            <a:endParaRPr lang="en-US" sz="14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Text Box 2"/>
          <p:cNvSpPr txBox="1">
            <a:spLocks noChangeArrowheads="1"/>
          </p:cNvSpPr>
          <p:nvPr/>
        </p:nvSpPr>
        <p:spPr bwMode="auto">
          <a:xfrm>
            <a:off x="71709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6473" name="Text Box 9"/>
          <p:cNvSpPr txBox="1">
            <a:spLocks noChangeArrowheads="1"/>
          </p:cNvSpPr>
          <p:nvPr/>
        </p:nvSpPr>
        <p:spPr bwMode="auto">
          <a:xfrm>
            <a:off x="1566863" y="2078677"/>
            <a:ext cx="106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2781300" y="2066925"/>
          <a:ext cx="1525588" cy="419100"/>
        </p:xfrm>
        <a:graphic>
          <a:graphicData uri="http://schemas.openxmlformats.org/presentationml/2006/ole">
            <p:oleObj spid="_x0000_s446474" name="Equation" r:id="rId4" imgW="647640" imgH="177480" progId="Equation.DSMT4">
              <p:embed/>
            </p:oleObj>
          </a:graphicData>
        </a:graphic>
      </p:graphicFrame>
      <p:graphicFrame>
        <p:nvGraphicFramePr>
          <p:cNvPr id="446477" name="Object 13"/>
          <p:cNvGraphicFramePr>
            <a:graphicFrameLocks noChangeAspect="1"/>
          </p:cNvGraphicFramePr>
          <p:nvPr/>
        </p:nvGraphicFramePr>
        <p:xfrm>
          <a:off x="4648202" y="1976666"/>
          <a:ext cx="2503488" cy="603250"/>
        </p:xfrm>
        <a:graphic>
          <a:graphicData uri="http://schemas.openxmlformats.org/presentationml/2006/ole">
            <p:oleObj spid="_x0000_s446477" name="Equation" r:id="rId5" imgW="1054080" imgH="253800" progId="Equation.DSMT4">
              <p:embed/>
            </p:oleObj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2234521" y="3924981"/>
          <a:ext cx="3913187" cy="1025525"/>
        </p:xfrm>
        <a:graphic>
          <a:graphicData uri="http://schemas.openxmlformats.org/presentationml/2006/ole">
            <p:oleObj spid="_x0000_s446479" name="Equation" r:id="rId6" imgW="1841400" imgH="482400" progId="Equation.DSMT4">
              <p:embed/>
            </p:oleObj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1733550" y="2774271"/>
          <a:ext cx="5249863" cy="641350"/>
        </p:xfrm>
        <a:graphic>
          <a:graphicData uri="http://schemas.openxmlformats.org/presentationml/2006/ole">
            <p:oleObj spid="_x0000_s446480" name="Equation" r:id="rId7" imgW="2286000" imgH="279360" progId="Equation.DSMT4">
              <p:embed/>
            </p:oleObj>
          </a:graphicData>
        </a:graphic>
      </p:graphicFrame>
      <p:sp>
        <p:nvSpPr>
          <p:cNvPr id="446481" name="Text Box 17"/>
          <p:cNvSpPr txBox="1">
            <a:spLocks noChangeArrowheads="1"/>
          </p:cNvSpPr>
          <p:nvPr/>
        </p:nvSpPr>
        <p:spPr bwMode="auto">
          <a:xfrm>
            <a:off x="6371546" y="4183968"/>
            <a:ext cx="952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err="1">
                <a:solidFill>
                  <a:schemeClr val="bg1"/>
                </a:solidFill>
              </a:rPr>
              <a:t>TEM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46482" name="Text Box 18"/>
          <p:cNvSpPr txBox="1">
            <a:spLocks noChangeArrowheads="1"/>
          </p:cNvSpPr>
          <p:nvPr/>
        </p:nvSpPr>
        <p:spPr bwMode="auto">
          <a:xfrm>
            <a:off x="577850" y="1193800"/>
            <a:ext cx="1720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TEM property</a:t>
            </a:r>
          </a:p>
        </p:txBody>
      </p:sp>
      <p:sp>
        <p:nvSpPr>
          <p:cNvPr id="446483" name="Text Box 19"/>
          <p:cNvSpPr txBox="1">
            <a:spLocks noChangeArrowheads="1"/>
          </p:cNvSpPr>
          <p:nvPr/>
        </p:nvSpPr>
        <p:spPr bwMode="auto">
          <a:xfrm>
            <a:off x="155571" y="5409967"/>
            <a:ext cx="890243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This potential satisfies </a:t>
            </a:r>
            <a:r>
              <a:rPr lang="en-US" dirty="0">
                <a:solidFill>
                  <a:schemeClr val="bg1"/>
                </a:solidFill>
              </a:rPr>
              <a:t>the boundary conditions on both cones, since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i="1" baseline="-25000" dirty="0" err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=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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3005091" y="2268731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 that</a:t>
            </a:r>
          </a:p>
        </p:txBody>
      </p:sp>
      <p:graphicFrame>
        <p:nvGraphicFramePr>
          <p:cNvPr id="447496" name="Object 8"/>
          <p:cNvGraphicFramePr>
            <a:graphicFrameLocks noChangeAspect="1"/>
          </p:cNvGraphicFramePr>
          <p:nvPr/>
        </p:nvGraphicFramePr>
        <p:xfrm>
          <a:off x="4216573" y="2274996"/>
          <a:ext cx="1079726" cy="431655"/>
        </p:xfrm>
        <a:graphic>
          <a:graphicData uri="http://schemas.openxmlformats.org/presentationml/2006/ole">
            <p:oleObj spid="_x0000_s447496" name="Equation" r:id="rId4" imgW="571320" imgH="228600" progId="Equation.DSMT4">
              <p:embed/>
            </p:oleObj>
          </a:graphicData>
        </a:graphic>
      </p:graphicFrame>
      <p:graphicFrame>
        <p:nvGraphicFramePr>
          <p:cNvPr id="447497" name="Object 9"/>
          <p:cNvGraphicFramePr>
            <a:graphicFrameLocks noChangeAspect="1"/>
          </p:cNvGraphicFramePr>
          <p:nvPr/>
        </p:nvGraphicFramePr>
        <p:xfrm>
          <a:off x="2001838" y="4069974"/>
          <a:ext cx="4940300" cy="828675"/>
        </p:xfrm>
        <a:graphic>
          <a:graphicData uri="http://schemas.openxmlformats.org/presentationml/2006/ole">
            <p:oleObj spid="_x0000_s447497" name="Equation" r:id="rId5" imgW="2349360" imgH="393480" progId="Equation.DSMT4">
              <p:embed/>
            </p:oleObj>
          </a:graphicData>
        </a:graphic>
      </p:graphicFrame>
      <p:sp>
        <p:nvSpPr>
          <p:cNvPr id="447498" name="AutoShape 10"/>
          <p:cNvSpPr>
            <a:spLocks noChangeArrowheads="1"/>
          </p:cNvSpPr>
          <p:nvPr/>
        </p:nvSpPr>
        <p:spPr bwMode="auto">
          <a:xfrm>
            <a:off x="3311303" y="5197777"/>
            <a:ext cx="501650" cy="247650"/>
          </a:xfrm>
          <a:prstGeom prst="rightArrow">
            <a:avLst>
              <a:gd name="adj1" fmla="val 50000"/>
              <a:gd name="adj2" fmla="val 5064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/>
        </p:nvGraphicFramePr>
        <p:xfrm>
          <a:off x="4009385" y="5086977"/>
          <a:ext cx="2364119" cy="489602"/>
        </p:xfrm>
        <a:graphic>
          <a:graphicData uri="http://schemas.openxmlformats.org/presentationml/2006/ole">
            <p:oleObj spid="_x0000_s447499" name="Equation" r:id="rId6" imgW="1104840" imgH="228600" progId="Equation.DSMT4">
              <p:embed/>
            </p:oleObj>
          </a:graphicData>
        </a:graphic>
      </p:graphicFrame>
      <p:sp>
        <p:nvSpPr>
          <p:cNvPr id="447501" name="Text Box 13"/>
          <p:cNvSpPr txBox="1">
            <a:spLocks noChangeArrowheads="1"/>
          </p:cNvSpPr>
          <p:nvPr/>
        </p:nvSpPr>
        <p:spPr bwMode="auto">
          <a:xfrm>
            <a:off x="562284" y="1828906"/>
            <a:ext cx="5060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Examine the fields that come from the term</a:t>
            </a:r>
          </a:p>
        </p:txBody>
      </p:sp>
      <p:graphicFrame>
        <p:nvGraphicFramePr>
          <p:cNvPr id="447502" name="Object 14"/>
          <p:cNvGraphicFramePr>
            <a:graphicFrameLocks noChangeAspect="1"/>
          </p:cNvGraphicFramePr>
          <p:nvPr/>
        </p:nvGraphicFramePr>
        <p:xfrm>
          <a:off x="5602473" y="1827909"/>
          <a:ext cx="1165680" cy="446095"/>
        </p:xfrm>
        <a:graphic>
          <a:graphicData uri="http://schemas.openxmlformats.org/presentationml/2006/ole">
            <p:oleObj spid="_x0000_s447502" name="Equation" r:id="rId7" imgW="596880" imgH="228600" progId="Equation.DSMT4">
              <p:embed/>
            </p:oleObj>
          </a:graphicData>
        </a:graphic>
      </p:graphicFrame>
      <p:sp>
        <p:nvSpPr>
          <p:cNvPr id="447503" name="Text Box 15"/>
          <p:cNvSpPr txBox="1">
            <a:spLocks noChangeArrowheads="1"/>
          </p:cNvSpPr>
          <p:nvPr/>
        </p:nvSpPr>
        <p:spPr bwMode="auto">
          <a:xfrm>
            <a:off x="2105025" y="6185249"/>
            <a:ext cx="450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we don’t need to consider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P</a:t>
            </a:r>
            <a:r>
              <a:rPr lang="en-US" sz="2400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447505" name="Object 17"/>
          <p:cNvGraphicFramePr>
            <a:graphicFrameLocks noChangeAspect="1"/>
          </p:cNvGraphicFramePr>
          <p:nvPr/>
        </p:nvGraphicFramePr>
        <p:xfrm>
          <a:off x="2431364" y="2979844"/>
          <a:ext cx="3914845" cy="885319"/>
        </p:xfrm>
        <a:graphic>
          <a:graphicData uri="http://schemas.openxmlformats.org/presentationml/2006/ole">
            <p:oleObj spid="_x0000_s447505" name="Equation" r:id="rId8" imgW="2019240" imgH="457200" progId="Equation.DSMT4">
              <p:embed/>
            </p:oleObj>
          </a:graphicData>
        </a:graphic>
      </p:graphicFrame>
      <p:sp>
        <p:nvSpPr>
          <p:cNvPr id="447506" name="AutoShape 18"/>
          <p:cNvSpPr>
            <a:spLocks noChangeArrowheads="1"/>
          </p:cNvSpPr>
          <p:nvPr/>
        </p:nvSpPr>
        <p:spPr bwMode="auto">
          <a:xfrm>
            <a:off x="3320828" y="5735939"/>
            <a:ext cx="501650" cy="247650"/>
          </a:xfrm>
          <a:prstGeom prst="rightArrow">
            <a:avLst>
              <a:gd name="adj1" fmla="val 50000"/>
              <a:gd name="adj2" fmla="val 5064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507" name="Object 19"/>
          <p:cNvGraphicFramePr>
            <a:graphicFrameLocks noChangeAspect="1"/>
          </p:cNvGraphicFramePr>
          <p:nvPr/>
        </p:nvGraphicFramePr>
        <p:xfrm>
          <a:off x="4020253" y="5650172"/>
          <a:ext cx="783696" cy="415990"/>
        </p:xfrm>
        <a:graphic>
          <a:graphicData uri="http://schemas.openxmlformats.org/presentationml/2006/ole">
            <p:oleObj spid="_x0000_s447507" name="Equation" r:id="rId9" imgW="406080" imgH="2156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47508" name="Object 20"/>
          <p:cNvGraphicFramePr>
            <a:graphicFrameLocks noChangeAspect="1"/>
          </p:cNvGraphicFramePr>
          <p:nvPr/>
        </p:nvGraphicFramePr>
        <p:xfrm>
          <a:off x="1743336" y="929635"/>
          <a:ext cx="5248275" cy="641350"/>
        </p:xfrm>
        <a:graphic>
          <a:graphicData uri="http://schemas.openxmlformats.org/presentationml/2006/ole">
            <p:oleObj spid="_x0000_s447508" name="Equation" r:id="rId10" imgW="22860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Text Box 2"/>
          <p:cNvSpPr txBox="1">
            <a:spLocks noChangeArrowheads="1"/>
          </p:cNvSpPr>
          <p:nvPr/>
        </p:nvSpPr>
        <p:spPr bwMode="auto">
          <a:xfrm>
            <a:off x="6735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Coax (cont.)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1665288" y="1311275"/>
            <a:ext cx="106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448521" name="Object 9"/>
          <p:cNvGraphicFramePr>
            <a:graphicFrameLocks noChangeAspect="1"/>
          </p:cNvGraphicFramePr>
          <p:nvPr/>
        </p:nvGraphicFramePr>
        <p:xfrm>
          <a:off x="3041650" y="1231900"/>
          <a:ext cx="2897188" cy="603250"/>
        </p:xfrm>
        <a:graphic>
          <a:graphicData uri="http://schemas.openxmlformats.org/presentationml/2006/ole">
            <p:oleObj spid="_x0000_s448521" name="Equation" r:id="rId4" imgW="1218960" imgH="253800" progId="Equation.DSMT4">
              <p:embed/>
            </p:oleObj>
          </a:graphicData>
        </a:graphic>
      </p:graphicFrame>
      <p:graphicFrame>
        <p:nvGraphicFramePr>
          <p:cNvPr id="448522" name="Object 10"/>
          <p:cNvGraphicFramePr>
            <a:graphicFrameLocks noChangeAspect="1"/>
          </p:cNvGraphicFramePr>
          <p:nvPr/>
        </p:nvGraphicFramePr>
        <p:xfrm>
          <a:off x="4444320" y="2447850"/>
          <a:ext cx="3611109" cy="3389137"/>
        </p:xfrm>
        <a:graphic>
          <a:graphicData uri="http://schemas.openxmlformats.org/presentationml/2006/ole">
            <p:oleObj spid="_x0000_s448522" name="Equation" r:id="rId5" imgW="1866600" imgH="1752480" progId="Equation.DSMT4">
              <p:embed/>
            </p:oleObj>
          </a:graphicData>
        </a:graphic>
      </p:graphicFrame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496888" y="2409803"/>
          <a:ext cx="2852737" cy="979487"/>
        </p:xfrm>
        <a:graphic>
          <a:graphicData uri="http://schemas.openxmlformats.org/presentationml/2006/ole">
            <p:oleObj spid="_x0000_s448523" name="Equation" r:id="rId6" imgW="1257120" imgH="431640" progId="Equation.DSMT4">
              <p:embed/>
            </p:oleObj>
          </a:graphicData>
        </a:graphic>
      </p:graphicFrame>
      <p:sp>
        <p:nvSpPr>
          <p:cNvPr id="448524" name="AutoShape 12"/>
          <p:cNvSpPr>
            <a:spLocks noChangeArrowheads="1"/>
          </p:cNvSpPr>
          <p:nvPr/>
        </p:nvSpPr>
        <p:spPr bwMode="auto">
          <a:xfrm>
            <a:off x="3597275" y="2743178"/>
            <a:ext cx="504825" cy="217487"/>
          </a:xfrm>
          <a:prstGeom prst="rightArrow">
            <a:avLst>
              <a:gd name="adj1" fmla="val 50000"/>
              <a:gd name="adj2" fmla="val 5802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EFFE88-74BE-4126-B1C6-0C4CDBE034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11259</TotalTime>
  <Words>278</Words>
  <Application>Microsoft Office PowerPoint</Application>
  <PresentationFormat>On-screen Show (4:3)</PresentationFormat>
  <Paragraphs>80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766</cp:revision>
  <cp:lastPrinted>1999-08-25T18:07:04Z</cp:lastPrinted>
  <dcterms:created xsi:type="dcterms:W3CDTF">1999-08-24T13:57:19Z</dcterms:created>
  <dcterms:modified xsi:type="dcterms:W3CDTF">2016-03-07T18:51:30Z</dcterms:modified>
</cp:coreProperties>
</file>