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15"/>
  </p:notesMasterIdLst>
  <p:handoutMasterIdLst>
    <p:handoutMasterId r:id="rId16"/>
  </p:handoutMasterIdLst>
  <p:sldIdLst>
    <p:sldId id="333" r:id="rId2"/>
    <p:sldId id="400" r:id="rId3"/>
    <p:sldId id="401" r:id="rId4"/>
    <p:sldId id="402" r:id="rId5"/>
    <p:sldId id="403" r:id="rId6"/>
    <p:sldId id="407" r:id="rId7"/>
    <p:sldId id="404" r:id="rId8"/>
    <p:sldId id="409" r:id="rId9"/>
    <p:sldId id="408" r:id="rId10"/>
    <p:sldId id="405" r:id="rId11"/>
    <p:sldId id="406" r:id="rId12"/>
    <p:sldId id="410" r:id="rId13"/>
    <p:sldId id="411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9933"/>
    <a:srgbClr val="0000CC"/>
    <a:srgbClr val="6699FF"/>
    <a:srgbClr val="969696"/>
    <a:srgbClr val="FF99FF"/>
    <a:srgbClr val="C0C0C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2160" y="-480"/>
      </p:cViewPr>
      <p:guideLst>
        <p:guide orient="horz" pos="2191"/>
        <p:guide pos="29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29D9FEB7-F704-4E22-A6A1-0F3CB487E4B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C3170B03-5428-43A2-A841-0B1720ED86A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891140-64C2-4A3D-A8F9-0C2283FB65FE}" type="slidenum">
              <a:rPr lang="en-US"/>
              <a:pPr/>
              <a:t>1</a:t>
            </a:fld>
            <a:endParaRPr lang="en-US"/>
          </a:p>
        </p:txBody>
      </p:sp>
      <p:sp>
        <p:nvSpPr>
          <p:cNvPr id="46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356D79-BF70-4E71-80EB-2ADD7ED5E286}" type="slidenum">
              <a:rPr lang="en-US"/>
              <a:pPr/>
              <a:t>10</a:t>
            </a:fld>
            <a:endParaRPr lang="en-US"/>
          </a:p>
        </p:txBody>
      </p:sp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64811-382F-4046-90C5-D07CC10DD1BD}" type="slidenum">
              <a:rPr lang="en-US"/>
              <a:pPr/>
              <a:t>11</a:t>
            </a:fld>
            <a:endParaRPr lang="en-US"/>
          </a:p>
        </p:txBody>
      </p:sp>
      <p:sp>
        <p:nvSpPr>
          <p:cNvPr id="47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64811-382F-4046-90C5-D07CC10DD1BD}" type="slidenum">
              <a:rPr lang="en-US"/>
              <a:pPr/>
              <a:t>12</a:t>
            </a:fld>
            <a:endParaRPr lang="en-US"/>
          </a:p>
        </p:txBody>
      </p:sp>
      <p:sp>
        <p:nvSpPr>
          <p:cNvPr id="47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64811-382F-4046-90C5-D07CC10DD1BD}" type="slidenum">
              <a:rPr lang="en-US"/>
              <a:pPr/>
              <a:t>13</a:t>
            </a:fld>
            <a:endParaRPr lang="en-US"/>
          </a:p>
        </p:txBody>
      </p:sp>
      <p:sp>
        <p:nvSpPr>
          <p:cNvPr id="47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302921-BFEC-4CC1-83A2-157538414E27}" type="slidenum">
              <a:rPr lang="en-US"/>
              <a:pPr/>
              <a:t>2</a:t>
            </a:fld>
            <a:endParaRPr lang="en-US"/>
          </a:p>
        </p:txBody>
      </p:sp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21AEC9-7A60-4BBC-ACB6-F84406523923}" type="slidenum">
              <a:rPr lang="en-US"/>
              <a:pPr/>
              <a:t>3</a:t>
            </a:fld>
            <a:endParaRPr lang="en-US"/>
          </a:p>
        </p:txBody>
      </p:sp>
      <p:sp>
        <p:nvSpPr>
          <p:cNvPr id="46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B33DFF-6FD1-4407-A56A-5C45FF5747D8}" type="slidenum">
              <a:rPr lang="en-US"/>
              <a:pPr/>
              <a:t>4</a:t>
            </a:fld>
            <a:endParaRPr lang="en-US"/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0BA30A-D4D1-4424-BFCF-18903E66DD76}" type="slidenum">
              <a:rPr lang="en-US"/>
              <a:pPr/>
              <a:t>5</a:t>
            </a:fld>
            <a:endParaRPr lang="en-US"/>
          </a:p>
        </p:txBody>
      </p:sp>
      <p:sp>
        <p:nvSpPr>
          <p:cNvPr id="471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C1C2DF-DE7C-4A82-8B2A-3BBACBA96EBA}" type="slidenum">
              <a:rPr lang="en-US"/>
              <a:pPr/>
              <a:t>6</a:t>
            </a:fld>
            <a:endParaRPr lang="en-US"/>
          </a:p>
        </p:txBody>
      </p:sp>
      <p:sp>
        <p:nvSpPr>
          <p:cNvPr id="47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AB5187-54A2-4A0F-AEB0-3ED5F0F781AA}" type="slidenum">
              <a:rPr lang="en-US"/>
              <a:pPr/>
              <a:t>7</a:t>
            </a:fld>
            <a:endParaRPr lang="en-US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B8887C-3738-4CBA-BEAB-15332AEEE9C5}" type="slidenum">
              <a:rPr lang="en-US"/>
              <a:pPr/>
              <a:t>8</a:t>
            </a:fld>
            <a:endParaRPr lang="en-US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FD59DB-11E6-4B4B-AB24-5926BE39A06D}" type="slidenum">
              <a:rPr lang="en-US"/>
              <a:pPr/>
              <a:t>9</a:t>
            </a:fld>
            <a:endParaRPr lang="en-US"/>
          </a:p>
        </p:txBody>
      </p:sp>
      <p:sp>
        <p:nvSpPr>
          <p:cNvPr id="47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C3D9CEF3-4E5E-4566-B40A-809D17DA2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C3D9CEF3-4E5E-4566-B40A-809D17DA2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C3D9CEF3-4E5E-4566-B40A-809D17DA2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C3D9CEF3-4E5E-4566-B40A-809D17DA2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C3D9CEF3-4E5E-4566-B40A-809D17DA2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C3D9CEF3-4E5E-4566-B40A-809D17DA2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C3D9CEF3-4E5E-4566-B40A-809D17DA2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C3D9CEF3-4E5E-4566-B40A-809D17DA2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C3D9CEF3-4E5E-4566-B40A-809D17DA2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C3D9CEF3-4E5E-4566-B40A-809D17DA2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C3D9CEF3-4E5E-4566-B40A-809D17DA2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C3D9CEF3-4E5E-4566-B40A-809D17DA2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2775181" y="2380633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ECE Dept.</a:t>
            </a:r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3361803" y="1615458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33"/>
                </a:solidFill>
              </a:rPr>
              <a:t>Spring </a:t>
            </a:r>
            <a:r>
              <a:rPr lang="en-US" sz="2400" b="1" dirty="0" smtClean="0">
                <a:solidFill>
                  <a:srgbClr val="FF9933"/>
                </a:solidFill>
              </a:rPr>
              <a:t>2016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4720657" y="4090302"/>
            <a:ext cx="3265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24</a:t>
            </a: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3245081" y="620095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9CEF3-4E5E-4566-B40A-809D17DA2FC3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622" y="4067876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Text Box 2"/>
          <p:cNvSpPr txBox="1">
            <a:spLocks noChangeArrowheads="1"/>
          </p:cNvSpPr>
          <p:nvPr/>
        </p:nvSpPr>
        <p:spPr bwMode="auto">
          <a:xfrm>
            <a:off x="67527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Dipole Radiation (cont.)</a:t>
            </a:r>
          </a:p>
        </p:txBody>
      </p:sp>
      <p:sp>
        <p:nvSpPr>
          <p:cNvPr id="458755" name="Text Box 3"/>
          <p:cNvSpPr txBox="1">
            <a:spLocks noChangeArrowheads="1"/>
          </p:cNvSpPr>
          <p:nvPr/>
        </p:nvSpPr>
        <p:spPr bwMode="auto">
          <a:xfrm>
            <a:off x="1420766" y="4615621"/>
            <a:ext cx="2103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final result is</a:t>
            </a:r>
          </a:p>
        </p:txBody>
      </p:sp>
      <p:graphicFrame>
        <p:nvGraphicFramePr>
          <p:cNvPr id="458758" name="Object 6"/>
          <p:cNvGraphicFramePr>
            <a:graphicFrameLocks noChangeAspect="1"/>
          </p:cNvGraphicFramePr>
          <p:nvPr/>
        </p:nvGraphicFramePr>
        <p:xfrm>
          <a:off x="693115" y="2174251"/>
          <a:ext cx="5840866" cy="1841933"/>
        </p:xfrm>
        <a:graphic>
          <a:graphicData uri="http://schemas.openxmlformats.org/presentationml/2006/ole">
            <p:oleObj spid="_x0000_s458758" name="Equation" r:id="rId4" imgW="3060360" imgH="965160" progId="Equation.DSMT4">
              <p:embed/>
            </p:oleObj>
          </a:graphicData>
        </a:graphic>
      </p:graphicFrame>
      <p:graphicFrame>
        <p:nvGraphicFramePr>
          <p:cNvPr id="458759" name="Object 7"/>
          <p:cNvGraphicFramePr>
            <a:graphicFrameLocks noChangeAspect="1"/>
          </p:cNvGraphicFramePr>
          <p:nvPr/>
        </p:nvGraphicFramePr>
        <p:xfrm>
          <a:off x="3656345" y="5200460"/>
          <a:ext cx="1812925" cy="1039813"/>
        </p:xfrm>
        <a:graphic>
          <a:graphicData uri="http://schemas.openxmlformats.org/presentationml/2006/ole">
            <p:oleObj spid="_x0000_s458759" name="Equation" r:id="rId5" imgW="685800" imgH="393480" progId="Equation.DSMT4">
              <p:embed/>
            </p:oleObj>
          </a:graphicData>
        </a:graphic>
      </p:graphicFrame>
      <p:sp>
        <p:nvSpPr>
          <p:cNvPr id="458760" name="Text Box 8"/>
          <p:cNvSpPr txBox="1">
            <a:spLocks noChangeArrowheads="1"/>
          </p:cNvSpPr>
          <p:nvPr/>
        </p:nvSpPr>
        <p:spPr bwMode="auto">
          <a:xfrm>
            <a:off x="4768850" y="3348610"/>
            <a:ext cx="30337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(from ECE 6340 solution)</a:t>
            </a:r>
          </a:p>
        </p:txBody>
      </p:sp>
      <p:sp>
        <p:nvSpPr>
          <p:cNvPr id="458762" name="Text Box 10"/>
          <p:cNvSpPr txBox="1">
            <a:spLocks noChangeArrowheads="1"/>
          </p:cNvSpPr>
          <p:nvPr/>
        </p:nvSpPr>
        <p:spPr bwMode="auto">
          <a:xfrm>
            <a:off x="6641197" y="2435797"/>
            <a:ext cx="201388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(from </a:t>
            </a:r>
            <a:r>
              <a:rPr lang="en-US" sz="2000" dirty="0" err="1" smtClean="0">
                <a:solidFill>
                  <a:schemeClr val="bg1"/>
                </a:solidFill>
              </a:rPr>
              <a:t>TM</a:t>
            </a:r>
            <a:r>
              <a:rPr lang="en-US" sz="2000" i="1" baseline="-25000" dirty="0" err="1" smtClean="0">
                <a:solidFill>
                  <a:schemeClr val="bg1"/>
                </a:solidFill>
                <a:latin typeface="+mn-lt"/>
              </a:rPr>
              <a:t>r</a:t>
            </a:r>
            <a:r>
              <a:rPr lang="en-US" sz="2000" dirty="0" smtClean="0">
                <a:solidFill>
                  <a:schemeClr val="bg1"/>
                </a:solidFill>
              </a:rPr>
              <a:t> table)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58763" name="Text Box 11"/>
          <p:cNvSpPr txBox="1">
            <a:spLocks noChangeArrowheads="1"/>
          </p:cNvSpPr>
          <p:nvPr/>
        </p:nvSpPr>
        <p:spPr bwMode="auto">
          <a:xfrm>
            <a:off x="456900" y="1168985"/>
            <a:ext cx="27193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Compare the </a:t>
            </a:r>
            <a:r>
              <a:rPr lang="en-US" sz="2400" i="1" dirty="0" err="1">
                <a:solidFill>
                  <a:schemeClr val="bg1"/>
                </a:solidFill>
                <a:latin typeface="Times New Roman" pitchFamily="18" charset="0"/>
              </a:rPr>
              <a:t>E</a:t>
            </a:r>
            <a:r>
              <a:rPr lang="en-US" sz="2400" i="1" baseline="-25000" dirty="0" err="1">
                <a:solidFill>
                  <a:schemeClr val="bg1"/>
                </a:solidFill>
                <a:latin typeface="Times New Roman" pitchFamily="18" charset="0"/>
              </a:rPr>
              <a:t>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field: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9CEF3-4E5E-4566-B40A-809D17DA2FC3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3158056" y="1045864"/>
          <a:ext cx="2546705" cy="786536"/>
        </p:xfrm>
        <a:graphic>
          <a:graphicData uri="http://schemas.openxmlformats.org/presentationml/2006/ole">
            <p:oleObj spid="_x0000_s458760" name="Equation" r:id="rId6" imgW="156204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Text Box 2"/>
          <p:cNvSpPr txBox="1">
            <a:spLocks noChangeArrowheads="1"/>
          </p:cNvSpPr>
          <p:nvPr/>
        </p:nvSpPr>
        <p:spPr bwMode="auto">
          <a:xfrm>
            <a:off x="627146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Dipole Radiation (cont.)</a:t>
            </a:r>
          </a:p>
        </p:txBody>
      </p:sp>
      <p:sp>
        <p:nvSpPr>
          <p:cNvPr id="460803" name="Text Box 3"/>
          <p:cNvSpPr txBox="1">
            <a:spLocks noChangeArrowheads="1"/>
          </p:cNvSpPr>
          <p:nvPr/>
        </p:nvSpPr>
        <p:spPr bwMode="auto">
          <a:xfrm>
            <a:off x="587375" y="1420813"/>
            <a:ext cx="1935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 we have</a:t>
            </a:r>
          </a:p>
        </p:txBody>
      </p:sp>
      <p:graphicFrame>
        <p:nvGraphicFramePr>
          <p:cNvPr id="460808" name="Object 8"/>
          <p:cNvGraphicFramePr>
            <a:graphicFrameLocks noChangeAspect="1"/>
          </p:cNvGraphicFramePr>
          <p:nvPr/>
        </p:nvGraphicFramePr>
        <p:xfrm>
          <a:off x="2083935" y="2159906"/>
          <a:ext cx="4213225" cy="1014413"/>
        </p:xfrm>
        <a:graphic>
          <a:graphicData uri="http://schemas.openxmlformats.org/presentationml/2006/ole">
            <p:oleObj spid="_x0000_s460808" name="Equation" r:id="rId4" imgW="1790640" imgH="43164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9CEF3-4E5E-4566-B40A-809D17DA2FC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Text Box 2"/>
          <p:cNvSpPr txBox="1">
            <a:spLocks noChangeArrowheads="1"/>
          </p:cNvSpPr>
          <p:nvPr/>
        </p:nvSpPr>
        <p:spPr bwMode="auto">
          <a:xfrm>
            <a:off x="627146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Dipole Radiation (cont.)</a:t>
            </a:r>
          </a:p>
        </p:txBody>
      </p:sp>
      <p:sp>
        <p:nvSpPr>
          <p:cNvPr id="460803" name="Text Box 3"/>
          <p:cNvSpPr txBox="1">
            <a:spLocks noChangeArrowheads="1"/>
          </p:cNvSpPr>
          <p:nvPr/>
        </p:nvSpPr>
        <p:spPr bwMode="auto">
          <a:xfrm>
            <a:off x="1153436" y="1845342"/>
            <a:ext cx="467307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Debye potentials (using Debye Gauge):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460808" name="Object 8"/>
          <p:cNvGraphicFramePr>
            <a:graphicFrameLocks noChangeAspect="1"/>
          </p:cNvGraphicFramePr>
          <p:nvPr/>
        </p:nvGraphicFramePr>
        <p:xfrm>
          <a:off x="2453825" y="2562665"/>
          <a:ext cx="4692650" cy="1014413"/>
        </p:xfrm>
        <a:graphic>
          <a:graphicData uri="http://schemas.openxmlformats.org/presentationml/2006/ole">
            <p:oleObj spid="_x0000_s474114" name="Equation" r:id="rId4" imgW="1993680" imgH="431640" progId="Equation.DSMT4">
              <p:embed/>
            </p:oleObj>
          </a:graphicData>
        </a:graphic>
      </p:graphicFrame>
      <p:sp>
        <p:nvSpPr>
          <p:cNvPr id="460809" name="Text Box 9"/>
          <p:cNvSpPr txBox="1">
            <a:spLocks noChangeArrowheads="1"/>
          </p:cNvSpPr>
          <p:nvPr/>
        </p:nvSpPr>
        <p:spPr bwMode="auto">
          <a:xfrm>
            <a:off x="1185413" y="4216160"/>
            <a:ext cx="187904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Lorenz Gauge: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9CEF3-4E5E-4566-B40A-809D17DA2FC3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74116" name="Object 8"/>
          <p:cNvGraphicFramePr>
            <a:graphicFrameLocks noChangeAspect="1"/>
          </p:cNvGraphicFramePr>
          <p:nvPr/>
        </p:nvGraphicFramePr>
        <p:xfrm>
          <a:off x="2683453" y="4807426"/>
          <a:ext cx="2570163" cy="1014413"/>
        </p:xfrm>
        <a:graphic>
          <a:graphicData uri="http://schemas.openxmlformats.org/presentationml/2006/ole">
            <p:oleObj spid="_x0000_s474116" name="Equation" r:id="rId5" imgW="1091880" imgH="43164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87486" y="903515"/>
            <a:ext cx="1846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Comparison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Text Box 2"/>
          <p:cNvSpPr txBox="1">
            <a:spLocks noChangeArrowheads="1"/>
          </p:cNvSpPr>
          <p:nvPr/>
        </p:nvSpPr>
        <p:spPr bwMode="auto">
          <a:xfrm>
            <a:off x="627146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Dipole Radiation (cont.)</a:t>
            </a:r>
          </a:p>
        </p:txBody>
      </p:sp>
      <p:sp>
        <p:nvSpPr>
          <p:cNvPr id="460803" name="Text Box 3"/>
          <p:cNvSpPr txBox="1">
            <a:spLocks noChangeArrowheads="1"/>
          </p:cNvSpPr>
          <p:nvPr/>
        </p:nvSpPr>
        <p:spPr bwMode="auto">
          <a:xfrm>
            <a:off x="176708" y="1053772"/>
            <a:ext cx="886351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Although the potentials are completely different, the </a:t>
            </a:r>
            <a:r>
              <a:rPr lang="en-US" sz="2000" u="sng" dirty="0" smtClean="0">
                <a:solidFill>
                  <a:schemeClr val="bg1"/>
                </a:solidFill>
              </a:rPr>
              <a:t>fields</a:t>
            </a:r>
            <a:r>
              <a:rPr lang="en-US" sz="2000" dirty="0" smtClean="0">
                <a:solidFill>
                  <a:schemeClr val="bg1"/>
                </a:solidFill>
              </a:rPr>
              <a:t> must be the </a:t>
            </a:r>
            <a:r>
              <a:rPr lang="en-US" sz="2000" u="sng" dirty="0" smtClean="0">
                <a:solidFill>
                  <a:schemeClr val="bg1"/>
                </a:solidFill>
              </a:rPr>
              <a:t>same</a:t>
            </a:r>
            <a:r>
              <a:rPr lang="en-US" sz="2000" dirty="0" smtClean="0">
                <a:solidFill>
                  <a:schemeClr val="bg1"/>
                </a:solidFill>
              </a:rPr>
              <a:t>!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460808" name="Object 8"/>
          <p:cNvGraphicFramePr>
            <a:graphicFrameLocks noChangeAspect="1"/>
          </p:cNvGraphicFramePr>
          <p:nvPr/>
        </p:nvGraphicFramePr>
        <p:xfrm>
          <a:off x="1785085" y="5483288"/>
          <a:ext cx="4692650" cy="1014413"/>
        </p:xfrm>
        <a:graphic>
          <a:graphicData uri="http://schemas.openxmlformats.org/presentationml/2006/ole">
            <p:oleObj spid="_x0000_s476162" name="Equation" r:id="rId4" imgW="1993680" imgH="43164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9CEF3-4E5E-4566-B40A-809D17DA2FC3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474116" name="Object 8"/>
          <p:cNvGraphicFramePr>
            <a:graphicFrameLocks noChangeAspect="1"/>
          </p:cNvGraphicFramePr>
          <p:nvPr/>
        </p:nvGraphicFramePr>
        <p:xfrm>
          <a:off x="1850939" y="4206924"/>
          <a:ext cx="2570163" cy="1014413"/>
        </p:xfrm>
        <a:graphic>
          <a:graphicData uri="http://schemas.openxmlformats.org/presentationml/2006/ole">
            <p:oleObj spid="_x0000_s476163" name="Equation" r:id="rId5" imgW="1091880" imgH="431640" progId="Equation.DSMT4">
              <p:embed/>
            </p:oleObj>
          </a:graphicData>
        </a:graphic>
      </p:graphicFrame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3105650" y="1632946"/>
            <a:ext cx="2871787" cy="2116136"/>
            <a:chOff x="2174" y="761"/>
            <a:chExt cx="1809" cy="1333"/>
          </a:xfrm>
        </p:grpSpPr>
        <p:sp>
          <p:nvSpPr>
            <p:cNvPr id="11" name="Line 13"/>
            <p:cNvSpPr>
              <a:spLocks noChangeShapeType="1"/>
            </p:cNvSpPr>
            <p:nvPr/>
          </p:nvSpPr>
          <p:spPr bwMode="auto">
            <a:xfrm flipV="1">
              <a:off x="2903" y="1687"/>
              <a:ext cx="662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 flipH="1">
              <a:off x="2430" y="1681"/>
              <a:ext cx="473" cy="2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3631" y="1602"/>
              <a:ext cx="35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y  </a:t>
              </a:r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2174" y="1844"/>
              <a:ext cx="35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 flipH="1" flipV="1">
              <a:off x="2903" y="1075"/>
              <a:ext cx="0" cy="59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2829" y="761"/>
              <a:ext cx="19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 </a:t>
              </a:r>
            </a:p>
          </p:txBody>
        </p:sp>
        <p:sp>
          <p:nvSpPr>
            <p:cNvPr id="17" name="Line 39"/>
            <p:cNvSpPr>
              <a:spLocks noChangeShapeType="1"/>
            </p:cNvSpPr>
            <p:nvPr/>
          </p:nvSpPr>
          <p:spPr bwMode="auto">
            <a:xfrm flipV="1">
              <a:off x="2903" y="1520"/>
              <a:ext cx="0" cy="284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8" name="Object 41"/>
            <p:cNvGraphicFramePr>
              <a:graphicFrameLocks noChangeAspect="1"/>
            </p:cNvGraphicFramePr>
            <p:nvPr/>
          </p:nvGraphicFramePr>
          <p:xfrm>
            <a:off x="3120" y="1222"/>
            <a:ext cx="478" cy="207"/>
          </p:xfrm>
          <a:graphic>
            <a:graphicData uri="http://schemas.openxmlformats.org/presentationml/2006/ole">
              <p:oleObj spid="_x0000_s476164" name="Equation" r:id="rId6" imgW="380880" imgH="164880" progId="Equation.DSMT4">
                <p:embed/>
              </p:oleObj>
            </a:graphicData>
          </a:graphic>
        </p:graphicFrame>
      </p:grpSp>
      <p:graphicFrame>
        <p:nvGraphicFramePr>
          <p:cNvPr id="476165" name="Object 4"/>
          <p:cNvGraphicFramePr>
            <a:graphicFrameLocks noChangeAspect="1"/>
          </p:cNvGraphicFramePr>
          <p:nvPr/>
        </p:nvGraphicFramePr>
        <p:xfrm>
          <a:off x="6548723" y="2762630"/>
          <a:ext cx="1912937" cy="984250"/>
        </p:xfrm>
        <a:graphic>
          <a:graphicData uri="http://schemas.openxmlformats.org/presentationml/2006/ole">
            <p:oleObj spid="_x0000_s476165" name="Equation" r:id="rId7" imgW="812520" imgH="419040" progId="Equation.DSMT4">
              <p:embed/>
            </p:oleObj>
          </a:graphicData>
        </a:graphic>
      </p:graphicFrame>
      <p:graphicFrame>
        <p:nvGraphicFramePr>
          <p:cNvPr id="476166" name="Object 4"/>
          <p:cNvGraphicFramePr>
            <a:graphicFrameLocks noChangeAspect="1"/>
          </p:cNvGraphicFramePr>
          <p:nvPr/>
        </p:nvGraphicFramePr>
        <p:xfrm>
          <a:off x="6399520" y="4020617"/>
          <a:ext cx="2271713" cy="984250"/>
        </p:xfrm>
        <a:graphic>
          <a:graphicData uri="http://schemas.openxmlformats.org/presentationml/2006/ole">
            <p:oleObj spid="_x0000_s476166" name="Equation" r:id="rId8" imgW="96516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9" name="Text Box 3"/>
          <p:cNvSpPr txBox="1">
            <a:spLocks noChangeArrowheads="1"/>
          </p:cNvSpPr>
          <p:nvPr/>
        </p:nvSpPr>
        <p:spPr bwMode="auto">
          <a:xfrm>
            <a:off x="656022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Dipole Radiation</a:t>
            </a:r>
          </a:p>
        </p:txBody>
      </p:sp>
      <p:sp>
        <p:nvSpPr>
          <p:cNvPr id="434185" name="Text Box 9"/>
          <p:cNvSpPr txBox="1">
            <a:spLocks noChangeArrowheads="1"/>
          </p:cNvSpPr>
          <p:nvPr/>
        </p:nvSpPr>
        <p:spPr bwMode="auto">
          <a:xfrm>
            <a:off x="441941" y="2940186"/>
            <a:ext cx="635141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Using the </a:t>
            </a:r>
            <a:r>
              <a:rPr lang="en-US" sz="2000" dirty="0">
                <a:solidFill>
                  <a:schemeClr val="hlink"/>
                </a:solidFill>
              </a:rPr>
              <a:t>Lorenz gauge</a:t>
            </a:r>
            <a:r>
              <a:rPr lang="en-US" sz="2000" dirty="0">
                <a:solidFill>
                  <a:schemeClr val="bg1"/>
                </a:solidFill>
              </a:rPr>
              <a:t> (the solution from ECE 6340):</a:t>
            </a:r>
          </a:p>
        </p:txBody>
      </p:sp>
      <p:graphicFrame>
        <p:nvGraphicFramePr>
          <p:cNvPr id="434216" name="Object 40"/>
          <p:cNvGraphicFramePr>
            <a:graphicFrameLocks noChangeAspect="1"/>
          </p:cNvGraphicFramePr>
          <p:nvPr/>
        </p:nvGraphicFramePr>
        <p:xfrm>
          <a:off x="1516020" y="4182151"/>
          <a:ext cx="5608111" cy="505210"/>
        </p:xfrm>
        <a:graphic>
          <a:graphicData uri="http://schemas.openxmlformats.org/presentationml/2006/ole">
            <p:oleObj spid="_x0000_s434216" name="Equation" r:id="rId4" imgW="2679480" imgH="241200" progId="Equation.DSMT4">
              <p:embed/>
            </p:oleObj>
          </a:graphicData>
        </a:graphic>
      </p:graphicFrame>
      <p:grpSp>
        <p:nvGrpSpPr>
          <p:cNvPr id="434219" name="Group 43"/>
          <p:cNvGrpSpPr>
            <a:grpSpLocks/>
          </p:cNvGrpSpPr>
          <p:nvPr/>
        </p:nvGrpSpPr>
        <p:grpSpPr bwMode="auto">
          <a:xfrm>
            <a:off x="3092002" y="663955"/>
            <a:ext cx="2871787" cy="2116136"/>
            <a:chOff x="2174" y="761"/>
            <a:chExt cx="1809" cy="1333"/>
          </a:xfrm>
        </p:grpSpPr>
        <p:sp>
          <p:nvSpPr>
            <p:cNvPr id="434189" name="Line 13"/>
            <p:cNvSpPr>
              <a:spLocks noChangeShapeType="1"/>
            </p:cNvSpPr>
            <p:nvPr/>
          </p:nvSpPr>
          <p:spPr bwMode="auto">
            <a:xfrm flipV="1">
              <a:off x="2903" y="1687"/>
              <a:ext cx="662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4190" name="Line 14"/>
            <p:cNvSpPr>
              <a:spLocks noChangeShapeType="1"/>
            </p:cNvSpPr>
            <p:nvPr/>
          </p:nvSpPr>
          <p:spPr bwMode="auto">
            <a:xfrm flipH="1">
              <a:off x="2430" y="1681"/>
              <a:ext cx="473" cy="2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4191" name="Text Box 15"/>
            <p:cNvSpPr txBox="1">
              <a:spLocks noChangeArrowheads="1"/>
            </p:cNvSpPr>
            <p:nvPr/>
          </p:nvSpPr>
          <p:spPr bwMode="auto">
            <a:xfrm>
              <a:off x="3631" y="1602"/>
              <a:ext cx="35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y  </a:t>
              </a:r>
            </a:p>
          </p:txBody>
        </p:sp>
        <p:sp>
          <p:nvSpPr>
            <p:cNvPr id="434192" name="Text Box 16"/>
            <p:cNvSpPr txBox="1">
              <a:spLocks noChangeArrowheads="1"/>
            </p:cNvSpPr>
            <p:nvPr/>
          </p:nvSpPr>
          <p:spPr bwMode="auto">
            <a:xfrm>
              <a:off x="2174" y="1844"/>
              <a:ext cx="35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34194" name="Line 18"/>
            <p:cNvSpPr>
              <a:spLocks noChangeShapeType="1"/>
            </p:cNvSpPr>
            <p:nvPr/>
          </p:nvSpPr>
          <p:spPr bwMode="auto">
            <a:xfrm flipH="1" flipV="1">
              <a:off x="2903" y="1075"/>
              <a:ext cx="0" cy="59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4198" name="Text Box 22"/>
            <p:cNvSpPr txBox="1">
              <a:spLocks noChangeArrowheads="1"/>
            </p:cNvSpPr>
            <p:nvPr/>
          </p:nvSpPr>
          <p:spPr bwMode="auto">
            <a:xfrm>
              <a:off x="2829" y="761"/>
              <a:ext cx="19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 </a:t>
              </a:r>
            </a:p>
          </p:txBody>
        </p:sp>
        <p:sp>
          <p:nvSpPr>
            <p:cNvPr id="434215" name="Line 39"/>
            <p:cNvSpPr>
              <a:spLocks noChangeShapeType="1"/>
            </p:cNvSpPr>
            <p:nvPr/>
          </p:nvSpPr>
          <p:spPr bwMode="auto">
            <a:xfrm flipV="1">
              <a:off x="2903" y="1520"/>
              <a:ext cx="0" cy="284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34217" name="Object 41"/>
            <p:cNvGraphicFramePr>
              <a:graphicFrameLocks noChangeAspect="1"/>
            </p:cNvGraphicFramePr>
            <p:nvPr/>
          </p:nvGraphicFramePr>
          <p:xfrm>
            <a:off x="3120" y="1222"/>
            <a:ext cx="478" cy="207"/>
          </p:xfrm>
          <a:graphic>
            <a:graphicData uri="http://schemas.openxmlformats.org/presentationml/2006/ole">
              <p:oleObj spid="_x0000_s434217" name="Equation" r:id="rId5" imgW="380880" imgH="164880" progId="Equation.DSMT4">
                <p:embed/>
              </p:oleObj>
            </a:graphicData>
          </a:graphic>
        </p:graphicFrame>
      </p:grpSp>
      <p:graphicFrame>
        <p:nvGraphicFramePr>
          <p:cNvPr id="434218" name="Object 42"/>
          <p:cNvGraphicFramePr>
            <a:graphicFrameLocks noChangeAspect="1"/>
          </p:cNvGraphicFramePr>
          <p:nvPr/>
        </p:nvGraphicFramePr>
        <p:xfrm>
          <a:off x="1637571" y="5578472"/>
          <a:ext cx="2052287" cy="1011313"/>
        </p:xfrm>
        <a:graphic>
          <a:graphicData uri="http://schemas.openxmlformats.org/presentationml/2006/ole">
            <p:oleObj spid="_x0000_s434218" name="Equation" r:id="rId6" imgW="850680" imgH="419040" progId="Equation.DSMT4">
              <p:embed/>
            </p:oleObj>
          </a:graphicData>
        </a:graphic>
      </p:graphicFrame>
      <p:sp>
        <p:nvSpPr>
          <p:cNvPr id="434220" name="Text Box 44"/>
          <p:cNvSpPr txBox="1">
            <a:spLocks noChangeArrowheads="1"/>
          </p:cNvSpPr>
          <p:nvPr/>
        </p:nvSpPr>
        <p:spPr bwMode="auto">
          <a:xfrm>
            <a:off x="4026090" y="5856189"/>
            <a:ext cx="4790364" cy="5847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2"/>
                </a:solidFill>
              </a:rPr>
              <a:t>Note: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en-US" sz="1600" dirty="0" smtClean="0">
                <a:solidFill>
                  <a:schemeClr val="bg2"/>
                </a:solidFill>
              </a:rPr>
              <a:t>This </a:t>
            </a:r>
            <a:r>
              <a:rPr lang="en-US" sz="1600" dirty="0">
                <a:solidFill>
                  <a:schemeClr val="bg2"/>
                </a:solidFill>
              </a:rPr>
              <a:t>is </a:t>
            </a:r>
            <a:r>
              <a:rPr lang="en-US" sz="1600" u="sng" dirty="0">
                <a:solidFill>
                  <a:schemeClr val="bg2"/>
                </a:solidFill>
              </a:rPr>
              <a:t>not</a:t>
            </a:r>
            <a:r>
              <a:rPr lang="en-US" sz="1600" dirty="0">
                <a:solidFill>
                  <a:schemeClr val="bg2"/>
                </a:solidFill>
              </a:rPr>
              <a:t> the same magnetic vector potential that we get using the Debye potential!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9CEF3-4E5E-4566-B40A-809D17DA2FC3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2" name="Object 43"/>
          <p:cNvGraphicFramePr>
            <a:graphicFrameLocks noChangeAspect="1"/>
          </p:cNvGraphicFramePr>
          <p:nvPr/>
        </p:nvGraphicFramePr>
        <p:xfrm>
          <a:off x="3270250" y="4849741"/>
          <a:ext cx="1506466" cy="469972"/>
        </p:xfrm>
        <a:graphic>
          <a:graphicData uri="http://schemas.openxmlformats.org/presentationml/2006/ole">
            <p:oleObj spid="_x0000_s434219" name="Equation" r:id="rId7" imgW="774360" imgH="241200" progId="Equation.DSMT4">
              <p:embed/>
            </p:oleObj>
          </a:graphicData>
        </a:graphic>
      </p:graphicFrame>
      <p:graphicFrame>
        <p:nvGraphicFramePr>
          <p:cNvPr id="3" name="Object 44"/>
          <p:cNvGraphicFramePr>
            <a:graphicFrameLocks noChangeAspect="1"/>
          </p:cNvGraphicFramePr>
          <p:nvPr/>
        </p:nvGraphicFramePr>
        <p:xfrm>
          <a:off x="2312988" y="3513387"/>
          <a:ext cx="3282594" cy="541087"/>
        </p:xfrm>
        <a:graphic>
          <a:graphicData uri="http://schemas.openxmlformats.org/presentationml/2006/ole">
            <p:oleObj spid="_x0000_s434220" name="Equation" r:id="rId8" imgW="146016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Text Box 2"/>
          <p:cNvSpPr txBox="1">
            <a:spLocks noChangeArrowheads="1"/>
          </p:cNvSpPr>
          <p:nvPr/>
        </p:nvSpPr>
        <p:spPr bwMode="auto">
          <a:xfrm>
            <a:off x="761899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Dipole Radiation (cont.)</a:t>
            </a:r>
          </a:p>
        </p:txBody>
      </p:sp>
      <p:sp>
        <p:nvSpPr>
          <p:cNvPr id="454659" name="Text Box 3"/>
          <p:cNvSpPr txBox="1">
            <a:spLocks noChangeArrowheads="1"/>
          </p:cNvSpPr>
          <p:nvPr/>
        </p:nvSpPr>
        <p:spPr bwMode="auto">
          <a:xfrm>
            <a:off x="1512397" y="5448705"/>
            <a:ext cx="163698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Observation: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454670" name="Object 14"/>
          <p:cNvGraphicFramePr>
            <a:graphicFrameLocks noChangeAspect="1"/>
          </p:cNvGraphicFramePr>
          <p:nvPr/>
        </p:nvGraphicFramePr>
        <p:xfrm>
          <a:off x="1987568" y="2044640"/>
          <a:ext cx="4605738" cy="2597862"/>
        </p:xfrm>
        <a:graphic>
          <a:graphicData uri="http://schemas.openxmlformats.org/presentationml/2006/ole">
            <p:oleObj spid="_x0000_s454670" name="Equation" r:id="rId4" imgW="2476440" imgH="1396800" progId="Equation.DSMT4">
              <p:embed/>
            </p:oleObj>
          </a:graphicData>
        </a:graphic>
      </p:graphicFrame>
      <p:graphicFrame>
        <p:nvGraphicFramePr>
          <p:cNvPr id="454671" name="Object 15"/>
          <p:cNvGraphicFramePr>
            <a:graphicFrameLocks noChangeAspect="1"/>
          </p:cNvGraphicFramePr>
          <p:nvPr/>
        </p:nvGraphicFramePr>
        <p:xfrm>
          <a:off x="3345477" y="5448881"/>
          <a:ext cx="931879" cy="465939"/>
        </p:xfrm>
        <a:graphic>
          <a:graphicData uri="http://schemas.openxmlformats.org/presentationml/2006/ole">
            <p:oleObj spid="_x0000_s454671" name="Equation" r:id="rId5" imgW="457200" imgH="228600" progId="Equation.DSMT4">
              <p:embed/>
            </p:oleObj>
          </a:graphicData>
        </a:graphic>
      </p:graphicFrame>
      <p:sp>
        <p:nvSpPr>
          <p:cNvPr id="454672" name="Text Box 16"/>
          <p:cNvSpPr txBox="1">
            <a:spLocks noChangeArrowheads="1"/>
          </p:cNvSpPr>
          <p:nvPr/>
        </p:nvSpPr>
        <p:spPr bwMode="auto">
          <a:xfrm>
            <a:off x="819150" y="1411288"/>
            <a:ext cx="448392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</a:t>
            </a:r>
            <a:r>
              <a:rPr lang="en-US" sz="2000" dirty="0" smtClean="0">
                <a:solidFill>
                  <a:schemeClr val="bg1"/>
                </a:solidFill>
              </a:rPr>
              <a:t>exact fields </a:t>
            </a:r>
            <a:r>
              <a:rPr lang="en-US" sz="2000" dirty="0">
                <a:solidFill>
                  <a:schemeClr val="bg1"/>
                </a:solidFill>
              </a:rPr>
              <a:t>are </a:t>
            </a:r>
            <a:r>
              <a:rPr lang="en-US" sz="2000" dirty="0" smtClean="0">
                <a:solidFill>
                  <a:schemeClr val="bg1"/>
                </a:solidFill>
              </a:rPr>
              <a:t>(from ECE </a:t>
            </a:r>
            <a:r>
              <a:rPr lang="en-US" sz="2000" dirty="0">
                <a:solidFill>
                  <a:schemeClr val="bg1"/>
                </a:solidFill>
              </a:rPr>
              <a:t>6340):</a:t>
            </a:r>
          </a:p>
        </p:txBody>
      </p:sp>
      <p:sp>
        <p:nvSpPr>
          <p:cNvPr id="454673" name="Text Box 17"/>
          <p:cNvSpPr txBox="1">
            <a:spLocks noChangeArrowheads="1"/>
          </p:cNvSpPr>
          <p:nvPr/>
        </p:nvSpPr>
        <p:spPr bwMode="auto">
          <a:xfrm>
            <a:off x="4571446" y="5469981"/>
            <a:ext cx="7826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(</a:t>
            </a:r>
            <a:r>
              <a:rPr lang="en-US" sz="2000" dirty="0" err="1">
                <a:solidFill>
                  <a:schemeClr val="bg1"/>
                </a:solidFill>
              </a:rPr>
              <a:t>TM</a:t>
            </a:r>
            <a:r>
              <a:rPr lang="en-US" sz="2000" i="1" baseline="-25000" dirty="0" err="1">
                <a:solidFill>
                  <a:schemeClr val="bg1"/>
                </a:solidFill>
                <a:latin typeface="Times New Roman" pitchFamily="18" charset="0"/>
              </a:rPr>
              <a:t>r</a:t>
            </a:r>
            <a:r>
              <a:rPr lang="en-US" sz="20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9CEF3-4E5E-4566-B40A-809D17DA2FC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Text Box 2"/>
          <p:cNvSpPr txBox="1">
            <a:spLocks noChangeArrowheads="1"/>
          </p:cNvSpPr>
          <p:nvPr/>
        </p:nvSpPr>
        <p:spPr bwMode="auto">
          <a:xfrm>
            <a:off x="656022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Dipole Radiation (cont.)</a:t>
            </a:r>
          </a:p>
        </p:txBody>
      </p:sp>
      <p:graphicFrame>
        <p:nvGraphicFramePr>
          <p:cNvPr id="455686" name="Object 6"/>
          <p:cNvGraphicFramePr>
            <a:graphicFrameLocks noChangeAspect="1"/>
          </p:cNvGraphicFramePr>
          <p:nvPr/>
        </p:nvGraphicFramePr>
        <p:xfrm>
          <a:off x="2492860" y="1451175"/>
          <a:ext cx="4152900" cy="692150"/>
        </p:xfrm>
        <a:graphic>
          <a:graphicData uri="http://schemas.openxmlformats.org/presentationml/2006/ole">
            <p:oleObj spid="_x0000_s455686" name="Equation" r:id="rId4" imgW="1600200" imgH="266400" progId="Equation.DSMT4">
              <p:embed/>
            </p:oleObj>
          </a:graphicData>
        </a:graphic>
      </p:graphicFrame>
      <p:graphicFrame>
        <p:nvGraphicFramePr>
          <p:cNvPr id="455687" name="Object 7"/>
          <p:cNvGraphicFramePr>
            <a:graphicFrameLocks noChangeAspect="1"/>
          </p:cNvGraphicFramePr>
          <p:nvPr/>
        </p:nvGraphicFramePr>
        <p:xfrm>
          <a:off x="2784475" y="2505075"/>
          <a:ext cx="3605213" cy="1150938"/>
        </p:xfrm>
        <a:graphic>
          <a:graphicData uri="http://schemas.openxmlformats.org/presentationml/2006/ole">
            <p:oleObj spid="_x0000_s455687" name="Equation" r:id="rId5" imgW="2108160" imgH="672840" progId="Equation.DSMT4">
              <p:embed/>
            </p:oleObj>
          </a:graphicData>
        </a:graphic>
      </p:graphicFrame>
      <p:graphicFrame>
        <p:nvGraphicFramePr>
          <p:cNvPr id="455688" name="Object 8"/>
          <p:cNvGraphicFramePr>
            <a:graphicFrameLocks noChangeAspect="1"/>
          </p:cNvGraphicFramePr>
          <p:nvPr/>
        </p:nvGraphicFramePr>
        <p:xfrm>
          <a:off x="3674547" y="4643477"/>
          <a:ext cx="3335805" cy="1833475"/>
        </p:xfrm>
        <a:graphic>
          <a:graphicData uri="http://schemas.openxmlformats.org/presentationml/2006/ole">
            <p:oleObj spid="_x0000_s455688" name="Equation" r:id="rId6" imgW="1663560" imgH="914400" progId="Equation.DSMT4">
              <p:embed/>
            </p:oleObj>
          </a:graphicData>
        </a:graphic>
      </p:graphicFrame>
      <p:sp>
        <p:nvSpPr>
          <p:cNvPr id="455689" name="Text Box 9"/>
          <p:cNvSpPr txBox="1">
            <a:spLocks noChangeArrowheads="1"/>
          </p:cNvSpPr>
          <p:nvPr/>
        </p:nvSpPr>
        <p:spPr bwMode="auto">
          <a:xfrm>
            <a:off x="1537790" y="1176693"/>
            <a:ext cx="706438" cy="396875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2"/>
                </a:solidFill>
              </a:rPr>
              <a:t>TM</a:t>
            </a:r>
            <a:r>
              <a:rPr lang="en-US" sz="2000" i="1" baseline="-25000" dirty="0" err="1">
                <a:solidFill>
                  <a:schemeClr val="bg2"/>
                </a:solidFill>
                <a:latin typeface="Times New Roman" pitchFamily="18" charset="0"/>
              </a:rPr>
              <a:t>r</a:t>
            </a:r>
            <a:endParaRPr lang="en-US" sz="2000" i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455690" name="Text Box 10"/>
          <p:cNvSpPr txBox="1">
            <a:spLocks noChangeArrowheads="1"/>
          </p:cNvSpPr>
          <p:nvPr/>
        </p:nvSpPr>
        <p:spPr bwMode="auto">
          <a:xfrm>
            <a:off x="617775" y="3949934"/>
            <a:ext cx="336737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Examine some values of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9CEF3-4E5E-4566-B40A-809D17DA2FC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Text Box 2"/>
          <p:cNvSpPr txBox="1">
            <a:spLocks noChangeArrowheads="1"/>
          </p:cNvSpPr>
          <p:nvPr/>
        </p:nvSpPr>
        <p:spPr bwMode="auto">
          <a:xfrm>
            <a:off x="71377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Dipole Radiation (cont.)</a:t>
            </a:r>
          </a:p>
        </p:txBody>
      </p:sp>
      <p:graphicFrame>
        <p:nvGraphicFramePr>
          <p:cNvPr id="456711" name="Object 7"/>
          <p:cNvGraphicFramePr>
            <a:graphicFrameLocks noChangeAspect="1"/>
          </p:cNvGraphicFramePr>
          <p:nvPr/>
        </p:nvGraphicFramePr>
        <p:xfrm>
          <a:off x="3144417" y="1131888"/>
          <a:ext cx="3284537" cy="1014412"/>
        </p:xfrm>
        <a:graphic>
          <a:graphicData uri="http://schemas.openxmlformats.org/presentationml/2006/ole">
            <p:oleObj spid="_x0000_s456711" name="Equation" r:id="rId4" imgW="1562040" imgH="482400" progId="Equation.DSMT4">
              <p:embed/>
            </p:oleObj>
          </a:graphicData>
        </a:graphic>
      </p:graphicFrame>
      <p:sp>
        <p:nvSpPr>
          <p:cNvPr id="456716" name="Text Box 12"/>
          <p:cNvSpPr txBox="1">
            <a:spLocks noChangeArrowheads="1"/>
          </p:cNvSpPr>
          <p:nvPr/>
        </p:nvSpPr>
        <p:spPr bwMode="auto">
          <a:xfrm>
            <a:off x="419078" y="1422092"/>
            <a:ext cx="240020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From the </a:t>
            </a:r>
            <a:r>
              <a:rPr lang="en-US" sz="2000" dirty="0" err="1" smtClean="0">
                <a:solidFill>
                  <a:schemeClr val="bg1"/>
                </a:solidFill>
              </a:rPr>
              <a:t>TM</a:t>
            </a:r>
            <a:r>
              <a:rPr lang="en-US" sz="2000" i="1" baseline="-25000" dirty="0" err="1" smtClean="0">
                <a:solidFill>
                  <a:schemeClr val="bg1"/>
                </a:solidFill>
                <a:latin typeface="+mn-lt"/>
              </a:rPr>
              <a:t>r</a:t>
            </a:r>
            <a:r>
              <a:rPr lang="en-US" sz="2000" dirty="0" smtClean="0">
                <a:solidFill>
                  <a:schemeClr val="bg1"/>
                </a:solidFill>
              </a:rPr>
              <a:t> table: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456717" name="Object 13"/>
          <p:cNvGraphicFramePr>
            <a:graphicFrameLocks noChangeAspect="1"/>
          </p:cNvGraphicFramePr>
          <p:nvPr/>
        </p:nvGraphicFramePr>
        <p:xfrm>
          <a:off x="4051631" y="2536825"/>
          <a:ext cx="1495425" cy="479425"/>
        </p:xfrm>
        <a:graphic>
          <a:graphicData uri="http://schemas.openxmlformats.org/presentationml/2006/ole">
            <p:oleObj spid="_x0000_s456717" name="Equation" r:id="rId5" imgW="711000" imgH="228600" progId="Equation.DSMT4">
              <p:embed/>
            </p:oleObj>
          </a:graphicData>
        </a:graphic>
      </p:graphicFrame>
      <p:sp>
        <p:nvSpPr>
          <p:cNvPr id="456718" name="Text Box 14"/>
          <p:cNvSpPr txBox="1">
            <a:spLocks noChangeArrowheads="1"/>
          </p:cNvSpPr>
          <p:nvPr/>
        </p:nvSpPr>
        <p:spPr bwMode="auto">
          <a:xfrm>
            <a:off x="460375" y="2544763"/>
            <a:ext cx="34432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From the ECE 6340 solution,</a:t>
            </a:r>
          </a:p>
        </p:txBody>
      </p:sp>
      <p:sp>
        <p:nvSpPr>
          <p:cNvPr id="456719" name="Text Box 15"/>
          <p:cNvSpPr txBox="1">
            <a:spLocks noChangeArrowheads="1"/>
          </p:cNvSpPr>
          <p:nvPr/>
        </p:nvSpPr>
        <p:spPr bwMode="auto">
          <a:xfrm>
            <a:off x="698500" y="4011613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456720" name="Object 16"/>
          <p:cNvGraphicFramePr>
            <a:graphicFrameLocks noChangeAspect="1"/>
          </p:cNvGraphicFramePr>
          <p:nvPr/>
        </p:nvGraphicFramePr>
        <p:xfrm>
          <a:off x="1830388" y="3975100"/>
          <a:ext cx="1495425" cy="479425"/>
        </p:xfrm>
        <a:graphic>
          <a:graphicData uri="http://schemas.openxmlformats.org/presentationml/2006/ole">
            <p:oleObj spid="_x0000_s456720" name="Equation" r:id="rId6" imgW="711000" imgH="228600" progId="Equation.DSMT4">
              <p:embed/>
            </p:oleObj>
          </a:graphicData>
        </a:graphic>
      </p:graphicFrame>
      <p:sp>
        <p:nvSpPr>
          <p:cNvPr id="456721" name="Text Box 17"/>
          <p:cNvSpPr txBox="1">
            <a:spLocks noChangeArrowheads="1"/>
          </p:cNvSpPr>
          <p:nvPr/>
        </p:nvSpPr>
        <p:spPr bwMode="auto">
          <a:xfrm>
            <a:off x="2266950" y="5216525"/>
            <a:ext cx="1878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Hence, choose</a:t>
            </a:r>
          </a:p>
        </p:txBody>
      </p:sp>
      <p:graphicFrame>
        <p:nvGraphicFramePr>
          <p:cNvPr id="456722" name="Object 18"/>
          <p:cNvGraphicFramePr>
            <a:graphicFrameLocks noChangeAspect="1"/>
          </p:cNvGraphicFramePr>
          <p:nvPr/>
        </p:nvGraphicFramePr>
        <p:xfrm>
          <a:off x="4275446" y="5194940"/>
          <a:ext cx="828675" cy="446087"/>
        </p:xfrm>
        <a:graphic>
          <a:graphicData uri="http://schemas.openxmlformats.org/presentationml/2006/ole">
            <p:oleObj spid="_x0000_s456722" name="Equation" r:id="rId7" imgW="330120" imgH="17748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9CEF3-4E5E-4566-B40A-809D17DA2FC3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56723" name="Object 19"/>
          <p:cNvGraphicFramePr>
            <a:graphicFrameLocks noChangeAspect="1"/>
          </p:cNvGraphicFramePr>
          <p:nvPr/>
        </p:nvGraphicFramePr>
        <p:xfrm>
          <a:off x="3446463" y="5862638"/>
          <a:ext cx="2555875" cy="403225"/>
        </p:xfrm>
        <a:graphic>
          <a:graphicData uri="http://schemas.openxmlformats.org/presentationml/2006/ole">
            <p:oleObj spid="_x0000_s456723" name="Equation" r:id="rId8" imgW="16128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Text Box 2"/>
          <p:cNvSpPr txBox="1">
            <a:spLocks noChangeArrowheads="1"/>
          </p:cNvSpPr>
          <p:nvPr/>
        </p:nvSpPr>
        <p:spPr bwMode="auto">
          <a:xfrm>
            <a:off x="733024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Dipole Radiation (cont.)</a:t>
            </a:r>
          </a:p>
        </p:txBody>
      </p:sp>
      <p:graphicFrame>
        <p:nvGraphicFramePr>
          <p:cNvPr id="462854" name="Object 6"/>
          <p:cNvGraphicFramePr>
            <a:graphicFrameLocks noChangeAspect="1"/>
          </p:cNvGraphicFramePr>
          <p:nvPr/>
        </p:nvGraphicFramePr>
        <p:xfrm>
          <a:off x="2926880" y="1761736"/>
          <a:ext cx="3117850" cy="636587"/>
        </p:xfrm>
        <a:graphic>
          <a:graphicData uri="http://schemas.openxmlformats.org/presentationml/2006/ole">
            <p:oleObj spid="_x0000_s462854" name="Equation" r:id="rId4" imgW="1307880" imgH="266400" progId="Equation.DSMT4">
              <p:embed/>
            </p:oleObj>
          </a:graphicData>
        </a:graphic>
      </p:graphicFrame>
      <p:graphicFrame>
        <p:nvGraphicFramePr>
          <p:cNvPr id="462855" name="Object 7"/>
          <p:cNvGraphicFramePr>
            <a:graphicFrameLocks noChangeAspect="1"/>
          </p:cNvGraphicFramePr>
          <p:nvPr/>
        </p:nvGraphicFramePr>
        <p:xfrm>
          <a:off x="1304256" y="3586547"/>
          <a:ext cx="6107197" cy="841941"/>
        </p:xfrm>
        <a:graphic>
          <a:graphicData uri="http://schemas.openxmlformats.org/presentationml/2006/ole">
            <p:oleObj spid="_x0000_s462855" name="Equation" r:id="rId5" imgW="3225600" imgH="444240" progId="Equation.DSMT4">
              <p:embed/>
            </p:oleObj>
          </a:graphicData>
        </a:graphic>
      </p:graphicFrame>
      <p:sp>
        <p:nvSpPr>
          <p:cNvPr id="462857" name="Text Box 9"/>
          <p:cNvSpPr txBox="1">
            <a:spLocks noChangeArrowheads="1"/>
          </p:cNvSpPr>
          <p:nvPr/>
        </p:nvSpPr>
        <p:spPr bwMode="auto">
          <a:xfrm>
            <a:off x="643439" y="1203993"/>
            <a:ext cx="253306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Therefore, </a:t>
            </a:r>
            <a:r>
              <a:rPr lang="en-US" sz="2000" dirty="0">
                <a:solidFill>
                  <a:schemeClr val="bg1"/>
                </a:solidFill>
              </a:rPr>
              <a:t>we </a:t>
            </a:r>
            <a:r>
              <a:rPr lang="en-US" sz="2000" dirty="0" smtClean="0">
                <a:solidFill>
                  <a:schemeClr val="bg1"/>
                </a:solidFill>
              </a:rPr>
              <a:t>have: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62858" name="Text Box 10"/>
          <p:cNvSpPr txBox="1">
            <a:spLocks noChangeArrowheads="1"/>
          </p:cNvSpPr>
          <p:nvPr/>
        </p:nvSpPr>
        <p:spPr bwMode="auto">
          <a:xfrm>
            <a:off x="570698" y="3053447"/>
            <a:ext cx="5403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Next, simplify the </a:t>
            </a:r>
            <a:r>
              <a:rPr lang="en-US" sz="2000" dirty="0" err="1">
                <a:solidFill>
                  <a:schemeClr val="bg1"/>
                </a:solidFill>
              </a:rPr>
              <a:t>Schelkunoff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Hankel</a:t>
            </a:r>
            <a:r>
              <a:rPr lang="en-US" sz="2000" dirty="0">
                <a:solidFill>
                  <a:schemeClr val="bg1"/>
                </a:solidFill>
              </a:rPr>
              <a:t> function:</a:t>
            </a:r>
          </a:p>
        </p:txBody>
      </p:sp>
      <p:graphicFrame>
        <p:nvGraphicFramePr>
          <p:cNvPr id="462859" name="Object 11"/>
          <p:cNvGraphicFramePr>
            <a:graphicFrameLocks noChangeAspect="1"/>
          </p:cNvGraphicFramePr>
          <p:nvPr/>
        </p:nvGraphicFramePr>
        <p:xfrm>
          <a:off x="5872163" y="5418138"/>
          <a:ext cx="2449512" cy="550862"/>
        </p:xfrm>
        <a:graphic>
          <a:graphicData uri="http://schemas.openxmlformats.org/presentationml/2006/ole">
            <p:oleObj spid="_x0000_s462859" name="Equation" r:id="rId6" imgW="1130040" imgH="253800" progId="Equation.DSMT4">
              <p:embed/>
            </p:oleObj>
          </a:graphicData>
        </a:graphic>
      </p:graphicFrame>
      <p:graphicFrame>
        <p:nvGraphicFramePr>
          <p:cNvPr id="462860" name="Object 12"/>
          <p:cNvGraphicFramePr>
            <a:graphicFrameLocks noChangeAspect="1"/>
          </p:cNvGraphicFramePr>
          <p:nvPr/>
        </p:nvGraphicFramePr>
        <p:xfrm>
          <a:off x="805280" y="5353670"/>
          <a:ext cx="3670467" cy="808603"/>
        </p:xfrm>
        <a:graphic>
          <a:graphicData uri="http://schemas.openxmlformats.org/presentationml/2006/ole">
            <p:oleObj spid="_x0000_s462860" name="Equation" r:id="rId7" imgW="1904760" imgH="419040" progId="Equation.DSMT4">
              <p:embed/>
            </p:oleObj>
          </a:graphicData>
        </a:graphic>
      </p:graphicFrame>
      <p:sp>
        <p:nvSpPr>
          <p:cNvPr id="462861" name="AutoShape 13"/>
          <p:cNvSpPr>
            <a:spLocks noChangeArrowheads="1"/>
          </p:cNvSpPr>
          <p:nvPr/>
        </p:nvSpPr>
        <p:spPr bwMode="auto">
          <a:xfrm>
            <a:off x="5029200" y="5672138"/>
            <a:ext cx="571500" cy="171450"/>
          </a:xfrm>
          <a:prstGeom prst="rightArrow">
            <a:avLst>
              <a:gd name="adj1" fmla="val 50000"/>
              <a:gd name="adj2" fmla="val 83333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9CEF3-4E5E-4566-B40A-809D17DA2FC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Text Box 2"/>
          <p:cNvSpPr txBox="1">
            <a:spLocks noChangeArrowheads="1"/>
          </p:cNvSpPr>
          <p:nvPr/>
        </p:nvSpPr>
        <p:spPr bwMode="auto">
          <a:xfrm>
            <a:off x="684897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Dipole Radiation (cont.)</a:t>
            </a:r>
          </a:p>
        </p:txBody>
      </p:sp>
      <p:graphicFrame>
        <p:nvGraphicFramePr>
          <p:cNvPr id="457736" name="Object 8"/>
          <p:cNvGraphicFramePr>
            <a:graphicFrameLocks noChangeAspect="1"/>
          </p:cNvGraphicFramePr>
          <p:nvPr/>
        </p:nvGraphicFramePr>
        <p:xfrm>
          <a:off x="1141229" y="4790574"/>
          <a:ext cx="6924675" cy="892175"/>
        </p:xfrm>
        <a:graphic>
          <a:graphicData uri="http://schemas.openxmlformats.org/presentationml/2006/ole">
            <p:oleObj spid="_x0000_s457736" name="Equation" r:id="rId4" imgW="3936960" imgH="507960" progId="Equation.DSMT4">
              <p:embed/>
            </p:oleObj>
          </a:graphicData>
        </a:graphic>
      </p:graphicFrame>
      <p:graphicFrame>
        <p:nvGraphicFramePr>
          <p:cNvPr id="457738" name="Object 10"/>
          <p:cNvGraphicFramePr>
            <a:graphicFrameLocks noChangeAspect="1"/>
          </p:cNvGraphicFramePr>
          <p:nvPr/>
        </p:nvGraphicFramePr>
        <p:xfrm>
          <a:off x="2347250" y="1765621"/>
          <a:ext cx="3865563" cy="1798638"/>
        </p:xfrm>
        <a:graphic>
          <a:graphicData uri="http://schemas.openxmlformats.org/presentationml/2006/ole">
            <p:oleObj spid="_x0000_s457738" name="Equation" r:id="rId5" imgW="2019240" imgH="939600" progId="Equation.DSMT4">
              <p:embed/>
            </p:oleObj>
          </a:graphicData>
        </a:graphic>
      </p:graphicFrame>
      <p:sp>
        <p:nvSpPr>
          <p:cNvPr id="457739" name="Text Box 11"/>
          <p:cNvSpPr txBox="1">
            <a:spLocks noChangeArrowheads="1"/>
          </p:cNvSpPr>
          <p:nvPr/>
        </p:nvSpPr>
        <p:spPr bwMode="auto">
          <a:xfrm>
            <a:off x="522288" y="1092200"/>
            <a:ext cx="547015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We have (from </a:t>
            </a:r>
            <a:r>
              <a:rPr lang="en-US" sz="2000" dirty="0" smtClean="0">
                <a:solidFill>
                  <a:schemeClr val="bg1"/>
                </a:solidFill>
              </a:rPr>
              <a:t>the Schaum’s </a:t>
            </a:r>
            <a:r>
              <a:rPr lang="en-US" sz="2000" dirty="0">
                <a:solidFill>
                  <a:schemeClr val="bg1"/>
                </a:solidFill>
              </a:rPr>
              <a:t>M</a:t>
            </a:r>
            <a:r>
              <a:rPr lang="en-US" sz="2000" dirty="0" smtClean="0">
                <a:solidFill>
                  <a:schemeClr val="bg1"/>
                </a:solidFill>
              </a:rPr>
              <a:t>ath </a:t>
            </a:r>
            <a:r>
              <a:rPr lang="en-US" sz="2000" dirty="0">
                <a:solidFill>
                  <a:schemeClr val="bg1"/>
                </a:solidFill>
              </a:rPr>
              <a:t>H</a:t>
            </a:r>
            <a:r>
              <a:rPr lang="en-US" sz="2000" dirty="0" smtClean="0">
                <a:solidFill>
                  <a:schemeClr val="bg1"/>
                </a:solidFill>
              </a:rPr>
              <a:t>andbook</a:t>
            </a:r>
            <a:r>
              <a:rPr lang="en-US" sz="2000" dirty="0">
                <a:solidFill>
                  <a:schemeClr val="bg1"/>
                </a:solidFill>
              </a:rPr>
              <a:t>):</a:t>
            </a:r>
          </a:p>
        </p:txBody>
      </p:sp>
      <p:sp>
        <p:nvSpPr>
          <p:cNvPr id="457740" name="Text Box 12"/>
          <p:cNvSpPr txBox="1">
            <a:spLocks noChangeArrowheads="1"/>
          </p:cNvSpPr>
          <p:nvPr/>
        </p:nvSpPr>
        <p:spPr bwMode="auto">
          <a:xfrm>
            <a:off x="684213" y="4124325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9CEF3-4E5E-4566-B40A-809D17DA2FC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Text Box 2"/>
          <p:cNvSpPr txBox="1">
            <a:spLocks noChangeArrowheads="1"/>
          </p:cNvSpPr>
          <p:nvPr/>
        </p:nvSpPr>
        <p:spPr bwMode="auto">
          <a:xfrm>
            <a:off x="704148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Dipole Radiation (cont.)</a:t>
            </a:r>
          </a:p>
        </p:txBody>
      </p:sp>
      <p:graphicFrame>
        <p:nvGraphicFramePr>
          <p:cNvPr id="465923" name="Object 3"/>
          <p:cNvGraphicFramePr>
            <a:graphicFrameLocks noChangeAspect="1"/>
          </p:cNvGraphicFramePr>
          <p:nvPr/>
        </p:nvGraphicFramePr>
        <p:xfrm>
          <a:off x="2239998" y="2532745"/>
          <a:ext cx="4642066" cy="2620146"/>
        </p:xfrm>
        <a:graphic>
          <a:graphicData uri="http://schemas.openxmlformats.org/presentationml/2006/ole">
            <p:oleObj spid="_x0000_s465923" name="Equation" r:id="rId4" imgW="3060360" imgH="1726920" progId="Equation.DSMT4">
              <p:embed/>
            </p:oleObj>
          </a:graphicData>
        </a:graphic>
      </p:graphicFrame>
      <p:sp>
        <p:nvSpPr>
          <p:cNvPr id="465926" name="Text Box 6"/>
          <p:cNvSpPr txBox="1">
            <a:spLocks noChangeArrowheads="1"/>
          </p:cNvSpPr>
          <p:nvPr/>
        </p:nvSpPr>
        <p:spPr bwMode="auto">
          <a:xfrm>
            <a:off x="1197828" y="2062347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465927" name="Object 7"/>
          <p:cNvGraphicFramePr>
            <a:graphicFrameLocks noChangeAspect="1"/>
          </p:cNvGraphicFramePr>
          <p:nvPr/>
        </p:nvGraphicFramePr>
        <p:xfrm>
          <a:off x="1050925" y="915470"/>
          <a:ext cx="6926263" cy="892175"/>
        </p:xfrm>
        <a:graphic>
          <a:graphicData uri="http://schemas.openxmlformats.org/presentationml/2006/ole">
            <p:oleObj spid="_x0000_s465927" name="Equation" r:id="rId5" imgW="3936960" imgH="507960" progId="Equation.DSMT4">
              <p:embed/>
            </p:oleObj>
          </a:graphicData>
        </a:graphic>
      </p:graphicFrame>
      <p:graphicFrame>
        <p:nvGraphicFramePr>
          <p:cNvPr id="465928" name="Object 8"/>
          <p:cNvGraphicFramePr>
            <a:graphicFrameLocks noChangeAspect="1"/>
          </p:cNvGraphicFramePr>
          <p:nvPr/>
        </p:nvGraphicFramePr>
        <p:xfrm>
          <a:off x="3092567" y="5806189"/>
          <a:ext cx="2590800" cy="760412"/>
        </p:xfrm>
        <a:graphic>
          <a:graphicData uri="http://schemas.openxmlformats.org/presentationml/2006/ole">
            <p:oleObj spid="_x0000_s465928" name="Equation" r:id="rId6" imgW="1473120" imgH="43164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9CEF3-4E5E-4566-B40A-809D17DA2FC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409008" y="5477711"/>
            <a:ext cx="45557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so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Text Box 2"/>
          <p:cNvSpPr txBox="1">
            <a:spLocks noChangeArrowheads="1"/>
          </p:cNvSpPr>
          <p:nvPr/>
        </p:nvSpPr>
        <p:spPr bwMode="auto">
          <a:xfrm>
            <a:off x="723399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Dipole Radiation (cont.)</a:t>
            </a:r>
          </a:p>
        </p:txBody>
      </p:sp>
      <p:sp>
        <p:nvSpPr>
          <p:cNvPr id="463875" name="Text Box 3"/>
          <p:cNvSpPr txBox="1">
            <a:spLocks noChangeArrowheads="1"/>
          </p:cNvSpPr>
          <p:nvPr/>
        </p:nvSpPr>
        <p:spPr bwMode="auto">
          <a:xfrm>
            <a:off x="960438" y="1755775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463877" name="Object 5"/>
          <p:cNvGraphicFramePr>
            <a:graphicFrameLocks noChangeAspect="1"/>
          </p:cNvGraphicFramePr>
          <p:nvPr/>
        </p:nvGraphicFramePr>
        <p:xfrm>
          <a:off x="2163763" y="2393950"/>
          <a:ext cx="4271962" cy="1074738"/>
        </p:xfrm>
        <a:graphic>
          <a:graphicData uri="http://schemas.openxmlformats.org/presentationml/2006/ole">
            <p:oleObj spid="_x0000_s463877" name="Equation" r:id="rId4" imgW="1815840" imgH="457200" progId="Equation.DSMT4">
              <p:embed/>
            </p:oleObj>
          </a:graphicData>
        </a:graphic>
      </p:graphicFrame>
      <p:sp>
        <p:nvSpPr>
          <p:cNvPr id="463878" name="Text Box 6"/>
          <p:cNvSpPr txBox="1">
            <a:spLocks noChangeArrowheads="1"/>
          </p:cNvSpPr>
          <p:nvPr/>
        </p:nvSpPr>
        <p:spPr bwMode="auto">
          <a:xfrm>
            <a:off x="1664293" y="4296131"/>
            <a:ext cx="5408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final step is to determine the coefficient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.</a:t>
            </a:r>
            <a:endParaRPr lang="en-US" sz="24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9CEF3-4E5E-4566-B40A-809D17DA2FC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10741</TotalTime>
  <Words>253</Words>
  <Application>Microsoft Office PowerPoint</Application>
  <PresentationFormat>On-screen Show (4:3)</PresentationFormat>
  <Paragraphs>77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Times New Roman</vt:lpstr>
      <vt:lpstr>Wingdings</vt:lpstr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733</cp:revision>
  <cp:lastPrinted>1999-08-25T18:07:04Z</cp:lastPrinted>
  <dcterms:created xsi:type="dcterms:W3CDTF">1999-08-24T13:57:19Z</dcterms:created>
  <dcterms:modified xsi:type="dcterms:W3CDTF">2016-03-07T19:05:25Z</dcterms:modified>
</cp:coreProperties>
</file>