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333" r:id="rId2"/>
    <p:sldId id="411" r:id="rId3"/>
    <p:sldId id="428" r:id="rId4"/>
    <p:sldId id="427" r:id="rId5"/>
    <p:sldId id="414" r:id="rId6"/>
    <p:sldId id="415" r:id="rId7"/>
    <p:sldId id="416" r:id="rId8"/>
    <p:sldId id="417" r:id="rId9"/>
    <p:sldId id="418" r:id="rId10"/>
    <p:sldId id="425" r:id="rId11"/>
    <p:sldId id="419" r:id="rId12"/>
    <p:sldId id="420" r:id="rId13"/>
    <p:sldId id="421" r:id="rId14"/>
    <p:sldId id="422" r:id="rId15"/>
    <p:sldId id="426" r:id="rId16"/>
    <p:sldId id="423" r:id="rId17"/>
    <p:sldId id="424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33"/>
    <a:srgbClr val="FF9933"/>
    <a:srgbClr val="0000CC"/>
    <a:srgbClr val="6699FF"/>
    <a:srgbClr val="969696"/>
    <a:srgbClr val="FF99FF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206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5.wmf"/><Relationship Id="rId4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5.wmf"/><Relationship Id="rId4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A47662E6-7293-4F0C-A93F-5B7025146D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34C5023C-3F46-4930-9872-D3FDB5259D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6CC54-0851-4B5F-B7B0-A61375616994}" type="slidenum">
              <a:rPr lang="en-US"/>
              <a:pPr/>
              <a:t>1</a:t>
            </a:fld>
            <a:endParaRPr lang="en-US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248BD-DE0C-41E6-88D8-77794C7C671A}" type="slidenum">
              <a:rPr lang="en-US"/>
              <a:pPr/>
              <a:t>10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6E65C-CB03-4F6B-B884-D872A5545173}" type="slidenum">
              <a:rPr lang="en-US"/>
              <a:pPr/>
              <a:t>11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16236-4EC1-4AB1-9BBC-56CA74D9763C}" type="slidenum">
              <a:rPr lang="en-US"/>
              <a:pPr/>
              <a:t>12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D8D12-6F92-463D-B59A-7BEE2B94D38B}" type="slidenum">
              <a:rPr lang="en-US"/>
              <a:pPr/>
              <a:t>13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F4C1-613F-4353-B168-C25C334D7ACB}" type="slidenum">
              <a:rPr lang="en-US"/>
              <a:pPr/>
              <a:t>14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86EF9-10DC-48ED-B4B4-E69AFCBF3660}" type="slidenum">
              <a:rPr lang="en-US"/>
              <a:pPr/>
              <a:t>15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2BF87-5254-44FD-B745-D58D86F39D84}" type="slidenum">
              <a:rPr lang="en-US"/>
              <a:pPr/>
              <a:t>16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4CE96-7CCB-403D-BCBA-C9D877BB03F1}" type="slidenum">
              <a:rPr lang="en-US"/>
              <a:pPr/>
              <a:t>17</a:t>
            </a:fld>
            <a:endParaRPr lang="en-U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CC72F-F3A4-4AF9-8B6F-18CA9996D231}" type="slidenum">
              <a:rPr lang="en-US"/>
              <a:pPr/>
              <a:t>2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CC72F-F3A4-4AF9-8B6F-18CA9996D231}" type="slidenum">
              <a:rPr lang="en-US"/>
              <a:pPr/>
              <a:t>3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CC72F-F3A4-4AF9-8B6F-18CA9996D231}" type="slidenum">
              <a:rPr lang="en-US"/>
              <a:pPr/>
              <a:t>4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74DE2-F7C7-4E98-93A2-6C2DD5B5887A}" type="slidenum">
              <a:rPr lang="en-US"/>
              <a:pPr/>
              <a:t>5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4E1EE-6F20-408E-B5E1-DC7C4CE8461E}" type="slidenum">
              <a:rPr lang="en-US"/>
              <a:pPr/>
              <a:t>6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3BE0A-CBA5-440B-B9E8-E04E3A88CE8E}" type="slidenum">
              <a:rPr lang="en-US"/>
              <a:pPr/>
              <a:t>7</a:t>
            </a:fld>
            <a:endParaRPr lang="en-US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2678A-5724-4284-AEEB-759F296FF249}" type="slidenum">
              <a:rPr lang="en-US"/>
              <a:pPr/>
              <a:t>8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52554-33BD-43EF-B879-EC2FB863C1C5}" type="slidenum">
              <a:rPr lang="en-US"/>
              <a:pPr/>
              <a:t>9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6440E2-574F-43D3-863F-AEDAF2038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763611" y="2385559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393776" y="158772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415971" y="4090761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26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233511" y="625021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897" y="4105976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6406" name="Object 6"/>
          <p:cNvGraphicFramePr>
            <a:graphicFrameLocks noChangeAspect="1"/>
          </p:cNvGraphicFramePr>
          <p:nvPr/>
        </p:nvGraphicFramePr>
        <p:xfrm>
          <a:off x="1223963" y="1881545"/>
          <a:ext cx="6249987" cy="1319213"/>
        </p:xfrm>
        <a:graphic>
          <a:graphicData uri="http://schemas.openxmlformats.org/presentationml/2006/ole">
            <p:oleObj spid="_x0000_s486406" name="Equation" r:id="rId4" imgW="2527200" imgH="533160" progId="Equation.DSMT4">
              <p:embed/>
            </p:oleObj>
          </a:graphicData>
        </a:graphic>
      </p:graphicFrame>
      <p:graphicFrame>
        <p:nvGraphicFramePr>
          <p:cNvPr id="486408" name="Object 8"/>
          <p:cNvGraphicFramePr>
            <a:graphicFrameLocks noChangeAspect="1"/>
          </p:cNvGraphicFramePr>
          <p:nvPr/>
        </p:nvGraphicFramePr>
        <p:xfrm>
          <a:off x="822325" y="4800600"/>
          <a:ext cx="7726363" cy="966788"/>
        </p:xfrm>
        <a:graphic>
          <a:graphicData uri="http://schemas.openxmlformats.org/presentationml/2006/ole">
            <p:oleObj spid="_x0000_s486408" name="Equation" r:id="rId5" imgW="3454200" imgH="431640" progId="Equation.DSMT4">
              <p:embed/>
            </p:oleObj>
          </a:graphicData>
        </a:graphic>
      </p:graphicFrame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410584" y="994702"/>
            <a:ext cx="823465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Compare </a:t>
            </a:r>
            <a:r>
              <a:rPr lang="en-US" sz="2000" dirty="0" smtClean="0">
                <a:solidFill>
                  <a:schemeClr val="bg1"/>
                </a:solidFill>
              </a:rPr>
              <a:t>these </a:t>
            </a:r>
            <a:r>
              <a:rPr lang="en-US" sz="2000" dirty="0">
                <a:solidFill>
                  <a:schemeClr val="bg1"/>
                </a:solidFill>
              </a:rPr>
              <a:t>two equations for </a:t>
            </a:r>
            <a:r>
              <a:rPr lang="en-US" sz="2000" dirty="0" smtClean="0">
                <a:solidFill>
                  <a:schemeClr val="bg1"/>
                </a:solidFill>
              </a:rPr>
              <a:t>the incident </a:t>
            </a:r>
            <a:r>
              <a:rPr lang="en-US" sz="2000" dirty="0">
                <a:solidFill>
                  <a:schemeClr val="bg1"/>
                </a:solidFill>
              </a:rPr>
              <a:t>radial field component: </a:t>
            </a:r>
          </a:p>
        </p:txBody>
      </p:sp>
      <p:sp>
        <p:nvSpPr>
          <p:cNvPr id="486410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graphicFrame>
        <p:nvGraphicFramePr>
          <p:cNvPr id="486411" name="Object 11"/>
          <p:cNvGraphicFramePr>
            <a:graphicFrameLocks noChangeAspect="1"/>
          </p:cNvGraphicFramePr>
          <p:nvPr/>
        </p:nvGraphicFramePr>
        <p:xfrm>
          <a:off x="5592000" y="3030656"/>
          <a:ext cx="2328842" cy="502962"/>
        </p:xfrm>
        <a:graphic>
          <a:graphicData uri="http://schemas.openxmlformats.org/presentationml/2006/ole">
            <p:oleObj spid="_x0000_s486411" name="Equation" r:id="rId6" imgW="1117440" imgH="241200" progId="Equation.DSMT4">
              <p:embed/>
            </p:oleObj>
          </a:graphicData>
        </a:graphic>
      </p:graphicFrame>
      <p:sp>
        <p:nvSpPr>
          <p:cNvPr id="486412" name="AutoShape 12"/>
          <p:cNvSpPr>
            <a:spLocks noChangeArrowheads="1"/>
          </p:cNvSpPr>
          <p:nvPr/>
        </p:nvSpPr>
        <p:spPr bwMode="auto">
          <a:xfrm>
            <a:off x="4748734" y="3548012"/>
            <a:ext cx="314325" cy="1009650"/>
          </a:xfrm>
          <a:prstGeom prst="upDownArrow">
            <a:avLst>
              <a:gd name="adj1" fmla="val 50000"/>
              <a:gd name="adj2" fmla="val 64242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413" name="Text Box 13"/>
          <p:cNvSpPr txBox="1">
            <a:spLocks noChangeArrowheads="1"/>
          </p:cNvSpPr>
          <p:nvPr/>
        </p:nvSpPr>
        <p:spPr bwMode="auto">
          <a:xfrm>
            <a:off x="532262" y="3815637"/>
            <a:ext cx="399879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 need to put these in the same </a:t>
            </a:r>
            <a:r>
              <a:rPr lang="en-US" dirty="0" smtClean="0">
                <a:solidFill>
                  <a:schemeClr val="bg1"/>
                </a:solidFill>
              </a:rPr>
              <a:t>form so we can solve for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40991" y="5882185"/>
            <a:ext cx="2040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  <a:latin typeface="+mn-lt"/>
              </a:rPr>
              <a:t>E</a:t>
            </a:r>
            <a:r>
              <a:rPr lang="en-US" sz="1400" i="1" baseline="-25000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1400" dirty="0" smtClean="0">
                <a:solidFill>
                  <a:srgbClr val="FF0000"/>
                </a:solidFill>
              </a:rPr>
              <a:t> from Debye potential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49106" y="1776482"/>
            <a:ext cx="3613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  <a:latin typeface="+mn-lt"/>
              </a:rPr>
              <a:t>E</a:t>
            </a:r>
            <a:r>
              <a:rPr lang="en-US" sz="1400" i="1" baseline="-25000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1400" dirty="0" smtClean="0">
                <a:solidFill>
                  <a:srgbClr val="FF0000"/>
                </a:solidFill>
              </a:rPr>
              <a:t> that is known for the incident plane wave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5" name="Text Box 3"/>
          <p:cNvSpPr txBox="1">
            <a:spLocks noChangeArrowheads="1"/>
          </p:cNvSpPr>
          <p:nvPr/>
        </p:nvSpPr>
        <p:spPr bwMode="auto">
          <a:xfrm>
            <a:off x="944563" y="1185863"/>
            <a:ext cx="33416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now need to evaluate</a:t>
            </a:r>
          </a:p>
        </p:txBody>
      </p:sp>
      <p:sp>
        <p:nvSpPr>
          <p:cNvPr id="479239" name="Text Box 7"/>
          <p:cNvSpPr txBox="1">
            <a:spLocks noChangeArrowheads="1"/>
          </p:cNvSpPr>
          <p:nvPr/>
        </p:nvSpPr>
        <p:spPr bwMode="auto">
          <a:xfrm>
            <a:off x="801688" y="3063875"/>
            <a:ext cx="26304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To evaluate this, use</a:t>
            </a:r>
          </a:p>
        </p:txBody>
      </p:sp>
      <p:graphicFrame>
        <p:nvGraphicFramePr>
          <p:cNvPr id="479241" name="Object 9"/>
          <p:cNvGraphicFramePr>
            <a:graphicFrameLocks noChangeAspect="1"/>
          </p:cNvGraphicFramePr>
          <p:nvPr/>
        </p:nvGraphicFramePr>
        <p:xfrm>
          <a:off x="2728913" y="1738313"/>
          <a:ext cx="3243262" cy="704850"/>
        </p:xfrm>
        <a:graphic>
          <a:graphicData uri="http://schemas.openxmlformats.org/presentationml/2006/ole">
            <p:oleObj spid="_x0000_s479241" name="Equation" r:id="rId4" imgW="1346040" imgH="291960" progId="Equation.DSMT4">
              <p:embed/>
            </p:oleObj>
          </a:graphicData>
        </a:graphic>
      </p:graphicFrame>
      <p:graphicFrame>
        <p:nvGraphicFramePr>
          <p:cNvPr id="479242" name="Object 10"/>
          <p:cNvGraphicFramePr>
            <a:graphicFrameLocks noChangeAspect="1"/>
          </p:cNvGraphicFramePr>
          <p:nvPr/>
        </p:nvGraphicFramePr>
        <p:xfrm>
          <a:off x="2030413" y="3738563"/>
          <a:ext cx="4297362" cy="2432050"/>
        </p:xfrm>
        <a:graphic>
          <a:graphicData uri="http://schemas.openxmlformats.org/presentationml/2006/ole">
            <p:oleObj spid="_x0000_s479242" name="Equation" r:id="rId5" imgW="2019240" imgH="1143000" progId="Equation.DSMT4">
              <p:embed/>
            </p:oleObj>
          </a:graphicData>
        </a:graphic>
      </p:graphicFrame>
      <p:sp>
        <p:nvSpPr>
          <p:cNvPr id="479243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398463" y="2808412"/>
            <a:ext cx="5503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To simplify this, use the </a:t>
            </a:r>
            <a:r>
              <a:rPr lang="en-US" sz="2000" dirty="0">
                <a:solidFill>
                  <a:schemeClr val="hlink"/>
                </a:solidFill>
              </a:rPr>
              <a:t>spherical Bessel </a:t>
            </a:r>
            <a:r>
              <a:rPr lang="en-US" sz="2000" dirty="0" err="1">
                <a:solidFill>
                  <a:schemeClr val="hlink"/>
                </a:solidFill>
              </a:rPr>
              <a:t>Eq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480263" name="Object 7"/>
          <p:cNvGraphicFramePr>
            <a:graphicFrameLocks noChangeAspect="1"/>
          </p:cNvGraphicFramePr>
          <p:nvPr/>
        </p:nvGraphicFramePr>
        <p:xfrm>
          <a:off x="1241378" y="1449364"/>
          <a:ext cx="6337300" cy="790575"/>
        </p:xfrm>
        <a:graphic>
          <a:graphicData uri="http://schemas.openxmlformats.org/presentationml/2006/ole">
            <p:oleObj spid="_x0000_s480263" name="Equation" r:id="rId4" imgW="2844720" imgH="355320" progId="Equation.DSMT4">
              <p:embed/>
            </p:oleObj>
          </a:graphicData>
        </a:graphic>
      </p:graphicFrame>
      <p:graphicFrame>
        <p:nvGraphicFramePr>
          <p:cNvPr id="480264" name="Object 8"/>
          <p:cNvGraphicFramePr>
            <a:graphicFrameLocks noChangeAspect="1"/>
          </p:cNvGraphicFramePr>
          <p:nvPr/>
        </p:nvGraphicFramePr>
        <p:xfrm>
          <a:off x="1978665" y="3414489"/>
          <a:ext cx="4493387" cy="599598"/>
        </p:xfrm>
        <a:graphic>
          <a:graphicData uri="http://schemas.openxmlformats.org/presentationml/2006/ole">
            <p:oleObj spid="_x0000_s480264" name="Equation" r:id="rId5" imgW="2095200" imgH="279360" progId="Equation.DSMT4">
              <p:embed/>
            </p:oleObj>
          </a:graphicData>
        </a:graphic>
      </p:graphicFrame>
      <p:sp>
        <p:nvSpPr>
          <p:cNvPr id="480265" name="Text Box 9"/>
          <p:cNvSpPr txBox="1">
            <a:spLocks noChangeArrowheads="1"/>
          </p:cNvSpPr>
          <p:nvPr/>
        </p:nvSpPr>
        <p:spPr bwMode="auto">
          <a:xfrm>
            <a:off x="393700" y="5302250"/>
            <a:ext cx="1106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Hence:</a:t>
            </a:r>
          </a:p>
        </p:txBody>
      </p:sp>
      <p:graphicFrame>
        <p:nvGraphicFramePr>
          <p:cNvPr id="480266" name="Object 10"/>
          <p:cNvGraphicFramePr>
            <a:graphicFrameLocks noChangeAspect="1"/>
          </p:cNvGraphicFramePr>
          <p:nvPr/>
        </p:nvGraphicFramePr>
        <p:xfrm>
          <a:off x="1479942" y="5677300"/>
          <a:ext cx="5324619" cy="768074"/>
        </p:xfrm>
        <a:graphic>
          <a:graphicData uri="http://schemas.openxmlformats.org/presentationml/2006/ole">
            <p:oleObj spid="_x0000_s480266" name="Equation" r:id="rId6" imgW="2730240" imgH="393480" progId="Equation.DSMT4">
              <p:embed/>
            </p:oleObj>
          </a:graphicData>
        </a:graphic>
      </p:graphicFrame>
      <p:sp>
        <p:nvSpPr>
          <p:cNvPr id="480267" name="Text Box 11"/>
          <p:cNvSpPr txBox="1">
            <a:spLocks noChangeArrowheads="1"/>
          </p:cNvSpPr>
          <p:nvPr/>
        </p:nvSpPr>
        <p:spPr bwMode="auto">
          <a:xfrm>
            <a:off x="411163" y="1003925"/>
            <a:ext cx="1076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80268" name="Object 12"/>
          <p:cNvGraphicFramePr>
            <a:graphicFrameLocks noChangeAspect="1"/>
          </p:cNvGraphicFramePr>
          <p:nvPr/>
        </p:nvGraphicFramePr>
        <p:xfrm>
          <a:off x="1966914" y="4385587"/>
          <a:ext cx="4327008" cy="842050"/>
        </p:xfrm>
        <a:graphic>
          <a:graphicData uri="http://schemas.openxmlformats.org/presentationml/2006/ole">
            <p:oleObj spid="_x0000_s480268" name="Equation" r:id="rId7" imgW="2222280" imgH="431640" progId="Equation.DSMT4">
              <p:embed/>
            </p:oleObj>
          </a:graphicData>
        </a:graphic>
      </p:graphicFrame>
      <p:sp>
        <p:nvSpPr>
          <p:cNvPr id="480269" name="Text Box 13"/>
          <p:cNvSpPr txBox="1">
            <a:spLocks noChangeArrowheads="1"/>
          </p:cNvSpPr>
          <p:nvPr/>
        </p:nvSpPr>
        <p:spPr bwMode="auto">
          <a:xfrm>
            <a:off x="1414463" y="4090514"/>
            <a:ext cx="431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480270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493259" y="943532"/>
            <a:ext cx="1497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Therefore:</a:t>
            </a:r>
          </a:p>
        </p:txBody>
      </p:sp>
      <p:sp>
        <p:nvSpPr>
          <p:cNvPr id="481286" name="Text Box 6"/>
          <p:cNvSpPr txBox="1">
            <a:spLocks noChangeArrowheads="1"/>
          </p:cNvSpPr>
          <p:nvPr/>
        </p:nvSpPr>
        <p:spPr bwMode="auto">
          <a:xfrm>
            <a:off x="497233" y="4000152"/>
            <a:ext cx="1271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Hence:</a:t>
            </a:r>
          </a:p>
        </p:txBody>
      </p:sp>
      <p:graphicFrame>
        <p:nvGraphicFramePr>
          <p:cNvPr id="481288" name="Object 8"/>
          <p:cNvGraphicFramePr>
            <a:graphicFrameLocks noChangeAspect="1"/>
          </p:cNvGraphicFramePr>
          <p:nvPr/>
        </p:nvGraphicFramePr>
        <p:xfrm>
          <a:off x="1402645" y="1491361"/>
          <a:ext cx="5745059" cy="2214508"/>
        </p:xfrm>
        <a:graphic>
          <a:graphicData uri="http://schemas.openxmlformats.org/presentationml/2006/ole">
            <p:oleObj spid="_x0000_s481288" name="Equation" r:id="rId4" imgW="3162240" imgH="1218960" progId="Equation.DSMT4">
              <p:embed/>
            </p:oleObj>
          </a:graphicData>
        </a:graphic>
      </p:graphicFrame>
      <p:graphicFrame>
        <p:nvGraphicFramePr>
          <p:cNvPr id="481289" name="Object 9"/>
          <p:cNvGraphicFramePr>
            <a:graphicFrameLocks noChangeAspect="1"/>
          </p:cNvGraphicFramePr>
          <p:nvPr/>
        </p:nvGraphicFramePr>
        <p:xfrm>
          <a:off x="1441711" y="5706210"/>
          <a:ext cx="6702425" cy="828675"/>
        </p:xfrm>
        <a:graphic>
          <a:graphicData uri="http://schemas.openxmlformats.org/presentationml/2006/ole">
            <p:oleObj spid="_x0000_s481289" name="Equation" r:id="rId5" imgW="3695400" imgH="457200" progId="Equation.DSMT4">
              <p:embed/>
            </p:oleObj>
          </a:graphicData>
        </a:graphic>
      </p:graphicFrame>
      <p:sp>
        <p:nvSpPr>
          <p:cNvPr id="481290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1591790" y="4484033"/>
          <a:ext cx="6242026" cy="781056"/>
        </p:xfrm>
        <a:graphic>
          <a:graphicData uri="http://schemas.openxmlformats.org/presentationml/2006/ole">
            <p:oleObj spid="_x0000_s481290" name="Equation" r:id="rId6" imgW="3454200" imgH="431640" progId="Equation.DSMT4">
              <p:embed/>
            </p:oleObj>
          </a:graphicData>
        </a:graphic>
      </p:graphicFrame>
      <p:sp>
        <p:nvSpPr>
          <p:cNvPr id="9" name="Down Arrow 8"/>
          <p:cNvSpPr/>
          <p:nvPr/>
        </p:nvSpPr>
        <p:spPr bwMode="auto">
          <a:xfrm>
            <a:off x="3316406" y="5336275"/>
            <a:ext cx="313899" cy="423081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574675" y="969963"/>
            <a:ext cx="4778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482308" name="Text Box 4"/>
          <p:cNvSpPr txBox="1">
            <a:spLocks noChangeArrowheads="1"/>
          </p:cNvSpPr>
          <p:nvPr/>
        </p:nvSpPr>
        <p:spPr bwMode="auto">
          <a:xfrm>
            <a:off x="332190" y="3020350"/>
            <a:ext cx="52562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Compare with the </a:t>
            </a:r>
            <a:r>
              <a:rPr lang="en-US" sz="2000" dirty="0" smtClean="0">
                <a:solidFill>
                  <a:schemeClr val="bg1"/>
                </a:solidFill>
              </a:rPr>
              <a:t>known expansion for        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82311" name="Object 7"/>
          <p:cNvGraphicFramePr>
            <a:graphicFrameLocks noChangeAspect="1"/>
          </p:cNvGraphicFramePr>
          <p:nvPr/>
        </p:nvGraphicFramePr>
        <p:xfrm>
          <a:off x="1301750" y="1303338"/>
          <a:ext cx="6688138" cy="939800"/>
        </p:xfrm>
        <a:graphic>
          <a:graphicData uri="http://schemas.openxmlformats.org/presentationml/2006/ole">
            <p:oleObj spid="_x0000_s482311" name="Equation" r:id="rId4" imgW="3251160" imgH="457200" progId="Equation.DSMT4">
              <p:embed/>
            </p:oleObj>
          </a:graphicData>
        </a:graphic>
      </p:graphicFrame>
      <p:graphicFrame>
        <p:nvGraphicFramePr>
          <p:cNvPr id="482312" name="Object 8"/>
          <p:cNvGraphicFramePr>
            <a:graphicFrameLocks noChangeAspect="1"/>
          </p:cNvGraphicFramePr>
          <p:nvPr/>
        </p:nvGraphicFramePr>
        <p:xfrm>
          <a:off x="4922755" y="3026969"/>
          <a:ext cx="335691" cy="425430"/>
        </p:xfrm>
        <a:graphic>
          <a:graphicData uri="http://schemas.openxmlformats.org/presentationml/2006/ole">
            <p:oleObj spid="_x0000_s482312" name="Equation" r:id="rId5" imgW="190440" imgH="241200" progId="Equation.DSMT4">
              <p:embed/>
            </p:oleObj>
          </a:graphicData>
        </a:graphic>
      </p:graphicFrame>
      <p:graphicFrame>
        <p:nvGraphicFramePr>
          <p:cNvPr id="482313" name="Object 9"/>
          <p:cNvGraphicFramePr>
            <a:graphicFrameLocks noChangeAspect="1"/>
          </p:cNvGraphicFramePr>
          <p:nvPr/>
        </p:nvGraphicFramePr>
        <p:xfrm>
          <a:off x="2482850" y="5246688"/>
          <a:ext cx="4322763" cy="1087437"/>
        </p:xfrm>
        <a:graphic>
          <a:graphicData uri="http://schemas.openxmlformats.org/presentationml/2006/ole">
            <p:oleObj spid="_x0000_s482313" name="Equation" r:id="rId6" imgW="1815840" imgH="457200" progId="Equation.DSMT4">
              <p:embed/>
            </p:oleObj>
          </a:graphicData>
        </a:graphic>
      </p:graphicFrame>
      <p:graphicFrame>
        <p:nvGraphicFramePr>
          <p:cNvPr id="482315" name="Object 11"/>
          <p:cNvGraphicFramePr>
            <a:graphicFrameLocks noChangeAspect="1"/>
          </p:cNvGraphicFramePr>
          <p:nvPr/>
        </p:nvGraphicFramePr>
        <p:xfrm>
          <a:off x="1548906" y="3674532"/>
          <a:ext cx="5267531" cy="1111841"/>
        </p:xfrm>
        <a:graphic>
          <a:graphicData uri="http://schemas.openxmlformats.org/presentationml/2006/ole">
            <p:oleObj spid="_x0000_s482315" name="Equation" r:id="rId7" imgW="2527200" imgH="533160" progId="Equation.DSMT4">
              <p:embed/>
            </p:oleObj>
          </a:graphicData>
        </a:graphic>
      </p:graphicFrame>
      <p:sp>
        <p:nvSpPr>
          <p:cNvPr id="48231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sp>
        <p:nvSpPr>
          <p:cNvPr id="482317" name="AutoShape 13"/>
          <p:cNvSpPr>
            <a:spLocks noChangeArrowheads="1"/>
          </p:cNvSpPr>
          <p:nvPr/>
        </p:nvSpPr>
        <p:spPr bwMode="auto">
          <a:xfrm>
            <a:off x="5786486" y="2401580"/>
            <a:ext cx="258762" cy="1296988"/>
          </a:xfrm>
          <a:prstGeom prst="upDownArrow">
            <a:avLst>
              <a:gd name="adj1" fmla="val 50000"/>
              <a:gd name="adj2" fmla="val 10024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18" name="Text Box 14"/>
          <p:cNvSpPr txBox="1">
            <a:spLocks noChangeArrowheads="1"/>
          </p:cNvSpPr>
          <p:nvPr/>
        </p:nvSpPr>
        <p:spPr bwMode="auto">
          <a:xfrm>
            <a:off x="650875" y="5607050"/>
            <a:ext cx="1536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see that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5996524" y="4539773"/>
          <a:ext cx="1829315" cy="395291"/>
        </p:xfrm>
        <a:graphic>
          <a:graphicData uri="http://schemas.openxmlformats.org/presentationml/2006/ole">
            <p:oleObj spid="_x0000_s482316" name="Equation" r:id="rId8" imgW="1117440" imgH="2412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523630" y="1160059"/>
            <a:ext cx="2040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  <a:latin typeface="+mn-lt"/>
              </a:rPr>
              <a:t>E</a:t>
            </a:r>
            <a:r>
              <a:rPr lang="en-US" sz="1400" i="1" baseline="-25000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1400" dirty="0" smtClean="0">
                <a:solidFill>
                  <a:srgbClr val="FF0000"/>
                </a:solidFill>
              </a:rPr>
              <a:t> from Debye potential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1058" y="3345976"/>
            <a:ext cx="2182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  <a:latin typeface="+mn-lt"/>
              </a:rPr>
              <a:t>E</a:t>
            </a:r>
            <a:r>
              <a:rPr lang="en-US" sz="1400" i="1" baseline="-25000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1400" dirty="0" smtClean="0">
                <a:solidFill>
                  <a:srgbClr val="FF0000"/>
                </a:solidFill>
              </a:rPr>
              <a:t> that is known for the incident plane wave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7431" name="Object 7"/>
          <p:cNvGraphicFramePr>
            <a:graphicFrameLocks noChangeAspect="1"/>
          </p:cNvGraphicFramePr>
          <p:nvPr/>
        </p:nvGraphicFramePr>
        <p:xfrm>
          <a:off x="2394899" y="1244518"/>
          <a:ext cx="4249738" cy="1062038"/>
        </p:xfrm>
        <a:graphic>
          <a:graphicData uri="http://schemas.openxmlformats.org/presentationml/2006/ole">
            <p:oleObj spid="_x0000_s487431" name="Equation" r:id="rId4" imgW="1828800" imgH="457200" progId="Equation.DSMT4">
              <p:embed/>
            </p:oleObj>
          </a:graphicData>
        </a:graphic>
      </p:graphicFrame>
      <p:graphicFrame>
        <p:nvGraphicFramePr>
          <p:cNvPr id="487432" name="Object 8"/>
          <p:cNvGraphicFramePr>
            <a:graphicFrameLocks noChangeAspect="1"/>
          </p:cNvGraphicFramePr>
          <p:nvPr/>
        </p:nvGraphicFramePr>
        <p:xfrm>
          <a:off x="2960688" y="4005263"/>
          <a:ext cx="3503612" cy="1312862"/>
        </p:xfrm>
        <a:graphic>
          <a:graphicData uri="http://schemas.openxmlformats.org/presentationml/2006/ole">
            <p:oleObj spid="_x0000_s487432" name="Equation" r:id="rId5" imgW="1422360" imgH="533160" progId="Equation.DSMT4">
              <p:embed/>
            </p:oleObj>
          </a:graphicData>
        </a:graphic>
      </p:graphicFrame>
      <p:sp>
        <p:nvSpPr>
          <p:cNvPr id="487434" name="Text Box 10"/>
          <p:cNvSpPr txBox="1">
            <a:spLocks noChangeArrowheads="1"/>
          </p:cNvSpPr>
          <p:nvPr/>
        </p:nvSpPr>
        <p:spPr bwMode="auto">
          <a:xfrm>
            <a:off x="1402093" y="3306433"/>
            <a:ext cx="218425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Text Box 3"/>
          <p:cNvSpPr txBox="1">
            <a:spLocks noChangeArrowheads="1"/>
          </p:cNvSpPr>
          <p:nvPr/>
        </p:nvSpPr>
        <p:spPr bwMode="auto">
          <a:xfrm>
            <a:off x="1529154" y="927018"/>
            <a:ext cx="12793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83337" name="Object 9"/>
          <p:cNvGraphicFramePr>
            <a:graphicFrameLocks noChangeAspect="1"/>
          </p:cNvGraphicFramePr>
          <p:nvPr/>
        </p:nvGraphicFramePr>
        <p:xfrm>
          <a:off x="2049463" y="1304925"/>
          <a:ext cx="4503737" cy="1068388"/>
        </p:xfrm>
        <a:graphic>
          <a:graphicData uri="http://schemas.openxmlformats.org/presentationml/2006/ole">
            <p:oleObj spid="_x0000_s483337" name="Equation" r:id="rId4" imgW="2247840" imgH="533160" progId="Equation.DSMT4">
              <p:embed/>
            </p:oleObj>
          </a:graphicData>
        </a:graphic>
      </p:graphicFrame>
      <p:graphicFrame>
        <p:nvGraphicFramePr>
          <p:cNvPr id="483338" name="Object 10"/>
          <p:cNvGraphicFramePr>
            <a:graphicFrameLocks noChangeAspect="1"/>
          </p:cNvGraphicFramePr>
          <p:nvPr/>
        </p:nvGraphicFramePr>
        <p:xfrm>
          <a:off x="2557711" y="3133993"/>
          <a:ext cx="3933825" cy="1363662"/>
        </p:xfrm>
        <a:graphic>
          <a:graphicData uri="http://schemas.openxmlformats.org/presentationml/2006/ole">
            <p:oleObj spid="_x0000_s483338" name="Equation" r:id="rId5" imgW="1612800" imgH="558720" progId="Equation.DSMT4">
              <p:embed/>
            </p:oleObj>
          </a:graphicData>
        </a:graphic>
      </p:graphicFrame>
      <p:sp>
        <p:nvSpPr>
          <p:cNvPr id="483339" name="Text Box 11"/>
          <p:cNvSpPr txBox="1">
            <a:spLocks noChangeArrowheads="1"/>
          </p:cNvSpPr>
          <p:nvPr/>
        </p:nvSpPr>
        <p:spPr bwMode="auto">
          <a:xfrm>
            <a:off x="1921118" y="2588942"/>
            <a:ext cx="469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483341" name="Text Box 13"/>
          <p:cNvSpPr txBox="1">
            <a:spLocks noChangeArrowheads="1"/>
          </p:cNvSpPr>
          <p:nvPr/>
        </p:nvSpPr>
        <p:spPr bwMode="auto">
          <a:xfrm>
            <a:off x="357188" y="4711700"/>
            <a:ext cx="946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83342" name="Object 14"/>
          <p:cNvGraphicFramePr>
            <a:graphicFrameLocks noChangeAspect="1"/>
          </p:cNvGraphicFramePr>
          <p:nvPr/>
        </p:nvGraphicFramePr>
        <p:xfrm>
          <a:off x="1068388" y="5287963"/>
          <a:ext cx="7343775" cy="1223962"/>
        </p:xfrm>
        <a:graphic>
          <a:graphicData uri="http://schemas.openxmlformats.org/presentationml/2006/ole">
            <p:oleObj spid="_x0000_s483342" name="Equation" r:id="rId6" imgW="3352680" imgH="558720" progId="Equation.DSMT4">
              <p:embed/>
            </p:oleObj>
          </a:graphicData>
        </a:graphic>
      </p:graphicFrame>
      <p:sp>
        <p:nvSpPr>
          <p:cNvPr id="483344" name="Text Box 16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6" name="Text Box 4"/>
          <p:cNvSpPr txBox="1">
            <a:spLocks noChangeArrowheads="1"/>
          </p:cNvSpPr>
          <p:nvPr/>
        </p:nvSpPr>
        <p:spPr bwMode="auto">
          <a:xfrm>
            <a:off x="643134" y="886510"/>
            <a:ext cx="35052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Similarly, </a:t>
            </a:r>
            <a:r>
              <a:rPr lang="en-US" sz="2000" dirty="0">
                <a:solidFill>
                  <a:schemeClr val="bg1"/>
                </a:solidFill>
              </a:rPr>
              <a:t>to find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chemeClr val="bg1"/>
                </a:solidFill>
              </a:rPr>
              <a:t> for the incident plane </a:t>
            </a:r>
            <a:r>
              <a:rPr lang="en-US" sz="2000" dirty="0" smtClean="0">
                <a:solidFill>
                  <a:schemeClr val="bg1"/>
                </a:solidFill>
              </a:rPr>
              <a:t>wave, </a:t>
            </a:r>
            <a:r>
              <a:rPr lang="en-US" sz="2000" dirty="0">
                <a:solidFill>
                  <a:schemeClr val="bg1"/>
                </a:solidFill>
              </a:rPr>
              <a:t>we use:</a:t>
            </a:r>
          </a:p>
        </p:txBody>
      </p:sp>
      <p:sp>
        <p:nvSpPr>
          <p:cNvPr id="484359" name="Text Box 7"/>
          <p:cNvSpPr txBox="1">
            <a:spLocks noChangeArrowheads="1"/>
          </p:cNvSpPr>
          <p:nvPr/>
        </p:nvSpPr>
        <p:spPr bwMode="auto">
          <a:xfrm>
            <a:off x="1071164" y="3197646"/>
            <a:ext cx="15351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Note:</a:t>
            </a:r>
          </a:p>
        </p:txBody>
      </p:sp>
      <p:graphicFrame>
        <p:nvGraphicFramePr>
          <p:cNvPr id="484362" name="Object 10"/>
          <p:cNvGraphicFramePr>
            <a:graphicFrameLocks noChangeAspect="1"/>
          </p:cNvGraphicFramePr>
          <p:nvPr/>
        </p:nvGraphicFramePr>
        <p:xfrm>
          <a:off x="4665488" y="988130"/>
          <a:ext cx="3267590" cy="1722911"/>
        </p:xfrm>
        <a:graphic>
          <a:graphicData uri="http://schemas.openxmlformats.org/presentationml/2006/ole">
            <p:oleObj spid="_x0000_s484362" name="Equation" r:id="rId4" imgW="1638000" imgH="863280" progId="Equation.DSMT4">
              <p:embed/>
            </p:oleObj>
          </a:graphicData>
        </a:graphic>
      </p:graphicFrame>
      <p:graphicFrame>
        <p:nvGraphicFramePr>
          <p:cNvPr id="484363" name="Object 11"/>
          <p:cNvGraphicFramePr>
            <a:graphicFrameLocks noChangeAspect="1"/>
          </p:cNvGraphicFramePr>
          <p:nvPr/>
        </p:nvGraphicFramePr>
        <p:xfrm>
          <a:off x="1926827" y="3026196"/>
          <a:ext cx="5741987" cy="812800"/>
        </p:xfrm>
        <a:graphic>
          <a:graphicData uri="http://schemas.openxmlformats.org/presentationml/2006/ole">
            <p:oleObj spid="_x0000_s484363" name="Equation" r:id="rId5" imgW="2958840" imgH="419040" progId="Equation.DSMT4">
              <p:embed/>
            </p:oleObj>
          </a:graphicData>
        </a:graphic>
      </p:graphicFrame>
      <p:graphicFrame>
        <p:nvGraphicFramePr>
          <p:cNvPr id="484364" name="Object 12"/>
          <p:cNvGraphicFramePr>
            <a:graphicFrameLocks noChangeAspect="1"/>
          </p:cNvGraphicFramePr>
          <p:nvPr/>
        </p:nvGraphicFramePr>
        <p:xfrm>
          <a:off x="2104955" y="4410297"/>
          <a:ext cx="5097462" cy="2085975"/>
        </p:xfrm>
        <a:graphic>
          <a:graphicData uri="http://schemas.openxmlformats.org/presentationml/2006/ole">
            <p:oleObj spid="_x0000_s484364" name="Equation" r:id="rId6" imgW="2171520" imgH="888840" progId="Equation.DSMT4">
              <p:embed/>
            </p:oleObj>
          </a:graphicData>
        </a:graphic>
      </p:graphicFrame>
      <p:sp>
        <p:nvSpPr>
          <p:cNvPr id="484366" name="Text Box 14"/>
          <p:cNvSpPr txBox="1">
            <a:spLocks noChangeArrowheads="1"/>
          </p:cNvSpPr>
          <p:nvPr/>
        </p:nvSpPr>
        <p:spPr bwMode="auto">
          <a:xfrm>
            <a:off x="323789" y="0"/>
            <a:ext cx="86248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graphicFrame>
        <p:nvGraphicFramePr>
          <p:cNvPr id="484367" name="Object 15"/>
          <p:cNvGraphicFramePr>
            <a:graphicFrameLocks noChangeAspect="1"/>
          </p:cNvGraphicFramePr>
          <p:nvPr/>
        </p:nvGraphicFramePr>
        <p:xfrm>
          <a:off x="1297184" y="1892985"/>
          <a:ext cx="1889125" cy="563562"/>
        </p:xfrm>
        <a:graphic>
          <a:graphicData uri="http://schemas.openxmlformats.org/presentationml/2006/ole">
            <p:oleObj spid="_x0000_s484367" name="Equation" r:id="rId7" imgW="850680" imgH="2538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41696" y="3957847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 we have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80418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</a:t>
            </a:r>
          </a:p>
        </p:txBody>
      </p:sp>
      <p:graphicFrame>
        <p:nvGraphicFramePr>
          <p:cNvPr id="471067" name="Object 27"/>
          <p:cNvGraphicFramePr>
            <a:graphicFrameLocks noChangeAspect="1"/>
          </p:cNvGraphicFramePr>
          <p:nvPr/>
        </p:nvGraphicFramePr>
        <p:xfrm>
          <a:off x="1911327" y="1328524"/>
          <a:ext cx="1944687" cy="563563"/>
        </p:xfrm>
        <a:graphic>
          <a:graphicData uri="http://schemas.openxmlformats.org/presentationml/2006/ole">
            <p:oleObj spid="_x0000_s471067" name="Equation" r:id="rId4" imgW="876240" imgH="253800" progId="Equation.DSMT4">
              <p:embed/>
            </p:oleObj>
          </a:graphicData>
        </a:graphic>
      </p:graphicFrame>
      <p:graphicFrame>
        <p:nvGraphicFramePr>
          <p:cNvPr id="471068" name="Object 28"/>
          <p:cNvGraphicFramePr>
            <a:graphicFrameLocks noChangeAspect="1"/>
          </p:cNvGraphicFramePr>
          <p:nvPr/>
        </p:nvGraphicFramePr>
        <p:xfrm>
          <a:off x="419977" y="2678920"/>
          <a:ext cx="4395787" cy="982662"/>
        </p:xfrm>
        <a:graphic>
          <a:graphicData uri="http://schemas.openxmlformats.org/presentationml/2006/ole">
            <p:oleObj spid="_x0000_s471068" name="Equation" r:id="rId5" imgW="1930320" imgH="431640" progId="Equation.DSMT4">
              <p:embed/>
            </p:oleObj>
          </a:graphicData>
        </a:graphic>
      </p:graphicFrame>
      <p:graphicFrame>
        <p:nvGraphicFramePr>
          <p:cNvPr id="471069" name="Object 29"/>
          <p:cNvGraphicFramePr>
            <a:graphicFrameLocks noChangeAspect="1"/>
          </p:cNvGraphicFramePr>
          <p:nvPr/>
        </p:nvGraphicFramePr>
        <p:xfrm>
          <a:off x="1681602" y="3870145"/>
          <a:ext cx="2275362" cy="491412"/>
        </p:xfrm>
        <a:graphic>
          <a:graphicData uri="http://schemas.openxmlformats.org/presentationml/2006/ole">
            <p:oleObj spid="_x0000_s471069" name="Equation" r:id="rId6" imgW="1117440" imgH="241200" progId="Equation.DSMT4">
              <p:embed/>
            </p:oleObj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5324230" y="1057696"/>
            <a:ext cx="3487550" cy="3996762"/>
            <a:chOff x="4054988" y="648263"/>
            <a:chExt cx="3487550" cy="3996762"/>
          </a:xfrm>
        </p:grpSpPr>
        <p:sp>
          <p:nvSpPr>
            <p:cNvPr id="471050" name="Oval 10"/>
            <p:cNvSpPr>
              <a:spLocks noChangeArrowheads="1"/>
            </p:cNvSpPr>
            <p:nvPr/>
          </p:nvSpPr>
          <p:spPr bwMode="auto">
            <a:xfrm>
              <a:off x="4638675" y="1681163"/>
              <a:ext cx="1614488" cy="1636712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63529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51" name="Line 11"/>
            <p:cNvSpPr>
              <a:spLocks noChangeShapeType="1"/>
            </p:cNvSpPr>
            <p:nvPr/>
          </p:nvSpPr>
          <p:spPr bwMode="auto">
            <a:xfrm flipV="1">
              <a:off x="5446713" y="2500313"/>
              <a:ext cx="1365250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52" name="Line 12"/>
            <p:cNvSpPr>
              <a:spLocks noChangeShapeType="1"/>
            </p:cNvSpPr>
            <p:nvPr/>
          </p:nvSpPr>
          <p:spPr bwMode="auto">
            <a:xfrm flipH="1">
              <a:off x="4395788" y="2502663"/>
              <a:ext cx="1050925" cy="568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53" name="Text Box 13"/>
            <p:cNvSpPr txBox="1">
              <a:spLocks noChangeArrowheads="1"/>
            </p:cNvSpPr>
            <p:nvPr/>
          </p:nvSpPr>
          <p:spPr bwMode="auto">
            <a:xfrm>
              <a:off x="6983738" y="2274188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471054" name="Text Box 14"/>
            <p:cNvSpPr txBox="1">
              <a:spLocks noChangeArrowheads="1"/>
            </p:cNvSpPr>
            <p:nvPr/>
          </p:nvSpPr>
          <p:spPr bwMode="auto">
            <a:xfrm>
              <a:off x="4054988" y="2962413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471055" name="Object 15"/>
            <p:cNvGraphicFramePr>
              <a:graphicFrameLocks noChangeAspect="1"/>
            </p:cNvGraphicFramePr>
            <p:nvPr/>
          </p:nvGraphicFramePr>
          <p:xfrm>
            <a:off x="5545138" y="1943100"/>
            <a:ext cx="225425" cy="254000"/>
          </p:xfrm>
          <a:graphic>
            <a:graphicData uri="http://schemas.openxmlformats.org/presentationml/2006/ole">
              <p:oleObj spid="_x0000_s471055" name="Equation" r:id="rId7" imgW="126720" imgH="139680" progId="Equation.DSMT4">
                <p:embed/>
              </p:oleObj>
            </a:graphicData>
          </a:graphic>
        </p:graphicFrame>
        <p:sp>
          <p:nvSpPr>
            <p:cNvPr id="471056" name="Line 16"/>
            <p:cNvSpPr>
              <a:spLocks noChangeShapeType="1"/>
            </p:cNvSpPr>
            <p:nvPr/>
          </p:nvSpPr>
          <p:spPr bwMode="auto">
            <a:xfrm flipH="1" flipV="1">
              <a:off x="5446713" y="1066800"/>
              <a:ext cx="0" cy="14366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57" name="Text Box 17"/>
            <p:cNvSpPr txBox="1">
              <a:spLocks noChangeArrowheads="1"/>
            </p:cNvSpPr>
            <p:nvPr/>
          </p:nvSpPr>
          <p:spPr bwMode="auto">
            <a:xfrm>
              <a:off x="5316088" y="648263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471058" name="Line 18"/>
            <p:cNvSpPr>
              <a:spLocks noChangeShapeType="1"/>
            </p:cNvSpPr>
            <p:nvPr/>
          </p:nvSpPr>
          <p:spPr bwMode="auto">
            <a:xfrm flipV="1">
              <a:off x="5446713" y="2027238"/>
              <a:ext cx="615950" cy="4762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62" name="Line 22"/>
            <p:cNvSpPr>
              <a:spLocks noChangeShapeType="1"/>
            </p:cNvSpPr>
            <p:nvPr/>
          </p:nvSpPr>
          <p:spPr bwMode="auto">
            <a:xfrm flipV="1">
              <a:off x="5459413" y="3444875"/>
              <a:ext cx="0" cy="606425"/>
            </a:xfrm>
            <a:prstGeom prst="line">
              <a:avLst/>
            </a:prstGeom>
            <a:noFill/>
            <a:ln w="57150">
              <a:solidFill>
                <a:srgbClr val="FF99FF"/>
              </a:solidFill>
              <a:round/>
              <a:headEnd type="none" w="sm" len="sm"/>
              <a:tailEnd type="triangle" w="sm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63" name="Line 23"/>
            <p:cNvSpPr>
              <a:spLocks noChangeShapeType="1"/>
            </p:cNvSpPr>
            <p:nvPr/>
          </p:nvSpPr>
          <p:spPr bwMode="auto">
            <a:xfrm>
              <a:off x="5121275" y="3700463"/>
              <a:ext cx="6762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64" name="Line 24"/>
            <p:cNvSpPr>
              <a:spLocks noChangeShapeType="1"/>
            </p:cNvSpPr>
            <p:nvPr/>
          </p:nvSpPr>
          <p:spPr bwMode="auto">
            <a:xfrm>
              <a:off x="5121275" y="3789363"/>
              <a:ext cx="6762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65" name="Line 25"/>
            <p:cNvSpPr>
              <a:spLocks noChangeShapeType="1"/>
            </p:cNvSpPr>
            <p:nvPr/>
          </p:nvSpPr>
          <p:spPr bwMode="auto">
            <a:xfrm>
              <a:off x="5121275" y="3879850"/>
              <a:ext cx="6762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66" name="Line 26"/>
            <p:cNvSpPr>
              <a:spLocks noChangeShapeType="1"/>
            </p:cNvSpPr>
            <p:nvPr/>
          </p:nvSpPr>
          <p:spPr bwMode="auto">
            <a:xfrm flipH="1">
              <a:off x="5072063" y="4094163"/>
              <a:ext cx="908050" cy="55086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71070" name="Object 30"/>
            <p:cNvGraphicFramePr>
              <a:graphicFrameLocks noChangeAspect="1"/>
            </p:cNvGraphicFramePr>
            <p:nvPr/>
          </p:nvGraphicFramePr>
          <p:xfrm>
            <a:off x="6127750" y="3800475"/>
            <a:ext cx="422275" cy="536575"/>
          </p:xfrm>
          <a:graphic>
            <a:graphicData uri="http://schemas.openxmlformats.org/presentationml/2006/ole">
              <p:oleObj spid="_x0000_s471070" name="Equation" r:id="rId8" imgW="190440" imgH="241200" progId="Equation.DSMT4">
                <p:embed/>
              </p:oleObj>
            </a:graphicData>
          </a:graphic>
        </p:graphicFrame>
      </p:grpSp>
      <p:sp>
        <p:nvSpPr>
          <p:cNvPr id="471071" name="Text Box 31"/>
          <p:cNvSpPr txBox="1">
            <a:spLocks noChangeArrowheads="1"/>
          </p:cNvSpPr>
          <p:nvPr/>
        </p:nvSpPr>
        <p:spPr bwMode="auto">
          <a:xfrm>
            <a:off x="1313687" y="5477509"/>
            <a:ext cx="4104474" cy="67710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Note:</a:t>
            </a:r>
            <a:r>
              <a:rPr lang="en-US" dirty="0">
                <a:solidFill>
                  <a:schemeClr val="bg1"/>
                </a:solidFill>
              </a:rPr>
              <a:t> The incident field will be represented using both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80418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43751" name="Object 7"/>
          <p:cNvGraphicFramePr>
            <a:graphicFrameLocks noChangeAspect="1"/>
          </p:cNvGraphicFramePr>
          <p:nvPr/>
        </p:nvGraphicFramePr>
        <p:xfrm>
          <a:off x="2698324" y="2443589"/>
          <a:ext cx="3171825" cy="949325"/>
        </p:xfrm>
        <a:graphic>
          <a:graphicData uri="http://schemas.openxmlformats.org/presentationml/2006/ole">
            <p:oleObj spid="_x0000_s543751" name="Equation" r:id="rId4" imgW="1612800" imgH="482400" progId="Equation.DSMT4">
              <p:embed/>
            </p:oleObj>
          </a:graphicData>
        </a:graphic>
      </p:graphicFrame>
      <p:graphicFrame>
        <p:nvGraphicFramePr>
          <p:cNvPr id="543752" name="Object 8"/>
          <p:cNvGraphicFramePr>
            <a:graphicFrameLocks noChangeAspect="1"/>
          </p:cNvGraphicFramePr>
          <p:nvPr/>
        </p:nvGraphicFramePr>
        <p:xfrm>
          <a:off x="2665010" y="3714703"/>
          <a:ext cx="3271838" cy="949325"/>
        </p:xfrm>
        <a:graphic>
          <a:graphicData uri="http://schemas.openxmlformats.org/presentationml/2006/ole">
            <p:oleObj spid="_x0000_s543752" name="Equation" r:id="rId5" imgW="1663560" imgH="482400" progId="Equation.DSMT4">
              <p:embed/>
            </p:oleObj>
          </a:graphicData>
        </a:graphic>
      </p:graphicFrame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2460101" y="1260350"/>
            <a:ext cx="3831518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i="1" baseline="-25000" dirty="0" smtClean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dirty="0" smtClean="0">
                <a:solidFill>
                  <a:schemeClr val="bg2"/>
                </a:solidFill>
              </a:rPr>
              <a:t> directly corresponds to </a:t>
            </a:r>
            <a:r>
              <a:rPr lang="en-US" i="1" dirty="0" err="1" smtClean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2"/>
                </a:solidFill>
                <a:latin typeface="Times New Roman" pitchFamily="18" charset="0"/>
              </a:rPr>
              <a:t>r</a:t>
            </a:r>
            <a:endParaRPr lang="en-US" i="1" baseline="-25000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/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</a:rPr>
              <a:t>H</a:t>
            </a:r>
            <a:r>
              <a:rPr lang="en-US" i="1" baseline="-25000" dirty="0" smtClean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directly corresponds to </a:t>
            </a:r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</a:rPr>
              <a:t>F</a:t>
            </a:r>
            <a:r>
              <a:rPr lang="en-US" i="1" baseline="-25000" dirty="0" smtClean="0">
                <a:solidFill>
                  <a:schemeClr val="bg2"/>
                </a:solidFill>
                <a:latin typeface="Times New Roman" pitchFamily="18" charset="0"/>
              </a:rPr>
              <a:t>r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50368" y="5254388"/>
            <a:ext cx="5540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Any other field component will involve both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i="1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and</a:t>
            </a:r>
            <a:r>
              <a:rPr lang="en-US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 (please see the next slide). 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1821" y="6100550"/>
            <a:ext cx="6942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So, it is nice to work with these two radial </a:t>
            </a:r>
            <a:r>
              <a:rPr lang="en-US" dirty="0" smtClean="0">
                <a:solidFill>
                  <a:schemeClr val="bg2"/>
                </a:solidFill>
              </a:rPr>
              <a:t>components (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E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r</a:t>
            </a:r>
            <a:r>
              <a:rPr lang="en-US" dirty="0" smtClean="0">
                <a:solidFill>
                  <a:schemeClr val="bg2"/>
                </a:solidFill>
              </a:rPr>
              <a:t> and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H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r</a:t>
            </a:r>
            <a:r>
              <a:rPr lang="en-US" dirty="0" smtClean="0">
                <a:solidFill>
                  <a:schemeClr val="bg2"/>
                </a:solidFill>
              </a:rPr>
              <a:t>).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4546600" y="4341813"/>
            <a:ext cx="2892425" cy="2347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792163" y="4421188"/>
            <a:ext cx="2865437" cy="2238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519613" y="1665288"/>
            <a:ext cx="2947987" cy="256381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763588" y="1635125"/>
            <a:ext cx="2947987" cy="26193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5407025" y="954088"/>
            <a:ext cx="1270000" cy="585787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1373188" y="955675"/>
            <a:ext cx="1270000" cy="585788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" name="Object 20"/>
          <p:cNvGraphicFramePr>
            <a:graphicFrameLocks noChangeAspect="1"/>
          </p:cNvGraphicFramePr>
          <p:nvPr/>
        </p:nvGraphicFramePr>
        <p:xfrm>
          <a:off x="1468438" y="981075"/>
          <a:ext cx="1052512" cy="533400"/>
        </p:xfrm>
        <a:graphic>
          <a:graphicData uri="http://schemas.openxmlformats.org/presentationml/2006/ole">
            <p:oleObj spid="_x0000_s515079" r:id="rId4" imgW="444307" imgH="228501" progId="Equation.DSMT4">
              <p:embed/>
            </p:oleObj>
          </a:graphicData>
        </a:graphic>
      </p:graphicFrame>
      <p:graphicFrame>
        <p:nvGraphicFramePr>
          <p:cNvPr id="32" name="Object 19"/>
          <p:cNvGraphicFramePr>
            <a:graphicFrameLocks noChangeAspect="1"/>
          </p:cNvGraphicFramePr>
          <p:nvPr/>
        </p:nvGraphicFramePr>
        <p:xfrm>
          <a:off x="1031875" y="1744663"/>
          <a:ext cx="2481263" cy="785812"/>
        </p:xfrm>
        <a:graphic>
          <a:graphicData uri="http://schemas.openxmlformats.org/presentationml/2006/ole">
            <p:oleObj spid="_x0000_s515080" r:id="rId5" imgW="1536700" imgH="482600" progId="Equation.DSMT4">
              <p:embed/>
            </p:oleObj>
          </a:graphicData>
        </a:graphic>
      </p:graphicFrame>
      <p:graphicFrame>
        <p:nvGraphicFramePr>
          <p:cNvPr id="33" name="Object 18"/>
          <p:cNvGraphicFramePr>
            <a:graphicFrameLocks noChangeAspect="1"/>
          </p:cNvGraphicFramePr>
          <p:nvPr/>
        </p:nvGraphicFramePr>
        <p:xfrm>
          <a:off x="1657350" y="4568825"/>
          <a:ext cx="730250" cy="365125"/>
        </p:xfrm>
        <a:graphic>
          <a:graphicData uri="http://schemas.openxmlformats.org/presentationml/2006/ole">
            <p:oleObj spid="_x0000_s515081" r:id="rId6" imgW="457200" imgH="228600" progId="Equation.DSMT4">
              <p:embed/>
            </p:oleObj>
          </a:graphicData>
        </a:graphic>
      </p:graphicFrame>
      <p:graphicFrame>
        <p:nvGraphicFramePr>
          <p:cNvPr id="34" name="Object 17"/>
          <p:cNvGraphicFramePr>
            <a:graphicFrameLocks noChangeAspect="1"/>
          </p:cNvGraphicFramePr>
          <p:nvPr/>
        </p:nvGraphicFramePr>
        <p:xfrm>
          <a:off x="1116013" y="2654300"/>
          <a:ext cx="1785937" cy="693738"/>
        </p:xfrm>
        <a:graphic>
          <a:graphicData uri="http://schemas.openxmlformats.org/presentationml/2006/ole">
            <p:oleObj spid="_x0000_s515082" r:id="rId7" imgW="1155199" imgH="444307" progId="Equation.DSMT4">
              <p:embed/>
            </p:oleObj>
          </a:graphicData>
        </a:graphic>
      </p:graphicFrame>
      <p:graphicFrame>
        <p:nvGraphicFramePr>
          <p:cNvPr id="35" name="Object 16"/>
          <p:cNvGraphicFramePr>
            <a:graphicFrameLocks noChangeAspect="1"/>
          </p:cNvGraphicFramePr>
          <p:nvPr/>
        </p:nvGraphicFramePr>
        <p:xfrm>
          <a:off x="1084263" y="5099050"/>
          <a:ext cx="1849437" cy="677863"/>
        </p:xfrm>
        <a:graphic>
          <a:graphicData uri="http://schemas.openxmlformats.org/presentationml/2006/ole">
            <p:oleObj spid="_x0000_s515083" r:id="rId8" imgW="1143000" imgH="419100" progId="Equation.DSMT4">
              <p:embed/>
            </p:oleObj>
          </a:graphicData>
        </a:graphic>
      </p:graphicFrame>
      <p:graphicFrame>
        <p:nvGraphicFramePr>
          <p:cNvPr id="36" name="Object 15"/>
          <p:cNvGraphicFramePr>
            <a:graphicFrameLocks noChangeAspect="1"/>
          </p:cNvGraphicFramePr>
          <p:nvPr/>
        </p:nvGraphicFramePr>
        <p:xfrm>
          <a:off x="1004888" y="3471863"/>
          <a:ext cx="2151062" cy="665162"/>
        </p:xfrm>
        <a:graphic>
          <a:graphicData uri="http://schemas.openxmlformats.org/presentationml/2006/ole">
            <p:oleObj spid="_x0000_s515084" r:id="rId9" imgW="1447172" imgH="444307" progId="Equation.DSMT4">
              <p:embed/>
            </p:oleObj>
          </a:graphicData>
        </a:graphic>
      </p:graphicFrame>
      <p:graphicFrame>
        <p:nvGraphicFramePr>
          <p:cNvPr id="37" name="Object 14"/>
          <p:cNvGraphicFramePr>
            <a:graphicFrameLocks noChangeAspect="1"/>
          </p:cNvGraphicFramePr>
          <p:nvPr/>
        </p:nvGraphicFramePr>
        <p:xfrm>
          <a:off x="1196975" y="5992813"/>
          <a:ext cx="1319213" cy="666750"/>
        </p:xfrm>
        <a:graphic>
          <a:graphicData uri="http://schemas.openxmlformats.org/presentationml/2006/ole">
            <p:oleObj spid="_x0000_s515085" r:id="rId10" imgW="825500" imgH="419100" progId="Equation.DSMT4">
              <p:embed/>
            </p:oleObj>
          </a:graphicData>
        </a:graphic>
      </p:graphicFrame>
      <p:graphicFrame>
        <p:nvGraphicFramePr>
          <p:cNvPr id="38" name="Object 13"/>
          <p:cNvGraphicFramePr>
            <a:graphicFrameLocks noChangeAspect="1"/>
          </p:cNvGraphicFramePr>
          <p:nvPr/>
        </p:nvGraphicFramePr>
        <p:xfrm>
          <a:off x="5608638" y="1009650"/>
          <a:ext cx="911225" cy="476250"/>
        </p:xfrm>
        <a:graphic>
          <a:graphicData uri="http://schemas.openxmlformats.org/presentationml/2006/ole">
            <p:oleObj spid="_x0000_s515086" r:id="rId11" imgW="431613" imgH="228501" progId="Equation.DSMT4">
              <p:embed/>
            </p:oleObj>
          </a:graphicData>
        </a:graphic>
      </p:graphicFrame>
      <p:graphicFrame>
        <p:nvGraphicFramePr>
          <p:cNvPr id="39" name="Object 12"/>
          <p:cNvGraphicFramePr>
            <a:graphicFrameLocks noChangeAspect="1"/>
          </p:cNvGraphicFramePr>
          <p:nvPr/>
        </p:nvGraphicFramePr>
        <p:xfrm>
          <a:off x="5705475" y="1882775"/>
          <a:ext cx="784225" cy="417513"/>
        </p:xfrm>
        <a:graphic>
          <a:graphicData uri="http://schemas.openxmlformats.org/presentationml/2006/ole">
            <p:oleObj spid="_x0000_s515087" r:id="rId12" imgW="431613" imgH="228501" progId="Equation.DSMT4">
              <p:embed/>
            </p:oleObj>
          </a:graphicData>
        </a:graphic>
      </p:graphicFrame>
      <p:graphicFrame>
        <p:nvGraphicFramePr>
          <p:cNvPr id="40" name="Object 11"/>
          <p:cNvGraphicFramePr>
            <a:graphicFrameLocks noChangeAspect="1"/>
          </p:cNvGraphicFramePr>
          <p:nvPr/>
        </p:nvGraphicFramePr>
        <p:xfrm>
          <a:off x="4872038" y="4378325"/>
          <a:ext cx="2571750" cy="800100"/>
        </p:xfrm>
        <a:graphic>
          <a:graphicData uri="http://schemas.openxmlformats.org/presentationml/2006/ole">
            <p:oleObj spid="_x0000_s515088" r:id="rId13" imgW="1562100" imgH="482600" progId="Equation.DSMT4">
              <p:embed/>
            </p:oleObj>
          </a:graphicData>
        </a:graphic>
      </p:graphicFrame>
      <p:graphicFrame>
        <p:nvGraphicFramePr>
          <p:cNvPr id="41" name="Object 10"/>
          <p:cNvGraphicFramePr>
            <a:graphicFrameLocks noChangeAspect="1"/>
          </p:cNvGraphicFramePr>
          <p:nvPr/>
        </p:nvGraphicFramePr>
        <p:xfrm>
          <a:off x="5184775" y="2584450"/>
          <a:ext cx="1609725" cy="627063"/>
        </p:xfrm>
        <a:graphic>
          <a:graphicData uri="http://schemas.openxmlformats.org/presentationml/2006/ole">
            <p:oleObj spid="_x0000_s515089" r:id="rId14" imgW="1079500" imgH="419100" progId="Equation.DSMT4">
              <p:embed/>
            </p:oleObj>
          </a:graphicData>
        </a:graphic>
      </p:graphicFrame>
      <p:graphicFrame>
        <p:nvGraphicFramePr>
          <p:cNvPr id="42" name="Object 9"/>
          <p:cNvGraphicFramePr>
            <a:graphicFrameLocks noChangeAspect="1"/>
          </p:cNvGraphicFramePr>
          <p:nvPr/>
        </p:nvGraphicFramePr>
        <p:xfrm>
          <a:off x="5173663" y="5240338"/>
          <a:ext cx="1919287" cy="727075"/>
        </p:xfrm>
        <a:graphic>
          <a:graphicData uri="http://schemas.openxmlformats.org/presentationml/2006/ole">
            <p:oleObj spid="_x0000_s515090" r:id="rId15" imgW="1180588" imgH="444307" progId="Equation.DSMT4">
              <p:embed/>
            </p:oleObj>
          </a:graphicData>
        </a:graphic>
      </p:graphicFrame>
      <p:graphicFrame>
        <p:nvGraphicFramePr>
          <p:cNvPr id="43" name="Object 8"/>
          <p:cNvGraphicFramePr>
            <a:graphicFrameLocks noChangeAspect="1"/>
          </p:cNvGraphicFramePr>
          <p:nvPr/>
        </p:nvGraphicFramePr>
        <p:xfrm>
          <a:off x="5389563" y="3487738"/>
          <a:ext cx="1303337" cy="660400"/>
        </p:xfrm>
        <a:graphic>
          <a:graphicData uri="http://schemas.openxmlformats.org/presentationml/2006/ole">
            <p:oleObj spid="_x0000_s515091" r:id="rId16" imgW="774364" imgH="393529" progId="Equation.DSMT4">
              <p:embed/>
            </p:oleObj>
          </a:graphicData>
        </a:graphic>
      </p:graphicFrame>
      <p:graphicFrame>
        <p:nvGraphicFramePr>
          <p:cNvPr id="44" name="Object 7"/>
          <p:cNvGraphicFramePr>
            <a:graphicFrameLocks noChangeAspect="1"/>
          </p:cNvGraphicFramePr>
          <p:nvPr/>
        </p:nvGraphicFramePr>
        <p:xfrm>
          <a:off x="5105400" y="5983288"/>
          <a:ext cx="2208213" cy="665162"/>
        </p:xfrm>
        <a:graphic>
          <a:graphicData uri="http://schemas.openxmlformats.org/presentationml/2006/ole">
            <p:oleObj spid="_x0000_s515092" r:id="rId17" imgW="1485255" imgH="444307" progId="Equation.DSMT4">
              <p:embed/>
            </p:oleObj>
          </a:graphicData>
        </a:graphic>
      </p:graphicFrame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graphicFrame>
        <p:nvGraphicFramePr>
          <p:cNvPr id="474131" name="Object 19"/>
          <p:cNvGraphicFramePr>
            <a:graphicFrameLocks noChangeAspect="1"/>
          </p:cNvGraphicFramePr>
          <p:nvPr/>
        </p:nvGraphicFramePr>
        <p:xfrm>
          <a:off x="2160588" y="1198563"/>
          <a:ext cx="4694237" cy="609600"/>
        </p:xfrm>
        <a:graphic>
          <a:graphicData uri="http://schemas.openxmlformats.org/presentationml/2006/ole">
            <p:oleObj spid="_x0000_s474131" name="Equation" r:id="rId4" imgW="1955520" imgH="253800" progId="Equation.DSMT4">
              <p:embed/>
            </p:oleObj>
          </a:graphicData>
        </a:graphic>
      </p:graphicFrame>
      <p:graphicFrame>
        <p:nvGraphicFramePr>
          <p:cNvPr id="474132" name="Object 20"/>
          <p:cNvGraphicFramePr>
            <a:graphicFrameLocks noChangeAspect="1"/>
          </p:cNvGraphicFramePr>
          <p:nvPr/>
        </p:nvGraphicFramePr>
        <p:xfrm>
          <a:off x="1316038" y="2411413"/>
          <a:ext cx="6494462" cy="1144587"/>
        </p:xfrm>
        <a:graphic>
          <a:graphicData uri="http://schemas.openxmlformats.org/presentationml/2006/ole">
            <p:oleObj spid="_x0000_s474132" name="Equation" r:id="rId5" imgW="2450880" imgH="431640" progId="Equation.DSMT4">
              <p:embed/>
            </p:oleObj>
          </a:graphicData>
        </a:graphic>
      </p:graphicFrame>
      <p:sp>
        <p:nvSpPr>
          <p:cNvPr id="474133" name="Text Box 21"/>
          <p:cNvSpPr txBox="1">
            <a:spLocks noChangeArrowheads="1"/>
          </p:cNvSpPr>
          <p:nvPr/>
        </p:nvSpPr>
        <p:spPr bwMode="auto">
          <a:xfrm>
            <a:off x="1173707" y="4709118"/>
            <a:ext cx="685117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Not in the form of a </a:t>
            </a:r>
            <a:r>
              <a:rPr lang="en-US" sz="2000" dirty="0" smtClean="0">
                <a:solidFill>
                  <a:schemeClr val="hlink"/>
                </a:solidFill>
              </a:rPr>
              <a:t>Debye spherical-wave </a:t>
            </a:r>
            <a:r>
              <a:rPr lang="en-US" sz="2000" dirty="0">
                <a:solidFill>
                  <a:schemeClr val="hlink"/>
                </a:solidFill>
              </a:rPr>
              <a:t>expansion!</a:t>
            </a:r>
          </a:p>
        </p:txBody>
      </p:sp>
      <p:sp>
        <p:nvSpPr>
          <p:cNvPr id="474134" name="Line 22"/>
          <p:cNvSpPr>
            <a:spLocks noChangeShapeType="1"/>
          </p:cNvSpPr>
          <p:nvPr/>
        </p:nvSpPr>
        <p:spPr bwMode="auto">
          <a:xfrm flipV="1">
            <a:off x="4543425" y="3800475"/>
            <a:ext cx="0" cy="5889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35" name="Text Box 23"/>
          <p:cNvSpPr txBox="1">
            <a:spLocks noChangeArrowheads="1"/>
          </p:cNvSpPr>
          <p:nvPr/>
        </p:nvSpPr>
        <p:spPr bwMode="auto">
          <a:xfrm>
            <a:off x="1350963" y="5607050"/>
            <a:ext cx="65722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need to put this in a form so that is matches with what we get from the </a:t>
            </a:r>
            <a:r>
              <a:rPr lang="en-US" sz="2000" u="sng" dirty="0">
                <a:solidFill>
                  <a:schemeClr val="bg1"/>
                </a:solidFill>
              </a:rPr>
              <a:t>Debye potential representation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43" name="Text Box 7"/>
          <p:cNvSpPr txBox="1">
            <a:spLocks noChangeArrowheads="1"/>
          </p:cNvSpPr>
          <p:nvPr/>
        </p:nvSpPr>
        <p:spPr bwMode="auto">
          <a:xfrm>
            <a:off x="642938" y="1222375"/>
            <a:ext cx="1460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Try this:</a:t>
            </a:r>
          </a:p>
        </p:txBody>
      </p:sp>
      <p:graphicFrame>
        <p:nvGraphicFramePr>
          <p:cNvPr id="475145" name="Object 9"/>
          <p:cNvGraphicFramePr>
            <a:graphicFrameLocks noChangeAspect="1"/>
          </p:cNvGraphicFramePr>
          <p:nvPr/>
        </p:nvGraphicFramePr>
        <p:xfrm>
          <a:off x="1020763" y="2014538"/>
          <a:ext cx="6596062" cy="2951162"/>
        </p:xfrm>
        <a:graphic>
          <a:graphicData uri="http://schemas.openxmlformats.org/presentationml/2006/ole">
            <p:oleObj spid="_x0000_s475145" name="Equation" r:id="rId4" imgW="2666880" imgH="1193760" progId="Equation.DSMT4">
              <p:embed/>
            </p:oleObj>
          </a:graphicData>
        </a:graphic>
      </p:graphicFrame>
      <p:sp>
        <p:nvSpPr>
          <p:cNvPr id="475146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6496050" y="2292350"/>
            <a:ext cx="982663" cy="10239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6163" name="Text Box 3"/>
          <p:cNvSpPr txBox="1">
            <a:spLocks noChangeArrowheads="1"/>
          </p:cNvSpPr>
          <p:nvPr/>
        </p:nvSpPr>
        <p:spPr bwMode="auto">
          <a:xfrm>
            <a:off x="409575" y="1089025"/>
            <a:ext cx="4175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Now use the “integration formula”</a:t>
            </a:r>
          </a:p>
        </p:txBody>
      </p:sp>
      <p:graphicFrame>
        <p:nvGraphicFramePr>
          <p:cNvPr id="476164" name="Object 4"/>
          <p:cNvGraphicFramePr>
            <a:graphicFrameLocks noChangeAspect="1"/>
          </p:cNvGraphicFramePr>
          <p:nvPr/>
        </p:nvGraphicFramePr>
        <p:xfrm>
          <a:off x="1371264" y="2164094"/>
          <a:ext cx="6403975" cy="1174750"/>
        </p:xfrm>
        <a:graphic>
          <a:graphicData uri="http://schemas.openxmlformats.org/presentationml/2006/ole">
            <p:oleObj spid="_x0000_s476164" name="Equation" r:id="rId4" imgW="2286000" imgH="419040" progId="Equation.DSMT4">
              <p:embed/>
            </p:oleObj>
          </a:graphicData>
        </a:graphic>
      </p:graphicFrame>
      <p:sp>
        <p:nvSpPr>
          <p:cNvPr id="476166" name="Text Box 6"/>
          <p:cNvSpPr txBox="1">
            <a:spLocks noChangeArrowheads="1"/>
          </p:cNvSpPr>
          <p:nvPr/>
        </p:nvSpPr>
        <p:spPr bwMode="auto">
          <a:xfrm>
            <a:off x="779463" y="1655763"/>
            <a:ext cx="320357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(Schaum’s outline Eq. (26.2))</a:t>
            </a:r>
          </a:p>
        </p:txBody>
      </p:sp>
      <p:sp>
        <p:nvSpPr>
          <p:cNvPr id="476167" name="Text Box 7"/>
          <p:cNvSpPr txBox="1">
            <a:spLocks noChangeArrowheads="1"/>
          </p:cNvSpPr>
          <p:nvPr/>
        </p:nvSpPr>
        <p:spPr bwMode="auto">
          <a:xfrm>
            <a:off x="5949950" y="1325563"/>
            <a:ext cx="2427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Harrington notation</a:t>
            </a:r>
            <a:endParaRPr lang="en-US" sz="24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7161213" y="1758950"/>
            <a:ext cx="0" cy="4635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6169" name="Text Box 9"/>
          <p:cNvSpPr txBox="1">
            <a:spLocks noChangeArrowheads="1"/>
          </p:cNvSpPr>
          <p:nvPr/>
        </p:nvSpPr>
        <p:spPr bwMode="auto">
          <a:xfrm>
            <a:off x="5977106" y="4782734"/>
            <a:ext cx="273016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Eq. (E.16) in Harrington</a:t>
            </a:r>
          </a:p>
        </p:txBody>
      </p:sp>
      <p:graphicFrame>
        <p:nvGraphicFramePr>
          <p:cNvPr id="476170" name="Object 10"/>
          <p:cNvGraphicFramePr>
            <a:graphicFrameLocks noChangeAspect="1"/>
          </p:cNvGraphicFramePr>
          <p:nvPr/>
        </p:nvGraphicFramePr>
        <p:xfrm>
          <a:off x="2505832" y="4557263"/>
          <a:ext cx="3353315" cy="664698"/>
        </p:xfrm>
        <a:graphic>
          <a:graphicData uri="http://schemas.openxmlformats.org/presentationml/2006/ole">
            <p:oleObj spid="_x0000_s476170" name="Equation" r:id="rId5" imgW="1409400" imgH="279360" progId="Equation.DSMT4">
              <p:embed/>
            </p:oleObj>
          </a:graphicData>
        </a:graphic>
      </p:graphicFrame>
      <p:sp>
        <p:nvSpPr>
          <p:cNvPr id="476171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sp>
        <p:nvSpPr>
          <p:cNvPr id="476172" name="Text Box 12"/>
          <p:cNvSpPr txBox="1">
            <a:spLocks noChangeArrowheads="1"/>
          </p:cNvSpPr>
          <p:nvPr/>
        </p:nvSpPr>
        <p:spPr bwMode="auto">
          <a:xfrm>
            <a:off x="562590" y="3574174"/>
            <a:ext cx="7982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Note: 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(-1)</a:t>
            </a:r>
            <a:r>
              <a:rPr lang="en-US" sz="2400" i="1" baseline="30000" dirty="0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sz="2000" dirty="0">
                <a:solidFill>
                  <a:schemeClr val="bg1"/>
                </a:solidFill>
              </a:rPr>
              <a:t> term is added to agree with the Harrington notation.</a:t>
            </a:r>
          </a:p>
        </p:txBody>
      </p:sp>
      <p:sp>
        <p:nvSpPr>
          <p:cNvPr id="476174" name="Text Box 14"/>
          <p:cNvSpPr txBox="1">
            <a:spLocks noChangeArrowheads="1"/>
          </p:cNvSpPr>
          <p:nvPr/>
        </p:nvSpPr>
        <p:spPr bwMode="auto">
          <a:xfrm>
            <a:off x="1449012" y="4289066"/>
            <a:ext cx="10620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  <a:endParaRPr lang="en-US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2965573" y="5496015"/>
          <a:ext cx="2657475" cy="1089025"/>
        </p:xfrm>
        <a:graphic>
          <a:graphicData uri="http://schemas.openxmlformats.org/presentationml/2006/ole">
            <p:oleObj spid="_x0000_s476171" name="Equation" r:id="rId6" imgW="1117440" imgH="457200" progId="Equation.DSMT4">
              <p:embed/>
            </p:oleObj>
          </a:graphicData>
        </a:graphic>
      </p:graphicFrame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15822" y="5451401"/>
            <a:ext cx="609529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Text Box 3"/>
          <p:cNvSpPr txBox="1">
            <a:spLocks noChangeArrowheads="1"/>
          </p:cNvSpPr>
          <p:nvPr/>
        </p:nvSpPr>
        <p:spPr bwMode="auto">
          <a:xfrm>
            <a:off x="761688" y="913625"/>
            <a:ext cx="2006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Thus we have</a:t>
            </a:r>
          </a:p>
        </p:txBody>
      </p:sp>
      <p:graphicFrame>
        <p:nvGraphicFramePr>
          <p:cNvPr id="477194" name="Object 10"/>
          <p:cNvGraphicFramePr>
            <a:graphicFrameLocks noChangeAspect="1"/>
          </p:cNvGraphicFramePr>
          <p:nvPr/>
        </p:nvGraphicFramePr>
        <p:xfrm>
          <a:off x="1479238" y="1539100"/>
          <a:ext cx="5991225" cy="2478088"/>
        </p:xfrm>
        <a:graphic>
          <a:graphicData uri="http://schemas.openxmlformats.org/presentationml/2006/ole">
            <p:oleObj spid="_x0000_s477194" name="Equation" r:id="rId4" imgW="2793960" imgH="1155600" progId="Equation.DSMT4">
              <p:embed/>
            </p:oleObj>
          </a:graphicData>
        </a:graphic>
      </p:graphicFrame>
      <p:sp>
        <p:nvSpPr>
          <p:cNvPr id="477195" name="Text Box 11"/>
          <p:cNvSpPr txBox="1">
            <a:spLocks noChangeArrowheads="1"/>
          </p:cNvSpPr>
          <p:nvPr/>
        </p:nvSpPr>
        <p:spPr bwMode="auto">
          <a:xfrm>
            <a:off x="812488" y="4587100"/>
            <a:ext cx="1460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77196" name="Object 12"/>
          <p:cNvGraphicFramePr>
            <a:graphicFrameLocks noChangeAspect="1"/>
          </p:cNvGraphicFramePr>
          <p:nvPr/>
        </p:nvGraphicFramePr>
        <p:xfrm>
          <a:off x="1947550" y="5074463"/>
          <a:ext cx="5468938" cy="1047750"/>
        </p:xfrm>
        <a:graphic>
          <a:graphicData uri="http://schemas.openxmlformats.org/presentationml/2006/ole">
            <p:oleObj spid="_x0000_s477196" name="Equation" r:id="rId5" imgW="2387520" imgH="457200" progId="Equation.DSMT4">
              <p:embed/>
            </p:oleObj>
          </a:graphicData>
        </a:graphic>
      </p:graphicFrame>
      <p:sp>
        <p:nvSpPr>
          <p:cNvPr id="477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Text Box 3"/>
          <p:cNvSpPr txBox="1">
            <a:spLocks noChangeArrowheads="1"/>
          </p:cNvSpPr>
          <p:nvPr/>
        </p:nvSpPr>
        <p:spPr bwMode="auto">
          <a:xfrm>
            <a:off x="1127125" y="1171575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Next, use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796925" y="2506663"/>
            <a:ext cx="620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478215" name="Object 7"/>
          <p:cNvGraphicFramePr>
            <a:graphicFrameLocks noChangeAspect="1"/>
          </p:cNvGraphicFramePr>
          <p:nvPr/>
        </p:nvGraphicFramePr>
        <p:xfrm>
          <a:off x="2589213" y="1068388"/>
          <a:ext cx="2724150" cy="614362"/>
        </p:xfrm>
        <a:graphic>
          <a:graphicData uri="http://schemas.openxmlformats.org/presentationml/2006/ole">
            <p:oleObj spid="_x0000_s478215" name="Equation" r:id="rId4" imgW="1180800" imgH="266400" progId="Equation.DSMT4">
              <p:embed/>
            </p:oleObj>
          </a:graphicData>
        </a:graphic>
      </p:graphicFrame>
      <p:graphicFrame>
        <p:nvGraphicFramePr>
          <p:cNvPr id="478216" name="Object 8"/>
          <p:cNvGraphicFramePr>
            <a:graphicFrameLocks noChangeAspect="1"/>
          </p:cNvGraphicFramePr>
          <p:nvPr/>
        </p:nvGraphicFramePr>
        <p:xfrm>
          <a:off x="1697038" y="2112963"/>
          <a:ext cx="5791200" cy="1222375"/>
        </p:xfrm>
        <a:graphic>
          <a:graphicData uri="http://schemas.openxmlformats.org/presentationml/2006/ole">
            <p:oleObj spid="_x0000_s478216" name="Equation" r:id="rId5" imgW="2527200" imgH="533160" progId="Equation.DSMT4">
              <p:embed/>
            </p:oleObj>
          </a:graphicData>
        </a:graphic>
      </p:graphicFrame>
      <p:sp>
        <p:nvSpPr>
          <p:cNvPr id="478217" name="Text Box 9"/>
          <p:cNvSpPr txBox="1">
            <a:spLocks noChangeArrowheads="1"/>
          </p:cNvSpPr>
          <p:nvPr/>
        </p:nvSpPr>
        <p:spPr bwMode="auto">
          <a:xfrm>
            <a:off x="660215" y="3546392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Now let</a:t>
            </a:r>
          </a:p>
        </p:txBody>
      </p:sp>
      <p:graphicFrame>
        <p:nvGraphicFramePr>
          <p:cNvPr id="478218" name="Object 10"/>
          <p:cNvGraphicFramePr>
            <a:graphicFrameLocks noChangeAspect="1"/>
          </p:cNvGraphicFramePr>
          <p:nvPr/>
        </p:nvGraphicFramePr>
        <p:xfrm>
          <a:off x="1946275" y="3965575"/>
          <a:ext cx="5451475" cy="1090613"/>
        </p:xfrm>
        <a:graphic>
          <a:graphicData uri="http://schemas.openxmlformats.org/presentationml/2006/ole">
            <p:oleObj spid="_x0000_s478218" name="Equation" r:id="rId6" imgW="2158920" imgH="431640" progId="Equation.DSMT4">
              <p:embed/>
            </p:oleObj>
          </a:graphicData>
        </a:graphic>
      </p:graphicFrame>
      <p:graphicFrame>
        <p:nvGraphicFramePr>
          <p:cNvPr id="478219" name="Object 11"/>
          <p:cNvGraphicFramePr>
            <a:graphicFrameLocks noChangeAspect="1"/>
          </p:cNvGraphicFramePr>
          <p:nvPr/>
        </p:nvGraphicFramePr>
        <p:xfrm>
          <a:off x="2384425" y="5500688"/>
          <a:ext cx="3171825" cy="949325"/>
        </p:xfrm>
        <a:graphic>
          <a:graphicData uri="http://schemas.openxmlformats.org/presentationml/2006/ole">
            <p:oleObj spid="_x0000_s478219" name="Equation" r:id="rId7" imgW="1612800" imgH="482400" progId="Equation.DSMT4">
              <p:embed/>
            </p:oleObj>
          </a:graphicData>
        </a:graphic>
      </p:graphicFrame>
      <p:sp>
        <p:nvSpPr>
          <p:cNvPr id="478220" name="Text Box 12"/>
          <p:cNvSpPr txBox="1">
            <a:spLocks noChangeArrowheads="1"/>
          </p:cNvSpPr>
          <p:nvPr/>
        </p:nvSpPr>
        <p:spPr bwMode="auto">
          <a:xfrm>
            <a:off x="5870974" y="5745163"/>
            <a:ext cx="21669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Goal: solve for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sz="2400" i="1" baseline="-25000" dirty="0" err="1">
                <a:solidFill>
                  <a:schemeClr val="bg1"/>
                </a:solidFill>
                <a:latin typeface="Times New Roman" pitchFamily="18" charset="0"/>
              </a:rPr>
              <a:t>n</a:t>
            </a:r>
            <a:endParaRPr lang="en-US" sz="24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78222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Plane-Wave Transformation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6440E2-574F-43D3-863F-AEDAF2038E4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5799159" y="3132527"/>
          <a:ext cx="1943554" cy="420155"/>
        </p:xfrm>
        <a:graphic>
          <a:graphicData uri="http://schemas.openxmlformats.org/presentationml/2006/ole">
            <p:oleObj spid="_x0000_s478220" name="Equation" r:id="rId8" imgW="11174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10783</TotalTime>
  <Words>409</Words>
  <Application>Microsoft Office PowerPoint</Application>
  <PresentationFormat>On-screen Show (4:3)</PresentationFormat>
  <Paragraphs>104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777</cp:revision>
  <cp:lastPrinted>1999-08-25T18:07:04Z</cp:lastPrinted>
  <dcterms:created xsi:type="dcterms:W3CDTF">1999-08-24T13:57:19Z</dcterms:created>
  <dcterms:modified xsi:type="dcterms:W3CDTF">2016-03-21T21:00:13Z</dcterms:modified>
</cp:coreProperties>
</file>